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96" r:id="rId4"/>
  </p:sldMasterIdLst>
  <p:notesMasterIdLst>
    <p:notesMasterId r:id="rId6"/>
  </p:notesMasterIdLst>
  <p:handoutMasterIdLst>
    <p:handoutMasterId r:id="rId7"/>
  </p:handoutMasterIdLst>
  <p:sldIdLst>
    <p:sldId id="2142532020" r:id="rId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BFBE09-F38A-2F89-CDEF-48C6081A9F9E}" name="Grimes, Brandon [USA]" initials="GB[" userId="S::614336@bah.com::ebffe0cb-df14-4f37-9edc-a1043bab1dfd" providerId="AD"/>
  <p188:author id="{E8ABD296-4932-78DA-F4E2-9F284713D12C}" name="Forbes, David [USA]" initials="F[" userId="S::518441@bah.com::7c32319c-c80e-4560-83d4-96454e865762" providerId="AD"/>
  <p188:author id="{5B6BB9BF-D2A9-AFF4-63DC-C89903FE042C}" name="Miller, Eric [USA]" initials="M[" userId="S::577571@bah.com::377bf770-14a0-4f8a-9c0e-fb38c11c98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ne, Kipp [USA]" initials="MK[" lastIdx="5" clrIdx="0">
    <p:extLst>
      <p:ext uri="{19B8F6BF-5375-455C-9EA6-DF929625EA0E}">
        <p15:presenceInfo xmlns:p15="http://schemas.microsoft.com/office/powerpoint/2012/main" userId="S::597989@bah.com::89c3d2d6-2cc0-40d5-8126-8a48b7ffc072" providerId="AD"/>
      </p:ext>
    </p:extLst>
  </p:cmAuthor>
  <p:cmAuthor id="2" name="Coleman, Kaley [USA]" initials="C[" lastIdx="7" clrIdx="1">
    <p:extLst>
      <p:ext uri="{19B8F6BF-5375-455C-9EA6-DF929625EA0E}">
        <p15:presenceInfo xmlns:p15="http://schemas.microsoft.com/office/powerpoint/2012/main" userId="S::599614@bah.com::c7b66817-b385-4c25-aa26-7af1078b6ffb" providerId="AD"/>
      </p:ext>
    </p:extLst>
  </p:cmAuthor>
  <p:cmAuthor id="3" name="Riddle, Jeremiah [USA]" initials="R[" lastIdx="3" clrIdx="2">
    <p:extLst>
      <p:ext uri="{19B8F6BF-5375-455C-9EA6-DF929625EA0E}">
        <p15:presenceInfo xmlns:p15="http://schemas.microsoft.com/office/powerpoint/2012/main" userId="S::606527@bah.com::37ffb0aa-ab05-41d6-8607-6ef43b0c4e46" providerId="AD"/>
      </p:ext>
    </p:extLst>
  </p:cmAuthor>
  <p:cmAuthor id="4" name="Doepker, Tom [USA]" initials="DT[" lastIdx="1" clrIdx="3">
    <p:extLst>
      <p:ext uri="{19B8F6BF-5375-455C-9EA6-DF929625EA0E}">
        <p15:presenceInfo xmlns:p15="http://schemas.microsoft.com/office/powerpoint/2012/main" userId="S::595059@bah.com::37301554-39f3-4c20-bd0c-62007d54ae5c" providerId="AD"/>
      </p:ext>
    </p:extLst>
  </p:cmAuthor>
  <p:cmAuthor id="5" name="Jasso, Omar [USA]" initials="JO[" lastIdx="5" clrIdx="4">
    <p:extLst>
      <p:ext uri="{19B8F6BF-5375-455C-9EA6-DF929625EA0E}">
        <p15:presenceInfo xmlns:p15="http://schemas.microsoft.com/office/powerpoint/2012/main" userId="S::610545@bah.com::f527d4df-037c-43e2-9777-cab678587485" providerId="AD"/>
      </p:ext>
    </p:extLst>
  </p:cmAuthor>
  <p:cmAuthor id="6" name="Grimes, Brandon [USA]" initials="GB[" lastIdx="5" clrIdx="5">
    <p:extLst>
      <p:ext uri="{19B8F6BF-5375-455C-9EA6-DF929625EA0E}">
        <p15:presenceInfo xmlns:p15="http://schemas.microsoft.com/office/powerpoint/2012/main" userId="S::614336@bah.com::ebffe0cb-df14-4f37-9edc-a1043bab1d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8B3"/>
    <a:srgbClr val="FFFFFF"/>
    <a:srgbClr val="006C8F"/>
    <a:srgbClr val="32639C"/>
    <a:srgbClr val="3F5260"/>
    <a:srgbClr val="0E664E"/>
    <a:srgbClr val="BBC0C7"/>
    <a:srgbClr val="F2F3F4"/>
    <a:srgbClr val="2C8221"/>
    <a:srgbClr val="6F8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0" autoAdjust="0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3327CA6-12BA-4E25-8D0C-D0BF47BEA956}" type="datetimeFigureOut">
              <a:rPr lang="en-US" smtClean="0"/>
              <a:t>10/28/22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5336C39-415E-47A8-98C8-62E2BB296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ADA80A5-7BB0-734F-8C27-B1DC0FB7F823}" type="datetimeFigureOut">
              <a:rPr lang="en-US" smtClean="0"/>
              <a:t>10/28/22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9D511DD-DAB9-1647-97C7-AACDE6029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10715368" cy="4599528"/>
          </a:xfrm>
        </p:spPr>
        <p:txBody>
          <a:bodyPr/>
          <a:lstStyle/>
          <a:p>
            <a:pPr lvl="0"/>
            <a:r>
              <a:rPr lang="en-US"/>
              <a:t>Level 1 is used for body text. The bullet is optional and may be removed. </a:t>
            </a:r>
            <a:br>
              <a:rPr lang="en-US"/>
            </a:br>
            <a:r>
              <a:rPr lang="en-US"/>
              <a:t>Click “indent more” to access additional text styles.</a:t>
            </a:r>
          </a:p>
          <a:p>
            <a:pPr lvl="1"/>
            <a:r>
              <a:rPr lang="en-US"/>
              <a:t>Second level is a nested text bullet</a:t>
            </a:r>
          </a:p>
          <a:p>
            <a:pPr lvl="2"/>
            <a:r>
              <a:rPr lang="en-US"/>
              <a:t>Third level is a nested text bullet.</a:t>
            </a:r>
          </a:p>
          <a:p>
            <a:pPr lvl="3"/>
            <a:r>
              <a:rPr lang="en-US"/>
              <a:t>Fourth level optional subhead</a:t>
            </a:r>
          </a:p>
          <a:p>
            <a:pPr lvl="4"/>
            <a:r>
              <a:rPr lang="en-US"/>
              <a:t>Level 5 is an optional short description</a:t>
            </a:r>
          </a:p>
          <a:p>
            <a:pPr lvl="5"/>
            <a:r>
              <a:rPr lang="en-US"/>
              <a:t>Level 6 is used for source information or footnotes.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39A6D-A7B5-4080-8EC2-7FF2A89B8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i="1" dirty="0">
                <a:solidFill>
                  <a:srgbClr val="000000"/>
                </a:solidFill>
                <a:latin typeface="Georgia" charset="0"/>
              </a:rPr>
              <a:t>Copyright © 2021 Booz Allen Hamilton Inc. This document is confidential and intended solely for the party to whom it is addressed.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C8B7-80BB-4D77-A6F2-5F00E5F2B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7F4CB3-2068-4D86-83D1-1E74D84607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 Divider ">
    <p:bg>
      <p:bgPr>
        <a:gradFill>
          <a:gsLst>
            <a:gs pos="16000">
              <a:schemeClr val="accent2"/>
            </a:gs>
            <a:gs pos="74000">
              <a:schemeClr val="tx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94"/>
            <a:ext cx="11437704" cy="6854405"/>
          </a:xfrm>
          <a:noFill/>
        </p:spPr>
        <p:txBody>
          <a:bodyPr anchor="ctr">
            <a:no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303392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 Divider"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94"/>
            <a:ext cx="11437704" cy="6854405"/>
          </a:xfrm>
        </p:spPr>
        <p:txBody>
          <a:bodyPr anchor="ctr">
            <a:noAutofit/>
          </a:bodyPr>
          <a:lstStyle>
            <a:lvl1pPr algn="ctr">
              <a:defRPr sz="6000" spc="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9381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gradFill flip="none" rotWithShape="1">
          <a:gsLst>
            <a:gs pos="36000">
              <a:schemeClr val="accent1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C8FD7-AECA-42BD-A44D-F977D0A20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i="1" dirty="0">
                <a:latin typeface="Georgia" charset="0"/>
              </a:rPr>
              <a:t>© 2021 Booz Allen Hamilton Inc. 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5D415-3671-47ED-960A-C584AAA60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7F4CB3-2068-4D86-83D1-1E74D84607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A3936-8337-4CBD-A8C7-69232B6C5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" y="0"/>
            <a:ext cx="42164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F5B3B2-AC69-4EDA-9D0A-7B09ADD344BE}"/>
              </a:ext>
            </a:extLst>
          </p:cNvPr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rgbClr val="26364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1A8F78-C0D0-4AA9-BD07-9368DE0A91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672" y="1933575"/>
            <a:ext cx="2571750" cy="9144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Oswald" panose="02000303000000000000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769C28-532F-446C-97C2-939F17D55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2890" y="419100"/>
            <a:ext cx="6770935" cy="5619750"/>
          </a:xfrm>
        </p:spPr>
        <p:txBody>
          <a:bodyPr anchor="ctr"/>
          <a:lstStyle>
            <a:lvl1pPr marL="0" indent="0">
              <a:lnSpc>
                <a:spcPts val="3000"/>
              </a:lnSpc>
              <a:spcBef>
                <a:spcPts val="1200"/>
              </a:spcBef>
              <a:buNone/>
              <a:defRPr sz="2400" cap="all" baseline="0">
                <a:solidFill>
                  <a:schemeClr val="bg1"/>
                </a:solidFill>
                <a:latin typeface="Oswald" panose="02000303000000000000" pitchFamily="2" charset="0"/>
              </a:defRPr>
            </a:lvl1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FBBA-59E3-48CB-A584-A7D025472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5B528-24C8-4940-98DF-1918AD3876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i="1" dirty="0">
                <a:solidFill>
                  <a:srgbClr val="000000"/>
                </a:solidFill>
                <a:latin typeface="Georgia" charset="0"/>
              </a:rPr>
              <a:t>© 2021 Booz Allen Hamilton Inc. 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4F50-5B1B-42BD-87A2-476270143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7F4CB3-2068-4D86-83D1-1E74D84607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58F6BD3-EBD9-4967-8DF2-9920B367C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478" y="1549401"/>
            <a:ext cx="10470321" cy="803275"/>
          </a:xfrm>
        </p:spPr>
        <p:txBody>
          <a:bodyPr/>
          <a:lstStyle>
            <a:lvl1pPr marL="0" indent="0">
              <a:buNone/>
              <a:defRPr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For more information about XXX, contact…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8A9A6BAA-F2A9-4519-88D8-2F8FA606E0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477" y="2487427"/>
            <a:ext cx="231648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262715-934F-4214-B248-12239160C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3477" y="4389691"/>
            <a:ext cx="231648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/>
              <a:t>FIRST LASTNAME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Email Second Level</a:t>
            </a:r>
          </a:p>
          <a:p>
            <a:pPr lvl="1"/>
            <a:r>
              <a:rPr lang="en-US"/>
              <a:t>Phone Second Level</a:t>
            </a:r>
          </a:p>
          <a:p>
            <a:pPr lvl="1"/>
            <a:endParaRPr lang="en-US"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D60F724B-55FD-4960-B5FE-FC2D0F921D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2893" y="2487427"/>
            <a:ext cx="231648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5605580-B6AE-447C-B2A8-7B122A6A9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893" y="4389691"/>
            <a:ext cx="231648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/>
              <a:t>FIRST LASTNAME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Email Second Level</a:t>
            </a:r>
          </a:p>
          <a:p>
            <a:pPr lvl="1"/>
            <a:r>
              <a:rPr lang="en-US"/>
              <a:t>Phone Second Level</a:t>
            </a:r>
          </a:p>
          <a:p>
            <a:pPr lvl="1"/>
            <a:endParaRPr lang="en-US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103BB1E2-666F-44D7-A0C6-4016FD51CC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2309" y="2487427"/>
            <a:ext cx="231648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197977-18BF-477E-98C2-18628FFDC7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309" y="4389691"/>
            <a:ext cx="231648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/>
              <a:t>FIRST LASTNAME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Email Second Level</a:t>
            </a:r>
          </a:p>
          <a:p>
            <a:pPr lvl="1"/>
            <a:r>
              <a:rPr lang="en-US"/>
              <a:t>Phone Second Level</a:t>
            </a:r>
          </a:p>
          <a:p>
            <a:pPr lvl="1"/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51116AE3-DBAD-443A-890F-F20B5A50B0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1725" y="2487427"/>
            <a:ext cx="231648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9BD9EED-FC2C-43F7-B1B7-82381AF7AC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81725" y="4389691"/>
            <a:ext cx="231648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/>
              <a:t>FIRST LASTNAME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Title Second Level</a:t>
            </a:r>
          </a:p>
          <a:p>
            <a:pPr lvl="1"/>
            <a:r>
              <a:rPr lang="en-US"/>
              <a:t>Email Second Level</a:t>
            </a:r>
          </a:p>
          <a:p>
            <a:pPr lvl="1"/>
            <a:r>
              <a:rPr lang="en-US"/>
              <a:t>Phone Second Level</a:t>
            </a:r>
          </a:p>
          <a:p>
            <a:pPr lvl="1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C26745C-75C2-4933-9BA0-1E21A7CB42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478" y="6055154"/>
            <a:ext cx="10470321" cy="345297"/>
          </a:xfrm>
        </p:spPr>
        <p:txBody>
          <a:bodyPr>
            <a:noAutofit/>
          </a:bodyPr>
          <a:lstStyle>
            <a:lvl1pPr marL="0" indent="0">
              <a:buNone/>
              <a:defRPr sz="1400" b="1" cap="none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BOOZALLEN.COM/CAPABILITY</a:t>
            </a:r>
          </a:p>
        </p:txBody>
      </p:sp>
    </p:spTree>
    <p:extLst>
      <p:ext uri="{BB962C8B-B14F-4D97-AF65-F5344CB8AC3E}">
        <p14:creationId xmlns:p14="http://schemas.microsoft.com/office/powerpoint/2010/main" val="259096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C538-D57D-43C7-B56A-707B07CC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9998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63"/>
            <a:ext cx="10715368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715368" cy="4599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Level 1 is used for body text. The bullet is optional and may be removed. </a:t>
            </a:r>
            <a:br>
              <a:rPr lang="en-US"/>
            </a:br>
            <a:r>
              <a:rPr lang="en-US"/>
              <a:t>Click “indent more” to access additional text styles.</a:t>
            </a:r>
          </a:p>
          <a:p>
            <a:pPr lvl="1"/>
            <a:r>
              <a:rPr lang="en-US"/>
              <a:t>Second level is a nested text bullet</a:t>
            </a:r>
          </a:p>
          <a:p>
            <a:pPr lvl="2"/>
            <a:r>
              <a:rPr lang="en-US"/>
              <a:t>Third level is a nested text bullet.</a:t>
            </a:r>
          </a:p>
          <a:p>
            <a:pPr lvl="3"/>
            <a:r>
              <a:rPr lang="en-US"/>
              <a:t>Fourth level optional subhead</a:t>
            </a:r>
          </a:p>
          <a:p>
            <a:pPr lvl="4"/>
            <a:r>
              <a:rPr lang="en-US"/>
              <a:t>Level 5 is an optional short description</a:t>
            </a:r>
          </a:p>
          <a:p>
            <a:pPr lvl="5"/>
            <a:r>
              <a:rPr lang="en-US"/>
              <a:t>Level 6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rgbClr val="26364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76283"/>
            <a:ext cx="107153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E3E3D-C29C-46A1-A9B9-9F363039A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11084"/>
            <a:ext cx="7299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i="1" dirty="0">
                <a:solidFill>
                  <a:srgbClr val="000000"/>
                </a:solidFill>
                <a:latin typeface="Georgia" charset="0"/>
              </a:rPr>
              <a:t>© 2021 Booz Allen Hamilton Inc. 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AC731-0C05-43B1-946B-630AC1887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368" y="6411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477F4CB3-2068-4D86-83D1-1E74D84607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5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46" r:id="rId2"/>
    <p:sldLayoutId id="2147483847" r:id="rId3"/>
    <p:sldLayoutId id="2147483849" r:id="rId4"/>
    <p:sldLayoutId id="2147483848" r:id="rId5"/>
    <p:sldLayoutId id="214748385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charset="0"/>
        <a:buChar char="•"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charset="0"/>
        <a:buChar char="o"/>
        <a:tabLst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buFont typeface="LucidaGrande" charset="0"/>
        <a:buNone/>
        <a:tabLst/>
        <a:defRPr sz="1600" b="1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2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607CEE-F2B3-E340-8923-A745D461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" r="99"/>
          <a:stretch/>
        </p:blipFill>
        <p:spPr>
          <a:xfrm>
            <a:off x="-27545" y="-947530"/>
            <a:ext cx="12192001" cy="69127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09A309-A894-4348-B507-B60754CE2007}"/>
              </a:ext>
            </a:extLst>
          </p:cNvPr>
          <p:cNvSpPr txBox="1">
            <a:spLocks/>
          </p:cNvSpPr>
          <p:nvPr/>
        </p:nvSpPr>
        <p:spPr>
          <a:xfrm>
            <a:off x="-27545" y="1847838"/>
            <a:ext cx="7607661" cy="6610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75" b="0" kern="1200">
                <a:solidFill>
                  <a:schemeClr val="bg1"/>
                </a:solidFill>
                <a:latin typeface="Oswald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atin typeface="Oswald"/>
              </a:rPr>
              <a:t>Shields Up!</a:t>
            </a:r>
          </a:p>
          <a:p>
            <a:pPr algn="ctr"/>
            <a:endParaRPr lang="en-US" sz="4000" dirty="0">
              <a:latin typeface="Oswald"/>
            </a:endParaRPr>
          </a:p>
          <a:p>
            <a:pPr algn="ctr"/>
            <a:r>
              <a:rPr lang="en-US" sz="4000" dirty="0">
                <a:latin typeface="Oswald" panose="02000503000000000000" pitchFamily="2" charset="0"/>
              </a:rPr>
              <a:t>Hardening Critical Infrastructure in a Connected World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A6CE33-4280-4082-97A7-22237956102F}"/>
              </a:ext>
            </a:extLst>
          </p:cNvPr>
          <p:cNvSpPr txBox="1">
            <a:spLocks/>
          </p:cNvSpPr>
          <p:nvPr/>
        </p:nvSpPr>
        <p:spPr>
          <a:xfrm>
            <a:off x="351592" y="3368440"/>
            <a:ext cx="6745511" cy="4001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13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13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BC222-A74F-442C-A5A8-7048E7A9CEC7}"/>
              </a:ext>
            </a:extLst>
          </p:cNvPr>
          <p:cNvSpPr txBox="1"/>
          <p:nvPr/>
        </p:nvSpPr>
        <p:spPr>
          <a:xfrm>
            <a:off x="243911" y="3839844"/>
            <a:ext cx="8108354" cy="236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Panelists:</a:t>
            </a:r>
          </a:p>
          <a:p>
            <a:r>
              <a:rPr lang="en-US" dirty="0">
                <a:solidFill>
                  <a:schemeClr val="bg1"/>
                </a:solidFill>
              </a:rPr>
              <a:t>Lucian Niemeyer, CEO Building Cybersecurity</a:t>
            </a:r>
          </a:p>
          <a:p>
            <a:r>
              <a:rPr lang="en-US" dirty="0">
                <a:solidFill>
                  <a:schemeClr val="bg1"/>
                </a:solidFill>
              </a:rPr>
              <a:t>John Kliem, Director, Federal Government Strategic Affairs, Johnson Controls</a:t>
            </a:r>
          </a:p>
          <a:p>
            <a:r>
              <a:rPr lang="en-US" dirty="0">
                <a:solidFill>
                  <a:schemeClr val="bg1"/>
                </a:solidFill>
              </a:rPr>
              <a:t>Mark McCoy, Business Development Manager, Triencon Services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Moderated by:</a:t>
            </a:r>
          </a:p>
          <a:p>
            <a:r>
              <a:rPr lang="en-US" dirty="0">
                <a:solidFill>
                  <a:schemeClr val="bg1"/>
                </a:solidFill>
              </a:rPr>
              <a:t>Fred Meurer, Meurer Municipal Consulting, LLC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2A487F-9E8D-41CA-A802-96CBBFDB2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20" y="261178"/>
            <a:ext cx="2298192" cy="2560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A6982E-64E1-E64F-AFA3-948D4B4B4272}"/>
              </a:ext>
            </a:extLst>
          </p:cNvPr>
          <p:cNvSpPr txBox="1">
            <a:spLocks/>
          </p:cNvSpPr>
          <p:nvPr/>
        </p:nvSpPr>
        <p:spPr>
          <a:xfrm>
            <a:off x="333120" y="2871098"/>
            <a:ext cx="7607661" cy="4338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75" b="0" kern="1200">
                <a:solidFill>
                  <a:schemeClr val="bg1"/>
                </a:solidFill>
                <a:latin typeface="Oswald" charset="0"/>
                <a:ea typeface="+mj-ea"/>
                <a:cs typeface="+mj-cs"/>
              </a:defRPr>
            </a:lvl1pPr>
          </a:lstStyle>
          <a:p>
            <a:endParaRPr lang="en-US" sz="5400" i="1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36097"/>
      </p:ext>
    </p:extLst>
  </p:cSld>
  <p:clrMapOvr>
    <a:masterClrMapping/>
  </p:clrMapOvr>
</p:sld>
</file>

<file path=ppt/theme/theme1.xml><?xml version="1.0" encoding="utf-8"?>
<a:theme xmlns:a="http://schemas.openxmlformats.org/drawingml/2006/main" name="Wide">
  <a:themeElements>
    <a:clrScheme name="Blue Standard 2020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FD4538"/>
      </a:accent3>
      <a:accent4>
        <a:srgbClr val="3AAD2C"/>
      </a:accent4>
      <a:accent5>
        <a:srgbClr val="92368D"/>
      </a:accent5>
      <a:accent6>
        <a:srgbClr val="CBDA00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231C28B-3FD1-ED48-9E21-ECE755573FD7}" vid="{1037FC9A-FEE9-C94C-8074-8DFE95D09F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26b182-60c1-459b-a59d-f9ae3f8c439d">
      <UserInfo>
        <DisplayName>Christianson, Chris [USA]</DisplayName>
        <AccountId>166</AccountId>
        <AccountType/>
      </UserInfo>
      <UserInfo>
        <DisplayName>Alvarez, Fred [USA]</DisplayName>
        <AccountId>179</AccountId>
        <AccountType/>
      </UserInfo>
    </SharedWithUsers>
    <TaxCatchAll xmlns="dd26b182-60c1-459b-a59d-f9ae3f8c439d" xsi:nil="true"/>
    <lcf76f155ced4ddcb4097134ff3c332f xmlns="1a98a74f-fa02-41e7-90f0-5f0c90bcdba5">
      <Terms xmlns="http://schemas.microsoft.com/office/infopath/2007/PartnerControls"/>
    </lcf76f155ced4ddcb4097134ff3c332f>
    <TaxKeywordTaxHTField xmlns="dd26b182-60c1-459b-a59d-f9ae3f8c439d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A09DD-3184-495D-B589-C716AD7698F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6da7304-9260-43ea-978a-dac9bc759c85"/>
    <ds:schemaRef ds:uri="c8e538bf-8430-48ff-8ab7-83721297e2c6"/>
    <ds:schemaRef ds:uri="http://purl.org/dc/terms/"/>
    <ds:schemaRef ds:uri="http://schemas.microsoft.com/office/2006/metadata/properties"/>
    <ds:schemaRef ds:uri="http://schemas.microsoft.com/office/infopath/2007/PartnerControls"/>
    <ds:schemaRef ds:uri="74ea459b-7bbf-43af-834e-d16fbea12f7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37E308-B195-40A6-AF1F-A787742F78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71FBE-3A5A-45B6-9EE7-11A203EB3791}"/>
</file>

<file path=docMetadata/LabelInfo.xml><?xml version="1.0" encoding="utf-8"?>
<clbl:labelList xmlns:clbl="http://schemas.microsoft.com/office/2020/mipLabelMetadata">
  <clbl:label id="{d5fe813e-0caa-432a-b2ac-d555aa91bd1c}" enabled="0" method="" siteId="{d5fe813e-0caa-432a-b2ac-d555aa91bd1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NW Narrow Master</Template>
  <TotalTime>1213</TotalTime>
  <Words>51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Georgia</vt:lpstr>
      <vt:lpstr>LucidaGrande</vt:lpstr>
      <vt:lpstr>Oswald</vt:lpstr>
      <vt:lpstr>Wide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Status</dc:title>
  <dc:creator>miller_kyle@bah.com;capra_pia@bah.com</dc:creator>
  <cp:lastModifiedBy>Forbes, David [USA]</cp:lastModifiedBy>
  <cp:revision>6</cp:revision>
  <cp:lastPrinted>2022-10-05T20:54:41Z</cp:lastPrinted>
  <dcterms:created xsi:type="dcterms:W3CDTF">2020-05-22T20:05:12Z</dcterms:created>
  <dcterms:modified xsi:type="dcterms:W3CDTF">2022-10-28T15:28:42Z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_dlc_DocIdItemGuid">
    <vt:lpwstr>b2f8eb00-b731-4ab8-9c8b-f78cccc758a2</vt:lpwstr>
  </property>
  <property fmtid="{D5CDD505-2E9C-101B-9397-08002B2CF9AE}" pid="4" name="MediaServiceImageTags">
    <vt:lpwstr/>
  </property>
</Properties>
</file>