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9" r:id="rId2"/>
    <p:sldId id="725" r:id="rId3"/>
    <p:sldId id="693" r:id="rId4"/>
    <p:sldId id="724" r:id="rId5"/>
    <p:sldId id="727" r:id="rId6"/>
    <p:sldId id="706" r:id="rId7"/>
    <p:sldId id="710" r:id="rId8"/>
  </p:sldIdLst>
  <p:sldSz cx="9144000" cy="6858000" type="screen4x3"/>
  <p:notesSz cx="6954838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Kathleen S SES USARMY HQDA OAA (USA)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87350" autoAdjust="0"/>
  </p:normalViewPr>
  <p:slideViewPr>
    <p:cSldViewPr>
      <p:cViewPr varScale="1">
        <p:scale>
          <a:sx n="85" d="100"/>
          <a:sy n="85" d="100"/>
        </p:scale>
        <p:origin x="1137" y="39"/>
      </p:cViewPr>
      <p:guideLst>
        <p:guide orient="horz" pos="7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4071" y="345"/>
      </p:cViewPr>
      <p:guideLst>
        <p:guide orient="horz" pos="2908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1DA052A-89E6-85E7-1424-35A089E6DB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t" anchorCtr="0" compatLnSpc="1">
            <a:prstTxWarp prst="textNoShape">
              <a:avLst/>
            </a:prstTxWarp>
          </a:bodyPr>
          <a:lstStyle>
            <a:lvl1pPr defTabSz="92242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2165A29-C17F-AAE2-36CC-DB2605CA0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6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t" anchorCtr="0" compatLnSpc="1">
            <a:prstTxWarp prst="textNoShape">
              <a:avLst/>
            </a:prstTxWarp>
          </a:bodyPr>
          <a:lstStyle>
            <a:lvl1pPr algn="r" defTabSz="922423">
              <a:defRPr sz="1200"/>
            </a:lvl1pPr>
          </a:lstStyle>
          <a:p>
            <a:pPr>
              <a:defRPr/>
            </a:pPr>
            <a:fld id="{A8BE33D8-BFEE-2A48-8C6D-AAF4EEDD7A56}" type="datetime1">
              <a:rPr lang="en-US"/>
              <a:pPr>
                <a:defRPr/>
              </a:pPr>
              <a:t>10/21/2022</a:t>
            </a:fld>
            <a:endParaRPr lang="en-US" dirty="0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6E8DDA0-5896-9749-DDBD-BB8FC4A876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6338"/>
            <a:ext cx="301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b" anchorCtr="0" compatLnSpc="1">
            <a:prstTxWarp prst="textNoShape">
              <a:avLst/>
            </a:prstTxWarp>
          </a:bodyPr>
          <a:lstStyle>
            <a:lvl1pPr defTabSz="92242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46C8E7A9-A5CF-10BC-4440-288E867033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96338"/>
            <a:ext cx="301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9D8E282E-F1C7-2B44-99FF-957BCF17E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B69AFF3-93BD-0589-F7C9-E26A6F8FB4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t" anchorCtr="0" compatLnSpc="1">
            <a:prstTxWarp prst="textNoShape">
              <a:avLst/>
            </a:prstTxWarp>
          </a:bodyPr>
          <a:lstStyle>
            <a:lvl1pPr defTabSz="92242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D392E22-FF79-F7BD-7569-5DAC96133E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6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t" anchorCtr="0" compatLnSpc="1">
            <a:prstTxWarp prst="textNoShape">
              <a:avLst/>
            </a:prstTxWarp>
          </a:bodyPr>
          <a:lstStyle>
            <a:lvl1pPr algn="r" defTabSz="922423">
              <a:defRPr sz="1200"/>
            </a:lvl1pPr>
          </a:lstStyle>
          <a:p>
            <a:pPr>
              <a:defRPr/>
            </a:pPr>
            <a:fld id="{E9489892-3E80-914F-97ED-07162B39A876}" type="datetime1">
              <a:rPr lang="en-US"/>
              <a:pPr>
                <a:defRPr/>
              </a:pPr>
              <a:t>10/21/2022</a:t>
            </a:fld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0D1F38E-E043-AC0C-5A55-C121F79F4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87388"/>
            <a:ext cx="4587875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F46CDF1-E200-3232-8EFF-B4149569C7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362450"/>
            <a:ext cx="509746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35816A72-8CC6-D901-072B-3DF963CEE7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338"/>
            <a:ext cx="301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b" anchorCtr="0" compatLnSpc="1">
            <a:prstTxWarp prst="textNoShape">
              <a:avLst/>
            </a:prstTxWarp>
          </a:bodyPr>
          <a:lstStyle>
            <a:lvl1pPr defTabSz="92242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08D5A9C1-EE5B-E0B1-8145-B5BFD9570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96338"/>
            <a:ext cx="301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4" rIns="92331" bIns="4616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6551E208-F96F-5D47-9F11-4B03235BE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EE0AA7F-3A8D-9A65-562B-6C5DB1F95A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7B9A3B-7CB5-F44F-82AC-6F0F6E2D9D69}" type="datetime1">
              <a:rPr lang="en-US" altLang="en-US" sz="1200" smtClean="0"/>
              <a:pPr/>
              <a:t>10/21/2022</a:t>
            </a:fld>
            <a:endParaRPr lang="en-US" altLang="en-US" sz="1200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643BE0B-DE95-644B-FD04-CFD34EDFE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4DD284-743A-B242-8087-B317BA45BD0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2F0E08D5-3ABF-8910-B0D4-47104F673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598988" cy="3448050"/>
          </a:xfrm>
          <a:ln w="12700"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04FC303-7161-897A-6AEA-3BFB8C0A5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5150"/>
            <a:ext cx="5080000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9" tIns="46445" rIns="92889" bIns="46445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CE994D94-9C6E-D59D-2C01-A31F9A2FEE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C0EFCE-18B4-BE41-868B-29D6A56EA641}" type="datetime1">
              <a:rPr lang="en-US" altLang="en-US" sz="1200" smtClean="0"/>
              <a:pPr/>
              <a:t>10/21/2022</a:t>
            </a:fld>
            <a:endParaRPr lang="en-US" altLang="en-US" sz="120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3CE53295-2D89-BE28-3572-30ECBD5D5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4B2EA3-099F-744C-9C36-2BB175B18542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75F33EEE-8476-E99B-C1F3-08E04D02E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88975"/>
            <a:ext cx="4591050" cy="3443288"/>
          </a:xfrm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BEE67288-DBA6-CB5A-A07F-2ACE9B235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60863"/>
            <a:ext cx="5100638" cy="4205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B06698F-ACDD-46D5-8DA4-54B0C34507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B1876-0607-4617-AAF4-179146E39667}" type="datetime1">
              <a:rPr lang="en-US" altLang="en-US" sz="1200" smtClean="0"/>
              <a:pPr/>
              <a:t>10/21/2022</a:t>
            </a:fld>
            <a:endParaRPr lang="en-US" altLang="en-US" sz="1200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0C416815-71C1-4470-9691-8B9E89EC9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145BBF-1AD4-430A-9E71-FCF45066CF9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A9A567D-3CE1-4AB1-A304-B0E5A21E6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88975"/>
            <a:ext cx="4591050" cy="3443288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19B7EF6-220C-4BC1-A5F5-E6B020BEC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60863"/>
            <a:ext cx="5100638" cy="4205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B06698F-ACDD-46D5-8DA4-54B0C34507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B1876-0607-4617-AAF4-179146E39667}" type="datetime1">
              <a:rPr lang="en-US" altLang="en-US" sz="1200" smtClean="0"/>
              <a:pPr/>
              <a:t>10/21/2022</a:t>
            </a:fld>
            <a:endParaRPr lang="en-US" altLang="en-US" sz="1200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0C416815-71C1-4470-9691-8B9E89EC9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145BBF-1AD4-430A-9E71-FCF45066CF9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A9A567D-3CE1-4AB1-A304-B0E5A21E6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88975"/>
            <a:ext cx="4591050" cy="3443288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19B7EF6-220C-4BC1-A5F5-E6B020BEC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60863"/>
            <a:ext cx="5100638" cy="4205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205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E0EF28-6722-4254-B962-6C6F29B5F8B6}" type="datetime1">
              <a:rPr lang="en-US" altLang="en-US" sz="1200" smtClean="0"/>
              <a:pPr/>
              <a:t>10/21/2022</a:t>
            </a:fld>
            <a:endParaRPr lang="en-US" altLang="en-US" sz="120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2EB1DE-5E09-4FE2-8B4D-8B1EBDA5F3C4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7461BEA4-18DE-BEE5-984E-033489F9D7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968C6-D934-F641-9B69-A51605DE9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633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191CAE47-FEF2-F4DA-DD6E-634FDECEAB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F97C-CE08-5643-80E5-45F952BF7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0502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37A805EF-488C-D677-9342-35CC8199E1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75ED-69EF-B340-A22D-73647207C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012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AD4069F7-2B22-7796-52FD-E3AF65F8D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0879-0C7D-264F-A8C3-63E09C70A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01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CE155578-2F7F-E380-EE05-F23FDC40C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9CFB-F62A-FE42-A7AD-A3EA4B3DE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467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A0D007B1-7033-CE43-F7A5-1E717106FD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3AA8-65F3-C24A-9789-EB07CB8CB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6222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DE825E3D-5BA6-FF6B-1B49-6D8CDCB603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EB07-9681-754E-A4CA-733D39E3C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068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9AD61942-7317-FEC2-50D5-D4926D6AF4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4825-4BF8-FE47-B136-EFDAB9EFC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233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ABF91A6A-AACA-9E56-5811-FF305FAE81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7EFD-235D-E04C-8C96-7F6B8CFCA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7101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246917F0-318E-0F15-E079-8E33C87841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F4449-45C4-D148-B633-2BD2CAD76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05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6B8C721F-145C-6781-6BE0-19EA4C6DF8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6ED1-C64A-754A-A646-FB101B8A7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920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>
            <a:extLst>
              <a:ext uri="{FF2B5EF4-FFF2-40B4-BE49-F238E27FC236}">
                <a16:creationId xmlns:a16="http://schemas.microsoft.com/office/drawing/2014/main" id="{C81B4613-82C2-7C0F-7894-9C564F22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1027" name="Rectangle 56">
            <a:extLst>
              <a:ext uri="{FF2B5EF4-FFF2-40B4-BE49-F238E27FC236}">
                <a16:creationId xmlns:a16="http://schemas.microsoft.com/office/drawing/2014/main" id="{E284C6EF-C0F5-4CA2-34DA-10446E69B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60">
            <a:extLst>
              <a:ext uri="{FF2B5EF4-FFF2-40B4-BE49-F238E27FC236}">
                <a16:creationId xmlns:a16="http://schemas.microsoft.com/office/drawing/2014/main" id="{09199C2F-0657-2A24-4455-2BABF04B17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304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 anchorCtr="1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Civilian Aides to the Secretary of the Army</a:t>
            </a:r>
            <a:b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62">
            <a:extLst>
              <a:ext uri="{FF2B5EF4-FFF2-40B4-BE49-F238E27FC236}">
                <a16:creationId xmlns:a16="http://schemas.microsoft.com/office/drawing/2014/main" id="{35C2F603-1C43-7BF6-FE98-96635BA56A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762000"/>
            <a:ext cx="6705600" cy="4603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89" name="Rectangle 65">
            <a:extLst>
              <a:ext uri="{FF2B5EF4-FFF2-40B4-BE49-F238E27FC236}">
                <a16:creationId xmlns:a16="http://schemas.microsoft.com/office/drawing/2014/main" id="{6188B69F-8E14-6DC9-75B6-2D23DC5906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F58CD1-F2CE-D045-ABCE-46B9213B7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82E21093-C702-D4AE-8045-AB40749F42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52400"/>
            <a:ext cx="12080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army.mil/casa" TargetMode="External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angela.k.ritz.civ@army.mil" TargetMode="External"/><Relationship Id="rId4" Type="http://schemas.openxmlformats.org/officeDocument/2006/relationships/hyperlink" Target="https://www.facebook.com/CivilianAidesArmy" TargetMode="Externa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84A61C48-8F8E-4AC0-6117-C3E8A60D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004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5DDCDA5A-4CD1-CC45-EE39-6D3F13AC6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27844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80A88F89-C82E-C64D-D589-D543B173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26" y="176581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Civilian Aides to the Secretary of the Army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(CASAs):  Community Connectors</a:t>
            </a:r>
          </a:p>
        </p:txBody>
      </p:sp>
      <p:sp>
        <p:nvSpPr>
          <p:cNvPr id="4101" name="TextBox 1">
            <a:extLst>
              <a:ext uri="{FF2B5EF4-FFF2-40B4-BE49-F238E27FC236}">
                <a16:creationId xmlns:a16="http://schemas.microsoft.com/office/drawing/2014/main" id="{0D5FC7F5-B83F-2FA3-BB72-BDEFB682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181600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ADC Innovation Installation Forum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October/November 2022</a:t>
            </a:r>
          </a:p>
        </p:txBody>
      </p:sp>
      <p:pic>
        <p:nvPicPr>
          <p:cNvPr id="9" name="Picture 8" descr="A group of people posing for a photo next to a person lying on a bed&#10;&#10;Description automatically generated with low confidence">
            <a:extLst>
              <a:ext uri="{FF2B5EF4-FFF2-40B4-BE49-F238E27FC236}">
                <a16:creationId xmlns:a16="http://schemas.microsoft.com/office/drawing/2014/main" id="{CC1BAE08-764F-4307-B456-E8941B609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33" y="3143250"/>
            <a:ext cx="2081776" cy="1596276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0125397-702E-4F24-A793-4C6A595E1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3" y="3141663"/>
            <a:ext cx="2045461" cy="159627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3C7A710C-8FC7-46C6-BF76-C0379242D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88" y="3141663"/>
            <a:ext cx="2201045" cy="15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4D621A8-8D75-4031-AD56-5058D9AE9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9" y="3141663"/>
            <a:ext cx="1988217" cy="1626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EC84-5E36-4C34-A91F-32438492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41" y="446336"/>
            <a:ext cx="7772400" cy="11430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CASAs:  Community Connectors</a:t>
            </a:r>
            <a:b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Moderator: Angela Ritz, Director of the CASA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E591-2B94-44A5-805D-CBF2CB4E3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51851" y="6512742"/>
            <a:ext cx="2133600" cy="476250"/>
          </a:xfrm>
        </p:spPr>
        <p:txBody>
          <a:bodyPr/>
          <a:lstStyle/>
          <a:p>
            <a:pPr>
              <a:defRPr/>
            </a:pPr>
            <a:fld id="{7C410879-0C7D-264F-A8C3-63E09C70A5A9}" type="slidenum">
              <a:rPr lang="en-US" altLang="en-US" smtClean="0">
                <a:latin typeface=" Arial"/>
              </a:rPr>
              <a:pPr>
                <a:defRPr/>
              </a:pPr>
              <a:t>2</a:t>
            </a:fld>
            <a:endParaRPr lang="en-US" altLang="en-US">
              <a:latin typeface=" 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F21E1-2F50-46CE-9544-C76210CA55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0" y="1857364"/>
            <a:ext cx="1828467" cy="142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0A10F-8B8A-477C-93AC-95FBAD5473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82" y="1737813"/>
            <a:ext cx="1265220" cy="1637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5C62E-296E-4E76-B86A-2A3F89252C7E}"/>
              </a:ext>
            </a:extLst>
          </p:cNvPr>
          <p:cNvSpPr txBox="1"/>
          <p:nvPr/>
        </p:nvSpPr>
        <p:spPr>
          <a:xfrm>
            <a:off x="2285931" y="1780847"/>
            <a:ext cx="439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 Arial"/>
              </a:rPr>
              <a:t>Craig Wilhelm, CASA for Oregon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Army Veteran </a:t>
            </a:r>
            <a:r>
              <a:rPr lang="en-US" sz="1800">
                <a:latin typeface=" Arial"/>
              </a:rPr>
              <a:t>of nearly 14 years</a:t>
            </a:r>
            <a:endParaRPr lang="en-US" sz="1800" dirty="0">
              <a:latin typeface=" 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 Arial"/>
                <a:ea typeface="Calibri" panose="020F0502020204030204" pitchFamily="34" charset="0"/>
              </a:rPr>
              <a:t>SDVOSB Owner /Active in VSOs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CASA since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E561D-B772-44D1-A4BB-0A9F843F63B0}"/>
              </a:ext>
            </a:extLst>
          </p:cNvPr>
          <p:cNvSpPr txBox="1"/>
          <p:nvPr/>
        </p:nvSpPr>
        <p:spPr>
          <a:xfrm>
            <a:off x="2260225" y="4961176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 Arial"/>
              </a:rPr>
              <a:t>COL Lance O’Bryan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Garrison Commander, Ft Knox, KY </a:t>
            </a:r>
          </a:p>
          <a:p>
            <a:r>
              <a:rPr lang="en-US" sz="1800" dirty="0">
                <a:latin typeface=" Arial"/>
              </a:rPr>
              <a:t>     since July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Was Garrison Commander in Okinawa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Previous tour at Knox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3202A-09CD-4E23-935A-72E3DE2ECC14}"/>
              </a:ext>
            </a:extLst>
          </p:cNvPr>
          <p:cNvSpPr txBox="1"/>
          <p:nvPr/>
        </p:nvSpPr>
        <p:spPr>
          <a:xfrm>
            <a:off x="2260225" y="3403269"/>
            <a:ext cx="4623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 Arial"/>
              </a:rPr>
              <a:t>Jim Iacocca, CASA for Kentucky (North)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Retired Brigadier General,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Knox Regional Development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 Arial"/>
              </a:rPr>
              <a:t>CASA since 2020</a:t>
            </a:r>
          </a:p>
          <a:p>
            <a:endParaRPr lang="en-US" sz="1800" dirty="0">
              <a:latin typeface=" Arial"/>
            </a:endParaRPr>
          </a:p>
        </p:txBody>
      </p:sp>
      <p:pic>
        <p:nvPicPr>
          <p:cNvPr id="10" name="Picture 9" descr="A group of men shaking hands&#10;&#10;Description automatically generated with medium confidence">
            <a:extLst>
              <a:ext uri="{FF2B5EF4-FFF2-40B4-BE49-F238E27FC236}">
                <a16:creationId xmlns:a16="http://schemas.microsoft.com/office/drawing/2014/main" id="{C83BD096-1586-4200-B0D2-E68F1A57D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" y="3554199"/>
            <a:ext cx="1868414" cy="1248463"/>
          </a:xfrm>
          <a:prstGeom prst="rect">
            <a:avLst/>
          </a:prstGeom>
        </p:spPr>
      </p:pic>
      <p:pic>
        <p:nvPicPr>
          <p:cNvPr id="12" name="Picture 11" descr="A picture containing tree, outdoor, person, person&#10;&#10;Description automatically generated">
            <a:extLst>
              <a:ext uri="{FF2B5EF4-FFF2-40B4-BE49-F238E27FC236}">
                <a16:creationId xmlns:a16="http://schemas.microsoft.com/office/drawing/2014/main" id="{B02C8E4B-CE0E-48E2-A3A1-4A4FAC542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73" y="3610986"/>
            <a:ext cx="1915839" cy="1275952"/>
          </a:xfrm>
          <a:prstGeom prst="rect">
            <a:avLst/>
          </a:prstGeom>
        </p:spPr>
      </p:pic>
      <p:pic>
        <p:nvPicPr>
          <p:cNvPr id="14" name="Picture 13" descr="A group of soldiers shaking hands&#10;&#10;Description automatically generated with low confidence">
            <a:extLst>
              <a:ext uri="{FF2B5EF4-FFF2-40B4-BE49-F238E27FC236}">
                <a16:creationId xmlns:a16="http://schemas.microsoft.com/office/drawing/2014/main" id="{E9E66D4D-B82A-4C43-B596-41B50DB21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" y="5062824"/>
            <a:ext cx="1968984" cy="1310270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2FFB09A-073A-4AEB-98D8-31AC1FBD8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02" y="5109653"/>
            <a:ext cx="1928699" cy="12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75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A01F8D-4B91-0744-21F8-15F31F184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38200"/>
          </a:xfrm>
          <a:noFill/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5AD6533-357A-36F6-7EFD-26EB64A82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0202" y="2578139"/>
            <a:ext cx="5029200" cy="211822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Who they are:</a:t>
            </a:r>
          </a:p>
          <a:p>
            <a:pPr marL="346075" lvl="1" indent="-1635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Unpaid, part-time Special Government Employees (SGEs); 3-star protocol status</a:t>
            </a:r>
          </a:p>
          <a:p>
            <a:pPr marL="346075" lvl="1" indent="-1635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Community/business leaders appointed by the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SecArmy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up to 10 years</a:t>
            </a:r>
          </a:p>
          <a:p>
            <a:pPr marL="346075" lvl="1" indent="-1635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122 CASAs – every state and 5 territories + 65 Emeritus (honorary title)</a:t>
            </a:r>
          </a:p>
          <a:p>
            <a:pPr marL="346075" lvl="1" indent="-1635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65% former military; 21% female; 30% non-white</a:t>
            </a:r>
          </a:p>
          <a:p>
            <a:pPr marL="1828800" indent="0">
              <a:buFontTx/>
              <a:buNone/>
              <a:defRPr/>
            </a:pPr>
            <a:endParaRPr lang="en-US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0">
              <a:buFontTx/>
              <a:buNone/>
              <a:defRPr/>
            </a:pPr>
            <a:endParaRPr lang="en-US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0">
              <a:buFontTx/>
              <a:buNone/>
              <a:defRPr/>
            </a:pPr>
            <a:endParaRPr lang="en-US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0">
              <a:buFontTx/>
              <a:buNone/>
              <a:defRPr/>
            </a:pPr>
            <a:endParaRPr lang="en-US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0">
              <a:buFontTx/>
              <a:buNone/>
              <a:defRPr/>
            </a:pPr>
            <a:endParaRPr lang="en-US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7013">
              <a:spcBef>
                <a:spcPts val="300"/>
              </a:spcBef>
              <a:buFontTx/>
              <a:buNone/>
              <a:tabLst>
                <a:tab pos="1028700" algn="l"/>
              </a:tabLst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5D866F6D-1388-B9EF-1DC8-26DCAD70A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579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257C21-4DA8-9C4C-B27A-9BA83172E3A2}" type="slidenum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Picture 1">
            <a:extLst>
              <a:ext uri="{FF2B5EF4-FFF2-40B4-BE49-F238E27FC236}">
                <a16:creationId xmlns:a16="http://schemas.microsoft.com/office/drawing/2014/main" id="{A72C3DEF-E684-FE85-1ABA-42A10411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10113"/>
            <a:ext cx="233180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No photo description available.">
            <a:extLst>
              <a:ext uri="{FF2B5EF4-FFF2-40B4-BE49-F238E27FC236}">
                <a16:creationId xmlns:a16="http://schemas.microsoft.com/office/drawing/2014/main" id="{83C716FB-F4B9-4DE8-9C4E-D5750C4D4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00BB2C-20CF-43BF-A90A-01AA72B20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52" y="2581425"/>
            <a:ext cx="2138610" cy="1730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40F68-C181-4532-892C-342344DD5248}"/>
              </a:ext>
            </a:extLst>
          </p:cNvPr>
          <p:cNvSpPr txBox="1"/>
          <p:nvPr/>
        </p:nvSpPr>
        <p:spPr>
          <a:xfrm>
            <a:off x="457200" y="1641901"/>
            <a:ext cx="84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u="sng" dirty="0">
                <a:latin typeface=" Arial"/>
                <a:cs typeface="Arial" panose="020B0604020202020204" pitchFamily="34" charset="0"/>
              </a:rPr>
              <a:t>History: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 Arial"/>
                <a:cs typeface="Arial" panose="020B0604020202020204" pitchFamily="34" charset="0"/>
              </a:rPr>
              <a:t>Roots in WWI - Military Training Camps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 Arial"/>
                <a:cs typeface="Arial" panose="020B0604020202020204" pitchFamily="34" charset="0"/>
              </a:rPr>
              <a:t>Army formally recognized “Civilian Aide” concept in 1922; 100 years on Nov 28,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C066A-3983-4317-B6B4-B4795AC313E6}"/>
              </a:ext>
            </a:extLst>
          </p:cNvPr>
          <p:cNvSpPr txBox="1"/>
          <p:nvPr/>
        </p:nvSpPr>
        <p:spPr>
          <a:xfrm>
            <a:off x="2590801" y="4719634"/>
            <a:ext cx="354040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indent="0">
              <a:buFontTx/>
              <a:buNone/>
              <a:defRPr/>
            </a:pPr>
            <a:endParaRPr lang="en-US" alt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buFontTx/>
              <a:buNone/>
              <a:defRPr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What they do:</a:t>
            </a:r>
          </a:p>
          <a:p>
            <a:pPr marL="1828800" indent="-1543050">
              <a:buFontTx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(1) Assist with Recruiting</a:t>
            </a:r>
          </a:p>
          <a:p>
            <a:pPr marL="1828800" lvl="2" indent="-1543050">
              <a:spcBef>
                <a:spcPts val="300"/>
              </a:spcBef>
              <a:buFontTx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(2) Support the Total Army </a:t>
            </a:r>
          </a:p>
          <a:p>
            <a:pPr marL="1828800" lvl="2" indent="-1543050">
              <a:spcBef>
                <a:spcPts val="300"/>
              </a:spcBef>
              <a:buFontTx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(Active, NG, Reserve, &amp; Civilian)</a:t>
            </a:r>
          </a:p>
          <a:p>
            <a:pPr marL="1828800" lvl="2" indent="-1543050">
              <a:spcBef>
                <a:spcPts val="300"/>
              </a:spcBef>
              <a:buFontTx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(3) Help Transitioning Soldiers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C66EDBA-E957-4E93-A0A4-7F7B13F09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-2223" r="16667" b="-1111"/>
          <a:stretch>
            <a:fillRect/>
          </a:stretch>
        </p:blipFill>
        <p:spPr bwMode="auto">
          <a:xfrm>
            <a:off x="493688" y="2688450"/>
            <a:ext cx="1335112" cy="20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BC092E9-7415-4DC4-B413-9D51ABDCE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4" y="4933001"/>
            <a:ext cx="1912671" cy="14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4CAD16-B101-4244-B1B9-31EDE26A9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382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CASAs Can Help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315C3D-13B6-40D1-A379-B542BAF9F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5" y="1600200"/>
            <a:ext cx="8763000" cy="5087937"/>
          </a:xfrm>
        </p:spPr>
        <p:txBody>
          <a:bodyPr/>
          <a:lstStyle/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Connect senior Army leaders to the community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Help recruiters with access to schools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strategic-level assistance to recruiters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Tell the Army Story – media, keynote addresses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Host enlistment/re-enlistment ceremonies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Help plan and execute special events – Meet your Army, Army Birthday, Hometown visits, Special observances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Nominate influencers for National Security Seminar/JCOC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Nominate students for ROTC Minuteman Scholarships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Casualty Assistance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ROTC/JROTC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senior leader visits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Soldier for Life</a:t>
            </a:r>
          </a:p>
          <a:p>
            <a:pPr marL="2514600" lvl="1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Coordinate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C4A409C3-AE7B-42DE-96A5-05BE963B6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579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1A277-57D0-414A-9256-FB181A6D994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25125-42DD-4FC0-AC34-163C3559A735}"/>
              </a:ext>
            </a:extLst>
          </p:cNvPr>
          <p:cNvSpPr txBox="1"/>
          <p:nvPr/>
        </p:nvSpPr>
        <p:spPr>
          <a:xfrm>
            <a:off x="218281" y="5351463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900"/>
              </a:spcAft>
              <a:buFontTx/>
              <a:buNone/>
              <a:defRPr/>
            </a:pPr>
            <a:r>
              <a:rPr lang="en-US" sz="1400" b="1" kern="0" dirty="0">
                <a:latin typeface=" Arial"/>
              </a:rPr>
              <a:t>Each CASA’s strengths, availability, capability, etc. are unique, but we are here to help if you need or want</a:t>
            </a:r>
            <a:endParaRPr lang="en-US" sz="1400" b="1" dirty="0"/>
          </a:p>
        </p:txBody>
      </p:sp>
      <p:pic>
        <p:nvPicPr>
          <p:cNvPr id="4" name="Picture 3" descr="A group of people standing in front of 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DD0F557-A8B3-4FEB-9824-182C2A3F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3716117"/>
            <a:ext cx="2183606" cy="144802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C0913B-CCEE-478C-8A37-C4A0BE1EB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08" y="4648200"/>
            <a:ext cx="2883817" cy="1447800"/>
          </a:xfrm>
          <a:prstGeom prst="rect">
            <a:avLst/>
          </a:prstGeom>
        </p:spPr>
      </p:pic>
      <p:pic>
        <p:nvPicPr>
          <p:cNvPr id="12" name="Picture 11" descr="A picture containing grass&#10;&#10;Description automatically generated">
            <a:extLst>
              <a:ext uri="{FF2B5EF4-FFF2-40B4-BE49-F238E27FC236}">
                <a16:creationId xmlns:a16="http://schemas.microsoft.com/office/drawing/2014/main" id="{A0586224-1312-476C-93CC-19DAA30A4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7695"/>
            <a:ext cx="1143000" cy="19326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4CAD16-B101-4244-B1B9-31EDE26A9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678" y="768425"/>
            <a:ext cx="7772400" cy="8382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Communities can help Connect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315C3D-13B6-40D1-A379-B542BAF9F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65448" y="1587211"/>
            <a:ext cx="4782627" cy="3740000"/>
          </a:xfrm>
        </p:spPr>
        <p:txBody>
          <a:bodyPr/>
          <a:lstStyle/>
          <a:p>
            <a:pPr marL="227013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Connect CASAs to local VSOs and MSOs</a:t>
            </a:r>
          </a:p>
          <a:p>
            <a:pPr marL="227013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Ensure authentic access to schools </a:t>
            </a:r>
          </a:p>
          <a:p>
            <a:pPr marL="227013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Help us tell our Army story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Hometown visits 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and speaking forums</a:t>
            </a:r>
          </a:p>
          <a:p>
            <a:pPr marL="227013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Connect local businesses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Employ our NG/Reserve Soldiers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 up to be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Hire our transitioning Soldiers and families</a:t>
            </a:r>
          </a:p>
          <a:p>
            <a:pPr marL="627063" lvl="2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 business with the military</a:t>
            </a:r>
          </a:p>
          <a:p>
            <a:pPr marL="227013" indent="-22701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Embrace our Gold Star families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C4A409C3-AE7B-42DE-96A5-05BE963B6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579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1A277-57D0-414A-9256-FB181A6D994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254E57B-32F0-460E-96AE-DCE306542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7012" b="1714"/>
          <a:stretch/>
        </p:blipFill>
        <p:spPr>
          <a:xfrm>
            <a:off x="6065466" y="4953000"/>
            <a:ext cx="2333460" cy="1529968"/>
          </a:xfrm>
          <a:prstGeom prst="rect">
            <a:avLst/>
          </a:prstGeom>
        </p:spPr>
      </p:pic>
      <p:pic>
        <p:nvPicPr>
          <p:cNvPr id="10" name="Picture 9" descr="A couple of women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250374C-82EB-4B21-8FF3-2104C712C9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6" b="6"/>
          <a:stretch/>
        </p:blipFill>
        <p:spPr>
          <a:xfrm>
            <a:off x="7010400" y="2166465"/>
            <a:ext cx="1312326" cy="189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620-1EEC-458F-B91E-1B2706F85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750" r="-71" b="3527"/>
          <a:stretch/>
        </p:blipFill>
        <p:spPr bwMode="auto">
          <a:xfrm>
            <a:off x="3313017" y="4953000"/>
            <a:ext cx="2312522" cy="15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7333F1CC-F892-4D91-9DE5-1B45B0D66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1" y="1952561"/>
            <a:ext cx="2209800" cy="17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table, desk&#10;&#10;Description automatically generated">
            <a:extLst>
              <a:ext uri="{FF2B5EF4-FFF2-40B4-BE49-F238E27FC236}">
                <a16:creationId xmlns:a16="http://schemas.microsoft.com/office/drawing/2014/main" id="{8CFC0E34-3F9F-463E-8394-958B4EBCC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0" y="4056376"/>
            <a:ext cx="2209799" cy="16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33400" y="2487573"/>
            <a:ext cx="537116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 Arial"/>
              </a:rPr>
              <a:t>CASA Website: </a:t>
            </a:r>
            <a:r>
              <a:rPr lang="en-US" altLang="en-US" sz="1800" b="1" dirty="0">
                <a:latin typeface=" Arial"/>
                <a:hlinkClick r:id="rId3"/>
              </a:rPr>
              <a:t>www.army.mil/casa</a:t>
            </a: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 Arial"/>
              </a:rPr>
              <a:t>	(Find a CASA)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 Arial"/>
              </a:rPr>
              <a:t>CASA Facebook: </a:t>
            </a:r>
            <a:r>
              <a:rPr lang="en-US" sz="1800" b="1" dirty="0">
                <a:latin typeface=" Arial"/>
                <a:hlinkClick r:id="rId4"/>
              </a:rPr>
              <a:t>https://www.facebook.com/CivilianAidesArmy</a:t>
            </a:r>
            <a:endParaRPr 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 Arial"/>
              </a:rPr>
              <a:t>CASA Twitter: @CASA_Army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 Arial"/>
              </a:rPr>
              <a:t>CASA Inbox: </a:t>
            </a:r>
            <a:r>
              <a:rPr lang="en-US" altLang="en-US" sz="1800" b="1" dirty="0" err="1">
                <a:latin typeface=" Arial"/>
              </a:rPr>
              <a:t>usarmy.pentagon.hqda-oaa.mbx.casa</a:t>
            </a: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 Arial"/>
              </a:rPr>
              <a:t>Director: Angela Ritz: 703-850-3404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 Arial"/>
              </a:rPr>
              <a:t> </a:t>
            </a:r>
            <a:r>
              <a:rPr lang="en-US" altLang="en-US" sz="1800" b="1" dirty="0">
                <a:latin typeface=" Arial"/>
                <a:hlinkClick r:id="rId5"/>
              </a:rPr>
              <a:t>angela.k.ritz.civ@army.mil</a:t>
            </a:r>
            <a:endParaRPr lang="en-US" altLang="en-US" sz="1800" b="1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 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27CDC9-74CF-4D15-B256-89042332E120}" type="slidenum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0536E-2987-4422-893D-BC6F7BF0A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621" y="891815"/>
            <a:ext cx="3149210" cy="210816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78869A-59B1-4E3B-BEAC-A0271CFE2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45" y="4379878"/>
            <a:ext cx="1930455" cy="1754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6CB63-A752-4282-82FD-A48A656AECCC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/>
          <a:stretch/>
        </p:blipFill>
        <p:spPr bwMode="auto">
          <a:xfrm>
            <a:off x="5551206" y="4300453"/>
            <a:ext cx="12192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26CF820-6A69-41B9-ABA1-9492AE25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80" y="1447800"/>
            <a:ext cx="2286000" cy="11430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 Arial"/>
              </a:rPr>
              <a:t>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96109-2615-40B7-9C53-1577AD79FC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725140"/>
            <a:ext cx="2546683" cy="14077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EE5A-624D-8D96-1210-CD1A3884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B8A4B-0156-75CE-7875-78AE87140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29400" y="6346845"/>
            <a:ext cx="2133600" cy="476250"/>
          </a:xfrm>
        </p:spPr>
        <p:txBody>
          <a:bodyPr/>
          <a:lstStyle/>
          <a:p>
            <a:pPr>
              <a:defRPr/>
            </a:pPr>
            <a:fld id="{7C410879-0C7D-264F-A8C3-63E09C70A5A9}" type="slidenum">
              <a:rPr lang="en-US" altLang="en-US" smtClean="0">
                <a:latin typeface=" Arial"/>
              </a:rPr>
              <a:pPr>
                <a:defRPr/>
              </a:pPr>
              <a:t>7</a:t>
            </a:fld>
            <a:endParaRPr lang="en-US" altLang="en-US"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7035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65089FF4-9210-4F0E-A0F8-1B6806B75A37}"/>
</file>

<file path=customXml/itemProps2.xml><?xml version="1.0" encoding="utf-8"?>
<ds:datastoreItem xmlns:ds="http://schemas.openxmlformats.org/officeDocument/2006/customXml" ds:itemID="{0B79D990-75E3-491F-A646-31A26DBB109B}"/>
</file>

<file path=customXml/itemProps3.xml><?xml version="1.0" encoding="utf-8"?>
<ds:datastoreItem xmlns:ds="http://schemas.openxmlformats.org/officeDocument/2006/customXml" ds:itemID="{7ECB052C-36B0-4CA9-ABC6-757337D7A906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28523</TotalTime>
  <Words>483</Words>
  <Application>Microsoft Office PowerPoint</Application>
  <PresentationFormat>On-screen Show (4:3)</PresentationFormat>
  <Paragraphs>98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 Arial</vt:lpstr>
      <vt:lpstr>Arial</vt:lpstr>
      <vt:lpstr>Times New Roman</vt:lpstr>
      <vt:lpstr>Blank Presentation</vt:lpstr>
      <vt:lpstr>PowerPoint Presentation</vt:lpstr>
      <vt:lpstr> CASAs:  Community Connectors Panel Moderator: Angela Ritz, Director of the CASA Program</vt:lpstr>
      <vt:lpstr> Program Overview</vt:lpstr>
      <vt:lpstr> How CASAs Can Help</vt:lpstr>
      <vt:lpstr> How Communities can help Connect</vt:lpstr>
      <vt:lpstr>Resources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Douglas E. Macherey</dc:creator>
  <cp:lastModifiedBy>Angela</cp:lastModifiedBy>
  <cp:revision>1116</cp:revision>
  <cp:lastPrinted>2021-06-28T21:23:46Z</cp:lastPrinted>
  <dcterms:created xsi:type="dcterms:W3CDTF">2000-05-08T14:34:57Z</dcterms:created>
  <dcterms:modified xsi:type="dcterms:W3CDTF">2022-10-21T20:02:00Z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