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7.xml" ContentType="application/vnd.openxmlformats-officedocument.presentationml.notesSlide+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5.xml" ContentType="application/vnd.openxmlformats-officedocument.presentationml.notesSlide+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1.xml" ContentType="application/vnd.openxmlformats-officedocument.presentationml.slideLayout+xml"/>
  <Override PartName="/ppt/slideLayouts/slideLayout44.xml" ContentType="application/vnd.openxmlformats-officedocument.presentationml.slideLayout+xml"/>
  <Override PartName="/ppt/notesSlides/notesSlide4.xml" ContentType="application/vnd.openxmlformats-officedocument.presentationml.notesSl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5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slideLayouts/slideLayout55.xml" ContentType="application/vnd.openxmlformats-officedocument.presentationml.slideLayout+xml"/>
  <Override PartName="/ppt/slideLayouts/slideLayout53.xml" ContentType="application/vnd.openxmlformats-officedocument.presentationml.slideLayout+xml"/>
  <Override PartName="/ppt/slideLayouts/slideLayout56.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2" r:id="rId3"/>
    <p:sldMasterId id="2147483694" r:id="rId4"/>
    <p:sldMasterId id="2147483706" r:id="rId5"/>
    <p:sldMasterId id="2147483715" r:id="rId6"/>
  </p:sldMasterIdLst>
  <p:notesMasterIdLst>
    <p:notesMasterId r:id="rId32"/>
  </p:notesMasterIdLst>
  <p:sldIdLst>
    <p:sldId id="280" r:id="rId7"/>
    <p:sldId id="259" r:id="rId8"/>
    <p:sldId id="281" r:id="rId9"/>
    <p:sldId id="291" r:id="rId10"/>
    <p:sldId id="258" r:id="rId11"/>
    <p:sldId id="278" r:id="rId12"/>
    <p:sldId id="279" r:id="rId13"/>
    <p:sldId id="268" r:id="rId14"/>
    <p:sldId id="269" r:id="rId15"/>
    <p:sldId id="270" r:id="rId16"/>
    <p:sldId id="271" r:id="rId17"/>
    <p:sldId id="272" r:id="rId18"/>
    <p:sldId id="273" r:id="rId19"/>
    <p:sldId id="274" r:id="rId20"/>
    <p:sldId id="275" r:id="rId21"/>
    <p:sldId id="282" r:id="rId22"/>
    <p:sldId id="283" r:id="rId23"/>
    <p:sldId id="284" r:id="rId24"/>
    <p:sldId id="285" r:id="rId25"/>
    <p:sldId id="286" r:id="rId26"/>
    <p:sldId id="287" r:id="rId27"/>
    <p:sldId id="288" r:id="rId28"/>
    <p:sldId id="290" r:id="rId29"/>
    <p:sldId id="277"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7" d="100"/>
          <a:sy n="77" d="100"/>
        </p:scale>
        <p:origin x="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5882F-7714-4553-8B3E-CFF4FC9BABC1}"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475E-5209-4C12-AF6B-2F83B93A6414}" type="slidenum">
              <a:rPr lang="en-US" smtClean="0"/>
              <a:t>‹#›</a:t>
            </a:fld>
            <a:endParaRPr lang="en-US"/>
          </a:p>
        </p:txBody>
      </p:sp>
    </p:spTree>
    <p:extLst>
      <p:ext uri="{BB962C8B-B14F-4D97-AF65-F5344CB8AC3E}">
        <p14:creationId xmlns:p14="http://schemas.microsoft.com/office/powerpoint/2010/main" val="29413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90288-285E-432A-8F24-D9428108A2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78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Courier New" panose="02070309020205020404" pitchFamily="49"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90288-285E-432A-8F24-D9428108A2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57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hangingPunct="0">
              <a:lnSpc>
                <a:spcPct val="106000"/>
              </a:lnSpc>
              <a:buFont typeface="Arial" panose="020B0604020202020204" pitchFamily="34" charset="0"/>
              <a:buNone/>
            </a:pPr>
            <a:r>
              <a:rPr lang="en-US" sz="1200" dirty="0" smtClean="0">
                <a:solidFill>
                  <a:schemeClr val="accent1"/>
                </a:solidFill>
              </a:rPr>
              <a:t>MCCYN</a:t>
            </a:r>
            <a:r>
              <a:rPr lang="en-US" sz="1200" baseline="0" dirty="0" smtClean="0">
                <a:solidFill>
                  <a:schemeClr val="accent1"/>
                </a:solidFill>
              </a:rPr>
              <a:t> is our community-based fee assistance program- buys down the cost of care for military-connect families in approved civilian child care program.  Child care programs must be state licensed, inspected annually, conduct employee background checks, and Nationally accredited by a DoD approved accrediting body.  Because less than 15% of </a:t>
            </a:r>
            <a:r>
              <a:rPr lang="en-US" sz="1200" baseline="0" dirty="0" err="1" smtClean="0">
                <a:solidFill>
                  <a:schemeClr val="accent1"/>
                </a:solidFill>
              </a:rPr>
              <a:t>cilivilan</a:t>
            </a:r>
            <a:r>
              <a:rPr lang="en-US" sz="1200" baseline="0" dirty="0" smtClean="0">
                <a:solidFill>
                  <a:schemeClr val="accent1"/>
                </a:solidFill>
              </a:rPr>
              <a:t> child care providers are accredited- we piloted MCCYN-PLUS which utilizes the states child care quality rating and improvement system as the quality indicator in </a:t>
            </a:r>
            <a:r>
              <a:rPr lang="en-US" sz="1200" baseline="0" dirty="0" err="1" smtClean="0">
                <a:solidFill>
                  <a:schemeClr val="accent1"/>
                </a:solidFill>
              </a:rPr>
              <a:t>leiu</a:t>
            </a:r>
            <a:r>
              <a:rPr lang="en-US" sz="1200" baseline="0" dirty="0" smtClean="0">
                <a:solidFill>
                  <a:schemeClr val="accent1"/>
                </a:solidFill>
              </a:rPr>
              <a:t> of national accreditation.  This expands the pool of eligible providers to participate in fee assistance.  The p8ilot was successful in MD and VA.  So we’ve removed the “pilot” label and are working on partnering with other states to join this effort.  This will be discussed at the next Council of Governor’s session on 28 Jan to potentially include in their official list of approved efforts.  The First Lady’s Joining Forces initiative is very interested in this effort as well.  This impacts the level of quality for not only our military families but families outside of </a:t>
            </a:r>
            <a:r>
              <a:rPr lang="en-US" sz="1200" baseline="0" smtClean="0">
                <a:solidFill>
                  <a:schemeClr val="accent1"/>
                </a:solidFill>
              </a:rPr>
              <a:t>the military.</a:t>
            </a:r>
            <a:endParaRPr lang="en-US" sz="1200" dirty="0" smtClean="0">
              <a:solidFill>
                <a:schemeClr val="accent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90288-285E-432A-8F24-D9428108A2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55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D2BEA-4365-4339-814C-62C807315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69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D2BEA-4365-4339-814C-62C807315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19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Best Practices</a:t>
            </a:r>
          </a:p>
          <a:p>
            <a:r>
              <a:rPr lang="en-US" dirty="0" smtClean="0"/>
              <a:t>Alaska provides for exemption from state child care requirements4 for “a facility located on a United States Department of Defense or United States Coast Guard installation that is located on federal property, or a facility certified as a family child care provider by a branch of the United States Department of Defense or by the United States Coast Guard;”</a:t>
            </a:r>
          </a:p>
          <a:p>
            <a:endParaRPr lang="en-US" dirty="0" smtClean="0"/>
          </a:p>
          <a:p>
            <a:r>
              <a:rPr lang="en-US" dirty="0" smtClean="0"/>
              <a:t>Oklahoma SB 1286, Section 403.A.17., amended the Oklahoma Child Care Facilities Licensing Act such that it does not apply to “A program on a military base or federal property, or a facility licensed as a family child care provider by a branch of the United States Department of Defense or by the United States Coast Guard.”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D2BEA-4365-4339-814C-62C807315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2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D2BEA-4365-4339-814C-62C807315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02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88514-D9CA-4EB8-804A-9E87BF56F4C7}"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271417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88514-D9CA-4EB8-804A-9E87BF56F4C7}"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77410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88514-D9CA-4EB8-804A-9E87BF56F4C7}"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811980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res_06012010b.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304800" y="4724400"/>
            <a:ext cx="2540000" cy="1905000"/>
          </a:xfrm>
          <a:prstGeom prst="rect">
            <a:avLst/>
          </a:prstGeom>
          <a:noFill/>
          <a:effectLst>
            <a:outerShdw blurRad="50800" dist="38100" dir="13500000" algn="br" rotWithShape="0">
              <a:prstClr val="black">
                <a:alpha val="40000"/>
              </a:prstClr>
            </a:outerShdw>
          </a:effectLst>
        </p:spPr>
      </p:pic>
      <p:sp>
        <p:nvSpPr>
          <p:cNvPr id="7" name="Footer Placeholder 4"/>
          <p:cNvSpPr txBox="1">
            <a:spLocks/>
          </p:cNvSpPr>
          <p:nvPr userDrawn="1"/>
        </p:nvSpPr>
        <p:spPr>
          <a:xfrm>
            <a:off x="3048000" y="5949456"/>
            <a:ext cx="8839200" cy="609600"/>
          </a:xfrm>
          <a:prstGeom prst="rect">
            <a:avLst/>
          </a:prstGeom>
        </p:spPr>
        <p:txBody>
          <a:bodyPr anchor="ctr"/>
          <a:lstStyle>
            <a:lvl1pPr>
              <a:defRPr sz="2000" b="0">
                <a:latin typeface="Copperplate-Gothic-Light" pitchFamily="2" charset="0"/>
                <a:ea typeface="Copperplate-Gothic-Light" pitchFamily="2" charset="0"/>
                <a:cs typeface="Arial" pitchFamily="34" charset="0"/>
              </a:defRPr>
            </a:lvl1pPr>
          </a:lstStyle>
          <a:p>
            <a:pPr algn="r">
              <a:defRPr/>
            </a:pPr>
            <a:r>
              <a:rPr lang="en-US" sz="2000" b="1" dirty="0">
                <a:solidFill>
                  <a:prstClr val="white"/>
                </a:solidFill>
                <a:latin typeface="Garamond" pitchFamily="18" charset="0"/>
              </a:rPr>
              <a:t>PERSONNEL AND READINESS</a:t>
            </a:r>
          </a:p>
        </p:txBody>
      </p:sp>
      <p:sp>
        <p:nvSpPr>
          <p:cNvPr id="6" name="Slide Number Placeholder 5"/>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
        <p:nvSpPr>
          <p:cNvPr id="8" name="Title 1">
            <a:extLst>
              <a:ext uri="{FF2B5EF4-FFF2-40B4-BE49-F238E27FC236}">
                <a16:creationId xmlns:a16="http://schemas.microsoft.com/office/drawing/2014/main" id="{E9BCF407-740D-422A-9FC0-BB9769A590AB}"/>
              </a:ext>
            </a:extLst>
          </p:cNvPr>
          <p:cNvSpPr>
            <a:spLocks noGrp="1"/>
          </p:cNvSpPr>
          <p:nvPr>
            <p:ph type="ctrTitle" hasCustomPrompt="1"/>
          </p:nvPr>
        </p:nvSpPr>
        <p:spPr>
          <a:xfrm>
            <a:off x="609599" y="1273985"/>
            <a:ext cx="11113580" cy="2209800"/>
          </a:xfrm>
          <a:prstGeom prst="rect">
            <a:avLst/>
          </a:prstGeom>
        </p:spPr>
        <p:txBody>
          <a:bodyPr>
            <a:noAutofit/>
          </a:bodyPr>
          <a:lstStyle>
            <a:lvl1pPr>
              <a:defRPr/>
            </a:lvl1pPr>
          </a:lstStyle>
          <a:p>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08C4D0B-F431-4F9B-96AA-4E869ADADDCB}"/>
              </a:ext>
            </a:extLst>
          </p:cNvPr>
          <p:cNvSpPr txBox="1"/>
          <p:nvPr userDrawn="1"/>
        </p:nvSpPr>
        <p:spPr>
          <a:xfrm>
            <a:off x="8379231" y="3923607"/>
            <a:ext cx="2926080" cy="707886"/>
          </a:xfrm>
          <a:prstGeom prst="rect">
            <a:avLst/>
          </a:prstGeom>
          <a:noFill/>
        </p:spPr>
        <p:txBody>
          <a:bodyPr wrap="square" rtlCol="0">
            <a:spAutoFit/>
          </a:bodyPr>
          <a:lstStyle/>
          <a:p>
            <a:endParaRPr lang="en-US" sz="2000" b="1" dirty="0"/>
          </a:p>
          <a:p>
            <a:endParaRPr lang="en-US" sz="2000" b="1" dirty="0"/>
          </a:p>
        </p:txBody>
      </p:sp>
    </p:spTree>
    <p:extLst>
      <p:ext uri="{BB962C8B-B14F-4D97-AF65-F5344CB8AC3E}">
        <p14:creationId xmlns:p14="http://schemas.microsoft.com/office/powerpoint/2010/main" val="393277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pres_06012010a.jpg"/>
          <p:cNvPicPr>
            <a:picLocks noChangeAspect="1"/>
          </p:cNvPicPr>
          <p:nvPr userDrawn="1"/>
        </p:nvPicPr>
        <p:blipFill>
          <a:blip r:embed="rId2" cstate="print"/>
          <a:srcRect/>
          <a:stretch>
            <a:fillRect/>
          </a:stretch>
        </p:blipFill>
        <p:spPr bwMode="auto">
          <a:xfrm>
            <a:off x="141171" y="-150796"/>
            <a:ext cx="12050829" cy="6858000"/>
          </a:xfrm>
          <a:prstGeom prst="rect">
            <a:avLst/>
          </a:prstGeom>
          <a:noFill/>
          <a:ln w="9525">
            <a:noFill/>
            <a:miter lim="800000"/>
            <a:headEnd/>
            <a:tailEnd/>
          </a:ln>
        </p:spPr>
      </p:pic>
      <p:sp>
        <p:nvSpPr>
          <p:cNvPr id="5" name="TextBox 4"/>
          <p:cNvSpPr txBox="1"/>
          <p:nvPr userDrawn="1"/>
        </p:nvSpPr>
        <p:spPr>
          <a:xfrm>
            <a:off x="4267200" y="41029"/>
            <a:ext cx="7924800" cy="307975"/>
          </a:xfrm>
          <a:prstGeom prst="rect">
            <a:avLst/>
          </a:prstGeom>
          <a:noFill/>
        </p:spPr>
        <p:txBody>
          <a:bodyPr>
            <a:spAutoFit/>
          </a:bodyPr>
          <a:lstStyle/>
          <a:p>
            <a:pPr algn="r">
              <a:defRPr/>
            </a:pPr>
            <a:r>
              <a:rPr lang="en-US" sz="1400" b="1" dirty="0">
                <a:solidFill>
                  <a:prstClr val="white"/>
                </a:solidFill>
                <a:latin typeface="Times New Roman" pitchFamily="18" charset="0"/>
                <a:ea typeface="Copperplate-Gothic-Light" pitchFamily="2" charset="0"/>
                <a:cs typeface="Times New Roman" pitchFamily="18" charset="0"/>
              </a:rPr>
              <a:t>PERSONNEL AND READINESS</a:t>
            </a:r>
          </a:p>
        </p:txBody>
      </p:sp>
      <p:pic>
        <p:nvPicPr>
          <p:cNvPr id="6"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101600" y="152400"/>
            <a:ext cx="1727200" cy="1295400"/>
          </a:xfrm>
          <a:prstGeom prst="rect">
            <a:avLst/>
          </a:prstGeom>
          <a:ln>
            <a:noFill/>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609600" y="1600201"/>
            <a:ext cx="10972800" cy="4525963"/>
          </a:xfrm>
          <a:prstGeom prst="rect">
            <a:avLst/>
          </a:prstGeom>
        </p:spPr>
        <p:txBody>
          <a:bodyPr/>
          <a:lstStyle>
            <a:lvl1pPr marL="228600" indent="-228600">
              <a:defRPr sz="2200">
                <a:latin typeface="Arial" panose="020B0604020202020204" pitchFamily="34" charset="0"/>
                <a:cs typeface="Arial" panose="020B0604020202020204" pitchFamily="34" charset="0"/>
              </a:defRPr>
            </a:lvl1pPr>
            <a:lvl2pPr marL="515938" indent="-287338">
              <a:buSzPct val="80000"/>
              <a:buFont typeface="Wingdings" panose="05000000000000000000" pitchFamily="2" charset="2"/>
              <a:buChar char="Ø"/>
              <a:defRPr sz="2200">
                <a:latin typeface="Arial" panose="020B0604020202020204" pitchFamily="34" charset="0"/>
                <a:cs typeface="Arial" panose="020B0604020202020204" pitchFamily="34" charset="0"/>
              </a:defRPr>
            </a:lvl2pPr>
            <a:lvl3pPr marL="744538" indent="-228600">
              <a:buSzPct val="80000"/>
              <a:buFont typeface="Wingdings" panose="05000000000000000000" pitchFamily="2" charset="2"/>
              <a:buChar char="§"/>
              <a:defRPr sz="2000">
                <a:latin typeface="Arial" panose="020B0604020202020204" pitchFamily="34" charset="0"/>
                <a:cs typeface="Arial" panose="020B0604020202020204" pitchFamily="34" charset="0"/>
              </a:defRPr>
            </a:lvl3pPr>
            <a:lvl4pPr marL="1031875" indent="-287338">
              <a:buSzPct val="80000"/>
              <a:buFont typeface="Courier New" panose="02070309020205020404" pitchFamily="49" charset="0"/>
              <a:buChar char="o"/>
              <a:defRPr sz="20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1320800" y="533400"/>
            <a:ext cx="9550400" cy="838200"/>
          </a:xfrm>
          <a:prstGeom prst="rect">
            <a:avLst/>
          </a:prstGeom>
        </p:spPr>
        <p:txBody>
          <a:bodyPr>
            <a:normAutofit/>
          </a:bodyPr>
          <a:lstStyle>
            <a:lvl1pPr algn="ctr">
              <a:defRPr sz="2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211540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30400" y="274638"/>
            <a:ext cx="96520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43619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InteriorOverlay.png"/>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Footer Placeholder 4"/>
          <p:cNvSpPr txBox="1">
            <a:spLocks/>
          </p:cNvSpPr>
          <p:nvPr userDrawn="1"/>
        </p:nvSpPr>
        <p:spPr>
          <a:xfrm>
            <a:off x="3048000" y="6248400"/>
            <a:ext cx="8839200" cy="609600"/>
          </a:xfrm>
          <a:prstGeom prst="rect">
            <a:avLst/>
          </a:prstGeom>
        </p:spPr>
        <p:txBody>
          <a:bodyPr anchor="ctr"/>
          <a:lstStyle>
            <a:lvl1pPr>
              <a:defRPr sz="2000" b="0">
                <a:latin typeface="Copperplate-Gothic-Light" pitchFamily="2" charset="0"/>
                <a:ea typeface="Copperplate-Gothic-Light" pitchFamily="2" charset="0"/>
                <a:cs typeface="Arial" pitchFamily="34" charset="0"/>
              </a:defRPr>
            </a:lvl1pPr>
          </a:lstStyle>
          <a:p>
            <a:pPr algn="r">
              <a:defRPr/>
            </a:pPr>
            <a:r>
              <a:rPr lang="en-US" sz="2000" dirty="0">
                <a:solidFill>
                  <a:prstClr val="white"/>
                </a:solidFill>
                <a:latin typeface="Garamond" pitchFamily="18" charset="0"/>
              </a:rPr>
              <a:t>PERSONNEL AND READINESS</a:t>
            </a:r>
          </a:p>
        </p:txBody>
      </p:sp>
      <p:pic>
        <p:nvPicPr>
          <p:cNvPr id="6"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203200" y="4724400"/>
            <a:ext cx="2540000" cy="1905000"/>
          </a:xfrm>
          <a:prstGeom prst="rect">
            <a:avLst/>
          </a:prstGeom>
          <a:noFill/>
          <a:effectLst>
            <a:outerShdw blurRad="50800" dist="38100" dir="16200000" rotWithShape="0">
              <a:prstClr val="black">
                <a:alpha val="40000"/>
              </a:prstClr>
            </a:outerShdw>
          </a:effectLst>
        </p:spPr>
      </p:pic>
      <p:sp>
        <p:nvSpPr>
          <p:cNvPr id="2" name="Title 1"/>
          <p:cNvSpPr>
            <a:spLocks noGrp="1"/>
          </p:cNvSpPr>
          <p:nvPr>
            <p:ph type="title"/>
          </p:nvPr>
        </p:nvSpPr>
        <p:spPr>
          <a:xfrm>
            <a:off x="812800" y="1905001"/>
            <a:ext cx="10363200" cy="1362075"/>
          </a:xfrm>
          <a:prstGeom prst="rect">
            <a:avLst/>
          </a:prstGeo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914400" y="3048001"/>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813716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pres_06012010a_flag.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8" name="Picture 2" descr="T:\SP&amp;P Division\Planning Branch\Strategic Communications\Images\DoD_Seal_1.gif"/>
          <p:cNvPicPr>
            <a:picLocks noChangeAspect="1" noChangeArrowheads="1"/>
          </p:cNvPicPr>
          <p:nvPr userDrawn="1"/>
        </p:nvPicPr>
        <p:blipFill>
          <a:blip r:embed="rId3" cstate="print"/>
          <a:srcRect/>
          <a:stretch>
            <a:fillRect/>
          </a:stretch>
        </p:blipFill>
        <p:spPr bwMode="auto">
          <a:xfrm>
            <a:off x="203200" y="152400"/>
            <a:ext cx="1524000" cy="1143000"/>
          </a:xfrm>
          <a:prstGeom prst="rect">
            <a:avLst/>
          </a:prstGeom>
          <a:noFill/>
          <a:effectLst>
            <a:outerShdw blurRad="50800" dist="38100" dir="2700000" algn="tl" rotWithShape="0">
              <a:prstClr val="black">
                <a:alpha val="40000"/>
              </a:prstClr>
            </a:outerShdw>
          </a:effectLst>
        </p:spPr>
      </p:pic>
      <p:sp>
        <p:nvSpPr>
          <p:cNvPr id="9" name="TextBox 8"/>
          <p:cNvSpPr txBox="1"/>
          <p:nvPr userDrawn="1"/>
        </p:nvSpPr>
        <p:spPr>
          <a:xfrm>
            <a:off x="4267200" y="76200"/>
            <a:ext cx="7924800" cy="307975"/>
          </a:xfrm>
          <a:prstGeom prst="rect">
            <a:avLst/>
          </a:prstGeom>
          <a:noFill/>
        </p:spPr>
        <p:txBody>
          <a:bodyPr>
            <a:spAutoFit/>
          </a:bodyPr>
          <a:lstStyle/>
          <a:p>
            <a:pPr algn="r">
              <a:defRPr/>
            </a:pPr>
            <a:r>
              <a:rPr lang="en-US" sz="1400" b="1" dirty="0">
                <a:solidFill>
                  <a:prstClr val="white"/>
                </a:solidFill>
                <a:latin typeface="Garamond" pitchFamily="18" charset="0"/>
                <a:ea typeface="Copperplate-Gothic-Light" pitchFamily="2" charset="0"/>
                <a:cs typeface="Arial" pitchFamily="34" charset="0"/>
              </a:rPr>
              <a:t>PERSONNEL AND READINESS</a:t>
            </a:r>
          </a:p>
        </p:txBody>
      </p:sp>
      <p:sp>
        <p:nvSpPr>
          <p:cNvPr id="3" name="Text Placeholder 2"/>
          <p:cNvSpPr>
            <a:spLocks noGrp="1"/>
          </p:cNvSpPr>
          <p:nvPr>
            <p:ph type="body" idx="1"/>
          </p:nvPr>
        </p:nvSpPr>
        <p:spPr>
          <a:xfrm>
            <a:off x="609600" y="173355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73312"/>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3355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7331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930400" y="762000"/>
            <a:ext cx="9855200" cy="685800"/>
          </a:xfrm>
          <a:prstGeom prst="rect">
            <a:avLst/>
          </a:prstGeom>
        </p:spPr>
        <p:txBody>
          <a:bodyPr/>
          <a:lstStyle>
            <a:lvl1pPr>
              <a:defRPr/>
            </a:lvl1pPr>
          </a:lstStyle>
          <a:p>
            <a:r>
              <a:rPr lang="en-US" dirty="0"/>
              <a:t>Click to edit Master title style</a:t>
            </a:r>
          </a:p>
        </p:txBody>
      </p:sp>
      <p:sp>
        <p:nvSpPr>
          <p:cNvPr id="10" name="Slide Number Placeholder 9"/>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3058968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3994121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320976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30400" y="274638"/>
            <a:ext cx="9652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305736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88514-D9CA-4EB8-804A-9E87BF56F4C7}"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1464874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3542191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service member greets his new baby"/>
          <p:cNvPicPr>
            <a:picLocks noChangeAspect="1"/>
          </p:cNvPicPr>
          <p:nvPr userDrawn="1"/>
        </p:nvPicPr>
        <p:blipFill>
          <a:blip r:embed="rId2"/>
          <a:srcRect t="12" b="12"/>
          <a:stretch/>
        </p:blipFill>
        <p:spPr>
          <a:xfrm>
            <a:off x="0" y="14477"/>
            <a:ext cx="12192000" cy="6089649"/>
          </a:xfrm>
          <a:prstGeom prst="rect">
            <a:avLst/>
          </a:prstGeom>
        </p:spPr>
      </p:pic>
      <p:sp>
        <p:nvSpPr>
          <p:cNvPr id="4" name="Date Placeholder 3">
            <a:extLst>
              <a:ext uri="{FF2B5EF4-FFF2-40B4-BE49-F238E27FC236}">
                <a16:creationId xmlns:a16="http://schemas.microsoft.com/office/drawing/2014/main" id="{9590D65E-3087-FF4B-85BA-A730B89A253F}"/>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5" name="Footer Placeholder 4">
            <a:extLst>
              <a:ext uri="{FF2B5EF4-FFF2-40B4-BE49-F238E27FC236}">
                <a16:creationId xmlns:a16="http://schemas.microsoft.com/office/drawing/2014/main" id="{88F48EAC-1B75-D14A-B7F5-45E29CF075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D2ADE-EBE2-564B-80CC-D620F1129887}"/>
              </a:ext>
            </a:extLst>
          </p:cNvPr>
          <p:cNvSpPr>
            <a:spLocks noGrp="1"/>
          </p:cNvSpPr>
          <p:nvPr>
            <p:ph type="sldNum" sz="quarter" idx="12"/>
          </p:nvPr>
        </p:nvSpPr>
        <p:spPr/>
        <p:txBody>
          <a:bodyPr/>
          <a:lstStyle/>
          <a:p>
            <a:fld id="{01BB6171-A7B6-6D40-97B4-AC959C12EAA8}" type="slidenum">
              <a:rPr lang="en-US" smtClean="0"/>
              <a:t>‹#›</a:t>
            </a:fld>
            <a:endParaRPr lang="en-US" dirty="0"/>
          </a:p>
        </p:txBody>
      </p:sp>
      <p:sp>
        <p:nvSpPr>
          <p:cNvPr id="14" name="Rectangle 13"/>
          <p:cNvSpPr/>
          <p:nvPr userDrawn="1"/>
        </p:nvSpPr>
        <p:spPr>
          <a:xfrm>
            <a:off x="0" y="4919874"/>
            <a:ext cx="12192000" cy="1938126"/>
          </a:xfrm>
          <a:prstGeom prst="rect">
            <a:avLst/>
          </a:prstGeom>
          <a:solidFill>
            <a:srgbClr val="1F355E"/>
          </a:solidFill>
          <a:ln>
            <a:solidFill>
              <a:srgbClr val="1F35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a:extLst>
              <a:ext uri="{FF2B5EF4-FFF2-40B4-BE49-F238E27FC236}">
                <a16:creationId xmlns:a16="http://schemas.microsoft.com/office/drawing/2014/main" id="{A13F7C10-4148-0E4B-924C-F6DA1B7CDD21}"/>
              </a:ext>
            </a:extLst>
          </p:cNvPr>
          <p:cNvSpPr>
            <a:spLocks noGrp="1"/>
          </p:cNvSpPr>
          <p:nvPr>
            <p:ph type="subTitle" idx="1"/>
          </p:nvPr>
        </p:nvSpPr>
        <p:spPr>
          <a:xfrm>
            <a:off x="605443" y="5406266"/>
            <a:ext cx="8467004" cy="60545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a:extLst>
              <a:ext uri="{FF2B5EF4-FFF2-40B4-BE49-F238E27FC236}">
                <a16:creationId xmlns:a16="http://schemas.microsoft.com/office/drawing/2014/main" id="{92A78C1A-0186-480A-8B49-83E8A773D593}"/>
              </a:ext>
            </a:extLst>
          </p:cNvPr>
          <p:cNvSpPr>
            <a:spLocks noGrp="1"/>
          </p:cNvSpPr>
          <p:nvPr>
            <p:ph type="title" hasCustomPrompt="1"/>
          </p:nvPr>
        </p:nvSpPr>
        <p:spPr>
          <a:xfrm>
            <a:off x="605443" y="4585485"/>
            <a:ext cx="10515600" cy="1325563"/>
          </a:xfrm>
        </p:spPr>
        <p:txBody>
          <a:bodyPr/>
          <a:lstStyle>
            <a:lvl1pPr>
              <a:defRPr>
                <a:solidFill>
                  <a:schemeClr val="bg1"/>
                </a:solidFill>
                <a:latin typeface="Arial Black" panose="020B0A04020102020204" pitchFamily="34" charset="0"/>
              </a:defRPr>
            </a:lvl1pPr>
          </a:lstStyle>
          <a:p>
            <a:r>
              <a:rPr lang="en-US" dirty="0"/>
              <a:t> </a:t>
            </a:r>
          </a:p>
        </p:txBody>
      </p:sp>
      <p:pic>
        <p:nvPicPr>
          <p:cNvPr id="16" name="Picture 15">
            <a:extLst>
              <a:ext uri="{FF2B5EF4-FFF2-40B4-BE49-F238E27FC236}">
                <a16:creationId xmlns:a16="http://schemas.microsoft.com/office/drawing/2014/main" id="{CA841382-A646-194F-A1DF-B7BBFA0BFE41}"/>
              </a:ext>
            </a:extLst>
          </p:cNvPr>
          <p:cNvPicPr>
            <a:picLocks noChangeAspect="1"/>
          </p:cNvPicPr>
          <p:nvPr userDrawn="1"/>
        </p:nvPicPr>
        <p:blipFill>
          <a:blip r:embed="rId3"/>
          <a:srcRect/>
          <a:stretch/>
        </p:blipFill>
        <p:spPr>
          <a:xfrm>
            <a:off x="384468" y="5918560"/>
            <a:ext cx="5106579" cy="924965"/>
          </a:xfrm>
          <a:prstGeom prst="rect">
            <a:avLst/>
          </a:prstGeom>
        </p:spPr>
      </p:pic>
      <p:cxnSp>
        <p:nvCxnSpPr>
          <p:cNvPr id="7" name="Straight Connector 6">
            <a:extLst>
              <a:ext uri="{FF2B5EF4-FFF2-40B4-BE49-F238E27FC236}">
                <a16:creationId xmlns:a16="http://schemas.microsoft.com/office/drawing/2014/main" id="{FF9CA686-4744-9B4A-81A6-DDB1ADDB02E3}"/>
              </a:ext>
            </a:extLst>
          </p:cNvPr>
          <p:cNvCxnSpPr/>
          <p:nvPr userDrawn="1"/>
        </p:nvCxnSpPr>
        <p:spPr>
          <a:xfrm>
            <a:off x="0" y="4919874"/>
            <a:ext cx="12192000" cy="0"/>
          </a:xfrm>
          <a:prstGeom prst="line">
            <a:avLst/>
          </a:prstGeom>
          <a:ln w="63500">
            <a:solidFill>
              <a:srgbClr val="D12A2F"/>
            </a:solidFill>
          </a:ln>
        </p:spPr>
        <p:style>
          <a:lnRef idx="1">
            <a:schemeClr val="accent1"/>
          </a:lnRef>
          <a:fillRef idx="0">
            <a:schemeClr val="accent1"/>
          </a:fillRef>
          <a:effectRef idx="0">
            <a:schemeClr val="accent1"/>
          </a:effectRef>
          <a:fontRef idx="minor">
            <a:schemeClr val="tx1"/>
          </a:fontRef>
        </p:style>
      </p:cxnSp>
      <p:pic>
        <p:nvPicPr>
          <p:cNvPr id="11" name="Picture 10" descr="Military Community and Family Policy seal">
            <a:extLst>
              <a:ext uri="{FF2B5EF4-FFF2-40B4-BE49-F238E27FC236}">
                <a16:creationId xmlns:a16="http://schemas.microsoft.com/office/drawing/2014/main" id="{94987561-59C0-6C4B-A8B1-4E608DF2BD73}"/>
              </a:ext>
            </a:extLst>
          </p:cNvPr>
          <p:cNvPicPr>
            <a:picLocks noChangeAspect="1"/>
          </p:cNvPicPr>
          <p:nvPr userDrawn="1"/>
        </p:nvPicPr>
        <p:blipFill>
          <a:blip r:embed="rId4"/>
          <a:stretch>
            <a:fillRect/>
          </a:stretch>
        </p:blipFill>
        <p:spPr>
          <a:xfrm>
            <a:off x="10180731" y="4319157"/>
            <a:ext cx="1529327" cy="1146995"/>
          </a:xfrm>
          <a:prstGeom prst="rect">
            <a:avLst/>
          </a:prstGeom>
        </p:spPr>
      </p:pic>
      <p:pic>
        <p:nvPicPr>
          <p:cNvPr id="12" name="Picture 11">
            <a:extLst>
              <a:ext uri="{FF2B5EF4-FFF2-40B4-BE49-F238E27FC236}">
                <a16:creationId xmlns:a16="http://schemas.microsoft.com/office/drawing/2014/main" id="{CC17CD6D-8887-6845-9323-341576B6AF74}"/>
              </a:ext>
            </a:extLst>
          </p:cNvPr>
          <p:cNvPicPr>
            <a:picLocks noChangeAspect="1"/>
          </p:cNvPicPr>
          <p:nvPr userDrawn="1"/>
        </p:nvPicPr>
        <p:blipFill>
          <a:blip r:embed="rId5"/>
          <a:stretch>
            <a:fillRect/>
          </a:stretch>
        </p:blipFill>
        <p:spPr>
          <a:xfrm>
            <a:off x="10210194" y="5840780"/>
            <a:ext cx="1470401" cy="605459"/>
          </a:xfrm>
          <a:prstGeom prst="rect">
            <a:avLst/>
          </a:prstGeom>
        </p:spPr>
      </p:pic>
    </p:spTree>
    <p:extLst>
      <p:ext uri="{BB962C8B-B14F-4D97-AF65-F5344CB8AC3E}">
        <p14:creationId xmlns:p14="http://schemas.microsoft.com/office/powerpoint/2010/main" val="4084446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51CF-A40F-6C47-A710-4B41420533AF}"/>
              </a:ext>
            </a:extLst>
          </p:cNvPr>
          <p:cNvSpPr>
            <a:spLocks noGrp="1"/>
          </p:cNvSpPr>
          <p:nvPr>
            <p:ph type="title"/>
          </p:nvPr>
        </p:nvSpPr>
        <p:spPr>
          <a:xfrm>
            <a:off x="838200" y="201001"/>
            <a:ext cx="10515600" cy="1078094"/>
          </a:xfrm>
        </p:spPr>
        <p:txBody>
          <a:bodyPr>
            <a:normAutofit/>
          </a:bodyPr>
          <a:lstStyle>
            <a:lvl1pPr>
              <a:defRPr sz="3600" b="1">
                <a:solidFill>
                  <a:srgbClr val="0932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4765549-27DE-4D44-87D3-8B7741012796}"/>
              </a:ext>
            </a:extLst>
          </p:cNvPr>
          <p:cNvSpPr>
            <a:spLocks noGrp="1"/>
          </p:cNvSpPr>
          <p:nvPr>
            <p:ph idx="1"/>
          </p:nvPr>
        </p:nvSpPr>
        <p:spPr>
          <a:xfrm>
            <a:off x="838200" y="1507505"/>
            <a:ext cx="10515600" cy="4669459"/>
          </a:xfrm>
        </p:spPr>
        <p:txBody>
          <a:bodyPr/>
          <a:lstStyle>
            <a:lvl1pPr marL="228600" indent="-228600">
              <a:buFont typeface="Wingdings" charset="2"/>
              <a:buChar char="§"/>
              <a:defRPr sz="2000"/>
            </a:lvl1pPr>
            <a:lvl2pPr marL="685800" indent="-228600">
              <a:buFont typeface="Wingdings" charset="2"/>
              <a:buChar char="§"/>
              <a:defRPr sz="1800"/>
            </a:lvl2pPr>
            <a:lvl3pPr marL="1143000" indent="-228600">
              <a:buFont typeface="Wingdings" charset="2"/>
              <a:buChar char="§"/>
              <a:defRPr sz="1800"/>
            </a:lvl3pPr>
            <a:lvl4pPr marL="1600200" indent="-228600">
              <a:buFont typeface="Wingdings" charset="2"/>
              <a:buChar char="§"/>
              <a:defRPr sz="1800"/>
            </a:lvl4pPr>
            <a:lvl5pPr marL="2057400" indent="-228600">
              <a:buFont typeface="Wingdings" charset="2"/>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94BFB4-DE78-0942-8F0A-D4A062D284C9}"/>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5" name="Footer Placeholder 4">
            <a:extLst>
              <a:ext uri="{FF2B5EF4-FFF2-40B4-BE49-F238E27FC236}">
                <a16:creationId xmlns:a16="http://schemas.microsoft.com/office/drawing/2014/main" id="{8704EE98-007E-564C-8291-6C237CB4AC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4944D4-A74B-4349-87D8-D22BDBECFE91}"/>
              </a:ext>
            </a:extLst>
          </p:cNvPr>
          <p:cNvSpPr>
            <a:spLocks noGrp="1"/>
          </p:cNvSpPr>
          <p:nvPr>
            <p:ph type="sldNum" sz="quarter" idx="12"/>
          </p:nvPr>
        </p:nvSpPr>
        <p:spPr/>
        <p:txBody>
          <a:bodyPr/>
          <a:lstStyle/>
          <a:p>
            <a:fld id="{01BB6171-A7B6-6D40-97B4-AC959C12EAA8}" type="slidenum">
              <a:rPr lang="en-US" smtClean="0"/>
              <a:t>‹#›</a:t>
            </a:fld>
            <a:endParaRPr lang="en-US" dirty="0"/>
          </a:p>
        </p:txBody>
      </p:sp>
      <p:sp>
        <p:nvSpPr>
          <p:cNvPr id="8" name="Rectangle 7"/>
          <p:cNvSpPr/>
          <p:nvPr userDrawn="1"/>
        </p:nvSpPr>
        <p:spPr>
          <a:xfrm>
            <a:off x="0" y="6117954"/>
            <a:ext cx="12192000" cy="740047"/>
          </a:xfrm>
          <a:prstGeom prst="rect">
            <a:avLst/>
          </a:prstGeom>
          <a:solidFill>
            <a:srgbClr val="093266"/>
          </a:solidFill>
          <a:ln>
            <a:solidFill>
              <a:srgbClr val="1F35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48E387F4-1749-FB4C-9EE0-D50880CAF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954" y="6200415"/>
            <a:ext cx="6484095" cy="594376"/>
          </a:xfrm>
          <a:prstGeom prst="rect">
            <a:avLst/>
          </a:prstGeom>
        </p:spPr>
      </p:pic>
      <p:cxnSp>
        <p:nvCxnSpPr>
          <p:cNvPr id="12" name="Straight Connector 11">
            <a:extLst>
              <a:ext uri="{FF2B5EF4-FFF2-40B4-BE49-F238E27FC236}">
                <a16:creationId xmlns:a16="http://schemas.microsoft.com/office/drawing/2014/main" id="{424B80F5-2375-5C4E-93D2-BE845707FEB1}"/>
              </a:ext>
            </a:extLst>
          </p:cNvPr>
          <p:cNvCxnSpPr/>
          <p:nvPr userDrawn="1"/>
        </p:nvCxnSpPr>
        <p:spPr>
          <a:xfrm>
            <a:off x="0" y="6098079"/>
            <a:ext cx="12192000" cy="0"/>
          </a:xfrm>
          <a:prstGeom prst="line">
            <a:avLst/>
          </a:prstGeom>
          <a:ln w="63500">
            <a:solidFill>
              <a:srgbClr val="D12A2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FB92C79-7B70-7549-912A-01F2BD9AD592}"/>
              </a:ext>
            </a:extLst>
          </p:cNvPr>
          <p:cNvPicPr>
            <a:picLocks noChangeAspect="1"/>
          </p:cNvPicPr>
          <p:nvPr userDrawn="1"/>
        </p:nvPicPr>
        <p:blipFill>
          <a:blip r:embed="rId3"/>
          <a:srcRect/>
          <a:stretch/>
        </p:blipFill>
        <p:spPr>
          <a:xfrm>
            <a:off x="10744154" y="6162270"/>
            <a:ext cx="1219292" cy="664896"/>
          </a:xfrm>
          <a:prstGeom prst="rect">
            <a:avLst/>
          </a:prstGeom>
        </p:spPr>
      </p:pic>
      <p:cxnSp>
        <p:nvCxnSpPr>
          <p:cNvPr id="15" name="Straight Connector 14">
            <a:extLst>
              <a:ext uri="{FF2B5EF4-FFF2-40B4-BE49-F238E27FC236}">
                <a16:creationId xmlns:a16="http://schemas.microsoft.com/office/drawing/2014/main" id="{2207FF44-6F44-3A47-963C-1BAA764CE983}"/>
              </a:ext>
            </a:extLst>
          </p:cNvPr>
          <p:cNvCxnSpPr/>
          <p:nvPr userDrawn="1"/>
        </p:nvCxnSpPr>
        <p:spPr>
          <a:xfrm>
            <a:off x="0" y="1229400"/>
            <a:ext cx="12192000" cy="0"/>
          </a:xfrm>
          <a:prstGeom prst="line">
            <a:avLst/>
          </a:prstGeom>
          <a:ln w="38100">
            <a:solidFill>
              <a:srgbClr val="1F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15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268A2C-6771-2E44-BD27-8491320A81ED}"/>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5" name="Footer Placeholder 4">
            <a:extLst>
              <a:ext uri="{FF2B5EF4-FFF2-40B4-BE49-F238E27FC236}">
                <a16:creationId xmlns:a16="http://schemas.microsoft.com/office/drawing/2014/main" id="{461F57AC-CF9A-B84B-BC87-D30AC178F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23AC50-AEBB-BF4F-B1CA-C9F9DBBD519F}"/>
              </a:ext>
            </a:extLst>
          </p:cNvPr>
          <p:cNvSpPr>
            <a:spLocks noGrp="1"/>
          </p:cNvSpPr>
          <p:nvPr>
            <p:ph type="sldNum" sz="quarter" idx="12"/>
          </p:nvPr>
        </p:nvSpPr>
        <p:spPr/>
        <p:txBody>
          <a:bodyPr/>
          <a:lstStyle/>
          <a:p>
            <a:fld id="{01BB6171-A7B6-6D40-97B4-AC959C12EAA8}" type="slidenum">
              <a:rPr lang="en-US" smtClean="0"/>
              <a:t>‹#›</a:t>
            </a:fld>
            <a:endParaRPr lang="en-US" dirty="0"/>
          </a:p>
        </p:txBody>
      </p:sp>
      <p:sp>
        <p:nvSpPr>
          <p:cNvPr id="7" name="Rectangle 6"/>
          <p:cNvSpPr/>
          <p:nvPr userDrawn="1"/>
        </p:nvSpPr>
        <p:spPr>
          <a:xfrm>
            <a:off x="0" y="6117954"/>
            <a:ext cx="12192000" cy="740047"/>
          </a:xfrm>
          <a:prstGeom prst="rect">
            <a:avLst/>
          </a:prstGeom>
          <a:solidFill>
            <a:srgbClr val="093266"/>
          </a:solidFill>
          <a:ln>
            <a:solidFill>
              <a:srgbClr val="1F35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76E451CF-A40F-6C47-A710-4B41420533AF}"/>
              </a:ext>
            </a:extLst>
          </p:cNvPr>
          <p:cNvSpPr>
            <a:spLocks noGrp="1"/>
          </p:cNvSpPr>
          <p:nvPr>
            <p:ph type="title"/>
          </p:nvPr>
        </p:nvSpPr>
        <p:spPr>
          <a:xfrm>
            <a:off x="838200" y="201001"/>
            <a:ext cx="10515600" cy="1078094"/>
          </a:xfrm>
        </p:spPr>
        <p:txBody>
          <a:bodyPr>
            <a:normAutofit/>
          </a:bodyPr>
          <a:lstStyle>
            <a:lvl1pPr>
              <a:defRPr sz="3600" b="1">
                <a:solidFill>
                  <a:srgbClr val="093266"/>
                </a:solidFill>
                <a:latin typeface="+mn-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94765549-27DE-4D44-87D3-8B7741012796}"/>
              </a:ext>
            </a:extLst>
          </p:cNvPr>
          <p:cNvSpPr>
            <a:spLocks noGrp="1"/>
          </p:cNvSpPr>
          <p:nvPr>
            <p:ph idx="1"/>
          </p:nvPr>
        </p:nvSpPr>
        <p:spPr>
          <a:xfrm>
            <a:off x="838201" y="1507505"/>
            <a:ext cx="6008569" cy="4669459"/>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3"/>
          </p:nvPr>
        </p:nvSpPr>
        <p:spPr>
          <a:xfrm>
            <a:off x="7273669" y="1508125"/>
            <a:ext cx="4567767" cy="3900616"/>
          </a:xfrm>
        </p:spPr>
        <p:txBody>
          <a:bodyPr/>
          <a:lstStyle/>
          <a:p>
            <a:endParaRPr lang="en-US" dirty="0"/>
          </a:p>
        </p:txBody>
      </p:sp>
      <p:pic>
        <p:nvPicPr>
          <p:cNvPr id="14" name="Picture 13">
            <a:extLst>
              <a:ext uri="{FF2B5EF4-FFF2-40B4-BE49-F238E27FC236}">
                <a16:creationId xmlns:a16="http://schemas.microsoft.com/office/drawing/2014/main" id="{BEF2F550-42A6-2B47-9D51-AF6014FE41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954" y="6200415"/>
            <a:ext cx="6484095" cy="594376"/>
          </a:xfrm>
          <a:prstGeom prst="rect">
            <a:avLst/>
          </a:prstGeom>
        </p:spPr>
      </p:pic>
      <p:cxnSp>
        <p:nvCxnSpPr>
          <p:cNvPr id="15" name="Straight Connector 14">
            <a:extLst>
              <a:ext uri="{FF2B5EF4-FFF2-40B4-BE49-F238E27FC236}">
                <a16:creationId xmlns:a16="http://schemas.microsoft.com/office/drawing/2014/main" id="{16BEEA4B-09EA-AB41-A36A-76A39A94AC9F}"/>
              </a:ext>
            </a:extLst>
          </p:cNvPr>
          <p:cNvCxnSpPr/>
          <p:nvPr userDrawn="1"/>
        </p:nvCxnSpPr>
        <p:spPr>
          <a:xfrm>
            <a:off x="0" y="6117953"/>
            <a:ext cx="12192000" cy="0"/>
          </a:xfrm>
          <a:prstGeom prst="line">
            <a:avLst/>
          </a:prstGeom>
          <a:ln w="63500">
            <a:solidFill>
              <a:srgbClr val="D12A2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997602F-A4B1-DD43-86B6-FD6FBFB8DE22}"/>
              </a:ext>
            </a:extLst>
          </p:cNvPr>
          <p:cNvPicPr>
            <a:picLocks noChangeAspect="1"/>
          </p:cNvPicPr>
          <p:nvPr userDrawn="1"/>
        </p:nvPicPr>
        <p:blipFill>
          <a:blip r:embed="rId3"/>
          <a:srcRect/>
          <a:stretch/>
        </p:blipFill>
        <p:spPr>
          <a:xfrm>
            <a:off x="10744154" y="6162270"/>
            <a:ext cx="1219292" cy="664896"/>
          </a:xfrm>
          <a:prstGeom prst="rect">
            <a:avLst/>
          </a:prstGeom>
        </p:spPr>
      </p:pic>
      <p:cxnSp>
        <p:nvCxnSpPr>
          <p:cNvPr id="17" name="Straight Connector 16">
            <a:extLst>
              <a:ext uri="{FF2B5EF4-FFF2-40B4-BE49-F238E27FC236}">
                <a16:creationId xmlns:a16="http://schemas.microsoft.com/office/drawing/2014/main" id="{EACAB3BC-B926-B446-9943-E52CF1D326E3}"/>
              </a:ext>
            </a:extLst>
          </p:cNvPr>
          <p:cNvCxnSpPr/>
          <p:nvPr userDrawn="1"/>
        </p:nvCxnSpPr>
        <p:spPr>
          <a:xfrm>
            <a:off x="0" y="1229400"/>
            <a:ext cx="12192000" cy="0"/>
          </a:xfrm>
          <a:prstGeom prst="line">
            <a:avLst/>
          </a:prstGeom>
          <a:ln w="38100">
            <a:solidFill>
              <a:srgbClr val="1F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21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495FCF-66D4-284F-AA5B-AA69644533C7}"/>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6" name="Footer Placeholder 5">
            <a:extLst>
              <a:ext uri="{FF2B5EF4-FFF2-40B4-BE49-F238E27FC236}">
                <a16:creationId xmlns:a16="http://schemas.microsoft.com/office/drawing/2014/main" id="{225AE940-434A-EC46-8C5C-3871F9073D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EA8FA2-7A3A-BB41-80C6-CAABEFE005D4}"/>
              </a:ext>
            </a:extLst>
          </p:cNvPr>
          <p:cNvSpPr>
            <a:spLocks noGrp="1"/>
          </p:cNvSpPr>
          <p:nvPr>
            <p:ph type="sldNum" sz="quarter" idx="12"/>
          </p:nvPr>
        </p:nvSpPr>
        <p:spPr/>
        <p:txBody>
          <a:bodyPr/>
          <a:lstStyle/>
          <a:p>
            <a:fld id="{01BB6171-A7B6-6D40-97B4-AC959C12EAA8}" type="slidenum">
              <a:rPr lang="en-US" smtClean="0"/>
              <a:t>‹#›</a:t>
            </a:fld>
            <a:endParaRPr lang="en-US" dirty="0"/>
          </a:p>
        </p:txBody>
      </p:sp>
      <p:sp>
        <p:nvSpPr>
          <p:cNvPr id="8" name="Rectangle 7"/>
          <p:cNvSpPr/>
          <p:nvPr userDrawn="1"/>
        </p:nvSpPr>
        <p:spPr>
          <a:xfrm>
            <a:off x="0" y="6117954"/>
            <a:ext cx="12192000" cy="740047"/>
          </a:xfrm>
          <a:prstGeom prst="rect">
            <a:avLst/>
          </a:prstGeom>
          <a:solidFill>
            <a:srgbClr val="093266"/>
          </a:solidFill>
          <a:ln>
            <a:solidFill>
              <a:srgbClr val="1F35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Picture Placeholder 12"/>
          <p:cNvSpPr>
            <a:spLocks noGrp="1"/>
          </p:cNvSpPr>
          <p:nvPr>
            <p:ph type="pic" sz="quarter" idx="13"/>
          </p:nvPr>
        </p:nvSpPr>
        <p:spPr>
          <a:xfrm>
            <a:off x="838199" y="1508125"/>
            <a:ext cx="11003236" cy="3900616"/>
          </a:xfrm>
        </p:spPr>
        <p:txBody>
          <a:bodyPr/>
          <a:lstStyle/>
          <a:p>
            <a:endParaRPr lang="en-US" dirty="0"/>
          </a:p>
        </p:txBody>
      </p:sp>
      <p:sp>
        <p:nvSpPr>
          <p:cNvPr id="12" name="Title 1">
            <a:extLst>
              <a:ext uri="{FF2B5EF4-FFF2-40B4-BE49-F238E27FC236}">
                <a16:creationId xmlns:a16="http://schemas.microsoft.com/office/drawing/2014/main" id="{76E451CF-A40F-6C47-A710-4B41420533AF}"/>
              </a:ext>
            </a:extLst>
          </p:cNvPr>
          <p:cNvSpPr>
            <a:spLocks noGrp="1"/>
          </p:cNvSpPr>
          <p:nvPr>
            <p:ph type="title"/>
          </p:nvPr>
        </p:nvSpPr>
        <p:spPr>
          <a:xfrm>
            <a:off x="838200" y="201001"/>
            <a:ext cx="10515600" cy="1078094"/>
          </a:xfrm>
        </p:spPr>
        <p:txBody>
          <a:bodyPr>
            <a:normAutofit/>
          </a:bodyPr>
          <a:lstStyle>
            <a:lvl1pPr>
              <a:defRPr sz="3600" b="1">
                <a:solidFill>
                  <a:srgbClr val="093266"/>
                </a:solidFill>
                <a:latin typeface="+mn-lt"/>
              </a:defRPr>
            </a:lvl1pPr>
          </a:lstStyle>
          <a:p>
            <a:r>
              <a:rPr lang="en-US" dirty="0"/>
              <a:t>Click to edit Master title style</a:t>
            </a:r>
          </a:p>
        </p:txBody>
      </p:sp>
      <p:pic>
        <p:nvPicPr>
          <p:cNvPr id="13" name="Picture 12">
            <a:extLst>
              <a:ext uri="{FF2B5EF4-FFF2-40B4-BE49-F238E27FC236}">
                <a16:creationId xmlns:a16="http://schemas.microsoft.com/office/drawing/2014/main" id="{8B228968-EF55-3143-8C12-0A0FF9E37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954" y="6200415"/>
            <a:ext cx="6484095" cy="594376"/>
          </a:xfrm>
          <a:prstGeom prst="rect">
            <a:avLst/>
          </a:prstGeom>
        </p:spPr>
      </p:pic>
      <p:cxnSp>
        <p:nvCxnSpPr>
          <p:cNvPr id="14" name="Straight Connector 13">
            <a:extLst>
              <a:ext uri="{FF2B5EF4-FFF2-40B4-BE49-F238E27FC236}">
                <a16:creationId xmlns:a16="http://schemas.microsoft.com/office/drawing/2014/main" id="{91FA3A96-FCE0-3441-A570-6D3F5F6102E7}"/>
              </a:ext>
            </a:extLst>
          </p:cNvPr>
          <p:cNvCxnSpPr/>
          <p:nvPr userDrawn="1"/>
        </p:nvCxnSpPr>
        <p:spPr>
          <a:xfrm>
            <a:off x="0" y="6117953"/>
            <a:ext cx="12192000" cy="0"/>
          </a:xfrm>
          <a:prstGeom prst="line">
            <a:avLst/>
          </a:prstGeom>
          <a:ln w="63500">
            <a:solidFill>
              <a:srgbClr val="D12A2F"/>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C2C08A0-D413-614C-B040-E15757D468AC}"/>
              </a:ext>
            </a:extLst>
          </p:cNvPr>
          <p:cNvPicPr>
            <a:picLocks noChangeAspect="1"/>
          </p:cNvPicPr>
          <p:nvPr userDrawn="1"/>
        </p:nvPicPr>
        <p:blipFill>
          <a:blip r:embed="rId3"/>
          <a:srcRect/>
          <a:stretch/>
        </p:blipFill>
        <p:spPr>
          <a:xfrm>
            <a:off x="10744154" y="6162270"/>
            <a:ext cx="1219292" cy="664896"/>
          </a:xfrm>
          <a:prstGeom prst="rect">
            <a:avLst/>
          </a:prstGeom>
        </p:spPr>
      </p:pic>
      <p:cxnSp>
        <p:nvCxnSpPr>
          <p:cNvPr id="17" name="Straight Connector 16">
            <a:extLst>
              <a:ext uri="{FF2B5EF4-FFF2-40B4-BE49-F238E27FC236}">
                <a16:creationId xmlns:a16="http://schemas.microsoft.com/office/drawing/2014/main" id="{723EDA94-D151-9B45-A7A1-F8F18B88B30A}"/>
              </a:ext>
            </a:extLst>
          </p:cNvPr>
          <p:cNvCxnSpPr/>
          <p:nvPr userDrawn="1"/>
        </p:nvCxnSpPr>
        <p:spPr>
          <a:xfrm>
            <a:off x="0" y="1229400"/>
            <a:ext cx="12192000" cy="0"/>
          </a:xfrm>
          <a:prstGeom prst="line">
            <a:avLst/>
          </a:prstGeom>
          <a:ln w="38100">
            <a:solidFill>
              <a:srgbClr val="1F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40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57CA-C64C-C445-B5D6-6161CBA7D12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0CC536-E370-4E49-A70A-3A0E701FADA1}"/>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E8AF74-1940-1E40-A784-4A96CEA422C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31502-4334-B24C-ABE4-E9A4A68435B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B27353-62EB-B64D-8DCD-632CC629E55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49CA2-82B2-5548-A10E-885469B8CE3D}"/>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8" name="Footer Placeholder 7">
            <a:extLst>
              <a:ext uri="{FF2B5EF4-FFF2-40B4-BE49-F238E27FC236}">
                <a16:creationId xmlns:a16="http://schemas.microsoft.com/office/drawing/2014/main" id="{744281AB-2D6C-8F4E-9FB5-2E53E94F146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B1BAD92-70EF-9244-B3E0-D0928DD943F1}"/>
              </a:ext>
            </a:extLst>
          </p:cNvPr>
          <p:cNvSpPr>
            <a:spLocks noGrp="1"/>
          </p:cNvSpPr>
          <p:nvPr>
            <p:ph type="sldNum" sz="quarter" idx="12"/>
          </p:nvPr>
        </p:nvSpPr>
        <p:spPr/>
        <p:txBody>
          <a:bodyPr/>
          <a:lstStyle/>
          <a:p>
            <a:fld id="{01BB6171-A7B6-6D40-97B4-AC959C12EAA8}" type="slidenum">
              <a:rPr lang="en-US" smtClean="0"/>
              <a:t>‹#›</a:t>
            </a:fld>
            <a:endParaRPr lang="en-US" dirty="0"/>
          </a:p>
        </p:txBody>
      </p:sp>
    </p:spTree>
    <p:extLst>
      <p:ext uri="{BB962C8B-B14F-4D97-AF65-F5344CB8AC3E}">
        <p14:creationId xmlns:p14="http://schemas.microsoft.com/office/powerpoint/2010/main" val="3378113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B391-896A-1549-80D1-C3DF621D6E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758F43-53AB-2544-8FE1-CEA82BDF3EC8}"/>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4" name="Footer Placeholder 3">
            <a:extLst>
              <a:ext uri="{FF2B5EF4-FFF2-40B4-BE49-F238E27FC236}">
                <a16:creationId xmlns:a16="http://schemas.microsoft.com/office/drawing/2014/main" id="{342E862B-CE32-B546-B1B3-DF5CD1593F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828CB9-F69A-BC48-96E9-1BA544C233A3}"/>
              </a:ext>
            </a:extLst>
          </p:cNvPr>
          <p:cNvSpPr>
            <a:spLocks noGrp="1"/>
          </p:cNvSpPr>
          <p:nvPr>
            <p:ph type="sldNum" sz="quarter" idx="12"/>
          </p:nvPr>
        </p:nvSpPr>
        <p:spPr/>
        <p:txBody>
          <a:bodyPr/>
          <a:lstStyle/>
          <a:p>
            <a:fld id="{01BB6171-A7B6-6D40-97B4-AC959C12EAA8}" type="slidenum">
              <a:rPr lang="en-US" smtClean="0"/>
              <a:t>‹#›</a:t>
            </a:fld>
            <a:endParaRPr lang="en-US" dirty="0"/>
          </a:p>
        </p:txBody>
      </p:sp>
    </p:spTree>
    <p:extLst>
      <p:ext uri="{BB962C8B-B14F-4D97-AF65-F5344CB8AC3E}">
        <p14:creationId xmlns:p14="http://schemas.microsoft.com/office/powerpoint/2010/main" val="2638992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5506F-FEEF-5242-B76E-CF0B5CCBF117}"/>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3" name="Footer Placeholder 2">
            <a:extLst>
              <a:ext uri="{FF2B5EF4-FFF2-40B4-BE49-F238E27FC236}">
                <a16:creationId xmlns:a16="http://schemas.microsoft.com/office/drawing/2014/main" id="{2DD51316-0D4F-6947-BFBE-008A450C35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AF32048-71DA-5E4E-A073-0D5C91F83E23}"/>
              </a:ext>
            </a:extLst>
          </p:cNvPr>
          <p:cNvSpPr>
            <a:spLocks noGrp="1"/>
          </p:cNvSpPr>
          <p:nvPr>
            <p:ph type="sldNum" sz="quarter" idx="12"/>
          </p:nvPr>
        </p:nvSpPr>
        <p:spPr/>
        <p:txBody>
          <a:bodyPr/>
          <a:lstStyle/>
          <a:p>
            <a:fld id="{01BB6171-A7B6-6D40-97B4-AC959C12EAA8}" type="slidenum">
              <a:rPr lang="en-US" smtClean="0"/>
              <a:t>‹#›</a:t>
            </a:fld>
            <a:endParaRPr lang="en-US" dirty="0"/>
          </a:p>
        </p:txBody>
      </p:sp>
    </p:spTree>
    <p:extLst>
      <p:ext uri="{BB962C8B-B14F-4D97-AF65-F5344CB8AC3E}">
        <p14:creationId xmlns:p14="http://schemas.microsoft.com/office/powerpoint/2010/main" val="3248569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546-4416-D343-B65D-E1BEEF2FE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BA878-BE7B-2045-9975-0BF8CB1DF71F}"/>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D51322-2DC6-5141-A2CD-259B99127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5AD3E5-7A96-A946-B80C-E31CA9107E7C}"/>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6" name="Footer Placeholder 5">
            <a:extLst>
              <a:ext uri="{FF2B5EF4-FFF2-40B4-BE49-F238E27FC236}">
                <a16:creationId xmlns:a16="http://schemas.microsoft.com/office/drawing/2014/main" id="{0C483B2A-9DB2-6147-A897-53EF2722BE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8FEC9A-297F-5844-ACFC-D501479BAC6C}"/>
              </a:ext>
            </a:extLst>
          </p:cNvPr>
          <p:cNvSpPr>
            <a:spLocks noGrp="1"/>
          </p:cNvSpPr>
          <p:nvPr>
            <p:ph type="sldNum" sz="quarter" idx="12"/>
          </p:nvPr>
        </p:nvSpPr>
        <p:spPr/>
        <p:txBody>
          <a:bodyPr/>
          <a:lstStyle/>
          <a:p>
            <a:fld id="{01BB6171-A7B6-6D40-97B4-AC959C12EAA8}" type="slidenum">
              <a:rPr lang="en-US" smtClean="0"/>
              <a:t>‹#›</a:t>
            </a:fld>
            <a:endParaRPr lang="en-US" dirty="0"/>
          </a:p>
        </p:txBody>
      </p:sp>
    </p:spTree>
    <p:extLst>
      <p:ext uri="{BB962C8B-B14F-4D97-AF65-F5344CB8AC3E}">
        <p14:creationId xmlns:p14="http://schemas.microsoft.com/office/powerpoint/2010/main" val="4266691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D4FE-9ECD-654D-8C43-C40A22590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27A6CA-ABE7-8340-B836-1653C8122992}"/>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EC5535-58B7-7640-BC0A-37553B6AD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3E6E77-A8F2-0A42-B4A2-61565FDCDACB}"/>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6" name="Footer Placeholder 5">
            <a:extLst>
              <a:ext uri="{FF2B5EF4-FFF2-40B4-BE49-F238E27FC236}">
                <a16:creationId xmlns:a16="http://schemas.microsoft.com/office/drawing/2014/main" id="{E092B1A1-DC9D-AF4D-84A1-0D6C5ED26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2B7C77-F78C-1241-8DC2-293B1E90AC5D}"/>
              </a:ext>
            </a:extLst>
          </p:cNvPr>
          <p:cNvSpPr>
            <a:spLocks noGrp="1"/>
          </p:cNvSpPr>
          <p:nvPr>
            <p:ph type="sldNum" sz="quarter" idx="12"/>
          </p:nvPr>
        </p:nvSpPr>
        <p:spPr/>
        <p:txBody>
          <a:bodyPr/>
          <a:lstStyle/>
          <a:p>
            <a:fld id="{01BB6171-A7B6-6D40-97B4-AC959C12EAA8}" type="slidenum">
              <a:rPr lang="en-US" smtClean="0"/>
              <a:t>‹#›</a:t>
            </a:fld>
            <a:endParaRPr lang="en-US" dirty="0"/>
          </a:p>
        </p:txBody>
      </p:sp>
    </p:spTree>
    <p:extLst>
      <p:ext uri="{BB962C8B-B14F-4D97-AF65-F5344CB8AC3E}">
        <p14:creationId xmlns:p14="http://schemas.microsoft.com/office/powerpoint/2010/main" val="363100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188514-D9CA-4EB8-804A-9E87BF56F4C7}"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3157905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6ADC-913B-914B-956E-398654B433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677016-8E11-5248-92D6-1CA5EF23C2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96C3A-88D5-074C-B393-56E743D46847}"/>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5" name="Footer Placeholder 4">
            <a:extLst>
              <a:ext uri="{FF2B5EF4-FFF2-40B4-BE49-F238E27FC236}">
                <a16:creationId xmlns:a16="http://schemas.microsoft.com/office/drawing/2014/main" id="{D260B871-360D-164A-BACA-3EBBB855A1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7CE02D-4A9F-3D4E-81C8-CBEAB7467B33}"/>
              </a:ext>
            </a:extLst>
          </p:cNvPr>
          <p:cNvSpPr>
            <a:spLocks noGrp="1"/>
          </p:cNvSpPr>
          <p:nvPr>
            <p:ph type="sldNum" sz="quarter" idx="12"/>
          </p:nvPr>
        </p:nvSpPr>
        <p:spPr/>
        <p:txBody>
          <a:bodyPr/>
          <a:lstStyle/>
          <a:p>
            <a:fld id="{01BB6171-A7B6-6D40-97B4-AC959C12EAA8}" type="slidenum">
              <a:rPr lang="en-US" smtClean="0"/>
              <a:t>‹#›</a:t>
            </a:fld>
            <a:endParaRPr lang="en-US" dirty="0"/>
          </a:p>
        </p:txBody>
      </p:sp>
    </p:spTree>
    <p:extLst>
      <p:ext uri="{BB962C8B-B14F-4D97-AF65-F5344CB8AC3E}">
        <p14:creationId xmlns:p14="http://schemas.microsoft.com/office/powerpoint/2010/main" val="3779527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BD3D0-254D-DE40-9580-07EE08820CE9}"/>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1B8ABB-2247-8145-8559-9D07E0B31D9C}"/>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7F6F8-35D1-5E41-9144-D9164B1ADC95}"/>
              </a:ext>
            </a:extLst>
          </p:cNvPr>
          <p:cNvSpPr>
            <a:spLocks noGrp="1"/>
          </p:cNvSpPr>
          <p:nvPr>
            <p:ph type="dt" sz="half" idx="10"/>
          </p:nvPr>
        </p:nvSpPr>
        <p:spPr/>
        <p:txBody>
          <a:bodyPr/>
          <a:lstStyle/>
          <a:p>
            <a:fld id="{B6F2FD0B-776A-E642-98A7-74014885B376}" type="datetimeFigureOut">
              <a:rPr lang="en-US" smtClean="0"/>
              <a:t>10/29/2022</a:t>
            </a:fld>
            <a:endParaRPr lang="en-US" dirty="0"/>
          </a:p>
        </p:txBody>
      </p:sp>
      <p:sp>
        <p:nvSpPr>
          <p:cNvPr id="5" name="Footer Placeholder 4">
            <a:extLst>
              <a:ext uri="{FF2B5EF4-FFF2-40B4-BE49-F238E27FC236}">
                <a16:creationId xmlns:a16="http://schemas.microsoft.com/office/drawing/2014/main" id="{D009E836-79B6-5B46-B7E1-3561D91F1C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8BB9D-0C83-0C48-A916-F9A2C9F1F57C}"/>
              </a:ext>
            </a:extLst>
          </p:cNvPr>
          <p:cNvSpPr>
            <a:spLocks noGrp="1"/>
          </p:cNvSpPr>
          <p:nvPr>
            <p:ph type="sldNum" sz="quarter" idx="12"/>
          </p:nvPr>
        </p:nvSpPr>
        <p:spPr/>
        <p:txBody>
          <a:bodyPr/>
          <a:lstStyle/>
          <a:p>
            <a:fld id="{01BB6171-A7B6-6D40-97B4-AC959C12EAA8}" type="slidenum">
              <a:rPr lang="en-US" smtClean="0"/>
              <a:t>‹#›</a:t>
            </a:fld>
            <a:endParaRPr lang="en-US" dirty="0"/>
          </a:p>
        </p:txBody>
      </p:sp>
    </p:spTree>
    <p:extLst>
      <p:ext uri="{BB962C8B-B14F-4D97-AF65-F5344CB8AC3E}">
        <p14:creationId xmlns:p14="http://schemas.microsoft.com/office/powerpoint/2010/main" val="1746346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C0512-3381-4B1D-9B65-0A0AAECEE4C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917665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C0512-3381-4B1D-9B65-0A0AAECEE4C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80040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C0512-3381-4B1D-9B65-0A0AAECEE4C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956936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9C0512-3381-4B1D-9B65-0A0AAECEE4C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220022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9C0512-3381-4B1D-9B65-0A0AAECEE4C9}"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2063791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9C0512-3381-4B1D-9B65-0A0AAECEE4C9}"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125089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C0512-3381-4B1D-9B65-0A0AAECEE4C9}"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2691199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C0512-3381-4B1D-9B65-0A0AAECEE4C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152828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88514-D9CA-4EB8-804A-9E87BF56F4C7}"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1403200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C0512-3381-4B1D-9B65-0A0AAECEE4C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3413066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C0512-3381-4B1D-9B65-0A0AAECEE4C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2294935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C0512-3381-4B1D-9B65-0A0AAECEE4C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B684-B3EC-4F6B-A7B2-FA4497B5799D}" type="slidenum">
              <a:rPr lang="en-US" smtClean="0"/>
              <a:t>‹#›</a:t>
            </a:fld>
            <a:endParaRPr lang="en-US"/>
          </a:p>
        </p:txBody>
      </p:sp>
    </p:spTree>
    <p:extLst>
      <p:ext uri="{BB962C8B-B14F-4D97-AF65-F5344CB8AC3E}">
        <p14:creationId xmlns:p14="http://schemas.microsoft.com/office/powerpoint/2010/main" val="2595954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113"/>
          <p:cNvSpPr txBox="1">
            <a:spLocks/>
          </p:cNvSpPr>
          <p:nvPr userDrawn="1"/>
        </p:nvSpPr>
        <p:spPr bwMode="auto">
          <a:xfrm>
            <a:off x="11684002" y="6570667"/>
            <a:ext cx="455084" cy="244475"/>
          </a:xfrm>
          <a:prstGeom prst="rect">
            <a:avLst/>
          </a:prstGeom>
          <a:noFill/>
          <a:ln w="9525">
            <a:noFill/>
            <a:miter lim="800000"/>
            <a:headEnd/>
            <a:tailEnd/>
          </a:ln>
          <a:effectLst/>
        </p:spPr>
        <p:txBody>
          <a:bodyPr lIns="0" tIns="0" rIns="0" bIns="0" anchor="b"/>
          <a:lstStyle/>
          <a:p>
            <a:pPr algn="r" defTabSz="914269">
              <a:defRPr/>
            </a:pPr>
            <a:fld id="{23BA25A4-CA43-42BE-83A0-EDC3A7F85926}" type="slidenum">
              <a:rPr lang="en-US" sz="800" i="1">
                <a:solidFill>
                  <a:srgbClr val="808080"/>
                </a:solidFill>
                <a:cs typeface="Arial" pitchFamily="34" charset="0"/>
              </a:rPr>
              <a:pPr algn="r" defTabSz="914269">
                <a:defRPr/>
              </a:pPr>
              <a:t>‹#›</a:t>
            </a:fld>
            <a:endParaRPr lang="en-US" sz="800" i="1">
              <a:solidFill>
                <a:srgbClr val="808080"/>
              </a:solidFill>
              <a:cs typeface="Arial" pitchFamily="34"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985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7201" y="0"/>
            <a:ext cx="9042400" cy="990600"/>
          </a:xfrm>
          <a:prstGeom prst="rect">
            <a:avLst/>
          </a:prstGeom>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885561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185" indent="0" algn="ctr">
              <a:buNone/>
              <a:defRPr>
                <a:solidFill>
                  <a:schemeClr val="tx1">
                    <a:tint val="75000"/>
                  </a:schemeClr>
                </a:solidFill>
              </a:defRPr>
            </a:lvl2pPr>
            <a:lvl3pPr marL="914368" indent="0" algn="ctr">
              <a:buNone/>
              <a:defRPr>
                <a:solidFill>
                  <a:schemeClr val="tx1">
                    <a:tint val="75000"/>
                  </a:schemeClr>
                </a:solidFill>
              </a:defRPr>
            </a:lvl3pPr>
            <a:lvl4pPr marL="1371553" indent="0" algn="ctr">
              <a:buNone/>
              <a:defRPr>
                <a:solidFill>
                  <a:schemeClr val="tx1">
                    <a:tint val="75000"/>
                  </a:schemeClr>
                </a:solidFill>
              </a:defRPr>
            </a:lvl4pPr>
            <a:lvl5pPr marL="1828737" indent="0" algn="ctr">
              <a:buNone/>
              <a:defRPr>
                <a:solidFill>
                  <a:schemeClr val="tx1">
                    <a:tint val="75000"/>
                  </a:schemeClr>
                </a:solidFill>
              </a:defRPr>
            </a:lvl5pPr>
            <a:lvl6pPr marL="2285921" indent="0" algn="ctr">
              <a:buNone/>
              <a:defRPr>
                <a:solidFill>
                  <a:schemeClr val="tx1">
                    <a:tint val="75000"/>
                  </a:schemeClr>
                </a:solidFill>
              </a:defRPr>
            </a:lvl6pPr>
            <a:lvl7pPr marL="2743106" indent="0" algn="ctr">
              <a:buNone/>
              <a:defRPr>
                <a:solidFill>
                  <a:schemeClr val="tx1">
                    <a:tint val="75000"/>
                  </a:schemeClr>
                </a:solidFill>
              </a:defRPr>
            </a:lvl7pPr>
            <a:lvl8pPr marL="3200290" indent="0" algn="ctr">
              <a:buNone/>
              <a:defRPr>
                <a:solidFill>
                  <a:schemeClr val="tx1">
                    <a:tint val="75000"/>
                  </a:schemeClr>
                </a:solidFill>
              </a:defRPr>
            </a:lvl8pPr>
            <a:lvl9pPr marL="3657473" indent="0" algn="ctr">
              <a:buNone/>
              <a:defRPr>
                <a:solidFill>
                  <a:schemeClr val="tx1">
                    <a:tint val="75000"/>
                  </a:schemeClr>
                </a:solidFill>
              </a:defRPr>
            </a:lvl9pPr>
          </a:lstStyle>
          <a:p>
            <a:r>
              <a:rPr lang="en-US"/>
              <a:t>Click to edit Master subtitle style</a:t>
            </a:r>
          </a:p>
        </p:txBody>
      </p:sp>
      <p:sp>
        <p:nvSpPr>
          <p:cNvPr id="5" name="Title 4"/>
          <p:cNvSpPr>
            <a:spLocks noGrp="1"/>
          </p:cNvSpPr>
          <p:nvPr>
            <p:ph type="title"/>
          </p:nvPr>
        </p:nvSpPr>
        <p:spPr>
          <a:xfrm>
            <a:off x="1727201" y="0"/>
            <a:ext cx="8940800" cy="990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74307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2819248" y="-68525"/>
            <a:ext cx="4915128" cy="400110"/>
          </a:xfrm>
          <a:prstGeom prst="rect">
            <a:avLst/>
          </a:prstGeom>
          <a:noFill/>
        </p:spPr>
        <p:txBody>
          <a:bodyPr wrap="none" rtlCol="0">
            <a:spAutoFit/>
          </a:bodyPr>
          <a:lstStyle/>
          <a:p>
            <a:r>
              <a:rPr lang="en-US" sz="2000" u="sng">
                <a:solidFill>
                  <a:srgbClr val="000000"/>
                </a:solidFill>
                <a:latin typeface=" Arial"/>
              </a:rPr>
              <a:t>Strategic Initiative Emerging Requirement</a:t>
            </a:r>
          </a:p>
        </p:txBody>
      </p:sp>
      <p:sp>
        <p:nvSpPr>
          <p:cNvPr id="10" name="TextBox 9"/>
          <p:cNvSpPr txBox="1"/>
          <p:nvPr userDrawn="1"/>
        </p:nvSpPr>
        <p:spPr>
          <a:xfrm>
            <a:off x="307877" y="3487787"/>
            <a:ext cx="2573525" cy="338554"/>
          </a:xfrm>
          <a:prstGeom prst="rect">
            <a:avLst/>
          </a:prstGeom>
          <a:noFill/>
        </p:spPr>
        <p:txBody>
          <a:bodyPr wrap="none" rtlCol="0">
            <a:spAutoFit/>
          </a:bodyPr>
          <a:lstStyle/>
          <a:p>
            <a:r>
              <a:rPr lang="en-US" sz="1600" b="1">
                <a:solidFill>
                  <a:srgbClr val="000000"/>
                </a:solidFill>
                <a:latin typeface=" Arial"/>
              </a:rPr>
              <a:t>Analysis of Alternatives:</a:t>
            </a:r>
          </a:p>
        </p:txBody>
      </p:sp>
      <p:sp>
        <p:nvSpPr>
          <p:cNvPr id="11" name="TextBox 10"/>
          <p:cNvSpPr txBox="1"/>
          <p:nvPr userDrawn="1"/>
        </p:nvSpPr>
        <p:spPr>
          <a:xfrm>
            <a:off x="333276" y="1074211"/>
            <a:ext cx="3310522" cy="338554"/>
          </a:xfrm>
          <a:prstGeom prst="rect">
            <a:avLst/>
          </a:prstGeom>
          <a:noFill/>
        </p:spPr>
        <p:txBody>
          <a:bodyPr wrap="none" rtlCol="0">
            <a:spAutoFit/>
          </a:bodyPr>
          <a:lstStyle/>
          <a:p>
            <a:r>
              <a:rPr lang="en-US" sz="1600" b="1">
                <a:solidFill>
                  <a:srgbClr val="000000"/>
                </a:solidFill>
                <a:latin typeface=" Arial"/>
              </a:rPr>
              <a:t>Problem Statement/Description:</a:t>
            </a:r>
          </a:p>
        </p:txBody>
      </p:sp>
      <p:sp>
        <p:nvSpPr>
          <p:cNvPr id="12" name="TextBox 11"/>
          <p:cNvSpPr txBox="1"/>
          <p:nvPr userDrawn="1"/>
        </p:nvSpPr>
        <p:spPr>
          <a:xfrm>
            <a:off x="333277" y="2572851"/>
            <a:ext cx="1816523" cy="338554"/>
          </a:xfrm>
          <a:prstGeom prst="rect">
            <a:avLst/>
          </a:prstGeom>
          <a:noFill/>
        </p:spPr>
        <p:txBody>
          <a:bodyPr wrap="none" rtlCol="0">
            <a:spAutoFit/>
          </a:bodyPr>
          <a:lstStyle/>
          <a:p>
            <a:r>
              <a:rPr lang="en-US" sz="1600" b="1">
                <a:solidFill>
                  <a:srgbClr val="000000"/>
                </a:solidFill>
                <a:latin typeface=" Arial"/>
              </a:rPr>
              <a:t>Benefit to JBLM:</a:t>
            </a:r>
          </a:p>
        </p:txBody>
      </p:sp>
      <p:cxnSp>
        <p:nvCxnSpPr>
          <p:cNvPr id="13" name="Straight Connector 12"/>
          <p:cNvCxnSpPr/>
          <p:nvPr userDrawn="1"/>
        </p:nvCxnSpPr>
        <p:spPr bwMode="auto">
          <a:xfrm>
            <a:off x="863600" y="4781550"/>
            <a:ext cx="102870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userDrawn="1"/>
        </p:nvCxnSpPr>
        <p:spPr bwMode="auto">
          <a:xfrm>
            <a:off x="6096000" y="4781550"/>
            <a:ext cx="0" cy="1920240"/>
          </a:xfrm>
          <a:prstGeom prst="line">
            <a:avLst/>
          </a:prstGeom>
          <a:noFill/>
          <a:ln w="9525" cap="flat" cmpd="sng" algn="ctr">
            <a:solidFill>
              <a:schemeClr val="tx1"/>
            </a:solidFill>
            <a:prstDash val="solid"/>
            <a:round/>
            <a:headEnd type="none" w="med" len="med"/>
            <a:tailEnd type="none" w="med" len="med"/>
          </a:ln>
          <a:effectLst/>
        </p:spPr>
      </p:cxnSp>
      <p:sp>
        <p:nvSpPr>
          <p:cNvPr id="17" name="TextBox 16"/>
          <p:cNvSpPr txBox="1"/>
          <p:nvPr userDrawn="1"/>
        </p:nvSpPr>
        <p:spPr>
          <a:xfrm>
            <a:off x="333277" y="5302852"/>
            <a:ext cx="1189749" cy="338554"/>
          </a:xfrm>
          <a:prstGeom prst="rect">
            <a:avLst/>
          </a:prstGeom>
          <a:noFill/>
        </p:spPr>
        <p:txBody>
          <a:bodyPr wrap="none" rtlCol="0">
            <a:spAutoFit/>
          </a:bodyPr>
          <a:lstStyle/>
          <a:p>
            <a:r>
              <a:rPr lang="en-US" sz="1600" b="1">
                <a:solidFill>
                  <a:srgbClr val="000000"/>
                </a:solidFill>
                <a:latin typeface=" Arial"/>
              </a:rPr>
              <a:t>Bill Payer:</a:t>
            </a:r>
          </a:p>
        </p:txBody>
      </p:sp>
      <p:sp>
        <p:nvSpPr>
          <p:cNvPr id="18" name="TextBox 17"/>
          <p:cNvSpPr txBox="1"/>
          <p:nvPr userDrawn="1"/>
        </p:nvSpPr>
        <p:spPr>
          <a:xfrm>
            <a:off x="333277" y="5830372"/>
            <a:ext cx="3296095" cy="338554"/>
          </a:xfrm>
          <a:prstGeom prst="rect">
            <a:avLst/>
          </a:prstGeom>
          <a:noFill/>
        </p:spPr>
        <p:txBody>
          <a:bodyPr wrap="none" rtlCol="0">
            <a:spAutoFit/>
          </a:bodyPr>
          <a:lstStyle/>
          <a:p>
            <a:r>
              <a:rPr lang="en-US" sz="1600">
                <a:solidFill>
                  <a:srgbClr val="000000"/>
                </a:solidFill>
                <a:latin typeface=" Arial"/>
              </a:rPr>
              <a:t>Funding Priority Level (circle one):</a:t>
            </a:r>
          </a:p>
        </p:txBody>
      </p:sp>
      <p:sp>
        <p:nvSpPr>
          <p:cNvPr id="19" name="TextBox 18"/>
          <p:cNvSpPr txBox="1"/>
          <p:nvPr userDrawn="1"/>
        </p:nvSpPr>
        <p:spPr>
          <a:xfrm>
            <a:off x="6862632" y="1074211"/>
            <a:ext cx="1656223" cy="338554"/>
          </a:xfrm>
          <a:prstGeom prst="rect">
            <a:avLst/>
          </a:prstGeom>
          <a:noFill/>
        </p:spPr>
        <p:txBody>
          <a:bodyPr wrap="none" rtlCol="0">
            <a:spAutoFit/>
          </a:bodyPr>
          <a:lstStyle/>
          <a:p>
            <a:r>
              <a:rPr lang="en-US" sz="1600" b="1">
                <a:solidFill>
                  <a:srgbClr val="000000"/>
                </a:solidFill>
                <a:latin typeface=" Arial"/>
              </a:rPr>
              <a:t>OPR / Support:</a:t>
            </a:r>
          </a:p>
        </p:txBody>
      </p:sp>
      <p:sp>
        <p:nvSpPr>
          <p:cNvPr id="20" name="TextBox 19"/>
          <p:cNvSpPr txBox="1"/>
          <p:nvPr userDrawn="1"/>
        </p:nvSpPr>
        <p:spPr>
          <a:xfrm>
            <a:off x="333277" y="4783724"/>
            <a:ext cx="1736373" cy="338554"/>
          </a:xfrm>
          <a:prstGeom prst="rect">
            <a:avLst/>
          </a:prstGeom>
          <a:noFill/>
        </p:spPr>
        <p:txBody>
          <a:bodyPr wrap="none" rtlCol="0">
            <a:spAutoFit/>
          </a:bodyPr>
          <a:lstStyle/>
          <a:p>
            <a:r>
              <a:rPr lang="en-US" sz="1600" b="1">
                <a:solidFill>
                  <a:srgbClr val="000000"/>
                </a:solidFill>
                <a:latin typeface=" Arial"/>
              </a:rPr>
              <a:t>Estimated Cost</a:t>
            </a:r>
            <a:r>
              <a:rPr lang="en-US" sz="1600">
                <a:solidFill>
                  <a:srgbClr val="000000"/>
                </a:solidFill>
                <a:latin typeface=" Arial"/>
              </a:rPr>
              <a:t>:</a:t>
            </a:r>
          </a:p>
        </p:txBody>
      </p:sp>
      <p:sp>
        <p:nvSpPr>
          <p:cNvPr id="21" name="Rectangle 20"/>
          <p:cNvSpPr/>
          <p:nvPr userDrawn="1"/>
        </p:nvSpPr>
        <p:spPr>
          <a:xfrm>
            <a:off x="333276" y="6129964"/>
            <a:ext cx="6096000" cy="738664"/>
          </a:xfrm>
          <a:prstGeom prst="rect">
            <a:avLst/>
          </a:prstGeom>
        </p:spPr>
        <p:txBody>
          <a:bodyPr>
            <a:spAutoFit/>
          </a:bodyPr>
          <a:lstStyle/>
          <a:p>
            <a:r>
              <a:rPr lang="en-US" sz="1400">
                <a:solidFill>
                  <a:srgbClr val="000000"/>
                </a:solidFill>
                <a:latin typeface=" Arial"/>
              </a:rPr>
              <a:t>1- Must Fund (Legal/Statutory)</a:t>
            </a:r>
          </a:p>
          <a:p>
            <a:r>
              <a:rPr lang="en-US" sz="1400">
                <a:solidFill>
                  <a:srgbClr val="000000"/>
                </a:solidFill>
                <a:latin typeface=" Arial"/>
              </a:rPr>
              <a:t>2- Must Do (Senior Leader directive)</a:t>
            </a:r>
          </a:p>
          <a:p>
            <a:r>
              <a:rPr lang="en-US" sz="1400">
                <a:solidFill>
                  <a:srgbClr val="000000"/>
                </a:solidFill>
                <a:latin typeface=" Arial"/>
              </a:rPr>
              <a:t>3- Core (Operational &amp; Institutional)</a:t>
            </a:r>
          </a:p>
        </p:txBody>
      </p:sp>
      <p:sp>
        <p:nvSpPr>
          <p:cNvPr id="22" name="Title 21"/>
          <p:cNvSpPr>
            <a:spLocks noGrp="1"/>
          </p:cNvSpPr>
          <p:nvPr>
            <p:ph type="title"/>
          </p:nvPr>
        </p:nvSpPr>
        <p:spPr>
          <a:xfrm>
            <a:off x="1727201" y="306794"/>
            <a:ext cx="8940800" cy="683806"/>
          </a:xfrm>
        </p:spPr>
        <p:txBody>
          <a:bodyPr/>
          <a:lstStyle>
            <a:lvl1pPr>
              <a:defRPr/>
            </a:lvl1pPr>
          </a:lstStyle>
          <a:p>
            <a:r>
              <a:rPr lang="en-US" dirty="0"/>
              <a:t>Click to edit Master title style</a:t>
            </a:r>
          </a:p>
        </p:txBody>
      </p:sp>
      <p:sp>
        <p:nvSpPr>
          <p:cNvPr id="24" name="Text Placeholder 23"/>
          <p:cNvSpPr>
            <a:spLocks noGrp="1"/>
          </p:cNvSpPr>
          <p:nvPr>
            <p:ph type="body" sz="quarter" idx="10" hasCustomPrompt="1"/>
          </p:nvPr>
        </p:nvSpPr>
        <p:spPr>
          <a:xfrm>
            <a:off x="333276" y="1355615"/>
            <a:ext cx="11525449" cy="1174788"/>
          </a:xfrm>
        </p:spPr>
        <p:txBody>
          <a:bodyPr/>
          <a:lstStyle>
            <a:lvl1pPr marL="0" indent="0">
              <a:buNone/>
              <a:defRPr sz="1400">
                <a:latin typeface=" Arial"/>
              </a:defRPr>
            </a:lvl1pPr>
            <a:lvl2pPr marL="0" indent="0">
              <a:spcBef>
                <a:spcPts val="0"/>
              </a:spcBef>
              <a:buNone/>
              <a:defRPr sz="1400">
                <a:latin typeface=" Arial"/>
              </a:defRPr>
            </a:lvl2pPr>
            <a:lvl3pPr marL="914369" indent="0">
              <a:buNone/>
              <a:defRPr/>
            </a:lvl3pPr>
            <a:lvl4pPr marL="1371553" indent="0">
              <a:buNone/>
              <a:defRPr/>
            </a:lvl4pPr>
            <a:lvl5pPr marL="1828737" indent="0">
              <a:buNone/>
              <a:defRPr/>
            </a:lvl5pPr>
          </a:lstStyle>
          <a:p>
            <a:pPr lvl="0"/>
            <a:r>
              <a:rPr lang="en-US" dirty="0"/>
              <a:t>Text here</a:t>
            </a:r>
          </a:p>
        </p:txBody>
      </p:sp>
      <p:sp>
        <p:nvSpPr>
          <p:cNvPr id="25" name="Text Placeholder 23"/>
          <p:cNvSpPr>
            <a:spLocks noGrp="1"/>
          </p:cNvSpPr>
          <p:nvPr>
            <p:ph type="body" sz="quarter" idx="11" hasCustomPrompt="1"/>
          </p:nvPr>
        </p:nvSpPr>
        <p:spPr>
          <a:xfrm>
            <a:off x="305859" y="2810946"/>
            <a:ext cx="11552867" cy="662467"/>
          </a:xfrm>
        </p:spPr>
        <p:txBody>
          <a:bodyPr/>
          <a:lstStyle>
            <a:lvl1pPr marL="0" indent="0">
              <a:buNone/>
              <a:defRPr sz="1400">
                <a:latin typeface=" Arial"/>
              </a:defRPr>
            </a:lvl1pPr>
            <a:lvl2pPr marL="0" indent="0">
              <a:spcBef>
                <a:spcPts val="0"/>
              </a:spcBef>
              <a:buNone/>
              <a:defRPr sz="1400">
                <a:latin typeface=" Arial"/>
              </a:defRPr>
            </a:lvl2pPr>
            <a:lvl3pPr marL="914369" indent="0">
              <a:buNone/>
              <a:defRPr/>
            </a:lvl3pPr>
            <a:lvl4pPr marL="1371553" indent="0">
              <a:buNone/>
              <a:defRPr/>
            </a:lvl4pPr>
            <a:lvl5pPr marL="1828737" indent="0">
              <a:buNone/>
              <a:defRPr/>
            </a:lvl5pPr>
          </a:lstStyle>
          <a:p>
            <a:pPr lvl="0"/>
            <a:r>
              <a:rPr lang="en-US" dirty="0"/>
              <a:t>Text Here</a:t>
            </a:r>
          </a:p>
        </p:txBody>
      </p:sp>
      <p:sp>
        <p:nvSpPr>
          <p:cNvPr id="26" name="Text Placeholder 23"/>
          <p:cNvSpPr>
            <a:spLocks noGrp="1"/>
          </p:cNvSpPr>
          <p:nvPr>
            <p:ph type="body" sz="quarter" idx="12" hasCustomPrompt="1"/>
          </p:nvPr>
        </p:nvSpPr>
        <p:spPr>
          <a:xfrm>
            <a:off x="305858" y="3730187"/>
            <a:ext cx="11552868" cy="954313"/>
          </a:xfrm>
        </p:spPr>
        <p:txBody>
          <a:bodyPr/>
          <a:lstStyle>
            <a:lvl1pPr marL="0" indent="0">
              <a:buNone/>
              <a:defRPr sz="1400">
                <a:latin typeface=" Arial"/>
              </a:defRPr>
            </a:lvl1pPr>
            <a:lvl2pPr marL="0" indent="0">
              <a:spcBef>
                <a:spcPts val="0"/>
              </a:spcBef>
              <a:buNone/>
              <a:defRPr sz="1400">
                <a:latin typeface=" Arial"/>
              </a:defRPr>
            </a:lvl2pPr>
            <a:lvl3pPr marL="914369" indent="0">
              <a:buNone/>
              <a:defRPr/>
            </a:lvl3pPr>
            <a:lvl4pPr marL="1371553" indent="0">
              <a:buNone/>
              <a:defRPr/>
            </a:lvl4pPr>
            <a:lvl5pPr marL="1828737" indent="0">
              <a:buNone/>
              <a:defRPr/>
            </a:lvl5pPr>
          </a:lstStyle>
          <a:p>
            <a:pPr lvl="0"/>
            <a:r>
              <a:rPr lang="en-US" dirty="0"/>
              <a:t>Text here</a:t>
            </a:r>
          </a:p>
        </p:txBody>
      </p:sp>
      <p:sp>
        <p:nvSpPr>
          <p:cNvPr id="27" name="Text Placeholder 23"/>
          <p:cNvSpPr>
            <a:spLocks noGrp="1"/>
          </p:cNvSpPr>
          <p:nvPr>
            <p:ph type="body" sz="quarter" idx="13" hasCustomPrompt="1"/>
          </p:nvPr>
        </p:nvSpPr>
        <p:spPr>
          <a:xfrm>
            <a:off x="404753" y="5573167"/>
            <a:ext cx="5575595" cy="286482"/>
          </a:xfrm>
        </p:spPr>
        <p:txBody>
          <a:bodyPr/>
          <a:lstStyle>
            <a:lvl1pPr marL="0" indent="0">
              <a:buNone/>
              <a:defRPr sz="1400">
                <a:latin typeface=" Arial"/>
              </a:defRPr>
            </a:lvl1pPr>
            <a:lvl2pPr marL="0" indent="0">
              <a:spcBef>
                <a:spcPts val="0"/>
              </a:spcBef>
              <a:buNone/>
              <a:defRPr sz="1400">
                <a:latin typeface=" Arial"/>
              </a:defRPr>
            </a:lvl2pPr>
            <a:lvl3pPr marL="914369" indent="0">
              <a:buNone/>
              <a:defRPr/>
            </a:lvl3pPr>
            <a:lvl4pPr marL="1371553" indent="0">
              <a:buNone/>
              <a:defRPr/>
            </a:lvl4pPr>
            <a:lvl5pPr marL="1828737" indent="0">
              <a:buNone/>
              <a:defRPr/>
            </a:lvl5pPr>
          </a:lstStyle>
          <a:p>
            <a:pPr lvl="0"/>
            <a:r>
              <a:rPr lang="en-US" dirty="0"/>
              <a:t>Text here</a:t>
            </a:r>
          </a:p>
        </p:txBody>
      </p:sp>
      <p:sp>
        <p:nvSpPr>
          <p:cNvPr id="28" name="Text Placeholder 23"/>
          <p:cNvSpPr>
            <a:spLocks noGrp="1"/>
          </p:cNvSpPr>
          <p:nvPr>
            <p:ph type="body" sz="quarter" idx="14" hasCustomPrompt="1"/>
          </p:nvPr>
        </p:nvSpPr>
        <p:spPr>
          <a:xfrm>
            <a:off x="8931571" y="1042487"/>
            <a:ext cx="2927155" cy="271838"/>
          </a:xfrm>
        </p:spPr>
        <p:txBody>
          <a:bodyPr/>
          <a:lstStyle>
            <a:lvl1pPr marL="0" indent="0">
              <a:buNone/>
              <a:defRPr sz="1400">
                <a:latin typeface=" Arial"/>
              </a:defRPr>
            </a:lvl1pPr>
            <a:lvl2pPr marL="0" indent="0">
              <a:spcBef>
                <a:spcPts val="0"/>
              </a:spcBef>
              <a:buNone/>
              <a:defRPr sz="1400">
                <a:latin typeface=" Arial"/>
              </a:defRPr>
            </a:lvl2pPr>
            <a:lvl3pPr marL="914369" indent="0">
              <a:buNone/>
              <a:defRPr/>
            </a:lvl3pPr>
            <a:lvl4pPr marL="1371553" indent="0">
              <a:buNone/>
              <a:defRPr/>
            </a:lvl4pPr>
            <a:lvl5pPr marL="1828737" indent="0">
              <a:buNone/>
              <a:defRPr/>
            </a:lvl5pPr>
          </a:lstStyle>
          <a:p>
            <a:pPr lvl="0"/>
            <a:r>
              <a:rPr lang="en-US" dirty="0"/>
              <a:t>Text here</a:t>
            </a:r>
          </a:p>
        </p:txBody>
      </p:sp>
      <p:sp>
        <p:nvSpPr>
          <p:cNvPr id="29" name="Text Placeholder 23"/>
          <p:cNvSpPr>
            <a:spLocks noGrp="1"/>
          </p:cNvSpPr>
          <p:nvPr>
            <p:ph type="body" sz="quarter" idx="15" hasCustomPrompt="1"/>
          </p:nvPr>
        </p:nvSpPr>
        <p:spPr>
          <a:xfrm>
            <a:off x="404753" y="5081143"/>
            <a:ext cx="5575595" cy="311450"/>
          </a:xfrm>
        </p:spPr>
        <p:txBody>
          <a:bodyPr/>
          <a:lstStyle>
            <a:lvl1pPr marL="0" indent="0">
              <a:buNone/>
              <a:defRPr sz="1400">
                <a:latin typeface=" Arial"/>
              </a:defRPr>
            </a:lvl1pPr>
            <a:lvl2pPr marL="0" indent="0">
              <a:spcBef>
                <a:spcPts val="0"/>
              </a:spcBef>
              <a:buNone/>
              <a:defRPr sz="1400">
                <a:latin typeface=" Arial"/>
              </a:defRPr>
            </a:lvl2pPr>
            <a:lvl3pPr marL="914369" indent="0">
              <a:buNone/>
              <a:defRPr/>
            </a:lvl3pPr>
            <a:lvl4pPr marL="1371553" indent="0">
              <a:buNone/>
              <a:defRPr/>
            </a:lvl4pPr>
            <a:lvl5pPr marL="1828737" indent="0">
              <a:buNone/>
              <a:defRPr/>
            </a:lvl5pPr>
          </a:lstStyle>
          <a:p>
            <a:pPr lvl="0"/>
            <a:r>
              <a:rPr lang="en-US" dirty="0"/>
              <a:t>Text here</a:t>
            </a:r>
          </a:p>
        </p:txBody>
      </p:sp>
      <p:sp>
        <p:nvSpPr>
          <p:cNvPr id="30" name="TextBox 29"/>
          <p:cNvSpPr txBox="1"/>
          <p:nvPr userDrawn="1"/>
        </p:nvSpPr>
        <p:spPr>
          <a:xfrm>
            <a:off x="6096001" y="4783724"/>
            <a:ext cx="3012363" cy="338554"/>
          </a:xfrm>
          <a:prstGeom prst="rect">
            <a:avLst/>
          </a:prstGeom>
          <a:noFill/>
        </p:spPr>
        <p:txBody>
          <a:bodyPr wrap="none" rtlCol="0">
            <a:spAutoFit/>
          </a:bodyPr>
          <a:lstStyle/>
          <a:p>
            <a:r>
              <a:rPr lang="en-US" sz="1600" b="1">
                <a:solidFill>
                  <a:srgbClr val="000000"/>
                </a:solidFill>
                <a:latin typeface=" Arial"/>
              </a:rPr>
              <a:t>Risk if not Funded/Executed:</a:t>
            </a:r>
          </a:p>
        </p:txBody>
      </p:sp>
      <p:sp>
        <p:nvSpPr>
          <p:cNvPr id="31" name="Text Placeholder 23"/>
          <p:cNvSpPr>
            <a:spLocks noGrp="1"/>
          </p:cNvSpPr>
          <p:nvPr>
            <p:ph type="body" sz="quarter" idx="16" hasCustomPrompt="1"/>
          </p:nvPr>
        </p:nvSpPr>
        <p:spPr>
          <a:xfrm>
            <a:off x="6140176" y="5094681"/>
            <a:ext cx="5718549" cy="1607109"/>
          </a:xfrm>
        </p:spPr>
        <p:txBody>
          <a:bodyPr/>
          <a:lstStyle>
            <a:lvl1pPr marL="0" indent="0">
              <a:buNone/>
              <a:defRPr sz="1400">
                <a:latin typeface=" Arial"/>
              </a:defRPr>
            </a:lvl1pPr>
            <a:lvl2pPr marL="0" indent="0">
              <a:spcBef>
                <a:spcPts val="0"/>
              </a:spcBef>
              <a:buNone/>
              <a:defRPr sz="1400">
                <a:latin typeface=" Arial"/>
              </a:defRPr>
            </a:lvl2pPr>
            <a:lvl3pPr marL="914369" indent="0">
              <a:buNone/>
              <a:defRPr/>
            </a:lvl3pPr>
            <a:lvl4pPr marL="1371553" indent="0">
              <a:buNone/>
              <a:defRPr/>
            </a:lvl4pPr>
            <a:lvl5pPr marL="1828737" indent="0">
              <a:buNone/>
              <a:defRPr/>
            </a:lvl5pPr>
          </a:lstStyle>
          <a:p>
            <a:pPr lvl="0"/>
            <a:r>
              <a:rPr lang="en-US" dirty="0"/>
              <a:t>Text here</a:t>
            </a:r>
          </a:p>
        </p:txBody>
      </p:sp>
    </p:spTree>
    <p:extLst>
      <p:ext uri="{BB962C8B-B14F-4D97-AF65-F5344CB8AC3E}">
        <p14:creationId xmlns:p14="http://schemas.microsoft.com/office/powerpoint/2010/main" val="644478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a:xfrm>
            <a:off x="4155017" y="6400800"/>
            <a:ext cx="2218267" cy="457200"/>
          </a:xfrm>
          <a:prstGeom prst="rect">
            <a:avLst/>
          </a:prstGeom>
        </p:spPr>
        <p:txBody>
          <a:bodyPr/>
          <a:lstStyle/>
          <a:p>
            <a:fld id="{DC22B65E-9D03-4F86-931C-B525F1B0E751}" type="slidenum">
              <a:rPr lang="en-US">
                <a:solidFill>
                  <a:srgbClr val="000000"/>
                </a:solidFill>
              </a:rPr>
              <a:pPr/>
              <a:t>‹#›</a:t>
            </a:fld>
            <a:endParaRPr lang="en-US" dirty="0">
              <a:solidFill>
                <a:srgbClr val="000000"/>
              </a:solidFill>
            </a:endParaRPr>
          </a:p>
        </p:txBody>
      </p:sp>
      <p:sp>
        <p:nvSpPr>
          <p:cNvPr id="4" name="Date Placeholder 3"/>
          <p:cNvSpPr>
            <a:spLocks noGrp="1"/>
          </p:cNvSpPr>
          <p:nvPr>
            <p:ph type="dt" sz="half" idx="11"/>
          </p:nvPr>
        </p:nvSpPr>
        <p:spPr>
          <a:xfrm>
            <a:off x="9347200" y="6381750"/>
            <a:ext cx="2844800" cy="476250"/>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1484444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113"/>
          <p:cNvSpPr txBox="1">
            <a:spLocks/>
          </p:cNvSpPr>
          <p:nvPr userDrawn="1"/>
        </p:nvSpPr>
        <p:spPr bwMode="auto">
          <a:xfrm>
            <a:off x="11684001" y="6570664"/>
            <a:ext cx="455084" cy="244475"/>
          </a:xfrm>
          <a:prstGeom prst="rect">
            <a:avLst/>
          </a:prstGeom>
          <a:noFill/>
          <a:ln w="9525">
            <a:noFill/>
            <a:miter lim="800000"/>
            <a:headEnd/>
            <a:tailEnd/>
          </a:ln>
          <a:effectLst/>
        </p:spPr>
        <p:txBody>
          <a:bodyPr lIns="0" tIns="0" rIns="0" bIns="0" anchor="b"/>
          <a:lstStyle/>
          <a:p>
            <a:pPr algn="r">
              <a:defRPr/>
            </a:pPr>
            <a:fld id="{23BA25A4-CA43-42BE-83A0-EDC3A7F85926}" type="slidenum">
              <a:rPr lang="en-US" sz="800" i="1">
                <a:solidFill>
                  <a:srgbClr val="808080"/>
                </a:solidFill>
                <a:cs typeface="Arial" pitchFamily="34" charset="0"/>
              </a:rPr>
              <a:pPr algn="r">
                <a:defRPr/>
              </a:pPr>
              <a:t>‹#›</a:t>
            </a:fld>
            <a:endParaRPr lang="en-US" sz="800" i="1" dirty="0">
              <a:solidFill>
                <a:srgbClr val="808080"/>
              </a:solidFill>
              <a:cs typeface="Arial" pitchFamily="34"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6051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itle 4"/>
          <p:cNvSpPr>
            <a:spLocks noGrp="1"/>
          </p:cNvSpPr>
          <p:nvPr>
            <p:ph type="title"/>
          </p:nvPr>
        </p:nvSpPr>
        <p:spPr>
          <a:xfrm>
            <a:off x="1727200" y="0"/>
            <a:ext cx="8940800" cy="990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4942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88514-D9CA-4EB8-804A-9E87BF56F4C7}"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3132609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114300" y="6543676"/>
            <a:ext cx="1727200" cy="244475"/>
          </a:xfrm>
          <a:prstGeom prst="rect">
            <a:avLst/>
          </a:prstGeom>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2133600" y="6543676"/>
            <a:ext cx="8636000" cy="244475"/>
          </a:xfrm>
          <a:prstGeom prst="rect">
            <a:avLst/>
          </a:prstGeom>
        </p:spPr>
        <p:txBody>
          <a:bodyPr/>
          <a:lstStyle>
            <a:lvl1pPr>
              <a:defRPr/>
            </a:lvl1pPr>
          </a:lstStyle>
          <a:p>
            <a:pPr>
              <a:defRPr/>
            </a:pPr>
            <a:r>
              <a:rPr lang="en-US" dirty="0">
                <a:solidFill>
                  <a:srgbClr val="000000"/>
                </a:solidFill>
              </a:rPr>
              <a:t>Draft</a:t>
            </a:r>
          </a:p>
        </p:txBody>
      </p:sp>
      <p:sp>
        <p:nvSpPr>
          <p:cNvPr id="7" name="Slide Number Placeholder 6"/>
          <p:cNvSpPr>
            <a:spLocks noGrp="1" noChangeArrowheads="1"/>
          </p:cNvSpPr>
          <p:nvPr>
            <p:ph type="sldNum" sz="quarter" idx="12"/>
          </p:nvPr>
        </p:nvSpPr>
        <p:spPr>
          <a:xfrm>
            <a:off x="11322051" y="6543676"/>
            <a:ext cx="711200" cy="244475"/>
          </a:xfrm>
          <a:prstGeom prst="rect">
            <a:avLst/>
          </a:prstGeom>
        </p:spPr>
        <p:txBody>
          <a:bodyPr/>
          <a:lstStyle>
            <a:lvl1pPr>
              <a:defRPr/>
            </a:lvl1pPr>
          </a:lstStyle>
          <a:p>
            <a:pPr>
              <a:defRPr/>
            </a:pPr>
            <a:fld id="{11102E16-DD99-43B2-9D2A-E0F422A40D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93396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B86CAAE6-BCB6-4D71-9215-65614424E22C}" type="datetime1">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3765497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B532E2-76A3-408A-8CEE-DE0FCEAF0C9D}" type="datetime1">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2688098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D01FCDC6-E4EC-4BE1-BE7D-D240EBE2F6F6}" type="datetime1">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2481757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921AD1-BDFE-4CC9-BC93-441C8BBEF4A4}" type="datetime1">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E66FF7-D9DD-4BE0-AE34-35C636A50327}"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2100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3D2220-E418-4C51-A5D8-CA0AD2D2F773}" type="datetime1">
              <a:rPr lang="en-US" smtClean="0"/>
              <a:t>10/29/2022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3977063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E90A8B-1E99-41DA-89F5-39DF02CF8F9E}" type="datetime1">
              <a:rPr lang="en-US" smtClean="0"/>
              <a:t>10/29/2022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3276444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8F6C0-E74B-4B08-8DBE-8A8395CDE023}" type="datetime1">
              <a:rPr lang="en-US" smtClean="0"/>
              <a:t>10/29/2022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3115940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1BC01727-DDD0-411B-930F-92351FD1BD71}" type="datetime1">
              <a:rPr lang="en-US" smtClean="0"/>
              <a:t>10/29/2022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E66FF7-D9DD-4BE0-AE34-35C636A50327}" type="slidenum">
              <a:rPr lang="en-US" smtClean="0"/>
              <a:t>‹#›</a:t>
            </a:fld>
            <a:endParaRPr lang="en-US" dirty="0"/>
          </a:p>
        </p:txBody>
      </p:sp>
    </p:spTree>
    <p:extLst>
      <p:ext uri="{BB962C8B-B14F-4D97-AF65-F5344CB8AC3E}">
        <p14:creationId xmlns:p14="http://schemas.microsoft.com/office/powerpoint/2010/main" val="1240641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23BEAA-6965-429C-A88D-70D1AA59DD42}" type="datetime1">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277695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88514-D9CA-4EB8-804A-9E87BF56F4C7}"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25437724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7CD6F-E8AC-43E5-967F-48529DCD4E24}" type="datetime1">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34190600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5FEBF-EE68-4635-A26C-F7CEFE944AA6}" type="datetime1">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dirty="0"/>
          </a:p>
        </p:txBody>
      </p:sp>
    </p:spTree>
    <p:extLst>
      <p:ext uri="{BB962C8B-B14F-4D97-AF65-F5344CB8AC3E}">
        <p14:creationId xmlns:p14="http://schemas.microsoft.com/office/powerpoint/2010/main" val="34917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88514-D9CA-4EB8-804A-9E87BF56F4C7}"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125434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188514-D9CA-4EB8-804A-9E87BF56F4C7}"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312094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188514-D9CA-4EB8-804A-9E87BF56F4C7}"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71762-F473-4E50-8BB7-03B839228A58}" type="slidenum">
              <a:rPr lang="en-US" smtClean="0"/>
              <a:t>‹#›</a:t>
            </a:fld>
            <a:endParaRPr lang="en-US"/>
          </a:p>
        </p:txBody>
      </p:sp>
    </p:spTree>
    <p:extLst>
      <p:ext uri="{BB962C8B-B14F-4D97-AF65-F5344CB8AC3E}">
        <p14:creationId xmlns:p14="http://schemas.microsoft.com/office/powerpoint/2010/main" val="85019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4.gi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3.jpeg"/><Relationship Id="rId5" Type="http://schemas.openxmlformats.org/officeDocument/2006/relationships/slideLayout" Target="../slideLayouts/slideLayout47.xml"/><Relationship Id="rId10" Type="http://schemas.openxmlformats.org/officeDocument/2006/relationships/image" Target="../media/image12.jpeg"/><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88514-D9CA-4EB8-804A-9E87BF56F4C7}" type="datetimeFigureOut">
              <a:rPr lang="en-US" smtClean="0"/>
              <a:t>10/29/2022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71762-F473-4E50-8BB7-03B839228A58}" type="slidenum">
              <a:rPr lang="en-US" smtClean="0"/>
              <a:t>‹#›</a:t>
            </a:fld>
            <a:endParaRPr lang="en-US"/>
          </a:p>
        </p:txBody>
      </p:sp>
    </p:spTree>
    <p:extLst>
      <p:ext uri="{BB962C8B-B14F-4D97-AF65-F5344CB8AC3E}">
        <p14:creationId xmlns:p14="http://schemas.microsoft.com/office/powerpoint/2010/main" val="194660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119317" y="6396624"/>
            <a:ext cx="107268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fld id="{52D4AAD2-A963-456F-8913-AB64AD53ED81}"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4029936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CD519-27BC-A541-BE82-2DF449D810B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BD3AFF-E0BF-A343-A113-6E3188AAF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DC7FD-9D47-5C43-AE38-3B7DE356647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FD0B-776A-E642-98A7-74014885B376}" type="datetimeFigureOut">
              <a:rPr lang="en-US" smtClean="0"/>
              <a:t>10/29/2022</a:t>
            </a:fld>
            <a:endParaRPr lang="en-US" dirty="0"/>
          </a:p>
        </p:txBody>
      </p:sp>
      <p:sp>
        <p:nvSpPr>
          <p:cNvPr id="5" name="Footer Placeholder 4">
            <a:extLst>
              <a:ext uri="{FF2B5EF4-FFF2-40B4-BE49-F238E27FC236}">
                <a16:creationId xmlns:a16="http://schemas.microsoft.com/office/drawing/2014/main" id="{9F5392DD-D001-6D46-B0B1-50D08ECBD5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91DFDF-AA9F-E44E-9FE8-569EFC8C9AF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B6171-A7B6-6D40-97B4-AC959C12EAA8}" type="slidenum">
              <a:rPr lang="en-US" smtClean="0"/>
              <a:t>‹#›</a:t>
            </a:fld>
            <a:endParaRPr lang="en-US" dirty="0"/>
          </a:p>
        </p:txBody>
      </p:sp>
    </p:spTree>
    <p:extLst>
      <p:ext uri="{BB962C8B-B14F-4D97-AF65-F5344CB8AC3E}">
        <p14:creationId xmlns:p14="http://schemas.microsoft.com/office/powerpoint/2010/main" val="39445905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C0512-3381-4B1D-9B65-0A0AAECEE4C9}" type="datetimeFigureOut">
              <a:rPr lang="en-US" smtClean="0"/>
              <a:t>10/29/2022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0B684-B3EC-4F6B-A7B2-FA4497B5799D}" type="slidenum">
              <a:rPr lang="en-US" smtClean="0"/>
              <a:t>‹#›</a:t>
            </a:fld>
            <a:endParaRPr lang="en-US"/>
          </a:p>
        </p:txBody>
      </p:sp>
    </p:spTree>
    <p:extLst>
      <p:ext uri="{BB962C8B-B14F-4D97-AF65-F5344CB8AC3E}">
        <p14:creationId xmlns:p14="http://schemas.microsoft.com/office/powerpoint/2010/main" val="10520645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6" name="Straight Connector 30"/>
          <p:cNvCxnSpPr>
            <a:cxnSpLocks noChangeShapeType="1"/>
          </p:cNvCxnSpPr>
          <p:nvPr userDrawn="1"/>
        </p:nvCxnSpPr>
        <p:spPr bwMode="auto">
          <a:xfrm>
            <a:off x="406403" y="1017588"/>
            <a:ext cx="11379200" cy="0"/>
          </a:xfrm>
          <a:prstGeom prst="line">
            <a:avLst/>
          </a:prstGeom>
          <a:noFill/>
          <a:ln w="38100" algn="ctr">
            <a:solidFill>
              <a:srgbClr val="7030A0"/>
            </a:solidFill>
            <a:round/>
            <a:headEnd/>
            <a:tailEnd/>
          </a:ln>
        </p:spPr>
      </p:cxnSp>
      <p:sp>
        <p:nvSpPr>
          <p:cNvPr id="1027" name="Rectangle 3"/>
          <p:cNvSpPr>
            <a:spLocks noGrp="1" noChangeArrowheads="1"/>
          </p:cNvSpPr>
          <p:nvPr>
            <p:ph type="body" idx="1"/>
          </p:nvPr>
        </p:nvSpPr>
        <p:spPr bwMode="auto">
          <a:xfrm>
            <a:off x="406403" y="1524002"/>
            <a:ext cx="1137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itle Placeholder 35"/>
          <p:cNvSpPr>
            <a:spLocks noGrp="1"/>
          </p:cNvSpPr>
          <p:nvPr>
            <p:ph type="title"/>
          </p:nvPr>
        </p:nvSpPr>
        <p:spPr>
          <a:xfrm>
            <a:off x="1727201" y="0"/>
            <a:ext cx="8940800" cy="990600"/>
          </a:xfrm>
          <a:prstGeom prst="rect">
            <a:avLst/>
          </a:prstGeom>
        </p:spPr>
        <p:txBody>
          <a:bodyPr vert="horz" lIns="91440" tIns="45720" rIns="91440" bIns="45720" rtlCol="0" anchor="ctr">
            <a:noAutofit/>
          </a:bodyPr>
          <a:lstStyle/>
          <a:p>
            <a:r>
              <a:rPr lang="en-US" dirty="0"/>
              <a:t>New Joint Base Template</a:t>
            </a:r>
          </a:p>
        </p:txBody>
      </p:sp>
      <p:sp>
        <p:nvSpPr>
          <p:cNvPr id="16" name="Slide Number Placeholder 113"/>
          <p:cNvSpPr txBox="1">
            <a:spLocks/>
          </p:cNvSpPr>
          <p:nvPr userDrawn="1"/>
        </p:nvSpPr>
        <p:spPr bwMode="auto">
          <a:xfrm>
            <a:off x="11684002" y="6570667"/>
            <a:ext cx="455084" cy="244475"/>
          </a:xfrm>
          <a:prstGeom prst="rect">
            <a:avLst/>
          </a:prstGeom>
          <a:noFill/>
          <a:ln w="9525">
            <a:noFill/>
            <a:miter lim="800000"/>
            <a:headEnd/>
            <a:tailEnd/>
          </a:ln>
          <a:effectLst/>
        </p:spPr>
        <p:txBody>
          <a:bodyPr lIns="0" tIns="0" rIns="0" bIns="0" anchor="b"/>
          <a:lstStyle/>
          <a:p>
            <a:pPr algn="r" defTabSz="914269">
              <a:defRPr/>
            </a:pPr>
            <a:fld id="{37A84905-5C6F-4381-A349-2B8252F2A891}" type="slidenum">
              <a:rPr lang="en-US" sz="800" i="1">
                <a:solidFill>
                  <a:srgbClr val="808080"/>
                </a:solidFill>
                <a:cs typeface="Arial" pitchFamily="34" charset="0"/>
              </a:rPr>
              <a:pPr algn="r" defTabSz="914269">
                <a:defRPr/>
              </a:pPr>
              <a:t>‹#›</a:t>
            </a:fld>
            <a:endParaRPr lang="en-US" sz="800" i="1">
              <a:solidFill>
                <a:srgbClr val="808080"/>
              </a:solidFill>
              <a:cs typeface="Arial" pitchFamily="34" charset="0"/>
            </a:endParaRPr>
          </a:p>
        </p:txBody>
      </p:sp>
      <p:pic>
        <p:nvPicPr>
          <p:cNvPr id="2" name="Picture 1"/>
          <p:cNvPicPr>
            <a:picLocks/>
          </p:cNvPicPr>
          <p:nvPr userDrawn="1"/>
        </p:nvPicPr>
        <p:blipFill>
          <a:blip r:embed="rId10" cstate="print">
            <a:extLst>
              <a:ext uri="{28A0092B-C50C-407E-A947-70E740481C1C}">
                <a14:useLocalDpi xmlns:a14="http://schemas.microsoft.com/office/drawing/2010/main" val="0"/>
              </a:ext>
            </a:extLst>
          </a:blip>
          <a:stretch>
            <a:fillRect/>
          </a:stretch>
        </p:blipFill>
        <p:spPr>
          <a:xfrm>
            <a:off x="10543457" y="38100"/>
            <a:ext cx="1633728" cy="914400"/>
          </a:xfrm>
          <a:prstGeom prst="rect">
            <a:avLst/>
          </a:prstGeom>
        </p:spPr>
      </p:pic>
      <p:grpSp>
        <p:nvGrpSpPr>
          <p:cNvPr id="13" name="Group 18"/>
          <p:cNvGrpSpPr/>
          <p:nvPr userDrawn="1"/>
        </p:nvGrpSpPr>
        <p:grpSpPr>
          <a:xfrm>
            <a:off x="85076" y="68036"/>
            <a:ext cx="1591263" cy="868680"/>
            <a:chOff x="63807" y="76200"/>
            <a:chExt cx="1193447" cy="868680"/>
          </a:xfrm>
        </p:grpSpPr>
        <p:pic>
          <p:nvPicPr>
            <p:cNvPr id="14" name="Picture 6" descr="http://www.trademark.af.mil/shared/media/ggallery/hires/AFG-111017-005.jpg"/>
            <p:cNvPicPr>
              <a:picLocks noChangeAspect="1" noChangeArrowheads="1"/>
            </p:cNvPicPr>
            <p:nvPr userDrawn="1"/>
          </p:nvPicPr>
          <p:blipFill>
            <a:blip r:embed="rId11" cstate="print"/>
            <a:srcRect/>
            <a:stretch>
              <a:fillRect/>
            </a:stretch>
          </p:blipFill>
          <p:spPr bwMode="auto">
            <a:xfrm>
              <a:off x="494448" y="304800"/>
              <a:ext cx="762806" cy="640080"/>
            </a:xfrm>
            <a:prstGeom prst="rect">
              <a:avLst/>
            </a:prstGeom>
            <a:noFill/>
          </p:spPr>
        </p:pic>
        <p:pic>
          <p:nvPicPr>
            <p:cNvPr id="15" name="Picture 2" descr="http://usarmy.vo.llnwd.net/e2/rv5_downloads/symbols/armylogovector_black.gif"/>
            <p:cNvPicPr>
              <a:picLocks noChangeAspect="1" noChangeArrowheads="1"/>
            </p:cNvPicPr>
            <p:nvPr userDrawn="1"/>
          </p:nvPicPr>
          <p:blipFill>
            <a:blip r:embed="rId12" cstate="print"/>
            <a:srcRect/>
            <a:stretch>
              <a:fillRect/>
            </a:stretch>
          </p:blipFill>
          <p:spPr bwMode="auto">
            <a:xfrm>
              <a:off x="63807" y="76200"/>
              <a:ext cx="520782" cy="640080"/>
            </a:xfrm>
            <a:prstGeom prst="rect">
              <a:avLst/>
            </a:prstGeom>
            <a:noFill/>
          </p:spPr>
        </p:pic>
      </p:grpSp>
    </p:spTree>
    <p:extLst>
      <p:ext uri="{BB962C8B-B14F-4D97-AF65-F5344CB8AC3E}">
        <p14:creationId xmlns:p14="http://schemas.microsoft.com/office/powerpoint/2010/main" val="34436346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hf hdr="0"/>
  <p:txStyles>
    <p:titleStyle>
      <a:lvl1pPr algn="ctr" rtl="0" eaLnBrk="0" fontAlgn="base" hangingPunct="0">
        <a:spcBef>
          <a:spcPct val="0"/>
        </a:spcBef>
        <a:spcAft>
          <a:spcPct val="0"/>
        </a:spcAft>
        <a:defRPr sz="3200" b="1">
          <a:solidFill>
            <a:schemeClr val="tx2"/>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185" algn="l" rtl="0" fontAlgn="base">
        <a:spcBef>
          <a:spcPct val="0"/>
        </a:spcBef>
        <a:spcAft>
          <a:spcPct val="0"/>
        </a:spcAft>
        <a:defRPr sz="4000">
          <a:solidFill>
            <a:schemeClr val="tx2"/>
          </a:solidFill>
          <a:latin typeface="Tahoma" charset="0"/>
        </a:defRPr>
      </a:lvl6pPr>
      <a:lvl7pPr marL="914368" algn="l" rtl="0" fontAlgn="base">
        <a:spcBef>
          <a:spcPct val="0"/>
        </a:spcBef>
        <a:spcAft>
          <a:spcPct val="0"/>
        </a:spcAft>
        <a:defRPr sz="4000">
          <a:solidFill>
            <a:schemeClr val="tx2"/>
          </a:solidFill>
          <a:latin typeface="Tahoma" charset="0"/>
        </a:defRPr>
      </a:lvl7pPr>
      <a:lvl8pPr marL="1371553" algn="l" rtl="0" fontAlgn="base">
        <a:spcBef>
          <a:spcPct val="0"/>
        </a:spcBef>
        <a:spcAft>
          <a:spcPct val="0"/>
        </a:spcAft>
        <a:defRPr sz="4000">
          <a:solidFill>
            <a:schemeClr val="tx2"/>
          </a:solidFill>
          <a:latin typeface="Tahoma" charset="0"/>
        </a:defRPr>
      </a:lvl8pPr>
      <a:lvl9pPr marL="1828737" algn="l" rtl="0" fontAlgn="base">
        <a:spcBef>
          <a:spcPct val="0"/>
        </a:spcBef>
        <a:spcAft>
          <a:spcPct val="0"/>
        </a:spcAft>
        <a:defRPr sz="4000">
          <a:solidFill>
            <a:schemeClr val="tx2"/>
          </a:solidFill>
          <a:latin typeface="Tahoma" charset="0"/>
        </a:defRPr>
      </a:lvl9pPr>
    </p:titleStyle>
    <p:bodyStyle>
      <a:lvl1pPr marL="342889" indent="-342889" algn="l" rtl="0" eaLnBrk="0" fontAlgn="base" hangingPunct="0">
        <a:spcBef>
          <a:spcPct val="20000"/>
        </a:spcBef>
        <a:spcAft>
          <a:spcPct val="0"/>
        </a:spcAft>
        <a:buClr>
          <a:srgbClr val="660033"/>
        </a:buClr>
        <a:buFont typeface="Wingdings" pitchFamily="2" charset="2"/>
        <a:buChar char="§"/>
        <a:defRPr sz="3000">
          <a:solidFill>
            <a:schemeClr val="tx1"/>
          </a:solidFill>
          <a:latin typeface="+mn-lt"/>
          <a:ea typeface="+mn-ea"/>
          <a:cs typeface="+mn-cs"/>
        </a:defRPr>
      </a:lvl1pPr>
      <a:lvl2pPr marL="742924" indent="-285740" algn="l" rtl="0" eaLnBrk="0" fontAlgn="base" hangingPunct="0">
        <a:spcBef>
          <a:spcPct val="20000"/>
        </a:spcBef>
        <a:spcAft>
          <a:spcPct val="0"/>
        </a:spcAft>
        <a:buClr>
          <a:srgbClr val="660033"/>
        </a:buClr>
        <a:buFont typeface="Wingdings" pitchFamily="2" charset="2"/>
        <a:buChar char="§"/>
        <a:defRPr sz="2600">
          <a:solidFill>
            <a:schemeClr val="tx1"/>
          </a:solidFill>
          <a:latin typeface="+mn-lt"/>
        </a:defRPr>
      </a:lvl2pPr>
      <a:lvl3pPr marL="1142961" indent="-228592" algn="l" rtl="0" eaLnBrk="0" fontAlgn="base" hangingPunct="0">
        <a:spcBef>
          <a:spcPct val="20000"/>
        </a:spcBef>
        <a:spcAft>
          <a:spcPct val="0"/>
        </a:spcAft>
        <a:buClr>
          <a:srgbClr val="660033"/>
        </a:buClr>
        <a:buFont typeface="Wingdings" pitchFamily="2" charset="2"/>
        <a:buChar char="§"/>
        <a:defRPr sz="2400">
          <a:solidFill>
            <a:schemeClr val="tx1"/>
          </a:solidFill>
          <a:latin typeface="+mn-lt"/>
        </a:defRPr>
      </a:lvl3pPr>
      <a:lvl4pPr marL="1600145" indent="-228592" algn="l" rtl="0" eaLnBrk="0" fontAlgn="base" hangingPunct="0">
        <a:spcBef>
          <a:spcPct val="20000"/>
        </a:spcBef>
        <a:spcAft>
          <a:spcPct val="0"/>
        </a:spcAft>
        <a:buClr>
          <a:srgbClr val="660033"/>
        </a:buClr>
        <a:buFont typeface="Wingdings" pitchFamily="2" charset="2"/>
        <a:buChar char="§"/>
        <a:defRPr sz="2000">
          <a:solidFill>
            <a:schemeClr val="tx1"/>
          </a:solidFill>
          <a:latin typeface="+mn-lt"/>
        </a:defRPr>
      </a:lvl4pPr>
      <a:lvl5pPr marL="2057329" indent="-228592" algn="l" rtl="0" eaLnBrk="0" fontAlgn="base" hangingPunct="0">
        <a:spcBef>
          <a:spcPct val="20000"/>
        </a:spcBef>
        <a:spcAft>
          <a:spcPct val="0"/>
        </a:spcAft>
        <a:buClr>
          <a:srgbClr val="660033"/>
        </a:buClr>
        <a:buFont typeface="Wingdings" pitchFamily="2" charset="2"/>
        <a:buChar char="§"/>
        <a:defRPr sz="2000">
          <a:solidFill>
            <a:schemeClr val="tx1"/>
          </a:solidFill>
          <a:latin typeface="+mn-lt"/>
        </a:defRPr>
      </a:lvl5pPr>
      <a:lvl6pPr marL="2514513" indent="-228592" algn="l" rtl="0" fontAlgn="base">
        <a:spcBef>
          <a:spcPct val="20000"/>
        </a:spcBef>
        <a:spcAft>
          <a:spcPct val="0"/>
        </a:spcAft>
        <a:buClr>
          <a:srgbClr val="660033"/>
        </a:buClr>
        <a:buFont typeface="Wingdings" pitchFamily="2" charset="2"/>
        <a:buChar char="§"/>
        <a:defRPr sz="2000">
          <a:solidFill>
            <a:schemeClr val="tx1"/>
          </a:solidFill>
          <a:latin typeface="+mn-lt"/>
        </a:defRPr>
      </a:lvl6pPr>
      <a:lvl7pPr marL="2971697" indent="-228592" algn="l" rtl="0" fontAlgn="base">
        <a:spcBef>
          <a:spcPct val="20000"/>
        </a:spcBef>
        <a:spcAft>
          <a:spcPct val="0"/>
        </a:spcAft>
        <a:buClr>
          <a:srgbClr val="660033"/>
        </a:buClr>
        <a:buFont typeface="Wingdings" pitchFamily="2" charset="2"/>
        <a:buChar char="§"/>
        <a:defRPr sz="2000">
          <a:solidFill>
            <a:schemeClr val="tx1"/>
          </a:solidFill>
          <a:latin typeface="+mn-lt"/>
        </a:defRPr>
      </a:lvl7pPr>
      <a:lvl8pPr marL="3428882" indent="-228592" algn="l" rtl="0" fontAlgn="base">
        <a:spcBef>
          <a:spcPct val="20000"/>
        </a:spcBef>
        <a:spcAft>
          <a:spcPct val="0"/>
        </a:spcAft>
        <a:buClr>
          <a:srgbClr val="660033"/>
        </a:buClr>
        <a:buFont typeface="Wingdings" pitchFamily="2" charset="2"/>
        <a:buChar char="§"/>
        <a:defRPr sz="2000">
          <a:solidFill>
            <a:schemeClr val="tx1"/>
          </a:solidFill>
          <a:latin typeface="+mn-lt"/>
        </a:defRPr>
      </a:lvl8pPr>
      <a:lvl9pPr marL="3886066" indent="-228592" algn="l" rtl="0" fontAlgn="base">
        <a:spcBef>
          <a:spcPct val="20000"/>
        </a:spcBef>
        <a:spcAft>
          <a:spcPct val="0"/>
        </a:spcAft>
        <a:buClr>
          <a:srgbClr val="660033"/>
        </a:buClr>
        <a:buFont typeface="Wingdings" pitchFamily="2" charset="2"/>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5"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1"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3" algn="l" defTabSz="91436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68C5D9CA-A49B-4446-9F65-C2172A9F48B5}" type="datetime1">
              <a:rPr lang="en-US" smtClean="0"/>
              <a:t>10/29/2022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E66FF7-D9DD-4BE0-AE34-35C636A50327}" type="slidenum">
              <a:rPr lang="en-US" smtClean="0"/>
              <a:t>‹#›</a:t>
            </a:fld>
            <a:endParaRPr lang="en-US" dirty="0"/>
          </a:p>
        </p:txBody>
      </p:sp>
    </p:spTree>
    <p:extLst>
      <p:ext uri="{BB962C8B-B14F-4D97-AF65-F5344CB8AC3E}">
        <p14:creationId xmlns:p14="http://schemas.microsoft.com/office/powerpoint/2010/main" val="18992571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2.jpeg"/><Relationship Id="rId2" Type="http://schemas.openxmlformats.org/officeDocument/2006/relationships/image" Target="../media/image38.jpg"/><Relationship Id="rId1" Type="http://schemas.openxmlformats.org/officeDocument/2006/relationships/slideLayout" Target="../slideLayouts/slideLayout52.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fif"/><Relationship Id="rId1" Type="http://schemas.openxmlformats.org/officeDocument/2006/relationships/slideLayout" Target="../slideLayouts/slideLayout33.xml"/><Relationship Id="rId5" Type="http://schemas.openxmlformats.org/officeDocument/2006/relationships/image" Target="../media/image45.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hyperlink" Target="https://cityoflakewood.us/south-sound-military-and-communities-partnership/ssmcp-membe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196" y="5989894"/>
            <a:ext cx="5326129" cy="7315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0115" name="Picture 2" descr="JBLM 2014 Update - black R on transpare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4010" y="82897266"/>
            <a:ext cx="103822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6" name="Picture 3" descr="1a8b5b986101a1aebcef8de5866728b4_400x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2235" y="83004422"/>
            <a:ext cx="915590" cy="916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7" name="Picture 4" descr="dupont_logo-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5197" y="82356722"/>
            <a:ext cx="1381125" cy="103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8" name="Picture 5" descr="logo_nisqua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13431" y="83958113"/>
            <a:ext cx="1807369" cy="96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9" name="Picture 6" descr="logo-lakewood-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39450" y="83929538"/>
            <a:ext cx="1212056" cy="121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20" name="Picture 7" descr="tacoma-city-s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0500" y="86873954"/>
            <a:ext cx="8524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52591" y="6538667"/>
            <a:ext cx="835819" cy="253916"/>
          </a:xfrm>
          <a:prstGeom prst="rect">
            <a:avLst/>
          </a:prstGeom>
          <a:noFill/>
        </p:spPr>
        <p:txBody>
          <a:bodyPr>
            <a:spAutoFit/>
          </a:bodyPr>
          <a:lstStyle/>
          <a:p>
            <a:pPr algn="ctr" hangingPunct="0">
              <a:defRPr/>
            </a:pPr>
            <a:r>
              <a:rPr lang="en-US" sz="1050" b="1" kern="0" dirty="0">
                <a:solidFill>
                  <a:srgbClr val="000000"/>
                </a:solidFill>
                <a:sym typeface="Calibri"/>
              </a:rPr>
              <a:t>2022</a:t>
            </a:r>
          </a:p>
        </p:txBody>
      </p:sp>
      <p:sp>
        <p:nvSpPr>
          <p:cNvPr id="35" name="Slide Number Placeholder 5"/>
          <p:cNvSpPr>
            <a:spLocks noGrp="1"/>
          </p:cNvSpPr>
          <p:nvPr>
            <p:ph type="sldNum" sz="quarter" idx="4294967295"/>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sym typeface="Calibri"/>
              </a:defRPr>
            </a:lvl1pPr>
          </a:lstStyle>
          <a:p>
            <a:pPr>
              <a:defRPr/>
            </a:pPr>
            <a:fld id="{1280F9AB-A73A-424F-940C-EA39A9709663}" type="slidenum">
              <a:rPr lang="en-US"/>
              <a:pPr>
                <a:defRPr/>
              </a:pPr>
              <a:t>1</a:t>
            </a:fld>
            <a:endParaRPr lang="en-US"/>
          </a:p>
        </p:txBody>
      </p:sp>
      <p:sp>
        <p:nvSpPr>
          <p:cNvPr id="2" name="Rectangle 1"/>
          <p:cNvSpPr/>
          <p:nvPr/>
        </p:nvSpPr>
        <p:spPr>
          <a:xfrm>
            <a:off x="131479" y="329978"/>
            <a:ext cx="11705846" cy="2862322"/>
          </a:xfrm>
          <a:prstGeom prst="rect">
            <a:avLst/>
          </a:prstGeom>
        </p:spPr>
        <p:txBody>
          <a:bodyPr wrap="square">
            <a:spAutoFit/>
          </a:bodyPr>
          <a:lstStyle/>
          <a:p>
            <a:pPr algn="ctr"/>
            <a:r>
              <a:rPr lang="en-US" sz="3600" b="1" u="sng" dirty="0" smtClean="0">
                <a:solidFill>
                  <a:srgbClr val="002060"/>
                </a:solidFill>
              </a:rPr>
              <a:t>Joint Base Lewis-McChord Uses Collaboration to Tackle Childcare </a:t>
            </a:r>
          </a:p>
          <a:p>
            <a:pPr algn="ctr"/>
            <a:endParaRPr lang="en-US" sz="3600" b="1" u="sng" dirty="0" smtClean="0">
              <a:solidFill>
                <a:srgbClr val="002060"/>
              </a:solidFill>
            </a:endParaRPr>
          </a:p>
          <a:p>
            <a:pPr algn="ctr"/>
            <a:r>
              <a:rPr lang="en-US" sz="3600" b="1" dirty="0" smtClean="0">
                <a:solidFill>
                  <a:srgbClr val="002060"/>
                </a:solidFill>
              </a:rPr>
              <a:t>Panel Participants</a:t>
            </a:r>
          </a:p>
          <a:p>
            <a:pPr algn="ctr"/>
            <a:endParaRPr lang="en-US" sz="3600" b="1" u="sng" dirty="0">
              <a:solidFill>
                <a:srgbClr val="002060"/>
              </a:solidFill>
            </a:endParaRPr>
          </a:p>
        </p:txBody>
      </p:sp>
      <p:sp>
        <p:nvSpPr>
          <p:cNvPr id="3" name="Rectangle 2"/>
          <p:cNvSpPr/>
          <p:nvPr/>
        </p:nvSpPr>
        <p:spPr>
          <a:xfrm>
            <a:off x="540327" y="2850573"/>
            <a:ext cx="11197245" cy="3139321"/>
          </a:xfrm>
          <a:prstGeom prst="rect">
            <a:avLst/>
          </a:prstGeom>
        </p:spPr>
        <p:txBody>
          <a:bodyPr wrap="square">
            <a:spAutoFit/>
          </a:bodyPr>
          <a:lstStyle/>
          <a:p>
            <a:pPr algn="ctr"/>
            <a:r>
              <a:rPr lang="en-US" dirty="0" smtClean="0">
                <a:latin typeface="Calibri" panose="020F0502020204030204" pitchFamily="34" charset="0"/>
                <a:ea typeface="Calibri" panose="020F0502020204030204" pitchFamily="34" charset="0"/>
              </a:rPr>
              <a:t>			</a:t>
            </a: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rPr>
              <a:t>Maria </a:t>
            </a:r>
            <a:r>
              <a:rPr lang="en-US" sz="2400" dirty="0">
                <a:latin typeface="Calibri" panose="020F0502020204030204" pitchFamily="34" charset="0"/>
                <a:ea typeface="Calibri" panose="020F0502020204030204" pitchFamily="34" charset="0"/>
              </a:rPr>
              <a:t>Tobin, Program Coordinator, South Sound Military &amp; Communities Partnership</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Colonel Phillip Lamb, Garrison Commander, JBLM, WA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Corissa Yahnke, Child &amp; Youth Services Coordinator, JBLM, </a:t>
            </a:r>
            <a:r>
              <a:rPr lang="en-US" sz="2400" dirty="0" smtClean="0">
                <a:latin typeface="Calibri" panose="020F0502020204030204" pitchFamily="34" charset="0"/>
                <a:ea typeface="Calibri" panose="020F0502020204030204" pitchFamily="34" charset="0"/>
              </a:rPr>
              <a:t>WA</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Stacey K. Young, Director, Office of Military Family Readiness Policy, DoD</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Kelli May Douglas, Pacific Southwest Regional Liaison, Defense State Liaison Office</a:t>
            </a: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rPr>
              <a:t>Olivia </a:t>
            </a:r>
            <a:r>
              <a:rPr lang="en-US" sz="2400" dirty="0">
                <a:latin typeface="Calibri" panose="020F0502020204030204" pitchFamily="34" charset="0"/>
                <a:ea typeface="Calibri" panose="020F0502020204030204" pitchFamily="34" charset="0"/>
              </a:rPr>
              <a:t>Burley, Military Spouse Liaison, Washington Department of Veterans Affairs</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01017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21EC62-E459-4433-9DE1-278FE01EA37C}"/>
              </a:ext>
            </a:extLst>
          </p:cNvPr>
          <p:cNvSpPr>
            <a:spLocks noGrp="1"/>
          </p:cNvSpPr>
          <p:nvPr>
            <p:ph type="title"/>
          </p:nvPr>
        </p:nvSpPr>
        <p:spPr>
          <a:xfrm>
            <a:off x="2971800" y="762000"/>
            <a:ext cx="6550688" cy="685800"/>
          </a:xfrm>
        </p:spPr>
        <p:txBody>
          <a:bodyPr>
            <a:normAutofit/>
          </a:bodyPr>
          <a:lstStyle/>
          <a:p>
            <a:pPr algn="ctr"/>
            <a:r>
              <a:rPr lang="en-US" sz="3188" dirty="0"/>
              <a:t>Challenges and Initiatives</a:t>
            </a:r>
          </a:p>
        </p:txBody>
      </p:sp>
      <p:sp>
        <p:nvSpPr>
          <p:cNvPr id="5" name="Slide Number Placeholder 4"/>
          <p:cNvSpPr>
            <a:spLocks noGrp="1"/>
          </p:cNvSpPr>
          <p:nvPr>
            <p:ph type="sldNum" sz="quarter" idx="10"/>
          </p:nvPr>
        </p:nvSpPr>
        <p:spPr/>
        <p:txBody>
          <a:bodyPr/>
          <a:lstStyle/>
          <a:p>
            <a:fld id="{D0065ADE-FCD2-CC46-A891-715FECD506BF}" type="slidenum">
              <a:rPr lang="en-US">
                <a:solidFill>
                  <a:prstClr val="black">
                    <a:tint val="75000"/>
                  </a:prstClr>
                </a:solidFill>
                <a:latin typeface="Calibri"/>
              </a:rPr>
              <a:pPr/>
              <a:t>10</a:t>
            </a:fld>
            <a:endParaRPr lang="en-US" dirty="0">
              <a:solidFill>
                <a:prstClr val="black">
                  <a:tint val="75000"/>
                </a:prstClr>
              </a:solidFill>
              <a:latin typeface="Calibri"/>
            </a:endParaRPr>
          </a:p>
        </p:txBody>
      </p:sp>
      <p:sp>
        <p:nvSpPr>
          <p:cNvPr id="4" name="Rectangle 3"/>
          <p:cNvSpPr/>
          <p:nvPr/>
        </p:nvSpPr>
        <p:spPr>
          <a:xfrm>
            <a:off x="1877054" y="1447800"/>
            <a:ext cx="8388690" cy="5940088"/>
          </a:xfrm>
          <a:prstGeom prst="rect">
            <a:avLst/>
          </a:prstGeom>
        </p:spPr>
        <p:txBody>
          <a:bodyPr wrap="square">
            <a:spAutoFit/>
          </a:bodyPr>
          <a:lstStyle/>
          <a:p>
            <a:r>
              <a:rPr lang="en-US" sz="2000" dirty="0">
                <a:solidFill>
                  <a:prstClr val="black"/>
                </a:solidFill>
                <a:latin typeface="Myriad Pro" panose="020B0503030403020204"/>
              </a:rPr>
              <a:t>Challenges</a:t>
            </a:r>
          </a:p>
          <a:p>
            <a:pPr marL="285750" indent="-285750">
              <a:buFont typeface="Arial" panose="020B0604020202020204" pitchFamily="34" charset="0"/>
              <a:buChar char="•"/>
            </a:pPr>
            <a:r>
              <a:rPr lang="en-US" dirty="0">
                <a:solidFill>
                  <a:prstClr val="black"/>
                </a:solidFill>
                <a:latin typeface="Myriad Pro" panose="020B0503030403020204"/>
              </a:rPr>
              <a:t>Installation-based capacity shortfalls in specific locations</a:t>
            </a:r>
          </a:p>
          <a:p>
            <a:pPr marL="285750" indent="-285750">
              <a:buFont typeface="Arial" panose="020B0604020202020204" pitchFamily="34" charset="0"/>
              <a:buChar char="•"/>
            </a:pPr>
            <a:r>
              <a:rPr lang="en-US" dirty="0">
                <a:solidFill>
                  <a:prstClr val="black"/>
                </a:solidFill>
                <a:latin typeface="Myriad Pro" panose="020B0503030403020204"/>
              </a:rPr>
              <a:t>Staffing shortfalls</a:t>
            </a:r>
          </a:p>
          <a:p>
            <a:pPr marL="285750" indent="-285750">
              <a:buFont typeface="Arial" panose="020B0604020202020204" pitchFamily="34" charset="0"/>
              <a:buChar char="•"/>
            </a:pPr>
            <a:r>
              <a:rPr lang="en-US" dirty="0">
                <a:solidFill>
                  <a:prstClr val="black"/>
                </a:solidFill>
                <a:latin typeface="Myriad Pro" panose="020B0503030403020204"/>
              </a:rPr>
              <a:t>Local community child care capacity shortfalls</a:t>
            </a:r>
          </a:p>
          <a:p>
            <a:endParaRPr lang="en-US" dirty="0">
              <a:solidFill>
                <a:prstClr val="black"/>
              </a:solidFill>
              <a:latin typeface="Myriad Pro" panose="020B0503030403020204"/>
            </a:endParaRPr>
          </a:p>
          <a:p>
            <a:r>
              <a:rPr lang="en-US" sz="2000" dirty="0">
                <a:solidFill>
                  <a:prstClr val="black"/>
                </a:solidFill>
                <a:latin typeface="Myriad Pro" panose="020B0503030403020204"/>
              </a:rPr>
              <a:t>Overall, meeting the child care need is complex with no single solution</a:t>
            </a:r>
          </a:p>
          <a:p>
            <a:endParaRPr lang="en-US" dirty="0">
              <a:solidFill>
                <a:prstClr val="black"/>
              </a:solidFill>
              <a:latin typeface="Myriad Pro" panose="020B0503030403020204"/>
            </a:endParaRPr>
          </a:p>
          <a:p>
            <a:r>
              <a:rPr lang="en-US" sz="2000" dirty="0">
                <a:solidFill>
                  <a:prstClr val="black"/>
                </a:solidFill>
                <a:latin typeface="Myriad Pro" panose="020B0503030403020204"/>
              </a:rPr>
              <a:t>Initiatives</a:t>
            </a:r>
          </a:p>
          <a:p>
            <a:pPr marL="285750" indent="-285750">
              <a:buFont typeface="Arial" panose="020B0604020202020204" pitchFamily="34" charset="0"/>
              <a:buChar char="•"/>
            </a:pPr>
            <a:r>
              <a:rPr lang="en-US" dirty="0">
                <a:solidFill>
                  <a:prstClr val="black"/>
                </a:solidFill>
                <a:latin typeface="Myriad Pro" panose="020B0503030403020204"/>
              </a:rPr>
              <a:t>Military Child Care in Your Neighborhood-PLUS Initiative.  </a:t>
            </a:r>
          </a:p>
          <a:p>
            <a:pPr marL="742950" lvl="1" indent="-285750">
              <a:buFont typeface="Courier New" panose="02070309020205020404" pitchFamily="49" charset="0"/>
              <a:buChar char="o"/>
            </a:pPr>
            <a:r>
              <a:rPr lang="en-US" dirty="0">
                <a:solidFill>
                  <a:prstClr val="black"/>
                </a:solidFill>
                <a:latin typeface="Myriad Pro" panose="020B0503030403020204"/>
              </a:rPr>
              <a:t>Expands eligibility to providers who are participating in state child care quality rating and improvement system.</a:t>
            </a:r>
          </a:p>
          <a:p>
            <a:pPr marL="285750" indent="-285750">
              <a:buFont typeface="Arial" panose="020B0604020202020204" pitchFamily="34" charset="0"/>
              <a:buChar char="•"/>
            </a:pPr>
            <a:r>
              <a:rPr lang="en-US" dirty="0">
                <a:solidFill>
                  <a:prstClr val="black"/>
                </a:solidFill>
                <a:latin typeface="Myriad Pro" panose="020B0503030403020204"/>
              </a:rPr>
              <a:t>In-home child care fee assistance pilot.</a:t>
            </a:r>
          </a:p>
          <a:p>
            <a:pPr marL="742950" lvl="1" indent="-285750">
              <a:buFont typeface="Courier New" panose="02070309020205020404" pitchFamily="49" charset="0"/>
              <a:buChar char="o"/>
            </a:pPr>
            <a:r>
              <a:rPr lang="en-US" dirty="0">
                <a:solidFill>
                  <a:prstClr val="black"/>
                </a:solidFill>
                <a:latin typeface="Myriad Pro" panose="020B0503030403020204"/>
              </a:rPr>
              <a:t>Fee assistance for in home providers such as nannies.</a:t>
            </a:r>
          </a:p>
          <a:p>
            <a:pPr marL="285750" indent="-285750">
              <a:buFont typeface="Arial" panose="020B0604020202020204" pitchFamily="34" charset="0"/>
              <a:buChar char="•"/>
            </a:pPr>
            <a:r>
              <a:rPr lang="en-US" dirty="0">
                <a:solidFill>
                  <a:prstClr val="black"/>
                </a:solidFill>
                <a:latin typeface="Myriad Pro" panose="020B0503030403020204"/>
              </a:rPr>
              <a:t>Child Care Installation Innovation Pilots.</a:t>
            </a:r>
          </a:p>
          <a:p>
            <a:pPr marL="742950" lvl="1" indent="-285750">
              <a:buFont typeface="Courier New" panose="02070309020205020404" pitchFamily="49" charset="0"/>
              <a:buChar char="o"/>
            </a:pPr>
            <a:r>
              <a:rPr lang="en-US" dirty="0">
                <a:solidFill>
                  <a:prstClr val="black"/>
                </a:solidFill>
                <a:latin typeface="Myriad Pro" panose="020B0503030403020204"/>
              </a:rPr>
              <a:t>Installations submit proposals for funding to pilot creative solutions to improve staffing, utilization, and capacity.</a:t>
            </a:r>
          </a:p>
          <a:p>
            <a:pPr marL="742950" lvl="1" indent="-285750">
              <a:buFont typeface="Arial" panose="020B0604020202020204" pitchFamily="34" charset="0"/>
              <a:buChar char="•"/>
            </a:pPr>
            <a:endParaRPr lang="en-US" dirty="0">
              <a:solidFill>
                <a:prstClr val="black"/>
              </a:solidFill>
              <a:latin typeface="Myriad Pro" panose="020B0503030403020204"/>
            </a:endParaRPr>
          </a:p>
          <a:p>
            <a:pPr marL="342900" indent="-342900">
              <a:spcAft>
                <a:spcPts val="563"/>
              </a:spcAft>
              <a:buSzPct val="100000"/>
              <a:buFont typeface="Arial" panose="020B0604020202020204" pitchFamily="34" charset="0"/>
              <a:buChar char="•"/>
            </a:pPr>
            <a:endParaRPr lang="en-US" sz="2000" dirty="0">
              <a:solidFill>
                <a:prstClr val="black"/>
              </a:solidFill>
              <a:latin typeface="Myriad Pro" panose="020B0503030403020204"/>
              <a:cs typeface="Arial" panose="020B0604020202020204" pitchFamily="34" charset="0"/>
            </a:endParaRPr>
          </a:p>
          <a:p>
            <a:pPr marL="800100" lvl="1" indent="-342900">
              <a:spcAft>
                <a:spcPts val="563"/>
              </a:spcAft>
              <a:buSzPct val="100000"/>
              <a:buFont typeface="Arial" panose="020B0604020202020204" pitchFamily="34" charset="0"/>
              <a:buChar char="•"/>
            </a:pPr>
            <a:endParaRPr lang="en-US" sz="2000" dirty="0">
              <a:solidFill>
                <a:prstClr val="black"/>
              </a:solidFill>
              <a:latin typeface="Myriad Pro" panose="020B0503030403020204"/>
              <a:cs typeface="Arial" panose="020B0604020202020204" pitchFamily="34" charset="0"/>
            </a:endParaRPr>
          </a:p>
          <a:p>
            <a:pPr>
              <a:spcAft>
                <a:spcPts val="563"/>
              </a:spcAft>
              <a:buSzPct val="100000"/>
            </a:pPr>
            <a:endParaRPr lang="en-US" sz="2000" dirty="0">
              <a:solidFill>
                <a:prstClr val="black"/>
              </a:solidFill>
              <a:latin typeface="Myriad Pro" panose="020B0503030403020204"/>
              <a:cs typeface="Arial" panose="020B0604020202020204" pitchFamily="34" charset="0"/>
            </a:endParaRPr>
          </a:p>
        </p:txBody>
      </p:sp>
    </p:spTree>
    <p:extLst>
      <p:ext uri="{BB962C8B-B14F-4D97-AF65-F5344CB8AC3E}">
        <p14:creationId xmlns:p14="http://schemas.microsoft.com/office/powerpoint/2010/main" val="101561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C5495C-240A-114F-8038-B170312C340D}"/>
              </a:ext>
            </a:extLst>
          </p:cNvPr>
          <p:cNvSpPr>
            <a:spLocks noGrp="1"/>
          </p:cNvSpPr>
          <p:nvPr>
            <p:ph type="subTitle" idx="1"/>
          </p:nvPr>
        </p:nvSpPr>
        <p:spPr>
          <a:xfrm>
            <a:off x="2204931" y="5070764"/>
            <a:ext cx="6679750" cy="988290"/>
          </a:xfrm>
        </p:spPr>
        <p:txBody>
          <a:bodyPr>
            <a:noAutofit/>
          </a:bodyPr>
          <a:lstStyle/>
          <a:p>
            <a:pPr algn="l">
              <a:lnSpc>
                <a:spcPct val="100000"/>
              </a:lnSpc>
              <a:spcBef>
                <a:spcPts val="0"/>
              </a:spcBef>
            </a:pPr>
            <a:r>
              <a:rPr lang="en-US" sz="1800" b="1" dirty="0">
                <a:solidFill>
                  <a:srgbClr val="FDBA12"/>
                </a:solidFill>
              </a:rPr>
              <a:t>Defense – State Liaison Office </a:t>
            </a:r>
            <a:endParaRPr lang="en-US" sz="1800" dirty="0">
              <a:solidFill>
                <a:schemeClr val="accent4"/>
              </a:solidFill>
              <a:cs typeface="Arial" panose="020B0604020202020204" pitchFamily="34" charset="0"/>
            </a:endParaRPr>
          </a:p>
          <a:p>
            <a:pPr algn="l">
              <a:lnSpc>
                <a:spcPct val="100000"/>
              </a:lnSpc>
              <a:spcBef>
                <a:spcPts val="0"/>
              </a:spcBef>
            </a:pPr>
            <a:r>
              <a:rPr lang="en-US" sz="1800" dirty="0">
                <a:solidFill>
                  <a:schemeClr val="accent4"/>
                </a:solidFill>
                <a:cs typeface="Arial" panose="020B0604020202020204" pitchFamily="34" charset="0"/>
              </a:rPr>
              <a:t>Association of Defense Communities IIF November 2022</a:t>
            </a:r>
          </a:p>
          <a:p>
            <a:pPr algn="l">
              <a:lnSpc>
                <a:spcPct val="100000"/>
              </a:lnSpc>
              <a:spcBef>
                <a:spcPts val="0"/>
              </a:spcBef>
            </a:pPr>
            <a:r>
              <a:rPr lang="en-US" sz="1800" dirty="0">
                <a:solidFill>
                  <a:schemeClr val="accent4"/>
                </a:solidFill>
                <a:cs typeface="Arial" panose="020B0604020202020204" pitchFamily="34" charset="0"/>
              </a:rPr>
              <a:t>Kelli May Douglas</a:t>
            </a:r>
          </a:p>
        </p:txBody>
      </p:sp>
    </p:spTree>
    <p:extLst>
      <p:ext uri="{BB962C8B-B14F-4D97-AF65-F5344CB8AC3E}">
        <p14:creationId xmlns:p14="http://schemas.microsoft.com/office/powerpoint/2010/main" val="422737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DSLO: Who We Are and What We Do</a:t>
            </a:r>
            <a:endParaRPr lang="en-US" dirty="0"/>
          </a:p>
        </p:txBody>
      </p:sp>
      <p:sp>
        <p:nvSpPr>
          <p:cNvPr id="3" name="Content Placeholder 2"/>
          <p:cNvSpPr>
            <a:spLocks noGrp="1"/>
          </p:cNvSpPr>
          <p:nvPr>
            <p:ph idx="1"/>
          </p:nvPr>
        </p:nvSpPr>
        <p:spPr>
          <a:xfrm>
            <a:off x="1910080" y="1224319"/>
            <a:ext cx="5942392" cy="3218475"/>
          </a:xfrm>
        </p:spPr>
        <p:txBody>
          <a:bodyPr>
            <a:noAutofit/>
          </a:bodyPr>
          <a:lstStyle/>
          <a:p>
            <a:pPr marL="285750" indent="-285750">
              <a:lnSpc>
                <a:spcPct val="120000"/>
              </a:lnSpc>
            </a:pPr>
            <a:r>
              <a:rPr lang="en-US" sz="1800" dirty="0"/>
              <a:t>The Defense-State Liaison Office (DSLO) </a:t>
            </a:r>
            <a:r>
              <a:rPr lang="en-US" sz="1800" dirty="0">
                <a:solidFill>
                  <a:prstClr val="black"/>
                </a:solidFill>
              </a:rPr>
              <a:t>was established by the Under Secretary of Defense (P&amp;R) in 2004.</a:t>
            </a:r>
          </a:p>
          <a:p>
            <a:pPr marL="285750" indent="-285750">
              <a:lnSpc>
                <a:spcPct val="120000"/>
              </a:lnSpc>
            </a:pPr>
            <a:r>
              <a:rPr lang="en-US" sz="1800" dirty="0">
                <a:solidFill>
                  <a:prstClr val="black"/>
                </a:solidFill>
              </a:rPr>
              <a:t>DSLO Mission:</a:t>
            </a:r>
          </a:p>
          <a:p>
            <a:pPr lvl="1">
              <a:lnSpc>
                <a:spcPct val="100000"/>
              </a:lnSpc>
              <a:spcBef>
                <a:spcPts val="0"/>
              </a:spcBef>
              <a:buFont typeface="Courier New" panose="02070309020205020404" pitchFamily="49" charset="0"/>
              <a:buChar char="o"/>
            </a:pPr>
            <a:r>
              <a:rPr lang="en-US" dirty="0">
                <a:solidFill>
                  <a:srgbClr val="C00000"/>
                </a:solidFill>
              </a:rPr>
              <a:t>Alleviate barriers as a result of military life</a:t>
            </a:r>
          </a:p>
          <a:p>
            <a:pPr lvl="1">
              <a:lnSpc>
                <a:spcPct val="100000"/>
              </a:lnSpc>
              <a:spcBef>
                <a:spcPts val="0"/>
              </a:spcBef>
              <a:buFont typeface="Courier New" panose="02070309020205020404" pitchFamily="49" charset="0"/>
              <a:buChar char="o"/>
            </a:pPr>
            <a:r>
              <a:rPr lang="en-US" dirty="0">
                <a:solidFill>
                  <a:srgbClr val="C00000"/>
                </a:solidFill>
              </a:rPr>
              <a:t>Harmonize differences in state and federal laws </a:t>
            </a:r>
          </a:p>
          <a:p>
            <a:pPr>
              <a:lnSpc>
                <a:spcPct val="120000"/>
              </a:lnSpc>
            </a:pPr>
            <a:r>
              <a:rPr lang="en-US" sz="1800" dirty="0"/>
              <a:t>The DSLO works with Defense Department leaders and other stakeholders to choose key issues to focus on each year, based on a comprehensive study of potential key issues.  Considerations: </a:t>
            </a:r>
          </a:p>
        </p:txBody>
      </p:sp>
      <p:pic>
        <p:nvPicPr>
          <p:cNvPr id="5" name="Picture Placeholder 4" descr="An infant touches her father's face"/>
          <p:cNvPicPr>
            <a:picLocks noChangeAspect="1"/>
          </p:cNvPicPr>
          <p:nvPr/>
        </p:nvPicPr>
        <p:blipFill>
          <a:blip r:embed="rId3"/>
          <a:srcRect l="52" r="52"/>
          <a:stretch/>
        </p:blipFill>
        <p:spPr>
          <a:xfrm>
            <a:off x="7852472" y="1637523"/>
            <a:ext cx="2429640" cy="2613262"/>
          </a:xfrm>
          <a:prstGeom prst="rect">
            <a:avLst/>
          </a:prstGeom>
        </p:spPr>
      </p:pic>
      <p:sp>
        <p:nvSpPr>
          <p:cNvPr id="4" name="Rectangle 3"/>
          <p:cNvSpPr/>
          <p:nvPr/>
        </p:nvSpPr>
        <p:spPr>
          <a:xfrm>
            <a:off x="1910080" y="5352084"/>
            <a:ext cx="8611936" cy="757130"/>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en-US" dirty="0">
                <a:solidFill>
                  <a:prstClr val="black"/>
                </a:solidFill>
                <a:latin typeface="Calibri"/>
              </a:rPr>
              <a:t>In the past decade, we've worked with state policymakers who have enacted over 1,000 policies that make life better for the military community.</a:t>
            </a:r>
          </a:p>
        </p:txBody>
      </p:sp>
      <p:sp>
        <p:nvSpPr>
          <p:cNvPr id="6" name="Rectangle 5"/>
          <p:cNvSpPr/>
          <p:nvPr/>
        </p:nvSpPr>
        <p:spPr>
          <a:xfrm>
            <a:off x="1910080" y="4309840"/>
            <a:ext cx="8666480" cy="1089529"/>
          </a:xfrm>
          <a:prstGeom prst="rect">
            <a:avLst/>
          </a:prstGeom>
        </p:spPr>
        <p:txBody>
          <a:bodyPr wrap="square">
            <a:spAutoFit/>
          </a:bodyPr>
          <a:lstStyle/>
          <a:p>
            <a:pPr marL="742950" lvl="1" indent="-285750">
              <a:lnSpc>
                <a:spcPct val="120000"/>
              </a:lnSpc>
              <a:buFont typeface="Courier New" panose="02070309020205020404" pitchFamily="49" charset="0"/>
              <a:buChar char="o"/>
            </a:pPr>
            <a:r>
              <a:rPr lang="en-US" dirty="0">
                <a:solidFill>
                  <a:srgbClr val="C00000"/>
                </a:solidFill>
                <a:latin typeface="Calibri"/>
              </a:rPr>
              <a:t>Importance/relevance to DoD and the military departments</a:t>
            </a:r>
          </a:p>
          <a:p>
            <a:pPr marL="742950" lvl="1" indent="-285750">
              <a:lnSpc>
                <a:spcPct val="120000"/>
              </a:lnSpc>
              <a:buFont typeface="Courier New" panose="02070309020205020404" pitchFamily="49" charset="0"/>
              <a:buChar char="o"/>
            </a:pPr>
            <a:r>
              <a:rPr lang="en-US" dirty="0">
                <a:solidFill>
                  <a:srgbClr val="C00000"/>
                </a:solidFill>
                <a:latin typeface="Calibri"/>
              </a:rPr>
              <a:t>Feasibility of the majority of states to approve policy</a:t>
            </a:r>
          </a:p>
          <a:p>
            <a:pPr marL="742950" lvl="1" indent="-285750">
              <a:lnSpc>
                <a:spcPct val="120000"/>
              </a:lnSpc>
              <a:buFont typeface="Courier New" panose="02070309020205020404" pitchFamily="49" charset="0"/>
              <a:buChar char="o"/>
            </a:pPr>
            <a:r>
              <a:rPr lang="en-US" dirty="0">
                <a:solidFill>
                  <a:srgbClr val="C00000"/>
                </a:solidFill>
                <a:latin typeface="Calibri"/>
              </a:rPr>
              <a:t>Necessity to address through state policy</a:t>
            </a:r>
            <a:endParaRPr lang="en-US" dirty="0">
              <a:solidFill>
                <a:prstClr val="black"/>
              </a:solidFill>
              <a:latin typeface="Calibri"/>
            </a:endParaRPr>
          </a:p>
        </p:txBody>
      </p:sp>
    </p:spTree>
    <p:extLst>
      <p:ext uri="{BB962C8B-B14F-4D97-AF65-F5344CB8AC3E}">
        <p14:creationId xmlns:p14="http://schemas.microsoft.com/office/powerpoint/2010/main" val="107492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2023 DoD Key State Policy Issues (</a:t>
            </a:r>
            <a:r>
              <a:rPr lang="en-US" sz="3200" dirty="0" err="1"/>
              <a:t>QoL</a:t>
            </a:r>
            <a:r>
              <a:rPr lang="en-US" sz="3200" dirty="0"/>
              <a: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Enhanced </a:t>
            </a:r>
            <a:r>
              <a:rPr lang="en-US" dirty="0"/>
              <a:t>Military Spouse Licensure Portability</a:t>
            </a:r>
          </a:p>
          <a:p>
            <a:pPr>
              <a:buFont typeface="Arial" panose="020B0604020202020204" pitchFamily="34" charset="0"/>
              <a:buChar char="•"/>
            </a:pPr>
            <a:r>
              <a:rPr lang="en-US" dirty="0" smtClean="0"/>
              <a:t>Military </a:t>
            </a:r>
            <a:r>
              <a:rPr lang="en-US" dirty="0"/>
              <a:t>Spouse Occupational Licensure Access</a:t>
            </a:r>
          </a:p>
          <a:p>
            <a:pPr>
              <a:buFont typeface="Arial" panose="020B0604020202020204" pitchFamily="34" charset="0"/>
              <a:buChar char="•"/>
            </a:pPr>
            <a:r>
              <a:rPr lang="en-US" dirty="0" smtClean="0"/>
              <a:t>Licensing </a:t>
            </a:r>
            <a:r>
              <a:rPr lang="en-US" dirty="0"/>
              <a:t>Compacts</a:t>
            </a:r>
          </a:p>
          <a:p>
            <a:pPr>
              <a:buFont typeface="Arial" panose="020B0604020202020204" pitchFamily="34" charset="0"/>
              <a:buChar char="•"/>
            </a:pPr>
            <a:r>
              <a:rPr lang="en-US" dirty="0" smtClean="0"/>
              <a:t>Purple </a:t>
            </a:r>
            <a:r>
              <a:rPr lang="en-US" dirty="0"/>
              <a:t>Star Schools Program</a:t>
            </a:r>
          </a:p>
          <a:p>
            <a:pPr>
              <a:buFont typeface="Arial" panose="020B0604020202020204" pitchFamily="34" charset="0"/>
              <a:buChar char="•"/>
            </a:pPr>
            <a:r>
              <a:rPr lang="en-US" dirty="0">
                <a:solidFill>
                  <a:srgbClr val="C00000"/>
                </a:solidFill>
              </a:rPr>
              <a:t>Licensure Exemptions for Military Family Child Care Providers</a:t>
            </a:r>
          </a:p>
          <a:p>
            <a:pPr>
              <a:buFont typeface="Arial" panose="020B0604020202020204" pitchFamily="34" charset="0"/>
              <a:buChar char="•"/>
            </a:pPr>
            <a:r>
              <a:rPr lang="en-US" dirty="0" smtClean="0"/>
              <a:t>Open </a:t>
            </a:r>
            <a:r>
              <a:rPr lang="en-US" dirty="0"/>
              <a:t>Enrollment Flexibility</a:t>
            </a:r>
          </a:p>
          <a:p>
            <a:pPr>
              <a:buFont typeface="Arial" panose="020B0604020202020204" pitchFamily="34" charset="0"/>
              <a:buChar char="•"/>
            </a:pPr>
            <a:r>
              <a:rPr lang="en-US" dirty="0" smtClean="0"/>
              <a:t>Military </a:t>
            </a:r>
            <a:r>
              <a:rPr lang="en-US" dirty="0"/>
              <a:t>and Family Life Counselor Licensure Waiver</a:t>
            </a:r>
          </a:p>
          <a:p>
            <a:pPr>
              <a:buFont typeface="Arial" panose="020B0604020202020204" pitchFamily="34" charset="0"/>
              <a:buChar char="•"/>
            </a:pPr>
            <a:r>
              <a:rPr lang="en-US" dirty="0" smtClean="0"/>
              <a:t>Child </a:t>
            </a:r>
            <a:r>
              <a:rPr lang="en-US" dirty="0"/>
              <a:t>Abuse Identification and Reporting</a:t>
            </a:r>
          </a:p>
          <a:p>
            <a:pPr>
              <a:buFont typeface="Arial" panose="020B0604020202020204" pitchFamily="34" charset="0"/>
              <a:buChar char="•"/>
            </a:pPr>
            <a:r>
              <a:rPr lang="en-US" dirty="0" smtClean="0"/>
              <a:t>Concurrent </a:t>
            </a:r>
            <a:r>
              <a:rPr lang="en-US" dirty="0"/>
              <a:t>Juvenile Jurisdiction</a:t>
            </a:r>
          </a:p>
          <a:p>
            <a:pPr>
              <a:buFont typeface="Arial" panose="020B0604020202020204" pitchFamily="34" charset="0"/>
              <a:buChar char="•"/>
            </a:pPr>
            <a:r>
              <a:rPr lang="en-US" dirty="0"/>
              <a:t>Defining Armed Forces in State Policy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72635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Licensure Exemptions for Military Family Child Care Providers</a:t>
            </a:r>
            <a:endParaRPr lang="en-US" dirty="0"/>
          </a:p>
        </p:txBody>
      </p:sp>
      <p:sp>
        <p:nvSpPr>
          <p:cNvPr id="3" name="Content Placeholder 2"/>
          <p:cNvSpPr>
            <a:spLocks noGrp="1"/>
          </p:cNvSpPr>
          <p:nvPr>
            <p:ph idx="1"/>
          </p:nvPr>
        </p:nvSpPr>
        <p:spPr>
          <a:xfrm>
            <a:off x="1873224" y="1538868"/>
            <a:ext cx="8661862" cy="4638095"/>
          </a:xfrm>
        </p:spPr>
        <p:txBody>
          <a:bodyPr>
            <a:normAutofit/>
          </a:bodyPr>
          <a:lstStyle/>
          <a:p>
            <a:pPr>
              <a:buFont typeface="Arial" panose="020B0604020202020204" pitchFamily="34" charset="0"/>
              <a:buChar char="•"/>
            </a:pPr>
            <a:r>
              <a:rPr lang="en-US" dirty="0" smtClean="0"/>
              <a:t>Family </a:t>
            </a:r>
            <a:r>
              <a:rPr lang="en-US" dirty="0"/>
              <a:t>C</a:t>
            </a:r>
            <a:r>
              <a:rPr lang="en-US" dirty="0" smtClean="0"/>
              <a:t>hild </a:t>
            </a:r>
            <a:r>
              <a:rPr lang="en-US" dirty="0"/>
              <a:t>C</a:t>
            </a:r>
            <a:r>
              <a:rPr lang="en-US" dirty="0" smtClean="0"/>
              <a:t>are (FCC) providers offer </a:t>
            </a:r>
            <a:r>
              <a:rPr lang="en-US" dirty="0"/>
              <a:t>military families 24/7 personalized care in a homelike setting, on and off installations. </a:t>
            </a:r>
          </a:p>
          <a:p>
            <a:pPr lvl="1">
              <a:buFont typeface="Arial" panose="020B0604020202020204" pitchFamily="34" charset="0"/>
              <a:buChar char="•"/>
            </a:pPr>
            <a:r>
              <a:rPr lang="en-US" sz="2000" dirty="0">
                <a:solidFill>
                  <a:srgbClr val="C00000"/>
                </a:solidFill>
              </a:rPr>
              <a:t>87% of FCC providers were military spouses (FY 2021).</a:t>
            </a:r>
          </a:p>
          <a:p>
            <a:pPr lvl="1">
              <a:buFont typeface="Arial" panose="020B0604020202020204" pitchFamily="34" charset="0"/>
              <a:buChar char="•"/>
            </a:pPr>
            <a:r>
              <a:rPr lang="en-US" sz="2000" dirty="0">
                <a:solidFill>
                  <a:srgbClr val="C00000"/>
                </a:solidFill>
              </a:rPr>
              <a:t>Certification granted upon completion of the required home inspections. </a:t>
            </a:r>
          </a:p>
          <a:p>
            <a:pPr lvl="1">
              <a:buFont typeface="Arial" panose="020B0604020202020204" pitchFamily="34" charset="0"/>
              <a:buChar char="•"/>
            </a:pPr>
            <a:r>
              <a:rPr lang="en-US" sz="2000" dirty="0">
                <a:solidFill>
                  <a:srgbClr val="C00000"/>
                </a:solidFill>
              </a:rPr>
              <a:t>Services need ~1400 FCC providers to meet needs.  Currently have ~700</a:t>
            </a:r>
          </a:p>
          <a:p>
            <a:pPr>
              <a:buFont typeface="Arial" panose="020B0604020202020204" pitchFamily="34" charset="0"/>
              <a:buChar char="•"/>
            </a:pPr>
            <a:r>
              <a:rPr lang="en-US" dirty="0" smtClean="0"/>
              <a:t>States </a:t>
            </a:r>
            <a:r>
              <a:rPr lang="en-US" dirty="0"/>
              <a:t>require licensure </a:t>
            </a:r>
            <a:r>
              <a:rPr lang="en-US" dirty="0" smtClean="0"/>
              <a:t>for off-installation </a:t>
            </a:r>
            <a:r>
              <a:rPr lang="en-US" dirty="0"/>
              <a:t>FCC providers — which is duplicative of the military service FCC certification </a:t>
            </a:r>
            <a:r>
              <a:rPr lang="en-US" dirty="0" smtClean="0"/>
              <a:t>process</a:t>
            </a:r>
            <a:endParaRPr lang="en-US" dirty="0"/>
          </a:p>
          <a:p>
            <a:pPr lvl="1">
              <a:buFont typeface="Arial" panose="020B0604020202020204" pitchFamily="34" charset="0"/>
              <a:buChar char="•"/>
            </a:pPr>
            <a:r>
              <a:rPr lang="en-US" sz="2000" dirty="0">
                <a:solidFill>
                  <a:srgbClr val="C00000"/>
                </a:solidFill>
              </a:rPr>
              <a:t>Delays provider from providing child care, which is harmful to a military spouse and family who would have otherwise received child care.</a:t>
            </a:r>
          </a:p>
          <a:p>
            <a:pPr marL="457200" lvl="1" indent="0">
              <a:buNone/>
            </a:pPr>
            <a:endParaRPr lang="en-US" sz="2000" dirty="0"/>
          </a:p>
          <a:p>
            <a:pPr>
              <a:lnSpc>
                <a:spcPct val="100000"/>
              </a:lnSpc>
              <a:spcBef>
                <a:spcPts val="0"/>
              </a:spcBef>
              <a:buFont typeface="Wingdings" panose="05000000000000000000" pitchFamily="2" charset="2"/>
              <a:buChar char="Ø"/>
            </a:pPr>
            <a:r>
              <a:rPr lang="en-US" b="1" dirty="0" smtClean="0"/>
              <a:t>States can enhance </a:t>
            </a:r>
            <a:r>
              <a:rPr lang="en-US" b="1" dirty="0"/>
              <a:t>the quality of life and economic security of both the FCC provider and military families seeking qualified child care </a:t>
            </a:r>
            <a:r>
              <a:rPr lang="en-US" b="1" dirty="0" smtClean="0"/>
              <a:t>options by exempting </a:t>
            </a:r>
            <a:r>
              <a:rPr lang="en-US" b="1" dirty="0"/>
              <a:t>FCC providers already certified through the military service </a:t>
            </a:r>
            <a:r>
              <a:rPr lang="en-US" b="1" dirty="0" smtClean="0"/>
              <a:t>process.  </a:t>
            </a:r>
          </a:p>
        </p:txBody>
      </p:sp>
    </p:spTree>
    <p:extLst>
      <p:ext uri="{BB962C8B-B14F-4D97-AF65-F5344CB8AC3E}">
        <p14:creationId xmlns:p14="http://schemas.microsoft.com/office/powerpoint/2010/main" val="269939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2855E-CFBF-8E4C-8A65-A1B539D2660F}"/>
              </a:ext>
            </a:extLst>
          </p:cNvPr>
          <p:cNvSpPr>
            <a:spLocks noGrp="1"/>
          </p:cNvSpPr>
          <p:nvPr>
            <p:ph idx="1"/>
          </p:nvPr>
        </p:nvSpPr>
        <p:spPr>
          <a:xfrm>
            <a:off x="2152650" y="698287"/>
            <a:ext cx="4939812" cy="3515433"/>
          </a:xfrm>
        </p:spPr>
        <p:txBody>
          <a:bodyPr>
            <a:normAutofit/>
          </a:bodyPr>
          <a:lstStyle/>
          <a:p>
            <a:pPr marL="0" indent="0">
              <a:buNone/>
            </a:pPr>
            <a:endParaRPr lang="sk-SK" dirty="0"/>
          </a:p>
          <a:p>
            <a:pPr marL="0" indent="0">
              <a:buNone/>
            </a:pPr>
            <a:r>
              <a:rPr lang="en-US" dirty="0" smtClean="0">
                <a:effectLst/>
              </a:rPr>
              <a:t> </a:t>
            </a:r>
            <a:endParaRPr lang="en-US" dirty="0">
              <a:effectLst/>
            </a:endParaRPr>
          </a:p>
          <a:p>
            <a:pPr marL="0" indent="0">
              <a:buNone/>
            </a:pPr>
            <a:endParaRPr lang="en-US" dirty="0">
              <a:effectLst/>
            </a:endParaRPr>
          </a:p>
          <a:p>
            <a:pPr marL="0" indent="0">
              <a:buNone/>
            </a:pPr>
            <a:endParaRPr lang="en-US" dirty="0"/>
          </a:p>
        </p:txBody>
      </p:sp>
      <p:pic>
        <p:nvPicPr>
          <p:cNvPr id="7" name="Picture Placeholder 6" descr="A military family containing a sailor, his wife and their young son hu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6"/>
          <a:stretch/>
        </p:blipFill>
        <p:spPr/>
      </p:pic>
      <p:sp>
        <p:nvSpPr>
          <p:cNvPr id="2" name="Rectangle 1"/>
          <p:cNvSpPr/>
          <p:nvPr/>
        </p:nvSpPr>
        <p:spPr>
          <a:xfrm>
            <a:off x="1718287" y="100052"/>
            <a:ext cx="8392153" cy="954107"/>
          </a:xfrm>
          <a:prstGeom prst="rect">
            <a:avLst/>
          </a:prstGeom>
        </p:spPr>
        <p:txBody>
          <a:bodyPr wrap="square">
            <a:spAutoFit/>
          </a:bodyPr>
          <a:lstStyle/>
          <a:p>
            <a:pPr algn="ctr"/>
            <a:r>
              <a:rPr lang="en-US" sz="2800" b="1" dirty="0">
                <a:solidFill>
                  <a:srgbClr val="002060"/>
                </a:solidFill>
                <a:latin typeface="Calibri"/>
              </a:rPr>
              <a:t>Working with state policymakers to support </a:t>
            </a:r>
          </a:p>
          <a:p>
            <a:pPr algn="ctr"/>
            <a:r>
              <a:rPr lang="en-US" sz="2800" b="1" dirty="0">
                <a:solidFill>
                  <a:srgbClr val="002060"/>
                </a:solidFill>
                <a:latin typeface="Calibri"/>
              </a:rPr>
              <a:t>military families </a:t>
            </a:r>
          </a:p>
        </p:txBody>
      </p:sp>
      <p:grpSp>
        <p:nvGrpSpPr>
          <p:cNvPr id="5" name="Group 4"/>
          <p:cNvGrpSpPr>
            <a:grpSpLocks noChangeAspect="1"/>
          </p:cNvGrpSpPr>
          <p:nvPr/>
        </p:nvGrpSpPr>
        <p:grpSpPr bwMode="auto">
          <a:xfrm>
            <a:off x="3458363" y="4299008"/>
            <a:ext cx="1514223" cy="1459216"/>
            <a:chOff x="1512" y="2518"/>
            <a:chExt cx="991" cy="955"/>
          </a:xfrm>
        </p:grpSpPr>
        <p:sp>
          <p:nvSpPr>
            <p:cNvPr id="6" name="AutoShape 3"/>
            <p:cNvSpPr>
              <a:spLocks noChangeAspect="1" noChangeArrowheads="1" noTextEdit="1"/>
            </p:cNvSpPr>
            <p:nvPr/>
          </p:nvSpPr>
          <p:spPr bwMode="auto">
            <a:xfrm>
              <a:off x="1512" y="2518"/>
              <a:ext cx="991"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 y="2518"/>
              <a:ext cx="1009"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2">
            <a:extLst>
              <a:ext uri="{FF2B5EF4-FFF2-40B4-BE49-F238E27FC236}">
                <a16:creationId xmlns:a16="http://schemas.microsoft.com/office/drawing/2014/main" id="{61D2855E-CFBF-8E4C-8A65-A1B539D2660F}"/>
              </a:ext>
            </a:extLst>
          </p:cNvPr>
          <p:cNvSpPr txBox="1">
            <a:spLocks/>
          </p:cNvSpPr>
          <p:nvPr/>
        </p:nvSpPr>
        <p:spPr>
          <a:xfrm>
            <a:off x="2100427" y="1360450"/>
            <a:ext cx="4405168" cy="323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k-SK" dirty="0">
              <a:solidFill>
                <a:prstClr val="black"/>
              </a:solidFill>
              <a:latin typeface="Calibri"/>
            </a:endParaRPr>
          </a:p>
          <a:p>
            <a:pPr marL="0" indent="0" algn="ctr">
              <a:buNone/>
            </a:pPr>
            <a:r>
              <a:rPr lang="en-US" dirty="0">
                <a:solidFill>
                  <a:prstClr val="black"/>
                </a:solidFill>
                <a:latin typeface="Calibri"/>
              </a:rPr>
              <a:t> The Defense-State Liaison Office </a:t>
            </a:r>
            <a:br>
              <a:rPr lang="en-US" dirty="0">
                <a:solidFill>
                  <a:prstClr val="black"/>
                </a:solidFill>
                <a:latin typeface="Calibri"/>
              </a:rPr>
            </a:br>
            <a:r>
              <a:rPr lang="en-US" dirty="0">
                <a:solidFill>
                  <a:prstClr val="black"/>
                </a:solidFill>
                <a:latin typeface="Calibri"/>
              </a:rPr>
              <a:t>stands ready to assist your efforts to improve the quality of life for military Service members and their families.</a:t>
            </a:r>
          </a:p>
          <a:p>
            <a:pPr marL="0" indent="0" algn="ctr">
              <a:buNone/>
            </a:pPr>
            <a:endParaRPr lang="en-US" dirty="0">
              <a:solidFill>
                <a:prstClr val="black"/>
              </a:solidFill>
              <a:latin typeface="Calibri"/>
            </a:endParaRPr>
          </a:p>
          <a:p>
            <a:pPr marL="0" indent="0" algn="ctr">
              <a:buNone/>
            </a:pPr>
            <a:r>
              <a:rPr lang="sk-SK" b="1" dirty="0">
                <a:solidFill>
                  <a:prstClr val="black"/>
                </a:solidFill>
                <a:latin typeface="Calibri"/>
              </a:rPr>
              <a:t>For additional information, visit </a:t>
            </a:r>
            <a:br>
              <a:rPr lang="sk-SK" b="1" dirty="0">
                <a:solidFill>
                  <a:prstClr val="black"/>
                </a:solidFill>
                <a:latin typeface="Calibri"/>
              </a:rPr>
            </a:br>
            <a:r>
              <a:rPr lang="sk-SK" b="1" dirty="0">
                <a:solidFill>
                  <a:srgbClr val="C00000"/>
                </a:solidFill>
                <a:latin typeface="Calibri"/>
              </a:rPr>
              <a:t>statepolicy.militaryonesource.mil</a:t>
            </a:r>
          </a:p>
          <a:p>
            <a:pPr marL="0" indent="0">
              <a:buNone/>
            </a:pPr>
            <a:endParaRPr lang="en-US" dirty="0">
              <a:solidFill>
                <a:prstClr val="black"/>
              </a:solidFill>
              <a:latin typeface="Calibri"/>
            </a:endParaRPr>
          </a:p>
          <a:p>
            <a:pPr marL="0" indent="0">
              <a:buNone/>
            </a:pPr>
            <a:endParaRPr lang="en-US" dirty="0">
              <a:solidFill>
                <a:prstClr val="black"/>
              </a:solidFill>
              <a:latin typeface="Calibri"/>
            </a:endParaRPr>
          </a:p>
        </p:txBody>
      </p:sp>
    </p:spTree>
    <p:extLst>
      <p:ext uri="{BB962C8B-B14F-4D97-AF65-F5344CB8AC3E}">
        <p14:creationId xmlns:p14="http://schemas.microsoft.com/office/powerpoint/2010/main" val="2849180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8C6F0-D42E-48B1-BADC-3E485843EF48}"/>
              </a:ext>
            </a:extLst>
          </p:cNvPr>
          <p:cNvSpPr>
            <a:spLocks noGrp="1"/>
          </p:cNvSpPr>
          <p:nvPr>
            <p:ph idx="1"/>
          </p:nvPr>
        </p:nvSpPr>
        <p:spPr>
          <a:xfrm>
            <a:off x="5715000" y="457201"/>
            <a:ext cx="4152900" cy="4223277"/>
          </a:xfrm>
        </p:spPr>
        <p:txBody>
          <a:bodyPr>
            <a:normAutofit/>
          </a:bodyPr>
          <a:lstStyle/>
          <a:p>
            <a:pPr>
              <a:buFont typeface="Wingdings" panose="05000000000000000000" pitchFamily="2" charset="2"/>
              <a:buChar char="v"/>
            </a:pPr>
            <a:r>
              <a:rPr lang="en-US" sz="2400" dirty="0">
                <a:latin typeface="Malgun Gothic" panose="020B0503020000020004" pitchFamily="34" charset="-127"/>
                <a:ea typeface="Malgun Gothic" panose="020B0503020000020004" pitchFamily="34" charset="-127"/>
              </a:rPr>
              <a:t>Mission:  </a:t>
            </a:r>
            <a:r>
              <a:rPr lang="en-US" sz="2400" b="0" dirty="0">
                <a:latin typeface="Malgun Gothic" panose="020B0503020000020004" pitchFamily="34" charset="-127"/>
                <a:ea typeface="Malgun Gothic" panose="020B0503020000020004" pitchFamily="34" charset="-127"/>
              </a:rPr>
              <a:t>“Serving those who served” by serving military spouses</a:t>
            </a:r>
          </a:p>
          <a:p>
            <a:pPr>
              <a:buFont typeface="Wingdings" panose="05000000000000000000" pitchFamily="2" charset="2"/>
              <a:buChar char="v"/>
            </a:pPr>
            <a:r>
              <a:rPr lang="en-US" sz="2400" dirty="0">
                <a:latin typeface="Malgun Gothic" panose="020B0503020000020004" pitchFamily="34" charset="-127"/>
                <a:ea typeface="Malgun Gothic" panose="020B0503020000020004" pitchFamily="34" charset="-127"/>
              </a:rPr>
              <a:t>Vision:  </a:t>
            </a:r>
            <a:r>
              <a:rPr lang="en-US" sz="2400" b="0" dirty="0">
                <a:latin typeface="Malgun Gothic" panose="020B0503020000020004" pitchFamily="34" charset="-127"/>
                <a:ea typeface="Malgun Gothic" panose="020B0503020000020004" pitchFamily="34" charset="-127"/>
              </a:rPr>
              <a:t>Every military spouse in the State of Washington is empowered and supported on their journey to fulfilling their needs and finding meaningful employment</a:t>
            </a:r>
          </a:p>
          <a:p>
            <a:pPr>
              <a:buFont typeface="Wingdings" panose="05000000000000000000" pitchFamily="2" charset="2"/>
              <a:buChar char="v"/>
            </a:pPr>
            <a:endParaRPr lang="en-US" sz="2400" b="0" dirty="0">
              <a:latin typeface="Malgun Gothic" panose="020B0503020000020004" pitchFamily="34" charset="-127"/>
              <a:ea typeface="Malgun Gothic" panose="020B0503020000020004" pitchFamily="34" charset="-127"/>
            </a:endParaRPr>
          </a:p>
          <a:p>
            <a:pPr>
              <a:buFont typeface="Wingdings" panose="05000000000000000000" pitchFamily="2" charset="2"/>
              <a:buChar char="v"/>
            </a:pPr>
            <a:endParaRPr lang="en-US" sz="2400" b="0" dirty="0">
              <a:latin typeface="Malgun Gothic" panose="020B0503020000020004" pitchFamily="34" charset="-127"/>
              <a:ea typeface="Malgun Gothic" panose="020B0503020000020004" pitchFamily="34" charset="-127"/>
            </a:endParaRPr>
          </a:p>
        </p:txBody>
      </p:sp>
      <p:pic>
        <p:nvPicPr>
          <p:cNvPr id="5" name="Picture 4">
            <a:extLst>
              <a:ext uri="{FF2B5EF4-FFF2-40B4-BE49-F238E27FC236}">
                <a16:creationId xmlns:a16="http://schemas.microsoft.com/office/drawing/2014/main" id="{11A534C9-6A9E-45D0-97B0-7364CC923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1" y="609600"/>
            <a:ext cx="3518733" cy="3429000"/>
          </a:xfrm>
          <a:prstGeom prst="rect">
            <a:avLst/>
          </a:prstGeom>
        </p:spPr>
      </p:pic>
    </p:spTree>
    <p:extLst>
      <p:ext uri="{BB962C8B-B14F-4D97-AF65-F5344CB8AC3E}">
        <p14:creationId xmlns:p14="http://schemas.microsoft.com/office/powerpoint/2010/main" val="415517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B3D1-CC1E-4508-B157-46423E2C344C}"/>
              </a:ext>
            </a:extLst>
          </p:cNvPr>
          <p:cNvSpPr>
            <a:spLocks noGrp="1"/>
          </p:cNvSpPr>
          <p:nvPr>
            <p:ph type="title"/>
          </p:nvPr>
        </p:nvSpPr>
        <p:spPr>
          <a:xfrm>
            <a:off x="1799705" y="739833"/>
            <a:ext cx="8305800" cy="701040"/>
          </a:xfrm>
        </p:spPr>
        <p:txBody>
          <a:bodyPr/>
          <a:lstStyle/>
          <a:p>
            <a:r>
              <a:rPr lang="en-US" dirty="0"/>
              <a:t>Washington state military family </a:t>
            </a:r>
            <a:br>
              <a:rPr lang="en-US" dirty="0"/>
            </a:br>
            <a:r>
              <a:rPr lang="en-US" dirty="0"/>
              <a:t>child care supports</a:t>
            </a:r>
          </a:p>
        </p:txBody>
      </p:sp>
      <p:sp>
        <p:nvSpPr>
          <p:cNvPr id="3" name="Content Placeholder 2">
            <a:extLst>
              <a:ext uri="{FF2B5EF4-FFF2-40B4-BE49-F238E27FC236}">
                <a16:creationId xmlns:a16="http://schemas.microsoft.com/office/drawing/2014/main" id="{A3B9E799-5B1F-406A-BD4A-0E416FF564BF}"/>
              </a:ext>
            </a:extLst>
          </p:cNvPr>
          <p:cNvSpPr>
            <a:spLocks noGrp="1"/>
          </p:cNvSpPr>
          <p:nvPr>
            <p:ph idx="1"/>
          </p:nvPr>
        </p:nvSpPr>
        <p:spPr>
          <a:xfrm>
            <a:off x="889462" y="2019994"/>
            <a:ext cx="10126287" cy="5328457"/>
          </a:xfrm>
        </p:spPr>
        <p:txBody>
          <a:bodyPr>
            <a:normAutofit/>
          </a:bodyPr>
          <a:lstStyle/>
          <a:p>
            <a:pPr>
              <a:buFont typeface="Arial" panose="020B0604020202020204" pitchFamily="34" charset="0"/>
              <a:buChar char="•"/>
            </a:pPr>
            <a:r>
              <a:rPr lang="en-US" dirty="0">
                <a:latin typeface="Malgun Gothic" panose="020B0503020000020004" pitchFamily="34" charset="-127"/>
                <a:ea typeface="Malgun Gothic" panose="020B0503020000020004" pitchFamily="34" charset="-127"/>
              </a:rPr>
              <a:t>Military Spouse Listening Sessions </a:t>
            </a:r>
            <a:r>
              <a:rPr lang="en-US" b="0" dirty="0">
                <a:latin typeface="Malgun Gothic" panose="020B0503020000020004" pitchFamily="34" charset="-127"/>
                <a:ea typeface="Malgun Gothic" panose="020B0503020000020004" pitchFamily="34" charset="-127"/>
              </a:rPr>
              <a:t>held across the State in 2019 with WDVA and Washington State Employment Security Department.</a:t>
            </a:r>
          </a:p>
          <a:p>
            <a:pPr>
              <a:buFont typeface="Arial" panose="020B0604020202020204" pitchFamily="34" charset="0"/>
              <a:buChar char="•"/>
            </a:pPr>
            <a:r>
              <a:rPr lang="en-US" dirty="0">
                <a:latin typeface="Malgun Gothic" panose="020B0503020000020004" pitchFamily="34" charset="-127"/>
                <a:ea typeface="Malgun Gothic" panose="020B0503020000020004" pitchFamily="34" charset="-127"/>
              </a:rPr>
              <a:t>Military Spouse Liaison </a:t>
            </a:r>
            <a:r>
              <a:rPr lang="en-US" b="0" dirty="0">
                <a:latin typeface="Malgun Gothic" panose="020B0503020000020004" pitchFamily="34" charset="-127"/>
                <a:ea typeface="Malgun Gothic" panose="020B0503020000020004" pitchFamily="34" charset="-127"/>
              </a:rPr>
              <a:t>is legislatively mandated to examine barriers and provide recommendations to assist spouses in accessing high quality child care and developing resources in coordination with military installations and DCYF to increase access to high quality child care for military families. </a:t>
            </a:r>
          </a:p>
          <a:p>
            <a:pPr>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Military Spouse Liaison is appointed as a councilmember on the </a:t>
            </a:r>
            <a:r>
              <a:rPr lang="en-US" dirty="0">
                <a:latin typeface="Malgun Gothic" panose="020B0503020000020004" pitchFamily="34" charset="-127"/>
                <a:ea typeface="Malgun Gothic" panose="020B0503020000020004" pitchFamily="34" charset="-127"/>
              </a:rPr>
              <a:t>Washington State Early Learning Advisory Council</a:t>
            </a:r>
            <a:r>
              <a:rPr lang="en-US" b="0" dirty="0">
                <a:latin typeface="Malgun Gothic" panose="020B0503020000020004" pitchFamily="34" charset="-127"/>
                <a:ea typeface="Malgun Gothic" panose="020B0503020000020004" pitchFamily="34" charset="-127"/>
              </a:rPr>
              <a:t> to represent military families’ child care needs. </a:t>
            </a:r>
          </a:p>
          <a:p>
            <a:pPr>
              <a:buFont typeface="Arial" panose="020B0604020202020204" pitchFamily="34" charset="0"/>
              <a:buChar char="•"/>
            </a:pPr>
            <a:r>
              <a:rPr lang="en-US" dirty="0">
                <a:latin typeface="Malgun Gothic" panose="020B0503020000020004" pitchFamily="34" charset="-127"/>
                <a:ea typeface="Malgun Gothic" panose="020B0503020000020004" pitchFamily="34" charset="-127"/>
              </a:rPr>
              <a:t>MCCYN-PLUS expanded to Washington in February 2022. </a:t>
            </a:r>
            <a:r>
              <a:rPr lang="en-US" b="0" dirty="0">
                <a:latin typeface="Malgun Gothic" panose="020B0503020000020004" pitchFamily="34" charset="-127"/>
                <a:ea typeface="Malgun Gothic" panose="020B0503020000020004" pitchFamily="34" charset="-127"/>
              </a:rPr>
              <a:t>Washington State DCYF communicated with entire network of 3,900 Early Achiever Child Care Providers (State QRIS system providers) about the launch and participates in ongoing collaborations.</a:t>
            </a:r>
          </a:p>
          <a:p>
            <a:pPr>
              <a:buFont typeface="Arial" panose="020B0604020202020204" pitchFamily="34" charset="0"/>
              <a:buChar char="•"/>
            </a:pPr>
            <a:r>
              <a:rPr lang="en-US" dirty="0">
                <a:latin typeface="Malgun Gothic" panose="020B0503020000020004" pitchFamily="34" charset="-127"/>
                <a:ea typeface="Malgun Gothic" panose="020B0503020000020004" pitchFamily="34" charset="-127"/>
              </a:rPr>
              <a:t>Washington Military Family Child Care Resource Directory </a:t>
            </a:r>
            <a:r>
              <a:rPr lang="en-US" b="0" dirty="0">
                <a:latin typeface="Malgun Gothic" panose="020B0503020000020004" pitchFamily="34" charset="-127"/>
                <a:ea typeface="Malgun Gothic" panose="020B0503020000020004" pitchFamily="34" charset="-127"/>
              </a:rPr>
              <a:t>publication planned for </a:t>
            </a:r>
            <a:br>
              <a:rPr lang="en-US" b="0" dirty="0">
                <a:latin typeface="Malgun Gothic" panose="020B0503020000020004" pitchFamily="34" charset="-127"/>
                <a:ea typeface="Malgun Gothic" panose="020B0503020000020004" pitchFamily="34" charset="-127"/>
              </a:rPr>
            </a:br>
            <a:r>
              <a:rPr lang="en-US" b="0" dirty="0">
                <a:latin typeface="Malgun Gothic" panose="020B0503020000020004" pitchFamily="34" charset="-127"/>
                <a:ea typeface="Malgun Gothic" panose="020B0503020000020004" pitchFamily="34" charset="-127"/>
              </a:rPr>
              <a:t>Dec. 2022 to include programs/resources to support military child care.</a:t>
            </a:r>
          </a:p>
          <a:p>
            <a:pPr>
              <a:buFont typeface="Arial" panose="020B0604020202020204" pitchFamily="34" charset="0"/>
              <a:buChar char="•"/>
            </a:pPr>
            <a:r>
              <a:rPr lang="en-US" dirty="0">
                <a:latin typeface="Malgun Gothic" panose="020B0503020000020004" pitchFamily="34" charset="-127"/>
                <a:ea typeface="Malgun Gothic" panose="020B0503020000020004" pitchFamily="34" charset="-127"/>
              </a:rPr>
              <a:t>The Washington State Military Family Child Care Workgroup </a:t>
            </a:r>
            <a:r>
              <a:rPr lang="en-US" b="0" dirty="0">
                <a:latin typeface="Malgun Gothic" panose="020B0503020000020004" pitchFamily="34" charset="-127"/>
                <a:ea typeface="Malgun Gothic" panose="020B0503020000020004" pitchFamily="34" charset="-127"/>
              </a:rPr>
              <a:t>launched in 2021 and has published a report quantifying the military child care need in our State along with a set of recommendations.</a:t>
            </a:r>
          </a:p>
          <a:p>
            <a:pPr lvl="3">
              <a:buFont typeface="Arial" panose="020B0604020202020204" pitchFamily="34" charset="0"/>
              <a:buChar char="•"/>
            </a:pPr>
            <a:endParaRPr lang="en-US" b="0" dirty="0">
              <a:latin typeface="Malgun Gothic" panose="020B0503020000020004" pitchFamily="34" charset="-127"/>
              <a:ea typeface="Malgun Gothic" panose="020B0503020000020004" pitchFamily="34" charset="-127"/>
            </a:endParaRPr>
          </a:p>
          <a:p>
            <a:pPr marL="0" indent="0"/>
            <a:endParaRPr lang="en-US" dirty="0"/>
          </a:p>
          <a:p>
            <a:r>
              <a:rPr lang="en-US" dirty="0"/>
              <a:t> </a:t>
            </a:r>
          </a:p>
        </p:txBody>
      </p:sp>
    </p:spTree>
    <p:extLst>
      <p:ext uri="{BB962C8B-B14F-4D97-AF65-F5344CB8AC3E}">
        <p14:creationId xmlns:p14="http://schemas.microsoft.com/office/powerpoint/2010/main" val="77549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B3D1-CC1E-4508-B157-46423E2C344C}"/>
              </a:ext>
            </a:extLst>
          </p:cNvPr>
          <p:cNvSpPr>
            <a:spLocks noGrp="1"/>
          </p:cNvSpPr>
          <p:nvPr>
            <p:ph type="title"/>
          </p:nvPr>
        </p:nvSpPr>
        <p:spPr>
          <a:xfrm>
            <a:off x="1147156" y="480753"/>
            <a:ext cx="8382000" cy="548640"/>
          </a:xfrm>
        </p:spPr>
        <p:txBody>
          <a:bodyPr/>
          <a:lstStyle/>
          <a:p>
            <a:r>
              <a:rPr lang="en-US" dirty="0"/>
              <a:t>WASHINGTON STATE MILITARY FAMILY </a:t>
            </a:r>
            <a:br>
              <a:rPr lang="en-US" dirty="0"/>
            </a:br>
            <a:r>
              <a:rPr lang="en-US" dirty="0"/>
              <a:t>CHILD CARE WORKGROUP</a:t>
            </a:r>
          </a:p>
        </p:txBody>
      </p:sp>
      <p:sp>
        <p:nvSpPr>
          <p:cNvPr id="3" name="Content Placeholder 2">
            <a:extLst>
              <a:ext uri="{FF2B5EF4-FFF2-40B4-BE49-F238E27FC236}">
                <a16:creationId xmlns:a16="http://schemas.microsoft.com/office/drawing/2014/main" id="{A3B9E799-5B1F-406A-BD4A-0E416FF564BF}"/>
              </a:ext>
            </a:extLst>
          </p:cNvPr>
          <p:cNvSpPr>
            <a:spLocks noGrp="1"/>
          </p:cNvSpPr>
          <p:nvPr>
            <p:ph idx="1"/>
          </p:nvPr>
        </p:nvSpPr>
        <p:spPr>
          <a:xfrm>
            <a:off x="1147156" y="1393768"/>
            <a:ext cx="9897687" cy="5464232"/>
          </a:xfrm>
        </p:spPr>
        <p:txBody>
          <a:bodyPr>
            <a:normAutofit/>
          </a:bodyPr>
          <a:lstStyle/>
          <a:p>
            <a:pPr marL="0" indent="0"/>
            <a:r>
              <a:rPr lang="en-US" b="0" dirty="0">
                <a:latin typeface="Malgun Gothic" panose="020B0503020000020004" pitchFamily="34" charset="-127"/>
                <a:ea typeface="Malgun Gothic" panose="020B0503020000020004" pitchFamily="34" charset="-127"/>
              </a:rPr>
              <a:t>A collaborative effort between Federal, State, Service Branch, Installation, Nonprofit, Corporate partners and others to address the military child care need in Washington.</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Department of Defense</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Washington State Department of Veterans Affairs</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Washington State Department of Children, Youth, &amp; Families</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Installation Leadership for all Major Installations in the State</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Installation Child and Youth Program Leaders for all Major Installations in the State</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Service Branch Representatives</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Child Care Providers</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Military Families</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School Districts</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Nonprofit Organizations Offering Child Care</a:t>
            </a:r>
          </a:p>
          <a:p>
            <a:pPr marL="285750" indent="-285750">
              <a:buFont typeface="Arial" panose="020B0604020202020204" pitchFamily="34" charset="0"/>
              <a:buChar char="•"/>
            </a:pPr>
            <a:r>
              <a:rPr lang="en-US" b="0" dirty="0">
                <a:latin typeface="Malgun Gothic" panose="020B0503020000020004" pitchFamily="34" charset="-127"/>
                <a:ea typeface="Malgun Gothic" panose="020B0503020000020004" pitchFamily="34" charset="-127"/>
              </a:rPr>
              <a:t>Economic Development Organizations</a:t>
            </a:r>
          </a:p>
          <a:p>
            <a:pPr>
              <a:buFont typeface="Arial" panose="020B0604020202020204" pitchFamily="34" charset="0"/>
              <a:buChar char="•"/>
            </a:pPr>
            <a:endParaRPr lang="en-US" b="0" dirty="0">
              <a:latin typeface="Malgun Gothic" panose="020B0503020000020004" pitchFamily="34" charset="-127"/>
              <a:ea typeface="Malgun Gothic" panose="020B0503020000020004" pitchFamily="34" charset="-127"/>
            </a:endParaRPr>
          </a:p>
          <a:p>
            <a:pPr marL="0" indent="0"/>
            <a:endParaRPr lang="en-US" dirty="0"/>
          </a:p>
          <a:p>
            <a:r>
              <a:rPr lang="en-US" dirty="0"/>
              <a:t> </a:t>
            </a:r>
          </a:p>
        </p:txBody>
      </p:sp>
      <p:pic>
        <p:nvPicPr>
          <p:cNvPr id="7" name="Picture 6" descr="A group of people holding flags&#10;&#10;Description automatically generated with low confidence">
            <a:extLst>
              <a:ext uri="{FF2B5EF4-FFF2-40B4-BE49-F238E27FC236}">
                <a16:creationId xmlns:a16="http://schemas.microsoft.com/office/drawing/2014/main" id="{3C2DA6D2-5384-4BA1-AC8B-2BFFCC29D2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5882"/>
          <a:stretch/>
        </p:blipFill>
        <p:spPr>
          <a:xfrm>
            <a:off x="7376160" y="3780905"/>
            <a:ext cx="3925598" cy="2438400"/>
          </a:xfrm>
          <a:prstGeom prst="rect">
            <a:avLst/>
          </a:prstGeom>
        </p:spPr>
      </p:pic>
    </p:spTree>
    <p:extLst>
      <p:ext uri="{BB962C8B-B14F-4D97-AF65-F5344CB8AC3E}">
        <p14:creationId xmlns:p14="http://schemas.microsoft.com/office/powerpoint/2010/main" val="34816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2EA4AD-4B48-45A1-8EF6-F71A255171D8}"/>
              </a:ext>
            </a:extLst>
          </p:cNvPr>
          <p:cNvPicPr>
            <a:picLocks noChangeAspect="1"/>
          </p:cNvPicPr>
          <p:nvPr/>
        </p:nvPicPr>
        <p:blipFill rotWithShape="1">
          <a:blip r:embed="rId2"/>
          <a:srcRect t="187"/>
          <a:stretch/>
        </p:blipFill>
        <p:spPr>
          <a:xfrm>
            <a:off x="3600603" y="76200"/>
            <a:ext cx="6236751" cy="6705600"/>
          </a:xfrm>
          <a:prstGeom prst="rect">
            <a:avLst/>
          </a:prstGeom>
        </p:spPr>
      </p:pic>
      <p:sp>
        <p:nvSpPr>
          <p:cNvPr id="6" name="TextBox 5">
            <a:extLst>
              <a:ext uri="{FF2B5EF4-FFF2-40B4-BE49-F238E27FC236}">
                <a16:creationId xmlns:a16="http://schemas.microsoft.com/office/drawing/2014/main" id="{E43C9A49-D0D7-436D-AAEA-BBE5668BE566}"/>
              </a:ext>
            </a:extLst>
          </p:cNvPr>
          <p:cNvSpPr txBox="1"/>
          <p:nvPr/>
        </p:nvSpPr>
        <p:spPr>
          <a:xfrm rot="16200000">
            <a:off x="34695" y="3105835"/>
            <a:ext cx="6368143" cy="646331"/>
          </a:xfrm>
          <a:prstGeom prst="rect">
            <a:avLst/>
          </a:prstGeom>
          <a:noFill/>
        </p:spPr>
        <p:txBody>
          <a:bodyPr wrap="square" rtlCol="0">
            <a:spAutoFit/>
          </a:bodyPr>
          <a:lstStyle/>
          <a:p>
            <a:pPr algn="ctr"/>
            <a:r>
              <a:rPr lang="en-US" sz="3600" b="1" dirty="0">
                <a:solidFill>
                  <a:prstClr val="black"/>
                </a:solidFill>
                <a:latin typeface="Franklin Gothic Book"/>
              </a:rPr>
              <a:t>BARRIERS TO CARE</a:t>
            </a:r>
          </a:p>
        </p:txBody>
      </p:sp>
    </p:spTree>
    <p:extLst>
      <p:ext uri="{BB962C8B-B14F-4D97-AF65-F5344CB8AC3E}">
        <p14:creationId xmlns:p14="http://schemas.microsoft.com/office/powerpoint/2010/main" val="233313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20" y="283893"/>
            <a:ext cx="5326129" cy="7315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0115" name="Picture 2" descr="JBLM 2014 Update - black R on transpare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4010" y="82897266"/>
            <a:ext cx="103822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6" name="Picture 3" descr="1a8b5b986101a1aebcef8de5866728b4_400x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2235" y="83004422"/>
            <a:ext cx="915590" cy="916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7" name="Picture 4" descr="dupont_logo-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5197" y="82356722"/>
            <a:ext cx="1381125" cy="103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8" name="Picture 5" descr="logo_nisqua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13431" y="83958113"/>
            <a:ext cx="1807369" cy="96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9" name="Picture 6" descr="logo-lakewood-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39450" y="83929538"/>
            <a:ext cx="1212056" cy="121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20" name="Picture 7" descr="tacoma-city-s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0500" y="86873954"/>
            <a:ext cx="8524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52591" y="6538667"/>
            <a:ext cx="835819" cy="253916"/>
          </a:xfrm>
          <a:prstGeom prst="rect">
            <a:avLst/>
          </a:prstGeom>
          <a:noFill/>
        </p:spPr>
        <p:txBody>
          <a:bodyPr>
            <a:spAutoFit/>
          </a:bodyPr>
          <a:lstStyle/>
          <a:p>
            <a:pPr algn="ctr" hangingPunct="0">
              <a:defRPr/>
            </a:pPr>
            <a:r>
              <a:rPr lang="en-US" sz="1050" b="1" kern="0" dirty="0">
                <a:solidFill>
                  <a:srgbClr val="000000"/>
                </a:solidFill>
                <a:sym typeface="Calibri"/>
              </a:rPr>
              <a:t>2022</a:t>
            </a:r>
          </a:p>
        </p:txBody>
      </p:sp>
      <p:sp>
        <p:nvSpPr>
          <p:cNvPr id="35" name="Slide Number Placeholder 5"/>
          <p:cNvSpPr>
            <a:spLocks noGrp="1"/>
          </p:cNvSpPr>
          <p:nvPr>
            <p:ph type="sldNum" sz="quarter" idx="4294967295"/>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sym typeface="Calibri"/>
              </a:defRPr>
            </a:lvl1pPr>
          </a:lstStyle>
          <a:p>
            <a:pPr>
              <a:defRPr/>
            </a:pPr>
            <a:fld id="{1280F9AB-A73A-424F-940C-EA39A9709663}" type="slidenum">
              <a:rPr lang="en-US"/>
              <a:pPr>
                <a:defRPr/>
              </a:pPr>
              <a:t>2</a:t>
            </a:fld>
            <a:endParaRPr lang="en-US"/>
          </a:p>
        </p:txBody>
      </p:sp>
      <p:sp>
        <p:nvSpPr>
          <p:cNvPr id="2" name="Rectangle 1"/>
          <p:cNvSpPr/>
          <p:nvPr/>
        </p:nvSpPr>
        <p:spPr>
          <a:xfrm>
            <a:off x="0" y="1015476"/>
            <a:ext cx="11705846" cy="646331"/>
          </a:xfrm>
          <a:prstGeom prst="rect">
            <a:avLst/>
          </a:prstGeom>
        </p:spPr>
        <p:txBody>
          <a:bodyPr wrap="square">
            <a:spAutoFit/>
          </a:bodyPr>
          <a:lstStyle/>
          <a:p>
            <a:pPr algn="ctr"/>
            <a:r>
              <a:rPr lang="en-US" sz="3600" b="1" u="sng" dirty="0" smtClean="0">
                <a:solidFill>
                  <a:srgbClr val="002060"/>
                </a:solidFill>
              </a:rPr>
              <a:t>Joint Base Lewis McChord</a:t>
            </a:r>
            <a:endParaRPr lang="en-US" sz="3600" b="1" u="sng" dirty="0">
              <a:solidFill>
                <a:srgbClr val="002060"/>
              </a:solidFill>
            </a:endParaRPr>
          </a:p>
        </p:txBody>
      </p:sp>
      <p:pic>
        <p:nvPicPr>
          <p:cNvPr id="6" name="Picture 5"/>
          <p:cNvPicPr>
            <a:picLocks noChangeAspect="1"/>
          </p:cNvPicPr>
          <p:nvPr/>
        </p:nvPicPr>
        <p:blipFill>
          <a:blip r:embed="rId9"/>
          <a:stretch>
            <a:fillRect/>
          </a:stretch>
        </p:blipFill>
        <p:spPr>
          <a:xfrm>
            <a:off x="6176357" y="1747059"/>
            <a:ext cx="3816889" cy="2653093"/>
          </a:xfrm>
          <a:prstGeom prst="rect">
            <a:avLst/>
          </a:prstGeom>
        </p:spPr>
      </p:pic>
      <p:pic>
        <p:nvPicPr>
          <p:cNvPr id="1026" name="Picture 2" descr="Welcome to JBL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4048" y="1747059"/>
            <a:ext cx="4431434" cy="26530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13407" y="4794224"/>
            <a:ext cx="4737451" cy="1477328"/>
          </a:xfrm>
          <a:prstGeom prst="rect">
            <a:avLst/>
          </a:prstGeom>
          <a:noFill/>
          <a:ln w="57150">
            <a:solidFill>
              <a:srgbClr val="002060"/>
            </a:solidFill>
          </a:ln>
        </p:spPr>
        <p:txBody>
          <a:bodyPr wrap="none" rtlCol="0">
            <a:spAutoFit/>
          </a:bodyPr>
          <a:lstStyle/>
          <a:p>
            <a:r>
              <a:rPr lang="en-US" b="1" dirty="0" smtClean="0"/>
              <a:t>Washington Military Installations also include: </a:t>
            </a:r>
          </a:p>
          <a:p>
            <a:r>
              <a:rPr lang="en-US" dirty="0" smtClean="0"/>
              <a:t>Fairchild AFB - Spokane County</a:t>
            </a:r>
          </a:p>
          <a:p>
            <a:r>
              <a:rPr lang="en-US" dirty="0" smtClean="0"/>
              <a:t>Naval Base Kitsap - Kitsap County</a:t>
            </a:r>
          </a:p>
          <a:p>
            <a:r>
              <a:rPr lang="en-US" dirty="0" smtClean="0"/>
              <a:t>Naval Station Everett - Snohomish County</a:t>
            </a:r>
          </a:p>
          <a:p>
            <a:r>
              <a:rPr lang="en-US" dirty="0" smtClean="0"/>
              <a:t>Naval Air Station Whidbey Island – Island County</a:t>
            </a: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85903" y="4257927"/>
            <a:ext cx="3025833" cy="2407698"/>
          </a:xfrm>
          <a:prstGeom prst="rect">
            <a:avLst/>
          </a:prstGeom>
        </p:spPr>
      </p:pic>
    </p:spTree>
    <p:extLst>
      <p:ext uri="{BB962C8B-B14F-4D97-AF65-F5344CB8AC3E}">
        <p14:creationId xmlns:p14="http://schemas.microsoft.com/office/powerpoint/2010/main" val="1714056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BD80AA-D346-4413-9CDB-0FE2934A479E}"/>
              </a:ext>
            </a:extLst>
          </p:cNvPr>
          <p:cNvPicPr>
            <a:picLocks noChangeAspect="1"/>
          </p:cNvPicPr>
          <p:nvPr/>
        </p:nvPicPr>
        <p:blipFill>
          <a:blip r:embed="rId2"/>
          <a:stretch>
            <a:fillRect/>
          </a:stretch>
        </p:blipFill>
        <p:spPr>
          <a:xfrm>
            <a:off x="3419228" y="798052"/>
            <a:ext cx="7248772" cy="6059949"/>
          </a:xfrm>
          <a:prstGeom prst="rect">
            <a:avLst/>
          </a:prstGeom>
        </p:spPr>
      </p:pic>
      <p:sp>
        <p:nvSpPr>
          <p:cNvPr id="7" name="TextBox 6">
            <a:extLst>
              <a:ext uri="{FF2B5EF4-FFF2-40B4-BE49-F238E27FC236}">
                <a16:creationId xmlns:a16="http://schemas.microsoft.com/office/drawing/2014/main" id="{230BB0E9-E3F3-43D8-9071-388F9316E010}"/>
              </a:ext>
            </a:extLst>
          </p:cNvPr>
          <p:cNvSpPr txBox="1"/>
          <p:nvPr/>
        </p:nvSpPr>
        <p:spPr>
          <a:xfrm rot="16200000">
            <a:off x="-450307" y="2828836"/>
            <a:ext cx="6368143" cy="1200329"/>
          </a:xfrm>
          <a:prstGeom prst="rect">
            <a:avLst/>
          </a:prstGeom>
          <a:noFill/>
        </p:spPr>
        <p:txBody>
          <a:bodyPr wrap="square" rtlCol="0">
            <a:spAutoFit/>
          </a:bodyPr>
          <a:lstStyle/>
          <a:p>
            <a:pPr algn="ctr"/>
            <a:r>
              <a:rPr lang="en-US" sz="3600" b="1" dirty="0">
                <a:solidFill>
                  <a:prstClr val="black"/>
                </a:solidFill>
                <a:latin typeface="Franklin Gothic Book"/>
              </a:rPr>
              <a:t>IMPACTS FROM LACK OF </a:t>
            </a:r>
            <a:br>
              <a:rPr lang="en-US" sz="3600" b="1" dirty="0">
                <a:solidFill>
                  <a:prstClr val="black"/>
                </a:solidFill>
                <a:latin typeface="Franklin Gothic Book"/>
              </a:rPr>
            </a:br>
            <a:r>
              <a:rPr lang="en-US" sz="3600" b="1" dirty="0">
                <a:solidFill>
                  <a:prstClr val="black"/>
                </a:solidFill>
                <a:latin typeface="Franklin Gothic Book"/>
              </a:rPr>
              <a:t>CHILD CARE AVAILABILITY</a:t>
            </a:r>
          </a:p>
        </p:txBody>
      </p:sp>
    </p:spTree>
    <p:extLst>
      <p:ext uri="{BB962C8B-B14F-4D97-AF65-F5344CB8AC3E}">
        <p14:creationId xmlns:p14="http://schemas.microsoft.com/office/powerpoint/2010/main" val="256077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A650-1910-4128-988B-AB9F618A60DA}"/>
              </a:ext>
            </a:extLst>
          </p:cNvPr>
          <p:cNvSpPr>
            <a:spLocks noGrp="1"/>
          </p:cNvSpPr>
          <p:nvPr>
            <p:ph type="title"/>
          </p:nvPr>
        </p:nvSpPr>
        <p:spPr>
          <a:xfrm>
            <a:off x="2377440" y="299258"/>
            <a:ext cx="10027920" cy="548640"/>
          </a:xfrm>
        </p:spPr>
        <p:txBody>
          <a:bodyPr/>
          <a:lstStyle/>
          <a:p>
            <a:r>
              <a:rPr lang="en-US" dirty="0"/>
              <a:t>Child care need, Access &amp; affordability</a:t>
            </a:r>
          </a:p>
        </p:txBody>
      </p:sp>
      <p:pic>
        <p:nvPicPr>
          <p:cNvPr id="4" name="Picture 3">
            <a:extLst>
              <a:ext uri="{FF2B5EF4-FFF2-40B4-BE49-F238E27FC236}">
                <a16:creationId xmlns:a16="http://schemas.microsoft.com/office/drawing/2014/main" id="{C5FB99C6-D611-4529-9545-308E97940C04}"/>
              </a:ext>
            </a:extLst>
          </p:cNvPr>
          <p:cNvPicPr>
            <a:picLocks noChangeAspect="1"/>
          </p:cNvPicPr>
          <p:nvPr/>
        </p:nvPicPr>
        <p:blipFill>
          <a:blip r:embed="rId2">
            <a:clrChange>
              <a:clrFrom>
                <a:srgbClr val="FFFFFF"/>
              </a:clrFrom>
              <a:clrTo>
                <a:srgbClr val="FFFFFF">
                  <a:alpha val="0"/>
                </a:srgbClr>
              </a:clrTo>
            </a:clrChange>
          </a:blip>
          <a:srcRect t="768" b="768"/>
          <a:stretch>
            <a:fillRect/>
          </a:stretch>
        </p:blipFill>
        <p:spPr bwMode="auto">
          <a:xfrm>
            <a:off x="1676401" y="1219201"/>
            <a:ext cx="4109883" cy="284797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43BF018-4973-4C6B-90A8-916C7B1CB479}"/>
              </a:ext>
            </a:extLst>
          </p:cNvPr>
          <p:cNvPicPr>
            <a:picLocks noChangeAspect="1"/>
          </p:cNvPicPr>
          <p:nvPr/>
        </p:nvPicPr>
        <p:blipFill rotWithShape="1">
          <a:blip r:embed="rId3"/>
          <a:srcRect l="2563"/>
          <a:stretch/>
        </p:blipFill>
        <p:spPr>
          <a:xfrm>
            <a:off x="6172201" y="1195252"/>
            <a:ext cx="4109883" cy="5431879"/>
          </a:xfrm>
          <a:prstGeom prst="rect">
            <a:avLst/>
          </a:prstGeom>
        </p:spPr>
      </p:pic>
    </p:spTree>
    <p:extLst>
      <p:ext uri="{BB962C8B-B14F-4D97-AF65-F5344CB8AC3E}">
        <p14:creationId xmlns:p14="http://schemas.microsoft.com/office/powerpoint/2010/main" val="315104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AAE6-48BB-4E11-9F93-2C1C42FBE145}"/>
              </a:ext>
            </a:extLst>
          </p:cNvPr>
          <p:cNvSpPr>
            <a:spLocks noGrp="1"/>
          </p:cNvSpPr>
          <p:nvPr>
            <p:ph type="title"/>
          </p:nvPr>
        </p:nvSpPr>
        <p:spPr>
          <a:xfrm>
            <a:off x="2742853" y="49480"/>
            <a:ext cx="8047066" cy="1220133"/>
          </a:xfrm>
        </p:spPr>
        <p:txBody>
          <a:bodyPr/>
          <a:lstStyle/>
          <a:p>
            <a:r>
              <a:rPr lang="en-US" dirty="0"/>
              <a:t>Civilian child care in WASHINGTON</a:t>
            </a:r>
          </a:p>
        </p:txBody>
      </p:sp>
      <p:pic>
        <p:nvPicPr>
          <p:cNvPr id="6" name="Picture 5">
            <a:extLst>
              <a:ext uri="{FF2B5EF4-FFF2-40B4-BE49-F238E27FC236}">
                <a16:creationId xmlns:a16="http://schemas.microsoft.com/office/drawing/2014/main" id="{C2216283-4B5A-4EA7-8BBD-4B847C62630C}"/>
              </a:ext>
            </a:extLst>
          </p:cNvPr>
          <p:cNvPicPr>
            <a:picLocks noChangeAspect="1"/>
          </p:cNvPicPr>
          <p:nvPr/>
        </p:nvPicPr>
        <p:blipFill>
          <a:blip r:embed="rId2"/>
          <a:stretch>
            <a:fillRect/>
          </a:stretch>
        </p:blipFill>
        <p:spPr>
          <a:xfrm>
            <a:off x="7086600" y="1098857"/>
            <a:ext cx="3200400" cy="2000251"/>
          </a:xfrm>
          <a:prstGeom prst="rect">
            <a:avLst/>
          </a:prstGeom>
        </p:spPr>
      </p:pic>
      <p:sp>
        <p:nvSpPr>
          <p:cNvPr id="8" name="TextBox 7">
            <a:extLst>
              <a:ext uri="{FF2B5EF4-FFF2-40B4-BE49-F238E27FC236}">
                <a16:creationId xmlns:a16="http://schemas.microsoft.com/office/drawing/2014/main" id="{6CC1BE4C-0E63-48BD-B924-315F0890E14C}"/>
              </a:ext>
            </a:extLst>
          </p:cNvPr>
          <p:cNvSpPr txBox="1"/>
          <p:nvPr/>
        </p:nvSpPr>
        <p:spPr>
          <a:xfrm>
            <a:off x="1905000" y="1447800"/>
            <a:ext cx="5562600" cy="1211998"/>
          </a:xfrm>
          <a:prstGeom prst="rect">
            <a:avLst/>
          </a:prstGeom>
          <a:noFill/>
        </p:spPr>
        <p:txBody>
          <a:bodyPr wrap="square">
            <a:spAutoFit/>
          </a:bodyPr>
          <a:lstStyle/>
          <a:p>
            <a:pPr algn="ctr">
              <a:lnSpc>
                <a:spcPct val="107000"/>
              </a:lnSpc>
              <a:spcBef>
                <a:spcPts val="1200"/>
              </a:spcBef>
              <a:spcAft>
                <a:spcPts val="1200"/>
              </a:spcAft>
            </a:pPr>
            <a:r>
              <a:rPr lang="en-US" dirty="0">
                <a:solidFill>
                  <a:srgbClr val="7030A0"/>
                </a:solidFill>
                <a:latin typeface="Century Gothic" panose="020B0502020202020204" pitchFamily="34" charset="0"/>
                <a:ea typeface="MS Gothic" panose="020B0609070205080204" pitchFamily="49" charset="-128"/>
                <a:cs typeface="Times New Roman" panose="02020603050405020304" pitchFamily="18" charset="0"/>
              </a:rPr>
              <a:t>At least </a:t>
            </a:r>
            <a:r>
              <a:rPr lang="en-US" sz="3200" dirty="0">
                <a:solidFill>
                  <a:srgbClr val="7030A0"/>
                </a:solidFill>
                <a:latin typeface="Century Gothic" panose="020B0502020202020204" pitchFamily="34" charset="0"/>
                <a:ea typeface="MS Gothic" panose="020B0609070205080204" pitchFamily="49" charset="-128"/>
                <a:cs typeface="Times New Roman" panose="02020603050405020304" pitchFamily="18" charset="0"/>
              </a:rPr>
              <a:t>32%</a:t>
            </a:r>
            <a:r>
              <a:rPr lang="en-US" dirty="0">
                <a:solidFill>
                  <a:srgbClr val="7030A0"/>
                </a:solidFill>
                <a:latin typeface="Century Gothic" panose="020B0502020202020204" pitchFamily="34" charset="0"/>
                <a:ea typeface="MS Gothic" panose="020B0609070205080204" pitchFamily="49" charset="-128"/>
                <a:cs typeface="Times New Roman" panose="02020603050405020304" pitchFamily="18" charset="0"/>
              </a:rPr>
              <a:t> of DoD subsidized child care for military children in Washington is provided by civilian child care providers.</a:t>
            </a:r>
            <a:endParaRPr lang="en-US" b="1" i="1" dirty="0">
              <a:solidFill>
                <a:srgbClr val="7030A0"/>
              </a:solidFill>
              <a:latin typeface="Century Gothic" panose="020B0502020202020204" pitchFamily="34" charset="0"/>
              <a:ea typeface="MS Gothic" panose="020B06090702050802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id="{377863E3-139F-4FEA-ABBF-DB93CC0240F5}"/>
              </a:ext>
            </a:extLst>
          </p:cNvPr>
          <p:cNvSpPr txBox="1"/>
          <p:nvPr/>
        </p:nvSpPr>
        <p:spPr>
          <a:xfrm>
            <a:off x="2133600" y="3448051"/>
            <a:ext cx="8382000" cy="2761462"/>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dirty="0">
                <a:solidFill>
                  <a:prstClr val="black"/>
                </a:solidFill>
                <a:latin typeface="Franklin Gothic Medium"/>
                <a:ea typeface="MS Gothic" panose="020B0609070205080204" pitchFamily="49" charset="-128"/>
                <a:cs typeface="Times New Roman" panose="02020603050405020304" pitchFamily="18" charset="0"/>
              </a:rPr>
              <a:t>The Washington State Child Care Collaborative Task Force </a:t>
            </a:r>
          </a:p>
          <a:p>
            <a:pPr marL="742950" lvl="1" indent="-285750">
              <a:lnSpc>
                <a:spcPct val="107000"/>
              </a:lnSpc>
              <a:spcAft>
                <a:spcPts val="800"/>
              </a:spcAft>
              <a:buFont typeface="Arial" panose="020B0604020202020204" pitchFamily="34" charset="0"/>
              <a:buChar char="•"/>
            </a:pPr>
            <a:r>
              <a:rPr lang="en-US" dirty="0">
                <a:solidFill>
                  <a:prstClr val="black"/>
                </a:solidFill>
                <a:latin typeface="Franklin Gothic Medium"/>
                <a:ea typeface="MS Gothic" panose="020B0609070205080204" pitchFamily="49" charset="-128"/>
                <a:cs typeface="Times New Roman" panose="02020603050405020304" pitchFamily="18" charset="0"/>
              </a:rPr>
              <a:t>Staffing  </a:t>
            </a:r>
          </a:p>
          <a:p>
            <a:pPr marL="742950" lvl="1" indent="-285750">
              <a:lnSpc>
                <a:spcPct val="107000"/>
              </a:lnSpc>
              <a:spcAft>
                <a:spcPts val="800"/>
              </a:spcAft>
              <a:buFont typeface="Arial" panose="020B0604020202020204" pitchFamily="34" charset="0"/>
              <a:buChar char="•"/>
            </a:pPr>
            <a:r>
              <a:rPr lang="en-US" dirty="0">
                <a:solidFill>
                  <a:prstClr val="black"/>
                </a:solidFill>
                <a:latin typeface="Franklin Gothic Medium"/>
                <a:ea typeface="MS Gothic" panose="020B0609070205080204" pitchFamily="49" charset="-128"/>
                <a:cs typeface="Times New Roman" panose="02020603050405020304" pitchFamily="18" charset="0"/>
              </a:rPr>
              <a:t>Facilities </a:t>
            </a:r>
          </a:p>
          <a:p>
            <a:pPr marL="742950" lvl="1" indent="-285750">
              <a:lnSpc>
                <a:spcPct val="107000"/>
              </a:lnSpc>
              <a:spcAft>
                <a:spcPts val="800"/>
              </a:spcAft>
              <a:buFont typeface="Arial" panose="020B0604020202020204" pitchFamily="34" charset="0"/>
              <a:buChar char="•"/>
            </a:pPr>
            <a:r>
              <a:rPr lang="en-US" dirty="0">
                <a:solidFill>
                  <a:prstClr val="black"/>
                </a:solidFill>
                <a:latin typeface="Franklin Gothic Medium"/>
                <a:ea typeface="MS Gothic" panose="020B0609070205080204" pitchFamily="49" charset="-128"/>
                <a:cs typeface="Times New Roman" panose="02020603050405020304" pitchFamily="18" charset="0"/>
              </a:rPr>
              <a:t>Fee Assistance</a:t>
            </a:r>
          </a:p>
          <a:p>
            <a:pPr marL="742950" lvl="1" indent="-285750">
              <a:lnSpc>
                <a:spcPct val="107000"/>
              </a:lnSpc>
              <a:spcAft>
                <a:spcPts val="800"/>
              </a:spcAft>
              <a:buFont typeface="Arial" panose="020B0604020202020204" pitchFamily="34" charset="0"/>
              <a:buChar char="•"/>
            </a:pPr>
            <a:r>
              <a:rPr lang="en-US" dirty="0">
                <a:solidFill>
                  <a:prstClr val="black"/>
                </a:solidFill>
                <a:latin typeface="Franklin Gothic Medium"/>
                <a:ea typeface="MS Gothic" panose="020B0609070205080204" pitchFamily="49" charset="-128"/>
                <a:cs typeface="Times New Roman" panose="02020603050405020304" pitchFamily="18" charset="0"/>
              </a:rPr>
              <a:t>Communications: </a:t>
            </a:r>
          </a:p>
          <a:p>
            <a:pPr marL="285750" indent="-285750">
              <a:lnSpc>
                <a:spcPct val="107000"/>
              </a:lnSpc>
              <a:spcAft>
                <a:spcPts val="800"/>
              </a:spcAft>
              <a:buFont typeface="Arial" panose="020B0604020202020204" pitchFamily="34" charset="0"/>
              <a:buChar char="•"/>
            </a:pPr>
            <a:r>
              <a:rPr lang="en-US" dirty="0">
                <a:solidFill>
                  <a:prstClr val="black"/>
                </a:solidFill>
                <a:latin typeface="Franklin Gothic Medium"/>
                <a:ea typeface="MS Gothic" panose="020B0609070205080204" pitchFamily="49" charset="-128"/>
                <a:cs typeface="Times New Roman" panose="02020603050405020304" pitchFamily="18" charset="0"/>
              </a:rPr>
              <a:t>The Fair Start for Kids Act </a:t>
            </a:r>
          </a:p>
          <a:p>
            <a:pPr marL="285750" indent="-285750">
              <a:lnSpc>
                <a:spcPct val="107000"/>
              </a:lnSpc>
              <a:spcAft>
                <a:spcPts val="800"/>
              </a:spcAft>
              <a:buFont typeface="Arial" panose="020B0604020202020204" pitchFamily="34" charset="0"/>
              <a:buChar char="•"/>
            </a:pPr>
            <a:r>
              <a:rPr lang="en-US" dirty="0">
                <a:solidFill>
                  <a:prstClr val="black"/>
                </a:solidFill>
                <a:latin typeface="Franklin Gothic Medium"/>
                <a:ea typeface="MS Gothic" panose="020B0609070205080204" pitchFamily="49" charset="-128"/>
                <a:cs typeface="Times New Roman" panose="02020603050405020304" pitchFamily="18" charset="0"/>
              </a:rPr>
              <a:t>Early Learning Advisory Council</a:t>
            </a:r>
          </a:p>
        </p:txBody>
      </p:sp>
    </p:spTree>
    <p:extLst>
      <p:ext uri="{BB962C8B-B14F-4D97-AF65-F5344CB8AC3E}">
        <p14:creationId xmlns:p14="http://schemas.microsoft.com/office/powerpoint/2010/main" val="181273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Rectangle 75">
            <a:extLst>
              <a:ext uri="{FF2B5EF4-FFF2-40B4-BE49-F238E27FC236}">
                <a16:creationId xmlns:a16="http://schemas.microsoft.com/office/drawing/2014/main" id="{DCDC766F-03B9-41B5-99CD-E4690CC379CD}"/>
              </a:ext>
            </a:extLst>
          </p:cNvPr>
          <p:cNvSpPr>
            <a:spLocks noChangeArrowheads="1"/>
          </p:cNvSpPr>
          <p:nvPr/>
        </p:nvSpPr>
        <p:spPr bwMode="auto">
          <a:xfrm>
            <a:off x="2690268" y="2038049"/>
            <a:ext cx="7977733"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6750" algn="l"/>
              </a:tabLst>
              <a:defRPr>
                <a:solidFill>
                  <a:schemeClr val="tx1"/>
                </a:solidFill>
                <a:latin typeface="Arial" panose="020B0604020202020204" pitchFamily="34" charset="0"/>
              </a:defRPr>
            </a:lvl1pPr>
            <a:lvl2pPr eaLnBrk="0" fontAlgn="base" hangingPunct="0">
              <a:spcBef>
                <a:spcPct val="0"/>
              </a:spcBef>
              <a:spcAft>
                <a:spcPct val="0"/>
              </a:spcAft>
              <a:tabLst>
                <a:tab pos="666750" algn="l"/>
              </a:tabLst>
              <a:defRPr>
                <a:solidFill>
                  <a:schemeClr val="tx1"/>
                </a:solidFill>
                <a:latin typeface="Arial" panose="020B0604020202020204" pitchFamily="34" charset="0"/>
              </a:defRPr>
            </a:lvl2pPr>
            <a:lvl3pPr eaLnBrk="0" fontAlgn="base" hangingPunct="0">
              <a:spcBef>
                <a:spcPct val="0"/>
              </a:spcBef>
              <a:spcAft>
                <a:spcPct val="0"/>
              </a:spcAft>
              <a:tabLst>
                <a:tab pos="666750" algn="l"/>
              </a:tabLst>
              <a:defRPr>
                <a:solidFill>
                  <a:schemeClr val="tx1"/>
                </a:solidFill>
                <a:latin typeface="Arial" panose="020B0604020202020204" pitchFamily="34" charset="0"/>
              </a:defRPr>
            </a:lvl3pPr>
            <a:lvl4pPr eaLnBrk="0" fontAlgn="base" hangingPunct="0">
              <a:spcBef>
                <a:spcPct val="0"/>
              </a:spcBef>
              <a:spcAft>
                <a:spcPct val="0"/>
              </a:spcAft>
              <a:tabLst>
                <a:tab pos="666750" algn="l"/>
              </a:tabLst>
              <a:defRPr>
                <a:solidFill>
                  <a:schemeClr val="tx1"/>
                </a:solidFill>
                <a:latin typeface="Arial" panose="020B0604020202020204" pitchFamily="34" charset="0"/>
              </a:defRPr>
            </a:lvl4pPr>
            <a:lvl5pPr eaLnBrk="0" fontAlgn="base" hangingPunct="0">
              <a:spcBef>
                <a:spcPct val="0"/>
              </a:spcBef>
              <a:spcAft>
                <a:spcPct val="0"/>
              </a:spcAft>
              <a:tabLst>
                <a:tab pos="666750" algn="l"/>
              </a:tabLst>
              <a:defRPr>
                <a:solidFill>
                  <a:schemeClr val="tx1"/>
                </a:solidFill>
                <a:latin typeface="Arial" panose="020B0604020202020204" pitchFamily="34" charset="0"/>
              </a:defRPr>
            </a:lvl5pPr>
            <a:lvl6pPr eaLnBrk="0" fontAlgn="base" hangingPunct="0">
              <a:spcBef>
                <a:spcPct val="0"/>
              </a:spcBef>
              <a:spcAft>
                <a:spcPct val="0"/>
              </a:spcAft>
              <a:tabLst>
                <a:tab pos="666750" algn="l"/>
              </a:tabLst>
              <a:defRPr>
                <a:solidFill>
                  <a:schemeClr val="tx1"/>
                </a:solidFill>
                <a:latin typeface="Arial" panose="020B0604020202020204" pitchFamily="34" charset="0"/>
              </a:defRPr>
            </a:lvl6pPr>
            <a:lvl7pPr eaLnBrk="0" fontAlgn="base" hangingPunct="0">
              <a:spcBef>
                <a:spcPct val="0"/>
              </a:spcBef>
              <a:spcAft>
                <a:spcPct val="0"/>
              </a:spcAft>
              <a:tabLst>
                <a:tab pos="666750" algn="l"/>
              </a:tabLst>
              <a:defRPr>
                <a:solidFill>
                  <a:schemeClr val="tx1"/>
                </a:solidFill>
                <a:latin typeface="Arial" panose="020B0604020202020204" pitchFamily="34" charset="0"/>
              </a:defRPr>
            </a:lvl7pPr>
            <a:lvl8pPr eaLnBrk="0" fontAlgn="base" hangingPunct="0">
              <a:spcBef>
                <a:spcPct val="0"/>
              </a:spcBef>
              <a:spcAft>
                <a:spcPct val="0"/>
              </a:spcAft>
              <a:tabLst>
                <a:tab pos="666750" algn="l"/>
              </a:tabLst>
              <a:defRPr>
                <a:solidFill>
                  <a:schemeClr val="tx1"/>
                </a:solidFill>
                <a:latin typeface="Arial" panose="020B0604020202020204" pitchFamily="34" charset="0"/>
              </a:defRPr>
            </a:lvl8pPr>
            <a:lvl9pPr eaLnBrk="0" fontAlgn="base" hangingPunct="0">
              <a:spcBef>
                <a:spcPct val="0"/>
              </a:spcBef>
              <a:spcAft>
                <a:spcPct val="0"/>
              </a:spcAft>
              <a:tabLst>
                <a:tab pos="666750" algn="l"/>
              </a:tabLst>
              <a:defRPr>
                <a:solidFill>
                  <a:schemeClr val="tx1"/>
                </a:solidFill>
                <a:latin typeface="Arial" panose="020B0604020202020204" pitchFamily="34" charset="0"/>
              </a:defRPr>
            </a:lvl9pPr>
          </a:lstStyle>
          <a:p>
            <a:r>
              <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Recommendation 1</a:t>
            </a:r>
            <a:r>
              <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     ADVOCACY AND PRIORITY</a:t>
            </a:r>
          </a:p>
          <a:p>
            <a:endPar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endPar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pPr>
              <a:tabLst>
                <a:tab pos="666750" algn="l"/>
                <a:tab pos="2516188" algn="l"/>
              </a:tabLst>
            </a:pPr>
            <a:r>
              <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Recommendation 2</a:t>
            </a:r>
            <a:r>
              <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     RATES/ALLOWANCES/FLEXIBLE SPENDING ACCTS</a:t>
            </a:r>
          </a:p>
          <a:p>
            <a:endPar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endPar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r>
              <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Recommendation 3</a:t>
            </a:r>
            <a:r>
              <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     REPORTING</a:t>
            </a:r>
          </a:p>
          <a:p>
            <a:endPar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endPar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r>
              <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Recommendation 4</a:t>
            </a:r>
            <a:r>
              <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     STAFFING</a:t>
            </a:r>
          </a:p>
          <a:p>
            <a:endPar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endParaRPr lang="en-US" altLang="ja-JP" dirty="0">
              <a:solidFill>
                <a:prstClr val="black"/>
              </a:solidFill>
              <a:ea typeface="ＭＳ Ｐゴシック" panose="020B0600070205080204" pitchFamily="34" charset="-128"/>
            </a:endParaRPr>
          </a:p>
          <a:p>
            <a:r>
              <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Recommendation 5</a:t>
            </a:r>
            <a:r>
              <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     COMMUNICATION AND ADMINISTRATION</a:t>
            </a:r>
          </a:p>
          <a:p>
            <a:endPar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endPar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a:p>
            <a:r>
              <a:rPr lang="en-US" altLang="ja-JP"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Recommendation 6</a:t>
            </a:r>
            <a:r>
              <a:rPr lang="en-US" altLang="ja-JP" b="1"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     FUNDING</a:t>
            </a:r>
            <a:r>
              <a:rPr lang="en-US" altLang="ja-JP" sz="1100" dirty="0">
                <a:solidFill>
                  <a:srgbClr val="7030A0"/>
                </a:solidFill>
                <a:latin typeface="Century Gothic" panose="020B0502020202020204" pitchFamily="34" charset="0"/>
                <a:ea typeface="MS Gothic" panose="020B0609070205080204" pitchFamily="49" charset="-128"/>
                <a:cs typeface="Calibri" panose="020F0502020204030204" pitchFamily="34" charset="0"/>
              </a:rPr>
              <a:t>	</a:t>
            </a:r>
          </a:p>
          <a:p>
            <a:endParaRPr lang="en-US" altLang="ja-JP" sz="1100" dirty="0">
              <a:solidFill>
                <a:srgbClr val="7030A0"/>
              </a:solidFill>
              <a:latin typeface="Century Gothic" panose="020B0502020202020204" pitchFamily="34" charset="0"/>
              <a:ea typeface="MS Gothic" panose="020B0609070205080204" pitchFamily="49" charset="-128"/>
              <a:cs typeface="Calibri" panose="020F0502020204030204" pitchFamily="34" charset="0"/>
            </a:endParaRPr>
          </a:p>
        </p:txBody>
      </p:sp>
      <p:grpSp>
        <p:nvGrpSpPr>
          <p:cNvPr id="72" name="Group 71">
            <a:extLst>
              <a:ext uri="{FF2B5EF4-FFF2-40B4-BE49-F238E27FC236}">
                <a16:creationId xmlns:a16="http://schemas.microsoft.com/office/drawing/2014/main" id="{B0A3EC8E-7EBE-4788-93F9-2A2A66CFBC57}"/>
              </a:ext>
            </a:extLst>
          </p:cNvPr>
          <p:cNvGrpSpPr/>
          <p:nvPr/>
        </p:nvGrpSpPr>
        <p:grpSpPr>
          <a:xfrm>
            <a:off x="2162583" y="3505200"/>
            <a:ext cx="542925" cy="628650"/>
            <a:chOff x="0" y="0"/>
            <a:chExt cx="542925" cy="628650"/>
          </a:xfrm>
        </p:grpSpPr>
        <p:sp>
          <p:nvSpPr>
            <p:cNvPr id="73" name="Oval 72">
              <a:extLst>
                <a:ext uri="{FF2B5EF4-FFF2-40B4-BE49-F238E27FC236}">
                  <a16:creationId xmlns:a16="http://schemas.microsoft.com/office/drawing/2014/main" id="{1D597366-E461-4346-BFD0-989FF56A0AE9}"/>
                </a:ext>
              </a:extLst>
            </p:cNvPr>
            <p:cNvSpPr/>
            <p:nvPr/>
          </p:nvSpPr>
          <p:spPr>
            <a:xfrm>
              <a:off x="0" y="114300"/>
              <a:ext cx="542925" cy="514350"/>
            </a:xfrm>
            <a:prstGeom prst="ellipse">
              <a:avLst/>
            </a:prstGeom>
            <a:solidFill>
              <a:srgbClr val="E7BC29"/>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latin typeface="Franklin Gothic Book"/>
              </a:endParaRPr>
            </a:p>
          </p:txBody>
        </p:sp>
        <p:pic>
          <p:nvPicPr>
            <p:cNvPr id="74" name="Picture 73" descr="A picture containing text, receipt&#10;&#10;Description automatically generated">
              <a:extLst>
                <a:ext uri="{FF2B5EF4-FFF2-40B4-BE49-F238E27FC236}">
                  <a16:creationId xmlns:a16="http://schemas.microsoft.com/office/drawing/2014/main" id="{4A396819-2B42-4E28-AD4F-C66D0ABA60C6}"/>
                </a:ext>
              </a:extLst>
            </p:cNvPr>
            <p:cNvPicPr>
              <a:picLocks noChangeAspect="1"/>
            </p:cNvPicPr>
            <p:nvPr/>
          </p:nvPicPr>
          <p:blipFill rotWithShape="1">
            <a:blip r:embed="rId2">
              <a:clrChange>
                <a:clrFrom>
                  <a:srgbClr val="FFFFFF"/>
                </a:clrFrom>
                <a:clrTo>
                  <a:srgbClr val="FFFFFF">
                    <a:alpha val="0"/>
                  </a:srgbClr>
                </a:clrTo>
              </a:clrChange>
              <a:duotone>
                <a:prstClr val="black"/>
                <a:srgbClr val="7030A0">
                  <a:tint val="45000"/>
                  <a:satMod val="400000"/>
                </a:srgbClr>
              </a:duotone>
              <a:extLst>
                <a:ext uri="{28A0092B-C50C-407E-A947-70E740481C1C}">
                  <a14:useLocalDpi xmlns:a14="http://schemas.microsoft.com/office/drawing/2010/main" val="0"/>
                </a:ext>
              </a:extLst>
            </a:blip>
            <a:srcRect l="22636" t="65921" r="68260" b="23522"/>
            <a:stretch/>
          </p:blipFill>
          <p:spPr bwMode="auto">
            <a:xfrm>
              <a:off x="76200" y="0"/>
              <a:ext cx="451485" cy="523875"/>
            </a:xfrm>
            <a:prstGeom prst="rect">
              <a:avLst/>
            </a:prstGeom>
            <a:noFill/>
            <a:ln>
              <a:noFill/>
            </a:ln>
            <a:extLst>
              <a:ext uri="{53640926-AAD7-44D8-BBD7-CCE9431645EC}">
                <a14:shadowObscured xmlns:a14="http://schemas.microsoft.com/office/drawing/2010/main"/>
              </a:ext>
            </a:extLst>
          </p:spPr>
        </p:pic>
      </p:grpSp>
      <p:grpSp>
        <p:nvGrpSpPr>
          <p:cNvPr id="75" name="Group 74">
            <a:extLst>
              <a:ext uri="{FF2B5EF4-FFF2-40B4-BE49-F238E27FC236}">
                <a16:creationId xmlns:a16="http://schemas.microsoft.com/office/drawing/2014/main" id="{AECB9E52-4A2D-413D-97AC-EFF4688AF38B}"/>
              </a:ext>
            </a:extLst>
          </p:cNvPr>
          <p:cNvGrpSpPr/>
          <p:nvPr/>
        </p:nvGrpSpPr>
        <p:grpSpPr>
          <a:xfrm>
            <a:off x="2137138" y="4419600"/>
            <a:ext cx="542925" cy="514350"/>
            <a:chOff x="0" y="0"/>
            <a:chExt cx="542925" cy="514350"/>
          </a:xfrm>
        </p:grpSpPr>
        <p:sp>
          <p:nvSpPr>
            <p:cNvPr id="76" name="Oval 75">
              <a:extLst>
                <a:ext uri="{FF2B5EF4-FFF2-40B4-BE49-F238E27FC236}">
                  <a16:creationId xmlns:a16="http://schemas.microsoft.com/office/drawing/2014/main" id="{1FFAA39D-6B6C-460C-B1C4-BF7D0ADA8179}"/>
                </a:ext>
              </a:extLst>
            </p:cNvPr>
            <p:cNvSpPr/>
            <p:nvPr/>
          </p:nvSpPr>
          <p:spPr>
            <a:xfrm>
              <a:off x="0" y="0"/>
              <a:ext cx="542925" cy="514350"/>
            </a:xfrm>
            <a:prstGeom prst="ellipse">
              <a:avLst/>
            </a:prstGeom>
            <a:solidFill>
              <a:srgbClr val="E7BC29"/>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latin typeface="Franklin Gothic Book"/>
              </a:endParaRPr>
            </a:p>
          </p:txBody>
        </p:sp>
        <p:pic>
          <p:nvPicPr>
            <p:cNvPr id="77" name="Picture 76" descr="A picture containing text&#10;&#10;Description automatically generated">
              <a:extLst>
                <a:ext uri="{FF2B5EF4-FFF2-40B4-BE49-F238E27FC236}">
                  <a16:creationId xmlns:a16="http://schemas.microsoft.com/office/drawing/2014/main" id="{5E35B30C-6E67-449C-A0D5-554DF686744B}"/>
                </a:ext>
              </a:extLst>
            </p:cNvPr>
            <p:cNvPicPr>
              <a:picLocks noChangeAspect="1"/>
            </p:cNvPicPr>
            <p:nvPr/>
          </p:nvPicPr>
          <p:blipFill rotWithShape="1">
            <a:blip r:embed="rId3">
              <a:clrChange>
                <a:clrFrom>
                  <a:srgbClr val="FFFFFF"/>
                </a:clrFrom>
                <a:clrTo>
                  <a:srgbClr val="FFFFFF">
                    <a:alpha val="0"/>
                  </a:srgbClr>
                </a:clrTo>
              </a:clrChange>
              <a:duotone>
                <a:prstClr val="black"/>
                <a:srgbClr val="7030A0">
                  <a:tint val="45000"/>
                  <a:satMod val="400000"/>
                </a:srgbClr>
              </a:duotone>
            </a:blip>
            <a:srcRect l="61218" t="32528" r="27244" b="52563"/>
            <a:stretch/>
          </p:blipFill>
          <p:spPr bwMode="auto">
            <a:xfrm>
              <a:off x="76200" y="0"/>
              <a:ext cx="447675" cy="478155"/>
            </a:xfrm>
            <a:prstGeom prst="rect">
              <a:avLst/>
            </a:prstGeom>
            <a:ln>
              <a:noFill/>
            </a:ln>
            <a:extLst>
              <a:ext uri="{53640926-AAD7-44D8-BBD7-CCE9431645EC}">
                <a14:shadowObscured xmlns:a14="http://schemas.microsoft.com/office/drawing/2010/main"/>
              </a:ext>
            </a:extLst>
          </p:spPr>
        </p:pic>
      </p:grpSp>
      <p:grpSp>
        <p:nvGrpSpPr>
          <p:cNvPr id="78" name="Group 77">
            <a:extLst>
              <a:ext uri="{FF2B5EF4-FFF2-40B4-BE49-F238E27FC236}">
                <a16:creationId xmlns:a16="http://schemas.microsoft.com/office/drawing/2014/main" id="{1B1E7B4C-5675-4B23-B5AC-C4DC627D0CBE}"/>
              </a:ext>
            </a:extLst>
          </p:cNvPr>
          <p:cNvGrpSpPr/>
          <p:nvPr/>
        </p:nvGrpSpPr>
        <p:grpSpPr>
          <a:xfrm>
            <a:off x="2148296" y="2000250"/>
            <a:ext cx="542925" cy="514350"/>
            <a:chOff x="0" y="0"/>
            <a:chExt cx="542925" cy="514985"/>
          </a:xfrm>
        </p:grpSpPr>
        <p:sp>
          <p:nvSpPr>
            <p:cNvPr id="79" name="Oval 78">
              <a:extLst>
                <a:ext uri="{FF2B5EF4-FFF2-40B4-BE49-F238E27FC236}">
                  <a16:creationId xmlns:a16="http://schemas.microsoft.com/office/drawing/2014/main" id="{CE62A540-3F93-48CF-A35A-DF58CBA76AC5}"/>
                </a:ext>
              </a:extLst>
            </p:cNvPr>
            <p:cNvSpPr/>
            <p:nvPr/>
          </p:nvSpPr>
          <p:spPr>
            <a:xfrm>
              <a:off x="0" y="0"/>
              <a:ext cx="542925" cy="514350"/>
            </a:xfrm>
            <a:prstGeom prst="ellipse">
              <a:avLst/>
            </a:prstGeom>
            <a:solidFill>
              <a:srgbClr val="E7BC29"/>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latin typeface="Franklin Gothic Book"/>
              </a:endParaRPr>
            </a:p>
          </p:txBody>
        </p:sp>
        <p:pic>
          <p:nvPicPr>
            <p:cNvPr id="80" name="Picture 79" descr="A picture containing text&#10;&#10;Description automatically generated">
              <a:extLst>
                <a:ext uri="{FF2B5EF4-FFF2-40B4-BE49-F238E27FC236}">
                  <a16:creationId xmlns:a16="http://schemas.microsoft.com/office/drawing/2014/main" id="{202F1B0B-1BFB-4A3D-B9AA-2555CB55D98C}"/>
                </a:ext>
              </a:extLst>
            </p:cNvPr>
            <p:cNvPicPr>
              <a:picLocks noChangeAspect="1"/>
            </p:cNvPicPr>
            <p:nvPr/>
          </p:nvPicPr>
          <p:blipFill rotWithShape="1">
            <a:blip r:embed="rId3">
              <a:clrChange>
                <a:clrFrom>
                  <a:srgbClr val="FFFFFF"/>
                </a:clrFrom>
                <a:clrTo>
                  <a:srgbClr val="FFFFFF">
                    <a:alpha val="0"/>
                  </a:srgbClr>
                </a:clrTo>
              </a:clrChange>
              <a:duotone>
                <a:prstClr val="black"/>
                <a:srgbClr val="7030A0">
                  <a:tint val="45000"/>
                  <a:satMod val="400000"/>
                </a:srgbClr>
              </a:duotone>
            </a:blip>
            <a:srcRect l="44391" t="10843" r="43750" b="73280"/>
            <a:stretch/>
          </p:blipFill>
          <p:spPr bwMode="auto">
            <a:xfrm>
              <a:off x="66675" y="38100"/>
              <a:ext cx="430530" cy="476885"/>
            </a:xfrm>
            <a:prstGeom prst="rect">
              <a:avLst/>
            </a:prstGeom>
            <a:ln>
              <a:noFill/>
            </a:ln>
            <a:extLst>
              <a:ext uri="{53640926-AAD7-44D8-BBD7-CCE9431645EC}">
                <a14:shadowObscured xmlns:a14="http://schemas.microsoft.com/office/drawing/2010/main"/>
              </a:ext>
            </a:extLst>
          </p:spPr>
        </p:pic>
      </p:grpSp>
      <p:grpSp>
        <p:nvGrpSpPr>
          <p:cNvPr id="81" name="Group 80">
            <a:extLst>
              <a:ext uri="{FF2B5EF4-FFF2-40B4-BE49-F238E27FC236}">
                <a16:creationId xmlns:a16="http://schemas.microsoft.com/office/drawing/2014/main" id="{261A9846-6ED6-4807-8A74-0510C4FD503B}"/>
              </a:ext>
            </a:extLst>
          </p:cNvPr>
          <p:cNvGrpSpPr/>
          <p:nvPr/>
        </p:nvGrpSpPr>
        <p:grpSpPr>
          <a:xfrm>
            <a:off x="2132783" y="2819400"/>
            <a:ext cx="571500" cy="514350"/>
            <a:chOff x="0" y="0"/>
            <a:chExt cx="571500" cy="514350"/>
          </a:xfrm>
        </p:grpSpPr>
        <p:sp>
          <p:nvSpPr>
            <p:cNvPr id="82" name="Oval 81">
              <a:extLst>
                <a:ext uri="{FF2B5EF4-FFF2-40B4-BE49-F238E27FC236}">
                  <a16:creationId xmlns:a16="http://schemas.microsoft.com/office/drawing/2014/main" id="{4B54DC43-BF2E-41BE-89E4-D355FDE3CE02}"/>
                </a:ext>
              </a:extLst>
            </p:cNvPr>
            <p:cNvSpPr/>
            <p:nvPr/>
          </p:nvSpPr>
          <p:spPr>
            <a:xfrm>
              <a:off x="0" y="0"/>
              <a:ext cx="542925" cy="514350"/>
            </a:xfrm>
            <a:prstGeom prst="ellipse">
              <a:avLst/>
            </a:prstGeom>
            <a:solidFill>
              <a:srgbClr val="E7BC29"/>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latin typeface="Franklin Gothic Book"/>
              </a:endParaRPr>
            </a:p>
          </p:txBody>
        </p:sp>
        <p:pic>
          <p:nvPicPr>
            <p:cNvPr id="83" name="Picture 82" descr="A picture containing text, receipt&#10;&#10;Description automatically generated">
              <a:extLst>
                <a:ext uri="{FF2B5EF4-FFF2-40B4-BE49-F238E27FC236}">
                  <a16:creationId xmlns:a16="http://schemas.microsoft.com/office/drawing/2014/main" id="{11C23F37-05B0-42BC-A6F5-B9929C1828B4}"/>
                </a:ext>
              </a:extLst>
            </p:cNvPr>
            <p:cNvPicPr>
              <a:picLocks noChangeAspect="1"/>
            </p:cNvPicPr>
            <p:nvPr/>
          </p:nvPicPr>
          <p:blipFill rotWithShape="1">
            <a:blip r:embed="rId2">
              <a:clrChange>
                <a:clrFrom>
                  <a:srgbClr val="FFFFFF"/>
                </a:clrFrom>
                <a:clrTo>
                  <a:srgbClr val="FFFFFF">
                    <a:alpha val="0"/>
                  </a:srgbClr>
                </a:clrTo>
              </a:clrChange>
              <a:duotone>
                <a:prstClr val="black"/>
                <a:srgbClr val="7030A0">
                  <a:tint val="45000"/>
                  <a:satMod val="400000"/>
                </a:srgbClr>
              </a:duotone>
            </a:blip>
            <a:srcRect l="4589" t="19694" r="82792" b="69216"/>
            <a:stretch/>
          </p:blipFill>
          <p:spPr bwMode="auto">
            <a:xfrm>
              <a:off x="28575" y="9525"/>
              <a:ext cx="542925" cy="476885"/>
            </a:xfrm>
            <a:prstGeom prst="rect">
              <a:avLst/>
            </a:prstGeom>
            <a:ln>
              <a:noFill/>
            </a:ln>
            <a:extLst>
              <a:ext uri="{53640926-AAD7-44D8-BBD7-CCE9431645EC}">
                <a14:shadowObscured xmlns:a14="http://schemas.microsoft.com/office/drawing/2010/main"/>
              </a:ext>
            </a:extLst>
          </p:spPr>
        </p:pic>
      </p:grpSp>
      <p:grpSp>
        <p:nvGrpSpPr>
          <p:cNvPr id="84" name="Group 83">
            <a:extLst>
              <a:ext uri="{FF2B5EF4-FFF2-40B4-BE49-F238E27FC236}">
                <a16:creationId xmlns:a16="http://schemas.microsoft.com/office/drawing/2014/main" id="{91DF1AD5-282D-40EF-9959-AE2121F921E8}"/>
              </a:ext>
            </a:extLst>
          </p:cNvPr>
          <p:cNvGrpSpPr/>
          <p:nvPr/>
        </p:nvGrpSpPr>
        <p:grpSpPr>
          <a:xfrm>
            <a:off x="3959225" y="8850313"/>
            <a:ext cx="573088" cy="550862"/>
            <a:chOff x="0" y="0"/>
            <a:chExt cx="542925" cy="523875"/>
          </a:xfrm>
        </p:grpSpPr>
        <p:sp>
          <p:nvSpPr>
            <p:cNvPr id="85" name="Oval 84">
              <a:extLst>
                <a:ext uri="{FF2B5EF4-FFF2-40B4-BE49-F238E27FC236}">
                  <a16:creationId xmlns:a16="http://schemas.microsoft.com/office/drawing/2014/main" id="{129A64B1-22B7-4862-A57A-6D684B6E0704}"/>
                </a:ext>
              </a:extLst>
            </p:cNvPr>
            <p:cNvSpPr/>
            <p:nvPr/>
          </p:nvSpPr>
          <p:spPr>
            <a:xfrm>
              <a:off x="0" y="0"/>
              <a:ext cx="542925" cy="514350"/>
            </a:xfrm>
            <a:prstGeom prst="ellipse">
              <a:avLst/>
            </a:prstGeom>
            <a:solidFill>
              <a:srgbClr val="E7BC29"/>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latin typeface="Franklin Gothic Book"/>
              </a:endParaRPr>
            </a:p>
          </p:txBody>
        </p:sp>
        <p:pic>
          <p:nvPicPr>
            <p:cNvPr id="86" name="Picture 85" descr="Shape, circle&#10;&#10;Description automatically generated">
              <a:extLst>
                <a:ext uri="{FF2B5EF4-FFF2-40B4-BE49-F238E27FC236}">
                  <a16:creationId xmlns:a16="http://schemas.microsoft.com/office/drawing/2014/main" id="{5374BE9E-662F-4808-B940-3A7979C7EF6E}"/>
                </a:ext>
              </a:extLst>
            </p:cNvPr>
            <p:cNvPicPr>
              <a:picLocks noChangeAspect="1"/>
            </p:cNvPicPr>
            <p:nvPr/>
          </p:nvPicPr>
          <p:blipFill rotWithShape="1">
            <a:blip r:embed="rId4" cstate="print">
              <a:clrChange>
                <a:clrFrom>
                  <a:srgbClr val="FFFFFF"/>
                </a:clrFrom>
                <a:clrTo>
                  <a:srgbClr val="FFFFFF">
                    <a:alpha val="0"/>
                  </a:srgbClr>
                </a:clrTo>
              </a:clrChange>
              <a:duotone>
                <a:prstClr val="black"/>
                <a:srgbClr val="7030A0">
                  <a:tint val="45000"/>
                  <a:satMod val="400000"/>
                </a:srgbClr>
              </a:duotone>
              <a:extLst>
                <a:ext uri="{28A0092B-C50C-407E-A947-70E740481C1C}">
                  <a14:useLocalDpi xmlns:a14="http://schemas.microsoft.com/office/drawing/2010/main" val="0"/>
                </a:ext>
              </a:extLst>
            </a:blip>
            <a:srcRect l="29195" t="11929" r="59416" b="70051"/>
            <a:stretch/>
          </p:blipFill>
          <p:spPr bwMode="auto">
            <a:xfrm>
              <a:off x="9525" y="9525"/>
              <a:ext cx="514350" cy="514350"/>
            </a:xfrm>
            <a:prstGeom prst="rect">
              <a:avLst/>
            </a:prstGeom>
            <a:noFill/>
            <a:ln>
              <a:noFill/>
            </a:ln>
            <a:extLst>
              <a:ext uri="{53640926-AAD7-44D8-BBD7-CCE9431645EC}">
                <a14:shadowObscured xmlns:a14="http://schemas.microsoft.com/office/drawing/2010/main"/>
              </a:ext>
            </a:extLst>
          </p:spPr>
        </p:pic>
      </p:grpSp>
      <p:grpSp>
        <p:nvGrpSpPr>
          <p:cNvPr id="87" name="Group 86">
            <a:extLst>
              <a:ext uri="{FF2B5EF4-FFF2-40B4-BE49-F238E27FC236}">
                <a16:creationId xmlns:a16="http://schemas.microsoft.com/office/drawing/2014/main" id="{C3EEBDCD-8703-4237-B420-1293BF5AE077}"/>
              </a:ext>
            </a:extLst>
          </p:cNvPr>
          <p:cNvGrpSpPr/>
          <p:nvPr/>
        </p:nvGrpSpPr>
        <p:grpSpPr>
          <a:xfrm>
            <a:off x="2134008" y="5257800"/>
            <a:ext cx="571500" cy="533400"/>
            <a:chOff x="0" y="0"/>
            <a:chExt cx="571500" cy="533400"/>
          </a:xfrm>
        </p:grpSpPr>
        <p:sp>
          <p:nvSpPr>
            <p:cNvPr id="88" name="Oval 87">
              <a:extLst>
                <a:ext uri="{FF2B5EF4-FFF2-40B4-BE49-F238E27FC236}">
                  <a16:creationId xmlns:a16="http://schemas.microsoft.com/office/drawing/2014/main" id="{9FD161C7-C0FB-4BA2-A72F-ED17C77143F7}"/>
                </a:ext>
              </a:extLst>
            </p:cNvPr>
            <p:cNvSpPr/>
            <p:nvPr/>
          </p:nvSpPr>
          <p:spPr>
            <a:xfrm>
              <a:off x="0" y="0"/>
              <a:ext cx="542925" cy="514350"/>
            </a:xfrm>
            <a:prstGeom prst="ellipse">
              <a:avLst/>
            </a:prstGeom>
            <a:solidFill>
              <a:srgbClr val="E7BC29"/>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latin typeface="Franklin Gothic Book"/>
              </a:endParaRPr>
            </a:p>
          </p:txBody>
        </p:sp>
        <p:pic>
          <p:nvPicPr>
            <p:cNvPr id="89" name="Picture 88" descr="Icon&#10;&#10;Description automatically generated">
              <a:extLst>
                <a:ext uri="{FF2B5EF4-FFF2-40B4-BE49-F238E27FC236}">
                  <a16:creationId xmlns:a16="http://schemas.microsoft.com/office/drawing/2014/main" id="{C7E9D3BD-EBDF-48DB-B300-139C5BC1A99E}"/>
                </a:ext>
              </a:extLst>
            </p:cNvPr>
            <p:cNvPicPr>
              <a:picLocks noChangeAspect="1"/>
            </p:cNvPicPr>
            <p:nvPr/>
          </p:nvPicPr>
          <p:blipFill rotWithShape="1">
            <a:blip r:embed="rId5">
              <a:clrChange>
                <a:clrFrom>
                  <a:srgbClr val="FFFFFF"/>
                </a:clrFrom>
                <a:clrTo>
                  <a:srgbClr val="FFFFFF">
                    <a:alpha val="0"/>
                  </a:srgbClr>
                </a:clrTo>
              </a:clrChange>
              <a:duotone>
                <a:prstClr val="black"/>
                <a:srgbClr val="9C85C0">
                  <a:tint val="45000"/>
                  <a:satMod val="400000"/>
                </a:srgbClr>
              </a:duotone>
              <a:extLst>
                <a:ext uri="{BEBA8EAE-BF5A-486C-A8C5-ECC9F3942E4B}">
                  <a14:imgProps xmlns:a14="http://schemas.microsoft.com/office/drawing/2010/main">
                    <a14:imgLayer r:embed="rId6">
                      <a14:imgEffect>
                        <a14:saturation sat="33000"/>
                      </a14:imgEffect>
                    </a14:imgLayer>
                  </a14:imgProps>
                </a:ext>
              </a:extLst>
            </a:blip>
            <a:srcRect t="10000"/>
            <a:stretch/>
          </p:blipFill>
          <p:spPr bwMode="auto">
            <a:xfrm>
              <a:off x="0" y="19050"/>
              <a:ext cx="571500" cy="514350"/>
            </a:xfrm>
            <a:prstGeom prst="rect">
              <a:avLst/>
            </a:prstGeom>
            <a:ln>
              <a:noFill/>
            </a:ln>
            <a:extLst>
              <a:ext uri="{53640926-AAD7-44D8-BBD7-CCE9431645EC}">
                <a14:shadowObscured xmlns:a14="http://schemas.microsoft.com/office/drawing/2010/main"/>
              </a:ext>
            </a:extLst>
          </p:spPr>
        </p:pic>
      </p:grpSp>
      <p:sp>
        <p:nvSpPr>
          <p:cNvPr id="90" name="Rectangle 69">
            <a:extLst>
              <a:ext uri="{FF2B5EF4-FFF2-40B4-BE49-F238E27FC236}">
                <a16:creationId xmlns:a16="http://schemas.microsoft.com/office/drawing/2014/main" id="{9AABE6A4-397A-49E1-90E9-0F6EF0AF4B41}"/>
              </a:ext>
            </a:extLst>
          </p:cNvPr>
          <p:cNvSpPr>
            <a:spLocks noChangeArrowheads="1"/>
          </p:cNvSpPr>
          <p:nvPr/>
        </p:nvSpPr>
        <p:spPr bwMode="auto">
          <a:xfrm>
            <a:off x="3121026" y="2169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Franklin Gothic Book"/>
            </a:endParaRPr>
          </a:p>
        </p:txBody>
      </p:sp>
      <p:grpSp>
        <p:nvGrpSpPr>
          <p:cNvPr id="97" name="Group 96">
            <a:extLst>
              <a:ext uri="{FF2B5EF4-FFF2-40B4-BE49-F238E27FC236}">
                <a16:creationId xmlns:a16="http://schemas.microsoft.com/office/drawing/2014/main" id="{B9D9E413-5BA3-4008-BCD1-077D54574A6D}"/>
              </a:ext>
            </a:extLst>
          </p:cNvPr>
          <p:cNvGrpSpPr/>
          <p:nvPr/>
        </p:nvGrpSpPr>
        <p:grpSpPr>
          <a:xfrm>
            <a:off x="2110377" y="6096000"/>
            <a:ext cx="572135" cy="551180"/>
            <a:chOff x="0" y="0"/>
            <a:chExt cx="542925" cy="523875"/>
          </a:xfrm>
        </p:grpSpPr>
        <p:sp>
          <p:nvSpPr>
            <p:cNvPr id="98" name="Oval 97">
              <a:extLst>
                <a:ext uri="{FF2B5EF4-FFF2-40B4-BE49-F238E27FC236}">
                  <a16:creationId xmlns:a16="http://schemas.microsoft.com/office/drawing/2014/main" id="{0839D7DB-EE9E-4FD4-9B9E-6D435417DDED}"/>
                </a:ext>
              </a:extLst>
            </p:cNvPr>
            <p:cNvSpPr/>
            <p:nvPr/>
          </p:nvSpPr>
          <p:spPr>
            <a:xfrm>
              <a:off x="0" y="0"/>
              <a:ext cx="542925" cy="514350"/>
            </a:xfrm>
            <a:prstGeom prst="ellipse">
              <a:avLst/>
            </a:prstGeom>
            <a:solidFill>
              <a:srgbClr val="E7BC29"/>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latin typeface="Franklin Gothic Book"/>
              </a:endParaRPr>
            </a:p>
          </p:txBody>
        </p:sp>
        <p:pic>
          <p:nvPicPr>
            <p:cNvPr id="99" name="Picture 98" descr="Shape, circle&#10;&#10;Description automatically generated">
              <a:extLst>
                <a:ext uri="{FF2B5EF4-FFF2-40B4-BE49-F238E27FC236}">
                  <a16:creationId xmlns:a16="http://schemas.microsoft.com/office/drawing/2014/main" id="{3D9F95E9-F928-4AC3-9104-4FDF03D5D98B}"/>
                </a:ext>
              </a:extLst>
            </p:cNvPr>
            <p:cNvPicPr>
              <a:picLocks noChangeAspect="1"/>
            </p:cNvPicPr>
            <p:nvPr/>
          </p:nvPicPr>
          <p:blipFill rotWithShape="1">
            <a:blip r:embed="rId7" cstate="print">
              <a:clrChange>
                <a:clrFrom>
                  <a:srgbClr val="FFFFFF"/>
                </a:clrFrom>
                <a:clrTo>
                  <a:srgbClr val="FFFFFF">
                    <a:alpha val="0"/>
                  </a:srgbClr>
                </a:clrTo>
              </a:clrChange>
              <a:duotone>
                <a:prstClr val="black"/>
                <a:srgbClr val="7030A0">
                  <a:tint val="45000"/>
                  <a:satMod val="400000"/>
                </a:srgbClr>
              </a:duotone>
              <a:extLst>
                <a:ext uri="{28A0092B-C50C-407E-A947-70E740481C1C}">
                  <a14:useLocalDpi xmlns:a14="http://schemas.microsoft.com/office/drawing/2010/main" val="0"/>
                </a:ext>
              </a:extLst>
            </a:blip>
            <a:srcRect l="29195" t="11929" r="59416" b="70051"/>
            <a:stretch/>
          </p:blipFill>
          <p:spPr bwMode="auto">
            <a:xfrm>
              <a:off x="9525" y="9525"/>
              <a:ext cx="514350" cy="514350"/>
            </a:xfrm>
            <a:prstGeom prst="rect">
              <a:avLst/>
            </a:prstGeom>
            <a:noFill/>
            <a:ln>
              <a:noFill/>
            </a:ln>
            <a:extLst>
              <a:ext uri="{53640926-AAD7-44D8-BBD7-CCE9431645EC}">
                <a14:shadowObscured xmlns:a14="http://schemas.microsoft.com/office/drawing/2010/main"/>
              </a:ext>
            </a:extLst>
          </p:spPr>
        </p:pic>
      </p:grpSp>
      <p:sp>
        <p:nvSpPr>
          <p:cNvPr id="100" name="Title 1">
            <a:extLst>
              <a:ext uri="{FF2B5EF4-FFF2-40B4-BE49-F238E27FC236}">
                <a16:creationId xmlns:a16="http://schemas.microsoft.com/office/drawing/2014/main" id="{E48A2D4D-D103-4EC5-B28B-11FAF181B5B6}"/>
              </a:ext>
            </a:extLst>
          </p:cNvPr>
          <p:cNvSpPr>
            <a:spLocks noGrp="1"/>
          </p:cNvSpPr>
          <p:nvPr>
            <p:ph type="title"/>
          </p:nvPr>
        </p:nvSpPr>
        <p:spPr>
          <a:xfrm>
            <a:off x="2057400" y="588700"/>
            <a:ext cx="7520940" cy="548640"/>
          </a:xfrm>
        </p:spPr>
        <p:txBody>
          <a:bodyPr/>
          <a:lstStyle/>
          <a:p>
            <a:r>
              <a:rPr lang="en-US" dirty="0"/>
              <a:t>Washington state military family </a:t>
            </a:r>
            <a:br>
              <a:rPr lang="en-US" dirty="0"/>
            </a:br>
            <a:r>
              <a:rPr lang="en-US" dirty="0"/>
              <a:t>child care workgroup recommendations</a:t>
            </a:r>
          </a:p>
        </p:txBody>
      </p:sp>
    </p:spTree>
    <p:extLst>
      <p:ext uri="{BB962C8B-B14F-4D97-AF65-F5344CB8AC3E}">
        <p14:creationId xmlns:p14="http://schemas.microsoft.com/office/powerpoint/2010/main" val="388980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366" y="1898939"/>
            <a:ext cx="3416547" cy="2273557"/>
          </a:xfrm>
          <a:prstGeom prst="rect">
            <a:avLst/>
          </a:prstGeom>
          <a:ln w="34925">
            <a:solidFill>
              <a:srgbClr val="002060"/>
            </a:solidFill>
          </a:ln>
        </p:spPr>
      </p:pic>
      <p:pic>
        <p:nvPicPr>
          <p:cNvPr id="10" name="Picture 9"/>
          <p:cNvPicPr>
            <a:picLocks noChangeAspect="1"/>
          </p:cNvPicPr>
          <p:nvPr/>
        </p:nvPicPr>
        <p:blipFill>
          <a:blip r:embed="rId3"/>
          <a:stretch>
            <a:fillRect/>
          </a:stretch>
        </p:blipFill>
        <p:spPr>
          <a:xfrm>
            <a:off x="491243" y="3075558"/>
            <a:ext cx="4773995" cy="2584418"/>
          </a:xfrm>
          <a:prstGeom prst="rect">
            <a:avLst/>
          </a:prstGeom>
          <a:ln w="28575">
            <a:solidFill>
              <a:srgbClr val="002060"/>
            </a:solidFill>
          </a:ln>
        </p:spPr>
      </p:pic>
      <p:sp>
        <p:nvSpPr>
          <p:cNvPr id="2" name="Title 1"/>
          <p:cNvSpPr>
            <a:spLocks noGrp="1"/>
          </p:cNvSpPr>
          <p:nvPr>
            <p:ph type="title"/>
          </p:nvPr>
        </p:nvSpPr>
        <p:spPr>
          <a:xfrm>
            <a:off x="724000" y="533237"/>
            <a:ext cx="10515600" cy="1325563"/>
          </a:xfrm>
        </p:spPr>
        <p:txBody>
          <a:bodyPr>
            <a:normAutofit/>
          </a:bodyPr>
          <a:lstStyle/>
          <a:p>
            <a:pPr algn="ctr"/>
            <a:r>
              <a:rPr lang="en-US" sz="3600" b="1" u="sng" dirty="0">
                <a:solidFill>
                  <a:srgbClr val="002060"/>
                </a:solidFill>
                <a:latin typeface="+mn-lt"/>
                <a:ea typeface="+mn-ea"/>
                <a:cs typeface="+mn-cs"/>
              </a:rPr>
              <a:t>Child Care Collaboration</a:t>
            </a:r>
            <a:br>
              <a:rPr lang="en-US" sz="3600" b="1" u="sng" dirty="0">
                <a:solidFill>
                  <a:srgbClr val="002060"/>
                </a:solidFill>
                <a:latin typeface="+mn-lt"/>
                <a:ea typeface="+mn-ea"/>
                <a:cs typeface="+mn-cs"/>
              </a:rPr>
            </a:br>
            <a:endParaRPr lang="en-US" sz="3600" b="1" u="sng" dirty="0">
              <a:solidFill>
                <a:srgbClr val="002060"/>
              </a:solidFill>
              <a:latin typeface="+mn-lt"/>
              <a:ea typeface="+mn-ea"/>
              <a:cs typeface="+mn-cs"/>
            </a:endParaRPr>
          </a:p>
        </p:txBody>
      </p:sp>
      <p:sp>
        <p:nvSpPr>
          <p:cNvPr id="3" name="Content Placeholder 2"/>
          <p:cNvSpPr>
            <a:spLocks noGrp="1"/>
          </p:cNvSpPr>
          <p:nvPr>
            <p:ph idx="1"/>
          </p:nvPr>
        </p:nvSpPr>
        <p:spPr>
          <a:xfrm>
            <a:off x="1676400" y="4899914"/>
            <a:ext cx="10515600" cy="4351338"/>
          </a:xfrm>
        </p:spPr>
        <p:txBody>
          <a:bodyPr>
            <a:normAutofit/>
          </a:bodyPr>
          <a:lstStyle/>
          <a:p>
            <a:endParaRPr lang="en-US" sz="2400" b="1" dirty="0" smtClean="0"/>
          </a:p>
          <a:p>
            <a:endParaRPr lang="en-US" sz="2400" dirty="0"/>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04" y="6199871"/>
            <a:ext cx="447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Economic Development\1.SSMCP\ASSN OF DEFENSE COMMUNITIES\GA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64" y="72061"/>
            <a:ext cx="8567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3054" y="1417632"/>
            <a:ext cx="112858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Leading Panel Discussion to improve awareness of the program, its incentives and to reduce any stigmas associated with misinformation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28953" y="4043166"/>
            <a:ext cx="7154115" cy="2031325"/>
          </a:xfrm>
          <a:prstGeom prst="rect">
            <a:avLst/>
          </a:prstGeom>
          <a:solidFill>
            <a:srgbClr val="FFCC99"/>
          </a:solidFill>
          <a:ln w="28575">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prstClr val="black"/>
                </a:solidFill>
                <a:effectLst/>
                <a:uLnTx/>
                <a:uFillTx/>
                <a:latin typeface="Calibri" panose="020F0502020204030204"/>
                <a:ea typeface="+mn-ea"/>
                <a:cs typeface="+mn-cs"/>
              </a:rPr>
              <a:t>Meeting Discussion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JBLM to speak to the need for childcare and action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CCOA and DoD to talk about the main program (MCCYN) and the pilot program (MCCYN-PLUS)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DCYF to talk about application processing and expansion of the MCCYN-PLUS into Washington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Participating partners to share personal experiences with the program </a:t>
            </a:r>
          </a:p>
        </p:txBody>
      </p:sp>
      <p:sp>
        <p:nvSpPr>
          <p:cNvPr id="8" name="TextBox 7"/>
          <p:cNvSpPr txBox="1"/>
          <p:nvPr/>
        </p:nvSpPr>
        <p:spPr>
          <a:xfrm>
            <a:off x="433054" y="2222509"/>
            <a:ext cx="70503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Outreach Initiative: Panel Discussion regarding Military Child Care in Your Neighborhood at County</a:t>
            </a:r>
            <a:r>
              <a:rPr kumimoji="0" lang="en-US" sz="1800" b="1" i="0" u="none" strike="noStrike" kern="1200" cap="none" spc="0" normalizeH="0" noProof="0" dirty="0" smtClean="0">
                <a:ln>
                  <a:noFill/>
                </a:ln>
                <a:solidFill>
                  <a:prstClr val="black"/>
                </a:solidFill>
                <a:effectLst/>
                <a:uLnTx/>
                <a:uFillTx/>
                <a:latin typeface="Calibri" panose="020F0502020204030204"/>
                <a:ea typeface="+mn-ea"/>
                <a:cs typeface="+mn-cs"/>
              </a:rPr>
              <a:t> Child</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Child Care Networking Meeting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07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196" y="5989894"/>
            <a:ext cx="5326129" cy="7315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0115" name="Picture 2" descr="JBLM 2014 Update - black R on transpare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4010" y="82897266"/>
            <a:ext cx="103822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6" name="Picture 3" descr="1a8b5b986101a1aebcef8de5866728b4_400x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2235" y="83004422"/>
            <a:ext cx="915590" cy="916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7" name="Picture 4" descr="dupont_logo-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5197" y="82356722"/>
            <a:ext cx="1381125" cy="103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8" name="Picture 5" descr="logo_nisqua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13431" y="83958113"/>
            <a:ext cx="1807369" cy="96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9" name="Picture 6" descr="logo-lakewood-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39450" y="83929538"/>
            <a:ext cx="1212056" cy="121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20" name="Picture 7" descr="tacoma-city-s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0500" y="86873954"/>
            <a:ext cx="8524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52591" y="6538667"/>
            <a:ext cx="835819" cy="253916"/>
          </a:xfrm>
          <a:prstGeom prst="rect">
            <a:avLst/>
          </a:prstGeom>
          <a:noFill/>
        </p:spPr>
        <p:txBody>
          <a:bodyPr>
            <a:spAutoFit/>
          </a:bodyPr>
          <a:lstStyle/>
          <a:p>
            <a:pPr algn="ctr" hangingPunct="0">
              <a:defRPr/>
            </a:pPr>
            <a:r>
              <a:rPr lang="en-US" sz="1050" b="1" kern="0" dirty="0">
                <a:solidFill>
                  <a:srgbClr val="000000"/>
                </a:solidFill>
                <a:sym typeface="Calibri"/>
              </a:rPr>
              <a:t>2022</a:t>
            </a:r>
          </a:p>
        </p:txBody>
      </p:sp>
      <p:sp>
        <p:nvSpPr>
          <p:cNvPr id="35" name="Slide Number Placeholder 5"/>
          <p:cNvSpPr>
            <a:spLocks noGrp="1"/>
          </p:cNvSpPr>
          <p:nvPr>
            <p:ph type="sldNum" sz="quarter" idx="4294967295"/>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sym typeface="Calibri"/>
              </a:defRPr>
            </a:lvl1pPr>
          </a:lstStyle>
          <a:p>
            <a:pPr>
              <a:defRPr/>
            </a:pPr>
            <a:fld id="{1280F9AB-A73A-424F-940C-EA39A9709663}" type="slidenum">
              <a:rPr lang="en-US"/>
              <a:pPr>
                <a:defRPr/>
              </a:pPr>
              <a:t>25</a:t>
            </a:fld>
            <a:endParaRPr lang="en-US"/>
          </a:p>
        </p:txBody>
      </p:sp>
      <p:sp>
        <p:nvSpPr>
          <p:cNvPr id="2" name="Rectangle 1"/>
          <p:cNvSpPr/>
          <p:nvPr/>
        </p:nvSpPr>
        <p:spPr>
          <a:xfrm>
            <a:off x="200128" y="296855"/>
            <a:ext cx="11991872" cy="2862322"/>
          </a:xfrm>
          <a:prstGeom prst="rect">
            <a:avLst/>
          </a:prstGeom>
        </p:spPr>
        <p:txBody>
          <a:bodyPr wrap="square">
            <a:spAutoFit/>
          </a:bodyPr>
          <a:lstStyle/>
          <a:p>
            <a:pPr algn="ctr"/>
            <a:r>
              <a:rPr lang="en-US" sz="3600" b="1" u="sng" dirty="0" smtClean="0">
                <a:solidFill>
                  <a:srgbClr val="002060"/>
                </a:solidFill>
              </a:rPr>
              <a:t>Joint Base Lewis McChord Uses Collaboration to Tackle Childcare </a:t>
            </a:r>
          </a:p>
          <a:p>
            <a:pPr algn="ctr"/>
            <a:endParaRPr lang="en-US" sz="3600" b="1" u="sng" dirty="0" smtClean="0">
              <a:solidFill>
                <a:srgbClr val="002060"/>
              </a:solidFill>
            </a:endParaRPr>
          </a:p>
          <a:p>
            <a:pPr algn="ctr"/>
            <a:r>
              <a:rPr lang="en-US" sz="3600" b="1" dirty="0" smtClean="0">
                <a:solidFill>
                  <a:srgbClr val="002060"/>
                </a:solidFill>
              </a:rPr>
              <a:t>Panel Discussion</a:t>
            </a:r>
          </a:p>
          <a:p>
            <a:pPr algn="ctr"/>
            <a:endParaRPr lang="en-US" sz="3600" b="1" u="sng" dirty="0">
              <a:solidFill>
                <a:srgbClr val="002060"/>
              </a:solidFill>
            </a:endParaRPr>
          </a:p>
        </p:txBody>
      </p:sp>
      <p:sp>
        <p:nvSpPr>
          <p:cNvPr id="3" name="Rectangle 2"/>
          <p:cNvSpPr/>
          <p:nvPr/>
        </p:nvSpPr>
        <p:spPr>
          <a:xfrm>
            <a:off x="2335876" y="2506221"/>
            <a:ext cx="11197245" cy="923330"/>
          </a:xfrm>
          <a:prstGeom prst="rect">
            <a:avLst/>
          </a:prstGeom>
        </p:spPr>
        <p:txBody>
          <a:bodyPr wrap="square">
            <a:spAutoFit/>
          </a:bodyPr>
          <a:lstStyle/>
          <a:p>
            <a:pPr algn="ctr"/>
            <a:r>
              <a:rPr lang="en-US" dirty="0" smtClean="0">
                <a:latin typeface="Calibri" panose="020F0502020204030204" pitchFamily="34" charset="0"/>
                <a:ea typeface="Calibri" panose="020F0502020204030204" pitchFamily="34" charset="0"/>
              </a:rPr>
              <a:t>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p:txBody>
      </p:sp>
      <p:sp>
        <p:nvSpPr>
          <p:cNvPr id="7" name="Rectangle 6"/>
          <p:cNvSpPr/>
          <p:nvPr/>
        </p:nvSpPr>
        <p:spPr>
          <a:xfrm>
            <a:off x="889462" y="3159177"/>
            <a:ext cx="10498974" cy="3785652"/>
          </a:xfrm>
          <a:prstGeom prst="rect">
            <a:avLst/>
          </a:prstGeom>
        </p:spPr>
        <p:txBody>
          <a:bodyPr wrap="square">
            <a:spAutoFit/>
          </a:bodyPr>
          <a:lstStyle/>
          <a:p>
            <a:pPr algn="ct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strategies to increase access to affordable childcare both on and off base </a:t>
            </a:r>
          </a:p>
          <a:p>
            <a:pPr algn="ctr"/>
            <a:endPar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pain points in DoD program’s rollout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possible solutions to overcome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challenges</a:t>
            </a:r>
          </a:p>
          <a:p>
            <a:pPr algn="ctr"/>
            <a:endPar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dirty="0" smtClean="0"/>
              <a:t> </a:t>
            </a:r>
            <a:endPar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ctr"/>
            <a:endParaRPr lang="en-US" dirty="0">
              <a:solidFill>
                <a:srgbClr val="000000"/>
              </a:solidFill>
              <a:latin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012344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289" y="5934042"/>
            <a:ext cx="5326129" cy="7315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0115" name="Picture 2" descr="JBLM 2014 Update - black R on transpare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4010" y="82897266"/>
            <a:ext cx="103822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6" name="Picture 3" descr="1a8b5b986101a1aebcef8de5866728b4_400x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2235" y="83004422"/>
            <a:ext cx="915590" cy="916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7" name="Picture 4" descr="dupont_logo-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5197" y="82356722"/>
            <a:ext cx="1381125" cy="103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8" name="Picture 5" descr="logo_nisqua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13431" y="83958113"/>
            <a:ext cx="1807369" cy="96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9" name="Picture 6" descr="logo-lakewood-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39450" y="83929538"/>
            <a:ext cx="1212056" cy="121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20" name="Picture 7" descr="tacoma-city-s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0500" y="86873954"/>
            <a:ext cx="8524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52591" y="6538667"/>
            <a:ext cx="835819" cy="253916"/>
          </a:xfrm>
          <a:prstGeom prst="rect">
            <a:avLst/>
          </a:prstGeom>
          <a:noFill/>
        </p:spPr>
        <p:txBody>
          <a:bodyPr>
            <a:spAutoFit/>
          </a:bodyPr>
          <a:lstStyle/>
          <a:p>
            <a:pPr algn="ctr" hangingPunct="0">
              <a:defRPr/>
            </a:pPr>
            <a:r>
              <a:rPr lang="en-US" sz="1050" b="1" kern="0" dirty="0">
                <a:solidFill>
                  <a:srgbClr val="000000"/>
                </a:solidFill>
                <a:sym typeface="Calibri"/>
              </a:rPr>
              <a:t>2022</a:t>
            </a:r>
          </a:p>
        </p:txBody>
      </p:sp>
      <p:sp>
        <p:nvSpPr>
          <p:cNvPr id="35" name="Slide Number Placeholder 5"/>
          <p:cNvSpPr>
            <a:spLocks noGrp="1"/>
          </p:cNvSpPr>
          <p:nvPr>
            <p:ph type="sldNum" sz="quarter" idx="4294967295"/>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sym typeface="Calibri"/>
              </a:defRPr>
            </a:lvl1pPr>
          </a:lstStyle>
          <a:p>
            <a:pPr>
              <a:defRPr/>
            </a:pPr>
            <a:fld id="{1280F9AB-A73A-424F-940C-EA39A9709663}" type="slidenum">
              <a:rPr lang="en-US"/>
              <a:pPr>
                <a:defRPr/>
              </a:pPr>
              <a:t>3</a:t>
            </a:fld>
            <a:endParaRPr lang="en-US"/>
          </a:p>
        </p:txBody>
      </p:sp>
      <p:sp>
        <p:nvSpPr>
          <p:cNvPr id="2" name="Rectangle 1"/>
          <p:cNvSpPr/>
          <p:nvPr/>
        </p:nvSpPr>
        <p:spPr>
          <a:xfrm>
            <a:off x="-123446" y="581335"/>
            <a:ext cx="11705846" cy="1877437"/>
          </a:xfrm>
          <a:prstGeom prst="rect">
            <a:avLst/>
          </a:prstGeom>
        </p:spPr>
        <p:txBody>
          <a:bodyPr wrap="square">
            <a:spAutoFit/>
          </a:bodyPr>
          <a:lstStyle/>
          <a:p>
            <a:pPr algn="ctr"/>
            <a:r>
              <a:rPr lang="en-US" sz="3600" b="1" u="sng" dirty="0" smtClean="0">
                <a:solidFill>
                  <a:srgbClr val="002060"/>
                </a:solidFill>
              </a:rPr>
              <a:t>Joint Base Lewis McChord</a:t>
            </a:r>
          </a:p>
          <a:p>
            <a:pPr algn="ctr"/>
            <a:endParaRPr lang="en-US" sz="3600" b="1" dirty="0" smtClean="0">
              <a:solidFill>
                <a:srgbClr val="002060"/>
              </a:solidFill>
            </a:endParaRPr>
          </a:p>
          <a:p>
            <a:pPr algn="ctr"/>
            <a:r>
              <a:rPr lang="en-US" sz="4400" b="1" dirty="0" smtClean="0">
                <a:solidFill>
                  <a:srgbClr val="002060"/>
                </a:solidFill>
              </a:rPr>
              <a:t>By the Numbers</a:t>
            </a:r>
            <a:endParaRPr lang="en-US" sz="4400" b="1" dirty="0">
              <a:solidFill>
                <a:srgbClr val="002060"/>
              </a:solidFill>
            </a:endParaRPr>
          </a:p>
        </p:txBody>
      </p:sp>
      <p:sp>
        <p:nvSpPr>
          <p:cNvPr id="3" name="TextBox 2"/>
          <p:cNvSpPr txBox="1"/>
          <p:nvPr/>
        </p:nvSpPr>
        <p:spPr>
          <a:xfrm>
            <a:off x="448888" y="2980015"/>
            <a:ext cx="9289594" cy="3877985"/>
          </a:xfrm>
          <a:prstGeom prst="rect">
            <a:avLst/>
          </a:prstGeom>
          <a:noFill/>
        </p:spPr>
        <p:txBody>
          <a:bodyPr wrap="none" rtlCol="0">
            <a:spAutoFit/>
          </a:bodyPr>
          <a:lstStyle/>
          <a:p>
            <a:pPr marL="285750" indent="-285750">
              <a:buFont typeface="Arial" panose="020B0604020202020204" pitchFamily="34" charset="0"/>
              <a:buChar char="•"/>
            </a:pPr>
            <a:r>
              <a:rPr lang="en-US" sz="2400" dirty="0"/>
              <a:t>4</a:t>
            </a:r>
            <a:r>
              <a:rPr lang="en-US" sz="2400" baseline="30000" dirty="0" smtClean="0"/>
              <a:t>th</a:t>
            </a:r>
            <a:r>
              <a:rPr lang="en-US" sz="2400" dirty="0" smtClean="0"/>
              <a:t> largest military </a:t>
            </a:r>
            <a:r>
              <a:rPr lang="en-US" sz="2400" dirty="0"/>
              <a:t>b</a:t>
            </a:r>
            <a:r>
              <a:rPr lang="en-US" sz="2400" dirty="0" smtClean="0"/>
              <a:t>ase in the U.S.</a:t>
            </a:r>
          </a:p>
          <a:p>
            <a:pPr marL="285750" indent="-285750">
              <a:buFont typeface="Arial" panose="020B0604020202020204" pitchFamily="34" charset="0"/>
              <a:buChar char="•"/>
            </a:pPr>
            <a:r>
              <a:rPr lang="en-US" sz="2400" dirty="0" smtClean="0"/>
              <a:t>7</a:t>
            </a:r>
            <a:r>
              <a:rPr lang="en-US" sz="2400" baseline="30000" dirty="0" smtClean="0"/>
              <a:t>th</a:t>
            </a:r>
            <a:r>
              <a:rPr lang="en-US" sz="2400" dirty="0" smtClean="0"/>
              <a:t> most populated state in the U.S. for active duty personnel  </a:t>
            </a:r>
          </a:p>
          <a:p>
            <a:pPr marL="285750" indent="-285750">
              <a:buFont typeface="Arial" panose="020B0604020202020204" pitchFamily="34" charset="0"/>
              <a:buChar char="•"/>
            </a:pPr>
            <a:r>
              <a:rPr lang="en-US" sz="2400" dirty="0" smtClean="0"/>
              <a:t>12</a:t>
            </a:r>
            <a:r>
              <a:rPr lang="en-US" sz="2400" baseline="30000" dirty="0" smtClean="0"/>
              <a:t>th</a:t>
            </a:r>
            <a:r>
              <a:rPr lang="en-US" sz="2400" dirty="0" smtClean="0"/>
              <a:t> highest state for cost of living</a:t>
            </a:r>
          </a:p>
          <a:p>
            <a:pPr marL="285750" indent="-285750">
              <a:buFont typeface="Arial" panose="020B0604020202020204" pitchFamily="34" charset="0"/>
              <a:buChar char="•"/>
            </a:pPr>
            <a:r>
              <a:rPr lang="en-US" sz="2400" dirty="0" smtClean="0"/>
              <a:t>Approximately 71% of JBLM personnel reside off base</a:t>
            </a:r>
          </a:p>
          <a:p>
            <a:pPr marL="285750" indent="-285750">
              <a:buFont typeface="Arial" panose="020B0604020202020204" pitchFamily="34" charset="0"/>
              <a:buChar char="•"/>
            </a:pPr>
            <a:r>
              <a:rPr lang="en-US" sz="2400" dirty="0" smtClean="0"/>
              <a:t>$535,000 Median housing cost in Pierce County, WA </a:t>
            </a:r>
          </a:p>
          <a:p>
            <a:pPr marL="285750" indent="-285750">
              <a:buFont typeface="Arial" panose="020B0604020202020204" pitchFamily="34" charset="0"/>
              <a:buChar char="•"/>
            </a:pPr>
            <a:r>
              <a:rPr lang="en-US" sz="2400" dirty="0" smtClean="0"/>
              <a:t>$1,935 - 2BR median rental rate in Pierce County with a 98% occupancy</a:t>
            </a:r>
          </a:p>
          <a:p>
            <a:pPr marL="285750" indent="-285750">
              <a:buFont typeface="Arial" panose="020B0604020202020204" pitchFamily="34" charset="0"/>
              <a:buChar char="•"/>
            </a:pPr>
            <a:r>
              <a:rPr lang="en-US" sz="2400" dirty="0" smtClean="0"/>
              <a:t>$250/month - median cost for utilities</a:t>
            </a:r>
          </a:p>
          <a:p>
            <a:pPr marL="285750" indent="-285750">
              <a:buFont typeface="Arial" panose="020B0604020202020204" pitchFamily="34" charset="0"/>
              <a:buChar char="•"/>
            </a:pPr>
            <a:r>
              <a:rPr lang="en-US" sz="2400" dirty="0" smtClean="0"/>
              <a:t>BAH E4</a:t>
            </a:r>
            <a:r>
              <a:rPr lang="en-US" sz="2400" dirty="0"/>
              <a:t> </a:t>
            </a:r>
            <a:r>
              <a:rPr lang="en-US" sz="2400" dirty="0" smtClean="0"/>
              <a:t>and below - $2,034/month</a:t>
            </a:r>
          </a:p>
          <a:p>
            <a:endParaRPr lang="en-US" dirty="0" smtClean="0"/>
          </a:p>
          <a:p>
            <a:endParaRPr lang="en-US" dirty="0" smtClean="0"/>
          </a:p>
          <a:p>
            <a:r>
              <a:rPr lang="en-US" dirty="0" smtClean="0"/>
              <a:t> </a:t>
            </a:r>
            <a:endParaRPr lang="en-US" dirty="0"/>
          </a:p>
        </p:txBody>
      </p:sp>
      <p:pic>
        <p:nvPicPr>
          <p:cNvPr id="4" name="Picture 3"/>
          <p:cNvPicPr>
            <a:picLocks noChangeAspect="1"/>
          </p:cNvPicPr>
          <p:nvPr/>
        </p:nvPicPr>
        <p:blipFill>
          <a:blip r:embed="rId9"/>
          <a:stretch>
            <a:fillRect/>
          </a:stretch>
        </p:blipFill>
        <p:spPr>
          <a:xfrm>
            <a:off x="8646968" y="1531713"/>
            <a:ext cx="3219450" cy="2838450"/>
          </a:xfrm>
          <a:prstGeom prst="rect">
            <a:avLst/>
          </a:prstGeom>
        </p:spPr>
      </p:pic>
    </p:spTree>
    <p:extLst>
      <p:ext uri="{BB962C8B-B14F-4D97-AF65-F5344CB8AC3E}">
        <p14:creationId xmlns:p14="http://schemas.microsoft.com/office/powerpoint/2010/main" val="340884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196" y="5989894"/>
            <a:ext cx="5326129" cy="7315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0115" name="Picture 2" descr="JBLM 2014 Update - black R on transpare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4010" y="82897266"/>
            <a:ext cx="103822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6" name="Picture 3" descr="1a8b5b986101a1aebcef8de5866728b4_400x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2235" y="83004422"/>
            <a:ext cx="915590" cy="916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7" name="Picture 4" descr="dupont_logo-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5197" y="82356722"/>
            <a:ext cx="1381125" cy="103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8" name="Picture 5" descr="logo_nisqua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13431" y="83958113"/>
            <a:ext cx="1807369" cy="96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9" name="Picture 6" descr="logo-lakewood-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39450" y="83929538"/>
            <a:ext cx="1212056" cy="121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20" name="Picture 7" descr="tacoma-city-s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0500" y="86873954"/>
            <a:ext cx="8524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52591" y="6538667"/>
            <a:ext cx="835819" cy="253916"/>
          </a:xfrm>
          <a:prstGeom prst="rect">
            <a:avLst/>
          </a:prstGeom>
          <a:noFill/>
        </p:spPr>
        <p:txBody>
          <a:bodyPr>
            <a:spAutoFit/>
          </a:bodyPr>
          <a:lstStyle/>
          <a:p>
            <a:pPr algn="ctr" hangingPunct="0">
              <a:defRPr/>
            </a:pPr>
            <a:r>
              <a:rPr lang="en-US" sz="1050" b="1" kern="0" dirty="0">
                <a:solidFill>
                  <a:srgbClr val="000000"/>
                </a:solidFill>
                <a:sym typeface="Calibri"/>
              </a:rPr>
              <a:t>2022</a:t>
            </a:r>
          </a:p>
        </p:txBody>
      </p:sp>
      <p:sp>
        <p:nvSpPr>
          <p:cNvPr id="35" name="Slide Number Placeholder 5"/>
          <p:cNvSpPr>
            <a:spLocks noGrp="1"/>
          </p:cNvSpPr>
          <p:nvPr>
            <p:ph type="sldNum" sz="quarter" idx="4294967295"/>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sym typeface="Calibri"/>
              </a:defRPr>
            </a:lvl1pPr>
          </a:lstStyle>
          <a:p>
            <a:pPr>
              <a:defRPr/>
            </a:pPr>
            <a:fld id="{1280F9AB-A73A-424F-940C-EA39A9709663}" type="slidenum">
              <a:rPr lang="en-US"/>
              <a:pPr>
                <a:defRPr/>
              </a:pPr>
              <a:t>4</a:t>
            </a:fld>
            <a:endParaRPr lang="en-US"/>
          </a:p>
        </p:txBody>
      </p:sp>
      <p:sp>
        <p:nvSpPr>
          <p:cNvPr id="2" name="Rectangle 1"/>
          <p:cNvSpPr/>
          <p:nvPr/>
        </p:nvSpPr>
        <p:spPr>
          <a:xfrm>
            <a:off x="131479" y="329978"/>
            <a:ext cx="11705846" cy="2862322"/>
          </a:xfrm>
          <a:prstGeom prst="rect">
            <a:avLst/>
          </a:prstGeom>
        </p:spPr>
        <p:txBody>
          <a:bodyPr wrap="square">
            <a:spAutoFit/>
          </a:bodyPr>
          <a:lstStyle/>
          <a:p>
            <a:pPr algn="ctr"/>
            <a:r>
              <a:rPr lang="en-US" sz="3600" b="1" u="sng" dirty="0" smtClean="0">
                <a:solidFill>
                  <a:srgbClr val="002060"/>
                </a:solidFill>
              </a:rPr>
              <a:t>Joint Base Lewis-McChord Uses Collaboration to Tackle Childcare </a:t>
            </a:r>
          </a:p>
          <a:p>
            <a:pPr algn="ctr"/>
            <a:endParaRPr lang="en-US" sz="3600" b="1" u="sng" dirty="0" smtClean="0">
              <a:solidFill>
                <a:srgbClr val="002060"/>
              </a:solidFill>
            </a:endParaRPr>
          </a:p>
          <a:p>
            <a:pPr algn="ctr"/>
            <a:r>
              <a:rPr lang="en-US" sz="3600" b="1" dirty="0" smtClean="0">
                <a:solidFill>
                  <a:srgbClr val="002060"/>
                </a:solidFill>
              </a:rPr>
              <a:t>Panel Participants</a:t>
            </a:r>
          </a:p>
          <a:p>
            <a:pPr algn="ctr"/>
            <a:endParaRPr lang="en-US" sz="3600" b="1" u="sng" dirty="0">
              <a:solidFill>
                <a:srgbClr val="002060"/>
              </a:solidFill>
            </a:endParaRPr>
          </a:p>
        </p:txBody>
      </p:sp>
      <p:sp>
        <p:nvSpPr>
          <p:cNvPr id="3" name="Rectangle 2"/>
          <p:cNvSpPr/>
          <p:nvPr/>
        </p:nvSpPr>
        <p:spPr>
          <a:xfrm>
            <a:off x="540327" y="2850573"/>
            <a:ext cx="11197245" cy="3139321"/>
          </a:xfrm>
          <a:prstGeom prst="rect">
            <a:avLst/>
          </a:prstGeom>
        </p:spPr>
        <p:txBody>
          <a:bodyPr wrap="square">
            <a:spAutoFit/>
          </a:bodyPr>
          <a:lstStyle/>
          <a:p>
            <a:pPr algn="ctr"/>
            <a:r>
              <a:rPr lang="en-US" dirty="0" smtClean="0">
                <a:latin typeface="Calibri" panose="020F0502020204030204" pitchFamily="34" charset="0"/>
                <a:ea typeface="Calibri" panose="020F0502020204030204" pitchFamily="34" charset="0"/>
              </a:rPr>
              <a:t>			</a:t>
            </a: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rPr>
              <a:t>Maria </a:t>
            </a:r>
            <a:r>
              <a:rPr lang="en-US" sz="2400" dirty="0">
                <a:latin typeface="Calibri" panose="020F0502020204030204" pitchFamily="34" charset="0"/>
                <a:ea typeface="Calibri" panose="020F0502020204030204" pitchFamily="34" charset="0"/>
              </a:rPr>
              <a:t>Tobin, Program Coordinator, South Sound Military &amp; Communities Partnership</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Colonel Phillip Lamb, Garrison Commander, JBLM, WA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Corissa Yahnke, Child &amp; Youth Services Coordinator, JBLM, </a:t>
            </a:r>
            <a:r>
              <a:rPr lang="en-US" sz="2400" dirty="0" smtClean="0">
                <a:latin typeface="Calibri" panose="020F0502020204030204" pitchFamily="34" charset="0"/>
                <a:ea typeface="Calibri" panose="020F0502020204030204" pitchFamily="34" charset="0"/>
              </a:rPr>
              <a:t>WA</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Stacey K. Young, Director, Office of Military Family Readiness Policy, DoD</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rPr>
              <a:t>Kelli May Douglas, Pacific Southwest Regional Liaison, Defense State Liaison Office</a:t>
            </a: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rPr>
              <a:t>Olivia </a:t>
            </a:r>
            <a:r>
              <a:rPr lang="en-US" sz="2400" dirty="0">
                <a:latin typeface="Calibri" panose="020F0502020204030204" pitchFamily="34" charset="0"/>
                <a:ea typeface="Calibri" panose="020F0502020204030204" pitchFamily="34" charset="0"/>
              </a:rPr>
              <a:t>Burley, Military Spouse Liaison, Washington Department of Veterans Affairs</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53997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86" y="1151904"/>
            <a:ext cx="8724840" cy="119842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0115" name="Picture 2" descr="JBLM 2014 Update - black R on transpare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4010" y="82897266"/>
            <a:ext cx="103822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6" name="Picture 3" descr="1a8b5b986101a1aebcef8de5866728b4_400x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2235" y="83004422"/>
            <a:ext cx="915590" cy="916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7" name="Picture 4" descr="dupont_logo-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5197" y="82356722"/>
            <a:ext cx="1381125" cy="103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8" name="Picture 5" descr="logo_nisqua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13431" y="83958113"/>
            <a:ext cx="1807369" cy="96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19" name="Picture 6" descr="logo-lakewood-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39450" y="83929538"/>
            <a:ext cx="1212056" cy="121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0120" name="Picture 7" descr="tacoma-city-s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0500" y="86873954"/>
            <a:ext cx="8524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52591" y="6538667"/>
            <a:ext cx="835819" cy="253916"/>
          </a:xfrm>
          <a:prstGeom prst="rect">
            <a:avLst/>
          </a:prstGeom>
          <a:noFill/>
        </p:spPr>
        <p:txBody>
          <a:bodyPr>
            <a:spAutoFit/>
          </a:bodyPr>
          <a:lstStyle/>
          <a:p>
            <a:pPr algn="ctr" hangingPunct="0">
              <a:defRPr/>
            </a:pPr>
            <a:r>
              <a:rPr lang="en-US" sz="1050" b="1" kern="0" dirty="0">
                <a:solidFill>
                  <a:srgbClr val="000000"/>
                </a:solidFill>
                <a:sym typeface="Calibri"/>
              </a:rPr>
              <a:t>2022</a:t>
            </a:r>
          </a:p>
        </p:txBody>
      </p:sp>
      <p:sp>
        <p:nvSpPr>
          <p:cNvPr id="35" name="Slide Number Placeholder 5"/>
          <p:cNvSpPr>
            <a:spLocks noGrp="1"/>
          </p:cNvSpPr>
          <p:nvPr>
            <p:ph type="sldNum" sz="quarter" idx="4294967295"/>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sym typeface="Calibri"/>
              </a:defRPr>
            </a:lvl1pPr>
          </a:lstStyle>
          <a:p>
            <a:pPr>
              <a:defRPr/>
            </a:pPr>
            <a:fld id="{1280F9AB-A73A-424F-940C-EA39A9709663}" type="slidenum">
              <a:rPr lang="en-US"/>
              <a:pPr>
                <a:defRPr/>
              </a:pPr>
              <a:t>5</a:t>
            </a:fld>
            <a:endParaRPr lang="en-US"/>
          </a:p>
        </p:txBody>
      </p:sp>
      <p:sp>
        <p:nvSpPr>
          <p:cNvPr id="14" name="Text Box 2"/>
          <p:cNvSpPr txBox="1">
            <a:spLocks noChangeArrowheads="1"/>
          </p:cNvSpPr>
          <p:nvPr/>
        </p:nvSpPr>
        <p:spPr>
          <a:xfrm>
            <a:off x="581891" y="3072077"/>
            <a:ext cx="10930941" cy="923330"/>
          </a:xfrm>
          <a:prstGeom prst="rect">
            <a:avLst/>
          </a:prstGeom>
          <a:solidFill>
            <a:srgbClr val="FFFFFF"/>
          </a:solid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pPr>
            <a:r>
              <a:rPr lang="en-US" altLang="en-US" sz="2000" b="1" i="1" dirty="0" smtClean="0">
                <a:solidFill>
                  <a:srgbClr val="006600"/>
                </a:solidFill>
                <a:latin typeface="Arial Rounded MT Bold" panose="020F0704030504030204" pitchFamily="34" charset="0"/>
              </a:rPr>
              <a:t>A Partnership of more than </a:t>
            </a:r>
            <a:r>
              <a:rPr lang="en-US" altLang="en-US" sz="2000" b="1" i="1" u="sng" dirty="0" smtClean="0">
                <a:solidFill>
                  <a:srgbClr val="006600"/>
                </a:solidFill>
                <a:latin typeface="Arial Rounded MT Bold" panose="020F0704030504030204" pitchFamily="34" charset="0"/>
                <a:hlinkClick r:id="rId9"/>
              </a:rPr>
              <a:t>50 member</a:t>
            </a:r>
            <a:r>
              <a:rPr lang="en-US" altLang="en-US" sz="2000" b="1" i="1" dirty="0" smtClean="0">
                <a:solidFill>
                  <a:srgbClr val="006600"/>
                </a:solidFill>
                <a:latin typeface="Arial Rounded MT Bold" panose="020F0704030504030204" pitchFamily="34" charset="0"/>
              </a:rPr>
              <a:t> cities, counties, the Nisqually  Indian Tribe, </a:t>
            </a:r>
          </a:p>
          <a:p>
            <a:pPr>
              <a:spcBef>
                <a:spcPct val="0"/>
              </a:spcBef>
            </a:pPr>
            <a:r>
              <a:rPr lang="en-US" altLang="en-US" sz="2000" b="1" i="1" dirty="0" smtClean="0">
                <a:solidFill>
                  <a:srgbClr val="006600"/>
                </a:solidFill>
                <a:latin typeface="Arial Rounded MT Bold" panose="020F0704030504030204" pitchFamily="34" charset="0"/>
              </a:rPr>
              <a:t>Joint Base Lewis-McChord, State, regional, corporate, and non-profit organizations </a:t>
            </a:r>
          </a:p>
          <a:p>
            <a:pPr>
              <a:spcBef>
                <a:spcPct val="0"/>
              </a:spcBef>
            </a:pPr>
            <a:r>
              <a:rPr lang="en-US" altLang="en-US" sz="2000" b="1" i="1" dirty="0" smtClean="0">
                <a:solidFill>
                  <a:srgbClr val="006600"/>
                </a:solidFill>
                <a:latin typeface="Arial Rounded MT Bold" panose="020F0704030504030204" pitchFamily="34" charset="0"/>
              </a:rPr>
              <a:t>dedicated to fostering outcomes that are mutually beneficial to the South Sound region.</a:t>
            </a:r>
            <a:endParaRPr lang="en-US" altLang="en-US" sz="2000" dirty="0">
              <a:solidFill>
                <a:srgbClr val="006600"/>
              </a:solidFill>
              <a:latin typeface="Arial Rounded MT Bold" panose="020F0704030504030204" pitchFamily="34" charset="0"/>
              <a:cs typeface="Times New Roman" panose="02020603050405020304" pitchFamily="18" charset="0"/>
            </a:endParaRPr>
          </a:p>
        </p:txBody>
      </p:sp>
      <p:sp>
        <p:nvSpPr>
          <p:cNvPr id="15" name="TextBox 14"/>
          <p:cNvSpPr txBox="1"/>
          <p:nvPr/>
        </p:nvSpPr>
        <p:spPr>
          <a:xfrm>
            <a:off x="486550" y="4949799"/>
            <a:ext cx="11339639" cy="684801"/>
          </a:xfrm>
          <a:prstGeom prst="rect">
            <a:avLst/>
          </a:prstGeom>
          <a:solidFill>
            <a:schemeClr val="accent1">
              <a:lumMod val="20000"/>
              <a:lumOff val="80000"/>
            </a:schemeClr>
          </a:solidFill>
          <a:ln w="38100" cap="flat">
            <a:solidFill>
              <a:schemeClr val="tx1"/>
            </a:solidFill>
            <a:miter lim="400000"/>
          </a:ln>
          <a:effectLst>
            <a:outerShdw blurRad="50800" dist="38100" dir="18900000" algn="bl" rotWithShape="0">
              <a:prstClr val="black">
                <a:alpha val="40000"/>
              </a:prstClr>
            </a:outerShdw>
          </a:effectLst>
          <a:scene3d>
            <a:camera prst="orthographicFront"/>
            <a:lightRig rig="threePt" dir="t"/>
          </a:scene3d>
          <a:sp3d>
            <a:bevelT w="152400" h="50800" prst="softRound"/>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a:r>
              <a:rPr lang="en-US" sz="2000" b="1" i="1" dirty="0">
                <a:solidFill>
                  <a:prstClr val="black"/>
                </a:solidFill>
                <a:latin typeface="Book Antiqua" panose="02040602050305030304" pitchFamily="18" charset="0"/>
              </a:rPr>
              <a:t>SSMCP focuses on the intersection of issues between local governments and the military community</a:t>
            </a:r>
          </a:p>
        </p:txBody>
      </p:sp>
    </p:spTree>
    <p:extLst>
      <p:ext uri="{BB962C8B-B14F-4D97-AF65-F5344CB8AC3E}">
        <p14:creationId xmlns:p14="http://schemas.microsoft.com/office/powerpoint/2010/main" val="1887227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JBLM Childcare Concerns</a:t>
            </a:r>
            <a:endParaRPr lang="en-US" dirty="0"/>
          </a:p>
        </p:txBody>
      </p:sp>
      <p:sp>
        <p:nvSpPr>
          <p:cNvPr id="4" name="TextBox 3"/>
          <p:cNvSpPr txBox="1"/>
          <p:nvPr/>
        </p:nvSpPr>
        <p:spPr>
          <a:xfrm>
            <a:off x="1524002" y="2527527"/>
            <a:ext cx="9143999" cy="103105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US" sz="700" b="1" dirty="0">
              <a:solidFill>
                <a:srgbClr val="000000"/>
              </a:solidFill>
              <a:latin typeface="Tahoma"/>
            </a:endParaRPr>
          </a:p>
          <a:p>
            <a:pPr marL="285750" indent="-285750">
              <a:buFont typeface="Arial" panose="020B0604020202020204" pitchFamily="34" charset="0"/>
              <a:buChar char="•"/>
            </a:pPr>
            <a:r>
              <a:rPr lang="en-US" b="1" dirty="0">
                <a:solidFill>
                  <a:srgbClr val="000000"/>
                </a:solidFill>
                <a:latin typeface="Tahoma"/>
              </a:rPr>
              <a:t>Waitlist </a:t>
            </a:r>
            <a:r>
              <a:rPr lang="en-US" dirty="0">
                <a:solidFill>
                  <a:srgbClr val="000000"/>
                </a:solidFill>
                <a:latin typeface="Tahoma"/>
              </a:rPr>
              <a:t>(as of 14 October)</a:t>
            </a:r>
          </a:p>
          <a:p>
            <a:pPr marL="1200150" lvl="2" indent="-285750">
              <a:buFont typeface="Courier New" panose="02070309020205020404" pitchFamily="49" charset="0"/>
              <a:buChar char="o"/>
            </a:pPr>
            <a:r>
              <a:rPr lang="en-US" dirty="0">
                <a:solidFill>
                  <a:srgbClr val="000000"/>
                </a:solidFill>
                <a:latin typeface="Tahoma"/>
              </a:rPr>
              <a:t>760 children on the Child Development Center (CDC) waitlist (Birth-5)</a:t>
            </a:r>
          </a:p>
          <a:p>
            <a:pPr marL="1200150" lvl="2" indent="-285750">
              <a:buFont typeface="Courier New" panose="02070309020205020404" pitchFamily="49" charset="0"/>
              <a:buChar char="o"/>
            </a:pPr>
            <a:r>
              <a:rPr lang="en-US" dirty="0">
                <a:solidFill>
                  <a:srgbClr val="000000"/>
                </a:solidFill>
                <a:latin typeface="Tahoma"/>
              </a:rPr>
              <a:t>140 children on the School Age Center (SAC) waitlist (K-5</a:t>
            </a:r>
            <a:r>
              <a:rPr lang="en-US" baseline="30000" dirty="0">
                <a:solidFill>
                  <a:srgbClr val="000000"/>
                </a:solidFill>
                <a:latin typeface="Tahoma"/>
              </a:rPr>
              <a:t>th</a:t>
            </a:r>
            <a:r>
              <a:rPr lang="en-US" dirty="0">
                <a:solidFill>
                  <a:srgbClr val="000000"/>
                </a:solidFill>
                <a:latin typeface="Tahoma"/>
              </a:rPr>
              <a:t> grade)</a:t>
            </a:r>
          </a:p>
        </p:txBody>
      </p:sp>
      <p:sp>
        <p:nvSpPr>
          <p:cNvPr id="6" name="TextBox 5"/>
          <p:cNvSpPr txBox="1"/>
          <p:nvPr/>
        </p:nvSpPr>
        <p:spPr>
          <a:xfrm>
            <a:off x="1524001" y="3558578"/>
            <a:ext cx="9143999" cy="3293209"/>
          </a:xfrm>
          <a:prstGeom prst="rect">
            <a:avLst/>
          </a:prstGeom>
          <a:noFill/>
          <a:ln>
            <a:solidFill>
              <a:schemeClr val="tx1"/>
            </a:solidFill>
          </a:ln>
        </p:spPr>
        <p:txBody>
          <a:bodyPr wrap="square" rtlCol="0">
            <a:spAutoFit/>
          </a:bodyPr>
          <a:lstStyle/>
          <a:p>
            <a:endParaRPr lang="en-US" sz="1200" b="1" dirty="0">
              <a:solidFill>
                <a:srgbClr val="000000"/>
              </a:solidFill>
              <a:latin typeface="Tahoma"/>
            </a:endParaRPr>
          </a:p>
          <a:p>
            <a:pPr marL="285750" indent="-285750">
              <a:buFont typeface="Arial" panose="020B0604020202020204" pitchFamily="34" charset="0"/>
              <a:buChar char="•"/>
            </a:pPr>
            <a:r>
              <a:rPr lang="en-US" b="1" dirty="0">
                <a:solidFill>
                  <a:srgbClr val="000000"/>
                </a:solidFill>
                <a:latin typeface="Tahoma"/>
              </a:rPr>
              <a:t>DoD Priorities for Childcare</a:t>
            </a:r>
          </a:p>
          <a:p>
            <a:pPr marL="742950" lvl="1" indent="-285750">
              <a:buFont typeface="Courier New" panose="02070309020205020404" pitchFamily="49" charset="0"/>
              <a:buChar char="o"/>
            </a:pPr>
            <a:r>
              <a:rPr lang="en-US" dirty="0">
                <a:solidFill>
                  <a:srgbClr val="000000"/>
                </a:solidFill>
                <a:latin typeface="Tahoma"/>
              </a:rPr>
              <a:t>JBLM is focused on full-day care for the highest priority patrons.</a:t>
            </a:r>
          </a:p>
          <a:p>
            <a:pPr lvl="1"/>
            <a:r>
              <a:rPr lang="en-US" dirty="0">
                <a:solidFill>
                  <a:srgbClr val="000000"/>
                </a:solidFill>
                <a:latin typeface="Tahoma"/>
              </a:rPr>
              <a:t>(CYS employees, single/dual Active Duty (AD), and AD with full-time working spouses) </a:t>
            </a:r>
          </a:p>
          <a:p>
            <a:pPr marL="742950" lvl="1" indent="-285750">
              <a:buFont typeface="Courier New" panose="02070309020205020404" pitchFamily="49" charset="0"/>
              <a:buChar char="o"/>
            </a:pPr>
            <a:r>
              <a:rPr lang="en-US" dirty="0">
                <a:solidFill>
                  <a:srgbClr val="000000"/>
                </a:solidFill>
                <a:latin typeface="Tahoma"/>
              </a:rPr>
              <a:t>In these top priorities, the current waitlist is:</a:t>
            </a:r>
          </a:p>
          <a:p>
            <a:pPr marL="1200150" lvl="2" indent="-285750">
              <a:buFont typeface="Wingdings" panose="05000000000000000000" pitchFamily="2" charset="2"/>
              <a:buChar char="§"/>
            </a:pPr>
            <a:r>
              <a:rPr lang="en-US" dirty="0">
                <a:solidFill>
                  <a:srgbClr val="000000"/>
                </a:solidFill>
                <a:latin typeface="Tahoma"/>
              </a:rPr>
              <a:t>329 CDC children; 77 SAC children</a:t>
            </a:r>
          </a:p>
          <a:p>
            <a:pPr marL="742950" lvl="1" indent="-285750">
              <a:buFont typeface="Courier New" panose="02070309020205020404" pitchFamily="49" charset="0"/>
              <a:buChar char="o"/>
            </a:pPr>
            <a:r>
              <a:rPr lang="en-US" dirty="0">
                <a:solidFill>
                  <a:srgbClr val="000000"/>
                </a:solidFill>
                <a:latin typeface="Tahoma"/>
              </a:rPr>
              <a:t>Children outside these priorities are unlikely to get a childcare offer on base.</a:t>
            </a:r>
          </a:p>
          <a:p>
            <a:pPr marL="1200150" lvl="2" indent="-285750">
              <a:buFont typeface="Wingdings" panose="05000000000000000000" pitchFamily="2" charset="2"/>
              <a:buChar char="§"/>
            </a:pPr>
            <a:r>
              <a:rPr lang="en-US" dirty="0">
                <a:solidFill>
                  <a:srgbClr val="000000"/>
                </a:solidFill>
                <a:latin typeface="Tahoma"/>
              </a:rPr>
              <a:t>Active Duty with part-time employed or student spouses</a:t>
            </a:r>
          </a:p>
          <a:p>
            <a:pPr marL="1200150" lvl="2" indent="-285750">
              <a:buFont typeface="Wingdings" panose="05000000000000000000" pitchFamily="2" charset="2"/>
              <a:buChar char="§"/>
            </a:pPr>
            <a:r>
              <a:rPr lang="en-US" dirty="0">
                <a:solidFill>
                  <a:srgbClr val="000000"/>
                </a:solidFill>
                <a:latin typeface="Tahoma"/>
              </a:rPr>
              <a:t>DoD Civilians – single/dual or with full-time/part-time/student spouses</a:t>
            </a:r>
          </a:p>
          <a:p>
            <a:pPr marL="1200150" lvl="2" indent="-285750">
              <a:buFont typeface="Wingdings" panose="05000000000000000000" pitchFamily="2" charset="2"/>
              <a:buChar char="§"/>
            </a:pPr>
            <a:r>
              <a:rPr lang="en-US" dirty="0">
                <a:solidFill>
                  <a:srgbClr val="000000"/>
                </a:solidFill>
                <a:latin typeface="Tahoma"/>
              </a:rPr>
              <a:t>Guard/Reserve Members not on Active Duty orders</a:t>
            </a:r>
          </a:p>
          <a:p>
            <a:pPr marL="1200150" lvl="2" indent="-285750">
              <a:buFont typeface="Arial" panose="020B0604020202020204" pitchFamily="34" charset="0"/>
              <a:buChar char="•"/>
            </a:pPr>
            <a:endParaRPr lang="en-US" sz="1600" dirty="0">
              <a:solidFill>
                <a:srgbClr val="000000"/>
              </a:solidFill>
              <a:latin typeface="Tahoma"/>
            </a:endParaRPr>
          </a:p>
        </p:txBody>
      </p:sp>
      <p:sp>
        <p:nvSpPr>
          <p:cNvPr id="3" name="TextBox 2"/>
          <p:cNvSpPr txBox="1"/>
          <p:nvPr/>
        </p:nvSpPr>
        <p:spPr>
          <a:xfrm>
            <a:off x="1524000" y="1050198"/>
            <a:ext cx="9144000"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solidFill>
                  <a:srgbClr val="000000"/>
                </a:solidFill>
                <a:latin typeface="Tahoma"/>
              </a:rPr>
              <a:t>Problem Statement</a:t>
            </a:r>
          </a:p>
          <a:p>
            <a:pPr marL="742950" lvl="1" indent="-285750">
              <a:buFont typeface="Courier New" panose="02070309020205020404" pitchFamily="49" charset="0"/>
              <a:buChar char="o"/>
            </a:pPr>
            <a:r>
              <a:rPr lang="en-US" dirty="0">
                <a:solidFill>
                  <a:srgbClr val="000000"/>
                </a:solidFill>
                <a:latin typeface="Tahoma"/>
              </a:rPr>
              <a:t>The JBLM community, both on and off base, is unable to meet Service Member and DoD workforce demand for childcare (#1 Quality of Life concern). </a:t>
            </a:r>
          </a:p>
          <a:p>
            <a:pPr marL="742950" lvl="1" indent="-285750">
              <a:buFont typeface="Courier New" panose="02070309020205020404" pitchFamily="49" charset="0"/>
              <a:buChar char="o"/>
            </a:pPr>
            <a:r>
              <a:rPr lang="en-US" dirty="0">
                <a:solidFill>
                  <a:srgbClr val="000000"/>
                </a:solidFill>
                <a:latin typeface="Tahoma"/>
              </a:rPr>
              <a:t>This leads to not only </a:t>
            </a:r>
            <a:r>
              <a:rPr lang="en-US" u="sng" dirty="0">
                <a:solidFill>
                  <a:srgbClr val="000000"/>
                </a:solidFill>
                <a:latin typeface="Tahoma"/>
              </a:rPr>
              <a:t>recruiting and retention</a:t>
            </a:r>
            <a:r>
              <a:rPr lang="en-US" dirty="0">
                <a:solidFill>
                  <a:srgbClr val="000000"/>
                </a:solidFill>
                <a:latin typeface="Tahoma"/>
              </a:rPr>
              <a:t> challenges, but behavioral and emotional stressors, greatly impacting holistic </a:t>
            </a:r>
            <a:r>
              <a:rPr lang="en-US" u="sng" dirty="0">
                <a:solidFill>
                  <a:srgbClr val="000000"/>
                </a:solidFill>
                <a:latin typeface="Tahoma"/>
              </a:rPr>
              <a:t>readiness</a:t>
            </a:r>
            <a:r>
              <a:rPr lang="en-US" dirty="0">
                <a:solidFill>
                  <a:srgbClr val="000000"/>
                </a:solidFill>
                <a:latin typeface="Tahoma"/>
              </a:rPr>
              <a:t>.</a:t>
            </a:r>
          </a:p>
        </p:txBody>
      </p:sp>
    </p:spTree>
    <p:extLst>
      <p:ext uri="{BB962C8B-B14F-4D97-AF65-F5344CB8AC3E}">
        <p14:creationId xmlns:p14="http://schemas.microsoft.com/office/powerpoint/2010/main" val="241053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Staffing </a:t>
            </a:r>
            <a:r>
              <a:rPr lang="en-US" dirty="0" smtClean="0"/>
              <a:t>Challenges</a:t>
            </a:r>
            <a:endParaRPr lang="en-US" dirty="0"/>
          </a:p>
        </p:txBody>
      </p:sp>
      <p:sp>
        <p:nvSpPr>
          <p:cNvPr id="4" name="TextBox 3"/>
          <p:cNvSpPr txBox="1"/>
          <p:nvPr/>
        </p:nvSpPr>
        <p:spPr>
          <a:xfrm>
            <a:off x="1524000" y="3276601"/>
            <a:ext cx="9144000" cy="347787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0000"/>
                </a:solidFill>
                <a:latin typeface="Tahoma"/>
              </a:rPr>
              <a:t>Staffing Levels are the key driver of limited childcare spaces</a:t>
            </a:r>
          </a:p>
          <a:p>
            <a:pPr marL="742950" lvl="1" indent="-285750">
              <a:buFont typeface="Courier New" panose="02070309020205020404" pitchFamily="49" charset="0"/>
              <a:buChar char="o"/>
            </a:pPr>
            <a:r>
              <a:rPr lang="en-US" sz="1600" dirty="0">
                <a:solidFill>
                  <a:srgbClr val="000000"/>
                </a:solidFill>
                <a:latin typeface="Tahoma"/>
              </a:rPr>
              <a:t>JBLM is currently able to offer 60% of its space capacity due to staffing levels</a:t>
            </a:r>
          </a:p>
          <a:p>
            <a:pPr lvl="1"/>
            <a:endParaRPr lang="en-US" sz="900" dirty="0">
              <a:solidFill>
                <a:srgbClr val="000000"/>
              </a:solidFill>
              <a:latin typeface="Tahoma"/>
            </a:endParaRPr>
          </a:p>
          <a:p>
            <a:pPr marL="285750" indent="-285750">
              <a:buFont typeface="Arial" panose="020B0604020202020204" pitchFamily="34" charset="0"/>
              <a:buChar char="•"/>
            </a:pPr>
            <a:r>
              <a:rPr lang="en-US" b="1" dirty="0">
                <a:solidFill>
                  <a:srgbClr val="000000"/>
                </a:solidFill>
                <a:latin typeface="Tahoma"/>
              </a:rPr>
              <a:t>Factors Impacting Staffing Levels</a:t>
            </a:r>
          </a:p>
          <a:p>
            <a:pPr marL="742950" lvl="1" indent="-285750">
              <a:buFont typeface="Courier New" panose="02070309020205020404" pitchFamily="49" charset="0"/>
              <a:buChar char="o"/>
            </a:pPr>
            <a:r>
              <a:rPr lang="en-US" sz="1600" dirty="0">
                <a:solidFill>
                  <a:srgbClr val="000000"/>
                </a:solidFill>
                <a:latin typeface="Tahoma"/>
              </a:rPr>
              <a:t>Funding in High Cost Areas</a:t>
            </a:r>
          </a:p>
          <a:p>
            <a:pPr marL="742950" lvl="1" indent="-285750">
              <a:buFont typeface="Courier New" panose="02070309020205020404" pitchFamily="49" charset="0"/>
              <a:buChar char="o"/>
            </a:pPr>
            <a:r>
              <a:rPr lang="en-US" sz="1600" dirty="0">
                <a:solidFill>
                  <a:srgbClr val="000000"/>
                </a:solidFill>
                <a:latin typeface="Tahoma"/>
              </a:rPr>
              <a:t>Workload demand – high EFMP population; behavior/resilience challenges</a:t>
            </a:r>
          </a:p>
          <a:p>
            <a:pPr marL="285750" indent="-285750">
              <a:buFont typeface="Arial" panose="020B0604020202020204" pitchFamily="34" charset="0"/>
              <a:buChar char="•"/>
            </a:pPr>
            <a:endParaRPr lang="en-US" sz="900" b="1" dirty="0">
              <a:solidFill>
                <a:srgbClr val="000000"/>
              </a:solidFill>
              <a:latin typeface="Tahoma"/>
            </a:endParaRPr>
          </a:p>
          <a:p>
            <a:pPr marL="285750" indent="-285750">
              <a:buFont typeface="Arial" panose="020B0604020202020204" pitchFamily="34" charset="0"/>
              <a:buChar char="•"/>
            </a:pPr>
            <a:r>
              <a:rPr lang="en-US" b="1" dirty="0">
                <a:solidFill>
                  <a:srgbClr val="000000"/>
                </a:solidFill>
                <a:latin typeface="Tahoma"/>
              </a:rPr>
              <a:t>Recruitment and Retention Incentives</a:t>
            </a:r>
          </a:p>
          <a:p>
            <a:pPr marL="742950" lvl="1" indent="-285750">
              <a:buFont typeface="Courier New" panose="02070309020205020404" pitchFamily="49" charset="0"/>
              <a:buChar char="o"/>
            </a:pPr>
            <a:r>
              <a:rPr lang="en-US" sz="1600" dirty="0">
                <a:solidFill>
                  <a:srgbClr val="000000"/>
                </a:solidFill>
                <a:latin typeface="Tahoma"/>
              </a:rPr>
              <a:t>Priority waitlist placement</a:t>
            </a:r>
          </a:p>
          <a:p>
            <a:pPr marL="742950" lvl="1" indent="-285750">
              <a:buFont typeface="Courier New" panose="02070309020205020404" pitchFamily="49" charset="0"/>
              <a:buChar char="o"/>
            </a:pPr>
            <a:r>
              <a:rPr lang="en-US" sz="1600" dirty="0">
                <a:solidFill>
                  <a:srgbClr val="000000"/>
                </a:solidFill>
                <a:latin typeface="Tahoma"/>
              </a:rPr>
              <a:t>Childcare discount for CYS employees</a:t>
            </a:r>
          </a:p>
          <a:p>
            <a:pPr marL="742950" lvl="1" indent="-285750">
              <a:buFont typeface="Courier New" panose="02070309020205020404" pitchFamily="49" charset="0"/>
              <a:buChar char="o"/>
            </a:pPr>
            <a:r>
              <a:rPr lang="en-US" sz="1600" dirty="0">
                <a:solidFill>
                  <a:srgbClr val="000000"/>
                </a:solidFill>
                <a:latin typeface="Tahoma"/>
              </a:rPr>
              <a:t>Hiring bonuses</a:t>
            </a:r>
          </a:p>
          <a:p>
            <a:pPr marL="742950" lvl="1" indent="-285750">
              <a:buFont typeface="Courier New" panose="02070309020205020404" pitchFamily="49" charset="0"/>
              <a:buChar char="o"/>
            </a:pPr>
            <a:r>
              <a:rPr lang="en-US" sz="1600" dirty="0">
                <a:solidFill>
                  <a:srgbClr val="000000"/>
                </a:solidFill>
                <a:latin typeface="Tahoma"/>
              </a:rPr>
              <a:t>Built-in training and career advancement opportunities</a:t>
            </a:r>
          </a:p>
          <a:p>
            <a:pPr marL="742950" lvl="1" indent="-285750">
              <a:buFont typeface="Courier New" panose="02070309020205020404" pitchFamily="49" charset="0"/>
              <a:buChar char="o"/>
            </a:pPr>
            <a:r>
              <a:rPr lang="en-US" sz="1600" dirty="0">
                <a:solidFill>
                  <a:srgbClr val="000000"/>
                </a:solidFill>
                <a:latin typeface="Tahoma"/>
              </a:rPr>
              <a:t>Flexible, Part-time, and Full-time options available</a:t>
            </a:r>
          </a:p>
          <a:p>
            <a:pPr marL="742950" lvl="1" indent="-285750">
              <a:buFont typeface="Courier New" panose="02070309020205020404" pitchFamily="49" charset="0"/>
              <a:buChar char="o"/>
            </a:pPr>
            <a:r>
              <a:rPr lang="en-US" sz="1600" dirty="0">
                <a:solidFill>
                  <a:srgbClr val="000000"/>
                </a:solidFill>
                <a:latin typeface="Tahoma"/>
              </a:rPr>
              <a:t>Transferability of the career as Military Families PCS</a:t>
            </a:r>
          </a:p>
        </p:txBody>
      </p:sp>
      <p:graphicFrame>
        <p:nvGraphicFramePr>
          <p:cNvPr id="9" name="Table 8">
            <a:extLst>
              <a:ext uri="{FF2B5EF4-FFF2-40B4-BE49-F238E27FC236}">
                <a16:creationId xmlns:a16="http://schemas.microsoft.com/office/drawing/2014/main" id="{DBCEA384-51E3-5A9D-950D-01B5EDE84205}"/>
              </a:ext>
            </a:extLst>
          </p:cNvPr>
          <p:cNvGraphicFramePr>
            <a:graphicFrameLocks noGrp="1"/>
          </p:cNvGraphicFramePr>
          <p:nvPr>
            <p:extLst/>
          </p:nvPr>
        </p:nvGraphicFramePr>
        <p:xfrm>
          <a:off x="1828801" y="1295401"/>
          <a:ext cx="8534399" cy="1876721"/>
        </p:xfrm>
        <a:graphic>
          <a:graphicData uri="http://schemas.openxmlformats.org/drawingml/2006/table">
            <a:tbl>
              <a:tblPr/>
              <a:tblGrid>
                <a:gridCol w="953295">
                  <a:extLst>
                    <a:ext uri="{9D8B030D-6E8A-4147-A177-3AD203B41FA5}">
                      <a16:colId xmlns:a16="http://schemas.microsoft.com/office/drawing/2014/main" val="437809243"/>
                    </a:ext>
                  </a:extLst>
                </a:gridCol>
                <a:gridCol w="751172">
                  <a:extLst>
                    <a:ext uri="{9D8B030D-6E8A-4147-A177-3AD203B41FA5}">
                      <a16:colId xmlns:a16="http://schemas.microsoft.com/office/drawing/2014/main" val="3807836745"/>
                    </a:ext>
                  </a:extLst>
                </a:gridCol>
                <a:gridCol w="651619">
                  <a:extLst>
                    <a:ext uri="{9D8B030D-6E8A-4147-A177-3AD203B41FA5}">
                      <a16:colId xmlns:a16="http://schemas.microsoft.com/office/drawing/2014/main" val="3299985152"/>
                    </a:ext>
                  </a:extLst>
                </a:gridCol>
                <a:gridCol w="711954">
                  <a:extLst>
                    <a:ext uri="{9D8B030D-6E8A-4147-A177-3AD203B41FA5}">
                      <a16:colId xmlns:a16="http://schemas.microsoft.com/office/drawing/2014/main" val="818622843"/>
                    </a:ext>
                  </a:extLst>
                </a:gridCol>
                <a:gridCol w="398211">
                  <a:extLst>
                    <a:ext uri="{9D8B030D-6E8A-4147-A177-3AD203B41FA5}">
                      <a16:colId xmlns:a16="http://schemas.microsoft.com/office/drawing/2014/main" val="919871538"/>
                    </a:ext>
                  </a:extLst>
                </a:gridCol>
                <a:gridCol w="60335">
                  <a:extLst>
                    <a:ext uri="{9D8B030D-6E8A-4147-A177-3AD203B41FA5}">
                      <a16:colId xmlns:a16="http://schemas.microsoft.com/office/drawing/2014/main" val="3552015058"/>
                    </a:ext>
                  </a:extLst>
                </a:gridCol>
                <a:gridCol w="760222">
                  <a:extLst>
                    <a:ext uri="{9D8B030D-6E8A-4147-A177-3AD203B41FA5}">
                      <a16:colId xmlns:a16="http://schemas.microsoft.com/office/drawing/2014/main" val="2375271272"/>
                    </a:ext>
                  </a:extLst>
                </a:gridCol>
                <a:gridCol w="663686">
                  <a:extLst>
                    <a:ext uri="{9D8B030D-6E8A-4147-A177-3AD203B41FA5}">
                      <a16:colId xmlns:a16="http://schemas.microsoft.com/office/drawing/2014/main" val="3455392420"/>
                    </a:ext>
                  </a:extLst>
                </a:gridCol>
                <a:gridCol w="642569">
                  <a:extLst>
                    <a:ext uri="{9D8B030D-6E8A-4147-A177-3AD203B41FA5}">
                      <a16:colId xmlns:a16="http://schemas.microsoft.com/office/drawing/2014/main" val="2025985394"/>
                    </a:ext>
                  </a:extLst>
                </a:gridCol>
                <a:gridCol w="425363">
                  <a:extLst>
                    <a:ext uri="{9D8B030D-6E8A-4147-A177-3AD203B41FA5}">
                      <a16:colId xmlns:a16="http://schemas.microsoft.com/office/drawing/2014/main" val="1404929366"/>
                    </a:ext>
                  </a:extLst>
                </a:gridCol>
                <a:gridCol w="60335">
                  <a:extLst>
                    <a:ext uri="{9D8B030D-6E8A-4147-A177-3AD203B41FA5}">
                      <a16:colId xmlns:a16="http://schemas.microsoft.com/office/drawing/2014/main" val="3783369799"/>
                    </a:ext>
                  </a:extLst>
                </a:gridCol>
                <a:gridCol w="760222">
                  <a:extLst>
                    <a:ext uri="{9D8B030D-6E8A-4147-A177-3AD203B41FA5}">
                      <a16:colId xmlns:a16="http://schemas.microsoft.com/office/drawing/2014/main" val="3296211565"/>
                    </a:ext>
                  </a:extLst>
                </a:gridCol>
                <a:gridCol w="663686">
                  <a:extLst>
                    <a:ext uri="{9D8B030D-6E8A-4147-A177-3AD203B41FA5}">
                      <a16:colId xmlns:a16="http://schemas.microsoft.com/office/drawing/2014/main" val="1919635028"/>
                    </a:ext>
                  </a:extLst>
                </a:gridCol>
                <a:gridCol w="642569">
                  <a:extLst>
                    <a:ext uri="{9D8B030D-6E8A-4147-A177-3AD203B41FA5}">
                      <a16:colId xmlns:a16="http://schemas.microsoft.com/office/drawing/2014/main" val="1224866279"/>
                    </a:ext>
                  </a:extLst>
                </a:gridCol>
                <a:gridCol w="389161">
                  <a:extLst>
                    <a:ext uri="{9D8B030D-6E8A-4147-A177-3AD203B41FA5}">
                      <a16:colId xmlns:a16="http://schemas.microsoft.com/office/drawing/2014/main" val="352357244"/>
                    </a:ext>
                  </a:extLst>
                </a:gridCol>
              </a:tblGrid>
              <a:tr h="380784">
                <a:tc>
                  <a:txBody>
                    <a:bodyPr/>
                    <a:lstStyle/>
                    <a:p>
                      <a:pPr algn="ctr" fontAlgn="ctr"/>
                      <a:r>
                        <a:rPr lang="en-US" sz="1100" b="1" i="0" u="none" strike="noStrike" dirty="0">
                          <a:solidFill>
                            <a:srgbClr val="000000"/>
                          </a:solidFill>
                          <a:effectLst/>
                          <a:latin typeface="Calibri" panose="020F0502020204030204" pitchFamily="34" charset="0"/>
                        </a:rPr>
                        <a:t>JBLM                30 SEP FY22</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algn="ctr" fontAlgn="ctr"/>
                      <a:r>
                        <a:rPr lang="en-US" sz="1300" b="1" i="0" u="none" strike="noStrike" dirty="0">
                          <a:solidFill>
                            <a:srgbClr val="000000"/>
                          </a:solidFill>
                          <a:effectLst/>
                          <a:latin typeface="Calibri" panose="020F0502020204030204" pitchFamily="34" charset="0"/>
                        </a:rPr>
                        <a:t>CYS DIRECT CARE STAFF</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300" b="1" i="0" u="none" strike="noStrike">
                          <a:solidFill>
                            <a:srgbClr val="000000"/>
                          </a:solidFill>
                          <a:effectLst/>
                          <a:latin typeface="Calibri" panose="020F0502020204030204" pitchFamily="34" charset="0"/>
                        </a:rPr>
                        <a:t> </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1300" b="1" i="0" u="none" strike="noStrike">
                          <a:solidFill>
                            <a:srgbClr val="000000"/>
                          </a:solidFill>
                          <a:effectLst/>
                          <a:latin typeface="Calibri" panose="020F0502020204030204" pitchFamily="34" charset="0"/>
                        </a:rPr>
                        <a:t>CYS NON DIRECT CARE STAFF</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300" b="1" i="0" u="none" strike="noStrike">
                          <a:solidFill>
                            <a:srgbClr val="000000"/>
                          </a:solidFill>
                          <a:effectLst/>
                          <a:latin typeface="Calibri" panose="020F0502020204030204" pitchFamily="34" charset="0"/>
                        </a:rPr>
                        <a:t> </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1300" b="1" i="0" u="none" strike="noStrike">
                          <a:solidFill>
                            <a:srgbClr val="000000"/>
                          </a:solidFill>
                          <a:effectLst/>
                          <a:latin typeface="Calibri" panose="020F0502020204030204" pitchFamily="34" charset="0"/>
                        </a:rPr>
                        <a:t>CYS TOTAL STAFF </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3226245"/>
                  </a:ext>
                </a:extLst>
              </a:tr>
              <a:tr h="716237">
                <a:tc>
                  <a:txBody>
                    <a:bodyPr/>
                    <a:lstStyle/>
                    <a:p>
                      <a:pPr algn="ctr" fontAlgn="ctr"/>
                      <a:r>
                        <a:rPr lang="en-US" sz="1100" b="1" i="1" u="none" strike="noStrike">
                          <a:solidFill>
                            <a:srgbClr val="000000"/>
                          </a:solidFill>
                          <a:effectLst/>
                          <a:latin typeface="Calibri" panose="020F0502020204030204" pitchFamily="34" charset="0"/>
                        </a:rPr>
                        <a:t>Center Type</a:t>
                      </a:r>
                    </a:p>
                  </a:txBody>
                  <a:tcPr marL="9066" marR="9066" marT="90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1" u="none" strike="noStrike">
                          <a:solidFill>
                            <a:srgbClr val="000000"/>
                          </a:solidFill>
                          <a:effectLst/>
                          <a:latin typeface="Calibri" panose="020F0502020204030204" pitchFamily="34" charset="0"/>
                        </a:rPr>
                        <a:t>Staff Authorized</a:t>
                      </a:r>
                    </a:p>
                  </a:txBody>
                  <a:tcPr marL="9066" marR="9066" marT="90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1" u="none" strike="noStrike">
                          <a:solidFill>
                            <a:srgbClr val="000000"/>
                          </a:solidFill>
                          <a:effectLst/>
                          <a:latin typeface="Calibri" panose="020F0502020204030204" pitchFamily="34" charset="0"/>
                        </a:rPr>
                        <a:t> Staff Onboard </a:t>
                      </a:r>
                    </a:p>
                  </a:txBody>
                  <a:tcPr marL="9066" marR="9066" marT="90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1" i="1" u="none" strike="noStrike">
                          <a:solidFill>
                            <a:srgbClr val="000000"/>
                          </a:solidFill>
                          <a:effectLst/>
                          <a:latin typeface="Calibri" panose="020F0502020204030204" pitchFamily="34" charset="0"/>
                        </a:rPr>
                        <a:t>Vacancies</a:t>
                      </a:r>
                    </a:p>
                  </a:txBody>
                  <a:tcPr marL="9066" marR="9066" marT="90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1" u="none" strike="noStrike">
                          <a:solidFill>
                            <a:srgbClr val="000000"/>
                          </a:solidFill>
                          <a:effectLst/>
                          <a:latin typeface="Calibri" panose="020F0502020204030204" pitchFamily="34" charset="0"/>
                        </a:rPr>
                        <a:t>%  Filled</a:t>
                      </a:r>
                    </a:p>
                  </a:txBody>
                  <a:tcPr marL="9066" marR="9066" marT="90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1" i="1" u="none" strike="noStrike">
                          <a:solidFill>
                            <a:srgbClr val="000000"/>
                          </a:solidFill>
                          <a:effectLst/>
                          <a:latin typeface="Calibri" panose="020F0502020204030204" pitchFamily="34" charset="0"/>
                        </a:rPr>
                        <a:t> </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100" b="1" i="1" u="none" strike="noStrike">
                          <a:solidFill>
                            <a:srgbClr val="000000"/>
                          </a:solidFill>
                          <a:effectLst/>
                          <a:latin typeface="Calibri" panose="020F0502020204030204" pitchFamily="34" charset="0"/>
                        </a:rPr>
                        <a:t>Staff Authorized</a:t>
                      </a:r>
                    </a:p>
                  </a:txBody>
                  <a:tcPr marL="9066" marR="9066" marT="90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1" u="none" strike="noStrike">
                          <a:solidFill>
                            <a:srgbClr val="000000"/>
                          </a:solidFill>
                          <a:effectLst/>
                          <a:latin typeface="Calibri" panose="020F0502020204030204" pitchFamily="34" charset="0"/>
                        </a:rPr>
                        <a:t> Staff Onboard   </a:t>
                      </a:r>
                    </a:p>
                  </a:txBody>
                  <a:tcPr marL="9066" marR="9066" marT="90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1" i="1" u="none" strike="noStrike">
                          <a:solidFill>
                            <a:srgbClr val="000000"/>
                          </a:solidFill>
                          <a:effectLst/>
                          <a:latin typeface="Calibri" panose="020F0502020204030204" pitchFamily="34" charset="0"/>
                        </a:rPr>
                        <a:t>Vacancies</a:t>
                      </a:r>
                    </a:p>
                  </a:txBody>
                  <a:tcPr marL="9066" marR="9066" marT="90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1" u="none" strike="noStrike">
                          <a:solidFill>
                            <a:srgbClr val="000000"/>
                          </a:solidFill>
                          <a:effectLst/>
                          <a:latin typeface="Calibri" panose="020F0502020204030204" pitchFamily="34" charset="0"/>
                        </a:rPr>
                        <a:t>%  Filled</a:t>
                      </a:r>
                    </a:p>
                  </a:txBody>
                  <a:tcPr marL="9066" marR="9066" marT="90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1" i="1" u="none" strike="noStrike">
                          <a:solidFill>
                            <a:srgbClr val="000000"/>
                          </a:solidFill>
                          <a:effectLst/>
                          <a:latin typeface="Calibri" panose="020F0502020204030204" pitchFamily="34" charset="0"/>
                        </a:rPr>
                        <a:t> </a:t>
                      </a:r>
                    </a:p>
                  </a:txBody>
                  <a:tcPr marL="9066" marR="9066" marT="9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100" b="1" i="1" u="none" strike="noStrike">
                          <a:solidFill>
                            <a:srgbClr val="000000"/>
                          </a:solidFill>
                          <a:effectLst/>
                          <a:latin typeface="Calibri" panose="020F0502020204030204" pitchFamily="34" charset="0"/>
                        </a:rPr>
                        <a:t> Staff Authorized</a:t>
                      </a:r>
                    </a:p>
                  </a:txBody>
                  <a:tcPr marL="9066" marR="9066" marT="90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1" u="none" strike="noStrike">
                          <a:solidFill>
                            <a:srgbClr val="000000"/>
                          </a:solidFill>
                          <a:effectLst/>
                          <a:latin typeface="Calibri" panose="020F0502020204030204" pitchFamily="34" charset="0"/>
                        </a:rPr>
                        <a:t> Staff Onboard  </a:t>
                      </a:r>
                    </a:p>
                  </a:txBody>
                  <a:tcPr marL="9066" marR="9066" marT="90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1" i="1" u="none" strike="noStrike">
                          <a:solidFill>
                            <a:srgbClr val="000000"/>
                          </a:solidFill>
                          <a:effectLst/>
                          <a:latin typeface="Calibri" panose="020F0502020204030204" pitchFamily="34" charset="0"/>
                        </a:rPr>
                        <a:t>Vacancies</a:t>
                      </a:r>
                    </a:p>
                  </a:txBody>
                  <a:tcPr marL="9066" marR="9066" marT="90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1" u="none" strike="noStrike">
                          <a:solidFill>
                            <a:srgbClr val="000000"/>
                          </a:solidFill>
                          <a:effectLst/>
                          <a:latin typeface="Calibri" panose="020F0502020204030204" pitchFamily="34" charset="0"/>
                        </a:rPr>
                        <a:t>%  Filled</a:t>
                      </a:r>
                    </a:p>
                  </a:txBody>
                  <a:tcPr marL="9066" marR="9066" marT="90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32043855"/>
                  </a:ext>
                </a:extLst>
              </a:tr>
              <a:tr h="190392">
                <a:tc>
                  <a:txBody>
                    <a:bodyPr/>
                    <a:lstStyle/>
                    <a:p>
                      <a:pPr algn="ctr" fontAlgn="b"/>
                      <a:r>
                        <a:rPr lang="en-US" sz="1100" b="1" i="1" u="none" strike="noStrike">
                          <a:solidFill>
                            <a:srgbClr val="000000"/>
                          </a:solidFill>
                          <a:effectLst/>
                          <a:latin typeface="Calibri" panose="020F0502020204030204" pitchFamily="34" charset="0"/>
                        </a:rPr>
                        <a:t>CDC</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371</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190</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181</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51%</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100" b="1" i="0" u="none" strike="noStrike">
                          <a:solidFill>
                            <a:srgbClr val="000000"/>
                          </a:solidFill>
                          <a:effectLst/>
                          <a:latin typeface="Calibri" panose="020F0502020204030204" pitchFamily="34" charset="0"/>
                        </a:rPr>
                        <a:t>61</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48</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13</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79%</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100" b="1" i="0" u="none" strike="noStrike">
                          <a:solidFill>
                            <a:srgbClr val="000000"/>
                          </a:solidFill>
                          <a:effectLst/>
                          <a:latin typeface="Calibri" panose="020F0502020204030204" pitchFamily="34" charset="0"/>
                        </a:rPr>
                        <a:t>432</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238</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194</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55%</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982648"/>
                  </a:ext>
                </a:extLst>
              </a:tr>
              <a:tr h="190392">
                <a:tc>
                  <a:txBody>
                    <a:bodyPr/>
                    <a:lstStyle/>
                    <a:p>
                      <a:pPr algn="ctr" fontAlgn="b"/>
                      <a:r>
                        <a:rPr lang="en-US" sz="1100" b="1" i="1" u="none" strike="noStrike">
                          <a:solidFill>
                            <a:srgbClr val="000000"/>
                          </a:solidFill>
                          <a:effectLst/>
                          <a:latin typeface="Calibri" panose="020F0502020204030204" pitchFamily="34" charset="0"/>
                        </a:rPr>
                        <a:t>SAC</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114</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63</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51</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55%</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b"/>
                      <a:r>
                        <a:rPr lang="en-US" sz="1100" b="1" i="0" u="none" strike="noStrike">
                          <a:solidFill>
                            <a:srgbClr val="000000"/>
                          </a:solidFill>
                          <a:effectLst/>
                          <a:latin typeface="Calibri" panose="020F0502020204030204" pitchFamily="34" charset="0"/>
                        </a:rPr>
                        <a:t>25</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20</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80%</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b"/>
                      <a:r>
                        <a:rPr lang="en-US" sz="1100" b="1" i="0" u="none" strike="noStrike">
                          <a:solidFill>
                            <a:srgbClr val="000000"/>
                          </a:solidFill>
                          <a:effectLst/>
                          <a:latin typeface="Calibri" panose="020F0502020204030204" pitchFamily="34" charset="0"/>
                        </a:rPr>
                        <a:t>139</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83</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56</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60%</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887924"/>
                  </a:ext>
                </a:extLst>
              </a:tr>
              <a:tr h="199458">
                <a:tc>
                  <a:txBody>
                    <a:bodyPr/>
                    <a:lstStyle/>
                    <a:p>
                      <a:pPr algn="ctr" fontAlgn="b"/>
                      <a:r>
                        <a:rPr lang="en-US" sz="1100" b="1" i="1" u="none" strike="noStrike">
                          <a:solidFill>
                            <a:srgbClr val="000000"/>
                          </a:solidFill>
                          <a:effectLst/>
                          <a:latin typeface="Calibri" panose="020F0502020204030204" pitchFamily="34" charset="0"/>
                        </a:rPr>
                        <a:t>MST</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21</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6</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15</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29%</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1" i="0" u="none" strike="noStrike">
                          <a:solidFill>
                            <a:srgbClr val="000000"/>
                          </a:solidFill>
                          <a:effectLst/>
                          <a:latin typeface="Calibri" panose="020F0502020204030204" pitchFamily="34" charset="0"/>
                        </a:rPr>
                        <a:t>13</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7</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6</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54%</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1" i="0" u="none" strike="noStrike">
                          <a:solidFill>
                            <a:srgbClr val="000000"/>
                          </a:solidFill>
                          <a:effectLst/>
                          <a:latin typeface="Calibri" panose="020F0502020204030204" pitchFamily="34" charset="0"/>
                        </a:rPr>
                        <a:t>34</a:t>
                      </a:r>
                    </a:p>
                  </a:txBody>
                  <a:tcPr marL="9066" marR="9066" marT="90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13</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21</a:t>
                      </a:r>
                    </a:p>
                  </a:txBody>
                  <a:tcPr marL="9066" marR="9066" marT="9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38%</a:t>
                      </a:r>
                    </a:p>
                  </a:txBody>
                  <a:tcPr marL="9066" marR="9066" marT="90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188191"/>
                  </a:ext>
                </a:extLst>
              </a:tr>
              <a:tr h="199458">
                <a:tc>
                  <a:txBody>
                    <a:bodyPr/>
                    <a:lstStyle/>
                    <a:p>
                      <a:pPr algn="ctr" fontAlgn="b"/>
                      <a:r>
                        <a:rPr lang="en-US" sz="1100" b="1" i="1" u="none" strike="noStrike">
                          <a:solidFill>
                            <a:srgbClr val="000000"/>
                          </a:solidFill>
                          <a:effectLst/>
                          <a:latin typeface="Calibri" panose="020F0502020204030204" pitchFamily="34" charset="0"/>
                        </a:rPr>
                        <a:t>TOTALS</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506</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259</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247</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51%</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1" i="1" u="none" strike="noStrike">
                          <a:solidFill>
                            <a:srgbClr val="000000"/>
                          </a:solidFill>
                          <a:effectLst/>
                          <a:latin typeface="Calibri" panose="020F0502020204030204" pitchFamily="34" charset="0"/>
                        </a:rPr>
                        <a:t>99</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75</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24</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76%</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1" u="none" strike="noStrike">
                          <a:solidFill>
                            <a:srgbClr val="000000"/>
                          </a:solidFill>
                          <a:effectLst/>
                          <a:latin typeface="Calibri" panose="020F0502020204030204" pitchFamily="34" charset="0"/>
                        </a:rPr>
                        <a:t> </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1" i="1" u="none" strike="noStrike">
                          <a:solidFill>
                            <a:srgbClr val="000000"/>
                          </a:solidFill>
                          <a:effectLst/>
                          <a:latin typeface="Calibri" panose="020F0502020204030204" pitchFamily="34" charset="0"/>
                        </a:rPr>
                        <a:t>605</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334</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effectLst/>
                          <a:latin typeface="Calibri" panose="020F0502020204030204" pitchFamily="34" charset="0"/>
                        </a:rPr>
                        <a:t>271</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1" u="none" strike="noStrike" dirty="0">
                          <a:solidFill>
                            <a:srgbClr val="000000"/>
                          </a:solidFill>
                          <a:effectLst/>
                          <a:latin typeface="Calibri" panose="020F0502020204030204" pitchFamily="34" charset="0"/>
                        </a:rPr>
                        <a:t>55%</a:t>
                      </a:r>
                    </a:p>
                  </a:txBody>
                  <a:tcPr marL="9066" marR="9066" marT="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392634"/>
                  </a:ext>
                </a:extLst>
              </a:tr>
            </a:tbl>
          </a:graphicData>
        </a:graphic>
      </p:graphicFrame>
    </p:spTree>
    <p:extLst>
      <p:ext uri="{BB962C8B-B14F-4D97-AF65-F5344CB8AC3E}">
        <p14:creationId xmlns:p14="http://schemas.microsoft.com/office/powerpoint/2010/main" val="302715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096" y="1273985"/>
            <a:ext cx="8196288" cy="2209800"/>
          </a:xfrm>
          <a:prstGeom prst="rect">
            <a:avLst/>
          </a:prstGeom>
        </p:spPr>
        <p:txBody>
          <a:bodyPr>
            <a:noAutofit/>
          </a:bodyPr>
          <a:lstStyle/>
          <a:p>
            <a:pPr algn="ctr"/>
            <a:r>
              <a:rPr lang="en-US" dirty="0" smtClean="0"/>
              <a:t>Working Together to Provide Quality Child Care for Military Families</a:t>
            </a:r>
            <a:r>
              <a:rPr lang="en-US" dirty="0"/>
              <a:t/>
            </a:r>
            <a:br>
              <a:rPr lang="en-US" dirty="0"/>
            </a:br>
            <a:r>
              <a:rPr lang="en-US" dirty="0"/>
              <a:t/>
            </a:r>
            <a:br>
              <a:rPr lang="en-US" dirty="0"/>
            </a:br>
            <a:endParaRPr lang="en-US" dirty="0"/>
          </a:p>
        </p:txBody>
      </p:sp>
      <p:sp>
        <p:nvSpPr>
          <p:cNvPr id="3" name="TextBox 2">
            <a:extLst>
              <a:ext uri="{FF2B5EF4-FFF2-40B4-BE49-F238E27FC236}">
                <a16:creationId xmlns:a16="http://schemas.microsoft.com/office/drawing/2014/main" id="{4D2E5454-D999-40EB-8BD8-5E6485BA8721}"/>
              </a:ext>
            </a:extLst>
          </p:cNvPr>
          <p:cNvSpPr txBox="1"/>
          <p:nvPr/>
        </p:nvSpPr>
        <p:spPr>
          <a:xfrm>
            <a:off x="7808423" y="3923607"/>
            <a:ext cx="2194560"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November 1, 2022</a:t>
            </a:r>
          </a:p>
        </p:txBody>
      </p:sp>
    </p:spTree>
    <p:extLst>
      <p:ext uri="{BB962C8B-B14F-4D97-AF65-F5344CB8AC3E}">
        <p14:creationId xmlns:p14="http://schemas.microsoft.com/office/powerpoint/2010/main" val="425808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0065ADE-FCD2-CC46-A891-715FECD506BF}" type="slidenum">
              <a:rPr lang="en-US">
                <a:solidFill>
                  <a:prstClr val="black">
                    <a:tint val="75000"/>
                  </a:prstClr>
                </a:solidFill>
                <a:latin typeface="Calibri"/>
              </a:rPr>
              <a:pPr/>
              <a:t>9</a:t>
            </a:fld>
            <a:endParaRPr lang="en-US" dirty="0">
              <a:solidFill>
                <a:prstClr val="black">
                  <a:tint val="75000"/>
                </a:prstClr>
              </a:solidFill>
              <a:latin typeface="Calibri"/>
            </a:endParaRPr>
          </a:p>
        </p:txBody>
      </p:sp>
      <p:sp>
        <p:nvSpPr>
          <p:cNvPr id="4" name="Rectangle 3"/>
          <p:cNvSpPr/>
          <p:nvPr/>
        </p:nvSpPr>
        <p:spPr>
          <a:xfrm>
            <a:off x="2017160" y="1573249"/>
            <a:ext cx="8126858" cy="4647426"/>
          </a:xfrm>
          <a:prstGeom prst="rect">
            <a:avLst/>
          </a:prstGeom>
        </p:spPr>
        <p:txBody>
          <a:bodyPr wrap="square">
            <a:spAutoFit/>
          </a:bodyPr>
          <a:lstStyle/>
          <a:p>
            <a:pPr marL="342900" indent="-342900">
              <a:spcAft>
                <a:spcPts val="563"/>
              </a:spcAft>
              <a:buSzPct val="100000"/>
              <a:buFont typeface="Arial" panose="020B0604020202020204" pitchFamily="34" charset="0"/>
              <a:buChar char="•"/>
            </a:pPr>
            <a:r>
              <a:rPr lang="en-US" sz="2000" dirty="0">
                <a:solidFill>
                  <a:prstClr val="black"/>
                </a:solidFill>
                <a:latin typeface="Myriad Pro" panose="020B0503030403020204"/>
                <a:cs typeface="Arial" panose="020B0604020202020204" pitchFamily="34" charset="0"/>
              </a:rPr>
              <a:t>The Military Child Care Act of 1989 revolutionized the military child care system into a model for the nation based on the tenets of:</a:t>
            </a:r>
          </a:p>
          <a:p>
            <a:pPr marL="800100" lvl="1" indent="-342900">
              <a:spcAft>
                <a:spcPts val="563"/>
              </a:spcAft>
              <a:buSzPct val="100000"/>
              <a:buFont typeface="Courier New" panose="02070309020205020404" pitchFamily="49" charset="0"/>
              <a:buChar char="o"/>
            </a:pPr>
            <a:r>
              <a:rPr lang="en-US" b="1" dirty="0">
                <a:solidFill>
                  <a:prstClr val="black"/>
                </a:solidFill>
                <a:latin typeface="Myriad Pro" panose="020B0503030403020204"/>
                <a:cs typeface="Arial" panose="020B0604020202020204" pitchFamily="34" charset="0"/>
              </a:rPr>
              <a:t>Quality through National Accreditation and rigorous oversight.</a:t>
            </a:r>
            <a:r>
              <a:rPr lang="en-US" dirty="0">
                <a:solidFill>
                  <a:prstClr val="black"/>
                </a:solidFill>
                <a:latin typeface="Myriad Pro" panose="020B0503030403020204"/>
                <a:cs typeface="Arial" panose="020B0604020202020204" pitchFamily="34" charset="0"/>
              </a:rPr>
              <a:t> </a:t>
            </a:r>
          </a:p>
          <a:p>
            <a:pPr marL="800100" lvl="1" indent="-342900">
              <a:spcAft>
                <a:spcPts val="563"/>
              </a:spcAft>
              <a:buSzPct val="100000"/>
              <a:buFont typeface="Courier New" panose="02070309020205020404" pitchFamily="49" charset="0"/>
              <a:buChar char="o"/>
            </a:pPr>
            <a:r>
              <a:rPr lang="en-US" b="1" dirty="0">
                <a:solidFill>
                  <a:prstClr val="black"/>
                </a:solidFill>
                <a:latin typeface="Myriad Pro" panose="020B0503030403020204"/>
                <a:cs typeface="Arial" panose="020B0604020202020204" pitchFamily="34" charset="0"/>
              </a:rPr>
              <a:t>Affordability</a:t>
            </a:r>
            <a:r>
              <a:rPr lang="en-US" dirty="0">
                <a:solidFill>
                  <a:prstClr val="black"/>
                </a:solidFill>
                <a:latin typeface="Myriad Pro" panose="020B0503030403020204"/>
                <a:cs typeface="Arial" panose="020B0604020202020204" pitchFamily="34" charset="0"/>
              </a:rPr>
              <a:t> with fees based on Total Family Income.</a:t>
            </a:r>
          </a:p>
          <a:p>
            <a:pPr marL="800100" lvl="1" indent="-342900">
              <a:spcAft>
                <a:spcPts val="563"/>
              </a:spcAft>
              <a:buSzPct val="100000"/>
              <a:buFont typeface="Courier New" panose="02070309020205020404" pitchFamily="49" charset="0"/>
              <a:buChar char="o"/>
            </a:pPr>
            <a:r>
              <a:rPr lang="en-US" b="1" dirty="0">
                <a:solidFill>
                  <a:prstClr val="black"/>
                </a:solidFill>
                <a:latin typeface="Myriad Pro" panose="020B0503030403020204"/>
                <a:cs typeface="Arial" panose="020B0604020202020204" pitchFamily="34" charset="0"/>
              </a:rPr>
              <a:t>Availability</a:t>
            </a:r>
            <a:r>
              <a:rPr lang="en-US" dirty="0">
                <a:solidFill>
                  <a:prstClr val="black"/>
                </a:solidFill>
                <a:latin typeface="Myriad Pro" panose="020B0503030403020204"/>
                <a:cs typeface="Arial" panose="020B0604020202020204" pitchFamily="34" charset="0"/>
              </a:rPr>
              <a:t> for all ages with various care options.</a:t>
            </a:r>
          </a:p>
          <a:p>
            <a:pPr marL="342900" indent="-342900">
              <a:spcAft>
                <a:spcPts val="563"/>
              </a:spcAft>
              <a:buSzPct val="100000"/>
              <a:buFont typeface="Arial" panose="020B0604020202020204" pitchFamily="34" charset="0"/>
              <a:buChar char="•"/>
            </a:pPr>
            <a:r>
              <a:rPr lang="en-US" sz="2000" dirty="0">
                <a:solidFill>
                  <a:prstClr val="black"/>
                </a:solidFill>
                <a:latin typeface="Myriad Pro" panose="020B0503030403020204"/>
                <a:cs typeface="Arial" panose="020B0604020202020204" pitchFamily="34" charset="0"/>
              </a:rPr>
              <a:t>The Department oversees the country’s largest employer-sponsored child care program: 160,000 children annually (birth through 12 years old) through:</a:t>
            </a:r>
          </a:p>
          <a:p>
            <a:pPr marL="800100" lvl="1" indent="-342900">
              <a:spcAft>
                <a:spcPts val="563"/>
              </a:spcAft>
              <a:buSzPct val="100000"/>
              <a:buFont typeface="Courier New" panose="02070309020205020404" pitchFamily="49" charset="0"/>
              <a:buChar char="o"/>
            </a:pPr>
            <a:r>
              <a:rPr lang="en-US" dirty="0">
                <a:solidFill>
                  <a:prstClr val="black"/>
                </a:solidFill>
                <a:latin typeface="Myriad Pro" panose="020B0503030403020204"/>
                <a:cs typeface="Arial" panose="020B0604020202020204" pitchFamily="34" charset="0"/>
              </a:rPr>
              <a:t>Military child development centers serve birth to 5 year olds.</a:t>
            </a:r>
          </a:p>
          <a:p>
            <a:pPr marL="800100" lvl="1" indent="-342900">
              <a:spcAft>
                <a:spcPts val="563"/>
              </a:spcAft>
              <a:buSzPct val="100000"/>
              <a:buFont typeface="Courier New" panose="02070309020205020404" pitchFamily="49" charset="0"/>
              <a:buChar char="o"/>
            </a:pPr>
            <a:r>
              <a:rPr lang="en-US" dirty="0">
                <a:solidFill>
                  <a:prstClr val="black"/>
                </a:solidFill>
                <a:latin typeface="Myriad Pro" panose="020B0503030403020204"/>
                <a:cs typeface="Arial" panose="020B0604020202020204" pitchFamily="34" charset="0"/>
              </a:rPr>
              <a:t>Military-certified family child care homes serve birth to 12 year olds.</a:t>
            </a:r>
          </a:p>
          <a:p>
            <a:pPr marL="800100" lvl="1" indent="-342900">
              <a:spcAft>
                <a:spcPts val="563"/>
              </a:spcAft>
              <a:buSzPct val="100000"/>
              <a:buFont typeface="Courier New" panose="02070309020205020404" pitchFamily="49" charset="0"/>
              <a:buChar char="o"/>
            </a:pPr>
            <a:r>
              <a:rPr lang="en-US" dirty="0">
                <a:solidFill>
                  <a:prstClr val="black"/>
                </a:solidFill>
                <a:latin typeface="Myriad Pro" panose="020B0503030403020204"/>
                <a:cs typeface="Arial" panose="020B0604020202020204" pitchFamily="34" charset="0"/>
              </a:rPr>
              <a:t>Military school-age care programs serve 6 to 12 year olds.</a:t>
            </a:r>
          </a:p>
          <a:p>
            <a:pPr marL="800100" lvl="1" indent="-342900">
              <a:spcAft>
                <a:spcPts val="563"/>
              </a:spcAft>
              <a:buSzPct val="100000"/>
              <a:buFont typeface="Courier New" panose="02070309020205020404" pitchFamily="49" charset="0"/>
              <a:buChar char="o"/>
            </a:pPr>
            <a:r>
              <a:rPr lang="en-US" dirty="0">
                <a:solidFill>
                  <a:prstClr val="black"/>
                </a:solidFill>
                <a:latin typeface="Myriad Pro" panose="020B0503030403020204"/>
                <a:cs typeface="Arial" panose="020B0604020202020204" pitchFamily="34" charset="0"/>
              </a:rPr>
              <a:t>Community–based Fee Assistance </a:t>
            </a:r>
            <a:r>
              <a:rPr lang="en-US">
                <a:solidFill>
                  <a:prstClr val="black"/>
                </a:solidFill>
                <a:latin typeface="Myriad Pro" panose="020B0503030403020204"/>
                <a:cs typeface="Arial" panose="020B0604020202020204" pitchFamily="34" charset="0"/>
              </a:rPr>
              <a:t>serves birth </a:t>
            </a:r>
            <a:r>
              <a:rPr lang="en-US" dirty="0">
                <a:solidFill>
                  <a:prstClr val="black"/>
                </a:solidFill>
                <a:latin typeface="Myriad Pro" panose="020B0503030403020204"/>
                <a:cs typeface="Arial" panose="020B0604020202020204" pitchFamily="34" charset="0"/>
              </a:rPr>
              <a:t>to 12 year olds.</a:t>
            </a:r>
            <a:endParaRPr lang="en-US" dirty="0">
              <a:solidFill>
                <a:srgbClr val="FF0000"/>
              </a:solidFill>
              <a:latin typeface="Myriad Pro" panose="020B0503030403020204"/>
              <a:cs typeface="Arial" panose="020B0604020202020204" pitchFamily="34" charset="0"/>
            </a:endParaRPr>
          </a:p>
          <a:p>
            <a:pPr marL="342900" indent="-342900">
              <a:spcAft>
                <a:spcPts val="563"/>
              </a:spcAft>
              <a:buSzPct val="100000"/>
              <a:buFont typeface="Arial" panose="020B0604020202020204" pitchFamily="34" charset="0"/>
              <a:buChar char="•"/>
            </a:pPr>
            <a:r>
              <a:rPr lang="en-US" sz="2000" dirty="0">
                <a:solidFill>
                  <a:prstClr val="black"/>
                </a:solidFill>
                <a:latin typeface="Myriad Pro" panose="020B0503030403020204"/>
                <a:cs typeface="Arial" panose="020B0604020202020204" pitchFamily="34" charset="0"/>
              </a:rPr>
              <a:t>Working Military families/Child Development Program staff are highest priority for care.</a:t>
            </a:r>
          </a:p>
          <a:p>
            <a:pPr marL="342900" indent="-342900">
              <a:spcAft>
                <a:spcPts val="563"/>
              </a:spcAft>
              <a:buSzPct val="100000"/>
              <a:buFont typeface="Arial" panose="020B0604020202020204" pitchFamily="34" charset="0"/>
              <a:buChar char="•"/>
            </a:pPr>
            <a:endParaRPr lang="en-US" sz="2000" dirty="0">
              <a:solidFill>
                <a:prstClr val="black"/>
              </a:solidFill>
              <a:latin typeface="Myriad Pro" panose="020B0503030403020204"/>
              <a:cs typeface="Arial" panose="020B0604020202020204" pitchFamily="34" charset="0"/>
            </a:endParaRPr>
          </a:p>
        </p:txBody>
      </p:sp>
      <p:sp>
        <p:nvSpPr>
          <p:cNvPr id="6" name="Title 2">
            <a:extLst>
              <a:ext uri="{FF2B5EF4-FFF2-40B4-BE49-F238E27FC236}">
                <a16:creationId xmlns:a16="http://schemas.microsoft.com/office/drawing/2014/main" id="{9921EC62-E459-4433-9DE1-278FE01EA37C}"/>
              </a:ext>
            </a:extLst>
          </p:cNvPr>
          <p:cNvSpPr>
            <a:spLocks noGrp="1"/>
          </p:cNvSpPr>
          <p:nvPr>
            <p:ph type="title"/>
          </p:nvPr>
        </p:nvSpPr>
        <p:spPr>
          <a:xfrm>
            <a:off x="2632954" y="814388"/>
            <a:ext cx="6809362" cy="685800"/>
          </a:xfrm>
        </p:spPr>
        <p:txBody>
          <a:bodyPr>
            <a:normAutofit/>
          </a:bodyPr>
          <a:lstStyle/>
          <a:p>
            <a:pPr algn="ctr"/>
            <a:r>
              <a:rPr lang="en-US" sz="3188" dirty="0"/>
              <a:t>The Military Child Care System</a:t>
            </a:r>
          </a:p>
        </p:txBody>
      </p:sp>
    </p:spTree>
    <p:extLst>
      <p:ext uri="{BB962C8B-B14F-4D97-AF65-F5344CB8AC3E}">
        <p14:creationId xmlns:p14="http://schemas.microsoft.com/office/powerpoint/2010/main" val="3877303017"/>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tandard Joint Base Template">
  <a:themeElements>
    <a:clrScheme name="Joint Ba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int Bas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Joint Ba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int Ba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int Ba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int Ba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int Ba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int Ba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int Bas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int Ba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int Ba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int Ba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int Ba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int Ba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ngles">
  <a:themeElements>
    <a:clrScheme name="WDVA RGB Colors">
      <a:dk1>
        <a:sysClr val="windowText" lastClr="000000"/>
      </a:dk1>
      <a:lt1>
        <a:sysClr val="window" lastClr="FFFFFF"/>
      </a:lt1>
      <a:dk2>
        <a:srgbClr val="323232"/>
      </a:dk2>
      <a:lt2>
        <a:srgbClr val="E3DED1"/>
      </a:lt2>
      <a:accent1>
        <a:srgbClr val="262626"/>
      </a:accent1>
      <a:accent2>
        <a:srgbClr val="92060B"/>
      </a:accent2>
      <a:accent3>
        <a:srgbClr val="002D62"/>
      </a:accent3>
      <a:accent4>
        <a:srgbClr val="4E8542"/>
      </a:accent4>
      <a:accent5>
        <a:srgbClr val="A5A5A5"/>
      </a:accent5>
      <a:accent6>
        <a:srgbClr val="D2CAB5"/>
      </a:accent6>
      <a:hlink>
        <a:srgbClr val="2CC4FA"/>
      </a:hlink>
      <a:folHlink>
        <a:srgbClr val="9F87B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36F48945-BE8B-43F0-A9A6-DE799EF9F3FA}"/>
</file>

<file path=customXml/itemProps2.xml><?xml version="1.0" encoding="utf-8"?>
<ds:datastoreItem xmlns:ds="http://schemas.openxmlformats.org/officeDocument/2006/customXml" ds:itemID="{AB94303E-23FB-4EC7-8422-669D88ED6864}"/>
</file>

<file path=customXml/itemProps3.xml><?xml version="1.0" encoding="utf-8"?>
<ds:datastoreItem xmlns:ds="http://schemas.openxmlformats.org/officeDocument/2006/customXml" ds:itemID="{015FC7F7-4FAF-4267-88F7-B7841FE6C2ED}"/>
</file>

<file path=docProps/app.xml><?xml version="1.0" encoding="utf-8"?>
<Properties xmlns="http://schemas.openxmlformats.org/officeDocument/2006/extended-properties" xmlns:vt="http://schemas.openxmlformats.org/officeDocument/2006/docPropsVTypes">
  <TotalTime>1720</TotalTime>
  <Words>2265</Words>
  <Application>Microsoft Office PowerPoint</Application>
  <PresentationFormat>Widescreen</PresentationFormat>
  <Paragraphs>336</Paragraphs>
  <Slides>25</Slides>
  <Notes>7</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25</vt:i4>
      </vt:variant>
    </vt:vector>
  </HeadingPairs>
  <TitlesOfParts>
    <vt:vector size="52" baseType="lpstr">
      <vt:lpstr>Malgun Gothic</vt:lpstr>
      <vt:lpstr>MS Gothic</vt:lpstr>
      <vt:lpstr>ＭＳ Ｐゴシック</vt:lpstr>
      <vt:lpstr> Arial</vt:lpstr>
      <vt:lpstr>Arial</vt:lpstr>
      <vt:lpstr>Arial Black</vt:lpstr>
      <vt:lpstr>Arial Rounded MT Bold</vt:lpstr>
      <vt:lpstr>Book Antiqua</vt:lpstr>
      <vt:lpstr>Calibri</vt:lpstr>
      <vt:lpstr>Calibri Light</vt:lpstr>
      <vt:lpstr>Century Gothic</vt:lpstr>
      <vt:lpstr>Copperplate-Gothic-Light</vt:lpstr>
      <vt:lpstr>Courier New</vt:lpstr>
      <vt:lpstr>Franklin Gothic Book</vt:lpstr>
      <vt:lpstr>Franklin Gothic Medium</vt:lpstr>
      <vt:lpstr>Garamond</vt:lpstr>
      <vt:lpstr>Myriad Pro</vt:lpstr>
      <vt:lpstr>Tahoma</vt:lpstr>
      <vt:lpstr>Times New Roman</vt:lpstr>
      <vt:lpstr>Tunga</vt:lpstr>
      <vt:lpstr>Wingdings</vt:lpstr>
      <vt:lpstr>Office Theme</vt:lpstr>
      <vt:lpstr>1_Office Theme</vt:lpstr>
      <vt:lpstr>2_Office Theme</vt:lpstr>
      <vt:lpstr>3_Office Theme</vt:lpstr>
      <vt:lpstr>1_Standard Joint Base Template</vt:lpstr>
      <vt:lpstr>Angles</vt:lpstr>
      <vt:lpstr>PowerPoint Presentation</vt:lpstr>
      <vt:lpstr>PowerPoint Presentation</vt:lpstr>
      <vt:lpstr>PowerPoint Presentation</vt:lpstr>
      <vt:lpstr>PowerPoint Presentation</vt:lpstr>
      <vt:lpstr>PowerPoint Presentation</vt:lpstr>
      <vt:lpstr>JBLM Childcare Concerns</vt:lpstr>
      <vt:lpstr>Staffing Challenges</vt:lpstr>
      <vt:lpstr>Working Together to Provide Quality Child Care for Military Families  </vt:lpstr>
      <vt:lpstr>The Military Child Care System</vt:lpstr>
      <vt:lpstr>Challenges and Initiatives</vt:lpstr>
      <vt:lpstr>PowerPoint Presentation</vt:lpstr>
      <vt:lpstr>DSLO: Who We Are and What We Do</vt:lpstr>
      <vt:lpstr>2023 DoD Key State Policy Issues (QoL)</vt:lpstr>
      <vt:lpstr>Licensure Exemptions for Military Family Child Care Providers</vt:lpstr>
      <vt:lpstr>PowerPoint Presentation</vt:lpstr>
      <vt:lpstr>PowerPoint Presentation</vt:lpstr>
      <vt:lpstr>Washington state military family  child care supports</vt:lpstr>
      <vt:lpstr>WASHINGTON STATE MILITARY FAMILY  CHILD CARE WORKGROUP</vt:lpstr>
      <vt:lpstr>PowerPoint Presentation</vt:lpstr>
      <vt:lpstr>PowerPoint Presentation</vt:lpstr>
      <vt:lpstr>Child care need, Access &amp; affordability</vt:lpstr>
      <vt:lpstr>Civilian child care in WASHINGTON</vt:lpstr>
      <vt:lpstr>Washington state military family  child care workgroup recommendations</vt:lpstr>
      <vt:lpstr>Child Care Collaboration </vt:lpstr>
      <vt:lpstr>PowerPoint Presentation</vt:lpstr>
    </vt:vector>
  </TitlesOfParts>
  <Company>City of Lakewood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Tobin</dc:creator>
  <cp:lastModifiedBy>Maria Tobin</cp:lastModifiedBy>
  <cp:revision>41</cp:revision>
  <dcterms:created xsi:type="dcterms:W3CDTF">2022-10-20T19:22:53Z</dcterms:created>
  <dcterms:modified xsi:type="dcterms:W3CDTF">2022-10-29T20:59:22Z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