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0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9E42D-A90D-4FAD-A5B1-F8C93A08ED14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F1E95-6573-4377-B3E2-44FCE0935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99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F1E95-6573-4377-B3E2-44FCE09353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42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0" y="177801"/>
            <a:ext cx="9144000" cy="36933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lder 2"/>
          <p:cNvSpPr>
            <a:spLocks noGrp="1"/>
          </p:cNvSpPr>
          <p:nvPr>
            <p:ph type="title"/>
          </p:nvPr>
        </p:nvSpPr>
        <p:spPr>
          <a:xfrm>
            <a:off x="0" y="177801"/>
            <a:ext cx="9144000" cy="36933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older 2"/>
          <p:cNvSpPr>
            <a:spLocks noGrp="1"/>
          </p:cNvSpPr>
          <p:nvPr>
            <p:ph type="title"/>
          </p:nvPr>
        </p:nvSpPr>
        <p:spPr>
          <a:xfrm>
            <a:off x="0" y="177801"/>
            <a:ext cx="9144000" cy="369332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g object 1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12362"/>
            <a:ext cx="9144000" cy="1027176"/>
          </a:xfrm>
          <a:prstGeom prst="rect">
            <a:avLst/>
          </a:prstGeom>
        </p:spPr>
      </p:pic>
      <p:pic>
        <p:nvPicPr>
          <p:cNvPr id="16" name="bg object 16"/>
          <p:cNvPicPr/>
          <p:nvPr userDrawn="1"/>
        </p:nvPicPr>
        <p:blipFill>
          <a:blip r:embed="rId6" cstate="print"/>
          <a:stretch>
            <a:fillRect/>
          </a:stretch>
        </p:blipFill>
        <p:spPr>
          <a:xfrm>
            <a:off x="0" y="5878067"/>
            <a:ext cx="9144000" cy="923531"/>
          </a:xfrm>
          <a:prstGeom prst="rect">
            <a:avLst/>
          </a:prstGeom>
        </p:spPr>
      </p:pic>
      <p:pic>
        <p:nvPicPr>
          <p:cNvPr id="7" name="object 3"/>
          <p:cNvPicPr/>
          <p:nvPr userDrawn="1"/>
        </p:nvPicPr>
        <p:blipFill>
          <a:blip r:embed="rId7" cstate="print"/>
          <a:stretch>
            <a:fillRect/>
          </a:stretch>
        </p:blipFill>
        <p:spPr>
          <a:xfrm>
            <a:off x="8296656" y="6054852"/>
            <a:ext cx="658367" cy="601979"/>
          </a:xfrm>
          <a:prstGeom prst="rect">
            <a:avLst/>
          </a:prstGeom>
        </p:spPr>
      </p:pic>
      <p:sp>
        <p:nvSpPr>
          <p:cNvPr id="3" name="Parallelogram 2">
            <a:extLst>
              <a:ext uri="{FF2B5EF4-FFF2-40B4-BE49-F238E27FC236}">
                <a16:creationId xmlns:a16="http://schemas.microsoft.com/office/drawing/2014/main" id="{5E413CD5-0A34-A572-754F-B24ABE6A336E}"/>
              </a:ext>
            </a:extLst>
          </p:cNvPr>
          <p:cNvSpPr/>
          <p:nvPr userDrawn="1"/>
        </p:nvSpPr>
        <p:spPr>
          <a:xfrm>
            <a:off x="5965970" y="6140457"/>
            <a:ext cx="1600200" cy="384721"/>
          </a:xfrm>
          <a:prstGeom prst="parallelogram">
            <a:avLst/>
          </a:prstGeom>
          <a:solidFill>
            <a:schemeClr val="tx2"/>
          </a:solidFill>
          <a:ln w="38100">
            <a:solidFill>
              <a:srgbClr val="E825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b="1" i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2612AB-98B6-E259-00C6-1D06FE291374}"/>
              </a:ext>
            </a:extLst>
          </p:cNvPr>
          <p:cNvSpPr txBox="1"/>
          <p:nvPr userDrawn="1"/>
        </p:nvSpPr>
        <p:spPr>
          <a:xfrm>
            <a:off x="5962929" y="6140456"/>
            <a:ext cx="1603241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i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</a:rPr>
              <a:t>Devens RFTA</a:t>
            </a:r>
          </a:p>
        </p:txBody>
      </p:sp>
      <p:sp>
        <p:nvSpPr>
          <p:cNvPr id="5" name="Holder 4">
            <a:extLst>
              <a:ext uri="{FF2B5EF4-FFF2-40B4-BE49-F238E27FC236}">
                <a16:creationId xmlns:a16="http://schemas.microsoft.com/office/drawing/2014/main" id="{44D48C4C-43C4-43FF-0BAF-EA35F858D6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44518" y="6611321"/>
            <a:ext cx="1007109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/>
            <a:r>
              <a:rPr lang="en-US" spc="-10" dirty="0"/>
              <a:t>120001DEC2021</a:t>
            </a: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583A6B79-A00E-2547-E8C5-5F5388E03425}"/>
              </a:ext>
            </a:extLst>
          </p:cNvPr>
          <p:cNvSpPr txBox="1"/>
          <p:nvPr userDrawn="1"/>
        </p:nvSpPr>
        <p:spPr>
          <a:xfrm>
            <a:off x="4396152" y="33675"/>
            <a:ext cx="353536" cy="150965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900" b="1" spc="-5" dirty="0">
                <a:solidFill>
                  <a:srgbClr val="FFFFFF"/>
                </a:solidFill>
                <a:latin typeface="Arial"/>
                <a:cs typeface="Arial"/>
              </a:rPr>
              <a:t>CUI</a:t>
            </a:r>
            <a:endParaRPr sz="900" b="1" dirty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rent.r.colestock.mil@army.mi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DEVENS RESERVE FORCES TRAINING AREA</a:t>
            </a:r>
          </a:p>
        </p:txBody>
      </p:sp>
      <p:sp>
        <p:nvSpPr>
          <p:cNvPr id="10" name="object 29"/>
          <p:cNvSpPr txBox="1"/>
          <p:nvPr/>
        </p:nvSpPr>
        <p:spPr>
          <a:xfrm>
            <a:off x="78739" y="6610727"/>
            <a:ext cx="5026661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  <a:tabLst>
                <a:tab pos="3747135" algn="l"/>
              </a:tabLst>
            </a:pPr>
            <a:r>
              <a:rPr lang="en-US" sz="1000" spc="-5" dirty="0">
                <a:latin typeface="Arial"/>
                <a:cs typeface="Arial"/>
              </a:rPr>
              <a:t>LTC Trent R. Colestock</a:t>
            </a:r>
            <a:r>
              <a:rPr sz="1000" spc="-10" dirty="0">
                <a:latin typeface="Arial"/>
                <a:cs typeface="Arial"/>
              </a:rPr>
              <a:t>/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978-615-60</a:t>
            </a:r>
            <a:r>
              <a:rPr lang="en-US" sz="1000" spc="-5" dirty="0">
                <a:latin typeface="Arial"/>
                <a:cs typeface="Arial"/>
              </a:rPr>
              <a:t>2</a:t>
            </a:r>
            <a:r>
              <a:rPr sz="1000" spc="-5" dirty="0">
                <a:latin typeface="Arial"/>
                <a:cs typeface="Arial"/>
              </a:rPr>
              <a:t>5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/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lang="en-US" sz="1000" spc="-10" dirty="0">
                <a:latin typeface="Arial"/>
                <a:cs typeface="Arial"/>
                <a:hlinkClick r:id="rId3"/>
              </a:rPr>
              <a:t>trent.r.colestock.mil@army</a:t>
            </a:r>
            <a:r>
              <a:rPr sz="1000" spc="-10" dirty="0">
                <a:latin typeface="Arial"/>
                <a:cs typeface="Arial"/>
                <a:hlinkClick r:id="rId3"/>
              </a:rPr>
              <a:t>.mil</a:t>
            </a:r>
            <a:r>
              <a:rPr sz="1000" spc="-10" dirty="0">
                <a:latin typeface="Arial"/>
                <a:cs typeface="Arial"/>
              </a:rPr>
              <a:t>	</a:t>
            </a:r>
            <a:fld id="{81D60167-4931-47E6-BA6A-407CBD079E47}" type="slidenum">
              <a:rPr sz="1200" dirty="0">
                <a:latin typeface="Arial"/>
                <a:cs typeface="Arial"/>
              </a:rPr>
              <a:t>1</a:t>
            </a:fld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of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lang="en-US" sz="1200" dirty="0">
                <a:latin typeface="Arial"/>
                <a:cs typeface="Arial"/>
              </a:rPr>
              <a:t>1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2" name="object 15"/>
          <p:cNvSpPr txBox="1">
            <a:spLocks/>
          </p:cNvSpPr>
          <p:nvPr/>
        </p:nvSpPr>
        <p:spPr>
          <a:xfrm>
            <a:off x="6499693" y="6611321"/>
            <a:ext cx="100710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/>
            <a:r>
              <a:rPr lang="en-US" sz="1200" spc="-10" dirty="0">
                <a:latin typeface="Arial" panose="020B0604020202020204" pitchFamily="34" charset="0"/>
                <a:cs typeface="Arial" panose="020B0604020202020204" pitchFamily="34" charset="0"/>
              </a:rPr>
              <a:t>01NOV2022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D0B8003-0D94-6434-C2BE-2BC3E99FF769}"/>
              </a:ext>
            </a:extLst>
          </p:cNvPr>
          <p:cNvSpPr/>
          <p:nvPr/>
        </p:nvSpPr>
        <p:spPr>
          <a:xfrm>
            <a:off x="1219200" y="753435"/>
            <a:ext cx="67056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KEY COMMUNITY PARTNER: Devens, MA (MassDevelopment)</a:t>
            </a:r>
          </a:p>
          <a:p>
            <a:pPr algn="ctr"/>
            <a:r>
              <a:rPr lang="en-US" sz="2000" b="1" dirty="0"/>
              <a:t>SUPPORTING INDUSTRY: MIT Lincoln Labs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C82ABB-285D-E9AE-FCBA-6E7C0572E2FD}"/>
              </a:ext>
            </a:extLst>
          </p:cNvPr>
          <p:cNvSpPr txBox="1"/>
          <p:nvPr/>
        </p:nvSpPr>
        <p:spPr>
          <a:xfrm>
            <a:off x="376287" y="1623708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Devens,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MA: m</a:t>
            </a:r>
            <a:r>
              <a:rPr lang="en-US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anaged by MassDevelopment, the state’s finance and development agency; Devens has been recognized as a national model for military base reuse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winning partnership: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Preserving FT Devens history in Devens, 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Improved Post security with perimeter fence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Intergovernmental Support Agreement (IGSA)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Improving defense access with Lovell St. 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 Bridge repair &amp; renovation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$4.6M Defense Community Infrastructure Program (DCIP) award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Mediated Fitchburg Airport airspace dispute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MIT/Lincoln Labs: A winning partnership with industry; Devens RFTA provides land that enables R&amp;D in return for reimbursables to maintain ranges  </a:t>
            </a:r>
          </a:p>
        </p:txBody>
      </p:sp>
      <p:pic>
        <p:nvPicPr>
          <p:cNvPr id="6" name="Picture 5" descr="A picture containing sky, outdoor, highway&#10;&#10;Description automatically generated">
            <a:extLst>
              <a:ext uri="{FF2B5EF4-FFF2-40B4-BE49-F238E27FC236}">
                <a16:creationId xmlns:a16="http://schemas.microsoft.com/office/drawing/2014/main" id="{9E88A95C-CFFB-EBC5-E684-A4984D8604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896" y="2275789"/>
            <a:ext cx="2323812" cy="208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480895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121F19C93BA4DB0094FC1C2D0CE64" ma:contentTypeVersion="18" ma:contentTypeDescription="Create a new document." ma:contentTypeScope="" ma:versionID="7074c3d1d19dee40992000b099268b28">
  <xsd:schema xmlns:xsd="http://www.w3.org/2001/XMLSchema" xmlns:xs="http://www.w3.org/2001/XMLSchema" xmlns:p="http://schemas.microsoft.com/office/2006/metadata/properties" xmlns:ns2="1a98a74f-fa02-41e7-90f0-5f0c90bcdba5" xmlns:ns3="dd26b182-60c1-459b-a59d-f9ae3f8c439d" targetNamespace="http://schemas.microsoft.com/office/2006/metadata/properties" ma:root="true" ma:fieldsID="61a6c846bf39839819a4e30f99f3e6be" ns2:_="" ns3:_="">
    <xsd:import namespace="1a98a74f-fa02-41e7-90f0-5f0c90bcdba5"/>
    <xsd:import namespace="dd26b182-60c1-459b-a59d-f9ae3f8c43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TaxKeywordTaxHTField" minOccurs="0"/>
                <xsd:element ref="ns3:TaxCatchAll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98a74f-fa02-41e7-90f0-5f0c90bcdb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c9549015-d31d-48c1-9f2a-0da7e2dfa4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26b182-60c1-459b-a59d-f9ae3f8c439d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c9549015-d31d-48c1-9f2a-0da7e2dfa497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7a738942-e7ee-43b6-bd6a-1b57cf36d3bd}" ma:internalName="TaxCatchAll" ma:showField="CatchAllData" ma:web="dd26b182-60c1-459b-a59d-f9ae3f8c43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a98a74f-fa02-41e7-90f0-5f0c90bcdba5">
      <Terms xmlns="http://schemas.microsoft.com/office/infopath/2007/PartnerControls"/>
    </lcf76f155ced4ddcb4097134ff3c332f>
    <TaxCatchAll xmlns="dd26b182-60c1-459b-a59d-f9ae3f8c439d" xsi:nil="true"/>
    <TaxKeywordTaxHTField xmlns="dd26b182-60c1-459b-a59d-f9ae3f8c439d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FF51148F-7DCB-4E20-9E94-CA52E2447C9F}"/>
</file>

<file path=customXml/itemProps2.xml><?xml version="1.0" encoding="utf-8"?>
<ds:datastoreItem xmlns:ds="http://schemas.openxmlformats.org/officeDocument/2006/customXml" ds:itemID="{331EA086-7164-44DA-95AE-367031714779}"/>
</file>

<file path=customXml/itemProps3.xml><?xml version="1.0" encoding="utf-8"?>
<ds:datastoreItem xmlns:ds="http://schemas.openxmlformats.org/officeDocument/2006/customXml" ds:itemID="{F4EC1E99-6DF7-4C92-A7B2-065358D6B20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754</TotalTime>
  <Words>153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DEVENS RESERVE FORCES TRAINING AREA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AMC PowerPoint Presentation Template</dc:title>
  <dc:subject>Presentation</dc:subject>
  <dc:creator>Colestock, Trent R LTC USARMY ID-READINESS (USA)</dc:creator>
  <cp:lastModifiedBy>Trent</cp:lastModifiedBy>
  <cp:revision>95</cp:revision>
  <dcterms:created xsi:type="dcterms:W3CDTF">2021-07-16T13:43:11Z</dcterms:created>
  <dcterms:modified xsi:type="dcterms:W3CDTF">2022-10-25T16:51:15Z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2021-03-10T00:00:00Z</vt:filetime>
  </property>
  <property fmtid="{D5CDD505-2E9C-101B-9397-08002B2CF9AE}" pid="3" name="Creator">
    <vt:lpwstr>Acrobat PDFMaker 21 for PowerPoint</vt:lpwstr>
  </property>
  <property fmtid="{D5CDD505-2E9C-101B-9397-08002B2CF9AE}" pid="4" name="LastSaved">
    <vt:filetime>2021-07-16T00:00:00Z</vt:filetime>
  </property>
  <property fmtid="{D5CDD505-2E9C-101B-9397-08002B2CF9AE}" pid="5" name="ContentTypeId">
    <vt:lpwstr>0x010100669121F19C93BA4DB0094FC1C2D0CE64</vt:lpwstr>
  </property>
</Properties>
</file>