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810" r:id="rId2"/>
    <p:sldId id="755" r:id="rId3"/>
    <p:sldId id="824" r:id="rId4"/>
    <p:sldId id="849" r:id="rId5"/>
    <p:sldId id="850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156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llie Crandall" initials="SC" lastIdx="17" clrIdx="0"/>
  <p:cmAuthor id="2" name="neasley" initials="ne" lastIdx="17" clrIdx="1"/>
  <p:cmAuthor id="3" name="cgoode" initials="c" lastIdx="1" clrIdx="2">
    <p:extLst>
      <p:ext uri="{19B8F6BF-5375-455C-9EA6-DF929625EA0E}">
        <p15:presenceInfo xmlns:p15="http://schemas.microsoft.com/office/powerpoint/2012/main" userId="cgoode" providerId="None"/>
      </p:ext>
    </p:extLst>
  </p:cmAuthor>
  <p:cmAuthor id="4" name="Matthew Herrmann" initials="MH" lastIdx="3" clrIdx="3">
    <p:extLst>
      <p:ext uri="{19B8F6BF-5375-455C-9EA6-DF929625EA0E}">
        <p15:presenceInfo xmlns:p15="http://schemas.microsoft.com/office/powerpoint/2012/main" userId="Matthew Her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269E"/>
    <a:srgbClr val="FFFFFF"/>
    <a:srgbClr val="0F33A4"/>
    <a:srgbClr val="CC3300"/>
    <a:srgbClr val="FFCC00"/>
    <a:srgbClr val="0000FF"/>
    <a:srgbClr val="97B546"/>
    <a:srgbClr val="0C2D83"/>
    <a:srgbClr val="3E7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3" autoAdjust="0"/>
    <p:restoredTop sz="95422" autoAdjust="0"/>
  </p:normalViewPr>
  <p:slideViewPr>
    <p:cSldViewPr>
      <p:cViewPr varScale="1">
        <p:scale>
          <a:sx n="68" d="100"/>
          <a:sy n="68" d="100"/>
        </p:scale>
        <p:origin x="571" y="38"/>
      </p:cViewPr>
      <p:guideLst>
        <p:guide orient="horz" pos="2160"/>
        <p:guide pos="2688"/>
      </p:guideLst>
    </p:cSldViewPr>
  </p:slideViewPr>
  <p:outlineViewPr>
    <p:cViewPr>
      <p:scale>
        <a:sx n="33" d="100"/>
        <a:sy n="33" d="100"/>
      </p:scale>
      <p:origin x="0" y="-163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64"/>
    </p:cViewPr>
  </p:sorterViewPr>
  <p:notesViewPr>
    <p:cSldViewPr>
      <p:cViewPr varScale="1">
        <p:scale>
          <a:sx n="77" d="100"/>
          <a:sy n="77" d="100"/>
        </p:scale>
        <p:origin x="2789" y="77"/>
      </p:cViewPr>
      <p:guideLst>
        <p:guide orient="horz" pos="2924"/>
        <p:guide pos="2156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735" cy="464503"/>
          </a:xfrm>
          <a:prstGeom prst="rect">
            <a:avLst/>
          </a:prstGeom>
        </p:spPr>
        <p:txBody>
          <a:bodyPr vert="horz" lIns="90951" tIns="45477" rIns="90951" bIns="45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4" y="3"/>
            <a:ext cx="3037735" cy="464503"/>
          </a:xfrm>
          <a:prstGeom prst="rect">
            <a:avLst/>
          </a:prstGeom>
        </p:spPr>
        <p:txBody>
          <a:bodyPr vert="horz" lIns="90951" tIns="45477" rIns="90951" bIns="45477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314"/>
            <a:ext cx="3037735" cy="464503"/>
          </a:xfrm>
          <a:prstGeom prst="rect">
            <a:avLst/>
          </a:prstGeom>
        </p:spPr>
        <p:txBody>
          <a:bodyPr vert="horz" lIns="90951" tIns="45477" rIns="90951" bIns="45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4" y="8830314"/>
            <a:ext cx="3037735" cy="464503"/>
          </a:xfrm>
          <a:prstGeom prst="rect">
            <a:avLst/>
          </a:prstGeom>
        </p:spPr>
        <p:txBody>
          <a:bodyPr vert="horz" lIns="90951" tIns="45477" rIns="90951" bIns="45477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2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4575" tIns="47287" rIns="94575" bIns="472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4" y="1"/>
            <a:ext cx="3037840" cy="464820"/>
          </a:xfrm>
          <a:prstGeom prst="rect">
            <a:avLst/>
          </a:prstGeom>
        </p:spPr>
        <p:txBody>
          <a:bodyPr vert="horz" lIns="94575" tIns="47287" rIns="94575" bIns="47287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11/1/2022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5" tIns="47287" rIns="94575" bIns="472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6"/>
            <a:ext cx="5608320" cy="4183380"/>
          </a:xfrm>
          <a:prstGeom prst="rect">
            <a:avLst/>
          </a:prstGeom>
        </p:spPr>
        <p:txBody>
          <a:bodyPr vert="horz" lIns="94575" tIns="47287" rIns="94575" bIns="472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1"/>
            <a:ext cx="3037840" cy="464820"/>
          </a:xfrm>
          <a:prstGeom prst="rect">
            <a:avLst/>
          </a:prstGeom>
        </p:spPr>
        <p:txBody>
          <a:bodyPr vert="horz" lIns="94575" tIns="47287" rIns="94575" bIns="472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4" y="8829971"/>
            <a:ext cx="3037840" cy="464820"/>
          </a:xfrm>
          <a:prstGeom prst="rect">
            <a:avLst/>
          </a:prstGeom>
        </p:spPr>
        <p:txBody>
          <a:bodyPr vert="horz" lIns="94575" tIns="47287" rIns="94575" bIns="47287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5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45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WHY</a:t>
            </a:r>
            <a:r>
              <a:rPr lang="en-US" baseline="0" dirty="0"/>
              <a:t> is matters…</a:t>
            </a:r>
          </a:p>
          <a:p>
            <a:endParaRPr lang="en-US" baseline="0" dirty="0"/>
          </a:p>
          <a:p>
            <a:r>
              <a:rPr lang="en-US" baseline="0" dirty="0"/>
              <a:t>Per our 2015 UMASS Donahue institute study…our six installation have a significant economic impact on the Commonwealth.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1A15-3FA7-46BB-B61D-080AC77AAF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3C4EC-FA30-4BAF-8816-853426F570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79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665412" y="40576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60650" y="3106284"/>
            <a:ext cx="5727700" cy="70371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0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Massachusetts Military Asset and Security Strategy Task Force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035549" y="4724400"/>
            <a:ext cx="3352800" cy="381000"/>
          </a:xfrm>
          <a:prstGeom prst="rect">
            <a:avLst/>
          </a:prstGeom>
        </p:spPr>
        <p:txBody>
          <a:bodyPr/>
          <a:lstStyle>
            <a:lvl1pPr algn="r">
              <a:buNone/>
              <a:defRPr sz="1600" b="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671006" y="4147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800" b="1" baseline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89" y="1626227"/>
            <a:ext cx="1662312" cy="16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2747963" y="2449513"/>
            <a:ext cx="6015037" cy="969962"/>
            <a:chOff x="1583" y="1543"/>
            <a:chExt cx="3789" cy="61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583" y="1543"/>
              <a:ext cx="3745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Rectangle 5"/>
            <p:cNvSpPr>
              <a:spLocks noChangeArrowheads="1"/>
            </p:cNvSpPr>
            <p:nvPr userDrawn="1"/>
          </p:nvSpPr>
          <p:spPr bwMode="auto">
            <a:xfrm>
              <a:off x="1583" y="1546"/>
              <a:ext cx="29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00269E"/>
                  </a:solidFill>
                  <a:effectLst/>
                  <a:latin typeface="Arial" panose="020B0604020202020204" pitchFamily="34" charset="0"/>
                </a:rPr>
                <a:t>Commonwealth of Massach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 userDrawn="1"/>
          </p:nvSpPr>
          <p:spPr bwMode="auto">
            <a:xfrm>
              <a:off x="4541" y="1546"/>
              <a:ext cx="66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00269E"/>
                  </a:solidFill>
                  <a:effectLst/>
                  <a:latin typeface="Arial" panose="020B0604020202020204" pitchFamily="34" charset="0"/>
                </a:rPr>
                <a:t>usetts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 userDrawn="1"/>
          </p:nvSpPr>
          <p:spPr bwMode="auto">
            <a:xfrm>
              <a:off x="5203" y="1546"/>
              <a:ext cx="16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00269E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 userDrawn="1"/>
          </p:nvSpPr>
          <p:spPr bwMode="auto">
            <a:xfrm>
              <a:off x="1583" y="1800"/>
              <a:ext cx="9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269E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583" y="194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3581" y="1947"/>
              <a:ext cx="11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00269E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850494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2685" y="685800"/>
            <a:ext cx="7751547" cy="381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8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04800"/>
            <a:ext cx="7309716" cy="2286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None/>
              <a:tabLst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None/>
              <a:tabLst/>
              <a:defRPr/>
            </a:pPr>
            <a:r>
              <a:rPr lang="en-US" dirty="0"/>
              <a:t>Military Asset and Security Strategy Task Force Update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47675" y="1199022"/>
            <a:ext cx="8426450" cy="5125577"/>
          </a:xfrm>
          <a:prstGeom prst="rect">
            <a:avLst/>
          </a:prstGeom>
        </p:spPr>
        <p:txBody>
          <a:bodyPr/>
          <a:lstStyle>
            <a:lvl1pPr>
              <a:buClrTx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body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81000" y="990600"/>
            <a:ext cx="849312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0999" y="457200"/>
            <a:ext cx="762000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0999" y="6248400"/>
            <a:ext cx="8610601" cy="269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7675" y="533400"/>
            <a:ext cx="7499350" cy="0"/>
          </a:xfrm>
          <a:prstGeom prst="line">
            <a:avLst/>
          </a:prstGeom>
          <a:ln w="12700">
            <a:solidFill>
              <a:srgbClr val="0C2D8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7675" y="1062038"/>
            <a:ext cx="8321675" cy="0"/>
          </a:xfrm>
          <a:prstGeom prst="line">
            <a:avLst/>
          </a:prstGeom>
          <a:ln w="9525">
            <a:solidFill>
              <a:srgbClr val="0C2D83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7675" y="6477000"/>
            <a:ext cx="8321675" cy="0"/>
          </a:xfrm>
          <a:prstGeom prst="line">
            <a:avLst/>
          </a:prstGeom>
          <a:ln w="9525">
            <a:solidFill>
              <a:srgbClr val="0C2D8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8148638" y="6553200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11" name="Content Placeholder 8"/>
          <p:cNvSpPr txBox="1">
            <a:spLocks/>
          </p:cNvSpPr>
          <p:nvPr userDrawn="1"/>
        </p:nvSpPr>
        <p:spPr>
          <a:xfrm>
            <a:off x="469900" y="1397000"/>
            <a:ext cx="8348663" cy="47402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3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726" y="209251"/>
            <a:ext cx="747912" cy="7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32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72D3-7EB0-4D9D-9E30-7B9371B7B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32CF-D31F-4509-8147-5E9B0C5D2BB7}" type="datetime1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72D3-7EB0-4D9D-9E30-7B9371B7B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4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65AA3-E913-4F0B-9F74-CD56487E6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2662-5E4C-4B49-9604-95604BC7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8413E-03C2-4F67-8FA9-87DEAF42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0A485-4046-4CD1-8F8A-E4490D879E94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1E741-2501-472D-88C3-9135EB2B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DEC6567-E33B-4AB8-ACC5-BB812ED0D6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533400"/>
            <a:ext cx="7499350" cy="0"/>
          </a:xfrm>
          <a:prstGeom prst="line">
            <a:avLst/>
          </a:prstGeom>
          <a:ln w="12700">
            <a:solidFill>
              <a:srgbClr val="0C2D8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062038"/>
            <a:ext cx="8321675" cy="0"/>
          </a:xfrm>
          <a:prstGeom prst="line">
            <a:avLst/>
          </a:prstGeom>
          <a:ln w="9525">
            <a:solidFill>
              <a:srgbClr val="0C2D83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477000"/>
            <a:ext cx="8321675" cy="0"/>
          </a:xfrm>
          <a:prstGeom prst="line">
            <a:avLst/>
          </a:prstGeom>
          <a:ln w="9525">
            <a:solidFill>
              <a:srgbClr val="0C2D8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53200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397000"/>
            <a:ext cx="8348663" cy="47402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726" y="209251"/>
            <a:ext cx="747912" cy="7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7" r:id="rId3"/>
    <p:sldLayoutId id="2147483673" r:id="rId4"/>
    <p:sldLayoutId id="2147483674" r:id="rId5"/>
    <p:sldLayoutId id="2147483675" r:id="rId6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650" y="3106284"/>
            <a:ext cx="5949950" cy="703716"/>
          </a:xfrm>
        </p:spPr>
        <p:txBody>
          <a:bodyPr/>
          <a:lstStyle/>
          <a:p>
            <a:r>
              <a:rPr lang="en-US" i="1" dirty="0" smtClean="0"/>
              <a:t>Massachusetts Leads the Way: </a:t>
            </a:r>
            <a:br>
              <a:rPr lang="en-US" i="1" dirty="0" smtClean="0"/>
            </a:br>
            <a:r>
              <a:rPr lang="en-US" i="1" dirty="0" smtClean="0"/>
              <a:t>Innovative Partnerships from Across the State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November 1,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Massachusetts Military Asset and Security Strategy Task Force</a:t>
            </a:r>
          </a:p>
        </p:txBody>
      </p:sp>
    </p:spTree>
    <p:extLst>
      <p:ext uri="{BB962C8B-B14F-4D97-AF65-F5344CB8AC3E}">
        <p14:creationId xmlns:p14="http://schemas.microsoft.com/office/powerpoint/2010/main" val="162010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51547" cy="381000"/>
          </a:xfrm>
        </p:spPr>
        <p:txBody>
          <a:bodyPr anchor="b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kern="1200" dirty="0">
                <a:solidFill>
                  <a:schemeClr val="accent2">
                    <a:lumMod val="25000"/>
                  </a:schemeClr>
                </a:solidFill>
              </a:rPr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001000" cy="3505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Overview of the Massachusetts Military Asset and Security Strategy Task Force (MASS-TF)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Installation overview: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Joint Base Cape Cod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Fort </a:t>
            </a:r>
            <a:r>
              <a:rPr lang="en-US" sz="1800" dirty="0" err="1" smtClean="0"/>
              <a:t>Devens</a:t>
            </a:r>
            <a:r>
              <a:rPr lang="en-US" sz="1800" dirty="0" smtClean="0"/>
              <a:t> Reserve Forces Training Area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Westover Air Reserve Base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Barnes Air National Guard Base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Questions / Discussion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274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9127"/>
            <a:ext cx="8686800" cy="516567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200" kern="1200" dirty="0">
                <a:solidFill>
                  <a:schemeClr val="accent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Economic Impact of Six Military Installations</a:t>
            </a:r>
            <a:endParaRPr lang="en-US" sz="2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447799"/>
            <a:ext cx="8305800" cy="4800601"/>
            <a:chOff x="103081" y="1244084"/>
            <a:chExt cx="8870318" cy="5137666"/>
          </a:xfrm>
        </p:grpSpPr>
        <p:pic>
          <p:nvPicPr>
            <p:cNvPr id="28674" name="Picture 2" descr="http://img3.etsystatic.com/004/0/7150987/il_fullxfull.362357271_629r.jpg"/>
            <p:cNvPicPr>
              <a:picLocks noChangeAspect="1" noChangeArrowheads="1"/>
            </p:cNvPicPr>
            <p:nvPr/>
          </p:nvPicPr>
          <p:blipFill>
            <a:blip r:embed="rId3" cstate="print"/>
            <a:srcRect l="5825" t="14458" r="2913" b="18072"/>
            <a:stretch>
              <a:fillRect/>
            </a:stretch>
          </p:blipFill>
          <p:spPr bwMode="auto">
            <a:xfrm>
              <a:off x="542925" y="1428750"/>
              <a:ext cx="8243333" cy="4910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ctangle 4"/>
            <p:cNvSpPr/>
            <p:nvPr/>
          </p:nvSpPr>
          <p:spPr bwMode="auto">
            <a:xfrm>
              <a:off x="923925" y="5314950"/>
              <a:ext cx="2362200" cy="1066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29000" y="1260144"/>
              <a:ext cx="19812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8" name="5-Point Star 7"/>
            <p:cNvSpPr/>
            <p:nvPr/>
          </p:nvSpPr>
          <p:spPr bwMode="auto">
            <a:xfrm>
              <a:off x="2133600" y="3581400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9" name="5-Point Star 8"/>
            <p:cNvSpPr/>
            <p:nvPr/>
          </p:nvSpPr>
          <p:spPr bwMode="auto">
            <a:xfrm>
              <a:off x="2362200" y="3657600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0" name="5-Point Star 9"/>
            <p:cNvSpPr/>
            <p:nvPr/>
          </p:nvSpPr>
          <p:spPr bwMode="auto">
            <a:xfrm>
              <a:off x="4536375" y="2667000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1" name="5-Point Star 10"/>
            <p:cNvSpPr/>
            <p:nvPr/>
          </p:nvSpPr>
          <p:spPr bwMode="auto">
            <a:xfrm>
              <a:off x="5393375" y="2859975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2" name="5-Point Star 11"/>
            <p:cNvSpPr/>
            <p:nvPr/>
          </p:nvSpPr>
          <p:spPr bwMode="auto">
            <a:xfrm>
              <a:off x="5029200" y="3352800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3" name="5-Point Star 12"/>
            <p:cNvSpPr/>
            <p:nvPr/>
          </p:nvSpPr>
          <p:spPr bwMode="auto">
            <a:xfrm>
              <a:off x="6781800" y="4935748"/>
              <a:ext cx="228600" cy="228600"/>
            </a:xfrm>
            <a:prstGeom prst="star5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62199" y="4290537"/>
              <a:ext cx="1652871" cy="8234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Westover Air Force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Reserve Base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$324 Million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3,990 Jobs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1" y="4138137"/>
              <a:ext cx="1098446" cy="10046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Barnes Air 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National 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Guard Base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$198 Million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1,648 Jobs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67201" y="1359680"/>
              <a:ext cx="1119977" cy="64230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Fort Devens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$184 Million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3,027 Jobs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3199" y="2563505"/>
              <a:ext cx="2420200" cy="6847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Hanscom Air Force Base</a:t>
              </a:r>
            </a:p>
            <a:p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$6.1 Billion</a:t>
              </a:r>
            </a:p>
            <a:p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16,229 Jobs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3801" y="4595336"/>
              <a:ext cx="1659574" cy="8234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Natick Soldier   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Systems Center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$5.6 Billion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14,569 Jobs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7801" y="3771901"/>
              <a:ext cx="1217999" cy="8234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Joint Base Cape Cod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$331 Million</a:t>
              </a:r>
            </a:p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3,789 Jobs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3081" y="5568493"/>
              <a:ext cx="5562598" cy="7055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700" b="1" dirty="0"/>
            </a:p>
            <a:p>
              <a:r>
                <a:rPr lang="en-US" sz="700" b="1" dirty="0"/>
                <a:t>Source: MassDevelopment/UMASSDI: An Economic Contribution Analysis and Overview of Massachusetts Military Installations,  December 2015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V="1">
              <a:off x="1713965" y="3804975"/>
              <a:ext cx="468318" cy="34968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endCxn id="9" idx="3"/>
            </p:cNvCxnSpPr>
            <p:nvPr/>
          </p:nvCxnSpPr>
          <p:spPr bwMode="auto">
            <a:xfrm flipH="1" flipV="1">
              <a:off x="2547141" y="3886199"/>
              <a:ext cx="337240" cy="45159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4385990" y="3571351"/>
              <a:ext cx="696917" cy="9906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4645003" y="2069275"/>
              <a:ext cx="2475" cy="609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5555776" y="2951704"/>
              <a:ext cx="99742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6891317" y="4497834"/>
              <a:ext cx="261435" cy="45161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" name="TextBox 3"/>
            <p:cNvSpPr txBox="1"/>
            <p:nvPr/>
          </p:nvSpPr>
          <p:spPr>
            <a:xfrm>
              <a:off x="103081" y="1244084"/>
              <a:ext cx="3989195" cy="3952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b="1" i="1" dirty="0">
                  <a:solidFill>
                    <a:srgbClr val="FF0000"/>
                  </a:solidFill>
                </a:rPr>
                <a:t>$13.3 Billion &amp; 57,618 Jobs</a:t>
              </a:r>
              <a:endParaRPr lang="en-US" b="1" u="sng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19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8182" t="20856" r="19786" b="16578"/>
          <a:stretch/>
        </p:blipFill>
        <p:spPr>
          <a:xfrm>
            <a:off x="304800" y="1177555"/>
            <a:ext cx="7772400" cy="507084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2685" y="609600"/>
            <a:ext cx="7751547" cy="381000"/>
          </a:xfrm>
        </p:spPr>
        <p:txBody>
          <a:bodyPr anchor="b" anchorCtr="0"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#7 in Defense Spending</a:t>
            </a:r>
          </a:p>
        </p:txBody>
      </p:sp>
    </p:spTree>
    <p:extLst>
      <p:ext uri="{BB962C8B-B14F-4D97-AF65-F5344CB8AC3E}">
        <p14:creationId xmlns:p14="http://schemas.microsoft.com/office/powerpoint/2010/main" val="289591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85" y="609600"/>
            <a:ext cx="7751547" cy="381000"/>
          </a:xfrm>
        </p:spPr>
        <p:txBody>
          <a:bodyPr/>
          <a:lstStyle/>
          <a:p>
            <a:r>
              <a:rPr lang="en-US" dirty="0" smtClean="0"/>
              <a:t>Massachusetts and the Defense Community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8419" y="1200231"/>
            <a:ext cx="8382000" cy="139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>
            <a:lvl1pPr marL="381000" indent="-3810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568325" lvl="1" indent="-2222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SzPct val="115000"/>
              <a:buFont typeface="Wingdings" panose="05000000000000000000" pitchFamily="2" charset="2"/>
              <a:buChar char="§"/>
              <a:defRPr sz="1400" b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739775" indent="-3429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AutoNum type="alphaUcPeriod"/>
              <a:defRPr sz="2000">
                <a:latin typeface="Calibri" panose="020F0502020204030204" pitchFamily="34" charset="0"/>
                <a:ea typeface="Calibri" pitchFamily="34" charset="0"/>
                <a:cs typeface="Calibri" pitchFamily="34" charset="0"/>
              </a:defRPr>
            </a:lvl3pPr>
            <a:lvl4pPr marL="914400" indent="-346075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FFC000"/>
              </a:buClr>
              <a:buFont typeface="Symbol" pitchFamily="18" charset="2"/>
              <a:buChar char=""/>
              <a:defRPr b="1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333500" indent="-30480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–"/>
              <a:defRPr b="1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1790700" indent="-3048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</a:lvl6pPr>
            <a:lvl7pPr marL="2247900" indent="-3048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</a:lvl7pPr>
            <a:lvl8pPr marL="2705100" indent="-3048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</a:lvl8pPr>
            <a:lvl9pPr marL="3162300" indent="-3048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</a:lvl9pPr>
          </a:lstStyle>
          <a:p>
            <a:pPr marL="454025" indent="-285750"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2012, the Massachusetts Military Asset and Security Strategy Task Force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(MASS-TF) is a national model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and strengthen Massachusetts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' military installations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4025" indent="-285750"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Housed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Governor’s Office, MASS-TF coordinates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the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Commonwealth’s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agencies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military facilities to maximize their efficiency.</a:t>
            </a:r>
          </a:p>
          <a:p>
            <a:pPr marL="454025" indent="-285750"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MASS-TF partners with DoD and, when appropriate, invests in the Commonwealth’s installations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751221"/>
            <a:ext cx="1121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Rep. Keating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HASC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3924" y="3751221"/>
            <a:ext cx="1374498" cy="363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Senator Warren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SASC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2396" y="3745564"/>
            <a:ext cx="1229849" cy="363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Charlie Baker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Governor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5660" y="3728714"/>
            <a:ext cx="1323178" cy="363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Senator Markey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Foreign Relations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7081" y="3742175"/>
            <a:ext cx="923964" cy="363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Rep. Moulton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HASC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1758" y="2744625"/>
            <a:ext cx="799348" cy="9991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0932" y="2732127"/>
            <a:ext cx="725972" cy="10233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5286" y="2742398"/>
            <a:ext cx="712582" cy="10130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4172" y="2744043"/>
            <a:ext cx="738048" cy="100834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014994" y="2630925"/>
            <a:ext cx="312900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>
              <a:spcAft>
                <a:spcPts val="120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Massachusetts’ commitment to DoD installations is backed by 2014 military bond bill, which 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authorizes $177M in investments to support DoD installations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Examples of these investments include, but are not limited to:</a:t>
            </a:r>
          </a:p>
          <a:p>
            <a:pPr marL="517525" indent="-285750">
              <a:spcAft>
                <a:spcPts val="1200"/>
              </a:spcAft>
              <a:buFont typeface="Arial" panose="020B0604020202020204" pitchFamily="34" charset="0"/>
              <a:buChar char="–"/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5.0M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first-of-its-kind energy audit at every Massachusetts installation. </a:t>
            </a:r>
            <a:endParaRPr lang="en-US" sz="1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spcAft>
                <a:spcPts val="1200"/>
              </a:spcAft>
              <a:buFont typeface="Arial" panose="020B0604020202020204" pitchFamily="34" charset="0"/>
              <a:buChar char="–"/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$5.0M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build the UMass Aviation Training Center adjacent to Westover Air Reserve Base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spcAft>
                <a:spcPts val="1200"/>
              </a:spcAft>
              <a:buFont typeface="Arial" panose="020B0604020202020204" pitchFamily="34" charset="0"/>
              <a:buChar char="–"/>
              <a:defRPr/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$2.5M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to Natick SSC front gate and General Greene Blvd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spcAft>
                <a:spcPts val="1200"/>
              </a:spcAft>
              <a:buFont typeface="Arial" panose="020B0604020202020204" pitchFamily="34" charset="0"/>
              <a:buChar char="–"/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$9.2M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expand taxiway and construct new gate at Barnes Air National Guard Base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spcAft>
                <a:spcPts val="1200"/>
              </a:spcAft>
              <a:buFont typeface="Arial" panose="020B0604020202020204" pitchFamily="34" charset="0"/>
              <a:buChar char="–"/>
              <a:defRPr/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$900K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construct an improved “Doriot Climactic Chamber” at Natick SSC.</a:t>
            </a:r>
            <a:endParaRPr lang="en-US" sz="9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90" y="4040559"/>
            <a:ext cx="5100809" cy="23144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53" r="11263" b="2053"/>
          <a:stretch/>
        </p:blipFill>
        <p:spPr>
          <a:xfrm>
            <a:off x="457200" y="2680895"/>
            <a:ext cx="914400" cy="10418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440" y="2715717"/>
            <a:ext cx="795699" cy="100125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800600" y="3699302"/>
            <a:ext cx="1761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1" i="1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r>
              <a:rPr lang="en-US" dirty="0"/>
              <a:t>Rep Trahan</a:t>
            </a:r>
          </a:p>
          <a:p>
            <a:r>
              <a:rPr lang="en-US" dirty="0"/>
              <a:t>HASC</a:t>
            </a:r>
          </a:p>
        </p:txBody>
      </p:sp>
    </p:spTree>
    <p:extLst>
      <p:ext uri="{BB962C8B-B14F-4D97-AF65-F5344CB8AC3E}">
        <p14:creationId xmlns:p14="http://schemas.microsoft.com/office/powerpoint/2010/main" val="1105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INTENSITY" val="LIGHT"/>
  <p:tag name="BACKGROUNDCOLOR" val="16777215"/>
</p:tagLst>
</file>

<file path=ppt/theme/theme1.xml><?xml version="1.0" encoding="utf-8"?>
<a:theme xmlns:a="http://schemas.openxmlformats.org/drawingml/2006/main" name="MBTA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21F19C93BA4DB0094FC1C2D0CE64" ma:contentTypeVersion="18" ma:contentTypeDescription="Create a new document." ma:contentTypeScope="" ma:versionID="7074c3d1d19dee40992000b099268b28">
  <xsd:schema xmlns:xsd="http://www.w3.org/2001/XMLSchema" xmlns:xs="http://www.w3.org/2001/XMLSchema" xmlns:p="http://schemas.microsoft.com/office/2006/metadata/properties" xmlns:ns2="1a98a74f-fa02-41e7-90f0-5f0c90bcdba5" xmlns:ns3="dd26b182-60c1-459b-a59d-f9ae3f8c439d" targetNamespace="http://schemas.microsoft.com/office/2006/metadata/properties" ma:root="true" ma:fieldsID="61a6c846bf39839819a4e30f99f3e6be" ns2:_="" ns3:_="">
    <xsd:import namespace="1a98a74f-fa02-41e7-90f0-5f0c90bcdba5"/>
    <xsd:import namespace="dd26b182-60c1-459b-a59d-f9ae3f8c4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TaxKeywordTaxHTField" minOccurs="0"/>
                <xsd:element ref="ns3:TaxCatchAll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8a74f-fa02-41e7-90f0-5f0c90bcd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9549015-d31d-48c1-9f2a-0da7e2dfa4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6b182-60c1-459b-a59d-f9ae3f8c439d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c9549015-d31d-48c1-9f2a-0da7e2dfa49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a738942-e7ee-43b6-bd6a-1b57cf36d3bd}" ma:internalName="TaxCatchAll" ma:showField="CatchAllData" ma:web="dd26b182-60c1-459b-a59d-f9ae3f8c4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98a74f-fa02-41e7-90f0-5f0c90bcdba5">
      <Terms xmlns="http://schemas.microsoft.com/office/infopath/2007/PartnerControls"/>
    </lcf76f155ced4ddcb4097134ff3c332f>
    <TaxCatchAll xmlns="dd26b182-60c1-459b-a59d-f9ae3f8c439d" xsi:nil="true"/>
    <TaxKeywordTaxHTField xmlns="dd26b182-60c1-459b-a59d-f9ae3f8c439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1BA67513-0FA2-47D1-83F3-411672BCC27B}"/>
</file>

<file path=customXml/itemProps2.xml><?xml version="1.0" encoding="utf-8"?>
<ds:datastoreItem xmlns:ds="http://schemas.openxmlformats.org/officeDocument/2006/customXml" ds:itemID="{5D8AA580-0017-4DA4-90E6-B00252E03CBE}"/>
</file>

<file path=customXml/itemProps3.xml><?xml version="1.0" encoding="utf-8"?>
<ds:datastoreItem xmlns:ds="http://schemas.openxmlformats.org/officeDocument/2006/customXml" ds:itemID="{AA971A41-E34E-4F3C-9E5E-7B11FDF87411}"/>
</file>

<file path=docProps/app.xml><?xml version="1.0" encoding="utf-8"?>
<Properties xmlns="http://schemas.openxmlformats.org/officeDocument/2006/extended-properties" xmlns:vt="http://schemas.openxmlformats.org/officeDocument/2006/docPropsVTypes">
  <Template>MBTATemplate</Template>
  <TotalTime>38550</TotalTime>
  <Words>382</Words>
  <Application>Microsoft Office PowerPoint</Application>
  <PresentationFormat>On-screen Show (4:3)</PresentationFormat>
  <Paragraphs>67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MBTATemplate</vt:lpstr>
      <vt:lpstr>Massachusetts Leads the Way:  Innovative Partnerships from Across the State</vt:lpstr>
      <vt:lpstr>Agenda</vt:lpstr>
      <vt:lpstr> Economic Impact of Six Military Installations</vt:lpstr>
      <vt:lpstr>#7 in Defense Spending</vt:lpstr>
      <vt:lpstr>Massachusetts and the Defense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neasley</dc:creator>
  <cp:lastModifiedBy>Beatty, John</cp:lastModifiedBy>
  <cp:revision>1881</cp:revision>
  <cp:lastPrinted>2019-06-17T12:53:58Z</cp:lastPrinted>
  <dcterms:created xsi:type="dcterms:W3CDTF">2016-05-13T14:52:40Z</dcterms:created>
  <dcterms:modified xsi:type="dcterms:W3CDTF">2022-11-01T14:41:43Z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0x010100669121F19C93BA4DB0094FC1C2D0CE64</vt:lpwstr>
  </property>
</Properties>
</file>