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84" r:id="rId5"/>
    <p:sldId id="29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000066"/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5814" autoAdjust="0"/>
  </p:normalViewPr>
  <p:slideViewPr>
    <p:cSldViewPr snapToGrid="0">
      <p:cViewPr varScale="1">
        <p:scale>
          <a:sx n="154" d="100"/>
          <a:sy n="154" d="100"/>
        </p:scale>
        <p:origin x="45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0AE2EE-E213-4864-8C65-3C537B56505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A8DBF4-7D29-45B5-B9E6-EDFCA5154F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6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D4A39-FFB2-4813-856E-F15B31467BDD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3F14D4-09A8-4955-8ECE-2FADABF40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C755-2111-42A8-A8B1-FF53AD4539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8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" y="1691640"/>
            <a:ext cx="8682228" cy="19293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1418" y="3666744"/>
            <a:ext cx="6707124" cy="2542032"/>
          </a:xfr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Rank/Grade Name</a:t>
            </a:r>
            <a:br>
              <a:rPr lang="en-US" dirty="0"/>
            </a:br>
            <a:r>
              <a:rPr lang="en-US" dirty="0"/>
              <a:t>Office Symbol</a:t>
            </a:r>
            <a:br>
              <a:rPr lang="en-US" dirty="0"/>
            </a:br>
            <a:r>
              <a:rPr lang="en-US" dirty="0"/>
              <a:t>Date of briefing</a:t>
            </a:r>
            <a:br>
              <a:rPr lang="en-US" dirty="0"/>
            </a:br>
            <a:r>
              <a:rPr lang="en-US" dirty="0"/>
              <a:t>Version #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989" y="1353758"/>
            <a:ext cx="7016023" cy="246221"/>
          </a:xfrm>
        </p:spPr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2802" y="6510528"/>
            <a:ext cx="397764" cy="246888"/>
          </a:xfrm>
        </p:spPr>
        <p:txBody>
          <a:bodyPr tIns="0" bIns="0"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9728" y="1207008"/>
            <a:ext cx="892225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9728" y="6409944"/>
            <a:ext cx="892225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30" y="3712685"/>
            <a:ext cx="2509134" cy="260559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20082" y="457201"/>
            <a:ext cx="627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Department of the Air Force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935888" y="100584"/>
            <a:ext cx="1696298" cy="338554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600" b="1" dirty="0">
                <a:solidFill>
                  <a:srgbClr val="007A33"/>
                </a:solidFill>
              </a:rPr>
              <a:t>UNCLASSIFIED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35888" y="6510529"/>
            <a:ext cx="1696298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600" b="1" dirty="0">
                <a:solidFill>
                  <a:srgbClr val="007A33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757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2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1866" y="1389888"/>
            <a:ext cx="685800" cy="4837176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" y="1389888"/>
            <a:ext cx="7653528" cy="4837176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90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291414"/>
            <a:ext cx="8373618" cy="4837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89888"/>
            <a:ext cx="8373618" cy="30723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4507992"/>
            <a:ext cx="8373618" cy="171907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89888"/>
            <a:ext cx="4169664" cy="4837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002" y="1389888"/>
            <a:ext cx="4169664" cy="4837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389888"/>
            <a:ext cx="41696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212848"/>
            <a:ext cx="4169664" cy="4014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002" y="1389888"/>
            <a:ext cx="41696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002" y="2212848"/>
            <a:ext cx="4169664" cy="4014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9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8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89888"/>
            <a:ext cx="322926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456" y="1389888"/>
            <a:ext cx="5109210" cy="48371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04288"/>
            <a:ext cx="3229261" cy="3922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89888"/>
            <a:ext cx="3230118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8456" y="1389888"/>
            <a:ext cx="5109210" cy="4837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04288"/>
            <a:ext cx="3230118" cy="3922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312" y="402336"/>
            <a:ext cx="7303770" cy="70408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389888"/>
            <a:ext cx="8373618" cy="483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095" y="6510529"/>
            <a:ext cx="7016023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lvl1pPr algn="ctr">
              <a:defRPr sz="1600" b="1" i="1" spc="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Innovate, Accelerate, Thrive – The Air Force at 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2802" y="6510529"/>
            <a:ext cx="397764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5DF3-B9AF-4EC4-A69C-2370B62860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67" y="45720"/>
            <a:ext cx="1080990" cy="1115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4" y="146304"/>
            <a:ext cx="714070" cy="914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09728" y="1207008"/>
            <a:ext cx="892225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9728" y="6409944"/>
            <a:ext cx="892225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05256" y="100585"/>
            <a:ext cx="1696298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600" b="1" dirty="0">
                <a:solidFill>
                  <a:srgbClr val="007A33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8091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ymbol" panose="05050102010706020507" pitchFamily="18" charset="2"/>
        <a:buChar char="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58917" y="1384632"/>
            <a:ext cx="3747027" cy="21313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i="1" u="sng" dirty="0"/>
              <a:t>JBCC Partners  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100" i="1" u="sng" dirty="0">
                <a:cs typeface="Times New Roman" pitchFamily="18" charset="0"/>
              </a:rPr>
              <a:t>Air Guard:</a:t>
            </a:r>
            <a:r>
              <a:rPr lang="en-US" sz="1100" i="1" dirty="0">
                <a:cs typeface="Times New Roman" pitchFamily="18" charset="0"/>
              </a:rPr>
              <a:t> 102d Intelligence Wing, Otis ANGB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100" i="1" u="sng" dirty="0"/>
              <a:t>Army Guard:</a:t>
            </a:r>
            <a:r>
              <a:rPr lang="en-US" sz="1100" i="1" dirty="0"/>
              <a:t> Camp Edwards, Army Aviation, RTI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100" i="1" u="sng" dirty="0">
                <a:cs typeface="Times New Roman" pitchFamily="18" charset="0"/>
              </a:rPr>
              <a:t>Coast Guard:</a:t>
            </a:r>
            <a:r>
              <a:rPr lang="en-US" sz="1100" i="1" dirty="0">
                <a:cs typeface="Times New Roman" pitchFamily="18" charset="0"/>
              </a:rPr>
              <a:t> Air Station Cape Cod; Base Cape Cod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100" i="1" u="sng" dirty="0"/>
              <a:t>Space Force:</a:t>
            </a:r>
            <a:r>
              <a:rPr lang="en-US" sz="1100" i="1" dirty="0"/>
              <a:t> 6th Space Warning Squadron 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100" i="1" u="sng" dirty="0"/>
              <a:t>Other Organizations</a:t>
            </a:r>
          </a:p>
          <a:p>
            <a:pPr marL="85725" indent="-85725" eaLnBrk="0" fontAlgn="base" hangingPunct="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sz="1100" i="1" dirty="0">
                <a:cs typeface="Times New Roman" pitchFamily="18" charset="0"/>
              </a:rPr>
              <a:t>Veterans Administration National Cemetery</a:t>
            </a:r>
          </a:p>
          <a:p>
            <a:pPr marL="85725" indent="-85725" eaLnBrk="0" fontAlgn="base" hangingPunct="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sz="1100" i="1" dirty="0">
                <a:cs typeface="Times New Roman" pitchFamily="18" charset="0"/>
              </a:rPr>
              <a:t>Barnstable County Sheriff’s Office /Prison</a:t>
            </a:r>
          </a:p>
          <a:p>
            <a:pPr marL="85725" indent="-85725" eaLnBrk="0" fontAlgn="base" hangingPunct="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sz="1100" i="1" dirty="0"/>
              <a:t>FAA Cape Approach</a:t>
            </a:r>
          </a:p>
          <a:p>
            <a:pPr marL="85725" indent="-85725" eaLnBrk="0" fontAlgn="base" hangingPunct="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sz="1100" i="1" dirty="0"/>
              <a:t>USDA, USGS, Volpe Test Center, MA Env Police, etc.</a:t>
            </a:r>
          </a:p>
        </p:txBody>
      </p:sp>
      <p:pic>
        <p:nvPicPr>
          <p:cNvPr id="6" name="Picture 4" descr="MMR"/>
          <p:cNvPicPr>
            <a:picLocks noChangeAspect="1" noChangeArrowheads="1"/>
          </p:cNvPicPr>
          <p:nvPr/>
        </p:nvPicPr>
        <p:blipFill rotWithShape="1">
          <a:blip r:embed="rId3" cstate="print"/>
          <a:srcRect l="4892" t="1623" r="7337" b="3446"/>
          <a:stretch/>
        </p:blipFill>
        <p:spPr bwMode="auto">
          <a:xfrm>
            <a:off x="326228" y="1384632"/>
            <a:ext cx="4133418" cy="4787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758917" y="3605428"/>
            <a:ext cx="3740726" cy="12388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350" b="1" i="1" u="sng" dirty="0">
                <a:solidFill>
                  <a:srgbClr val="FF0000"/>
                </a:solidFill>
                <a:cs typeface="Arial" panose="020B0604020202020204" pitchFamily="34" charset="0"/>
              </a:rPr>
              <a:t>Current ANG Support Responsibilities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rgbClr val="FF0000"/>
                </a:solidFill>
                <a:cs typeface="Arial" panose="020B0604020202020204" pitchFamily="34" charset="0"/>
              </a:rPr>
              <a:t>Water/Wastewater Systems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rgbClr val="FF0000"/>
                </a:solidFill>
                <a:cs typeface="Arial" panose="020B0604020202020204" pitchFamily="34" charset="0"/>
              </a:rPr>
              <a:t>Electricity Distribution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rgbClr val="FF0000"/>
                </a:solidFill>
                <a:cs typeface="Arial" panose="020B0604020202020204" pitchFamily="34" charset="0"/>
              </a:rPr>
              <a:t>Communications Infrastructure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rgbClr val="FF0000"/>
                </a:solidFill>
                <a:cs typeface="Arial" panose="020B0604020202020204" pitchFamily="34" charset="0"/>
              </a:rPr>
              <a:t>Roads &amp; Grounds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rgbClr val="FF0000"/>
                </a:solidFill>
                <a:cs typeface="Arial" panose="020B0604020202020204" pitchFamily="34" charset="0"/>
              </a:rPr>
              <a:t>Joint Base Defense Ops Center (24/7 Ops</a:t>
            </a:r>
            <a:r>
              <a:rPr lang="en-US" altLang="en-US" sz="1300" i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4356" y="410111"/>
            <a:ext cx="609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44">
              <a:spcAft>
                <a:spcPts val="600"/>
              </a:spcAft>
              <a:defRPr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102 IW: JBCC Overview</a:t>
            </a:r>
            <a:endParaRPr lang="en-US" sz="2400" b="1" i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693" y="2823087"/>
            <a:ext cx="1575947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JBCC: 22,000 Acres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(1/10 of Cape Cod)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C6BBE-F729-5C47-121B-5FB45BBCE722}"/>
              </a:ext>
            </a:extLst>
          </p:cNvPr>
          <p:cNvSpPr txBox="1"/>
          <p:nvPr/>
        </p:nvSpPr>
        <p:spPr>
          <a:xfrm>
            <a:off x="1748085" y="4292983"/>
            <a:ext cx="1575947" cy="430887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ANG Current Land Holding: 3,700 Acres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641371-E9B7-DBF4-550C-8DECDE10B6A4}"/>
              </a:ext>
            </a:extLst>
          </p:cNvPr>
          <p:cNvSpPr/>
          <p:nvPr/>
        </p:nvSpPr>
        <p:spPr>
          <a:xfrm>
            <a:off x="2794011" y="5429625"/>
            <a:ext cx="777551" cy="572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EE73D-DD24-236B-CE4D-1CA4653A628F}"/>
              </a:ext>
            </a:extLst>
          </p:cNvPr>
          <p:cNvSpPr txBox="1"/>
          <p:nvPr/>
        </p:nvSpPr>
        <p:spPr>
          <a:xfrm>
            <a:off x="966719" y="5585317"/>
            <a:ext cx="1575947" cy="26161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ANG Goal: 300 Acres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D74816-91AF-74DE-8F53-77E93C603C2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42666" y="5716122"/>
            <a:ext cx="59241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6C9418-8FFE-6912-459E-79C4E9E8E82E}"/>
              </a:ext>
            </a:extLst>
          </p:cNvPr>
          <p:cNvSpPr/>
          <p:nvPr/>
        </p:nvSpPr>
        <p:spPr>
          <a:xfrm>
            <a:off x="4758917" y="4933672"/>
            <a:ext cx="3740726" cy="1238801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350" b="1" i="1" u="sng" dirty="0">
                <a:solidFill>
                  <a:schemeClr val="accent5"/>
                </a:solidFill>
                <a:cs typeface="Arial" panose="020B0604020202020204" pitchFamily="34" charset="0"/>
              </a:rPr>
              <a:t>ANG Divestment Program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chemeClr val="accent5"/>
                </a:solidFill>
                <a:cs typeface="Arial" panose="020B0604020202020204" pitchFamily="34" charset="0"/>
              </a:rPr>
              <a:t>Privatize Utilities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chemeClr val="accent5"/>
                </a:solidFill>
                <a:cs typeface="Arial" panose="020B0604020202020204" pitchFamily="34" charset="0"/>
              </a:rPr>
              <a:t>Reduce landholding acreage from 3,700 to 300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chemeClr val="accent5"/>
                </a:solidFill>
                <a:cs typeface="Arial" panose="020B0604020202020204" pitchFamily="34" charset="0"/>
              </a:rPr>
              <a:t>Lease and Fee owned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chemeClr val="accent5"/>
                </a:solidFill>
                <a:cs typeface="Arial" panose="020B0604020202020204" pitchFamily="34" charset="0"/>
              </a:rPr>
              <a:t>Reduce building sq footage by 258K sq ft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200" i="1" dirty="0">
                <a:solidFill>
                  <a:schemeClr val="accent5"/>
                </a:solidFill>
                <a:cs typeface="Arial" panose="020B0604020202020204" pitchFamily="34" charset="0"/>
              </a:rPr>
              <a:t>Collaborative Effort (Fed/State/Municipal/Private)</a:t>
            </a:r>
          </a:p>
        </p:txBody>
      </p:sp>
    </p:spTree>
    <p:extLst>
      <p:ext uri="{BB962C8B-B14F-4D97-AF65-F5344CB8AC3E}">
        <p14:creationId xmlns:p14="http://schemas.microsoft.com/office/powerpoint/2010/main" val="43364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175" y="425328"/>
            <a:ext cx="5412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102d Divestment Efforts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850" y="1410978"/>
            <a:ext cx="6092042" cy="436227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u="sng" dirty="0">
                <a:solidFill>
                  <a:schemeClr val="accent1">
                    <a:lumMod val="50000"/>
                  </a:schemeClr>
                </a:solidFill>
              </a:rPr>
              <a:t>Water/Wastewater Exchange for $3.2M Readiness Facility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Regional Water/Wastewater solution for Upper Cape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Private Entity coordinating with surrounding communities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ANG divests water responsibilities and lowers costs (14% of usage)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sz="1600" b="0" u="sng" dirty="0">
                <a:solidFill>
                  <a:schemeClr val="accent1">
                    <a:lumMod val="50000"/>
                  </a:schemeClr>
                </a:solidFill>
              </a:rPr>
              <a:t>Future use of Airfield and adjacent Industrial Facilities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Currently under utilized (USCG is primary user)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~1.8 mile/~1.5 mile runway lengths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160K Sq Ft of vacant hangar space (B158)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Coordinating with State Agencies and USCG for divestment opportunities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sz="1600" b="0" u="sng" dirty="0">
                <a:solidFill>
                  <a:schemeClr val="accent1">
                    <a:lumMod val="50000"/>
                  </a:schemeClr>
                </a:solidFill>
              </a:rPr>
              <a:t>Land Divestment Way ahead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Federal Land: Exchange existing land/buildings current/future 102IW building needs (10 USC 18240)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State Leased Land: Assessing current and future needs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sz="1600" b="0" u="sng" dirty="0">
                <a:solidFill>
                  <a:schemeClr val="accent1">
                    <a:lumMod val="50000"/>
                  </a:schemeClr>
                </a:solidFill>
              </a:rPr>
              <a:t>Electric Utility Divestment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Standard Utility Privatization Approach vs.  Exchange Opportunity </a:t>
            </a:r>
          </a:p>
          <a:p>
            <a:pPr marL="457200" lvl="1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A29C8-CFB2-7754-F584-67B83295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667" y="2467089"/>
            <a:ext cx="2019300" cy="178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C3D57-30EF-469C-4C36-0F688EC5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123" y="3574292"/>
            <a:ext cx="2172042" cy="153842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83FA7DE-BB2E-97FB-5CF0-655F92F23EB3}"/>
              </a:ext>
            </a:extLst>
          </p:cNvPr>
          <p:cNvSpPr txBox="1">
            <a:spLocks/>
          </p:cNvSpPr>
          <p:nvPr/>
        </p:nvSpPr>
        <p:spPr>
          <a:xfrm>
            <a:off x="6527798" y="4915401"/>
            <a:ext cx="2086949" cy="1281405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0" dirty="0">
                <a:solidFill>
                  <a:schemeClr val="bg1"/>
                </a:solidFill>
              </a:rPr>
              <a:t>Challenges: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0" dirty="0">
                <a:solidFill>
                  <a:schemeClr val="bg1"/>
                </a:solidFill>
              </a:rPr>
              <a:t>Bureaucracy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0" dirty="0">
                <a:solidFill>
                  <a:schemeClr val="bg1"/>
                </a:solidFill>
              </a:rPr>
              <a:t>Learning Curves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0" dirty="0">
                <a:solidFill>
                  <a:schemeClr val="bg1"/>
                </a:solidFill>
              </a:rPr>
              <a:t>Inter-dependencies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0" dirty="0">
                <a:solidFill>
                  <a:schemeClr val="bg1"/>
                </a:solidFill>
              </a:rPr>
              <a:t>Culture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0" dirty="0">
                <a:solidFill>
                  <a:schemeClr val="bg1"/>
                </a:solidFill>
              </a:rPr>
              <a:t>Succession Planning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C92AF4-3690-95F1-26A5-FDC4D71EB460}"/>
              </a:ext>
            </a:extLst>
          </p:cNvPr>
          <p:cNvSpPr txBox="1">
            <a:spLocks/>
          </p:cNvSpPr>
          <p:nvPr/>
        </p:nvSpPr>
        <p:spPr>
          <a:xfrm>
            <a:off x="6671251" y="1493260"/>
            <a:ext cx="2086949" cy="111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b="0" dirty="0"/>
              <a:t>Strengths:</a:t>
            </a:r>
          </a:p>
          <a:p>
            <a:pPr>
              <a:spcBef>
                <a:spcPts val="600"/>
              </a:spcBef>
            </a:pPr>
            <a:r>
              <a:rPr lang="en-US" sz="1400" b="0" dirty="0"/>
              <a:t>Location/Value of Property</a:t>
            </a:r>
          </a:p>
          <a:p>
            <a:pPr>
              <a:spcBef>
                <a:spcPts val="600"/>
              </a:spcBef>
            </a:pPr>
            <a:r>
              <a:rPr lang="en-US" sz="1400" b="0" dirty="0"/>
              <a:t>Leadership Support/Trust</a:t>
            </a:r>
          </a:p>
          <a:p>
            <a:pPr>
              <a:spcBef>
                <a:spcPts val="600"/>
              </a:spcBef>
            </a:pPr>
            <a:r>
              <a:rPr lang="en-US" sz="1400" b="0" dirty="0"/>
              <a:t>Internal Collaboration</a:t>
            </a:r>
          </a:p>
          <a:p>
            <a:pPr>
              <a:spcBef>
                <a:spcPts val="600"/>
              </a:spcBef>
            </a:pPr>
            <a:r>
              <a:rPr lang="en-US" sz="1400" b="0" dirty="0"/>
              <a:t>Relationship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06478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2d State of State Slides" id="{C71F2DD9-A2F0-4C39-B23E-E79B6B0F76D5}" vid="{C466BAEA-2848-4BF5-B281-8A3A7AB07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77137-C14E-485B-8342-6CC7F934541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e30c8b6-b72e-4696-b755-18ac8c6c3da6"/>
    <ds:schemaRef ds:uri="http://schemas.microsoft.com/office/infopath/2007/PartnerControls"/>
    <ds:schemaRef ds:uri="http://www.w3.org/XML/1998/namespace"/>
    <ds:schemaRef ds:uri="673d6dce-1799-475c-88ec-82826c7d6ace"/>
    <ds:schemaRef ds:uri="bac4e3eb-747f-43bc-bf10-c1bbb893ecac"/>
  </ds:schemaRefs>
</ds:datastoreItem>
</file>

<file path=customXml/itemProps2.xml><?xml version="1.0" encoding="utf-8"?>
<ds:datastoreItem xmlns:ds="http://schemas.openxmlformats.org/officeDocument/2006/customXml" ds:itemID="{A3874DD9-9725-4A85-9F71-B92FB18ADF86}"/>
</file>

<file path=customXml/itemProps3.xml><?xml version="1.0" encoding="utf-8"?>
<ds:datastoreItem xmlns:ds="http://schemas.openxmlformats.org/officeDocument/2006/customXml" ds:itemID="{C98C47FD-E04D-4B2E-ABE9-80BC6C3D1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102d State of State Slides</Template>
  <TotalTime>2380</TotalTime>
  <Words>305</Words>
  <Application>Microsoft Office PowerPoint</Application>
  <PresentationFormat>On-screen Show (4:3)</PresentationFormat>
  <Paragraphs>54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 Antiqua</vt:lpstr>
      <vt:lpstr>Calibri</vt:lpstr>
      <vt:lpstr>Franklin Gothic Book</vt:lpstr>
      <vt:lpstr>Symbol</vt:lpstr>
      <vt:lpstr>Office Theme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Major Inspections</dc:title>
  <dc:creator>GORDON, TIMOTHY J Col USAF ANG 102 MSG/CC</dc:creator>
  <cp:lastModifiedBy>GORDON, TIMOTHY J Col USAF ANG 102 IW/CV</cp:lastModifiedBy>
  <cp:revision>154</cp:revision>
  <cp:lastPrinted>2022-05-03T21:54:24Z</cp:lastPrinted>
  <dcterms:created xsi:type="dcterms:W3CDTF">2022-04-28T20:29:16Z</dcterms:created>
  <dcterms:modified xsi:type="dcterms:W3CDTF">2022-10-25T15:49:34Z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