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9" r:id="rId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03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204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0101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204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204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83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48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48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0143" y="85343"/>
            <a:ext cx="1853183" cy="202387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751" y="2279904"/>
            <a:ext cx="682752" cy="1463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53182" y="316991"/>
            <a:ext cx="6778625" cy="40598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13759" y="316991"/>
            <a:ext cx="792479" cy="3657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3423" y="5035294"/>
            <a:ext cx="2279904" cy="103632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30239" y="5047486"/>
            <a:ext cx="2450591" cy="10241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6715" y="82296"/>
            <a:ext cx="1014729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02040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343" y="2247265"/>
            <a:ext cx="7806055" cy="423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0101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5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173148"/>
            <a:ext cx="1295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latin typeface="Arial Black" panose="020B0A04020102020204" pitchFamily="34" charset="0"/>
              </a:rPr>
              <a:t>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7267" y="709676"/>
            <a:ext cx="5525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170" algn="l"/>
              </a:tabLst>
            </a:pPr>
            <a:r>
              <a:rPr sz="1800" b="1" spc="-25" dirty="0">
                <a:solidFill>
                  <a:srgbClr val="063454"/>
                </a:solidFill>
                <a:latin typeface="Verdana"/>
                <a:cs typeface="Verdana"/>
              </a:rPr>
              <a:t>ea</a:t>
            </a:r>
            <a:r>
              <a:rPr sz="1800" b="1" dirty="0">
                <a:solidFill>
                  <a:srgbClr val="063454"/>
                </a:solidFill>
                <a:latin typeface="Verdana"/>
                <a:cs typeface="Verdana"/>
              </a:rPr>
              <a:t>	</a:t>
            </a:r>
            <a:r>
              <a:rPr lang="en-US" b="1" spc="-555" dirty="0">
                <a:solidFill>
                  <a:srgbClr val="063454"/>
                </a:solidFill>
                <a:latin typeface="Verdana"/>
                <a:cs typeface="Verdana"/>
              </a:rPr>
              <a:t>y                     </a:t>
            </a:r>
            <a:r>
              <a:rPr sz="1800" b="1" spc="-10" dirty="0">
                <a:solidFill>
                  <a:srgbClr val="063454"/>
                </a:solidFill>
                <a:latin typeface="Verdana"/>
                <a:cs typeface="Verdana"/>
              </a:rPr>
              <a:t>Airmen</a:t>
            </a:r>
            <a:r>
              <a:rPr sz="1800" b="1" spc="-125" dirty="0">
                <a:solidFill>
                  <a:srgbClr val="063454"/>
                </a:solidFill>
                <a:latin typeface="Verdana"/>
                <a:cs typeface="Verdana"/>
              </a:rPr>
              <a:t> </a:t>
            </a:r>
            <a:r>
              <a:rPr sz="1800" b="1" spc="-160" dirty="0">
                <a:solidFill>
                  <a:srgbClr val="063454"/>
                </a:solidFill>
                <a:latin typeface="Verdana"/>
                <a:cs typeface="Verdana"/>
              </a:rPr>
              <a:t>pro</a:t>
            </a:r>
            <a:r>
              <a:rPr lang="en-US" sz="1800" b="1" spc="-160" dirty="0">
                <a:solidFill>
                  <a:srgbClr val="063454"/>
                </a:solidFill>
                <a:latin typeface="Verdana"/>
                <a:cs typeface="Verdana"/>
              </a:rPr>
              <a:t>v</a:t>
            </a:r>
            <a:r>
              <a:rPr sz="1800" b="1" spc="-160" dirty="0">
                <a:solidFill>
                  <a:srgbClr val="063454"/>
                </a:solidFill>
                <a:latin typeface="Verdana"/>
                <a:cs typeface="Verdana"/>
              </a:rPr>
              <a:t>iding</a:t>
            </a:r>
            <a:r>
              <a:rPr sz="1800" b="1" spc="10" dirty="0">
                <a:solidFill>
                  <a:srgbClr val="063454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063454"/>
                </a:solidFill>
                <a:latin typeface="Verdana"/>
                <a:cs typeface="Verdana"/>
              </a:rPr>
              <a:t>ra</a:t>
            </a:r>
            <a:r>
              <a:rPr lang="en-US" sz="1800" b="1" spc="-45" dirty="0">
                <a:solidFill>
                  <a:srgbClr val="063454"/>
                </a:solidFill>
                <a:latin typeface="Verdana"/>
                <a:cs typeface="Verdana"/>
              </a:rPr>
              <a:t>p</a:t>
            </a:r>
            <a:r>
              <a:rPr sz="1800" b="1" spc="-45" dirty="0">
                <a:solidFill>
                  <a:srgbClr val="063454"/>
                </a:solidFill>
                <a:latin typeface="Verdana"/>
                <a:cs typeface="Verdana"/>
              </a:rPr>
              <a:t>id</a:t>
            </a:r>
            <a:r>
              <a:rPr sz="1800" b="1" spc="-40" dirty="0">
                <a:solidFill>
                  <a:srgbClr val="063454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063454"/>
                </a:solidFill>
                <a:latin typeface="Verdana"/>
                <a:cs typeface="Verdana"/>
              </a:rPr>
              <a:t>global</a:t>
            </a:r>
            <a:r>
              <a:rPr sz="1800" b="1" spc="-75" dirty="0">
                <a:solidFill>
                  <a:srgbClr val="063454"/>
                </a:solidFill>
                <a:latin typeface="Verdana"/>
                <a:cs typeface="Verdana"/>
              </a:rPr>
              <a:t> mobilit</a:t>
            </a:r>
            <a:r>
              <a:rPr lang="en-US" sz="1800" b="1" spc="-75" dirty="0">
                <a:solidFill>
                  <a:srgbClr val="063454"/>
                </a:solidFill>
                <a:latin typeface="Verdana"/>
                <a:cs typeface="Verdana"/>
              </a:rPr>
              <a:t>y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81000" y="2819400"/>
            <a:ext cx="8610600" cy="3753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ts val="4595"/>
              </a:lnSpc>
              <a:spcBef>
                <a:spcPts val="100"/>
              </a:spcBef>
            </a:pPr>
            <a:r>
              <a:rPr sz="3500" spc="100" dirty="0">
                <a:latin typeface="Arial Black" panose="020B0A04020102020204" pitchFamily="34" charset="0"/>
              </a:rPr>
              <a:t>Our</a:t>
            </a:r>
            <a:r>
              <a:rPr sz="3500" spc="90" dirty="0">
                <a:latin typeface="Arial Black" panose="020B0A04020102020204" pitchFamily="34" charset="0"/>
              </a:rPr>
              <a:t> </a:t>
            </a:r>
            <a:r>
              <a:rPr sz="3500" spc="55" dirty="0">
                <a:latin typeface="Arial Black" panose="020B0A04020102020204" pitchFamily="34" charset="0"/>
              </a:rPr>
              <a:t>Vision</a:t>
            </a:r>
            <a:endParaRPr lang="en-US" sz="3500" spc="55" dirty="0">
              <a:latin typeface="Arial Black" panose="020B0A04020102020204" pitchFamily="34" charset="0"/>
            </a:endParaRPr>
          </a:p>
          <a:p>
            <a:pPr marL="22225" marR="5313045" indent="17145">
              <a:lnSpc>
                <a:spcPct val="91000"/>
              </a:lnSpc>
              <a:spcBef>
                <a:spcPts val="110"/>
              </a:spcBef>
            </a:pPr>
            <a:r>
              <a:rPr lang="en-US" sz="1500" spc="9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Empowered, </a:t>
            </a:r>
            <a:r>
              <a:rPr lang="en-US" sz="1500" spc="12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innovative</a:t>
            </a:r>
            <a:r>
              <a:rPr lang="en-US" sz="1500" spc="2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1500" spc="10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Citizen </a:t>
            </a:r>
            <a:r>
              <a:rPr lang="en-US" sz="1500" spc="12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Airmen,</a:t>
            </a:r>
            <a:r>
              <a:rPr lang="en-US" sz="1500" spc="6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1500" spc="7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and </a:t>
            </a:r>
            <a:r>
              <a:rPr lang="en-US" sz="1500" spc="12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modernized</a:t>
            </a:r>
            <a:r>
              <a:rPr lang="en-US" sz="1500" spc="14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1500" spc="11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strategic </a:t>
            </a:r>
            <a:r>
              <a:rPr lang="en-US" sz="1500" spc="13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infrastructure</a:t>
            </a:r>
            <a:r>
              <a:rPr lang="en-US" sz="1500" spc="-8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1500" spc="18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to</a:t>
            </a:r>
            <a:r>
              <a:rPr lang="en-US" sz="1500" spc="7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1500" spc="10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win </a:t>
            </a:r>
            <a:r>
              <a:rPr lang="en-US" sz="1500" spc="15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tomorrow's</a:t>
            </a:r>
            <a:r>
              <a:rPr lang="en-US" sz="1500" spc="75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en-US" sz="1500" spc="170" dirty="0">
                <a:solidFill>
                  <a:srgbClr val="113955"/>
                </a:solidFill>
                <a:latin typeface="Arial Black" panose="020B0A04020102020204" pitchFamily="34" charset="0"/>
                <a:cs typeface="Arial"/>
              </a:rPr>
              <a:t>fight</a:t>
            </a:r>
            <a:endParaRPr lang="en-US" sz="1500" dirty="0">
              <a:latin typeface="Arial Black" panose="020B0A040201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2500" spc="155" dirty="0">
                <a:solidFill>
                  <a:srgbClr val="050505"/>
                </a:solidFill>
                <a:latin typeface="Arial Black" panose="020B0A04020102020204" pitchFamily="34" charset="0"/>
                <a:cs typeface="Arial"/>
              </a:rPr>
              <a:t>Our</a:t>
            </a:r>
            <a:r>
              <a:rPr sz="2500" spc="114" dirty="0">
                <a:solidFill>
                  <a:srgbClr val="050505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2500" spc="160" dirty="0">
                <a:solidFill>
                  <a:srgbClr val="050505"/>
                </a:solidFill>
                <a:latin typeface="Arial Black" panose="020B0A04020102020204" pitchFamily="34" charset="0"/>
                <a:cs typeface="Arial"/>
              </a:rPr>
              <a:t>Priorities</a:t>
            </a:r>
            <a:endParaRPr sz="2500" dirty="0">
              <a:latin typeface="Arial Black" panose="020B0A04020102020204" pitchFamily="34" charset="0"/>
              <a:cs typeface="Arial"/>
            </a:endParaRPr>
          </a:p>
          <a:p>
            <a:pPr marL="2832735" marR="3114040" indent="5080">
              <a:lnSpc>
                <a:spcPts val="1960"/>
              </a:lnSpc>
              <a:spcBef>
                <a:spcPts val="1025"/>
              </a:spcBef>
            </a:pPr>
            <a:r>
              <a:rPr sz="1600" b="1" spc="-10" dirty="0">
                <a:solidFill>
                  <a:srgbClr val="05101F"/>
                </a:solidFill>
                <a:latin typeface="Arial Black" panose="020B0A04020102020204" pitchFamily="34" charset="0"/>
              </a:rPr>
              <a:t>Increase</a:t>
            </a:r>
            <a:r>
              <a:rPr lang="en-US" sz="1600" b="1" spc="-10" dirty="0">
                <a:solidFill>
                  <a:srgbClr val="05101F"/>
                </a:solidFill>
                <a:latin typeface="Arial Black" panose="020B0A04020102020204" pitchFamily="34" charset="0"/>
              </a:rPr>
              <a:t> </a:t>
            </a:r>
            <a:r>
              <a:rPr sz="1600" b="1" dirty="0">
                <a:solidFill>
                  <a:srgbClr val="050E17"/>
                </a:solidFill>
                <a:latin typeface="Arial Black" panose="020B0A04020102020204" pitchFamily="34" charset="0"/>
              </a:rPr>
              <a:t>empowerment</a:t>
            </a:r>
            <a:r>
              <a:rPr lang="en-US" sz="1600" b="1" dirty="0">
                <a:solidFill>
                  <a:srgbClr val="050E17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spc="-25" dirty="0">
                <a:solidFill>
                  <a:srgbClr val="050E17"/>
                </a:solidFill>
                <a:latin typeface="Arial Black" panose="020B0A04020102020204" pitchFamily="34" charset="0"/>
              </a:rPr>
              <a:t>and </a:t>
            </a:r>
            <a:r>
              <a:rPr sz="1600" b="1" dirty="0">
                <a:solidFill>
                  <a:srgbClr val="050E17"/>
                </a:solidFill>
                <a:latin typeface="Arial Black" panose="020B0A04020102020204" pitchFamily="34" charset="0"/>
              </a:rPr>
              <a:t>proficiency</a:t>
            </a:r>
            <a:r>
              <a:rPr sz="1600" b="1" spc="95" dirty="0">
                <a:solidFill>
                  <a:srgbClr val="050E17"/>
                </a:solidFill>
                <a:latin typeface="Arial Black" panose="020B0A04020102020204" pitchFamily="34" charset="0"/>
              </a:rPr>
              <a:t> </a:t>
            </a:r>
            <a:r>
              <a:rPr sz="1600" b="1" dirty="0">
                <a:solidFill>
                  <a:srgbClr val="050E17"/>
                </a:solidFill>
                <a:latin typeface="Arial Black" panose="020B0A04020102020204" pitchFamily="34" charset="0"/>
              </a:rPr>
              <a:t>of</a:t>
            </a:r>
            <a:r>
              <a:rPr sz="1600" b="1" spc="40" dirty="0">
                <a:solidFill>
                  <a:srgbClr val="050E17"/>
                </a:solidFill>
                <a:latin typeface="Arial Black" panose="020B0A04020102020204" pitchFamily="34" charset="0"/>
              </a:rPr>
              <a:t> </a:t>
            </a:r>
            <a:r>
              <a:rPr sz="1600" b="1" spc="-40" dirty="0">
                <a:solidFill>
                  <a:srgbClr val="050E17"/>
                </a:solidFill>
                <a:latin typeface="Arial Black" panose="020B0A04020102020204" pitchFamily="34" charset="0"/>
              </a:rPr>
              <a:t>all</a:t>
            </a:r>
            <a:r>
              <a:rPr sz="1600" b="1" spc="25" dirty="0">
                <a:solidFill>
                  <a:srgbClr val="050E17"/>
                </a:solidFill>
                <a:latin typeface="Arial Black" panose="020B0A04020102020204" pitchFamily="34" charset="0"/>
              </a:rPr>
              <a:t> </a:t>
            </a:r>
            <a:r>
              <a:rPr sz="1600" b="1" spc="-10" dirty="0">
                <a:solidFill>
                  <a:srgbClr val="050E17"/>
                </a:solidFill>
                <a:latin typeface="Arial Black" panose="020B0A04020102020204" pitchFamily="34" charset="0"/>
              </a:rPr>
              <a:t>Airmen</a:t>
            </a:r>
            <a:endParaRPr lang="en-US" sz="1600" b="1" dirty="0">
              <a:latin typeface="Arial Black" panose="020B0A04020102020204" pitchFamily="34" charset="0"/>
            </a:endParaRPr>
          </a:p>
          <a:p>
            <a:pPr marL="553085">
              <a:lnSpc>
                <a:spcPct val="100000"/>
              </a:lnSpc>
              <a:spcBef>
                <a:spcPts val="2070"/>
              </a:spcBef>
              <a:tabLst>
                <a:tab pos="2337435" algn="l"/>
                <a:tab pos="3181985" algn="l"/>
                <a:tab pos="5153025" algn="l"/>
                <a:tab pos="6028055" algn="l"/>
              </a:tabLst>
            </a:pPr>
            <a:r>
              <a:rPr lang="en-US" sz="2000" spc="495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Promote</a:t>
            </a:r>
            <a:r>
              <a:rPr lang="en-US" sz="2000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lang="en-US" sz="2000" spc="575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our</a:t>
            </a:r>
            <a:r>
              <a:rPr lang="en-US" sz="2000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lang="en-US" sz="2000" spc="545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diversity</a:t>
            </a:r>
            <a:r>
              <a:rPr lang="en-US" sz="2000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lang="en-US" sz="2000" spc="335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and</a:t>
            </a:r>
            <a:r>
              <a:rPr lang="en-US" sz="2000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lang="en-US" sz="2000" spc="484" dirty="0">
                <a:solidFill>
                  <a:srgbClr val="040B16"/>
                </a:solidFill>
                <a:latin typeface="Arial Black" panose="020B0A04020102020204" pitchFamily="34" charset="0"/>
                <a:cs typeface="Arial"/>
              </a:rPr>
              <a:t>inclusion</a:t>
            </a:r>
            <a:endParaRPr lang="en-US" sz="2000" dirty="0">
              <a:latin typeface="Arial Black" panose="020B0A040201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295400"/>
            <a:ext cx="8428267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2400" b="1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2400" b="1" i="0" u="none" strike="noStrike" kern="0" cap="none" spc="-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MILCON</a:t>
            </a:r>
            <a:r>
              <a:rPr lang="en-US" sz="2400" b="1" spc="-3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marR="5080" lvl="2">
              <a:defRPr/>
            </a:pPr>
            <a:r>
              <a:rPr lang="en-US" sz="2400" b="1" spc="-7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kumimoji="0" sz="2400" b="1" i="0" u="none" strike="noStrike" kern="0" cap="none" spc="-7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kumimoji="0" sz="2400" b="1" i="0" u="none" strike="noStrike" kern="0" cap="none" spc="-3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Firing</a:t>
            </a:r>
            <a:r>
              <a:rPr kumimoji="0" sz="2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kumimoji="0" sz="2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(completed)</a:t>
            </a:r>
            <a:r>
              <a:rPr kumimoji="0" sz="2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0" cap="none" spc="-3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2">
              <a:defRPr/>
            </a:pPr>
            <a:r>
              <a:rPr kumimoji="0" lang="en-US" sz="2400" b="1" i="0" u="none" strike="noStrike" kern="0" cap="none" spc="-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kumimoji="0" sz="2400" b="1" i="0" u="none" strike="noStrike" kern="0" cap="none" spc="-9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kumimoji="0" sz="2400" b="1" i="0" u="none" strike="noStrike" kern="0" cap="none" spc="-2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Isochronal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Hangar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(being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6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built)</a:t>
            </a:r>
            <a:endParaRPr kumimoji="0" lang="en-US" sz="2400" b="1" i="0" u="none" strike="noStrike" kern="0" cap="none" spc="-65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lvl="2">
              <a:defRPr/>
            </a:pPr>
            <a:r>
              <a:rPr lang="en-US" sz="2400" b="1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6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-</a:t>
            </a:r>
            <a:r>
              <a:rPr kumimoji="0" sz="2400" b="1" i="0" u="none" strike="noStrike" kern="0" cap="none" spc="-12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Taxiway</a:t>
            </a:r>
            <a:r>
              <a:rPr kumimoji="0" sz="2400" b="1" i="0" u="none" strike="noStrike" kern="0" cap="none" spc="-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Golf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(P&amp;D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FY23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Budget)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240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UMass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Aviation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$5M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FDF8609-090C-435E-8DA4-F6477B8EAAD4}"/>
</file>

<file path=customXml/itemProps2.xml><?xml version="1.0" encoding="utf-8"?>
<ds:datastoreItem xmlns:ds="http://schemas.openxmlformats.org/officeDocument/2006/customXml" ds:itemID="{16724BFA-174D-4C95-98F5-4E52769AAF23}"/>
</file>

<file path=customXml/itemProps3.xml><?xml version="1.0" encoding="utf-8"?>
<ds:datastoreItem xmlns:ds="http://schemas.openxmlformats.org/officeDocument/2006/customXml" ds:itemID="{68023388-1FDE-4CA5-91D6-D1C781FFA9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95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Times New Roman</vt:lpstr>
      <vt:lpstr>Verdana</vt:lpstr>
      <vt:lpstr>Office Theme</vt:lpstr>
      <vt:lpstr>1_Office Theme</vt:lpstr>
      <vt:lpstr>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MACDONALD, KRISTINE SSgt USAF AFRC 439 AW/PA</dc:creator>
  <cp:lastModifiedBy>Beatty, John</cp:lastModifiedBy>
  <cp:revision>9</cp:revision>
  <dcterms:created xsi:type="dcterms:W3CDTF">2022-10-28T19:35:30Z</dcterms:created>
  <dcterms:modified xsi:type="dcterms:W3CDTF">2022-11-01T14:30:10Z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2022-10-28T00:00:00Z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2022-10-28T00:00:00Z</vt:filetime>
  </property>
  <property fmtid="{D5CDD505-2E9C-101B-9397-08002B2CF9AE}" pid="5" name="Producer">
    <vt:lpwstr>Adobe PDF Library 22.2.223</vt:lpwstr>
  </property>
  <property fmtid="{D5CDD505-2E9C-101B-9397-08002B2CF9AE}" pid="6" name="ContentTypeId">
    <vt:lpwstr>0x010100669121F19C93BA4DB0094FC1C2D0CE64</vt:lpwstr>
  </property>
</Properties>
</file>