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media/image7.jpg" ContentType="image/jpeg"/>
  <Override PartName="/ppt/theme/theme2.xml" ContentType="application/vnd.openxmlformats-officedocument.theme+xml"/>
  <Override PartName="/ppt/media/image10.jpg" ContentType="image/jpeg"/>
  <Override PartName="/ppt/media/image15.jpg" ContentType="image/jpeg"/>
  <Override PartName="/ppt/media/image16.jpg" ContentType="image/jpeg"/>
  <Override PartName="/ppt/media/image17.jpg" ContentType="image/jpe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580" r:id="rId3"/>
    <p:sldId id="588" r:id="rId4"/>
    <p:sldId id="583" r:id="rId5"/>
    <p:sldId id="257" r:id="rId6"/>
    <p:sldId id="587" r:id="rId7"/>
    <p:sldId id="281" r:id="rId8"/>
    <p:sldId id="258" r:id="rId9"/>
    <p:sldId id="581" r:id="rId10"/>
    <p:sldId id="582" r:id="rId11"/>
    <p:sldId id="584" r:id="rId12"/>
    <p:sldId id="585" r:id="rId13"/>
    <p:sldId id="313" r:id="rId14"/>
  </p:sldIdLst>
  <p:sldSz cx="9144000" cy="6858000" type="screen4x3"/>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8774C7F1-F953-4E8F-902C-667006F1A06D}" type="datetimeFigureOut">
              <a:rPr lang="en-US" smtClean="0"/>
              <a:t>10/27/2022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C1A6EC52-AC89-4E1F-81EF-F07BCA8C01DF}" type="slidenum">
              <a:rPr lang="en-US" smtClean="0"/>
              <a:t>‹#›</a:t>
            </a:fld>
            <a:endParaRPr lang="en-US"/>
          </a:p>
        </p:txBody>
      </p:sp>
    </p:spTree>
    <p:extLst>
      <p:ext uri="{BB962C8B-B14F-4D97-AF65-F5344CB8AC3E}">
        <p14:creationId xmlns:p14="http://schemas.microsoft.com/office/powerpoint/2010/main" val="97415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process: Aeration, Lime softening, Coagulant aid, settling basins, CO2, pre-filter chlorination, filtration, GAC, post-GAC chlorination, ammonia for monochloramines, and fluoridation. </a:t>
            </a:r>
          </a:p>
        </p:txBody>
      </p:sp>
      <p:sp>
        <p:nvSpPr>
          <p:cNvPr id="4" name="Slide Number Placeholder 3"/>
          <p:cNvSpPr>
            <a:spLocks noGrp="1"/>
          </p:cNvSpPr>
          <p:nvPr>
            <p:ph type="sldNum" sz="quarter" idx="5"/>
          </p:nvPr>
        </p:nvSpPr>
        <p:spPr/>
        <p:txBody>
          <a:bodyPr/>
          <a:lstStyle/>
          <a:p>
            <a:fld id="{FC5CFD21-D8D4-4E33-A6D8-355E9623E41B}" type="slidenum">
              <a:rPr lang="en-US" smtClean="0"/>
              <a:t>8</a:t>
            </a:fld>
            <a:endParaRPr lang="en-US"/>
          </a:p>
        </p:txBody>
      </p:sp>
    </p:spTree>
    <p:extLst>
      <p:ext uri="{BB962C8B-B14F-4D97-AF65-F5344CB8AC3E}">
        <p14:creationId xmlns:p14="http://schemas.microsoft.com/office/powerpoint/2010/main" val="348220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Regulations are coming at some point. Try to stay informed on what the regulations mean for your system. If you don’t know, reach out to KDHE, it will save you time if you communicate with them before it’s required.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out as early as you can what resources may be available to offset project costs. Don’t wait until mitigation is mandated to see what help may exist.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Maintain a strong relationship with the manufacturers, suppliers, and contractors associated with the project. They are our best source of information and invaluable when dealing with and unexpected issues that may arise.</a:t>
            </a:r>
          </a:p>
        </p:txBody>
      </p:sp>
      <p:sp>
        <p:nvSpPr>
          <p:cNvPr id="4" name="Slide Number Placeholder 3"/>
          <p:cNvSpPr>
            <a:spLocks noGrp="1"/>
          </p:cNvSpPr>
          <p:nvPr>
            <p:ph type="sldNum" sz="quarter" idx="5"/>
          </p:nvPr>
        </p:nvSpPr>
        <p:spPr/>
        <p:txBody>
          <a:bodyPr/>
          <a:lstStyle/>
          <a:p>
            <a:fld id="{FC5CFD21-D8D4-4E33-A6D8-355E9623E41B}" type="slidenum">
              <a:rPr lang="en-US" smtClean="0"/>
              <a:t>11</a:t>
            </a:fld>
            <a:endParaRPr lang="en-US"/>
          </a:p>
        </p:txBody>
      </p:sp>
    </p:spTree>
    <p:extLst>
      <p:ext uri="{BB962C8B-B14F-4D97-AF65-F5344CB8AC3E}">
        <p14:creationId xmlns:p14="http://schemas.microsoft.com/office/powerpoint/2010/main" val="49068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6941" y="81787"/>
            <a:ext cx="5064760" cy="452120"/>
          </a:xfrm>
          <a:prstGeom prst="rect">
            <a:avLst/>
          </a:prstGeom>
        </p:spPr>
        <p:txBody>
          <a:bodyPr wrap="square" lIns="0" tIns="0" rIns="0" bIns="0">
            <a:spAutoFit/>
          </a:bodyPr>
          <a:lstStyle>
            <a:lvl1pPr>
              <a:defRPr sz="2800" b="1" i="0">
                <a:solidFill>
                  <a:srgbClr val="7E7E73"/>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tx1"/>
                </a:solidFill>
                <a:latin typeface="Arial"/>
                <a:cs typeface="Arial"/>
              </a:defRPr>
            </a:lvl1pPr>
          </a:lstStyle>
          <a:p>
            <a:pPr marL="12700">
              <a:lnSpc>
                <a:spcPct val="100000"/>
              </a:lnSpc>
            </a:pPr>
            <a:r>
              <a:rPr dirty="0"/>
              <a:t>25</a:t>
            </a:r>
            <a:r>
              <a:rPr spc="-30" dirty="0"/>
              <a:t> </a:t>
            </a:r>
            <a:r>
              <a:rPr dirty="0"/>
              <a:t>APR</a:t>
            </a:r>
            <a:r>
              <a:rPr spc="-30" dirty="0"/>
              <a:t> </a:t>
            </a:r>
            <a:r>
              <a:rPr spc="-10" dirty="0"/>
              <a:t>2022_V1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38100">
              <a:lnSpc>
                <a:spcPts val="1425"/>
              </a:lnSpc>
            </a:pPr>
            <a:fld id="{81D60167-4931-47E6-BA6A-407CBD079E47}" type="slidenum">
              <a:rPr dirty="0"/>
              <a:t>‹#›</a:t>
            </a:fld>
            <a:r>
              <a:rPr spc="-10" dirty="0"/>
              <a:t> </a:t>
            </a:r>
            <a:r>
              <a:rPr dirty="0"/>
              <a:t>of</a:t>
            </a:r>
            <a:r>
              <a:rPr spc="-5" dirty="0"/>
              <a:t> </a:t>
            </a:r>
            <a:r>
              <a:rPr spc="-35" dirty="0"/>
              <a:t>53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7E7E7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4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tx1"/>
                </a:solidFill>
                <a:latin typeface="Arial"/>
                <a:cs typeface="Arial"/>
              </a:defRPr>
            </a:lvl1pPr>
          </a:lstStyle>
          <a:p>
            <a:pPr marL="12700">
              <a:lnSpc>
                <a:spcPct val="100000"/>
              </a:lnSpc>
            </a:pPr>
            <a:r>
              <a:rPr dirty="0"/>
              <a:t>25</a:t>
            </a:r>
            <a:r>
              <a:rPr spc="-30" dirty="0"/>
              <a:t> </a:t>
            </a:r>
            <a:r>
              <a:rPr dirty="0"/>
              <a:t>APR</a:t>
            </a:r>
            <a:r>
              <a:rPr spc="-30" dirty="0"/>
              <a:t> </a:t>
            </a:r>
            <a:r>
              <a:rPr spc="-10" dirty="0"/>
              <a:t>2022_V1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38100">
              <a:lnSpc>
                <a:spcPts val="1425"/>
              </a:lnSpc>
            </a:pPr>
            <a:fld id="{81D60167-4931-47E6-BA6A-407CBD079E47}" type="slidenum">
              <a:rPr dirty="0"/>
              <a:t>‹#›</a:t>
            </a:fld>
            <a:r>
              <a:rPr spc="-10" dirty="0"/>
              <a:t> </a:t>
            </a:r>
            <a:r>
              <a:rPr dirty="0"/>
              <a:t>of</a:t>
            </a:r>
            <a:r>
              <a:rPr spc="-5" dirty="0"/>
              <a:t> </a:t>
            </a:r>
            <a:r>
              <a:rPr spc="-35" dirty="0"/>
              <a:t>53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7E7E73"/>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tx1"/>
                </a:solidFill>
                <a:latin typeface="Arial"/>
                <a:cs typeface="Arial"/>
              </a:defRPr>
            </a:lvl1pPr>
          </a:lstStyle>
          <a:p>
            <a:pPr marL="12700">
              <a:lnSpc>
                <a:spcPct val="100000"/>
              </a:lnSpc>
            </a:pPr>
            <a:r>
              <a:rPr dirty="0"/>
              <a:t>25</a:t>
            </a:r>
            <a:r>
              <a:rPr spc="-30" dirty="0"/>
              <a:t> </a:t>
            </a:r>
            <a:r>
              <a:rPr dirty="0"/>
              <a:t>APR</a:t>
            </a:r>
            <a:r>
              <a:rPr spc="-30" dirty="0"/>
              <a:t> </a:t>
            </a:r>
            <a:r>
              <a:rPr spc="-10" dirty="0"/>
              <a:t>2022_V1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38100">
              <a:lnSpc>
                <a:spcPts val="1425"/>
              </a:lnSpc>
            </a:pPr>
            <a:fld id="{81D60167-4931-47E6-BA6A-407CBD079E47}" type="slidenum">
              <a:rPr dirty="0"/>
              <a:t>‹#›</a:t>
            </a:fld>
            <a:r>
              <a:rPr spc="-10" dirty="0"/>
              <a:t> </a:t>
            </a:r>
            <a:r>
              <a:rPr dirty="0"/>
              <a:t>of</a:t>
            </a:r>
            <a:r>
              <a:rPr spc="-5" dirty="0"/>
              <a:t> </a:t>
            </a:r>
            <a:r>
              <a:rPr spc="-35" dirty="0"/>
              <a:t>53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7E7E7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tx1"/>
                </a:solidFill>
                <a:latin typeface="Arial"/>
                <a:cs typeface="Arial"/>
              </a:defRPr>
            </a:lvl1pPr>
          </a:lstStyle>
          <a:p>
            <a:pPr marL="12700">
              <a:lnSpc>
                <a:spcPct val="100000"/>
              </a:lnSpc>
            </a:pPr>
            <a:r>
              <a:rPr dirty="0"/>
              <a:t>25</a:t>
            </a:r>
            <a:r>
              <a:rPr spc="-30" dirty="0"/>
              <a:t> </a:t>
            </a:r>
            <a:r>
              <a:rPr dirty="0"/>
              <a:t>APR</a:t>
            </a:r>
            <a:r>
              <a:rPr spc="-30" dirty="0"/>
              <a:t> </a:t>
            </a:r>
            <a:r>
              <a:rPr spc="-10" dirty="0"/>
              <a:t>2022_V1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5" name="Holder 5"/>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38100">
              <a:lnSpc>
                <a:spcPts val="1425"/>
              </a:lnSpc>
            </a:pPr>
            <a:fld id="{81D60167-4931-47E6-BA6A-407CBD079E47}" type="slidenum">
              <a:rPr dirty="0"/>
              <a:t>‹#›</a:t>
            </a:fld>
            <a:r>
              <a:rPr spc="-10" dirty="0"/>
              <a:t> </a:t>
            </a:r>
            <a:r>
              <a:rPr dirty="0"/>
              <a:t>of</a:t>
            </a:r>
            <a:r>
              <a:rPr spc="-5" dirty="0"/>
              <a:t> </a:t>
            </a:r>
            <a:r>
              <a:rPr spc="-35" dirty="0"/>
              <a:t>53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pic>
        <p:nvPicPr>
          <p:cNvPr id="17" name="bg object 17"/>
          <p:cNvPicPr/>
          <p:nvPr/>
        </p:nvPicPr>
        <p:blipFill>
          <a:blip r:embed="rId3" cstate="print"/>
          <a:stretch>
            <a:fillRect/>
          </a:stretch>
        </p:blipFill>
        <p:spPr>
          <a:xfrm>
            <a:off x="0" y="0"/>
            <a:ext cx="9144000" cy="5477255"/>
          </a:xfrm>
          <a:prstGeom prst="rect">
            <a:avLst/>
          </a:prstGeom>
        </p:spPr>
      </p:pic>
      <p:pic>
        <p:nvPicPr>
          <p:cNvPr id="18" name="bg object 18"/>
          <p:cNvPicPr/>
          <p:nvPr/>
        </p:nvPicPr>
        <p:blipFill>
          <a:blip r:embed="rId4" cstate="print"/>
          <a:stretch>
            <a:fillRect/>
          </a:stretch>
        </p:blipFill>
        <p:spPr>
          <a:xfrm>
            <a:off x="0" y="3695700"/>
            <a:ext cx="9144000" cy="3162300"/>
          </a:xfrm>
          <a:prstGeom prst="rect">
            <a:avLst/>
          </a:prstGeom>
        </p:spPr>
      </p:pic>
      <p:pic>
        <p:nvPicPr>
          <p:cNvPr id="19" name="bg object 19"/>
          <p:cNvPicPr/>
          <p:nvPr/>
        </p:nvPicPr>
        <p:blipFill>
          <a:blip r:embed="rId5" cstate="print"/>
          <a:stretch>
            <a:fillRect/>
          </a:stretch>
        </p:blipFill>
        <p:spPr>
          <a:xfrm>
            <a:off x="512063" y="0"/>
            <a:ext cx="1495043" cy="1857755"/>
          </a:xfrm>
          <a:prstGeom prst="rect">
            <a:avLst/>
          </a:prstGeom>
        </p:spPr>
      </p:pic>
      <p:sp>
        <p:nvSpPr>
          <p:cNvPr id="2" name="Holder 2"/>
          <p:cNvSpPr>
            <a:spLocks noGrp="1"/>
          </p:cNvSpPr>
          <p:nvPr>
            <p:ph type="ftr" sz="quarter" idx="5"/>
          </p:nvPr>
        </p:nvSpPr>
        <p:spPr/>
        <p:txBody>
          <a:bodyPr lIns="0" tIns="0" rIns="0" bIns="0"/>
          <a:lstStyle>
            <a:lvl1pPr>
              <a:defRPr sz="1000" b="0" i="0">
                <a:solidFill>
                  <a:schemeClr val="tx1"/>
                </a:solidFill>
                <a:latin typeface="Arial"/>
                <a:cs typeface="Arial"/>
              </a:defRPr>
            </a:lvl1pPr>
          </a:lstStyle>
          <a:p>
            <a:pPr marL="12700">
              <a:lnSpc>
                <a:spcPct val="100000"/>
              </a:lnSpc>
            </a:pPr>
            <a:r>
              <a:rPr dirty="0"/>
              <a:t>25</a:t>
            </a:r>
            <a:r>
              <a:rPr spc="-30" dirty="0"/>
              <a:t> </a:t>
            </a:r>
            <a:r>
              <a:rPr dirty="0"/>
              <a:t>APR</a:t>
            </a:r>
            <a:r>
              <a:rPr spc="-30" dirty="0"/>
              <a:t> </a:t>
            </a:r>
            <a:r>
              <a:rPr spc="-10" dirty="0"/>
              <a:t>2022_V1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4" name="Holder 4"/>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38100">
              <a:lnSpc>
                <a:spcPts val="1425"/>
              </a:lnSpc>
            </a:pPr>
            <a:fld id="{81D60167-4931-47E6-BA6A-407CBD079E47}" type="slidenum">
              <a:rPr dirty="0"/>
              <a:t>‹#›</a:t>
            </a:fld>
            <a:r>
              <a:rPr spc="-10" dirty="0"/>
              <a:t> </a:t>
            </a:r>
            <a:r>
              <a:rPr dirty="0"/>
              <a:t>of</a:t>
            </a:r>
            <a:r>
              <a:rPr spc="-5" dirty="0"/>
              <a:t> </a:t>
            </a:r>
            <a:r>
              <a:rPr spc="-35" dirty="0"/>
              <a:t>53</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69BB04-D3C6-3B43-8107-6412AEC7BBEA}"/>
              </a:ext>
            </a:extLst>
          </p:cNvPr>
          <p:cNvPicPr>
            <a:picLocks noChangeAspect="1"/>
          </p:cNvPicPr>
          <p:nvPr userDrawn="1"/>
        </p:nvPicPr>
        <p:blipFill>
          <a:blip r:embed="rId2"/>
          <a:stretch>
            <a:fillRect/>
          </a:stretch>
        </p:blipFill>
        <p:spPr>
          <a:xfrm>
            <a:off x="-43615" y="-32711"/>
            <a:ext cx="9231230" cy="6923422"/>
          </a:xfrm>
          <a:prstGeom prst="rect">
            <a:avLst/>
          </a:prstGeom>
        </p:spPr>
      </p:pic>
      <p:sp>
        <p:nvSpPr>
          <p:cNvPr id="12" name="TextBox 11">
            <a:extLst>
              <a:ext uri="{FF2B5EF4-FFF2-40B4-BE49-F238E27FC236}">
                <a16:creationId xmlns:a16="http://schemas.microsoft.com/office/drawing/2014/main" id="{FAC3AA94-6012-FC40-B91E-79B2869BDF0D}"/>
              </a:ext>
            </a:extLst>
          </p:cNvPr>
          <p:cNvSpPr txBox="1"/>
          <p:nvPr userDrawn="1"/>
        </p:nvSpPr>
        <p:spPr>
          <a:xfrm>
            <a:off x="8783274" y="6382498"/>
            <a:ext cx="303577" cy="207749"/>
          </a:xfrm>
          <a:prstGeom prst="rect">
            <a:avLst/>
          </a:prstGeom>
          <a:noFill/>
        </p:spPr>
        <p:txBody>
          <a:bodyPr wrap="square" rtlCol="0">
            <a:spAutoFit/>
          </a:bodyPr>
          <a:lstStyle/>
          <a:p>
            <a:fld id="{5F3E0C2A-4ED7-5B45-A658-ACFFE29D5D18}" type="slidenum">
              <a:rPr lang="en-US" sz="750" b="0" i="0" smtClean="0">
                <a:solidFill>
                  <a:srgbClr val="00689E"/>
                </a:solidFill>
                <a:latin typeface="ITC Franklin Gothic Std Book" panose="020B0504030503020204" pitchFamily="34" charset="0"/>
              </a:rPr>
              <a:t>‹#›</a:t>
            </a:fld>
            <a:endParaRPr lang="en-US" sz="750" b="0" i="0" dirty="0">
              <a:solidFill>
                <a:srgbClr val="00689E"/>
              </a:solidFill>
              <a:latin typeface="ITC Franklin Gothic Std Book" panose="020B0504030503020204" pitchFamily="34" charset="0"/>
            </a:endParaRPr>
          </a:p>
        </p:txBody>
      </p:sp>
      <p:sp>
        <p:nvSpPr>
          <p:cNvPr id="15" name="Title 1">
            <a:extLst>
              <a:ext uri="{FF2B5EF4-FFF2-40B4-BE49-F238E27FC236}">
                <a16:creationId xmlns:a16="http://schemas.microsoft.com/office/drawing/2014/main" id="{89FFDDDD-6ECD-D349-BBA9-879AB272509D}"/>
              </a:ext>
            </a:extLst>
          </p:cNvPr>
          <p:cNvSpPr>
            <a:spLocks noGrp="1"/>
          </p:cNvSpPr>
          <p:nvPr>
            <p:ph type="ctrTitle"/>
          </p:nvPr>
        </p:nvSpPr>
        <p:spPr>
          <a:xfrm>
            <a:off x="338959" y="457110"/>
            <a:ext cx="7334907" cy="369332"/>
          </a:xfrm>
          <a:prstGeom prst="rect">
            <a:avLst/>
          </a:prstGeom>
        </p:spPr>
        <p:txBody>
          <a:bodyPr anchor="ctr" anchorCtr="0">
            <a:spAutoFit/>
          </a:bodyPr>
          <a:lstStyle>
            <a:lvl1pPr algn="l">
              <a:defRPr sz="2400" b="1" i="0">
                <a:solidFill>
                  <a:srgbClr val="00689E"/>
                </a:solidFill>
                <a:latin typeface="ITC Franklin Gothic Std Book" panose="020B0504030503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090A763F-4594-FD41-92AE-84DA27E329F0}"/>
              </a:ext>
            </a:extLst>
          </p:cNvPr>
          <p:cNvSpPr/>
          <p:nvPr userDrawn="1"/>
        </p:nvSpPr>
        <p:spPr>
          <a:xfrm>
            <a:off x="442220" y="1088719"/>
            <a:ext cx="8259560" cy="45719"/>
          </a:xfrm>
          <a:prstGeom prst="rect">
            <a:avLst/>
          </a:prstGeom>
          <a:solidFill>
            <a:srgbClr val="33ADE2"/>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rtlCol="0" anchor="ctr"/>
          <a:lstStyle/>
          <a:p>
            <a:pPr algn="ctr"/>
            <a:endParaRPr lang="en-US" dirty="0"/>
          </a:p>
        </p:txBody>
      </p:sp>
      <p:pic>
        <p:nvPicPr>
          <p:cNvPr id="35" name="Picture 34" descr="Text&#10;&#10;Description automatically generated with medium confidence">
            <a:extLst>
              <a:ext uri="{FF2B5EF4-FFF2-40B4-BE49-F238E27FC236}">
                <a16:creationId xmlns:a16="http://schemas.microsoft.com/office/drawing/2014/main" id="{620230D5-30A6-49DA-8601-1ECEFF1B9116}"/>
              </a:ext>
            </a:extLst>
          </p:cNvPr>
          <p:cNvPicPr>
            <a:picLocks noChangeAspect="1"/>
          </p:cNvPicPr>
          <p:nvPr userDrawn="1"/>
        </p:nvPicPr>
        <p:blipFill>
          <a:blip r:embed="rId3"/>
          <a:stretch>
            <a:fillRect/>
          </a:stretch>
        </p:blipFill>
        <p:spPr>
          <a:xfrm>
            <a:off x="168857" y="6165243"/>
            <a:ext cx="1308556" cy="434508"/>
          </a:xfrm>
          <a:prstGeom prst="rect">
            <a:avLst/>
          </a:prstGeom>
        </p:spPr>
      </p:pic>
    </p:spTree>
    <p:extLst>
      <p:ext uri="{BB962C8B-B14F-4D97-AF65-F5344CB8AC3E}">
        <p14:creationId xmlns:p14="http://schemas.microsoft.com/office/powerpoint/2010/main" val="55636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43547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0" y="5878067"/>
            <a:ext cx="9144000" cy="923531"/>
          </a:xfrm>
          <a:prstGeom prst="rect">
            <a:avLst/>
          </a:prstGeom>
        </p:spPr>
      </p:pic>
      <p:pic>
        <p:nvPicPr>
          <p:cNvPr id="17" name="bg object 17"/>
          <p:cNvPicPr/>
          <p:nvPr/>
        </p:nvPicPr>
        <p:blipFill>
          <a:blip r:embed="rId10" cstate="print"/>
          <a:stretch>
            <a:fillRect/>
          </a:stretch>
        </p:blipFill>
        <p:spPr>
          <a:xfrm>
            <a:off x="0" y="0"/>
            <a:ext cx="9144000" cy="1027176"/>
          </a:xfrm>
          <a:prstGeom prst="rect">
            <a:avLst/>
          </a:prstGeom>
        </p:spPr>
      </p:pic>
      <p:sp>
        <p:nvSpPr>
          <p:cNvPr id="2" name="Holder 2"/>
          <p:cNvSpPr>
            <a:spLocks noGrp="1"/>
          </p:cNvSpPr>
          <p:nvPr>
            <p:ph type="title"/>
          </p:nvPr>
        </p:nvSpPr>
        <p:spPr>
          <a:xfrm>
            <a:off x="1006941" y="81787"/>
            <a:ext cx="7352030" cy="452120"/>
          </a:xfrm>
          <a:prstGeom prst="rect">
            <a:avLst/>
          </a:prstGeom>
        </p:spPr>
        <p:txBody>
          <a:bodyPr wrap="square" lIns="0" tIns="0" rIns="0" bIns="0">
            <a:spAutoFit/>
          </a:bodyPr>
          <a:lstStyle>
            <a:lvl1pPr>
              <a:defRPr sz="2800" b="1" i="0">
                <a:solidFill>
                  <a:srgbClr val="7E7E73"/>
                </a:solidFill>
                <a:latin typeface="Arial"/>
                <a:cs typeface="Arial"/>
              </a:defRPr>
            </a:lvl1pPr>
          </a:lstStyle>
          <a:p>
            <a:endParaRPr/>
          </a:p>
        </p:txBody>
      </p:sp>
      <p:sp>
        <p:nvSpPr>
          <p:cNvPr id="3" name="Holder 3"/>
          <p:cNvSpPr>
            <a:spLocks noGrp="1"/>
          </p:cNvSpPr>
          <p:nvPr>
            <p:ph type="body" idx="1"/>
          </p:nvPr>
        </p:nvSpPr>
        <p:spPr>
          <a:xfrm>
            <a:off x="817379" y="1347693"/>
            <a:ext cx="7489825" cy="1932939"/>
          </a:xfrm>
          <a:prstGeom prst="rect">
            <a:avLst/>
          </a:prstGeom>
        </p:spPr>
        <p:txBody>
          <a:bodyPr wrap="square" lIns="0" tIns="0" rIns="0" bIns="0">
            <a:spAutoFit/>
          </a:bodyPr>
          <a:lstStyle>
            <a:lvl1pPr>
              <a:defRPr sz="44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6536897" y="6611321"/>
            <a:ext cx="999490" cy="167004"/>
          </a:xfrm>
          <a:prstGeom prst="rect">
            <a:avLst/>
          </a:prstGeom>
        </p:spPr>
        <p:txBody>
          <a:bodyPr wrap="square" lIns="0" tIns="0" rIns="0" bIns="0">
            <a:spAutoFit/>
          </a:bodyPr>
          <a:lstStyle>
            <a:lvl1pPr>
              <a:defRPr sz="1000" b="0" i="0">
                <a:solidFill>
                  <a:schemeClr val="tx1"/>
                </a:solidFill>
                <a:latin typeface="Arial"/>
                <a:cs typeface="Arial"/>
              </a:defRPr>
            </a:lvl1pPr>
          </a:lstStyle>
          <a:p>
            <a:pPr marL="12700">
              <a:lnSpc>
                <a:spcPct val="100000"/>
              </a:lnSpc>
            </a:pPr>
            <a:r>
              <a:rPr dirty="0"/>
              <a:t>25</a:t>
            </a:r>
            <a:r>
              <a:rPr spc="-30" dirty="0"/>
              <a:t> </a:t>
            </a:r>
            <a:r>
              <a:rPr dirty="0"/>
              <a:t>APR</a:t>
            </a:r>
            <a:r>
              <a:rPr spc="-30" dirty="0"/>
              <a:t> </a:t>
            </a:r>
            <a:r>
              <a:rPr spc="-10" dirty="0"/>
              <a:t>2022_V1</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6" name="Holder 6"/>
          <p:cNvSpPr>
            <a:spLocks noGrp="1"/>
          </p:cNvSpPr>
          <p:nvPr>
            <p:ph type="sldNum" sz="quarter" idx="7"/>
          </p:nvPr>
        </p:nvSpPr>
        <p:spPr>
          <a:xfrm>
            <a:off x="3788154" y="6592797"/>
            <a:ext cx="619125" cy="196215"/>
          </a:xfrm>
          <a:prstGeom prst="rect">
            <a:avLst/>
          </a:prstGeom>
        </p:spPr>
        <p:txBody>
          <a:bodyPr wrap="square" lIns="0" tIns="0" rIns="0" bIns="0">
            <a:spAutoFit/>
          </a:bodyPr>
          <a:lstStyle>
            <a:lvl1pPr>
              <a:defRPr sz="1200" b="1" i="0">
                <a:solidFill>
                  <a:schemeClr val="tx1"/>
                </a:solidFill>
                <a:latin typeface="Arial"/>
                <a:cs typeface="Arial"/>
              </a:defRPr>
            </a:lvl1pPr>
          </a:lstStyle>
          <a:p>
            <a:pPr marL="38100">
              <a:lnSpc>
                <a:spcPts val="1425"/>
              </a:lnSpc>
            </a:pPr>
            <a:fld id="{81D60167-4931-47E6-BA6A-407CBD079E47}" type="slidenum">
              <a:rPr dirty="0"/>
              <a:t>‹#›</a:t>
            </a:fld>
            <a:r>
              <a:rPr spc="-10" dirty="0"/>
              <a:t> </a:t>
            </a:r>
            <a:r>
              <a:rPr dirty="0"/>
              <a:t>of</a:t>
            </a:r>
            <a:r>
              <a:rPr spc="-5" dirty="0"/>
              <a:t> </a:t>
            </a:r>
            <a:r>
              <a:rPr spc="-35" dirty="0"/>
              <a:t>53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mailto:Harold.W.Waugh.civ@mail.mi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Harold.W.Waugh.civ@mail.mil"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Harold.W.Waugh.civ@mail.mi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f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arold.W.Waugh.civ@mail.mi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arold.W.Waugh.civ@mail.mi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Harold.W.Waugh.civ@mail.mil"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hyperlink" Target="mailto:Harold.W.Waugh.civ@mail.mil"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6709041"/>
            <a:ext cx="868680"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UNCLASSIFIED</a:t>
            </a:r>
            <a:endParaRPr sz="900" dirty="0">
              <a:latin typeface="Arial"/>
              <a:cs typeface="Arial"/>
            </a:endParaRPr>
          </a:p>
        </p:txBody>
      </p:sp>
      <p:sp>
        <p:nvSpPr>
          <p:cNvPr id="3" name="object 3"/>
          <p:cNvSpPr txBox="1"/>
          <p:nvPr/>
        </p:nvSpPr>
        <p:spPr>
          <a:xfrm>
            <a:off x="4140680"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rial"/>
                <a:cs typeface="Arial"/>
              </a:rPr>
              <a:t>UNCLASSIFIED</a:t>
            </a:r>
            <a:endParaRPr sz="900">
              <a:latin typeface="Arial"/>
              <a:cs typeface="Arial"/>
            </a:endParaRPr>
          </a:p>
        </p:txBody>
      </p:sp>
      <p:pic>
        <p:nvPicPr>
          <p:cNvPr id="5" name="object 5"/>
          <p:cNvPicPr/>
          <p:nvPr/>
        </p:nvPicPr>
        <p:blipFill>
          <a:blip r:embed="rId2" cstate="print"/>
          <a:stretch>
            <a:fillRect/>
          </a:stretch>
        </p:blipFill>
        <p:spPr>
          <a:xfrm>
            <a:off x="7778496" y="4090428"/>
            <a:ext cx="914399" cy="835139"/>
          </a:xfrm>
          <a:prstGeom prst="rect">
            <a:avLst/>
          </a:prstGeom>
        </p:spPr>
      </p:pic>
      <p:sp>
        <p:nvSpPr>
          <p:cNvPr id="9" name="object 9"/>
          <p:cNvSpPr txBox="1"/>
          <p:nvPr/>
        </p:nvSpPr>
        <p:spPr>
          <a:xfrm>
            <a:off x="7772400" y="6553200"/>
            <a:ext cx="1285241" cy="289823"/>
          </a:xfrm>
          <a:prstGeom prst="rect">
            <a:avLst/>
          </a:prstGeom>
        </p:spPr>
        <p:txBody>
          <a:bodyPr vert="horz" wrap="square" lIns="0" tIns="12700" rIns="0" bIns="0" rtlCol="0">
            <a:spAutoFit/>
          </a:bodyPr>
          <a:lstStyle/>
          <a:p>
            <a:pPr marL="12700" algn="r">
              <a:lnSpc>
                <a:spcPct val="100000"/>
              </a:lnSpc>
              <a:spcBef>
                <a:spcPts val="100"/>
              </a:spcBef>
            </a:pPr>
            <a:r>
              <a:rPr sz="900" dirty="0">
                <a:latin typeface="Arial"/>
                <a:cs typeface="Arial"/>
              </a:rPr>
              <a:t>Version</a:t>
            </a:r>
            <a:r>
              <a:rPr sz="900" spc="-20" dirty="0">
                <a:latin typeface="Arial"/>
                <a:cs typeface="Arial"/>
              </a:rPr>
              <a:t> </a:t>
            </a:r>
            <a:r>
              <a:rPr sz="900" spc="-50" dirty="0">
                <a:latin typeface="Arial"/>
                <a:cs typeface="Arial"/>
              </a:rPr>
              <a:t>1</a:t>
            </a:r>
            <a:endParaRPr sz="900" dirty="0">
              <a:latin typeface="Arial"/>
              <a:cs typeface="Arial"/>
            </a:endParaRPr>
          </a:p>
          <a:p>
            <a:pPr marL="12700" algn="r">
              <a:lnSpc>
                <a:spcPct val="100000"/>
              </a:lnSpc>
            </a:pPr>
            <a:r>
              <a:rPr lang="en-US" sz="900" dirty="0">
                <a:latin typeface="Arial"/>
                <a:cs typeface="Arial"/>
              </a:rPr>
              <a:t>25 October </a:t>
            </a:r>
            <a:r>
              <a:rPr sz="900" spc="-20" dirty="0">
                <a:latin typeface="Arial"/>
                <a:cs typeface="Arial"/>
              </a:rPr>
              <a:t>2022</a:t>
            </a:r>
            <a:endParaRPr sz="900" dirty="0">
              <a:latin typeface="Arial"/>
              <a:cs typeface="Arial"/>
            </a:endParaRPr>
          </a:p>
        </p:txBody>
      </p:sp>
      <p:sp>
        <p:nvSpPr>
          <p:cNvPr id="11" name="Rectangle 10">
            <a:extLst>
              <a:ext uri="{FF2B5EF4-FFF2-40B4-BE49-F238E27FC236}">
                <a16:creationId xmlns:a16="http://schemas.microsoft.com/office/drawing/2014/main" id="{839D8E3A-AB2A-6C19-C41A-0A3C2C0A64B6}"/>
              </a:ext>
            </a:extLst>
          </p:cNvPr>
          <p:cNvSpPr/>
          <p:nvPr/>
        </p:nvSpPr>
        <p:spPr>
          <a:xfrm>
            <a:off x="457200" y="5181600"/>
            <a:ext cx="8458200" cy="1219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t>Using Partnerships to Address Water Quality Challenges: A Success Story from Fort Leavenworth KS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7305"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rial"/>
                <a:cs typeface="Arial"/>
              </a:rPr>
              <a:t>UNCLASSIFIED</a:t>
            </a:r>
            <a:endParaRPr sz="900">
              <a:latin typeface="Arial"/>
              <a:cs typeface="Arial"/>
            </a:endParaRPr>
          </a:p>
        </p:txBody>
      </p:sp>
      <p:pic>
        <p:nvPicPr>
          <p:cNvPr id="3" name="object 3"/>
          <p:cNvPicPr/>
          <p:nvPr/>
        </p:nvPicPr>
        <p:blipFill>
          <a:blip r:embed="rId2" cstate="print"/>
          <a:stretch>
            <a:fillRect/>
          </a:stretch>
        </p:blipFill>
        <p:spPr>
          <a:xfrm>
            <a:off x="8296656" y="6054852"/>
            <a:ext cx="658367" cy="601979"/>
          </a:xfrm>
          <a:prstGeom prst="rect">
            <a:avLst/>
          </a:prstGeom>
        </p:spPr>
      </p:pic>
      <p:sp>
        <p:nvSpPr>
          <p:cNvPr id="7" name="object 7"/>
          <p:cNvSpPr txBox="1">
            <a:spLocks noGrp="1"/>
          </p:cNvSpPr>
          <p:nvPr>
            <p:ph type="sldNum" sz="quarter" idx="7"/>
          </p:nvPr>
        </p:nvSpPr>
        <p:spPr>
          <a:xfrm>
            <a:off x="3788154" y="6592797"/>
            <a:ext cx="619125" cy="179536"/>
          </a:xfrm>
          <a:prstGeom prst="rect">
            <a:avLst/>
          </a:prstGeom>
        </p:spPr>
        <p:txBody>
          <a:bodyPr vert="horz" wrap="square" lIns="0" tIns="0" rIns="0" bIns="0" rtlCol="0">
            <a:spAutoFit/>
          </a:bodyPr>
          <a:lstStyle/>
          <a:p>
            <a:pPr marL="38100">
              <a:lnSpc>
                <a:spcPts val="1425"/>
              </a:lnSpc>
            </a:pPr>
            <a:fld id="{81D60167-4931-47E6-BA6A-407CBD079E47}" type="slidenum">
              <a:rPr smtClean="0"/>
              <a:t>10</a:t>
            </a:fld>
            <a:endParaRPr spc="-35" dirty="0"/>
          </a:p>
        </p:txBody>
      </p:sp>
      <p:sp>
        <p:nvSpPr>
          <p:cNvPr id="8" name="object 8"/>
          <p:cNvSpPr txBox="1"/>
          <p:nvPr/>
        </p:nvSpPr>
        <p:spPr>
          <a:xfrm>
            <a:off x="78739" y="6616197"/>
            <a:ext cx="3340735" cy="167005"/>
          </a:xfrm>
          <a:prstGeom prst="rect">
            <a:avLst/>
          </a:prstGeom>
        </p:spPr>
        <p:txBody>
          <a:bodyPr vert="horz" wrap="square" lIns="0" tIns="0" rIns="0" bIns="0" rtlCol="0">
            <a:spAutoFit/>
          </a:bodyPr>
          <a:lstStyle/>
          <a:p>
            <a:pPr marL="12700">
              <a:lnSpc>
                <a:spcPct val="100000"/>
              </a:lnSpc>
            </a:pPr>
            <a:r>
              <a:rPr sz="1000" dirty="0">
                <a:latin typeface="Arial"/>
                <a:cs typeface="Arial"/>
              </a:rPr>
              <a:t>Bill Waugh</a:t>
            </a:r>
            <a:r>
              <a:rPr sz="1000" spc="-55"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rPr>
              <a:t>913-684-</a:t>
            </a:r>
            <a:r>
              <a:rPr sz="1000" dirty="0">
                <a:latin typeface="Arial"/>
                <a:cs typeface="Arial"/>
              </a:rPr>
              <a:t>5646</a:t>
            </a:r>
            <a:r>
              <a:rPr sz="1000" spc="-40"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hlinkClick r:id="rId3"/>
              </a:rPr>
              <a:t>Harold.W.Waugh.civ@mail.mil</a:t>
            </a:r>
            <a:endParaRPr sz="1000">
              <a:latin typeface="Arial"/>
              <a:cs typeface="Arial"/>
            </a:endParaRPr>
          </a:p>
        </p:txBody>
      </p:sp>
      <p:sp>
        <p:nvSpPr>
          <p:cNvPr id="9" name="object 9"/>
          <p:cNvSpPr txBox="1">
            <a:spLocks noGrp="1"/>
          </p:cNvSpPr>
          <p:nvPr>
            <p:ph type="ftr" sz="quarter" idx="5"/>
          </p:nvPr>
        </p:nvSpPr>
        <p:spPr>
          <a:xfrm>
            <a:off x="6536897" y="6611321"/>
            <a:ext cx="999490" cy="153888"/>
          </a:xfrm>
          <a:prstGeom prst="rect">
            <a:avLst/>
          </a:prstGeom>
        </p:spPr>
        <p:txBody>
          <a:bodyPr vert="horz" wrap="square" lIns="0" tIns="0" rIns="0" bIns="0" rtlCol="0">
            <a:spAutoFit/>
          </a:bodyPr>
          <a:lstStyle/>
          <a:p>
            <a:pPr marL="12700">
              <a:lnSpc>
                <a:spcPct val="100000"/>
              </a:lnSpc>
            </a:pPr>
            <a:endParaRPr spc="-10" dirty="0"/>
          </a:p>
        </p:txBody>
      </p:sp>
      <p:sp>
        <p:nvSpPr>
          <p:cNvPr id="11" name="Title 10">
            <a:extLst>
              <a:ext uri="{FF2B5EF4-FFF2-40B4-BE49-F238E27FC236}">
                <a16:creationId xmlns:a16="http://schemas.microsoft.com/office/drawing/2014/main" id="{19ABB634-CC20-9B6A-EA8C-9B38363935F4}"/>
              </a:ext>
            </a:extLst>
          </p:cNvPr>
          <p:cNvSpPr>
            <a:spLocks noGrp="1"/>
          </p:cNvSpPr>
          <p:nvPr>
            <p:ph type="title"/>
          </p:nvPr>
        </p:nvSpPr>
        <p:spPr>
          <a:xfrm>
            <a:off x="1006941" y="81787"/>
            <a:ext cx="7352030" cy="430887"/>
          </a:xfrm>
        </p:spPr>
        <p:txBody>
          <a:bodyPr/>
          <a:lstStyle/>
          <a:p>
            <a:r>
              <a:rPr lang="en-US" sz="2800" b="1" dirty="0"/>
              <a:t>Partnerships to Address Water Quality</a:t>
            </a:r>
            <a:endParaRPr lang="en-US" dirty="0">
              <a:solidFill>
                <a:schemeClr val="bg1"/>
              </a:solidFill>
            </a:endParaRPr>
          </a:p>
        </p:txBody>
      </p:sp>
      <p:sp>
        <p:nvSpPr>
          <p:cNvPr id="15" name="TextBox 14">
            <a:extLst>
              <a:ext uri="{FF2B5EF4-FFF2-40B4-BE49-F238E27FC236}">
                <a16:creationId xmlns:a16="http://schemas.microsoft.com/office/drawing/2014/main" id="{20E02AB7-F0C8-9174-2789-D68F11F95850}"/>
              </a:ext>
            </a:extLst>
          </p:cNvPr>
          <p:cNvSpPr txBox="1"/>
          <p:nvPr/>
        </p:nvSpPr>
        <p:spPr>
          <a:xfrm>
            <a:off x="914400" y="638881"/>
            <a:ext cx="7444571" cy="646331"/>
          </a:xfrm>
          <a:prstGeom prst="rect">
            <a:avLst/>
          </a:prstGeom>
          <a:noFill/>
        </p:spPr>
        <p:txBody>
          <a:bodyPr wrap="square" rtlCol="0">
            <a:spAutoFit/>
          </a:bodyPr>
          <a:lstStyle/>
          <a:p>
            <a:r>
              <a:rPr lang="en-US" sz="3600" dirty="0"/>
              <a:t>Project Timeline </a:t>
            </a:r>
          </a:p>
        </p:txBody>
      </p:sp>
      <p:cxnSp>
        <p:nvCxnSpPr>
          <p:cNvPr id="10" name="Straight Arrow Connector 9">
            <a:extLst>
              <a:ext uri="{FF2B5EF4-FFF2-40B4-BE49-F238E27FC236}">
                <a16:creationId xmlns:a16="http://schemas.microsoft.com/office/drawing/2014/main" id="{D4AEC54A-DEBD-938A-ECD6-8F70B5FBD16E}"/>
              </a:ext>
            </a:extLst>
          </p:cNvPr>
          <p:cNvCxnSpPr>
            <a:cxnSpLocks/>
          </p:cNvCxnSpPr>
          <p:nvPr/>
        </p:nvCxnSpPr>
        <p:spPr>
          <a:xfrm flipV="1">
            <a:off x="785029" y="2267618"/>
            <a:ext cx="5830703" cy="35441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Explosion 2 15">
            <a:extLst>
              <a:ext uri="{FF2B5EF4-FFF2-40B4-BE49-F238E27FC236}">
                <a16:creationId xmlns:a16="http://schemas.microsoft.com/office/drawing/2014/main" id="{F72D3FDD-DF91-1C85-C4BF-BB12E6D76D4B}"/>
              </a:ext>
            </a:extLst>
          </p:cNvPr>
          <p:cNvSpPr/>
          <p:nvPr/>
        </p:nvSpPr>
        <p:spPr>
          <a:xfrm>
            <a:off x="6298186" y="1466022"/>
            <a:ext cx="1659416" cy="1014372"/>
          </a:xfrm>
          <a:prstGeom prst="irregularSeal2">
            <a:avLst/>
          </a:prstGeom>
          <a:solidFill>
            <a:schemeClr val="accent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A5D0C1-9B79-DB0E-870B-01D996E57D88}"/>
              </a:ext>
            </a:extLst>
          </p:cNvPr>
          <p:cNvSpPr txBox="1"/>
          <p:nvPr/>
        </p:nvSpPr>
        <p:spPr>
          <a:xfrm>
            <a:off x="6635450" y="1729802"/>
            <a:ext cx="1047082" cy="584775"/>
          </a:xfrm>
          <a:prstGeom prst="rect">
            <a:avLst/>
          </a:prstGeom>
          <a:noFill/>
        </p:spPr>
        <p:txBody>
          <a:bodyPr wrap="none" rtlCol="0">
            <a:spAutoFit/>
          </a:bodyPr>
          <a:lstStyle/>
          <a:p>
            <a:r>
              <a:rPr lang="en-US" sz="800" b="1" dirty="0"/>
              <a:t>Fort Leavenworth</a:t>
            </a:r>
          </a:p>
          <a:p>
            <a:r>
              <a:rPr lang="en-US" sz="800" b="1" dirty="0"/>
              <a:t>Resumes Water</a:t>
            </a:r>
          </a:p>
          <a:p>
            <a:r>
              <a:rPr lang="en-US" sz="800" b="1" dirty="0"/>
              <a:t>Production</a:t>
            </a:r>
          </a:p>
          <a:p>
            <a:r>
              <a:rPr lang="en-US" sz="800" b="1" dirty="0"/>
              <a:t>MAY 22</a:t>
            </a:r>
          </a:p>
        </p:txBody>
      </p:sp>
      <p:sp>
        <p:nvSpPr>
          <p:cNvPr id="4" name="Oval 3">
            <a:extLst>
              <a:ext uri="{FF2B5EF4-FFF2-40B4-BE49-F238E27FC236}">
                <a16:creationId xmlns:a16="http://schemas.microsoft.com/office/drawing/2014/main" id="{B37D210E-8D81-8EFD-8982-D28747E48A57}"/>
              </a:ext>
            </a:extLst>
          </p:cNvPr>
          <p:cNvSpPr/>
          <p:nvPr/>
        </p:nvSpPr>
        <p:spPr>
          <a:xfrm>
            <a:off x="2279017" y="4813298"/>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C951A1F-EF90-AFCA-DC93-E2DA4A205F74}"/>
              </a:ext>
            </a:extLst>
          </p:cNvPr>
          <p:cNvSpPr txBox="1"/>
          <p:nvPr/>
        </p:nvSpPr>
        <p:spPr>
          <a:xfrm>
            <a:off x="2437456" y="4766074"/>
            <a:ext cx="4323620" cy="215444"/>
          </a:xfrm>
          <a:prstGeom prst="rect">
            <a:avLst/>
          </a:prstGeom>
          <a:noFill/>
        </p:spPr>
        <p:txBody>
          <a:bodyPr wrap="none" rtlCol="0">
            <a:spAutoFit/>
          </a:bodyPr>
          <a:lstStyle/>
          <a:p>
            <a:r>
              <a:rPr lang="en-US" sz="800" b="1" dirty="0"/>
              <a:t>Jan 2018 – Fort Leavenworth starts purchasing water from Leavenworth Waterworks</a:t>
            </a:r>
          </a:p>
        </p:txBody>
      </p:sp>
      <p:sp>
        <p:nvSpPr>
          <p:cNvPr id="50" name="Oval 49">
            <a:extLst>
              <a:ext uri="{FF2B5EF4-FFF2-40B4-BE49-F238E27FC236}">
                <a16:creationId xmlns:a16="http://schemas.microsoft.com/office/drawing/2014/main" id="{62523F8D-D0E2-3C9E-0049-4E1589BA8D95}"/>
              </a:ext>
            </a:extLst>
          </p:cNvPr>
          <p:cNvSpPr/>
          <p:nvPr/>
        </p:nvSpPr>
        <p:spPr>
          <a:xfrm>
            <a:off x="2743200" y="4540210"/>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D9BA65C-C511-6AE6-D586-1495316A28DB}"/>
              </a:ext>
            </a:extLst>
          </p:cNvPr>
          <p:cNvSpPr txBox="1"/>
          <p:nvPr/>
        </p:nvSpPr>
        <p:spPr>
          <a:xfrm>
            <a:off x="2895600" y="4502720"/>
            <a:ext cx="4669868" cy="215444"/>
          </a:xfrm>
          <a:prstGeom prst="rect">
            <a:avLst/>
          </a:prstGeom>
          <a:noFill/>
        </p:spPr>
        <p:txBody>
          <a:bodyPr wrap="none" rtlCol="0">
            <a:spAutoFit/>
          </a:bodyPr>
          <a:lstStyle/>
          <a:p>
            <a:r>
              <a:rPr lang="en-US" sz="800" b="1" dirty="0"/>
              <a:t>Apr 2018 – Fort Leavenworth starts preliminary assessment/investigation for PFAS sources</a:t>
            </a:r>
          </a:p>
        </p:txBody>
      </p:sp>
      <p:sp>
        <p:nvSpPr>
          <p:cNvPr id="52" name="Oval 51">
            <a:extLst>
              <a:ext uri="{FF2B5EF4-FFF2-40B4-BE49-F238E27FC236}">
                <a16:creationId xmlns:a16="http://schemas.microsoft.com/office/drawing/2014/main" id="{ADCC47CB-EE71-E204-1B0E-708A660AB551}"/>
              </a:ext>
            </a:extLst>
          </p:cNvPr>
          <p:cNvSpPr/>
          <p:nvPr/>
        </p:nvSpPr>
        <p:spPr>
          <a:xfrm>
            <a:off x="3048000" y="4332526"/>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D335598-8F77-F1E4-9ECB-F6198D499A3E}"/>
              </a:ext>
            </a:extLst>
          </p:cNvPr>
          <p:cNvSpPr txBox="1"/>
          <p:nvPr/>
        </p:nvSpPr>
        <p:spPr>
          <a:xfrm>
            <a:off x="3254072" y="4280356"/>
            <a:ext cx="4594528" cy="215444"/>
          </a:xfrm>
          <a:prstGeom prst="rect">
            <a:avLst/>
          </a:prstGeom>
          <a:noFill/>
        </p:spPr>
        <p:txBody>
          <a:bodyPr wrap="none" rtlCol="0">
            <a:spAutoFit/>
          </a:bodyPr>
          <a:lstStyle/>
          <a:p>
            <a:r>
              <a:rPr lang="en-US" sz="800" b="1" dirty="0"/>
              <a:t>Aug 2018 – IMCOM approves granular activated carbon (GAC) for FTL water treatment plan</a:t>
            </a:r>
          </a:p>
        </p:txBody>
      </p:sp>
      <p:sp>
        <p:nvSpPr>
          <p:cNvPr id="54" name="Oval 53">
            <a:extLst>
              <a:ext uri="{FF2B5EF4-FFF2-40B4-BE49-F238E27FC236}">
                <a16:creationId xmlns:a16="http://schemas.microsoft.com/office/drawing/2014/main" id="{EA26407B-E665-8187-9791-1C2842F4FEF4}"/>
              </a:ext>
            </a:extLst>
          </p:cNvPr>
          <p:cNvSpPr/>
          <p:nvPr/>
        </p:nvSpPr>
        <p:spPr>
          <a:xfrm>
            <a:off x="3413393" y="4103051"/>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0BA0A965-6F66-4CE1-F8D6-BF6543A7BF67}"/>
              </a:ext>
            </a:extLst>
          </p:cNvPr>
          <p:cNvSpPr txBox="1"/>
          <p:nvPr/>
        </p:nvSpPr>
        <p:spPr>
          <a:xfrm>
            <a:off x="3581400" y="4051756"/>
            <a:ext cx="2957861" cy="215444"/>
          </a:xfrm>
          <a:prstGeom prst="rect">
            <a:avLst/>
          </a:prstGeom>
          <a:noFill/>
        </p:spPr>
        <p:txBody>
          <a:bodyPr wrap="none" rtlCol="0">
            <a:spAutoFit/>
          </a:bodyPr>
          <a:lstStyle/>
          <a:p>
            <a:r>
              <a:rPr lang="en-US" sz="800" b="1" dirty="0"/>
              <a:t>Jan 2019 – American Water starts design of GAC system</a:t>
            </a:r>
          </a:p>
        </p:txBody>
      </p:sp>
      <p:sp>
        <p:nvSpPr>
          <p:cNvPr id="56" name="Oval 55">
            <a:extLst>
              <a:ext uri="{FF2B5EF4-FFF2-40B4-BE49-F238E27FC236}">
                <a16:creationId xmlns:a16="http://schemas.microsoft.com/office/drawing/2014/main" id="{E9C76115-8717-4F7E-574E-F157059A2AFF}"/>
              </a:ext>
            </a:extLst>
          </p:cNvPr>
          <p:cNvSpPr/>
          <p:nvPr/>
        </p:nvSpPr>
        <p:spPr>
          <a:xfrm>
            <a:off x="5989829" y="2554434"/>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83E929C-E4EF-2E01-6D68-8A71CEDA5DC9}"/>
              </a:ext>
            </a:extLst>
          </p:cNvPr>
          <p:cNvSpPr txBox="1"/>
          <p:nvPr/>
        </p:nvSpPr>
        <p:spPr>
          <a:xfrm>
            <a:off x="6206217" y="2518486"/>
            <a:ext cx="2092239" cy="338554"/>
          </a:xfrm>
          <a:prstGeom prst="rect">
            <a:avLst/>
          </a:prstGeom>
          <a:noFill/>
        </p:spPr>
        <p:txBody>
          <a:bodyPr wrap="none" rtlCol="0">
            <a:spAutoFit/>
          </a:bodyPr>
          <a:lstStyle/>
          <a:p>
            <a:r>
              <a:rPr lang="en-US" sz="800" b="1" dirty="0"/>
              <a:t>Apr 2022 – KDHE provides provisional </a:t>
            </a:r>
          </a:p>
          <a:p>
            <a:r>
              <a:rPr lang="en-US" sz="800" b="1" dirty="0"/>
              <a:t>                   certification DWTP</a:t>
            </a:r>
          </a:p>
        </p:txBody>
      </p:sp>
      <p:sp>
        <p:nvSpPr>
          <p:cNvPr id="58" name="Oval 57">
            <a:extLst>
              <a:ext uri="{FF2B5EF4-FFF2-40B4-BE49-F238E27FC236}">
                <a16:creationId xmlns:a16="http://schemas.microsoft.com/office/drawing/2014/main" id="{C7837CFD-A208-C852-592C-76A514B0A1CE}"/>
              </a:ext>
            </a:extLst>
          </p:cNvPr>
          <p:cNvSpPr/>
          <p:nvPr/>
        </p:nvSpPr>
        <p:spPr>
          <a:xfrm>
            <a:off x="3976685" y="3773284"/>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125C33C-91A5-99BD-353B-BEEC6DF10800}"/>
              </a:ext>
            </a:extLst>
          </p:cNvPr>
          <p:cNvSpPr txBox="1"/>
          <p:nvPr/>
        </p:nvSpPr>
        <p:spPr>
          <a:xfrm>
            <a:off x="4193073" y="3737336"/>
            <a:ext cx="3953326" cy="338554"/>
          </a:xfrm>
          <a:prstGeom prst="rect">
            <a:avLst/>
          </a:prstGeom>
          <a:noFill/>
        </p:spPr>
        <p:txBody>
          <a:bodyPr wrap="none" rtlCol="0">
            <a:spAutoFit/>
          </a:bodyPr>
          <a:lstStyle/>
          <a:p>
            <a:r>
              <a:rPr lang="en-US" sz="800" b="1" dirty="0"/>
              <a:t>Aug 2020 – City of Leavenworth concurs with plant modifications with before</a:t>
            </a:r>
          </a:p>
          <a:p>
            <a:r>
              <a:rPr lang="en-US" sz="800" b="1" dirty="0"/>
              <a:t>                    and after wastewater sampling for PFOS/PFOA</a:t>
            </a:r>
          </a:p>
        </p:txBody>
      </p:sp>
      <p:sp>
        <p:nvSpPr>
          <p:cNvPr id="60" name="Oval 59">
            <a:extLst>
              <a:ext uri="{FF2B5EF4-FFF2-40B4-BE49-F238E27FC236}">
                <a16:creationId xmlns:a16="http://schemas.microsoft.com/office/drawing/2014/main" id="{13E12CDD-8A40-0389-74F1-B8B62F270BCF}"/>
              </a:ext>
            </a:extLst>
          </p:cNvPr>
          <p:cNvSpPr/>
          <p:nvPr/>
        </p:nvSpPr>
        <p:spPr>
          <a:xfrm>
            <a:off x="4328348" y="3549642"/>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52737DF0-9E33-2559-9626-75A93A8C450A}"/>
              </a:ext>
            </a:extLst>
          </p:cNvPr>
          <p:cNvSpPr txBox="1"/>
          <p:nvPr/>
        </p:nvSpPr>
        <p:spPr>
          <a:xfrm>
            <a:off x="4544736" y="3513694"/>
            <a:ext cx="3268844" cy="215444"/>
          </a:xfrm>
          <a:prstGeom prst="rect">
            <a:avLst/>
          </a:prstGeom>
          <a:noFill/>
        </p:spPr>
        <p:txBody>
          <a:bodyPr wrap="none" rtlCol="0">
            <a:spAutoFit/>
          </a:bodyPr>
          <a:lstStyle/>
          <a:p>
            <a:r>
              <a:rPr lang="en-US" sz="800" b="1" dirty="0"/>
              <a:t>Aug 2020 – American Water starts construction on GAC facility</a:t>
            </a:r>
          </a:p>
        </p:txBody>
      </p:sp>
      <p:sp>
        <p:nvSpPr>
          <p:cNvPr id="62" name="Oval 61">
            <a:extLst>
              <a:ext uri="{FF2B5EF4-FFF2-40B4-BE49-F238E27FC236}">
                <a16:creationId xmlns:a16="http://schemas.microsoft.com/office/drawing/2014/main" id="{63B03FE4-D95E-CF46-425F-2FEF06CFC8A0}"/>
              </a:ext>
            </a:extLst>
          </p:cNvPr>
          <p:cNvSpPr/>
          <p:nvPr/>
        </p:nvSpPr>
        <p:spPr>
          <a:xfrm>
            <a:off x="4753134" y="3304554"/>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7AE1AD7-1E00-8383-F77B-5AAB45EA9F03}"/>
              </a:ext>
            </a:extLst>
          </p:cNvPr>
          <p:cNvSpPr txBox="1"/>
          <p:nvPr/>
        </p:nvSpPr>
        <p:spPr>
          <a:xfrm>
            <a:off x="4969522" y="3268606"/>
            <a:ext cx="2127505" cy="215444"/>
          </a:xfrm>
          <a:prstGeom prst="rect">
            <a:avLst/>
          </a:prstGeom>
          <a:noFill/>
        </p:spPr>
        <p:txBody>
          <a:bodyPr wrap="none" rtlCol="0">
            <a:spAutoFit/>
          </a:bodyPr>
          <a:lstStyle/>
          <a:p>
            <a:r>
              <a:rPr lang="en-US" sz="800" b="1" dirty="0"/>
              <a:t>Dec 2020 – KDHE approves final design</a:t>
            </a:r>
          </a:p>
        </p:txBody>
      </p:sp>
      <p:sp>
        <p:nvSpPr>
          <p:cNvPr id="64" name="Oval 63">
            <a:extLst>
              <a:ext uri="{FF2B5EF4-FFF2-40B4-BE49-F238E27FC236}">
                <a16:creationId xmlns:a16="http://schemas.microsoft.com/office/drawing/2014/main" id="{9AB1F0AE-8F4B-7888-4BD6-9F45B27043FF}"/>
              </a:ext>
            </a:extLst>
          </p:cNvPr>
          <p:cNvSpPr/>
          <p:nvPr/>
        </p:nvSpPr>
        <p:spPr>
          <a:xfrm>
            <a:off x="5352942" y="2932595"/>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D7B4CA5-F610-3673-073E-4B0F976CE1C8}"/>
              </a:ext>
            </a:extLst>
          </p:cNvPr>
          <p:cNvSpPr txBox="1"/>
          <p:nvPr/>
        </p:nvSpPr>
        <p:spPr>
          <a:xfrm>
            <a:off x="5569330" y="2896647"/>
            <a:ext cx="3076483" cy="338554"/>
          </a:xfrm>
          <a:prstGeom prst="rect">
            <a:avLst/>
          </a:prstGeom>
          <a:noFill/>
        </p:spPr>
        <p:txBody>
          <a:bodyPr wrap="none" rtlCol="0">
            <a:spAutoFit/>
          </a:bodyPr>
          <a:lstStyle/>
          <a:p>
            <a:r>
              <a:rPr lang="en-US" sz="800" b="1" dirty="0"/>
              <a:t>Mar 2021 – Army starts remedial investigation to delineate</a:t>
            </a:r>
          </a:p>
          <a:p>
            <a:r>
              <a:rPr lang="en-US" sz="800" b="1" dirty="0"/>
              <a:t>                    extent and concentration of contaminate plume</a:t>
            </a:r>
          </a:p>
        </p:txBody>
      </p:sp>
      <p:sp>
        <p:nvSpPr>
          <p:cNvPr id="6" name="Oval 5">
            <a:extLst>
              <a:ext uri="{FF2B5EF4-FFF2-40B4-BE49-F238E27FC236}">
                <a16:creationId xmlns:a16="http://schemas.microsoft.com/office/drawing/2014/main" id="{5C04BE96-2DF1-2DD3-AFC7-7886A0B5EDA5}"/>
              </a:ext>
            </a:extLst>
          </p:cNvPr>
          <p:cNvSpPr/>
          <p:nvPr/>
        </p:nvSpPr>
        <p:spPr>
          <a:xfrm>
            <a:off x="1905000" y="5027831"/>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49882C-1DF1-0492-84E8-C59FEDAF0BB3}"/>
              </a:ext>
            </a:extLst>
          </p:cNvPr>
          <p:cNvSpPr/>
          <p:nvPr/>
        </p:nvSpPr>
        <p:spPr>
          <a:xfrm>
            <a:off x="1143000" y="5492168"/>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89F4CAD-FA2C-81E4-DE4F-C38C2D42B569}"/>
              </a:ext>
            </a:extLst>
          </p:cNvPr>
          <p:cNvSpPr/>
          <p:nvPr/>
        </p:nvSpPr>
        <p:spPr>
          <a:xfrm>
            <a:off x="733074" y="5755341"/>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F40AADE-C8AB-C867-D933-F8A399279299}"/>
              </a:ext>
            </a:extLst>
          </p:cNvPr>
          <p:cNvSpPr txBox="1"/>
          <p:nvPr/>
        </p:nvSpPr>
        <p:spPr>
          <a:xfrm>
            <a:off x="887387" y="5770749"/>
            <a:ext cx="3440365" cy="215444"/>
          </a:xfrm>
          <a:prstGeom prst="rect">
            <a:avLst/>
          </a:prstGeom>
          <a:noFill/>
        </p:spPr>
        <p:txBody>
          <a:bodyPr wrap="none" rtlCol="0">
            <a:spAutoFit/>
          </a:bodyPr>
          <a:lstStyle/>
          <a:p>
            <a:r>
              <a:rPr lang="en-US" sz="800" b="1" dirty="0"/>
              <a:t>Jun 2016 – EPA established new health advisories for PFOS/PFOA</a:t>
            </a:r>
          </a:p>
        </p:txBody>
      </p:sp>
      <p:sp>
        <p:nvSpPr>
          <p:cNvPr id="20" name="TextBox 19">
            <a:extLst>
              <a:ext uri="{FF2B5EF4-FFF2-40B4-BE49-F238E27FC236}">
                <a16:creationId xmlns:a16="http://schemas.microsoft.com/office/drawing/2014/main" id="{F7A55D69-14FE-FEF0-F278-502D2D07D3AA}"/>
              </a:ext>
            </a:extLst>
          </p:cNvPr>
          <p:cNvSpPr txBox="1"/>
          <p:nvPr/>
        </p:nvSpPr>
        <p:spPr>
          <a:xfrm>
            <a:off x="1259862" y="5505951"/>
            <a:ext cx="4376519" cy="215444"/>
          </a:xfrm>
          <a:prstGeom prst="rect">
            <a:avLst/>
          </a:prstGeom>
          <a:noFill/>
        </p:spPr>
        <p:txBody>
          <a:bodyPr wrap="none" rtlCol="0">
            <a:spAutoFit/>
          </a:bodyPr>
          <a:lstStyle/>
          <a:p>
            <a:r>
              <a:rPr lang="en-US" sz="800" b="1" dirty="0"/>
              <a:t>Dec 2016 – Fort Leavenworth gets first official sample results showing PFOS/PFOA</a:t>
            </a:r>
          </a:p>
        </p:txBody>
      </p:sp>
      <p:sp>
        <p:nvSpPr>
          <p:cNvPr id="21" name="TextBox 20">
            <a:extLst>
              <a:ext uri="{FF2B5EF4-FFF2-40B4-BE49-F238E27FC236}">
                <a16:creationId xmlns:a16="http://schemas.microsoft.com/office/drawing/2014/main" id="{C9E6BC2A-74D4-14A2-EA80-D795F6F10C81}"/>
              </a:ext>
            </a:extLst>
          </p:cNvPr>
          <p:cNvSpPr txBox="1"/>
          <p:nvPr/>
        </p:nvSpPr>
        <p:spPr>
          <a:xfrm>
            <a:off x="2060864" y="4994682"/>
            <a:ext cx="4413388" cy="215444"/>
          </a:xfrm>
          <a:prstGeom prst="rect">
            <a:avLst/>
          </a:prstGeom>
          <a:noFill/>
        </p:spPr>
        <p:txBody>
          <a:bodyPr wrap="none" rtlCol="0">
            <a:spAutoFit/>
          </a:bodyPr>
          <a:lstStyle/>
          <a:p>
            <a:r>
              <a:rPr lang="en-US" sz="800" b="1" dirty="0"/>
              <a:t>2017 OTIE contract for alternate water source; concerns with rising PFOS/PFOA levels</a:t>
            </a:r>
          </a:p>
        </p:txBody>
      </p:sp>
      <p:sp>
        <p:nvSpPr>
          <p:cNvPr id="5" name="Oval 4">
            <a:extLst>
              <a:ext uri="{FF2B5EF4-FFF2-40B4-BE49-F238E27FC236}">
                <a16:creationId xmlns:a16="http://schemas.microsoft.com/office/drawing/2014/main" id="{FD2C22D4-4F0D-4AC6-FDE3-79199ADA7686}"/>
              </a:ext>
            </a:extLst>
          </p:cNvPr>
          <p:cNvSpPr/>
          <p:nvPr/>
        </p:nvSpPr>
        <p:spPr>
          <a:xfrm>
            <a:off x="1524000" y="5266891"/>
            <a:ext cx="103909" cy="11285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89A9735-6C70-7D24-19CB-314038B234BB}"/>
              </a:ext>
            </a:extLst>
          </p:cNvPr>
          <p:cNvSpPr txBox="1"/>
          <p:nvPr/>
        </p:nvSpPr>
        <p:spPr>
          <a:xfrm>
            <a:off x="1686771" y="5251624"/>
            <a:ext cx="5490972" cy="215444"/>
          </a:xfrm>
          <a:prstGeom prst="rect">
            <a:avLst/>
          </a:prstGeom>
          <a:noFill/>
        </p:spPr>
        <p:txBody>
          <a:bodyPr wrap="square">
            <a:spAutoFit/>
          </a:bodyPr>
          <a:lstStyle/>
          <a:p>
            <a:r>
              <a:rPr lang="en-US" sz="800" b="1" dirty="0"/>
              <a:t>2017 Coordination with Leavenworth City Water Works for interconnect</a:t>
            </a:r>
          </a:p>
        </p:txBody>
      </p:sp>
    </p:spTree>
    <p:extLst>
      <p:ext uri="{BB962C8B-B14F-4D97-AF65-F5344CB8AC3E}">
        <p14:creationId xmlns:p14="http://schemas.microsoft.com/office/powerpoint/2010/main" val="366721235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74B0-6CB9-9C4B-83DB-03EB1CB148D0}"/>
              </a:ext>
            </a:extLst>
          </p:cNvPr>
          <p:cNvSpPr>
            <a:spLocks noGrp="1"/>
          </p:cNvSpPr>
          <p:nvPr>
            <p:ph type="ctrTitle"/>
          </p:nvPr>
        </p:nvSpPr>
        <p:spPr/>
        <p:txBody>
          <a:bodyPr/>
          <a:lstStyle/>
          <a:p>
            <a:r>
              <a:rPr lang="en-US" dirty="0"/>
              <a:t>GAC Process</a:t>
            </a:r>
          </a:p>
        </p:txBody>
      </p:sp>
      <p:pic>
        <p:nvPicPr>
          <p:cNvPr id="4" name="Picture 3" descr="A picture containing indoor, wall, metal, rack&#10;&#10;Description automatically generated">
            <a:extLst>
              <a:ext uri="{FF2B5EF4-FFF2-40B4-BE49-F238E27FC236}">
                <a16:creationId xmlns:a16="http://schemas.microsoft.com/office/drawing/2014/main" id="{827D832B-2B40-625F-6958-FA53A9E436D6}"/>
              </a:ext>
            </a:extLst>
          </p:cNvPr>
          <p:cNvPicPr>
            <a:picLocks noChangeAspect="1"/>
          </p:cNvPicPr>
          <p:nvPr/>
        </p:nvPicPr>
        <p:blipFill>
          <a:blip r:embed="rId3"/>
          <a:stretch>
            <a:fillRect/>
          </a:stretch>
        </p:blipFill>
        <p:spPr>
          <a:xfrm>
            <a:off x="3839066" y="1917765"/>
            <a:ext cx="4841409" cy="3802478"/>
          </a:xfrm>
          <a:prstGeom prst="rect">
            <a:avLst/>
          </a:prstGeom>
        </p:spPr>
      </p:pic>
      <p:sp>
        <p:nvSpPr>
          <p:cNvPr id="7" name="TextBox 6">
            <a:extLst>
              <a:ext uri="{FF2B5EF4-FFF2-40B4-BE49-F238E27FC236}">
                <a16:creationId xmlns:a16="http://schemas.microsoft.com/office/drawing/2014/main" id="{7E3C8B86-8F4A-B418-CA50-E9B6BA693F30}"/>
              </a:ext>
            </a:extLst>
          </p:cNvPr>
          <p:cNvSpPr txBox="1"/>
          <p:nvPr/>
        </p:nvSpPr>
        <p:spPr>
          <a:xfrm>
            <a:off x="278745" y="1773125"/>
            <a:ext cx="3482095" cy="4293483"/>
          </a:xfrm>
          <a:prstGeom prst="rect">
            <a:avLst/>
          </a:prstGeom>
          <a:noFill/>
        </p:spPr>
        <p:txBody>
          <a:bodyPr wrap="square" rtlCol="0">
            <a:spAutoFit/>
          </a:bodyPr>
          <a:lstStyle/>
          <a:p>
            <a:pPr marL="214313" indent="-214313">
              <a:buFont typeface="Arial" panose="020B0604020202020204" pitchFamily="34" charset="0"/>
              <a:buChar char="•"/>
            </a:pPr>
            <a:r>
              <a:rPr lang="en-US" sz="1050" dirty="0">
                <a:solidFill>
                  <a:schemeClr val="accent1">
                    <a:lumMod val="75000"/>
                  </a:schemeClr>
                </a:solidFill>
              </a:rPr>
              <a:t>GAC vessels operate in pair with one acting as lead and one acting as lag.</a:t>
            </a:r>
          </a:p>
          <a:p>
            <a:endParaRPr lang="en-US" sz="1050" dirty="0">
              <a:solidFill>
                <a:schemeClr val="accent1">
                  <a:lumMod val="75000"/>
                </a:schemeClr>
              </a:solidFill>
            </a:endParaRPr>
          </a:p>
          <a:p>
            <a:pPr marL="214313" indent="-214313">
              <a:buFont typeface="Arial" panose="020B0604020202020204" pitchFamily="34" charset="0"/>
              <a:buChar char="•"/>
            </a:pPr>
            <a:r>
              <a:rPr lang="en-US" sz="1050" dirty="0">
                <a:solidFill>
                  <a:schemeClr val="accent1">
                    <a:lumMod val="75000"/>
                  </a:schemeClr>
                </a:solidFill>
              </a:rPr>
              <a:t>Water flows through the top of the lead vessel, interacts with GAC, flows out the bottom of the lead, through the lag and into the clear well.</a:t>
            </a:r>
          </a:p>
          <a:p>
            <a:endParaRPr lang="en-US" sz="1050" dirty="0">
              <a:solidFill>
                <a:schemeClr val="accent1">
                  <a:lumMod val="75000"/>
                </a:schemeClr>
              </a:solidFill>
            </a:endParaRPr>
          </a:p>
          <a:p>
            <a:pPr marL="214313" indent="-214313">
              <a:buFont typeface="Arial" panose="020B0604020202020204" pitchFamily="34" charset="0"/>
              <a:buChar char="•"/>
            </a:pPr>
            <a:r>
              <a:rPr lang="en-US" sz="1050" dirty="0">
                <a:solidFill>
                  <a:schemeClr val="accent1">
                    <a:lumMod val="75000"/>
                  </a:schemeClr>
                </a:solidFill>
              </a:rPr>
              <a:t>GAC interacts and removes PFAS via physical adsorption.</a:t>
            </a:r>
          </a:p>
          <a:p>
            <a:pPr marL="214313" indent="-214313">
              <a:buFont typeface="Arial" panose="020B0604020202020204" pitchFamily="34" charset="0"/>
              <a:buChar char="•"/>
            </a:pPr>
            <a:endParaRPr lang="en-US" sz="1050" dirty="0">
              <a:solidFill>
                <a:schemeClr val="accent1">
                  <a:lumMod val="75000"/>
                </a:schemeClr>
              </a:solidFill>
            </a:endParaRPr>
          </a:p>
          <a:p>
            <a:pPr marL="214313" indent="-214313">
              <a:buFont typeface="Arial" panose="020B0604020202020204" pitchFamily="34" charset="0"/>
              <a:buChar char="•"/>
            </a:pPr>
            <a:r>
              <a:rPr lang="en-US" sz="1050" dirty="0">
                <a:solidFill>
                  <a:schemeClr val="accent1">
                    <a:lumMod val="75000"/>
                  </a:schemeClr>
                </a:solidFill>
              </a:rPr>
              <a:t>Media replacement scheduled to occur in two vessels annually.</a:t>
            </a:r>
          </a:p>
          <a:p>
            <a:pPr marL="214313" indent="-214313">
              <a:buFont typeface="Arial" panose="020B0604020202020204" pitchFamily="34" charset="0"/>
              <a:buChar char="•"/>
            </a:pPr>
            <a:endParaRPr lang="en-US" sz="1050" dirty="0">
              <a:solidFill>
                <a:schemeClr val="accent1">
                  <a:lumMod val="75000"/>
                </a:schemeClr>
              </a:solidFill>
            </a:endParaRPr>
          </a:p>
          <a:p>
            <a:pPr marL="214313" indent="-214313">
              <a:buFont typeface="Arial" panose="020B0604020202020204" pitchFamily="34" charset="0"/>
              <a:buChar char="•"/>
            </a:pPr>
            <a:r>
              <a:rPr lang="en-US" sz="1050" dirty="0">
                <a:solidFill>
                  <a:schemeClr val="accent1">
                    <a:lumMod val="75000"/>
                  </a:schemeClr>
                </a:solidFill>
              </a:rPr>
              <a:t>Media can be regenerated or exchanged for new media</a:t>
            </a:r>
          </a:p>
          <a:p>
            <a:pPr marL="214313" indent="-214313">
              <a:buFont typeface="Arial" panose="020B0604020202020204" pitchFamily="34" charset="0"/>
              <a:buChar char="•"/>
            </a:pPr>
            <a:endParaRPr lang="en-US" sz="1050" dirty="0">
              <a:solidFill>
                <a:schemeClr val="accent1">
                  <a:lumMod val="75000"/>
                </a:schemeClr>
              </a:solidFill>
            </a:endParaRPr>
          </a:p>
          <a:p>
            <a:pPr marL="214313" indent="-214313">
              <a:buFont typeface="Arial" panose="020B0604020202020204" pitchFamily="34" charset="0"/>
              <a:buChar char="•"/>
            </a:pPr>
            <a:r>
              <a:rPr lang="en-US" sz="1050" dirty="0">
                <a:solidFill>
                  <a:schemeClr val="accent1">
                    <a:lumMod val="75000"/>
                  </a:schemeClr>
                </a:solidFill>
              </a:rPr>
              <a:t>GAC increases overall water quality – Not just PFAS removal</a:t>
            </a:r>
          </a:p>
          <a:p>
            <a:pPr marL="214313" indent="-214313">
              <a:buFont typeface="Arial" panose="020B0604020202020204" pitchFamily="34" charset="0"/>
              <a:buChar char="•"/>
            </a:pPr>
            <a:endParaRPr lang="en-US" sz="1050" dirty="0">
              <a:solidFill>
                <a:schemeClr val="accent1">
                  <a:lumMod val="75000"/>
                </a:schemeClr>
              </a:solidFill>
            </a:endParaRPr>
          </a:p>
          <a:p>
            <a:pPr marL="214313" indent="-214313">
              <a:buFont typeface="Arial" panose="020B0604020202020204" pitchFamily="34" charset="0"/>
              <a:buChar char="•"/>
            </a:pPr>
            <a:r>
              <a:rPr lang="en-US" sz="1050" dirty="0">
                <a:solidFill>
                  <a:schemeClr val="accent1">
                    <a:lumMod val="75000"/>
                  </a:schemeClr>
                </a:solidFill>
              </a:rPr>
              <a:t>4 OCT 2022 Raw Water – PFOA 19.0 ng/L PFOS 244.6 ng/L</a:t>
            </a:r>
          </a:p>
          <a:p>
            <a:r>
              <a:rPr lang="en-US" sz="1050" dirty="0">
                <a:solidFill>
                  <a:schemeClr val="accent1">
                    <a:lumMod val="75000"/>
                  </a:schemeClr>
                </a:solidFill>
              </a:rPr>
              <a:t>       4 OCT 2022 Finished Water – Non-Detect</a:t>
            </a:r>
          </a:p>
          <a:p>
            <a:endParaRPr lang="en-US" sz="1050" dirty="0">
              <a:solidFill>
                <a:schemeClr val="accent1">
                  <a:lumMod val="75000"/>
                </a:schemeClr>
              </a:solidFill>
            </a:endParaRPr>
          </a:p>
          <a:p>
            <a:pPr marL="214313" indent="-214313">
              <a:buFont typeface="Arial" panose="020B0604020202020204" pitchFamily="34" charset="0"/>
              <a:buChar char="•"/>
            </a:pPr>
            <a:r>
              <a:rPr lang="en-US" sz="1050" dirty="0">
                <a:solidFill>
                  <a:schemeClr val="accent1">
                    <a:lumMod val="75000"/>
                  </a:schemeClr>
                </a:solidFill>
              </a:rPr>
              <a:t>Perform full pilot test prior to media decisions</a:t>
            </a:r>
          </a:p>
          <a:p>
            <a:endParaRPr lang="en-US" sz="1050" dirty="0">
              <a:solidFill>
                <a:schemeClr val="accent1">
                  <a:lumMod val="75000"/>
                </a:schemeClr>
              </a:solidFill>
            </a:endParaRPr>
          </a:p>
          <a:p>
            <a:pPr marL="214313" indent="-214313">
              <a:buFont typeface="Arial" panose="020B0604020202020204" pitchFamily="34" charset="0"/>
              <a:buChar char="•"/>
            </a:pPr>
            <a:endParaRPr lang="en-US" sz="1050" dirty="0">
              <a:solidFill>
                <a:schemeClr val="accent1">
                  <a:lumMod val="75000"/>
                </a:schemeClr>
              </a:solidFill>
            </a:endParaRPr>
          </a:p>
        </p:txBody>
      </p:sp>
    </p:spTree>
    <p:extLst>
      <p:ext uri="{BB962C8B-B14F-4D97-AF65-F5344CB8AC3E}">
        <p14:creationId xmlns:p14="http://schemas.microsoft.com/office/powerpoint/2010/main" val="240199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7305"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rial"/>
                <a:cs typeface="Arial"/>
              </a:rPr>
              <a:t>UNCLASSIFIED</a:t>
            </a:r>
            <a:endParaRPr sz="900">
              <a:latin typeface="Arial"/>
              <a:cs typeface="Arial"/>
            </a:endParaRPr>
          </a:p>
        </p:txBody>
      </p:sp>
      <p:pic>
        <p:nvPicPr>
          <p:cNvPr id="3" name="object 3"/>
          <p:cNvPicPr/>
          <p:nvPr/>
        </p:nvPicPr>
        <p:blipFill>
          <a:blip r:embed="rId2" cstate="print"/>
          <a:stretch>
            <a:fillRect/>
          </a:stretch>
        </p:blipFill>
        <p:spPr>
          <a:xfrm>
            <a:off x="8296656" y="6054852"/>
            <a:ext cx="658367" cy="601979"/>
          </a:xfrm>
          <a:prstGeom prst="rect">
            <a:avLst/>
          </a:prstGeom>
        </p:spPr>
      </p:pic>
      <p:sp>
        <p:nvSpPr>
          <p:cNvPr id="11" name="Title 10">
            <a:extLst>
              <a:ext uri="{FF2B5EF4-FFF2-40B4-BE49-F238E27FC236}">
                <a16:creationId xmlns:a16="http://schemas.microsoft.com/office/drawing/2014/main" id="{19ABB634-CC20-9B6A-EA8C-9B38363935F4}"/>
              </a:ext>
            </a:extLst>
          </p:cNvPr>
          <p:cNvSpPr>
            <a:spLocks noGrp="1"/>
          </p:cNvSpPr>
          <p:nvPr>
            <p:ph type="title"/>
          </p:nvPr>
        </p:nvSpPr>
        <p:spPr>
          <a:xfrm>
            <a:off x="1006941" y="81787"/>
            <a:ext cx="7352030" cy="430887"/>
          </a:xfrm>
        </p:spPr>
        <p:txBody>
          <a:bodyPr/>
          <a:lstStyle/>
          <a:p>
            <a:r>
              <a:rPr lang="en-US" sz="2800" b="1" dirty="0"/>
              <a:t>Partnerships to Address Water Quality</a:t>
            </a:r>
            <a:endParaRPr lang="en-US" dirty="0">
              <a:solidFill>
                <a:schemeClr val="bg1"/>
              </a:solidFill>
            </a:endParaRPr>
          </a:p>
        </p:txBody>
      </p:sp>
      <p:sp>
        <p:nvSpPr>
          <p:cNvPr id="4" name="Content Placeholder 3">
            <a:extLst>
              <a:ext uri="{FF2B5EF4-FFF2-40B4-BE49-F238E27FC236}">
                <a16:creationId xmlns:a16="http://schemas.microsoft.com/office/drawing/2014/main" id="{0FC81B42-E6D9-9765-85AE-D50AA40ABAC4}"/>
              </a:ext>
            </a:extLst>
          </p:cNvPr>
          <p:cNvSpPr>
            <a:spLocks noGrp="1"/>
          </p:cNvSpPr>
          <p:nvPr>
            <p:ph sz="half" idx="2"/>
          </p:nvPr>
        </p:nvSpPr>
        <p:spPr>
          <a:xfrm>
            <a:off x="347612" y="1478666"/>
            <a:ext cx="8784317" cy="5836534"/>
          </a:xfrm>
        </p:spPr>
        <p:txBody>
          <a:body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Initial considerations: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Third party review of GAC process based on level/type of PFAS contamination</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City hired and the Fort funded a study by Black and Veatch</a:t>
            </a: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A requirement of shared data to produce the report</a:t>
            </a:r>
          </a:p>
          <a:p>
            <a:pPr marL="742950" marR="0" lvl="1" indent="-285750">
              <a:lnSpc>
                <a:spcPct val="107000"/>
              </a:lnSpc>
              <a:spcBef>
                <a:spcPts val="0"/>
              </a:spcBef>
              <a:spcAft>
                <a:spcPts val="800"/>
              </a:spcAft>
              <a:buFont typeface="Courier New" panose="02070309020205020404" pitchFamily="49" charset="0"/>
              <a:buChar char="o"/>
            </a:pPr>
            <a:endParaRPr lang="en-US" sz="14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Other key considerations: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The future impact of this process on the City’s wastewater treatment operations</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Potentially adding a PFAS generator into our wastewater when our treatment process does not touch this type of compound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Water that washes the charcoal that is used in the GAC process (backwash water from filters)</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What is the expected regulatory environment in the future</a:t>
            </a: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The City’s discharge permit through KDHE under NPDES/EPA requirements</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Final considerations and conditions for partnership:</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The City has ultimate approval to accept wastewater into our waste stream</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Agreement on the testing protocol and requirements to give the City the data needed to remain in compliance with permit requirements</a:t>
            </a: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Final approval from the City and State to move forward with proposed system</a:t>
            </a:r>
          </a:p>
          <a:p>
            <a:pPr marL="0" marR="0">
              <a:lnSpc>
                <a:spcPct val="107000"/>
              </a:lnSpc>
              <a:spcBef>
                <a:spcPts val="0"/>
              </a:spcBef>
              <a:spcAft>
                <a:spcPts val="800"/>
              </a:spcAft>
            </a:pPr>
            <a:r>
              <a:rPr lang="en-US" sz="1100" dirty="0">
                <a:effectLst/>
                <a:latin typeface="TimesNewRoman"/>
                <a:ea typeface="Calibri" panose="020F0502020204030204" pitchFamily="34" charset="0"/>
                <a:cs typeface="TimesNewRoman"/>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00" dirty="0"/>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endParaRPr spc="-1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mtClean="0"/>
              <a:t>12</a:t>
            </a:fld>
            <a:endParaRPr spc="-35" dirty="0"/>
          </a:p>
        </p:txBody>
      </p:sp>
      <p:sp>
        <p:nvSpPr>
          <p:cNvPr id="8" name="object 8"/>
          <p:cNvSpPr txBox="1"/>
          <p:nvPr/>
        </p:nvSpPr>
        <p:spPr>
          <a:xfrm>
            <a:off x="78739" y="6616197"/>
            <a:ext cx="3340735" cy="167005"/>
          </a:xfrm>
          <a:prstGeom prst="rect">
            <a:avLst/>
          </a:prstGeom>
        </p:spPr>
        <p:txBody>
          <a:bodyPr vert="horz" wrap="square" lIns="0" tIns="0" rIns="0" bIns="0" rtlCol="0">
            <a:spAutoFit/>
          </a:bodyPr>
          <a:lstStyle/>
          <a:p>
            <a:pPr marL="12700">
              <a:lnSpc>
                <a:spcPct val="100000"/>
              </a:lnSpc>
            </a:pPr>
            <a:r>
              <a:rPr sz="1000" dirty="0">
                <a:latin typeface="Arial"/>
                <a:cs typeface="Arial"/>
              </a:rPr>
              <a:t>Bill Waugh</a:t>
            </a:r>
            <a:r>
              <a:rPr sz="1000" spc="-55"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rPr>
              <a:t>913-684-</a:t>
            </a:r>
            <a:r>
              <a:rPr sz="1000" dirty="0">
                <a:latin typeface="Arial"/>
                <a:cs typeface="Arial"/>
              </a:rPr>
              <a:t>5646</a:t>
            </a:r>
            <a:r>
              <a:rPr sz="1000" spc="-40"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hlinkClick r:id="rId3"/>
              </a:rPr>
              <a:t>Harold.W.Waugh.civ@mail.mil</a:t>
            </a:r>
            <a:endParaRPr sz="1000">
              <a:latin typeface="Arial"/>
              <a:cs typeface="Arial"/>
            </a:endParaRPr>
          </a:p>
        </p:txBody>
      </p:sp>
      <p:sp>
        <p:nvSpPr>
          <p:cNvPr id="5" name="TextBox 4">
            <a:extLst>
              <a:ext uri="{FF2B5EF4-FFF2-40B4-BE49-F238E27FC236}">
                <a16:creationId xmlns:a16="http://schemas.microsoft.com/office/drawing/2014/main" id="{7CF5D663-2137-A9FB-D2D7-029F61581E52}"/>
              </a:ext>
            </a:extLst>
          </p:cNvPr>
          <p:cNvSpPr txBox="1"/>
          <p:nvPr/>
        </p:nvSpPr>
        <p:spPr>
          <a:xfrm>
            <a:off x="890257" y="670372"/>
            <a:ext cx="7444571"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City Partnership</a:t>
            </a:r>
          </a:p>
        </p:txBody>
      </p:sp>
    </p:spTree>
    <p:extLst>
      <p:ext uri="{BB962C8B-B14F-4D97-AF65-F5344CB8AC3E}">
        <p14:creationId xmlns:p14="http://schemas.microsoft.com/office/powerpoint/2010/main" val="307524995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7305"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rial"/>
                <a:cs typeface="Arial"/>
              </a:rPr>
              <a:t>UNCLASSIFIED</a:t>
            </a:r>
            <a:endParaRPr sz="900">
              <a:latin typeface="Arial"/>
              <a:cs typeface="Arial"/>
            </a:endParaRPr>
          </a:p>
        </p:txBody>
      </p:sp>
      <p:pic>
        <p:nvPicPr>
          <p:cNvPr id="3" name="object 3"/>
          <p:cNvPicPr/>
          <p:nvPr/>
        </p:nvPicPr>
        <p:blipFill>
          <a:blip r:embed="rId2" cstate="print"/>
          <a:stretch>
            <a:fillRect/>
          </a:stretch>
        </p:blipFill>
        <p:spPr>
          <a:xfrm>
            <a:off x="8296656" y="6054852"/>
            <a:ext cx="658367" cy="601979"/>
          </a:xfrm>
          <a:prstGeom prst="rect">
            <a:avLst/>
          </a:prstGeom>
        </p:spPr>
      </p:pic>
      <p:sp>
        <p:nvSpPr>
          <p:cNvPr id="7" name="object 7"/>
          <p:cNvSpPr txBox="1">
            <a:spLocks noGrp="1"/>
          </p:cNvSpPr>
          <p:nvPr>
            <p:ph type="sldNum" sz="quarter" idx="7"/>
          </p:nvPr>
        </p:nvSpPr>
        <p:spPr>
          <a:xfrm>
            <a:off x="3788154" y="6592797"/>
            <a:ext cx="619125" cy="179536"/>
          </a:xfrm>
          <a:prstGeom prst="rect">
            <a:avLst/>
          </a:prstGeom>
        </p:spPr>
        <p:txBody>
          <a:bodyPr vert="horz" wrap="square" lIns="0" tIns="0" rIns="0" bIns="0" rtlCol="0">
            <a:spAutoFit/>
          </a:bodyPr>
          <a:lstStyle/>
          <a:p>
            <a:pPr marL="38100">
              <a:lnSpc>
                <a:spcPts val="1425"/>
              </a:lnSpc>
            </a:pPr>
            <a:fld id="{81D60167-4931-47E6-BA6A-407CBD079E47}" type="slidenum">
              <a:rPr smtClean="0"/>
              <a:t>13</a:t>
            </a:fld>
            <a:endParaRPr spc="-35" dirty="0"/>
          </a:p>
        </p:txBody>
      </p:sp>
      <p:sp>
        <p:nvSpPr>
          <p:cNvPr id="8" name="object 8"/>
          <p:cNvSpPr txBox="1"/>
          <p:nvPr/>
        </p:nvSpPr>
        <p:spPr>
          <a:xfrm>
            <a:off x="78739" y="6616197"/>
            <a:ext cx="3340735" cy="167005"/>
          </a:xfrm>
          <a:prstGeom prst="rect">
            <a:avLst/>
          </a:prstGeom>
        </p:spPr>
        <p:txBody>
          <a:bodyPr vert="horz" wrap="square" lIns="0" tIns="0" rIns="0" bIns="0" rtlCol="0">
            <a:spAutoFit/>
          </a:bodyPr>
          <a:lstStyle/>
          <a:p>
            <a:pPr marL="12700">
              <a:lnSpc>
                <a:spcPct val="100000"/>
              </a:lnSpc>
            </a:pPr>
            <a:r>
              <a:rPr sz="1000" dirty="0">
                <a:latin typeface="Arial"/>
                <a:cs typeface="Arial"/>
              </a:rPr>
              <a:t>Bill Waugh</a:t>
            </a:r>
            <a:r>
              <a:rPr sz="1000" spc="-55"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rPr>
              <a:t>913-684-</a:t>
            </a:r>
            <a:r>
              <a:rPr sz="1000" dirty="0">
                <a:latin typeface="Arial"/>
                <a:cs typeface="Arial"/>
              </a:rPr>
              <a:t>5646</a:t>
            </a:r>
            <a:r>
              <a:rPr sz="1000" spc="-40"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hlinkClick r:id="rId3"/>
              </a:rPr>
              <a:t>Harold.W.Waugh.civ@mail.mil</a:t>
            </a:r>
            <a:endParaRPr sz="1000">
              <a:latin typeface="Arial"/>
              <a:cs typeface="Arial"/>
            </a:endParaRPr>
          </a:p>
        </p:txBody>
      </p:sp>
      <p:sp>
        <p:nvSpPr>
          <p:cNvPr id="9" name="object 9"/>
          <p:cNvSpPr txBox="1">
            <a:spLocks noGrp="1"/>
          </p:cNvSpPr>
          <p:nvPr>
            <p:ph type="ftr" sz="quarter" idx="5"/>
          </p:nvPr>
        </p:nvSpPr>
        <p:spPr>
          <a:xfrm>
            <a:off x="6536897" y="6611321"/>
            <a:ext cx="999490" cy="153888"/>
          </a:xfrm>
          <a:prstGeom prst="rect">
            <a:avLst/>
          </a:prstGeom>
        </p:spPr>
        <p:txBody>
          <a:bodyPr vert="horz" wrap="square" lIns="0" tIns="0" rIns="0" bIns="0" rtlCol="0">
            <a:spAutoFit/>
          </a:bodyPr>
          <a:lstStyle/>
          <a:p>
            <a:pPr marL="12700">
              <a:lnSpc>
                <a:spcPct val="100000"/>
              </a:lnSpc>
            </a:pPr>
            <a:endParaRPr spc="-10" dirty="0"/>
          </a:p>
        </p:txBody>
      </p:sp>
      <p:sp>
        <p:nvSpPr>
          <p:cNvPr id="11" name="Title 10">
            <a:extLst>
              <a:ext uri="{FF2B5EF4-FFF2-40B4-BE49-F238E27FC236}">
                <a16:creationId xmlns:a16="http://schemas.microsoft.com/office/drawing/2014/main" id="{19ABB634-CC20-9B6A-EA8C-9B38363935F4}"/>
              </a:ext>
            </a:extLst>
          </p:cNvPr>
          <p:cNvSpPr>
            <a:spLocks noGrp="1"/>
          </p:cNvSpPr>
          <p:nvPr>
            <p:ph type="title"/>
          </p:nvPr>
        </p:nvSpPr>
        <p:spPr>
          <a:xfrm>
            <a:off x="1006941" y="81787"/>
            <a:ext cx="7352030" cy="430887"/>
          </a:xfrm>
        </p:spPr>
        <p:txBody>
          <a:bodyPr/>
          <a:lstStyle/>
          <a:p>
            <a:r>
              <a:rPr lang="en-US" sz="2800" b="1" dirty="0"/>
              <a:t>Partnerships to Address Water Quality</a:t>
            </a:r>
            <a:endParaRPr lang="en-US" dirty="0">
              <a:solidFill>
                <a:schemeClr val="bg1"/>
              </a:solidFill>
            </a:endParaRPr>
          </a:p>
        </p:txBody>
      </p:sp>
      <p:sp>
        <p:nvSpPr>
          <p:cNvPr id="5" name="TextBox 4">
            <a:extLst>
              <a:ext uri="{FF2B5EF4-FFF2-40B4-BE49-F238E27FC236}">
                <a16:creationId xmlns:a16="http://schemas.microsoft.com/office/drawing/2014/main" id="{342AE4C7-D1FF-6832-AC5A-CFB8CB48A183}"/>
              </a:ext>
            </a:extLst>
          </p:cNvPr>
          <p:cNvSpPr txBox="1"/>
          <p:nvPr/>
        </p:nvSpPr>
        <p:spPr>
          <a:xfrm>
            <a:off x="476845" y="1344303"/>
            <a:ext cx="8229600" cy="4801314"/>
          </a:xfrm>
          <a:prstGeom prst="rect">
            <a:avLst/>
          </a:prstGeom>
          <a:noFill/>
        </p:spPr>
        <p:txBody>
          <a:bodyPr wrap="square" rtlCol="0">
            <a:spAutoFit/>
          </a:bodyPr>
          <a:lstStyle/>
          <a:p>
            <a:r>
              <a:rPr lang="en-US" dirty="0">
                <a:sym typeface="Wingdings" panose="05000000000000000000" pitchFamily="2" charset="2"/>
              </a:rPr>
              <a:t> </a:t>
            </a:r>
            <a:r>
              <a:rPr lang="en-US" dirty="0"/>
              <a:t>Cooperation with City of Leavenworth and Leavenworth Waterworks for alternate drinking water allowed the Army and American Water the time to properly design a GAC filter system.</a:t>
            </a:r>
          </a:p>
          <a:p>
            <a:endParaRPr lang="en-US" dirty="0"/>
          </a:p>
          <a:p>
            <a:r>
              <a:rPr lang="en-US" dirty="0">
                <a:sym typeface="Wingdings" panose="05000000000000000000" pitchFamily="2" charset="2"/>
              </a:rPr>
              <a:t> </a:t>
            </a:r>
            <a:r>
              <a:rPr lang="en-US" dirty="0"/>
              <a:t>GAC vs IONIC Exchange </a:t>
            </a:r>
          </a:p>
          <a:p>
            <a:endParaRPr lang="en-US" dirty="0"/>
          </a:p>
          <a:p>
            <a:r>
              <a:rPr lang="en-US" dirty="0">
                <a:sym typeface="Wingdings" panose="05000000000000000000" pitchFamily="2" charset="2"/>
              </a:rPr>
              <a:t> </a:t>
            </a:r>
            <a:r>
              <a:rPr lang="en-US" dirty="0"/>
              <a:t>GAC filter removed all 12 PFAS tested by American Water</a:t>
            </a:r>
          </a:p>
          <a:p>
            <a:endParaRPr lang="en-US" dirty="0"/>
          </a:p>
          <a:p>
            <a:r>
              <a:rPr lang="en-US" dirty="0">
                <a:sym typeface="Wingdings" panose="05000000000000000000" pitchFamily="2" charset="2"/>
              </a:rPr>
              <a:t> </a:t>
            </a:r>
            <a:r>
              <a:rPr lang="en-US" dirty="0"/>
              <a:t>Don’t assume off post partner has same level of knowledge on an issue</a:t>
            </a:r>
          </a:p>
          <a:p>
            <a:endParaRPr lang="en-US" dirty="0"/>
          </a:p>
          <a:p>
            <a:r>
              <a:rPr lang="en-US" dirty="0">
                <a:sym typeface="Wingdings" panose="05000000000000000000" pitchFamily="2" charset="2"/>
              </a:rPr>
              <a:t> </a:t>
            </a:r>
            <a:r>
              <a:rPr lang="en-US" dirty="0"/>
              <a:t>Communicate early and often with all partners</a:t>
            </a:r>
          </a:p>
          <a:p>
            <a:endParaRPr lang="en-US" dirty="0"/>
          </a:p>
          <a:p>
            <a:r>
              <a:rPr lang="en-US" dirty="0">
                <a:sym typeface="Wingdings" panose="05000000000000000000" pitchFamily="2" charset="2"/>
              </a:rPr>
              <a:t> </a:t>
            </a:r>
            <a:r>
              <a:rPr lang="en-US" dirty="0"/>
              <a:t>Look for opportunities to partner</a:t>
            </a:r>
          </a:p>
          <a:p>
            <a:pPr marL="285750" indent="-285750">
              <a:buFont typeface="Arial" panose="020B0604020202020204" pitchFamily="34" charset="0"/>
              <a:buChar char="•"/>
            </a:pPr>
            <a:r>
              <a:rPr lang="en-US" dirty="0"/>
              <a:t>Excess tanks from JBLM</a:t>
            </a:r>
          </a:p>
          <a:p>
            <a:pPr marL="285750" indent="-285750">
              <a:buFont typeface="Arial" panose="020B0604020202020204" pitchFamily="34" charset="0"/>
              <a:buChar char="•"/>
            </a:pPr>
            <a:r>
              <a:rPr lang="en-US" dirty="0"/>
              <a:t>Emergency use interconnect with Leavenworth Waterworks</a:t>
            </a:r>
          </a:p>
          <a:p>
            <a:endParaRPr lang="en-US" dirty="0"/>
          </a:p>
          <a:p>
            <a:r>
              <a:rPr lang="en-US" dirty="0"/>
              <a:t> </a:t>
            </a:r>
          </a:p>
        </p:txBody>
      </p:sp>
      <p:sp>
        <p:nvSpPr>
          <p:cNvPr id="4" name="TextBox 3">
            <a:extLst>
              <a:ext uri="{FF2B5EF4-FFF2-40B4-BE49-F238E27FC236}">
                <a16:creationId xmlns:a16="http://schemas.microsoft.com/office/drawing/2014/main" id="{E5F4F935-E898-8125-BB66-03E706F64397}"/>
              </a:ext>
            </a:extLst>
          </p:cNvPr>
          <p:cNvSpPr txBox="1"/>
          <p:nvPr/>
        </p:nvSpPr>
        <p:spPr>
          <a:xfrm>
            <a:off x="960670" y="655212"/>
            <a:ext cx="7444571" cy="646331"/>
          </a:xfrm>
          <a:prstGeom prst="rect">
            <a:avLst/>
          </a:prstGeom>
          <a:noFill/>
        </p:spPr>
        <p:txBody>
          <a:bodyPr wrap="square" rtlCol="0">
            <a:spAutoFit/>
          </a:bodyPr>
          <a:lstStyle/>
          <a:p>
            <a:r>
              <a:rPr lang="en-US" sz="3600" dirty="0"/>
              <a:t>Take Aways</a:t>
            </a:r>
          </a:p>
        </p:txBody>
      </p:sp>
    </p:spTree>
    <p:extLst>
      <p:ext uri="{BB962C8B-B14F-4D97-AF65-F5344CB8AC3E}">
        <p14:creationId xmlns:p14="http://schemas.microsoft.com/office/powerpoint/2010/main" val="146605382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DC43-2CFD-22D5-9FA3-1E7599500105}"/>
              </a:ext>
            </a:extLst>
          </p:cNvPr>
          <p:cNvSpPr>
            <a:spLocks noGrp="1"/>
          </p:cNvSpPr>
          <p:nvPr>
            <p:ph type="title"/>
          </p:nvPr>
        </p:nvSpPr>
        <p:spPr>
          <a:xfrm>
            <a:off x="1006941" y="81787"/>
            <a:ext cx="7352030" cy="430887"/>
          </a:xfrm>
        </p:spPr>
        <p:txBody>
          <a:bodyPr/>
          <a:lstStyle/>
          <a:p>
            <a:r>
              <a:rPr lang="en-US" sz="2800" b="1" dirty="0"/>
              <a:t>Partnerships to Address Water Quality</a:t>
            </a:r>
            <a:endParaRPr lang="en-US" dirty="0">
              <a:solidFill>
                <a:schemeClr val="bg1"/>
              </a:solidFill>
            </a:endParaRPr>
          </a:p>
        </p:txBody>
      </p:sp>
      <p:sp>
        <p:nvSpPr>
          <p:cNvPr id="4" name="TextBox 3">
            <a:extLst>
              <a:ext uri="{FF2B5EF4-FFF2-40B4-BE49-F238E27FC236}">
                <a16:creationId xmlns:a16="http://schemas.microsoft.com/office/drawing/2014/main" id="{EEA01117-FE2E-588C-835D-F42847349702}"/>
              </a:ext>
            </a:extLst>
          </p:cNvPr>
          <p:cNvSpPr txBox="1"/>
          <p:nvPr/>
        </p:nvSpPr>
        <p:spPr>
          <a:xfrm>
            <a:off x="862545" y="1444562"/>
            <a:ext cx="7640821"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t>Panel Members</a:t>
            </a:r>
          </a:p>
          <a:p>
            <a:pPr marL="285750" indent="-285750">
              <a:buFont typeface="Arial" panose="020B0604020202020204" pitchFamily="34" charset="0"/>
              <a:buChar char="•"/>
            </a:pPr>
            <a:r>
              <a:rPr lang="en-US" sz="2800" dirty="0"/>
              <a:t>History of Fort Leavenworth</a:t>
            </a:r>
          </a:p>
          <a:p>
            <a:pPr marL="285750" indent="-285750">
              <a:buFont typeface="Arial" panose="020B0604020202020204" pitchFamily="34" charset="0"/>
              <a:buChar char="•"/>
            </a:pPr>
            <a:r>
              <a:rPr lang="en-US" sz="2800" dirty="0"/>
              <a:t>Challenge Faced</a:t>
            </a:r>
          </a:p>
          <a:p>
            <a:pPr marL="285750" indent="-285750">
              <a:buFont typeface="Arial" panose="020B0604020202020204" pitchFamily="34" charset="0"/>
              <a:buChar char="•"/>
            </a:pPr>
            <a:r>
              <a:rPr lang="en-US" sz="2800" dirty="0"/>
              <a:t>Infrastructure</a:t>
            </a:r>
          </a:p>
          <a:p>
            <a:pPr marL="285750" indent="-285750">
              <a:buFont typeface="Arial" panose="020B0604020202020204" pitchFamily="34" charset="0"/>
              <a:buChar char="•"/>
            </a:pPr>
            <a:r>
              <a:rPr lang="en-US" sz="2800" dirty="0"/>
              <a:t>Timeline</a:t>
            </a:r>
          </a:p>
          <a:p>
            <a:pPr marL="285750" indent="-285750">
              <a:buFont typeface="Arial" panose="020B0604020202020204" pitchFamily="34" charset="0"/>
              <a:buChar char="•"/>
            </a:pPr>
            <a:r>
              <a:rPr lang="en-US" sz="2800" dirty="0"/>
              <a:t>Partnership</a:t>
            </a:r>
          </a:p>
          <a:p>
            <a:pPr marL="285750" indent="-285750">
              <a:buFont typeface="Arial" panose="020B0604020202020204" pitchFamily="34" charset="0"/>
              <a:buChar char="•"/>
            </a:pPr>
            <a:r>
              <a:rPr lang="en-US" sz="2800" dirty="0"/>
              <a:t>Take Aways</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C8CE26C-EA01-A9B0-4A1D-9283BCACBF82}"/>
              </a:ext>
            </a:extLst>
          </p:cNvPr>
          <p:cNvSpPr txBox="1"/>
          <p:nvPr/>
        </p:nvSpPr>
        <p:spPr>
          <a:xfrm>
            <a:off x="849714" y="649069"/>
            <a:ext cx="7444571"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264122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08726" y="45403"/>
            <a:ext cx="5735782" cy="523220"/>
          </a:xfrm>
          <a:prstGeom prst="rect">
            <a:avLst/>
          </a:prstGeom>
          <a:noFill/>
        </p:spPr>
        <p:txBody>
          <a:bodyPr wrap="square" rtlCol="0">
            <a:spAutoFit/>
          </a:bodyPr>
          <a:lstStyle/>
          <a:p>
            <a:pPr algn="ctr"/>
            <a:r>
              <a:rPr lang="en-US" sz="2800" b="1" dirty="0">
                <a:solidFill>
                  <a:schemeClr val="bg1"/>
                </a:solidFill>
                <a:latin typeface="Arial"/>
                <a:cs typeface="Arial"/>
              </a:rPr>
              <a:t>Fort Leavenworth at a Glance</a:t>
            </a:r>
          </a:p>
        </p:txBody>
      </p:sp>
      <p:sp>
        <p:nvSpPr>
          <p:cNvPr id="2" name="TextBox 1">
            <a:extLst>
              <a:ext uri="{FF2B5EF4-FFF2-40B4-BE49-F238E27FC236}">
                <a16:creationId xmlns:a16="http://schemas.microsoft.com/office/drawing/2014/main" id="{3BFC5E88-F4F3-DCF4-67A5-06A1BD340E38}"/>
              </a:ext>
            </a:extLst>
          </p:cNvPr>
          <p:cNvSpPr txBox="1"/>
          <p:nvPr/>
        </p:nvSpPr>
        <p:spPr>
          <a:xfrm>
            <a:off x="293914" y="1697548"/>
            <a:ext cx="4406743" cy="1592744"/>
          </a:xfrm>
          <a:prstGeom prst="rect">
            <a:avLst/>
          </a:prstGeom>
          <a:noFill/>
        </p:spPr>
        <p:txBody>
          <a:bodyPr wrap="square" rtlCol="0">
            <a:spAutoFit/>
          </a:bodyPr>
          <a:lstStyle/>
          <a:p>
            <a:pPr algn="just" defTabSz="591741">
              <a:buFont typeface="Wingdings" panose="05000000000000000000" pitchFamily="2" charset="2"/>
              <a:buChar char="q"/>
            </a:pPr>
            <a:r>
              <a:rPr lang="en-US" sz="1050" dirty="0"/>
              <a:t> Military (Includes CGSC)				3,523</a:t>
            </a:r>
          </a:p>
          <a:p>
            <a:pPr algn="just" defTabSz="591741">
              <a:buFont typeface="Wingdings" panose="05000000000000000000" pitchFamily="2" charset="2"/>
              <a:buChar char="q"/>
            </a:pPr>
            <a:r>
              <a:rPr lang="en-US" sz="1050" dirty="0"/>
              <a:t> Family Members (estimated)		              19,500 </a:t>
            </a:r>
          </a:p>
          <a:p>
            <a:pPr algn="just" defTabSz="591741">
              <a:buFont typeface="Wingdings" panose="05000000000000000000" pitchFamily="2" charset="2"/>
              <a:buChar char="q"/>
            </a:pPr>
            <a:r>
              <a:rPr lang="en-US" sz="1050" dirty="0"/>
              <a:t> DoD/ NAF Civilian Employees 			3,556</a:t>
            </a:r>
          </a:p>
          <a:p>
            <a:pPr algn="just" defTabSz="591741">
              <a:buFont typeface="Wingdings" panose="05000000000000000000" pitchFamily="2" charset="2"/>
              <a:buChar char="q"/>
            </a:pPr>
            <a:r>
              <a:rPr lang="en-US" sz="1050" dirty="0"/>
              <a:t> Service Provider Civilian Employees 			1,526</a:t>
            </a:r>
          </a:p>
          <a:p>
            <a:pPr algn="just">
              <a:buFont typeface="Wingdings" panose="05000000000000000000" pitchFamily="2" charset="2"/>
              <a:buChar char="q"/>
            </a:pPr>
            <a:r>
              <a:rPr lang="en-US" sz="1050" dirty="0"/>
              <a:t> Inmates			                         652</a:t>
            </a:r>
          </a:p>
          <a:p>
            <a:pPr algn="just">
              <a:buFont typeface="Wingdings" panose="05000000000000000000" pitchFamily="2" charset="2"/>
              <a:buChar char="q"/>
            </a:pPr>
            <a:r>
              <a:rPr lang="en-US" sz="1050" b="1" dirty="0"/>
              <a:t> </a:t>
            </a:r>
            <a:r>
              <a:rPr lang="en-US" sz="1050" dirty="0"/>
              <a:t>Retirees &amp; Family Members	                   	                    47,470</a:t>
            </a:r>
          </a:p>
          <a:p>
            <a:pPr algn="just">
              <a:buFont typeface="Wingdings" panose="05000000000000000000" pitchFamily="2" charset="2"/>
              <a:buChar char="q"/>
            </a:pPr>
            <a:r>
              <a:rPr lang="en-US" sz="1050" dirty="0"/>
              <a:t> Gold Star Families			447 </a:t>
            </a:r>
          </a:p>
          <a:p>
            <a:r>
              <a:rPr lang="en-US" sz="1050" b="1" dirty="0"/>
              <a:t>	TOTAL Supported Population                 </a:t>
            </a:r>
            <a:r>
              <a:rPr lang="en-US" sz="1200" b="1" dirty="0"/>
              <a:t>76,674	</a:t>
            </a:r>
          </a:p>
        </p:txBody>
      </p:sp>
      <p:sp>
        <p:nvSpPr>
          <p:cNvPr id="3" name="TextBox 2">
            <a:extLst>
              <a:ext uri="{FF2B5EF4-FFF2-40B4-BE49-F238E27FC236}">
                <a16:creationId xmlns:a16="http://schemas.microsoft.com/office/drawing/2014/main" id="{863FD7B8-1499-0CC4-618C-98B7335EFA9F}"/>
              </a:ext>
            </a:extLst>
          </p:cNvPr>
          <p:cNvSpPr txBox="1"/>
          <p:nvPr/>
        </p:nvSpPr>
        <p:spPr>
          <a:xfrm>
            <a:off x="4771625" y="1639485"/>
            <a:ext cx="4274403" cy="1700466"/>
          </a:xfrm>
          <a:prstGeom prst="rect">
            <a:avLst/>
          </a:prstGeom>
          <a:noFill/>
        </p:spPr>
        <p:txBody>
          <a:bodyPr wrap="square" rtlCol="0">
            <a:spAutoFit/>
          </a:bodyPr>
          <a:lstStyle/>
          <a:p>
            <a:pPr defTabSz="591741">
              <a:buFont typeface="Wingdings" panose="05000000000000000000" pitchFamily="2" charset="2"/>
              <a:buChar char="q"/>
            </a:pPr>
            <a:r>
              <a:rPr lang="en-US" sz="1200" dirty="0"/>
              <a:t> </a:t>
            </a:r>
            <a:r>
              <a:rPr lang="en-US" sz="1050" dirty="0"/>
              <a:t>DoD Payroll (Military &amp; Civilian)	             </a:t>
            </a:r>
            <a:r>
              <a:rPr lang="en-US" sz="1200" b="1" dirty="0"/>
              <a:t>$595,935,424</a:t>
            </a:r>
          </a:p>
          <a:p>
            <a:pPr defTabSz="591741">
              <a:buFont typeface="Wingdings" panose="05000000000000000000" pitchFamily="2" charset="2"/>
              <a:buChar char="q"/>
            </a:pPr>
            <a:r>
              <a:rPr lang="en-US" sz="1050" dirty="0"/>
              <a:t> Service and Supplies			  $41,723,506</a:t>
            </a:r>
          </a:p>
          <a:p>
            <a:pPr defTabSz="591741">
              <a:buFont typeface="Wingdings" panose="05000000000000000000" pitchFamily="2" charset="2"/>
              <a:buChar char="q"/>
            </a:pPr>
            <a:r>
              <a:rPr lang="en-US" sz="1050" dirty="0"/>
              <a:t> Travel Expenditures			         $14,843</a:t>
            </a:r>
          </a:p>
          <a:p>
            <a:pPr defTabSz="591741">
              <a:buFont typeface="Wingdings" panose="05000000000000000000" pitchFamily="2" charset="2"/>
              <a:buChar char="q"/>
            </a:pPr>
            <a:r>
              <a:rPr lang="en-US" sz="1050" dirty="0"/>
              <a:t> USD 207 School Budget (non DoD)		  $50,189,561</a:t>
            </a:r>
          </a:p>
          <a:p>
            <a:pPr defTabSz="591741">
              <a:buFont typeface="Wingdings" panose="05000000000000000000" pitchFamily="2" charset="2"/>
              <a:buChar char="q"/>
            </a:pPr>
            <a:r>
              <a:rPr lang="en-US" sz="1050" dirty="0"/>
              <a:t> Sustain, Restore &amp; Modernize	               </a:t>
            </a:r>
            <a:r>
              <a:rPr lang="en-US" sz="1050" u="sng" dirty="0"/>
              <a:t>$ 10,250,4000</a:t>
            </a:r>
            <a:r>
              <a:rPr lang="en-US" sz="1050" dirty="0"/>
              <a:t>		       </a:t>
            </a:r>
            <a:r>
              <a:rPr lang="en-US" sz="1050" b="1" dirty="0"/>
              <a:t>Budget</a:t>
            </a:r>
            <a:r>
              <a:rPr lang="en-US" sz="1050" dirty="0"/>
              <a:t> </a:t>
            </a:r>
            <a:r>
              <a:rPr lang="en-US" sz="1200" b="1" dirty="0"/>
              <a:t>TOTAL          $698,113,734</a:t>
            </a:r>
          </a:p>
          <a:p>
            <a:pPr defTabSz="591741"/>
            <a:r>
              <a:rPr lang="en-US" sz="1050" dirty="0"/>
              <a:t>      Economic Multiplier             X2.75</a:t>
            </a:r>
          </a:p>
          <a:p>
            <a:pPr defTabSz="591741"/>
            <a:r>
              <a:rPr lang="en-US" sz="1400" b="1" dirty="0"/>
              <a:t>Overall Economic Impact FY2021 $1,919,812,769</a:t>
            </a:r>
            <a:r>
              <a:rPr lang="en-US" sz="1400" b="1" dirty="0">
                <a:solidFill>
                  <a:srgbClr val="FF0000"/>
                </a:solidFill>
              </a:rPr>
              <a:t>	</a:t>
            </a:r>
          </a:p>
        </p:txBody>
      </p:sp>
      <p:sp>
        <p:nvSpPr>
          <p:cNvPr id="8" name="TextBox 7">
            <a:extLst>
              <a:ext uri="{FF2B5EF4-FFF2-40B4-BE49-F238E27FC236}">
                <a16:creationId xmlns:a16="http://schemas.microsoft.com/office/drawing/2014/main" id="{8934697E-A6C1-281B-9C53-C66A5A1EFEE6}"/>
              </a:ext>
            </a:extLst>
          </p:cNvPr>
          <p:cNvSpPr txBox="1"/>
          <p:nvPr/>
        </p:nvSpPr>
        <p:spPr>
          <a:xfrm>
            <a:off x="5124439" y="1072823"/>
            <a:ext cx="3158693" cy="41549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scene3d>
            <a:camera prst="orthographicFront"/>
            <a:lightRig rig="threePt" dir="t"/>
          </a:scene3d>
          <a:sp3d>
            <a:bevelT prst="angle"/>
          </a:sp3d>
        </p:spPr>
        <p:txBody>
          <a:bodyPr wrap="square" rtlCol="0">
            <a:spAutoFit/>
          </a:bodyPr>
          <a:lstStyle/>
          <a:p>
            <a:pPr algn="ctr"/>
            <a:r>
              <a:rPr lang="en-US" sz="1050" dirty="0">
                <a:solidFill>
                  <a:schemeClr val="bg1"/>
                </a:solidFill>
                <a:latin typeface="Arial" panose="020B0604020202020204" pitchFamily="34" charset="0"/>
                <a:cs typeface="Arial" panose="020B0604020202020204" pitchFamily="34" charset="0"/>
              </a:rPr>
              <a:t>Fort Leavenworth’s contribution to the Kansas City Metro area:  $1.9 Billion annually</a:t>
            </a:r>
            <a:endParaRPr lang="en-US" sz="1050" dirty="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2A9A3394-C1E6-ED4F-E6B7-0E122D6D7DF6}"/>
              </a:ext>
            </a:extLst>
          </p:cNvPr>
          <p:cNvSpPr txBox="1"/>
          <p:nvPr/>
        </p:nvSpPr>
        <p:spPr>
          <a:xfrm>
            <a:off x="758077" y="1083251"/>
            <a:ext cx="3499598" cy="41549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scene3d>
            <a:camera prst="orthographicFront"/>
            <a:lightRig rig="threePt" dir="t"/>
          </a:scene3d>
          <a:sp3d>
            <a:bevelT prst="angle"/>
          </a:sp3d>
        </p:spPr>
        <p:txBody>
          <a:bodyPr wrap="square" rtlCol="0">
            <a:spAutoFit/>
          </a:bodyPr>
          <a:lstStyle/>
          <a:p>
            <a:pPr algn="ctr"/>
            <a:r>
              <a:rPr lang="en-US" sz="1050" dirty="0">
                <a:solidFill>
                  <a:schemeClr val="bg1"/>
                </a:solidFill>
                <a:latin typeface="Arial" panose="020B0604020202020204" pitchFamily="34" charset="0"/>
                <a:cs typeface="Arial" panose="020B0604020202020204" pitchFamily="34" charset="0"/>
              </a:rPr>
              <a:t>Fort Leavenworth supports a population equivalent to a small city (like Albany, NY or College Station, TX)</a:t>
            </a:r>
          </a:p>
        </p:txBody>
      </p:sp>
      <p:sp>
        <p:nvSpPr>
          <p:cNvPr id="20" name="TextBox 19">
            <a:extLst>
              <a:ext uri="{FF2B5EF4-FFF2-40B4-BE49-F238E27FC236}">
                <a16:creationId xmlns:a16="http://schemas.microsoft.com/office/drawing/2014/main" id="{94C93388-CB79-87B0-D333-CAF64CF94808}"/>
              </a:ext>
            </a:extLst>
          </p:cNvPr>
          <p:cNvSpPr txBox="1"/>
          <p:nvPr/>
        </p:nvSpPr>
        <p:spPr>
          <a:xfrm>
            <a:off x="3409779" y="5865076"/>
            <a:ext cx="4034729" cy="461665"/>
          </a:xfrm>
          <a:prstGeom prst="rect">
            <a:avLst/>
          </a:prstGeom>
          <a:noFill/>
        </p:spPr>
        <p:txBody>
          <a:bodyPr wrap="square">
            <a:spAutoFit/>
          </a:bodyPr>
          <a:lstStyle/>
          <a:p>
            <a:pPr algn="ctr" defTabSz="591741"/>
            <a:r>
              <a:rPr lang="en-US" sz="1200" b="1" dirty="0"/>
              <a:t>4 On-Post Schools (3 Elementary/ 1 junior High)</a:t>
            </a:r>
          </a:p>
          <a:p>
            <a:pPr algn="ctr" defTabSz="591741"/>
            <a:r>
              <a:rPr lang="en-US" sz="1200" b="1" dirty="0"/>
              <a:t>2020-2021 School Year Enrollment     1,555 Student</a:t>
            </a:r>
            <a:endParaRPr lang="en-US" sz="1200" dirty="0"/>
          </a:p>
        </p:txBody>
      </p:sp>
      <p:sp>
        <p:nvSpPr>
          <p:cNvPr id="21" name="TextBox 20">
            <a:extLst>
              <a:ext uri="{FF2B5EF4-FFF2-40B4-BE49-F238E27FC236}">
                <a16:creationId xmlns:a16="http://schemas.microsoft.com/office/drawing/2014/main" id="{49020F73-2B5A-A744-1784-33F34D35CF0E}"/>
              </a:ext>
            </a:extLst>
          </p:cNvPr>
          <p:cNvSpPr txBox="1"/>
          <p:nvPr/>
        </p:nvSpPr>
        <p:spPr>
          <a:xfrm>
            <a:off x="1264986" y="640973"/>
            <a:ext cx="2406428" cy="400110"/>
          </a:xfrm>
          <a:prstGeom prst="rect">
            <a:avLst/>
          </a:prstGeom>
          <a:noFill/>
        </p:spPr>
        <p:txBody>
          <a:bodyPr wrap="none" rtlCol="0">
            <a:spAutoFit/>
          </a:bodyPr>
          <a:lstStyle/>
          <a:p>
            <a:r>
              <a:rPr lang="en-US" sz="2000" b="1" dirty="0"/>
              <a:t>Population Impact</a:t>
            </a:r>
          </a:p>
        </p:txBody>
      </p:sp>
      <p:sp>
        <p:nvSpPr>
          <p:cNvPr id="22" name="TextBox 21">
            <a:extLst>
              <a:ext uri="{FF2B5EF4-FFF2-40B4-BE49-F238E27FC236}">
                <a16:creationId xmlns:a16="http://schemas.microsoft.com/office/drawing/2014/main" id="{3BD09C9B-5FAA-8300-79C8-0194A4ADCF40}"/>
              </a:ext>
            </a:extLst>
          </p:cNvPr>
          <p:cNvSpPr txBox="1"/>
          <p:nvPr/>
        </p:nvSpPr>
        <p:spPr>
          <a:xfrm>
            <a:off x="5596883" y="607521"/>
            <a:ext cx="2307042" cy="400110"/>
          </a:xfrm>
          <a:prstGeom prst="rect">
            <a:avLst/>
          </a:prstGeom>
          <a:noFill/>
        </p:spPr>
        <p:txBody>
          <a:bodyPr wrap="none" rtlCol="0">
            <a:spAutoFit/>
          </a:bodyPr>
          <a:lstStyle/>
          <a:p>
            <a:r>
              <a:rPr lang="en-US" sz="2000" b="1" dirty="0"/>
              <a:t>Economic Impact</a:t>
            </a:r>
          </a:p>
        </p:txBody>
      </p:sp>
      <p:sp>
        <p:nvSpPr>
          <p:cNvPr id="5" name="TextBox 4">
            <a:extLst>
              <a:ext uri="{FF2B5EF4-FFF2-40B4-BE49-F238E27FC236}">
                <a16:creationId xmlns:a16="http://schemas.microsoft.com/office/drawing/2014/main" id="{8C5128AF-0D1D-698D-BE20-596C5A671B20}"/>
              </a:ext>
            </a:extLst>
          </p:cNvPr>
          <p:cNvSpPr txBox="1"/>
          <p:nvPr/>
        </p:nvSpPr>
        <p:spPr>
          <a:xfrm>
            <a:off x="79902" y="5865075"/>
            <a:ext cx="2652715" cy="461665"/>
          </a:xfrm>
          <a:prstGeom prst="rect">
            <a:avLst/>
          </a:prstGeom>
          <a:noFill/>
        </p:spPr>
        <p:txBody>
          <a:bodyPr wrap="square">
            <a:spAutoFit/>
          </a:bodyPr>
          <a:lstStyle/>
          <a:p>
            <a:pPr algn="ctr" defTabSz="591741"/>
            <a:r>
              <a:rPr lang="en-US" sz="1200" b="1" dirty="0"/>
              <a:t> Fort Leavenworth Covers</a:t>
            </a:r>
          </a:p>
          <a:p>
            <a:pPr algn="ctr" defTabSz="591741"/>
            <a:r>
              <a:rPr lang="en-US" sz="1200" b="1" dirty="0"/>
              <a:t>   5,634 Acres/ 8.8 Square Miles</a:t>
            </a:r>
            <a:endParaRPr lang="en-US" sz="1200" dirty="0"/>
          </a:p>
        </p:txBody>
      </p:sp>
      <p:pic>
        <p:nvPicPr>
          <p:cNvPr id="6" name="Picture 5">
            <a:extLst>
              <a:ext uri="{FF2B5EF4-FFF2-40B4-BE49-F238E27FC236}">
                <a16:creationId xmlns:a16="http://schemas.microsoft.com/office/drawing/2014/main" id="{DBEB33DB-BBC6-B76D-78FA-07ED7157110E}"/>
              </a:ext>
            </a:extLst>
          </p:cNvPr>
          <p:cNvPicPr>
            <a:picLocks noChangeAspect="1"/>
          </p:cNvPicPr>
          <p:nvPr/>
        </p:nvPicPr>
        <p:blipFill rotWithShape="1">
          <a:blip r:embed="rId2">
            <a:extLst>
              <a:ext uri="{28A0092B-C50C-407E-A947-70E740481C1C}">
                <a14:useLocalDpi xmlns:a14="http://schemas.microsoft.com/office/drawing/2010/main" val="0"/>
              </a:ext>
            </a:extLst>
          </a:blip>
          <a:srcRect t="2416" b="1737"/>
          <a:stretch/>
        </p:blipFill>
        <p:spPr>
          <a:xfrm>
            <a:off x="6235838" y="3274917"/>
            <a:ext cx="2750990" cy="1476571"/>
          </a:xfrm>
          <a:prstGeom prst="rect">
            <a:avLst/>
          </a:prstGeom>
          <a:ln>
            <a:solidFill>
              <a:schemeClr val="tx1"/>
            </a:solidFill>
          </a:ln>
        </p:spPr>
      </p:pic>
      <p:pic>
        <p:nvPicPr>
          <p:cNvPr id="7" name="Picture 6">
            <a:extLst>
              <a:ext uri="{FF2B5EF4-FFF2-40B4-BE49-F238E27FC236}">
                <a16:creationId xmlns:a16="http://schemas.microsoft.com/office/drawing/2014/main" id="{14D6D768-D886-F997-6ED9-9A80D0D2D4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3" t="2166" r="998" b="1122"/>
          <a:stretch/>
        </p:blipFill>
        <p:spPr>
          <a:xfrm>
            <a:off x="3274674" y="3274917"/>
            <a:ext cx="2620567" cy="1476571"/>
          </a:xfrm>
          <a:prstGeom prst="rect">
            <a:avLst/>
          </a:prstGeom>
          <a:ln>
            <a:solidFill>
              <a:schemeClr val="tx1"/>
            </a:solidFill>
          </a:ln>
        </p:spPr>
      </p:pic>
      <p:pic>
        <p:nvPicPr>
          <p:cNvPr id="11" name="Picture 10" descr="A large building with a clock tower&#10;&#10;Description automatically generated with medium confidence">
            <a:extLst>
              <a:ext uri="{FF2B5EF4-FFF2-40B4-BE49-F238E27FC236}">
                <a16:creationId xmlns:a16="http://schemas.microsoft.com/office/drawing/2014/main" id="{57B35A64-EF7F-7836-99C0-5B1E64239129}"/>
              </a:ext>
            </a:extLst>
          </p:cNvPr>
          <p:cNvPicPr>
            <a:picLocks noChangeAspect="1"/>
          </p:cNvPicPr>
          <p:nvPr/>
        </p:nvPicPr>
        <p:blipFill rotWithShape="1">
          <a:blip r:embed="rId4">
            <a:extLst>
              <a:ext uri="{28A0092B-C50C-407E-A947-70E740481C1C}">
                <a14:useLocalDpi xmlns:a14="http://schemas.microsoft.com/office/drawing/2010/main" val="0"/>
              </a:ext>
            </a:extLst>
          </a:blip>
          <a:srcRect b="15289"/>
          <a:stretch/>
        </p:blipFill>
        <p:spPr>
          <a:xfrm>
            <a:off x="224137" y="3274917"/>
            <a:ext cx="2619375" cy="1476571"/>
          </a:xfrm>
          <a:prstGeom prst="rect">
            <a:avLst/>
          </a:prstGeom>
        </p:spPr>
      </p:pic>
      <p:sp>
        <p:nvSpPr>
          <p:cNvPr id="12" name="TextBox 11">
            <a:extLst>
              <a:ext uri="{FF2B5EF4-FFF2-40B4-BE49-F238E27FC236}">
                <a16:creationId xmlns:a16="http://schemas.microsoft.com/office/drawing/2014/main" id="{A5676259-3944-DE7E-BFF2-50CB11D28D8F}"/>
              </a:ext>
            </a:extLst>
          </p:cNvPr>
          <p:cNvSpPr txBox="1"/>
          <p:nvPr/>
        </p:nvSpPr>
        <p:spPr>
          <a:xfrm>
            <a:off x="136213" y="4859156"/>
            <a:ext cx="2516502" cy="461665"/>
          </a:xfrm>
          <a:prstGeom prst="rect">
            <a:avLst/>
          </a:prstGeom>
          <a:noFill/>
        </p:spPr>
        <p:txBody>
          <a:bodyPr wrap="square">
            <a:spAutoFit/>
          </a:bodyPr>
          <a:lstStyle/>
          <a:p>
            <a:pPr defTabSz="591741"/>
            <a:r>
              <a:rPr lang="en-US" sz="1200" b="1" dirty="0"/>
              <a:t> </a:t>
            </a:r>
            <a:r>
              <a:rPr lang="en-US" sz="1200" dirty="0"/>
              <a:t>Combined Arms Center </a:t>
            </a:r>
          </a:p>
          <a:p>
            <a:pPr defTabSz="591741"/>
            <a:r>
              <a:rPr lang="en-US" sz="1200" dirty="0"/>
              <a:t>“Intellectual Center of the Army”</a:t>
            </a:r>
          </a:p>
        </p:txBody>
      </p:sp>
      <p:sp>
        <p:nvSpPr>
          <p:cNvPr id="14" name="TextBox 13">
            <a:extLst>
              <a:ext uri="{FF2B5EF4-FFF2-40B4-BE49-F238E27FC236}">
                <a16:creationId xmlns:a16="http://schemas.microsoft.com/office/drawing/2014/main" id="{812109E3-8CE1-A5C9-45CE-2A2DE836369C}"/>
              </a:ext>
            </a:extLst>
          </p:cNvPr>
          <p:cNvSpPr txBox="1"/>
          <p:nvPr/>
        </p:nvSpPr>
        <p:spPr>
          <a:xfrm>
            <a:off x="3183958" y="4794517"/>
            <a:ext cx="3245116" cy="1015663"/>
          </a:xfrm>
          <a:prstGeom prst="rect">
            <a:avLst/>
          </a:prstGeom>
          <a:noFill/>
        </p:spPr>
        <p:txBody>
          <a:bodyPr wrap="square">
            <a:spAutoFit/>
          </a:bodyPr>
          <a:lstStyle/>
          <a:p>
            <a:pPr defTabSz="591741"/>
            <a:r>
              <a:rPr lang="en-US" sz="1200" dirty="0"/>
              <a:t>Permanent Party Students</a:t>
            </a:r>
          </a:p>
          <a:p>
            <a:pPr defTabSz="591741"/>
            <a:r>
              <a:rPr lang="en-US" sz="1200" b="1" dirty="0"/>
              <a:t>(SAMS/ CGSC) 1,165</a:t>
            </a:r>
          </a:p>
          <a:p>
            <a:pPr defTabSz="591741"/>
            <a:r>
              <a:rPr lang="en-US" sz="1200" b="1" dirty="0"/>
              <a:t>Over 25 </a:t>
            </a:r>
            <a:r>
              <a:rPr lang="en-US" sz="1200" dirty="0"/>
              <a:t>Temporary Duty Courses</a:t>
            </a:r>
          </a:p>
          <a:p>
            <a:pPr defTabSz="591741"/>
            <a:r>
              <a:rPr lang="en-US" sz="1200" b="1" dirty="0"/>
              <a:t>Over 8,000 </a:t>
            </a:r>
            <a:r>
              <a:rPr lang="en-US" sz="1200" dirty="0"/>
              <a:t>Students Annually</a:t>
            </a:r>
          </a:p>
          <a:p>
            <a:pPr defTabSz="591741"/>
            <a:endParaRPr lang="en-US" sz="1200" dirty="0"/>
          </a:p>
        </p:txBody>
      </p:sp>
      <p:sp>
        <p:nvSpPr>
          <p:cNvPr id="15" name="TextBox 14">
            <a:extLst>
              <a:ext uri="{FF2B5EF4-FFF2-40B4-BE49-F238E27FC236}">
                <a16:creationId xmlns:a16="http://schemas.microsoft.com/office/drawing/2014/main" id="{8F8481A8-7CB7-617F-0D49-BCB89F30A5B2}"/>
              </a:ext>
            </a:extLst>
          </p:cNvPr>
          <p:cNvSpPr txBox="1"/>
          <p:nvPr/>
        </p:nvSpPr>
        <p:spPr>
          <a:xfrm>
            <a:off x="6235838" y="4767137"/>
            <a:ext cx="2619376" cy="646331"/>
          </a:xfrm>
          <a:prstGeom prst="rect">
            <a:avLst/>
          </a:prstGeom>
          <a:noFill/>
        </p:spPr>
        <p:txBody>
          <a:bodyPr wrap="square">
            <a:spAutoFit/>
          </a:bodyPr>
          <a:lstStyle/>
          <a:p>
            <a:pPr defTabSz="591741"/>
            <a:r>
              <a:rPr lang="en-US" sz="1200" b="1" dirty="0"/>
              <a:t> </a:t>
            </a:r>
            <a:r>
              <a:rPr lang="en-US" sz="1200" dirty="0"/>
              <a:t>United States Disciplinary Barracks</a:t>
            </a:r>
          </a:p>
          <a:p>
            <a:pPr defTabSz="591741"/>
            <a:r>
              <a:rPr lang="en-US" sz="1200" dirty="0"/>
              <a:t>Joint Regional Correction Facility</a:t>
            </a:r>
          </a:p>
          <a:p>
            <a:pPr defTabSz="591741"/>
            <a:r>
              <a:rPr lang="en-US" sz="1200" dirty="0"/>
              <a:t>Operates 24/7 365, No Fail Mission</a:t>
            </a:r>
          </a:p>
        </p:txBody>
      </p:sp>
    </p:spTree>
    <p:extLst>
      <p:ext uri="{BB962C8B-B14F-4D97-AF65-F5344CB8AC3E}">
        <p14:creationId xmlns:p14="http://schemas.microsoft.com/office/powerpoint/2010/main" val="89261000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DC43-2CFD-22D5-9FA3-1E7599500105}"/>
              </a:ext>
            </a:extLst>
          </p:cNvPr>
          <p:cNvSpPr>
            <a:spLocks noGrp="1"/>
          </p:cNvSpPr>
          <p:nvPr>
            <p:ph type="title"/>
          </p:nvPr>
        </p:nvSpPr>
        <p:spPr>
          <a:xfrm>
            <a:off x="1006941" y="81787"/>
            <a:ext cx="7352030" cy="430887"/>
          </a:xfrm>
        </p:spPr>
        <p:txBody>
          <a:bodyPr/>
          <a:lstStyle/>
          <a:p>
            <a:r>
              <a:rPr lang="en-US" sz="2800" b="1" dirty="0"/>
              <a:t>Partnerships to Address Water Quality</a:t>
            </a:r>
            <a:endParaRPr lang="en-US" dirty="0">
              <a:solidFill>
                <a:schemeClr val="bg1"/>
              </a:solidFill>
            </a:endParaRPr>
          </a:p>
        </p:txBody>
      </p:sp>
      <p:sp>
        <p:nvSpPr>
          <p:cNvPr id="4" name="TextBox 3">
            <a:extLst>
              <a:ext uri="{FF2B5EF4-FFF2-40B4-BE49-F238E27FC236}">
                <a16:creationId xmlns:a16="http://schemas.microsoft.com/office/drawing/2014/main" id="{EEA01117-FE2E-588C-835D-F42847349702}"/>
              </a:ext>
            </a:extLst>
          </p:cNvPr>
          <p:cNvSpPr txBox="1"/>
          <p:nvPr/>
        </p:nvSpPr>
        <p:spPr>
          <a:xfrm>
            <a:off x="415756" y="1657657"/>
            <a:ext cx="8534400" cy="2246769"/>
          </a:xfrm>
          <a:prstGeom prst="rect">
            <a:avLst/>
          </a:prstGeom>
          <a:noFill/>
        </p:spPr>
        <p:txBody>
          <a:bodyPr wrap="square" rtlCol="0">
            <a:spAutoFit/>
          </a:bodyPr>
          <a:lstStyle/>
          <a:p>
            <a:pPr>
              <a:spcAft>
                <a:spcPts val="1200"/>
              </a:spcAft>
            </a:pPr>
            <a:r>
              <a:rPr lang="en-US" sz="2000" dirty="0"/>
              <a:t>Colonel John Misenheimer, Garrison Commander, Fort Leavenworth, KS</a:t>
            </a:r>
          </a:p>
          <a:p>
            <a:pPr>
              <a:spcAft>
                <a:spcPts val="1200"/>
              </a:spcAft>
            </a:pPr>
            <a:r>
              <a:rPr lang="en-US" sz="2000" dirty="0"/>
              <a:t>Paul Kramer, City Manager, Leavenworth, KS</a:t>
            </a:r>
          </a:p>
          <a:p>
            <a:pPr>
              <a:spcAft>
                <a:spcPts val="1200"/>
              </a:spcAft>
            </a:pPr>
            <a:r>
              <a:rPr lang="en-US" sz="2000" dirty="0"/>
              <a:t>Jake </a:t>
            </a:r>
            <a:r>
              <a:rPr lang="en-US" sz="2000" dirty="0" err="1"/>
              <a:t>Kowalewski</a:t>
            </a:r>
            <a:r>
              <a:rPr lang="en-US" sz="2000" dirty="0"/>
              <a:t>, General Manager, American Water </a:t>
            </a:r>
          </a:p>
          <a:p>
            <a:pPr>
              <a:spcAft>
                <a:spcPts val="1200"/>
              </a:spcAft>
            </a:pPr>
            <a:r>
              <a:rPr lang="en-US" sz="2000" dirty="0"/>
              <a:t>Bill Waugh, Director of Public Works, Fort Leavenworth, KS</a:t>
            </a:r>
          </a:p>
          <a:p>
            <a:pPr>
              <a:spcAft>
                <a:spcPts val="1200"/>
              </a:spcAft>
            </a:pPr>
            <a:r>
              <a:rPr lang="en-US" sz="2000" dirty="0"/>
              <a:t>Dale Cleland, Chief, Environmental Division, DPW  </a:t>
            </a:r>
          </a:p>
        </p:txBody>
      </p:sp>
      <p:sp>
        <p:nvSpPr>
          <p:cNvPr id="3" name="TextBox 2">
            <a:extLst>
              <a:ext uri="{FF2B5EF4-FFF2-40B4-BE49-F238E27FC236}">
                <a16:creationId xmlns:a16="http://schemas.microsoft.com/office/drawing/2014/main" id="{5B467DE6-CCEF-8669-D4AB-F1A80808DEEB}"/>
              </a:ext>
            </a:extLst>
          </p:cNvPr>
          <p:cNvSpPr txBox="1"/>
          <p:nvPr/>
        </p:nvSpPr>
        <p:spPr>
          <a:xfrm>
            <a:off x="849714" y="685800"/>
            <a:ext cx="7444571" cy="646331"/>
          </a:xfrm>
          <a:prstGeom prst="rect">
            <a:avLst/>
          </a:prstGeom>
          <a:noFill/>
        </p:spPr>
        <p:txBody>
          <a:bodyPr wrap="square" rtlCol="0">
            <a:spAutoFit/>
          </a:bodyPr>
          <a:lstStyle/>
          <a:p>
            <a:r>
              <a:rPr lang="en-US" sz="3600" dirty="0"/>
              <a:t>Panel Members</a:t>
            </a:r>
          </a:p>
        </p:txBody>
      </p:sp>
    </p:spTree>
    <p:extLst>
      <p:ext uri="{BB962C8B-B14F-4D97-AF65-F5344CB8AC3E}">
        <p14:creationId xmlns:p14="http://schemas.microsoft.com/office/powerpoint/2010/main" val="230645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7305"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rial"/>
                <a:cs typeface="Arial"/>
              </a:rPr>
              <a:t>UNCLASSIFIED</a:t>
            </a:r>
            <a:endParaRPr sz="900">
              <a:latin typeface="Arial"/>
              <a:cs typeface="Arial"/>
            </a:endParaRPr>
          </a:p>
        </p:txBody>
      </p:sp>
      <p:pic>
        <p:nvPicPr>
          <p:cNvPr id="3" name="object 3"/>
          <p:cNvPicPr/>
          <p:nvPr/>
        </p:nvPicPr>
        <p:blipFill>
          <a:blip r:embed="rId2" cstate="print"/>
          <a:stretch>
            <a:fillRect/>
          </a:stretch>
        </p:blipFill>
        <p:spPr>
          <a:xfrm>
            <a:off x="8296656" y="6054852"/>
            <a:ext cx="658367" cy="601979"/>
          </a:xfrm>
          <a:prstGeom prst="rect">
            <a:avLst/>
          </a:prstGeom>
        </p:spPr>
      </p:pic>
      <p:sp>
        <p:nvSpPr>
          <p:cNvPr id="7" name="object 7"/>
          <p:cNvSpPr txBox="1">
            <a:spLocks noGrp="1"/>
          </p:cNvSpPr>
          <p:nvPr>
            <p:ph type="sldNum" sz="quarter" idx="7"/>
          </p:nvPr>
        </p:nvSpPr>
        <p:spPr>
          <a:xfrm>
            <a:off x="3788154" y="6592797"/>
            <a:ext cx="619125" cy="179536"/>
          </a:xfrm>
          <a:prstGeom prst="rect">
            <a:avLst/>
          </a:prstGeom>
        </p:spPr>
        <p:txBody>
          <a:bodyPr vert="horz" wrap="square" lIns="0" tIns="0" rIns="0" bIns="0" rtlCol="0">
            <a:spAutoFit/>
          </a:bodyPr>
          <a:lstStyle/>
          <a:p>
            <a:pPr marL="38100">
              <a:lnSpc>
                <a:spcPts val="1425"/>
              </a:lnSpc>
            </a:pPr>
            <a:fld id="{81D60167-4931-47E6-BA6A-407CBD079E47}" type="slidenum">
              <a:rPr smtClean="0"/>
              <a:t>5</a:t>
            </a:fld>
            <a:endParaRPr spc="-35" dirty="0"/>
          </a:p>
        </p:txBody>
      </p:sp>
      <p:sp>
        <p:nvSpPr>
          <p:cNvPr id="8" name="object 8"/>
          <p:cNvSpPr txBox="1"/>
          <p:nvPr/>
        </p:nvSpPr>
        <p:spPr>
          <a:xfrm>
            <a:off x="78739" y="6616197"/>
            <a:ext cx="3340735" cy="167005"/>
          </a:xfrm>
          <a:prstGeom prst="rect">
            <a:avLst/>
          </a:prstGeom>
        </p:spPr>
        <p:txBody>
          <a:bodyPr vert="horz" wrap="square" lIns="0" tIns="0" rIns="0" bIns="0" rtlCol="0">
            <a:spAutoFit/>
          </a:bodyPr>
          <a:lstStyle/>
          <a:p>
            <a:pPr marL="12700">
              <a:lnSpc>
                <a:spcPct val="100000"/>
              </a:lnSpc>
            </a:pPr>
            <a:r>
              <a:rPr sz="1000" dirty="0">
                <a:latin typeface="Arial"/>
                <a:cs typeface="Arial"/>
              </a:rPr>
              <a:t>Bill Waugh</a:t>
            </a:r>
            <a:r>
              <a:rPr sz="1000" spc="-55"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rPr>
              <a:t>913-684-</a:t>
            </a:r>
            <a:r>
              <a:rPr sz="1000" dirty="0">
                <a:latin typeface="Arial"/>
                <a:cs typeface="Arial"/>
              </a:rPr>
              <a:t>5646</a:t>
            </a:r>
            <a:r>
              <a:rPr sz="1000" spc="-40"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hlinkClick r:id="rId3"/>
              </a:rPr>
              <a:t>Harold.W.Waugh.civ@mail.mil</a:t>
            </a:r>
            <a:endParaRPr sz="1000">
              <a:latin typeface="Arial"/>
              <a:cs typeface="Arial"/>
            </a:endParaRPr>
          </a:p>
        </p:txBody>
      </p:sp>
      <p:sp>
        <p:nvSpPr>
          <p:cNvPr id="9" name="object 9"/>
          <p:cNvSpPr txBox="1">
            <a:spLocks noGrp="1"/>
          </p:cNvSpPr>
          <p:nvPr>
            <p:ph type="ftr" sz="quarter" idx="5"/>
          </p:nvPr>
        </p:nvSpPr>
        <p:spPr>
          <a:xfrm>
            <a:off x="6536897" y="6611321"/>
            <a:ext cx="999490" cy="153888"/>
          </a:xfrm>
          <a:prstGeom prst="rect">
            <a:avLst/>
          </a:prstGeom>
        </p:spPr>
        <p:txBody>
          <a:bodyPr vert="horz" wrap="square" lIns="0" tIns="0" rIns="0" bIns="0" rtlCol="0">
            <a:spAutoFit/>
          </a:bodyPr>
          <a:lstStyle/>
          <a:p>
            <a:pPr marL="12700">
              <a:lnSpc>
                <a:spcPct val="100000"/>
              </a:lnSpc>
            </a:pPr>
            <a:endParaRPr spc="-10" dirty="0"/>
          </a:p>
        </p:txBody>
      </p:sp>
      <p:sp>
        <p:nvSpPr>
          <p:cNvPr id="11" name="Title 10">
            <a:extLst>
              <a:ext uri="{FF2B5EF4-FFF2-40B4-BE49-F238E27FC236}">
                <a16:creationId xmlns:a16="http://schemas.microsoft.com/office/drawing/2014/main" id="{19ABB634-CC20-9B6A-EA8C-9B38363935F4}"/>
              </a:ext>
            </a:extLst>
          </p:cNvPr>
          <p:cNvSpPr>
            <a:spLocks noGrp="1"/>
          </p:cNvSpPr>
          <p:nvPr>
            <p:ph type="title"/>
          </p:nvPr>
        </p:nvSpPr>
        <p:spPr>
          <a:xfrm>
            <a:off x="1006941" y="81787"/>
            <a:ext cx="7352030" cy="430887"/>
          </a:xfrm>
        </p:spPr>
        <p:txBody>
          <a:bodyPr/>
          <a:lstStyle/>
          <a:p>
            <a:r>
              <a:rPr lang="en-US" sz="2800" b="1" dirty="0"/>
              <a:t>Partnerships to Address Water Quality</a:t>
            </a:r>
            <a:endParaRPr lang="en-US" dirty="0"/>
          </a:p>
        </p:txBody>
      </p:sp>
      <p:sp>
        <p:nvSpPr>
          <p:cNvPr id="15" name="TextBox 14">
            <a:extLst>
              <a:ext uri="{FF2B5EF4-FFF2-40B4-BE49-F238E27FC236}">
                <a16:creationId xmlns:a16="http://schemas.microsoft.com/office/drawing/2014/main" id="{20E02AB7-F0C8-9174-2789-D68F11F95850}"/>
              </a:ext>
            </a:extLst>
          </p:cNvPr>
          <p:cNvSpPr txBox="1"/>
          <p:nvPr/>
        </p:nvSpPr>
        <p:spPr>
          <a:xfrm>
            <a:off x="887994" y="685800"/>
            <a:ext cx="7444571" cy="646331"/>
          </a:xfrm>
          <a:prstGeom prst="rect">
            <a:avLst/>
          </a:prstGeom>
          <a:noFill/>
        </p:spPr>
        <p:txBody>
          <a:bodyPr wrap="square" rtlCol="0">
            <a:spAutoFit/>
          </a:bodyPr>
          <a:lstStyle/>
          <a:p>
            <a:r>
              <a:rPr lang="en-US" sz="3600" dirty="0"/>
              <a:t>The Challenge</a:t>
            </a:r>
          </a:p>
        </p:txBody>
      </p:sp>
      <p:sp>
        <p:nvSpPr>
          <p:cNvPr id="16" name="TextBox 15">
            <a:extLst>
              <a:ext uri="{FF2B5EF4-FFF2-40B4-BE49-F238E27FC236}">
                <a16:creationId xmlns:a16="http://schemas.microsoft.com/office/drawing/2014/main" id="{D9913B1C-03C7-C143-E449-3D30A3ED32CE}"/>
              </a:ext>
            </a:extLst>
          </p:cNvPr>
          <p:cNvSpPr txBox="1"/>
          <p:nvPr/>
        </p:nvSpPr>
        <p:spPr>
          <a:xfrm>
            <a:off x="596697" y="1461390"/>
            <a:ext cx="8172518" cy="1015663"/>
          </a:xfrm>
          <a:prstGeom prst="rect">
            <a:avLst/>
          </a:prstGeom>
          <a:noFill/>
        </p:spPr>
        <p:txBody>
          <a:bodyPr wrap="square" rtlCol="0">
            <a:spAutoFit/>
          </a:bodyPr>
          <a:lstStyle/>
          <a:p>
            <a:r>
              <a:rPr lang="en-US" sz="2000" dirty="0"/>
              <a:t>Maintain the water supply to the Fort Leavenworth Community while the installation water treatment </a:t>
            </a:r>
            <a:r>
              <a:rPr lang="en-US" sz="2000"/>
              <a:t>plant was offline </a:t>
            </a:r>
            <a:r>
              <a:rPr lang="en-US" sz="2000" dirty="0"/>
              <a:t>for upgrades to remove PFOS/PFOA contamination </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7305"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rial"/>
                <a:cs typeface="Arial"/>
              </a:rPr>
              <a:t>UNCLASSIFIED</a:t>
            </a:r>
            <a:endParaRPr sz="900">
              <a:latin typeface="Arial"/>
              <a:cs typeface="Arial"/>
            </a:endParaRPr>
          </a:p>
        </p:txBody>
      </p:sp>
      <p:pic>
        <p:nvPicPr>
          <p:cNvPr id="3" name="object 3"/>
          <p:cNvPicPr/>
          <p:nvPr/>
        </p:nvPicPr>
        <p:blipFill>
          <a:blip r:embed="rId2" cstate="print"/>
          <a:stretch>
            <a:fillRect/>
          </a:stretch>
        </p:blipFill>
        <p:spPr>
          <a:xfrm>
            <a:off x="8296656" y="6054852"/>
            <a:ext cx="658367" cy="601979"/>
          </a:xfrm>
          <a:prstGeom prst="rect">
            <a:avLst/>
          </a:prstGeom>
        </p:spPr>
      </p:pic>
      <p:sp>
        <p:nvSpPr>
          <p:cNvPr id="7" name="object 7"/>
          <p:cNvSpPr txBox="1">
            <a:spLocks noGrp="1"/>
          </p:cNvSpPr>
          <p:nvPr>
            <p:ph type="sldNum" sz="quarter" idx="7"/>
          </p:nvPr>
        </p:nvSpPr>
        <p:spPr>
          <a:xfrm>
            <a:off x="3788154" y="6592797"/>
            <a:ext cx="619125" cy="179536"/>
          </a:xfrm>
          <a:prstGeom prst="rect">
            <a:avLst/>
          </a:prstGeom>
        </p:spPr>
        <p:txBody>
          <a:bodyPr vert="horz" wrap="square" lIns="0" tIns="0" rIns="0" bIns="0" rtlCol="0">
            <a:spAutoFit/>
          </a:bodyPr>
          <a:lstStyle/>
          <a:p>
            <a:pPr marL="38100">
              <a:lnSpc>
                <a:spcPts val="1425"/>
              </a:lnSpc>
            </a:pPr>
            <a:fld id="{81D60167-4931-47E6-BA6A-407CBD079E47}" type="slidenum">
              <a:rPr smtClean="0"/>
              <a:t>6</a:t>
            </a:fld>
            <a:endParaRPr spc="-35" dirty="0"/>
          </a:p>
        </p:txBody>
      </p:sp>
      <p:sp>
        <p:nvSpPr>
          <p:cNvPr id="8" name="object 8"/>
          <p:cNvSpPr txBox="1"/>
          <p:nvPr/>
        </p:nvSpPr>
        <p:spPr>
          <a:xfrm>
            <a:off x="78739" y="6616197"/>
            <a:ext cx="3340735" cy="167005"/>
          </a:xfrm>
          <a:prstGeom prst="rect">
            <a:avLst/>
          </a:prstGeom>
        </p:spPr>
        <p:txBody>
          <a:bodyPr vert="horz" wrap="square" lIns="0" tIns="0" rIns="0" bIns="0" rtlCol="0">
            <a:spAutoFit/>
          </a:bodyPr>
          <a:lstStyle/>
          <a:p>
            <a:pPr marL="12700">
              <a:lnSpc>
                <a:spcPct val="100000"/>
              </a:lnSpc>
            </a:pPr>
            <a:r>
              <a:rPr sz="1000" dirty="0">
                <a:latin typeface="Arial"/>
                <a:cs typeface="Arial"/>
              </a:rPr>
              <a:t>Bill Waugh</a:t>
            </a:r>
            <a:r>
              <a:rPr sz="1000" spc="-55"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rPr>
              <a:t>913-684-</a:t>
            </a:r>
            <a:r>
              <a:rPr sz="1000" dirty="0">
                <a:latin typeface="Arial"/>
                <a:cs typeface="Arial"/>
              </a:rPr>
              <a:t>5646</a:t>
            </a:r>
            <a:r>
              <a:rPr sz="1000" spc="-40"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hlinkClick r:id="rId3"/>
              </a:rPr>
              <a:t>Harold.W.Waugh.civ@mail.mil</a:t>
            </a:r>
            <a:endParaRPr sz="1000">
              <a:latin typeface="Arial"/>
              <a:cs typeface="Arial"/>
            </a:endParaRPr>
          </a:p>
        </p:txBody>
      </p:sp>
      <p:sp>
        <p:nvSpPr>
          <p:cNvPr id="9" name="object 9"/>
          <p:cNvSpPr txBox="1">
            <a:spLocks noGrp="1"/>
          </p:cNvSpPr>
          <p:nvPr>
            <p:ph type="ftr" sz="quarter" idx="5"/>
          </p:nvPr>
        </p:nvSpPr>
        <p:spPr>
          <a:xfrm>
            <a:off x="6536897" y="6611321"/>
            <a:ext cx="999490" cy="153888"/>
          </a:xfrm>
          <a:prstGeom prst="rect">
            <a:avLst/>
          </a:prstGeom>
        </p:spPr>
        <p:txBody>
          <a:bodyPr vert="horz" wrap="square" lIns="0" tIns="0" rIns="0" bIns="0" rtlCol="0">
            <a:spAutoFit/>
          </a:bodyPr>
          <a:lstStyle/>
          <a:p>
            <a:pPr marL="12700">
              <a:lnSpc>
                <a:spcPct val="100000"/>
              </a:lnSpc>
            </a:pPr>
            <a:endParaRPr spc="-10" dirty="0"/>
          </a:p>
        </p:txBody>
      </p:sp>
      <p:sp>
        <p:nvSpPr>
          <p:cNvPr id="11" name="Title 10">
            <a:extLst>
              <a:ext uri="{FF2B5EF4-FFF2-40B4-BE49-F238E27FC236}">
                <a16:creationId xmlns:a16="http://schemas.microsoft.com/office/drawing/2014/main" id="{19ABB634-CC20-9B6A-EA8C-9B38363935F4}"/>
              </a:ext>
            </a:extLst>
          </p:cNvPr>
          <p:cNvSpPr>
            <a:spLocks noGrp="1"/>
          </p:cNvSpPr>
          <p:nvPr>
            <p:ph type="title"/>
          </p:nvPr>
        </p:nvSpPr>
        <p:spPr>
          <a:xfrm>
            <a:off x="1006941" y="81787"/>
            <a:ext cx="7352030" cy="430887"/>
          </a:xfrm>
        </p:spPr>
        <p:txBody>
          <a:bodyPr/>
          <a:lstStyle/>
          <a:p>
            <a:r>
              <a:rPr lang="en-US" sz="2800" b="1" dirty="0"/>
              <a:t>Partnerships to Address Water Quality</a:t>
            </a:r>
            <a:endParaRPr lang="en-US" dirty="0">
              <a:solidFill>
                <a:schemeClr val="bg1"/>
              </a:solidFill>
            </a:endParaRPr>
          </a:p>
        </p:txBody>
      </p:sp>
      <p:sp>
        <p:nvSpPr>
          <p:cNvPr id="16" name="TextBox 15">
            <a:extLst>
              <a:ext uri="{FF2B5EF4-FFF2-40B4-BE49-F238E27FC236}">
                <a16:creationId xmlns:a16="http://schemas.microsoft.com/office/drawing/2014/main" id="{D9913B1C-03C7-C143-E449-3D30A3ED32CE}"/>
              </a:ext>
            </a:extLst>
          </p:cNvPr>
          <p:cNvSpPr txBox="1"/>
          <p:nvPr/>
        </p:nvSpPr>
        <p:spPr>
          <a:xfrm>
            <a:off x="1006941" y="2057400"/>
            <a:ext cx="6384459" cy="2850950"/>
          </a:xfrm>
          <a:prstGeom prst="rect">
            <a:avLst/>
          </a:prstGeom>
          <a:noFill/>
        </p:spPr>
        <p:txBody>
          <a:bodyPr wrap="square" rtlCol="0">
            <a:spAutoFit/>
          </a:bodyPr>
          <a:lstStyle/>
          <a:p>
            <a:endParaRPr lang="en-US" sz="2400" dirty="0"/>
          </a:p>
        </p:txBody>
      </p:sp>
      <p:sp>
        <p:nvSpPr>
          <p:cNvPr id="4" name="TextBox 3">
            <a:extLst>
              <a:ext uri="{FF2B5EF4-FFF2-40B4-BE49-F238E27FC236}">
                <a16:creationId xmlns:a16="http://schemas.microsoft.com/office/drawing/2014/main" id="{3F621D1C-2C98-D2A9-A766-A6B06C3C4337}"/>
              </a:ext>
            </a:extLst>
          </p:cNvPr>
          <p:cNvSpPr txBox="1"/>
          <p:nvPr/>
        </p:nvSpPr>
        <p:spPr>
          <a:xfrm>
            <a:off x="526477" y="1411928"/>
            <a:ext cx="8091045" cy="4401205"/>
          </a:xfrm>
          <a:prstGeom prst="rect">
            <a:avLst/>
          </a:prstGeom>
          <a:noFill/>
        </p:spPr>
        <p:txBody>
          <a:bodyPr wrap="square" rtlCol="0">
            <a:spAutoFit/>
          </a:bodyPr>
          <a:lstStyle/>
          <a:p>
            <a:r>
              <a:rPr lang="en-US" sz="2000" dirty="0"/>
              <a:t>2016 EPA set the Health Advisory for PFOS+PFOA to 70 ppt</a:t>
            </a:r>
          </a:p>
          <a:p>
            <a:endParaRPr lang="en-US" sz="2000" dirty="0"/>
          </a:p>
          <a:p>
            <a:r>
              <a:rPr lang="en-US" sz="2000" dirty="0"/>
              <a:t>2016 Fort Leavenworth drinking water first sampled for PFOS/PFOA</a:t>
            </a:r>
          </a:p>
          <a:p>
            <a:endParaRPr lang="en-US" sz="2000" dirty="0"/>
          </a:p>
          <a:p>
            <a:r>
              <a:rPr lang="en-US" sz="2000" dirty="0"/>
              <a:t>2017 Contract awarded by Omaha Corps of Engineers to OTIE to investigate drinking water options, primarily a new well location</a:t>
            </a:r>
          </a:p>
          <a:p>
            <a:endParaRPr lang="en-US" sz="2000" dirty="0"/>
          </a:p>
          <a:p>
            <a:r>
              <a:rPr lang="en-US" sz="2000" dirty="0"/>
              <a:t>2017 Production wells cannot stay consistently below the EPA HA</a:t>
            </a:r>
          </a:p>
          <a:p>
            <a:endParaRPr lang="en-US" sz="2000" dirty="0"/>
          </a:p>
          <a:p>
            <a:r>
              <a:rPr lang="en-US" sz="2000" dirty="0"/>
              <a:t>Sample protocols and requirements were still evolving</a:t>
            </a:r>
          </a:p>
          <a:p>
            <a:pPr marL="342900" indent="-342900">
              <a:buFont typeface="Arial" panose="020B0604020202020204" pitchFamily="34" charset="0"/>
              <a:buChar char="•"/>
            </a:pPr>
            <a:r>
              <a:rPr lang="en-US" sz="2000" dirty="0"/>
              <a:t>Very strict sampling protocols to prevent false positives</a:t>
            </a:r>
          </a:p>
          <a:p>
            <a:pPr marL="342900" indent="-342900">
              <a:buFont typeface="Arial" panose="020B0604020202020204" pitchFamily="34" charset="0"/>
              <a:buChar char="•"/>
            </a:pPr>
            <a:r>
              <a:rPr lang="en-US" sz="2000" dirty="0"/>
              <a:t>Sample accuracy varied widely when split samples sent to 3 different labs</a:t>
            </a:r>
          </a:p>
          <a:p>
            <a:pPr marL="342900" indent="-342900">
              <a:buFont typeface="Arial" panose="020B0604020202020204" pitchFamily="34" charset="0"/>
              <a:buChar char="•"/>
            </a:pPr>
            <a:endParaRPr lang="en-US" sz="2000" dirty="0"/>
          </a:p>
        </p:txBody>
      </p:sp>
      <p:sp>
        <p:nvSpPr>
          <p:cNvPr id="5" name="TextBox 4">
            <a:extLst>
              <a:ext uri="{FF2B5EF4-FFF2-40B4-BE49-F238E27FC236}">
                <a16:creationId xmlns:a16="http://schemas.microsoft.com/office/drawing/2014/main" id="{4D4F01CA-B4E6-B980-4A5A-58BF35493A32}"/>
              </a:ext>
            </a:extLst>
          </p:cNvPr>
          <p:cNvSpPr txBox="1"/>
          <p:nvPr/>
        </p:nvSpPr>
        <p:spPr>
          <a:xfrm>
            <a:off x="914400" y="664531"/>
            <a:ext cx="7444571" cy="646331"/>
          </a:xfrm>
          <a:prstGeom prst="rect">
            <a:avLst/>
          </a:prstGeom>
          <a:noFill/>
        </p:spPr>
        <p:txBody>
          <a:bodyPr wrap="square" rtlCol="0">
            <a:spAutoFit/>
          </a:bodyPr>
          <a:lstStyle/>
          <a:p>
            <a:r>
              <a:rPr lang="en-US" sz="3600" dirty="0"/>
              <a:t>Background</a:t>
            </a:r>
          </a:p>
        </p:txBody>
      </p:sp>
    </p:spTree>
    <p:extLst>
      <p:ext uri="{BB962C8B-B14F-4D97-AF65-F5344CB8AC3E}">
        <p14:creationId xmlns:p14="http://schemas.microsoft.com/office/powerpoint/2010/main" val="83562450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7305"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rial"/>
                <a:cs typeface="Arial"/>
              </a:rPr>
              <a:t>UNCLASSIFIED</a:t>
            </a:r>
            <a:endParaRPr sz="900">
              <a:latin typeface="Arial"/>
              <a:cs typeface="Arial"/>
            </a:endParaRPr>
          </a:p>
        </p:txBody>
      </p:sp>
      <p:pic>
        <p:nvPicPr>
          <p:cNvPr id="3" name="object 3"/>
          <p:cNvPicPr/>
          <p:nvPr/>
        </p:nvPicPr>
        <p:blipFill>
          <a:blip r:embed="rId2" cstate="print"/>
          <a:stretch>
            <a:fillRect/>
          </a:stretch>
        </p:blipFill>
        <p:spPr>
          <a:xfrm>
            <a:off x="8296656" y="6054852"/>
            <a:ext cx="658367" cy="601979"/>
          </a:xfrm>
          <a:prstGeom prst="rect">
            <a:avLst/>
          </a:prstGeom>
        </p:spPr>
      </p:pic>
      <p:sp>
        <p:nvSpPr>
          <p:cNvPr id="4" name="object 4"/>
          <p:cNvSpPr txBox="1">
            <a:spLocks noGrp="1"/>
          </p:cNvSpPr>
          <p:nvPr>
            <p:ph type="title"/>
          </p:nvPr>
        </p:nvSpPr>
        <p:spPr>
          <a:xfrm>
            <a:off x="1006940" y="81787"/>
            <a:ext cx="7603659" cy="443070"/>
          </a:xfrm>
          <a:prstGeom prst="rect">
            <a:avLst/>
          </a:prstGeom>
        </p:spPr>
        <p:txBody>
          <a:bodyPr vert="horz" wrap="square" lIns="0" tIns="12065" rIns="0" bIns="0" rtlCol="0">
            <a:spAutoFit/>
          </a:bodyPr>
          <a:lstStyle/>
          <a:p>
            <a:pPr marL="12700">
              <a:lnSpc>
                <a:spcPct val="100000"/>
              </a:lnSpc>
              <a:spcBef>
                <a:spcPts val="95"/>
              </a:spcBef>
            </a:pPr>
            <a:r>
              <a:rPr lang="en-US" sz="2800" b="1" dirty="0"/>
              <a:t>Partnerships to Address Water Quality</a:t>
            </a:r>
            <a:endParaRPr spc="-10"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dirty="0"/>
              <a:t>7</a:t>
            </a:fld>
            <a:r>
              <a:rPr spc="-10" dirty="0"/>
              <a:t> </a:t>
            </a:r>
            <a:r>
              <a:rPr dirty="0"/>
              <a:t>of</a:t>
            </a:r>
            <a:r>
              <a:rPr spc="-5" dirty="0"/>
              <a:t> </a:t>
            </a:r>
            <a:r>
              <a:rPr spc="-35" dirty="0"/>
              <a:t>53</a:t>
            </a:r>
          </a:p>
        </p:txBody>
      </p:sp>
      <p:sp>
        <p:nvSpPr>
          <p:cNvPr id="7" name="object 7"/>
          <p:cNvSpPr txBox="1"/>
          <p:nvPr/>
        </p:nvSpPr>
        <p:spPr>
          <a:xfrm>
            <a:off x="78739" y="6616197"/>
            <a:ext cx="3340735" cy="167005"/>
          </a:xfrm>
          <a:prstGeom prst="rect">
            <a:avLst/>
          </a:prstGeom>
        </p:spPr>
        <p:txBody>
          <a:bodyPr vert="horz" wrap="square" lIns="0" tIns="0" rIns="0" bIns="0" rtlCol="0">
            <a:spAutoFit/>
          </a:bodyPr>
          <a:lstStyle/>
          <a:p>
            <a:pPr marL="12700">
              <a:lnSpc>
                <a:spcPct val="100000"/>
              </a:lnSpc>
            </a:pPr>
            <a:r>
              <a:rPr sz="1000" dirty="0">
                <a:latin typeface="Arial"/>
                <a:cs typeface="Arial"/>
              </a:rPr>
              <a:t>Bill Waugh</a:t>
            </a:r>
            <a:r>
              <a:rPr sz="1000" spc="-55"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rPr>
              <a:t>913-684-</a:t>
            </a:r>
            <a:r>
              <a:rPr sz="1000" dirty="0">
                <a:latin typeface="Arial"/>
                <a:cs typeface="Arial"/>
              </a:rPr>
              <a:t>5646</a:t>
            </a:r>
            <a:r>
              <a:rPr sz="1000" spc="-40"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hlinkClick r:id="rId3"/>
              </a:rPr>
              <a:t>Harold.W.Waugh.civ@mail.mil</a:t>
            </a:r>
            <a:endParaRPr sz="1000">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25</a:t>
            </a:r>
            <a:r>
              <a:rPr spc="-30" dirty="0"/>
              <a:t> </a:t>
            </a:r>
            <a:r>
              <a:rPr dirty="0"/>
              <a:t>APR</a:t>
            </a:r>
            <a:r>
              <a:rPr spc="-30" dirty="0"/>
              <a:t> </a:t>
            </a:r>
            <a:r>
              <a:rPr spc="-10" dirty="0"/>
              <a:t>2022_V1</a:t>
            </a:r>
          </a:p>
        </p:txBody>
      </p:sp>
      <p:grpSp>
        <p:nvGrpSpPr>
          <p:cNvPr id="22" name="Group 21">
            <a:extLst>
              <a:ext uri="{FF2B5EF4-FFF2-40B4-BE49-F238E27FC236}">
                <a16:creationId xmlns:a16="http://schemas.microsoft.com/office/drawing/2014/main" id="{90E5A67F-FABF-464D-8CC6-84A27D9C7268}"/>
              </a:ext>
            </a:extLst>
          </p:cNvPr>
          <p:cNvGrpSpPr>
            <a:grpSpLocks noChangeAspect="1"/>
          </p:cNvGrpSpPr>
          <p:nvPr/>
        </p:nvGrpSpPr>
        <p:grpSpPr>
          <a:xfrm>
            <a:off x="994240" y="708376"/>
            <a:ext cx="7155519" cy="5162956"/>
            <a:chOff x="201168" y="777239"/>
            <a:chExt cx="7388352" cy="5330953"/>
          </a:xfrm>
        </p:grpSpPr>
        <p:pic>
          <p:nvPicPr>
            <p:cNvPr id="23" name="Picture 22" descr="Map&#10;&#10;Description automatically generated">
              <a:extLst>
                <a:ext uri="{FF2B5EF4-FFF2-40B4-BE49-F238E27FC236}">
                  <a16:creationId xmlns:a16="http://schemas.microsoft.com/office/drawing/2014/main" id="{DAB87EE6-793E-44DD-C2DE-AA1562BCE8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0" t="5181" r="17000" b="4718"/>
            <a:stretch/>
          </p:blipFill>
          <p:spPr>
            <a:xfrm>
              <a:off x="201168" y="777239"/>
              <a:ext cx="7388352" cy="5330953"/>
            </a:xfrm>
            <a:prstGeom prst="rect">
              <a:avLst/>
            </a:prstGeom>
          </p:spPr>
        </p:pic>
        <p:sp>
          <p:nvSpPr>
            <p:cNvPr id="24" name="Oval 23">
              <a:extLst>
                <a:ext uri="{FF2B5EF4-FFF2-40B4-BE49-F238E27FC236}">
                  <a16:creationId xmlns:a16="http://schemas.microsoft.com/office/drawing/2014/main" id="{1D7A252B-0D75-75B9-E794-116F2BC22F40}"/>
                </a:ext>
              </a:extLst>
            </p:cNvPr>
            <p:cNvSpPr/>
            <p:nvPr/>
          </p:nvSpPr>
          <p:spPr>
            <a:xfrm>
              <a:off x="3502152" y="1728216"/>
              <a:ext cx="557784" cy="4937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C1B57A6-CD2E-EEC5-339D-1BA3D4B2CF58}"/>
                </a:ext>
              </a:extLst>
            </p:cNvPr>
            <p:cNvSpPr/>
            <p:nvPr/>
          </p:nvSpPr>
          <p:spPr>
            <a:xfrm>
              <a:off x="1807464" y="1975104"/>
              <a:ext cx="557784" cy="4937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7B219A8-34BD-1D38-75FB-21D704C70AD9}"/>
                </a:ext>
              </a:extLst>
            </p:cNvPr>
            <p:cNvSpPr/>
            <p:nvPr/>
          </p:nvSpPr>
          <p:spPr>
            <a:xfrm>
              <a:off x="2828544" y="2737104"/>
              <a:ext cx="557784" cy="4937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99C61D8-3C75-580A-6037-4152E02D63C9}"/>
                </a:ext>
              </a:extLst>
            </p:cNvPr>
            <p:cNvSpPr/>
            <p:nvPr/>
          </p:nvSpPr>
          <p:spPr>
            <a:xfrm>
              <a:off x="3816096" y="4322065"/>
              <a:ext cx="557784" cy="4937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EA8A2A7-FCD9-42A6-45B1-B50369892C6A}"/>
                </a:ext>
              </a:extLst>
            </p:cNvPr>
            <p:cNvSpPr/>
            <p:nvPr/>
          </p:nvSpPr>
          <p:spPr>
            <a:xfrm>
              <a:off x="4390644" y="2737104"/>
              <a:ext cx="557784" cy="4937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7E5F5A-487E-50A0-4F96-11B26B3D82FB}"/>
                </a:ext>
              </a:extLst>
            </p:cNvPr>
            <p:cNvSpPr txBox="1"/>
            <p:nvPr/>
          </p:nvSpPr>
          <p:spPr>
            <a:xfrm>
              <a:off x="3816096" y="1517904"/>
              <a:ext cx="2103653" cy="369332"/>
            </a:xfrm>
            <a:prstGeom prst="rect">
              <a:avLst/>
            </a:prstGeom>
            <a:noFill/>
          </p:spPr>
          <p:txBody>
            <a:bodyPr wrap="none" rtlCol="0">
              <a:spAutoFit/>
            </a:bodyPr>
            <a:lstStyle/>
            <a:p>
              <a:r>
                <a:rPr lang="en-US" dirty="0">
                  <a:solidFill>
                    <a:srgbClr val="FFFF00"/>
                  </a:solidFill>
                </a:rPr>
                <a:t>FTL-10 AFFF Training</a:t>
              </a:r>
            </a:p>
          </p:txBody>
        </p:sp>
        <p:sp>
          <p:nvSpPr>
            <p:cNvPr id="30" name="TextBox 29">
              <a:extLst>
                <a:ext uri="{FF2B5EF4-FFF2-40B4-BE49-F238E27FC236}">
                  <a16:creationId xmlns:a16="http://schemas.microsoft.com/office/drawing/2014/main" id="{17CA7D5B-4F5B-C52A-A56F-DD3C7DDF150F}"/>
                </a:ext>
              </a:extLst>
            </p:cNvPr>
            <p:cNvSpPr txBox="1"/>
            <p:nvPr/>
          </p:nvSpPr>
          <p:spPr>
            <a:xfrm>
              <a:off x="4948428" y="2735318"/>
              <a:ext cx="2103653" cy="369332"/>
            </a:xfrm>
            <a:prstGeom prst="rect">
              <a:avLst/>
            </a:prstGeom>
            <a:noFill/>
          </p:spPr>
          <p:txBody>
            <a:bodyPr wrap="none" rtlCol="0">
              <a:spAutoFit/>
            </a:bodyPr>
            <a:lstStyle/>
            <a:p>
              <a:r>
                <a:rPr lang="en-US" dirty="0">
                  <a:solidFill>
                    <a:srgbClr val="FFFF00"/>
                  </a:solidFill>
                </a:rPr>
                <a:t>FTL-11 AFFF Training</a:t>
              </a:r>
            </a:p>
          </p:txBody>
        </p:sp>
        <p:sp>
          <p:nvSpPr>
            <p:cNvPr id="31" name="TextBox 30">
              <a:extLst>
                <a:ext uri="{FF2B5EF4-FFF2-40B4-BE49-F238E27FC236}">
                  <a16:creationId xmlns:a16="http://schemas.microsoft.com/office/drawing/2014/main" id="{B3B961AE-38CB-856A-E9B5-06BFB0FCE461}"/>
                </a:ext>
              </a:extLst>
            </p:cNvPr>
            <p:cNvSpPr txBox="1"/>
            <p:nvPr/>
          </p:nvSpPr>
          <p:spPr>
            <a:xfrm>
              <a:off x="4390644" y="4504945"/>
              <a:ext cx="2159309" cy="369332"/>
            </a:xfrm>
            <a:prstGeom prst="rect">
              <a:avLst/>
            </a:prstGeom>
            <a:noFill/>
          </p:spPr>
          <p:txBody>
            <a:bodyPr wrap="none" rtlCol="0">
              <a:spAutoFit/>
            </a:bodyPr>
            <a:lstStyle/>
            <a:p>
              <a:r>
                <a:rPr lang="en-US" dirty="0">
                  <a:solidFill>
                    <a:srgbClr val="FFFF00"/>
                  </a:solidFill>
                </a:rPr>
                <a:t>Drinking Water Wells</a:t>
              </a:r>
            </a:p>
          </p:txBody>
        </p:sp>
        <p:sp>
          <p:nvSpPr>
            <p:cNvPr id="32" name="TextBox 31">
              <a:extLst>
                <a:ext uri="{FF2B5EF4-FFF2-40B4-BE49-F238E27FC236}">
                  <a16:creationId xmlns:a16="http://schemas.microsoft.com/office/drawing/2014/main" id="{952A98EF-C798-4655-94A8-1F2F40A23E90}"/>
                </a:ext>
              </a:extLst>
            </p:cNvPr>
            <p:cNvSpPr txBox="1"/>
            <p:nvPr/>
          </p:nvSpPr>
          <p:spPr>
            <a:xfrm>
              <a:off x="1271036" y="2919984"/>
              <a:ext cx="1630639" cy="369332"/>
            </a:xfrm>
            <a:prstGeom prst="rect">
              <a:avLst/>
            </a:prstGeom>
            <a:noFill/>
          </p:spPr>
          <p:txBody>
            <a:bodyPr wrap="none" rtlCol="0">
              <a:spAutoFit/>
            </a:bodyPr>
            <a:lstStyle/>
            <a:p>
              <a:r>
                <a:rPr lang="en-US" dirty="0">
                  <a:solidFill>
                    <a:srgbClr val="FFFF00"/>
                  </a:solidFill>
                </a:rPr>
                <a:t>Old Fire Station</a:t>
              </a:r>
            </a:p>
          </p:txBody>
        </p:sp>
        <p:sp>
          <p:nvSpPr>
            <p:cNvPr id="33" name="TextBox 32">
              <a:extLst>
                <a:ext uri="{FF2B5EF4-FFF2-40B4-BE49-F238E27FC236}">
                  <a16:creationId xmlns:a16="http://schemas.microsoft.com/office/drawing/2014/main" id="{0584204B-C5EE-5673-1519-E93AB92F6E13}"/>
                </a:ext>
              </a:extLst>
            </p:cNvPr>
            <p:cNvSpPr txBox="1"/>
            <p:nvPr/>
          </p:nvSpPr>
          <p:spPr>
            <a:xfrm>
              <a:off x="527920" y="1975104"/>
              <a:ext cx="1422184" cy="369332"/>
            </a:xfrm>
            <a:prstGeom prst="rect">
              <a:avLst/>
            </a:prstGeom>
            <a:noFill/>
          </p:spPr>
          <p:txBody>
            <a:bodyPr wrap="none" rtlCol="0">
              <a:spAutoFit/>
            </a:bodyPr>
            <a:lstStyle/>
            <a:p>
              <a:r>
                <a:rPr lang="en-US" dirty="0">
                  <a:solidFill>
                    <a:srgbClr val="FFFF00"/>
                  </a:solidFill>
                </a:rPr>
                <a:t>FTL-9 Landfill</a:t>
              </a: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4802-2470-C04D-9369-6962C7A005B5}"/>
              </a:ext>
            </a:extLst>
          </p:cNvPr>
          <p:cNvSpPr>
            <a:spLocks noGrp="1"/>
          </p:cNvSpPr>
          <p:nvPr>
            <p:ph type="ctrTitle"/>
          </p:nvPr>
        </p:nvSpPr>
        <p:spPr/>
        <p:txBody>
          <a:bodyPr/>
          <a:lstStyle/>
          <a:p>
            <a:r>
              <a:rPr lang="en-US" dirty="0"/>
              <a:t>Groundwater Source &amp; Treatment Process</a:t>
            </a:r>
          </a:p>
        </p:txBody>
      </p:sp>
      <p:sp>
        <p:nvSpPr>
          <p:cNvPr id="3" name="Subtitle 2">
            <a:extLst>
              <a:ext uri="{FF2B5EF4-FFF2-40B4-BE49-F238E27FC236}">
                <a16:creationId xmlns:a16="http://schemas.microsoft.com/office/drawing/2014/main" id="{CB095A82-8E41-4E4D-98CF-FD629FDB27C1}"/>
              </a:ext>
            </a:extLst>
          </p:cNvPr>
          <p:cNvSpPr>
            <a:spLocks noGrp="1"/>
          </p:cNvSpPr>
          <p:nvPr>
            <p:ph type="subTitle" idx="4294967295"/>
          </p:nvPr>
        </p:nvSpPr>
        <p:spPr>
          <a:xfrm>
            <a:off x="4559811" y="1748587"/>
            <a:ext cx="4002085" cy="1454244"/>
          </a:xfrm>
          <a:prstGeom prst="rect">
            <a:avLst/>
          </a:prstGeom>
        </p:spPr>
        <p:txBody>
          <a:bodyPr/>
          <a:lstStyle/>
          <a:p>
            <a:r>
              <a:rPr lang="en-US" sz="1350" dirty="0"/>
              <a:t>Original plant constructed 1934 (shown left)</a:t>
            </a:r>
          </a:p>
          <a:p>
            <a:r>
              <a:rPr lang="en-US" sz="1350" dirty="0"/>
              <a:t>5 groundwater wells drilled between 1975 and 1987</a:t>
            </a:r>
          </a:p>
          <a:p>
            <a:r>
              <a:rPr lang="en-US" sz="1350" dirty="0"/>
              <a:t>5.3 MGD capacity</a:t>
            </a:r>
          </a:p>
          <a:p>
            <a:r>
              <a:rPr lang="en-US" sz="1350" dirty="0"/>
              <a:t>Lime softening plant</a:t>
            </a:r>
          </a:p>
          <a:p>
            <a:r>
              <a:rPr lang="en-US" sz="1350" dirty="0"/>
              <a:t>GAC for PFAS removal as of 2022 (shown below)</a:t>
            </a:r>
          </a:p>
          <a:p>
            <a:r>
              <a:rPr lang="en-US" sz="1350" dirty="0"/>
              <a:t>Monochloramines &amp; Fluoridation </a:t>
            </a:r>
          </a:p>
        </p:txBody>
      </p:sp>
      <p:pic>
        <p:nvPicPr>
          <p:cNvPr id="5" name="Picture 4" descr="A picture containing outdoor, building, sky, house&#10;&#10;Description automatically generated">
            <a:extLst>
              <a:ext uri="{FF2B5EF4-FFF2-40B4-BE49-F238E27FC236}">
                <a16:creationId xmlns:a16="http://schemas.microsoft.com/office/drawing/2014/main" id="{CBC5E935-3730-4BEF-DA43-90A8E3A6FE30}"/>
              </a:ext>
            </a:extLst>
          </p:cNvPr>
          <p:cNvPicPr>
            <a:picLocks noChangeAspect="1"/>
          </p:cNvPicPr>
          <p:nvPr/>
        </p:nvPicPr>
        <p:blipFill>
          <a:blip r:embed="rId3"/>
          <a:stretch>
            <a:fillRect/>
          </a:stretch>
        </p:blipFill>
        <p:spPr>
          <a:xfrm>
            <a:off x="478431" y="1730298"/>
            <a:ext cx="3909767" cy="1952809"/>
          </a:xfrm>
          <a:prstGeom prst="rect">
            <a:avLst/>
          </a:prstGeom>
        </p:spPr>
      </p:pic>
      <p:pic>
        <p:nvPicPr>
          <p:cNvPr id="8" name="Picture 7" descr="A picture containing building, sky, outdoor, street&#10;&#10;Description automatically generated">
            <a:extLst>
              <a:ext uri="{FF2B5EF4-FFF2-40B4-BE49-F238E27FC236}">
                <a16:creationId xmlns:a16="http://schemas.microsoft.com/office/drawing/2014/main" id="{E775503E-72A1-CE49-58D4-D85C0B3DD07A}"/>
              </a:ext>
            </a:extLst>
          </p:cNvPr>
          <p:cNvPicPr>
            <a:picLocks noChangeAspect="1"/>
          </p:cNvPicPr>
          <p:nvPr/>
        </p:nvPicPr>
        <p:blipFill>
          <a:blip r:embed="rId4"/>
          <a:stretch>
            <a:fillRect/>
          </a:stretch>
        </p:blipFill>
        <p:spPr>
          <a:xfrm>
            <a:off x="1574298" y="3751060"/>
            <a:ext cx="6563391" cy="2143808"/>
          </a:xfrm>
          <a:prstGeom prst="rect">
            <a:avLst/>
          </a:prstGeom>
        </p:spPr>
      </p:pic>
    </p:spTree>
    <p:extLst>
      <p:ext uri="{BB962C8B-B14F-4D97-AF65-F5344CB8AC3E}">
        <p14:creationId xmlns:p14="http://schemas.microsoft.com/office/powerpoint/2010/main" val="40896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7305"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rial"/>
                <a:cs typeface="Arial"/>
              </a:rPr>
              <a:t>UNCLASSIFIED</a:t>
            </a:r>
            <a:endParaRPr sz="900">
              <a:latin typeface="Arial"/>
              <a:cs typeface="Arial"/>
            </a:endParaRPr>
          </a:p>
        </p:txBody>
      </p:sp>
      <p:pic>
        <p:nvPicPr>
          <p:cNvPr id="3" name="object 3"/>
          <p:cNvPicPr/>
          <p:nvPr/>
        </p:nvPicPr>
        <p:blipFill>
          <a:blip r:embed="rId2" cstate="print"/>
          <a:stretch>
            <a:fillRect/>
          </a:stretch>
        </p:blipFill>
        <p:spPr>
          <a:xfrm>
            <a:off x="8296656" y="6054852"/>
            <a:ext cx="658367" cy="601979"/>
          </a:xfrm>
          <a:prstGeom prst="rect">
            <a:avLst/>
          </a:prstGeom>
        </p:spPr>
      </p:pic>
      <p:sp>
        <p:nvSpPr>
          <p:cNvPr id="11" name="Title 10">
            <a:extLst>
              <a:ext uri="{FF2B5EF4-FFF2-40B4-BE49-F238E27FC236}">
                <a16:creationId xmlns:a16="http://schemas.microsoft.com/office/drawing/2014/main" id="{19ABB634-CC20-9B6A-EA8C-9B38363935F4}"/>
              </a:ext>
            </a:extLst>
          </p:cNvPr>
          <p:cNvSpPr>
            <a:spLocks noGrp="1"/>
          </p:cNvSpPr>
          <p:nvPr>
            <p:ph type="title"/>
          </p:nvPr>
        </p:nvSpPr>
        <p:spPr>
          <a:xfrm>
            <a:off x="1006941" y="81787"/>
            <a:ext cx="7352030" cy="430887"/>
          </a:xfrm>
        </p:spPr>
        <p:txBody>
          <a:bodyPr/>
          <a:lstStyle/>
          <a:p>
            <a:r>
              <a:rPr lang="en-US" sz="2800" b="1" dirty="0"/>
              <a:t>Partnerships to Address Water Quality</a:t>
            </a:r>
            <a:endParaRPr lang="en-US" dirty="0">
              <a:solidFill>
                <a:schemeClr val="bg1"/>
              </a:solidFill>
            </a:endParaRPr>
          </a:p>
        </p:txBody>
      </p:sp>
      <p:sp>
        <p:nvSpPr>
          <p:cNvPr id="4" name="Content Placeholder 3">
            <a:extLst>
              <a:ext uri="{FF2B5EF4-FFF2-40B4-BE49-F238E27FC236}">
                <a16:creationId xmlns:a16="http://schemas.microsoft.com/office/drawing/2014/main" id="{0FC81B42-E6D9-9765-85AE-D50AA40ABAC4}"/>
              </a:ext>
            </a:extLst>
          </p:cNvPr>
          <p:cNvSpPr>
            <a:spLocks noGrp="1"/>
          </p:cNvSpPr>
          <p:nvPr>
            <p:ph sz="half" idx="2"/>
          </p:nvPr>
        </p:nvSpPr>
        <p:spPr>
          <a:xfrm>
            <a:off x="455290" y="1525601"/>
            <a:ext cx="8525384" cy="4340719"/>
          </a:xfrm>
        </p:spPr>
        <p:txBody>
          <a:bodyPr/>
          <a:lstStyle/>
          <a:p>
            <a:pPr marL="342900" indent="-342900">
              <a:buFont typeface="Arial" panose="020B0604020202020204" pitchFamily="34" charset="0"/>
              <a:buChar char="•"/>
            </a:pPr>
            <a:r>
              <a:rPr lang="en-US" sz="1800" dirty="0"/>
              <a:t>Fort Leavenworth had an existing non-functional 2 way connection with the Leavenworth Waterworks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Due to flooding concerns at the well field, Fort Leavenworth worked with Leavenworth Waterworks to replace the valve and water meters and install a backflow preventer (</a:t>
            </a:r>
            <a:r>
              <a:rPr lang="en-US" sz="1600" dirty="0"/>
              <a:t>Leavenworth Waterworks no longer desired two-way flow).</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A service contract for annual pipe flushing and emergency use was established</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Interconnection opened upon determination that Installation water supply could not maintain appropriate PFOS/PFOA levels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Water purchased from Leavenworth Waterworks from January 2018 through May 2022.  </a:t>
            </a:r>
          </a:p>
          <a:p>
            <a:pPr marL="342900" indent="-342900">
              <a:buFont typeface="Arial" panose="020B0604020202020204" pitchFamily="34" charset="0"/>
              <a:buChar char="•"/>
            </a:pPr>
            <a:endParaRPr lang="en-US" sz="1800" dirty="0"/>
          </a:p>
          <a:p>
            <a:pPr lvl="1"/>
            <a:endParaRPr lang="en-US" sz="100" dirty="0"/>
          </a:p>
          <a:p>
            <a:endParaRPr lang="en-US" dirty="0"/>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endParaRPr spc="-1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mtClean="0"/>
              <a:t>9</a:t>
            </a:fld>
            <a:endParaRPr spc="-35" dirty="0"/>
          </a:p>
        </p:txBody>
      </p:sp>
      <p:sp>
        <p:nvSpPr>
          <p:cNvPr id="8" name="object 8"/>
          <p:cNvSpPr txBox="1"/>
          <p:nvPr/>
        </p:nvSpPr>
        <p:spPr>
          <a:xfrm>
            <a:off x="78739" y="6616197"/>
            <a:ext cx="3340735" cy="167005"/>
          </a:xfrm>
          <a:prstGeom prst="rect">
            <a:avLst/>
          </a:prstGeom>
        </p:spPr>
        <p:txBody>
          <a:bodyPr vert="horz" wrap="square" lIns="0" tIns="0" rIns="0" bIns="0" rtlCol="0">
            <a:spAutoFit/>
          </a:bodyPr>
          <a:lstStyle/>
          <a:p>
            <a:pPr marL="12700">
              <a:lnSpc>
                <a:spcPct val="100000"/>
              </a:lnSpc>
            </a:pPr>
            <a:r>
              <a:rPr sz="1000" dirty="0">
                <a:latin typeface="Arial"/>
                <a:cs typeface="Arial"/>
              </a:rPr>
              <a:t>Bill Waugh</a:t>
            </a:r>
            <a:r>
              <a:rPr sz="1000" spc="-55"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rPr>
              <a:t>913-684-</a:t>
            </a:r>
            <a:r>
              <a:rPr sz="1000" dirty="0">
                <a:latin typeface="Arial"/>
                <a:cs typeface="Arial"/>
              </a:rPr>
              <a:t>5646</a:t>
            </a:r>
            <a:r>
              <a:rPr sz="1000" spc="-40" dirty="0">
                <a:latin typeface="Arial"/>
                <a:cs typeface="Arial"/>
              </a:rPr>
              <a:t> </a:t>
            </a:r>
            <a:r>
              <a:rPr sz="1000" dirty="0">
                <a:latin typeface="Arial"/>
                <a:cs typeface="Arial"/>
              </a:rPr>
              <a:t>/</a:t>
            </a:r>
            <a:r>
              <a:rPr sz="1000" spc="-20" dirty="0">
                <a:latin typeface="Arial"/>
                <a:cs typeface="Arial"/>
              </a:rPr>
              <a:t> </a:t>
            </a:r>
            <a:r>
              <a:rPr sz="1000" spc="-10" dirty="0">
                <a:latin typeface="Arial"/>
                <a:cs typeface="Arial"/>
                <a:hlinkClick r:id="rId3"/>
              </a:rPr>
              <a:t>Harold.W.Waugh.civ@mail.mil</a:t>
            </a:r>
            <a:endParaRPr sz="1000">
              <a:latin typeface="Arial"/>
              <a:cs typeface="Arial"/>
            </a:endParaRPr>
          </a:p>
        </p:txBody>
      </p:sp>
      <p:sp>
        <p:nvSpPr>
          <p:cNvPr id="5" name="TextBox 4">
            <a:extLst>
              <a:ext uri="{FF2B5EF4-FFF2-40B4-BE49-F238E27FC236}">
                <a16:creationId xmlns:a16="http://schemas.microsoft.com/office/drawing/2014/main" id="{BBDBCAF8-592C-B1E4-289C-61BA55A7C675}"/>
              </a:ext>
            </a:extLst>
          </p:cNvPr>
          <p:cNvSpPr txBox="1"/>
          <p:nvPr/>
        </p:nvSpPr>
        <p:spPr>
          <a:xfrm>
            <a:off x="849714" y="690739"/>
            <a:ext cx="7444571" cy="646331"/>
          </a:xfrm>
          <a:prstGeom prst="rect">
            <a:avLst/>
          </a:prstGeom>
          <a:noFill/>
        </p:spPr>
        <p:txBody>
          <a:bodyPr wrap="square" rtlCol="0">
            <a:spAutoFit/>
          </a:bodyPr>
          <a:lstStyle/>
          <a:p>
            <a:r>
              <a:rPr lang="en-US" sz="3600" dirty="0"/>
              <a:t>Alternate Water Source</a:t>
            </a:r>
          </a:p>
        </p:txBody>
      </p:sp>
    </p:spTree>
    <p:extLst>
      <p:ext uri="{BB962C8B-B14F-4D97-AF65-F5344CB8AC3E}">
        <p14:creationId xmlns:p14="http://schemas.microsoft.com/office/powerpoint/2010/main" val="451321010"/>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51B0F9D2-B6F6-4453-88F7-096860FFAE3A}"/>
</file>

<file path=customXml/itemProps2.xml><?xml version="1.0" encoding="utf-8"?>
<ds:datastoreItem xmlns:ds="http://schemas.openxmlformats.org/officeDocument/2006/customXml" ds:itemID="{BBF01FCD-F4FA-4239-8F14-02DA66455BB3}"/>
</file>

<file path=customXml/itemProps3.xml><?xml version="1.0" encoding="utf-8"?>
<ds:datastoreItem xmlns:ds="http://schemas.openxmlformats.org/officeDocument/2006/customXml" ds:itemID="{154442E4-E017-4874-BB26-0B574FF82DDF}"/>
</file>

<file path=docProps/app.xml><?xml version="1.0" encoding="utf-8"?>
<Properties xmlns="http://schemas.openxmlformats.org/officeDocument/2006/extended-properties" xmlns:vt="http://schemas.openxmlformats.org/officeDocument/2006/docPropsVTypes">
  <Template/>
  <TotalTime>697</TotalTime>
  <Words>1474</Words>
  <Application>Microsoft Office PowerPoint</Application>
  <PresentationFormat>On-screen Show (4:3)</PresentationFormat>
  <Paragraphs>199</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Calibri</vt:lpstr>
      <vt:lpstr>Courier New</vt:lpstr>
      <vt:lpstr>ITC Franklin Gothic Std Book</vt:lpstr>
      <vt:lpstr>Symbol</vt:lpstr>
      <vt:lpstr>TimesNewRoman</vt:lpstr>
      <vt:lpstr>Wingdings</vt:lpstr>
      <vt:lpstr>Office Theme</vt:lpstr>
      <vt:lpstr>PowerPoint Presentation</vt:lpstr>
      <vt:lpstr>Partnerships to Address Water Quality</vt:lpstr>
      <vt:lpstr>PowerPoint Presentation</vt:lpstr>
      <vt:lpstr>Partnerships to Address Water Quality</vt:lpstr>
      <vt:lpstr>Partnerships to Address Water Quality</vt:lpstr>
      <vt:lpstr>Partnerships to Address Water Quality</vt:lpstr>
      <vt:lpstr>Partnerships to Address Water Quality</vt:lpstr>
      <vt:lpstr>Groundwater Source &amp; Treatment Process</vt:lpstr>
      <vt:lpstr>Partnerships to Address Water Quality</vt:lpstr>
      <vt:lpstr>Partnerships to Address Water Quality</vt:lpstr>
      <vt:lpstr>GAC Process</vt:lpstr>
      <vt:lpstr>Partnerships to Address Water Quality</vt:lpstr>
      <vt:lpstr>Partnerships to Address Water Quality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katy.d.carter2</dc:creator>
  <cp:lastModifiedBy>Waugh, Harold W Mr CIV USARMY ID-TRAINING (USA)</cp:lastModifiedBy>
  <cp:revision>12</cp:revision>
  <cp:lastPrinted>2022-10-19T20:27:20Z</cp:lastPrinted>
  <dcterms:created xsi:type="dcterms:W3CDTF">2022-05-05T00:53:58Z</dcterms:created>
  <dcterms:modified xsi:type="dcterms:W3CDTF">2022-10-27T21:04:44Z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2022-04-20T00:00:00Z</vt:filetime>
  </property>
  <property fmtid="{D5CDD505-2E9C-101B-9397-08002B2CF9AE}" pid="3" name="Creator">
    <vt:lpwstr>Acrobat PDFMaker 22 for PowerPoint</vt:lpwstr>
  </property>
  <property fmtid="{D5CDD505-2E9C-101B-9397-08002B2CF9AE}" pid="4" name="LastSaved">
    <vt:filetime>2022-05-05T00:00:00Z</vt:filetime>
  </property>
  <property fmtid="{D5CDD505-2E9C-101B-9397-08002B2CF9AE}" pid="5" name="ContentTypeId">
    <vt:lpwstr>0x010100669121F19C93BA4DB0094FC1C2D0CE64</vt:lpwstr>
  </property>
</Properties>
</file>