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media/image3.jpg" ContentType="image/jpeg"/>
  <Override PartName="/ppt/theme/theme2.xml" ContentType="application/vnd.openxmlformats-officedocument.theme+xml"/>
  <Override PartName="/ppt/theme/theme3.xml" ContentType="application/vnd.openxmlformats-officedocument.theme+xml"/>
  <Override PartName="/ppt/media/image4.jpg" ContentType="image/jpeg"/>
  <Override PartName="/ppt/media/image6.jpg" ContentType="image/jpe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2" r:id="rId2"/>
  </p:sldMasterIdLst>
  <p:notesMasterIdLst>
    <p:notesMasterId r:id="rId25"/>
  </p:notesMasterIdLst>
  <p:sldIdLst>
    <p:sldId id="343" r:id="rId3"/>
    <p:sldId id="3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357" r:id="rId12"/>
    <p:sldId id="359" r:id="rId13"/>
    <p:sldId id="367" r:id="rId14"/>
    <p:sldId id="364" r:id="rId15"/>
    <p:sldId id="365" r:id="rId16"/>
    <p:sldId id="337" r:id="rId17"/>
    <p:sldId id="354" r:id="rId18"/>
    <p:sldId id="353" r:id="rId19"/>
    <p:sldId id="358" r:id="rId20"/>
    <p:sldId id="368" r:id="rId21"/>
    <p:sldId id="369" r:id="rId22"/>
    <p:sldId id="370" r:id="rId23"/>
    <p:sldId id="3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A2A895-9ADE-5F4F-8DFA-65A4702303F9}" v="20" dt="2022-10-28T03:10:19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993" autoAdjust="0"/>
  </p:normalViewPr>
  <p:slideViewPr>
    <p:cSldViewPr snapToGrid="0">
      <p:cViewPr varScale="1">
        <p:scale>
          <a:sx n="91" d="100"/>
          <a:sy n="91" d="100"/>
        </p:scale>
        <p:origin x="6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C38B7-268C-41D4-AAFE-8D6A2DE59722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10174-7343-443F-8451-E5D484247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4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10174-7343-443F-8451-E5D4842479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78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Parks and Recreation Tax to support acquisition.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10174-7343-443F-8451-E5D48424796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38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7B0B1-BEA2-8948-A557-11B4BDB9077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2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2ECF-4BB0-4694-BA77-C108AB0D769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081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10174-7343-443F-8451-E5D4842479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6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2272871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2106725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4541430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351692" y="4435063"/>
            <a:ext cx="2980267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to:</a:t>
            </a:r>
            <a:endParaRPr lang="en-US" sz="1000" i="1" dirty="0">
              <a:solidFill>
                <a:srgbClr val="1C295B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351692" y="5032086"/>
            <a:ext cx="24638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 dirty="0">
                <a:solidFill>
                  <a:srgbClr val="1C295B"/>
                </a:solidFill>
                <a:latin typeface="Arial Narrow" pitchFamily="34" charset="0"/>
              </a:rPr>
              <a:t>Presented by:</a:t>
            </a:r>
          </a:p>
        </p:txBody>
      </p:sp>
      <p:sp>
        <p:nvSpPr>
          <p:cNvPr id="12" name="Line 10"/>
          <p:cNvSpPr>
            <a:spLocks noChangeShapeType="1"/>
          </p:cNvSpPr>
          <p:nvPr userDrawn="1"/>
        </p:nvSpPr>
        <p:spPr bwMode="auto">
          <a:xfrm rot="5400000" flipH="1" flipV="1">
            <a:off x="9363584" y="2407708"/>
            <a:ext cx="0" cy="4023784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13" name="Line 9"/>
          <p:cNvSpPr>
            <a:spLocks noChangeShapeType="1"/>
          </p:cNvSpPr>
          <p:nvPr userDrawn="1"/>
        </p:nvSpPr>
        <p:spPr bwMode="auto">
          <a:xfrm rot="5400000" flipH="1" flipV="1">
            <a:off x="9295851" y="4693708"/>
            <a:ext cx="0" cy="4023784"/>
          </a:xfrm>
          <a:prstGeom prst="line">
            <a:avLst/>
          </a:prstGeom>
          <a:noFill/>
          <a:ln w="12700">
            <a:solidFill>
              <a:srgbClr val="897F3A"/>
            </a:solidFill>
            <a:round/>
            <a:headEnd type="diamond" w="sm" len="sm"/>
            <a:tailEnd type="diamond" w="sm" len="sm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482475"/>
            <a:ext cx="12191999" cy="798513"/>
          </a:xfrm>
          <a:prstGeom prst="rect">
            <a:avLst/>
          </a:prstGeom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7351693" y="4645774"/>
            <a:ext cx="3888316" cy="28447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7351694" y="6063921"/>
            <a:ext cx="3888316" cy="28447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 hasCustomPrompt="1"/>
          </p:nvPr>
        </p:nvSpPr>
        <p:spPr>
          <a:xfrm>
            <a:off x="9840640" y="4119773"/>
            <a:ext cx="1667933" cy="223203"/>
          </a:xfrm>
          <a:prstGeom prst="rect">
            <a:avLst/>
          </a:prstGeom>
        </p:spPr>
        <p:txBody>
          <a:bodyPr/>
          <a:lstStyle>
            <a:lvl1pPr>
              <a:defRPr sz="1200" b="1" i="1" baseline="0"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7351693" y="4908048"/>
            <a:ext cx="3888316" cy="233363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7351693" y="6335458"/>
            <a:ext cx="3888316" cy="233363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0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8600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5100" y="1257299"/>
            <a:ext cx="11887200" cy="5337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1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v"/>
              <a:defRPr sz="16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»"/>
              <a:defRPr sz="1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‒"/>
              <a:defRPr sz="12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727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Custom Imag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FA0FB1-8B2E-3C49-B8F2-749C68DB0C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91919F0-30E7-C446-9428-C1359E0BF2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584325"/>
            <a:ext cx="12192000" cy="4287838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F98F66-D6E3-E748-8B32-B91AF3BB0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320" y="301264"/>
            <a:ext cx="11192758" cy="904875"/>
          </a:xfrm>
        </p:spPr>
        <p:txBody>
          <a:bodyPr anchor="b">
            <a:noAutofit/>
          </a:bodyPr>
          <a:lstStyle>
            <a:lvl1pPr algn="l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3F12B7-BC1E-084B-88DC-918EDD7BF1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5392132"/>
            <a:ext cx="7532016" cy="480767"/>
          </a:xfrm>
          <a:solidFill>
            <a:srgbClr val="1D94CA"/>
          </a:solidFill>
        </p:spPr>
        <p:txBody>
          <a:bodyPr anchor="ctr"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     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23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9FEAE-A5F9-8ABB-17AF-8D541121C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D9CC02-5ACD-D3C4-8912-D9E74BEE2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0CC0E-DB30-41FB-B25E-F5AA5BA9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805-D585-E649-866E-D91832A1A33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AE8E3-8C4B-5592-57D9-CCEEC0029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DF301-6663-0C48-F5CC-542161CB5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5566-2A91-1245-930F-BE7D6445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11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D2240-24A2-8C76-2106-DDFDA60C1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FE36B-20EE-FD12-F480-4E3444259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2BC1C-AED5-89FE-2A4F-EDD73F16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805-D585-E649-866E-D91832A1A33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5EFA2-5010-BC8E-291B-B434CB94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2D148-1A47-37B5-863C-0D5C5E39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5566-2A91-1245-930F-BE7D6445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34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512B-3CCA-2F55-0029-7206A2BF1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39CBE-F8A8-A41A-68EE-A493B283B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54790-94EC-8DA1-027F-6048FF421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805-D585-E649-866E-D91832A1A33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DC3D3-4E71-8B8D-7E40-2103499D0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D7692-9D94-A918-B691-A8A74DD62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5566-2A91-1245-930F-BE7D6445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06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39EEE-BAB5-B5D1-22AD-85D05AA3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B14D9-A1BC-BAA4-FDA2-9EE9E3186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303FB-DF52-BC78-6C66-8A59AA087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9FB3A-2633-6DB6-FBF6-65DDA1A2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805-D585-E649-866E-D91832A1A33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D1DA0-1F2C-4CB6-A14F-F7F1A59B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308A02-296E-3ACD-95F9-82893DC6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5566-2A91-1245-930F-BE7D6445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2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9A67-A198-E18D-73E9-970A1E479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6874C-FFA9-EF47-B223-B4D7AF561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541DE-61A9-E02B-E60A-43BCBA0C2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BC45D-BA40-3343-EA0D-E46A07434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38E19F-CD5F-7050-985C-599DAC8B24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D3FB3-14A0-48FC-BA15-A093A7D0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805-D585-E649-866E-D91832A1A33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8CB847-1FB7-3ED4-8630-60A3A5A80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949971-83AE-6E58-D903-4924813A5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5566-2A91-1245-930F-BE7D6445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81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B37F-C1EC-55E3-F961-3EACBB0C1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1FB1D-6F00-751E-778B-F54032A8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805-D585-E649-866E-D91832A1A33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773D5-87DB-11F2-0732-9A860DA1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D9A86E-C39A-CC87-5065-4718617B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5566-2A91-1245-930F-BE7D6445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17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9FBFB-064E-99A3-6A7E-A193D4AC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805-D585-E649-866E-D91832A1A33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EBB042-6D11-38A5-73FC-F0BB269F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EEC24-39BC-19D0-FB81-086054650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5566-2A91-1245-930F-BE7D6445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93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8298-89DA-76C8-3685-3063737EB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33CB9-949B-6D22-8C20-3BCE17F3A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76E79-141D-E410-F7B3-53D2DCF7C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E0BC0-5269-3BE9-DEE6-319EDFF6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805-D585-E649-866E-D91832A1A33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0A572-F618-132C-2E4A-E3D5BC67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6B9C6-258B-D361-DE2E-DB32A868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5566-2A91-1245-930F-BE7D6445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891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142A8-119E-A92C-A4C3-43ECC06D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CA013B-7FCC-C36A-B82B-52A40F7B3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3B951-4664-F75C-0238-A58D29D5B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4D6DA-D202-E5FE-B5B7-3C35E29A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805-D585-E649-866E-D91832A1A33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ACA57-63CA-F722-D228-8AF1F6AF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915E8E-C0D7-1365-1305-7352448E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5566-2A91-1245-930F-BE7D6445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48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095A9-8E82-17C1-39DB-27C63A2F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9A810-7DB1-2835-F7F7-E55DD4A3F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13D79-B01B-413E-2C66-67307763F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805-D585-E649-866E-D91832A1A33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A9C0-E7AE-5B0B-F9C5-EFE9F882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B2C8-8F08-9EC0-D91E-10991519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5566-2A91-1245-930F-BE7D6445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05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2DFB0-44AD-7A39-8A4D-72ED2C946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CF4C48-ADDB-9BB1-3AFE-A8F5B21FB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90B9A-C9E7-DBC6-2C50-24734995C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16805-D585-E649-866E-D91832A1A33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9836E-48E3-8069-44D9-8640F9582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42B63-0511-4EE9-372A-C1A9E5B8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5566-2A91-1245-930F-BE7D6445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55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4" r:id="rId14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A65C42-54A1-6562-172D-BEB0FC7D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55DEC-49FE-A5FC-205F-5927EE48D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93759-920F-A600-95BD-547AA63E9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6805-D585-E649-866E-D91832A1A331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17D5F-C54E-536C-013B-683833A0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67124-8458-56E5-16E9-31D7133D2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F5566-2A91-1245-930F-BE7D64451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1956660-2500-C8EC-085E-BA734B97B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5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8F2C1D-B62E-E618-0761-1122729F3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99" y="3878867"/>
            <a:ext cx="2680002" cy="26467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03DA09-0FB6-2B1A-0BA1-5F9CE58055A0}"/>
              </a:ext>
            </a:extLst>
          </p:cNvPr>
          <p:cNvSpPr/>
          <p:nvPr/>
        </p:nvSpPr>
        <p:spPr>
          <a:xfrm>
            <a:off x="0" y="1114097"/>
            <a:ext cx="12192000" cy="2764771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1A738F-4CEB-2DF2-E9F8-CA17B35975D3}"/>
              </a:ext>
            </a:extLst>
          </p:cNvPr>
          <p:cNvSpPr txBox="1"/>
          <p:nvPr/>
        </p:nvSpPr>
        <p:spPr>
          <a:xfrm>
            <a:off x="266700" y="1342320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defTabSz="2103120">
              <a:spcBef>
                <a:spcPts val="0"/>
              </a:spcBef>
              <a:spcAft>
                <a:spcPts val="0"/>
              </a:spcAft>
            </a:pPr>
            <a:r>
              <a:rPr lang="en-US" sz="4800" b="1" u="none" strike="noStrike" dirty="0">
                <a:solidFill>
                  <a:srgbClr val="F7941E"/>
                </a:solidFill>
                <a:effectLst/>
                <a:latin typeface="Arial Nova" panose="020B0504020202020204" pitchFamily="34" charset="0"/>
              </a:rPr>
              <a:t>Implementing the </a:t>
            </a:r>
            <a:br>
              <a:rPr lang="en-US" sz="4800" b="1" u="none" strike="noStrike" dirty="0">
                <a:solidFill>
                  <a:srgbClr val="F7941E"/>
                </a:solidFill>
                <a:effectLst/>
                <a:latin typeface="Arial Nova" panose="020B0504020202020204" pitchFamily="34" charset="0"/>
              </a:rPr>
            </a:br>
            <a:r>
              <a:rPr lang="en-US" sz="4800" b="1" u="none" strike="noStrike" dirty="0">
                <a:solidFill>
                  <a:srgbClr val="F7941E"/>
                </a:solidFill>
                <a:effectLst/>
                <a:latin typeface="Arial Nova" panose="020B0504020202020204" pitchFamily="34" charset="0"/>
              </a:rPr>
              <a:t>Department of the Navy’s </a:t>
            </a:r>
            <a:br>
              <a:rPr lang="en-US" sz="4800" b="1" u="none" strike="noStrike" dirty="0">
                <a:solidFill>
                  <a:srgbClr val="F7941E"/>
                </a:solidFill>
                <a:effectLst/>
                <a:latin typeface="Arial Nova" panose="020B0504020202020204" pitchFamily="34" charset="0"/>
              </a:rPr>
            </a:br>
            <a:r>
              <a:rPr lang="en-US" sz="4800" b="1" u="none" strike="noStrike" dirty="0">
                <a:solidFill>
                  <a:srgbClr val="F7941E"/>
                </a:solidFill>
                <a:effectLst/>
                <a:latin typeface="Arial Nova" panose="020B0504020202020204" pitchFamily="34" charset="0"/>
              </a:rPr>
              <a:t>Climate Strategy</a:t>
            </a:r>
          </a:p>
        </p:txBody>
      </p:sp>
    </p:spTree>
    <p:extLst>
      <p:ext uri="{BB962C8B-B14F-4D97-AF65-F5344CB8AC3E}">
        <p14:creationId xmlns:p14="http://schemas.microsoft.com/office/powerpoint/2010/main" val="15359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79B790E-BD40-3829-4B62-46470D8CC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D4CFE5-1731-C921-4A83-4A72AAC61D78}"/>
              </a:ext>
            </a:extLst>
          </p:cNvPr>
          <p:cNvSpPr txBox="1"/>
          <p:nvPr/>
        </p:nvSpPr>
        <p:spPr>
          <a:xfrm>
            <a:off x="5034455" y="2879834"/>
            <a:ext cx="20600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73B2E-05A9-F1F8-2268-0FC1DF6529C0}"/>
              </a:ext>
            </a:extLst>
          </p:cNvPr>
          <p:cNvSpPr txBox="1"/>
          <p:nvPr/>
        </p:nvSpPr>
        <p:spPr>
          <a:xfrm>
            <a:off x="4718556" y="2677161"/>
            <a:ext cx="29021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7941E"/>
                </a:solidFill>
                <a:latin typeface="Arial Nova Cond" panose="020B0506020202020204" pitchFamily="34" charset="0"/>
              </a:rPr>
              <a:t>Case Study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00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6C0A94-3234-874C-FC73-D644E082A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39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A7C0CC-9F5C-D034-B5DB-F97C62E0E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96EF25-778E-ECC3-6C0A-FB3C2BBD5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7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94F196-6BAE-BC09-51F2-99D4198DB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83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C79CCEA-D58E-283D-CC3A-D8C13F8B8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08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07ECFC-9858-24F8-E60C-19132768B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82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E696DC-FEAB-D5B8-5763-A926584E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61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DB1B24-37B9-3834-09DC-C813C93D4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08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70544F-B26C-437B-A6F5-2559C926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6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FD7E38B-03B3-9796-1AA4-A86094FEA30A}"/>
              </a:ext>
            </a:extLst>
          </p:cNvPr>
          <p:cNvSpPr/>
          <p:nvPr/>
        </p:nvSpPr>
        <p:spPr>
          <a:xfrm>
            <a:off x="0" y="-101709"/>
            <a:ext cx="12192000" cy="1805761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BEE8C7-ADF1-08F0-E256-49C36E11B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5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3FE142-8BC7-B020-5D06-7CE4C4711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712" y="-39428"/>
            <a:ext cx="1996162" cy="19714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7396D2-1642-79DD-7AD1-BE14C7BFE567}"/>
              </a:ext>
            </a:extLst>
          </p:cNvPr>
          <p:cNvSpPr txBox="1"/>
          <p:nvPr/>
        </p:nvSpPr>
        <p:spPr>
          <a:xfrm>
            <a:off x="271056" y="407671"/>
            <a:ext cx="982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defTabSz="2103120"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dirty="0">
                <a:solidFill>
                  <a:srgbClr val="F7941E"/>
                </a:solidFill>
                <a:effectLst/>
                <a:latin typeface="Arial Nova" panose="020B0504020202020204" pitchFamily="34" charset="0"/>
              </a:rPr>
              <a:t>Moderator:</a:t>
            </a:r>
            <a:r>
              <a:rPr lang="en-US" sz="2800" b="1" u="none" strike="noStrike" dirty="0">
                <a:solidFill>
                  <a:srgbClr val="F7941E"/>
                </a:solidFill>
                <a:effectLst/>
                <a:latin typeface="Arial Nova" panose="020B0504020202020204" pitchFamily="34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Celeste Werner</a:t>
            </a:r>
            <a:r>
              <a:rPr lang="en-US" sz="2400" b="1" u="none" strike="noStrike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, </a:t>
            </a:r>
            <a:r>
              <a:rPr lang="en-US" sz="2000" b="1" u="none" strike="noStrike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FAICP</a:t>
            </a:r>
            <a:endParaRPr lang="en-US" sz="2400" b="1" u="none" strike="noStrike" dirty="0">
              <a:solidFill>
                <a:schemeClr val="bg1"/>
              </a:solidFill>
              <a:effectLst/>
              <a:latin typeface="Arial Nova" panose="020B0504020202020204" pitchFamily="34" charset="0"/>
            </a:endParaRPr>
          </a:p>
          <a:p>
            <a:pPr marL="0" marR="0" algn="l" defTabSz="210312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2"/>
                </a:solidFill>
                <a:latin typeface="Lato Black" panose="020F0502020204030203" pitchFamily="34" charset="77"/>
              </a:rPr>
              <a:t>	</a:t>
            </a:r>
            <a:r>
              <a:rPr lang="en-US" u="none" strike="noStrike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Chief of Strategic Development</a:t>
            </a:r>
            <a:b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 Nova" panose="020B0504020202020204" pitchFamily="34" charset="0"/>
              </a:rPr>
              <a:t>	</a:t>
            </a:r>
            <a:r>
              <a:rPr lang="en-US" u="none" strike="noStrike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Matrix Design Group</a:t>
            </a:r>
            <a:endParaRPr lang="en-US" sz="2400" u="none" strike="noStrike" dirty="0">
              <a:solidFill>
                <a:schemeClr val="bg1"/>
              </a:solidFill>
              <a:effectLst/>
              <a:latin typeface="Arial Nova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1C586A-5A3B-9079-E68D-232BF6AD2B44}"/>
              </a:ext>
            </a:extLst>
          </p:cNvPr>
          <p:cNvSpPr txBox="1"/>
          <p:nvPr/>
        </p:nvSpPr>
        <p:spPr>
          <a:xfrm>
            <a:off x="271056" y="1924103"/>
            <a:ext cx="651640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7941E"/>
                </a:solidFill>
                <a:latin typeface="Arial Nova Cond" panose="020B0506020202020204" pitchFamily="34" charset="0"/>
              </a:rPr>
              <a:t>Case Study 1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Matt Ryan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County Supervisor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Coconino County, AZ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Jay Smith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Forest Restoration Director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Coconino County, AZ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Mary Beth Greiner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Deputy Regional Community Plans and Liaison Officer and Readiness and Environmental Protection Integration (REPI) Program Manager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Navy Region Southwest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ECB3A7-04E2-AA83-2D10-F25182AB8A2A}"/>
              </a:ext>
            </a:extLst>
          </p:cNvPr>
          <p:cNvSpPr txBox="1"/>
          <p:nvPr/>
        </p:nvSpPr>
        <p:spPr>
          <a:xfrm>
            <a:off x="7058517" y="1840564"/>
            <a:ext cx="445443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3200" b="1" u="none" strike="noStrike" dirty="0">
                <a:solidFill>
                  <a:srgbClr val="F7941E"/>
                </a:solidFill>
                <a:effectLst/>
                <a:latin typeface="Arial Nova Cond" panose="020B0506020202020204" pitchFamily="34" charset="0"/>
              </a:rPr>
              <a:t>Case Study 2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Scott Morgan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Chief Deputy Director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Governor’s Office of Planning and Research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State of California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Steve Chung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NW Regional Community Plans Liaison Officer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DoD Pacific Coast Energy Compatibility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CCF88A-4C42-099C-497F-85185A58754A}"/>
              </a:ext>
            </a:extLst>
          </p:cNvPr>
          <p:cNvCxnSpPr>
            <a:cxnSpLocks/>
          </p:cNvCxnSpPr>
          <p:nvPr/>
        </p:nvCxnSpPr>
        <p:spPr>
          <a:xfrm>
            <a:off x="169164" y="2084198"/>
            <a:ext cx="0" cy="347685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958036-EE07-82B8-34B2-C6741242DA64}"/>
              </a:ext>
            </a:extLst>
          </p:cNvPr>
          <p:cNvCxnSpPr>
            <a:cxnSpLocks/>
          </p:cNvCxnSpPr>
          <p:nvPr/>
        </p:nvCxnSpPr>
        <p:spPr>
          <a:xfrm>
            <a:off x="6933764" y="2084198"/>
            <a:ext cx="0" cy="363474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58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0E89DF-56BA-38D1-234B-BA169D35A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2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00D203-3AC2-3276-D6FA-F6A123504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96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FD7E38B-03B3-9796-1AA4-A86094FEA30A}"/>
              </a:ext>
            </a:extLst>
          </p:cNvPr>
          <p:cNvSpPr/>
          <p:nvPr/>
        </p:nvSpPr>
        <p:spPr>
          <a:xfrm>
            <a:off x="0" y="-101709"/>
            <a:ext cx="12192000" cy="1805761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FBEE8C7-ADF1-08F0-E256-49C36E11B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5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D3FE142-8BC7-B020-5D06-7CE4C47113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58" y="-39428"/>
            <a:ext cx="1461915" cy="14437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D7396D2-1642-79DD-7AD1-BE14C7BFE567}"/>
              </a:ext>
            </a:extLst>
          </p:cNvPr>
          <p:cNvSpPr txBox="1"/>
          <p:nvPr/>
        </p:nvSpPr>
        <p:spPr>
          <a:xfrm>
            <a:off x="271056" y="1371365"/>
            <a:ext cx="9820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defTabSz="2103120"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dirty="0">
                <a:solidFill>
                  <a:srgbClr val="F7941E"/>
                </a:solidFill>
                <a:effectLst/>
                <a:latin typeface="Arial Nova" panose="020B0504020202020204" pitchFamily="34" charset="0"/>
              </a:rPr>
              <a:t>Moderator:</a:t>
            </a:r>
            <a:r>
              <a:rPr lang="en-US" sz="2800" b="1" u="none" strike="noStrike" dirty="0">
                <a:solidFill>
                  <a:srgbClr val="F7941E"/>
                </a:solidFill>
                <a:effectLst/>
                <a:latin typeface="Arial Nova" panose="020B0504020202020204" pitchFamily="34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Arial Nova" panose="020B0504020202020204" pitchFamily="34" charset="0"/>
              </a:rPr>
              <a:t>Celeste Werner</a:t>
            </a:r>
            <a:r>
              <a:rPr lang="en-US" sz="2400" b="1" u="none" strike="noStrike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, </a:t>
            </a:r>
            <a:r>
              <a:rPr lang="en-US" sz="2000" b="1" u="none" strike="noStrike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FAICP</a:t>
            </a:r>
            <a:endParaRPr lang="en-US" sz="2400" b="1" u="none" strike="noStrike" dirty="0">
              <a:solidFill>
                <a:schemeClr val="bg1"/>
              </a:solidFill>
              <a:effectLst/>
              <a:latin typeface="Arial Nova" panose="020B0504020202020204" pitchFamily="34" charset="0"/>
            </a:endParaRPr>
          </a:p>
          <a:p>
            <a:pPr marL="0" marR="0" algn="l" defTabSz="210312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accent2"/>
                </a:solidFill>
                <a:latin typeface="Lato Black" panose="020F0502020204030203" pitchFamily="34" charset="77"/>
              </a:rPr>
              <a:t>	</a:t>
            </a:r>
            <a:r>
              <a:rPr lang="en-US" sz="1400" u="none" strike="noStrike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Chief of Strategic Development</a:t>
            </a:r>
            <a:br>
              <a:rPr lang="en-US" sz="1400" dirty="0">
                <a:solidFill>
                  <a:schemeClr val="bg1"/>
                </a:solidFill>
                <a:latin typeface="Arial Nova" panose="020B050402020202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Arial Nova" panose="020B0504020202020204" pitchFamily="34" charset="0"/>
              </a:rPr>
              <a:t>	</a:t>
            </a:r>
            <a:r>
              <a:rPr lang="en-US" sz="1400" u="none" strike="noStrike" dirty="0">
                <a:solidFill>
                  <a:schemeClr val="bg1"/>
                </a:solidFill>
                <a:effectLst/>
                <a:latin typeface="Arial Nova" panose="020B0504020202020204" pitchFamily="34" charset="0"/>
              </a:rPr>
              <a:t>Matrix Design Group</a:t>
            </a:r>
            <a:endParaRPr lang="en-US" sz="2400" u="none" strike="noStrike" dirty="0">
              <a:solidFill>
                <a:schemeClr val="bg1"/>
              </a:solidFill>
              <a:effectLst/>
              <a:latin typeface="Arial Nova" panose="020B05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1C586A-5A3B-9079-E68D-232BF6AD2B44}"/>
              </a:ext>
            </a:extLst>
          </p:cNvPr>
          <p:cNvSpPr txBox="1"/>
          <p:nvPr/>
        </p:nvSpPr>
        <p:spPr>
          <a:xfrm>
            <a:off x="271056" y="2670336"/>
            <a:ext cx="651640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7941E"/>
                </a:solidFill>
                <a:latin typeface="Arial Nova Cond" panose="020B0506020202020204" pitchFamily="34" charset="0"/>
              </a:rPr>
              <a:t>Case Study 1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Matt Ryan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County Supervisor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Coconino County, AZ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Jay Smith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Forest Restoration Director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Coconino County, AZ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Mary Beth Greiner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Deputy Regional Community Plans and Liaison Officer and Readiness and Environmental Protection Integration (REPI) Program Manager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Navy Region Southwest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ECB3A7-04E2-AA83-2D10-F25182AB8A2A}"/>
              </a:ext>
            </a:extLst>
          </p:cNvPr>
          <p:cNvSpPr txBox="1"/>
          <p:nvPr/>
        </p:nvSpPr>
        <p:spPr>
          <a:xfrm>
            <a:off x="7058517" y="2586797"/>
            <a:ext cx="445443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600"/>
              </a:spcAft>
            </a:pPr>
            <a:r>
              <a:rPr lang="en-US" sz="3200" b="1" u="none" strike="noStrike" dirty="0">
                <a:solidFill>
                  <a:srgbClr val="F7941E"/>
                </a:solidFill>
                <a:effectLst/>
                <a:latin typeface="Arial Nova Cond" panose="020B0506020202020204" pitchFamily="34" charset="0"/>
              </a:rPr>
              <a:t>Case Study 2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Scott Morgan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Chief Deputy Director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Governor’s Office of Planning and Research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State of California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Nova Cond" panose="020B0506020202020204" pitchFamily="34" charset="0"/>
              </a:rPr>
              <a:t>Steve Chung</a:t>
            </a:r>
          </a:p>
          <a:p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NW Regional Community Plans Liaison Officer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bg1"/>
                </a:solidFill>
                <a:latin typeface="Arial Nova Cond" panose="020B0506020202020204" pitchFamily="34" charset="0"/>
              </a:rPr>
              <a:t>DoD Pacific Coast Energy Compatibility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CCF88A-4C42-099C-497F-85185A58754A}"/>
              </a:ext>
            </a:extLst>
          </p:cNvPr>
          <p:cNvCxnSpPr>
            <a:cxnSpLocks/>
          </p:cNvCxnSpPr>
          <p:nvPr/>
        </p:nvCxnSpPr>
        <p:spPr>
          <a:xfrm>
            <a:off x="169164" y="2830431"/>
            <a:ext cx="0" cy="347685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958036-EE07-82B8-34B2-C6741242DA64}"/>
              </a:ext>
            </a:extLst>
          </p:cNvPr>
          <p:cNvCxnSpPr>
            <a:cxnSpLocks/>
          </p:cNvCxnSpPr>
          <p:nvPr/>
        </p:nvCxnSpPr>
        <p:spPr>
          <a:xfrm>
            <a:off x="6933764" y="2830431"/>
            <a:ext cx="0" cy="363474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65B4676-67A7-D3D2-CFDB-8D1444F3EC29}"/>
              </a:ext>
            </a:extLst>
          </p:cNvPr>
          <p:cNvSpPr/>
          <p:nvPr/>
        </p:nvSpPr>
        <p:spPr>
          <a:xfrm>
            <a:off x="0" y="0"/>
            <a:ext cx="12192000" cy="1331937"/>
          </a:xfrm>
          <a:prstGeom prst="rect">
            <a:avLst/>
          </a:prstGeom>
          <a:solidFill>
            <a:schemeClr val="tx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2AB0FB-A4DE-932F-DD63-D09943D5570C}"/>
              </a:ext>
            </a:extLst>
          </p:cNvPr>
          <p:cNvSpPr txBox="1"/>
          <p:nvPr/>
        </p:nvSpPr>
        <p:spPr>
          <a:xfrm>
            <a:off x="271056" y="199252"/>
            <a:ext cx="9820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 defTabSz="210312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7941E"/>
                </a:solidFill>
                <a:latin typeface="Arial Nova" panose="020B0504020202020204" pitchFamily="34" charset="0"/>
              </a:rPr>
              <a:t>Implementing the Department of the Navy’s Climate Strategy</a:t>
            </a:r>
            <a:endParaRPr lang="en-US" sz="3200" u="none" strike="noStrike" dirty="0">
              <a:solidFill>
                <a:schemeClr val="bg1"/>
              </a:solidFill>
              <a:effectLst/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73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Leveraging REPI and Sikes Act Authority in Northern Arizona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7159" y="4541430"/>
            <a:ext cx="6952715" cy="1160213"/>
          </a:xfrm>
        </p:spPr>
        <p:txBody>
          <a:bodyPr/>
          <a:lstStyle/>
          <a:p>
            <a:pPr algn="l"/>
            <a:r>
              <a:rPr lang="en-US" dirty="0"/>
              <a:t>Supervisor Matt Ryan	Jay Smith	   Mary Beth Greiner</a:t>
            </a:r>
            <a:br>
              <a:rPr lang="en-US" dirty="0"/>
            </a:br>
            <a:r>
              <a:rPr lang="en-US" sz="1400" dirty="0"/>
              <a:t>Coconino Co. District 3		Forest Restoration Dir.	    NRSW REPI Mngr.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5A4B8E-0BCC-3EB5-092D-9A283A72EBF3}"/>
              </a:ext>
            </a:extLst>
          </p:cNvPr>
          <p:cNvSpPr txBox="1"/>
          <p:nvPr/>
        </p:nvSpPr>
        <p:spPr>
          <a:xfrm>
            <a:off x="3993342" y="1587061"/>
            <a:ext cx="290214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7941E"/>
                </a:solidFill>
                <a:latin typeface="Arial Nova Cond" panose="020B0506020202020204" pitchFamily="34" charset="0"/>
              </a:rPr>
              <a:t>Case Study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6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588879"/>
          </a:xfrm>
        </p:spPr>
        <p:txBody>
          <a:bodyPr/>
          <a:lstStyle/>
          <a:p>
            <a:r>
              <a:rPr lang="en-US" dirty="0"/>
              <a:t>Coconino County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119687" y="1871329"/>
            <a:ext cx="5666473" cy="37012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1210" y="1871330"/>
            <a:ext cx="3418478" cy="3701221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City of Flagstaff was the first International Dark Sky Community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Coconino County includes Naval Observatory Flagstaff Station, Navy Precision Optical Interferometer, and Camp Navajo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Joint Regional Planning Efforts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Outdoor Lighting Ordinance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JLUS Implementation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Dark Sky Education &amp; Compliance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Conservation of wetlands and wildlife corridors</a:t>
            </a:r>
          </a:p>
        </p:txBody>
      </p:sp>
    </p:spTree>
    <p:extLst>
      <p:ext uri="{BB962C8B-B14F-4D97-AF65-F5344CB8AC3E}">
        <p14:creationId xmlns:p14="http://schemas.microsoft.com/office/powerpoint/2010/main" val="4039761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Land Use Study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28929" y="2052116"/>
            <a:ext cx="5041209" cy="3997828"/>
          </a:xfrm>
        </p:spPr>
        <p:txBody>
          <a:bodyPr/>
          <a:lstStyle/>
          <a:p>
            <a:r>
              <a:rPr lang="en-US" dirty="0"/>
              <a:t>Primary Issues:</a:t>
            </a:r>
          </a:p>
          <a:p>
            <a:pPr lvl="1"/>
            <a:r>
              <a:rPr lang="en-US" dirty="0"/>
              <a:t>Land Use</a:t>
            </a:r>
          </a:p>
          <a:p>
            <a:pPr lvl="1"/>
            <a:r>
              <a:rPr lang="en-US" dirty="0"/>
              <a:t>Dark Skies</a:t>
            </a:r>
          </a:p>
          <a:p>
            <a:pPr lvl="1"/>
            <a:r>
              <a:rPr lang="en-US" dirty="0"/>
              <a:t>Transportation</a:t>
            </a:r>
          </a:p>
          <a:p>
            <a:pPr lvl="1"/>
            <a:r>
              <a:rPr lang="en-US" b="1" dirty="0">
                <a:solidFill>
                  <a:schemeClr val="accent6"/>
                </a:solidFill>
              </a:rPr>
              <a:t>Environmental Health</a:t>
            </a:r>
          </a:p>
          <a:p>
            <a:pPr lvl="2"/>
            <a:r>
              <a:rPr lang="en-US" dirty="0"/>
              <a:t>Forest Health</a:t>
            </a:r>
          </a:p>
          <a:p>
            <a:pPr lvl="2"/>
            <a:r>
              <a:rPr lang="en-US" dirty="0"/>
              <a:t>Forest Land Conversion</a:t>
            </a:r>
          </a:p>
          <a:p>
            <a:pPr lvl="2"/>
            <a:r>
              <a:rPr lang="en-US" dirty="0"/>
              <a:t>Migration &amp; Wildlife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449" y="744556"/>
            <a:ext cx="3054213" cy="39978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5449" y="4805884"/>
            <a:ext cx="3054213" cy="79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REPI 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168744" y="2052115"/>
            <a:ext cx="3200400" cy="713818"/>
          </a:xfrm>
        </p:spPr>
        <p:txBody>
          <a:bodyPr>
            <a:normAutofit/>
          </a:bodyPr>
          <a:lstStyle/>
          <a:p>
            <a:r>
              <a:rPr lang="en-US" dirty="0"/>
              <a:t>What is REPI?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4965" y="2851331"/>
            <a:ext cx="3200400" cy="264958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Readiness &amp; Environmental Protection Integration (REPI)</a:t>
            </a:r>
          </a:p>
          <a:p>
            <a:r>
              <a:rPr lang="en-US" dirty="0"/>
              <a:t>Supports cost-sharing partnerships between the military, private conservation groups, and state &amp; local governments (a.k.a. eligible entities) to protect military test &amp; training capabilities and conserve land.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66505" y="2052115"/>
            <a:ext cx="3200400" cy="713818"/>
          </a:xfrm>
        </p:spPr>
        <p:txBody>
          <a:bodyPr/>
          <a:lstStyle/>
          <a:p>
            <a:r>
              <a:rPr lang="en-US" dirty="0"/>
              <a:t>How to request REPI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66505" y="2851331"/>
            <a:ext cx="3200400" cy="283826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Service Nomination/</a:t>
            </a:r>
            <a:br>
              <a:rPr lang="en-US" dirty="0"/>
            </a:br>
            <a:r>
              <a:rPr lang="en-US" dirty="0"/>
              <a:t>Annual REPI Submission</a:t>
            </a:r>
          </a:p>
          <a:p>
            <a:pPr lvl="1"/>
            <a:r>
              <a:rPr lang="en-US" dirty="0"/>
              <a:t>Nomination of specific projects for funding</a:t>
            </a:r>
          </a:p>
          <a:p>
            <a:r>
              <a:rPr lang="en-US" dirty="0"/>
              <a:t>Partner Nomination/</a:t>
            </a:r>
            <a:br>
              <a:rPr lang="en-US" dirty="0"/>
            </a:br>
            <a:r>
              <a:rPr lang="en-US" dirty="0"/>
              <a:t>REPI Challenge</a:t>
            </a:r>
          </a:p>
          <a:p>
            <a:pPr lvl="1"/>
            <a:r>
              <a:rPr lang="en-US" dirty="0"/>
              <a:t>In coordination with U.S. Endowment</a:t>
            </a:r>
          </a:p>
          <a:p>
            <a:pPr lvl="1"/>
            <a:r>
              <a:rPr lang="en-US" dirty="0"/>
              <a:t>Large, innovative projects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964270" y="2052115"/>
            <a:ext cx="3200400" cy="713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200" b="0" kern="1200" cap="none" baseline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How to implement REPI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7964268" y="2858488"/>
            <a:ext cx="3200400" cy="3071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/>
                </a:solidFill>
              </a:rPr>
              <a:t>REPI Buffering </a:t>
            </a:r>
            <a:r>
              <a:rPr lang="en-US" dirty="0"/>
              <a:t>enables military to acquire real property interests from willing sellers &amp; may include some natural resource management work.</a:t>
            </a:r>
          </a:p>
          <a:p>
            <a:r>
              <a:rPr lang="en-US" b="1" dirty="0">
                <a:solidFill>
                  <a:schemeClr val="accent6"/>
                </a:solidFill>
              </a:rPr>
              <a:t>Implementation Agreements </a:t>
            </a:r>
            <a:br>
              <a:rPr lang="en-US" b="1" dirty="0">
                <a:solidFill>
                  <a:schemeClr val="accent6"/>
                </a:solidFill>
              </a:rPr>
            </a:br>
            <a:r>
              <a:rPr lang="en-US" dirty="0"/>
              <a:t>via Sikes Act Cooperative Agreements or Intergovernmental Service Agreements allows for management or improvement of off-base habitat preservation and resiliency initiatives without acquisition.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066" y="2202362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7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Arizona Fuels &amp; Wildfire Risk Reduction Project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2611808" y="2052638"/>
            <a:ext cx="7956550" cy="399732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Partners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National Forest Foundation (NFF)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Coconino National Forest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Coconino County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City of Flagstaff</a:t>
            </a:r>
          </a:p>
          <a:p>
            <a:pPr lvl="1">
              <a:spcBef>
                <a:spcPts val="0"/>
              </a:spcBef>
            </a:pPr>
            <a:r>
              <a:rPr lang="en-US" dirty="0"/>
              <a:t>Naval Observatory Flagstaff Station</a:t>
            </a:r>
          </a:p>
          <a:p>
            <a:r>
              <a:rPr lang="en-US" dirty="0"/>
              <a:t>Objective:</a:t>
            </a:r>
          </a:p>
          <a:p>
            <a:pPr lvl="1"/>
            <a:r>
              <a:rPr lang="en-US" dirty="0"/>
              <a:t>The project improves the resiliency of the military assets and communities in Coconino County by thinning unhealthy forests in order to reduce hazardous fuels; protecting installations from the threat from catastrophic wildfires, post-wildfire flooding, and the smoke pollution produced by catastrophic wildfires, promoting safety for installation infrastructure, employees, and surrounding community.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0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136" y="-1"/>
            <a:ext cx="88937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8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Northern Arizona Fuels &amp; Wildfire Risk Reduction Project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Area: 6,400 acres</a:t>
            </a:r>
          </a:p>
          <a:p>
            <a:r>
              <a:rPr lang="en-US" dirty="0"/>
              <a:t>Funding:</a:t>
            </a:r>
          </a:p>
          <a:p>
            <a:pPr lvl="1"/>
            <a:r>
              <a:rPr lang="en-US" dirty="0"/>
              <a:t>REPI: ~$1.5 million</a:t>
            </a:r>
          </a:p>
          <a:p>
            <a:pPr lvl="1"/>
            <a:r>
              <a:rPr lang="en-US" dirty="0"/>
              <a:t>Leveraged: $9 million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Shift focus westward toward Camp Navajo and NOFS boundaries and 2021 Rafael Fire scar</a:t>
            </a:r>
          </a:p>
          <a:p>
            <a:r>
              <a:rPr lang="en-US" dirty="0"/>
              <a:t>Partnering with State Lands</a:t>
            </a:r>
          </a:p>
          <a:p>
            <a:r>
              <a:rPr lang="en-US" dirty="0"/>
              <a:t>Sentinel Landscape Designation</a:t>
            </a:r>
          </a:p>
        </p:txBody>
      </p:sp>
    </p:spTree>
    <p:extLst>
      <p:ext uri="{BB962C8B-B14F-4D97-AF65-F5344CB8AC3E}">
        <p14:creationId xmlns:p14="http://schemas.microsoft.com/office/powerpoint/2010/main" val="3392743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121F19C93BA4DB0094FC1C2D0CE64" ma:contentTypeVersion="18" ma:contentTypeDescription="Create a new document." ma:contentTypeScope="" ma:versionID="7074c3d1d19dee40992000b099268b28">
  <xsd:schema xmlns:xsd="http://www.w3.org/2001/XMLSchema" xmlns:xs="http://www.w3.org/2001/XMLSchema" xmlns:p="http://schemas.microsoft.com/office/2006/metadata/properties" xmlns:ns2="1a98a74f-fa02-41e7-90f0-5f0c90bcdba5" xmlns:ns3="dd26b182-60c1-459b-a59d-f9ae3f8c439d" targetNamespace="http://schemas.microsoft.com/office/2006/metadata/properties" ma:root="true" ma:fieldsID="61a6c846bf39839819a4e30f99f3e6be" ns2:_="" ns3:_="">
    <xsd:import namespace="1a98a74f-fa02-41e7-90f0-5f0c90bcdba5"/>
    <xsd:import namespace="dd26b182-60c1-459b-a59d-f9ae3f8c43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TaxKeywordTaxHTField" minOccurs="0"/>
                <xsd:element ref="ns3:TaxCatchAll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8a74f-fa02-41e7-90f0-5f0c90bcdb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9549015-d31d-48c1-9f2a-0da7e2dfa4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b182-60c1-459b-a59d-f9ae3f8c439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c9549015-d31d-48c1-9f2a-0da7e2dfa49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7a738942-e7ee-43b6-bd6a-1b57cf36d3bd}" ma:internalName="TaxCatchAll" ma:showField="CatchAllData" ma:web="dd26b182-60c1-459b-a59d-f9ae3f8c43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98a74f-fa02-41e7-90f0-5f0c90bcdba5">
      <Terms xmlns="http://schemas.microsoft.com/office/infopath/2007/PartnerControls"/>
    </lcf76f155ced4ddcb4097134ff3c332f>
    <TaxCatchAll xmlns="dd26b182-60c1-459b-a59d-f9ae3f8c439d" xsi:nil="true"/>
    <TaxKeywordTaxHTField xmlns="dd26b182-60c1-459b-a59d-f9ae3f8c439d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43781D5C-11C5-4A95-B867-5D5B269CAFCA}"/>
</file>

<file path=customXml/itemProps2.xml><?xml version="1.0" encoding="utf-8"?>
<ds:datastoreItem xmlns:ds="http://schemas.openxmlformats.org/officeDocument/2006/customXml" ds:itemID="{A094080B-FBBB-4C52-866E-B3411463BF34}"/>
</file>

<file path=customXml/itemProps3.xml><?xml version="1.0" encoding="utf-8"?>
<ds:datastoreItem xmlns:ds="http://schemas.openxmlformats.org/officeDocument/2006/customXml" ds:itemID="{0D79F915-B4A6-48FC-AC4F-6530C982ADF8}"/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336</TotalTime>
  <Words>604</Words>
  <Application>Microsoft Office PowerPoint</Application>
  <PresentationFormat>Widescreen</PresentationFormat>
  <Paragraphs>102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Narrow</vt:lpstr>
      <vt:lpstr>Arial Nova</vt:lpstr>
      <vt:lpstr>Arial Nova Cond</vt:lpstr>
      <vt:lpstr>Calibri</vt:lpstr>
      <vt:lpstr>Calibri Light</vt:lpstr>
      <vt:lpstr>Lato Black</vt:lpstr>
      <vt:lpstr>MS Shell Dlg 2</vt:lpstr>
      <vt:lpstr>Wingdings</vt:lpstr>
      <vt:lpstr>Wingdings 3</vt:lpstr>
      <vt:lpstr>Madison</vt:lpstr>
      <vt:lpstr>Custom Design</vt:lpstr>
      <vt:lpstr>PowerPoint Presentation</vt:lpstr>
      <vt:lpstr>PowerPoint Presentation</vt:lpstr>
      <vt:lpstr>Leveraging REPI and Sikes Act Authority in Northern Arizona </vt:lpstr>
      <vt:lpstr>Coconino County</vt:lpstr>
      <vt:lpstr>Joint Land Use Study</vt:lpstr>
      <vt:lpstr>REPI Program Overview</vt:lpstr>
      <vt:lpstr>Northern Arizona Fuels &amp; Wildfire Risk Reduction Project</vt:lpstr>
      <vt:lpstr>PowerPoint Presentation</vt:lpstr>
      <vt:lpstr>Northern Arizona Fuels &amp; Wildfire Risk Reduction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NMCI 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REPI and Sikes Act Authority in Northern Arizona</dc:title>
  <dc:creator>Dreusike, Mary E (Mary Beth) CIV USN NAF EL CENTRO CA (USA)</dc:creator>
  <cp:lastModifiedBy>Celeste Werner</cp:lastModifiedBy>
  <cp:revision>15</cp:revision>
  <dcterms:created xsi:type="dcterms:W3CDTF">2022-10-26T18:26:04Z</dcterms:created>
  <dcterms:modified xsi:type="dcterms:W3CDTF">2022-10-28T19:04:16Z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0x010100669121F19C93BA4DB0094FC1C2D0CE64</vt:lpwstr>
  </property>
</Properties>
</file>