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15"/>
  </p:notesMasterIdLst>
  <p:handoutMasterIdLst>
    <p:handoutMasterId r:id="rId16"/>
  </p:handoutMasterIdLst>
  <p:sldIdLst>
    <p:sldId id="846" r:id="rId5"/>
    <p:sldId id="1024" r:id="rId6"/>
    <p:sldId id="963" r:id="rId7"/>
    <p:sldId id="1072" r:id="rId8"/>
    <p:sldId id="1025" r:id="rId9"/>
    <p:sldId id="1096" r:id="rId10"/>
    <p:sldId id="1095" r:id="rId11"/>
    <p:sldId id="1094" r:id="rId12"/>
    <p:sldId id="1097" r:id="rId13"/>
    <p:sldId id="1073"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C68AD"/>
    <a:srgbClr val="0B5D9C"/>
    <a:srgbClr val="0088EE"/>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735" autoAdjust="0"/>
  </p:normalViewPr>
  <p:slideViewPr>
    <p:cSldViewPr snapToGrid="0">
      <p:cViewPr varScale="1">
        <p:scale>
          <a:sx n="83" d="100"/>
          <a:sy n="83" d="100"/>
        </p:scale>
        <p:origin x="80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EAED96-C5EA-4EB7-B606-86B3A1DC0A16}" type="doc">
      <dgm:prSet loTypeId="urn:microsoft.com/office/officeart/2005/8/layout/radial1" loCatId="relationship" qsTypeId="urn:microsoft.com/office/officeart/2005/8/quickstyle/simple1" qsCatId="simple" csTypeId="urn:microsoft.com/office/officeart/2005/8/colors/accent1_2" csCatId="accent1" phldr="1"/>
      <dgm:spPr/>
    </dgm:pt>
    <dgm:pt modelId="{EA335EF1-C0FF-445E-8CAB-D8BA0C7B7687}">
      <dgm:prSet phldrT="[Text]"/>
      <dgm:spPr/>
      <dgm:t>
        <a:bodyPr/>
        <a:lstStyle/>
        <a:p>
          <a:r>
            <a:rPr lang="en-US" b="1" dirty="0">
              <a:solidFill>
                <a:schemeClr val="tx1"/>
              </a:solidFill>
            </a:rPr>
            <a:t>Opportunity</a:t>
          </a:r>
        </a:p>
      </dgm:t>
    </dgm:pt>
    <dgm:pt modelId="{4F54331D-91F8-467B-97A2-6D65EC3D8A01}" type="parTrans" cxnId="{DB535A15-1D74-4B1F-895B-F65DFBE129AA}">
      <dgm:prSet/>
      <dgm:spPr/>
      <dgm:t>
        <a:bodyPr/>
        <a:lstStyle/>
        <a:p>
          <a:endParaRPr lang="en-US" b="1">
            <a:solidFill>
              <a:schemeClr val="tx1"/>
            </a:solidFill>
          </a:endParaRPr>
        </a:p>
      </dgm:t>
    </dgm:pt>
    <dgm:pt modelId="{FB4463D6-35D8-41EC-8E64-A8D7A5283B9F}" type="sibTrans" cxnId="{DB535A15-1D74-4B1F-895B-F65DFBE129AA}">
      <dgm:prSet/>
      <dgm:spPr/>
      <dgm:t>
        <a:bodyPr/>
        <a:lstStyle/>
        <a:p>
          <a:endParaRPr lang="en-US" b="1">
            <a:solidFill>
              <a:schemeClr val="tx1"/>
            </a:solidFill>
          </a:endParaRPr>
        </a:p>
      </dgm:t>
    </dgm:pt>
    <dgm:pt modelId="{A0CE13BC-FCEA-489C-A2DF-9339A9FBF7D8}">
      <dgm:prSet/>
      <dgm:spPr/>
      <dgm:t>
        <a:bodyPr/>
        <a:lstStyle/>
        <a:p>
          <a:r>
            <a:rPr lang="en-US" b="1" dirty="0">
              <a:solidFill>
                <a:schemeClr val="tx1"/>
              </a:solidFill>
            </a:rPr>
            <a:t>Community</a:t>
          </a:r>
        </a:p>
      </dgm:t>
    </dgm:pt>
    <dgm:pt modelId="{6732C3F7-9A9B-4E5B-8B66-AE1600EBD01C}" type="parTrans" cxnId="{5C8B2B63-786F-48CF-B4DC-68C5B7D41F66}">
      <dgm:prSet/>
      <dgm:spPr/>
      <dgm:t>
        <a:bodyPr/>
        <a:lstStyle/>
        <a:p>
          <a:endParaRPr lang="en-US" b="1">
            <a:solidFill>
              <a:schemeClr val="tx1"/>
            </a:solidFill>
          </a:endParaRPr>
        </a:p>
      </dgm:t>
    </dgm:pt>
    <dgm:pt modelId="{2C4DC58A-31ED-4537-8463-3927047F5D24}" type="sibTrans" cxnId="{5C8B2B63-786F-48CF-B4DC-68C5B7D41F66}">
      <dgm:prSet/>
      <dgm:spPr/>
      <dgm:t>
        <a:bodyPr/>
        <a:lstStyle/>
        <a:p>
          <a:endParaRPr lang="en-US" b="1">
            <a:solidFill>
              <a:schemeClr val="tx1"/>
            </a:solidFill>
          </a:endParaRPr>
        </a:p>
      </dgm:t>
    </dgm:pt>
    <dgm:pt modelId="{73EDAF10-F779-4FC1-9320-333BBDA0B8F7}">
      <dgm:prSet/>
      <dgm:spPr/>
      <dgm:t>
        <a:bodyPr/>
        <a:lstStyle/>
        <a:p>
          <a:r>
            <a:rPr lang="en-US" b="1" dirty="0">
              <a:solidFill>
                <a:schemeClr val="tx1"/>
              </a:solidFill>
            </a:rPr>
            <a:t>Civil</a:t>
          </a:r>
        </a:p>
      </dgm:t>
    </dgm:pt>
    <dgm:pt modelId="{9A295D90-A1EF-40E1-B70C-402BF8923262}" type="parTrans" cxnId="{77BF479A-1539-42C8-91F9-D24FD44F6AD5}">
      <dgm:prSet/>
      <dgm:spPr/>
      <dgm:t>
        <a:bodyPr/>
        <a:lstStyle/>
        <a:p>
          <a:endParaRPr lang="en-US" b="1">
            <a:solidFill>
              <a:schemeClr val="tx1"/>
            </a:solidFill>
          </a:endParaRPr>
        </a:p>
      </dgm:t>
    </dgm:pt>
    <dgm:pt modelId="{A104B390-4538-44CE-B009-A8C756223423}" type="sibTrans" cxnId="{77BF479A-1539-42C8-91F9-D24FD44F6AD5}">
      <dgm:prSet/>
      <dgm:spPr/>
      <dgm:t>
        <a:bodyPr/>
        <a:lstStyle/>
        <a:p>
          <a:endParaRPr lang="en-US" b="1">
            <a:solidFill>
              <a:schemeClr val="tx1"/>
            </a:solidFill>
          </a:endParaRPr>
        </a:p>
      </dgm:t>
    </dgm:pt>
    <dgm:pt modelId="{3B2F2FDD-31F6-40AD-B6B4-C872097BFCE2}">
      <dgm:prSet/>
      <dgm:spPr/>
      <dgm:t>
        <a:bodyPr/>
        <a:lstStyle/>
        <a:p>
          <a:r>
            <a:rPr lang="en-US" b="1" dirty="0">
              <a:solidFill>
                <a:schemeClr val="tx1"/>
              </a:solidFill>
            </a:rPr>
            <a:t>Military</a:t>
          </a:r>
        </a:p>
      </dgm:t>
    </dgm:pt>
    <dgm:pt modelId="{99BEBFFA-596F-45F9-B060-6EBF9E20686C}" type="parTrans" cxnId="{1E57F184-97F9-46EC-8840-01A5D449EFE4}">
      <dgm:prSet/>
      <dgm:spPr/>
      <dgm:t>
        <a:bodyPr/>
        <a:lstStyle/>
        <a:p>
          <a:endParaRPr lang="en-US" b="1">
            <a:solidFill>
              <a:schemeClr val="tx1"/>
            </a:solidFill>
          </a:endParaRPr>
        </a:p>
      </dgm:t>
    </dgm:pt>
    <dgm:pt modelId="{990AE563-C335-4AA2-8241-9E21420C2C76}" type="sibTrans" cxnId="{1E57F184-97F9-46EC-8840-01A5D449EFE4}">
      <dgm:prSet/>
      <dgm:spPr/>
      <dgm:t>
        <a:bodyPr/>
        <a:lstStyle/>
        <a:p>
          <a:endParaRPr lang="en-US" b="1">
            <a:solidFill>
              <a:schemeClr val="tx1"/>
            </a:solidFill>
          </a:endParaRPr>
        </a:p>
      </dgm:t>
    </dgm:pt>
    <dgm:pt modelId="{87F982AE-1577-43BC-8146-EC6737515387}">
      <dgm:prSet/>
      <dgm:spPr/>
      <dgm:t>
        <a:bodyPr/>
        <a:lstStyle/>
        <a:p>
          <a:r>
            <a:rPr lang="en-US" b="1" dirty="0">
              <a:solidFill>
                <a:schemeClr val="tx1"/>
              </a:solidFill>
            </a:rPr>
            <a:t>Challenges</a:t>
          </a:r>
        </a:p>
      </dgm:t>
    </dgm:pt>
    <dgm:pt modelId="{CDFBE5D2-0E9D-4612-9986-07EC11E2DA85}" type="parTrans" cxnId="{47EFD4A8-8D40-42D2-B98D-A84EABFC2BED}">
      <dgm:prSet/>
      <dgm:spPr/>
      <dgm:t>
        <a:bodyPr/>
        <a:lstStyle/>
        <a:p>
          <a:endParaRPr lang="en-US" b="1">
            <a:solidFill>
              <a:schemeClr val="tx1"/>
            </a:solidFill>
          </a:endParaRPr>
        </a:p>
      </dgm:t>
    </dgm:pt>
    <dgm:pt modelId="{E012B8EA-C94F-4E3E-B1A5-36112381D5A9}" type="sibTrans" cxnId="{47EFD4A8-8D40-42D2-B98D-A84EABFC2BED}">
      <dgm:prSet/>
      <dgm:spPr/>
      <dgm:t>
        <a:bodyPr/>
        <a:lstStyle/>
        <a:p>
          <a:endParaRPr lang="en-US" b="1">
            <a:solidFill>
              <a:schemeClr val="tx1"/>
            </a:solidFill>
          </a:endParaRPr>
        </a:p>
      </dgm:t>
    </dgm:pt>
    <dgm:pt modelId="{1C072FB6-B917-4F84-BAED-56727FC2EE28}" type="pres">
      <dgm:prSet presAssocID="{36EAED96-C5EA-4EB7-B606-86B3A1DC0A16}" presName="cycle" presStyleCnt="0">
        <dgm:presLayoutVars>
          <dgm:chMax val="1"/>
          <dgm:dir/>
          <dgm:animLvl val="ctr"/>
          <dgm:resizeHandles val="exact"/>
        </dgm:presLayoutVars>
      </dgm:prSet>
      <dgm:spPr/>
    </dgm:pt>
    <dgm:pt modelId="{8E53A2FB-3F10-4455-9463-213E854D20B5}" type="pres">
      <dgm:prSet presAssocID="{A0CE13BC-FCEA-489C-A2DF-9339A9FBF7D8}" presName="centerShape" presStyleLbl="node0" presStyleIdx="0" presStyleCnt="1"/>
      <dgm:spPr/>
    </dgm:pt>
    <dgm:pt modelId="{DB31B236-4A32-44D2-88E8-10EBF196287B}" type="pres">
      <dgm:prSet presAssocID="{9A295D90-A1EF-40E1-B70C-402BF8923262}" presName="Name9" presStyleLbl="parChTrans1D2" presStyleIdx="0" presStyleCnt="4"/>
      <dgm:spPr/>
    </dgm:pt>
    <dgm:pt modelId="{24831F95-F417-4B45-B01B-D56EE3D522AF}" type="pres">
      <dgm:prSet presAssocID="{9A295D90-A1EF-40E1-B70C-402BF8923262}" presName="connTx" presStyleLbl="parChTrans1D2" presStyleIdx="0" presStyleCnt="4"/>
      <dgm:spPr/>
    </dgm:pt>
    <dgm:pt modelId="{E08CFDDD-067D-48DC-A614-87666DC7577F}" type="pres">
      <dgm:prSet presAssocID="{73EDAF10-F779-4FC1-9320-333BBDA0B8F7}" presName="node" presStyleLbl="node1" presStyleIdx="0" presStyleCnt="4">
        <dgm:presLayoutVars>
          <dgm:bulletEnabled val="1"/>
        </dgm:presLayoutVars>
      </dgm:prSet>
      <dgm:spPr/>
    </dgm:pt>
    <dgm:pt modelId="{4E3DF2AB-0004-4DED-8AC3-266BF48053E5}" type="pres">
      <dgm:prSet presAssocID="{4F54331D-91F8-467B-97A2-6D65EC3D8A01}" presName="Name9" presStyleLbl="parChTrans1D2" presStyleIdx="1" presStyleCnt="4"/>
      <dgm:spPr/>
    </dgm:pt>
    <dgm:pt modelId="{E69C4D1F-49EE-4265-B946-C54F54385693}" type="pres">
      <dgm:prSet presAssocID="{4F54331D-91F8-467B-97A2-6D65EC3D8A01}" presName="connTx" presStyleLbl="parChTrans1D2" presStyleIdx="1" presStyleCnt="4"/>
      <dgm:spPr/>
    </dgm:pt>
    <dgm:pt modelId="{CB7BA790-4340-438C-ABC7-F62DF1E12CB5}" type="pres">
      <dgm:prSet presAssocID="{EA335EF1-C0FF-445E-8CAB-D8BA0C7B7687}" presName="node" presStyleLbl="node1" presStyleIdx="1" presStyleCnt="4">
        <dgm:presLayoutVars>
          <dgm:bulletEnabled val="1"/>
        </dgm:presLayoutVars>
      </dgm:prSet>
      <dgm:spPr/>
    </dgm:pt>
    <dgm:pt modelId="{B003FAF2-1E6D-4C2D-863D-884A00B8A310}" type="pres">
      <dgm:prSet presAssocID="{99BEBFFA-596F-45F9-B060-6EBF9E20686C}" presName="Name9" presStyleLbl="parChTrans1D2" presStyleIdx="2" presStyleCnt="4"/>
      <dgm:spPr/>
    </dgm:pt>
    <dgm:pt modelId="{6E29F5D6-C465-445C-A116-96F24F7687B8}" type="pres">
      <dgm:prSet presAssocID="{99BEBFFA-596F-45F9-B060-6EBF9E20686C}" presName="connTx" presStyleLbl="parChTrans1D2" presStyleIdx="2" presStyleCnt="4"/>
      <dgm:spPr/>
    </dgm:pt>
    <dgm:pt modelId="{59D333C7-07CA-4DBB-ABFE-84CA3EF725B1}" type="pres">
      <dgm:prSet presAssocID="{3B2F2FDD-31F6-40AD-B6B4-C872097BFCE2}" presName="node" presStyleLbl="node1" presStyleIdx="2" presStyleCnt="4">
        <dgm:presLayoutVars>
          <dgm:bulletEnabled val="1"/>
        </dgm:presLayoutVars>
      </dgm:prSet>
      <dgm:spPr/>
    </dgm:pt>
    <dgm:pt modelId="{15B35F0E-E7DB-4F69-8925-943690084909}" type="pres">
      <dgm:prSet presAssocID="{CDFBE5D2-0E9D-4612-9986-07EC11E2DA85}" presName="Name9" presStyleLbl="parChTrans1D2" presStyleIdx="3" presStyleCnt="4"/>
      <dgm:spPr/>
    </dgm:pt>
    <dgm:pt modelId="{8AF9BFC4-D058-4165-B306-C2B2CDCD629B}" type="pres">
      <dgm:prSet presAssocID="{CDFBE5D2-0E9D-4612-9986-07EC11E2DA85}" presName="connTx" presStyleLbl="parChTrans1D2" presStyleIdx="3" presStyleCnt="4"/>
      <dgm:spPr/>
    </dgm:pt>
    <dgm:pt modelId="{94AD4360-2C54-41CE-82DB-527C1F86058E}" type="pres">
      <dgm:prSet presAssocID="{87F982AE-1577-43BC-8146-EC6737515387}" presName="node" presStyleLbl="node1" presStyleIdx="3" presStyleCnt="4">
        <dgm:presLayoutVars>
          <dgm:bulletEnabled val="1"/>
        </dgm:presLayoutVars>
      </dgm:prSet>
      <dgm:spPr/>
    </dgm:pt>
  </dgm:ptLst>
  <dgm:cxnLst>
    <dgm:cxn modelId="{D3D3BF05-A51F-4D65-8F52-BA2E6FEB7BDF}" type="presOf" srcId="{4F54331D-91F8-467B-97A2-6D65EC3D8A01}" destId="{E69C4D1F-49EE-4265-B946-C54F54385693}" srcOrd="1" destOrd="0" presId="urn:microsoft.com/office/officeart/2005/8/layout/radial1"/>
    <dgm:cxn modelId="{DB535A15-1D74-4B1F-895B-F65DFBE129AA}" srcId="{A0CE13BC-FCEA-489C-A2DF-9339A9FBF7D8}" destId="{EA335EF1-C0FF-445E-8CAB-D8BA0C7B7687}" srcOrd="1" destOrd="0" parTransId="{4F54331D-91F8-467B-97A2-6D65EC3D8A01}" sibTransId="{FB4463D6-35D8-41EC-8E64-A8D7A5283B9F}"/>
    <dgm:cxn modelId="{06C51F27-8CC7-47D7-AA51-7E371D4FBD9D}" type="presOf" srcId="{73EDAF10-F779-4FC1-9320-333BBDA0B8F7}" destId="{E08CFDDD-067D-48DC-A614-87666DC7577F}" srcOrd="0" destOrd="0" presId="urn:microsoft.com/office/officeart/2005/8/layout/radial1"/>
    <dgm:cxn modelId="{E222CF27-FB72-4BC4-AFF5-1C1E3150EB0D}" type="presOf" srcId="{99BEBFFA-596F-45F9-B060-6EBF9E20686C}" destId="{6E29F5D6-C465-445C-A116-96F24F7687B8}" srcOrd="1" destOrd="0" presId="urn:microsoft.com/office/officeart/2005/8/layout/radial1"/>
    <dgm:cxn modelId="{6A426A5E-089F-470E-8C0A-5F5CE3C3D82D}" type="presOf" srcId="{CDFBE5D2-0E9D-4612-9986-07EC11E2DA85}" destId="{15B35F0E-E7DB-4F69-8925-943690084909}" srcOrd="0" destOrd="0" presId="urn:microsoft.com/office/officeart/2005/8/layout/radial1"/>
    <dgm:cxn modelId="{885E0560-C11A-494F-9B4F-5DFC6D3BAF66}" type="presOf" srcId="{EA335EF1-C0FF-445E-8CAB-D8BA0C7B7687}" destId="{CB7BA790-4340-438C-ABC7-F62DF1E12CB5}" srcOrd="0" destOrd="0" presId="urn:microsoft.com/office/officeart/2005/8/layout/radial1"/>
    <dgm:cxn modelId="{5C8B2B63-786F-48CF-B4DC-68C5B7D41F66}" srcId="{36EAED96-C5EA-4EB7-B606-86B3A1DC0A16}" destId="{A0CE13BC-FCEA-489C-A2DF-9339A9FBF7D8}" srcOrd="0" destOrd="0" parTransId="{6732C3F7-9A9B-4E5B-8B66-AE1600EBD01C}" sibTransId="{2C4DC58A-31ED-4537-8463-3927047F5D24}"/>
    <dgm:cxn modelId="{32C6AC53-8FDD-4011-8CA6-C4AD3C7F06C9}" type="presOf" srcId="{99BEBFFA-596F-45F9-B060-6EBF9E20686C}" destId="{B003FAF2-1E6D-4C2D-863D-884A00B8A310}" srcOrd="0" destOrd="0" presId="urn:microsoft.com/office/officeart/2005/8/layout/radial1"/>
    <dgm:cxn modelId="{1E57F184-97F9-46EC-8840-01A5D449EFE4}" srcId="{A0CE13BC-FCEA-489C-A2DF-9339A9FBF7D8}" destId="{3B2F2FDD-31F6-40AD-B6B4-C872097BFCE2}" srcOrd="2" destOrd="0" parTransId="{99BEBFFA-596F-45F9-B060-6EBF9E20686C}" sibTransId="{990AE563-C335-4AA2-8241-9E21420C2C76}"/>
    <dgm:cxn modelId="{6501B18B-4F13-4DAF-AD83-A24E3E10CEEF}" type="presOf" srcId="{4F54331D-91F8-467B-97A2-6D65EC3D8A01}" destId="{4E3DF2AB-0004-4DED-8AC3-266BF48053E5}" srcOrd="0" destOrd="0" presId="urn:microsoft.com/office/officeart/2005/8/layout/radial1"/>
    <dgm:cxn modelId="{29656B8F-CF0E-443E-A693-DCD0F09384DA}" type="presOf" srcId="{3B2F2FDD-31F6-40AD-B6B4-C872097BFCE2}" destId="{59D333C7-07CA-4DBB-ABFE-84CA3EF725B1}" srcOrd="0" destOrd="0" presId="urn:microsoft.com/office/officeart/2005/8/layout/radial1"/>
    <dgm:cxn modelId="{4C012396-6428-4355-9775-6F679DC039FB}" type="presOf" srcId="{87F982AE-1577-43BC-8146-EC6737515387}" destId="{94AD4360-2C54-41CE-82DB-527C1F86058E}" srcOrd="0" destOrd="0" presId="urn:microsoft.com/office/officeart/2005/8/layout/radial1"/>
    <dgm:cxn modelId="{77BF479A-1539-42C8-91F9-D24FD44F6AD5}" srcId="{A0CE13BC-FCEA-489C-A2DF-9339A9FBF7D8}" destId="{73EDAF10-F779-4FC1-9320-333BBDA0B8F7}" srcOrd="0" destOrd="0" parTransId="{9A295D90-A1EF-40E1-B70C-402BF8923262}" sibTransId="{A104B390-4538-44CE-B009-A8C756223423}"/>
    <dgm:cxn modelId="{47EFD4A8-8D40-42D2-B98D-A84EABFC2BED}" srcId="{A0CE13BC-FCEA-489C-A2DF-9339A9FBF7D8}" destId="{87F982AE-1577-43BC-8146-EC6737515387}" srcOrd="3" destOrd="0" parTransId="{CDFBE5D2-0E9D-4612-9986-07EC11E2DA85}" sibTransId="{E012B8EA-C94F-4E3E-B1A5-36112381D5A9}"/>
    <dgm:cxn modelId="{4EC072BD-A715-4E7F-8A62-3EECC6FF3AB1}" type="presOf" srcId="{9A295D90-A1EF-40E1-B70C-402BF8923262}" destId="{DB31B236-4A32-44D2-88E8-10EBF196287B}" srcOrd="0" destOrd="0" presId="urn:microsoft.com/office/officeart/2005/8/layout/radial1"/>
    <dgm:cxn modelId="{4FD63CC2-FE17-4557-B09E-5C3DB300D9A3}" type="presOf" srcId="{A0CE13BC-FCEA-489C-A2DF-9339A9FBF7D8}" destId="{8E53A2FB-3F10-4455-9463-213E854D20B5}" srcOrd="0" destOrd="0" presId="urn:microsoft.com/office/officeart/2005/8/layout/radial1"/>
    <dgm:cxn modelId="{BD020AD2-E06E-4A8A-A34A-4E722EC1D932}" type="presOf" srcId="{36EAED96-C5EA-4EB7-B606-86B3A1DC0A16}" destId="{1C072FB6-B917-4F84-BAED-56727FC2EE28}" srcOrd="0" destOrd="0" presId="urn:microsoft.com/office/officeart/2005/8/layout/radial1"/>
    <dgm:cxn modelId="{246594DA-1978-4981-B105-F1B700B0526F}" type="presOf" srcId="{CDFBE5D2-0E9D-4612-9986-07EC11E2DA85}" destId="{8AF9BFC4-D058-4165-B306-C2B2CDCD629B}" srcOrd="1" destOrd="0" presId="urn:microsoft.com/office/officeart/2005/8/layout/radial1"/>
    <dgm:cxn modelId="{24AB7AF6-E480-4E81-81E7-989740F1218B}" type="presOf" srcId="{9A295D90-A1EF-40E1-B70C-402BF8923262}" destId="{24831F95-F417-4B45-B01B-D56EE3D522AF}" srcOrd="1" destOrd="0" presId="urn:microsoft.com/office/officeart/2005/8/layout/radial1"/>
    <dgm:cxn modelId="{6B840C39-5096-428F-985A-E1FF41481D4A}" type="presParOf" srcId="{1C072FB6-B917-4F84-BAED-56727FC2EE28}" destId="{8E53A2FB-3F10-4455-9463-213E854D20B5}" srcOrd="0" destOrd="0" presId="urn:microsoft.com/office/officeart/2005/8/layout/radial1"/>
    <dgm:cxn modelId="{95569BB4-9FB5-4994-B328-2722400CC3DE}" type="presParOf" srcId="{1C072FB6-B917-4F84-BAED-56727FC2EE28}" destId="{DB31B236-4A32-44D2-88E8-10EBF196287B}" srcOrd="1" destOrd="0" presId="urn:microsoft.com/office/officeart/2005/8/layout/radial1"/>
    <dgm:cxn modelId="{94FF3C27-65DE-4F25-9612-E22D099D3568}" type="presParOf" srcId="{DB31B236-4A32-44D2-88E8-10EBF196287B}" destId="{24831F95-F417-4B45-B01B-D56EE3D522AF}" srcOrd="0" destOrd="0" presId="urn:microsoft.com/office/officeart/2005/8/layout/radial1"/>
    <dgm:cxn modelId="{D2A88FDF-E63E-4740-9067-6ABBE03D3C72}" type="presParOf" srcId="{1C072FB6-B917-4F84-BAED-56727FC2EE28}" destId="{E08CFDDD-067D-48DC-A614-87666DC7577F}" srcOrd="2" destOrd="0" presId="urn:microsoft.com/office/officeart/2005/8/layout/radial1"/>
    <dgm:cxn modelId="{713F52BE-8CFA-4533-9B39-A0EC45578FD5}" type="presParOf" srcId="{1C072FB6-B917-4F84-BAED-56727FC2EE28}" destId="{4E3DF2AB-0004-4DED-8AC3-266BF48053E5}" srcOrd="3" destOrd="0" presId="urn:microsoft.com/office/officeart/2005/8/layout/radial1"/>
    <dgm:cxn modelId="{DE8A332E-822B-46A4-AFA9-4061B973F947}" type="presParOf" srcId="{4E3DF2AB-0004-4DED-8AC3-266BF48053E5}" destId="{E69C4D1F-49EE-4265-B946-C54F54385693}" srcOrd="0" destOrd="0" presId="urn:microsoft.com/office/officeart/2005/8/layout/radial1"/>
    <dgm:cxn modelId="{6F6F8BD0-A3B9-4AAD-A61D-F5A363269760}" type="presParOf" srcId="{1C072FB6-B917-4F84-BAED-56727FC2EE28}" destId="{CB7BA790-4340-438C-ABC7-F62DF1E12CB5}" srcOrd="4" destOrd="0" presId="urn:microsoft.com/office/officeart/2005/8/layout/radial1"/>
    <dgm:cxn modelId="{85EEE091-B747-4313-A2AA-E1718652D5F1}" type="presParOf" srcId="{1C072FB6-B917-4F84-BAED-56727FC2EE28}" destId="{B003FAF2-1E6D-4C2D-863D-884A00B8A310}" srcOrd="5" destOrd="0" presId="urn:microsoft.com/office/officeart/2005/8/layout/radial1"/>
    <dgm:cxn modelId="{91DFD66B-11BC-441D-8F53-6931C38F6FDB}" type="presParOf" srcId="{B003FAF2-1E6D-4C2D-863D-884A00B8A310}" destId="{6E29F5D6-C465-445C-A116-96F24F7687B8}" srcOrd="0" destOrd="0" presId="urn:microsoft.com/office/officeart/2005/8/layout/radial1"/>
    <dgm:cxn modelId="{A0B3ECF5-FDD0-4D13-8F40-A8FB0F984AA5}" type="presParOf" srcId="{1C072FB6-B917-4F84-BAED-56727FC2EE28}" destId="{59D333C7-07CA-4DBB-ABFE-84CA3EF725B1}" srcOrd="6" destOrd="0" presId="urn:microsoft.com/office/officeart/2005/8/layout/radial1"/>
    <dgm:cxn modelId="{B31CE691-E783-4BFC-82A0-E35F48A0FD4F}" type="presParOf" srcId="{1C072FB6-B917-4F84-BAED-56727FC2EE28}" destId="{15B35F0E-E7DB-4F69-8925-943690084909}" srcOrd="7" destOrd="0" presId="urn:microsoft.com/office/officeart/2005/8/layout/radial1"/>
    <dgm:cxn modelId="{AFA9C257-2A31-4EDE-BAC1-61FAA7093A62}" type="presParOf" srcId="{15B35F0E-E7DB-4F69-8925-943690084909}" destId="{8AF9BFC4-D058-4165-B306-C2B2CDCD629B}" srcOrd="0" destOrd="0" presId="urn:microsoft.com/office/officeart/2005/8/layout/radial1"/>
    <dgm:cxn modelId="{6D5CC7ED-8E67-4D19-910F-C8B1E7ED97B4}" type="presParOf" srcId="{1C072FB6-B917-4F84-BAED-56727FC2EE28}" destId="{94AD4360-2C54-41CE-82DB-527C1F86058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59983F-3B50-4297-8943-D3E28AFDD19D}"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F16C9342-9BC3-42BF-AF70-A10575C5CB07}">
      <dgm:prSet phldrT="[Text]" custT="1"/>
      <dgm:spPr>
        <a:solidFill>
          <a:schemeClr val="accent3">
            <a:lumMod val="60000"/>
            <a:lumOff val="40000"/>
          </a:schemeClr>
        </a:solidFill>
      </dgm:spPr>
      <dgm:t>
        <a:bodyPr/>
        <a:lstStyle/>
        <a:p>
          <a:r>
            <a:rPr lang="en-US" sz="1400" dirty="0"/>
            <a:t>Municipalities</a:t>
          </a:r>
        </a:p>
      </dgm:t>
    </dgm:pt>
    <dgm:pt modelId="{DC213B20-9F7F-468B-8D54-023E98D148D8}" type="parTrans" cxnId="{FA086C64-1C4A-47D6-A96B-D59078B1D9A7}">
      <dgm:prSet/>
      <dgm:spPr/>
      <dgm:t>
        <a:bodyPr/>
        <a:lstStyle/>
        <a:p>
          <a:endParaRPr lang="en-US"/>
        </a:p>
      </dgm:t>
    </dgm:pt>
    <dgm:pt modelId="{C0745D54-60C2-405A-A9B1-F3809C1C55B7}" type="sibTrans" cxnId="{FA086C64-1C4A-47D6-A96B-D59078B1D9A7}">
      <dgm:prSet/>
      <dgm:spPr/>
      <dgm:t>
        <a:bodyPr/>
        <a:lstStyle/>
        <a:p>
          <a:endParaRPr lang="en-US"/>
        </a:p>
      </dgm:t>
    </dgm:pt>
    <dgm:pt modelId="{E0786E39-22A4-40FE-A93B-DFF9246E86D2}">
      <dgm:prSet phldrT="[Text]" custT="1"/>
      <dgm:spPr>
        <a:solidFill>
          <a:schemeClr val="accent3">
            <a:lumMod val="60000"/>
            <a:lumOff val="40000"/>
          </a:schemeClr>
        </a:solidFill>
      </dgm:spPr>
      <dgm:t>
        <a:bodyPr/>
        <a:lstStyle/>
        <a:p>
          <a:r>
            <a:rPr lang="en-US" sz="1400" dirty="0"/>
            <a:t>County/State Agencies</a:t>
          </a:r>
        </a:p>
      </dgm:t>
    </dgm:pt>
    <dgm:pt modelId="{BDBD1E20-53F3-4653-92CA-946F710A7805}" type="parTrans" cxnId="{5AD272AD-D60F-4065-8584-CBBE1D44E480}">
      <dgm:prSet/>
      <dgm:spPr/>
      <dgm:t>
        <a:bodyPr/>
        <a:lstStyle/>
        <a:p>
          <a:endParaRPr lang="en-US"/>
        </a:p>
      </dgm:t>
    </dgm:pt>
    <dgm:pt modelId="{4C728BCE-4AD1-4F65-B51B-156C0A59B0A3}" type="sibTrans" cxnId="{5AD272AD-D60F-4065-8584-CBBE1D44E480}">
      <dgm:prSet/>
      <dgm:spPr/>
      <dgm:t>
        <a:bodyPr/>
        <a:lstStyle/>
        <a:p>
          <a:endParaRPr lang="en-US"/>
        </a:p>
      </dgm:t>
    </dgm:pt>
    <dgm:pt modelId="{8FBC4F6D-ECBE-4DBF-B2D9-59B5489D2605}">
      <dgm:prSet phldrT="[Text]" custT="1"/>
      <dgm:spPr>
        <a:solidFill>
          <a:schemeClr val="accent3">
            <a:lumMod val="60000"/>
            <a:lumOff val="40000"/>
          </a:schemeClr>
        </a:solidFill>
      </dgm:spPr>
      <dgm:t>
        <a:bodyPr/>
        <a:lstStyle/>
        <a:p>
          <a:r>
            <a:rPr lang="en-US" sz="1400" dirty="0"/>
            <a:t>Academia</a:t>
          </a:r>
        </a:p>
      </dgm:t>
    </dgm:pt>
    <dgm:pt modelId="{8D47B26C-8A9B-4581-9795-BECB15A37C03}" type="parTrans" cxnId="{11154777-EE1D-419F-85E9-4B88A7F59D17}">
      <dgm:prSet/>
      <dgm:spPr/>
      <dgm:t>
        <a:bodyPr/>
        <a:lstStyle/>
        <a:p>
          <a:endParaRPr lang="en-US"/>
        </a:p>
      </dgm:t>
    </dgm:pt>
    <dgm:pt modelId="{2D6BE865-EC2F-444C-B67E-7C40A7B772C1}" type="sibTrans" cxnId="{11154777-EE1D-419F-85E9-4B88A7F59D17}">
      <dgm:prSet/>
      <dgm:spPr/>
      <dgm:t>
        <a:bodyPr/>
        <a:lstStyle/>
        <a:p>
          <a:endParaRPr lang="en-US"/>
        </a:p>
      </dgm:t>
    </dgm:pt>
    <dgm:pt modelId="{2435493B-1DAA-49CC-A15B-73D20FA562E0}">
      <dgm:prSet phldrT="[Text]" custT="1"/>
      <dgm:spPr>
        <a:solidFill>
          <a:schemeClr val="accent3">
            <a:lumMod val="60000"/>
            <a:lumOff val="40000"/>
          </a:schemeClr>
        </a:solidFill>
      </dgm:spPr>
      <dgm:t>
        <a:bodyPr/>
        <a:lstStyle/>
        <a:p>
          <a:r>
            <a:rPr lang="en-US" sz="1400" dirty="0"/>
            <a:t>Planning Workshops</a:t>
          </a:r>
        </a:p>
      </dgm:t>
    </dgm:pt>
    <dgm:pt modelId="{6880ECF2-BF4B-4463-954B-B2E79EB1FAA7}" type="parTrans" cxnId="{5F279CA3-9A09-41F0-9979-34DF284DEA17}">
      <dgm:prSet/>
      <dgm:spPr/>
      <dgm:t>
        <a:bodyPr/>
        <a:lstStyle/>
        <a:p>
          <a:endParaRPr lang="en-US"/>
        </a:p>
      </dgm:t>
    </dgm:pt>
    <dgm:pt modelId="{3C1F63D6-B6DE-4D1A-861F-80DE6E84ECD6}" type="sibTrans" cxnId="{5F279CA3-9A09-41F0-9979-34DF284DEA17}">
      <dgm:prSet/>
      <dgm:spPr/>
      <dgm:t>
        <a:bodyPr/>
        <a:lstStyle/>
        <a:p>
          <a:endParaRPr lang="en-US"/>
        </a:p>
      </dgm:t>
    </dgm:pt>
    <dgm:pt modelId="{EF9518EE-00B1-4A85-B33D-2543305E4DB3}">
      <dgm:prSet phldrT="[Text]" custT="1"/>
      <dgm:spPr>
        <a:solidFill>
          <a:schemeClr val="accent3">
            <a:lumMod val="60000"/>
            <a:lumOff val="40000"/>
          </a:schemeClr>
        </a:solidFill>
      </dgm:spPr>
      <dgm:t>
        <a:bodyPr/>
        <a:lstStyle/>
        <a:p>
          <a:r>
            <a:rPr lang="en-US" sz="1400" dirty="0"/>
            <a:t>Community Symposiums</a:t>
          </a:r>
        </a:p>
      </dgm:t>
    </dgm:pt>
    <dgm:pt modelId="{4A721D63-4BE4-497F-9439-16D50822AB29}" type="parTrans" cxnId="{F5695CD5-965D-405C-AA1C-EAEE5CF9A226}">
      <dgm:prSet/>
      <dgm:spPr/>
      <dgm:t>
        <a:bodyPr/>
        <a:lstStyle/>
        <a:p>
          <a:endParaRPr lang="en-US"/>
        </a:p>
      </dgm:t>
    </dgm:pt>
    <dgm:pt modelId="{DADD8186-7962-43EA-AB75-E6FFF406C425}" type="sibTrans" cxnId="{F5695CD5-965D-405C-AA1C-EAEE5CF9A226}">
      <dgm:prSet/>
      <dgm:spPr/>
      <dgm:t>
        <a:bodyPr/>
        <a:lstStyle/>
        <a:p>
          <a:endParaRPr lang="en-US"/>
        </a:p>
      </dgm:t>
    </dgm:pt>
    <dgm:pt modelId="{B67E8FDF-B0C0-40E0-B91D-6FCBF21AC249}">
      <dgm:prSet phldrT="[Text]" custT="1"/>
      <dgm:spPr>
        <a:solidFill>
          <a:schemeClr val="accent3">
            <a:lumMod val="60000"/>
            <a:lumOff val="40000"/>
          </a:schemeClr>
        </a:solidFill>
      </dgm:spPr>
      <dgm:t>
        <a:bodyPr/>
        <a:lstStyle/>
        <a:p>
          <a:r>
            <a:rPr lang="en-US" sz="1400" dirty="0"/>
            <a:t>Military Affairs Councils</a:t>
          </a:r>
        </a:p>
      </dgm:t>
    </dgm:pt>
    <dgm:pt modelId="{448E9D3E-3BBE-41E2-B256-43B234FC255F}" type="parTrans" cxnId="{BFB55A94-240E-4E0F-BA18-8AC37648383F}">
      <dgm:prSet/>
      <dgm:spPr/>
      <dgm:t>
        <a:bodyPr/>
        <a:lstStyle/>
        <a:p>
          <a:endParaRPr lang="en-US"/>
        </a:p>
      </dgm:t>
    </dgm:pt>
    <dgm:pt modelId="{C2A9A1C2-A36F-4D50-86BD-6901AEB42A24}" type="sibTrans" cxnId="{BFB55A94-240E-4E0F-BA18-8AC37648383F}">
      <dgm:prSet/>
      <dgm:spPr/>
      <dgm:t>
        <a:bodyPr/>
        <a:lstStyle/>
        <a:p>
          <a:endParaRPr lang="en-US"/>
        </a:p>
      </dgm:t>
    </dgm:pt>
    <dgm:pt modelId="{F834B289-3362-43B8-8911-475B5CF94207}" type="pres">
      <dgm:prSet presAssocID="{FA59983F-3B50-4297-8943-D3E28AFDD19D}" presName="cycle" presStyleCnt="0">
        <dgm:presLayoutVars>
          <dgm:dir/>
          <dgm:resizeHandles val="exact"/>
        </dgm:presLayoutVars>
      </dgm:prSet>
      <dgm:spPr/>
    </dgm:pt>
    <dgm:pt modelId="{0177547F-CE13-4784-B670-09ED721D0DD4}" type="pres">
      <dgm:prSet presAssocID="{F16C9342-9BC3-42BF-AF70-A10575C5CB07}" presName="node" presStyleLbl="node1" presStyleIdx="0" presStyleCnt="6" custScaleX="90900" custScaleY="55939">
        <dgm:presLayoutVars>
          <dgm:bulletEnabled val="1"/>
        </dgm:presLayoutVars>
      </dgm:prSet>
      <dgm:spPr/>
    </dgm:pt>
    <dgm:pt modelId="{490DB1F8-EDD2-4B53-9B77-6CE4531DF050}" type="pres">
      <dgm:prSet presAssocID="{F16C9342-9BC3-42BF-AF70-A10575C5CB07}" presName="spNode" presStyleCnt="0"/>
      <dgm:spPr/>
    </dgm:pt>
    <dgm:pt modelId="{F8A33247-DFCA-48B7-8774-A5A5C3488C9D}" type="pres">
      <dgm:prSet presAssocID="{C0745D54-60C2-405A-A9B1-F3809C1C55B7}" presName="sibTrans" presStyleLbl="sibTrans1D1" presStyleIdx="0" presStyleCnt="6"/>
      <dgm:spPr/>
    </dgm:pt>
    <dgm:pt modelId="{5D152A4D-661C-4537-902D-71304DDCADB5}" type="pres">
      <dgm:prSet presAssocID="{E0786E39-22A4-40FE-A93B-DFF9246E86D2}" presName="node" presStyleLbl="node1" presStyleIdx="1" presStyleCnt="6" custScaleX="90900" custScaleY="55939">
        <dgm:presLayoutVars>
          <dgm:bulletEnabled val="1"/>
        </dgm:presLayoutVars>
      </dgm:prSet>
      <dgm:spPr/>
    </dgm:pt>
    <dgm:pt modelId="{E616DAFD-4EE5-425E-B2F1-24A0CE2C45F3}" type="pres">
      <dgm:prSet presAssocID="{E0786E39-22A4-40FE-A93B-DFF9246E86D2}" presName="spNode" presStyleCnt="0"/>
      <dgm:spPr/>
    </dgm:pt>
    <dgm:pt modelId="{CFDC9E7E-0E8F-472D-9FDE-2A10903E3850}" type="pres">
      <dgm:prSet presAssocID="{4C728BCE-4AD1-4F65-B51B-156C0A59B0A3}" presName="sibTrans" presStyleLbl="sibTrans1D1" presStyleIdx="1" presStyleCnt="6"/>
      <dgm:spPr/>
    </dgm:pt>
    <dgm:pt modelId="{A7A3AA81-B3F1-46F1-BF1E-5D8BB9856A8C}" type="pres">
      <dgm:prSet presAssocID="{8FBC4F6D-ECBE-4DBF-B2D9-59B5489D2605}" presName="node" presStyleLbl="node1" presStyleIdx="2" presStyleCnt="6" custScaleX="90900" custScaleY="55939">
        <dgm:presLayoutVars>
          <dgm:bulletEnabled val="1"/>
        </dgm:presLayoutVars>
      </dgm:prSet>
      <dgm:spPr/>
    </dgm:pt>
    <dgm:pt modelId="{7A5B4733-61D9-46C1-B08E-6E1B7FB309E4}" type="pres">
      <dgm:prSet presAssocID="{8FBC4F6D-ECBE-4DBF-B2D9-59B5489D2605}" presName="spNode" presStyleCnt="0"/>
      <dgm:spPr/>
    </dgm:pt>
    <dgm:pt modelId="{3C5E65C6-DB3B-4968-A168-498674D6FD2D}" type="pres">
      <dgm:prSet presAssocID="{2D6BE865-EC2F-444C-B67E-7C40A7B772C1}" presName="sibTrans" presStyleLbl="sibTrans1D1" presStyleIdx="2" presStyleCnt="6"/>
      <dgm:spPr/>
    </dgm:pt>
    <dgm:pt modelId="{8987B403-E112-419C-89AF-2ED9109B661A}" type="pres">
      <dgm:prSet presAssocID="{2435493B-1DAA-49CC-A15B-73D20FA562E0}" presName="node" presStyleLbl="node1" presStyleIdx="3" presStyleCnt="6" custScaleX="90900" custScaleY="55939">
        <dgm:presLayoutVars>
          <dgm:bulletEnabled val="1"/>
        </dgm:presLayoutVars>
      </dgm:prSet>
      <dgm:spPr/>
    </dgm:pt>
    <dgm:pt modelId="{8FA2A85C-D165-41B8-9D1D-C04F38C584DC}" type="pres">
      <dgm:prSet presAssocID="{2435493B-1DAA-49CC-A15B-73D20FA562E0}" presName="spNode" presStyleCnt="0"/>
      <dgm:spPr/>
    </dgm:pt>
    <dgm:pt modelId="{7ECD4860-17EB-45E2-8161-5BE2A1C40C5A}" type="pres">
      <dgm:prSet presAssocID="{3C1F63D6-B6DE-4D1A-861F-80DE6E84ECD6}" presName="sibTrans" presStyleLbl="sibTrans1D1" presStyleIdx="3" presStyleCnt="6"/>
      <dgm:spPr/>
    </dgm:pt>
    <dgm:pt modelId="{54E710E9-6B1C-4174-8867-81C9EE3DB48C}" type="pres">
      <dgm:prSet presAssocID="{EF9518EE-00B1-4A85-B33D-2543305E4DB3}" presName="node" presStyleLbl="node1" presStyleIdx="4" presStyleCnt="6" custScaleX="90900" custScaleY="55939">
        <dgm:presLayoutVars>
          <dgm:bulletEnabled val="1"/>
        </dgm:presLayoutVars>
      </dgm:prSet>
      <dgm:spPr/>
    </dgm:pt>
    <dgm:pt modelId="{71C737DE-F0BA-4648-9755-EB193F98DB6D}" type="pres">
      <dgm:prSet presAssocID="{EF9518EE-00B1-4A85-B33D-2543305E4DB3}" presName="spNode" presStyleCnt="0"/>
      <dgm:spPr/>
    </dgm:pt>
    <dgm:pt modelId="{28C6D1BE-3A16-496F-9CF5-E1A8F28F1E37}" type="pres">
      <dgm:prSet presAssocID="{DADD8186-7962-43EA-AB75-E6FFF406C425}" presName="sibTrans" presStyleLbl="sibTrans1D1" presStyleIdx="4" presStyleCnt="6"/>
      <dgm:spPr/>
    </dgm:pt>
    <dgm:pt modelId="{1E0CB6D7-2761-4B55-B000-D9BE273024FD}" type="pres">
      <dgm:prSet presAssocID="{B67E8FDF-B0C0-40E0-B91D-6FCBF21AC249}" presName="node" presStyleLbl="node1" presStyleIdx="5" presStyleCnt="6" custScaleX="90900" custScaleY="55939">
        <dgm:presLayoutVars>
          <dgm:bulletEnabled val="1"/>
        </dgm:presLayoutVars>
      </dgm:prSet>
      <dgm:spPr/>
    </dgm:pt>
    <dgm:pt modelId="{55934E8F-07B6-46B2-8933-2E1A9E55D6FB}" type="pres">
      <dgm:prSet presAssocID="{B67E8FDF-B0C0-40E0-B91D-6FCBF21AC249}" presName="spNode" presStyleCnt="0"/>
      <dgm:spPr/>
    </dgm:pt>
    <dgm:pt modelId="{A0940B15-D090-4881-9987-9D5B3127165A}" type="pres">
      <dgm:prSet presAssocID="{C2A9A1C2-A36F-4D50-86BD-6901AEB42A24}" presName="sibTrans" presStyleLbl="sibTrans1D1" presStyleIdx="5" presStyleCnt="6"/>
      <dgm:spPr/>
    </dgm:pt>
  </dgm:ptLst>
  <dgm:cxnLst>
    <dgm:cxn modelId="{802A7405-B279-4BCA-BF11-8C3EE1E2AC69}" type="presOf" srcId="{E0786E39-22A4-40FE-A93B-DFF9246E86D2}" destId="{5D152A4D-661C-4537-902D-71304DDCADB5}" srcOrd="0" destOrd="0" presId="urn:microsoft.com/office/officeart/2005/8/layout/cycle6"/>
    <dgm:cxn modelId="{FD096214-640C-478C-A260-8FA44EF911F5}" type="presOf" srcId="{3C1F63D6-B6DE-4D1A-861F-80DE6E84ECD6}" destId="{7ECD4860-17EB-45E2-8161-5BE2A1C40C5A}" srcOrd="0" destOrd="0" presId="urn:microsoft.com/office/officeart/2005/8/layout/cycle6"/>
    <dgm:cxn modelId="{383D7221-0BD5-4E8F-B714-49A469F5DA7E}" type="presOf" srcId="{EF9518EE-00B1-4A85-B33D-2543305E4DB3}" destId="{54E710E9-6B1C-4174-8867-81C9EE3DB48C}" srcOrd="0" destOrd="0" presId="urn:microsoft.com/office/officeart/2005/8/layout/cycle6"/>
    <dgm:cxn modelId="{56E9832A-9B73-4EC5-9465-EBDFF5839879}" type="presOf" srcId="{DADD8186-7962-43EA-AB75-E6FFF406C425}" destId="{28C6D1BE-3A16-496F-9CF5-E1A8F28F1E37}" srcOrd="0" destOrd="0" presId="urn:microsoft.com/office/officeart/2005/8/layout/cycle6"/>
    <dgm:cxn modelId="{46B5615B-3556-4B48-A177-4DFAEBDE1102}" type="presOf" srcId="{F16C9342-9BC3-42BF-AF70-A10575C5CB07}" destId="{0177547F-CE13-4784-B670-09ED721D0DD4}" srcOrd="0" destOrd="0" presId="urn:microsoft.com/office/officeart/2005/8/layout/cycle6"/>
    <dgm:cxn modelId="{FA086C64-1C4A-47D6-A96B-D59078B1D9A7}" srcId="{FA59983F-3B50-4297-8943-D3E28AFDD19D}" destId="{F16C9342-9BC3-42BF-AF70-A10575C5CB07}" srcOrd="0" destOrd="0" parTransId="{DC213B20-9F7F-468B-8D54-023E98D148D8}" sibTransId="{C0745D54-60C2-405A-A9B1-F3809C1C55B7}"/>
    <dgm:cxn modelId="{EFE6F655-EF62-4415-879C-432846E13E95}" type="presOf" srcId="{2D6BE865-EC2F-444C-B67E-7C40A7B772C1}" destId="{3C5E65C6-DB3B-4968-A168-498674D6FD2D}" srcOrd="0" destOrd="0" presId="urn:microsoft.com/office/officeart/2005/8/layout/cycle6"/>
    <dgm:cxn modelId="{11154777-EE1D-419F-85E9-4B88A7F59D17}" srcId="{FA59983F-3B50-4297-8943-D3E28AFDD19D}" destId="{8FBC4F6D-ECBE-4DBF-B2D9-59B5489D2605}" srcOrd="2" destOrd="0" parTransId="{8D47B26C-8A9B-4581-9795-BECB15A37C03}" sibTransId="{2D6BE865-EC2F-444C-B67E-7C40A7B772C1}"/>
    <dgm:cxn modelId="{F1AF687A-C524-4000-96E3-4B3C780A1E35}" type="presOf" srcId="{2435493B-1DAA-49CC-A15B-73D20FA562E0}" destId="{8987B403-E112-419C-89AF-2ED9109B661A}" srcOrd="0" destOrd="0" presId="urn:microsoft.com/office/officeart/2005/8/layout/cycle6"/>
    <dgm:cxn modelId="{1AFF7890-142A-4019-A0D8-76E14F2C53F9}" type="presOf" srcId="{8FBC4F6D-ECBE-4DBF-B2D9-59B5489D2605}" destId="{A7A3AA81-B3F1-46F1-BF1E-5D8BB9856A8C}" srcOrd="0" destOrd="0" presId="urn:microsoft.com/office/officeart/2005/8/layout/cycle6"/>
    <dgm:cxn modelId="{9F449391-B26F-4CB3-9110-7B7F18A5918B}" type="presOf" srcId="{C0745D54-60C2-405A-A9B1-F3809C1C55B7}" destId="{F8A33247-DFCA-48B7-8774-A5A5C3488C9D}" srcOrd="0" destOrd="0" presId="urn:microsoft.com/office/officeart/2005/8/layout/cycle6"/>
    <dgm:cxn modelId="{BFB55A94-240E-4E0F-BA18-8AC37648383F}" srcId="{FA59983F-3B50-4297-8943-D3E28AFDD19D}" destId="{B67E8FDF-B0C0-40E0-B91D-6FCBF21AC249}" srcOrd="5" destOrd="0" parTransId="{448E9D3E-3BBE-41E2-B256-43B234FC255F}" sibTransId="{C2A9A1C2-A36F-4D50-86BD-6901AEB42A24}"/>
    <dgm:cxn modelId="{5F279CA3-9A09-41F0-9979-34DF284DEA17}" srcId="{FA59983F-3B50-4297-8943-D3E28AFDD19D}" destId="{2435493B-1DAA-49CC-A15B-73D20FA562E0}" srcOrd="3" destOrd="0" parTransId="{6880ECF2-BF4B-4463-954B-B2E79EB1FAA7}" sibTransId="{3C1F63D6-B6DE-4D1A-861F-80DE6E84ECD6}"/>
    <dgm:cxn modelId="{5AD272AD-D60F-4065-8584-CBBE1D44E480}" srcId="{FA59983F-3B50-4297-8943-D3E28AFDD19D}" destId="{E0786E39-22A4-40FE-A93B-DFF9246E86D2}" srcOrd="1" destOrd="0" parTransId="{BDBD1E20-53F3-4653-92CA-946F710A7805}" sibTransId="{4C728BCE-4AD1-4F65-B51B-156C0A59B0A3}"/>
    <dgm:cxn modelId="{973569C1-BAC7-4598-BAC6-AA176CB3295A}" type="presOf" srcId="{4C728BCE-4AD1-4F65-B51B-156C0A59B0A3}" destId="{CFDC9E7E-0E8F-472D-9FDE-2A10903E3850}" srcOrd="0" destOrd="0" presId="urn:microsoft.com/office/officeart/2005/8/layout/cycle6"/>
    <dgm:cxn modelId="{C5E62CD4-E4F9-4384-82FB-7B37206EF1A8}" type="presOf" srcId="{B67E8FDF-B0C0-40E0-B91D-6FCBF21AC249}" destId="{1E0CB6D7-2761-4B55-B000-D9BE273024FD}" srcOrd="0" destOrd="0" presId="urn:microsoft.com/office/officeart/2005/8/layout/cycle6"/>
    <dgm:cxn modelId="{F5695CD5-965D-405C-AA1C-EAEE5CF9A226}" srcId="{FA59983F-3B50-4297-8943-D3E28AFDD19D}" destId="{EF9518EE-00B1-4A85-B33D-2543305E4DB3}" srcOrd="4" destOrd="0" parTransId="{4A721D63-4BE4-497F-9439-16D50822AB29}" sibTransId="{DADD8186-7962-43EA-AB75-E6FFF406C425}"/>
    <dgm:cxn modelId="{BE3E96D5-4CF9-43FA-BD74-2D9A6EC4A396}" type="presOf" srcId="{FA59983F-3B50-4297-8943-D3E28AFDD19D}" destId="{F834B289-3362-43B8-8911-475B5CF94207}" srcOrd="0" destOrd="0" presId="urn:microsoft.com/office/officeart/2005/8/layout/cycle6"/>
    <dgm:cxn modelId="{90C598DB-6036-46B9-A229-DA2DCD1BB282}" type="presOf" srcId="{C2A9A1C2-A36F-4D50-86BD-6901AEB42A24}" destId="{A0940B15-D090-4881-9987-9D5B3127165A}" srcOrd="0" destOrd="0" presId="urn:microsoft.com/office/officeart/2005/8/layout/cycle6"/>
    <dgm:cxn modelId="{344F3707-7075-4FD1-90E3-216DC6B90639}" type="presParOf" srcId="{F834B289-3362-43B8-8911-475B5CF94207}" destId="{0177547F-CE13-4784-B670-09ED721D0DD4}" srcOrd="0" destOrd="0" presId="urn:microsoft.com/office/officeart/2005/8/layout/cycle6"/>
    <dgm:cxn modelId="{92DF5830-76A1-4F13-96EA-AD95A6936BC0}" type="presParOf" srcId="{F834B289-3362-43B8-8911-475B5CF94207}" destId="{490DB1F8-EDD2-4B53-9B77-6CE4531DF050}" srcOrd="1" destOrd="0" presId="urn:microsoft.com/office/officeart/2005/8/layout/cycle6"/>
    <dgm:cxn modelId="{88B3699F-3ADD-4C83-91C2-03A678B97CEC}" type="presParOf" srcId="{F834B289-3362-43B8-8911-475B5CF94207}" destId="{F8A33247-DFCA-48B7-8774-A5A5C3488C9D}" srcOrd="2" destOrd="0" presId="urn:microsoft.com/office/officeart/2005/8/layout/cycle6"/>
    <dgm:cxn modelId="{81FF812E-50DC-4CE0-BF2E-3820D0DBD069}" type="presParOf" srcId="{F834B289-3362-43B8-8911-475B5CF94207}" destId="{5D152A4D-661C-4537-902D-71304DDCADB5}" srcOrd="3" destOrd="0" presId="urn:microsoft.com/office/officeart/2005/8/layout/cycle6"/>
    <dgm:cxn modelId="{BFF7ACAE-716F-4A04-A414-30E6849100CA}" type="presParOf" srcId="{F834B289-3362-43B8-8911-475B5CF94207}" destId="{E616DAFD-4EE5-425E-B2F1-24A0CE2C45F3}" srcOrd="4" destOrd="0" presId="urn:microsoft.com/office/officeart/2005/8/layout/cycle6"/>
    <dgm:cxn modelId="{099AB90F-5055-4514-91C5-972CAEE0AFAF}" type="presParOf" srcId="{F834B289-3362-43B8-8911-475B5CF94207}" destId="{CFDC9E7E-0E8F-472D-9FDE-2A10903E3850}" srcOrd="5" destOrd="0" presId="urn:microsoft.com/office/officeart/2005/8/layout/cycle6"/>
    <dgm:cxn modelId="{3F748050-06EB-45FC-BC7D-B4FC64F285F1}" type="presParOf" srcId="{F834B289-3362-43B8-8911-475B5CF94207}" destId="{A7A3AA81-B3F1-46F1-BF1E-5D8BB9856A8C}" srcOrd="6" destOrd="0" presId="urn:microsoft.com/office/officeart/2005/8/layout/cycle6"/>
    <dgm:cxn modelId="{6E139708-2100-42E8-9A4B-2BEF4E3F6B4A}" type="presParOf" srcId="{F834B289-3362-43B8-8911-475B5CF94207}" destId="{7A5B4733-61D9-46C1-B08E-6E1B7FB309E4}" srcOrd="7" destOrd="0" presId="urn:microsoft.com/office/officeart/2005/8/layout/cycle6"/>
    <dgm:cxn modelId="{148E3F50-2541-4724-B5ED-02EB4C1B6B20}" type="presParOf" srcId="{F834B289-3362-43B8-8911-475B5CF94207}" destId="{3C5E65C6-DB3B-4968-A168-498674D6FD2D}" srcOrd="8" destOrd="0" presId="urn:microsoft.com/office/officeart/2005/8/layout/cycle6"/>
    <dgm:cxn modelId="{DB133DD7-96A6-4D99-885E-DF3529C99D16}" type="presParOf" srcId="{F834B289-3362-43B8-8911-475B5CF94207}" destId="{8987B403-E112-419C-89AF-2ED9109B661A}" srcOrd="9" destOrd="0" presId="urn:microsoft.com/office/officeart/2005/8/layout/cycle6"/>
    <dgm:cxn modelId="{0C2558D5-F7F4-4B6C-99D0-514E822C49B8}" type="presParOf" srcId="{F834B289-3362-43B8-8911-475B5CF94207}" destId="{8FA2A85C-D165-41B8-9D1D-C04F38C584DC}" srcOrd="10" destOrd="0" presId="urn:microsoft.com/office/officeart/2005/8/layout/cycle6"/>
    <dgm:cxn modelId="{CABF9535-05B7-4E31-8E9F-CBAE40141032}" type="presParOf" srcId="{F834B289-3362-43B8-8911-475B5CF94207}" destId="{7ECD4860-17EB-45E2-8161-5BE2A1C40C5A}" srcOrd="11" destOrd="0" presId="urn:microsoft.com/office/officeart/2005/8/layout/cycle6"/>
    <dgm:cxn modelId="{D6B5A922-D0C4-4BAD-A4B0-00E09BBF717E}" type="presParOf" srcId="{F834B289-3362-43B8-8911-475B5CF94207}" destId="{54E710E9-6B1C-4174-8867-81C9EE3DB48C}" srcOrd="12" destOrd="0" presId="urn:microsoft.com/office/officeart/2005/8/layout/cycle6"/>
    <dgm:cxn modelId="{7BEED184-EB30-4E1A-B114-78AD5BAC1572}" type="presParOf" srcId="{F834B289-3362-43B8-8911-475B5CF94207}" destId="{71C737DE-F0BA-4648-9755-EB193F98DB6D}" srcOrd="13" destOrd="0" presId="urn:microsoft.com/office/officeart/2005/8/layout/cycle6"/>
    <dgm:cxn modelId="{208CFFA2-3667-4FFE-BB67-8D8C0E18A073}" type="presParOf" srcId="{F834B289-3362-43B8-8911-475B5CF94207}" destId="{28C6D1BE-3A16-496F-9CF5-E1A8F28F1E37}" srcOrd="14" destOrd="0" presId="urn:microsoft.com/office/officeart/2005/8/layout/cycle6"/>
    <dgm:cxn modelId="{495CC80C-2811-43DB-9B6B-B8BB7A6D5BDC}" type="presParOf" srcId="{F834B289-3362-43B8-8911-475B5CF94207}" destId="{1E0CB6D7-2761-4B55-B000-D9BE273024FD}" srcOrd="15" destOrd="0" presId="urn:microsoft.com/office/officeart/2005/8/layout/cycle6"/>
    <dgm:cxn modelId="{3F5ECA7C-3721-4515-88B2-08D5E4C6EFB3}" type="presParOf" srcId="{F834B289-3362-43B8-8911-475B5CF94207}" destId="{55934E8F-07B6-46B2-8933-2E1A9E55D6FB}" srcOrd="16" destOrd="0" presId="urn:microsoft.com/office/officeart/2005/8/layout/cycle6"/>
    <dgm:cxn modelId="{D85FADB9-1DC8-4B8A-A7D3-51812642349A}" type="presParOf" srcId="{F834B289-3362-43B8-8911-475B5CF94207}" destId="{A0940B15-D090-4881-9987-9D5B3127165A}" srcOrd="17"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3A2FB-3F10-4455-9463-213E854D20B5}">
      <dsp:nvSpPr>
        <dsp:cNvPr id="0" name=""/>
        <dsp:cNvSpPr/>
      </dsp:nvSpPr>
      <dsp:spPr>
        <a:xfrm>
          <a:off x="2740268" y="1621409"/>
          <a:ext cx="1232621" cy="123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Community</a:t>
          </a:r>
        </a:p>
      </dsp:txBody>
      <dsp:txXfrm>
        <a:off x="2920781" y="1801922"/>
        <a:ext cx="871595" cy="871595"/>
      </dsp:txXfrm>
    </dsp:sp>
    <dsp:sp modelId="{DB31B236-4A32-44D2-88E8-10EBF196287B}">
      <dsp:nvSpPr>
        <dsp:cNvPr id="0" name=""/>
        <dsp:cNvSpPr/>
      </dsp:nvSpPr>
      <dsp:spPr>
        <a:xfrm rot="16200000">
          <a:off x="3170221" y="1418526"/>
          <a:ext cx="372714" cy="33050"/>
        </a:xfrm>
        <a:custGeom>
          <a:avLst/>
          <a:gdLst/>
          <a:ahLst/>
          <a:cxnLst/>
          <a:rect l="0" t="0" r="0" b="0"/>
          <a:pathLst>
            <a:path>
              <a:moveTo>
                <a:pt x="0" y="16525"/>
              </a:moveTo>
              <a:lnTo>
                <a:pt x="372714"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347261" y="1425733"/>
        <a:ext cx="18635" cy="18635"/>
      </dsp:txXfrm>
    </dsp:sp>
    <dsp:sp modelId="{E08CFDDD-067D-48DC-A614-87666DC7577F}">
      <dsp:nvSpPr>
        <dsp:cNvPr id="0" name=""/>
        <dsp:cNvSpPr/>
      </dsp:nvSpPr>
      <dsp:spPr>
        <a:xfrm>
          <a:off x="2740268" y="16072"/>
          <a:ext cx="1232621" cy="123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Civil</a:t>
          </a:r>
        </a:p>
      </dsp:txBody>
      <dsp:txXfrm>
        <a:off x="2920781" y="196585"/>
        <a:ext cx="871595" cy="871595"/>
      </dsp:txXfrm>
    </dsp:sp>
    <dsp:sp modelId="{4E3DF2AB-0004-4DED-8AC3-266BF48053E5}">
      <dsp:nvSpPr>
        <dsp:cNvPr id="0" name=""/>
        <dsp:cNvSpPr/>
      </dsp:nvSpPr>
      <dsp:spPr>
        <a:xfrm>
          <a:off x="3972889" y="2221194"/>
          <a:ext cx="372714" cy="33050"/>
        </a:xfrm>
        <a:custGeom>
          <a:avLst/>
          <a:gdLst/>
          <a:ahLst/>
          <a:cxnLst/>
          <a:rect l="0" t="0" r="0" b="0"/>
          <a:pathLst>
            <a:path>
              <a:moveTo>
                <a:pt x="0" y="16525"/>
              </a:moveTo>
              <a:lnTo>
                <a:pt x="372714"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4149929" y="2228402"/>
        <a:ext cx="18635" cy="18635"/>
      </dsp:txXfrm>
    </dsp:sp>
    <dsp:sp modelId="{CB7BA790-4340-438C-ABC7-F62DF1E12CB5}">
      <dsp:nvSpPr>
        <dsp:cNvPr id="0" name=""/>
        <dsp:cNvSpPr/>
      </dsp:nvSpPr>
      <dsp:spPr>
        <a:xfrm>
          <a:off x="4345604" y="1621409"/>
          <a:ext cx="1232621" cy="123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Opportunity</a:t>
          </a:r>
        </a:p>
      </dsp:txBody>
      <dsp:txXfrm>
        <a:off x="4526117" y="1801922"/>
        <a:ext cx="871595" cy="871595"/>
      </dsp:txXfrm>
    </dsp:sp>
    <dsp:sp modelId="{B003FAF2-1E6D-4C2D-863D-884A00B8A310}">
      <dsp:nvSpPr>
        <dsp:cNvPr id="0" name=""/>
        <dsp:cNvSpPr/>
      </dsp:nvSpPr>
      <dsp:spPr>
        <a:xfrm rot="5400000">
          <a:off x="3170221" y="3023863"/>
          <a:ext cx="372714" cy="33050"/>
        </a:xfrm>
        <a:custGeom>
          <a:avLst/>
          <a:gdLst/>
          <a:ahLst/>
          <a:cxnLst/>
          <a:rect l="0" t="0" r="0" b="0"/>
          <a:pathLst>
            <a:path>
              <a:moveTo>
                <a:pt x="0" y="16525"/>
              </a:moveTo>
              <a:lnTo>
                <a:pt x="372714"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347261" y="3031070"/>
        <a:ext cx="18635" cy="18635"/>
      </dsp:txXfrm>
    </dsp:sp>
    <dsp:sp modelId="{59D333C7-07CA-4DBB-ABFE-84CA3EF725B1}">
      <dsp:nvSpPr>
        <dsp:cNvPr id="0" name=""/>
        <dsp:cNvSpPr/>
      </dsp:nvSpPr>
      <dsp:spPr>
        <a:xfrm>
          <a:off x="2740268" y="3226745"/>
          <a:ext cx="1232621" cy="123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Military</a:t>
          </a:r>
        </a:p>
      </dsp:txBody>
      <dsp:txXfrm>
        <a:off x="2920781" y="3407258"/>
        <a:ext cx="871595" cy="871595"/>
      </dsp:txXfrm>
    </dsp:sp>
    <dsp:sp modelId="{15B35F0E-E7DB-4F69-8925-943690084909}">
      <dsp:nvSpPr>
        <dsp:cNvPr id="0" name=""/>
        <dsp:cNvSpPr/>
      </dsp:nvSpPr>
      <dsp:spPr>
        <a:xfrm rot="10800000">
          <a:off x="2367553" y="2221194"/>
          <a:ext cx="372714" cy="33050"/>
        </a:xfrm>
        <a:custGeom>
          <a:avLst/>
          <a:gdLst/>
          <a:ahLst/>
          <a:cxnLst/>
          <a:rect l="0" t="0" r="0" b="0"/>
          <a:pathLst>
            <a:path>
              <a:moveTo>
                <a:pt x="0" y="16525"/>
              </a:moveTo>
              <a:lnTo>
                <a:pt x="372714" y="165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rot="10800000">
        <a:off x="2544592" y="2228402"/>
        <a:ext cx="18635" cy="18635"/>
      </dsp:txXfrm>
    </dsp:sp>
    <dsp:sp modelId="{94AD4360-2C54-41CE-82DB-527C1F86058E}">
      <dsp:nvSpPr>
        <dsp:cNvPr id="0" name=""/>
        <dsp:cNvSpPr/>
      </dsp:nvSpPr>
      <dsp:spPr>
        <a:xfrm>
          <a:off x="1134931" y="1621409"/>
          <a:ext cx="1232621" cy="12326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Challenges</a:t>
          </a:r>
        </a:p>
      </dsp:txBody>
      <dsp:txXfrm>
        <a:off x="1315444" y="1801922"/>
        <a:ext cx="871595" cy="871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547F-CE13-4784-B670-09ED721D0DD4}">
      <dsp:nvSpPr>
        <dsp:cNvPr id="0" name=""/>
        <dsp:cNvSpPr/>
      </dsp:nvSpPr>
      <dsp:spPr>
        <a:xfrm>
          <a:off x="3518613" y="218784"/>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Municipalities</a:t>
          </a:r>
        </a:p>
      </dsp:txBody>
      <dsp:txXfrm>
        <a:off x="3545396" y="245567"/>
        <a:ext cx="1318031" cy="495078"/>
      </dsp:txXfrm>
    </dsp:sp>
    <dsp:sp modelId="{F8A33247-DFCA-48B7-8774-A5A5C3488C9D}">
      <dsp:nvSpPr>
        <dsp:cNvPr id="0" name=""/>
        <dsp:cNvSpPr/>
      </dsp:nvSpPr>
      <dsp:spPr>
        <a:xfrm>
          <a:off x="1894576" y="493106"/>
          <a:ext cx="4619670" cy="4619670"/>
        </a:xfrm>
        <a:custGeom>
          <a:avLst/>
          <a:gdLst/>
          <a:ahLst/>
          <a:cxnLst/>
          <a:rect l="0" t="0" r="0" b="0"/>
          <a:pathLst>
            <a:path>
              <a:moveTo>
                <a:pt x="3008703" y="108262"/>
              </a:moveTo>
              <a:arcTo wR="2309835" hR="2309835" stAng="17256694" swAng="20293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152A4D-661C-4537-902D-71304DDCADB5}">
      <dsp:nvSpPr>
        <dsp:cNvPr id="0" name=""/>
        <dsp:cNvSpPr/>
      </dsp:nvSpPr>
      <dsp:spPr>
        <a:xfrm>
          <a:off x="5518989" y="1373701"/>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County/State Agencies</a:t>
          </a:r>
        </a:p>
      </dsp:txBody>
      <dsp:txXfrm>
        <a:off x="5545772" y="1400484"/>
        <a:ext cx="1318031" cy="495078"/>
      </dsp:txXfrm>
    </dsp:sp>
    <dsp:sp modelId="{CFDC9E7E-0E8F-472D-9FDE-2A10903E3850}">
      <dsp:nvSpPr>
        <dsp:cNvPr id="0" name=""/>
        <dsp:cNvSpPr/>
      </dsp:nvSpPr>
      <dsp:spPr>
        <a:xfrm>
          <a:off x="1894576" y="493106"/>
          <a:ext cx="4619670" cy="4619670"/>
        </a:xfrm>
        <a:custGeom>
          <a:avLst/>
          <a:gdLst/>
          <a:ahLst/>
          <a:cxnLst/>
          <a:rect l="0" t="0" r="0" b="0"/>
          <a:pathLst>
            <a:path>
              <a:moveTo>
                <a:pt x="4451877" y="1445546"/>
              </a:moveTo>
              <a:arcTo wR="2309835" hR="2309835" stAng="20281591" swAng="26368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7A3AA81-B3F1-46F1-BF1E-5D8BB9856A8C}">
      <dsp:nvSpPr>
        <dsp:cNvPr id="0" name=""/>
        <dsp:cNvSpPr/>
      </dsp:nvSpPr>
      <dsp:spPr>
        <a:xfrm>
          <a:off x="5518989" y="3683537"/>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Academia</a:t>
          </a:r>
        </a:p>
      </dsp:txBody>
      <dsp:txXfrm>
        <a:off x="5545772" y="3710320"/>
        <a:ext cx="1318031" cy="495078"/>
      </dsp:txXfrm>
    </dsp:sp>
    <dsp:sp modelId="{3C5E65C6-DB3B-4968-A168-498674D6FD2D}">
      <dsp:nvSpPr>
        <dsp:cNvPr id="0" name=""/>
        <dsp:cNvSpPr/>
      </dsp:nvSpPr>
      <dsp:spPr>
        <a:xfrm>
          <a:off x="1894576" y="493106"/>
          <a:ext cx="4619670" cy="4619670"/>
        </a:xfrm>
        <a:custGeom>
          <a:avLst/>
          <a:gdLst/>
          <a:ahLst/>
          <a:cxnLst/>
          <a:rect l="0" t="0" r="0" b="0"/>
          <a:pathLst>
            <a:path>
              <a:moveTo>
                <a:pt x="4115881" y="3749812"/>
              </a:moveTo>
              <a:arcTo wR="2309835" hR="2309835" stAng="2313940" swAng="20293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87B403-E112-419C-89AF-2ED9109B661A}">
      <dsp:nvSpPr>
        <dsp:cNvPr id="0" name=""/>
        <dsp:cNvSpPr/>
      </dsp:nvSpPr>
      <dsp:spPr>
        <a:xfrm>
          <a:off x="3518613" y="4838454"/>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Planning Workshops</a:t>
          </a:r>
        </a:p>
      </dsp:txBody>
      <dsp:txXfrm>
        <a:off x="3545396" y="4865237"/>
        <a:ext cx="1318031" cy="495078"/>
      </dsp:txXfrm>
    </dsp:sp>
    <dsp:sp modelId="{7ECD4860-17EB-45E2-8161-5BE2A1C40C5A}">
      <dsp:nvSpPr>
        <dsp:cNvPr id="0" name=""/>
        <dsp:cNvSpPr/>
      </dsp:nvSpPr>
      <dsp:spPr>
        <a:xfrm>
          <a:off x="1894576" y="493106"/>
          <a:ext cx="4619670" cy="4619670"/>
        </a:xfrm>
        <a:custGeom>
          <a:avLst/>
          <a:gdLst/>
          <a:ahLst/>
          <a:cxnLst/>
          <a:rect l="0" t="0" r="0" b="0"/>
          <a:pathLst>
            <a:path>
              <a:moveTo>
                <a:pt x="1610966" y="4511407"/>
              </a:moveTo>
              <a:arcTo wR="2309835" hR="2309835" stAng="6456694" swAng="20293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E710E9-6B1C-4174-8867-81C9EE3DB48C}">
      <dsp:nvSpPr>
        <dsp:cNvPr id="0" name=""/>
        <dsp:cNvSpPr/>
      </dsp:nvSpPr>
      <dsp:spPr>
        <a:xfrm>
          <a:off x="1518237" y="3683537"/>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Community Symposiums</a:t>
          </a:r>
        </a:p>
      </dsp:txBody>
      <dsp:txXfrm>
        <a:off x="1545020" y="3710320"/>
        <a:ext cx="1318031" cy="495078"/>
      </dsp:txXfrm>
    </dsp:sp>
    <dsp:sp modelId="{28C6D1BE-3A16-496F-9CF5-E1A8F28F1E37}">
      <dsp:nvSpPr>
        <dsp:cNvPr id="0" name=""/>
        <dsp:cNvSpPr/>
      </dsp:nvSpPr>
      <dsp:spPr>
        <a:xfrm>
          <a:off x="1894576" y="493106"/>
          <a:ext cx="4619670" cy="4619670"/>
        </a:xfrm>
        <a:custGeom>
          <a:avLst/>
          <a:gdLst/>
          <a:ahLst/>
          <a:cxnLst/>
          <a:rect l="0" t="0" r="0" b="0"/>
          <a:pathLst>
            <a:path>
              <a:moveTo>
                <a:pt x="167793" y="3174123"/>
              </a:moveTo>
              <a:arcTo wR="2309835" hR="2309835" stAng="9481591" swAng="263681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0CB6D7-2761-4B55-B000-D9BE273024FD}">
      <dsp:nvSpPr>
        <dsp:cNvPr id="0" name=""/>
        <dsp:cNvSpPr/>
      </dsp:nvSpPr>
      <dsp:spPr>
        <a:xfrm>
          <a:off x="1518237" y="1373701"/>
          <a:ext cx="1371597" cy="548644"/>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Military Affairs Councils</a:t>
          </a:r>
        </a:p>
      </dsp:txBody>
      <dsp:txXfrm>
        <a:off x="1545020" y="1400484"/>
        <a:ext cx="1318031" cy="495078"/>
      </dsp:txXfrm>
    </dsp:sp>
    <dsp:sp modelId="{A0940B15-D090-4881-9987-9D5B3127165A}">
      <dsp:nvSpPr>
        <dsp:cNvPr id="0" name=""/>
        <dsp:cNvSpPr/>
      </dsp:nvSpPr>
      <dsp:spPr>
        <a:xfrm>
          <a:off x="1894576" y="493106"/>
          <a:ext cx="4619670" cy="4619670"/>
        </a:xfrm>
        <a:custGeom>
          <a:avLst/>
          <a:gdLst/>
          <a:ahLst/>
          <a:cxnLst/>
          <a:rect l="0" t="0" r="0" b="0"/>
          <a:pathLst>
            <a:path>
              <a:moveTo>
                <a:pt x="503788" y="869858"/>
              </a:moveTo>
              <a:arcTo wR="2309835" hR="2309835" stAng="13113940" swAng="202936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170583" cy="482028"/>
          </a:xfrm>
          <a:prstGeom prst="rect">
            <a:avLst/>
          </a:prstGeom>
        </p:spPr>
        <p:txBody>
          <a:bodyPr vert="horz" lIns="94820" tIns="47409" rIns="94820" bIns="47409" rtlCol="0"/>
          <a:lstStyle>
            <a:lvl1pPr algn="l">
              <a:defRPr sz="1200"/>
            </a:lvl1pPr>
          </a:lstStyle>
          <a:p>
            <a:endParaRPr lang="en-US"/>
          </a:p>
        </p:txBody>
      </p:sp>
      <p:sp>
        <p:nvSpPr>
          <p:cNvPr id="3" name="Date Placeholder 2"/>
          <p:cNvSpPr>
            <a:spLocks noGrp="1"/>
          </p:cNvSpPr>
          <p:nvPr>
            <p:ph type="dt" sz="quarter" idx="1"/>
          </p:nvPr>
        </p:nvSpPr>
        <p:spPr>
          <a:xfrm>
            <a:off x="4142963" y="4"/>
            <a:ext cx="3170583" cy="482028"/>
          </a:xfrm>
          <a:prstGeom prst="rect">
            <a:avLst/>
          </a:prstGeom>
        </p:spPr>
        <p:txBody>
          <a:bodyPr vert="horz" lIns="94820" tIns="47409" rIns="94820" bIns="47409" rtlCol="0"/>
          <a:lstStyle>
            <a:lvl1pPr algn="r">
              <a:defRPr sz="1200"/>
            </a:lvl1pPr>
          </a:lstStyle>
          <a:p>
            <a:fld id="{91BD97D8-C067-4486-9CBC-7454349A8758}" type="datetimeFigureOut">
              <a:rPr lang="en-US" smtClean="0"/>
              <a:t>10/21/2022</a:t>
            </a:fld>
            <a:endParaRPr lang="en-US"/>
          </a:p>
        </p:txBody>
      </p:sp>
      <p:sp>
        <p:nvSpPr>
          <p:cNvPr id="4" name="Footer Placeholder 3"/>
          <p:cNvSpPr>
            <a:spLocks noGrp="1"/>
          </p:cNvSpPr>
          <p:nvPr>
            <p:ph type="ftr" sz="quarter" idx="2"/>
          </p:nvPr>
        </p:nvSpPr>
        <p:spPr>
          <a:xfrm>
            <a:off x="2" y="9119177"/>
            <a:ext cx="3170583" cy="482028"/>
          </a:xfrm>
          <a:prstGeom prst="rect">
            <a:avLst/>
          </a:prstGeom>
        </p:spPr>
        <p:txBody>
          <a:bodyPr vert="horz" lIns="94820" tIns="47409" rIns="94820" bIns="47409" rtlCol="0" anchor="b"/>
          <a:lstStyle>
            <a:lvl1pPr algn="l">
              <a:defRPr sz="1200"/>
            </a:lvl1pPr>
          </a:lstStyle>
          <a:p>
            <a:endParaRPr lang="en-US"/>
          </a:p>
        </p:txBody>
      </p:sp>
      <p:sp>
        <p:nvSpPr>
          <p:cNvPr id="5" name="Slide Number Placeholder 4"/>
          <p:cNvSpPr>
            <a:spLocks noGrp="1"/>
          </p:cNvSpPr>
          <p:nvPr>
            <p:ph type="sldNum" sz="quarter" idx="3"/>
          </p:nvPr>
        </p:nvSpPr>
        <p:spPr>
          <a:xfrm>
            <a:off x="4142963" y="9119177"/>
            <a:ext cx="3170583" cy="482028"/>
          </a:xfrm>
          <a:prstGeom prst="rect">
            <a:avLst/>
          </a:prstGeom>
        </p:spPr>
        <p:txBody>
          <a:bodyPr vert="horz" lIns="94820" tIns="47409" rIns="94820" bIns="47409" rtlCol="0" anchor="b"/>
          <a:lstStyle>
            <a:lvl1pPr algn="r">
              <a:defRPr sz="1200"/>
            </a:lvl1pPr>
          </a:lstStyle>
          <a:p>
            <a:fld id="{5529B4D5-EDFB-4507-981B-29C2A27DA26B}" type="slidenum">
              <a:rPr lang="en-US" smtClean="0"/>
              <a:t>‹#›</a:t>
            </a:fld>
            <a:endParaRPr lang="en-US"/>
          </a:p>
        </p:txBody>
      </p:sp>
    </p:spTree>
    <p:extLst>
      <p:ext uri="{BB962C8B-B14F-4D97-AF65-F5344CB8AC3E}">
        <p14:creationId xmlns:p14="http://schemas.microsoft.com/office/powerpoint/2010/main" val="2982182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169920" cy="481727"/>
          </a:xfrm>
          <a:prstGeom prst="rect">
            <a:avLst/>
          </a:prstGeom>
        </p:spPr>
        <p:txBody>
          <a:bodyPr vert="horz" lIns="96620" tIns="48310" rIns="96620" bIns="48310" rtlCol="0"/>
          <a:lstStyle>
            <a:lvl1pPr algn="l">
              <a:defRPr sz="1200"/>
            </a:lvl1pPr>
          </a:lstStyle>
          <a:p>
            <a:endParaRPr lang="en-US"/>
          </a:p>
        </p:txBody>
      </p:sp>
      <p:sp>
        <p:nvSpPr>
          <p:cNvPr id="3" name="Date Placeholder 2"/>
          <p:cNvSpPr>
            <a:spLocks noGrp="1"/>
          </p:cNvSpPr>
          <p:nvPr>
            <p:ph type="dt" idx="1"/>
          </p:nvPr>
        </p:nvSpPr>
        <p:spPr>
          <a:xfrm>
            <a:off x="4143587" y="3"/>
            <a:ext cx="3169920" cy="481727"/>
          </a:xfrm>
          <a:prstGeom prst="rect">
            <a:avLst/>
          </a:prstGeom>
        </p:spPr>
        <p:txBody>
          <a:bodyPr vert="horz" lIns="96620" tIns="48310" rIns="96620" bIns="48310" rtlCol="0"/>
          <a:lstStyle>
            <a:lvl1pPr algn="r">
              <a:defRPr sz="1200"/>
            </a:lvl1pPr>
          </a:lstStyle>
          <a:p>
            <a:fld id="{FAE28CD4-B46F-4740-A1F0-4158116A0CD7}" type="datetimeFigureOut">
              <a:rPr lang="en-US" smtClean="0"/>
              <a:t>10/21/2022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20" tIns="48310" rIns="96620" bIns="48310" rtlCol="0" anchor="ctr"/>
          <a:lstStyle/>
          <a:p>
            <a:endParaRPr lang="en-US"/>
          </a:p>
        </p:txBody>
      </p:sp>
      <p:sp>
        <p:nvSpPr>
          <p:cNvPr id="5" name="Notes Placeholder 4"/>
          <p:cNvSpPr>
            <a:spLocks noGrp="1"/>
          </p:cNvSpPr>
          <p:nvPr>
            <p:ph type="body" sz="quarter" idx="3"/>
          </p:nvPr>
        </p:nvSpPr>
        <p:spPr>
          <a:xfrm>
            <a:off x="731520" y="4620579"/>
            <a:ext cx="5852160" cy="3780473"/>
          </a:xfrm>
          <a:prstGeom prst="rect">
            <a:avLst/>
          </a:prstGeom>
        </p:spPr>
        <p:txBody>
          <a:bodyPr vert="horz" lIns="96620" tIns="48310" rIns="96620" bIns="483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20" tIns="48310" rIns="96620" bIns="48310" rtlCol="0" anchor="b"/>
          <a:lstStyle>
            <a:lvl1pPr algn="r">
              <a:defRPr sz="1200"/>
            </a:lvl1pPr>
          </a:lstStyle>
          <a:p>
            <a:fld id="{14D99428-EB41-4402-96AF-61B72072562D}" type="slidenum">
              <a:rPr lang="en-US" smtClean="0"/>
              <a:t>‹#›</a:t>
            </a:fld>
            <a:endParaRPr lang="en-US"/>
          </a:p>
        </p:txBody>
      </p:sp>
    </p:spTree>
    <p:extLst>
      <p:ext uri="{BB962C8B-B14F-4D97-AF65-F5344CB8AC3E}">
        <p14:creationId xmlns:p14="http://schemas.microsoft.com/office/powerpoint/2010/main" val="331225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a:p>
        </p:txBody>
      </p:sp>
    </p:spTree>
    <p:extLst>
      <p:ext uri="{BB962C8B-B14F-4D97-AF65-F5344CB8AC3E}">
        <p14:creationId xmlns:p14="http://schemas.microsoft.com/office/powerpoint/2010/main" val="51053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3AFE1A4-0A45-453D-A823-FBDE329F22DD}" type="slidenum">
              <a:rPr lang="en-US" smtClean="0"/>
              <a:t>2</a:t>
            </a:fld>
            <a:endParaRPr lang="en-US"/>
          </a:p>
        </p:txBody>
      </p:sp>
      <p:sp>
        <p:nvSpPr>
          <p:cNvPr id="5" name="Notes Placeholder 2"/>
          <p:cNvSpPr>
            <a:spLocks noGrp="1"/>
          </p:cNvSpPr>
          <p:nvPr>
            <p:ph type="body" idx="1"/>
          </p:nvPr>
        </p:nvSpPr>
        <p:spPr/>
        <p:txBody>
          <a:bodyPr>
            <a:normAutofit fontScale="92500" lnSpcReduction="10000"/>
          </a:bodyPr>
          <a:lstStyle/>
          <a:p>
            <a:r>
              <a:rPr lang="en-US" sz="1100" dirty="0"/>
              <a:t>HIT THE HIGHLIGHTS ONLY</a:t>
            </a:r>
          </a:p>
          <a:p>
            <a:r>
              <a:rPr lang="en-US" sz="1100" dirty="0"/>
              <a:t>*Premier Power Projection Platform on the east coast.  Six counties surround the installation.</a:t>
            </a:r>
          </a:p>
          <a:p>
            <a:r>
              <a:rPr lang="en-US" sz="1100" dirty="0"/>
              <a:t>-  285,000 acres</a:t>
            </a:r>
          </a:p>
          <a:p>
            <a:r>
              <a:rPr lang="en-US" sz="1100" dirty="0"/>
              <a:t>We provide the resources needed to enable superior training to take place for our customers.  In the center of the chart you’ll find the center point of our installation – the impact area that is surrounded by training ranges for our units. The west side of the installation is primarily used for maneuvering exercises while the west side has our small arms ranges.  </a:t>
            </a:r>
          </a:p>
          <a:p>
            <a:endParaRPr lang="en-US" sz="1100" dirty="0"/>
          </a:p>
          <a:p>
            <a:r>
              <a:rPr lang="en-US" sz="1100" dirty="0"/>
              <a:t>*Primary customer, the 3</a:t>
            </a:r>
            <a:r>
              <a:rPr lang="en-US" sz="1100" baseline="30000" dirty="0"/>
              <a:t>rd</a:t>
            </a:r>
            <a:r>
              <a:rPr lang="en-US" sz="1100" dirty="0"/>
              <a:t> Infantry Division – 18,000 3</a:t>
            </a:r>
            <a:r>
              <a:rPr lang="en-US" sz="1100" baseline="30000" dirty="0"/>
              <a:t>rd</a:t>
            </a:r>
            <a:r>
              <a:rPr lang="en-US" sz="1100" dirty="0"/>
              <a:t> ID Soldiers</a:t>
            </a:r>
          </a:p>
          <a:p>
            <a:endParaRPr lang="en-US" sz="1100" dirty="0"/>
          </a:p>
          <a:p>
            <a:r>
              <a:rPr lang="en-US" sz="1100" dirty="0"/>
              <a:t>*7,000 Soldiers and Service members assigned to Tenant units: 3d MP Group, 117 ANG, MEDDAC and DENTAC, EOD, Warrior Transition Battalion, NCOA etc.</a:t>
            </a:r>
          </a:p>
          <a:p>
            <a:endParaRPr lang="en-US" sz="1100" dirty="0"/>
          </a:p>
          <a:p>
            <a:r>
              <a:rPr lang="en-US" sz="1100" dirty="0"/>
              <a:t>*68% of Soldiers reside outside the gates.  Key Items to Consider:  Partnerships, COMREL, Education, Youth Programs, Safety &amp; Security - $4.9 Billion economic impact.  </a:t>
            </a:r>
          </a:p>
          <a:p>
            <a:endParaRPr lang="en-US" sz="1100" dirty="0"/>
          </a:p>
          <a:p>
            <a:r>
              <a:rPr lang="en-US" sz="1100" dirty="0"/>
              <a:t>*MFGI </a:t>
            </a:r>
          </a:p>
          <a:p>
            <a:r>
              <a:rPr lang="en-US" sz="1100" dirty="0"/>
              <a:t>*Joint training capability</a:t>
            </a:r>
            <a:br>
              <a:rPr lang="en-US" sz="1100" dirty="0"/>
            </a:br>
            <a:r>
              <a:rPr lang="en-US" sz="1100" dirty="0"/>
              <a:t>- Hunter AAF is home to the  3</a:t>
            </a:r>
            <a:r>
              <a:rPr lang="en-US" sz="1100" baseline="30000" dirty="0"/>
              <a:t>rd</a:t>
            </a:r>
            <a:r>
              <a:rPr lang="en-US" sz="1100" dirty="0"/>
              <a:t> ID Combat Aviation Brigade along with the Ranger Battalion and Special Operations Aviation Regiment.  Other branches supported: Marine Corps, USCG, and US Air Force units stationed at both Fort Stewart and Hunter.  We truly are a joint base and proudly support our sister services. 3</a:t>
            </a:r>
            <a:r>
              <a:rPr lang="en-US" sz="1100" baseline="30000" dirty="0"/>
              <a:t>rd</a:t>
            </a:r>
            <a:r>
              <a:rPr lang="en-US" sz="1100" dirty="0"/>
              <a:t> CAB is currently deployed to Europe.</a:t>
            </a:r>
          </a:p>
          <a:p>
            <a:endParaRPr lang="en-US" sz="1100" dirty="0"/>
          </a:p>
          <a:p>
            <a:r>
              <a:rPr lang="en-US" sz="1100" dirty="0"/>
              <a:t>*The Garrison Team</a:t>
            </a:r>
          </a:p>
          <a:p>
            <a:r>
              <a:rPr lang="en-US" sz="1100" dirty="0"/>
              <a:t>-  Provides municipal services to those working and living on the installation.  We operate roadways, traffic signals, rail lines, water and sewer systems, logistics, personnel, training, security and law enforcement. </a:t>
            </a:r>
          </a:p>
          <a:p>
            <a:endParaRPr lang="en-US" sz="1100" dirty="0"/>
          </a:p>
          <a:p>
            <a:endParaRPr lang="en-US" sz="1100" dirty="0"/>
          </a:p>
        </p:txBody>
      </p:sp>
    </p:spTree>
    <p:extLst>
      <p:ext uri="{BB962C8B-B14F-4D97-AF65-F5344CB8AC3E}">
        <p14:creationId xmlns:p14="http://schemas.microsoft.com/office/powerpoint/2010/main" val="353570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IMCOM HQ Relocation IPR for G3</a:t>
            </a:r>
          </a:p>
        </p:txBody>
      </p:sp>
      <p:sp>
        <p:nvSpPr>
          <p:cNvPr id="5" name="Slide Number Placeholder 4"/>
          <p:cNvSpPr>
            <a:spLocks noGrp="1"/>
          </p:cNvSpPr>
          <p:nvPr>
            <p:ph type="sldNum" sz="quarter" idx="11"/>
          </p:nvPr>
        </p:nvSpPr>
        <p:spPr/>
        <p:txBody>
          <a:bodyPr/>
          <a:lstStyle/>
          <a:p>
            <a:pPr>
              <a:defRPr/>
            </a:pPr>
            <a:fld id="{09355D5B-E7BE-47FB-98AB-2B6130A5FB47}" type="slidenum">
              <a:rPr lang="en-US" smtClean="0"/>
              <a:pPr>
                <a:defRPr/>
              </a:pPr>
              <a:t>3</a:t>
            </a:fld>
            <a:endParaRPr lang="en-US"/>
          </a:p>
        </p:txBody>
      </p:sp>
    </p:spTree>
    <p:extLst>
      <p:ext uri="{BB962C8B-B14F-4D97-AF65-F5344CB8AC3E}">
        <p14:creationId xmlns:p14="http://schemas.microsoft.com/office/powerpoint/2010/main" val="7401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a:latin typeface=" Arial"/>
            </a:endParaRPr>
          </a:p>
          <a:p>
            <a:endParaRPr lang="en-US" sz="1600" b="1">
              <a:latin typeface=" Arial"/>
            </a:endParaRPr>
          </a:p>
          <a:p>
            <a:r>
              <a:rPr lang="en-US" sz="1600" b="1">
                <a:latin typeface=" Arial"/>
              </a:rPr>
              <a:t>OVERCOMMUNICATION IS THE KEY. </a:t>
            </a:r>
          </a:p>
        </p:txBody>
      </p:sp>
      <p:sp>
        <p:nvSpPr>
          <p:cNvPr id="4" name="Slide Number Placeholder 3"/>
          <p:cNvSpPr>
            <a:spLocks noGrp="1"/>
          </p:cNvSpPr>
          <p:nvPr>
            <p:ph type="sldNum" sz="quarter" idx="10"/>
          </p:nvPr>
        </p:nvSpPr>
        <p:spPr/>
        <p:txBody>
          <a:bodyPr/>
          <a:lstStyle/>
          <a:p>
            <a:fld id="{14D99428-EB41-4402-96AF-61B72072562D}" type="slidenum">
              <a:rPr lang="en-US" smtClean="0"/>
              <a:t>4</a:t>
            </a:fld>
            <a:endParaRPr lang="en-US"/>
          </a:p>
        </p:txBody>
      </p:sp>
    </p:spTree>
    <p:extLst>
      <p:ext uri="{BB962C8B-B14F-4D97-AF65-F5344CB8AC3E}">
        <p14:creationId xmlns:p14="http://schemas.microsoft.com/office/powerpoint/2010/main" val="146041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68% of Soldiers reside outside the gates.  Key Items to Consider:  Partnerships, COMREL, Education, Youth Programs, Safety &amp; Security</a:t>
            </a:r>
          </a:p>
          <a:p>
            <a:endParaRPr lang="en-US" dirty="0"/>
          </a:p>
          <a:p>
            <a:r>
              <a:rPr lang="en-US" dirty="0"/>
              <a:t>Census Reporting extremely critical as population figures will fund roads, schools, emergency relief, and housing</a:t>
            </a:r>
          </a:p>
          <a:p>
            <a:endParaRPr lang="en-US" dirty="0"/>
          </a:p>
          <a:p>
            <a:r>
              <a:rPr lang="en-US" dirty="0"/>
              <a:t>The Hinesville Metropolitan Statistical Area, which includes Fort Stewart, ranked No. 1 in the US for % of military population: 23.9% of military personnel among the total 79,977 population using 2018 population numbers. </a:t>
            </a:r>
          </a:p>
          <a:p>
            <a:endParaRPr lang="en-US" dirty="0"/>
          </a:p>
          <a:p>
            <a:r>
              <a:rPr lang="en-US" dirty="0"/>
              <a:t>That percentage is almost 9 percent more than the second-place area, Manhattan, KS, where the Army personnel at Fort Riley.</a:t>
            </a:r>
          </a:p>
          <a:p>
            <a:r>
              <a:rPr lang="en-US" dirty="0" err="1"/>
              <a:t>Datasource</a:t>
            </a:r>
            <a:r>
              <a:rPr lang="en-US" dirty="0"/>
              <a:t>:  Military OneSource – 24/7 Wall St</a:t>
            </a:r>
          </a:p>
          <a:p>
            <a:endParaRPr lang="en-US" dirty="0"/>
          </a:p>
          <a:p>
            <a:r>
              <a:rPr lang="en-US" dirty="0"/>
              <a:t>Top 5 cities are were our Soldiers reside:  Others include Glennville, Rincon/Springfield, Pembroke, Pooler, etc….  6 total counties on the primary boundary + others as Soldiers search for Education and Housing</a:t>
            </a:r>
          </a:p>
          <a:p>
            <a:endParaRPr lang="en-US" dirty="0"/>
          </a:p>
          <a:p>
            <a:r>
              <a:rPr lang="en-US" u="sng" dirty="0"/>
              <a:t>Development</a:t>
            </a:r>
            <a:endParaRPr lang="en-US" dirty="0"/>
          </a:p>
          <a:p>
            <a:r>
              <a:rPr lang="en-US" dirty="0"/>
              <a:t>*Counties are anticipating growth with regards to housing developments slated for construction (at builder’s pace)  -- These are 3 to 4 bedroom homes.</a:t>
            </a:r>
          </a:p>
          <a:p>
            <a:r>
              <a:rPr lang="en-US" dirty="0"/>
              <a:t>*Bryan County:  80 townhomes, 200 single family homes in &lt;2 years</a:t>
            </a:r>
          </a:p>
          <a:p>
            <a:r>
              <a:rPr lang="en-US" dirty="0"/>
              <a:t>*Liberty County: 350 new apartments built in the last year with 80 more under construction presently in Hinesville (Memorial Dr); Pending another 100 apartments behind Dairy Queen  </a:t>
            </a:r>
          </a:p>
          <a:p>
            <a:r>
              <a:rPr lang="en-US" dirty="0"/>
              <a:t>*In touch with county development authorities for needs</a:t>
            </a:r>
          </a:p>
          <a:p>
            <a:r>
              <a:rPr lang="en-US" dirty="0"/>
              <a:t>*FY20 Fort Stewart has 4 VOLAR barracks come offline (514, 515, 516, 517)</a:t>
            </a:r>
          </a:p>
          <a:p>
            <a:r>
              <a:rPr lang="en-US" dirty="0"/>
              <a:t>*FY21 Fort Stewart has 2 VOLAR barracks come offline (632, 633)</a:t>
            </a:r>
          </a:p>
          <a:p>
            <a:r>
              <a:rPr lang="en-US" dirty="0"/>
              <a:t>*FY22 Fort Stewart has 3 VOLAR barracks come offline (501, 518, 635)</a:t>
            </a:r>
          </a:p>
          <a:p>
            <a:endParaRPr lang="en-US" dirty="0"/>
          </a:p>
          <a:p>
            <a:r>
              <a:rPr lang="en-US" dirty="0"/>
              <a:t>Take Away:  We have influence our community members and support RFIs and community efforts.  Soldiers will continue to live off-post and QOL issues are a community concern, not just inside FS and HAAF.</a:t>
            </a:r>
          </a:p>
        </p:txBody>
      </p:sp>
      <p:sp>
        <p:nvSpPr>
          <p:cNvPr id="4" name="Slide Number Placeholder 3"/>
          <p:cNvSpPr>
            <a:spLocks noGrp="1"/>
          </p:cNvSpPr>
          <p:nvPr>
            <p:ph type="sldNum" sz="quarter" idx="10"/>
          </p:nvPr>
        </p:nvSpPr>
        <p:spPr/>
        <p:txBody>
          <a:bodyPr/>
          <a:lstStyle/>
          <a:p>
            <a:fld id="{14D99428-EB41-4402-96AF-61B72072562D}" type="slidenum">
              <a:rPr lang="en-US" smtClean="0"/>
              <a:t>5</a:t>
            </a:fld>
            <a:endParaRPr lang="en-US"/>
          </a:p>
        </p:txBody>
      </p:sp>
    </p:spTree>
    <p:extLst>
      <p:ext uri="{BB962C8B-B14F-4D97-AF65-F5344CB8AC3E}">
        <p14:creationId xmlns:p14="http://schemas.microsoft.com/office/powerpoint/2010/main" val="416770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Telework</a:t>
            </a:r>
          </a:p>
          <a:p>
            <a:r>
              <a:rPr lang="en-US" dirty="0"/>
              <a:t>How do I get promoted</a:t>
            </a:r>
          </a:p>
          <a:p>
            <a:r>
              <a:rPr lang="en-US" dirty="0"/>
              <a:t>Awards process (performance awards – QSI)</a:t>
            </a:r>
          </a:p>
          <a:p>
            <a:r>
              <a:rPr lang="en-US" dirty="0"/>
              <a:t>Training and deployment</a:t>
            </a:r>
          </a:p>
        </p:txBody>
      </p:sp>
      <p:sp>
        <p:nvSpPr>
          <p:cNvPr id="4" name="Slide Number Placeholder 3"/>
          <p:cNvSpPr>
            <a:spLocks noGrp="1"/>
          </p:cNvSpPr>
          <p:nvPr>
            <p:ph type="sldNum" sz="quarter" idx="10"/>
          </p:nvPr>
        </p:nvSpPr>
        <p:spPr/>
        <p:txBody>
          <a:bodyPr/>
          <a:lstStyle/>
          <a:p>
            <a:fld id="{14D99428-EB41-4402-96AF-61B72072562D}" type="slidenum">
              <a:rPr lang="en-US" smtClean="0"/>
              <a:t>10</a:t>
            </a:fld>
            <a:endParaRPr lang="en-US"/>
          </a:p>
        </p:txBody>
      </p:sp>
    </p:spTree>
    <p:extLst>
      <p:ext uri="{BB962C8B-B14F-4D97-AF65-F5344CB8AC3E}">
        <p14:creationId xmlns:p14="http://schemas.microsoft.com/office/powerpoint/2010/main" val="10425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SC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p:cNvSpPr>
            <a:spLocks noGrp="1"/>
          </p:cNvSpPr>
          <p:nvPr>
            <p:ph type="ctrTitle"/>
          </p:nvPr>
        </p:nvSpPr>
        <p:spPr>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a:t>Click to edit Master title style</a:t>
            </a:r>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0" y="0"/>
            <a:ext cx="9144000" cy="138499"/>
          </a:xfrm>
          <a:prstGeom prst="rect">
            <a:avLst/>
          </a:prstGeom>
        </p:spPr>
        <p:txBody>
          <a:bodyPr vert="horz" wrap="square"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43922" y="4044836"/>
            <a:ext cx="831288" cy="832104"/>
          </a:xfrm>
          <a:prstGeom prst="rect">
            <a:avLst/>
          </a:prstGeom>
        </p:spPr>
      </p:pic>
    </p:spTree>
    <p:extLst>
      <p:ext uri="{BB962C8B-B14F-4D97-AF65-F5344CB8AC3E}">
        <p14:creationId xmlns:p14="http://schemas.microsoft.com/office/powerpoint/2010/main" val="240468008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SC 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124749640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p:spPr>
        <p:txBody>
          <a:bodyPr anchor="b"/>
          <a:lstStyle>
            <a:lvl1pPr>
              <a:defRPr sz="4800">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369085588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SC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262651631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MSC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1248"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387375929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MSC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7"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386811488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2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11711365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SC 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123643072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105231474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SC 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89287676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20521192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SC Title, Sub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69730249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C Title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bumper</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185265473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9" name="Text Placeholder 6"/>
          <p:cNvSpPr>
            <a:spLocks noGrp="1"/>
          </p:cNvSpPr>
          <p:nvPr>
            <p:ph type="body" sz="quarter" idx="15" hasCustomPrompt="1"/>
          </p:nvPr>
        </p:nvSpPr>
        <p:spPr>
          <a:xfrm>
            <a:off x="836760" y="591864"/>
            <a:ext cx="7470627"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a:t>Click to add subtitle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3313227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LowerBa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5929239"/>
            <a:ext cx="9144000" cy="923925"/>
          </a:xfrm>
          <a:prstGeom prst="rect">
            <a:avLst/>
          </a:prstGeom>
        </p:spPr>
      </p:pic>
      <p:pic>
        <p:nvPicPr>
          <p:cNvPr id="10" name="TopBa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 name="Title Placeholder 1"/>
          <p:cNvSpPr>
            <a:spLocks noGrp="1"/>
          </p:cNvSpPr>
          <p:nvPr>
            <p:ph type="title"/>
          </p:nvPr>
        </p:nvSpPr>
        <p:spPr bwMode="gray">
          <a:xfrm>
            <a:off x="836761" y="99565"/>
            <a:ext cx="7955280" cy="480131"/>
          </a:xfrm>
          <a:prstGeom prst="rect">
            <a:avLst/>
          </a:prstGeom>
        </p:spPr>
        <p:txBody>
          <a:bodyPr vert="horz" lIns="182880" tIns="45720" rIns="91440" bIns="45720" rtlCol="0" anchor="t" anchorCtr="0">
            <a:spAutoFit/>
          </a:bodyPr>
          <a:lstStyle/>
          <a:p>
            <a:pPr marL="0" lvl="0"/>
            <a:r>
              <a:rPr lang="en-US"/>
              <a:t>Click To Edit Master Title Style</a:t>
            </a:r>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7" name="Classification Top"/>
          <p:cNvSpPr txBox="1">
            <a:spLocks/>
          </p:cNvSpPr>
          <p:nvPr userDrawn="1"/>
        </p:nvSpPr>
        <p:spPr bwMode="gray">
          <a:xfrm>
            <a:off x="0" y="0"/>
            <a:ext cx="9144000" cy="138499"/>
          </a:xfrm>
          <a:prstGeom prst="rect">
            <a:avLst/>
          </a:prstGeom>
        </p:spPr>
        <p:txBody>
          <a:bodyPr vert="horz" wrap="square"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bg1"/>
                </a:solidFill>
              </a:rPr>
              <a:t>UNCLASSIFIED//FOUO</a:t>
            </a:r>
          </a:p>
        </p:txBody>
      </p:sp>
      <p:sp>
        <p:nvSpPr>
          <p:cNvPr id="12" name="TextBox 11"/>
          <p:cNvSpPr txBox="1"/>
          <p:nvPr userDrawn="1"/>
        </p:nvSpPr>
        <p:spPr>
          <a:xfrm>
            <a:off x="3695181" y="6619472"/>
            <a:ext cx="876819"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0" smtClean="0">
                <a:latin typeface="Arial" panose="020B0604020202020204" pitchFamily="34" charset="0"/>
                <a:cs typeface="Arial" panose="020B0604020202020204" pitchFamily="34" charset="0"/>
              </a:rPr>
              <a:pPr marL="0" marR="0" indent="0" algn="ctr" defTabSz="914400" rtl="0" eaLnBrk="1" fontAlgn="auto" latinLnBrk="0" hangingPunct="1">
                <a:lnSpc>
                  <a:spcPct val="100000"/>
                </a:lnSpc>
                <a:spcBef>
                  <a:spcPts val="0"/>
                </a:spcBef>
                <a:spcAft>
                  <a:spcPts val="0"/>
                </a:spcAft>
                <a:buClrTx/>
                <a:buSzTx/>
                <a:buFontTx/>
                <a:buNone/>
                <a:tabLst/>
                <a:defRPr/>
              </a:pPr>
              <a:t>‹#›</a:t>
            </a:fld>
            <a:r>
              <a:rPr lang="en-US" sz="1200" b="0" dirty="0">
                <a:latin typeface="Arial" panose="020B0604020202020204" pitchFamily="34" charset="0"/>
                <a:cs typeface="Arial" panose="020B0604020202020204" pitchFamily="34" charset="0"/>
              </a:rPr>
              <a:t> of 10</a:t>
            </a:r>
          </a:p>
        </p:txBody>
      </p:sp>
      <p:sp>
        <p:nvSpPr>
          <p:cNvPr id="15" name="Rectangle 14"/>
          <p:cNvSpPr/>
          <p:nvPr userDrawn="1"/>
        </p:nvSpPr>
        <p:spPr>
          <a:xfrm>
            <a:off x="0" y="6625520"/>
            <a:ext cx="3749040" cy="215444"/>
          </a:xfrm>
          <a:prstGeom prst="rect">
            <a:avLst/>
          </a:prstGeom>
        </p:spPr>
        <p:txBody>
          <a:bodyPr wrap="square">
            <a:spAutoFit/>
          </a:bodyPr>
          <a:lstStyle/>
          <a:p>
            <a:pPr algn="l" defTabSz="457200" fontAlgn="base">
              <a:spcBef>
                <a:spcPct val="0"/>
              </a:spcBef>
              <a:spcAft>
                <a:spcPct val="0"/>
              </a:spcAft>
            </a:pPr>
            <a:r>
              <a:rPr lang="en-US" sz="800" dirty="0">
                <a:solidFill>
                  <a:prstClr val="black"/>
                </a:solidFill>
                <a:latin typeface="Arial" charset="0"/>
                <a:cs typeface="Arial" charset="0"/>
              </a:rPr>
              <a:t>Ms. J. Peterson / 912-767-8800 / Jennifer.m.peterson62.civ@army.mil</a:t>
            </a:r>
          </a:p>
        </p:txBody>
      </p:sp>
      <p:pic>
        <p:nvPicPr>
          <p:cNvPr id="11" name="Picture 1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383562" y="6119446"/>
            <a:ext cx="606074" cy="606669"/>
          </a:xfrm>
          <a:prstGeom prst="rect">
            <a:avLst/>
          </a:prstGeom>
        </p:spPr>
      </p:pic>
    </p:spTree>
    <p:extLst>
      <p:ext uri="{BB962C8B-B14F-4D97-AF65-F5344CB8AC3E}">
        <p14:creationId xmlns:p14="http://schemas.microsoft.com/office/powerpoint/2010/main" val="63367435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6" r:id="rId15"/>
  </p:sldLayoutIdLst>
  <p:transition spd="slow">
    <p:fade/>
  </p:transition>
  <p:hf hdr="0" ftr="0" dt="0"/>
  <p:txStyles>
    <p:title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p:titleStyle>
    <p:bodyStyle>
      <a:lvl1pPr marL="173038" indent="-1730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792">
          <p15:clr>
            <a:srgbClr val="F26B43"/>
          </p15:clr>
        </p15:guide>
        <p15:guide id="3" pos="5352">
          <p15:clr>
            <a:srgbClr val="F26B43"/>
          </p15:clr>
        </p15:guide>
        <p15:guide id="4" orient="horz" pos="1104">
          <p15:clr>
            <a:srgbClr val="F26B43"/>
          </p15:clr>
        </p15:guide>
        <p15:guide id="5" orient="horz" pos="2376">
          <p15:clr>
            <a:srgbClr val="F26B43"/>
          </p15:clr>
        </p15:guide>
        <p15:guide id="6" orient="horz" pos="3432">
          <p15:clr>
            <a:srgbClr val="F26B43"/>
          </p15:clr>
        </p15:guide>
        <p15:guide id="7" pos="5760">
          <p15:clr>
            <a:srgbClr val="F26B43"/>
          </p15:clr>
        </p15:guide>
        <p15:guide id="8" orient="horz">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jpeg"/><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04689" y="5905327"/>
            <a:ext cx="3239311" cy="1015663"/>
          </a:xfrm>
          <a:prstGeom prst="rect">
            <a:avLst/>
          </a:prstGeom>
          <a:noFill/>
        </p:spPr>
        <p:txBody>
          <a:bodyPr wrap="square" rtlCol="0">
            <a:spAutoFit/>
          </a:bodyPr>
          <a:lstStyle/>
          <a:p>
            <a:pPr algn="ctr"/>
            <a:r>
              <a:rPr lang="en-US" b="1" dirty="0">
                <a:latin typeface="Arial" pitchFamily="34" charset="0"/>
                <a:cs typeface="Arial" pitchFamily="34" charset="0"/>
              </a:rPr>
              <a:t>MS. JENNIFER PETERSON</a:t>
            </a:r>
          </a:p>
          <a:p>
            <a:pPr algn="ctr"/>
            <a:r>
              <a:rPr lang="en-US" sz="1400" b="1" dirty="0">
                <a:latin typeface="Arial" pitchFamily="34" charset="0"/>
                <a:cs typeface="Arial" pitchFamily="34" charset="0"/>
              </a:rPr>
              <a:t>Director of Plans Analysis and Integration</a:t>
            </a:r>
          </a:p>
          <a:p>
            <a:pPr algn="ctr"/>
            <a:r>
              <a:rPr lang="en-US" sz="1400" b="1" dirty="0">
                <a:latin typeface="Arial" pitchFamily="34" charset="0"/>
                <a:cs typeface="Arial" pitchFamily="34" charset="0"/>
              </a:rPr>
              <a:t>USAG, Fort Stewart/HAAF</a:t>
            </a:r>
          </a:p>
        </p:txBody>
      </p:sp>
      <p:sp>
        <p:nvSpPr>
          <p:cNvPr id="2" name="Title 1"/>
          <p:cNvSpPr>
            <a:spLocks noGrp="1"/>
          </p:cNvSpPr>
          <p:nvPr>
            <p:ph type="ctrTitle"/>
          </p:nvPr>
        </p:nvSpPr>
        <p:spPr>
          <a:xfrm>
            <a:off x="57390" y="5187355"/>
            <a:ext cx="7734940" cy="775597"/>
          </a:xfrm>
        </p:spPr>
        <p:txBody>
          <a:bodyPr/>
          <a:lstStyle/>
          <a:p>
            <a:r>
              <a:rPr lang="en-US" sz="2800" dirty="0"/>
              <a:t>BOOM! Boosting Options for Operations and Maintenance</a:t>
            </a:r>
            <a:endParaRPr lang="en-US" sz="3600" dirty="0"/>
          </a:p>
        </p:txBody>
      </p:sp>
      <p:sp>
        <p:nvSpPr>
          <p:cNvPr id="5" name="TextBox 4"/>
          <p:cNvSpPr txBox="1"/>
          <p:nvPr/>
        </p:nvSpPr>
        <p:spPr>
          <a:xfrm>
            <a:off x="57390" y="5989893"/>
            <a:ext cx="5636479" cy="861774"/>
          </a:xfrm>
          <a:prstGeom prst="rect">
            <a:avLst/>
          </a:prstGeom>
          <a:noFill/>
        </p:spPr>
        <p:txBody>
          <a:bodyPr wrap="square" lIns="91440" tIns="45720" rIns="91440" bIns="45720" rtlCol="0" anchor="t">
            <a:spAutoFit/>
          </a:bodyPr>
          <a:lstStyle/>
          <a:p>
            <a:r>
              <a:rPr lang="en-US" sz="1600" b="1" i="1" dirty="0"/>
              <a:t>Prepared for Association of Defense Communities Installation Innovation Forum</a:t>
            </a:r>
          </a:p>
          <a:p>
            <a:r>
              <a:rPr lang="en-US" sz="1600" b="1" i="1" dirty="0"/>
              <a:t>Oct 31, 2022 – Nov 2, 2022</a:t>
            </a:r>
          </a:p>
        </p:txBody>
      </p:sp>
      <p:sp>
        <p:nvSpPr>
          <p:cNvPr id="7" name="Text Box 20"/>
          <p:cNvSpPr txBox="1">
            <a:spLocks noChangeArrowheads="1"/>
          </p:cNvSpPr>
          <p:nvPr/>
        </p:nvSpPr>
        <p:spPr bwMode="auto">
          <a:xfrm>
            <a:off x="3558595" y="-1588"/>
            <a:ext cx="1846263" cy="201613"/>
          </a:xfrm>
          <a:prstGeom prst="rect">
            <a:avLst/>
          </a:prstGeom>
          <a:solidFill>
            <a:schemeClr val="bg1">
              <a:lumMod val="65000"/>
            </a:schemeClr>
          </a:solidFill>
          <a:ln w="9525" algn="ctr">
            <a:solidFill>
              <a:schemeClr val="tx1"/>
            </a:solidFill>
            <a:miter lim="800000"/>
            <a:headEnd/>
            <a:tailEnd/>
          </a:ln>
          <a:effectLst/>
        </p:spPr>
        <p:txBody>
          <a:bodyPr anchor="ctr" anchorCtr="1"/>
          <a:lstStyle/>
          <a:p>
            <a:pPr fontAlgn="auto">
              <a:spcBef>
                <a:spcPts val="0"/>
              </a:spcBef>
              <a:spcAft>
                <a:spcPts val="0"/>
              </a:spcAft>
              <a:defRPr/>
            </a:pPr>
            <a:r>
              <a:rPr lang="en-US" sz="1000" b="1">
                <a:solidFill>
                  <a:srgbClr val="000000"/>
                </a:solidFill>
                <a:latin typeface="+mn-lt"/>
                <a:cs typeface="+mn-cs"/>
              </a:rPr>
              <a:t>// UNCLASSIFIED //</a:t>
            </a:r>
          </a:p>
        </p:txBody>
      </p:sp>
    </p:spTree>
    <p:extLst>
      <p:ext uri="{BB962C8B-B14F-4D97-AF65-F5344CB8AC3E}">
        <p14:creationId xmlns:p14="http://schemas.microsoft.com/office/powerpoint/2010/main" val="275490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035"/>
            <a:ext cx="9144000" cy="480131"/>
          </a:xfrm>
        </p:spPr>
        <p:txBody>
          <a:bodyPr/>
          <a:lstStyle/>
          <a:p>
            <a:pPr algn="ctr"/>
            <a:r>
              <a:rPr lang="en-US" dirty="0">
                <a:solidFill>
                  <a:schemeClr val="bg1"/>
                </a:solidFill>
              </a:rPr>
              <a:t>Questions</a:t>
            </a:r>
          </a:p>
        </p:txBody>
      </p:sp>
      <p:pic>
        <p:nvPicPr>
          <p:cNvPr id="3" name="Picture 2">
            <a:extLst>
              <a:ext uri="{FF2B5EF4-FFF2-40B4-BE49-F238E27FC236}">
                <a16:creationId xmlns:a16="http://schemas.microsoft.com/office/drawing/2014/main" id="{2BA575E6-771D-D71D-089F-E941D90F9570}"/>
              </a:ext>
            </a:extLst>
          </p:cNvPr>
          <p:cNvPicPr>
            <a:picLocks noChangeAspect="1"/>
          </p:cNvPicPr>
          <p:nvPr/>
        </p:nvPicPr>
        <p:blipFill rotWithShape="1">
          <a:blip r:embed="rId3"/>
          <a:srcRect l="22754" r="25231"/>
          <a:stretch/>
        </p:blipFill>
        <p:spPr>
          <a:xfrm>
            <a:off x="2627745" y="751067"/>
            <a:ext cx="3888510" cy="5615372"/>
          </a:xfrm>
          <a:prstGeom prst="rect">
            <a:avLst/>
          </a:prstGeom>
        </p:spPr>
      </p:pic>
    </p:spTree>
    <p:extLst>
      <p:ext uri="{BB962C8B-B14F-4D97-AF65-F5344CB8AC3E}">
        <p14:creationId xmlns:p14="http://schemas.microsoft.com/office/powerpoint/2010/main" val="12823503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427349" y="1117857"/>
            <a:ext cx="5606504" cy="4063742"/>
            <a:chOff x="128916" y="1037737"/>
            <a:chExt cx="8895161" cy="5032541"/>
          </a:xfrm>
        </p:grpSpPr>
        <p:grpSp>
          <p:nvGrpSpPr>
            <p:cNvPr id="5" name="Group 4"/>
            <p:cNvGrpSpPr/>
            <p:nvPr/>
          </p:nvGrpSpPr>
          <p:grpSpPr>
            <a:xfrm>
              <a:off x="128916" y="1037737"/>
              <a:ext cx="8895161" cy="5032541"/>
              <a:chOff x="1180042" y="545042"/>
              <a:chExt cx="9696450" cy="5276850"/>
            </a:xfrm>
          </p:grpSpPr>
          <p:grpSp>
            <p:nvGrpSpPr>
              <p:cNvPr id="31" name="Group 30"/>
              <p:cNvGrpSpPr/>
              <p:nvPr/>
            </p:nvGrpSpPr>
            <p:grpSpPr>
              <a:xfrm>
                <a:off x="1180042" y="545042"/>
                <a:ext cx="9696450" cy="5276850"/>
                <a:chOff x="1247775" y="790575"/>
                <a:chExt cx="9696450" cy="5276850"/>
              </a:xfrm>
            </p:grpSpPr>
            <p:grpSp>
              <p:nvGrpSpPr>
                <p:cNvPr id="36" name="Group 35"/>
                <p:cNvGrpSpPr/>
                <p:nvPr/>
              </p:nvGrpSpPr>
              <p:grpSpPr>
                <a:xfrm>
                  <a:off x="1247775" y="790575"/>
                  <a:ext cx="9696450" cy="5276850"/>
                  <a:chOff x="1247775" y="790575"/>
                  <a:chExt cx="9696450" cy="5276850"/>
                </a:xfrm>
              </p:grpSpPr>
              <p:pic>
                <p:nvPicPr>
                  <p:cNvPr id="39" name="Picture 38"/>
                  <p:cNvPicPr>
                    <a:picLocks noChangeAspect="1"/>
                  </p:cNvPicPr>
                  <p:nvPr/>
                </p:nvPicPr>
                <p:blipFill>
                  <a:blip r:embed="rId3"/>
                  <a:stretch>
                    <a:fillRect/>
                  </a:stretch>
                </p:blipFill>
                <p:spPr>
                  <a:xfrm>
                    <a:off x="1247775" y="790575"/>
                    <a:ext cx="9696450" cy="5276850"/>
                  </a:xfrm>
                  <a:prstGeom prst="rect">
                    <a:avLst/>
                  </a:prstGeom>
                </p:spPr>
              </p:pic>
              <p:cxnSp>
                <p:nvCxnSpPr>
                  <p:cNvPr id="40" name="Straight Connector 39"/>
                  <p:cNvCxnSpPr/>
                  <p:nvPr/>
                </p:nvCxnSpPr>
                <p:spPr>
                  <a:xfrm flipV="1">
                    <a:off x="9449647" y="2467610"/>
                    <a:ext cx="465666" cy="338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449647" y="2806277"/>
                    <a:ext cx="52493" cy="1426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502140" y="2948940"/>
                    <a:ext cx="180340" cy="304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0008870" y="2765744"/>
                    <a:ext cx="33337" cy="1412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0042208" y="2567940"/>
                    <a:ext cx="117633" cy="1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46666" y="2467610"/>
                    <a:ext cx="213175" cy="1003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9682480" y="2907030"/>
                    <a:ext cx="326390" cy="723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flipH="1" flipV="1">
                  <a:off x="7518823" y="1468967"/>
                  <a:ext cx="947844" cy="14799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394199" y="1380067"/>
                  <a:ext cx="2129368" cy="177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a:xfrm flipH="1">
                <a:off x="6455835" y="1223434"/>
                <a:ext cx="982132" cy="889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344333" y="1117600"/>
                <a:ext cx="990600" cy="22013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31105" y="3318933"/>
                <a:ext cx="2417762" cy="5164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40411" y="2733887"/>
                <a:ext cx="2554871" cy="11336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28916" y="1037737"/>
              <a:ext cx="8895161" cy="5032540"/>
              <a:chOff x="1180043" y="545042"/>
              <a:chExt cx="9696450" cy="5276849"/>
            </a:xfrm>
          </p:grpSpPr>
          <p:grpSp>
            <p:nvGrpSpPr>
              <p:cNvPr id="15" name="Group 14"/>
              <p:cNvGrpSpPr/>
              <p:nvPr/>
            </p:nvGrpSpPr>
            <p:grpSpPr>
              <a:xfrm>
                <a:off x="1180043" y="545042"/>
                <a:ext cx="9696450" cy="5276849"/>
                <a:chOff x="1247776" y="790575"/>
                <a:chExt cx="9696450" cy="5276849"/>
              </a:xfrm>
            </p:grpSpPr>
            <p:grpSp>
              <p:nvGrpSpPr>
                <p:cNvPr id="20" name="Group 19"/>
                <p:cNvGrpSpPr/>
                <p:nvPr/>
              </p:nvGrpSpPr>
              <p:grpSpPr>
                <a:xfrm>
                  <a:off x="1247776" y="790575"/>
                  <a:ext cx="9696450" cy="5276849"/>
                  <a:chOff x="1247776" y="790575"/>
                  <a:chExt cx="9696450" cy="5276849"/>
                </a:xfrm>
              </p:grpSpPr>
              <p:pic>
                <p:nvPicPr>
                  <p:cNvPr id="23" name="Picture 22"/>
                  <p:cNvPicPr>
                    <a:picLocks noChangeAspect="1"/>
                  </p:cNvPicPr>
                  <p:nvPr/>
                </p:nvPicPr>
                <p:blipFill>
                  <a:blip r:embed="rId3"/>
                  <a:stretch>
                    <a:fillRect/>
                  </a:stretch>
                </p:blipFill>
                <p:spPr>
                  <a:xfrm>
                    <a:off x="1247776" y="790575"/>
                    <a:ext cx="9696450" cy="5276849"/>
                  </a:xfrm>
                  <a:prstGeom prst="rect">
                    <a:avLst/>
                  </a:prstGeom>
                </p:spPr>
              </p:pic>
              <p:cxnSp>
                <p:nvCxnSpPr>
                  <p:cNvPr id="24" name="Straight Connector 23"/>
                  <p:cNvCxnSpPr/>
                  <p:nvPr/>
                </p:nvCxnSpPr>
                <p:spPr>
                  <a:xfrm flipV="1">
                    <a:off x="9449647" y="2467610"/>
                    <a:ext cx="465666" cy="3386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49647" y="2806277"/>
                    <a:ext cx="52493" cy="1426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502140" y="2948940"/>
                    <a:ext cx="180340" cy="304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008870" y="2765744"/>
                    <a:ext cx="33337" cy="1412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0042208" y="2567940"/>
                    <a:ext cx="117633" cy="1978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46666" y="2467610"/>
                    <a:ext cx="213175" cy="1003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682480" y="2907030"/>
                    <a:ext cx="326390" cy="723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flipV="1">
                  <a:off x="7518823" y="1468967"/>
                  <a:ext cx="947844" cy="14799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4394199" y="1380067"/>
                  <a:ext cx="2129368" cy="177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flipH="1">
                <a:off x="6455835" y="1223434"/>
                <a:ext cx="982132" cy="88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44333" y="1117600"/>
                <a:ext cx="990600" cy="22013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31105" y="3318933"/>
                <a:ext cx="2417762" cy="516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840411" y="2733887"/>
                <a:ext cx="2554871" cy="1133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p:cNvCxnSpPr/>
            <p:nvPr/>
          </p:nvCxnSpPr>
          <p:spPr>
            <a:xfrm flipV="1">
              <a:off x="4409787" y="3172724"/>
              <a:ext cx="3272920" cy="109692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1177982">
              <a:off x="5121320" y="2714160"/>
              <a:ext cx="1288021" cy="369332"/>
            </a:xfrm>
            <a:prstGeom prst="rect">
              <a:avLst/>
            </a:prstGeom>
            <a:noFill/>
          </p:spPr>
          <p:txBody>
            <a:bodyPr wrap="square" rtlCol="0">
              <a:spAutoFit/>
            </a:bodyPr>
            <a:lstStyle/>
            <a:p>
              <a:r>
                <a:rPr lang="en-US" dirty="0"/>
                <a:t>~ 40 Miles</a:t>
              </a:r>
            </a:p>
          </p:txBody>
        </p:sp>
        <p:cxnSp>
          <p:nvCxnSpPr>
            <p:cNvPr id="10" name="Straight Arrow Connector 9"/>
            <p:cNvCxnSpPr/>
            <p:nvPr/>
          </p:nvCxnSpPr>
          <p:spPr>
            <a:xfrm>
              <a:off x="4409787" y="1851505"/>
              <a:ext cx="0" cy="224900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219075" y="3124846"/>
              <a:ext cx="4440774" cy="5597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5400000">
              <a:off x="4015112" y="2294633"/>
              <a:ext cx="1148071" cy="369332"/>
            </a:xfrm>
            <a:prstGeom prst="rect">
              <a:avLst/>
            </a:prstGeom>
            <a:noFill/>
          </p:spPr>
          <p:txBody>
            <a:bodyPr wrap="none" rtlCol="0">
              <a:spAutoFit/>
            </a:bodyPr>
            <a:lstStyle/>
            <a:p>
              <a:r>
                <a:rPr lang="en-US"/>
                <a:t>~ 20 Miles</a:t>
              </a:r>
            </a:p>
          </p:txBody>
        </p:sp>
        <p:sp>
          <p:nvSpPr>
            <p:cNvPr id="13" name="Oval 12"/>
            <p:cNvSpPr/>
            <p:nvPr/>
          </p:nvSpPr>
          <p:spPr>
            <a:xfrm>
              <a:off x="3992029" y="3752689"/>
              <a:ext cx="707092" cy="49908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04461" y="2075161"/>
              <a:ext cx="1181176" cy="1677527"/>
            </a:xfrm>
            <a:prstGeom prst="ellipse">
              <a:avLst/>
            </a:prstGeom>
            <a:solidFill>
              <a:srgbClr val="FF0000">
                <a:alpha val="2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bject 8"/>
          <p:cNvSpPr txBox="1"/>
          <p:nvPr/>
        </p:nvSpPr>
        <p:spPr>
          <a:xfrm>
            <a:off x="31928" y="1138476"/>
            <a:ext cx="3396815" cy="5109732"/>
          </a:xfrm>
          <a:prstGeom prst="rect">
            <a:avLst/>
          </a:prstGeom>
          <a:noFill/>
          <a:ln w="15875">
            <a:noFill/>
          </a:ln>
        </p:spPr>
        <p:txBody>
          <a:bodyPr vert="horz" wrap="square" lIns="0" tIns="13335" rIns="0" bIns="0" rtlCol="0" anchor="t">
            <a:spAutoFit/>
          </a:bodyPr>
          <a:lstStyle/>
          <a:p>
            <a:pPr marL="184150" marR="5080" indent="-171450">
              <a:lnSpc>
                <a:spcPct val="100000"/>
              </a:lnSpc>
              <a:spcBef>
                <a:spcPts val="105"/>
              </a:spcBef>
              <a:buFont typeface="Arial" panose="020B0604020202020204" pitchFamily="34" charset="0"/>
              <a:buChar char="•"/>
            </a:pPr>
            <a:r>
              <a:rPr lang="en-US" sz="1400" b="1" dirty="0">
                <a:latin typeface="Arial"/>
                <a:cs typeface="Arial"/>
              </a:rPr>
              <a:t>285,000 acres of training areas and operational airspace</a:t>
            </a:r>
          </a:p>
          <a:p>
            <a:pPr marL="184150" marR="5080" indent="-171450">
              <a:lnSpc>
                <a:spcPct val="100000"/>
              </a:lnSpc>
              <a:spcBef>
                <a:spcPts val="105"/>
              </a:spcBef>
              <a:buFont typeface="Arial" panose="020B0604020202020204" pitchFamily="34" charset="0"/>
              <a:buChar char="•"/>
            </a:pPr>
            <a:endParaRPr lang="en-US" sz="1400" b="1" dirty="0">
              <a:latin typeface="Arial"/>
              <a:cs typeface="Arial"/>
            </a:endParaRPr>
          </a:p>
          <a:p>
            <a:pPr marL="184150" marR="5080" indent="-171450">
              <a:lnSpc>
                <a:spcPct val="100000"/>
              </a:lnSpc>
              <a:spcBef>
                <a:spcPts val="105"/>
              </a:spcBef>
              <a:buFont typeface="Arial" panose="020B0604020202020204" pitchFamily="34" charset="0"/>
              <a:buChar char="•"/>
            </a:pPr>
            <a:r>
              <a:rPr lang="en-US" sz="1400" b="1" dirty="0">
                <a:latin typeface="Arial"/>
                <a:cs typeface="Arial"/>
              </a:rPr>
              <a:t>23 miles of rail</a:t>
            </a:r>
          </a:p>
          <a:p>
            <a:pPr marL="12700" marR="5080">
              <a:lnSpc>
                <a:spcPct val="100000"/>
              </a:lnSpc>
              <a:spcBef>
                <a:spcPts val="105"/>
              </a:spcBef>
            </a:pPr>
            <a:endParaRPr lang="en-US" sz="1400" b="1" dirty="0">
              <a:latin typeface="Arial"/>
              <a:cs typeface="Arial"/>
            </a:endParaRPr>
          </a:p>
          <a:p>
            <a:pPr marL="184150" marR="5080" indent="-171450">
              <a:lnSpc>
                <a:spcPct val="100000"/>
              </a:lnSpc>
              <a:spcBef>
                <a:spcPts val="105"/>
              </a:spcBef>
              <a:buFont typeface="Arial" panose="020B0604020202020204" pitchFamily="34" charset="0"/>
              <a:buChar char="•"/>
            </a:pPr>
            <a:r>
              <a:rPr lang="en-US" sz="1400" b="1" dirty="0">
                <a:latin typeface="Arial"/>
                <a:cs typeface="Arial"/>
              </a:rPr>
              <a:t>Longest Army runway</a:t>
            </a:r>
          </a:p>
          <a:p>
            <a:pPr marL="184150" marR="5080" indent="-171450">
              <a:lnSpc>
                <a:spcPct val="100000"/>
              </a:lnSpc>
              <a:spcBef>
                <a:spcPts val="105"/>
              </a:spcBef>
              <a:buFont typeface="Arial" panose="020B0604020202020204" pitchFamily="34" charset="0"/>
              <a:buChar char="•"/>
            </a:pPr>
            <a:endParaRPr lang="en-US" sz="1400" b="1" dirty="0">
              <a:latin typeface="Arial"/>
              <a:cs typeface="Arial"/>
            </a:endParaRPr>
          </a:p>
          <a:p>
            <a:pPr marL="184150" marR="5080" indent="-171450">
              <a:lnSpc>
                <a:spcPct val="100000"/>
              </a:lnSpc>
              <a:spcBef>
                <a:spcPts val="105"/>
              </a:spcBef>
              <a:buFont typeface="Arial" panose="020B0604020202020204" pitchFamily="34" charset="0"/>
              <a:buChar char="•"/>
            </a:pPr>
            <a:r>
              <a:rPr lang="en-US" sz="1400" b="1" dirty="0">
                <a:latin typeface="Arial"/>
                <a:cs typeface="Arial"/>
              </a:rPr>
              <a:t>Largest military installation East of the Mississippi River</a:t>
            </a:r>
          </a:p>
          <a:p>
            <a:pPr marL="184150" marR="5080" indent="-171450">
              <a:lnSpc>
                <a:spcPct val="100000"/>
              </a:lnSpc>
              <a:spcBef>
                <a:spcPts val="105"/>
              </a:spcBef>
              <a:buFont typeface="Arial" panose="020B0604020202020204" pitchFamily="34" charset="0"/>
              <a:buChar char="•"/>
            </a:pPr>
            <a:endParaRPr lang="en-US" sz="1400" b="1" dirty="0">
              <a:latin typeface="Arial"/>
              <a:cs typeface="Arial"/>
            </a:endParaRPr>
          </a:p>
          <a:p>
            <a:pPr marL="184150" marR="5080" indent="-171450">
              <a:spcBef>
                <a:spcPts val="105"/>
              </a:spcBef>
              <a:buFont typeface="Arial" panose="020B0604020202020204" pitchFamily="34" charset="0"/>
              <a:buChar char="•"/>
            </a:pPr>
            <a:r>
              <a:rPr lang="en-US" sz="1400" b="1" dirty="0">
                <a:latin typeface="Arial"/>
                <a:cs typeface="Arial"/>
              </a:rPr>
              <a:t>Access to Interstates and Proximity to Ports </a:t>
            </a:r>
          </a:p>
          <a:p>
            <a:pPr marL="12700" marR="5080">
              <a:lnSpc>
                <a:spcPct val="100000"/>
              </a:lnSpc>
              <a:spcBef>
                <a:spcPts val="105"/>
              </a:spcBef>
            </a:pPr>
            <a:endParaRPr lang="en-US" sz="900" b="1" dirty="0">
              <a:latin typeface="Arial"/>
              <a:cs typeface="Arial"/>
            </a:endParaRPr>
          </a:p>
          <a:p>
            <a:pPr marL="184150" marR="5080" lvl="0" indent="-171450">
              <a:spcBef>
                <a:spcPts val="105"/>
              </a:spcBef>
              <a:buFont typeface="Arial" panose="020B0604020202020204" pitchFamily="34" charset="0"/>
              <a:buChar char="•"/>
            </a:pPr>
            <a:r>
              <a:rPr lang="en-US" sz="1400" b="1" spc="40" dirty="0">
                <a:latin typeface="Arial"/>
                <a:cs typeface="Arial"/>
              </a:rPr>
              <a:t>Service(s) Partners:</a:t>
            </a:r>
          </a:p>
          <a:p>
            <a:pPr marL="641350" marR="5080" lvl="1" indent="-171450">
              <a:spcBef>
                <a:spcPts val="105"/>
              </a:spcBef>
              <a:buFont typeface="Arial" panose="020B0604020202020204" pitchFamily="34" charset="0"/>
              <a:buChar char="•"/>
            </a:pPr>
            <a:r>
              <a:rPr lang="en-US" sz="1400" b="1" spc="40" dirty="0">
                <a:latin typeface="Arial"/>
                <a:cs typeface="Arial"/>
              </a:rPr>
              <a:t>U.S. Air Force</a:t>
            </a:r>
          </a:p>
          <a:p>
            <a:pPr marL="641350" marR="5080" lvl="1" indent="-171450">
              <a:spcBef>
                <a:spcPts val="105"/>
              </a:spcBef>
              <a:buFont typeface="Arial" panose="020B0604020202020204" pitchFamily="34" charset="0"/>
              <a:buChar char="•"/>
            </a:pPr>
            <a:r>
              <a:rPr lang="en-US" sz="1400" b="1" spc="40" dirty="0">
                <a:latin typeface="Arial"/>
                <a:cs typeface="Arial"/>
              </a:rPr>
              <a:t>U.S. Marines</a:t>
            </a:r>
          </a:p>
          <a:p>
            <a:pPr marL="641350" marR="5080" lvl="1" indent="-171450">
              <a:spcBef>
                <a:spcPts val="105"/>
              </a:spcBef>
              <a:buFont typeface="Arial" panose="020B0604020202020204" pitchFamily="34" charset="0"/>
              <a:buChar char="•"/>
            </a:pPr>
            <a:r>
              <a:rPr lang="en-US" sz="1400" b="1" spc="40" dirty="0">
                <a:latin typeface="Arial"/>
                <a:cs typeface="Arial"/>
              </a:rPr>
              <a:t>U.S. Coast Guard</a:t>
            </a:r>
          </a:p>
          <a:p>
            <a:pPr marL="641350" marR="5080" lvl="1" indent="-171450">
              <a:spcBef>
                <a:spcPts val="105"/>
              </a:spcBef>
              <a:buFont typeface="Arial" panose="020B0604020202020204" pitchFamily="34" charset="0"/>
              <a:buChar char="•"/>
            </a:pPr>
            <a:r>
              <a:rPr lang="en-US" sz="1400" b="1" spc="40" dirty="0">
                <a:latin typeface="Arial"/>
                <a:cs typeface="Arial"/>
              </a:rPr>
              <a:t>Georgia National Guard</a:t>
            </a:r>
          </a:p>
          <a:p>
            <a:pPr marL="641350" marR="5080" lvl="1" indent="-171450">
              <a:spcBef>
                <a:spcPts val="105"/>
              </a:spcBef>
              <a:buFont typeface="Arial" panose="020B0604020202020204" pitchFamily="34" charset="0"/>
              <a:buChar char="•"/>
            </a:pPr>
            <a:r>
              <a:rPr lang="en-US" sz="1400" b="1" spc="40" dirty="0">
                <a:latin typeface="Arial"/>
                <a:cs typeface="Arial"/>
              </a:rPr>
              <a:t>Air Dominance Center (Savannah Air Guard)</a:t>
            </a:r>
          </a:p>
          <a:p>
            <a:pPr marL="184150" marR="5080" indent="-171450">
              <a:spcBef>
                <a:spcPts val="105"/>
              </a:spcBef>
              <a:buFont typeface="Arial" panose="020B0604020202020204" pitchFamily="34" charset="0"/>
              <a:buChar char="•"/>
            </a:pPr>
            <a:endParaRPr lang="en-US" sz="1400" b="1" spc="40" dirty="0">
              <a:latin typeface="Arial"/>
              <a:cs typeface="Arial"/>
            </a:endParaRPr>
          </a:p>
          <a:p>
            <a:pPr marL="184150" marR="5080" indent="-171450">
              <a:spcBef>
                <a:spcPts val="105"/>
              </a:spcBef>
              <a:buFont typeface="Arial" panose="020B0604020202020204" pitchFamily="34" charset="0"/>
              <a:buChar char="•"/>
            </a:pPr>
            <a:r>
              <a:rPr lang="en-US" sz="1400" b="1" spc="40" dirty="0">
                <a:latin typeface="Arial"/>
                <a:cs typeface="Arial"/>
              </a:rPr>
              <a:t>3ID is the </a:t>
            </a:r>
            <a:r>
              <a:rPr lang="en-US" sz="1400" b="1" i="1" u="sng" spc="40" dirty="0">
                <a:latin typeface="Arial"/>
                <a:cs typeface="Arial"/>
              </a:rPr>
              <a:t>only</a:t>
            </a:r>
            <a:r>
              <a:rPr lang="en-US" sz="1400" b="1" spc="40" dirty="0">
                <a:latin typeface="Arial"/>
                <a:cs typeface="Arial"/>
              </a:rPr>
              <a:t> ABCT within XVIII Airborne Corps</a:t>
            </a:r>
            <a:endParaRPr lang="en-US" sz="1050" dirty="0">
              <a:latin typeface="Arial"/>
              <a:cs typeface="Arial"/>
            </a:endParaRPr>
          </a:p>
        </p:txBody>
      </p:sp>
      <p:sp>
        <p:nvSpPr>
          <p:cNvPr id="3" name="AutoShape 5">
            <a:extLst>
              <a:ext uri="{FF2B5EF4-FFF2-40B4-BE49-F238E27FC236}">
                <a16:creationId xmlns:a16="http://schemas.microsoft.com/office/drawing/2014/main" id="{45BCB187-8BE3-9EF3-105F-7F8812157AC9}"/>
              </a:ext>
            </a:extLst>
          </p:cNvPr>
          <p:cNvSpPr>
            <a:spLocks noChangeArrowheads="1"/>
          </p:cNvSpPr>
          <p:nvPr/>
        </p:nvSpPr>
        <p:spPr bwMode="auto">
          <a:xfrm>
            <a:off x="3428356" y="4515127"/>
            <a:ext cx="3733800" cy="2039020"/>
          </a:xfrm>
          <a:prstGeom prst="bevel">
            <a:avLst>
              <a:gd name="adj" fmla="val 0"/>
            </a:avLst>
          </a:prstGeom>
          <a:solidFill>
            <a:srgbClr val="003399"/>
          </a:solidFill>
          <a:ln w="9525">
            <a:solidFill>
              <a:schemeClr val="accent1"/>
            </a:solidFill>
            <a:miter lim="800000"/>
            <a:headEnd type="none" w="sm" len="sm"/>
            <a:tailEnd type="none" w="sm" len="sm"/>
          </a:ln>
        </p:spPr>
        <p:txBody>
          <a:bodyPr wrap="square">
            <a:spAutoFit/>
          </a:bodyPr>
          <a:lstStyle/>
          <a:p>
            <a:pPr algn="ctr"/>
            <a:r>
              <a:rPr lang="en-US" sz="1150" b="1" u="sng" dirty="0">
                <a:solidFill>
                  <a:srgbClr val="FFFFFF"/>
                </a:solidFill>
                <a:cs typeface="+mn-cs"/>
              </a:rPr>
              <a:t>Community Partners</a:t>
            </a:r>
          </a:p>
          <a:p>
            <a:pPr algn="ctr"/>
            <a:r>
              <a:rPr lang="en-US" sz="1150" dirty="0">
                <a:solidFill>
                  <a:srgbClr val="FFFF00"/>
                </a:solidFill>
              </a:rPr>
              <a:t> Counties: </a:t>
            </a:r>
            <a:r>
              <a:rPr lang="en-US" sz="1150" dirty="0">
                <a:solidFill>
                  <a:srgbClr val="FFFF00"/>
                </a:solidFill>
                <a:cs typeface="+mn-cs"/>
              </a:rPr>
              <a:t>Bryan, Chatham, Effingham, Evans, </a:t>
            </a:r>
            <a:r>
              <a:rPr lang="en-US" sz="1150" dirty="0">
                <a:solidFill>
                  <a:srgbClr val="FFFF00"/>
                </a:solidFill>
              </a:rPr>
              <a:t>Liberty, Long, </a:t>
            </a:r>
            <a:r>
              <a:rPr lang="en-US" sz="1150" dirty="0" err="1">
                <a:solidFill>
                  <a:srgbClr val="FFFF00"/>
                </a:solidFill>
              </a:rPr>
              <a:t>Tatnall</a:t>
            </a:r>
            <a:r>
              <a:rPr lang="en-US" sz="1150" dirty="0">
                <a:solidFill>
                  <a:srgbClr val="FFFF00"/>
                </a:solidFill>
              </a:rPr>
              <a:t>, Wayne and Beaufort (SC)</a:t>
            </a:r>
          </a:p>
          <a:p>
            <a:pPr algn="ctr"/>
            <a:endParaRPr lang="en-US" sz="1150" dirty="0">
              <a:solidFill>
                <a:srgbClr val="FFFF00"/>
              </a:solidFill>
            </a:endParaRPr>
          </a:p>
          <a:p>
            <a:pPr algn="ctr"/>
            <a:r>
              <a:rPr lang="en-US" sz="1150" dirty="0">
                <a:solidFill>
                  <a:srgbClr val="FFFF00"/>
                </a:solidFill>
              </a:rPr>
              <a:t>Chamber(s) of Commerce</a:t>
            </a:r>
          </a:p>
          <a:p>
            <a:pPr algn="ctr"/>
            <a:r>
              <a:rPr lang="en-US" sz="1150" dirty="0">
                <a:solidFill>
                  <a:srgbClr val="FFFF00"/>
                </a:solidFill>
              </a:rPr>
              <a:t>Emergency Management Assistance Group V</a:t>
            </a:r>
          </a:p>
          <a:p>
            <a:pPr algn="ctr"/>
            <a:r>
              <a:rPr lang="en-US" sz="1150" dirty="0">
                <a:solidFill>
                  <a:srgbClr val="FFFF00"/>
                </a:solidFill>
              </a:rPr>
              <a:t>Emergency Services Agencies (Fire and Police)</a:t>
            </a:r>
          </a:p>
          <a:p>
            <a:pPr algn="ctr"/>
            <a:r>
              <a:rPr lang="en-US" sz="1150" dirty="0">
                <a:solidFill>
                  <a:srgbClr val="FFFF00"/>
                </a:solidFill>
              </a:rPr>
              <a:t>Georgia Southern University</a:t>
            </a:r>
          </a:p>
          <a:p>
            <a:pPr algn="ctr"/>
            <a:r>
              <a:rPr lang="en-US" sz="1150" dirty="0">
                <a:solidFill>
                  <a:srgbClr val="FFFF00"/>
                </a:solidFill>
              </a:rPr>
              <a:t>Municipalities</a:t>
            </a:r>
          </a:p>
          <a:p>
            <a:pPr algn="ctr"/>
            <a:r>
              <a:rPr lang="en-US" sz="1150" dirty="0">
                <a:solidFill>
                  <a:srgbClr val="FFFF00"/>
                </a:solidFill>
              </a:rPr>
              <a:t>Public School Systems</a:t>
            </a:r>
          </a:p>
          <a:p>
            <a:pPr algn="ctr"/>
            <a:r>
              <a:rPr lang="en-US" sz="1150" dirty="0">
                <a:solidFill>
                  <a:srgbClr val="FFFF00"/>
                </a:solidFill>
                <a:cs typeface="+mn-cs"/>
              </a:rPr>
              <a:t>Coastal Georgia Military Affairs Coalition</a:t>
            </a:r>
          </a:p>
        </p:txBody>
      </p:sp>
      <p:sp>
        <p:nvSpPr>
          <p:cNvPr id="6" name="Title 1">
            <a:extLst>
              <a:ext uri="{FF2B5EF4-FFF2-40B4-BE49-F238E27FC236}">
                <a16:creationId xmlns:a16="http://schemas.microsoft.com/office/drawing/2014/main" id="{EB98A57C-7714-E3DC-0897-8477389D446C}"/>
              </a:ext>
            </a:extLst>
          </p:cNvPr>
          <p:cNvSpPr txBox="1">
            <a:spLocks/>
          </p:cNvSpPr>
          <p:nvPr/>
        </p:nvSpPr>
        <p:spPr bwMode="gray">
          <a:xfrm>
            <a:off x="-1280" y="108895"/>
            <a:ext cx="914400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    East Coast Premier Power Projection Platform</a:t>
            </a:r>
          </a:p>
        </p:txBody>
      </p:sp>
    </p:spTree>
    <p:extLst>
      <p:ext uri="{BB962C8B-B14F-4D97-AF65-F5344CB8AC3E}">
        <p14:creationId xmlns:p14="http://schemas.microsoft.com/office/powerpoint/2010/main" val="225316174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221163" y="956344"/>
            <a:ext cx="4846262" cy="4257170"/>
          </a:xfrm>
          <a:custGeom>
            <a:avLst/>
            <a:gdLst>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719148 w 5205047"/>
              <a:gd name="connsiteY4" fmla="*/ 3420207 h 3763107"/>
              <a:gd name="connsiteX5" fmla="*/ 3719148 w 5205047"/>
              <a:gd name="connsiteY5" fmla="*/ 2655277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719148 w 5205047"/>
              <a:gd name="connsiteY5" fmla="*/ 2655277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3763107"/>
              <a:gd name="connsiteX1" fmla="*/ 3640016 w 5205047"/>
              <a:gd name="connsiteY1" fmla="*/ 1204546 h 3763107"/>
              <a:gd name="connsiteX2" fmla="*/ 3640016 w 5205047"/>
              <a:gd name="connsiteY2" fmla="*/ 369277 h 3763107"/>
              <a:gd name="connsiteX3" fmla="*/ 5205047 w 5205047"/>
              <a:gd name="connsiteY3" fmla="*/ 1934308 h 3763107"/>
              <a:gd name="connsiteX4" fmla="*/ 3648809 w 5205047"/>
              <a:gd name="connsiteY4" fmla="*/ 3437791 h 3763107"/>
              <a:gd name="connsiteX5" fmla="*/ 3666394 w 5205047"/>
              <a:gd name="connsiteY5" fmla="*/ 2690446 h 3763107"/>
              <a:gd name="connsiteX6" fmla="*/ 0 w 5205047"/>
              <a:gd name="connsiteY6" fmla="*/ 3763107 h 3763107"/>
              <a:gd name="connsiteX0" fmla="*/ 615462 w 5205047"/>
              <a:gd name="connsiteY0" fmla="*/ 0 h 4189446"/>
              <a:gd name="connsiteX1" fmla="*/ 3640016 w 5205047"/>
              <a:gd name="connsiteY1" fmla="*/ 1204546 h 4189446"/>
              <a:gd name="connsiteX2" fmla="*/ 3640016 w 5205047"/>
              <a:gd name="connsiteY2" fmla="*/ 369277 h 4189446"/>
              <a:gd name="connsiteX3" fmla="*/ 5205047 w 5205047"/>
              <a:gd name="connsiteY3" fmla="*/ 1934308 h 4189446"/>
              <a:gd name="connsiteX4" fmla="*/ 3648809 w 5205047"/>
              <a:gd name="connsiteY4" fmla="*/ 3437791 h 4189446"/>
              <a:gd name="connsiteX5" fmla="*/ 3666394 w 5205047"/>
              <a:gd name="connsiteY5" fmla="*/ 2690446 h 4189446"/>
              <a:gd name="connsiteX6" fmla="*/ 0 w 5205047"/>
              <a:gd name="connsiteY6" fmla="*/ 4189446 h 4189446"/>
              <a:gd name="connsiteX0" fmla="*/ 835270 w 5205047"/>
              <a:gd name="connsiteY0" fmla="*/ 0 h 4271722"/>
              <a:gd name="connsiteX1" fmla="*/ 3640016 w 5205047"/>
              <a:gd name="connsiteY1" fmla="*/ 1286822 h 4271722"/>
              <a:gd name="connsiteX2" fmla="*/ 3640016 w 5205047"/>
              <a:gd name="connsiteY2" fmla="*/ 451553 h 4271722"/>
              <a:gd name="connsiteX3" fmla="*/ 5205047 w 5205047"/>
              <a:gd name="connsiteY3" fmla="*/ 2016584 h 4271722"/>
              <a:gd name="connsiteX4" fmla="*/ 3648809 w 5205047"/>
              <a:gd name="connsiteY4" fmla="*/ 3520067 h 4271722"/>
              <a:gd name="connsiteX5" fmla="*/ 3666394 w 5205047"/>
              <a:gd name="connsiteY5" fmla="*/ 2772722 h 4271722"/>
              <a:gd name="connsiteX6" fmla="*/ 0 w 5205047"/>
              <a:gd name="connsiteY6" fmla="*/ 4271722 h 42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5047" h="4271722">
                <a:moveTo>
                  <a:pt x="835270" y="0"/>
                </a:moveTo>
                <a:cubicBezTo>
                  <a:pt x="1597270" y="524608"/>
                  <a:pt x="1849316" y="1087530"/>
                  <a:pt x="3640016" y="1286822"/>
                </a:cubicBezTo>
                <a:lnTo>
                  <a:pt x="3640016" y="451553"/>
                </a:lnTo>
                <a:lnTo>
                  <a:pt x="5205047" y="2016584"/>
                </a:lnTo>
                <a:lnTo>
                  <a:pt x="3648809" y="3520067"/>
                </a:lnTo>
                <a:lnTo>
                  <a:pt x="3666394" y="2772722"/>
                </a:lnTo>
                <a:cubicBezTo>
                  <a:pt x="2373924" y="2840130"/>
                  <a:pt x="1178169" y="3747114"/>
                  <a:pt x="0" y="4271722"/>
                </a:cubicBezTo>
              </a:path>
            </a:pathLst>
          </a:custGeom>
          <a:solidFill>
            <a:schemeClr val="accent3">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04234">
            <a:off x="202573" y="1206240"/>
            <a:ext cx="1753801" cy="1324828"/>
          </a:xfrm>
          <a:prstGeom prst="rect">
            <a:avLst/>
          </a:prstGeom>
          <a:ln>
            <a:solidFill>
              <a:schemeClr val="tx1"/>
            </a:solidFill>
          </a:ln>
          <a:effectLst>
            <a:outerShdw blurRad="50800" dist="38100" dir="2700000" algn="tl" rotWithShape="0">
              <a:prstClr val="black">
                <a:alpha val="40000"/>
              </a:prstClr>
            </a:outerShdw>
          </a:effectLst>
        </p:spPr>
      </p:pic>
      <p:sp>
        <p:nvSpPr>
          <p:cNvPr id="14" name="TextBox 43"/>
          <p:cNvSpPr txBox="1">
            <a:spLocks noChangeArrowheads="1"/>
          </p:cNvSpPr>
          <p:nvPr/>
        </p:nvSpPr>
        <p:spPr bwMode="auto">
          <a:xfrm>
            <a:off x="0" y="88006"/>
            <a:ext cx="9144000" cy="523220"/>
          </a:xfrm>
          <a:prstGeom prst="rect">
            <a:avLst/>
          </a:prstGeom>
          <a:noFill/>
          <a:ln w="9525">
            <a:noFill/>
            <a:miter lim="800000"/>
            <a:headEnd/>
            <a:tailEnd/>
          </a:ln>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Priorities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92808">
            <a:off x="1301533" y="871085"/>
            <a:ext cx="1341649" cy="1754464"/>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rot="20436229">
            <a:off x="216704" y="2187177"/>
            <a:ext cx="2069284" cy="1219658"/>
          </a:xfrm>
          <a:prstGeom prst="rect">
            <a:avLst/>
          </a:prstGeom>
          <a:ln>
            <a:solidFill>
              <a:schemeClr val="tx1"/>
            </a:solidFill>
          </a:ln>
        </p:spPr>
      </p:pic>
      <p:sp>
        <p:nvSpPr>
          <p:cNvPr id="20" name="Rectangle 19"/>
          <p:cNvSpPr/>
          <p:nvPr/>
        </p:nvSpPr>
        <p:spPr>
          <a:xfrm rot="1936672">
            <a:off x="2879002" y="5072752"/>
            <a:ext cx="241367" cy="82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992430" y="1221130"/>
            <a:ext cx="3078668"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 Soldier and Family Services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Manage Infrastructure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Support Warfighter Readiness and </a:t>
            </a:r>
            <a:r>
              <a:rPr lang="en-US" sz="2000" dirty="0" err="1">
                <a:latin typeface="Arial" panose="020B0604020202020204" pitchFamily="34" charset="0"/>
                <a:cs typeface="Arial" panose="020B0604020202020204" pitchFamily="34" charset="0"/>
              </a:rPr>
              <a:t>Deployability</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 and Integrate BASOPS</a:t>
            </a:r>
          </a:p>
        </p:txBody>
      </p:sp>
      <p:sp>
        <p:nvSpPr>
          <p:cNvPr id="5" name="Rectangle 4"/>
          <p:cNvSpPr/>
          <p:nvPr/>
        </p:nvSpPr>
        <p:spPr>
          <a:xfrm>
            <a:off x="0" y="5258192"/>
            <a:ext cx="9144000" cy="877163"/>
          </a:xfrm>
          <a:prstGeom prst="rect">
            <a:avLst/>
          </a:prstGeom>
        </p:spPr>
        <p:txBody>
          <a:bodyPr wrap="square">
            <a:spAutoFit/>
          </a:bodyPr>
          <a:lstStyle/>
          <a:p>
            <a:pPr algn="ctr"/>
            <a:r>
              <a:rPr lang="en-US" sz="1700" dirty="0"/>
              <a:t>We operate in a dynamic and challenging environment.</a:t>
            </a:r>
          </a:p>
          <a:p>
            <a:pPr algn="ctr"/>
            <a:r>
              <a:rPr lang="en-US" sz="1700" dirty="0"/>
              <a:t>Partnerships allow us to reshape task execution and reallocate resources to accomplish our priorities.</a:t>
            </a:r>
            <a:endParaRPr lang="en-US" sz="1700" dirty="0">
              <a:latin typeface="Arial" pitchFamily="34" charset="0"/>
              <a:cs typeface="Arial" pitchFamily="34" charset="0"/>
            </a:endParaRPr>
          </a:p>
        </p:txBody>
      </p:sp>
      <p:pic>
        <p:nvPicPr>
          <p:cNvPr id="3" name="Picture 2"/>
          <p:cNvPicPr>
            <a:picLocks noChangeAspect="1"/>
          </p:cNvPicPr>
          <p:nvPr/>
        </p:nvPicPr>
        <p:blipFill>
          <a:blip r:embed="rId6"/>
          <a:stretch>
            <a:fillRect/>
          </a:stretch>
        </p:blipFill>
        <p:spPr>
          <a:xfrm rot="597835">
            <a:off x="2770227" y="1608555"/>
            <a:ext cx="1734207" cy="2165312"/>
          </a:xfrm>
          <a:prstGeom prst="rect">
            <a:avLst/>
          </a:prstGeom>
          <a:ln w="15875">
            <a:solidFill>
              <a:schemeClr val="tx1"/>
            </a:solidFill>
          </a:ln>
        </p:spPr>
      </p:pic>
      <p:pic>
        <p:nvPicPr>
          <p:cNvPr id="18" name="Picture 17"/>
          <p:cNvPicPr>
            <a:picLocks noChangeAspect="1"/>
          </p:cNvPicPr>
          <p:nvPr/>
        </p:nvPicPr>
        <p:blipFill>
          <a:blip r:embed="rId7"/>
          <a:stretch>
            <a:fillRect/>
          </a:stretch>
        </p:blipFill>
        <p:spPr>
          <a:xfrm rot="19252992">
            <a:off x="1483869" y="2930954"/>
            <a:ext cx="1931177" cy="1325280"/>
          </a:xfrm>
          <a:prstGeom prst="rect">
            <a:avLst/>
          </a:prstGeom>
          <a:ln>
            <a:solidFill>
              <a:schemeClr val="tx1"/>
            </a:solidFill>
          </a:ln>
        </p:spPr>
      </p:pic>
    </p:spTree>
    <p:extLst>
      <p:ext uri="{BB962C8B-B14F-4D97-AF65-F5344CB8AC3E}">
        <p14:creationId xmlns:p14="http://schemas.microsoft.com/office/powerpoint/2010/main" val="48757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couple of people that are standing in a room&#10;&#10;Description automatically generated">
            <a:extLst>
              <a:ext uri="{FF2B5EF4-FFF2-40B4-BE49-F238E27FC236}">
                <a16:creationId xmlns:a16="http://schemas.microsoft.com/office/drawing/2014/main" id="{36BD8F73-D604-8501-56BA-38D0F75A8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39" y="5094822"/>
            <a:ext cx="2385335" cy="1763178"/>
          </a:xfrm>
          <a:prstGeom prst="rect">
            <a:avLst/>
          </a:prstGeom>
          <a:ln>
            <a:solidFill>
              <a:schemeClr val="tx1"/>
            </a:solidFill>
          </a:ln>
        </p:spPr>
      </p:pic>
      <p:pic>
        <p:nvPicPr>
          <p:cNvPr id="25" name="Picture 24" descr="A picture containing sky, outdoor, grass, building&#10;&#10;Description automatically generated">
            <a:extLst>
              <a:ext uri="{FF2B5EF4-FFF2-40B4-BE49-F238E27FC236}">
                <a16:creationId xmlns:a16="http://schemas.microsoft.com/office/drawing/2014/main" id="{E862DBFD-EE90-E112-99A1-F1872CDC17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930" y="5167076"/>
            <a:ext cx="2581635" cy="1690924"/>
          </a:xfrm>
          <a:prstGeom prst="rect">
            <a:avLst/>
          </a:prstGeom>
          <a:ln>
            <a:solidFill>
              <a:schemeClr val="tx1"/>
            </a:solidFill>
          </a:ln>
        </p:spPr>
      </p:pic>
      <p:pic>
        <p:nvPicPr>
          <p:cNvPr id="49" name="Picture 48" descr="A picture containing grass, outdoor, field, sky&#10;&#10;Description automatically generated">
            <a:extLst>
              <a:ext uri="{FF2B5EF4-FFF2-40B4-BE49-F238E27FC236}">
                <a16:creationId xmlns:a16="http://schemas.microsoft.com/office/drawing/2014/main" id="{8057F1FC-8E6C-93A0-F58F-59B950819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39687"/>
            <a:ext cx="2067213" cy="1318313"/>
          </a:xfrm>
          <a:prstGeom prst="rect">
            <a:avLst/>
          </a:prstGeom>
          <a:ln>
            <a:solidFill>
              <a:schemeClr val="tx1"/>
            </a:solidFill>
          </a:ln>
        </p:spPr>
      </p:pic>
      <p:pic>
        <p:nvPicPr>
          <p:cNvPr id="30" name="Picture 29" descr="A picture containing person, grass, tree, ground&#10;&#10;Description automatically generated">
            <a:extLst>
              <a:ext uri="{FF2B5EF4-FFF2-40B4-BE49-F238E27FC236}">
                <a16:creationId xmlns:a16="http://schemas.microsoft.com/office/drawing/2014/main" id="{65A50CBA-58C5-F7A0-999E-35B47EC06E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7" y="2792803"/>
            <a:ext cx="2133898" cy="1571844"/>
          </a:xfrm>
          <a:prstGeom prst="rect">
            <a:avLst/>
          </a:prstGeom>
        </p:spPr>
      </p:pic>
      <p:pic>
        <p:nvPicPr>
          <p:cNvPr id="47" name="Picture 46" descr="A tree in a forest&#10;&#10;Description automatically generated">
            <a:extLst>
              <a:ext uri="{FF2B5EF4-FFF2-40B4-BE49-F238E27FC236}">
                <a16:creationId xmlns:a16="http://schemas.microsoft.com/office/drawing/2014/main" id="{DC82641E-F9FF-7977-C7B6-A065D842A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99518"/>
            <a:ext cx="2448267" cy="1390844"/>
          </a:xfrm>
          <a:prstGeom prst="rect">
            <a:avLst/>
          </a:prstGeom>
          <a:ln>
            <a:solidFill>
              <a:schemeClr val="tx1"/>
            </a:solidFill>
          </a:ln>
        </p:spPr>
      </p:pic>
      <p:pic>
        <p:nvPicPr>
          <p:cNvPr id="12" name="Picture 11" descr="A picture containing person, outdoor, sky&#10;&#10;Description automatically generated">
            <a:extLst>
              <a:ext uri="{FF2B5EF4-FFF2-40B4-BE49-F238E27FC236}">
                <a16:creationId xmlns:a16="http://schemas.microsoft.com/office/drawing/2014/main" id="{CA5CB14F-6C61-E8C1-7E16-C1A1A8ED58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4671" y="5224483"/>
            <a:ext cx="2372056" cy="1633517"/>
          </a:xfrm>
          <a:prstGeom prst="rect">
            <a:avLst/>
          </a:prstGeom>
          <a:ln>
            <a:solidFill>
              <a:schemeClr val="tx1"/>
            </a:solidFill>
          </a:ln>
        </p:spPr>
      </p:pic>
      <p:pic>
        <p:nvPicPr>
          <p:cNvPr id="28" name="Picture 27" descr="A group of people standing next to a fence&#10;&#10;Description automatically generated">
            <a:extLst>
              <a:ext uri="{FF2B5EF4-FFF2-40B4-BE49-F238E27FC236}">
                <a16:creationId xmlns:a16="http://schemas.microsoft.com/office/drawing/2014/main" id="{0E71A105-E8FB-447E-042B-53C3646BFB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98377" y="2774589"/>
            <a:ext cx="2140460" cy="2666667"/>
          </a:xfrm>
          <a:prstGeom prst="rect">
            <a:avLst/>
          </a:prstGeom>
          <a:ln>
            <a:solidFill>
              <a:schemeClr val="tx1"/>
            </a:solidFill>
          </a:ln>
        </p:spPr>
      </p:pic>
      <p:pic>
        <p:nvPicPr>
          <p:cNvPr id="21" name="Picture 20" descr="A picture containing sky, outdoor, road, ground&#10;&#10;Description automatically generated">
            <a:extLst>
              <a:ext uri="{FF2B5EF4-FFF2-40B4-BE49-F238E27FC236}">
                <a16:creationId xmlns:a16="http://schemas.microsoft.com/office/drawing/2014/main" id="{D8F3055E-253D-0578-3820-9FC788A38F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9207" y="4038320"/>
            <a:ext cx="2305372" cy="1543265"/>
          </a:xfrm>
          <a:prstGeom prst="rect">
            <a:avLst/>
          </a:prstGeom>
          <a:ln>
            <a:solidFill>
              <a:schemeClr val="tx1"/>
            </a:solidFill>
          </a:ln>
        </p:spPr>
      </p:pic>
      <p:pic>
        <p:nvPicPr>
          <p:cNvPr id="18" name="Picture 17" descr="A group of people posing for a photo&#10;&#10;Description automatically generated">
            <a:extLst>
              <a:ext uri="{FF2B5EF4-FFF2-40B4-BE49-F238E27FC236}">
                <a16:creationId xmlns:a16="http://schemas.microsoft.com/office/drawing/2014/main" id="{D600A72B-21F3-770E-C2C4-4FEEF7D0FE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9384" y="2790545"/>
            <a:ext cx="2509455" cy="1425605"/>
          </a:xfrm>
          <a:prstGeom prst="rect">
            <a:avLst/>
          </a:prstGeom>
        </p:spPr>
      </p:pic>
      <p:sp>
        <p:nvSpPr>
          <p:cNvPr id="40" name="Title 1"/>
          <p:cNvSpPr txBox="1">
            <a:spLocks/>
          </p:cNvSpPr>
          <p:nvPr/>
        </p:nvSpPr>
        <p:spPr bwMode="gray">
          <a:xfrm>
            <a:off x="-8857" y="100167"/>
            <a:ext cx="9152857" cy="480131"/>
          </a:xfrm>
          <a:prstGeom prst="rect">
            <a:avLst/>
          </a:prstGeom>
        </p:spPr>
        <p:txBody>
          <a:bodyPr vert="horz" wrap="square"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Services and Expectations</a:t>
            </a:r>
          </a:p>
        </p:txBody>
      </p:sp>
      <p:sp>
        <p:nvSpPr>
          <p:cNvPr id="2" name="TextBox 1">
            <a:extLst>
              <a:ext uri="{FF2B5EF4-FFF2-40B4-BE49-F238E27FC236}">
                <a16:creationId xmlns:a16="http://schemas.microsoft.com/office/drawing/2014/main" id="{F1FD82E8-2AC7-B45D-FB6E-F41EA07E33F8}"/>
              </a:ext>
            </a:extLst>
          </p:cNvPr>
          <p:cNvSpPr txBox="1"/>
          <p:nvPr/>
        </p:nvSpPr>
        <p:spPr>
          <a:xfrm>
            <a:off x="1145603" y="647055"/>
            <a:ext cx="7130562" cy="646331"/>
          </a:xfrm>
          <a:prstGeom prst="rect">
            <a:avLst/>
          </a:prstGeom>
          <a:noFill/>
        </p:spPr>
        <p:txBody>
          <a:bodyPr wrap="square" rtlCol="0">
            <a:spAutoFit/>
          </a:bodyPr>
          <a:lstStyle/>
          <a:p>
            <a:pPr algn="ctr"/>
            <a:r>
              <a:rPr lang="en-US" i="1" dirty="0"/>
              <a:t>Over 180 services are delivered, 7 days/week, 52 weeks/year, to support Soldiers, Families, Civilians and Retirees. </a:t>
            </a:r>
          </a:p>
        </p:txBody>
      </p:sp>
      <p:pic>
        <p:nvPicPr>
          <p:cNvPr id="23" name="Picture 22">
            <a:extLst>
              <a:ext uri="{FF2B5EF4-FFF2-40B4-BE49-F238E27FC236}">
                <a16:creationId xmlns:a16="http://schemas.microsoft.com/office/drawing/2014/main" id="{76F4CCD6-937D-40F2-C309-02D8A0E847A7}"/>
              </a:ext>
            </a:extLst>
          </p:cNvPr>
          <p:cNvPicPr>
            <a:picLocks noChangeAspect="1"/>
          </p:cNvPicPr>
          <p:nvPr/>
        </p:nvPicPr>
        <p:blipFill>
          <a:blip r:embed="rId12"/>
          <a:stretch>
            <a:fillRect/>
          </a:stretch>
        </p:blipFill>
        <p:spPr>
          <a:xfrm>
            <a:off x="-41048" y="1298251"/>
            <a:ext cx="2395994" cy="1559809"/>
          </a:xfrm>
          <a:prstGeom prst="rect">
            <a:avLst/>
          </a:prstGeom>
        </p:spPr>
      </p:pic>
      <p:sp>
        <p:nvSpPr>
          <p:cNvPr id="26" name="TextBox 25">
            <a:extLst>
              <a:ext uri="{FF2B5EF4-FFF2-40B4-BE49-F238E27FC236}">
                <a16:creationId xmlns:a16="http://schemas.microsoft.com/office/drawing/2014/main" id="{4FA238F4-6AFF-EC0F-0FD8-D3F2931FF476}"/>
              </a:ext>
            </a:extLst>
          </p:cNvPr>
          <p:cNvSpPr txBox="1"/>
          <p:nvPr/>
        </p:nvSpPr>
        <p:spPr>
          <a:xfrm>
            <a:off x="716024" y="2308259"/>
            <a:ext cx="834501"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Housing</a:t>
            </a:r>
          </a:p>
        </p:txBody>
      </p:sp>
      <p:sp>
        <p:nvSpPr>
          <p:cNvPr id="32" name="TextBox 31">
            <a:extLst>
              <a:ext uri="{FF2B5EF4-FFF2-40B4-BE49-F238E27FC236}">
                <a16:creationId xmlns:a16="http://schemas.microsoft.com/office/drawing/2014/main" id="{2B5396FC-9163-0FA4-0037-7176FCE9A708}"/>
              </a:ext>
            </a:extLst>
          </p:cNvPr>
          <p:cNvSpPr txBox="1"/>
          <p:nvPr/>
        </p:nvSpPr>
        <p:spPr>
          <a:xfrm>
            <a:off x="484733" y="3846290"/>
            <a:ext cx="1104813"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Special Events</a:t>
            </a:r>
          </a:p>
        </p:txBody>
      </p:sp>
      <p:sp>
        <p:nvSpPr>
          <p:cNvPr id="33" name="TextBox 32">
            <a:extLst>
              <a:ext uri="{FF2B5EF4-FFF2-40B4-BE49-F238E27FC236}">
                <a16:creationId xmlns:a16="http://schemas.microsoft.com/office/drawing/2014/main" id="{4F07BAE4-48BB-7FF4-586A-174F802017E4}"/>
              </a:ext>
            </a:extLst>
          </p:cNvPr>
          <p:cNvSpPr txBox="1"/>
          <p:nvPr/>
        </p:nvSpPr>
        <p:spPr>
          <a:xfrm>
            <a:off x="542948" y="5192957"/>
            <a:ext cx="1169994"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Prescribed Burns</a:t>
            </a:r>
          </a:p>
        </p:txBody>
      </p:sp>
      <p:sp>
        <p:nvSpPr>
          <p:cNvPr id="34" name="TextBox 33">
            <a:extLst>
              <a:ext uri="{FF2B5EF4-FFF2-40B4-BE49-F238E27FC236}">
                <a16:creationId xmlns:a16="http://schemas.microsoft.com/office/drawing/2014/main" id="{C81CA71B-26EF-4C61-9961-C4D6B4719A81}"/>
              </a:ext>
            </a:extLst>
          </p:cNvPr>
          <p:cNvSpPr txBox="1"/>
          <p:nvPr/>
        </p:nvSpPr>
        <p:spPr>
          <a:xfrm>
            <a:off x="166209" y="6588841"/>
            <a:ext cx="1606767"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Soldier and Unit Training </a:t>
            </a:r>
          </a:p>
        </p:txBody>
      </p:sp>
      <p:sp>
        <p:nvSpPr>
          <p:cNvPr id="35" name="TextBox 34">
            <a:extLst>
              <a:ext uri="{FF2B5EF4-FFF2-40B4-BE49-F238E27FC236}">
                <a16:creationId xmlns:a16="http://schemas.microsoft.com/office/drawing/2014/main" id="{D81D6106-3CB8-83C3-95FA-92AFE4FF59A9}"/>
              </a:ext>
            </a:extLst>
          </p:cNvPr>
          <p:cNvSpPr txBox="1"/>
          <p:nvPr/>
        </p:nvSpPr>
        <p:spPr>
          <a:xfrm>
            <a:off x="2916969" y="6581595"/>
            <a:ext cx="687902"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Energy</a:t>
            </a:r>
          </a:p>
        </p:txBody>
      </p:sp>
      <p:sp>
        <p:nvSpPr>
          <p:cNvPr id="36" name="TextBox 35">
            <a:extLst>
              <a:ext uri="{FF2B5EF4-FFF2-40B4-BE49-F238E27FC236}">
                <a16:creationId xmlns:a16="http://schemas.microsoft.com/office/drawing/2014/main" id="{F9588E9E-AE38-6ADA-7016-3ABD6B411305}"/>
              </a:ext>
            </a:extLst>
          </p:cNvPr>
          <p:cNvSpPr txBox="1"/>
          <p:nvPr/>
        </p:nvSpPr>
        <p:spPr>
          <a:xfrm>
            <a:off x="2687992" y="5192958"/>
            <a:ext cx="1606767"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Airfield Operations</a:t>
            </a:r>
          </a:p>
        </p:txBody>
      </p:sp>
      <p:sp>
        <p:nvSpPr>
          <p:cNvPr id="37" name="TextBox 36">
            <a:extLst>
              <a:ext uri="{FF2B5EF4-FFF2-40B4-BE49-F238E27FC236}">
                <a16:creationId xmlns:a16="http://schemas.microsoft.com/office/drawing/2014/main" id="{ECD2E67A-937D-FE6E-0E6D-9BB9AA3AF870}"/>
              </a:ext>
            </a:extLst>
          </p:cNvPr>
          <p:cNvSpPr txBox="1"/>
          <p:nvPr/>
        </p:nvSpPr>
        <p:spPr>
          <a:xfrm>
            <a:off x="2540751" y="3861702"/>
            <a:ext cx="1606767"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Home Builder Institute</a:t>
            </a:r>
          </a:p>
        </p:txBody>
      </p:sp>
      <p:sp>
        <p:nvSpPr>
          <p:cNvPr id="42" name="TextBox 41">
            <a:extLst>
              <a:ext uri="{FF2B5EF4-FFF2-40B4-BE49-F238E27FC236}">
                <a16:creationId xmlns:a16="http://schemas.microsoft.com/office/drawing/2014/main" id="{213E5E53-4EA0-C136-0201-323E86506FA6}"/>
              </a:ext>
            </a:extLst>
          </p:cNvPr>
          <p:cNvSpPr txBox="1"/>
          <p:nvPr/>
        </p:nvSpPr>
        <p:spPr>
          <a:xfrm>
            <a:off x="5022961" y="6571294"/>
            <a:ext cx="1606767" cy="246221"/>
          </a:xfrm>
          <a:prstGeom prst="rect">
            <a:avLst/>
          </a:prstGeom>
          <a:solidFill>
            <a:schemeClr val="tx1"/>
          </a:solidFill>
          <a:ln>
            <a:solidFill>
              <a:schemeClr val="tx1"/>
            </a:solidFill>
          </a:ln>
        </p:spPr>
        <p:txBody>
          <a:bodyPr wrap="square" rtlCol="0">
            <a:spAutoFit/>
          </a:bodyPr>
          <a:lstStyle/>
          <a:p>
            <a:pPr algn="ctr"/>
            <a:r>
              <a:rPr lang="en-US" sz="1000" dirty="0">
                <a:solidFill>
                  <a:schemeClr val="bg1">
                    <a:lumMod val="85000"/>
                  </a:schemeClr>
                </a:solidFill>
              </a:rPr>
              <a:t>Business Operations</a:t>
            </a:r>
          </a:p>
        </p:txBody>
      </p:sp>
      <p:sp>
        <p:nvSpPr>
          <p:cNvPr id="43" name="TextBox 42">
            <a:extLst>
              <a:ext uri="{FF2B5EF4-FFF2-40B4-BE49-F238E27FC236}">
                <a16:creationId xmlns:a16="http://schemas.microsoft.com/office/drawing/2014/main" id="{78807491-3034-9CBB-ACAD-C1A0FCADAC3A}"/>
              </a:ext>
            </a:extLst>
          </p:cNvPr>
          <p:cNvSpPr txBox="1"/>
          <p:nvPr/>
        </p:nvSpPr>
        <p:spPr>
          <a:xfrm>
            <a:off x="7213323" y="6585650"/>
            <a:ext cx="1606767"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Child and Youth Services</a:t>
            </a:r>
          </a:p>
        </p:txBody>
      </p:sp>
      <p:sp>
        <p:nvSpPr>
          <p:cNvPr id="44" name="TextBox 43">
            <a:extLst>
              <a:ext uri="{FF2B5EF4-FFF2-40B4-BE49-F238E27FC236}">
                <a16:creationId xmlns:a16="http://schemas.microsoft.com/office/drawing/2014/main" id="{47F3B2DF-7292-E39A-DF83-7EE783B28388}"/>
              </a:ext>
            </a:extLst>
          </p:cNvPr>
          <p:cNvSpPr txBox="1"/>
          <p:nvPr/>
        </p:nvSpPr>
        <p:spPr>
          <a:xfrm>
            <a:off x="7444604" y="5145329"/>
            <a:ext cx="1419555"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Outdoor Recreation</a:t>
            </a:r>
          </a:p>
        </p:txBody>
      </p:sp>
      <p:pic>
        <p:nvPicPr>
          <p:cNvPr id="14" name="Picture 13" descr="A group of people sitting at a table in a room&#10;&#10;Description automatically generated">
            <a:extLst>
              <a:ext uri="{FF2B5EF4-FFF2-40B4-BE49-F238E27FC236}">
                <a16:creationId xmlns:a16="http://schemas.microsoft.com/office/drawing/2014/main" id="{70826248-D7E4-E779-632B-AF2E8F8757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7340" y="1320045"/>
            <a:ext cx="2302462" cy="1535724"/>
          </a:xfrm>
          <a:prstGeom prst="rect">
            <a:avLst/>
          </a:prstGeom>
          <a:ln>
            <a:solidFill>
              <a:schemeClr val="tx1"/>
            </a:solidFill>
          </a:ln>
        </p:spPr>
      </p:pic>
      <p:pic>
        <p:nvPicPr>
          <p:cNvPr id="16" name="Picture 15" descr="A picture containing grass, outdoor, fence, building&#10;&#10;Description automatically generated">
            <a:extLst>
              <a:ext uri="{FF2B5EF4-FFF2-40B4-BE49-F238E27FC236}">
                <a16:creationId xmlns:a16="http://schemas.microsoft.com/office/drawing/2014/main" id="{B1F251DF-9C26-98E3-D2EB-92A6F7D912A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64833" y="1320044"/>
            <a:ext cx="2379167" cy="1583776"/>
          </a:xfrm>
          <a:prstGeom prst="rect">
            <a:avLst/>
          </a:prstGeom>
          <a:ln>
            <a:solidFill>
              <a:schemeClr val="tx1"/>
            </a:solidFill>
          </a:ln>
        </p:spPr>
      </p:pic>
      <p:pic>
        <p:nvPicPr>
          <p:cNvPr id="19" name="Picture 18" descr="A bridge over a body of water&#10;&#10;Description automatically generated">
            <a:extLst>
              <a:ext uri="{FF2B5EF4-FFF2-40B4-BE49-F238E27FC236}">
                <a16:creationId xmlns:a16="http://schemas.microsoft.com/office/drawing/2014/main" id="{2A186101-1D0A-8A9C-423A-7E6E1191F3D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67810" y="1320044"/>
            <a:ext cx="2302463" cy="1535725"/>
          </a:xfrm>
          <a:prstGeom prst="rect">
            <a:avLst/>
          </a:prstGeom>
          <a:ln>
            <a:solidFill>
              <a:schemeClr val="tx1"/>
            </a:solidFill>
          </a:ln>
        </p:spPr>
      </p:pic>
      <p:pic>
        <p:nvPicPr>
          <p:cNvPr id="11" name="Picture 10" descr="A large white house&#10;&#10;Description automatically generated">
            <a:extLst>
              <a:ext uri="{FF2B5EF4-FFF2-40B4-BE49-F238E27FC236}">
                <a16:creationId xmlns:a16="http://schemas.microsoft.com/office/drawing/2014/main" id="{504151CF-C53C-36FE-6F1C-395AE57EE2B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28839" y="2387501"/>
            <a:ext cx="2499500" cy="1667147"/>
          </a:xfrm>
          <a:prstGeom prst="rect">
            <a:avLst/>
          </a:prstGeom>
          <a:ln>
            <a:solidFill>
              <a:schemeClr val="tx1"/>
            </a:solidFill>
          </a:ln>
        </p:spPr>
      </p:pic>
      <p:sp>
        <p:nvSpPr>
          <p:cNvPr id="38" name="TextBox 37">
            <a:extLst>
              <a:ext uri="{FF2B5EF4-FFF2-40B4-BE49-F238E27FC236}">
                <a16:creationId xmlns:a16="http://schemas.microsoft.com/office/drawing/2014/main" id="{A6A14A8F-4991-A65C-B18D-71F1D5C83DCA}"/>
              </a:ext>
            </a:extLst>
          </p:cNvPr>
          <p:cNvSpPr txBox="1"/>
          <p:nvPr/>
        </p:nvSpPr>
        <p:spPr>
          <a:xfrm>
            <a:off x="7356672" y="2587354"/>
            <a:ext cx="1606767"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Wastewater Treatment</a:t>
            </a:r>
          </a:p>
        </p:txBody>
      </p:sp>
      <p:sp>
        <p:nvSpPr>
          <p:cNvPr id="39" name="TextBox 38">
            <a:extLst>
              <a:ext uri="{FF2B5EF4-FFF2-40B4-BE49-F238E27FC236}">
                <a16:creationId xmlns:a16="http://schemas.microsoft.com/office/drawing/2014/main" id="{6DA576B3-BCC5-1FA1-0C3E-3667D958B212}"/>
              </a:ext>
            </a:extLst>
          </p:cNvPr>
          <p:cNvSpPr txBox="1"/>
          <p:nvPr/>
        </p:nvSpPr>
        <p:spPr>
          <a:xfrm>
            <a:off x="5147041" y="3746876"/>
            <a:ext cx="1301974"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Religious Services</a:t>
            </a:r>
          </a:p>
        </p:txBody>
      </p:sp>
      <p:sp>
        <p:nvSpPr>
          <p:cNvPr id="45" name="TextBox 44">
            <a:extLst>
              <a:ext uri="{FF2B5EF4-FFF2-40B4-BE49-F238E27FC236}">
                <a16:creationId xmlns:a16="http://schemas.microsoft.com/office/drawing/2014/main" id="{6A08D0FF-2232-FD42-666F-0D03D0D2C8FC}"/>
              </a:ext>
            </a:extLst>
          </p:cNvPr>
          <p:cNvSpPr txBox="1"/>
          <p:nvPr/>
        </p:nvSpPr>
        <p:spPr>
          <a:xfrm>
            <a:off x="4958952" y="2098548"/>
            <a:ext cx="1606768"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Environmental Services</a:t>
            </a:r>
          </a:p>
        </p:txBody>
      </p:sp>
      <p:sp>
        <p:nvSpPr>
          <p:cNvPr id="46" name="TextBox 45">
            <a:extLst>
              <a:ext uri="{FF2B5EF4-FFF2-40B4-BE49-F238E27FC236}">
                <a16:creationId xmlns:a16="http://schemas.microsoft.com/office/drawing/2014/main" id="{73EB7F52-98BD-7D37-E665-3E7B3B597A6C}"/>
              </a:ext>
            </a:extLst>
          </p:cNvPr>
          <p:cNvSpPr txBox="1"/>
          <p:nvPr/>
        </p:nvSpPr>
        <p:spPr>
          <a:xfrm>
            <a:off x="2562748" y="2554480"/>
            <a:ext cx="1733036"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Career Transition Services</a:t>
            </a:r>
          </a:p>
        </p:txBody>
      </p:sp>
      <p:pic>
        <p:nvPicPr>
          <p:cNvPr id="51" name="Picture 50" descr="A person that is standing in the dirt&#10;&#10;Description automatically generated">
            <a:extLst>
              <a:ext uri="{FF2B5EF4-FFF2-40B4-BE49-F238E27FC236}">
                <a16:creationId xmlns:a16="http://schemas.microsoft.com/office/drawing/2014/main" id="{A8CEA8A1-FB1B-2454-E608-5249BAA16C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14197" y="3979808"/>
            <a:ext cx="2512534" cy="1583776"/>
          </a:xfrm>
          <a:prstGeom prst="rect">
            <a:avLst/>
          </a:prstGeom>
        </p:spPr>
      </p:pic>
      <p:sp>
        <p:nvSpPr>
          <p:cNvPr id="41" name="TextBox 40">
            <a:extLst>
              <a:ext uri="{FF2B5EF4-FFF2-40B4-BE49-F238E27FC236}">
                <a16:creationId xmlns:a16="http://schemas.microsoft.com/office/drawing/2014/main" id="{763DD3B3-8178-C6F2-80BE-AB9800A34E84}"/>
              </a:ext>
            </a:extLst>
          </p:cNvPr>
          <p:cNvSpPr txBox="1"/>
          <p:nvPr/>
        </p:nvSpPr>
        <p:spPr>
          <a:xfrm>
            <a:off x="4737474" y="5248410"/>
            <a:ext cx="2040963" cy="246221"/>
          </a:xfrm>
          <a:prstGeom prst="rect">
            <a:avLst/>
          </a:prstGeom>
          <a:solidFill>
            <a:schemeClr val="tx1"/>
          </a:solidFill>
          <a:ln>
            <a:solidFill>
              <a:schemeClr val="tx1"/>
            </a:solidFill>
          </a:ln>
        </p:spPr>
        <p:txBody>
          <a:bodyPr wrap="square" rtlCol="0">
            <a:spAutoFit/>
          </a:bodyPr>
          <a:lstStyle/>
          <a:p>
            <a:pPr algn="ctr"/>
            <a:r>
              <a:rPr lang="en-US" sz="1000">
                <a:solidFill>
                  <a:schemeClr val="bg1">
                    <a:lumMod val="85000"/>
                  </a:schemeClr>
                </a:solidFill>
              </a:rPr>
              <a:t>Cultural Preservation</a:t>
            </a:r>
          </a:p>
        </p:txBody>
      </p:sp>
    </p:spTree>
    <p:extLst>
      <p:ext uri="{BB962C8B-B14F-4D97-AF65-F5344CB8AC3E}">
        <p14:creationId xmlns:p14="http://schemas.microsoft.com/office/powerpoint/2010/main" val="2603913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379"/>
            <a:ext cx="9143999" cy="480131"/>
          </a:xfrm>
        </p:spPr>
        <p:txBody>
          <a:bodyPr/>
          <a:lstStyle/>
          <a:p>
            <a:pPr algn="ctr"/>
            <a:r>
              <a:rPr lang="en-US" dirty="0">
                <a:solidFill>
                  <a:schemeClr val="bg1"/>
                </a:solidFill>
              </a:rPr>
              <a:t>Influence in Coastal Georgia Region</a:t>
            </a:r>
          </a:p>
        </p:txBody>
      </p:sp>
      <p:sp>
        <p:nvSpPr>
          <p:cNvPr id="13" name="TextBox 1"/>
          <p:cNvSpPr txBox="1"/>
          <p:nvPr/>
        </p:nvSpPr>
        <p:spPr>
          <a:xfrm>
            <a:off x="5017386" y="1934363"/>
            <a:ext cx="112482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solidFill>
                  <a:schemeClr val="bg1"/>
                </a:solidFill>
              </a:rPr>
              <a:t>Barracks</a:t>
            </a:r>
          </a:p>
        </p:txBody>
      </p:sp>
      <p:sp>
        <p:nvSpPr>
          <p:cNvPr id="25" name="Rectangle 24"/>
          <p:cNvSpPr/>
          <p:nvPr/>
        </p:nvSpPr>
        <p:spPr>
          <a:xfrm>
            <a:off x="2352152" y="3547586"/>
            <a:ext cx="474944" cy="18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854679" y="646981"/>
            <a:ext cx="5572664" cy="5900467"/>
          </a:xfrm>
          <a:prstGeom prst="rect">
            <a:avLst/>
          </a:prstGeom>
          <a:ln w="25400">
            <a:solidFill>
              <a:schemeClr val="tx1"/>
            </a:solidFill>
          </a:ln>
        </p:spPr>
      </p:pic>
      <p:sp>
        <p:nvSpPr>
          <p:cNvPr id="22" name="TextBox 21"/>
          <p:cNvSpPr txBox="1"/>
          <p:nvPr/>
        </p:nvSpPr>
        <p:spPr>
          <a:xfrm>
            <a:off x="0" y="4255763"/>
            <a:ext cx="626337" cy="280725"/>
          </a:xfrm>
          <a:prstGeom prst="rect">
            <a:avLst/>
          </a:prstGeom>
          <a:solidFill>
            <a:schemeClr val="bg1"/>
          </a:solidFill>
        </p:spPr>
        <p:txBody>
          <a:bodyPr wrap="square" rtlCol="0">
            <a:spAutoFit/>
          </a:bodyPr>
          <a:lstStyle/>
          <a:p>
            <a:endParaRPr lang="en-US" sz="1050"/>
          </a:p>
        </p:txBody>
      </p:sp>
    </p:spTree>
    <p:extLst>
      <p:ext uri="{BB962C8B-B14F-4D97-AF65-F5344CB8AC3E}">
        <p14:creationId xmlns:p14="http://schemas.microsoft.com/office/powerpoint/2010/main" val="69593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80C2-3A77-897B-47B0-4E8FD4F66256}"/>
              </a:ext>
            </a:extLst>
          </p:cNvPr>
          <p:cNvSpPr>
            <a:spLocks noGrp="1"/>
          </p:cNvSpPr>
          <p:nvPr>
            <p:ph type="title"/>
          </p:nvPr>
        </p:nvSpPr>
        <p:spPr/>
        <p:txBody>
          <a:bodyPr/>
          <a:lstStyle/>
          <a:p>
            <a:pPr algn="ctr"/>
            <a:r>
              <a:rPr lang="en-US" dirty="0">
                <a:solidFill>
                  <a:schemeClr val="bg1"/>
                </a:solidFill>
              </a:rPr>
              <a:t>Business Discipline</a:t>
            </a:r>
          </a:p>
        </p:txBody>
      </p:sp>
      <p:sp>
        <p:nvSpPr>
          <p:cNvPr id="3" name="Content Placeholder 2">
            <a:extLst>
              <a:ext uri="{FF2B5EF4-FFF2-40B4-BE49-F238E27FC236}">
                <a16:creationId xmlns:a16="http://schemas.microsoft.com/office/drawing/2014/main" id="{F79323AC-1FB3-C3A2-734A-A4A6C46A2C46}"/>
              </a:ext>
            </a:extLst>
          </p:cNvPr>
          <p:cNvSpPr>
            <a:spLocks noGrp="1"/>
          </p:cNvSpPr>
          <p:nvPr>
            <p:ph idx="1"/>
          </p:nvPr>
        </p:nvSpPr>
        <p:spPr>
          <a:xfrm>
            <a:off x="685800" y="1224098"/>
            <a:ext cx="7772400" cy="5132101"/>
          </a:xfrm>
        </p:spPr>
        <p:txBody>
          <a:bodyPr>
            <a:noAutofit/>
          </a:bodyPr>
          <a:lstStyle/>
          <a:p>
            <a:pPr marL="0" indent="0">
              <a:lnSpc>
                <a:spcPct val="120000"/>
              </a:lnSpc>
              <a:spcBef>
                <a:spcPts val="600"/>
              </a:spcBef>
              <a:buNone/>
            </a:pPr>
            <a:r>
              <a:rPr lang="en-US" sz="1600" dirty="0"/>
              <a:t>Monitor Performance</a:t>
            </a:r>
          </a:p>
          <a:p>
            <a:pPr>
              <a:lnSpc>
                <a:spcPct val="120000"/>
              </a:lnSpc>
              <a:spcBef>
                <a:spcPts val="600"/>
              </a:spcBef>
            </a:pPr>
            <a:r>
              <a:rPr lang="en-US" sz="1200" i="1" dirty="0"/>
              <a:t>“’Non </a:t>
            </a:r>
            <a:r>
              <a:rPr lang="en-US" sz="1200" i="1" dirty="0" err="1"/>
              <a:t>est</a:t>
            </a:r>
            <a:r>
              <a:rPr lang="en-US" sz="1200" i="1" dirty="0"/>
              <a:t> ad astra </a:t>
            </a:r>
            <a:r>
              <a:rPr lang="en-US" sz="1200" i="1" dirty="0" err="1"/>
              <a:t>mollis</a:t>
            </a:r>
            <a:r>
              <a:rPr lang="en-US" sz="1200" i="1" dirty="0"/>
              <a:t> e </a:t>
            </a:r>
            <a:r>
              <a:rPr lang="en-US" sz="1200" i="1" dirty="0" err="1"/>
              <a:t>terris</a:t>
            </a:r>
            <a:r>
              <a:rPr lang="en-US" sz="1200" i="1" dirty="0"/>
              <a:t> via.’ There is no easy way from Earth to the stars.” </a:t>
            </a:r>
            <a:r>
              <a:rPr lang="en-US" sz="1200" dirty="0"/>
              <a:t>Seneca</a:t>
            </a:r>
          </a:p>
          <a:p>
            <a:pPr marL="0" indent="0">
              <a:lnSpc>
                <a:spcPct val="120000"/>
              </a:lnSpc>
              <a:spcBef>
                <a:spcPts val="600"/>
              </a:spcBef>
              <a:buNone/>
            </a:pPr>
            <a:r>
              <a:rPr lang="en-US" sz="1600" dirty="0"/>
              <a:t>Recognize Challenges</a:t>
            </a:r>
          </a:p>
          <a:p>
            <a:pPr>
              <a:lnSpc>
                <a:spcPct val="120000"/>
              </a:lnSpc>
              <a:spcBef>
                <a:spcPts val="600"/>
              </a:spcBef>
            </a:pPr>
            <a:r>
              <a:rPr lang="en-US" sz="1200" i="1" dirty="0"/>
              <a:t>“What stands in the way becomes the way.” </a:t>
            </a:r>
            <a:r>
              <a:rPr lang="en-US" sz="1200" dirty="0"/>
              <a:t>Marcus Aurelius</a:t>
            </a:r>
          </a:p>
          <a:p>
            <a:pPr marL="0" indent="0">
              <a:lnSpc>
                <a:spcPct val="120000"/>
              </a:lnSpc>
              <a:spcBef>
                <a:spcPts val="600"/>
              </a:spcBef>
              <a:buNone/>
            </a:pPr>
            <a:r>
              <a:rPr lang="en-US" sz="1600" dirty="0"/>
              <a:t>Plan Ahead</a:t>
            </a:r>
          </a:p>
          <a:p>
            <a:pPr>
              <a:lnSpc>
                <a:spcPct val="120000"/>
              </a:lnSpc>
              <a:spcBef>
                <a:spcPts val="600"/>
              </a:spcBef>
            </a:pPr>
            <a:r>
              <a:rPr lang="en-US" sz="1200" i="1" dirty="0"/>
              <a:t>“First say to yourself what you would be; then do what you have to do.” </a:t>
            </a:r>
            <a:r>
              <a:rPr lang="en-US" sz="1200" dirty="0"/>
              <a:t>Epictetus</a:t>
            </a:r>
          </a:p>
          <a:p>
            <a:pPr marL="0" indent="0">
              <a:lnSpc>
                <a:spcPct val="120000"/>
              </a:lnSpc>
              <a:spcBef>
                <a:spcPts val="600"/>
              </a:spcBef>
              <a:buNone/>
            </a:pPr>
            <a:r>
              <a:rPr lang="en-US" sz="1600" dirty="0"/>
              <a:t>Engage Partners</a:t>
            </a:r>
          </a:p>
          <a:p>
            <a:pPr>
              <a:lnSpc>
                <a:spcPct val="120000"/>
              </a:lnSpc>
              <a:spcBef>
                <a:spcPts val="600"/>
              </a:spcBef>
            </a:pPr>
            <a:r>
              <a:rPr lang="en-US" sz="1200" i="1" dirty="0"/>
              <a:t>“Friendship produces between us a partnership in all our interests.” </a:t>
            </a:r>
            <a:r>
              <a:rPr lang="en-US" sz="1200" dirty="0"/>
              <a:t>Seneca</a:t>
            </a:r>
          </a:p>
          <a:p>
            <a:pPr marL="0" indent="0">
              <a:lnSpc>
                <a:spcPct val="120000"/>
              </a:lnSpc>
              <a:spcBef>
                <a:spcPts val="600"/>
              </a:spcBef>
              <a:buNone/>
            </a:pPr>
            <a:r>
              <a:rPr lang="en-US" sz="1600" dirty="0"/>
              <a:t>Integrate Efforts</a:t>
            </a:r>
          </a:p>
          <a:p>
            <a:pPr>
              <a:lnSpc>
                <a:spcPct val="120000"/>
              </a:lnSpc>
              <a:spcBef>
                <a:spcPts val="600"/>
              </a:spcBef>
            </a:pPr>
            <a:r>
              <a:rPr lang="en-US" sz="1200" i="1" dirty="0"/>
              <a:t>“Listen, learn, and help, then lead.”</a:t>
            </a:r>
            <a:r>
              <a:rPr lang="en-US" sz="1200" dirty="0"/>
              <a:t> Jim Mattis</a:t>
            </a:r>
            <a:endParaRPr lang="en-US" sz="1200" i="1" dirty="0"/>
          </a:p>
          <a:p>
            <a:pPr marL="0" indent="0">
              <a:lnSpc>
                <a:spcPct val="120000"/>
              </a:lnSpc>
              <a:spcBef>
                <a:spcPts val="600"/>
              </a:spcBef>
              <a:buNone/>
            </a:pPr>
            <a:r>
              <a:rPr lang="en-US" sz="1600" dirty="0"/>
              <a:t>Community Relations</a:t>
            </a:r>
          </a:p>
          <a:p>
            <a:pPr>
              <a:lnSpc>
                <a:spcPct val="120000"/>
              </a:lnSpc>
              <a:spcBef>
                <a:spcPts val="600"/>
              </a:spcBef>
            </a:pPr>
            <a:r>
              <a:rPr lang="en-US" sz="1200" i="1" dirty="0"/>
              <a:t>“Every reform movement has a lunatic fringe.”</a:t>
            </a:r>
            <a:r>
              <a:rPr lang="en-US" sz="1200" dirty="0"/>
              <a:t> Theodore Roosevelt</a:t>
            </a:r>
          </a:p>
          <a:p>
            <a:pPr marL="0" indent="0">
              <a:lnSpc>
                <a:spcPct val="120000"/>
              </a:lnSpc>
              <a:spcBef>
                <a:spcPts val="600"/>
              </a:spcBef>
              <a:buNone/>
            </a:pPr>
            <a:r>
              <a:rPr lang="en-US" sz="1600" dirty="0"/>
              <a:t>Tool Kit</a:t>
            </a:r>
          </a:p>
          <a:p>
            <a:pPr>
              <a:lnSpc>
                <a:spcPct val="120000"/>
              </a:lnSpc>
              <a:spcBef>
                <a:spcPts val="600"/>
              </a:spcBef>
            </a:pPr>
            <a:r>
              <a:rPr lang="en-US" sz="1400" dirty="0"/>
              <a:t>Defense Community Infrastructure Program</a:t>
            </a:r>
          </a:p>
          <a:p>
            <a:pPr>
              <a:lnSpc>
                <a:spcPct val="120000"/>
              </a:lnSpc>
              <a:spcBef>
                <a:spcPts val="600"/>
              </a:spcBef>
            </a:pPr>
            <a:r>
              <a:rPr lang="en-US" sz="1400" dirty="0"/>
              <a:t>Intergovernmental Support Agreement</a:t>
            </a:r>
          </a:p>
        </p:txBody>
      </p:sp>
      <p:sp>
        <p:nvSpPr>
          <p:cNvPr id="4" name="Title 1">
            <a:extLst>
              <a:ext uri="{FF2B5EF4-FFF2-40B4-BE49-F238E27FC236}">
                <a16:creationId xmlns:a16="http://schemas.microsoft.com/office/drawing/2014/main" id="{E4FCA5B2-4D11-A661-D7EA-C97103D8A372}"/>
              </a:ext>
            </a:extLst>
          </p:cNvPr>
          <p:cNvSpPr txBox="1">
            <a:spLocks/>
          </p:cNvSpPr>
          <p:nvPr/>
        </p:nvSpPr>
        <p:spPr bwMode="gray">
          <a:xfrm>
            <a:off x="843165" y="602215"/>
            <a:ext cx="7955280" cy="480131"/>
          </a:xfrm>
          <a:prstGeom prst="rect">
            <a:avLst/>
          </a:prstGeom>
        </p:spPr>
        <p:txBody>
          <a:bodyPr vert="horz" lIns="182880" tIns="45720" rIns="91440" bIns="45720" rtlCol="0" anchor="t" anchorCtr="0">
            <a:spAutoFit/>
          </a:bodyPr>
          <a:lstStyle>
            <a:lvl1pPr marL="0" algn="l" defTabSz="914400" rtl="0" eaLnBrk="1" latinLnBrk="0" hangingPunct="1">
              <a:lnSpc>
                <a:spcPct val="90000"/>
              </a:lnSpc>
              <a:spcBef>
                <a:spcPct val="0"/>
              </a:spcBef>
              <a:buNone/>
              <a:defRPr lang="en-US" sz="2800" b="1" kern="1200" dirty="0">
                <a:solidFill>
                  <a:srgbClr val="7F7F73"/>
                </a:solidFill>
                <a:latin typeface="Arial" panose="020B0604020202020204" pitchFamily="34" charset="0"/>
                <a:ea typeface="+mj-ea"/>
                <a:cs typeface="Arial" panose="020B0604020202020204" pitchFamily="34" charset="0"/>
              </a:defRPr>
            </a:lvl1pPr>
          </a:lstStyle>
          <a:p>
            <a:pPr algn="ctr"/>
            <a:r>
              <a:rPr lang="en-US" dirty="0">
                <a:solidFill>
                  <a:schemeClr val="tx1"/>
                </a:solidFill>
              </a:rPr>
              <a:t>How do you turn lemons into lemonade?</a:t>
            </a:r>
          </a:p>
        </p:txBody>
      </p:sp>
    </p:spTree>
    <p:extLst>
      <p:ext uri="{BB962C8B-B14F-4D97-AF65-F5344CB8AC3E}">
        <p14:creationId xmlns:p14="http://schemas.microsoft.com/office/powerpoint/2010/main" val="160221088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95396-F14A-F993-6D5A-F9C1A4DD9C8C}"/>
              </a:ext>
            </a:extLst>
          </p:cNvPr>
          <p:cNvSpPr>
            <a:spLocks noGrp="1"/>
          </p:cNvSpPr>
          <p:nvPr>
            <p:ph type="title"/>
          </p:nvPr>
        </p:nvSpPr>
        <p:spPr/>
        <p:txBody>
          <a:bodyPr/>
          <a:lstStyle/>
          <a:p>
            <a:pPr algn="ctr"/>
            <a:r>
              <a:rPr lang="en-US" dirty="0">
                <a:solidFill>
                  <a:schemeClr val="bg1"/>
                </a:solidFill>
              </a:rPr>
              <a:t>Water Tower Maintenance Case</a:t>
            </a:r>
          </a:p>
        </p:txBody>
      </p:sp>
      <p:sp>
        <p:nvSpPr>
          <p:cNvPr id="3" name="Content Placeholder 2">
            <a:extLst>
              <a:ext uri="{FF2B5EF4-FFF2-40B4-BE49-F238E27FC236}">
                <a16:creationId xmlns:a16="http://schemas.microsoft.com/office/drawing/2014/main" id="{5BA79F52-8BCE-ECDA-4D32-881DCE8BCE81}"/>
              </a:ext>
            </a:extLst>
          </p:cNvPr>
          <p:cNvSpPr>
            <a:spLocks noGrp="1"/>
          </p:cNvSpPr>
          <p:nvPr>
            <p:ph idx="1"/>
          </p:nvPr>
        </p:nvSpPr>
        <p:spPr>
          <a:xfrm>
            <a:off x="685800" y="1253331"/>
            <a:ext cx="7772400" cy="4351338"/>
          </a:xfrm>
        </p:spPr>
        <p:txBody>
          <a:bodyPr>
            <a:normAutofit fontScale="77500" lnSpcReduction="20000"/>
          </a:bodyPr>
          <a:lstStyle/>
          <a:p>
            <a:pPr marL="0" indent="0">
              <a:lnSpc>
                <a:spcPct val="107000"/>
              </a:lnSpc>
              <a:spcBef>
                <a:spcPts val="0"/>
              </a:spcBef>
              <a:buNone/>
            </a:pPr>
            <a:r>
              <a:rPr lang="en-US" sz="1800" dirty="0">
                <a:latin typeface="+mn-lt"/>
                <a:cs typeface="Times New Roman" panose="02020603050405020304" pitchFamily="18" charset="0"/>
              </a:rPr>
              <a:t>Numerous elevated and pressure water tanks across Fort Stewart and Hunter Army Airfield required inspections, followed by immediate critical repairs and sustained annual maintenance in order to maintain safe, secure, and sanitary conditions.</a:t>
            </a:r>
          </a:p>
          <a:p>
            <a:pPr marL="0" marR="0" lvl="0" indent="0">
              <a:lnSpc>
                <a:spcPct val="107000"/>
              </a:lnSpc>
              <a:spcBef>
                <a:spcPts val="0"/>
              </a:spcBef>
              <a:spcAft>
                <a:spcPts val="0"/>
              </a:spcAft>
              <a:buNone/>
            </a:pPr>
            <a:endParaRPr lang="en-US" sz="14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Lacked internal resources to achieve success.</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Researched external resource </a:t>
            </a:r>
            <a:r>
              <a:rPr lang="en-US" sz="1500" dirty="0">
                <a:latin typeface="+mn-lt"/>
                <a:ea typeface="Calibri" panose="020F0502020204030204" pitchFamily="34" charset="0"/>
                <a:cs typeface="Times New Roman" panose="02020603050405020304" pitchFamily="18" charset="0"/>
              </a:rPr>
              <a:t>options to capitalize on expertise and economies of scale.</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Not an overnight process: Teams from both sides worked together for months.  </a:t>
            </a:r>
          </a:p>
          <a:p>
            <a:pPr marL="342900" marR="0" lvl="0" indent="-342900">
              <a:lnSpc>
                <a:spcPct val="107000"/>
              </a:lnSpc>
              <a:spcBef>
                <a:spcPts val="0"/>
              </a:spcBef>
              <a:spcAft>
                <a:spcPts val="0"/>
              </a:spcAft>
              <a:buFont typeface="Symbol" panose="05050102010706020507" pitchFamily="18" charset="2"/>
              <a:buChar char=""/>
            </a:pPr>
            <a:endParaRPr lang="en-US" sz="15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Agreement covers inspections, annual/biennial maintenance, immediate need repairs, and cathodic protection </a:t>
            </a:r>
            <a:r>
              <a:rPr lang="en-US" sz="1500" dirty="0">
                <a:latin typeface="+mn-lt"/>
                <a:ea typeface="Calibri" panose="020F0502020204030204" pitchFamily="34" charset="0"/>
                <a:cs typeface="Times New Roman" panose="02020603050405020304" pitchFamily="18" charset="0"/>
              </a:rPr>
              <a:t>to e</a:t>
            </a:r>
            <a:r>
              <a:rPr lang="en-US" sz="1500" dirty="0">
                <a:effectLst/>
                <a:latin typeface="+mn-lt"/>
                <a:ea typeface="Calibri" panose="020F0502020204030204" pitchFamily="34" charset="0"/>
                <a:cs typeface="Times New Roman" panose="02020603050405020304" pitchFamily="18" charset="0"/>
              </a:rPr>
              <a:t>nsure each tank meets regulatory requirements.</a:t>
            </a:r>
          </a:p>
          <a:p>
            <a:pPr marL="342900" marR="0" lvl="0" indent="-342900">
              <a:lnSpc>
                <a:spcPct val="107000"/>
              </a:lnSpc>
              <a:spcBef>
                <a:spcPts val="0"/>
              </a:spcBef>
              <a:spcAft>
                <a:spcPts val="0"/>
              </a:spcAft>
              <a:buFont typeface="Symbol" panose="05050102010706020507" pitchFamily="18" charset="2"/>
              <a:buChar char=""/>
            </a:pPr>
            <a:endParaRPr lang="en-US" sz="15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mn-lt"/>
                <a:ea typeface="Calibri" panose="020F0502020204030204" pitchFamily="34" charset="0"/>
                <a:cs typeface="Times New Roman" panose="02020603050405020304" pitchFamily="18" charset="0"/>
              </a:rPr>
              <a:t>C</a:t>
            </a:r>
            <a:r>
              <a:rPr lang="en-US" sz="1500" dirty="0">
                <a:effectLst/>
                <a:latin typeface="+mn-lt"/>
                <a:ea typeface="Calibri" panose="020F0502020204030204" pitchFamily="34" charset="0"/>
                <a:cs typeface="Times New Roman" panose="02020603050405020304" pitchFamily="18" charset="0"/>
              </a:rPr>
              <a:t>ity of Hinesville provided an initial comprehensive Conditions Assessment Report in 2020.</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mn-lt"/>
                <a:ea typeface="Calibri" panose="020F0502020204030204" pitchFamily="34" charset="0"/>
                <a:cs typeface="Times New Roman" panose="02020603050405020304" pitchFamily="18" charset="0"/>
              </a:rPr>
              <a:t>Improved quantity and quality of services funded by federal tax dollars.</a:t>
            </a:r>
          </a:p>
          <a:p>
            <a:pPr marL="0" marR="0" lvl="0" indent="0">
              <a:lnSpc>
                <a:spcPct val="107000"/>
              </a:lnSpc>
              <a:spcBef>
                <a:spcPts val="0"/>
              </a:spcBef>
              <a:spcAft>
                <a:spcPts val="0"/>
              </a:spcAft>
              <a:buNone/>
            </a:pPr>
            <a:endParaRPr lang="en-US" sz="1500" dirty="0">
              <a:effectLst/>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Discovery process generated additional opportunities, such as Wastewater Treatment Service and Wright Army Airfield Joint Management Board.</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effectLst/>
                <a:latin typeface="+mn-lt"/>
                <a:ea typeface="Calibri" panose="020F0502020204030204" pitchFamily="34" charset="0"/>
                <a:cs typeface="Times New Roman" panose="02020603050405020304" pitchFamily="18" charset="0"/>
              </a:rPr>
              <a:t>Spurred partnership interest from surrounding municipalities and counties.</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500" dirty="0">
                <a:latin typeface="+mn-lt"/>
                <a:ea typeface="Calibri" panose="020F0502020204030204" pitchFamily="34" charset="0"/>
                <a:cs typeface="Times New Roman" panose="02020603050405020304" pitchFamily="18" charset="0"/>
              </a:rPr>
              <a:t>Stimulates local economies and </a:t>
            </a:r>
            <a:r>
              <a:rPr lang="en-US" sz="1500" dirty="0">
                <a:effectLst/>
                <a:latin typeface="+mn-lt"/>
                <a:ea typeface="Calibri" panose="020F0502020204030204" pitchFamily="34" charset="0"/>
                <a:cs typeface="Times New Roman" panose="02020603050405020304" pitchFamily="18" charset="0"/>
              </a:rPr>
              <a:t>strengthens community bonds.</a:t>
            </a:r>
          </a:p>
          <a:p>
            <a:pPr marL="342900" marR="0" lvl="0" indent="-342900">
              <a:lnSpc>
                <a:spcPct val="107000"/>
              </a:lnSpc>
              <a:spcBef>
                <a:spcPts val="0"/>
              </a:spcBef>
              <a:spcAft>
                <a:spcPts val="0"/>
              </a:spcAft>
              <a:buFont typeface="Symbol" panose="05050102010706020507" pitchFamily="18" charset="2"/>
              <a:buChar char=""/>
            </a:pPr>
            <a:endParaRPr lang="en-US" sz="1500" dirty="0">
              <a:latin typeface="+mn-lt"/>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1800" i="1" dirty="0">
                <a:effectLst/>
                <a:latin typeface="+mn-lt"/>
                <a:ea typeface="Calibri" panose="020F0502020204030204" pitchFamily="34" charset="0"/>
                <a:cs typeface="Times New Roman" panose="02020603050405020304" pitchFamily="18" charset="0"/>
              </a:rPr>
              <a:t>Key Partners: Public Works, Resource Management, and Legal Advisors</a:t>
            </a:r>
          </a:p>
        </p:txBody>
      </p:sp>
    </p:spTree>
    <p:extLst>
      <p:ext uri="{BB962C8B-B14F-4D97-AF65-F5344CB8AC3E}">
        <p14:creationId xmlns:p14="http://schemas.microsoft.com/office/powerpoint/2010/main" val="390056368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532" y="1043732"/>
            <a:ext cx="4583928" cy="4770537"/>
          </a:xfrm>
          <a:prstGeom prst="rect">
            <a:avLst/>
          </a:prstGeom>
        </p:spPr>
        <p:txBody>
          <a:bodyPr wrap="square">
            <a:spAutoFit/>
          </a:bodyPr>
          <a:lstStyle/>
          <a:p>
            <a:pPr fontAlgn="base"/>
            <a:r>
              <a:rPr lang="en-US" sz="1600" b="1" dirty="0">
                <a:solidFill>
                  <a:srgbClr val="000000"/>
                </a:solidFill>
                <a:latin typeface="Arial" panose="020B0604020202020204" pitchFamily="34" charset="0"/>
              </a:rPr>
              <a:t>Partnership Opportunities:</a:t>
            </a:r>
            <a:r>
              <a:rPr lang="en-US" sz="1600" dirty="0">
                <a:solidFill>
                  <a:srgbClr val="000000"/>
                </a:solidFill>
                <a:latin typeface="Arial" panose="020B0604020202020204" pitchFamily="34" charset="0"/>
              </a:rPr>
              <a:t> </a:t>
            </a:r>
          </a:p>
          <a:p>
            <a:pPr fontAlgn="base">
              <a:buFont typeface="Arial" panose="020B0604020202020204" pitchFamily="34" charset="0"/>
              <a:buChar char="•"/>
            </a:pPr>
            <a:r>
              <a:rPr lang="en-US" sz="1600" dirty="0">
                <a:solidFill>
                  <a:srgbClr val="000000"/>
                </a:solidFill>
                <a:latin typeface="Arial" panose="020B0604020202020204" pitchFamily="34" charset="0"/>
              </a:rPr>
              <a:t> Engineering and Architect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Operations &amp;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Utilities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Land Rehabilitation &amp; Maintenance (LRAM)</a:t>
            </a:r>
          </a:p>
          <a:p>
            <a:pPr fontAlgn="base">
              <a:buFont typeface="Arial" panose="020B0604020202020204" pitchFamily="34" charset="0"/>
              <a:buChar char="•"/>
            </a:pPr>
            <a:r>
              <a:rPr lang="en-US" sz="1600" dirty="0">
                <a:solidFill>
                  <a:srgbClr val="000000"/>
                </a:solidFill>
                <a:latin typeface="Arial" panose="020B0604020202020204" pitchFamily="34" charset="0"/>
              </a:rPr>
              <a:t> Water Distribution​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Natural Gas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Stormwater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Wastewater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Solid Waste Removal</a:t>
            </a:r>
          </a:p>
          <a:p>
            <a:pPr fontAlgn="base">
              <a:buFont typeface="Arial" panose="020B0604020202020204" pitchFamily="34" charset="0"/>
              <a:buChar char="•"/>
            </a:pPr>
            <a:r>
              <a:rPr lang="en-US" sz="1600" dirty="0">
                <a:solidFill>
                  <a:srgbClr val="000000"/>
                </a:solidFill>
                <a:latin typeface="Arial" panose="020B0604020202020204" pitchFamily="34" charset="0"/>
              </a:rPr>
              <a:t> Road Paving, Striping, and/or Sweeping</a:t>
            </a:r>
          </a:p>
          <a:p>
            <a:pPr fontAlgn="base">
              <a:buFont typeface="Arial" panose="020B0604020202020204" pitchFamily="34" charset="0"/>
              <a:buChar char="•"/>
            </a:pPr>
            <a:r>
              <a:rPr lang="en-US" sz="1600" dirty="0">
                <a:solidFill>
                  <a:srgbClr val="000000"/>
                </a:solidFill>
                <a:latin typeface="Arial" panose="020B0604020202020204" pitchFamily="34" charset="0"/>
              </a:rPr>
              <a:t> Dam and/or Bridge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Demolition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911 CAD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CCTV Services</a:t>
            </a:r>
          </a:p>
          <a:p>
            <a:pPr fontAlgn="base">
              <a:buFont typeface="Arial" panose="020B0604020202020204" pitchFamily="34" charset="0"/>
              <a:buChar char="•"/>
            </a:pPr>
            <a:r>
              <a:rPr lang="en-US" sz="1600" dirty="0">
                <a:solidFill>
                  <a:srgbClr val="000000"/>
                </a:solidFill>
                <a:latin typeface="Arial" panose="020B0604020202020204" pitchFamily="34" charset="0"/>
              </a:rPr>
              <a:t> Elevator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Overhead Door Maintenance</a:t>
            </a:r>
          </a:p>
          <a:p>
            <a:pPr fontAlgn="base">
              <a:buFont typeface="Arial" panose="020B0604020202020204" pitchFamily="34" charset="0"/>
              <a:buChar char="•"/>
            </a:pPr>
            <a:r>
              <a:rPr lang="en-US" sz="1600" dirty="0">
                <a:solidFill>
                  <a:srgbClr val="000000"/>
                </a:solidFill>
                <a:latin typeface="Arial" panose="020B0604020202020204" pitchFamily="34" charset="0"/>
              </a:rPr>
              <a:t> STARBASE (STEM)</a:t>
            </a:r>
          </a:p>
          <a:p>
            <a:pPr fontAlgn="base">
              <a:buFont typeface="Arial" panose="020B0604020202020204" pitchFamily="34" charset="0"/>
              <a:buChar char="•"/>
            </a:pPr>
            <a:r>
              <a:rPr lang="en-US" sz="1600" dirty="0">
                <a:solidFill>
                  <a:srgbClr val="000000"/>
                </a:solidFill>
                <a:latin typeface="Arial" panose="020B0604020202020204" pitchFamily="34" charset="0"/>
              </a:rPr>
              <a:t> and MORE</a:t>
            </a:r>
          </a:p>
        </p:txBody>
      </p:sp>
      <p:sp>
        <p:nvSpPr>
          <p:cNvPr id="8" name="Title 1"/>
          <p:cNvSpPr txBox="1">
            <a:spLocks/>
          </p:cNvSpPr>
          <p:nvPr/>
        </p:nvSpPr>
        <p:spPr>
          <a:xfrm>
            <a:off x="-19049" y="75197"/>
            <a:ext cx="9144000" cy="430887"/>
          </a:xfrm>
          <a:prstGeom prst="rect">
            <a:avLst/>
          </a:prstGeom>
        </p:spPr>
        <p:txBody>
          <a:bodyPr wrap="square" lIns="0" tIns="0" rIns="0" bIns="0">
            <a:spAutoFit/>
          </a:bodyPr>
          <a:lstStyle>
            <a:lvl1pPr>
              <a:defRPr sz="2000" b="1" i="0">
                <a:solidFill>
                  <a:schemeClr val="tx1"/>
                </a:solidFill>
                <a:latin typeface="Arial"/>
                <a:ea typeface="+mj-ea"/>
                <a:cs typeface="Arial"/>
              </a:defRPr>
            </a:lvl1pPr>
          </a:lstStyle>
          <a:p>
            <a:pPr algn="ctr"/>
            <a:r>
              <a:rPr lang="en-US" sz="2800" kern="0" dirty="0">
                <a:solidFill>
                  <a:schemeClr val="bg1"/>
                </a:solidFill>
              </a:rPr>
              <a:t>Forging Ahead</a:t>
            </a:r>
            <a:endParaRPr lang="en-US" kern="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038" y="2153603"/>
            <a:ext cx="3714750" cy="2550795"/>
          </a:xfrm>
          <a:prstGeom prst="rect">
            <a:avLst/>
          </a:prstGeom>
        </p:spPr>
      </p:pic>
    </p:spTree>
    <p:extLst>
      <p:ext uri="{BB962C8B-B14F-4D97-AF65-F5344CB8AC3E}">
        <p14:creationId xmlns:p14="http://schemas.microsoft.com/office/powerpoint/2010/main" val="101219554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2DC3617-08C3-3C74-367C-1A233E4D12E8}"/>
              </a:ext>
            </a:extLst>
          </p:cNvPr>
          <p:cNvGraphicFramePr>
            <a:graphicFrameLocks noChangeAspect="1"/>
          </p:cNvGraphicFramePr>
          <p:nvPr>
            <p:extLst>
              <p:ext uri="{D42A27DB-BD31-4B8C-83A1-F6EECF244321}">
                <p14:modId xmlns:p14="http://schemas.microsoft.com/office/powerpoint/2010/main" val="2841208160"/>
              </p:ext>
            </p:extLst>
          </p:nvPr>
        </p:nvGraphicFramePr>
        <p:xfrm>
          <a:off x="1215421" y="1314224"/>
          <a:ext cx="6713158" cy="4475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91AEAAFC-84BD-4E61-8610-2554A77C236A}"/>
              </a:ext>
            </a:extLst>
          </p:cNvPr>
          <p:cNvGraphicFramePr>
            <a:graphicFrameLocks noChangeAspect="1"/>
          </p:cNvGraphicFramePr>
          <p:nvPr>
            <p:extLst>
              <p:ext uri="{D42A27DB-BD31-4B8C-83A1-F6EECF244321}">
                <p14:modId xmlns:p14="http://schemas.microsoft.com/office/powerpoint/2010/main" val="2615178873"/>
              </p:ext>
            </p:extLst>
          </p:nvPr>
        </p:nvGraphicFramePr>
        <p:xfrm>
          <a:off x="367588" y="749003"/>
          <a:ext cx="8408824" cy="56058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a:extLst>
              <a:ext uri="{FF2B5EF4-FFF2-40B4-BE49-F238E27FC236}">
                <a16:creationId xmlns:a16="http://schemas.microsoft.com/office/drawing/2014/main" id="{7FB59BAB-DCE1-DCA6-3331-8FA4197B2AA5}"/>
              </a:ext>
            </a:extLst>
          </p:cNvPr>
          <p:cNvSpPr>
            <a:spLocks noGrp="1"/>
          </p:cNvSpPr>
          <p:nvPr>
            <p:ph type="title"/>
          </p:nvPr>
        </p:nvSpPr>
        <p:spPr/>
        <p:txBody>
          <a:bodyPr/>
          <a:lstStyle/>
          <a:p>
            <a:pPr algn="ctr"/>
            <a:r>
              <a:rPr lang="en-US" dirty="0">
                <a:solidFill>
                  <a:schemeClr val="bg1"/>
                </a:solidFill>
              </a:rPr>
              <a:t>Generating Synergy and Momentum</a:t>
            </a:r>
          </a:p>
        </p:txBody>
      </p:sp>
    </p:spTree>
    <p:extLst>
      <p:ext uri="{BB962C8B-B14F-4D97-AF65-F5344CB8AC3E}">
        <p14:creationId xmlns:p14="http://schemas.microsoft.com/office/powerpoint/2010/main" val="3124321676"/>
      </p:ext>
    </p:extLst>
  </p:cSld>
  <p:clrMapOvr>
    <a:masterClrMapping/>
  </p:clrMapOvr>
  <p:transition spd="slow">
    <p:fade/>
  </p:transition>
</p:sld>
</file>

<file path=ppt/theme/theme1.xml><?xml version="1.0" encoding="utf-8"?>
<a:theme xmlns:a="http://schemas.openxmlformats.org/drawingml/2006/main" name="MS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A6D1B0D3-A12F-4165-B6D4-2623B661D937}"/>
</file>

<file path=customXml/itemProps2.xml><?xml version="1.0" encoding="utf-8"?>
<ds:datastoreItem xmlns:ds="http://schemas.openxmlformats.org/officeDocument/2006/customXml" ds:itemID="{042D50B2-1E09-4795-B6C5-EE2DB2F577F4}">
  <ds:schemaRefs>
    <ds:schemaRef ds:uri="http://schemas.microsoft.com/sharepoint/v3/contenttype/forms"/>
  </ds:schemaRefs>
</ds:datastoreItem>
</file>

<file path=customXml/itemProps3.xml><?xml version="1.0" encoding="utf-8"?>
<ds:datastoreItem xmlns:ds="http://schemas.openxmlformats.org/officeDocument/2006/customXml" ds:itemID="{83134552-6C04-4A0D-9A7C-CDF3ABD9CC72}">
  <ds:schemaRefs>
    <ds:schemaRef ds:uri="http://schemas.microsoft.com/office/2006/documentManagement/types"/>
    <ds:schemaRef ds:uri="04adc925-6b5d-4628-b7e0-5b86efa98958"/>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bc96db8f-62c4-44cc-8b28-7ef117495d18"/>
    <ds:schemaRef ds:uri="http://schemas.microsoft.com/office/2006/metadata/properties"/>
    <ds:schemaRef ds:uri="http://purl.org/dc/dcmitype/"/>
    <ds:schemaRef ds:uri="86104ca4-545a-4b54-ae81-40f51376ece5"/>
  </ds:schemaRefs>
</ds:datastoreItem>
</file>

<file path=docProps/app.xml><?xml version="1.0" encoding="utf-8"?>
<Properties xmlns="http://schemas.openxmlformats.org/officeDocument/2006/extended-properties" xmlns:vt="http://schemas.openxmlformats.org/officeDocument/2006/docPropsVTypes">
  <Template>Office Theme</Template>
  <TotalTime>572</TotalTime>
  <Words>1342</Words>
  <Application>Microsoft Office PowerPoint</Application>
  <PresentationFormat>On-screen Show (4:3)</PresentationFormat>
  <Paragraphs>190</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 Arial</vt:lpstr>
      <vt:lpstr>Arial</vt:lpstr>
      <vt:lpstr>Calibri</vt:lpstr>
      <vt:lpstr>Symbol</vt:lpstr>
      <vt:lpstr>Wingdings</vt:lpstr>
      <vt:lpstr>MSC Theme</vt:lpstr>
      <vt:lpstr>BOOM! Boosting Options for Operations and Maintenance</vt:lpstr>
      <vt:lpstr>PowerPoint Presentation</vt:lpstr>
      <vt:lpstr>PowerPoint Presentation</vt:lpstr>
      <vt:lpstr>PowerPoint Presentation</vt:lpstr>
      <vt:lpstr>Influence in Coastal Georgia Region</vt:lpstr>
      <vt:lpstr>Business Discipline</vt:lpstr>
      <vt:lpstr>Water Tower Maintenance Case</vt:lpstr>
      <vt:lpstr>PowerPoint Presentation</vt:lpstr>
      <vt:lpstr>Generating Synergy and Momentum</vt:lpstr>
      <vt:lpstr>Questions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ellert</dc:creator>
  <cp:lastModifiedBy>Peterson, Jennifer M CIV USARMY USAG (USA)</cp:lastModifiedBy>
  <cp:revision>53</cp:revision>
  <cp:lastPrinted>2020-09-25T14:43:51Z</cp:lastPrinted>
  <dcterms:created xsi:type="dcterms:W3CDTF">2016-08-03T18:26:40Z</dcterms:created>
  <dcterms:modified xsi:type="dcterms:W3CDTF">2022-10-21T14:43:02Z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y fmtid="{D5CDD505-2E9C-101B-9397-08002B2CF9AE}" pid="3" name="MediaServiceImageTags">
    <vt:lpwstr/>
  </property>
</Properties>
</file>