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66" r:id="rId2"/>
    <p:sldId id="280" r:id="rId3"/>
    <p:sldId id="277" r:id="rId4"/>
    <p:sldId id="270" r:id="rId5"/>
    <p:sldId id="281" r:id="rId6"/>
    <p:sldId id="282" r:id="rId7"/>
    <p:sldId id="267" r:id="rId8"/>
    <p:sldId id="272" r:id="rId9"/>
    <p:sldId id="284" r:id="rId10"/>
    <p:sldId id="285" r:id="rId11"/>
    <p:sldId id="286" r:id="rId12"/>
    <p:sldId id="287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D22946-8FD9-4742-AE0A-486FEA48CCFD}" v="14" dt="2022-10-18T20:13:15.792"/>
    <p1510:client id="{B8F0C627-F004-5FCD-7CE9-1FFBA5B9B665}" v="14" dt="2022-10-18T20:21:36.2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57"/>
    <p:restoredTop sz="94683"/>
  </p:normalViewPr>
  <p:slideViewPr>
    <p:cSldViewPr snapToGrid="0">
      <p:cViewPr varScale="1">
        <p:scale>
          <a:sx n="132" d="100"/>
          <a:sy n="132" d="100"/>
        </p:scale>
        <p:origin x="176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09D596-EA26-5C49-837A-CFA092B0F04C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446C1F-F397-F44B-90ED-D9CF778E9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57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46C1F-F397-F44B-90ED-D9CF778E9D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68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79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>
            <a:extLst>
              <a:ext uri="{FF2B5EF4-FFF2-40B4-BE49-F238E27FC236}">
                <a16:creationId xmlns:a16="http://schemas.microsoft.com/office/drawing/2014/main" id="{5D938B0E-0F00-C640-A410-0EDF49A4A8D4}"/>
              </a:ext>
            </a:extLst>
          </p:cNvPr>
          <p:cNvSpPr/>
          <p:nvPr userDrawn="1"/>
        </p:nvSpPr>
        <p:spPr>
          <a:xfrm>
            <a:off x="-203200" y="-177800"/>
            <a:ext cx="12674600" cy="2463800"/>
          </a:xfrm>
          <a:prstGeom prst="rect">
            <a:avLst/>
          </a:prstGeom>
          <a:solidFill>
            <a:srgbClr val="500000"/>
          </a:solidFill>
        </p:spPr>
      </p:sp>
      <p:grpSp>
        <p:nvGrpSpPr>
          <p:cNvPr id="6" name="Group 3">
            <a:extLst>
              <a:ext uri="{FF2B5EF4-FFF2-40B4-BE49-F238E27FC236}">
                <a16:creationId xmlns:a16="http://schemas.microsoft.com/office/drawing/2014/main" id="{2987D713-9D8B-8B49-856D-9B80C0BC1A34}"/>
              </a:ext>
            </a:extLst>
          </p:cNvPr>
          <p:cNvGrpSpPr/>
          <p:nvPr userDrawn="1"/>
        </p:nvGrpSpPr>
        <p:grpSpPr>
          <a:xfrm>
            <a:off x="-998153" y="939385"/>
            <a:ext cx="9395641" cy="6858000"/>
            <a:chOff x="0" y="0"/>
            <a:chExt cx="3373780" cy="2462566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08C6627A-669F-6146-9D99-8C63E1BFC0FD}"/>
                </a:ext>
              </a:extLst>
            </p:cNvPr>
            <p:cNvSpPr/>
            <p:nvPr/>
          </p:nvSpPr>
          <p:spPr>
            <a:xfrm>
              <a:off x="0" y="0"/>
              <a:ext cx="3373780" cy="2462566"/>
            </a:xfrm>
            <a:custGeom>
              <a:avLst/>
              <a:gdLst/>
              <a:ahLst/>
              <a:cxnLst/>
              <a:rect l="l" t="t" r="r" b="b"/>
              <a:pathLst>
                <a:path w="3373780" h="2462566">
                  <a:moveTo>
                    <a:pt x="3249320" y="2462566"/>
                  </a:moveTo>
                  <a:lnTo>
                    <a:pt x="124460" y="2462566"/>
                  </a:lnTo>
                  <a:cubicBezTo>
                    <a:pt x="55880" y="2462566"/>
                    <a:pt x="0" y="2406686"/>
                    <a:pt x="0" y="23381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49320" y="0"/>
                  </a:lnTo>
                  <a:cubicBezTo>
                    <a:pt x="3317900" y="0"/>
                    <a:pt x="3373780" y="55880"/>
                    <a:pt x="3373780" y="124460"/>
                  </a:cubicBezTo>
                  <a:lnTo>
                    <a:pt x="3373780" y="2338106"/>
                  </a:lnTo>
                  <a:cubicBezTo>
                    <a:pt x="3373780" y="2406686"/>
                    <a:pt x="3317900" y="2462566"/>
                    <a:pt x="3249320" y="2462566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13" name="TextBox 11">
            <a:extLst>
              <a:ext uri="{FF2B5EF4-FFF2-40B4-BE49-F238E27FC236}">
                <a16:creationId xmlns:a16="http://schemas.microsoft.com/office/drawing/2014/main" id="{437D494A-68A3-0E4C-92F6-9999B081A25C}"/>
              </a:ext>
            </a:extLst>
          </p:cNvPr>
          <p:cNvSpPr txBox="1"/>
          <p:nvPr userDrawn="1"/>
        </p:nvSpPr>
        <p:spPr>
          <a:xfrm>
            <a:off x="812800" y="1857713"/>
            <a:ext cx="4956298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919"/>
              </a:lnSpc>
            </a:pPr>
            <a:r>
              <a:rPr lang="en-US" sz="1600" spc="48">
                <a:solidFill>
                  <a:srgbClr val="191919"/>
                </a:solidFill>
                <a:latin typeface="Open Sans"/>
              </a:rPr>
              <a:t>TEXAS A&amp;M AGRILIFE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112EE4-1D80-8C49-B05E-78230741A536}"/>
              </a:ext>
            </a:extLst>
          </p:cNvPr>
          <p:cNvCxnSpPr/>
          <p:nvPr userDrawn="1"/>
        </p:nvCxnSpPr>
        <p:spPr>
          <a:xfrm>
            <a:off x="812800" y="5410200"/>
            <a:ext cx="863600" cy="0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6" name="Title 15">
            <a:extLst>
              <a:ext uri="{FF2B5EF4-FFF2-40B4-BE49-F238E27FC236}">
                <a16:creationId xmlns:a16="http://schemas.microsoft.com/office/drawing/2014/main" id="{37B5C372-EFDD-1842-AAE0-DE09ADBD6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336797"/>
            <a:ext cx="5221349" cy="2565390"/>
          </a:xfrm>
        </p:spPr>
        <p:txBody>
          <a:bodyPr anchor="t"/>
          <a:lstStyle>
            <a:lvl1pPr>
              <a:defRPr b="1" i="0">
                <a:solidFill>
                  <a:schemeClr val="tx1">
                    <a:lumMod val="5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9" name="Picture 13">
            <a:extLst>
              <a:ext uri="{FF2B5EF4-FFF2-40B4-BE49-F238E27FC236}">
                <a16:creationId xmlns:a16="http://schemas.microsoft.com/office/drawing/2014/main" id="{561D0200-7592-7743-B43A-1110F6D19F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756341" y="291571"/>
            <a:ext cx="1779857" cy="75644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4FA10FC3-8DD9-0A47-AFCA-94EEFED3BD6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800" y="1701800"/>
            <a:ext cx="4521200" cy="5156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846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D348FD-5766-0842-B14B-D767BF0458E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0" y="0"/>
            <a:ext cx="8382000" cy="5511800"/>
          </a:xfrm>
        </p:spPr>
        <p:txBody>
          <a:bodyPr/>
          <a:lstStyle/>
          <a:p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2112EE4-1D80-8C49-B05E-78230741A536}"/>
              </a:ext>
            </a:extLst>
          </p:cNvPr>
          <p:cNvCxnSpPr/>
          <p:nvPr userDrawn="1"/>
        </p:nvCxnSpPr>
        <p:spPr>
          <a:xfrm>
            <a:off x="812800" y="5410200"/>
            <a:ext cx="863600" cy="0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4" name="Picture 9">
            <a:extLst>
              <a:ext uri="{FF2B5EF4-FFF2-40B4-BE49-F238E27FC236}">
                <a16:creationId xmlns:a16="http://schemas.microsoft.com/office/drawing/2014/main" id="{B46BDAFD-6943-C642-BBEE-9F99D044FE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63703" y="307581"/>
            <a:ext cx="1779857" cy="756440"/>
          </a:xfrm>
          <a:prstGeom prst="rect">
            <a:avLst/>
          </a:prstGeom>
        </p:spPr>
      </p:pic>
      <p:grpSp>
        <p:nvGrpSpPr>
          <p:cNvPr id="18" name="Group 4">
            <a:extLst>
              <a:ext uri="{FF2B5EF4-FFF2-40B4-BE49-F238E27FC236}">
                <a16:creationId xmlns:a16="http://schemas.microsoft.com/office/drawing/2014/main" id="{94AE3321-963C-6241-AAE8-AA0FA050B036}"/>
              </a:ext>
            </a:extLst>
          </p:cNvPr>
          <p:cNvGrpSpPr/>
          <p:nvPr userDrawn="1"/>
        </p:nvGrpSpPr>
        <p:grpSpPr>
          <a:xfrm>
            <a:off x="-585792" y="3404453"/>
            <a:ext cx="5523393" cy="3738623"/>
            <a:chOff x="0" y="0"/>
            <a:chExt cx="11046785" cy="7477245"/>
          </a:xfrm>
        </p:grpSpPr>
        <p:grpSp>
          <p:nvGrpSpPr>
            <p:cNvPr id="20" name="Group 5">
              <a:extLst>
                <a:ext uri="{FF2B5EF4-FFF2-40B4-BE49-F238E27FC236}">
                  <a16:creationId xmlns:a16="http://schemas.microsoft.com/office/drawing/2014/main" id="{E2CB25AE-A3B7-2543-ACF4-9867096339C6}"/>
                </a:ext>
              </a:extLst>
            </p:cNvPr>
            <p:cNvGrpSpPr/>
            <p:nvPr/>
          </p:nvGrpSpPr>
          <p:grpSpPr>
            <a:xfrm>
              <a:off x="0" y="0"/>
              <a:ext cx="11046785" cy="7477245"/>
              <a:chOff x="0" y="0"/>
              <a:chExt cx="1983336" cy="1342462"/>
            </a:xfrm>
          </p:grpSpPr>
          <p:sp>
            <p:nvSpPr>
              <p:cNvPr id="23" name="Freeform 6">
                <a:extLst>
                  <a:ext uri="{FF2B5EF4-FFF2-40B4-BE49-F238E27FC236}">
                    <a16:creationId xmlns:a16="http://schemas.microsoft.com/office/drawing/2014/main" id="{F20215C9-DFC6-534F-B3ED-C77854FEA310}"/>
                  </a:ext>
                </a:extLst>
              </p:cNvPr>
              <p:cNvSpPr/>
              <p:nvPr/>
            </p:nvSpPr>
            <p:spPr>
              <a:xfrm>
                <a:off x="0" y="0"/>
                <a:ext cx="1983336" cy="1342462"/>
              </a:xfrm>
              <a:custGeom>
                <a:avLst/>
                <a:gdLst/>
                <a:ahLst/>
                <a:cxnLst/>
                <a:rect l="l" t="t" r="r" b="b"/>
                <a:pathLst>
                  <a:path w="1983336" h="1342462">
                    <a:moveTo>
                      <a:pt x="1858876" y="1342462"/>
                    </a:moveTo>
                    <a:lnTo>
                      <a:pt x="124460" y="1342462"/>
                    </a:lnTo>
                    <a:cubicBezTo>
                      <a:pt x="55880" y="1342462"/>
                      <a:pt x="0" y="1286582"/>
                      <a:pt x="0" y="12180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858876" y="0"/>
                    </a:lnTo>
                    <a:cubicBezTo>
                      <a:pt x="1927456" y="0"/>
                      <a:pt x="1983336" y="55880"/>
                      <a:pt x="1983336" y="124460"/>
                    </a:cubicBezTo>
                    <a:lnTo>
                      <a:pt x="1983336" y="1218002"/>
                    </a:lnTo>
                    <a:cubicBezTo>
                      <a:pt x="1983336" y="1286582"/>
                      <a:pt x="1927456" y="1342462"/>
                      <a:pt x="1858876" y="1342462"/>
                    </a:cubicBezTo>
                    <a:close/>
                  </a:path>
                </a:pathLst>
              </a:custGeom>
              <a:solidFill>
                <a:srgbClr val="F6F6F6"/>
              </a:solidFill>
            </p:spPr>
          </p:sp>
        </p:grp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29E53D97-E16A-8848-886B-82C4940AE677}"/>
                </a:ext>
              </a:extLst>
            </p:cNvPr>
            <p:cNvSpPr txBox="1"/>
            <p:nvPr/>
          </p:nvSpPr>
          <p:spPr>
            <a:xfrm>
              <a:off x="2543186" y="5506919"/>
              <a:ext cx="7756989" cy="312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1120"/>
                </a:lnSpc>
                <a:spcBef>
                  <a:spcPct val="0"/>
                </a:spcBef>
              </a:pPr>
              <a:endParaRPr sz="1600" b="1" i="0" dirty="0">
                <a:latin typeface="Montserrat SemiBold" pitchFamily="2" charset="77"/>
              </a:endParaRPr>
            </a:p>
          </p:txBody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37B5C372-EFDD-1842-AAE0-DE09ADBD6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53" y="3991069"/>
            <a:ext cx="4040342" cy="2565390"/>
          </a:xfrm>
        </p:spPr>
        <p:txBody>
          <a:bodyPr anchor="t"/>
          <a:lstStyle>
            <a:lvl1pPr>
              <a:defRPr sz="4399" b="1" i="0">
                <a:solidFill>
                  <a:schemeClr val="tx1">
                    <a:lumMod val="5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5555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3">
            <a:extLst>
              <a:ext uri="{FF2B5EF4-FFF2-40B4-BE49-F238E27FC236}">
                <a16:creationId xmlns:a16="http://schemas.microsoft.com/office/drawing/2014/main" id="{A4C9F3EC-BDC7-9942-857A-557B58D80737}"/>
              </a:ext>
            </a:extLst>
          </p:cNvPr>
          <p:cNvGrpSpPr/>
          <p:nvPr userDrawn="1"/>
        </p:nvGrpSpPr>
        <p:grpSpPr>
          <a:xfrm>
            <a:off x="-880691" y="-685800"/>
            <a:ext cx="8116056" cy="6211019"/>
            <a:chOff x="0" y="0"/>
            <a:chExt cx="2914308" cy="2230248"/>
          </a:xfrm>
        </p:grpSpPr>
        <p:sp>
          <p:nvSpPr>
            <p:cNvPr id="18" name="Freeform 4">
              <a:extLst>
                <a:ext uri="{FF2B5EF4-FFF2-40B4-BE49-F238E27FC236}">
                  <a16:creationId xmlns:a16="http://schemas.microsoft.com/office/drawing/2014/main" id="{4303EAC4-2339-684D-B297-78F71B3A9E2E}"/>
                </a:ext>
              </a:extLst>
            </p:cNvPr>
            <p:cNvSpPr/>
            <p:nvPr/>
          </p:nvSpPr>
          <p:spPr>
            <a:xfrm>
              <a:off x="0" y="0"/>
              <a:ext cx="2914308" cy="2230248"/>
            </a:xfrm>
            <a:custGeom>
              <a:avLst/>
              <a:gdLst/>
              <a:ahLst/>
              <a:cxnLst/>
              <a:rect l="l" t="t" r="r" b="b"/>
              <a:pathLst>
                <a:path w="2914308" h="2230248">
                  <a:moveTo>
                    <a:pt x="2789848" y="2230248"/>
                  </a:moveTo>
                  <a:lnTo>
                    <a:pt x="124460" y="2230248"/>
                  </a:lnTo>
                  <a:cubicBezTo>
                    <a:pt x="55880" y="2230248"/>
                    <a:pt x="0" y="2174368"/>
                    <a:pt x="0" y="210578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89848" y="0"/>
                  </a:lnTo>
                  <a:cubicBezTo>
                    <a:pt x="2858428" y="0"/>
                    <a:pt x="2914308" y="55880"/>
                    <a:pt x="2914308" y="124460"/>
                  </a:cubicBezTo>
                  <a:lnTo>
                    <a:pt x="2914308" y="2105788"/>
                  </a:lnTo>
                  <a:cubicBezTo>
                    <a:pt x="2914308" y="2174368"/>
                    <a:pt x="2858428" y="2230248"/>
                    <a:pt x="2789848" y="2230248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16" name="Title 15">
            <a:extLst>
              <a:ext uri="{FF2B5EF4-FFF2-40B4-BE49-F238E27FC236}">
                <a16:creationId xmlns:a16="http://schemas.microsoft.com/office/drawing/2014/main" id="{37B5C372-EFDD-1842-AAE0-DE09ADBD6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7580"/>
            <a:ext cx="4550738" cy="2034606"/>
          </a:xfrm>
        </p:spPr>
        <p:txBody>
          <a:bodyPr anchor="b"/>
          <a:lstStyle>
            <a:lvl1pPr>
              <a:defRPr b="1" i="0">
                <a:solidFill>
                  <a:schemeClr val="tx1">
                    <a:lumMod val="5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4520630C-D7D8-CF48-870E-7A603B9A8C8D}"/>
              </a:ext>
            </a:extLst>
          </p:cNvPr>
          <p:cNvSpPr/>
          <p:nvPr userDrawn="1"/>
        </p:nvSpPr>
        <p:spPr>
          <a:xfrm>
            <a:off x="-363747" y="5525219"/>
            <a:ext cx="13044577" cy="1418195"/>
          </a:xfrm>
          <a:prstGeom prst="rect">
            <a:avLst/>
          </a:prstGeom>
          <a:solidFill>
            <a:srgbClr val="500000"/>
          </a:solidFill>
        </p:spPr>
      </p:sp>
      <p:pic>
        <p:nvPicPr>
          <p:cNvPr id="26" name="Picture 13">
            <a:extLst>
              <a:ext uri="{FF2B5EF4-FFF2-40B4-BE49-F238E27FC236}">
                <a16:creationId xmlns:a16="http://schemas.microsoft.com/office/drawing/2014/main" id="{9E15654F-DF04-1245-8AD2-D4927968C4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63703" y="5793981"/>
            <a:ext cx="1779857" cy="756440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4BBD7A2-F777-8A42-8086-A916AB7F2285}"/>
              </a:ext>
            </a:extLst>
          </p:cNvPr>
          <p:cNvCxnSpPr/>
          <p:nvPr userDrawn="1"/>
        </p:nvCxnSpPr>
        <p:spPr>
          <a:xfrm>
            <a:off x="10668000" y="690407"/>
            <a:ext cx="863600" cy="0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A2FFE-3B0E-A143-A736-4F09E435811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85800" y="2610948"/>
            <a:ext cx="4550833" cy="252127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8249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37B5C372-EFDD-1842-AAE0-DE09ADBD6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381" y="889001"/>
            <a:ext cx="4550738" cy="1453185"/>
          </a:xfrm>
        </p:spPr>
        <p:txBody>
          <a:bodyPr anchor="b"/>
          <a:lstStyle>
            <a:lvl1pPr>
              <a:defRPr b="1" i="0">
                <a:solidFill>
                  <a:schemeClr val="tx1">
                    <a:lumMod val="5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4BBD7A2-F777-8A42-8086-A916AB7F2285}"/>
              </a:ext>
            </a:extLst>
          </p:cNvPr>
          <p:cNvCxnSpPr/>
          <p:nvPr userDrawn="1"/>
        </p:nvCxnSpPr>
        <p:spPr>
          <a:xfrm>
            <a:off x="10668000" y="690407"/>
            <a:ext cx="863600" cy="0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A2FFE-3B0E-A143-A736-4F09E435811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955367" y="2602320"/>
            <a:ext cx="4550833" cy="3565274"/>
          </a:xfrm>
        </p:spPr>
        <p:txBody>
          <a:bodyPr anchor="b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14162CC-A6D9-1B41-BF9F-4507EABC56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64067" y="889000"/>
            <a:ext cx="6764867" cy="5278967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AutoShape 3">
            <a:extLst>
              <a:ext uri="{FF2B5EF4-FFF2-40B4-BE49-F238E27FC236}">
                <a16:creationId xmlns:a16="http://schemas.microsoft.com/office/drawing/2014/main" id="{024BF244-5FC2-6541-814E-B8EAF2D79C56}"/>
              </a:ext>
            </a:extLst>
          </p:cNvPr>
          <p:cNvSpPr/>
          <p:nvPr userDrawn="1"/>
        </p:nvSpPr>
        <p:spPr>
          <a:xfrm>
            <a:off x="-363747" y="-212785"/>
            <a:ext cx="2507308" cy="7283570"/>
          </a:xfrm>
          <a:prstGeom prst="rect">
            <a:avLst/>
          </a:prstGeom>
          <a:solidFill>
            <a:srgbClr val="500000"/>
          </a:solidFill>
        </p:spPr>
      </p:sp>
    </p:spTree>
    <p:extLst>
      <p:ext uri="{BB962C8B-B14F-4D97-AF65-F5344CB8AC3E}">
        <p14:creationId xmlns:p14="http://schemas.microsoft.com/office/powerpoint/2010/main" val="70646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37B5C372-EFDD-1842-AAE0-DE09ADBD6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578" y="955750"/>
            <a:ext cx="9364720" cy="1453185"/>
          </a:xfrm>
        </p:spPr>
        <p:txBody>
          <a:bodyPr anchor="b"/>
          <a:lstStyle>
            <a:lvl1pPr>
              <a:defRPr b="1" i="0">
                <a:solidFill>
                  <a:schemeClr val="tx1">
                    <a:lumMod val="50000"/>
                  </a:schemeClr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4BBD7A2-F777-8A42-8086-A916AB7F2285}"/>
              </a:ext>
            </a:extLst>
          </p:cNvPr>
          <p:cNvCxnSpPr/>
          <p:nvPr userDrawn="1"/>
        </p:nvCxnSpPr>
        <p:spPr>
          <a:xfrm>
            <a:off x="10668000" y="690407"/>
            <a:ext cx="863600" cy="0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A2FFE-3B0E-A143-A736-4F09E435811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463577" y="2669070"/>
            <a:ext cx="9321800" cy="3565274"/>
          </a:xfrm>
        </p:spPr>
        <p:txBody>
          <a:bodyPr anchor="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AutoShape 3">
            <a:extLst>
              <a:ext uri="{FF2B5EF4-FFF2-40B4-BE49-F238E27FC236}">
                <a16:creationId xmlns:a16="http://schemas.microsoft.com/office/drawing/2014/main" id="{3C103627-501F-E449-8763-B65A6359859A}"/>
              </a:ext>
            </a:extLst>
          </p:cNvPr>
          <p:cNvSpPr/>
          <p:nvPr userDrawn="1"/>
        </p:nvSpPr>
        <p:spPr>
          <a:xfrm>
            <a:off x="-363747" y="-212785"/>
            <a:ext cx="2507308" cy="7283570"/>
          </a:xfrm>
          <a:prstGeom prst="rect">
            <a:avLst/>
          </a:prstGeom>
          <a:solidFill>
            <a:srgbClr val="500000"/>
          </a:solidFill>
        </p:spPr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7DC6C5EE-6540-F547-91F1-4196639F6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63703" y="5793981"/>
            <a:ext cx="1779857" cy="75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68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">
            <a:extLst>
              <a:ext uri="{FF2B5EF4-FFF2-40B4-BE49-F238E27FC236}">
                <a16:creationId xmlns:a16="http://schemas.microsoft.com/office/drawing/2014/main" id="{4682830E-34F7-A849-9291-F5F1C63A8342}"/>
              </a:ext>
            </a:extLst>
          </p:cNvPr>
          <p:cNvSpPr/>
          <p:nvPr userDrawn="1"/>
        </p:nvSpPr>
        <p:spPr>
          <a:xfrm>
            <a:off x="-99355" y="-118385"/>
            <a:ext cx="5066387" cy="7038482"/>
          </a:xfrm>
          <a:prstGeom prst="rect">
            <a:avLst/>
          </a:prstGeom>
          <a:solidFill>
            <a:schemeClr val="tx1"/>
          </a:solidFill>
        </p:spPr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37B5C372-EFDD-1842-AAE0-DE09ADBD6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15" y="889001"/>
            <a:ext cx="4173385" cy="1453185"/>
          </a:xfr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7A2FFE-3B0E-A143-A736-4F09E435811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7200" y="2602320"/>
            <a:ext cx="4216400" cy="2858680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C04DB01F-E07E-C14C-8E0A-581587A1D0E8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5537200" y="889000"/>
            <a:ext cx="6146800" cy="5278967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B5BE2F9B-35F0-3E48-BAE2-16EAA4EEE6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363703" y="5793981"/>
            <a:ext cx="1779857" cy="75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864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AutoShape 3">
            <a:extLst>
              <a:ext uri="{FF2B5EF4-FFF2-40B4-BE49-F238E27FC236}">
                <a16:creationId xmlns:a16="http://schemas.microsoft.com/office/drawing/2014/main" id="{DF7FAB07-2AF9-E24F-BF21-48D6CCE38303}"/>
              </a:ext>
            </a:extLst>
          </p:cNvPr>
          <p:cNvSpPr/>
          <p:nvPr userDrawn="1"/>
        </p:nvSpPr>
        <p:spPr>
          <a:xfrm>
            <a:off x="-218594" y="3578040"/>
            <a:ext cx="12546649" cy="3427587"/>
          </a:xfrm>
          <a:prstGeom prst="rect">
            <a:avLst/>
          </a:prstGeom>
          <a:solidFill>
            <a:srgbClr val="F6F6F6"/>
          </a:solidFill>
        </p:spPr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37B5C372-EFDD-1842-AAE0-DE09ADBD6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7581"/>
            <a:ext cx="10820020" cy="1538622"/>
          </a:xfrm>
        </p:spPr>
        <p:txBody>
          <a:bodyPr anchor="b"/>
          <a:lstStyle>
            <a:lvl1pPr algn="ctr">
              <a:defRPr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2" name="Group 11">
            <a:extLst>
              <a:ext uri="{FF2B5EF4-FFF2-40B4-BE49-F238E27FC236}">
                <a16:creationId xmlns:a16="http://schemas.microsoft.com/office/drawing/2014/main" id="{89A9C294-FF40-DC4B-A20A-0612694CF5D3}"/>
              </a:ext>
            </a:extLst>
          </p:cNvPr>
          <p:cNvGrpSpPr/>
          <p:nvPr userDrawn="1"/>
        </p:nvGrpSpPr>
        <p:grpSpPr>
          <a:xfrm>
            <a:off x="685800" y="3578040"/>
            <a:ext cx="3383028" cy="2589552"/>
            <a:chOff x="0" y="0"/>
            <a:chExt cx="2993618" cy="1217520"/>
          </a:xfrm>
          <a:solidFill>
            <a:schemeClr val="bg1"/>
          </a:solidFill>
        </p:grpSpPr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3FD013CD-DD1C-AE43-8316-EC9A82C81367}"/>
                </a:ext>
              </a:extLst>
            </p:cNvPr>
            <p:cNvSpPr/>
            <p:nvPr/>
          </p:nvSpPr>
          <p:spPr>
            <a:xfrm>
              <a:off x="0" y="0"/>
              <a:ext cx="2993618" cy="1217520"/>
            </a:xfrm>
            <a:custGeom>
              <a:avLst/>
              <a:gdLst/>
              <a:ahLst/>
              <a:cxnLst/>
              <a:rect l="l" t="t" r="r" b="b"/>
              <a:pathLst>
                <a:path w="2993618" h="1217520">
                  <a:moveTo>
                    <a:pt x="2869158" y="1217520"/>
                  </a:moveTo>
                  <a:lnTo>
                    <a:pt x="124460" y="1217520"/>
                  </a:lnTo>
                  <a:cubicBezTo>
                    <a:pt x="55880" y="1217520"/>
                    <a:pt x="0" y="1161640"/>
                    <a:pt x="0" y="109306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69158" y="0"/>
                  </a:lnTo>
                  <a:cubicBezTo>
                    <a:pt x="2937739" y="0"/>
                    <a:pt x="2993618" y="55880"/>
                    <a:pt x="2993618" y="124460"/>
                  </a:cubicBezTo>
                  <a:lnTo>
                    <a:pt x="2993618" y="1093060"/>
                  </a:lnTo>
                  <a:cubicBezTo>
                    <a:pt x="2993618" y="1161640"/>
                    <a:pt x="2937739" y="1217520"/>
                    <a:pt x="2869158" y="121752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60E5E100-F250-924B-AC88-C435112D7629}"/>
              </a:ext>
            </a:extLst>
          </p:cNvPr>
          <p:cNvGrpSpPr/>
          <p:nvPr userDrawn="1"/>
        </p:nvGrpSpPr>
        <p:grpSpPr>
          <a:xfrm>
            <a:off x="4404486" y="3578040"/>
            <a:ext cx="3383028" cy="2589552"/>
            <a:chOff x="0" y="0"/>
            <a:chExt cx="2993618" cy="1217520"/>
          </a:xfrm>
          <a:solidFill>
            <a:schemeClr val="bg1"/>
          </a:solidFill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8A18BDFF-69C9-B740-8143-30C2B68E92F7}"/>
                </a:ext>
              </a:extLst>
            </p:cNvPr>
            <p:cNvSpPr/>
            <p:nvPr/>
          </p:nvSpPr>
          <p:spPr>
            <a:xfrm>
              <a:off x="0" y="0"/>
              <a:ext cx="2993618" cy="1217520"/>
            </a:xfrm>
            <a:custGeom>
              <a:avLst/>
              <a:gdLst/>
              <a:ahLst/>
              <a:cxnLst/>
              <a:rect l="l" t="t" r="r" b="b"/>
              <a:pathLst>
                <a:path w="2993618" h="1217520">
                  <a:moveTo>
                    <a:pt x="2869158" y="1217520"/>
                  </a:moveTo>
                  <a:lnTo>
                    <a:pt x="124460" y="1217520"/>
                  </a:lnTo>
                  <a:cubicBezTo>
                    <a:pt x="55880" y="1217520"/>
                    <a:pt x="0" y="1161640"/>
                    <a:pt x="0" y="109306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69158" y="0"/>
                  </a:lnTo>
                  <a:cubicBezTo>
                    <a:pt x="2937739" y="0"/>
                    <a:pt x="2993618" y="55880"/>
                    <a:pt x="2993618" y="124460"/>
                  </a:cubicBezTo>
                  <a:lnTo>
                    <a:pt x="2993618" y="1093060"/>
                  </a:lnTo>
                  <a:cubicBezTo>
                    <a:pt x="2993618" y="1161640"/>
                    <a:pt x="2937739" y="1217520"/>
                    <a:pt x="2869158" y="1217520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28" name="Group 15">
            <a:extLst>
              <a:ext uri="{FF2B5EF4-FFF2-40B4-BE49-F238E27FC236}">
                <a16:creationId xmlns:a16="http://schemas.microsoft.com/office/drawing/2014/main" id="{282F27D8-1CA2-184A-B7BE-1064EF87CCD0}"/>
              </a:ext>
            </a:extLst>
          </p:cNvPr>
          <p:cNvGrpSpPr/>
          <p:nvPr userDrawn="1"/>
        </p:nvGrpSpPr>
        <p:grpSpPr>
          <a:xfrm>
            <a:off x="8123173" y="3578040"/>
            <a:ext cx="3383028" cy="2589552"/>
            <a:chOff x="0" y="0"/>
            <a:chExt cx="2993618" cy="1217520"/>
          </a:xfrm>
          <a:solidFill>
            <a:schemeClr val="bg1"/>
          </a:solidFill>
        </p:grpSpPr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12065829-E24E-DF48-93C8-8AB96B3A921B}"/>
                </a:ext>
              </a:extLst>
            </p:cNvPr>
            <p:cNvSpPr/>
            <p:nvPr/>
          </p:nvSpPr>
          <p:spPr>
            <a:xfrm>
              <a:off x="0" y="0"/>
              <a:ext cx="2993618" cy="1217520"/>
            </a:xfrm>
            <a:custGeom>
              <a:avLst/>
              <a:gdLst/>
              <a:ahLst/>
              <a:cxnLst/>
              <a:rect l="l" t="t" r="r" b="b"/>
              <a:pathLst>
                <a:path w="2993618" h="1217520">
                  <a:moveTo>
                    <a:pt x="2869158" y="1217520"/>
                  </a:moveTo>
                  <a:lnTo>
                    <a:pt x="124460" y="1217520"/>
                  </a:lnTo>
                  <a:cubicBezTo>
                    <a:pt x="55880" y="1217520"/>
                    <a:pt x="0" y="1161640"/>
                    <a:pt x="0" y="109306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69158" y="0"/>
                  </a:lnTo>
                  <a:cubicBezTo>
                    <a:pt x="2937739" y="0"/>
                    <a:pt x="2993618" y="55880"/>
                    <a:pt x="2993618" y="124460"/>
                  </a:cubicBezTo>
                  <a:lnTo>
                    <a:pt x="2993618" y="1093060"/>
                  </a:lnTo>
                  <a:cubicBezTo>
                    <a:pt x="2993618" y="1161640"/>
                    <a:pt x="2937739" y="1217520"/>
                    <a:pt x="2869158" y="121752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8AE2B76-3C67-7744-992E-CDF9C51DD5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9513" y="2129367"/>
            <a:ext cx="3382434" cy="1902884"/>
          </a:xfrm>
          <a:prstGeom prst="round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5" name="Picture Placeholder 3">
            <a:extLst>
              <a:ext uri="{FF2B5EF4-FFF2-40B4-BE49-F238E27FC236}">
                <a16:creationId xmlns:a16="http://schemas.microsoft.com/office/drawing/2014/main" id="{F22A173E-1773-694B-95C3-1D8E0B89A4F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397605" y="2129367"/>
            <a:ext cx="3382434" cy="1902884"/>
          </a:xfrm>
          <a:prstGeom prst="round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2E7B3213-7717-5343-AE3E-BFBD7925E5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08816" y="2129367"/>
            <a:ext cx="3382434" cy="1902884"/>
          </a:xfrm>
          <a:prstGeom prst="round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161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52800" y="1326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52800" y="25146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630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609463" rtl="0" eaLnBrk="1" latinLnBrk="0" hangingPunct="1">
        <a:spcBef>
          <a:spcPct val="0"/>
        </a:spcBef>
        <a:buNone/>
        <a:defRPr sz="3599" b="1" i="0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0" indent="0" algn="l" defTabSz="609463" rtl="0" eaLnBrk="1" latinLnBrk="0" hangingPunct="1">
        <a:spcBef>
          <a:spcPct val="20000"/>
        </a:spcBef>
        <a:buFont typeface="Arial" pitchFamily="34" charset="0"/>
        <a:buNone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188" indent="-190457" algn="l" defTabSz="609463" rtl="0" eaLnBrk="1" latinLnBrk="0" hangingPunct="1">
        <a:spcBef>
          <a:spcPct val="20000"/>
        </a:spcBef>
        <a:buFont typeface="Arial" pitchFamily="34" charset="0"/>
        <a:buChar char="–"/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761829" indent="-152366" algn="l" defTabSz="60946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560" indent="-152366" algn="l" defTabSz="609463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291" indent="-152366" algn="l" defTabSz="609463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023" indent="-152366" algn="l" defTabSz="609463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0754" indent="-152366" algn="l" defTabSz="609463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486" indent="-152366" algn="l" defTabSz="609463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217" indent="-152366" algn="l" defTabSz="609463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6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32" algn="l" defTabSz="60946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463" algn="l" defTabSz="60946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194" algn="l" defTabSz="60946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926" algn="l" defTabSz="60946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657" algn="l" defTabSz="60946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389" algn="l" defTabSz="60946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120" algn="l" defTabSz="60946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851" algn="l" defTabSz="609463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761546406?h=346d265515&amp;app_id=12296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761580111?h=3948482398&amp;app_id=12296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761611467?h=9e1e6fdd11&amp;app_id=12296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rbrauner@ag.tamu.edu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hyperlink" Target="mailto:lmahadevan@ag.tamu.edu" TargetMode="Externa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player.vimeo.com/video/761536383?h=0b80acc8b7&amp;app_id=12296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>
            <a:off x="7622570" y="1557855"/>
            <a:ext cx="3589765" cy="7295562"/>
          </a:xfrm>
          <a:custGeom>
            <a:avLst/>
            <a:gdLst/>
            <a:ahLst/>
            <a:cxnLst/>
            <a:rect l="l" t="t" r="r" b="b"/>
            <a:pathLst>
              <a:path w="5000993" h="10163632">
                <a:moveTo>
                  <a:pt x="0" y="0"/>
                </a:moveTo>
                <a:lnTo>
                  <a:pt x="5000993" y="0"/>
                </a:lnTo>
                <a:lnTo>
                  <a:pt x="5000993" y="10163632"/>
                </a:lnTo>
                <a:lnTo>
                  <a:pt x="0" y="10163632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45" r="-40" b="1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13488" y="2362339"/>
            <a:ext cx="6390168" cy="25022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09">
              <a:lnSpc>
                <a:spcPts val="6665"/>
              </a:lnSpc>
            </a:pPr>
            <a:r>
              <a:rPr lang="en-US" sz="4399" b="1" dirty="0">
                <a:solidFill>
                  <a:srgbClr val="191919"/>
                </a:solidFill>
                <a:latin typeface="Montserrat SemiBold" pitchFamily="2" charset="77"/>
              </a:rPr>
              <a:t>Combating Mental Health Challenges in Military Communities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791261" y="5257562"/>
            <a:ext cx="5620732" cy="290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09">
              <a:lnSpc>
                <a:spcPts val="2400"/>
              </a:lnSpc>
            </a:pPr>
            <a:r>
              <a:rPr lang="en-US" sz="1750" spc="20" dirty="0">
                <a:solidFill>
                  <a:srgbClr val="191919"/>
                </a:solidFill>
                <a:latin typeface="Open Sans Bold"/>
              </a:rPr>
              <a:t>Rachel Brauner &amp; Lakshmi Mahadevan, Ph.D.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3488" y="1857918"/>
            <a:ext cx="4955653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09">
              <a:lnSpc>
                <a:spcPts val="1919"/>
              </a:lnSpc>
            </a:pPr>
            <a:r>
              <a:rPr lang="en-US" sz="1600" spc="48" dirty="0">
                <a:solidFill>
                  <a:srgbClr val="191919"/>
                </a:solidFill>
                <a:latin typeface="Open Sans"/>
              </a:rPr>
              <a:t>TEXAS A&amp;M AGRILIFE EXTENSION SERVICE</a:t>
            </a:r>
          </a:p>
        </p:txBody>
      </p:sp>
      <p:sp>
        <p:nvSpPr>
          <p:cNvPr id="12" name="TextBox 12"/>
          <p:cNvSpPr txBox="1"/>
          <p:nvPr/>
        </p:nvSpPr>
        <p:spPr>
          <a:xfrm rot="5400000">
            <a:off x="9963605" y="4501321"/>
            <a:ext cx="3476332" cy="141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09">
              <a:lnSpc>
                <a:spcPts val="1120"/>
              </a:lnSpc>
              <a:spcBef>
                <a:spcPct val="0"/>
              </a:spcBef>
            </a:pPr>
            <a:r>
              <a:rPr lang="en-US" sz="933" spc="93" dirty="0">
                <a:solidFill>
                  <a:srgbClr val="191919"/>
                </a:solidFill>
                <a:latin typeface="Open Sans"/>
              </a:rPr>
              <a:t>AGRILIFE.TAMU.EDU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CD7FDE6-0D34-6745-ABBC-D78D27A78340}"/>
              </a:ext>
            </a:extLst>
          </p:cNvPr>
          <p:cNvCxnSpPr/>
          <p:nvPr/>
        </p:nvCxnSpPr>
        <p:spPr>
          <a:xfrm>
            <a:off x="813488" y="5409942"/>
            <a:ext cx="863488" cy="0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Picture 2" descr="A picture containing clothing, person, military uniform, indoor&#10;&#10;Description automatically generated">
            <a:extLst>
              <a:ext uri="{FF2B5EF4-FFF2-40B4-BE49-F238E27FC236}">
                <a16:creationId xmlns:a16="http://schemas.microsoft.com/office/drawing/2014/main" id="{60E9A723-551B-EBC7-1D8E-09054E21F0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8"/>
          <a:stretch/>
        </p:blipFill>
        <p:spPr>
          <a:xfrm>
            <a:off x="7885333" y="2233046"/>
            <a:ext cx="3086833" cy="55656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>
            <a:hlinkClick r:id="" action="ppaction://media"/>
            <a:extLst>
              <a:ext uri="{FF2B5EF4-FFF2-40B4-BE49-F238E27FC236}">
                <a16:creationId xmlns:a16="http://schemas.microsoft.com/office/drawing/2014/main" id="{29A0F7CA-373C-3A72-D0B1-DBF383990D5D}"/>
              </a:ext>
            </a:extLst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275627" y="1563429"/>
            <a:ext cx="6624273" cy="37311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707EAC-C621-EEE1-3370-95FEB66A77DF}"/>
              </a:ext>
            </a:extLst>
          </p:cNvPr>
          <p:cNvSpPr txBox="1"/>
          <p:nvPr/>
        </p:nvSpPr>
        <p:spPr>
          <a:xfrm>
            <a:off x="423212" y="2521059"/>
            <a:ext cx="41733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Has knowing MHFA impacted communication within your organizational roles and responsibilities? </a:t>
            </a:r>
          </a:p>
        </p:txBody>
      </p:sp>
    </p:spTree>
    <p:extLst>
      <p:ext uri="{BB962C8B-B14F-4D97-AF65-F5344CB8AC3E}">
        <p14:creationId xmlns:p14="http://schemas.microsoft.com/office/powerpoint/2010/main" val="410647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1707EAC-C621-EEE1-3370-95FEB66A77DF}"/>
              </a:ext>
            </a:extLst>
          </p:cNvPr>
          <p:cNvSpPr txBox="1"/>
          <p:nvPr/>
        </p:nvSpPr>
        <p:spPr>
          <a:xfrm>
            <a:off x="423212" y="2305614"/>
            <a:ext cx="417338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If MHFA is implemented by you or someone else, do you feel it would be helpful in your work or in everyday life?</a:t>
            </a:r>
          </a:p>
        </p:txBody>
      </p:sp>
      <p:pic>
        <p:nvPicPr>
          <p:cNvPr id="6" name="Online Media 5">
            <a:hlinkClick r:id="" action="ppaction://media"/>
            <a:extLst>
              <a:ext uri="{FF2B5EF4-FFF2-40B4-BE49-F238E27FC236}">
                <a16:creationId xmlns:a16="http://schemas.microsoft.com/office/drawing/2014/main" id="{35C24B59-A985-357D-0E12-5A094EF70420}"/>
              </a:ext>
            </a:extLst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259146" y="1562364"/>
            <a:ext cx="6628054" cy="373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6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1707EAC-C621-EEE1-3370-95FEB66A77DF}"/>
              </a:ext>
            </a:extLst>
          </p:cNvPr>
          <p:cNvSpPr txBox="1"/>
          <p:nvPr/>
        </p:nvSpPr>
        <p:spPr>
          <a:xfrm>
            <a:off x="432837" y="2736501"/>
            <a:ext cx="41733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How would you compare MHFA to other similar trainings?</a:t>
            </a:r>
          </a:p>
        </p:txBody>
      </p:sp>
      <p:pic>
        <p:nvPicPr>
          <p:cNvPr id="6" name="Online Media 5">
            <a:hlinkClick r:id="" action="ppaction://media"/>
            <a:extLst>
              <a:ext uri="{FF2B5EF4-FFF2-40B4-BE49-F238E27FC236}">
                <a16:creationId xmlns:a16="http://schemas.microsoft.com/office/drawing/2014/main" id="{D7587E8C-DDDE-0691-5E3E-1F172AB4ED1D}"/>
              </a:ext>
            </a:extLst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261941" y="1563151"/>
            <a:ext cx="6625259" cy="373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1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07681" y="686157"/>
            <a:ext cx="8114999" cy="6638654"/>
            <a:chOff x="0" y="0"/>
            <a:chExt cx="2914308" cy="23841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4308" cy="2384113"/>
            </a:xfrm>
            <a:custGeom>
              <a:avLst/>
              <a:gdLst/>
              <a:ahLst/>
              <a:cxnLst/>
              <a:rect l="l" t="t" r="r" b="b"/>
              <a:pathLst>
                <a:path w="2914308" h="2384113">
                  <a:moveTo>
                    <a:pt x="2789848" y="2384113"/>
                  </a:moveTo>
                  <a:lnTo>
                    <a:pt x="124460" y="2384113"/>
                  </a:lnTo>
                  <a:cubicBezTo>
                    <a:pt x="55880" y="2384113"/>
                    <a:pt x="0" y="2328233"/>
                    <a:pt x="0" y="225965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89848" y="0"/>
                  </a:lnTo>
                  <a:cubicBezTo>
                    <a:pt x="2858428" y="0"/>
                    <a:pt x="2914308" y="55880"/>
                    <a:pt x="2914308" y="124460"/>
                  </a:cubicBezTo>
                  <a:lnTo>
                    <a:pt x="2914308" y="2259654"/>
                  </a:lnTo>
                  <a:cubicBezTo>
                    <a:pt x="2914308" y="2328233"/>
                    <a:pt x="2858428" y="2384113"/>
                    <a:pt x="2789848" y="2384113"/>
                  </a:cubicBezTo>
                  <a:close/>
                </a:path>
              </a:pathLst>
            </a:custGeom>
            <a:solidFill>
              <a:srgbClr val="F6F6F6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-178088" y="1854411"/>
            <a:ext cx="6478925" cy="5137231"/>
          </a:xfrm>
          <a:custGeom>
            <a:avLst/>
            <a:gdLst/>
            <a:ahLst/>
            <a:cxnLst/>
            <a:rect l="l" t="t" r="r" b="b"/>
            <a:pathLst>
              <a:path w="12941300" h="9107742">
                <a:moveTo>
                  <a:pt x="12815112" y="9107742"/>
                </a:moveTo>
                <a:lnTo>
                  <a:pt x="126187" y="9107742"/>
                </a:lnTo>
                <a:cubicBezTo>
                  <a:pt x="56502" y="9107742"/>
                  <a:pt x="0" y="9051252"/>
                  <a:pt x="0" y="8981555"/>
                </a:cubicBezTo>
                <a:lnTo>
                  <a:pt x="0" y="0"/>
                </a:lnTo>
                <a:lnTo>
                  <a:pt x="12941300" y="0"/>
                </a:lnTo>
                <a:lnTo>
                  <a:pt x="12941300" y="8981554"/>
                </a:lnTo>
                <a:cubicBezTo>
                  <a:pt x="12941300" y="9051239"/>
                  <a:pt x="12884810" y="9107742"/>
                  <a:pt x="12815112" y="9107742"/>
                </a:cubicBez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245" b="3915"/>
            </a:stretch>
          </a:blipFill>
        </p:spPr>
        <p:txBody>
          <a:bodyPr/>
          <a:lstStyle/>
          <a:p>
            <a:pPr defTabSz="609509"/>
            <a:endParaRPr lang="en-US" sz="1600" b="1" dirty="0">
              <a:solidFill>
                <a:srgbClr val="191919"/>
              </a:solidFill>
              <a:latin typeface="Montserrat SemiBold" pitchFamily="2" charset="77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906554" y="1333993"/>
            <a:ext cx="3959129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09">
              <a:lnSpc>
                <a:spcPts val="4799"/>
              </a:lnSpc>
            </a:pPr>
            <a:r>
              <a:rPr lang="en-US" sz="4799" b="1" dirty="0">
                <a:solidFill>
                  <a:srgbClr val="191919"/>
                </a:solidFill>
                <a:latin typeface="Montserrat" pitchFamily="2" charset="77"/>
              </a:rPr>
              <a:t>Contact Us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06554" y="2312863"/>
            <a:ext cx="6043327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09">
              <a:lnSpc>
                <a:spcPts val="2719"/>
              </a:lnSpc>
              <a:spcBef>
                <a:spcPct val="0"/>
              </a:spcBef>
            </a:pPr>
            <a:r>
              <a:rPr lang="en-US" sz="2266" dirty="0">
                <a:solidFill>
                  <a:srgbClr val="191919"/>
                </a:solidFill>
                <a:latin typeface="Open Sans"/>
              </a:rPr>
              <a:t>We'd love to talk about </a:t>
            </a:r>
            <a:r>
              <a:rPr lang="en-US" sz="2266" b="1" dirty="0">
                <a:solidFill>
                  <a:srgbClr val="191919"/>
                </a:solidFill>
                <a:latin typeface="Montserrat SemiBold" pitchFamily="2" charset="77"/>
              </a:rPr>
              <a:t>all things </a:t>
            </a:r>
          </a:p>
          <a:p>
            <a:pPr defTabSz="609509">
              <a:lnSpc>
                <a:spcPts val="2719"/>
              </a:lnSpc>
              <a:spcBef>
                <a:spcPct val="0"/>
              </a:spcBef>
            </a:pPr>
            <a:r>
              <a:rPr lang="en-US" sz="2266" b="1" dirty="0">
                <a:solidFill>
                  <a:srgbClr val="191919"/>
                </a:solidFill>
                <a:latin typeface="Montserrat SemiBold" pitchFamily="2" charset="77"/>
              </a:rPr>
              <a:t>mental health and well-being.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58004" y="3576252"/>
            <a:ext cx="4482649" cy="1337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09">
              <a:lnSpc>
                <a:spcPts val="2080"/>
              </a:lnSpc>
            </a:pPr>
            <a:r>
              <a:rPr lang="en-US" b="1" dirty="0">
                <a:solidFill>
                  <a:srgbClr val="191919"/>
                </a:solidFill>
                <a:latin typeface="Open Sans Bold"/>
              </a:rPr>
              <a:t>Rachel Brauner</a:t>
            </a:r>
          </a:p>
          <a:p>
            <a:pPr defTabSz="609509">
              <a:lnSpc>
                <a:spcPts val="2080"/>
              </a:lnSpc>
            </a:pPr>
            <a:r>
              <a:rPr lang="en-US" sz="1400" dirty="0">
                <a:solidFill>
                  <a:srgbClr val="191919"/>
                </a:solidFill>
                <a:latin typeface="Open Sans Bold"/>
              </a:rPr>
              <a:t>Extension Program Specialist – Military Program</a:t>
            </a:r>
          </a:p>
          <a:p>
            <a:pPr defTabSz="609509">
              <a:lnSpc>
                <a:spcPts val="2080"/>
              </a:lnSpc>
            </a:pPr>
            <a:r>
              <a:rPr lang="en-US" sz="1400" dirty="0">
                <a:solidFill>
                  <a:srgbClr val="191919"/>
                </a:solidFill>
                <a:latin typeface="Open Sans Bold"/>
              </a:rPr>
              <a:t>Family &amp; Community Health</a:t>
            </a:r>
          </a:p>
          <a:p>
            <a:pPr defTabSz="609509">
              <a:lnSpc>
                <a:spcPts val="2080"/>
              </a:lnSpc>
            </a:pPr>
            <a:r>
              <a:rPr lang="en-US" sz="1400" dirty="0">
                <a:solidFill>
                  <a:srgbClr val="191919"/>
                </a:solidFill>
                <a:latin typeface="Open Sans Bold"/>
              </a:rPr>
              <a:t>Texas A&amp;M AgriLife Extension Service</a:t>
            </a:r>
          </a:p>
          <a:p>
            <a:pPr defTabSz="609509">
              <a:lnSpc>
                <a:spcPts val="2080"/>
              </a:lnSpc>
            </a:pPr>
            <a:r>
              <a:rPr lang="en-US" sz="1400" dirty="0">
                <a:solidFill>
                  <a:srgbClr val="191919"/>
                </a:solidFill>
                <a:latin typeface="Open Sans Bold"/>
                <a:hlinkClick r:id="rId3"/>
              </a:rPr>
              <a:t>rbrauner@ag.tamu.edu</a:t>
            </a:r>
            <a:r>
              <a:rPr lang="en-US" sz="1400" dirty="0">
                <a:solidFill>
                  <a:srgbClr val="191919"/>
                </a:solidFill>
                <a:latin typeface="Open Sans Bold"/>
              </a:rPr>
              <a:t>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5F7CA2C-5719-BE47-B298-158BF6FC5CD9}"/>
              </a:ext>
            </a:extLst>
          </p:cNvPr>
          <p:cNvCxnSpPr/>
          <p:nvPr/>
        </p:nvCxnSpPr>
        <p:spPr>
          <a:xfrm>
            <a:off x="6906553" y="3733760"/>
            <a:ext cx="863488" cy="0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B1469A6-2062-0046-9039-79F8091BBDEE}"/>
              </a:ext>
            </a:extLst>
          </p:cNvPr>
          <p:cNvCxnSpPr/>
          <p:nvPr/>
        </p:nvCxnSpPr>
        <p:spPr>
          <a:xfrm>
            <a:off x="6906553" y="5765496"/>
            <a:ext cx="863488" cy="0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9" name="Picture 9">
            <a:extLst>
              <a:ext uri="{FF2B5EF4-FFF2-40B4-BE49-F238E27FC236}">
                <a16:creationId xmlns:a16="http://schemas.microsoft.com/office/drawing/2014/main" id="{0372FD52-53DC-504B-9E8E-24DD3F4DA5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4449" y="307988"/>
            <a:ext cx="1779626" cy="756341"/>
          </a:xfrm>
          <a:prstGeom prst="rect">
            <a:avLst/>
          </a:prstGeom>
        </p:spPr>
      </p:pic>
      <p:sp>
        <p:nvSpPr>
          <p:cNvPr id="4" name="TextBox 10">
            <a:extLst>
              <a:ext uri="{FF2B5EF4-FFF2-40B4-BE49-F238E27FC236}">
                <a16:creationId xmlns:a16="http://schemas.microsoft.com/office/drawing/2014/main" id="{30629C7E-3CEE-541C-C6A0-60A82A15B6C0}"/>
              </a:ext>
            </a:extLst>
          </p:cNvPr>
          <p:cNvSpPr txBox="1"/>
          <p:nvPr/>
        </p:nvSpPr>
        <p:spPr>
          <a:xfrm>
            <a:off x="7958004" y="5610286"/>
            <a:ext cx="5300796" cy="1333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509">
              <a:lnSpc>
                <a:spcPts val="2080"/>
              </a:lnSpc>
            </a:pPr>
            <a:r>
              <a:rPr lang="en-US" b="1" dirty="0">
                <a:solidFill>
                  <a:srgbClr val="191919"/>
                </a:solidFill>
                <a:latin typeface="Open Sans Bold"/>
              </a:rPr>
              <a:t>Lakshmi Mahadevan, Ph.D.</a:t>
            </a:r>
          </a:p>
          <a:p>
            <a:pPr defTabSz="609509">
              <a:lnSpc>
                <a:spcPts val="2080"/>
              </a:lnSpc>
            </a:pPr>
            <a:r>
              <a:rPr lang="en-US" sz="1400" dirty="0">
                <a:solidFill>
                  <a:srgbClr val="191919"/>
                </a:solidFill>
                <a:latin typeface="Open Sans Bold"/>
              </a:rPr>
              <a:t>Associate Professor/Extension Specialist – Special Populations</a:t>
            </a:r>
          </a:p>
          <a:p>
            <a:pPr defTabSz="609509">
              <a:lnSpc>
                <a:spcPts val="2080"/>
              </a:lnSpc>
            </a:pPr>
            <a:r>
              <a:rPr lang="en-US" sz="1400" dirty="0">
                <a:solidFill>
                  <a:srgbClr val="191919"/>
                </a:solidFill>
                <a:latin typeface="Open Sans Bold"/>
              </a:rPr>
              <a:t>Family &amp; Community Health</a:t>
            </a:r>
          </a:p>
          <a:p>
            <a:pPr defTabSz="609509">
              <a:lnSpc>
                <a:spcPts val="2080"/>
              </a:lnSpc>
            </a:pPr>
            <a:r>
              <a:rPr lang="en-US" sz="1400" dirty="0">
                <a:solidFill>
                  <a:srgbClr val="191919"/>
                </a:solidFill>
                <a:latin typeface="Open Sans Bold"/>
              </a:rPr>
              <a:t>Texas A&amp;M AgriLife Extension Service</a:t>
            </a:r>
          </a:p>
          <a:p>
            <a:pPr defTabSz="609509">
              <a:lnSpc>
                <a:spcPts val="2080"/>
              </a:lnSpc>
            </a:pPr>
            <a:r>
              <a:rPr lang="en-US" sz="1400" dirty="0">
                <a:solidFill>
                  <a:srgbClr val="191919"/>
                </a:solidFill>
                <a:latin typeface="Open Sans Bold"/>
                <a:hlinkClick r:id="rId5"/>
              </a:rPr>
              <a:t>lmahadevan@ag.tamu.edu</a:t>
            </a:r>
            <a:r>
              <a:rPr lang="en-US" sz="1400" dirty="0">
                <a:solidFill>
                  <a:srgbClr val="191919"/>
                </a:solidFill>
                <a:latin typeface="Open Sans Bold"/>
              </a:rPr>
              <a:t> </a:t>
            </a:r>
          </a:p>
        </p:txBody>
      </p:sp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31F64E70-5A24-A8A3-BD83-1BDB5E06A6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7582" y="806450"/>
            <a:ext cx="2110810" cy="21108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794" y="5524946"/>
            <a:ext cx="12190413" cy="1418010"/>
          </a:xfrm>
          <a:prstGeom prst="rect">
            <a:avLst/>
          </a:prstGeom>
          <a:solidFill>
            <a:srgbClr val="500000"/>
          </a:solidFill>
        </p:spPr>
      </p:sp>
      <p:grpSp>
        <p:nvGrpSpPr>
          <p:cNvPr id="5" name="Group 5"/>
          <p:cNvGrpSpPr/>
          <p:nvPr/>
        </p:nvGrpSpPr>
        <p:grpSpPr>
          <a:xfrm>
            <a:off x="6158533" y="817677"/>
            <a:ext cx="5589744" cy="1064857"/>
            <a:chOff x="0" y="-60281"/>
            <a:chExt cx="11180944" cy="2129993"/>
          </a:xfrm>
        </p:grpSpPr>
        <p:sp>
          <p:nvSpPr>
            <p:cNvPr id="6" name="TextBox 6"/>
            <p:cNvSpPr txBox="1"/>
            <p:nvPr/>
          </p:nvSpPr>
          <p:spPr>
            <a:xfrm>
              <a:off x="0" y="-60281"/>
              <a:ext cx="11180944" cy="14795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509">
                <a:lnSpc>
                  <a:spcPts val="6932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500000"/>
                  </a:solidFill>
                  <a:latin typeface="Montserrat" pitchFamily="2" charset="77"/>
                </a:rPr>
                <a:t>123 </a:t>
              </a:r>
              <a:r>
                <a:rPr lang="en-US" dirty="0">
                  <a:solidFill>
                    <a:srgbClr val="5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people die by suicide each day.</a:t>
              </a:r>
              <a:endParaRPr lang="en-US" sz="2400" dirty="0">
                <a:solidFill>
                  <a:srgbClr val="5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11180944" cy="521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509">
                <a:lnSpc>
                  <a:spcPts val="2080"/>
                </a:lnSpc>
                <a:spcBef>
                  <a:spcPct val="0"/>
                </a:spcBef>
              </a:pPr>
              <a:r>
                <a:rPr lang="en-US" sz="1733" dirty="0">
                  <a:solidFill>
                    <a:srgbClr val="191919"/>
                  </a:solidFill>
                  <a:latin typeface="Open Sans Bold"/>
                </a:rPr>
                <a:t>On average, 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548346"/>
              <a:ext cx="11180944" cy="521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509">
                <a:lnSpc>
                  <a:spcPts val="2080"/>
                </a:lnSpc>
                <a:spcBef>
                  <a:spcPct val="0"/>
                </a:spcBef>
              </a:pPr>
              <a:r>
                <a:rPr lang="en-US" sz="1733" dirty="0">
                  <a:solidFill>
                    <a:srgbClr val="191919"/>
                  </a:solidFill>
                  <a:latin typeface="Open Sans Bold"/>
                </a:rPr>
                <a:t>(American Foundation for Suicide Prevention)</a:t>
              </a:r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C3EA365-130E-9C4F-990E-9EABFACB975A}"/>
              </a:ext>
            </a:extLst>
          </p:cNvPr>
          <p:cNvCxnSpPr/>
          <p:nvPr/>
        </p:nvCxnSpPr>
        <p:spPr>
          <a:xfrm>
            <a:off x="10667405" y="690763"/>
            <a:ext cx="863488" cy="0"/>
          </a:xfrm>
          <a:prstGeom prst="straightConnector1">
            <a:avLst/>
          </a:prstGeom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" name="Group 5">
            <a:extLst>
              <a:ext uri="{FF2B5EF4-FFF2-40B4-BE49-F238E27FC236}">
                <a16:creationId xmlns:a16="http://schemas.microsoft.com/office/drawing/2014/main" id="{1763788C-324E-3B3B-9C8A-E8300B090064}"/>
              </a:ext>
            </a:extLst>
          </p:cNvPr>
          <p:cNvGrpSpPr/>
          <p:nvPr/>
        </p:nvGrpSpPr>
        <p:grpSpPr>
          <a:xfrm>
            <a:off x="6158533" y="2131829"/>
            <a:ext cx="5589744" cy="977391"/>
            <a:chOff x="0" y="-9525"/>
            <a:chExt cx="11180944" cy="1955038"/>
          </a:xfrm>
        </p:grpSpPr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1998620B-0DA7-428C-5BF0-95DDAE5DBE9E}"/>
                </a:ext>
              </a:extLst>
            </p:cNvPr>
            <p:cNvSpPr txBox="1"/>
            <p:nvPr/>
          </p:nvSpPr>
          <p:spPr>
            <a:xfrm>
              <a:off x="0" y="308619"/>
              <a:ext cx="11180944" cy="9832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509">
                <a:lnSpc>
                  <a:spcPct val="150000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500000"/>
                  </a:solidFill>
                  <a:latin typeface="Montserrat" pitchFamily="2" charset="77"/>
                </a:rPr>
                <a:t>930,000 </a:t>
              </a:r>
              <a:r>
                <a:rPr lang="en-US" dirty="0">
                  <a:solidFill>
                    <a:srgbClr val="50000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people have died by drug overdose.</a:t>
              </a:r>
              <a:endParaRPr lang="en-US" sz="2400" dirty="0">
                <a:solidFill>
                  <a:srgbClr val="5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61CA4756-192C-B15A-7C53-7FC928CBB063}"/>
                </a:ext>
              </a:extLst>
            </p:cNvPr>
            <p:cNvSpPr txBox="1"/>
            <p:nvPr/>
          </p:nvSpPr>
          <p:spPr>
            <a:xfrm>
              <a:off x="0" y="-9525"/>
              <a:ext cx="11180944" cy="521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509">
                <a:lnSpc>
                  <a:spcPts val="2080"/>
                </a:lnSpc>
                <a:spcBef>
                  <a:spcPct val="0"/>
                </a:spcBef>
              </a:pPr>
              <a:r>
                <a:rPr lang="en-US" sz="1733" dirty="0">
                  <a:solidFill>
                    <a:srgbClr val="191919"/>
                  </a:solidFill>
                  <a:latin typeface="Open Sans Bold"/>
                </a:rPr>
                <a:t>Since 1999, more than…</a:t>
              </a: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DDDAA9EA-19C1-C3C7-5A83-43F7584DCE7B}"/>
                </a:ext>
              </a:extLst>
            </p:cNvPr>
            <p:cNvSpPr txBox="1"/>
            <p:nvPr/>
          </p:nvSpPr>
          <p:spPr>
            <a:xfrm>
              <a:off x="0" y="1424147"/>
              <a:ext cx="11180944" cy="521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509">
                <a:lnSpc>
                  <a:spcPts val="2080"/>
                </a:lnSpc>
                <a:spcBef>
                  <a:spcPct val="0"/>
                </a:spcBef>
              </a:pPr>
              <a:r>
                <a:rPr lang="en-US" sz="1733" dirty="0">
                  <a:solidFill>
                    <a:srgbClr val="191919"/>
                  </a:solidFill>
                  <a:latin typeface="Open Sans Bold"/>
                </a:rPr>
                <a:t>(Centers for Disease Control &amp; Prevention)</a:t>
              </a:r>
            </a:p>
          </p:txBody>
        </p:sp>
      </p:grpSp>
      <p:pic>
        <p:nvPicPr>
          <p:cNvPr id="16" name="Picture 15" descr="A person sitting at a desk with a computer and microphone&#10;&#10;Description automatically generated with medium confidence">
            <a:extLst>
              <a:ext uri="{FF2B5EF4-FFF2-40B4-BE49-F238E27FC236}">
                <a16:creationId xmlns:a16="http://schemas.microsoft.com/office/drawing/2014/main" id="{C4C6E079-F983-2202-54ED-2D4FBDDB45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32" r="2571"/>
          <a:stretch/>
        </p:blipFill>
        <p:spPr>
          <a:xfrm>
            <a:off x="-2493" y="848363"/>
            <a:ext cx="5718097" cy="5267549"/>
          </a:xfrm>
          <a:prstGeom prst="rect">
            <a:avLst/>
          </a:prstGeom>
        </p:spPr>
      </p:pic>
      <p:sp>
        <p:nvSpPr>
          <p:cNvPr id="17" name="TextBox 6">
            <a:extLst>
              <a:ext uri="{FF2B5EF4-FFF2-40B4-BE49-F238E27FC236}">
                <a16:creationId xmlns:a16="http://schemas.microsoft.com/office/drawing/2014/main" id="{4F30BDE2-9001-8BAE-A689-E0735CDE6445}"/>
              </a:ext>
            </a:extLst>
          </p:cNvPr>
          <p:cNvSpPr txBox="1"/>
          <p:nvPr/>
        </p:nvSpPr>
        <p:spPr>
          <a:xfrm>
            <a:off x="6158533" y="3264063"/>
            <a:ext cx="5589744" cy="49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09">
              <a:lnSpc>
                <a:spcPct val="150000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500000"/>
                </a:solidFill>
                <a:latin typeface="Montserrat" pitchFamily="2" charset="77"/>
              </a:rPr>
              <a:t>580 </a:t>
            </a:r>
            <a:r>
              <a:rPr lang="en-US" dirty="0">
                <a:solidFill>
                  <a:srgbClr val="5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service members died by suicide in 2020.</a:t>
            </a:r>
            <a:endParaRPr lang="en-US" sz="2400" dirty="0">
              <a:solidFill>
                <a:srgbClr val="5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E9ED7AB5-EC84-FC84-4C58-B9092CE95233}"/>
              </a:ext>
            </a:extLst>
          </p:cNvPr>
          <p:cNvSpPr txBox="1"/>
          <p:nvPr/>
        </p:nvSpPr>
        <p:spPr>
          <a:xfrm>
            <a:off x="6158533" y="3780126"/>
            <a:ext cx="5589744" cy="260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09">
              <a:lnSpc>
                <a:spcPts val="2080"/>
              </a:lnSpc>
              <a:spcBef>
                <a:spcPct val="0"/>
              </a:spcBef>
            </a:pPr>
            <a:r>
              <a:rPr lang="en-US" sz="1733" dirty="0">
                <a:solidFill>
                  <a:srgbClr val="191919"/>
                </a:solidFill>
                <a:latin typeface="Open Sans Bold"/>
              </a:rPr>
              <a:t>(Defense Suicide Prevention Office)</a:t>
            </a:r>
          </a:p>
        </p:txBody>
      </p:sp>
      <p:sp>
        <p:nvSpPr>
          <p:cNvPr id="19" name="TextBox 6">
            <a:extLst>
              <a:ext uri="{FF2B5EF4-FFF2-40B4-BE49-F238E27FC236}">
                <a16:creationId xmlns:a16="http://schemas.microsoft.com/office/drawing/2014/main" id="{9ADF3493-F3F8-A554-AB76-169358BB9191}"/>
              </a:ext>
            </a:extLst>
          </p:cNvPr>
          <p:cNvSpPr txBox="1"/>
          <p:nvPr/>
        </p:nvSpPr>
        <p:spPr>
          <a:xfrm>
            <a:off x="6158533" y="4335178"/>
            <a:ext cx="5589744" cy="707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09">
              <a:spcBef>
                <a:spcPct val="0"/>
              </a:spcBef>
            </a:pPr>
            <a:r>
              <a:rPr lang="en-US" sz="2800" b="1" dirty="0">
                <a:solidFill>
                  <a:srgbClr val="500000"/>
                </a:solidFill>
                <a:latin typeface="Montserrat" pitchFamily="2" charset="77"/>
              </a:rPr>
              <a:t>Nearly 1 in 5 </a:t>
            </a:r>
            <a:r>
              <a:rPr lang="en-US" dirty="0">
                <a:solidFill>
                  <a:srgbClr val="5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U.S. adults' lives with a Mental Illness.</a:t>
            </a:r>
            <a:endParaRPr lang="en-US" sz="2400" dirty="0">
              <a:solidFill>
                <a:srgbClr val="5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95258-1674-DD43-9B8C-A9B03B352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Mental Health First Aid in Rural Texas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4A8582F-D0EC-2F35-CF30-854D50497B1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>
            <a:norm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Funded by the U</a:t>
            </a:r>
            <a:r>
              <a:rPr lang="en-US" sz="2400" dirty="0">
                <a:effectLst/>
                <a:ea typeface="Calibri" panose="020F0502020204030204" pitchFamily="34" charset="0"/>
              </a:rPr>
              <a:t>.S. Department of Agriculture – National Institute of Food and Agriculture</a:t>
            </a:r>
            <a:r>
              <a:rPr lang="en-US" sz="2400" dirty="0">
                <a:effectLst/>
              </a:rPr>
              <a:t> 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The grant utilized a multi-level intervention to mental health and substance use that focused on:  </a:t>
            </a:r>
            <a:endParaRPr lang="en-US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Raising awareness on opioid use and misuse and related at-risk behaviors in rural Texas Counties.</a:t>
            </a: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Increasing mental health literacy of adults who interact with rural youth /adults through Mental Health First Aid (MHFA) training.</a:t>
            </a:r>
            <a:endParaRPr lang="en-US" sz="18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>
              <a:lnSpc>
                <a:spcPct val="107000"/>
              </a:lnSpc>
              <a:spcBef>
                <a:spcPts val="0"/>
              </a:spcBef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Providing harm reduction strategies and education in the form of opioid overdose reversal administration kits. </a:t>
            </a:r>
          </a:p>
        </p:txBody>
      </p:sp>
    </p:spTree>
    <p:extLst>
      <p:ext uri="{BB962C8B-B14F-4D97-AF65-F5344CB8AC3E}">
        <p14:creationId xmlns:p14="http://schemas.microsoft.com/office/powerpoint/2010/main" val="1958876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erson standing on a road with trees and the su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2C948FEA-8BFF-DE91-9F2A-CB65334C5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97" r="17429"/>
          <a:stretch/>
        </p:blipFill>
        <p:spPr>
          <a:xfrm>
            <a:off x="0" y="-12552"/>
            <a:ext cx="6185152" cy="68580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807558" y="1079497"/>
            <a:ext cx="749882" cy="736470"/>
            <a:chOff x="0" y="0"/>
            <a:chExt cx="672428" cy="660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72428" cy="660400"/>
            </a:xfrm>
            <a:custGeom>
              <a:avLst/>
              <a:gdLst/>
              <a:ahLst/>
              <a:cxnLst/>
              <a:rect l="l" t="t" r="r" b="b"/>
              <a:pathLst>
                <a:path w="672428" h="660400">
                  <a:moveTo>
                    <a:pt x="54796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7968" y="0"/>
                  </a:lnTo>
                  <a:cubicBezTo>
                    <a:pt x="616548" y="0"/>
                    <a:pt x="672428" y="55880"/>
                    <a:pt x="672428" y="124460"/>
                  </a:cubicBezTo>
                  <a:lnTo>
                    <a:pt x="672428" y="535940"/>
                  </a:lnTo>
                  <a:cubicBezTo>
                    <a:pt x="672428" y="604520"/>
                    <a:pt x="616548" y="660400"/>
                    <a:pt x="547968" y="660400"/>
                  </a:cubicBezTo>
                  <a:close/>
                </a:path>
              </a:pathLst>
            </a:custGeom>
            <a:solidFill>
              <a:srgbClr val="50000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5807558" y="4468470"/>
            <a:ext cx="749882" cy="736470"/>
            <a:chOff x="0" y="0"/>
            <a:chExt cx="672428" cy="66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72428" cy="660400"/>
            </a:xfrm>
            <a:custGeom>
              <a:avLst/>
              <a:gdLst/>
              <a:ahLst/>
              <a:cxnLst/>
              <a:rect l="l" t="t" r="r" b="b"/>
              <a:pathLst>
                <a:path w="672428" h="660400">
                  <a:moveTo>
                    <a:pt x="54796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7968" y="0"/>
                  </a:lnTo>
                  <a:cubicBezTo>
                    <a:pt x="616548" y="0"/>
                    <a:pt x="672428" y="55880"/>
                    <a:pt x="672428" y="124460"/>
                  </a:cubicBezTo>
                  <a:lnTo>
                    <a:pt x="672428" y="535940"/>
                  </a:lnTo>
                  <a:cubicBezTo>
                    <a:pt x="672428" y="604520"/>
                    <a:pt x="616548" y="660400"/>
                    <a:pt x="547968" y="660400"/>
                  </a:cubicBezTo>
                  <a:close/>
                </a:path>
              </a:pathLst>
            </a:custGeom>
            <a:solidFill>
              <a:srgbClr val="500000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6954773" y="1079497"/>
            <a:ext cx="4550721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400" dirty="0"/>
              <a:t>Recognize signs and symptoms of a mental health challenge and/or substance use.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954772" y="4082941"/>
            <a:ext cx="4550721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400" dirty="0"/>
              <a:t>Interact with a person before, during and after a crisis -  patient, calm, nonjudgmental, reassuring and providing “hope with facts.”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45B6D15-9775-EC41-B2A0-128DF0A21D49}"/>
              </a:ext>
            </a:extLst>
          </p:cNvPr>
          <p:cNvCxnSpPr>
            <a:cxnSpLocks/>
          </p:cNvCxnSpPr>
          <p:nvPr/>
        </p:nvCxnSpPr>
        <p:spPr>
          <a:xfrm>
            <a:off x="5991762" y="1430701"/>
            <a:ext cx="349127" cy="0"/>
          </a:xfrm>
          <a:prstGeom prst="straightConnector1">
            <a:avLst/>
          </a:prstGeom>
          <a:ln w="38100" cap="flat" cmpd="sng" algn="ctr">
            <a:solidFill>
              <a:srgbClr val="FEE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0A93D10-B790-3146-8E34-17E29CF292C5}"/>
              </a:ext>
            </a:extLst>
          </p:cNvPr>
          <p:cNvCxnSpPr>
            <a:cxnSpLocks/>
          </p:cNvCxnSpPr>
          <p:nvPr/>
        </p:nvCxnSpPr>
        <p:spPr>
          <a:xfrm>
            <a:off x="5991762" y="4836705"/>
            <a:ext cx="349127" cy="0"/>
          </a:xfrm>
          <a:prstGeom prst="straightConnector1">
            <a:avLst/>
          </a:prstGeom>
          <a:ln w="38100" cap="flat" cmpd="sng" algn="ctr">
            <a:solidFill>
              <a:srgbClr val="FEE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C90B235-406C-5B9B-30B2-2771F158245C}"/>
              </a:ext>
            </a:extLst>
          </p:cNvPr>
          <p:cNvSpPr txBox="1"/>
          <p:nvPr/>
        </p:nvSpPr>
        <p:spPr>
          <a:xfrm>
            <a:off x="1221203" y="2050233"/>
            <a:ext cx="4003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 does MHFA Training Cover?</a:t>
            </a:r>
          </a:p>
        </p:txBody>
      </p:sp>
      <p:grpSp>
        <p:nvGrpSpPr>
          <p:cNvPr id="3" name="Group 8">
            <a:extLst>
              <a:ext uri="{FF2B5EF4-FFF2-40B4-BE49-F238E27FC236}">
                <a16:creationId xmlns:a16="http://schemas.microsoft.com/office/drawing/2014/main" id="{373E325B-E085-B06E-C3FC-4F3FA264867F}"/>
              </a:ext>
            </a:extLst>
          </p:cNvPr>
          <p:cNvGrpSpPr/>
          <p:nvPr/>
        </p:nvGrpSpPr>
        <p:grpSpPr>
          <a:xfrm>
            <a:off x="5820080" y="2765885"/>
            <a:ext cx="749882" cy="736470"/>
            <a:chOff x="0" y="0"/>
            <a:chExt cx="672428" cy="660400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EB219BE7-9C8A-599B-736E-3F21C68FA38F}"/>
                </a:ext>
              </a:extLst>
            </p:cNvPr>
            <p:cNvSpPr/>
            <p:nvPr/>
          </p:nvSpPr>
          <p:spPr>
            <a:xfrm>
              <a:off x="0" y="0"/>
              <a:ext cx="672428" cy="660400"/>
            </a:xfrm>
            <a:custGeom>
              <a:avLst/>
              <a:gdLst/>
              <a:ahLst/>
              <a:cxnLst/>
              <a:rect l="l" t="t" r="r" b="b"/>
              <a:pathLst>
                <a:path w="672428" h="660400">
                  <a:moveTo>
                    <a:pt x="547967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7968" y="0"/>
                  </a:lnTo>
                  <a:cubicBezTo>
                    <a:pt x="616548" y="0"/>
                    <a:pt x="672428" y="55880"/>
                    <a:pt x="672428" y="124460"/>
                  </a:cubicBezTo>
                  <a:lnTo>
                    <a:pt x="672428" y="535940"/>
                  </a:lnTo>
                  <a:cubicBezTo>
                    <a:pt x="672428" y="604520"/>
                    <a:pt x="616548" y="660400"/>
                    <a:pt x="547968" y="660400"/>
                  </a:cubicBezTo>
                  <a:close/>
                </a:path>
              </a:pathLst>
            </a:custGeom>
            <a:solidFill>
              <a:srgbClr val="500000"/>
            </a:solidFill>
          </p:spPr>
        </p:sp>
      </p:grpSp>
      <p:sp>
        <p:nvSpPr>
          <p:cNvPr id="14" name="TextBox 21">
            <a:extLst>
              <a:ext uri="{FF2B5EF4-FFF2-40B4-BE49-F238E27FC236}">
                <a16:creationId xmlns:a16="http://schemas.microsoft.com/office/drawing/2014/main" id="{D6A897B3-8982-C959-FF57-8BF19618CB97}"/>
              </a:ext>
            </a:extLst>
          </p:cNvPr>
          <p:cNvSpPr txBox="1"/>
          <p:nvPr/>
        </p:nvSpPr>
        <p:spPr>
          <a:xfrm>
            <a:off x="6954773" y="2765885"/>
            <a:ext cx="4550721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2400" dirty="0"/>
              <a:t>Prevent crisis by encouraging early help-seeking behavior.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EB0E15F-BC08-65D7-45D6-959B75B75A69}"/>
              </a:ext>
            </a:extLst>
          </p:cNvPr>
          <p:cNvCxnSpPr>
            <a:cxnSpLocks/>
          </p:cNvCxnSpPr>
          <p:nvPr/>
        </p:nvCxnSpPr>
        <p:spPr>
          <a:xfrm>
            <a:off x="6004284" y="3134120"/>
            <a:ext cx="349127" cy="0"/>
          </a:xfrm>
          <a:prstGeom prst="straightConnector1">
            <a:avLst/>
          </a:prstGeom>
          <a:ln w="38100" cap="flat" cmpd="sng" algn="ctr">
            <a:solidFill>
              <a:srgbClr val="FEE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02290" y="-460466"/>
            <a:ext cx="12396580" cy="4566871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85593" y="815623"/>
            <a:ext cx="4682760" cy="1969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09"/>
            <a:r>
              <a:rPr lang="en-US" sz="3200" b="1" dirty="0">
                <a:solidFill>
                  <a:srgbClr val="191919"/>
                </a:solidFill>
                <a:latin typeface="Montserrat" pitchFamily="2" charset="77"/>
              </a:rPr>
              <a:t>Course Teaches Participants how to Apply ALGEE Action Plan.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86505" y="3563830"/>
            <a:ext cx="3382587" cy="1025571"/>
            <a:chOff x="0" y="0"/>
            <a:chExt cx="6766055" cy="2051409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6766055" cy="2051409"/>
              <a:chOff x="0" y="0"/>
              <a:chExt cx="2993618" cy="90763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2993618" cy="907639"/>
              </a:xfrm>
              <a:custGeom>
                <a:avLst/>
                <a:gdLst/>
                <a:ahLst/>
                <a:cxnLst/>
                <a:rect l="l" t="t" r="r" b="b"/>
                <a:pathLst>
                  <a:path w="2993618" h="907639">
                    <a:moveTo>
                      <a:pt x="2869158" y="907639"/>
                    </a:moveTo>
                    <a:lnTo>
                      <a:pt x="124460" y="907639"/>
                    </a:lnTo>
                    <a:cubicBezTo>
                      <a:pt x="55880" y="907639"/>
                      <a:pt x="0" y="851759"/>
                      <a:pt x="0" y="78317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69158" y="0"/>
                    </a:lnTo>
                    <a:cubicBezTo>
                      <a:pt x="2937739" y="0"/>
                      <a:pt x="2993618" y="55880"/>
                      <a:pt x="2993618" y="124460"/>
                    </a:cubicBezTo>
                    <a:lnTo>
                      <a:pt x="2993618" y="783179"/>
                    </a:lnTo>
                    <a:cubicBezTo>
                      <a:pt x="2993618" y="851759"/>
                      <a:pt x="2937739" y="907639"/>
                      <a:pt x="2869158" y="907639"/>
                    </a:cubicBezTo>
                    <a:close/>
                  </a:path>
                </a:pathLst>
              </a:custGeom>
              <a:solidFill>
                <a:srgbClr val="500000"/>
              </a:solidFill>
            </p:spPr>
          </p:sp>
        </p:grpSp>
        <p:sp>
          <p:nvSpPr>
            <p:cNvPr id="8" name="TextBox 8"/>
            <p:cNvSpPr txBox="1"/>
            <p:nvPr/>
          </p:nvSpPr>
          <p:spPr>
            <a:xfrm>
              <a:off x="425755" y="457380"/>
              <a:ext cx="4704391" cy="1060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509">
                <a:lnSpc>
                  <a:spcPts val="2080"/>
                </a:lnSpc>
              </a:pPr>
              <a:r>
                <a:rPr lang="en-US" sz="1733" dirty="0">
                  <a:solidFill>
                    <a:srgbClr val="F6F6F6"/>
                  </a:solidFill>
                  <a:latin typeface="Open Sans Bold"/>
                </a:rPr>
                <a:t>Assess for suicide risk or harm.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04707" y="3563830"/>
            <a:ext cx="3382587" cy="1025571"/>
            <a:chOff x="0" y="0"/>
            <a:chExt cx="6766055" cy="2051409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6766055" cy="2051409"/>
              <a:chOff x="0" y="0"/>
              <a:chExt cx="2993618" cy="907639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993618" cy="907639"/>
              </a:xfrm>
              <a:custGeom>
                <a:avLst/>
                <a:gdLst/>
                <a:ahLst/>
                <a:cxnLst/>
                <a:rect l="l" t="t" r="r" b="b"/>
                <a:pathLst>
                  <a:path w="2993618" h="907639">
                    <a:moveTo>
                      <a:pt x="2869158" y="907639"/>
                    </a:moveTo>
                    <a:lnTo>
                      <a:pt x="124460" y="907639"/>
                    </a:lnTo>
                    <a:cubicBezTo>
                      <a:pt x="55880" y="907639"/>
                      <a:pt x="0" y="851759"/>
                      <a:pt x="0" y="78317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69158" y="0"/>
                    </a:lnTo>
                    <a:cubicBezTo>
                      <a:pt x="2937739" y="0"/>
                      <a:pt x="2993618" y="55880"/>
                      <a:pt x="2993618" y="124460"/>
                    </a:cubicBezTo>
                    <a:lnTo>
                      <a:pt x="2993618" y="783179"/>
                    </a:lnTo>
                    <a:cubicBezTo>
                      <a:pt x="2993618" y="851759"/>
                      <a:pt x="2937739" y="907639"/>
                      <a:pt x="2869158" y="907639"/>
                    </a:cubicBezTo>
                    <a:close/>
                  </a:path>
                </a:pathLst>
              </a:custGeom>
              <a:solidFill>
                <a:srgbClr val="500000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425755" y="753986"/>
              <a:ext cx="4704391" cy="521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509">
                <a:lnSpc>
                  <a:spcPts val="2080"/>
                </a:lnSpc>
              </a:pPr>
              <a:r>
                <a:rPr lang="en-US" sz="1733" dirty="0">
                  <a:solidFill>
                    <a:srgbClr val="F6F6F6"/>
                  </a:solidFill>
                  <a:latin typeface="Open Sans Bold"/>
                </a:rPr>
                <a:t>Listen nonjudgmentally.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122909" y="3563830"/>
            <a:ext cx="3382587" cy="1025571"/>
            <a:chOff x="0" y="0"/>
            <a:chExt cx="6766055" cy="2051409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6766055" cy="2051409"/>
              <a:chOff x="0" y="0"/>
              <a:chExt cx="2993618" cy="907639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2993618" cy="907639"/>
              </a:xfrm>
              <a:custGeom>
                <a:avLst/>
                <a:gdLst/>
                <a:ahLst/>
                <a:cxnLst/>
                <a:rect l="l" t="t" r="r" b="b"/>
                <a:pathLst>
                  <a:path w="2993618" h="907639">
                    <a:moveTo>
                      <a:pt x="2869158" y="907639"/>
                    </a:moveTo>
                    <a:lnTo>
                      <a:pt x="124460" y="907639"/>
                    </a:lnTo>
                    <a:cubicBezTo>
                      <a:pt x="55880" y="907639"/>
                      <a:pt x="0" y="851759"/>
                      <a:pt x="0" y="78317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69158" y="0"/>
                    </a:lnTo>
                    <a:cubicBezTo>
                      <a:pt x="2937739" y="0"/>
                      <a:pt x="2993618" y="55880"/>
                      <a:pt x="2993618" y="124460"/>
                    </a:cubicBezTo>
                    <a:lnTo>
                      <a:pt x="2993618" y="783179"/>
                    </a:lnTo>
                    <a:cubicBezTo>
                      <a:pt x="2993618" y="851759"/>
                      <a:pt x="2937739" y="907639"/>
                      <a:pt x="2869158" y="907639"/>
                    </a:cubicBezTo>
                    <a:close/>
                  </a:path>
                </a:pathLst>
              </a:custGeom>
              <a:solidFill>
                <a:srgbClr val="500000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425755" y="457380"/>
              <a:ext cx="4704391" cy="1060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509">
                <a:lnSpc>
                  <a:spcPts val="2080"/>
                </a:lnSpc>
              </a:pPr>
              <a:r>
                <a:rPr lang="en-US" sz="1733" dirty="0">
                  <a:solidFill>
                    <a:srgbClr val="F6F6F6"/>
                  </a:solidFill>
                  <a:latin typeface="Open Sans Bold"/>
                </a:rPr>
                <a:t>Give reassurance and information.</a:t>
              </a:r>
            </a:p>
          </p:txBody>
        </p:sp>
      </p:grp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8BB6C30-6896-1F45-A661-6735CE83AD81}"/>
              </a:ext>
            </a:extLst>
          </p:cNvPr>
          <p:cNvCxnSpPr>
            <a:cxnSpLocks/>
          </p:cNvCxnSpPr>
          <p:nvPr/>
        </p:nvCxnSpPr>
        <p:spPr>
          <a:xfrm>
            <a:off x="3251570" y="4087976"/>
            <a:ext cx="609521" cy="0"/>
          </a:xfrm>
          <a:prstGeom prst="straightConnector1">
            <a:avLst/>
          </a:prstGeom>
          <a:ln w="25400" cap="flat" cmpd="sng" algn="ctr">
            <a:solidFill>
              <a:srgbClr val="FEE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1D78239-BADB-E940-8FF6-CD3AFB63FA9F}"/>
              </a:ext>
            </a:extLst>
          </p:cNvPr>
          <p:cNvCxnSpPr>
            <a:cxnSpLocks/>
          </p:cNvCxnSpPr>
          <p:nvPr/>
        </p:nvCxnSpPr>
        <p:spPr>
          <a:xfrm>
            <a:off x="6959487" y="4087976"/>
            <a:ext cx="609521" cy="0"/>
          </a:xfrm>
          <a:prstGeom prst="straightConnector1">
            <a:avLst/>
          </a:prstGeom>
          <a:ln w="25400" cap="flat" cmpd="sng" algn="ctr">
            <a:solidFill>
              <a:srgbClr val="FEE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E077050-1651-1E4E-949F-281F755A6127}"/>
              </a:ext>
            </a:extLst>
          </p:cNvPr>
          <p:cNvCxnSpPr>
            <a:cxnSpLocks/>
          </p:cNvCxnSpPr>
          <p:nvPr/>
        </p:nvCxnSpPr>
        <p:spPr>
          <a:xfrm>
            <a:off x="10718198" y="4087976"/>
            <a:ext cx="609521" cy="0"/>
          </a:xfrm>
          <a:prstGeom prst="straightConnector1">
            <a:avLst/>
          </a:prstGeom>
          <a:ln w="25400" cap="flat" cmpd="sng" algn="ctr">
            <a:solidFill>
              <a:srgbClr val="FEE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26" name="Group 4">
            <a:extLst>
              <a:ext uri="{FF2B5EF4-FFF2-40B4-BE49-F238E27FC236}">
                <a16:creationId xmlns:a16="http://schemas.microsoft.com/office/drawing/2014/main" id="{6B3666BA-71B3-C298-A2EF-EC19F8011CBF}"/>
              </a:ext>
            </a:extLst>
          </p:cNvPr>
          <p:cNvGrpSpPr/>
          <p:nvPr/>
        </p:nvGrpSpPr>
        <p:grpSpPr>
          <a:xfrm>
            <a:off x="2377798" y="5016806"/>
            <a:ext cx="3382587" cy="1025571"/>
            <a:chOff x="0" y="0"/>
            <a:chExt cx="6766055" cy="2051409"/>
          </a:xfrm>
        </p:grpSpPr>
        <p:grpSp>
          <p:nvGrpSpPr>
            <p:cNvPr id="27" name="Group 6">
              <a:extLst>
                <a:ext uri="{FF2B5EF4-FFF2-40B4-BE49-F238E27FC236}">
                  <a16:creationId xmlns:a16="http://schemas.microsoft.com/office/drawing/2014/main" id="{6772B5A2-D59B-C5E6-85EC-EC77BD3AFBD6}"/>
                </a:ext>
              </a:extLst>
            </p:cNvPr>
            <p:cNvGrpSpPr/>
            <p:nvPr/>
          </p:nvGrpSpPr>
          <p:grpSpPr>
            <a:xfrm>
              <a:off x="0" y="0"/>
              <a:ext cx="6766055" cy="2051409"/>
              <a:chOff x="0" y="0"/>
              <a:chExt cx="2993618" cy="907639"/>
            </a:xfrm>
          </p:grpSpPr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2E186D0F-D875-E149-21AC-71E23ACCF093}"/>
                  </a:ext>
                </a:extLst>
              </p:cNvPr>
              <p:cNvSpPr/>
              <p:nvPr/>
            </p:nvSpPr>
            <p:spPr>
              <a:xfrm>
                <a:off x="0" y="0"/>
                <a:ext cx="2993618" cy="907639"/>
              </a:xfrm>
              <a:custGeom>
                <a:avLst/>
                <a:gdLst/>
                <a:ahLst/>
                <a:cxnLst/>
                <a:rect l="l" t="t" r="r" b="b"/>
                <a:pathLst>
                  <a:path w="2993618" h="907639">
                    <a:moveTo>
                      <a:pt x="2869158" y="907639"/>
                    </a:moveTo>
                    <a:lnTo>
                      <a:pt x="124460" y="907639"/>
                    </a:lnTo>
                    <a:cubicBezTo>
                      <a:pt x="55880" y="907639"/>
                      <a:pt x="0" y="851759"/>
                      <a:pt x="0" y="78317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69158" y="0"/>
                    </a:lnTo>
                    <a:cubicBezTo>
                      <a:pt x="2937739" y="0"/>
                      <a:pt x="2993618" y="55880"/>
                      <a:pt x="2993618" y="124460"/>
                    </a:cubicBezTo>
                    <a:lnTo>
                      <a:pt x="2993618" y="783179"/>
                    </a:lnTo>
                    <a:cubicBezTo>
                      <a:pt x="2993618" y="851759"/>
                      <a:pt x="2937739" y="907639"/>
                      <a:pt x="2869158" y="907639"/>
                    </a:cubicBezTo>
                    <a:close/>
                  </a:path>
                </a:pathLst>
              </a:custGeom>
              <a:solidFill>
                <a:srgbClr val="500000"/>
              </a:solidFill>
            </p:spPr>
          </p:sp>
        </p:grpSp>
        <p:sp>
          <p:nvSpPr>
            <p:cNvPr id="28" name="TextBox 8">
              <a:extLst>
                <a:ext uri="{FF2B5EF4-FFF2-40B4-BE49-F238E27FC236}">
                  <a16:creationId xmlns:a16="http://schemas.microsoft.com/office/drawing/2014/main" id="{D5476E55-4EEA-5B17-2539-2F6C89BCCB64}"/>
                </a:ext>
              </a:extLst>
            </p:cNvPr>
            <p:cNvSpPr txBox="1"/>
            <p:nvPr/>
          </p:nvSpPr>
          <p:spPr>
            <a:xfrm>
              <a:off x="425755" y="457380"/>
              <a:ext cx="4704391" cy="1060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509">
                <a:lnSpc>
                  <a:spcPts val="2080"/>
                </a:lnSpc>
              </a:pPr>
              <a:r>
                <a:rPr lang="en-US" sz="1733" dirty="0">
                  <a:solidFill>
                    <a:srgbClr val="F6F6F6"/>
                  </a:solidFill>
                  <a:latin typeface="Open Sans Bold"/>
                </a:rPr>
                <a:t>Encourage appropriate professional help.</a:t>
              </a:r>
            </a:p>
          </p:txBody>
        </p:sp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62F96A4-34CE-12BD-9DBF-17A956BD8345}"/>
              </a:ext>
            </a:extLst>
          </p:cNvPr>
          <p:cNvCxnSpPr>
            <a:cxnSpLocks/>
          </p:cNvCxnSpPr>
          <p:nvPr/>
        </p:nvCxnSpPr>
        <p:spPr>
          <a:xfrm>
            <a:off x="4942863" y="5540952"/>
            <a:ext cx="609521" cy="0"/>
          </a:xfrm>
          <a:prstGeom prst="straightConnector1">
            <a:avLst/>
          </a:prstGeom>
          <a:ln w="25400" cap="flat" cmpd="sng" algn="ctr">
            <a:solidFill>
              <a:srgbClr val="FEE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grpSp>
        <p:nvGrpSpPr>
          <p:cNvPr id="31" name="Group 4">
            <a:extLst>
              <a:ext uri="{FF2B5EF4-FFF2-40B4-BE49-F238E27FC236}">
                <a16:creationId xmlns:a16="http://schemas.microsoft.com/office/drawing/2014/main" id="{11238EE5-8971-C1A0-991C-7027E53CAE84}"/>
              </a:ext>
            </a:extLst>
          </p:cNvPr>
          <p:cNvGrpSpPr/>
          <p:nvPr/>
        </p:nvGrpSpPr>
        <p:grpSpPr>
          <a:xfrm>
            <a:off x="6096000" y="5016806"/>
            <a:ext cx="3382587" cy="1025571"/>
            <a:chOff x="0" y="0"/>
            <a:chExt cx="6766055" cy="2051409"/>
          </a:xfrm>
        </p:grpSpPr>
        <p:grpSp>
          <p:nvGrpSpPr>
            <p:cNvPr id="32" name="Group 6">
              <a:extLst>
                <a:ext uri="{FF2B5EF4-FFF2-40B4-BE49-F238E27FC236}">
                  <a16:creationId xmlns:a16="http://schemas.microsoft.com/office/drawing/2014/main" id="{68AAFBF3-FDFF-55BE-7EC8-18D19D9CCDEC}"/>
                </a:ext>
              </a:extLst>
            </p:cNvPr>
            <p:cNvGrpSpPr/>
            <p:nvPr/>
          </p:nvGrpSpPr>
          <p:grpSpPr>
            <a:xfrm>
              <a:off x="0" y="0"/>
              <a:ext cx="6766055" cy="2051409"/>
              <a:chOff x="0" y="0"/>
              <a:chExt cx="2993618" cy="907639"/>
            </a:xfrm>
          </p:grpSpPr>
          <p:sp>
            <p:nvSpPr>
              <p:cNvPr id="34" name="Freeform 7">
                <a:extLst>
                  <a:ext uri="{FF2B5EF4-FFF2-40B4-BE49-F238E27FC236}">
                    <a16:creationId xmlns:a16="http://schemas.microsoft.com/office/drawing/2014/main" id="{5BF4E920-B8BA-9F27-4844-73681A5FE9DA}"/>
                  </a:ext>
                </a:extLst>
              </p:cNvPr>
              <p:cNvSpPr/>
              <p:nvPr/>
            </p:nvSpPr>
            <p:spPr>
              <a:xfrm>
                <a:off x="0" y="0"/>
                <a:ext cx="2993618" cy="907639"/>
              </a:xfrm>
              <a:custGeom>
                <a:avLst/>
                <a:gdLst/>
                <a:ahLst/>
                <a:cxnLst/>
                <a:rect l="l" t="t" r="r" b="b"/>
                <a:pathLst>
                  <a:path w="2993618" h="907639">
                    <a:moveTo>
                      <a:pt x="2869158" y="907639"/>
                    </a:moveTo>
                    <a:lnTo>
                      <a:pt x="124460" y="907639"/>
                    </a:lnTo>
                    <a:cubicBezTo>
                      <a:pt x="55880" y="907639"/>
                      <a:pt x="0" y="851759"/>
                      <a:pt x="0" y="78317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869158" y="0"/>
                    </a:lnTo>
                    <a:cubicBezTo>
                      <a:pt x="2937739" y="0"/>
                      <a:pt x="2993618" y="55880"/>
                      <a:pt x="2993618" y="124460"/>
                    </a:cubicBezTo>
                    <a:lnTo>
                      <a:pt x="2993618" y="783179"/>
                    </a:lnTo>
                    <a:cubicBezTo>
                      <a:pt x="2993618" y="851759"/>
                      <a:pt x="2937739" y="907639"/>
                      <a:pt x="2869158" y="907639"/>
                    </a:cubicBezTo>
                    <a:close/>
                  </a:path>
                </a:pathLst>
              </a:custGeom>
              <a:solidFill>
                <a:srgbClr val="500000"/>
              </a:solidFill>
            </p:spPr>
          </p:sp>
        </p:grpSp>
        <p:sp>
          <p:nvSpPr>
            <p:cNvPr id="33" name="TextBox 8">
              <a:extLst>
                <a:ext uri="{FF2B5EF4-FFF2-40B4-BE49-F238E27FC236}">
                  <a16:creationId xmlns:a16="http://schemas.microsoft.com/office/drawing/2014/main" id="{901060C2-338F-9920-A382-0A3FD9C46360}"/>
                </a:ext>
              </a:extLst>
            </p:cNvPr>
            <p:cNvSpPr txBox="1"/>
            <p:nvPr/>
          </p:nvSpPr>
          <p:spPr>
            <a:xfrm>
              <a:off x="425755" y="457380"/>
              <a:ext cx="4704391" cy="10600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509">
                <a:lnSpc>
                  <a:spcPts val="2080"/>
                </a:lnSpc>
              </a:pPr>
              <a:r>
                <a:rPr lang="en-US" sz="1733" dirty="0">
                  <a:solidFill>
                    <a:srgbClr val="F6F6F6"/>
                  </a:solidFill>
                  <a:latin typeface="Open Sans Bold"/>
                </a:rPr>
                <a:t>Encourage self-help and other support strategies.</a:t>
              </a:r>
            </a:p>
          </p:txBody>
        </p:sp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EA839E3-8B25-07DC-74A3-A87EDA2A9034}"/>
              </a:ext>
            </a:extLst>
          </p:cNvPr>
          <p:cNvCxnSpPr>
            <a:cxnSpLocks/>
          </p:cNvCxnSpPr>
          <p:nvPr/>
        </p:nvCxnSpPr>
        <p:spPr>
          <a:xfrm>
            <a:off x="8661065" y="5540952"/>
            <a:ext cx="609521" cy="0"/>
          </a:xfrm>
          <a:prstGeom prst="straightConnector1">
            <a:avLst/>
          </a:prstGeom>
          <a:ln w="25400" cap="flat" cmpd="sng" algn="ctr">
            <a:solidFill>
              <a:srgbClr val="FEE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in military uniforms&#10;&#10;Description automatically generated with medium confidence">
            <a:extLst>
              <a:ext uri="{FF2B5EF4-FFF2-40B4-BE49-F238E27FC236}">
                <a16:creationId xmlns:a16="http://schemas.microsoft.com/office/drawing/2014/main" id="{0ECCEEE6-4F7C-5367-937E-7BB5967D6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0"/>
            <a:ext cx="7391400" cy="415766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532948" y="4576514"/>
            <a:ext cx="6113619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89</a:t>
            </a:r>
            <a:r>
              <a:rPr lang="en-GB" sz="24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/>
              </a:rPr>
              <a:t>% </a:t>
            </a:r>
            <a:r>
              <a:rPr lang="en-GB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/>
              </a:rPr>
              <a:t>of participants indicated that their knowledge of mental health challenges, signs, and symptoms has improved.</a:t>
            </a:r>
            <a:r>
              <a:rPr lang="en-GB" dirty="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 </a:t>
            </a:r>
            <a:endParaRPr lang="en-GB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/>
              </a:rPr>
              <a:t>Over </a:t>
            </a:r>
            <a:r>
              <a:rPr lang="en-GB" sz="2400" b="1" dirty="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72</a:t>
            </a:r>
            <a:r>
              <a:rPr lang="en-GB" sz="24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/>
              </a:rPr>
              <a:t>% </a:t>
            </a:r>
            <a:r>
              <a:rPr lang="en-GB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/>
              </a:rPr>
              <a:t>of participants reported appreciation for the action plan and the potential for preventing, intervening and recovery for fellow citizens and battle buddies experiencing mental health challenges.</a:t>
            </a:r>
            <a:r>
              <a:rPr lang="en-GB" dirty="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 </a:t>
            </a:r>
            <a:endParaRPr lang="en-US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-584922" y="3404456"/>
            <a:ext cx="5522673" cy="3738136"/>
            <a:chOff x="0" y="0"/>
            <a:chExt cx="11046785" cy="7477245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1046785" cy="7477245"/>
              <a:chOff x="0" y="0"/>
              <a:chExt cx="1983336" cy="134246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83336" cy="1342462"/>
              </a:xfrm>
              <a:custGeom>
                <a:avLst/>
                <a:gdLst/>
                <a:ahLst/>
                <a:cxnLst/>
                <a:rect l="l" t="t" r="r" b="b"/>
                <a:pathLst>
                  <a:path w="1983336" h="1342462">
                    <a:moveTo>
                      <a:pt x="1858876" y="1342462"/>
                    </a:moveTo>
                    <a:lnTo>
                      <a:pt x="124460" y="1342462"/>
                    </a:lnTo>
                    <a:cubicBezTo>
                      <a:pt x="55880" y="1342462"/>
                      <a:pt x="0" y="1286582"/>
                      <a:pt x="0" y="1218002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858876" y="0"/>
                    </a:lnTo>
                    <a:cubicBezTo>
                      <a:pt x="1927456" y="0"/>
                      <a:pt x="1983336" y="55880"/>
                      <a:pt x="1983336" y="124460"/>
                    </a:cubicBezTo>
                    <a:lnTo>
                      <a:pt x="1983336" y="1218002"/>
                    </a:lnTo>
                    <a:cubicBezTo>
                      <a:pt x="1983336" y="1286582"/>
                      <a:pt x="1927456" y="1342462"/>
                      <a:pt x="1858876" y="1342462"/>
                    </a:cubicBezTo>
                    <a:close/>
                  </a:path>
                </a:pathLst>
              </a:custGeom>
              <a:solidFill>
                <a:srgbClr val="F6F6F6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2543185" y="1276038"/>
              <a:ext cx="7434230" cy="3323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509"/>
              <a:r>
                <a:rPr lang="en-US" sz="3550" b="1" dirty="0">
                  <a:solidFill>
                    <a:srgbClr val="191919"/>
                  </a:solidFill>
                  <a:latin typeface="Montserrat"/>
                </a:rPr>
                <a:t>32 MHFA Trainings</a:t>
              </a:r>
            </a:p>
            <a:p>
              <a:pPr defTabSz="609509"/>
              <a:r>
                <a:rPr lang="en-US" sz="3550" b="1" dirty="0">
                  <a:solidFill>
                    <a:srgbClr val="191919"/>
                  </a:solidFill>
                  <a:latin typeface="Montserrat"/>
                </a:rPr>
                <a:t>(n=339) </a:t>
              </a:r>
              <a:endParaRPr lang="en-US" sz="3550" b="1" dirty="0">
                <a:solidFill>
                  <a:srgbClr val="191919"/>
                </a:solidFill>
                <a:latin typeface="Montserrat" pitchFamily="2" charset="77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543185" y="5506921"/>
              <a:ext cx="7756988" cy="3129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509">
                <a:lnSpc>
                  <a:spcPts val="1120"/>
                </a:lnSpc>
                <a:spcBef>
                  <a:spcPct val="0"/>
                </a:spcBef>
              </a:pPr>
              <a:endParaRPr sz="1600" b="1" dirty="0">
                <a:solidFill>
                  <a:srgbClr val="191919"/>
                </a:solidFill>
                <a:latin typeface="Montserrat SemiBold" pitchFamily="2" charset="77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19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ceiling, person, indoor, people&#10;&#10;Description automatically generated">
            <a:extLst>
              <a:ext uri="{FF2B5EF4-FFF2-40B4-BE49-F238E27FC236}">
                <a16:creationId xmlns:a16="http://schemas.microsoft.com/office/drawing/2014/main" id="{FD32C185-0C99-034A-79D7-B087835000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9" t="3146"/>
          <a:stretch/>
        </p:blipFill>
        <p:spPr>
          <a:xfrm>
            <a:off x="0" y="-1"/>
            <a:ext cx="9203177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172167" y="1076694"/>
            <a:ext cx="3787222" cy="4999244"/>
            <a:chOff x="0" y="0"/>
            <a:chExt cx="8568763" cy="5993029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8568763" cy="5993029"/>
              <a:chOff x="0" y="0"/>
              <a:chExt cx="1538433" cy="1075986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538433" cy="1075986"/>
              </a:xfrm>
              <a:custGeom>
                <a:avLst/>
                <a:gdLst/>
                <a:ahLst/>
                <a:cxnLst/>
                <a:rect l="l" t="t" r="r" b="b"/>
                <a:pathLst>
                  <a:path w="1538433" h="1075986">
                    <a:moveTo>
                      <a:pt x="1413973" y="1075986"/>
                    </a:moveTo>
                    <a:lnTo>
                      <a:pt x="124460" y="1075986"/>
                    </a:lnTo>
                    <a:cubicBezTo>
                      <a:pt x="55880" y="1075986"/>
                      <a:pt x="0" y="1020106"/>
                      <a:pt x="0" y="951526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13973" y="0"/>
                    </a:lnTo>
                    <a:cubicBezTo>
                      <a:pt x="1482553" y="0"/>
                      <a:pt x="1538433" y="55880"/>
                      <a:pt x="1538433" y="124460"/>
                    </a:cubicBezTo>
                    <a:lnTo>
                      <a:pt x="1538433" y="951526"/>
                    </a:lnTo>
                    <a:cubicBezTo>
                      <a:pt x="1538433" y="1020106"/>
                      <a:pt x="1482553" y="1075986"/>
                      <a:pt x="1413973" y="1075986"/>
                    </a:cubicBezTo>
                    <a:close/>
                  </a:path>
                </a:pathLst>
              </a:custGeom>
              <a:solidFill>
                <a:srgbClr val="500000"/>
              </a:solidFill>
            </p:spPr>
          </p:sp>
        </p:grpSp>
        <p:sp>
          <p:nvSpPr>
            <p:cNvPr id="6" name="TextBox 6"/>
            <p:cNvSpPr txBox="1"/>
            <p:nvPr/>
          </p:nvSpPr>
          <p:spPr>
            <a:xfrm>
              <a:off x="1138717" y="414635"/>
              <a:ext cx="6617978" cy="5070184"/>
            </a:xfrm>
            <a:prstGeom prst="rect">
              <a:avLst/>
            </a:prstGeom>
          </p:spPr>
          <p:txBody>
            <a:bodyPr lIns="0" tIns="0" rIns="0" bIns="0" rtlCol="0" anchor="ctr">
              <a:spAutoFit/>
            </a:bodyPr>
            <a:lstStyle/>
            <a:p>
              <a:pPr>
                <a:lnSpc>
                  <a:spcPct val="115000"/>
                </a:lnSpc>
              </a:pPr>
              <a:r>
                <a:rPr lang="en-GB" sz="1600" dirty="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“The training was significant because it simplifies and organizes your approach to better assist someone having a potential crisis.”</a:t>
              </a:r>
            </a:p>
            <a:p>
              <a:pPr>
                <a:lnSpc>
                  <a:spcPct val="115000"/>
                </a:lnSpc>
              </a:pPr>
              <a:endParaRPr lang="en-GB" sz="1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</a:pPr>
              <a:r>
                <a:rPr lang="en-GB" sz="1600" dirty="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“As a chaplain, this will enhance my ability to provide better help for service members who visit my office for this reason."</a:t>
              </a:r>
              <a:endPara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</a:pPr>
              <a:endPara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</a:pPr>
              <a:r>
                <a:rPr lang="en-GB" sz="1600" dirty="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“Broadening my knowledge of working with people with mental health challenges both in my profession and others that I deal with in life in general.”</a:t>
              </a:r>
              <a:endParaRPr lang="en-US" sz="16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77D0352-3944-9A40-A2D8-2F1577C6193A}"/>
              </a:ext>
            </a:extLst>
          </p:cNvPr>
          <p:cNvCxnSpPr/>
          <p:nvPr/>
        </p:nvCxnSpPr>
        <p:spPr>
          <a:xfrm>
            <a:off x="10667405" y="690763"/>
            <a:ext cx="863488" cy="0"/>
          </a:xfrm>
          <a:prstGeom prst="straightConnector1">
            <a:avLst/>
          </a:prstGeom>
          <a:ln w="25400" cap="flat" cmpd="sng" algn="ctr">
            <a:solidFill>
              <a:srgbClr val="FEE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6096000" y="1948219"/>
            <a:ext cx="6349" cy="4377276"/>
          </a:xfrm>
          <a:prstGeom prst="rect">
            <a:avLst/>
          </a:prstGeom>
          <a:solidFill>
            <a:srgbClr val="191919"/>
          </a:solidFill>
        </p:spPr>
      </p:sp>
      <p:sp>
        <p:nvSpPr>
          <p:cNvPr id="6" name="AutoShape 6"/>
          <p:cNvSpPr/>
          <p:nvPr/>
        </p:nvSpPr>
        <p:spPr>
          <a:xfrm>
            <a:off x="794" y="447"/>
            <a:ext cx="12190413" cy="1311721"/>
          </a:xfrm>
          <a:prstGeom prst="rect">
            <a:avLst/>
          </a:prstGeom>
          <a:solidFill>
            <a:srgbClr val="500000"/>
          </a:solidFill>
        </p:spPr>
      </p:sp>
      <p:sp>
        <p:nvSpPr>
          <p:cNvPr id="8" name="TextBox 8"/>
          <p:cNvSpPr txBox="1"/>
          <p:nvPr/>
        </p:nvSpPr>
        <p:spPr>
          <a:xfrm>
            <a:off x="524384" y="472347"/>
            <a:ext cx="9215041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509">
              <a:lnSpc>
                <a:spcPts val="3732"/>
              </a:lnSpc>
              <a:spcBef>
                <a:spcPct val="0"/>
              </a:spcBef>
            </a:pPr>
            <a:r>
              <a:rPr lang="en-US" sz="3732" b="1" dirty="0">
                <a:solidFill>
                  <a:srgbClr val="F6F6F6"/>
                </a:solidFill>
                <a:latin typeface="Montserrat" pitchFamily="2" charset="77"/>
              </a:rPr>
              <a:t>Questions for Panelists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43790" y="2378117"/>
            <a:ext cx="421087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Now that you have had some time to process your learning - what was your biggest MHFA take-away?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903558" y="2378117"/>
            <a:ext cx="437092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Has knowing MHFA impacted communication within your organizational roles and responsibilities? How?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C1F95DB-0151-C14C-B9C8-2D58E9741EC2}"/>
              </a:ext>
            </a:extLst>
          </p:cNvPr>
          <p:cNvCxnSpPr/>
          <p:nvPr/>
        </p:nvCxnSpPr>
        <p:spPr>
          <a:xfrm>
            <a:off x="10667405" y="690763"/>
            <a:ext cx="863488" cy="0"/>
          </a:xfrm>
          <a:prstGeom prst="straightConnector1">
            <a:avLst/>
          </a:prstGeom>
          <a:ln w="25400" cap="flat" cmpd="sng" algn="ctr">
            <a:solidFill>
              <a:srgbClr val="FEE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0" name="TextBox 11">
            <a:extLst>
              <a:ext uri="{FF2B5EF4-FFF2-40B4-BE49-F238E27FC236}">
                <a16:creationId xmlns:a16="http://schemas.microsoft.com/office/drawing/2014/main" id="{5A7746F4-CEA8-644E-BFE6-9BB489194CCB}"/>
              </a:ext>
            </a:extLst>
          </p:cNvPr>
          <p:cNvSpPr txBox="1"/>
          <p:nvPr/>
        </p:nvSpPr>
        <p:spPr>
          <a:xfrm>
            <a:off x="1443790" y="4645980"/>
            <a:ext cx="421087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If MHFA is implemented by you or someone else, do you feel it would be helpful in your work or in everyday life?</a:t>
            </a:r>
          </a:p>
        </p:txBody>
      </p:sp>
      <p:sp>
        <p:nvSpPr>
          <p:cNvPr id="33" name="TextBox 17">
            <a:extLst>
              <a:ext uri="{FF2B5EF4-FFF2-40B4-BE49-F238E27FC236}">
                <a16:creationId xmlns:a16="http://schemas.microsoft.com/office/drawing/2014/main" id="{0549D8AE-4632-044C-86E0-7DEAF9BA0FAD}"/>
              </a:ext>
            </a:extLst>
          </p:cNvPr>
          <p:cNvSpPr txBox="1"/>
          <p:nvPr/>
        </p:nvSpPr>
        <p:spPr>
          <a:xfrm>
            <a:off x="6903558" y="4645979"/>
            <a:ext cx="436457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How would you compare MHFA to other similar trainings?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:a16="http://schemas.microsoft.com/office/drawing/2014/main" id="{29F53E14-B053-A315-536B-F3A1B6776A58}"/>
              </a:ext>
            </a:extLst>
          </p:cNvPr>
          <p:cNvSpPr/>
          <p:nvPr/>
        </p:nvSpPr>
        <p:spPr>
          <a:xfrm rot="16200000">
            <a:off x="6092826" y="1945044"/>
            <a:ext cx="6349" cy="4377276"/>
          </a:xfrm>
          <a:prstGeom prst="rect">
            <a:avLst/>
          </a:prstGeom>
          <a:solidFill>
            <a:srgbClr val="191919"/>
          </a:solid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>
            <a:hlinkClick r:id="" action="ppaction://media"/>
            <a:extLst>
              <a:ext uri="{FF2B5EF4-FFF2-40B4-BE49-F238E27FC236}">
                <a16:creationId xmlns:a16="http://schemas.microsoft.com/office/drawing/2014/main" id="{119736D4-7111-0DBC-BEFD-5ACE87C61131}"/>
              </a:ext>
            </a:extLst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253931" y="1554956"/>
            <a:ext cx="6654358" cy="37480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2283FC-88AB-9247-0145-E7A4060ED833}"/>
              </a:ext>
            </a:extLst>
          </p:cNvPr>
          <p:cNvSpPr txBox="1"/>
          <p:nvPr/>
        </p:nvSpPr>
        <p:spPr>
          <a:xfrm>
            <a:off x="452088" y="2521058"/>
            <a:ext cx="417338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Now that you have had some time to process your learning - what was your biggest MHFA take-away?</a:t>
            </a:r>
            <a:endParaRPr lang="en-US" sz="28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12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griLife Presentation - Maroon">
  <a:themeElements>
    <a:clrScheme name="AgriPres">
      <a:dk1>
        <a:srgbClr val="191919"/>
      </a:dk1>
      <a:lt1>
        <a:srgbClr val="FFFFFF"/>
      </a:lt1>
      <a:dk2>
        <a:srgbClr val="00233D"/>
      </a:dk2>
      <a:lt2>
        <a:srgbClr val="FEFFFE"/>
      </a:lt2>
      <a:accent1>
        <a:srgbClr val="500000"/>
      </a:accent1>
      <a:accent2>
        <a:srgbClr val="716F74"/>
      </a:accent2>
      <a:accent3>
        <a:srgbClr val="00233D"/>
      </a:accent3>
      <a:accent4>
        <a:srgbClr val="FEE500"/>
      </a:accent4>
      <a:accent5>
        <a:srgbClr val="15512E"/>
      </a:accent5>
      <a:accent6>
        <a:srgbClr val="E4002B"/>
      </a:accent6>
      <a:hlink>
        <a:srgbClr val="00233D"/>
      </a:hlink>
      <a:folHlink>
        <a:srgbClr val="9FB2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9121F19C93BA4DB0094FC1C2D0CE64" ma:contentTypeVersion="18" ma:contentTypeDescription="Create a new document." ma:contentTypeScope="" ma:versionID="7074c3d1d19dee40992000b099268b28">
  <xsd:schema xmlns:xsd="http://www.w3.org/2001/XMLSchema" xmlns:xs="http://www.w3.org/2001/XMLSchema" xmlns:p="http://schemas.microsoft.com/office/2006/metadata/properties" xmlns:ns2="1a98a74f-fa02-41e7-90f0-5f0c90bcdba5" xmlns:ns3="dd26b182-60c1-459b-a59d-f9ae3f8c439d" targetNamespace="http://schemas.microsoft.com/office/2006/metadata/properties" ma:root="true" ma:fieldsID="61a6c846bf39839819a4e30f99f3e6be" ns2:_="" ns3:_="">
    <xsd:import namespace="1a98a74f-fa02-41e7-90f0-5f0c90bcdba5"/>
    <xsd:import namespace="dd26b182-60c1-459b-a59d-f9ae3f8c439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TaxKeywordTaxHTField" minOccurs="0"/>
                <xsd:element ref="ns3:TaxCatchAll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98a74f-fa02-41e7-90f0-5f0c90bcdb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c9549015-d31d-48c1-9f2a-0da7e2dfa4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26b182-60c1-459b-a59d-f9ae3f8c439d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4" nillable="true" ma:taxonomy="true" ma:internalName="TaxKeywordTaxHTField" ma:taxonomyFieldName="TaxKeyword" ma:displayName="Enterprise Keywords" ma:fieldId="{23f27201-bee3-471e-b2e7-b64fd8b7ca38}" ma:taxonomyMulti="true" ma:sspId="c9549015-d31d-48c1-9f2a-0da7e2dfa497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7a738942-e7ee-43b6-bd6a-1b57cf36d3bd}" ma:internalName="TaxCatchAll" ma:showField="CatchAllData" ma:web="dd26b182-60c1-459b-a59d-f9ae3f8c43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a98a74f-fa02-41e7-90f0-5f0c90bcdba5">
      <Terms xmlns="http://schemas.microsoft.com/office/infopath/2007/PartnerControls"/>
    </lcf76f155ced4ddcb4097134ff3c332f>
    <TaxCatchAll xmlns="dd26b182-60c1-459b-a59d-f9ae3f8c439d" xsi:nil="true"/>
    <TaxKeywordTaxHTField xmlns="dd26b182-60c1-459b-a59d-f9ae3f8c439d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F802A4CF-97FF-4034-AB05-E2B1742480E1}"/>
</file>

<file path=customXml/itemProps2.xml><?xml version="1.0" encoding="utf-8"?>
<ds:datastoreItem xmlns:ds="http://schemas.openxmlformats.org/officeDocument/2006/customXml" ds:itemID="{D144D2FB-0FBC-46D3-982E-1532DA3A2CA3}"/>
</file>

<file path=customXml/itemProps3.xml><?xml version="1.0" encoding="utf-8"?>
<ds:datastoreItem xmlns:ds="http://schemas.openxmlformats.org/officeDocument/2006/customXml" ds:itemID="{68BB8F37-9668-4B5D-B076-72DF19A3F215}"/>
</file>

<file path=docProps/app.xml><?xml version="1.0" encoding="utf-8"?>
<Properties xmlns="http://schemas.openxmlformats.org/officeDocument/2006/extended-properties" xmlns:vt="http://schemas.openxmlformats.org/officeDocument/2006/docPropsVTypes">
  <TotalTime>2879</TotalTime>
  <Words>630</Words>
  <Application>Microsoft Office PowerPoint</Application>
  <PresentationFormat>Widescreen</PresentationFormat>
  <Paragraphs>61</Paragraphs>
  <Slides>13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AgriLife Presentation - Maroon</vt:lpstr>
      <vt:lpstr>PowerPoint Presentation</vt:lpstr>
      <vt:lpstr>PowerPoint Presentation</vt:lpstr>
      <vt:lpstr>Mental Health First Aid in Rural Texas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A. Brauner</dc:creator>
  <cp:lastModifiedBy>Rachel A. Brauner</cp:lastModifiedBy>
  <cp:revision>9</cp:revision>
  <dcterms:created xsi:type="dcterms:W3CDTF">2022-10-08T19:55:47Z</dcterms:created>
  <dcterms:modified xsi:type="dcterms:W3CDTF">2022-10-20T15:30:23Z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0x010100669121F19C93BA4DB0094FC1C2D0CE64</vt:lpwstr>
  </property>
</Properties>
</file>