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Lst>
  <p:notesMasterIdLst>
    <p:notesMasterId r:id="rId18"/>
  </p:notesMasterIdLst>
  <p:handoutMasterIdLst>
    <p:handoutMasterId r:id="rId19"/>
  </p:handoutMasterIdLst>
  <p:sldIdLst>
    <p:sldId id="315" r:id="rId6"/>
    <p:sldId id="330" r:id="rId7"/>
    <p:sldId id="331" r:id="rId8"/>
    <p:sldId id="336" r:id="rId9"/>
    <p:sldId id="332" r:id="rId10"/>
    <p:sldId id="334" r:id="rId11"/>
    <p:sldId id="321" r:id="rId12"/>
    <p:sldId id="317" r:id="rId13"/>
    <p:sldId id="316" r:id="rId14"/>
    <p:sldId id="337" r:id="rId15"/>
    <p:sldId id="339" r:id="rId16"/>
    <p:sldId id="338" r:id="rId1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wn CIV Kristina L" initials="BCKL" lastIdx="4" clrIdx="0">
    <p:extLst>
      <p:ext uri="{19B8F6BF-5375-455C-9EA6-DF929625EA0E}">
        <p15:presenceInfo xmlns:p15="http://schemas.microsoft.com/office/powerpoint/2012/main" userId="S-1-5-21-2103720589-201469717-587693536-169700" providerId="AD"/>
      </p:ext>
    </p:extLst>
  </p:cmAuthor>
  <p:cmAuthor id="2" name="Smith CIV Cindy M" initials="SCCM" lastIdx="12" clrIdx="1">
    <p:extLst>
      <p:ext uri="{19B8F6BF-5375-455C-9EA6-DF929625EA0E}">
        <p15:presenceInfo xmlns:p15="http://schemas.microsoft.com/office/powerpoint/2012/main" userId="S-1-5-21-2103720589-201469717-587693536-6253301" providerId="AD"/>
      </p:ext>
    </p:extLst>
  </p:cmAuthor>
  <p:cmAuthor id="3" name="Colvin Capt Zachary C" initials="CCZC" lastIdx="4" clrIdx="2">
    <p:extLst>
      <p:ext uri="{19B8F6BF-5375-455C-9EA6-DF929625EA0E}">
        <p15:presenceInfo xmlns:p15="http://schemas.microsoft.com/office/powerpoint/2012/main" userId="S-1-5-21-2103720589-201469717-587693536-16847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81324" autoAdjust="0"/>
  </p:normalViewPr>
  <p:slideViewPr>
    <p:cSldViewPr snapToGrid="0">
      <p:cViewPr varScale="1">
        <p:scale>
          <a:sx n="55" d="100"/>
          <a:sy n="55" d="100"/>
        </p:scale>
        <p:origin x="1508" y="28"/>
      </p:cViewPr>
      <p:guideLst>
        <p:guide orient="horz" pos="2160"/>
        <p:guide pos="2880"/>
      </p:guideLst>
    </p:cSldViewPr>
  </p:slideViewPr>
  <p:notesTextViewPr>
    <p:cViewPr>
      <p:scale>
        <a:sx n="3" d="2"/>
        <a:sy n="3" d="2"/>
      </p:scale>
      <p:origin x="0" y="0"/>
    </p:cViewPr>
  </p:notesTextViewPr>
  <p:notesViewPr>
    <p:cSldViewPr snapToGrid="0">
      <p:cViewPr varScale="1">
        <p:scale>
          <a:sx n="82" d="100"/>
          <a:sy n="82" d="100"/>
        </p:scale>
        <p:origin x="2970" y="9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275" y="1"/>
            <a:ext cx="3043238" cy="466725"/>
          </a:xfrm>
          <a:prstGeom prst="rect">
            <a:avLst/>
          </a:prstGeom>
        </p:spPr>
        <p:txBody>
          <a:bodyPr vert="horz" lIns="91440" tIns="45720" rIns="91440" bIns="45720" rtlCol="0"/>
          <a:lstStyle>
            <a:lvl1pPr algn="r">
              <a:defRPr sz="1200"/>
            </a:lvl1pPr>
          </a:lstStyle>
          <a:p>
            <a:fld id="{8A9ACD60-DB62-480B-9EAA-CAB4AA6026A3}" type="datetimeFigureOut">
              <a:rPr lang="en-US" smtClean="0"/>
              <a:t>10/25/2022</a:t>
            </a:fld>
            <a:endParaRPr lang="en-US"/>
          </a:p>
        </p:txBody>
      </p:sp>
      <p:sp>
        <p:nvSpPr>
          <p:cNvPr id="6" name="Slide Number Placeholder 5"/>
          <p:cNvSpPr>
            <a:spLocks noGrp="1"/>
          </p:cNvSpPr>
          <p:nvPr>
            <p:ph type="sldNum" sz="quarter" idx="3"/>
          </p:nvPr>
        </p:nvSpPr>
        <p:spPr>
          <a:xfrm>
            <a:off x="3978275" y="8842376"/>
            <a:ext cx="3043238" cy="466725"/>
          </a:xfrm>
          <a:prstGeom prst="rect">
            <a:avLst/>
          </a:prstGeom>
        </p:spPr>
        <p:txBody>
          <a:bodyPr vert="horz" lIns="91440" tIns="45720" rIns="91440" bIns="45720" rtlCol="0" anchor="b"/>
          <a:lstStyle>
            <a:lvl1pPr algn="r">
              <a:defRPr sz="1200"/>
            </a:lvl1pPr>
          </a:lstStyle>
          <a:p>
            <a:fld id="{845D253B-5CD6-40CD-B25E-7426410B8FF3}" type="slidenum">
              <a:rPr lang="en-US" smtClean="0"/>
              <a:t>‹#›</a:t>
            </a:fld>
            <a:endParaRPr lang="en-US"/>
          </a:p>
        </p:txBody>
      </p:sp>
    </p:spTree>
    <p:extLst>
      <p:ext uri="{BB962C8B-B14F-4D97-AF65-F5344CB8AC3E}">
        <p14:creationId xmlns:p14="http://schemas.microsoft.com/office/powerpoint/2010/main" val="3549974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5" y="2"/>
            <a:ext cx="3043343" cy="467072"/>
          </a:xfrm>
          <a:prstGeom prst="rect">
            <a:avLst/>
          </a:prstGeom>
        </p:spPr>
        <p:txBody>
          <a:bodyPr vert="horz" lIns="93324" tIns="46662" rIns="93324" bIns="46662" rtlCol="0"/>
          <a:lstStyle>
            <a:lvl1pPr algn="r">
              <a:defRPr sz="1200"/>
            </a:lvl1pPr>
          </a:lstStyle>
          <a:p>
            <a:fld id="{39D3130F-B9A0-47DF-97F0-19DE13A8DD36}" type="datetimeFigureOut">
              <a:rPr lang="en-US" smtClean="0"/>
              <a:t>10/25/2022</a:t>
            </a:fld>
            <a:endParaRPr lang="en-US"/>
          </a:p>
        </p:txBody>
      </p:sp>
      <p:sp>
        <p:nvSpPr>
          <p:cNvPr id="4" name="Slide Image Placeholder 3"/>
          <p:cNvSpPr>
            <a:spLocks noGrp="1" noRot="1" noChangeAspect="1"/>
          </p:cNvSpPr>
          <p:nvPr>
            <p:ph type="sldImg" idx="2"/>
          </p:nvPr>
        </p:nvSpPr>
        <p:spPr>
          <a:xfrm>
            <a:off x="1134710" y="913843"/>
            <a:ext cx="4753679" cy="356616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3"/>
            <a:ext cx="5618480" cy="3665459"/>
          </a:xfrm>
          <a:prstGeom prst="rect">
            <a:avLst/>
          </a:prstGeom>
        </p:spPr>
        <p:txBody>
          <a:bodyPr vert="horz" lIns="93324" tIns="46662" rIns="93324" bIns="46662"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5" y="8842030"/>
            <a:ext cx="3043343" cy="467071"/>
          </a:xfrm>
          <a:prstGeom prst="rect">
            <a:avLst/>
          </a:prstGeom>
        </p:spPr>
        <p:txBody>
          <a:bodyPr vert="horz" lIns="93324" tIns="46662" rIns="93324" bIns="46662" rtlCol="0" anchor="b"/>
          <a:lstStyle>
            <a:lvl1pPr algn="r">
              <a:defRPr sz="1200"/>
            </a:lvl1pPr>
          </a:lstStyle>
          <a:p>
            <a:fld id="{FFE463E6-7F19-4B7A-BC9C-3E64CDFDE85A}" type="slidenum">
              <a:rPr lang="en-US" smtClean="0"/>
              <a:t>‹#›</a:t>
            </a:fld>
            <a:endParaRPr lang="en-US"/>
          </a:p>
        </p:txBody>
      </p:sp>
    </p:spTree>
    <p:extLst>
      <p:ext uri="{BB962C8B-B14F-4D97-AF65-F5344CB8AC3E}">
        <p14:creationId xmlns:p14="http://schemas.microsoft.com/office/powerpoint/2010/main" val="178806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3675" y="1184275"/>
            <a:ext cx="4264025" cy="31988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3237">
              <a:defRPr/>
            </a:pPr>
            <a:fld id="{E26A0058-081D-4A88-8E18-F116EFB08092}" type="slidenum">
              <a:rPr lang="en-US">
                <a:solidFill>
                  <a:prstClr val="black"/>
                </a:solidFill>
                <a:latin typeface="Calibri" panose="020F0502020204030204"/>
              </a:rPr>
              <a:pPr defTabSz="93323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23925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5063" y="914400"/>
            <a:ext cx="4752975" cy="35655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3E6-7F19-4B7A-BC9C-3E64CDFDE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569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txBox="1">
            <a:spLocks noGrp="1" noChangeArrowheads="1"/>
          </p:cNvSpPr>
          <p:nvPr/>
        </p:nvSpPr>
        <p:spPr bwMode="auto">
          <a:xfrm>
            <a:off x="4074048" y="9000414"/>
            <a:ext cx="3116502" cy="475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04" tIns="47601" rIns="95204" bIns="47601" anchor="b"/>
          <a:lstStyle>
            <a:lvl1pPr defTabSz="930275" eaLnBrk="0" hangingPunct="0">
              <a:defRPr sz="1400" b="1">
                <a:solidFill>
                  <a:schemeClr val="tx2"/>
                </a:solidFill>
                <a:latin typeface="Arial" pitchFamily="34" charset="0"/>
                <a:cs typeface="Arial" pitchFamily="34" charset="0"/>
              </a:defRPr>
            </a:lvl1pPr>
            <a:lvl2pPr marL="742950" indent="-285750" defTabSz="930275" eaLnBrk="0" hangingPunct="0">
              <a:defRPr sz="1400" b="1">
                <a:solidFill>
                  <a:schemeClr val="tx2"/>
                </a:solidFill>
                <a:latin typeface="Arial" pitchFamily="34" charset="0"/>
                <a:cs typeface="Arial" pitchFamily="34" charset="0"/>
              </a:defRPr>
            </a:lvl2pPr>
            <a:lvl3pPr marL="1143000" indent="-228600" defTabSz="930275" eaLnBrk="0" hangingPunct="0">
              <a:defRPr sz="1400" b="1">
                <a:solidFill>
                  <a:schemeClr val="tx2"/>
                </a:solidFill>
                <a:latin typeface="Arial" pitchFamily="34" charset="0"/>
                <a:cs typeface="Arial" pitchFamily="34" charset="0"/>
              </a:defRPr>
            </a:lvl3pPr>
            <a:lvl4pPr marL="1600200" indent="-228600" defTabSz="930275" eaLnBrk="0" hangingPunct="0">
              <a:defRPr sz="1400" b="1">
                <a:solidFill>
                  <a:schemeClr val="tx2"/>
                </a:solidFill>
                <a:latin typeface="Arial" pitchFamily="34" charset="0"/>
                <a:cs typeface="Arial" pitchFamily="34" charset="0"/>
              </a:defRPr>
            </a:lvl4pPr>
            <a:lvl5pPr marL="2057400" indent="-228600" defTabSz="930275" eaLnBrk="0" hangingPunct="0">
              <a:defRPr sz="1400" b="1">
                <a:solidFill>
                  <a:schemeClr val="tx2"/>
                </a:solidFill>
                <a:latin typeface="Arial" pitchFamily="34" charset="0"/>
                <a:cs typeface="Arial" pitchFamily="34" charset="0"/>
              </a:defRPr>
            </a:lvl5pPr>
            <a:lvl6pPr marL="2514600" indent="-228600" defTabSz="930275" eaLnBrk="0" fontAlgn="base" hangingPunct="0">
              <a:spcBef>
                <a:spcPct val="0"/>
              </a:spcBef>
              <a:spcAft>
                <a:spcPct val="0"/>
              </a:spcAft>
              <a:defRPr sz="1400" b="1">
                <a:solidFill>
                  <a:schemeClr val="tx2"/>
                </a:solidFill>
                <a:latin typeface="Arial" pitchFamily="34" charset="0"/>
                <a:cs typeface="Arial" pitchFamily="34" charset="0"/>
              </a:defRPr>
            </a:lvl6pPr>
            <a:lvl7pPr marL="2971800" indent="-228600" defTabSz="930275" eaLnBrk="0" fontAlgn="base" hangingPunct="0">
              <a:spcBef>
                <a:spcPct val="0"/>
              </a:spcBef>
              <a:spcAft>
                <a:spcPct val="0"/>
              </a:spcAft>
              <a:defRPr sz="1400" b="1">
                <a:solidFill>
                  <a:schemeClr val="tx2"/>
                </a:solidFill>
                <a:latin typeface="Arial" pitchFamily="34" charset="0"/>
                <a:cs typeface="Arial" pitchFamily="34" charset="0"/>
              </a:defRPr>
            </a:lvl7pPr>
            <a:lvl8pPr marL="3429000" indent="-228600" defTabSz="930275" eaLnBrk="0" fontAlgn="base" hangingPunct="0">
              <a:spcBef>
                <a:spcPct val="0"/>
              </a:spcBef>
              <a:spcAft>
                <a:spcPct val="0"/>
              </a:spcAft>
              <a:defRPr sz="1400" b="1">
                <a:solidFill>
                  <a:schemeClr val="tx2"/>
                </a:solidFill>
                <a:latin typeface="Arial" pitchFamily="34" charset="0"/>
                <a:cs typeface="Arial" pitchFamily="34" charset="0"/>
              </a:defRPr>
            </a:lvl8pPr>
            <a:lvl9pPr marL="3886200" indent="-228600" defTabSz="930275" eaLnBrk="0" fontAlgn="base" hangingPunct="0">
              <a:spcBef>
                <a:spcPct val="0"/>
              </a:spcBef>
              <a:spcAft>
                <a:spcPct val="0"/>
              </a:spcAft>
              <a:defRPr sz="1400" b="1">
                <a:solidFill>
                  <a:schemeClr val="tx2"/>
                </a:solidFill>
                <a:latin typeface="Arial" pitchFamily="34" charset="0"/>
                <a:cs typeface="Arial" pitchFamily="34"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83B49295-A7E9-4C23-85EE-3A25C0658707}"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3027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3427" name="Rectangle 2"/>
          <p:cNvSpPr>
            <a:spLocks noGrp="1" noRot="1" noChangeAspect="1" noChangeArrowheads="1" noTextEdit="1"/>
          </p:cNvSpPr>
          <p:nvPr>
            <p:ph type="sldImg"/>
          </p:nvPr>
        </p:nvSpPr>
        <p:spPr>
          <a:xfrm>
            <a:off x="1246188" y="631825"/>
            <a:ext cx="4694237" cy="3519488"/>
          </a:xfrm>
          <a:ln/>
        </p:spPr>
      </p:sp>
      <p:sp>
        <p:nvSpPr>
          <p:cNvPr id="103428" name="Rectangle 3"/>
          <p:cNvSpPr>
            <a:spLocks noGrp="1" noChangeArrowheads="1"/>
          </p:cNvSpPr>
          <p:nvPr>
            <p:ph type="body" idx="1"/>
          </p:nvPr>
        </p:nvSpPr>
        <p:spPr>
          <a:xfrm>
            <a:off x="960799" y="4502631"/>
            <a:ext cx="5270577" cy="4263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3" tIns="47428" rIns="94853" bIns="47428"/>
          <a:lstStyle/>
          <a:p>
            <a:pPr eaLnBrk="1" hangingPunct="1">
              <a:spcBef>
                <a:spcPct val="50000"/>
              </a:spcBef>
            </a:pPr>
            <a:r>
              <a:rPr lang="en-US" b="0" dirty="0">
                <a:solidFill>
                  <a:srgbClr val="006699"/>
                </a:solidFill>
              </a:rPr>
              <a:t/>
            </a:r>
            <a:br>
              <a:rPr lang="en-US" b="0" dirty="0">
                <a:solidFill>
                  <a:srgbClr val="006699"/>
                </a:solidFill>
              </a:rPr>
            </a:br>
            <a:endParaRPr lang="en-US" b="0" dirty="0">
              <a:solidFill>
                <a:srgbClr val="006699"/>
              </a:solidFill>
            </a:endParaRPr>
          </a:p>
          <a:p>
            <a:pPr eaLnBrk="1" hangingPunct="1"/>
            <a:endParaRPr lang="en-US" dirty="0">
              <a:latin typeface="Arial" pitchFamily="34" charset="0"/>
              <a:cs typeface="Arial" pitchFamily="34" charset="0"/>
            </a:endParaRPr>
          </a:p>
        </p:txBody>
      </p:sp>
      <p:sp>
        <p:nvSpPr>
          <p:cNvPr id="5" name="Rectangle 3"/>
          <p:cNvSpPr txBox="1">
            <a:spLocks noChangeArrowheads="1"/>
          </p:cNvSpPr>
          <p:nvPr/>
        </p:nvSpPr>
        <p:spPr>
          <a:xfrm>
            <a:off x="988153" y="4344248"/>
            <a:ext cx="5270577" cy="4261823"/>
          </a:xfrm>
          <a:prstGeom prst="rect">
            <a:avLst/>
          </a:prstGeom>
          <a:solidFill>
            <a:srgbClr val="FFFFFF"/>
          </a:solidFill>
          <a:ln>
            <a:solidFill>
              <a:srgbClr val="000000"/>
            </a:solidFill>
          </a:ln>
        </p:spPr>
        <p:txBody>
          <a:bodyPr vert="horz" lIns="94880" tIns="47438" rIns="94880" bIns="4743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29 Palms training area is large enough to host a Marine Division with direct support combat logistics regiment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MAGTFTC works wot replicate pacing threat capabilities to offer the most realistic training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Foreign forces also training at 29 Palms</a:t>
            </a:r>
          </a:p>
        </p:txBody>
      </p:sp>
    </p:spTree>
    <p:extLst>
      <p:ext uri="{BB962C8B-B14F-4D97-AF65-F5344CB8AC3E}">
        <p14:creationId xmlns:p14="http://schemas.microsoft.com/office/powerpoint/2010/main" val="75826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5063" y="914400"/>
            <a:ext cx="4752975" cy="35655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7747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4038656" y="8926266"/>
            <a:ext cx="3083431" cy="468345"/>
          </a:xfrm>
          <a:prstGeom prst="rect">
            <a:avLst/>
          </a:prstGeom>
          <a:noFill/>
          <a:ln w="9525">
            <a:noFill/>
            <a:round/>
            <a:headEnd/>
            <a:tailEnd/>
          </a:ln>
        </p:spPr>
        <p:txBody>
          <a:bodyPr lIns="91473" tIns="45551" rIns="91473" bIns="45551" anchor="b"/>
          <a:lstStyle/>
          <a:p>
            <a:pPr algn="r" defTabSz="449063">
              <a:buClr>
                <a:srgbClr val="000000"/>
              </a:buClr>
              <a:buSzPct val="45000"/>
              <a:tabLst>
                <a:tab pos="729317" algn="l"/>
                <a:tab pos="1470109" algn="l"/>
                <a:tab pos="2205979" algn="l"/>
                <a:tab pos="2948408" algn="l"/>
              </a:tabLst>
            </a:pPr>
            <a:fld id="{C4A57C3C-6FE6-4794-9D66-CCFFA5924709}" type="slidenum">
              <a:rPr lang="en-GB" sz="1100">
                <a:solidFill>
                  <a:srgbClr val="000000"/>
                </a:solidFill>
                <a:ea typeface="Arial Unicode MS" pitchFamily="34" charset="-128"/>
                <a:cs typeface="Arial Unicode MS" pitchFamily="34" charset="-128"/>
              </a:rPr>
              <a:pPr algn="r" defTabSz="449063">
                <a:buClr>
                  <a:srgbClr val="000000"/>
                </a:buClr>
                <a:buSzPct val="45000"/>
                <a:tabLst>
                  <a:tab pos="729317" algn="l"/>
                  <a:tab pos="1470109" algn="l"/>
                  <a:tab pos="2205979" algn="l"/>
                  <a:tab pos="2948408" algn="l"/>
                </a:tabLst>
              </a:pPr>
              <a:t>6</a:t>
            </a:fld>
            <a:endParaRPr lang="en-GB" sz="1100">
              <a:solidFill>
                <a:srgbClr val="000000"/>
              </a:solidFill>
              <a:ea typeface="Arial Unicode MS" pitchFamily="34" charset="-128"/>
              <a:cs typeface="Arial Unicode MS" pitchFamily="34" charset="-128"/>
            </a:endParaRPr>
          </a:p>
        </p:txBody>
      </p:sp>
      <p:sp>
        <p:nvSpPr>
          <p:cNvPr id="32771" name="Rectangle 1"/>
          <p:cNvSpPr>
            <a:spLocks noGrp="1" noRot="1" noChangeAspect="1" noChangeArrowheads="1" noTextEdit="1"/>
          </p:cNvSpPr>
          <p:nvPr>
            <p:ph type="sldImg"/>
          </p:nvPr>
        </p:nvSpPr>
        <p:spPr bwMode="auto">
          <a:xfrm>
            <a:off x="1227138" y="712788"/>
            <a:ext cx="4738687" cy="3554412"/>
          </a:xfrm>
          <a:noFill/>
          <a:ln>
            <a:solidFill>
              <a:srgbClr val="000000"/>
            </a:solidFill>
            <a:miter lim="800000"/>
            <a:headEnd/>
            <a:tailEnd/>
          </a:ln>
        </p:spPr>
      </p:sp>
      <p:sp>
        <p:nvSpPr>
          <p:cNvPr id="32772" name="Rectangle 2"/>
          <p:cNvSpPr>
            <a:spLocks noGrp="1" noChangeArrowheads="1"/>
          </p:cNvSpPr>
          <p:nvPr>
            <p:ph type="body" idx="1"/>
          </p:nvPr>
        </p:nvSpPr>
        <p:spPr bwMode="auto">
          <a:xfrm>
            <a:off x="712713" y="4466400"/>
            <a:ext cx="5699973" cy="4229775"/>
          </a:xfrm>
          <a:noFill/>
        </p:spPr>
        <p:txBody>
          <a:bodyPr wrap="square" lIns="91473" tIns="45551" rIns="91473" bIns="45551" numCol="1" anchor="ctr" anchorCtr="0" compatLnSpc="1">
            <a:prstTxWarp prst="textNoShape">
              <a:avLst/>
            </a:prstTxWarp>
          </a:bodyPr>
          <a:lstStyle/>
          <a:p>
            <a:pPr algn="l" eaLnBrk="1" hangingPunct="1">
              <a:spcBef>
                <a:spcPct val="0"/>
              </a:spcBef>
            </a:pPr>
            <a:r>
              <a:rPr lang="en-US" dirty="0" smtClean="0"/>
              <a:t>MCAGCC</a:t>
            </a:r>
            <a:r>
              <a:rPr lang="en-US" baseline="0" dirty="0" smtClean="0"/>
              <a:t> is a defined by DOD as remote and isolated. It is the last thing on 29 Palms Highway before Arizona. Most resources arrive from the west via HWY 62, putting us in a position to be as self sufficient as possible. MCAGCC is home to about 10,000 active military, 1800 civilian employees, and about 6,500 family members. There are 2210 family housing units on base and the base can also accommodate up to 7,500 personnel without dependents across 29 barracks. The base produces most of its own power from solar and natural gas, has its own wells, and is self sufficient for 7 days. Family housing is about 91% occupied with most service members being assigned a home shortly after arrival.</a:t>
            </a:r>
          </a:p>
          <a:p>
            <a:pPr algn="l" eaLnBrk="1" hangingPunct="1">
              <a:spcBef>
                <a:spcPct val="0"/>
              </a:spcBef>
            </a:pPr>
            <a:endParaRPr lang="en-US" baseline="0" dirty="0" smtClean="0"/>
          </a:p>
          <a:p>
            <a:pPr algn="l" eaLnBrk="1" hangingPunct="1">
              <a:spcBef>
                <a:spcPct val="0"/>
              </a:spcBef>
            </a:pPr>
            <a:r>
              <a:rPr lang="en-US" baseline="0" dirty="0" smtClean="0"/>
              <a:t>The scale of support traveling to the base is immense. These numbers covering FY-20 are instructive: over 2.5M gallons of fuel for tactical vehicles, ~2500 personal property shipments, and 35M pounds of freight. The base also provided nearly 3M meals from 3 mess halls. The scale of maneuver training required 25,000 tons of ammunition to be handled at the Combat Center’s Magazine Area supporting 77K transactions.</a:t>
            </a:r>
          </a:p>
          <a:p>
            <a:pPr eaLnBrk="1" hangingPunct="1">
              <a:spcBef>
                <a:spcPct val="0"/>
              </a:spcBef>
            </a:pPr>
            <a:endParaRPr lang="en-US" baseline="0" dirty="0" smtClean="0"/>
          </a:p>
        </p:txBody>
      </p:sp>
    </p:spTree>
    <p:extLst>
      <p:ext uri="{BB962C8B-B14F-4D97-AF65-F5344CB8AC3E}">
        <p14:creationId xmlns:p14="http://schemas.microsoft.com/office/powerpoint/2010/main" val="274299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5863" y="700088"/>
            <a:ext cx="4651375" cy="3489325"/>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defTabSz="933237">
              <a:defRPr/>
            </a:pPr>
            <a:fld id="{B511BA81-E7F6-4C61-A19A-E6C2490FB9F3}" type="slidenum">
              <a:rPr lang="en-US">
                <a:solidFill>
                  <a:srgbClr val="000000"/>
                </a:solidFill>
              </a:rPr>
              <a:pPr defTabSz="933237">
                <a:defRPr/>
              </a:pPr>
              <a:t>7</a:t>
            </a:fld>
            <a:endParaRPr lang="en-US" dirty="0">
              <a:solidFill>
                <a:srgbClr val="000000"/>
              </a:solidFill>
            </a:endParaRPr>
          </a:p>
        </p:txBody>
      </p:sp>
    </p:spTree>
    <p:extLst>
      <p:ext uri="{BB962C8B-B14F-4D97-AF65-F5344CB8AC3E}">
        <p14:creationId xmlns:p14="http://schemas.microsoft.com/office/powerpoint/2010/main" val="3198750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5063" y="914400"/>
            <a:ext cx="4752975" cy="3565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E463E6-7F19-4B7A-BC9C-3E64CDFDE85A}" type="slidenum">
              <a:rPr lang="en-US" smtClean="0"/>
              <a:t>8</a:t>
            </a:fld>
            <a:endParaRPr lang="en-US"/>
          </a:p>
        </p:txBody>
      </p:sp>
    </p:spTree>
    <p:extLst>
      <p:ext uri="{BB962C8B-B14F-4D97-AF65-F5344CB8AC3E}">
        <p14:creationId xmlns:p14="http://schemas.microsoft.com/office/powerpoint/2010/main" val="2070115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2">
                    <a:lumMod val="50000"/>
                  </a:schemeClr>
                </a:solidFill>
              </a:defRPr>
            </a:lvl1pPr>
          </a:lstStyle>
          <a:p>
            <a:fld id="{94FA12FE-31B6-437E-B8D2-CB4D41A5D1B7}" type="datetime8">
              <a:rPr lang="en-US" smtClean="0">
                <a:solidFill>
                  <a:srgbClr val="EEECE1">
                    <a:lumMod val="50000"/>
                  </a:srgbClr>
                </a:solidFill>
              </a:rPr>
              <a:t>10/25/2022 8:40 AM</a:t>
            </a:fld>
            <a:endParaRPr lang="en-US">
              <a:solidFill>
                <a:srgbClr val="EEECE1">
                  <a:lumMod val="50000"/>
                </a:srgb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0CA8ACA-0DB9-4DAD-A6A6-B81107FF117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977088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6"/>
            <a:ext cx="5486400" cy="566739"/>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2" indent="0">
              <a:buNone/>
              <a:defRPr sz="2100"/>
            </a:lvl2pPr>
            <a:lvl3pPr marL="685784" indent="0">
              <a:buNone/>
              <a:defRPr sz="1800"/>
            </a:lvl3pPr>
            <a:lvl4pPr marL="1028675"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2"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1792288" y="5367355"/>
            <a:ext cx="5486400" cy="804863"/>
          </a:xfrm>
        </p:spPr>
        <p:txBody>
          <a:bodyPr/>
          <a:lstStyle>
            <a:lvl1pPr marL="0" indent="0">
              <a:buNone/>
              <a:defRPr sz="1050"/>
            </a:lvl1pPr>
            <a:lvl2pPr marL="342892" indent="0">
              <a:buNone/>
              <a:defRPr sz="900"/>
            </a:lvl2pPr>
            <a:lvl3pPr marL="685784" indent="0">
              <a:buNone/>
              <a:defRPr sz="750"/>
            </a:lvl3pPr>
            <a:lvl4pPr marL="1028675"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C29B75B-B7CE-4D30-9B56-CE870CE6547D}" type="datetime8">
              <a:rPr lang="en-US" smtClean="0">
                <a:solidFill>
                  <a:prstClr val="black">
                    <a:tint val="75000"/>
                  </a:prstClr>
                </a:solidFill>
              </a:rPr>
              <a:t>10/25/2022 8:40 AM</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8812148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EF9AE50-5A3E-46C1-A83E-E98DCBCEB7E8}" type="datetime8">
              <a:rPr lang="en-US" smtClean="0">
                <a:solidFill>
                  <a:prstClr val="black">
                    <a:tint val="75000"/>
                  </a:prstClr>
                </a:solidFill>
              </a:rPr>
              <a:t>10/25/2022 8:40 AM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498621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97F4918-99D2-45FB-BE5E-7EE2F771D2F5}" type="datetime8">
              <a:rPr lang="en-US" smtClean="0">
                <a:solidFill>
                  <a:prstClr val="black">
                    <a:tint val="75000"/>
                  </a:prstClr>
                </a:solidFill>
              </a:rPr>
              <a:t>10/25/2022 8:40 AM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6891455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6"/>
            <a:ext cx="8229600" cy="45259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7239000" y="6400800"/>
            <a:ext cx="1905000" cy="457200"/>
          </a:xfrm>
        </p:spPr>
        <p:txBody>
          <a:bodyPr/>
          <a:lstStyle>
            <a:lvl1pPr>
              <a:defRPr/>
            </a:lvl1pPr>
          </a:lstStyle>
          <a:p>
            <a:fld id="{05C3B947-9EDE-4CF4-91AB-A2C93F7D35E9}" type="slidenum">
              <a:rPr/>
              <a:pPr/>
              <a:t>‹#›</a:t>
            </a:fld>
            <a:endParaRPr dirty="0"/>
          </a:p>
        </p:txBody>
      </p:sp>
    </p:spTree>
    <p:extLst>
      <p:ext uri="{BB962C8B-B14F-4D97-AF65-F5344CB8AC3E}">
        <p14:creationId xmlns:p14="http://schemas.microsoft.com/office/powerpoint/2010/main" val="398937046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A9A46D-5308-4CDC-88B4-6AF7A67053F2}" type="datetime8">
              <a:rPr lang="en-US" smtClean="0">
                <a:solidFill>
                  <a:prstClr val="black">
                    <a:tint val="75000"/>
                  </a:prstClr>
                </a:solidFill>
              </a:rPr>
              <a:t>10/25/2022 8:40 AM</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0CA8ACA-0DB9-4DAD-A6A6-B81107FF117E}" type="slidenum">
              <a:rPr lang="en-US" smtClean="0">
                <a:solidFill>
                  <a:prstClr val="black"/>
                </a:solidFill>
              </a:rPr>
              <a:pPr/>
              <a:t>‹#›</a:t>
            </a:fld>
            <a:endParaRPr lang="en-US" dirty="0">
              <a:solidFill>
                <a:prstClr val="black"/>
              </a:solidFill>
            </a:endParaRPr>
          </a:p>
        </p:txBody>
      </p:sp>
      <p:graphicFrame>
        <p:nvGraphicFramePr>
          <p:cNvPr id="23" name="Table 22"/>
          <p:cNvGraphicFramePr>
            <a:graphicFrameLocks noGrp="1"/>
          </p:cNvGraphicFramePr>
          <p:nvPr userDrawn="1">
            <p:extLst/>
          </p:nvPr>
        </p:nvGraphicFramePr>
        <p:xfrm>
          <a:off x="457200" y="1505525"/>
          <a:ext cx="8229600" cy="4784438"/>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423014956"/>
                    </a:ext>
                  </a:extLst>
                </a:gridCol>
                <a:gridCol w="4114800">
                  <a:extLst>
                    <a:ext uri="{9D8B030D-6E8A-4147-A177-3AD203B41FA5}">
                      <a16:colId xmlns:a16="http://schemas.microsoft.com/office/drawing/2014/main" val="1953960543"/>
                    </a:ext>
                  </a:extLst>
                </a:gridCol>
              </a:tblGrid>
              <a:tr h="2392219">
                <a:tc>
                  <a:txBody>
                    <a:bodyPr/>
                    <a:lstStyle/>
                    <a:p>
                      <a:endParaRPr lang="en-US" b="0" dirty="0">
                        <a:solidFill>
                          <a:schemeClr val="tx1"/>
                        </a:solidFill>
                      </a:endParaRPr>
                    </a:p>
                  </a:txBody>
                  <a:tcPr marL="68580" marR="68580">
                    <a:lnL w="12700" cmpd="sng">
                      <a:noFill/>
                    </a:lnL>
                    <a:lnR w="28575" cap="flat" cmpd="sng" algn="ctr">
                      <a:solidFill>
                        <a:schemeClr val="tx1"/>
                      </a:solidFill>
                      <a:prstDash val="solid"/>
                      <a:round/>
                      <a:headEnd type="none" w="med" len="med"/>
                      <a:tailEnd type="none" w="med" len="med"/>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marL="68580" marR="68580">
                    <a:lnL w="28575" cap="flat" cmpd="sng" algn="ctr">
                      <a:solidFill>
                        <a:schemeClr val="tx1"/>
                      </a:solidFill>
                      <a:prstDash val="solid"/>
                      <a:round/>
                      <a:headEnd type="none" w="med" len="med"/>
                      <a:tailEnd type="none" w="med" len="med"/>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3800216"/>
                  </a:ext>
                </a:extLst>
              </a:tr>
              <a:tr h="2392219">
                <a:tc>
                  <a:txBody>
                    <a:bodyPr/>
                    <a:lstStyle/>
                    <a:p>
                      <a:endParaRPr lang="en-US" dirty="0"/>
                    </a:p>
                  </a:txBody>
                  <a:tcPr marL="68580" marR="68580">
                    <a:lnL w="12700" cmpd="sng">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marL="68580" marR="68580">
                    <a:lnL w="28575" cap="flat" cmpd="sng" algn="ctr">
                      <a:solidFill>
                        <a:schemeClr val="tx1"/>
                      </a:solid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41773445"/>
                  </a:ext>
                </a:extLst>
              </a:tr>
            </a:tbl>
          </a:graphicData>
        </a:graphic>
      </p:graphicFrame>
    </p:spTree>
    <p:extLst>
      <p:ext uri="{BB962C8B-B14F-4D97-AF65-F5344CB8AC3E}">
        <p14:creationId xmlns:p14="http://schemas.microsoft.com/office/powerpoint/2010/main" val="2523366393"/>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2">
                    <a:lumMod val="50000"/>
                  </a:schemeClr>
                </a:solidFill>
              </a:defRPr>
            </a:lvl1pPr>
          </a:lstStyle>
          <a:p>
            <a:fld id="{CC176081-64AC-409A-86E9-E6589A92109F}" type="datetime8">
              <a:rPr lang="en-US" smtClean="0">
                <a:solidFill>
                  <a:srgbClr val="EEECE1">
                    <a:lumMod val="50000"/>
                  </a:srgbClr>
                </a:solidFill>
              </a:rPr>
              <a:t>10/25/2022 8:40 AM</a:t>
            </a:fld>
            <a:endParaRPr lang="en-US">
              <a:solidFill>
                <a:srgbClr val="EEECE1">
                  <a:lumMod val="50000"/>
                </a:srgb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0CA8ACA-0DB9-4DAD-A6A6-B81107FF117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9287934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3CB78ACC-51AF-4E18-AD62-323AAD29DF77}" type="datetime8">
              <a:rPr lang="en-US" smtClean="0">
                <a:solidFill>
                  <a:prstClr val="black">
                    <a:tint val="75000"/>
                  </a:prstClr>
                </a:solidFill>
              </a:rPr>
              <a:t>10/25/2022 8:40 AM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177300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7391"/>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06E2ECBD-1FC9-4534-91E7-5C5514BA6941}" type="datetime8">
              <a:rPr lang="en-US" smtClean="0">
                <a:solidFill>
                  <a:prstClr val="black">
                    <a:tint val="75000"/>
                  </a:prstClr>
                </a:solidFill>
              </a:rPr>
              <a:t>10/25/2022 8:40 AM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6231674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8F9E96F-B963-4219-8CE8-EF54CA1A1141}" type="datetime8">
              <a:rPr lang="en-US" smtClean="0">
                <a:solidFill>
                  <a:prstClr val="black">
                    <a:tint val="75000"/>
                  </a:prstClr>
                </a:solidFill>
              </a:rPr>
              <a:t>10/25/2022 8:40 AM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7752884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09BDDE2C-5058-472E-83A9-C72E98924186}" type="datetime8">
              <a:rPr lang="en-US" smtClean="0">
                <a:solidFill>
                  <a:prstClr val="black">
                    <a:tint val="75000"/>
                  </a:prstClr>
                </a:solidFill>
              </a:rPr>
              <a:t>10/25/2022 8:40 AM</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smtClean="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8158116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A6842CFA-68BE-40BC-8F09-E45940A8A944}" type="datetime8">
              <a:rPr lang="en-US" smtClean="0">
                <a:solidFill>
                  <a:prstClr val="black">
                    <a:tint val="75000"/>
                  </a:prstClr>
                </a:solidFill>
              </a:rPr>
              <a:t>10/25/2022 8:40 AM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3438343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535116"/>
            <a:ext cx="4041775"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F3D29082-0CB1-4385-B1B8-8A49F2D0693A}" type="datetime8">
              <a:rPr lang="en-US" smtClean="0">
                <a:solidFill>
                  <a:prstClr val="black">
                    <a:tint val="75000"/>
                  </a:prstClr>
                </a:solidFill>
              </a:rPr>
              <a:t>10/25/2022 8:40 AM</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950562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F823E23D-B301-44B8-8F37-355DBBC25B12}" type="datetime8">
              <a:rPr lang="en-US" smtClean="0">
                <a:solidFill>
                  <a:prstClr val="black">
                    <a:tint val="75000"/>
                  </a:prstClr>
                </a:solidFill>
              </a:rPr>
              <a:t>10/25/2022 8:40 AM</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en-US" dirty="0" smtClean="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9609722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39907B3-B1F1-4176-A8CA-57B443B2A30B}" type="datetime8">
              <a:rPr lang="en-US" smtClean="0">
                <a:solidFill>
                  <a:prstClr val="black">
                    <a:tint val="75000"/>
                  </a:prstClr>
                </a:solidFill>
              </a:rPr>
              <a:t>10/25/2022 8:40 AM</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n-US" dirty="0" smtClean="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9074182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73052"/>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7" y="1435104"/>
            <a:ext cx="3008313"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4CED2F1-2E79-4559-9165-A5A9D952E1E8}" type="datetime8">
              <a:rPr lang="en-US" smtClean="0">
                <a:solidFill>
                  <a:prstClr val="black">
                    <a:tint val="75000"/>
                  </a:prstClr>
                </a:solidFill>
              </a:rPr>
              <a:t>10/25/2022 8:40 AM</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931126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53"/>
            <a:ext cx="5486400" cy="8048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2B2130E-48AD-4D66-8C35-5EA3D7A49CC3}" type="datetime8">
              <a:rPr lang="en-US" smtClean="0">
                <a:solidFill>
                  <a:prstClr val="black">
                    <a:tint val="75000"/>
                  </a:prstClr>
                </a:solidFill>
              </a:rPr>
              <a:t>10/25/2022 8:40 AM</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7138555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7C0D9C-A0FD-4C4B-AD08-85C1CC4E8C87}" type="datetime8">
              <a:rPr lang="en-US" smtClean="0">
                <a:solidFill>
                  <a:prstClr val="black">
                    <a:tint val="75000"/>
                  </a:prstClr>
                </a:solidFill>
              </a:rPr>
              <a:t>10/25/2022 8:40 AM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5680010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B4CCB7C-1EAA-4398-88DD-3BED8A97F8A4}" type="datetime8">
              <a:rPr lang="en-US" smtClean="0">
                <a:solidFill>
                  <a:prstClr val="black">
                    <a:tint val="75000"/>
                  </a:prstClr>
                </a:solidFill>
              </a:rPr>
              <a:t>10/25/2022 8:40 AM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3856211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C2912-0B59-4957-8BFD-9C59C0E6537E}" type="datetime8">
              <a:rPr lang="en-US" smtClean="0">
                <a:solidFill>
                  <a:prstClr val="black">
                    <a:tint val="75000"/>
                  </a:prstClr>
                </a:solidFill>
              </a:rPr>
              <a:t>10/25/2022 8:40 AM</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0CA8ACA-0DB9-4DAD-A6A6-B81107FF117E}" type="slidenum">
              <a:rPr lang="en-US" smtClean="0">
                <a:solidFill>
                  <a:prstClr val="black"/>
                </a:solidFill>
              </a:rPr>
              <a:pPr/>
              <a:t>‹#›</a:t>
            </a:fld>
            <a:endParaRPr lang="en-US" dirty="0">
              <a:solidFill>
                <a:prstClr val="black"/>
              </a:solidFill>
            </a:endParaRPr>
          </a:p>
        </p:txBody>
      </p:sp>
      <p:graphicFrame>
        <p:nvGraphicFramePr>
          <p:cNvPr id="23" name="Table 22"/>
          <p:cNvGraphicFramePr>
            <a:graphicFrameLocks noGrp="1"/>
          </p:cNvGraphicFramePr>
          <p:nvPr userDrawn="1">
            <p:extLst/>
          </p:nvPr>
        </p:nvGraphicFramePr>
        <p:xfrm>
          <a:off x="457200" y="1505525"/>
          <a:ext cx="8229600" cy="4784438"/>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423014956"/>
                    </a:ext>
                  </a:extLst>
                </a:gridCol>
                <a:gridCol w="4114800">
                  <a:extLst>
                    <a:ext uri="{9D8B030D-6E8A-4147-A177-3AD203B41FA5}">
                      <a16:colId xmlns:a16="http://schemas.microsoft.com/office/drawing/2014/main" val="1953960543"/>
                    </a:ext>
                  </a:extLst>
                </a:gridCol>
              </a:tblGrid>
              <a:tr h="2392219">
                <a:tc>
                  <a:txBody>
                    <a:bodyPr/>
                    <a:lstStyle/>
                    <a:p>
                      <a:endParaRPr lang="en-US" b="0" dirty="0">
                        <a:solidFill>
                          <a:schemeClr val="tx1"/>
                        </a:solidFill>
                      </a:endParaRPr>
                    </a:p>
                  </a:txBody>
                  <a:tcPr marL="68580" marR="68580">
                    <a:lnL w="12700" cmpd="sng">
                      <a:noFill/>
                    </a:lnL>
                    <a:lnR w="28575" cap="flat" cmpd="sng" algn="ctr">
                      <a:solidFill>
                        <a:schemeClr val="tx1"/>
                      </a:solidFill>
                      <a:prstDash val="solid"/>
                      <a:round/>
                      <a:headEnd type="none" w="med" len="med"/>
                      <a:tailEnd type="none" w="med" len="med"/>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marL="68580" marR="68580">
                    <a:lnL w="28575" cap="flat" cmpd="sng" algn="ctr">
                      <a:solidFill>
                        <a:schemeClr val="tx1"/>
                      </a:solidFill>
                      <a:prstDash val="solid"/>
                      <a:round/>
                      <a:headEnd type="none" w="med" len="med"/>
                      <a:tailEnd type="none" w="med" len="med"/>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3800216"/>
                  </a:ext>
                </a:extLst>
              </a:tr>
              <a:tr h="2392219">
                <a:tc>
                  <a:txBody>
                    <a:bodyPr/>
                    <a:lstStyle/>
                    <a:p>
                      <a:endParaRPr lang="en-US" dirty="0"/>
                    </a:p>
                  </a:txBody>
                  <a:tcPr marL="68580" marR="68580">
                    <a:lnL w="12700" cmpd="sng">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marL="68580" marR="68580">
                    <a:lnL w="28575" cap="flat" cmpd="sng" algn="ctr">
                      <a:solidFill>
                        <a:schemeClr val="tx1"/>
                      </a:solid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41773445"/>
                  </a:ext>
                </a:extLst>
              </a:tr>
            </a:tbl>
          </a:graphicData>
        </a:graphic>
      </p:graphicFrame>
    </p:spTree>
    <p:extLst>
      <p:ext uri="{BB962C8B-B14F-4D97-AF65-F5344CB8AC3E}">
        <p14:creationId xmlns:p14="http://schemas.microsoft.com/office/powerpoint/2010/main" val="2425719110"/>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7391"/>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38CD5445-B226-441C-8ABF-CC9268E0481B}" type="datetime8">
              <a:rPr lang="en-US" smtClean="0">
                <a:solidFill>
                  <a:prstClr val="black">
                    <a:tint val="75000"/>
                  </a:prstClr>
                </a:solidFill>
              </a:rPr>
              <a:t>10/25/2022 8:40 AM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smtClean="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5952325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4"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9"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22D5A23-64EE-41D2-A571-3EC2530C81B4}" type="datetime8">
              <a:rPr lang="en-US" smtClean="0">
                <a:solidFill>
                  <a:prstClr val="black">
                    <a:tint val="75000"/>
                  </a:prstClr>
                </a:solidFill>
              </a:rPr>
              <a:t>10/25/2022 8:40 AM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649727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53E3DE9-8203-493F-9A8C-4082ADDD1FA9}" type="datetime8">
              <a:rPr lang="en-US" smtClean="0">
                <a:solidFill>
                  <a:prstClr val="black">
                    <a:tint val="75000"/>
                  </a:prstClr>
                </a:solidFill>
              </a:rPr>
              <a:t>10/25/2022 8:40 AM</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smtClean="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41607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1800" b="1"/>
            </a:lvl1pPr>
            <a:lvl2pPr marL="342892" indent="0">
              <a:buNone/>
              <a:defRPr sz="1500" b="1"/>
            </a:lvl2pPr>
            <a:lvl3pPr marL="685784" indent="0">
              <a:buNone/>
              <a:defRPr sz="1350" b="1"/>
            </a:lvl3pPr>
            <a:lvl4pPr marL="1028675"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535117"/>
            <a:ext cx="4041775" cy="639763"/>
          </a:xfrm>
        </p:spPr>
        <p:txBody>
          <a:bodyPr anchor="b"/>
          <a:lstStyle>
            <a:lvl1pPr marL="0" indent="0">
              <a:buNone/>
              <a:defRPr sz="1800" b="1"/>
            </a:lvl1pPr>
            <a:lvl2pPr marL="342892" indent="0">
              <a:buNone/>
              <a:defRPr sz="1500" b="1"/>
            </a:lvl2pPr>
            <a:lvl3pPr marL="685784" indent="0">
              <a:buNone/>
              <a:defRPr sz="1350" b="1"/>
            </a:lvl3pPr>
            <a:lvl4pPr marL="1028675"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EE2EA2FC-2C16-45FC-9254-961E6C31F66F}" type="datetime8">
              <a:rPr lang="en-US" smtClean="0">
                <a:solidFill>
                  <a:prstClr val="black">
                    <a:tint val="75000"/>
                  </a:prstClr>
                </a:solidFill>
              </a:rPr>
              <a:t>10/25/2022 8:40 AM</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1221337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FF13763-0D39-4DCD-AB9F-F7F808441EE2}" type="datetime8">
              <a:rPr lang="en-US" smtClean="0">
                <a:solidFill>
                  <a:prstClr val="black">
                    <a:tint val="75000"/>
                  </a:prstClr>
                </a:solidFill>
              </a:rPr>
              <a:t>10/25/2022 8:40 AM</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en-US" dirty="0" smtClean="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114242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0565576-12EB-4E89-ADBB-1459FB763811}" type="datetime8">
              <a:rPr lang="en-US" smtClean="0">
                <a:solidFill>
                  <a:prstClr val="black">
                    <a:tint val="75000"/>
                  </a:prstClr>
                </a:solidFill>
              </a:rPr>
              <a:t>10/25/2022 8:40 AM</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n-US" dirty="0" smtClean="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31784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73054"/>
            <a:ext cx="3008313" cy="1162051"/>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7" y="1435104"/>
            <a:ext cx="3008313" cy="4691063"/>
          </a:xfrm>
        </p:spPr>
        <p:txBody>
          <a:bodyPr/>
          <a:lstStyle>
            <a:lvl1pPr marL="0" indent="0">
              <a:buNone/>
              <a:defRPr sz="1050"/>
            </a:lvl1pPr>
            <a:lvl2pPr marL="342892" indent="0">
              <a:buNone/>
              <a:defRPr sz="900"/>
            </a:lvl2pPr>
            <a:lvl3pPr marL="685784" indent="0">
              <a:buNone/>
              <a:defRPr sz="750"/>
            </a:lvl3pPr>
            <a:lvl4pPr marL="1028675"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8F0A3653-EE2E-4159-81A8-0FD785895D8A}" type="datetime8">
              <a:rPr lang="en-US" smtClean="0">
                <a:solidFill>
                  <a:prstClr val="black">
                    <a:tint val="75000"/>
                  </a:prstClr>
                </a:solidFill>
              </a:rPr>
              <a:t>10/25/2022 8:40 AM</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0CA8ACA-0DB9-4DAD-A6A6-B81107FF117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5963408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5"/>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60"/>
            <a:ext cx="2133600" cy="366183"/>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defRPr>
            </a:lvl1pPr>
          </a:lstStyle>
          <a:p>
            <a:fld id="{5CBBE8B7-F9AC-4F8F-9A2B-C0396752D3A9}" type="datetime8">
              <a:rPr lang="en-US" smtClean="0">
                <a:solidFill>
                  <a:prstClr val="black">
                    <a:tint val="75000"/>
                  </a:prstClr>
                </a:solidFill>
              </a:rPr>
              <a:t>10/25/2022 8:40 AM</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60"/>
            <a:ext cx="2895600" cy="366183"/>
          </a:xfrm>
          <a:prstGeom prst="rect">
            <a:avLst/>
          </a:prstGeom>
        </p:spPr>
        <p:txBody>
          <a:bodyPr vert="horz" lIns="91440" tIns="45720" rIns="91440" bIns="45720" rtlCol="0" anchor="ctr"/>
          <a:lstStyle>
            <a:lvl1pPr algn="ctr" fontAlgn="auto">
              <a:spcBef>
                <a:spcPts val="0"/>
              </a:spcBef>
              <a:spcAft>
                <a:spcPts val="0"/>
              </a:spcAft>
              <a:defRPr sz="675">
                <a:solidFill>
                  <a:schemeClr val="tx1">
                    <a:tint val="75000"/>
                  </a:schemeClr>
                </a:solidFill>
                <a:latin typeface="+mn-lt"/>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60"/>
            <a:ext cx="2133600" cy="366183"/>
          </a:xfrm>
          <a:prstGeom prst="rect">
            <a:avLst/>
          </a:prstGeom>
        </p:spPr>
        <p:txBody>
          <a:bodyPr vert="horz" lIns="91440" tIns="45720" rIns="91440" bIns="45720" rtlCol="0" anchor="ctr"/>
          <a:lstStyle>
            <a:lvl1pPr algn="r" fontAlgn="auto">
              <a:spcBef>
                <a:spcPts val="0"/>
              </a:spcBef>
              <a:spcAft>
                <a:spcPts val="0"/>
              </a:spcAft>
              <a:defRPr sz="900">
                <a:solidFill>
                  <a:schemeClr val="tx1"/>
                </a:solidFill>
                <a:latin typeface="+mn-lt"/>
              </a:defRPr>
            </a:lvl1pPr>
          </a:lstStyle>
          <a:p>
            <a:fld id="{F0CA8ACA-0DB9-4DAD-A6A6-B81107FF117E}" type="slidenum">
              <a:rPr lang="en-US" smtClean="0">
                <a:solidFill>
                  <a:prstClr val="black"/>
                </a:solidFill>
              </a:rPr>
              <a:pPr/>
              <a:t>‹#›</a:t>
            </a:fld>
            <a:endParaRPr lang="en-US" dirty="0">
              <a:solidFill>
                <a:prstClr val="black"/>
              </a:solidFill>
            </a:endParaRPr>
          </a:p>
        </p:txBody>
      </p:sp>
      <p:pic>
        <p:nvPicPr>
          <p:cNvPr id="9" name="Picture 2">
            <a:hlinkClick r:id="" action="ppaction://noaction"/>
          </p:cNvPr>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7649940" y="58738"/>
            <a:ext cx="1600200" cy="1236662"/>
          </a:xfrm>
          <a:prstGeom prst="rect">
            <a:avLst/>
          </a:prstGeom>
          <a:noFill/>
          <a:ln w="9525">
            <a:noFill/>
            <a:miter lim="800000"/>
            <a:headEnd/>
            <a:tailEnd/>
          </a:ln>
        </p:spPr>
      </p:pic>
      <p:pic>
        <p:nvPicPr>
          <p:cNvPr id="10" name="Picture 3"/>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53108" y="0"/>
            <a:ext cx="1060450" cy="1371600"/>
          </a:xfrm>
          <a:prstGeom prst="rect">
            <a:avLst/>
          </a:prstGeom>
          <a:noFill/>
          <a:ln w="9525">
            <a:noFill/>
            <a:miter lim="800000"/>
            <a:headEnd/>
            <a:tailEnd/>
          </a:ln>
        </p:spPr>
      </p:pic>
      <p:sp>
        <p:nvSpPr>
          <p:cNvPr id="12" name="Line 9"/>
          <p:cNvSpPr>
            <a:spLocks noChangeShapeType="1"/>
          </p:cNvSpPr>
          <p:nvPr userDrawn="1"/>
        </p:nvSpPr>
        <p:spPr bwMode="auto">
          <a:xfrm>
            <a:off x="304800" y="1447800"/>
            <a:ext cx="8610600" cy="0"/>
          </a:xfrm>
          <a:prstGeom prst="line">
            <a:avLst/>
          </a:prstGeom>
          <a:noFill/>
          <a:ln w="38100">
            <a:solidFill>
              <a:srgbClr val="FF0000"/>
            </a:solidFill>
            <a:round/>
            <a:headEnd/>
            <a:tailEnd/>
          </a:ln>
          <a:effectLst/>
        </p:spPr>
        <p:txBody>
          <a:bodyPr/>
          <a:lstStyle/>
          <a:p>
            <a:pPr>
              <a:defRPr/>
            </a:pPr>
            <a:endParaRPr lang="en-US" sz="1350" dirty="0">
              <a:solidFill>
                <a:srgbClr val="000000"/>
              </a:solidFill>
            </a:endParaRPr>
          </a:p>
        </p:txBody>
      </p:sp>
    </p:spTree>
    <p:extLst>
      <p:ext uri="{BB962C8B-B14F-4D97-AF65-F5344CB8AC3E}">
        <p14:creationId xmlns:p14="http://schemas.microsoft.com/office/powerpoint/2010/main" val="4216011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timing>
    <p:tnLst>
      <p:par>
        <p:cTn id="1" dur="indefinite" restart="never" nodeType="tmRoot"/>
      </p:par>
    </p:tnLst>
  </p:timing>
  <p:hf hdr="0" ftr="0" dt="0"/>
  <p:txStyles>
    <p:titleStyle>
      <a:lvl1pPr algn="ctr" rtl="0" eaLnBrk="1" fontAlgn="base" hangingPunct="1">
        <a:spcBef>
          <a:spcPct val="0"/>
        </a:spcBef>
        <a:spcAft>
          <a:spcPct val="0"/>
        </a:spcAft>
        <a:defRPr sz="2475" kern="1200">
          <a:solidFill>
            <a:schemeClr val="tx1"/>
          </a:solidFill>
          <a:latin typeface="+mj-lt"/>
          <a:ea typeface="+mj-ea"/>
          <a:cs typeface="Arial" pitchFamily="34" charset="0"/>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892" algn="ctr" rtl="0" eaLnBrk="1" fontAlgn="base" hangingPunct="1">
        <a:spcBef>
          <a:spcPct val="0"/>
        </a:spcBef>
        <a:spcAft>
          <a:spcPct val="0"/>
        </a:spcAft>
        <a:defRPr sz="3300">
          <a:solidFill>
            <a:schemeClr val="tx1"/>
          </a:solidFill>
          <a:latin typeface="Calibri" pitchFamily="34" charset="0"/>
        </a:defRPr>
      </a:lvl6pPr>
      <a:lvl7pPr marL="685784" algn="ctr" rtl="0" eaLnBrk="1" fontAlgn="base" hangingPunct="1">
        <a:spcBef>
          <a:spcPct val="0"/>
        </a:spcBef>
        <a:spcAft>
          <a:spcPct val="0"/>
        </a:spcAft>
        <a:defRPr sz="3300">
          <a:solidFill>
            <a:schemeClr val="tx1"/>
          </a:solidFill>
          <a:latin typeface="Calibri" pitchFamily="34" charset="0"/>
        </a:defRPr>
      </a:lvl7pPr>
      <a:lvl8pPr marL="1028675" algn="ctr" rtl="0" eaLnBrk="1" fontAlgn="base" hangingPunct="1">
        <a:spcBef>
          <a:spcPct val="0"/>
        </a:spcBef>
        <a:spcAft>
          <a:spcPct val="0"/>
        </a:spcAft>
        <a:defRPr sz="3300">
          <a:solidFill>
            <a:schemeClr val="tx1"/>
          </a:solidFill>
          <a:latin typeface="Calibri" pitchFamily="34" charset="0"/>
        </a:defRPr>
      </a:lvl8pPr>
      <a:lvl9pPr marL="1371566" algn="ctr" rtl="0" eaLnBrk="1" fontAlgn="base" hangingPunct="1">
        <a:spcBef>
          <a:spcPct val="0"/>
        </a:spcBef>
        <a:spcAft>
          <a:spcPct val="0"/>
        </a:spcAft>
        <a:defRPr sz="3300">
          <a:solidFill>
            <a:schemeClr val="tx1"/>
          </a:solidFill>
          <a:latin typeface="Calibri" pitchFamily="34" charset="0"/>
        </a:defRPr>
      </a:lvl9pPr>
    </p:titleStyle>
    <p:bodyStyle>
      <a:lvl1pPr marL="257169" indent="-257169" algn="l" rtl="0" eaLnBrk="1" fontAlgn="base" hangingPunct="1">
        <a:spcBef>
          <a:spcPct val="20000"/>
        </a:spcBef>
        <a:spcAft>
          <a:spcPct val="0"/>
        </a:spcAft>
        <a:buFont typeface="Arial" charset="0"/>
        <a:buChar char="•"/>
        <a:defRPr sz="1350" kern="1200">
          <a:solidFill>
            <a:schemeClr val="tx1"/>
          </a:solidFill>
          <a:latin typeface="+mn-lt"/>
          <a:ea typeface="+mn-ea"/>
          <a:cs typeface="Arial" pitchFamily="34" charset="0"/>
        </a:defRPr>
      </a:lvl1pPr>
      <a:lvl2pPr marL="557198" indent="-214307" algn="l" rtl="0" eaLnBrk="1" fontAlgn="base" hangingPunct="1">
        <a:spcBef>
          <a:spcPct val="20000"/>
        </a:spcBef>
        <a:spcAft>
          <a:spcPct val="0"/>
        </a:spcAft>
        <a:buFont typeface="Arial" charset="0"/>
        <a:buChar char="–"/>
        <a:defRPr sz="1350" kern="1200">
          <a:solidFill>
            <a:schemeClr val="tx1"/>
          </a:solidFill>
          <a:latin typeface="+mn-lt"/>
          <a:ea typeface="+mn-ea"/>
          <a:cs typeface="Arial" pitchFamily="34" charset="0"/>
        </a:defRPr>
      </a:lvl2pPr>
      <a:lvl3pPr marL="857229" indent="-171446" algn="l" rtl="0" eaLnBrk="1" fontAlgn="base" hangingPunct="1">
        <a:spcBef>
          <a:spcPct val="20000"/>
        </a:spcBef>
        <a:spcAft>
          <a:spcPct val="0"/>
        </a:spcAft>
        <a:buFont typeface="Arial" charset="0"/>
        <a:buChar char="•"/>
        <a:defRPr sz="1350" kern="1200">
          <a:solidFill>
            <a:schemeClr val="tx1"/>
          </a:solidFill>
          <a:latin typeface="+mn-lt"/>
          <a:ea typeface="+mn-ea"/>
          <a:cs typeface="Arial" pitchFamily="34" charset="0"/>
        </a:defRPr>
      </a:lvl3pPr>
      <a:lvl4pPr marL="1200120" indent="-171446" algn="l" rtl="0" eaLnBrk="1" fontAlgn="base" hangingPunct="1">
        <a:spcBef>
          <a:spcPct val="20000"/>
        </a:spcBef>
        <a:spcAft>
          <a:spcPct val="0"/>
        </a:spcAft>
        <a:buFont typeface="Arial" charset="0"/>
        <a:buChar char="–"/>
        <a:defRPr sz="1350" kern="1200">
          <a:solidFill>
            <a:schemeClr val="tx1"/>
          </a:solidFill>
          <a:latin typeface="+mn-lt"/>
          <a:ea typeface="+mn-ea"/>
          <a:cs typeface="Arial" pitchFamily="34" charset="0"/>
        </a:defRPr>
      </a:lvl4pPr>
      <a:lvl5pPr marL="1543011" indent="-171446" algn="l" rtl="0" eaLnBrk="1" fontAlgn="base" hangingPunct="1">
        <a:spcBef>
          <a:spcPct val="20000"/>
        </a:spcBef>
        <a:spcAft>
          <a:spcPct val="0"/>
        </a:spcAft>
        <a:buFont typeface="Arial" charset="0"/>
        <a:buChar char="»"/>
        <a:defRPr sz="1350" kern="1200">
          <a:solidFill>
            <a:schemeClr val="tx1"/>
          </a:solidFill>
          <a:latin typeface="+mn-lt"/>
          <a:ea typeface="+mn-ea"/>
          <a:cs typeface="Arial" pitchFamily="34" charset="0"/>
        </a:defRPr>
      </a:lvl5pPr>
      <a:lvl6pPr marL="1885903"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4" rtl="0" eaLnBrk="1" latinLnBrk="0" hangingPunct="1">
        <a:defRPr sz="1350" kern="1200">
          <a:solidFill>
            <a:schemeClr val="tx1"/>
          </a:solidFill>
          <a:latin typeface="+mn-lt"/>
          <a:ea typeface="+mn-ea"/>
          <a:cs typeface="+mn-cs"/>
        </a:defRPr>
      </a:lvl1pPr>
      <a:lvl2pPr marL="342892" algn="l" defTabSz="685784" rtl="0" eaLnBrk="1" latinLnBrk="0" hangingPunct="1">
        <a:defRPr sz="1350" kern="1200">
          <a:solidFill>
            <a:schemeClr val="tx1"/>
          </a:solidFill>
          <a:latin typeface="+mn-lt"/>
          <a:ea typeface="+mn-ea"/>
          <a:cs typeface="+mn-cs"/>
        </a:defRPr>
      </a:lvl2pPr>
      <a:lvl3pPr marL="685784" algn="l" defTabSz="685784" rtl="0" eaLnBrk="1" latinLnBrk="0" hangingPunct="1">
        <a:defRPr sz="1350" kern="1200">
          <a:solidFill>
            <a:schemeClr val="tx1"/>
          </a:solidFill>
          <a:latin typeface="+mn-lt"/>
          <a:ea typeface="+mn-ea"/>
          <a:cs typeface="+mn-cs"/>
        </a:defRPr>
      </a:lvl3pPr>
      <a:lvl4pPr marL="1028675" algn="l" defTabSz="685784" rtl="0" eaLnBrk="1" latinLnBrk="0" hangingPunct="1">
        <a:defRPr sz="1350" kern="1200">
          <a:solidFill>
            <a:schemeClr val="tx1"/>
          </a:solidFill>
          <a:latin typeface="+mn-lt"/>
          <a:ea typeface="+mn-ea"/>
          <a:cs typeface="+mn-cs"/>
        </a:defRPr>
      </a:lvl4pPr>
      <a:lvl5pPr marL="1371566" algn="l" defTabSz="685784" rtl="0" eaLnBrk="1" latinLnBrk="0" hangingPunct="1">
        <a:defRPr sz="1350" kern="1200">
          <a:solidFill>
            <a:schemeClr val="tx1"/>
          </a:solidFill>
          <a:latin typeface="+mn-lt"/>
          <a:ea typeface="+mn-ea"/>
          <a:cs typeface="+mn-cs"/>
        </a:defRPr>
      </a:lvl5pPr>
      <a:lvl6pPr marL="1714457" algn="l" defTabSz="685784" rtl="0" eaLnBrk="1" latinLnBrk="0" hangingPunct="1">
        <a:defRPr sz="1350" kern="1200">
          <a:solidFill>
            <a:schemeClr val="tx1"/>
          </a:solidFill>
          <a:latin typeface="+mn-lt"/>
          <a:ea typeface="+mn-ea"/>
          <a:cs typeface="+mn-cs"/>
        </a:defRPr>
      </a:lvl6pPr>
      <a:lvl7pPr marL="2057349" algn="l" defTabSz="685784" rtl="0" eaLnBrk="1" latinLnBrk="0" hangingPunct="1">
        <a:defRPr sz="1350" kern="1200">
          <a:solidFill>
            <a:schemeClr val="tx1"/>
          </a:solidFill>
          <a:latin typeface="+mn-lt"/>
          <a:ea typeface="+mn-ea"/>
          <a:cs typeface="+mn-cs"/>
        </a:defRPr>
      </a:lvl7pPr>
      <a:lvl8pPr marL="2400240" algn="l" defTabSz="685784" rtl="0" eaLnBrk="1" latinLnBrk="0" hangingPunct="1">
        <a:defRPr sz="1350" kern="1200">
          <a:solidFill>
            <a:schemeClr val="tx1"/>
          </a:solidFill>
          <a:latin typeface="+mn-lt"/>
          <a:ea typeface="+mn-ea"/>
          <a:cs typeface="+mn-cs"/>
        </a:defRPr>
      </a:lvl8pPr>
      <a:lvl9pPr marL="2743132" algn="l" defTabSz="685784"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5"/>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8"/>
            <a:ext cx="2133600" cy="366183"/>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fld id="{56CAEEFD-DA45-4614-99F0-C79CE0B43D1F}" type="datetime8">
              <a:rPr lang="en-US" smtClean="0">
                <a:solidFill>
                  <a:prstClr val="black">
                    <a:tint val="75000"/>
                  </a:prstClr>
                </a:solidFill>
              </a:rPr>
              <a:t>10/25/2022 8:40 AM</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8"/>
            <a:ext cx="2895600" cy="366183"/>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8"/>
            <a:ext cx="2133600" cy="366183"/>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defRPr>
            </a:lvl1pPr>
          </a:lstStyle>
          <a:p>
            <a:fld id="{F0CA8ACA-0DB9-4DAD-A6A6-B81107FF117E}" type="slidenum">
              <a:rPr lang="en-US" smtClean="0">
                <a:solidFill>
                  <a:prstClr val="black"/>
                </a:solidFill>
              </a:rPr>
              <a:pPr/>
              <a:t>‹#›</a:t>
            </a:fld>
            <a:endParaRPr lang="en-US" dirty="0">
              <a:solidFill>
                <a:prstClr val="black"/>
              </a:solidFill>
            </a:endParaRPr>
          </a:p>
        </p:txBody>
      </p:sp>
      <p:pic>
        <p:nvPicPr>
          <p:cNvPr id="9" name="Picture 2">
            <a:hlinkClick r:id="" action="ppaction://noaction"/>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7649940" y="58738"/>
            <a:ext cx="1600200" cy="1236662"/>
          </a:xfrm>
          <a:prstGeom prst="rect">
            <a:avLst/>
          </a:prstGeom>
          <a:noFill/>
          <a:ln w="9525">
            <a:noFill/>
            <a:miter lim="800000"/>
            <a:headEnd/>
            <a:tailEnd/>
          </a:ln>
        </p:spPr>
      </p:pic>
      <p:pic>
        <p:nvPicPr>
          <p:cNvPr id="10" name="Picture 3"/>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53107" y="0"/>
            <a:ext cx="1060450" cy="1371600"/>
          </a:xfrm>
          <a:prstGeom prst="rect">
            <a:avLst/>
          </a:prstGeom>
          <a:noFill/>
          <a:ln w="9525">
            <a:noFill/>
            <a:miter lim="800000"/>
            <a:headEnd/>
            <a:tailEnd/>
          </a:ln>
        </p:spPr>
      </p:pic>
      <p:sp>
        <p:nvSpPr>
          <p:cNvPr id="12" name="Line 9"/>
          <p:cNvSpPr>
            <a:spLocks noChangeShapeType="1"/>
          </p:cNvSpPr>
          <p:nvPr userDrawn="1"/>
        </p:nvSpPr>
        <p:spPr bwMode="auto">
          <a:xfrm>
            <a:off x="304800" y="1447800"/>
            <a:ext cx="8610600" cy="0"/>
          </a:xfrm>
          <a:prstGeom prst="line">
            <a:avLst/>
          </a:prstGeom>
          <a:noFill/>
          <a:ln w="38100">
            <a:solidFill>
              <a:srgbClr val="FF0000"/>
            </a:solidFill>
            <a:round/>
            <a:headEnd/>
            <a:tailEnd/>
          </a:ln>
          <a:effectLst/>
        </p:spPr>
        <p:txBody>
          <a:bodyPr/>
          <a:lstStyle/>
          <a:p>
            <a:pPr>
              <a:defRPr/>
            </a:pPr>
            <a:endParaRPr lang="en-US" sz="1800" dirty="0">
              <a:solidFill>
                <a:srgbClr val="000000"/>
              </a:solidFill>
            </a:endParaRPr>
          </a:p>
        </p:txBody>
      </p:sp>
    </p:spTree>
    <p:extLst>
      <p:ext uri="{BB962C8B-B14F-4D97-AF65-F5344CB8AC3E}">
        <p14:creationId xmlns:p14="http://schemas.microsoft.com/office/powerpoint/2010/main" val="387245529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9" r:id="rId13"/>
  </p:sldLayoutIdLst>
  <p:transition/>
  <p:timing>
    <p:tnLst>
      <p:par>
        <p:cTn id="1" dur="indefinite" restart="never" nodeType="tmRoot"/>
      </p:par>
    </p:tnLst>
  </p:timing>
  <p:hf hdr="0" ftr="0" dt="0"/>
  <p:txStyles>
    <p:titleStyle>
      <a:lvl1pPr algn="ctr" rtl="0" eaLnBrk="1" fontAlgn="base" hangingPunct="1">
        <a:spcBef>
          <a:spcPct val="0"/>
        </a:spcBef>
        <a:spcAft>
          <a:spcPct val="0"/>
        </a:spcAft>
        <a:defRPr sz="3300" kern="1200">
          <a:solidFill>
            <a:schemeClr val="tx1"/>
          </a:solidFill>
          <a:latin typeface="+mj-lt"/>
          <a:ea typeface="+mj-ea"/>
          <a:cs typeface="Arial"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8"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p:titleStyle>
    <p:bodyStyle>
      <a:lvl1pPr marL="342892" indent="-342892" algn="l" rtl="0" eaLnBrk="1" fontAlgn="base" hangingPunct="1">
        <a:spcBef>
          <a:spcPct val="20000"/>
        </a:spcBef>
        <a:spcAft>
          <a:spcPct val="0"/>
        </a:spcAft>
        <a:buFont typeface="Arial" charset="0"/>
        <a:buChar char="•"/>
        <a:defRPr sz="1800" kern="1200">
          <a:solidFill>
            <a:schemeClr val="tx1"/>
          </a:solidFill>
          <a:latin typeface="+mn-lt"/>
          <a:ea typeface="+mn-ea"/>
          <a:cs typeface="Arial" pitchFamily="34" charset="0"/>
        </a:defRPr>
      </a:lvl1pPr>
      <a:lvl2pPr marL="742931" indent="-285743" algn="l" rtl="0" eaLnBrk="1" fontAlgn="base" hangingPunct="1">
        <a:spcBef>
          <a:spcPct val="20000"/>
        </a:spcBef>
        <a:spcAft>
          <a:spcPct val="0"/>
        </a:spcAft>
        <a:buFont typeface="Arial" charset="0"/>
        <a:buChar char="–"/>
        <a:defRPr sz="1800" kern="1200">
          <a:solidFill>
            <a:schemeClr val="tx1"/>
          </a:solidFill>
          <a:latin typeface="+mn-lt"/>
          <a:ea typeface="+mn-ea"/>
          <a:cs typeface="Arial" pitchFamily="34" charset="0"/>
        </a:defRPr>
      </a:lvl2pPr>
      <a:lvl3pPr marL="1142972" indent="-228594" algn="l" rtl="0" eaLnBrk="1" fontAlgn="base" hangingPunct="1">
        <a:spcBef>
          <a:spcPct val="20000"/>
        </a:spcBef>
        <a:spcAft>
          <a:spcPct val="0"/>
        </a:spcAft>
        <a:buFont typeface="Arial" charset="0"/>
        <a:buChar char="•"/>
        <a:defRPr sz="1800" kern="1200">
          <a:solidFill>
            <a:schemeClr val="tx1"/>
          </a:solidFill>
          <a:latin typeface="+mn-lt"/>
          <a:ea typeface="+mn-ea"/>
          <a:cs typeface="Arial" pitchFamily="34" charset="0"/>
        </a:defRPr>
      </a:lvl3pPr>
      <a:lvl4pPr marL="1600160" indent="-228594" algn="l" rtl="0" eaLnBrk="1" fontAlgn="base" hangingPunct="1">
        <a:spcBef>
          <a:spcPct val="20000"/>
        </a:spcBef>
        <a:spcAft>
          <a:spcPct val="0"/>
        </a:spcAft>
        <a:buFont typeface="Arial" charset="0"/>
        <a:buChar char="–"/>
        <a:defRPr sz="1800" kern="1200">
          <a:solidFill>
            <a:schemeClr val="tx1"/>
          </a:solidFill>
          <a:latin typeface="+mn-lt"/>
          <a:ea typeface="+mn-ea"/>
          <a:cs typeface="Arial" pitchFamily="34" charset="0"/>
        </a:defRPr>
      </a:lvl4pPr>
      <a:lvl5pPr marL="2057348" indent="-228594" algn="l" rtl="0" eaLnBrk="1" fontAlgn="base" hangingPunct="1">
        <a:spcBef>
          <a:spcPct val="20000"/>
        </a:spcBef>
        <a:spcAft>
          <a:spcPct val="0"/>
        </a:spcAft>
        <a:buFont typeface="Arial" charset="0"/>
        <a:buChar char="»"/>
        <a:defRPr sz="1800" kern="1200">
          <a:solidFill>
            <a:schemeClr val="tx1"/>
          </a:solidFill>
          <a:latin typeface="+mn-lt"/>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mailto:Erin.Adams@usmc.mil"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8.jpeg"/><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lstStyle/>
          <a:p>
            <a:endParaRPr lang="en-US" smtClean="0"/>
          </a:p>
        </p:txBody>
      </p:sp>
      <p:sp>
        <p:nvSpPr>
          <p:cNvPr id="3" name="Subtitle 2"/>
          <p:cNvSpPr>
            <a:spLocks noGrp="1"/>
          </p:cNvSpPr>
          <p:nvPr>
            <p:ph type="subTitle" idx="1"/>
          </p:nvPr>
        </p:nvSpPr>
        <p:spPr/>
        <p:txBody>
          <a:bodyPr rtlCol="0">
            <a:normAutofit/>
          </a:bodyPr>
          <a:lstStyle/>
          <a:p>
            <a:pPr>
              <a:defRPr/>
            </a:pPr>
            <a:endParaRPr lang="en-US" smtClean="0"/>
          </a:p>
        </p:txBody>
      </p:sp>
      <p:pic>
        <p:nvPicPr>
          <p:cNvPr id="14340" name="Picture 2" descr="D:\Documents and Settings\chris.jones1\Desktop\MAGTFTC LRP Cover Page.JPG"/>
          <p:cNvPicPr>
            <a:picLocks noChangeAspect="1" noChangeArrowheads="1"/>
          </p:cNvPicPr>
          <p:nvPr/>
        </p:nvPicPr>
        <p:blipFill>
          <a:blip r:embed="rId3" cstate="email">
            <a:lum bright="40000"/>
            <a:extLst>
              <a:ext uri="{28A0092B-C50C-407E-A947-70E740481C1C}">
                <a14:useLocalDpi xmlns:a14="http://schemas.microsoft.com/office/drawing/2010/main"/>
              </a:ext>
            </a:extLst>
          </a:blip>
          <a:srcRect/>
          <a:stretch>
            <a:fillRect/>
          </a:stretch>
        </p:blipFill>
        <p:spPr bwMode="auto">
          <a:xfrm>
            <a:off x="2" y="10048"/>
            <a:ext cx="9143999" cy="6858000"/>
          </a:xfrm>
          <a:prstGeom prst="rect">
            <a:avLst/>
          </a:prstGeom>
          <a:solidFill>
            <a:srgbClr val="996633"/>
          </a:solidFill>
          <a:ln w="9525">
            <a:noFill/>
            <a:miter lim="800000"/>
            <a:headEnd/>
            <a:tailEnd/>
          </a:ln>
        </p:spPr>
      </p:pic>
      <p:sp>
        <p:nvSpPr>
          <p:cNvPr id="8" name="TextBox 7"/>
          <p:cNvSpPr txBox="1">
            <a:spLocks noChangeArrowheads="1"/>
          </p:cNvSpPr>
          <p:nvPr/>
        </p:nvSpPr>
        <p:spPr bwMode="auto">
          <a:xfrm>
            <a:off x="1129393" y="1230213"/>
            <a:ext cx="6871609" cy="5909310"/>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black"/>
                </a:solidFill>
                <a:effectLst/>
                <a:uLnTx/>
                <a:uFillTx/>
                <a:latin typeface="Helvetica" panose="020B0604020202020204" pitchFamily="34" charset="0"/>
                <a:ea typeface="Arial Unicode MS" pitchFamily="34" charset="-128"/>
                <a:cs typeface="Helvetica" panose="020B0604020202020204" pitchFamily="34" charset="0"/>
              </a:rPr>
              <a:t>Marine Air Ground Task Force </a:t>
            </a:r>
            <a:br>
              <a:rPr kumimoji="0" lang="en-US" sz="3400" b="1" i="0" u="none" strike="noStrike" kern="1200" cap="none" spc="0" normalizeH="0" baseline="0" noProof="0" dirty="0">
                <a:ln>
                  <a:noFill/>
                </a:ln>
                <a:solidFill>
                  <a:prstClr val="black"/>
                </a:solidFill>
                <a:effectLst/>
                <a:uLnTx/>
                <a:uFillTx/>
                <a:latin typeface="Helvetica" panose="020B0604020202020204" pitchFamily="34" charset="0"/>
                <a:ea typeface="Arial Unicode MS" pitchFamily="34" charset="-128"/>
                <a:cs typeface="Helvetica" panose="020B0604020202020204" pitchFamily="34" charset="0"/>
              </a:rPr>
            </a:br>
            <a:r>
              <a:rPr kumimoji="0" lang="en-US" sz="3400" b="1" i="0" u="none" strike="noStrike" kern="1200" cap="none" spc="0" normalizeH="0" baseline="0" noProof="0" dirty="0">
                <a:ln>
                  <a:noFill/>
                </a:ln>
                <a:solidFill>
                  <a:prstClr val="black"/>
                </a:solidFill>
                <a:effectLst/>
                <a:uLnTx/>
                <a:uFillTx/>
                <a:latin typeface="Helvetica" panose="020B0604020202020204" pitchFamily="34" charset="0"/>
                <a:ea typeface="Arial Unicode MS" pitchFamily="34" charset="-128"/>
                <a:cs typeface="Helvetica" panose="020B0604020202020204" pitchFamily="34" charset="0"/>
              </a:rPr>
              <a:t>Training Command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pitchFamily="34"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prstClr val="black"/>
              </a:solidFill>
              <a:effectLst/>
              <a:uLnTx/>
              <a:uFillTx/>
              <a:latin typeface="Helvetica" panose="020B0604020202020204" pitchFamily="34" charset="0"/>
              <a:ea typeface="Arial Unicode MS" pitchFamily="34" charset="-128"/>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prstClr val="black"/>
              </a:solidFill>
              <a:effectLst/>
              <a:uLnTx/>
              <a:uFillTx/>
              <a:latin typeface="Helvetica" panose="020B0604020202020204" pitchFamily="34" charset="0"/>
              <a:ea typeface="Arial Unicode MS" pitchFamily="34" charset="-128"/>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prstClr val="black"/>
              </a:solidFill>
              <a:latin typeface="Helvetica" panose="020B0604020202020204" pitchFamily="34" charset="0"/>
              <a:ea typeface="Arial Unicode MS" pitchFamily="34" charset="-128"/>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prstClr val="black"/>
              </a:solidFill>
              <a:effectLst/>
              <a:uLnTx/>
              <a:uFillTx/>
              <a:latin typeface="Helvetica" panose="020B0604020202020204" pitchFamily="34" charset="0"/>
              <a:ea typeface="Arial Unicode MS" pitchFamily="34" charset="-128"/>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prstClr val="black"/>
              </a:solidFill>
              <a:effectLst/>
              <a:uLnTx/>
              <a:uFillTx/>
              <a:latin typeface="Helvetica" panose="020B0604020202020204" pitchFamily="34" charset="0"/>
              <a:ea typeface="Arial Unicode MS" pitchFamily="34" charset="-128"/>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smtClean="0">
              <a:solidFill>
                <a:prstClr val="black"/>
              </a:solidFill>
              <a:latin typeface="Helvetica" panose="020B0604020202020204" pitchFamily="34" charset="0"/>
              <a:ea typeface="Arial Unicode MS" pitchFamily="34" charset="-128"/>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prstClr val="black"/>
                </a:solidFill>
                <a:latin typeface="Helvetica" panose="020B0604020202020204" pitchFamily="34" charset="0"/>
                <a:ea typeface="Arial Unicode MS" pitchFamily="34" charset="-128"/>
                <a:cs typeface="Helvetica" panose="020B0604020202020204" pitchFamily="34" charset="0"/>
              </a:rPr>
              <a:t>Proactive Encroachment Management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prstClr val="black"/>
              </a:solidFill>
              <a:latin typeface="Helvetica" panose="020B0604020202020204" pitchFamily="34" charset="0"/>
              <a:ea typeface="Arial Unicode MS" pitchFamily="34" charset="-128"/>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prstClr val="black"/>
              </a:solidFill>
              <a:effectLst/>
              <a:uLnTx/>
              <a:uFillTx/>
              <a:latin typeface="Helvetica" panose="020B0604020202020204" pitchFamily="34" charset="0"/>
              <a:ea typeface="Arial Unicode MS" pitchFamily="34" charset="-128"/>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prstClr val="black"/>
              </a:solidFill>
              <a:latin typeface="Helvetica" panose="020B0604020202020204" pitchFamily="34" charset="0"/>
              <a:ea typeface="Arial Unicode MS" pitchFamily="34" charset="-128"/>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Helvetica" panose="020B0604020202020204" pitchFamily="34" charset="0"/>
              <a:ea typeface="Arial Unicode MS" pitchFamily="34" charset="-128"/>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Helvetica" panose="020B0604020202020204" pitchFamily="34" charset="0"/>
              <a:ea typeface="Arial Unicode MS" pitchFamily="34" charset="-128"/>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C00000"/>
              </a:solidFill>
              <a:effectLst/>
              <a:uLnTx/>
              <a:uFillTx/>
              <a:latin typeface="Helvetica" panose="020B0604020202020204" pitchFamily="34" charset="0"/>
              <a:ea typeface="Arial Unicode MS" pitchFamily="34" charset="-128"/>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Helvetica" panose="020B0604020202020204" pitchFamily="34" charset="0"/>
              <a:ea typeface="Arial Unicode MS" pitchFamily="34" charset="-128"/>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panose="020B0604020202020204" pitchFamily="34" charset="0"/>
                <a:ea typeface="Arial Unicode MS" pitchFamily="34" charset="-128"/>
                <a:cs typeface="Helvetica" panose="020B0604020202020204" pitchFamily="34" charset="0"/>
              </a:rPr>
              <a:t>This Brief is </a:t>
            </a:r>
            <a:r>
              <a:rPr kumimoji="0" lang="en-US" sz="1100" b="1" i="0" u="none" strike="noStrike" kern="1200" cap="none" spc="0" normalizeH="0" baseline="0" noProof="0" dirty="0" smtClean="0">
                <a:ln>
                  <a:noFill/>
                </a:ln>
                <a:solidFill>
                  <a:prstClr val="black"/>
                </a:solidFill>
                <a:effectLst/>
                <a:uLnTx/>
                <a:uFillTx/>
                <a:latin typeface="Helvetica" panose="020B0604020202020204" pitchFamily="34" charset="0"/>
                <a:ea typeface="Arial Unicode MS" pitchFamily="34" charset="-128"/>
                <a:cs typeface="Helvetica" panose="020B0604020202020204" pitchFamily="34" charset="0"/>
              </a:rPr>
              <a:t>Unclassified//CUI</a:t>
            </a:r>
            <a:endParaRPr kumimoji="0" lang="en-US" sz="1200" b="1" i="0" u="none" strike="noStrike" kern="1200" cap="none" spc="0" normalizeH="0" baseline="0" noProof="0" dirty="0">
              <a:ln>
                <a:noFill/>
              </a:ln>
              <a:solidFill>
                <a:prstClr val="black"/>
              </a:solidFill>
              <a:effectLst/>
              <a:uLnTx/>
              <a:uFillTx/>
              <a:latin typeface="Helvetica" panose="020B0604020202020204" pitchFamily="34" charset="0"/>
              <a:ea typeface="Arial Unicode MS" pitchFamily="34" charset="-128"/>
              <a:cs typeface="Helvetica" panose="020B0604020202020204" pitchFamily="34" charset="0"/>
            </a:endParaRPr>
          </a:p>
        </p:txBody>
      </p:sp>
      <p:sp>
        <p:nvSpPr>
          <p:cNvPr id="2" name="Slide Number Placeholder 1"/>
          <p:cNvSpPr>
            <a:spLocks noGrp="1"/>
          </p:cNvSpPr>
          <p:nvPr>
            <p:ph type="sldNum" sz="quarter" idx="12"/>
          </p:nvPr>
        </p:nvSpPr>
        <p:spPr/>
        <p:txBody>
          <a:bodyPr/>
          <a:lstStyle/>
          <a:p>
            <a:fld id="{F0CA8ACA-0DB9-4DAD-A6A6-B81107FF117E}" type="slidenum">
              <a:rPr lang="en-US" smtClean="0">
                <a:solidFill>
                  <a:prstClr val="black"/>
                </a:solidFill>
              </a:rPr>
              <a:pPr/>
              <a:t>1</a:t>
            </a:fld>
            <a:endParaRPr lang="en-US" dirty="0">
              <a:solidFill>
                <a:prstClr val="black"/>
              </a:solidFill>
            </a:endParaRPr>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681" y="2350309"/>
            <a:ext cx="1880319" cy="227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0279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prstClr val="black"/>
                </a:solidFill>
                <a:latin typeface=" Arial"/>
              </a:rPr>
              <a:t>Desert Tortoise Recovery </a:t>
            </a:r>
            <a:r>
              <a:rPr lang="en-US" sz="2400" dirty="0">
                <a:solidFill>
                  <a:prstClr val="black"/>
                </a:solidFill>
                <a:latin typeface=" Arial"/>
              </a:rPr>
              <a:t>and Sustainment </a:t>
            </a:r>
            <a:r>
              <a:rPr lang="en-US" sz="2400" dirty="0" smtClean="0">
                <a:solidFill>
                  <a:prstClr val="black"/>
                </a:solidFill>
                <a:latin typeface=" Arial"/>
              </a:rPr>
              <a:t/>
            </a:r>
            <a:br>
              <a:rPr lang="en-US" sz="2400" dirty="0" smtClean="0">
                <a:solidFill>
                  <a:prstClr val="black"/>
                </a:solidFill>
                <a:latin typeface=" Arial"/>
              </a:rPr>
            </a:br>
            <a:r>
              <a:rPr lang="en-US" sz="2400" dirty="0" smtClean="0">
                <a:solidFill>
                  <a:prstClr val="black"/>
                </a:solidFill>
                <a:latin typeface=" Arial"/>
              </a:rPr>
              <a:t>Partnership </a:t>
            </a:r>
            <a:r>
              <a:rPr lang="en-US" sz="2400" dirty="0">
                <a:solidFill>
                  <a:prstClr val="black"/>
                </a:solidFill>
                <a:latin typeface=" Arial"/>
              </a:rPr>
              <a:t>(RASP) Initiative</a:t>
            </a:r>
            <a:endParaRPr lang="en-US" sz="2400" dirty="0"/>
          </a:p>
        </p:txBody>
      </p:sp>
      <p:sp>
        <p:nvSpPr>
          <p:cNvPr id="4" name="Slide Number Placeholder 3"/>
          <p:cNvSpPr>
            <a:spLocks noGrp="1"/>
          </p:cNvSpPr>
          <p:nvPr>
            <p:ph type="sldNum" sz="quarter" idx="12"/>
          </p:nvPr>
        </p:nvSpPr>
        <p:spPr/>
        <p:txBody>
          <a:bodyPr/>
          <a:lstStyle/>
          <a:p>
            <a:fld id="{F0CA8ACA-0DB9-4DAD-A6A6-B81107FF117E}" type="slidenum">
              <a:rPr lang="en-US" smtClean="0">
                <a:solidFill>
                  <a:prstClr val="black"/>
                </a:solidFill>
              </a:rPr>
              <a:pPr/>
              <a:t>10</a:t>
            </a:fld>
            <a:endParaRPr lang="en-US">
              <a:solidFill>
                <a:prstClr val="black"/>
              </a:solidFill>
            </a:endParaRPr>
          </a:p>
        </p:txBody>
      </p:sp>
      <p:sp>
        <p:nvSpPr>
          <p:cNvPr id="5" name="Content Placeholder 4">
            <a:extLst>
              <a:ext uri="{FF2B5EF4-FFF2-40B4-BE49-F238E27FC236}">
                <a16:creationId xmlns:a16="http://schemas.microsoft.com/office/drawing/2014/main" id="{4A6379EE-88E2-6ED9-BC00-EF9B5B245597}"/>
              </a:ext>
            </a:extLst>
          </p:cNvPr>
          <p:cNvSpPr txBox="1">
            <a:spLocks noGrp="1"/>
          </p:cNvSpPr>
          <p:nvPr>
            <p:ph idx="1"/>
          </p:nvPr>
        </p:nvSpPr>
        <p:spPr>
          <a:xfrm>
            <a:off x="457200" y="1519597"/>
            <a:ext cx="7923068" cy="1200329"/>
          </a:xfrm>
          <a:prstGeom prst="rect">
            <a:avLst/>
          </a:prstGeom>
          <a:noFill/>
        </p:spPr>
        <p:txBody>
          <a:bodyPr wrap="square">
            <a:spAutoFit/>
          </a:bodyPr>
          <a:lstStyle/>
          <a:p>
            <a:pPr lvl="0"/>
            <a:r>
              <a:rPr lang="en-US" dirty="0" smtClean="0"/>
              <a:t>RASP will </a:t>
            </a:r>
            <a:r>
              <a:rPr lang="en-US" dirty="0"/>
              <a:t>steer partners towards species recovery, reduce risk of encroachment on installations, and garner new Biological Opinions that enable training capability, reduce regulatory burden, and execute costs on high-value cooperative conservation efforts.</a:t>
            </a:r>
          </a:p>
        </p:txBody>
      </p:sp>
      <p:pic>
        <p:nvPicPr>
          <p:cNvPr id="6" name="Picture 5"/>
          <p:cNvPicPr>
            <a:picLocks noChangeAspect="1"/>
          </p:cNvPicPr>
          <p:nvPr/>
        </p:nvPicPr>
        <p:blipFill>
          <a:blip r:embed="rId2"/>
          <a:stretch>
            <a:fillRect/>
          </a:stretch>
        </p:blipFill>
        <p:spPr>
          <a:xfrm>
            <a:off x="1230089" y="2821356"/>
            <a:ext cx="6683822" cy="3162589"/>
          </a:xfrm>
          <a:prstGeom prst="rect">
            <a:avLst/>
          </a:prstGeom>
        </p:spPr>
      </p:pic>
      <p:sp>
        <p:nvSpPr>
          <p:cNvPr id="8" name="TextBox 7"/>
          <p:cNvSpPr txBox="1"/>
          <p:nvPr/>
        </p:nvSpPr>
        <p:spPr>
          <a:xfrm>
            <a:off x="826077" y="6085375"/>
            <a:ext cx="7491846" cy="646331"/>
          </a:xfrm>
          <a:prstGeom prst="rect">
            <a:avLst/>
          </a:prstGeom>
          <a:noFill/>
        </p:spPr>
        <p:txBody>
          <a:bodyPr wrap="square" rtlCol="0">
            <a:spAutoFit/>
          </a:bodyPr>
          <a:lstStyle/>
          <a:p>
            <a:r>
              <a:rPr lang="en-US" dirty="0" smtClean="0"/>
              <a:t>Combat Center, Fort Irwin, Edwards, Barstow, China Lake</a:t>
            </a:r>
          </a:p>
          <a:p>
            <a:r>
              <a:rPr lang="en-US" dirty="0" smtClean="0"/>
              <a:t>Partners:  BLM, USFWS, NGOs, and others</a:t>
            </a:r>
            <a:endParaRPr lang="en-US" dirty="0"/>
          </a:p>
        </p:txBody>
      </p:sp>
    </p:spTree>
    <p:extLst>
      <p:ext uri="{BB962C8B-B14F-4D97-AF65-F5344CB8AC3E}">
        <p14:creationId xmlns:p14="http://schemas.microsoft.com/office/powerpoint/2010/main" val="10563587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59723" y="591343"/>
            <a:ext cx="6400006" cy="430676"/>
          </a:xfrm>
        </p:spPr>
        <p:txBody>
          <a:bodyPr>
            <a:noAutofit/>
          </a:bodyPr>
          <a:lstStyle/>
          <a:p>
            <a:pPr algn="ctr"/>
            <a:r>
              <a:rPr lang="en-US" sz="2400" dirty="0" smtClean="0">
                <a:latin typeface="+mn-lt"/>
              </a:rPr>
              <a:t>Johnson Valley Land Expansion</a:t>
            </a:r>
            <a:br>
              <a:rPr lang="en-US" sz="2400" dirty="0" smtClean="0">
                <a:latin typeface="+mn-lt"/>
              </a:rPr>
            </a:br>
            <a:r>
              <a:rPr lang="en-US" sz="2400" dirty="0" smtClean="0">
                <a:latin typeface="+mn-lt"/>
              </a:rPr>
              <a:t>FY13</a:t>
            </a:r>
            <a:endParaRPr lang="en-US" sz="2400" dirty="0">
              <a:solidFill>
                <a:srgbClr val="FF0000"/>
              </a:solidFill>
            </a:endParaRPr>
          </a:p>
        </p:txBody>
      </p:sp>
      <p:pic>
        <p:nvPicPr>
          <p:cNvPr id="9"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p:blipFill>
        <p:spPr bwMode="auto">
          <a:xfrm>
            <a:off x="3125573" y="1846677"/>
            <a:ext cx="5644354" cy="439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006936" y="2299854"/>
            <a:ext cx="1226127" cy="496290"/>
          </a:xfrm>
          <a:prstGeom prst="rect">
            <a:avLst/>
          </a:prstGeom>
          <a:solidFill>
            <a:schemeClr val="bg1">
              <a:lumMod val="95000"/>
            </a:schemeClr>
          </a:solidFill>
          <a:ln>
            <a:solidFill>
              <a:schemeClr val="tx1"/>
            </a:solidFill>
          </a:ln>
        </p:spPr>
        <p:txBody>
          <a:bodyPr wrap="square">
            <a:spAutoFit/>
          </a:bodyPr>
          <a:lstStyle/>
          <a:p>
            <a:pPr lvl="0" defTabSz="685800">
              <a:defRPr/>
            </a:pPr>
            <a:r>
              <a:rPr lang="en-US" sz="900" b="1" dirty="0" smtClean="0">
                <a:solidFill>
                  <a:prstClr val="black"/>
                </a:solidFill>
                <a:latin typeface="Courier New" pitchFamily="49" charset="0"/>
                <a:cs typeface="Courier New" pitchFamily="49" charset="0"/>
              </a:rPr>
              <a:t>Expanded by 163,980 acres </a:t>
            </a:r>
            <a:endParaRPr lang="en-US" sz="900" b="1" dirty="0">
              <a:solidFill>
                <a:prstClr val="black"/>
              </a:solidFill>
              <a:latin typeface="Courier New" pitchFamily="49" charset="0"/>
              <a:cs typeface="Courier New" pitchFamily="49" charset="0"/>
            </a:endParaRPr>
          </a:p>
          <a:p>
            <a:pPr lvl="0" defTabSz="685800">
              <a:defRPr/>
            </a:pPr>
            <a:endParaRPr lang="en-US" sz="825" b="1" dirty="0">
              <a:solidFill>
                <a:prstClr val="black"/>
              </a:solidFill>
              <a:latin typeface="Courier New" pitchFamily="49" charset="0"/>
              <a:cs typeface="Courier New" pitchFamily="49" charset="0"/>
            </a:endParaRPr>
          </a:p>
        </p:txBody>
      </p:sp>
      <p:sp>
        <p:nvSpPr>
          <p:cNvPr id="10" name="TextBox 9"/>
          <p:cNvSpPr txBox="1"/>
          <p:nvPr/>
        </p:nvSpPr>
        <p:spPr>
          <a:xfrm>
            <a:off x="3509350" y="5036016"/>
            <a:ext cx="2438400" cy="981038"/>
          </a:xfrm>
          <a:prstGeom prst="rect">
            <a:avLst/>
          </a:prstGeom>
          <a:solidFill>
            <a:schemeClr val="bg1">
              <a:lumMod val="95000"/>
            </a:schemeClr>
          </a:solidFill>
          <a:ln>
            <a:solidFill>
              <a:schemeClr val="tx1"/>
            </a:solidFill>
          </a:ln>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825" b="1"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      </a:t>
            </a:r>
            <a:r>
              <a:rPr kumimoji="0" lang="en-US" sz="825" b="1" i="0" u="sng"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Shared Use Area:</a:t>
            </a:r>
          </a:p>
          <a:p>
            <a:pPr marL="0" marR="0" lvl="0" indent="0" defTabSz="685800" eaLnBrk="1" fontAlgn="auto" latinLnBrk="0" hangingPunct="1">
              <a:lnSpc>
                <a:spcPct val="100000"/>
              </a:lnSpc>
              <a:spcBef>
                <a:spcPts val="0"/>
              </a:spcBef>
              <a:spcAft>
                <a:spcPts val="0"/>
              </a:spcAft>
              <a:buClrTx/>
              <a:buSzTx/>
              <a:buFont typeface="Arial" pitchFamily="34" charset="0"/>
              <a:buChar char="•"/>
              <a:tabLst/>
              <a:defRPr/>
            </a:pPr>
            <a:r>
              <a:rPr kumimoji="0" lang="en-US" sz="825" b="1"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  BLM manages 10 </a:t>
            </a:r>
            <a:r>
              <a:rPr kumimoji="0" lang="en-US" sz="825" b="1" i="0" u="none" strike="noStrike" kern="0" cap="none" spc="0" normalizeH="0" baseline="0" noProof="0" dirty="0" err="1">
                <a:ln>
                  <a:noFill/>
                </a:ln>
                <a:solidFill>
                  <a:prstClr val="black"/>
                </a:solidFill>
                <a:effectLst/>
                <a:uLnTx/>
                <a:uFillTx/>
                <a:latin typeface="Courier New" panose="02070309020205020404" pitchFamily="49" charset="0"/>
                <a:cs typeface="Courier New" panose="02070309020205020404" pitchFamily="49" charset="0"/>
              </a:rPr>
              <a:t>mths</a:t>
            </a:r>
            <a:r>
              <a:rPr kumimoji="0" lang="en-US" sz="825" b="1"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a:t>
            </a:r>
            <a:r>
              <a:rPr kumimoji="0" lang="en-US" sz="825" b="1" i="0" u="none" strike="noStrike" kern="0" cap="none" spc="0" normalizeH="0" baseline="0" noProof="0" dirty="0" err="1">
                <a:ln>
                  <a:noFill/>
                </a:ln>
                <a:solidFill>
                  <a:prstClr val="black"/>
                </a:solidFill>
                <a:effectLst/>
                <a:uLnTx/>
                <a:uFillTx/>
                <a:latin typeface="Courier New" panose="02070309020205020404" pitchFamily="49" charset="0"/>
                <a:cs typeface="Courier New" panose="02070309020205020404" pitchFamily="49" charset="0"/>
              </a:rPr>
              <a:t>yr</a:t>
            </a:r>
            <a:endParaRPr kumimoji="0" lang="en-US" sz="825" b="1"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endParaRPr>
          </a:p>
          <a:p>
            <a:pPr marL="0" marR="0" lvl="0" indent="0" defTabSz="685800" eaLnBrk="1" fontAlgn="auto" latinLnBrk="0" hangingPunct="1">
              <a:lnSpc>
                <a:spcPct val="100000"/>
              </a:lnSpc>
              <a:spcBef>
                <a:spcPts val="0"/>
              </a:spcBef>
              <a:spcAft>
                <a:spcPts val="0"/>
              </a:spcAft>
              <a:buClrTx/>
              <a:buSzTx/>
              <a:buFont typeface="Arial" pitchFamily="34" charset="0"/>
              <a:buChar char="•"/>
              <a:tabLst/>
              <a:defRPr/>
            </a:pPr>
            <a:r>
              <a:rPr kumimoji="0" lang="en-US" sz="825" b="1"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  USMC manages 2 </a:t>
            </a:r>
            <a:r>
              <a:rPr kumimoji="0" lang="en-US" sz="825" b="1" i="0" u="none" strike="noStrike" kern="0" cap="none" spc="0" normalizeH="0" baseline="0" noProof="0" dirty="0" err="1">
                <a:ln>
                  <a:noFill/>
                </a:ln>
                <a:solidFill>
                  <a:prstClr val="black"/>
                </a:solidFill>
                <a:effectLst/>
                <a:uLnTx/>
                <a:uFillTx/>
                <a:latin typeface="Courier New" panose="02070309020205020404" pitchFamily="49" charset="0"/>
                <a:cs typeface="Courier New" panose="02070309020205020404" pitchFamily="49" charset="0"/>
              </a:rPr>
              <a:t>mths</a:t>
            </a:r>
            <a:r>
              <a:rPr kumimoji="0" lang="en-US" sz="825" b="1"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a:t>
            </a:r>
            <a:r>
              <a:rPr kumimoji="0" lang="en-US" sz="825" b="1" i="0" u="none" strike="noStrike" kern="0" cap="none" spc="0" normalizeH="0" baseline="0" noProof="0" dirty="0" err="1">
                <a:ln>
                  <a:noFill/>
                </a:ln>
                <a:solidFill>
                  <a:prstClr val="black"/>
                </a:solidFill>
                <a:effectLst/>
                <a:uLnTx/>
                <a:uFillTx/>
                <a:latin typeface="Courier New" panose="02070309020205020404" pitchFamily="49" charset="0"/>
                <a:cs typeface="Courier New" panose="02070309020205020404" pitchFamily="49" charset="0"/>
              </a:rPr>
              <a:t>yr</a:t>
            </a:r>
            <a:endParaRPr kumimoji="0" lang="en-US" sz="825" b="1"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endParaRPr>
          </a:p>
          <a:p>
            <a:pPr marL="0" marR="0" lvl="0" indent="0" defTabSz="685800" eaLnBrk="1" fontAlgn="auto" latinLnBrk="0" hangingPunct="1">
              <a:lnSpc>
                <a:spcPct val="100000"/>
              </a:lnSpc>
              <a:spcBef>
                <a:spcPts val="0"/>
              </a:spcBef>
              <a:spcAft>
                <a:spcPts val="0"/>
              </a:spcAft>
              <a:buClrTx/>
              <a:buSzTx/>
              <a:buFont typeface="Arial" pitchFamily="34" charset="0"/>
              <a:buChar char="•"/>
              <a:tabLst/>
              <a:defRPr/>
            </a:pPr>
            <a:r>
              <a:rPr kumimoji="0" lang="en-US" sz="825" b="1"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  USMC priority of scheduling for two 1-month MEB Exercises</a:t>
            </a:r>
          </a:p>
          <a:p>
            <a:pPr marL="0" marR="0" lvl="0" indent="0" defTabSz="685800" eaLnBrk="1" fontAlgn="auto" latinLnBrk="0" hangingPunct="1">
              <a:lnSpc>
                <a:spcPct val="100000"/>
              </a:lnSpc>
              <a:spcBef>
                <a:spcPts val="0"/>
              </a:spcBef>
              <a:spcAft>
                <a:spcPts val="0"/>
              </a:spcAft>
              <a:buClrTx/>
              <a:buSzTx/>
              <a:buFont typeface="Arial" pitchFamily="34" charset="0"/>
              <a:buChar char="•"/>
              <a:tabLst/>
              <a:defRPr/>
            </a:pPr>
            <a:r>
              <a:rPr kumimoji="0" lang="en-US" sz="825" b="1"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  Non-dud producing  LF only </a:t>
            </a:r>
          </a:p>
          <a:p>
            <a:pPr marL="0" marR="0" lvl="0" indent="0" defTabSz="685800" eaLnBrk="1" fontAlgn="auto" latinLnBrk="0" hangingPunct="1">
              <a:lnSpc>
                <a:spcPct val="100000"/>
              </a:lnSpc>
              <a:spcBef>
                <a:spcPts val="0"/>
              </a:spcBef>
              <a:spcAft>
                <a:spcPts val="0"/>
              </a:spcAft>
              <a:buClrTx/>
              <a:buSzTx/>
              <a:buFont typeface="Arial" pitchFamily="34" charset="0"/>
              <a:buChar char="•"/>
              <a:tabLst/>
              <a:defRPr/>
            </a:pPr>
            <a:r>
              <a:rPr kumimoji="0" lang="en-US" sz="825" b="1" i="0" u="none" strike="noStrike" kern="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  Establish RMG to coordinate</a:t>
            </a:r>
          </a:p>
        </p:txBody>
      </p:sp>
      <p:sp>
        <p:nvSpPr>
          <p:cNvPr id="6" name="Slide Number Placeholder 5"/>
          <p:cNvSpPr>
            <a:spLocks noGrp="1"/>
          </p:cNvSpPr>
          <p:nvPr>
            <p:ph type="sldNum" sz="quarter" idx="12"/>
          </p:nvPr>
        </p:nvSpPr>
        <p:spPr/>
        <p:txBody>
          <a:bodyPr/>
          <a:lstStyle/>
          <a:p>
            <a:fld id="{9495C563-B03E-42A1-8579-2CF656D5FEAD}" type="slidenum">
              <a:rPr lang="en-US" smtClean="0"/>
              <a:t>11</a:t>
            </a:fld>
            <a:endParaRPr lang="en-US"/>
          </a:p>
        </p:txBody>
      </p:sp>
      <p:pic>
        <p:nvPicPr>
          <p:cNvPr id="11" name="Picture 10"/>
          <p:cNvPicPr>
            <a:picLocks noChangeAspect="1"/>
          </p:cNvPicPr>
          <p:nvPr/>
        </p:nvPicPr>
        <p:blipFill>
          <a:blip r:embed="rId3"/>
          <a:stretch>
            <a:fillRect/>
          </a:stretch>
        </p:blipFill>
        <p:spPr>
          <a:xfrm>
            <a:off x="442457" y="1597420"/>
            <a:ext cx="2267880" cy="1901159"/>
          </a:xfrm>
          <a:prstGeom prst="rect">
            <a:avLst/>
          </a:prstGeom>
          <a:ln w="19050">
            <a:solidFill>
              <a:schemeClr val="tx1"/>
            </a:solidFill>
          </a:ln>
        </p:spPr>
      </p:pic>
      <p:pic>
        <p:nvPicPr>
          <p:cNvPr id="12" name="Picture 11"/>
          <p:cNvPicPr>
            <a:picLocks noChangeAspect="1"/>
          </p:cNvPicPr>
          <p:nvPr/>
        </p:nvPicPr>
        <p:blipFill>
          <a:blip r:embed="rId4"/>
          <a:stretch>
            <a:fillRect/>
          </a:stretch>
        </p:blipFill>
        <p:spPr>
          <a:xfrm>
            <a:off x="162303" y="3206863"/>
            <a:ext cx="2828188" cy="1829153"/>
          </a:xfrm>
          <a:prstGeom prst="rect">
            <a:avLst/>
          </a:prstGeom>
          <a:ln w="19050">
            <a:solidFill>
              <a:schemeClr val="tx1"/>
            </a:solidFill>
          </a:ln>
        </p:spPr>
      </p:pic>
      <p:pic>
        <p:nvPicPr>
          <p:cNvPr id="13" name="Picture 12"/>
          <p:cNvPicPr>
            <a:picLocks noChangeAspect="1"/>
          </p:cNvPicPr>
          <p:nvPr/>
        </p:nvPicPr>
        <p:blipFill>
          <a:blip r:embed="rId5"/>
          <a:stretch>
            <a:fillRect/>
          </a:stretch>
        </p:blipFill>
        <p:spPr>
          <a:xfrm>
            <a:off x="490255" y="5054384"/>
            <a:ext cx="2220082" cy="1537437"/>
          </a:xfrm>
          <a:prstGeom prst="rect">
            <a:avLst/>
          </a:prstGeom>
        </p:spPr>
      </p:pic>
    </p:spTree>
    <p:extLst>
      <p:ext uri="{BB962C8B-B14F-4D97-AF65-F5344CB8AC3E}">
        <p14:creationId xmlns:p14="http://schemas.microsoft.com/office/powerpoint/2010/main" val="35904234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pPr marL="0" indent="0">
              <a:buNone/>
            </a:pPr>
            <a:endParaRPr lang="en-US" dirty="0" smtClean="0"/>
          </a:p>
          <a:p>
            <a:pPr marL="0" indent="0">
              <a:buNone/>
            </a:pPr>
            <a:r>
              <a:rPr lang="en-US" dirty="0" smtClean="0"/>
              <a:t>Erin Adams</a:t>
            </a:r>
          </a:p>
          <a:p>
            <a:pPr marL="0" indent="0">
              <a:buNone/>
            </a:pPr>
            <a:r>
              <a:rPr lang="en-US" dirty="0" smtClean="0"/>
              <a:t>Director, Government &amp; External Affairs</a:t>
            </a:r>
          </a:p>
          <a:p>
            <a:pPr marL="0" indent="0">
              <a:buNone/>
            </a:pPr>
            <a:r>
              <a:rPr lang="en-US" dirty="0" smtClean="0"/>
              <a:t>MAGTFTC, MCAGCC</a:t>
            </a:r>
          </a:p>
          <a:p>
            <a:pPr marL="0" indent="0">
              <a:buNone/>
            </a:pPr>
            <a:r>
              <a:rPr lang="en-US" dirty="0" smtClean="0"/>
              <a:t>760-830-5473</a:t>
            </a:r>
          </a:p>
          <a:p>
            <a:pPr marL="0" indent="0">
              <a:buNone/>
            </a:pPr>
            <a:r>
              <a:rPr lang="en-US" dirty="0" smtClean="0">
                <a:hlinkClick r:id="rId2"/>
              </a:rPr>
              <a:t>Erin.Adams@usmc.mil</a:t>
            </a:r>
            <a:endParaRPr lang="en-US" dirty="0" smtClean="0"/>
          </a:p>
          <a:p>
            <a:pPr marL="0" indent="0">
              <a:buNone/>
            </a:pPr>
            <a:endParaRPr lang="en-US" dirty="0"/>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F0CA8ACA-0DB9-4DAD-A6A6-B81107FF117E}" type="slidenum">
              <a:rPr lang="en-US" smtClean="0">
                <a:solidFill>
                  <a:prstClr val="black"/>
                </a:solidFill>
              </a:rPr>
              <a:pPr/>
              <a:t>12</a:t>
            </a:fld>
            <a:endParaRPr lang="en-US">
              <a:solidFill>
                <a:prstClr val="black"/>
              </a:solidFill>
            </a:endParaRPr>
          </a:p>
        </p:txBody>
      </p:sp>
      <p:pic>
        <p:nvPicPr>
          <p:cNvPr id="5" name="Picture 4">
            <a:extLst>
              <a:ext uri="{FF2B5EF4-FFF2-40B4-BE49-F238E27FC236}">
                <a16:creationId xmlns:a16="http://schemas.microsoft.com/office/drawing/2014/main" id="{53FF28B4-24FD-408E-8046-89C6A7A459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3502" y="3582605"/>
            <a:ext cx="3699395" cy="2543033"/>
          </a:xfrm>
          <a:prstGeom prst="rect">
            <a:avLst/>
          </a:prstGeom>
        </p:spPr>
      </p:pic>
    </p:spTree>
    <p:extLst>
      <p:ext uri="{BB962C8B-B14F-4D97-AF65-F5344CB8AC3E}">
        <p14:creationId xmlns:p14="http://schemas.microsoft.com/office/powerpoint/2010/main" val="36271411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MAGTF Training Command</a:t>
            </a:r>
            <a:br>
              <a:rPr lang="en-US" sz="2400" dirty="0" smtClean="0"/>
            </a:br>
            <a:endParaRPr lang="en-US" sz="2400" dirty="0"/>
          </a:p>
        </p:txBody>
      </p:sp>
      <p:sp>
        <p:nvSpPr>
          <p:cNvPr id="3" name="Content Placeholder 2"/>
          <p:cNvSpPr>
            <a:spLocks noGrp="1"/>
          </p:cNvSpPr>
          <p:nvPr>
            <p:ph idx="1"/>
          </p:nvPr>
        </p:nvSpPr>
        <p:spPr>
          <a:xfrm>
            <a:off x="457200" y="1527983"/>
            <a:ext cx="8229600" cy="2076863"/>
          </a:xfrm>
          <a:effectLst>
            <a:softEdge rad="0"/>
          </a:effectLst>
        </p:spPr>
        <p:txBody>
          <a:bodyPr/>
          <a:lstStyle/>
          <a:p>
            <a:pPr marL="0" indent="0" algn="ctr">
              <a:buNone/>
            </a:pPr>
            <a:r>
              <a:rPr lang="en-US" sz="1600" dirty="0" smtClean="0">
                <a:solidFill>
                  <a:srgbClr val="000000"/>
                </a:solidFill>
                <a:latin typeface="+mj-lt"/>
                <a:ea typeface="Calibri" panose="020F0502020204030204" pitchFamily="34" charset="0"/>
                <a:cs typeface="Times New Roman" panose="02020603050405020304" pitchFamily="18" charset="0"/>
              </a:rPr>
              <a:t>Provides </a:t>
            </a:r>
            <a:r>
              <a:rPr lang="en-US" sz="1600" dirty="0">
                <a:solidFill>
                  <a:srgbClr val="000000"/>
                </a:solidFill>
                <a:latin typeface="+mj-lt"/>
                <a:ea typeface="Calibri" panose="020F0502020204030204" pitchFamily="34" charset="0"/>
                <a:cs typeface="Times New Roman" panose="02020603050405020304" pitchFamily="18" charset="0"/>
              </a:rPr>
              <a:t>rigorous advanced individual and collective MAGTF training opportunities through </a:t>
            </a:r>
            <a:r>
              <a:rPr lang="en-US" sz="1600" dirty="0" smtClean="0">
                <a:solidFill>
                  <a:srgbClr val="000000"/>
                </a:solidFill>
                <a:latin typeface="+mj-lt"/>
                <a:ea typeface="Calibri" panose="020F0502020204030204" pitchFamily="34" charset="0"/>
                <a:cs typeface="Times New Roman" panose="02020603050405020304" pitchFamily="18" charset="0"/>
              </a:rPr>
              <a:t>Live, Virtual, </a:t>
            </a:r>
            <a:r>
              <a:rPr lang="en-US" sz="1600" dirty="0">
                <a:solidFill>
                  <a:srgbClr val="000000"/>
                </a:solidFill>
                <a:latin typeface="+mj-lt"/>
                <a:ea typeface="Calibri" panose="020F0502020204030204" pitchFamily="34" charset="0"/>
                <a:cs typeface="Times New Roman" panose="02020603050405020304" pitchFamily="18" charset="0"/>
              </a:rPr>
              <a:t>and </a:t>
            </a:r>
            <a:r>
              <a:rPr lang="en-US" sz="1600" dirty="0" smtClean="0">
                <a:solidFill>
                  <a:srgbClr val="000000"/>
                </a:solidFill>
                <a:latin typeface="+mj-lt"/>
                <a:ea typeface="Calibri" panose="020F0502020204030204" pitchFamily="34" charset="0"/>
                <a:cs typeface="Times New Roman" panose="02020603050405020304" pitchFamily="18" charset="0"/>
              </a:rPr>
              <a:t>Constructive </a:t>
            </a:r>
            <a:r>
              <a:rPr lang="en-US" sz="1600" dirty="0">
                <a:solidFill>
                  <a:srgbClr val="000000"/>
                </a:solidFill>
                <a:latin typeface="+mj-lt"/>
                <a:ea typeface="Calibri" panose="020F0502020204030204" pitchFamily="34" charset="0"/>
                <a:cs typeface="Times New Roman" panose="02020603050405020304" pitchFamily="18" charset="0"/>
              </a:rPr>
              <a:t>means that increase </a:t>
            </a:r>
            <a:r>
              <a:rPr lang="en-US" sz="1600" dirty="0" smtClean="0">
                <a:solidFill>
                  <a:srgbClr val="000000"/>
                </a:solidFill>
                <a:latin typeface="+mj-lt"/>
                <a:ea typeface="Calibri" panose="020F0502020204030204" pitchFamily="34" charset="0"/>
                <a:cs typeface="Times New Roman" panose="02020603050405020304" pitchFamily="18" charset="0"/>
              </a:rPr>
              <a:t>Fleet Marine Forces readiness </a:t>
            </a:r>
            <a:r>
              <a:rPr lang="en-US" sz="1600" dirty="0">
                <a:solidFill>
                  <a:srgbClr val="000000"/>
                </a:solidFill>
                <a:latin typeface="+mj-lt"/>
                <a:ea typeface="Calibri" panose="020F0502020204030204" pitchFamily="34" charset="0"/>
                <a:cs typeface="Times New Roman" panose="02020603050405020304" pitchFamily="18" charset="0"/>
              </a:rPr>
              <a:t>and prepares units to think, </a:t>
            </a:r>
            <a:r>
              <a:rPr lang="en-US" sz="1600" dirty="0" smtClean="0">
                <a:solidFill>
                  <a:srgbClr val="000000"/>
                </a:solidFill>
                <a:latin typeface="+mj-lt"/>
                <a:ea typeface="Calibri" panose="020F0502020204030204" pitchFamily="34" charset="0"/>
                <a:cs typeface="Times New Roman" panose="02020603050405020304" pitchFamily="18" charset="0"/>
              </a:rPr>
              <a:t>decide, </a:t>
            </a:r>
            <a:r>
              <a:rPr lang="en-US" sz="1600" dirty="0">
                <a:solidFill>
                  <a:srgbClr val="000000"/>
                </a:solidFill>
                <a:latin typeface="+mj-lt"/>
                <a:ea typeface="Calibri" panose="020F0502020204030204" pitchFamily="34" charset="0"/>
                <a:cs typeface="Times New Roman" panose="02020603050405020304" pitchFamily="18" charset="0"/>
              </a:rPr>
              <a:t>and act in the application of maneuver warfare and combined arms across multiple domains, in complex urban, mountain, desert, </a:t>
            </a:r>
            <a:r>
              <a:rPr lang="en-US" sz="1600" dirty="0" smtClean="0">
                <a:solidFill>
                  <a:srgbClr val="000000"/>
                </a:solidFill>
                <a:latin typeface="+mj-lt"/>
                <a:ea typeface="Calibri" panose="020F0502020204030204" pitchFamily="34" charset="0"/>
                <a:cs typeface="Times New Roman" panose="02020603050405020304" pitchFamily="18" charset="0"/>
              </a:rPr>
              <a:t>littoral, </a:t>
            </a:r>
            <a:r>
              <a:rPr lang="en-US" sz="1600" dirty="0">
                <a:solidFill>
                  <a:srgbClr val="000000"/>
                </a:solidFill>
                <a:latin typeface="+mj-lt"/>
                <a:ea typeface="Calibri" panose="020F0502020204030204" pitchFamily="34" charset="0"/>
                <a:cs typeface="Times New Roman" panose="02020603050405020304" pitchFamily="18" charset="0"/>
              </a:rPr>
              <a:t>and information environments, to compete, </a:t>
            </a:r>
            <a:r>
              <a:rPr lang="en-US" sz="1600" dirty="0" smtClean="0">
                <a:solidFill>
                  <a:srgbClr val="000000"/>
                </a:solidFill>
                <a:latin typeface="+mj-lt"/>
                <a:ea typeface="Calibri" panose="020F0502020204030204" pitchFamily="34" charset="0"/>
                <a:cs typeface="Times New Roman" panose="02020603050405020304" pitchFamily="18" charset="0"/>
              </a:rPr>
              <a:t>fight, </a:t>
            </a:r>
            <a:r>
              <a:rPr lang="en-US" sz="1600" dirty="0">
                <a:solidFill>
                  <a:srgbClr val="000000"/>
                </a:solidFill>
                <a:latin typeface="+mj-lt"/>
                <a:ea typeface="Calibri" panose="020F0502020204030204" pitchFamily="34" charset="0"/>
                <a:cs typeface="Times New Roman" panose="02020603050405020304" pitchFamily="18" charset="0"/>
              </a:rPr>
              <a:t>and win against peer adversaries and hybrid </a:t>
            </a:r>
            <a:r>
              <a:rPr lang="en-US" sz="1600" dirty="0" smtClean="0">
                <a:solidFill>
                  <a:srgbClr val="000000"/>
                </a:solidFill>
                <a:latin typeface="+mj-lt"/>
                <a:ea typeface="Calibri" panose="020F0502020204030204" pitchFamily="34" charset="0"/>
                <a:cs typeface="Times New Roman" panose="02020603050405020304" pitchFamily="18" charset="0"/>
              </a:rPr>
              <a:t>threats.</a:t>
            </a:r>
            <a:endParaRPr lang="en-US" sz="1600" dirty="0">
              <a:latin typeface="+mj-lt"/>
            </a:endParaRPr>
          </a:p>
        </p:txBody>
      </p:sp>
      <p:sp>
        <p:nvSpPr>
          <p:cNvPr id="4" name="Slide Number Placeholder 3"/>
          <p:cNvSpPr>
            <a:spLocks noGrp="1"/>
          </p:cNvSpPr>
          <p:nvPr>
            <p:ph type="sldNum" sz="quarter" idx="12"/>
          </p:nvPr>
        </p:nvSpPr>
        <p:spPr>
          <a:xfrm>
            <a:off x="7010400" y="6491817"/>
            <a:ext cx="2133600" cy="36618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CA8ACA-0DB9-4DAD-A6A6-B81107FF117E}" type="slidenum">
              <a:rPr kumimoji="0" lang="en-US" sz="1200" b="0" i="0" u="none" strike="noStrike" kern="1200" cap="none" spc="0" normalizeH="0" baseline="0" noProof="0" smtClean="0">
                <a:ln>
                  <a:noFill/>
                </a:ln>
                <a:solidFill>
                  <a:prstClr val="black"/>
                </a:solidFill>
                <a:effectLst/>
                <a:uLnTx/>
                <a:uFillTx/>
                <a:latin typeface="Helvet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Helvetica"/>
              <a:ea typeface="+mn-ea"/>
              <a:cs typeface="+mn-cs"/>
            </a:endParaRPr>
          </a:p>
        </p:txBody>
      </p:sp>
      <p:pic>
        <p:nvPicPr>
          <p:cNvPr id="5" name="Picture 4"/>
          <p:cNvPicPr>
            <a:picLocks noChangeAspect="1"/>
          </p:cNvPicPr>
          <p:nvPr/>
        </p:nvPicPr>
        <p:blipFill>
          <a:blip r:embed="rId3"/>
          <a:stretch>
            <a:fillRect/>
          </a:stretch>
        </p:blipFill>
        <p:spPr>
          <a:xfrm>
            <a:off x="1686127" y="3166000"/>
            <a:ext cx="5771745" cy="3377187"/>
          </a:xfrm>
          <a:prstGeom prst="rect">
            <a:avLst/>
          </a:prstGeom>
          <a:ln w="25400">
            <a:solidFill>
              <a:schemeClr val="tx1"/>
            </a:solidFill>
          </a:ln>
        </p:spPr>
      </p:pic>
    </p:spTree>
    <p:extLst>
      <p:ext uri="{BB962C8B-B14F-4D97-AF65-F5344CB8AC3E}">
        <p14:creationId xmlns:p14="http://schemas.microsoft.com/office/powerpoint/2010/main" val="213548233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126" name="Elbow Connector 125"/>
          <p:cNvCxnSpPr>
            <a:endCxn id="109" idx="1"/>
          </p:cNvCxnSpPr>
          <p:nvPr/>
        </p:nvCxnSpPr>
        <p:spPr>
          <a:xfrm rot="16200000" flipH="1">
            <a:off x="200724" y="6079825"/>
            <a:ext cx="550652" cy="418701"/>
          </a:xfrm>
          <a:prstGeom prst="bentConnector2">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2" name="Elbow Connector 121"/>
          <p:cNvCxnSpPr/>
          <p:nvPr/>
        </p:nvCxnSpPr>
        <p:spPr>
          <a:xfrm rot="16200000" flipH="1">
            <a:off x="-38100" y="5292456"/>
            <a:ext cx="1026194" cy="416594"/>
          </a:xfrm>
          <a:prstGeom prst="bentConnector2">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100" idx="1"/>
          </p:cNvCxnSpPr>
          <p:nvPr/>
        </p:nvCxnSpPr>
        <p:spPr>
          <a:xfrm flipH="1">
            <a:off x="257175" y="5467027"/>
            <a:ext cx="392114" cy="292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stCxn id="92" idx="1"/>
          </p:cNvCxnSpPr>
          <p:nvPr/>
        </p:nvCxnSpPr>
        <p:spPr>
          <a:xfrm flipH="1">
            <a:off x="257175" y="4472123"/>
            <a:ext cx="392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88" idx="1"/>
          </p:cNvCxnSpPr>
          <p:nvPr/>
        </p:nvCxnSpPr>
        <p:spPr>
          <a:xfrm flipH="1">
            <a:off x="257175" y="3982618"/>
            <a:ext cx="392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80" idx="1"/>
          </p:cNvCxnSpPr>
          <p:nvPr/>
        </p:nvCxnSpPr>
        <p:spPr>
          <a:xfrm flipH="1">
            <a:off x="257175" y="3492005"/>
            <a:ext cx="392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74" idx="1"/>
          </p:cNvCxnSpPr>
          <p:nvPr/>
        </p:nvCxnSpPr>
        <p:spPr>
          <a:xfrm flipH="1">
            <a:off x="257175" y="3005121"/>
            <a:ext cx="392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28" idx="1"/>
          </p:cNvCxnSpPr>
          <p:nvPr/>
        </p:nvCxnSpPr>
        <p:spPr>
          <a:xfrm>
            <a:off x="257175" y="2522909"/>
            <a:ext cx="392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83" idx="1"/>
            <a:endCxn id="96" idx="1"/>
          </p:cNvCxnSpPr>
          <p:nvPr/>
        </p:nvCxnSpPr>
        <p:spPr>
          <a:xfrm rot="10800000" flipV="1">
            <a:off x="661529" y="1901971"/>
            <a:ext cx="669512" cy="3069692"/>
          </a:xfrm>
          <a:prstGeom prst="bentConnector3">
            <a:avLst>
              <a:gd name="adj1" fmla="val 158329"/>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C7F203A5-B0A4-4204-8BD6-E9E482A24070}"/>
              </a:ext>
            </a:extLst>
          </p:cNvPr>
          <p:cNvSpPr/>
          <p:nvPr/>
        </p:nvSpPr>
        <p:spPr>
          <a:xfrm>
            <a:off x="1331041" y="1551234"/>
            <a:ext cx="2326562" cy="701473"/>
          </a:xfrm>
          <a:prstGeom prst="rect">
            <a:avLst/>
          </a:prstGeom>
          <a:solidFill>
            <a:schemeClr val="bg1"/>
          </a:solidFill>
          <a:ln>
            <a:solidFill>
              <a:srgbClr val="C00000"/>
            </a:solid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6120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86" name="TextBox 85"/>
          <p:cNvSpPr txBox="1"/>
          <p:nvPr/>
        </p:nvSpPr>
        <p:spPr>
          <a:xfrm>
            <a:off x="1574828" y="1569382"/>
            <a:ext cx="2090295" cy="715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sng" strike="noStrike" kern="1200" cap="none" spc="0" normalizeH="0" baseline="0" noProof="0" dirty="0">
                <a:ln>
                  <a:noFill/>
                </a:ln>
                <a:solidFill>
                  <a:prstClr val="black"/>
                </a:solidFill>
                <a:effectLst/>
                <a:uLnTx/>
                <a:uFillTx/>
                <a:latin typeface="Helvetica"/>
                <a:ea typeface="+mn-ea"/>
                <a:cs typeface="+mn-cs"/>
              </a:rPr>
              <a:t>MAGTFTC / MCAGCC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Helvetica"/>
                <a:ea typeface="+mn-ea"/>
                <a:cs typeface="+mn-cs"/>
              </a:rPr>
              <a:t>Marine Air Ground Training Command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Helvetica"/>
                <a:ea typeface="+mn-ea"/>
                <a:cs typeface="+mn-cs"/>
              </a:rPr>
              <a:t>Marine Corps Air Ground Combat Ctr</a:t>
            </a:r>
          </a:p>
        </p:txBody>
      </p:sp>
      <p:sp>
        <p:nvSpPr>
          <p:cNvPr id="11" name="TextBox 10"/>
          <p:cNvSpPr txBox="1"/>
          <p:nvPr/>
        </p:nvSpPr>
        <p:spPr>
          <a:xfrm>
            <a:off x="3139927" y="2693302"/>
            <a:ext cx="4686788" cy="2354491"/>
          </a:xfrm>
          <a:prstGeom prst="rect">
            <a:avLst/>
          </a:prstGeom>
          <a:solidFill>
            <a:schemeClr val="bg1"/>
          </a:solidFill>
          <a:ln w="19050">
            <a:solidFill>
              <a:srgbClr val="C00000"/>
            </a:solid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dirty="0">
                <a:ln>
                  <a:noFill/>
                </a:ln>
                <a:solidFill>
                  <a:prstClr val="black"/>
                </a:solidFill>
                <a:effectLst/>
                <a:uLnTx/>
                <a:uFillTx/>
                <a:latin typeface="Helvetica"/>
                <a:ea typeface="+mn-ea"/>
                <a:cs typeface="+mn-cs"/>
              </a:rPr>
              <a:t>Dual Mission:</a:t>
            </a:r>
            <a:endParaRPr kumimoji="0" lang="en-US" sz="1050" b="1" i="0" u="none" strike="noStrike" kern="1200" cap="none" spc="0" normalizeH="0" baseline="0" noProof="0" dirty="0">
              <a:ln>
                <a:noFill/>
              </a:ln>
              <a:solidFill>
                <a:prstClr val="black"/>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a:ea typeface="+mn-ea"/>
                <a:cs typeface="Times New Roman" panose="02020603050405020304" pitchFamily="18" charset="0"/>
              </a:rPr>
              <a:t>Marine Air Ground Task Force Training Command (MAGTFTC):  </a:t>
            </a:r>
            <a:r>
              <a:rPr kumimoji="0" lang="en-US" sz="1050" b="0" i="0" u="none" strike="noStrike" kern="1200" cap="none" spc="0" normalizeH="0" baseline="0" noProof="0" dirty="0" smtClean="0">
                <a:ln>
                  <a:noFill/>
                </a:ln>
                <a:solidFill>
                  <a:prstClr val="black"/>
                </a:solidFill>
                <a:effectLst/>
                <a:uLnTx/>
                <a:uFillTx/>
                <a:latin typeface="Helvetica"/>
                <a:ea typeface="+mn-ea"/>
                <a:cs typeface="Times New Roman" panose="02020603050405020304" pitchFamily="18" charset="0"/>
              </a:rPr>
              <a:t>Manages the Service-Level Training Exercise Program (SLTE-P), conducts Advanced Individual Training and Service-Level combined arms training to enhance the combat readiness of the Fleet Marine Force (FMF) and the Marine Corps responsibilities to national security while supporting the Marine Corps Mountain Warfare Training Center (MCMWTC) installation management functions.</a:t>
            </a:r>
            <a:endParaRPr kumimoji="0" lang="en-US" sz="1050" b="0" i="0" u="none" strike="noStrike" kern="1200" cap="none" spc="0" normalizeH="0" baseline="0" noProof="0" dirty="0">
              <a:ln>
                <a:noFill/>
              </a:ln>
              <a:solidFill>
                <a:prstClr val="black"/>
              </a:solidFill>
              <a:effectLst/>
              <a:uLnTx/>
              <a:uFillTx/>
              <a:latin typeface="Helvetic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Helvetic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a:ea typeface="+mn-ea"/>
                <a:cs typeface="Times New Roman" panose="02020603050405020304" pitchFamily="18" charset="0"/>
              </a:rPr>
              <a:t>Marine Corps Air Ground Combat Center (MCAGCC):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Helvetica"/>
                <a:ea typeface="+mn-ea"/>
                <a:cs typeface="Times New Roman" panose="02020603050405020304" pitchFamily="18" charset="0"/>
              </a:rPr>
              <a:t>Supports the SLTE-P through logistical and service support activities and provides a standard of excellence in managing infrastructure, services, and support to the FMF and families to ensure the readiness of the tenant and resident commands aboard the Combat Center.</a:t>
            </a:r>
            <a:endParaRPr kumimoji="0" lang="en-US" sz="1050" b="0" i="0" u="none" strike="noStrike" kern="1200" cap="none" spc="0" normalizeH="0" baseline="0" noProof="0" dirty="0">
              <a:ln>
                <a:noFill/>
              </a:ln>
              <a:solidFill>
                <a:prstClr val="black"/>
              </a:solidFill>
              <a:effectLst/>
              <a:uLnTx/>
              <a:uFillTx/>
              <a:latin typeface="Helvetica"/>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F9BDE7FF-2C49-482A-8391-82BC817C2944}"/>
              </a:ext>
            </a:extLst>
          </p:cNvPr>
          <p:cNvSpPr txBox="1"/>
          <p:nvPr/>
        </p:nvSpPr>
        <p:spPr>
          <a:xfrm>
            <a:off x="3144661" y="5070541"/>
            <a:ext cx="4856339" cy="9194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25"/>
              </a:spcAft>
              <a:buClrTx/>
              <a:buSzTx/>
              <a:buFontTx/>
              <a:buNone/>
              <a:tabLst/>
              <a:defRPr/>
            </a:pPr>
            <a:r>
              <a:rPr kumimoji="0" lang="en-US" sz="975" b="1" i="0" u="sng" strike="noStrike" kern="1200" cap="none" spc="0" normalizeH="0" baseline="0" noProof="0" dirty="0">
                <a:ln>
                  <a:noFill/>
                </a:ln>
                <a:solidFill>
                  <a:prstClr val="black"/>
                </a:solidFill>
                <a:effectLst/>
                <a:uLnTx/>
                <a:uFillTx/>
                <a:latin typeface="Helvetica"/>
                <a:ea typeface="+mn-ea"/>
                <a:cs typeface="Arial" panose="020B0604020202020204" pitchFamily="34" charset="0"/>
              </a:rPr>
              <a:t>Focus Areas:</a:t>
            </a:r>
          </a:p>
          <a:p>
            <a:pPr marL="214313" marR="0" lvl="0" indent="-214313" algn="l" defTabSz="914400" rtl="0" eaLnBrk="1" fontAlgn="auto" latinLnBrk="0" hangingPunct="1">
              <a:lnSpc>
                <a:spcPct val="100000"/>
              </a:lnSpc>
              <a:spcBef>
                <a:spcPts val="0"/>
              </a:spcBef>
              <a:spcAft>
                <a:spcPts val="225"/>
              </a:spcAft>
              <a:buClrTx/>
              <a:buSzTx/>
              <a:buFont typeface="Wingdings" panose="05000000000000000000" pitchFamily="2" charset="2"/>
              <a:buChar char="Ø"/>
              <a:tabLst/>
              <a:defRPr/>
            </a:pPr>
            <a:r>
              <a:rPr kumimoji="0" lang="en-US" sz="975" b="0" i="0" u="none" strike="noStrike" kern="1200" cap="none" spc="0" normalizeH="0" baseline="0" noProof="0" dirty="0">
                <a:ln>
                  <a:noFill/>
                </a:ln>
                <a:solidFill>
                  <a:prstClr val="black"/>
                </a:solidFill>
                <a:effectLst/>
                <a:uLnTx/>
                <a:uFillTx/>
                <a:latin typeface="Helvetica"/>
                <a:ea typeface="+mn-ea"/>
                <a:cs typeface="Arial" panose="020B0604020202020204" pitchFamily="34" charset="0"/>
              </a:rPr>
              <a:t>Responsible for advanced individual and MAGTF collective training.</a:t>
            </a:r>
          </a:p>
          <a:p>
            <a:pPr marL="214313" marR="0" lvl="0" indent="-214313" algn="l" defTabSz="914400" rtl="0" eaLnBrk="1" fontAlgn="auto" latinLnBrk="0" hangingPunct="1">
              <a:lnSpc>
                <a:spcPct val="100000"/>
              </a:lnSpc>
              <a:spcBef>
                <a:spcPts val="0"/>
              </a:spcBef>
              <a:spcAft>
                <a:spcPts val="225"/>
              </a:spcAft>
              <a:buClrTx/>
              <a:buSzTx/>
              <a:buFont typeface="Wingdings" panose="05000000000000000000" pitchFamily="2" charset="2"/>
              <a:buChar char="Ø"/>
              <a:tabLst/>
              <a:defRPr/>
            </a:pPr>
            <a:r>
              <a:rPr kumimoji="0" lang="en-US" sz="975" b="0" i="0" u="none" strike="noStrike" kern="1200" cap="none" spc="0" normalizeH="0" baseline="0" noProof="0" dirty="0">
                <a:ln>
                  <a:noFill/>
                </a:ln>
                <a:solidFill>
                  <a:prstClr val="black"/>
                </a:solidFill>
                <a:effectLst/>
                <a:uLnTx/>
                <a:uFillTx/>
                <a:latin typeface="Helvetica"/>
                <a:ea typeface="+mn-ea"/>
                <a:cs typeface="Arial" panose="020B0604020202020204" pitchFamily="34" charset="0"/>
              </a:rPr>
              <a:t>Provide training for the Command Element (CE), Ground Combat Element (GCE), Logistics Combat Element (LCE), and Aviation Combat Element (ACE).</a:t>
            </a:r>
          </a:p>
          <a:p>
            <a:pPr marR="0" lvl="0" algn="l" defTabSz="914400" rtl="0" eaLnBrk="1" fontAlgn="auto" latinLnBrk="0" hangingPunct="1">
              <a:lnSpc>
                <a:spcPct val="100000"/>
              </a:lnSpc>
              <a:spcBef>
                <a:spcPts val="0"/>
              </a:spcBef>
              <a:spcAft>
                <a:spcPts val="225"/>
              </a:spcAft>
              <a:buClrTx/>
              <a:buSzTx/>
              <a:tabLst/>
              <a:defRPr/>
            </a:pPr>
            <a:endParaRPr kumimoji="0" lang="en-US" sz="9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2" name="Group 11"/>
          <p:cNvGrpSpPr/>
          <p:nvPr/>
        </p:nvGrpSpPr>
        <p:grpSpPr>
          <a:xfrm>
            <a:off x="649289" y="2312324"/>
            <a:ext cx="2405538" cy="421170"/>
            <a:chOff x="650933" y="2664930"/>
            <a:chExt cx="2405538" cy="264234"/>
          </a:xfrm>
        </p:grpSpPr>
        <p:sp>
          <p:nvSpPr>
            <p:cNvPr id="27" name="Rectangle 26" descr="Profile Without Photo">
              <a:extLst>
                <a:ext uri="{FF2B5EF4-FFF2-40B4-BE49-F238E27FC236}">
                  <a16:creationId xmlns:a16="http://schemas.microsoft.com/office/drawing/2014/main" id="{21C87809-31C8-4D7C-9755-C3ADC19624D4}"/>
                </a:ext>
              </a:extLst>
            </p:cNvPr>
            <p:cNvSpPr/>
            <p:nvPr/>
          </p:nvSpPr>
          <p:spPr>
            <a:xfrm>
              <a:off x="818193" y="2668606"/>
              <a:ext cx="2238278" cy="260558"/>
            </a:xfrm>
            <a:prstGeom prst="rect">
              <a:avLst/>
            </a:prstGeom>
            <a:solidFill>
              <a:schemeClr val="bg1"/>
            </a:solidFill>
            <a:ln>
              <a:solidFill>
                <a:schemeClr val="bg1">
                  <a:lumMod val="75000"/>
                </a:schemeClr>
              </a:solid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1224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r>
                <a:rPr kumimoji="0" lang="en-US" sz="1350" b="1"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Marine Corps Logistics Operations Group</a:t>
              </a:r>
              <a:endPar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28" name="Rectangle 27">
              <a:extLst>
                <a:ext uri="{FF2B5EF4-FFF2-40B4-BE49-F238E27FC236}">
                  <a16:creationId xmlns:a16="http://schemas.microsoft.com/office/drawing/2014/main" id="{8D5B09E2-B849-4614-9B74-163F5FF1F387}"/>
                </a:ext>
              </a:extLst>
            </p:cNvPr>
            <p:cNvSpPr/>
            <p:nvPr/>
          </p:nvSpPr>
          <p:spPr>
            <a:xfrm>
              <a:off x="650933" y="2664930"/>
              <a:ext cx="205188" cy="264234"/>
            </a:xfrm>
            <a:prstGeom prst="rect">
              <a:avLst/>
            </a:prstGeom>
            <a:solidFill>
              <a:srgbClr val="C00000"/>
            </a:solidFill>
            <a:ln w="28575">
              <a:no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6120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r>
                <a:rPr kumimoji="0" lang="en-US" sz="1020" b="0" i="0" u="none" strike="noStrike" kern="1200" cap="none" spc="0" normalizeH="0" baseline="0" noProof="0" dirty="0">
                  <a:ln>
                    <a:noFill/>
                  </a:ln>
                  <a:solidFill>
                    <a:prstClr val="white"/>
                  </a:solidFill>
                  <a:effectLst/>
                  <a:uLnTx/>
                  <a:uFillTx/>
                  <a:latin typeface="Helvetica"/>
                  <a:ea typeface="+mn-ea"/>
                  <a:cs typeface="+mn-cs"/>
                </a:rPr>
                <a:t>   </a:t>
              </a:r>
              <a:br>
                <a:rPr kumimoji="0" lang="en-US" sz="1020" b="0" i="0" u="none" strike="noStrike" kern="1200" cap="none" spc="0" normalizeH="0" baseline="0" noProof="0" dirty="0">
                  <a:ln>
                    <a:noFill/>
                  </a:ln>
                  <a:solidFill>
                    <a:prstClr val="white"/>
                  </a:solidFill>
                  <a:effectLst/>
                  <a:uLnTx/>
                  <a:uFillTx/>
                  <a:latin typeface="Helvetica"/>
                  <a:ea typeface="+mn-ea"/>
                  <a:cs typeface="+mn-cs"/>
                </a:rPr>
              </a:br>
              <a:r>
                <a:rPr kumimoji="0" lang="en-US" sz="850" b="0" i="0" u="none" strike="noStrike" kern="1200" cap="none" spc="0" normalizeH="0" baseline="0" noProof="0" dirty="0">
                  <a:ln>
                    <a:noFill/>
                  </a:ln>
                  <a:solidFill>
                    <a:prstClr val="white"/>
                  </a:solidFill>
                  <a:effectLst/>
                  <a:uLnTx/>
                  <a:uFillTx/>
                  <a:latin typeface="Helvetica"/>
                  <a:ea typeface="+mn-ea"/>
                  <a:cs typeface="+mn-cs"/>
                </a:rPr>
                <a:t/>
              </a:r>
              <a:br>
                <a:rPr kumimoji="0" lang="en-US" sz="850" b="0" i="0" u="none" strike="noStrike" kern="1200" cap="none" spc="0" normalizeH="0" baseline="0" noProof="0" dirty="0">
                  <a:ln>
                    <a:noFill/>
                  </a:ln>
                  <a:solidFill>
                    <a:prstClr val="white"/>
                  </a:solidFill>
                  <a:effectLst/>
                  <a:uLnTx/>
                  <a:uFillTx/>
                  <a:latin typeface="Helvetica"/>
                  <a:ea typeface="+mn-ea"/>
                  <a:cs typeface="+mn-cs"/>
                </a:rPr>
              </a:br>
              <a:endParaRPr kumimoji="0" lang="en-US" sz="765" b="0" i="0" u="none" strike="noStrike" kern="1200" cap="none" spc="0" normalizeH="0" baseline="0" noProof="0" dirty="0">
                <a:ln>
                  <a:noFill/>
                </a:ln>
                <a:solidFill>
                  <a:prstClr val="white"/>
                </a:solidFill>
                <a:effectLst/>
                <a:uLnTx/>
                <a:uFillTx/>
                <a:latin typeface="Helvetica"/>
                <a:ea typeface="+mn-ea"/>
                <a:cs typeface="+mn-cs"/>
              </a:endParaRPr>
            </a:p>
          </p:txBody>
        </p:sp>
        <p:pic>
          <p:nvPicPr>
            <p:cNvPr id="29" name="Picture 28"/>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681" r="99160">
                          <a14:foregroundMark x1="21849" y1="91803" x2="31092" y2="91803"/>
                          <a14:foregroundMark x1="67227" y1="93443" x2="74790" y2="93443"/>
                          <a14:foregroundMark x1="81513" y1="93443" x2="82353" y2="90164"/>
                          <a14:foregroundMark x1="46218" y1="6557" x2="47059" y2="13115"/>
                          <a14:foregroundMark x1="15966" y1="91803" x2="20168" y2="86885"/>
                          <a14:foregroundMark x1="79832" y1="85246" x2="84034" y2="86885"/>
                          <a14:foregroundMark x1="87395" y1="91803" x2="82353" y2="96721"/>
                          <a14:foregroundMark x1="74790" y1="86885" x2="71429" y2="86885"/>
                          <a14:foregroundMark x1="34454" y1="9836" x2="35294" y2="24590"/>
                          <a14:foregroundMark x1="65546" y1="13115" x2="64706" y2="24590"/>
                          <a14:backgroundMark x1="5882" y1="47541" x2="22689" y2="54098"/>
                          <a14:backgroundMark x1="71429" y1="65574" x2="92437" y2="54098"/>
                          <a14:backgroundMark x1="59664" y1="16393" x2="59664" y2="11475"/>
                          <a14:backgroundMark x1="40336" y1="21311" x2="40336" y2="19672"/>
                          <a14:backgroundMark x1="41176" y1="18033" x2="41176" y2="18033"/>
                          <a14:backgroundMark x1="39496" y1="4918" x2="39496" y2="4918"/>
                        </a14:backgroundRemoval>
                      </a14:imgEffect>
                    </a14:imgLayer>
                  </a14:imgProps>
                </a:ext>
                <a:ext uri="{28A0092B-C50C-407E-A947-70E740481C1C}">
                  <a14:useLocalDpi xmlns:a14="http://schemas.microsoft.com/office/drawing/2010/main" val="0"/>
                </a:ext>
              </a:extLst>
            </a:blip>
            <a:stretch>
              <a:fillRect/>
            </a:stretch>
          </p:blipFill>
          <p:spPr>
            <a:xfrm>
              <a:off x="663173" y="2750248"/>
              <a:ext cx="184788" cy="93860"/>
            </a:xfrm>
            <a:prstGeom prst="rect">
              <a:avLst/>
            </a:prstGeom>
          </p:spPr>
        </p:pic>
      </p:grpSp>
      <p:sp>
        <p:nvSpPr>
          <p:cNvPr id="84" name="Rectangle 83">
            <a:extLst>
              <a:ext uri="{FF2B5EF4-FFF2-40B4-BE49-F238E27FC236}">
                <a16:creationId xmlns:a16="http://schemas.microsoft.com/office/drawing/2014/main" id="{8D5B09E2-B849-4614-9B74-163F5FF1F387}"/>
              </a:ext>
            </a:extLst>
          </p:cNvPr>
          <p:cNvSpPr/>
          <p:nvPr/>
        </p:nvSpPr>
        <p:spPr>
          <a:xfrm>
            <a:off x="1133476" y="1552427"/>
            <a:ext cx="388744" cy="707482"/>
          </a:xfrm>
          <a:prstGeom prst="rect">
            <a:avLst/>
          </a:prstGeom>
          <a:solidFill>
            <a:srgbClr val="C00000"/>
          </a:solidFill>
          <a:ln w="28575">
            <a:no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6120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a:ea typeface="+mn-ea"/>
                <a:cs typeface="+mn-cs"/>
              </a:rPr>
              <a:t>   </a:t>
            </a:r>
            <a:br>
              <a:rPr kumimoji="0" lang="en-US" sz="1200" b="0" i="0" u="none" strike="noStrike" kern="1200" cap="none" spc="0" normalizeH="0" baseline="0" noProof="0" dirty="0">
                <a:ln>
                  <a:noFill/>
                </a:ln>
                <a:solidFill>
                  <a:prstClr val="white"/>
                </a:solidFill>
                <a:effectLst/>
                <a:uLnTx/>
                <a:uFillTx/>
                <a:latin typeface="Helvetica"/>
                <a:ea typeface="+mn-ea"/>
                <a:cs typeface="+mn-cs"/>
              </a:rPr>
            </a:br>
            <a:r>
              <a:rPr kumimoji="0" lang="en-US" sz="1050" b="0" i="0" u="none" strike="noStrike" kern="1200" cap="none" spc="0" normalizeH="0" baseline="0" noProof="0" dirty="0">
                <a:ln>
                  <a:noFill/>
                </a:ln>
                <a:solidFill>
                  <a:prstClr val="white"/>
                </a:solidFill>
                <a:effectLst/>
                <a:uLnTx/>
                <a:uFillTx/>
                <a:latin typeface="Helvetica"/>
                <a:ea typeface="+mn-ea"/>
                <a:cs typeface="+mn-cs"/>
              </a:rPr>
              <a:t/>
            </a:r>
            <a:br>
              <a:rPr kumimoji="0" lang="en-US" sz="1050" b="0" i="0" u="none" strike="noStrike" kern="1200" cap="none" spc="0" normalizeH="0" baseline="0" noProof="0" dirty="0">
                <a:ln>
                  <a:noFill/>
                </a:ln>
                <a:solidFill>
                  <a:prstClr val="white"/>
                </a:solidFill>
                <a:effectLst/>
                <a:uLnTx/>
                <a:uFillTx/>
                <a:latin typeface="Helvetica"/>
                <a:ea typeface="+mn-ea"/>
                <a:cs typeface="+mn-cs"/>
              </a:rPr>
            </a:br>
            <a:endParaRPr kumimoji="0" lang="en-US" sz="825" b="0" i="0" u="none" strike="noStrike" kern="1200" cap="none" spc="0" normalizeH="0" baseline="0" noProof="0" dirty="0">
              <a:ln>
                <a:noFill/>
              </a:ln>
              <a:solidFill>
                <a:prstClr val="white"/>
              </a:solidFill>
              <a:effectLst/>
              <a:uLnTx/>
              <a:uFillTx/>
              <a:latin typeface="Helvetica"/>
              <a:ea typeface="+mn-ea"/>
              <a:cs typeface="+mn-cs"/>
            </a:endParaRPr>
          </a:p>
        </p:txBody>
      </p:sp>
      <p:sp>
        <p:nvSpPr>
          <p:cNvPr id="85" name="AutoShape 96"/>
          <p:cNvSpPr>
            <a:spLocks noChangeArrowheads="1"/>
          </p:cNvSpPr>
          <p:nvPr/>
        </p:nvSpPr>
        <p:spPr bwMode="auto">
          <a:xfrm>
            <a:off x="1365419" y="1807727"/>
            <a:ext cx="117753" cy="125147"/>
          </a:xfrm>
          <a:prstGeom prst="star5">
            <a:avLst/>
          </a:prstGeom>
          <a:gradFill rotWithShape="1">
            <a:gsLst>
              <a:gs pos="0">
                <a:srgbClr val="DDDDDD">
                  <a:gamma/>
                  <a:shade val="18039"/>
                  <a:invGamma/>
                </a:srgbClr>
              </a:gs>
              <a:gs pos="100000">
                <a:srgbClr val="DDDDDD"/>
              </a:gs>
            </a:gsLst>
            <a:path path="shape">
              <a:fillToRect l="50000" t="50000" r="50000" b="50000"/>
            </a:path>
          </a:gradFill>
          <a:ln w="6350">
            <a:solidFill>
              <a:schemeClr val="bg1"/>
            </a:solidFill>
            <a:miter lim="800000"/>
            <a:headEnd/>
            <a:tailEnd/>
          </a:ln>
          <a:effectLst>
            <a:outerShdw dist="17961" dir="2700000" algn="ctr" rotWithShape="0">
              <a:schemeClr val="tx1"/>
            </a:outerShdw>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srgbClr val="C0504D"/>
              </a:solidFill>
              <a:effectLst/>
              <a:uLnTx/>
              <a:uFillTx/>
              <a:latin typeface="Arial" charset="0"/>
              <a:ea typeface="+mn-ea"/>
              <a:cs typeface="Arial" charset="0"/>
            </a:endParaRPr>
          </a:p>
        </p:txBody>
      </p:sp>
      <p:sp>
        <p:nvSpPr>
          <p:cNvPr id="56" name="Rectangle 55"/>
          <p:cNvSpPr/>
          <p:nvPr/>
        </p:nvSpPr>
        <p:spPr>
          <a:xfrm>
            <a:off x="3722569" y="1517641"/>
            <a:ext cx="4104146" cy="1107391"/>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w="19050">
                <a:noFill/>
              </a:ln>
              <a:solidFill>
                <a:prstClr val="white"/>
              </a:solidFill>
              <a:effectLst/>
              <a:uLnTx/>
              <a:uFillTx/>
              <a:latin typeface="Helvetica"/>
              <a:ea typeface="+mn-ea"/>
              <a:cs typeface="+mn-cs"/>
            </a:endParaRPr>
          </a:p>
        </p:txBody>
      </p:sp>
      <p:sp>
        <p:nvSpPr>
          <p:cNvPr id="58" name="Text Box 7"/>
          <p:cNvSpPr txBox="1">
            <a:spLocks noChangeArrowheads="1"/>
          </p:cNvSpPr>
          <p:nvPr/>
        </p:nvSpPr>
        <p:spPr bwMode="auto">
          <a:xfrm>
            <a:off x="4570658" y="1767889"/>
            <a:ext cx="1935995" cy="600164"/>
          </a:xfrm>
          <a:prstGeom prst="rect">
            <a:avLst/>
          </a:prstGeom>
          <a:noFill/>
          <a:ln w="25400" algn="ctr">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err="1">
                <a:ln>
                  <a:noFill/>
                </a:ln>
                <a:solidFill>
                  <a:prstClr val="black"/>
                </a:solidFill>
                <a:effectLst/>
                <a:uLnTx/>
                <a:uFillTx/>
                <a:latin typeface="Helvetica"/>
                <a:ea typeface="+mn-ea"/>
                <a:cs typeface="+mn-cs"/>
              </a:rPr>
              <a:t>MajGen</a:t>
            </a:r>
            <a:r>
              <a:rPr kumimoji="0" lang="en-US" sz="1200" b="1" i="0" u="sng" strike="noStrike" kern="1200" cap="none" spc="0" normalizeH="0" baseline="0" noProof="0" dirty="0">
                <a:ln>
                  <a:noFill/>
                </a:ln>
                <a:solidFill>
                  <a:prstClr val="black"/>
                </a:solidFill>
                <a:effectLst/>
                <a:uLnTx/>
                <a:uFillTx/>
                <a:latin typeface="Helvetica"/>
                <a:ea typeface="+mn-ea"/>
                <a:cs typeface="+mn-cs"/>
              </a:rPr>
              <a:t> </a:t>
            </a:r>
            <a:r>
              <a:rPr kumimoji="0" lang="en-US" sz="1200" b="1" i="0" u="sng" strike="noStrike" kern="1200" cap="none" spc="0" normalizeH="0" baseline="0" noProof="0" dirty="0" smtClean="0">
                <a:ln>
                  <a:noFill/>
                </a:ln>
                <a:solidFill>
                  <a:prstClr val="black"/>
                </a:solidFill>
                <a:effectLst/>
                <a:uLnTx/>
                <a:uFillTx/>
                <a:latin typeface="Helvetica"/>
                <a:ea typeface="+mn-ea"/>
                <a:cs typeface="+mn-cs"/>
              </a:rPr>
              <a:t>Austin </a:t>
            </a:r>
            <a:r>
              <a:rPr kumimoji="0" lang="en-US" sz="1200" b="1" i="0" u="sng" strike="noStrike" kern="1200" cap="none" spc="0" normalizeH="0" baseline="0" noProof="0" dirty="0" err="1" smtClean="0">
                <a:ln>
                  <a:noFill/>
                </a:ln>
                <a:solidFill>
                  <a:prstClr val="black"/>
                </a:solidFill>
                <a:effectLst/>
                <a:uLnTx/>
                <a:uFillTx/>
                <a:latin typeface="Helvetica"/>
                <a:ea typeface="+mn-ea"/>
                <a:cs typeface="+mn-cs"/>
              </a:rPr>
              <a:t>Renforth</a:t>
            </a:r>
            <a:endParaRPr kumimoji="0" lang="en-US" sz="1200" b="1" i="0" u="sng" strike="noStrike" kern="1200" cap="none" spc="0" normalizeH="0" baseline="0" noProof="0" dirty="0">
              <a:ln>
                <a:noFill/>
              </a:ln>
              <a:solidFill>
                <a:prstClr val="black"/>
              </a:solidFill>
              <a:effectLst/>
              <a:uLnTx/>
              <a:uFillTx/>
              <a:latin typeface="Helvetic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Helvetica"/>
                <a:ea typeface="+mn-ea"/>
                <a:cs typeface="+mn-cs"/>
              </a:rPr>
              <a:t>Commanding General,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Helvetica"/>
                <a:ea typeface="+mn-ea"/>
                <a:cs typeface="+mn-cs"/>
              </a:rPr>
              <a:t>MAGTFTC / MCAGCC</a:t>
            </a:r>
            <a:endParaRPr kumimoji="0" lang="en-US" sz="1050" b="0" i="1" u="none" strike="noStrike" kern="1200" cap="none" spc="0" normalizeH="0" baseline="0" noProof="0" dirty="0">
              <a:ln>
                <a:noFill/>
              </a:ln>
              <a:solidFill>
                <a:prstClr val="black"/>
              </a:solidFill>
              <a:effectLst/>
              <a:uLnTx/>
              <a:uFillTx/>
              <a:latin typeface="Helvetica"/>
              <a:ea typeface="+mn-ea"/>
              <a:cs typeface="+mn-cs"/>
            </a:endParaRPr>
          </a:p>
        </p:txBody>
      </p:sp>
      <p:sp>
        <p:nvSpPr>
          <p:cNvPr id="60" name="Text Box 7"/>
          <p:cNvSpPr txBox="1">
            <a:spLocks noChangeArrowheads="1"/>
          </p:cNvSpPr>
          <p:nvPr/>
        </p:nvSpPr>
        <p:spPr bwMode="auto">
          <a:xfrm>
            <a:off x="6514086" y="1542659"/>
            <a:ext cx="1262926" cy="1061829"/>
          </a:xfrm>
          <a:prstGeom prst="rect">
            <a:avLst/>
          </a:prstGeom>
          <a:noFill/>
          <a:ln w="25400" algn="ctr">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a:ea typeface="+mn-ea"/>
                <a:cs typeface="+mn-cs"/>
              </a:rPr>
              <a:t>Chief of Staff</a:t>
            </a:r>
            <a:r>
              <a:rPr kumimoji="0" lang="en-US" sz="1050" b="0" i="0" u="none" strike="noStrike" kern="1200" cap="none" spc="0" normalizeH="0" baseline="0" noProof="0" dirty="0">
                <a:ln>
                  <a:noFill/>
                </a:ln>
                <a:solidFill>
                  <a:prstClr val="black"/>
                </a:solidFill>
                <a:effectLst/>
                <a:uLnTx/>
                <a:uFillTx/>
                <a:latin typeface="Helvetic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Helvetica"/>
                <a:ea typeface="+mn-ea"/>
                <a:cs typeface="+mn-cs"/>
              </a:rPr>
              <a:t>Col David Suggs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sng" strike="noStrike" kern="1200" cap="none" spc="0" normalizeH="0" baseline="0" noProof="0" dirty="0">
              <a:ln>
                <a:noFill/>
              </a:ln>
              <a:solidFill>
                <a:prstClr val="black"/>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a:ea typeface="+mn-ea"/>
                <a:cs typeface="+mn-cs"/>
              </a:rPr>
              <a:t>Sergeant Major: </a:t>
            </a:r>
            <a:endParaRPr kumimoji="0" lang="en-US" sz="1050" b="1" i="0" u="sng" strike="noStrike" kern="1200" cap="none" spc="0" normalizeH="0" baseline="0" noProof="0" dirty="0">
              <a:ln>
                <a:noFill/>
              </a:ln>
              <a:solidFill>
                <a:prstClr val="black"/>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Helvetica"/>
                <a:ea typeface="+mn-ea"/>
                <a:cs typeface="+mn-cs"/>
              </a:rPr>
              <a:t>SgtMaj Jason Gillespie</a:t>
            </a:r>
            <a:endParaRPr kumimoji="0" lang="en-US" sz="1050" b="1" i="0" u="none" strike="noStrike" kern="1200" cap="none" spc="0" normalizeH="0" baseline="0" noProof="0" dirty="0">
              <a:ln>
                <a:noFill/>
              </a:ln>
              <a:solidFill>
                <a:prstClr val="black"/>
              </a:solidFill>
              <a:effectLst/>
              <a:uLnTx/>
              <a:uFillTx/>
              <a:latin typeface="Helvetica"/>
              <a:ea typeface="+mn-ea"/>
              <a:cs typeface="+mn-cs"/>
            </a:endParaRPr>
          </a:p>
        </p:txBody>
      </p:sp>
      <p:grpSp>
        <p:nvGrpSpPr>
          <p:cNvPr id="14" name="Group 13"/>
          <p:cNvGrpSpPr/>
          <p:nvPr/>
        </p:nvGrpSpPr>
        <p:grpSpPr>
          <a:xfrm>
            <a:off x="3937169" y="6061882"/>
            <a:ext cx="1587331" cy="701296"/>
            <a:chOff x="3937169" y="5803274"/>
            <a:chExt cx="1587331" cy="701296"/>
          </a:xfrm>
        </p:grpSpPr>
        <p:sp>
          <p:nvSpPr>
            <p:cNvPr id="3" name="TextBox 2"/>
            <p:cNvSpPr txBox="1"/>
            <p:nvPr/>
          </p:nvSpPr>
          <p:spPr>
            <a:xfrm>
              <a:off x="4237494" y="6040710"/>
              <a:ext cx="128194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Helvetica"/>
                  <a:ea typeface="+mn-ea"/>
                  <a:cs typeface="+mn-cs"/>
                </a:rPr>
                <a:t>Admin Control</a:t>
              </a:r>
            </a:p>
          </p:txBody>
        </p:sp>
        <p:sp>
          <p:nvSpPr>
            <p:cNvPr id="66" name="TextBox 65"/>
            <p:cNvSpPr txBox="1"/>
            <p:nvPr/>
          </p:nvSpPr>
          <p:spPr>
            <a:xfrm>
              <a:off x="4222776" y="6258349"/>
              <a:ext cx="90762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Helvetica"/>
                  <a:ea typeface="+mn-ea"/>
                  <a:cs typeface="+mn-cs"/>
                </a:rPr>
                <a:t>Coordination</a:t>
              </a:r>
            </a:p>
          </p:txBody>
        </p:sp>
        <p:cxnSp>
          <p:nvCxnSpPr>
            <p:cNvPr id="76" name="Straight Connector 75"/>
            <p:cNvCxnSpPr/>
            <p:nvPr/>
          </p:nvCxnSpPr>
          <p:spPr>
            <a:xfrm>
              <a:off x="3937169" y="6353708"/>
              <a:ext cx="338613"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37169" y="6157583"/>
              <a:ext cx="33861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948974" y="5911057"/>
              <a:ext cx="285601"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242560" y="5803274"/>
              <a:ext cx="128194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Helvetica"/>
                  <a:ea typeface="+mn-ea"/>
                  <a:cs typeface="+mn-cs"/>
                </a:rPr>
                <a:t>Reporting</a:t>
              </a:r>
            </a:p>
          </p:txBody>
        </p:sp>
      </p:grpSp>
      <p:sp>
        <p:nvSpPr>
          <p:cNvPr id="5" name="Title 4"/>
          <p:cNvSpPr>
            <a:spLocks noGrp="1"/>
          </p:cNvSpPr>
          <p:nvPr>
            <p:ph type="title"/>
          </p:nvPr>
        </p:nvSpPr>
        <p:spPr>
          <a:xfrm>
            <a:off x="371243" y="220375"/>
            <a:ext cx="8229600" cy="1143000"/>
          </a:xfrm>
        </p:spPr>
        <p:txBody>
          <a:bodyPr/>
          <a:lstStyle/>
          <a:p>
            <a:r>
              <a:rPr lang="en-US" sz="2400" dirty="0" smtClean="0"/>
              <a:t>MAGTF Training </a:t>
            </a:r>
            <a:r>
              <a:rPr lang="en-US" sz="2400" dirty="0"/>
              <a:t>Command </a:t>
            </a:r>
            <a:r>
              <a:rPr lang="en-US" sz="2400" dirty="0" smtClean="0"/>
              <a:t> </a:t>
            </a:r>
            <a:br>
              <a:rPr lang="en-US" sz="2400" dirty="0" smtClean="0"/>
            </a:br>
            <a:r>
              <a:rPr lang="en-US" sz="2400" dirty="0" smtClean="0"/>
              <a:t>Marine </a:t>
            </a:r>
            <a:r>
              <a:rPr lang="en-US" sz="2400" dirty="0"/>
              <a:t>Corps Air Ground Combat Center</a:t>
            </a:r>
          </a:p>
        </p:txBody>
      </p:sp>
      <p:grpSp>
        <p:nvGrpSpPr>
          <p:cNvPr id="71" name="Group 70"/>
          <p:cNvGrpSpPr/>
          <p:nvPr/>
        </p:nvGrpSpPr>
        <p:grpSpPr>
          <a:xfrm>
            <a:off x="649289" y="2794536"/>
            <a:ext cx="2405538" cy="421170"/>
            <a:chOff x="650933" y="2664930"/>
            <a:chExt cx="2405538" cy="264234"/>
          </a:xfrm>
        </p:grpSpPr>
        <p:sp>
          <p:nvSpPr>
            <p:cNvPr id="72" name="Rectangle 71" descr="Profile Without Photo">
              <a:extLst>
                <a:ext uri="{FF2B5EF4-FFF2-40B4-BE49-F238E27FC236}">
                  <a16:creationId xmlns:a16="http://schemas.microsoft.com/office/drawing/2014/main" id="{21C87809-31C8-4D7C-9755-C3ADC19624D4}"/>
                </a:ext>
              </a:extLst>
            </p:cNvPr>
            <p:cNvSpPr/>
            <p:nvPr/>
          </p:nvSpPr>
          <p:spPr>
            <a:xfrm>
              <a:off x="818193" y="2668606"/>
              <a:ext cx="2238278" cy="260558"/>
            </a:xfrm>
            <a:prstGeom prst="rect">
              <a:avLst/>
            </a:prstGeom>
            <a:solidFill>
              <a:schemeClr val="bg1"/>
            </a:solidFill>
            <a:ln>
              <a:solidFill>
                <a:schemeClr val="bg1">
                  <a:lumMod val="75000"/>
                </a:schemeClr>
              </a:solid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1224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r>
                <a:rPr kumimoji="0" lang="en-US" sz="1350" b="1"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Marine Corps Tactics and Operations Group</a:t>
              </a:r>
              <a:endPar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74" name="Rectangle 73">
              <a:extLst>
                <a:ext uri="{FF2B5EF4-FFF2-40B4-BE49-F238E27FC236}">
                  <a16:creationId xmlns:a16="http://schemas.microsoft.com/office/drawing/2014/main" id="{8D5B09E2-B849-4614-9B74-163F5FF1F387}"/>
                </a:ext>
              </a:extLst>
            </p:cNvPr>
            <p:cNvSpPr/>
            <p:nvPr/>
          </p:nvSpPr>
          <p:spPr>
            <a:xfrm>
              <a:off x="650933" y="2664930"/>
              <a:ext cx="205188" cy="264234"/>
            </a:xfrm>
            <a:prstGeom prst="rect">
              <a:avLst/>
            </a:prstGeom>
            <a:solidFill>
              <a:srgbClr val="C00000"/>
            </a:solidFill>
            <a:ln w="28575">
              <a:no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6120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r>
                <a:rPr kumimoji="0" lang="en-US" sz="1020" b="0" i="0" u="none" strike="noStrike" kern="1200" cap="none" spc="0" normalizeH="0" baseline="0" noProof="0" dirty="0">
                  <a:ln>
                    <a:noFill/>
                  </a:ln>
                  <a:solidFill>
                    <a:prstClr val="white"/>
                  </a:solidFill>
                  <a:effectLst/>
                  <a:uLnTx/>
                  <a:uFillTx/>
                  <a:latin typeface="Helvetica"/>
                  <a:ea typeface="+mn-ea"/>
                  <a:cs typeface="+mn-cs"/>
                </a:rPr>
                <a:t>   </a:t>
              </a:r>
              <a:br>
                <a:rPr kumimoji="0" lang="en-US" sz="1020" b="0" i="0" u="none" strike="noStrike" kern="1200" cap="none" spc="0" normalizeH="0" baseline="0" noProof="0" dirty="0">
                  <a:ln>
                    <a:noFill/>
                  </a:ln>
                  <a:solidFill>
                    <a:prstClr val="white"/>
                  </a:solidFill>
                  <a:effectLst/>
                  <a:uLnTx/>
                  <a:uFillTx/>
                  <a:latin typeface="Helvetica"/>
                  <a:ea typeface="+mn-ea"/>
                  <a:cs typeface="+mn-cs"/>
                </a:rPr>
              </a:br>
              <a:r>
                <a:rPr kumimoji="0" lang="en-US" sz="850" b="0" i="0" u="none" strike="noStrike" kern="1200" cap="none" spc="0" normalizeH="0" baseline="0" noProof="0" dirty="0">
                  <a:ln>
                    <a:noFill/>
                  </a:ln>
                  <a:solidFill>
                    <a:prstClr val="white"/>
                  </a:solidFill>
                  <a:effectLst/>
                  <a:uLnTx/>
                  <a:uFillTx/>
                  <a:latin typeface="Helvetica"/>
                  <a:ea typeface="+mn-ea"/>
                  <a:cs typeface="+mn-cs"/>
                </a:rPr>
                <a:t/>
              </a:r>
              <a:br>
                <a:rPr kumimoji="0" lang="en-US" sz="850" b="0" i="0" u="none" strike="noStrike" kern="1200" cap="none" spc="0" normalizeH="0" baseline="0" noProof="0" dirty="0">
                  <a:ln>
                    <a:noFill/>
                  </a:ln>
                  <a:solidFill>
                    <a:prstClr val="white"/>
                  </a:solidFill>
                  <a:effectLst/>
                  <a:uLnTx/>
                  <a:uFillTx/>
                  <a:latin typeface="Helvetica"/>
                  <a:ea typeface="+mn-ea"/>
                  <a:cs typeface="+mn-cs"/>
                </a:rPr>
              </a:br>
              <a:endParaRPr kumimoji="0" lang="en-US" sz="765" b="0" i="0" u="none" strike="noStrike" kern="1200" cap="none" spc="0" normalizeH="0" baseline="0" noProof="0" dirty="0">
                <a:ln>
                  <a:noFill/>
                </a:ln>
                <a:solidFill>
                  <a:prstClr val="white"/>
                </a:solidFill>
                <a:effectLst/>
                <a:uLnTx/>
                <a:uFillTx/>
                <a:latin typeface="Helvetica"/>
                <a:ea typeface="+mn-ea"/>
                <a:cs typeface="+mn-cs"/>
              </a:endParaRPr>
            </a:p>
          </p:txBody>
        </p:sp>
        <p:pic>
          <p:nvPicPr>
            <p:cNvPr id="75" name="Picture 7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681" r="99160">
                          <a14:foregroundMark x1="21849" y1="91803" x2="31092" y2="91803"/>
                          <a14:foregroundMark x1="67227" y1="93443" x2="74790" y2="93443"/>
                          <a14:foregroundMark x1="81513" y1="93443" x2="82353" y2="90164"/>
                          <a14:foregroundMark x1="46218" y1="6557" x2="47059" y2="13115"/>
                          <a14:foregroundMark x1="15966" y1="91803" x2="20168" y2="86885"/>
                          <a14:foregroundMark x1="79832" y1="85246" x2="84034" y2="86885"/>
                          <a14:foregroundMark x1="87395" y1="91803" x2="82353" y2="96721"/>
                          <a14:foregroundMark x1="74790" y1="86885" x2="71429" y2="86885"/>
                          <a14:foregroundMark x1="34454" y1="9836" x2="35294" y2="24590"/>
                          <a14:foregroundMark x1="65546" y1="13115" x2="64706" y2="24590"/>
                          <a14:backgroundMark x1="5882" y1="47541" x2="22689" y2="54098"/>
                          <a14:backgroundMark x1="71429" y1="65574" x2="92437" y2="54098"/>
                          <a14:backgroundMark x1="59664" y1="16393" x2="59664" y2="11475"/>
                          <a14:backgroundMark x1="40336" y1="21311" x2="40336" y2="19672"/>
                          <a14:backgroundMark x1="41176" y1="18033" x2="41176" y2="18033"/>
                          <a14:backgroundMark x1="39496" y1="4918" x2="39496" y2="4918"/>
                        </a14:backgroundRemoval>
                      </a14:imgEffect>
                    </a14:imgLayer>
                  </a14:imgProps>
                </a:ext>
                <a:ext uri="{28A0092B-C50C-407E-A947-70E740481C1C}">
                  <a14:useLocalDpi xmlns:a14="http://schemas.microsoft.com/office/drawing/2010/main" val="0"/>
                </a:ext>
              </a:extLst>
            </a:blip>
            <a:stretch>
              <a:fillRect/>
            </a:stretch>
          </p:blipFill>
          <p:spPr>
            <a:xfrm>
              <a:off x="663173" y="2750248"/>
              <a:ext cx="184788" cy="93860"/>
            </a:xfrm>
            <a:prstGeom prst="rect">
              <a:avLst/>
            </a:prstGeom>
          </p:spPr>
        </p:pic>
      </p:grpSp>
      <p:grpSp>
        <p:nvGrpSpPr>
          <p:cNvPr id="78" name="Group 77"/>
          <p:cNvGrpSpPr/>
          <p:nvPr/>
        </p:nvGrpSpPr>
        <p:grpSpPr>
          <a:xfrm>
            <a:off x="649289" y="3281420"/>
            <a:ext cx="2405538" cy="421170"/>
            <a:chOff x="650933" y="2664930"/>
            <a:chExt cx="2405538" cy="264234"/>
          </a:xfrm>
        </p:grpSpPr>
        <p:sp>
          <p:nvSpPr>
            <p:cNvPr id="79" name="Rectangle 78" descr="Profile Without Photo">
              <a:extLst>
                <a:ext uri="{FF2B5EF4-FFF2-40B4-BE49-F238E27FC236}">
                  <a16:creationId xmlns:a16="http://schemas.microsoft.com/office/drawing/2014/main" id="{21C87809-31C8-4D7C-9755-C3ADC19624D4}"/>
                </a:ext>
              </a:extLst>
            </p:cNvPr>
            <p:cNvSpPr/>
            <p:nvPr/>
          </p:nvSpPr>
          <p:spPr>
            <a:xfrm>
              <a:off x="818193" y="2668606"/>
              <a:ext cx="2238278" cy="260558"/>
            </a:xfrm>
            <a:prstGeom prst="rect">
              <a:avLst/>
            </a:prstGeom>
            <a:solidFill>
              <a:schemeClr val="bg1"/>
            </a:solidFill>
            <a:ln>
              <a:solidFill>
                <a:schemeClr val="bg1">
                  <a:lumMod val="75000"/>
                </a:schemeClr>
              </a:solid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1224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r>
                <a:rPr kumimoji="0" lang="en-US" sz="1350" b="1"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Marine Corps Mountain Warfare Training Center</a:t>
              </a:r>
              <a:endPar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80" name="Rectangle 79">
              <a:extLst>
                <a:ext uri="{FF2B5EF4-FFF2-40B4-BE49-F238E27FC236}">
                  <a16:creationId xmlns:a16="http://schemas.microsoft.com/office/drawing/2014/main" id="{8D5B09E2-B849-4614-9B74-163F5FF1F387}"/>
                </a:ext>
              </a:extLst>
            </p:cNvPr>
            <p:cNvSpPr/>
            <p:nvPr/>
          </p:nvSpPr>
          <p:spPr>
            <a:xfrm>
              <a:off x="650933" y="2664930"/>
              <a:ext cx="205188" cy="264234"/>
            </a:xfrm>
            <a:prstGeom prst="rect">
              <a:avLst/>
            </a:prstGeom>
            <a:solidFill>
              <a:srgbClr val="C00000"/>
            </a:solidFill>
            <a:ln w="28575">
              <a:no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6120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r>
                <a:rPr kumimoji="0" lang="en-US" sz="1020" b="0" i="0" u="none" strike="noStrike" kern="1200" cap="none" spc="0" normalizeH="0" baseline="0" noProof="0" dirty="0">
                  <a:ln>
                    <a:noFill/>
                  </a:ln>
                  <a:solidFill>
                    <a:prstClr val="white"/>
                  </a:solidFill>
                  <a:effectLst/>
                  <a:uLnTx/>
                  <a:uFillTx/>
                  <a:latin typeface="Helvetica"/>
                  <a:ea typeface="+mn-ea"/>
                  <a:cs typeface="+mn-cs"/>
                </a:rPr>
                <a:t>   </a:t>
              </a:r>
              <a:br>
                <a:rPr kumimoji="0" lang="en-US" sz="1020" b="0" i="0" u="none" strike="noStrike" kern="1200" cap="none" spc="0" normalizeH="0" baseline="0" noProof="0" dirty="0">
                  <a:ln>
                    <a:noFill/>
                  </a:ln>
                  <a:solidFill>
                    <a:prstClr val="white"/>
                  </a:solidFill>
                  <a:effectLst/>
                  <a:uLnTx/>
                  <a:uFillTx/>
                  <a:latin typeface="Helvetica"/>
                  <a:ea typeface="+mn-ea"/>
                  <a:cs typeface="+mn-cs"/>
                </a:rPr>
              </a:br>
              <a:r>
                <a:rPr kumimoji="0" lang="en-US" sz="850" b="0" i="0" u="none" strike="noStrike" kern="1200" cap="none" spc="0" normalizeH="0" baseline="0" noProof="0" dirty="0">
                  <a:ln>
                    <a:noFill/>
                  </a:ln>
                  <a:solidFill>
                    <a:prstClr val="white"/>
                  </a:solidFill>
                  <a:effectLst/>
                  <a:uLnTx/>
                  <a:uFillTx/>
                  <a:latin typeface="Helvetica"/>
                  <a:ea typeface="+mn-ea"/>
                  <a:cs typeface="+mn-cs"/>
                </a:rPr>
                <a:t/>
              </a:r>
              <a:br>
                <a:rPr kumimoji="0" lang="en-US" sz="850" b="0" i="0" u="none" strike="noStrike" kern="1200" cap="none" spc="0" normalizeH="0" baseline="0" noProof="0" dirty="0">
                  <a:ln>
                    <a:noFill/>
                  </a:ln>
                  <a:solidFill>
                    <a:prstClr val="white"/>
                  </a:solidFill>
                  <a:effectLst/>
                  <a:uLnTx/>
                  <a:uFillTx/>
                  <a:latin typeface="Helvetica"/>
                  <a:ea typeface="+mn-ea"/>
                  <a:cs typeface="+mn-cs"/>
                </a:rPr>
              </a:br>
              <a:endParaRPr kumimoji="0" lang="en-US" sz="765" b="0" i="0" u="none" strike="noStrike" kern="1200" cap="none" spc="0" normalizeH="0" baseline="0" noProof="0" dirty="0">
                <a:ln>
                  <a:noFill/>
                </a:ln>
                <a:solidFill>
                  <a:prstClr val="white"/>
                </a:solidFill>
                <a:effectLst/>
                <a:uLnTx/>
                <a:uFillTx/>
                <a:latin typeface="Helvetica"/>
                <a:ea typeface="+mn-ea"/>
                <a:cs typeface="+mn-cs"/>
              </a:endParaRPr>
            </a:p>
          </p:txBody>
        </p:sp>
        <p:pic>
          <p:nvPicPr>
            <p:cNvPr id="81" name="Picture 8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681" r="99160">
                          <a14:foregroundMark x1="21849" y1="91803" x2="31092" y2="91803"/>
                          <a14:foregroundMark x1="67227" y1="93443" x2="74790" y2="93443"/>
                          <a14:foregroundMark x1="81513" y1="93443" x2="82353" y2="90164"/>
                          <a14:foregroundMark x1="46218" y1="6557" x2="47059" y2="13115"/>
                          <a14:foregroundMark x1="15966" y1="91803" x2="20168" y2="86885"/>
                          <a14:foregroundMark x1="79832" y1="85246" x2="84034" y2="86885"/>
                          <a14:foregroundMark x1="87395" y1="91803" x2="82353" y2="96721"/>
                          <a14:foregroundMark x1="74790" y1="86885" x2="71429" y2="86885"/>
                          <a14:foregroundMark x1="34454" y1="9836" x2="35294" y2="24590"/>
                          <a14:foregroundMark x1="65546" y1="13115" x2="64706" y2="24590"/>
                          <a14:backgroundMark x1="5882" y1="47541" x2="22689" y2="54098"/>
                          <a14:backgroundMark x1="71429" y1="65574" x2="92437" y2="54098"/>
                          <a14:backgroundMark x1="59664" y1="16393" x2="59664" y2="11475"/>
                          <a14:backgroundMark x1="40336" y1="21311" x2="40336" y2="19672"/>
                          <a14:backgroundMark x1="41176" y1="18033" x2="41176" y2="18033"/>
                          <a14:backgroundMark x1="39496" y1="4918" x2="39496" y2="4918"/>
                        </a14:backgroundRemoval>
                      </a14:imgEffect>
                    </a14:imgLayer>
                  </a14:imgProps>
                </a:ext>
                <a:ext uri="{28A0092B-C50C-407E-A947-70E740481C1C}">
                  <a14:useLocalDpi xmlns:a14="http://schemas.microsoft.com/office/drawing/2010/main" val="0"/>
                </a:ext>
              </a:extLst>
            </a:blip>
            <a:stretch>
              <a:fillRect/>
            </a:stretch>
          </p:blipFill>
          <p:spPr>
            <a:xfrm>
              <a:off x="663173" y="2750248"/>
              <a:ext cx="184788" cy="93860"/>
            </a:xfrm>
            <a:prstGeom prst="rect">
              <a:avLst/>
            </a:prstGeom>
          </p:spPr>
        </p:pic>
      </p:grpSp>
      <p:grpSp>
        <p:nvGrpSpPr>
          <p:cNvPr id="82" name="Group 81"/>
          <p:cNvGrpSpPr/>
          <p:nvPr/>
        </p:nvGrpSpPr>
        <p:grpSpPr>
          <a:xfrm>
            <a:off x="649289" y="3772033"/>
            <a:ext cx="2405538" cy="421170"/>
            <a:chOff x="650933" y="2664930"/>
            <a:chExt cx="2405538" cy="264234"/>
          </a:xfrm>
        </p:grpSpPr>
        <p:sp>
          <p:nvSpPr>
            <p:cNvPr id="87" name="Rectangle 86" descr="Profile Without Photo">
              <a:extLst>
                <a:ext uri="{FF2B5EF4-FFF2-40B4-BE49-F238E27FC236}">
                  <a16:creationId xmlns:a16="http://schemas.microsoft.com/office/drawing/2014/main" id="{21C87809-31C8-4D7C-9755-C3ADC19624D4}"/>
                </a:ext>
              </a:extLst>
            </p:cNvPr>
            <p:cNvSpPr/>
            <p:nvPr/>
          </p:nvSpPr>
          <p:spPr>
            <a:xfrm>
              <a:off x="818193" y="2668606"/>
              <a:ext cx="2238278" cy="260558"/>
            </a:xfrm>
            <a:prstGeom prst="rect">
              <a:avLst/>
            </a:prstGeom>
            <a:solidFill>
              <a:schemeClr val="bg1"/>
            </a:solidFill>
            <a:ln>
              <a:solidFill>
                <a:schemeClr val="bg1">
                  <a:lumMod val="75000"/>
                </a:schemeClr>
              </a:solid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1224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r>
                <a:rPr kumimoji="0" lang="en-US" sz="1350" b="1"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Marine Aviation Weapons and Tactics Squadron One</a:t>
              </a:r>
              <a:endPar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88" name="Rectangle 87">
              <a:extLst>
                <a:ext uri="{FF2B5EF4-FFF2-40B4-BE49-F238E27FC236}">
                  <a16:creationId xmlns:a16="http://schemas.microsoft.com/office/drawing/2014/main" id="{8D5B09E2-B849-4614-9B74-163F5FF1F387}"/>
                </a:ext>
              </a:extLst>
            </p:cNvPr>
            <p:cNvSpPr/>
            <p:nvPr/>
          </p:nvSpPr>
          <p:spPr>
            <a:xfrm>
              <a:off x="650933" y="2664930"/>
              <a:ext cx="205188" cy="264234"/>
            </a:xfrm>
            <a:prstGeom prst="rect">
              <a:avLst/>
            </a:prstGeom>
            <a:solidFill>
              <a:srgbClr val="C00000"/>
            </a:solidFill>
            <a:ln w="28575">
              <a:no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6120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r>
                <a:rPr kumimoji="0" lang="en-US" sz="1020" b="0" i="0" u="none" strike="noStrike" kern="1200" cap="none" spc="0" normalizeH="0" baseline="0" noProof="0" dirty="0">
                  <a:ln>
                    <a:noFill/>
                  </a:ln>
                  <a:solidFill>
                    <a:prstClr val="white"/>
                  </a:solidFill>
                  <a:effectLst/>
                  <a:uLnTx/>
                  <a:uFillTx/>
                  <a:latin typeface="Helvetica"/>
                  <a:ea typeface="+mn-ea"/>
                  <a:cs typeface="+mn-cs"/>
                </a:rPr>
                <a:t>   </a:t>
              </a:r>
              <a:br>
                <a:rPr kumimoji="0" lang="en-US" sz="1020" b="0" i="0" u="none" strike="noStrike" kern="1200" cap="none" spc="0" normalizeH="0" baseline="0" noProof="0" dirty="0">
                  <a:ln>
                    <a:noFill/>
                  </a:ln>
                  <a:solidFill>
                    <a:prstClr val="white"/>
                  </a:solidFill>
                  <a:effectLst/>
                  <a:uLnTx/>
                  <a:uFillTx/>
                  <a:latin typeface="Helvetica"/>
                  <a:ea typeface="+mn-ea"/>
                  <a:cs typeface="+mn-cs"/>
                </a:rPr>
              </a:br>
              <a:r>
                <a:rPr kumimoji="0" lang="en-US" sz="850" b="0" i="0" u="none" strike="noStrike" kern="1200" cap="none" spc="0" normalizeH="0" baseline="0" noProof="0" dirty="0">
                  <a:ln>
                    <a:noFill/>
                  </a:ln>
                  <a:solidFill>
                    <a:prstClr val="white"/>
                  </a:solidFill>
                  <a:effectLst/>
                  <a:uLnTx/>
                  <a:uFillTx/>
                  <a:latin typeface="Helvetica"/>
                  <a:ea typeface="+mn-ea"/>
                  <a:cs typeface="+mn-cs"/>
                </a:rPr>
                <a:t/>
              </a:r>
              <a:br>
                <a:rPr kumimoji="0" lang="en-US" sz="850" b="0" i="0" u="none" strike="noStrike" kern="1200" cap="none" spc="0" normalizeH="0" baseline="0" noProof="0" dirty="0">
                  <a:ln>
                    <a:noFill/>
                  </a:ln>
                  <a:solidFill>
                    <a:prstClr val="white"/>
                  </a:solidFill>
                  <a:effectLst/>
                  <a:uLnTx/>
                  <a:uFillTx/>
                  <a:latin typeface="Helvetica"/>
                  <a:ea typeface="+mn-ea"/>
                  <a:cs typeface="+mn-cs"/>
                </a:rPr>
              </a:br>
              <a:endParaRPr kumimoji="0" lang="en-US" sz="765" b="0" i="0" u="none" strike="noStrike" kern="1200" cap="none" spc="0" normalizeH="0" baseline="0" noProof="0" dirty="0">
                <a:ln>
                  <a:noFill/>
                </a:ln>
                <a:solidFill>
                  <a:prstClr val="white"/>
                </a:solidFill>
                <a:effectLst/>
                <a:uLnTx/>
                <a:uFillTx/>
                <a:latin typeface="Helvetica"/>
                <a:ea typeface="+mn-ea"/>
                <a:cs typeface="+mn-cs"/>
              </a:endParaRPr>
            </a:p>
          </p:txBody>
        </p:sp>
        <p:pic>
          <p:nvPicPr>
            <p:cNvPr id="89" name="Picture 88"/>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681" r="99160">
                          <a14:foregroundMark x1="21849" y1="91803" x2="31092" y2="91803"/>
                          <a14:foregroundMark x1="67227" y1="93443" x2="74790" y2="93443"/>
                          <a14:foregroundMark x1="81513" y1="93443" x2="82353" y2="90164"/>
                          <a14:foregroundMark x1="46218" y1="6557" x2="47059" y2="13115"/>
                          <a14:foregroundMark x1="15966" y1="91803" x2="20168" y2="86885"/>
                          <a14:foregroundMark x1="79832" y1="85246" x2="84034" y2="86885"/>
                          <a14:foregroundMark x1="87395" y1="91803" x2="82353" y2="96721"/>
                          <a14:foregroundMark x1="74790" y1="86885" x2="71429" y2="86885"/>
                          <a14:foregroundMark x1="34454" y1="9836" x2="35294" y2="24590"/>
                          <a14:foregroundMark x1="65546" y1="13115" x2="64706" y2="24590"/>
                          <a14:backgroundMark x1="5882" y1="47541" x2="22689" y2="54098"/>
                          <a14:backgroundMark x1="71429" y1="65574" x2="92437" y2="54098"/>
                          <a14:backgroundMark x1="59664" y1="16393" x2="59664" y2="11475"/>
                          <a14:backgroundMark x1="40336" y1="21311" x2="40336" y2="19672"/>
                          <a14:backgroundMark x1="41176" y1="18033" x2="41176" y2="18033"/>
                          <a14:backgroundMark x1="39496" y1="4918" x2="39496" y2="4918"/>
                        </a14:backgroundRemoval>
                      </a14:imgEffect>
                    </a14:imgLayer>
                  </a14:imgProps>
                </a:ext>
                <a:ext uri="{28A0092B-C50C-407E-A947-70E740481C1C}">
                  <a14:useLocalDpi xmlns:a14="http://schemas.microsoft.com/office/drawing/2010/main" val="0"/>
                </a:ext>
              </a:extLst>
            </a:blip>
            <a:stretch>
              <a:fillRect/>
            </a:stretch>
          </p:blipFill>
          <p:spPr>
            <a:xfrm>
              <a:off x="663173" y="2750248"/>
              <a:ext cx="184788" cy="93860"/>
            </a:xfrm>
            <a:prstGeom prst="rect">
              <a:avLst/>
            </a:prstGeom>
          </p:spPr>
        </p:pic>
      </p:grpSp>
      <p:grpSp>
        <p:nvGrpSpPr>
          <p:cNvPr id="90" name="Group 89"/>
          <p:cNvGrpSpPr/>
          <p:nvPr/>
        </p:nvGrpSpPr>
        <p:grpSpPr>
          <a:xfrm>
            <a:off x="649289" y="4261538"/>
            <a:ext cx="2405538" cy="421170"/>
            <a:chOff x="650933" y="2664930"/>
            <a:chExt cx="2405538" cy="264234"/>
          </a:xfrm>
        </p:grpSpPr>
        <p:sp>
          <p:nvSpPr>
            <p:cNvPr id="91" name="Rectangle 90" descr="Profile Without Photo">
              <a:extLst>
                <a:ext uri="{FF2B5EF4-FFF2-40B4-BE49-F238E27FC236}">
                  <a16:creationId xmlns:a16="http://schemas.microsoft.com/office/drawing/2014/main" id="{21C87809-31C8-4D7C-9755-C3ADC19624D4}"/>
                </a:ext>
              </a:extLst>
            </p:cNvPr>
            <p:cNvSpPr/>
            <p:nvPr/>
          </p:nvSpPr>
          <p:spPr>
            <a:xfrm>
              <a:off x="818193" y="2668606"/>
              <a:ext cx="2238278" cy="260558"/>
            </a:xfrm>
            <a:prstGeom prst="rect">
              <a:avLst/>
            </a:prstGeom>
            <a:solidFill>
              <a:schemeClr val="bg1"/>
            </a:solidFill>
            <a:ln>
              <a:solidFill>
                <a:schemeClr val="bg1">
                  <a:lumMod val="75000"/>
                </a:schemeClr>
              </a:solid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1224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r>
                <a:rPr kumimoji="0" lang="en-US" sz="1350" b="1"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Tactical Training Exercise Control </a:t>
              </a:r>
              <a:r>
                <a:rPr kumimoji="0" lang="en-US" sz="1350" b="1" i="0" u="sng" strike="noStrike" kern="1200" cap="none" spc="0" normalizeH="0" baseline="0" noProof="0" dirty="0" err="1" smtClean="0">
                  <a:ln>
                    <a:noFill/>
                  </a:ln>
                  <a:solidFill>
                    <a:prstClr val="black"/>
                  </a:solidFill>
                  <a:effectLst/>
                  <a:uLnTx/>
                  <a:uFillTx/>
                  <a:latin typeface="Arial Narrow" panose="020B0606020202030204" pitchFamily="34" charset="0"/>
                  <a:ea typeface="+mn-ea"/>
                  <a:cs typeface="+mn-cs"/>
                </a:rPr>
                <a:t>Goup</a:t>
              </a:r>
              <a:endPar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92" name="Rectangle 91">
              <a:extLst>
                <a:ext uri="{FF2B5EF4-FFF2-40B4-BE49-F238E27FC236}">
                  <a16:creationId xmlns:a16="http://schemas.microsoft.com/office/drawing/2014/main" id="{8D5B09E2-B849-4614-9B74-163F5FF1F387}"/>
                </a:ext>
              </a:extLst>
            </p:cNvPr>
            <p:cNvSpPr/>
            <p:nvPr/>
          </p:nvSpPr>
          <p:spPr>
            <a:xfrm>
              <a:off x="650933" y="2664930"/>
              <a:ext cx="205188" cy="264234"/>
            </a:xfrm>
            <a:prstGeom prst="rect">
              <a:avLst/>
            </a:prstGeom>
            <a:solidFill>
              <a:srgbClr val="C00000"/>
            </a:solidFill>
            <a:ln w="28575">
              <a:no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6120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r>
                <a:rPr kumimoji="0" lang="en-US" sz="1020" b="0" i="0" u="none" strike="noStrike" kern="1200" cap="none" spc="0" normalizeH="0" baseline="0" noProof="0" dirty="0">
                  <a:ln>
                    <a:noFill/>
                  </a:ln>
                  <a:solidFill>
                    <a:prstClr val="white"/>
                  </a:solidFill>
                  <a:effectLst/>
                  <a:uLnTx/>
                  <a:uFillTx/>
                  <a:latin typeface="Helvetica"/>
                  <a:ea typeface="+mn-ea"/>
                  <a:cs typeface="+mn-cs"/>
                </a:rPr>
                <a:t>   </a:t>
              </a:r>
              <a:br>
                <a:rPr kumimoji="0" lang="en-US" sz="1020" b="0" i="0" u="none" strike="noStrike" kern="1200" cap="none" spc="0" normalizeH="0" baseline="0" noProof="0" dirty="0">
                  <a:ln>
                    <a:noFill/>
                  </a:ln>
                  <a:solidFill>
                    <a:prstClr val="white"/>
                  </a:solidFill>
                  <a:effectLst/>
                  <a:uLnTx/>
                  <a:uFillTx/>
                  <a:latin typeface="Helvetica"/>
                  <a:ea typeface="+mn-ea"/>
                  <a:cs typeface="+mn-cs"/>
                </a:rPr>
              </a:br>
              <a:r>
                <a:rPr kumimoji="0" lang="en-US" sz="850" b="0" i="0" u="none" strike="noStrike" kern="1200" cap="none" spc="0" normalizeH="0" baseline="0" noProof="0" dirty="0">
                  <a:ln>
                    <a:noFill/>
                  </a:ln>
                  <a:solidFill>
                    <a:prstClr val="white"/>
                  </a:solidFill>
                  <a:effectLst/>
                  <a:uLnTx/>
                  <a:uFillTx/>
                  <a:latin typeface="Helvetica"/>
                  <a:ea typeface="+mn-ea"/>
                  <a:cs typeface="+mn-cs"/>
                </a:rPr>
                <a:t/>
              </a:r>
              <a:br>
                <a:rPr kumimoji="0" lang="en-US" sz="850" b="0" i="0" u="none" strike="noStrike" kern="1200" cap="none" spc="0" normalizeH="0" baseline="0" noProof="0" dirty="0">
                  <a:ln>
                    <a:noFill/>
                  </a:ln>
                  <a:solidFill>
                    <a:prstClr val="white"/>
                  </a:solidFill>
                  <a:effectLst/>
                  <a:uLnTx/>
                  <a:uFillTx/>
                  <a:latin typeface="Helvetica"/>
                  <a:ea typeface="+mn-ea"/>
                  <a:cs typeface="+mn-cs"/>
                </a:rPr>
              </a:br>
              <a:endParaRPr kumimoji="0" lang="en-US" sz="765" b="0" i="0" u="none" strike="noStrike" kern="1200" cap="none" spc="0" normalizeH="0" baseline="0" noProof="0" dirty="0">
                <a:ln>
                  <a:noFill/>
                </a:ln>
                <a:solidFill>
                  <a:prstClr val="white"/>
                </a:solidFill>
                <a:effectLst/>
                <a:uLnTx/>
                <a:uFillTx/>
                <a:latin typeface="Helvetica"/>
                <a:ea typeface="+mn-ea"/>
                <a:cs typeface="+mn-cs"/>
              </a:endParaRPr>
            </a:p>
          </p:txBody>
        </p:sp>
        <p:pic>
          <p:nvPicPr>
            <p:cNvPr id="93" name="Picture 9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681" r="99160">
                          <a14:foregroundMark x1="21849" y1="91803" x2="31092" y2="91803"/>
                          <a14:foregroundMark x1="67227" y1="93443" x2="74790" y2="93443"/>
                          <a14:foregroundMark x1="81513" y1="93443" x2="82353" y2="90164"/>
                          <a14:foregroundMark x1="46218" y1="6557" x2="47059" y2="13115"/>
                          <a14:foregroundMark x1="15966" y1="91803" x2="20168" y2="86885"/>
                          <a14:foregroundMark x1="79832" y1="85246" x2="84034" y2="86885"/>
                          <a14:foregroundMark x1="87395" y1="91803" x2="82353" y2="96721"/>
                          <a14:foregroundMark x1="74790" y1="86885" x2="71429" y2="86885"/>
                          <a14:foregroundMark x1="34454" y1="9836" x2="35294" y2="24590"/>
                          <a14:foregroundMark x1="65546" y1="13115" x2="64706" y2="24590"/>
                          <a14:backgroundMark x1="5882" y1="47541" x2="22689" y2="54098"/>
                          <a14:backgroundMark x1="71429" y1="65574" x2="92437" y2="54098"/>
                          <a14:backgroundMark x1="59664" y1="16393" x2="59664" y2="11475"/>
                          <a14:backgroundMark x1="40336" y1="21311" x2="40336" y2="19672"/>
                          <a14:backgroundMark x1="41176" y1="18033" x2="41176" y2="18033"/>
                          <a14:backgroundMark x1="39496" y1="4918" x2="39496" y2="4918"/>
                        </a14:backgroundRemoval>
                      </a14:imgEffect>
                    </a14:imgLayer>
                  </a14:imgProps>
                </a:ext>
                <a:ext uri="{28A0092B-C50C-407E-A947-70E740481C1C}">
                  <a14:useLocalDpi xmlns:a14="http://schemas.microsoft.com/office/drawing/2010/main" val="0"/>
                </a:ext>
              </a:extLst>
            </a:blip>
            <a:stretch>
              <a:fillRect/>
            </a:stretch>
          </p:blipFill>
          <p:spPr>
            <a:xfrm>
              <a:off x="663173" y="2750248"/>
              <a:ext cx="184788" cy="93860"/>
            </a:xfrm>
            <a:prstGeom prst="rect">
              <a:avLst/>
            </a:prstGeom>
          </p:spPr>
        </p:pic>
      </p:grpSp>
      <p:grpSp>
        <p:nvGrpSpPr>
          <p:cNvPr id="94" name="Group 93"/>
          <p:cNvGrpSpPr/>
          <p:nvPr/>
        </p:nvGrpSpPr>
        <p:grpSpPr>
          <a:xfrm>
            <a:off x="661529" y="4761078"/>
            <a:ext cx="2405538" cy="421170"/>
            <a:chOff x="650933" y="2664930"/>
            <a:chExt cx="2405538" cy="264234"/>
          </a:xfrm>
        </p:grpSpPr>
        <p:sp>
          <p:nvSpPr>
            <p:cNvPr id="95" name="Rectangle 94" descr="Profile Without Photo">
              <a:extLst>
                <a:ext uri="{FF2B5EF4-FFF2-40B4-BE49-F238E27FC236}">
                  <a16:creationId xmlns:a16="http://schemas.microsoft.com/office/drawing/2014/main" id="{21C87809-31C8-4D7C-9755-C3ADC19624D4}"/>
                </a:ext>
              </a:extLst>
            </p:cNvPr>
            <p:cNvSpPr/>
            <p:nvPr/>
          </p:nvSpPr>
          <p:spPr>
            <a:xfrm>
              <a:off x="818193" y="2668606"/>
              <a:ext cx="2238278" cy="260558"/>
            </a:xfrm>
            <a:prstGeom prst="rect">
              <a:avLst/>
            </a:prstGeom>
            <a:solidFill>
              <a:schemeClr val="bg1"/>
            </a:solidFill>
            <a:ln>
              <a:solidFill>
                <a:schemeClr val="bg1">
                  <a:lumMod val="75000"/>
                </a:schemeClr>
              </a:solid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1224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r>
                <a:rPr kumimoji="0" lang="en-US" sz="1350" b="1"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Headquarters Battalion</a:t>
              </a:r>
              <a:endPar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96" name="Rectangle 95">
              <a:extLst>
                <a:ext uri="{FF2B5EF4-FFF2-40B4-BE49-F238E27FC236}">
                  <a16:creationId xmlns:a16="http://schemas.microsoft.com/office/drawing/2014/main" id="{8D5B09E2-B849-4614-9B74-163F5FF1F387}"/>
                </a:ext>
              </a:extLst>
            </p:cNvPr>
            <p:cNvSpPr/>
            <p:nvPr/>
          </p:nvSpPr>
          <p:spPr>
            <a:xfrm>
              <a:off x="650933" y="2664930"/>
              <a:ext cx="205188" cy="264234"/>
            </a:xfrm>
            <a:prstGeom prst="rect">
              <a:avLst/>
            </a:prstGeom>
            <a:solidFill>
              <a:srgbClr val="C00000"/>
            </a:solidFill>
            <a:ln w="28575">
              <a:no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6120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r>
                <a:rPr kumimoji="0" lang="en-US" sz="1020" b="0" i="0" u="none" strike="noStrike" kern="1200" cap="none" spc="0" normalizeH="0" baseline="0" noProof="0" dirty="0">
                  <a:ln>
                    <a:noFill/>
                  </a:ln>
                  <a:solidFill>
                    <a:prstClr val="white"/>
                  </a:solidFill>
                  <a:effectLst/>
                  <a:uLnTx/>
                  <a:uFillTx/>
                  <a:latin typeface="Helvetica"/>
                  <a:ea typeface="+mn-ea"/>
                  <a:cs typeface="+mn-cs"/>
                </a:rPr>
                <a:t>   </a:t>
              </a:r>
              <a:br>
                <a:rPr kumimoji="0" lang="en-US" sz="1020" b="0" i="0" u="none" strike="noStrike" kern="1200" cap="none" spc="0" normalizeH="0" baseline="0" noProof="0" dirty="0">
                  <a:ln>
                    <a:noFill/>
                  </a:ln>
                  <a:solidFill>
                    <a:prstClr val="white"/>
                  </a:solidFill>
                  <a:effectLst/>
                  <a:uLnTx/>
                  <a:uFillTx/>
                  <a:latin typeface="Helvetica"/>
                  <a:ea typeface="+mn-ea"/>
                  <a:cs typeface="+mn-cs"/>
                </a:rPr>
              </a:br>
              <a:r>
                <a:rPr kumimoji="0" lang="en-US" sz="850" b="0" i="0" u="none" strike="noStrike" kern="1200" cap="none" spc="0" normalizeH="0" baseline="0" noProof="0" dirty="0">
                  <a:ln>
                    <a:noFill/>
                  </a:ln>
                  <a:solidFill>
                    <a:prstClr val="white"/>
                  </a:solidFill>
                  <a:effectLst/>
                  <a:uLnTx/>
                  <a:uFillTx/>
                  <a:latin typeface="Helvetica"/>
                  <a:ea typeface="+mn-ea"/>
                  <a:cs typeface="+mn-cs"/>
                </a:rPr>
                <a:t/>
              </a:r>
              <a:br>
                <a:rPr kumimoji="0" lang="en-US" sz="850" b="0" i="0" u="none" strike="noStrike" kern="1200" cap="none" spc="0" normalizeH="0" baseline="0" noProof="0" dirty="0">
                  <a:ln>
                    <a:noFill/>
                  </a:ln>
                  <a:solidFill>
                    <a:prstClr val="white"/>
                  </a:solidFill>
                  <a:effectLst/>
                  <a:uLnTx/>
                  <a:uFillTx/>
                  <a:latin typeface="Helvetica"/>
                  <a:ea typeface="+mn-ea"/>
                  <a:cs typeface="+mn-cs"/>
                </a:rPr>
              </a:br>
              <a:endParaRPr kumimoji="0" lang="en-US" sz="765" b="0" i="0" u="none" strike="noStrike" kern="1200" cap="none" spc="0" normalizeH="0" baseline="0" noProof="0" dirty="0">
                <a:ln>
                  <a:noFill/>
                </a:ln>
                <a:solidFill>
                  <a:prstClr val="white"/>
                </a:solidFill>
                <a:effectLst/>
                <a:uLnTx/>
                <a:uFillTx/>
                <a:latin typeface="Helvetica"/>
                <a:ea typeface="+mn-ea"/>
                <a:cs typeface="+mn-cs"/>
              </a:endParaRPr>
            </a:p>
          </p:txBody>
        </p:sp>
      </p:grpSp>
      <p:grpSp>
        <p:nvGrpSpPr>
          <p:cNvPr id="98" name="Group 97"/>
          <p:cNvGrpSpPr/>
          <p:nvPr/>
        </p:nvGrpSpPr>
        <p:grpSpPr>
          <a:xfrm>
            <a:off x="649289" y="5256442"/>
            <a:ext cx="2405538" cy="421170"/>
            <a:chOff x="650933" y="2664930"/>
            <a:chExt cx="2405538" cy="264234"/>
          </a:xfrm>
        </p:grpSpPr>
        <p:sp>
          <p:nvSpPr>
            <p:cNvPr id="99" name="Rectangle 98" descr="Profile Without Photo">
              <a:extLst>
                <a:ext uri="{FF2B5EF4-FFF2-40B4-BE49-F238E27FC236}">
                  <a16:creationId xmlns:a16="http://schemas.microsoft.com/office/drawing/2014/main" id="{21C87809-31C8-4D7C-9755-C3ADC19624D4}"/>
                </a:ext>
              </a:extLst>
            </p:cNvPr>
            <p:cNvSpPr/>
            <p:nvPr/>
          </p:nvSpPr>
          <p:spPr>
            <a:xfrm>
              <a:off x="818193" y="2668606"/>
              <a:ext cx="2238278" cy="260558"/>
            </a:xfrm>
            <a:prstGeom prst="rect">
              <a:avLst/>
            </a:prstGeom>
            <a:solidFill>
              <a:schemeClr val="bg1"/>
            </a:solidFill>
            <a:ln>
              <a:solidFill>
                <a:schemeClr val="bg1">
                  <a:lumMod val="75000"/>
                </a:schemeClr>
              </a:solid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1224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r>
                <a:rPr kumimoji="0" lang="en-US" sz="1350" b="1"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Expeditionary Warfare Training Group Atlantic</a:t>
              </a:r>
              <a:endPar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0" name="Rectangle 99">
              <a:extLst>
                <a:ext uri="{FF2B5EF4-FFF2-40B4-BE49-F238E27FC236}">
                  <a16:creationId xmlns:a16="http://schemas.microsoft.com/office/drawing/2014/main" id="{8D5B09E2-B849-4614-9B74-163F5FF1F387}"/>
                </a:ext>
              </a:extLst>
            </p:cNvPr>
            <p:cNvSpPr/>
            <p:nvPr/>
          </p:nvSpPr>
          <p:spPr>
            <a:xfrm>
              <a:off x="650933" y="2664930"/>
              <a:ext cx="205188" cy="264234"/>
            </a:xfrm>
            <a:prstGeom prst="rect">
              <a:avLst/>
            </a:prstGeom>
            <a:solidFill>
              <a:srgbClr val="C00000"/>
            </a:solidFill>
            <a:ln w="28575">
              <a:no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6120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r>
                <a:rPr kumimoji="0" lang="en-US" sz="1020" b="0" i="0" u="none" strike="noStrike" kern="1200" cap="none" spc="0" normalizeH="0" baseline="0" noProof="0" dirty="0">
                  <a:ln>
                    <a:noFill/>
                  </a:ln>
                  <a:solidFill>
                    <a:prstClr val="white"/>
                  </a:solidFill>
                  <a:effectLst/>
                  <a:uLnTx/>
                  <a:uFillTx/>
                  <a:latin typeface="Helvetica"/>
                  <a:ea typeface="+mn-ea"/>
                  <a:cs typeface="+mn-cs"/>
                </a:rPr>
                <a:t>   </a:t>
              </a:r>
              <a:br>
                <a:rPr kumimoji="0" lang="en-US" sz="1020" b="0" i="0" u="none" strike="noStrike" kern="1200" cap="none" spc="0" normalizeH="0" baseline="0" noProof="0" dirty="0">
                  <a:ln>
                    <a:noFill/>
                  </a:ln>
                  <a:solidFill>
                    <a:prstClr val="white"/>
                  </a:solidFill>
                  <a:effectLst/>
                  <a:uLnTx/>
                  <a:uFillTx/>
                  <a:latin typeface="Helvetica"/>
                  <a:ea typeface="+mn-ea"/>
                  <a:cs typeface="+mn-cs"/>
                </a:rPr>
              </a:br>
              <a:r>
                <a:rPr kumimoji="0" lang="en-US" sz="850" b="0" i="0" u="none" strike="noStrike" kern="1200" cap="none" spc="0" normalizeH="0" baseline="0" noProof="0" dirty="0">
                  <a:ln>
                    <a:noFill/>
                  </a:ln>
                  <a:solidFill>
                    <a:prstClr val="white"/>
                  </a:solidFill>
                  <a:effectLst/>
                  <a:uLnTx/>
                  <a:uFillTx/>
                  <a:latin typeface="Helvetica"/>
                  <a:ea typeface="+mn-ea"/>
                  <a:cs typeface="+mn-cs"/>
                </a:rPr>
                <a:t/>
              </a:r>
              <a:br>
                <a:rPr kumimoji="0" lang="en-US" sz="850" b="0" i="0" u="none" strike="noStrike" kern="1200" cap="none" spc="0" normalizeH="0" baseline="0" noProof="0" dirty="0">
                  <a:ln>
                    <a:noFill/>
                  </a:ln>
                  <a:solidFill>
                    <a:prstClr val="white"/>
                  </a:solidFill>
                  <a:effectLst/>
                  <a:uLnTx/>
                  <a:uFillTx/>
                  <a:latin typeface="Helvetica"/>
                  <a:ea typeface="+mn-ea"/>
                  <a:cs typeface="+mn-cs"/>
                </a:rPr>
              </a:br>
              <a:endParaRPr kumimoji="0" lang="en-US" sz="765" b="0" i="0" u="none" strike="noStrike" kern="1200" cap="none" spc="0" normalizeH="0" baseline="0" noProof="0" dirty="0">
                <a:ln>
                  <a:noFill/>
                </a:ln>
                <a:solidFill>
                  <a:prstClr val="white"/>
                </a:solidFill>
                <a:effectLst/>
                <a:uLnTx/>
                <a:uFillTx/>
                <a:latin typeface="Helvetica"/>
                <a:ea typeface="+mn-ea"/>
                <a:cs typeface="+mn-cs"/>
              </a:endParaRPr>
            </a:p>
          </p:txBody>
        </p:sp>
        <p:pic>
          <p:nvPicPr>
            <p:cNvPr id="101" name="Picture 10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681" r="99160">
                          <a14:foregroundMark x1="21849" y1="91803" x2="31092" y2="91803"/>
                          <a14:foregroundMark x1="67227" y1="93443" x2="74790" y2="93443"/>
                          <a14:foregroundMark x1="81513" y1="93443" x2="82353" y2="90164"/>
                          <a14:foregroundMark x1="46218" y1="6557" x2="47059" y2="13115"/>
                          <a14:foregroundMark x1="15966" y1="91803" x2="20168" y2="86885"/>
                          <a14:foregroundMark x1="79832" y1="85246" x2="84034" y2="86885"/>
                          <a14:foregroundMark x1="87395" y1="91803" x2="82353" y2="96721"/>
                          <a14:foregroundMark x1="74790" y1="86885" x2="71429" y2="86885"/>
                          <a14:foregroundMark x1="34454" y1="9836" x2="35294" y2="24590"/>
                          <a14:foregroundMark x1="65546" y1="13115" x2="64706" y2="24590"/>
                          <a14:backgroundMark x1="5882" y1="47541" x2="22689" y2="54098"/>
                          <a14:backgroundMark x1="71429" y1="65574" x2="92437" y2="54098"/>
                          <a14:backgroundMark x1="59664" y1="16393" x2="59664" y2="11475"/>
                          <a14:backgroundMark x1="40336" y1="21311" x2="40336" y2="19672"/>
                          <a14:backgroundMark x1="41176" y1="18033" x2="41176" y2="18033"/>
                          <a14:backgroundMark x1="39496" y1="4918" x2="39496" y2="4918"/>
                        </a14:backgroundRemoval>
                      </a14:imgEffect>
                    </a14:imgLayer>
                  </a14:imgProps>
                </a:ext>
                <a:ext uri="{28A0092B-C50C-407E-A947-70E740481C1C}">
                  <a14:useLocalDpi xmlns:a14="http://schemas.microsoft.com/office/drawing/2010/main" val="0"/>
                </a:ext>
              </a:extLst>
            </a:blip>
            <a:stretch>
              <a:fillRect/>
            </a:stretch>
          </p:blipFill>
          <p:spPr>
            <a:xfrm>
              <a:off x="663173" y="2750248"/>
              <a:ext cx="184788" cy="93860"/>
            </a:xfrm>
            <a:prstGeom prst="rect">
              <a:avLst/>
            </a:prstGeom>
          </p:spPr>
        </p:pic>
      </p:grpSp>
      <p:grpSp>
        <p:nvGrpSpPr>
          <p:cNvPr id="102" name="Group 101"/>
          <p:cNvGrpSpPr/>
          <p:nvPr/>
        </p:nvGrpSpPr>
        <p:grpSpPr>
          <a:xfrm>
            <a:off x="673769" y="5803265"/>
            <a:ext cx="2405538" cy="421170"/>
            <a:chOff x="650933" y="2664930"/>
            <a:chExt cx="2405538" cy="264234"/>
          </a:xfrm>
        </p:grpSpPr>
        <p:sp>
          <p:nvSpPr>
            <p:cNvPr id="103" name="Rectangle 102" descr="Profile Without Photo">
              <a:extLst>
                <a:ext uri="{FF2B5EF4-FFF2-40B4-BE49-F238E27FC236}">
                  <a16:creationId xmlns:a16="http://schemas.microsoft.com/office/drawing/2014/main" id="{21C87809-31C8-4D7C-9755-C3ADC19624D4}"/>
                </a:ext>
              </a:extLst>
            </p:cNvPr>
            <p:cNvSpPr/>
            <p:nvPr/>
          </p:nvSpPr>
          <p:spPr>
            <a:xfrm>
              <a:off x="818193" y="2668606"/>
              <a:ext cx="2238278" cy="260558"/>
            </a:xfrm>
            <a:prstGeom prst="rect">
              <a:avLst/>
            </a:prstGeom>
            <a:solidFill>
              <a:schemeClr val="bg1"/>
            </a:solidFill>
            <a:ln>
              <a:solidFill>
                <a:schemeClr val="bg1">
                  <a:lumMod val="75000"/>
                </a:schemeClr>
              </a:solid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1224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r>
                <a:rPr kumimoji="0" lang="en-US" sz="1350" b="1"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Expeditionary Warfare Training Group Pacific</a:t>
              </a:r>
              <a:endPar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4" name="Rectangle 103">
              <a:extLst>
                <a:ext uri="{FF2B5EF4-FFF2-40B4-BE49-F238E27FC236}">
                  <a16:creationId xmlns:a16="http://schemas.microsoft.com/office/drawing/2014/main" id="{8D5B09E2-B849-4614-9B74-163F5FF1F387}"/>
                </a:ext>
              </a:extLst>
            </p:cNvPr>
            <p:cNvSpPr/>
            <p:nvPr/>
          </p:nvSpPr>
          <p:spPr>
            <a:xfrm>
              <a:off x="650933" y="2664930"/>
              <a:ext cx="205188" cy="264234"/>
            </a:xfrm>
            <a:prstGeom prst="rect">
              <a:avLst/>
            </a:prstGeom>
            <a:solidFill>
              <a:srgbClr val="C00000"/>
            </a:solidFill>
            <a:ln w="28575">
              <a:no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6120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r>
                <a:rPr kumimoji="0" lang="en-US" sz="1020" b="0" i="0" u="none" strike="noStrike" kern="1200" cap="none" spc="0" normalizeH="0" baseline="0" noProof="0" dirty="0">
                  <a:ln>
                    <a:noFill/>
                  </a:ln>
                  <a:solidFill>
                    <a:prstClr val="white"/>
                  </a:solidFill>
                  <a:effectLst/>
                  <a:uLnTx/>
                  <a:uFillTx/>
                  <a:latin typeface="Helvetica"/>
                  <a:ea typeface="+mn-ea"/>
                  <a:cs typeface="+mn-cs"/>
                </a:rPr>
                <a:t>   </a:t>
              </a:r>
              <a:br>
                <a:rPr kumimoji="0" lang="en-US" sz="1020" b="0" i="0" u="none" strike="noStrike" kern="1200" cap="none" spc="0" normalizeH="0" baseline="0" noProof="0" dirty="0">
                  <a:ln>
                    <a:noFill/>
                  </a:ln>
                  <a:solidFill>
                    <a:prstClr val="white"/>
                  </a:solidFill>
                  <a:effectLst/>
                  <a:uLnTx/>
                  <a:uFillTx/>
                  <a:latin typeface="Helvetica"/>
                  <a:ea typeface="+mn-ea"/>
                  <a:cs typeface="+mn-cs"/>
                </a:rPr>
              </a:br>
              <a:r>
                <a:rPr kumimoji="0" lang="en-US" sz="850" b="0" i="0" u="none" strike="noStrike" kern="1200" cap="none" spc="0" normalizeH="0" baseline="0" noProof="0" dirty="0">
                  <a:ln>
                    <a:noFill/>
                  </a:ln>
                  <a:solidFill>
                    <a:prstClr val="white"/>
                  </a:solidFill>
                  <a:effectLst/>
                  <a:uLnTx/>
                  <a:uFillTx/>
                  <a:latin typeface="Helvetica"/>
                  <a:ea typeface="+mn-ea"/>
                  <a:cs typeface="+mn-cs"/>
                </a:rPr>
                <a:t/>
              </a:r>
              <a:br>
                <a:rPr kumimoji="0" lang="en-US" sz="850" b="0" i="0" u="none" strike="noStrike" kern="1200" cap="none" spc="0" normalizeH="0" baseline="0" noProof="0" dirty="0">
                  <a:ln>
                    <a:noFill/>
                  </a:ln>
                  <a:solidFill>
                    <a:prstClr val="white"/>
                  </a:solidFill>
                  <a:effectLst/>
                  <a:uLnTx/>
                  <a:uFillTx/>
                  <a:latin typeface="Helvetica"/>
                  <a:ea typeface="+mn-ea"/>
                  <a:cs typeface="+mn-cs"/>
                </a:rPr>
              </a:br>
              <a:endParaRPr kumimoji="0" lang="en-US" sz="765" b="0" i="0" u="none" strike="noStrike" kern="1200" cap="none" spc="0" normalizeH="0" baseline="0" noProof="0" dirty="0">
                <a:ln>
                  <a:noFill/>
                </a:ln>
                <a:solidFill>
                  <a:prstClr val="white"/>
                </a:solidFill>
                <a:effectLst/>
                <a:uLnTx/>
                <a:uFillTx/>
                <a:latin typeface="Helvetica"/>
                <a:ea typeface="+mn-ea"/>
                <a:cs typeface="+mn-cs"/>
              </a:endParaRPr>
            </a:p>
          </p:txBody>
        </p:sp>
        <p:pic>
          <p:nvPicPr>
            <p:cNvPr id="105" name="Picture 10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681" r="99160">
                          <a14:foregroundMark x1="21849" y1="91803" x2="31092" y2="91803"/>
                          <a14:foregroundMark x1="67227" y1="93443" x2="74790" y2="93443"/>
                          <a14:foregroundMark x1="81513" y1="93443" x2="82353" y2="90164"/>
                          <a14:foregroundMark x1="46218" y1="6557" x2="47059" y2="13115"/>
                          <a14:foregroundMark x1="15966" y1="91803" x2="20168" y2="86885"/>
                          <a14:foregroundMark x1="79832" y1="85246" x2="84034" y2="86885"/>
                          <a14:foregroundMark x1="87395" y1="91803" x2="82353" y2="96721"/>
                          <a14:foregroundMark x1="74790" y1="86885" x2="71429" y2="86885"/>
                          <a14:foregroundMark x1="34454" y1="9836" x2="35294" y2="24590"/>
                          <a14:foregroundMark x1="65546" y1="13115" x2="64706" y2="24590"/>
                          <a14:backgroundMark x1="5882" y1="47541" x2="22689" y2="54098"/>
                          <a14:backgroundMark x1="71429" y1="65574" x2="92437" y2="54098"/>
                          <a14:backgroundMark x1="59664" y1="16393" x2="59664" y2="11475"/>
                          <a14:backgroundMark x1="40336" y1="21311" x2="40336" y2="19672"/>
                          <a14:backgroundMark x1="41176" y1="18033" x2="41176" y2="18033"/>
                          <a14:backgroundMark x1="39496" y1="4918" x2="39496" y2="4918"/>
                        </a14:backgroundRemoval>
                      </a14:imgEffect>
                    </a14:imgLayer>
                  </a14:imgProps>
                </a:ext>
                <a:ext uri="{28A0092B-C50C-407E-A947-70E740481C1C}">
                  <a14:useLocalDpi xmlns:a14="http://schemas.microsoft.com/office/drawing/2010/main" val="0"/>
                </a:ext>
              </a:extLst>
            </a:blip>
            <a:stretch>
              <a:fillRect/>
            </a:stretch>
          </p:blipFill>
          <p:spPr>
            <a:xfrm>
              <a:off x="663173" y="2750248"/>
              <a:ext cx="184788" cy="93860"/>
            </a:xfrm>
            <a:prstGeom prst="rect">
              <a:avLst/>
            </a:prstGeom>
          </p:spPr>
        </p:pic>
      </p:grpSp>
      <p:grpSp>
        <p:nvGrpSpPr>
          <p:cNvPr id="106" name="Group 105"/>
          <p:cNvGrpSpPr/>
          <p:nvPr/>
        </p:nvGrpSpPr>
        <p:grpSpPr>
          <a:xfrm>
            <a:off x="673161" y="6353708"/>
            <a:ext cx="2405538" cy="421170"/>
            <a:chOff x="650933" y="2664930"/>
            <a:chExt cx="2405538" cy="264234"/>
          </a:xfrm>
        </p:grpSpPr>
        <p:sp>
          <p:nvSpPr>
            <p:cNvPr id="107" name="Rectangle 106" descr="Profile Without Photo">
              <a:extLst>
                <a:ext uri="{FF2B5EF4-FFF2-40B4-BE49-F238E27FC236}">
                  <a16:creationId xmlns:a16="http://schemas.microsoft.com/office/drawing/2014/main" id="{21C87809-31C8-4D7C-9755-C3ADC19624D4}"/>
                </a:ext>
              </a:extLst>
            </p:cNvPr>
            <p:cNvSpPr/>
            <p:nvPr/>
          </p:nvSpPr>
          <p:spPr>
            <a:xfrm>
              <a:off x="818193" y="2668606"/>
              <a:ext cx="2238278" cy="260558"/>
            </a:xfrm>
            <a:prstGeom prst="rect">
              <a:avLst/>
            </a:prstGeom>
            <a:solidFill>
              <a:schemeClr val="bg1"/>
            </a:solidFill>
            <a:ln>
              <a:solidFill>
                <a:schemeClr val="bg1">
                  <a:lumMod val="75000"/>
                </a:schemeClr>
              </a:solid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1224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r>
                <a:rPr kumimoji="0" lang="en-US" sz="1350" b="1" i="0" u="sng"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MAGTF Staff Training Program</a:t>
              </a:r>
              <a:endPar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08" name="Rectangle 107">
              <a:extLst>
                <a:ext uri="{FF2B5EF4-FFF2-40B4-BE49-F238E27FC236}">
                  <a16:creationId xmlns:a16="http://schemas.microsoft.com/office/drawing/2014/main" id="{8D5B09E2-B849-4614-9B74-163F5FF1F387}"/>
                </a:ext>
              </a:extLst>
            </p:cNvPr>
            <p:cNvSpPr/>
            <p:nvPr/>
          </p:nvSpPr>
          <p:spPr>
            <a:xfrm>
              <a:off x="650933" y="2664930"/>
              <a:ext cx="205188" cy="264234"/>
            </a:xfrm>
            <a:prstGeom prst="rect">
              <a:avLst/>
            </a:prstGeom>
            <a:solidFill>
              <a:srgbClr val="C00000"/>
            </a:solidFill>
            <a:ln w="28575">
              <a:noFill/>
            </a:ln>
            <a:scene3d>
              <a:camera prst="orthographicFront"/>
              <a:lightRig rig="flat" dir="t"/>
            </a:scene3d>
            <a:sp3d prstMaterial="dkEdge"/>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spcFirstLastPara="0" vert="horz" wrap="square" lIns="612000" tIns="4318" rIns="4318" bIns="4318" numCol="1" spcCol="1270" anchor="ctr" anchorCtr="0">
              <a:noAutofit/>
            </a:bodyPr>
            <a:lstStyle/>
            <a:p>
              <a:pPr marL="0" marR="0" lvl="0" indent="0" algn="l" defTabSz="302251" rtl="0" eaLnBrk="1" fontAlgn="auto" latinLnBrk="0" hangingPunct="1">
                <a:lnSpc>
                  <a:spcPct val="90000"/>
                </a:lnSpc>
                <a:spcBef>
                  <a:spcPct val="0"/>
                </a:spcBef>
                <a:spcAft>
                  <a:spcPct val="35000"/>
                </a:spcAft>
                <a:buClrTx/>
                <a:buSzTx/>
                <a:buFontTx/>
                <a:buNone/>
                <a:tabLst/>
                <a:defRPr/>
              </a:pPr>
              <a:r>
                <a:rPr kumimoji="0" lang="en-US" sz="1020" b="0" i="0" u="none" strike="noStrike" kern="1200" cap="none" spc="0" normalizeH="0" baseline="0" noProof="0" dirty="0">
                  <a:ln>
                    <a:noFill/>
                  </a:ln>
                  <a:solidFill>
                    <a:prstClr val="white"/>
                  </a:solidFill>
                  <a:effectLst/>
                  <a:uLnTx/>
                  <a:uFillTx/>
                  <a:latin typeface="Helvetica"/>
                  <a:ea typeface="+mn-ea"/>
                  <a:cs typeface="+mn-cs"/>
                </a:rPr>
                <a:t>   </a:t>
              </a:r>
              <a:br>
                <a:rPr kumimoji="0" lang="en-US" sz="1020" b="0" i="0" u="none" strike="noStrike" kern="1200" cap="none" spc="0" normalizeH="0" baseline="0" noProof="0" dirty="0">
                  <a:ln>
                    <a:noFill/>
                  </a:ln>
                  <a:solidFill>
                    <a:prstClr val="white"/>
                  </a:solidFill>
                  <a:effectLst/>
                  <a:uLnTx/>
                  <a:uFillTx/>
                  <a:latin typeface="Helvetica"/>
                  <a:ea typeface="+mn-ea"/>
                  <a:cs typeface="+mn-cs"/>
                </a:rPr>
              </a:br>
              <a:r>
                <a:rPr kumimoji="0" lang="en-US" sz="850" b="0" i="0" u="none" strike="noStrike" kern="1200" cap="none" spc="0" normalizeH="0" baseline="0" noProof="0" dirty="0">
                  <a:ln>
                    <a:noFill/>
                  </a:ln>
                  <a:solidFill>
                    <a:prstClr val="white"/>
                  </a:solidFill>
                  <a:effectLst/>
                  <a:uLnTx/>
                  <a:uFillTx/>
                  <a:latin typeface="Helvetica"/>
                  <a:ea typeface="+mn-ea"/>
                  <a:cs typeface="+mn-cs"/>
                </a:rPr>
                <a:t/>
              </a:r>
              <a:br>
                <a:rPr kumimoji="0" lang="en-US" sz="850" b="0" i="0" u="none" strike="noStrike" kern="1200" cap="none" spc="0" normalizeH="0" baseline="0" noProof="0" dirty="0">
                  <a:ln>
                    <a:noFill/>
                  </a:ln>
                  <a:solidFill>
                    <a:prstClr val="white"/>
                  </a:solidFill>
                  <a:effectLst/>
                  <a:uLnTx/>
                  <a:uFillTx/>
                  <a:latin typeface="Helvetica"/>
                  <a:ea typeface="+mn-ea"/>
                  <a:cs typeface="+mn-cs"/>
                </a:rPr>
              </a:br>
              <a:endParaRPr kumimoji="0" lang="en-US" sz="765" b="0" i="0" u="none" strike="noStrike" kern="1200" cap="none" spc="0" normalizeH="0" baseline="0" noProof="0" dirty="0">
                <a:ln>
                  <a:noFill/>
                </a:ln>
                <a:solidFill>
                  <a:prstClr val="white"/>
                </a:solidFill>
                <a:effectLst/>
                <a:uLnTx/>
                <a:uFillTx/>
                <a:latin typeface="Helvetica"/>
                <a:ea typeface="+mn-ea"/>
                <a:cs typeface="+mn-cs"/>
              </a:endParaRPr>
            </a:p>
          </p:txBody>
        </p:sp>
        <p:pic>
          <p:nvPicPr>
            <p:cNvPr id="109" name="Picture 108"/>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681" r="99160">
                          <a14:foregroundMark x1="21849" y1="91803" x2="31092" y2="91803"/>
                          <a14:foregroundMark x1="67227" y1="93443" x2="74790" y2="93443"/>
                          <a14:foregroundMark x1="81513" y1="93443" x2="82353" y2="90164"/>
                          <a14:foregroundMark x1="46218" y1="6557" x2="47059" y2="13115"/>
                          <a14:foregroundMark x1="15966" y1="91803" x2="20168" y2="86885"/>
                          <a14:foregroundMark x1="79832" y1="85246" x2="84034" y2="86885"/>
                          <a14:foregroundMark x1="87395" y1="91803" x2="82353" y2="96721"/>
                          <a14:foregroundMark x1="74790" y1="86885" x2="71429" y2="86885"/>
                          <a14:foregroundMark x1="34454" y1="9836" x2="35294" y2="24590"/>
                          <a14:foregroundMark x1="65546" y1="13115" x2="64706" y2="24590"/>
                          <a14:backgroundMark x1="5882" y1="47541" x2="22689" y2="54098"/>
                          <a14:backgroundMark x1="71429" y1="65574" x2="92437" y2="54098"/>
                          <a14:backgroundMark x1="59664" y1="16393" x2="59664" y2="11475"/>
                          <a14:backgroundMark x1="40336" y1="21311" x2="40336" y2="19672"/>
                          <a14:backgroundMark x1="41176" y1="18033" x2="41176" y2="18033"/>
                          <a14:backgroundMark x1="39496" y1="4918" x2="39496" y2="4918"/>
                        </a14:backgroundRemoval>
                      </a14:imgEffect>
                    </a14:imgLayer>
                  </a14:imgProps>
                </a:ext>
                <a:ext uri="{28A0092B-C50C-407E-A947-70E740481C1C}">
                  <a14:useLocalDpi xmlns:a14="http://schemas.microsoft.com/office/drawing/2010/main" val="0"/>
                </a:ext>
              </a:extLst>
            </a:blip>
            <a:stretch>
              <a:fillRect/>
            </a:stretch>
          </p:blipFill>
          <p:spPr>
            <a:xfrm>
              <a:off x="663173" y="2750248"/>
              <a:ext cx="184788" cy="93860"/>
            </a:xfrm>
            <a:prstGeom prst="rect">
              <a:avLst/>
            </a:prstGeom>
          </p:spPr>
        </p:pic>
      </p:grpSp>
      <p:sp>
        <p:nvSpPr>
          <p:cNvPr id="110" name="Slide Number Placeholder 3"/>
          <p:cNvSpPr>
            <a:spLocks noGrp="1"/>
          </p:cNvSpPr>
          <p:nvPr>
            <p:ph type="sldNum" sz="quarter" idx="12"/>
          </p:nvPr>
        </p:nvSpPr>
        <p:spPr>
          <a:xfrm>
            <a:off x="7010400" y="6489699"/>
            <a:ext cx="2133600" cy="36618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CA8ACA-0DB9-4DAD-A6A6-B81107FF117E}" type="slidenum">
              <a:rPr kumimoji="0" lang="en-US" sz="1200" b="0" i="0" u="none" strike="noStrike" kern="1200" cap="none" spc="0" normalizeH="0" baseline="0" noProof="0" smtClean="0">
                <a:ln>
                  <a:noFill/>
                </a:ln>
                <a:solidFill>
                  <a:prstClr val="black"/>
                </a:solidFill>
                <a:effectLst/>
                <a:uLnTx/>
                <a:uFillTx/>
                <a:latin typeface="Helvet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Helvetica"/>
              <a:ea typeface="+mn-ea"/>
              <a:cs typeface="+mn-cs"/>
            </a:endParaRPr>
          </a:p>
        </p:txBody>
      </p:sp>
      <p:pic>
        <p:nvPicPr>
          <p:cNvPr id="111" name="Picture 110"/>
          <p:cNvPicPr>
            <a:picLocks noChangeAspect="1"/>
          </p:cNvPicPr>
          <p:nvPr/>
        </p:nvPicPr>
        <p:blipFill>
          <a:blip r:embed="rId5">
            <a:extLst/>
          </a:blip>
          <a:stretch>
            <a:fillRect/>
          </a:stretch>
        </p:blipFill>
        <p:spPr>
          <a:xfrm>
            <a:off x="662414" y="4887536"/>
            <a:ext cx="203418" cy="200240"/>
          </a:xfrm>
          <a:prstGeom prst="rect">
            <a:avLst/>
          </a:prstGeom>
        </p:spPr>
      </p:pic>
      <p:sp>
        <p:nvSpPr>
          <p:cNvPr id="68" name="AutoShape 96"/>
          <p:cNvSpPr>
            <a:spLocks noChangeArrowheads="1"/>
          </p:cNvSpPr>
          <p:nvPr/>
        </p:nvSpPr>
        <p:spPr bwMode="auto">
          <a:xfrm>
            <a:off x="1195058" y="1807726"/>
            <a:ext cx="117753" cy="125147"/>
          </a:xfrm>
          <a:prstGeom prst="star5">
            <a:avLst/>
          </a:prstGeom>
          <a:gradFill rotWithShape="1">
            <a:gsLst>
              <a:gs pos="0">
                <a:srgbClr val="DDDDDD">
                  <a:gamma/>
                  <a:shade val="18039"/>
                  <a:invGamma/>
                </a:srgbClr>
              </a:gs>
              <a:gs pos="100000">
                <a:srgbClr val="DDDDDD"/>
              </a:gs>
            </a:gsLst>
            <a:path path="shape">
              <a:fillToRect l="50000" t="50000" r="50000" b="50000"/>
            </a:path>
          </a:gradFill>
          <a:ln w="6350">
            <a:solidFill>
              <a:schemeClr val="bg1"/>
            </a:solidFill>
            <a:miter lim="800000"/>
            <a:headEnd/>
            <a:tailEnd/>
          </a:ln>
          <a:effectLst>
            <a:outerShdw dist="17961" dir="2700000" algn="ctr" rotWithShape="0">
              <a:schemeClr val="tx1"/>
            </a:outerShdw>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srgbClr val="C0504D"/>
              </a:solidFill>
              <a:effectLst/>
              <a:uLnTx/>
              <a:uFillTx/>
              <a:latin typeface="Arial" charset="0"/>
              <a:ea typeface="+mn-ea"/>
              <a:cs typeface="Arial" charset="0"/>
            </a:endParaRPr>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6364"/>
          <a:stretch/>
        </p:blipFill>
        <p:spPr>
          <a:xfrm>
            <a:off x="3831750" y="1591427"/>
            <a:ext cx="711200" cy="949416"/>
          </a:xfrm>
          <a:prstGeom prst="rect">
            <a:avLst/>
          </a:prstGeom>
          <a:ln w="22225">
            <a:solidFill>
              <a:schemeClr val="tx1"/>
            </a:solidFill>
          </a:ln>
        </p:spPr>
      </p:pic>
    </p:spTree>
    <p:extLst>
      <p:ext uri="{BB962C8B-B14F-4D97-AF65-F5344CB8AC3E}">
        <p14:creationId xmlns:p14="http://schemas.microsoft.com/office/powerpoint/2010/main" val="402024445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40000"/>
                <a:satMod val="350000"/>
              </a:schemeClr>
            </a:gs>
            <a:gs pos="38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9666" y="275167"/>
            <a:ext cx="8229600" cy="1143000"/>
          </a:xfrm>
        </p:spPr>
        <p:txBody>
          <a:bodyPr/>
          <a:lstStyle/>
          <a:p>
            <a:r>
              <a:rPr lang="en-US" sz="2400" dirty="0" smtClean="0"/>
              <a:t>MAGTF Training Command </a:t>
            </a:r>
            <a:br>
              <a:rPr lang="en-US" sz="2400" dirty="0" smtClean="0"/>
            </a:br>
            <a:r>
              <a:rPr lang="en-US" sz="2400" dirty="0" smtClean="0"/>
              <a:t>Mission </a:t>
            </a:r>
            <a:r>
              <a:rPr lang="en-US" sz="2400" dirty="0"/>
              <a:t>I</a:t>
            </a:r>
            <a:r>
              <a:rPr lang="en-US" sz="2400" dirty="0" smtClean="0"/>
              <a:t>nfluence </a:t>
            </a:r>
            <a:r>
              <a:rPr lang="en-US" sz="2400" dirty="0"/>
              <a:t>A</a:t>
            </a:r>
            <a:r>
              <a:rPr lang="en-US" sz="2400" dirty="0" smtClean="0"/>
              <a:t>rea</a:t>
            </a:r>
            <a:endParaRPr lang="en-US" sz="2400" dirty="0"/>
          </a:p>
        </p:txBody>
      </p:sp>
      <p:sp>
        <p:nvSpPr>
          <p:cNvPr id="4" name="Slide Number Placeholder 3"/>
          <p:cNvSpPr>
            <a:spLocks noGrp="1"/>
          </p:cNvSpPr>
          <p:nvPr>
            <p:ph type="sldNum" sz="quarter" idx="12"/>
          </p:nvPr>
        </p:nvSpPr>
        <p:spPr>
          <a:xfrm>
            <a:off x="6645666" y="6356358"/>
            <a:ext cx="2133600" cy="366183"/>
          </a:xfrm>
        </p:spPr>
        <p:txBody>
          <a:bodyPr/>
          <a:lstStyle/>
          <a:p>
            <a:fld id="{F0CA8ACA-0DB9-4DAD-A6A6-B81107FF117E}" type="slidenum">
              <a:rPr lang="en-US" smtClean="0">
                <a:solidFill>
                  <a:prstClr val="black"/>
                </a:solidFill>
              </a:rPr>
              <a:pPr/>
              <a:t>4</a:t>
            </a:fld>
            <a:endParaRPr lang="en-US">
              <a:solidFill>
                <a:prstClr val="black"/>
              </a:solidFill>
            </a:endParaRPr>
          </a:p>
        </p:txBody>
      </p:sp>
      <p:pic>
        <p:nvPicPr>
          <p:cNvPr id="5" name="Picture 4"/>
          <p:cNvPicPr>
            <a:picLocks noChangeAspect="1"/>
          </p:cNvPicPr>
          <p:nvPr/>
        </p:nvPicPr>
        <p:blipFill>
          <a:blip r:embed="rId2"/>
          <a:stretch>
            <a:fillRect/>
          </a:stretch>
        </p:blipFill>
        <p:spPr>
          <a:xfrm>
            <a:off x="207547" y="1709196"/>
            <a:ext cx="8571719" cy="4840644"/>
          </a:xfrm>
          <a:prstGeom prst="rect">
            <a:avLst/>
          </a:prstGeom>
          <a:solidFill>
            <a:schemeClr val="bg1">
              <a:lumMod val="75000"/>
            </a:schemeClr>
          </a:solidFill>
        </p:spPr>
      </p:pic>
      <p:pic>
        <p:nvPicPr>
          <p:cNvPr id="6" name="Picture 5"/>
          <p:cNvPicPr>
            <a:picLocks noChangeAspect="1"/>
          </p:cNvPicPr>
          <p:nvPr/>
        </p:nvPicPr>
        <p:blipFill>
          <a:blip r:embed="rId3"/>
          <a:stretch>
            <a:fillRect/>
          </a:stretch>
        </p:blipFill>
        <p:spPr>
          <a:xfrm>
            <a:off x="4705803" y="4691262"/>
            <a:ext cx="780356" cy="475529"/>
          </a:xfrm>
          <a:prstGeom prst="rect">
            <a:avLst/>
          </a:prstGeom>
        </p:spPr>
      </p:pic>
      <p:sp>
        <p:nvSpPr>
          <p:cNvPr id="7" name="Oval 6"/>
          <p:cNvSpPr/>
          <p:nvPr/>
        </p:nvSpPr>
        <p:spPr>
          <a:xfrm>
            <a:off x="2341573" y="2049300"/>
            <a:ext cx="671791" cy="584211"/>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081638">
            <a:off x="5191970" y="5453961"/>
            <a:ext cx="2907392" cy="8816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556708" y="4405745"/>
            <a:ext cx="1078546" cy="904009"/>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082908" y="3190258"/>
            <a:ext cx="1135646" cy="400110"/>
          </a:xfrm>
          <a:prstGeom prst="rect">
            <a:avLst/>
          </a:prstGeom>
          <a:noFill/>
        </p:spPr>
        <p:txBody>
          <a:bodyPr wrap="square" rtlCol="0">
            <a:spAutoFit/>
          </a:bodyPr>
          <a:lstStyle/>
          <a:p>
            <a:r>
              <a:rPr lang="en-US" sz="2000" b="1" dirty="0" smtClean="0">
                <a:solidFill>
                  <a:schemeClr val="bg1"/>
                </a:solidFill>
              </a:rPr>
              <a:t>Fires</a:t>
            </a:r>
            <a:endParaRPr lang="en-US" sz="2000" b="1" dirty="0">
              <a:solidFill>
                <a:schemeClr val="bg1"/>
              </a:solidFill>
            </a:endParaRPr>
          </a:p>
        </p:txBody>
      </p:sp>
      <p:sp>
        <p:nvSpPr>
          <p:cNvPr id="47" name="Rounded Rectangular Callout 46"/>
          <p:cNvSpPr/>
          <p:nvPr/>
        </p:nvSpPr>
        <p:spPr>
          <a:xfrm>
            <a:off x="1098458" y="2687067"/>
            <a:ext cx="1664042" cy="557640"/>
          </a:xfrm>
          <a:prstGeom prst="wedgeRoundRectCallout">
            <a:avLst>
              <a:gd name="adj1" fmla="val 38780"/>
              <a:gd name="adj2" fmla="val -99454"/>
              <a:gd name="adj3" fmla="val 1666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Mountain Warfare Training Center</a:t>
            </a:r>
            <a:endParaRPr lang="en-US" sz="1400" dirty="0"/>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997" y="1974054"/>
            <a:ext cx="783482" cy="783482"/>
          </a:xfrm>
          <a:prstGeom prst="rect">
            <a:avLst/>
          </a:prstGeom>
        </p:spPr>
      </p:pic>
      <p:sp>
        <p:nvSpPr>
          <p:cNvPr id="52" name="Rounded Rectangular Callout 51"/>
          <p:cNvSpPr/>
          <p:nvPr/>
        </p:nvSpPr>
        <p:spPr>
          <a:xfrm>
            <a:off x="6921487" y="4650206"/>
            <a:ext cx="1152249" cy="557640"/>
          </a:xfrm>
          <a:prstGeom prst="wedgeRoundRectCallout">
            <a:avLst>
              <a:gd name="adj1" fmla="val -89275"/>
              <a:gd name="adj2" fmla="val 81293"/>
              <a:gd name="adj3" fmla="val 1666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MAWTS-1</a:t>
            </a:r>
            <a:endParaRPr lang="en-US" sz="1400" dirty="0"/>
          </a:p>
        </p:txBody>
      </p:sp>
      <p:pic>
        <p:nvPicPr>
          <p:cNvPr id="56" name="Picture 55"/>
          <p:cNvPicPr>
            <a:picLocks noChangeAspect="1"/>
          </p:cNvPicPr>
          <p:nvPr/>
        </p:nvPicPr>
        <p:blipFill>
          <a:blip r:embed="rId5"/>
          <a:stretch>
            <a:fillRect/>
          </a:stretch>
        </p:blipFill>
        <p:spPr>
          <a:xfrm>
            <a:off x="5390559" y="3876952"/>
            <a:ext cx="1194920" cy="981541"/>
          </a:xfrm>
          <a:prstGeom prst="rect">
            <a:avLst/>
          </a:prstGeom>
        </p:spPr>
      </p:pic>
      <p:pic>
        <p:nvPicPr>
          <p:cNvPr id="57" name="Picture 56"/>
          <p:cNvPicPr>
            <a:picLocks noChangeAspect="1"/>
          </p:cNvPicPr>
          <p:nvPr/>
        </p:nvPicPr>
        <p:blipFill>
          <a:blip r:embed="rId6"/>
          <a:stretch>
            <a:fillRect/>
          </a:stretch>
        </p:blipFill>
        <p:spPr>
          <a:xfrm>
            <a:off x="7626927" y="4009925"/>
            <a:ext cx="695953" cy="735162"/>
          </a:xfrm>
          <a:prstGeom prst="rect">
            <a:avLst/>
          </a:prstGeom>
        </p:spPr>
      </p:pic>
      <p:pic>
        <p:nvPicPr>
          <p:cNvPr id="5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4872" y="3244707"/>
            <a:ext cx="1036608" cy="799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AutoShape 4" descr="EWTGLANT - Expeditionary Warfare Training Group-Atlanti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5" name="AutoShape 8" descr="Expeditionary Warfare Training Group, Atlantic (@EWTGLANT) / Twitt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763221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25" y="76672"/>
            <a:ext cx="8229600" cy="1143000"/>
          </a:xfrm>
        </p:spPr>
        <p:txBody>
          <a:bodyPr>
            <a:normAutofit/>
          </a:bodyPr>
          <a:lstStyle/>
          <a:p>
            <a:r>
              <a:rPr lang="en-US" sz="2400" dirty="0"/>
              <a:t>Service Level Training</a:t>
            </a:r>
          </a:p>
        </p:txBody>
      </p:sp>
      <p:sp>
        <p:nvSpPr>
          <p:cNvPr id="8" name="Rounded Rectangle 7"/>
          <p:cNvSpPr/>
          <p:nvPr/>
        </p:nvSpPr>
        <p:spPr>
          <a:xfrm>
            <a:off x="85512" y="3586413"/>
            <a:ext cx="8941474" cy="284229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defRPr/>
            </a:pPr>
            <a:r>
              <a:rPr lang="en-US" u="sng" dirty="0">
                <a:solidFill>
                  <a:prstClr val="black"/>
                </a:solidFill>
                <a:latin typeface="Arial" panose="020B0604020202020204" pitchFamily="34" charset="0"/>
                <a:cs typeface="Arial" panose="020B0604020202020204" pitchFamily="34" charset="0"/>
              </a:rPr>
              <a:t>Purpose</a:t>
            </a:r>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Provide service </a:t>
            </a:r>
            <a:r>
              <a:rPr lang="en-US" dirty="0">
                <a:solidFill>
                  <a:prstClr val="black"/>
                </a:solidFill>
                <a:latin typeface="Arial" panose="020B0604020202020204" pitchFamily="34" charset="0"/>
                <a:cs typeface="Arial" panose="020B0604020202020204" pitchFamily="34" charset="0"/>
              </a:rPr>
              <a:t>level MAGTF training in </a:t>
            </a:r>
            <a:r>
              <a:rPr lang="en-US" dirty="0" smtClean="0">
                <a:solidFill>
                  <a:prstClr val="black"/>
                </a:solidFill>
                <a:latin typeface="Arial" panose="020B0604020202020204" pitchFamily="34" charset="0"/>
                <a:cs typeface="Arial" panose="020B0604020202020204" pitchFamily="34" charset="0"/>
              </a:rPr>
              <a:t>core competency </a:t>
            </a:r>
            <a:r>
              <a:rPr lang="en-US" dirty="0">
                <a:solidFill>
                  <a:prstClr val="black"/>
                </a:solidFill>
                <a:latin typeface="Arial" panose="020B0604020202020204" pitchFamily="34" charset="0"/>
                <a:cs typeface="Arial" panose="020B0604020202020204" pitchFamily="34" charset="0"/>
              </a:rPr>
              <a:t>skills generating Tier 1 Readiness. </a:t>
            </a:r>
            <a:r>
              <a:rPr lang="en-US" dirty="0" smtClean="0">
                <a:solidFill>
                  <a:prstClr val="black"/>
                </a:solidFill>
                <a:latin typeface="Arial" panose="020B0604020202020204" pitchFamily="34" charset="0"/>
                <a:cs typeface="Arial" panose="020B0604020202020204" pitchFamily="34" charset="0"/>
              </a:rPr>
              <a:t>Adapting </a:t>
            </a:r>
            <a:r>
              <a:rPr lang="en-US" dirty="0">
                <a:solidFill>
                  <a:prstClr val="black"/>
                </a:solidFill>
                <a:latin typeface="Arial" panose="020B0604020202020204" pitchFamily="34" charset="0"/>
                <a:cs typeface="Arial" panose="020B0604020202020204" pitchFamily="34" charset="0"/>
              </a:rPr>
              <a:t>SLT Events to meet Force </a:t>
            </a:r>
            <a:r>
              <a:rPr lang="en-US" dirty="0" smtClean="0">
                <a:solidFill>
                  <a:prstClr val="black"/>
                </a:solidFill>
                <a:latin typeface="Arial" panose="020B0604020202020204" pitchFamily="34" charset="0"/>
                <a:cs typeface="Arial" panose="020B0604020202020204" pitchFamily="34" charset="0"/>
              </a:rPr>
              <a:t>Design requirements</a:t>
            </a:r>
          </a:p>
          <a:p>
            <a:pPr marL="285750" lvl="0" indent="-285750">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defRPr/>
            </a:pPr>
            <a:r>
              <a:rPr lang="en-US" dirty="0" smtClean="0">
                <a:solidFill>
                  <a:prstClr val="black"/>
                </a:solidFill>
                <a:latin typeface="Arial" panose="020B0604020202020204" pitchFamily="34" charset="0"/>
                <a:cs typeface="Arial" panose="020B0604020202020204" pitchFamily="34" charset="0"/>
              </a:rPr>
              <a:t>360 days of live-fire combined arms training</a:t>
            </a:r>
          </a:p>
          <a:p>
            <a:pPr marL="285750" lvl="0" indent="-285750">
              <a:buFont typeface="Arial" panose="020B0604020202020204" pitchFamily="34" charset="0"/>
              <a:buChar char="•"/>
              <a:defRPr/>
            </a:pPr>
            <a:r>
              <a:rPr lang="en-US" dirty="0" smtClean="0">
                <a:solidFill>
                  <a:prstClr val="black"/>
                </a:solidFill>
                <a:latin typeface="Arial" panose="020B0604020202020204" pitchFamily="34" charset="0"/>
                <a:cs typeface="Arial" panose="020B0604020202020204" pitchFamily="34" charset="0"/>
              </a:rPr>
              <a:t>Training 45,000 Marines, sister services and allies</a:t>
            </a:r>
          </a:p>
          <a:p>
            <a:pPr marL="285750" lvl="0" indent="-285750">
              <a:buFont typeface="Arial" panose="020B0604020202020204" pitchFamily="34" charset="0"/>
              <a:buChar char="•"/>
              <a:defRPr/>
            </a:pPr>
            <a:r>
              <a:rPr lang="en-US" dirty="0" smtClean="0">
                <a:solidFill>
                  <a:prstClr val="black"/>
                </a:solidFill>
                <a:latin typeface="Arial" panose="020B0604020202020204" pitchFamily="34" charset="0"/>
                <a:cs typeface="Arial" panose="020B0604020202020204" pitchFamily="34" charset="0"/>
              </a:rPr>
              <a:t>Live, Virtual, and Constructed Training</a:t>
            </a:r>
          </a:p>
          <a:p>
            <a:pPr marL="285750" lvl="0" indent="-285750">
              <a:buFont typeface="Arial" panose="020B0604020202020204" pitchFamily="34" charset="0"/>
              <a:buChar char="•"/>
              <a:defRPr/>
            </a:pPr>
            <a:r>
              <a:rPr lang="en-US" dirty="0" smtClean="0">
                <a:solidFill>
                  <a:srgbClr val="000000"/>
                </a:solidFill>
                <a:ea typeface="Calibri" panose="020F0502020204030204" pitchFamily="34" charset="0"/>
                <a:cs typeface="Times New Roman" panose="02020603050405020304" pitchFamily="18" charset="0"/>
              </a:rPr>
              <a:t>Multiple </a:t>
            </a:r>
            <a:r>
              <a:rPr lang="en-US" dirty="0">
                <a:solidFill>
                  <a:srgbClr val="000000"/>
                </a:solidFill>
                <a:ea typeface="Calibri" panose="020F0502020204030204" pitchFamily="34" charset="0"/>
                <a:cs typeface="Times New Roman" panose="02020603050405020304" pitchFamily="18" charset="0"/>
              </a:rPr>
              <a:t>domains, in complex urban, mountain, desert, littoral</a:t>
            </a:r>
            <a:r>
              <a:rPr lang="en-US" dirty="0" smtClean="0">
                <a:solidFill>
                  <a:srgbClr val="000000"/>
                </a:solidFill>
                <a:ea typeface="Calibri" panose="020F0502020204030204" pitchFamily="34" charset="0"/>
                <a:cs typeface="Times New Roman" panose="02020603050405020304" pitchFamily="18" charset="0"/>
              </a:rPr>
              <a:t>, and </a:t>
            </a:r>
            <a:r>
              <a:rPr lang="en-US" dirty="0">
                <a:solidFill>
                  <a:srgbClr val="000000"/>
                </a:solidFill>
                <a:ea typeface="Calibri" panose="020F0502020204030204" pitchFamily="34" charset="0"/>
                <a:cs typeface="Times New Roman" panose="02020603050405020304" pitchFamily="18" charset="0"/>
              </a:rPr>
              <a:t>information environments</a:t>
            </a:r>
            <a:endParaRPr lang="en-US" dirty="0">
              <a:solidFill>
                <a:prstClr val="black"/>
              </a:solidFill>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nvPr>
        </p:nvGraphicFramePr>
        <p:xfrm>
          <a:off x="73928" y="1633579"/>
          <a:ext cx="8894394" cy="1854200"/>
        </p:xfrm>
        <a:graphic>
          <a:graphicData uri="http://schemas.openxmlformats.org/drawingml/2006/table">
            <a:tbl>
              <a:tblPr firstRow="1" bandRow="1">
                <a:tableStyleId>{5940675A-B579-460E-94D1-54222C63F5DA}</a:tableStyleId>
              </a:tblPr>
              <a:tblGrid>
                <a:gridCol w="468126">
                  <a:extLst>
                    <a:ext uri="{9D8B030D-6E8A-4147-A177-3AD203B41FA5}">
                      <a16:colId xmlns:a16="http://schemas.microsoft.com/office/drawing/2014/main" val="553808315"/>
                    </a:ext>
                  </a:extLst>
                </a:gridCol>
                <a:gridCol w="468126">
                  <a:extLst>
                    <a:ext uri="{9D8B030D-6E8A-4147-A177-3AD203B41FA5}">
                      <a16:colId xmlns:a16="http://schemas.microsoft.com/office/drawing/2014/main" val="1111005918"/>
                    </a:ext>
                  </a:extLst>
                </a:gridCol>
                <a:gridCol w="468126">
                  <a:extLst>
                    <a:ext uri="{9D8B030D-6E8A-4147-A177-3AD203B41FA5}">
                      <a16:colId xmlns:a16="http://schemas.microsoft.com/office/drawing/2014/main" val="989454792"/>
                    </a:ext>
                  </a:extLst>
                </a:gridCol>
                <a:gridCol w="468126">
                  <a:extLst>
                    <a:ext uri="{9D8B030D-6E8A-4147-A177-3AD203B41FA5}">
                      <a16:colId xmlns:a16="http://schemas.microsoft.com/office/drawing/2014/main" val="101711291"/>
                    </a:ext>
                  </a:extLst>
                </a:gridCol>
                <a:gridCol w="468126">
                  <a:extLst>
                    <a:ext uri="{9D8B030D-6E8A-4147-A177-3AD203B41FA5}">
                      <a16:colId xmlns:a16="http://schemas.microsoft.com/office/drawing/2014/main" val="3026935614"/>
                    </a:ext>
                  </a:extLst>
                </a:gridCol>
                <a:gridCol w="468126">
                  <a:extLst>
                    <a:ext uri="{9D8B030D-6E8A-4147-A177-3AD203B41FA5}">
                      <a16:colId xmlns:a16="http://schemas.microsoft.com/office/drawing/2014/main" val="2060189817"/>
                    </a:ext>
                  </a:extLst>
                </a:gridCol>
                <a:gridCol w="468126">
                  <a:extLst>
                    <a:ext uri="{9D8B030D-6E8A-4147-A177-3AD203B41FA5}">
                      <a16:colId xmlns:a16="http://schemas.microsoft.com/office/drawing/2014/main" val="3308796741"/>
                    </a:ext>
                  </a:extLst>
                </a:gridCol>
                <a:gridCol w="468126">
                  <a:extLst>
                    <a:ext uri="{9D8B030D-6E8A-4147-A177-3AD203B41FA5}">
                      <a16:colId xmlns:a16="http://schemas.microsoft.com/office/drawing/2014/main" val="1607399822"/>
                    </a:ext>
                  </a:extLst>
                </a:gridCol>
                <a:gridCol w="468126">
                  <a:extLst>
                    <a:ext uri="{9D8B030D-6E8A-4147-A177-3AD203B41FA5}">
                      <a16:colId xmlns:a16="http://schemas.microsoft.com/office/drawing/2014/main" val="3335140100"/>
                    </a:ext>
                  </a:extLst>
                </a:gridCol>
                <a:gridCol w="468126">
                  <a:extLst>
                    <a:ext uri="{9D8B030D-6E8A-4147-A177-3AD203B41FA5}">
                      <a16:colId xmlns:a16="http://schemas.microsoft.com/office/drawing/2014/main" val="3233997377"/>
                    </a:ext>
                  </a:extLst>
                </a:gridCol>
                <a:gridCol w="468126">
                  <a:extLst>
                    <a:ext uri="{9D8B030D-6E8A-4147-A177-3AD203B41FA5}">
                      <a16:colId xmlns:a16="http://schemas.microsoft.com/office/drawing/2014/main" val="1105122353"/>
                    </a:ext>
                  </a:extLst>
                </a:gridCol>
                <a:gridCol w="468126">
                  <a:extLst>
                    <a:ext uri="{9D8B030D-6E8A-4147-A177-3AD203B41FA5}">
                      <a16:colId xmlns:a16="http://schemas.microsoft.com/office/drawing/2014/main" val="2199979261"/>
                    </a:ext>
                  </a:extLst>
                </a:gridCol>
                <a:gridCol w="468126">
                  <a:extLst>
                    <a:ext uri="{9D8B030D-6E8A-4147-A177-3AD203B41FA5}">
                      <a16:colId xmlns:a16="http://schemas.microsoft.com/office/drawing/2014/main" val="3707779163"/>
                    </a:ext>
                  </a:extLst>
                </a:gridCol>
                <a:gridCol w="468126">
                  <a:extLst>
                    <a:ext uri="{9D8B030D-6E8A-4147-A177-3AD203B41FA5}">
                      <a16:colId xmlns:a16="http://schemas.microsoft.com/office/drawing/2014/main" val="2731569073"/>
                    </a:ext>
                  </a:extLst>
                </a:gridCol>
                <a:gridCol w="468126">
                  <a:extLst>
                    <a:ext uri="{9D8B030D-6E8A-4147-A177-3AD203B41FA5}">
                      <a16:colId xmlns:a16="http://schemas.microsoft.com/office/drawing/2014/main" val="2298462871"/>
                    </a:ext>
                  </a:extLst>
                </a:gridCol>
                <a:gridCol w="468126">
                  <a:extLst>
                    <a:ext uri="{9D8B030D-6E8A-4147-A177-3AD203B41FA5}">
                      <a16:colId xmlns:a16="http://schemas.microsoft.com/office/drawing/2014/main" val="1199583683"/>
                    </a:ext>
                  </a:extLst>
                </a:gridCol>
                <a:gridCol w="468126">
                  <a:extLst>
                    <a:ext uri="{9D8B030D-6E8A-4147-A177-3AD203B41FA5}">
                      <a16:colId xmlns:a16="http://schemas.microsoft.com/office/drawing/2014/main" val="1556135766"/>
                    </a:ext>
                  </a:extLst>
                </a:gridCol>
                <a:gridCol w="468126">
                  <a:extLst>
                    <a:ext uri="{9D8B030D-6E8A-4147-A177-3AD203B41FA5}">
                      <a16:colId xmlns:a16="http://schemas.microsoft.com/office/drawing/2014/main" val="3742420423"/>
                    </a:ext>
                  </a:extLst>
                </a:gridCol>
                <a:gridCol w="468126">
                  <a:extLst>
                    <a:ext uri="{9D8B030D-6E8A-4147-A177-3AD203B41FA5}">
                      <a16:colId xmlns:a16="http://schemas.microsoft.com/office/drawing/2014/main" val="1142633327"/>
                    </a:ext>
                  </a:extLst>
                </a:gridCol>
              </a:tblGrid>
              <a:tr h="370840">
                <a:tc>
                  <a:txBody>
                    <a:bodyPr/>
                    <a:lstStyle/>
                    <a:p>
                      <a:endParaRPr lang="en-US" dirty="0"/>
                    </a:p>
                  </a:txBody>
                  <a:tcPr/>
                </a:tc>
                <a:tc>
                  <a:txBody>
                    <a:bodyPr/>
                    <a:lstStyle/>
                    <a:p>
                      <a:pPr algn="ctr"/>
                      <a:r>
                        <a:rPr lang="en-US" sz="1000" b="1" i="1" dirty="0" smtClean="0"/>
                        <a:t>Apr</a:t>
                      </a:r>
                      <a:endParaRPr lang="en-US" sz="1000" b="1" i="1" dirty="0"/>
                    </a:p>
                  </a:txBody>
                  <a:tcPr/>
                </a:tc>
                <a:tc>
                  <a:txBody>
                    <a:bodyPr/>
                    <a:lstStyle/>
                    <a:p>
                      <a:pPr algn="ctr"/>
                      <a:r>
                        <a:rPr lang="en-US" sz="1000" b="1" i="1" dirty="0" smtClean="0"/>
                        <a:t>May</a:t>
                      </a:r>
                      <a:endParaRPr lang="en-US" sz="1000" b="1" i="1" dirty="0"/>
                    </a:p>
                  </a:txBody>
                  <a:tcPr/>
                </a:tc>
                <a:tc>
                  <a:txBody>
                    <a:bodyPr/>
                    <a:lstStyle/>
                    <a:p>
                      <a:pPr algn="ctr"/>
                      <a:r>
                        <a:rPr lang="en-US" sz="1000" b="1" i="1" dirty="0" smtClean="0"/>
                        <a:t>Jun</a:t>
                      </a:r>
                      <a:endParaRPr lang="en-US" sz="1000" b="1" i="1" dirty="0"/>
                    </a:p>
                  </a:txBody>
                  <a:tcPr/>
                </a:tc>
                <a:tc>
                  <a:txBody>
                    <a:bodyPr/>
                    <a:lstStyle/>
                    <a:p>
                      <a:pPr algn="ctr"/>
                      <a:r>
                        <a:rPr lang="en-US" sz="1000" b="1" i="1" dirty="0" smtClean="0"/>
                        <a:t>Jul</a:t>
                      </a:r>
                      <a:endParaRPr lang="en-US" sz="1000" b="1" i="1" dirty="0"/>
                    </a:p>
                  </a:txBody>
                  <a:tcPr/>
                </a:tc>
                <a:tc>
                  <a:txBody>
                    <a:bodyPr/>
                    <a:lstStyle/>
                    <a:p>
                      <a:pPr algn="ctr"/>
                      <a:r>
                        <a:rPr lang="en-US" sz="1000" b="1" i="1" dirty="0" smtClean="0"/>
                        <a:t>Aug</a:t>
                      </a:r>
                      <a:endParaRPr lang="en-US" sz="1000" b="1" i="1" dirty="0"/>
                    </a:p>
                  </a:txBody>
                  <a:tcPr/>
                </a:tc>
                <a:tc>
                  <a:txBody>
                    <a:bodyPr/>
                    <a:lstStyle/>
                    <a:p>
                      <a:pPr algn="ctr"/>
                      <a:r>
                        <a:rPr lang="en-US" sz="1000" b="1" i="1" dirty="0" smtClean="0"/>
                        <a:t>Sep</a:t>
                      </a:r>
                      <a:endParaRPr lang="en-US" sz="1000" b="1" i="1" dirty="0"/>
                    </a:p>
                  </a:txBody>
                  <a:tcPr/>
                </a:tc>
                <a:tc>
                  <a:txBody>
                    <a:bodyPr/>
                    <a:lstStyle/>
                    <a:p>
                      <a:pPr algn="ctr"/>
                      <a:r>
                        <a:rPr lang="en-US" sz="1000" b="1" i="1" dirty="0" smtClean="0"/>
                        <a:t>Oct</a:t>
                      </a:r>
                      <a:endParaRPr lang="en-US" sz="1000" b="1" i="1" dirty="0"/>
                    </a:p>
                  </a:txBody>
                  <a:tcPr/>
                </a:tc>
                <a:tc>
                  <a:txBody>
                    <a:bodyPr/>
                    <a:lstStyle/>
                    <a:p>
                      <a:pPr algn="ctr"/>
                      <a:r>
                        <a:rPr lang="en-US" sz="1000" b="1" i="1" dirty="0" smtClean="0"/>
                        <a:t>Nov</a:t>
                      </a:r>
                      <a:endParaRPr lang="en-US" sz="1000" b="1" i="1" dirty="0"/>
                    </a:p>
                  </a:txBody>
                  <a:tcPr/>
                </a:tc>
                <a:tc>
                  <a:txBody>
                    <a:bodyPr/>
                    <a:lstStyle/>
                    <a:p>
                      <a:pPr algn="ctr"/>
                      <a:r>
                        <a:rPr lang="en-US" sz="1000" b="1" i="1" dirty="0" smtClean="0"/>
                        <a:t>Dec</a:t>
                      </a:r>
                      <a:endParaRPr lang="en-US" sz="1000" b="1" i="1" dirty="0"/>
                    </a:p>
                  </a:txBody>
                  <a:tcPr/>
                </a:tc>
                <a:tc>
                  <a:txBody>
                    <a:bodyPr/>
                    <a:lstStyle/>
                    <a:p>
                      <a:pPr algn="ctr"/>
                      <a:r>
                        <a:rPr lang="en-US" sz="1000" b="1" i="1" dirty="0" smtClean="0"/>
                        <a:t>Jan</a:t>
                      </a:r>
                      <a:endParaRPr lang="en-US" sz="1000" b="1" i="1" dirty="0"/>
                    </a:p>
                  </a:txBody>
                  <a:tcPr/>
                </a:tc>
                <a:tc>
                  <a:txBody>
                    <a:bodyPr/>
                    <a:lstStyle/>
                    <a:p>
                      <a:pPr algn="ctr"/>
                      <a:r>
                        <a:rPr lang="en-US" sz="1000" b="1" i="1" dirty="0" smtClean="0"/>
                        <a:t>Feb</a:t>
                      </a:r>
                      <a:endParaRPr lang="en-US" sz="1000" b="1" i="1" dirty="0"/>
                    </a:p>
                  </a:txBody>
                  <a:tcPr/>
                </a:tc>
                <a:tc>
                  <a:txBody>
                    <a:bodyPr/>
                    <a:lstStyle/>
                    <a:p>
                      <a:pPr algn="ctr"/>
                      <a:r>
                        <a:rPr lang="en-US" sz="1000" b="1" i="1" dirty="0" smtClean="0"/>
                        <a:t>Mar</a:t>
                      </a:r>
                      <a:endParaRPr lang="en-US" sz="1000" b="1" i="1" dirty="0"/>
                    </a:p>
                  </a:txBody>
                  <a:tcPr/>
                </a:tc>
                <a:tc>
                  <a:txBody>
                    <a:bodyPr/>
                    <a:lstStyle/>
                    <a:p>
                      <a:pPr algn="ctr"/>
                      <a:r>
                        <a:rPr lang="en-US" sz="1000" b="1" i="1" dirty="0" smtClean="0"/>
                        <a:t>Apr</a:t>
                      </a:r>
                      <a:endParaRPr lang="en-US" sz="1000" b="1" i="1" dirty="0"/>
                    </a:p>
                  </a:txBody>
                  <a:tcPr/>
                </a:tc>
                <a:tc>
                  <a:txBody>
                    <a:bodyPr/>
                    <a:lstStyle/>
                    <a:p>
                      <a:pPr algn="ctr"/>
                      <a:r>
                        <a:rPr lang="en-US" sz="1000" b="1" i="1" dirty="0" smtClean="0"/>
                        <a:t>May</a:t>
                      </a:r>
                      <a:endParaRPr lang="en-US" sz="1000" b="1" i="1" dirty="0"/>
                    </a:p>
                  </a:txBody>
                  <a:tcPr/>
                </a:tc>
                <a:tc>
                  <a:txBody>
                    <a:bodyPr/>
                    <a:lstStyle/>
                    <a:p>
                      <a:pPr algn="ctr"/>
                      <a:r>
                        <a:rPr lang="en-US" sz="1000" b="1" i="1" dirty="0" smtClean="0"/>
                        <a:t>Jun</a:t>
                      </a:r>
                      <a:endParaRPr lang="en-US" sz="1000" b="1" i="1" dirty="0"/>
                    </a:p>
                  </a:txBody>
                  <a:tcPr/>
                </a:tc>
                <a:tc>
                  <a:txBody>
                    <a:bodyPr/>
                    <a:lstStyle/>
                    <a:p>
                      <a:pPr algn="ctr"/>
                      <a:r>
                        <a:rPr lang="en-US" sz="1000" b="1" i="1" dirty="0" smtClean="0"/>
                        <a:t>Jul</a:t>
                      </a:r>
                      <a:endParaRPr lang="en-US" sz="1000" b="1" i="1" dirty="0"/>
                    </a:p>
                  </a:txBody>
                  <a:tcPr/>
                </a:tc>
                <a:tc>
                  <a:txBody>
                    <a:bodyPr/>
                    <a:lstStyle/>
                    <a:p>
                      <a:pPr algn="ctr"/>
                      <a:r>
                        <a:rPr lang="en-US" sz="1000" b="1" i="1" dirty="0" smtClean="0"/>
                        <a:t>Aug</a:t>
                      </a:r>
                      <a:endParaRPr lang="en-US" sz="1000" b="1" i="1" dirty="0"/>
                    </a:p>
                  </a:txBody>
                  <a:tcPr/>
                </a:tc>
                <a:tc>
                  <a:txBody>
                    <a:bodyPr/>
                    <a:lstStyle/>
                    <a:p>
                      <a:pPr algn="ctr"/>
                      <a:r>
                        <a:rPr lang="en-US" sz="1000" b="1" i="1" dirty="0" smtClean="0"/>
                        <a:t>Sep</a:t>
                      </a:r>
                      <a:endParaRPr lang="en-US" sz="1000" b="1" i="1" dirty="0"/>
                    </a:p>
                  </a:txBody>
                  <a:tcPr/>
                </a:tc>
                <a:extLst>
                  <a:ext uri="{0D108BD9-81ED-4DB2-BD59-A6C34878D82A}">
                    <a16:rowId xmlns:a16="http://schemas.microsoft.com/office/drawing/2014/main" val="323850190"/>
                  </a:ext>
                </a:extLst>
              </a:tr>
              <a:tr h="370840">
                <a:tc>
                  <a:txBody>
                    <a:bodyPr/>
                    <a:lstStyle/>
                    <a:p>
                      <a:r>
                        <a:rPr lang="en-US" sz="1050" b="1" dirty="0" smtClean="0"/>
                        <a:t>WTI</a:t>
                      </a:r>
                      <a:endParaRPr lang="en-US" sz="1050" b="1"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774297417"/>
                  </a:ext>
                </a:extLst>
              </a:tr>
              <a:tr h="370840">
                <a:tc>
                  <a:txBody>
                    <a:bodyPr/>
                    <a:lstStyle/>
                    <a:p>
                      <a:r>
                        <a:rPr lang="en-US" sz="1050" b="1" dirty="0" smtClean="0"/>
                        <a:t>MTX</a:t>
                      </a:r>
                      <a:endParaRPr lang="en-US" sz="1050" b="1"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1862855557"/>
                  </a:ext>
                </a:extLst>
              </a:tr>
              <a:tr h="370840">
                <a:tc>
                  <a:txBody>
                    <a:bodyPr/>
                    <a:lstStyle/>
                    <a:p>
                      <a:r>
                        <a:rPr lang="en-US" sz="1050" b="1" dirty="0" smtClean="0"/>
                        <a:t>ITX</a:t>
                      </a:r>
                      <a:endParaRPr lang="en-US" sz="1050" b="1"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3407602790"/>
                  </a:ext>
                </a:extLst>
              </a:tr>
              <a:tr h="370840">
                <a:tc>
                  <a:txBody>
                    <a:bodyPr/>
                    <a:lstStyle/>
                    <a:p>
                      <a:r>
                        <a:rPr lang="en-US" sz="1050" b="1" dirty="0" smtClean="0"/>
                        <a:t>AFX</a:t>
                      </a:r>
                      <a:endParaRPr lang="en-US" sz="1050" b="1"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2155944172"/>
                  </a:ext>
                </a:extLst>
              </a:tr>
            </a:tbl>
          </a:graphicData>
        </a:graphic>
      </p:graphicFrame>
      <p:sp>
        <p:nvSpPr>
          <p:cNvPr id="9" name="Left Brace 8"/>
          <p:cNvSpPr/>
          <p:nvPr/>
        </p:nvSpPr>
        <p:spPr>
          <a:xfrm rot="5400000">
            <a:off x="2470422" y="-622333"/>
            <a:ext cx="325900" cy="4185927"/>
          </a:xfrm>
          <a:prstGeom prst="leftBrace">
            <a:avLst>
              <a:gd name="adj1" fmla="val 8333"/>
              <a:gd name="adj2" fmla="val 5036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p:cNvSpPr txBox="1"/>
          <p:nvPr/>
        </p:nvSpPr>
        <p:spPr>
          <a:xfrm>
            <a:off x="2342266" y="1065963"/>
            <a:ext cx="582211" cy="307777"/>
          </a:xfrm>
          <a:prstGeom prst="rect">
            <a:avLst/>
          </a:prstGeom>
          <a:noFill/>
        </p:spPr>
        <p:txBody>
          <a:bodyPr wrap="none" rtlCol="0">
            <a:spAutoFit/>
          </a:bodyPr>
          <a:lstStyle/>
          <a:p>
            <a:r>
              <a:rPr lang="en-US" sz="1400" b="1" i="1" dirty="0" smtClean="0">
                <a:latin typeface="Arial" panose="020B0604020202020204" pitchFamily="34" charset="0"/>
                <a:cs typeface="Arial" panose="020B0604020202020204" pitchFamily="34" charset="0"/>
              </a:rPr>
              <a:t>2022</a:t>
            </a:r>
            <a:endParaRPr lang="en-US" sz="1400" b="1" i="1" dirty="0">
              <a:latin typeface="Arial" panose="020B0604020202020204" pitchFamily="34" charset="0"/>
              <a:cs typeface="Arial" panose="020B0604020202020204" pitchFamily="34" charset="0"/>
            </a:endParaRPr>
          </a:p>
        </p:txBody>
      </p:sp>
      <p:sp>
        <p:nvSpPr>
          <p:cNvPr id="20" name="Left Brace 19"/>
          <p:cNvSpPr/>
          <p:nvPr/>
        </p:nvSpPr>
        <p:spPr>
          <a:xfrm rot="5400000">
            <a:off x="6694348" y="-660331"/>
            <a:ext cx="305961" cy="4241986"/>
          </a:xfrm>
          <a:prstGeom prst="leftBrace">
            <a:avLst>
              <a:gd name="adj1" fmla="val 8333"/>
              <a:gd name="adj2" fmla="val 5036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TextBox 20"/>
          <p:cNvSpPr txBox="1"/>
          <p:nvPr/>
        </p:nvSpPr>
        <p:spPr>
          <a:xfrm>
            <a:off x="6525541" y="1063763"/>
            <a:ext cx="643576" cy="307777"/>
          </a:xfrm>
          <a:prstGeom prst="rect">
            <a:avLst/>
          </a:prstGeom>
          <a:noFill/>
        </p:spPr>
        <p:txBody>
          <a:bodyPr wrap="square" rtlCol="0">
            <a:spAutoFit/>
          </a:bodyPr>
          <a:lstStyle/>
          <a:p>
            <a:r>
              <a:rPr lang="en-US" sz="1400" b="1" i="1" dirty="0" smtClean="0">
                <a:latin typeface="Arial" panose="020B0604020202020204" pitchFamily="34" charset="0"/>
                <a:cs typeface="Arial" panose="020B0604020202020204" pitchFamily="34" charset="0"/>
              </a:rPr>
              <a:t>2023</a:t>
            </a:r>
            <a:endParaRPr lang="en-US" sz="1400" b="1" i="1" dirty="0">
              <a:latin typeface="Arial" panose="020B0604020202020204" pitchFamily="34" charset="0"/>
              <a:cs typeface="Arial" panose="020B0604020202020204" pitchFamily="34" charset="0"/>
            </a:endParaRPr>
          </a:p>
        </p:txBody>
      </p:sp>
      <p:sp>
        <p:nvSpPr>
          <p:cNvPr id="14" name="Rounded Rectangle 13"/>
          <p:cNvSpPr/>
          <p:nvPr/>
        </p:nvSpPr>
        <p:spPr>
          <a:xfrm>
            <a:off x="544760" y="2823938"/>
            <a:ext cx="680483" cy="216752"/>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3-22</a:t>
            </a:r>
            <a:endParaRPr lang="en-US" sz="1200" b="1" dirty="0">
              <a:latin typeface="Arial" panose="020B0604020202020204" pitchFamily="34" charset="0"/>
              <a:cs typeface="Arial" panose="020B0604020202020204" pitchFamily="34" charset="0"/>
            </a:endParaRPr>
          </a:p>
        </p:txBody>
      </p:sp>
      <p:sp>
        <p:nvSpPr>
          <p:cNvPr id="23" name="Rounded Rectangle 22"/>
          <p:cNvSpPr/>
          <p:nvPr/>
        </p:nvSpPr>
        <p:spPr>
          <a:xfrm>
            <a:off x="540408" y="2465434"/>
            <a:ext cx="763610" cy="207377"/>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3-22</a:t>
            </a:r>
            <a:endParaRPr lang="en-US" sz="1200" b="1" dirty="0">
              <a:latin typeface="Arial" panose="020B0604020202020204" pitchFamily="34" charset="0"/>
              <a:cs typeface="Arial" panose="020B0604020202020204" pitchFamily="34" charset="0"/>
            </a:endParaRPr>
          </a:p>
        </p:txBody>
      </p:sp>
      <p:sp>
        <p:nvSpPr>
          <p:cNvPr id="26" name="Rounded Rectangle 25"/>
          <p:cNvSpPr/>
          <p:nvPr/>
        </p:nvSpPr>
        <p:spPr>
          <a:xfrm>
            <a:off x="782455" y="3209863"/>
            <a:ext cx="694191" cy="207377"/>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3-22</a:t>
            </a:r>
            <a:endParaRPr lang="en-US" sz="1200" b="1" dirty="0">
              <a:latin typeface="Arial" panose="020B0604020202020204" pitchFamily="34" charset="0"/>
              <a:cs typeface="Arial" panose="020B0604020202020204" pitchFamily="34" charset="0"/>
            </a:endParaRPr>
          </a:p>
        </p:txBody>
      </p:sp>
      <p:sp>
        <p:nvSpPr>
          <p:cNvPr id="27" name="Rounded Rectangle 26"/>
          <p:cNvSpPr/>
          <p:nvPr/>
        </p:nvSpPr>
        <p:spPr>
          <a:xfrm>
            <a:off x="1958631" y="2837068"/>
            <a:ext cx="464780" cy="21675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R</a:t>
            </a:r>
            <a:endParaRPr lang="en-US" sz="1200" b="1" dirty="0">
              <a:latin typeface="Arial" panose="020B0604020202020204" pitchFamily="34" charset="0"/>
              <a:cs typeface="Arial" panose="020B0604020202020204" pitchFamily="34" charset="0"/>
            </a:endParaRPr>
          </a:p>
        </p:txBody>
      </p:sp>
      <p:sp>
        <p:nvSpPr>
          <p:cNvPr id="28" name="Rounded Rectangle 27"/>
          <p:cNvSpPr/>
          <p:nvPr/>
        </p:nvSpPr>
        <p:spPr>
          <a:xfrm>
            <a:off x="1958341" y="2465434"/>
            <a:ext cx="464780" cy="21675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R</a:t>
            </a:r>
            <a:endParaRPr lang="en-US" sz="1200" b="1" dirty="0">
              <a:latin typeface="Arial" panose="020B0604020202020204" pitchFamily="34" charset="0"/>
              <a:cs typeface="Arial" panose="020B0604020202020204" pitchFamily="34" charset="0"/>
            </a:endParaRPr>
          </a:p>
        </p:txBody>
      </p:sp>
      <p:sp>
        <p:nvSpPr>
          <p:cNvPr id="30" name="Rounded Rectangle 29"/>
          <p:cNvSpPr/>
          <p:nvPr/>
        </p:nvSpPr>
        <p:spPr>
          <a:xfrm>
            <a:off x="2902454" y="2065052"/>
            <a:ext cx="925267" cy="210121"/>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1-23</a:t>
            </a:r>
            <a:endParaRPr lang="en-US" sz="1200" b="1" dirty="0">
              <a:latin typeface="Arial" panose="020B0604020202020204" pitchFamily="34" charset="0"/>
              <a:cs typeface="Arial" panose="020B0604020202020204" pitchFamily="34" charset="0"/>
            </a:endParaRPr>
          </a:p>
        </p:txBody>
      </p:sp>
      <p:sp>
        <p:nvSpPr>
          <p:cNvPr id="31" name="Rounded Rectangle 30"/>
          <p:cNvSpPr/>
          <p:nvPr/>
        </p:nvSpPr>
        <p:spPr>
          <a:xfrm>
            <a:off x="2977455" y="2823938"/>
            <a:ext cx="763610" cy="207377"/>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1-23</a:t>
            </a:r>
            <a:endParaRPr lang="en-US" sz="1200" b="1" dirty="0">
              <a:latin typeface="Arial" panose="020B0604020202020204" pitchFamily="34" charset="0"/>
              <a:cs typeface="Arial" panose="020B0604020202020204" pitchFamily="34" charset="0"/>
            </a:endParaRPr>
          </a:p>
        </p:txBody>
      </p:sp>
      <p:sp>
        <p:nvSpPr>
          <p:cNvPr id="32" name="Rounded Rectangle 31"/>
          <p:cNvSpPr/>
          <p:nvPr/>
        </p:nvSpPr>
        <p:spPr>
          <a:xfrm>
            <a:off x="4759486" y="2468576"/>
            <a:ext cx="931320" cy="206552"/>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2</a:t>
            </a:r>
            <a:r>
              <a:rPr lang="en-US" sz="1200" b="1" dirty="0" smtClean="0">
                <a:latin typeface="Arial" panose="020B0604020202020204" pitchFamily="34" charset="0"/>
                <a:cs typeface="Arial" panose="020B0604020202020204" pitchFamily="34" charset="0"/>
              </a:rPr>
              <a:t>-23</a:t>
            </a:r>
            <a:endParaRPr lang="en-US" sz="1200" b="1" dirty="0">
              <a:latin typeface="Arial" panose="020B0604020202020204" pitchFamily="34" charset="0"/>
              <a:cs typeface="Arial" panose="020B0604020202020204" pitchFamily="34" charset="0"/>
            </a:endParaRPr>
          </a:p>
        </p:txBody>
      </p:sp>
      <p:sp>
        <p:nvSpPr>
          <p:cNvPr id="33" name="Rounded Rectangle 32"/>
          <p:cNvSpPr/>
          <p:nvPr/>
        </p:nvSpPr>
        <p:spPr>
          <a:xfrm>
            <a:off x="5923789" y="2104925"/>
            <a:ext cx="786809" cy="193454"/>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2</a:t>
            </a:r>
            <a:r>
              <a:rPr lang="en-US" sz="1200" b="1" dirty="0" smtClean="0">
                <a:latin typeface="Arial" panose="020B0604020202020204" pitchFamily="34" charset="0"/>
                <a:cs typeface="Arial" panose="020B0604020202020204" pitchFamily="34" charset="0"/>
              </a:rPr>
              <a:t>-23</a:t>
            </a:r>
            <a:endParaRPr lang="en-US" sz="1200" b="1" dirty="0">
              <a:latin typeface="Arial" panose="020B0604020202020204" pitchFamily="34" charset="0"/>
              <a:cs typeface="Arial" panose="020B0604020202020204" pitchFamily="34" charset="0"/>
            </a:endParaRPr>
          </a:p>
        </p:txBody>
      </p:sp>
      <p:sp>
        <p:nvSpPr>
          <p:cNvPr id="35" name="Rounded Rectangle 34"/>
          <p:cNvSpPr/>
          <p:nvPr/>
        </p:nvSpPr>
        <p:spPr>
          <a:xfrm>
            <a:off x="4784817" y="3195725"/>
            <a:ext cx="893758" cy="181059"/>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2</a:t>
            </a:r>
            <a:r>
              <a:rPr lang="en-US" sz="1200" b="1" dirty="0" smtClean="0">
                <a:latin typeface="Arial" panose="020B0604020202020204" pitchFamily="34" charset="0"/>
                <a:cs typeface="Arial" panose="020B0604020202020204" pitchFamily="34" charset="0"/>
              </a:rPr>
              <a:t>-23</a:t>
            </a:r>
            <a:endParaRPr lang="en-US" sz="1200" b="1" dirty="0">
              <a:latin typeface="Arial" panose="020B0604020202020204" pitchFamily="34" charset="0"/>
              <a:cs typeface="Arial" panose="020B0604020202020204" pitchFamily="34" charset="0"/>
            </a:endParaRPr>
          </a:p>
        </p:txBody>
      </p:sp>
      <p:sp>
        <p:nvSpPr>
          <p:cNvPr id="36" name="Rounded Rectangle 35"/>
          <p:cNvSpPr/>
          <p:nvPr/>
        </p:nvSpPr>
        <p:spPr>
          <a:xfrm>
            <a:off x="7103054" y="2837068"/>
            <a:ext cx="464780" cy="21675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R</a:t>
            </a:r>
            <a:endParaRPr lang="en-US" sz="1200" b="1" dirty="0">
              <a:latin typeface="Arial" panose="020B0604020202020204" pitchFamily="34" charset="0"/>
              <a:cs typeface="Arial" panose="020B0604020202020204" pitchFamily="34" charset="0"/>
            </a:endParaRPr>
          </a:p>
        </p:txBody>
      </p:sp>
      <p:sp>
        <p:nvSpPr>
          <p:cNvPr id="37" name="Rounded Rectangle 36"/>
          <p:cNvSpPr/>
          <p:nvPr/>
        </p:nvSpPr>
        <p:spPr>
          <a:xfrm>
            <a:off x="7102764" y="2465434"/>
            <a:ext cx="464780" cy="21675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R</a:t>
            </a:r>
            <a:endParaRPr lang="en-US" sz="1200" b="1" dirty="0">
              <a:latin typeface="Arial" panose="020B0604020202020204" pitchFamily="34" charset="0"/>
              <a:cs typeface="Arial" panose="020B0604020202020204" pitchFamily="34" charset="0"/>
            </a:endParaRPr>
          </a:p>
        </p:txBody>
      </p:sp>
      <p:sp>
        <p:nvSpPr>
          <p:cNvPr id="38" name="Rounded Rectangle 37"/>
          <p:cNvSpPr/>
          <p:nvPr/>
        </p:nvSpPr>
        <p:spPr>
          <a:xfrm>
            <a:off x="8256029" y="2442350"/>
            <a:ext cx="813544" cy="190592"/>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5-23</a:t>
            </a:r>
            <a:endParaRPr lang="en-US" sz="1200" b="1" dirty="0">
              <a:latin typeface="Arial" panose="020B0604020202020204" pitchFamily="34" charset="0"/>
              <a:cs typeface="Arial" panose="020B0604020202020204" pitchFamily="34" charset="0"/>
            </a:endParaRPr>
          </a:p>
        </p:txBody>
      </p:sp>
      <p:sp>
        <p:nvSpPr>
          <p:cNvPr id="39" name="Rounded Rectangle 38"/>
          <p:cNvSpPr/>
          <p:nvPr/>
        </p:nvSpPr>
        <p:spPr>
          <a:xfrm>
            <a:off x="8025028" y="2841044"/>
            <a:ext cx="813544" cy="190592"/>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5-23</a:t>
            </a:r>
            <a:endParaRPr lang="en-US" sz="1200" b="1" dirty="0">
              <a:latin typeface="Arial" panose="020B0604020202020204" pitchFamily="34" charset="0"/>
              <a:cs typeface="Arial" panose="020B0604020202020204" pitchFamily="34" charset="0"/>
            </a:endParaRPr>
          </a:p>
        </p:txBody>
      </p:sp>
      <p:sp>
        <p:nvSpPr>
          <p:cNvPr id="40" name="Rounded Rectangle 39"/>
          <p:cNvSpPr/>
          <p:nvPr/>
        </p:nvSpPr>
        <p:spPr>
          <a:xfrm>
            <a:off x="8169893" y="3229195"/>
            <a:ext cx="813544" cy="190592"/>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5-23</a:t>
            </a:r>
            <a:endParaRPr lang="en-US" sz="1200" b="1" dirty="0">
              <a:latin typeface="Arial" panose="020B0604020202020204" pitchFamily="34" charset="0"/>
              <a:cs typeface="Arial" panose="020B0604020202020204" pitchFamily="34" charset="0"/>
            </a:endParaRPr>
          </a:p>
        </p:txBody>
      </p:sp>
      <p:sp>
        <p:nvSpPr>
          <p:cNvPr id="41" name="Rounded Rectangle 40"/>
          <p:cNvSpPr/>
          <p:nvPr/>
        </p:nvSpPr>
        <p:spPr>
          <a:xfrm>
            <a:off x="8568682" y="2053867"/>
            <a:ext cx="531628" cy="221307"/>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latin typeface="Arial" panose="020B0604020202020204" pitchFamily="34" charset="0"/>
                <a:cs typeface="Arial" panose="020B0604020202020204" pitchFamily="34" charset="0"/>
              </a:rPr>
              <a:t>1-24</a:t>
            </a:r>
            <a:endParaRPr lang="en-US" sz="1200" b="1" dirty="0">
              <a:latin typeface="Arial" panose="020B0604020202020204" pitchFamily="34" charset="0"/>
              <a:cs typeface="Arial" panose="020B0604020202020204" pitchFamily="34" charset="0"/>
            </a:endParaRPr>
          </a:p>
        </p:txBody>
      </p:sp>
      <p:sp>
        <p:nvSpPr>
          <p:cNvPr id="42" name="Rounded Rectangle 41"/>
          <p:cNvSpPr/>
          <p:nvPr/>
        </p:nvSpPr>
        <p:spPr>
          <a:xfrm>
            <a:off x="2977455" y="2442351"/>
            <a:ext cx="925267" cy="218638"/>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Arial" panose="020B0604020202020204" pitchFamily="34" charset="0"/>
                <a:cs typeface="Arial" panose="020B0604020202020204" pitchFamily="34" charset="0"/>
              </a:rPr>
              <a:t>1-23</a:t>
            </a:r>
            <a:endParaRPr lang="en-US" sz="1200" b="1" dirty="0">
              <a:latin typeface="Arial" panose="020B0604020202020204" pitchFamily="34" charset="0"/>
              <a:cs typeface="Arial" panose="020B0604020202020204" pitchFamily="34" charset="0"/>
            </a:endParaRPr>
          </a:p>
        </p:txBody>
      </p:sp>
      <p:grpSp>
        <p:nvGrpSpPr>
          <p:cNvPr id="3" name="Group 2"/>
          <p:cNvGrpSpPr/>
          <p:nvPr/>
        </p:nvGrpSpPr>
        <p:grpSpPr>
          <a:xfrm>
            <a:off x="2467745" y="1575794"/>
            <a:ext cx="133350" cy="1911985"/>
            <a:chOff x="739711" y="1575794"/>
            <a:chExt cx="133350" cy="1911985"/>
          </a:xfrm>
        </p:grpSpPr>
        <p:cxnSp>
          <p:nvCxnSpPr>
            <p:cNvPr id="29" name="Straight Connector 28"/>
            <p:cNvCxnSpPr/>
            <p:nvPr/>
          </p:nvCxnSpPr>
          <p:spPr>
            <a:xfrm>
              <a:off x="806386" y="1653021"/>
              <a:ext cx="0" cy="1834758"/>
            </a:xfrm>
            <a:prstGeom prst="line">
              <a:avLst/>
            </a:prstGeom>
          </p:spPr>
          <p:style>
            <a:lnRef idx="1">
              <a:schemeClr val="accent2"/>
            </a:lnRef>
            <a:fillRef idx="0">
              <a:schemeClr val="accent2"/>
            </a:fillRef>
            <a:effectRef idx="0">
              <a:schemeClr val="accent2"/>
            </a:effectRef>
            <a:fontRef idx="minor">
              <a:schemeClr val="tx1"/>
            </a:fontRef>
          </p:style>
        </p:cxnSp>
        <p:sp>
          <p:nvSpPr>
            <p:cNvPr id="43" name="5-Point Star 42"/>
            <p:cNvSpPr/>
            <p:nvPr/>
          </p:nvSpPr>
          <p:spPr>
            <a:xfrm>
              <a:off x="739711" y="1575794"/>
              <a:ext cx="133350" cy="13335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5"/>
          <p:cNvSpPr txBox="1">
            <a:spLocks noChangeArrowheads="1"/>
          </p:cNvSpPr>
          <p:nvPr/>
        </p:nvSpPr>
        <p:spPr bwMode="auto">
          <a:xfrm>
            <a:off x="2404622" y="-29037"/>
            <a:ext cx="37353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dirty="0">
                <a:solidFill>
                  <a:srgbClr val="00B050"/>
                </a:solidFill>
                <a:latin typeface="+mj-lt"/>
                <a:ea typeface="Tahoma" panose="020B0604030504040204" pitchFamily="34" charset="0"/>
                <a:cs typeface="Tahoma" panose="020B0604030504040204" pitchFamily="34" charset="0"/>
              </a:rPr>
              <a:t>UNCLASSIFIED</a:t>
            </a:r>
          </a:p>
        </p:txBody>
      </p:sp>
      <p:sp>
        <p:nvSpPr>
          <p:cNvPr id="47" name="TextBox 5"/>
          <p:cNvSpPr txBox="1">
            <a:spLocks noChangeArrowheads="1"/>
          </p:cNvSpPr>
          <p:nvPr/>
        </p:nvSpPr>
        <p:spPr bwMode="auto">
          <a:xfrm>
            <a:off x="2631141" y="6603495"/>
            <a:ext cx="37353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dirty="0">
                <a:solidFill>
                  <a:srgbClr val="00B050"/>
                </a:solidFill>
                <a:latin typeface="+mj-lt"/>
                <a:ea typeface="Tahoma" panose="020B0604030504040204" pitchFamily="34" charset="0"/>
                <a:cs typeface="Tahoma" panose="020B0604030504040204" pitchFamily="34" charset="0"/>
              </a:rPr>
              <a:t>UNCLASSIFIED</a:t>
            </a:r>
          </a:p>
        </p:txBody>
      </p:sp>
      <p:sp>
        <p:nvSpPr>
          <p:cNvPr id="48" name="Slide Number Placeholder 3"/>
          <p:cNvSpPr txBox="1">
            <a:spLocks/>
          </p:cNvSpPr>
          <p:nvPr/>
        </p:nvSpPr>
        <p:spPr>
          <a:xfrm>
            <a:off x="7010400" y="6499250"/>
            <a:ext cx="2133600" cy="366183"/>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0CA8ACA-0DB9-4DAD-A6A6-B81107FF117E}" type="slidenum">
              <a:rPr lang="en-US" sz="1200" smtClean="0">
                <a:solidFill>
                  <a:prstClr val="black"/>
                </a:solidFill>
                <a:latin typeface="Helvetica"/>
              </a:rPr>
              <a:pPr>
                <a:defRPr/>
              </a:pPr>
              <a:t>5</a:t>
            </a:fld>
            <a:endParaRPr lang="en-US" sz="1200" dirty="0">
              <a:solidFill>
                <a:prstClr val="black"/>
              </a:solidFill>
              <a:latin typeface="Helvetica"/>
            </a:endParaRPr>
          </a:p>
        </p:txBody>
      </p:sp>
      <p:sp>
        <p:nvSpPr>
          <p:cNvPr id="45" name="Rounded Rectangle 44"/>
          <p:cNvSpPr/>
          <p:nvPr/>
        </p:nvSpPr>
        <p:spPr>
          <a:xfrm>
            <a:off x="4775292" y="2833775"/>
            <a:ext cx="893758" cy="181059"/>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2</a:t>
            </a:r>
            <a:r>
              <a:rPr lang="en-US" sz="1200" b="1" dirty="0" smtClean="0">
                <a:latin typeface="Arial" panose="020B0604020202020204" pitchFamily="34" charset="0"/>
                <a:cs typeface="Arial" panose="020B0604020202020204" pitchFamily="34" charset="0"/>
              </a:rPr>
              <a:t>-23</a:t>
            </a:r>
            <a:endParaRPr lang="en-US" sz="1200" b="1" dirty="0">
              <a:latin typeface="Arial" panose="020B0604020202020204" pitchFamily="34" charset="0"/>
              <a:cs typeface="Arial" panose="020B0604020202020204" pitchFamily="34" charset="0"/>
            </a:endParaRPr>
          </a:p>
        </p:txBody>
      </p:sp>
      <p:sp>
        <p:nvSpPr>
          <p:cNvPr id="49" name="Rounded Rectangle 48"/>
          <p:cNvSpPr/>
          <p:nvPr/>
        </p:nvSpPr>
        <p:spPr>
          <a:xfrm>
            <a:off x="5870314" y="2828337"/>
            <a:ext cx="893758" cy="181059"/>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3</a:t>
            </a:r>
            <a:r>
              <a:rPr lang="en-US" sz="1200" b="1" dirty="0" smtClean="0">
                <a:latin typeface="Arial" panose="020B0604020202020204" pitchFamily="34" charset="0"/>
                <a:cs typeface="Arial" panose="020B0604020202020204" pitchFamily="34" charset="0"/>
              </a:rPr>
              <a:t>-23</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4019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5000" r="6666"/>
          <a:stretch/>
        </p:blipFill>
        <p:spPr bwMode="auto">
          <a:xfrm>
            <a:off x="381000" y="1724132"/>
            <a:ext cx="8458200" cy="245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81000" y="4314958"/>
            <a:ext cx="4419600" cy="2123658"/>
          </a:xfrm>
          <a:prstGeom prst="rect">
            <a:avLst/>
          </a:prstGeom>
          <a:noFill/>
        </p:spPr>
        <p:txBody>
          <a:bodyPr wrap="square" rtlCol="0">
            <a:spAutoFit/>
          </a:bodyPr>
          <a:lstStyle/>
          <a:p>
            <a:r>
              <a:rPr lang="en-US" sz="1200" b="1" dirty="0">
                <a:solidFill>
                  <a:prstClr val="black"/>
                </a:solidFill>
              </a:rPr>
              <a:t>Quality of Life Challenges</a:t>
            </a:r>
          </a:p>
          <a:p>
            <a:pPr marL="464314" lvl="1" indent="-178583">
              <a:buFont typeface="Arial" panose="020B0604020202020204" pitchFamily="34" charset="0"/>
              <a:buChar char="•"/>
            </a:pPr>
            <a:r>
              <a:rPr lang="en-US" sz="1200" dirty="0">
                <a:solidFill>
                  <a:prstClr val="black"/>
                </a:solidFill>
              </a:rPr>
              <a:t>Desert Environment: Different from home for most Marines and Sailors</a:t>
            </a:r>
          </a:p>
          <a:p>
            <a:pPr marL="464314" lvl="1" indent="-178583">
              <a:buFont typeface="Arial" panose="020B0604020202020204" pitchFamily="34" charset="0"/>
              <a:buChar char="•"/>
            </a:pPr>
            <a:r>
              <a:rPr lang="en-US" sz="1200" dirty="0">
                <a:solidFill>
                  <a:prstClr val="black"/>
                </a:solidFill>
              </a:rPr>
              <a:t>Distance to services:  40 minutes to Walmart or Home Depot</a:t>
            </a:r>
          </a:p>
          <a:p>
            <a:pPr marL="464314" lvl="1" indent="-178583">
              <a:buFont typeface="Arial" panose="020B0604020202020204" pitchFamily="34" charset="0"/>
              <a:buChar char="•"/>
            </a:pPr>
            <a:r>
              <a:rPr lang="en-US" sz="1200" dirty="0">
                <a:solidFill>
                  <a:prstClr val="black"/>
                </a:solidFill>
              </a:rPr>
              <a:t>Housing: Limited in quality and quantity in local Community</a:t>
            </a:r>
          </a:p>
          <a:p>
            <a:pPr marL="464314" lvl="1" indent="-178583">
              <a:buFont typeface="Arial" panose="020B0604020202020204" pitchFamily="34" charset="0"/>
              <a:buChar char="•"/>
            </a:pPr>
            <a:r>
              <a:rPr lang="en-US" sz="1200" dirty="0">
                <a:solidFill>
                  <a:prstClr val="black"/>
                </a:solidFill>
              </a:rPr>
              <a:t>Vendor availability: Competing with Palm Springs area</a:t>
            </a:r>
          </a:p>
          <a:p>
            <a:pPr marL="464314" lvl="1" indent="-178583">
              <a:buFont typeface="Arial" panose="020B0604020202020204" pitchFamily="34" charset="0"/>
              <a:buChar char="•"/>
            </a:pPr>
            <a:r>
              <a:rPr lang="en-US" sz="1200" dirty="0">
                <a:solidFill>
                  <a:prstClr val="black"/>
                </a:solidFill>
              </a:rPr>
              <a:t>Entertainment: Most travel well over 1 hour for weekend entertainment</a:t>
            </a:r>
          </a:p>
          <a:p>
            <a:pPr marL="464314" lvl="1" indent="-178583">
              <a:buFont typeface="Arial" panose="020B0604020202020204" pitchFamily="34" charset="0"/>
              <a:buChar char="•"/>
            </a:pPr>
            <a:endParaRPr lang="en-US" sz="1200" dirty="0">
              <a:solidFill>
                <a:prstClr val="black"/>
              </a:solidFill>
            </a:endParaRPr>
          </a:p>
        </p:txBody>
      </p:sp>
      <p:sp>
        <p:nvSpPr>
          <p:cNvPr id="5" name="Rectangle 4"/>
          <p:cNvSpPr/>
          <p:nvPr/>
        </p:nvSpPr>
        <p:spPr>
          <a:xfrm>
            <a:off x="4800600" y="4314958"/>
            <a:ext cx="4114800" cy="1754326"/>
          </a:xfrm>
          <a:prstGeom prst="rect">
            <a:avLst/>
          </a:prstGeom>
        </p:spPr>
        <p:txBody>
          <a:bodyPr wrap="square">
            <a:spAutoFit/>
          </a:bodyPr>
          <a:lstStyle/>
          <a:p>
            <a:r>
              <a:rPr lang="en-US" sz="1200" b="1" dirty="0">
                <a:solidFill>
                  <a:prstClr val="black"/>
                </a:solidFill>
                <a:cs typeface="Arial" panose="020B0604020202020204" pitchFamily="34" charset="0"/>
              </a:rPr>
              <a:t>Operational Challenges</a:t>
            </a:r>
          </a:p>
          <a:p>
            <a:pPr marL="434544" lvl="1" indent="-148812">
              <a:buFont typeface="Arial" panose="020B0604020202020204" pitchFamily="34" charset="0"/>
              <a:buChar char="•"/>
            </a:pPr>
            <a:r>
              <a:rPr lang="en-US" sz="1200" dirty="0">
                <a:solidFill>
                  <a:prstClr val="black"/>
                </a:solidFill>
                <a:cs typeface="Arial" panose="020B0604020202020204" pitchFamily="34" charset="0"/>
              </a:rPr>
              <a:t>Logistics:  ~ 90% of “stuff” arrives via CA </a:t>
            </a:r>
          </a:p>
          <a:p>
            <a:pPr marL="285732" lvl="1"/>
            <a:r>
              <a:rPr lang="en-US" sz="1200" dirty="0">
                <a:solidFill>
                  <a:prstClr val="black"/>
                </a:solidFill>
                <a:cs typeface="Arial" panose="020B0604020202020204" pitchFamily="34" charset="0"/>
              </a:rPr>
              <a:t>    Highway 62 </a:t>
            </a:r>
          </a:p>
          <a:p>
            <a:pPr marL="434544" lvl="1" indent="-148812">
              <a:buFont typeface="Arial" panose="020B0604020202020204" pitchFamily="34" charset="0"/>
              <a:buChar char="•"/>
            </a:pPr>
            <a:r>
              <a:rPr lang="en-US" sz="1200" dirty="0">
                <a:solidFill>
                  <a:prstClr val="black"/>
                </a:solidFill>
                <a:cs typeface="Arial" panose="020B0604020202020204" pitchFamily="34" charset="0"/>
              </a:rPr>
              <a:t>Infrastructure: required to be self sufficient</a:t>
            </a:r>
          </a:p>
          <a:p>
            <a:pPr marL="434544" lvl="1" indent="-148812">
              <a:buFont typeface="Arial" panose="020B0604020202020204" pitchFamily="34" charset="0"/>
              <a:buChar char="•"/>
            </a:pPr>
            <a:r>
              <a:rPr lang="en-US" sz="1200" dirty="0">
                <a:solidFill>
                  <a:prstClr val="black"/>
                </a:solidFill>
                <a:cs typeface="Arial" panose="020B0604020202020204" pitchFamily="34" charset="0"/>
              </a:rPr>
              <a:t>Workforce: hard to attract civilian employees with specialized skills</a:t>
            </a:r>
          </a:p>
          <a:p>
            <a:pPr marL="666707" lvl="2"/>
            <a:r>
              <a:rPr lang="en-US" sz="1200" dirty="0">
                <a:solidFill>
                  <a:prstClr val="black"/>
                </a:solidFill>
                <a:cs typeface="Arial" panose="020B0604020202020204" pitchFamily="34" charset="0"/>
              </a:rPr>
              <a:t>-  Premium paid on contracts</a:t>
            </a:r>
          </a:p>
          <a:p>
            <a:pPr marL="434544" lvl="1" indent="-148812">
              <a:buFont typeface="Arial" panose="020B0604020202020204" pitchFamily="34" charset="0"/>
              <a:buChar char="•"/>
            </a:pPr>
            <a:r>
              <a:rPr lang="en-US" sz="1200" dirty="0">
                <a:solidFill>
                  <a:prstClr val="black"/>
                </a:solidFill>
                <a:cs typeface="Arial" panose="020B0604020202020204" pitchFamily="34" charset="0"/>
              </a:rPr>
              <a:t>Harsh Environment: Great for training</a:t>
            </a:r>
          </a:p>
          <a:p>
            <a:pPr marL="666707" lvl="2"/>
            <a:r>
              <a:rPr lang="en-US" sz="1200" dirty="0">
                <a:solidFill>
                  <a:prstClr val="black"/>
                </a:solidFill>
                <a:cs typeface="Arial" panose="020B0604020202020204" pitchFamily="34" charset="0"/>
              </a:rPr>
              <a:t>-  Tough on equipment and facilities</a:t>
            </a:r>
          </a:p>
        </p:txBody>
      </p:sp>
      <p:sp>
        <p:nvSpPr>
          <p:cNvPr id="7" name="Title 6"/>
          <p:cNvSpPr>
            <a:spLocks noGrp="1"/>
          </p:cNvSpPr>
          <p:nvPr>
            <p:ph type="title"/>
          </p:nvPr>
        </p:nvSpPr>
        <p:spPr/>
        <p:txBody>
          <a:bodyPr/>
          <a:lstStyle/>
          <a:p>
            <a:r>
              <a:rPr lang="en-GB" sz="2400" dirty="0">
                <a:solidFill>
                  <a:prstClr val="black"/>
                </a:solidFill>
                <a:ea typeface="Arial Unicode MS" pitchFamily="34" charset="-128"/>
              </a:rPr>
              <a:t>Remote &amp; </a:t>
            </a:r>
            <a:r>
              <a:rPr lang="en-GB" sz="2400" dirty="0" smtClean="0">
                <a:solidFill>
                  <a:prstClr val="black"/>
                </a:solidFill>
                <a:ea typeface="Arial Unicode MS" pitchFamily="34" charset="-128"/>
              </a:rPr>
              <a:t>Isolated -</a:t>
            </a:r>
            <a:br>
              <a:rPr lang="en-GB" sz="2400" dirty="0" smtClean="0">
                <a:solidFill>
                  <a:prstClr val="black"/>
                </a:solidFill>
                <a:ea typeface="Arial Unicode MS" pitchFamily="34" charset="-128"/>
              </a:rPr>
            </a:br>
            <a:r>
              <a:rPr lang="en-GB" sz="2400" dirty="0" smtClean="0">
                <a:solidFill>
                  <a:prstClr val="black"/>
                </a:solidFill>
                <a:ea typeface="Arial Unicode MS" pitchFamily="34" charset="-128"/>
              </a:rPr>
              <a:t>the Benefits and Challenges</a:t>
            </a:r>
            <a:endParaRPr lang="en-US" sz="2400" dirty="0"/>
          </a:p>
        </p:txBody>
      </p:sp>
      <p:sp>
        <p:nvSpPr>
          <p:cNvPr id="2" name="Slide Number Placeholder 1"/>
          <p:cNvSpPr>
            <a:spLocks noGrp="1"/>
          </p:cNvSpPr>
          <p:nvPr>
            <p:ph type="sldNum" sz="quarter" idx="12"/>
          </p:nvPr>
        </p:nvSpPr>
        <p:spPr/>
        <p:txBody>
          <a:bodyPr/>
          <a:lstStyle/>
          <a:p>
            <a:fld id="{F0CA8ACA-0DB9-4DAD-A6A6-B81107FF117E}" type="slidenum">
              <a:rPr lang="en-US">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282001649"/>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302218" y="1814411"/>
            <a:ext cx="4057064" cy="2829317"/>
          </a:xfrm>
        </p:spPr>
        <p:txBody>
          <a:bodyPr/>
          <a:lstStyle/>
          <a:p>
            <a:pPr marL="0" indent="0" algn="ctr">
              <a:spcBef>
                <a:spcPts val="0"/>
              </a:spcBef>
              <a:spcAft>
                <a:spcPts val="450"/>
              </a:spcAft>
              <a:buNone/>
            </a:pPr>
            <a:r>
              <a:rPr lang="en-US" sz="1650" b="1" dirty="0"/>
              <a:t>Foundational </a:t>
            </a:r>
            <a:r>
              <a:rPr lang="en-US" sz="1650" b="1" dirty="0" smtClean="0"/>
              <a:t>Programs:</a:t>
            </a:r>
            <a:endParaRPr lang="en-US" sz="1650" b="1" dirty="0"/>
          </a:p>
          <a:p>
            <a:pPr>
              <a:spcBef>
                <a:spcPts val="0"/>
              </a:spcBef>
              <a:spcAft>
                <a:spcPts val="300"/>
              </a:spcAft>
            </a:pPr>
            <a:r>
              <a:rPr lang="en-US" sz="1800" dirty="0"/>
              <a:t>AICUZ/RCUZ</a:t>
            </a:r>
          </a:p>
          <a:p>
            <a:pPr>
              <a:spcBef>
                <a:spcPts val="0"/>
              </a:spcBef>
              <a:spcAft>
                <a:spcPts val="300"/>
              </a:spcAft>
            </a:pPr>
            <a:r>
              <a:rPr lang="en-US" sz="1800" dirty="0"/>
              <a:t>Compatible Use Study (CUS)</a:t>
            </a:r>
          </a:p>
          <a:p>
            <a:pPr>
              <a:spcBef>
                <a:spcPts val="0"/>
              </a:spcBef>
              <a:spcAft>
                <a:spcPts val="300"/>
              </a:spcAft>
            </a:pPr>
            <a:r>
              <a:rPr lang="en-US" sz="1800" dirty="0" smtClean="0"/>
              <a:t>Encroachment Partnering / REPI</a:t>
            </a:r>
            <a:endParaRPr lang="en-US" sz="1800" dirty="0"/>
          </a:p>
          <a:p>
            <a:pPr>
              <a:spcBef>
                <a:spcPts val="0"/>
              </a:spcBef>
              <a:spcAft>
                <a:spcPts val="300"/>
              </a:spcAft>
            </a:pPr>
            <a:r>
              <a:rPr lang="en-US" sz="1800" dirty="0"/>
              <a:t>Crisis and Risk Communications</a:t>
            </a:r>
          </a:p>
          <a:p>
            <a:pPr>
              <a:spcBef>
                <a:spcPts val="0"/>
              </a:spcBef>
              <a:spcAft>
                <a:spcPts val="300"/>
              </a:spcAft>
            </a:pPr>
            <a:r>
              <a:rPr lang="en-US" sz="1800" dirty="0"/>
              <a:t>Installation Resiliency </a:t>
            </a:r>
            <a:r>
              <a:rPr lang="en-US" sz="1800" dirty="0" smtClean="0"/>
              <a:t>Review</a:t>
            </a:r>
          </a:p>
          <a:p>
            <a:pPr>
              <a:spcBef>
                <a:spcPts val="0"/>
              </a:spcBef>
              <a:spcAft>
                <a:spcPts val="300"/>
              </a:spcAft>
            </a:pPr>
            <a:endParaRPr lang="en-US" sz="1800" dirty="0"/>
          </a:p>
          <a:p>
            <a:pPr marL="0" indent="0" algn="ctr">
              <a:spcBef>
                <a:spcPts val="0"/>
              </a:spcBef>
              <a:spcAft>
                <a:spcPts val="300"/>
              </a:spcAft>
              <a:buNone/>
            </a:pPr>
            <a:r>
              <a:rPr lang="en-US" sz="1800" b="1" dirty="0" smtClean="0"/>
              <a:t>Engagement: </a:t>
            </a:r>
          </a:p>
          <a:p>
            <a:pPr>
              <a:spcBef>
                <a:spcPts val="0"/>
              </a:spcBef>
              <a:spcAft>
                <a:spcPts val="300"/>
              </a:spcAft>
            </a:pPr>
            <a:r>
              <a:rPr lang="en-US" sz="1800" dirty="0" smtClean="0"/>
              <a:t>Dozens jurisdictions and municipalities</a:t>
            </a:r>
          </a:p>
          <a:p>
            <a:pPr>
              <a:spcBef>
                <a:spcPts val="0"/>
              </a:spcBef>
              <a:spcAft>
                <a:spcPts val="300"/>
              </a:spcAft>
            </a:pPr>
            <a:r>
              <a:rPr lang="en-US" sz="1800" dirty="0" smtClean="0"/>
              <a:t>All levels of government</a:t>
            </a:r>
          </a:p>
          <a:p>
            <a:pPr>
              <a:spcBef>
                <a:spcPts val="0"/>
              </a:spcBef>
              <a:spcAft>
                <a:spcPts val="300"/>
              </a:spcAft>
            </a:pPr>
            <a:r>
              <a:rPr lang="en-US" sz="1800" dirty="0" smtClean="0"/>
              <a:t>More than 50 organized stakeholder groups</a:t>
            </a:r>
          </a:p>
          <a:p>
            <a:pPr>
              <a:spcBef>
                <a:spcPts val="0"/>
              </a:spcBef>
              <a:spcAft>
                <a:spcPts val="300"/>
              </a:spcAft>
            </a:pPr>
            <a:r>
              <a:rPr lang="en-US" sz="1800" dirty="0" smtClean="0"/>
              <a:t>Tens of thousands of individual stakeholders</a:t>
            </a:r>
            <a:endParaRPr lang="en-US" sz="1800" dirty="0"/>
          </a:p>
          <a:p>
            <a:pPr>
              <a:spcBef>
                <a:spcPts val="0"/>
              </a:spcBef>
              <a:spcAft>
                <a:spcPts val="300"/>
              </a:spcAft>
            </a:pPr>
            <a:endParaRPr lang="en-US" dirty="0"/>
          </a:p>
        </p:txBody>
      </p:sp>
      <p:sp>
        <p:nvSpPr>
          <p:cNvPr id="3" name="Content Placeholder 2"/>
          <p:cNvSpPr>
            <a:spLocks noGrp="1"/>
          </p:cNvSpPr>
          <p:nvPr>
            <p:ph sz="half" idx="2"/>
          </p:nvPr>
        </p:nvSpPr>
        <p:spPr>
          <a:xfrm>
            <a:off x="4359282" y="1814411"/>
            <a:ext cx="4486377" cy="3029937"/>
          </a:xfrm>
        </p:spPr>
        <p:txBody>
          <a:bodyPr/>
          <a:lstStyle/>
          <a:p>
            <a:pPr marL="0" indent="0" algn="ctr">
              <a:spcBef>
                <a:spcPts val="0"/>
              </a:spcBef>
              <a:spcAft>
                <a:spcPts val="450"/>
              </a:spcAft>
              <a:buNone/>
            </a:pPr>
            <a:r>
              <a:rPr lang="en-US" sz="1650" b="1" dirty="0"/>
              <a:t>Enhancements to Civic </a:t>
            </a:r>
            <a:r>
              <a:rPr lang="en-US" sz="1650" b="1" dirty="0" smtClean="0"/>
              <a:t>Engagement:</a:t>
            </a:r>
            <a:endParaRPr lang="en-US" sz="1650" b="1" dirty="0"/>
          </a:p>
          <a:p>
            <a:pPr>
              <a:spcBef>
                <a:spcPts val="0"/>
              </a:spcBef>
              <a:spcAft>
                <a:spcPts val="300"/>
              </a:spcAft>
            </a:pPr>
            <a:r>
              <a:rPr lang="en-US" sz="1800" dirty="0"/>
              <a:t>Strategic Engagement Plans (SEP)</a:t>
            </a:r>
          </a:p>
          <a:p>
            <a:pPr>
              <a:spcBef>
                <a:spcPts val="0"/>
              </a:spcBef>
              <a:spcAft>
                <a:spcPts val="300"/>
              </a:spcAft>
            </a:pPr>
            <a:r>
              <a:rPr lang="en-US" sz="1800" dirty="0" smtClean="0"/>
              <a:t>Friends of the Combat Center</a:t>
            </a:r>
            <a:endParaRPr lang="en-US" sz="1800" dirty="0"/>
          </a:p>
          <a:p>
            <a:pPr>
              <a:spcBef>
                <a:spcPts val="0"/>
              </a:spcBef>
              <a:spcAft>
                <a:spcPts val="300"/>
              </a:spcAft>
            </a:pPr>
            <a:r>
              <a:rPr lang="en-US" sz="1800" dirty="0" smtClean="0"/>
              <a:t>Intergovernmental </a:t>
            </a:r>
            <a:r>
              <a:rPr lang="en-US" sz="1800" dirty="0"/>
              <a:t>Support Agreements (IGSAs</a:t>
            </a:r>
            <a:r>
              <a:rPr lang="en-US" sz="1800" dirty="0" smtClean="0"/>
              <a:t>)</a:t>
            </a:r>
            <a:endParaRPr lang="en-US" sz="1800" dirty="0"/>
          </a:p>
          <a:p>
            <a:pPr>
              <a:spcBef>
                <a:spcPts val="0"/>
              </a:spcBef>
              <a:spcAft>
                <a:spcPts val="300"/>
              </a:spcAft>
            </a:pPr>
            <a:r>
              <a:rPr lang="en-US" sz="1800" dirty="0"/>
              <a:t>Community Noise Mitigation </a:t>
            </a:r>
            <a:r>
              <a:rPr lang="en-US" sz="1800" dirty="0" smtClean="0"/>
              <a:t>Program</a:t>
            </a:r>
          </a:p>
          <a:p>
            <a:pPr>
              <a:spcBef>
                <a:spcPts val="0"/>
              </a:spcBef>
              <a:spcAft>
                <a:spcPts val="300"/>
              </a:spcAft>
            </a:pPr>
            <a:endParaRPr lang="en-US" sz="1800" dirty="0"/>
          </a:p>
          <a:p>
            <a:pPr marL="0" indent="0" algn="ctr">
              <a:spcBef>
                <a:spcPts val="0"/>
              </a:spcBef>
              <a:spcAft>
                <a:spcPts val="300"/>
              </a:spcAft>
              <a:buNone/>
            </a:pPr>
            <a:r>
              <a:rPr lang="en-US" sz="1650" b="1" dirty="0" smtClean="0"/>
              <a:t>DOD Regional Coordination Team:</a:t>
            </a:r>
          </a:p>
          <a:p>
            <a:pPr>
              <a:spcBef>
                <a:spcPts val="0"/>
              </a:spcBef>
              <a:spcAft>
                <a:spcPts val="300"/>
              </a:spcAft>
              <a:buFont typeface="Arial" panose="020B0604020202020204" pitchFamily="34" charset="0"/>
              <a:buChar char="•"/>
            </a:pPr>
            <a:r>
              <a:rPr lang="en-US" sz="1800" dirty="0" smtClean="0"/>
              <a:t>Coordination among all services</a:t>
            </a:r>
          </a:p>
          <a:p>
            <a:pPr>
              <a:spcBef>
                <a:spcPts val="0"/>
              </a:spcBef>
              <a:spcAft>
                <a:spcPts val="300"/>
              </a:spcAft>
              <a:buFont typeface="Arial" panose="020B0604020202020204" pitchFamily="34" charset="0"/>
              <a:buChar char="•"/>
            </a:pPr>
            <a:r>
              <a:rPr lang="en-US" sz="1800" dirty="0" smtClean="0"/>
              <a:t>Unified voice when working with jurisdictions, project proponents, and stakeholders</a:t>
            </a:r>
          </a:p>
          <a:p>
            <a:pPr lvl="1">
              <a:spcBef>
                <a:spcPts val="0"/>
              </a:spcBef>
              <a:spcAft>
                <a:spcPts val="300"/>
              </a:spcAft>
              <a:buFont typeface="Arial" panose="020B0604020202020204" pitchFamily="34" charset="0"/>
              <a:buChar char="•"/>
            </a:pPr>
            <a:r>
              <a:rPr lang="en-US" sz="1400" i="1" dirty="0" smtClean="0"/>
              <a:t>County-Wide Plan</a:t>
            </a:r>
          </a:p>
          <a:p>
            <a:pPr lvl="1">
              <a:spcBef>
                <a:spcPts val="0"/>
              </a:spcBef>
              <a:spcAft>
                <a:spcPts val="300"/>
              </a:spcAft>
              <a:buFont typeface="Arial" panose="020B0604020202020204" pitchFamily="34" charset="0"/>
              <a:buChar char="•"/>
            </a:pPr>
            <a:r>
              <a:rPr lang="en-US" sz="1400" i="1" dirty="0" smtClean="0"/>
              <a:t>Renewable Energy Development</a:t>
            </a:r>
          </a:p>
          <a:p>
            <a:pPr lvl="1">
              <a:spcBef>
                <a:spcPts val="0"/>
              </a:spcBef>
              <a:spcAft>
                <a:spcPts val="300"/>
              </a:spcAft>
              <a:buFont typeface="Arial" panose="020B0604020202020204" pitchFamily="34" charset="0"/>
              <a:buChar char="•"/>
            </a:pPr>
            <a:r>
              <a:rPr lang="en-US" sz="1400" i="1" dirty="0" smtClean="0"/>
              <a:t>Regional planning</a:t>
            </a:r>
          </a:p>
          <a:p>
            <a:pPr>
              <a:spcBef>
                <a:spcPts val="0"/>
              </a:spcBef>
              <a:spcAft>
                <a:spcPts val="300"/>
              </a:spcAft>
              <a:buFont typeface="Arial" panose="020B0604020202020204" pitchFamily="34" charset="0"/>
              <a:buChar char="•"/>
            </a:pPr>
            <a:endParaRPr lang="en-US" dirty="0"/>
          </a:p>
        </p:txBody>
      </p:sp>
      <p:sp>
        <p:nvSpPr>
          <p:cNvPr id="14" name="Title 5"/>
          <p:cNvSpPr>
            <a:spLocks noGrp="1"/>
          </p:cNvSpPr>
          <p:nvPr>
            <p:ph type="title"/>
          </p:nvPr>
        </p:nvSpPr>
        <p:spPr>
          <a:xfrm>
            <a:off x="187037" y="426027"/>
            <a:ext cx="9144000" cy="457200"/>
          </a:xfrm>
        </p:spPr>
        <p:txBody>
          <a:bodyPr/>
          <a:lstStyle/>
          <a:p>
            <a:r>
              <a:rPr lang="en-US" dirty="0" smtClean="0"/>
              <a:t>Cultivating Defense </a:t>
            </a:r>
            <a:br>
              <a:rPr lang="en-US" dirty="0" smtClean="0"/>
            </a:br>
            <a:r>
              <a:rPr lang="en-US" dirty="0" smtClean="0"/>
              <a:t>Community Partnerships</a:t>
            </a:r>
            <a:endParaRPr lang="en-US" dirty="0"/>
          </a:p>
        </p:txBody>
      </p:sp>
      <p:sp>
        <p:nvSpPr>
          <p:cNvPr id="6" name="Slide Number Placeholder 4"/>
          <p:cNvSpPr>
            <a:spLocks noGrp="1"/>
          </p:cNvSpPr>
          <p:nvPr>
            <p:ph type="sldNum" sz="quarter" idx="12"/>
          </p:nvPr>
        </p:nvSpPr>
        <p:spPr>
          <a:xfrm>
            <a:off x="6553200" y="6377140"/>
            <a:ext cx="2133600" cy="366183"/>
          </a:xfrm>
        </p:spPr>
        <p:txBody>
          <a:bodyPr/>
          <a:lstStyle/>
          <a:p>
            <a:fld id="{F0CA8ACA-0DB9-4DAD-A6A6-B81107FF117E}"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7409943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36818" y="1876735"/>
            <a:ext cx="5261264" cy="3964912"/>
          </a:xfrm>
          <a:prstGeom prst="rect">
            <a:avLst/>
          </a:prstGeom>
          <a:blipFill>
            <a:blip r:embed="rId3" cstate="email">
              <a:extLst>
                <a:ext uri="{28A0092B-C50C-407E-A947-70E740481C1C}">
                  <a14:useLocalDpi xmlns:a14="http://schemas.microsoft.com/office/drawing/2010/main"/>
                </a:ext>
              </a:extLst>
            </a:blip>
            <a:stretch>
              <a:fillRect/>
            </a:stretch>
          </a:blipFill>
          <a:ln w="25400">
            <a:solidFill>
              <a:schemeClr val="tx1"/>
            </a:solidFill>
          </a:ln>
        </p:spPr>
        <p:txBody>
          <a:bodyPr wrap="square" lIns="0" tIns="0" rIns="0" bIns="0" rtlCol="0"/>
          <a:lstStyle/>
          <a:p>
            <a:endParaRPr dirty="0"/>
          </a:p>
        </p:txBody>
      </p:sp>
      <p:sp>
        <p:nvSpPr>
          <p:cNvPr id="4" name="object 4"/>
          <p:cNvSpPr txBox="1">
            <a:spLocks noGrp="1"/>
          </p:cNvSpPr>
          <p:nvPr>
            <p:ph type="title"/>
          </p:nvPr>
        </p:nvSpPr>
        <p:spPr>
          <a:xfrm>
            <a:off x="1543346" y="293560"/>
            <a:ext cx="5875655" cy="1121461"/>
          </a:xfrm>
          <a:prstGeom prst="rect">
            <a:avLst/>
          </a:prstGeom>
        </p:spPr>
        <p:txBody>
          <a:bodyPr vert="horz" wrap="square" lIns="0" tIns="13335" rIns="0" bIns="0" rtlCol="0">
            <a:spAutoFit/>
          </a:bodyPr>
          <a:lstStyle/>
          <a:p>
            <a:pPr marL="12700">
              <a:lnSpc>
                <a:spcPct val="100000"/>
              </a:lnSpc>
              <a:spcBef>
                <a:spcPts val="105"/>
              </a:spcBef>
            </a:pPr>
            <a:r>
              <a:rPr lang="en-US" sz="2400" dirty="0" smtClean="0">
                <a:solidFill>
                  <a:schemeClr val="tx1"/>
                </a:solidFill>
              </a:rPr>
              <a:t>The Combat Center</a:t>
            </a:r>
            <a:br>
              <a:rPr lang="en-US" sz="2400" dirty="0" smtClean="0">
                <a:solidFill>
                  <a:schemeClr val="tx1"/>
                </a:solidFill>
              </a:rPr>
            </a:br>
            <a:r>
              <a:rPr lang="en-US" sz="2400" dirty="0" smtClean="0">
                <a:solidFill>
                  <a:schemeClr val="tx1"/>
                </a:solidFill>
              </a:rPr>
              <a:t>Encroachment Management</a:t>
            </a:r>
            <a:r>
              <a:rPr lang="en-US" sz="2400" dirty="0" smtClean="0"/>
              <a:t/>
            </a:r>
            <a:br>
              <a:rPr lang="en-US" sz="2400" dirty="0" smtClean="0"/>
            </a:br>
            <a:endParaRPr sz="2400" dirty="0">
              <a:solidFill>
                <a:schemeClr val="tx1"/>
              </a:solidFill>
            </a:endParaRPr>
          </a:p>
        </p:txBody>
      </p:sp>
      <p:sp>
        <p:nvSpPr>
          <p:cNvPr id="5" name="Slide Number Placeholder 4"/>
          <p:cNvSpPr>
            <a:spLocks noGrp="1"/>
          </p:cNvSpPr>
          <p:nvPr>
            <p:ph type="sldNum" sz="quarter" idx="12"/>
          </p:nvPr>
        </p:nvSpPr>
        <p:spPr/>
        <p:txBody>
          <a:bodyPr/>
          <a:lstStyle/>
          <a:p>
            <a:fld id="{F0CA8ACA-0DB9-4DAD-A6A6-B81107FF117E}" type="slidenum">
              <a:rPr lang="en-US" smtClean="0">
                <a:solidFill>
                  <a:prstClr val="black"/>
                </a:solidFill>
              </a:rPr>
              <a:pPr/>
              <a:t>8</a:t>
            </a:fld>
            <a:endParaRPr lang="en-US" dirty="0">
              <a:solidFill>
                <a:prstClr val="black"/>
              </a:solidFill>
            </a:endParaRPr>
          </a:p>
        </p:txBody>
      </p:sp>
      <p:sp>
        <p:nvSpPr>
          <p:cNvPr id="7" name="object 3"/>
          <p:cNvSpPr txBox="1"/>
          <p:nvPr/>
        </p:nvSpPr>
        <p:spPr>
          <a:xfrm>
            <a:off x="219004" y="1415021"/>
            <a:ext cx="3324296" cy="5050742"/>
          </a:xfrm>
          <a:prstGeom prst="rect">
            <a:avLst/>
          </a:prstGeom>
        </p:spPr>
        <p:txBody>
          <a:bodyPr vert="horz" wrap="square" lIns="0" tIns="48895" rIns="0" bIns="0" rtlCol="0">
            <a:spAutoFit/>
          </a:bodyPr>
          <a:lstStyle/>
          <a:p>
            <a:pPr marL="12700">
              <a:lnSpc>
                <a:spcPct val="100000"/>
              </a:lnSpc>
              <a:spcBef>
                <a:spcPts val="385"/>
              </a:spcBef>
            </a:pPr>
            <a:r>
              <a:rPr sz="1400" b="1" spc="-5" dirty="0">
                <a:latin typeface="+mj-lt"/>
                <a:cs typeface="Tahoma"/>
              </a:rPr>
              <a:t>Airspace </a:t>
            </a:r>
            <a:endParaRPr sz="1400" dirty="0" smtClean="0">
              <a:latin typeface="+mj-lt"/>
              <a:cs typeface="Tahoma"/>
            </a:endParaRPr>
          </a:p>
          <a:p>
            <a:pPr marL="550545" indent="-215265">
              <a:lnSpc>
                <a:spcPct val="100000"/>
              </a:lnSpc>
              <a:spcBef>
                <a:spcPts val="290"/>
              </a:spcBef>
              <a:buFont typeface="Wingdings"/>
              <a:buChar char=""/>
              <a:tabLst>
                <a:tab pos="550545" algn="l"/>
                <a:tab pos="551180" algn="l"/>
              </a:tabLst>
            </a:pPr>
            <a:r>
              <a:rPr lang="en-US" sz="1400" spc="-5" dirty="0" smtClean="0">
                <a:latin typeface="+mj-lt"/>
                <a:cs typeface="Tahoma"/>
              </a:rPr>
              <a:t>Renewable Energy development</a:t>
            </a:r>
          </a:p>
          <a:p>
            <a:pPr marL="550545" indent="-215265">
              <a:lnSpc>
                <a:spcPct val="100000"/>
              </a:lnSpc>
              <a:spcBef>
                <a:spcPts val="290"/>
              </a:spcBef>
              <a:buFont typeface="Wingdings"/>
              <a:buChar char=""/>
              <a:tabLst>
                <a:tab pos="550545" algn="l"/>
                <a:tab pos="551180" algn="l"/>
              </a:tabLst>
            </a:pPr>
            <a:r>
              <a:rPr lang="en-US" sz="1400" spc="-5" dirty="0" smtClean="0">
                <a:latin typeface="+mj-lt"/>
                <a:cs typeface="Tahoma"/>
              </a:rPr>
              <a:t>Airspace over expansion area </a:t>
            </a:r>
          </a:p>
          <a:p>
            <a:pPr marL="550545" marR="174625" indent="-215265">
              <a:lnSpc>
                <a:spcPct val="100000"/>
              </a:lnSpc>
              <a:spcBef>
                <a:spcPts val="290"/>
              </a:spcBef>
              <a:buFont typeface="Wingdings"/>
              <a:buChar char=""/>
              <a:tabLst>
                <a:tab pos="550545" algn="l"/>
                <a:tab pos="551180" algn="l"/>
              </a:tabLst>
            </a:pPr>
            <a:r>
              <a:rPr lang="en-US" sz="1400" spc="-5" dirty="0" smtClean="0">
                <a:latin typeface="+mj-lt"/>
                <a:cs typeface="Tahoma"/>
              </a:rPr>
              <a:t>Light pollution</a:t>
            </a:r>
          </a:p>
          <a:p>
            <a:pPr marL="550545" marR="174625" indent="-215265">
              <a:lnSpc>
                <a:spcPct val="100000"/>
              </a:lnSpc>
              <a:spcBef>
                <a:spcPts val="290"/>
              </a:spcBef>
              <a:buFont typeface="Wingdings"/>
              <a:buChar char=""/>
              <a:tabLst>
                <a:tab pos="550545" algn="l"/>
                <a:tab pos="551180" algn="l"/>
              </a:tabLst>
            </a:pPr>
            <a:endParaRPr lang="en-US" sz="1400" spc="-10" dirty="0" smtClean="0">
              <a:latin typeface="+mj-lt"/>
              <a:cs typeface="Tahoma"/>
            </a:endParaRPr>
          </a:p>
          <a:p>
            <a:pPr marL="12700">
              <a:lnSpc>
                <a:spcPct val="100000"/>
              </a:lnSpc>
              <a:spcBef>
                <a:spcPts val="285"/>
              </a:spcBef>
            </a:pPr>
            <a:r>
              <a:rPr lang="en-US" sz="1400" b="1" spc="-5" dirty="0" smtClean="0">
                <a:latin typeface="+mj-lt"/>
                <a:cs typeface="Tahoma"/>
              </a:rPr>
              <a:t>Spectrum</a:t>
            </a:r>
          </a:p>
          <a:p>
            <a:pPr marL="550545" indent="-215265">
              <a:spcBef>
                <a:spcPts val="290"/>
              </a:spcBef>
              <a:buFont typeface="Wingdings"/>
              <a:buChar char=""/>
              <a:tabLst>
                <a:tab pos="550545" algn="l"/>
                <a:tab pos="551180" algn="l"/>
              </a:tabLst>
            </a:pPr>
            <a:r>
              <a:rPr lang="en-US" sz="1400" spc="-10" dirty="0" smtClean="0">
                <a:latin typeface="+mj-lt"/>
                <a:cs typeface="Tahoma"/>
              </a:rPr>
              <a:t>Wind Turbines</a:t>
            </a:r>
            <a:endParaRPr lang="en-US" sz="1400" spc="-5" dirty="0" smtClean="0">
              <a:solidFill>
                <a:prstClr val="black"/>
              </a:solidFill>
              <a:cs typeface="Tahoma"/>
            </a:endParaRPr>
          </a:p>
          <a:p>
            <a:pPr marL="550545" lvl="0" indent="-215265">
              <a:spcBef>
                <a:spcPts val="290"/>
              </a:spcBef>
              <a:buFont typeface="Wingdings"/>
              <a:buChar char=""/>
              <a:tabLst>
                <a:tab pos="550545" algn="l"/>
                <a:tab pos="551180" algn="l"/>
              </a:tabLst>
            </a:pPr>
            <a:r>
              <a:rPr lang="en-US" sz="1400" spc="-5" dirty="0">
                <a:solidFill>
                  <a:prstClr val="black"/>
                </a:solidFill>
                <a:cs typeface="Tahoma"/>
              </a:rPr>
              <a:t>A</a:t>
            </a:r>
            <a:r>
              <a:rPr lang="en-US" sz="1400" spc="-5" dirty="0" smtClean="0">
                <a:solidFill>
                  <a:prstClr val="black"/>
                </a:solidFill>
                <a:cs typeface="Tahoma"/>
              </a:rPr>
              <a:t>ll domain environment</a:t>
            </a:r>
          </a:p>
          <a:p>
            <a:pPr marL="550545" lvl="0" indent="-215265">
              <a:spcBef>
                <a:spcPts val="290"/>
              </a:spcBef>
              <a:buFont typeface="Wingdings"/>
              <a:buChar char=""/>
              <a:tabLst>
                <a:tab pos="550545" algn="l"/>
                <a:tab pos="551180" algn="l"/>
              </a:tabLst>
            </a:pPr>
            <a:endParaRPr lang="en-US" sz="1400" spc="-5" dirty="0">
              <a:solidFill>
                <a:prstClr val="black"/>
              </a:solidFill>
              <a:cs typeface="Tahoma"/>
            </a:endParaRPr>
          </a:p>
          <a:p>
            <a:pPr marL="12700">
              <a:lnSpc>
                <a:spcPct val="100000"/>
              </a:lnSpc>
              <a:spcBef>
                <a:spcPts val="285"/>
              </a:spcBef>
            </a:pPr>
            <a:r>
              <a:rPr lang="en-US" sz="1400" b="1" spc="-5" dirty="0" smtClean="0">
                <a:latin typeface="+mj-lt"/>
                <a:cs typeface="Tahoma"/>
              </a:rPr>
              <a:t>Land Use</a:t>
            </a:r>
            <a:endParaRPr sz="1400" dirty="0">
              <a:latin typeface="+mj-lt"/>
              <a:cs typeface="Tahoma"/>
            </a:endParaRPr>
          </a:p>
          <a:p>
            <a:pPr marL="550545" indent="-215265">
              <a:lnSpc>
                <a:spcPct val="100000"/>
              </a:lnSpc>
              <a:spcBef>
                <a:spcPts val="290"/>
              </a:spcBef>
              <a:buFont typeface="Wingdings"/>
              <a:buChar char=""/>
              <a:tabLst>
                <a:tab pos="550545" algn="l"/>
                <a:tab pos="551180" algn="l"/>
              </a:tabLst>
            </a:pPr>
            <a:r>
              <a:rPr lang="en-US" sz="1400" spc="-5" dirty="0" smtClean="0">
                <a:latin typeface="+mj-lt"/>
                <a:cs typeface="Tahoma"/>
              </a:rPr>
              <a:t>Light pollution</a:t>
            </a:r>
          </a:p>
          <a:p>
            <a:pPr marL="550545" indent="-215265">
              <a:lnSpc>
                <a:spcPct val="100000"/>
              </a:lnSpc>
              <a:spcBef>
                <a:spcPts val="290"/>
              </a:spcBef>
              <a:buFont typeface="Wingdings"/>
              <a:buChar char=""/>
              <a:tabLst>
                <a:tab pos="550545" algn="l"/>
                <a:tab pos="551180" algn="l"/>
              </a:tabLst>
            </a:pPr>
            <a:r>
              <a:rPr lang="en-US" sz="1400" spc="-5" dirty="0" smtClean="0">
                <a:latin typeface="+mj-lt"/>
                <a:cs typeface="Tahoma"/>
              </a:rPr>
              <a:t>Tall towers </a:t>
            </a:r>
          </a:p>
          <a:p>
            <a:pPr marL="550545" indent="-215265">
              <a:lnSpc>
                <a:spcPct val="100000"/>
              </a:lnSpc>
              <a:spcBef>
                <a:spcPts val="290"/>
              </a:spcBef>
              <a:buFont typeface="Wingdings"/>
              <a:buChar char=""/>
              <a:tabLst>
                <a:tab pos="550545" algn="l"/>
                <a:tab pos="551180" algn="l"/>
              </a:tabLst>
            </a:pPr>
            <a:r>
              <a:rPr lang="en-US" sz="1400" spc="-5" dirty="0" smtClean="0">
                <a:latin typeface="+mj-lt"/>
                <a:cs typeface="Tahoma"/>
              </a:rPr>
              <a:t>Public Lands</a:t>
            </a:r>
          </a:p>
          <a:p>
            <a:pPr marL="550545" indent="-215265">
              <a:spcBef>
                <a:spcPts val="290"/>
              </a:spcBef>
              <a:buFont typeface="Wingdings"/>
              <a:buChar char=""/>
              <a:tabLst>
                <a:tab pos="550545" algn="l"/>
                <a:tab pos="551180" algn="l"/>
              </a:tabLst>
            </a:pPr>
            <a:r>
              <a:rPr lang="en-US" sz="1400" spc="-5" dirty="0">
                <a:latin typeface="+mj-lt"/>
                <a:cs typeface="Tahoma"/>
              </a:rPr>
              <a:t>Illegal cannabis farms increase cartel presence and illegal dumping</a:t>
            </a:r>
          </a:p>
          <a:p>
            <a:pPr marL="550545" indent="-215265">
              <a:lnSpc>
                <a:spcPct val="100000"/>
              </a:lnSpc>
              <a:spcBef>
                <a:spcPts val="290"/>
              </a:spcBef>
              <a:buFont typeface="Wingdings"/>
              <a:buChar char=""/>
              <a:tabLst>
                <a:tab pos="550545" algn="l"/>
                <a:tab pos="551180" algn="l"/>
              </a:tabLst>
            </a:pPr>
            <a:endParaRPr lang="en-US" sz="1400" spc="-5" dirty="0" smtClean="0">
              <a:latin typeface="+mj-lt"/>
              <a:cs typeface="Tahoma"/>
            </a:endParaRPr>
          </a:p>
          <a:p>
            <a:pPr marL="12700">
              <a:lnSpc>
                <a:spcPct val="100000"/>
              </a:lnSpc>
              <a:spcBef>
                <a:spcPts val="285"/>
              </a:spcBef>
            </a:pPr>
            <a:r>
              <a:rPr sz="1400" b="1" spc="-5" dirty="0" smtClean="0">
                <a:latin typeface="+mj-lt"/>
                <a:cs typeface="Tahoma"/>
              </a:rPr>
              <a:t>Conservation</a:t>
            </a:r>
            <a:r>
              <a:rPr sz="1400" b="1" spc="-20" dirty="0" smtClean="0">
                <a:latin typeface="+mj-lt"/>
                <a:cs typeface="Tahoma"/>
              </a:rPr>
              <a:t> </a:t>
            </a:r>
            <a:endParaRPr sz="1400" dirty="0" smtClean="0">
              <a:latin typeface="+mj-lt"/>
              <a:cs typeface="Tahoma"/>
            </a:endParaRPr>
          </a:p>
          <a:p>
            <a:pPr marL="550545" indent="-215265">
              <a:lnSpc>
                <a:spcPct val="100000"/>
              </a:lnSpc>
              <a:spcBef>
                <a:spcPts val="290"/>
              </a:spcBef>
              <a:buFont typeface="Wingdings"/>
              <a:buChar char=""/>
              <a:tabLst>
                <a:tab pos="550545" algn="l"/>
                <a:tab pos="551180" algn="l"/>
              </a:tabLst>
            </a:pPr>
            <a:r>
              <a:rPr lang="en-US" sz="1400" spc="-5" dirty="0" smtClean="0">
                <a:latin typeface="+mj-lt"/>
                <a:cs typeface="Tahoma"/>
              </a:rPr>
              <a:t>Increased regulatory stress/costs </a:t>
            </a:r>
          </a:p>
          <a:p>
            <a:pPr marL="550545" indent="-215265">
              <a:lnSpc>
                <a:spcPct val="100000"/>
              </a:lnSpc>
              <a:spcBef>
                <a:spcPts val="290"/>
              </a:spcBef>
              <a:buFont typeface="Wingdings"/>
              <a:buChar char=""/>
              <a:tabLst>
                <a:tab pos="550545" algn="l"/>
                <a:tab pos="551180" algn="l"/>
              </a:tabLst>
            </a:pPr>
            <a:r>
              <a:rPr lang="en-US" sz="1400" spc="-5" dirty="0" smtClean="0">
                <a:latin typeface="+mj-lt"/>
                <a:cs typeface="Tahoma"/>
              </a:rPr>
              <a:t>I</a:t>
            </a:r>
            <a:r>
              <a:rPr sz="1400" spc="-5" dirty="0" smtClean="0">
                <a:latin typeface="+mj-lt"/>
                <a:cs typeface="Tahoma"/>
              </a:rPr>
              <a:t>mpacts </a:t>
            </a:r>
            <a:r>
              <a:rPr sz="1400" spc="-5" dirty="0">
                <a:latin typeface="+mj-lt"/>
                <a:cs typeface="Tahoma"/>
              </a:rPr>
              <a:t>to </a:t>
            </a:r>
            <a:r>
              <a:rPr lang="en-US" sz="1400" spc="-5" dirty="0" smtClean="0">
                <a:latin typeface="+mj-lt"/>
                <a:cs typeface="Tahoma"/>
              </a:rPr>
              <a:t>maneuverability in TAs</a:t>
            </a:r>
          </a:p>
          <a:p>
            <a:pPr marL="550545" indent="-215265">
              <a:lnSpc>
                <a:spcPct val="100000"/>
              </a:lnSpc>
              <a:spcBef>
                <a:spcPts val="290"/>
              </a:spcBef>
              <a:buFont typeface="Wingdings"/>
              <a:buChar char=""/>
              <a:tabLst>
                <a:tab pos="550545" algn="l"/>
                <a:tab pos="551180" algn="l"/>
              </a:tabLst>
            </a:pPr>
            <a:r>
              <a:rPr lang="en-US" sz="1400" spc="-5" dirty="0" smtClean="0">
                <a:latin typeface="+mj-lt"/>
                <a:cs typeface="Tahoma"/>
              </a:rPr>
              <a:t>Renewable Energy development</a:t>
            </a:r>
          </a:p>
        </p:txBody>
      </p:sp>
    </p:spTree>
    <p:extLst>
      <p:ext uri="{BB962C8B-B14F-4D97-AF65-F5344CB8AC3E}">
        <p14:creationId xmlns:p14="http://schemas.microsoft.com/office/powerpoint/2010/main" val="1189017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Combat Center REPI Program</a:t>
            </a:r>
            <a:br>
              <a:rPr lang="en-US" sz="2400" dirty="0" smtClean="0"/>
            </a:br>
            <a:r>
              <a:rPr lang="en-US" sz="2400" dirty="0" smtClean="0"/>
              <a:t>Encroachment Partnering</a:t>
            </a:r>
            <a:endParaRPr lang="en-US" sz="2400" dirty="0"/>
          </a:p>
        </p:txBody>
      </p:sp>
      <p:sp>
        <p:nvSpPr>
          <p:cNvPr id="4" name="Slide Number Placeholder 3"/>
          <p:cNvSpPr>
            <a:spLocks noGrp="1"/>
          </p:cNvSpPr>
          <p:nvPr>
            <p:ph type="sldNum" sz="quarter" idx="12"/>
          </p:nvPr>
        </p:nvSpPr>
        <p:spPr/>
        <p:txBody>
          <a:bodyPr/>
          <a:lstStyle/>
          <a:p>
            <a:fld id="{F0CA8ACA-0DB9-4DAD-A6A6-B81107FF117E}" type="slidenum">
              <a:rPr lang="en-US" smtClean="0">
                <a:solidFill>
                  <a:prstClr val="black"/>
                </a:solidFill>
              </a:rPr>
              <a:pPr/>
              <a:t>9</a:t>
            </a:fld>
            <a:endParaRPr lang="en-US">
              <a:solidFill>
                <a:prstClr val="black"/>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45609" y="1667224"/>
            <a:ext cx="4805202" cy="4689134"/>
          </a:xfrm>
          <a:prstGeom prst="rect">
            <a:avLst/>
          </a:prstGeom>
        </p:spPr>
      </p:pic>
      <p:sp>
        <p:nvSpPr>
          <p:cNvPr id="6" name="TextBox 5"/>
          <p:cNvSpPr txBox="1"/>
          <p:nvPr/>
        </p:nvSpPr>
        <p:spPr>
          <a:xfrm>
            <a:off x="250784" y="1595745"/>
            <a:ext cx="3794825" cy="3754874"/>
          </a:xfrm>
          <a:prstGeom prst="rect">
            <a:avLst/>
          </a:prstGeom>
          <a:noFill/>
        </p:spPr>
        <p:txBody>
          <a:bodyPr wrap="square" rtlCol="0">
            <a:spAutoFit/>
          </a:bodyPr>
          <a:lstStyle/>
          <a:p>
            <a:r>
              <a:rPr lang="en-US" sz="1400" dirty="0" smtClean="0"/>
              <a:t>REPI Program</a:t>
            </a:r>
            <a:r>
              <a:rPr lang="en-US" sz="1400" dirty="0"/>
              <a:t> </a:t>
            </a:r>
            <a:r>
              <a:rPr lang="en-US" sz="1400" dirty="0" smtClean="0"/>
              <a:t>Objectives:</a:t>
            </a:r>
          </a:p>
          <a:p>
            <a:pPr marL="285750" indent="-285750">
              <a:buFontTx/>
              <a:buChar char="-"/>
            </a:pPr>
            <a:r>
              <a:rPr lang="en-US" sz="1400" dirty="0" smtClean="0"/>
              <a:t>Mission buffer (airspace, TAs)</a:t>
            </a:r>
          </a:p>
          <a:p>
            <a:pPr marL="285750" indent="-285750">
              <a:buFontTx/>
              <a:buChar char="-"/>
            </a:pPr>
            <a:r>
              <a:rPr lang="en-US" sz="1400" dirty="0" smtClean="0"/>
              <a:t>Wildlife Corridors for T&amp;E species</a:t>
            </a:r>
          </a:p>
          <a:p>
            <a:pPr marL="285750" indent="-285750">
              <a:buFontTx/>
              <a:buChar char="-"/>
            </a:pPr>
            <a:r>
              <a:rPr lang="en-US" sz="1400" dirty="0" smtClean="0"/>
              <a:t>Resilience (fire, aquifers, climate effects)</a:t>
            </a:r>
          </a:p>
          <a:p>
            <a:endParaRPr lang="en-US" sz="1400" dirty="0" smtClean="0"/>
          </a:p>
          <a:p>
            <a:r>
              <a:rPr lang="en-US" sz="1400" dirty="0" smtClean="0"/>
              <a:t>Overview:</a:t>
            </a:r>
          </a:p>
          <a:p>
            <a:pPr marL="285750" indent="-285750">
              <a:buFontTx/>
              <a:buChar char="-"/>
            </a:pPr>
            <a:r>
              <a:rPr lang="en-US" sz="1400" dirty="0" smtClean="0"/>
              <a:t>11 completed projects since 2015 with 5,462 acres protected</a:t>
            </a:r>
          </a:p>
          <a:p>
            <a:pPr marL="742950" lvl="1" indent="-285750">
              <a:buFontTx/>
              <a:buChar char="-"/>
            </a:pPr>
            <a:endParaRPr lang="en-US" sz="1400" dirty="0" smtClean="0"/>
          </a:p>
          <a:p>
            <a:pPr marL="285750" indent="-285750">
              <a:buFontTx/>
              <a:buChar char="-"/>
            </a:pPr>
            <a:r>
              <a:rPr lang="en-US" sz="1400" dirty="0" smtClean="0"/>
              <a:t>5 NEW projects in escrow to close by FY24</a:t>
            </a:r>
          </a:p>
          <a:p>
            <a:pPr marL="285750" indent="-285750">
              <a:buFontTx/>
              <a:buChar char="-"/>
            </a:pPr>
            <a:endParaRPr lang="en-US" sz="1400" dirty="0" smtClean="0"/>
          </a:p>
          <a:p>
            <a:pPr marL="285750" indent="-285750">
              <a:buFontTx/>
              <a:buChar char="-"/>
            </a:pPr>
            <a:r>
              <a:rPr lang="en-US" sz="1400" dirty="0" smtClean="0"/>
              <a:t>Proposed Natural Resource Endowment on existing Easement </a:t>
            </a:r>
          </a:p>
          <a:p>
            <a:pPr marL="285750" indent="-285750">
              <a:buFontTx/>
              <a:buChar char="-"/>
            </a:pPr>
            <a:endParaRPr lang="en-US" sz="1400" dirty="0"/>
          </a:p>
          <a:p>
            <a:pPr marL="285750" indent="-285750">
              <a:buFontTx/>
              <a:buChar char="-"/>
            </a:pPr>
            <a:r>
              <a:rPr lang="en-US" sz="1400" dirty="0" smtClean="0"/>
              <a:t>Desert Tortoise Recovery and Sustainment Program (RASP)</a:t>
            </a:r>
          </a:p>
        </p:txBody>
      </p:sp>
    </p:spTree>
    <p:extLst>
      <p:ext uri="{BB962C8B-B14F-4D97-AF65-F5344CB8AC3E}">
        <p14:creationId xmlns:p14="http://schemas.microsoft.com/office/powerpoint/2010/main" val="100649710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md brief">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md brief">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a98a74f-fa02-41e7-90f0-5f0c90bcdba5">
      <Terms xmlns="http://schemas.microsoft.com/office/infopath/2007/PartnerControls"/>
    </lcf76f155ced4ddcb4097134ff3c332f>
    <TaxCatchAll xmlns="dd26b182-60c1-459b-a59d-f9ae3f8c439d" xsi:nil="true"/>
    <TaxKeywordTaxHTField xmlns="dd26b182-60c1-459b-a59d-f9ae3f8c439d">
      <Terms xmlns="http://schemas.microsoft.com/office/infopath/2007/PartnerControls"/>
    </TaxKeywordTaxHTFiel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69121F19C93BA4DB0094FC1C2D0CE64" ma:contentTypeVersion="18" ma:contentTypeDescription="Create a new document." ma:contentTypeScope="" ma:versionID="7074c3d1d19dee40992000b099268b28">
  <xsd:schema xmlns:xsd="http://www.w3.org/2001/XMLSchema" xmlns:xs="http://www.w3.org/2001/XMLSchema" xmlns:p="http://schemas.microsoft.com/office/2006/metadata/properties" xmlns:ns2="1a98a74f-fa02-41e7-90f0-5f0c90bcdba5" xmlns:ns3="dd26b182-60c1-459b-a59d-f9ae3f8c439d" targetNamespace="http://schemas.microsoft.com/office/2006/metadata/properties" ma:root="true" ma:fieldsID="61a6c846bf39839819a4e30f99f3e6be" ns2:_="" ns3:_="">
    <xsd:import namespace="1a98a74f-fa02-41e7-90f0-5f0c90bcdba5"/>
    <xsd:import namespace="dd26b182-60c1-459b-a59d-f9ae3f8c439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TaxKeywordTaxHTField" minOccurs="0"/>
                <xsd:element ref="ns3:TaxCatchAll"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98a74f-fa02-41e7-90f0-5f0c90bcdb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9549015-d31d-48c1-9f2a-0da7e2dfa49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d26b182-60c1-459b-a59d-f9ae3f8c439d" elementFormDefault="qualified">
    <xsd:import namespace="http://schemas.microsoft.com/office/2006/documentManagement/types"/>
    <xsd:import namespace="http://schemas.microsoft.com/office/infopath/2007/PartnerControls"/>
    <xsd:element name="TaxKeywordTaxHTField" ma:index="14" nillable="true" ma:taxonomy="true" ma:internalName="TaxKeywordTaxHTField" ma:taxonomyFieldName="TaxKeyword" ma:displayName="Enterprise Keywords" ma:fieldId="{23f27201-bee3-471e-b2e7-b64fd8b7ca38}" ma:taxonomyMulti="true" ma:sspId="c9549015-d31d-48c1-9f2a-0da7e2dfa497" ma:termSetId="00000000-0000-0000-0000-000000000000" ma:anchorId="00000000-0000-0000-0000-000000000000" ma:open="true" ma:isKeyword="true">
      <xsd:complexType>
        <xsd:sequence>
          <xsd:element ref="pc:Terms" minOccurs="0" maxOccurs="1"/>
        </xsd:sequence>
      </xsd:complexType>
    </xsd:element>
    <xsd:element name="TaxCatchAll" ma:index="15" nillable="true" ma:displayName="Taxonomy Catch All Column" ma:hidden="true" ma:list="{7a738942-e7ee-43b6-bd6a-1b57cf36d3bd}" ma:internalName="TaxCatchAll" ma:showField="CatchAllData" ma:web="dd26b182-60c1-459b-a59d-f9ae3f8c439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42057D-2DFF-4058-9008-D14756CD8A3F}">
  <ds:schemaRefs>
    <ds:schemaRef ds:uri="http://schemas.microsoft.com/sharepoint/v3/contenttype/forms"/>
  </ds:schemaRefs>
</ds:datastoreItem>
</file>

<file path=customXml/itemProps2.xml><?xml version="1.0" encoding="utf-8"?>
<ds:datastoreItem xmlns:ds="http://schemas.openxmlformats.org/officeDocument/2006/customXml" ds:itemID="{43284873-CC0E-4441-9102-4EA6698E6664}">
  <ds:schemaRefs>
    <ds:schemaRef ds:uri="http://schemas.microsoft.com/office/2006/metadata/properties"/>
    <ds:schemaRef ds:uri="http://purl.org/dc/terms/"/>
    <ds:schemaRef ds:uri="115fcf4a-0387-4dc2-ba94-feca6116a4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476b1d5f-07ba-4bf6-aa75-1328fa679a42"/>
    <ds:schemaRef ds:uri="http://www.w3.org/XML/1998/namespace"/>
    <ds:schemaRef ds:uri="http://purl.org/dc/dcmitype/"/>
  </ds:schemaRefs>
</ds:datastoreItem>
</file>

<file path=customXml/itemProps3.xml><?xml version="1.0" encoding="utf-8"?>
<ds:datastoreItem xmlns:ds="http://schemas.openxmlformats.org/officeDocument/2006/customXml" ds:itemID="{A9CEDEE7-FB40-4336-8D2E-2740C847B8FC}"/>
</file>

<file path=docProps/app.xml><?xml version="1.0" encoding="utf-8"?>
<Properties xmlns="http://schemas.openxmlformats.org/officeDocument/2006/extended-properties" xmlns:vt="http://schemas.openxmlformats.org/officeDocument/2006/docPropsVTypes">
  <Template/>
  <TotalTime>5484</TotalTime>
  <Words>1237</Words>
  <Application>Microsoft Office PowerPoint</Application>
  <PresentationFormat>On-screen Show (4:3)</PresentationFormat>
  <Paragraphs>238</Paragraphs>
  <Slides>12</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12</vt:i4>
      </vt:variant>
    </vt:vector>
  </HeadingPairs>
  <TitlesOfParts>
    <vt:vector size="24" baseType="lpstr">
      <vt:lpstr> Arial</vt:lpstr>
      <vt:lpstr>Arial</vt:lpstr>
      <vt:lpstr>Arial Narrow</vt:lpstr>
      <vt:lpstr>Arial Unicode MS</vt:lpstr>
      <vt:lpstr>Calibri</vt:lpstr>
      <vt:lpstr>Courier New</vt:lpstr>
      <vt:lpstr>Helvetica</vt:lpstr>
      <vt:lpstr>Tahoma</vt:lpstr>
      <vt:lpstr>Times New Roman</vt:lpstr>
      <vt:lpstr>Wingdings</vt:lpstr>
      <vt:lpstr>1_Theme1</vt:lpstr>
      <vt:lpstr>2_Theme1</vt:lpstr>
      <vt:lpstr>PowerPoint Presentation</vt:lpstr>
      <vt:lpstr>MAGTF Training Command </vt:lpstr>
      <vt:lpstr>MAGTF Training Command   Marine Corps Air Ground Combat Center</vt:lpstr>
      <vt:lpstr>MAGTF Training Command  Mission Influence Area</vt:lpstr>
      <vt:lpstr>Service Level Training</vt:lpstr>
      <vt:lpstr>Remote &amp; Isolated - the Benefits and Challenges</vt:lpstr>
      <vt:lpstr>Cultivating Defense  Community Partnerships</vt:lpstr>
      <vt:lpstr>The Combat Center Encroachment Management </vt:lpstr>
      <vt:lpstr>Combat Center REPI Program Encroachment Partnering</vt:lpstr>
      <vt:lpstr>Desert Tortoise Recovery and Sustainment  Partnership (RASP) Initiative</vt:lpstr>
      <vt:lpstr>Johnson Valley Land Expansion FY13</vt:lpstr>
      <vt:lpstr>PowerPoint Presentation</vt:lpstr>
    </vt:vector>
  </TitlesOfParts>
  <Company>The United States Marine Corps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Woo Capt Daniel H</dc:creator>
  <cp:lastModifiedBy>Lipscomb CIV Gregory Kemp</cp:lastModifiedBy>
  <cp:revision>229</cp:revision>
  <cp:lastPrinted>2021-10-01T18:05:31Z</cp:lastPrinted>
  <dcterms:created xsi:type="dcterms:W3CDTF">2021-09-14T22:27:37Z</dcterms:created>
  <dcterms:modified xsi:type="dcterms:W3CDTF">2022-10-25T13:41:17Z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0x010100669121F19C93BA4DB0094FC1C2D0CE64</vt:lpwstr>
  </property>
</Properties>
</file>