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1.JPG" ContentType="image/jpeg"/>
  <Override PartName="/ppt/media/image52.JPG" ContentType="image/jpe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26"/>
  </p:notesMasterIdLst>
  <p:sldIdLst>
    <p:sldId id="256" r:id="rId6"/>
    <p:sldId id="257" r:id="rId7"/>
    <p:sldId id="258" r:id="rId8"/>
    <p:sldId id="259" r:id="rId9"/>
    <p:sldId id="262" r:id="rId10"/>
    <p:sldId id="263" r:id="rId11"/>
    <p:sldId id="265" r:id="rId12"/>
    <p:sldId id="266" r:id="rId13"/>
    <p:sldId id="267" r:id="rId14"/>
    <p:sldId id="270" r:id="rId15"/>
    <p:sldId id="285" r:id="rId16"/>
    <p:sldId id="286" r:id="rId17"/>
    <p:sldId id="287" r:id="rId18"/>
    <p:sldId id="288" r:id="rId19"/>
    <p:sldId id="282" r:id="rId20"/>
    <p:sldId id="283" r:id="rId21"/>
    <p:sldId id="284" r:id="rId22"/>
    <p:sldId id="289" r:id="rId23"/>
    <p:sldId id="290" r:id="rId24"/>
    <p:sldId id="280" r:id="rId25"/>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60"/>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F5A24A6-41A4-4531-9D82-49EC14EF675D}" type="datetimeFigureOut">
              <a:rPr lang="en-US" smtClean="0"/>
              <a:t>10/20/2022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55C480A-0940-4EDE-99D2-EC505FB88572}" type="slidenum">
              <a:rPr lang="en-US" smtClean="0"/>
              <a:t>‹#›</a:t>
            </a:fld>
            <a:endParaRPr lang="en-US"/>
          </a:p>
        </p:txBody>
      </p:sp>
    </p:spTree>
    <p:extLst>
      <p:ext uri="{BB962C8B-B14F-4D97-AF65-F5344CB8AC3E}">
        <p14:creationId xmlns:p14="http://schemas.microsoft.com/office/powerpoint/2010/main" val="244366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6290E44-1798-4B35-8C50-41C7B4B4A852}"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934661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8E1005-1D46-412F-A748-58EA0E781FC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3010" name="Rectangle 2"/>
          <p:cNvSpPr>
            <a:spLocks noGrp="1" noRot="1" noChangeAspect="1" noChangeArrowheads="1" noTextEdit="1"/>
          </p:cNvSpPr>
          <p:nvPr>
            <p:ph type="sldImg"/>
          </p:nvPr>
        </p:nvSpPr>
        <p:spPr>
          <a:xfrm>
            <a:off x="1144588" y="685800"/>
            <a:ext cx="4570412" cy="3429000"/>
          </a:xfrm>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488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0D6827"/>
                </a:solidFill>
                <a:latin typeface="Calibri"/>
                <a:cs typeface="Calibri"/>
              </a:defRPr>
            </a:lvl1pPr>
          </a:lstStyle>
          <a:p>
            <a:pPr marL="12700">
              <a:lnSpc>
                <a:spcPts val="1240"/>
              </a:lnSpc>
            </a:pPr>
            <a:r>
              <a:rPr dirty="0"/>
              <a:t>CONTROLLED UNCLASSIFIED </a:t>
            </a:r>
            <a:r>
              <a:rPr spc="-10" dirty="0"/>
              <a:t>INFORMATION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905015-D93F-4F3E-8C03-4757B255D042}"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156208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905015-D93F-4F3E-8C03-4757B255D042}" type="datetimeFigureOut">
              <a:rPr lang="en-US" smtClean="0"/>
              <a:t>10/20/2022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1629282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905015-D93F-4F3E-8C03-4757B255D042}" type="datetimeFigureOut">
              <a:rPr lang="en-US" smtClean="0"/>
              <a:t>10/20/2022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37844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05015-D93F-4F3E-8C03-4757B255D042}" type="datetimeFigureOut">
              <a:rPr lang="en-US" smtClean="0"/>
              <a:t>10/20/2022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1640888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05015-D93F-4F3E-8C03-4757B255D042}"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3037261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905015-D93F-4F3E-8C03-4757B255D042}" type="datetimeFigureOut">
              <a:rPr lang="en-US" smtClean="0"/>
              <a:t>10/20/2022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2335432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5015-D93F-4F3E-8C03-4757B255D042}"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325022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5015-D93F-4F3E-8C03-4757B255D042}"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408007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1" i="0">
                <a:solidFill>
                  <a:srgbClr val="0D6827"/>
                </a:solidFill>
                <a:latin typeface="Calibri"/>
                <a:cs typeface="Calibri"/>
              </a:defRPr>
            </a:lvl1pPr>
          </a:lstStyle>
          <a:p>
            <a:pPr marL="12700">
              <a:lnSpc>
                <a:spcPts val="1240"/>
              </a:lnSpc>
            </a:pPr>
            <a:r>
              <a:rPr dirty="0"/>
              <a:t>CONTROLLED UNCLASSIFIED </a:t>
            </a:r>
            <a:r>
              <a:rPr spc="-10" dirty="0"/>
              <a:t>INFORMATION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10/20/2022</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rgbClr val="0D6827"/>
                </a:solidFill>
                <a:latin typeface="Calibri"/>
                <a:cs typeface="Calibri"/>
              </a:defRPr>
            </a:lvl1pPr>
          </a:lstStyle>
          <a:p>
            <a:pPr marL="12700">
              <a:lnSpc>
                <a:spcPts val="1240"/>
              </a:lnSpc>
            </a:pPr>
            <a:r>
              <a:rPr dirty="0"/>
              <a:t>CONTROLLED UNCLASSIFIED </a:t>
            </a:r>
            <a:r>
              <a:rPr spc="-10" dirty="0"/>
              <a:t>INFORMATION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10/20/2022</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1" i="0">
                <a:solidFill>
                  <a:srgbClr val="0D6827"/>
                </a:solidFill>
                <a:latin typeface="Calibri"/>
                <a:cs typeface="Calibri"/>
              </a:defRPr>
            </a:lvl1pPr>
          </a:lstStyle>
          <a:p>
            <a:pPr marL="12700">
              <a:lnSpc>
                <a:spcPts val="1240"/>
              </a:lnSpc>
            </a:pPr>
            <a:r>
              <a:rPr dirty="0"/>
              <a:t>CONTROLLED UNCLASSIFIED </a:t>
            </a:r>
            <a:r>
              <a:rPr spc="-10" dirty="0"/>
              <a:t>INFORMATION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10/20/2022</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6336791" y="10667"/>
            <a:ext cx="2796540" cy="2706624"/>
          </a:xfrm>
          <a:prstGeom prst="rect">
            <a:avLst/>
          </a:prstGeom>
        </p:spPr>
      </p:pic>
      <p:pic>
        <p:nvPicPr>
          <p:cNvPr id="17" name="bg object 17"/>
          <p:cNvPicPr/>
          <p:nvPr/>
        </p:nvPicPr>
        <p:blipFill>
          <a:blip r:embed="rId3" cstate="print"/>
          <a:stretch>
            <a:fillRect/>
          </a:stretch>
        </p:blipFill>
        <p:spPr>
          <a:xfrm>
            <a:off x="4572" y="2833115"/>
            <a:ext cx="3418331" cy="3653028"/>
          </a:xfrm>
          <a:prstGeom prst="rect">
            <a:avLst/>
          </a:prstGeom>
        </p:spPr>
      </p:pic>
      <p:pic>
        <p:nvPicPr>
          <p:cNvPr id="18" name="bg object 18"/>
          <p:cNvPicPr/>
          <p:nvPr/>
        </p:nvPicPr>
        <p:blipFill>
          <a:blip r:embed="rId4" cstate="print"/>
          <a:stretch>
            <a:fillRect/>
          </a:stretch>
        </p:blipFill>
        <p:spPr>
          <a:xfrm>
            <a:off x="3413760" y="22859"/>
            <a:ext cx="2923032" cy="4422648"/>
          </a:xfrm>
          <a:prstGeom prst="rect">
            <a:avLst/>
          </a:prstGeom>
        </p:spPr>
      </p:pic>
      <p:sp>
        <p:nvSpPr>
          <p:cNvPr id="19" name="bg object 19"/>
          <p:cNvSpPr/>
          <p:nvPr/>
        </p:nvSpPr>
        <p:spPr>
          <a:xfrm>
            <a:off x="9144" y="1168411"/>
            <a:ext cx="9135110" cy="5689600"/>
          </a:xfrm>
          <a:custGeom>
            <a:avLst/>
            <a:gdLst/>
            <a:ahLst/>
            <a:cxnLst/>
            <a:rect l="l" t="t" r="r" b="b"/>
            <a:pathLst>
              <a:path w="9135110" h="5689600">
                <a:moveTo>
                  <a:pt x="9134855" y="0"/>
                </a:moveTo>
                <a:lnTo>
                  <a:pt x="1" y="5337531"/>
                </a:lnTo>
                <a:lnTo>
                  <a:pt x="0" y="5689585"/>
                </a:lnTo>
                <a:lnTo>
                  <a:pt x="3684774" y="5689585"/>
                </a:lnTo>
                <a:lnTo>
                  <a:pt x="9128124" y="5685079"/>
                </a:lnTo>
                <a:lnTo>
                  <a:pt x="9128182" y="5276774"/>
                </a:lnTo>
                <a:lnTo>
                  <a:pt x="9128362" y="5123871"/>
                </a:lnTo>
                <a:lnTo>
                  <a:pt x="9128620" y="4971072"/>
                </a:lnTo>
                <a:lnTo>
                  <a:pt x="9129077" y="4767490"/>
                </a:lnTo>
                <a:lnTo>
                  <a:pt x="9129651" y="4564065"/>
                </a:lnTo>
                <a:lnTo>
                  <a:pt x="9130331" y="4360781"/>
                </a:lnTo>
                <a:lnTo>
                  <a:pt x="9131309" y="4106847"/>
                </a:lnTo>
                <a:lnTo>
                  <a:pt x="9132642" y="3802337"/>
                </a:lnTo>
                <a:lnTo>
                  <a:pt x="9134855" y="3349917"/>
                </a:lnTo>
                <a:lnTo>
                  <a:pt x="9134855" y="0"/>
                </a:lnTo>
                <a:close/>
              </a:path>
            </a:pathLst>
          </a:custGeom>
          <a:solidFill>
            <a:srgbClr val="FFFFFF"/>
          </a:solidFill>
        </p:spPr>
        <p:txBody>
          <a:bodyPr wrap="square" lIns="0" tIns="0" rIns="0" bIns="0" rtlCol="0"/>
          <a:lstStyle/>
          <a:p>
            <a:endParaRPr/>
          </a:p>
        </p:txBody>
      </p:sp>
      <p:pic>
        <p:nvPicPr>
          <p:cNvPr id="20" name="bg object 20"/>
          <p:cNvPicPr/>
          <p:nvPr/>
        </p:nvPicPr>
        <p:blipFill>
          <a:blip r:embed="rId5" cstate="print"/>
          <a:stretch>
            <a:fillRect/>
          </a:stretch>
        </p:blipFill>
        <p:spPr>
          <a:xfrm>
            <a:off x="6134099" y="3791712"/>
            <a:ext cx="2705100" cy="2699004"/>
          </a:xfrm>
          <a:prstGeom prst="rect">
            <a:avLst/>
          </a:prstGeom>
        </p:spPr>
      </p:pic>
      <p:pic>
        <p:nvPicPr>
          <p:cNvPr id="21" name="bg object 21"/>
          <p:cNvPicPr/>
          <p:nvPr/>
        </p:nvPicPr>
        <p:blipFill>
          <a:blip r:embed="rId6" cstate="print"/>
          <a:stretch>
            <a:fillRect/>
          </a:stretch>
        </p:blipFill>
        <p:spPr>
          <a:xfrm>
            <a:off x="0" y="12191"/>
            <a:ext cx="3413759" cy="2820923"/>
          </a:xfrm>
          <a:prstGeom prst="rect">
            <a:avLst/>
          </a:prstGeom>
        </p:spPr>
      </p:pic>
      <p:pic>
        <p:nvPicPr>
          <p:cNvPr id="22" name="bg object 22"/>
          <p:cNvPicPr/>
          <p:nvPr/>
        </p:nvPicPr>
        <p:blipFill>
          <a:blip r:embed="rId7" cstate="print"/>
          <a:stretch>
            <a:fillRect/>
          </a:stretch>
        </p:blipFill>
        <p:spPr>
          <a:xfrm>
            <a:off x="2784348" y="4762500"/>
            <a:ext cx="1412748" cy="1423416"/>
          </a:xfrm>
          <a:prstGeom prst="rect">
            <a:avLst/>
          </a:prstGeom>
        </p:spPr>
      </p:pic>
      <p:sp>
        <p:nvSpPr>
          <p:cNvPr id="23" name="bg object 23"/>
          <p:cNvSpPr/>
          <p:nvPr/>
        </p:nvSpPr>
        <p:spPr>
          <a:xfrm>
            <a:off x="1523" y="1110995"/>
            <a:ext cx="9142730" cy="5375275"/>
          </a:xfrm>
          <a:custGeom>
            <a:avLst/>
            <a:gdLst/>
            <a:ahLst/>
            <a:cxnLst/>
            <a:rect l="l" t="t" r="r" b="b"/>
            <a:pathLst>
              <a:path w="9142730" h="5375275">
                <a:moveTo>
                  <a:pt x="9142476" y="0"/>
                </a:moveTo>
                <a:lnTo>
                  <a:pt x="0" y="5294350"/>
                </a:lnTo>
                <a:lnTo>
                  <a:pt x="0" y="5375148"/>
                </a:lnTo>
                <a:lnTo>
                  <a:pt x="9142476" y="80771"/>
                </a:lnTo>
                <a:lnTo>
                  <a:pt x="9142476" y="0"/>
                </a:lnTo>
                <a:close/>
              </a:path>
            </a:pathLst>
          </a:custGeom>
          <a:solidFill>
            <a:srgbClr val="000012"/>
          </a:solidFill>
        </p:spPr>
        <p:txBody>
          <a:bodyPr wrap="square" lIns="0" tIns="0" rIns="0" bIns="0" rtlCol="0"/>
          <a:lstStyle/>
          <a:p>
            <a:endParaRPr/>
          </a:p>
        </p:txBody>
      </p:sp>
      <p:sp>
        <p:nvSpPr>
          <p:cNvPr id="24" name="bg object 24"/>
          <p:cNvSpPr/>
          <p:nvPr/>
        </p:nvSpPr>
        <p:spPr>
          <a:xfrm>
            <a:off x="-1523" y="1184147"/>
            <a:ext cx="9142730" cy="5375275"/>
          </a:xfrm>
          <a:custGeom>
            <a:avLst/>
            <a:gdLst/>
            <a:ahLst/>
            <a:cxnLst/>
            <a:rect l="l" t="t" r="r" b="b"/>
            <a:pathLst>
              <a:path w="9142730" h="5375275">
                <a:moveTo>
                  <a:pt x="9142476" y="0"/>
                </a:moveTo>
                <a:lnTo>
                  <a:pt x="0" y="5294350"/>
                </a:lnTo>
                <a:lnTo>
                  <a:pt x="0" y="5375148"/>
                </a:lnTo>
                <a:lnTo>
                  <a:pt x="9142476" y="80772"/>
                </a:lnTo>
                <a:lnTo>
                  <a:pt x="9142476" y="0"/>
                </a:lnTo>
                <a:close/>
              </a:path>
            </a:pathLst>
          </a:custGeom>
          <a:solidFill>
            <a:srgbClr val="AF0D25"/>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1" i="0">
                <a:solidFill>
                  <a:srgbClr val="0D6827"/>
                </a:solidFill>
                <a:latin typeface="Calibri"/>
                <a:cs typeface="Calibri"/>
              </a:defRPr>
            </a:lvl1pPr>
          </a:lstStyle>
          <a:p>
            <a:pPr marL="12700">
              <a:lnSpc>
                <a:spcPts val="1240"/>
              </a:lnSpc>
            </a:pPr>
            <a:r>
              <a:rPr dirty="0"/>
              <a:t>CONTROLLED UNCLASSIFIED </a:t>
            </a:r>
            <a:r>
              <a:rPr spc="-10" dirty="0"/>
              <a:t>INFORMATION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10/20/2022</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3550" y="1295400"/>
            <a:ext cx="3008313" cy="685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1295400"/>
            <a:ext cx="5111750" cy="5105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3550" y="2000251"/>
            <a:ext cx="3008313" cy="43866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5767E1DB-D2A5-4C2D-BCF2-4955D3E65E86}" type="datetimeFigureOut">
              <a:rPr lang="en-US" smtClean="0"/>
              <a:t>10/20/2022</a:t>
            </a:fld>
            <a:endParaRPr lang="en-US" dirty="0"/>
          </a:p>
        </p:txBody>
      </p:sp>
      <p:sp>
        <p:nvSpPr>
          <p:cNvPr id="7" name="Slide Number Placeholder 6"/>
          <p:cNvSpPr>
            <a:spLocks noGrp="1"/>
          </p:cNvSpPr>
          <p:nvPr>
            <p:ph type="sldNum" sz="quarter" idx="12"/>
          </p:nvPr>
        </p:nvSpPr>
        <p:spPr/>
        <p:txBody>
          <a:bodyPr/>
          <a:lstStyle/>
          <a:p>
            <a:fld id="{08A4EB18-6903-43D4-B919-88A61AF2FB54}" type="slidenum">
              <a:rPr lang="en-US" smtClean="0"/>
              <a:t>‹#›</a:t>
            </a:fld>
            <a:endParaRPr lang="en-US" dirty="0"/>
          </a:p>
        </p:txBody>
      </p:sp>
    </p:spTree>
    <p:extLst>
      <p:ext uri="{BB962C8B-B14F-4D97-AF65-F5344CB8AC3E}">
        <p14:creationId xmlns:p14="http://schemas.microsoft.com/office/powerpoint/2010/main" val="23167304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905015-D93F-4F3E-8C03-4757B255D042}"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207287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905015-D93F-4F3E-8C03-4757B255D042}"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727281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905015-D93F-4F3E-8C03-4757B255D042}" type="datetimeFigureOut">
              <a:rPr lang="en-US" smtClean="0"/>
              <a:t>10/20/2022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AEE8-A872-4A64-8A3A-234F7BC2A38C}" type="slidenum">
              <a:rPr lang="en-US" smtClean="0"/>
              <a:t>‹#›</a:t>
            </a:fld>
            <a:endParaRPr lang="en-US"/>
          </a:p>
        </p:txBody>
      </p:sp>
    </p:spTree>
    <p:extLst>
      <p:ext uri="{BB962C8B-B14F-4D97-AF65-F5344CB8AC3E}">
        <p14:creationId xmlns:p14="http://schemas.microsoft.com/office/powerpoint/2010/main" val="3999526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2474976" y="779192"/>
            <a:ext cx="6669405" cy="421640"/>
          </a:xfrm>
          <a:custGeom>
            <a:avLst/>
            <a:gdLst/>
            <a:ahLst/>
            <a:cxnLst/>
            <a:rect l="l" t="t" r="r" b="b"/>
            <a:pathLst>
              <a:path w="6669405" h="421640">
                <a:moveTo>
                  <a:pt x="6669024" y="0"/>
                </a:moveTo>
                <a:lnTo>
                  <a:pt x="0" y="267668"/>
                </a:lnTo>
                <a:lnTo>
                  <a:pt x="6669024" y="421473"/>
                </a:lnTo>
                <a:lnTo>
                  <a:pt x="6669024" y="0"/>
                </a:lnTo>
                <a:close/>
              </a:path>
            </a:pathLst>
          </a:custGeom>
          <a:solidFill>
            <a:srgbClr val="AF0D25"/>
          </a:solidFill>
        </p:spPr>
        <p:txBody>
          <a:bodyPr wrap="square" lIns="0" tIns="0" rIns="0" bIns="0" rtlCol="0"/>
          <a:lstStyle/>
          <a:p>
            <a:endParaRPr/>
          </a:p>
        </p:txBody>
      </p:sp>
      <p:sp>
        <p:nvSpPr>
          <p:cNvPr id="17" name="bg object 17"/>
          <p:cNvSpPr/>
          <p:nvPr/>
        </p:nvSpPr>
        <p:spPr>
          <a:xfrm>
            <a:off x="0" y="0"/>
            <a:ext cx="9144000" cy="1201420"/>
          </a:xfrm>
          <a:custGeom>
            <a:avLst/>
            <a:gdLst/>
            <a:ahLst/>
            <a:cxnLst/>
            <a:rect l="l" t="t" r="r" b="b"/>
            <a:pathLst>
              <a:path w="9144000" h="1201420">
                <a:moveTo>
                  <a:pt x="9142299" y="0"/>
                </a:moveTo>
                <a:lnTo>
                  <a:pt x="0" y="0"/>
                </a:lnTo>
                <a:lnTo>
                  <a:pt x="0" y="1200911"/>
                </a:lnTo>
                <a:lnTo>
                  <a:pt x="9143999" y="829873"/>
                </a:lnTo>
                <a:lnTo>
                  <a:pt x="9143999" y="151282"/>
                </a:lnTo>
                <a:lnTo>
                  <a:pt x="9142299" y="0"/>
                </a:lnTo>
                <a:close/>
              </a:path>
            </a:pathLst>
          </a:custGeom>
          <a:solidFill>
            <a:srgbClr val="000012"/>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188975" y="45719"/>
            <a:ext cx="984504" cy="996695"/>
          </a:xfrm>
          <a:prstGeom prst="rect">
            <a:avLst/>
          </a:prstGeom>
        </p:spPr>
      </p:pic>
      <p:sp>
        <p:nvSpPr>
          <p:cNvPr id="2" name="Holder 2"/>
          <p:cNvSpPr>
            <a:spLocks noGrp="1"/>
          </p:cNvSpPr>
          <p:nvPr>
            <p:ph type="title"/>
          </p:nvPr>
        </p:nvSpPr>
        <p:spPr>
          <a:xfrm>
            <a:off x="711326" y="31826"/>
            <a:ext cx="7721346" cy="957630"/>
          </a:xfrm>
          <a:prstGeom prst="rect">
            <a:avLst/>
          </a:prstGeom>
        </p:spPr>
        <p:txBody>
          <a:bodyPr wrap="square" lIns="0" tIns="0" rIns="0" bIns="0">
            <a:spAutoFit/>
          </a:bodyPr>
          <a:lstStyle>
            <a:lvl1pPr>
              <a:defRPr sz="3900" b="1" i="0">
                <a:solidFill>
                  <a:schemeClr val="bg1"/>
                </a:solidFill>
                <a:latin typeface="Arial"/>
                <a:cs typeface="Arial"/>
              </a:defRPr>
            </a:lvl1pPr>
          </a:lstStyle>
          <a:p>
            <a:endParaRPr/>
          </a:p>
        </p:txBody>
      </p:sp>
      <p:sp>
        <p:nvSpPr>
          <p:cNvPr id="3" name="Holder 3"/>
          <p:cNvSpPr>
            <a:spLocks noGrp="1"/>
          </p:cNvSpPr>
          <p:nvPr>
            <p:ph type="body" idx="1"/>
          </p:nvPr>
        </p:nvSpPr>
        <p:spPr>
          <a:xfrm>
            <a:off x="603884" y="1221486"/>
            <a:ext cx="7936230" cy="2117725"/>
          </a:xfrm>
          <a:prstGeom prst="rect">
            <a:avLst/>
          </a:prstGeom>
        </p:spPr>
        <p:txBody>
          <a:bodyPr wrap="square" lIns="0" tIns="0" rIns="0" bIns="0">
            <a:spAutoFit/>
          </a:bodyPr>
          <a:lstStyle>
            <a:lvl1pPr>
              <a:defRPr sz="1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63951" y="6645046"/>
            <a:ext cx="2797810" cy="177800"/>
          </a:xfrm>
          <a:prstGeom prst="rect">
            <a:avLst/>
          </a:prstGeom>
        </p:spPr>
        <p:txBody>
          <a:bodyPr wrap="square" lIns="0" tIns="0" rIns="0" bIns="0">
            <a:spAutoFit/>
          </a:bodyPr>
          <a:lstStyle>
            <a:lvl1pPr>
              <a:defRPr sz="1200" b="1" i="0">
                <a:solidFill>
                  <a:srgbClr val="0D6827"/>
                </a:solidFill>
                <a:latin typeface="Calibri"/>
                <a:cs typeface="Calibri"/>
              </a:defRPr>
            </a:lvl1pPr>
          </a:lstStyle>
          <a:p>
            <a:pPr marL="12700">
              <a:lnSpc>
                <a:spcPts val="1240"/>
              </a:lnSpc>
            </a:pPr>
            <a:r>
              <a:rPr dirty="0"/>
              <a:t>CONTROLLED UNCLASSIFIED </a:t>
            </a:r>
            <a:r>
              <a:rPr spc="-10" dirty="0"/>
              <a:t>INFORMATION</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10/20/2022</a:t>
            </a:fld>
            <a:endParaRPr lang="en-US"/>
          </a:p>
        </p:txBody>
      </p:sp>
      <p:sp>
        <p:nvSpPr>
          <p:cNvPr id="6" name="Holder 6"/>
          <p:cNvSpPr>
            <a:spLocks noGrp="1"/>
          </p:cNvSpPr>
          <p:nvPr>
            <p:ph type="sldNum" sz="quarter" idx="7"/>
          </p:nvPr>
        </p:nvSpPr>
        <p:spPr>
          <a:xfrm>
            <a:off x="8859011" y="6585915"/>
            <a:ext cx="247141" cy="271636"/>
          </a:xfrm>
          <a:prstGeom prst="rect">
            <a:avLst/>
          </a:prstGeom>
        </p:spPr>
        <p:txBody>
          <a:bodyPr wrap="square" lIns="0" tIns="0" rIns="0" bIns="0">
            <a:spAutoFit/>
          </a:bodyPr>
          <a:lstStyle>
            <a:lvl1pPr>
              <a:defRPr sz="1200" b="0" i="0">
                <a:solidFill>
                  <a:srgbClr val="888888"/>
                </a:solidFill>
                <a:latin typeface="Calibri"/>
                <a:cs typeface="Calibri"/>
              </a:defRPr>
            </a:lvl1pPr>
          </a:lstStyle>
          <a:p>
            <a:pPr marL="123189">
              <a:lnSpc>
                <a:spcPct val="100000"/>
              </a:lnSpc>
            </a:pPr>
            <a:fld id="{81D60167-4931-47E6-BA6A-407CBD079E47}" type="slidenum">
              <a:rPr sz="1000" b="1" spc="-5" dirty="0">
                <a:solidFill>
                  <a:srgbClr val="000000"/>
                </a:solidFill>
                <a:latin typeface="Arial"/>
                <a:cs typeface="Arial"/>
              </a:rPr>
              <a:t>‹#›</a:t>
            </a:fld>
            <a:endParaRPr sz="10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905015-D93F-4F3E-8C03-4757B255D042}" type="datetimeFigureOut">
              <a:rPr lang="en-US" smtClean="0"/>
              <a:t>10/20/2022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AAEE8-A872-4A64-8A3A-234F7BC2A38C}" type="slidenum">
              <a:rPr lang="en-US" smtClean="0"/>
              <a:t>‹#›</a:t>
            </a:fld>
            <a:endParaRPr lang="en-US"/>
          </a:p>
        </p:txBody>
      </p:sp>
    </p:spTree>
    <p:extLst>
      <p:ext uri="{BB962C8B-B14F-4D97-AF65-F5344CB8AC3E}">
        <p14:creationId xmlns:p14="http://schemas.microsoft.com/office/powerpoint/2010/main" val="57248145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5" Type="http://schemas.openxmlformats.org/officeDocument/2006/relationships/image" Target="../media/image48.jpg"/><Relationship Id="rId4" Type="http://schemas.openxmlformats.org/officeDocument/2006/relationships/image" Target="../media/image47.jpg"/></Relationships>
</file>

<file path=ppt/slides/_rels/slide11.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57.png"/><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g"/><Relationship Id="rId11" Type="http://schemas.openxmlformats.org/officeDocument/2006/relationships/image" Target="../media/image32.pn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850129" y="4366763"/>
            <a:ext cx="4095115" cy="1801775"/>
          </a:xfrm>
          <a:prstGeom prst="rect">
            <a:avLst/>
          </a:prstGeom>
        </p:spPr>
        <p:txBody>
          <a:bodyPr vert="horz" wrap="square" lIns="0" tIns="151130" rIns="0" bIns="0" rtlCol="0">
            <a:spAutoFit/>
          </a:bodyPr>
          <a:lstStyle/>
          <a:p>
            <a:pPr algn="ctr">
              <a:lnSpc>
                <a:spcPct val="100000"/>
              </a:lnSpc>
              <a:spcBef>
                <a:spcPts val="1190"/>
              </a:spcBef>
            </a:pPr>
            <a:r>
              <a:rPr sz="2800" b="1" spc="-45" dirty="0">
                <a:latin typeface="Arial"/>
                <a:cs typeface="Arial"/>
              </a:rPr>
              <a:t>MCIEAST-</a:t>
            </a:r>
            <a:r>
              <a:rPr sz="2800" b="1" dirty="0">
                <a:latin typeface="Arial"/>
                <a:cs typeface="Arial"/>
              </a:rPr>
              <a:t>MCB</a:t>
            </a:r>
            <a:r>
              <a:rPr sz="2800" b="1" spc="35" dirty="0">
                <a:latin typeface="Arial"/>
                <a:cs typeface="Arial"/>
              </a:rPr>
              <a:t> </a:t>
            </a:r>
            <a:r>
              <a:rPr sz="2800" b="1" spc="-10" dirty="0">
                <a:latin typeface="Arial"/>
                <a:cs typeface="Arial"/>
              </a:rPr>
              <a:t>CAMLEJ</a:t>
            </a:r>
            <a:endParaRPr sz="2800" dirty="0">
              <a:latin typeface="Arial"/>
              <a:cs typeface="Arial"/>
            </a:endParaRPr>
          </a:p>
          <a:p>
            <a:pPr algn="ctr">
              <a:lnSpc>
                <a:spcPct val="100000"/>
              </a:lnSpc>
              <a:spcBef>
                <a:spcPts val="940"/>
              </a:spcBef>
            </a:pPr>
            <a:r>
              <a:rPr lang="en-US" sz="2000" b="1" dirty="0" smtClean="0">
                <a:solidFill>
                  <a:srgbClr val="0000CC"/>
                </a:solidFill>
                <a:latin typeface="Arial"/>
                <a:cs typeface="Arial"/>
              </a:rPr>
              <a:t>ADC – Proactive Encroachment Management</a:t>
            </a:r>
            <a:endParaRPr sz="2000" dirty="0">
              <a:latin typeface="Arial"/>
              <a:cs typeface="Arial"/>
            </a:endParaRPr>
          </a:p>
          <a:p>
            <a:pPr algn="ctr">
              <a:lnSpc>
                <a:spcPct val="100000"/>
              </a:lnSpc>
              <a:spcBef>
                <a:spcPts val="1425"/>
              </a:spcBef>
            </a:pPr>
            <a:r>
              <a:rPr lang="en-US" sz="2000" b="1" dirty="0" smtClean="0">
                <a:solidFill>
                  <a:srgbClr val="000012"/>
                </a:solidFill>
                <a:latin typeface="Arial"/>
                <a:cs typeface="Arial"/>
              </a:rPr>
              <a:t>02 November</a:t>
            </a:r>
            <a:r>
              <a:rPr sz="2000" b="1" spc="-15" dirty="0" smtClean="0">
                <a:solidFill>
                  <a:srgbClr val="000012"/>
                </a:solidFill>
                <a:latin typeface="Arial"/>
                <a:cs typeface="Arial"/>
              </a:rPr>
              <a:t> </a:t>
            </a:r>
            <a:r>
              <a:rPr sz="2000" b="1" spc="-20" dirty="0">
                <a:solidFill>
                  <a:srgbClr val="000012"/>
                </a:solidFill>
                <a:latin typeface="Arial"/>
                <a:cs typeface="Arial"/>
              </a:rPr>
              <a:t>2022</a:t>
            </a:r>
            <a:endParaRPr sz="2000" dirty="0">
              <a:latin typeface="Arial"/>
              <a:cs typeface="Arial"/>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4" name="object 4"/>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1</a:t>
            </a:fld>
            <a:endParaRPr sz="100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9446" y="314705"/>
            <a:ext cx="6726555" cy="452120"/>
          </a:xfrm>
          <a:prstGeom prst="rect">
            <a:avLst/>
          </a:prstGeom>
        </p:spPr>
        <p:txBody>
          <a:bodyPr vert="horz" wrap="square" lIns="0" tIns="12065" rIns="0" bIns="0" rtlCol="0">
            <a:spAutoFit/>
          </a:bodyPr>
          <a:lstStyle/>
          <a:p>
            <a:pPr marL="12700">
              <a:lnSpc>
                <a:spcPct val="100000"/>
              </a:lnSpc>
              <a:spcBef>
                <a:spcPts val="95"/>
              </a:spcBef>
            </a:pPr>
            <a:r>
              <a:rPr sz="2800" dirty="0"/>
              <a:t>MCIEAST</a:t>
            </a:r>
            <a:r>
              <a:rPr sz="2800" spc="-75" dirty="0"/>
              <a:t> </a:t>
            </a:r>
            <a:r>
              <a:rPr sz="2800" dirty="0"/>
              <a:t>Operations</a:t>
            </a:r>
            <a:r>
              <a:rPr sz="2800" spc="-80" dirty="0"/>
              <a:t> </a:t>
            </a:r>
            <a:r>
              <a:rPr sz="2800" dirty="0"/>
              <a:t>&amp;</a:t>
            </a:r>
            <a:r>
              <a:rPr sz="2800" spc="-100" dirty="0"/>
              <a:t> </a:t>
            </a:r>
            <a:r>
              <a:rPr sz="2800" spc="-20" dirty="0"/>
              <a:t>Training</a:t>
            </a:r>
            <a:r>
              <a:rPr sz="2800" spc="-95" dirty="0"/>
              <a:t> </a:t>
            </a:r>
            <a:r>
              <a:rPr sz="2800" spc="-55" dirty="0"/>
              <a:t>(FY-</a:t>
            </a:r>
            <a:r>
              <a:rPr sz="2800" spc="-25" dirty="0"/>
              <a:t>21)</a:t>
            </a:r>
            <a:endParaRPr sz="2800"/>
          </a:p>
        </p:txBody>
      </p:sp>
      <p:sp>
        <p:nvSpPr>
          <p:cNvPr id="3" name="object 3"/>
          <p:cNvSpPr txBox="1"/>
          <p:nvPr/>
        </p:nvSpPr>
        <p:spPr>
          <a:xfrm>
            <a:off x="7676768" y="915670"/>
            <a:ext cx="137350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Arial"/>
                <a:cs typeface="Arial"/>
              </a:rPr>
              <a:t>updated 24</a:t>
            </a:r>
            <a:r>
              <a:rPr sz="1200" b="1" spc="-30" dirty="0">
                <a:latin typeface="Arial"/>
                <a:cs typeface="Arial"/>
              </a:rPr>
              <a:t> </a:t>
            </a:r>
            <a:r>
              <a:rPr sz="1200" b="1" dirty="0">
                <a:latin typeface="Arial"/>
                <a:cs typeface="Arial"/>
              </a:rPr>
              <a:t>Nov</a:t>
            </a:r>
            <a:r>
              <a:rPr sz="1200" b="1" spc="-5" dirty="0">
                <a:latin typeface="Arial"/>
                <a:cs typeface="Arial"/>
              </a:rPr>
              <a:t> </a:t>
            </a:r>
            <a:r>
              <a:rPr sz="1200" b="1" spc="-25" dirty="0">
                <a:latin typeface="Arial"/>
                <a:cs typeface="Arial"/>
              </a:rPr>
              <a:t>21</a:t>
            </a:r>
            <a:endParaRPr sz="1200">
              <a:latin typeface="Arial"/>
              <a:cs typeface="Arial"/>
            </a:endParaRPr>
          </a:p>
        </p:txBody>
      </p:sp>
      <p:graphicFrame>
        <p:nvGraphicFramePr>
          <p:cNvPr id="4" name="object 4"/>
          <p:cNvGraphicFramePr>
            <a:graphicFrameLocks noGrp="1"/>
          </p:cNvGraphicFramePr>
          <p:nvPr>
            <p:extLst>
              <p:ext uri="{D42A27DB-BD31-4B8C-83A1-F6EECF244321}">
                <p14:modId xmlns:p14="http://schemas.microsoft.com/office/powerpoint/2010/main" val="1719854937"/>
              </p:ext>
            </p:extLst>
          </p:nvPr>
        </p:nvGraphicFramePr>
        <p:xfrm>
          <a:off x="61912" y="1822300"/>
          <a:ext cx="2652521" cy="4965787"/>
        </p:xfrm>
        <a:graphic>
          <a:graphicData uri="http://schemas.openxmlformats.org/drawingml/2006/table">
            <a:tbl>
              <a:tblPr firstRow="1" bandRow="1">
                <a:tableStyleId>{2D5ABB26-0587-4C30-8999-92F81FD0307C}</a:tableStyleId>
              </a:tblPr>
              <a:tblGrid>
                <a:gridCol w="2046230">
                  <a:extLst>
                    <a:ext uri="{9D8B030D-6E8A-4147-A177-3AD203B41FA5}">
                      <a16:colId xmlns:a16="http://schemas.microsoft.com/office/drawing/2014/main" val="20000"/>
                    </a:ext>
                  </a:extLst>
                </a:gridCol>
                <a:gridCol w="606291">
                  <a:extLst>
                    <a:ext uri="{9D8B030D-6E8A-4147-A177-3AD203B41FA5}">
                      <a16:colId xmlns:a16="http://schemas.microsoft.com/office/drawing/2014/main" val="20001"/>
                    </a:ext>
                  </a:extLst>
                </a:gridCol>
              </a:tblGrid>
              <a:tr h="304950">
                <a:tc gridSpan="2">
                  <a:txBody>
                    <a:bodyPr/>
                    <a:lstStyle/>
                    <a:p>
                      <a:pPr marL="608965">
                        <a:lnSpc>
                          <a:spcPct val="100000"/>
                        </a:lnSpc>
                        <a:spcBef>
                          <a:spcPts val="560"/>
                        </a:spcBef>
                      </a:pPr>
                      <a:r>
                        <a:rPr sz="1050" b="1" spc="-10" dirty="0">
                          <a:solidFill>
                            <a:srgbClr val="FF0000"/>
                          </a:solidFill>
                          <a:latin typeface="Arial"/>
                          <a:cs typeface="Arial"/>
                        </a:rPr>
                        <a:t>Ranges/Training</a:t>
                      </a:r>
                      <a:r>
                        <a:rPr sz="1050" b="1" spc="40" dirty="0">
                          <a:solidFill>
                            <a:srgbClr val="FF0000"/>
                          </a:solidFill>
                          <a:latin typeface="Arial"/>
                          <a:cs typeface="Arial"/>
                        </a:rPr>
                        <a:t> </a:t>
                      </a:r>
                      <a:r>
                        <a:rPr sz="1050" b="1" spc="-20" dirty="0">
                          <a:solidFill>
                            <a:srgbClr val="FF0000"/>
                          </a:solidFill>
                          <a:latin typeface="Arial"/>
                          <a:cs typeface="Arial"/>
                        </a:rPr>
                        <a:t>Areas</a:t>
                      </a:r>
                      <a:endParaRPr sz="1050">
                        <a:latin typeface="Arial"/>
                        <a:cs typeface="Arial"/>
                      </a:endParaRPr>
                    </a:p>
                  </a:txBody>
                  <a:tcPr marL="0" marR="0" marT="71120"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E1EFD9"/>
                    </a:solidFill>
                  </a:tcPr>
                </a:tc>
                <a:tc hMerge="1">
                  <a:txBody>
                    <a:bodyPr/>
                    <a:lstStyle/>
                    <a:p>
                      <a:endParaRPr/>
                    </a:p>
                  </a:txBody>
                  <a:tcPr marL="0" marR="0" marT="0" marB="0"/>
                </a:tc>
                <a:extLst>
                  <a:ext uri="{0D108BD9-81ED-4DB2-BD59-A6C34878D82A}">
                    <a16:rowId xmlns:a16="http://schemas.microsoft.com/office/drawing/2014/main" val="10000"/>
                  </a:ext>
                </a:extLst>
              </a:tr>
              <a:tr h="315617">
                <a:tc>
                  <a:txBody>
                    <a:bodyPr/>
                    <a:lstStyle/>
                    <a:p>
                      <a:pPr marL="90805" marR="149225">
                        <a:lnSpc>
                          <a:spcPct val="100000"/>
                        </a:lnSpc>
                        <a:spcBef>
                          <a:spcPts val="95"/>
                        </a:spcBef>
                      </a:pPr>
                      <a:r>
                        <a:rPr sz="950" b="1" dirty="0">
                          <a:latin typeface="Arial"/>
                          <a:cs typeface="Arial"/>
                        </a:rPr>
                        <a:t>Live</a:t>
                      </a:r>
                      <a:r>
                        <a:rPr sz="950" b="1" spc="-20" dirty="0">
                          <a:latin typeface="Arial"/>
                          <a:cs typeface="Arial"/>
                        </a:rPr>
                        <a:t> </a:t>
                      </a:r>
                      <a:r>
                        <a:rPr sz="950" b="1" dirty="0">
                          <a:latin typeface="Arial"/>
                          <a:cs typeface="Arial"/>
                        </a:rPr>
                        <a:t>Fire</a:t>
                      </a:r>
                      <a:r>
                        <a:rPr sz="950" b="1" spc="-15" dirty="0">
                          <a:latin typeface="Arial"/>
                          <a:cs typeface="Arial"/>
                        </a:rPr>
                        <a:t> </a:t>
                      </a:r>
                      <a:r>
                        <a:rPr sz="950" b="1" dirty="0">
                          <a:latin typeface="Arial"/>
                          <a:cs typeface="Arial"/>
                        </a:rPr>
                        <a:t>&amp;</a:t>
                      </a:r>
                      <a:r>
                        <a:rPr sz="950" b="1" spc="-20" dirty="0">
                          <a:latin typeface="Arial"/>
                          <a:cs typeface="Arial"/>
                        </a:rPr>
                        <a:t> </a:t>
                      </a:r>
                      <a:r>
                        <a:rPr sz="950" b="1" spc="-10" dirty="0">
                          <a:latin typeface="Arial"/>
                          <a:cs typeface="Arial"/>
                        </a:rPr>
                        <a:t>Maneuver</a:t>
                      </a:r>
                      <a:r>
                        <a:rPr sz="950" b="1" spc="-25" dirty="0">
                          <a:latin typeface="Arial"/>
                          <a:cs typeface="Arial"/>
                        </a:rPr>
                        <a:t> </a:t>
                      </a:r>
                      <a:r>
                        <a:rPr sz="950" b="1" spc="-10" dirty="0">
                          <a:latin typeface="Arial"/>
                          <a:cs typeface="Arial"/>
                        </a:rPr>
                        <a:t>(company level)</a:t>
                      </a:r>
                      <a:endParaRPr sz="950" dirty="0">
                        <a:latin typeface="Arial"/>
                        <a:cs typeface="Arial"/>
                      </a:endParaRPr>
                    </a:p>
                  </a:txBody>
                  <a:tcPr marL="0" marR="0" marT="1206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665"/>
                        </a:spcBef>
                      </a:pPr>
                      <a:r>
                        <a:rPr sz="950" b="1" dirty="0">
                          <a:latin typeface="Arial"/>
                          <a:cs typeface="Arial"/>
                        </a:rPr>
                        <a:t>4</a:t>
                      </a:r>
                      <a:endParaRPr sz="950">
                        <a:latin typeface="Arial"/>
                        <a:cs typeface="Arial"/>
                      </a:endParaRPr>
                    </a:p>
                  </a:txBody>
                  <a:tcPr marL="0" marR="0" marT="844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1"/>
                  </a:ext>
                </a:extLst>
              </a:tr>
              <a:tr h="269811">
                <a:tc>
                  <a:txBody>
                    <a:bodyPr/>
                    <a:lstStyle/>
                    <a:p>
                      <a:pPr marL="90805">
                        <a:lnSpc>
                          <a:spcPct val="100000"/>
                        </a:lnSpc>
                        <a:spcBef>
                          <a:spcPts val="484"/>
                        </a:spcBef>
                      </a:pPr>
                      <a:r>
                        <a:rPr sz="950" b="1" spc="-10" dirty="0">
                          <a:latin typeface="Arial"/>
                          <a:cs typeface="Arial"/>
                        </a:rPr>
                        <a:t>Mechanized/Motorized</a:t>
                      </a:r>
                      <a:endParaRPr sz="950">
                        <a:latin typeface="Arial"/>
                        <a:cs typeface="Arial"/>
                      </a:endParaRPr>
                    </a:p>
                  </a:txBody>
                  <a:tcPr marL="0" marR="0" marT="61594"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484"/>
                        </a:spcBef>
                      </a:pPr>
                      <a:r>
                        <a:rPr sz="950" b="1" dirty="0">
                          <a:latin typeface="Arial"/>
                          <a:cs typeface="Arial"/>
                        </a:rPr>
                        <a:t>6</a:t>
                      </a:r>
                      <a:endParaRPr sz="950">
                        <a:latin typeface="Arial"/>
                        <a:cs typeface="Arial"/>
                      </a:endParaRPr>
                    </a:p>
                  </a:txBody>
                  <a:tcPr marL="0" marR="0" marT="61594"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2"/>
                  </a:ext>
                </a:extLst>
              </a:tr>
              <a:tr h="207692">
                <a:tc>
                  <a:txBody>
                    <a:bodyPr/>
                    <a:lstStyle/>
                    <a:p>
                      <a:pPr marL="90805">
                        <a:lnSpc>
                          <a:spcPct val="100000"/>
                        </a:lnSpc>
                        <a:spcBef>
                          <a:spcPts val="235"/>
                        </a:spcBef>
                      </a:pPr>
                      <a:r>
                        <a:rPr sz="950" b="1" spc="-10" dirty="0">
                          <a:latin typeface="Arial"/>
                          <a:cs typeface="Arial"/>
                        </a:rPr>
                        <a:t>Machineguns</a:t>
                      </a:r>
                      <a:endParaRPr sz="950">
                        <a:latin typeface="Arial"/>
                        <a:cs typeface="Arial"/>
                      </a:endParaRPr>
                    </a:p>
                  </a:txBody>
                  <a:tcPr marL="0" marR="0" marT="2984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235"/>
                        </a:spcBef>
                      </a:pPr>
                      <a:r>
                        <a:rPr sz="950" b="1" spc="-25" dirty="0">
                          <a:latin typeface="Arial"/>
                          <a:cs typeface="Arial"/>
                        </a:rPr>
                        <a:t>15</a:t>
                      </a:r>
                      <a:endParaRPr sz="950">
                        <a:latin typeface="Arial"/>
                        <a:cs typeface="Arial"/>
                      </a:endParaRPr>
                    </a:p>
                  </a:txBody>
                  <a:tcPr marL="0" marR="0" marT="298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3"/>
                  </a:ext>
                </a:extLst>
              </a:tr>
              <a:tr h="289263">
                <a:tc>
                  <a:txBody>
                    <a:bodyPr/>
                    <a:lstStyle/>
                    <a:p>
                      <a:pPr marL="90805">
                        <a:lnSpc>
                          <a:spcPct val="100000"/>
                        </a:lnSpc>
                        <a:spcBef>
                          <a:spcPts val="560"/>
                        </a:spcBef>
                      </a:pPr>
                      <a:r>
                        <a:rPr sz="950" b="1" dirty="0">
                          <a:latin typeface="Arial"/>
                          <a:cs typeface="Arial"/>
                        </a:rPr>
                        <a:t>LAV/AAV</a:t>
                      </a:r>
                      <a:r>
                        <a:rPr sz="950" b="1" spc="-45" dirty="0">
                          <a:latin typeface="Arial"/>
                          <a:cs typeface="Arial"/>
                        </a:rPr>
                        <a:t> </a:t>
                      </a:r>
                      <a:r>
                        <a:rPr sz="950" b="1" spc="-10" dirty="0">
                          <a:latin typeface="Arial"/>
                          <a:cs typeface="Arial"/>
                        </a:rPr>
                        <a:t>employment</a:t>
                      </a:r>
                      <a:endParaRPr sz="950">
                        <a:latin typeface="Arial"/>
                        <a:cs typeface="Arial"/>
                      </a:endParaRPr>
                    </a:p>
                  </a:txBody>
                  <a:tcPr marL="0" marR="0" marT="7112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560"/>
                        </a:spcBef>
                      </a:pPr>
                      <a:r>
                        <a:rPr sz="950" b="1" dirty="0">
                          <a:latin typeface="Arial"/>
                          <a:cs typeface="Arial"/>
                        </a:rPr>
                        <a:t>5</a:t>
                      </a:r>
                      <a:endParaRPr sz="950">
                        <a:latin typeface="Arial"/>
                        <a:cs typeface="Arial"/>
                      </a:endParaRPr>
                    </a:p>
                  </a:txBody>
                  <a:tcPr marL="0" marR="0" marT="7112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4"/>
                  </a:ext>
                </a:extLst>
              </a:tr>
              <a:tr h="207692">
                <a:tc>
                  <a:txBody>
                    <a:bodyPr/>
                    <a:lstStyle/>
                    <a:p>
                      <a:pPr marL="90805">
                        <a:lnSpc>
                          <a:spcPct val="100000"/>
                        </a:lnSpc>
                        <a:spcBef>
                          <a:spcPts val="235"/>
                        </a:spcBef>
                      </a:pPr>
                      <a:r>
                        <a:rPr sz="950" b="1" spc="-10" dirty="0">
                          <a:latin typeface="Arial"/>
                          <a:cs typeface="Arial"/>
                        </a:rPr>
                        <a:t>Artillery/Mortar</a:t>
                      </a:r>
                      <a:r>
                        <a:rPr sz="950" b="1" spc="65" dirty="0">
                          <a:latin typeface="Arial"/>
                          <a:cs typeface="Arial"/>
                        </a:rPr>
                        <a:t> </a:t>
                      </a:r>
                      <a:r>
                        <a:rPr sz="950" b="1" spc="-10" dirty="0">
                          <a:latin typeface="Arial"/>
                          <a:cs typeface="Arial"/>
                        </a:rPr>
                        <a:t>positions</a:t>
                      </a:r>
                      <a:endParaRPr sz="950">
                        <a:latin typeface="Arial"/>
                        <a:cs typeface="Arial"/>
                      </a:endParaRPr>
                    </a:p>
                  </a:txBody>
                  <a:tcPr marL="0" marR="0" marT="2984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235"/>
                        </a:spcBef>
                      </a:pPr>
                      <a:r>
                        <a:rPr sz="950" b="1" dirty="0">
                          <a:latin typeface="Arial"/>
                          <a:cs typeface="Arial"/>
                        </a:rPr>
                        <a:t>27</a:t>
                      </a:r>
                      <a:r>
                        <a:rPr sz="950" b="1" spc="-20" dirty="0">
                          <a:latin typeface="Arial"/>
                          <a:cs typeface="Arial"/>
                        </a:rPr>
                        <a:t> </a:t>
                      </a:r>
                      <a:r>
                        <a:rPr sz="950" b="1" dirty="0">
                          <a:latin typeface="Arial"/>
                          <a:cs typeface="Arial"/>
                        </a:rPr>
                        <a:t>/</a:t>
                      </a:r>
                      <a:r>
                        <a:rPr sz="950" b="1" spc="-10" dirty="0">
                          <a:latin typeface="Arial"/>
                          <a:cs typeface="Arial"/>
                        </a:rPr>
                        <a:t> </a:t>
                      </a:r>
                      <a:r>
                        <a:rPr sz="950" b="1" spc="-50" dirty="0">
                          <a:latin typeface="Arial"/>
                          <a:cs typeface="Arial"/>
                        </a:rPr>
                        <a:t>8</a:t>
                      </a:r>
                      <a:endParaRPr sz="950">
                        <a:latin typeface="Arial"/>
                        <a:cs typeface="Arial"/>
                      </a:endParaRPr>
                    </a:p>
                  </a:txBody>
                  <a:tcPr marL="0" marR="0" marT="298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5"/>
                  </a:ext>
                </a:extLst>
              </a:tr>
              <a:tr h="207692">
                <a:tc>
                  <a:txBody>
                    <a:bodyPr/>
                    <a:lstStyle/>
                    <a:p>
                      <a:pPr marL="90805">
                        <a:lnSpc>
                          <a:spcPct val="100000"/>
                        </a:lnSpc>
                        <a:spcBef>
                          <a:spcPts val="235"/>
                        </a:spcBef>
                      </a:pPr>
                      <a:r>
                        <a:rPr sz="950" b="1" spc="-10" dirty="0">
                          <a:latin typeface="Arial"/>
                          <a:cs typeface="Arial"/>
                        </a:rPr>
                        <a:t>Rockets/Missile</a:t>
                      </a:r>
                      <a:r>
                        <a:rPr sz="950" b="1" dirty="0">
                          <a:latin typeface="Arial"/>
                          <a:cs typeface="Arial"/>
                        </a:rPr>
                        <a:t> </a:t>
                      </a:r>
                      <a:r>
                        <a:rPr sz="950" b="1" spc="-10" dirty="0">
                          <a:latin typeface="Arial"/>
                          <a:cs typeface="Arial"/>
                        </a:rPr>
                        <a:t>systems</a:t>
                      </a:r>
                      <a:endParaRPr sz="950">
                        <a:latin typeface="Arial"/>
                        <a:cs typeface="Arial"/>
                      </a:endParaRPr>
                    </a:p>
                  </a:txBody>
                  <a:tcPr marL="0" marR="0" marT="2984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235"/>
                        </a:spcBef>
                      </a:pPr>
                      <a:r>
                        <a:rPr sz="950" b="1" dirty="0">
                          <a:latin typeface="Arial"/>
                          <a:cs typeface="Arial"/>
                        </a:rPr>
                        <a:t>4</a:t>
                      </a:r>
                      <a:endParaRPr sz="950">
                        <a:latin typeface="Arial"/>
                        <a:cs typeface="Arial"/>
                      </a:endParaRPr>
                    </a:p>
                  </a:txBody>
                  <a:tcPr marL="0" marR="0" marT="298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6"/>
                  </a:ext>
                </a:extLst>
              </a:tr>
              <a:tr h="242203">
                <a:tc>
                  <a:txBody>
                    <a:bodyPr/>
                    <a:lstStyle/>
                    <a:p>
                      <a:pPr marL="90805">
                        <a:lnSpc>
                          <a:spcPct val="100000"/>
                        </a:lnSpc>
                        <a:spcBef>
                          <a:spcPts val="375"/>
                        </a:spcBef>
                      </a:pPr>
                      <a:r>
                        <a:rPr sz="950" b="1" spc="-10" dirty="0">
                          <a:latin typeface="Arial"/>
                          <a:cs typeface="Arial"/>
                        </a:rPr>
                        <a:t>Engineering</a:t>
                      </a:r>
                      <a:r>
                        <a:rPr sz="950" b="1" spc="25" dirty="0">
                          <a:latin typeface="Arial"/>
                          <a:cs typeface="Arial"/>
                        </a:rPr>
                        <a:t> </a:t>
                      </a:r>
                      <a:r>
                        <a:rPr sz="950" b="1" spc="-10" dirty="0">
                          <a:latin typeface="Arial"/>
                          <a:cs typeface="Arial"/>
                        </a:rPr>
                        <a:t>(demo/explosives)</a:t>
                      </a:r>
                      <a:endParaRPr sz="950">
                        <a:latin typeface="Arial"/>
                        <a:cs typeface="Arial"/>
                      </a:endParaRPr>
                    </a:p>
                  </a:txBody>
                  <a:tcPr marL="0" marR="0" marT="4762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375"/>
                        </a:spcBef>
                      </a:pPr>
                      <a:r>
                        <a:rPr sz="950" b="1" spc="-25" dirty="0">
                          <a:latin typeface="Arial"/>
                          <a:cs typeface="Arial"/>
                        </a:rPr>
                        <a:t>16</a:t>
                      </a:r>
                      <a:endParaRPr sz="950">
                        <a:latin typeface="Arial"/>
                        <a:cs typeface="Arial"/>
                      </a:endParaRPr>
                    </a:p>
                  </a:txBody>
                  <a:tcPr marL="0" marR="0" marT="4762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7"/>
                  </a:ext>
                </a:extLst>
              </a:tr>
              <a:tr h="315617">
                <a:tc>
                  <a:txBody>
                    <a:bodyPr/>
                    <a:lstStyle/>
                    <a:p>
                      <a:pPr marL="90805" marR="256540">
                        <a:lnSpc>
                          <a:spcPct val="100000"/>
                        </a:lnSpc>
                        <a:spcBef>
                          <a:spcPts val="95"/>
                        </a:spcBef>
                      </a:pPr>
                      <a:r>
                        <a:rPr sz="950" b="1" spc="-10" dirty="0">
                          <a:latin typeface="Arial"/>
                          <a:cs typeface="Arial"/>
                        </a:rPr>
                        <a:t>Parachute</a:t>
                      </a:r>
                      <a:r>
                        <a:rPr sz="950" b="1" spc="-40" dirty="0">
                          <a:latin typeface="Arial"/>
                          <a:cs typeface="Arial"/>
                        </a:rPr>
                        <a:t> </a:t>
                      </a:r>
                      <a:r>
                        <a:rPr sz="950" b="1" dirty="0">
                          <a:latin typeface="Arial"/>
                          <a:cs typeface="Arial"/>
                        </a:rPr>
                        <a:t>Drop</a:t>
                      </a:r>
                      <a:r>
                        <a:rPr sz="950" b="1" spc="-30" dirty="0">
                          <a:latin typeface="Arial"/>
                          <a:cs typeface="Arial"/>
                        </a:rPr>
                        <a:t> </a:t>
                      </a:r>
                      <a:r>
                        <a:rPr sz="950" b="1" dirty="0">
                          <a:latin typeface="Arial"/>
                          <a:cs typeface="Arial"/>
                        </a:rPr>
                        <a:t>Zones</a:t>
                      </a:r>
                      <a:r>
                        <a:rPr sz="950" b="1" spc="-35" dirty="0">
                          <a:latin typeface="Arial"/>
                          <a:cs typeface="Arial"/>
                        </a:rPr>
                        <a:t> </a:t>
                      </a:r>
                      <a:r>
                        <a:rPr sz="950" b="1" dirty="0">
                          <a:latin typeface="Arial"/>
                          <a:cs typeface="Arial"/>
                        </a:rPr>
                        <a:t>(PDZ)</a:t>
                      </a:r>
                      <a:r>
                        <a:rPr sz="950" b="1" spc="-20" dirty="0">
                          <a:latin typeface="Arial"/>
                          <a:cs typeface="Arial"/>
                        </a:rPr>
                        <a:t> </a:t>
                      </a:r>
                      <a:r>
                        <a:rPr sz="950" b="1" spc="-50" dirty="0">
                          <a:latin typeface="Arial"/>
                          <a:cs typeface="Arial"/>
                        </a:rPr>
                        <a:t>/ </a:t>
                      </a:r>
                      <a:r>
                        <a:rPr sz="950" b="1" dirty="0">
                          <a:latin typeface="Arial"/>
                          <a:cs typeface="Arial"/>
                        </a:rPr>
                        <a:t>Water</a:t>
                      </a:r>
                      <a:r>
                        <a:rPr sz="950" b="1" spc="-45" dirty="0">
                          <a:latin typeface="Arial"/>
                          <a:cs typeface="Arial"/>
                        </a:rPr>
                        <a:t> </a:t>
                      </a:r>
                      <a:r>
                        <a:rPr sz="950" b="1" dirty="0">
                          <a:latin typeface="Arial"/>
                          <a:cs typeface="Arial"/>
                        </a:rPr>
                        <a:t>Drop</a:t>
                      </a:r>
                      <a:r>
                        <a:rPr sz="950" b="1" spc="-45" dirty="0">
                          <a:latin typeface="Arial"/>
                          <a:cs typeface="Arial"/>
                        </a:rPr>
                        <a:t> </a:t>
                      </a:r>
                      <a:r>
                        <a:rPr sz="950" b="1" dirty="0">
                          <a:latin typeface="Arial"/>
                          <a:cs typeface="Arial"/>
                        </a:rPr>
                        <a:t>Zones</a:t>
                      </a:r>
                      <a:r>
                        <a:rPr sz="950" b="1" spc="-55" dirty="0">
                          <a:latin typeface="Arial"/>
                          <a:cs typeface="Arial"/>
                        </a:rPr>
                        <a:t> </a:t>
                      </a:r>
                      <a:r>
                        <a:rPr sz="950" b="1" spc="-20" dirty="0">
                          <a:latin typeface="Arial"/>
                          <a:cs typeface="Arial"/>
                        </a:rPr>
                        <a:t>(WDZ)</a:t>
                      </a:r>
                      <a:endParaRPr sz="950">
                        <a:latin typeface="Arial"/>
                        <a:cs typeface="Arial"/>
                      </a:endParaRPr>
                    </a:p>
                  </a:txBody>
                  <a:tcPr marL="0" marR="0" marT="1206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670"/>
                        </a:spcBef>
                      </a:pPr>
                      <a:r>
                        <a:rPr sz="950" b="1" dirty="0">
                          <a:latin typeface="Arial"/>
                          <a:cs typeface="Arial"/>
                        </a:rPr>
                        <a:t>14</a:t>
                      </a:r>
                      <a:r>
                        <a:rPr sz="950" b="1" spc="-20" dirty="0">
                          <a:latin typeface="Arial"/>
                          <a:cs typeface="Arial"/>
                        </a:rPr>
                        <a:t> </a:t>
                      </a:r>
                      <a:r>
                        <a:rPr sz="950" b="1" dirty="0">
                          <a:latin typeface="Arial"/>
                          <a:cs typeface="Arial"/>
                        </a:rPr>
                        <a:t>/</a:t>
                      </a:r>
                      <a:r>
                        <a:rPr sz="950" b="1" spc="-10" dirty="0">
                          <a:latin typeface="Arial"/>
                          <a:cs typeface="Arial"/>
                        </a:rPr>
                        <a:t> </a:t>
                      </a:r>
                      <a:r>
                        <a:rPr sz="950" b="1" spc="-50" dirty="0">
                          <a:latin typeface="Arial"/>
                          <a:cs typeface="Arial"/>
                        </a:rPr>
                        <a:t>2</a:t>
                      </a:r>
                      <a:endParaRPr sz="950">
                        <a:latin typeface="Arial"/>
                        <a:cs typeface="Arial"/>
                      </a:endParaRPr>
                    </a:p>
                  </a:txBody>
                  <a:tcPr marL="0" marR="0" marT="850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8"/>
                  </a:ext>
                </a:extLst>
              </a:tr>
              <a:tr h="286126">
                <a:tc>
                  <a:txBody>
                    <a:bodyPr/>
                    <a:lstStyle/>
                    <a:p>
                      <a:pPr marL="90805">
                        <a:lnSpc>
                          <a:spcPct val="100000"/>
                        </a:lnSpc>
                        <a:spcBef>
                          <a:spcPts val="555"/>
                        </a:spcBef>
                      </a:pPr>
                      <a:r>
                        <a:rPr sz="950" b="1" spc="-10" dirty="0">
                          <a:latin typeface="Arial"/>
                          <a:cs typeface="Arial"/>
                        </a:rPr>
                        <a:t>Amphibious</a:t>
                      </a:r>
                      <a:r>
                        <a:rPr sz="950" b="1" spc="5" dirty="0">
                          <a:latin typeface="Arial"/>
                          <a:cs typeface="Arial"/>
                        </a:rPr>
                        <a:t> </a:t>
                      </a:r>
                      <a:r>
                        <a:rPr sz="950" b="1" spc="-10" dirty="0">
                          <a:latin typeface="Arial"/>
                          <a:cs typeface="Arial"/>
                        </a:rPr>
                        <a:t>Operations</a:t>
                      </a:r>
                      <a:endParaRPr sz="950">
                        <a:latin typeface="Arial"/>
                        <a:cs typeface="Arial"/>
                      </a:endParaRPr>
                    </a:p>
                  </a:txBody>
                  <a:tcPr marL="0" marR="0" marT="7048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555"/>
                        </a:spcBef>
                      </a:pPr>
                      <a:r>
                        <a:rPr sz="950" b="1" spc="-25" dirty="0">
                          <a:latin typeface="Arial"/>
                          <a:cs typeface="Arial"/>
                        </a:rPr>
                        <a:t>41</a:t>
                      </a:r>
                      <a:endParaRPr sz="950">
                        <a:latin typeface="Arial"/>
                        <a:cs typeface="Arial"/>
                      </a:endParaRPr>
                    </a:p>
                  </a:txBody>
                  <a:tcPr marL="0" marR="0" marT="7048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9"/>
                  </a:ext>
                </a:extLst>
              </a:tr>
              <a:tr h="301185">
                <a:tc>
                  <a:txBody>
                    <a:bodyPr/>
                    <a:lstStyle/>
                    <a:p>
                      <a:pPr marL="90805">
                        <a:lnSpc>
                          <a:spcPct val="100000"/>
                        </a:lnSpc>
                        <a:spcBef>
                          <a:spcPts val="610"/>
                        </a:spcBef>
                      </a:pPr>
                      <a:r>
                        <a:rPr sz="950" b="1" spc="-10" dirty="0">
                          <a:latin typeface="Arial"/>
                          <a:cs typeface="Arial"/>
                        </a:rPr>
                        <a:t>MOUT/IIT</a:t>
                      </a:r>
                      <a:r>
                        <a:rPr sz="950" b="1" spc="10" dirty="0">
                          <a:latin typeface="Arial"/>
                          <a:cs typeface="Arial"/>
                        </a:rPr>
                        <a:t> </a:t>
                      </a:r>
                      <a:r>
                        <a:rPr sz="950" b="1" spc="-10" dirty="0">
                          <a:latin typeface="Arial"/>
                          <a:cs typeface="Arial"/>
                        </a:rPr>
                        <a:t>complexes</a:t>
                      </a:r>
                      <a:endParaRPr sz="950">
                        <a:latin typeface="Arial"/>
                        <a:cs typeface="Arial"/>
                      </a:endParaRPr>
                    </a:p>
                  </a:txBody>
                  <a:tcPr marL="0" marR="0" marT="774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610"/>
                        </a:spcBef>
                      </a:pPr>
                      <a:r>
                        <a:rPr sz="950" b="1" spc="-25" dirty="0">
                          <a:latin typeface="Arial"/>
                          <a:cs typeface="Arial"/>
                        </a:rPr>
                        <a:t>13</a:t>
                      </a:r>
                      <a:endParaRPr sz="950">
                        <a:latin typeface="Arial"/>
                        <a:cs typeface="Arial"/>
                      </a:endParaRPr>
                    </a:p>
                  </a:txBody>
                  <a:tcPr marL="0" marR="0" marT="774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0"/>
                  </a:ext>
                </a:extLst>
              </a:tr>
              <a:tr h="288635">
                <a:tc>
                  <a:txBody>
                    <a:bodyPr/>
                    <a:lstStyle/>
                    <a:p>
                      <a:pPr marL="90805">
                        <a:lnSpc>
                          <a:spcPct val="100000"/>
                        </a:lnSpc>
                        <a:spcBef>
                          <a:spcPts val="565"/>
                        </a:spcBef>
                      </a:pPr>
                      <a:r>
                        <a:rPr sz="950" b="1" spc="-10" dirty="0">
                          <a:latin typeface="Arial"/>
                          <a:cs typeface="Arial"/>
                        </a:rPr>
                        <a:t>FOBs/Airfield</a:t>
                      </a:r>
                      <a:r>
                        <a:rPr sz="950" b="1" spc="5" dirty="0">
                          <a:latin typeface="Arial"/>
                          <a:cs typeface="Arial"/>
                        </a:rPr>
                        <a:t> </a:t>
                      </a:r>
                      <a:r>
                        <a:rPr sz="950" b="1" dirty="0">
                          <a:latin typeface="Arial"/>
                          <a:cs typeface="Arial"/>
                        </a:rPr>
                        <a:t>Seizure</a:t>
                      </a:r>
                      <a:r>
                        <a:rPr sz="950" b="1" spc="-20" dirty="0">
                          <a:latin typeface="Arial"/>
                          <a:cs typeface="Arial"/>
                        </a:rPr>
                        <a:t> </a:t>
                      </a:r>
                      <a:r>
                        <a:rPr sz="950" b="1" spc="-10" dirty="0">
                          <a:latin typeface="Arial"/>
                          <a:cs typeface="Arial"/>
                        </a:rPr>
                        <a:t>facilities</a:t>
                      </a:r>
                      <a:endParaRPr sz="950">
                        <a:latin typeface="Arial"/>
                        <a:cs typeface="Arial"/>
                      </a:endParaRPr>
                    </a:p>
                  </a:txBody>
                  <a:tcPr marL="0" marR="0" marT="717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565"/>
                        </a:spcBef>
                      </a:pPr>
                      <a:r>
                        <a:rPr sz="950" b="1" dirty="0">
                          <a:latin typeface="Arial"/>
                          <a:cs typeface="Arial"/>
                        </a:rPr>
                        <a:t>4</a:t>
                      </a:r>
                      <a:r>
                        <a:rPr sz="950" b="1" spc="-10" dirty="0">
                          <a:latin typeface="Arial"/>
                          <a:cs typeface="Arial"/>
                        </a:rPr>
                        <a:t> </a:t>
                      </a:r>
                      <a:r>
                        <a:rPr sz="950" b="1" dirty="0">
                          <a:latin typeface="Arial"/>
                          <a:cs typeface="Arial"/>
                        </a:rPr>
                        <a:t>/</a:t>
                      </a:r>
                      <a:r>
                        <a:rPr sz="950" b="1" spc="-15" dirty="0">
                          <a:latin typeface="Arial"/>
                          <a:cs typeface="Arial"/>
                        </a:rPr>
                        <a:t> </a:t>
                      </a:r>
                      <a:r>
                        <a:rPr sz="950" b="1" spc="-60" dirty="0">
                          <a:latin typeface="Arial"/>
                          <a:cs typeface="Arial"/>
                        </a:rPr>
                        <a:t>2</a:t>
                      </a:r>
                      <a:endParaRPr sz="950">
                        <a:latin typeface="Arial"/>
                        <a:cs typeface="Arial"/>
                      </a:endParaRPr>
                    </a:p>
                  </a:txBody>
                  <a:tcPr marL="0" marR="0" marT="717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1"/>
                  </a:ext>
                </a:extLst>
              </a:tr>
              <a:tr h="289263">
                <a:tc>
                  <a:txBody>
                    <a:bodyPr/>
                    <a:lstStyle/>
                    <a:p>
                      <a:pPr marL="90805">
                        <a:lnSpc>
                          <a:spcPct val="100000"/>
                        </a:lnSpc>
                        <a:spcBef>
                          <a:spcPts val="565"/>
                        </a:spcBef>
                      </a:pPr>
                      <a:r>
                        <a:rPr sz="950" b="1" spc="-10" dirty="0">
                          <a:latin typeface="Arial"/>
                          <a:cs typeface="Arial"/>
                        </a:rPr>
                        <a:t>Assault</a:t>
                      </a:r>
                      <a:r>
                        <a:rPr sz="950" b="1" spc="-35" dirty="0">
                          <a:latin typeface="Arial"/>
                          <a:cs typeface="Arial"/>
                        </a:rPr>
                        <a:t> </a:t>
                      </a:r>
                      <a:r>
                        <a:rPr sz="950" b="1" dirty="0">
                          <a:latin typeface="Arial"/>
                          <a:cs typeface="Arial"/>
                        </a:rPr>
                        <a:t>Support</a:t>
                      </a:r>
                      <a:r>
                        <a:rPr sz="950" b="1" spc="-40" dirty="0">
                          <a:latin typeface="Arial"/>
                          <a:cs typeface="Arial"/>
                        </a:rPr>
                        <a:t> </a:t>
                      </a:r>
                      <a:r>
                        <a:rPr sz="950" b="1" spc="-10" dirty="0">
                          <a:latin typeface="Arial"/>
                          <a:cs typeface="Arial"/>
                        </a:rPr>
                        <a:t>(TLZ/ALZ)</a:t>
                      </a:r>
                      <a:endParaRPr sz="950">
                        <a:latin typeface="Arial"/>
                        <a:cs typeface="Arial"/>
                      </a:endParaRPr>
                    </a:p>
                  </a:txBody>
                  <a:tcPr marL="0" marR="0" marT="7175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565"/>
                        </a:spcBef>
                      </a:pPr>
                      <a:r>
                        <a:rPr sz="950" b="1" dirty="0">
                          <a:latin typeface="Arial"/>
                          <a:cs typeface="Arial"/>
                        </a:rPr>
                        <a:t>56</a:t>
                      </a:r>
                      <a:r>
                        <a:rPr sz="950" b="1" spc="-20" dirty="0">
                          <a:latin typeface="Arial"/>
                          <a:cs typeface="Arial"/>
                        </a:rPr>
                        <a:t> </a:t>
                      </a:r>
                      <a:r>
                        <a:rPr sz="950" b="1" dirty="0">
                          <a:latin typeface="Arial"/>
                          <a:cs typeface="Arial"/>
                        </a:rPr>
                        <a:t>/</a:t>
                      </a:r>
                      <a:r>
                        <a:rPr sz="950" b="1" spc="-10" dirty="0">
                          <a:latin typeface="Arial"/>
                          <a:cs typeface="Arial"/>
                        </a:rPr>
                        <a:t> </a:t>
                      </a:r>
                      <a:r>
                        <a:rPr sz="950" b="1" spc="-25" dirty="0">
                          <a:latin typeface="Arial"/>
                          <a:cs typeface="Arial"/>
                        </a:rPr>
                        <a:t>20</a:t>
                      </a:r>
                      <a:endParaRPr sz="950">
                        <a:latin typeface="Arial"/>
                        <a:cs typeface="Arial"/>
                      </a:endParaRPr>
                    </a:p>
                  </a:txBody>
                  <a:tcPr marL="0" marR="0" marT="7175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2"/>
                  </a:ext>
                </a:extLst>
              </a:tr>
              <a:tr h="315617">
                <a:tc>
                  <a:txBody>
                    <a:bodyPr/>
                    <a:lstStyle/>
                    <a:p>
                      <a:pPr marL="90805" marR="717550">
                        <a:lnSpc>
                          <a:spcPct val="100000"/>
                        </a:lnSpc>
                        <a:spcBef>
                          <a:spcPts val="100"/>
                        </a:spcBef>
                      </a:pPr>
                      <a:r>
                        <a:rPr sz="950" b="1" spc="-10" dirty="0">
                          <a:latin typeface="Arial"/>
                          <a:cs typeface="Arial"/>
                        </a:rPr>
                        <a:t>Offensive</a:t>
                      </a:r>
                      <a:r>
                        <a:rPr sz="950" b="1" spc="-30" dirty="0">
                          <a:latin typeface="Arial"/>
                          <a:cs typeface="Arial"/>
                        </a:rPr>
                        <a:t> </a:t>
                      </a:r>
                      <a:r>
                        <a:rPr sz="950" b="1" dirty="0">
                          <a:latin typeface="Arial"/>
                          <a:cs typeface="Arial"/>
                        </a:rPr>
                        <a:t>Air </a:t>
                      </a:r>
                      <a:r>
                        <a:rPr sz="950" b="1" spc="-10" dirty="0">
                          <a:latin typeface="Arial"/>
                          <a:cs typeface="Arial"/>
                        </a:rPr>
                        <a:t>Support (CAS/Gunnery/PGMs)</a:t>
                      </a:r>
                      <a:endParaRPr sz="950">
                        <a:latin typeface="Arial"/>
                        <a:cs typeface="Arial"/>
                      </a:endParaRPr>
                    </a:p>
                  </a:txBody>
                  <a:tcPr marL="0" marR="0" marT="1270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670"/>
                        </a:spcBef>
                      </a:pPr>
                      <a:r>
                        <a:rPr sz="950" b="1" dirty="0">
                          <a:latin typeface="Arial"/>
                          <a:cs typeface="Arial"/>
                        </a:rPr>
                        <a:t>4</a:t>
                      </a:r>
                      <a:r>
                        <a:rPr sz="950" b="1" spc="-10" dirty="0">
                          <a:latin typeface="Arial"/>
                          <a:cs typeface="Arial"/>
                        </a:rPr>
                        <a:t> </a:t>
                      </a:r>
                      <a:r>
                        <a:rPr sz="950" b="1" dirty="0">
                          <a:latin typeface="Arial"/>
                          <a:cs typeface="Arial"/>
                        </a:rPr>
                        <a:t>/</a:t>
                      </a:r>
                      <a:r>
                        <a:rPr sz="950" b="1" spc="-15" dirty="0">
                          <a:latin typeface="Arial"/>
                          <a:cs typeface="Arial"/>
                        </a:rPr>
                        <a:t> </a:t>
                      </a:r>
                      <a:r>
                        <a:rPr sz="950" b="1" dirty="0">
                          <a:latin typeface="Arial"/>
                          <a:cs typeface="Arial"/>
                        </a:rPr>
                        <a:t>7</a:t>
                      </a:r>
                      <a:r>
                        <a:rPr sz="950" b="1" spc="-10" dirty="0">
                          <a:latin typeface="Arial"/>
                          <a:cs typeface="Arial"/>
                        </a:rPr>
                        <a:t> </a:t>
                      </a:r>
                      <a:r>
                        <a:rPr sz="950" b="1" dirty="0">
                          <a:latin typeface="Arial"/>
                          <a:cs typeface="Arial"/>
                        </a:rPr>
                        <a:t>/</a:t>
                      </a:r>
                      <a:r>
                        <a:rPr sz="950" b="1" spc="-10" dirty="0">
                          <a:latin typeface="Arial"/>
                          <a:cs typeface="Arial"/>
                        </a:rPr>
                        <a:t> </a:t>
                      </a:r>
                      <a:r>
                        <a:rPr sz="950" b="1" spc="-50" dirty="0">
                          <a:latin typeface="Arial"/>
                          <a:cs typeface="Arial"/>
                        </a:rPr>
                        <a:t>2</a:t>
                      </a:r>
                      <a:endParaRPr sz="950">
                        <a:latin typeface="Arial"/>
                        <a:cs typeface="Arial"/>
                      </a:endParaRPr>
                    </a:p>
                  </a:txBody>
                  <a:tcPr marL="0" marR="0" marT="850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3"/>
                  </a:ext>
                </a:extLst>
              </a:tr>
              <a:tr h="315617">
                <a:tc>
                  <a:txBody>
                    <a:bodyPr/>
                    <a:lstStyle/>
                    <a:p>
                      <a:pPr marL="90805">
                        <a:lnSpc>
                          <a:spcPct val="100000"/>
                        </a:lnSpc>
                        <a:spcBef>
                          <a:spcPts val="670"/>
                        </a:spcBef>
                      </a:pPr>
                      <a:r>
                        <a:rPr sz="950" b="1" spc="-20" dirty="0">
                          <a:latin typeface="Arial"/>
                          <a:cs typeface="Arial"/>
                        </a:rPr>
                        <a:t>Anti-</a:t>
                      </a:r>
                      <a:r>
                        <a:rPr sz="950" b="1" dirty="0">
                          <a:latin typeface="Arial"/>
                          <a:cs typeface="Arial"/>
                        </a:rPr>
                        <a:t>Air</a:t>
                      </a:r>
                      <a:r>
                        <a:rPr sz="950" b="1" spc="50" dirty="0">
                          <a:latin typeface="Arial"/>
                          <a:cs typeface="Arial"/>
                        </a:rPr>
                        <a:t> </a:t>
                      </a:r>
                      <a:r>
                        <a:rPr sz="950" b="1" spc="-10" dirty="0">
                          <a:latin typeface="Arial"/>
                          <a:cs typeface="Arial"/>
                        </a:rPr>
                        <a:t>Ranges</a:t>
                      </a:r>
                      <a:endParaRPr sz="950">
                        <a:latin typeface="Arial"/>
                        <a:cs typeface="Arial"/>
                      </a:endParaRPr>
                    </a:p>
                  </a:txBody>
                  <a:tcPr marL="0" marR="0" marT="8509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670"/>
                        </a:spcBef>
                      </a:pPr>
                      <a:r>
                        <a:rPr sz="950" b="1" dirty="0">
                          <a:latin typeface="Arial"/>
                          <a:cs typeface="Arial"/>
                        </a:rPr>
                        <a:t>1</a:t>
                      </a:r>
                      <a:endParaRPr sz="950">
                        <a:latin typeface="Arial"/>
                        <a:cs typeface="Arial"/>
                      </a:endParaRPr>
                    </a:p>
                  </a:txBody>
                  <a:tcPr marL="0" marR="0" marT="8509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4"/>
                  </a:ext>
                </a:extLst>
              </a:tr>
              <a:tr h="315617">
                <a:tc>
                  <a:txBody>
                    <a:bodyPr/>
                    <a:lstStyle/>
                    <a:p>
                      <a:pPr marL="90805">
                        <a:lnSpc>
                          <a:spcPct val="100000"/>
                        </a:lnSpc>
                        <a:spcBef>
                          <a:spcPts val="675"/>
                        </a:spcBef>
                      </a:pPr>
                      <a:r>
                        <a:rPr sz="950" b="1" dirty="0">
                          <a:latin typeface="Arial"/>
                          <a:cs typeface="Arial"/>
                        </a:rPr>
                        <a:t>Electronic</a:t>
                      </a:r>
                      <a:r>
                        <a:rPr sz="950" b="1" spc="-70" dirty="0">
                          <a:latin typeface="Arial"/>
                          <a:cs typeface="Arial"/>
                        </a:rPr>
                        <a:t> </a:t>
                      </a:r>
                      <a:r>
                        <a:rPr sz="950" b="1" spc="-10" dirty="0">
                          <a:latin typeface="Arial"/>
                          <a:cs typeface="Arial"/>
                        </a:rPr>
                        <a:t>Warfare</a:t>
                      </a:r>
                      <a:endParaRPr sz="950">
                        <a:latin typeface="Arial"/>
                        <a:cs typeface="Arial"/>
                      </a:endParaRPr>
                    </a:p>
                  </a:txBody>
                  <a:tcPr marL="0" marR="0" marT="8572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675"/>
                        </a:spcBef>
                      </a:pPr>
                      <a:r>
                        <a:rPr sz="950" b="1" spc="-25" dirty="0">
                          <a:latin typeface="Arial"/>
                          <a:cs typeface="Arial"/>
                        </a:rPr>
                        <a:t>15</a:t>
                      </a:r>
                      <a:endParaRPr sz="950">
                        <a:latin typeface="Arial"/>
                        <a:cs typeface="Arial"/>
                      </a:endParaRPr>
                    </a:p>
                  </a:txBody>
                  <a:tcPr marL="0" marR="0" marT="8572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5"/>
                  </a:ext>
                </a:extLst>
              </a:tr>
              <a:tr h="285498">
                <a:tc>
                  <a:txBody>
                    <a:bodyPr/>
                    <a:lstStyle/>
                    <a:p>
                      <a:pPr marL="90805" marR="384175">
                        <a:lnSpc>
                          <a:spcPts val="1140"/>
                        </a:lnSpc>
                      </a:pPr>
                      <a:r>
                        <a:rPr sz="950" b="1" spc="-10" dirty="0">
                          <a:latin typeface="Arial"/>
                          <a:cs typeface="Arial"/>
                        </a:rPr>
                        <a:t>Restricted</a:t>
                      </a:r>
                      <a:r>
                        <a:rPr sz="950" b="1" spc="5" dirty="0">
                          <a:latin typeface="Arial"/>
                          <a:cs typeface="Arial"/>
                        </a:rPr>
                        <a:t> </a:t>
                      </a:r>
                      <a:r>
                        <a:rPr sz="950" b="1" spc="-10" dirty="0">
                          <a:latin typeface="Arial"/>
                          <a:cs typeface="Arial"/>
                        </a:rPr>
                        <a:t>Operating</a:t>
                      </a:r>
                      <a:r>
                        <a:rPr sz="950" b="1" spc="20" dirty="0">
                          <a:latin typeface="Arial"/>
                          <a:cs typeface="Arial"/>
                        </a:rPr>
                        <a:t> </a:t>
                      </a:r>
                      <a:r>
                        <a:rPr sz="950" b="1" spc="-20" dirty="0">
                          <a:latin typeface="Arial"/>
                          <a:cs typeface="Arial"/>
                        </a:rPr>
                        <a:t>Zones (UAS)</a:t>
                      </a:r>
                      <a:endParaRPr sz="950">
                        <a:latin typeface="Arial"/>
                        <a:cs typeface="Arial"/>
                      </a:endParaRPr>
                    </a:p>
                  </a:txBody>
                  <a:tcPr marL="0" marR="0" marT="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a:txBody>
                    <a:bodyPr/>
                    <a:lstStyle/>
                    <a:p>
                      <a:pPr algn="ctr">
                        <a:lnSpc>
                          <a:spcPct val="100000"/>
                        </a:lnSpc>
                        <a:spcBef>
                          <a:spcPts val="555"/>
                        </a:spcBef>
                      </a:pPr>
                      <a:r>
                        <a:rPr sz="950" b="1" spc="-25" dirty="0">
                          <a:latin typeface="Arial"/>
                          <a:cs typeface="Arial"/>
                        </a:rPr>
                        <a:t>18</a:t>
                      </a:r>
                      <a:endParaRPr sz="950">
                        <a:latin typeface="Arial"/>
                        <a:cs typeface="Arial"/>
                      </a:endParaRPr>
                    </a:p>
                  </a:txBody>
                  <a:tcPr marL="0" marR="0" marT="7048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6"/>
                  </a:ext>
                </a:extLst>
              </a:tr>
              <a:tr h="207692">
                <a:tc>
                  <a:txBody>
                    <a:bodyPr/>
                    <a:lstStyle/>
                    <a:p>
                      <a:pPr marL="90805">
                        <a:lnSpc>
                          <a:spcPct val="100000"/>
                        </a:lnSpc>
                        <a:spcBef>
                          <a:spcPts val="245"/>
                        </a:spcBef>
                      </a:pPr>
                      <a:r>
                        <a:rPr sz="950" b="1" spc="-10" dirty="0">
                          <a:latin typeface="Arial"/>
                          <a:cs typeface="Arial"/>
                        </a:rPr>
                        <a:t>Simulators</a:t>
                      </a:r>
                      <a:r>
                        <a:rPr sz="950" b="1" spc="-20" dirty="0">
                          <a:latin typeface="Arial"/>
                          <a:cs typeface="Arial"/>
                        </a:rPr>
                        <a:t> </a:t>
                      </a:r>
                      <a:r>
                        <a:rPr sz="950" b="1" dirty="0">
                          <a:latin typeface="Arial"/>
                          <a:cs typeface="Arial"/>
                        </a:rPr>
                        <a:t>(SAVT,</a:t>
                      </a:r>
                      <a:r>
                        <a:rPr sz="950" b="1" spc="-5" dirty="0">
                          <a:latin typeface="Arial"/>
                          <a:cs typeface="Arial"/>
                        </a:rPr>
                        <a:t> </a:t>
                      </a:r>
                      <a:r>
                        <a:rPr sz="950" b="1" dirty="0">
                          <a:latin typeface="Arial"/>
                          <a:cs typeface="Arial"/>
                        </a:rPr>
                        <a:t>CCS,</a:t>
                      </a:r>
                      <a:r>
                        <a:rPr sz="950" b="1" spc="-5" dirty="0">
                          <a:latin typeface="Arial"/>
                          <a:cs typeface="Arial"/>
                        </a:rPr>
                        <a:t> </a:t>
                      </a:r>
                      <a:r>
                        <a:rPr sz="950" b="1" spc="-20" dirty="0">
                          <a:latin typeface="Arial"/>
                          <a:cs typeface="Arial"/>
                        </a:rPr>
                        <a:t>ISMT)</a:t>
                      </a:r>
                      <a:endParaRPr sz="950">
                        <a:latin typeface="Arial"/>
                        <a:cs typeface="Arial"/>
                      </a:endParaRPr>
                    </a:p>
                  </a:txBody>
                  <a:tcPr marL="0" marR="0" marT="31115" marB="0">
                    <a:lnL w="28575">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66"/>
                    </a:solidFill>
                  </a:tcPr>
                </a:tc>
                <a:tc>
                  <a:txBody>
                    <a:bodyPr/>
                    <a:lstStyle/>
                    <a:p>
                      <a:pPr algn="ctr">
                        <a:lnSpc>
                          <a:spcPct val="100000"/>
                        </a:lnSpc>
                        <a:spcBef>
                          <a:spcPts val="245"/>
                        </a:spcBef>
                      </a:pPr>
                      <a:r>
                        <a:rPr sz="950" b="1" spc="-25" dirty="0">
                          <a:latin typeface="Arial"/>
                          <a:cs typeface="Arial"/>
                        </a:rPr>
                        <a:t>33</a:t>
                      </a:r>
                      <a:endParaRPr sz="950" dirty="0">
                        <a:latin typeface="Arial"/>
                        <a:cs typeface="Arial"/>
                      </a:endParaRPr>
                    </a:p>
                  </a:txBody>
                  <a:tcPr marL="0" marR="0" marT="31115" marB="0">
                    <a:lnL w="12700">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FFFF66"/>
                    </a:solidFill>
                  </a:tcPr>
                </a:tc>
                <a:extLst>
                  <a:ext uri="{0D108BD9-81ED-4DB2-BD59-A6C34878D82A}">
                    <a16:rowId xmlns:a16="http://schemas.microsoft.com/office/drawing/2014/main" val="10017"/>
                  </a:ext>
                </a:extLst>
              </a:tr>
            </a:tbl>
          </a:graphicData>
        </a:graphic>
      </p:graphicFrame>
      <p:grpSp>
        <p:nvGrpSpPr>
          <p:cNvPr id="5" name="object 5"/>
          <p:cNvGrpSpPr/>
          <p:nvPr/>
        </p:nvGrpSpPr>
        <p:grpSpPr>
          <a:xfrm>
            <a:off x="2776727" y="3189732"/>
            <a:ext cx="800100" cy="2171700"/>
            <a:chOff x="2776727" y="3189732"/>
            <a:chExt cx="800100" cy="2171700"/>
          </a:xfrm>
        </p:grpSpPr>
        <p:sp>
          <p:nvSpPr>
            <p:cNvPr id="6" name="object 6"/>
            <p:cNvSpPr/>
            <p:nvPr/>
          </p:nvSpPr>
          <p:spPr>
            <a:xfrm>
              <a:off x="2795777" y="3208782"/>
              <a:ext cx="762000" cy="2133600"/>
            </a:xfrm>
            <a:custGeom>
              <a:avLst/>
              <a:gdLst/>
              <a:ahLst/>
              <a:cxnLst/>
              <a:rect l="l" t="t" r="r" b="b"/>
              <a:pathLst>
                <a:path w="762000" h="2133600">
                  <a:moveTo>
                    <a:pt x="361696" y="0"/>
                  </a:moveTo>
                  <a:lnTo>
                    <a:pt x="361696" y="533399"/>
                  </a:lnTo>
                  <a:lnTo>
                    <a:pt x="0" y="533399"/>
                  </a:lnTo>
                  <a:lnTo>
                    <a:pt x="0" y="1600199"/>
                  </a:lnTo>
                  <a:lnTo>
                    <a:pt x="361696" y="1600199"/>
                  </a:lnTo>
                  <a:lnTo>
                    <a:pt x="361696" y="2133599"/>
                  </a:lnTo>
                  <a:lnTo>
                    <a:pt x="762000" y="1066799"/>
                  </a:lnTo>
                  <a:lnTo>
                    <a:pt x="361696" y="0"/>
                  </a:lnTo>
                  <a:close/>
                </a:path>
              </a:pathLst>
            </a:custGeom>
            <a:solidFill>
              <a:srgbClr val="FF0000"/>
            </a:solidFill>
          </p:spPr>
          <p:txBody>
            <a:bodyPr wrap="square" lIns="0" tIns="0" rIns="0" bIns="0" rtlCol="0"/>
            <a:lstStyle/>
            <a:p>
              <a:endParaRPr/>
            </a:p>
          </p:txBody>
        </p:sp>
        <p:sp>
          <p:nvSpPr>
            <p:cNvPr id="7" name="object 7"/>
            <p:cNvSpPr/>
            <p:nvPr/>
          </p:nvSpPr>
          <p:spPr>
            <a:xfrm>
              <a:off x="2795777" y="3208782"/>
              <a:ext cx="762000" cy="2133600"/>
            </a:xfrm>
            <a:custGeom>
              <a:avLst/>
              <a:gdLst/>
              <a:ahLst/>
              <a:cxnLst/>
              <a:rect l="l" t="t" r="r" b="b"/>
              <a:pathLst>
                <a:path w="762000" h="2133600">
                  <a:moveTo>
                    <a:pt x="0" y="533399"/>
                  </a:moveTo>
                  <a:lnTo>
                    <a:pt x="361696" y="533399"/>
                  </a:lnTo>
                  <a:lnTo>
                    <a:pt x="361696" y="0"/>
                  </a:lnTo>
                  <a:lnTo>
                    <a:pt x="762000" y="1066799"/>
                  </a:lnTo>
                  <a:lnTo>
                    <a:pt x="361696" y="2133599"/>
                  </a:lnTo>
                  <a:lnTo>
                    <a:pt x="361696" y="1600199"/>
                  </a:lnTo>
                  <a:lnTo>
                    <a:pt x="0" y="1600199"/>
                  </a:lnTo>
                  <a:lnTo>
                    <a:pt x="0" y="533399"/>
                  </a:lnTo>
                  <a:close/>
                </a:path>
              </a:pathLst>
            </a:custGeom>
            <a:ln w="38100">
              <a:solidFill>
                <a:srgbClr val="000000"/>
              </a:solidFill>
            </a:ln>
          </p:spPr>
          <p:txBody>
            <a:bodyPr wrap="square" lIns="0" tIns="0" rIns="0" bIns="0" rtlCol="0"/>
            <a:lstStyle/>
            <a:p>
              <a:endParaRPr/>
            </a:p>
          </p:txBody>
        </p:sp>
      </p:grpSp>
      <p:grpSp>
        <p:nvGrpSpPr>
          <p:cNvPr id="8" name="object 8"/>
          <p:cNvGrpSpPr/>
          <p:nvPr/>
        </p:nvGrpSpPr>
        <p:grpSpPr>
          <a:xfrm>
            <a:off x="4884420" y="1749551"/>
            <a:ext cx="1973580" cy="1094740"/>
            <a:chOff x="4884420" y="1749551"/>
            <a:chExt cx="1973580" cy="1094740"/>
          </a:xfrm>
        </p:grpSpPr>
        <p:pic>
          <p:nvPicPr>
            <p:cNvPr id="9" name="object 9"/>
            <p:cNvPicPr/>
            <p:nvPr/>
          </p:nvPicPr>
          <p:blipFill>
            <a:blip r:embed="rId2" cstate="print"/>
            <a:stretch>
              <a:fillRect/>
            </a:stretch>
          </p:blipFill>
          <p:spPr>
            <a:xfrm>
              <a:off x="4913376" y="1778507"/>
              <a:ext cx="1915668" cy="1036320"/>
            </a:xfrm>
            <a:prstGeom prst="rect">
              <a:avLst/>
            </a:prstGeom>
          </p:spPr>
        </p:pic>
        <p:sp>
          <p:nvSpPr>
            <p:cNvPr id="10" name="object 10"/>
            <p:cNvSpPr/>
            <p:nvPr/>
          </p:nvSpPr>
          <p:spPr>
            <a:xfrm>
              <a:off x="4898898" y="1764029"/>
              <a:ext cx="1945005" cy="1065530"/>
            </a:xfrm>
            <a:custGeom>
              <a:avLst/>
              <a:gdLst/>
              <a:ahLst/>
              <a:cxnLst/>
              <a:rect l="l" t="t" r="r" b="b"/>
              <a:pathLst>
                <a:path w="1945004" h="1065530">
                  <a:moveTo>
                    <a:pt x="0" y="1065276"/>
                  </a:moveTo>
                  <a:lnTo>
                    <a:pt x="1944624" y="1065276"/>
                  </a:lnTo>
                  <a:lnTo>
                    <a:pt x="1944624" y="0"/>
                  </a:lnTo>
                  <a:lnTo>
                    <a:pt x="0" y="0"/>
                  </a:lnTo>
                  <a:lnTo>
                    <a:pt x="0" y="1065276"/>
                  </a:lnTo>
                  <a:close/>
                </a:path>
              </a:pathLst>
            </a:custGeom>
            <a:ln w="28956">
              <a:solidFill>
                <a:srgbClr val="FF0000"/>
              </a:solidFill>
            </a:ln>
          </p:spPr>
          <p:txBody>
            <a:bodyPr wrap="square" lIns="0" tIns="0" rIns="0" bIns="0" rtlCol="0"/>
            <a:lstStyle/>
            <a:p>
              <a:endParaRPr/>
            </a:p>
          </p:txBody>
        </p:sp>
      </p:grpSp>
      <p:pic>
        <p:nvPicPr>
          <p:cNvPr id="11" name="object 11"/>
          <p:cNvPicPr/>
          <p:nvPr/>
        </p:nvPicPr>
        <p:blipFill>
          <a:blip r:embed="rId3" cstate="print"/>
          <a:stretch>
            <a:fillRect/>
          </a:stretch>
        </p:blipFill>
        <p:spPr>
          <a:xfrm>
            <a:off x="2845307" y="1786127"/>
            <a:ext cx="1955292" cy="1033272"/>
          </a:xfrm>
          <a:prstGeom prst="rect">
            <a:avLst/>
          </a:prstGeom>
        </p:spPr>
      </p:pic>
      <p:graphicFrame>
        <p:nvGraphicFramePr>
          <p:cNvPr id="12" name="object 12"/>
          <p:cNvGraphicFramePr>
            <a:graphicFrameLocks noGrp="1"/>
          </p:cNvGraphicFramePr>
          <p:nvPr/>
        </p:nvGraphicFramePr>
        <p:xfrm>
          <a:off x="2816351" y="1749551"/>
          <a:ext cx="3264534" cy="3706495"/>
        </p:xfrm>
        <a:graphic>
          <a:graphicData uri="http://schemas.openxmlformats.org/drawingml/2006/table">
            <a:tbl>
              <a:tblPr firstRow="1" bandRow="1">
                <a:tableStyleId>{2D5ABB26-0587-4C30-8999-92F81FD0307C}</a:tableStyleId>
              </a:tblPr>
              <a:tblGrid>
                <a:gridCol w="744855">
                  <a:extLst>
                    <a:ext uri="{9D8B030D-6E8A-4147-A177-3AD203B41FA5}">
                      <a16:colId xmlns:a16="http://schemas.microsoft.com/office/drawing/2014/main" val="20000"/>
                    </a:ext>
                  </a:extLst>
                </a:gridCol>
                <a:gridCol w="1239520">
                  <a:extLst>
                    <a:ext uri="{9D8B030D-6E8A-4147-A177-3AD203B41FA5}">
                      <a16:colId xmlns:a16="http://schemas.microsoft.com/office/drawing/2014/main" val="20001"/>
                    </a:ext>
                  </a:extLst>
                </a:gridCol>
                <a:gridCol w="604519">
                  <a:extLst>
                    <a:ext uri="{9D8B030D-6E8A-4147-A177-3AD203B41FA5}">
                      <a16:colId xmlns:a16="http://schemas.microsoft.com/office/drawing/2014/main" val="20002"/>
                    </a:ext>
                  </a:extLst>
                </a:gridCol>
                <a:gridCol w="675640">
                  <a:extLst>
                    <a:ext uri="{9D8B030D-6E8A-4147-A177-3AD203B41FA5}">
                      <a16:colId xmlns:a16="http://schemas.microsoft.com/office/drawing/2014/main" val="20003"/>
                    </a:ext>
                  </a:extLst>
                </a:gridCol>
              </a:tblGrid>
              <a:tr h="1091565">
                <a:tc gridSpan="2">
                  <a:txBody>
                    <a:bodyPr/>
                    <a:lstStyle/>
                    <a:p>
                      <a:pPr>
                        <a:lnSpc>
                          <a:spcPct val="100000"/>
                        </a:lnSpc>
                      </a:pPr>
                      <a:endParaRPr sz="1000">
                        <a:latin typeface="Times New Roman"/>
                        <a:cs typeface="Times New Roman"/>
                      </a:endParaRPr>
                    </a:p>
                  </a:txBody>
                  <a:tcPr marL="0" marR="0" marT="0" marB="0">
                    <a:lnL w="38100">
                      <a:solidFill>
                        <a:srgbClr val="FF0000"/>
                      </a:solidFill>
                      <a:prstDash val="solid"/>
                    </a:lnL>
                    <a:lnR w="38100">
                      <a:solidFill>
                        <a:srgbClr val="FF0000"/>
                      </a:solidFill>
                      <a:prstDash val="solid"/>
                    </a:lnR>
                    <a:lnT w="38100">
                      <a:solidFill>
                        <a:srgbClr val="FF0000"/>
                      </a:solidFill>
                      <a:prstDash val="solid"/>
                    </a:lnT>
                    <a:lnB w="38100">
                      <a:solidFill>
                        <a:srgbClr val="000000"/>
                      </a:solidFill>
                      <a:prstDash val="solid"/>
                    </a:lnB>
                  </a:tcPr>
                </a:tc>
                <a:tc hMerge="1">
                  <a:txBody>
                    <a:bodyPr/>
                    <a:lstStyle/>
                    <a:p>
                      <a:endParaRPr/>
                    </a:p>
                  </a:txBody>
                  <a:tcPr marL="0" marR="0" marT="0" marB="0"/>
                </a:tc>
                <a:tc gridSpan="2">
                  <a:txBody>
                    <a:bodyPr/>
                    <a:lstStyle/>
                    <a:p>
                      <a:pPr>
                        <a:lnSpc>
                          <a:spcPct val="100000"/>
                        </a:lnSpc>
                      </a:pPr>
                      <a:endParaRPr sz="1000">
                        <a:latin typeface="Times New Roman"/>
                        <a:cs typeface="Times New Roman"/>
                      </a:endParaRPr>
                    </a:p>
                  </a:txBody>
                  <a:tcPr marL="0" marR="0" marT="0" marB="0">
                    <a:lnL w="38100">
                      <a:solidFill>
                        <a:srgbClr val="FF0000"/>
                      </a:solidFill>
                      <a:prstDash val="solid"/>
                    </a:lnL>
                    <a:lnB w="2857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83845">
                <a:tc rowSpan="13">
                  <a:txBody>
                    <a:bodyPr/>
                    <a:lstStyle/>
                    <a:p>
                      <a:pPr>
                        <a:lnSpc>
                          <a:spcPct val="100000"/>
                        </a:lnSpc>
                      </a:pPr>
                      <a:endParaRPr sz="1000">
                        <a:latin typeface="Times New Roman"/>
                        <a:cs typeface="Times New Roman"/>
                      </a:endParaRPr>
                    </a:p>
                  </a:txBody>
                  <a:tcPr marL="0" marR="0" marT="0" marB="0">
                    <a:lnR w="28575">
                      <a:solidFill>
                        <a:srgbClr val="000000"/>
                      </a:solidFill>
                      <a:prstDash val="solid"/>
                    </a:lnR>
                    <a:lnT w="38100" cap="flat" cmpd="sng" algn="ctr">
                      <a:solidFill>
                        <a:srgbClr val="000000"/>
                      </a:solidFill>
                      <a:prstDash val="solid"/>
                      <a:round/>
                      <a:headEnd type="none" w="med" len="med"/>
                      <a:tailEnd type="none" w="med" len="med"/>
                    </a:lnT>
                  </a:tcPr>
                </a:tc>
                <a:tc gridSpan="3">
                  <a:txBody>
                    <a:bodyPr/>
                    <a:lstStyle/>
                    <a:p>
                      <a:pPr marL="186055">
                        <a:lnSpc>
                          <a:spcPct val="100000"/>
                        </a:lnSpc>
                        <a:spcBef>
                          <a:spcPts val="550"/>
                        </a:spcBef>
                      </a:pPr>
                      <a:r>
                        <a:rPr sz="1050" b="1" dirty="0">
                          <a:solidFill>
                            <a:srgbClr val="FF0000"/>
                          </a:solidFill>
                          <a:latin typeface="Arial"/>
                          <a:cs typeface="Arial"/>
                        </a:rPr>
                        <a:t>Training</a:t>
                      </a:r>
                      <a:r>
                        <a:rPr sz="1050" b="1" spc="-50" dirty="0">
                          <a:solidFill>
                            <a:srgbClr val="FF0000"/>
                          </a:solidFill>
                          <a:latin typeface="Arial"/>
                          <a:cs typeface="Arial"/>
                        </a:rPr>
                        <a:t> </a:t>
                      </a:r>
                      <a:r>
                        <a:rPr sz="1050" b="1" dirty="0">
                          <a:solidFill>
                            <a:srgbClr val="FF0000"/>
                          </a:solidFill>
                          <a:latin typeface="Arial"/>
                          <a:cs typeface="Arial"/>
                        </a:rPr>
                        <a:t>the</a:t>
                      </a:r>
                      <a:r>
                        <a:rPr sz="1050" b="1" spc="-20" dirty="0">
                          <a:solidFill>
                            <a:srgbClr val="FF0000"/>
                          </a:solidFill>
                          <a:latin typeface="Arial"/>
                          <a:cs typeface="Arial"/>
                        </a:rPr>
                        <a:t> </a:t>
                      </a:r>
                      <a:r>
                        <a:rPr sz="1050" b="1" dirty="0">
                          <a:solidFill>
                            <a:srgbClr val="FF0000"/>
                          </a:solidFill>
                          <a:latin typeface="Arial"/>
                          <a:cs typeface="Arial"/>
                        </a:rPr>
                        <a:t>Force</a:t>
                      </a:r>
                      <a:r>
                        <a:rPr sz="1050" b="1" spc="-40" dirty="0">
                          <a:solidFill>
                            <a:srgbClr val="FF0000"/>
                          </a:solidFill>
                          <a:latin typeface="Arial"/>
                          <a:cs typeface="Arial"/>
                        </a:rPr>
                        <a:t> </a:t>
                      </a:r>
                      <a:r>
                        <a:rPr sz="1050" b="1" dirty="0">
                          <a:solidFill>
                            <a:srgbClr val="FF0000"/>
                          </a:solidFill>
                          <a:latin typeface="Arial"/>
                          <a:cs typeface="Arial"/>
                        </a:rPr>
                        <a:t>(Pers.</a:t>
                      </a:r>
                      <a:r>
                        <a:rPr sz="1050" b="1" spc="-20" dirty="0">
                          <a:solidFill>
                            <a:srgbClr val="FF0000"/>
                          </a:solidFill>
                          <a:latin typeface="Arial"/>
                          <a:cs typeface="Arial"/>
                        </a:rPr>
                        <a:t> </a:t>
                      </a:r>
                      <a:r>
                        <a:rPr sz="1050" b="1" spc="-10" dirty="0">
                          <a:solidFill>
                            <a:srgbClr val="FF0000"/>
                          </a:solidFill>
                          <a:latin typeface="Arial"/>
                          <a:cs typeface="Arial"/>
                        </a:rPr>
                        <a:t>Trained)</a:t>
                      </a:r>
                      <a:endParaRPr sz="1050">
                        <a:latin typeface="Arial"/>
                        <a:cs typeface="Arial"/>
                      </a:endParaRPr>
                    </a:p>
                  </a:txBody>
                  <a:tcPr marL="0" marR="0" marT="69850" marB="0">
                    <a:lnL w="28575">
                      <a:solidFill>
                        <a:srgbClr val="000000"/>
                      </a:solidFill>
                      <a:prstDash val="solid"/>
                    </a:lnL>
                    <a:lnR w="28575">
                      <a:solidFill>
                        <a:srgbClr val="000000"/>
                      </a:solidFill>
                      <a:prstDash val="solid"/>
                    </a:lnR>
                    <a:lnB w="12700">
                      <a:solidFill>
                        <a:srgbClr val="000000"/>
                      </a:solidFill>
                      <a:prstDash val="solid"/>
                    </a:lnB>
                    <a:solidFill>
                      <a:srgbClr val="E1EFD9"/>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92405">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135"/>
                        </a:spcBef>
                      </a:pPr>
                      <a:r>
                        <a:rPr sz="1000" b="1" spc="-10" dirty="0">
                          <a:latin typeface="Arial"/>
                          <a:cs typeface="Arial"/>
                        </a:rPr>
                        <a:t>F-Ranges</a:t>
                      </a:r>
                      <a:endParaRPr sz="1000">
                        <a:latin typeface="Arial"/>
                        <a:cs typeface="Arial"/>
                      </a:endParaRPr>
                    </a:p>
                  </a:txBody>
                  <a:tcPr marL="0" marR="0" marT="1714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135"/>
                        </a:spcBef>
                      </a:pPr>
                      <a:r>
                        <a:rPr sz="1000" b="1" spc="-10" dirty="0">
                          <a:latin typeface="Arial"/>
                          <a:cs typeface="Arial"/>
                        </a:rPr>
                        <a:t>10,824</a:t>
                      </a:r>
                      <a:endParaRPr sz="1000">
                        <a:latin typeface="Arial"/>
                        <a:cs typeface="Arial"/>
                      </a:endParaRPr>
                    </a:p>
                  </a:txBody>
                  <a:tcPr marL="0" marR="0" marT="1714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2"/>
                  </a:ext>
                </a:extLst>
              </a:tr>
              <a:tr h="184785">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105"/>
                        </a:spcBef>
                      </a:pPr>
                      <a:r>
                        <a:rPr sz="1000" b="1" spc="-10" dirty="0">
                          <a:latin typeface="Arial"/>
                          <a:cs typeface="Arial"/>
                        </a:rPr>
                        <a:t>G-Ranges</a:t>
                      </a:r>
                      <a:endParaRPr sz="1000">
                        <a:latin typeface="Arial"/>
                        <a:cs typeface="Arial"/>
                      </a:endParaRPr>
                    </a:p>
                  </a:txBody>
                  <a:tcPr marL="0" marR="0" marT="1333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6525" algn="r">
                        <a:lnSpc>
                          <a:spcPct val="100000"/>
                        </a:lnSpc>
                        <a:spcBef>
                          <a:spcPts val="105"/>
                        </a:spcBef>
                      </a:pPr>
                      <a:r>
                        <a:rPr sz="1000" b="1" spc="-10" dirty="0">
                          <a:latin typeface="Arial"/>
                          <a:cs typeface="Arial"/>
                        </a:rPr>
                        <a:t>85,690</a:t>
                      </a:r>
                      <a:endParaRPr sz="1000">
                        <a:latin typeface="Arial"/>
                        <a:cs typeface="Arial"/>
                      </a:endParaRPr>
                    </a:p>
                  </a:txBody>
                  <a:tcPr marL="0" marR="0" marT="1333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3"/>
                  </a:ext>
                </a:extLst>
              </a:tr>
              <a:tr h="176530">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75"/>
                        </a:spcBef>
                      </a:pPr>
                      <a:r>
                        <a:rPr sz="1000" b="1" spc="-10" dirty="0">
                          <a:latin typeface="Arial"/>
                          <a:cs typeface="Arial"/>
                        </a:rPr>
                        <a:t>K-Ranges</a:t>
                      </a:r>
                      <a:endParaRPr sz="1000">
                        <a:latin typeface="Arial"/>
                        <a:cs typeface="Arial"/>
                      </a:endParaRPr>
                    </a:p>
                  </a:txBody>
                  <a:tcPr marL="0" marR="0" marT="952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02235" algn="r">
                        <a:lnSpc>
                          <a:spcPct val="100000"/>
                        </a:lnSpc>
                        <a:spcBef>
                          <a:spcPts val="75"/>
                        </a:spcBef>
                      </a:pPr>
                      <a:r>
                        <a:rPr sz="1000" b="1" spc="-10" dirty="0">
                          <a:latin typeface="Arial"/>
                          <a:cs typeface="Arial"/>
                        </a:rPr>
                        <a:t>197,099</a:t>
                      </a:r>
                      <a:endParaRPr sz="1000">
                        <a:latin typeface="Arial"/>
                        <a:cs typeface="Arial"/>
                      </a:endParaRPr>
                    </a:p>
                  </a:txBody>
                  <a:tcPr marL="0" marR="0" marT="952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4"/>
                  </a:ext>
                </a:extLst>
              </a:tr>
              <a:tr h="210820">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210"/>
                        </a:spcBef>
                      </a:pPr>
                      <a:r>
                        <a:rPr sz="1000" b="1" dirty="0">
                          <a:latin typeface="Arial"/>
                          <a:cs typeface="Arial"/>
                        </a:rPr>
                        <a:t>SR</a:t>
                      </a:r>
                      <a:r>
                        <a:rPr sz="1000" b="1" spc="-10" dirty="0">
                          <a:latin typeface="Arial"/>
                          <a:cs typeface="Arial"/>
                        </a:rPr>
                        <a:t> Ranges</a:t>
                      </a:r>
                      <a:endParaRPr sz="1000">
                        <a:latin typeface="Arial"/>
                        <a:cs typeface="Arial"/>
                      </a:endParaRPr>
                    </a:p>
                  </a:txBody>
                  <a:tcPr marL="0" marR="0" marT="2667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210"/>
                        </a:spcBef>
                      </a:pPr>
                      <a:r>
                        <a:rPr sz="1000" b="1" spc="-10" dirty="0">
                          <a:latin typeface="Arial"/>
                          <a:cs typeface="Arial"/>
                        </a:rPr>
                        <a:t>51,021</a:t>
                      </a:r>
                      <a:endParaRPr sz="1000">
                        <a:latin typeface="Arial"/>
                        <a:cs typeface="Arial"/>
                      </a:endParaRPr>
                    </a:p>
                  </a:txBody>
                  <a:tcPr marL="0" marR="0" marT="2667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5"/>
                  </a:ext>
                </a:extLst>
              </a:tr>
              <a:tr h="173355">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60"/>
                        </a:spcBef>
                      </a:pPr>
                      <a:r>
                        <a:rPr sz="1000" b="1" dirty="0">
                          <a:latin typeface="Arial"/>
                          <a:cs typeface="Arial"/>
                        </a:rPr>
                        <a:t>Annual</a:t>
                      </a:r>
                      <a:r>
                        <a:rPr sz="1000" b="1" spc="-25" dirty="0">
                          <a:latin typeface="Arial"/>
                          <a:cs typeface="Arial"/>
                        </a:rPr>
                        <a:t> </a:t>
                      </a:r>
                      <a:r>
                        <a:rPr sz="1000" b="1" dirty="0">
                          <a:latin typeface="Arial"/>
                          <a:cs typeface="Arial"/>
                        </a:rPr>
                        <a:t>Qual</a:t>
                      </a:r>
                      <a:r>
                        <a:rPr sz="1000" b="1" spc="-70" dirty="0">
                          <a:latin typeface="Arial"/>
                          <a:cs typeface="Arial"/>
                        </a:rPr>
                        <a:t> </a:t>
                      </a:r>
                      <a:r>
                        <a:rPr sz="1000" b="1" spc="-10" dirty="0">
                          <a:latin typeface="Arial"/>
                          <a:cs typeface="Arial"/>
                        </a:rPr>
                        <a:t>Ranges</a:t>
                      </a:r>
                      <a:endParaRPr sz="1000">
                        <a:latin typeface="Arial"/>
                        <a:cs typeface="Arial"/>
                      </a:endParaRPr>
                    </a:p>
                  </a:txBody>
                  <a:tcPr marL="0" marR="0" marT="762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60"/>
                        </a:spcBef>
                      </a:pPr>
                      <a:r>
                        <a:rPr sz="1000" b="1" spc="-10" dirty="0">
                          <a:latin typeface="Arial"/>
                          <a:cs typeface="Arial"/>
                        </a:rPr>
                        <a:t>95,680</a:t>
                      </a:r>
                      <a:endParaRPr sz="1000">
                        <a:latin typeface="Arial"/>
                        <a:cs typeface="Arial"/>
                      </a:endParaRPr>
                    </a:p>
                  </a:txBody>
                  <a:tcPr marL="0" marR="0" marT="762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6"/>
                  </a:ext>
                </a:extLst>
              </a:tr>
              <a:tr h="172720">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60"/>
                        </a:spcBef>
                      </a:pPr>
                      <a:r>
                        <a:rPr sz="1000" b="1" dirty="0">
                          <a:latin typeface="Arial"/>
                          <a:cs typeface="Arial"/>
                        </a:rPr>
                        <a:t>MOUT/IIT</a:t>
                      </a:r>
                      <a:r>
                        <a:rPr sz="1000" b="1" spc="-55" dirty="0">
                          <a:latin typeface="Arial"/>
                          <a:cs typeface="Arial"/>
                        </a:rPr>
                        <a:t> </a:t>
                      </a:r>
                      <a:r>
                        <a:rPr sz="1000" b="1" spc="-10" dirty="0">
                          <a:latin typeface="Arial"/>
                          <a:cs typeface="Arial"/>
                        </a:rPr>
                        <a:t>complexes</a:t>
                      </a:r>
                      <a:endParaRPr sz="1000">
                        <a:latin typeface="Arial"/>
                        <a:cs typeface="Arial"/>
                      </a:endParaRPr>
                    </a:p>
                  </a:txBody>
                  <a:tcPr marL="0" marR="0" marT="762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60"/>
                        </a:spcBef>
                      </a:pPr>
                      <a:r>
                        <a:rPr sz="1000" b="1" spc="-10" dirty="0">
                          <a:latin typeface="Arial"/>
                          <a:cs typeface="Arial"/>
                        </a:rPr>
                        <a:t>77,075</a:t>
                      </a:r>
                      <a:endParaRPr sz="1000">
                        <a:latin typeface="Arial"/>
                        <a:cs typeface="Arial"/>
                      </a:endParaRPr>
                    </a:p>
                  </a:txBody>
                  <a:tcPr marL="0" marR="0" marT="762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7"/>
                  </a:ext>
                </a:extLst>
              </a:tr>
              <a:tr h="201930">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175"/>
                        </a:spcBef>
                      </a:pPr>
                      <a:r>
                        <a:rPr sz="1000" b="1" spc="-10" dirty="0">
                          <a:latin typeface="Arial"/>
                          <a:cs typeface="Arial"/>
                        </a:rPr>
                        <a:t>Amphibious/Littoral</a:t>
                      </a:r>
                      <a:r>
                        <a:rPr sz="1000" b="1" spc="55" dirty="0">
                          <a:latin typeface="Arial"/>
                          <a:cs typeface="Arial"/>
                        </a:rPr>
                        <a:t> </a:t>
                      </a:r>
                      <a:r>
                        <a:rPr sz="1000" b="1" spc="-25" dirty="0">
                          <a:latin typeface="Arial"/>
                          <a:cs typeface="Arial"/>
                        </a:rPr>
                        <a:t>Ops</a:t>
                      </a:r>
                      <a:endParaRPr sz="1000">
                        <a:latin typeface="Arial"/>
                        <a:cs typeface="Arial"/>
                      </a:endParaRPr>
                    </a:p>
                  </a:txBody>
                  <a:tcPr marL="0" marR="0" marT="2222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175"/>
                        </a:spcBef>
                      </a:pPr>
                      <a:r>
                        <a:rPr sz="1000" b="1" spc="-10" dirty="0">
                          <a:latin typeface="Arial"/>
                          <a:cs typeface="Arial"/>
                        </a:rPr>
                        <a:t>11,618</a:t>
                      </a:r>
                      <a:endParaRPr sz="1000">
                        <a:latin typeface="Arial"/>
                        <a:cs typeface="Arial"/>
                      </a:endParaRPr>
                    </a:p>
                  </a:txBody>
                  <a:tcPr marL="0" marR="0" marT="2222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8"/>
                  </a:ext>
                </a:extLst>
              </a:tr>
              <a:tr h="213995">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225"/>
                        </a:spcBef>
                      </a:pPr>
                      <a:r>
                        <a:rPr sz="1000" b="1" dirty="0">
                          <a:latin typeface="Arial"/>
                          <a:cs typeface="Arial"/>
                        </a:rPr>
                        <a:t>ATC</a:t>
                      </a:r>
                      <a:r>
                        <a:rPr sz="1000" b="1" spc="-20" dirty="0">
                          <a:latin typeface="Arial"/>
                          <a:cs typeface="Arial"/>
                        </a:rPr>
                        <a:t> </a:t>
                      </a:r>
                      <a:r>
                        <a:rPr sz="1000" b="1" spc="-10" dirty="0">
                          <a:latin typeface="Arial"/>
                          <a:cs typeface="Arial"/>
                        </a:rPr>
                        <a:t>Operations</a:t>
                      </a:r>
                      <a:endParaRPr sz="1000">
                        <a:latin typeface="Arial"/>
                        <a:cs typeface="Arial"/>
                      </a:endParaRPr>
                    </a:p>
                  </a:txBody>
                  <a:tcPr marL="0" marR="0" marT="28575"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02235" algn="r">
                        <a:lnSpc>
                          <a:spcPct val="100000"/>
                        </a:lnSpc>
                        <a:spcBef>
                          <a:spcPts val="225"/>
                        </a:spcBef>
                      </a:pPr>
                      <a:r>
                        <a:rPr sz="1000" b="1" spc="-10" dirty="0">
                          <a:latin typeface="Arial"/>
                          <a:cs typeface="Arial"/>
                        </a:rPr>
                        <a:t>249,624</a:t>
                      </a:r>
                      <a:endParaRPr sz="1000">
                        <a:latin typeface="Arial"/>
                        <a:cs typeface="Arial"/>
                      </a:endParaRPr>
                    </a:p>
                  </a:txBody>
                  <a:tcPr marL="0" marR="0" marT="285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9"/>
                  </a:ext>
                </a:extLst>
              </a:tr>
              <a:tr h="187960">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120"/>
                        </a:spcBef>
                      </a:pPr>
                      <a:r>
                        <a:rPr sz="1000" b="1" dirty="0">
                          <a:latin typeface="Arial"/>
                          <a:cs typeface="Arial"/>
                        </a:rPr>
                        <a:t>Aviation</a:t>
                      </a:r>
                      <a:r>
                        <a:rPr sz="1000" b="1" spc="-50" dirty="0">
                          <a:latin typeface="Arial"/>
                          <a:cs typeface="Arial"/>
                        </a:rPr>
                        <a:t> </a:t>
                      </a:r>
                      <a:r>
                        <a:rPr sz="1000" b="1" spc="-10" dirty="0">
                          <a:latin typeface="Arial"/>
                          <a:cs typeface="Arial"/>
                        </a:rPr>
                        <a:t>Ranges</a:t>
                      </a:r>
                      <a:endParaRPr sz="1000">
                        <a:latin typeface="Arial"/>
                        <a:cs typeface="Arial"/>
                      </a:endParaRPr>
                    </a:p>
                  </a:txBody>
                  <a:tcPr marL="0" marR="0" marT="1524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125"/>
                        </a:spcBef>
                      </a:pPr>
                      <a:r>
                        <a:rPr sz="1000" b="1" spc="-10" dirty="0">
                          <a:latin typeface="Arial"/>
                          <a:cs typeface="Arial"/>
                        </a:rPr>
                        <a:t>32,773</a:t>
                      </a:r>
                      <a:endParaRPr sz="1000">
                        <a:latin typeface="Arial"/>
                        <a:cs typeface="Arial"/>
                      </a:endParaRPr>
                    </a:p>
                  </a:txBody>
                  <a:tcPr marL="0" marR="0" marT="158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0"/>
                  </a:ext>
                </a:extLst>
              </a:tr>
              <a:tr h="187960">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120"/>
                        </a:spcBef>
                      </a:pPr>
                      <a:r>
                        <a:rPr sz="1000" b="1" dirty="0">
                          <a:latin typeface="Arial"/>
                          <a:cs typeface="Arial"/>
                        </a:rPr>
                        <a:t>Outlying</a:t>
                      </a:r>
                      <a:r>
                        <a:rPr sz="1000" b="1" spc="-40" dirty="0">
                          <a:latin typeface="Arial"/>
                          <a:cs typeface="Arial"/>
                        </a:rPr>
                        <a:t> </a:t>
                      </a:r>
                      <a:r>
                        <a:rPr sz="1000" b="1" dirty="0">
                          <a:latin typeface="Arial"/>
                          <a:cs typeface="Arial"/>
                        </a:rPr>
                        <a:t>Landing</a:t>
                      </a:r>
                      <a:r>
                        <a:rPr sz="1000" b="1" spc="-35" dirty="0">
                          <a:latin typeface="Arial"/>
                          <a:cs typeface="Arial"/>
                        </a:rPr>
                        <a:t> </a:t>
                      </a:r>
                      <a:r>
                        <a:rPr sz="1000" b="1" dirty="0">
                          <a:latin typeface="Arial"/>
                          <a:cs typeface="Arial"/>
                        </a:rPr>
                        <a:t>Fld</a:t>
                      </a:r>
                      <a:r>
                        <a:rPr sz="1000" b="1" spc="-35" dirty="0">
                          <a:latin typeface="Arial"/>
                          <a:cs typeface="Arial"/>
                        </a:rPr>
                        <a:t> </a:t>
                      </a:r>
                      <a:r>
                        <a:rPr sz="1000" b="1" spc="-25" dirty="0">
                          <a:latin typeface="Arial"/>
                          <a:cs typeface="Arial"/>
                        </a:rPr>
                        <a:t>Ops</a:t>
                      </a:r>
                      <a:endParaRPr sz="1000">
                        <a:latin typeface="Arial"/>
                        <a:cs typeface="Arial"/>
                      </a:endParaRPr>
                    </a:p>
                  </a:txBody>
                  <a:tcPr marL="0" marR="0" marT="1524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02235" algn="r">
                        <a:lnSpc>
                          <a:spcPct val="100000"/>
                        </a:lnSpc>
                        <a:spcBef>
                          <a:spcPts val="125"/>
                        </a:spcBef>
                      </a:pPr>
                      <a:r>
                        <a:rPr sz="1000" b="1" spc="-10" dirty="0">
                          <a:latin typeface="Arial"/>
                          <a:cs typeface="Arial"/>
                        </a:rPr>
                        <a:t>101,259</a:t>
                      </a:r>
                      <a:endParaRPr sz="1000">
                        <a:latin typeface="Arial"/>
                        <a:cs typeface="Arial"/>
                      </a:endParaRPr>
                    </a:p>
                  </a:txBody>
                  <a:tcPr marL="0" marR="0" marT="158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1"/>
                  </a:ext>
                </a:extLst>
              </a:tr>
              <a:tr h="187960">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120"/>
                        </a:spcBef>
                      </a:pPr>
                      <a:r>
                        <a:rPr sz="1000" b="1" spc="-25" dirty="0">
                          <a:latin typeface="Arial"/>
                          <a:cs typeface="Arial"/>
                        </a:rPr>
                        <a:t>UAS</a:t>
                      </a:r>
                      <a:endParaRPr sz="1000">
                        <a:latin typeface="Arial"/>
                        <a:cs typeface="Arial"/>
                      </a:endParaRPr>
                    </a:p>
                  </a:txBody>
                  <a:tcPr marL="0" marR="0" marT="1524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125"/>
                        </a:spcBef>
                      </a:pPr>
                      <a:r>
                        <a:rPr sz="1000" b="1" spc="-10" dirty="0">
                          <a:latin typeface="Arial"/>
                          <a:cs typeface="Arial"/>
                        </a:rPr>
                        <a:t>12,986</a:t>
                      </a:r>
                      <a:endParaRPr sz="1000">
                        <a:latin typeface="Arial"/>
                        <a:cs typeface="Arial"/>
                      </a:endParaRPr>
                    </a:p>
                  </a:txBody>
                  <a:tcPr marL="0" marR="0" marT="15875"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2"/>
                  </a:ext>
                </a:extLst>
              </a:tr>
              <a:tr h="240665">
                <a:tc vMerge="1">
                  <a:txBody>
                    <a:bodyPr/>
                    <a:lstStyle/>
                    <a:p>
                      <a:endParaRPr/>
                    </a:p>
                  </a:txBody>
                  <a:tcPr marL="0" marR="0" marT="0" marB="0">
                    <a:lnR w="28575">
                      <a:solidFill>
                        <a:srgbClr val="000000"/>
                      </a:solidFill>
                      <a:prstDash val="solid"/>
                    </a:lnR>
                    <a:lnT w="38100">
                      <a:solidFill>
                        <a:srgbClr val="FF0000"/>
                      </a:solidFill>
                      <a:prstDash val="solid"/>
                    </a:lnT>
                  </a:tcPr>
                </a:tc>
                <a:tc gridSpan="2">
                  <a:txBody>
                    <a:bodyPr/>
                    <a:lstStyle/>
                    <a:p>
                      <a:pPr marL="92075">
                        <a:lnSpc>
                          <a:spcPct val="100000"/>
                        </a:lnSpc>
                        <a:spcBef>
                          <a:spcPts val="330"/>
                        </a:spcBef>
                      </a:pPr>
                      <a:r>
                        <a:rPr sz="1000" b="1" spc="-10" dirty="0">
                          <a:latin typeface="Arial"/>
                          <a:cs typeface="Arial"/>
                        </a:rPr>
                        <a:t>Simulators</a:t>
                      </a:r>
                      <a:endParaRPr sz="1000">
                        <a:latin typeface="Arial"/>
                        <a:cs typeface="Arial"/>
                      </a:endParaRPr>
                    </a:p>
                  </a:txBody>
                  <a:tcPr marL="0" marR="0" marT="41910" marB="0">
                    <a:lnL w="28575">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66"/>
                    </a:solidFill>
                  </a:tcPr>
                </a:tc>
                <a:tc hMerge="1">
                  <a:txBody>
                    <a:bodyPr/>
                    <a:lstStyle/>
                    <a:p>
                      <a:endParaRPr/>
                    </a:p>
                  </a:txBody>
                  <a:tcPr marL="0" marR="0" marT="0" marB="0"/>
                </a:tc>
                <a:tc>
                  <a:txBody>
                    <a:bodyPr/>
                    <a:lstStyle/>
                    <a:p>
                      <a:pPr marR="137160" algn="r">
                        <a:lnSpc>
                          <a:spcPct val="100000"/>
                        </a:lnSpc>
                        <a:spcBef>
                          <a:spcPts val="330"/>
                        </a:spcBef>
                      </a:pPr>
                      <a:r>
                        <a:rPr sz="1000" b="1" spc="-10" dirty="0">
                          <a:latin typeface="Arial"/>
                          <a:cs typeface="Arial"/>
                        </a:rPr>
                        <a:t>71,560</a:t>
                      </a:r>
                      <a:endParaRPr sz="1000">
                        <a:latin typeface="Arial"/>
                        <a:cs typeface="Arial"/>
                      </a:endParaRPr>
                    </a:p>
                  </a:txBody>
                  <a:tcPr marL="0" marR="0" marT="41910" marB="0">
                    <a:lnL w="12700">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3"/>
                  </a:ext>
                </a:extLst>
              </a:tr>
            </a:tbl>
          </a:graphicData>
        </a:graphic>
      </p:graphicFrame>
      <p:grpSp>
        <p:nvGrpSpPr>
          <p:cNvPr id="13" name="object 13"/>
          <p:cNvGrpSpPr/>
          <p:nvPr/>
        </p:nvGrpSpPr>
        <p:grpSpPr>
          <a:xfrm>
            <a:off x="4890515" y="5512308"/>
            <a:ext cx="1984375" cy="1103630"/>
            <a:chOff x="4890515" y="5512308"/>
            <a:chExt cx="1984375" cy="1103630"/>
          </a:xfrm>
        </p:grpSpPr>
        <p:pic>
          <p:nvPicPr>
            <p:cNvPr id="14" name="object 14"/>
            <p:cNvPicPr/>
            <p:nvPr/>
          </p:nvPicPr>
          <p:blipFill>
            <a:blip r:embed="rId4" cstate="print"/>
            <a:stretch>
              <a:fillRect/>
            </a:stretch>
          </p:blipFill>
          <p:spPr>
            <a:xfrm>
              <a:off x="4919471" y="5541264"/>
              <a:ext cx="1926335" cy="1045463"/>
            </a:xfrm>
            <a:prstGeom prst="rect">
              <a:avLst/>
            </a:prstGeom>
          </p:spPr>
        </p:pic>
        <p:sp>
          <p:nvSpPr>
            <p:cNvPr id="15" name="object 15"/>
            <p:cNvSpPr/>
            <p:nvPr/>
          </p:nvSpPr>
          <p:spPr>
            <a:xfrm>
              <a:off x="4904993" y="5526786"/>
              <a:ext cx="1955800" cy="1074420"/>
            </a:xfrm>
            <a:custGeom>
              <a:avLst/>
              <a:gdLst/>
              <a:ahLst/>
              <a:cxnLst/>
              <a:rect l="l" t="t" r="r" b="b"/>
              <a:pathLst>
                <a:path w="1955800" h="1074420">
                  <a:moveTo>
                    <a:pt x="0" y="1074420"/>
                  </a:moveTo>
                  <a:lnTo>
                    <a:pt x="1955292" y="1074420"/>
                  </a:lnTo>
                  <a:lnTo>
                    <a:pt x="1955292" y="0"/>
                  </a:lnTo>
                  <a:lnTo>
                    <a:pt x="0" y="0"/>
                  </a:lnTo>
                  <a:lnTo>
                    <a:pt x="0" y="1074420"/>
                  </a:lnTo>
                  <a:close/>
                </a:path>
              </a:pathLst>
            </a:custGeom>
            <a:ln w="28956">
              <a:solidFill>
                <a:srgbClr val="FF0000"/>
              </a:solidFill>
            </a:ln>
          </p:spPr>
          <p:txBody>
            <a:bodyPr wrap="square" lIns="0" tIns="0" rIns="0" bIns="0" rtlCol="0"/>
            <a:lstStyle/>
            <a:p>
              <a:endParaRPr/>
            </a:p>
          </p:txBody>
        </p:sp>
      </p:grpSp>
      <p:grpSp>
        <p:nvGrpSpPr>
          <p:cNvPr id="16" name="object 16"/>
          <p:cNvGrpSpPr/>
          <p:nvPr/>
        </p:nvGrpSpPr>
        <p:grpSpPr>
          <a:xfrm>
            <a:off x="6134100" y="3189732"/>
            <a:ext cx="800100" cy="2171700"/>
            <a:chOff x="6134100" y="3189732"/>
            <a:chExt cx="800100" cy="2171700"/>
          </a:xfrm>
        </p:grpSpPr>
        <p:sp>
          <p:nvSpPr>
            <p:cNvPr id="17" name="object 17"/>
            <p:cNvSpPr/>
            <p:nvPr/>
          </p:nvSpPr>
          <p:spPr>
            <a:xfrm>
              <a:off x="6153150" y="3208782"/>
              <a:ext cx="762000" cy="2133600"/>
            </a:xfrm>
            <a:custGeom>
              <a:avLst/>
              <a:gdLst/>
              <a:ahLst/>
              <a:cxnLst/>
              <a:rect l="l" t="t" r="r" b="b"/>
              <a:pathLst>
                <a:path w="762000" h="2133600">
                  <a:moveTo>
                    <a:pt x="361696" y="0"/>
                  </a:moveTo>
                  <a:lnTo>
                    <a:pt x="361696" y="533399"/>
                  </a:lnTo>
                  <a:lnTo>
                    <a:pt x="0" y="533399"/>
                  </a:lnTo>
                  <a:lnTo>
                    <a:pt x="0" y="1600199"/>
                  </a:lnTo>
                  <a:lnTo>
                    <a:pt x="361696" y="1600199"/>
                  </a:lnTo>
                  <a:lnTo>
                    <a:pt x="361696" y="2133599"/>
                  </a:lnTo>
                  <a:lnTo>
                    <a:pt x="762000" y="1066799"/>
                  </a:lnTo>
                  <a:lnTo>
                    <a:pt x="361696" y="0"/>
                  </a:lnTo>
                  <a:close/>
                </a:path>
              </a:pathLst>
            </a:custGeom>
            <a:solidFill>
              <a:srgbClr val="FF0000"/>
            </a:solidFill>
          </p:spPr>
          <p:txBody>
            <a:bodyPr wrap="square" lIns="0" tIns="0" rIns="0" bIns="0" rtlCol="0"/>
            <a:lstStyle/>
            <a:p>
              <a:endParaRPr/>
            </a:p>
          </p:txBody>
        </p:sp>
        <p:sp>
          <p:nvSpPr>
            <p:cNvPr id="18" name="object 18"/>
            <p:cNvSpPr/>
            <p:nvPr/>
          </p:nvSpPr>
          <p:spPr>
            <a:xfrm>
              <a:off x="6153150" y="3208782"/>
              <a:ext cx="762000" cy="2133600"/>
            </a:xfrm>
            <a:custGeom>
              <a:avLst/>
              <a:gdLst/>
              <a:ahLst/>
              <a:cxnLst/>
              <a:rect l="l" t="t" r="r" b="b"/>
              <a:pathLst>
                <a:path w="762000" h="2133600">
                  <a:moveTo>
                    <a:pt x="0" y="533399"/>
                  </a:moveTo>
                  <a:lnTo>
                    <a:pt x="361696" y="533399"/>
                  </a:lnTo>
                  <a:lnTo>
                    <a:pt x="361696" y="0"/>
                  </a:lnTo>
                  <a:lnTo>
                    <a:pt x="762000" y="1066799"/>
                  </a:lnTo>
                  <a:lnTo>
                    <a:pt x="361696" y="2133599"/>
                  </a:lnTo>
                  <a:lnTo>
                    <a:pt x="361696" y="1600199"/>
                  </a:lnTo>
                  <a:lnTo>
                    <a:pt x="0" y="1600199"/>
                  </a:lnTo>
                  <a:lnTo>
                    <a:pt x="0" y="533399"/>
                  </a:lnTo>
                  <a:close/>
                </a:path>
              </a:pathLst>
            </a:custGeom>
            <a:ln w="38100">
              <a:solidFill>
                <a:srgbClr val="000000"/>
              </a:solidFill>
            </a:ln>
          </p:spPr>
          <p:txBody>
            <a:bodyPr wrap="square" lIns="0" tIns="0" rIns="0" bIns="0" rtlCol="0"/>
            <a:lstStyle/>
            <a:p>
              <a:endParaRPr/>
            </a:p>
          </p:txBody>
        </p:sp>
      </p:grpSp>
      <p:grpSp>
        <p:nvGrpSpPr>
          <p:cNvPr id="19" name="object 19"/>
          <p:cNvGrpSpPr/>
          <p:nvPr/>
        </p:nvGrpSpPr>
        <p:grpSpPr>
          <a:xfrm>
            <a:off x="2828544" y="5512308"/>
            <a:ext cx="2014855" cy="1104900"/>
            <a:chOff x="2828544" y="5512308"/>
            <a:chExt cx="2014855" cy="1104900"/>
          </a:xfrm>
        </p:grpSpPr>
        <p:pic>
          <p:nvPicPr>
            <p:cNvPr id="20" name="object 20"/>
            <p:cNvPicPr/>
            <p:nvPr/>
          </p:nvPicPr>
          <p:blipFill>
            <a:blip r:embed="rId5" cstate="print"/>
            <a:stretch>
              <a:fillRect/>
            </a:stretch>
          </p:blipFill>
          <p:spPr>
            <a:xfrm>
              <a:off x="2857500" y="5541264"/>
              <a:ext cx="1956816" cy="1046988"/>
            </a:xfrm>
            <a:prstGeom prst="rect">
              <a:avLst/>
            </a:prstGeom>
          </p:spPr>
        </p:pic>
        <p:sp>
          <p:nvSpPr>
            <p:cNvPr id="21" name="object 21"/>
            <p:cNvSpPr/>
            <p:nvPr/>
          </p:nvSpPr>
          <p:spPr>
            <a:xfrm>
              <a:off x="2843022" y="5526786"/>
              <a:ext cx="1986280" cy="1076325"/>
            </a:xfrm>
            <a:custGeom>
              <a:avLst/>
              <a:gdLst/>
              <a:ahLst/>
              <a:cxnLst/>
              <a:rect l="l" t="t" r="r" b="b"/>
              <a:pathLst>
                <a:path w="1986279" h="1076325">
                  <a:moveTo>
                    <a:pt x="0" y="1075944"/>
                  </a:moveTo>
                  <a:lnTo>
                    <a:pt x="1985772" y="1075944"/>
                  </a:lnTo>
                  <a:lnTo>
                    <a:pt x="1985772" y="0"/>
                  </a:lnTo>
                  <a:lnTo>
                    <a:pt x="0" y="0"/>
                  </a:lnTo>
                  <a:lnTo>
                    <a:pt x="0" y="1075944"/>
                  </a:lnTo>
                  <a:close/>
                </a:path>
              </a:pathLst>
            </a:custGeom>
            <a:ln w="28956">
              <a:solidFill>
                <a:srgbClr val="FF0000"/>
              </a:solidFill>
            </a:ln>
          </p:spPr>
          <p:txBody>
            <a:bodyPr wrap="square" lIns="0" tIns="0" rIns="0" bIns="0" rtlCol="0"/>
            <a:lstStyle/>
            <a:p>
              <a:endParaRPr/>
            </a:p>
          </p:txBody>
        </p:sp>
      </p:grpSp>
      <p:graphicFrame>
        <p:nvGraphicFramePr>
          <p:cNvPr id="22" name="object 22"/>
          <p:cNvGraphicFramePr>
            <a:graphicFrameLocks noGrp="1"/>
          </p:cNvGraphicFramePr>
          <p:nvPr/>
        </p:nvGraphicFramePr>
        <p:xfrm>
          <a:off x="6938962" y="1754060"/>
          <a:ext cx="2103120" cy="4806314"/>
        </p:xfrm>
        <a:graphic>
          <a:graphicData uri="http://schemas.openxmlformats.org/drawingml/2006/table">
            <a:tbl>
              <a:tblPr firstRow="1" bandRow="1">
                <a:tableStyleId>{2D5ABB26-0587-4C30-8999-92F81FD0307C}</a:tableStyleId>
              </a:tblPr>
              <a:tblGrid>
                <a:gridCol w="2103120">
                  <a:extLst>
                    <a:ext uri="{9D8B030D-6E8A-4147-A177-3AD203B41FA5}">
                      <a16:colId xmlns:a16="http://schemas.microsoft.com/office/drawing/2014/main" val="20000"/>
                    </a:ext>
                  </a:extLst>
                </a:gridCol>
              </a:tblGrid>
              <a:tr h="251460">
                <a:tc>
                  <a:txBody>
                    <a:bodyPr/>
                    <a:lstStyle/>
                    <a:p>
                      <a:pPr marR="166370" algn="r">
                        <a:lnSpc>
                          <a:spcPct val="100000"/>
                        </a:lnSpc>
                        <a:spcBef>
                          <a:spcPts val="330"/>
                        </a:spcBef>
                      </a:pPr>
                      <a:r>
                        <a:rPr sz="1050" b="1" spc="-10" dirty="0">
                          <a:solidFill>
                            <a:srgbClr val="FF0000"/>
                          </a:solidFill>
                          <a:latin typeface="Arial"/>
                          <a:cs typeface="Arial"/>
                        </a:rPr>
                        <a:t>Deployments</a:t>
                      </a:r>
                      <a:r>
                        <a:rPr sz="1050" b="1" spc="35" dirty="0">
                          <a:solidFill>
                            <a:srgbClr val="FF0000"/>
                          </a:solidFill>
                          <a:latin typeface="Arial"/>
                          <a:cs typeface="Arial"/>
                        </a:rPr>
                        <a:t> </a:t>
                      </a:r>
                      <a:r>
                        <a:rPr sz="1050" b="1" spc="-10" dirty="0">
                          <a:solidFill>
                            <a:srgbClr val="FF0000"/>
                          </a:solidFill>
                          <a:latin typeface="Arial"/>
                          <a:cs typeface="Arial"/>
                        </a:rPr>
                        <a:t>(CE/BN/Sqdn)</a:t>
                      </a:r>
                      <a:endParaRPr sz="1050">
                        <a:latin typeface="Arial"/>
                        <a:cs typeface="Arial"/>
                      </a:endParaRPr>
                    </a:p>
                  </a:txBody>
                  <a:tcPr marL="0" marR="0" marT="41910"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E1EFD9"/>
                    </a:solidFill>
                  </a:tcPr>
                </a:tc>
                <a:extLst>
                  <a:ext uri="{0D108BD9-81ED-4DB2-BD59-A6C34878D82A}">
                    <a16:rowId xmlns:a16="http://schemas.microsoft.com/office/drawing/2014/main" val="10000"/>
                  </a:ext>
                </a:extLst>
              </a:tr>
              <a:tr h="280670">
                <a:tc>
                  <a:txBody>
                    <a:bodyPr/>
                    <a:lstStyle/>
                    <a:p>
                      <a:pPr marL="741045">
                        <a:lnSpc>
                          <a:spcPct val="100000"/>
                        </a:lnSpc>
                        <a:spcBef>
                          <a:spcPts val="515"/>
                        </a:spcBef>
                      </a:pPr>
                      <a:r>
                        <a:rPr sz="950" b="1" dirty="0">
                          <a:latin typeface="Arial"/>
                          <a:cs typeface="Arial"/>
                        </a:rPr>
                        <a:t>(2)</a:t>
                      </a:r>
                      <a:r>
                        <a:rPr sz="950" b="1" spc="-20" dirty="0">
                          <a:latin typeface="Arial"/>
                          <a:cs typeface="Arial"/>
                        </a:rPr>
                        <a:t> </a:t>
                      </a:r>
                      <a:r>
                        <a:rPr sz="950" b="1" dirty="0">
                          <a:latin typeface="Arial"/>
                          <a:cs typeface="Arial"/>
                        </a:rPr>
                        <a:t>2d</a:t>
                      </a:r>
                      <a:r>
                        <a:rPr sz="950" b="1" spc="-35" dirty="0">
                          <a:latin typeface="Arial"/>
                          <a:cs typeface="Arial"/>
                        </a:rPr>
                        <a:t> </a:t>
                      </a:r>
                      <a:r>
                        <a:rPr sz="950" b="1" spc="-25" dirty="0">
                          <a:latin typeface="Arial"/>
                          <a:cs typeface="Arial"/>
                        </a:rPr>
                        <a:t>MEB</a:t>
                      </a:r>
                      <a:endParaRPr sz="950">
                        <a:latin typeface="Arial"/>
                        <a:cs typeface="Arial"/>
                      </a:endParaRPr>
                    </a:p>
                  </a:txBody>
                  <a:tcPr marL="0" marR="0" marT="65404"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1"/>
                  </a:ext>
                </a:extLst>
              </a:tr>
              <a:tr h="228600">
                <a:tc>
                  <a:txBody>
                    <a:bodyPr/>
                    <a:lstStyle/>
                    <a:p>
                      <a:pPr marR="179070" algn="r">
                        <a:lnSpc>
                          <a:spcPct val="100000"/>
                        </a:lnSpc>
                        <a:spcBef>
                          <a:spcPts val="305"/>
                        </a:spcBef>
                      </a:pPr>
                      <a:r>
                        <a:rPr sz="950" b="1" dirty="0">
                          <a:latin typeface="Arial"/>
                          <a:cs typeface="Arial"/>
                        </a:rPr>
                        <a:t>(4)</a:t>
                      </a:r>
                      <a:r>
                        <a:rPr sz="950" b="1" spc="-30" dirty="0">
                          <a:latin typeface="Arial"/>
                          <a:cs typeface="Arial"/>
                        </a:rPr>
                        <a:t> </a:t>
                      </a:r>
                      <a:r>
                        <a:rPr sz="950" b="1" dirty="0">
                          <a:latin typeface="Arial"/>
                          <a:cs typeface="Arial"/>
                        </a:rPr>
                        <a:t>Marine</a:t>
                      </a:r>
                      <a:r>
                        <a:rPr sz="950" b="1" spc="-45" dirty="0">
                          <a:latin typeface="Arial"/>
                          <a:cs typeface="Arial"/>
                        </a:rPr>
                        <a:t> </a:t>
                      </a:r>
                      <a:r>
                        <a:rPr sz="950" b="1" dirty="0">
                          <a:latin typeface="Arial"/>
                          <a:cs typeface="Arial"/>
                        </a:rPr>
                        <a:t>Expeditionary</a:t>
                      </a:r>
                      <a:r>
                        <a:rPr sz="950" b="1" spc="-50" dirty="0">
                          <a:latin typeface="Arial"/>
                          <a:cs typeface="Arial"/>
                        </a:rPr>
                        <a:t> </a:t>
                      </a:r>
                      <a:r>
                        <a:rPr sz="950" b="1" spc="-20" dirty="0">
                          <a:latin typeface="Arial"/>
                          <a:cs typeface="Arial"/>
                        </a:rPr>
                        <a:t>Units</a:t>
                      </a:r>
                      <a:endParaRPr sz="950">
                        <a:latin typeface="Arial"/>
                        <a:cs typeface="Arial"/>
                      </a:endParaRPr>
                    </a:p>
                  </a:txBody>
                  <a:tcPr marL="0" marR="0" marT="38735"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2"/>
                  </a:ext>
                </a:extLst>
              </a:tr>
              <a:tr h="228600">
                <a:tc>
                  <a:txBody>
                    <a:bodyPr/>
                    <a:lstStyle/>
                    <a:p>
                      <a:pPr marL="668020">
                        <a:lnSpc>
                          <a:spcPct val="100000"/>
                        </a:lnSpc>
                        <a:spcBef>
                          <a:spcPts val="309"/>
                        </a:spcBef>
                      </a:pPr>
                      <a:r>
                        <a:rPr sz="950" b="1" dirty="0">
                          <a:latin typeface="Arial"/>
                          <a:cs typeface="Arial"/>
                        </a:rPr>
                        <a:t>(6)</a:t>
                      </a:r>
                      <a:r>
                        <a:rPr sz="950" b="1" spc="-25" dirty="0">
                          <a:latin typeface="Arial"/>
                          <a:cs typeface="Arial"/>
                        </a:rPr>
                        <a:t> </a:t>
                      </a:r>
                      <a:r>
                        <a:rPr sz="950" b="1" spc="-10" dirty="0">
                          <a:latin typeface="Arial"/>
                          <a:cs typeface="Arial"/>
                        </a:rPr>
                        <a:t>SPMAGTF</a:t>
                      </a:r>
                      <a:endParaRPr sz="950">
                        <a:latin typeface="Arial"/>
                        <a:cs typeface="Arial"/>
                      </a:endParaRPr>
                    </a:p>
                  </a:txBody>
                  <a:tcPr marL="0" marR="0" marT="39369"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3"/>
                  </a:ext>
                </a:extLst>
              </a:tr>
              <a:tr h="236854">
                <a:tc>
                  <a:txBody>
                    <a:bodyPr/>
                    <a:lstStyle/>
                    <a:p>
                      <a:pPr marR="179070" algn="r">
                        <a:lnSpc>
                          <a:spcPct val="100000"/>
                        </a:lnSpc>
                        <a:spcBef>
                          <a:spcPts val="309"/>
                        </a:spcBef>
                      </a:pPr>
                      <a:r>
                        <a:rPr sz="950" b="1" dirty="0">
                          <a:latin typeface="Arial"/>
                          <a:cs typeface="Arial"/>
                        </a:rPr>
                        <a:t>(12)</a:t>
                      </a:r>
                      <a:r>
                        <a:rPr sz="950" b="1" spc="-30" dirty="0">
                          <a:latin typeface="Arial"/>
                          <a:cs typeface="Arial"/>
                        </a:rPr>
                        <a:t> </a:t>
                      </a:r>
                      <a:r>
                        <a:rPr sz="950" b="1" dirty="0">
                          <a:latin typeface="Arial"/>
                          <a:cs typeface="Arial"/>
                        </a:rPr>
                        <a:t>Unit</a:t>
                      </a:r>
                      <a:r>
                        <a:rPr sz="950" b="1" spc="-20" dirty="0">
                          <a:latin typeface="Arial"/>
                          <a:cs typeface="Arial"/>
                        </a:rPr>
                        <a:t> </a:t>
                      </a:r>
                      <a:r>
                        <a:rPr sz="950" b="1" spc="-10" dirty="0">
                          <a:latin typeface="Arial"/>
                          <a:cs typeface="Arial"/>
                        </a:rPr>
                        <a:t>Deployment</a:t>
                      </a:r>
                      <a:r>
                        <a:rPr sz="950" b="1" dirty="0">
                          <a:latin typeface="Arial"/>
                          <a:cs typeface="Arial"/>
                        </a:rPr>
                        <a:t> </a:t>
                      </a:r>
                      <a:r>
                        <a:rPr sz="950" b="1" spc="-10" dirty="0">
                          <a:latin typeface="Arial"/>
                          <a:cs typeface="Arial"/>
                        </a:rPr>
                        <a:t>Program</a:t>
                      </a:r>
                      <a:endParaRPr sz="950">
                        <a:latin typeface="Arial"/>
                        <a:cs typeface="Arial"/>
                      </a:endParaRPr>
                    </a:p>
                  </a:txBody>
                  <a:tcPr marL="0" marR="0" marT="39369" marB="0">
                    <a:lnL w="28575">
                      <a:solidFill>
                        <a:srgbClr val="000000"/>
                      </a:solidFill>
                      <a:prstDash val="solid"/>
                    </a:lnL>
                    <a:lnR w="28575">
                      <a:solidFill>
                        <a:srgbClr val="000000"/>
                      </a:solidFill>
                      <a:prstDash val="solid"/>
                    </a:lnR>
                    <a:lnT w="12700">
                      <a:solidFill>
                        <a:srgbClr val="000000"/>
                      </a:solidFill>
                      <a:prstDash val="solid"/>
                    </a:lnT>
                    <a:lnB w="38100">
                      <a:solidFill>
                        <a:srgbClr val="000000"/>
                      </a:solidFill>
                      <a:prstDash val="solid"/>
                    </a:lnB>
                    <a:solidFill>
                      <a:srgbClr val="FFFF66"/>
                    </a:solidFill>
                  </a:tcPr>
                </a:tc>
                <a:extLst>
                  <a:ext uri="{0D108BD9-81ED-4DB2-BD59-A6C34878D82A}">
                    <a16:rowId xmlns:a16="http://schemas.microsoft.com/office/drawing/2014/main" val="10004"/>
                  </a:ext>
                </a:extLst>
              </a:tr>
              <a:tr h="411480">
                <a:tc>
                  <a:txBody>
                    <a:bodyPr/>
                    <a:lstStyle/>
                    <a:p>
                      <a:pPr marL="612775" marR="535305" indent="-70485">
                        <a:lnSpc>
                          <a:spcPct val="100000"/>
                        </a:lnSpc>
                        <a:spcBef>
                          <a:spcPts val="335"/>
                        </a:spcBef>
                      </a:pPr>
                      <a:r>
                        <a:rPr sz="1050" b="1" dirty="0">
                          <a:solidFill>
                            <a:srgbClr val="FF0000"/>
                          </a:solidFill>
                          <a:latin typeface="Arial"/>
                          <a:cs typeface="Arial"/>
                        </a:rPr>
                        <a:t>Major</a:t>
                      </a:r>
                      <a:r>
                        <a:rPr sz="1050" b="1" spc="-35" dirty="0">
                          <a:solidFill>
                            <a:srgbClr val="FF0000"/>
                          </a:solidFill>
                          <a:latin typeface="Arial"/>
                          <a:cs typeface="Arial"/>
                        </a:rPr>
                        <a:t> </a:t>
                      </a:r>
                      <a:r>
                        <a:rPr sz="1050" b="1" spc="-10" dirty="0">
                          <a:solidFill>
                            <a:srgbClr val="FF0000"/>
                          </a:solidFill>
                          <a:latin typeface="Arial"/>
                          <a:cs typeface="Arial"/>
                        </a:rPr>
                        <a:t>Exercises (CE/BN/Sqdn)</a:t>
                      </a:r>
                      <a:endParaRPr sz="1050">
                        <a:latin typeface="Arial"/>
                        <a:cs typeface="Arial"/>
                      </a:endParaRPr>
                    </a:p>
                  </a:txBody>
                  <a:tcPr marL="0" marR="0" marT="42545" marB="0">
                    <a:lnL w="38100">
                      <a:solidFill>
                        <a:srgbClr val="000000"/>
                      </a:solidFill>
                      <a:prstDash val="solid"/>
                    </a:lnL>
                    <a:lnR w="38100">
                      <a:solidFill>
                        <a:srgbClr val="000000"/>
                      </a:solidFill>
                      <a:prstDash val="solid"/>
                    </a:lnR>
                    <a:lnT w="38100">
                      <a:solidFill>
                        <a:srgbClr val="000000"/>
                      </a:solidFill>
                      <a:prstDash val="solid"/>
                    </a:lnT>
                    <a:lnB w="12700">
                      <a:solidFill>
                        <a:srgbClr val="000000"/>
                      </a:solidFill>
                      <a:prstDash val="solid"/>
                    </a:lnB>
                    <a:solidFill>
                      <a:srgbClr val="E1EFD9"/>
                    </a:solidFill>
                  </a:tcPr>
                </a:tc>
                <a:extLst>
                  <a:ext uri="{0D108BD9-81ED-4DB2-BD59-A6C34878D82A}">
                    <a16:rowId xmlns:a16="http://schemas.microsoft.com/office/drawing/2014/main" val="10005"/>
                  </a:ext>
                </a:extLst>
              </a:tr>
              <a:tr h="304165">
                <a:tc>
                  <a:txBody>
                    <a:bodyPr/>
                    <a:lstStyle/>
                    <a:p>
                      <a:pPr marL="263525">
                        <a:lnSpc>
                          <a:spcPct val="100000"/>
                        </a:lnSpc>
                        <a:spcBef>
                          <a:spcPts val="605"/>
                        </a:spcBef>
                      </a:pPr>
                      <a:r>
                        <a:rPr sz="950" b="1" dirty="0">
                          <a:latin typeface="Arial"/>
                          <a:cs typeface="Arial"/>
                        </a:rPr>
                        <a:t>(8)</a:t>
                      </a:r>
                      <a:r>
                        <a:rPr sz="950" b="1" spc="-20" dirty="0">
                          <a:latin typeface="Arial"/>
                          <a:cs typeface="Arial"/>
                        </a:rPr>
                        <a:t> </a:t>
                      </a:r>
                      <a:r>
                        <a:rPr sz="950" b="1" dirty="0">
                          <a:latin typeface="Arial"/>
                          <a:cs typeface="Arial"/>
                        </a:rPr>
                        <a:t>MEFEX</a:t>
                      </a:r>
                      <a:r>
                        <a:rPr sz="950" b="1" spc="-40" dirty="0">
                          <a:latin typeface="Arial"/>
                          <a:cs typeface="Arial"/>
                        </a:rPr>
                        <a:t> </a:t>
                      </a:r>
                      <a:r>
                        <a:rPr sz="950" b="1" dirty="0">
                          <a:latin typeface="Arial"/>
                          <a:cs typeface="Arial"/>
                        </a:rPr>
                        <a:t>/</a:t>
                      </a:r>
                      <a:r>
                        <a:rPr sz="950" b="1" spc="-20" dirty="0">
                          <a:latin typeface="Arial"/>
                          <a:cs typeface="Arial"/>
                        </a:rPr>
                        <a:t> </a:t>
                      </a:r>
                      <a:r>
                        <a:rPr sz="950" b="1" dirty="0">
                          <a:latin typeface="Arial"/>
                          <a:cs typeface="Arial"/>
                        </a:rPr>
                        <a:t>MEF</a:t>
                      </a:r>
                      <a:r>
                        <a:rPr sz="950" b="1" spc="-30" dirty="0">
                          <a:latin typeface="Arial"/>
                          <a:cs typeface="Arial"/>
                        </a:rPr>
                        <a:t> </a:t>
                      </a:r>
                      <a:r>
                        <a:rPr sz="950" b="1" dirty="0">
                          <a:latin typeface="Arial"/>
                          <a:cs typeface="Arial"/>
                        </a:rPr>
                        <a:t>CE</a:t>
                      </a:r>
                      <a:r>
                        <a:rPr sz="950" b="1" spc="-15" dirty="0">
                          <a:latin typeface="Arial"/>
                          <a:cs typeface="Arial"/>
                        </a:rPr>
                        <a:t> </a:t>
                      </a:r>
                      <a:r>
                        <a:rPr sz="950" b="1" spc="-10" dirty="0">
                          <a:latin typeface="Arial"/>
                          <a:cs typeface="Arial"/>
                        </a:rPr>
                        <a:t>Events</a:t>
                      </a:r>
                      <a:endParaRPr sz="950">
                        <a:latin typeface="Arial"/>
                        <a:cs typeface="Arial"/>
                      </a:endParaRPr>
                    </a:p>
                  </a:txBody>
                  <a:tcPr marL="0" marR="0" marT="76835"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6"/>
                  </a:ext>
                </a:extLst>
              </a:tr>
              <a:tr h="304165">
                <a:tc>
                  <a:txBody>
                    <a:bodyPr/>
                    <a:lstStyle/>
                    <a:p>
                      <a:pPr marR="200660" algn="r">
                        <a:lnSpc>
                          <a:spcPct val="100000"/>
                        </a:lnSpc>
                        <a:spcBef>
                          <a:spcPts val="610"/>
                        </a:spcBef>
                      </a:pPr>
                      <a:r>
                        <a:rPr sz="950" b="1" dirty="0">
                          <a:latin typeface="Arial"/>
                          <a:cs typeface="Arial"/>
                        </a:rPr>
                        <a:t>(31) </a:t>
                      </a:r>
                      <a:r>
                        <a:rPr sz="950" b="1" spc="-10" dirty="0">
                          <a:latin typeface="Arial"/>
                          <a:cs typeface="Arial"/>
                        </a:rPr>
                        <a:t>MEB/DIV/MAW/MLG</a:t>
                      </a:r>
                      <a:r>
                        <a:rPr sz="950" b="1" dirty="0">
                          <a:latin typeface="Arial"/>
                          <a:cs typeface="Arial"/>
                        </a:rPr>
                        <a:t> </a:t>
                      </a:r>
                      <a:r>
                        <a:rPr sz="950" b="1" spc="-25" dirty="0">
                          <a:latin typeface="Arial"/>
                          <a:cs typeface="Arial"/>
                        </a:rPr>
                        <a:t>MRX</a:t>
                      </a:r>
                      <a:endParaRPr sz="950">
                        <a:latin typeface="Arial"/>
                        <a:cs typeface="Arial"/>
                      </a:endParaRPr>
                    </a:p>
                  </a:txBody>
                  <a:tcPr marL="0" marR="0" marT="7747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7"/>
                  </a:ext>
                </a:extLst>
              </a:tr>
              <a:tr h="342900">
                <a:tc>
                  <a:txBody>
                    <a:bodyPr/>
                    <a:lstStyle/>
                    <a:p>
                      <a:pPr marL="917575" marR="113664" indent="-797560">
                        <a:lnSpc>
                          <a:spcPct val="100000"/>
                        </a:lnSpc>
                        <a:spcBef>
                          <a:spcPts val="190"/>
                        </a:spcBef>
                      </a:pPr>
                      <a:r>
                        <a:rPr sz="950" b="1" dirty="0">
                          <a:latin typeface="Arial"/>
                          <a:cs typeface="Arial"/>
                        </a:rPr>
                        <a:t>(39)</a:t>
                      </a:r>
                      <a:r>
                        <a:rPr sz="950" b="1" spc="-15" dirty="0">
                          <a:latin typeface="Arial"/>
                          <a:cs typeface="Arial"/>
                        </a:rPr>
                        <a:t> </a:t>
                      </a:r>
                      <a:r>
                        <a:rPr sz="950" b="1" spc="-10" dirty="0">
                          <a:latin typeface="Arial"/>
                          <a:cs typeface="Arial"/>
                        </a:rPr>
                        <a:t>Integrated</a:t>
                      </a:r>
                      <a:r>
                        <a:rPr sz="950" b="1" spc="5" dirty="0">
                          <a:latin typeface="Arial"/>
                          <a:cs typeface="Arial"/>
                        </a:rPr>
                        <a:t> </a:t>
                      </a:r>
                      <a:r>
                        <a:rPr sz="950" b="1" spc="-10" dirty="0">
                          <a:latin typeface="Arial"/>
                          <a:cs typeface="Arial"/>
                        </a:rPr>
                        <a:t>Training</a:t>
                      </a:r>
                      <a:r>
                        <a:rPr sz="950" b="1" spc="-30" dirty="0">
                          <a:latin typeface="Arial"/>
                          <a:cs typeface="Arial"/>
                        </a:rPr>
                        <a:t> </a:t>
                      </a:r>
                      <a:r>
                        <a:rPr sz="950" b="1" spc="-10" dirty="0">
                          <a:latin typeface="Arial"/>
                          <a:cs typeface="Arial"/>
                        </a:rPr>
                        <a:t>Exercise </a:t>
                      </a:r>
                      <a:r>
                        <a:rPr sz="950" b="1" spc="-20" dirty="0">
                          <a:latin typeface="Arial"/>
                          <a:cs typeface="Arial"/>
                        </a:rPr>
                        <a:t>(ITX)</a:t>
                      </a:r>
                      <a:endParaRPr sz="950">
                        <a:latin typeface="Arial"/>
                        <a:cs typeface="Arial"/>
                      </a:endParaRPr>
                    </a:p>
                  </a:txBody>
                  <a:tcPr marL="0" marR="0" marT="2413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8"/>
                  </a:ext>
                </a:extLst>
              </a:tr>
              <a:tr h="342900">
                <a:tc>
                  <a:txBody>
                    <a:bodyPr/>
                    <a:lstStyle/>
                    <a:p>
                      <a:pPr marL="147955" marR="134620" indent="-6350">
                        <a:lnSpc>
                          <a:spcPct val="100000"/>
                        </a:lnSpc>
                        <a:spcBef>
                          <a:spcPts val="190"/>
                        </a:spcBef>
                      </a:pPr>
                      <a:r>
                        <a:rPr sz="950" b="1" dirty="0">
                          <a:latin typeface="Arial"/>
                          <a:cs typeface="Arial"/>
                        </a:rPr>
                        <a:t>(15)</a:t>
                      </a:r>
                      <a:r>
                        <a:rPr sz="950" b="1" spc="-20" dirty="0">
                          <a:latin typeface="Arial"/>
                          <a:cs typeface="Arial"/>
                        </a:rPr>
                        <a:t> </a:t>
                      </a:r>
                      <a:r>
                        <a:rPr sz="950" b="1" spc="-10" dirty="0">
                          <a:latin typeface="Arial"/>
                          <a:cs typeface="Arial"/>
                        </a:rPr>
                        <a:t>Weapons</a:t>
                      </a:r>
                      <a:r>
                        <a:rPr sz="950" b="1" spc="-15" dirty="0">
                          <a:latin typeface="Arial"/>
                          <a:cs typeface="Arial"/>
                        </a:rPr>
                        <a:t> </a:t>
                      </a:r>
                      <a:r>
                        <a:rPr sz="950" b="1" spc="-10" dirty="0">
                          <a:latin typeface="Arial"/>
                          <a:cs typeface="Arial"/>
                        </a:rPr>
                        <a:t>Tactics</a:t>
                      </a:r>
                      <a:r>
                        <a:rPr sz="950" b="1" spc="-25" dirty="0">
                          <a:latin typeface="Arial"/>
                          <a:cs typeface="Arial"/>
                        </a:rPr>
                        <a:t> </a:t>
                      </a:r>
                      <a:r>
                        <a:rPr sz="950" b="1" spc="-10" dirty="0">
                          <a:latin typeface="Arial"/>
                          <a:cs typeface="Arial"/>
                        </a:rPr>
                        <a:t>Instructor </a:t>
                      </a:r>
                      <a:r>
                        <a:rPr sz="950" b="1" dirty="0">
                          <a:latin typeface="Arial"/>
                          <a:cs typeface="Arial"/>
                        </a:rPr>
                        <a:t>Crs</a:t>
                      </a:r>
                      <a:r>
                        <a:rPr sz="950" b="1" spc="-25" dirty="0">
                          <a:latin typeface="Arial"/>
                          <a:cs typeface="Arial"/>
                        </a:rPr>
                        <a:t> </a:t>
                      </a:r>
                      <a:r>
                        <a:rPr sz="950" b="1" dirty="0">
                          <a:latin typeface="Arial"/>
                          <a:cs typeface="Arial"/>
                        </a:rPr>
                        <a:t>(WTI)</a:t>
                      </a:r>
                      <a:r>
                        <a:rPr sz="950" b="1" spc="-40" dirty="0">
                          <a:latin typeface="Arial"/>
                          <a:cs typeface="Arial"/>
                        </a:rPr>
                        <a:t> </a:t>
                      </a:r>
                      <a:r>
                        <a:rPr sz="950" b="1" dirty="0">
                          <a:latin typeface="Arial"/>
                          <a:cs typeface="Arial"/>
                        </a:rPr>
                        <a:t>&amp;</a:t>
                      </a:r>
                      <a:r>
                        <a:rPr sz="950" b="1" spc="-30" dirty="0">
                          <a:latin typeface="Arial"/>
                          <a:cs typeface="Arial"/>
                        </a:rPr>
                        <a:t> </a:t>
                      </a:r>
                      <a:r>
                        <a:rPr sz="950" b="1" dirty="0">
                          <a:latin typeface="Arial"/>
                          <a:cs typeface="Arial"/>
                        </a:rPr>
                        <a:t>Local</a:t>
                      </a:r>
                      <a:r>
                        <a:rPr sz="950" b="1" spc="-40" dirty="0">
                          <a:latin typeface="Arial"/>
                          <a:cs typeface="Arial"/>
                        </a:rPr>
                        <a:t> </a:t>
                      </a:r>
                      <a:r>
                        <a:rPr sz="950" b="1" dirty="0">
                          <a:latin typeface="Arial"/>
                          <a:cs typeface="Arial"/>
                        </a:rPr>
                        <a:t>Fleet</a:t>
                      </a:r>
                      <a:r>
                        <a:rPr sz="950" b="1" spc="-35" dirty="0">
                          <a:latin typeface="Arial"/>
                          <a:cs typeface="Arial"/>
                        </a:rPr>
                        <a:t> </a:t>
                      </a:r>
                      <a:r>
                        <a:rPr sz="950" b="1" spc="-10" dirty="0">
                          <a:latin typeface="Arial"/>
                          <a:cs typeface="Arial"/>
                        </a:rPr>
                        <a:t>Support</a:t>
                      </a:r>
                      <a:endParaRPr sz="950">
                        <a:latin typeface="Arial"/>
                        <a:cs typeface="Arial"/>
                      </a:endParaRPr>
                    </a:p>
                  </a:txBody>
                  <a:tcPr marL="0" marR="0" marT="2413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09"/>
                  </a:ext>
                </a:extLst>
              </a:tr>
              <a:tr h="388620">
                <a:tc>
                  <a:txBody>
                    <a:bodyPr/>
                    <a:lstStyle/>
                    <a:p>
                      <a:pPr marL="612775" marR="290195" indent="-280670">
                        <a:lnSpc>
                          <a:spcPct val="100000"/>
                        </a:lnSpc>
                        <a:spcBef>
                          <a:spcPts val="375"/>
                        </a:spcBef>
                      </a:pPr>
                      <a:r>
                        <a:rPr sz="950" b="1" dirty="0">
                          <a:latin typeface="Arial"/>
                          <a:cs typeface="Arial"/>
                        </a:rPr>
                        <a:t>(176)</a:t>
                      </a:r>
                      <a:r>
                        <a:rPr sz="950" b="1" spc="-45" dirty="0">
                          <a:latin typeface="Arial"/>
                          <a:cs typeface="Arial"/>
                        </a:rPr>
                        <a:t> </a:t>
                      </a:r>
                      <a:r>
                        <a:rPr sz="950" b="1" dirty="0">
                          <a:latin typeface="Arial"/>
                          <a:cs typeface="Arial"/>
                        </a:rPr>
                        <a:t>Rgt/Bn</a:t>
                      </a:r>
                      <a:r>
                        <a:rPr sz="950" b="1" spc="-30" dirty="0">
                          <a:latin typeface="Arial"/>
                          <a:cs typeface="Arial"/>
                        </a:rPr>
                        <a:t> </a:t>
                      </a:r>
                      <a:r>
                        <a:rPr sz="950" b="1" dirty="0">
                          <a:latin typeface="Arial"/>
                          <a:cs typeface="Arial"/>
                        </a:rPr>
                        <a:t>&amp;</a:t>
                      </a:r>
                      <a:r>
                        <a:rPr sz="950" b="1" spc="-35" dirty="0">
                          <a:latin typeface="Arial"/>
                          <a:cs typeface="Arial"/>
                        </a:rPr>
                        <a:t> </a:t>
                      </a:r>
                      <a:r>
                        <a:rPr sz="950" b="1" spc="-10" dirty="0">
                          <a:latin typeface="Arial"/>
                          <a:cs typeface="Arial"/>
                        </a:rPr>
                        <a:t>MAG/Sqdn </a:t>
                      </a:r>
                      <a:r>
                        <a:rPr sz="950" b="1" dirty="0">
                          <a:latin typeface="Arial"/>
                          <a:cs typeface="Arial"/>
                        </a:rPr>
                        <a:t>FIREXs</a:t>
                      </a:r>
                      <a:r>
                        <a:rPr sz="950" b="1" spc="-30" dirty="0">
                          <a:latin typeface="Arial"/>
                          <a:cs typeface="Arial"/>
                        </a:rPr>
                        <a:t> </a:t>
                      </a:r>
                      <a:r>
                        <a:rPr sz="950" b="1" dirty="0">
                          <a:latin typeface="Arial"/>
                          <a:cs typeface="Arial"/>
                        </a:rPr>
                        <a:t>&amp;</a:t>
                      </a:r>
                      <a:r>
                        <a:rPr sz="950" b="1" spc="-30" dirty="0">
                          <a:latin typeface="Arial"/>
                          <a:cs typeface="Arial"/>
                        </a:rPr>
                        <a:t> </a:t>
                      </a:r>
                      <a:r>
                        <a:rPr sz="950" b="1" spc="-20" dirty="0">
                          <a:latin typeface="Arial"/>
                          <a:cs typeface="Arial"/>
                        </a:rPr>
                        <a:t>FEXs</a:t>
                      </a:r>
                      <a:endParaRPr sz="950">
                        <a:latin typeface="Arial"/>
                        <a:cs typeface="Arial"/>
                      </a:endParaRPr>
                    </a:p>
                  </a:txBody>
                  <a:tcPr marL="0" marR="0" marT="47625"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0"/>
                  </a:ext>
                </a:extLst>
              </a:tr>
              <a:tr h="353695">
                <a:tc>
                  <a:txBody>
                    <a:bodyPr/>
                    <a:lstStyle/>
                    <a:p>
                      <a:pPr marL="403860" marR="268605" indent="-127000">
                        <a:lnSpc>
                          <a:spcPct val="100000"/>
                        </a:lnSpc>
                        <a:spcBef>
                          <a:spcPts val="240"/>
                        </a:spcBef>
                      </a:pPr>
                      <a:r>
                        <a:rPr sz="950" b="1" dirty="0">
                          <a:latin typeface="Arial"/>
                          <a:cs typeface="Arial"/>
                        </a:rPr>
                        <a:t>(28)</a:t>
                      </a:r>
                      <a:r>
                        <a:rPr sz="950" b="1" spc="-45" dirty="0">
                          <a:latin typeface="Arial"/>
                          <a:cs typeface="Arial"/>
                        </a:rPr>
                        <a:t> </a:t>
                      </a:r>
                      <a:r>
                        <a:rPr sz="950" b="1" dirty="0">
                          <a:latin typeface="Arial"/>
                          <a:cs typeface="Arial"/>
                        </a:rPr>
                        <a:t>MC</a:t>
                      </a:r>
                      <a:r>
                        <a:rPr sz="950" b="1" spc="-45" dirty="0">
                          <a:latin typeface="Arial"/>
                          <a:cs typeface="Arial"/>
                        </a:rPr>
                        <a:t> </a:t>
                      </a:r>
                      <a:r>
                        <a:rPr sz="950" b="1" dirty="0">
                          <a:latin typeface="Arial"/>
                          <a:cs typeface="Arial"/>
                        </a:rPr>
                        <a:t>Combat</a:t>
                      </a:r>
                      <a:r>
                        <a:rPr sz="950" b="1" spc="-25" dirty="0">
                          <a:latin typeface="Arial"/>
                          <a:cs typeface="Arial"/>
                        </a:rPr>
                        <a:t> </a:t>
                      </a:r>
                      <a:r>
                        <a:rPr sz="950" b="1" spc="-10" dirty="0">
                          <a:latin typeface="Arial"/>
                          <a:cs typeface="Arial"/>
                        </a:rPr>
                        <a:t>Readiness Evaluations</a:t>
                      </a:r>
                      <a:r>
                        <a:rPr sz="950" b="1" dirty="0">
                          <a:latin typeface="Arial"/>
                          <a:cs typeface="Arial"/>
                        </a:rPr>
                        <a:t> </a:t>
                      </a:r>
                      <a:r>
                        <a:rPr sz="950" b="1" spc="-10" dirty="0">
                          <a:latin typeface="Arial"/>
                          <a:cs typeface="Arial"/>
                        </a:rPr>
                        <a:t>(MCCREs)</a:t>
                      </a:r>
                      <a:endParaRPr sz="950">
                        <a:latin typeface="Arial"/>
                        <a:cs typeface="Arial"/>
                      </a:endParaRPr>
                    </a:p>
                  </a:txBody>
                  <a:tcPr marL="0" marR="0" marT="30480" marB="0">
                    <a:lnL w="28575">
                      <a:solidFill>
                        <a:srgbClr val="000000"/>
                      </a:solidFill>
                      <a:prstDash val="solid"/>
                    </a:lnL>
                    <a:lnR w="28575">
                      <a:solidFill>
                        <a:srgbClr val="000000"/>
                      </a:solidFill>
                      <a:prstDash val="solid"/>
                    </a:lnR>
                    <a:lnT w="12700">
                      <a:solidFill>
                        <a:srgbClr val="000000"/>
                      </a:solidFill>
                      <a:prstDash val="solid"/>
                    </a:lnT>
                    <a:lnB w="12700">
                      <a:solidFill>
                        <a:srgbClr val="000000"/>
                      </a:solidFill>
                      <a:prstDash val="solid"/>
                    </a:lnB>
                    <a:solidFill>
                      <a:srgbClr val="FFFF66"/>
                    </a:solidFill>
                  </a:tcPr>
                </a:tc>
                <a:extLst>
                  <a:ext uri="{0D108BD9-81ED-4DB2-BD59-A6C34878D82A}">
                    <a16:rowId xmlns:a16="http://schemas.microsoft.com/office/drawing/2014/main" val="10011"/>
                  </a:ext>
                </a:extLst>
              </a:tr>
              <a:tr h="457200">
                <a:tc>
                  <a:txBody>
                    <a:bodyPr/>
                    <a:lstStyle/>
                    <a:p>
                      <a:pPr marL="548640" marR="198755" indent="-340360">
                        <a:lnSpc>
                          <a:spcPct val="100000"/>
                        </a:lnSpc>
                        <a:spcBef>
                          <a:spcPts val="515"/>
                        </a:spcBef>
                      </a:pPr>
                      <a:r>
                        <a:rPr sz="950" b="1" dirty="0">
                          <a:latin typeface="Arial"/>
                          <a:cs typeface="Arial"/>
                        </a:rPr>
                        <a:t>(12)</a:t>
                      </a:r>
                      <a:r>
                        <a:rPr sz="950" b="1" spc="-40" dirty="0">
                          <a:latin typeface="Arial"/>
                          <a:cs typeface="Arial"/>
                        </a:rPr>
                        <a:t> </a:t>
                      </a:r>
                      <a:r>
                        <a:rPr sz="950" b="1" spc="-10" dirty="0">
                          <a:latin typeface="Arial"/>
                          <a:cs typeface="Arial"/>
                        </a:rPr>
                        <a:t>Tactical</a:t>
                      </a:r>
                      <a:r>
                        <a:rPr sz="950" b="1" spc="-45" dirty="0">
                          <a:latin typeface="Arial"/>
                          <a:cs typeface="Arial"/>
                        </a:rPr>
                        <a:t> </a:t>
                      </a:r>
                      <a:r>
                        <a:rPr sz="950" b="1" dirty="0">
                          <a:latin typeface="Arial"/>
                          <a:cs typeface="Arial"/>
                        </a:rPr>
                        <a:t>Air</a:t>
                      </a:r>
                      <a:r>
                        <a:rPr sz="950" b="1" spc="-5" dirty="0">
                          <a:latin typeface="Arial"/>
                          <a:cs typeface="Arial"/>
                        </a:rPr>
                        <a:t> </a:t>
                      </a:r>
                      <a:r>
                        <a:rPr sz="950" b="1" dirty="0">
                          <a:latin typeface="Arial"/>
                          <a:cs typeface="Arial"/>
                        </a:rPr>
                        <a:t>Control</a:t>
                      </a:r>
                      <a:r>
                        <a:rPr sz="950" b="1" spc="-25" dirty="0">
                          <a:latin typeface="Arial"/>
                          <a:cs typeface="Arial"/>
                        </a:rPr>
                        <a:t> </a:t>
                      </a:r>
                      <a:r>
                        <a:rPr sz="950" b="1" spc="-20" dirty="0">
                          <a:latin typeface="Arial"/>
                          <a:cs typeface="Arial"/>
                        </a:rPr>
                        <a:t>Party </a:t>
                      </a:r>
                      <a:r>
                        <a:rPr sz="950" b="1" dirty="0">
                          <a:latin typeface="Arial"/>
                          <a:cs typeface="Arial"/>
                        </a:rPr>
                        <a:t>(TACP)</a:t>
                      </a:r>
                      <a:r>
                        <a:rPr sz="950" b="1" spc="-45" dirty="0">
                          <a:latin typeface="Arial"/>
                          <a:cs typeface="Arial"/>
                        </a:rPr>
                        <a:t> </a:t>
                      </a:r>
                      <a:r>
                        <a:rPr sz="950" b="1" spc="-10" dirty="0">
                          <a:latin typeface="Arial"/>
                          <a:cs typeface="Arial"/>
                        </a:rPr>
                        <a:t>Exercises</a:t>
                      </a:r>
                      <a:endParaRPr sz="950">
                        <a:latin typeface="Arial"/>
                        <a:cs typeface="Arial"/>
                      </a:endParaRPr>
                    </a:p>
                  </a:txBody>
                  <a:tcPr marL="0" marR="0" marT="65405"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FFFF66"/>
                    </a:solidFill>
                  </a:tcPr>
                </a:tc>
                <a:extLst>
                  <a:ext uri="{0D108BD9-81ED-4DB2-BD59-A6C34878D82A}">
                    <a16:rowId xmlns:a16="http://schemas.microsoft.com/office/drawing/2014/main" val="10012"/>
                  </a:ext>
                </a:extLst>
              </a:tr>
              <a:tr h="478155">
                <a:tc>
                  <a:txBody>
                    <a:bodyPr/>
                    <a:lstStyle/>
                    <a:p>
                      <a:pPr marL="506730" marR="100965" indent="-396240">
                        <a:lnSpc>
                          <a:spcPct val="100000"/>
                        </a:lnSpc>
                        <a:spcBef>
                          <a:spcPts val="735"/>
                        </a:spcBef>
                      </a:pPr>
                      <a:r>
                        <a:rPr sz="1050" b="1" spc="-10" dirty="0">
                          <a:solidFill>
                            <a:srgbClr val="FF0000"/>
                          </a:solidFill>
                          <a:latin typeface="Arial"/>
                          <a:cs typeface="Arial"/>
                        </a:rPr>
                        <a:t>Entry-</a:t>
                      </a:r>
                      <a:r>
                        <a:rPr sz="1050" b="1" dirty="0">
                          <a:solidFill>
                            <a:srgbClr val="FF0000"/>
                          </a:solidFill>
                          <a:latin typeface="Arial"/>
                          <a:cs typeface="Arial"/>
                        </a:rPr>
                        <a:t>Level Marines</a:t>
                      </a:r>
                      <a:r>
                        <a:rPr sz="1050" b="1" spc="-40" dirty="0">
                          <a:solidFill>
                            <a:srgbClr val="FF0000"/>
                          </a:solidFill>
                          <a:latin typeface="Arial"/>
                          <a:cs typeface="Arial"/>
                        </a:rPr>
                        <a:t> </a:t>
                      </a:r>
                      <a:r>
                        <a:rPr sz="1050" b="1" dirty="0">
                          <a:solidFill>
                            <a:srgbClr val="FF0000"/>
                          </a:solidFill>
                          <a:latin typeface="Arial"/>
                          <a:cs typeface="Arial"/>
                        </a:rPr>
                        <a:t>&amp; </a:t>
                      </a:r>
                      <a:r>
                        <a:rPr sz="1050" b="1" spc="-10" dirty="0">
                          <a:solidFill>
                            <a:srgbClr val="FF0000"/>
                          </a:solidFill>
                          <a:latin typeface="Arial"/>
                          <a:cs typeface="Arial"/>
                        </a:rPr>
                        <a:t>Sailors </a:t>
                      </a:r>
                      <a:r>
                        <a:rPr sz="1050" b="1" dirty="0">
                          <a:solidFill>
                            <a:srgbClr val="FF0000"/>
                          </a:solidFill>
                          <a:latin typeface="Arial"/>
                          <a:cs typeface="Arial"/>
                        </a:rPr>
                        <a:t>Trained</a:t>
                      </a:r>
                      <a:r>
                        <a:rPr sz="1050" b="1" spc="-30" dirty="0">
                          <a:solidFill>
                            <a:srgbClr val="FF0000"/>
                          </a:solidFill>
                          <a:latin typeface="Arial"/>
                          <a:cs typeface="Arial"/>
                        </a:rPr>
                        <a:t> </a:t>
                      </a:r>
                      <a:r>
                        <a:rPr sz="1050" b="1" spc="-10" dirty="0">
                          <a:solidFill>
                            <a:srgbClr val="FF0000"/>
                          </a:solidFill>
                          <a:latin typeface="Arial"/>
                          <a:cs typeface="Arial"/>
                        </a:rPr>
                        <a:t>(TECOM)</a:t>
                      </a:r>
                      <a:endParaRPr sz="1050">
                        <a:latin typeface="Arial"/>
                        <a:cs typeface="Arial"/>
                      </a:endParaRPr>
                    </a:p>
                  </a:txBody>
                  <a:tcPr marL="0" marR="0" marT="93345" marB="0">
                    <a:lnL w="28575">
                      <a:solidFill>
                        <a:srgbClr val="000000"/>
                      </a:solidFill>
                      <a:prstDash val="solid"/>
                    </a:lnL>
                    <a:lnR w="28575">
                      <a:solidFill>
                        <a:srgbClr val="000000"/>
                      </a:solidFill>
                      <a:prstDash val="solid"/>
                    </a:lnR>
                    <a:lnT w="28575">
                      <a:solidFill>
                        <a:srgbClr val="000000"/>
                      </a:solidFill>
                      <a:prstDash val="solid"/>
                    </a:lnT>
                    <a:lnB w="12700">
                      <a:solidFill>
                        <a:srgbClr val="000000"/>
                      </a:solidFill>
                      <a:prstDash val="solid"/>
                    </a:lnB>
                    <a:solidFill>
                      <a:srgbClr val="E1EFD9"/>
                    </a:solidFill>
                  </a:tcPr>
                </a:tc>
                <a:extLst>
                  <a:ext uri="{0D108BD9-81ED-4DB2-BD59-A6C34878D82A}">
                    <a16:rowId xmlns:a16="http://schemas.microsoft.com/office/drawing/2014/main" val="10013"/>
                  </a:ext>
                </a:extLst>
              </a:tr>
              <a:tr h="196850">
                <a:tc>
                  <a:txBody>
                    <a:bodyPr/>
                    <a:lstStyle/>
                    <a:p>
                      <a:pPr marL="1270" algn="ctr">
                        <a:lnSpc>
                          <a:spcPct val="100000"/>
                        </a:lnSpc>
                        <a:spcBef>
                          <a:spcPts val="190"/>
                        </a:spcBef>
                      </a:pPr>
                      <a:r>
                        <a:rPr sz="950" b="1" spc="-10" dirty="0">
                          <a:latin typeface="Arial"/>
                          <a:cs typeface="Arial"/>
                        </a:rPr>
                        <a:t>28,498</a:t>
                      </a:r>
                      <a:endParaRPr sz="950">
                        <a:latin typeface="Arial"/>
                        <a:cs typeface="Arial"/>
                      </a:endParaRPr>
                    </a:p>
                  </a:txBody>
                  <a:tcPr marL="0" marR="0" marT="24130" marB="0">
                    <a:lnL w="28575">
                      <a:solidFill>
                        <a:srgbClr val="000000"/>
                      </a:solidFill>
                      <a:prstDash val="solid"/>
                    </a:lnL>
                    <a:lnR w="28575">
                      <a:solidFill>
                        <a:srgbClr val="000000"/>
                      </a:solidFill>
                      <a:prstDash val="solid"/>
                    </a:lnR>
                    <a:lnT w="12700">
                      <a:solidFill>
                        <a:srgbClr val="000000"/>
                      </a:solidFill>
                      <a:prstDash val="solid"/>
                    </a:lnT>
                    <a:lnB w="28575">
                      <a:solidFill>
                        <a:srgbClr val="000000"/>
                      </a:solidFill>
                      <a:prstDash val="solid"/>
                    </a:lnB>
                    <a:solidFill>
                      <a:srgbClr val="FFFF66"/>
                    </a:solidFill>
                  </a:tcPr>
                </a:tc>
                <a:extLst>
                  <a:ext uri="{0D108BD9-81ED-4DB2-BD59-A6C34878D82A}">
                    <a16:rowId xmlns:a16="http://schemas.microsoft.com/office/drawing/2014/main" val="10014"/>
                  </a:ext>
                </a:extLst>
              </a:tr>
            </a:tbl>
          </a:graphicData>
        </a:graphic>
      </p:graphicFrame>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23" name="object 23"/>
          <p:cNvSpPr txBox="1"/>
          <p:nvPr/>
        </p:nvSpPr>
        <p:spPr>
          <a:xfrm>
            <a:off x="61912" y="1128521"/>
            <a:ext cx="9082088" cy="532197"/>
          </a:xfrm>
          <a:prstGeom prst="rect">
            <a:avLst/>
          </a:prstGeom>
          <a:solidFill>
            <a:srgbClr val="FFFF00"/>
          </a:solidFill>
          <a:ln w="28955">
            <a:solidFill>
              <a:srgbClr val="000000"/>
            </a:solidFill>
          </a:ln>
        </p:spPr>
        <p:txBody>
          <a:bodyPr vert="horz" wrap="square" lIns="0" tIns="39370" rIns="0" bIns="0" rtlCol="0">
            <a:spAutoFit/>
          </a:bodyPr>
          <a:lstStyle/>
          <a:p>
            <a:pPr marL="1103630" marR="234315" indent="-864235" algn="l">
              <a:lnSpc>
                <a:spcPct val="100000"/>
              </a:lnSpc>
              <a:tabLst>
                <a:tab pos="3297554" algn="l"/>
              </a:tabLst>
            </a:pPr>
            <a:r>
              <a:rPr lang="en-US" sz="1600" dirty="0" smtClean="0">
                <a:latin typeface="Arial"/>
                <a:cs typeface="Arial"/>
              </a:rPr>
              <a:t>Marine Corps Installations (MCIs) and ranges are key national defense assets that offer a unique combination of ocean, coastal, riverine, inland, and airspace training areas.</a:t>
            </a:r>
            <a:endParaRPr sz="1600" dirty="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0077" y="3641544"/>
            <a:ext cx="7859199" cy="2911656"/>
          </a:xfrm>
          <a:ln w="19050">
            <a:solidFill>
              <a:srgbClr val="FF0000"/>
            </a:solidFill>
          </a:ln>
        </p:spPr>
      </p:pic>
      <p:sp>
        <p:nvSpPr>
          <p:cNvPr id="4100" name="Text Box 3"/>
          <p:cNvSpPr txBox="1">
            <a:spLocks noChangeArrowheads="1"/>
          </p:cNvSpPr>
          <p:nvPr/>
        </p:nvSpPr>
        <p:spPr bwMode="auto">
          <a:xfrm>
            <a:off x="252152" y="1259876"/>
            <a:ext cx="8639696" cy="2816156"/>
          </a:xfrm>
          <a:prstGeom prst="rect">
            <a:avLst/>
          </a:prstGeom>
          <a:noFill/>
          <a:ln w="9525">
            <a:noFill/>
            <a:miter lim="800000"/>
            <a:headEnd/>
            <a:tailEnd/>
          </a:ln>
        </p:spPr>
        <p:txBody>
          <a:bodyPr wrap="square">
            <a:spAutoFit/>
          </a:bodyPr>
          <a:lstStyle/>
          <a:p>
            <a:pPr marL="406400" lvl="1" indent="-342900">
              <a:buSzPct val="100000"/>
              <a:buFont typeface="Wingdings" panose="05000000000000000000" pitchFamily="2" charset="2"/>
              <a:buChar char="v"/>
              <a:tabLst>
                <a:tab pos="571500" algn="l"/>
              </a:tabLst>
            </a:pPr>
            <a:r>
              <a:rPr lang="en-US" sz="2400" b="1" dirty="0" smtClean="0">
                <a:solidFill>
                  <a:srgbClr val="0000FF"/>
                </a:solidFill>
                <a:latin typeface="Arial" panose="020B0604020202020204" pitchFamily="34" charset="0"/>
                <a:cs typeface="Arial" panose="020B0604020202020204" pitchFamily="34" charset="0"/>
              </a:rPr>
              <a:t>Develop 2-3 Off-Base </a:t>
            </a:r>
            <a:r>
              <a:rPr lang="en-US" sz="2400" b="1" dirty="0">
                <a:solidFill>
                  <a:srgbClr val="0000FF"/>
                </a:solidFill>
                <a:latin typeface="Arial" panose="020B0604020202020204" pitchFamily="34" charset="0"/>
                <a:cs typeface="Arial" panose="020B0604020202020204" pitchFamily="34" charset="0"/>
              </a:rPr>
              <a:t>MV-22 </a:t>
            </a:r>
            <a:endParaRPr lang="en-US" sz="2400" b="1" dirty="0" smtClean="0">
              <a:solidFill>
                <a:srgbClr val="0000FF"/>
              </a:solidFill>
              <a:latin typeface="Arial" panose="020B0604020202020204" pitchFamily="34" charset="0"/>
              <a:cs typeface="Arial" panose="020B0604020202020204" pitchFamily="34" charset="0"/>
            </a:endParaRPr>
          </a:p>
          <a:p>
            <a:pPr marL="63500" lvl="1">
              <a:buSzPct val="100000"/>
              <a:tabLst>
                <a:tab pos="571500" algn="l"/>
              </a:tabLst>
            </a:pPr>
            <a:r>
              <a:rPr lang="en-US" sz="2400" b="1" dirty="0" smtClean="0">
                <a:solidFill>
                  <a:srgbClr val="0000FF"/>
                </a:solidFill>
                <a:latin typeface="Arial" panose="020B0604020202020204" pitchFamily="34" charset="0"/>
                <a:cs typeface="Arial" panose="020B0604020202020204" pitchFamily="34" charset="0"/>
              </a:rPr>
              <a:t>Tactical Training </a:t>
            </a:r>
            <a:r>
              <a:rPr lang="en-US" sz="2400" b="1" dirty="0">
                <a:solidFill>
                  <a:srgbClr val="0000FF"/>
                </a:solidFill>
                <a:latin typeface="Arial" panose="020B0604020202020204" pitchFamily="34" charset="0"/>
                <a:cs typeface="Arial" panose="020B0604020202020204" pitchFamily="34" charset="0"/>
              </a:rPr>
              <a:t>Areas and </a:t>
            </a:r>
            <a:r>
              <a:rPr lang="en-US" sz="2400" b="1" dirty="0" smtClean="0">
                <a:solidFill>
                  <a:srgbClr val="0000FF"/>
                </a:solidFill>
                <a:latin typeface="Arial" panose="020B0604020202020204" pitchFamily="34" charset="0"/>
                <a:cs typeface="Arial" panose="020B0604020202020204" pitchFamily="34" charset="0"/>
              </a:rPr>
              <a:t>LZs</a:t>
            </a:r>
            <a:endParaRPr lang="en-US" sz="2400" b="1" dirty="0">
              <a:solidFill>
                <a:srgbClr val="0000FF"/>
              </a:solidFill>
              <a:latin typeface="Arial" panose="020B0604020202020204" pitchFamily="34" charset="0"/>
              <a:cs typeface="Arial" panose="020B0604020202020204" pitchFamily="34" charset="0"/>
            </a:endParaRPr>
          </a:p>
          <a:p>
            <a:pPr marL="520700" lvl="2">
              <a:lnSpc>
                <a:spcPct val="150000"/>
              </a:lnSpc>
              <a:buSzPct val="150000"/>
              <a:tabLst>
                <a:tab pos="571500" algn="l"/>
              </a:tabLst>
            </a:pPr>
            <a:r>
              <a:rPr lang="en-US" b="1" dirty="0" smtClean="0">
                <a:solidFill>
                  <a:prstClr val="black"/>
                </a:solidFill>
                <a:latin typeface="Arial" panose="020B0604020202020204" pitchFamily="34" charset="0"/>
                <a:cs typeface="Arial" panose="020B0604020202020204" pitchFamily="34" charset="0"/>
              </a:rPr>
              <a:t>Caledonia Prison Farm</a:t>
            </a:r>
          </a:p>
          <a:p>
            <a:pPr marL="520700" lvl="2">
              <a:lnSpc>
                <a:spcPct val="150000"/>
              </a:lnSpc>
              <a:buSzPct val="150000"/>
              <a:tabLst>
                <a:tab pos="571500" algn="l"/>
              </a:tabLst>
            </a:pPr>
            <a:r>
              <a:rPr lang="en-US" b="1" dirty="0" err="1" smtClean="0">
                <a:solidFill>
                  <a:prstClr val="black"/>
                </a:solidFill>
                <a:latin typeface="Arial" panose="020B0604020202020204" pitchFamily="34" charset="0"/>
                <a:cs typeface="Arial" panose="020B0604020202020204" pitchFamily="34" charset="0"/>
              </a:rPr>
              <a:t>Uwharrie</a:t>
            </a:r>
            <a:r>
              <a:rPr lang="en-US" b="1" dirty="0" smtClean="0">
                <a:solidFill>
                  <a:prstClr val="black"/>
                </a:solidFill>
                <a:latin typeface="Arial" panose="020B0604020202020204" pitchFamily="34" charset="0"/>
                <a:cs typeface="Arial" panose="020B0604020202020204" pitchFamily="34" charset="0"/>
              </a:rPr>
              <a:t> </a:t>
            </a:r>
            <a:r>
              <a:rPr lang="en-US" b="1" dirty="0">
                <a:solidFill>
                  <a:prstClr val="black"/>
                </a:solidFill>
                <a:latin typeface="Arial" panose="020B0604020202020204" pitchFamily="34" charset="0"/>
                <a:cs typeface="Arial" panose="020B0604020202020204" pitchFamily="34" charset="0"/>
              </a:rPr>
              <a:t>National </a:t>
            </a:r>
            <a:r>
              <a:rPr lang="en-US" b="1" dirty="0" smtClean="0">
                <a:solidFill>
                  <a:prstClr val="black"/>
                </a:solidFill>
                <a:latin typeface="Arial" panose="020B0604020202020204" pitchFamily="34" charset="0"/>
                <a:cs typeface="Arial" panose="020B0604020202020204" pitchFamily="34" charset="0"/>
              </a:rPr>
              <a:t>Forest</a:t>
            </a:r>
          </a:p>
          <a:p>
            <a:pPr marL="520700" lvl="2">
              <a:lnSpc>
                <a:spcPct val="150000"/>
              </a:lnSpc>
              <a:buSzPct val="150000"/>
              <a:tabLst>
                <a:tab pos="571500" algn="l"/>
              </a:tabLst>
            </a:pPr>
            <a:r>
              <a:rPr lang="en-US" b="1" dirty="0" smtClean="0">
                <a:solidFill>
                  <a:prstClr val="black"/>
                </a:solidFill>
                <a:latin typeface="Arial" panose="020B0604020202020204" pitchFamily="34" charset="0"/>
                <a:cs typeface="Arial" panose="020B0604020202020204" pitchFamily="34" charset="0"/>
              </a:rPr>
              <a:t>Bladen </a:t>
            </a:r>
            <a:r>
              <a:rPr lang="en-US" b="1" dirty="0">
                <a:solidFill>
                  <a:prstClr val="black"/>
                </a:solidFill>
                <a:latin typeface="Arial" panose="020B0604020202020204" pitchFamily="34" charset="0"/>
                <a:cs typeface="Arial" panose="020B0604020202020204" pitchFamily="34" charset="0"/>
              </a:rPr>
              <a:t>Lake’s State Forest</a:t>
            </a:r>
          </a:p>
          <a:p>
            <a:pPr marL="520700" lvl="2">
              <a:lnSpc>
                <a:spcPct val="150000"/>
              </a:lnSpc>
              <a:buSzPct val="150000"/>
              <a:tabLst>
                <a:tab pos="571500" algn="l"/>
              </a:tabLst>
            </a:pPr>
            <a:endParaRPr lang="en-US" sz="1600" dirty="0">
              <a:solidFill>
                <a:prstClr val="black"/>
              </a:solidFill>
              <a:latin typeface="Arial" panose="020B0604020202020204" pitchFamily="34" charset="0"/>
              <a:cs typeface="Arial" panose="020B0604020202020204" pitchFamily="34" charset="0"/>
            </a:endParaRPr>
          </a:p>
          <a:p>
            <a:pPr marL="63500" lvl="1">
              <a:lnSpc>
                <a:spcPct val="150000"/>
              </a:lnSpc>
              <a:buSzPct val="150000"/>
              <a:tabLst>
                <a:tab pos="571500" algn="l"/>
              </a:tabLst>
            </a:pPr>
            <a:r>
              <a:rPr lang="en-US" sz="1600" dirty="0">
                <a:solidFill>
                  <a:prstClr val="black"/>
                </a:solidFill>
                <a:latin typeface="Arial" panose="020B0604020202020204" pitchFamily="34" charset="0"/>
                <a:cs typeface="Arial" panose="020B0604020202020204" pitchFamily="34" charset="0"/>
              </a:rPr>
              <a:t> </a:t>
            </a:r>
          </a:p>
        </p:txBody>
      </p:sp>
      <p:sp>
        <p:nvSpPr>
          <p:cNvPr id="17" name="TextBox 16"/>
          <p:cNvSpPr txBox="1"/>
          <p:nvPr/>
        </p:nvSpPr>
        <p:spPr>
          <a:xfrm>
            <a:off x="6203806" y="5650468"/>
            <a:ext cx="2419494" cy="369332"/>
          </a:xfrm>
          <a:prstGeom prst="rect">
            <a:avLst/>
          </a:prstGeom>
          <a:noFill/>
          <a:ln>
            <a:noFill/>
          </a:ln>
        </p:spPr>
        <p:txBody>
          <a:bodyPr wrap="square" rtlCol="0">
            <a:spAutoFit/>
          </a:bodyPr>
          <a:lstStyle/>
          <a:p>
            <a:r>
              <a:rPr lang="en-US" b="1" dirty="0" smtClean="0">
                <a:solidFill>
                  <a:srgbClr val="FF0000"/>
                </a:solidFill>
                <a:effectLst>
                  <a:outerShdw blurRad="38100" dist="38100" dir="2700000" algn="tl">
                    <a:srgbClr val="000000">
                      <a:alpha val="43137"/>
                    </a:srgbClr>
                  </a:outerShdw>
                </a:effectLst>
              </a:rPr>
              <a:t>         Camp Lejeune  </a:t>
            </a:r>
            <a:endParaRPr lang="en-US" b="1" dirty="0">
              <a:solidFill>
                <a:srgbClr val="FF0000"/>
              </a:solidFill>
              <a:effectLst>
                <a:outerShdw blurRad="38100" dist="38100" dir="2700000" algn="tl">
                  <a:srgbClr val="000000">
                    <a:alpha val="43137"/>
                  </a:srgbClr>
                </a:outerShdw>
              </a:effectLst>
            </a:endParaRPr>
          </a:p>
        </p:txBody>
      </p:sp>
      <p:sp>
        <p:nvSpPr>
          <p:cNvPr id="20" name="Title 1"/>
          <p:cNvSpPr txBox="1">
            <a:spLocks/>
          </p:cNvSpPr>
          <p:nvPr/>
        </p:nvSpPr>
        <p:spPr>
          <a:xfrm>
            <a:off x="2653146" y="202045"/>
            <a:ext cx="5334000"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prstClr val="white"/>
                </a:solidFill>
                <a:effectLst>
                  <a:outerShdw blurRad="38100" dist="38100" dir="2700000" algn="tl">
                    <a:srgbClr val="000000">
                      <a:alpha val="43137"/>
                    </a:srgbClr>
                  </a:outerShdw>
                </a:effectLst>
              </a:rPr>
              <a:t>Proposed MV-22 LZs</a:t>
            </a:r>
            <a:endParaRPr lang="en-US" sz="4000" b="1" dirty="0">
              <a:solidFill>
                <a:prstClr val="white"/>
              </a:solidFill>
              <a:effectLst>
                <a:outerShdw blurRad="38100" dist="38100" dir="2700000" algn="tl">
                  <a:srgbClr val="000000">
                    <a:alpha val="43137"/>
                  </a:srgbClr>
                </a:outerShdw>
              </a:effectLst>
            </a:endParaRPr>
          </a:p>
        </p:txBody>
      </p:sp>
      <p:sp>
        <p:nvSpPr>
          <p:cNvPr id="23" name="5-Point Star 22"/>
          <p:cNvSpPr/>
          <p:nvPr/>
        </p:nvSpPr>
        <p:spPr>
          <a:xfrm>
            <a:off x="4343400" y="4754880"/>
            <a:ext cx="274320" cy="27432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5-Point Star 29"/>
          <p:cNvSpPr/>
          <p:nvPr/>
        </p:nvSpPr>
        <p:spPr>
          <a:xfrm>
            <a:off x="5486400" y="5440680"/>
            <a:ext cx="274320" cy="274320"/>
          </a:xfrm>
          <a:prstGeom prst="star5">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5-Point Star 30"/>
          <p:cNvSpPr/>
          <p:nvPr/>
        </p:nvSpPr>
        <p:spPr>
          <a:xfrm>
            <a:off x="6510666" y="3764280"/>
            <a:ext cx="274320" cy="274320"/>
          </a:xfrm>
          <a:prstGeom prst="star5">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
          <p:cNvGrpSpPr/>
          <p:nvPr/>
        </p:nvGrpSpPr>
        <p:grpSpPr>
          <a:xfrm>
            <a:off x="381000" y="2117898"/>
            <a:ext cx="274320" cy="1099820"/>
            <a:chOff x="942759" y="1846580"/>
            <a:chExt cx="274320" cy="1099820"/>
          </a:xfrm>
        </p:grpSpPr>
        <p:sp>
          <p:nvSpPr>
            <p:cNvPr id="29" name="5-Point Star 28"/>
            <p:cNvSpPr/>
            <p:nvPr/>
          </p:nvSpPr>
          <p:spPr>
            <a:xfrm>
              <a:off x="942759" y="1846580"/>
              <a:ext cx="274320" cy="274320"/>
            </a:xfrm>
            <a:prstGeom prst="star5">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5-Point Star 13"/>
            <p:cNvSpPr/>
            <p:nvPr/>
          </p:nvSpPr>
          <p:spPr>
            <a:xfrm>
              <a:off x="942759" y="2259330"/>
              <a:ext cx="274320" cy="274320"/>
            </a:xfrm>
            <a:prstGeom prst="star5">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5-Point Star 14"/>
            <p:cNvSpPr/>
            <p:nvPr/>
          </p:nvSpPr>
          <p:spPr>
            <a:xfrm>
              <a:off x="942759" y="2672080"/>
              <a:ext cx="274320" cy="274320"/>
            </a:xfrm>
            <a:prstGeom prst="star5">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1" name="Slide Number Placeholder 4"/>
          <p:cNvSpPr>
            <a:spLocks noGrp="1"/>
          </p:cNvSpPr>
          <p:nvPr>
            <p:ph type="sldNum" sz="quarter" idx="12"/>
          </p:nvPr>
        </p:nvSpPr>
        <p:spPr>
          <a:xfrm>
            <a:off x="8167035" y="6576360"/>
            <a:ext cx="964280" cy="275855"/>
          </a:xfrm>
        </p:spPr>
        <p:txBody>
          <a:bodyPr/>
          <a:lstStyle/>
          <a:p>
            <a:fld id="{08A4EB18-6903-43D4-B919-88A61AF2FB54}" type="slidenum">
              <a:rPr lang="en-US" sz="1200" smtClean="0">
                <a:solidFill>
                  <a:prstClr val="black"/>
                </a:solidFill>
              </a:rPr>
              <a:pPr/>
              <a:t>11</a:t>
            </a:fld>
            <a:endParaRPr lang="en-US" sz="1200" dirty="0">
              <a:solidFill>
                <a:prstClr val="black"/>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2999" y="1472671"/>
            <a:ext cx="2998932" cy="1999288"/>
          </a:xfrm>
          <a:prstGeom prst="rect">
            <a:avLst/>
          </a:prstGeom>
          <a:ln w="19050">
            <a:solidFill>
              <a:srgbClr val="FF0000"/>
            </a:solidFill>
          </a:ln>
        </p:spPr>
      </p:pic>
      <p:cxnSp>
        <p:nvCxnSpPr>
          <p:cNvPr id="5" name="Straight Arrow Connector 4"/>
          <p:cNvCxnSpPr/>
          <p:nvPr/>
        </p:nvCxnSpPr>
        <p:spPr>
          <a:xfrm flipH="1" flipV="1">
            <a:off x="4572000" y="4948888"/>
            <a:ext cx="2224728" cy="689912"/>
          </a:xfrm>
          <a:prstGeom prst="straightConnector1">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064325">
            <a:off x="5202602" y="5140245"/>
            <a:ext cx="694421" cy="246221"/>
          </a:xfrm>
          <a:prstGeom prst="rect">
            <a:avLst/>
          </a:prstGeom>
          <a:solidFill>
            <a:schemeClr val="bg1"/>
          </a:solidFill>
          <a:ln w="19050">
            <a:solidFill>
              <a:srgbClr val="0000FF"/>
            </a:solidFill>
          </a:ln>
        </p:spPr>
        <p:txBody>
          <a:bodyPr wrap="none" rtlCol="0">
            <a:spAutoFit/>
          </a:bodyPr>
          <a:lstStyle/>
          <a:p>
            <a:r>
              <a:rPr lang="en-US" sz="1000" b="1" dirty="0" smtClean="0">
                <a:solidFill>
                  <a:prstClr val="black"/>
                </a:solidFill>
                <a:effectLst>
                  <a:outerShdw blurRad="38100" dist="38100" dir="2700000" algn="tl">
                    <a:srgbClr val="000000">
                      <a:alpha val="43137"/>
                    </a:srgbClr>
                  </a:outerShdw>
                </a:effectLst>
              </a:rPr>
              <a:t>150 miles</a:t>
            </a:r>
            <a:endParaRPr lang="en-US" sz="1000" b="1" dirty="0">
              <a:solidFill>
                <a:prstClr val="black"/>
              </a:solidFill>
              <a:effectLst>
                <a:outerShdw blurRad="38100" dist="38100" dir="2700000" algn="tl">
                  <a:srgbClr val="000000">
                    <a:alpha val="43137"/>
                  </a:srgbClr>
                </a:outerShdw>
              </a:effectLst>
            </a:endParaRPr>
          </a:p>
        </p:txBody>
      </p:sp>
      <p:cxnSp>
        <p:nvCxnSpPr>
          <p:cNvPr id="22" name="Straight Arrow Connector 21"/>
          <p:cNvCxnSpPr/>
          <p:nvPr/>
        </p:nvCxnSpPr>
        <p:spPr>
          <a:xfrm flipH="1" flipV="1">
            <a:off x="6647826" y="3979071"/>
            <a:ext cx="137160" cy="1583529"/>
          </a:xfrm>
          <a:prstGeom prst="straightConnector1">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21346904">
            <a:off x="6361204" y="4444807"/>
            <a:ext cx="694421" cy="246221"/>
          </a:xfrm>
          <a:prstGeom prst="rect">
            <a:avLst/>
          </a:prstGeom>
          <a:solidFill>
            <a:schemeClr val="bg1"/>
          </a:solidFill>
          <a:ln w="19050">
            <a:solidFill>
              <a:srgbClr val="0000FF"/>
            </a:solidFill>
          </a:ln>
        </p:spPr>
        <p:txBody>
          <a:bodyPr wrap="none" rtlCol="0">
            <a:spAutoFit/>
          </a:bodyPr>
          <a:lstStyle/>
          <a:p>
            <a:r>
              <a:rPr lang="en-US" sz="1000" b="1" dirty="0" smtClean="0">
                <a:solidFill>
                  <a:prstClr val="black"/>
                </a:solidFill>
                <a:effectLst>
                  <a:outerShdw blurRad="38100" dist="38100" dir="2700000" algn="tl">
                    <a:srgbClr val="000000">
                      <a:alpha val="43137"/>
                    </a:srgbClr>
                  </a:outerShdw>
                </a:effectLst>
              </a:rPr>
              <a:t>110 miles</a:t>
            </a:r>
            <a:endParaRPr lang="en-US" sz="1000" b="1" dirty="0">
              <a:solidFill>
                <a:prstClr val="black"/>
              </a:solidFill>
              <a:effectLst>
                <a:outerShdw blurRad="38100" dist="38100" dir="2700000" algn="tl">
                  <a:srgbClr val="000000">
                    <a:alpha val="43137"/>
                  </a:srgbClr>
                </a:outerShdw>
              </a:effectLst>
            </a:endParaRPr>
          </a:p>
        </p:txBody>
      </p:sp>
      <p:sp>
        <p:nvSpPr>
          <p:cNvPr id="4" name="TextBox 3"/>
          <p:cNvSpPr txBox="1"/>
          <p:nvPr/>
        </p:nvSpPr>
        <p:spPr>
          <a:xfrm>
            <a:off x="3870875" y="2090808"/>
            <a:ext cx="1509965" cy="369332"/>
          </a:xfrm>
          <a:prstGeom prst="rect">
            <a:avLst/>
          </a:prstGeom>
          <a:noFill/>
          <a:ln>
            <a:solidFill>
              <a:srgbClr val="FF0000"/>
            </a:solidFill>
          </a:ln>
        </p:spPr>
        <p:txBody>
          <a:bodyPr wrap="none" rtlCol="0">
            <a:spAutoFit/>
          </a:bodyPr>
          <a:lstStyle/>
          <a:p>
            <a:r>
              <a:rPr lang="en-US" dirty="0" smtClean="0">
                <a:solidFill>
                  <a:srgbClr val="FF0000"/>
                </a:solidFill>
              </a:rPr>
              <a:t>OPERATIONAL</a:t>
            </a:r>
            <a:endParaRPr lang="en-US" dirty="0">
              <a:solidFill>
                <a:srgbClr val="FF0000"/>
              </a:solidFill>
            </a:endParaRPr>
          </a:p>
        </p:txBody>
      </p:sp>
      <p:sp>
        <p:nvSpPr>
          <p:cNvPr id="26" name="TextBox 25"/>
          <p:cNvSpPr txBox="1"/>
          <p:nvPr/>
        </p:nvSpPr>
        <p:spPr>
          <a:xfrm>
            <a:off x="3862737" y="2916976"/>
            <a:ext cx="1509965" cy="369332"/>
          </a:xfrm>
          <a:prstGeom prst="rect">
            <a:avLst/>
          </a:prstGeom>
          <a:noFill/>
          <a:ln>
            <a:solidFill>
              <a:srgbClr val="FF0000"/>
            </a:solidFill>
          </a:ln>
        </p:spPr>
        <p:txBody>
          <a:bodyPr wrap="none" rtlCol="0">
            <a:spAutoFit/>
          </a:bodyPr>
          <a:lstStyle/>
          <a:p>
            <a:r>
              <a:rPr lang="en-US" dirty="0" smtClean="0">
                <a:solidFill>
                  <a:srgbClr val="FF0000"/>
                </a:solidFill>
              </a:rPr>
              <a:t>OPERATIONAL</a:t>
            </a:r>
            <a:endParaRPr lang="en-US" dirty="0">
              <a:solidFill>
                <a:srgbClr val="FF0000"/>
              </a:solidFill>
            </a:endParaRPr>
          </a:p>
        </p:txBody>
      </p:sp>
      <p:sp>
        <p:nvSpPr>
          <p:cNvPr id="28" name="TextBox 27"/>
          <p:cNvSpPr txBox="1"/>
          <p:nvPr/>
        </p:nvSpPr>
        <p:spPr>
          <a:xfrm>
            <a:off x="3875964" y="2505461"/>
            <a:ext cx="934871" cy="369332"/>
          </a:xfrm>
          <a:prstGeom prst="rect">
            <a:avLst/>
          </a:prstGeom>
          <a:noFill/>
          <a:ln>
            <a:solidFill>
              <a:srgbClr val="FF0000"/>
            </a:solidFill>
          </a:ln>
        </p:spPr>
        <p:txBody>
          <a:bodyPr wrap="none" rtlCol="0">
            <a:spAutoFit/>
          </a:bodyPr>
          <a:lstStyle/>
          <a:p>
            <a:r>
              <a:rPr lang="en-US" dirty="0" smtClean="0">
                <a:solidFill>
                  <a:srgbClr val="FF0000"/>
                </a:solidFill>
              </a:rPr>
              <a:t>FUTURE</a:t>
            </a:r>
            <a:endParaRPr lang="en-US" dirty="0">
              <a:solidFill>
                <a:srgbClr val="FF0000"/>
              </a:solidFill>
            </a:endParaRPr>
          </a:p>
        </p:txBody>
      </p:sp>
      <p:cxnSp>
        <p:nvCxnSpPr>
          <p:cNvPr id="32" name="Straight Arrow Connector 31"/>
          <p:cNvCxnSpPr/>
          <p:nvPr/>
        </p:nvCxnSpPr>
        <p:spPr>
          <a:xfrm flipH="1">
            <a:off x="5760720" y="5609106"/>
            <a:ext cx="1036008" cy="29694"/>
          </a:xfrm>
          <a:prstGeom prst="straightConnector1">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cxnSp>
      <p:sp>
        <p:nvSpPr>
          <p:cNvPr id="25" name="5-Point Star 24"/>
          <p:cNvSpPr/>
          <p:nvPr/>
        </p:nvSpPr>
        <p:spPr>
          <a:xfrm>
            <a:off x="6659567" y="5440680"/>
            <a:ext cx="274320" cy="274320"/>
          </a:xfrm>
          <a:prstGeom prst="star5">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TextBox 26"/>
          <p:cNvSpPr txBox="1"/>
          <p:nvPr/>
        </p:nvSpPr>
        <p:spPr>
          <a:xfrm>
            <a:off x="5992710" y="5544979"/>
            <a:ext cx="636690" cy="246221"/>
          </a:xfrm>
          <a:prstGeom prst="rect">
            <a:avLst/>
          </a:prstGeom>
          <a:solidFill>
            <a:schemeClr val="bg1"/>
          </a:solidFill>
          <a:ln w="19050">
            <a:solidFill>
              <a:srgbClr val="0000FF"/>
            </a:solidFill>
          </a:ln>
        </p:spPr>
        <p:txBody>
          <a:bodyPr wrap="square" rtlCol="0">
            <a:spAutoFit/>
          </a:bodyPr>
          <a:lstStyle/>
          <a:p>
            <a:r>
              <a:rPr lang="en-US" sz="1000" b="1" dirty="0" smtClean="0">
                <a:solidFill>
                  <a:prstClr val="black"/>
                </a:solidFill>
                <a:effectLst>
                  <a:outerShdw blurRad="38100" dist="38100" dir="2700000" algn="tl">
                    <a:srgbClr val="000000">
                      <a:alpha val="43137"/>
                    </a:srgbClr>
                  </a:outerShdw>
                </a:effectLst>
              </a:rPr>
              <a:t>70 miles</a:t>
            </a:r>
            <a:endParaRPr lang="en-US" sz="10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5999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1826"/>
            <a:ext cx="7391400" cy="600164"/>
          </a:xfrm>
        </p:spPr>
        <p:txBody>
          <a:bodyPr/>
          <a:lstStyle/>
          <a:p>
            <a:r>
              <a:rPr lang="en-US" dirty="0" smtClean="0"/>
              <a:t>NC Military Mission Footprint</a:t>
            </a:r>
            <a:endParaRPr lang="en-US" dirty="0"/>
          </a:p>
        </p:txBody>
      </p:sp>
      <p:sp>
        <p:nvSpPr>
          <p:cNvPr id="4" name="TextBox 3"/>
          <p:cNvSpPr txBox="1"/>
          <p:nvPr/>
        </p:nvSpPr>
        <p:spPr>
          <a:xfrm>
            <a:off x="533400" y="1676400"/>
            <a:ext cx="4494948" cy="3877985"/>
          </a:xfrm>
          <a:prstGeom prst="rect">
            <a:avLst/>
          </a:prstGeom>
          <a:noFill/>
        </p:spPr>
        <p:txBody>
          <a:bodyPr wrap="none" rtlCol="0">
            <a:spAutoFit/>
          </a:bodyPr>
          <a:lstStyle/>
          <a:p>
            <a:r>
              <a:rPr lang="en-US" b="1" dirty="0" smtClean="0"/>
              <a:t>Encroachment Categories</a:t>
            </a:r>
          </a:p>
          <a:p>
            <a:pPr marL="228600" indent="-228600">
              <a:buAutoNum type="arabicParenBoth"/>
            </a:pPr>
            <a:r>
              <a:rPr lang="en-US" dirty="0" smtClean="0"/>
              <a:t>Air Quality</a:t>
            </a:r>
          </a:p>
          <a:p>
            <a:pPr marL="228600" indent="-228600">
              <a:buAutoNum type="arabicParenBoth"/>
            </a:pPr>
            <a:r>
              <a:rPr lang="en-US" dirty="0"/>
              <a:t> </a:t>
            </a:r>
            <a:r>
              <a:rPr lang="en-US" dirty="0" smtClean="0"/>
              <a:t>Airspace Use</a:t>
            </a:r>
          </a:p>
          <a:p>
            <a:pPr marL="228600" indent="-228600">
              <a:buAutoNum type="arabicParenBoth"/>
            </a:pPr>
            <a:r>
              <a:rPr lang="en-US" dirty="0" smtClean="0"/>
              <a:t>Cultural Resources</a:t>
            </a:r>
          </a:p>
          <a:p>
            <a:pPr marL="228600" indent="-228600">
              <a:buAutoNum type="arabicParenBoth"/>
            </a:pPr>
            <a:r>
              <a:rPr lang="en-US" dirty="0" smtClean="0"/>
              <a:t>Electromagnetic Spectrum</a:t>
            </a:r>
          </a:p>
          <a:p>
            <a:pPr marL="228600" indent="-228600">
              <a:buAutoNum type="arabicParenBoth"/>
            </a:pPr>
            <a:r>
              <a:rPr lang="en-US" dirty="0" smtClean="0"/>
              <a:t>Land Use</a:t>
            </a:r>
          </a:p>
          <a:p>
            <a:pPr marL="228600" indent="-228600">
              <a:buAutoNum type="arabicParenBoth"/>
            </a:pPr>
            <a:r>
              <a:rPr lang="en-US" dirty="0" smtClean="0"/>
              <a:t>Marine Use</a:t>
            </a:r>
          </a:p>
          <a:p>
            <a:pPr marL="228600" indent="-228600">
              <a:buAutoNum type="arabicParenBoth"/>
            </a:pPr>
            <a:r>
              <a:rPr lang="en-US" dirty="0" smtClean="0"/>
              <a:t>Natural Factors &amp; Climate Effects</a:t>
            </a:r>
          </a:p>
          <a:p>
            <a:pPr marL="228600" indent="-228600">
              <a:buAutoNum type="arabicParenBoth"/>
            </a:pPr>
            <a:r>
              <a:rPr lang="en-US" dirty="0" smtClean="0"/>
              <a:t>Noise</a:t>
            </a:r>
          </a:p>
          <a:p>
            <a:pPr marL="228600" indent="-228600">
              <a:buAutoNum type="arabicParenBoth"/>
            </a:pPr>
            <a:r>
              <a:rPr lang="en-US" dirty="0" smtClean="0"/>
              <a:t>Protected Natural Resources</a:t>
            </a:r>
          </a:p>
          <a:p>
            <a:pPr marL="228600" indent="-228600">
              <a:buAutoNum type="arabicParenBoth"/>
            </a:pPr>
            <a:r>
              <a:rPr lang="en-US" dirty="0" smtClean="0"/>
              <a:t>Security &amp; Safety</a:t>
            </a:r>
          </a:p>
          <a:p>
            <a:pPr marL="228600" indent="-228600">
              <a:buAutoNum type="arabicParenBoth"/>
            </a:pPr>
            <a:r>
              <a:rPr lang="en-US" dirty="0" smtClean="0"/>
              <a:t>Unexploded Ordnance (UXO) &amp; Munitions</a:t>
            </a:r>
          </a:p>
          <a:p>
            <a:pPr marL="228600" indent="-228600">
              <a:buAutoNum type="arabicParenBoth"/>
            </a:pPr>
            <a:r>
              <a:rPr lang="en-US" dirty="0" smtClean="0"/>
              <a:t>Water Supply and Quality</a:t>
            </a:r>
          </a:p>
          <a:p>
            <a:pPr marL="228600" indent="-228600">
              <a:buAutoNum type="arabicParenBoth"/>
            </a:pPr>
            <a:endParaRPr lang="en-US" sz="1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486400"/>
          </a:xfrm>
        </p:spPr>
      </p:pic>
      <p:sp>
        <p:nvSpPr>
          <p:cNvPr id="3" name="TextBox 2"/>
          <p:cNvSpPr txBox="1"/>
          <p:nvPr/>
        </p:nvSpPr>
        <p:spPr>
          <a:xfrm>
            <a:off x="304800" y="1447800"/>
            <a:ext cx="8534400" cy="2308324"/>
          </a:xfrm>
          <a:prstGeom prst="rect">
            <a:avLst/>
          </a:prstGeom>
          <a:noFill/>
        </p:spPr>
        <p:txBody>
          <a:bodyPr wrap="square" rtlCol="0">
            <a:spAutoFit/>
          </a:bodyPr>
          <a:lstStyle/>
          <a:p>
            <a:r>
              <a:rPr lang="en-US" dirty="0" smtClean="0"/>
              <a:t>Refers to the combination of air, land, and sea space, as well as electromagnetic spectrums required to support the military training and operations of a Region or an installation. The MMF is tied directly to the </a:t>
            </a:r>
            <a:r>
              <a:rPr lang="en-US" b="1" dirty="0" smtClean="0"/>
              <a:t>Commander’s Area of Responsibility. </a:t>
            </a:r>
            <a:r>
              <a:rPr lang="en-US" dirty="0" smtClean="0"/>
              <a:t>The MMF clearly defines the mission impact boundaries wherein the military community(</a:t>
            </a:r>
            <a:r>
              <a:rPr lang="en-US" dirty="0" err="1" smtClean="0"/>
              <a:t>ies</a:t>
            </a:r>
            <a:r>
              <a:rPr lang="en-US" dirty="0" smtClean="0"/>
              <a:t>) must work together to ensure compatible air, land, sea, and electromagnetic spectrum uses for military operations and public safety. Furthermore, the MMF serves as the foundation and driver for the identification of Areas of Interest and priority areas for encroachment management.</a:t>
            </a:r>
            <a:endParaRPr lang="en-US" dirty="0"/>
          </a:p>
        </p:txBody>
      </p:sp>
    </p:spTree>
    <p:extLst>
      <p:ext uri="{BB962C8B-B14F-4D97-AF65-F5344CB8AC3E}">
        <p14:creationId xmlns:p14="http://schemas.microsoft.com/office/powerpoint/2010/main" val="1927746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Corps MMF</a:t>
            </a:r>
            <a:endParaRPr lang="en-US" dirty="0"/>
          </a:p>
        </p:txBody>
      </p:sp>
      <p:pic>
        <p:nvPicPr>
          <p:cNvPr id="16" name="Content Placeholder 1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486400"/>
          </a:xfrm>
        </p:spPr>
      </p:pic>
    </p:spTree>
    <p:extLst>
      <p:ext uri="{BB962C8B-B14F-4D97-AF65-F5344CB8AC3E}">
        <p14:creationId xmlns:p14="http://schemas.microsoft.com/office/powerpoint/2010/main" val="2105079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326" y="31826"/>
            <a:ext cx="7721346" cy="600164"/>
          </a:xfrm>
        </p:spPr>
        <p:txBody>
          <a:bodyPr/>
          <a:lstStyle/>
          <a:p>
            <a:pPr algn="ctr"/>
            <a:r>
              <a:rPr lang="en-US" dirty="0" smtClean="0"/>
              <a:t>Encroachment</a:t>
            </a:r>
            <a:endParaRPr lang="en-US" dirty="0"/>
          </a:p>
        </p:txBody>
      </p:sp>
      <p:sp>
        <p:nvSpPr>
          <p:cNvPr id="3" name="Text Placeholder 2"/>
          <p:cNvSpPr>
            <a:spLocks noGrp="1"/>
          </p:cNvSpPr>
          <p:nvPr>
            <p:ph type="body" idx="1"/>
          </p:nvPr>
        </p:nvSpPr>
        <p:spPr>
          <a:xfrm>
            <a:off x="603884" y="1221486"/>
            <a:ext cx="7936230" cy="5262979"/>
          </a:xfrm>
        </p:spPr>
        <p:txBody>
          <a:bodyPr/>
          <a:lstStyle/>
          <a:p>
            <a:r>
              <a:rPr lang="en-US" sz="1800" dirty="0" smtClean="0"/>
              <a:t>Definition – Encroachment refers to factors that degrade or have the potential to degrade the Marine Corps’ capability to conduct current and future military testing, training, and general mission activities. Encroachment factors refer to the internal or external activities that result in present or potential constraints to Marine Corps mission capabilities. The Marine Corps classifies encroachment factors into twelve categories:</a:t>
            </a:r>
          </a:p>
          <a:p>
            <a:endParaRPr lang="en-US" sz="1800" dirty="0"/>
          </a:p>
          <a:p>
            <a:pPr marL="342900" indent="-342900">
              <a:buAutoNum type="arabicParenR"/>
            </a:pPr>
            <a:r>
              <a:rPr lang="en-US" sz="1800" dirty="0" smtClean="0"/>
              <a:t>Air Quality</a:t>
            </a:r>
          </a:p>
          <a:p>
            <a:pPr marL="342900" indent="-342900">
              <a:buAutoNum type="arabicParenR"/>
            </a:pPr>
            <a:r>
              <a:rPr lang="en-US" sz="1800" dirty="0" smtClean="0"/>
              <a:t>Airspace Use</a:t>
            </a:r>
          </a:p>
          <a:p>
            <a:pPr marL="342900" indent="-342900">
              <a:buAutoNum type="arabicParenR"/>
            </a:pPr>
            <a:r>
              <a:rPr lang="en-US" sz="1800" dirty="0" smtClean="0"/>
              <a:t>Cultural Resources</a:t>
            </a:r>
          </a:p>
          <a:p>
            <a:pPr marL="342900" indent="-342900">
              <a:buAutoNum type="arabicParenR"/>
            </a:pPr>
            <a:r>
              <a:rPr lang="en-US" sz="1800" dirty="0" smtClean="0"/>
              <a:t>Electromagnetic Spectrum</a:t>
            </a:r>
          </a:p>
          <a:p>
            <a:pPr marL="342900" indent="-342900">
              <a:buAutoNum type="arabicParenR"/>
            </a:pPr>
            <a:r>
              <a:rPr lang="en-US" sz="1800" dirty="0" smtClean="0"/>
              <a:t>Land Use</a:t>
            </a:r>
          </a:p>
          <a:p>
            <a:pPr marL="342900" indent="-342900">
              <a:buAutoNum type="arabicParenR"/>
            </a:pPr>
            <a:r>
              <a:rPr lang="en-US" sz="1800" dirty="0" smtClean="0"/>
              <a:t>Marine Use</a:t>
            </a:r>
          </a:p>
          <a:p>
            <a:pPr marL="342900" indent="-342900">
              <a:buAutoNum type="arabicParenR"/>
            </a:pPr>
            <a:r>
              <a:rPr lang="en-US" sz="1800" dirty="0" smtClean="0"/>
              <a:t>Natural Factors &amp; Climate Effects</a:t>
            </a:r>
          </a:p>
          <a:p>
            <a:pPr marL="342900" indent="-342900">
              <a:buAutoNum type="arabicParenR"/>
            </a:pPr>
            <a:r>
              <a:rPr lang="en-US" sz="1800" dirty="0" smtClean="0"/>
              <a:t>Noise</a:t>
            </a:r>
          </a:p>
          <a:p>
            <a:pPr marL="342900" indent="-342900">
              <a:buAutoNum type="arabicParenR"/>
            </a:pPr>
            <a:r>
              <a:rPr lang="en-US" sz="1800" dirty="0" smtClean="0"/>
              <a:t>Protected Natural Resources</a:t>
            </a:r>
          </a:p>
          <a:p>
            <a:pPr marL="342900" indent="-342900">
              <a:buAutoNum type="arabicParenR"/>
            </a:pPr>
            <a:r>
              <a:rPr lang="en-US" sz="1800" dirty="0" smtClean="0"/>
              <a:t>Safety &amp; Security</a:t>
            </a:r>
          </a:p>
          <a:p>
            <a:pPr marL="342900" indent="-342900">
              <a:buAutoNum type="arabicParenR"/>
            </a:pPr>
            <a:r>
              <a:rPr lang="en-US" sz="1800" dirty="0" smtClean="0"/>
              <a:t>Unexploded Ordnance &amp; Munitions</a:t>
            </a:r>
          </a:p>
          <a:p>
            <a:pPr marL="342900" indent="-342900">
              <a:buAutoNum type="arabicParenR"/>
            </a:pPr>
            <a:r>
              <a:rPr lang="en-US" sz="1800" dirty="0" smtClean="0"/>
              <a:t>Water Supply &amp; Quality</a:t>
            </a:r>
            <a:endParaRPr lang="en-US" sz="1800" dirty="0"/>
          </a:p>
        </p:txBody>
      </p:sp>
    </p:spTree>
    <p:extLst>
      <p:ext uri="{BB962C8B-B14F-4D97-AF65-F5344CB8AC3E}">
        <p14:creationId xmlns:p14="http://schemas.microsoft.com/office/powerpoint/2010/main" val="3123512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D5A595-4A13-4D03-9F5C-A556F562ABFC}"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1986" name="Rectangle 2"/>
          <p:cNvSpPr>
            <a:spLocks noGrp="1" noChangeArrowheads="1"/>
          </p:cNvSpPr>
          <p:nvPr>
            <p:ph type="title"/>
          </p:nvPr>
        </p:nvSpPr>
        <p:spPr>
          <a:xfrm>
            <a:off x="762000" y="152400"/>
            <a:ext cx="7772400" cy="914400"/>
          </a:xfrm>
        </p:spPr>
        <p:txBody>
          <a:bodyPr>
            <a:normAutofit fontScale="90000"/>
          </a:bodyPr>
          <a:lstStyle/>
          <a:p>
            <a:r>
              <a:rPr lang="en-US" sz="3600"/>
              <a:t>Marine Corps Mission Footprint</a:t>
            </a:r>
            <a:br>
              <a:rPr lang="en-US" sz="3600"/>
            </a:br>
            <a:r>
              <a:rPr lang="en-US" sz="3200"/>
              <a:t>1940 Housing Density</a:t>
            </a:r>
          </a:p>
        </p:txBody>
      </p:sp>
      <p:grpSp>
        <p:nvGrpSpPr>
          <p:cNvPr id="2" name="Group 3"/>
          <p:cNvGrpSpPr>
            <a:grpSpLocks/>
          </p:cNvGrpSpPr>
          <p:nvPr/>
        </p:nvGrpSpPr>
        <p:grpSpPr bwMode="auto">
          <a:xfrm>
            <a:off x="381000" y="1676400"/>
            <a:ext cx="8410575" cy="5027613"/>
            <a:chOff x="48" y="1056"/>
            <a:chExt cx="5664" cy="2736"/>
          </a:xfrm>
        </p:grpSpPr>
        <p:pic>
          <p:nvPicPr>
            <p:cNvPr id="41988" name="Picture 4" descr="10084_10_USMC_Ground_Composite_HD1940"/>
            <p:cNvPicPr>
              <a:picLocks noChangeAspect="1" noChangeArrowheads="1"/>
            </p:cNvPicPr>
            <p:nvPr/>
          </p:nvPicPr>
          <p:blipFill>
            <a:blip r:embed="rId3" cstate="print"/>
            <a:srcRect/>
            <a:stretch>
              <a:fillRect/>
            </a:stretch>
          </p:blipFill>
          <p:spPr bwMode="auto">
            <a:xfrm>
              <a:off x="240" y="1248"/>
              <a:ext cx="5378" cy="2399"/>
            </a:xfrm>
            <a:prstGeom prst="rect">
              <a:avLst/>
            </a:prstGeom>
            <a:noFill/>
            <a:ln w="9525">
              <a:solidFill>
                <a:schemeClr val="tx1"/>
              </a:solidFill>
              <a:miter lim="800000"/>
              <a:headEnd/>
              <a:tailEnd/>
            </a:ln>
          </p:spPr>
        </p:pic>
        <p:sp>
          <p:nvSpPr>
            <p:cNvPr id="41989" name="Rectangle 5"/>
            <p:cNvSpPr>
              <a:spLocks noChangeArrowheads="1"/>
            </p:cNvSpPr>
            <p:nvPr/>
          </p:nvSpPr>
          <p:spPr bwMode="auto">
            <a:xfrm>
              <a:off x="48" y="1056"/>
              <a:ext cx="5664" cy="2736"/>
            </a:xfrm>
            <a:prstGeom prst="rect">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051339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8C645C-1425-4B84-B658-A70B9A377436}"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4034" name="Rectangle 2"/>
          <p:cNvSpPr>
            <a:spLocks noGrp="1" noChangeArrowheads="1"/>
          </p:cNvSpPr>
          <p:nvPr>
            <p:ph type="title"/>
          </p:nvPr>
        </p:nvSpPr>
        <p:spPr/>
        <p:txBody>
          <a:bodyPr/>
          <a:lstStyle/>
          <a:p>
            <a:r>
              <a:rPr lang="en-US" sz="3600"/>
              <a:t>Marine Corps Mission Footprint</a:t>
            </a:r>
            <a:br>
              <a:rPr lang="en-US" sz="3600"/>
            </a:br>
            <a:r>
              <a:rPr lang="en-US" sz="3200"/>
              <a:t>2000 Housing Density</a:t>
            </a:r>
          </a:p>
        </p:txBody>
      </p:sp>
      <p:grpSp>
        <p:nvGrpSpPr>
          <p:cNvPr id="2" name="Group 3"/>
          <p:cNvGrpSpPr>
            <a:grpSpLocks/>
          </p:cNvGrpSpPr>
          <p:nvPr/>
        </p:nvGrpSpPr>
        <p:grpSpPr bwMode="auto">
          <a:xfrm>
            <a:off x="381000" y="1524000"/>
            <a:ext cx="8410575" cy="5027613"/>
            <a:chOff x="1056" y="1344"/>
            <a:chExt cx="3936" cy="1920"/>
          </a:xfrm>
        </p:grpSpPr>
        <p:pic>
          <p:nvPicPr>
            <p:cNvPr id="44036" name="Picture 4" descr="10084_10_USMC_Ground_Composite_HD2000"/>
            <p:cNvPicPr>
              <a:picLocks noChangeAspect="1" noChangeArrowheads="1"/>
            </p:cNvPicPr>
            <p:nvPr/>
          </p:nvPicPr>
          <p:blipFill>
            <a:blip r:embed="rId2" cstate="print"/>
            <a:srcRect/>
            <a:stretch>
              <a:fillRect/>
            </a:stretch>
          </p:blipFill>
          <p:spPr bwMode="auto">
            <a:xfrm>
              <a:off x="1248" y="1536"/>
              <a:ext cx="3600" cy="1584"/>
            </a:xfrm>
            <a:prstGeom prst="rect">
              <a:avLst/>
            </a:prstGeom>
            <a:noFill/>
            <a:ln w="9525">
              <a:solidFill>
                <a:schemeClr val="tx1"/>
              </a:solidFill>
              <a:miter lim="800000"/>
              <a:headEnd/>
              <a:tailEnd/>
            </a:ln>
          </p:spPr>
        </p:pic>
        <p:sp>
          <p:nvSpPr>
            <p:cNvPr id="44037" name="Rectangle 5"/>
            <p:cNvSpPr>
              <a:spLocks noChangeArrowheads="1"/>
            </p:cNvSpPr>
            <p:nvPr/>
          </p:nvSpPr>
          <p:spPr bwMode="auto">
            <a:xfrm>
              <a:off x="1056" y="1344"/>
              <a:ext cx="3936" cy="1920"/>
            </a:xfrm>
            <a:prstGeom prst="rect">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2218200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2CF0B5-B404-4C91-ABFC-6EA137474569}"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5058" name="Rectangle 2"/>
          <p:cNvSpPr>
            <a:spLocks noGrp="1" noChangeArrowheads="1"/>
          </p:cNvSpPr>
          <p:nvPr>
            <p:ph type="title"/>
          </p:nvPr>
        </p:nvSpPr>
        <p:spPr/>
        <p:txBody>
          <a:bodyPr/>
          <a:lstStyle/>
          <a:p>
            <a:r>
              <a:rPr lang="en-US" sz="3600"/>
              <a:t>Marine Corps Mission Footprint</a:t>
            </a:r>
            <a:br>
              <a:rPr lang="en-US" sz="3600"/>
            </a:br>
            <a:r>
              <a:rPr lang="en-US" sz="3200"/>
              <a:t>2030 Housing Density</a:t>
            </a:r>
          </a:p>
        </p:txBody>
      </p:sp>
      <p:grpSp>
        <p:nvGrpSpPr>
          <p:cNvPr id="2" name="Group 3"/>
          <p:cNvGrpSpPr>
            <a:grpSpLocks/>
          </p:cNvGrpSpPr>
          <p:nvPr/>
        </p:nvGrpSpPr>
        <p:grpSpPr bwMode="auto">
          <a:xfrm>
            <a:off x="381000" y="1524000"/>
            <a:ext cx="8410575" cy="5027613"/>
            <a:chOff x="1056" y="960"/>
            <a:chExt cx="3552" cy="1776"/>
          </a:xfrm>
        </p:grpSpPr>
        <p:pic>
          <p:nvPicPr>
            <p:cNvPr id="45060" name="Picture 4" descr="10084_10_USMC_Ground_Composite_HD2030"/>
            <p:cNvPicPr>
              <a:picLocks noChangeAspect="1" noChangeArrowheads="1"/>
            </p:cNvPicPr>
            <p:nvPr/>
          </p:nvPicPr>
          <p:blipFill>
            <a:blip r:embed="rId2" cstate="print"/>
            <a:srcRect/>
            <a:stretch>
              <a:fillRect/>
            </a:stretch>
          </p:blipFill>
          <p:spPr bwMode="auto">
            <a:xfrm>
              <a:off x="1248" y="1105"/>
              <a:ext cx="3215" cy="1487"/>
            </a:xfrm>
            <a:prstGeom prst="rect">
              <a:avLst/>
            </a:prstGeom>
            <a:noFill/>
            <a:ln w="9525">
              <a:solidFill>
                <a:schemeClr val="tx1"/>
              </a:solidFill>
              <a:miter lim="800000"/>
              <a:headEnd/>
              <a:tailEnd/>
            </a:ln>
          </p:spPr>
        </p:pic>
        <p:sp>
          <p:nvSpPr>
            <p:cNvPr id="45061" name="Rectangle 5"/>
            <p:cNvSpPr>
              <a:spLocks noChangeArrowheads="1"/>
            </p:cNvSpPr>
            <p:nvPr/>
          </p:nvSpPr>
          <p:spPr bwMode="auto">
            <a:xfrm>
              <a:off x="1056" y="960"/>
              <a:ext cx="3552" cy="1776"/>
            </a:xfrm>
            <a:prstGeom prst="rect">
              <a:avLst/>
            </a:prstGeom>
            <a:noFill/>
            <a:ln w="9525">
              <a:solidFill>
                <a:schemeClr val="tx1"/>
              </a:solidFill>
              <a:miter lim="800000"/>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05013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200" dirty="0" smtClean="0"/>
              <a:t>Proactive Encroachment Mitigation</a:t>
            </a:r>
            <a:br>
              <a:rPr lang="en-US" sz="3200" dirty="0" smtClean="0"/>
            </a:br>
            <a:r>
              <a:rPr lang="en-US" sz="3200" dirty="0" smtClean="0"/>
              <a:t>Two-way Street </a:t>
            </a:r>
            <a:endParaRPr lang="en-US" sz="3200" dirty="0"/>
          </a:p>
        </p:txBody>
      </p:sp>
      <p:sp>
        <p:nvSpPr>
          <p:cNvPr id="3" name="Content Placeholder 2"/>
          <p:cNvSpPr>
            <a:spLocks noGrp="1"/>
          </p:cNvSpPr>
          <p:nvPr>
            <p:ph idx="1"/>
          </p:nvPr>
        </p:nvSpPr>
        <p:spPr/>
        <p:txBody>
          <a:bodyPr>
            <a:normAutofit/>
          </a:bodyPr>
          <a:lstStyle/>
          <a:p>
            <a:r>
              <a:rPr lang="en-US" sz="2000" dirty="0" smtClean="0"/>
              <a:t>Moved EOD/Engineer demolition pits to the base interior.</a:t>
            </a:r>
          </a:p>
          <a:p>
            <a:r>
              <a:rPr lang="en-US" sz="2000" dirty="0" smtClean="0"/>
              <a:t>Moved tank gunnery from SR-7 to SR-10 tank range.</a:t>
            </a:r>
          </a:p>
          <a:p>
            <a:r>
              <a:rPr lang="en-US" sz="2000" dirty="0" smtClean="0"/>
              <a:t>Installed BLAM system to monitor range noise. If decibel level exceeded, triggers training mitigation.</a:t>
            </a:r>
          </a:p>
          <a:p>
            <a:r>
              <a:rPr lang="en-US" sz="2000" dirty="0" smtClean="0"/>
              <a:t>Implemented quiet hours from Midnight to 6:00 a.m. M-F &amp; Midnight to 12:00 p.m. on Sunday.</a:t>
            </a:r>
          </a:p>
          <a:p>
            <a:r>
              <a:rPr lang="en-US" sz="2000" dirty="0" smtClean="0"/>
              <a:t>Limiting flights below 1000’. </a:t>
            </a:r>
          </a:p>
          <a:p>
            <a:r>
              <a:rPr lang="en-US" sz="2000" dirty="0" smtClean="0"/>
              <a:t>Ceasing demolition training one hour prior to sunset unless prior approval.</a:t>
            </a:r>
          </a:p>
          <a:p>
            <a:r>
              <a:rPr lang="en-US" sz="2000" dirty="0" smtClean="0"/>
              <a:t>Working with GA Airfield Managers to implement local course rules into Airfield Facilities Directories</a:t>
            </a:r>
            <a:endParaRPr lang="en-US" sz="2000" dirty="0"/>
          </a:p>
        </p:txBody>
      </p:sp>
    </p:spTree>
    <p:extLst>
      <p:ext uri="{BB962C8B-B14F-4D97-AF65-F5344CB8AC3E}">
        <p14:creationId xmlns:p14="http://schemas.microsoft.com/office/powerpoint/2010/main" val="320430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Proactive Encroachment Mitigation</a:t>
            </a:r>
            <a:br>
              <a:rPr lang="en-US" dirty="0"/>
            </a:br>
            <a:r>
              <a:rPr lang="en-US" dirty="0"/>
              <a:t>Two-way Street </a:t>
            </a:r>
          </a:p>
        </p:txBody>
      </p:sp>
      <p:sp>
        <p:nvSpPr>
          <p:cNvPr id="3" name="Content Placeholder 2"/>
          <p:cNvSpPr>
            <a:spLocks noGrp="1"/>
          </p:cNvSpPr>
          <p:nvPr>
            <p:ph idx="1"/>
          </p:nvPr>
        </p:nvSpPr>
        <p:spPr>
          <a:xfrm>
            <a:off x="304800" y="1600201"/>
            <a:ext cx="6476999" cy="4267200"/>
          </a:xfrm>
        </p:spPr>
        <p:txBody>
          <a:bodyPr>
            <a:normAutofit/>
          </a:bodyPr>
          <a:lstStyle/>
          <a:p>
            <a:r>
              <a:rPr lang="en-US" sz="1800" dirty="0" smtClean="0"/>
              <a:t>Mil/Civ Cooperative Planning Group (CPG)</a:t>
            </a:r>
          </a:p>
          <a:p>
            <a:r>
              <a:rPr lang="en-US" sz="1800" dirty="0"/>
              <a:t>Encroachment Partnering Agreements to allow access to perpetual and term easements (REPI, ADFP)</a:t>
            </a:r>
          </a:p>
          <a:p>
            <a:r>
              <a:rPr lang="en-US" sz="1800" dirty="0"/>
              <a:t>Off-base species crediting on State lands (RASP)</a:t>
            </a:r>
          </a:p>
          <a:p>
            <a:r>
              <a:rPr lang="en-US" sz="1800" dirty="0" smtClean="0"/>
              <a:t>Flight </a:t>
            </a:r>
            <a:r>
              <a:rPr lang="en-US" sz="1800" dirty="0"/>
              <a:t>Path Overlay District (FPOD</a:t>
            </a:r>
            <a:r>
              <a:rPr lang="en-US" sz="1800" dirty="0" smtClean="0"/>
              <a:t>)</a:t>
            </a:r>
          </a:p>
          <a:p>
            <a:r>
              <a:rPr lang="en-US" sz="1800" dirty="0"/>
              <a:t>Intergovernmental Support Agreements (IGSA)    – Resiliency</a:t>
            </a:r>
          </a:p>
          <a:p>
            <a:pPr marL="0" indent="0">
              <a:buNone/>
            </a:pPr>
            <a:r>
              <a:rPr lang="en-US" sz="1800" dirty="0"/>
              <a:t>	- Potable Water interconnect (City/ONWASA)</a:t>
            </a:r>
          </a:p>
          <a:p>
            <a:pPr marL="0" indent="0">
              <a:buNone/>
            </a:pPr>
            <a:r>
              <a:rPr lang="en-US" sz="1800" dirty="0"/>
              <a:t>	- Waste </a:t>
            </a:r>
            <a:r>
              <a:rPr lang="en-US" sz="1800" dirty="0" smtClean="0"/>
              <a:t>Water</a:t>
            </a:r>
            <a:endParaRPr lang="en-US" sz="1800" dirty="0"/>
          </a:p>
          <a:p>
            <a:r>
              <a:rPr lang="en-US" sz="1800" dirty="0" smtClean="0"/>
              <a:t>County/Municipality Ordinances</a:t>
            </a:r>
          </a:p>
          <a:p>
            <a:pPr marL="0" indent="0">
              <a:buNone/>
            </a:pPr>
            <a:r>
              <a:rPr lang="en-US" sz="1800" dirty="0"/>
              <a:t>	</a:t>
            </a:r>
            <a:r>
              <a:rPr lang="en-US" sz="1800" dirty="0" smtClean="0"/>
              <a:t>- Solar</a:t>
            </a:r>
          </a:p>
          <a:p>
            <a:pPr marL="0" indent="0">
              <a:buNone/>
            </a:pPr>
            <a:r>
              <a:rPr lang="en-US" sz="1800" dirty="0"/>
              <a:t>	</a:t>
            </a:r>
            <a:r>
              <a:rPr lang="en-US" sz="1800" dirty="0" smtClean="0"/>
              <a:t>- Wind Farm</a:t>
            </a:r>
          </a:p>
          <a:p>
            <a:endParaRPr lang="en-US" dirty="0"/>
          </a:p>
        </p:txBody>
      </p:sp>
      <p:pic>
        <p:nvPicPr>
          <p:cNvPr id="4" name="Picture 3"/>
          <p:cNvPicPr>
            <a:picLocks noChangeAspect="1"/>
          </p:cNvPicPr>
          <p:nvPr/>
        </p:nvPicPr>
        <p:blipFill>
          <a:blip r:embed="rId2"/>
          <a:stretch>
            <a:fillRect/>
          </a:stretch>
        </p:blipFill>
        <p:spPr>
          <a:xfrm>
            <a:off x="5449491" y="4135451"/>
            <a:ext cx="3694509" cy="2634752"/>
          </a:xfrm>
          <a:prstGeom prst="rect">
            <a:avLst/>
          </a:prstGeom>
        </p:spPr>
      </p:pic>
    </p:spTree>
    <p:extLst>
      <p:ext uri="{BB962C8B-B14F-4D97-AF65-F5344CB8AC3E}">
        <p14:creationId xmlns:p14="http://schemas.microsoft.com/office/powerpoint/2010/main" val="1803495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8551" rIns="0" bIns="0" rtlCol="0">
            <a:spAutoFit/>
          </a:bodyPr>
          <a:lstStyle/>
          <a:p>
            <a:pPr marL="3121025">
              <a:lnSpc>
                <a:spcPct val="100000"/>
              </a:lnSpc>
              <a:spcBef>
                <a:spcPts val="100"/>
              </a:spcBef>
            </a:pPr>
            <a:r>
              <a:rPr sz="3200" spc="-10" dirty="0"/>
              <a:t>Agenda</a:t>
            </a:r>
            <a:endParaRPr sz="32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5" name="object 5"/>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2</a:t>
            </a:fld>
            <a:endParaRPr sz="1000">
              <a:latin typeface="Arial"/>
              <a:cs typeface="Arial"/>
            </a:endParaRPr>
          </a:p>
        </p:txBody>
      </p:sp>
      <p:sp>
        <p:nvSpPr>
          <p:cNvPr id="3" name="object 3"/>
          <p:cNvSpPr txBox="1"/>
          <p:nvPr/>
        </p:nvSpPr>
        <p:spPr>
          <a:xfrm>
            <a:off x="622503" y="1226372"/>
            <a:ext cx="7226300" cy="4022255"/>
          </a:xfrm>
          <a:prstGeom prst="rect">
            <a:avLst/>
          </a:prstGeom>
        </p:spPr>
        <p:txBody>
          <a:bodyPr vert="horz" wrap="square" lIns="0" tIns="89535" rIns="0" bIns="0" rtlCol="0">
            <a:spAutoFit/>
          </a:bodyPr>
          <a:lstStyle/>
          <a:p>
            <a:pPr marL="386080" indent="-373380">
              <a:lnSpc>
                <a:spcPct val="100000"/>
              </a:lnSpc>
              <a:spcBef>
                <a:spcPts val="705"/>
              </a:spcBef>
              <a:buFont typeface="Wingdings"/>
              <a:buChar char=""/>
              <a:tabLst>
                <a:tab pos="386080" algn="l"/>
              </a:tabLst>
            </a:pPr>
            <a:r>
              <a:rPr sz="2400" dirty="0">
                <a:latin typeface="Arial"/>
                <a:cs typeface="Arial"/>
              </a:rPr>
              <a:t>History</a:t>
            </a:r>
            <a:r>
              <a:rPr sz="2400" spc="60" dirty="0">
                <a:latin typeface="Arial"/>
                <a:cs typeface="Arial"/>
              </a:rPr>
              <a:t> </a:t>
            </a:r>
            <a:r>
              <a:rPr sz="2400" dirty="0">
                <a:latin typeface="Arial"/>
                <a:cs typeface="Arial"/>
              </a:rPr>
              <a:t>&amp;</a:t>
            </a:r>
            <a:r>
              <a:rPr sz="2400" spc="110" dirty="0">
                <a:latin typeface="Arial"/>
                <a:cs typeface="Arial"/>
              </a:rPr>
              <a:t> </a:t>
            </a:r>
            <a:r>
              <a:rPr sz="2400" spc="-10" dirty="0">
                <a:latin typeface="Arial"/>
                <a:cs typeface="Arial"/>
              </a:rPr>
              <a:t>Mission</a:t>
            </a:r>
            <a:endParaRPr sz="2400" dirty="0">
              <a:latin typeface="Arial"/>
              <a:cs typeface="Arial"/>
            </a:endParaRPr>
          </a:p>
          <a:p>
            <a:pPr marL="382905" indent="-370840">
              <a:lnSpc>
                <a:spcPct val="100000"/>
              </a:lnSpc>
              <a:spcBef>
                <a:spcPts val="600"/>
              </a:spcBef>
              <a:buFont typeface="Wingdings"/>
              <a:buChar char=""/>
              <a:tabLst>
                <a:tab pos="383540" algn="l"/>
              </a:tabLst>
            </a:pPr>
            <a:r>
              <a:rPr sz="2400" dirty="0">
                <a:latin typeface="Arial"/>
                <a:cs typeface="Arial"/>
              </a:rPr>
              <a:t>MCIEAST</a:t>
            </a:r>
            <a:r>
              <a:rPr sz="2400" spc="-95" dirty="0">
                <a:latin typeface="Arial"/>
                <a:cs typeface="Arial"/>
              </a:rPr>
              <a:t> </a:t>
            </a:r>
            <a:r>
              <a:rPr sz="2400" spc="-10" dirty="0">
                <a:latin typeface="Arial"/>
                <a:cs typeface="Arial"/>
              </a:rPr>
              <a:t>Facts</a:t>
            </a:r>
            <a:endParaRPr sz="2400" dirty="0">
              <a:latin typeface="Arial"/>
              <a:cs typeface="Arial"/>
            </a:endParaRPr>
          </a:p>
          <a:p>
            <a:pPr marL="384175" indent="-372110">
              <a:lnSpc>
                <a:spcPct val="100000"/>
              </a:lnSpc>
              <a:spcBef>
                <a:spcPts val="600"/>
              </a:spcBef>
              <a:buFont typeface="Wingdings"/>
              <a:buChar char=""/>
              <a:tabLst>
                <a:tab pos="384810" algn="l"/>
              </a:tabLst>
            </a:pPr>
            <a:r>
              <a:rPr sz="2400" dirty="0" smtClean="0">
                <a:latin typeface="Arial"/>
                <a:cs typeface="Arial"/>
              </a:rPr>
              <a:t>Battlespace</a:t>
            </a:r>
            <a:r>
              <a:rPr sz="2400" spc="105" dirty="0" smtClean="0">
                <a:latin typeface="Arial"/>
                <a:cs typeface="Arial"/>
              </a:rPr>
              <a:t> </a:t>
            </a:r>
            <a:r>
              <a:rPr sz="2400" dirty="0">
                <a:latin typeface="Arial"/>
                <a:cs typeface="Arial"/>
              </a:rPr>
              <a:t>&amp;</a:t>
            </a:r>
            <a:r>
              <a:rPr sz="2400" spc="-90" dirty="0">
                <a:latin typeface="Arial"/>
                <a:cs typeface="Arial"/>
              </a:rPr>
              <a:t> </a:t>
            </a:r>
            <a:r>
              <a:rPr sz="2400" spc="-10" dirty="0">
                <a:latin typeface="Arial"/>
                <a:cs typeface="Arial"/>
              </a:rPr>
              <a:t>Airspace</a:t>
            </a:r>
            <a:endParaRPr sz="2400" dirty="0">
              <a:latin typeface="Arial"/>
              <a:cs typeface="Arial"/>
            </a:endParaRPr>
          </a:p>
          <a:p>
            <a:pPr marL="897890" lvl="1" indent="-428625">
              <a:lnSpc>
                <a:spcPct val="100000"/>
              </a:lnSpc>
              <a:spcBef>
                <a:spcPts val="1005"/>
              </a:spcBef>
              <a:buSzPct val="120000"/>
              <a:buFont typeface="Wingdings"/>
              <a:buChar char=""/>
              <a:tabLst>
                <a:tab pos="897890" algn="l"/>
                <a:tab pos="898525" algn="l"/>
              </a:tabLst>
            </a:pPr>
            <a:r>
              <a:rPr sz="2000" i="1" dirty="0">
                <a:latin typeface="Arial"/>
                <a:cs typeface="Arial"/>
              </a:rPr>
              <a:t>Cherry</a:t>
            </a:r>
            <a:r>
              <a:rPr sz="2000" i="1" spc="30" dirty="0">
                <a:latin typeface="Arial"/>
                <a:cs typeface="Arial"/>
              </a:rPr>
              <a:t> </a:t>
            </a:r>
            <a:r>
              <a:rPr sz="2000" i="1" dirty="0">
                <a:latin typeface="Arial"/>
                <a:cs typeface="Arial"/>
              </a:rPr>
              <a:t>Point,</a:t>
            </a:r>
            <a:r>
              <a:rPr sz="2000" i="1" spc="60" dirty="0">
                <a:latin typeface="Arial"/>
                <a:cs typeface="Arial"/>
              </a:rPr>
              <a:t> </a:t>
            </a:r>
            <a:r>
              <a:rPr sz="2000" i="1" dirty="0">
                <a:latin typeface="Arial"/>
                <a:cs typeface="Arial"/>
              </a:rPr>
              <a:t>New</a:t>
            </a:r>
            <a:r>
              <a:rPr sz="2000" i="1" spc="50" dirty="0">
                <a:latin typeface="Arial"/>
                <a:cs typeface="Arial"/>
              </a:rPr>
              <a:t> </a:t>
            </a:r>
            <a:r>
              <a:rPr sz="2000" i="1" dirty="0">
                <a:latin typeface="Arial"/>
                <a:cs typeface="Arial"/>
              </a:rPr>
              <a:t>River</a:t>
            </a:r>
            <a:r>
              <a:rPr sz="2000" i="1" spc="45" dirty="0">
                <a:latin typeface="Arial"/>
                <a:cs typeface="Arial"/>
              </a:rPr>
              <a:t> </a:t>
            </a:r>
            <a:r>
              <a:rPr sz="2000" i="1" dirty="0">
                <a:latin typeface="Arial"/>
                <a:cs typeface="Arial"/>
              </a:rPr>
              <a:t>&amp;</a:t>
            </a:r>
            <a:r>
              <a:rPr sz="2000" i="1" spc="50" dirty="0">
                <a:latin typeface="Arial"/>
                <a:cs typeface="Arial"/>
              </a:rPr>
              <a:t> </a:t>
            </a:r>
            <a:r>
              <a:rPr sz="2000" i="1" dirty="0">
                <a:latin typeface="Arial"/>
                <a:cs typeface="Arial"/>
              </a:rPr>
              <a:t>Camp</a:t>
            </a:r>
            <a:r>
              <a:rPr sz="2000" i="1" spc="45" dirty="0">
                <a:latin typeface="Arial"/>
                <a:cs typeface="Arial"/>
              </a:rPr>
              <a:t> </a:t>
            </a:r>
            <a:r>
              <a:rPr sz="2000" i="1" spc="-10" dirty="0" smtClean="0">
                <a:latin typeface="Arial"/>
                <a:cs typeface="Arial"/>
              </a:rPr>
              <a:t>Lejeune</a:t>
            </a:r>
            <a:endParaRPr sz="2000" dirty="0">
              <a:latin typeface="Arial"/>
              <a:cs typeface="Arial"/>
            </a:endParaRPr>
          </a:p>
          <a:p>
            <a:pPr marL="384175" indent="-372110">
              <a:lnSpc>
                <a:spcPct val="100000"/>
              </a:lnSpc>
              <a:spcBef>
                <a:spcPts val="680"/>
              </a:spcBef>
              <a:buFont typeface="Wingdings"/>
              <a:buChar char=""/>
              <a:tabLst>
                <a:tab pos="384810" algn="l"/>
              </a:tabLst>
            </a:pPr>
            <a:r>
              <a:rPr lang="en-US" sz="2400" dirty="0" smtClean="0">
                <a:latin typeface="Arial"/>
                <a:cs typeface="Arial"/>
              </a:rPr>
              <a:t>Economic Impact </a:t>
            </a:r>
            <a:endParaRPr sz="2400" dirty="0">
              <a:latin typeface="Arial"/>
              <a:cs typeface="Arial"/>
            </a:endParaRPr>
          </a:p>
          <a:p>
            <a:pPr marL="893444" lvl="1" indent="-424180">
              <a:lnSpc>
                <a:spcPct val="100000"/>
              </a:lnSpc>
              <a:spcBef>
                <a:spcPts val="1000"/>
              </a:spcBef>
              <a:buSzPct val="120000"/>
              <a:buFont typeface="Wingdings"/>
              <a:buChar char=""/>
              <a:tabLst>
                <a:tab pos="893444" algn="l"/>
                <a:tab pos="894080" algn="l"/>
              </a:tabLst>
            </a:pPr>
            <a:r>
              <a:rPr lang="en-US" sz="2000" i="1" spc="-20" dirty="0" smtClean="0">
                <a:latin typeface="Arial"/>
                <a:cs typeface="Arial"/>
              </a:rPr>
              <a:t>Camp Lejeune/New River</a:t>
            </a:r>
            <a:endParaRPr sz="2000" dirty="0">
              <a:latin typeface="Arial"/>
              <a:cs typeface="Arial"/>
            </a:endParaRPr>
          </a:p>
          <a:p>
            <a:pPr marL="355600" indent="-342900">
              <a:lnSpc>
                <a:spcPct val="100000"/>
              </a:lnSpc>
              <a:spcBef>
                <a:spcPts val="595"/>
              </a:spcBef>
              <a:buFont typeface="Wingdings"/>
              <a:buChar char=""/>
              <a:tabLst>
                <a:tab pos="355600" algn="l"/>
              </a:tabLst>
            </a:pPr>
            <a:r>
              <a:rPr sz="2400" spc="-10" dirty="0" smtClean="0">
                <a:latin typeface="Arial"/>
                <a:cs typeface="Arial"/>
              </a:rPr>
              <a:t>M</a:t>
            </a:r>
            <a:r>
              <a:rPr lang="en-US" sz="2400" spc="-10" dirty="0" smtClean="0">
                <a:latin typeface="Arial"/>
                <a:cs typeface="Arial"/>
              </a:rPr>
              <a:t>CIEAST Operations &amp; Training</a:t>
            </a:r>
          </a:p>
          <a:p>
            <a:pPr marL="355600" indent="-342900">
              <a:lnSpc>
                <a:spcPct val="100000"/>
              </a:lnSpc>
              <a:spcBef>
                <a:spcPts val="595"/>
              </a:spcBef>
              <a:buFont typeface="Wingdings"/>
              <a:buChar char=""/>
              <a:tabLst>
                <a:tab pos="355600" algn="l"/>
              </a:tabLst>
            </a:pPr>
            <a:r>
              <a:rPr lang="en-US" sz="2400" spc="-20" dirty="0" smtClean="0">
                <a:latin typeface="Arial"/>
                <a:cs typeface="Arial"/>
              </a:rPr>
              <a:t>Military Mission Footprint/ Encroachment</a:t>
            </a:r>
          </a:p>
          <a:p>
            <a:pPr marL="355600" indent="-342900">
              <a:lnSpc>
                <a:spcPct val="100000"/>
              </a:lnSpc>
              <a:spcBef>
                <a:spcPts val="595"/>
              </a:spcBef>
              <a:buFont typeface="Wingdings"/>
              <a:buChar char=""/>
              <a:tabLst>
                <a:tab pos="355600" algn="l"/>
              </a:tabLst>
            </a:pPr>
            <a:r>
              <a:rPr lang="en-US" sz="2400" spc="-20" dirty="0" smtClean="0">
                <a:latin typeface="Arial"/>
                <a:cs typeface="Arial"/>
              </a:rPr>
              <a:t>Encroachment Mitigation</a:t>
            </a:r>
            <a:endParaRPr sz="2400" dirty="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84960" y="358140"/>
            <a:ext cx="6582156" cy="361188"/>
          </a:xfrm>
          <a:prstGeom prst="rect">
            <a:avLst/>
          </a:prstGeom>
        </p:spPr>
      </p:pic>
      <p:sp>
        <p:nvSpPr>
          <p:cNvPr id="3" name="object 3"/>
          <p:cNvSpPr txBox="1">
            <a:spLocks noGrp="1"/>
          </p:cNvSpPr>
          <p:nvPr>
            <p:ph type="title"/>
          </p:nvPr>
        </p:nvSpPr>
        <p:spPr>
          <a:xfrm>
            <a:off x="2562605" y="1871929"/>
            <a:ext cx="4064635" cy="848994"/>
          </a:xfrm>
          <a:prstGeom prst="rect">
            <a:avLst/>
          </a:prstGeom>
        </p:spPr>
        <p:txBody>
          <a:bodyPr vert="horz" wrap="square" lIns="0" tIns="12700" rIns="0" bIns="0" rtlCol="0">
            <a:spAutoFit/>
          </a:bodyPr>
          <a:lstStyle/>
          <a:p>
            <a:pPr marL="12700">
              <a:lnSpc>
                <a:spcPct val="100000"/>
              </a:lnSpc>
              <a:spcBef>
                <a:spcPts val="100"/>
              </a:spcBef>
            </a:pPr>
            <a:r>
              <a:rPr sz="5400" spc="-10" dirty="0">
                <a:solidFill>
                  <a:srgbClr val="0000FF"/>
                </a:solidFill>
              </a:rPr>
              <a:t>QUESTIONS</a:t>
            </a:r>
            <a:endParaRPr sz="5400"/>
          </a:p>
        </p:txBody>
      </p:sp>
      <p:pic>
        <p:nvPicPr>
          <p:cNvPr id="4" name="object 4"/>
          <p:cNvPicPr/>
          <p:nvPr/>
        </p:nvPicPr>
        <p:blipFill>
          <a:blip r:embed="rId3" cstate="print"/>
          <a:stretch>
            <a:fillRect/>
          </a:stretch>
        </p:blipFill>
        <p:spPr>
          <a:xfrm>
            <a:off x="2133600" y="3255264"/>
            <a:ext cx="2130552" cy="2154936"/>
          </a:xfrm>
          <a:prstGeom prst="rect">
            <a:avLst/>
          </a:prstGeom>
        </p:spPr>
      </p:pic>
      <p:pic>
        <p:nvPicPr>
          <p:cNvPr id="5" name="object 5"/>
          <p:cNvPicPr/>
          <p:nvPr/>
        </p:nvPicPr>
        <p:blipFill>
          <a:blip r:embed="rId4" cstate="print"/>
          <a:stretch>
            <a:fillRect/>
          </a:stretch>
        </p:blipFill>
        <p:spPr>
          <a:xfrm>
            <a:off x="5334000" y="3183635"/>
            <a:ext cx="1630679" cy="2125979"/>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240"/>
              </a:lnSpc>
            </a:pPr>
            <a:fld id="{81D60167-4931-47E6-BA6A-407CBD079E47}" type="slidenum">
              <a:rPr spc="-25" dirty="0"/>
              <a:t>20</a:t>
            </a:fld>
            <a:endParaRPr spc="-25" dirty="0"/>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67563" rIns="0" bIns="0" rtlCol="0">
            <a:spAutoFit/>
          </a:bodyPr>
          <a:lstStyle/>
          <a:p>
            <a:pPr marL="3166745">
              <a:lnSpc>
                <a:spcPct val="100000"/>
              </a:lnSpc>
              <a:spcBef>
                <a:spcPts val="100"/>
              </a:spcBef>
            </a:pPr>
            <a:r>
              <a:rPr sz="3200" spc="-10" dirty="0"/>
              <a:t>History</a:t>
            </a:r>
            <a:endParaRPr sz="3200"/>
          </a:p>
        </p:txBody>
      </p:sp>
      <p:grpSp>
        <p:nvGrpSpPr>
          <p:cNvPr id="3" name="object 3"/>
          <p:cNvGrpSpPr/>
          <p:nvPr/>
        </p:nvGrpSpPr>
        <p:grpSpPr>
          <a:xfrm>
            <a:off x="297179" y="1395983"/>
            <a:ext cx="8549640" cy="4852670"/>
            <a:chOff x="297179" y="1395983"/>
            <a:chExt cx="8549640" cy="4852670"/>
          </a:xfrm>
        </p:grpSpPr>
        <p:sp>
          <p:nvSpPr>
            <p:cNvPr id="4" name="object 4"/>
            <p:cNvSpPr/>
            <p:nvPr/>
          </p:nvSpPr>
          <p:spPr>
            <a:xfrm>
              <a:off x="301751" y="1400555"/>
              <a:ext cx="8540750" cy="4843780"/>
            </a:xfrm>
            <a:custGeom>
              <a:avLst/>
              <a:gdLst/>
              <a:ahLst/>
              <a:cxnLst/>
              <a:rect l="l" t="t" r="r" b="b"/>
              <a:pathLst>
                <a:path w="8540750" h="4843780">
                  <a:moveTo>
                    <a:pt x="8540496" y="0"/>
                  </a:moveTo>
                  <a:lnTo>
                    <a:pt x="0" y="0"/>
                  </a:lnTo>
                  <a:lnTo>
                    <a:pt x="0" y="4843272"/>
                  </a:lnTo>
                  <a:lnTo>
                    <a:pt x="8540496" y="4843272"/>
                  </a:lnTo>
                  <a:lnTo>
                    <a:pt x="8540496" y="0"/>
                  </a:lnTo>
                  <a:close/>
                </a:path>
              </a:pathLst>
            </a:custGeom>
            <a:solidFill>
              <a:srgbClr val="A9D18E"/>
            </a:solidFill>
          </p:spPr>
          <p:txBody>
            <a:bodyPr wrap="square" lIns="0" tIns="0" rIns="0" bIns="0" rtlCol="0"/>
            <a:lstStyle/>
            <a:p>
              <a:endParaRPr/>
            </a:p>
          </p:txBody>
        </p:sp>
        <p:sp>
          <p:nvSpPr>
            <p:cNvPr id="5" name="object 5"/>
            <p:cNvSpPr/>
            <p:nvPr/>
          </p:nvSpPr>
          <p:spPr>
            <a:xfrm>
              <a:off x="301751" y="1400555"/>
              <a:ext cx="8540750" cy="4843780"/>
            </a:xfrm>
            <a:custGeom>
              <a:avLst/>
              <a:gdLst/>
              <a:ahLst/>
              <a:cxnLst/>
              <a:rect l="l" t="t" r="r" b="b"/>
              <a:pathLst>
                <a:path w="8540750" h="4843780">
                  <a:moveTo>
                    <a:pt x="0" y="4843272"/>
                  </a:moveTo>
                  <a:lnTo>
                    <a:pt x="8540496" y="4843272"/>
                  </a:lnTo>
                  <a:lnTo>
                    <a:pt x="8540496" y="0"/>
                  </a:lnTo>
                  <a:lnTo>
                    <a:pt x="0" y="0"/>
                  </a:lnTo>
                  <a:lnTo>
                    <a:pt x="0" y="4843272"/>
                  </a:lnTo>
                  <a:close/>
                </a:path>
              </a:pathLst>
            </a:custGeom>
            <a:ln w="9143">
              <a:solidFill>
                <a:srgbClr val="000000"/>
              </a:solidFill>
            </a:ln>
          </p:spPr>
          <p:txBody>
            <a:bodyPr wrap="square" lIns="0" tIns="0" rIns="0" bIns="0" rtlCol="0"/>
            <a:lstStyle/>
            <a:p>
              <a:endParaRPr/>
            </a:p>
          </p:txBody>
        </p:sp>
      </p:grpSp>
      <p:sp>
        <p:nvSpPr>
          <p:cNvPr id="6" name="object 6"/>
          <p:cNvSpPr txBox="1"/>
          <p:nvPr/>
        </p:nvSpPr>
        <p:spPr>
          <a:xfrm>
            <a:off x="380187" y="1451864"/>
            <a:ext cx="8355965" cy="4730750"/>
          </a:xfrm>
          <a:prstGeom prst="rect">
            <a:avLst/>
          </a:prstGeom>
        </p:spPr>
        <p:txBody>
          <a:bodyPr vert="horz" wrap="square" lIns="0" tIns="13335" rIns="0" bIns="0" rtlCol="0">
            <a:spAutoFit/>
          </a:bodyPr>
          <a:lstStyle/>
          <a:p>
            <a:pPr marL="184785" marR="515620" indent="-172720">
              <a:lnSpc>
                <a:spcPct val="100000"/>
              </a:lnSpc>
              <a:spcBef>
                <a:spcPts val="105"/>
              </a:spcBef>
              <a:buSzPct val="96969"/>
              <a:buFont typeface="Wingdings"/>
              <a:buChar char=""/>
              <a:tabLst>
                <a:tab pos="250825" algn="l"/>
              </a:tabLst>
            </a:pPr>
            <a:r>
              <a:rPr sz="1650" b="1" dirty="0">
                <a:latin typeface="Arial"/>
                <a:cs typeface="Arial"/>
              </a:rPr>
              <a:t>1940:</a:t>
            </a:r>
            <a:r>
              <a:rPr sz="1650" b="1" spc="405" dirty="0">
                <a:latin typeface="Arial"/>
                <a:cs typeface="Arial"/>
              </a:rPr>
              <a:t> </a:t>
            </a:r>
            <a:r>
              <a:rPr sz="1650" dirty="0">
                <a:latin typeface="Arial"/>
                <a:cs typeface="Arial"/>
              </a:rPr>
              <a:t>Department</a:t>
            </a:r>
            <a:r>
              <a:rPr sz="1650" spc="-40" dirty="0">
                <a:latin typeface="Arial"/>
                <a:cs typeface="Arial"/>
              </a:rPr>
              <a:t> </a:t>
            </a:r>
            <a:r>
              <a:rPr sz="1650" dirty="0">
                <a:latin typeface="Arial"/>
                <a:cs typeface="Arial"/>
              </a:rPr>
              <a:t>of</a:t>
            </a:r>
            <a:r>
              <a:rPr sz="1650" spc="-10" dirty="0">
                <a:latin typeface="Arial"/>
                <a:cs typeface="Arial"/>
              </a:rPr>
              <a:t> </a:t>
            </a:r>
            <a:r>
              <a:rPr sz="1650" dirty="0">
                <a:latin typeface="Arial"/>
                <a:cs typeface="Arial"/>
              </a:rPr>
              <a:t>the</a:t>
            </a:r>
            <a:r>
              <a:rPr sz="1650" spc="-20" dirty="0">
                <a:latin typeface="Arial"/>
                <a:cs typeface="Arial"/>
              </a:rPr>
              <a:t> </a:t>
            </a:r>
            <a:r>
              <a:rPr sz="1650" dirty="0">
                <a:latin typeface="Arial"/>
                <a:cs typeface="Arial"/>
              </a:rPr>
              <a:t>Navy</a:t>
            </a:r>
            <a:r>
              <a:rPr sz="1650" spc="-30" dirty="0">
                <a:latin typeface="Arial"/>
                <a:cs typeface="Arial"/>
              </a:rPr>
              <a:t> </a:t>
            </a:r>
            <a:r>
              <a:rPr sz="1650" dirty="0">
                <a:latin typeface="Arial"/>
                <a:cs typeface="Arial"/>
              </a:rPr>
              <a:t>purchased</a:t>
            </a:r>
            <a:r>
              <a:rPr sz="1650" spc="-55" dirty="0">
                <a:latin typeface="Arial"/>
                <a:cs typeface="Arial"/>
              </a:rPr>
              <a:t> </a:t>
            </a:r>
            <a:r>
              <a:rPr sz="1650" dirty="0">
                <a:latin typeface="Arial"/>
                <a:cs typeface="Arial"/>
              </a:rPr>
              <a:t>an</a:t>
            </a:r>
            <a:r>
              <a:rPr sz="1650" spc="-15" dirty="0">
                <a:latin typeface="Arial"/>
                <a:cs typeface="Arial"/>
              </a:rPr>
              <a:t> </a:t>
            </a:r>
            <a:r>
              <a:rPr sz="1650" dirty="0">
                <a:latin typeface="Arial"/>
                <a:cs typeface="Arial"/>
              </a:rPr>
              <a:t>initial</a:t>
            </a:r>
            <a:r>
              <a:rPr sz="1650" spc="-15" dirty="0">
                <a:latin typeface="Arial"/>
                <a:cs typeface="Arial"/>
              </a:rPr>
              <a:t> </a:t>
            </a:r>
            <a:r>
              <a:rPr sz="1650" spc="-30" dirty="0">
                <a:latin typeface="Arial"/>
                <a:cs typeface="Arial"/>
              </a:rPr>
              <a:t>110,000-</a:t>
            </a:r>
            <a:r>
              <a:rPr sz="1650" dirty="0">
                <a:latin typeface="Arial"/>
                <a:cs typeface="Arial"/>
              </a:rPr>
              <a:t>acre</a:t>
            </a:r>
            <a:r>
              <a:rPr sz="1650" spc="-15" dirty="0">
                <a:latin typeface="Arial"/>
                <a:cs typeface="Arial"/>
              </a:rPr>
              <a:t> </a:t>
            </a:r>
            <a:r>
              <a:rPr sz="1650" dirty="0">
                <a:latin typeface="Arial"/>
                <a:cs typeface="Arial"/>
              </a:rPr>
              <a:t>tract</a:t>
            </a:r>
            <a:r>
              <a:rPr sz="1650" spc="-35" dirty="0">
                <a:latin typeface="Arial"/>
                <a:cs typeface="Arial"/>
              </a:rPr>
              <a:t> </a:t>
            </a:r>
            <a:r>
              <a:rPr sz="1650" dirty="0">
                <a:latin typeface="Arial"/>
                <a:cs typeface="Arial"/>
              </a:rPr>
              <a:t>of</a:t>
            </a:r>
            <a:r>
              <a:rPr sz="1650" spc="-10" dirty="0">
                <a:latin typeface="Arial"/>
                <a:cs typeface="Arial"/>
              </a:rPr>
              <a:t> </a:t>
            </a:r>
            <a:r>
              <a:rPr sz="1650" dirty="0">
                <a:latin typeface="Arial"/>
                <a:cs typeface="Arial"/>
              </a:rPr>
              <a:t>land</a:t>
            </a:r>
            <a:r>
              <a:rPr sz="1650" spc="-10" dirty="0">
                <a:latin typeface="Arial"/>
                <a:cs typeface="Arial"/>
              </a:rPr>
              <a:t> </a:t>
            </a:r>
            <a:r>
              <a:rPr sz="1650" spc="-20" dirty="0">
                <a:latin typeface="Arial"/>
                <a:cs typeface="Arial"/>
              </a:rPr>
              <a:t>with </a:t>
            </a:r>
            <a:r>
              <a:rPr sz="1650" dirty="0">
                <a:latin typeface="Arial"/>
                <a:cs typeface="Arial"/>
              </a:rPr>
              <a:t>close</a:t>
            </a:r>
            <a:r>
              <a:rPr sz="1650" spc="-50" dirty="0">
                <a:latin typeface="Arial"/>
                <a:cs typeface="Arial"/>
              </a:rPr>
              <a:t> </a:t>
            </a:r>
            <a:r>
              <a:rPr sz="1650" dirty="0">
                <a:latin typeface="Arial"/>
                <a:cs typeface="Arial"/>
              </a:rPr>
              <a:t>proximity</a:t>
            </a:r>
            <a:r>
              <a:rPr sz="1650" spc="-40" dirty="0">
                <a:latin typeface="Arial"/>
                <a:cs typeface="Arial"/>
              </a:rPr>
              <a:t> </a:t>
            </a:r>
            <a:r>
              <a:rPr sz="1650" dirty="0">
                <a:latin typeface="Arial"/>
                <a:cs typeface="Arial"/>
              </a:rPr>
              <a:t>to</a:t>
            </a:r>
            <a:r>
              <a:rPr sz="1650" spc="-15" dirty="0">
                <a:latin typeface="Arial"/>
                <a:cs typeface="Arial"/>
              </a:rPr>
              <a:t> </a:t>
            </a:r>
            <a:r>
              <a:rPr sz="1650" dirty="0">
                <a:latin typeface="Arial"/>
                <a:cs typeface="Arial"/>
              </a:rPr>
              <a:t>ports</a:t>
            </a:r>
            <a:r>
              <a:rPr sz="1650" spc="-35" dirty="0">
                <a:latin typeface="Arial"/>
                <a:cs typeface="Arial"/>
              </a:rPr>
              <a:t> </a:t>
            </a:r>
            <a:r>
              <a:rPr sz="1650" dirty="0">
                <a:latin typeface="Arial"/>
                <a:cs typeface="Arial"/>
              </a:rPr>
              <a:t>at</a:t>
            </a:r>
            <a:r>
              <a:rPr sz="1650" spc="-15" dirty="0">
                <a:latin typeface="Arial"/>
                <a:cs typeface="Arial"/>
              </a:rPr>
              <a:t> </a:t>
            </a:r>
            <a:r>
              <a:rPr sz="1650" dirty="0">
                <a:latin typeface="Arial"/>
                <a:cs typeface="Arial"/>
              </a:rPr>
              <a:t>Wilmington</a:t>
            </a:r>
            <a:r>
              <a:rPr sz="1650" spc="-25" dirty="0">
                <a:latin typeface="Arial"/>
                <a:cs typeface="Arial"/>
              </a:rPr>
              <a:t> </a:t>
            </a:r>
            <a:r>
              <a:rPr sz="1650" dirty="0">
                <a:latin typeface="Arial"/>
                <a:cs typeface="Arial"/>
              </a:rPr>
              <a:t>and</a:t>
            </a:r>
            <a:r>
              <a:rPr sz="1650" spc="-60" dirty="0">
                <a:latin typeface="Arial"/>
                <a:cs typeface="Arial"/>
              </a:rPr>
              <a:t> </a:t>
            </a:r>
            <a:r>
              <a:rPr sz="1650" dirty="0">
                <a:latin typeface="Arial"/>
                <a:cs typeface="Arial"/>
              </a:rPr>
              <a:t>Morehead</a:t>
            </a:r>
            <a:r>
              <a:rPr sz="1650" spc="-60" dirty="0">
                <a:latin typeface="Arial"/>
                <a:cs typeface="Arial"/>
              </a:rPr>
              <a:t> </a:t>
            </a:r>
            <a:r>
              <a:rPr sz="1650" spc="-20" dirty="0">
                <a:latin typeface="Arial"/>
                <a:cs typeface="Arial"/>
              </a:rPr>
              <a:t>City</a:t>
            </a:r>
            <a:endParaRPr sz="1650">
              <a:latin typeface="Arial"/>
              <a:cs typeface="Arial"/>
            </a:endParaRPr>
          </a:p>
          <a:p>
            <a:pPr>
              <a:lnSpc>
                <a:spcPct val="100000"/>
              </a:lnSpc>
              <a:spcBef>
                <a:spcPts val="15"/>
              </a:spcBef>
              <a:buFont typeface="Wingdings"/>
              <a:buChar char=""/>
            </a:pPr>
            <a:endParaRPr sz="1700">
              <a:latin typeface="Arial"/>
              <a:cs typeface="Arial"/>
            </a:endParaRPr>
          </a:p>
          <a:p>
            <a:pPr marL="184785" marR="153035" indent="-172720">
              <a:lnSpc>
                <a:spcPct val="90100"/>
              </a:lnSpc>
              <a:buFont typeface="Wingdings"/>
              <a:buChar char=""/>
              <a:tabLst>
                <a:tab pos="260350" algn="l"/>
              </a:tabLst>
            </a:pPr>
            <a:r>
              <a:rPr sz="1650" b="1" dirty="0">
                <a:latin typeface="Arial"/>
                <a:cs typeface="Arial"/>
              </a:rPr>
              <a:t>May</a:t>
            </a:r>
            <a:r>
              <a:rPr sz="1650" b="1" spc="-65" dirty="0">
                <a:latin typeface="Arial"/>
                <a:cs typeface="Arial"/>
              </a:rPr>
              <a:t> </a:t>
            </a:r>
            <a:r>
              <a:rPr sz="1650" b="1" dirty="0">
                <a:latin typeface="Arial"/>
                <a:cs typeface="Arial"/>
              </a:rPr>
              <a:t>1,</a:t>
            </a:r>
            <a:r>
              <a:rPr sz="1650" b="1" spc="-30" dirty="0">
                <a:latin typeface="Arial"/>
                <a:cs typeface="Arial"/>
              </a:rPr>
              <a:t> </a:t>
            </a:r>
            <a:r>
              <a:rPr sz="1650" b="1" dirty="0">
                <a:latin typeface="Arial"/>
                <a:cs typeface="Arial"/>
              </a:rPr>
              <a:t>1941</a:t>
            </a:r>
            <a:r>
              <a:rPr sz="1650" dirty="0">
                <a:latin typeface="Arial"/>
                <a:cs typeface="Arial"/>
              </a:rPr>
              <a:t>,</a:t>
            </a:r>
            <a:r>
              <a:rPr sz="1650" spc="-50" dirty="0">
                <a:latin typeface="Arial"/>
                <a:cs typeface="Arial"/>
              </a:rPr>
              <a:t> </a:t>
            </a:r>
            <a:r>
              <a:rPr sz="1650" dirty="0">
                <a:latin typeface="Arial"/>
                <a:cs typeface="Arial"/>
              </a:rPr>
              <a:t>Lieutenant</a:t>
            </a:r>
            <a:r>
              <a:rPr sz="1650" spc="-50" dirty="0">
                <a:latin typeface="Arial"/>
                <a:cs typeface="Arial"/>
              </a:rPr>
              <a:t> </a:t>
            </a:r>
            <a:r>
              <a:rPr sz="1650" dirty="0">
                <a:latin typeface="Arial"/>
                <a:cs typeface="Arial"/>
              </a:rPr>
              <a:t>Colonel</a:t>
            </a:r>
            <a:r>
              <a:rPr sz="1650" spc="-65" dirty="0">
                <a:latin typeface="Arial"/>
                <a:cs typeface="Arial"/>
              </a:rPr>
              <a:t> </a:t>
            </a:r>
            <a:r>
              <a:rPr sz="1650" dirty="0">
                <a:latin typeface="Arial"/>
                <a:cs typeface="Arial"/>
              </a:rPr>
              <a:t>William</a:t>
            </a:r>
            <a:r>
              <a:rPr sz="1650" spc="-45" dirty="0">
                <a:latin typeface="Arial"/>
                <a:cs typeface="Arial"/>
              </a:rPr>
              <a:t> </a:t>
            </a:r>
            <a:r>
              <a:rPr sz="1650" spc="-100" dirty="0">
                <a:latin typeface="Arial"/>
                <a:cs typeface="Arial"/>
              </a:rPr>
              <a:t>P.T.</a:t>
            </a:r>
            <a:r>
              <a:rPr sz="1650" spc="-15" dirty="0">
                <a:latin typeface="Arial"/>
                <a:cs typeface="Arial"/>
              </a:rPr>
              <a:t> </a:t>
            </a:r>
            <a:r>
              <a:rPr sz="1650" dirty="0">
                <a:latin typeface="Arial"/>
                <a:cs typeface="Arial"/>
              </a:rPr>
              <a:t>Hill</a:t>
            </a:r>
            <a:r>
              <a:rPr sz="1650" spc="-50" dirty="0">
                <a:latin typeface="Arial"/>
                <a:cs typeface="Arial"/>
              </a:rPr>
              <a:t> </a:t>
            </a:r>
            <a:r>
              <a:rPr sz="1650" dirty="0">
                <a:latin typeface="Arial"/>
                <a:cs typeface="Arial"/>
              </a:rPr>
              <a:t>was</a:t>
            </a:r>
            <a:r>
              <a:rPr sz="1650" spc="-20" dirty="0">
                <a:latin typeface="Arial"/>
                <a:cs typeface="Arial"/>
              </a:rPr>
              <a:t> </a:t>
            </a:r>
            <a:r>
              <a:rPr sz="1650" dirty="0">
                <a:latin typeface="Arial"/>
                <a:cs typeface="Arial"/>
              </a:rPr>
              <a:t>ordered</a:t>
            </a:r>
            <a:r>
              <a:rPr sz="1650" spc="-65" dirty="0">
                <a:latin typeface="Arial"/>
                <a:cs typeface="Arial"/>
              </a:rPr>
              <a:t> </a:t>
            </a:r>
            <a:r>
              <a:rPr sz="1650" dirty="0">
                <a:latin typeface="Arial"/>
                <a:cs typeface="Arial"/>
              </a:rPr>
              <a:t>by</a:t>
            </a:r>
            <a:r>
              <a:rPr sz="1650" spc="-35" dirty="0">
                <a:latin typeface="Arial"/>
                <a:cs typeface="Arial"/>
              </a:rPr>
              <a:t> </a:t>
            </a:r>
            <a:r>
              <a:rPr sz="1650" dirty="0">
                <a:latin typeface="Arial"/>
                <a:cs typeface="Arial"/>
              </a:rPr>
              <a:t>the</a:t>
            </a:r>
            <a:r>
              <a:rPr sz="1650" spc="-15" dirty="0">
                <a:latin typeface="Arial"/>
                <a:cs typeface="Arial"/>
              </a:rPr>
              <a:t> </a:t>
            </a:r>
            <a:r>
              <a:rPr sz="1650" spc="-20" dirty="0">
                <a:latin typeface="Arial"/>
                <a:cs typeface="Arial"/>
              </a:rPr>
              <a:t>17th </a:t>
            </a:r>
            <a:r>
              <a:rPr sz="1650" dirty="0">
                <a:latin typeface="Arial"/>
                <a:cs typeface="Arial"/>
              </a:rPr>
              <a:t>Commandant,</a:t>
            </a:r>
            <a:r>
              <a:rPr sz="1650" spc="-45" dirty="0">
                <a:latin typeface="Arial"/>
                <a:cs typeface="Arial"/>
              </a:rPr>
              <a:t> </a:t>
            </a:r>
            <a:r>
              <a:rPr sz="1650" dirty="0">
                <a:latin typeface="Arial"/>
                <a:cs typeface="Arial"/>
              </a:rPr>
              <a:t>Lieutenant</a:t>
            </a:r>
            <a:r>
              <a:rPr sz="1650" spc="-50" dirty="0">
                <a:latin typeface="Arial"/>
                <a:cs typeface="Arial"/>
              </a:rPr>
              <a:t> </a:t>
            </a:r>
            <a:r>
              <a:rPr sz="1650" dirty="0">
                <a:latin typeface="Arial"/>
                <a:cs typeface="Arial"/>
              </a:rPr>
              <a:t>General</a:t>
            </a:r>
            <a:r>
              <a:rPr sz="1650" spc="-50" dirty="0">
                <a:latin typeface="Arial"/>
                <a:cs typeface="Arial"/>
              </a:rPr>
              <a:t> </a:t>
            </a:r>
            <a:r>
              <a:rPr sz="1650" dirty="0">
                <a:latin typeface="Arial"/>
                <a:cs typeface="Arial"/>
              </a:rPr>
              <a:t>(then</a:t>
            </a:r>
            <a:r>
              <a:rPr sz="1650" spc="-40" dirty="0">
                <a:latin typeface="Arial"/>
                <a:cs typeface="Arial"/>
              </a:rPr>
              <a:t> </a:t>
            </a:r>
            <a:r>
              <a:rPr sz="1650" dirty="0">
                <a:latin typeface="Arial"/>
                <a:cs typeface="Arial"/>
              </a:rPr>
              <a:t>Major</a:t>
            </a:r>
            <a:r>
              <a:rPr sz="1650" spc="-45" dirty="0">
                <a:latin typeface="Arial"/>
                <a:cs typeface="Arial"/>
              </a:rPr>
              <a:t> </a:t>
            </a:r>
            <a:r>
              <a:rPr sz="1650" dirty="0">
                <a:latin typeface="Arial"/>
                <a:cs typeface="Arial"/>
              </a:rPr>
              <a:t>General)</a:t>
            </a:r>
            <a:r>
              <a:rPr sz="1650" spc="-80" dirty="0">
                <a:latin typeface="Arial"/>
                <a:cs typeface="Arial"/>
              </a:rPr>
              <a:t> </a:t>
            </a:r>
            <a:r>
              <a:rPr sz="1650" dirty="0">
                <a:latin typeface="Arial"/>
                <a:cs typeface="Arial"/>
              </a:rPr>
              <a:t>Thomas</a:t>
            </a:r>
            <a:r>
              <a:rPr sz="1650" spc="-55" dirty="0">
                <a:latin typeface="Arial"/>
                <a:cs typeface="Arial"/>
              </a:rPr>
              <a:t> </a:t>
            </a:r>
            <a:r>
              <a:rPr sz="1650" dirty="0">
                <a:latin typeface="Arial"/>
                <a:cs typeface="Arial"/>
              </a:rPr>
              <a:t>Holcomb,</a:t>
            </a:r>
            <a:r>
              <a:rPr sz="1650" spc="-50" dirty="0">
                <a:latin typeface="Arial"/>
                <a:cs typeface="Arial"/>
              </a:rPr>
              <a:t> </a:t>
            </a:r>
            <a:r>
              <a:rPr sz="1650" dirty="0">
                <a:latin typeface="Arial"/>
                <a:cs typeface="Arial"/>
              </a:rPr>
              <a:t>to</a:t>
            </a:r>
            <a:r>
              <a:rPr sz="1650" spc="-20" dirty="0">
                <a:latin typeface="Arial"/>
                <a:cs typeface="Arial"/>
              </a:rPr>
              <a:t> </a:t>
            </a:r>
            <a:r>
              <a:rPr sz="1650" spc="-10" dirty="0">
                <a:latin typeface="Arial"/>
                <a:cs typeface="Arial"/>
              </a:rPr>
              <a:t>establish </a:t>
            </a:r>
            <a:r>
              <a:rPr sz="1650" dirty="0">
                <a:latin typeface="Arial"/>
                <a:cs typeface="Arial"/>
              </a:rPr>
              <a:t>and</a:t>
            </a:r>
            <a:r>
              <a:rPr sz="1650" spc="-50" dirty="0">
                <a:latin typeface="Arial"/>
                <a:cs typeface="Arial"/>
              </a:rPr>
              <a:t> </a:t>
            </a:r>
            <a:r>
              <a:rPr sz="1650" dirty="0">
                <a:latin typeface="Arial"/>
                <a:cs typeface="Arial"/>
              </a:rPr>
              <a:t>assume</a:t>
            </a:r>
            <a:r>
              <a:rPr sz="1650" spc="-65" dirty="0">
                <a:latin typeface="Arial"/>
                <a:cs typeface="Arial"/>
              </a:rPr>
              <a:t> </a:t>
            </a:r>
            <a:r>
              <a:rPr sz="1650" dirty="0">
                <a:latin typeface="Arial"/>
                <a:cs typeface="Arial"/>
              </a:rPr>
              <a:t>command</a:t>
            </a:r>
            <a:r>
              <a:rPr sz="1650" spc="-45" dirty="0">
                <a:latin typeface="Arial"/>
                <a:cs typeface="Arial"/>
              </a:rPr>
              <a:t> </a:t>
            </a:r>
            <a:r>
              <a:rPr sz="1650" dirty="0">
                <a:latin typeface="Arial"/>
                <a:cs typeface="Arial"/>
              </a:rPr>
              <a:t>of</a:t>
            </a:r>
            <a:r>
              <a:rPr sz="1650" spc="-20" dirty="0">
                <a:latin typeface="Arial"/>
                <a:cs typeface="Arial"/>
              </a:rPr>
              <a:t> </a:t>
            </a:r>
            <a:r>
              <a:rPr sz="1650" dirty="0">
                <a:latin typeface="Arial"/>
                <a:cs typeface="Arial"/>
              </a:rPr>
              <a:t>the</a:t>
            </a:r>
            <a:r>
              <a:rPr sz="1650" spc="-30" dirty="0">
                <a:latin typeface="Arial"/>
                <a:cs typeface="Arial"/>
              </a:rPr>
              <a:t> </a:t>
            </a:r>
            <a:r>
              <a:rPr sz="1650" dirty="0">
                <a:latin typeface="Arial"/>
                <a:cs typeface="Arial"/>
              </a:rPr>
              <a:t>base,</a:t>
            </a:r>
            <a:r>
              <a:rPr sz="1650" spc="-40" dirty="0">
                <a:latin typeface="Arial"/>
                <a:cs typeface="Arial"/>
              </a:rPr>
              <a:t> </a:t>
            </a:r>
            <a:r>
              <a:rPr sz="1650" dirty="0">
                <a:latin typeface="Arial"/>
                <a:cs typeface="Arial"/>
              </a:rPr>
              <a:t>then</a:t>
            </a:r>
            <a:r>
              <a:rPr sz="1650" spc="-30" dirty="0">
                <a:latin typeface="Arial"/>
                <a:cs typeface="Arial"/>
              </a:rPr>
              <a:t> </a:t>
            </a:r>
            <a:r>
              <a:rPr sz="1650" dirty="0">
                <a:latin typeface="Arial"/>
                <a:cs typeface="Arial"/>
              </a:rPr>
              <a:t>known</a:t>
            </a:r>
            <a:r>
              <a:rPr sz="1650" spc="-20" dirty="0">
                <a:latin typeface="Arial"/>
                <a:cs typeface="Arial"/>
              </a:rPr>
              <a:t> </a:t>
            </a:r>
            <a:r>
              <a:rPr sz="1650" dirty="0">
                <a:latin typeface="Arial"/>
                <a:cs typeface="Arial"/>
              </a:rPr>
              <a:t>as</a:t>
            </a:r>
            <a:r>
              <a:rPr sz="1650" spc="-55" dirty="0">
                <a:latin typeface="Arial"/>
                <a:cs typeface="Arial"/>
              </a:rPr>
              <a:t> </a:t>
            </a:r>
            <a:r>
              <a:rPr sz="1650" dirty="0">
                <a:latin typeface="Arial"/>
                <a:cs typeface="Arial"/>
              </a:rPr>
              <a:t>Marine</a:t>
            </a:r>
            <a:r>
              <a:rPr sz="1650" spc="-20" dirty="0">
                <a:latin typeface="Arial"/>
                <a:cs typeface="Arial"/>
              </a:rPr>
              <a:t> </a:t>
            </a:r>
            <a:r>
              <a:rPr sz="1650" dirty="0">
                <a:latin typeface="Arial"/>
                <a:cs typeface="Arial"/>
              </a:rPr>
              <a:t>Barracks</a:t>
            </a:r>
            <a:r>
              <a:rPr sz="1650" spc="-40" dirty="0">
                <a:latin typeface="Arial"/>
                <a:cs typeface="Arial"/>
              </a:rPr>
              <a:t> </a:t>
            </a:r>
            <a:r>
              <a:rPr sz="1650" dirty="0">
                <a:latin typeface="Arial"/>
                <a:cs typeface="Arial"/>
              </a:rPr>
              <a:t>New</a:t>
            </a:r>
            <a:r>
              <a:rPr sz="1650" spc="-50" dirty="0">
                <a:latin typeface="Arial"/>
                <a:cs typeface="Arial"/>
              </a:rPr>
              <a:t> </a:t>
            </a:r>
            <a:r>
              <a:rPr sz="1650" dirty="0">
                <a:latin typeface="Arial"/>
                <a:cs typeface="Arial"/>
              </a:rPr>
              <a:t>River,</a:t>
            </a:r>
            <a:r>
              <a:rPr sz="1650" spc="-30" dirty="0">
                <a:latin typeface="Arial"/>
                <a:cs typeface="Arial"/>
              </a:rPr>
              <a:t> </a:t>
            </a:r>
            <a:r>
              <a:rPr sz="1650" spc="-20" dirty="0">
                <a:latin typeface="Arial"/>
                <a:cs typeface="Arial"/>
              </a:rPr>
              <a:t>N.C.</a:t>
            </a:r>
            <a:endParaRPr sz="1650">
              <a:latin typeface="Arial"/>
              <a:cs typeface="Arial"/>
            </a:endParaRPr>
          </a:p>
          <a:p>
            <a:pPr>
              <a:lnSpc>
                <a:spcPct val="100000"/>
              </a:lnSpc>
              <a:buFont typeface="Wingdings"/>
              <a:buChar char=""/>
            </a:pPr>
            <a:endParaRPr sz="1550">
              <a:latin typeface="Arial"/>
              <a:cs typeface="Arial"/>
            </a:endParaRPr>
          </a:p>
          <a:p>
            <a:pPr marL="184785" marR="5080" indent="-172720">
              <a:lnSpc>
                <a:spcPct val="90100"/>
              </a:lnSpc>
              <a:buFont typeface="Wingdings"/>
              <a:buChar char=""/>
              <a:tabLst>
                <a:tab pos="260350" algn="l"/>
              </a:tabLst>
            </a:pPr>
            <a:r>
              <a:rPr sz="1650" b="1" dirty="0">
                <a:latin typeface="Arial"/>
                <a:cs typeface="Arial"/>
              </a:rPr>
              <a:t>End</a:t>
            </a:r>
            <a:r>
              <a:rPr sz="1650" b="1" spc="-30" dirty="0">
                <a:latin typeface="Arial"/>
                <a:cs typeface="Arial"/>
              </a:rPr>
              <a:t> </a:t>
            </a:r>
            <a:r>
              <a:rPr sz="1650" b="1" dirty="0">
                <a:latin typeface="Arial"/>
                <a:cs typeface="Arial"/>
              </a:rPr>
              <a:t>of</a:t>
            </a:r>
            <a:r>
              <a:rPr sz="1650" b="1" spc="-10" dirty="0">
                <a:latin typeface="Arial"/>
                <a:cs typeface="Arial"/>
              </a:rPr>
              <a:t> </a:t>
            </a:r>
            <a:r>
              <a:rPr sz="1650" b="1" dirty="0">
                <a:latin typeface="Arial"/>
                <a:cs typeface="Arial"/>
              </a:rPr>
              <a:t>1942</a:t>
            </a:r>
            <a:r>
              <a:rPr sz="1650" dirty="0">
                <a:latin typeface="Arial"/>
                <a:cs typeface="Arial"/>
              </a:rPr>
              <a:t>,</a:t>
            </a:r>
            <a:r>
              <a:rPr sz="1650" spc="-40" dirty="0">
                <a:latin typeface="Arial"/>
                <a:cs typeface="Arial"/>
              </a:rPr>
              <a:t> </a:t>
            </a:r>
            <a:r>
              <a:rPr sz="1650" dirty="0">
                <a:latin typeface="Arial"/>
                <a:cs typeface="Arial"/>
              </a:rPr>
              <a:t>the</a:t>
            </a:r>
            <a:r>
              <a:rPr sz="1650" spc="-10" dirty="0">
                <a:latin typeface="Arial"/>
                <a:cs typeface="Arial"/>
              </a:rPr>
              <a:t> </a:t>
            </a:r>
            <a:r>
              <a:rPr sz="1650" dirty="0">
                <a:latin typeface="Arial"/>
                <a:cs typeface="Arial"/>
              </a:rPr>
              <a:t>base</a:t>
            </a:r>
            <a:r>
              <a:rPr sz="1650" spc="-45" dirty="0">
                <a:latin typeface="Arial"/>
                <a:cs typeface="Arial"/>
              </a:rPr>
              <a:t> </a:t>
            </a:r>
            <a:r>
              <a:rPr sz="1650" dirty="0">
                <a:latin typeface="Arial"/>
                <a:cs typeface="Arial"/>
              </a:rPr>
              <a:t>was</a:t>
            </a:r>
            <a:r>
              <a:rPr sz="1650" spc="-25" dirty="0">
                <a:latin typeface="Arial"/>
                <a:cs typeface="Arial"/>
              </a:rPr>
              <a:t> </a:t>
            </a:r>
            <a:r>
              <a:rPr sz="1650" dirty="0">
                <a:latin typeface="Arial"/>
                <a:cs typeface="Arial"/>
              </a:rPr>
              <a:t>named</a:t>
            </a:r>
            <a:r>
              <a:rPr sz="1650" spc="-20" dirty="0">
                <a:latin typeface="Arial"/>
                <a:cs typeface="Arial"/>
              </a:rPr>
              <a:t> </a:t>
            </a:r>
            <a:r>
              <a:rPr sz="1650" dirty="0">
                <a:latin typeface="Arial"/>
                <a:cs typeface="Arial"/>
              </a:rPr>
              <a:t>Marine</a:t>
            </a:r>
            <a:r>
              <a:rPr sz="1650" spc="-20" dirty="0">
                <a:latin typeface="Arial"/>
                <a:cs typeface="Arial"/>
              </a:rPr>
              <a:t> </a:t>
            </a:r>
            <a:r>
              <a:rPr sz="1650" dirty="0">
                <a:latin typeface="Arial"/>
                <a:cs typeface="Arial"/>
              </a:rPr>
              <a:t>Barracks</a:t>
            </a:r>
            <a:r>
              <a:rPr sz="1650" spc="-50" dirty="0">
                <a:latin typeface="Arial"/>
                <a:cs typeface="Arial"/>
              </a:rPr>
              <a:t> </a:t>
            </a:r>
            <a:r>
              <a:rPr sz="1650" dirty="0">
                <a:latin typeface="Arial"/>
                <a:cs typeface="Arial"/>
              </a:rPr>
              <a:t>Camp</a:t>
            </a:r>
            <a:r>
              <a:rPr sz="1650" spc="-45" dirty="0">
                <a:latin typeface="Arial"/>
                <a:cs typeface="Arial"/>
              </a:rPr>
              <a:t> </a:t>
            </a:r>
            <a:r>
              <a:rPr sz="1650" dirty="0">
                <a:latin typeface="Arial"/>
                <a:cs typeface="Arial"/>
              </a:rPr>
              <a:t>Lejeune</a:t>
            </a:r>
            <a:r>
              <a:rPr sz="1650" spc="-60" dirty="0">
                <a:latin typeface="Arial"/>
                <a:cs typeface="Arial"/>
              </a:rPr>
              <a:t> </a:t>
            </a:r>
            <a:r>
              <a:rPr sz="1650" dirty="0">
                <a:latin typeface="Arial"/>
                <a:cs typeface="Arial"/>
              </a:rPr>
              <a:t>in</a:t>
            </a:r>
            <a:r>
              <a:rPr sz="1650" spc="-20" dirty="0">
                <a:latin typeface="Arial"/>
                <a:cs typeface="Arial"/>
              </a:rPr>
              <a:t> </a:t>
            </a:r>
            <a:r>
              <a:rPr sz="1650" dirty="0">
                <a:latin typeface="Arial"/>
                <a:cs typeface="Arial"/>
              </a:rPr>
              <a:t>honor</a:t>
            </a:r>
            <a:r>
              <a:rPr sz="1650" spc="-40" dirty="0">
                <a:latin typeface="Arial"/>
                <a:cs typeface="Arial"/>
              </a:rPr>
              <a:t> </a:t>
            </a:r>
            <a:r>
              <a:rPr sz="1650" dirty="0">
                <a:latin typeface="Arial"/>
                <a:cs typeface="Arial"/>
              </a:rPr>
              <a:t>of</a:t>
            </a:r>
            <a:r>
              <a:rPr sz="1650" spc="-15" dirty="0">
                <a:latin typeface="Arial"/>
                <a:cs typeface="Arial"/>
              </a:rPr>
              <a:t> </a:t>
            </a:r>
            <a:r>
              <a:rPr sz="1650" dirty="0">
                <a:latin typeface="Arial"/>
                <a:cs typeface="Arial"/>
              </a:rPr>
              <a:t>the</a:t>
            </a:r>
            <a:r>
              <a:rPr sz="1650" spc="-20" dirty="0">
                <a:latin typeface="Arial"/>
                <a:cs typeface="Arial"/>
              </a:rPr>
              <a:t> 13th </a:t>
            </a:r>
            <a:r>
              <a:rPr sz="1650" dirty="0">
                <a:latin typeface="Arial"/>
                <a:cs typeface="Arial"/>
              </a:rPr>
              <a:t>Commandant</a:t>
            </a:r>
            <a:r>
              <a:rPr sz="1650" spc="-80" dirty="0">
                <a:latin typeface="Arial"/>
                <a:cs typeface="Arial"/>
              </a:rPr>
              <a:t> </a:t>
            </a:r>
            <a:r>
              <a:rPr sz="1650" dirty="0">
                <a:latin typeface="Arial"/>
                <a:cs typeface="Arial"/>
              </a:rPr>
              <a:t>and</a:t>
            </a:r>
            <a:r>
              <a:rPr sz="1650" spc="-45" dirty="0">
                <a:latin typeface="Arial"/>
                <a:cs typeface="Arial"/>
              </a:rPr>
              <a:t> </a:t>
            </a:r>
            <a:r>
              <a:rPr sz="1650" dirty="0">
                <a:latin typeface="Arial"/>
                <a:cs typeface="Arial"/>
              </a:rPr>
              <a:t>Commanding</a:t>
            </a:r>
            <a:r>
              <a:rPr sz="1650" spc="-70" dirty="0">
                <a:latin typeface="Arial"/>
                <a:cs typeface="Arial"/>
              </a:rPr>
              <a:t> </a:t>
            </a:r>
            <a:r>
              <a:rPr sz="1650" dirty="0">
                <a:latin typeface="Arial"/>
                <a:cs typeface="Arial"/>
              </a:rPr>
              <a:t>General</a:t>
            </a:r>
            <a:r>
              <a:rPr sz="1650" spc="-60" dirty="0">
                <a:latin typeface="Arial"/>
                <a:cs typeface="Arial"/>
              </a:rPr>
              <a:t> </a:t>
            </a:r>
            <a:r>
              <a:rPr sz="1650" dirty="0">
                <a:latin typeface="Arial"/>
                <a:cs typeface="Arial"/>
              </a:rPr>
              <a:t>of</a:t>
            </a:r>
            <a:r>
              <a:rPr sz="1650" spc="-25" dirty="0">
                <a:latin typeface="Arial"/>
                <a:cs typeface="Arial"/>
              </a:rPr>
              <a:t> </a:t>
            </a:r>
            <a:r>
              <a:rPr sz="1650" dirty="0">
                <a:latin typeface="Arial"/>
                <a:cs typeface="Arial"/>
              </a:rPr>
              <a:t>the</a:t>
            </a:r>
            <a:r>
              <a:rPr sz="1650" spc="-20" dirty="0">
                <a:latin typeface="Arial"/>
                <a:cs typeface="Arial"/>
              </a:rPr>
              <a:t> </a:t>
            </a:r>
            <a:r>
              <a:rPr sz="1650" dirty="0">
                <a:latin typeface="Arial"/>
                <a:cs typeface="Arial"/>
              </a:rPr>
              <a:t>2nd</a:t>
            </a:r>
            <a:r>
              <a:rPr sz="1650" spc="-120" dirty="0">
                <a:latin typeface="Arial"/>
                <a:cs typeface="Arial"/>
              </a:rPr>
              <a:t> </a:t>
            </a:r>
            <a:r>
              <a:rPr sz="1650" dirty="0">
                <a:latin typeface="Arial"/>
                <a:cs typeface="Arial"/>
              </a:rPr>
              <a:t>Army</a:t>
            </a:r>
            <a:r>
              <a:rPr sz="1650" spc="-35" dirty="0">
                <a:latin typeface="Arial"/>
                <a:cs typeface="Arial"/>
              </a:rPr>
              <a:t> </a:t>
            </a:r>
            <a:r>
              <a:rPr sz="1650" dirty="0">
                <a:latin typeface="Arial"/>
                <a:cs typeface="Arial"/>
              </a:rPr>
              <a:t>Division</a:t>
            </a:r>
            <a:r>
              <a:rPr sz="1650" spc="-25" dirty="0">
                <a:latin typeface="Arial"/>
                <a:cs typeface="Arial"/>
              </a:rPr>
              <a:t> </a:t>
            </a:r>
            <a:r>
              <a:rPr sz="1650" dirty="0">
                <a:latin typeface="Arial"/>
                <a:cs typeface="Arial"/>
              </a:rPr>
              <a:t>in</a:t>
            </a:r>
            <a:r>
              <a:rPr sz="1650" spc="-30" dirty="0">
                <a:latin typeface="Arial"/>
                <a:cs typeface="Arial"/>
              </a:rPr>
              <a:t> </a:t>
            </a:r>
            <a:r>
              <a:rPr sz="1650" dirty="0">
                <a:latin typeface="Arial"/>
                <a:cs typeface="Arial"/>
              </a:rPr>
              <a:t>World</a:t>
            </a:r>
            <a:r>
              <a:rPr sz="1650" spc="-30" dirty="0">
                <a:latin typeface="Arial"/>
                <a:cs typeface="Arial"/>
              </a:rPr>
              <a:t> </a:t>
            </a:r>
            <a:r>
              <a:rPr sz="1650" dirty="0">
                <a:latin typeface="Arial"/>
                <a:cs typeface="Arial"/>
              </a:rPr>
              <a:t>War</a:t>
            </a:r>
            <a:r>
              <a:rPr sz="1650" spc="-55" dirty="0">
                <a:latin typeface="Arial"/>
                <a:cs typeface="Arial"/>
              </a:rPr>
              <a:t> </a:t>
            </a:r>
            <a:r>
              <a:rPr sz="1650" dirty="0">
                <a:latin typeface="Arial"/>
                <a:cs typeface="Arial"/>
              </a:rPr>
              <a:t>I,</a:t>
            </a:r>
            <a:r>
              <a:rPr sz="1650" spc="-5" dirty="0">
                <a:latin typeface="Arial"/>
                <a:cs typeface="Arial"/>
              </a:rPr>
              <a:t> </a:t>
            </a:r>
            <a:r>
              <a:rPr sz="1650" spc="-10" dirty="0">
                <a:latin typeface="Arial"/>
                <a:cs typeface="Arial"/>
              </a:rPr>
              <a:t>Major </a:t>
            </a:r>
            <a:r>
              <a:rPr sz="1650" dirty="0">
                <a:latin typeface="Arial"/>
                <a:cs typeface="Arial"/>
              </a:rPr>
              <a:t>General</a:t>
            </a:r>
            <a:r>
              <a:rPr sz="1650" spc="-5" dirty="0">
                <a:latin typeface="Arial"/>
                <a:cs typeface="Arial"/>
              </a:rPr>
              <a:t> </a:t>
            </a:r>
            <a:r>
              <a:rPr sz="1650" spc="-10" dirty="0">
                <a:latin typeface="Arial"/>
                <a:cs typeface="Arial"/>
              </a:rPr>
              <a:t>John</a:t>
            </a:r>
            <a:r>
              <a:rPr sz="1650" spc="-105" dirty="0">
                <a:latin typeface="Arial"/>
                <a:cs typeface="Arial"/>
              </a:rPr>
              <a:t> </a:t>
            </a:r>
            <a:r>
              <a:rPr sz="1650" dirty="0">
                <a:latin typeface="Arial"/>
                <a:cs typeface="Arial"/>
              </a:rPr>
              <a:t>A.</a:t>
            </a:r>
            <a:r>
              <a:rPr sz="1650" spc="-10" dirty="0">
                <a:latin typeface="Arial"/>
                <a:cs typeface="Arial"/>
              </a:rPr>
              <a:t> Lejeune.</a:t>
            </a:r>
            <a:endParaRPr sz="1650">
              <a:latin typeface="Arial"/>
              <a:cs typeface="Arial"/>
            </a:endParaRPr>
          </a:p>
          <a:p>
            <a:pPr marL="259715" indent="-247650">
              <a:lnSpc>
                <a:spcPct val="100000"/>
              </a:lnSpc>
              <a:spcBef>
                <a:spcPts val="1585"/>
              </a:spcBef>
              <a:buFont typeface="Wingdings"/>
              <a:buChar char=""/>
              <a:tabLst>
                <a:tab pos="260350" algn="l"/>
              </a:tabLst>
            </a:pPr>
            <a:r>
              <a:rPr sz="1650" b="1" dirty="0">
                <a:latin typeface="Arial"/>
                <a:cs typeface="Arial"/>
              </a:rPr>
              <a:t>In</a:t>
            </a:r>
            <a:r>
              <a:rPr sz="1650" b="1" spc="-20" dirty="0">
                <a:latin typeface="Arial"/>
                <a:cs typeface="Arial"/>
              </a:rPr>
              <a:t> </a:t>
            </a:r>
            <a:r>
              <a:rPr sz="1650" b="1" dirty="0">
                <a:latin typeface="Arial"/>
                <a:cs typeface="Arial"/>
              </a:rPr>
              <a:t>1944,</a:t>
            </a:r>
            <a:r>
              <a:rPr sz="1650" b="1" spc="-35" dirty="0">
                <a:latin typeface="Arial"/>
                <a:cs typeface="Arial"/>
              </a:rPr>
              <a:t> </a:t>
            </a:r>
            <a:r>
              <a:rPr sz="1650" dirty="0">
                <a:latin typeface="Arial"/>
                <a:cs typeface="Arial"/>
              </a:rPr>
              <a:t>it was</a:t>
            </a:r>
            <a:r>
              <a:rPr sz="1650" spc="-20" dirty="0">
                <a:latin typeface="Arial"/>
                <a:cs typeface="Arial"/>
              </a:rPr>
              <a:t> </a:t>
            </a:r>
            <a:r>
              <a:rPr sz="1650" dirty="0">
                <a:latin typeface="Arial"/>
                <a:cs typeface="Arial"/>
              </a:rPr>
              <a:t>renamed</a:t>
            </a:r>
            <a:r>
              <a:rPr sz="1650" spc="-20" dirty="0">
                <a:latin typeface="Arial"/>
                <a:cs typeface="Arial"/>
              </a:rPr>
              <a:t> </a:t>
            </a:r>
            <a:r>
              <a:rPr sz="1650" dirty="0">
                <a:latin typeface="Arial"/>
                <a:cs typeface="Arial"/>
              </a:rPr>
              <a:t>Marine</a:t>
            </a:r>
            <a:r>
              <a:rPr sz="1650" spc="-60" dirty="0">
                <a:latin typeface="Arial"/>
                <a:cs typeface="Arial"/>
              </a:rPr>
              <a:t> </a:t>
            </a:r>
            <a:r>
              <a:rPr sz="1650" dirty="0">
                <a:latin typeface="Arial"/>
                <a:cs typeface="Arial"/>
              </a:rPr>
              <a:t>Corps</a:t>
            </a:r>
            <a:r>
              <a:rPr sz="1650" spc="-40" dirty="0">
                <a:latin typeface="Arial"/>
                <a:cs typeface="Arial"/>
              </a:rPr>
              <a:t> </a:t>
            </a:r>
            <a:r>
              <a:rPr sz="1650" dirty="0">
                <a:latin typeface="Arial"/>
                <a:cs typeface="Arial"/>
              </a:rPr>
              <a:t>Base</a:t>
            </a:r>
            <a:r>
              <a:rPr sz="1650" spc="-15" dirty="0">
                <a:latin typeface="Arial"/>
                <a:cs typeface="Arial"/>
              </a:rPr>
              <a:t> </a:t>
            </a:r>
            <a:r>
              <a:rPr sz="1650" dirty="0">
                <a:latin typeface="Arial"/>
                <a:cs typeface="Arial"/>
              </a:rPr>
              <a:t>Camp</a:t>
            </a:r>
            <a:r>
              <a:rPr sz="1650" spc="-15" dirty="0">
                <a:latin typeface="Arial"/>
                <a:cs typeface="Arial"/>
              </a:rPr>
              <a:t> </a:t>
            </a:r>
            <a:r>
              <a:rPr sz="1650" spc="-10" dirty="0">
                <a:latin typeface="Arial"/>
                <a:cs typeface="Arial"/>
              </a:rPr>
              <a:t>Lejeune.</a:t>
            </a:r>
            <a:endParaRPr sz="1650">
              <a:latin typeface="Arial"/>
              <a:cs typeface="Arial"/>
            </a:endParaRPr>
          </a:p>
          <a:p>
            <a:pPr marL="259715" indent="-247650">
              <a:lnSpc>
                <a:spcPct val="100000"/>
              </a:lnSpc>
              <a:spcBef>
                <a:spcPts val="1580"/>
              </a:spcBef>
              <a:buFont typeface="Wingdings"/>
              <a:buChar char=""/>
              <a:tabLst>
                <a:tab pos="260350" algn="l"/>
              </a:tabLst>
            </a:pPr>
            <a:r>
              <a:rPr sz="1650" b="1" dirty="0">
                <a:latin typeface="Arial"/>
                <a:cs typeface="Arial"/>
              </a:rPr>
              <a:t>October</a:t>
            </a:r>
            <a:r>
              <a:rPr sz="1650" b="1" spc="-65" dirty="0">
                <a:latin typeface="Arial"/>
                <a:cs typeface="Arial"/>
              </a:rPr>
              <a:t> </a:t>
            </a:r>
            <a:r>
              <a:rPr sz="1650" b="1" dirty="0">
                <a:latin typeface="Arial"/>
                <a:cs typeface="Arial"/>
              </a:rPr>
              <a:t>2005,</a:t>
            </a:r>
            <a:r>
              <a:rPr sz="1650" b="1" spc="-55" dirty="0">
                <a:latin typeface="Arial"/>
                <a:cs typeface="Arial"/>
              </a:rPr>
              <a:t> </a:t>
            </a:r>
            <a:r>
              <a:rPr sz="1650" dirty="0">
                <a:latin typeface="Arial"/>
                <a:cs typeface="Arial"/>
              </a:rPr>
              <a:t>MCIEAST</a:t>
            </a:r>
            <a:r>
              <a:rPr sz="1650" spc="-70" dirty="0">
                <a:latin typeface="Arial"/>
                <a:cs typeface="Arial"/>
              </a:rPr>
              <a:t> </a:t>
            </a:r>
            <a:r>
              <a:rPr sz="1650" dirty="0">
                <a:latin typeface="Arial"/>
                <a:cs typeface="Arial"/>
              </a:rPr>
              <a:t>established</a:t>
            </a:r>
            <a:r>
              <a:rPr sz="1650" spc="-75" dirty="0">
                <a:latin typeface="Arial"/>
                <a:cs typeface="Arial"/>
              </a:rPr>
              <a:t> </a:t>
            </a:r>
            <a:r>
              <a:rPr sz="1650" dirty="0">
                <a:latin typeface="Arial"/>
                <a:cs typeface="Arial"/>
              </a:rPr>
              <a:t>(regional</a:t>
            </a:r>
            <a:r>
              <a:rPr sz="1650" spc="-35" dirty="0">
                <a:latin typeface="Arial"/>
                <a:cs typeface="Arial"/>
              </a:rPr>
              <a:t> </a:t>
            </a:r>
            <a:r>
              <a:rPr sz="1650" dirty="0">
                <a:latin typeface="Arial"/>
                <a:cs typeface="Arial"/>
              </a:rPr>
              <a:t>command</a:t>
            </a:r>
            <a:r>
              <a:rPr sz="1650" spc="-35" dirty="0">
                <a:latin typeface="Arial"/>
                <a:cs typeface="Arial"/>
              </a:rPr>
              <a:t> </a:t>
            </a:r>
            <a:r>
              <a:rPr sz="1650" dirty="0">
                <a:latin typeface="Arial"/>
                <a:cs typeface="Arial"/>
              </a:rPr>
              <a:t>under</a:t>
            </a:r>
            <a:r>
              <a:rPr sz="1650" spc="-65" dirty="0">
                <a:latin typeface="Arial"/>
                <a:cs typeface="Arial"/>
              </a:rPr>
              <a:t> </a:t>
            </a:r>
            <a:r>
              <a:rPr sz="1650" spc="-10" dirty="0">
                <a:latin typeface="Arial"/>
                <a:cs typeface="Arial"/>
              </a:rPr>
              <a:t>MARFORCOM)</a:t>
            </a:r>
            <a:endParaRPr sz="1650">
              <a:latin typeface="Arial"/>
              <a:cs typeface="Arial"/>
            </a:endParaRPr>
          </a:p>
          <a:p>
            <a:pPr marL="250190" indent="-238125">
              <a:lnSpc>
                <a:spcPct val="100000"/>
              </a:lnSpc>
              <a:spcBef>
                <a:spcPts val="1590"/>
              </a:spcBef>
              <a:buFont typeface="Wingdings"/>
              <a:buChar char=""/>
              <a:tabLst>
                <a:tab pos="250825" algn="l"/>
              </a:tabLst>
            </a:pPr>
            <a:r>
              <a:rPr sz="1650" b="1" dirty="0">
                <a:latin typeface="Arial"/>
                <a:cs typeface="Arial"/>
              </a:rPr>
              <a:t>April</a:t>
            </a:r>
            <a:r>
              <a:rPr sz="1650" b="1" spc="15" dirty="0">
                <a:latin typeface="Arial"/>
                <a:cs typeface="Arial"/>
              </a:rPr>
              <a:t> </a:t>
            </a:r>
            <a:r>
              <a:rPr sz="1650" b="1" dirty="0">
                <a:latin typeface="Arial"/>
                <a:cs typeface="Arial"/>
              </a:rPr>
              <a:t>2012,</a:t>
            </a:r>
            <a:r>
              <a:rPr sz="1650" b="1" spc="-55" dirty="0">
                <a:latin typeface="Arial"/>
                <a:cs typeface="Arial"/>
              </a:rPr>
              <a:t> </a:t>
            </a:r>
            <a:r>
              <a:rPr sz="1650" spc="-20" dirty="0">
                <a:latin typeface="Arial"/>
                <a:cs typeface="Arial"/>
              </a:rPr>
              <a:t>MCIEAST-</a:t>
            </a:r>
            <a:r>
              <a:rPr sz="1650" dirty="0">
                <a:latin typeface="Arial"/>
                <a:cs typeface="Arial"/>
              </a:rPr>
              <a:t>MCB</a:t>
            </a:r>
            <a:r>
              <a:rPr sz="1650" spc="-60" dirty="0">
                <a:latin typeface="Arial"/>
                <a:cs typeface="Arial"/>
              </a:rPr>
              <a:t> </a:t>
            </a:r>
            <a:r>
              <a:rPr sz="1650" dirty="0">
                <a:latin typeface="Arial"/>
                <a:cs typeface="Arial"/>
              </a:rPr>
              <a:t>CAMLEJ</a:t>
            </a:r>
            <a:r>
              <a:rPr sz="1650" spc="-60" dirty="0">
                <a:latin typeface="Arial"/>
                <a:cs typeface="Arial"/>
              </a:rPr>
              <a:t> </a:t>
            </a:r>
            <a:r>
              <a:rPr sz="1650" dirty="0">
                <a:latin typeface="Arial"/>
                <a:cs typeface="Arial"/>
              </a:rPr>
              <a:t>established</a:t>
            </a:r>
            <a:r>
              <a:rPr sz="1650" spc="-35" dirty="0">
                <a:latin typeface="Arial"/>
                <a:cs typeface="Arial"/>
              </a:rPr>
              <a:t> </a:t>
            </a:r>
            <a:r>
              <a:rPr sz="1650" dirty="0">
                <a:latin typeface="Arial"/>
                <a:cs typeface="Arial"/>
              </a:rPr>
              <a:t>(region/base</a:t>
            </a:r>
            <a:r>
              <a:rPr sz="1650" spc="-30" dirty="0">
                <a:latin typeface="Arial"/>
                <a:cs typeface="Arial"/>
              </a:rPr>
              <a:t> </a:t>
            </a:r>
            <a:r>
              <a:rPr sz="1650" dirty="0">
                <a:latin typeface="Arial"/>
                <a:cs typeface="Arial"/>
              </a:rPr>
              <a:t>under</a:t>
            </a:r>
            <a:r>
              <a:rPr sz="1650" spc="-60" dirty="0">
                <a:latin typeface="Arial"/>
                <a:cs typeface="Arial"/>
              </a:rPr>
              <a:t> </a:t>
            </a:r>
            <a:r>
              <a:rPr sz="1650" spc="-10" dirty="0">
                <a:latin typeface="Arial"/>
                <a:cs typeface="Arial"/>
              </a:rPr>
              <a:t>MCICOM)</a:t>
            </a:r>
            <a:endParaRPr sz="1650">
              <a:latin typeface="Arial"/>
              <a:cs typeface="Arial"/>
            </a:endParaRPr>
          </a:p>
          <a:p>
            <a:pPr>
              <a:lnSpc>
                <a:spcPct val="100000"/>
              </a:lnSpc>
              <a:spcBef>
                <a:spcPts val="25"/>
              </a:spcBef>
            </a:pPr>
            <a:endParaRPr sz="1550">
              <a:latin typeface="Arial"/>
              <a:cs typeface="Arial"/>
            </a:endParaRPr>
          </a:p>
          <a:p>
            <a:pPr marL="657225" marR="629920" algn="ctr">
              <a:lnSpc>
                <a:spcPts val="2050"/>
              </a:lnSpc>
            </a:pPr>
            <a:r>
              <a:rPr sz="1900" b="1" i="1" dirty="0">
                <a:latin typeface="Arial"/>
                <a:cs typeface="Arial"/>
              </a:rPr>
              <a:t>For</a:t>
            </a:r>
            <a:r>
              <a:rPr sz="1900" b="1" i="1" spc="-60" dirty="0">
                <a:latin typeface="Arial"/>
                <a:cs typeface="Arial"/>
              </a:rPr>
              <a:t> </a:t>
            </a:r>
            <a:r>
              <a:rPr sz="1900" b="1" i="1" dirty="0">
                <a:latin typeface="Arial"/>
                <a:cs typeface="Arial"/>
              </a:rPr>
              <a:t>almost</a:t>
            </a:r>
            <a:r>
              <a:rPr sz="1900" b="1" i="1" spc="-45" dirty="0">
                <a:latin typeface="Arial"/>
                <a:cs typeface="Arial"/>
              </a:rPr>
              <a:t> </a:t>
            </a:r>
            <a:r>
              <a:rPr sz="1900" b="1" i="1" dirty="0">
                <a:latin typeface="Arial"/>
                <a:cs typeface="Arial"/>
              </a:rPr>
              <a:t>80</a:t>
            </a:r>
            <a:r>
              <a:rPr sz="1900" b="1" i="1" spc="-45" dirty="0">
                <a:latin typeface="Arial"/>
                <a:cs typeface="Arial"/>
              </a:rPr>
              <a:t> </a:t>
            </a:r>
            <a:r>
              <a:rPr sz="1900" b="1" i="1" dirty="0">
                <a:latin typeface="Arial"/>
                <a:cs typeface="Arial"/>
              </a:rPr>
              <a:t>years</a:t>
            </a:r>
            <a:r>
              <a:rPr sz="1900" b="1" i="1" spc="-40" dirty="0">
                <a:latin typeface="Arial"/>
                <a:cs typeface="Arial"/>
              </a:rPr>
              <a:t> </a:t>
            </a:r>
            <a:r>
              <a:rPr sz="1900" b="1" i="1" dirty="0">
                <a:latin typeface="Arial"/>
                <a:cs typeface="Arial"/>
              </a:rPr>
              <a:t>Marines</a:t>
            </a:r>
            <a:r>
              <a:rPr sz="1900" b="1" i="1" spc="-20" dirty="0">
                <a:latin typeface="Arial"/>
                <a:cs typeface="Arial"/>
              </a:rPr>
              <a:t> </a:t>
            </a:r>
            <a:r>
              <a:rPr sz="1900" b="1" i="1" dirty="0">
                <a:latin typeface="Arial"/>
                <a:cs typeface="Arial"/>
              </a:rPr>
              <a:t>from</a:t>
            </a:r>
            <a:r>
              <a:rPr sz="1900" b="1" i="1" spc="-50" dirty="0">
                <a:latin typeface="Arial"/>
                <a:cs typeface="Arial"/>
              </a:rPr>
              <a:t> </a:t>
            </a:r>
            <a:r>
              <a:rPr sz="1900" b="1" i="1" dirty="0">
                <a:latin typeface="Arial"/>
                <a:cs typeface="Arial"/>
              </a:rPr>
              <a:t>Camp</a:t>
            </a:r>
            <a:r>
              <a:rPr sz="1900" b="1" i="1" spc="-45" dirty="0">
                <a:latin typeface="Arial"/>
                <a:cs typeface="Arial"/>
              </a:rPr>
              <a:t> </a:t>
            </a:r>
            <a:r>
              <a:rPr sz="1900" b="1" i="1" dirty="0">
                <a:latin typeface="Arial"/>
                <a:cs typeface="Arial"/>
              </a:rPr>
              <a:t>Lejeune</a:t>
            </a:r>
            <a:r>
              <a:rPr sz="1900" b="1" i="1" spc="-40" dirty="0">
                <a:latin typeface="Arial"/>
                <a:cs typeface="Arial"/>
              </a:rPr>
              <a:t> </a:t>
            </a:r>
            <a:r>
              <a:rPr sz="1900" b="1" i="1" dirty="0">
                <a:latin typeface="Arial"/>
                <a:cs typeface="Arial"/>
              </a:rPr>
              <a:t>have</a:t>
            </a:r>
            <a:r>
              <a:rPr sz="1900" b="1" i="1" spc="-45" dirty="0">
                <a:latin typeface="Arial"/>
                <a:cs typeface="Arial"/>
              </a:rPr>
              <a:t> </a:t>
            </a:r>
            <a:r>
              <a:rPr sz="1900" b="1" i="1" spc="-10" dirty="0">
                <a:latin typeface="Arial"/>
                <a:cs typeface="Arial"/>
              </a:rPr>
              <a:t>trained </a:t>
            </a:r>
            <a:r>
              <a:rPr sz="1900" b="1" i="1" dirty="0">
                <a:latin typeface="Arial"/>
                <a:cs typeface="Arial"/>
              </a:rPr>
              <a:t>to</a:t>
            </a:r>
            <a:r>
              <a:rPr sz="1900" b="1" i="1" spc="-35" dirty="0">
                <a:latin typeface="Arial"/>
                <a:cs typeface="Arial"/>
              </a:rPr>
              <a:t> </a:t>
            </a:r>
            <a:r>
              <a:rPr sz="1900" b="1" i="1" dirty="0">
                <a:latin typeface="Arial"/>
                <a:cs typeface="Arial"/>
              </a:rPr>
              <a:t>fight</a:t>
            </a:r>
            <a:r>
              <a:rPr sz="1900" b="1" i="1" spc="-45" dirty="0">
                <a:latin typeface="Arial"/>
                <a:cs typeface="Arial"/>
              </a:rPr>
              <a:t> </a:t>
            </a:r>
            <a:r>
              <a:rPr sz="1900" b="1" i="1" dirty="0">
                <a:latin typeface="Arial"/>
                <a:cs typeface="Arial"/>
              </a:rPr>
              <a:t>and</a:t>
            </a:r>
            <a:r>
              <a:rPr sz="1900" b="1" i="1" spc="-35" dirty="0">
                <a:latin typeface="Arial"/>
                <a:cs typeface="Arial"/>
              </a:rPr>
              <a:t> </a:t>
            </a:r>
            <a:r>
              <a:rPr sz="1900" b="1" i="1" dirty="0">
                <a:latin typeface="Arial"/>
                <a:cs typeface="Arial"/>
              </a:rPr>
              <a:t>win</a:t>
            </a:r>
            <a:r>
              <a:rPr sz="1900" b="1" i="1" spc="-30" dirty="0">
                <a:latin typeface="Arial"/>
                <a:cs typeface="Arial"/>
              </a:rPr>
              <a:t> </a:t>
            </a:r>
            <a:r>
              <a:rPr sz="1900" b="1" i="1" dirty="0">
                <a:latin typeface="Arial"/>
                <a:cs typeface="Arial"/>
              </a:rPr>
              <a:t>wars</a:t>
            </a:r>
            <a:r>
              <a:rPr sz="1900" b="1" i="1" spc="-25" dirty="0">
                <a:latin typeface="Arial"/>
                <a:cs typeface="Arial"/>
              </a:rPr>
              <a:t> </a:t>
            </a:r>
            <a:r>
              <a:rPr sz="1900" b="1" i="1" dirty="0">
                <a:latin typeface="Arial"/>
                <a:cs typeface="Arial"/>
              </a:rPr>
              <a:t>in</a:t>
            </a:r>
            <a:r>
              <a:rPr sz="1900" b="1" i="1" spc="-45" dirty="0">
                <a:latin typeface="Arial"/>
                <a:cs typeface="Arial"/>
              </a:rPr>
              <a:t> </a:t>
            </a:r>
            <a:r>
              <a:rPr sz="1900" b="1" i="1" dirty="0">
                <a:latin typeface="Arial"/>
                <a:cs typeface="Arial"/>
              </a:rPr>
              <a:t>the</a:t>
            </a:r>
            <a:r>
              <a:rPr sz="1900" b="1" i="1" spc="-40" dirty="0">
                <a:latin typeface="Arial"/>
                <a:cs typeface="Arial"/>
              </a:rPr>
              <a:t> </a:t>
            </a:r>
            <a:r>
              <a:rPr sz="1900" b="1" i="1" dirty="0">
                <a:latin typeface="Arial"/>
                <a:cs typeface="Arial"/>
              </a:rPr>
              <a:t>Pacific</a:t>
            </a:r>
            <a:r>
              <a:rPr sz="1900" b="1" i="1" spc="-15" dirty="0">
                <a:latin typeface="Arial"/>
                <a:cs typeface="Arial"/>
              </a:rPr>
              <a:t> </a:t>
            </a:r>
            <a:r>
              <a:rPr sz="1900" b="1" i="1" dirty="0">
                <a:latin typeface="Arial"/>
                <a:cs typeface="Arial"/>
              </a:rPr>
              <a:t>Islands,</a:t>
            </a:r>
            <a:r>
              <a:rPr sz="1900" b="1" i="1" spc="-40" dirty="0">
                <a:latin typeface="Arial"/>
                <a:cs typeface="Arial"/>
              </a:rPr>
              <a:t> </a:t>
            </a:r>
            <a:r>
              <a:rPr sz="1900" b="1" i="1" spc="-10" dirty="0">
                <a:latin typeface="Arial"/>
                <a:cs typeface="Arial"/>
              </a:rPr>
              <a:t>Korea,</a:t>
            </a:r>
            <a:endParaRPr sz="1900">
              <a:latin typeface="Arial"/>
              <a:cs typeface="Arial"/>
            </a:endParaRPr>
          </a:p>
          <a:p>
            <a:pPr marR="29845" algn="ctr">
              <a:lnSpc>
                <a:spcPts val="2025"/>
              </a:lnSpc>
            </a:pPr>
            <a:r>
              <a:rPr sz="1900" b="1" i="1" spc="-10" dirty="0">
                <a:latin typeface="Arial"/>
                <a:cs typeface="Arial"/>
              </a:rPr>
              <a:t>Vietnam,</a:t>
            </a:r>
            <a:r>
              <a:rPr sz="1900" b="1" i="1" spc="-70" dirty="0">
                <a:latin typeface="Arial"/>
                <a:cs typeface="Arial"/>
              </a:rPr>
              <a:t> </a:t>
            </a:r>
            <a:r>
              <a:rPr sz="1900" b="1" i="1" dirty="0">
                <a:latin typeface="Arial"/>
                <a:cs typeface="Arial"/>
              </a:rPr>
              <a:t>Kuwait,</a:t>
            </a:r>
            <a:r>
              <a:rPr sz="1900" b="1" i="1" spc="-125" dirty="0">
                <a:latin typeface="Arial"/>
                <a:cs typeface="Arial"/>
              </a:rPr>
              <a:t> </a:t>
            </a:r>
            <a:r>
              <a:rPr sz="1900" b="1" i="1" dirty="0">
                <a:latin typeface="Arial"/>
                <a:cs typeface="Arial"/>
              </a:rPr>
              <a:t>Afghanistan</a:t>
            </a:r>
            <a:r>
              <a:rPr sz="1900" b="1" i="1" spc="-60" dirty="0">
                <a:latin typeface="Arial"/>
                <a:cs typeface="Arial"/>
              </a:rPr>
              <a:t> </a:t>
            </a:r>
            <a:r>
              <a:rPr sz="1900" b="1" i="1" dirty="0">
                <a:latin typeface="Arial"/>
                <a:cs typeface="Arial"/>
              </a:rPr>
              <a:t>and</a:t>
            </a:r>
            <a:r>
              <a:rPr sz="1900" b="1" i="1" spc="-75" dirty="0">
                <a:latin typeface="Arial"/>
                <a:cs typeface="Arial"/>
              </a:rPr>
              <a:t> </a:t>
            </a:r>
            <a:r>
              <a:rPr sz="1900" b="1" i="1" spc="-10" dirty="0">
                <a:latin typeface="Arial"/>
                <a:cs typeface="Arial"/>
              </a:rPr>
              <a:t>Iraq.</a:t>
            </a:r>
            <a:endParaRPr sz="1900">
              <a:latin typeface="Arial"/>
              <a:cs typeface="Arial"/>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8" name="object 8"/>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3</a:t>
            </a:fld>
            <a:endParaRPr sz="1000">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88900" algn="ctr">
              <a:lnSpc>
                <a:spcPct val="100000"/>
              </a:lnSpc>
              <a:spcBef>
                <a:spcPts val="105"/>
              </a:spcBef>
            </a:pPr>
            <a:r>
              <a:rPr sz="3200" spc="-10" dirty="0"/>
              <a:t>Mission</a:t>
            </a:r>
            <a:endParaRPr sz="3200"/>
          </a:p>
          <a:p>
            <a:pPr marL="88265" algn="ctr">
              <a:lnSpc>
                <a:spcPct val="100000"/>
              </a:lnSpc>
              <a:spcBef>
                <a:spcPts val="45"/>
              </a:spcBef>
            </a:pPr>
            <a:r>
              <a:rPr sz="1800" i="1" dirty="0">
                <a:latin typeface="Arial"/>
                <a:cs typeface="Arial"/>
              </a:rPr>
              <a:t>‘Places,</a:t>
            </a:r>
            <a:r>
              <a:rPr sz="1800" i="1" spc="-15" dirty="0">
                <a:latin typeface="Arial"/>
                <a:cs typeface="Arial"/>
              </a:rPr>
              <a:t> </a:t>
            </a:r>
            <a:r>
              <a:rPr sz="1800" i="1" dirty="0">
                <a:latin typeface="Arial"/>
                <a:cs typeface="Arial"/>
              </a:rPr>
              <a:t>Spaces</a:t>
            </a:r>
            <a:r>
              <a:rPr sz="1800" i="1" spc="-20" dirty="0">
                <a:latin typeface="Arial"/>
                <a:cs typeface="Arial"/>
              </a:rPr>
              <a:t> </a:t>
            </a:r>
            <a:r>
              <a:rPr sz="1800" i="1" dirty="0">
                <a:latin typeface="Arial"/>
                <a:cs typeface="Arial"/>
              </a:rPr>
              <a:t>&amp;</a:t>
            </a:r>
            <a:r>
              <a:rPr sz="1800" i="1" spc="-20" dirty="0">
                <a:latin typeface="Arial"/>
                <a:cs typeface="Arial"/>
              </a:rPr>
              <a:t> </a:t>
            </a:r>
            <a:r>
              <a:rPr sz="1800" i="1" spc="-10" dirty="0">
                <a:latin typeface="Arial"/>
                <a:cs typeface="Arial"/>
              </a:rPr>
              <a:t>Services’</a:t>
            </a:r>
            <a:endParaRPr sz="1800">
              <a:latin typeface="Arial"/>
              <a:cs typeface="Arial"/>
            </a:endParaRPr>
          </a:p>
        </p:txBody>
      </p:sp>
      <p:sp>
        <p:nvSpPr>
          <p:cNvPr id="3" name="object 3"/>
          <p:cNvSpPr txBox="1"/>
          <p:nvPr/>
        </p:nvSpPr>
        <p:spPr>
          <a:xfrm>
            <a:off x="105918" y="1299210"/>
            <a:ext cx="8953500" cy="1845945"/>
          </a:xfrm>
          <a:prstGeom prst="rect">
            <a:avLst/>
          </a:prstGeom>
          <a:ln w="19811">
            <a:solidFill>
              <a:srgbClr val="000000"/>
            </a:solidFill>
          </a:ln>
        </p:spPr>
        <p:txBody>
          <a:bodyPr vert="horz" wrap="square" lIns="0" tIns="69850" rIns="0" bIns="0" rtlCol="0">
            <a:spAutoFit/>
          </a:bodyPr>
          <a:lstStyle/>
          <a:p>
            <a:pPr marL="10795">
              <a:lnSpc>
                <a:spcPct val="100000"/>
              </a:lnSpc>
              <a:spcBef>
                <a:spcPts val="550"/>
              </a:spcBef>
            </a:pPr>
            <a:r>
              <a:rPr sz="1600" i="1" spc="-50" dirty="0">
                <a:latin typeface="Arial"/>
                <a:cs typeface="Arial"/>
              </a:rPr>
              <a:t>“MCIEAST-</a:t>
            </a:r>
            <a:r>
              <a:rPr sz="1600" i="1" dirty="0">
                <a:latin typeface="Arial"/>
                <a:cs typeface="Arial"/>
              </a:rPr>
              <a:t>MCB</a:t>
            </a:r>
            <a:r>
              <a:rPr sz="1600" i="1" spc="-30" dirty="0">
                <a:latin typeface="Arial"/>
                <a:cs typeface="Arial"/>
              </a:rPr>
              <a:t> </a:t>
            </a:r>
            <a:r>
              <a:rPr sz="1600" i="1" dirty="0">
                <a:latin typeface="Arial"/>
                <a:cs typeface="Arial"/>
              </a:rPr>
              <a:t>CAMLEJ</a:t>
            </a:r>
            <a:r>
              <a:rPr sz="1600" i="1" spc="-40" dirty="0">
                <a:latin typeface="Arial"/>
                <a:cs typeface="Arial"/>
              </a:rPr>
              <a:t> </a:t>
            </a:r>
            <a:r>
              <a:rPr sz="1600" i="1" dirty="0">
                <a:latin typeface="Arial"/>
                <a:cs typeface="Arial"/>
              </a:rPr>
              <a:t>commands</a:t>
            </a:r>
            <a:r>
              <a:rPr sz="1600" i="1" spc="-20" dirty="0">
                <a:latin typeface="Arial"/>
                <a:cs typeface="Arial"/>
              </a:rPr>
              <a:t> </a:t>
            </a:r>
            <a:r>
              <a:rPr sz="1600" i="1" dirty="0">
                <a:latin typeface="Arial"/>
                <a:cs typeface="Arial"/>
              </a:rPr>
              <a:t>and</a:t>
            </a:r>
            <a:r>
              <a:rPr sz="1600" i="1" spc="-60" dirty="0">
                <a:latin typeface="Arial"/>
                <a:cs typeface="Arial"/>
              </a:rPr>
              <a:t> </a:t>
            </a:r>
            <a:r>
              <a:rPr sz="1600" i="1" dirty="0">
                <a:latin typeface="Arial"/>
                <a:cs typeface="Arial"/>
              </a:rPr>
              <a:t>controls</a:t>
            </a:r>
            <a:r>
              <a:rPr sz="1600" i="1" spc="-50" dirty="0">
                <a:latin typeface="Arial"/>
                <a:cs typeface="Arial"/>
              </a:rPr>
              <a:t> </a:t>
            </a:r>
            <a:r>
              <a:rPr sz="1600" i="1" spc="-10" dirty="0">
                <a:latin typeface="Arial"/>
                <a:cs typeface="Arial"/>
              </a:rPr>
              <a:t>assigned</a:t>
            </a:r>
            <a:r>
              <a:rPr sz="1600" i="1" spc="-100" dirty="0">
                <a:latin typeface="Arial"/>
                <a:cs typeface="Arial"/>
              </a:rPr>
              <a:t> </a:t>
            </a:r>
            <a:r>
              <a:rPr sz="1600" i="1" dirty="0">
                <a:latin typeface="Arial"/>
                <a:cs typeface="Arial"/>
              </a:rPr>
              <a:t>Marine</a:t>
            </a:r>
            <a:r>
              <a:rPr sz="1600" i="1" spc="-65" dirty="0">
                <a:latin typeface="Arial"/>
                <a:cs typeface="Arial"/>
              </a:rPr>
              <a:t> </a:t>
            </a:r>
            <a:r>
              <a:rPr sz="1600" i="1" dirty="0">
                <a:latin typeface="Arial"/>
                <a:cs typeface="Arial"/>
              </a:rPr>
              <a:t>Corps</a:t>
            </a:r>
            <a:r>
              <a:rPr sz="1600" i="1" spc="-45" dirty="0">
                <a:latin typeface="Arial"/>
                <a:cs typeface="Arial"/>
              </a:rPr>
              <a:t> </a:t>
            </a:r>
            <a:r>
              <a:rPr sz="1600" i="1" dirty="0">
                <a:latin typeface="Arial"/>
                <a:cs typeface="Arial"/>
              </a:rPr>
              <a:t>installations</a:t>
            </a:r>
            <a:r>
              <a:rPr sz="1600" i="1" spc="-60" dirty="0">
                <a:latin typeface="Arial"/>
                <a:cs typeface="Arial"/>
              </a:rPr>
              <a:t> </a:t>
            </a:r>
            <a:r>
              <a:rPr sz="1600" i="1" dirty="0">
                <a:latin typeface="Arial"/>
                <a:cs typeface="Arial"/>
              </a:rPr>
              <a:t>to</a:t>
            </a:r>
            <a:r>
              <a:rPr sz="1600" i="1" spc="-70" dirty="0">
                <a:latin typeface="Arial"/>
                <a:cs typeface="Arial"/>
              </a:rPr>
              <a:t> </a:t>
            </a:r>
            <a:r>
              <a:rPr sz="1600" i="1" spc="-10" dirty="0">
                <a:latin typeface="Arial"/>
                <a:cs typeface="Arial"/>
              </a:rPr>
              <a:t>support</a:t>
            </a:r>
            <a:endParaRPr sz="1600">
              <a:latin typeface="Arial"/>
              <a:cs typeface="Arial"/>
            </a:endParaRPr>
          </a:p>
          <a:p>
            <a:pPr marL="10795" marR="49530">
              <a:lnSpc>
                <a:spcPct val="150000"/>
              </a:lnSpc>
              <a:spcBef>
                <a:spcPts val="5"/>
              </a:spcBef>
            </a:pPr>
            <a:r>
              <a:rPr sz="1600" i="1" dirty="0">
                <a:latin typeface="Arial"/>
                <a:cs typeface="Arial"/>
              </a:rPr>
              <a:t>the</a:t>
            </a:r>
            <a:r>
              <a:rPr sz="1600" i="1" spc="-45" dirty="0">
                <a:latin typeface="Arial"/>
                <a:cs typeface="Arial"/>
              </a:rPr>
              <a:t> </a:t>
            </a:r>
            <a:r>
              <a:rPr sz="1600" i="1" dirty="0">
                <a:latin typeface="Arial"/>
                <a:cs typeface="Arial"/>
              </a:rPr>
              <a:t>operating</a:t>
            </a:r>
            <a:r>
              <a:rPr sz="1600" i="1" spc="-50" dirty="0">
                <a:latin typeface="Arial"/>
                <a:cs typeface="Arial"/>
              </a:rPr>
              <a:t> </a:t>
            </a:r>
            <a:r>
              <a:rPr sz="1600" i="1" dirty="0">
                <a:latin typeface="Arial"/>
                <a:cs typeface="Arial"/>
              </a:rPr>
              <a:t>forces,</a:t>
            </a:r>
            <a:r>
              <a:rPr sz="1600" i="1" spc="-45" dirty="0">
                <a:latin typeface="Arial"/>
                <a:cs typeface="Arial"/>
              </a:rPr>
              <a:t> </a:t>
            </a:r>
            <a:r>
              <a:rPr sz="1600" i="1" dirty="0">
                <a:latin typeface="Arial"/>
                <a:cs typeface="Arial"/>
              </a:rPr>
              <a:t>tenant</a:t>
            </a:r>
            <a:r>
              <a:rPr sz="1600" i="1" spc="-25" dirty="0">
                <a:latin typeface="Arial"/>
                <a:cs typeface="Arial"/>
              </a:rPr>
              <a:t> </a:t>
            </a:r>
            <a:r>
              <a:rPr sz="1600" i="1" dirty="0">
                <a:latin typeface="Arial"/>
                <a:cs typeface="Arial"/>
              </a:rPr>
              <a:t>commands,</a:t>
            </a:r>
            <a:r>
              <a:rPr sz="1600" i="1" spc="-25" dirty="0">
                <a:latin typeface="Arial"/>
                <a:cs typeface="Arial"/>
              </a:rPr>
              <a:t> </a:t>
            </a:r>
            <a:r>
              <a:rPr sz="1600" i="1" dirty="0">
                <a:latin typeface="Arial"/>
                <a:cs typeface="Arial"/>
              </a:rPr>
              <a:t>military</a:t>
            </a:r>
            <a:r>
              <a:rPr sz="1600" i="1" spc="-95" dirty="0">
                <a:latin typeface="Arial"/>
                <a:cs typeface="Arial"/>
              </a:rPr>
              <a:t> </a:t>
            </a:r>
            <a:r>
              <a:rPr sz="1600" i="1" dirty="0">
                <a:latin typeface="Arial"/>
                <a:cs typeface="Arial"/>
              </a:rPr>
              <a:t>personnel</a:t>
            </a:r>
            <a:r>
              <a:rPr sz="1600" i="1" spc="-50" dirty="0">
                <a:latin typeface="Arial"/>
                <a:cs typeface="Arial"/>
              </a:rPr>
              <a:t> </a:t>
            </a:r>
            <a:r>
              <a:rPr sz="1600" i="1" dirty="0">
                <a:latin typeface="Arial"/>
                <a:cs typeface="Arial"/>
              </a:rPr>
              <a:t>and</a:t>
            </a:r>
            <a:r>
              <a:rPr sz="1600" i="1" spc="-60" dirty="0">
                <a:latin typeface="Arial"/>
                <a:cs typeface="Arial"/>
              </a:rPr>
              <a:t> </a:t>
            </a:r>
            <a:r>
              <a:rPr sz="1600" i="1" dirty="0">
                <a:latin typeface="Arial"/>
                <a:cs typeface="Arial"/>
              </a:rPr>
              <a:t>their</a:t>
            </a:r>
            <a:r>
              <a:rPr sz="1600" i="1" spc="-50" dirty="0">
                <a:latin typeface="Arial"/>
                <a:cs typeface="Arial"/>
              </a:rPr>
              <a:t> </a:t>
            </a:r>
            <a:r>
              <a:rPr sz="1600" i="1" dirty="0">
                <a:latin typeface="Arial"/>
                <a:cs typeface="Arial"/>
              </a:rPr>
              <a:t>families.</a:t>
            </a:r>
            <a:r>
              <a:rPr sz="1600" i="1" spc="310" dirty="0">
                <a:latin typeface="Arial"/>
                <a:cs typeface="Arial"/>
              </a:rPr>
              <a:t> </a:t>
            </a:r>
            <a:r>
              <a:rPr sz="1600" i="1" spc="-50" dirty="0">
                <a:latin typeface="Arial"/>
                <a:cs typeface="Arial"/>
              </a:rPr>
              <a:t>MCIEAST-</a:t>
            </a:r>
            <a:r>
              <a:rPr sz="1600" i="1" spc="-25" dirty="0">
                <a:latin typeface="Arial"/>
                <a:cs typeface="Arial"/>
              </a:rPr>
              <a:t>MCB </a:t>
            </a:r>
            <a:r>
              <a:rPr sz="1600" i="1" dirty="0">
                <a:latin typeface="Arial"/>
                <a:cs typeface="Arial"/>
              </a:rPr>
              <a:t>CAMLEJ</a:t>
            </a:r>
            <a:r>
              <a:rPr sz="1600" i="1" spc="-65" dirty="0">
                <a:latin typeface="Arial"/>
                <a:cs typeface="Arial"/>
              </a:rPr>
              <a:t> </a:t>
            </a:r>
            <a:r>
              <a:rPr sz="1600" i="1" dirty="0">
                <a:latin typeface="Arial"/>
                <a:cs typeface="Arial"/>
              </a:rPr>
              <a:t>also</a:t>
            </a:r>
            <a:r>
              <a:rPr sz="1600" i="1" spc="-60" dirty="0">
                <a:latin typeface="Arial"/>
                <a:cs typeface="Arial"/>
              </a:rPr>
              <a:t> </a:t>
            </a:r>
            <a:r>
              <a:rPr sz="1600" b="1" i="1" u="sng" dirty="0">
                <a:uFill>
                  <a:solidFill>
                    <a:srgbClr val="000000"/>
                  </a:solidFill>
                </a:uFill>
                <a:latin typeface="Arial"/>
                <a:cs typeface="Arial"/>
              </a:rPr>
              <a:t>operates</a:t>
            </a:r>
            <a:r>
              <a:rPr sz="1600" b="1" i="1" u="sng" spc="-30" dirty="0">
                <a:uFill>
                  <a:solidFill>
                    <a:srgbClr val="000000"/>
                  </a:solidFill>
                </a:uFill>
                <a:latin typeface="Arial"/>
                <a:cs typeface="Arial"/>
              </a:rPr>
              <a:t> </a:t>
            </a:r>
            <a:r>
              <a:rPr sz="1600" b="1" i="1" u="sng" dirty="0">
                <a:uFill>
                  <a:solidFill>
                    <a:srgbClr val="000000"/>
                  </a:solidFill>
                </a:uFill>
                <a:latin typeface="Arial"/>
                <a:cs typeface="Arial"/>
              </a:rPr>
              <a:t>a</a:t>
            </a:r>
            <a:r>
              <a:rPr sz="1600" b="1" i="1" u="sng" spc="-55" dirty="0">
                <a:uFill>
                  <a:solidFill>
                    <a:srgbClr val="000000"/>
                  </a:solidFill>
                </a:uFill>
                <a:latin typeface="Arial"/>
                <a:cs typeface="Arial"/>
              </a:rPr>
              <a:t> </a:t>
            </a:r>
            <a:r>
              <a:rPr sz="1600" b="1" i="1" u="sng" dirty="0">
                <a:uFill>
                  <a:solidFill>
                    <a:srgbClr val="000000"/>
                  </a:solidFill>
                </a:uFill>
                <a:latin typeface="Arial"/>
                <a:cs typeface="Arial"/>
              </a:rPr>
              <a:t>training</a:t>
            </a:r>
            <a:r>
              <a:rPr sz="1600" b="1" i="1" u="sng" spc="-25" dirty="0">
                <a:uFill>
                  <a:solidFill>
                    <a:srgbClr val="000000"/>
                  </a:solidFill>
                </a:uFill>
                <a:latin typeface="Arial"/>
                <a:cs typeface="Arial"/>
              </a:rPr>
              <a:t> </a:t>
            </a:r>
            <a:r>
              <a:rPr sz="1600" b="1" i="1" u="sng" dirty="0">
                <a:uFill>
                  <a:solidFill>
                    <a:srgbClr val="000000"/>
                  </a:solidFill>
                </a:uFill>
                <a:latin typeface="Arial"/>
                <a:cs typeface="Arial"/>
              </a:rPr>
              <a:t>base</a:t>
            </a:r>
            <a:r>
              <a:rPr sz="1600" b="1" i="1" spc="-35" dirty="0">
                <a:latin typeface="Arial"/>
                <a:cs typeface="Arial"/>
              </a:rPr>
              <a:t> </a:t>
            </a:r>
            <a:r>
              <a:rPr sz="1600" i="1" dirty="0">
                <a:latin typeface="Arial"/>
                <a:cs typeface="Arial"/>
              </a:rPr>
              <a:t>that</a:t>
            </a:r>
            <a:r>
              <a:rPr sz="1600" i="1" spc="-45" dirty="0">
                <a:latin typeface="Arial"/>
                <a:cs typeface="Arial"/>
              </a:rPr>
              <a:t> </a:t>
            </a:r>
            <a:r>
              <a:rPr sz="1600" b="1" i="1" u="sng" dirty="0">
                <a:uFill>
                  <a:solidFill>
                    <a:srgbClr val="000000"/>
                  </a:solidFill>
                </a:uFill>
                <a:latin typeface="Arial"/>
                <a:cs typeface="Arial"/>
              </a:rPr>
              <a:t>promotes</a:t>
            </a:r>
            <a:r>
              <a:rPr sz="1600" b="1" i="1" u="sng" spc="-15" dirty="0">
                <a:uFill>
                  <a:solidFill>
                    <a:srgbClr val="000000"/>
                  </a:solidFill>
                </a:uFill>
                <a:latin typeface="Arial"/>
                <a:cs typeface="Arial"/>
              </a:rPr>
              <a:t> </a:t>
            </a:r>
            <a:r>
              <a:rPr sz="1600" b="1" i="1" u="sng" dirty="0">
                <a:uFill>
                  <a:solidFill>
                    <a:srgbClr val="000000"/>
                  </a:solidFill>
                </a:uFill>
                <a:latin typeface="Arial"/>
                <a:cs typeface="Arial"/>
              </a:rPr>
              <a:t>the</a:t>
            </a:r>
            <a:r>
              <a:rPr sz="1600" b="1" i="1" u="sng" spc="-45" dirty="0">
                <a:uFill>
                  <a:solidFill>
                    <a:srgbClr val="000000"/>
                  </a:solidFill>
                </a:uFill>
                <a:latin typeface="Arial"/>
                <a:cs typeface="Arial"/>
              </a:rPr>
              <a:t> </a:t>
            </a:r>
            <a:r>
              <a:rPr sz="1600" b="1" i="1" u="sng" dirty="0">
                <a:uFill>
                  <a:solidFill>
                    <a:srgbClr val="000000"/>
                  </a:solidFill>
                </a:uFill>
                <a:latin typeface="Arial"/>
                <a:cs typeface="Arial"/>
              </a:rPr>
              <a:t>combat</a:t>
            </a:r>
            <a:r>
              <a:rPr sz="1600" b="1" i="1" u="sng" spc="365" dirty="0">
                <a:uFill>
                  <a:solidFill>
                    <a:srgbClr val="000000"/>
                  </a:solidFill>
                </a:uFill>
                <a:latin typeface="Arial"/>
                <a:cs typeface="Arial"/>
              </a:rPr>
              <a:t> </a:t>
            </a:r>
            <a:r>
              <a:rPr sz="1600" b="1" i="1" u="sng" dirty="0">
                <a:uFill>
                  <a:solidFill>
                    <a:srgbClr val="000000"/>
                  </a:solidFill>
                </a:uFill>
                <a:latin typeface="Arial"/>
                <a:cs typeface="Arial"/>
              </a:rPr>
              <a:t>readiness</a:t>
            </a:r>
            <a:r>
              <a:rPr sz="1600" b="1" i="1" u="sng" spc="-35" dirty="0">
                <a:uFill>
                  <a:solidFill>
                    <a:srgbClr val="000000"/>
                  </a:solidFill>
                </a:uFill>
                <a:latin typeface="Arial"/>
                <a:cs typeface="Arial"/>
              </a:rPr>
              <a:t> </a:t>
            </a:r>
            <a:r>
              <a:rPr sz="1600" b="1" i="1" u="sng" dirty="0">
                <a:uFill>
                  <a:solidFill>
                    <a:srgbClr val="000000"/>
                  </a:solidFill>
                </a:uFill>
                <a:latin typeface="Arial"/>
                <a:cs typeface="Arial"/>
              </a:rPr>
              <a:t>of</a:t>
            </a:r>
            <a:r>
              <a:rPr sz="1600" b="1" i="1" u="sng" spc="-50" dirty="0">
                <a:uFill>
                  <a:solidFill>
                    <a:srgbClr val="000000"/>
                  </a:solidFill>
                </a:uFill>
                <a:latin typeface="Arial"/>
                <a:cs typeface="Arial"/>
              </a:rPr>
              <a:t> </a:t>
            </a:r>
            <a:r>
              <a:rPr sz="1600" b="1" i="1" u="sng" dirty="0">
                <a:uFill>
                  <a:solidFill>
                    <a:srgbClr val="000000"/>
                  </a:solidFill>
                </a:uFill>
                <a:latin typeface="Arial"/>
                <a:cs typeface="Arial"/>
              </a:rPr>
              <a:t>the</a:t>
            </a:r>
            <a:r>
              <a:rPr sz="1600" b="1" i="1" u="sng" spc="-30" dirty="0">
                <a:uFill>
                  <a:solidFill>
                    <a:srgbClr val="000000"/>
                  </a:solidFill>
                </a:uFill>
                <a:latin typeface="Arial"/>
                <a:cs typeface="Arial"/>
              </a:rPr>
              <a:t> </a:t>
            </a:r>
            <a:r>
              <a:rPr sz="1600" b="1" i="1" u="sng" spc="-10" dirty="0">
                <a:uFill>
                  <a:solidFill>
                    <a:srgbClr val="000000"/>
                  </a:solidFill>
                </a:uFill>
                <a:latin typeface="Arial"/>
                <a:cs typeface="Arial"/>
              </a:rPr>
              <a:t>operating</a:t>
            </a:r>
            <a:r>
              <a:rPr sz="1600" b="1" i="1" spc="-10" dirty="0">
                <a:latin typeface="Arial"/>
                <a:cs typeface="Arial"/>
              </a:rPr>
              <a:t> </a:t>
            </a:r>
            <a:r>
              <a:rPr sz="1600" b="1" i="1" u="sng" dirty="0">
                <a:uFill>
                  <a:solidFill>
                    <a:srgbClr val="000000"/>
                  </a:solidFill>
                </a:uFill>
                <a:latin typeface="Arial"/>
                <a:cs typeface="Arial"/>
              </a:rPr>
              <a:t>forces</a:t>
            </a:r>
            <a:r>
              <a:rPr sz="1600" b="1" i="1" spc="-40" dirty="0">
                <a:latin typeface="Arial"/>
                <a:cs typeface="Arial"/>
              </a:rPr>
              <a:t> </a:t>
            </a:r>
            <a:r>
              <a:rPr sz="1600" i="1" dirty="0">
                <a:latin typeface="Arial"/>
                <a:cs typeface="Arial"/>
              </a:rPr>
              <a:t>and</a:t>
            </a:r>
            <a:r>
              <a:rPr sz="1600" i="1" spc="-45" dirty="0">
                <a:latin typeface="Arial"/>
                <a:cs typeface="Arial"/>
              </a:rPr>
              <a:t> </a:t>
            </a:r>
            <a:r>
              <a:rPr sz="1600" i="1" dirty="0">
                <a:latin typeface="Arial"/>
                <a:cs typeface="Arial"/>
              </a:rPr>
              <a:t>the</a:t>
            </a:r>
            <a:r>
              <a:rPr sz="1600" i="1" spc="-40" dirty="0">
                <a:latin typeface="Arial"/>
                <a:cs typeface="Arial"/>
              </a:rPr>
              <a:t> </a:t>
            </a:r>
            <a:r>
              <a:rPr sz="1600" i="1" dirty="0">
                <a:latin typeface="Arial"/>
                <a:cs typeface="Arial"/>
              </a:rPr>
              <a:t>missions</a:t>
            </a:r>
            <a:r>
              <a:rPr sz="1600" i="1" spc="-60" dirty="0">
                <a:latin typeface="Arial"/>
                <a:cs typeface="Arial"/>
              </a:rPr>
              <a:t> </a:t>
            </a:r>
            <a:r>
              <a:rPr sz="1600" i="1" dirty="0">
                <a:latin typeface="Arial"/>
                <a:cs typeface="Arial"/>
              </a:rPr>
              <a:t>of</a:t>
            </a:r>
            <a:r>
              <a:rPr sz="1600" i="1" spc="-45" dirty="0">
                <a:latin typeface="Arial"/>
                <a:cs typeface="Arial"/>
              </a:rPr>
              <a:t> </a:t>
            </a:r>
            <a:r>
              <a:rPr sz="1600" i="1" dirty="0">
                <a:latin typeface="Arial"/>
                <a:cs typeface="Arial"/>
              </a:rPr>
              <a:t>other</a:t>
            </a:r>
            <a:r>
              <a:rPr sz="1600" i="1" spc="-40" dirty="0">
                <a:latin typeface="Arial"/>
                <a:cs typeface="Arial"/>
              </a:rPr>
              <a:t> </a:t>
            </a:r>
            <a:r>
              <a:rPr sz="1600" i="1" dirty="0">
                <a:latin typeface="Arial"/>
                <a:cs typeface="Arial"/>
              </a:rPr>
              <a:t>tenant</a:t>
            </a:r>
            <a:r>
              <a:rPr sz="1600" i="1" spc="-30" dirty="0">
                <a:latin typeface="Arial"/>
                <a:cs typeface="Arial"/>
              </a:rPr>
              <a:t> </a:t>
            </a:r>
            <a:r>
              <a:rPr sz="1600" i="1" dirty="0">
                <a:latin typeface="Arial"/>
                <a:cs typeface="Arial"/>
              </a:rPr>
              <a:t>commands</a:t>
            </a:r>
            <a:r>
              <a:rPr sz="1600" i="1" spc="-10" dirty="0">
                <a:latin typeface="Arial"/>
                <a:cs typeface="Arial"/>
              </a:rPr>
              <a:t> </a:t>
            </a:r>
            <a:r>
              <a:rPr sz="1600" i="1" dirty="0">
                <a:latin typeface="Arial"/>
                <a:cs typeface="Arial"/>
              </a:rPr>
              <a:t>by</a:t>
            </a:r>
            <a:r>
              <a:rPr sz="1600" i="1" spc="-50" dirty="0">
                <a:latin typeface="Arial"/>
                <a:cs typeface="Arial"/>
              </a:rPr>
              <a:t> </a:t>
            </a:r>
            <a:r>
              <a:rPr sz="1600" i="1" dirty="0">
                <a:latin typeface="Arial"/>
                <a:cs typeface="Arial"/>
              </a:rPr>
              <a:t>providing</a:t>
            </a:r>
            <a:r>
              <a:rPr sz="1600" i="1" spc="-65" dirty="0">
                <a:latin typeface="Arial"/>
                <a:cs typeface="Arial"/>
              </a:rPr>
              <a:t> </a:t>
            </a:r>
            <a:r>
              <a:rPr sz="1600" i="1" dirty="0">
                <a:latin typeface="Arial"/>
                <a:cs typeface="Arial"/>
              </a:rPr>
              <a:t>training</a:t>
            </a:r>
            <a:r>
              <a:rPr sz="1600" i="1" spc="-55" dirty="0">
                <a:latin typeface="Arial"/>
                <a:cs typeface="Arial"/>
              </a:rPr>
              <a:t> </a:t>
            </a:r>
            <a:r>
              <a:rPr sz="1600" i="1" dirty="0">
                <a:latin typeface="Arial"/>
                <a:cs typeface="Arial"/>
              </a:rPr>
              <a:t>venues,</a:t>
            </a:r>
            <a:r>
              <a:rPr sz="1600" i="1" spc="-40" dirty="0">
                <a:latin typeface="Arial"/>
                <a:cs typeface="Arial"/>
              </a:rPr>
              <a:t> </a:t>
            </a:r>
            <a:r>
              <a:rPr sz="1600" i="1" spc="-10" dirty="0">
                <a:latin typeface="Arial"/>
                <a:cs typeface="Arial"/>
              </a:rPr>
              <a:t>facilities,</a:t>
            </a:r>
            <a:r>
              <a:rPr sz="1600" i="1" spc="-80" dirty="0">
                <a:latin typeface="Arial"/>
                <a:cs typeface="Arial"/>
              </a:rPr>
              <a:t> </a:t>
            </a:r>
            <a:r>
              <a:rPr sz="1600" i="1" spc="-10" dirty="0">
                <a:latin typeface="Arial"/>
                <a:cs typeface="Arial"/>
              </a:rPr>
              <a:t>services </a:t>
            </a:r>
            <a:r>
              <a:rPr sz="1600" i="1" dirty="0">
                <a:latin typeface="Arial"/>
                <a:cs typeface="Arial"/>
              </a:rPr>
              <a:t>and</a:t>
            </a:r>
            <a:r>
              <a:rPr sz="1600" i="1" spc="-70" dirty="0">
                <a:latin typeface="Arial"/>
                <a:cs typeface="Arial"/>
              </a:rPr>
              <a:t> </a:t>
            </a:r>
            <a:r>
              <a:rPr sz="1600" i="1" dirty="0">
                <a:latin typeface="Arial"/>
                <a:cs typeface="Arial"/>
              </a:rPr>
              <a:t>support</a:t>
            </a:r>
            <a:r>
              <a:rPr sz="1600" i="1" spc="-10" dirty="0">
                <a:latin typeface="Arial"/>
                <a:cs typeface="Arial"/>
              </a:rPr>
              <a:t> </a:t>
            </a:r>
            <a:r>
              <a:rPr sz="1600" i="1" dirty="0">
                <a:latin typeface="Arial"/>
                <a:cs typeface="Arial"/>
              </a:rPr>
              <a:t>in</a:t>
            </a:r>
            <a:r>
              <a:rPr sz="1600" i="1" spc="-55" dirty="0">
                <a:latin typeface="Arial"/>
                <a:cs typeface="Arial"/>
              </a:rPr>
              <a:t> </a:t>
            </a:r>
            <a:r>
              <a:rPr sz="1600" i="1" dirty="0">
                <a:latin typeface="Arial"/>
                <a:cs typeface="Arial"/>
              </a:rPr>
              <a:t>order</a:t>
            </a:r>
            <a:r>
              <a:rPr sz="1600" i="1" spc="-25" dirty="0">
                <a:latin typeface="Arial"/>
                <a:cs typeface="Arial"/>
              </a:rPr>
              <a:t> </a:t>
            </a:r>
            <a:r>
              <a:rPr sz="1600" i="1" dirty="0">
                <a:latin typeface="Arial"/>
                <a:cs typeface="Arial"/>
              </a:rPr>
              <a:t>to</a:t>
            </a:r>
            <a:r>
              <a:rPr sz="1600" i="1" spc="-25" dirty="0">
                <a:latin typeface="Arial"/>
                <a:cs typeface="Arial"/>
              </a:rPr>
              <a:t> </a:t>
            </a:r>
            <a:r>
              <a:rPr sz="1600" i="1" dirty="0">
                <a:latin typeface="Arial"/>
                <a:cs typeface="Arial"/>
              </a:rPr>
              <a:t>be</a:t>
            </a:r>
            <a:r>
              <a:rPr sz="1600" i="1" spc="-35" dirty="0">
                <a:latin typeface="Arial"/>
                <a:cs typeface="Arial"/>
              </a:rPr>
              <a:t> </a:t>
            </a:r>
            <a:r>
              <a:rPr sz="1600" i="1" dirty="0">
                <a:latin typeface="Arial"/>
                <a:cs typeface="Arial"/>
              </a:rPr>
              <a:t>responsive</a:t>
            </a:r>
            <a:r>
              <a:rPr sz="1600" i="1" spc="-50" dirty="0">
                <a:latin typeface="Arial"/>
                <a:cs typeface="Arial"/>
              </a:rPr>
              <a:t> </a:t>
            </a:r>
            <a:r>
              <a:rPr sz="1600" i="1" dirty="0">
                <a:latin typeface="Arial"/>
                <a:cs typeface="Arial"/>
              </a:rPr>
              <a:t>to</a:t>
            </a:r>
            <a:r>
              <a:rPr sz="1600" i="1" spc="-30" dirty="0">
                <a:latin typeface="Arial"/>
                <a:cs typeface="Arial"/>
              </a:rPr>
              <a:t> </a:t>
            </a:r>
            <a:r>
              <a:rPr sz="1600" i="1" dirty="0">
                <a:latin typeface="Arial"/>
                <a:cs typeface="Arial"/>
              </a:rPr>
              <a:t>the</a:t>
            </a:r>
            <a:r>
              <a:rPr sz="1600" i="1" spc="-25" dirty="0">
                <a:latin typeface="Arial"/>
                <a:cs typeface="Arial"/>
              </a:rPr>
              <a:t> </a:t>
            </a:r>
            <a:r>
              <a:rPr sz="1600" i="1" dirty="0">
                <a:latin typeface="Arial"/>
                <a:cs typeface="Arial"/>
              </a:rPr>
              <a:t>needs</a:t>
            </a:r>
            <a:r>
              <a:rPr sz="1600" i="1" spc="-35" dirty="0">
                <a:latin typeface="Arial"/>
                <a:cs typeface="Arial"/>
              </a:rPr>
              <a:t> </a:t>
            </a:r>
            <a:r>
              <a:rPr sz="1600" i="1" dirty="0">
                <a:latin typeface="Arial"/>
                <a:cs typeface="Arial"/>
              </a:rPr>
              <a:t>of</a:t>
            </a:r>
            <a:r>
              <a:rPr sz="1600" i="1" spc="-35" dirty="0">
                <a:latin typeface="Arial"/>
                <a:cs typeface="Arial"/>
              </a:rPr>
              <a:t> </a:t>
            </a:r>
            <a:r>
              <a:rPr sz="1600" i="1" dirty="0">
                <a:latin typeface="Arial"/>
                <a:cs typeface="Arial"/>
              </a:rPr>
              <a:t>Marines,</a:t>
            </a:r>
            <a:r>
              <a:rPr sz="1600" i="1" spc="-15" dirty="0">
                <a:latin typeface="Arial"/>
                <a:cs typeface="Arial"/>
              </a:rPr>
              <a:t> </a:t>
            </a:r>
            <a:r>
              <a:rPr sz="1600" i="1" dirty="0">
                <a:latin typeface="Arial"/>
                <a:cs typeface="Arial"/>
              </a:rPr>
              <a:t>sailors</a:t>
            </a:r>
            <a:r>
              <a:rPr sz="1600" i="1" spc="-20" dirty="0">
                <a:latin typeface="Arial"/>
                <a:cs typeface="Arial"/>
              </a:rPr>
              <a:t> </a:t>
            </a:r>
            <a:r>
              <a:rPr sz="1600" i="1" dirty="0">
                <a:latin typeface="Arial"/>
                <a:cs typeface="Arial"/>
              </a:rPr>
              <a:t>and</a:t>
            </a:r>
            <a:r>
              <a:rPr sz="1600" i="1" spc="-40" dirty="0">
                <a:latin typeface="Arial"/>
                <a:cs typeface="Arial"/>
              </a:rPr>
              <a:t> </a:t>
            </a:r>
            <a:r>
              <a:rPr sz="1600" i="1" spc="-10" dirty="0">
                <a:latin typeface="Arial"/>
                <a:cs typeface="Arial"/>
              </a:rPr>
              <a:t>their</a:t>
            </a:r>
            <a:r>
              <a:rPr sz="1600" i="1" spc="-114" dirty="0">
                <a:latin typeface="Arial"/>
                <a:cs typeface="Arial"/>
              </a:rPr>
              <a:t> </a:t>
            </a:r>
            <a:r>
              <a:rPr sz="1600" i="1" spc="-10" dirty="0">
                <a:latin typeface="Arial"/>
                <a:cs typeface="Arial"/>
              </a:rPr>
              <a:t>families.“</a:t>
            </a:r>
            <a:endParaRPr sz="1600">
              <a:latin typeface="Arial"/>
              <a:cs typeface="Arial"/>
            </a:endParaRPr>
          </a:p>
        </p:txBody>
      </p:sp>
      <p:pic>
        <p:nvPicPr>
          <p:cNvPr id="4" name="object 4"/>
          <p:cNvPicPr/>
          <p:nvPr/>
        </p:nvPicPr>
        <p:blipFill>
          <a:blip r:embed="rId2" cstate="print"/>
          <a:stretch>
            <a:fillRect/>
          </a:stretch>
        </p:blipFill>
        <p:spPr>
          <a:xfrm>
            <a:off x="858011" y="3176016"/>
            <a:ext cx="7504176" cy="3482340"/>
          </a:xfrm>
          <a:prstGeom prst="rect">
            <a:avLst/>
          </a:prstGeom>
        </p:spPr>
      </p:pic>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6" name="object 6"/>
          <p:cNvSpPr txBox="1">
            <a:spLocks noGrp="1"/>
          </p:cNvSpPr>
          <p:nvPr>
            <p:ph type="sldNum" sz="quarter" idx="7"/>
          </p:nvPr>
        </p:nvSpPr>
        <p:spPr>
          <a:prstGeom prst="rect">
            <a:avLst/>
          </a:prstGeom>
        </p:spPr>
        <p:txBody>
          <a:bodyPr vert="horz" wrap="square" lIns="0" tIns="62303" rIns="0" bIns="0" rtlCol="0">
            <a:spAutoFit/>
          </a:bodyPr>
          <a:lstStyle/>
          <a:p>
            <a:pPr marL="123189">
              <a:lnSpc>
                <a:spcPct val="100000"/>
              </a:lnSpc>
            </a:pPr>
            <a:fld id="{81D60167-4931-47E6-BA6A-407CBD079E47}" type="slidenum">
              <a:rPr sz="1000" b="1" spc="-5" dirty="0">
                <a:solidFill>
                  <a:srgbClr val="000000"/>
                </a:solidFill>
                <a:latin typeface="Arial"/>
                <a:cs typeface="Arial"/>
              </a:rPr>
              <a:t>4</a:t>
            </a:fld>
            <a:endParaRPr sz="1000">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200399" y="150876"/>
            <a:ext cx="3513582" cy="899922"/>
          </a:xfrm>
          <a:prstGeom prst="rect">
            <a:avLst/>
          </a:prstGeom>
        </p:spPr>
      </p:pic>
      <p:sp>
        <p:nvSpPr>
          <p:cNvPr id="3" name="object 3"/>
          <p:cNvSpPr txBox="1">
            <a:spLocks noGrp="1"/>
          </p:cNvSpPr>
          <p:nvPr>
            <p:ph type="title"/>
          </p:nvPr>
        </p:nvSpPr>
        <p:spPr>
          <a:prstGeom prst="rect">
            <a:avLst/>
          </a:prstGeom>
        </p:spPr>
        <p:txBody>
          <a:bodyPr vert="horz" wrap="square" lIns="0" tIns="238556" rIns="0" bIns="0" rtlCol="0">
            <a:spAutoFit/>
          </a:bodyPr>
          <a:lstStyle/>
          <a:p>
            <a:pPr marL="2741930">
              <a:lnSpc>
                <a:spcPct val="100000"/>
              </a:lnSpc>
              <a:spcBef>
                <a:spcPts val="100"/>
              </a:spcBef>
            </a:pPr>
            <a:r>
              <a:rPr sz="3200" dirty="0"/>
              <a:t>NC </a:t>
            </a:r>
            <a:r>
              <a:rPr sz="3200" spc="-10" dirty="0"/>
              <a:t>Battlespace</a:t>
            </a:r>
            <a:endParaRPr sz="3200"/>
          </a:p>
        </p:txBody>
      </p:sp>
      <p:grpSp>
        <p:nvGrpSpPr>
          <p:cNvPr id="4" name="object 4"/>
          <p:cNvGrpSpPr/>
          <p:nvPr/>
        </p:nvGrpSpPr>
        <p:grpSpPr>
          <a:xfrm>
            <a:off x="0" y="1123186"/>
            <a:ext cx="9144000" cy="5728970"/>
            <a:chOff x="0" y="1123186"/>
            <a:chExt cx="9144000" cy="5728970"/>
          </a:xfrm>
        </p:grpSpPr>
        <p:pic>
          <p:nvPicPr>
            <p:cNvPr id="5" name="object 5"/>
            <p:cNvPicPr/>
            <p:nvPr/>
          </p:nvPicPr>
          <p:blipFill>
            <a:blip r:embed="rId3" cstate="print"/>
            <a:stretch>
              <a:fillRect/>
            </a:stretch>
          </p:blipFill>
          <p:spPr>
            <a:xfrm>
              <a:off x="0" y="1123186"/>
              <a:ext cx="9143999" cy="5728713"/>
            </a:xfrm>
            <a:prstGeom prst="rect">
              <a:avLst/>
            </a:prstGeom>
          </p:spPr>
        </p:pic>
        <p:sp>
          <p:nvSpPr>
            <p:cNvPr id="6" name="object 6"/>
            <p:cNvSpPr/>
            <p:nvPr/>
          </p:nvSpPr>
          <p:spPr>
            <a:xfrm>
              <a:off x="2372232" y="4059047"/>
              <a:ext cx="1765300" cy="1190625"/>
            </a:xfrm>
            <a:custGeom>
              <a:avLst/>
              <a:gdLst/>
              <a:ahLst/>
              <a:cxnLst/>
              <a:rect l="l" t="t" r="r" b="b"/>
              <a:pathLst>
                <a:path w="1765300" h="1190625">
                  <a:moveTo>
                    <a:pt x="933322" y="0"/>
                  </a:moveTo>
                  <a:lnTo>
                    <a:pt x="917594" y="2083"/>
                  </a:lnTo>
                  <a:lnTo>
                    <a:pt x="907700" y="7143"/>
                  </a:lnTo>
                  <a:lnTo>
                    <a:pt x="898711" y="13394"/>
                  </a:lnTo>
                  <a:lnTo>
                    <a:pt x="885697" y="19050"/>
                  </a:lnTo>
                  <a:lnTo>
                    <a:pt x="845835" y="29765"/>
                  </a:lnTo>
                  <a:lnTo>
                    <a:pt x="799973" y="38100"/>
                  </a:lnTo>
                  <a:lnTo>
                    <a:pt x="750585" y="41671"/>
                  </a:lnTo>
                  <a:lnTo>
                    <a:pt x="726088" y="41225"/>
                  </a:lnTo>
                  <a:lnTo>
                    <a:pt x="704723" y="38100"/>
                  </a:lnTo>
                  <a:lnTo>
                    <a:pt x="688203" y="28128"/>
                  </a:lnTo>
                  <a:lnTo>
                    <a:pt x="674957" y="13096"/>
                  </a:lnTo>
                  <a:lnTo>
                    <a:pt x="662306" y="1041"/>
                  </a:lnTo>
                  <a:lnTo>
                    <a:pt x="606520" y="41100"/>
                  </a:lnTo>
                  <a:lnTo>
                    <a:pt x="571373" y="95250"/>
                  </a:lnTo>
                  <a:lnTo>
                    <a:pt x="557317" y="140577"/>
                  </a:lnTo>
                  <a:lnTo>
                    <a:pt x="561848" y="161925"/>
                  </a:lnTo>
                  <a:lnTo>
                    <a:pt x="575391" y="193178"/>
                  </a:lnTo>
                  <a:lnTo>
                    <a:pt x="596376" y="230981"/>
                  </a:lnTo>
                  <a:lnTo>
                    <a:pt x="616765" y="269974"/>
                  </a:lnTo>
                  <a:lnTo>
                    <a:pt x="628523" y="304800"/>
                  </a:lnTo>
                  <a:lnTo>
                    <a:pt x="628755" y="336351"/>
                  </a:lnTo>
                  <a:lnTo>
                    <a:pt x="621998" y="366712"/>
                  </a:lnTo>
                  <a:lnTo>
                    <a:pt x="611360" y="392310"/>
                  </a:lnTo>
                  <a:lnTo>
                    <a:pt x="599948" y="409575"/>
                  </a:lnTo>
                  <a:lnTo>
                    <a:pt x="587928" y="417230"/>
                  </a:lnTo>
                  <a:lnTo>
                    <a:pt x="573801" y="417290"/>
                  </a:lnTo>
                  <a:lnTo>
                    <a:pt x="558460" y="411110"/>
                  </a:lnTo>
                  <a:lnTo>
                    <a:pt x="523934" y="381559"/>
                  </a:lnTo>
                  <a:lnTo>
                    <a:pt x="484397" y="328576"/>
                  </a:lnTo>
                  <a:lnTo>
                    <a:pt x="476250" y="304800"/>
                  </a:lnTo>
                  <a:lnTo>
                    <a:pt x="485356" y="284309"/>
                  </a:lnTo>
                  <a:lnTo>
                    <a:pt x="506523" y="264890"/>
                  </a:lnTo>
                  <a:lnTo>
                    <a:pt x="526809" y="248757"/>
                  </a:lnTo>
                  <a:lnTo>
                    <a:pt x="533273" y="238125"/>
                  </a:lnTo>
                  <a:lnTo>
                    <a:pt x="522642" y="236255"/>
                  </a:lnTo>
                  <a:lnTo>
                    <a:pt x="501761" y="241077"/>
                  </a:lnTo>
                  <a:lnTo>
                    <a:pt x="472854" y="246804"/>
                  </a:lnTo>
                  <a:lnTo>
                    <a:pt x="438150" y="247650"/>
                  </a:lnTo>
                  <a:lnTo>
                    <a:pt x="393251" y="237642"/>
                  </a:lnTo>
                  <a:lnTo>
                    <a:pt x="338708" y="221408"/>
                  </a:lnTo>
                  <a:lnTo>
                    <a:pt x="283880" y="208770"/>
                  </a:lnTo>
                  <a:lnTo>
                    <a:pt x="238125" y="209550"/>
                  </a:lnTo>
                  <a:lnTo>
                    <a:pt x="202769" y="229094"/>
                  </a:lnTo>
                  <a:lnTo>
                    <a:pt x="173212" y="261318"/>
                  </a:lnTo>
                  <a:lnTo>
                    <a:pt x="149917" y="298614"/>
                  </a:lnTo>
                  <a:lnTo>
                    <a:pt x="133350" y="333375"/>
                  </a:lnTo>
                  <a:lnTo>
                    <a:pt x="128188" y="364331"/>
                  </a:lnTo>
                  <a:lnTo>
                    <a:pt x="132730" y="395287"/>
                  </a:lnTo>
                  <a:lnTo>
                    <a:pt x="137582" y="426243"/>
                  </a:lnTo>
                  <a:lnTo>
                    <a:pt x="133350" y="457200"/>
                  </a:lnTo>
                  <a:lnTo>
                    <a:pt x="113109" y="488368"/>
                  </a:lnTo>
                  <a:lnTo>
                    <a:pt x="83343" y="519668"/>
                  </a:lnTo>
                  <a:lnTo>
                    <a:pt x="54768" y="550658"/>
                  </a:lnTo>
                  <a:lnTo>
                    <a:pt x="38100" y="580897"/>
                  </a:lnTo>
                  <a:lnTo>
                    <a:pt x="40927" y="611294"/>
                  </a:lnTo>
                  <a:lnTo>
                    <a:pt x="55959" y="641667"/>
                  </a:lnTo>
                  <a:lnTo>
                    <a:pt x="71586" y="670230"/>
                  </a:lnTo>
                  <a:lnTo>
                    <a:pt x="76200" y="695197"/>
                  </a:lnTo>
                  <a:lnTo>
                    <a:pt x="62061" y="713902"/>
                  </a:lnTo>
                  <a:lnTo>
                    <a:pt x="36909" y="727963"/>
                  </a:lnTo>
                  <a:lnTo>
                    <a:pt x="12352" y="742311"/>
                  </a:lnTo>
                  <a:lnTo>
                    <a:pt x="0" y="761872"/>
                  </a:lnTo>
                  <a:lnTo>
                    <a:pt x="6036" y="789257"/>
                  </a:lnTo>
                  <a:lnTo>
                    <a:pt x="23241" y="821404"/>
                  </a:lnTo>
                  <a:lnTo>
                    <a:pt x="43112" y="854741"/>
                  </a:lnTo>
                  <a:lnTo>
                    <a:pt x="57150" y="885697"/>
                  </a:lnTo>
                  <a:lnTo>
                    <a:pt x="61799" y="910998"/>
                  </a:lnTo>
                  <a:lnTo>
                    <a:pt x="62097" y="958028"/>
                  </a:lnTo>
                  <a:lnTo>
                    <a:pt x="66675" y="990472"/>
                  </a:lnTo>
                  <a:lnTo>
                    <a:pt x="86963" y="1104153"/>
                  </a:lnTo>
                  <a:lnTo>
                    <a:pt x="102429" y="1160333"/>
                  </a:lnTo>
                  <a:lnTo>
                    <a:pt x="123825" y="1190497"/>
                  </a:lnTo>
                  <a:lnTo>
                    <a:pt x="154150" y="1183318"/>
                  </a:lnTo>
                  <a:lnTo>
                    <a:pt x="191643" y="1151159"/>
                  </a:lnTo>
                  <a:lnTo>
                    <a:pt x="230945" y="1110095"/>
                  </a:lnTo>
                  <a:lnTo>
                    <a:pt x="266700" y="1076197"/>
                  </a:lnTo>
                  <a:lnTo>
                    <a:pt x="298067" y="1053540"/>
                  </a:lnTo>
                  <a:lnTo>
                    <a:pt x="328564" y="1032097"/>
                  </a:lnTo>
                  <a:lnTo>
                    <a:pt x="359086" y="1006510"/>
                  </a:lnTo>
                  <a:lnTo>
                    <a:pt x="390525" y="971422"/>
                  </a:lnTo>
                  <a:lnTo>
                    <a:pt x="417925" y="930104"/>
                  </a:lnTo>
                  <a:lnTo>
                    <a:pt x="447240" y="878373"/>
                  </a:lnTo>
                  <a:lnTo>
                    <a:pt x="476176" y="824442"/>
                  </a:lnTo>
                  <a:lnTo>
                    <a:pt x="502443" y="776521"/>
                  </a:lnTo>
                  <a:lnTo>
                    <a:pt x="523748" y="742822"/>
                  </a:lnTo>
                  <a:lnTo>
                    <a:pt x="541940" y="724618"/>
                  </a:lnTo>
                  <a:lnTo>
                    <a:pt x="553561" y="723201"/>
                  </a:lnTo>
                  <a:lnTo>
                    <a:pt x="562181" y="729214"/>
                  </a:lnTo>
                  <a:lnTo>
                    <a:pt x="571373" y="733297"/>
                  </a:lnTo>
                  <a:lnTo>
                    <a:pt x="580040" y="733893"/>
                  </a:lnTo>
                  <a:lnTo>
                    <a:pt x="586898" y="735679"/>
                  </a:lnTo>
                  <a:lnTo>
                    <a:pt x="595518" y="738655"/>
                  </a:lnTo>
                  <a:lnTo>
                    <a:pt x="609473" y="742822"/>
                  </a:lnTo>
                  <a:lnTo>
                    <a:pt x="630344" y="749520"/>
                  </a:lnTo>
                  <a:lnTo>
                    <a:pt x="655955" y="758301"/>
                  </a:lnTo>
                  <a:lnTo>
                    <a:pt x="684518" y="766486"/>
                  </a:lnTo>
                  <a:lnTo>
                    <a:pt x="714248" y="771397"/>
                  </a:lnTo>
                  <a:lnTo>
                    <a:pt x="746942" y="770588"/>
                  </a:lnTo>
                  <a:lnTo>
                    <a:pt x="817618" y="761825"/>
                  </a:lnTo>
                  <a:lnTo>
                    <a:pt x="847598" y="761872"/>
                  </a:lnTo>
                  <a:lnTo>
                    <a:pt x="870666" y="768969"/>
                  </a:lnTo>
                  <a:lnTo>
                    <a:pt x="889269" y="780351"/>
                  </a:lnTo>
                  <a:lnTo>
                    <a:pt x="906087" y="792019"/>
                  </a:lnTo>
                  <a:lnTo>
                    <a:pt x="923797" y="799972"/>
                  </a:lnTo>
                  <a:lnTo>
                    <a:pt x="943294" y="802651"/>
                  </a:lnTo>
                  <a:lnTo>
                    <a:pt x="963088" y="802354"/>
                  </a:lnTo>
                  <a:lnTo>
                    <a:pt x="982287" y="800865"/>
                  </a:lnTo>
                  <a:lnTo>
                    <a:pt x="999997" y="799972"/>
                  </a:lnTo>
                  <a:lnTo>
                    <a:pt x="1057147" y="799972"/>
                  </a:lnTo>
                  <a:lnTo>
                    <a:pt x="1069798" y="795954"/>
                  </a:lnTo>
                  <a:lnTo>
                    <a:pt x="1101201" y="789257"/>
                  </a:lnTo>
                  <a:lnTo>
                    <a:pt x="1141533" y="787917"/>
                  </a:lnTo>
                  <a:lnTo>
                    <a:pt x="1180972" y="799972"/>
                  </a:lnTo>
                  <a:lnTo>
                    <a:pt x="1211820" y="827398"/>
                  </a:lnTo>
                  <a:lnTo>
                    <a:pt x="1245698" y="868534"/>
                  </a:lnTo>
                  <a:lnTo>
                    <a:pt x="1280331" y="913102"/>
                  </a:lnTo>
                  <a:lnTo>
                    <a:pt x="1313447" y="950824"/>
                  </a:lnTo>
                  <a:lnTo>
                    <a:pt x="1342770" y="971422"/>
                  </a:lnTo>
                  <a:lnTo>
                    <a:pt x="1373215" y="966922"/>
                  </a:lnTo>
                  <a:lnTo>
                    <a:pt x="1399349" y="941609"/>
                  </a:lnTo>
                  <a:lnTo>
                    <a:pt x="1423388" y="909772"/>
                  </a:lnTo>
                  <a:lnTo>
                    <a:pt x="1447545" y="885697"/>
                  </a:lnTo>
                  <a:lnTo>
                    <a:pt x="1469161" y="875315"/>
                  </a:lnTo>
                  <a:lnTo>
                    <a:pt x="1488074" y="870267"/>
                  </a:lnTo>
                  <a:lnTo>
                    <a:pt x="1510536" y="863409"/>
                  </a:lnTo>
                  <a:lnTo>
                    <a:pt x="1542795" y="847597"/>
                  </a:lnTo>
                  <a:lnTo>
                    <a:pt x="1583428" y="826521"/>
                  </a:lnTo>
                  <a:lnTo>
                    <a:pt x="1635692" y="800323"/>
                  </a:lnTo>
                  <a:lnTo>
                    <a:pt x="1689548" y="770376"/>
                  </a:lnTo>
                  <a:lnTo>
                    <a:pt x="1734954" y="738052"/>
                  </a:lnTo>
                  <a:lnTo>
                    <a:pt x="1761870" y="704722"/>
                  </a:lnTo>
                  <a:lnTo>
                    <a:pt x="1764894" y="668634"/>
                  </a:lnTo>
                  <a:lnTo>
                    <a:pt x="1750794" y="628797"/>
                  </a:lnTo>
                  <a:lnTo>
                    <a:pt x="1727562" y="587954"/>
                  </a:lnTo>
                  <a:lnTo>
                    <a:pt x="1703190" y="548848"/>
                  </a:lnTo>
                  <a:lnTo>
                    <a:pt x="1685670" y="514222"/>
                  </a:lnTo>
                  <a:lnTo>
                    <a:pt x="1670556" y="478625"/>
                  </a:lnTo>
                  <a:lnTo>
                    <a:pt x="1656476" y="448230"/>
                  </a:lnTo>
                  <a:lnTo>
                    <a:pt x="1647469" y="419907"/>
                  </a:lnTo>
                  <a:lnTo>
                    <a:pt x="1647570" y="390525"/>
                  </a:lnTo>
                  <a:lnTo>
                    <a:pt x="1661822" y="359568"/>
                  </a:lnTo>
                  <a:lnTo>
                    <a:pt x="1686813" y="328612"/>
                  </a:lnTo>
                  <a:lnTo>
                    <a:pt x="1713614" y="297656"/>
                  </a:lnTo>
                  <a:lnTo>
                    <a:pt x="1733295" y="266700"/>
                  </a:lnTo>
                  <a:lnTo>
                    <a:pt x="1746952" y="232171"/>
                  </a:lnTo>
                  <a:lnTo>
                    <a:pt x="1758251" y="195262"/>
                  </a:lnTo>
                  <a:lnTo>
                    <a:pt x="1761835" y="163115"/>
                  </a:lnTo>
                  <a:lnTo>
                    <a:pt x="1752345" y="142875"/>
                  </a:lnTo>
                  <a:lnTo>
                    <a:pt x="1723669" y="139963"/>
                  </a:lnTo>
                  <a:lnTo>
                    <a:pt x="1680289" y="149399"/>
                  </a:lnTo>
                  <a:lnTo>
                    <a:pt x="1632456" y="162716"/>
                  </a:lnTo>
                  <a:lnTo>
                    <a:pt x="1590420" y="171450"/>
                  </a:lnTo>
                  <a:lnTo>
                    <a:pt x="1556125" y="174325"/>
                  </a:lnTo>
                  <a:lnTo>
                    <a:pt x="1524365" y="175593"/>
                  </a:lnTo>
                  <a:lnTo>
                    <a:pt x="1494676" y="174789"/>
                  </a:lnTo>
                  <a:lnTo>
                    <a:pt x="1466595" y="171450"/>
                  </a:lnTo>
                  <a:lnTo>
                    <a:pt x="1441247" y="164818"/>
                  </a:lnTo>
                  <a:lnTo>
                    <a:pt x="1418399" y="155352"/>
                  </a:lnTo>
                  <a:lnTo>
                    <a:pt x="1395837" y="144410"/>
                  </a:lnTo>
                  <a:lnTo>
                    <a:pt x="1371345" y="133350"/>
                  </a:lnTo>
                  <a:lnTo>
                    <a:pt x="1326102" y="117300"/>
                  </a:lnTo>
                  <a:lnTo>
                    <a:pt x="1288299" y="101899"/>
                  </a:lnTo>
                  <a:lnTo>
                    <a:pt x="1236729" y="66710"/>
                  </a:lnTo>
                  <a:lnTo>
                    <a:pt x="1220247" y="44100"/>
                  </a:lnTo>
                  <a:lnTo>
                    <a:pt x="1203146" y="23252"/>
                  </a:lnTo>
                  <a:lnTo>
                    <a:pt x="1180972" y="9525"/>
                  </a:lnTo>
                  <a:lnTo>
                    <a:pt x="1151207" y="6584"/>
                  </a:lnTo>
                  <a:lnTo>
                    <a:pt x="1116679" y="10763"/>
                  </a:lnTo>
                  <a:lnTo>
                    <a:pt x="1080960" y="16704"/>
                  </a:lnTo>
                  <a:lnTo>
                    <a:pt x="1047622" y="19050"/>
                  </a:lnTo>
                  <a:lnTo>
                    <a:pt x="1016136" y="15430"/>
                  </a:lnTo>
                  <a:lnTo>
                    <a:pt x="985091" y="8953"/>
                  </a:lnTo>
                  <a:lnTo>
                    <a:pt x="956736" y="2762"/>
                  </a:lnTo>
                  <a:lnTo>
                    <a:pt x="933322" y="0"/>
                  </a:lnTo>
                  <a:close/>
                </a:path>
              </a:pathLst>
            </a:custGeom>
            <a:solidFill>
              <a:srgbClr val="8EB4E2">
                <a:alpha val="36077"/>
              </a:srgbClr>
            </a:solidFill>
          </p:spPr>
          <p:txBody>
            <a:bodyPr wrap="square" lIns="0" tIns="0" rIns="0" bIns="0" rtlCol="0"/>
            <a:lstStyle/>
            <a:p>
              <a:endParaRPr/>
            </a:p>
          </p:txBody>
        </p:sp>
        <p:sp>
          <p:nvSpPr>
            <p:cNvPr id="7" name="object 7"/>
            <p:cNvSpPr/>
            <p:nvPr/>
          </p:nvSpPr>
          <p:spPr>
            <a:xfrm>
              <a:off x="2372232" y="4059047"/>
              <a:ext cx="1765300" cy="1190625"/>
            </a:xfrm>
            <a:custGeom>
              <a:avLst/>
              <a:gdLst/>
              <a:ahLst/>
              <a:cxnLst/>
              <a:rect l="l" t="t" r="r" b="b"/>
              <a:pathLst>
                <a:path w="1765300" h="1190625">
                  <a:moveTo>
                    <a:pt x="123825" y="1190497"/>
                  </a:moveTo>
                  <a:lnTo>
                    <a:pt x="86963" y="1104153"/>
                  </a:lnTo>
                  <a:lnTo>
                    <a:pt x="75640" y="1041140"/>
                  </a:lnTo>
                  <a:lnTo>
                    <a:pt x="66675" y="990472"/>
                  </a:lnTo>
                  <a:lnTo>
                    <a:pt x="61960" y="933322"/>
                  </a:lnTo>
                  <a:lnTo>
                    <a:pt x="61799" y="910998"/>
                  </a:lnTo>
                  <a:lnTo>
                    <a:pt x="57150" y="885697"/>
                  </a:lnTo>
                  <a:lnTo>
                    <a:pt x="43112" y="854741"/>
                  </a:lnTo>
                  <a:lnTo>
                    <a:pt x="23241" y="821404"/>
                  </a:lnTo>
                  <a:lnTo>
                    <a:pt x="6036" y="789257"/>
                  </a:lnTo>
                  <a:lnTo>
                    <a:pt x="0" y="761872"/>
                  </a:lnTo>
                  <a:lnTo>
                    <a:pt x="12352" y="742311"/>
                  </a:lnTo>
                  <a:lnTo>
                    <a:pt x="36909" y="727963"/>
                  </a:lnTo>
                  <a:lnTo>
                    <a:pt x="62061" y="713902"/>
                  </a:lnTo>
                  <a:lnTo>
                    <a:pt x="76200" y="695197"/>
                  </a:lnTo>
                  <a:lnTo>
                    <a:pt x="71586" y="670230"/>
                  </a:lnTo>
                  <a:lnTo>
                    <a:pt x="55959" y="641667"/>
                  </a:lnTo>
                  <a:lnTo>
                    <a:pt x="40927" y="611294"/>
                  </a:lnTo>
                  <a:lnTo>
                    <a:pt x="38100" y="580897"/>
                  </a:lnTo>
                  <a:lnTo>
                    <a:pt x="54768" y="550658"/>
                  </a:lnTo>
                  <a:lnTo>
                    <a:pt x="83343" y="519668"/>
                  </a:lnTo>
                  <a:lnTo>
                    <a:pt x="113109" y="488368"/>
                  </a:lnTo>
                  <a:lnTo>
                    <a:pt x="133350" y="457200"/>
                  </a:lnTo>
                  <a:lnTo>
                    <a:pt x="137582" y="426243"/>
                  </a:lnTo>
                  <a:lnTo>
                    <a:pt x="132730" y="395287"/>
                  </a:lnTo>
                  <a:lnTo>
                    <a:pt x="128188" y="364331"/>
                  </a:lnTo>
                  <a:lnTo>
                    <a:pt x="149917" y="298614"/>
                  </a:lnTo>
                  <a:lnTo>
                    <a:pt x="173212" y="261318"/>
                  </a:lnTo>
                  <a:lnTo>
                    <a:pt x="202769" y="229094"/>
                  </a:lnTo>
                  <a:lnTo>
                    <a:pt x="238125" y="209550"/>
                  </a:lnTo>
                  <a:lnTo>
                    <a:pt x="283880" y="208770"/>
                  </a:lnTo>
                  <a:lnTo>
                    <a:pt x="338708" y="221408"/>
                  </a:lnTo>
                  <a:lnTo>
                    <a:pt x="393251" y="237642"/>
                  </a:lnTo>
                  <a:lnTo>
                    <a:pt x="438150" y="247650"/>
                  </a:lnTo>
                  <a:lnTo>
                    <a:pt x="472854" y="246804"/>
                  </a:lnTo>
                  <a:lnTo>
                    <a:pt x="501761" y="241077"/>
                  </a:lnTo>
                  <a:lnTo>
                    <a:pt x="522642" y="236255"/>
                  </a:lnTo>
                  <a:lnTo>
                    <a:pt x="533273" y="238125"/>
                  </a:lnTo>
                  <a:lnTo>
                    <a:pt x="526809" y="248757"/>
                  </a:lnTo>
                  <a:lnTo>
                    <a:pt x="506523" y="264890"/>
                  </a:lnTo>
                  <a:lnTo>
                    <a:pt x="485356" y="284309"/>
                  </a:lnTo>
                  <a:lnTo>
                    <a:pt x="476250" y="304800"/>
                  </a:lnTo>
                  <a:lnTo>
                    <a:pt x="484397" y="328576"/>
                  </a:lnTo>
                  <a:lnTo>
                    <a:pt x="502380" y="355949"/>
                  </a:lnTo>
                  <a:lnTo>
                    <a:pt x="523934" y="381559"/>
                  </a:lnTo>
                  <a:lnTo>
                    <a:pt x="542798" y="400050"/>
                  </a:lnTo>
                  <a:lnTo>
                    <a:pt x="558460" y="411110"/>
                  </a:lnTo>
                  <a:lnTo>
                    <a:pt x="573801" y="417290"/>
                  </a:lnTo>
                  <a:lnTo>
                    <a:pt x="587928" y="417230"/>
                  </a:lnTo>
                  <a:lnTo>
                    <a:pt x="599948" y="409575"/>
                  </a:lnTo>
                  <a:lnTo>
                    <a:pt x="611360" y="392310"/>
                  </a:lnTo>
                  <a:lnTo>
                    <a:pt x="621998" y="366712"/>
                  </a:lnTo>
                  <a:lnTo>
                    <a:pt x="628755" y="336351"/>
                  </a:lnTo>
                  <a:lnTo>
                    <a:pt x="628523" y="304800"/>
                  </a:lnTo>
                  <a:lnTo>
                    <a:pt x="616765" y="269974"/>
                  </a:lnTo>
                  <a:lnTo>
                    <a:pt x="596376" y="230981"/>
                  </a:lnTo>
                  <a:lnTo>
                    <a:pt x="575391" y="193178"/>
                  </a:lnTo>
                  <a:lnTo>
                    <a:pt x="561848" y="161925"/>
                  </a:lnTo>
                  <a:lnTo>
                    <a:pt x="557317" y="140577"/>
                  </a:lnTo>
                  <a:lnTo>
                    <a:pt x="557704" y="125634"/>
                  </a:lnTo>
                  <a:lnTo>
                    <a:pt x="562544" y="112168"/>
                  </a:lnTo>
                  <a:lnTo>
                    <a:pt x="586208" y="70348"/>
                  </a:lnTo>
                  <a:lnTo>
                    <a:pt x="628308" y="15114"/>
                  </a:lnTo>
                  <a:lnTo>
                    <a:pt x="647573" y="0"/>
                  </a:lnTo>
                  <a:lnTo>
                    <a:pt x="662306" y="1041"/>
                  </a:lnTo>
                  <a:lnTo>
                    <a:pt x="674957" y="13096"/>
                  </a:lnTo>
                  <a:lnTo>
                    <a:pt x="688203" y="28128"/>
                  </a:lnTo>
                  <a:lnTo>
                    <a:pt x="704723" y="38100"/>
                  </a:lnTo>
                  <a:lnTo>
                    <a:pt x="726088" y="41225"/>
                  </a:lnTo>
                  <a:lnTo>
                    <a:pt x="750585" y="41671"/>
                  </a:lnTo>
                  <a:lnTo>
                    <a:pt x="775964" y="40332"/>
                  </a:lnTo>
                  <a:lnTo>
                    <a:pt x="822993" y="34676"/>
                  </a:lnTo>
                  <a:lnTo>
                    <a:pt x="867177" y="24258"/>
                  </a:lnTo>
                  <a:lnTo>
                    <a:pt x="907700" y="7143"/>
                  </a:lnTo>
                  <a:lnTo>
                    <a:pt x="917594" y="2083"/>
                  </a:lnTo>
                  <a:lnTo>
                    <a:pt x="933322" y="0"/>
                  </a:lnTo>
                  <a:lnTo>
                    <a:pt x="956736" y="2762"/>
                  </a:lnTo>
                  <a:lnTo>
                    <a:pt x="985091" y="8953"/>
                  </a:lnTo>
                  <a:lnTo>
                    <a:pt x="1016136" y="15430"/>
                  </a:lnTo>
                  <a:lnTo>
                    <a:pt x="1047622" y="19050"/>
                  </a:lnTo>
                  <a:lnTo>
                    <a:pt x="1080960" y="16704"/>
                  </a:lnTo>
                  <a:lnTo>
                    <a:pt x="1116679" y="10763"/>
                  </a:lnTo>
                  <a:lnTo>
                    <a:pt x="1151207" y="6584"/>
                  </a:lnTo>
                  <a:lnTo>
                    <a:pt x="1180972" y="9525"/>
                  </a:lnTo>
                  <a:lnTo>
                    <a:pt x="1203146" y="23252"/>
                  </a:lnTo>
                  <a:lnTo>
                    <a:pt x="1220247" y="44100"/>
                  </a:lnTo>
                  <a:lnTo>
                    <a:pt x="1236729" y="66710"/>
                  </a:lnTo>
                  <a:lnTo>
                    <a:pt x="1257045" y="85725"/>
                  </a:lnTo>
                  <a:lnTo>
                    <a:pt x="1288299" y="101899"/>
                  </a:lnTo>
                  <a:lnTo>
                    <a:pt x="1326102" y="117300"/>
                  </a:lnTo>
                  <a:lnTo>
                    <a:pt x="1357951" y="128819"/>
                  </a:lnTo>
                  <a:lnTo>
                    <a:pt x="1371345" y="133350"/>
                  </a:lnTo>
                  <a:lnTo>
                    <a:pt x="1395837" y="144410"/>
                  </a:lnTo>
                  <a:lnTo>
                    <a:pt x="1441247" y="164818"/>
                  </a:lnTo>
                  <a:lnTo>
                    <a:pt x="1494676" y="174789"/>
                  </a:lnTo>
                  <a:lnTo>
                    <a:pt x="1524365" y="175593"/>
                  </a:lnTo>
                  <a:lnTo>
                    <a:pt x="1556125" y="174325"/>
                  </a:lnTo>
                  <a:lnTo>
                    <a:pt x="1590420" y="171450"/>
                  </a:lnTo>
                  <a:lnTo>
                    <a:pt x="1632456" y="162716"/>
                  </a:lnTo>
                  <a:lnTo>
                    <a:pt x="1680289" y="149399"/>
                  </a:lnTo>
                  <a:lnTo>
                    <a:pt x="1723669" y="139963"/>
                  </a:lnTo>
                  <a:lnTo>
                    <a:pt x="1752345" y="142875"/>
                  </a:lnTo>
                  <a:lnTo>
                    <a:pt x="1761835" y="163115"/>
                  </a:lnTo>
                  <a:lnTo>
                    <a:pt x="1758251" y="195262"/>
                  </a:lnTo>
                  <a:lnTo>
                    <a:pt x="1746952" y="232171"/>
                  </a:lnTo>
                  <a:lnTo>
                    <a:pt x="1733295" y="266700"/>
                  </a:lnTo>
                  <a:lnTo>
                    <a:pt x="1713614" y="297656"/>
                  </a:lnTo>
                  <a:lnTo>
                    <a:pt x="1686813" y="328612"/>
                  </a:lnTo>
                  <a:lnTo>
                    <a:pt x="1661822" y="359568"/>
                  </a:lnTo>
                  <a:lnTo>
                    <a:pt x="1647570" y="390525"/>
                  </a:lnTo>
                  <a:lnTo>
                    <a:pt x="1647469" y="419907"/>
                  </a:lnTo>
                  <a:lnTo>
                    <a:pt x="1656476" y="448230"/>
                  </a:lnTo>
                  <a:lnTo>
                    <a:pt x="1670556" y="478625"/>
                  </a:lnTo>
                  <a:lnTo>
                    <a:pt x="1685670" y="514222"/>
                  </a:lnTo>
                  <a:lnTo>
                    <a:pt x="1703190" y="548848"/>
                  </a:lnTo>
                  <a:lnTo>
                    <a:pt x="1727562" y="587954"/>
                  </a:lnTo>
                  <a:lnTo>
                    <a:pt x="1750794" y="628797"/>
                  </a:lnTo>
                  <a:lnTo>
                    <a:pt x="1764894" y="668634"/>
                  </a:lnTo>
                  <a:lnTo>
                    <a:pt x="1761870" y="704722"/>
                  </a:lnTo>
                  <a:lnTo>
                    <a:pt x="1734954" y="738052"/>
                  </a:lnTo>
                  <a:lnTo>
                    <a:pt x="1689548" y="770376"/>
                  </a:lnTo>
                  <a:lnTo>
                    <a:pt x="1635692" y="800323"/>
                  </a:lnTo>
                  <a:lnTo>
                    <a:pt x="1583428" y="826521"/>
                  </a:lnTo>
                  <a:lnTo>
                    <a:pt x="1542795" y="847597"/>
                  </a:lnTo>
                  <a:lnTo>
                    <a:pt x="1510536" y="863409"/>
                  </a:lnTo>
                  <a:lnTo>
                    <a:pt x="1488074" y="870267"/>
                  </a:lnTo>
                  <a:lnTo>
                    <a:pt x="1469161" y="875315"/>
                  </a:lnTo>
                  <a:lnTo>
                    <a:pt x="1447545" y="885697"/>
                  </a:lnTo>
                  <a:lnTo>
                    <a:pt x="1423388" y="909772"/>
                  </a:lnTo>
                  <a:lnTo>
                    <a:pt x="1399349" y="941609"/>
                  </a:lnTo>
                  <a:lnTo>
                    <a:pt x="1373215" y="966922"/>
                  </a:lnTo>
                  <a:lnTo>
                    <a:pt x="1342770" y="971422"/>
                  </a:lnTo>
                  <a:lnTo>
                    <a:pt x="1313447" y="950824"/>
                  </a:lnTo>
                  <a:lnTo>
                    <a:pt x="1280331" y="913102"/>
                  </a:lnTo>
                  <a:lnTo>
                    <a:pt x="1245698" y="868534"/>
                  </a:lnTo>
                  <a:lnTo>
                    <a:pt x="1211820" y="827398"/>
                  </a:lnTo>
                  <a:lnTo>
                    <a:pt x="1180972" y="799972"/>
                  </a:lnTo>
                  <a:lnTo>
                    <a:pt x="1141533" y="787917"/>
                  </a:lnTo>
                  <a:lnTo>
                    <a:pt x="1101201" y="789257"/>
                  </a:lnTo>
                  <a:lnTo>
                    <a:pt x="1069798" y="795954"/>
                  </a:lnTo>
                  <a:lnTo>
                    <a:pt x="1057147" y="799972"/>
                  </a:lnTo>
                  <a:lnTo>
                    <a:pt x="999997" y="799972"/>
                  </a:lnTo>
                  <a:lnTo>
                    <a:pt x="982287" y="800865"/>
                  </a:lnTo>
                  <a:lnTo>
                    <a:pt x="963088" y="802354"/>
                  </a:lnTo>
                  <a:lnTo>
                    <a:pt x="943294" y="802651"/>
                  </a:lnTo>
                  <a:lnTo>
                    <a:pt x="923797" y="799972"/>
                  </a:lnTo>
                  <a:lnTo>
                    <a:pt x="906087" y="792019"/>
                  </a:lnTo>
                  <a:lnTo>
                    <a:pt x="889269" y="780351"/>
                  </a:lnTo>
                  <a:lnTo>
                    <a:pt x="870666" y="768969"/>
                  </a:lnTo>
                  <a:lnTo>
                    <a:pt x="847598" y="761872"/>
                  </a:lnTo>
                  <a:lnTo>
                    <a:pt x="817618" y="761825"/>
                  </a:lnTo>
                  <a:lnTo>
                    <a:pt x="782732" y="766063"/>
                  </a:lnTo>
                  <a:lnTo>
                    <a:pt x="746942" y="770588"/>
                  </a:lnTo>
                  <a:lnTo>
                    <a:pt x="714248" y="771397"/>
                  </a:lnTo>
                  <a:lnTo>
                    <a:pt x="684518" y="766486"/>
                  </a:lnTo>
                  <a:lnTo>
                    <a:pt x="655955" y="758301"/>
                  </a:lnTo>
                  <a:lnTo>
                    <a:pt x="630344" y="749520"/>
                  </a:lnTo>
                  <a:lnTo>
                    <a:pt x="609473" y="742822"/>
                  </a:lnTo>
                  <a:lnTo>
                    <a:pt x="595518" y="738655"/>
                  </a:lnTo>
                  <a:lnTo>
                    <a:pt x="586898" y="735679"/>
                  </a:lnTo>
                  <a:lnTo>
                    <a:pt x="580040" y="733893"/>
                  </a:lnTo>
                  <a:lnTo>
                    <a:pt x="571373" y="733297"/>
                  </a:lnTo>
                  <a:lnTo>
                    <a:pt x="562181" y="729214"/>
                  </a:lnTo>
                  <a:lnTo>
                    <a:pt x="553561" y="723201"/>
                  </a:lnTo>
                  <a:lnTo>
                    <a:pt x="541940" y="724618"/>
                  </a:lnTo>
                  <a:lnTo>
                    <a:pt x="523748" y="742822"/>
                  </a:lnTo>
                  <a:lnTo>
                    <a:pt x="502443" y="776521"/>
                  </a:lnTo>
                  <a:lnTo>
                    <a:pt x="476176" y="824442"/>
                  </a:lnTo>
                  <a:lnTo>
                    <a:pt x="447240" y="878373"/>
                  </a:lnTo>
                  <a:lnTo>
                    <a:pt x="417925" y="930104"/>
                  </a:lnTo>
                  <a:lnTo>
                    <a:pt x="390525" y="971422"/>
                  </a:lnTo>
                  <a:lnTo>
                    <a:pt x="359086" y="1006510"/>
                  </a:lnTo>
                  <a:lnTo>
                    <a:pt x="328564" y="1032097"/>
                  </a:lnTo>
                  <a:lnTo>
                    <a:pt x="298067" y="1053540"/>
                  </a:lnTo>
                  <a:lnTo>
                    <a:pt x="266700" y="1076197"/>
                  </a:lnTo>
                  <a:lnTo>
                    <a:pt x="230945" y="1110095"/>
                  </a:lnTo>
                  <a:lnTo>
                    <a:pt x="191643" y="1151159"/>
                  </a:lnTo>
                  <a:lnTo>
                    <a:pt x="154150" y="1183318"/>
                  </a:lnTo>
                  <a:lnTo>
                    <a:pt x="123825" y="1190497"/>
                  </a:lnTo>
                  <a:close/>
                </a:path>
              </a:pathLst>
            </a:custGeom>
            <a:ln w="19812">
              <a:solidFill>
                <a:srgbClr val="FF0000"/>
              </a:solidFill>
            </a:ln>
          </p:spPr>
          <p:txBody>
            <a:bodyPr wrap="square" lIns="0" tIns="0" rIns="0" bIns="0" rtlCol="0"/>
            <a:lstStyle/>
            <a:p>
              <a:endParaRPr/>
            </a:p>
          </p:txBody>
        </p:sp>
        <p:sp>
          <p:nvSpPr>
            <p:cNvPr id="8" name="object 8"/>
            <p:cNvSpPr/>
            <p:nvPr/>
          </p:nvSpPr>
          <p:spPr>
            <a:xfrm>
              <a:off x="5647515" y="2994342"/>
              <a:ext cx="292100" cy="454659"/>
            </a:xfrm>
            <a:custGeom>
              <a:avLst/>
              <a:gdLst/>
              <a:ahLst/>
              <a:cxnLst/>
              <a:rect l="l" t="t" r="r" b="b"/>
              <a:pathLst>
                <a:path w="292100" h="454660">
                  <a:moveTo>
                    <a:pt x="67837" y="0"/>
                  </a:moveTo>
                  <a:lnTo>
                    <a:pt x="35766" y="43878"/>
                  </a:lnTo>
                  <a:lnTo>
                    <a:pt x="20240" y="92138"/>
                  </a:lnTo>
                  <a:lnTo>
                    <a:pt x="20193" y="114036"/>
                  </a:lnTo>
                  <a:lnTo>
                    <a:pt x="24431" y="136255"/>
                  </a:lnTo>
                  <a:lnTo>
                    <a:pt x="28956" y="157878"/>
                  </a:lnTo>
                  <a:lnTo>
                    <a:pt x="29765" y="177990"/>
                  </a:lnTo>
                  <a:lnTo>
                    <a:pt x="24407" y="196232"/>
                  </a:lnTo>
                  <a:lnTo>
                    <a:pt x="15478" y="213153"/>
                  </a:lnTo>
                  <a:lnTo>
                    <a:pt x="6548" y="229193"/>
                  </a:lnTo>
                  <a:lnTo>
                    <a:pt x="1190" y="244792"/>
                  </a:lnTo>
                  <a:lnTo>
                    <a:pt x="0" y="259276"/>
                  </a:lnTo>
                  <a:lnTo>
                    <a:pt x="1190" y="272748"/>
                  </a:lnTo>
                  <a:lnTo>
                    <a:pt x="4762" y="286529"/>
                  </a:lnTo>
                  <a:lnTo>
                    <a:pt x="32766" y="341915"/>
                  </a:lnTo>
                  <a:lnTo>
                    <a:pt x="58340" y="378269"/>
                  </a:lnTo>
                  <a:lnTo>
                    <a:pt x="87897" y="400182"/>
                  </a:lnTo>
                  <a:lnTo>
                    <a:pt x="96567" y="406844"/>
                  </a:lnTo>
                  <a:lnTo>
                    <a:pt x="104717" y="419913"/>
                  </a:lnTo>
                  <a:lnTo>
                    <a:pt x="113188" y="437292"/>
                  </a:lnTo>
                  <a:lnTo>
                    <a:pt x="122874" y="451385"/>
                  </a:lnTo>
                  <a:lnTo>
                    <a:pt x="134667" y="454596"/>
                  </a:lnTo>
                  <a:lnTo>
                    <a:pt x="150266" y="440967"/>
                  </a:lnTo>
                  <a:lnTo>
                    <a:pt x="168687" y="415861"/>
                  </a:lnTo>
                  <a:lnTo>
                    <a:pt x="186799" y="388659"/>
                  </a:lnTo>
                  <a:lnTo>
                    <a:pt x="201469" y="368744"/>
                  </a:lnTo>
                  <a:lnTo>
                    <a:pt x="211738" y="360606"/>
                  </a:lnTo>
                  <a:lnTo>
                    <a:pt x="225133" y="356903"/>
                  </a:lnTo>
                  <a:lnTo>
                    <a:pt x="230044" y="349694"/>
                  </a:lnTo>
                  <a:lnTo>
                    <a:pt x="233318" y="334875"/>
                  </a:lnTo>
                  <a:lnTo>
                    <a:pt x="236295" y="294473"/>
                  </a:lnTo>
                  <a:lnTo>
                    <a:pt x="239569" y="273367"/>
                  </a:lnTo>
                  <a:lnTo>
                    <a:pt x="256238" y="220297"/>
                  </a:lnTo>
                  <a:lnTo>
                    <a:pt x="274050" y="172083"/>
                  </a:lnTo>
                  <a:lnTo>
                    <a:pt x="279479" y="159496"/>
                  </a:lnTo>
                  <a:lnTo>
                    <a:pt x="284003" y="146599"/>
                  </a:lnTo>
                  <a:lnTo>
                    <a:pt x="287194" y="130238"/>
                  </a:lnTo>
                  <a:lnTo>
                    <a:pt x="289873" y="107299"/>
                  </a:lnTo>
                  <a:lnTo>
                    <a:pt x="291957" y="80168"/>
                  </a:lnTo>
                  <a:lnTo>
                    <a:pt x="291659" y="54228"/>
                  </a:lnTo>
                  <a:lnTo>
                    <a:pt x="266382" y="20002"/>
                  </a:lnTo>
                  <a:lnTo>
                    <a:pt x="201943" y="12555"/>
                  </a:lnTo>
                  <a:lnTo>
                    <a:pt x="106092" y="6286"/>
                  </a:lnTo>
                  <a:lnTo>
                    <a:pt x="88594" y="3571"/>
                  </a:lnTo>
                  <a:lnTo>
                    <a:pt x="76882" y="285"/>
                  </a:lnTo>
                  <a:lnTo>
                    <a:pt x="67837" y="0"/>
                  </a:lnTo>
                  <a:close/>
                </a:path>
              </a:pathLst>
            </a:custGeom>
            <a:solidFill>
              <a:srgbClr val="4F81BC">
                <a:alpha val="36862"/>
              </a:srgbClr>
            </a:solidFill>
          </p:spPr>
          <p:txBody>
            <a:bodyPr wrap="square" lIns="0" tIns="0" rIns="0" bIns="0" rtlCol="0"/>
            <a:lstStyle/>
            <a:p>
              <a:endParaRPr/>
            </a:p>
          </p:txBody>
        </p:sp>
        <p:sp>
          <p:nvSpPr>
            <p:cNvPr id="9" name="object 9"/>
            <p:cNvSpPr/>
            <p:nvPr/>
          </p:nvSpPr>
          <p:spPr>
            <a:xfrm>
              <a:off x="5647515" y="2994342"/>
              <a:ext cx="292100" cy="454659"/>
            </a:xfrm>
            <a:custGeom>
              <a:avLst/>
              <a:gdLst/>
              <a:ahLst/>
              <a:cxnLst/>
              <a:rect l="l" t="t" r="r" b="b"/>
              <a:pathLst>
                <a:path w="292100" h="454660">
                  <a:moveTo>
                    <a:pt x="134667" y="454596"/>
                  </a:moveTo>
                  <a:lnTo>
                    <a:pt x="150266" y="440967"/>
                  </a:lnTo>
                  <a:lnTo>
                    <a:pt x="168687" y="415861"/>
                  </a:lnTo>
                  <a:lnTo>
                    <a:pt x="186799" y="388659"/>
                  </a:lnTo>
                  <a:lnTo>
                    <a:pt x="201469" y="368744"/>
                  </a:lnTo>
                  <a:lnTo>
                    <a:pt x="211738" y="360606"/>
                  </a:lnTo>
                  <a:lnTo>
                    <a:pt x="219329" y="358600"/>
                  </a:lnTo>
                  <a:lnTo>
                    <a:pt x="225133" y="356903"/>
                  </a:lnTo>
                  <a:lnTo>
                    <a:pt x="230044" y="349694"/>
                  </a:lnTo>
                  <a:lnTo>
                    <a:pt x="233318" y="334875"/>
                  </a:lnTo>
                  <a:lnTo>
                    <a:pt x="234807" y="315722"/>
                  </a:lnTo>
                  <a:lnTo>
                    <a:pt x="236295" y="294473"/>
                  </a:lnTo>
                  <a:lnTo>
                    <a:pt x="239569" y="273367"/>
                  </a:lnTo>
                  <a:lnTo>
                    <a:pt x="256238" y="220297"/>
                  </a:lnTo>
                  <a:lnTo>
                    <a:pt x="274050" y="172083"/>
                  </a:lnTo>
                  <a:lnTo>
                    <a:pt x="279479" y="159496"/>
                  </a:lnTo>
                  <a:lnTo>
                    <a:pt x="284003" y="146599"/>
                  </a:lnTo>
                  <a:lnTo>
                    <a:pt x="287194" y="130238"/>
                  </a:lnTo>
                  <a:lnTo>
                    <a:pt x="289873" y="107299"/>
                  </a:lnTo>
                  <a:lnTo>
                    <a:pt x="291957" y="80168"/>
                  </a:lnTo>
                  <a:lnTo>
                    <a:pt x="291659" y="54228"/>
                  </a:lnTo>
                  <a:lnTo>
                    <a:pt x="266382" y="20002"/>
                  </a:lnTo>
                  <a:lnTo>
                    <a:pt x="230044" y="15811"/>
                  </a:lnTo>
                  <a:lnTo>
                    <a:pt x="201943" y="12555"/>
                  </a:lnTo>
                  <a:lnTo>
                    <a:pt x="167449" y="9858"/>
                  </a:lnTo>
                  <a:lnTo>
                    <a:pt x="133264" y="7756"/>
                  </a:lnTo>
                  <a:lnTo>
                    <a:pt x="106092" y="6286"/>
                  </a:lnTo>
                  <a:lnTo>
                    <a:pt x="88594" y="3571"/>
                  </a:lnTo>
                  <a:lnTo>
                    <a:pt x="76882" y="285"/>
                  </a:lnTo>
                  <a:lnTo>
                    <a:pt x="67837" y="0"/>
                  </a:lnTo>
                  <a:lnTo>
                    <a:pt x="58340" y="6286"/>
                  </a:lnTo>
                  <a:lnTo>
                    <a:pt x="35766" y="43878"/>
                  </a:lnTo>
                  <a:lnTo>
                    <a:pt x="20240" y="92138"/>
                  </a:lnTo>
                  <a:lnTo>
                    <a:pt x="20193" y="114036"/>
                  </a:lnTo>
                  <a:lnTo>
                    <a:pt x="24431" y="136255"/>
                  </a:lnTo>
                  <a:lnTo>
                    <a:pt x="28956" y="157878"/>
                  </a:lnTo>
                  <a:lnTo>
                    <a:pt x="29765" y="177990"/>
                  </a:lnTo>
                  <a:lnTo>
                    <a:pt x="24407" y="196232"/>
                  </a:lnTo>
                  <a:lnTo>
                    <a:pt x="15478" y="213153"/>
                  </a:lnTo>
                  <a:lnTo>
                    <a:pt x="6548" y="229193"/>
                  </a:lnTo>
                  <a:lnTo>
                    <a:pt x="1190" y="244792"/>
                  </a:lnTo>
                  <a:lnTo>
                    <a:pt x="0" y="259276"/>
                  </a:lnTo>
                  <a:lnTo>
                    <a:pt x="1190" y="272748"/>
                  </a:lnTo>
                  <a:lnTo>
                    <a:pt x="4762" y="286529"/>
                  </a:lnTo>
                  <a:lnTo>
                    <a:pt x="32766" y="341915"/>
                  </a:lnTo>
                  <a:lnTo>
                    <a:pt x="58340" y="378269"/>
                  </a:lnTo>
                  <a:lnTo>
                    <a:pt x="87897" y="400182"/>
                  </a:lnTo>
                  <a:lnTo>
                    <a:pt x="96567" y="406844"/>
                  </a:lnTo>
                  <a:lnTo>
                    <a:pt x="104717" y="419913"/>
                  </a:lnTo>
                  <a:lnTo>
                    <a:pt x="113188" y="437292"/>
                  </a:lnTo>
                  <a:lnTo>
                    <a:pt x="122874" y="451385"/>
                  </a:lnTo>
                  <a:lnTo>
                    <a:pt x="134667" y="454596"/>
                  </a:lnTo>
                  <a:close/>
                </a:path>
              </a:pathLst>
            </a:custGeom>
            <a:ln w="19812">
              <a:solidFill>
                <a:srgbClr val="FF0000"/>
              </a:solidFill>
            </a:ln>
          </p:spPr>
          <p:txBody>
            <a:bodyPr wrap="square" lIns="0" tIns="0" rIns="0" bIns="0" rtlCol="0"/>
            <a:lstStyle/>
            <a:p>
              <a:endParaRPr/>
            </a:p>
          </p:txBody>
        </p:sp>
        <p:sp>
          <p:nvSpPr>
            <p:cNvPr id="10" name="object 10"/>
            <p:cNvSpPr/>
            <p:nvPr/>
          </p:nvSpPr>
          <p:spPr>
            <a:xfrm>
              <a:off x="3734561" y="2492502"/>
              <a:ext cx="304800" cy="302260"/>
            </a:xfrm>
            <a:custGeom>
              <a:avLst/>
              <a:gdLst/>
              <a:ahLst/>
              <a:cxnLst/>
              <a:rect l="l" t="t" r="r" b="b"/>
              <a:pathLst>
                <a:path w="304800" h="302260">
                  <a:moveTo>
                    <a:pt x="152400" y="0"/>
                  </a:moveTo>
                  <a:lnTo>
                    <a:pt x="104217" y="7693"/>
                  </a:lnTo>
                  <a:lnTo>
                    <a:pt x="62380" y="29114"/>
                  </a:lnTo>
                  <a:lnTo>
                    <a:pt x="29394" y="61776"/>
                  </a:lnTo>
                  <a:lnTo>
                    <a:pt x="7766" y="103193"/>
                  </a:lnTo>
                  <a:lnTo>
                    <a:pt x="0" y="150875"/>
                  </a:lnTo>
                  <a:lnTo>
                    <a:pt x="7766" y="198558"/>
                  </a:lnTo>
                  <a:lnTo>
                    <a:pt x="29394" y="239975"/>
                  </a:lnTo>
                  <a:lnTo>
                    <a:pt x="62380" y="272637"/>
                  </a:lnTo>
                  <a:lnTo>
                    <a:pt x="104217" y="294058"/>
                  </a:lnTo>
                  <a:lnTo>
                    <a:pt x="152400" y="301751"/>
                  </a:lnTo>
                  <a:lnTo>
                    <a:pt x="200582" y="294058"/>
                  </a:lnTo>
                  <a:lnTo>
                    <a:pt x="242419" y="272637"/>
                  </a:lnTo>
                  <a:lnTo>
                    <a:pt x="275405" y="239975"/>
                  </a:lnTo>
                  <a:lnTo>
                    <a:pt x="297033" y="198558"/>
                  </a:lnTo>
                  <a:lnTo>
                    <a:pt x="304800" y="150875"/>
                  </a:lnTo>
                  <a:lnTo>
                    <a:pt x="297033" y="103193"/>
                  </a:lnTo>
                  <a:lnTo>
                    <a:pt x="275405" y="61776"/>
                  </a:lnTo>
                  <a:lnTo>
                    <a:pt x="242419" y="29114"/>
                  </a:lnTo>
                  <a:lnTo>
                    <a:pt x="200582" y="7693"/>
                  </a:lnTo>
                  <a:lnTo>
                    <a:pt x="152400" y="0"/>
                  </a:lnTo>
                  <a:close/>
                </a:path>
              </a:pathLst>
            </a:custGeom>
            <a:solidFill>
              <a:srgbClr val="4F81BC">
                <a:alpha val="34901"/>
              </a:srgbClr>
            </a:solidFill>
          </p:spPr>
          <p:txBody>
            <a:bodyPr wrap="square" lIns="0" tIns="0" rIns="0" bIns="0" rtlCol="0"/>
            <a:lstStyle/>
            <a:p>
              <a:endParaRPr/>
            </a:p>
          </p:txBody>
        </p:sp>
        <p:sp>
          <p:nvSpPr>
            <p:cNvPr id="11" name="object 11"/>
            <p:cNvSpPr/>
            <p:nvPr/>
          </p:nvSpPr>
          <p:spPr>
            <a:xfrm>
              <a:off x="3734561" y="2492502"/>
              <a:ext cx="304800" cy="302260"/>
            </a:xfrm>
            <a:custGeom>
              <a:avLst/>
              <a:gdLst/>
              <a:ahLst/>
              <a:cxnLst/>
              <a:rect l="l" t="t" r="r" b="b"/>
              <a:pathLst>
                <a:path w="304800" h="302260">
                  <a:moveTo>
                    <a:pt x="0" y="150875"/>
                  </a:moveTo>
                  <a:lnTo>
                    <a:pt x="7766" y="103193"/>
                  </a:lnTo>
                  <a:lnTo>
                    <a:pt x="29394" y="61776"/>
                  </a:lnTo>
                  <a:lnTo>
                    <a:pt x="62380" y="29114"/>
                  </a:lnTo>
                  <a:lnTo>
                    <a:pt x="104217" y="7693"/>
                  </a:lnTo>
                  <a:lnTo>
                    <a:pt x="152400" y="0"/>
                  </a:lnTo>
                  <a:lnTo>
                    <a:pt x="200582" y="7693"/>
                  </a:lnTo>
                  <a:lnTo>
                    <a:pt x="242419" y="29114"/>
                  </a:lnTo>
                  <a:lnTo>
                    <a:pt x="275405" y="61776"/>
                  </a:lnTo>
                  <a:lnTo>
                    <a:pt x="297033" y="103193"/>
                  </a:lnTo>
                  <a:lnTo>
                    <a:pt x="304800" y="150875"/>
                  </a:lnTo>
                  <a:lnTo>
                    <a:pt x="297033" y="198558"/>
                  </a:lnTo>
                  <a:lnTo>
                    <a:pt x="275405" y="239975"/>
                  </a:lnTo>
                  <a:lnTo>
                    <a:pt x="242419" y="272637"/>
                  </a:lnTo>
                  <a:lnTo>
                    <a:pt x="200582" y="294058"/>
                  </a:lnTo>
                  <a:lnTo>
                    <a:pt x="152400" y="301751"/>
                  </a:lnTo>
                  <a:lnTo>
                    <a:pt x="104217" y="294058"/>
                  </a:lnTo>
                  <a:lnTo>
                    <a:pt x="62380" y="272637"/>
                  </a:lnTo>
                  <a:lnTo>
                    <a:pt x="29394" y="239975"/>
                  </a:lnTo>
                  <a:lnTo>
                    <a:pt x="7766" y="198558"/>
                  </a:lnTo>
                  <a:lnTo>
                    <a:pt x="0" y="150875"/>
                  </a:lnTo>
                  <a:close/>
                </a:path>
              </a:pathLst>
            </a:custGeom>
            <a:ln w="19811">
              <a:solidFill>
                <a:srgbClr val="FFFFFF"/>
              </a:solidFill>
            </a:ln>
          </p:spPr>
          <p:txBody>
            <a:bodyPr wrap="square" lIns="0" tIns="0" rIns="0" bIns="0" rtlCol="0"/>
            <a:lstStyle/>
            <a:p>
              <a:endParaRPr/>
            </a:p>
          </p:txBody>
        </p:sp>
        <p:pic>
          <p:nvPicPr>
            <p:cNvPr id="12" name="object 12"/>
            <p:cNvPicPr/>
            <p:nvPr/>
          </p:nvPicPr>
          <p:blipFill>
            <a:blip r:embed="rId4" cstate="print"/>
            <a:stretch>
              <a:fillRect/>
            </a:stretch>
          </p:blipFill>
          <p:spPr>
            <a:xfrm>
              <a:off x="3002279" y="4303788"/>
              <a:ext cx="2117597" cy="511289"/>
            </a:xfrm>
            <a:prstGeom prst="rect">
              <a:avLst/>
            </a:prstGeom>
          </p:spPr>
        </p:pic>
      </p:grpSp>
      <p:sp>
        <p:nvSpPr>
          <p:cNvPr id="13" name="object 13"/>
          <p:cNvSpPr txBox="1"/>
          <p:nvPr/>
        </p:nvSpPr>
        <p:spPr>
          <a:xfrm>
            <a:off x="3133470" y="4353001"/>
            <a:ext cx="1838325" cy="300355"/>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FFFF00"/>
                </a:solidFill>
                <a:latin typeface="Calibri"/>
                <a:cs typeface="Calibri"/>
              </a:rPr>
              <a:t>CAMLEJ/New </a:t>
            </a:r>
            <a:r>
              <a:rPr sz="1800" b="1" i="1" spc="-10" dirty="0">
                <a:solidFill>
                  <a:srgbClr val="FFFF00"/>
                </a:solidFill>
                <a:latin typeface="Calibri"/>
                <a:cs typeface="Calibri"/>
              </a:rPr>
              <a:t>River</a:t>
            </a:r>
            <a:endParaRPr sz="1800">
              <a:latin typeface="Calibri"/>
              <a:cs typeface="Calibri"/>
            </a:endParaRPr>
          </a:p>
        </p:txBody>
      </p:sp>
      <p:grpSp>
        <p:nvGrpSpPr>
          <p:cNvPr id="14" name="object 14"/>
          <p:cNvGrpSpPr/>
          <p:nvPr/>
        </p:nvGrpSpPr>
        <p:grpSpPr>
          <a:xfrm>
            <a:off x="5230367" y="2331732"/>
            <a:ext cx="1479550" cy="786130"/>
            <a:chOff x="5230367" y="2331732"/>
            <a:chExt cx="1479550" cy="786130"/>
          </a:xfrm>
        </p:grpSpPr>
        <p:pic>
          <p:nvPicPr>
            <p:cNvPr id="15" name="object 15"/>
            <p:cNvPicPr/>
            <p:nvPr/>
          </p:nvPicPr>
          <p:blipFill>
            <a:blip r:embed="rId5" cstate="print"/>
            <a:stretch>
              <a:fillRect/>
            </a:stretch>
          </p:blipFill>
          <p:spPr>
            <a:xfrm>
              <a:off x="5230367" y="2331732"/>
              <a:ext cx="869441" cy="511289"/>
            </a:xfrm>
            <a:prstGeom prst="rect">
              <a:avLst/>
            </a:prstGeom>
          </p:spPr>
        </p:pic>
        <p:pic>
          <p:nvPicPr>
            <p:cNvPr id="16" name="object 16"/>
            <p:cNvPicPr/>
            <p:nvPr/>
          </p:nvPicPr>
          <p:blipFill>
            <a:blip r:embed="rId6" cstate="print"/>
            <a:stretch>
              <a:fillRect/>
            </a:stretch>
          </p:blipFill>
          <p:spPr>
            <a:xfrm>
              <a:off x="5230367" y="2606052"/>
              <a:ext cx="1479041" cy="511289"/>
            </a:xfrm>
            <a:prstGeom prst="rect">
              <a:avLst/>
            </a:prstGeom>
          </p:spPr>
        </p:pic>
      </p:grpSp>
      <p:sp>
        <p:nvSpPr>
          <p:cNvPr id="17" name="object 17"/>
          <p:cNvSpPr txBox="1"/>
          <p:nvPr/>
        </p:nvSpPr>
        <p:spPr>
          <a:xfrm>
            <a:off x="5362702" y="2380615"/>
            <a:ext cx="1198245" cy="574040"/>
          </a:xfrm>
          <a:prstGeom prst="rect">
            <a:avLst/>
          </a:prstGeom>
        </p:spPr>
        <p:txBody>
          <a:bodyPr vert="horz" wrap="square" lIns="0" tIns="12700" rIns="0" bIns="0" rtlCol="0">
            <a:spAutoFit/>
          </a:bodyPr>
          <a:lstStyle/>
          <a:p>
            <a:pPr marL="12700">
              <a:lnSpc>
                <a:spcPct val="100000"/>
              </a:lnSpc>
              <a:spcBef>
                <a:spcPts val="100"/>
              </a:spcBef>
            </a:pPr>
            <a:r>
              <a:rPr sz="1800" b="1" i="1" spc="-20" dirty="0">
                <a:solidFill>
                  <a:srgbClr val="FFFF00"/>
                </a:solidFill>
                <a:latin typeface="Calibri"/>
                <a:cs typeface="Calibri"/>
              </a:rPr>
              <a:t>MCAS</a:t>
            </a:r>
            <a:endParaRPr sz="1800">
              <a:latin typeface="Calibri"/>
              <a:cs typeface="Calibri"/>
            </a:endParaRPr>
          </a:p>
          <a:p>
            <a:pPr marL="12700">
              <a:lnSpc>
                <a:spcPct val="100000"/>
              </a:lnSpc>
            </a:pPr>
            <a:r>
              <a:rPr sz="1800" b="1" i="1" dirty="0">
                <a:solidFill>
                  <a:srgbClr val="FFFF00"/>
                </a:solidFill>
                <a:latin typeface="Calibri"/>
                <a:cs typeface="Calibri"/>
              </a:rPr>
              <a:t>Cherry</a:t>
            </a:r>
            <a:r>
              <a:rPr sz="1800" b="1" i="1" spc="5" dirty="0">
                <a:solidFill>
                  <a:srgbClr val="FFFF00"/>
                </a:solidFill>
                <a:latin typeface="Calibri"/>
                <a:cs typeface="Calibri"/>
              </a:rPr>
              <a:t> </a:t>
            </a:r>
            <a:r>
              <a:rPr sz="1800" b="1" i="1" spc="-10" dirty="0">
                <a:solidFill>
                  <a:srgbClr val="FFFF00"/>
                </a:solidFill>
                <a:latin typeface="Calibri"/>
                <a:cs typeface="Calibri"/>
              </a:rPr>
              <a:t>Point</a:t>
            </a:r>
            <a:endParaRPr sz="1800">
              <a:latin typeface="Calibri"/>
              <a:cs typeface="Calibri"/>
            </a:endParaRPr>
          </a:p>
        </p:txBody>
      </p:sp>
      <p:pic>
        <p:nvPicPr>
          <p:cNvPr id="18" name="object 18"/>
          <p:cNvPicPr/>
          <p:nvPr/>
        </p:nvPicPr>
        <p:blipFill>
          <a:blip r:embed="rId7" cstate="print"/>
          <a:stretch>
            <a:fillRect/>
          </a:stretch>
        </p:blipFill>
        <p:spPr>
          <a:xfrm>
            <a:off x="2647188" y="2089416"/>
            <a:ext cx="1306830" cy="511289"/>
          </a:xfrm>
          <a:prstGeom prst="rect">
            <a:avLst/>
          </a:prstGeom>
        </p:spPr>
      </p:pic>
      <p:sp>
        <p:nvSpPr>
          <p:cNvPr id="19" name="object 19"/>
          <p:cNvSpPr txBox="1"/>
          <p:nvPr/>
        </p:nvSpPr>
        <p:spPr>
          <a:xfrm>
            <a:off x="2777998" y="2138298"/>
            <a:ext cx="1026160" cy="299720"/>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FFFF00"/>
                </a:solidFill>
                <a:latin typeface="Calibri"/>
                <a:cs typeface="Calibri"/>
              </a:rPr>
              <a:t>Oak</a:t>
            </a:r>
            <a:r>
              <a:rPr sz="1800" b="1" i="1" spc="-15" dirty="0">
                <a:solidFill>
                  <a:srgbClr val="FFFF00"/>
                </a:solidFill>
                <a:latin typeface="Calibri"/>
                <a:cs typeface="Calibri"/>
              </a:rPr>
              <a:t> </a:t>
            </a:r>
            <a:r>
              <a:rPr sz="1800" b="1" i="1" spc="-10" dirty="0">
                <a:solidFill>
                  <a:srgbClr val="FFFF00"/>
                </a:solidFill>
                <a:latin typeface="Calibri"/>
                <a:cs typeface="Calibri"/>
              </a:rPr>
              <a:t>Grove</a:t>
            </a:r>
            <a:endParaRPr sz="1800">
              <a:latin typeface="Calibri"/>
              <a:cs typeface="Calibri"/>
            </a:endParaRPr>
          </a:p>
        </p:txBody>
      </p:sp>
      <p:pic>
        <p:nvPicPr>
          <p:cNvPr id="20" name="object 20"/>
          <p:cNvPicPr/>
          <p:nvPr/>
        </p:nvPicPr>
        <p:blipFill>
          <a:blip r:embed="rId8" cstate="print"/>
          <a:stretch>
            <a:fillRect/>
          </a:stretch>
        </p:blipFill>
        <p:spPr>
          <a:xfrm>
            <a:off x="7658100" y="3416820"/>
            <a:ext cx="1485899" cy="511289"/>
          </a:xfrm>
          <a:prstGeom prst="rect">
            <a:avLst/>
          </a:prstGeom>
        </p:spPr>
      </p:pic>
      <p:sp>
        <p:nvSpPr>
          <p:cNvPr id="21" name="object 21"/>
          <p:cNvSpPr txBox="1"/>
          <p:nvPr/>
        </p:nvSpPr>
        <p:spPr>
          <a:xfrm>
            <a:off x="7790180" y="3467480"/>
            <a:ext cx="1271905" cy="299720"/>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FFFF00"/>
                </a:solidFill>
                <a:latin typeface="Calibri"/>
                <a:cs typeface="Calibri"/>
              </a:rPr>
              <a:t>Atlantic</a:t>
            </a:r>
            <a:r>
              <a:rPr sz="1800" b="1" i="1" spc="-10" dirty="0">
                <a:solidFill>
                  <a:srgbClr val="FFFF00"/>
                </a:solidFill>
                <a:latin typeface="Calibri"/>
                <a:cs typeface="Calibri"/>
              </a:rPr>
              <a:t> Field</a:t>
            </a:r>
            <a:endParaRPr sz="1800">
              <a:latin typeface="Calibri"/>
              <a:cs typeface="Calibri"/>
            </a:endParaRPr>
          </a:p>
        </p:txBody>
      </p:sp>
      <p:grpSp>
        <p:nvGrpSpPr>
          <p:cNvPr id="22" name="object 22"/>
          <p:cNvGrpSpPr/>
          <p:nvPr/>
        </p:nvGrpSpPr>
        <p:grpSpPr>
          <a:xfrm>
            <a:off x="4529328" y="3569220"/>
            <a:ext cx="1412240" cy="511809"/>
            <a:chOff x="4529328" y="3569220"/>
            <a:chExt cx="1412240" cy="511809"/>
          </a:xfrm>
        </p:grpSpPr>
        <p:pic>
          <p:nvPicPr>
            <p:cNvPr id="23" name="object 23"/>
            <p:cNvPicPr/>
            <p:nvPr/>
          </p:nvPicPr>
          <p:blipFill>
            <a:blip r:embed="rId9" cstate="print"/>
            <a:stretch>
              <a:fillRect/>
            </a:stretch>
          </p:blipFill>
          <p:spPr>
            <a:xfrm>
              <a:off x="4529328" y="3569220"/>
              <a:ext cx="907541" cy="511289"/>
            </a:xfrm>
            <a:prstGeom prst="rect">
              <a:avLst/>
            </a:prstGeom>
          </p:spPr>
        </p:pic>
        <p:pic>
          <p:nvPicPr>
            <p:cNvPr id="24" name="object 24"/>
            <p:cNvPicPr/>
            <p:nvPr/>
          </p:nvPicPr>
          <p:blipFill>
            <a:blip r:embed="rId10" cstate="print"/>
            <a:stretch>
              <a:fillRect/>
            </a:stretch>
          </p:blipFill>
          <p:spPr>
            <a:xfrm>
              <a:off x="5184648" y="3569220"/>
              <a:ext cx="756665" cy="511289"/>
            </a:xfrm>
            <a:prstGeom prst="rect">
              <a:avLst/>
            </a:prstGeom>
          </p:spPr>
        </p:pic>
      </p:grpSp>
      <p:sp>
        <p:nvSpPr>
          <p:cNvPr id="25" name="object 25"/>
          <p:cNvSpPr txBox="1"/>
          <p:nvPr/>
        </p:nvSpPr>
        <p:spPr>
          <a:xfrm>
            <a:off x="4661153" y="3618357"/>
            <a:ext cx="1132205" cy="299720"/>
          </a:xfrm>
          <a:prstGeom prst="rect">
            <a:avLst/>
          </a:prstGeom>
        </p:spPr>
        <p:txBody>
          <a:bodyPr vert="horz" wrap="square" lIns="0" tIns="12700" rIns="0" bIns="0" rtlCol="0">
            <a:spAutoFit/>
          </a:bodyPr>
          <a:lstStyle/>
          <a:p>
            <a:pPr marL="12700">
              <a:lnSpc>
                <a:spcPct val="100000"/>
              </a:lnSpc>
              <a:spcBef>
                <a:spcPts val="100"/>
              </a:spcBef>
            </a:pPr>
            <a:r>
              <a:rPr sz="1800" b="1" i="1" dirty="0">
                <a:solidFill>
                  <a:srgbClr val="FFFF00"/>
                </a:solidFill>
                <a:latin typeface="Calibri"/>
                <a:cs typeface="Calibri"/>
              </a:rPr>
              <a:t>Bogue</a:t>
            </a:r>
            <a:r>
              <a:rPr sz="1800" b="1" i="1" spc="5" dirty="0">
                <a:solidFill>
                  <a:srgbClr val="FFFF00"/>
                </a:solidFill>
                <a:latin typeface="Calibri"/>
                <a:cs typeface="Calibri"/>
              </a:rPr>
              <a:t> </a:t>
            </a:r>
            <a:r>
              <a:rPr sz="1800" b="1" i="1" spc="-10" dirty="0">
                <a:solidFill>
                  <a:srgbClr val="FFFF00"/>
                </a:solidFill>
                <a:latin typeface="Calibri"/>
                <a:cs typeface="Calibri"/>
              </a:rPr>
              <a:t>Field</a:t>
            </a:r>
            <a:endParaRPr sz="1800">
              <a:latin typeface="Calibri"/>
              <a:cs typeface="Calibri"/>
            </a:endParaRPr>
          </a:p>
        </p:txBody>
      </p:sp>
      <p:grpSp>
        <p:nvGrpSpPr>
          <p:cNvPr id="26" name="object 26"/>
          <p:cNvGrpSpPr/>
          <p:nvPr/>
        </p:nvGrpSpPr>
        <p:grpSpPr>
          <a:xfrm>
            <a:off x="7630668" y="1735823"/>
            <a:ext cx="941069" cy="612140"/>
            <a:chOff x="7630668" y="1735823"/>
            <a:chExt cx="941069" cy="612140"/>
          </a:xfrm>
        </p:grpSpPr>
        <p:pic>
          <p:nvPicPr>
            <p:cNvPr id="27" name="object 27"/>
            <p:cNvPicPr/>
            <p:nvPr/>
          </p:nvPicPr>
          <p:blipFill>
            <a:blip r:embed="rId11" cstate="print"/>
            <a:stretch>
              <a:fillRect/>
            </a:stretch>
          </p:blipFill>
          <p:spPr>
            <a:xfrm>
              <a:off x="7630668" y="1735823"/>
              <a:ext cx="941070" cy="398538"/>
            </a:xfrm>
            <a:prstGeom prst="rect">
              <a:avLst/>
            </a:prstGeom>
          </p:spPr>
        </p:pic>
        <p:pic>
          <p:nvPicPr>
            <p:cNvPr id="28" name="object 28"/>
            <p:cNvPicPr/>
            <p:nvPr/>
          </p:nvPicPr>
          <p:blipFill>
            <a:blip r:embed="rId12" cstate="print"/>
            <a:stretch>
              <a:fillRect/>
            </a:stretch>
          </p:blipFill>
          <p:spPr>
            <a:xfrm>
              <a:off x="7709916" y="1949183"/>
              <a:ext cx="779526" cy="398538"/>
            </a:xfrm>
            <a:prstGeom prst="rect">
              <a:avLst/>
            </a:prstGeom>
          </p:spPr>
        </p:pic>
      </p:grpSp>
      <p:sp>
        <p:nvSpPr>
          <p:cNvPr id="29" name="object 29"/>
          <p:cNvSpPr txBox="1"/>
          <p:nvPr/>
        </p:nvSpPr>
        <p:spPr>
          <a:xfrm>
            <a:off x="7730997" y="1770633"/>
            <a:ext cx="687705" cy="453390"/>
          </a:xfrm>
          <a:prstGeom prst="rect">
            <a:avLst/>
          </a:prstGeom>
        </p:spPr>
        <p:txBody>
          <a:bodyPr vert="horz" wrap="square" lIns="0" tIns="13335" rIns="0" bIns="0" rtlCol="0">
            <a:spAutoFit/>
          </a:bodyPr>
          <a:lstStyle/>
          <a:p>
            <a:pPr marL="12700">
              <a:lnSpc>
                <a:spcPct val="100000"/>
              </a:lnSpc>
              <a:spcBef>
                <a:spcPts val="105"/>
              </a:spcBef>
            </a:pPr>
            <a:r>
              <a:rPr sz="1400" b="1" i="1" dirty="0">
                <a:solidFill>
                  <a:srgbClr val="FFFF00"/>
                </a:solidFill>
                <a:latin typeface="Calibri"/>
                <a:cs typeface="Calibri"/>
              </a:rPr>
              <a:t>BT</a:t>
            </a:r>
            <a:r>
              <a:rPr sz="1400" b="1" i="1" spc="-30" dirty="0">
                <a:solidFill>
                  <a:srgbClr val="FFFF00"/>
                </a:solidFill>
                <a:latin typeface="Calibri"/>
                <a:cs typeface="Calibri"/>
              </a:rPr>
              <a:t> </a:t>
            </a:r>
            <a:r>
              <a:rPr sz="1400" b="1" i="1" dirty="0">
                <a:solidFill>
                  <a:srgbClr val="FFFF00"/>
                </a:solidFill>
                <a:latin typeface="Calibri"/>
                <a:cs typeface="Calibri"/>
              </a:rPr>
              <a:t>9</a:t>
            </a:r>
            <a:r>
              <a:rPr sz="1400" b="1" i="1" spc="-10" dirty="0">
                <a:solidFill>
                  <a:srgbClr val="FFFF00"/>
                </a:solidFill>
                <a:latin typeface="Calibri"/>
                <a:cs typeface="Calibri"/>
              </a:rPr>
              <a:t> </a:t>
            </a:r>
            <a:r>
              <a:rPr sz="1400" b="1" i="1" spc="-25" dirty="0">
                <a:solidFill>
                  <a:srgbClr val="FFFF00"/>
                </a:solidFill>
                <a:latin typeface="Calibri"/>
                <a:cs typeface="Calibri"/>
              </a:rPr>
              <a:t>&amp;11</a:t>
            </a:r>
            <a:endParaRPr sz="1400">
              <a:latin typeface="Calibri"/>
              <a:cs typeface="Calibri"/>
            </a:endParaRPr>
          </a:p>
          <a:p>
            <a:pPr marL="91440">
              <a:lnSpc>
                <a:spcPct val="100000"/>
              </a:lnSpc>
            </a:pPr>
            <a:r>
              <a:rPr sz="1400" b="1" i="1" spc="-10" dirty="0">
                <a:solidFill>
                  <a:srgbClr val="FFFF00"/>
                </a:solidFill>
                <a:latin typeface="Calibri"/>
                <a:cs typeface="Calibri"/>
              </a:rPr>
              <a:t>Ranges</a:t>
            </a:r>
            <a:endParaRPr sz="1400">
              <a:latin typeface="Calibri"/>
              <a:cs typeface="Calibri"/>
            </a:endParaRPr>
          </a:p>
        </p:txBody>
      </p:sp>
      <p:grpSp>
        <p:nvGrpSpPr>
          <p:cNvPr id="30" name="object 30"/>
          <p:cNvGrpSpPr/>
          <p:nvPr/>
        </p:nvGrpSpPr>
        <p:grpSpPr>
          <a:xfrm>
            <a:off x="1365503" y="1181100"/>
            <a:ext cx="7223759" cy="5008245"/>
            <a:chOff x="1365503" y="1181100"/>
            <a:chExt cx="7223759" cy="5008245"/>
          </a:xfrm>
        </p:grpSpPr>
        <p:sp>
          <p:nvSpPr>
            <p:cNvPr id="31" name="object 31"/>
            <p:cNvSpPr/>
            <p:nvPr/>
          </p:nvSpPr>
          <p:spPr>
            <a:xfrm>
              <a:off x="5132069" y="3963161"/>
              <a:ext cx="304800" cy="302260"/>
            </a:xfrm>
            <a:custGeom>
              <a:avLst/>
              <a:gdLst/>
              <a:ahLst/>
              <a:cxnLst/>
              <a:rect l="l" t="t" r="r" b="b"/>
              <a:pathLst>
                <a:path w="304800" h="302260">
                  <a:moveTo>
                    <a:pt x="152400" y="0"/>
                  </a:moveTo>
                  <a:lnTo>
                    <a:pt x="104217" y="7693"/>
                  </a:lnTo>
                  <a:lnTo>
                    <a:pt x="62380" y="29114"/>
                  </a:lnTo>
                  <a:lnTo>
                    <a:pt x="29394" y="61776"/>
                  </a:lnTo>
                  <a:lnTo>
                    <a:pt x="7766" y="103193"/>
                  </a:lnTo>
                  <a:lnTo>
                    <a:pt x="0" y="150875"/>
                  </a:lnTo>
                  <a:lnTo>
                    <a:pt x="7766" y="198558"/>
                  </a:lnTo>
                  <a:lnTo>
                    <a:pt x="29394" y="239975"/>
                  </a:lnTo>
                  <a:lnTo>
                    <a:pt x="62380" y="272637"/>
                  </a:lnTo>
                  <a:lnTo>
                    <a:pt x="104217" y="294058"/>
                  </a:lnTo>
                  <a:lnTo>
                    <a:pt x="152400" y="301751"/>
                  </a:lnTo>
                  <a:lnTo>
                    <a:pt x="200582" y="294058"/>
                  </a:lnTo>
                  <a:lnTo>
                    <a:pt x="242419" y="272637"/>
                  </a:lnTo>
                  <a:lnTo>
                    <a:pt x="275405" y="239975"/>
                  </a:lnTo>
                  <a:lnTo>
                    <a:pt x="297033" y="198558"/>
                  </a:lnTo>
                  <a:lnTo>
                    <a:pt x="304800" y="150875"/>
                  </a:lnTo>
                  <a:lnTo>
                    <a:pt x="297033" y="103193"/>
                  </a:lnTo>
                  <a:lnTo>
                    <a:pt x="275405" y="61776"/>
                  </a:lnTo>
                  <a:lnTo>
                    <a:pt x="242419" y="29114"/>
                  </a:lnTo>
                  <a:lnTo>
                    <a:pt x="200582" y="7693"/>
                  </a:lnTo>
                  <a:lnTo>
                    <a:pt x="152400" y="0"/>
                  </a:lnTo>
                  <a:close/>
                </a:path>
              </a:pathLst>
            </a:custGeom>
            <a:solidFill>
              <a:srgbClr val="4F81BC">
                <a:alpha val="34901"/>
              </a:srgbClr>
            </a:solidFill>
          </p:spPr>
          <p:txBody>
            <a:bodyPr wrap="square" lIns="0" tIns="0" rIns="0" bIns="0" rtlCol="0"/>
            <a:lstStyle/>
            <a:p>
              <a:endParaRPr/>
            </a:p>
          </p:txBody>
        </p:sp>
        <p:sp>
          <p:nvSpPr>
            <p:cNvPr id="32" name="object 32"/>
            <p:cNvSpPr/>
            <p:nvPr/>
          </p:nvSpPr>
          <p:spPr>
            <a:xfrm>
              <a:off x="5132069" y="3963161"/>
              <a:ext cx="304800" cy="302260"/>
            </a:xfrm>
            <a:custGeom>
              <a:avLst/>
              <a:gdLst/>
              <a:ahLst/>
              <a:cxnLst/>
              <a:rect l="l" t="t" r="r" b="b"/>
              <a:pathLst>
                <a:path w="304800" h="302260">
                  <a:moveTo>
                    <a:pt x="0" y="150875"/>
                  </a:moveTo>
                  <a:lnTo>
                    <a:pt x="7766" y="103193"/>
                  </a:lnTo>
                  <a:lnTo>
                    <a:pt x="29394" y="61776"/>
                  </a:lnTo>
                  <a:lnTo>
                    <a:pt x="62380" y="29114"/>
                  </a:lnTo>
                  <a:lnTo>
                    <a:pt x="104217" y="7693"/>
                  </a:lnTo>
                  <a:lnTo>
                    <a:pt x="152400" y="0"/>
                  </a:lnTo>
                  <a:lnTo>
                    <a:pt x="200582" y="7693"/>
                  </a:lnTo>
                  <a:lnTo>
                    <a:pt x="242419" y="29114"/>
                  </a:lnTo>
                  <a:lnTo>
                    <a:pt x="275405" y="61776"/>
                  </a:lnTo>
                  <a:lnTo>
                    <a:pt x="297033" y="103193"/>
                  </a:lnTo>
                  <a:lnTo>
                    <a:pt x="304800" y="150875"/>
                  </a:lnTo>
                  <a:lnTo>
                    <a:pt x="297033" y="198558"/>
                  </a:lnTo>
                  <a:lnTo>
                    <a:pt x="275405" y="239975"/>
                  </a:lnTo>
                  <a:lnTo>
                    <a:pt x="242419" y="272637"/>
                  </a:lnTo>
                  <a:lnTo>
                    <a:pt x="200582" y="294058"/>
                  </a:lnTo>
                  <a:lnTo>
                    <a:pt x="152400" y="301751"/>
                  </a:lnTo>
                  <a:lnTo>
                    <a:pt x="104217" y="294058"/>
                  </a:lnTo>
                  <a:lnTo>
                    <a:pt x="62380" y="272637"/>
                  </a:lnTo>
                  <a:lnTo>
                    <a:pt x="29394" y="239975"/>
                  </a:lnTo>
                  <a:lnTo>
                    <a:pt x="7766" y="198558"/>
                  </a:lnTo>
                  <a:lnTo>
                    <a:pt x="0" y="150875"/>
                  </a:lnTo>
                  <a:close/>
                </a:path>
              </a:pathLst>
            </a:custGeom>
            <a:ln w="19811">
              <a:solidFill>
                <a:srgbClr val="FFFFFF"/>
              </a:solidFill>
            </a:ln>
          </p:spPr>
          <p:txBody>
            <a:bodyPr wrap="square" lIns="0" tIns="0" rIns="0" bIns="0" rtlCol="0"/>
            <a:lstStyle/>
            <a:p>
              <a:endParaRPr/>
            </a:p>
          </p:txBody>
        </p:sp>
        <p:sp>
          <p:nvSpPr>
            <p:cNvPr id="33" name="object 33"/>
            <p:cNvSpPr/>
            <p:nvPr/>
          </p:nvSpPr>
          <p:spPr>
            <a:xfrm>
              <a:off x="7695438" y="2257805"/>
              <a:ext cx="304800" cy="302260"/>
            </a:xfrm>
            <a:custGeom>
              <a:avLst/>
              <a:gdLst/>
              <a:ahLst/>
              <a:cxnLst/>
              <a:rect l="l" t="t" r="r" b="b"/>
              <a:pathLst>
                <a:path w="304800" h="302260">
                  <a:moveTo>
                    <a:pt x="152400" y="0"/>
                  </a:moveTo>
                  <a:lnTo>
                    <a:pt x="104217" y="7693"/>
                  </a:lnTo>
                  <a:lnTo>
                    <a:pt x="62380" y="29114"/>
                  </a:lnTo>
                  <a:lnTo>
                    <a:pt x="29394" y="61776"/>
                  </a:lnTo>
                  <a:lnTo>
                    <a:pt x="7766" y="103193"/>
                  </a:lnTo>
                  <a:lnTo>
                    <a:pt x="0" y="150876"/>
                  </a:lnTo>
                  <a:lnTo>
                    <a:pt x="7766" y="198558"/>
                  </a:lnTo>
                  <a:lnTo>
                    <a:pt x="29394" y="239975"/>
                  </a:lnTo>
                  <a:lnTo>
                    <a:pt x="62380" y="272637"/>
                  </a:lnTo>
                  <a:lnTo>
                    <a:pt x="104217" y="294058"/>
                  </a:lnTo>
                  <a:lnTo>
                    <a:pt x="152400" y="301752"/>
                  </a:lnTo>
                  <a:lnTo>
                    <a:pt x="200582" y="294058"/>
                  </a:lnTo>
                  <a:lnTo>
                    <a:pt x="242419" y="272637"/>
                  </a:lnTo>
                  <a:lnTo>
                    <a:pt x="275405" y="239975"/>
                  </a:lnTo>
                  <a:lnTo>
                    <a:pt x="297033" y="198558"/>
                  </a:lnTo>
                  <a:lnTo>
                    <a:pt x="304800" y="150876"/>
                  </a:lnTo>
                  <a:lnTo>
                    <a:pt x="297033" y="103193"/>
                  </a:lnTo>
                  <a:lnTo>
                    <a:pt x="275405" y="61776"/>
                  </a:lnTo>
                  <a:lnTo>
                    <a:pt x="242419" y="29114"/>
                  </a:lnTo>
                  <a:lnTo>
                    <a:pt x="200582" y="7693"/>
                  </a:lnTo>
                  <a:lnTo>
                    <a:pt x="152400" y="0"/>
                  </a:lnTo>
                  <a:close/>
                </a:path>
              </a:pathLst>
            </a:custGeom>
            <a:solidFill>
              <a:srgbClr val="4F81BC">
                <a:alpha val="34901"/>
              </a:srgbClr>
            </a:solidFill>
          </p:spPr>
          <p:txBody>
            <a:bodyPr wrap="square" lIns="0" tIns="0" rIns="0" bIns="0" rtlCol="0"/>
            <a:lstStyle/>
            <a:p>
              <a:endParaRPr/>
            </a:p>
          </p:txBody>
        </p:sp>
        <p:sp>
          <p:nvSpPr>
            <p:cNvPr id="34" name="object 34"/>
            <p:cNvSpPr/>
            <p:nvPr/>
          </p:nvSpPr>
          <p:spPr>
            <a:xfrm>
              <a:off x="7695438" y="2257805"/>
              <a:ext cx="304800" cy="302260"/>
            </a:xfrm>
            <a:custGeom>
              <a:avLst/>
              <a:gdLst/>
              <a:ahLst/>
              <a:cxnLst/>
              <a:rect l="l" t="t" r="r" b="b"/>
              <a:pathLst>
                <a:path w="304800" h="302260">
                  <a:moveTo>
                    <a:pt x="0" y="150876"/>
                  </a:moveTo>
                  <a:lnTo>
                    <a:pt x="7766" y="103193"/>
                  </a:lnTo>
                  <a:lnTo>
                    <a:pt x="29394" y="61776"/>
                  </a:lnTo>
                  <a:lnTo>
                    <a:pt x="62380" y="29114"/>
                  </a:lnTo>
                  <a:lnTo>
                    <a:pt x="104217" y="7693"/>
                  </a:lnTo>
                  <a:lnTo>
                    <a:pt x="152400" y="0"/>
                  </a:lnTo>
                  <a:lnTo>
                    <a:pt x="200582" y="7693"/>
                  </a:lnTo>
                  <a:lnTo>
                    <a:pt x="242419" y="29114"/>
                  </a:lnTo>
                  <a:lnTo>
                    <a:pt x="275405" y="61776"/>
                  </a:lnTo>
                  <a:lnTo>
                    <a:pt x="297033" y="103193"/>
                  </a:lnTo>
                  <a:lnTo>
                    <a:pt x="304800" y="150876"/>
                  </a:lnTo>
                  <a:lnTo>
                    <a:pt x="297033" y="198558"/>
                  </a:lnTo>
                  <a:lnTo>
                    <a:pt x="275405" y="239975"/>
                  </a:lnTo>
                  <a:lnTo>
                    <a:pt x="242419" y="272637"/>
                  </a:lnTo>
                  <a:lnTo>
                    <a:pt x="200582" y="294058"/>
                  </a:lnTo>
                  <a:lnTo>
                    <a:pt x="152400" y="301752"/>
                  </a:lnTo>
                  <a:lnTo>
                    <a:pt x="104217" y="294058"/>
                  </a:lnTo>
                  <a:lnTo>
                    <a:pt x="62380" y="272637"/>
                  </a:lnTo>
                  <a:lnTo>
                    <a:pt x="29394" y="239975"/>
                  </a:lnTo>
                  <a:lnTo>
                    <a:pt x="7766" y="198558"/>
                  </a:lnTo>
                  <a:lnTo>
                    <a:pt x="0" y="150876"/>
                  </a:lnTo>
                  <a:close/>
                </a:path>
              </a:pathLst>
            </a:custGeom>
            <a:ln w="19811">
              <a:solidFill>
                <a:srgbClr val="00FFFF"/>
              </a:solidFill>
            </a:ln>
          </p:spPr>
          <p:txBody>
            <a:bodyPr wrap="square" lIns="0" tIns="0" rIns="0" bIns="0" rtlCol="0"/>
            <a:lstStyle/>
            <a:p>
              <a:endParaRPr/>
            </a:p>
          </p:txBody>
        </p:sp>
        <p:sp>
          <p:nvSpPr>
            <p:cNvPr id="35" name="object 35"/>
            <p:cNvSpPr/>
            <p:nvPr/>
          </p:nvSpPr>
          <p:spPr>
            <a:xfrm>
              <a:off x="8274558" y="2972561"/>
              <a:ext cx="304800" cy="302260"/>
            </a:xfrm>
            <a:custGeom>
              <a:avLst/>
              <a:gdLst/>
              <a:ahLst/>
              <a:cxnLst/>
              <a:rect l="l" t="t" r="r" b="b"/>
              <a:pathLst>
                <a:path w="304800" h="302260">
                  <a:moveTo>
                    <a:pt x="152400" y="0"/>
                  </a:moveTo>
                  <a:lnTo>
                    <a:pt x="104217" y="7693"/>
                  </a:lnTo>
                  <a:lnTo>
                    <a:pt x="62380" y="29114"/>
                  </a:lnTo>
                  <a:lnTo>
                    <a:pt x="29394" y="61776"/>
                  </a:lnTo>
                  <a:lnTo>
                    <a:pt x="7766" y="103193"/>
                  </a:lnTo>
                  <a:lnTo>
                    <a:pt x="0" y="150875"/>
                  </a:lnTo>
                  <a:lnTo>
                    <a:pt x="7766" y="198558"/>
                  </a:lnTo>
                  <a:lnTo>
                    <a:pt x="29394" y="239975"/>
                  </a:lnTo>
                  <a:lnTo>
                    <a:pt x="62380" y="272637"/>
                  </a:lnTo>
                  <a:lnTo>
                    <a:pt x="104217" y="294058"/>
                  </a:lnTo>
                  <a:lnTo>
                    <a:pt x="152400" y="301751"/>
                  </a:lnTo>
                  <a:lnTo>
                    <a:pt x="200582" y="294058"/>
                  </a:lnTo>
                  <a:lnTo>
                    <a:pt x="242419" y="272637"/>
                  </a:lnTo>
                  <a:lnTo>
                    <a:pt x="275405" y="239975"/>
                  </a:lnTo>
                  <a:lnTo>
                    <a:pt x="297033" y="198558"/>
                  </a:lnTo>
                  <a:lnTo>
                    <a:pt x="304800" y="150875"/>
                  </a:lnTo>
                  <a:lnTo>
                    <a:pt x="297033" y="103193"/>
                  </a:lnTo>
                  <a:lnTo>
                    <a:pt x="275405" y="61776"/>
                  </a:lnTo>
                  <a:lnTo>
                    <a:pt x="242419" y="29114"/>
                  </a:lnTo>
                  <a:lnTo>
                    <a:pt x="200582" y="7693"/>
                  </a:lnTo>
                  <a:lnTo>
                    <a:pt x="152400" y="0"/>
                  </a:lnTo>
                  <a:close/>
                </a:path>
              </a:pathLst>
            </a:custGeom>
            <a:solidFill>
              <a:srgbClr val="4F81BC">
                <a:alpha val="34901"/>
              </a:srgbClr>
            </a:solidFill>
          </p:spPr>
          <p:txBody>
            <a:bodyPr wrap="square" lIns="0" tIns="0" rIns="0" bIns="0" rtlCol="0"/>
            <a:lstStyle/>
            <a:p>
              <a:endParaRPr/>
            </a:p>
          </p:txBody>
        </p:sp>
        <p:sp>
          <p:nvSpPr>
            <p:cNvPr id="36" name="object 36"/>
            <p:cNvSpPr/>
            <p:nvPr/>
          </p:nvSpPr>
          <p:spPr>
            <a:xfrm>
              <a:off x="8274558" y="2972561"/>
              <a:ext cx="304800" cy="302260"/>
            </a:xfrm>
            <a:custGeom>
              <a:avLst/>
              <a:gdLst/>
              <a:ahLst/>
              <a:cxnLst/>
              <a:rect l="l" t="t" r="r" b="b"/>
              <a:pathLst>
                <a:path w="304800" h="302260">
                  <a:moveTo>
                    <a:pt x="0" y="150875"/>
                  </a:moveTo>
                  <a:lnTo>
                    <a:pt x="7766" y="103193"/>
                  </a:lnTo>
                  <a:lnTo>
                    <a:pt x="29394" y="61776"/>
                  </a:lnTo>
                  <a:lnTo>
                    <a:pt x="62380" y="29114"/>
                  </a:lnTo>
                  <a:lnTo>
                    <a:pt x="104217" y="7693"/>
                  </a:lnTo>
                  <a:lnTo>
                    <a:pt x="152400" y="0"/>
                  </a:lnTo>
                  <a:lnTo>
                    <a:pt x="200582" y="7693"/>
                  </a:lnTo>
                  <a:lnTo>
                    <a:pt x="242419" y="29114"/>
                  </a:lnTo>
                  <a:lnTo>
                    <a:pt x="275405" y="61776"/>
                  </a:lnTo>
                  <a:lnTo>
                    <a:pt x="297033" y="103193"/>
                  </a:lnTo>
                  <a:lnTo>
                    <a:pt x="304800" y="150875"/>
                  </a:lnTo>
                  <a:lnTo>
                    <a:pt x="297033" y="198558"/>
                  </a:lnTo>
                  <a:lnTo>
                    <a:pt x="275405" y="239975"/>
                  </a:lnTo>
                  <a:lnTo>
                    <a:pt x="242419" y="272637"/>
                  </a:lnTo>
                  <a:lnTo>
                    <a:pt x="200582" y="294058"/>
                  </a:lnTo>
                  <a:lnTo>
                    <a:pt x="152400" y="301751"/>
                  </a:lnTo>
                  <a:lnTo>
                    <a:pt x="104217" y="294058"/>
                  </a:lnTo>
                  <a:lnTo>
                    <a:pt x="62380" y="272637"/>
                  </a:lnTo>
                  <a:lnTo>
                    <a:pt x="29394" y="239975"/>
                  </a:lnTo>
                  <a:lnTo>
                    <a:pt x="7766" y="198558"/>
                  </a:lnTo>
                  <a:lnTo>
                    <a:pt x="0" y="150875"/>
                  </a:lnTo>
                  <a:close/>
                </a:path>
              </a:pathLst>
            </a:custGeom>
            <a:ln w="19811">
              <a:solidFill>
                <a:srgbClr val="FFFFFF"/>
              </a:solidFill>
            </a:ln>
          </p:spPr>
          <p:txBody>
            <a:bodyPr wrap="square" lIns="0" tIns="0" rIns="0" bIns="0" rtlCol="0"/>
            <a:lstStyle/>
            <a:p>
              <a:endParaRPr/>
            </a:p>
          </p:txBody>
        </p:sp>
        <p:sp>
          <p:nvSpPr>
            <p:cNvPr id="37" name="object 37"/>
            <p:cNvSpPr/>
            <p:nvPr/>
          </p:nvSpPr>
          <p:spPr>
            <a:xfrm>
              <a:off x="7472933" y="1956054"/>
              <a:ext cx="304800" cy="302260"/>
            </a:xfrm>
            <a:custGeom>
              <a:avLst/>
              <a:gdLst/>
              <a:ahLst/>
              <a:cxnLst/>
              <a:rect l="l" t="t" r="r" b="b"/>
              <a:pathLst>
                <a:path w="304800" h="302260">
                  <a:moveTo>
                    <a:pt x="152400" y="0"/>
                  </a:moveTo>
                  <a:lnTo>
                    <a:pt x="104217" y="7693"/>
                  </a:lnTo>
                  <a:lnTo>
                    <a:pt x="62380" y="29114"/>
                  </a:lnTo>
                  <a:lnTo>
                    <a:pt x="29394" y="61776"/>
                  </a:lnTo>
                  <a:lnTo>
                    <a:pt x="7766" y="103193"/>
                  </a:lnTo>
                  <a:lnTo>
                    <a:pt x="0" y="150875"/>
                  </a:lnTo>
                  <a:lnTo>
                    <a:pt x="7766" y="198558"/>
                  </a:lnTo>
                  <a:lnTo>
                    <a:pt x="29394" y="239975"/>
                  </a:lnTo>
                  <a:lnTo>
                    <a:pt x="62380" y="272637"/>
                  </a:lnTo>
                  <a:lnTo>
                    <a:pt x="104217" y="294058"/>
                  </a:lnTo>
                  <a:lnTo>
                    <a:pt x="152400" y="301751"/>
                  </a:lnTo>
                  <a:lnTo>
                    <a:pt x="200582" y="294058"/>
                  </a:lnTo>
                  <a:lnTo>
                    <a:pt x="242419" y="272637"/>
                  </a:lnTo>
                  <a:lnTo>
                    <a:pt x="275405" y="239975"/>
                  </a:lnTo>
                  <a:lnTo>
                    <a:pt x="297033" y="198558"/>
                  </a:lnTo>
                  <a:lnTo>
                    <a:pt x="304800" y="150875"/>
                  </a:lnTo>
                  <a:lnTo>
                    <a:pt x="297033" y="103193"/>
                  </a:lnTo>
                  <a:lnTo>
                    <a:pt x="275405" y="61776"/>
                  </a:lnTo>
                  <a:lnTo>
                    <a:pt x="242419" y="29114"/>
                  </a:lnTo>
                  <a:lnTo>
                    <a:pt x="200582" y="7693"/>
                  </a:lnTo>
                  <a:lnTo>
                    <a:pt x="152400" y="0"/>
                  </a:lnTo>
                  <a:close/>
                </a:path>
              </a:pathLst>
            </a:custGeom>
            <a:solidFill>
              <a:srgbClr val="4F81BC">
                <a:alpha val="34901"/>
              </a:srgbClr>
            </a:solidFill>
          </p:spPr>
          <p:txBody>
            <a:bodyPr wrap="square" lIns="0" tIns="0" rIns="0" bIns="0" rtlCol="0"/>
            <a:lstStyle/>
            <a:p>
              <a:endParaRPr/>
            </a:p>
          </p:txBody>
        </p:sp>
        <p:sp>
          <p:nvSpPr>
            <p:cNvPr id="38" name="object 38"/>
            <p:cNvSpPr/>
            <p:nvPr/>
          </p:nvSpPr>
          <p:spPr>
            <a:xfrm>
              <a:off x="7472933" y="1956054"/>
              <a:ext cx="304800" cy="302260"/>
            </a:xfrm>
            <a:custGeom>
              <a:avLst/>
              <a:gdLst/>
              <a:ahLst/>
              <a:cxnLst/>
              <a:rect l="l" t="t" r="r" b="b"/>
              <a:pathLst>
                <a:path w="304800" h="302260">
                  <a:moveTo>
                    <a:pt x="0" y="150875"/>
                  </a:moveTo>
                  <a:lnTo>
                    <a:pt x="7766" y="103193"/>
                  </a:lnTo>
                  <a:lnTo>
                    <a:pt x="29394" y="61776"/>
                  </a:lnTo>
                  <a:lnTo>
                    <a:pt x="62380" y="29114"/>
                  </a:lnTo>
                  <a:lnTo>
                    <a:pt x="104217" y="7693"/>
                  </a:lnTo>
                  <a:lnTo>
                    <a:pt x="152400" y="0"/>
                  </a:lnTo>
                  <a:lnTo>
                    <a:pt x="200582" y="7693"/>
                  </a:lnTo>
                  <a:lnTo>
                    <a:pt x="242419" y="29114"/>
                  </a:lnTo>
                  <a:lnTo>
                    <a:pt x="275405" y="61776"/>
                  </a:lnTo>
                  <a:lnTo>
                    <a:pt x="297033" y="103193"/>
                  </a:lnTo>
                  <a:lnTo>
                    <a:pt x="304800" y="150875"/>
                  </a:lnTo>
                  <a:lnTo>
                    <a:pt x="297033" y="198558"/>
                  </a:lnTo>
                  <a:lnTo>
                    <a:pt x="275405" y="239975"/>
                  </a:lnTo>
                  <a:lnTo>
                    <a:pt x="242419" y="272637"/>
                  </a:lnTo>
                  <a:lnTo>
                    <a:pt x="200582" y="294058"/>
                  </a:lnTo>
                  <a:lnTo>
                    <a:pt x="152400" y="301751"/>
                  </a:lnTo>
                  <a:lnTo>
                    <a:pt x="104217" y="294058"/>
                  </a:lnTo>
                  <a:lnTo>
                    <a:pt x="62380" y="272637"/>
                  </a:lnTo>
                  <a:lnTo>
                    <a:pt x="29394" y="239975"/>
                  </a:lnTo>
                  <a:lnTo>
                    <a:pt x="7766" y="198558"/>
                  </a:lnTo>
                  <a:lnTo>
                    <a:pt x="0" y="150875"/>
                  </a:lnTo>
                  <a:close/>
                </a:path>
              </a:pathLst>
            </a:custGeom>
            <a:ln w="19811">
              <a:solidFill>
                <a:srgbClr val="00FFFF"/>
              </a:solidFill>
            </a:ln>
          </p:spPr>
          <p:txBody>
            <a:bodyPr wrap="square" lIns="0" tIns="0" rIns="0" bIns="0" rtlCol="0"/>
            <a:lstStyle/>
            <a:p>
              <a:endParaRPr/>
            </a:p>
          </p:txBody>
        </p:sp>
        <p:pic>
          <p:nvPicPr>
            <p:cNvPr id="39" name="object 39"/>
            <p:cNvPicPr/>
            <p:nvPr/>
          </p:nvPicPr>
          <p:blipFill>
            <a:blip r:embed="rId13" cstate="print"/>
            <a:stretch>
              <a:fillRect/>
            </a:stretch>
          </p:blipFill>
          <p:spPr>
            <a:xfrm>
              <a:off x="1365503" y="2955035"/>
              <a:ext cx="1347216" cy="1176527"/>
            </a:xfrm>
            <a:prstGeom prst="rect">
              <a:avLst/>
            </a:prstGeom>
          </p:spPr>
        </p:pic>
        <p:pic>
          <p:nvPicPr>
            <p:cNvPr id="40" name="object 40"/>
            <p:cNvPicPr/>
            <p:nvPr/>
          </p:nvPicPr>
          <p:blipFill>
            <a:blip r:embed="rId14" cstate="print"/>
            <a:stretch>
              <a:fillRect/>
            </a:stretch>
          </p:blipFill>
          <p:spPr>
            <a:xfrm>
              <a:off x="5387339" y="1181100"/>
              <a:ext cx="1303019" cy="1184148"/>
            </a:xfrm>
            <a:prstGeom prst="rect">
              <a:avLst/>
            </a:prstGeom>
          </p:spPr>
        </p:pic>
        <p:pic>
          <p:nvPicPr>
            <p:cNvPr id="41" name="object 41"/>
            <p:cNvPicPr/>
            <p:nvPr/>
          </p:nvPicPr>
          <p:blipFill>
            <a:blip r:embed="rId15" cstate="print"/>
            <a:stretch>
              <a:fillRect/>
            </a:stretch>
          </p:blipFill>
          <p:spPr>
            <a:xfrm>
              <a:off x="4165091" y="4730496"/>
              <a:ext cx="1118615" cy="1458468"/>
            </a:xfrm>
            <a:prstGeom prst="rect">
              <a:avLst/>
            </a:prstGeom>
          </p:spPr>
        </p:pic>
      </p:grpSp>
      <p:sp>
        <p:nvSpPr>
          <p:cNvPr id="42" name="object 42"/>
          <p:cNvSpPr txBox="1">
            <a:spLocks noGrp="1"/>
          </p:cNvSpPr>
          <p:nvPr>
            <p:ph type="ftr" sz="quarter" idx="5"/>
          </p:nvPr>
        </p:nvSpPr>
        <p:spPr>
          <a:prstGeom prst="rect">
            <a:avLst/>
          </a:prstGeom>
        </p:spPr>
        <p:txBody>
          <a:bodyPr vert="horz" wrap="square" lIns="0" tIns="0" rIns="0" bIns="0" rtlCol="0">
            <a:spAutoFit/>
          </a:bodyPr>
          <a:lstStyle/>
          <a:p>
            <a:pPr marL="12700">
              <a:lnSpc>
                <a:spcPts val="1140"/>
              </a:lnSpc>
            </a:pPr>
            <a:r>
              <a:rPr dirty="0"/>
              <a:t>CONTROLLED UNCLASSIFIED </a:t>
            </a:r>
            <a:r>
              <a:rPr spc="-10" dirty="0"/>
              <a:t>INFORMATION</a:t>
            </a:r>
          </a:p>
        </p:txBody>
      </p:sp>
      <p:sp>
        <p:nvSpPr>
          <p:cNvPr id="43" name="object 43"/>
          <p:cNvSpPr txBox="1"/>
          <p:nvPr/>
        </p:nvSpPr>
        <p:spPr>
          <a:xfrm>
            <a:off x="3163951" y="6674002"/>
            <a:ext cx="2797810" cy="177800"/>
          </a:xfrm>
          <a:prstGeom prst="rect">
            <a:avLst/>
          </a:prstGeom>
        </p:spPr>
        <p:txBody>
          <a:bodyPr vert="horz" wrap="square" lIns="0" tIns="0" rIns="0" bIns="0" rtlCol="0">
            <a:spAutoFit/>
          </a:bodyPr>
          <a:lstStyle/>
          <a:p>
            <a:pPr marL="12700">
              <a:lnSpc>
                <a:spcPts val="1240"/>
              </a:lnSpc>
            </a:pPr>
            <a:r>
              <a:rPr sz="1200" b="1" dirty="0">
                <a:solidFill>
                  <a:srgbClr val="0D6827"/>
                </a:solidFill>
                <a:latin typeface="Calibri"/>
                <a:cs typeface="Calibri"/>
              </a:rPr>
              <a:t>CONTROLLED UNCLASSIFIED </a:t>
            </a:r>
            <a:r>
              <a:rPr sz="1200" b="1" spc="-10" dirty="0">
                <a:solidFill>
                  <a:srgbClr val="0D6827"/>
                </a:solidFill>
                <a:latin typeface="Calibri"/>
                <a:cs typeface="Calibri"/>
              </a:rPr>
              <a:t>INFORMATION</a:t>
            </a:r>
            <a:endParaRPr sz="1200">
              <a:latin typeface="Calibri"/>
              <a:cs typeface="Calibri"/>
            </a:endParaRPr>
          </a:p>
        </p:txBody>
      </p:sp>
      <p:sp>
        <p:nvSpPr>
          <p:cNvPr id="44" name="object 44"/>
          <p:cNvSpPr txBox="1">
            <a:spLocks noGrp="1"/>
          </p:cNvSpPr>
          <p:nvPr>
            <p:ph type="sldNum" sz="quarter" idx="7"/>
          </p:nvPr>
        </p:nvSpPr>
        <p:spPr>
          <a:prstGeom prst="rect">
            <a:avLst/>
          </a:prstGeom>
        </p:spPr>
        <p:txBody>
          <a:bodyPr vert="horz" wrap="square" lIns="0" tIns="104631" rIns="0" bIns="0" rtlCol="0">
            <a:spAutoFit/>
          </a:bodyPr>
          <a:lstStyle/>
          <a:p>
            <a:pPr marL="84455">
              <a:lnSpc>
                <a:spcPct val="100000"/>
              </a:lnSpc>
              <a:spcBef>
                <a:spcPts val="475"/>
              </a:spcBef>
            </a:pPr>
            <a:fld id="{81D60167-4931-47E6-BA6A-407CBD079E47}" type="slidenum">
              <a:rPr sz="1000" b="1" spc="-5" dirty="0">
                <a:solidFill>
                  <a:srgbClr val="FFFFFF"/>
                </a:solidFill>
                <a:latin typeface="Arial"/>
                <a:cs typeface="Arial"/>
              </a:rPr>
              <a:t>5</a:t>
            </a:fld>
            <a:endParaRPr sz="1000">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14172" rIns="0" bIns="0" rtlCol="0">
            <a:spAutoFit/>
          </a:bodyPr>
          <a:lstStyle/>
          <a:p>
            <a:pPr marL="2672715">
              <a:lnSpc>
                <a:spcPct val="100000"/>
              </a:lnSpc>
              <a:spcBef>
                <a:spcPts val="100"/>
              </a:spcBef>
            </a:pPr>
            <a:r>
              <a:rPr sz="3200" dirty="0"/>
              <a:t>NC</a:t>
            </a:r>
            <a:r>
              <a:rPr sz="3200" spc="-229" dirty="0"/>
              <a:t> </a:t>
            </a:r>
            <a:r>
              <a:rPr sz="3200" spc="-10" dirty="0"/>
              <a:t>Airspace</a:t>
            </a:r>
            <a:endParaRPr sz="3200"/>
          </a:p>
        </p:txBody>
      </p:sp>
      <p:grpSp>
        <p:nvGrpSpPr>
          <p:cNvPr id="3" name="object 3"/>
          <p:cNvGrpSpPr/>
          <p:nvPr/>
        </p:nvGrpSpPr>
        <p:grpSpPr>
          <a:xfrm>
            <a:off x="0" y="1197862"/>
            <a:ext cx="9144000" cy="5660390"/>
            <a:chOff x="0" y="1197862"/>
            <a:chExt cx="9144000" cy="5660390"/>
          </a:xfrm>
        </p:grpSpPr>
        <p:pic>
          <p:nvPicPr>
            <p:cNvPr id="4" name="object 4"/>
            <p:cNvPicPr/>
            <p:nvPr/>
          </p:nvPicPr>
          <p:blipFill>
            <a:blip r:embed="rId2" cstate="print"/>
            <a:stretch>
              <a:fillRect/>
            </a:stretch>
          </p:blipFill>
          <p:spPr>
            <a:xfrm>
              <a:off x="0" y="1197862"/>
              <a:ext cx="9143999" cy="5660134"/>
            </a:xfrm>
            <a:prstGeom prst="rect">
              <a:avLst/>
            </a:prstGeom>
          </p:spPr>
        </p:pic>
        <p:pic>
          <p:nvPicPr>
            <p:cNvPr id="5" name="object 5"/>
            <p:cNvPicPr/>
            <p:nvPr/>
          </p:nvPicPr>
          <p:blipFill>
            <a:blip r:embed="rId3" cstate="print"/>
            <a:stretch>
              <a:fillRect/>
            </a:stretch>
          </p:blipFill>
          <p:spPr>
            <a:xfrm>
              <a:off x="3390900" y="1281684"/>
              <a:ext cx="4451604" cy="1277112"/>
            </a:xfrm>
            <a:prstGeom prst="rect">
              <a:avLst/>
            </a:prstGeom>
          </p:spPr>
        </p:pic>
        <p:sp>
          <p:nvSpPr>
            <p:cNvPr id="6" name="object 6"/>
            <p:cNvSpPr/>
            <p:nvPr/>
          </p:nvSpPr>
          <p:spPr>
            <a:xfrm>
              <a:off x="3386327" y="1277112"/>
              <a:ext cx="4460875" cy="1286510"/>
            </a:xfrm>
            <a:custGeom>
              <a:avLst/>
              <a:gdLst/>
              <a:ahLst/>
              <a:cxnLst/>
              <a:rect l="l" t="t" r="r" b="b"/>
              <a:pathLst>
                <a:path w="4460875" h="1286510">
                  <a:moveTo>
                    <a:pt x="0" y="1286002"/>
                  </a:moveTo>
                  <a:lnTo>
                    <a:pt x="4460494" y="1286002"/>
                  </a:lnTo>
                  <a:lnTo>
                    <a:pt x="4460494" y="0"/>
                  </a:lnTo>
                  <a:lnTo>
                    <a:pt x="0" y="0"/>
                  </a:lnTo>
                  <a:lnTo>
                    <a:pt x="0" y="1286002"/>
                  </a:lnTo>
                  <a:close/>
                </a:path>
              </a:pathLst>
            </a:custGeom>
            <a:ln w="9144">
              <a:solidFill>
                <a:srgbClr val="000000"/>
              </a:solidFill>
            </a:ln>
          </p:spPr>
          <p:txBody>
            <a:bodyPr wrap="square" lIns="0" tIns="0" rIns="0" bIns="0" rtlCol="0"/>
            <a:lstStyle/>
            <a:p>
              <a:endParaRPr/>
            </a:p>
          </p:txBody>
        </p:sp>
        <p:pic>
          <p:nvPicPr>
            <p:cNvPr id="7" name="object 7"/>
            <p:cNvPicPr/>
            <p:nvPr/>
          </p:nvPicPr>
          <p:blipFill>
            <a:blip r:embed="rId4" cstate="print"/>
            <a:stretch>
              <a:fillRect/>
            </a:stretch>
          </p:blipFill>
          <p:spPr>
            <a:xfrm>
              <a:off x="3348227" y="2418588"/>
              <a:ext cx="4494276" cy="1833372"/>
            </a:xfrm>
            <a:prstGeom prst="rect">
              <a:avLst/>
            </a:prstGeom>
          </p:spPr>
        </p:pic>
        <p:sp>
          <p:nvSpPr>
            <p:cNvPr id="8" name="object 8"/>
            <p:cNvSpPr/>
            <p:nvPr/>
          </p:nvSpPr>
          <p:spPr>
            <a:xfrm>
              <a:off x="3343656" y="2414016"/>
              <a:ext cx="4503420" cy="1842770"/>
            </a:xfrm>
            <a:custGeom>
              <a:avLst/>
              <a:gdLst/>
              <a:ahLst/>
              <a:cxnLst/>
              <a:rect l="l" t="t" r="r" b="b"/>
              <a:pathLst>
                <a:path w="4503420" h="1842770">
                  <a:moveTo>
                    <a:pt x="0" y="1842262"/>
                  </a:moveTo>
                  <a:lnTo>
                    <a:pt x="4503292" y="1842262"/>
                  </a:lnTo>
                  <a:lnTo>
                    <a:pt x="4503292" y="0"/>
                  </a:lnTo>
                  <a:lnTo>
                    <a:pt x="0" y="0"/>
                  </a:lnTo>
                  <a:lnTo>
                    <a:pt x="0" y="1842262"/>
                  </a:lnTo>
                  <a:close/>
                </a:path>
              </a:pathLst>
            </a:custGeom>
            <a:ln w="9144">
              <a:solidFill>
                <a:srgbClr val="000000"/>
              </a:solidFill>
            </a:ln>
          </p:spPr>
          <p:txBody>
            <a:bodyPr wrap="square" lIns="0" tIns="0" rIns="0" bIns="0" rtlCol="0"/>
            <a:lstStyle/>
            <a:p>
              <a:endParaRPr/>
            </a:p>
          </p:txBody>
        </p:sp>
        <p:pic>
          <p:nvPicPr>
            <p:cNvPr id="9" name="object 9"/>
            <p:cNvPicPr/>
            <p:nvPr/>
          </p:nvPicPr>
          <p:blipFill>
            <a:blip r:embed="rId5" cstate="print"/>
            <a:stretch>
              <a:fillRect/>
            </a:stretch>
          </p:blipFill>
          <p:spPr>
            <a:xfrm>
              <a:off x="3380232" y="4102607"/>
              <a:ext cx="4462271" cy="1734312"/>
            </a:xfrm>
            <a:prstGeom prst="rect">
              <a:avLst/>
            </a:prstGeom>
          </p:spPr>
        </p:pic>
        <p:sp>
          <p:nvSpPr>
            <p:cNvPr id="10" name="object 10"/>
            <p:cNvSpPr/>
            <p:nvPr/>
          </p:nvSpPr>
          <p:spPr>
            <a:xfrm>
              <a:off x="3375659" y="4098036"/>
              <a:ext cx="4471035" cy="1743710"/>
            </a:xfrm>
            <a:custGeom>
              <a:avLst/>
              <a:gdLst/>
              <a:ahLst/>
              <a:cxnLst/>
              <a:rect l="l" t="t" r="r" b="b"/>
              <a:pathLst>
                <a:path w="4471034" h="1743710">
                  <a:moveTo>
                    <a:pt x="0" y="1743202"/>
                  </a:moveTo>
                  <a:lnTo>
                    <a:pt x="4471035" y="1743202"/>
                  </a:lnTo>
                  <a:lnTo>
                    <a:pt x="4471035" y="0"/>
                  </a:lnTo>
                  <a:lnTo>
                    <a:pt x="0" y="0"/>
                  </a:lnTo>
                  <a:lnTo>
                    <a:pt x="0" y="1743202"/>
                  </a:lnTo>
                  <a:close/>
                </a:path>
              </a:pathLst>
            </a:custGeom>
            <a:ln w="9144">
              <a:solidFill>
                <a:srgbClr val="000000"/>
              </a:solidFill>
            </a:ln>
          </p:spPr>
          <p:txBody>
            <a:bodyPr wrap="square" lIns="0" tIns="0" rIns="0" bIns="0" rtlCol="0"/>
            <a:lstStyle/>
            <a:p>
              <a:endParaRPr/>
            </a:p>
          </p:txBody>
        </p:sp>
        <p:pic>
          <p:nvPicPr>
            <p:cNvPr id="11" name="object 11"/>
            <p:cNvPicPr/>
            <p:nvPr/>
          </p:nvPicPr>
          <p:blipFill>
            <a:blip r:embed="rId6" cstate="print"/>
            <a:stretch>
              <a:fillRect/>
            </a:stretch>
          </p:blipFill>
          <p:spPr>
            <a:xfrm>
              <a:off x="3401568" y="5626607"/>
              <a:ext cx="4440936" cy="995172"/>
            </a:xfrm>
            <a:prstGeom prst="rect">
              <a:avLst/>
            </a:prstGeom>
          </p:spPr>
        </p:pic>
        <p:sp>
          <p:nvSpPr>
            <p:cNvPr id="12" name="object 12"/>
            <p:cNvSpPr/>
            <p:nvPr/>
          </p:nvSpPr>
          <p:spPr>
            <a:xfrm>
              <a:off x="3396995" y="5622036"/>
              <a:ext cx="4450080" cy="1004569"/>
            </a:xfrm>
            <a:custGeom>
              <a:avLst/>
              <a:gdLst/>
              <a:ahLst/>
              <a:cxnLst/>
              <a:rect l="l" t="t" r="r" b="b"/>
              <a:pathLst>
                <a:path w="4450080" h="1004570">
                  <a:moveTo>
                    <a:pt x="0" y="1004061"/>
                  </a:moveTo>
                  <a:lnTo>
                    <a:pt x="4449953" y="1004061"/>
                  </a:lnTo>
                  <a:lnTo>
                    <a:pt x="4449953" y="0"/>
                  </a:lnTo>
                  <a:lnTo>
                    <a:pt x="0" y="0"/>
                  </a:lnTo>
                  <a:lnTo>
                    <a:pt x="0" y="1004061"/>
                  </a:lnTo>
                  <a:close/>
                </a:path>
              </a:pathLst>
            </a:custGeom>
            <a:ln w="9143">
              <a:solidFill>
                <a:srgbClr val="000000"/>
              </a:solidFill>
            </a:ln>
          </p:spPr>
          <p:txBody>
            <a:bodyPr wrap="square" lIns="0" tIns="0" rIns="0" bIns="0" rtlCol="0"/>
            <a:lstStyle/>
            <a:p>
              <a:endParaRPr/>
            </a:p>
          </p:txBody>
        </p:sp>
        <p:pic>
          <p:nvPicPr>
            <p:cNvPr id="13" name="object 13"/>
            <p:cNvPicPr/>
            <p:nvPr/>
          </p:nvPicPr>
          <p:blipFill>
            <a:blip r:embed="rId7" cstate="print"/>
            <a:stretch>
              <a:fillRect/>
            </a:stretch>
          </p:blipFill>
          <p:spPr>
            <a:xfrm>
              <a:off x="1168907" y="1281684"/>
              <a:ext cx="2624328" cy="1167384"/>
            </a:xfrm>
            <a:prstGeom prst="rect">
              <a:avLst/>
            </a:prstGeom>
          </p:spPr>
        </p:pic>
        <p:sp>
          <p:nvSpPr>
            <p:cNvPr id="14" name="object 14"/>
            <p:cNvSpPr/>
            <p:nvPr/>
          </p:nvSpPr>
          <p:spPr>
            <a:xfrm>
              <a:off x="1164336" y="1277112"/>
              <a:ext cx="2633345" cy="1176655"/>
            </a:xfrm>
            <a:custGeom>
              <a:avLst/>
              <a:gdLst/>
              <a:ahLst/>
              <a:cxnLst/>
              <a:rect l="l" t="t" r="r" b="b"/>
              <a:pathLst>
                <a:path w="2633345" h="1176655">
                  <a:moveTo>
                    <a:pt x="0" y="1176401"/>
                  </a:moveTo>
                  <a:lnTo>
                    <a:pt x="2633091" y="1176401"/>
                  </a:lnTo>
                  <a:lnTo>
                    <a:pt x="2633091" y="0"/>
                  </a:lnTo>
                  <a:lnTo>
                    <a:pt x="0" y="0"/>
                  </a:lnTo>
                  <a:lnTo>
                    <a:pt x="0" y="1176401"/>
                  </a:lnTo>
                  <a:close/>
                </a:path>
              </a:pathLst>
            </a:custGeom>
            <a:ln w="9144">
              <a:solidFill>
                <a:srgbClr val="000000"/>
              </a:solidFill>
            </a:ln>
          </p:spPr>
          <p:txBody>
            <a:bodyPr wrap="square" lIns="0" tIns="0" rIns="0" bIns="0" rtlCol="0"/>
            <a:lstStyle/>
            <a:p>
              <a:endParaRPr/>
            </a:p>
          </p:txBody>
        </p:sp>
        <p:pic>
          <p:nvPicPr>
            <p:cNvPr id="15" name="object 15"/>
            <p:cNvPicPr/>
            <p:nvPr/>
          </p:nvPicPr>
          <p:blipFill>
            <a:blip r:embed="rId8" cstate="print"/>
            <a:stretch>
              <a:fillRect/>
            </a:stretch>
          </p:blipFill>
          <p:spPr>
            <a:xfrm>
              <a:off x="1168907" y="2263139"/>
              <a:ext cx="2648712" cy="1746504"/>
            </a:xfrm>
            <a:prstGeom prst="rect">
              <a:avLst/>
            </a:prstGeom>
          </p:spPr>
        </p:pic>
        <p:sp>
          <p:nvSpPr>
            <p:cNvPr id="16" name="object 16"/>
            <p:cNvSpPr/>
            <p:nvPr/>
          </p:nvSpPr>
          <p:spPr>
            <a:xfrm>
              <a:off x="1164336" y="2258568"/>
              <a:ext cx="2658110" cy="1755775"/>
            </a:xfrm>
            <a:custGeom>
              <a:avLst/>
              <a:gdLst/>
              <a:ahLst/>
              <a:cxnLst/>
              <a:rect l="l" t="t" r="r" b="b"/>
              <a:pathLst>
                <a:path w="2658110" h="1755775">
                  <a:moveTo>
                    <a:pt x="0" y="1755520"/>
                  </a:moveTo>
                  <a:lnTo>
                    <a:pt x="2657729" y="1755520"/>
                  </a:lnTo>
                  <a:lnTo>
                    <a:pt x="2657729" y="0"/>
                  </a:lnTo>
                  <a:lnTo>
                    <a:pt x="0" y="0"/>
                  </a:lnTo>
                  <a:lnTo>
                    <a:pt x="0" y="1755520"/>
                  </a:lnTo>
                  <a:close/>
                </a:path>
              </a:pathLst>
            </a:custGeom>
            <a:ln w="9144">
              <a:solidFill>
                <a:srgbClr val="000000"/>
              </a:solidFill>
            </a:ln>
          </p:spPr>
          <p:txBody>
            <a:bodyPr wrap="square" lIns="0" tIns="0" rIns="0" bIns="0" rtlCol="0"/>
            <a:lstStyle/>
            <a:p>
              <a:endParaRPr/>
            </a:p>
          </p:txBody>
        </p:sp>
        <p:pic>
          <p:nvPicPr>
            <p:cNvPr id="17" name="object 17"/>
            <p:cNvPicPr/>
            <p:nvPr/>
          </p:nvPicPr>
          <p:blipFill>
            <a:blip r:embed="rId9" cstate="print"/>
            <a:stretch>
              <a:fillRect/>
            </a:stretch>
          </p:blipFill>
          <p:spPr>
            <a:xfrm>
              <a:off x="1168907" y="4009644"/>
              <a:ext cx="2645664" cy="1749552"/>
            </a:xfrm>
            <a:prstGeom prst="rect">
              <a:avLst/>
            </a:prstGeom>
          </p:spPr>
        </p:pic>
        <p:sp>
          <p:nvSpPr>
            <p:cNvPr id="18" name="object 18"/>
            <p:cNvSpPr/>
            <p:nvPr/>
          </p:nvSpPr>
          <p:spPr>
            <a:xfrm>
              <a:off x="1164336" y="4005072"/>
              <a:ext cx="2654935" cy="1758950"/>
            </a:xfrm>
            <a:custGeom>
              <a:avLst/>
              <a:gdLst/>
              <a:ahLst/>
              <a:cxnLst/>
              <a:rect l="l" t="t" r="r" b="b"/>
              <a:pathLst>
                <a:path w="2654935" h="1758950">
                  <a:moveTo>
                    <a:pt x="0" y="1758441"/>
                  </a:moveTo>
                  <a:lnTo>
                    <a:pt x="2654808" y="1758441"/>
                  </a:lnTo>
                  <a:lnTo>
                    <a:pt x="2654808" y="0"/>
                  </a:lnTo>
                  <a:lnTo>
                    <a:pt x="0" y="0"/>
                  </a:lnTo>
                  <a:lnTo>
                    <a:pt x="0" y="1758441"/>
                  </a:lnTo>
                  <a:close/>
                </a:path>
              </a:pathLst>
            </a:custGeom>
            <a:ln w="9144">
              <a:solidFill>
                <a:srgbClr val="000000"/>
              </a:solidFill>
            </a:ln>
          </p:spPr>
          <p:txBody>
            <a:bodyPr wrap="square" lIns="0" tIns="0" rIns="0" bIns="0" rtlCol="0"/>
            <a:lstStyle/>
            <a:p>
              <a:endParaRPr/>
            </a:p>
          </p:txBody>
        </p:sp>
        <p:pic>
          <p:nvPicPr>
            <p:cNvPr id="19" name="object 19"/>
            <p:cNvPicPr/>
            <p:nvPr/>
          </p:nvPicPr>
          <p:blipFill>
            <a:blip r:embed="rId10" cstate="print"/>
            <a:stretch>
              <a:fillRect/>
            </a:stretch>
          </p:blipFill>
          <p:spPr>
            <a:xfrm>
              <a:off x="1168907" y="5646419"/>
              <a:ext cx="2763012" cy="975360"/>
            </a:xfrm>
            <a:prstGeom prst="rect">
              <a:avLst/>
            </a:prstGeom>
          </p:spPr>
        </p:pic>
        <p:sp>
          <p:nvSpPr>
            <p:cNvPr id="20" name="object 20"/>
            <p:cNvSpPr/>
            <p:nvPr/>
          </p:nvSpPr>
          <p:spPr>
            <a:xfrm>
              <a:off x="1164336" y="5641848"/>
              <a:ext cx="2772410" cy="984250"/>
            </a:xfrm>
            <a:custGeom>
              <a:avLst/>
              <a:gdLst/>
              <a:ahLst/>
              <a:cxnLst/>
              <a:rect l="l" t="t" r="r" b="b"/>
              <a:pathLst>
                <a:path w="2772410" h="984250">
                  <a:moveTo>
                    <a:pt x="0" y="984122"/>
                  </a:moveTo>
                  <a:lnTo>
                    <a:pt x="2772029" y="984122"/>
                  </a:lnTo>
                  <a:lnTo>
                    <a:pt x="2772029" y="0"/>
                  </a:lnTo>
                  <a:lnTo>
                    <a:pt x="0" y="0"/>
                  </a:lnTo>
                  <a:lnTo>
                    <a:pt x="0" y="984122"/>
                  </a:lnTo>
                  <a:close/>
                </a:path>
              </a:pathLst>
            </a:custGeom>
            <a:ln w="9143">
              <a:solidFill>
                <a:srgbClr val="000000"/>
              </a:solidFill>
            </a:ln>
          </p:spPr>
          <p:txBody>
            <a:bodyPr wrap="square" lIns="0" tIns="0" rIns="0" bIns="0" rtlCol="0"/>
            <a:lstStyle/>
            <a:p>
              <a:endParaRPr/>
            </a:p>
          </p:txBody>
        </p:sp>
      </p:grpSp>
      <p:sp>
        <p:nvSpPr>
          <p:cNvPr id="21" name="object 21"/>
          <p:cNvSpPr txBox="1"/>
          <p:nvPr/>
        </p:nvSpPr>
        <p:spPr>
          <a:xfrm>
            <a:off x="1300861" y="1358671"/>
            <a:ext cx="2585720" cy="203200"/>
          </a:xfrm>
          <a:prstGeom prst="rect">
            <a:avLst/>
          </a:prstGeom>
        </p:spPr>
        <p:txBody>
          <a:bodyPr vert="horz" wrap="square" lIns="0" tIns="0" rIns="0" bIns="0" rtlCol="0">
            <a:spAutoFit/>
          </a:bodyPr>
          <a:lstStyle/>
          <a:p>
            <a:pPr>
              <a:lnSpc>
                <a:spcPts val="1520"/>
              </a:lnSpc>
            </a:pPr>
            <a:r>
              <a:rPr sz="1600" spc="-10" dirty="0">
                <a:latin typeface="Calibri"/>
                <a:cs typeface="Calibri"/>
              </a:rPr>
              <a:t>CHERRY</a:t>
            </a:r>
            <a:r>
              <a:rPr sz="1600" spc="-25" dirty="0">
                <a:latin typeface="Calibri"/>
                <a:cs typeface="Calibri"/>
              </a:rPr>
              <a:t> </a:t>
            </a:r>
            <a:r>
              <a:rPr sz="1600" dirty="0">
                <a:latin typeface="Calibri"/>
                <a:cs typeface="Calibri"/>
              </a:rPr>
              <a:t>POINT</a:t>
            </a:r>
            <a:r>
              <a:rPr sz="1600" spc="-55" dirty="0">
                <a:latin typeface="Calibri"/>
                <a:cs typeface="Calibri"/>
              </a:rPr>
              <a:t> </a:t>
            </a:r>
            <a:r>
              <a:rPr sz="1600" spc="-50" dirty="0">
                <a:latin typeface="Calibri"/>
                <a:cs typeface="Calibri"/>
              </a:rPr>
              <a:t>RATCF</a:t>
            </a:r>
            <a:r>
              <a:rPr sz="1600" spc="-55" dirty="0">
                <a:latin typeface="Calibri"/>
                <a:cs typeface="Calibri"/>
              </a:rPr>
              <a:t> </a:t>
            </a:r>
            <a:r>
              <a:rPr sz="1600" spc="-10" dirty="0">
                <a:latin typeface="Calibri"/>
                <a:cs typeface="Calibri"/>
              </a:rPr>
              <a:t>AIRSPACE</a:t>
            </a:r>
            <a:endParaRPr sz="1600">
              <a:latin typeface="Calibri"/>
              <a:cs typeface="Calibri"/>
            </a:endParaRPr>
          </a:p>
        </p:txBody>
      </p:sp>
      <p:grpSp>
        <p:nvGrpSpPr>
          <p:cNvPr id="22" name="object 22"/>
          <p:cNvGrpSpPr/>
          <p:nvPr/>
        </p:nvGrpSpPr>
        <p:grpSpPr>
          <a:xfrm>
            <a:off x="1920049" y="1441513"/>
            <a:ext cx="5888990" cy="4624070"/>
            <a:chOff x="1920049" y="1441513"/>
            <a:chExt cx="5888990" cy="4624070"/>
          </a:xfrm>
        </p:grpSpPr>
        <p:sp>
          <p:nvSpPr>
            <p:cNvPr id="23" name="object 23"/>
            <p:cNvSpPr/>
            <p:nvPr/>
          </p:nvSpPr>
          <p:spPr>
            <a:xfrm>
              <a:off x="1924812" y="2241803"/>
              <a:ext cx="2606040" cy="3602990"/>
            </a:xfrm>
            <a:custGeom>
              <a:avLst/>
              <a:gdLst/>
              <a:ahLst/>
              <a:cxnLst/>
              <a:rect l="l" t="t" r="r" b="b"/>
              <a:pathLst>
                <a:path w="2606040" h="3602990">
                  <a:moveTo>
                    <a:pt x="2605532" y="49149"/>
                  </a:moveTo>
                  <a:lnTo>
                    <a:pt x="1553591" y="0"/>
                  </a:lnTo>
                  <a:lnTo>
                    <a:pt x="1500251" y="149860"/>
                  </a:lnTo>
                  <a:lnTo>
                    <a:pt x="1425829" y="357759"/>
                  </a:lnTo>
                  <a:lnTo>
                    <a:pt x="1342631" y="589026"/>
                  </a:lnTo>
                  <a:lnTo>
                    <a:pt x="1282065" y="756793"/>
                  </a:lnTo>
                  <a:lnTo>
                    <a:pt x="1213485" y="944626"/>
                  </a:lnTo>
                  <a:lnTo>
                    <a:pt x="1187831" y="1013333"/>
                  </a:lnTo>
                  <a:lnTo>
                    <a:pt x="1082167" y="1346466"/>
                  </a:lnTo>
                  <a:lnTo>
                    <a:pt x="681101" y="1995932"/>
                  </a:lnTo>
                  <a:lnTo>
                    <a:pt x="479933" y="2063369"/>
                  </a:lnTo>
                  <a:lnTo>
                    <a:pt x="738251" y="2527300"/>
                  </a:lnTo>
                  <a:lnTo>
                    <a:pt x="704850" y="2559304"/>
                  </a:lnTo>
                  <a:lnTo>
                    <a:pt x="671576" y="2590165"/>
                  </a:lnTo>
                  <a:lnTo>
                    <a:pt x="638175" y="2620391"/>
                  </a:lnTo>
                  <a:lnTo>
                    <a:pt x="604139" y="2650490"/>
                  </a:lnTo>
                  <a:lnTo>
                    <a:pt x="412750" y="2816733"/>
                  </a:lnTo>
                  <a:lnTo>
                    <a:pt x="0" y="3244088"/>
                  </a:lnTo>
                  <a:lnTo>
                    <a:pt x="50292" y="3384626"/>
                  </a:lnTo>
                  <a:lnTo>
                    <a:pt x="63627" y="3420643"/>
                  </a:lnTo>
                  <a:lnTo>
                    <a:pt x="79502" y="3462439"/>
                  </a:lnTo>
                  <a:lnTo>
                    <a:pt x="100711" y="3516731"/>
                  </a:lnTo>
                  <a:lnTo>
                    <a:pt x="241554" y="3602482"/>
                  </a:lnTo>
                  <a:lnTo>
                    <a:pt x="541909" y="3334004"/>
                  </a:lnTo>
                  <a:lnTo>
                    <a:pt x="549109" y="3334004"/>
                  </a:lnTo>
                  <a:lnTo>
                    <a:pt x="549109" y="3334766"/>
                  </a:lnTo>
                  <a:lnTo>
                    <a:pt x="606539" y="3334766"/>
                  </a:lnTo>
                  <a:lnTo>
                    <a:pt x="606539" y="3336036"/>
                  </a:lnTo>
                  <a:lnTo>
                    <a:pt x="672338" y="3336036"/>
                  </a:lnTo>
                  <a:lnTo>
                    <a:pt x="672338" y="3339846"/>
                  </a:lnTo>
                  <a:lnTo>
                    <a:pt x="709663" y="3339846"/>
                  </a:lnTo>
                  <a:lnTo>
                    <a:pt x="709663" y="3336036"/>
                  </a:lnTo>
                  <a:lnTo>
                    <a:pt x="704583" y="3336036"/>
                  </a:lnTo>
                  <a:lnTo>
                    <a:pt x="704583" y="3334766"/>
                  </a:lnTo>
                  <a:lnTo>
                    <a:pt x="702043" y="3334766"/>
                  </a:lnTo>
                  <a:lnTo>
                    <a:pt x="702043" y="3333496"/>
                  </a:lnTo>
                  <a:lnTo>
                    <a:pt x="700722" y="3333496"/>
                  </a:lnTo>
                  <a:lnTo>
                    <a:pt x="672973" y="3320288"/>
                  </a:lnTo>
                  <a:lnTo>
                    <a:pt x="625856" y="3298825"/>
                  </a:lnTo>
                  <a:lnTo>
                    <a:pt x="625348" y="3267964"/>
                  </a:lnTo>
                  <a:lnTo>
                    <a:pt x="626110" y="3251962"/>
                  </a:lnTo>
                  <a:lnTo>
                    <a:pt x="627507" y="3238373"/>
                  </a:lnTo>
                  <a:lnTo>
                    <a:pt x="629158" y="3214497"/>
                  </a:lnTo>
                  <a:lnTo>
                    <a:pt x="657987" y="3148965"/>
                  </a:lnTo>
                  <a:lnTo>
                    <a:pt x="692150" y="3070606"/>
                  </a:lnTo>
                  <a:lnTo>
                    <a:pt x="730377" y="2982099"/>
                  </a:lnTo>
                  <a:lnTo>
                    <a:pt x="814959" y="2784602"/>
                  </a:lnTo>
                  <a:lnTo>
                    <a:pt x="924052" y="2526030"/>
                  </a:lnTo>
                  <a:lnTo>
                    <a:pt x="984504" y="2380107"/>
                  </a:lnTo>
                  <a:lnTo>
                    <a:pt x="1020572" y="2291969"/>
                  </a:lnTo>
                  <a:lnTo>
                    <a:pt x="1036828" y="2251710"/>
                  </a:lnTo>
                  <a:lnTo>
                    <a:pt x="2085467" y="1207389"/>
                  </a:lnTo>
                  <a:lnTo>
                    <a:pt x="2115312" y="1140206"/>
                  </a:lnTo>
                  <a:lnTo>
                    <a:pt x="2541143" y="193675"/>
                  </a:lnTo>
                  <a:lnTo>
                    <a:pt x="2605532" y="49149"/>
                  </a:lnTo>
                  <a:close/>
                </a:path>
              </a:pathLst>
            </a:custGeom>
            <a:solidFill>
              <a:srgbClr val="00AE50">
                <a:alpha val="25097"/>
              </a:srgbClr>
            </a:solidFill>
          </p:spPr>
          <p:txBody>
            <a:bodyPr wrap="square" lIns="0" tIns="0" rIns="0" bIns="0" rtlCol="0"/>
            <a:lstStyle/>
            <a:p>
              <a:endParaRPr/>
            </a:p>
          </p:txBody>
        </p:sp>
        <p:sp>
          <p:nvSpPr>
            <p:cNvPr id="24" name="object 24"/>
            <p:cNvSpPr/>
            <p:nvPr/>
          </p:nvSpPr>
          <p:spPr>
            <a:xfrm>
              <a:off x="1924811" y="2241803"/>
              <a:ext cx="2606040" cy="3602990"/>
            </a:xfrm>
            <a:custGeom>
              <a:avLst/>
              <a:gdLst/>
              <a:ahLst/>
              <a:cxnLst/>
              <a:rect l="l" t="t" r="r" b="b"/>
              <a:pathLst>
                <a:path w="2606040" h="3602990">
                  <a:moveTo>
                    <a:pt x="2085466" y="1207389"/>
                  </a:moveTo>
                  <a:lnTo>
                    <a:pt x="2115312" y="1140206"/>
                  </a:lnTo>
                  <a:lnTo>
                    <a:pt x="2132711" y="1101344"/>
                  </a:lnTo>
                  <a:lnTo>
                    <a:pt x="2151507" y="1059434"/>
                  </a:lnTo>
                  <a:lnTo>
                    <a:pt x="2171446" y="1014730"/>
                  </a:lnTo>
                  <a:lnTo>
                    <a:pt x="2192654" y="967613"/>
                  </a:lnTo>
                  <a:lnTo>
                    <a:pt x="2214753" y="918463"/>
                  </a:lnTo>
                  <a:lnTo>
                    <a:pt x="2237740" y="867537"/>
                  </a:lnTo>
                  <a:lnTo>
                    <a:pt x="2261362" y="815086"/>
                  </a:lnTo>
                  <a:lnTo>
                    <a:pt x="2285491" y="761619"/>
                  </a:lnTo>
                  <a:lnTo>
                    <a:pt x="2309876" y="707263"/>
                  </a:lnTo>
                  <a:lnTo>
                    <a:pt x="2334641" y="652526"/>
                  </a:lnTo>
                  <a:lnTo>
                    <a:pt x="2359405" y="597662"/>
                  </a:lnTo>
                  <a:lnTo>
                    <a:pt x="2384043" y="543051"/>
                  </a:lnTo>
                  <a:lnTo>
                    <a:pt x="2408428" y="488950"/>
                  </a:lnTo>
                  <a:lnTo>
                    <a:pt x="2432430" y="435610"/>
                  </a:lnTo>
                  <a:lnTo>
                    <a:pt x="2455799" y="383540"/>
                  </a:lnTo>
                  <a:lnTo>
                    <a:pt x="2478659" y="332994"/>
                  </a:lnTo>
                  <a:lnTo>
                    <a:pt x="2500503" y="284353"/>
                  </a:lnTo>
                  <a:lnTo>
                    <a:pt x="2521458" y="237744"/>
                  </a:lnTo>
                  <a:lnTo>
                    <a:pt x="2541142" y="193675"/>
                  </a:lnTo>
                  <a:lnTo>
                    <a:pt x="2559558" y="152526"/>
                  </a:lnTo>
                  <a:lnTo>
                    <a:pt x="2576576" y="114426"/>
                  </a:lnTo>
                  <a:lnTo>
                    <a:pt x="2605532" y="49149"/>
                  </a:lnTo>
                  <a:lnTo>
                    <a:pt x="1553590" y="0"/>
                  </a:lnTo>
                  <a:lnTo>
                    <a:pt x="1542923" y="30099"/>
                  </a:lnTo>
                  <a:lnTo>
                    <a:pt x="1530350" y="65405"/>
                  </a:lnTo>
                  <a:lnTo>
                    <a:pt x="1515999" y="105537"/>
                  </a:lnTo>
                  <a:lnTo>
                    <a:pt x="1500251" y="149860"/>
                  </a:lnTo>
                  <a:lnTo>
                    <a:pt x="1483105" y="197738"/>
                  </a:lnTo>
                  <a:lnTo>
                    <a:pt x="1464945" y="248666"/>
                  </a:lnTo>
                  <a:lnTo>
                    <a:pt x="1445767" y="302260"/>
                  </a:lnTo>
                  <a:lnTo>
                    <a:pt x="1425828" y="357759"/>
                  </a:lnTo>
                  <a:lnTo>
                    <a:pt x="1405382" y="414782"/>
                  </a:lnTo>
                  <a:lnTo>
                    <a:pt x="1384553" y="472694"/>
                  </a:lnTo>
                  <a:lnTo>
                    <a:pt x="1363599" y="530987"/>
                  </a:lnTo>
                  <a:lnTo>
                    <a:pt x="1342643" y="589026"/>
                  </a:lnTo>
                  <a:lnTo>
                    <a:pt x="1321943" y="646430"/>
                  </a:lnTo>
                  <a:lnTo>
                    <a:pt x="1301750" y="702437"/>
                  </a:lnTo>
                  <a:lnTo>
                    <a:pt x="1282064" y="756793"/>
                  </a:lnTo>
                  <a:lnTo>
                    <a:pt x="1263142" y="808609"/>
                  </a:lnTo>
                  <a:lnTo>
                    <a:pt x="1245362" y="857631"/>
                  </a:lnTo>
                  <a:lnTo>
                    <a:pt x="1228725" y="903097"/>
                  </a:lnTo>
                  <a:lnTo>
                    <a:pt x="1213485" y="944626"/>
                  </a:lnTo>
                  <a:lnTo>
                    <a:pt x="1199769" y="981583"/>
                  </a:lnTo>
                  <a:lnTo>
                    <a:pt x="1187831" y="1013333"/>
                  </a:lnTo>
                  <a:lnTo>
                    <a:pt x="1082167" y="1346454"/>
                  </a:lnTo>
                  <a:lnTo>
                    <a:pt x="681101" y="1995932"/>
                  </a:lnTo>
                  <a:lnTo>
                    <a:pt x="479932" y="2063369"/>
                  </a:lnTo>
                  <a:lnTo>
                    <a:pt x="738251" y="2527300"/>
                  </a:lnTo>
                  <a:lnTo>
                    <a:pt x="704850" y="2559304"/>
                  </a:lnTo>
                  <a:lnTo>
                    <a:pt x="671576" y="2590165"/>
                  </a:lnTo>
                  <a:lnTo>
                    <a:pt x="638175" y="2620391"/>
                  </a:lnTo>
                  <a:lnTo>
                    <a:pt x="604138" y="2650490"/>
                  </a:lnTo>
                  <a:lnTo>
                    <a:pt x="569213" y="2680970"/>
                  </a:lnTo>
                  <a:lnTo>
                    <a:pt x="532892" y="2712339"/>
                  </a:lnTo>
                  <a:lnTo>
                    <a:pt x="495045" y="2745105"/>
                  </a:lnTo>
                  <a:lnTo>
                    <a:pt x="455040" y="2779776"/>
                  </a:lnTo>
                  <a:lnTo>
                    <a:pt x="412750" y="2816733"/>
                  </a:lnTo>
                  <a:lnTo>
                    <a:pt x="0" y="3244088"/>
                  </a:lnTo>
                  <a:lnTo>
                    <a:pt x="21081" y="3303016"/>
                  </a:lnTo>
                  <a:lnTo>
                    <a:pt x="37083" y="3347669"/>
                  </a:lnTo>
                  <a:lnTo>
                    <a:pt x="50292" y="3384626"/>
                  </a:lnTo>
                  <a:lnTo>
                    <a:pt x="63626" y="3420643"/>
                  </a:lnTo>
                  <a:lnTo>
                    <a:pt x="79501" y="3462439"/>
                  </a:lnTo>
                  <a:lnTo>
                    <a:pt x="100711" y="3516731"/>
                  </a:lnTo>
                  <a:lnTo>
                    <a:pt x="241554" y="3602482"/>
                  </a:lnTo>
                  <a:lnTo>
                    <a:pt x="541908" y="3334004"/>
                  </a:lnTo>
                  <a:lnTo>
                    <a:pt x="577976" y="3334639"/>
                  </a:lnTo>
                  <a:lnTo>
                    <a:pt x="616076" y="3335655"/>
                  </a:lnTo>
                  <a:lnTo>
                    <a:pt x="660019" y="3337306"/>
                  </a:lnTo>
                  <a:lnTo>
                    <a:pt x="712977" y="3339592"/>
                  </a:lnTo>
                  <a:lnTo>
                    <a:pt x="691133" y="3328797"/>
                  </a:lnTo>
                  <a:lnTo>
                    <a:pt x="672973" y="3320288"/>
                  </a:lnTo>
                  <a:lnTo>
                    <a:pt x="653033" y="3311271"/>
                  </a:lnTo>
                  <a:lnTo>
                    <a:pt x="625856" y="3298825"/>
                  </a:lnTo>
                  <a:lnTo>
                    <a:pt x="625348" y="3267964"/>
                  </a:lnTo>
                  <a:lnTo>
                    <a:pt x="626110" y="3251962"/>
                  </a:lnTo>
                  <a:lnTo>
                    <a:pt x="627507" y="3238373"/>
                  </a:lnTo>
                  <a:lnTo>
                    <a:pt x="629157" y="3214497"/>
                  </a:lnTo>
                  <a:lnTo>
                    <a:pt x="657987" y="3148965"/>
                  </a:lnTo>
                  <a:lnTo>
                    <a:pt x="674496" y="3111246"/>
                  </a:lnTo>
                  <a:lnTo>
                    <a:pt x="692150" y="3070606"/>
                  </a:lnTo>
                  <a:lnTo>
                    <a:pt x="710819" y="3027426"/>
                  </a:lnTo>
                  <a:lnTo>
                    <a:pt x="730376" y="2982087"/>
                  </a:lnTo>
                  <a:lnTo>
                    <a:pt x="750696" y="2934716"/>
                  </a:lnTo>
                  <a:lnTo>
                    <a:pt x="771651" y="2885821"/>
                  </a:lnTo>
                  <a:lnTo>
                    <a:pt x="793114" y="2835656"/>
                  </a:lnTo>
                  <a:lnTo>
                    <a:pt x="814958" y="2784602"/>
                  </a:lnTo>
                  <a:lnTo>
                    <a:pt x="836930" y="2732786"/>
                  </a:lnTo>
                  <a:lnTo>
                    <a:pt x="858901" y="2680843"/>
                  </a:lnTo>
                  <a:lnTo>
                    <a:pt x="880871" y="2628773"/>
                  </a:lnTo>
                  <a:lnTo>
                    <a:pt x="902588" y="2577084"/>
                  </a:lnTo>
                  <a:lnTo>
                    <a:pt x="924051" y="2526030"/>
                  </a:lnTo>
                  <a:lnTo>
                    <a:pt x="944880" y="2475992"/>
                  </a:lnTo>
                  <a:lnTo>
                    <a:pt x="965073" y="2427224"/>
                  </a:lnTo>
                  <a:lnTo>
                    <a:pt x="984504" y="2380107"/>
                  </a:lnTo>
                  <a:lnTo>
                    <a:pt x="1003045" y="2334895"/>
                  </a:lnTo>
                  <a:lnTo>
                    <a:pt x="1020571" y="2291969"/>
                  </a:lnTo>
                  <a:lnTo>
                    <a:pt x="1036827" y="2251710"/>
                  </a:lnTo>
                  <a:lnTo>
                    <a:pt x="2085466" y="1207389"/>
                  </a:lnTo>
                  <a:close/>
                </a:path>
              </a:pathLst>
            </a:custGeom>
            <a:ln w="9144">
              <a:solidFill>
                <a:srgbClr val="001F5F"/>
              </a:solidFill>
            </a:ln>
          </p:spPr>
          <p:txBody>
            <a:bodyPr wrap="square" lIns="0" tIns="0" rIns="0" bIns="0" rtlCol="0"/>
            <a:lstStyle/>
            <a:p>
              <a:endParaRPr/>
            </a:p>
          </p:txBody>
        </p:sp>
        <p:sp>
          <p:nvSpPr>
            <p:cNvPr id="25" name="object 25"/>
            <p:cNvSpPr/>
            <p:nvPr/>
          </p:nvSpPr>
          <p:spPr>
            <a:xfrm>
              <a:off x="2165603" y="5574791"/>
              <a:ext cx="792480" cy="486409"/>
            </a:xfrm>
            <a:custGeom>
              <a:avLst/>
              <a:gdLst/>
              <a:ahLst/>
              <a:cxnLst/>
              <a:rect l="l" t="t" r="r" b="b"/>
              <a:pathLst>
                <a:path w="792480" h="486410">
                  <a:moveTo>
                    <a:pt x="301625" y="0"/>
                  </a:moveTo>
                  <a:lnTo>
                    <a:pt x="0" y="269633"/>
                  </a:lnTo>
                  <a:lnTo>
                    <a:pt x="237870" y="485902"/>
                  </a:lnTo>
                  <a:lnTo>
                    <a:pt x="264668" y="450786"/>
                  </a:lnTo>
                  <a:lnTo>
                    <a:pt x="283463" y="441045"/>
                  </a:lnTo>
                  <a:lnTo>
                    <a:pt x="321437" y="422617"/>
                  </a:lnTo>
                  <a:lnTo>
                    <a:pt x="340106" y="412877"/>
                  </a:lnTo>
                  <a:lnTo>
                    <a:pt x="402081" y="373557"/>
                  </a:lnTo>
                  <a:lnTo>
                    <a:pt x="454025" y="348284"/>
                  </a:lnTo>
                  <a:lnTo>
                    <a:pt x="516000" y="332828"/>
                  </a:lnTo>
                  <a:lnTo>
                    <a:pt x="594740" y="299123"/>
                  </a:lnTo>
                  <a:lnTo>
                    <a:pt x="668527" y="269633"/>
                  </a:lnTo>
                  <a:lnTo>
                    <a:pt x="753998" y="227507"/>
                  </a:lnTo>
                  <a:lnTo>
                    <a:pt x="792479" y="200825"/>
                  </a:lnTo>
                  <a:lnTo>
                    <a:pt x="673481" y="92684"/>
                  </a:lnTo>
                  <a:lnTo>
                    <a:pt x="472439" y="4191"/>
                  </a:lnTo>
                  <a:lnTo>
                    <a:pt x="301625" y="0"/>
                  </a:lnTo>
                  <a:close/>
                </a:path>
              </a:pathLst>
            </a:custGeom>
            <a:solidFill>
              <a:srgbClr val="FFC000">
                <a:alpha val="25097"/>
              </a:srgbClr>
            </a:solidFill>
          </p:spPr>
          <p:txBody>
            <a:bodyPr wrap="square" lIns="0" tIns="0" rIns="0" bIns="0" rtlCol="0"/>
            <a:lstStyle/>
            <a:p>
              <a:endParaRPr/>
            </a:p>
          </p:txBody>
        </p:sp>
        <p:sp>
          <p:nvSpPr>
            <p:cNvPr id="26" name="object 26"/>
            <p:cNvSpPr/>
            <p:nvPr/>
          </p:nvSpPr>
          <p:spPr>
            <a:xfrm>
              <a:off x="2165603" y="5574791"/>
              <a:ext cx="792480" cy="486409"/>
            </a:xfrm>
            <a:custGeom>
              <a:avLst/>
              <a:gdLst/>
              <a:ahLst/>
              <a:cxnLst/>
              <a:rect l="l" t="t" r="r" b="b"/>
              <a:pathLst>
                <a:path w="792480" h="486410">
                  <a:moveTo>
                    <a:pt x="237870" y="485902"/>
                  </a:moveTo>
                  <a:lnTo>
                    <a:pt x="264668" y="450786"/>
                  </a:lnTo>
                  <a:lnTo>
                    <a:pt x="283463" y="441045"/>
                  </a:lnTo>
                  <a:lnTo>
                    <a:pt x="302387" y="431838"/>
                  </a:lnTo>
                  <a:lnTo>
                    <a:pt x="321437" y="422617"/>
                  </a:lnTo>
                  <a:lnTo>
                    <a:pt x="340106" y="412877"/>
                  </a:lnTo>
                  <a:lnTo>
                    <a:pt x="402081" y="373557"/>
                  </a:lnTo>
                  <a:lnTo>
                    <a:pt x="454025" y="348284"/>
                  </a:lnTo>
                  <a:lnTo>
                    <a:pt x="516000" y="332828"/>
                  </a:lnTo>
                  <a:lnTo>
                    <a:pt x="594740" y="299123"/>
                  </a:lnTo>
                  <a:lnTo>
                    <a:pt x="668527" y="269633"/>
                  </a:lnTo>
                  <a:lnTo>
                    <a:pt x="753998" y="227507"/>
                  </a:lnTo>
                  <a:lnTo>
                    <a:pt x="792479" y="200825"/>
                  </a:lnTo>
                  <a:lnTo>
                    <a:pt x="673481" y="92684"/>
                  </a:lnTo>
                  <a:lnTo>
                    <a:pt x="472439" y="4191"/>
                  </a:lnTo>
                  <a:lnTo>
                    <a:pt x="301625" y="0"/>
                  </a:lnTo>
                  <a:lnTo>
                    <a:pt x="0" y="269633"/>
                  </a:lnTo>
                  <a:lnTo>
                    <a:pt x="237870" y="485902"/>
                  </a:lnTo>
                  <a:close/>
                </a:path>
              </a:pathLst>
            </a:custGeom>
            <a:ln w="9144">
              <a:solidFill>
                <a:srgbClr val="F79446"/>
              </a:solidFill>
            </a:ln>
          </p:spPr>
          <p:txBody>
            <a:bodyPr wrap="square" lIns="0" tIns="0" rIns="0" bIns="0" rtlCol="0"/>
            <a:lstStyle/>
            <a:p>
              <a:endParaRPr/>
            </a:p>
          </p:txBody>
        </p:sp>
        <p:sp>
          <p:nvSpPr>
            <p:cNvPr id="27" name="object 27"/>
            <p:cNvSpPr/>
            <p:nvPr/>
          </p:nvSpPr>
          <p:spPr>
            <a:xfrm>
              <a:off x="2548128" y="2290571"/>
              <a:ext cx="4928870" cy="3485515"/>
            </a:xfrm>
            <a:custGeom>
              <a:avLst/>
              <a:gdLst/>
              <a:ahLst/>
              <a:cxnLst/>
              <a:rect l="l" t="t" r="r" b="b"/>
              <a:pathLst>
                <a:path w="4928870" h="3485515">
                  <a:moveTo>
                    <a:pt x="4928616" y="1013714"/>
                  </a:moveTo>
                  <a:lnTo>
                    <a:pt x="4315968" y="382651"/>
                  </a:lnTo>
                  <a:lnTo>
                    <a:pt x="4212082" y="274066"/>
                  </a:lnTo>
                  <a:lnTo>
                    <a:pt x="4126230" y="182753"/>
                  </a:lnTo>
                  <a:lnTo>
                    <a:pt x="3592322" y="99822"/>
                  </a:lnTo>
                  <a:lnTo>
                    <a:pt x="2529840" y="37973"/>
                  </a:lnTo>
                  <a:lnTo>
                    <a:pt x="1982470" y="0"/>
                  </a:lnTo>
                  <a:lnTo>
                    <a:pt x="1460373" y="1157097"/>
                  </a:lnTo>
                  <a:lnTo>
                    <a:pt x="414655" y="2200148"/>
                  </a:lnTo>
                  <a:lnTo>
                    <a:pt x="273177" y="2548382"/>
                  </a:lnTo>
                  <a:lnTo>
                    <a:pt x="255397" y="2591689"/>
                  </a:lnTo>
                  <a:lnTo>
                    <a:pt x="237744" y="2633980"/>
                  </a:lnTo>
                  <a:lnTo>
                    <a:pt x="197612" y="2727706"/>
                  </a:lnTo>
                  <a:lnTo>
                    <a:pt x="141605" y="2855468"/>
                  </a:lnTo>
                  <a:lnTo>
                    <a:pt x="3302" y="3167507"/>
                  </a:lnTo>
                  <a:lnTo>
                    <a:pt x="2159" y="3187573"/>
                  </a:lnTo>
                  <a:lnTo>
                    <a:pt x="1143" y="3228848"/>
                  </a:lnTo>
                  <a:lnTo>
                    <a:pt x="0" y="3249041"/>
                  </a:lnTo>
                  <a:lnTo>
                    <a:pt x="199263" y="3339109"/>
                  </a:lnTo>
                  <a:lnTo>
                    <a:pt x="290449" y="3379114"/>
                  </a:lnTo>
                  <a:lnTo>
                    <a:pt x="411226" y="3485261"/>
                  </a:lnTo>
                  <a:lnTo>
                    <a:pt x="604393" y="3378403"/>
                  </a:lnTo>
                  <a:lnTo>
                    <a:pt x="632206" y="3363887"/>
                  </a:lnTo>
                  <a:lnTo>
                    <a:pt x="656336" y="3350971"/>
                  </a:lnTo>
                  <a:lnTo>
                    <a:pt x="680466" y="3339084"/>
                  </a:lnTo>
                  <a:lnTo>
                    <a:pt x="708406" y="3327781"/>
                  </a:lnTo>
                  <a:lnTo>
                    <a:pt x="825881" y="3288411"/>
                  </a:lnTo>
                  <a:lnTo>
                    <a:pt x="1077595" y="3218180"/>
                  </a:lnTo>
                  <a:lnTo>
                    <a:pt x="1227074" y="3188589"/>
                  </a:lnTo>
                  <a:lnTo>
                    <a:pt x="1231011" y="3183001"/>
                  </a:lnTo>
                  <a:lnTo>
                    <a:pt x="1231646" y="3184652"/>
                  </a:lnTo>
                  <a:lnTo>
                    <a:pt x="1234567" y="3183001"/>
                  </a:lnTo>
                  <a:lnTo>
                    <a:pt x="1242187" y="3178810"/>
                  </a:lnTo>
                  <a:lnTo>
                    <a:pt x="1277747" y="3174873"/>
                  </a:lnTo>
                  <a:lnTo>
                    <a:pt x="1325753" y="3166999"/>
                  </a:lnTo>
                  <a:lnTo>
                    <a:pt x="1384427" y="3158363"/>
                  </a:lnTo>
                  <a:lnTo>
                    <a:pt x="1490091" y="3148711"/>
                  </a:lnTo>
                  <a:lnTo>
                    <a:pt x="1556385" y="3136900"/>
                  </a:lnTo>
                  <a:lnTo>
                    <a:pt x="1596517" y="3133725"/>
                  </a:lnTo>
                  <a:lnTo>
                    <a:pt x="1623060" y="3134995"/>
                  </a:lnTo>
                  <a:lnTo>
                    <a:pt x="1667383" y="3135630"/>
                  </a:lnTo>
                  <a:lnTo>
                    <a:pt x="1692021" y="3136519"/>
                  </a:lnTo>
                  <a:lnTo>
                    <a:pt x="1707515" y="3137535"/>
                  </a:lnTo>
                  <a:lnTo>
                    <a:pt x="1728089" y="3140837"/>
                  </a:lnTo>
                  <a:lnTo>
                    <a:pt x="1740789" y="3142234"/>
                  </a:lnTo>
                  <a:lnTo>
                    <a:pt x="1755648" y="3142615"/>
                  </a:lnTo>
                  <a:lnTo>
                    <a:pt x="1788033" y="3141853"/>
                  </a:lnTo>
                  <a:lnTo>
                    <a:pt x="1809623" y="3142234"/>
                  </a:lnTo>
                  <a:lnTo>
                    <a:pt x="1832610" y="3149219"/>
                  </a:lnTo>
                  <a:lnTo>
                    <a:pt x="1860296" y="3159252"/>
                  </a:lnTo>
                  <a:lnTo>
                    <a:pt x="1878457" y="3164713"/>
                  </a:lnTo>
                  <a:lnTo>
                    <a:pt x="1904619" y="3174492"/>
                  </a:lnTo>
                  <a:lnTo>
                    <a:pt x="1924685" y="3181604"/>
                  </a:lnTo>
                  <a:lnTo>
                    <a:pt x="1945386" y="3187573"/>
                  </a:lnTo>
                  <a:lnTo>
                    <a:pt x="1974088" y="3194177"/>
                  </a:lnTo>
                  <a:lnTo>
                    <a:pt x="1987169" y="3205226"/>
                  </a:lnTo>
                  <a:lnTo>
                    <a:pt x="1993392" y="3216148"/>
                  </a:lnTo>
                  <a:lnTo>
                    <a:pt x="1997075" y="3229483"/>
                  </a:lnTo>
                  <a:lnTo>
                    <a:pt x="2002790" y="3247644"/>
                  </a:lnTo>
                  <a:lnTo>
                    <a:pt x="2005838" y="3261614"/>
                  </a:lnTo>
                  <a:lnTo>
                    <a:pt x="2010791" y="3274695"/>
                  </a:lnTo>
                  <a:lnTo>
                    <a:pt x="2017522" y="3287141"/>
                  </a:lnTo>
                  <a:lnTo>
                    <a:pt x="2026158" y="3299726"/>
                  </a:lnTo>
                  <a:lnTo>
                    <a:pt x="2033016" y="3311601"/>
                  </a:lnTo>
                  <a:lnTo>
                    <a:pt x="2039112" y="3320694"/>
                  </a:lnTo>
                  <a:lnTo>
                    <a:pt x="2045843" y="3329127"/>
                  </a:lnTo>
                  <a:lnTo>
                    <a:pt x="2054733" y="3339109"/>
                  </a:lnTo>
                  <a:lnTo>
                    <a:pt x="2061591" y="3351085"/>
                  </a:lnTo>
                  <a:lnTo>
                    <a:pt x="2088134" y="3387039"/>
                  </a:lnTo>
                  <a:lnTo>
                    <a:pt x="2134235" y="3408222"/>
                  </a:lnTo>
                  <a:lnTo>
                    <a:pt x="2178939" y="3413556"/>
                  </a:lnTo>
                  <a:lnTo>
                    <a:pt x="2207514" y="3414001"/>
                  </a:lnTo>
                  <a:lnTo>
                    <a:pt x="2219071" y="3413328"/>
                  </a:lnTo>
                  <a:lnTo>
                    <a:pt x="2262378" y="3404070"/>
                  </a:lnTo>
                  <a:lnTo>
                    <a:pt x="2299716" y="3382759"/>
                  </a:lnTo>
                  <a:lnTo>
                    <a:pt x="2330069" y="3340481"/>
                  </a:lnTo>
                  <a:lnTo>
                    <a:pt x="2334006" y="3321901"/>
                  </a:lnTo>
                  <a:lnTo>
                    <a:pt x="2337308" y="3309239"/>
                  </a:lnTo>
                  <a:lnTo>
                    <a:pt x="2339848" y="3297440"/>
                  </a:lnTo>
                  <a:lnTo>
                    <a:pt x="2341753" y="3281426"/>
                  </a:lnTo>
                  <a:lnTo>
                    <a:pt x="2347722" y="3261360"/>
                  </a:lnTo>
                  <a:lnTo>
                    <a:pt x="2353564" y="3246247"/>
                  </a:lnTo>
                  <a:lnTo>
                    <a:pt x="2360549" y="3231134"/>
                  </a:lnTo>
                  <a:lnTo>
                    <a:pt x="2370328" y="3211068"/>
                  </a:lnTo>
                  <a:lnTo>
                    <a:pt x="2387727" y="3192272"/>
                  </a:lnTo>
                  <a:lnTo>
                    <a:pt x="2401189" y="3175635"/>
                  </a:lnTo>
                  <a:lnTo>
                    <a:pt x="2413508" y="3157982"/>
                  </a:lnTo>
                  <a:lnTo>
                    <a:pt x="2423922" y="3141853"/>
                  </a:lnTo>
                  <a:lnTo>
                    <a:pt x="2427478" y="3136519"/>
                  </a:lnTo>
                  <a:lnTo>
                    <a:pt x="2430145" y="3133725"/>
                  </a:lnTo>
                  <a:lnTo>
                    <a:pt x="2442083" y="3121406"/>
                  </a:lnTo>
                  <a:lnTo>
                    <a:pt x="2460371" y="3092958"/>
                  </a:lnTo>
                  <a:lnTo>
                    <a:pt x="2475992" y="3077591"/>
                  </a:lnTo>
                  <a:lnTo>
                    <a:pt x="2497328" y="3057144"/>
                  </a:lnTo>
                  <a:lnTo>
                    <a:pt x="2519807" y="3030474"/>
                  </a:lnTo>
                  <a:lnTo>
                    <a:pt x="2543937" y="3000375"/>
                  </a:lnTo>
                  <a:lnTo>
                    <a:pt x="2570099" y="2969260"/>
                  </a:lnTo>
                  <a:lnTo>
                    <a:pt x="2620137" y="2919349"/>
                  </a:lnTo>
                  <a:lnTo>
                    <a:pt x="2646426" y="2885694"/>
                  </a:lnTo>
                  <a:lnTo>
                    <a:pt x="2665222" y="2860294"/>
                  </a:lnTo>
                  <a:lnTo>
                    <a:pt x="2692527" y="2835656"/>
                  </a:lnTo>
                  <a:lnTo>
                    <a:pt x="2885694" y="2671191"/>
                  </a:lnTo>
                  <a:lnTo>
                    <a:pt x="2941066" y="2630424"/>
                  </a:lnTo>
                  <a:lnTo>
                    <a:pt x="3046857" y="2546096"/>
                  </a:lnTo>
                  <a:lnTo>
                    <a:pt x="3249930" y="2380234"/>
                  </a:lnTo>
                  <a:lnTo>
                    <a:pt x="3354070" y="2298573"/>
                  </a:lnTo>
                  <a:lnTo>
                    <a:pt x="3384296" y="2284984"/>
                  </a:lnTo>
                  <a:lnTo>
                    <a:pt x="3413633" y="2269998"/>
                  </a:lnTo>
                  <a:lnTo>
                    <a:pt x="3484372" y="2232025"/>
                  </a:lnTo>
                  <a:lnTo>
                    <a:pt x="3500501" y="2223135"/>
                  </a:lnTo>
                  <a:lnTo>
                    <a:pt x="3514725" y="2214753"/>
                  </a:lnTo>
                  <a:lnTo>
                    <a:pt x="3528568" y="2205863"/>
                  </a:lnTo>
                  <a:lnTo>
                    <a:pt x="3543681" y="2198751"/>
                  </a:lnTo>
                  <a:lnTo>
                    <a:pt x="3573907" y="2187702"/>
                  </a:lnTo>
                  <a:lnTo>
                    <a:pt x="3589020" y="2180463"/>
                  </a:lnTo>
                  <a:lnTo>
                    <a:pt x="3649472" y="2132711"/>
                  </a:lnTo>
                  <a:lnTo>
                    <a:pt x="3713226" y="2087753"/>
                  </a:lnTo>
                  <a:lnTo>
                    <a:pt x="3877818" y="2003425"/>
                  </a:lnTo>
                  <a:lnTo>
                    <a:pt x="3988562" y="1964055"/>
                  </a:lnTo>
                  <a:lnTo>
                    <a:pt x="4126230" y="1902206"/>
                  </a:lnTo>
                  <a:lnTo>
                    <a:pt x="4250436" y="1882521"/>
                  </a:lnTo>
                  <a:lnTo>
                    <a:pt x="4264025" y="1874647"/>
                  </a:lnTo>
                  <a:lnTo>
                    <a:pt x="4287266" y="1856740"/>
                  </a:lnTo>
                  <a:lnTo>
                    <a:pt x="4300855" y="1848739"/>
                  </a:lnTo>
                  <a:lnTo>
                    <a:pt x="4354449" y="1829054"/>
                  </a:lnTo>
                  <a:lnTo>
                    <a:pt x="4418330" y="1806575"/>
                  </a:lnTo>
                  <a:lnTo>
                    <a:pt x="4535805" y="1792478"/>
                  </a:lnTo>
                  <a:lnTo>
                    <a:pt x="4663313" y="1792478"/>
                  </a:lnTo>
                  <a:lnTo>
                    <a:pt x="4727194" y="1786890"/>
                  </a:lnTo>
                  <a:lnTo>
                    <a:pt x="4780915" y="1755902"/>
                  </a:lnTo>
                  <a:lnTo>
                    <a:pt x="4814443" y="1708277"/>
                  </a:lnTo>
                  <a:lnTo>
                    <a:pt x="4816221" y="1688465"/>
                  </a:lnTo>
                  <a:lnTo>
                    <a:pt x="4815967" y="1649095"/>
                  </a:lnTo>
                  <a:lnTo>
                    <a:pt x="4817872" y="1629537"/>
                  </a:lnTo>
                  <a:lnTo>
                    <a:pt x="4834636" y="1561973"/>
                  </a:lnTo>
                  <a:lnTo>
                    <a:pt x="4835779" y="1548003"/>
                  </a:lnTo>
                  <a:lnTo>
                    <a:pt x="4835144" y="1525397"/>
                  </a:lnTo>
                  <a:lnTo>
                    <a:pt x="4836287" y="1511427"/>
                  </a:lnTo>
                  <a:lnTo>
                    <a:pt x="4854702" y="1427099"/>
                  </a:lnTo>
                  <a:lnTo>
                    <a:pt x="4859147" y="1407541"/>
                  </a:lnTo>
                  <a:lnTo>
                    <a:pt x="4865497" y="1366393"/>
                  </a:lnTo>
                  <a:lnTo>
                    <a:pt x="4869815" y="1346962"/>
                  </a:lnTo>
                  <a:lnTo>
                    <a:pt x="4896739" y="1265428"/>
                  </a:lnTo>
                  <a:lnTo>
                    <a:pt x="4915154" y="1193673"/>
                  </a:lnTo>
                  <a:lnTo>
                    <a:pt x="4911852" y="1117727"/>
                  </a:lnTo>
                  <a:lnTo>
                    <a:pt x="4928616" y="1013714"/>
                  </a:lnTo>
                  <a:close/>
                </a:path>
              </a:pathLst>
            </a:custGeom>
            <a:solidFill>
              <a:srgbClr val="FF0000">
                <a:alpha val="25097"/>
              </a:srgbClr>
            </a:solidFill>
          </p:spPr>
          <p:txBody>
            <a:bodyPr wrap="square" lIns="0" tIns="0" rIns="0" bIns="0" rtlCol="0"/>
            <a:lstStyle/>
            <a:p>
              <a:endParaRPr/>
            </a:p>
          </p:txBody>
        </p:sp>
        <p:sp>
          <p:nvSpPr>
            <p:cNvPr id="28" name="object 28"/>
            <p:cNvSpPr/>
            <p:nvPr/>
          </p:nvSpPr>
          <p:spPr>
            <a:xfrm>
              <a:off x="2548127" y="2290572"/>
              <a:ext cx="4928870" cy="3485515"/>
            </a:xfrm>
            <a:custGeom>
              <a:avLst/>
              <a:gdLst/>
              <a:ahLst/>
              <a:cxnLst/>
              <a:rect l="l" t="t" r="r" b="b"/>
              <a:pathLst>
                <a:path w="4928870" h="3485515">
                  <a:moveTo>
                    <a:pt x="3302" y="3167506"/>
                  </a:moveTo>
                  <a:lnTo>
                    <a:pt x="2159" y="3187700"/>
                  </a:lnTo>
                  <a:lnTo>
                    <a:pt x="1651" y="3208274"/>
                  </a:lnTo>
                  <a:lnTo>
                    <a:pt x="1143" y="3228847"/>
                  </a:lnTo>
                  <a:lnTo>
                    <a:pt x="0" y="3249041"/>
                  </a:lnTo>
                  <a:lnTo>
                    <a:pt x="64897" y="3278504"/>
                  </a:lnTo>
                  <a:lnTo>
                    <a:pt x="112014" y="3299891"/>
                  </a:lnTo>
                  <a:lnTo>
                    <a:pt x="149606" y="3316973"/>
                  </a:lnTo>
                  <a:lnTo>
                    <a:pt x="186309" y="3333419"/>
                  </a:lnTo>
                  <a:lnTo>
                    <a:pt x="230378" y="3352901"/>
                  </a:lnTo>
                  <a:lnTo>
                    <a:pt x="290449" y="3379114"/>
                  </a:lnTo>
                  <a:lnTo>
                    <a:pt x="411226" y="3485261"/>
                  </a:lnTo>
                  <a:lnTo>
                    <a:pt x="604393" y="3378403"/>
                  </a:lnTo>
                  <a:lnTo>
                    <a:pt x="632206" y="3363887"/>
                  </a:lnTo>
                  <a:lnTo>
                    <a:pt x="656336" y="3350971"/>
                  </a:lnTo>
                  <a:lnTo>
                    <a:pt x="708406" y="3327780"/>
                  </a:lnTo>
                  <a:lnTo>
                    <a:pt x="825881" y="3288411"/>
                  </a:lnTo>
                  <a:lnTo>
                    <a:pt x="1077595" y="3218179"/>
                  </a:lnTo>
                  <a:lnTo>
                    <a:pt x="1227074" y="3188589"/>
                  </a:lnTo>
                  <a:lnTo>
                    <a:pt x="1231011" y="3183001"/>
                  </a:lnTo>
                  <a:lnTo>
                    <a:pt x="1231646" y="3184652"/>
                  </a:lnTo>
                  <a:lnTo>
                    <a:pt x="1242187" y="3178810"/>
                  </a:lnTo>
                  <a:lnTo>
                    <a:pt x="1277747" y="3174872"/>
                  </a:lnTo>
                  <a:lnTo>
                    <a:pt x="1325752" y="3166999"/>
                  </a:lnTo>
                  <a:lnTo>
                    <a:pt x="1384427" y="3158363"/>
                  </a:lnTo>
                  <a:lnTo>
                    <a:pt x="1451991" y="3152013"/>
                  </a:lnTo>
                  <a:lnTo>
                    <a:pt x="1490091" y="3148711"/>
                  </a:lnTo>
                  <a:lnTo>
                    <a:pt x="1522984" y="3142741"/>
                  </a:lnTo>
                  <a:lnTo>
                    <a:pt x="1556385" y="3136900"/>
                  </a:lnTo>
                  <a:lnTo>
                    <a:pt x="1596517" y="3133725"/>
                  </a:lnTo>
                  <a:lnTo>
                    <a:pt x="1623060" y="3134994"/>
                  </a:lnTo>
                  <a:lnTo>
                    <a:pt x="1645539" y="3135376"/>
                  </a:lnTo>
                  <a:lnTo>
                    <a:pt x="1692021" y="3136518"/>
                  </a:lnTo>
                  <a:lnTo>
                    <a:pt x="1728089" y="3140837"/>
                  </a:lnTo>
                  <a:lnTo>
                    <a:pt x="1740789" y="3142234"/>
                  </a:lnTo>
                  <a:lnTo>
                    <a:pt x="1755648" y="3142615"/>
                  </a:lnTo>
                  <a:lnTo>
                    <a:pt x="1770634" y="3142234"/>
                  </a:lnTo>
                  <a:lnTo>
                    <a:pt x="1788033" y="3141853"/>
                  </a:lnTo>
                  <a:lnTo>
                    <a:pt x="1809623" y="3142234"/>
                  </a:lnTo>
                  <a:lnTo>
                    <a:pt x="1832610" y="3149218"/>
                  </a:lnTo>
                  <a:lnTo>
                    <a:pt x="1847214" y="3154426"/>
                  </a:lnTo>
                  <a:lnTo>
                    <a:pt x="1860296" y="3159252"/>
                  </a:lnTo>
                  <a:lnTo>
                    <a:pt x="1878457" y="3164713"/>
                  </a:lnTo>
                  <a:lnTo>
                    <a:pt x="1904619" y="3174491"/>
                  </a:lnTo>
                  <a:lnTo>
                    <a:pt x="1924685" y="3181604"/>
                  </a:lnTo>
                  <a:lnTo>
                    <a:pt x="1945386" y="3187572"/>
                  </a:lnTo>
                  <a:lnTo>
                    <a:pt x="1974088" y="3194177"/>
                  </a:lnTo>
                  <a:lnTo>
                    <a:pt x="1987169" y="3205226"/>
                  </a:lnTo>
                  <a:lnTo>
                    <a:pt x="1993392" y="3216147"/>
                  </a:lnTo>
                  <a:lnTo>
                    <a:pt x="1997075" y="3229483"/>
                  </a:lnTo>
                  <a:lnTo>
                    <a:pt x="2002789" y="3247643"/>
                  </a:lnTo>
                  <a:lnTo>
                    <a:pt x="2005838" y="3261614"/>
                  </a:lnTo>
                  <a:lnTo>
                    <a:pt x="2010791" y="3274694"/>
                  </a:lnTo>
                  <a:lnTo>
                    <a:pt x="2017522" y="3287141"/>
                  </a:lnTo>
                  <a:lnTo>
                    <a:pt x="2026158" y="3299726"/>
                  </a:lnTo>
                  <a:lnTo>
                    <a:pt x="2033016" y="3311601"/>
                  </a:lnTo>
                  <a:lnTo>
                    <a:pt x="2039112" y="3320694"/>
                  </a:lnTo>
                  <a:lnTo>
                    <a:pt x="2045843" y="3329127"/>
                  </a:lnTo>
                  <a:lnTo>
                    <a:pt x="2054733" y="3339083"/>
                  </a:lnTo>
                  <a:lnTo>
                    <a:pt x="2061591" y="3351085"/>
                  </a:lnTo>
                  <a:lnTo>
                    <a:pt x="2088134" y="3387039"/>
                  </a:lnTo>
                  <a:lnTo>
                    <a:pt x="2134235" y="3408222"/>
                  </a:lnTo>
                  <a:lnTo>
                    <a:pt x="2178939" y="3413556"/>
                  </a:lnTo>
                  <a:lnTo>
                    <a:pt x="2195830" y="3413747"/>
                  </a:lnTo>
                  <a:lnTo>
                    <a:pt x="2207514" y="3414001"/>
                  </a:lnTo>
                  <a:lnTo>
                    <a:pt x="2219071" y="3413328"/>
                  </a:lnTo>
                  <a:lnTo>
                    <a:pt x="2236089" y="3410750"/>
                  </a:lnTo>
                  <a:lnTo>
                    <a:pt x="2248916" y="3407371"/>
                  </a:lnTo>
                  <a:lnTo>
                    <a:pt x="2262378" y="3404069"/>
                  </a:lnTo>
                  <a:lnTo>
                    <a:pt x="2299716" y="3382759"/>
                  </a:lnTo>
                  <a:lnTo>
                    <a:pt x="2330069" y="3340480"/>
                  </a:lnTo>
                  <a:lnTo>
                    <a:pt x="2334006" y="3321900"/>
                  </a:lnTo>
                  <a:lnTo>
                    <a:pt x="2337308" y="3309239"/>
                  </a:lnTo>
                  <a:lnTo>
                    <a:pt x="2339848" y="3297440"/>
                  </a:lnTo>
                  <a:lnTo>
                    <a:pt x="2341753" y="3281426"/>
                  </a:lnTo>
                  <a:lnTo>
                    <a:pt x="2347722" y="3261359"/>
                  </a:lnTo>
                  <a:lnTo>
                    <a:pt x="2353564" y="3246247"/>
                  </a:lnTo>
                  <a:lnTo>
                    <a:pt x="2360549" y="3231134"/>
                  </a:lnTo>
                  <a:lnTo>
                    <a:pt x="2370328" y="3211067"/>
                  </a:lnTo>
                  <a:lnTo>
                    <a:pt x="2387727" y="3192272"/>
                  </a:lnTo>
                  <a:lnTo>
                    <a:pt x="2401189" y="3175635"/>
                  </a:lnTo>
                  <a:lnTo>
                    <a:pt x="2413508" y="3157981"/>
                  </a:lnTo>
                  <a:lnTo>
                    <a:pt x="2427478" y="3136518"/>
                  </a:lnTo>
                  <a:lnTo>
                    <a:pt x="2442083" y="3121405"/>
                  </a:lnTo>
                  <a:lnTo>
                    <a:pt x="2451100" y="3107309"/>
                  </a:lnTo>
                  <a:lnTo>
                    <a:pt x="2460371" y="3092958"/>
                  </a:lnTo>
                  <a:lnTo>
                    <a:pt x="2475992" y="3077591"/>
                  </a:lnTo>
                  <a:lnTo>
                    <a:pt x="2497328" y="3057143"/>
                  </a:lnTo>
                  <a:lnTo>
                    <a:pt x="2519807" y="3030474"/>
                  </a:lnTo>
                  <a:lnTo>
                    <a:pt x="2543937" y="3000375"/>
                  </a:lnTo>
                  <a:lnTo>
                    <a:pt x="2570099" y="2969260"/>
                  </a:lnTo>
                  <a:lnTo>
                    <a:pt x="2620137" y="2919348"/>
                  </a:lnTo>
                  <a:lnTo>
                    <a:pt x="2646426" y="2885694"/>
                  </a:lnTo>
                  <a:lnTo>
                    <a:pt x="2665222" y="2860294"/>
                  </a:lnTo>
                  <a:lnTo>
                    <a:pt x="2692527" y="2835655"/>
                  </a:lnTo>
                  <a:lnTo>
                    <a:pt x="2885694" y="2671191"/>
                  </a:lnTo>
                  <a:lnTo>
                    <a:pt x="2941066" y="2630423"/>
                  </a:lnTo>
                  <a:lnTo>
                    <a:pt x="3046857" y="2546096"/>
                  </a:lnTo>
                  <a:lnTo>
                    <a:pt x="3132328" y="2475738"/>
                  </a:lnTo>
                  <a:lnTo>
                    <a:pt x="3249930" y="2380234"/>
                  </a:lnTo>
                  <a:lnTo>
                    <a:pt x="3354070" y="2298572"/>
                  </a:lnTo>
                  <a:lnTo>
                    <a:pt x="3384296" y="2284984"/>
                  </a:lnTo>
                  <a:lnTo>
                    <a:pt x="3413633" y="2269997"/>
                  </a:lnTo>
                  <a:lnTo>
                    <a:pt x="3440811" y="2255392"/>
                  </a:lnTo>
                  <a:lnTo>
                    <a:pt x="3464814" y="2242439"/>
                  </a:lnTo>
                  <a:lnTo>
                    <a:pt x="3484372" y="2232025"/>
                  </a:lnTo>
                  <a:lnTo>
                    <a:pt x="3500501" y="2223135"/>
                  </a:lnTo>
                  <a:lnTo>
                    <a:pt x="3514725" y="2214753"/>
                  </a:lnTo>
                  <a:lnTo>
                    <a:pt x="3528568" y="2205863"/>
                  </a:lnTo>
                  <a:lnTo>
                    <a:pt x="3543681" y="2198751"/>
                  </a:lnTo>
                  <a:lnTo>
                    <a:pt x="3558794" y="2193163"/>
                  </a:lnTo>
                  <a:lnTo>
                    <a:pt x="3573907" y="2187702"/>
                  </a:lnTo>
                  <a:lnTo>
                    <a:pt x="3589020" y="2180463"/>
                  </a:lnTo>
                  <a:lnTo>
                    <a:pt x="3649472" y="2132710"/>
                  </a:lnTo>
                  <a:lnTo>
                    <a:pt x="3713226" y="2087752"/>
                  </a:lnTo>
                  <a:lnTo>
                    <a:pt x="3877818" y="2003425"/>
                  </a:lnTo>
                  <a:lnTo>
                    <a:pt x="3988562" y="1964054"/>
                  </a:lnTo>
                  <a:lnTo>
                    <a:pt x="4126229" y="1902205"/>
                  </a:lnTo>
                  <a:lnTo>
                    <a:pt x="4250436" y="1882520"/>
                  </a:lnTo>
                  <a:lnTo>
                    <a:pt x="4264025" y="1874646"/>
                  </a:lnTo>
                  <a:lnTo>
                    <a:pt x="4275582" y="1865629"/>
                  </a:lnTo>
                  <a:lnTo>
                    <a:pt x="4287266" y="1856739"/>
                  </a:lnTo>
                  <a:lnTo>
                    <a:pt x="4300855" y="1848739"/>
                  </a:lnTo>
                  <a:lnTo>
                    <a:pt x="4354449" y="1829053"/>
                  </a:lnTo>
                  <a:lnTo>
                    <a:pt x="4418330" y="1806575"/>
                  </a:lnTo>
                  <a:lnTo>
                    <a:pt x="4535805" y="1792477"/>
                  </a:lnTo>
                  <a:lnTo>
                    <a:pt x="4663313" y="1792477"/>
                  </a:lnTo>
                  <a:lnTo>
                    <a:pt x="4727194" y="1786889"/>
                  </a:lnTo>
                  <a:lnTo>
                    <a:pt x="4780915" y="1755902"/>
                  </a:lnTo>
                  <a:lnTo>
                    <a:pt x="4814443" y="1708277"/>
                  </a:lnTo>
                  <a:lnTo>
                    <a:pt x="4816221" y="1688464"/>
                  </a:lnTo>
                  <a:lnTo>
                    <a:pt x="4816094" y="1668779"/>
                  </a:lnTo>
                  <a:lnTo>
                    <a:pt x="4815967" y="1649095"/>
                  </a:lnTo>
                  <a:lnTo>
                    <a:pt x="4817872" y="1629536"/>
                  </a:lnTo>
                  <a:lnTo>
                    <a:pt x="4834636" y="1561972"/>
                  </a:lnTo>
                  <a:lnTo>
                    <a:pt x="4835779" y="1548002"/>
                  </a:lnTo>
                  <a:lnTo>
                    <a:pt x="4835525" y="1536700"/>
                  </a:lnTo>
                  <a:lnTo>
                    <a:pt x="4835144" y="1525396"/>
                  </a:lnTo>
                  <a:lnTo>
                    <a:pt x="4836287" y="1511427"/>
                  </a:lnTo>
                  <a:lnTo>
                    <a:pt x="4854702" y="1427098"/>
                  </a:lnTo>
                  <a:lnTo>
                    <a:pt x="4859147" y="1407540"/>
                  </a:lnTo>
                  <a:lnTo>
                    <a:pt x="4862322" y="1386966"/>
                  </a:lnTo>
                  <a:lnTo>
                    <a:pt x="4865497" y="1366392"/>
                  </a:lnTo>
                  <a:lnTo>
                    <a:pt x="4869815" y="1346961"/>
                  </a:lnTo>
                  <a:lnTo>
                    <a:pt x="4896739" y="1265427"/>
                  </a:lnTo>
                  <a:lnTo>
                    <a:pt x="4915154" y="1193673"/>
                  </a:lnTo>
                  <a:lnTo>
                    <a:pt x="4911852" y="1117727"/>
                  </a:lnTo>
                  <a:lnTo>
                    <a:pt x="4928616" y="1013713"/>
                  </a:lnTo>
                  <a:lnTo>
                    <a:pt x="4903851" y="987932"/>
                  </a:lnTo>
                  <a:lnTo>
                    <a:pt x="4876292" y="959485"/>
                  </a:lnTo>
                  <a:lnTo>
                    <a:pt x="4846574" y="928751"/>
                  </a:lnTo>
                  <a:lnTo>
                    <a:pt x="4814570" y="895857"/>
                  </a:lnTo>
                  <a:lnTo>
                    <a:pt x="4780788" y="861060"/>
                  </a:lnTo>
                  <a:lnTo>
                    <a:pt x="4745228" y="824611"/>
                  </a:lnTo>
                  <a:lnTo>
                    <a:pt x="4708398" y="786764"/>
                  </a:lnTo>
                  <a:lnTo>
                    <a:pt x="4670298" y="747776"/>
                  </a:lnTo>
                  <a:lnTo>
                    <a:pt x="4631436" y="707770"/>
                  </a:lnTo>
                  <a:lnTo>
                    <a:pt x="4591812" y="667130"/>
                  </a:lnTo>
                  <a:lnTo>
                    <a:pt x="4551680" y="625982"/>
                  </a:lnTo>
                  <a:lnTo>
                    <a:pt x="4511421" y="584580"/>
                  </a:lnTo>
                  <a:lnTo>
                    <a:pt x="4471289" y="543178"/>
                  </a:lnTo>
                  <a:lnTo>
                    <a:pt x="4431411" y="502030"/>
                  </a:lnTo>
                  <a:lnTo>
                    <a:pt x="4392041" y="461517"/>
                  </a:lnTo>
                  <a:lnTo>
                    <a:pt x="4353560" y="421513"/>
                  </a:lnTo>
                  <a:lnTo>
                    <a:pt x="4315968" y="382650"/>
                  </a:lnTo>
                  <a:lnTo>
                    <a:pt x="4279773" y="344931"/>
                  </a:lnTo>
                  <a:lnTo>
                    <a:pt x="4245102" y="308610"/>
                  </a:lnTo>
                  <a:lnTo>
                    <a:pt x="4212082" y="274065"/>
                  </a:lnTo>
                  <a:lnTo>
                    <a:pt x="4181094" y="241426"/>
                  </a:lnTo>
                  <a:lnTo>
                    <a:pt x="4152519" y="210819"/>
                  </a:lnTo>
                  <a:lnTo>
                    <a:pt x="4126229" y="182752"/>
                  </a:lnTo>
                  <a:lnTo>
                    <a:pt x="3592322" y="99822"/>
                  </a:lnTo>
                  <a:lnTo>
                    <a:pt x="3545967" y="97536"/>
                  </a:lnTo>
                  <a:lnTo>
                    <a:pt x="3500374" y="95376"/>
                  </a:lnTo>
                  <a:lnTo>
                    <a:pt x="3455543" y="93090"/>
                  </a:lnTo>
                  <a:lnTo>
                    <a:pt x="3410966" y="90677"/>
                  </a:lnTo>
                  <a:lnTo>
                    <a:pt x="3366770" y="88264"/>
                  </a:lnTo>
                  <a:lnTo>
                    <a:pt x="3322447" y="85851"/>
                  </a:lnTo>
                  <a:lnTo>
                    <a:pt x="3278124" y="83312"/>
                  </a:lnTo>
                  <a:lnTo>
                    <a:pt x="3233293" y="80772"/>
                  </a:lnTo>
                  <a:lnTo>
                    <a:pt x="3187954" y="78104"/>
                  </a:lnTo>
                  <a:lnTo>
                    <a:pt x="3141980" y="75437"/>
                  </a:lnTo>
                  <a:lnTo>
                    <a:pt x="3094990" y="72516"/>
                  </a:lnTo>
                  <a:lnTo>
                    <a:pt x="3046730" y="69595"/>
                  </a:lnTo>
                  <a:lnTo>
                    <a:pt x="2997327" y="66675"/>
                  </a:lnTo>
                  <a:lnTo>
                    <a:pt x="2946273" y="63500"/>
                  </a:lnTo>
                  <a:lnTo>
                    <a:pt x="2893568" y="60198"/>
                  </a:lnTo>
                  <a:lnTo>
                    <a:pt x="2838831" y="56895"/>
                  </a:lnTo>
                  <a:lnTo>
                    <a:pt x="2782062" y="53339"/>
                  </a:lnTo>
                  <a:lnTo>
                    <a:pt x="2723007" y="49783"/>
                  </a:lnTo>
                  <a:lnTo>
                    <a:pt x="2661285" y="45974"/>
                  </a:lnTo>
                  <a:lnTo>
                    <a:pt x="2597023" y="42037"/>
                  </a:lnTo>
                  <a:lnTo>
                    <a:pt x="2529840" y="37973"/>
                  </a:lnTo>
                  <a:lnTo>
                    <a:pt x="1982470" y="0"/>
                  </a:lnTo>
                  <a:lnTo>
                    <a:pt x="1460373" y="1157097"/>
                  </a:lnTo>
                  <a:lnTo>
                    <a:pt x="414655" y="2200147"/>
                  </a:lnTo>
                  <a:lnTo>
                    <a:pt x="393700" y="2251455"/>
                  </a:lnTo>
                  <a:lnTo>
                    <a:pt x="374777" y="2298065"/>
                  </a:lnTo>
                  <a:lnTo>
                    <a:pt x="357505" y="2340355"/>
                  </a:lnTo>
                  <a:lnTo>
                    <a:pt x="342011" y="2378583"/>
                  </a:lnTo>
                  <a:lnTo>
                    <a:pt x="315087" y="2445004"/>
                  </a:lnTo>
                  <a:lnTo>
                    <a:pt x="303403" y="2473960"/>
                  </a:lnTo>
                  <a:lnTo>
                    <a:pt x="292608" y="2500503"/>
                  </a:lnTo>
                  <a:lnTo>
                    <a:pt x="273177" y="2548382"/>
                  </a:lnTo>
                  <a:lnTo>
                    <a:pt x="255397" y="2591689"/>
                  </a:lnTo>
                  <a:lnTo>
                    <a:pt x="237744" y="2633979"/>
                  </a:lnTo>
                  <a:lnTo>
                    <a:pt x="218948" y="2678176"/>
                  </a:lnTo>
                  <a:lnTo>
                    <a:pt x="197612" y="2727705"/>
                  </a:lnTo>
                  <a:lnTo>
                    <a:pt x="172212" y="2785745"/>
                  </a:lnTo>
                  <a:lnTo>
                    <a:pt x="141605" y="2855467"/>
                  </a:lnTo>
                  <a:lnTo>
                    <a:pt x="123825" y="2895727"/>
                  </a:lnTo>
                  <a:lnTo>
                    <a:pt x="104140" y="2940177"/>
                  </a:lnTo>
                  <a:lnTo>
                    <a:pt x="82423" y="2989199"/>
                  </a:lnTo>
                  <a:lnTo>
                    <a:pt x="58547" y="3043174"/>
                  </a:lnTo>
                  <a:lnTo>
                    <a:pt x="32131" y="3102483"/>
                  </a:lnTo>
                  <a:lnTo>
                    <a:pt x="3302" y="3167506"/>
                  </a:lnTo>
                  <a:close/>
                </a:path>
              </a:pathLst>
            </a:custGeom>
            <a:ln w="9144">
              <a:solidFill>
                <a:srgbClr val="FF0000"/>
              </a:solidFill>
            </a:ln>
          </p:spPr>
          <p:txBody>
            <a:bodyPr wrap="square" lIns="0" tIns="0" rIns="0" bIns="0" rtlCol="0"/>
            <a:lstStyle/>
            <a:p>
              <a:endParaRPr/>
            </a:p>
          </p:txBody>
        </p:sp>
        <p:sp>
          <p:nvSpPr>
            <p:cNvPr id="29" name="object 29"/>
            <p:cNvSpPr/>
            <p:nvPr/>
          </p:nvSpPr>
          <p:spPr>
            <a:xfrm>
              <a:off x="5079492" y="1586483"/>
              <a:ext cx="2724785" cy="1720850"/>
            </a:xfrm>
            <a:custGeom>
              <a:avLst/>
              <a:gdLst/>
              <a:ahLst/>
              <a:cxnLst/>
              <a:rect l="l" t="t" r="r" b="b"/>
              <a:pathLst>
                <a:path w="2724784" h="1720850">
                  <a:moveTo>
                    <a:pt x="2724531" y="1333754"/>
                  </a:moveTo>
                  <a:lnTo>
                    <a:pt x="2197735" y="666242"/>
                  </a:lnTo>
                  <a:lnTo>
                    <a:pt x="2070227" y="570611"/>
                  </a:lnTo>
                  <a:lnTo>
                    <a:pt x="1610868" y="268478"/>
                  </a:lnTo>
                  <a:lnTo>
                    <a:pt x="1202817" y="0"/>
                  </a:lnTo>
                  <a:lnTo>
                    <a:pt x="746633" y="268478"/>
                  </a:lnTo>
                  <a:lnTo>
                    <a:pt x="322072" y="224917"/>
                  </a:lnTo>
                  <a:lnTo>
                    <a:pt x="130810" y="247396"/>
                  </a:lnTo>
                  <a:lnTo>
                    <a:pt x="68834" y="524256"/>
                  </a:lnTo>
                  <a:lnTo>
                    <a:pt x="0" y="742061"/>
                  </a:lnTo>
                  <a:lnTo>
                    <a:pt x="1053592" y="803910"/>
                  </a:lnTo>
                  <a:lnTo>
                    <a:pt x="1593723" y="891159"/>
                  </a:lnTo>
                  <a:lnTo>
                    <a:pt x="2399030" y="1720342"/>
                  </a:lnTo>
                  <a:lnTo>
                    <a:pt x="2724531" y="1333754"/>
                  </a:lnTo>
                  <a:close/>
                </a:path>
              </a:pathLst>
            </a:custGeom>
            <a:solidFill>
              <a:srgbClr val="00AE50">
                <a:alpha val="25097"/>
              </a:srgbClr>
            </a:solidFill>
          </p:spPr>
          <p:txBody>
            <a:bodyPr wrap="square" lIns="0" tIns="0" rIns="0" bIns="0" rtlCol="0"/>
            <a:lstStyle/>
            <a:p>
              <a:endParaRPr/>
            </a:p>
          </p:txBody>
        </p:sp>
        <p:sp>
          <p:nvSpPr>
            <p:cNvPr id="30" name="object 30"/>
            <p:cNvSpPr/>
            <p:nvPr/>
          </p:nvSpPr>
          <p:spPr>
            <a:xfrm>
              <a:off x="5079491" y="1586483"/>
              <a:ext cx="2724785" cy="1720850"/>
            </a:xfrm>
            <a:custGeom>
              <a:avLst/>
              <a:gdLst/>
              <a:ahLst/>
              <a:cxnLst/>
              <a:rect l="l" t="t" r="r" b="b"/>
              <a:pathLst>
                <a:path w="2724784" h="1720850">
                  <a:moveTo>
                    <a:pt x="0" y="742061"/>
                  </a:moveTo>
                  <a:lnTo>
                    <a:pt x="68834" y="524255"/>
                  </a:lnTo>
                  <a:lnTo>
                    <a:pt x="130810" y="247395"/>
                  </a:lnTo>
                  <a:lnTo>
                    <a:pt x="322072" y="224916"/>
                  </a:lnTo>
                  <a:lnTo>
                    <a:pt x="746633" y="268477"/>
                  </a:lnTo>
                  <a:lnTo>
                    <a:pt x="1202817" y="0"/>
                  </a:lnTo>
                  <a:lnTo>
                    <a:pt x="2070227" y="570611"/>
                  </a:lnTo>
                  <a:lnTo>
                    <a:pt x="2197735" y="666241"/>
                  </a:lnTo>
                  <a:lnTo>
                    <a:pt x="2724531" y="1333753"/>
                  </a:lnTo>
                  <a:lnTo>
                    <a:pt x="2399030" y="1720341"/>
                  </a:lnTo>
                  <a:lnTo>
                    <a:pt x="1593723" y="891158"/>
                  </a:lnTo>
                  <a:lnTo>
                    <a:pt x="1053592" y="803910"/>
                  </a:lnTo>
                  <a:lnTo>
                    <a:pt x="0" y="742061"/>
                  </a:lnTo>
                  <a:close/>
                </a:path>
              </a:pathLst>
            </a:custGeom>
            <a:ln w="9143">
              <a:solidFill>
                <a:srgbClr val="00AE50"/>
              </a:solidFill>
            </a:ln>
          </p:spPr>
          <p:txBody>
            <a:bodyPr wrap="square" lIns="0" tIns="0" rIns="0" bIns="0" rtlCol="0"/>
            <a:lstStyle/>
            <a:p>
              <a:endParaRPr/>
            </a:p>
          </p:txBody>
        </p:sp>
        <p:sp>
          <p:nvSpPr>
            <p:cNvPr id="31" name="object 31"/>
            <p:cNvSpPr/>
            <p:nvPr/>
          </p:nvSpPr>
          <p:spPr>
            <a:xfrm>
              <a:off x="6283452" y="1446275"/>
              <a:ext cx="874394" cy="713105"/>
            </a:xfrm>
            <a:custGeom>
              <a:avLst/>
              <a:gdLst/>
              <a:ahLst/>
              <a:cxnLst/>
              <a:rect l="l" t="t" r="r" b="b"/>
              <a:pathLst>
                <a:path w="874395" h="713105">
                  <a:moveTo>
                    <a:pt x="209803" y="0"/>
                  </a:moveTo>
                  <a:lnTo>
                    <a:pt x="0" y="139191"/>
                  </a:lnTo>
                  <a:lnTo>
                    <a:pt x="874268" y="712724"/>
                  </a:lnTo>
                  <a:lnTo>
                    <a:pt x="563752" y="177164"/>
                  </a:lnTo>
                  <a:lnTo>
                    <a:pt x="209803" y="0"/>
                  </a:lnTo>
                  <a:close/>
                </a:path>
              </a:pathLst>
            </a:custGeom>
            <a:solidFill>
              <a:srgbClr val="6E2E9F">
                <a:alpha val="25097"/>
              </a:srgbClr>
            </a:solidFill>
          </p:spPr>
          <p:txBody>
            <a:bodyPr wrap="square" lIns="0" tIns="0" rIns="0" bIns="0" rtlCol="0"/>
            <a:lstStyle/>
            <a:p>
              <a:endParaRPr/>
            </a:p>
          </p:txBody>
        </p:sp>
        <p:sp>
          <p:nvSpPr>
            <p:cNvPr id="32" name="object 32"/>
            <p:cNvSpPr/>
            <p:nvPr/>
          </p:nvSpPr>
          <p:spPr>
            <a:xfrm>
              <a:off x="6283452" y="1446275"/>
              <a:ext cx="874394" cy="713105"/>
            </a:xfrm>
            <a:custGeom>
              <a:avLst/>
              <a:gdLst/>
              <a:ahLst/>
              <a:cxnLst/>
              <a:rect l="l" t="t" r="r" b="b"/>
              <a:pathLst>
                <a:path w="874395" h="713105">
                  <a:moveTo>
                    <a:pt x="0" y="139191"/>
                  </a:moveTo>
                  <a:lnTo>
                    <a:pt x="209803" y="0"/>
                  </a:lnTo>
                  <a:lnTo>
                    <a:pt x="563752" y="177164"/>
                  </a:lnTo>
                  <a:lnTo>
                    <a:pt x="874268" y="712724"/>
                  </a:lnTo>
                  <a:lnTo>
                    <a:pt x="0" y="139191"/>
                  </a:lnTo>
                  <a:close/>
                </a:path>
              </a:pathLst>
            </a:custGeom>
            <a:ln w="9144">
              <a:solidFill>
                <a:srgbClr val="6E2E9F"/>
              </a:solidFill>
            </a:ln>
          </p:spPr>
          <p:txBody>
            <a:bodyPr wrap="square" lIns="0" tIns="0" rIns="0" bIns="0" rtlCol="0"/>
            <a:lstStyle/>
            <a:p>
              <a:endParaRPr/>
            </a:p>
          </p:txBody>
        </p:sp>
        <p:sp>
          <p:nvSpPr>
            <p:cNvPr id="33" name="object 33"/>
            <p:cNvSpPr/>
            <p:nvPr/>
          </p:nvSpPr>
          <p:spPr>
            <a:xfrm>
              <a:off x="2551175" y="3573780"/>
              <a:ext cx="3325495" cy="2200275"/>
            </a:xfrm>
            <a:custGeom>
              <a:avLst/>
              <a:gdLst/>
              <a:ahLst/>
              <a:cxnLst/>
              <a:rect l="l" t="t" r="r" b="b"/>
              <a:pathLst>
                <a:path w="3325495" h="2200275">
                  <a:moveTo>
                    <a:pt x="1414272" y="638556"/>
                  </a:moveTo>
                  <a:lnTo>
                    <a:pt x="2092706" y="0"/>
                  </a:lnTo>
                  <a:lnTo>
                    <a:pt x="2834894" y="212344"/>
                  </a:lnTo>
                  <a:lnTo>
                    <a:pt x="3325241" y="784733"/>
                  </a:lnTo>
                  <a:lnTo>
                    <a:pt x="2499106" y="1527429"/>
                  </a:lnTo>
                  <a:lnTo>
                    <a:pt x="2287524" y="1552702"/>
                  </a:lnTo>
                  <a:lnTo>
                    <a:pt x="1414272" y="638556"/>
                  </a:lnTo>
                  <a:close/>
                </a:path>
                <a:path w="3325495" h="2200275">
                  <a:moveTo>
                    <a:pt x="1272539" y="1720596"/>
                  </a:moveTo>
                  <a:lnTo>
                    <a:pt x="836040" y="1347216"/>
                  </a:lnTo>
                  <a:lnTo>
                    <a:pt x="658113" y="1403350"/>
                  </a:lnTo>
                  <a:lnTo>
                    <a:pt x="463296" y="1605534"/>
                  </a:lnTo>
                  <a:lnTo>
                    <a:pt x="701801" y="2043557"/>
                  </a:lnTo>
                  <a:lnTo>
                    <a:pt x="1013968" y="1948053"/>
                  </a:lnTo>
                  <a:lnTo>
                    <a:pt x="1144904" y="1917192"/>
                  </a:lnTo>
                  <a:lnTo>
                    <a:pt x="1212088" y="1911604"/>
                  </a:lnTo>
                  <a:lnTo>
                    <a:pt x="1208786" y="1726184"/>
                  </a:lnTo>
                  <a:lnTo>
                    <a:pt x="1272539" y="1720596"/>
                  </a:lnTo>
                  <a:close/>
                </a:path>
                <a:path w="3325495" h="2200275">
                  <a:moveTo>
                    <a:pt x="0" y="1969897"/>
                  </a:moveTo>
                  <a:lnTo>
                    <a:pt x="169291" y="1805559"/>
                  </a:lnTo>
                  <a:lnTo>
                    <a:pt x="212851" y="1839341"/>
                  </a:lnTo>
                  <a:lnTo>
                    <a:pt x="464438" y="1604772"/>
                  </a:lnTo>
                  <a:lnTo>
                    <a:pt x="700786" y="2044420"/>
                  </a:lnTo>
                  <a:lnTo>
                    <a:pt x="675386" y="2057806"/>
                  </a:lnTo>
                  <a:lnTo>
                    <a:pt x="661416" y="2064080"/>
                  </a:lnTo>
                  <a:lnTo>
                    <a:pt x="647319" y="2070341"/>
                  </a:lnTo>
                  <a:lnTo>
                    <a:pt x="622046" y="2083701"/>
                  </a:lnTo>
                  <a:lnTo>
                    <a:pt x="410718" y="2200275"/>
                  </a:lnTo>
                  <a:lnTo>
                    <a:pt x="283337" y="2092121"/>
                  </a:lnTo>
                  <a:lnTo>
                    <a:pt x="0" y="1969897"/>
                  </a:lnTo>
                  <a:close/>
                </a:path>
              </a:pathLst>
            </a:custGeom>
            <a:ln w="9144">
              <a:solidFill>
                <a:srgbClr val="000000"/>
              </a:solidFill>
            </a:ln>
          </p:spPr>
          <p:txBody>
            <a:bodyPr wrap="square" lIns="0" tIns="0" rIns="0" bIns="0" rtlCol="0"/>
            <a:lstStyle/>
            <a:p>
              <a:endParaRPr/>
            </a:p>
          </p:txBody>
        </p:sp>
        <p:pic>
          <p:nvPicPr>
            <p:cNvPr id="34" name="object 34"/>
            <p:cNvPicPr/>
            <p:nvPr/>
          </p:nvPicPr>
          <p:blipFill>
            <a:blip r:embed="rId11" cstate="print"/>
            <a:stretch>
              <a:fillRect/>
            </a:stretch>
          </p:blipFill>
          <p:spPr>
            <a:xfrm>
              <a:off x="2546603" y="5359908"/>
              <a:ext cx="179705" cy="188467"/>
            </a:xfrm>
            <a:prstGeom prst="rect">
              <a:avLst/>
            </a:prstGeom>
          </p:spPr>
        </p:pic>
        <p:sp>
          <p:nvSpPr>
            <p:cNvPr id="35" name="object 35"/>
            <p:cNvSpPr/>
            <p:nvPr/>
          </p:nvSpPr>
          <p:spPr>
            <a:xfrm>
              <a:off x="2084831" y="2043683"/>
              <a:ext cx="5374640" cy="4015740"/>
            </a:xfrm>
            <a:custGeom>
              <a:avLst/>
              <a:gdLst/>
              <a:ahLst/>
              <a:cxnLst/>
              <a:rect l="l" t="t" r="r" b="b"/>
              <a:pathLst>
                <a:path w="5374640" h="4015740">
                  <a:moveTo>
                    <a:pt x="177800" y="3275076"/>
                  </a:moveTo>
                  <a:lnTo>
                    <a:pt x="0" y="3392678"/>
                  </a:lnTo>
                  <a:lnTo>
                    <a:pt x="90550" y="3469640"/>
                  </a:lnTo>
                  <a:lnTo>
                    <a:pt x="233172" y="3501898"/>
                  </a:lnTo>
                  <a:lnTo>
                    <a:pt x="345567" y="3458464"/>
                  </a:lnTo>
                  <a:lnTo>
                    <a:pt x="365760" y="3375914"/>
                  </a:lnTo>
                  <a:lnTo>
                    <a:pt x="177800" y="3275076"/>
                  </a:lnTo>
                  <a:close/>
                </a:path>
                <a:path w="5374640" h="4015740">
                  <a:moveTo>
                    <a:pt x="173609" y="3765423"/>
                  </a:moveTo>
                  <a:lnTo>
                    <a:pt x="289051" y="3672801"/>
                  </a:lnTo>
                  <a:lnTo>
                    <a:pt x="344297" y="3459479"/>
                  </a:lnTo>
                  <a:lnTo>
                    <a:pt x="230378" y="3504438"/>
                  </a:lnTo>
                  <a:lnTo>
                    <a:pt x="89916" y="3470782"/>
                  </a:lnTo>
                  <a:lnTo>
                    <a:pt x="101600" y="3650335"/>
                  </a:lnTo>
                  <a:lnTo>
                    <a:pt x="173609" y="3765423"/>
                  </a:lnTo>
                  <a:close/>
                </a:path>
                <a:path w="5374640" h="4015740">
                  <a:moveTo>
                    <a:pt x="3287268" y="1727199"/>
                  </a:moveTo>
                  <a:lnTo>
                    <a:pt x="3906393" y="954024"/>
                  </a:lnTo>
                  <a:lnTo>
                    <a:pt x="4441698" y="1052449"/>
                  </a:lnTo>
                  <a:lnTo>
                    <a:pt x="4441698" y="1361693"/>
                  </a:lnTo>
                  <a:lnTo>
                    <a:pt x="5374640" y="1364488"/>
                  </a:lnTo>
                  <a:lnTo>
                    <a:pt x="5374640" y="1434845"/>
                  </a:lnTo>
                  <a:lnTo>
                    <a:pt x="5364607" y="1491106"/>
                  </a:lnTo>
                  <a:lnTo>
                    <a:pt x="5352796" y="1530350"/>
                  </a:lnTo>
                  <a:lnTo>
                    <a:pt x="5339461" y="1575308"/>
                  </a:lnTo>
                  <a:lnTo>
                    <a:pt x="5324348" y="1628774"/>
                  </a:lnTo>
                  <a:lnTo>
                    <a:pt x="5317490" y="1673733"/>
                  </a:lnTo>
                  <a:lnTo>
                    <a:pt x="5304155" y="1721611"/>
                  </a:lnTo>
                  <a:lnTo>
                    <a:pt x="5297424" y="1760982"/>
                  </a:lnTo>
                  <a:lnTo>
                    <a:pt x="5297424" y="1805939"/>
                  </a:lnTo>
                  <a:lnTo>
                    <a:pt x="5290693" y="1839721"/>
                  </a:lnTo>
                  <a:lnTo>
                    <a:pt x="5273929" y="1876297"/>
                  </a:lnTo>
                  <a:lnTo>
                    <a:pt x="5280660" y="1915540"/>
                  </a:lnTo>
                  <a:lnTo>
                    <a:pt x="5270627" y="1954910"/>
                  </a:lnTo>
                  <a:lnTo>
                    <a:pt x="5230368" y="2011171"/>
                  </a:lnTo>
                  <a:lnTo>
                    <a:pt x="5149850" y="2033651"/>
                  </a:lnTo>
                  <a:lnTo>
                    <a:pt x="4968621" y="2042033"/>
                  </a:lnTo>
                  <a:lnTo>
                    <a:pt x="4914900" y="2047747"/>
                  </a:lnTo>
                  <a:lnTo>
                    <a:pt x="4827651" y="2073020"/>
                  </a:lnTo>
                  <a:lnTo>
                    <a:pt x="4757166" y="2095499"/>
                  </a:lnTo>
                  <a:lnTo>
                    <a:pt x="4713605" y="2129282"/>
                  </a:lnTo>
                  <a:lnTo>
                    <a:pt x="4592701" y="2148966"/>
                  </a:lnTo>
                  <a:lnTo>
                    <a:pt x="4468495" y="2196718"/>
                  </a:lnTo>
                  <a:lnTo>
                    <a:pt x="4284091" y="2272665"/>
                  </a:lnTo>
                  <a:lnTo>
                    <a:pt x="4220209" y="2303526"/>
                  </a:lnTo>
                  <a:lnTo>
                    <a:pt x="4169791" y="2342896"/>
                  </a:lnTo>
                  <a:lnTo>
                    <a:pt x="4112768" y="2379472"/>
                  </a:lnTo>
                  <a:lnTo>
                    <a:pt x="4065778" y="2410333"/>
                  </a:lnTo>
                  <a:lnTo>
                    <a:pt x="4045712" y="2427223"/>
                  </a:lnTo>
                  <a:lnTo>
                    <a:pt x="3975227" y="2458211"/>
                  </a:lnTo>
                  <a:lnTo>
                    <a:pt x="3934968" y="2482088"/>
                  </a:lnTo>
                  <a:lnTo>
                    <a:pt x="3287268" y="1727199"/>
                  </a:lnTo>
                  <a:close/>
                </a:path>
                <a:path w="5374640" h="4015740">
                  <a:moveTo>
                    <a:pt x="876300" y="3730409"/>
                  </a:moveTo>
                  <a:lnTo>
                    <a:pt x="789051" y="3782352"/>
                  </a:lnTo>
                  <a:lnTo>
                    <a:pt x="715263" y="3816070"/>
                  </a:lnTo>
                  <a:lnTo>
                    <a:pt x="591185" y="3863809"/>
                  </a:lnTo>
                  <a:lnTo>
                    <a:pt x="470407" y="3908755"/>
                  </a:lnTo>
                  <a:lnTo>
                    <a:pt x="413385" y="3950893"/>
                  </a:lnTo>
                  <a:lnTo>
                    <a:pt x="337819" y="3987393"/>
                  </a:lnTo>
                  <a:lnTo>
                    <a:pt x="316103" y="4015486"/>
                  </a:lnTo>
                  <a:lnTo>
                    <a:pt x="76200" y="3799217"/>
                  </a:lnTo>
                  <a:lnTo>
                    <a:pt x="386461" y="3529583"/>
                  </a:lnTo>
                  <a:lnTo>
                    <a:pt x="552576" y="3535172"/>
                  </a:lnTo>
                  <a:lnTo>
                    <a:pt x="752220" y="3625075"/>
                  </a:lnTo>
                  <a:lnTo>
                    <a:pt x="876300" y="3730409"/>
                  </a:lnTo>
                  <a:close/>
                </a:path>
                <a:path w="5374640" h="4015740">
                  <a:moveTo>
                    <a:pt x="4180331" y="1332229"/>
                  </a:moveTo>
                  <a:lnTo>
                    <a:pt x="4217162" y="1395476"/>
                  </a:lnTo>
                  <a:lnTo>
                    <a:pt x="4253992" y="1440561"/>
                  </a:lnTo>
                  <a:lnTo>
                    <a:pt x="4284218" y="1471549"/>
                  </a:lnTo>
                  <a:lnTo>
                    <a:pt x="4324477" y="1505203"/>
                  </a:lnTo>
                  <a:lnTo>
                    <a:pt x="4368038" y="1533270"/>
                  </a:lnTo>
                  <a:lnTo>
                    <a:pt x="4414901" y="1561464"/>
                  </a:lnTo>
                  <a:lnTo>
                    <a:pt x="4455160" y="1578355"/>
                  </a:lnTo>
                  <a:lnTo>
                    <a:pt x="4495165" y="1595120"/>
                  </a:lnTo>
                  <a:lnTo>
                    <a:pt x="4548759" y="1612010"/>
                  </a:lnTo>
                  <a:lnTo>
                    <a:pt x="4561205" y="1614932"/>
                  </a:lnTo>
                  <a:lnTo>
                    <a:pt x="4573270" y="1617852"/>
                  </a:lnTo>
                  <a:lnTo>
                    <a:pt x="4613402" y="1625472"/>
                  </a:lnTo>
                  <a:lnTo>
                    <a:pt x="4644136" y="1629664"/>
                  </a:lnTo>
                  <a:lnTo>
                    <a:pt x="4659376" y="1631695"/>
                  </a:lnTo>
                  <a:lnTo>
                    <a:pt x="4769993" y="1491106"/>
                  </a:lnTo>
                  <a:lnTo>
                    <a:pt x="4357878" y="1208531"/>
                  </a:lnTo>
                  <a:lnTo>
                    <a:pt x="4180331" y="1332229"/>
                  </a:lnTo>
                  <a:close/>
                </a:path>
                <a:path w="5374640" h="4015740">
                  <a:moveTo>
                    <a:pt x="4357116" y="1207896"/>
                  </a:moveTo>
                  <a:lnTo>
                    <a:pt x="4727321" y="964691"/>
                  </a:lnTo>
                  <a:lnTo>
                    <a:pt x="4980178" y="1214881"/>
                  </a:lnTo>
                  <a:lnTo>
                    <a:pt x="4769231" y="1490471"/>
                  </a:lnTo>
                  <a:lnTo>
                    <a:pt x="4357116" y="1207896"/>
                  </a:lnTo>
                  <a:close/>
                </a:path>
                <a:path w="5374640" h="4015740">
                  <a:moveTo>
                    <a:pt x="4725924" y="963294"/>
                  </a:moveTo>
                  <a:lnTo>
                    <a:pt x="4833620" y="894588"/>
                  </a:lnTo>
                  <a:lnTo>
                    <a:pt x="4884039" y="914273"/>
                  </a:lnTo>
                  <a:lnTo>
                    <a:pt x="4934585" y="945133"/>
                  </a:lnTo>
                  <a:lnTo>
                    <a:pt x="4968113" y="975867"/>
                  </a:lnTo>
                  <a:lnTo>
                    <a:pt x="4998339" y="1018031"/>
                  </a:lnTo>
                  <a:lnTo>
                    <a:pt x="5021961" y="1060068"/>
                  </a:lnTo>
                  <a:lnTo>
                    <a:pt x="5028692" y="1105027"/>
                  </a:lnTo>
                  <a:lnTo>
                    <a:pt x="5028692" y="1147064"/>
                  </a:lnTo>
                  <a:lnTo>
                    <a:pt x="4985004" y="1215770"/>
                  </a:lnTo>
                  <a:lnTo>
                    <a:pt x="4725924" y="963294"/>
                  </a:lnTo>
                  <a:close/>
                </a:path>
                <a:path w="5374640" h="4015740">
                  <a:moveTo>
                    <a:pt x="2610993" y="263651"/>
                  </a:moveTo>
                  <a:lnTo>
                    <a:pt x="2522220" y="686435"/>
                  </a:lnTo>
                  <a:lnTo>
                    <a:pt x="3467354" y="819912"/>
                  </a:lnTo>
                  <a:lnTo>
                    <a:pt x="3566159" y="315594"/>
                  </a:lnTo>
                  <a:lnTo>
                    <a:pt x="2610993" y="263651"/>
                  </a:lnTo>
                  <a:close/>
                </a:path>
                <a:path w="5374640" h="4015740">
                  <a:moveTo>
                    <a:pt x="3564763" y="316991"/>
                  </a:moveTo>
                  <a:lnTo>
                    <a:pt x="3881628" y="340867"/>
                  </a:lnTo>
                  <a:lnTo>
                    <a:pt x="3767074" y="863853"/>
                  </a:lnTo>
                  <a:lnTo>
                    <a:pt x="3468624" y="821689"/>
                  </a:lnTo>
                  <a:lnTo>
                    <a:pt x="3564763" y="316991"/>
                  </a:lnTo>
                  <a:close/>
                </a:path>
                <a:path w="5374640" h="4015740">
                  <a:moveTo>
                    <a:pt x="3878326" y="338327"/>
                  </a:moveTo>
                  <a:lnTo>
                    <a:pt x="4054855" y="346710"/>
                  </a:lnTo>
                  <a:lnTo>
                    <a:pt x="3930523" y="888111"/>
                  </a:lnTo>
                  <a:lnTo>
                    <a:pt x="3767328" y="862838"/>
                  </a:lnTo>
                  <a:lnTo>
                    <a:pt x="3878326" y="338327"/>
                  </a:lnTo>
                  <a:close/>
                </a:path>
                <a:path w="5374640" h="4015740">
                  <a:moveTo>
                    <a:pt x="4053967" y="341375"/>
                  </a:moveTo>
                  <a:lnTo>
                    <a:pt x="4582287" y="431291"/>
                  </a:lnTo>
                  <a:lnTo>
                    <a:pt x="4630928" y="470535"/>
                  </a:lnTo>
                  <a:lnTo>
                    <a:pt x="4506849" y="1055877"/>
                  </a:lnTo>
                  <a:lnTo>
                    <a:pt x="4444746" y="1053083"/>
                  </a:lnTo>
                  <a:lnTo>
                    <a:pt x="3918204" y="956182"/>
                  </a:lnTo>
                  <a:lnTo>
                    <a:pt x="4053967" y="341375"/>
                  </a:lnTo>
                  <a:close/>
                </a:path>
                <a:path w="5374640" h="4015740">
                  <a:moveTo>
                    <a:pt x="2753868" y="3083686"/>
                  </a:moveTo>
                  <a:lnTo>
                    <a:pt x="2968625" y="3057016"/>
                  </a:lnTo>
                  <a:lnTo>
                    <a:pt x="3790442" y="2316479"/>
                  </a:lnTo>
                  <a:lnTo>
                    <a:pt x="3934714" y="2480817"/>
                  </a:lnTo>
                  <a:lnTo>
                    <a:pt x="3773678" y="2573654"/>
                  </a:lnTo>
                  <a:lnTo>
                    <a:pt x="3666363" y="2666365"/>
                  </a:lnTo>
                  <a:lnTo>
                    <a:pt x="3587496" y="2728214"/>
                  </a:lnTo>
                  <a:lnTo>
                    <a:pt x="3451605" y="2843403"/>
                  </a:lnTo>
                  <a:lnTo>
                    <a:pt x="3411474" y="2871470"/>
                  </a:lnTo>
                  <a:lnTo>
                    <a:pt x="3344291" y="2919222"/>
                  </a:lnTo>
                  <a:lnTo>
                    <a:pt x="3287268" y="2964179"/>
                  </a:lnTo>
                  <a:lnTo>
                    <a:pt x="3206750" y="3038729"/>
                  </a:lnTo>
                  <a:lnTo>
                    <a:pt x="3132963" y="3104768"/>
                  </a:lnTo>
                  <a:lnTo>
                    <a:pt x="3124072" y="3115691"/>
                  </a:lnTo>
                  <a:lnTo>
                    <a:pt x="3113659" y="3127247"/>
                  </a:lnTo>
                  <a:lnTo>
                    <a:pt x="3103245" y="3138678"/>
                  </a:lnTo>
                  <a:lnTo>
                    <a:pt x="3094355" y="3149727"/>
                  </a:lnTo>
                  <a:lnTo>
                    <a:pt x="3074289" y="3181985"/>
                  </a:lnTo>
                  <a:lnTo>
                    <a:pt x="3064764" y="3190493"/>
                  </a:lnTo>
                  <a:lnTo>
                    <a:pt x="3059938" y="3193160"/>
                  </a:lnTo>
                  <a:lnTo>
                    <a:pt x="3055239" y="3195954"/>
                  </a:lnTo>
                  <a:lnTo>
                    <a:pt x="3045714" y="3204464"/>
                  </a:lnTo>
                  <a:lnTo>
                    <a:pt x="2951860" y="3307079"/>
                  </a:lnTo>
                  <a:lnTo>
                    <a:pt x="2753868" y="3083686"/>
                  </a:lnTo>
                  <a:close/>
                </a:path>
                <a:path w="5374640" h="4015740">
                  <a:moveTo>
                    <a:pt x="2999232" y="0"/>
                  </a:moveTo>
                  <a:lnTo>
                    <a:pt x="3441192" y="0"/>
                  </a:lnTo>
                </a:path>
              </a:pathLst>
            </a:custGeom>
            <a:ln w="9144">
              <a:solidFill>
                <a:srgbClr val="000000"/>
              </a:solidFill>
            </a:ln>
          </p:spPr>
          <p:txBody>
            <a:bodyPr wrap="square" lIns="0" tIns="0" rIns="0" bIns="0" rtlCol="0"/>
            <a:lstStyle/>
            <a:p>
              <a:endParaRPr/>
            </a:p>
          </p:txBody>
        </p:sp>
      </p:grpSp>
      <p:sp>
        <p:nvSpPr>
          <p:cNvPr id="36" name="object 36"/>
          <p:cNvSpPr txBox="1"/>
          <p:nvPr/>
        </p:nvSpPr>
        <p:spPr>
          <a:xfrm>
            <a:off x="3080004" y="3476244"/>
            <a:ext cx="885825" cy="245745"/>
          </a:xfrm>
          <a:prstGeom prst="rect">
            <a:avLst/>
          </a:prstGeom>
          <a:solidFill>
            <a:srgbClr val="ECEBDF"/>
          </a:solidFill>
          <a:ln w="9144">
            <a:solidFill>
              <a:srgbClr val="000000"/>
            </a:solidFill>
          </a:ln>
        </p:spPr>
        <p:txBody>
          <a:bodyPr vert="horz" wrap="square" lIns="0" tIns="25400" rIns="0" bIns="0" rtlCol="0">
            <a:spAutoFit/>
          </a:bodyPr>
          <a:lstStyle/>
          <a:p>
            <a:pPr marL="201930">
              <a:lnSpc>
                <a:spcPct val="100000"/>
              </a:lnSpc>
              <a:spcBef>
                <a:spcPts val="200"/>
              </a:spcBef>
            </a:pPr>
            <a:r>
              <a:rPr sz="1000" dirty="0">
                <a:latin typeface="Calibri"/>
                <a:cs typeface="Calibri"/>
              </a:rPr>
              <a:t>SFC</a:t>
            </a:r>
            <a:r>
              <a:rPr sz="1000" spc="-40" dirty="0">
                <a:latin typeface="Calibri"/>
                <a:cs typeface="Calibri"/>
              </a:rPr>
              <a:t> </a:t>
            </a:r>
            <a:r>
              <a:rPr sz="1000" spc="-10" dirty="0">
                <a:latin typeface="Calibri"/>
                <a:cs typeface="Calibri"/>
              </a:rPr>
              <a:t>-</a:t>
            </a:r>
            <a:r>
              <a:rPr sz="1000" spc="-65" dirty="0">
                <a:latin typeface="Calibri"/>
                <a:cs typeface="Calibri"/>
              </a:rPr>
              <a:t> </a:t>
            </a:r>
            <a:r>
              <a:rPr sz="1000" spc="-25" dirty="0">
                <a:latin typeface="Calibri"/>
                <a:cs typeface="Calibri"/>
              </a:rPr>
              <a:t>100</a:t>
            </a:r>
            <a:endParaRPr sz="1000">
              <a:latin typeface="Calibri"/>
              <a:cs typeface="Calibri"/>
            </a:endParaRPr>
          </a:p>
        </p:txBody>
      </p:sp>
      <p:grpSp>
        <p:nvGrpSpPr>
          <p:cNvPr id="37" name="object 37"/>
          <p:cNvGrpSpPr/>
          <p:nvPr/>
        </p:nvGrpSpPr>
        <p:grpSpPr>
          <a:xfrm>
            <a:off x="6966013" y="1622869"/>
            <a:ext cx="725805" cy="247650"/>
            <a:chOff x="6966013" y="1622869"/>
            <a:chExt cx="725805" cy="247650"/>
          </a:xfrm>
        </p:grpSpPr>
        <p:sp>
          <p:nvSpPr>
            <p:cNvPr id="38" name="object 38"/>
            <p:cNvSpPr/>
            <p:nvPr/>
          </p:nvSpPr>
          <p:spPr>
            <a:xfrm>
              <a:off x="6970776" y="1627632"/>
              <a:ext cx="716280" cy="238125"/>
            </a:xfrm>
            <a:custGeom>
              <a:avLst/>
              <a:gdLst/>
              <a:ahLst/>
              <a:cxnLst/>
              <a:rect l="l" t="t" r="r" b="b"/>
              <a:pathLst>
                <a:path w="716279" h="238125">
                  <a:moveTo>
                    <a:pt x="716279" y="0"/>
                  </a:moveTo>
                  <a:lnTo>
                    <a:pt x="0" y="0"/>
                  </a:lnTo>
                  <a:lnTo>
                    <a:pt x="0" y="237744"/>
                  </a:lnTo>
                  <a:lnTo>
                    <a:pt x="716279" y="237744"/>
                  </a:lnTo>
                  <a:lnTo>
                    <a:pt x="716279" y="0"/>
                  </a:lnTo>
                  <a:close/>
                </a:path>
              </a:pathLst>
            </a:custGeom>
            <a:solidFill>
              <a:srgbClr val="ECEBDF"/>
            </a:solidFill>
          </p:spPr>
          <p:txBody>
            <a:bodyPr wrap="square" lIns="0" tIns="0" rIns="0" bIns="0" rtlCol="0"/>
            <a:lstStyle/>
            <a:p>
              <a:endParaRPr/>
            </a:p>
          </p:txBody>
        </p:sp>
        <p:sp>
          <p:nvSpPr>
            <p:cNvPr id="39" name="object 39"/>
            <p:cNvSpPr/>
            <p:nvPr/>
          </p:nvSpPr>
          <p:spPr>
            <a:xfrm>
              <a:off x="6970776" y="1627632"/>
              <a:ext cx="716280" cy="238125"/>
            </a:xfrm>
            <a:custGeom>
              <a:avLst/>
              <a:gdLst/>
              <a:ahLst/>
              <a:cxnLst/>
              <a:rect l="l" t="t" r="r" b="b"/>
              <a:pathLst>
                <a:path w="716279" h="238125">
                  <a:moveTo>
                    <a:pt x="0" y="237744"/>
                  </a:moveTo>
                  <a:lnTo>
                    <a:pt x="716279" y="237744"/>
                  </a:lnTo>
                  <a:lnTo>
                    <a:pt x="716279" y="0"/>
                  </a:lnTo>
                  <a:lnTo>
                    <a:pt x="0" y="0"/>
                  </a:lnTo>
                  <a:lnTo>
                    <a:pt x="0" y="237744"/>
                  </a:lnTo>
                  <a:close/>
                </a:path>
              </a:pathLst>
            </a:custGeom>
            <a:ln w="9144">
              <a:solidFill>
                <a:srgbClr val="000000"/>
              </a:solidFill>
            </a:ln>
          </p:spPr>
          <p:txBody>
            <a:bodyPr wrap="square" lIns="0" tIns="0" rIns="0" bIns="0" rtlCol="0"/>
            <a:lstStyle/>
            <a:p>
              <a:endParaRPr/>
            </a:p>
          </p:txBody>
        </p:sp>
      </p:grpSp>
      <p:sp>
        <p:nvSpPr>
          <p:cNvPr id="40" name="object 40"/>
          <p:cNvSpPr txBox="1"/>
          <p:nvPr/>
        </p:nvSpPr>
        <p:spPr>
          <a:xfrm>
            <a:off x="6970776" y="1627632"/>
            <a:ext cx="716280" cy="238125"/>
          </a:xfrm>
          <a:prstGeom prst="rect">
            <a:avLst/>
          </a:prstGeom>
        </p:spPr>
        <p:txBody>
          <a:bodyPr vert="horz" wrap="square" lIns="0" tIns="26034" rIns="0" bIns="0" rtlCol="0">
            <a:spAutoFit/>
          </a:bodyPr>
          <a:lstStyle/>
          <a:p>
            <a:pPr marL="172085">
              <a:lnSpc>
                <a:spcPct val="100000"/>
              </a:lnSpc>
              <a:spcBef>
                <a:spcPts val="204"/>
              </a:spcBef>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40</a:t>
            </a:r>
            <a:endParaRPr sz="900">
              <a:latin typeface="Calibri"/>
              <a:cs typeface="Calibri"/>
            </a:endParaRPr>
          </a:p>
        </p:txBody>
      </p:sp>
      <p:sp>
        <p:nvSpPr>
          <p:cNvPr id="41" name="object 41"/>
          <p:cNvSpPr txBox="1"/>
          <p:nvPr/>
        </p:nvSpPr>
        <p:spPr>
          <a:xfrm>
            <a:off x="5852159" y="2039111"/>
            <a:ext cx="707390" cy="230504"/>
          </a:xfrm>
          <a:prstGeom prst="rect">
            <a:avLst/>
          </a:prstGeom>
          <a:solidFill>
            <a:srgbClr val="ECEBDF"/>
          </a:solidFill>
          <a:ln w="9144">
            <a:solidFill>
              <a:srgbClr val="000000"/>
            </a:solidFill>
          </a:ln>
        </p:spPr>
        <p:txBody>
          <a:bodyPr vert="horz" wrap="square" lIns="0" tIns="26034" rIns="0" bIns="0" rtlCol="0">
            <a:spAutoFit/>
          </a:bodyPr>
          <a:lstStyle/>
          <a:p>
            <a:pPr marL="138430">
              <a:lnSpc>
                <a:spcPct val="100000"/>
              </a:lnSpc>
              <a:spcBef>
                <a:spcPts val="204"/>
              </a:spcBef>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100</a:t>
            </a:r>
            <a:endParaRPr sz="900">
              <a:latin typeface="Calibri"/>
              <a:cs typeface="Calibri"/>
            </a:endParaRPr>
          </a:p>
        </p:txBody>
      </p:sp>
      <p:grpSp>
        <p:nvGrpSpPr>
          <p:cNvPr id="42" name="object 42"/>
          <p:cNvGrpSpPr/>
          <p:nvPr/>
        </p:nvGrpSpPr>
        <p:grpSpPr>
          <a:xfrm>
            <a:off x="2325433" y="6005893"/>
            <a:ext cx="994410" cy="239395"/>
            <a:chOff x="2325433" y="6005893"/>
            <a:chExt cx="994410" cy="239395"/>
          </a:xfrm>
        </p:grpSpPr>
        <p:sp>
          <p:nvSpPr>
            <p:cNvPr id="43" name="object 43"/>
            <p:cNvSpPr/>
            <p:nvPr/>
          </p:nvSpPr>
          <p:spPr>
            <a:xfrm>
              <a:off x="2330195" y="6010655"/>
              <a:ext cx="984885" cy="229870"/>
            </a:xfrm>
            <a:custGeom>
              <a:avLst/>
              <a:gdLst/>
              <a:ahLst/>
              <a:cxnLst/>
              <a:rect l="l" t="t" r="r" b="b"/>
              <a:pathLst>
                <a:path w="984885" h="229870">
                  <a:moveTo>
                    <a:pt x="984504" y="0"/>
                  </a:moveTo>
                  <a:lnTo>
                    <a:pt x="0" y="0"/>
                  </a:lnTo>
                  <a:lnTo>
                    <a:pt x="0" y="229743"/>
                  </a:lnTo>
                  <a:lnTo>
                    <a:pt x="984504" y="229743"/>
                  </a:lnTo>
                  <a:lnTo>
                    <a:pt x="984504" y="0"/>
                  </a:lnTo>
                  <a:close/>
                </a:path>
              </a:pathLst>
            </a:custGeom>
            <a:solidFill>
              <a:srgbClr val="ECEBDF"/>
            </a:solidFill>
          </p:spPr>
          <p:txBody>
            <a:bodyPr wrap="square" lIns="0" tIns="0" rIns="0" bIns="0" rtlCol="0"/>
            <a:lstStyle/>
            <a:p>
              <a:endParaRPr/>
            </a:p>
          </p:txBody>
        </p:sp>
        <p:sp>
          <p:nvSpPr>
            <p:cNvPr id="44" name="object 44"/>
            <p:cNvSpPr/>
            <p:nvPr/>
          </p:nvSpPr>
          <p:spPr>
            <a:xfrm>
              <a:off x="2330195" y="6010655"/>
              <a:ext cx="984885" cy="229870"/>
            </a:xfrm>
            <a:custGeom>
              <a:avLst/>
              <a:gdLst/>
              <a:ahLst/>
              <a:cxnLst/>
              <a:rect l="l" t="t" r="r" b="b"/>
              <a:pathLst>
                <a:path w="984885" h="229870">
                  <a:moveTo>
                    <a:pt x="0" y="229743"/>
                  </a:moveTo>
                  <a:lnTo>
                    <a:pt x="984504" y="229743"/>
                  </a:lnTo>
                  <a:lnTo>
                    <a:pt x="984504" y="0"/>
                  </a:lnTo>
                  <a:lnTo>
                    <a:pt x="0" y="0"/>
                  </a:lnTo>
                  <a:lnTo>
                    <a:pt x="0" y="229743"/>
                  </a:lnTo>
                  <a:close/>
                </a:path>
              </a:pathLst>
            </a:custGeom>
            <a:ln w="9144">
              <a:solidFill>
                <a:srgbClr val="000000"/>
              </a:solidFill>
            </a:ln>
          </p:spPr>
          <p:txBody>
            <a:bodyPr wrap="square" lIns="0" tIns="0" rIns="0" bIns="0" rtlCol="0"/>
            <a:lstStyle/>
            <a:p>
              <a:endParaRPr/>
            </a:p>
          </p:txBody>
        </p:sp>
      </p:grpSp>
      <p:sp>
        <p:nvSpPr>
          <p:cNvPr id="45" name="object 45"/>
          <p:cNvSpPr txBox="1"/>
          <p:nvPr/>
        </p:nvSpPr>
        <p:spPr>
          <a:xfrm>
            <a:off x="5221223" y="3669791"/>
            <a:ext cx="745490" cy="230504"/>
          </a:xfrm>
          <a:prstGeom prst="rect">
            <a:avLst/>
          </a:prstGeom>
          <a:solidFill>
            <a:srgbClr val="ECEBDF"/>
          </a:solidFill>
          <a:ln w="9144">
            <a:solidFill>
              <a:srgbClr val="000000"/>
            </a:solidFill>
          </a:ln>
        </p:spPr>
        <p:txBody>
          <a:bodyPr vert="horz" wrap="square" lIns="0" tIns="27940" rIns="0" bIns="0" rtlCol="0">
            <a:spAutoFit/>
          </a:bodyPr>
          <a:lstStyle/>
          <a:p>
            <a:pPr marL="154305">
              <a:lnSpc>
                <a:spcPct val="100000"/>
              </a:lnSpc>
              <a:spcBef>
                <a:spcPts val="220"/>
              </a:spcBef>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230</a:t>
            </a:r>
            <a:endParaRPr sz="900">
              <a:latin typeface="Calibri"/>
              <a:cs typeface="Calibri"/>
            </a:endParaRPr>
          </a:p>
        </p:txBody>
      </p:sp>
      <p:grpSp>
        <p:nvGrpSpPr>
          <p:cNvPr id="46" name="object 46"/>
          <p:cNvGrpSpPr/>
          <p:nvPr/>
        </p:nvGrpSpPr>
        <p:grpSpPr>
          <a:xfrm>
            <a:off x="1164145" y="1276921"/>
            <a:ext cx="6683375" cy="5349875"/>
            <a:chOff x="1164145" y="1276921"/>
            <a:chExt cx="6683375" cy="5349875"/>
          </a:xfrm>
        </p:grpSpPr>
        <p:sp>
          <p:nvSpPr>
            <p:cNvPr id="47" name="object 47"/>
            <p:cNvSpPr/>
            <p:nvPr/>
          </p:nvSpPr>
          <p:spPr>
            <a:xfrm>
              <a:off x="1168908" y="1281683"/>
              <a:ext cx="6673850" cy="5340350"/>
            </a:xfrm>
            <a:custGeom>
              <a:avLst/>
              <a:gdLst/>
              <a:ahLst/>
              <a:cxnLst/>
              <a:rect l="l" t="t" r="r" b="b"/>
              <a:pathLst>
                <a:path w="6673850" h="5340350">
                  <a:moveTo>
                    <a:pt x="0" y="5339842"/>
                  </a:moveTo>
                  <a:lnTo>
                    <a:pt x="6673342" y="5339842"/>
                  </a:lnTo>
                  <a:lnTo>
                    <a:pt x="6673342" y="0"/>
                  </a:lnTo>
                  <a:lnTo>
                    <a:pt x="0" y="0"/>
                  </a:lnTo>
                  <a:lnTo>
                    <a:pt x="0" y="5339842"/>
                  </a:lnTo>
                  <a:close/>
                </a:path>
              </a:pathLst>
            </a:custGeom>
            <a:ln w="9144">
              <a:solidFill>
                <a:srgbClr val="000000"/>
              </a:solidFill>
            </a:ln>
          </p:spPr>
          <p:txBody>
            <a:bodyPr wrap="square" lIns="0" tIns="0" rIns="0" bIns="0" rtlCol="0"/>
            <a:lstStyle/>
            <a:p>
              <a:endParaRPr/>
            </a:p>
          </p:txBody>
        </p:sp>
        <p:sp>
          <p:nvSpPr>
            <p:cNvPr id="48" name="object 48"/>
            <p:cNvSpPr/>
            <p:nvPr/>
          </p:nvSpPr>
          <p:spPr>
            <a:xfrm>
              <a:off x="3662172" y="4587239"/>
              <a:ext cx="486409" cy="425450"/>
            </a:xfrm>
            <a:custGeom>
              <a:avLst/>
              <a:gdLst/>
              <a:ahLst/>
              <a:cxnLst/>
              <a:rect l="l" t="t" r="r" b="b"/>
              <a:pathLst>
                <a:path w="486410" h="425450">
                  <a:moveTo>
                    <a:pt x="242950" y="0"/>
                  </a:moveTo>
                  <a:lnTo>
                    <a:pt x="193928" y="4318"/>
                  </a:lnTo>
                  <a:lnTo>
                    <a:pt x="148336" y="16637"/>
                  </a:lnTo>
                  <a:lnTo>
                    <a:pt x="107061" y="36322"/>
                  </a:lnTo>
                  <a:lnTo>
                    <a:pt x="71119" y="62230"/>
                  </a:lnTo>
                  <a:lnTo>
                    <a:pt x="41528" y="93599"/>
                  </a:lnTo>
                  <a:lnTo>
                    <a:pt x="19050" y="129793"/>
                  </a:lnTo>
                  <a:lnTo>
                    <a:pt x="4952" y="169672"/>
                  </a:lnTo>
                  <a:lnTo>
                    <a:pt x="0" y="212471"/>
                  </a:lnTo>
                  <a:lnTo>
                    <a:pt x="4952" y="255270"/>
                  </a:lnTo>
                  <a:lnTo>
                    <a:pt x="19050" y="295148"/>
                  </a:lnTo>
                  <a:lnTo>
                    <a:pt x="41528" y="331343"/>
                  </a:lnTo>
                  <a:lnTo>
                    <a:pt x="71119" y="362712"/>
                  </a:lnTo>
                  <a:lnTo>
                    <a:pt x="107061" y="388620"/>
                  </a:lnTo>
                  <a:lnTo>
                    <a:pt x="148336" y="408305"/>
                  </a:lnTo>
                  <a:lnTo>
                    <a:pt x="193928" y="420624"/>
                  </a:lnTo>
                  <a:lnTo>
                    <a:pt x="242950" y="424942"/>
                  </a:lnTo>
                  <a:lnTo>
                    <a:pt x="291973" y="420624"/>
                  </a:lnTo>
                  <a:lnTo>
                    <a:pt x="337565" y="408305"/>
                  </a:lnTo>
                  <a:lnTo>
                    <a:pt x="378840" y="388620"/>
                  </a:lnTo>
                  <a:lnTo>
                    <a:pt x="414781" y="362712"/>
                  </a:lnTo>
                  <a:lnTo>
                    <a:pt x="444373" y="331343"/>
                  </a:lnTo>
                  <a:lnTo>
                    <a:pt x="466851" y="295148"/>
                  </a:lnTo>
                  <a:lnTo>
                    <a:pt x="480949" y="255270"/>
                  </a:lnTo>
                  <a:lnTo>
                    <a:pt x="485901" y="212471"/>
                  </a:lnTo>
                  <a:lnTo>
                    <a:pt x="480949" y="169672"/>
                  </a:lnTo>
                  <a:lnTo>
                    <a:pt x="466851" y="129793"/>
                  </a:lnTo>
                  <a:lnTo>
                    <a:pt x="444373" y="93599"/>
                  </a:lnTo>
                  <a:lnTo>
                    <a:pt x="414781" y="62230"/>
                  </a:lnTo>
                  <a:lnTo>
                    <a:pt x="378840" y="36322"/>
                  </a:lnTo>
                  <a:lnTo>
                    <a:pt x="337565" y="16637"/>
                  </a:lnTo>
                  <a:lnTo>
                    <a:pt x="291973" y="4318"/>
                  </a:lnTo>
                  <a:lnTo>
                    <a:pt x="242950" y="0"/>
                  </a:lnTo>
                  <a:close/>
                </a:path>
              </a:pathLst>
            </a:custGeom>
            <a:solidFill>
              <a:srgbClr val="00FF00">
                <a:alpha val="30195"/>
              </a:srgbClr>
            </a:solidFill>
          </p:spPr>
          <p:txBody>
            <a:bodyPr wrap="square" lIns="0" tIns="0" rIns="0" bIns="0" rtlCol="0"/>
            <a:lstStyle/>
            <a:p>
              <a:endParaRPr/>
            </a:p>
          </p:txBody>
        </p:sp>
        <p:sp>
          <p:nvSpPr>
            <p:cNvPr id="49" name="object 49"/>
            <p:cNvSpPr/>
            <p:nvPr/>
          </p:nvSpPr>
          <p:spPr>
            <a:xfrm>
              <a:off x="3662172" y="4587239"/>
              <a:ext cx="486409" cy="425450"/>
            </a:xfrm>
            <a:custGeom>
              <a:avLst/>
              <a:gdLst/>
              <a:ahLst/>
              <a:cxnLst/>
              <a:rect l="l" t="t" r="r" b="b"/>
              <a:pathLst>
                <a:path w="486410" h="425450">
                  <a:moveTo>
                    <a:pt x="0" y="212471"/>
                  </a:moveTo>
                  <a:lnTo>
                    <a:pt x="4952" y="169672"/>
                  </a:lnTo>
                  <a:lnTo>
                    <a:pt x="19050" y="129793"/>
                  </a:lnTo>
                  <a:lnTo>
                    <a:pt x="41528" y="93599"/>
                  </a:lnTo>
                  <a:lnTo>
                    <a:pt x="71119" y="62230"/>
                  </a:lnTo>
                  <a:lnTo>
                    <a:pt x="107061" y="36322"/>
                  </a:lnTo>
                  <a:lnTo>
                    <a:pt x="148336" y="16637"/>
                  </a:lnTo>
                  <a:lnTo>
                    <a:pt x="193928" y="4318"/>
                  </a:lnTo>
                  <a:lnTo>
                    <a:pt x="242950" y="0"/>
                  </a:lnTo>
                  <a:lnTo>
                    <a:pt x="291973" y="4318"/>
                  </a:lnTo>
                  <a:lnTo>
                    <a:pt x="337565" y="16637"/>
                  </a:lnTo>
                  <a:lnTo>
                    <a:pt x="378840" y="36322"/>
                  </a:lnTo>
                  <a:lnTo>
                    <a:pt x="414781" y="62230"/>
                  </a:lnTo>
                  <a:lnTo>
                    <a:pt x="444373" y="93599"/>
                  </a:lnTo>
                  <a:lnTo>
                    <a:pt x="466851" y="129793"/>
                  </a:lnTo>
                  <a:lnTo>
                    <a:pt x="480949" y="169672"/>
                  </a:lnTo>
                  <a:lnTo>
                    <a:pt x="485901" y="212471"/>
                  </a:lnTo>
                  <a:lnTo>
                    <a:pt x="480949" y="255270"/>
                  </a:lnTo>
                  <a:lnTo>
                    <a:pt x="466851" y="295148"/>
                  </a:lnTo>
                  <a:lnTo>
                    <a:pt x="444373" y="331343"/>
                  </a:lnTo>
                  <a:lnTo>
                    <a:pt x="414781" y="362712"/>
                  </a:lnTo>
                  <a:lnTo>
                    <a:pt x="378840" y="388620"/>
                  </a:lnTo>
                  <a:lnTo>
                    <a:pt x="337565" y="408305"/>
                  </a:lnTo>
                  <a:lnTo>
                    <a:pt x="291973" y="420624"/>
                  </a:lnTo>
                  <a:lnTo>
                    <a:pt x="242950" y="424942"/>
                  </a:lnTo>
                  <a:lnTo>
                    <a:pt x="193928" y="420624"/>
                  </a:lnTo>
                  <a:lnTo>
                    <a:pt x="148336" y="408305"/>
                  </a:lnTo>
                  <a:lnTo>
                    <a:pt x="107061" y="388620"/>
                  </a:lnTo>
                  <a:lnTo>
                    <a:pt x="71119" y="362712"/>
                  </a:lnTo>
                  <a:lnTo>
                    <a:pt x="41528" y="331343"/>
                  </a:lnTo>
                  <a:lnTo>
                    <a:pt x="19050" y="295148"/>
                  </a:lnTo>
                  <a:lnTo>
                    <a:pt x="4952" y="255270"/>
                  </a:lnTo>
                  <a:lnTo>
                    <a:pt x="0" y="212471"/>
                  </a:lnTo>
                  <a:close/>
                </a:path>
              </a:pathLst>
            </a:custGeom>
            <a:ln w="9144">
              <a:solidFill>
                <a:srgbClr val="000000"/>
              </a:solidFill>
              <a:prstDash val="sysDashDot"/>
            </a:ln>
          </p:spPr>
          <p:txBody>
            <a:bodyPr wrap="square" lIns="0" tIns="0" rIns="0" bIns="0" rtlCol="0"/>
            <a:lstStyle/>
            <a:p>
              <a:endParaRPr/>
            </a:p>
          </p:txBody>
        </p:sp>
      </p:grpSp>
      <p:sp>
        <p:nvSpPr>
          <p:cNvPr id="50" name="object 50"/>
          <p:cNvSpPr txBox="1"/>
          <p:nvPr/>
        </p:nvSpPr>
        <p:spPr>
          <a:xfrm>
            <a:off x="3662171" y="4748784"/>
            <a:ext cx="868680" cy="220979"/>
          </a:xfrm>
          <a:prstGeom prst="rect">
            <a:avLst/>
          </a:prstGeom>
          <a:solidFill>
            <a:srgbClr val="FFFFFF">
              <a:alpha val="70195"/>
            </a:srgbClr>
          </a:solidFill>
          <a:ln w="9144">
            <a:solidFill>
              <a:srgbClr val="000000"/>
            </a:solidFill>
          </a:ln>
        </p:spPr>
        <p:txBody>
          <a:bodyPr vert="horz" wrap="square" lIns="0" tIns="32384" rIns="0" bIns="0" rtlCol="0">
            <a:spAutoFit/>
          </a:bodyPr>
          <a:lstStyle/>
          <a:p>
            <a:pPr marL="85725">
              <a:lnSpc>
                <a:spcPct val="100000"/>
              </a:lnSpc>
              <a:spcBef>
                <a:spcPts val="254"/>
              </a:spcBef>
            </a:pPr>
            <a:r>
              <a:rPr sz="900" b="1" spc="-10" dirty="0">
                <a:latin typeface="Arial"/>
                <a:cs typeface="Arial"/>
              </a:rPr>
              <a:t>Cherry</a:t>
            </a:r>
            <a:r>
              <a:rPr sz="900" b="1" spc="-100" dirty="0">
                <a:latin typeface="Arial"/>
                <a:cs typeface="Arial"/>
              </a:rPr>
              <a:t> </a:t>
            </a:r>
            <a:r>
              <a:rPr sz="900" b="1" spc="-10" dirty="0">
                <a:latin typeface="Arial"/>
                <a:cs typeface="Arial"/>
              </a:rPr>
              <a:t>Point</a:t>
            </a:r>
            <a:endParaRPr sz="900">
              <a:latin typeface="Arial"/>
              <a:cs typeface="Arial"/>
            </a:endParaRPr>
          </a:p>
        </p:txBody>
      </p:sp>
      <p:grpSp>
        <p:nvGrpSpPr>
          <p:cNvPr id="51" name="object 51"/>
          <p:cNvGrpSpPr/>
          <p:nvPr/>
        </p:nvGrpSpPr>
        <p:grpSpPr>
          <a:xfrm>
            <a:off x="1804225" y="4305109"/>
            <a:ext cx="1957070" cy="1221105"/>
            <a:chOff x="1804225" y="4305109"/>
            <a:chExt cx="1957070" cy="1221105"/>
          </a:xfrm>
        </p:grpSpPr>
        <p:sp>
          <p:nvSpPr>
            <p:cNvPr id="52" name="object 52"/>
            <p:cNvSpPr/>
            <p:nvPr/>
          </p:nvSpPr>
          <p:spPr>
            <a:xfrm>
              <a:off x="2296668" y="5067299"/>
              <a:ext cx="485775" cy="425450"/>
            </a:xfrm>
            <a:custGeom>
              <a:avLst/>
              <a:gdLst/>
              <a:ahLst/>
              <a:cxnLst/>
              <a:rect l="l" t="t" r="r" b="b"/>
              <a:pathLst>
                <a:path w="485775" h="425450">
                  <a:moveTo>
                    <a:pt x="242824" y="0"/>
                  </a:moveTo>
                  <a:lnTo>
                    <a:pt x="193929" y="4318"/>
                  </a:lnTo>
                  <a:lnTo>
                    <a:pt x="148336" y="16637"/>
                  </a:lnTo>
                  <a:lnTo>
                    <a:pt x="107061" y="36322"/>
                  </a:lnTo>
                  <a:lnTo>
                    <a:pt x="71119" y="62230"/>
                  </a:lnTo>
                  <a:lnTo>
                    <a:pt x="41401" y="93599"/>
                  </a:lnTo>
                  <a:lnTo>
                    <a:pt x="19050" y="129793"/>
                  </a:lnTo>
                  <a:lnTo>
                    <a:pt x="4952" y="169672"/>
                  </a:lnTo>
                  <a:lnTo>
                    <a:pt x="0" y="212471"/>
                  </a:lnTo>
                  <a:lnTo>
                    <a:pt x="4952" y="255269"/>
                  </a:lnTo>
                  <a:lnTo>
                    <a:pt x="19050" y="295147"/>
                  </a:lnTo>
                  <a:lnTo>
                    <a:pt x="41401" y="331343"/>
                  </a:lnTo>
                  <a:lnTo>
                    <a:pt x="71119" y="362712"/>
                  </a:lnTo>
                  <a:lnTo>
                    <a:pt x="107061" y="388619"/>
                  </a:lnTo>
                  <a:lnTo>
                    <a:pt x="148336" y="408305"/>
                  </a:lnTo>
                  <a:lnTo>
                    <a:pt x="193929" y="420624"/>
                  </a:lnTo>
                  <a:lnTo>
                    <a:pt x="242824" y="424941"/>
                  </a:lnTo>
                  <a:lnTo>
                    <a:pt x="291719" y="420624"/>
                  </a:lnTo>
                  <a:lnTo>
                    <a:pt x="337312" y="408305"/>
                  </a:lnTo>
                  <a:lnTo>
                    <a:pt x="378587" y="388619"/>
                  </a:lnTo>
                  <a:lnTo>
                    <a:pt x="414527" y="362712"/>
                  </a:lnTo>
                  <a:lnTo>
                    <a:pt x="444245" y="331343"/>
                  </a:lnTo>
                  <a:lnTo>
                    <a:pt x="466598" y="295147"/>
                  </a:lnTo>
                  <a:lnTo>
                    <a:pt x="480694" y="255269"/>
                  </a:lnTo>
                  <a:lnTo>
                    <a:pt x="485648" y="212471"/>
                  </a:lnTo>
                  <a:lnTo>
                    <a:pt x="480694" y="169672"/>
                  </a:lnTo>
                  <a:lnTo>
                    <a:pt x="466598" y="129793"/>
                  </a:lnTo>
                  <a:lnTo>
                    <a:pt x="444245" y="93599"/>
                  </a:lnTo>
                  <a:lnTo>
                    <a:pt x="414527" y="62230"/>
                  </a:lnTo>
                  <a:lnTo>
                    <a:pt x="378587" y="36322"/>
                  </a:lnTo>
                  <a:lnTo>
                    <a:pt x="337312" y="16637"/>
                  </a:lnTo>
                  <a:lnTo>
                    <a:pt x="291719" y="4318"/>
                  </a:lnTo>
                  <a:lnTo>
                    <a:pt x="242824" y="0"/>
                  </a:lnTo>
                  <a:close/>
                </a:path>
              </a:pathLst>
            </a:custGeom>
            <a:solidFill>
              <a:srgbClr val="00FF00">
                <a:alpha val="30195"/>
              </a:srgbClr>
            </a:solidFill>
          </p:spPr>
          <p:txBody>
            <a:bodyPr wrap="square" lIns="0" tIns="0" rIns="0" bIns="0" rtlCol="0"/>
            <a:lstStyle/>
            <a:p>
              <a:endParaRPr/>
            </a:p>
          </p:txBody>
        </p:sp>
        <p:sp>
          <p:nvSpPr>
            <p:cNvPr id="53" name="object 53"/>
            <p:cNvSpPr/>
            <p:nvPr/>
          </p:nvSpPr>
          <p:spPr>
            <a:xfrm>
              <a:off x="2296668" y="5067299"/>
              <a:ext cx="485775" cy="425450"/>
            </a:xfrm>
            <a:custGeom>
              <a:avLst/>
              <a:gdLst/>
              <a:ahLst/>
              <a:cxnLst/>
              <a:rect l="l" t="t" r="r" b="b"/>
              <a:pathLst>
                <a:path w="485775" h="425450">
                  <a:moveTo>
                    <a:pt x="0" y="212471"/>
                  </a:moveTo>
                  <a:lnTo>
                    <a:pt x="4952" y="169672"/>
                  </a:lnTo>
                  <a:lnTo>
                    <a:pt x="19050" y="129793"/>
                  </a:lnTo>
                  <a:lnTo>
                    <a:pt x="41401" y="93599"/>
                  </a:lnTo>
                  <a:lnTo>
                    <a:pt x="71119" y="62230"/>
                  </a:lnTo>
                  <a:lnTo>
                    <a:pt x="107061" y="36322"/>
                  </a:lnTo>
                  <a:lnTo>
                    <a:pt x="148336" y="16637"/>
                  </a:lnTo>
                  <a:lnTo>
                    <a:pt x="193929" y="4318"/>
                  </a:lnTo>
                  <a:lnTo>
                    <a:pt x="242824" y="0"/>
                  </a:lnTo>
                  <a:lnTo>
                    <a:pt x="291719" y="4318"/>
                  </a:lnTo>
                  <a:lnTo>
                    <a:pt x="337312" y="16637"/>
                  </a:lnTo>
                  <a:lnTo>
                    <a:pt x="378587" y="36322"/>
                  </a:lnTo>
                  <a:lnTo>
                    <a:pt x="414527" y="62230"/>
                  </a:lnTo>
                  <a:lnTo>
                    <a:pt x="444245" y="93599"/>
                  </a:lnTo>
                  <a:lnTo>
                    <a:pt x="466598" y="129793"/>
                  </a:lnTo>
                  <a:lnTo>
                    <a:pt x="480694" y="169672"/>
                  </a:lnTo>
                  <a:lnTo>
                    <a:pt x="485648" y="212471"/>
                  </a:lnTo>
                  <a:lnTo>
                    <a:pt x="480694" y="255269"/>
                  </a:lnTo>
                  <a:lnTo>
                    <a:pt x="466598" y="295147"/>
                  </a:lnTo>
                  <a:lnTo>
                    <a:pt x="444245" y="331343"/>
                  </a:lnTo>
                  <a:lnTo>
                    <a:pt x="414527" y="362712"/>
                  </a:lnTo>
                  <a:lnTo>
                    <a:pt x="378587" y="388619"/>
                  </a:lnTo>
                  <a:lnTo>
                    <a:pt x="337312" y="408305"/>
                  </a:lnTo>
                  <a:lnTo>
                    <a:pt x="291719" y="420624"/>
                  </a:lnTo>
                  <a:lnTo>
                    <a:pt x="242824" y="424941"/>
                  </a:lnTo>
                  <a:lnTo>
                    <a:pt x="193929" y="420624"/>
                  </a:lnTo>
                  <a:lnTo>
                    <a:pt x="148336" y="408305"/>
                  </a:lnTo>
                  <a:lnTo>
                    <a:pt x="107061" y="388619"/>
                  </a:lnTo>
                  <a:lnTo>
                    <a:pt x="71119" y="362712"/>
                  </a:lnTo>
                  <a:lnTo>
                    <a:pt x="41401" y="331343"/>
                  </a:lnTo>
                  <a:lnTo>
                    <a:pt x="19050" y="295147"/>
                  </a:lnTo>
                  <a:lnTo>
                    <a:pt x="4952" y="255269"/>
                  </a:lnTo>
                  <a:lnTo>
                    <a:pt x="0" y="212471"/>
                  </a:lnTo>
                  <a:close/>
                </a:path>
              </a:pathLst>
            </a:custGeom>
            <a:ln w="9144">
              <a:solidFill>
                <a:srgbClr val="000000"/>
              </a:solidFill>
              <a:prstDash val="sysDashDot"/>
            </a:ln>
          </p:spPr>
          <p:txBody>
            <a:bodyPr wrap="square" lIns="0" tIns="0" rIns="0" bIns="0" rtlCol="0"/>
            <a:lstStyle/>
            <a:p>
              <a:endParaRPr/>
            </a:p>
          </p:txBody>
        </p:sp>
        <p:sp>
          <p:nvSpPr>
            <p:cNvPr id="54" name="object 54"/>
            <p:cNvSpPr/>
            <p:nvPr/>
          </p:nvSpPr>
          <p:spPr>
            <a:xfrm>
              <a:off x="3323844" y="5145023"/>
              <a:ext cx="433070" cy="376555"/>
            </a:xfrm>
            <a:custGeom>
              <a:avLst/>
              <a:gdLst/>
              <a:ahLst/>
              <a:cxnLst/>
              <a:rect l="l" t="t" r="r" b="b"/>
              <a:pathLst>
                <a:path w="433070" h="376554">
                  <a:moveTo>
                    <a:pt x="216280" y="0"/>
                  </a:moveTo>
                  <a:lnTo>
                    <a:pt x="166750" y="4952"/>
                  </a:lnTo>
                  <a:lnTo>
                    <a:pt x="121157" y="19176"/>
                  </a:lnTo>
                  <a:lnTo>
                    <a:pt x="81025" y="41401"/>
                  </a:lnTo>
                  <a:lnTo>
                    <a:pt x="47497" y="70484"/>
                  </a:lnTo>
                  <a:lnTo>
                    <a:pt x="21970" y="105409"/>
                  </a:lnTo>
                  <a:lnTo>
                    <a:pt x="5714" y="145034"/>
                  </a:lnTo>
                  <a:lnTo>
                    <a:pt x="0" y="188087"/>
                  </a:lnTo>
                  <a:lnTo>
                    <a:pt x="5714" y="231266"/>
                  </a:lnTo>
                  <a:lnTo>
                    <a:pt x="21970" y="270891"/>
                  </a:lnTo>
                  <a:lnTo>
                    <a:pt x="47497" y="305816"/>
                  </a:lnTo>
                  <a:lnTo>
                    <a:pt x="81025" y="334898"/>
                  </a:lnTo>
                  <a:lnTo>
                    <a:pt x="121157" y="357123"/>
                  </a:lnTo>
                  <a:lnTo>
                    <a:pt x="166750" y="371347"/>
                  </a:lnTo>
                  <a:lnTo>
                    <a:pt x="216280" y="376300"/>
                  </a:lnTo>
                  <a:lnTo>
                    <a:pt x="265810" y="371347"/>
                  </a:lnTo>
                  <a:lnTo>
                    <a:pt x="311403" y="357123"/>
                  </a:lnTo>
                  <a:lnTo>
                    <a:pt x="351535" y="334898"/>
                  </a:lnTo>
                  <a:lnTo>
                    <a:pt x="385063" y="305816"/>
                  </a:lnTo>
                  <a:lnTo>
                    <a:pt x="410590" y="270891"/>
                  </a:lnTo>
                  <a:lnTo>
                    <a:pt x="426846" y="231266"/>
                  </a:lnTo>
                  <a:lnTo>
                    <a:pt x="432561" y="188087"/>
                  </a:lnTo>
                  <a:lnTo>
                    <a:pt x="426846" y="145034"/>
                  </a:lnTo>
                  <a:lnTo>
                    <a:pt x="410590" y="105409"/>
                  </a:lnTo>
                  <a:lnTo>
                    <a:pt x="385063" y="70484"/>
                  </a:lnTo>
                  <a:lnTo>
                    <a:pt x="351535" y="41401"/>
                  </a:lnTo>
                  <a:lnTo>
                    <a:pt x="311403" y="19176"/>
                  </a:lnTo>
                  <a:lnTo>
                    <a:pt x="265810" y="4952"/>
                  </a:lnTo>
                  <a:lnTo>
                    <a:pt x="216280" y="0"/>
                  </a:lnTo>
                  <a:close/>
                </a:path>
              </a:pathLst>
            </a:custGeom>
            <a:solidFill>
              <a:srgbClr val="00FF00">
                <a:alpha val="30195"/>
              </a:srgbClr>
            </a:solidFill>
          </p:spPr>
          <p:txBody>
            <a:bodyPr wrap="square" lIns="0" tIns="0" rIns="0" bIns="0" rtlCol="0"/>
            <a:lstStyle/>
            <a:p>
              <a:endParaRPr/>
            </a:p>
          </p:txBody>
        </p:sp>
        <p:sp>
          <p:nvSpPr>
            <p:cNvPr id="55" name="object 55"/>
            <p:cNvSpPr/>
            <p:nvPr/>
          </p:nvSpPr>
          <p:spPr>
            <a:xfrm>
              <a:off x="3323844" y="5145023"/>
              <a:ext cx="433070" cy="376555"/>
            </a:xfrm>
            <a:custGeom>
              <a:avLst/>
              <a:gdLst/>
              <a:ahLst/>
              <a:cxnLst/>
              <a:rect l="l" t="t" r="r" b="b"/>
              <a:pathLst>
                <a:path w="433070" h="376554">
                  <a:moveTo>
                    <a:pt x="0" y="188087"/>
                  </a:moveTo>
                  <a:lnTo>
                    <a:pt x="5714" y="145034"/>
                  </a:lnTo>
                  <a:lnTo>
                    <a:pt x="21970" y="105409"/>
                  </a:lnTo>
                  <a:lnTo>
                    <a:pt x="47497" y="70484"/>
                  </a:lnTo>
                  <a:lnTo>
                    <a:pt x="81025" y="41401"/>
                  </a:lnTo>
                  <a:lnTo>
                    <a:pt x="121157" y="19176"/>
                  </a:lnTo>
                  <a:lnTo>
                    <a:pt x="166750" y="4952"/>
                  </a:lnTo>
                  <a:lnTo>
                    <a:pt x="216280" y="0"/>
                  </a:lnTo>
                  <a:lnTo>
                    <a:pt x="265810" y="4952"/>
                  </a:lnTo>
                  <a:lnTo>
                    <a:pt x="311403" y="19176"/>
                  </a:lnTo>
                  <a:lnTo>
                    <a:pt x="351535" y="41401"/>
                  </a:lnTo>
                  <a:lnTo>
                    <a:pt x="385063" y="70484"/>
                  </a:lnTo>
                  <a:lnTo>
                    <a:pt x="410590" y="105409"/>
                  </a:lnTo>
                  <a:lnTo>
                    <a:pt x="426846" y="145034"/>
                  </a:lnTo>
                  <a:lnTo>
                    <a:pt x="432561" y="188087"/>
                  </a:lnTo>
                  <a:lnTo>
                    <a:pt x="426846" y="231266"/>
                  </a:lnTo>
                  <a:lnTo>
                    <a:pt x="410590" y="270891"/>
                  </a:lnTo>
                  <a:lnTo>
                    <a:pt x="385063" y="305816"/>
                  </a:lnTo>
                  <a:lnTo>
                    <a:pt x="351535" y="334898"/>
                  </a:lnTo>
                  <a:lnTo>
                    <a:pt x="311403" y="357123"/>
                  </a:lnTo>
                  <a:lnTo>
                    <a:pt x="265810" y="371347"/>
                  </a:lnTo>
                  <a:lnTo>
                    <a:pt x="216280" y="376300"/>
                  </a:lnTo>
                  <a:lnTo>
                    <a:pt x="166750" y="371347"/>
                  </a:lnTo>
                  <a:lnTo>
                    <a:pt x="121157" y="357123"/>
                  </a:lnTo>
                  <a:lnTo>
                    <a:pt x="81025" y="334898"/>
                  </a:lnTo>
                  <a:lnTo>
                    <a:pt x="47497" y="305816"/>
                  </a:lnTo>
                  <a:lnTo>
                    <a:pt x="21970" y="270891"/>
                  </a:lnTo>
                  <a:lnTo>
                    <a:pt x="5714" y="231266"/>
                  </a:lnTo>
                  <a:lnTo>
                    <a:pt x="0" y="188087"/>
                  </a:lnTo>
                  <a:close/>
                </a:path>
              </a:pathLst>
            </a:custGeom>
            <a:ln w="9144">
              <a:solidFill>
                <a:srgbClr val="000000"/>
              </a:solidFill>
              <a:prstDash val="sysDashDot"/>
            </a:ln>
          </p:spPr>
          <p:txBody>
            <a:bodyPr wrap="square" lIns="0" tIns="0" rIns="0" bIns="0" rtlCol="0"/>
            <a:lstStyle/>
            <a:p>
              <a:endParaRPr/>
            </a:p>
          </p:txBody>
        </p:sp>
        <p:sp>
          <p:nvSpPr>
            <p:cNvPr id="56" name="object 56"/>
            <p:cNvSpPr/>
            <p:nvPr/>
          </p:nvSpPr>
          <p:spPr>
            <a:xfrm>
              <a:off x="2808732" y="4309871"/>
              <a:ext cx="386715" cy="328930"/>
            </a:xfrm>
            <a:custGeom>
              <a:avLst/>
              <a:gdLst/>
              <a:ahLst/>
              <a:cxnLst/>
              <a:rect l="l" t="t" r="r" b="b"/>
              <a:pathLst>
                <a:path w="386714" h="328929">
                  <a:moveTo>
                    <a:pt x="193294" y="0"/>
                  </a:moveTo>
                  <a:lnTo>
                    <a:pt x="141986" y="5841"/>
                  </a:lnTo>
                  <a:lnTo>
                    <a:pt x="95757" y="22478"/>
                  </a:lnTo>
                  <a:lnTo>
                    <a:pt x="56642" y="48132"/>
                  </a:lnTo>
                  <a:lnTo>
                    <a:pt x="26416" y="81406"/>
                  </a:lnTo>
                  <a:lnTo>
                    <a:pt x="6857" y="120650"/>
                  </a:lnTo>
                  <a:lnTo>
                    <a:pt x="0" y="164337"/>
                  </a:lnTo>
                  <a:lnTo>
                    <a:pt x="6857" y="208152"/>
                  </a:lnTo>
                  <a:lnTo>
                    <a:pt x="26416" y="247395"/>
                  </a:lnTo>
                  <a:lnTo>
                    <a:pt x="56642" y="280669"/>
                  </a:lnTo>
                  <a:lnTo>
                    <a:pt x="95757" y="306323"/>
                  </a:lnTo>
                  <a:lnTo>
                    <a:pt x="141986" y="322960"/>
                  </a:lnTo>
                  <a:lnTo>
                    <a:pt x="193294" y="328802"/>
                  </a:lnTo>
                  <a:lnTo>
                    <a:pt x="244601" y="322960"/>
                  </a:lnTo>
                  <a:lnTo>
                    <a:pt x="290830" y="306323"/>
                  </a:lnTo>
                  <a:lnTo>
                    <a:pt x="329945" y="280669"/>
                  </a:lnTo>
                  <a:lnTo>
                    <a:pt x="360172" y="247395"/>
                  </a:lnTo>
                  <a:lnTo>
                    <a:pt x="379730" y="208152"/>
                  </a:lnTo>
                  <a:lnTo>
                    <a:pt x="386588" y="164337"/>
                  </a:lnTo>
                  <a:lnTo>
                    <a:pt x="379730" y="120650"/>
                  </a:lnTo>
                  <a:lnTo>
                    <a:pt x="360172" y="81406"/>
                  </a:lnTo>
                  <a:lnTo>
                    <a:pt x="329945" y="48132"/>
                  </a:lnTo>
                  <a:lnTo>
                    <a:pt x="290830" y="22478"/>
                  </a:lnTo>
                  <a:lnTo>
                    <a:pt x="244601" y="5841"/>
                  </a:lnTo>
                  <a:lnTo>
                    <a:pt x="193294" y="0"/>
                  </a:lnTo>
                  <a:close/>
                </a:path>
              </a:pathLst>
            </a:custGeom>
            <a:solidFill>
              <a:srgbClr val="00FF00">
                <a:alpha val="30195"/>
              </a:srgbClr>
            </a:solidFill>
          </p:spPr>
          <p:txBody>
            <a:bodyPr wrap="square" lIns="0" tIns="0" rIns="0" bIns="0" rtlCol="0"/>
            <a:lstStyle/>
            <a:p>
              <a:endParaRPr/>
            </a:p>
          </p:txBody>
        </p:sp>
        <p:sp>
          <p:nvSpPr>
            <p:cNvPr id="57" name="object 57"/>
            <p:cNvSpPr/>
            <p:nvPr/>
          </p:nvSpPr>
          <p:spPr>
            <a:xfrm>
              <a:off x="2808732" y="4309871"/>
              <a:ext cx="386715" cy="328930"/>
            </a:xfrm>
            <a:custGeom>
              <a:avLst/>
              <a:gdLst/>
              <a:ahLst/>
              <a:cxnLst/>
              <a:rect l="l" t="t" r="r" b="b"/>
              <a:pathLst>
                <a:path w="386714" h="328929">
                  <a:moveTo>
                    <a:pt x="0" y="164337"/>
                  </a:moveTo>
                  <a:lnTo>
                    <a:pt x="6857" y="120650"/>
                  </a:lnTo>
                  <a:lnTo>
                    <a:pt x="26416" y="81406"/>
                  </a:lnTo>
                  <a:lnTo>
                    <a:pt x="56642" y="48132"/>
                  </a:lnTo>
                  <a:lnTo>
                    <a:pt x="95757" y="22478"/>
                  </a:lnTo>
                  <a:lnTo>
                    <a:pt x="141986" y="5841"/>
                  </a:lnTo>
                  <a:lnTo>
                    <a:pt x="193294" y="0"/>
                  </a:lnTo>
                  <a:lnTo>
                    <a:pt x="244601" y="5841"/>
                  </a:lnTo>
                  <a:lnTo>
                    <a:pt x="290830" y="22478"/>
                  </a:lnTo>
                  <a:lnTo>
                    <a:pt x="329945" y="48132"/>
                  </a:lnTo>
                  <a:lnTo>
                    <a:pt x="360172" y="81406"/>
                  </a:lnTo>
                  <a:lnTo>
                    <a:pt x="379730" y="120650"/>
                  </a:lnTo>
                  <a:lnTo>
                    <a:pt x="386588" y="164337"/>
                  </a:lnTo>
                  <a:lnTo>
                    <a:pt x="379730" y="208152"/>
                  </a:lnTo>
                  <a:lnTo>
                    <a:pt x="360172" y="247395"/>
                  </a:lnTo>
                  <a:lnTo>
                    <a:pt x="329945" y="280669"/>
                  </a:lnTo>
                  <a:lnTo>
                    <a:pt x="290830" y="306323"/>
                  </a:lnTo>
                  <a:lnTo>
                    <a:pt x="244601" y="322960"/>
                  </a:lnTo>
                  <a:lnTo>
                    <a:pt x="193294" y="328802"/>
                  </a:lnTo>
                  <a:lnTo>
                    <a:pt x="141986" y="322960"/>
                  </a:lnTo>
                  <a:lnTo>
                    <a:pt x="95757" y="306323"/>
                  </a:lnTo>
                  <a:lnTo>
                    <a:pt x="56642" y="280669"/>
                  </a:lnTo>
                  <a:lnTo>
                    <a:pt x="26416" y="247395"/>
                  </a:lnTo>
                  <a:lnTo>
                    <a:pt x="6857" y="208152"/>
                  </a:lnTo>
                  <a:lnTo>
                    <a:pt x="0" y="164337"/>
                  </a:lnTo>
                  <a:close/>
                </a:path>
              </a:pathLst>
            </a:custGeom>
            <a:ln w="9144">
              <a:solidFill>
                <a:srgbClr val="000000"/>
              </a:solidFill>
              <a:prstDash val="sysDashDot"/>
            </a:ln>
          </p:spPr>
          <p:txBody>
            <a:bodyPr wrap="square" lIns="0" tIns="0" rIns="0" bIns="0" rtlCol="0"/>
            <a:lstStyle/>
            <a:p>
              <a:endParaRPr/>
            </a:p>
          </p:txBody>
        </p:sp>
        <p:sp>
          <p:nvSpPr>
            <p:cNvPr id="58" name="object 58"/>
            <p:cNvSpPr/>
            <p:nvPr/>
          </p:nvSpPr>
          <p:spPr>
            <a:xfrm>
              <a:off x="1808988" y="5219699"/>
              <a:ext cx="963294" cy="220979"/>
            </a:xfrm>
            <a:custGeom>
              <a:avLst/>
              <a:gdLst/>
              <a:ahLst/>
              <a:cxnLst/>
              <a:rect l="l" t="t" r="r" b="b"/>
              <a:pathLst>
                <a:path w="963294" h="220979">
                  <a:moveTo>
                    <a:pt x="963040" y="0"/>
                  </a:moveTo>
                  <a:lnTo>
                    <a:pt x="0" y="0"/>
                  </a:lnTo>
                  <a:lnTo>
                    <a:pt x="0" y="220980"/>
                  </a:lnTo>
                  <a:lnTo>
                    <a:pt x="963040" y="220980"/>
                  </a:lnTo>
                  <a:lnTo>
                    <a:pt x="963040" y="0"/>
                  </a:lnTo>
                  <a:close/>
                </a:path>
              </a:pathLst>
            </a:custGeom>
            <a:solidFill>
              <a:srgbClr val="FFFFFF">
                <a:alpha val="50195"/>
              </a:srgbClr>
            </a:solidFill>
          </p:spPr>
          <p:txBody>
            <a:bodyPr wrap="square" lIns="0" tIns="0" rIns="0" bIns="0" rtlCol="0"/>
            <a:lstStyle/>
            <a:p>
              <a:endParaRPr/>
            </a:p>
          </p:txBody>
        </p:sp>
        <p:sp>
          <p:nvSpPr>
            <p:cNvPr id="59" name="object 59"/>
            <p:cNvSpPr/>
            <p:nvPr/>
          </p:nvSpPr>
          <p:spPr>
            <a:xfrm>
              <a:off x="1808988" y="5219699"/>
              <a:ext cx="963294" cy="220979"/>
            </a:xfrm>
            <a:custGeom>
              <a:avLst/>
              <a:gdLst/>
              <a:ahLst/>
              <a:cxnLst/>
              <a:rect l="l" t="t" r="r" b="b"/>
              <a:pathLst>
                <a:path w="963294" h="220979">
                  <a:moveTo>
                    <a:pt x="0" y="220980"/>
                  </a:moveTo>
                  <a:lnTo>
                    <a:pt x="963040" y="220980"/>
                  </a:lnTo>
                  <a:lnTo>
                    <a:pt x="963040" y="0"/>
                  </a:lnTo>
                  <a:lnTo>
                    <a:pt x="0" y="0"/>
                  </a:lnTo>
                  <a:lnTo>
                    <a:pt x="0" y="220980"/>
                  </a:lnTo>
                  <a:close/>
                </a:path>
              </a:pathLst>
            </a:custGeom>
            <a:ln w="9144">
              <a:solidFill>
                <a:srgbClr val="000000"/>
              </a:solidFill>
            </a:ln>
          </p:spPr>
          <p:txBody>
            <a:bodyPr wrap="square" lIns="0" tIns="0" rIns="0" bIns="0" rtlCol="0"/>
            <a:lstStyle/>
            <a:p>
              <a:endParaRPr/>
            </a:p>
          </p:txBody>
        </p:sp>
      </p:grpSp>
      <p:sp>
        <p:nvSpPr>
          <p:cNvPr id="60" name="object 60"/>
          <p:cNvSpPr txBox="1"/>
          <p:nvPr/>
        </p:nvSpPr>
        <p:spPr>
          <a:xfrm>
            <a:off x="4191000" y="5186171"/>
            <a:ext cx="965200" cy="220979"/>
          </a:xfrm>
          <a:prstGeom prst="rect">
            <a:avLst/>
          </a:prstGeom>
          <a:solidFill>
            <a:srgbClr val="FFFFFF">
              <a:alpha val="50195"/>
            </a:srgbClr>
          </a:solidFill>
          <a:ln w="9144">
            <a:solidFill>
              <a:srgbClr val="000000"/>
            </a:solidFill>
          </a:ln>
        </p:spPr>
        <p:txBody>
          <a:bodyPr vert="horz" wrap="square" lIns="0" tIns="32384" rIns="0" bIns="0" rtlCol="0">
            <a:spAutoFit/>
          </a:bodyPr>
          <a:lstStyle/>
          <a:p>
            <a:pPr marL="86360">
              <a:lnSpc>
                <a:spcPct val="100000"/>
              </a:lnSpc>
              <a:spcBef>
                <a:spcPts val="254"/>
              </a:spcBef>
            </a:pPr>
            <a:r>
              <a:rPr sz="900" b="1" spc="-10" dirty="0">
                <a:latin typeface="Arial"/>
                <a:cs typeface="Arial"/>
              </a:rPr>
              <a:t>Morehead</a:t>
            </a:r>
            <a:r>
              <a:rPr sz="900" b="1" spc="-110" dirty="0">
                <a:latin typeface="Arial"/>
                <a:cs typeface="Arial"/>
              </a:rPr>
              <a:t> </a:t>
            </a:r>
            <a:r>
              <a:rPr sz="900" b="1" spc="-20" dirty="0">
                <a:latin typeface="Arial"/>
                <a:cs typeface="Arial"/>
              </a:rPr>
              <a:t>City</a:t>
            </a:r>
            <a:endParaRPr sz="900">
              <a:latin typeface="Arial"/>
              <a:cs typeface="Arial"/>
            </a:endParaRPr>
          </a:p>
        </p:txBody>
      </p:sp>
      <p:sp>
        <p:nvSpPr>
          <p:cNvPr id="61" name="object 61"/>
          <p:cNvSpPr txBox="1"/>
          <p:nvPr/>
        </p:nvSpPr>
        <p:spPr>
          <a:xfrm>
            <a:off x="1808988" y="5219700"/>
            <a:ext cx="963294" cy="220979"/>
          </a:xfrm>
          <a:prstGeom prst="rect">
            <a:avLst/>
          </a:prstGeom>
        </p:spPr>
        <p:txBody>
          <a:bodyPr vert="horz" wrap="square" lIns="0" tIns="36195" rIns="0" bIns="0" rtlCol="0">
            <a:spAutoFit/>
          </a:bodyPr>
          <a:lstStyle/>
          <a:p>
            <a:pPr marL="205104">
              <a:lnSpc>
                <a:spcPct val="100000"/>
              </a:lnSpc>
              <a:spcBef>
                <a:spcPts val="285"/>
              </a:spcBef>
            </a:pPr>
            <a:r>
              <a:rPr sz="900" b="1" spc="-10" dirty="0">
                <a:latin typeface="Arial"/>
                <a:cs typeface="Arial"/>
              </a:rPr>
              <a:t>New</a:t>
            </a:r>
            <a:r>
              <a:rPr sz="900" b="1" spc="-90" dirty="0">
                <a:latin typeface="Arial"/>
                <a:cs typeface="Arial"/>
              </a:rPr>
              <a:t> </a:t>
            </a:r>
            <a:r>
              <a:rPr sz="900" b="1" spc="-10" dirty="0">
                <a:latin typeface="Arial"/>
                <a:cs typeface="Arial"/>
              </a:rPr>
              <a:t>River</a:t>
            </a:r>
            <a:endParaRPr sz="900">
              <a:latin typeface="Arial"/>
              <a:cs typeface="Arial"/>
            </a:endParaRPr>
          </a:p>
        </p:txBody>
      </p:sp>
      <p:grpSp>
        <p:nvGrpSpPr>
          <p:cNvPr id="62" name="object 62"/>
          <p:cNvGrpSpPr/>
          <p:nvPr/>
        </p:nvGrpSpPr>
        <p:grpSpPr>
          <a:xfrm>
            <a:off x="1217485" y="6301549"/>
            <a:ext cx="896619" cy="229235"/>
            <a:chOff x="1217485" y="6301549"/>
            <a:chExt cx="896619" cy="229235"/>
          </a:xfrm>
        </p:grpSpPr>
        <p:sp>
          <p:nvSpPr>
            <p:cNvPr id="63" name="object 63"/>
            <p:cNvSpPr/>
            <p:nvPr/>
          </p:nvSpPr>
          <p:spPr>
            <a:xfrm>
              <a:off x="1222247" y="6306311"/>
              <a:ext cx="887094" cy="219710"/>
            </a:xfrm>
            <a:custGeom>
              <a:avLst/>
              <a:gdLst/>
              <a:ahLst/>
              <a:cxnLst/>
              <a:rect l="l" t="t" r="r" b="b"/>
              <a:pathLst>
                <a:path w="887094" h="219709">
                  <a:moveTo>
                    <a:pt x="886967" y="0"/>
                  </a:moveTo>
                  <a:lnTo>
                    <a:pt x="0" y="0"/>
                  </a:lnTo>
                  <a:lnTo>
                    <a:pt x="0" y="219455"/>
                  </a:lnTo>
                  <a:lnTo>
                    <a:pt x="886967" y="219455"/>
                  </a:lnTo>
                  <a:lnTo>
                    <a:pt x="886967" y="0"/>
                  </a:lnTo>
                  <a:close/>
                </a:path>
              </a:pathLst>
            </a:custGeom>
            <a:solidFill>
              <a:srgbClr val="FFFFFF">
                <a:alpha val="50195"/>
              </a:srgbClr>
            </a:solidFill>
          </p:spPr>
          <p:txBody>
            <a:bodyPr wrap="square" lIns="0" tIns="0" rIns="0" bIns="0" rtlCol="0"/>
            <a:lstStyle/>
            <a:p>
              <a:endParaRPr/>
            </a:p>
          </p:txBody>
        </p:sp>
        <p:sp>
          <p:nvSpPr>
            <p:cNvPr id="64" name="object 64"/>
            <p:cNvSpPr/>
            <p:nvPr/>
          </p:nvSpPr>
          <p:spPr>
            <a:xfrm>
              <a:off x="1222247" y="6306311"/>
              <a:ext cx="887094" cy="219710"/>
            </a:xfrm>
            <a:custGeom>
              <a:avLst/>
              <a:gdLst/>
              <a:ahLst/>
              <a:cxnLst/>
              <a:rect l="l" t="t" r="r" b="b"/>
              <a:pathLst>
                <a:path w="887094" h="219709">
                  <a:moveTo>
                    <a:pt x="0" y="219455"/>
                  </a:moveTo>
                  <a:lnTo>
                    <a:pt x="886967" y="219455"/>
                  </a:lnTo>
                  <a:lnTo>
                    <a:pt x="886967" y="0"/>
                  </a:lnTo>
                  <a:lnTo>
                    <a:pt x="0" y="0"/>
                  </a:lnTo>
                  <a:lnTo>
                    <a:pt x="0" y="219455"/>
                  </a:lnTo>
                  <a:close/>
                </a:path>
              </a:pathLst>
            </a:custGeom>
            <a:ln w="9144">
              <a:solidFill>
                <a:srgbClr val="000000"/>
              </a:solidFill>
            </a:ln>
          </p:spPr>
          <p:txBody>
            <a:bodyPr wrap="square" lIns="0" tIns="0" rIns="0" bIns="0" rtlCol="0"/>
            <a:lstStyle/>
            <a:p>
              <a:endParaRPr/>
            </a:p>
          </p:txBody>
        </p:sp>
      </p:grpSp>
      <p:sp>
        <p:nvSpPr>
          <p:cNvPr id="65" name="object 65"/>
          <p:cNvSpPr txBox="1"/>
          <p:nvPr/>
        </p:nvSpPr>
        <p:spPr>
          <a:xfrm>
            <a:off x="1222247" y="6306311"/>
            <a:ext cx="887094" cy="219710"/>
          </a:xfrm>
          <a:prstGeom prst="rect">
            <a:avLst/>
          </a:prstGeom>
        </p:spPr>
        <p:txBody>
          <a:bodyPr vert="horz" wrap="square" lIns="0" tIns="32384" rIns="0" bIns="0" rtlCol="0">
            <a:spAutoFit/>
          </a:bodyPr>
          <a:lstStyle/>
          <a:p>
            <a:pPr marL="125095">
              <a:lnSpc>
                <a:spcPct val="100000"/>
              </a:lnSpc>
              <a:spcBef>
                <a:spcPts val="254"/>
              </a:spcBef>
            </a:pPr>
            <a:r>
              <a:rPr sz="900" b="1" spc="-10" dirty="0">
                <a:latin typeface="Arial"/>
                <a:cs typeface="Arial"/>
              </a:rPr>
              <a:t>Wilmington</a:t>
            </a:r>
            <a:endParaRPr sz="900">
              <a:latin typeface="Arial"/>
              <a:cs typeface="Arial"/>
            </a:endParaRPr>
          </a:p>
        </p:txBody>
      </p:sp>
      <p:sp>
        <p:nvSpPr>
          <p:cNvPr id="66" name="object 66"/>
          <p:cNvSpPr txBox="1"/>
          <p:nvPr/>
        </p:nvSpPr>
        <p:spPr>
          <a:xfrm>
            <a:off x="1932432" y="3669791"/>
            <a:ext cx="748665" cy="220979"/>
          </a:xfrm>
          <a:prstGeom prst="rect">
            <a:avLst/>
          </a:prstGeom>
          <a:solidFill>
            <a:srgbClr val="FFFFFF">
              <a:alpha val="50195"/>
            </a:srgbClr>
          </a:solidFill>
          <a:ln w="9144">
            <a:solidFill>
              <a:srgbClr val="000000"/>
            </a:solidFill>
          </a:ln>
        </p:spPr>
        <p:txBody>
          <a:bodyPr vert="horz" wrap="square" lIns="0" tIns="31750" rIns="0" bIns="0" rtlCol="0">
            <a:spAutoFit/>
          </a:bodyPr>
          <a:lstStyle/>
          <a:p>
            <a:pPr marL="154940">
              <a:lnSpc>
                <a:spcPct val="100000"/>
              </a:lnSpc>
              <a:spcBef>
                <a:spcPts val="250"/>
              </a:spcBef>
            </a:pPr>
            <a:r>
              <a:rPr sz="900" b="1" spc="-10" dirty="0">
                <a:latin typeface="Arial"/>
                <a:cs typeface="Arial"/>
              </a:rPr>
              <a:t>Kinston</a:t>
            </a:r>
            <a:endParaRPr sz="900">
              <a:latin typeface="Arial"/>
              <a:cs typeface="Arial"/>
            </a:endParaRPr>
          </a:p>
        </p:txBody>
      </p:sp>
      <p:sp>
        <p:nvSpPr>
          <p:cNvPr id="67" name="object 67"/>
          <p:cNvSpPr txBox="1"/>
          <p:nvPr/>
        </p:nvSpPr>
        <p:spPr>
          <a:xfrm>
            <a:off x="2453639" y="2900172"/>
            <a:ext cx="723900" cy="220979"/>
          </a:xfrm>
          <a:prstGeom prst="rect">
            <a:avLst/>
          </a:prstGeom>
          <a:solidFill>
            <a:srgbClr val="FFFFFF">
              <a:alpha val="50195"/>
            </a:srgbClr>
          </a:solidFill>
          <a:ln w="9144">
            <a:solidFill>
              <a:srgbClr val="000000"/>
            </a:solidFill>
          </a:ln>
        </p:spPr>
        <p:txBody>
          <a:bodyPr vert="horz" wrap="square" lIns="0" tIns="30480" rIns="0" bIns="0" rtlCol="0">
            <a:spAutoFit/>
          </a:bodyPr>
          <a:lstStyle/>
          <a:p>
            <a:pPr marL="81280">
              <a:lnSpc>
                <a:spcPct val="100000"/>
              </a:lnSpc>
              <a:spcBef>
                <a:spcPts val="240"/>
              </a:spcBef>
            </a:pPr>
            <a:r>
              <a:rPr sz="900" b="1" spc="-10" dirty="0">
                <a:latin typeface="Arial"/>
                <a:cs typeface="Arial"/>
              </a:rPr>
              <a:t>Greenville</a:t>
            </a:r>
            <a:endParaRPr sz="900">
              <a:latin typeface="Arial"/>
              <a:cs typeface="Arial"/>
            </a:endParaRPr>
          </a:p>
        </p:txBody>
      </p:sp>
      <p:grpSp>
        <p:nvGrpSpPr>
          <p:cNvPr id="68" name="object 68"/>
          <p:cNvGrpSpPr/>
          <p:nvPr/>
        </p:nvGrpSpPr>
        <p:grpSpPr>
          <a:xfrm>
            <a:off x="6659689" y="2188273"/>
            <a:ext cx="596265" cy="229235"/>
            <a:chOff x="6659689" y="2188273"/>
            <a:chExt cx="596265" cy="229235"/>
          </a:xfrm>
        </p:grpSpPr>
        <p:sp>
          <p:nvSpPr>
            <p:cNvPr id="69" name="object 69"/>
            <p:cNvSpPr/>
            <p:nvPr/>
          </p:nvSpPr>
          <p:spPr>
            <a:xfrm>
              <a:off x="6664452" y="2193035"/>
              <a:ext cx="586740" cy="219710"/>
            </a:xfrm>
            <a:custGeom>
              <a:avLst/>
              <a:gdLst/>
              <a:ahLst/>
              <a:cxnLst/>
              <a:rect l="l" t="t" r="r" b="b"/>
              <a:pathLst>
                <a:path w="586740" h="219710">
                  <a:moveTo>
                    <a:pt x="586740" y="0"/>
                  </a:moveTo>
                  <a:lnTo>
                    <a:pt x="0" y="0"/>
                  </a:lnTo>
                  <a:lnTo>
                    <a:pt x="0" y="219201"/>
                  </a:lnTo>
                  <a:lnTo>
                    <a:pt x="586740" y="219201"/>
                  </a:lnTo>
                  <a:lnTo>
                    <a:pt x="586740" y="0"/>
                  </a:lnTo>
                  <a:close/>
                </a:path>
              </a:pathLst>
            </a:custGeom>
            <a:solidFill>
              <a:srgbClr val="FFFFFF">
                <a:alpha val="50195"/>
              </a:srgbClr>
            </a:solidFill>
          </p:spPr>
          <p:txBody>
            <a:bodyPr wrap="square" lIns="0" tIns="0" rIns="0" bIns="0" rtlCol="0"/>
            <a:lstStyle/>
            <a:p>
              <a:endParaRPr/>
            </a:p>
          </p:txBody>
        </p:sp>
        <p:sp>
          <p:nvSpPr>
            <p:cNvPr id="70" name="object 70"/>
            <p:cNvSpPr/>
            <p:nvPr/>
          </p:nvSpPr>
          <p:spPr>
            <a:xfrm>
              <a:off x="6664452" y="2193035"/>
              <a:ext cx="586740" cy="219710"/>
            </a:xfrm>
            <a:custGeom>
              <a:avLst/>
              <a:gdLst/>
              <a:ahLst/>
              <a:cxnLst/>
              <a:rect l="l" t="t" r="r" b="b"/>
              <a:pathLst>
                <a:path w="586740" h="219710">
                  <a:moveTo>
                    <a:pt x="0" y="219201"/>
                  </a:moveTo>
                  <a:lnTo>
                    <a:pt x="586740" y="219201"/>
                  </a:lnTo>
                  <a:lnTo>
                    <a:pt x="586740" y="0"/>
                  </a:lnTo>
                  <a:lnTo>
                    <a:pt x="0" y="0"/>
                  </a:lnTo>
                  <a:lnTo>
                    <a:pt x="0" y="219201"/>
                  </a:lnTo>
                  <a:close/>
                </a:path>
              </a:pathLst>
            </a:custGeom>
            <a:ln w="9144">
              <a:solidFill>
                <a:srgbClr val="000000"/>
              </a:solidFill>
            </a:ln>
          </p:spPr>
          <p:txBody>
            <a:bodyPr wrap="square" lIns="0" tIns="0" rIns="0" bIns="0" rtlCol="0"/>
            <a:lstStyle/>
            <a:p>
              <a:endParaRPr/>
            </a:p>
          </p:txBody>
        </p:sp>
      </p:grpSp>
      <p:sp>
        <p:nvSpPr>
          <p:cNvPr id="71" name="object 71"/>
          <p:cNvSpPr txBox="1"/>
          <p:nvPr/>
        </p:nvSpPr>
        <p:spPr>
          <a:xfrm>
            <a:off x="6744716" y="2216022"/>
            <a:ext cx="427990"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Manteo</a:t>
            </a:r>
            <a:endParaRPr sz="900">
              <a:latin typeface="Arial"/>
              <a:cs typeface="Arial"/>
            </a:endParaRPr>
          </a:p>
        </p:txBody>
      </p:sp>
      <p:grpSp>
        <p:nvGrpSpPr>
          <p:cNvPr id="72" name="object 72"/>
          <p:cNvGrpSpPr/>
          <p:nvPr/>
        </p:nvGrpSpPr>
        <p:grpSpPr>
          <a:xfrm>
            <a:off x="6719125" y="3882961"/>
            <a:ext cx="745490" cy="367665"/>
            <a:chOff x="6719125" y="3882961"/>
            <a:chExt cx="745490" cy="367665"/>
          </a:xfrm>
        </p:grpSpPr>
        <p:sp>
          <p:nvSpPr>
            <p:cNvPr id="73" name="object 73"/>
            <p:cNvSpPr/>
            <p:nvPr/>
          </p:nvSpPr>
          <p:spPr>
            <a:xfrm>
              <a:off x="6723888" y="3887723"/>
              <a:ext cx="735965" cy="358140"/>
            </a:xfrm>
            <a:custGeom>
              <a:avLst/>
              <a:gdLst/>
              <a:ahLst/>
              <a:cxnLst/>
              <a:rect l="l" t="t" r="r" b="b"/>
              <a:pathLst>
                <a:path w="735965" h="358139">
                  <a:moveTo>
                    <a:pt x="735965" y="0"/>
                  </a:moveTo>
                  <a:lnTo>
                    <a:pt x="0" y="0"/>
                  </a:lnTo>
                  <a:lnTo>
                    <a:pt x="0" y="358139"/>
                  </a:lnTo>
                  <a:lnTo>
                    <a:pt x="735965" y="358139"/>
                  </a:lnTo>
                  <a:lnTo>
                    <a:pt x="735965" y="0"/>
                  </a:lnTo>
                  <a:close/>
                </a:path>
              </a:pathLst>
            </a:custGeom>
            <a:solidFill>
              <a:srgbClr val="FFFFFF">
                <a:alpha val="50195"/>
              </a:srgbClr>
            </a:solidFill>
          </p:spPr>
          <p:txBody>
            <a:bodyPr wrap="square" lIns="0" tIns="0" rIns="0" bIns="0" rtlCol="0"/>
            <a:lstStyle/>
            <a:p>
              <a:endParaRPr/>
            </a:p>
          </p:txBody>
        </p:sp>
        <p:sp>
          <p:nvSpPr>
            <p:cNvPr id="74" name="object 74"/>
            <p:cNvSpPr/>
            <p:nvPr/>
          </p:nvSpPr>
          <p:spPr>
            <a:xfrm>
              <a:off x="6723888" y="3887723"/>
              <a:ext cx="735965" cy="358140"/>
            </a:xfrm>
            <a:custGeom>
              <a:avLst/>
              <a:gdLst/>
              <a:ahLst/>
              <a:cxnLst/>
              <a:rect l="l" t="t" r="r" b="b"/>
              <a:pathLst>
                <a:path w="735965" h="358139">
                  <a:moveTo>
                    <a:pt x="0" y="358139"/>
                  </a:moveTo>
                  <a:lnTo>
                    <a:pt x="735965" y="358139"/>
                  </a:lnTo>
                  <a:lnTo>
                    <a:pt x="735965" y="0"/>
                  </a:lnTo>
                  <a:lnTo>
                    <a:pt x="0" y="0"/>
                  </a:lnTo>
                  <a:lnTo>
                    <a:pt x="0" y="358139"/>
                  </a:lnTo>
                  <a:close/>
                </a:path>
              </a:pathLst>
            </a:custGeom>
            <a:ln w="9144">
              <a:solidFill>
                <a:srgbClr val="000000"/>
              </a:solidFill>
            </a:ln>
          </p:spPr>
          <p:txBody>
            <a:bodyPr wrap="square" lIns="0" tIns="0" rIns="0" bIns="0" rtlCol="0"/>
            <a:lstStyle/>
            <a:p>
              <a:endParaRPr/>
            </a:p>
          </p:txBody>
        </p:sp>
      </p:grpSp>
      <p:sp>
        <p:nvSpPr>
          <p:cNvPr id="75" name="object 75"/>
          <p:cNvSpPr txBox="1"/>
          <p:nvPr/>
        </p:nvSpPr>
        <p:spPr>
          <a:xfrm>
            <a:off x="6851650" y="3912234"/>
            <a:ext cx="482600" cy="299720"/>
          </a:xfrm>
          <a:prstGeom prst="rect">
            <a:avLst/>
          </a:prstGeom>
        </p:spPr>
        <p:txBody>
          <a:bodyPr vert="horz" wrap="square" lIns="0" tIns="12700" rIns="0" bIns="0" rtlCol="0">
            <a:spAutoFit/>
          </a:bodyPr>
          <a:lstStyle/>
          <a:p>
            <a:pPr marL="12700" marR="5080" indent="88265">
              <a:lnSpc>
                <a:spcPct val="100000"/>
              </a:lnSpc>
              <a:spcBef>
                <a:spcPts val="100"/>
              </a:spcBef>
            </a:pPr>
            <a:r>
              <a:rPr sz="900" b="1" spc="-20" dirty="0">
                <a:latin typeface="Arial"/>
                <a:cs typeface="Arial"/>
              </a:rPr>
              <a:t>Cape </a:t>
            </a:r>
            <a:r>
              <a:rPr sz="900" b="1" spc="-10" dirty="0">
                <a:latin typeface="Arial"/>
                <a:cs typeface="Arial"/>
              </a:rPr>
              <a:t>Hatteras</a:t>
            </a:r>
            <a:endParaRPr sz="900">
              <a:latin typeface="Arial"/>
              <a:cs typeface="Arial"/>
            </a:endParaRPr>
          </a:p>
        </p:txBody>
      </p:sp>
      <p:grpSp>
        <p:nvGrpSpPr>
          <p:cNvPr id="76" name="object 76"/>
          <p:cNvGrpSpPr/>
          <p:nvPr/>
        </p:nvGrpSpPr>
        <p:grpSpPr>
          <a:xfrm>
            <a:off x="4751641" y="4280725"/>
            <a:ext cx="386080" cy="332740"/>
            <a:chOff x="4751641" y="4280725"/>
            <a:chExt cx="386080" cy="332740"/>
          </a:xfrm>
        </p:grpSpPr>
        <p:sp>
          <p:nvSpPr>
            <p:cNvPr id="77" name="object 77"/>
            <p:cNvSpPr/>
            <p:nvPr/>
          </p:nvSpPr>
          <p:spPr>
            <a:xfrm>
              <a:off x="4756403" y="4285488"/>
              <a:ext cx="376555" cy="323215"/>
            </a:xfrm>
            <a:custGeom>
              <a:avLst/>
              <a:gdLst/>
              <a:ahLst/>
              <a:cxnLst/>
              <a:rect l="l" t="t" r="r" b="b"/>
              <a:pathLst>
                <a:path w="376554" h="323214">
                  <a:moveTo>
                    <a:pt x="188087" y="0"/>
                  </a:moveTo>
                  <a:lnTo>
                    <a:pt x="138175" y="5714"/>
                  </a:lnTo>
                  <a:lnTo>
                    <a:pt x="93218" y="21970"/>
                  </a:lnTo>
                  <a:lnTo>
                    <a:pt x="55118" y="47243"/>
                  </a:lnTo>
                  <a:lnTo>
                    <a:pt x="25654" y="80010"/>
                  </a:lnTo>
                  <a:lnTo>
                    <a:pt x="6731" y="118491"/>
                  </a:lnTo>
                  <a:lnTo>
                    <a:pt x="0" y="161417"/>
                  </a:lnTo>
                  <a:lnTo>
                    <a:pt x="6731" y="204469"/>
                  </a:lnTo>
                  <a:lnTo>
                    <a:pt x="25654" y="242950"/>
                  </a:lnTo>
                  <a:lnTo>
                    <a:pt x="55118" y="275717"/>
                  </a:lnTo>
                  <a:lnTo>
                    <a:pt x="93218" y="300989"/>
                  </a:lnTo>
                  <a:lnTo>
                    <a:pt x="138175" y="317245"/>
                  </a:lnTo>
                  <a:lnTo>
                    <a:pt x="188087" y="322961"/>
                  </a:lnTo>
                  <a:lnTo>
                    <a:pt x="238125" y="317245"/>
                  </a:lnTo>
                  <a:lnTo>
                    <a:pt x="283083" y="300989"/>
                  </a:lnTo>
                  <a:lnTo>
                    <a:pt x="321183" y="275717"/>
                  </a:lnTo>
                  <a:lnTo>
                    <a:pt x="350647" y="242950"/>
                  </a:lnTo>
                  <a:lnTo>
                    <a:pt x="369570" y="204469"/>
                  </a:lnTo>
                  <a:lnTo>
                    <a:pt x="376300" y="161417"/>
                  </a:lnTo>
                  <a:lnTo>
                    <a:pt x="369570" y="118491"/>
                  </a:lnTo>
                  <a:lnTo>
                    <a:pt x="350647" y="80010"/>
                  </a:lnTo>
                  <a:lnTo>
                    <a:pt x="321183" y="47243"/>
                  </a:lnTo>
                  <a:lnTo>
                    <a:pt x="283083" y="21970"/>
                  </a:lnTo>
                  <a:lnTo>
                    <a:pt x="238125" y="5714"/>
                  </a:lnTo>
                  <a:lnTo>
                    <a:pt x="188087" y="0"/>
                  </a:lnTo>
                  <a:close/>
                </a:path>
              </a:pathLst>
            </a:custGeom>
            <a:solidFill>
              <a:srgbClr val="B9DFE1">
                <a:alpha val="50195"/>
              </a:srgbClr>
            </a:solidFill>
          </p:spPr>
          <p:txBody>
            <a:bodyPr wrap="square" lIns="0" tIns="0" rIns="0" bIns="0" rtlCol="0"/>
            <a:lstStyle/>
            <a:p>
              <a:endParaRPr/>
            </a:p>
          </p:txBody>
        </p:sp>
        <p:sp>
          <p:nvSpPr>
            <p:cNvPr id="78" name="object 78"/>
            <p:cNvSpPr/>
            <p:nvPr/>
          </p:nvSpPr>
          <p:spPr>
            <a:xfrm>
              <a:off x="4756403" y="4285488"/>
              <a:ext cx="376555" cy="323215"/>
            </a:xfrm>
            <a:custGeom>
              <a:avLst/>
              <a:gdLst/>
              <a:ahLst/>
              <a:cxnLst/>
              <a:rect l="l" t="t" r="r" b="b"/>
              <a:pathLst>
                <a:path w="376554" h="323214">
                  <a:moveTo>
                    <a:pt x="0" y="161417"/>
                  </a:moveTo>
                  <a:lnTo>
                    <a:pt x="6731" y="118491"/>
                  </a:lnTo>
                  <a:lnTo>
                    <a:pt x="25654" y="80010"/>
                  </a:lnTo>
                  <a:lnTo>
                    <a:pt x="55118" y="47243"/>
                  </a:lnTo>
                  <a:lnTo>
                    <a:pt x="93218" y="21970"/>
                  </a:lnTo>
                  <a:lnTo>
                    <a:pt x="138175" y="5714"/>
                  </a:lnTo>
                  <a:lnTo>
                    <a:pt x="188087" y="0"/>
                  </a:lnTo>
                  <a:lnTo>
                    <a:pt x="238125" y="5714"/>
                  </a:lnTo>
                  <a:lnTo>
                    <a:pt x="283083" y="21970"/>
                  </a:lnTo>
                  <a:lnTo>
                    <a:pt x="321183" y="47243"/>
                  </a:lnTo>
                  <a:lnTo>
                    <a:pt x="350647" y="80010"/>
                  </a:lnTo>
                  <a:lnTo>
                    <a:pt x="369570" y="118491"/>
                  </a:lnTo>
                  <a:lnTo>
                    <a:pt x="376300" y="161417"/>
                  </a:lnTo>
                  <a:lnTo>
                    <a:pt x="369570" y="204469"/>
                  </a:lnTo>
                  <a:lnTo>
                    <a:pt x="350647" y="242950"/>
                  </a:lnTo>
                  <a:lnTo>
                    <a:pt x="321183" y="275717"/>
                  </a:lnTo>
                  <a:lnTo>
                    <a:pt x="283083" y="300989"/>
                  </a:lnTo>
                  <a:lnTo>
                    <a:pt x="238125" y="317245"/>
                  </a:lnTo>
                  <a:lnTo>
                    <a:pt x="188087" y="322961"/>
                  </a:lnTo>
                  <a:lnTo>
                    <a:pt x="138175" y="317245"/>
                  </a:lnTo>
                  <a:lnTo>
                    <a:pt x="93218" y="300989"/>
                  </a:lnTo>
                  <a:lnTo>
                    <a:pt x="55118" y="275717"/>
                  </a:lnTo>
                  <a:lnTo>
                    <a:pt x="25654" y="242950"/>
                  </a:lnTo>
                  <a:lnTo>
                    <a:pt x="6731" y="204469"/>
                  </a:lnTo>
                  <a:lnTo>
                    <a:pt x="0" y="161417"/>
                  </a:lnTo>
                  <a:close/>
                </a:path>
              </a:pathLst>
            </a:custGeom>
            <a:ln w="9144">
              <a:solidFill>
                <a:srgbClr val="000000"/>
              </a:solidFill>
            </a:ln>
          </p:spPr>
          <p:txBody>
            <a:bodyPr wrap="square" lIns="0" tIns="0" rIns="0" bIns="0" rtlCol="0"/>
            <a:lstStyle/>
            <a:p>
              <a:endParaRPr/>
            </a:p>
          </p:txBody>
        </p:sp>
      </p:grpSp>
      <p:sp>
        <p:nvSpPr>
          <p:cNvPr id="79" name="object 79"/>
          <p:cNvSpPr txBox="1"/>
          <p:nvPr/>
        </p:nvSpPr>
        <p:spPr>
          <a:xfrm>
            <a:off x="4768722" y="4374895"/>
            <a:ext cx="344170"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BT-</a:t>
            </a:r>
            <a:r>
              <a:rPr sz="900" b="1" spc="-25" dirty="0">
                <a:latin typeface="Arial"/>
                <a:cs typeface="Arial"/>
              </a:rPr>
              <a:t>11</a:t>
            </a:r>
            <a:endParaRPr sz="900">
              <a:latin typeface="Arial"/>
              <a:cs typeface="Arial"/>
            </a:endParaRPr>
          </a:p>
        </p:txBody>
      </p:sp>
      <p:grpSp>
        <p:nvGrpSpPr>
          <p:cNvPr id="80" name="object 80"/>
          <p:cNvGrpSpPr/>
          <p:nvPr/>
        </p:nvGrpSpPr>
        <p:grpSpPr>
          <a:xfrm>
            <a:off x="4283773" y="3841813"/>
            <a:ext cx="876935" cy="332740"/>
            <a:chOff x="4283773" y="3841813"/>
            <a:chExt cx="876935" cy="332740"/>
          </a:xfrm>
        </p:grpSpPr>
        <p:sp>
          <p:nvSpPr>
            <p:cNvPr id="81" name="object 81"/>
            <p:cNvSpPr/>
            <p:nvPr/>
          </p:nvSpPr>
          <p:spPr>
            <a:xfrm>
              <a:off x="4288535" y="4061460"/>
              <a:ext cx="45720" cy="99060"/>
            </a:xfrm>
            <a:custGeom>
              <a:avLst/>
              <a:gdLst/>
              <a:ahLst/>
              <a:cxnLst/>
              <a:rect l="l" t="t" r="r" b="b"/>
              <a:pathLst>
                <a:path w="45720" h="99060">
                  <a:moveTo>
                    <a:pt x="0" y="99060"/>
                  </a:moveTo>
                  <a:lnTo>
                    <a:pt x="45720" y="99060"/>
                  </a:lnTo>
                  <a:lnTo>
                    <a:pt x="45720" y="0"/>
                  </a:lnTo>
                  <a:lnTo>
                    <a:pt x="0" y="0"/>
                  </a:lnTo>
                  <a:lnTo>
                    <a:pt x="0" y="99060"/>
                  </a:lnTo>
                  <a:close/>
                </a:path>
              </a:pathLst>
            </a:custGeom>
            <a:ln w="9144">
              <a:solidFill>
                <a:srgbClr val="000000"/>
              </a:solidFill>
            </a:ln>
          </p:spPr>
          <p:txBody>
            <a:bodyPr wrap="square" lIns="0" tIns="0" rIns="0" bIns="0" rtlCol="0"/>
            <a:lstStyle/>
            <a:p>
              <a:endParaRPr/>
            </a:p>
          </p:txBody>
        </p:sp>
        <p:sp>
          <p:nvSpPr>
            <p:cNvPr id="82" name="object 82"/>
            <p:cNvSpPr/>
            <p:nvPr/>
          </p:nvSpPr>
          <p:spPr>
            <a:xfrm>
              <a:off x="4779263" y="3846576"/>
              <a:ext cx="376555" cy="323215"/>
            </a:xfrm>
            <a:custGeom>
              <a:avLst/>
              <a:gdLst/>
              <a:ahLst/>
              <a:cxnLst/>
              <a:rect l="l" t="t" r="r" b="b"/>
              <a:pathLst>
                <a:path w="376554" h="323214">
                  <a:moveTo>
                    <a:pt x="188087" y="0"/>
                  </a:moveTo>
                  <a:lnTo>
                    <a:pt x="138175" y="5715"/>
                  </a:lnTo>
                  <a:lnTo>
                    <a:pt x="93218" y="21971"/>
                  </a:lnTo>
                  <a:lnTo>
                    <a:pt x="55118" y="47243"/>
                  </a:lnTo>
                  <a:lnTo>
                    <a:pt x="25653" y="80010"/>
                  </a:lnTo>
                  <a:lnTo>
                    <a:pt x="6731" y="118491"/>
                  </a:lnTo>
                  <a:lnTo>
                    <a:pt x="0" y="161417"/>
                  </a:lnTo>
                  <a:lnTo>
                    <a:pt x="6731" y="204469"/>
                  </a:lnTo>
                  <a:lnTo>
                    <a:pt x="25653" y="242950"/>
                  </a:lnTo>
                  <a:lnTo>
                    <a:pt x="55118" y="275717"/>
                  </a:lnTo>
                  <a:lnTo>
                    <a:pt x="93218" y="300990"/>
                  </a:lnTo>
                  <a:lnTo>
                    <a:pt x="138175" y="317246"/>
                  </a:lnTo>
                  <a:lnTo>
                    <a:pt x="188087" y="322961"/>
                  </a:lnTo>
                  <a:lnTo>
                    <a:pt x="238125" y="317246"/>
                  </a:lnTo>
                  <a:lnTo>
                    <a:pt x="283083" y="300990"/>
                  </a:lnTo>
                  <a:lnTo>
                    <a:pt x="321183" y="275717"/>
                  </a:lnTo>
                  <a:lnTo>
                    <a:pt x="350647" y="242950"/>
                  </a:lnTo>
                  <a:lnTo>
                    <a:pt x="369570" y="204469"/>
                  </a:lnTo>
                  <a:lnTo>
                    <a:pt x="376300" y="161417"/>
                  </a:lnTo>
                  <a:lnTo>
                    <a:pt x="369570" y="118491"/>
                  </a:lnTo>
                  <a:lnTo>
                    <a:pt x="350647" y="80010"/>
                  </a:lnTo>
                  <a:lnTo>
                    <a:pt x="321183" y="47243"/>
                  </a:lnTo>
                  <a:lnTo>
                    <a:pt x="283083" y="21971"/>
                  </a:lnTo>
                  <a:lnTo>
                    <a:pt x="238125" y="5715"/>
                  </a:lnTo>
                  <a:lnTo>
                    <a:pt x="188087" y="0"/>
                  </a:lnTo>
                  <a:close/>
                </a:path>
              </a:pathLst>
            </a:custGeom>
            <a:solidFill>
              <a:srgbClr val="B9DFE1">
                <a:alpha val="50195"/>
              </a:srgbClr>
            </a:solidFill>
          </p:spPr>
          <p:txBody>
            <a:bodyPr wrap="square" lIns="0" tIns="0" rIns="0" bIns="0" rtlCol="0"/>
            <a:lstStyle/>
            <a:p>
              <a:endParaRPr/>
            </a:p>
          </p:txBody>
        </p:sp>
        <p:sp>
          <p:nvSpPr>
            <p:cNvPr id="83" name="object 83"/>
            <p:cNvSpPr/>
            <p:nvPr/>
          </p:nvSpPr>
          <p:spPr>
            <a:xfrm>
              <a:off x="4779263" y="3846576"/>
              <a:ext cx="376555" cy="323215"/>
            </a:xfrm>
            <a:custGeom>
              <a:avLst/>
              <a:gdLst/>
              <a:ahLst/>
              <a:cxnLst/>
              <a:rect l="l" t="t" r="r" b="b"/>
              <a:pathLst>
                <a:path w="376554" h="323214">
                  <a:moveTo>
                    <a:pt x="0" y="161417"/>
                  </a:moveTo>
                  <a:lnTo>
                    <a:pt x="6731" y="118491"/>
                  </a:lnTo>
                  <a:lnTo>
                    <a:pt x="25653" y="80010"/>
                  </a:lnTo>
                  <a:lnTo>
                    <a:pt x="55118" y="47243"/>
                  </a:lnTo>
                  <a:lnTo>
                    <a:pt x="93218" y="21971"/>
                  </a:lnTo>
                  <a:lnTo>
                    <a:pt x="138175" y="5715"/>
                  </a:lnTo>
                  <a:lnTo>
                    <a:pt x="188087" y="0"/>
                  </a:lnTo>
                  <a:lnTo>
                    <a:pt x="238125" y="5715"/>
                  </a:lnTo>
                  <a:lnTo>
                    <a:pt x="283083" y="21971"/>
                  </a:lnTo>
                  <a:lnTo>
                    <a:pt x="321183" y="47243"/>
                  </a:lnTo>
                  <a:lnTo>
                    <a:pt x="350647" y="80010"/>
                  </a:lnTo>
                  <a:lnTo>
                    <a:pt x="369570" y="118491"/>
                  </a:lnTo>
                  <a:lnTo>
                    <a:pt x="376300" y="161417"/>
                  </a:lnTo>
                  <a:lnTo>
                    <a:pt x="369570" y="204469"/>
                  </a:lnTo>
                  <a:lnTo>
                    <a:pt x="350647" y="242950"/>
                  </a:lnTo>
                  <a:lnTo>
                    <a:pt x="321183" y="275717"/>
                  </a:lnTo>
                  <a:lnTo>
                    <a:pt x="283083" y="300990"/>
                  </a:lnTo>
                  <a:lnTo>
                    <a:pt x="238125" y="317246"/>
                  </a:lnTo>
                  <a:lnTo>
                    <a:pt x="188087" y="322961"/>
                  </a:lnTo>
                  <a:lnTo>
                    <a:pt x="138175" y="317246"/>
                  </a:lnTo>
                  <a:lnTo>
                    <a:pt x="93218" y="300990"/>
                  </a:lnTo>
                  <a:lnTo>
                    <a:pt x="55118" y="275717"/>
                  </a:lnTo>
                  <a:lnTo>
                    <a:pt x="25653" y="242950"/>
                  </a:lnTo>
                  <a:lnTo>
                    <a:pt x="6731" y="204469"/>
                  </a:lnTo>
                  <a:lnTo>
                    <a:pt x="0" y="161417"/>
                  </a:lnTo>
                  <a:close/>
                </a:path>
              </a:pathLst>
            </a:custGeom>
            <a:ln w="9144">
              <a:solidFill>
                <a:srgbClr val="000000"/>
              </a:solidFill>
            </a:ln>
          </p:spPr>
          <p:txBody>
            <a:bodyPr wrap="square" lIns="0" tIns="0" rIns="0" bIns="0" rtlCol="0"/>
            <a:lstStyle/>
            <a:p>
              <a:endParaRPr/>
            </a:p>
          </p:txBody>
        </p:sp>
      </p:grpSp>
      <p:sp>
        <p:nvSpPr>
          <p:cNvPr id="84" name="object 84"/>
          <p:cNvSpPr txBox="1"/>
          <p:nvPr/>
        </p:nvSpPr>
        <p:spPr>
          <a:xfrm>
            <a:off x="4835397" y="3919220"/>
            <a:ext cx="280035"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BT-</a:t>
            </a:r>
            <a:r>
              <a:rPr sz="900" b="1" spc="-50" dirty="0">
                <a:latin typeface="Arial"/>
                <a:cs typeface="Arial"/>
              </a:rPr>
              <a:t>9</a:t>
            </a:r>
            <a:endParaRPr sz="900">
              <a:latin typeface="Arial"/>
              <a:cs typeface="Arial"/>
            </a:endParaRPr>
          </a:p>
        </p:txBody>
      </p:sp>
      <p:grpSp>
        <p:nvGrpSpPr>
          <p:cNvPr id="85" name="object 85"/>
          <p:cNvGrpSpPr/>
          <p:nvPr/>
        </p:nvGrpSpPr>
        <p:grpSpPr>
          <a:xfrm>
            <a:off x="2595181" y="5413057"/>
            <a:ext cx="1900555" cy="571500"/>
            <a:chOff x="2595181" y="5413057"/>
            <a:chExt cx="1900555" cy="571500"/>
          </a:xfrm>
        </p:grpSpPr>
        <p:sp>
          <p:nvSpPr>
            <p:cNvPr id="86" name="object 86"/>
            <p:cNvSpPr/>
            <p:nvPr/>
          </p:nvSpPr>
          <p:spPr>
            <a:xfrm>
              <a:off x="3014472" y="5469636"/>
              <a:ext cx="323215" cy="359410"/>
            </a:xfrm>
            <a:custGeom>
              <a:avLst/>
              <a:gdLst/>
              <a:ahLst/>
              <a:cxnLst/>
              <a:rect l="l" t="t" r="r" b="b"/>
              <a:pathLst>
                <a:path w="323214" h="359410">
                  <a:moveTo>
                    <a:pt x="112267" y="0"/>
                  </a:moveTo>
                  <a:lnTo>
                    <a:pt x="55371" y="13842"/>
                  </a:lnTo>
                  <a:lnTo>
                    <a:pt x="0" y="359282"/>
                  </a:lnTo>
                  <a:lnTo>
                    <a:pt x="322706" y="221094"/>
                  </a:lnTo>
                  <a:lnTo>
                    <a:pt x="112267" y="0"/>
                  </a:lnTo>
                  <a:close/>
                </a:path>
              </a:pathLst>
            </a:custGeom>
            <a:solidFill>
              <a:srgbClr val="33CCCC">
                <a:alpha val="50195"/>
              </a:srgbClr>
            </a:solidFill>
          </p:spPr>
          <p:txBody>
            <a:bodyPr wrap="square" lIns="0" tIns="0" rIns="0" bIns="0" rtlCol="0"/>
            <a:lstStyle/>
            <a:p>
              <a:endParaRPr/>
            </a:p>
          </p:txBody>
        </p:sp>
        <p:sp>
          <p:nvSpPr>
            <p:cNvPr id="87" name="object 87"/>
            <p:cNvSpPr/>
            <p:nvPr/>
          </p:nvSpPr>
          <p:spPr>
            <a:xfrm>
              <a:off x="3014472" y="5469636"/>
              <a:ext cx="323215" cy="359410"/>
            </a:xfrm>
            <a:custGeom>
              <a:avLst/>
              <a:gdLst/>
              <a:ahLst/>
              <a:cxnLst/>
              <a:rect l="l" t="t" r="r" b="b"/>
              <a:pathLst>
                <a:path w="323214" h="359410">
                  <a:moveTo>
                    <a:pt x="0" y="359282"/>
                  </a:moveTo>
                  <a:lnTo>
                    <a:pt x="322706" y="221094"/>
                  </a:lnTo>
                  <a:lnTo>
                    <a:pt x="112267" y="0"/>
                  </a:lnTo>
                  <a:lnTo>
                    <a:pt x="55371" y="13842"/>
                  </a:lnTo>
                  <a:lnTo>
                    <a:pt x="0" y="359282"/>
                  </a:lnTo>
                  <a:close/>
                </a:path>
              </a:pathLst>
            </a:custGeom>
            <a:ln w="9144">
              <a:solidFill>
                <a:srgbClr val="000000"/>
              </a:solidFill>
            </a:ln>
          </p:spPr>
          <p:txBody>
            <a:bodyPr wrap="square" lIns="0" tIns="0" rIns="0" bIns="0" rtlCol="0"/>
            <a:lstStyle/>
            <a:p>
              <a:endParaRPr/>
            </a:p>
          </p:txBody>
        </p:sp>
        <p:sp>
          <p:nvSpPr>
            <p:cNvPr id="88" name="object 88"/>
            <p:cNvSpPr/>
            <p:nvPr/>
          </p:nvSpPr>
          <p:spPr>
            <a:xfrm>
              <a:off x="2599944" y="5430012"/>
              <a:ext cx="163195" cy="405130"/>
            </a:xfrm>
            <a:custGeom>
              <a:avLst/>
              <a:gdLst/>
              <a:ahLst/>
              <a:cxnLst/>
              <a:rect l="l" t="t" r="r" b="b"/>
              <a:pathLst>
                <a:path w="163194" h="405129">
                  <a:moveTo>
                    <a:pt x="0" y="405003"/>
                  </a:moveTo>
                  <a:lnTo>
                    <a:pt x="162687" y="405003"/>
                  </a:lnTo>
                  <a:lnTo>
                    <a:pt x="162687" y="0"/>
                  </a:lnTo>
                  <a:lnTo>
                    <a:pt x="0" y="0"/>
                  </a:lnTo>
                  <a:lnTo>
                    <a:pt x="0" y="405003"/>
                  </a:lnTo>
                  <a:close/>
                </a:path>
              </a:pathLst>
            </a:custGeom>
            <a:ln w="9144">
              <a:solidFill>
                <a:srgbClr val="000000"/>
              </a:solidFill>
              <a:prstDash val="dot"/>
            </a:ln>
          </p:spPr>
          <p:txBody>
            <a:bodyPr wrap="square" lIns="0" tIns="0" rIns="0" bIns="0" rtlCol="0"/>
            <a:lstStyle/>
            <a:p>
              <a:endParaRPr/>
            </a:p>
          </p:txBody>
        </p:sp>
        <p:pic>
          <p:nvPicPr>
            <p:cNvPr id="89" name="object 89"/>
            <p:cNvPicPr/>
            <p:nvPr/>
          </p:nvPicPr>
          <p:blipFill>
            <a:blip r:embed="rId12" cstate="print"/>
            <a:stretch>
              <a:fillRect/>
            </a:stretch>
          </p:blipFill>
          <p:spPr>
            <a:xfrm>
              <a:off x="2874264" y="5419344"/>
              <a:ext cx="168910" cy="89408"/>
            </a:xfrm>
            <a:prstGeom prst="rect">
              <a:avLst/>
            </a:prstGeom>
          </p:spPr>
        </p:pic>
        <p:sp>
          <p:nvSpPr>
            <p:cNvPr id="90" name="object 90"/>
            <p:cNvSpPr/>
            <p:nvPr/>
          </p:nvSpPr>
          <p:spPr>
            <a:xfrm>
              <a:off x="2875788" y="5417820"/>
              <a:ext cx="163195" cy="344170"/>
            </a:xfrm>
            <a:custGeom>
              <a:avLst/>
              <a:gdLst/>
              <a:ahLst/>
              <a:cxnLst/>
              <a:rect l="l" t="t" r="r" b="b"/>
              <a:pathLst>
                <a:path w="163194" h="344170">
                  <a:moveTo>
                    <a:pt x="0" y="344042"/>
                  </a:moveTo>
                  <a:lnTo>
                    <a:pt x="162687" y="344042"/>
                  </a:lnTo>
                  <a:lnTo>
                    <a:pt x="162687" y="0"/>
                  </a:lnTo>
                  <a:lnTo>
                    <a:pt x="0" y="0"/>
                  </a:lnTo>
                  <a:lnTo>
                    <a:pt x="0" y="344042"/>
                  </a:lnTo>
                  <a:close/>
                </a:path>
              </a:pathLst>
            </a:custGeom>
            <a:ln w="9144">
              <a:solidFill>
                <a:srgbClr val="000000"/>
              </a:solidFill>
              <a:prstDash val="dot"/>
            </a:ln>
          </p:spPr>
          <p:txBody>
            <a:bodyPr wrap="square" lIns="0" tIns="0" rIns="0" bIns="0" rtlCol="0"/>
            <a:lstStyle/>
            <a:p>
              <a:endParaRPr/>
            </a:p>
          </p:txBody>
        </p:sp>
        <p:sp>
          <p:nvSpPr>
            <p:cNvPr id="91" name="object 91"/>
            <p:cNvSpPr/>
            <p:nvPr/>
          </p:nvSpPr>
          <p:spPr>
            <a:xfrm>
              <a:off x="3332988" y="5620512"/>
              <a:ext cx="1158240" cy="359410"/>
            </a:xfrm>
            <a:custGeom>
              <a:avLst/>
              <a:gdLst/>
              <a:ahLst/>
              <a:cxnLst/>
              <a:rect l="l" t="t" r="r" b="b"/>
              <a:pathLst>
                <a:path w="1158239" h="359410">
                  <a:moveTo>
                    <a:pt x="1157986" y="0"/>
                  </a:moveTo>
                  <a:lnTo>
                    <a:pt x="0" y="0"/>
                  </a:lnTo>
                  <a:lnTo>
                    <a:pt x="0" y="359282"/>
                  </a:lnTo>
                  <a:lnTo>
                    <a:pt x="1157986" y="359282"/>
                  </a:lnTo>
                  <a:lnTo>
                    <a:pt x="1157986" y="0"/>
                  </a:lnTo>
                  <a:close/>
                </a:path>
              </a:pathLst>
            </a:custGeom>
            <a:solidFill>
              <a:srgbClr val="FFFFFF">
                <a:alpha val="50195"/>
              </a:srgbClr>
            </a:solidFill>
          </p:spPr>
          <p:txBody>
            <a:bodyPr wrap="square" lIns="0" tIns="0" rIns="0" bIns="0" rtlCol="0"/>
            <a:lstStyle/>
            <a:p>
              <a:endParaRPr/>
            </a:p>
          </p:txBody>
        </p:sp>
        <p:sp>
          <p:nvSpPr>
            <p:cNvPr id="92" name="object 92"/>
            <p:cNvSpPr/>
            <p:nvPr/>
          </p:nvSpPr>
          <p:spPr>
            <a:xfrm>
              <a:off x="3332988" y="5620512"/>
              <a:ext cx="1158240" cy="359410"/>
            </a:xfrm>
            <a:custGeom>
              <a:avLst/>
              <a:gdLst/>
              <a:ahLst/>
              <a:cxnLst/>
              <a:rect l="l" t="t" r="r" b="b"/>
              <a:pathLst>
                <a:path w="1158239" h="359410">
                  <a:moveTo>
                    <a:pt x="0" y="359282"/>
                  </a:moveTo>
                  <a:lnTo>
                    <a:pt x="1157986" y="359282"/>
                  </a:lnTo>
                  <a:lnTo>
                    <a:pt x="1157986" y="0"/>
                  </a:lnTo>
                  <a:lnTo>
                    <a:pt x="0" y="0"/>
                  </a:lnTo>
                  <a:lnTo>
                    <a:pt x="0" y="359282"/>
                  </a:lnTo>
                  <a:close/>
                </a:path>
              </a:pathLst>
            </a:custGeom>
            <a:ln w="9143">
              <a:solidFill>
                <a:srgbClr val="000000"/>
              </a:solidFill>
            </a:ln>
          </p:spPr>
          <p:txBody>
            <a:bodyPr wrap="square" lIns="0" tIns="0" rIns="0" bIns="0" rtlCol="0"/>
            <a:lstStyle/>
            <a:p>
              <a:endParaRPr/>
            </a:p>
          </p:txBody>
        </p:sp>
      </p:grpSp>
      <p:sp>
        <p:nvSpPr>
          <p:cNvPr id="93" name="object 93"/>
          <p:cNvSpPr txBox="1"/>
          <p:nvPr/>
        </p:nvSpPr>
        <p:spPr>
          <a:xfrm>
            <a:off x="2596133" y="5644997"/>
            <a:ext cx="1706245" cy="560705"/>
          </a:xfrm>
          <a:prstGeom prst="rect">
            <a:avLst/>
          </a:prstGeom>
        </p:spPr>
        <p:txBody>
          <a:bodyPr vert="horz" wrap="square" lIns="0" tIns="12700" rIns="0" bIns="0" rtlCol="0">
            <a:spAutoFit/>
          </a:bodyPr>
          <a:lstStyle/>
          <a:p>
            <a:pPr marL="1021080" marR="5080" indent="-99060">
              <a:lnSpc>
                <a:spcPct val="100000"/>
              </a:lnSpc>
              <a:spcBef>
                <a:spcPts val="100"/>
              </a:spcBef>
            </a:pPr>
            <a:r>
              <a:rPr sz="900" b="1" spc="-10" dirty="0">
                <a:latin typeface="Arial"/>
                <a:cs typeface="Arial"/>
              </a:rPr>
              <a:t>Camp</a:t>
            </a:r>
            <a:r>
              <a:rPr sz="900" b="1" spc="-95" dirty="0">
                <a:latin typeface="Arial"/>
                <a:cs typeface="Arial"/>
              </a:rPr>
              <a:t> </a:t>
            </a:r>
            <a:r>
              <a:rPr sz="900" b="1" spc="-10" dirty="0">
                <a:latin typeface="Arial"/>
                <a:cs typeface="Arial"/>
              </a:rPr>
              <a:t>Lejeune K-</a:t>
            </a:r>
            <a:r>
              <a:rPr sz="900" b="1" dirty="0">
                <a:latin typeface="Arial"/>
                <a:cs typeface="Arial"/>
              </a:rPr>
              <a:t>2</a:t>
            </a:r>
            <a:r>
              <a:rPr sz="900" b="1" spc="-15" dirty="0">
                <a:latin typeface="Arial"/>
                <a:cs typeface="Arial"/>
              </a:rPr>
              <a:t> </a:t>
            </a:r>
            <a:r>
              <a:rPr sz="900" b="1" spc="-10" dirty="0">
                <a:latin typeface="Arial"/>
                <a:cs typeface="Arial"/>
              </a:rPr>
              <a:t>&amp;</a:t>
            </a:r>
            <a:r>
              <a:rPr sz="900" b="1" spc="-65" dirty="0">
                <a:latin typeface="Arial"/>
                <a:cs typeface="Arial"/>
              </a:rPr>
              <a:t> </a:t>
            </a:r>
            <a:r>
              <a:rPr sz="900" b="1" spc="-10" dirty="0">
                <a:latin typeface="Arial"/>
                <a:cs typeface="Arial"/>
              </a:rPr>
              <a:t>G-</a:t>
            </a:r>
            <a:r>
              <a:rPr sz="900" b="1" spc="-25" dirty="0">
                <a:latin typeface="Arial"/>
                <a:cs typeface="Arial"/>
              </a:rPr>
              <a:t>10</a:t>
            </a:r>
            <a:endParaRPr sz="900">
              <a:latin typeface="Arial"/>
              <a:cs typeface="Arial"/>
            </a:endParaRPr>
          </a:p>
          <a:p>
            <a:pPr>
              <a:lnSpc>
                <a:spcPct val="100000"/>
              </a:lnSpc>
              <a:spcBef>
                <a:spcPts val="50"/>
              </a:spcBef>
            </a:pPr>
            <a:endParaRPr sz="800">
              <a:latin typeface="Arial"/>
              <a:cs typeface="Arial"/>
            </a:endParaRPr>
          </a:p>
          <a:p>
            <a:pPr marL="12700">
              <a:lnSpc>
                <a:spcPct val="100000"/>
              </a:lnSpc>
            </a:pPr>
            <a:r>
              <a:rPr sz="900" spc="-10" dirty="0">
                <a:latin typeface="Calibri"/>
                <a:cs typeface="Calibri"/>
              </a:rPr>
              <a:t>SFC</a:t>
            </a:r>
            <a:r>
              <a:rPr sz="900" spc="-35" dirty="0">
                <a:latin typeface="Calibri"/>
                <a:cs typeface="Calibri"/>
              </a:rPr>
              <a:t> </a:t>
            </a:r>
            <a:r>
              <a:rPr sz="900" dirty="0">
                <a:latin typeface="Calibri"/>
                <a:cs typeface="Calibri"/>
              </a:rPr>
              <a:t>-</a:t>
            </a:r>
            <a:r>
              <a:rPr sz="900" spc="-85" dirty="0">
                <a:latin typeface="Calibri"/>
                <a:cs typeface="Calibri"/>
              </a:rPr>
              <a:t> </a:t>
            </a:r>
            <a:r>
              <a:rPr sz="900" spc="-25" dirty="0">
                <a:latin typeface="Calibri"/>
                <a:cs typeface="Calibri"/>
              </a:rPr>
              <a:t>140</a:t>
            </a:r>
            <a:endParaRPr sz="900">
              <a:latin typeface="Calibri"/>
              <a:cs typeface="Calibri"/>
            </a:endParaRPr>
          </a:p>
        </p:txBody>
      </p:sp>
      <p:grpSp>
        <p:nvGrpSpPr>
          <p:cNvPr id="94" name="object 94"/>
          <p:cNvGrpSpPr/>
          <p:nvPr/>
        </p:nvGrpSpPr>
        <p:grpSpPr>
          <a:xfrm>
            <a:off x="3239833" y="4263961"/>
            <a:ext cx="861694" cy="230504"/>
            <a:chOff x="3239833" y="4263961"/>
            <a:chExt cx="861694" cy="230504"/>
          </a:xfrm>
        </p:grpSpPr>
        <p:sp>
          <p:nvSpPr>
            <p:cNvPr id="95" name="object 95"/>
            <p:cNvSpPr/>
            <p:nvPr/>
          </p:nvSpPr>
          <p:spPr>
            <a:xfrm>
              <a:off x="3244595" y="4268723"/>
              <a:ext cx="852169" cy="220979"/>
            </a:xfrm>
            <a:custGeom>
              <a:avLst/>
              <a:gdLst/>
              <a:ahLst/>
              <a:cxnLst/>
              <a:rect l="l" t="t" r="r" b="b"/>
              <a:pathLst>
                <a:path w="852170" h="220979">
                  <a:moveTo>
                    <a:pt x="851661" y="0"/>
                  </a:moveTo>
                  <a:lnTo>
                    <a:pt x="0" y="0"/>
                  </a:lnTo>
                  <a:lnTo>
                    <a:pt x="0" y="220980"/>
                  </a:lnTo>
                  <a:lnTo>
                    <a:pt x="851661" y="220980"/>
                  </a:lnTo>
                  <a:lnTo>
                    <a:pt x="851661" y="0"/>
                  </a:lnTo>
                  <a:close/>
                </a:path>
              </a:pathLst>
            </a:custGeom>
            <a:solidFill>
              <a:srgbClr val="FFFFFF">
                <a:alpha val="50195"/>
              </a:srgbClr>
            </a:solidFill>
          </p:spPr>
          <p:txBody>
            <a:bodyPr wrap="square" lIns="0" tIns="0" rIns="0" bIns="0" rtlCol="0"/>
            <a:lstStyle/>
            <a:p>
              <a:endParaRPr/>
            </a:p>
          </p:txBody>
        </p:sp>
        <p:sp>
          <p:nvSpPr>
            <p:cNvPr id="96" name="object 96"/>
            <p:cNvSpPr/>
            <p:nvPr/>
          </p:nvSpPr>
          <p:spPr>
            <a:xfrm>
              <a:off x="3244595" y="4268723"/>
              <a:ext cx="852169" cy="220979"/>
            </a:xfrm>
            <a:custGeom>
              <a:avLst/>
              <a:gdLst/>
              <a:ahLst/>
              <a:cxnLst/>
              <a:rect l="l" t="t" r="r" b="b"/>
              <a:pathLst>
                <a:path w="852170" h="220979">
                  <a:moveTo>
                    <a:pt x="0" y="220980"/>
                  </a:moveTo>
                  <a:lnTo>
                    <a:pt x="851661" y="220980"/>
                  </a:lnTo>
                  <a:lnTo>
                    <a:pt x="851661" y="0"/>
                  </a:lnTo>
                  <a:lnTo>
                    <a:pt x="0" y="0"/>
                  </a:lnTo>
                  <a:lnTo>
                    <a:pt x="0" y="220980"/>
                  </a:lnTo>
                  <a:close/>
                </a:path>
              </a:pathLst>
            </a:custGeom>
            <a:ln w="9144">
              <a:solidFill>
                <a:srgbClr val="000000"/>
              </a:solidFill>
            </a:ln>
          </p:spPr>
          <p:txBody>
            <a:bodyPr wrap="square" lIns="0" tIns="0" rIns="0" bIns="0" rtlCol="0"/>
            <a:lstStyle/>
            <a:p>
              <a:endParaRPr/>
            </a:p>
          </p:txBody>
        </p:sp>
      </p:grpSp>
      <p:sp>
        <p:nvSpPr>
          <p:cNvPr id="97" name="object 97"/>
          <p:cNvSpPr txBox="1"/>
          <p:nvPr/>
        </p:nvSpPr>
        <p:spPr>
          <a:xfrm>
            <a:off x="3393440" y="4292345"/>
            <a:ext cx="539115" cy="162560"/>
          </a:xfrm>
          <a:prstGeom prst="rect">
            <a:avLst/>
          </a:prstGeom>
        </p:spPr>
        <p:txBody>
          <a:bodyPr vert="horz" wrap="square" lIns="0" tIns="12700" rIns="0" bIns="0" rtlCol="0">
            <a:spAutoFit/>
          </a:bodyPr>
          <a:lstStyle/>
          <a:p>
            <a:pPr marL="12700">
              <a:lnSpc>
                <a:spcPct val="100000"/>
              </a:lnSpc>
              <a:spcBef>
                <a:spcPts val="100"/>
              </a:spcBef>
            </a:pPr>
            <a:r>
              <a:rPr sz="900" b="1" spc="-10" dirty="0">
                <a:latin typeface="Arial"/>
                <a:cs typeface="Arial"/>
              </a:rPr>
              <a:t>New</a:t>
            </a:r>
            <a:r>
              <a:rPr sz="900" b="1" spc="-105" dirty="0">
                <a:latin typeface="Arial"/>
                <a:cs typeface="Arial"/>
              </a:rPr>
              <a:t> </a:t>
            </a:r>
            <a:r>
              <a:rPr sz="900" b="1" spc="-20" dirty="0">
                <a:latin typeface="Arial"/>
                <a:cs typeface="Arial"/>
              </a:rPr>
              <a:t>Bern</a:t>
            </a:r>
            <a:endParaRPr sz="900">
              <a:latin typeface="Arial"/>
              <a:cs typeface="Arial"/>
            </a:endParaRPr>
          </a:p>
        </p:txBody>
      </p:sp>
      <p:sp>
        <p:nvSpPr>
          <p:cNvPr id="98" name="object 98"/>
          <p:cNvSpPr/>
          <p:nvPr/>
        </p:nvSpPr>
        <p:spPr>
          <a:xfrm>
            <a:off x="225552" y="1281683"/>
            <a:ext cx="4531995" cy="461645"/>
          </a:xfrm>
          <a:custGeom>
            <a:avLst/>
            <a:gdLst/>
            <a:ahLst/>
            <a:cxnLst/>
            <a:rect l="l" t="t" r="r" b="b"/>
            <a:pathLst>
              <a:path w="4531995" h="461644">
                <a:moveTo>
                  <a:pt x="4531995" y="0"/>
                </a:moveTo>
                <a:lnTo>
                  <a:pt x="0" y="0"/>
                </a:lnTo>
                <a:lnTo>
                  <a:pt x="0" y="461263"/>
                </a:lnTo>
                <a:lnTo>
                  <a:pt x="4531995" y="461263"/>
                </a:lnTo>
                <a:lnTo>
                  <a:pt x="4531995" y="0"/>
                </a:lnTo>
                <a:close/>
              </a:path>
            </a:pathLst>
          </a:custGeom>
          <a:solidFill>
            <a:srgbClr val="000000"/>
          </a:solidFill>
        </p:spPr>
        <p:txBody>
          <a:bodyPr wrap="square" lIns="0" tIns="0" rIns="0" bIns="0" rtlCol="0"/>
          <a:lstStyle/>
          <a:p>
            <a:endParaRPr/>
          </a:p>
        </p:txBody>
      </p:sp>
      <p:sp>
        <p:nvSpPr>
          <p:cNvPr id="99" name="object 99"/>
          <p:cNvSpPr txBox="1"/>
          <p:nvPr/>
        </p:nvSpPr>
        <p:spPr>
          <a:xfrm>
            <a:off x="303987" y="1275664"/>
            <a:ext cx="4323080" cy="391795"/>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FFFFFF"/>
                </a:solidFill>
                <a:latin typeface="Calibri"/>
                <a:cs typeface="Calibri"/>
              </a:rPr>
              <a:t>NC</a:t>
            </a:r>
            <a:r>
              <a:rPr sz="2400" b="1" spc="-40" dirty="0">
                <a:solidFill>
                  <a:srgbClr val="FFFFFF"/>
                </a:solidFill>
                <a:latin typeface="Calibri"/>
                <a:cs typeface="Calibri"/>
              </a:rPr>
              <a:t> </a:t>
            </a:r>
            <a:r>
              <a:rPr sz="2400" b="1" spc="-30" dirty="0">
                <a:solidFill>
                  <a:srgbClr val="FFFFFF"/>
                </a:solidFill>
                <a:latin typeface="Calibri"/>
                <a:cs typeface="Calibri"/>
              </a:rPr>
              <a:t>AIRSPACE</a:t>
            </a:r>
            <a:r>
              <a:rPr sz="2400" b="1" spc="-45" dirty="0">
                <a:solidFill>
                  <a:srgbClr val="FFFFFF"/>
                </a:solidFill>
                <a:latin typeface="Calibri"/>
                <a:cs typeface="Calibri"/>
              </a:rPr>
              <a:t> </a:t>
            </a:r>
            <a:r>
              <a:rPr sz="2400" b="1" dirty="0">
                <a:solidFill>
                  <a:srgbClr val="FFFFFF"/>
                </a:solidFill>
                <a:latin typeface="Calibri"/>
                <a:cs typeface="Calibri"/>
              </a:rPr>
              <a:t>(Cherry</a:t>
            </a:r>
            <a:r>
              <a:rPr sz="2400" b="1" spc="-60" dirty="0">
                <a:solidFill>
                  <a:srgbClr val="FFFFFF"/>
                </a:solidFill>
                <a:latin typeface="Calibri"/>
                <a:cs typeface="Calibri"/>
              </a:rPr>
              <a:t> </a:t>
            </a:r>
            <a:r>
              <a:rPr sz="2400" b="1" spc="-10" dirty="0">
                <a:solidFill>
                  <a:srgbClr val="FFFFFF"/>
                </a:solidFill>
                <a:latin typeface="Calibri"/>
                <a:cs typeface="Calibri"/>
              </a:rPr>
              <a:t>Point</a:t>
            </a:r>
            <a:r>
              <a:rPr sz="2400" b="1" spc="-100" dirty="0">
                <a:solidFill>
                  <a:srgbClr val="FFFFFF"/>
                </a:solidFill>
                <a:latin typeface="Calibri"/>
                <a:cs typeface="Calibri"/>
              </a:rPr>
              <a:t> </a:t>
            </a:r>
            <a:r>
              <a:rPr sz="2400" b="1" spc="-25" dirty="0">
                <a:solidFill>
                  <a:srgbClr val="FFFFFF"/>
                </a:solidFill>
                <a:latin typeface="Calibri"/>
                <a:cs typeface="Calibri"/>
              </a:rPr>
              <a:t>RATCF)</a:t>
            </a:r>
            <a:endParaRPr sz="2400">
              <a:latin typeface="Calibri"/>
              <a:cs typeface="Calibri"/>
            </a:endParaRPr>
          </a:p>
        </p:txBody>
      </p:sp>
      <p:sp>
        <p:nvSpPr>
          <p:cNvPr id="100" name="object 100"/>
          <p:cNvSpPr txBox="1">
            <a:spLocks noGrp="1"/>
          </p:cNvSpPr>
          <p:nvPr>
            <p:ph type="ftr" sz="quarter" idx="5"/>
          </p:nvPr>
        </p:nvSpPr>
        <p:spPr>
          <a:prstGeom prst="rect">
            <a:avLst/>
          </a:prstGeom>
        </p:spPr>
        <p:txBody>
          <a:bodyPr vert="horz" wrap="square" lIns="0" tIns="0" rIns="0" bIns="0" rtlCol="0">
            <a:spAutoFit/>
          </a:bodyPr>
          <a:lstStyle/>
          <a:p>
            <a:pPr marL="12700">
              <a:lnSpc>
                <a:spcPts val="1140"/>
              </a:lnSpc>
            </a:pPr>
            <a:r>
              <a:rPr dirty="0"/>
              <a:t>CONTROLLED UNCLASSIFIED </a:t>
            </a:r>
            <a:r>
              <a:rPr spc="-10" dirty="0"/>
              <a:t>INFORMATION</a:t>
            </a:r>
          </a:p>
        </p:txBody>
      </p:sp>
      <p:sp>
        <p:nvSpPr>
          <p:cNvPr id="101" name="object 101"/>
          <p:cNvSpPr txBox="1"/>
          <p:nvPr/>
        </p:nvSpPr>
        <p:spPr>
          <a:xfrm>
            <a:off x="3163951" y="6674002"/>
            <a:ext cx="2797810" cy="177800"/>
          </a:xfrm>
          <a:prstGeom prst="rect">
            <a:avLst/>
          </a:prstGeom>
        </p:spPr>
        <p:txBody>
          <a:bodyPr vert="horz" wrap="square" lIns="0" tIns="0" rIns="0" bIns="0" rtlCol="0">
            <a:spAutoFit/>
          </a:bodyPr>
          <a:lstStyle/>
          <a:p>
            <a:pPr marL="12700">
              <a:lnSpc>
                <a:spcPts val="1240"/>
              </a:lnSpc>
            </a:pPr>
            <a:r>
              <a:rPr sz="1200" b="1" dirty="0">
                <a:solidFill>
                  <a:srgbClr val="0D6827"/>
                </a:solidFill>
                <a:latin typeface="Calibri"/>
                <a:cs typeface="Calibri"/>
              </a:rPr>
              <a:t>CONTROLLED UNCLASSIFIED </a:t>
            </a:r>
            <a:r>
              <a:rPr sz="1200" b="1" spc="-10" dirty="0">
                <a:solidFill>
                  <a:srgbClr val="0D6827"/>
                </a:solidFill>
                <a:latin typeface="Calibri"/>
                <a:cs typeface="Calibri"/>
              </a:rPr>
              <a:t>INFORMATION</a:t>
            </a:r>
            <a:endParaRPr sz="1200">
              <a:latin typeface="Calibri"/>
              <a:cs typeface="Calibri"/>
            </a:endParaRPr>
          </a:p>
        </p:txBody>
      </p:sp>
      <p:sp>
        <p:nvSpPr>
          <p:cNvPr id="102" name="object 102"/>
          <p:cNvSpPr txBox="1">
            <a:spLocks noGrp="1"/>
          </p:cNvSpPr>
          <p:nvPr>
            <p:ph type="sldNum" sz="quarter" idx="7"/>
          </p:nvPr>
        </p:nvSpPr>
        <p:spPr>
          <a:prstGeom prst="rect">
            <a:avLst/>
          </a:prstGeom>
        </p:spPr>
        <p:txBody>
          <a:bodyPr vert="horz" wrap="square" lIns="0" tIns="104631" rIns="0" bIns="0" rtlCol="0">
            <a:spAutoFit/>
          </a:bodyPr>
          <a:lstStyle/>
          <a:p>
            <a:pPr marL="84455">
              <a:lnSpc>
                <a:spcPct val="100000"/>
              </a:lnSpc>
              <a:spcBef>
                <a:spcPts val="475"/>
              </a:spcBef>
            </a:pPr>
            <a:fld id="{81D60167-4931-47E6-BA6A-407CBD079E47}" type="slidenum">
              <a:rPr sz="1000" b="1" spc="-5" dirty="0">
                <a:solidFill>
                  <a:srgbClr val="FFFFFF"/>
                </a:solidFill>
                <a:latin typeface="Arial"/>
                <a:cs typeface="Arial"/>
              </a:rPr>
              <a:t>6</a:t>
            </a:fld>
            <a:endParaRPr sz="100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151245"/>
            <a:chOff x="0" y="0"/>
            <a:chExt cx="9144000" cy="6151245"/>
          </a:xfrm>
        </p:grpSpPr>
        <p:pic>
          <p:nvPicPr>
            <p:cNvPr id="3" name="object 3"/>
            <p:cNvPicPr/>
            <p:nvPr/>
          </p:nvPicPr>
          <p:blipFill>
            <a:blip r:embed="rId2" cstate="print"/>
            <a:stretch>
              <a:fillRect/>
            </a:stretch>
          </p:blipFill>
          <p:spPr>
            <a:xfrm>
              <a:off x="2833115" y="109728"/>
              <a:ext cx="3807713" cy="899922"/>
            </a:xfrm>
            <a:prstGeom prst="rect">
              <a:avLst/>
            </a:prstGeom>
          </p:spPr>
        </p:pic>
        <p:pic>
          <p:nvPicPr>
            <p:cNvPr id="4" name="object 4"/>
            <p:cNvPicPr/>
            <p:nvPr/>
          </p:nvPicPr>
          <p:blipFill>
            <a:blip r:embed="rId3" cstate="print"/>
            <a:stretch>
              <a:fillRect/>
            </a:stretch>
          </p:blipFill>
          <p:spPr>
            <a:xfrm>
              <a:off x="4085844" y="1804416"/>
              <a:ext cx="4748784" cy="4317492"/>
            </a:xfrm>
            <a:prstGeom prst="rect">
              <a:avLst/>
            </a:prstGeom>
          </p:spPr>
        </p:pic>
        <p:sp>
          <p:nvSpPr>
            <p:cNvPr id="5" name="object 5"/>
            <p:cNvSpPr/>
            <p:nvPr/>
          </p:nvSpPr>
          <p:spPr>
            <a:xfrm>
              <a:off x="4071365" y="1789938"/>
              <a:ext cx="4777740" cy="4346575"/>
            </a:xfrm>
            <a:custGeom>
              <a:avLst/>
              <a:gdLst/>
              <a:ahLst/>
              <a:cxnLst/>
              <a:rect l="l" t="t" r="r" b="b"/>
              <a:pathLst>
                <a:path w="4777740" h="4346575">
                  <a:moveTo>
                    <a:pt x="0" y="4346448"/>
                  </a:moveTo>
                  <a:lnTo>
                    <a:pt x="4777740" y="4346448"/>
                  </a:lnTo>
                  <a:lnTo>
                    <a:pt x="4777740" y="0"/>
                  </a:lnTo>
                  <a:lnTo>
                    <a:pt x="0" y="0"/>
                  </a:lnTo>
                  <a:lnTo>
                    <a:pt x="0" y="4346448"/>
                  </a:lnTo>
                  <a:close/>
                </a:path>
              </a:pathLst>
            </a:custGeom>
            <a:ln w="28956">
              <a:solidFill>
                <a:srgbClr val="000000"/>
              </a:solidFill>
            </a:ln>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196468" rIns="0" bIns="0" rtlCol="0">
            <a:spAutoFit/>
          </a:bodyPr>
          <a:lstStyle/>
          <a:p>
            <a:pPr marL="2375535">
              <a:lnSpc>
                <a:spcPct val="100000"/>
              </a:lnSpc>
              <a:spcBef>
                <a:spcPts val="105"/>
              </a:spcBef>
            </a:pPr>
            <a:r>
              <a:rPr sz="3200" dirty="0"/>
              <a:t>MCAS</a:t>
            </a:r>
            <a:r>
              <a:rPr sz="3200" spc="-25" dirty="0"/>
              <a:t> </a:t>
            </a:r>
            <a:r>
              <a:rPr sz="3200" dirty="0"/>
              <a:t>New</a:t>
            </a:r>
            <a:r>
              <a:rPr sz="3200" spc="-20" dirty="0"/>
              <a:t> </a:t>
            </a:r>
            <a:r>
              <a:rPr sz="3200" spc="-10" dirty="0"/>
              <a:t>River</a:t>
            </a:r>
            <a:endParaRPr sz="3200"/>
          </a:p>
        </p:txBody>
      </p:sp>
      <p:grpSp>
        <p:nvGrpSpPr>
          <p:cNvPr id="7" name="object 7"/>
          <p:cNvGrpSpPr/>
          <p:nvPr/>
        </p:nvGrpSpPr>
        <p:grpSpPr>
          <a:xfrm>
            <a:off x="239140" y="1187069"/>
            <a:ext cx="3991610" cy="5058410"/>
            <a:chOff x="239140" y="1187069"/>
            <a:chExt cx="3991610" cy="5058410"/>
          </a:xfrm>
        </p:grpSpPr>
        <p:sp>
          <p:nvSpPr>
            <p:cNvPr id="8" name="object 8"/>
            <p:cNvSpPr/>
            <p:nvPr/>
          </p:nvSpPr>
          <p:spPr>
            <a:xfrm>
              <a:off x="253746" y="1201673"/>
              <a:ext cx="3962400" cy="5029200"/>
            </a:xfrm>
            <a:custGeom>
              <a:avLst/>
              <a:gdLst/>
              <a:ahLst/>
              <a:cxnLst/>
              <a:rect l="l" t="t" r="r" b="b"/>
              <a:pathLst>
                <a:path w="3962400" h="5029200">
                  <a:moveTo>
                    <a:pt x="3962400" y="4920996"/>
                  </a:moveTo>
                  <a:lnTo>
                    <a:pt x="0" y="4920996"/>
                  </a:lnTo>
                  <a:lnTo>
                    <a:pt x="0" y="5029200"/>
                  </a:lnTo>
                  <a:lnTo>
                    <a:pt x="3962400" y="5029200"/>
                  </a:lnTo>
                  <a:lnTo>
                    <a:pt x="3962400" y="4920996"/>
                  </a:lnTo>
                  <a:close/>
                </a:path>
                <a:path w="3962400" h="5029200">
                  <a:moveTo>
                    <a:pt x="3962400" y="0"/>
                  </a:moveTo>
                  <a:lnTo>
                    <a:pt x="0" y="0"/>
                  </a:lnTo>
                  <a:lnTo>
                    <a:pt x="0" y="4555236"/>
                  </a:lnTo>
                  <a:lnTo>
                    <a:pt x="3962400" y="4555236"/>
                  </a:lnTo>
                  <a:lnTo>
                    <a:pt x="3962400" y="0"/>
                  </a:lnTo>
                  <a:close/>
                </a:path>
              </a:pathLst>
            </a:custGeom>
            <a:solidFill>
              <a:srgbClr val="D6E3BC"/>
            </a:solidFill>
          </p:spPr>
          <p:txBody>
            <a:bodyPr wrap="square" lIns="0" tIns="0" rIns="0" bIns="0" rtlCol="0"/>
            <a:lstStyle/>
            <a:p>
              <a:endParaRPr/>
            </a:p>
          </p:txBody>
        </p:sp>
        <p:sp>
          <p:nvSpPr>
            <p:cNvPr id="9" name="object 9"/>
            <p:cNvSpPr/>
            <p:nvPr/>
          </p:nvSpPr>
          <p:spPr>
            <a:xfrm>
              <a:off x="253745" y="1201674"/>
              <a:ext cx="3962400" cy="5029200"/>
            </a:xfrm>
            <a:custGeom>
              <a:avLst/>
              <a:gdLst/>
              <a:ahLst/>
              <a:cxnLst/>
              <a:rect l="l" t="t" r="r" b="b"/>
              <a:pathLst>
                <a:path w="3962400" h="5029200">
                  <a:moveTo>
                    <a:pt x="0" y="5029200"/>
                  </a:moveTo>
                  <a:lnTo>
                    <a:pt x="3962400" y="5029200"/>
                  </a:lnTo>
                  <a:lnTo>
                    <a:pt x="3962400" y="0"/>
                  </a:lnTo>
                  <a:lnTo>
                    <a:pt x="0" y="0"/>
                  </a:lnTo>
                  <a:lnTo>
                    <a:pt x="0" y="5029200"/>
                  </a:lnTo>
                  <a:close/>
                </a:path>
              </a:pathLst>
            </a:custGeom>
            <a:ln w="28956">
              <a:solidFill>
                <a:srgbClr val="000000"/>
              </a:solidFill>
            </a:ln>
          </p:spPr>
          <p:txBody>
            <a:bodyPr wrap="square" lIns="0" tIns="0" rIns="0" bIns="0" rtlCol="0"/>
            <a:lstStyle/>
            <a:p>
              <a:endParaRPr/>
            </a:p>
          </p:txBody>
        </p:sp>
      </p:grpSp>
      <p:sp>
        <p:nvSpPr>
          <p:cNvPr id="10" name="object 10"/>
          <p:cNvSpPr txBox="1"/>
          <p:nvPr/>
        </p:nvSpPr>
        <p:spPr>
          <a:xfrm>
            <a:off x="307340" y="1290528"/>
            <a:ext cx="3914140" cy="758190"/>
          </a:xfrm>
          <a:prstGeom prst="rect">
            <a:avLst/>
          </a:prstGeom>
        </p:spPr>
        <p:txBody>
          <a:bodyPr vert="horz" wrap="square" lIns="0" tIns="48895" rIns="0" bIns="0" rtlCol="0">
            <a:spAutoFit/>
          </a:bodyPr>
          <a:lstStyle/>
          <a:p>
            <a:pPr marL="12700">
              <a:lnSpc>
                <a:spcPct val="100000"/>
              </a:lnSpc>
              <a:spcBef>
                <a:spcPts val="385"/>
              </a:spcBef>
            </a:pPr>
            <a:r>
              <a:rPr sz="1200" b="1" spc="-10" dirty="0">
                <a:solidFill>
                  <a:srgbClr val="0000FF"/>
                </a:solidFill>
                <a:latin typeface="Arial"/>
                <a:cs typeface="Arial"/>
              </a:rPr>
              <a:t>Tenant</a:t>
            </a:r>
            <a:r>
              <a:rPr sz="1200" b="1" spc="-35" dirty="0">
                <a:solidFill>
                  <a:srgbClr val="0000FF"/>
                </a:solidFill>
                <a:latin typeface="Arial"/>
                <a:cs typeface="Arial"/>
              </a:rPr>
              <a:t> </a:t>
            </a:r>
            <a:r>
              <a:rPr sz="1200" b="1" spc="-10" dirty="0">
                <a:solidFill>
                  <a:srgbClr val="0000FF"/>
                </a:solidFill>
                <a:latin typeface="Arial"/>
                <a:cs typeface="Arial"/>
              </a:rPr>
              <a:t>Commands</a:t>
            </a:r>
            <a:endParaRPr sz="1200">
              <a:latin typeface="Arial"/>
              <a:cs typeface="Arial"/>
            </a:endParaRPr>
          </a:p>
          <a:p>
            <a:pPr marL="12700" marR="5080">
              <a:lnSpc>
                <a:spcPct val="100000"/>
              </a:lnSpc>
              <a:spcBef>
                <a:spcPts val="259"/>
              </a:spcBef>
            </a:pPr>
            <a:r>
              <a:rPr sz="1050" b="1" dirty="0">
                <a:latin typeface="Arial"/>
                <a:cs typeface="Arial"/>
              </a:rPr>
              <a:t>MAG</a:t>
            </a:r>
            <a:r>
              <a:rPr sz="1050" b="1" spc="-25" dirty="0">
                <a:latin typeface="Arial"/>
                <a:cs typeface="Arial"/>
              </a:rPr>
              <a:t> </a:t>
            </a:r>
            <a:r>
              <a:rPr sz="1050" b="1" dirty="0">
                <a:latin typeface="Arial"/>
                <a:cs typeface="Arial"/>
              </a:rPr>
              <a:t>26</a:t>
            </a:r>
            <a:r>
              <a:rPr sz="1050" b="1" spc="-15" dirty="0">
                <a:latin typeface="Arial"/>
                <a:cs typeface="Arial"/>
              </a:rPr>
              <a:t> </a:t>
            </a:r>
            <a:r>
              <a:rPr sz="1050" b="1" dirty="0">
                <a:latin typeface="Arial"/>
                <a:cs typeface="Arial"/>
              </a:rPr>
              <a:t>and</a:t>
            </a:r>
            <a:r>
              <a:rPr sz="1050" b="1" spc="-40" dirty="0">
                <a:latin typeface="Arial"/>
                <a:cs typeface="Arial"/>
              </a:rPr>
              <a:t> </a:t>
            </a:r>
            <a:r>
              <a:rPr sz="1050" b="1" dirty="0">
                <a:latin typeface="Arial"/>
                <a:cs typeface="Arial"/>
              </a:rPr>
              <a:t>MAG</a:t>
            </a:r>
            <a:r>
              <a:rPr sz="1050" b="1" spc="-20" dirty="0">
                <a:latin typeface="Arial"/>
                <a:cs typeface="Arial"/>
              </a:rPr>
              <a:t> </a:t>
            </a:r>
            <a:r>
              <a:rPr sz="1050" b="1" dirty="0">
                <a:latin typeface="Arial"/>
                <a:cs typeface="Arial"/>
              </a:rPr>
              <a:t>29;</a:t>
            </a:r>
            <a:r>
              <a:rPr sz="1050" b="1" spc="-20" dirty="0">
                <a:latin typeface="Arial"/>
                <a:cs typeface="Arial"/>
              </a:rPr>
              <a:t> </a:t>
            </a:r>
            <a:r>
              <a:rPr sz="1050" b="1" dirty="0">
                <a:latin typeface="Arial"/>
                <a:cs typeface="Arial"/>
              </a:rPr>
              <a:t>all</a:t>
            </a:r>
            <a:r>
              <a:rPr sz="1050" b="1" spc="250" dirty="0">
                <a:latin typeface="Arial"/>
                <a:cs typeface="Arial"/>
              </a:rPr>
              <a:t> </a:t>
            </a:r>
            <a:r>
              <a:rPr sz="1050" b="1" dirty="0">
                <a:latin typeface="Arial"/>
                <a:cs typeface="Arial"/>
              </a:rPr>
              <a:t>of</a:t>
            </a:r>
            <a:r>
              <a:rPr sz="1050" b="1" spc="-35" dirty="0">
                <a:latin typeface="Arial"/>
                <a:cs typeface="Arial"/>
              </a:rPr>
              <a:t> </a:t>
            </a:r>
            <a:r>
              <a:rPr sz="1050" b="1" dirty="0">
                <a:latin typeface="Arial"/>
                <a:cs typeface="Arial"/>
              </a:rPr>
              <a:t>2d</a:t>
            </a:r>
            <a:r>
              <a:rPr sz="1050" b="1" spc="-25" dirty="0">
                <a:latin typeface="Arial"/>
                <a:cs typeface="Arial"/>
              </a:rPr>
              <a:t> </a:t>
            </a:r>
            <a:r>
              <a:rPr sz="1050" b="1" dirty="0">
                <a:latin typeface="Arial"/>
                <a:cs typeface="Arial"/>
              </a:rPr>
              <a:t>MAW</a:t>
            </a:r>
            <a:r>
              <a:rPr sz="1050" b="1" spc="-15" dirty="0">
                <a:latin typeface="Arial"/>
                <a:cs typeface="Arial"/>
              </a:rPr>
              <a:t> </a:t>
            </a:r>
            <a:r>
              <a:rPr sz="1050" b="1" dirty="0">
                <a:latin typeface="Arial"/>
                <a:cs typeface="Arial"/>
              </a:rPr>
              <a:t>Assault</a:t>
            </a:r>
            <a:r>
              <a:rPr sz="1050" b="1" spc="10" dirty="0">
                <a:latin typeface="Arial"/>
                <a:cs typeface="Arial"/>
              </a:rPr>
              <a:t> </a:t>
            </a:r>
            <a:r>
              <a:rPr sz="1050" b="1" dirty="0">
                <a:latin typeface="Arial"/>
                <a:cs typeface="Arial"/>
              </a:rPr>
              <a:t>Support</a:t>
            </a:r>
            <a:r>
              <a:rPr sz="1050" b="1" spc="-55" dirty="0">
                <a:latin typeface="Arial"/>
                <a:cs typeface="Arial"/>
              </a:rPr>
              <a:t> </a:t>
            </a:r>
            <a:r>
              <a:rPr sz="1050" b="1" dirty="0">
                <a:latin typeface="Arial"/>
                <a:cs typeface="Arial"/>
              </a:rPr>
              <a:t>Tilt</a:t>
            </a:r>
            <a:r>
              <a:rPr sz="1050" b="1" spc="-30" dirty="0">
                <a:latin typeface="Arial"/>
                <a:cs typeface="Arial"/>
              </a:rPr>
              <a:t> </a:t>
            </a:r>
            <a:r>
              <a:rPr sz="1050" b="1" spc="-25" dirty="0">
                <a:latin typeface="Arial"/>
                <a:cs typeface="Arial"/>
              </a:rPr>
              <a:t>and </a:t>
            </a:r>
            <a:r>
              <a:rPr sz="1050" b="1" dirty="0">
                <a:latin typeface="Arial"/>
                <a:cs typeface="Arial"/>
              </a:rPr>
              <a:t>Rotor</a:t>
            </a:r>
            <a:r>
              <a:rPr sz="1050" b="1" spc="-45" dirty="0">
                <a:latin typeface="Arial"/>
                <a:cs typeface="Arial"/>
              </a:rPr>
              <a:t> </a:t>
            </a:r>
            <a:r>
              <a:rPr sz="1050" b="1" dirty="0">
                <a:latin typeface="Arial"/>
                <a:cs typeface="Arial"/>
              </a:rPr>
              <a:t>aircraft.</a:t>
            </a:r>
            <a:r>
              <a:rPr sz="1050" b="1" spc="260" dirty="0">
                <a:latin typeface="Arial"/>
                <a:cs typeface="Arial"/>
              </a:rPr>
              <a:t> </a:t>
            </a:r>
            <a:r>
              <a:rPr sz="1050" b="1" dirty="0">
                <a:latin typeface="Arial"/>
                <a:cs typeface="Arial"/>
              </a:rPr>
              <a:t>Includes</a:t>
            </a:r>
            <a:r>
              <a:rPr sz="1050" b="1" spc="-55" dirty="0">
                <a:latin typeface="Arial"/>
                <a:cs typeface="Arial"/>
              </a:rPr>
              <a:t> </a:t>
            </a:r>
            <a:r>
              <a:rPr sz="1050" b="1" dirty="0">
                <a:latin typeface="Arial"/>
                <a:cs typeface="Arial"/>
              </a:rPr>
              <a:t>four</a:t>
            </a:r>
            <a:r>
              <a:rPr sz="1050" b="1" spc="-30" dirty="0">
                <a:latin typeface="Arial"/>
                <a:cs typeface="Arial"/>
              </a:rPr>
              <a:t> </a:t>
            </a:r>
            <a:r>
              <a:rPr sz="1050" b="1" dirty="0">
                <a:latin typeface="Arial"/>
                <a:cs typeface="Arial"/>
              </a:rPr>
              <a:t>squadrons</a:t>
            </a:r>
            <a:r>
              <a:rPr sz="1050" b="1" spc="-55" dirty="0">
                <a:latin typeface="Arial"/>
                <a:cs typeface="Arial"/>
              </a:rPr>
              <a:t> </a:t>
            </a:r>
            <a:r>
              <a:rPr sz="1050" b="1" dirty="0">
                <a:latin typeface="Arial"/>
                <a:cs typeface="Arial"/>
              </a:rPr>
              <a:t>of</a:t>
            </a:r>
            <a:r>
              <a:rPr sz="1050" b="1" spc="-30" dirty="0">
                <a:latin typeface="Arial"/>
                <a:cs typeface="Arial"/>
              </a:rPr>
              <a:t> </a:t>
            </a:r>
            <a:r>
              <a:rPr sz="1050" b="1" dirty="0">
                <a:latin typeface="Arial"/>
                <a:cs typeface="Arial"/>
              </a:rPr>
              <a:t>CH53,</a:t>
            </a:r>
            <a:r>
              <a:rPr sz="1050" b="1" spc="-40" dirty="0">
                <a:latin typeface="Arial"/>
                <a:cs typeface="Arial"/>
              </a:rPr>
              <a:t> </a:t>
            </a:r>
            <a:r>
              <a:rPr sz="1050" b="1" dirty="0">
                <a:latin typeface="Arial"/>
                <a:cs typeface="Arial"/>
              </a:rPr>
              <a:t>seven</a:t>
            </a:r>
            <a:r>
              <a:rPr sz="1050" b="1" spc="-15" dirty="0">
                <a:latin typeface="Arial"/>
                <a:cs typeface="Arial"/>
              </a:rPr>
              <a:t> </a:t>
            </a:r>
            <a:r>
              <a:rPr sz="1050" b="1" spc="-25" dirty="0">
                <a:latin typeface="Arial"/>
                <a:cs typeface="Arial"/>
              </a:rPr>
              <a:t>of </a:t>
            </a:r>
            <a:r>
              <a:rPr sz="1050" b="1" dirty="0">
                <a:latin typeface="Arial"/>
                <a:cs typeface="Arial"/>
              </a:rPr>
              <a:t>MV22,</a:t>
            </a:r>
            <a:r>
              <a:rPr sz="1050" b="1" spc="235" dirty="0">
                <a:latin typeface="Arial"/>
                <a:cs typeface="Arial"/>
              </a:rPr>
              <a:t> </a:t>
            </a:r>
            <a:r>
              <a:rPr sz="1050" b="1" dirty="0">
                <a:latin typeface="Arial"/>
                <a:cs typeface="Arial"/>
              </a:rPr>
              <a:t>two</a:t>
            </a:r>
            <a:r>
              <a:rPr sz="1050" b="1" spc="-40" dirty="0">
                <a:latin typeface="Arial"/>
                <a:cs typeface="Arial"/>
              </a:rPr>
              <a:t> </a:t>
            </a:r>
            <a:r>
              <a:rPr sz="1050" b="1" dirty="0">
                <a:latin typeface="Arial"/>
                <a:cs typeface="Arial"/>
              </a:rPr>
              <a:t>of</a:t>
            </a:r>
            <a:r>
              <a:rPr sz="1050" b="1" spc="-25" dirty="0">
                <a:latin typeface="Arial"/>
                <a:cs typeface="Arial"/>
              </a:rPr>
              <a:t> </a:t>
            </a:r>
            <a:r>
              <a:rPr sz="1050" b="1" dirty="0">
                <a:latin typeface="Arial"/>
                <a:cs typeface="Arial"/>
              </a:rPr>
              <a:t>AH1/</a:t>
            </a:r>
            <a:r>
              <a:rPr sz="1050" b="1" spc="10" dirty="0">
                <a:latin typeface="Arial"/>
                <a:cs typeface="Arial"/>
              </a:rPr>
              <a:t> </a:t>
            </a:r>
            <a:r>
              <a:rPr sz="1050" b="1" dirty="0">
                <a:latin typeface="Arial"/>
                <a:cs typeface="Arial"/>
              </a:rPr>
              <a:t>UH1</a:t>
            </a:r>
            <a:r>
              <a:rPr sz="1050" b="1" spc="-20" dirty="0">
                <a:latin typeface="Arial"/>
                <a:cs typeface="Arial"/>
              </a:rPr>
              <a:t> </a:t>
            </a:r>
            <a:r>
              <a:rPr sz="1050" b="1" dirty="0">
                <a:latin typeface="Arial"/>
                <a:cs typeface="Arial"/>
              </a:rPr>
              <a:t>(HMLA),</a:t>
            </a:r>
            <a:r>
              <a:rPr sz="1050" b="1" spc="-10" dirty="0">
                <a:latin typeface="Arial"/>
                <a:cs typeface="Arial"/>
              </a:rPr>
              <a:t> </a:t>
            </a:r>
            <a:r>
              <a:rPr sz="1050" b="1" dirty="0">
                <a:latin typeface="Arial"/>
                <a:cs typeface="Arial"/>
              </a:rPr>
              <a:t>two</a:t>
            </a:r>
            <a:r>
              <a:rPr sz="1050" b="1" spc="-45" dirty="0">
                <a:latin typeface="Arial"/>
                <a:cs typeface="Arial"/>
              </a:rPr>
              <a:t> </a:t>
            </a:r>
            <a:r>
              <a:rPr sz="1050" b="1" dirty="0">
                <a:latin typeface="Arial"/>
                <a:cs typeface="Arial"/>
              </a:rPr>
              <a:t>MALS,</a:t>
            </a:r>
            <a:r>
              <a:rPr sz="1050" b="1" spc="-35" dirty="0">
                <a:latin typeface="Arial"/>
                <a:cs typeface="Arial"/>
              </a:rPr>
              <a:t> </a:t>
            </a:r>
            <a:r>
              <a:rPr sz="1050" b="1" dirty="0">
                <a:latin typeface="Arial"/>
                <a:cs typeface="Arial"/>
              </a:rPr>
              <a:t>VMX-1,</a:t>
            </a:r>
            <a:r>
              <a:rPr sz="1050" b="1" spc="-45" dirty="0">
                <a:latin typeface="Arial"/>
                <a:cs typeface="Arial"/>
              </a:rPr>
              <a:t> </a:t>
            </a:r>
            <a:r>
              <a:rPr sz="1050" b="1" dirty="0">
                <a:latin typeface="Arial"/>
                <a:cs typeface="Arial"/>
              </a:rPr>
              <a:t>an</a:t>
            </a:r>
            <a:r>
              <a:rPr sz="1050" b="1" spc="-15" dirty="0">
                <a:latin typeface="Arial"/>
                <a:cs typeface="Arial"/>
              </a:rPr>
              <a:t> </a:t>
            </a:r>
            <a:r>
              <a:rPr sz="1050" b="1" spc="-20" dirty="0">
                <a:latin typeface="Arial"/>
                <a:cs typeface="Arial"/>
              </a:rPr>
              <a:t>MWSS</a:t>
            </a:r>
            <a:endParaRPr sz="1050">
              <a:latin typeface="Arial"/>
              <a:cs typeface="Arial"/>
            </a:endParaRPr>
          </a:p>
        </p:txBody>
      </p:sp>
      <p:graphicFrame>
        <p:nvGraphicFramePr>
          <p:cNvPr id="11" name="object 11"/>
          <p:cNvGraphicFramePr>
            <a:graphicFrameLocks noGrp="1"/>
          </p:cNvGraphicFramePr>
          <p:nvPr>
            <p:extLst>
              <p:ext uri="{D42A27DB-BD31-4B8C-83A1-F6EECF244321}">
                <p14:modId xmlns:p14="http://schemas.microsoft.com/office/powerpoint/2010/main" val="4035977947"/>
              </p:ext>
            </p:extLst>
          </p:nvPr>
        </p:nvGraphicFramePr>
        <p:xfrm>
          <a:off x="288291" y="2047244"/>
          <a:ext cx="3658870" cy="2330724"/>
        </p:xfrm>
        <a:graphic>
          <a:graphicData uri="http://schemas.openxmlformats.org/drawingml/2006/table">
            <a:tbl>
              <a:tblPr firstRow="1" bandRow="1">
                <a:tableStyleId>{2D5ABB26-0587-4C30-8999-92F81FD0307C}</a:tableStyleId>
              </a:tblPr>
              <a:tblGrid>
                <a:gridCol w="1856704">
                  <a:extLst>
                    <a:ext uri="{9D8B030D-6E8A-4147-A177-3AD203B41FA5}">
                      <a16:colId xmlns:a16="http://schemas.microsoft.com/office/drawing/2014/main" val="20000"/>
                    </a:ext>
                  </a:extLst>
                </a:gridCol>
                <a:gridCol w="931485">
                  <a:extLst>
                    <a:ext uri="{9D8B030D-6E8A-4147-A177-3AD203B41FA5}">
                      <a16:colId xmlns:a16="http://schemas.microsoft.com/office/drawing/2014/main" val="20001"/>
                    </a:ext>
                  </a:extLst>
                </a:gridCol>
                <a:gridCol w="870681">
                  <a:extLst>
                    <a:ext uri="{9D8B030D-6E8A-4147-A177-3AD203B41FA5}">
                      <a16:colId xmlns:a16="http://schemas.microsoft.com/office/drawing/2014/main" val="20002"/>
                    </a:ext>
                  </a:extLst>
                </a:gridCol>
              </a:tblGrid>
              <a:tr h="166525">
                <a:tc>
                  <a:txBody>
                    <a:bodyPr/>
                    <a:lstStyle/>
                    <a:p>
                      <a:pPr marL="31750">
                        <a:lnSpc>
                          <a:spcPts val="1165"/>
                        </a:lnSpc>
                      </a:pPr>
                      <a:r>
                        <a:rPr sz="1050" b="1" dirty="0">
                          <a:latin typeface="Arial"/>
                          <a:cs typeface="Arial"/>
                        </a:rPr>
                        <a:t>and</a:t>
                      </a:r>
                      <a:r>
                        <a:rPr sz="1050" b="1" spc="-50" dirty="0">
                          <a:latin typeface="Arial"/>
                          <a:cs typeface="Arial"/>
                        </a:rPr>
                        <a:t> </a:t>
                      </a:r>
                      <a:r>
                        <a:rPr sz="1050" b="1" dirty="0">
                          <a:latin typeface="Arial"/>
                          <a:cs typeface="Arial"/>
                        </a:rPr>
                        <a:t>Station</a:t>
                      </a:r>
                      <a:r>
                        <a:rPr sz="1050" b="1" spc="-40" dirty="0">
                          <a:latin typeface="Arial"/>
                          <a:cs typeface="Arial"/>
                        </a:rPr>
                        <a:t> </a:t>
                      </a:r>
                      <a:r>
                        <a:rPr sz="1050" b="1" spc="-25" dirty="0">
                          <a:latin typeface="Arial"/>
                          <a:cs typeface="Arial"/>
                        </a:rPr>
                        <a:t>HQ.</a:t>
                      </a:r>
                      <a:endParaRPr sz="1050">
                        <a:latin typeface="Arial"/>
                        <a:cs typeface="Arial"/>
                      </a:endParaRPr>
                    </a:p>
                  </a:txBody>
                  <a:tcPr marL="0" marR="0" marT="0" marB="0">
                    <a:solidFill>
                      <a:srgbClr val="D6E3BC"/>
                    </a:solidFill>
                  </a:tcPr>
                </a:tc>
                <a:tc>
                  <a:txBody>
                    <a:bodyPr/>
                    <a:lstStyle/>
                    <a:p>
                      <a:pPr>
                        <a:lnSpc>
                          <a:spcPct val="100000"/>
                        </a:lnSpc>
                      </a:pPr>
                      <a:endParaRPr sz="900">
                        <a:latin typeface="Times New Roman"/>
                        <a:cs typeface="Times New Roman"/>
                      </a:endParaRPr>
                    </a:p>
                  </a:txBody>
                  <a:tcPr marL="0" marR="0" marT="0" marB="0">
                    <a:solidFill>
                      <a:srgbClr val="D6E3BC"/>
                    </a:solidFill>
                  </a:tcPr>
                </a:tc>
                <a:tc rowSpan="2">
                  <a:txBody>
                    <a:bodyPr/>
                    <a:lstStyle/>
                    <a:p>
                      <a:pPr>
                        <a:lnSpc>
                          <a:spcPct val="100000"/>
                        </a:lnSpc>
                      </a:pPr>
                      <a:endParaRPr sz="1100">
                        <a:latin typeface="Times New Roman"/>
                        <a:cs typeface="Times New Roman"/>
                      </a:endParaRPr>
                    </a:p>
                  </a:txBody>
                  <a:tcPr marL="0" marR="0" marT="0" marB="0">
                    <a:solidFill>
                      <a:srgbClr val="D6E3BC"/>
                    </a:solidFill>
                  </a:tcPr>
                </a:tc>
                <a:extLst>
                  <a:ext uri="{0D108BD9-81ED-4DB2-BD59-A6C34878D82A}">
                    <a16:rowId xmlns:a16="http://schemas.microsoft.com/office/drawing/2014/main" val="10000"/>
                  </a:ext>
                </a:extLst>
              </a:tr>
              <a:tr h="178331">
                <a:tc>
                  <a:txBody>
                    <a:bodyPr/>
                    <a:lstStyle/>
                    <a:p>
                      <a:pPr marL="31750">
                        <a:lnSpc>
                          <a:spcPct val="100000"/>
                        </a:lnSpc>
                        <a:spcBef>
                          <a:spcPts val="65"/>
                        </a:spcBef>
                      </a:pPr>
                      <a:r>
                        <a:rPr sz="1000" b="1" spc="-10" dirty="0">
                          <a:solidFill>
                            <a:srgbClr val="0000FF"/>
                          </a:solidFill>
                          <a:latin typeface="Arial"/>
                          <a:cs typeface="Arial"/>
                        </a:rPr>
                        <a:t>Population</a:t>
                      </a:r>
                      <a:endParaRPr sz="1000">
                        <a:latin typeface="Arial"/>
                        <a:cs typeface="Arial"/>
                      </a:endParaRPr>
                    </a:p>
                  </a:txBody>
                  <a:tcPr marL="0" marR="0" marT="8255" marB="0">
                    <a:solidFill>
                      <a:srgbClr val="D6E3BC"/>
                    </a:solidFill>
                  </a:tcPr>
                </a:tc>
                <a:tc>
                  <a:txBody>
                    <a:bodyPr/>
                    <a:lstStyle/>
                    <a:p>
                      <a:pPr marR="104139" algn="r">
                        <a:lnSpc>
                          <a:spcPct val="100000"/>
                        </a:lnSpc>
                        <a:spcBef>
                          <a:spcPts val="65"/>
                        </a:spcBef>
                      </a:pPr>
                      <a:r>
                        <a:rPr lang="en-US" sz="1000" b="1" spc="-10" dirty="0" smtClean="0">
                          <a:solidFill>
                            <a:srgbClr val="0000FF"/>
                          </a:solidFill>
                          <a:latin typeface="Arial"/>
                          <a:cs typeface="Arial"/>
                        </a:rPr>
                        <a:t>17,070</a:t>
                      </a:r>
                      <a:endParaRPr sz="1000" dirty="0">
                        <a:latin typeface="Arial"/>
                        <a:cs typeface="Arial"/>
                      </a:endParaRPr>
                    </a:p>
                  </a:txBody>
                  <a:tcPr marL="0" marR="0" marT="8255" marB="0">
                    <a:solidFill>
                      <a:srgbClr val="D6E3BC"/>
                    </a:solidFill>
                  </a:tcPr>
                </a:tc>
                <a:tc vMerge="1">
                  <a:txBody>
                    <a:bodyPr/>
                    <a:lstStyle/>
                    <a:p>
                      <a:endParaRPr/>
                    </a:p>
                  </a:txBody>
                  <a:tcPr marL="0" marR="0" marT="0" marB="0">
                    <a:solidFill>
                      <a:srgbClr val="D6E3BC"/>
                    </a:solidFill>
                  </a:tcPr>
                </a:tc>
                <a:extLst>
                  <a:ext uri="{0D108BD9-81ED-4DB2-BD59-A6C34878D82A}">
                    <a16:rowId xmlns:a16="http://schemas.microsoft.com/office/drawing/2014/main" val="10001"/>
                  </a:ext>
                </a:extLst>
              </a:tr>
              <a:tr h="178952">
                <a:tc>
                  <a:txBody>
                    <a:bodyPr/>
                    <a:lstStyle/>
                    <a:p>
                      <a:pPr marL="310515">
                        <a:lnSpc>
                          <a:spcPct val="100000"/>
                        </a:lnSpc>
                        <a:spcBef>
                          <a:spcPts val="65"/>
                        </a:spcBef>
                      </a:pPr>
                      <a:r>
                        <a:rPr sz="1000" b="1" dirty="0">
                          <a:latin typeface="Arial"/>
                          <a:cs typeface="Arial"/>
                        </a:rPr>
                        <a:t>Active</a:t>
                      </a:r>
                      <a:r>
                        <a:rPr sz="1000" b="1" spc="-65" dirty="0">
                          <a:latin typeface="Arial"/>
                          <a:cs typeface="Arial"/>
                        </a:rPr>
                        <a:t> </a:t>
                      </a:r>
                      <a:r>
                        <a:rPr sz="1000" b="1" spc="-20" dirty="0">
                          <a:latin typeface="Arial"/>
                          <a:cs typeface="Arial"/>
                        </a:rPr>
                        <a:t>Duty</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6195" algn="r">
                        <a:lnSpc>
                          <a:spcPct val="100000"/>
                        </a:lnSpc>
                        <a:spcBef>
                          <a:spcPts val="65"/>
                        </a:spcBef>
                      </a:pPr>
                      <a:r>
                        <a:rPr lang="en-US" sz="1000" b="1" spc="-10" dirty="0" smtClean="0">
                          <a:latin typeface="Arial"/>
                          <a:cs typeface="Arial"/>
                        </a:rPr>
                        <a:t>5,987</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2"/>
                  </a:ext>
                </a:extLst>
              </a:tr>
              <a:tr h="178952">
                <a:tc>
                  <a:txBody>
                    <a:bodyPr/>
                    <a:lstStyle/>
                    <a:p>
                      <a:pPr marL="310515">
                        <a:lnSpc>
                          <a:spcPct val="100000"/>
                        </a:lnSpc>
                        <a:spcBef>
                          <a:spcPts val="65"/>
                        </a:spcBef>
                      </a:pPr>
                      <a:r>
                        <a:rPr sz="1000" b="1" spc="-10" dirty="0">
                          <a:latin typeface="Arial"/>
                          <a:cs typeface="Arial"/>
                        </a:rPr>
                        <a:t>Reserve</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3655" algn="r">
                        <a:lnSpc>
                          <a:spcPct val="100000"/>
                        </a:lnSpc>
                        <a:spcBef>
                          <a:spcPts val="65"/>
                        </a:spcBef>
                      </a:pPr>
                      <a:r>
                        <a:rPr lang="en-US" sz="1000" b="1" spc="-10" dirty="0" smtClean="0">
                          <a:latin typeface="Arial"/>
                          <a:cs typeface="Arial"/>
                        </a:rPr>
                        <a:t>1,619</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3"/>
                  </a:ext>
                </a:extLst>
              </a:tr>
              <a:tr h="178331">
                <a:tc>
                  <a:txBody>
                    <a:bodyPr/>
                    <a:lstStyle/>
                    <a:p>
                      <a:pPr marL="310515">
                        <a:lnSpc>
                          <a:spcPct val="100000"/>
                        </a:lnSpc>
                        <a:spcBef>
                          <a:spcPts val="65"/>
                        </a:spcBef>
                      </a:pPr>
                      <a:r>
                        <a:rPr sz="1000" b="1" dirty="0">
                          <a:latin typeface="Arial"/>
                          <a:cs typeface="Arial"/>
                        </a:rPr>
                        <a:t>Civilian</a:t>
                      </a:r>
                      <a:r>
                        <a:rPr sz="1000" b="1" spc="-55" dirty="0">
                          <a:latin typeface="Arial"/>
                          <a:cs typeface="Arial"/>
                        </a:rPr>
                        <a:t> </a:t>
                      </a:r>
                      <a:r>
                        <a:rPr sz="1000" b="1" spc="-10" dirty="0">
                          <a:latin typeface="Arial"/>
                          <a:cs typeface="Arial"/>
                        </a:rPr>
                        <a:t>Employees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7465" algn="r">
                        <a:lnSpc>
                          <a:spcPct val="100000"/>
                        </a:lnSpc>
                        <a:spcBef>
                          <a:spcPts val="65"/>
                        </a:spcBef>
                      </a:pPr>
                      <a:r>
                        <a:rPr sz="1000" b="1" spc="-25" dirty="0" smtClean="0">
                          <a:latin typeface="Arial"/>
                          <a:cs typeface="Arial"/>
                        </a:rPr>
                        <a:t>1</a:t>
                      </a:r>
                      <a:r>
                        <a:rPr lang="en-US" sz="1000" b="1" spc="-25" dirty="0" smtClean="0">
                          <a:latin typeface="Arial"/>
                          <a:cs typeface="Arial"/>
                        </a:rPr>
                        <a:t>93</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4"/>
                  </a:ext>
                </a:extLst>
              </a:tr>
              <a:tr h="178331">
                <a:tc>
                  <a:txBody>
                    <a:bodyPr/>
                    <a:lstStyle/>
                    <a:p>
                      <a:pPr marL="310515">
                        <a:lnSpc>
                          <a:spcPct val="100000"/>
                        </a:lnSpc>
                        <a:spcBef>
                          <a:spcPts val="65"/>
                        </a:spcBef>
                      </a:pPr>
                      <a:r>
                        <a:rPr sz="1000" b="1" dirty="0">
                          <a:latin typeface="Arial"/>
                          <a:cs typeface="Arial"/>
                        </a:rPr>
                        <a:t>Military</a:t>
                      </a:r>
                      <a:r>
                        <a:rPr sz="1000" b="1" spc="-45" dirty="0">
                          <a:latin typeface="Arial"/>
                          <a:cs typeface="Arial"/>
                        </a:rPr>
                        <a:t> </a:t>
                      </a:r>
                      <a:r>
                        <a:rPr sz="1000" b="1" dirty="0">
                          <a:latin typeface="Arial"/>
                          <a:cs typeface="Arial"/>
                        </a:rPr>
                        <a:t>Family</a:t>
                      </a:r>
                      <a:r>
                        <a:rPr sz="1000" b="1" spc="-45" dirty="0">
                          <a:latin typeface="Arial"/>
                          <a:cs typeface="Arial"/>
                        </a:rPr>
                        <a:t> </a:t>
                      </a:r>
                      <a:r>
                        <a:rPr sz="1000" b="1" spc="-10" dirty="0">
                          <a:latin typeface="Arial"/>
                          <a:cs typeface="Arial"/>
                        </a:rPr>
                        <a:t>Members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3655" algn="r">
                        <a:lnSpc>
                          <a:spcPct val="100000"/>
                        </a:lnSpc>
                        <a:spcBef>
                          <a:spcPts val="65"/>
                        </a:spcBef>
                      </a:pPr>
                      <a:r>
                        <a:rPr sz="1000" b="1" spc="-10" dirty="0" smtClean="0">
                          <a:latin typeface="Arial"/>
                          <a:cs typeface="Arial"/>
                        </a:rPr>
                        <a:t>6,</a:t>
                      </a:r>
                      <a:r>
                        <a:rPr lang="en-US" sz="1000" b="1" spc="-10" dirty="0" smtClean="0">
                          <a:latin typeface="Arial"/>
                          <a:cs typeface="Arial"/>
                        </a:rPr>
                        <a:t>319</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5"/>
                  </a:ext>
                </a:extLst>
              </a:tr>
              <a:tr h="178952">
                <a:tc>
                  <a:txBody>
                    <a:bodyPr/>
                    <a:lstStyle/>
                    <a:p>
                      <a:pPr marL="310515">
                        <a:lnSpc>
                          <a:spcPct val="100000"/>
                        </a:lnSpc>
                        <a:spcBef>
                          <a:spcPts val="65"/>
                        </a:spcBef>
                      </a:pPr>
                      <a:r>
                        <a:rPr sz="1000" b="1" spc="-10" dirty="0">
                          <a:latin typeface="Arial"/>
                          <a:cs typeface="Arial"/>
                        </a:rPr>
                        <a:t>Retirees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26670" algn="r">
                        <a:lnSpc>
                          <a:spcPct val="100000"/>
                        </a:lnSpc>
                        <a:spcBef>
                          <a:spcPts val="65"/>
                        </a:spcBef>
                      </a:pPr>
                      <a:r>
                        <a:rPr sz="1000" b="1" spc="-10" dirty="0" smtClean="0">
                          <a:latin typeface="Arial"/>
                          <a:cs typeface="Arial"/>
                        </a:rPr>
                        <a:t>2,5</a:t>
                      </a:r>
                      <a:r>
                        <a:rPr lang="en-US" sz="1000" b="1" spc="-10" dirty="0" smtClean="0">
                          <a:latin typeface="Arial"/>
                          <a:cs typeface="Arial"/>
                        </a:rPr>
                        <a:t>4</a:t>
                      </a:r>
                      <a:r>
                        <a:rPr sz="1000" b="1" spc="-10" dirty="0" smtClean="0">
                          <a:latin typeface="Arial"/>
                          <a:cs typeface="Arial"/>
                        </a:rPr>
                        <a:t>1</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6"/>
                  </a:ext>
                </a:extLst>
              </a:tr>
              <a:tr h="178331">
                <a:tc>
                  <a:txBody>
                    <a:bodyPr/>
                    <a:lstStyle/>
                    <a:p>
                      <a:pPr marL="310515">
                        <a:lnSpc>
                          <a:spcPct val="100000"/>
                        </a:lnSpc>
                        <a:spcBef>
                          <a:spcPts val="65"/>
                        </a:spcBef>
                      </a:pPr>
                      <a:r>
                        <a:rPr sz="1000" b="1" spc="-10" dirty="0">
                          <a:latin typeface="Arial"/>
                          <a:cs typeface="Arial"/>
                        </a:rPr>
                        <a:t>Contractors</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51435" algn="r">
                        <a:lnSpc>
                          <a:spcPct val="100000"/>
                        </a:lnSpc>
                        <a:spcBef>
                          <a:spcPts val="65"/>
                        </a:spcBef>
                      </a:pPr>
                      <a:r>
                        <a:rPr sz="1000" b="1" spc="-25" dirty="0">
                          <a:latin typeface="Arial"/>
                          <a:cs typeface="Arial"/>
                        </a:rPr>
                        <a:t>411</a:t>
                      </a:r>
                      <a:endParaRPr sz="1000">
                        <a:latin typeface="Arial"/>
                        <a:cs typeface="Arial"/>
                      </a:endParaRPr>
                    </a:p>
                  </a:txBody>
                  <a:tcPr marL="0" marR="0" marT="8255" marB="0">
                    <a:solidFill>
                      <a:srgbClr val="D6E3BC"/>
                    </a:solidFill>
                  </a:tcPr>
                </a:tc>
                <a:extLst>
                  <a:ext uri="{0D108BD9-81ED-4DB2-BD59-A6C34878D82A}">
                    <a16:rowId xmlns:a16="http://schemas.microsoft.com/office/drawing/2014/main" val="10007"/>
                  </a:ext>
                </a:extLst>
              </a:tr>
              <a:tr h="178331">
                <a:tc>
                  <a:txBody>
                    <a:bodyPr/>
                    <a:lstStyle/>
                    <a:p>
                      <a:pPr marL="31750">
                        <a:lnSpc>
                          <a:spcPct val="100000"/>
                        </a:lnSpc>
                        <a:spcBef>
                          <a:spcPts val="65"/>
                        </a:spcBef>
                      </a:pPr>
                      <a:r>
                        <a:rPr sz="1000" b="1" spc="-10" dirty="0">
                          <a:solidFill>
                            <a:srgbClr val="0000FF"/>
                          </a:solidFill>
                          <a:latin typeface="Arial"/>
                          <a:cs typeface="Arial"/>
                        </a:rPr>
                        <a:t>Salaries</a:t>
                      </a:r>
                      <a:endParaRPr sz="1000">
                        <a:latin typeface="Arial"/>
                        <a:cs typeface="Arial"/>
                      </a:endParaRPr>
                    </a:p>
                  </a:txBody>
                  <a:tcPr marL="0" marR="0" marT="8255" marB="0">
                    <a:solidFill>
                      <a:srgbClr val="D6E3BC"/>
                    </a:solidFill>
                  </a:tcPr>
                </a:tc>
                <a:tc>
                  <a:txBody>
                    <a:bodyPr/>
                    <a:lstStyle/>
                    <a:p>
                      <a:pPr marR="64769" algn="r">
                        <a:lnSpc>
                          <a:spcPct val="100000"/>
                        </a:lnSpc>
                        <a:spcBef>
                          <a:spcPts val="65"/>
                        </a:spcBef>
                      </a:pPr>
                      <a:r>
                        <a:rPr sz="1000" b="1" spc="-10" dirty="0" smtClean="0">
                          <a:solidFill>
                            <a:srgbClr val="0000FF"/>
                          </a:solidFill>
                          <a:latin typeface="Arial"/>
                          <a:cs typeface="Arial"/>
                        </a:rPr>
                        <a:t>$</a:t>
                      </a:r>
                      <a:r>
                        <a:rPr lang="en-US" sz="1000" b="1" spc="-10" dirty="0" smtClean="0">
                          <a:solidFill>
                            <a:srgbClr val="0000FF"/>
                          </a:solidFill>
                          <a:latin typeface="Arial"/>
                          <a:cs typeface="Arial"/>
                        </a:rPr>
                        <a:t>349,560,592</a:t>
                      </a:r>
                      <a:endParaRPr sz="1000" dirty="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extLst>
                  <a:ext uri="{0D108BD9-81ED-4DB2-BD59-A6C34878D82A}">
                    <a16:rowId xmlns:a16="http://schemas.microsoft.com/office/drawing/2014/main" val="10008"/>
                  </a:ext>
                </a:extLst>
              </a:tr>
              <a:tr h="178952">
                <a:tc>
                  <a:txBody>
                    <a:bodyPr/>
                    <a:lstStyle/>
                    <a:p>
                      <a:pPr marL="275590">
                        <a:lnSpc>
                          <a:spcPct val="100000"/>
                        </a:lnSpc>
                        <a:spcBef>
                          <a:spcPts val="65"/>
                        </a:spcBef>
                      </a:pPr>
                      <a:r>
                        <a:rPr sz="1000" b="1" dirty="0">
                          <a:latin typeface="Arial"/>
                          <a:cs typeface="Arial"/>
                        </a:rPr>
                        <a:t>Military</a:t>
                      </a:r>
                      <a:r>
                        <a:rPr sz="1000" b="1" spc="-70" dirty="0">
                          <a:latin typeface="Arial"/>
                          <a:cs typeface="Arial"/>
                        </a:rPr>
                        <a:t> </a:t>
                      </a:r>
                      <a:r>
                        <a:rPr sz="1000" b="1" dirty="0">
                          <a:latin typeface="Arial"/>
                          <a:cs typeface="Arial"/>
                        </a:rPr>
                        <a:t>(Active</a:t>
                      </a:r>
                      <a:r>
                        <a:rPr sz="1000" b="1" spc="-40" dirty="0">
                          <a:latin typeface="Arial"/>
                          <a:cs typeface="Arial"/>
                        </a:rPr>
                        <a:t> </a:t>
                      </a:r>
                      <a:r>
                        <a:rPr sz="1000" b="1" spc="-20" dirty="0">
                          <a:latin typeface="Arial"/>
                          <a:cs typeface="Arial"/>
                        </a:rPr>
                        <a:t>Duty)</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30480" algn="r">
                        <a:lnSpc>
                          <a:spcPct val="100000"/>
                        </a:lnSpc>
                        <a:spcBef>
                          <a:spcPts val="65"/>
                        </a:spcBef>
                      </a:pPr>
                      <a:r>
                        <a:rPr sz="1000" b="1" spc="-10" dirty="0" smtClean="0">
                          <a:latin typeface="Arial"/>
                          <a:cs typeface="Arial"/>
                        </a:rPr>
                        <a:t>$</a:t>
                      </a:r>
                      <a:r>
                        <a:rPr lang="en-US" sz="1000" b="1" spc="-10" dirty="0" smtClean="0">
                          <a:latin typeface="Arial"/>
                          <a:cs typeface="Arial"/>
                        </a:rPr>
                        <a:t>230,179,238</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09"/>
                  </a:ext>
                </a:extLst>
              </a:tr>
              <a:tr h="178952">
                <a:tc>
                  <a:txBody>
                    <a:bodyPr/>
                    <a:lstStyle/>
                    <a:p>
                      <a:pPr marL="275590">
                        <a:lnSpc>
                          <a:spcPct val="100000"/>
                        </a:lnSpc>
                        <a:spcBef>
                          <a:spcPts val="65"/>
                        </a:spcBef>
                      </a:pPr>
                      <a:r>
                        <a:rPr sz="1000" b="1" dirty="0">
                          <a:latin typeface="Arial"/>
                          <a:cs typeface="Arial"/>
                        </a:rPr>
                        <a:t>Civilian</a:t>
                      </a:r>
                      <a:r>
                        <a:rPr sz="1000" b="1" spc="-45" dirty="0">
                          <a:latin typeface="Arial"/>
                          <a:cs typeface="Arial"/>
                        </a:rPr>
                        <a:t> </a:t>
                      </a:r>
                      <a:r>
                        <a:rPr sz="1000" b="1" dirty="0">
                          <a:latin typeface="Arial"/>
                          <a:cs typeface="Arial"/>
                        </a:rPr>
                        <a:t>(AF</a:t>
                      </a:r>
                      <a:r>
                        <a:rPr sz="1000" b="1" spc="10" dirty="0">
                          <a:latin typeface="Arial"/>
                          <a:cs typeface="Arial"/>
                        </a:rPr>
                        <a:t> </a:t>
                      </a:r>
                      <a:r>
                        <a:rPr sz="1000" b="1" dirty="0">
                          <a:latin typeface="Arial"/>
                          <a:cs typeface="Arial"/>
                        </a:rPr>
                        <a:t>&amp;</a:t>
                      </a:r>
                      <a:r>
                        <a:rPr sz="1000" b="1" spc="-35" dirty="0">
                          <a:latin typeface="Arial"/>
                          <a:cs typeface="Arial"/>
                        </a:rPr>
                        <a:t> </a:t>
                      </a:r>
                      <a:r>
                        <a:rPr sz="1000" b="1" spc="-20" dirty="0">
                          <a:latin typeface="Arial"/>
                          <a:cs typeface="Arial"/>
                        </a:rPr>
                        <a:t>NAF)</a:t>
                      </a:r>
                      <a:endParaRPr sz="1000">
                        <a:latin typeface="Arial"/>
                        <a:cs typeface="Arial"/>
                      </a:endParaRPr>
                    </a:p>
                  </a:txBody>
                  <a:tcPr marL="0" marR="0" marT="8255" marB="0">
                    <a:solidFill>
                      <a:srgbClr val="D6E3BC"/>
                    </a:solidFill>
                  </a:tcPr>
                </a:tc>
                <a:tc>
                  <a:txBody>
                    <a:bodyPr/>
                    <a:lstStyle/>
                    <a:p>
                      <a:pPr>
                        <a:lnSpc>
                          <a:spcPct val="100000"/>
                        </a:lnSpc>
                      </a:pPr>
                      <a:endParaRPr sz="1000">
                        <a:latin typeface="Times New Roman"/>
                        <a:cs typeface="Times New Roman"/>
                      </a:endParaRPr>
                    </a:p>
                  </a:txBody>
                  <a:tcPr marL="0" marR="0" marT="0" marB="0">
                    <a:solidFill>
                      <a:srgbClr val="D6E3BC"/>
                    </a:solidFill>
                  </a:tcPr>
                </a:tc>
                <a:tc>
                  <a:txBody>
                    <a:bodyPr/>
                    <a:lstStyle/>
                    <a:p>
                      <a:pPr marR="24130" algn="r">
                        <a:lnSpc>
                          <a:spcPct val="100000"/>
                        </a:lnSpc>
                        <a:spcBef>
                          <a:spcPts val="65"/>
                        </a:spcBef>
                      </a:pPr>
                      <a:r>
                        <a:rPr sz="1000" b="1" spc="-10" dirty="0" smtClean="0">
                          <a:latin typeface="Arial"/>
                          <a:cs typeface="Arial"/>
                        </a:rPr>
                        <a:t>$</a:t>
                      </a:r>
                      <a:r>
                        <a:rPr lang="en-US" sz="1000" b="1" spc="-10" dirty="0" smtClean="0">
                          <a:latin typeface="Arial"/>
                          <a:cs typeface="Arial"/>
                        </a:rPr>
                        <a:t>46,986,169</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10"/>
                  </a:ext>
                </a:extLst>
              </a:tr>
              <a:tr h="219337">
                <a:tc>
                  <a:txBody>
                    <a:bodyPr/>
                    <a:lstStyle/>
                    <a:p>
                      <a:pPr marL="275590">
                        <a:lnSpc>
                          <a:spcPct val="100000"/>
                        </a:lnSpc>
                        <a:spcBef>
                          <a:spcPts val="65"/>
                        </a:spcBef>
                      </a:pPr>
                      <a:r>
                        <a:rPr sz="1000" b="1" dirty="0">
                          <a:latin typeface="Arial"/>
                          <a:cs typeface="Arial"/>
                        </a:rPr>
                        <a:t>Retirees</a:t>
                      </a:r>
                      <a:r>
                        <a:rPr sz="1000" b="1" spc="-45" dirty="0">
                          <a:latin typeface="Arial"/>
                          <a:cs typeface="Arial"/>
                        </a:rPr>
                        <a:t> </a:t>
                      </a:r>
                      <a:r>
                        <a:rPr sz="1000" b="1" dirty="0">
                          <a:latin typeface="Arial"/>
                          <a:cs typeface="Arial"/>
                        </a:rPr>
                        <a:t>(Military</a:t>
                      </a:r>
                      <a:r>
                        <a:rPr sz="1000" b="1" spc="-45" dirty="0">
                          <a:latin typeface="Arial"/>
                          <a:cs typeface="Arial"/>
                        </a:rPr>
                        <a:t> </a:t>
                      </a:r>
                      <a:r>
                        <a:rPr sz="1000" b="1" dirty="0">
                          <a:latin typeface="Arial"/>
                          <a:cs typeface="Arial"/>
                        </a:rPr>
                        <a:t>&amp;</a:t>
                      </a:r>
                      <a:r>
                        <a:rPr sz="1000" b="1" spc="-30" dirty="0">
                          <a:latin typeface="Arial"/>
                          <a:cs typeface="Arial"/>
                        </a:rPr>
                        <a:t> </a:t>
                      </a:r>
                      <a:r>
                        <a:rPr sz="1000" b="1" spc="-20" dirty="0">
                          <a:latin typeface="Arial"/>
                          <a:cs typeface="Arial"/>
                        </a:rPr>
                        <a:t>Civ)</a:t>
                      </a:r>
                      <a:endParaRPr sz="1000">
                        <a:latin typeface="Arial"/>
                        <a:cs typeface="Arial"/>
                      </a:endParaRPr>
                    </a:p>
                  </a:txBody>
                  <a:tcPr marL="0" marR="0" marT="8255" marB="0">
                    <a:solidFill>
                      <a:srgbClr val="D6E3BC"/>
                    </a:solidFill>
                  </a:tcPr>
                </a:tc>
                <a:tc>
                  <a:txBody>
                    <a:bodyPr/>
                    <a:lstStyle/>
                    <a:p>
                      <a:pPr>
                        <a:lnSpc>
                          <a:spcPct val="100000"/>
                        </a:lnSpc>
                      </a:pPr>
                      <a:endParaRPr sz="1000" dirty="0">
                        <a:latin typeface="Times New Roman"/>
                        <a:cs typeface="Times New Roman"/>
                      </a:endParaRPr>
                    </a:p>
                  </a:txBody>
                  <a:tcPr marL="0" marR="0" marT="0" marB="0">
                    <a:solidFill>
                      <a:srgbClr val="D6E3BC"/>
                    </a:solidFill>
                  </a:tcPr>
                </a:tc>
                <a:tc>
                  <a:txBody>
                    <a:bodyPr/>
                    <a:lstStyle/>
                    <a:p>
                      <a:pPr marR="43180" algn="r">
                        <a:lnSpc>
                          <a:spcPct val="100000"/>
                        </a:lnSpc>
                        <a:spcBef>
                          <a:spcPts val="65"/>
                        </a:spcBef>
                      </a:pPr>
                      <a:r>
                        <a:rPr sz="1000" b="1" spc="-10" dirty="0" smtClean="0">
                          <a:latin typeface="Arial"/>
                          <a:cs typeface="Arial"/>
                        </a:rPr>
                        <a:t>$</a:t>
                      </a:r>
                      <a:r>
                        <a:rPr lang="en-US" sz="1000" b="1" spc="-10" dirty="0" smtClean="0">
                          <a:latin typeface="Arial"/>
                          <a:cs typeface="Arial"/>
                        </a:rPr>
                        <a:t>72,395,185</a:t>
                      </a:r>
                      <a:endParaRPr sz="1000" dirty="0">
                        <a:latin typeface="Arial"/>
                        <a:cs typeface="Arial"/>
                      </a:endParaRPr>
                    </a:p>
                  </a:txBody>
                  <a:tcPr marL="0" marR="0" marT="8255" marB="0">
                    <a:solidFill>
                      <a:srgbClr val="D6E3BC"/>
                    </a:solidFill>
                  </a:tcPr>
                </a:tc>
                <a:extLst>
                  <a:ext uri="{0D108BD9-81ED-4DB2-BD59-A6C34878D82A}">
                    <a16:rowId xmlns:a16="http://schemas.microsoft.com/office/drawing/2014/main" val="10011"/>
                  </a:ext>
                </a:extLst>
              </a:tr>
              <a:tr h="158447">
                <a:tc>
                  <a:txBody>
                    <a:bodyPr/>
                    <a:lstStyle/>
                    <a:p>
                      <a:pPr marL="31750">
                        <a:lnSpc>
                          <a:spcPts val="1110"/>
                        </a:lnSpc>
                        <a:spcBef>
                          <a:spcPts val="65"/>
                        </a:spcBef>
                      </a:pPr>
                      <a:r>
                        <a:rPr sz="1000" b="1" spc="-10" dirty="0">
                          <a:solidFill>
                            <a:srgbClr val="0000FF"/>
                          </a:solidFill>
                          <a:latin typeface="Arial"/>
                          <a:cs typeface="Arial"/>
                        </a:rPr>
                        <a:t>Construction</a:t>
                      </a:r>
                      <a:endParaRPr sz="1000">
                        <a:latin typeface="Arial"/>
                        <a:cs typeface="Arial"/>
                      </a:endParaRPr>
                    </a:p>
                  </a:txBody>
                  <a:tcPr marL="0" marR="0" marT="8255" marB="0">
                    <a:solidFill>
                      <a:srgbClr val="D6E3BC"/>
                    </a:solidFill>
                  </a:tcPr>
                </a:tc>
                <a:tc>
                  <a:txBody>
                    <a:bodyPr/>
                    <a:lstStyle/>
                    <a:p>
                      <a:pPr marR="71755" algn="r">
                        <a:lnSpc>
                          <a:spcPts val="1110"/>
                        </a:lnSpc>
                        <a:spcBef>
                          <a:spcPts val="65"/>
                        </a:spcBef>
                      </a:pPr>
                      <a:r>
                        <a:rPr lang="en-US" sz="1000" b="1" spc="-10" dirty="0" smtClean="0">
                          <a:solidFill>
                            <a:srgbClr val="0000FF"/>
                          </a:solidFill>
                          <a:latin typeface="Arial"/>
                          <a:cs typeface="Arial"/>
                        </a:rPr>
                        <a:t>$15,539,900</a:t>
                      </a:r>
                      <a:endParaRPr sz="1000" dirty="0">
                        <a:latin typeface="Arial"/>
                        <a:cs typeface="Arial"/>
                      </a:endParaRPr>
                    </a:p>
                  </a:txBody>
                  <a:tcPr marL="0" marR="0" marT="8255" marB="0">
                    <a:solidFill>
                      <a:srgbClr val="D6E3BC"/>
                    </a:solidFill>
                  </a:tcPr>
                </a:tc>
                <a:tc>
                  <a:txBody>
                    <a:bodyPr/>
                    <a:lstStyle/>
                    <a:p>
                      <a:pPr>
                        <a:lnSpc>
                          <a:spcPct val="100000"/>
                        </a:lnSpc>
                      </a:pPr>
                      <a:endParaRPr sz="900" dirty="0">
                        <a:latin typeface="Times New Roman"/>
                        <a:cs typeface="Times New Roman"/>
                      </a:endParaRPr>
                    </a:p>
                  </a:txBody>
                  <a:tcPr marL="0" marR="0" marT="0" marB="0">
                    <a:solidFill>
                      <a:srgbClr val="D6E3BC"/>
                    </a:solidFill>
                  </a:tcPr>
                </a:tc>
                <a:extLst>
                  <a:ext uri="{0D108BD9-81ED-4DB2-BD59-A6C34878D82A}">
                    <a16:rowId xmlns:a16="http://schemas.microsoft.com/office/drawing/2014/main" val="10012"/>
                  </a:ext>
                </a:extLst>
              </a:tr>
            </a:tbl>
          </a:graphicData>
        </a:graphic>
      </p:graphicFrame>
      <p:sp>
        <p:nvSpPr>
          <p:cNvPr id="12" name="object 12"/>
          <p:cNvSpPr txBox="1"/>
          <p:nvPr/>
        </p:nvSpPr>
        <p:spPr>
          <a:xfrm>
            <a:off x="307340" y="4377969"/>
            <a:ext cx="3841115" cy="1275715"/>
          </a:xfrm>
          <a:prstGeom prst="rect">
            <a:avLst/>
          </a:prstGeom>
        </p:spPr>
        <p:txBody>
          <a:bodyPr vert="horz" wrap="square" lIns="0" tIns="12700" rIns="0" bIns="0" rtlCol="0">
            <a:spAutoFit/>
          </a:bodyPr>
          <a:lstStyle/>
          <a:p>
            <a:pPr marL="12700" marR="1114425" indent="278765">
              <a:lnSpc>
                <a:spcPct val="120000"/>
              </a:lnSpc>
              <a:spcBef>
                <a:spcPts val="100"/>
              </a:spcBef>
              <a:tabLst>
                <a:tab pos="2016760" algn="l"/>
              </a:tabLst>
            </a:pPr>
            <a:r>
              <a:rPr sz="1000" b="1" dirty="0">
                <a:latin typeface="Arial"/>
                <a:cs typeface="Arial"/>
              </a:rPr>
              <a:t>MILCON,</a:t>
            </a:r>
            <a:r>
              <a:rPr sz="1000" b="1" spc="-20" dirty="0">
                <a:latin typeface="Arial"/>
                <a:cs typeface="Arial"/>
              </a:rPr>
              <a:t> </a:t>
            </a:r>
            <a:r>
              <a:rPr sz="1000" b="1" spc="-10" dirty="0">
                <a:latin typeface="Arial"/>
                <a:cs typeface="Arial"/>
              </a:rPr>
              <a:t>Facilities Sustainment,</a:t>
            </a:r>
            <a:r>
              <a:rPr sz="1000" b="1" spc="5" dirty="0">
                <a:latin typeface="Arial"/>
                <a:cs typeface="Arial"/>
              </a:rPr>
              <a:t> </a:t>
            </a:r>
            <a:r>
              <a:rPr sz="1000" b="1" dirty="0">
                <a:latin typeface="Arial"/>
                <a:cs typeface="Arial"/>
              </a:rPr>
              <a:t>&amp;</a:t>
            </a:r>
            <a:r>
              <a:rPr sz="1000" b="1" spc="20" dirty="0">
                <a:latin typeface="Arial"/>
                <a:cs typeface="Arial"/>
              </a:rPr>
              <a:t> </a:t>
            </a:r>
            <a:r>
              <a:rPr sz="1000" b="1" spc="-25" dirty="0">
                <a:latin typeface="Arial"/>
                <a:cs typeface="Arial"/>
              </a:rPr>
              <a:t>NAF </a:t>
            </a:r>
            <a:r>
              <a:rPr sz="1000" b="1" spc="-10" dirty="0">
                <a:solidFill>
                  <a:srgbClr val="0000FF"/>
                </a:solidFill>
                <a:latin typeface="Arial"/>
                <a:cs typeface="Arial"/>
              </a:rPr>
              <a:t>Materials</a:t>
            </a:r>
            <a:r>
              <a:rPr sz="1000" b="1" spc="-20" dirty="0">
                <a:solidFill>
                  <a:srgbClr val="0000FF"/>
                </a:solidFill>
                <a:latin typeface="Arial"/>
                <a:cs typeface="Arial"/>
              </a:rPr>
              <a:t> </a:t>
            </a:r>
            <a:r>
              <a:rPr sz="1000" b="1" dirty="0">
                <a:solidFill>
                  <a:srgbClr val="0000FF"/>
                </a:solidFill>
                <a:latin typeface="Arial"/>
                <a:cs typeface="Arial"/>
              </a:rPr>
              <a:t>&amp;</a:t>
            </a:r>
            <a:r>
              <a:rPr sz="1000" b="1" spc="20" dirty="0">
                <a:solidFill>
                  <a:srgbClr val="0000FF"/>
                </a:solidFill>
                <a:latin typeface="Arial"/>
                <a:cs typeface="Arial"/>
              </a:rPr>
              <a:t> </a:t>
            </a:r>
            <a:r>
              <a:rPr sz="1000" b="1" spc="-10" dirty="0">
                <a:solidFill>
                  <a:srgbClr val="0000FF"/>
                </a:solidFill>
                <a:latin typeface="Arial"/>
                <a:cs typeface="Arial"/>
              </a:rPr>
              <a:t>Supplies</a:t>
            </a:r>
            <a:r>
              <a:rPr sz="1000" b="1" dirty="0">
                <a:solidFill>
                  <a:srgbClr val="0000FF"/>
                </a:solidFill>
                <a:latin typeface="Arial"/>
                <a:cs typeface="Arial"/>
              </a:rPr>
              <a:t>	</a:t>
            </a:r>
            <a:r>
              <a:rPr sz="1000" b="1" spc="-10" dirty="0" smtClean="0">
                <a:solidFill>
                  <a:srgbClr val="0000FF"/>
                </a:solidFill>
                <a:latin typeface="Arial"/>
                <a:cs typeface="Arial"/>
              </a:rPr>
              <a:t>$</a:t>
            </a:r>
            <a:r>
              <a:rPr lang="en-US" sz="1000" b="1" spc="-10" dirty="0" smtClean="0">
                <a:solidFill>
                  <a:srgbClr val="0000FF"/>
                </a:solidFill>
                <a:latin typeface="Arial"/>
                <a:cs typeface="Arial"/>
              </a:rPr>
              <a:t>24,743,865</a:t>
            </a:r>
            <a:endParaRPr sz="1000" dirty="0">
              <a:latin typeface="Arial"/>
              <a:cs typeface="Arial"/>
            </a:endParaRPr>
          </a:p>
          <a:p>
            <a:pPr marL="291465">
              <a:lnSpc>
                <a:spcPct val="100000"/>
              </a:lnSpc>
              <a:spcBef>
                <a:spcPts val="240"/>
              </a:spcBef>
            </a:pPr>
            <a:r>
              <a:rPr sz="1000" b="1" spc="-10" dirty="0">
                <a:latin typeface="Arial"/>
                <a:cs typeface="Arial"/>
              </a:rPr>
              <a:t>Purchasing,</a:t>
            </a:r>
            <a:r>
              <a:rPr sz="1000" b="1" spc="-25" dirty="0">
                <a:latin typeface="Arial"/>
                <a:cs typeface="Arial"/>
              </a:rPr>
              <a:t> </a:t>
            </a:r>
            <a:r>
              <a:rPr sz="1000" b="1" dirty="0">
                <a:latin typeface="Arial"/>
                <a:cs typeface="Arial"/>
              </a:rPr>
              <a:t>Contracting,</a:t>
            </a:r>
            <a:r>
              <a:rPr sz="1000" b="1" spc="-10" dirty="0">
                <a:latin typeface="Arial"/>
                <a:cs typeface="Arial"/>
              </a:rPr>
              <a:t> </a:t>
            </a:r>
            <a:r>
              <a:rPr sz="1000" b="1" dirty="0">
                <a:latin typeface="Arial"/>
                <a:cs typeface="Arial"/>
              </a:rPr>
              <a:t>Supplies</a:t>
            </a:r>
            <a:r>
              <a:rPr sz="1000" b="1" spc="-20" dirty="0">
                <a:latin typeface="Arial"/>
                <a:cs typeface="Arial"/>
              </a:rPr>
              <a:t> </a:t>
            </a:r>
            <a:r>
              <a:rPr sz="1000" b="1" dirty="0">
                <a:latin typeface="Arial"/>
                <a:cs typeface="Arial"/>
              </a:rPr>
              <a:t>&amp;</a:t>
            </a:r>
            <a:r>
              <a:rPr sz="1000" b="1" spc="-25" dirty="0">
                <a:latin typeface="Arial"/>
                <a:cs typeface="Arial"/>
              </a:rPr>
              <a:t> </a:t>
            </a:r>
            <a:r>
              <a:rPr sz="1000" b="1" spc="-10" dirty="0">
                <a:latin typeface="Arial"/>
                <a:cs typeface="Arial"/>
              </a:rPr>
              <a:t>Materials,</a:t>
            </a:r>
            <a:r>
              <a:rPr sz="1000" b="1" spc="-45" dirty="0">
                <a:latin typeface="Arial"/>
                <a:cs typeface="Arial"/>
              </a:rPr>
              <a:t> </a:t>
            </a:r>
            <a:r>
              <a:rPr sz="1000" b="1" spc="-10" dirty="0">
                <a:latin typeface="Arial"/>
                <a:cs typeface="Arial"/>
              </a:rPr>
              <a:t>Equipment,</a:t>
            </a:r>
            <a:endParaRPr sz="1000" dirty="0">
              <a:latin typeface="Arial"/>
              <a:cs typeface="Arial"/>
            </a:endParaRPr>
          </a:p>
          <a:p>
            <a:pPr marL="12700">
              <a:lnSpc>
                <a:spcPct val="100000"/>
              </a:lnSpc>
            </a:pPr>
            <a:r>
              <a:rPr sz="1000" b="1" spc="-10" dirty="0">
                <a:latin typeface="Arial"/>
                <a:cs typeface="Arial"/>
              </a:rPr>
              <a:t>Communications, </a:t>
            </a:r>
            <a:r>
              <a:rPr sz="1000" b="1" dirty="0">
                <a:latin typeface="Arial"/>
                <a:cs typeface="Arial"/>
              </a:rPr>
              <a:t>Rent,</a:t>
            </a:r>
            <a:r>
              <a:rPr sz="1000" b="1" spc="-10" dirty="0">
                <a:latin typeface="Arial"/>
                <a:cs typeface="Arial"/>
              </a:rPr>
              <a:t> </a:t>
            </a:r>
            <a:r>
              <a:rPr sz="1000" b="1" dirty="0">
                <a:latin typeface="Arial"/>
                <a:cs typeface="Arial"/>
              </a:rPr>
              <a:t>Utilities</a:t>
            </a:r>
            <a:r>
              <a:rPr sz="1000" b="1" spc="-10" dirty="0">
                <a:latin typeface="Arial"/>
                <a:cs typeface="Arial"/>
              </a:rPr>
              <a:t> </a:t>
            </a:r>
            <a:r>
              <a:rPr sz="1000" b="1" dirty="0">
                <a:latin typeface="Arial"/>
                <a:cs typeface="Arial"/>
              </a:rPr>
              <a:t>&amp;</a:t>
            </a:r>
            <a:r>
              <a:rPr sz="1000" b="1" spc="-10" dirty="0">
                <a:latin typeface="Arial"/>
                <a:cs typeface="Arial"/>
              </a:rPr>
              <a:t> </a:t>
            </a:r>
            <a:r>
              <a:rPr sz="1000" b="1" spc="-25" dirty="0">
                <a:latin typeface="Arial"/>
                <a:cs typeface="Arial"/>
              </a:rPr>
              <a:t>NAF</a:t>
            </a:r>
            <a:endParaRPr sz="1000" dirty="0">
              <a:latin typeface="Arial"/>
              <a:cs typeface="Arial"/>
            </a:endParaRPr>
          </a:p>
          <a:p>
            <a:pPr marL="291465" marR="863600" indent="-279400">
              <a:lnSpc>
                <a:spcPct val="120000"/>
              </a:lnSpc>
              <a:tabLst>
                <a:tab pos="2027555" algn="l"/>
              </a:tabLst>
            </a:pPr>
            <a:r>
              <a:rPr sz="1000" b="1" spc="-10" dirty="0">
                <a:solidFill>
                  <a:srgbClr val="0000FF"/>
                </a:solidFill>
                <a:latin typeface="Arial"/>
                <a:cs typeface="Arial"/>
              </a:rPr>
              <a:t>Miscellaneous</a:t>
            </a:r>
            <a:r>
              <a:rPr sz="1000" b="1" dirty="0">
                <a:solidFill>
                  <a:srgbClr val="0000FF"/>
                </a:solidFill>
                <a:latin typeface="Arial"/>
                <a:cs typeface="Arial"/>
              </a:rPr>
              <a:t>	</a:t>
            </a:r>
            <a:r>
              <a:rPr sz="1000" b="1" spc="-10" dirty="0" smtClean="0">
                <a:solidFill>
                  <a:srgbClr val="0000FF"/>
                </a:solidFill>
                <a:latin typeface="Arial"/>
                <a:cs typeface="Arial"/>
              </a:rPr>
              <a:t>$</a:t>
            </a:r>
            <a:r>
              <a:rPr lang="en-US" sz="1000" b="1" spc="-10" dirty="0" smtClean="0">
                <a:solidFill>
                  <a:srgbClr val="0000FF"/>
                </a:solidFill>
                <a:latin typeface="Arial"/>
                <a:cs typeface="Arial"/>
              </a:rPr>
              <a:t>60,343,867</a:t>
            </a:r>
            <a:r>
              <a:rPr sz="1000" b="1" spc="-10" dirty="0" smtClean="0">
                <a:solidFill>
                  <a:srgbClr val="0000FF"/>
                </a:solidFill>
                <a:latin typeface="Arial"/>
                <a:cs typeface="Arial"/>
              </a:rPr>
              <a:t> </a:t>
            </a:r>
            <a:r>
              <a:rPr sz="1000" b="1" spc="-10" dirty="0">
                <a:latin typeface="Arial"/>
                <a:cs typeface="Arial"/>
              </a:rPr>
              <a:t>Healthcare,</a:t>
            </a:r>
            <a:r>
              <a:rPr sz="1000" b="1" spc="-30" dirty="0">
                <a:latin typeface="Arial"/>
                <a:cs typeface="Arial"/>
              </a:rPr>
              <a:t> </a:t>
            </a:r>
            <a:r>
              <a:rPr sz="1000" b="1" dirty="0">
                <a:latin typeface="Arial"/>
                <a:cs typeface="Arial"/>
              </a:rPr>
              <a:t>Travel</a:t>
            </a:r>
            <a:r>
              <a:rPr sz="1000" b="1" spc="-40" dirty="0">
                <a:latin typeface="Arial"/>
                <a:cs typeface="Arial"/>
              </a:rPr>
              <a:t> </a:t>
            </a:r>
            <a:r>
              <a:rPr sz="1000" b="1" dirty="0">
                <a:latin typeface="Arial"/>
                <a:cs typeface="Arial"/>
              </a:rPr>
              <a:t>&amp;</a:t>
            </a:r>
            <a:r>
              <a:rPr sz="1000" b="1" spc="-20" dirty="0">
                <a:latin typeface="Arial"/>
                <a:cs typeface="Arial"/>
              </a:rPr>
              <a:t> </a:t>
            </a:r>
            <a:r>
              <a:rPr sz="1000" b="1" dirty="0">
                <a:latin typeface="Arial"/>
                <a:cs typeface="Arial"/>
              </a:rPr>
              <a:t>Transport</a:t>
            </a:r>
            <a:r>
              <a:rPr sz="1000" b="1" spc="-20" dirty="0">
                <a:latin typeface="Arial"/>
                <a:cs typeface="Arial"/>
              </a:rPr>
              <a:t> </a:t>
            </a:r>
            <a:r>
              <a:rPr sz="1000" b="1" dirty="0">
                <a:latin typeface="Arial"/>
                <a:cs typeface="Arial"/>
              </a:rPr>
              <a:t>of</a:t>
            </a:r>
            <a:r>
              <a:rPr sz="1000" b="1" spc="-10" dirty="0">
                <a:latin typeface="Arial"/>
                <a:cs typeface="Arial"/>
              </a:rPr>
              <a:t> Personnel,</a:t>
            </a:r>
            <a:endParaRPr sz="1000" dirty="0">
              <a:latin typeface="Arial"/>
              <a:cs typeface="Arial"/>
            </a:endParaRPr>
          </a:p>
          <a:p>
            <a:pPr marL="12700">
              <a:lnSpc>
                <a:spcPct val="100000"/>
              </a:lnSpc>
              <a:spcBef>
                <a:spcPts val="240"/>
              </a:spcBef>
            </a:pPr>
            <a:r>
              <a:rPr sz="1000" b="1" spc="-10" dirty="0">
                <a:latin typeface="Arial"/>
                <a:cs typeface="Arial"/>
              </a:rPr>
              <a:t>Transport</a:t>
            </a:r>
            <a:r>
              <a:rPr sz="1000" b="1" spc="-25" dirty="0">
                <a:latin typeface="Arial"/>
                <a:cs typeface="Arial"/>
              </a:rPr>
              <a:t> </a:t>
            </a:r>
            <a:r>
              <a:rPr sz="1000" b="1" dirty="0">
                <a:latin typeface="Arial"/>
                <a:cs typeface="Arial"/>
              </a:rPr>
              <a:t>of Things,</a:t>
            </a:r>
            <a:r>
              <a:rPr sz="1000" b="1" spc="-35" dirty="0">
                <a:latin typeface="Arial"/>
                <a:cs typeface="Arial"/>
              </a:rPr>
              <a:t> </a:t>
            </a:r>
            <a:r>
              <a:rPr sz="1000" b="1" dirty="0">
                <a:latin typeface="Arial"/>
                <a:cs typeface="Arial"/>
              </a:rPr>
              <a:t>Contributions</a:t>
            </a:r>
            <a:r>
              <a:rPr sz="1000" b="1" spc="-5" dirty="0">
                <a:latin typeface="Arial"/>
                <a:cs typeface="Arial"/>
              </a:rPr>
              <a:t> </a:t>
            </a:r>
            <a:r>
              <a:rPr sz="1000" b="1" dirty="0">
                <a:latin typeface="Arial"/>
                <a:cs typeface="Arial"/>
              </a:rPr>
              <a:t>&amp;</a:t>
            </a:r>
            <a:r>
              <a:rPr sz="1000" b="1" spc="-15" dirty="0">
                <a:latin typeface="Arial"/>
                <a:cs typeface="Arial"/>
              </a:rPr>
              <a:t> </a:t>
            </a:r>
            <a:r>
              <a:rPr sz="1000" b="1" spc="-10" dirty="0">
                <a:latin typeface="Arial"/>
                <a:cs typeface="Arial"/>
              </a:rPr>
              <a:t>Concession Revenue</a:t>
            </a:r>
            <a:endParaRPr sz="1000" dirty="0">
              <a:latin typeface="Arial"/>
              <a:cs typeface="Arial"/>
            </a:endParaRPr>
          </a:p>
        </p:txBody>
      </p:sp>
      <p:grpSp>
        <p:nvGrpSpPr>
          <p:cNvPr id="13" name="object 13"/>
          <p:cNvGrpSpPr/>
          <p:nvPr/>
        </p:nvGrpSpPr>
        <p:grpSpPr>
          <a:xfrm>
            <a:off x="191770" y="5746750"/>
            <a:ext cx="4173220" cy="386080"/>
            <a:chOff x="191770" y="5746750"/>
            <a:chExt cx="4173220" cy="386080"/>
          </a:xfrm>
        </p:grpSpPr>
        <p:sp>
          <p:nvSpPr>
            <p:cNvPr id="14" name="object 14"/>
            <p:cNvSpPr/>
            <p:nvPr/>
          </p:nvSpPr>
          <p:spPr>
            <a:xfrm>
              <a:off x="201930" y="5756910"/>
              <a:ext cx="4152900" cy="365760"/>
            </a:xfrm>
            <a:custGeom>
              <a:avLst/>
              <a:gdLst/>
              <a:ahLst/>
              <a:cxnLst/>
              <a:rect l="l" t="t" r="r" b="b"/>
              <a:pathLst>
                <a:path w="4152900" h="365760">
                  <a:moveTo>
                    <a:pt x="4152900" y="0"/>
                  </a:moveTo>
                  <a:lnTo>
                    <a:pt x="0" y="0"/>
                  </a:lnTo>
                  <a:lnTo>
                    <a:pt x="0" y="365759"/>
                  </a:lnTo>
                  <a:lnTo>
                    <a:pt x="4152900" y="365759"/>
                  </a:lnTo>
                  <a:lnTo>
                    <a:pt x="4152900" y="0"/>
                  </a:lnTo>
                  <a:close/>
                </a:path>
              </a:pathLst>
            </a:custGeom>
            <a:solidFill>
              <a:srgbClr val="FFFF00"/>
            </a:solidFill>
          </p:spPr>
          <p:txBody>
            <a:bodyPr wrap="square" lIns="0" tIns="0" rIns="0" bIns="0" rtlCol="0"/>
            <a:lstStyle/>
            <a:p>
              <a:endParaRPr/>
            </a:p>
          </p:txBody>
        </p:sp>
        <p:sp>
          <p:nvSpPr>
            <p:cNvPr id="15" name="object 15"/>
            <p:cNvSpPr/>
            <p:nvPr/>
          </p:nvSpPr>
          <p:spPr>
            <a:xfrm>
              <a:off x="201930" y="5756910"/>
              <a:ext cx="4152900" cy="365760"/>
            </a:xfrm>
            <a:custGeom>
              <a:avLst/>
              <a:gdLst/>
              <a:ahLst/>
              <a:cxnLst/>
              <a:rect l="l" t="t" r="r" b="b"/>
              <a:pathLst>
                <a:path w="4152900" h="365760">
                  <a:moveTo>
                    <a:pt x="0" y="365759"/>
                  </a:moveTo>
                  <a:lnTo>
                    <a:pt x="4152900" y="365759"/>
                  </a:lnTo>
                  <a:lnTo>
                    <a:pt x="4152900" y="0"/>
                  </a:lnTo>
                  <a:lnTo>
                    <a:pt x="0" y="0"/>
                  </a:lnTo>
                  <a:lnTo>
                    <a:pt x="0" y="365759"/>
                  </a:lnTo>
                  <a:close/>
                </a:path>
              </a:pathLst>
            </a:custGeom>
            <a:ln w="19812">
              <a:solidFill>
                <a:srgbClr val="000000"/>
              </a:solidFill>
            </a:ln>
          </p:spPr>
          <p:txBody>
            <a:bodyPr wrap="square" lIns="0" tIns="0" rIns="0" bIns="0" rtlCol="0"/>
            <a:lstStyle/>
            <a:p>
              <a:endParaRPr/>
            </a:p>
          </p:txBody>
        </p:sp>
      </p:grpSp>
      <p:sp>
        <p:nvSpPr>
          <p:cNvPr id="16" name="object 16"/>
          <p:cNvSpPr txBox="1"/>
          <p:nvPr/>
        </p:nvSpPr>
        <p:spPr>
          <a:xfrm>
            <a:off x="331419" y="5784291"/>
            <a:ext cx="3891279" cy="285115"/>
          </a:xfrm>
          <a:prstGeom prst="rect">
            <a:avLst/>
          </a:prstGeom>
        </p:spPr>
        <p:txBody>
          <a:bodyPr vert="horz" wrap="square" lIns="0" tIns="12700" rIns="0" bIns="0" rtlCol="0">
            <a:spAutoFit/>
          </a:bodyPr>
          <a:lstStyle/>
          <a:p>
            <a:pPr marL="12700">
              <a:lnSpc>
                <a:spcPct val="100000"/>
              </a:lnSpc>
              <a:spcBef>
                <a:spcPts val="100"/>
              </a:spcBef>
            </a:pPr>
            <a:r>
              <a:rPr sz="1700" b="1" spc="-10" dirty="0">
                <a:solidFill>
                  <a:srgbClr val="0000FF"/>
                </a:solidFill>
                <a:latin typeface="Arial"/>
                <a:cs typeface="Arial"/>
              </a:rPr>
              <a:t>Total</a:t>
            </a:r>
            <a:r>
              <a:rPr sz="1700" b="1" spc="-40" dirty="0">
                <a:solidFill>
                  <a:srgbClr val="0000FF"/>
                </a:solidFill>
                <a:latin typeface="Arial"/>
                <a:cs typeface="Arial"/>
              </a:rPr>
              <a:t> </a:t>
            </a:r>
            <a:r>
              <a:rPr sz="1700" b="1" dirty="0">
                <a:solidFill>
                  <a:srgbClr val="0000FF"/>
                </a:solidFill>
                <a:latin typeface="Arial"/>
                <a:cs typeface="Arial"/>
              </a:rPr>
              <a:t>Economic</a:t>
            </a:r>
            <a:r>
              <a:rPr sz="1700" b="1" spc="-50" dirty="0">
                <a:solidFill>
                  <a:srgbClr val="0000FF"/>
                </a:solidFill>
                <a:latin typeface="Arial"/>
                <a:cs typeface="Arial"/>
              </a:rPr>
              <a:t> </a:t>
            </a:r>
            <a:r>
              <a:rPr sz="1700" b="1" dirty="0">
                <a:solidFill>
                  <a:srgbClr val="0000FF"/>
                </a:solidFill>
                <a:latin typeface="Arial"/>
                <a:cs typeface="Arial"/>
              </a:rPr>
              <a:t>Impact:</a:t>
            </a:r>
            <a:r>
              <a:rPr sz="1700" b="1" spc="420" dirty="0">
                <a:solidFill>
                  <a:srgbClr val="0000FF"/>
                </a:solidFill>
                <a:latin typeface="Arial"/>
                <a:cs typeface="Arial"/>
              </a:rPr>
              <a:t> </a:t>
            </a:r>
            <a:r>
              <a:rPr sz="1700" b="1" spc="-10" dirty="0" smtClean="0">
                <a:solidFill>
                  <a:srgbClr val="0000FF"/>
                </a:solidFill>
                <a:latin typeface="Arial"/>
                <a:cs typeface="Arial"/>
              </a:rPr>
              <a:t>$</a:t>
            </a:r>
            <a:r>
              <a:rPr lang="en-US" sz="1700" b="1" spc="-10" dirty="0" smtClean="0">
                <a:solidFill>
                  <a:srgbClr val="0000FF"/>
                </a:solidFill>
                <a:latin typeface="Arial"/>
                <a:cs typeface="Arial"/>
              </a:rPr>
              <a:t>450,188,224</a:t>
            </a:r>
            <a:endParaRPr sz="1700" dirty="0">
              <a:latin typeface="Arial"/>
              <a:cs typeface="Arial"/>
            </a:endParaRPr>
          </a:p>
        </p:txBody>
      </p:sp>
      <p:grpSp>
        <p:nvGrpSpPr>
          <p:cNvPr id="17" name="object 17"/>
          <p:cNvGrpSpPr/>
          <p:nvPr/>
        </p:nvGrpSpPr>
        <p:grpSpPr>
          <a:xfrm>
            <a:off x="4731765" y="1185417"/>
            <a:ext cx="3356610" cy="730885"/>
            <a:chOff x="4731765" y="1185417"/>
            <a:chExt cx="3356610" cy="730885"/>
          </a:xfrm>
        </p:grpSpPr>
        <p:sp>
          <p:nvSpPr>
            <p:cNvPr id="18" name="object 18"/>
            <p:cNvSpPr/>
            <p:nvPr/>
          </p:nvSpPr>
          <p:spPr>
            <a:xfrm>
              <a:off x="4741925" y="1195577"/>
              <a:ext cx="3336290" cy="710565"/>
            </a:xfrm>
            <a:custGeom>
              <a:avLst/>
              <a:gdLst/>
              <a:ahLst/>
              <a:cxnLst/>
              <a:rect l="l" t="t" r="r" b="b"/>
              <a:pathLst>
                <a:path w="3336290" h="710564">
                  <a:moveTo>
                    <a:pt x="3336035" y="0"/>
                  </a:moveTo>
                  <a:lnTo>
                    <a:pt x="0" y="0"/>
                  </a:lnTo>
                  <a:lnTo>
                    <a:pt x="0" y="710184"/>
                  </a:lnTo>
                  <a:lnTo>
                    <a:pt x="3336035" y="710184"/>
                  </a:lnTo>
                  <a:lnTo>
                    <a:pt x="3336035" y="0"/>
                  </a:lnTo>
                  <a:close/>
                </a:path>
              </a:pathLst>
            </a:custGeom>
            <a:solidFill>
              <a:srgbClr val="D6E3BC"/>
            </a:solidFill>
          </p:spPr>
          <p:txBody>
            <a:bodyPr wrap="square" lIns="0" tIns="0" rIns="0" bIns="0" rtlCol="0"/>
            <a:lstStyle/>
            <a:p>
              <a:endParaRPr/>
            </a:p>
          </p:txBody>
        </p:sp>
        <p:sp>
          <p:nvSpPr>
            <p:cNvPr id="19" name="object 19"/>
            <p:cNvSpPr/>
            <p:nvPr/>
          </p:nvSpPr>
          <p:spPr>
            <a:xfrm>
              <a:off x="4741925" y="1195577"/>
              <a:ext cx="3336290" cy="710565"/>
            </a:xfrm>
            <a:custGeom>
              <a:avLst/>
              <a:gdLst/>
              <a:ahLst/>
              <a:cxnLst/>
              <a:rect l="l" t="t" r="r" b="b"/>
              <a:pathLst>
                <a:path w="3336290" h="710564">
                  <a:moveTo>
                    <a:pt x="0" y="710184"/>
                  </a:moveTo>
                  <a:lnTo>
                    <a:pt x="3336035" y="710184"/>
                  </a:lnTo>
                  <a:lnTo>
                    <a:pt x="3336035" y="0"/>
                  </a:lnTo>
                  <a:lnTo>
                    <a:pt x="0" y="0"/>
                  </a:lnTo>
                  <a:lnTo>
                    <a:pt x="0" y="710184"/>
                  </a:lnTo>
                  <a:close/>
                </a:path>
              </a:pathLst>
            </a:custGeom>
            <a:ln w="19812">
              <a:solidFill>
                <a:srgbClr val="000000"/>
              </a:solidFill>
            </a:ln>
          </p:spPr>
          <p:txBody>
            <a:bodyPr wrap="square" lIns="0" tIns="0" rIns="0" bIns="0" rtlCol="0"/>
            <a:lstStyle/>
            <a:p>
              <a:endParaRPr/>
            </a:p>
          </p:txBody>
        </p:sp>
      </p:grpSp>
      <p:sp>
        <p:nvSpPr>
          <p:cNvPr id="20" name="object 20"/>
          <p:cNvSpPr txBox="1"/>
          <p:nvPr/>
        </p:nvSpPr>
        <p:spPr>
          <a:xfrm>
            <a:off x="4844034" y="1103863"/>
            <a:ext cx="3133090" cy="638175"/>
          </a:xfrm>
          <a:prstGeom prst="rect">
            <a:avLst/>
          </a:prstGeom>
        </p:spPr>
        <p:txBody>
          <a:bodyPr vert="horz" wrap="square" lIns="0" tIns="130175" rIns="0" bIns="0" rtlCol="0">
            <a:spAutoFit/>
          </a:bodyPr>
          <a:lstStyle/>
          <a:p>
            <a:pPr marL="12700">
              <a:lnSpc>
                <a:spcPct val="100000"/>
              </a:lnSpc>
              <a:spcBef>
                <a:spcPts val="1025"/>
              </a:spcBef>
            </a:pPr>
            <a:r>
              <a:rPr sz="2000" b="1" dirty="0">
                <a:solidFill>
                  <a:srgbClr val="0000FF"/>
                </a:solidFill>
                <a:latin typeface="Arial"/>
                <a:cs typeface="Arial"/>
              </a:rPr>
              <a:t>Total</a:t>
            </a:r>
            <a:r>
              <a:rPr sz="2000" b="1" spc="-15" dirty="0">
                <a:solidFill>
                  <a:srgbClr val="0000FF"/>
                </a:solidFill>
                <a:latin typeface="Arial"/>
                <a:cs typeface="Arial"/>
              </a:rPr>
              <a:t> </a:t>
            </a:r>
            <a:r>
              <a:rPr sz="2000" b="1" dirty="0" smtClean="0">
                <a:solidFill>
                  <a:srgbClr val="0000FF"/>
                </a:solidFill>
                <a:latin typeface="Arial"/>
                <a:cs typeface="Arial"/>
              </a:rPr>
              <a:t>~</a:t>
            </a:r>
            <a:r>
              <a:rPr lang="en-US" sz="2000" b="1" dirty="0" smtClean="0">
                <a:solidFill>
                  <a:srgbClr val="0000FF"/>
                </a:solidFill>
                <a:latin typeface="Arial"/>
                <a:cs typeface="Arial"/>
              </a:rPr>
              <a:t>17,070</a:t>
            </a:r>
            <a:r>
              <a:rPr sz="2000" b="1" spc="-40" dirty="0" smtClean="0">
                <a:solidFill>
                  <a:srgbClr val="0000FF"/>
                </a:solidFill>
                <a:latin typeface="Arial"/>
                <a:cs typeface="Arial"/>
              </a:rPr>
              <a:t> </a:t>
            </a:r>
            <a:r>
              <a:rPr sz="2000" b="1" dirty="0">
                <a:solidFill>
                  <a:srgbClr val="0000FF"/>
                </a:solidFill>
                <a:latin typeface="Arial"/>
                <a:cs typeface="Arial"/>
              </a:rPr>
              <a:t>All</a:t>
            </a:r>
            <a:r>
              <a:rPr sz="2000" b="1" spc="-20" dirty="0">
                <a:solidFill>
                  <a:srgbClr val="0000FF"/>
                </a:solidFill>
                <a:latin typeface="Arial"/>
                <a:cs typeface="Arial"/>
              </a:rPr>
              <a:t> </a:t>
            </a:r>
            <a:r>
              <a:rPr sz="2000" b="1" spc="-10" dirty="0">
                <a:solidFill>
                  <a:srgbClr val="0000FF"/>
                </a:solidFill>
                <a:latin typeface="Arial"/>
                <a:cs typeface="Arial"/>
              </a:rPr>
              <a:t>Services</a:t>
            </a:r>
            <a:endParaRPr sz="2000" dirty="0">
              <a:latin typeface="Arial"/>
              <a:cs typeface="Arial"/>
            </a:endParaRPr>
          </a:p>
          <a:p>
            <a:pPr marL="276860">
              <a:lnSpc>
                <a:spcPct val="100000"/>
              </a:lnSpc>
              <a:spcBef>
                <a:spcPts val="415"/>
              </a:spcBef>
            </a:pPr>
            <a:r>
              <a:rPr sz="900" b="1" dirty="0">
                <a:latin typeface="Arial"/>
                <a:cs typeface="Arial"/>
              </a:rPr>
              <a:t>Based</a:t>
            </a:r>
            <a:r>
              <a:rPr sz="900" b="1" spc="-15" dirty="0">
                <a:latin typeface="Arial"/>
                <a:cs typeface="Arial"/>
              </a:rPr>
              <a:t> </a:t>
            </a:r>
            <a:r>
              <a:rPr sz="900" b="1" dirty="0">
                <a:latin typeface="Arial"/>
                <a:cs typeface="Arial"/>
              </a:rPr>
              <a:t>on</a:t>
            </a:r>
            <a:r>
              <a:rPr sz="900" b="1" spc="240" dirty="0">
                <a:latin typeface="Arial"/>
                <a:cs typeface="Arial"/>
              </a:rPr>
              <a:t> </a:t>
            </a:r>
            <a:r>
              <a:rPr sz="900" b="1" spc="-10" dirty="0">
                <a:latin typeface="Arial"/>
                <a:cs typeface="Arial"/>
              </a:rPr>
              <a:t>G-</a:t>
            </a:r>
            <a:r>
              <a:rPr sz="900" b="1" dirty="0">
                <a:latin typeface="Arial"/>
                <a:cs typeface="Arial"/>
              </a:rPr>
              <a:t>1 latest</a:t>
            </a:r>
            <a:r>
              <a:rPr sz="900" b="1" spc="-15" dirty="0">
                <a:latin typeface="Arial"/>
                <a:cs typeface="Arial"/>
              </a:rPr>
              <a:t> </a:t>
            </a:r>
            <a:r>
              <a:rPr sz="900" b="1" dirty="0">
                <a:latin typeface="Arial"/>
                <a:cs typeface="Arial"/>
              </a:rPr>
              <a:t>Population</a:t>
            </a:r>
            <a:r>
              <a:rPr sz="900" b="1" spc="-20" dirty="0">
                <a:latin typeface="Arial"/>
                <a:cs typeface="Arial"/>
              </a:rPr>
              <a:t> </a:t>
            </a:r>
            <a:r>
              <a:rPr sz="900" b="1" dirty="0">
                <a:latin typeface="Arial"/>
                <a:cs typeface="Arial"/>
              </a:rPr>
              <a:t>Status</a:t>
            </a:r>
            <a:r>
              <a:rPr sz="900" b="1" spc="-10" dirty="0">
                <a:latin typeface="Arial"/>
                <a:cs typeface="Arial"/>
              </a:rPr>
              <a:t> Report</a:t>
            </a:r>
            <a:endParaRPr sz="900" dirty="0">
              <a:latin typeface="Arial"/>
              <a:cs typeface="Arial"/>
            </a:endParaRPr>
          </a:p>
        </p:txBody>
      </p:sp>
      <p:sp>
        <p:nvSpPr>
          <p:cNvPr id="21" name="object 21"/>
          <p:cNvSpPr/>
          <p:nvPr/>
        </p:nvSpPr>
        <p:spPr>
          <a:xfrm>
            <a:off x="4367073" y="2762757"/>
            <a:ext cx="3451860" cy="3323590"/>
          </a:xfrm>
          <a:custGeom>
            <a:avLst/>
            <a:gdLst/>
            <a:ahLst/>
            <a:cxnLst/>
            <a:rect l="l" t="t" r="r" b="b"/>
            <a:pathLst>
              <a:path w="3451859" h="3323590">
                <a:moveTo>
                  <a:pt x="596721" y="171450"/>
                </a:moveTo>
                <a:lnTo>
                  <a:pt x="633293" y="216887"/>
                </a:lnTo>
                <a:lnTo>
                  <a:pt x="669557" y="261746"/>
                </a:lnTo>
                <a:lnTo>
                  <a:pt x="705205" y="305439"/>
                </a:lnTo>
                <a:lnTo>
                  <a:pt x="739929" y="347376"/>
                </a:lnTo>
                <a:lnTo>
                  <a:pt x="773421" y="386968"/>
                </a:lnTo>
                <a:lnTo>
                  <a:pt x="805372" y="423624"/>
                </a:lnTo>
                <a:lnTo>
                  <a:pt x="835475" y="456756"/>
                </a:lnTo>
                <a:lnTo>
                  <a:pt x="863421" y="485775"/>
                </a:lnTo>
                <a:lnTo>
                  <a:pt x="905206" y="530905"/>
                </a:lnTo>
                <a:lnTo>
                  <a:pt x="934811" y="562022"/>
                </a:lnTo>
                <a:lnTo>
                  <a:pt x="969202" y="583590"/>
                </a:lnTo>
                <a:lnTo>
                  <a:pt x="1025346" y="600075"/>
                </a:lnTo>
                <a:lnTo>
                  <a:pt x="1131637" y="610296"/>
                </a:lnTo>
                <a:lnTo>
                  <a:pt x="1271123" y="612600"/>
                </a:lnTo>
                <a:lnTo>
                  <a:pt x="1392463" y="611022"/>
                </a:lnTo>
                <a:lnTo>
                  <a:pt x="1444319" y="609600"/>
                </a:lnTo>
                <a:lnTo>
                  <a:pt x="1490053" y="611968"/>
                </a:lnTo>
                <a:lnTo>
                  <a:pt x="1539878" y="616741"/>
                </a:lnTo>
                <a:lnTo>
                  <a:pt x="1592613" y="623018"/>
                </a:lnTo>
                <a:lnTo>
                  <a:pt x="1647077" y="629895"/>
                </a:lnTo>
                <a:lnTo>
                  <a:pt x="1702090" y="636471"/>
                </a:lnTo>
                <a:lnTo>
                  <a:pt x="1756472" y="641846"/>
                </a:lnTo>
                <a:lnTo>
                  <a:pt x="1809042" y="645116"/>
                </a:lnTo>
                <a:lnTo>
                  <a:pt x="1858619" y="645381"/>
                </a:lnTo>
                <a:lnTo>
                  <a:pt x="1904024" y="641738"/>
                </a:lnTo>
                <a:lnTo>
                  <a:pt x="1944075" y="633287"/>
                </a:lnTo>
                <a:lnTo>
                  <a:pt x="2009467" y="592407"/>
                </a:lnTo>
                <a:lnTo>
                  <a:pt x="2033154" y="556128"/>
                </a:lnTo>
                <a:lnTo>
                  <a:pt x="2050222" y="512600"/>
                </a:lnTo>
                <a:lnTo>
                  <a:pt x="2062238" y="464132"/>
                </a:lnTo>
                <a:lnTo>
                  <a:pt x="2070770" y="413037"/>
                </a:lnTo>
                <a:lnTo>
                  <a:pt x="2077386" y="361625"/>
                </a:lnTo>
                <a:lnTo>
                  <a:pt x="2083654" y="312207"/>
                </a:lnTo>
                <a:lnTo>
                  <a:pt x="2091141" y="267095"/>
                </a:lnTo>
                <a:lnTo>
                  <a:pt x="2101417" y="228600"/>
                </a:lnTo>
                <a:lnTo>
                  <a:pt x="2116939" y="176521"/>
                </a:lnTo>
                <a:lnTo>
                  <a:pt x="2128905" y="125617"/>
                </a:lnTo>
                <a:lnTo>
                  <a:pt x="2140088" y="79200"/>
                </a:lnTo>
                <a:lnTo>
                  <a:pt x="2153261" y="40583"/>
                </a:lnTo>
                <a:lnTo>
                  <a:pt x="2171196" y="13079"/>
                </a:lnTo>
                <a:lnTo>
                  <a:pt x="2196667" y="0"/>
                </a:lnTo>
                <a:lnTo>
                  <a:pt x="2224763" y="3665"/>
                </a:lnTo>
                <a:lnTo>
                  <a:pt x="2257013" y="20382"/>
                </a:lnTo>
                <a:lnTo>
                  <a:pt x="2292922" y="46486"/>
                </a:lnTo>
                <a:lnTo>
                  <a:pt x="2331995" y="78310"/>
                </a:lnTo>
                <a:lnTo>
                  <a:pt x="2373736" y="112189"/>
                </a:lnTo>
                <a:lnTo>
                  <a:pt x="2417649" y="144457"/>
                </a:lnTo>
                <a:lnTo>
                  <a:pt x="2463240" y="171450"/>
                </a:lnTo>
                <a:lnTo>
                  <a:pt x="2505395" y="192651"/>
                </a:lnTo>
                <a:lnTo>
                  <a:pt x="2550453" y="215139"/>
                </a:lnTo>
                <a:lnTo>
                  <a:pt x="2597743" y="237965"/>
                </a:lnTo>
                <a:lnTo>
                  <a:pt x="2646596" y="260175"/>
                </a:lnTo>
                <a:lnTo>
                  <a:pt x="2696342" y="280820"/>
                </a:lnTo>
                <a:lnTo>
                  <a:pt x="2746311" y="298948"/>
                </a:lnTo>
                <a:lnTo>
                  <a:pt x="2795834" y="313608"/>
                </a:lnTo>
                <a:lnTo>
                  <a:pt x="2844240" y="323850"/>
                </a:lnTo>
                <a:lnTo>
                  <a:pt x="2887740" y="325604"/>
                </a:lnTo>
                <a:lnTo>
                  <a:pt x="2933054" y="319080"/>
                </a:lnTo>
                <a:lnTo>
                  <a:pt x="2979279" y="307297"/>
                </a:lnTo>
                <a:lnTo>
                  <a:pt x="3025509" y="293275"/>
                </a:lnTo>
                <a:lnTo>
                  <a:pt x="3070843" y="280035"/>
                </a:lnTo>
                <a:lnTo>
                  <a:pt x="3114374" y="270594"/>
                </a:lnTo>
                <a:lnTo>
                  <a:pt x="3155198" y="267974"/>
                </a:lnTo>
                <a:lnTo>
                  <a:pt x="3192413" y="275194"/>
                </a:lnTo>
                <a:lnTo>
                  <a:pt x="3225113" y="295275"/>
                </a:lnTo>
                <a:lnTo>
                  <a:pt x="3272366" y="361285"/>
                </a:lnTo>
                <a:lnTo>
                  <a:pt x="3294054" y="407065"/>
                </a:lnTo>
                <a:lnTo>
                  <a:pt x="3314107" y="458730"/>
                </a:lnTo>
                <a:lnTo>
                  <a:pt x="3332267" y="514304"/>
                </a:lnTo>
                <a:lnTo>
                  <a:pt x="3348275" y="571814"/>
                </a:lnTo>
                <a:lnTo>
                  <a:pt x="3361875" y="629283"/>
                </a:lnTo>
                <a:lnTo>
                  <a:pt x="3372809" y="684739"/>
                </a:lnTo>
                <a:lnTo>
                  <a:pt x="3380819" y="736206"/>
                </a:lnTo>
                <a:lnTo>
                  <a:pt x="3385648" y="781710"/>
                </a:lnTo>
                <a:lnTo>
                  <a:pt x="3387038" y="819276"/>
                </a:lnTo>
                <a:lnTo>
                  <a:pt x="3378934" y="864513"/>
                </a:lnTo>
                <a:lnTo>
                  <a:pt x="3358702" y="898920"/>
                </a:lnTo>
                <a:lnTo>
                  <a:pt x="3330341" y="925662"/>
                </a:lnTo>
                <a:lnTo>
                  <a:pt x="3297851" y="947906"/>
                </a:lnTo>
                <a:lnTo>
                  <a:pt x="3265229" y="968816"/>
                </a:lnTo>
                <a:lnTo>
                  <a:pt x="3236475" y="991560"/>
                </a:lnTo>
                <a:lnTo>
                  <a:pt x="3197553" y="1064330"/>
                </a:lnTo>
                <a:lnTo>
                  <a:pt x="3185821" y="1111333"/>
                </a:lnTo>
                <a:lnTo>
                  <a:pt x="3178344" y="1159634"/>
                </a:lnTo>
                <a:lnTo>
                  <a:pt x="3173074" y="1208558"/>
                </a:lnTo>
                <a:lnTo>
                  <a:pt x="3167963" y="1257427"/>
                </a:lnTo>
                <a:lnTo>
                  <a:pt x="3160120" y="1306932"/>
                </a:lnTo>
                <a:lnTo>
                  <a:pt x="3150912" y="1357602"/>
                </a:lnTo>
                <a:lnTo>
                  <a:pt x="3144673" y="1408284"/>
                </a:lnTo>
                <a:lnTo>
                  <a:pt x="3145737" y="1457826"/>
                </a:lnTo>
                <a:lnTo>
                  <a:pt x="3158438" y="1505077"/>
                </a:lnTo>
                <a:lnTo>
                  <a:pt x="3182691" y="1541545"/>
                </a:lnTo>
                <a:lnTo>
                  <a:pt x="3218438" y="1575632"/>
                </a:lnTo>
                <a:lnTo>
                  <a:pt x="3260260" y="1608661"/>
                </a:lnTo>
                <a:lnTo>
                  <a:pt x="3302738" y="1641954"/>
                </a:lnTo>
                <a:lnTo>
                  <a:pt x="3340454" y="1676835"/>
                </a:lnTo>
                <a:lnTo>
                  <a:pt x="3367988" y="1714627"/>
                </a:lnTo>
                <a:lnTo>
                  <a:pt x="3388714" y="1767966"/>
                </a:lnTo>
                <a:lnTo>
                  <a:pt x="3401973" y="1828164"/>
                </a:lnTo>
                <a:lnTo>
                  <a:pt x="3408679" y="1888363"/>
                </a:lnTo>
                <a:lnTo>
                  <a:pt x="3409746" y="1941702"/>
                </a:lnTo>
                <a:lnTo>
                  <a:pt x="3406088" y="1981327"/>
                </a:lnTo>
                <a:lnTo>
                  <a:pt x="3391205" y="2006032"/>
                </a:lnTo>
                <a:lnTo>
                  <a:pt x="3365607" y="2012283"/>
                </a:lnTo>
                <a:lnTo>
                  <a:pt x="3336436" y="2012580"/>
                </a:lnTo>
                <a:lnTo>
                  <a:pt x="3310838" y="2019427"/>
                </a:lnTo>
                <a:lnTo>
                  <a:pt x="3266785" y="2048621"/>
                </a:lnTo>
                <a:lnTo>
                  <a:pt x="3234638" y="2095627"/>
                </a:lnTo>
                <a:lnTo>
                  <a:pt x="3225262" y="2135550"/>
                </a:lnTo>
                <a:lnTo>
                  <a:pt x="3219160" y="2184987"/>
                </a:lnTo>
                <a:lnTo>
                  <a:pt x="3220797" y="2235019"/>
                </a:lnTo>
                <a:lnTo>
                  <a:pt x="3234638" y="2276729"/>
                </a:lnTo>
                <a:lnTo>
                  <a:pt x="3260089" y="2296364"/>
                </a:lnTo>
                <a:lnTo>
                  <a:pt x="3297274" y="2306343"/>
                </a:lnTo>
                <a:lnTo>
                  <a:pt x="3338880" y="2316029"/>
                </a:lnTo>
                <a:lnTo>
                  <a:pt x="3377589" y="2334787"/>
                </a:lnTo>
                <a:lnTo>
                  <a:pt x="3406088" y="2371979"/>
                </a:lnTo>
                <a:lnTo>
                  <a:pt x="3418596" y="2409223"/>
                </a:lnTo>
                <a:lnTo>
                  <a:pt x="3429668" y="2456811"/>
                </a:lnTo>
                <a:lnTo>
                  <a:pt x="3438916" y="2511393"/>
                </a:lnTo>
                <a:lnTo>
                  <a:pt x="3445950" y="2569622"/>
                </a:lnTo>
                <a:lnTo>
                  <a:pt x="3450383" y="2628149"/>
                </a:lnTo>
                <a:lnTo>
                  <a:pt x="3451826" y="2683625"/>
                </a:lnTo>
                <a:lnTo>
                  <a:pt x="3449890" y="2732701"/>
                </a:lnTo>
                <a:lnTo>
                  <a:pt x="3444188" y="2772029"/>
                </a:lnTo>
                <a:lnTo>
                  <a:pt x="3413807" y="2826018"/>
                </a:lnTo>
                <a:lnTo>
                  <a:pt x="3361243" y="2850377"/>
                </a:lnTo>
                <a:lnTo>
                  <a:pt x="3325319" y="2870284"/>
                </a:lnTo>
                <a:lnTo>
                  <a:pt x="3282263" y="2905391"/>
                </a:lnTo>
                <a:lnTo>
                  <a:pt x="3228950" y="2964175"/>
                </a:lnTo>
                <a:lnTo>
                  <a:pt x="3198129" y="3001538"/>
                </a:lnTo>
                <a:lnTo>
                  <a:pt x="3165174" y="3042276"/>
                </a:lnTo>
                <a:lnTo>
                  <a:pt x="3130563" y="3084932"/>
                </a:lnTo>
                <a:lnTo>
                  <a:pt x="3094779" y="3128052"/>
                </a:lnTo>
                <a:lnTo>
                  <a:pt x="3058302" y="3170180"/>
                </a:lnTo>
                <a:lnTo>
                  <a:pt x="3021612" y="3209861"/>
                </a:lnTo>
                <a:lnTo>
                  <a:pt x="2985190" y="3245639"/>
                </a:lnTo>
                <a:lnTo>
                  <a:pt x="2949517" y="3276059"/>
                </a:lnTo>
                <a:lnTo>
                  <a:pt x="2915073" y="3299666"/>
                </a:lnTo>
                <a:lnTo>
                  <a:pt x="2840137" y="3323105"/>
                </a:lnTo>
                <a:lnTo>
                  <a:pt x="2798248" y="3320190"/>
                </a:lnTo>
                <a:lnTo>
                  <a:pt x="2756751" y="3308298"/>
                </a:lnTo>
                <a:lnTo>
                  <a:pt x="2715724" y="3289468"/>
                </a:lnTo>
                <a:lnTo>
                  <a:pt x="2675246" y="3265739"/>
                </a:lnTo>
                <a:lnTo>
                  <a:pt x="2635395" y="3239148"/>
                </a:lnTo>
                <a:lnTo>
                  <a:pt x="2596250" y="3211734"/>
                </a:lnTo>
                <a:lnTo>
                  <a:pt x="2557889" y="3185536"/>
                </a:lnTo>
                <a:lnTo>
                  <a:pt x="2520390" y="3162592"/>
                </a:lnTo>
                <a:lnTo>
                  <a:pt x="2473935" y="3133872"/>
                </a:lnTo>
                <a:lnTo>
                  <a:pt x="2429431" y="3101793"/>
                </a:lnTo>
                <a:lnTo>
                  <a:pt x="2386292" y="3067854"/>
                </a:lnTo>
                <a:lnTo>
                  <a:pt x="2343936" y="3033554"/>
                </a:lnTo>
                <a:lnTo>
                  <a:pt x="2301778" y="3000394"/>
                </a:lnTo>
                <a:lnTo>
                  <a:pt x="2259233" y="2969873"/>
                </a:lnTo>
                <a:lnTo>
                  <a:pt x="2215717" y="2943491"/>
                </a:lnTo>
                <a:lnTo>
                  <a:pt x="2171293" y="2922247"/>
                </a:lnTo>
                <a:lnTo>
                  <a:pt x="2126576" y="2905141"/>
                </a:lnTo>
                <a:lnTo>
                  <a:pt x="2081646" y="2890672"/>
                </a:lnTo>
                <a:lnTo>
                  <a:pt x="2036582" y="2877341"/>
                </a:lnTo>
                <a:lnTo>
                  <a:pt x="1991466" y="2863649"/>
                </a:lnTo>
                <a:lnTo>
                  <a:pt x="1946375" y="2848094"/>
                </a:lnTo>
                <a:lnTo>
                  <a:pt x="1901392" y="2829179"/>
                </a:lnTo>
                <a:lnTo>
                  <a:pt x="1855996" y="2807637"/>
                </a:lnTo>
                <a:lnTo>
                  <a:pt x="1809944" y="2785080"/>
                </a:lnTo>
                <a:lnTo>
                  <a:pt x="1763732" y="2761255"/>
                </a:lnTo>
                <a:lnTo>
                  <a:pt x="1717856" y="2735908"/>
                </a:lnTo>
                <a:lnTo>
                  <a:pt x="1672810" y="2708786"/>
                </a:lnTo>
                <a:lnTo>
                  <a:pt x="1629091" y="2679635"/>
                </a:lnTo>
                <a:lnTo>
                  <a:pt x="1587194" y="2648204"/>
                </a:lnTo>
                <a:lnTo>
                  <a:pt x="1547042" y="2614574"/>
                </a:lnTo>
                <a:lnTo>
                  <a:pt x="1508173" y="2579001"/>
                </a:lnTo>
                <a:lnTo>
                  <a:pt x="1470498" y="2541485"/>
                </a:lnTo>
                <a:lnTo>
                  <a:pt x="1433932" y="2502024"/>
                </a:lnTo>
                <a:lnTo>
                  <a:pt x="1398388" y="2460619"/>
                </a:lnTo>
                <a:lnTo>
                  <a:pt x="1363779" y="2417271"/>
                </a:lnTo>
                <a:lnTo>
                  <a:pt x="1330019" y="2371979"/>
                </a:lnTo>
                <a:lnTo>
                  <a:pt x="1301434" y="2329774"/>
                </a:lnTo>
                <a:lnTo>
                  <a:pt x="1273865" y="2284680"/>
                </a:lnTo>
                <a:lnTo>
                  <a:pt x="1247147" y="2237535"/>
                </a:lnTo>
                <a:lnTo>
                  <a:pt x="1221116" y="2189178"/>
                </a:lnTo>
                <a:lnTo>
                  <a:pt x="1195610" y="2140445"/>
                </a:lnTo>
                <a:lnTo>
                  <a:pt x="1170463" y="2092176"/>
                </a:lnTo>
                <a:lnTo>
                  <a:pt x="1145513" y="2045207"/>
                </a:lnTo>
                <a:lnTo>
                  <a:pt x="1120596" y="2000377"/>
                </a:lnTo>
                <a:lnTo>
                  <a:pt x="1102461" y="1961015"/>
                </a:lnTo>
                <a:lnTo>
                  <a:pt x="1090518" y="1920669"/>
                </a:lnTo>
                <a:lnTo>
                  <a:pt x="1081790" y="1880122"/>
                </a:lnTo>
                <a:lnTo>
                  <a:pt x="1073298" y="1840158"/>
                </a:lnTo>
                <a:lnTo>
                  <a:pt x="1062061" y="1801561"/>
                </a:lnTo>
                <a:lnTo>
                  <a:pt x="1045101" y="1765116"/>
                </a:lnTo>
                <a:lnTo>
                  <a:pt x="1019440" y="1731606"/>
                </a:lnTo>
                <a:lnTo>
                  <a:pt x="982098" y="1701815"/>
                </a:lnTo>
                <a:lnTo>
                  <a:pt x="930096" y="1676527"/>
                </a:lnTo>
                <a:lnTo>
                  <a:pt x="855967" y="1655993"/>
                </a:lnTo>
                <a:lnTo>
                  <a:pt x="809879" y="1647272"/>
                </a:lnTo>
                <a:lnTo>
                  <a:pt x="758957" y="1639492"/>
                </a:lnTo>
                <a:lnTo>
                  <a:pt x="704087" y="1632582"/>
                </a:lnTo>
                <a:lnTo>
                  <a:pt x="646157" y="1626474"/>
                </a:lnTo>
                <a:lnTo>
                  <a:pt x="586052" y="1621101"/>
                </a:lnTo>
                <a:lnTo>
                  <a:pt x="524658" y="1616392"/>
                </a:lnTo>
                <a:lnTo>
                  <a:pt x="462863" y="1612280"/>
                </a:lnTo>
                <a:lnTo>
                  <a:pt x="401552" y="1608696"/>
                </a:lnTo>
                <a:lnTo>
                  <a:pt x="341612" y="1605572"/>
                </a:lnTo>
                <a:lnTo>
                  <a:pt x="283929" y="1602838"/>
                </a:lnTo>
                <a:lnTo>
                  <a:pt x="229390" y="1600427"/>
                </a:lnTo>
                <a:lnTo>
                  <a:pt x="178881" y="1598269"/>
                </a:lnTo>
                <a:lnTo>
                  <a:pt x="133288" y="1596296"/>
                </a:lnTo>
                <a:lnTo>
                  <a:pt x="93499" y="1594440"/>
                </a:lnTo>
                <a:lnTo>
                  <a:pt x="60398" y="1592631"/>
                </a:lnTo>
                <a:lnTo>
                  <a:pt x="34873" y="1590802"/>
                </a:lnTo>
                <a:lnTo>
                  <a:pt x="0" y="1589117"/>
                </a:lnTo>
                <a:lnTo>
                  <a:pt x="48589" y="1596183"/>
                </a:lnTo>
                <a:lnTo>
                  <a:pt x="121277" y="1605321"/>
                </a:lnTo>
                <a:lnTo>
                  <a:pt x="158698" y="1609852"/>
                </a:lnTo>
              </a:path>
              <a:path w="3451859" h="3323590">
                <a:moveTo>
                  <a:pt x="6044" y="1601215"/>
                </a:moveTo>
                <a:lnTo>
                  <a:pt x="29428" y="1546475"/>
                </a:lnTo>
                <a:lnTo>
                  <a:pt x="52680" y="1491977"/>
                </a:lnTo>
                <a:lnTo>
                  <a:pt x="75664" y="1437962"/>
                </a:lnTo>
                <a:lnTo>
                  <a:pt x="98247" y="1384668"/>
                </a:lnTo>
                <a:lnTo>
                  <a:pt x="120291" y="1332333"/>
                </a:lnTo>
                <a:lnTo>
                  <a:pt x="141661" y="1281199"/>
                </a:lnTo>
                <a:lnTo>
                  <a:pt x="162222" y="1231503"/>
                </a:lnTo>
                <a:lnTo>
                  <a:pt x="181839" y="1183484"/>
                </a:lnTo>
                <a:lnTo>
                  <a:pt x="200375" y="1137382"/>
                </a:lnTo>
                <a:lnTo>
                  <a:pt x="217695" y="1093436"/>
                </a:lnTo>
                <a:lnTo>
                  <a:pt x="233664" y="1051884"/>
                </a:lnTo>
                <a:lnTo>
                  <a:pt x="248147" y="1012967"/>
                </a:lnTo>
                <a:lnTo>
                  <a:pt x="261007" y="976923"/>
                </a:lnTo>
                <a:lnTo>
                  <a:pt x="293682" y="868623"/>
                </a:lnTo>
                <a:lnTo>
                  <a:pt x="303385" y="814280"/>
                </a:lnTo>
                <a:lnTo>
                  <a:pt x="304195" y="775713"/>
                </a:lnTo>
                <a:lnTo>
                  <a:pt x="299086" y="747675"/>
                </a:lnTo>
                <a:lnTo>
                  <a:pt x="291032" y="724915"/>
                </a:lnTo>
              </a:path>
              <a:path w="3451859" h="3323590">
                <a:moveTo>
                  <a:pt x="577544" y="180847"/>
                </a:moveTo>
                <a:lnTo>
                  <a:pt x="534410" y="221804"/>
                </a:lnTo>
                <a:lnTo>
                  <a:pt x="493013" y="262073"/>
                </a:lnTo>
                <a:lnTo>
                  <a:pt x="455060" y="300963"/>
                </a:lnTo>
                <a:lnTo>
                  <a:pt x="422258" y="337787"/>
                </a:lnTo>
                <a:lnTo>
                  <a:pt x="396315" y="371855"/>
                </a:lnTo>
                <a:lnTo>
                  <a:pt x="375019" y="409965"/>
                </a:lnTo>
                <a:lnTo>
                  <a:pt x="359239" y="475422"/>
                </a:lnTo>
                <a:lnTo>
                  <a:pt x="358088" y="505459"/>
                </a:lnTo>
              </a:path>
            </a:pathLst>
          </a:custGeom>
          <a:ln w="28956">
            <a:solidFill>
              <a:srgbClr val="FF0000"/>
            </a:solidFill>
          </a:ln>
        </p:spPr>
        <p:txBody>
          <a:bodyPr wrap="square" lIns="0" tIns="0" rIns="0" bIns="0" rtlCol="0"/>
          <a:lstStyle/>
          <a:p>
            <a:endParaRPr/>
          </a:p>
        </p:txBody>
      </p:sp>
      <p:sp>
        <p:nvSpPr>
          <p:cNvPr id="22" name="object 22"/>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23" name="object 23"/>
          <p:cNvSpPr txBox="1">
            <a:spLocks noGrp="1"/>
          </p:cNvSpPr>
          <p:nvPr>
            <p:ph type="sldNum" sz="quarter" idx="7"/>
          </p:nvPr>
        </p:nvSpPr>
        <p:spPr>
          <a:prstGeom prst="rect">
            <a:avLst/>
          </a:prstGeom>
        </p:spPr>
        <p:txBody>
          <a:bodyPr vert="horz" wrap="square" lIns="0" tIns="62303" rIns="0" bIns="0" rtlCol="0">
            <a:spAutoFit/>
          </a:bodyPr>
          <a:lstStyle/>
          <a:p>
            <a:pPr marL="53340">
              <a:lnSpc>
                <a:spcPct val="100000"/>
              </a:lnSpc>
            </a:pPr>
            <a:fld id="{81D60167-4931-47E6-BA6A-407CBD079E47}" type="slidenum">
              <a:rPr sz="1000" b="1" spc="-25" dirty="0">
                <a:solidFill>
                  <a:srgbClr val="000000"/>
                </a:solidFill>
                <a:latin typeface="Arial"/>
                <a:cs typeface="Arial"/>
              </a:rPr>
              <a:t>7</a:t>
            </a:fld>
            <a:endParaRPr sz="1000">
              <a:latin typeface="Arial"/>
              <a:cs typeface="Arial"/>
            </a:endParaRPr>
          </a:p>
        </p:txBody>
      </p:sp>
      <p:sp>
        <p:nvSpPr>
          <p:cNvPr id="24" name="TextBox 23"/>
          <p:cNvSpPr txBox="1"/>
          <p:nvPr/>
        </p:nvSpPr>
        <p:spPr>
          <a:xfrm>
            <a:off x="1143000" y="762000"/>
            <a:ext cx="6993902" cy="276999"/>
          </a:xfrm>
          <a:prstGeom prst="rect">
            <a:avLst/>
          </a:prstGeom>
          <a:noFill/>
        </p:spPr>
        <p:txBody>
          <a:bodyPr wrap="none" rtlCol="0">
            <a:spAutoFit/>
          </a:bodyPr>
          <a:lstStyle/>
          <a:p>
            <a:r>
              <a:rPr lang="en-US" sz="1200" spc="-10" dirty="0" smtClean="0">
                <a:solidFill>
                  <a:schemeClr val="bg1"/>
                </a:solidFill>
              </a:rPr>
              <a:t>Why Proactive Encroachment Management Matters to Both the Installation and Defense Communities</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1201420"/>
            <a:chOff x="0" y="0"/>
            <a:chExt cx="9144000" cy="1201420"/>
          </a:xfrm>
        </p:grpSpPr>
        <p:pic>
          <p:nvPicPr>
            <p:cNvPr id="3" name="object 3"/>
            <p:cNvPicPr/>
            <p:nvPr/>
          </p:nvPicPr>
          <p:blipFill>
            <a:blip r:embed="rId2" cstate="print"/>
            <a:stretch>
              <a:fillRect/>
            </a:stretch>
          </p:blipFill>
          <p:spPr>
            <a:xfrm>
              <a:off x="2558795" y="105155"/>
              <a:ext cx="2701289" cy="899922"/>
            </a:xfrm>
            <a:prstGeom prst="rect">
              <a:avLst/>
            </a:prstGeom>
          </p:spPr>
        </p:pic>
        <p:pic>
          <p:nvPicPr>
            <p:cNvPr id="4" name="object 4"/>
            <p:cNvPicPr/>
            <p:nvPr/>
          </p:nvPicPr>
          <p:blipFill>
            <a:blip r:embed="rId3" cstate="print"/>
            <a:stretch>
              <a:fillRect/>
            </a:stretch>
          </p:blipFill>
          <p:spPr>
            <a:xfrm>
              <a:off x="4826507" y="105155"/>
              <a:ext cx="2068830" cy="899922"/>
            </a:xfrm>
            <a:prstGeom prst="rect">
              <a:avLst/>
            </a:prstGeom>
          </p:spPr>
        </p:pic>
      </p:grpSp>
      <p:sp>
        <p:nvSpPr>
          <p:cNvPr id="5" name="object 5"/>
          <p:cNvSpPr txBox="1">
            <a:spLocks noGrp="1"/>
          </p:cNvSpPr>
          <p:nvPr>
            <p:ph type="title"/>
          </p:nvPr>
        </p:nvSpPr>
        <p:spPr>
          <a:xfrm>
            <a:off x="762000" y="31826"/>
            <a:ext cx="7670672" cy="902862"/>
          </a:xfrm>
          <a:prstGeom prst="rect">
            <a:avLst/>
          </a:prstGeom>
        </p:spPr>
        <p:txBody>
          <a:bodyPr vert="horz" wrap="square" lIns="0" tIns="193090" rIns="0" bIns="0" rtlCol="0">
            <a:spAutoFit/>
          </a:bodyPr>
          <a:lstStyle/>
          <a:p>
            <a:pPr marL="2101215" algn="l">
              <a:lnSpc>
                <a:spcPct val="100000"/>
              </a:lnSpc>
              <a:spcBef>
                <a:spcPts val="100"/>
              </a:spcBef>
            </a:pPr>
            <a:r>
              <a:rPr lang="en-US" sz="3200" dirty="0"/>
              <a:t>MCB</a:t>
            </a:r>
            <a:r>
              <a:rPr lang="en-US" sz="3200" spc="-15" dirty="0"/>
              <a:t> </a:t>
            </a:r>
            <a:r>
              <a:rPr lang="en-US" sz="3200" dirty="0"/>
              <a:t>Camp</a:t>
            </a:r>
            <a:r>
              <a:rPr lang="en-US" sz="3200" spc="-110" dirty="0"/>
              <a:t> </a:t>
            </a:r>
            <a:r>
              <a:rPr lang="en-US" sz="3200" spc="-10" dirty="0"/>
              <a:t>Lejeune</a:t>
            </a:r>
            <a:br>
              <a:rPr lang="en-US" sz="3200" spc="-10" dirty="0"/>
            </a:br>
            <a:endParaRPr sz="1400" dirty="0"/>
          </a:p>
        </p:txBody>
      </p:sp>
      <p:grpSp>
        <p:nvGrpSpPr>
          <p:cNvPr id="6" name="object 6"/>
          <p:cNvGrpSpPr/>
          <p:nvPr/>
        </p:nvGrpSpPr>
        <p:grpSpPr>
          <a:xfrm>
            <a:off x="6161692" y="5060088"/>
            <a:ext cx="1479550" cy="1275080"/>
            <a:chOff x="6161692" y="5060088"/>
            <a:chExt cx="1479550" cy="1275080"/>
          </a:xfrm>
        </p:grpSpPr>
        <p:pic>
          <p:nvPicPr>
            <p:cNvPr id="7" name="object 7"/>
            <p:cNvPicPr/>
            <p:nvPr/>
          </p:nvPicPr>
          <p:blipFill>
            <a:blip r:embed="rId4" cstate="print"/>
            <a:stretch>
              <a:fillRect/>
            </a:stretch>
          </p:blipFill>
          <p:spPr>
            <a:xfrm>
              <a:off x="6161692" y="6114682"/>
              <a:ext cx="1185370" cy="220109"/>
            </a:xfrm>
            <a:prstGeom prst="rect">
              <a:avLst/>
            </a:prstGeom>
          </p:spPr>
        </p:pic>
        <p:pic>
          <p:nvPicPr>
            <p:cNvPr id="8" name="object 8"/>
            <p:cNvPicPr/>
            <p:nvPr/>
          </p:nvPicPr>
          <p:blipFill>
            <a:blip r:embed="rId5" cstate="print"/>
            <a:stretch>
              <a:fillRect/>
            </a:stretch>
          </p:blipFill>
          <p:spPr>
            <a:xfrm>
              <a:off x="6652440" y="5060088"/>
              <a:ext cx="988731" cy="174253"/>
            </a:xfrm>
            <a:prstGeom prst="rect">
              <a:avLst/>
            </a:prstGeom>
          </p:spPr>
        </p:pic>
      </p:grpSp>
      <p:sp>
        <p:nvSpPr>
          <p:cNvPr id="9" name="object 9"/>
          <p:cNvSpPr txBox="1"/>
          <p:nvPr/>
        </p:nvSpPr>
        <p:spPr>
          <a:xfrm>
            <a:off x="6151753" y="4945888"/>
            <a:ext cx="1451610" cy="1291590"/>
          </a:xfrm>
          <a:prstGeom prst="rect">
            <a:avLst/>
          </a:prstGeom>
        </p:spPr>
        <p:txBody>
          <a:bodyPr vert="horz" wrap="square" lIns="0" tIns="0" rIns="0" bIns="0" rtlCol="0">
            <a:spAutoFit/>
          </a:bodyPr>
          <a:lstStyle/>
          <a:p>
            <a:pPr marL="494030">
              <a:lnSpc>
                <a:spcPts val="1710"/>
              </a:lnSpc>
            </a:pPr>
            <a:r>
              <a:rPr sz="1800" b="1" i="1" spc="-10" dirty="0">
                <a:solidFill>
                  <a:srgbClr val="FFFF00"/>
                </a:solidFill>
                <a:latin typeface="Calibri"/>
                <a:cs typeface="Calibri"/>
              </a:rPr>
              <a:t>New</a:t>
            </a:r>
            <a:r>
              <a:rPr sz="1800" b="1" i="1" spc="-75" dirty="0">
                <a:solidFill>
                  <a:srgbClr val="FFFF00"/>
                </a:solidFill>
                <a:latin typeface="Calibri"/>
                <a:cs typeface="Calibri"/>
              </a:rPr>
              <a:t> </a:t>
            </a:r>
            <a:r>
              <a:rPr sz="1800" b="1" i="1" spc="-20" dirty="0">
                <a:solidFill>
                  <a:srgbClr val="FFFF00"/>
                </a:solidFill>
                <a:latin typeface="Calibri"/>
                <a:cs typeface="Calibri"/>
              </a:rPr>
              <a:t>River</a:t>
            </a:r>
            <a:endParaRPr sz="1800">
              <a:latin typeface="Calibri"/>
              <a:cs typeface="Calibri"/>
            </a:endParaRPr>
          </a:p>
          <a:p>
            <a:pPr>
              <a:lnSpc>
                <a:spcPct val="100000"/>
              </a:lnSpc>
            </a:pPr>
            <a:endParaRPr sz="1800">
              <a:latin typeface="Calibri"/>
              <a:cs typeface="Calibri"/>
            </a:endParaRPr>
          </a:p>
          <a:p>
            <a:pPr>
              <a:lnSpc>
                <a:spcPct val="100000"/>
              </a:lnSpc>
            </a:pPr>
            <a:endParaRPr sz="1800">
              <a:latin typeface="Calibri"/>
              <a:cs typeface="Calibri"/>
            </a:endParaRPr>
          </a:p>
          <a:p>
            <a:pPr>
              <a:lnSpc>
                <a:spcPct val="100000"/>
              </a:lnSpc>
              <a:spcBef>
                <a:spcPts val="40"/>
              </a:spcBef>
            </a:pPr>
            <a:endParaRPr sz="1450">
              <a:latin typeface="Calibri"/>
              <a:cs typeface="Calibri"/>
            </a:endParaRPr>
          </a:p>
          <a:p>
            <a:pPr>
              <a:lnSpc>
                <a:spcPct val="100000"/>
              </a:lnSpc>
            </a:pPr>
            <a:r>
              <a:rPr sz="1800" b="1" i="1" dirty="0">
                <a:solidFill>
                  <a:srgbClr val="FFFF00"/>
                </a:solidFill>
                <a:latin typeface="Calibri"/>
                <a:cs typeface="Calibri"/>
              </a:rPr>
              <a:t>Cherry</a:t>
            </a:r>
            <a:r>
              <a:rPr sz="1800" b="1" i="1" spc="-60" dirty="0">
                <a:solidFill>
                  <a:srgbClr val="FFFF00"/>
                </a:solidFill>
                <a:latin typeface="Calibri"/>
                <a:cs typeface="Calibri"/>
              </a:rPr>
              <a:t> </a:t>
            </a:r>
            <a:r>
              <a:rPr sz="1800" b="1" i="1" spc="-20" dirty="0">
                <a:solidFill>
                  <a:srgbClr val="FFFF00"/>
                </a:solidFill>
                <a:latin typeface="Calibri"/>
                <a:cs typeface="Calibri"/>
              </a:rPr>
              <a:t>Point</a:t>
            </a:r>
            <a:endParaRPr sz="1800">
              <a:latin typeface="Calibri"/>
              <a:cs typeface="Calibri"/>
            </a:endParaRPr>
          </a:p>
        </p:txBody>
      </p:sp>
      <p:grpSp>
        <p:nvGrpSpPr>
          <p:cNvPr id="10" name="object 10"/>
          <p:cNvGrpSpPr/>
          <p:nvPr/>
        </p:nvGrpSpPr>
        <p:grpSpPr>
          <a:xfrm>
            <a:off x="170687" y="1205357"/>
            <a:ext cx="8775065" cy="5396865"/>
            <a:chOff x="170687" y="1205357"/>
            <a:chExt cx="8775065" cy="5396865"/>
          </a:xfrm>
        </p:grpSpPr>
        <p:pic>
          <p:nvPicPr>
            <p:cNvPr id="11" name="object 11"/>
            <p:cNvPicPr/>
            <p:nvPr/>
          </p:nvPicPr>
          <p:blipFill>
            <a:blip r:embed="rId6" cstate="print"/>
            <a:stretch>
              <a:fillRect/>
            </a:stretch>
          </p:blipFill>
          <p:spPr>
            <a:xfrm>
              <a:off x="2743199" y="1245108"/>
              <a:ext cx="6172200" cy="5347716"/>
            </a:xfrm>
            <a:prstGeom prst="rect">
              <a:avLst/>
            </a:prstGeom>
          </p:spPr>
        </p:pic>
        <p:sp>
          <p:nvSpPr>
            <p:cNvPr id="12" name="object 12"/>
            <p:cNvSpPr/>
            <p:nvPr/>
          </p:nvSpPr>
          <p:spPr>
            <a:xfrm>
              <a:off x="2730245" y="1219962"/>
              <a:ext cx="6201410" cy="5365750"/>
            </a:xfrm>
            <a:custGeom>
              <a:avLst/>
              <a:gdLst/>
              <a:ahLst/>
              <a:cxnLst/>
              <a:rect l="l" t="t" r="r" b="b"/>
              <a:pathLst>
                <a:path w="6201409" h="5365750">
                  <a:moveTo>
                    <a:pt x="0" y="5365750"/>
                  </a:moveTo>
                  <a:lnTo>
                    <a:pt x="6200902" y="5365750"/>
                  </a:lnTo>
                  <a:lnTo>
                    <a:pt x="6200902" y="0"/>
                  </a:lnTo>
                  <a:lnTo>
                    <a:pt x="0" y="0"/>
                  </a:lnTo>
                  <a:lnTo>
                    <a:pt x="0" y="5365750"/>
                  </a:lnTo>
                  <a:close/>
                </a:path>
              </a:pathLst>
            </a:custGeom>
            <a:ln w="28956">
              <a:solidFill>
                <a:srgbClr val="000000"/>
              </a:solidFill>
            </a:ln>
          </p:spPr>
          <p:txBody>
            <a:bodyPr wrap="square" lIns="0" tIns="0" rIns="0" bIns="0" rtlCol="0"/>
            <a:lstStyle/>
            <a:p>
              <a:endParaRPr/>
            </a:p>
          </p:txBody>
        </p:sp>
        <p:sp>
          <p:nvSpPr>
            <p:cNvPr id="13" name="object 13"/>
            <p:cNvSpPr/>
            <p:nvPr/>
          </p:nvSpPr>
          <p:spPr>
            <a:xfrm>
              <a:off x="2858261" y="1512570"/>
              <a:ext cx="6057900" cy="4043045"/>
            </a:xfrm>
            <a:custGeom>
              <a:avLst/>
              <a:gdLst/>
              <a:ahLst/>
              <a:cxnLst/>
              <a:rect l="l" t="t" r="r" b="b"/>
              <a:pathLst>
                <a:path w="6057900" h="4043045">
                  <a:moveTo>
                    <a:pt x="4105656" y="3955923"/>
                  </a:moveTo>
                  <a:lnTo>
                    <a:pt x="4148455" y="3925189"/>
                  </a:lnTo>
                  <a:lnTo>
                    <a:pt x="4191254" y="3894328"/>
                  </a:lnTo>
                  <a:lnTo>
                    <a:pt x="4233671" y="3863593"/>
                  </a:lnTo>
                  <a:lnTo>
                    <a:pt x="4275709" y="3832859"/>
                  </a:lnTo>
                  <a:lnTo>
                    <a:pt x="4317238" y="3802253"/>
                  </a:lnTo>
                  <a:lnTo>
                    <a:pt x="4358132" y="3771645"/>
                  </a:lnTo>
                  <a:lnTo>
                    <a:pt x="4398137" y="3741166"/>
                  </a:lnTo>
                  <a:lnTo>
                    <a:pt x="4437380" y="3710685"/>
                  </a:lnTo>
                  <a:lnTo>
                    <a:pt x="4475353" y="3680459"/>
                  </a:lnTo>
                  <a:lnTo>
                    <a:pt x="4515739" y="3646804"/>
                  </a:lnTo>
                  <a:lnTo>
                    <a:pt x="4552822" y="3613657"/>
                  </a:lnTo>
                  <a:lnTo>
                    <a:pt x="4588129" y="3580891"/>
                  </a:lnTo>
                  <a:lnTo>
                    <a:pt x="4622927" y="3548126"/>
                  </a:lnTo>
                  <a:lnTo>
                    <a:pt x="4658233" y="3515105"/>
                  </a:lnTo>
                  <a:lnTo>
                    <a:pt x="4695570" y="3481451"/>
                  </a:lnTo>
                  <a:lnTo>
                    <a:pt x="4735957" y="3447033"/>
                  </a:lnTo>
                  <a:lnTo>
                    <a:pt x="4780788" y="3411601"/>
                  </a:lnTo>
                  <a:lnTo>
                    <a:pt x="4817110" y="3384423"/>
                  </a:lnTo>
                  <a:lnTo>
                    <a:pt x="4856734" y="3355975"/>
                  </a:lnTo>
                  <a:lnTo>
                    <a:pt x="4898770" y="3326510"/>
                  </a:lnTo>
                  <a:lnTo>
                    <a:pt x="4942459" y="3296411"/>
                  </a:lnTo>
                  <a:lnTo>
                    <a:pt x="4987163" y="3266185"/>
                  </a:lnTo>
                  <a:lnTo>
                    <a:pt x="5032120" y="3236086"/>
                  </a:lnTo>
                  <a:lnTo>
                    <a:pt x="5076570" y="3206622"/>
                  </a:lnTo>
                  <a:lnTo>
                    <a:pt x="5119751" y="3178047"/>
                  </a:lnTo>
                  <a:lnTo>
                    <a:pt x="5161026" y="3150869"/>
                  </a:lnTo>
                  <a:lnTo>
                    <a:pt x="5199507" y="3125469"/>
                  </a:lnTo>
                  <a:lnTo>
                    <a:pt x="5234559" y="3102102"/>
                  </a:lnTo>
                  <a:lnTo>
                    <a:pt x="5293233" y="3064002"/>
                  </a:lnTo>
                  <a:lnTo>
                    <a:pt x="5347462" y="3030092"/>
                  </a:lnTo>
                  <a:lnTo>
                    <a:pt x="5396738" y="2999993"/>
                  </a:lnTo>
                  <a:lnTo>
                    <a:pt x="5440426" y="2972942"/>
                  </a:lnTo>
                  <a:lnTo>
                    <a:pt x="5477764" y="2948431"/>
                  </a:lnTo>
                  <a:lnTo>
                    <a:pt x="5534533" y="2899029"/>
                  </a:lnTo>
                  <a:lnTo>
                    <a:pt x="5544946" y="2862453"/>
                  </a:lnTo>
                  <a:lnTo>
                    <a:pt x="5557901" y="2843529"/>
                  </a:lnTo>
                  <a:lnTo>
                    <a:pt x="5620131" y="2795142"/>
                  </a:lnTo>
                  <a:lnTo>
                    <a:pt x="5656707" y="2772282"/>
                  </a:lnTo>
                  <a:lnTo>
                    <a:pt x="5717286" y="2749549"/>
                  </a:lnTo>
                  <a:lnTo>
                    <a:pt x="5741289" y="2751709"/>
                  </a:lnTo>
                  <a:lnTo>
                    <a:pt x="5767451" y="2752090"/>
                  </a:lnTo>
                  <a:lnTo>
                    <a:pt x="5837173" y="2719959"/>
                  </a:lnTo>
                  <a:lnTo>
                    <a:pt x="5880735" y="2690494"/>
                  </a:lnTo>
                  <a:lnTo>
                    <a:pt x="5926073" y="2657347"/>
                  </a:lnTo>
                  <a:lnTo>
                    <a:pt x="5967476" y="2625471"/>
                  </a:lnTo>
                  <a:lnTo>
                    <a:pt x="5999607" y="2599435"/>
                  </a:lnTo>
                  <a:lnTo>
                    <a:pt x="6041897" y="2556636"/>
                  </a:lnTo>
                  <a:lnTo>
                    <a:pt x="6051549" y="2540888"/>
                  </a:lnTo>
                  <a:lnTo>
                    <a:pt x="6057899" y="2526791"/>
                  </a:lnTo>
                </a:path>
                <a:path w="6057900" h="4043045">
                  <a:moveTo>
                    <a:pt x="6041136" y="1994407"/>
                  </a:moveTo>
                  <a:lnTo>
                    <a:pt x="5990717" y="1973452"/>
                  </a:lnTo>
                  <a:lnTo>
                    <a:pt x="5941441" y="1951354"/>
                  </a:lnTo>
                  <a:lnTo>
                    <a:pt x="5894323" y="1926970"/>
                  </a:lnTo>
                  <a:lnTo>
                    <a:pt x="5850636" y="1899157"/>
                  </a:lnTo>
                  <a:lnTo>
                    <a:pt x="5810885" y="1863089"/>
                  </a:lnTo>
                  <a:lnTo>
                    <a:pt x="5774436" y="1820671"/>
                  </a:lnTo>
                  <a:lnTo>
                    <a:pt x="5740272" y="1781809"/>
                  </a:lnTo>
                  <a:lnTo>
                    <a:pt x="5707761" y="1756282"/>
                  </a:lnTo>
                  <a:lnTo>
                    <a:pt x="5675757" y="1750187"/>
                  </a:lnTo>
                  <a:lnTo>
                    <a:pt x="5645149" y="1756917"/>
                  </a:lnTo>
                  <a:lnTo>
                    <a:pt x="5617210" y="1768093"/>
                  </a:lnTo>
                  <a:lnTo>
                    <a:pt x="5593334" y="1775332"/>
                  </a:lnTo>
                  <a:lnTo>
                    <a:pt x="5573648" y="1778507"/>
                  </a:lnTo>
                  <a:lnTo>
                    <a:pt x="5557646" y="1781302"/>
                  </a:lnTo>
                  <a:lnTo>
                    <a:pt x="5545073" y="1781175"/>
                  </a:lnTo>
                  <a:lnTo>
                    <a:pt x="5536184" y="1775332"/>
                  </a:lnTo>
                  <a:lnTo>
                    <a:pt x="5535676" y="1767713"/>
                  </a:lnTo>
                  <a:lnTo>
                    <a:pt x="5542153" y="1758060"/>
                  </a:lnTo>
                  <a:lnTo>
                    <a:pt x="5545582" y="1738121"/>
                  </a:lnTo>
                  <a:lnTo>
                    <a:pt x="5536184" y="1699259"/>
                  </a:lnTo>
                  <a:lnTo>
                    <a:pt x="5520944" y="1664842"/>
                  </a:lnTo>
                  <a:lnTo>
                    <a:pt x="5498972" y="1621916"/>
                  </a:lnTo>
                  <a:lnTo>
                    <a:pt x="5473065" y="1572894"/>
                  </a:lnTo>
                  <a:lnTo>
                    <a:pt x="5445760" y="1520189"/>
                  </a:lnTo>
                  <a:lnTo>
                    <a:pt x="5419979" y="1466468"/>
                  </a:lnTo>
                  <a:lnTo>
                    <a:pt x="5398389" y="1414271"/>
                  </a:lnTo>
                  <a:lnTo>
                    <a:pt x="5383784" y="1365884"/>
                  </a:lnTo>
                  <a:lnTo>
                    <a:pt x="5376545" y="1312290"/>
                  </a:lnTo>
                  <a:lnTo>
                    <a:pt x="5376798" y="1258569"/>
                  </a:lnTo>
                  <a:lnTo>
                    <a:pt x="5381370" y="1205738"/>
                  </a:lnTo>
                  <a:lnTo>
                    <a:pt x="5387720" y="1154556"/>
                  </a:lnTo>
                  <a:lnTo>
                    <a:pt x="5392546" y="1106042"/>
                  </a:lnTo>
                  <a:lnTo>
                    <a:pt x="5393309" y="1061084"/>
                  </a:lnTo>
                  <a:lnTo>
                    <a:pt x="5387340" y="1000887"/>
                  </a:lnTo>
                  <a:lnTo>
                    <a:pt x="5377815" y="947419"/>
                  </a:lnTo>
                  <a:lnTo>
                    <a:pt x="5366512" y="898397"/>
                  </a:lnTo>
                  <a:lnTo>
                    <a:pt x="5355209" y="851534"/>
                  </a:lnTo>
                  <a:lnTo>
                    <a:pt x="5352415" y="812164"/>
                  </a:lnTo>
                  <a:lnTo>
                    <a:pt x="5355082" y="771397"/>
                  </a:lnTo>
                  <a:lnTo>
                    <a:pt x="5354573" y="734313"/>
                  </a:lnTo>
                  <a:lnTo>
                    <a:pt x="5341620" y="705357"/>
                  </a:lnTo>
                  <a:lnTo>
                    <a:pt x="5307584" y="689609"/>
                  </a:lnTo>
                  <a:lnTo>
                    <a:pt x="5275071" y="688593"/>
                  </a:lnTo>
                  <a:lnTo>
                    <a:pt x="5232272" y="693165"/>
                  </a:lnTo>
                  <a:lnTo>
                    <a:pt x="5181981" y="701928"/>
                  </a:lnTo>
                  <a:lnTo>
                    <a:pt x="5126990" y="713866"/>
                  </a:lnTo>
                  <a:lnTo>
                    <a:pt x="5070094" y="727582"/>
                  </a:lnTo>
                  <a:lnTo>
                    <a:pt x="5013960" y="741806"/>
                  </a:lnTo>
                  <a:lnTo>
                    <a:pt x="4961636" y="755395"/>
                  </a:lnTo>
                  <a:lnTo>
                    <a:pt x="4915662" y="766952"/>
                  </a:lnTo>
                  <a:lnTo>
                    <a:pt x="4878959" y="775334"/>
                  </a:lnTo>
                  <a:lnTo>
                    <a:pt x="4844161" y="785494"/>
                  </a:lnTo>
                  <a:lnTo>
                    <a:pt x="4827016" y="795781"/>
                  </a:lnTo>
                  <a:lnTo>
                    <a:pt x="4818126" y="804544"/>
                  </a:lnTo>
                  <a:lnTo>
                    <a:pt x="4807966" y="809878"/>
                  </a:lnTo>
                  <a:lnTo>
                    <a:pt x="4745482" y="803909"/>
                  </a:lnTo>
                  <a:lnTo>
                    <a:pt x="4670170" y="785876"/>
                  </a:lnTo>
                  <a:lnTo>
                    <a:pt x="4623054" y="772794"/>
                  </a:lnTo>
                  <a:lnTo>
                    <a:pt x="4571745" y="757808"/>
                  </a:lnTo>
                  <a:lnTo>
                    <a:pt x="4517644" y="741552"/>
                  </a:lnTo>
                  <a:lnTo>
                    <a:pt x="4462398" y="724534"/>
                  </a:lnTo>
                  <a:lnTo>
                    <a:pt x="4407408" y="707516"/>
                  </a:lnTo>
                  <a:lnTo>
                    <a:pt x="4354448" y="691133"/>
                  </a:lnTo>
                  <a:lnTo>
                    <a:pt x="4304665" y="675893"/>
                  </a:lnTo>
                  <a:lnTo>
                    <a:pt x="4259961" y="662558"/>
                  </a:lnTo>
                  <a:lnTo>
                    <a:pt x="4221607" y="651509"/>
                  </a:lnTo>
                  <a:lnTo>
                    <a:pt x="4155313" y="636015"/>
                  </a:lnTo>
                  <a:lnTo>
                    <a:pt x="4104766" y="627760"/>
                  </a:lnTo>
                  <a:lnTo>
                    <a:pt x="4063491" y="621538"/>
                  </a:lnTo>
                  <a:lnTo>
                    <a:pt x="4025138" y="612266"/>
                  </a:lnTo>
                  <a:lnTo>
                    <a:pt x="3983228" y="594359"/>
                  </a:lnTo>
                  <a:lnTo>
                    <a:pt x="3944746" y="570991"/>
                  </a:lnTo>
                  <a:lnTo>
                    <a:pt x="3906012" y="541781"/>
                  </a:lnTo>
                  <a:lnTo>
                    <a:pt x="3867785" y="509269"/>
                  </a:lnTo>
                  <a:lnTo>
                    <a:pt x="3830828" y="475488"/>
                  </a:lnTo>
                  <a:lnTo>
                    <a:pt x="3796030" y="442849"/>
                  </a:lnTo>
                  <a:lnTo>
                    <a:pt x="3764153" y="413384"/>
                  </a:lnTo>
                  <a:lnTo>
                    <a:pt x="3723132" y="373379"/>
                  </a:lnTo>
                  <a:lnTo>
                    <a:pt x="3687953" y="335406"/>
                  </a:lnTo>
                  <a:lnTo>
                    <a:pt x="3655314" y="300608"/>
                  </a:lnTo>
                  <a:lnTo>
                    <a:pt x="3621278" y="270509"/>
                  </a:lnTo>
                  <a:lnTo>
                    <a:pt x="3587623" y="246506"/>
                  </a:lnTo>
                  <a:lnTo>
                    <a:pt x="3520186" y="211074"/>
                  </a:lnTo>
                  <a:lnTo>
                    <a:pt x="3478403" y="194309"/>
                  </a:lnTo>
                  <a:lnTo>
                    <a:pt x="3437763" y="179577"/>
                  </a:lnTo>
                  <a:lnTo>
                    <a:pt x="3391789" y="164718"/>
                  </a:lnTo>
                  <a:lnTo>
                    <a:pt x="3343275" y="150494"/>
                  </a:lnTo>
                  <a:lnTo>
                    <a:pt x="3295015" y="137794"/>
                  </a:lnTo>
                  <a:lnTo>
                    <a:pt x="3249676" y="127762"/>
                  </a:lnTo>
                  <a:lnTo>
                    <a:pt x="3197098" y="119760"/>
                  </a:lnTo>
                  <a:lnTo>
                    <a:pt x="3146171" y="115824"/>
                  </a:lnTo>
                  <a:lnTo>
                    <a:pt x="3097022" y="112902"/>
                  </a:lnTo>
                  <a:lnTo>
                    <a:pt x="3049651" y="108712"/>
                  </a:lnTo>
                  <a:lnTo>
                    <a:pt x="3002407" y="102362"/>
                  </a:lnTo>
                  <a:lnTo>
                    <a:pt x="2955671" y="95503"/>
                  </a:lnTo>
                  <a:lnTo>
                    <a:pt x="2913126" y="88137"/>
                  </a:lnTo>
                  <a:lnTo>
                    <a:pt x="2856611" y="71246"/>
                  </a:lnTo>
                  <a:lnTo>
                    <a:pt x="2833116" y="51688"/>
                  </a:lnTo>
                  <a:lnTo>
                    <a:pt x="2811526" y="42037"/>
                  </a:lnTo>
                  <a:lnTo>
                    <a:pt x="2774441" y="27939"/>
                  </a:lnTo>
                  <a:lnTo>
                    <a:pt x="2728214" y="11049"/>
                  </a:lnTo>
                  <a:lnTo>
                    <a:pt x="2680716" y="0"/>
                  </a:lnTo>
                  <a:lnTo>
                    <a:pt x="2640076" y="3809"/>
                  </a:lnTo>
                  <a:lnTo>
                    <a:pt x="2608326" y="31495"/>
                  </a:lnTo>
                  <a:lnTo>
                    <a:pt x="2581148" y="75945"/>
                  </a:lnTo>
                  <a:lnTo>
                    <a:pt x="2557272" y="122427"/>
                  </a:lnTo>
                  <a:lnTo>
                    <a:pt x="2535301" y="156337"/>
                  </a:lnTo>
                  <a:lnTo>
                    <a:pt x="2500757" y="180085"/>
                  </a:lnTo>
                  <a:lnTo>
                    <a:pt x="2451862" y="185927"/>
                  </a:lnTo>
                  <a:lnTo>
                    <a:pt x="2435860" y="184150"/>
                  </a:lnTo>
                  <a:lnTo>
                    <a:pt x="2414778" y="182752"/>
                  </a:lnTo>
                  <a:lnTo>
                    <a:pt x="2382774" y="184784"/>
                  </a:lnTo>
                  <a:lnTo>
                    <a:pt x="2343023" y="191515"/>
                  </a:lnTo>
                  <a:lnTo>
                    <a:pt x="2292096" y="201802"/>
                  </a:lnTo>
                  <a:lnTo>
                    <a:pt x="2238121" y="212597"/>
                  </a:lnTo>
                  <a:lnTo>
                    <a:pt x="2189353" y="220725"/>
                  </a:lnTo>
                  <a:lnTo>
                    <a:pt x="2154174" y="222884"/>
                  </a:lnTo>
                  <a:lnTo>
                    <a:pt x="2133473" y="215010"/>
                  </a:lnTo>
                  <a:lnTo>
                    <a:pt x="2128647" y="199643"/>
                  </a:lnTo>
                  <a:lnTo>
                    <a:pt x="2129409" y="181609"/>
                  </a:lnTo>
                  <a:lnTo>
                    <a:pt x="2125599" y="165862"/>
                  </a:lnTo>
                  <a:lnTo>
                    <a:pt x="2114804" y="152780"/>
                  </a:lnTo>
                  <a:lnTo>
                    <a:pt x="2102358" y="140207"/>
                  </a:lnTo>
                  <a:lnTo>
                    <a:pt x="2089658" y="128524"/>
                  </a:lnTo>
                  <a:lnTo>
                    <a:pt x="2077974" y="118237"/>
                  </a:lnTo>
                  <a:lnTo>
                    <a:pt x="2069211" y="106806"/>
                  </a:lnTo>
                  <a:lnTo>
                    <a:pt x="2061972" y="94995"/>
                  </a:lnTo>
                  <a:lnTo>
                    <a:pt x="2053209" y="87629"/>
                  </a:lnTo>
                  <a:lnTo>
                    <a:pt x="2039874" y="89662"/>
                  </a:lnTo>
                  <a:lnTo>
                    <a:pt x="2016125" y="105537"/>
                  </a:lnTo>
                  <a:lnTo>
                    <a:pt x="1985137" y="131825"/>
                  </a:lnTo>
                  <a:lnTo>
                    <a:pt x="1957704" y="160781"/>
                  </a:lnTo>
                  <a:lnTo>
                    <a:pt x="1944624" y="184784"/>
                  </a:lnTo>
                  <a:lnTo>
                    <a:pt x="1953387" y="199897"/>
                  </a:lnTo>
                  <a:lnTo>
                    <a:pt x="1976754" y="210946"/>
                  </a:lnTo>
                  <a:lnTo>
                    <a:pt x="2003171" y="223138"/>
                  </a:lnTo>
                  <a:lnTo>
                    <a:pt x="2020824" y="241934"/>
                  </a:lnTo>
                  <a:lnTo>
                    <a:pt x="2025777" y="272414"/>
                  </a:lnTo>
                  <a:lnTo>
                    <a:pt x="2024379" y="310388"/>
                  </a:lnTo>
                  <a:lnTo>
                    <a:pt x="2021332" y="347599"/>
                  </a:lnTo>
                  <a:lnTo>
                    <a:pt x="2020824" y="375284"/>
                  </a:lnTo>
                  <a:lnTo>
                    <a:pt x="2061590" y="406780"/>
                  </a:lnTo>
                  <a:lnTo>
                    <a:pt x="2091054" y="408050"/>
                  </a:lnTo>
                  <a:lnTo>
                    <a:pt x="2121154" y="407288"/>
                  </a:lnTo>
                  <a:lnTo>
                    <a:pt x="2159762" y="397255"/>
                  </a:lnTo>
                  <a:lnTo>
                    <a:pt x="2182749" y="365759"/>
                  </a:lnTo>
                  <a:lnTo>
                    <a:pt x="2186304" y="342900"/>
                  </a:lnTo>
                  <a:lnTo>
                    <a:pt x="2185035" y="330580"/>
                  </a:lnTo>
                  <a:lnTo>
                    <a:pt x="2182749" y="318134"/>
                  </a:lnTo>
                </a:path>
                <a:path w="6057900" h="4043045">
                  <a:moveTo>
                    <a:pt x="4106926" y="3965193"/>
                  </a:moveTo>
                  <a:lnTo>
                    <a:pt x="4042537" y="3987800"/>
                  </a:lnTo>
                  <a:lnTo>
                    <a:pt x="3992244" y="4003293"/>
                  </a:lnTo>
                  <a:lnTo>
                    <a:pt x="3966083" y="4009263"/>
                  </a:lnTo>
                  <a:lnTo>
                    <a:pt x="3959224" y="4008246"/>
                  </a:lnTo>
                  <a:lnTo>
                    <a:pt x="3954144" y="4003293"/>
                  </a:lnTo>
                  <a:lnTo>
                    <a:pt x="3950716" y="3993006"/>
                  </a:lnTo>
                  <a:lnTo>
                    <a:pt x="3949954" y="3978275"/>
                  </a:lnTo>
                  <a:lnTo>
                    <a:pt x="3951223" y="3961765"/>
                  </a:lnTo>
                  <a:lnTo>
                    <a:pt x="3954144" y="3946016"/>
                  </a:lnTo>
                  <a:lnTo>
                    <a:pt x="3961003" y="3933570"/>
                  </a:lnTo>
                  <a:lnTo>
                    <a:pt x="3971416" y="3922267"/>
                  </a:lnTo>
                  <a:lnTo>
                    <a:pt x="3980307" y="3908552"/>
                  </a:lnTo>
                  <a:lnTo>
                    <a:pt x="3982719" y="3888866"/>
                  </a:lnTo>
                  <a:lnTo>
                    <a:pt x="3976116" y="3861054"/>
                  </a:lnTo>
                  <a:lnTo>
                    <a:pt x="3963669" y="3827526"/>
                  </a:lnTo>
                  <a:lnTo>
                    <a:pt x="3948684" y="3791330"/>
                  </a:lnTo>
                  <a:lnTo>
                    <a:pt x="3934967" y="3755390"/>
                  </a:lnTo>
                  <a:lnTo>
                    <a:pt x="3921506" y="3719067"/>
                  </a:lnTo>
                  <a:lnTo>
                    <a:pt x="3906901" y="3680967"/>
                  </a:lnTo>
                  <a:lnTo>
                    <a:pt x="3894455" y="3644391"/>
                  </a:lnTo>
                  <a:lnTo>
                    <a:pt x="3887342" y="3612515"/>
                  </a:lnTo>
                  <a:lnTo>
                    <a:pt x="3888232" y="3588766"/>
                  </a:lnTo>
                  <a:lnTo>
                    <a:pt x="3894963" y="3570858"/>
                  </a:lnTo>
                  <a:lnTo>
                    <a:pt x="3902710" y="3552190"/>
                  </a:lnTo>
                  <a:lnTo>
                    <a:pt x="3906392" y="3526790"/>
                  </a:lnTo>
                  <a:lnTo>
                    <a:pt x="3908552" y="3487801"/>
                  </a:lnTo>
                  <a:lnTo>
                    <a:pt x="3910584" y="3440303"/>
                  </a:lnTo>
                  <a:lnTo>
                    <a:pt x="3905758" y="3395599"/>
                  </a:lnTo>
                  <a:lnTo>
                    <a:pt x="3887342" y="3364737"/>
                  </a:lnTo>
                  <a:lnTo>
                    <a:pt x="3846957" y="3353942"/>
                  </a:lnTo>
                  <a:lnTo>
                    <a:pt x="3790568" y="3356355"/>
                  </a:lnTo>
                  <a:lnTo>
                    <a:pt x="3732403" y="3362959"/>
                  </a:lnTo>
                  <a:lnTo>
                    <a:pt x="3686683" y="3364737"/>
                  </a:lnTo>
                  <a:lnTo>
                    <a:pt x="3636645" y="3358133"/>
                  </a:lnTo>
                  <a:lnTo>
                    <a:pt x="3606165" y="3309619"/>
                  </a:lnTo>
                  <a:lnTo>
                    <a:pt x="3609086" y="3274186"/>
                  </a:lnTo>
                  <a:lnTo>
                    <a:pt x="3610355" y="3238754"/>
                  </a:lnTo>
                  <a:lnTo>
                    <a:pt x="3600830" y="3212210"/>
                  </a:lnTo>
                  <a:lnTo>
                    <a:pt x="3577590" y="3197224"/>
                  </a:lnTo>
                  <a:lnTo>
                    <a:pt x="3545586" y="3188969"/>
                  </a:lnTo>
                  <a:lnTo>
                    <a:pt x="3507740" y="3185160"/>
                  </a:lnTo>
                  <a:lnTo>
                    <a:pt x="3467100" y="3183635"/>
                  </a:lnTo>
                </a:path>
                <a:path w="6057900" h="4043045">
                  <a:moveTo>
                    <a:pt x="3109341" y="3029711"/>
                  </a:moveTo>
                  <a:lnTo>
                    <a:pt x="3052445" y="3061335"/>
                  </a:lnTo>
                  <a:lnTo>
                    <a:pt x="3004439" y="3096386"/>
                  </a:lnTo>
                  <a:lnTo>
                    <a:pt x="2975864" y="3147567"/>
                  </a:lnTo>
                  <a:lnTo>
                    <a:pt x="2963799" y="3170935"/>
                  </a:lnTo>
                  <a:lnTo>
                    <a:pt x="2947289" y="3182111"/>
                  </a:lnTo>
                  <a:lnTo>
                    <a:pt x="2929763" y="3172586"/>
                  </a:lnTo>
                  <a:lnTo>
                    <a:pt x="2912237" y="3148837"/>
                  </a:lnTo>
                  <a:lnTo>
                    <a:pt x="2885948" y="3124961"/>
                  </a:lnTo>
                  <a:lnTo>
                    <a:pt x="2842514" y="3115436"/>
                  </a:lnTo>
                  <a:lnTo>
                    <a:pt x="2805049" y="3119500"/>
                  </a:lnTo>
                  <a:lnTo>
                    <a:pt x="2757804" y="3128263"/>
                  </a:lnTo>
                  <a:lnTo>
                    <a:pt x="2704591" y="3140582"/>
                  </a:lnTo>
                  <a:lnTo>
                    <a:pt x="2649347" y="3155060"/>
                  </a:lnTo>
                  <a:lnTo>
                    <a:pt x="2595753" y="3170809"/>
                  </a:lnTo>
                  <a:lnTo>
                    <a:pt x="2547747" y="3186556"/>
                  </a:lnTo>
                  <a:lnTo>
                    <a:pt x="2509012" y="3201161"/>
                  </a:lnTo>
                  <a:lnTo>
                    <a:pt x="2464689" y="3223641"/>
                  </a:lnTo>
                  <a:lnTo>
                    <a:pt x="2415286" y="3272028"/>
                  </a:lnTo>
                  <a:lnTo>
                    <a:pt x="2385187" y="3305936"/>
                  </a:lnTo>
                  <a:lnTo>
                    <a:pt x="2356866" y="3338449"/>
                  </a:lnTo>
                  <a:lnTo>
                    <a:pt x="2324227" y="3379597"/>
                  </a:lnTo>
                  <a:lnTo>
                    <a:pt x="2289937" y="3423792"/>
                  </a:lnTo>
                  <a:lnTo>
                    <a:pt x="2256790" y="3464941"/>
                  </a:lnTo>
                  <a:lnTo>
                    <a:pt x="2227326" y="3497453"/>
                  </a:lnTo>
                  <a:lnTo>
                    <a:pt x="2204212" y="3515486"/>
                  </a:lnTo>
                  <a:lnTo>
                    <a:pt x="2184018" y="3512947"/>
                  </a:lnTo>
                  <a:lnTo>
                    <a:pt x="2175002" y="3486911"/>
                  </a:lnTo>
                  <a:lnTo>
                    <a:pt x="2168779" y="3448938"/>
                  </a:lnTo>
                  <a:lnTo>
                    <a:pt x="2156587" y="3410711"/>
                  </a:lnTo>
                  <a:lnTo>
                    <a:pt x="2134616" y="3371468"/>
                  </a:lnTo>
                  <a:lnTo>
                    <a:pt x="2107818" y="3326129"/>
                  </a:lnTo>
                  <a:lnTo>
                    <a:pt x="2081529" y="3280409"/>
                  </a:lnTo>
                  <a:lnTo>
                    <a:pt x="2061210" y="3239261"/>
                  </a:lnTo>
                  <a:lnTo>
                    <a:pt x="2049652" y="3203829"/>
                  </a:lnTo>
                  <a:lnTo>
                    <a:pt x="2043429" y="3171443"/>
                  </a:lnTo>
                  <a:lnTo>
                    <a:pt x="2038985" y="3141979"/>
                  </a:lnTo>
                  <a:lnTo>
                    <a:pt x="2032635" y="3115436"/>
                  </a:lnTo>
                  <a:lnTo>
                    <a:pt x="2022093" y="3089529"/>
                  </a:lnTo>
                  <a:lnTo>
                    <a:pt x="2009521" y="3064891"/>
                  </a:lnTo>
                  <a:lnTo>
                    <a:pt x="1998979" y="3046475"/>
                  </a:lnTo>
                  <a:lnTo>
                    <a:pt x="1994535" y="3039236"/>
                  </a:lnTo>
                  <a:lnTo>
                    <a:pt x="1991995" y="3022980"/>
                  </a:lnTo>
                  <a:lnTo>
                    <a:pt x="1993391" y="3007741"/>
                  </a:lnTo>
                  <a:lnTo>
                    <a:pt x="1988439" y="2994024"/>
                  </a:lnTo>
                  <a:lnTo>
                    <a:pt x="1965960" y="2982086"/>
                  </a:lnTo>
                  <a:lnTo>
                    <a:pt x="1935479" y="2981452"/>
                  </a:lnTo>
                  <a:lnTo>
                    <a:pt x="1893442" y="2988817"/>
                  </a:lnTo>
                  <a:lnTo>
                    <a:pt x="1845183" y="2997072"/>
                  </a:lnTo>
                  <a:lnTo>
                    <a:pt x="1796414" y="2998723"/>
                  </a:lnTo>
                  <a:lnTo>
                    <a:pt x="1752346" y="2986659"/>
                  </a:lnTo>
                  <a:lnTo>
                    <a:pt x="1718437" y="2953511"/>
                  </a:lnTo>
                  <a:lnTo>
                    <a:pt x="1691004" y="2891028"/>
                  </a:lnTo>
                  <a:lnTo>
                    <a:pt x="1679066" y="2851530"/>
                  </a:lnTo>
                  <a:lnTo>
                    <a:pt x="1668399" y="2807588"/>
                  </a:lnTo>
                  <a:lnTo>
                    <a:pt x="1659254" y="2759710"/>
                  </a:lnTo>
                  <a:lnTo>
                    <a:pt x="1651762" y="2708529"/>
                  </a:lnTo>
                  <a:lnTo>
                    <a:pt x="1645920" y="2655061"/>
                  </a:lnTo>
                  <a:lnTo>
                    <a:pt x="1641855" y="2599690"/>
                  </a:lnTo>
                  <a:lnTo>
                    <a:pt x="1639824" y="2543174"/>
                  </a:lnTo>
                  <a:lnTo>
                    <a:pt x="1639951" y="2486279"/>
                  </a:lnTo>
                  <a:lnTo>
                    <a:pt x="1642237" y="2429636"/>
                  </a:lnTo>
                  <a:lnTo>
                    <a:pt x="1646174" y="2383535"/>
                  </a:lnTo>
                  <a:lnTo>
                    <a:pt x="1652524" y="2333879"/>
                  </a:lnTo>
                  <a:lnTo>
                    <a:pt x="1660778" y="2281428"/>
                  </a:lnTo>
                  <a:lnTo>
                    <a:pt x="1670685" y="2226817"/>
                  </a:lnTo>
                  <a:lnTo>
                    <a:pt x="1682114" y="2170810"/>
                  </a:lnTo>
                  <a:lnTo>
                    <a:pt x="1694561" y="2113915"/>
                  </a:lnTo>
                  <a:lnTo>
                    <a:pt x="1707641" y="2057145"/>
                  </a:lnTo>
                  <a:lnTo>
                    <a:pt x="1721230" y="2000884"/>
                  </a:lnTo>
                  <a:lnTo>
                    <a:pt x="1734947" y="1946020"/>
                  </a:lnTo>
                  <a:lnTo>
                    <a:pt x="1748536" y="1893189"/>
                  </a:lnTo>
                  <a:lnTo>
                    <a:pt x="1761616" y="1843024"/>
                  </a:lnTo>
                  <a:lnTo>
                    <a:pt x="1773809" y="1796160"/>
                  </a:lnTo>
                  <a:lnTo>
                    <a:pt x="1784858" y="1753489"/>
                  </a:lnTo>
                  <a:lnTo>
                    <a:pt x="1794637" y="1715515"/>
                  </a:lnTo>
                  <a:lnTo>
                    <a:pt x="1814576" y="1641982"/>
                  </a:lnTo>
                  <a:lnTo>
                    <a:pt x="1832990" y="1584197"/>
                  </a:lnTo>
                  <a:lnTo>
                    <a:pt x="1850009" y="1538604"/>
                  </a:lnTo>
                  <a:lnTo>
                    <a:pt x="1865122" y="1501647"/>
                  </a:lnTo>
                  <a:lnTo>
                    <a:pt x="1878457" y="1469770"/>
                  </a:lnTo>
                  <a:lnTo>
                    <a:pt x="1889887" y="1439290"/>
                  </a:lnTo>
                  <a:lnTo>
                    <a:pt x="1904618" y="1404746"/>
                  </a:lnTo>
                  <a:lnTo>
                    <a:pt x="1916049" y="1385569"/>
                  </a:lnTo>
                  <a:lnTo>
                    <a:pt x="1921510" y="1369567"/>
                  </a:lnTo>
                  <a:lnTo>
                    <a:pt x="1903349" y="1303908"/>
                  </a:lnTo>
                  <a:lnTo>
                    <a:pt x="1878584" y="1256538"/>
                  </a:lnTo>
                  <a:lnTo>
                    <a:pt x="1849882" y="1207642"/>
                  </a:lnTo>
                  <a:lnTo>
                    <a:pt x="1823212" y="1163065"/>
                  </a:lnTo>
                  <a:lnTo>
                    <a:pt x="1797177" y="1129283"/>
                  </a:lnTo>
                  <a:lnTo>
                    <a:pt x="1769617" y="1101725"/>
                  </a:lnTo>
                  <a:lnTo>
                    <a:pt x="1744979" y="1069085"/>
                  </a:lnTo>
                  <a:lnTo>
                    <a:pt x="1727962" y="1020190"/>
                  </a:lnTo>
                  <a:lnTo>
                    <a:pt x="1723136" y="979424"/>
                  </a:lnTo>
                  <a:lnTo>
                    <a:pt x="1721485" y="929004"/>
                  </a:lnTo>
                  <a:lnTo>
                    <a:pt x="1722247" y="873251"/>
                  </a:lnTo>
                  <a:lnTo>
                    <a:pt x="1724278" y="816101"/>
                  </a:lnTo>
                  <a:lnTo>
                    <a:pt x="1726564" y="761618"/>
                  </a:lnTo>
                  <a:lnTo>
                    <a:pt x="1728089" y="713993"/>
                  </a:lnTo>
                  <a:lnTo>
                    <a:pt x="1727962" y="677290"/>
                  </a:lnTo>
                  <a:lnTo>
                    <a:pt x="1723136" y="638809"/>
                  </a:lnTo>
                  <a:lnTo>
                    <a:pt x="1716024" y="620776"/>
                  </a:lnTo>
                  <a:lnTo>
                    <a:pt x="1710054" y="611885"/>
                  </a:lnTo>
                  <a:lnTo>
                    <a:pt x="1708912" y="601090"/>
                  </a:lnTo>
                  <a:lnTo>
                    <a:pt x="1709420" y="581787"/>
                  </a:lnTo>
                  <a:lnTo>
                    <a:pt x="1711198" y="561213"/>
                  </a:lnTo>
                  <a:lnTo>
                    <a:pt x="1721358" y="548639"/>
                  </a:lnTo>
                  <a:lnTo>
                    <a:pt x="1747012" y="553465"/>
                  </a:lnTo>
                  <a:lnTo>
                    <a:pt x="1822450" y="596900"/>
                  </a:lnTo>
                  <a:lnTo>
                    <a:pt x="1871979" y="629665"/>
                  </a:lnTo>
                  <a:lnTo>
                    <a:pt x="1921255" y="665606"/>
                  </a:lnTo>
                  <a:lnTo>
                    <a:pt x="1964182" y="701675"/>
                  </a:lnTo>
                  <a:lnTo>
                    <a:pt x="1994535" y="734440"/>
                  </a:lnTo>
                  <a:lnTo>
                    <a:pt x="2010283" y="771143"/>
                  </a:lnTo>
                  <a:lnTo>
                    <a:pt x="2010410" y="808227"/>
                  </a:lnTo>
                  <a:lnTo>
                    <a:pt x="2004695" y="845057"/>
                  </a:lnTo>
                  <a:lnTo>
                    <a:pt x="2002536" y="880999"/>
                  </a:lnTo>
                  <a:lnTo>
                    <a:pt x="2041905" y="949070"/>
                  </a:lnTo>
                  <a:lnTo>
                    <a:pt x="2080767" y="982599"/>
                  </a:lnTo>
                  <a:lnTo>
                    <a:pt x="2124583" y="1014476"/>
                  </a:lnTo>
                  <a:lnTo>
                    <a:pt x="2167636" y="1043304"/>
                  </a:lnTo>
                  <a:lnTo>
                    <a:pt x="2204212" y="1067815"/>
                  </a:lnTo>
                  <a:lnTo>
                    <a:pt x="2240788" y="1092580"/>
                  </a:lnTo>
                  <a:lnTo>
                    <a:pt x="2272665" y="1111884"/>
                  </a:lnTo>
                  <a:lnTo>
                    <a:pt x="2301366" y="1125854"/>
                  </a:lnTo>
                  <a:lnTo>
                    <a:pt x="2328037" y="1134490"/>
                  </a:lnTo>
                  <a:lnTo>
                    <a:pt x="2352166" y="1133728"/>
                  </a:lnTo>
                  <a:lnTo>
                    <a:pt x="2373249" y="1124965"/>
                  </a:lnTo>
                  <a:lnTo>
                    <a:pt x="2393315" y="1116202"/>
                  </a:lnTo>
                  <a:lnTo>
                    <a:pt x="2413762" y="1115440"/>
                  </a:lnTo>
                  <a:lnTo>
                    <a:pt x="2435225" y="1130553"/>
                  </a:lnTo>
                  <a:lnTo>
                    <a:pt x="2456688" y="1155318"/>
                  </a:lnTo>
                  <a:lnTo>
                    <a:pt x="2478024" y="1176781"/>
                  </a:lnTo>
                  <a:lnTo>
                    <a:pt x="2499487" y="1182115"/>
                  </a:lnTo>
                  <a:lnTo>
                    <a:pt x="2520696" y="1162557"/>
                  </a:lnTo>
                  <a:lnTo>
                    <a:pt x="2541778" y="1126743"/>
                  </a:lnTo>
                  <a:lnTo>
                    <a:pt x="2563241" y="1087627"/>
                  </a:lnTo>
                  <a:lnTo>
                    <a:pt x="2585339" y="1058290"/>
                  </a:lnTo>
                  <a:lnTo>
                    <a:pt x="2610866" y="1043431"/>
                  </a:lnTo>
                  <a:lnTo>
                    <a:pt x="2638933" y="1035684"/>
                  </a:lnTo>
                  <a:lnTo>
                    <a:pt x="2663952" y="1029715"/>
                  </a:lnTo>
                  <a:lnTo>
                    <a:pt x="2680589" y="1020190"/>
                  </a:lnTo>
                  <a:lnTo>
                    <a:pt x="2685161" y="1005966"/>
                  </a:lnTo>
                  <a:lnTo>
                    <a:pt x="2681224" y="989838"/>
                  </a:lnTo>
                  <a:lnTo>
                    <a:pt x="2674620" y="972184"/>
                  </a:lnTo>
                  <a:lnTo>
                    <a:pt x="2671064" y="953515"/>
                  </a:lnTo>
                  <a:lnTo>
                    <a:pt x="2670048" y="929893"/>
                  </a:lnTo>
                  <a:lnTo>
                    <a:pt x="2669286" y="902334"/>
                  </a:lnTo>
                  <a:lnTo>
                    <a:pt x="2671699" y="878966"/>
                  </a:lnTo>
                  <a:lnTo>
                    <a:pt x="2680589" y="867790"/>
                  </a:lnTo>
                  <a:lnTo>
                    <a:pt x="2700528" y="873251"/>
                  </a:lnTo>
                  <a:lnTo>
                    <a:pt x="2728849" y="890396"/>
                  </a:lnTo>
                  <a:lnTo>
                    <a:pt x="2756662" y="912876"/>
                  </a:lnTo>
                  <a:lnTo>
                    <a:pt x="2775839" y="934465"/>
                  </a:lnTo>
                  <a:lnTo>
                    <a:pt x="2782570" y="958595"/>
                  </a:lnTo>
                  <a:lnTo>
                    <a:pt x="2781808" y="986789"/>
                  </a:lnTo>
                  <a:lnTo>
                    <a:pt x="2778125" y="1010412"/>
                  </a:lnTo>
                  <a:lnTo>
                    <a:pt x="2775839" y="1020190"/>
                  </a:lnTo>
                  <a:lnTo>
                    <a:pt x="2775585" y="1045717"/>
                  </a:lnTo>
                  <a:lnTo>
                    <a:pt x="2775204" y="1073150"/>
                  </a:lnTo>
                  <a:lnTo>
                    <a:pt x="2775204" y="1100327"/>
                  </a:lnTo>
                  <a:lnTo>
                    <a:pt x="2775839" y="1124965"/>
                  </a:lnTo>
                  <a:lnTo>
                    <a:pt x="2774823" y="1146302"/>
                  </a:lnTo>
                  <a:lnTo>
                    <a:pt x="2772791" y="1165478"/>
                  </a:lnTo>
                  <a:lnTo>
                    <a:pt x="2774696" y="1183513"/>
                  </a:lnTo>
                  <a:lnTo>
                    <a:pt x="2785364" y="1201165"/>
                  </a:lnTo>
                  <a:lnTo>
                    <a:pt x="2810764" y="1216914"/>
                  </a:lnTo>
                  <a:lnTo>
                    <a:pt x="2846704" y="1231010"/>
                  </a:lnTo>
                  <a:lnTo>
                    <a:pt x="2882900" y="1246758"/>
                  </a:lnTo>
                  <a:lnTo>
                    <a:pt x="2909189" y="1267840"/>
                  </a:lnTo>
                  <a:lnTo>
                    <a:pt x="2919729" y="1297177"/>
                  </a:lnTo>
                  <a:lnTo>
                    <a:pt x="2921127" y="1332102"/>
                  </a:lnTo>
                  <a:lnTo>
                    <a:pt x="2921254" y="1368297"/>
                  </a:lnTo>
                  <a:lnTo>
                    <a:pt x="2928239" y="1401190"/>
                  </a:lnTo>
                  <a:lnTo>
                    <a:pt x="2958084" y="1460627"/>
                  </a:lnTo>
                  <a:lnTo>
                    <a:pt x="3014091" y="1505965"/>
                  </a:lnTo>
                  <a:lnTo>
                    <a:pt x="3091815" y="1521714"/>
                  </a:lnTo>
                  <a:lnTo>
                    <a:pt x="3139186" y="1524507"/>
                  </a:lnTo>
                  <a:lnTo>
                    <a:pt x="3190113" y="1525269"/>
                  </a:lnTo>
                  <a:lnTo>
                    <a:pt x="3242691" y="1525015"/>
                  </a:lnTo>
                </a:path>
                <a:path w="6057900" h="4043045">
                  <a:moveTo>
                    <a:pt x="1752600" y="1633219"/>
                  </a:moveTo>
                  <a:lnTo>
                    <a:pt x="1709547" y="1601977"/>
                  </a:lnTo>
                  <a:lnTo>
                    <a:pt x="1667002" y="1570481"/>
                  </a:lnTo>
                  <a:lnTo>
                    <a:pt x="1625727" y="1538985"/>
                  </a:lnTo>
                  <a:lnTo>
                    <a:pt x="1586229" y="1507108"/>
                  </a:lnTo>
                  <a:lnTo>
                    <a:pt x="1549018" y="1474977"/>
                  </a:lnTo>
                  <a:lnTo>
                    <a:pt x="1514728" y="1442465"/>
                  </a:lnTo>
                  <a:lnTo>
                    <a:pt x="1483995" y="1409318"/>
                  </a:lnTo>
                  <a:lnTo>
                    <a:pt x="1457325" y="1375664"/>
                  </a:lnTo>
                  <a:lnTo>
                    <a:pt x="1435608" y="1334007"/>
                  </a:lnTo>
                  <a:lnTo>
                    <a:pt x="1423289" y="1288288"/>
                  </a:lnTo>
                  <a:lnTo>
                    <a:pt x="1416558" y="1241043"/>
                  </a:lnTo>
                  <a:lnTo>
                    <a:pt x="1411097" y="1194942"/>
                  </a:lnTo>
                  <a:lnTo>
                    <a:pt x="1402968" y="1152652"/>
                  </a:lnTo>
                  <a:lnTo>
                    <a:pt x="1387983" y="1116710"/>
                  </a:lnTo>
                  <a:lnTo>
                    <a:pt x="1324483" y="1072514"/>
                  </a:lnTo>
                  <a:lnTo>
                    <a:pt x="1278636" y="1063497"/>
                  </a:lnTo>
                  <a:lnTo>
                    <a:pt x="1226565" y="1060703"/>
                  </a:lnTo>
                  <a:lnTo>
                    <a:pt x="1170559" y="1061974"/>
                  </a:lnTo>
                  <a:lnTo>
                    <a:pt x="1112647" y="1065402"/>
                  </a:lnTo>
                  <a:lnTo>
                    <a:pt x="1055115" y="1068831"/>
                  </a:lnTo>
                  <a:lnTo>
                    <a:pt x="1000125" y="1070482"/>
                  </a:lnTo>
                  <a:lnTo>
                    <a:pt x="953008" y="1070609"/>
                  </a:lnTo>
                  <a:lnTo>
                    <a:pt x="904621" y="1070990"/>
                  </a:lnTo>
                  <a:lnTo>
                    <a:pt x="855726" y="1071879"/>
                  </a:lnTo>
                  <a:lnTo>
                    <a:pt x="806576" y="1073530"/>
                  </a:lnTo>
                  <a:lnTo>
                    <a:pt x="757936" y="1075816"/>
                  </a:lnTo>
                  <a:lnTo>
                    <a:pt x="710057" y="1079245"/>
                  </a:lnTo>
                  <a:lnTo>
                    <a:pt x="663701" y="1083690"/>
                  </a:lnTo>
                  <a:lnTo>
                    <a:pt x="619125" y="1089532"/>
                  </a:lnTo>
                  <a:lnTo>
                    <a:pt x="562101" y="1098550"/>
                  </a:lnTo>
                  <a:lnTo>
                    <a:pt x="506984" y="1108582"/>
                  </a:lnTo>
                  <a:lnTo>
                    <a:pt x="453643" y="1120520"/>
                  </a:lnTo>
                  <a:lnTo>
                    <a:pt x="402209" y="1135126"/>
                  </a:lnTo>
                  <a:lnTo>
                    <a:pt x="352551" y="1153159"/>
                  </a:lnTo>
                  <a:lnTo>
                    <a:pt x="304800" y="1175512"/>
                  </a:lnTo>
                  <a:lnTo>
                    <a:pt x="264287" y="1198499"/>
                  </a:lnTo>
                  <a:lnTo>
                    <a:pt x="223646" y="1225041"/>
                  </a:lnTo>
                  <a:lnTo>
                    <a:pt x="184023" y="1254252"/>
                  </a:lnTo>
                  <a:lnTo>
                    <a:pt x="146431" y="1285493"/>
                  </a:lnTo>
                  <a:lnTo>
                    <a:pt x="112140" y="1318259"/>
                  </a:lnTo>
                  <a:lnTo>
                    <a:pt x="81914" y="1351660"/>
                  </a:lnTo>
                  <a:lnTo>
                    <a:pt x="57150" y="1385189"/>
                  </a:lnTo>
                  <a:lnTo>
                    <a:pt x="26796" y="1458340"/>
                  </a:lnTo>
                  <a:lnTo>
                    <a:pt x="9525" y="1543177"/>
                  </a:lnTo>
                  <a:lnTo>
                    <a:pt x="1777" y="1613407"/>
                  </a:lnTo>
                  <a:lnTo>
                    <a:pt x="0" y="1642744"/>
                  </a:lnTo>
                </a:path>
                <a:path w="6057900" h="4043045">
                  <a:moveTo>
                    <a:pt x="1181100" y="4042664"/>
                  </a:moveTo>
                  <a:lnTo>
                    <a:pt x="1205611" y="3990975"/>
                  </a:lnTo>
                  <a:lnTo>
                    <a:pt x="1230122" y="3939285"/>
                  </a:lnTo>
                  <a:lnTo>
                    <a:pt x="1254505" y="3887724"/>
                  </a:lnTo>
                  <a:lnTo>
                    <a:pt x="1278763" y="3836416"/>
                  </a:lnTo>
                  <a:lnTo>
                    <a:pt x="1302765" y="3785234"/>
                  </a:lnTo>
                  <a:lnTo>
                    <a:pt x="1326514" y="3734434"/>
                  </a:lnTo>
                  <a:lnTo>
                    <a:pt x="1349883" y="3683888"/>
                  </a:lnTo>
                  <a:lnTo>
                    <a:pt x="1372870" y="3633851"/>
                  </a:lnTo>
                  <a:lnTo>
                    <a:pt x="1395349" y="3584193"/>
                  </a:lnTo>
                  <a:lnTo>
                    <a:pt x="1417320" y="3535172"/>
                  </a:lnTo>
                  <a:lnTo>
                    <a:pt x="1438783" y="3486657"/>
                  </a:lnTo>
                  <a:lnTo>
                    <a:pt x="1459611" y="3438905"/>
                  </a:lnTo>
                  <a:lnTo>
                    <a:pt x="1479677" y="3391788"/>
                  </a:lnTo>
                  <a:lnTo>
                    <a:pt x="1499108" y="3345433"/>
                  </a:lnTo>
                  <a:lnTo>
                    <a:pt x="1517650" y="3299841"/>
                  </a:lnTo>
                  <a:lnTo>
                    <a:pt x="1535429" y="3255136"/>
                  </a:lnTo>
                  <a:lnTo>
                    <a:pt x="1552193" y="3211448"/>
                  </a:lnTo>
                  <a:lnTo>
                    <a:pt x="1568068" y="3168777"/>
                  </a:lnTo>
                  <a:lnTo>
                    <a:pt x="1582801" y="3127121"/>
                  </a:lnTo>
                  <a:lnTo>
                    <a:pt x="1596643" y="3086607"/>
                  </a:lnTo>
                  <a:lnTo>
                    <a:pt x="1609216" y="3047237"/>
                  </a:lnTo>
                  <a:lnTo>
                    <a:pt x="1620520" y="3009137"/>
                  </a:lnTo>
                  <a:lnTo>
                    <a:pt x="1630679" y="2972307"/>
                  </a:lnTo>
                  <a:lnTo>
                    <a:pt x="1652142" y="2869565"/>
                  </a:lnTo>
                  <a:lnTo>
                    <a:pt x="1657985" y="2806572"/>
                  </a:lnTo>
                  <a:lnTo>
                    <a:pt x="1658239" y="2747644"/>
                  </a:lnTo>
                  <a:lnTo>
                    <a:pt x="1653666" y="2692654"/>
                  </a:lnTo>
                  <a:lnTo>
                    <a:pt x="1645539" y="2641472"/>
                  </a:lnTo>
                  <a:lnTo>
                    <a:pt x="1634871" y="2593847"/>
                  </a:lnTo>
                  <a:lnTo>
                    <a:pt x="1622425" y="2549652"/>
                  </a:lnTo>
                  <a:lnTo>
                    <a:pt x="1609471" y="2508757"/>
                  </a:lnTo>
                  <a:lnTo>
                    <a:pt x="1597025" y="2470911"/>
                  </a:lnTo>
                  <a:lnTo>
                    <a:pt x="1586102" y="2436113"/>
                  </a:lnTo>
                  <a:lnTo>
                    <a:pt x="1577593" y="2403982"/>
                  </a:lnTo>
                  <a:lnTo>
                    <a:pt x="1572640" y="2374518"/>
                  </a:lnTo>
                  <a:lnTo>
                    <a:pt x="1567688" y="2333624"/>
                  </a:lnTo>
                  <a:lnTo>
                    <a:pt x="1563877" y="2316353"/>
                  </a:lnTo>
                  <a:lnTo>
                    <a:pt x="1561973" y="2311399"/>
                  </a:lnTo>
                  <a:lnTo>
                    <a:pt x="1562480" y="2307843"/>
                  </a:lnTo>
                  <a:lnTo>
                    <a:pt x="1565910" y="2294509"/>
                  </a:lnTo>
                  <a:lnTo>
                    <a:pt x="1572640" y="2260218"/>
                  </a:lnTo>
                  <a:lnTo>
                    <a:pt x="1580134" y="2221865"/>
                  </a:lnTo>
                  <a:lnTo>
                    <a:pt x="1590421" y="2173478"/>
                  </a:lnTo>
                  <a:lnTo>
                    <a:pt x="1602739" y="2117979"/>
                  </a:lnTo>
                  <a:lnTo>
                    <a:pt x="1616328" y="2058034"/>
                  </a:lnTo>
                  <a:lnTo>
                    <a:pt x="1630552" y="1996566"/>
                  </a:lnTo>
                  <a:lnTo>
                    <a:pt x="1644523" y="1936495"/>
                  </a:lnTo>
                  <a:lnTo>
                    <a:pt x="1657477" y="1880615"/>
                  </a:lnTo>
                  <a:lnTo>
                    <a:pt x="1668779" y="1831847"/>
                  </a:lnTo>
                  <a:lnTo>
                    <a:pt x="1677670" y="1793113"/>
                  </a:lnTo>
                  <a:lnTo>
                    <a:pt x="1691893" y="1736216"/>
                  </a:lnTo>
                  <a:lnTo>
                    <a:pt x="1701038" y="1704975"/>
                  </a:lnTo>
                  <a:lnTo>
                    <a:pt x="1705737" y="1686687"/>
                  </a:lnTo>
                  <a:lnTo>
                    <a:pt x="1706372" y="1669160"/>
                  </a:lnTo>
                  <a:lnTo>
                    <a:pt x="1702308" y="1651000"/>
                  </a:lnTo>
                  <a:lnTo>
                    <a:pt x="1693545" y="1638172"/>
                  </a:lnTo>
                  <a:lnTo>
                    <a:pt x="1681607" y="1629028"/>
                  </a:lnTo>
                  <a:lnTo>
                    <a:pt x="1668145" y="1621535"/>
                  </a:lnTo>
                </a:path>
              </a:pathLst>
            </a:custGeom>
            <a:ln w="28956">
              <a:solidFill>
                <a:srgbClr val="FF0000"/>
              </a:solidFill>
            </a:ln>
          </p:spPr>
          <p:txBody>
            <a:bodyPr wrap="square" lIns="0" tIns="0" rIns="0" bIns="0" rtlCol="0"/>
            <a:lstStyle/>
            <a:p>
              <a:endParaRPr/>
            </a:p>
          </p:txBody>
        </p:sp>
        <p:sp>
          <p:nvSpPr>
            <p:cNvPr id="14" name="object 14"/>
            <p:cNvSpPr/>
            <p:nvPr/>
          </p:nvSpPr>
          <p:spPr>
            <a:xfrm>
              <a:off x="170687" y="1245108"/>
              <a:ext cx="3962400" cy="5356860"/>
            </a:xfrm>
            <a:custGeom>
              <a:avLst/>
              <a:gdLst/>
              <a:ahLst/>
              <a:cxnLst/>
              <a:rect l="l" t="t" r="r" b="b"/>
              <a:pathLst>
                <a:path w="3962400" h="5356859">
                  <a:moveTo>
                    <a:pt x="3962400" y="0"/>
                  </a:moveTo>
                  <a:lnTo>
                    <a:pt x="0" y="0"/>
                  </a:lnTo>
                  <a:lnTo>
                    <a:pt x="0" y="5356860"/>
                  </a:lnTo>
                  <a:lnTo>
                    <a:pt x="3962400" y="5356860"/>
                  </a:lnTo>
                  <a:lnTo>
                    <a:pt x="3962400" y="0"/>
                  </a:lnTo>
                  <a:close/>
                </a:path>
              </a:pathLst>
            </a:custGeom>
            <a:solidFill>
              <a:srgbClr val="D5E2BB"/>
            </a:solidFill>
          </p:spPr>
          <p:txBody>
            <a:bodyPr wrap="square" lIns="0" tIns="0" rIns="0" bIns="0" rtlCol="0"/>
            <a:lstStyle/>
            <a:p>
              <a:endParaRPr/>
            </a:p>
          </p:txBody>
        </p:sp>
        <p:sp>
          <p:nvSpPr>
            <p:cNvPr id="15" name="object 15"/>
            <p:cNvSpPr/>
            <p:nvPr/>
          </p:nvSpPr>
          <p:spPr>
            <a:xfrm>
              <a:off x="215645" y="1219962"/>
              <a:ext cx="3918585" cy="5356860"/>
            </a:xfrm>
            <a:custGeom>
              <a:avLst/>
              <a:gdLst/>
              <a:ahLst/>
              <a:cxnLst/>
              <a:rect l="l" t="t" r="r" b="b"/>
              <a:pathLst>
                <a:path w="3918585" h="5356859">
                  <a:moveTo>
                    <a:pt x="0" y="5356860"/>
                  </a:moveTo>
                  <a:lnTo>
                    <a:pt x="3918204" y="5356860"/>
                  </a:lnTo>
                  <a:lnTo>
                    <a:pt x="3918204" y="0"/>
                  </a:lnTo>
                  <a:lnTo>
                    <a:pt x="0" y="0"/>
                  </a:lnTo>
                  <a:lnTo>
                    <a:pt x="0" y="5356860"/>
                  </a:lnTo>
                  <a:close/>
                </a:path>
              </a:pathLst>
            </a:custGeom>
            <a:ln w="28956">
              <a:solidFill>
                <a:srgbClr val="000000"/>
              </a:solidFill>
            </a:ln>
          </p:spPr>
          <p:txBody>
            <a:bodyPr wrap="square" lIns="0" tIns="0" rIns="0" bIns="0" rtlCol="0"/>
            <a:lstStyle/>
            <a:p>
              <a:endParaRPr/>
            </a:p>
          </p:txBody>
        </p:sp>
      </p:grpSp>
      <p:sp>
        <p:nvSpPr>
          <p:cNvPr id="16" name="object 16"/>
          <p:cNvSpPr txBox="1"/>
          <p:nvPr/>
        </p:nvSpPr>
        <p:spPr>
          <a:xfrm>
            <a:off x="3182873" y="1418114"/>
            <a:ext cx="824230" cy="1163955"/>
          </a:xfrm>
          <a:prstGeom prst="rect">
            <a:avLst/>
          </a:prstGeom>
        </p:spPr>
        <p:txBody>
          <a:bodyPr vert="horz" wrap="square" lIns="0" tIns="50165" rIns="0" bIns="0" rtlCol="0">
            <a:spAutoFit/>
          </a:bodyPr>
          <a:lstStyle/>
          <a:p>
            <a:pPr marR="24765" algn="r">
              <a:lnSpc>
                <a:spcPct val="100000"/>
              </a:lnSpc>
              <a:spcBef>
                <a:spcPts val="395"/>
              </a:spcBef>
            </a:pPr>
            <a:r>
              <a:rPr sz="1050" b="1" spc="-10" dirty="0">
                <a:latin typeface="Arial"/>
                <a:cs typeface="Arial"/>
              </a:rPr>
              <a:t>~27,200</a:t>
            </a:r>
            <a:endParaRPr sz="1050">
              <a:latin typeface="Arial"/>
              <a:cs typeface="Arial"/>
            </a:endParaRPr>
          </a:p>
          <a:p>
            <a:pPr marR="26034" algn="r">
              <a:lnSpc>
                <a:spcPct val="100000"/>
              </a:lnSpc>
              <a:spcBef>
                <a:spcPts val="300"/>
              </a:spcBef>
            </a:pPr>
            <a:r>
              <a:rPr sz="1050" b="1" spc="-10" dirty="0">
                <a:latin typeface="Arial"/>
                <a:cs typeface="Arial"/>
              </a:rPr>
              <a:t>~2,200</a:t>
            </a:r>
            <a:endParaRPr sz="1050">
              <a:latin typeface="Arial"/>
              <a:cs typeface="Arial"/>
            </a:endParaRPr>
          </a:p>
          <a:p>
            <a:pPr marR="26034" algn="r">
              <a:lnSpc>
                <a:spcPct val="100000"/>
              </a:lnSpc>
              <a:spcBef>
                <a:spcPts val="204"/>
              </a:spcBef>
            </a:pPr>
            <a:r>
              <a:rPr sz="1050" b="1" spc="-10" dirty="0">
                <a:latin typeface="Arial"/>
                <a:cs typeface="Arial"/>
              </a:rPr>
              <a:t>~1,000</a:t>
            </a:r>
            <a:endParaRPr sz="1050">
              <a:latin typeface="Arial"/>
              <a:cs typeface="Arial"/>
            </a:endParaRPr>
          </a:p>
          <a:p>
            <a:pPr marR="18415" algn="r">
              <a:lnSpc>
                <a:spcPct val="100000"/>
              </a:lnSpc>
              <a:spcBef>
                <a:spcPts val="190"/>
              </a:spcBef>
            </a:pPr>
            <a:r>
              <a:rPr sz="1050" b="1" spc="-10" dirty="0">
                <a:latin typeface="Arial"/>
                <a:cs typeface="Arial"/>
              </a:rPr>
              <a:t>~1,200/3,200</a:t>
            </a:r>
            <a:endParaRPr sz="1050">
              <a:latin typeface="Arial"/>
              <a:cs typeface="Arial"/>
            </a:endParaRPr>
          </a:p>
          <a:p>
            <a:pPr marR="5080" algn="r">
              <a:lnSpc>
                <a:spcPct val="100000"/>
              </a:lnSpc>
              <a:spcBef>
                <a:spcPts val="204"/>
              </a:spcBef>
            </a:pPr>
            <a:r>
              <a:rPr sz="1050" b="1" spc="-10" dirty="0">
                <a:latin typeface="Arial"/>
                <a:cs typeface="Arial"/>
              </a:rPr>
              <a:t>~1,150</a:t>
            </a:r>
            <a:endParaRPr sz="1050">
              <a:latin typeface="Arial"/>
              <a:cs typeface="Arial"/>
            </a:endParaRPr>
          </a:p>
          <a:p>
            <a:pPr marR="27940" algn="r">
              <a:lnSpc>
                <a:spcPct val="100000"/>
              </a:lnSpc>
              <a:spcBef>
                <a:spcPts val="204"/>
              </a:spcBef>
            </a:pPr>
            <a:r>
              <a:rPr sz="1050" b="1" spc="-20" dirty="0">
                <a:latin typeface="Arial"/>
                <a:cs typeface="Arial"/>
              </a:rPr>
              <a:t>~280</a:t>
            </a:r>
            <a:endParaRPr sz="1050">
              <a:latin typeface="Arial"/>
              <a:cs typeface="Arial"/>
            </a:endParaRPr>
          </a:p>
        </p:txBody>
      </p:sp>
      <p:sp>
        <p:nvSpPr>
          <p:cNvPr id="17" name="object 17"/>
          <p:cNvSpPr txBox="1"/>
          <p:nvPr/>
        </p:nvSpPr>
        <p:spPr>
          <a:xfrm>
            <a:off x="2500122" y="2616200"/>
            <a:ext cx="577850"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smtClean="0">
                <a:solidFill>
                  <a:srgbClr val="0000FF"/>
                </a:solidFill>
                <a:latin typeface="Arial"/>
                <a:cs typeface="Arial"/>
              </a:rPr>
              <a:t>120,968</a:t>
            </a:r>
            <a:endParaRPr sz="1200" dirty="0">
              <a:latin typeface="Arial"/>
              <a:cs typeface="Arial"/>
            </a:endParaRPr>
          </a:p>
        </p:txBody>
      </p:sp>
      <p:sp>
        <p:nvSpPr>
          <p:cNvPr id="18" name="object 18"/>
          <p:cNvSpPr txBox="1"/>
          <p:nvPr/>
        </p:nvSpPr>
        <p:spPr>
          <a:xfrm>
            <a:off x="292100" y="1247435"/>
            <a:ext cx="2181860" cy="2657475"/>
          </a:xfrm>
          <a:prstGeom prst="rect">
            <a:avLst/>
          </a:prstGeom>
        </p:spPr>
        <p:txBody>
          <a:bodyPr vert="horz" wrap="square" lIns="0" tIns="50165" rIns="0" bIns="0" rtlCol="0">
            <a:spAutoFit/>
          </a:bodyPr>
          <a:lstStyle/>
          <a:p>
            <a:pPr marL="12700">
              <a:lnSpc>
                <a:spcPct val="100000"/>
              </a:lnSpc>
              <a:spcBef>
                <a:spcPts val="395"/>
              </a:spcBef>
            </a:pPr>
            <a:r>
              <a:rPr sz="1000" b="1" spc="-20" dirty="0">
                <a:solidFill>
                  <a:srgbClr val="0000FF"/>
                </a:solidFill>
                <a:latin typeface="Arial"/>
                <a:cs typeface="Arial"/>
              </a:rPr>
              <a:t>Tenant</a:t>
            </a:r>
            <a:r>
              <a:rPr sz="1000" b="1" spc="-120" dirty="0">
                <a:solidFill>
                  <a:srgbClr val="0000FF"/>
                </a:solidFill>
                <a:latin typeface="Arial"/>
                <a:cs typeface="Arial"/>
              </a:rPr>
              <a:t> </a:t>
            </a:r>
            <a:r>
              <a:rPr sz="1000" b="1" spc="-10" dirty="0">
                <a:solidFill>
                  <a:srgbClr val="0000FF"/>
                </a:solidFill>
                <a:latin typeface="Arial"/>
                <a:cs typeface="Arial"/>
              </a:rPr>
              <a:t>Commands</a:t>
            </a:r>
            <a:endParaRPr sz="1000">
              <a:latin typeface="Arial"/>
              <a:cs typeface="Arial"/>
            </a:endParaRPr>
          </a:p>
          <a:p>
            <a:pPr marL="12700">
              <a:lnSpc>
                <a:spcPct val="100000"/>
              </a:lnSpc>
              <a:spcBef>
                <a:spcPts val="300"/>
              </a:spcBef>
            </a:pPr>
            <a:r>
              <a:rPr sz="1000" b="1" spc="-10" dirty="0">
                <a:latin typeface="Arial"/>
                <a:cs typeface="Arial"/>
              </a:rPr>
              <a:t>II</a:t>
            </a:r>
            <a:r>
              <a:rPr sz="1000" b="1" spc="-75" dirty="0">
                <a:latin typeface="Arial"/>
                <a:cs typeface="Arial"/>
              </a:rPr>
              <a:t> </a:t>
            </a:r>
            <a:r>
              <a:rPr sz="1000" b="1" spc="-10" dirty="0">
                <a:latin typeface="Arial"/>
                <a:cs typeface="Arial"/>
              </a:rPr>
              <a:t>MEF(-</a:t>
            </a:r>
            <a:r>
              <a:rPr sz="1000" b="1" spc="-50" dirty="0">
                <a:latin typeface="Arial"/>
                <a:cs typeface="Arial"/>
              </a:rPr>
              <a:t>)</a:t>
            </a:r>
            <a:endParaRPr sz="1000">
              <a:latin typeface="Arial"/>
              <a:cs typeface="Arial"/>
            </a:endParaRPr>
          </a:p>
          <a:p>
            <a:pPr marL="12700">
              <a:lnSpc>
                <a:spcPct val="100000"/>
              </a:lnSpc>
              <a:spcBef>
                <a:spcPts val="305"/>
              </a:spcBef>
            </a:pPr>
            <a:r>
              <a:rPr sz="1000" b="1" spc="-10" dirty="0">
                <a:latin typeface="Arial"/>
                <a:cs typeface="Arial"/>
              </a:rPr>
              <a:t>MARSOC</a:t>
            </a:r>
            <a:endParaRPr sz="1000">
              <a:latin typeface="Arial"/>
              <a:cs typeface="Arial"/>
            </a:endParaRPr>
          </a:p>
          <a:p>
            <a:pPr marL="12700">
              <a:lnSpc>
                <a:spcPct val="100000"/>
              </a:lnSpc>
              <a:spcBef>
                <a:spcPts val="300"/>
              </a:spcBef>
            </a:pPr>
            <a:r>
              <a:rPr sz="1000" b="1" spc="-10" dirty="0">
                <a:latin typeface="Arial"/>
                <a:cs typeface="Arial"/>
              </a:rPr>
              <a:t>MCIEAST-MCB</a:t>
            </a:r>
            <a:r>
              <a:rPr sz="1000" b="1" spc="-65" dirty="0">
                <a:latin typeface="Arial"/>
                <a:cs typeface="Arial"/>
              </a:rPr>
              <a:t> </a:t>
            </a:r>
            <a:r>
              <a:rPr sz="1000" b="1" spc="-10" dirty="0">
                <a:latin typeface="Arial"/>
                <a:cs typeface="Arial"/>
              </a:rPr>
              <a:t>CAMLEJ</a:t>
            </a:r>
            <a:endParaRPr sz="1000">
              <a:latin typeface="Arial"/>
              <a:cs typeface="Arial"/>
            </a:endParaRPr>
          </a:p>
          <a:p>
            <a:pPr marL="12700">
              <a:lnSpc>
                <a:spcPct val="100000"/>
              </a:lnSpc>
              <a:spcBef>
                <a:spcPts val="300"/>
              </a:spcBef>
            </a:pPr>
            <a:r>
              <a:rPr sz="1000" b="1" spc="-10" dirty="0">
                <a:latin typeface="Arial"/>
                <a:cs typeface="Arial"/>
              </a:rPr>
              <a:t>TECOM</a:t>
            </a:r>
            <a:r>
              <a:rPr sz="1000" b="1" spc="-105" dirty="0">
                <a:latin typeface="Arial"/>
                <a:cs typeface="Arial"/>
              </a:rPr>
              <a:t> </a:t>
            </a:r>
            <a:r>
              <a:rPr sz="1000" b="1" spc="-10" dirty="0">
                <a:latin typeface="Arial"/>
                <a:cs typeface="Arial"/>
              </a:rPr>
              <a:t>Schools</a:t>
            </a:r>
            <a:endParaRPr sz="1000">
              <a:latin typeface="Arial"/>
              <a:cs typeface="Arial"/>
            </a:endParaRPr>
          </a:p>
          <a:p>
            <a:pPr marL="12700">
              <a:lnSpc>
                <a:spcPct val="100000"/>
              </a:lnSpc>
              <a:spcBef>
                <a:spcPts val="105"/>
              </a:spcBef>
            </a:pPr>
            <a:r>
              <a:rPr sz="1000" b="1" dirty="0">
                <a:latin typeface="Arial"/>
                <a:cs typeface="Arial"/>
              </a:rPr>
              <a:t>Naval</a:t>
            </a:r>
            <a:r>
              <a:rPr sz="1000" b="1" spc="-30" dirty="0">
                <a:latin typeface="Arial"/>
                <a:cs typeface="Arial"/>
              </a:rPr>
              <a:t> </a:t>
            </a:r>
            <a:r>
              <a:rPr sz="1000" b="1" spc="-10" dirty="0">
                <a:latin typeface="Arial"/>
                <a:cs typeface="Arial"/>
              </a:rPr>
              <a:t>Medical</a:t>
            </a:r>
            <a:r>
              <a:rPr sz="1000" b="1" spc="-35" dirty="0">
                <a:latin typeface="Arial"/>
                <a:cs typeface="Arial"/>
              </a:rPr>
              <a:t> </a:t>
            </a:r>
            <a:r>
              <a:rPr sz="1000" b="1" dirty="0">
                <a:latin typeface="Arial"/>
                <a:cs typeface="Arial"/>
              </a:rPr>
              <a:t>Center</a:t>
            </a:r>
            <a:r>
              <a:rPr sz="1000" b="1" spc="-15" dirty="0">
                <a:latin typeface="Arial"/>
                <a:cs typeface="Arial"/>
              </a:rPr>
              <a:t> </a:t>
            </a:r>
            <a:r>
              <a:rPr sz="1000" b="1" spc="-10" dirty="0">
                <a:latin typeface="Arial"/>
                <a:cs typeface="Arial"/>
              </a:rPr>
              <a:t>Camp</a:t>
            </a:r>
            <a:r>
              <a:rPr sz="1000" b="1" spc="-114" dirty="0">
                <a:latin typeface="Arial"/>
                <a:cs typeface="Arial"/>
              </a:rPr>
              <a:t> </a:t>
            </a:r>
            <a:r>
              <a:rPr sz="1000" b="1" spc="-10" dirty="0">
                <a:latin typeface="Arial"/>
                <a:cs typeface="Arial"/>
              </a:rPr>
              <a:t>Lejeune</a:t>
            </a:r>
            <a:endParaRPr sz="1000">
              <a:latin typeface="Arial"/>
              <a:cs typeface="Arial"/>
            </a:endParaRPr>
          </a:p>
          <a:p>
            <a:pPr marL="12700">
              <a:lnSpc>
                <a:spcPct val="100000"/>
              </a:lnSpc>
              <a:spcBef>
                <a:spcPts val="240"/>
              </a:spcBef>
            </a:pPr>
            <a:r>
              <a:rPr sz="1000" b="1" dirty="0">
                <a:latin typeface="Arial"/>
                <a:cs typeface="Arial"/>
              </a:rPr>
              <a:t>Joint</a:t>
            </a:r>
            <a:r>
              <a:rPr sz="1000" b="1" spc="-25" dirty="0">
                <a:latin typeface="Arial"/>
                <a:cs typeface="Arial"/>
              </a:rPr>
              <a:t> </a:t>
            </a:r>
            <a:r>
              <a:rPr sz="1000" b="1" dirty="0">
                <a:latin typeface="Arial"/>
                <a:cs typeface="Arial"/>
              </a:rPr>
              <a:t>Maritime</a:t>
            </a:r>
            <a:r>
              <a:rPr sz="1000" b="1" spc="-40" dirty="0">
                <a:latin typeface="Arial"/>
                <a:cs typeface="Arial"/>
              </a:rPr>
              <a:t> </a:t>
            </a:r>
            <a:r>
              <a:rPr sz="1000" b="1" spc="-10" dirty="0">
                <a:latin typeface="Arial"/>
                <a:cs typeface="Arial"/>
              </a:rPr>
              <a:t>Training</a:t>
            </a:r>
            <a:r>
              <a:rPr sz="1000" b="1" spc="-150" dirty="0">
                <a:latin typeface="Arial"/>
                <a:cs typeface="Arial"/>
              </a:rPr>
              <a:t> </a:t>
            </a:r>
            <a:r>
              <a:rPr sz="1000" b="1" spc="-10" dirty="0">
                <a:latin typeface="Arial"/>
                <a:cs typeface="Arial"/>
              </a:rPr>
              <a:t>Center</a:t>
            </a:r>
            <a:endParaRPr sz="1000">
              <a:latin typeface="Arial"/>
              <a:cs typeface="Arial"/>
            </a:endParaRPr>
          </a:p>
          <a:p>
            <a:pPr marL="12700">
              <a:lnSpc>
                <a:spcPct val="100000"/>
              </a:lnSpc>
              <a:spcBef>
                <a:spcPts val="765"/>
              </a:spcBef>
            </a:pPr>
            <a:r>
              <a:rPr sz="1000" b="1" spc="-10" dirty="0">
                <a:solidFill>
                  <a:srgbClr val="0000FF"/>
                </a:solidFill>
                <a:latin typeface="Arial"/>
                <a:cs typeface="Arial"/>
              </a:rPr>
              <a:t>Population</a:t>
            </a:r>
            <a:endParaRPr sz="1000">
              <a:latin typeface="Arial"/>
              <a:cs typeface="Arial"/>
            </a:endParaRPr>
          </a:p>
          <a:p>
            <a:pPr marL="304800">
              <a:lnSpc>
                <a:spcPct val="100000"/>
              </a:lnSpc>
              <a:spcBef>
                <a:spcPts val="110"/>
              </a:spcBef>
            </a:pPr>
            <a:r>
              <a:rPr sz="1000" b="1" spc="-20" dirty="0">
                <a:latin typeface="Arial"/>
                <a:cs typeface="Arial"/>
              </a:rPr>
              <a:t>Active</a:t>
            </a:r>
            <a:r>
              <a:rPr sz="1000" b="1" spc="-10" dirty="0">
                <a:latin typeface="Arial"/>
                <a:cs typeface="Arial"/>
              </a:rPr>
              <a:t> </a:t>
            </a:r>
            <a:r>
              <a:rPr sz="1000" b="1" spc="-20" dirty="0">
                <a:latin typeface="Arial"/>
                <a:cs typeface="Arial"/>
              </a:rPr>
              <a:t>Duty</a:t>
            </a:r>
            <a:endParaRPr sz="1000">
              <a:latin typeface="Arial"/>
              <a:cs typeface="Arial"/>
            </a:endParaRPr>
          </a:p>
          <a:p>
            <a:pPr marL="304800">
              <a:lnSpc>
                <a:spcPct val="100000"/>
              </a:lnSpc>
              <a:spcBef>
                <a:spcPts val="240"/>
              </a:spcBef>
            </a:pPr>
            <a:r>
              <a:rPr sz="1000" b="1" spc="-10" dirty="0">
                <a:latin typeface="Arial"/>
                <a:cs typeface="Arial"/>
              </a:rPr>
              <a:t>Reserve</a:t>
            </a:r>
            <a:endParaRPr sz="1000">
              <a:latin typeface="Arial"/>
              <a:cs typeface="Arial"/>
            </a:endParaRPr>
          </a:p>
          <a:p>
            <a:pPr marL="304800" marR="415925">
              <a:lnSpc>
                <a:spcPct val="120000"/>
              </a:lnSpc>
            </a:pPr>
            <a:r>
              <a:rPr sz="1000" b="1" spc="-10" dirty="0">
                <a:latin typeface="Arial"/>
                <a:cs typeface="Arial"/>
              </a:rPr>
              <a:t>Civilian</a:t>
            </a:r>
            <a:r>
              <a:rPr sz="1000" b="1" spc="-130" dirty="0">
                <a:latin typeface="Arial"/>
                <a:cs typeface="Arial"/>
              </a:rPr>
              <a:t> </a:t>
            </a:r>
            <a:r>
              <a:rPr sz="1000" b="1" spc="-10" dirty="0">
                <a:latin typeface="Arial"/>
                <a:cs typeface="Arial"/>
              </a:rPr>
              <a:t>Employees </a:t>
            </a:r>
            <a:r>
              <a:rPr sz="1000" b="1" dirty="0">
                <a:latin typeface="Arial"/>
                <a:cs typeface="Arial"/>
              </a:rPr>
              <a:t>Military</a:t>
            </a:r>
            <a:r>
              <a:rPr sz="1000" b="1" spc="-30" dirty="0">
                <a:latin typeface="Arial"/>
                <a:cs typeface="Arial"/>
              </a:rPr>
              <a:t> </a:t>
            </a:r>
            <a:r>
              <a:rPr sz="1000" b="1" spc="-10" dirty="0">
                <a:latin typeface="Arial"/>
                <a:cs typeface="Arial"/>
              </a:rPr>
              <a:t>Family</a:t>
            </a:r>
            <a:r>
              <a:rPr sz="1000" b="1" spc="-160" dirty="0">
                <a:latin typeface="Arial"/>
                <a:cs typeface="Arial"/>
              </a:rPr>
              <a:t> </a:t>
            </a:r>
            <a:r>
              <a:rPr sz="1000" b="1" spc="-10" dirty="0">
                <a:latin typeface="Arial"/>
                <a:cs typeface="Arial"/>
              </a:rPr>
              <a:t>Members Retirees</a:t>
            </a:r>
            <a:endParaRPr sz="1000">
              <a:latin typeface="Arial"/>
              <a:cs typeface="Arial"/>
            </a:endParaRPr>
          </a:p>
          <a:p>
            <a:pPr marL="304800">
              <a:lnSpc>
                <a:spcPct val="100000"/>
              </a:lnSpc>
              <a:spcBef>
                <a:spcPts val="240"/>
              </a:spcBef>
            </a:pPr>
            <a:r>
              <a:rPr sz="1000" b="1" spc="-10" dirty="0">
                <a:latin typeface="Arial"/>
                <a:cs typeface="Arial"/>
              </a:rPr>
              <a:t>Contractors</a:t>
            </a:r>
            <a:endParaRPr sz="1000">
              <a:latin typeface="Arial"/>
              <a:cs typeface="Arial"/>
            </a:endParaRPr>
          </a:p>
        </p:txBody>
      </p:sp>
      <p:sp>
        <p:nvSpPr>
          <p:cNvPr id="19" name="object 19"/>
          <p:cNvSpPr txBox="1"/>
          <p:nvPr/>
        </p:nvSpPr>
        <p:spPr>
          <a:xfrm>
            <a:off x="3533013" y="2710332"/>
            <a:ext cx="415925" cy="1169035"/>
          </a:xfrm>
          <a:prstGeom prst="rect">
            <a:avLst/>
          </a:prstGeom>
        </p:spPr>
        <p:txBody>
          <a:bodyPr vert="horz" wrap="square" lIns="0" tIns="50800" rIns="0" bIns="0" rtlCol="0">
            <a:spAutoFit/>
          </a:bodyPr>
          <a:lstStyle/>
          <a:p>
            <a:pPr marL="17145">
              <a:lnSpc>
                <a:spcPct val="100000"/>
              </a:lnSpc>
              <a:spcBef>
                <a:spcPts val="400"/>
              </a:spcBef>
            </a:pPr>
            <a:r>
              <a:rPr lang="en-US" sz="1000" b="1" spc="-10" dirty="0" smtClean="0">
                <a:latin typeface="Arial"/>
                <a:cs typeface="Arial"/>
              </a:rPr>
              <a:t>36,948</a:t>
            </a:r>
            <a:endParaRPr sz="1000" dirty="0">
              <a:latin typeface="Arial"/>
              <a:cs typeface="Arial"/>
            </a:endParaRPr>
          </a:p>
          <a:p>
            <a:pPr marL="82550">
              <a:lnSpc>
                <a:spcPct val="100000"/>
              </a:lnSpc>
              <a:spcBef>
                <a:spcPts val="300"/>
              </a:spcBef>
            </a:pPr>
            <a:r>
              <a:rPr lang="en-US" sz="1000" b="1" spc="-10" dirty="0" smtClean="0">
                <a:latin typeface="Arial"/>
                <a:cs typeface="Arial"/>
              </a:rPr>
              <a:t>8,965</a:t>
            </a:r>
            <a:endParaRPr sz="1000" dirty="0">
              <a:latin typeface="Arial"/>
              <a:cs typeface="Arial"/>
            </a:endParaRPr>
          </a:p>
          <a:p>
            <a:pPr marL="82550">
              <a:lnSpc>
                <a:spcPct val="100000"/>
              </a:lnSpc>
              <a:spcBef>
                <a:spcPts val="300"/>
              </a:spcBef>
            </a:pPr>
            <a:r>
              <a:rPr lang="en-US" sz="1000" b="1" spc="-10" dirty="0" smtClean="0">
                <a:latin typeface="Arial"/>
                <a:cs typeface="Arial"/>
              </a:rPr>
              <a:t>5,496</a:t>
            </a:r>
            <a:endParaRPr sz="1000" dirty="0">
              <a:latin typeface="Arial"/>
              <a:cs typeface="Arial"/>
            </a:endParaRPr>
          </a:p>
          <a:p>
            <a:pPr marL="12700">
              <a:lnSpc>
                <a:spcPct val="100000"/>
              </a:lnSpc>
              <a:spcBef>
                <a:spcPts val="300"/>
              </a:spcBef>
            </a:pPr>
            <a:r>
              <a:rPr sz="1000" b="1" spc="-10" dirty="0" smtClean="0">
                <a:latin typeface="Arial"/>
                <a:cs typeface="Arial"/>
              </a:rPr>
              <a:t>3</a:t>
            </a:r>
            <a:r>
              <a:rPr lang="en-US" sz="1000" b="1" spc="-10" dirty="0" smtClean="0">
                <a:latin typeface="Arial"/>
                <a:cs typeface="Arial"/>
              </a:rPr>
              <a:t>6,215</a:t>
            </a:r>
            <a:endParaRPr sz="1000" dirty="0">
              <a:latin typeface="Arial"/>
              <a:cs typeface="Arial"/>
            </a:endParaRPr>
          </a:p>
          <a:p>
            <a:pPr marL="15240">
              <a:lnSpc>
                <a:spcPct val="100000"/>
              </a:lnSpc>
              <a:spcBef>
                <a:spcPts val="300"/>
              </a:spcBef>
            </a:pPr>
            <a:r>
              <a:rPr lang="en-US" sz="1000" b="1" spc="-10" dirty="0" smtClean="0">
                <a:latin typeface="Arial"/>
                <a:cs typeface="Arial"/>
              </a:rPr>
              <a:t>19,344</a:t>
            </a:r>
            <a:endParaRPr sz="1000" dirty="0">
              <a:latin typeface="Arial"/>
              <a:cs typeface="Arial"/>
            </a:endParaRPr>
          </a:p>
          <a:p>
            <a:pPr marL="15240">
              <a:lnSpc>
                <a:spcPct val="100000"/>
              </a:lnSpc>
              <a:spcBef>
                <a:spcPts val="300"/>
              </a:spcBef>
            </a:pPr>
            <a:r>
              <a:rPr sz="1000" b="1" spc="-10" dirty="0">
                <a:latin typeface="Arial"/>
                <a:cs typeface="Arial"/>
              </a:rPr>
              <a:t>13,927</a:t>
            </a:r>
            <a:endParaRPr sz="1000" dirty="0">
              <a:latin typeface="Arial"/>
              <a:cs typeface="Arial"/>
            </a:endParaRPr>
          </a:p>
        </p:txBody>
      </p:sp>
      <p:sp>
        <p:nvSpPr>
          <p:cNvPr id="20" name="object 20"/>
          <p:cNvSpPr txBox="1"/>
          <p:nvPr/>
        </p:nvSpPr>
        <p:spPr>
          <a:xfrm>
            <a:off x="2069338" y="3914343"/>
            <a:ext cx="998219" cy="197490"/>
          </a:xfrm>
          <a:prstGeom prst="rect">
            <a:avLst/>
          </a:prstGeom>
        </p:spPr>
        <p:txBody>
          <a:bodyPr vert="horz" wrap="square" lIns="0" tIns="12700" rIns="0" bIns="0" rtlCol="0">
            <a:spAutoFit/>
          </a:bodyPr>
          <a:lstStyle/>
          <a:p>
            <a:pPr marL="12700">
              <a:lnSpc>
                <a:spcPct val="100000"/>
              </a:lnSpc>
              <a:spcBef>
                <a:spcPts val="100"/>
              </a:spcBef>
            </a:pPr>
            <a:r>
              <a:rPr sz="1200" b="1" spc="-10" dirty="0" smtClean="0">
                <a:solidFill>
                  <a:srgbClr val="0000FF"/>
                </a:solidFill>
                <a:latin typeface="Arial"/>
                <a:cs typeface="Arial"/>
              </a:rPr>
              <a:t>$</a:t>
            </a:r>
            <a:r>
              <a:rPr lang="en-US" sz="1100" b="1" spc="-10" dirty="0" smtClean="0">
                <a:solidFill>
                  <a:srgbClr val="0000FF"/>
                </a:solidFill>
                <a:latin typeface="Arial"/>
                <a:cs typeface="Arial"/>
              </a:rPr>
              <a:t>2,565,923,353</a:t>
            </a:r>
            <a:endParaRPr sz="1100" dirty="0">
              <a:latin typeface="Arial"/>
              <a:cs typeface="Arial"/>
            </a:endParaRPr>
          </a:p>
        </p:txBody>
      </p:sp>
      <p:sp>
        <p:nvSpPr>
          <p:cNvPr id="21" name="object 21"/>
          <p:cNvSpPr txBox="1"/>
          <p:nvPr/>
        </p:nvSpPr>
        <p:spPr>
          <a:xfrm>
            <a:off x="3061461" y="4066692"/>
            <a:ext cx="906144" cy="596900"/>
          </a:xfrm>
          <a:prstGeom prst="rect">
            <a:avLst/>
          </a:prstGeom>
        </p:spPr>
        <p:txBody>
          <a:bodyPr vert="horz" wrap="square" lIns="0" tIns="50800" rIns="0" bIns="0" rtlCol="0">
            <a:spAutoFit/>
          </a:bodyPr>
          <a:lstStyle/>
          <a:p>
            <a:pPr marR="9525" algn="r">
              <a:lnSpc>
                <a:spcPct val="100000"/>
              </a:lnSpc>
              <a:spcBef>
                <a:spcPts val="400"/>
              </a:spcBef>
            </a:pPr>
            <a:r>
              <a:rPr sz="1000" b="1" spc="-10" dirty="0" smtClean="0">
                <a:latin typeface="Arial"/>
                <a:cs typeface="Arial"/>
              </a:rPr>
              <a:t>$</a:t>
            </a:r>
            <a:r>
              <a:rPr lang="en-US" sz="1000" b="1" spc="-10" dirty="0" smtClean="0">
                <a:latin typeface="Arial"/>
                <a:cs typeface="Arial"/>
              </a:rPr>
              <a:t>1,579,417,117</a:t>
            </a:r>
            <a:endParaRPr sz="1000" dirty="0">
              <a:latin typeface="Arial"/>
              <a:cs typeface="Arial"/>
            </a:endParaRPr>
          </a:p>
          <a:p>
            <a:pPr marR="5080" algn="r">
              <a:lnSpc>
                <a:spcPct val="100000"/>
              </a:lnSpc>
              <a:spcBef>
                <a:spcPts val="300"/>
              </a:spcBef>
            </a:pPr>
            <a:r>
              <a:rPr sz="1000" b="1" spc="-10" dirty="0" smtClean="0">
                <a:latin typeface="Arial"/>
                <a:cs typeface="Arial"/>
              </a:rPr>
              <a:t>$</a:t>
            </a:r>
            <a:r>
              <a:rPr lang="en-US" sz="1000" b="1" spc="-10" dirty="0" smtClean="0">
                <a:latin typeface="Arial"/>
                <a:cs typeface="Arial"/>
              </a:rPr>
              <a:t>368,225,641</a:t>
            </a:r>
            <a:endParaRPr sz="1000" dirty="0">
              <a:latin typeface="Arial"/>
              <a:cs typeface="Arial"/>
            </a:endParaRPr>
          </a:p>
          <a:p>
            <a:pPr marR="18415" algn="r">
              <a:lnSpc>
                <a:spcPct val="100000"/>
              </a:lnSpc>
              <a:spcBef>
                <a:spcPts val="300"/>
              </a:spcBef>
            </a:pPr>
            <a:r>
              <a:rPr sz="1000" b="1" spc="-10" dirty="0" smtClean="0">
                <a:latin typeface="Arial"/>
                <a:cs typeface="Arial"/>
              </a:rPr>
              <a:t>$</a:t>
            </a:r>
            <a:r>
              <a:rPr lang="en-US" sz="1000" b="1" spc="-10" dirty="0" smtClean="0">
                <a:latin typeface="Arial"/>
                <a:cs typeface="Arial"/>
              </a:rPr>
              <a:t>618,280,595</a:t>
            </a:r>
            <a:endParaRPr sz="1000" dirty="0">
              <a:latin typeface="Arial"/>
              <a:cs typeface="Arial"/>
            </a:endParaRPr>
          </a:p>
        </p:txBody>
      </p:sp>
      <p:sp>
        <p:nvSpPr>
          <p:cNvPr id="22" name="object 22"/>
          <p:cNvSpPr txBox="1"/>
          <p:nvPr/>
        </p:nvSpPr>
        <p:spPr>
          <a:xfrm>
            <a:off x="335381" y="3888765"/>
            <a:ext cx="1686560" cy="930910"/>
          </a:xfrm>
          <a:prstGeom prst="rect">
            <a:avLst/>
          </a:prstGeom>
        </p:spPr>
        <p:txBody>
          <a:bodyPr vert="horz" wrap="square" lIns="0" tIns="26034" rIns="0" bIns="0" rtlCol="0">
            <a:spAutoFit/>
          </a:bodyPr>
          <a:lstStyle/>
          <a:p>
            <a:pPr marL="12700">
              <a:lnSpc>
                <a:spcPct val="100000"/>
              </a:lnSpc>
              <a:spcBef>
                <a:spcPts val="204"/>
              </a:spcBef>
            </a:pPr>
            <a:r>
              <a:rPr sz="1000" b="1" spc="-10" dirty="0">
                <a:solidFill>
                  <a:srgbClr val="0000FF"/>
                </a:solidFill>
                <a:latin typeface="Arial"/>
                <a:cs typeface="Arial"/>
              </a:rPr>
              <a:t>Salaries</a:t>
            </a:r>
            <a:endParaRPr sz="1000">
              <a:latin typeface="Arial"/>
              <a:cs typeface="Arial"/>
            </a:endParaRPr>
          </a:p>
          <a:p>
            <a:pPr marL="268605">
              <a:lnSpc>
                <a:spcPct val="100000"/>
              </a:lnSpc>
              <a:spcBef>
                <a:spcPts val="110"/>
              </a:spcBef>
            </a:pPr>
            <a:r>
              <a:rPr sz="1000" b="1" dirty="0">
                <a:latin typeface="Arial"/>
                <a:cs typeface="Arial"/>
              </a:rPr>
              <a:t>Military</a:t>
            </a:r>
            <a:r>
              <a:rPr sz="1000" b="1" spc="-25" dirty="0">
                <a:latin typeface="Arial"/>
                <a:cs typeface="Arial"/>
              </a:rPr>
              <a:t> </a:t>
            </a:r>
            <a:r>
              <a:rPr sz="1000" b="1" spc="-20" dirty="0">
                <a:latin typeface="Arial"/>
                <a:cs typeface="Arial"/>
              </a:rPr>
              <a:t>(Active</a:t>
            </a:r>
            <a:r>
              <a:rPr sz="1000" b="1" spc="-5" dirty="0">
                <a:latin typeface="Arial"/>
                <a:cs typeface="Arial"/>
              </a:rPr>
              <a:t> </a:t>
            </a:r>
            <a:r>
              <a:rPr sz="1000" b="1" spc="-20" dirty="0">
                <a:latin typeface="Arial"/>
                <a:cs typeface="Arial"/>
              </a:rPr>
              <a:t>Duty)</a:t>
            </a:r>
            <a:endParaRPr sz="1000">
              <a:latin typeface="Arial"/>
              <a:cs typeface="Arial"/>
            </a:endParaRPr>
          </a:p>
          <a:p>
            <a:pPr marL="268605" marR="5080">
              <a:lnSpc>
                <a:spcPct val="120000"/>
              </a:lnSpc>
            </a:pPr>
            <a:r>
              <a:rPr sz="1000" b="1" spc="-10" dirty="0">
                <a:latin typeface="Arial"/>
                <a:cs typeface="Arial"/>
              </a:rPr>
              <a:t>Civilian</a:t>
            </a:r>
            <a:r>
              <a:rPr sz="1000" b="1" spc="-60" dirty="0">
                <a:latin typeface="Arial"/>
                <a:cs typeface="Arial"/>
              </a:rPr>
              <a:t> </a:t>
            </a:r>
            <a:r>
              <a:rPr sz="1000" b="1" dirty="0">
                <a:latin typeface="Arial"/>
                <a:cs typeface="Arial"/>
              </a:rPr>
              <a:t>(AF &amp;</a:t>
            </a:r>
            <a:r>
              <a:rPr sz="1000" b="1" spc="-20" dirty="0">
                <a:latin typeface="Arial"/>
                <a:cs typeface="Arial"/>
              </a:rPr>
              <a:t> NAF) </a:t>
            </a:r>
            <a:r>
              <a:rPr sz="1000" b="1" dirty="0">
                <a:latin typeface="Arial"/>
                <a:cs typeface="Arial"/>
              </a:rPr>
              <a:t>Retirees</a:t>
            </a:r>
            <a:r>
              <a:rPr sz="1000" b="1" spc="-20" dirty="0">
                <a:latin typeface="Arial"/>
                <a:cs typeface="Arial"/>
              </a:rPr>
              <a:t> </a:t>
            </a:r>
            <a:r>
              <a:rPr sz="1000" b="1" spc="-10" dirty="0">
                <a:latin typeface="Arial"/>
                <a:cs typeface="Arial"/>
              </a:rPr>
              <a:t>(Military</a:t>
            </a:r>
            <a:r>
              <a:rPr sz="1000" b="1" spc="-65" dirty="0">
                <a:latin typeface="Arial"/>
                <a:cs typeface="Arial"/>
              </a:rPr>
              <a:t> </a:t>
            </a:r>
            <a:r>
              <a:rPr sz="1000" b="1" spc="-10" dirty="0">
                <a:latin typeface="Arial"/>
                <a:cs typeface="Arial"/>
              </a:rPr>
              <a:t>&amp;</a:t>
            </a:r>
            <a:r>
              <a:rPr sz="1000" b="1" spc="-75" dirty="0">
                <a:latin typeface="Arial"/>
                <a:cs typeface="Arial"/>
              </a:rPr>
              <a:t> </a:t>
            </a:r>
            <a:r>
              <a:rPr sz="1000" b="1" spc="-20" dirty="0">
                <a:latin typeface="Arial"/>
                <a:cs typeface="Arial"/>
              </a:rPr>
              <a:t>Civ)</a:t>
            </a:r>
            <a:endParaRPr sz="1000">
              <a:latin typeface="Arial"/>
              <a:cs typeface="Arial"/>
            </a:endParaRPr>
          </a:p>
          <a:p>
            <a:pPr marL="12700">
              <a:lnSpc>
                <a:spcPct val="100000"/>
              </a:lnSpc>
              <a:spcBef>
                <a:spcPts val="434"/>
              </a:spcBef>
            </a:pPr>
            <a:r>
              <a:rPr sz="1000" b="1" spc="-10" dirty="0">
                <a:solidFill>
                  <a:srgbClr val="0000FF"/>
                </a:solidFill>
                <a:latin typeface="Arial"/>
                <a:cs typeface="Arial"/>
              </a:rPr>
              <a:t>Construction</a:t>
            </a:r>
            <a:endParaRPr sz="1000">
              <a:latin typeface="Arial"/>
              <a:cs typeface="Arial"/>
            </a:endParaRPr>
          </a:p>
        </p:txBody>
      </p:sp>
      <p:sp>
        <p:nvSpPr>
          <p:cNvPr id="23" name="object 23"/>
          <p:cNvSpPr txBox="1"/>
          <p:nvPr/>
        </p:nvSpPr>
        <p:spPr>
          <a:xfrm>
            <a:off x="2193798" y="4629657"/>
            <a:ext cx="883919" cy="197490"/>
          </a:xfrm>
          <a:prstGeom prst="rect">
            <a:avLst/>
          </a:prstGeom>
        </p:spPr>
        <p:txBody>
          <a:bodyPr vert="horz" wrap="square" lIns="0" tIns="12700" rIns="0" bIns="0" rtlCol="0">
            <a:spAutoFit/>
          </a:bodyPr>
          <a:lstStyle/>
          <a:p>
            <a:pPr marL="12700">
              <a:lnSpc>
                <a:spcPct val="100000"/>
              </a:lnSpc>
              <a:spcBef>
                <a:spcPts val="100"/>
              </a:spcBef>
            </a:pPr>
            <a:r>
              <a:rPr sz="1200" b="1" spc="-10" dirty="0" smtClean="0">
                <a:solidFill>
                  <a:srgbClr val="0000FF"/>
                </a:solidFill>
                <a:latin typeface="Arial"/>
                <a:cs typeface="Arial"/>
              </a:rPr>
              <a:t>$</a:t>
            </a:r>
            <a:r>
              <a:rPr lang="en-US" sz="1100" b="1" spc="-10" dirty="0" smtClean="0">
                <a:solidFill>
                  <a:srgbClr val="0000FF"/>
                </a:solidFill>
                <a:latin typeface="Arial"/>
                <a:cs typeface="Arial"/>
              </a:rPr>
              <a:t>121,153,551</a:t>
            </a:r>
            <a:endParaRPr sz="1100" dirty="0">
              <a:latin typeface="Arial"/>
              <a:cs typeface="Arial"/>
            </a:endParaRPr>
          </a:p>
        </p:txBody>
      </p:sp>
      <p:sp>
        <p:nvSpPr>
          <p:cNvPr id="24" name="object 24"/>
          <p:cNvSpPr txBox="1"/>
          <p:nvPr/>
        </p:nvSpPr>
        <p:spPr>
          <a:xfrm>
            <a:off x="327761" y="4801849"/>
            <a:ext cx="3195955" cy="416559"/>
          </a:xfrm>
          <a:prstGeom prst="rect">
            <a:avLst/>
          </a:prstGeom>
        </p:spPr>
        <p:txBody>
          <a:bodyPr vert="horz" wrap="square" lIns="0" tIns="45720" rIns="0" bIns="0" rtlCol="0">
            <a:spAutoFit/>
          </a:bodyPr>
          <a:lstStyle/>
          <a:p>
            <a:pPr marL="304800">
              <a:lnSpc>
                <a:spcPct val="100000"/>
              </a:lnSpc>
              <a:spcBef>
                <a:spcPts val="360"/>
              </a:spcBef>
            </a:pPr>
            <a:r>
              <a:rPr sz="1000" b="1" dirty="0">
                <a:latin typeface="Arial"/>
                <a:cs typeface="Arial"/>
              </a:rPr>
              <a:t>MILCON,</a:t>
            </a:r>
            <a:r>
              <a:rPr sz="1000" b="1" spc="-40" dirty="0">
                <a:latin typeface="Arial"/>
                <a:cs typeface="Arial"/>
              </a:rPr>
              <a:t> </a:t>
            </a:r>
            <a:r>
              <a:rPr sz="1000" b="1" spc="-10" dirty="0">
                <a:latin typeface="Arial"/>
                <a:cs typeface="Arial"/>
              </a:rPr>
              <a:t>Facilities</a:t>
            </a:r>
            <a:r>
              <a:rPr sz="1000" b="1" spc="-65" dirty="0">
                <a:latin typeface="Arial"/>
                <a:cs typeface="Arial"/>
              </a:rPr>
              <a:t> </a:t>
            </a:r>
            <a:r>
              <a:rPr sz="1000" b="1" spc="-10" dirty="0">
                <a:latin typeface="Arial"/>
                <a:cs typeface="Arial"/>
              </a:rPr>
              <a:t>Sustainment, </a:t>
            </a:r>
            <a:r>
              <a:rPr sz="1000" b="1" dirty="0">
                <a:latin typeface="Arial"/>
                <a:cs typeface="Arial"/>
              </a:rPr>
              <a:t>NAF</a:t>
            </a:r>
            <a:r>
              <a:rPr sz="1000" b="1" spc="20" dirty="0">
                <a:latin typeface="Arial"/>
                <a:cs typeface="Arial"/>
              </a:rPr>
              <a:t> </a:t>
            </a:r>
            <a:r>
              <a:rPr sz="1000" b="1" spc="-10" dirty="0">
                <a:latin typeface="Arial"/>
                <a:cs typeface="Arial"/>
              </a:rPr>
              <a:t>&amp;</a:t>
            </a:r>
            <a:r>
              <a:rPr sz="1000" b="1" spc="-85" dirty="0">
                <a:latin typeface="Arial"/>
                <a:cs typeface="Arial"/>
              </a:rPr>
              <a:t> </a:t>
            </a:r>
            <a:r>
              <a:rPr sz="1000" b="1" spc="-10" dirty="0">
                <a:latin typeface="Arial"/>
                <a:cs typeface="Arial"/>
              </a:rPr>
              <a:t>Hospital</a:t>
            </a:r>
            <a:endParaRPr sz="1000" dirty="0">
              <a:latin typeface="Arial"/>
              <a:cs typeface="Arial"/>
            </a:endParaRPr>
          </a:p>
          <a:p>
            <a:pPr marL="12700">
              <a:lnSpc>
                <a:spcPct val="100000"/>
              </a:lnSpc>
              <a:spcBef>
                <a:spcPts val="295"/>
              </a:spcBef>
              <a:tabLst>
                <a:tab pos="1788160" algn="l"/>
              </a:tabLst>
            </a:pPr>
            <a:r>
              <a:rPr sz="1100" b="1" spc="-10" dirty="0">
                <a:solidFill>
                  <a:srgbClr val="0000FF"/>
                </a:solidFill>
                <a:latin typeface="Arial"/>
                <a:cs typeface="Arial"/>
              </a:rPr>
              <a:t>Materials</a:t>
            </a:r>
            <a:r>
              <a:rPr sz="1100" b="1" spc="-65" dirty="0">
                <a:solidFill>
                  <a:srgbClr val="0000FF"/>
                </a:solidFill>
                <a:latin typeface="Arial"/>
                <a:cs typeface="Arial"/>
              </a:rPr>
              <a:t> </a:t>
            </a:r>
            <a:r>
              <a:rPr sz="1100" b="1" dirty="0">
                <a:solidFill>
                  <a:srgbClr val="0000FF"/>
                </a:solidFill>
                <a:latin typeface="Arial"/>
                <a:cs typeface="Arial"/>
              </a:rPr>
              <a:t>&amp;</a:t>
            </a:r>
            <a:r>
              <a:rPr sz="1100" b="1" spc="15" dirty="0">
                <a:solidFill>
                  <a:srgbClr val="0000FF"/>
                </a:solidFill>
                <a:latin typeface="Arial"/>
                <a:cs typeface="Arial"/>
              </a:rPr>
              <a:t> </a:t>
            </a:r>
            <a:r>
              <a:rPr sz="1100" b="1" spc="-10" dirty="0">
                <a:solidFill>
                  <a:srgbClr val="0000FF"/>
                </a:solidFill>
                <a:latin typeface="Arial"/>
                <a:cs typeface="Arial"/>
              </a:rPr>
              <a:t>Supplies</a:t>
            </a:r>
            <a:r>
              <a:rPr sz="1100" b="1" dirty="0">
                <a:solidFill>
                  <a:srgbClr val="0000FF"/>
                </a:solidFill>
                <a:latin typeface="Arial"/>
                <a:cs typeface="Arial"/>
              </a:rPr>
              <a:t>	</a:t>
            </a:r>
            <a:r>
              <a:rPr sz="1100" b="1" spc="-10" dirty="0" smtClean="0">
                <a:solidFill>
                  <a:srgbClr val="0000FF"/>
                </a:solidFill>
                <a:latin typeface="Arial"/>
                <a:cs typeface="Arial"/>
              </a:rPr>
              <a:t>$</a:t>
            </a:r>
            <a:r>
              <a:rPr lang="en-US" sz="1100" b="1" spc="-10" dirty="0" smtClean="0">
                <a:solidFill>
                  <a:srgbClr val="0000FF"/>
                </a:solidFill>
                <a:latin typeface="Arial"/>
                <a:cs typeface="Arial"/>
              </a:rPr>
              <a:t>362,537,855</a:t>
            </a:r>
            <a:endParaRPr sz="1100" dirty="0">
              <a:latin typeface="Arial"/>
              <a:cs typeface="Arial"/>
            </a:endParaRPr>
          </a:p>
        </p:txBody>
      </p:sp>
      <p:sp>
        <p:nvSpPr>
          <p:cNvPr id="25" name="object 25"/>
          <p:cNvSpPr txBox="1"/>
          <p:nvPr/>
        </p:nvSpPr>
        <p:spPr>
          <a:xfrm>
            <a:off x="309168" y="5342585"/>
            <a:ext cx="3112135" cy="330835"/>
          </a:xfrm>
          <a:prstGeom prst="rect">
            <a:avLst/>
          </a:prstGeom>
        </p:spPr>
        <p:txBody>
          <a:bodyPr vert="horz" wrap="square" lIns="0" tIns="12065" rIns="0" bIns="0" rtlCol="0">
            <a:spAutoFit/>
          </a:bodyPr>
          <a:lstStyle/>
          <a:p>
            <a:pPr marR="5080" algn="r">
              <a:lnSpc>
                <a:spcPct val="100000"/>
              </a:lnSpc>
              <a:spcBef>
                <a:spcPts val="95"/>
              </a:spcBef>
            </a:pPr>
            <a:r>
              <a:rPr sz="1000" b="1" spc="-10" dirty="0">
                <a:latin typeface="Arial"/>
                <a:cs typeface="Arial"/>
              </a:rPr>
              <a:t>Purchasing,</a:t>
            </a:r>
            <a:r>
              <a:rPr sz="1000" b="1" spc="-50" dirty="0">
                <a:latin typeface="Arial"/>
                <a:cs typeface="Arial"/>
              </a:rPr>
              <a:t> </a:t>
            </a:r>
            <a:r>
              <a:rPr sz="1000" b="1" dirty="0">
                <a:latin typeface="Arial"/>
                <a:cs typeface="Arial"/>
              </a:rPr>
              <a:t>Contracting,</a:t>
            </a:r>
            <a:r>
              <a:rPr sz="1000" b="1" spc="-30" dirty="0">
                <a:latin typeface="Arial"/>
                <a:cs typeface="Arial"/>
              </a:rPr>
              <a:t> </a:t>
            </a:r>
            <a:r>
              <a:rPr sz="1000" b="1" dirty="0">
                <a:latin typeface="Arial"/>
                <a:cs typeface="Arial"/>
              </a:rPr>
              <a:t>Supplies</a:t>
            </a:r>
            <a:r>
              <a:rPr sz="1000" b="1" spc="-30" dirty="0">
                <a:latin typeface="Arial"/>
                <a:cs typeface="Arial"/>
              </a:rPr>
              <a:t> </a:t>
            </a:r>
            <a:r>
              <a:rPr sz="1000" b="1" spc="-10" dirty="0">
                <a:latin typeface="Arial"/>
                <a:cs typeface="Arial"/>
              </a:rPr>
              <a:t>&amp;</a:t>
            </a:r>
            <a:r>
              <a:rPr sz="1000" b="1" spc="-175" dirty="0">
                <a:latin typeface="Arial"/>
                <a:cs typeface="Arial"/>
              </a:rPr>
              <a:t> </a:t>
            </a:r>
            <a:r>
              <a:rPr sz="1000" b="1" spc="-10" dirty="0">
                <a:latin typeface="Arial"/>
                <a:cs typeface="Arial"/>
              </a:rPr>
              <a:t>Materials,</a:t>
            </a:r>
            <a:endParaRPr sz="1000">
              <a:latin typeface="Arial"/>
              <a:cs typeface="Arial"/>
            </a:endParaRPr>
          </a:p>
          <a:p>
            <a:pPr marR="35560" algn="r">
              <a:lnSpc>
                <a:spcPct val="100000"/>
              </a:lnSpc>
              <a:spcBef>
                <a:spcPts val="5"/>
              </a:spcBef>
            </a:pPr>
            <a:r>
              <a:rPr sz="1000" b="1" spc="-10" dirty="0">
                <a:latin typeface="Arial"/>
                <a:cs typeface="Arial"/>
              </a:rPr>
              <a:t>Equipment,</a:t>
            </a:r>
            <a:r>
              <a:rPr sz="1000" b="1" spc="15" dirty="0">
                <a:latin typeface="Arial"/>
                <a:cs typeface="Arial"/>
              </a:rPr>
              <a:t> </a:t>
            </a:r>
            <a:r>
              <a:rPr sz="1000" b="1" spc="-10" dirty="0">
                <a:latin typeface="Arial"/>
                <a:cs typeface="Arial"/>
              </a:rPr>
              <a:t>Communications,</a:t>
            </a:r>
            <a:r>
              <a:rPr sz="1000" b="1" spc="10" dirty="0">
                <a:latin typeface="Arial"/>
                <a:cs typeface="Arial"/>
              </a:rPr>
              <a:t> </a:t>
            </a:r>
            <a:r>
              <a:rPr sz="1000" b="1" dirty="0">
                <a:latin typeface="Arial"/>
                <a:cs typeface="Arial"/>
              </a:rPr>
              <a:t>Rent</a:t>
            </a:r>
            <a:r>
              <a:rPr sz="1000" b="1" spc="30" dirty="0">
                <a:latin typeface="Arial"/>
                <a:cs typeface="Arial"/>
              </a:rPr>
              <a:t> </a:t>
            </a:r>
            <a:r>
              <a:rPr sz="1000" b="1" dirty="0">
                <a:latin typeface="Arial"/>
                <a:cs typeface="Arial"/>
              </a:rPr>
              <a:t>,</a:t>
            </a:r>
            <a:r>
              <a:rPr sz="1000" b="1" spc="35" dirty="0">
                <a:latin typeface="Arial"/>
                <a:cs typeface="Arial"/>
              </a:rPr>
              <a:t> </a:t>
            </a:r>
            <a:r>
              <a:rPr sz="1000" b="1" spc="-10" dirty="0">
                <a:latin typeface="Arial"/>
                <a:cs typeface="Arial"/>
              </a:rPr>
              <a:t>Utilities</a:t>
            </a:r>
            <a:r>
              <a:rPr sz="1000" b="1" spc="-40" dirty="0">
                <a:latin typeface="Arial"/>
                <a:cs typeface="Arial"/>
              </a:rPr>
              <a:t> </a:t>
            </a:r>
            <a:r>
              <a:rPr sz="1000" b="1" spc="-10" dirty="0">
                <a:latin typeface="Arial"/>
                <a:cs typeface="Arial"/>
              </a:rPr>
              <a:t>&amp;</a:t>
            </a:r>
            <a:r>
              <a:rPr sz="1000" b="1" spc="-160" dirty="0">
                <a:latin typeface="Arial"/>
                <a:cs typeface="Arial"/>
              </a:rPr>
              <a:t> </a:t>
            </a:r>
            <a:r>
              <a:rPr sz="1000" b="1" spc="-25" dirty="0">
                <a:latin typeface="Arial"/>
                <a:cs typeface="Arial"/>
              </a:rPr>
              <a:t>NAF</a:t>
            </a:r>
            <a:endParaRPr sz="1000">
              <a:latin typeface="Arial"/>
              <a:cs typeface="Arial"/>
            </a:endParaRPr>
          </a:p>
        </p:txBody>
      </p:sp>
      <p:sp>
        <p:nvSpPr>
          <p:cNvPr id="26" name="object 26"/>
          <p:cNvSpPr txBox="1"/>
          <p:nvPr/>
        </p:nvSpPr>
        <p:spPr>
          <a:xfrm>
            <a:off x="309168" y="5698337"/>
            <a:ext cx="892810" cy="177800"/>
          </a:xfrm>
          <a:prstGeom prst="rect">
            <a:avLst/>
          </a:prstGeom>
        </p:spPr>
        <p:txBody>
          <a:bodyPr vert="horz" wrap="square" lIns="0" tIns="12065" rIns="0" bIns="0" rtlCol="0">
            <a:spAutoFit/>
          </a:bodyPr>
          <a:lstStyle/>
          <a:p>
            <a:pPr marL="12700">
              <a:lnSpc>
                <a:spcPct val="100000"/>
              </a:lnSpc>
              <a:spcBef>
                <a:spcPts val="95"/>
              </a:spcBef>
            </a:pPr>
            <a:r>
              <a:rPr sz="1000" b="1" spc="-10" dirty="0">
                <a:solidFill>
                  <a:srgbClr val="0000FF"/>
                </a:solidFill>
                <a:latin typeface="Arial"/>
                <a:cs typeface="Arial"/>
              </a:rPr>
              <a:t>Miscellaneous</a:t>
            </a:r>
            <a:endParaRPr sz="1000">
              <a:latin typeface="Arial"/>
              <a:cs typeface="Arial"/>
            </a:endParaRPr>
          </a:p>
        </p:txBody>
      </p:sp>
      <p:sp>
        <p:nvSpPr>
          <p:cNvPr id="27" name="object 27"/>
          <p:cNvSpPr txBox="1"/>
          <p:nvPr/>
        </p:nvSpPr>
        <p:spPr>
          <a:xfrm>
            <a:off x="2220595" y="5684621"/>
            <a:ext cx="870585" cy="182101"/>
          </a:xfrm>
          <a:prstGeom prst="rect">
            <a:avLst/>
          </a:prstGeom>
        </p:spPr>
        <p:txBody>
          <a:bodyPr vert="horz" wrap="square" lIns="0" tIns="12700" rIns="0" bIns="0" rtlCol="0">
            <a:spAutoFit/>
          </a:bodyPr>
          <a:lstStyle/>
          <a:p>
            <a:pPr marL="12700">
              <a:lnSpc>
                <a:spcPct val="100000"/>
              </a:lnSpc>
              <a:spcBef>
                <a:spcPts val="100"/>
              </a:spcBef>
            </a:pPr>
            <a:r>
              <a:rPr sz="1000" b="1" spc="-10" dirty="0" smtClean="0">
                <a:solidFill>
                  <a:srgbClr val="0000FF"/>
                </a:solidFill>
                <a:latin typeface="Arial"/>
                <a:cs typeface="Arial"/>
              </a:rPr>
              <a:t>$</a:t>
            </a:r>
            <a:r>
              <a:rPr lang="en-US" sz="1100" b="1" spc="-10" dirty="0" smtClean="0">
                <a:solidFill>
                  <a:srgbClr val="0000FF"/>
                </a:solidFill>
                <a:latin typeface="Arial"/>
                <a:cs typeface="Arial"/>
              </a:rPr>
              <a:t>321,199,119</a:t>
            </a:r>
            <a:endParaRPr sz="1100" dirty="0">
              <a:latin typeface="Arial"/>
              <a:cs typeface="Arial"/>
            </a:endParaRPr>
          </a:p>
        </p:txBody>
      </p:sp>
      <p:sp>
        <p:nvSpPr>
          <p:cNvPr id="28" name="object 28"/>
          <p:cNvSpPr txBox="1"/>
          <p:nvPr/>
        </p:nvSpPr>
        <p:spPr>
          <a:xfrm>
            <a:off x="309168" y="5836411"/>
            <a:ext cx="3655695" cy="391160"/>
          </a:xfrm>
          <a:prstGeom prst="rect">
            <a:avLst/>
          </a:prstGeom>
        </p:spPr>
        <p:txBody>
          <a:bodyPr vert="horz" wrap="square" lIns="0" tIns="12700" rIns="0" bIns="0" rtlCol="0">
            <a:spAutoFit/>
          </a:bodyPr>
          <a:lstStyle/>
          <a:p>
            <a:pPr marL="12700" marR="5080" indent="292100">
              <a:lnSpc>
                <a:spcPct val="120000"/>
              </a:lnSpc>
              <a:spcBef>
                <a:spcPts val="100"/>
              </a:spcBef>
            </a:pPr>
            <a:r>
              <a:rPr sz="1000" b="1" spc="-10" dirty="0">
                <a:latin typeface="Arial"/>
                <a:cs typeface="Arial"/>
              </a:rPr>
              <a:t>Healthcare,</a:t>
            </a:r>
            <a:r>
              <a:rPr sz="1000" b="1" spc="-15" dirty="0">
                <a:latin typeface="Arial"/>
                <a:cs typeface="Arial"/>
              </a:rPr>
              <a:t> </a:t>
            </a:r>
            <a:r>
              <a:rPr sz="1000" b="1" spc="-10" dirty="0">
                <a:latin typeface="Arial"/>
                <a:cs typeface="Arial"/>
              </a:rPr>
              <a:t>Travel</a:t>
            </a:r>
            <a:r>
              <a:rPr sz="1000" b="1" spc="-45" dirty="0">
                <a:latin typeface="Arial"/>
                <a:cs typeface="Arial"/>
              </a:rPr>
              <a:t> </a:t>
            </a:r>
            <a:r>
              <a:rPr sz="1000" b="1" dirty="0">
                <a:latin typeface="Arial"/>
                <a:cs typeface="Arial"/>
              </a:rPr>
              <a:t>&amp;</a:t>
            </a:r>
            <a:r>
              <a:rPr sz="1000" b="1" spc="5" dirty="0">
                <a:latin typeface="Arial"/>
                <a:cs typeface="Arial"/>
              </a:rPr>
              <a:t> </a:t>
            </a:r>
            <a:r>
              <a:rPr sz="1000" b="1" spc="-10" dirty="0">
                <a:latin typeface="Arial"/>
                <a:cs typeface="Arial"/>
              </a:rPr>
              <a:t>Transport</a:t>
            </a:r>
            <a:r>
              <a:rPr sz="1000" b="1" spc="-15" dirty="0">
                <a:latin typeface="Arial"/>
                <a:cs typeface="Arial"/>
              </a:rPr>
              <a:t> </a:t>
            </a:r>
            <a:r>
              <a:rPr sz="1000" b="1" dirty="0">
                <a:latin typeface="Arial"/>
                <a:cs typeface="Arial"/>
              </a:rPr>
              <a:t>of</a:t>
            </a:r>
            <a:r>
              <a:rPr sz="1000" b="1" spc="-5" dirty="0">
                <a:latin typeface="Arial"/>
                <a:cs typeface="Arial"/>
              </a:rPr>
              <a:t> </a:t>
            </a:r>
            <a:r>
              <a:rPr sz="1000" b="1" dirty="0">
                <a:latin typeface="Arial"/>
                <a:cs typeface="Arial"/>
              </a:rPr>
              <a:t>Personnel,</a:t>
            </a:r>
            <a:r>
              <a:rPr sz="1000" b="1" spc="260" dirty="0">
                <a:latin typeface="Arial"/>
                <a:cs typeface="Arial"/>
              </a:rPr>
              <a:t> </a:t>
            </a:r>
            <a:r>
              <a:rPr sz="1000" b="1" spc="-10" dirty="0">
                <a:latin typeface="Arial"/>
                <a:cs typeface="Arial"/>
              </a:rPr>
              <a:t>Transport </a:t>
            </a:r>
            <a:r>
              <a:rPr sz="1000" b="1" dirty="0">
                <a:latin typeface="Arial"/>
                <a:cs typeface="Arial"/>
              </a:rPr>
              <a:t>of</a:t>
            </a:r>
            <a:r>
              <a:rPr sz="1000" b="1" spc="5" dirty="0">
                <a:latin typeface="Arial"/>
                <a:cs typeface="Arial"/>
              </a:rPr>
              <a:t> </a:t>
            </a:r>
            <a:r>
              <a:rPr sz="1000" b="1" dirty="0">
                <a:latin typeface="Arial"/>
                <a:cs typeface="Arial"/>
              </a:rPr>
              <a:t>Things,</a:t>
            </a:r>
            <a:r>
              <a:rPr sz="1000" b="1" spc="-5" dirty="0">
                <a:latin typeface="Arial"/>
                <a:cs typeface="Arial"/>
              </a:rPr>
              <a:t> </a:t>
            </a:r>
            <a:r>
              <a:rPr sz="1000" b="1" spc="-10" dirty="0">
                <a:latin typeface="Arial"/>
                <a:cs typeface="Arial"/>
              </a:rPr>
              <a:t>Contributions</a:t>
            </a:r>
            <a:r>
              <a:rPr sz="1000" b="1" spc="-40" dirty="0">
                <a:latin typeface="Arial"/>
                <a:cs typeface="Arial"/>
              </a:rPr>
              <a:t> </a:t>
            </a:r>
            <a:r>
              <a:rPr sz="1000" b="1" dirty="0">
                <a:latin typeface="Arial"/>
                <a:cs typeface="Arial"/>
              </a:rPr>
              <a:t>&amp;</a:t>
            </a:r>
            <a:r>
              <a:rPr sz="1000" b="1" spc="5" dirty="0">
                <a:latin typeface="Arial"/>
                <a:cs typeface="Arial"/>
              </a:rPr>
              <a:t> </a:t>
            </a:r>
            <a:r>
              <a:rPr sz="1000" b="1" spc="-10" dirty="0">
                <a:latin typeface="Arial"/>
                <a:cs typeface="Arial"/>
              </a:rPr>
              <a:t>Concession</a:t>
            </a:r>
            <a:r>
              <a:rPr sz="1000" b="1" spc="-155" dirty="0">
                <a:latin typeface="Arial"/>
                <a:cs typeface="Arial"/>
              </a:rPr>
              <a:t> </a:t>
            </a:r>
            <a:r>
              <a:rPr sz="1000" b="1" spc="-10" dirty="0">
                <a:latin typeface="Arial"/>
                <a:cs typeface="Arial"/>
              </a:rPr>
              <a:t>Revenue</a:t>
            </a:r>
            <a:endParaRPr sz="1000">
              <a:latin typeface="Arial"/>
              <a:cs typeface="Arial"/>
            </a:endParaRPr>
          </a:p>
        </p:txBody>
      </p:sp>
      <p:grpSp>
        <p:nvGrpSpPr>
          <p:cNvPr id="29" name="object 29"/>
          <p:cNvGrpSpPr/>
          <p:nvPr/>
        </p:nvGrpSpPr>
        <p:grpSpPr>
          <a:xfrm>
            <a:off x="4715002" y="5359653"/>
            <a:ext cx="4173220" cy="320675"/>
            <a:chOff x="4715002" y="5359653"/>
            <a:chExt cx="4173220" cy="320675"/>
          </a:xfrm>
        </p:grpSpPr>
        <p:sp>
          <p:nvSpPr>
            <p:cNvPr id="30" name="object 30"/>
            <p:cNvSpPr/>
            <p:nvPr/>
          </p:nvSpPr>
          <p:spPr>
            <a:xfrm>
              <a:off x="4725162" y="5369813"/>
              <a:ext cx="4152900" cy="300355"/>
            </a:xfrm>
            <a:custGeom>
              <a:avLst/>
              <a:gdLst/>
              <a:ahLst/>
              <a:cxnLst/>
              <a:rect l="l" t="t" r="r" b="b"/>
              <a:pathLst>
                <a:path w="4152900" h="300354">
                  <a:moveTo>
                    <a:pt x="4152899" y="0"/>
                  </a:moveTo>
                  <a:lnTo>
                    <a:pt x="0" y="0"/>
                  </a:lnTo>
                  <a:lnTo>
                    <a:pt x="0" y="300228"/>
                  </a:lnTo>
                  <a:lnTo>
                    <a:pt x="4152899" y="300228"/>
                  </a:lnTo>
                  <a:lnTo>
                    <a:pt x="4152899" y="0"/>
                  </a:lnTo>
                  <a:close/>
                </a:path>
              </a:pathLst>
            </a:custGeom>
            <a:solidFill>
              <a:srgbClr val="FFFF00"/>
            </a:solidFill>
          </p:spPr>
          <p:txBody>
            <a:bodyPr wrap="square" lIns="0" tIns="0" rIns="0" bIns="0" rtlCol="0"/>
            <a:lstStyle/>
            <a:p>
              <a:endParaRPr/>
            </a:p>
          </p:txBody>
        </p:sp>
        <p:sp>
          <p:nvSpPr>
            <p:cNvPr id="31" name="object 31"/>
            <p:cNvSpPr/>
            <p:nvPr/>
          </p:nvSpPr>
          <p:spPr>
            <a:xfrm>
              <a:off x="4725162" y="5369813"/>
              <a:ext cx="4152900" cy="300355"/>
            </a:xfrm>
            <a:custGeom>
              <a:avLst/>
              <a:gdLst/>
              <a:ahLst/>
              <a:cxnLst/>
              <a:rect l="l" t="t" r="r" b="b"/>
              <a:pathLst>
                <a:path w="4152900" h="300354">
                  <a:moveTo>
                    <a:pt x="0" y="300228"/>
                  </a:moveTo>
                  <a:lnTo>
                    <a:pt x="4152899" y="300228"/>
                  </a:lnTo>
                  <a:lnTo>
                    <a:pt x="4152899" y="0"/>
                  </a:lnTo>
                  <a:lnTo>
                    <a:pt x="0" y="0"/>
                  </a:lnTo>
                  <a:lnTo>
                    <a:pt x="0" y="300228"/>
                  </a:lnTo>
                  <a:close/>
                </a:path>
              </a:pathLst>
            </a:custGeom>
            <a:ln w="19812">
              <a:solidFill>
                <a:srgbClr val="000000"/>
              </a:solidFill>
            </a:ln>
          </p:spPr>
          <p:txBody>
            <a:bodyPr wrap="square" lIns="0" tIns="0" rIns="0" bIns="0" rtlCol="0"/>
            <a:lstStyle/>
            <a:p>
              <a:endParaRPr/>
            </a:p>
          </p:txBody>
        </p:sp>
      </p:grpSp>
      <p:sp>
        <p:nvSpPr>
          <p:cNvPr id="32" name="object 32"/>
          <p:cNvSpPr txBox="1"/>
          <p:nvPr/>
        </p:nvSpPr>
        <p:spPr>
          <a:xfrm>
            <a:off x="4725161" y="5369814"/>
            <a:ext cx="4152900" cy="268022"/>
          </a:xfrm>
          <a:prstGeom prst="rect">
            <a:avLst/>
          </a:prstGeom>
        </p:spPr>
        <p:txBody>
          <a:bodyPr vert="horz" wrap="square" lIns="0" tIns="36830" rIns="0" bIns="0" rtlCol="0">
            <a:spAutoFit/>
          </a:bodyPr>
          <a:lstStyle/>
          <a:p>
            <a:pPr marL="282575">
              <a:lnSpc>
                <a:spcPct val="100000"/>
              </a:lnSpc>
              <a:spcBef>
                <a:spcPts val="290"/>
              </a:spcBef>
            </a:pPr>
            <a:r>
              <a:rPr sz="1500" b="1" spc="-60" dirty="0">
                <a:solidFill>
                  <a:srgbClr val="0000FF"/>
                </a:solidFill>
                <a:latin typeface="Arial"/>
                <a:cs typeface="Arial"/>
              </a:rPr>
              <a:t>Total</a:t>
            </a:r>
            <a:r>
              <a:rPr sz="1500" b="1" spc="-30" dirty="0">
                <a:solidFill>
                  <a:srgbClr val="0000FF"/>
                </a:solidFill>
                <a:latin typeface="Arial"/>
                <a:cs typeface="Arial"/>
              </a:rPr>
              <a:t> </a:t>
            </a:r>
            <a:r>
              <a:rPr sz="1500" b="1" dirty="0">
                <a:solidFill>
                  <a:srgbClr val="0000FF"/>
                </a:solidFill>
                <a:latin typeface="Arial"/>
                <a:cs typeface="Arial"/>
              </a:rPr>
              <a:t>Economic</a:t>
            </a:r>
            <a:r>
              <a:rPr sz="1500" b="1" spc="-55" dirty="0">
                <a:solidFill>
                  <a:srgbClr val="0000FF"/>
                </a:solidFill>
                <a:latin typeface="Arial"/>
                <a:cs typeface="Arial"/>
              </a:rPr>
              <a:t> </a:t>
            </a:r>
            <a:r>
              <a:rPr sz="1500" b="1" dirty="0">
                <a:solidFill>
                  <a:srgbClr val="0000FF"/>
                </a:solidFill>
                <a:latin typeface="Arial"/>
                <a:cs typeface="Arial"/>
              </a:rPr>
              <a:t>Impact:</a:t>
            </a:r>
            <a:r>
              <a:rPr sz="1500" b="1" spc="380" dirty="0">
                <a:solidFill>
                  <a:srgbClr val="0000FF"/>
                </a:solidFill>
                <a:latin typeface="Arial"/>
                <a:cs typeface="Arial"/>
              </a:rPr>
              <a:t> </a:t>
            </a:r>
            <a:r>
              <a:rPr sz="1500" b="1" spc="-10" dirty="0" smtClean="0">
                <a:solidFill>
                  <a:srgbClr val="0000FF"/>
                </a:solidFill>
                <a:latin typeface="Arial"/>
                <a:cs typeface="Arial"/>
              </a:rPr>
              <a:t>$</a:t>
            </a:r>
            <a:r>
              <a:rPr lang="en-US" sz="1500" b="1" spc="-10" dirty="0" smtClean="0">
                <a:solidFill>
                  <a:srgbClr val="0000FF"/>
                </a:solidFill>
                <a:latin typeface="Arial"/>
                <a:cs typeface="Arial"/>
              </a:rPr>
              <a:t>3,370,813,878</a:t>
            </a:r>
            <a:endParaRPr sz="1500" dirty="0">
              <a:latin typeface="Arial"/>
              <a:cs typeface="Arial"/>
            </a:endParaRPr>
          </a:p>
        </p:txBody>
      </p:sp>
      <p:grpSp>
        <p:nvGrpSpPr>
          <p:cNvPr id="33" name="object 33"/>
          <p:cNvGrpSpPr/>
          <p:nvPr/>
        </p:nvGrpSpPr>
        <p:grpSpPr>
          <a:xfrm>
            <a:off x="5571744" y="5858255"/>
            <a:ext cx="3508375" cy="629920"/>
            <a:chOff x="5571744" y="5858255"/>
            <a:chExt cx="3508375" cy="629920"/>
          </a:xfrm>
        </p:grpSpPr>
        <p:sp>
          <p:nvSpPr>
            <p:cNvPr id="34" name="object 34"/>
            <p:cNvSpPr/>
            <p:nvPr/>
          </p:nvSpPr>
          <p:spPr>
            <a:xfrm>
              <a:off x="5580888" y="5867399"/>
              <a:ext cx="3488690" cy="609600"/>
            </a:xfrm>
            <a:custGeom>
              <a:avLst/>
              <a:gdLst/>
              <a:ahLst/>
              <a:cxnLst/>
              <a:rect l="l" t="t" r="r" b="b"/>
              <a:pathLst>
                <a:path w="3488690" h="609600">
                  <a:moveTo>
                    <a:pt x="3488182" y="0"/>
                  </a:moveTo>
                  <a:lnTo>
                    <a:pt x="0" y="0"/>
                  </a:lnTo>
                  <a:lnTo>
                    <a:pt x="0" y="609600"/>
                  </a:lnTo>
                  <a:lnTo>
                    <a:pt x="3488182" y="609600"/>
                  </a:lnTo>
                  <a:lnTo>
                    <a:pt x="3488182" y="0"/>
                  </a:lnTo>
                  <a:close/>
                </a:path>
              </a:pathLst>
            </a:custGeom>
            <a:solidFill>
              <a:srgbClr val="D5E2BB"/>
            </a:solidFill>
          </p:spPr>
          <p:txBody>
            <a:bodyPr wrap="square" lIns="0" tIns="0" rIns="0" bIns="0" rtlCol="0"/>
            <a:lstStyle/>
            <a:p>
              <a:endParaRPr/>
            </a:p>
          </p:txBody>
        </p:sp>
        <p:sp>
          <p:nvSpPr>
            <p:cNvPr id="35" name="object 35"/>
            <p:cNvSpPr/>
            <p:nvPr/>
          </p:nvSpPr>
          <p:spPr>
            <a:xfrm>
              <a:off x="5581650" y="5868161"/>
              <a:ext cx="3488690" cy="609600"/>
            </a:xfrm>
            <a:custGeom>
              <a:avLst/>
              <a:gdLst/>
              <a:ahLst/>
              <a:cxnLst/>
              <a:rect l="l" t="t" r="r" b="b"/>
              <a:pathLst>
                <a:path w="3488690" h="609600">
                  <a:moveTo>
                    <a:pt x="0" y="609600"/>
                  </a:moveTo>
                  <a:lnTo>
                    <a:pt x="3488182" y="609600"/>
                  </a:lnTo>
                  <a:lnTo>
                    <a:pt x="3488182" y="0"/>
                  </a:lnTo>
                  <a:lnTo>
                    <a:pt x="0" y="0"/>
                  </a:lnTo>
                  <a:lnTo>
                    <a:pt x="0" y="609600"/>
                  </a:lnTo>
                  <a:close/>
                </a:path>
              </a:pathLst>
            </a:custGeom>
            <a:ln w="19812">
              <a:solidFill>
                <a:srgbClr val="000000"/>
              </a:solidFill>
            </a:ln>
          </p:spPr>
          <p:txBody>
            <a:bodyPr wrap="square" lIns="0" tIns="0" rIns="0" bIns="0" rtlCol="0"/>
            <a:lstStyle/>
            <a:p>
              <a:endParaRPr/>
            </a:p>
          </p:txBody>
        </p:sp>
      </p:grpSp>
      <p:sp>
        <p:nvSpPr>
          <p:cNvPr id="36" name="object 36"/>
          <p:cNvSpPr txBox="1"/>
          <p:nvPr/>
        </p:nvSpPr>
        <p:spPr>
          <a:xfrm>
            <a:off x="5702553" y="5851670"/>
            <a:ext cx="3211195" cy="521334"/>
          </a:xfrm>
          <a:prstGeom prst="rect">
            <a:avLst/>
          </a:prstGeom>
        </p:spPr>
        <p:txBody>
          <a:bodyPr vert="horz" wrap="square" lIns="0" tIns="50165" rIns="0" bIns="0" rtlCol="0">
            <a:spAutoFit/>
          </a:bodyPr>
          <a:lstStyle/>
          <a:p>
            <a:pPr marL="12700">
              <a:lnSpc>
                <a:spcPct val="100000"/>
              </a:lnSpc>
              <a:spcBef>
                <a:spcPts val="395"/>
              </a:spcBef>
            </a:pPr>
            <a:r>
              <a:rPr sz="2000" b="1" spc="-65" dirty="0">
                <a:solidFill>
                  <a:srgbClr val="0000FF"/>
                </a:solidFill>
                <a:latin typeface="Arial"/>
                <a:cs typeface="Arial"/>
              </a:rPr>
              <a:t>Total </a:t>
            </a:r>
            <a:r>
              <a:rPr sz="2000" b="1" dirty="0" smtClean="0">
                <a:solidFill>
                  <a:srgbClr val="0000FF"/>
                </a:solidFill>
                <a:latin typeface="Arial"/>
                <a:cs typeface="Arial"/>
              </a:rPr>
              <a:t>~</a:t>
            </a:r>
            <a:r>
              <a:rPr lang="en-US" sz="2000" b="1" dirty="0" smtClean="0">
                <a:solidFill>
                  <a:srgbClr val="0000FF"/>
                </a:solidFill>
                <a:latin typeface="Arial"/>
                <a:cs typeface="Arial"/>
              </a:rPr>
              <a:t>120,968</a:t>
            </a:r>
            <a:r>
              <a:rPr sz="2000" b="1" spc="-105" dirty="0" smtClean="0">
                <a:solidFill>
                  <a:srgbClr val="0000FF"/>
                </a:solidFill>
                <a:latin typeface="Arial"/>
                <a:cs typeface="Arial"/>
              </a:rPr>
              <a:t> </a:t>
            </a:r>
            <a:r>
              <a:rPr sz="2000" b="1" dirty="0">
                <a:solidFill>
                  <a:srgbClr val="0000FF"/>
                </a:solidFill>
                <a:latin typeface="Arial"/>
                <a:cs typeface="Arial"/>
              </a:rPr>
              <a:t>All</a:t>
            </a:r>
            <a:r>
              <a:rPr sz="2000" b="1" spc="-175" dirty="0">
                <a:solidFill>
                  <a:srgbClr val="0000FF"/>
                </a:solidFill>
                <a:latin typeface="Arial"/>
                <a:cs typeface="Arial"/>
              </a:rPr>
              <a:t> </a:t>
            </a:r>
            <a:r>
              <a:rPr sz="2000" b="1" spc="-10" dirty="0">
                <a:solidFill>
                  <a:srgbClr val="0000FF"/>
                </a:solidFill>
                <a:latin typeface="Arial"/>
                <a:cs typeface="Arial"/>
              </a:rPr>
              <a:t>Services</a:t>
            </a:r>
            <a:endParaRPr sz="2000" dirty="0">
              <a:latin typeface="Arial"/>
              <a:cs typeface="Arial"/>
            </a:endParaRPr>
          </a:p>
          <a:p>
            <a:pPr marL="715010">
              <a:lnSpc>
                <a:spcPct val="100000"/>
              </a:lnSpc>
              <a:spcBef>
                <a:spcPts val="130"/>
              </a:spcBef>
            </a:pPr>
            <a:r>
              <a:rPr sz="900" b="1" dirty="0">
                <a:latin typeface="Arial"/>
                <a:cs typeface="Arial"/>
              </a:rPr>
              <a:t>Based</a:t>
            </a:r>
            <a:r>
              <a:rPr sz="900" b="1" spc="-25" dirty="0">
                <a:latin typeface="Arial"/>
                <a:cs typeface="Arial"/>
              </a:rPr>
              <a:t> </a:t>
            </a:r>
            <a:r>
              <a:rPr sz="900" b="1" dirty="0">
                <a:latin typeface="Arial"/>
                <a:cs typeface="Arial"/>
              </a:rPr>
              <a:t>on</a:t>
            </a:r>
            <a:r>
              <a:rPr sz="900" b="1" spc="225" dirty="0">
                <a:latin typeface="Arial"/>
                <a:cs typeface="Arial"/>
              </a:rPr>
              <a:t> </a:t>
            </a:r>
            <a:r>
              <a:rPr sz="900" b="1" spc="-10" dirty="0">
                <a:latin typeface="Arial"/>
                <a:cs typeface="Arial"/>
              </a:rPr>
              <a:t>G-</a:t>
            </a:r>
            <a:r>
              <a:rPr sz="900" b="1" dirty="0">
                <a:latin typeface="Arial"/>
                <a:cs typeface="Arial"/>
              </a:rPr>
              <a:t>1</a:t>
            </a:r>
            <a:r>
              <a:rPr sz="900" b="1" spc="-5" dirty="0">
                <a:latin typeface="Arial"/>
                <a:cs typeface="Arial"/>
              </a:rPr>
              <a:t> </a:t>
            </a:r>
            <a:r>
              <a:rPr sz="900" b="1" dirty="0">
                <a:latin typeface="Arial"/>
                <a:cs typeface="Arial"/>
              </a:rPr>
              <a:t>latest</a:t>
            </a:r>
            <a:r>
              <a:rPr sz="900" b="1" spc="-15" dirty="0">
                <a:latin typeface="Arial"/>
                <a:cs typeface="Arial"/>
              </a:rPr>
              <a:t> </a:t>
            </a:r>
            <a:r>
              <a:rPr sz="900" b="1" dirty="0">
                <a:latin typeface="Arial"/>
                <a:cs typeface="Arial"/>
              </a:rPr>
              <a:t>Population</a:t>
            </a:r>
            <a:r>
              <a:rPr sz="900" b="1" spc="-25" dirty="0">
                <a:latin typeface="Arial"/>
                <a:cs typeface="Arial"/>
              </a:rPr>
              <a:t> </a:t>
            </a:r>
            <a:r>
              <a:rPr sz="900" b="1" dirty="0">
                <a:latin typeface="Arial"/>
                <a:cs typeface="Arial"/>
              </a:rPr>
              <a:t>Status</a:t>
            </a:r>
            <a:r>
              <a:rPr sz="900" b="1" spc="-150" dirty="0">
                <a:latin typeface="Arial"/>
                <a:cs typeface="Arial"/>
              </a:rPr>
              <a:t> </a:t>
            </a:r>
            <a:r>
              <a:rPr sz="900" b="1" spc="-10" dirty="0">
                <a:latin typeface="Arial"/>
                <a:cs typeface="Arial"/>
              </a:rPr>
              <a:t>Report</a:t>
            </a:r>
            <a:endParaRPr sz="900" dirty="0">
              <a:latin typeface="Arial"/>
              <a:cs typeface="Arial"/>
            </a:endParaRPr>
          </a:p>
        </p:txBody>
      </p:sp>
      <p:sp>
        <p:nvSpPr>
          <p:cNvPr id="37" name="object 37"/>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38" name="object 38"/>
          <p:cNvSpPr txBox="1">
            <a:spLocks noGrp="1"/>
          </p:cNvSpPr>
          <p:nvPr>
            <p:ph type="sldNum" sz="quarter" idx="7"/>
          </p:nvPr>
        </p:nvSpPr>
        <p:spPr>
          <a:prstGeom prst="rect">
            <a:avLst/>
          </a:prstGeom>
        </p:spPr>
        <p:txBody>
          <a:bodyPr vert="horz" wrap="square" lIns="0" tIns="62303" rIns="0" bIns="0" rtlCol="0">
            <a:spAutoFit/>
          </a:bodyPr>
          <a:lstStyle/>
          <a:p>
            <a:pPr marL="53340">
              <a:lnSpc>
                <a:spcPct val="100000"/>
              </a:lnSpc>
            </a:pPr>
            <a:fld id="{81D60167-4931-47E6-BA6A-407CBD079E47}" type="slidenum">
              <a:rPr sz="1000" b="1" spc="-25" dirty="0">
                <a:solidFill>
                  <a:srgbClr val="000000"/>
                </a:solidFill>
                <a:latin typeface="Arial"/>
                <a:cs typeface="Arial"/>
              </a:rPr>
              <a:t>8</a:t>
            </a:fld>
            <a:endParaRPr sz="1000">
              <a:latin typeface="Arial"/>
              <a:cs typeface="Arial"/>
            </a:endParaRPr>
          </a:p>
        </p:txBody>
      </p:sp>
      <p:sp>
        <p:nvSpPr>
          <p:cNvPr id="39" name="TextBox 38"/>
          <p:cNvSpPr txBox="1"/>
          <p:nvPr/>
        </p:nvSpPr>
        <p:spPr>
          <a:xfrm>
            <a:off x="990600" y="856174"/>
            <a:ext cx="7868411" cy="276999"/>
          </a:xfrm>
          <a:prstGeom prst="rect">
            <a:avLst/>
          </a:prstGeom>
          <a:noFill/>
        </p:spPr>
        <p:txBody>
          <a:bodyPr wrap="square" rtlCol="0">
            <a:spAutoFit/>
          </a:bodyPr>
          <a:lstStyle/>
          <a:p>
            <a:r>
              <a:rPr lang="en-US" sz="1200" spc="-10" dirty="0" smtClean="0">
                <a:solidFill>
                  <a:schemeClr val="bg1"/>
                </a:solidFill>
              </a:rPr>
              <a:t>Why Proactive Encroachment Management Matters to Both the Installation and Defense Communities</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541134"/>
            <a:chOff x="0" y="0"/>
            <a:chExt cx="9144000" cy="6541134"/>
          </a:xfrm>
        </p:grpSpPr>
        <p:pic>
          <p:nvPicPr>
            <p:cNvPr id="3" name="object 3"/>
            <p:cNvPicPr/>
            <p:nvPr/>
          </p:nvPicPr>
          <p:blipFill>
            <a:blip r:embed="rId2" cstate="print"/>
            <a:stretch>
              <a:fillRect/>
            </a:stretch>
          </p:blipFill>
          <p:spPr>
            <a:xfrm>
              <a:off x="384047" y="1242060"/>
              <a:ext cx="8261604" cy="5277612"/>
            </a:xfrm>
            <a:prstGeom prst="rect">
              <a:avLst/>
            </a:prstGeom>
          </p:spPr>
        </p:pic>
        <p:sp>
          <p:nvSpPr>
            <p:cNvPr id="4" name="object 4"/>
            <p:cNvSpPr/>
            <p:nvPr/>
          </p:nvSpPr>
          <p:spPr>
            <a:xfrm>
              <a:off x="374142" y="1232153"/>
              <a:ext cx="8282940" cy="5299075"/>
            </a:xfrm>
            <a:custGeom>
              <a:avLst/>
              <a:gdLst/>
              <a:ahLst/>
              <a:cxnLst/>
              <a:rect l="l" t="t" r="r" b="b"/>
              <a:pathLst>
                <a:path w="8282940" h="5299075">
                  <a:moveTo>
                    <a:pt x="0" y="5298567"/>
                  </a:moveTo>
                  <a:lnTo>
                    <a:pt x="8282685" y="5298567"/>
                  </a:lnTo>
                  <a:lnTo>
                    <a:pt x="8282685" y="0"/>
                  </a:lnTo>
                  <a:lnTo>
                    <a:pt x="0" y="0"/>
                  </a:lnTo>
                  <a:lnTo>
                    <a:pt x="0" y="5298567"/>
                  </a:lnTo>
                  <a:close/>
                </a:path>
              </a:pathLst>
            </a:custGeom>
            <a:ln w="19811">
              <a:solidFill>
                <a:srgbClr val="000000"/>
              </a:solidFill>
            </a:ln>
          </p:spPr>
          <p:txBody>
            <a:bodyPr wrap="square" lIns="0" tIns="0" rIns="0" bIns="0" rtlCol="0"/>
            <a:lstStyle/>
            <a:p>
              <a:endParaRPr/>
            </a:p>
          </p:txBody>
        </p:sp>
        <p:sp>
          <p:nvSpPr>
            <p:cNvPr id="5" name="object 5"/>
            <p:cNvSpPr/>
            <p:nvPr/>
          </p:nvSpPr>
          <p:spPr>
            <a:xfrm>
              <a:off x="4419600" y="4677155"/>
              <a:ext cx="990600" cy="887094"/>
            </a:xfrm>
            <a:custGeom>
              <a:avLst/>
              <a:gdLst/>
              <a:ahLst/>
              <a:cxnLst/>
              <a:rect l="l" t="t" r="r" b="b"/>
              <a:pathLst>
                <a:path w="990600" h="887095">
                  <a:moveTo>
                    <a:pt x="632714" y="243713"/>
                  </a:moveTo>
                  <a:lnTo>
                    <a:pt x="495300" y="0"/>
                  </a:lnTo>
                  <a:lnTo>
                    <a:pt x="357886" y="243713"/>
                  </a:lnTo>
                  <a:lnTo>
                    <a:pt x="632714" y="243713"/>
                  </a:lnTo>
                  <a:close/>
                </a:path>
                <a:path w="990600" h="887095">
                  <a:moveTo>
                    <a:pt x="990600" y="370814"/>
                  </a:moveTo>
                  <a:lnTo>
                    <a:pt x="544195" y="370814"/>
                  </a:lnTo>
                  <a:lnTo>
                    <a:pt x="544195" y="243801"/>
                  </a:lnTo>
                  <a:lnTo>
                    <a:pt x="446405" y="243801"/>
                  </a:lnTo>
                  <a:lnTo>
                    <a:pt x="446405" y="370814"/>
                  </a:lnTo>
                  <a:lnTo>
                    <a:pt x="0" y="370814"/>
                  </a:lnTo>
                  <a:lnTo>
                    <a:pt x="0" y="886587"/>
                  </a:lnTo>
                  <a:lnTo>
                    <a:pt x="990600" y="886587"/>
                  </a:lnTo>
                  <a:lnTo>
                    <a:pt x="990600" y="370814"/>
                  </a:lnTo>
                  <a:close/>
                </a:path>
              </a:pathLst>
            </a:custGeom>
            <a:solidFill>
              <a:srgbClr val="538ED3">
                <a:alpha val="36862"/>
              </a:srgbClr>
            </a:solidFill>
          </p:spPr>
          <p:txBody>
            <a:bodyPr wrap="square" lIns="0" tIns="0" rIns="0" bIns="0" rtlCol="0"/>
            <a:lstStyle/>
            <a:p>
              <a:endParaRPr/>
            </a:p>
          </p:txBody>
        </p:sp>
        <p:sp>
          <p:nvSpPr>
            <p:cNvPr id="6" name="object 6"/>
            <p:cNvSpPr/>
            <p:nvPr/>
          </p:nvSpPr>
          <p:spPr>
            <a:xfrm>
              <a:off x="4420362" y="4677917"/>
              <a:ext cx="990600" cy="887094"/>
            </a:xfrm>
            <a:custGeom>
              <a:avLst/>
              <a:gdLst/>
              <a:ahLst/>
              <a:cxnLst/>
              <a:rect l="l" t="t" r="r" b="b"/>
              <a:pathLst>
                <a:path w="990600" h="887095">
                  <a:moveTo>
                    <a:pt x="0" y="370839"/>
                  </a:moveTo>
                  <a:lnTo>
                    <a:pt x="446404" y="370839"/>
                  </a:lnTo>
                  <a:lnTo>
                    <a:pt x="446404" y="243712"/>
                  </a:lnTo>
                  <a:lnTo>
                    <a:pt x="357886" y="243712"/>
                  </a:lnTo>
                  <a:lnTo>
                    <a:pt x="495300" y="0"/>
                  </a:lnTo>
                  <a:lnTo>
                    <a:pt x="632713" y="243712"/>
                  </a:lnTo>
                  <a:lnTo>
                    <a:pt x="544195" y="243712"/>
                  </a:lnTo>
                  <a:lnTo>
                    <a:pt x="544195" y="370839"/>
                  </a:lnTo>
                  <a:lnTo>
                    <a:pt x="990600" y="370839"/>
                  </a:lnTo>
                  <a:lnTo>
                    <a:pt x="990600" y="886586"/>
                  </a:lnTo>
                  <a:lnTo>
                    <a:pt x="0" y="886586"/>
                  </a:lnTo>
                  <a:lnTo>
                    <a:pt x="0" y="370839"/>
                  </a:lnTo>
                  <a:close/>
                </a:path>
              </a:pathLst>
            </a:custGeom>
            <a:ln w="19812">
              <a:solidFill>
                <a:srgbClr val="000000"/>
              </a:solidFill>
            </a:ln>
          </p:spPr>
          <p:txBody>
            <a:bodyPr wrap="square" lIns="0" tIns="0" rIns="0" bIns="0" rtlCol="0"/>
            <a:lstStyle/>
            <a:p>
              <a:endParaRPr/>
            </a:p>
          </p:txBody>
        </p:sp>
        <p:sp>
          <p:nvSpPr>
            <p:cNvPr id="7" name="object 7"/>
            <p:cNvSpPr/>
            <p:nvPr/>
          </p:nvSpPr>
          <p:spPr>
            <a:xfrm>
              <a:off x="3048000" y="4495800"/>
              <a:ext cx="1031875" cy="762000"/>
            </a:xfrm>
            <a:custGeom>
              <a:avLst/>
              <a:gdLst/>
              <a:ahLst/>
              <a:cxnLst/>
              <a:rect l="l" t="t" r="r" b="b"/>
              <a:pathLst>
                <a:path w="1031875" h="762000">
                  <a:moveTo>
                    <a:pt x="614553" y="240411"/>
                  </a:moveTo>
                  <a:lnTo>
                    <a:pt x="515747" y="0"/>
                  </a:lnTo>
                  <a:lnTo>
                    <a:pt x="416814" y="240411"/>
                  </a:lnTo>
                  <a:lnTo>
                    <a:pt x="614553" y="240411"/>
                  </a:lnTo>
                  <a:close/>
                </a:path>
                <a:path w="1031875" h="762000">
                  <a:moveTo>
                    <a:pt x="1031367" y="296672"/>
                  </a:moveTo>
                  <a:lnTo>
                    <a:pt x="547052" y="296672"/>
                  </a:lnTo>
                  <a:lnTo>
                    <a:pt x="547052" y="240423"/>
                  </a:lnTo>
                  <a:lnTo>
                    <a:pt x="484251" y="240423"/>
                  </a:lnTo>
                  <a:lnTo>
                    <a:pt x="484251" y="296672"/>
                  </a:lnTo>
                  <a:lnTo>
                    <a:pt x="0" y="296672"/>
                  </a:lnTo>
                  <a:lnTo>
                    <a:pt x="0" y="762000"/>
                  </a:lnTo>
                  <a:lnTo>
                    <a:pt x="1031367" y="762000"/>
                  </a:lnTo>
                  <a:lnTo>
                    <a:pt x="1031367" y="296672"/>
                  </a:lnTo>
                  <a:close/>
                </a:path>
              </a:pathLst>
            </a:custGeom>
            <a:solidFill>
              <a:srgbClr val="538ED3">
                <a:alpha val="34901"/>
              </a:srgbClr>
            </a:solidFill>
          </p:spPr>
          <p:txBody>
            <a:bodyPr wrap="square" lIns="0" tIns="0" rIns="0" bIns="0" rtlCol="0"/>
            <a:lstStyle/>
            <a:p>
              <a:endParaRPr/>
            </a:p>
          </p:txBody>
        </p:sp>
        <p:sp>
          <p:nvSpPr>
            <p:cNvPr id="8" name="object 8"/>
            <p:cNvSpPr/>
            <p:nvPr/>
          </p:nvSpPr>
          <p:spPr>
            <a:xfrm>
              <a:off x="3048761" y="4496561"/>
              <a:ext cx="1031875" cy="762000"/>
            </a:xfrm>
            <a:custGeom>
              <a:avLst/>
              <a:gdLst/>
              <a:ahLst/>
              <a:cxnLst/>
              <a:rect l="l" t="t" r="r" b="b"/>
              <a:pathLst>
                <a:path w="1031875" h="762000">
                  <a:moveTo>
                    <a:pt x="0" y="296671"/>
                  </a:moveTo>
                  <a:lnTo>
                    <a:pt x="484250" y="296671"/>
                  </a:lnTo>
                  <a:lnTo>
                    <a:pt x="484250" y="240411"/>
                  </a:lnTo>
                  <a:lnTo>
                    <a:pt x="416813" y="240411"/>
                  </a:lnTo>
                  <a:lnTo>
                    <a:pt x="515747" y="0"/>
                  </a:lnTo>
                  <a:lnTo>
                    <a:pt x="614552" y="240411"/>
                  </a:lnTo>
                  <a:lnTo>
                    <a:pt x="547115" y="240411"/>
                  </a:lnTo>
                  <a:lnTo>
                    <a:pt x="547115" y="296671"/>
                  </a:lnTo>
                  <a:lnTo>
                    <a:pt x="1031366" y="296671"/>
                  </a:lnTo>
                  <a:lnTo>
                    <a:pt x="1031366" y="762000"/>
                  </a:lnTo>
                  <a:lnTo>
                    <a:pt x="0" y="762000"/>
                  </a:lnTo>
                  <a:lnTo>
                    <a:pt x="0" y="296671"/>
                  </a:lnTo>
                  <a:close/>
                </a:path>
              </a:pathLst>
            </a:custGeom>
            <a:ln w="19812">
              <a:solidFill>
                <a:srgbClr val="000000"/>
              </a:solidFill>
            </a:ln>
          </p:spPr>
          <p:txBody>
            <a:bodyPr wrap="square" lIns="0" tIns="0" rIns="0" bIns="0" rtlCol="0"/>
            <a:lstStyle/>
            <a:p>
              <a:endParaRPr/>
            </a:p>
          </p:txBody>
        </p:sp>
        <p:sp>
          <p:nvSpPr>
            <p:cNvPr id="9" name="object 9"/>
            <p:cNvSpPr/>
            <p:nvPr/>
          </p:nvSpPr>
          <p:spPr>
            <a:xfrm>
              <a:off x="3133344" y="2514599"/>
              <a:ext cx="990600" cy="838200"/>
            </a:xfrm>
            <a:custGeom>
              <a:avLst/>
              <a:gdLst/>
              <a:ahLst/>
              <a:cxnLst/>
              <a:rect l="l" t="t" r="r" b="b"/>
              <a:pathLst>
                <a:path w="990600" h="838200">
                  <a:moveTo>
                    <a:pt x="990600" y="350520"/>
                  </a:moveTo>
                  <a:lnTo>
                    <a:pt x="541528" y="350520"/>
                  </a:lnTo>
                  <a:lnTo>
                    <a:pt x="541528" y="230505"/>
                  </a:lnTo>
                  <a:lnTo>
                    <a:pt x="625475" y="230505"/>
                  </a:lnTo>
                  <a:lnTo>
                    <a:pt x="495300" y="0"/>
                  </a:lnTo>
                  <a:lnTo>
                    <a:pt x="365125" y="230505"/>
                  </a:lnTo>
                  <a:lnTo>
                    <a:pt x="449072" y="230505"/>
                  </a:lnTo>
                  <a:lnTo>
                    <a:pt x="449072" y="350520"/>
                  </a:lnTo>
                  <a:lnTo>
                    <a:pt x="0" y="350520"/>
                  </a:lnTo>
                  <a:lnTo>
                    <a:pt x="0" y="838200"/>
                  </a:lnTo>
                  <a:lnTo>
                    <a:pt x="990600" y="838200"/>
                  </a:lnTo>
                  <a:lnTo>
                    <a:pt x="990600" y="350520"/>
                  </a:lnTo>
                  <a:close/>
                </a:path>
              </a:pathLst>
            </a:custGeom>
            <a:solidFill>
              <a:srgbClr val="538ED3">
                <a:alpha val="34117"/>
              </a:srgbClr>
            </a:solidFill>
          </p:spPr>
          <p:txBody>
            <a:bodyPr wrap="square" lIns="0" tIns="0" rIns="0" bIns="0" rtlCol="0"/>
            <a:lstStyle/>
            <a:p>
              <a:endParaRPr/>
            </a:p>
          </p:txBody>
        </p:sp>
        <p:sp>
          <p:nvSpPr>
            <p:cNvPr id="10" name="object 10"/>
            <p:cNvSpPr/>
            <p:nvPr/>
          </p:nvSpPr>
          <p:spPr>
            <a:xfrm>
              <a:off x="3134105" y="2515361"/>
              <a:ext cx="990600" cy="838200"/>
            </a:xfrm>
            <a:custGeom>
              <a:avLst/>
              <a:gdLst/>
              <a:ahLst/>
              <a:cxnLst/>
              <a:rect l="l" t="t" r="r" b="b"/>
              <a:pathLst>
                <a:path w="990600" h="838200">
                  <a:moveTo>
                    <a:pt x="0" y="350520"/>
                  </a:moveTo>
                  <a:lnTo>
                    <a:pt x="449071" y="350520"/>
                  </a:lnTo>
                  <a:lnTo>
                    <a:pt x="449071" y="230504"/>
                  </a:lnTo>
                  <a:lnTo>
                    <a:pt x="365124" y="230504"/>
                  </a:lnTo>
                  <a:lnTo>
                    <a:pt x="495299" y="0"/>
                  </a:lnTo>
                  <a:lnTo>
                    <a:pt x="625474" y="230504"/>
                  </a:lnTo>
                  <a:lnTo>
                    <a:pt x="541528" y="230504"/>
                  </a:lnTo>
                  <a:lnTo>
                    <a:pt x="541528" y="350520"/>
                  </a:lnTo>
                  <a:lnTo>
                    <a:pt x="990599" y="350520"/>
                  </a:lnTo>
                  <a:lnTo>
                    <a:pt x="990599" y="838200"/>
                  </a:lnTo>
                  <a:lnTo>
                    <a:pt x="0" y="838200"/>
                  </a:lnTo>
                  <a:lnTo>
                    <a:pt x="0" y="350520"/>
                  </a:lnTo>
                  <a:close/>
                </a:path>
              </a:pathLst>
            </a:custGeom>
            <a:ln w="19811">
              <a:solidFill>
                <a:srgbClr val="000000"/>
              </a:solidFill>
            </a:ln>
          </p:spPr>
          <p:txBody>
            <a:bodyPr wrap="square" lIns="0" tIns="0" rIns="0" bIns="0" rtlCol="0"/>
            <a:lstStyle/>
            <a:p>
              <a:endParaRPr/>
            </a:p>
          </p:txBody>
        </p:sp>
      </p:grpSp>
      <p:sp>
        <p:nvSpPr>
          <p:cNvPr id="11" name="object 11"/>
          <p:cNvSpPr txBox="1"/>
          <p:nvPr/>
        </p:nvSpPr>
        <p:spPr>
          <a:xfrm>
            <a:off x="3244342" y="2845054"/>
            <a:ext cx="767715" cy="452755"/>
          </a:xfrm>
          <a:prstGeom prst="rect">
            <a:avLst/>
          </a:prstGeom>
        </p:spPr>
        <p:txBody>
          <a:bodyPr vert="horz" wrap="square" lIns="0" tIns="13335" rIns="0" bIns="0" rtlCol="0">
            <a:spAutoFit/>
          </a:bodyPr>
          <a:lstStyle/>
          <a:p>
            <a:pPr algn="ctr">
              <a:lnSpc>
                <a:spcPct val="100000"/>
              </a:lnSpc>
              <a:spcBef>
                <a:spcPts val="105"/>
              </a:spcBef>
            </a:pPr>
            <a:r>
              <a:rPr sz="1400" b="1" spc="-20" dirty="0">
                <a:latin typeface="Calibri"/>
                <a:cs typeface="Calibri"/>
              </a:rPr>
              <a:t>MCAS</a:t>
            </a:r>
            <a:endParaRPr sz="1400">
              <a:latin typeface="Calibri"/>
              <a:cs typeface="Calibri"/>
            </a:endParaRPr>
          </a:p>
          <a:p>
            <a:pPr algn="ctr">
              <a:lnSpc>
                <a:spcPct val="100000"/>
              </a:lnSpc>
            </a:pPr>
            <a:r>
              <a:rPr sz="1400" b="1" spc="-10" dirty="0">
                <a:latin typeface="Calibri"/>
                <a:cs typeface="Calibri"/>
              </a:rPr>
              <a:t>New</a:t>
            </a:r>
            <a:r>
              <a:rPr sz="1400" b="1" spc="-125" dirty="0">
                <a:latin typeface="Calibri"/>
                <a:cs typeface="Calibri"/>
              </a:rPr>
              <a:t> </a:t>
            </a:r>
            <a:r>
              <a:rPr sz="1400" b="1" spc="-20" dirty="0">
                <a:latin typeface="Calibri"/>
                <a:cs typeface="Calibri"/>
              </a:rPr>
              <a:t>River</a:t>
            </a:r>
            <a:endParaRPr sz="1400">
              <a:latin typeface="Calibri"/>
              <a:cs typeface="Calibri"/>
            </a:endParaRPr>
          </a:p>
        </p:txBody>
      </p:sp>
      <p:grpSp>
        <p:nvGrpSpPr>
          <p:cNvPr id="12" name="object 12"/>
          <p:cNvGrpSpPr/>
          <p:nvPr/>
        </p:nvGrpSpPr>
        <p:grpSpPr>
          <a:xfrm>
            <a:off x="5280405" y="2732277"/>
            <a:ext cx="1391920" cy="328295"/>
            <a:chOff x="5280405" y="2732277"/>
            <a:chExt cx="1391920" cy="328295"/>
          </a:xfrm>
        </p:grpSpPr>
        <p:sp>
          <p:nvSpPr>
            <p:cNvPr id="13" name="object 13"/>
            <p:cNvSpPr/>
            <p:nvPr/>
          </p:nvSpPr>
          <p:spPr>
            <a:xfrm>
              <a:off x="5289804" y="2741675"/>
              <a:ext cx="1371600" cy="307975"/>
            </a:xfrm>
            <a:custGeom>
              <a:avLst/>
              <a:gdLst/>
              <a:ahLst/>
              <a:cxnLst/>
              <a:rect l="l" t="t" r="r" b="b"/>
              <a:pathLst>
                <a:path w="1371600" h="307975">
                  <a:moveTo>
                    <a:pt x="1371600" y="219494"/>
                  </a:moveTo>
                  <a:lnTo>
                    <a:pt x="397510" y="219494"/>
                  </a:lnTo>
                  <a:lnTo>
                    <a:pt x="397510" y="307721"/>
                  </a:lnTo>
                  <a:lnTo>
                    <a:pt x="1371600" y="307721"/>
                  </a:lnTo>
                  <a:lnTo>
                    <a:pt x="1371600" y="219494"/>
                  </a:lnTo>
                  <a:close/>
                </a:path>
                <a:path w="1371600" h="307975">
                  <a:moveTo>
                    <a:pt x="1371600" y="38"/>
                  </a:moveTo>
                  <a:lnTo>
                    <a:pt x="397510" y="38"/>
                  </a:lnTo>
                  <a:lnTo>
                    <a:pt x="397510" y="88265"/>
                  </a:lnTo>
                  <a:lnTo>
                    <a:pt x="145288" y="88265"/>
                  </a:lnTo>
                  <a:lnTo>
                    <a:pt x="145288" y="0"/>
                  </a:lnTo>
                  <a:lnTo>
                    <a:pt x="0" y="153797"/>
                  </a:lnTo>
                  <a:lnTo>
                    <a:pt x="145288" y="307721"/>
                  </a:lnTo>
                  <a:lnTo>
                    <a:pt x="145288" y="219456"/>
                  </a:lnTo>
                  <a:lnTo>
                    <a:pt x="1371600" y="219456"/>
                  </a:lnTo>
                  <a:lnTo>
                    <a:pt x="1371600" y="88265"/>
                  </a:lnTo>
                  <a:lnTo>
                    <a:pt x="1371600" y="38"/>
                  </a:lnTo>
                  <a:close/>
                </a:path>
              </a:pathLst>
            </a:custGeom>
            <a:solidFill>
              <a:srgbClr val="538ED3">
                <a:alpha val="39999"/>
              </a:srgbClr>
            </a:solidFill>
          </p:spPr>
          <p:txBody>
            <a:bodyPr wrap="square" lIns="0" tIns="0" rIns="0" bIns="0" rtlCol="0"/>
            <a:lstStyle/>
            <a:p>
              <a:endParaRPr/>
            </a:p>
          </p:txBody>
        </p:sp>
        <p:sp>
          <p:nvSpPr>
            <p:cNvPr id="14" name="object 14"/>
            <p:cNvSpPr/>
            <p:nvPr/>
          </p:nvSpPr>
          <p:spPr>
            <a:xfrm>
              <a:off x="5290565" y="2742437"/>
              <a:ext cx="1371600" cy="307975"/>
            </a:xfrm>
            <a:custGeom>
              <a:avLst/>
              <a:gdLst/>
              <a:ahLst/>
              <a:cxnLst/>
              <a:rect l="l" t="t" r="r" b="b"/>
              <a:pathLst>
                <a:path w="1371600" h="307975">
                  <a:moveTo>
                    <a:pt x="0" y="153797"/>
                  </a:moveTo>
                  <a:lnTo>
                    <a:pt x="145287" y="0"/>
                  </a:lnTo>
                  <a:lnTo>
                    <a:pt x="145287" y="88264"/>
                  </a:lnTo>
                  <a:lnTo>
                    <a:pt x="397510" y="88264"/>
                  </a:lnTo>
                  <a:lnTo>
                    <a:pt x="397510" y="0"/>
                  </a:lnTo>
                  <a:lnTo>
                    <a:pt x="1371600" y="0"/>
                  </a:lnTo>
                  <a:lnTo>
                    <a:pt x="1371600" y="307721"/>
                  </a:lnTo>
                  <a:lnTo>
                    <a:pt x="397510" y="307721"/>
                  </a:lnTo>
                  <a:lnTo>
                    <a:pt x="397510" y="219456"/>
                  </a:lnTo>
                  <a:lnTo>
                    <a:pt x="145287" y="219456"/>
                  </a:lnTo>
                  <a:lnTo>
                    <a:pt x="145287" y="307721"/>
                  </a:lnTo>
                  <a:lnTo>
                    <a:pt x="0" y="153797"/>
                  </a:lnTo>
                  <a:close/>
                </a:path>
              </a:pathLst>
            </a:custGeom>
            <a:ln w="19811">
              <a:solidFill>
                <a:srgbClr val="000000"/>
              </a:solidFill>
            </a:ln>
          </p:spPr>
          <p:txBody>
            <a:bodyPr wrap="square" lIns="0" tIns="0" rIns="0" bIns="0" rtlCol="0"/>
            <a:lstStyle/>
            <a:p>
              <a:endParaRPr/>
            </a:p>
          </p:txBody>
        </p:sp>
      </p:grpSp>
      <p:sp>
        <p:nvSpPr>
          <p:cNvPr id="15" name="object 15"/>
          <p:cNvSpPr txBox="1"/>
          <p:nvPr/>
        </p:nvSpPr>
        <p:spPr>
          <a:xfrm>
            <a:off x="5821807" y="2752089"/>
            <a:ext cx="749935"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Main</a:t>
            </a:r>
            <a:r>
              <a:rPr sz="1400" b="1" spc="-105" dirty="0">
                <a:latin typeface="Calibri"/>
                <a:cs typeface="Calibri"/>
              </a:rPr>
              <a:t> </a:t>
            </a:r>
            <a:r>
              <a:rPr sz="1400" b="1" spc="-20" dirty="0">
                <a:latin typeface="Calibri"/>
                <a:cs typeface="Calibri"/>
              </a:rPr>
              <a:t>Side</a:t>
            </a:r>
            <a:endParaRPr sz="1400">
              <a:latin typeface="Calibri"/>
              <a:cs typeface="Calibri"/>
            </a:endParaRPr>
          </a:p>
        </p:txBody>
      </p:sp>
      <p:grpSp>
        <p:nvGrpSpPr>
          <p:cNvPr id="16" name="object 16"/>
          <p:cNvGrpSpPr/>
          <p:nvPr/>
        </p:nvGrpSpPr>
        <p:grpSpPr>
          <a:xfrm>
            <a:off x="5620258" y="3037077"/>
            <a:ext cx="2545715" cy="328295"/>
            <a:chOff x="5620258" y="3037077"/>
            <a:chExt cx="2545715" cy="328295"/>
          </a:xfrm>
        </p:grpSpPr>
        <p:sp>
          <p:nvSpPr>
            <p:cNvPr id="17" name="object 17"/>
            <p:cNvSpPr/>
            <p:nvPr/>
          </p:nvSpPr>
          <p:spPr>
            <a:xfrm>
              <a:off x="5629656" y="3046526"/>
              <a:ext cx="2525395" cy="307975"/>
            </a:xfrm>
            <a:custGeom>
              <a:avLst/>
              <a:gdLst/>
              <a:ahLst/>
              <a:cxnLst/>
              <a:rect l="l" t="t" r="r" b="b"/>
              <a:pathLst>
                <a:path w="2525395" h="307975">
                  <a:moveTo>
                    <a:pt x="2525077" y="208915"/>
                  </a:moveTo>
                  <a:lnTo>
                    <a:pt x="1382776" y="208915"/>
                  </a:lnTo>
                  <a:lnTo>
                    <a:pt x="1382776" y="307670"/>
                  </a:lnTo>
                  <a:lnTo>
                    <a:pt x="2525077" y="307670"/>
                  </a:lnTo>
                  <a:lnTo>
                    <a:pt x="2525077" y="208915"/>
                  </a:lnTo>
                  <a:close/>
                </a:path>
                <a:path w="2525395" h="307975">
                  <a:moveTo>
                    <a:pt x="2525141" y="98755"/>
                  </a:moveTo>
                  <a:lnTo>
                    <a:pt x="2525077" y="0"/>
                  </a:lnTo>
                  <a:lnTo>
                    <a:pt x="1382776" y="0"/>
                  </a:lnTo>
                  <a:lnTo>
                    <a:pt x="1382776" y="98755"/>
                  </a:lnTo>
                  <a:lnTo>
                    <a:pt x="145288" y="98755"/>
                  </a:lnTo>
                  <a:lnTo>
                    <a:pt x="145288" y="14935"/>
                  </a:lnTo>
                  <a:lnTo>
                    <a:pt x="0" y="153746"/>
                  </a:lnTo>
                  <a:lnTo>
                    <a:pt x="145288" y="292684"/>
                  </a:lnTo>
                  <a:lnTo>
                    <a:pt x="145288" y="208864"/>
                  </a:lnTo>
                  <a:lnTo>
                    <a:pt x="2525141" y="208864"/>
                  </a:lnTo>
                  <a:lnTo>
                    <a:pt x="2525141" y="98755"/>
                  </a:lnTo>
                  <a:close/>
                </a:path>
              </a:pathLst>
            </a:custGeom>
            <a:solidFill>
              <a:srgbClr val="538ED3">
                <a:alpha val="32156"/>
              </a:srgbClr>
            </a:solidFill>
          </p:spPr>
          <p:txBody>
            <a:bodyPr wrap="square" lIns="0" tIns="0" rIns="0" bIns="0" rtlCol="0"/>
            <a:lstStyle/>
            <a:p>
              <a:endParaRPr/>
            </a:p>
          </p:txBody>
        </p:sp>
        <p:sp>
          <p:nvSpPr>
            <p:cNvPr id="18" name="object 18"/>
            <p:cNvSpPr/>
            <p:nvPr/>
          </p:nvSpPr>
          <p:spPr>
            <a:xfrm>
              <a:off x="5630418" y="3047237"/>
              <a:ext cx="2525395" cy="307975"/>
            </a:xfrm>
            <a:custGeom>
              <a:avLst/>
              <a:gdLst/>
              <a:ahLst/>
              <a:cxnLst/>
              <a:rect l="l" t="t" r="r" b="b"/>
              <a:pathLst>
                <a:path w="2525395" h="307975">
                  <a:moveTo>
                    <a:pt x="0" y="153797"/>
                  </a:moveTo>
                  <a:lnTo>
                    <a:pt x="145287" y="14986"/>
                  </a:lnTo>
                  <a:lnTo>
                    <a:pt x="145287" y="98806"/>
                  </a:lnTo>
                  <a:lnTo>
                    <a:pt x="1382776" y="98806"/>
                  </a:lnTo>
                  <a:lnTo>
                    <a:pt x="1382776" y="0"/>
                  </a:lnTo>
                  <a:lnTo>
                    <a:pt x="2525141" y="0"/>
                  </a:lnTo>
                  <a:lnTo>
                    <a:pt x="2525141" y="307721"/>
                  </a:lnTo>
                  <a:lnTo>
                    <a:pt x="1382776" y="307721"/>
                  </a:lnTo>
                  <a:lnTo>
                    <a:pt x="1382776" y="208914"/>
                  </a:lnTo>
                  <a:lnTo>
                    <a:pt x="145287" y="208914"/>
                  </a:lnTo>
                  <a:lnTo>
                    <a:pt x="145287" y="292735"/>
                  </a:lnTo>
                  <a:lnTo>
                    <a:pt x="0" y="153797"/>
                  </a:lnTo>
                  <a:close/>
                </a:path>
              </a:pathLst>
            </a:custGeom>
            <a:ln w="19812">
              <a:solidFill>
                <a:srgbClr val="000000"/>
              </a:solidFill>
            </a:ln>
          </p:spPr>
          <p:txBody>
            <a:bodyPr wrap="square" lIns="0" tIns="0" rIns="0" bIns="0" rtlCol="0"/>
            <a:lstStyle/>
            <a:p>
              <a:endParaRPr/>
            </a:p>
          </p:txBody>
        </p:sp>
      </p:grpSp>
      <p:sp>
        <p:nvSpPr>
          <p:cNvPr id="19" name="object 19"/>
          <p:cNvSpPr txBox="1"/>
          <p:nvPr/>
        </p:nvSpPr>
        <p:spPr>
          <a:xfrm>
            <a:off x="7091298" y="3057270"/>
            <a:ext cx="966469" cy="239395"/>
          </a:xfrm>
          <a:prstGeom prst="rect">
            <a:avLst/>
          </a:prstGeom>
        </p:spPr>
        <p:txBody>
          <a:bodyPr vert="horz" wrap="square" lIns="0" tIns="13335" rIns="0" bIns="0" rtlCol="0">
            <a:spAutoFit/>
          </a:bodyPr>
          <a:lstStyle/>
          <a:p>
            <a:pPr marL="12700">
              <a:lnSpc>
                <a:spcPct val="100000"/>
              </a:lnSpc>
              <a:spcBef>
                <a:spcPts val="105"/>
              </a:spcBef>
            </a:pPr>
            <a:r>
              <a:rPr sz="1400" b="1" dirty="0">
                <a:latin typeface="Calibri"/>
                <a:cs typeface="Calibri"/>
              </a:rPr>
              <a:t>French</a:t>
            </a:r>
            <a:r>
              <a:rPr sz="1400" b="1" spc="-170" dirty="0">
                <a:latin typeface="Calibri"/>
                <a:cs typeface="Calibri"/>
              </a:rPr>
              <a:t> </a:t>
            </a:r>
            <a:r>
              <a:rPr sz="1400" b="1" spc="-20" dirty="0">
                <a:latin typeface="Calibri"/>
                <a:cs typeface="Calibri"/>
              </a:rPr>
              <a:t>Creek</a:t>
            </a:r>
            <a:endParaRPr sz="1400">
              <a:latin typeface="Calibri"/>
              <a:cs typeface="Calibri"/>
            </a:endParaRPr>
          </a:p>
        </p:txBody>
      </p:sp>
      <p:grpSp>
        <p:nvGrpSpPr>
          <p:cNvPr id="20" name="object 20"/>
          <p:cNvGrpSpPr/>
          <p:nvPr/>
        </p:nvGrpSpPr>
        <p:grpSpPr>
          <a:xfrm>
            <a:off x="6653530" y="3419602"/>
            <a:ext cx="1849120" cy="542925"/>
            <a:chOff x="6653530" y="3419602"/>
            <a:chExt cx="1849120" cy="542925"/>
          </a:xfrm>
        </p:grpSpPr>
        <p:sp>
          <p:nvSpPr>
            <p:cNvPr id="21" name="object 21"/>
            <p:cNvSpPr/>
            <p:nvPr/>
          </p:nvSpPr>
          <p:spPr>
            <a:xfrm>
              <a:off x="6662928" y="3562222"/>
              <a:ext cx="1828800" cy="389255"/>
            </a:xfrm>
            <a:custGeom>
              <a:avLst/>
              <a:gdLst/>
              <a:ahLst/>
              <a:cxnLst/>
              <a:rect l="l" t="t" r="r" b="b"/>
              <a:pathLst>
                <a:path w="1828800" h="389254">
                  <a:moveTo>
                    <a:pt x="1828800" y="88138"/>
                  </a:moveTo>
                  <a:lnTo>
                    <a:pt x="246761" y="88138"/>
                  </a:lnTo>
                  <a:lnTo>
                    <a:pt x="246761" y="0"/>
                  </a:lnTo>
                  <a:lnTo>
                    <a:pt x="0" y="127889"/>
                  </a:lnTo>
                  <a:lnTo>
                    <a:pt x="246761" y="255778"/>
                  </a:lnTo>
                  <a:lnTo>
                    <a:pt x="246761" y="167640"/>
                  </a:lnTo>
                  <a:lnTo>
                    <a:pt x="400050" y="167640"/>
                  </a:lnTo>
                  <a:lnTo>
                    <a:pt x="400050" y="389001"/>
                  </a:lnTo>
                  <a:lnTo>
                    <a:pt x="1828800" y="389001"/>
                  </a:lnTo>
                  <a:lnTo>
                    <a:pt x="1828800" y="167640"/>
                  </a:lnTo>
                  <a:lnTo>
                    <a:pt x="1828800" y="88138"/>
                  </a:lnTo>
                  <a:close/>
                </a:path>
              </a:pathLst>
            </a:custGeom>
            <a:solidFill>
              <a:srgbClr val="A6A6A6">
                <a:alpha val="50195"/>
              </a:srgbClr>
            </a:solidFill>
          </p:spPr>
          <p:txBody>
            <a:bodyPr wrap="square" lIns="0" tIns="0" rIns="0" bIns="0" rtlCol="0"/>
            <a:lstStyle/>
            <a:p>
              <a:endParaRPr/>
            </a:p>
          </p:txBody>
        </p:sp>
        <p:sp>
          <p:nvSpPr>
            <p:cNvPr id="22" name="object 22"/>
            <p:cNvSpPr/>
            <p:nvPr/>
          </p:nvSpPr>
          <p:spPr>
            <a:xfrm>
              <a:off x="6663690" y="3429762"/>
              <a:ext cx="1828800" cy="522605"/>
            </a:xfrm>
            <a:custGeom>
              <a:avLst/>
              <a:gdLst/>
              <a:ahLst/>
              <a:cxnLst/>
              <a:rect l="l" t="t" r="r" b="b"/>
              <a:pathLst>
                <a:path w="1828800" h="522604">
                  <a:moveTo>
                    <a:pt x="0" y="261112"/>
                  </a:moveTo>
                  <a:lnTo>
                    <a:pt x="246760" y="133223"/>
                  </a:lnTo>
                  <a:lnTo>
                    <a:pt x="246760" y="221361"/>
                  </a:lnTo>
                  <a:lnTo>
                    <a:pt x="400050" y="221361"/>
                  </a:lnTo>
                  <a:lnTo>
                    <a:pt x="400050" y="0"/>
                  </a:lnTo>
                  <a:lnTo>
                    <a:pt x="1828800" y="0"/>
                  </a:lnTo>
                  <a:lnTo>
                    <a:pt x="1828800" y="522224"/>
                  </a:lnTo>
                  <a:lnTo>
                    <a:pt x="400050" y="522224"/>
                  </a:lnTo>
                  <a:lnTo>
                    <a:pt x="400050" y="300863"/>
                  </a:lnTo>
                  <a:lnTo>
                    <a:pt x="246760" y="300863"/>
                  </a:lnTo>
                  <a:lnTo>
                    <a:pt x="246760" y="389000"/>
                  </a:lnTo>
                  <a:lnTo>
                    <a:pt x="0" y="261112"/>
                  </a:lnTo>
                  <a:close/>
                </a:path>
              </a:pathLst>
            </a:custGeom>
            <a:ln w="19812">
              <a:solidFill>
                <a:srgbClr val="000000"/>
              </a:solidFill>
            </a:ln>
          </p:spPr>
          <p:txBody>
            <a:bodyPr wrap="square" lIns="0" tIns="0" rIns="0" bIns="0" rtlCol="0"/>
            <a:lstStyle/>
            <a:p>
              <a:endParaRPr/>
            </a:p>
          </p:txBody>
        </p:sp>
      </p:grpSp>
      <p:sp>
        <p:nvSpPr>
          <p:cNvPr id="23" name="object 23"/>
          <p:cNvSpPr txBox="1"/>
          <p:nvPr/>
        </p:nvSpPr>
        <p:spPr>
          <a:xfrm>
            <a:off x="7062978" y="3428962"/>
            <a:ext cx="1428750" cy="221615"/>
          </a:xfrm>
          <a:prstGeom prst="rect">
            <a:avLst/>
          </a:prstGeom>
          <a:solidFill>
            <a:srgbClr val="A6A6A6">
              <a:alpha val="50195"/>
            </a:srgbClr>
          </a:solidFill>
        </p:spPr>
        <p:txBody>
          <a:bodyPr vert="horz" wrap="square" lIns="0" tIns="25400" rIns="0" bIns="0" rtlCol="0">
            <a:spAutoFit/>
          </a:bodyPr>
          <a:lstStyle/>
          <a:p>
            <a:pPr marL="9525" algn="ctr">
              <a:lnSpc>
                <a:spcPts val="1540"/>
              </a:lnSpc>
              <a:spcBef>
                <a:spcPts val="200"/>
              </a:spcBef>
            </a:pPr>
            <a:r>
              <a:rPr sz="1400" b="1" dirty="0">
                <a:latin typeface="Calibri"/>
                <a:cs typeface="Calibri"/>
              </a:rPr>
              <a:t>G-</a:t>
            </a:r>
            <a:r>
              <a:rPr sz="1400" b="1" spc="-25" dirty="0">
                <a:latin typeface="Calibri"/>
                <a:cs typeface="Calibri"/>
              </a:rPr>
              <a:t>10</a:t>
            </a:r>
            <a:endParaRPr sz="1400">
              <a:latin typeface="Calibri"/>
              <a:cs typeface="Calibri"/>
            </a:endParaRPr>
          </a:p>
        </p:txBody>
      </p:sp>
      <p:sp>
        <p:nvSpPr>
          <p:cNvPr id="24" name="object 24"/>
          <p:cNvSpPr txBox="1"/>
          <p:nvPr/>
        </p:nvSpPr>
        <p:spPr>
          <a:xfrm>
            <a:off x="7062978" y="3654678"/>
            <a:ext cx="1428750" cy="239395"/>
          </a:xfrm>
          <a:prstGeom prst="rect">
            <a:avLst/>
          </a:prstGeom>
        </p:spPr>
        <p:txBody>
          <a:bodyPr vert="horz" wrap="square" lIns="0" tIns="12700" rIns="0" bIns="0" rtlCol="0">
            <a:spAutoFit/>
          </a:bodyPr>
          <a:lstStyle/>
          <a:p>
            <a:pPr marL="291465">
              <a:lnSpc>
                <a:spcPct val="100000"/>
              </a:lnSpc>
              <a:spcBef>
                <a:spcPts val="100"/>
              </a:spcBef>
            </a:pPr>
            <a:r>
              <a:rPr sz="1400" b="1" spc="-10" dirty="0">
                <a:latin typeface="Calibri"/>
                <a:cs typeface="Calibri"/>
              </a:rPr>
              <a:t>Impact</a:t>
            </a:r>
            <a:r>
              <a:rPr sz="1400" b="1" spc="-100" dirty="0">
                <a:latin typeface="Calibri"/>
                <a:cs typeface="Calibri"/>
              </a:rPr>
              <a:t> </a:t>
            </a:r>
            <a:r>
              <a:rPr sz="1400" b="1" spc="-20" dirty="0">
                <a:latin typeface="Calibri"/>
                <a:cs typeface="Calibri"/>
              </a:rPr>
              <a:t>Area</a:t>
            </a:r>
            <a:endParaRPr sz="1400">
              <a:latin typeface="Calibri"/>
              <a:cs typeface="Calibri"/>
            </a:endParaRPr>
          </a:p>
        </p:txBody>
      </p:sp>
      <p:grpSp>
        <p:nvGrpSpPr>
          <p:cNvPr id="25" name="object 25"/>
          <p:cNvGrpSpPr/>
          <p:nvPr/>
        </p:nvGrpSpPr>
        <p:grpSpPr>
          <a:xfrm>
            <a:off x="2662173" y="3504946"/>
            <a:ext cx="1544320" cy="544195"/>
            <a:chOff x="2662173" y="3504946"/>
            <a:chExt cx="1544320" cy="544195"/>
          </a:xfrm>
        </p:grpSpPr>
        <p:sp>
          <p:nvSpPr>
            <p:cNvPr id="26" name="object 26"/>
            <p:cNvSpPr/>
            <p:nvPr/>
          </p:nvSpPr>
          <p:spPr>
            <a:xfrm>
              <a:off x="2671572" y="3514343"/>
              <a:ext cx="1524000" cy="523875"/>
            </a:xfrm>
            <a:custGeom>
              <a:avLst/>
              <a:gdLst/>
              <a:ahLst/>
              <a:cxnLst/>
              <a:rect l="l" t="t" r="r" b="b"/>
              <a:pathLst>
                <a:path w="1524000" h="523875">
                  <a:moveTo>
                    <a:pt x="1524000" y="261874"/>
                  </a:moveTo>
                  <a:lnTo>
                    <a:pt x="1447419" y="221996"/>
                  </a:lnTo>
                  <a:lnTo>
                    <a:pt x="1277239" y="133604"/>
                  </a:lnTo>
                  <a:lnTo>
                    <a:pt x="1277239" y="221996"/>
                  </a:lnTo>
                  <a:lnTo>
                    <a:pt x="1190625" y="221996"/>
                  </a:lnTo>
                  <a:lnTo>
                    <a:pt x="1190625" y="0"/>
                  </a:lnTo>
                  <a:lnTo>
                    <a:pt x="0" y="0"/>
                  </a:lnTo>
                  <a:lnTo>
                    <a:pt x="0" y="523748"/>
                  </a:lnTo>
                  <a:lnTo>
                    <a:pt x="1190625" y="523748"/>
                  </a:lnTo>
                  <a:lnTo>
                    <a:pt x="1190625" y="301752"/>
                  </a:lnTo>
                  <a:lnTo>
                    <a:pt x="1277239" y="301752"/>
                  </a:lnTo>
                  <a:lnTo>
                    <a:pt x="1277239" y="390144"/>
                  </a:lnTo>
                  <a:lnTo>
                    <a:pt x="1447419" y="301752"/>
                  </a:lnTo>
                  <a:lnTo>
                    <a:pt x="1524000" y="261874"/>
                  </a:lnTo>
                  <a:close/>
                </a:path>
              </a:pathLst>
            </a:custGeom>
            <a:solidFill>
              <a:srgbClr val="A6A6A6">
                <a:alpha val="50195"/>
              </a:srgbClr>
            </a:solidFill>
          </p:spPr>
          <p:txBody>
            <a:bodyPr wrap="square" lIns="0" tIns="0" rIns="0" bIns="0" rtlCol="0"/>
            <a:lstStyle/>
            <a:p>
              <a:endParaRPr/>
            </a:p>
          </p:txBody>
        </p:sp>
        <p:sp>
          <p:nvSpPr>
            <p:cNvPr id="27" name="object 27"/>
            <p:cNvSpPr/>
            <p:nvPr/>
          </p:nvSpPr>
          <p:spPr>
            <a:xfrm>
              <a:off x="2672333" y="3515106"/>
              <a:ext cx="1524000" cy="523875"/>
            </a:xfrm>
            <a:custGeom>
              <a:avLst/>
              <a:gdLst/>
              <a:ahLst/>
              <a:cxnLst/>
              <a:rect l="l" t="t" r="r" b="b"/>
              <a:pathLst>
                <a:path w="1524000" h="523875">
                  <a:moveTo>
                    <a:pt x="1524000" y="261874"/>
                  </a:moveTo>
                  <a:lnTo>
                    <a:pt x="1277239" y="133604"/>
                  </a:lnTo>
                  <a:lnTo>
                    <a:pt x="1277239" y="221996"/>
                  </a:lnTo>
                  <a:lnTo>
                    <a:pt x="1190625" y="221996"/>
                  </a:lnTo>
                  <a:lnTo>
                    <a:pt x="1190625" y="0"/>
                  </a:lnTo>
                  <a:lnTo>
                    <a:pt x="0" y="0"/>
                  </a:lnTo>
                  <a:lnTo>
                    <a:pt x="0" y="523748"/>
                  </a:lnTo>
                  <a:lnTo>
                    <a:pt x="1190625" y="523748"/>
                  </a:lnTo>
                  <a:lnTo>
                    <a:pt x="1190625" y="301752"/>
                  </a:lnTo>
                  <a:lnTo>
                    <a:pt x="1277239" y="301752"/>
                  </a:lnTo>
                  <a:lnTo>
                    <a:pt x="1277239" y="390144"/>
                  </a:lnTo>
                  <a:lnTo>
                    <a:pt x="1524000" y="261874"/>
                  </a:lnTo>
                  <a:close/>
                </a:path>
              </a:pathLst>
            </a:custGeom>
            <a:ln w="19812">
              <a:solidFill>
                <a:srgbClr val="000000"/>
              </a:solidFill>
            </a:ln>
          </p:spPr>
          <p:txBody>
            <a:bodyPr wrap="square" lIns="0" tIns="0" rIns="0" bIns="0" rtlCol="0"/>
            <a:lstStyle/>
            <a:p>
              <a:endParaRPr/>
            </a:p>
          </p:txBody>
        </p:sp>
      </p:grpSp>
      <p:sp>
        <p:nvSpPr>
          <p:cNvPr id="28" name="object 28"/>
          <p:cNvSpPr txBox="1"/>
          <p:nvPr/>
        </p:nvSpPr>
        <p:spPr>
          <a:xfrm>
            <a:off x="2832607" y="3528186"/>
            <a:ext cx="909319" cy="452755"/>
          </a:xfrm>
          <a:prstGeom prst="rect">
            <a:avLst/>
          </a:prstGeom>
        </p:spPr>
        <p:txBody>
          <a:bodyPr vert="horz" wrap="square" lIns="0" tIns="13335" rIns="0" bIns="0" rtlCol="0">
            <a:spAutoFit/>
          </a:bodyPr>
          <a:lstStyle/>
          <a:p>
            <a:pPr marR="22860" algn="ctr">
              <a:lnSpc>
                <a:spcPct val="100000"/>
              </a:lnSpc>
              <a:spcBef>
                <a:spcPts val="105"/>
              </a:spcBef>
            </a:pPr>
            <a:r>
              <a:rPr sz="1400" b="1" dirty="0">
                <a:latin typeface="Calibri"/>
                <a:cs typeface="Calibri"/>
              </a:rPr>
              <a:t>K-</a:t>
            </a:r>
            <a:r>
              <a:rPr sz="1400" b="1" spc="-50" dirty="0">
                <a:latin typeface="Calibri"/>
                <a:cs typeface="Calibri"/>
              </a:rPr>
              <a:t>2</a:t>
            </a:r>
            <a:endParaRPr sz="1400">
              <a:latin typeface="Calibri"/>
              <a:cs typeface="Calibri"/>
            </a:endParaRPr>
          </a:p>
          <a:p>
            <a:pPr algn="ctr">
              <a:lnSpc>
                <a:spcPct val="100000"/>
              </a:lnSpc>
            </a:pPr>
            <a:r>
              <a:rPr sz="1400" b="1" spc="-10" dirty="0">
                <a:latin typeface="Calibri"/>
                <a:cs typeface="Calibri"/>
              </a:rPr>
              <a:t>Impact</a:t>
            </a:r>
            <a:r>
              <a:rPr sz="1400" b="1" spc="-105" dirty="0">
                <a:latin typeface="Calibri"/>
                <a:cs typeface="Calibri"/>
              </a:rPr>
              <a:t> </a:t>
            </a:r>
            <a:r>
              <a:rPr sz="1400" b="1" spc="-20" dirty="0">
                <a:latin typeface="Calibri"/>
                <a:cs typeface="Calibri"/>
              </a:rPr>
              <a:t>Area</a:t>
            </a:r>
            <a:endParaRPr sz="1400">
              <a:latin typeface="Calibri"/>
              <a:cs typeface="Calibri"/>
            </a:endParaRPr>
          </a:p>
        </p:txBody>
      </p:sp>
      <p:grpSp>
        <p:nvGrpSpPr>
          <p:cNvPr id="29" name="object 29"/>
          <p:cNvGrpSpPr/>
          <p:nvPr/>
        </p:nvGrpSpPr>
        <p:grpSpPr>
          <a:xfrm>
            <a:off x="4867402" y="1877314"/>
            <a:ext cx="1270000" cy="666750"/>
            <a:chOff x="4867402" y="1877314"/>
            <a:chExt cx="1270000" cy="666750"/>
          </a:xfrm>
        </p:grpSpPr>
        <p:sp>
          <p:nvSpPr>
            <p:cNvPr id="30" name="object 30"/>
            <p:cNvSpPr/>
            <p:nvPr/>
          </p:nvSpPr>
          <p:spPr>
            <a:xfrm>
              <a:off x="4876800" y="2064638"/>
              <a:ext cx="1249680" cy="467995"/>
            </a:xfrm>
            <a:custGeom>
              <a:avLst/>
              <a:gdLst/>
              <a:ahLst/>
              <a:cxnLst/>
              <a:rect l="l" t="t" r="r" b="b"/>
              <a:pathLst>
                <a:path w="1249679" h="467994">
                  <a:moveTo>
                    <a:pt x="1249426" y="53467"/>
                  </a:moveTo>
                  <a:lnTo>
                    <a:pt x="231902" y="53467"/>
                  </a:lnTo>
                  <a:lnTo>
                    <a:pt x="231902" y="0"/>
                  </a:lnTo>
                  <a:lnTo>
                    <a:pt x="0" y="145034"/>
                  </a:lnTo>
                  <a:lnTo>
                    <a:pt x="231902" y="290068"/>
                  </a:lnTo>
                  <a:lnTo>
                    <a:pt x="231902" y="236601"/>
                  </a:lnTo>
                  <a:lnTo>
                    <a:pt x="437515" y="236601"/>
                  </a:lnTo>
                  <a:lnTo>
                    <a:pt x="437515" y="467995"/>
                  </a:lnTo>
                  <a:lnTo>
                    <a:pt x="1249362" y="467995"/>
                  </a:lnTo>
                  <a:lnTo>
                    <a:pt x="1249362" y="236601"/>
                  </a:lnTo>
                  <a:lnTo>
                    <a:pt x="1249426" y="53467"/>
                  </a:lnTo>
                  <a:close/>
                </a:path>
              </a:pathLst>
            </a:custGeom>
            <a:solidFill>
              <a:srgbClr val="538ED3">
                <a:alpha val="34117"/>
              </a:srgbClr>
            </a:solidFill>
          </p:spPr>
          <p:txBody>
            <a:bodyPr wrap="square" lIns="0" tIns="0" rIns="0" bIns="0" rtlCol="0"/>
            <a:lstStyle/>
            <a:p>
              <a:endParaRPr/>
            </a:p>
          </p:txBody>
        </p:sp>
        <p:sp>
          <p:nvSpPr>
            <p:cNvPr id="31" name="object 31"/>
            <p:cNvSpPr/>
            <p:nvPr/>
          </p:nvSpPr>
          <p:spPr>
            <a:xfrm>
              <a:off x="4877562" y="1887474"/>
              <a:ext cx="1249680" cy="646430"/>
            </a:xfrm>
            <a:custGeom>
              <a:avLst/>
              <a:gdLst/>
              <a:ahLst/>
              <a:cxnLst/>
              <a:rect l="l" t="t" r="r" b="b"/>
              <a:pathLst>
                <a:path w="1249679" h="646430">
                  <a:moveTo>
                    <a:pt x="0" y="322961"/>
                  </a:moveTo>
                  <a:lnTo>
                    <a:pt x="231901" y="177926"/>
                  </a:lnTo>
                  <a:lnTo>
                    <a:pt x="231901" y="231393"/>
                  </a:lnTo>
                  <a:lnTo>
                    <a:pt x="437514" y="231393"/>
                  </a:lnTo>
                  <a:lnTo>
                    <a:pt x="437514" y="0"/>
                  </a:lnTo>
                  <a:lnTo>
                    <a:pt x="1249426" y="0"/>
                  </a:lnTo>
                  <a:lnTo>
                    <a:pt x="1249426" y="645922"/>
                  </a:lnTo>
                  <a:lnTo>
                    <a:pt x="437514" y="645922"/>
                  </a:lnTo>
                  <a:lnTo>
                    <a:pt x="437514" y="414527"/>
                  </a:lnTo>
                  <a:lnTo>
                    <a:pt x="231901" y="414527"/>
                  </a:lnTo>
                  <a:lnTo>
                    <a:pt x="231901" y="467995"/>
                  </a:lnTo>
                  <a:lnTo>
                    <a:pt x="0" y="322961"/>
                  </a:lnTo>
                  <a:close/>
                </a:path>
              </a:pathLst>
            </a:custGeom>
            <a:ln w="19812">
              <a:solidFill>
                <a:srgbClr val="000000"/>
              </a:solidFill>
            </a:ln>
          </p:spPr>
          <p:txBody>
            <a:bodyPr wrap="square" lIns="0" tIns="0" rIns="0" bIns="0" rtlCol="0"/>
            <a:lstStyle/>
            <a:p>
              <a:endParaRPr/>
            </a:p>
          </p:txBody>
        </p:sp>
      </p:grpSp>
      <p:sp>
        <p:nvSpPr>
          <p:cNvPr id="32" name="object 32"/>
          <p:cNvSpPr txBox="1"/>
          <p:nvPr/>
        </p:nvSpPr>
        <p:spPr>
          <a:xfrm>
            <a:off x="5314315" y="1886673"/>
            <a:ext cx="812165" cy="231775"/>
          </a:xfrm>
          <a:prstGeom prst="rect">
            <a:avLst/>
          </a:prstGeom>
          <a:solidFill>
            <a:srgbClr val="538ED3">
              <a:alpha val="34117"/>
            </a:srgbClr>
          </a:solidFill>
        </p:spPr>
        <p:txBody>
          <a:bodyPr vert="horz" wrap="square" lIns="0" tIns="29845" rIns="0" bIns="0" rtlCol="0">
            <a:spAutoFit/>
          </a:bodyPr>
          <a:lstStyle/>
          <a:p>
            <a:pPr marL="92075">
              <a:lnSpc>
                <a:spcPct val="100000"/>
              </a:lnSpc>
              <a:spcBef>
                <a:spcPts val="235"/>
              </a:spcBef>
            </a:pPr>
            <a:r>
              <a:rPr sz="1200" b="1" spc="-10" dirty="0">
                <a:latin typeface="Calibri"/>
                <a:cs typeface="Calibri"/>
              </a:rPr>
              <a:t>NAVAL</a:t>
            </a:r>
            <a:endParaRPr sz="1200">
              <a:latin typeface="Calibri"/>
              <a:cs typeface="Calibri"/>
            </a:endParaRPr>
          </a:p>
        </p:txBody>
      </p:sp>
      <p:sp>
        <p:nvSpPr>
          <p:cNvPr id="33" name="object 33"/>
          <p:cNvSpPr txBox="1"/>
          <p:nvPr/>
        </p:nvSpPr>
        <p:spPr>
          <a:xfrm>
            <a:off x="5394197" y="2087117"/>
            <a:ext cx="608330"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Calibri"/>
                <a:cs typeface="Calibri"/>
              </a:rPr>
              <a:t>MEDICAL</a:t>
            </a:r>
            <a:endParaRPr sz="1200">
              <a:latin typeface="Calibri"/>
              <a:cs typeface="Calibri"/>
            </a:endParaRPr>
          </a:p>
        </p:txBody>
      </p:sp>
      <p:sp>
        <p:nvSpPr>
          <p:cNvPr id="34" name="object 34"/>
          <p:cNvSpPr txBox="1"/>
          <p:nvPr/>
        </p:nvSpPr>
        <p:spPr>
          <a:xfrm>
            <a:off x="5314315" y="2301201"/>
            <a:ext cx="812165" cy="231775"/>
          </a:xfrm>
          <a:prstGeom prst="rect">
            <a:avLst/>
          </a:prstGeom>
        </p:spPr>
        <p:txBody>
          <a:bodyPr vert="horz" wrap="square" lIns="0" tIns="0" rIns="0" bIns="0" rtlCol="0">
            <a:spAutoFit/>
          </a:bodyPr>
          <a:lstStyle/>
          <a:p>
            <a:pPr marL="92075">
              <a:lnSpc>
                <a:spcPts val="1295"/>
              </a:lnSpc>
            </a:pPr>
            <a:r>
              <a:rPr sz="1200" b="1" spc="-10" dirty="0">
                <a:latin typeface="Calibri"/>
                <a:cs typeface="Calibri"/>
              </a:rPr>
              <a:t>CENTER</a:t>
            </a:r>
            <a:endParaRPr sz="1200">
              <a:latin typeface="Calibri"/>
              <a:cs typeface="Calibri"/>
            </a:endParaRPr>
          </a:p>
        </p:txBody>
      </p:sp>
      <p:grpSp>
        <p:nvGrpSpPr>
          <p:cNvPr id="35" name="object 35"/>
          <p:cNvGrpSpPr/>
          <p:nvPr/>
        </p:nvGrpSpPr>
        <p:grpSpPr>
          <a:xfrm>
            <a:off x="5468048" y="4305236"/>
            <a:ext cx="1016635" cy="483234"/>
            <a:chOff x="5468048" y="4305236"/>
            <a:chExt cx="1016635" cy="483234"/>
          </a:xfrm>
        </p:grpSpPr>
        <p:sp>
          <p:nvSpPr>
            <p:cNvPr id="36" name="object 36"/>
            <p:cNvSpPr/>
            <p:nvPr/>
          </p:nvSpPr>
          <p:spPr>
            <a:xfrm>
              <a:off x="5481065" y="4318253"/>
              <a:ext cx="990600" cy="457200"/>
            </a:xfrm>
            <a:custGeom>
              <a:avLst/>
              <a:gdLst/>
              <a:ahLst/>
              <a:cxnLst/>
              <a:rect l="l" t="t" r="r" b="b"/>
              <a:pathLst>
                <a:path w="990600" h="457200">
                  <a:moveTo>
                    <a:pt x="990600" y="0"/>
                  </a:moveTo>
                  <a:lnTo>
                    <a:pt x="0" y="0"/>
                  </a:lnTo>
                  <a:lnTo>
                    <a:pt x="0" y="457200"/>
                  </a:lnTo>
                  <a:lnTo>
                    <a:pt x="990600" y="457200"/>
                  </a:lnTo>
                  <a:lnTo>
                    <a:pt x="990600" y="0"/>
                  </a:lnTo>
                  <a:close/>
                </a:path>
              </a:pathLst>
            </a:custGeom>
            <a:solidFill>
              <a:srgbClr val="A6A6A6">
                <a:alpha val="52940"/>
              </a:srgbClr>
            </a:solidFill>
          </p:spPr>
          <p:txBody>
            <a:bodyPr wrap="square" lIns="0" tIns="0" rIns="0" bIns="0" rtlCol="0"/>
            <a:lstStyle/>
            <a:p>
              <a:endParaRPr/>
            </a:p>
          </p:txBody>
        </p:sp>
        <p:sp>
          <p:nvSpPr>
            <p:cNvPr id="37" name="object 37"/>
            <p:cNvSpPr/>
            <p:nvPr/>
          </p:nvSpPr>
          <p:spPr>
            <a:xfrm>
              <a:off x="5481065" y="4318253"/>
              <a:ext cx="990600" cy="457200"/>
            </a:xfrm>
            <a:custGeom>
              <a:avLst/>
              <a:gdLst/>
              <a:ahLst/>
              <a:cxnLst/>
              <a:rect l="l" t="t" r="r" b="b"/>
              <a:pathLst>
                <a:path w="990600" h="457200">
                  <a:moveTo>
                    <a:pt x="0" y="457200"/>
                  </a:moveTo>
                  <a:lnTo>
                    <a:pt x="990600" y="457200"/>
                  </a:lnTo>
                  <a:lnTo>
                    <a:pt x="990600" y="0"/>
                  </a:lnTo>
                  <a:lnTo>
                    <a:pt x="0" y="0"/>
                  </a:lnTo>
                  <a:lnTo>
                    <a:pt x="0" y="457200"/>
                  </a:lnTo>
                  <a:close/>
                </a:path>
              </a:pathLst>
            </a:custGeom>
            <a:ln w="25908">
              <a:solidFill>
                <a:srgbClr val="000000"/>
              </a:solidFill>
            </a:ln>
          </p:spPr>
          <p:txBody>
            <a:bodyPr wrap="square" lIns="0" tIns="0" rIns="0" bIns="0" rtlCol="0"/>
            <a:lstStyle/>
            <a:p>
              <a:endParaRPr/>
            </a:p>
          </p:txBody>
        </p:sp>
      </p:grpSp>
      <p:sp>
        <p:nvSpPr>
          <p:cNvPr id="38" name="object 38"/>
          <p:cNvSpPr txBox="1"/>
          <p:nvPr/>
        </p:nvSpPr>
        <p:spPr>
          <a:xfrm>
            <a:off x="5481065" y="4318253"/>
            <a:ext cx="990600" cy="457200"/>
          </a:xfrm>
          <a:prstGeom prst="rect">
            <a:avLst/>
          </a:prstGeom>
        </p:spPr>
        <p:txBody>
          <a:bodyPr vert="horz" wrap="square" lIns="0" tIns="0" rIns="0" bIns="0" rtlCol="0">
            <a:spAutoFit/>
          </a:bodyPr>
          <a:lstStyle/>
          <a:p>
            <a:pPr marL="2540" algn="ctr">
              <a:lnSpc>
                <a:spcPts val="1525"/>
              </a:lnSpc>
            </a:pPr>
            <a:r>
              <a:rPr sz="1400" b="1" spc="-10" dirty="0">
                <a:latin typeface="Calibri"/>
                <a:cs typeface="Calibri"/>
              </a:rPr>
              <a:t>Maneuver</a:t>
            </a:r>
            <a:endParaRPr sz="1400">
              <a:latin typeface="Calibri"/>
              <a:cs typeface="Calibri"/>
            </a:endParaRPr>
          </a:p>
          <a:p>
            <a:pPr marL="2540" algn="ctr">
              <a:lnSpc>
                <a:spcPct val="100000"/>
              </a:lnSpc>
            </a:pPr>
            <a:r>
              <a:rPr sz="1400" b="1" spc="-20" dirty="0">
                <a:latin typeface="Calibri"/>
                <a:cs typeface="Calibri"/>
              </a:rPr>
              <a:t>Area</a:t>
            </a:r>
            <a:endParaRPr sz="1400">
              <a:latin typeface="Calibri"/>
              <a:cs typeface="Calibri"/>
            </a:endParaRPr>
          </a:p>
        </p:txBody>
      </p:sp>
      <p:grpSp>
        <p:nvGrpSpPr>
          <p:cNvPr id="39" name="object 39"/>
          <p:cNvGrpSpPr/>
          <p:nvPr/>
        </p:nvGrpSpPr>
        <p:grpSpPr>
          <a:xfrm>
            <a:off x="4675504" y="1295272"/>
            <a:ext cx="1612265" cy="338455"/>
            <a:chOff x="4675504" y="1295272"/>
            <a:chExt cx="1612265" cy="338455"/>
          </a:xfrm>
        </p:grpSpPr>
        <p:sp>
          <p:nvSpPr>
            <p:cNvPr id="40" name="object 40"/>
            <p:cNvSpPr/>
            <p:nvPr/>
          </p:nvSpPr>
          <p:spPr>
            <a:xfrm>
              <a:off x="4689348" y="1309077"/>
              <a:ext cx="1583055" cy="309880"/>
            </a:xfrm>
            <a:custGeom>
              <a:avLst/>
              <a:gdLst/>
              <a:ahLst/>
              <a:cxnLst/>
              <a:rect l="l" t="t" r="r" b="b"/>
              <a:pathLst>
                <a:path w="1583054" h="309880">
                  <a:moveTo>
                    <a:pt x="1582928" y="121577"/>
                  </a:moveTo>
                  <a:lnTo>
                    <a:pt x="1582902" y="0"/>
                  </a:lnTo>
                  <a:lnTo>
                    <a:pt x="445770" y="0"/>
                  </a:lnTo>
                  <a:lnTo>
                    <a:pt x="445770" y="121577"/>
                  </a:lnTo>
                  <a:lnTo>
                    <a:pt x="202565" y="121577"/>
                  </a:lnTo>
                  <a:lnTo>
                    <a:pt x="202565" y="69253"/>
                  </a:lnTo>
                  <a:lnTo>
                    <a:pt x="0" y="154597"/>
                  </a:lnTo>
                  <a:lnTo>
                    <a:pt x="202565" y="240068"/>
                  </a:lnTo>
                  <a:lnTo>
                    <a:pt x="202565" y="187744"/>
                  </a:lnTo>
                  <a:lnTo>
                    <a:pt x="445770" y="187744"/>
                  </a:lnTo>
                  <a:lnTo>
                    <a:pt x="445770" y="309283"/>
                  </a:lnTo>
                  <a:lnTo>
                    <a:pt x="1582902" y="309283"/>
                  </a:lnTo>
                  <a:lnTo>
                    <a:pt x="1582902" y="187744"/>
                  </a:lnTo>
                  <a:lnTo>
                    <a:pt x="1582928" y="121577"/>
                  </a:lnTo>
                  <a:close/>
                </a:path>
              </a:pathLst>
            </a:custGeom>
            <a:solidFill>
              <a:srgbClr val="FFFF66">
                <a:alpha val="50979"/>
              </a:srgbClr>
            </a:solidFill>
          </p:spPr>
          <p:txBody>
            <a:bodyPr wrap="square" lIns="0" tIns="0" rIns="0" bIns="0" rtlCol="0"/>
            <a:lstStyle/>
            <a:p>
              <a:endParaRPr/>
            </a:p>
          </p:txBody>
        </p:sp>
        <p:sp>
          <p:nvSpPr>
            <p:cNvPr id="41" name="object 41"/>
            <p:cNvSpPr/>
            <p:nvPr/>
          </p:nvSpPr>
          <p:spPr>
            <a:xfrm>
              <a:off x="4690109" y="1309877"/>
              <a:ext cx="1583055" cy="309245"/>
            </a:xfrm>
            <a:custGeom>
              <a:avLst/>
              <a:gdLst/>
              <a:ahLst/>
              <a:cxnLst/>
              <a:rect l="l" t="t" r="r" b="b"/>
              <a:pathLst>
                <a:path w="1583054" h="309244">
                  <a:moveTo>
                    <a:pt x="0" y="154559"/>
                  </a:moveTo>
                  <a:lnTo>
                    <a:pt x="202564" y="69214"/>
                  </a:lnTo>
                  <a:lnTo>
                    <a:pt x="202564" y="121538"/>
                  </a:lnTo>
                  <a:lnTo>
                    <a:pt x="445769" y="121538"/>
                  </a:lnTo>
                  <a:lnTo>
                    <a:pt x="445769" y="0"/>
                  </a:lnTo>
                  <a:lnTo>
                    <a:pt x="1582927" y="0"/>
                  </a:lnTo>
                  <a:lnTo>
                    <a:pt x="1582927" y="309245"/>
                  </a:lnTo>
                  <a:lnTo>
                    <a:pt x="445769" y="309245"/>
                  </a:lnTo>
                  <a:lnTo>
                    <a:pt x="445769" y="187706"/>
                  </a:lnTo>
                  <a:lnTo>
                    <a:pt x="202564" y="187706"/>
                  </a:lnTo>
                  <a:lnTo>
                    <a:pt x="202564" y="240030"/>
                  </a:lnTo>
                  <a:lnTo>
                    <a:pt x="0" y="154559"/>
                  </a:lnTo>
                  <a:close/>
                </a:path>
              </a:pathLst>
            </a:custGeom>
            <a:ln w="28956">
              <a:solidFill>
                <a:srgbClr val="000000"/>
              </a:solidFill>
            </a:ln>
          </p:spPr>
          <p:txBody>
            <a:bodyPr wrap="square" lIns="0" tIns="0" rIns="0" bIns="0" rtlCol="0"/>
            <a:lstStyle/>
            <a:p>
              <a:endParaRPr/>
            </a:p>
          </p:txBody>
        </p:sp>
      </p:grpSp>
      <p:sp>
        <p:nvSpPr>
          <p:cNvPr id="42" name="object 42"/>
          <p:cNvSpPr txBox="1"/>
          <p:nvPr/>
        </p:nvSpPr>
        <p:spPr>
          <a:xfrm>
            <a:off x="5293867" y="1320800"/>
            <a:ext cx="893444" cy="2393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Calibri"/>
                <a:cs typeface="Calibri"/>
              </a:rPr>
              <a:t>Jacksonville</a:t>
            </a:r>
            <a:endParaRPr sz="1400">
              <a:latin typeface="Calibri"/>
              <a:cs typeface="Calibri"/>
            </a:endParaRPr>
          </a:p>
        </p:txBody>
      </p:sp>
      <p:grpSp>
        <p:nvGrpSpPr>
          <p:cNvPr id="43" name="object 43"/>
          <p:cNvGrpSpPr/>
          <p:nvPr/>
        </p:nvGrpSpPr>
        <p:grpSpPr>
          <a:xfrm>
            <a:off x="6959981" y="1603121"/>
            <a:ext cx="1665605" cy="410209"/>
            <a:chOff x="6959981" y="1603121"/>
            <a:chExt cx="1665605" cy="410209"/>
          </a:xfrm>
        </p:grpSpPr>
        <p:sp>
          <p:nvSpPr>
            <p:cNvPr id="44" name="object 44"/>
            <p:cNvSpPr/>
            <p:nvPr/>
          </p:nvSpPr>
          <p:spPr>
            <a:xfrm>
              <a:off x="6973824" y="1616963"/>
              <a:ext cx="1636395" cy="381000"/>
            </a:xfrm>
            <a:custGeom>
              <a:avLst/>
              <a:gdLst/>
              <a:ahLst/>
              <a:cxnLst/>
              <a:rect l="l" t="t" r="r" b="b"/>
              <a:pathLst>
                <a:path w="1636395" h="381000">
                  <a:moveTo>
                    <a:pt x="1636268" y="190500"/>
                  </a:moveTo>
                  <a:lnTo>
                    <a:pt x="1559433" y="160528"/>
                  </a:lnTo>
                  <a:lnTo>
                    <a:pt x="1438148" y="113157"/>
                  </a:lnTo>
                  <a:lnTo>
                    <a:pt x="1438148" y="160528"/>
                  </a:lnTo>
                  <a:lnTo>
                    <a:pt x="1148334" y="160528"/>
                  </a:lnTo>
                  <a:lnTo>
                    <a:pt x="1148334" y="0"/>
                  </a:lnTo>
                  <a:lnTo>
                    <a:pt x="0" y="0"/>
                  </a:lnTo>
                  <a:lnTo>
                    <a:pt x="0" y="381000"/>
                  </a:lnTo>
                  <a:lnTo>
                    <a:pt x="1148334" y="381000"/>
                  </a:lnTo>
                  <a:lnTo>
                    <a:pt x="1148334" y="220472"/>
                  </a:lnTo>
                  <a:lnTo>
                    <a:pt x="1438148" y="220472"/>
                  </a:lnTo>
                  <a:lnTo>
                    <a:pt x="1438148" y="267843"/>
                  </a:lnTo>
                  <a:lnTo>
                    <a:pt x="1559433" y="220472"/>
                  </a:lnTo>
                  <a:lnTo>
                    <a:pt x="1636268" y="190500"/>
                  </a:lnTo>
                  <a:close/>
                </a:path>
              </a:pathLst>
            </a:custGeom>
            <a:solidFill>
              <a:srgbClr val="FFFF66">
                <a:alpha val="54116"/>
              </a:srgbClr>
            </a:solidFill>
          </p:spPr>
          <p:txBody>
            <a:bodyPr wrap="square" lIns="0" tIns="0" rIns="0" bIns="0" rtlCol="0"/>
            <a:lstStyle/>
            <a:p>
              <a:endParaRPr/>
            </a:p>
          </p:txBody>
        </p:sp>
        <p:sp>
          <p:nvSpPr>
            <p:cNvPr id="45" name="object 45"/>
            <p:cNvSpPr/>
            <p:nvPr/>
          </p:nvSpPr>
          <p:spPr>
            <a:xfrm>
              <a:off x="6974586" y="1617726"/>
              <a:ext cx="1636395" cy="381000"/>
            </a:xfrm>
            <a:custGeom>
              <a:avLst/>
              <a:gdLst/>
              <a:ahLst/>
              <a:cxnLst/>
              <a:rect l="l" t="t" r="r" b="b"/>
              <a:pathLst>
                <a:path w="1636395" h="381000">
                  <a:moveTo>
                    <a:pt x="0" y="0"/>
                  </a:moveTo>
                  <a:lnTo>
                    <a:pt x="1148334" y="0"/>
                  </a:lnTo>
                  <a:lnTo>
                    <a:pt x="1148334" y="160527"/>
                  </a:lnTo>
                  <a:lnTo>
                    <a:pt x="1438148" y="160527"/>
                  </a:lnTo>
                  <a:lnTo>
                    <a:pt x="1438148" y="113157"/>
                  </a:lnTo>
                  <a:lnTo>
                    <a:pt x="1636268" y="190500"/>
                  </a:lnTo>
                  <a:lnTo>
                    <a:pt x="1438148" y="267843"/>
                  </a:lnTo>
                  <a:lnTo>
                    <a:pt x="1438148" y="220472"/>
                  </a:lnTo>
                  <a:lnTo>
                    <a:pt x="1148334" y="220472"/>
                  </a:lnTo>
                  <a:lnTo>
                    <a:pt x="1148334" y="381000"/>
                  </a:lnTo>
                  <a:lnTo>
                    <a:pt x="0" y="381000"/>
                  </a:lnTo>
                  <a:lnTo>
                    <a:pt x="0" y="0"/>
                  </a:lnTo>
                  <a:close/>
                </a:path>
              </a:pathLst>
            </a:custGeom>
            <a:ln w="28956">
              <a:solidFill>
                <a:srgbClr val="000000"/>
              </a:solidFill>
            </a:ln>
          </p:spPr>
          <p:txBody>
            <a:bodyPr wrap="square" lIns="0" tIns="0" rIns="0" bIns="0" rtlCol="0"/>
            <a:lstStyle/>
            <a:p>
              <a:endParaRPr/>
            </a:p>
          </p:txBody>
        </p:sp>
      </p:grpSp>
      <p:sp>
        <p:nvSpPr>
          <p:cNvPr id="46" name="object 46"/>
          <p:cNvSpPr txBox="1"/>
          <p:nvPr/>
        </p:nvSpPr>
        <p:spPr>
          <a:xfrm>
            <a:off x="7126605" y="1665477"/>
            <a:ext cx="837565" cy="239395"/>
          </a:xfrm>
          <a:prstGeom prst="rect">
            <a:avLst/>
          </a:prstGeom>
        </p:spPr>
        <p:txBody>
          <a:bodyPr vert="horz" wrap="square" lIns="0" tIns="13335" rIns="0" bIns="0" rtlCol="0">
            <a:spAutoFit/>
          </a:bodyPr>
          <a:lstStyle/>
          <a:p>
            <a:pPr marL="12700">
              <a:lnSpc>
                <a:spcPct val="100000"/>
              </a:lnSpc>
              <a:spcBef>
                <a:spcPts val="105"/>
              </a:spcBef>
            </a:pPr>
            <a:r>
              <a:rPr sz="1400" b="1" spc="-10" dirty="0">
                <a:latin typeface="Calibri"/>
                <a:cs typeface="Calibri"/>
              </a:rPr>
              <a:t>Swansboro</a:t>
            </a:r>
            <a:endParaRPr sz="1400">
              <a:latin typeface="Calibri"/>
              <a:cs typeface="Calibri"/>
            </a:endParaRPr>
          </a:p>
        </p:txBody>
      </p:sp>
      <p:grpSp>
        <p:nvGrpSpPr>
          <p:cNvPr id="47" name="object 47"/>
          <p:cNvGrpSpPr/>
          <p:nvPr/>
        </p:nvGrpSpPr>
        <p:grpSpPr>
          <a:xfrm>
            <a:off x="2657729" y="5396357"/>
            <a:ext cx="1670685" cy="483234"/>
            <a:chOff x="2657729" y="5396357"/>
            <a:chExt cx="1670685" cy="483234"/>
          </a:xfrm>
        </p:grpSpPr>
        <p:sp>
          <p:nvSpPr>
            <p:cNvPr id="48" name="object 48"/>
            <p:cNvSpPr/>
            <p:nvPr/>
          </p:nvSpPr>
          <p:spPr>
            <a:xfrm>
              <a:off x="2671572" y="5410199"/>
              <a:ext cx="1641475" cy="454025"/>
            </a:xfrm>
            <a:custGeom>
              <a:avLst/>
              <a:gdLst/>
              <a:ahLst/>
              <a:cxnLst/>
              <a:rect l="l" t="t" r="r" b="b"/>
              <a:pathLst>
                <a:path w="1641475" h="454025">
                  <a:moveTo>
                    <a:pt x="1640967" y="227012"/>
                  </a:moveTo>
                  <a:lnTo>
                    <a:pt x="1527683" y="191236"/>
                  </a:lnTo>
                  <a:lnTo>
                    <a:pt x="1348867" y="134747"/>
                  </a:lnTo>
                  <a:lnTo>
                    <a:pt x="1348867" y="191236"/>
                  </a:lnTo>
                  <a:lnTo>
                    <a:pt x="1151509" y="191236"/>
                  </a:lnTo>
                  <a:lnTo>
                    <a:pt x="1151509" y="0"/>
                  </a:lnTo>
                  <a:lnTo>
                    <a:pt x="0" y="0"/>
                  </a:lnTo>
                  <a:lnTo>
                    <a:pt x="0" y="454025"/>
                  </a:lnTo>
                  <a:lnTo>
                    <a:pt x="1151509" y="454025"/>
                  </a:lnTo>
                  <a:lnTo>
                    <a:pt x="1151509" y="262788"/>
                  </a:lnTo>
                  <a:lnTo>
                    <a:pt x="1348867" y="262788"/>
                  </a:lnTo>
                  <a:lnTo>
                    <a:pt x="1348867" y="319201"/>
                  </a:lnTo>
                  <a:lnTo>
                    <a:pt x="1527683" y="262788"/>
                  </a:lnTo>
                  <a:lnTo>
                    <a:pt x="1640967" y="227012"/>
                  </a:lnTo>
                  <a:close/>
                </a:path>
              </a:pathLst>
            </a:custGeom>
            <a:solidFill>
              <a:srgbClr val="FFFF66">
                <a:alpha val="47842"/>
              </a:srgbClr>
            </a:solidFill>
          </p:spPr>
          <p:txBody>
            <a:bodyPr wrap="square" lIns="0" tIns="0" rIns="0" bIns="0" rtlCol="0"/>
            <a:lstStyle/>
            <a:p>
              <a:endParaRPr/>
            </a:p>
          </p:txBody>
        </p:sp>
        <p:sp>
          <p:nvSpPr>
            <p:cNvPr id="49" name="object 49"/>
            <p:cNvSpPr/>
            <p:nvPr/>
          </p:nvSpPr>
          <p:spPr>
            <a:xfrm>
              <a:off x="2672334" y="5410962"/>
              <a:ext cx="1641475" cy="454025"/>
            </a:xfrm>
            <a:custGeom>
              <a:avLst/>
              <a:gdLst/>
              <a:ahLst/>
              <a:cxnLst/>
              <a:rect l="l" t="t" r="r" b="b"/>
              <a:pathLst>
                <a:path w="1641475" h="454025">
                  <a:moveTo>
                    <a:pt x="0" y="0"/>
                  </a:moveTo>
                  <a:lnTo>
                    <a:pt x="1151508" y="0"/>
                  </a:lnTo>
                  <a:lnTo>
                    <a:pt x="1151508" y="191236"/>
                  </a:lnTo>
                  <a:lnTo>
                    <a:pt x="1348867" y="191236"/>
                  </a:lnTo>
                  <a:lnTo>
                    <a:pt x="1348867" y="134747"/>
                  </a:lnTo>
                  <a:lnTo>
                    <a:pt x="1640967" y="227012"/>
                  </a:lnTo>
                  <a:lnTo>
                    <a:pt x="1348867" y="319201"/>
                  </a:lnTo>
                  <a:lnTo>
                    <a:pt x="1348867" y="262788"/>
                  </a:lnTo>
                  <a:lnTo>
                    <a:pt x="1151508" y="262788"/>
                  </a:lnTo>
                  <a:lnTo>
                    <a:pt x="1151508" y="454025"/>
                  </a:lnTo>
                  <a:lnTo>
                    <a:pt x="0" y="454025"/>
                  </a:lnTo>
                  <a:lnTo>
                    <a:pt x="0" y="0"/>
                  </a:lnTo>
                  <a:close/>
                </a:path>
              </a:pathLst>
            </a:custGeom>
            <a:ln w="28956">
              <a:solidFill>
                <a:srgbClr val="000000"/>
              </a:solidFill>
            </a:ln>
          </p:spPr>
          <p:txBody>
            <a:bodyPr wrap="square" lIns="0" tIns="0" rIns="0" bIns="0" rtlCol="0"/>
            <a:lstStyle/>
            <a:p>
              <a:endParaRPr/>
            </a:p>
          </p:txBody>
        </p:sp>
      </p:grpSp>
      <p:sp>
        <p:nvSpPr>
          <p:cNvPr id="50" name="object 50"/>
          <p:cNvSpPr txBox="1"/>
          <p:nvPr/>
        </p:nvSpPr>
        <p:spPr>
          <a:xfrm>
            <a:off x="2761614" y="4883861"/>
            <a:ext cx="2537460" cy="852169"/>
          </a:xfrm>
          <a:prstGeom prst="rect">
            <a:avLst/>
          </a:prstGeom>
        </p:spPr>
        <p:txBody>
          <a:bodyPr vert="horz" wrap="square" lIns="0" tIns="13335" rIns="0" bIns="0" rtlCol="0">
            <a:spAutoFit/>
          </a:bodyPr>
          <a:lstStyle/>
          <a:p>
            <a:pPr marR="943610" algn="ctr">
              <a:lnSpc>
                <a:spcPts val="1515"/>
              </a:lnSpc>
              <a:spcBef>
                <a:spcPts val="105"/>
              </a:spcBef>
            </a:pPr>
            <a:r>
              <a:rPr sz="1400" b="1" spc="-10" dirty="0">
                <a:latin typeface="Calibri"/>
                <a:cs typeface="Calibri"/>
              </a:rPr>
              <a:t>Stone</a:t>
            </a:r>
            <a:r>
              <a:rPr sz="1400" b="1" spc="-120" dirty="0">
                <a:latin typeface="Calibri"/>
                <a:cs typeface="Calibri"/>
              </a:rPr>
              <a:t> </a:t>
            </a:r>
            <a:r>
              <a:rPr sz="1400" b="1" spc="-25" dirty="0">
                <a:latin typeface="Calibri"/>
                <a:cs typeface="Calibri"/>
              </a:rPr>
              <a:t>Bay</a:t>
            </a:r>
            <a:endParaRPr sz="1400">
              <a:latin typeface="Calibri"/>
              <a:cs typeface="Calibri"/>
            </a:endParaRPr>
          </a:p>
          <a:p>
            <a:pPr marL="1768475" algn="ctr">
              <a:lnSpc>
                <a:spcPts val="1515"/>
              </a:lnSpc>
            </a:pPr>
            <a:r>
              <a:rPr sz="1400" b="1" spc="-10" dirty="0">
                <a:latin typeface="Calibri"/>
                <a:cs typeface="Calibri"/>
              </a:rPr>
              <a:t>Court</a:t>
            </a:r>
            <a:endParaRPr sz="1400">
              <a:latin typeface="Calibri"/>
              <a:cs typeface="Calibri"/>
            </a:endParaRPr>
          </a:p>
          <a:p>
            <a:pPr marL="1755139" algn="ctr">
              <a:lnSpc>
                <a:spcPct val="100000"/>
              </a:lnSpc>
            </a:pPr>
            <a:r>
              <a:rPr sz="1400" b="1" dirty="0">
                <a:latin typeface="Calibri"/>
                <a:cs typeface="Calibri"/>
              </a:rPr>
              <a:t>House</a:t>
            </a:r>
            <a:r>
              <a:rPr sz="1400" b="1" spc="-130" dirty="0">
                <a:latin typeface="Calibri"/>
                <a:cs typeface="Calibri"/>
              </a:rPr>
              <a:t> </a:t>
            </a:r>
            <a:r>
              <a:rPr sz="1400" b="1" spc="-25" dirty="0">
                <a:latin typeface="Calibri"/>
                <a:cs typeface="Calibri"/>
              </a:rPr>
              <a:t>Bay</a:t>
            </a:r>
            <a:endParaRPr sz="1400">
              <a:latin typeface="Calibri"/>
              <a:cs typeface="Calibri"/>
            </a:endParaRPr>
          </a:p>
          <a:p>
            <a:pPr marR="1574165" algn="ctr">
              <a:lnSpc>
                <a:spcPct val="100000"/>
              </a:lnSpc>
              <a:spcBef>
                <a:spcPts val="105"/>
              </a:spcBef>
            </a:pPr>
            <a:r>
              <a:rPr sz="1400" b="1" dirty="0">
                <a:latin typeface="Calibri"/>
                <a:cs typeface="Calibri"/>
              </a:rPr>
              <a:t>Sneads</a:t>
            </a:r>
            <a:r>
              <a:rPr sz="1400" b="1" spc="-135" dirty="0">
                <a:latin typeface="Calibri"/>
                <a:cs typeface="Calibri"/>
              </a:rPr>
              <a:t> </a:t>
            </a:r>
            <a:r>
              <a:rPr sz="1400" b="1" spc="-10" dirty="0">
                <a:latin typeface="Calibri"/>
                <a:cs typeface="Calibri"/>
              </a:rPr>
              <a:t>Ferry</a:t>
            </a:r>
            <a:endParaRPr sz="1400">
              <a:latin typeface="Calibri"/>
              <a:cs typeface="Calibri"/>
            </a:endParaRPr>
          </a:p>
        </p:txBody>
      </p:sp>
      <p:grpSp>
        <p:nvGrpSpPr>
          <p:cNvPr id="51" name="object 51"/>
          <p:cNvGrpSpPr/>
          <p:nvPr/>
        </p:nvGrpSpPr>
        <p:grpSpPr>
          <a:xfrm>
            <a:off x="2642361" y="1612138"/>
            <a:ext cx="1042669" cy="477520"/>
            <a:chOff x="2642361" y="1612138"/>
            <a:chExt cx="1042669" cy="477520"/>
          </a:xfrm>
        </p:grpSpPr>
        <p:sp>
          <p:nvSpPr>
            <p:cNvPr id="52" name="object 52"/>
            <p:cNvSpPr/>
            <p:nvPr/>
          </p:nvSpPr>
          <p:spPr>
            <a:xfrm>
              <a:off x="2651760" y="1621535"/>
              <a:ext cx="1022350" cy="457200"/>
            </a:xfrm>
            <a:custGeom>
              <a:avLst/>
              <a:gdLst/>
              <a:ahLst/>
              <a:cxnLst/>
              <a:rect l="l" t="t" r="r" b="b"/>
              <a:pathLst>
                <a:path w="1022350" h="457200">
                  <a:moveTo>
                    <a:pt x="1022223" y="228600"/>
                  </a:moveTo>
                  <a:lnTo>
                    <a:pt x="952373" y="182372"/>
                  </a:lnTo>
                  <a:lnTo>
                    <a:pt x="821182" y="95504"/>
                  </a:lnTo>
                  <a:lnTo>
                    <a:pt x="821182" y="182372"/>
                  </a:lnTo>
                  <a:lnTo>
                    <a:pt x="716788" y="182372"/>
                  </a:lnTo>
                  <a:lnTo>
                    <a:pt x="716788" y="0"/>
                  </a:lnTo>
                  <a:lnTo>
                    <a:pt x="0" y="0"/>
                  </a:lnTo>
                  <a:lnTo>
                    <a:pt x="0" y="457200"/>
                  </a:lnTo>
                  <a:lnTo>
                    <a:pt x="716788" y="457200"/>
                  </a:lnTo>
                  <a:lnTo>
                    <a:pt x="716788" y="274828"/>
                  </a:lnTo>
                  <a:lnTo>
                    <a:pt x="821182" y="274828"/>
                  </a:lnTo>
                  <a:lnTo>
                    <a:pt x="821182" y="361696"/>
                  </a:lnTo>
                  <a:lnTo>
                    <a:pt x="952373" y="274828"/>
                  </a:lnTo>
                  <a:lnTo>
                    <a:pt x="1022223" y="228600"/>
                  </a:lnTo>
                  <a:close/>
                </a:path>
              </a:pathLst>
            </a:custGeom>
            <a:solidFill>
              <a:srgbClr val="538ED3">
                <a:alpha val="34901"/>
              </a:srgbClr>
            </a:solidFill>
          </p:spPr>
          <p:txBody>
            <a:bodyPr wrap="square" lIns="0" tIns="0" rIns="0" bIns="0" rtlCol="0"/>
            <a:lstStyle/>
            <a:p>
              <a:endParaRPr/>
            </a:p>
          </p:txBody>
        </p:sp>
        <p:sp>
          <p:nvSpPr>
            <p:cNvPr id="53" name="object 53"/>
            <p:cNvSpPr/>
            <p:nvPr/>
          </p:nvSpPr>
          <p:spPr>
            <a:xfrm>
              <a:off x="2652521" y="1622298"/>
              <a:ext cx="1022350" cy="457200"/>
            </a:xfrm>
            <a:custGeom>
              <a:avLst/>
              <a:gdLst/>
              <a:ahLst/>
              <a:cxnLst/>
              <a:rect l="l" t="t" r="r" b="b"/>
              <a:pathLst>
                <a:path w="1022350" h="457200">
                  <a:moveTo>
                    <a:pt x="0" y="0"/>
                  </a:moveTo>
                  <a:lnTo>
                    <a:pt x="716788" y="0"/>
                  </a:lnTo>
                  <a:lnTo>
                    <a:pt x="716788" y="182372"/>
                  </a:lnTo>
                  <a:lnTo>
                    <a:pt x="821181" y="182372"/>
                  </a:lnTo>
                  <a:lnTo>
                    <a:pt x="821181" y="95503"/>
                  </a:lnTo>
                  <a:lnTo>
                    <a:pt x="1022223" y="228600"/>
                  </a:lnTo>
                  <a:lnTo>
                    <a:pt x="821181" y="361696"/>
                  </a:lnTo>
                  <a:lnTo>
                    <a:pt x="821181" y="274827"/>
                  </a:lnTo>
                  <a:lnTo>
                    <a:pt x="716788" y="274827"/>
                  </a:lnTo>
                  <a:lnTo>
                    <a:pt x="716788" y="457200"/>
                  </a:lnTo>
                  <a:lnTo>
                    <a:pt x="0" y="457200"/>
                  </a:lnTo>
                  <a:lnTo>
                    <a:pt x="0" y="0"/>
                  </a:lnTo>
                  <a:close/>
                </a:path>
              </a:pathLst>
            </a:custGeom>
            <a:ln w="19812">
              <a:solidFill>
                <a:srgbClr val="000000"/>
              </a:solidFill>
            </a:ln>
          </p:spPr>
          <p:txBody>
            <a:bodyPr wrap="square" lIns="0" tIns="0" rIns="0" bIns="0" rtlCol="0"/>
            <a:lstStyle/>
            <a:p>
              <a:endParaRPr/>
            </a:p>
          </p:txBody>
        </p:sp>
      </p:grpSp>
      <p:sp>
        <p:nvSpPr>
          <p:cNvPr id="54" name="object 54"/>
          <p:cNvSpPr txBox="1"/>
          <p:nvPr/>
        </p:nvSpPr>
        <p:spPr>
          <a:xfrm>
            <a:off x="2753995" y="1599057"/>
            <a:ext cx="506730" cy="452755"/>
          </a:xfrm>
          <a:prstGeom prst="rect">
            <a:avLst/>
          </a:prstGeom>
        </p:spPr>
        <p:txBody>
          <a:bodyPr vert="horz" wrap="square" lIns="0" tIns="13335" rIns="0" bIns="0" rtlCol="0">
            <a:spAutoFit/>
          </a:bodyPr>
          <a:lstStyle/>
          <a:p>
            <a:pPr marL="12700" marR="5715" indent="30480">
              <a:lnSpc>
                <a:spcPct val="100000"/>
              </a:lnSpc>
              <a:spcBef>
                <a:spcPts val="105"/>
              </a:spcBef>
            </a:pPr>
            <a:r>
              <a:rPr sz="1400" b="1" spc="-20" dirty="0">
                <a:latin typeface="Calibri"/>
                <a:cs typeface="Calibri"/>
              </a:rPr>
              <a:t>Camp Geiger</a:t>
            </a:r>
            <a:endParaRPr sz="1400">
              <a:latin typeface="Calibri"/>
              <a:cs typeface="Calibri"/>
            </a:endParaRPr>
          </a:p>
        </p:txBody>
      </p:sp>
      <p:grpSp>
        <p:nvGrpSpPr>
          <p:cNvPr id="55" name="object 55"/>
          <p:cNvGrpSpPr/>
          <p:nvPr/>
        </p:nvGrpSpPr>
        <p:grpSpPr>
          <a:xfrm>
            <a:off x="6774116" y="2051240"/>
            <a:ext cx="859790" cy="582295"/>
            <a:chOff x="6774116" y="2051240"/>
            <a:chExt cx="859790" cy="582295"/>
          </a:xfrm>
        </p:grpSpPr>
        <p:sp>
          <p:nvSpPr>
            <p:cNvPr id="56" name="object 56"/>
            <p:cNvSpPr/>
            <p:nvPr/>
          </p:nvSpPr>
          <p:spPr>
            <a:xfrm>
              <a:off x="6787134" y="2064257"/>
              <a:ext cx="833755" cy="556260"/>
            </a:xfrm>
            <a:custGeom>
              <a:avLst/>
              <a:gdLst/>
              <a:ahLst/>
              <a:cxnLst/>
              <a:rect l="l" t="t" r="r" b="b"/>
              <a:pathLst>
                <a:path w="833754" h="556260">
                  <a:moveTo>
                    <a:pt x="833627" y="0"/>
                  </a:moveTo>
                  <a:lnTo>
                    <a:pt x="0" y="0"/>
                  </a:lnTo>
                  <a:lnTo>
                    <a:pt x="0" y="556260"/>
                  </a:lnTo>
                  <a:lnTo>
                    <a:pt x="833627" y="556260"/>
                  </a:lnTo>
                  <a:lnTo>
                    <a:pt x="833627" y="0"/>
                  </a:lnTo>
                  <a:close/>
                </a:path>
              </a:pathLst>
            </a:custGeom>
            <a:solidFill>
              <a:srgbClr val="A6A6A6">
                <a:alpha val="52940"/>
              </a:srgbClr>
            </a:solidFill>
          </p:spPr>
          <p:txBody>
            <a:bodyPr wrap="square" lIns="0" tIns="0" rIns="0" bIns="0" rtlCol="0"/>
            <a:lstStyle/>
            <a:p>
              <a:endParaRPr/>
            </a:p>
          </p:txBody>
        </p:sp>
        <p:sp>
          <p:nvSpPr>
            <p:cNvPr id="57" name="object 57"/>
            <p:cNvSpPr/>
            <p:nvPr/>
          </p:nvSpPr>
          <p:spPr>
            <a:xfrm>
              <a:off x="6787134" y="2064257"/>
              <a:ext cx="833755" cy="556260"/>
            </a:xfrm>
            <a:custGeom>
              <a:avLst/>
              <a:gdLst/>
              <a:ahLst/>
              <a:cxnLst/>
              <a:rect l="l" t="t" r="r" b="b"/>
              <a:pathLst>
                <a:path w="833754" h="556260">
                  <a:moveTo>
                    <a:pt x="0" y="556260"/>
                  </a:moveTo>
                  <a:lnTo>
                    <a:pt x="833627" y="556260"/>
                  </a:lnTo>
                  <a:lnTo>
                    <a:pt x="833627" y="0"/>
                  </a:lnTo>
                  <a:lnTo>
                    <a:pt x="0" y="0"/>
                  </a:lnTo>
                  <a:lnTo>
                    <a:pt x="0" y="556260"/>
                  </a:lnTo>
                  <a:close/>
                </a:path>
              </a:pathLst>
            </a:custGeom>
            <a:ln w="25908">
              <a:solidFill>
                <a:srgbClr val="000000"/>
              </a:solidFill>
            </a:ln>
          </p:spPr>
          <p:txBody>
            <a:bodyPr wrap="square" lIns="0" tIns="0" rIns="0" bIns="0" rtlCol="0"/>
            <a:lstStyle/>
            <a:p>
              <a:endParaRPr/>
            </a:p>
          </p:txBody>
        </p:sp>
      </p:grpSp>
      <p:sp>
        <p:nvSpPr>
          <p:cNvPr id="58" name="object 58"/>
          <p:cNvSpPr txBox="1"/>
          <p:nvPr/>
        </p:nvSpPr>
        <p:spPr>
          <a:xfrm>
            <a:off x="6787133" y="2064257"/>
            <a:ext cx="833755" cy="556260"/>
          </a:xfrm>
          <a:prstGeom prst="rect">
            <a:avLst/>
          </a:prstGeom>
        </p:spPr>
        <p:txBody>
          <a:bodyPr vert="horz" wrap="square" lIns="0" tIns="27305" rIns="0" bIns="0" rtlCol="0">
            <a:spAutoFit/>
          </a:bodyPr>
          <a:lstStyle/>
          <a:p>
            <a:pPr marR="19685" algn="ctr">
              <a:lnSpc>
                <a:spcPct val="100000"/>
              </a:lnSpc>
              <a:spcBef>
                <a:spcPts val="215"/>
              </a:spcBef>
            </a:pPr>
            <a:r>
              <a:rPr sz="1400" b="1" spc="-10" dirty="0">
                <a:latin typeface="Calibri"/>
                <a:cs typeface="Calibri"/>
              </a:rPr>
              <a:t>Urban</a:t>
            </a:r>
            <a:endParaRPr sz="1400">
              <a:latin typeface="Calibri"/>
              <a:cs typeface="Calibri"/>
            </a:endParaRPr>
          </a:p>
          <a:p>
            <a:pPr marR="20955" algn="ctr">
              <a:lnSpc>
                <a:spcPct val="100000"/>
              </a:lnSpc>
            </a:pPr>
            <a:r>
              <a:rPr sz="1400" b="1" spc="-10" dirty="0">
                <a:latin typeface="Calibri"/>
                <a:cs typeface="Calibri"/>
              </a:rPr>
              <a:t>Complex</a:t>
            </a:r>
            <a:endParaRPr sz="1400">
              <a:latin typeface="Calibri"/>
              <a:cs typeface="Calibri"/>
            </a:endParaRPr>
          </a:p>
        </p:txBody>
      </p:sp>
      <p:grpSp>
        <p:nvGrpSpPr>
          <p:cNvPr id="59" name="object 59"/>
          <p:cNvGrpSpPr/>
          <p:nvPr/>
        </p:nvGrpSpPr>
        <p:grpSpPr>
          <a:xfrm>
            <a:off x="3730497" y="1276858"/>
            <a:ext cx="934719" cy="869315"/>
            <a:chOff x="3730497" y="1276858"/>
            <a:chExt cx="934719" cy="869315"/>
          </a:xfrm>
        </p:grpSpPr>
        <p:sp>
          <p:nvSpPr>
            <p:cNvPr id="60" name="object 60"/>
            <p:cNvSpPr/>
            <p:nvPr/>
          </p:nvSpPr>
          <p:spPr>
            <a:xfrm>
              <a:off x="3739896" y="1286204"/>
              <a:ext cx="914400" cy="848994"/>
            </a:xfrm>
            <a:custGeom>
              <a:avLst/>
              <a:gdLst/>
              <a:ahLst/>
              <a:cxnLst/>
              <a:rect l="l" t="t" r="r" b="b"/>
              <a:pathLst>
                <a:path w="914400" h="848994">
                  <a:moveTo>
                    <a:pt x="586867" y="577646"/>
                  </a:moveTo>
                  <a:lnTo>
                    <a:pt x="505333" y="577646"/>
                  </a:lnTo>
                  <a:lnTo>
                    <a:pt x="505333" y="465531"/>
                  </a:lnTo>
                  <a:lnTo>
                    <a:pt x="409067" y="465531"/>
                  </a:lnTo>
                  <a:lnTo>
                    <a:pt x="409067" y="577646"/>
                  </a:lnTo>
                  <a:lnTo>
                    <a:pt x="327533" y="577646"/>
                  </a:lnTo>
                  <a:lnTo>
                    <a:pt x="457200" y="848791"/>
                  </a:lnTo>
                  <a:lnTo>
                    <a:pt x="586867" y="577646"/>
                  </a:lnTo>
                  <a:close/>
                </a:path>
                <a:path w="914400" h="848994">
                  <a:moveTo>
                    <a:pt x="914400" y="0"/>
                  </a:moveTo>
                  <a:lnTo>
                    <a:pt x="0" y="0"/>
                  </a:lnTo>
                  <a:lnTo>
                    <a:pt x="0" y="465505"/>
                  </a:lnTo>
                  <a:lnTo>
                    <a:pt x="914400" y="465505"/>
                  </a:lnTo>
                  <a:lnTo>
                    <a:pt x="914400" y="0"/>
                  </a:lnTo>
                  <a:close/>
                </a:path>
              </a:pathLst>
            </a:custGeom>
            <a:solidFill>
              <a:srgbClr val="538ED3">
                <a:alpha val="45097"/>
              </a:srgbClr>
            </a:solidFill>
          </p:spPr>
          <p:txBody>
            <a:bodyPr wrap="square" lIns="0" tIns="0" rIns="0" bIns="0" rtlCol="0"/>
            <a:lstStyle/>
            <a:p>
              <a:endParaRPr/>
            </a:p>
          </p:txBody>
        </p:sp>
        <p:sp>
          <p:nvSpPr>
            <p:cNvPr id="61" name="object 61"/>
            <p:cNvSpPr/>
            <p:nvPr/>
          </p:nvSpPr>
          <p:spPr>
            <a:xfrm>
              <a:off x="3740657" y="1287018"/>
              <a:ext cx="914400" cy="848994"/>
            </a:xfrm>
            <a:custGeom>
              <a:avLst/>
              <a:gdLst/>
              <a:ahLst/>
              <a:cxnLst/>
              <a:rect l="l" t="t" r="r" b="b"/>
              <a:pathLst>
                <a:path w="914400" h="848994">
                  <a:moveTo>
                    <a:pt x="0" y="0"/>
                  </a:moveTo>
                  <a:lnTo>
                    <a:pt x="914400" y="0"/>
                  </a:lnTo>
                  <a:lnTo>
                    <a:pt x="914400" y="465455"/>
                  </a:lnTo>
                  <a:lnTo>
                    <a:pt x="505332" y="465455"/>
                  </a:lnTo>
                  <a:lnTo>
                    <a:pt x="505332" y="577596"/>
                  </a:lnTo>
                  <a:lnTo>
                    <a:pt x="586866" y="577596"/>
                  </a:lnTo>
                  <a:lnTo>
                    <a:pt x="457200" y="848741"/>
                  </a:lnTo>
                  <a:lnTo>
                    <a:pt x="327532" y="577596"/>
                  </a:lnTo>
                  <a:lnTo>
                    <a:pt x="409066" y="577596"/>
                  </a:lnTo>
                  <a:lnTo>
                    <a:pt x="409066" y="465455"/>
                  </a:lnTo>
                  <a:lnTo>
                    <a:pt x="0" y="465455"/>
                  </a:lnTo>
                  <a:lnTo>
                    <a:pt x="0" y="0"/>
                  </a:lnTo>
                  <a:close/>
                </a:path>
              </a:pathLst>
            </a:custGeom>
            <a:ln w="19811">
              <a:solidFill>
                <a:srgbClr val="000000"/>
              </a:solidFill>
            </a:ln>
          </p:spPr>
          <p:txBody>
            <a:bodyPr wrap="square" lIns="0" tIns="0" rIns="0" bIns="0" rtlCol="0"/>
            <a:lstStyle/>
            <a:p>
              <a:endParaRPr/>
            </a:p>
          </p:txBody>
        </p:sp>
      </p:grpSp>
      <p:sp>
        <p:nvSpPr>
          <p:cNvPr id="62" name="object 62"/>
          <p:cNvSpPr txBox="1"/>
          <p:nvPr/>
        </p:nvSpPr>
        <p:spPr>
          <a:xfrm>
            <a:off x="3878071" y="1268730"/>
            <a:ext cx="636905" cy="452755"/>
          </a:xfrm>
          <a:prstGeom prst="rect">
            <a:avLst/>
          </a:prstGeom>
        </p:spPr>
        <p:txBody>
          <a:bodyPr vert="horz" wrap="square" lIns="0" tIns="13335" rIns="0" bIns="0" rtlCol="0">
            <a:spAutoFit/>
          </a:bodyPr>
          <a:lstStyle/>
          <a:p>
            <a:pPr marL="12700" marR="5080" indent="92710">
              <a:lnSpc>
                <a:spcPct val="100000"/>
              </a:lnSpc>
              <a:spcBef>
                <a:spcPts val="105"/>
              </a:spcBef>
            </a:pPr>
            <a:r>
              <a:rPr sz="1400" b="1" spc="-20" dirty="0">
                <a:latin typeface="Calibri"/>
                <a:cs typeface="Calibri"/>
              </a:rPr>
              <a:t>Camp </a:t>
            </a:r>
            <a:r>
              <a:rPr sz="1400" b="1" spc="-10" dirty="0">
                <a:latin typeface="Calibri"/>
                <a:cs typeface="Calibri"/>
              </a:rPr>
              <a:t>Johnson</a:t>
            </a:r>
            <a:endParaRPr sz="1400">
              <a:latin typeface="Calibri"/>
              <a:cs typeface="Calibri"/>
            </a:endParaRPr>
          </a:p>
        </p:txBody>
      </p:sp>
      <p:pic>
        <p:nvPicPr>
          <p:cNvPr id="63" name="object 63"/>
          <p:cNvPicPr/>
          <p:nvPr/>
        </p:nvPicPr>
        <p:blipFill>
          <a:blip r:embed="rId3" cstate="print"/>
          <a:stretch>
            <a:fillRect/>
          </a:stretch>
        </p:blipFill>
        <p:spPr>
          <a:xfrm>
            <a:off x="3543300" y="0"/>
            <a:ext cx="3852672" cy="886967"/>
          </a:xfrm>
          <a:prstGeom prst="rect">
            <a:avLst/>
          </a:prstGeom>
        </p:spPr>
      </p:pic>
      <p:sp>
        <p:nvSpPr>
          <p:cNvPr id="64" name="object 64"/>
          <p:cNvSpPr txBox="1">
            <a:spLocks noGrp="1"/>
          </p:cNvSpPr>
          <p:nvPr>
            <p:ph type="title"/>
          </p:nvPr>
        </p:nvSpPr>
        <p:spPr>
          <a:prstGeom prst="rect">
            <a:avLst/>
          </a:prstGeom>
        </p:spPr>
        <p:txBody>
          <a:bodyPr vert="horz" wrap="square" lIns="0" tIns="13335" rIns="0" bIns="0" rtlCol="0">
            <a:spAutoFit/>
          </a:bodyPr>
          <a:lstStyle/>
          <a:p>
            <a:pPr marL="2350135">
              <a:lnSpc>
                <a:spcPct val="100000"/>
              </a:lnSpc>
              <a:spcBef>
                <a:spcPts val="105"/>
              </a:spcBef>
            </a:pPr>
            <a:r>
              <a:rPr sz="3200" dirty="0"/>
              <a:t>Ops</a:t>
            </a:r>
            <a:r>
              <a:rPr sz="3200" spc="-40" dirty="0"/>
              <a:t> </a:t>
            </a:r>
            <a:r>
              <a:rPr sz="3200" dirty="0"/>
              <a:t>and</a:t>
            </a:r>
            <a:r>
              <a:rPr sz="3200" spc="-140" dirty="0"/>
              <a:t> </a:t>
            </a:r>
            <a:r>
              <a:rPr sz="3200" spc="-10" dirty="0"/>
              <a:t>Training</a:t>
            </a:r>
            <a:endParaRPr sz="3200"/>
          </a:p>
          <a:p>
            <a:pPr marL="2261870">
              <a:lnSpc>
                <a:spcPct val="100000"/>
              </a:lnSpc>
              <a:spcBef>
                <a:spcPts val="35"/>
              </a:spcBef>
            </a:pPr>
            <a:r>
              <a:rPr sz="2400" dirty="0"/>
              <a:t>Camp</a:t>
            </a:r>
            <a:r>
              <a:rPr sz="2400" spc="-45" dirty="0"/>
              <a:t> </a:t>
            </a:r>
            <a:r>
              <a:rPr sz="2400" dirty="0"/>
              <a:t>Lejeune</a:t>
            </a:r>
            <a:r>
              <a:rPr sz="2400" spc="-105" dirty="0"/>
              <a:t> </a:t>
            </a:r>
            <a:r>
              <a:rPr sz="2400" spc="-10" dirty="0"/>
              <a:t>Laydown</a:t>
            </a:r>
            <a:endParaRPr sz="2400"/>
          </a:p>
        </p:txBody>
      </p:sp>
      <p:grpSp>
        <p:nvGrpSpPr>
          <p:cNvPr id="65" name="object 65"/>
          <p:cNvGrpSpPr/>
          <p:nvPr/>
        </p:nvGrpSpPr>
        <p:grpSpPr>
          <a:xfrm>
            <a:off x="902144" y="3788600"/>
            <a:ext cx="1278890" cy="683260"/>
            <a:chOff x="902144" y="3788600"/>
            <a:chExt cx="1278890" cy="683260"/>
          </a:xfrm>
        </p:grpSpPr>
        <p:sp>
          <p:nvSpPr>
            <p:cNvPr id="66" name="object 66"/>
            <p:cNvSpPr/>
            <p:nvPr/>
          </p:nvSpPr>
          <p:spPr>
            <a:xfrm>
              <a:off x="915162" y="3801618"/>
              <a:ext cx="1252855" cy="657225"/>
            </a:xfrm>
            <a:custGeom>
              <a:avLst/>
              <a:gdLst/>
              <a:ahLst/>
              <a:cxnLst/>
              <a:rect l="l" t="t" r="r" b="b"/>
              <a:pathLst>
                <a:path w="1252855" h="657225">
                  <a:moveTo>
                    <a:pt x="1252727" y="0"/>
                  </a:moveTo>
                  <a:lnTo>
                    <a:pt x="0" y="0"/>
                  </a:lnTo>
                  <a:lnTo>
                    <a:pt x="0" y="656843"/>
                  </a:lnTo>
                  <a:lnTo>
                    <a:pt x="1252727" y="656843"/>
                  </a:lnTo>
                  <a:lnTo>
                    <a:pt x="1252727" y="0"/>
                  </a:lnTo>
                  <a:close/>
                </a:path>
              </a:pathLst>
            </a:custGeom>
            <a:solidFill>
              <a:srgbClr val="A6A6A6">
                <a:alpha val="52940"/>
              </a:srgbClr>
            </a:solidFill>
          </p:spPr>
          <p:txBody>
            <a:bodyPr wrap="square" lIns="0" tIns="0" rIns="0" bIns="0" rtlCol="0"/>
            <a:lstStyle/>
            <a:p>
              <a:endParaRPr/>
            </a:p>
          </p:txBody>
        </p:sp>
        <p:sp>
          <p:nvSpPr>
            <p:cNvPr id="67" name="object 67"/>
            <p:cNvSpPr/>
            <p:nvPr/>
          </p:nvSpPr>
          <p:spPr>
            <a:xfrm>
              <a:off x="915162" y="3801618"/>
              <a:ext cx="1252855" cy="657225"/>
            </a:xfrm>
            <a:custGeom>
              <a:avLst/>
              <a:gdLst/>
              <a:ahLst/>
              <a:cxnLst/>
              <a:rect l="l" t="t" r="r" b="b"/>
              <a:pathLst>
                <a:path w="1252855" h="657225">
                  <a:moveTo>
                    <a:pt x="0" y="656843"/>
                  </a:moveTo>
                  <a:lnTo>
                    <a:pt x="1252727" y="656843"/>
                  </a:lnTo>
                  <a:lnTo>
                    <a:pt x="1252727" y="0"/>
                  </a:lnTo>
                  <a:lnTo>
                    <a:pt x="0" y="0"/>
                  </a:lnTo>
                  <a:lnTo>
                    <a:pt x="0" y="656843"/>
                  </a:lnTo>
                  <a:close/>
                </a:path>
              </a:pathLst>
            </a:custGeom>
            <a:ln w="25908">
              <a:solidFill>
                <a:srgbClr val="000000"/>
              </a:solidFill>
            </a:ln>
          </p:spPr>
          <p:txBody>
            <a:bodyPr wrap="square" lIns="0" tIns="0" rIns="0" bIns="0" rtlCol="0"/>
            <a:lstStyle/>
            <a:p>
              <a:endParaRPr/>
            </a:p>
          </p:txBody>
        </p:sp>
      </p:grpSp>
      <p:sp>
        <p:nvSpPr>
          <p:cNvPr id="68" name="object 68"/>
          <p:cNvSpPr txBox="1"/>
          <p:nvPr/>
        </p:nvSpPr>
        <p:spPr>
          <a:xfrm>
            <a:off x="915161" y="3801617"/>
            <a:ext cx="1252855" cy="657225"/>
          </a:xfrm>
          <a:prstGeom prst="rect">
            <a:avLst/>
          </a:prstGeom>
        </p:spPr>
        <p:txBody>
          <a:bodyPr vert="horz" wrap="square" lIns="0" tIns="78740" rIns="0" bIns="0" rtlCol="0">
            <a:spAutoFit/>
          </a:bodyPr>
          <a:lstStyle/>
          <a:p>
            <a:pPr algn="ctr">
              <a:lnSpc>
                <a:spcPct val="100000"/>
              </a:lnSpc>
              <a:spcBef>
                <a:spcPts val="620"/>
              </a:spcBef>
            </a:pPr>
            <a:r>
              <a:rPr sz="1400" b="1" spc="-25" dirty="0">
                <a:latin typeface="Calibri"/>
                <a:cs typeface="Calibri"/>
              </a:rPr>
              <a:t>GSR</a:t>
            </a:r>
            <a:endParaRPr sz="1400">
              <a:latin typeface="Calibri"/>
              <a:cs typeface="Calibri"/>
            </a:endParaRPr>
          </a:p>
          <a:p>
            <a:pPr algn="ctr">
              <a:lnSpc>
                <a:spcPct val="100000"/>
              </a:lnSpc>
            </a:pPr>
            <a:r>
              <a:rPr sz="1400" b="1" spc="-10" dirty="0">
                <a:latin typeface="Calibri"/>
                <a:cs typeface="Calibri"/>
              </a:rPr>
              <a:t>Training</a:t>
            </a:r>
            <a:r>
              <a:rPr sz="1400" b="1" spc="20" dirty="0">
                <a:latin typeface="Calibri"/>
                <a:cs typeface="Calibri"/>
              </a:rPr>
              <a:t> </a:t>
            </a:r>
            <a:r>
              <a:rPr sz="1400" b="1" spc="-20" dirty="0">
                <a:latin typeface="Calibri"/>
                <a:cs typeface="Calibri"/>
              </a:rPr>
              <a:t>Area</a:t>
            </a:r>
            <a:endParaRPr sz="1400">
              <a:latin typeface="Calibri"/>
              <a:cs typeface="Calibri"/>
            </a:endParaRPr>
          </a:p>
        </p:txBody>
      </p:sp>
      <p:grpSp>
        <p:nvGrpSpPr>
          <p:cNvPr id="69" name="object 69"/>
          <p:cNvGrpSpPr/>
          <p:nvPr/>
        </p:nvGrpSpPr>
        <p:grpSpPr>
          <a:xfrm>
            <a:off x="1231391" y="5943600"/>
            <a:ext cx="463550" cy="467995"/>
            <a:chOff x="1231391" y="5943600"/>
            <a:chExt cx="463550" cy="467995"/>
          </a:xfrm>
        </p:grpSpPr>
        <p:pic>
          <p:nvPicPr>
            <p:cNvPr id="70" name="object 70"/>
            <p:cNvPicPr/>
            <p:nvPr/>
          </p:nvPicPr>
          <p:blipFill>
            <a:blip r:embed="rId4" cstate="print"/>
            <a:stretch>
              <a:fillRect/>
            </a:stretch>
          </p:blipFill>
          <p:spPr>
            <a:xfrm>
              <a:off x="1231391" y="5943600"/>
              <a:ext cx="463296" cy="307848"/>
            </a:xfrm>
            <a:prstGeom prst="rect">
              <a:avLst/>
            </a:prstGeom>
          </p:spPr>
        </p:pic>
        <p:pic>
          <p:nvPicPr>
            <p:cNvPr id="71" name="object 71"/>
            <p:cNvPicPr/>
            <p:nvPr/>
          </p:nvPicPr>
          <p:blipFill>
            <a:blip r:embed="rId5" cstate="print"/>
            <a:stretch>
              <a:fillRect/>
            </a:stretch>
          </p:blipFill>
          <p:spPr>
            <a:xfrm>
              <a:off x="1316735" y="6103620"/>
              <a:ext cx="323088" cy="307847"/>
            </a:xfrm>
            <a:prstGeom prst="rect">
              <a:avLst/>
            </a:prstGeom>
          </p:spPr>
        </p:pic>
      </p:grpSp>
      <p:sp>
        <p:nvSpPr>
          <p:cNvPr id="72" name="object 72"/>
          <p:cNvSpPr txBox="1"/>
          <p:nvPr/>
        </p:nvSpPr>
        <p:spPr>
          <a:xfrm>
            <a:off x="1304925" y="5961989"/>
            <a:ext cx="302260" cy="346710"/>
          </a:xfrm>
          <a:prstGeom prst="rect">
            <a:avLst/>
          </a:prstGeom>
        </p:spPr>
        <p:txBody>
          <a:bodyPr vert="horz" wrap="square" lIns="0" tIns="13335" rIns="0" bIns="0" rtlCol="0">
            <a:spAutoFit/>
          </a:bodyPr>
          <a:lstStyle/>
          <a:p>
            <a:pPr marL="97790" marR="5080" indent="-85725">
              <a:lnSpc>
                <a:spcPct val="100000"/>
              </a:lnSpc>
              <a:spcBef>
                <a:spcPts val="105"/>
              </a:spcBef>
            </a:pPr>
            <a:r>
              <a:rPr sz="1050" b="1" spc="-25" dirty="0">
                <a:latin typeface="Calibri"/>
                <a:cs typeface="Calibri"/>
              </a:rPr>
              <a:t>HWY 17</a:t>
            </a:r>
            <a:endParaRPr sz="1050">
              <a:latin typeface="Calibri"/>
              <a:cs typeface="Calibri"/>
            </a:endParaRPr>
          </a:p>
        </p:txBody>
      </p:sp>
      <p:sp>
        <p:nvSpPr>
          <p:cNvPr id="75" name="object 75"/>
          <p:cNvSpPr txBox="1">
            <a:spLocks noGrp="1"/>
          </p:cNvSpPr>
          <p:nvPr>
            <p:ph type="ftr" sz="quarter" idx="5"/>
          </p:nvPr>
        </p:nvSpPr>
        <p:spPr>
          <a:prstGeom prst="rect">
            <a:avLst/>
          </a:prstGeom>
        </p:spPr>
        <p:txBody>
          <a:bodyPr vert="horz" wrap="square" lIns="0" tIns="0" rIns="0" bIns="0" rtlCol="0">
            <a:spAutoFit/>
          </a:bodyPr>
          <a:lstStyle/>
          <a:p>
            <a:pPr marL="12700">
              <a:lnSpc>
                <a:spcPts val="1240"/>
              </a:lnSpc>
            </a:pPr>
            <a:r>
              <a:rPr dirty="0"/>
              <a:t>CONTROLLED UNCLASSIFIED </a:t>
            </a:r>
            <a:r>
              <a:rPr spc="-10" dirty="0"/>
              <a:t>INFORMATION</a:t>
            </a:r>
          </a:p>
        </p:txBody>
      </p:sp>
      <p:sp>
        <p:nvSpPr>
          <p:cNvPr id="76" name="object 76"/>
          <p:cNvSpPr txBox="1">
            <a:spLocks noGrp="1"/>
          </p:cNvSpPr>
          <p:nvPr>
            <p:ph type="sldNum" sz="quarter" idx="7"/>
          </p:nvPr>
        </p:nvSpPr>
        <p:spPr>
          <a:prstGeom prst="rect">
            <a:avLst/>
          </a:prstGeom>
        </p:spPr>
        <p:txBody>
          <a:bodyPr vert="horz" wrap="square" lIns="0" tIns="62303" rIns="0" bIns="0" rtlCol="0">
            <a:spAutoFit/>
          </a:bodyPr>
          <a:lstStyle/>
          <a:p>
            <a:pPr marL="53340">
              <a:lnSpc>
                <a:spcPct val="100000"/>
              </a:lnSpc>
            </a:pPr>
            <a:fld id="{81D60167-4931-47E6-BA6A-407CBD079E47}" type="slidenum">
              <a:rPr sz="1000" b="1" spc="-25" dirty="0">
                <a:solidFill>
                  <a:srgbClr val="000000"/>
                </a:solidFill>
                <a:latin typeface="Arial"/>
                <a:cs typeface="Arial"/>
              </a:rPr>
              <a:t>9</a:t>
            </a:fld>
            <a:endParaRPr sz="1000">
              <a:latin typeface="Arial"/>
              <a:cs typeface="Arial"/>
            </a:endParaRPr>
          </a:p>
        </p:txBody>
      </p:sp>
      <p:sp>
        <p:nvSpPr>
          <p:cNvPr id="73" name="object 73"/>
          <p:cNvSpPr txBox="1"/>
          <p:nvPr/>
        </p:nvSpPr>
        <p:spPr>
          <a:xfrm>
            <a:off x="4880609" y="3331845"/>
            <a:ext cx="355600" cy="346710"/>
          </a:xfrm>
          <a:prstGeom prst="rect">
            <a:avLst/>
          </a:prstGeom>
        </p:spPr>
        <p:txBody>
          <a:bodyPr vert="horz" wrap="square" lIns="0" tIns="13335" rIns="0" bIns="0" rtlCol="0">
            <a:spAutoFit/>
          </a:bodyPr>
          <a:lstStyle/>
          <a:p>
            <a:pPr marL="12700" marR="5080" indent="28575">
              <a:lnSpc>
                <a:spcPct val="100000"/>
              </a:lnSpc>
              <a:spcBef>
                <a:spcPts val="105"/>
              </a:spcBef>
            </a:pPr>
            <a:r>
              <a:rPr sz="1050" b="1" spc="-25" dirty="0">
                <a:latin typeface="Calibri"/>
                <a:cs typeface="Calibri"/>
              </a:rPr>
              <a:t>NEW </a:t>
            </a:r>
            <a:r>
              <a:rPr sz="1050" b="1" spc="-20" dirty="0">
                <a:latin typeface="Calibri"/>
                <a:cs typeface="Calibri"/>
              </a:rPr>
              <a:t>RIVER</a:t>
            </a:r>
            <a:endParaRPr sz="1050">
              <a:latin typeface="Calibri"/>
              <a:cs typeface="Calibri"/>
            </a:endParaRPr>
          </a:p>
        </p:txBody>
      </p:sp>
      <p:sp>
        <p:nvSpPr>
          <p:cNvPr id="74" name="object 74"/>
          <p:cNvSpPr txBox="1"/>
          <p:nvPr/>
        </p:nvSpPr>
        <p:spPr>
          <a:xfrm>
            <a:off x="4504182" y="6030569"/>
            <a:ext cx="85471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Calibri"/>
                <a:cs typeface="Calibri"/>
              </a:rPr>
              <a:t>ONSLOW</a:t>
            </a:r>
            <a:r>
              <a:rPr sz="1200" b="1" spc="-30" dirty="0">
                <a:latin typeface="Calibri"/>
                <a:cs typeface="Calibri"/>
              </a:rPr>
              <a:t> </a:t>
            </a:r>
            <a:r>
              <a:rPr sz="1200" b="1" spc="-45" dirty="0">
                <a:latin typeface="Calibri"/>
                <a:cs typeface="Calibri"/>
              </a:rPr>
              <a:t>BAY</a:t>
            </a:r>
            <a:endParaRPr sz="1200">
              <a:latin typeface="Calibri"/>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9121F19C93BA4DB0094FC1C2D0CE64" ma:contentTypeVersion="18" ma:contentTypeDescription="Create a new document." ma:contentTypeScope="" ma:versionID="7074c3d1d19dee40992000b099268b28">
  <xsd:schema xmlns:xsd="http://www.w3.org/2001/XMLSchema" xmlns:xs="http://www.w3.org/2001/XMLSchema" xmlns:p="http://schemas.microsoft.com/office/2006/metadata/properties" xmlns:ns2="1a98a74f-fa02-41e7-90f0-5f0c90bcdba5" xmlns:ns3="dd26b182-60c1-459b-a59d-f9ae3f8c439d" targetNamespace="http://schemas.microsoft.com/office/2006/metadata/properties" ma:root="true" ma:fieldsID="61a6c846bf39839819a4e30f99f3e6be" ns2:_="" ns3:_="">
    <xsd:import namespace="1a98a74f-fa02-41e7-90f0-5f0c90bcdba5"/>
    <xsd:import namespace="dd26b182-60c1-459b-a59d-f9ae3f8c43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TaxKeywordTaxHTField" minOccurs="0"/>
                <xsd:element ref="ns3:TaxCatchAll" minOccurs="0"/>
                <xsd:element ref="ns2:MediaServiceLocation"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98a74f-fa02-41e7-90f0-5f0c90bcd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9549015-d31d-48c1-9f2a-0da7e2dfa49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d26b182-60c1-459b-a59d-f9ae3f8c439d" elementFormDefault="qualified">
    <xsd:import namespace="http://schemas.microsoft.com/office/2006/documentManagement/types"/>
    <xsd:import namespace="http://schemas.microsoft.com/office/infopath/2007/PartnerControls"/>
    <xsd:element name="TaxKeywordTaxHTField" ma:index="14" nillable="true" ma:taxonomy="true" ma:internalName="TaxKeywordTaxHTField" ma:taxonomyFieldName="TaxKeyword" ma:displayName="Enterprise Keywords" ma:fieldId="{23f27201-bee3-471e-b2e7-b64fd8b7ca38}" ma:taxonomyMulti="true" ma:sspId="c9549015-d31d-48c1-9f2a-0da7e2dfa497"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hidden="true" ma:list="{7a738942-e7ee-43b6-bd6a-1b57cf36d3bd}" ma:internalName="TaxCatchAll" ma:showField="CatchAllData" ma:web="dd26b182-60c1-459b-a59d-f9ae3f8c439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98a74f-fa02-41e7-90f0-5f0c90bcdba5">
      <Terms xmlns="http://schemas.microsoft.com/office/infopath/2007/PartnerControls"/>
    </lcf76f155ced4ddcb4097134ff3c332f>
    <TaxCatchAll xmlns="dd26b182-60c1-459b-a59d-f9ae3f8c439d" xsi:nil="true"/>
    <TaxKeywordTaxHTField xmlns="dd26b182-60c1-459b-a59d-f9ae3f8c439d">
      <Terms xmlns="http://schemas.microsoft.com/office/infopath/2007/PartnerControls"/>
    </TaxKeywordTaxHTField>
  </documentManagement>
</p:properties>
</file>

<file path=customXml/itemProps1.xml><?xml version="1.0" encoding="utf-8"?>
<ds:datastoreItem xmlns:ds="http://schemas.openxmlformats.org/officeDocument/2006/customXml" ds:itemID="{71BFDC5F-F04D-4344-8672-58163BD342DA}"/>
</file>

<file path=customXml/itemProps2.xml><?xml version="1.0" encoding="utf-8"?>
<ds:datastoreItem xmlns:ds="http://schemas.openxmlformats.org/officeDocument/2006/customXml" ds:itemID="{6B510D21-C509-4205-9543-AC78CEBB697C}">
  <ds:schemaRefs>
    <ds:schemaRef ds:uri="http://schemas.microsoft.com/sharepoint/v3/contenttype/forms"/>
  </ds:schemaRefs>
</ds:datastoreItem>
</file>

<file path=customXml/itemProps3.xml><?xml version="1.0" encoding="utf-8"?>
<ds:datastoreItem xmlns:ds="http://schemas.openxmlformats.org/officeDocument/2006/customXml" ds:itemID="{D41CAA2C-56FF-4E06-BC25-E656992F7046}">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115fcf4a-0387-4dc2-ba94-feca6116a4d6"/>
    <ds:schemaRef ds:uri="http://schemas.openxmlformats.org/package/2006/metadata/core-properties"/>
    <ds:schemaRef ds:uri="476b1d5f-07ba-4bf6-aa75-1328fa679a4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451</TotalTime>
  <Words>1583</Words>
  <Application>Microsoft Office PowerPoint</Application>
  <PresentationFormat>On-screen Show (4:3)</PresentationFormat>
  <Paragraphs>353</Paragraphs>
  <Slides>20</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Times New Roman</vt:lpstr>
      <vt:lpstr>Wingdings</vt:lpstr>
      <vt:lpstr>Office Theme</vt:lpstr>
      <vt:lpstr>1_Office Theme</vt:lpstr>
      <vt:lpstr>PowerPoint Presentation</vt:lpstr>
      <vt:lpstr>Agenda</vt:lpstr>
      <vt:lpstr>History</vt:lpstr>
      <vt:lpstr>Mission ‘Places, Spaces &amp; Services’</vt:lpstr>
      <vt:lpstr>NC Battlespace</vt:lpstr>
      <vt:lpstr>NC Airspace</vt:lpstr>
      <vt:lpstr>MCAS New River</vt:lpstr>
      <vt:lpstr>MCB Camp Lejeune </vt:lpstr>
      <vt:lpstr>Ops and Training Camp Lejeune Laydown</vt:lpstr>
      <vt:lpstr>MCIEAST Operations &amp; Training (FY-21)</vt:lpstr>
      <vt:lpstr>PowerPoint Presentation</vt:lpstr>
      <vt:lpstr>NC Military Mission Footprint</vt:lpstr>
      <vt:lpstr>Marine Corps MMF</vt:lpstr>
      <vt:lpstr>Encroachment</vt:lpstr>
      <vt:lpstr>Marine Corps Mission Footprint 1940 Housing Density</vt:lpstr>
      <vt:lpstr>Marine Corps Mission Footprint 2000 Housing Density</vt:lpstr>
      <vt:lpstr>Marine Corps Mission Footprint 2030 Housing Density</vt:lpstr>
      <vt:lpstr>Proactive Encroachment Mitigation Two-way Street </vt:lpstr>
      <vt:lpstr>Proactive Encroachment Mitigation Two-way Street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McCurry CIV Timothy M</dc:creator>
  <cp:lastModifiedBy>Lipscomb CIV Gregory Kemp</cp:lastModifiedBy>
  <cp:revision>25</cp:revision>
  <dcterms:created xsi:type="dcterms:W3CDTF">2022-10-17T13:18:49Z</dcterms:created>
  <dcterms:modified xsi:type="dcterms:W3CDTF">2022-10-20T18:55:30Z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2022-03-02T00:00:00Z</vt:filetime>
  </property>
  <property fmtid="{D5CDD505-2E9C-101B-9397-08002B2CF9AE}" pid="3" name="LastSaved">
    <vt:filetime>2022-10-17T00:00:00Z</vt:filetime>
  </property>
  <property fmtid="{D5CDD505-2E9C-101B-9397-08002B2CF9AE}" pid="4" name="ContentTypeId">
    <vt:lpwstr>0x010100669121F19C93BA4DB0094FC1C2D0CE64</vt:lpwstr>
  </property>
</Properties>
</file>