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2" r:id="rId3"/>
    <p:sldId id="259" r:id="rId4"/>
    <p:sldId id="263" r:id="rId5"/>
    <p:sldId id="320" r:id="rId6"/>
    <p:sldId id="303" r:id="rId7"/>
    <p:sldId id="304" r:id="rId8"/>
    <p:sldId id="305" r:id="rId9"/>
    <p:sldId id="317" r:id="rId10"/>
    <p:sldId id="321" r:id="rId11"/>
    <p:sldId id="308" r:id="rId12"/>
    <p:sldId id="297" r:id="rId13"/>
    <p:sldId id="274" r:id="rId14"/>
    <p:sldId id="323" r:id="rId15"/>
    <p:sldId id="312" r:id="rId16"/>
    <p:sldId id="324" r:id="rId17"/>
    <p:sldId id="314" r:id="rId18"/>
    <p:sldId id="269" r:id="rId19"/>
    <p:sldId id="322" r:id="rId20"/>
    <p:sldId id="289" r:id="rId21"/>
    <p:sldId id="285" r:id="rId22"/>
    <p:sldId id="292" r:id="rId23"/>
    <p:sldId id="319" r:id="rId24"/>
    <p:sldId id="277" r:id="rId25"/>
    <p:sldId id="325" r:id="rId26"/>
    <p:sldId id="326" r:id="rId27"/>
    <p:sldId id="327" r:id="rId28"/>
    <p:sldId id="328" r:id="rId29"/>
    <p:sldId id="291" r:id="rId30"/>
    <p:sldId id="286" r:id="rId31"/>
    <p:sldId id="329" r:id="rId32"/>
    <p:sldId id="272" r:id="rId33"/>
    <p:sldId id="330" r:id="rId34"/>
    <p:sldId id="287" r:id="rId35"/>
    <p:sldId id="295" r:id="rId36"/>
    <p:sldId id="258" r:id="rId37"/>
    <p:sldId id="278" r:id="rId38"/>
    <p:sldId id="333" r:id="rId39"/>
    <p:sldId id="331" r:id="rId40"/>
    <p:sldId id="284" r:id="rId41"/>
    <p:sldId id="281" r:id="rId42"/>
    <p:sldId id="332" r:id="rId43"/>
    <p:sldId id="265" r:id="rId44"/>
    <p:sldId id="261" r:id="rId45"/>
    <p:sldId id="318" r:id="rId46"/>
    <p:sldId id="298"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CC9733-0B35-3531-2900-ECE13115E354}" name="Devon Bortz" initials="DB" userId="S::dbortz@hbanet.org::94aee2eb-d08d-4bdc-9814-d0c18d290f33" providerId="AD"/>
  <p188:author id="{6990507A-8E80-215C-16E1-07AB5E2AE618}" name="Phil George" initials="PG" userId="S::pgeorge@hbanet.org::d8de7447-57db-4b6b-9509-718b2216b618" providerId="AD"/>
  <p188:author id="{134211C2-7AED-C4FB-2D7C-E49F7AF74544}" name="Jeanne Piceno" initials="JP" userId="S::jpiceno@hbanet.org::0d105c05-096b-4570-9a2b-3582f46acd28" providerId="AD"/>
  <p188:author id="{D11583CC-88A0-CD05-2918-F1828A9BCB6C}" name="Lauren Peck" initials="LP" userId="S::lpeck@hbanet.org::a9ffd8a0-e865-45c1-82ff-3b34bee25adf"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06" autoAdjust="0"/>
    <p:restoredTop sz="94660"/>
  </p:normalViewPr>
  <p:slideViewPr>
    <p:cSldViewPr snapToGrid="0">
      <p:cViewPr varScale="1">
        <p:scale>
          <a:sx n="108" d="100"/>
          <a:sy n="108" d="100"/>
        </p:scale>
        <p:origin x="224" y="62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7482D3-9626-4A16-9871-DD59E9ACF707}" type="doc">
      <dgm:prSet loTypeId="urn:microsoft.com/office/officeart/2005/8/layout/chevron1" loCatId="process" qsTypeId="urn:microsoft.com/office/officeart/2005/8/quickstyle/simple5" qsCatId="simple" csTypeId="urn:microsoft.com/office/officeart/2005/8/colors/colorful3" csCatId="colorful" phldr="1"/>
      <dgm:spPr/>
    </dgm:pt>
    <dgm:pt modelId="{8F614AB8-9DCA-4A41-A45F-CDB81DA5D84C}">
      <dgm:prSet phldrT="[Text]" custT="1"/>
      <dgm:spPr/>
      <dgm:t>
        <a:bodyPr/>
        <a:lstStyle/>
        <a:p>
          <a:pPr rtl="0"/>
          <a:r>
            <a:rPr lang="en-US" sz="1800" b="1">
              <a:latin typeface="Tahoma"/>
              <a:ea typeface="Tahoma"/>
              <a:cs typeface="Tahoma"/>
            </a:rPr>
            <a:t>Launch an industry consortium </a:t>
          </a:r>
        </a:p>
      </dgm:t>
    </dgm:pt>
    <dgm:pt modelId="{2736F57D-862D-4F93-93B2-9F8D61CAC514}" type="parTrans" cxnId="{D5361E0B-461A-4396-89C6-4EEED96487AD}">
      <dgm:prSet/>
      <dgm:spPr/>
      <dgm:t>
        <a:bodyPr/>
        <a:lstStyle/>
        <a:p>
          <a:endParaRPr lang="en-US"/>
        </a:p>
      </dgm:t>
    </dgm:pt>
    <dgm:pt modelId="{F9E532E9-EEE8-49A0-BCAE-138E96A55A8C}" type="sibTrans" cxnId="{D5361E0B-461A-4396-89C6-4EEED96487AD}">
      <dgm:prSet/>
      <dgm:spPr/>
      <dgm:t>
        <a:bodyPr/>
        <a:lstStyle/>
        <a:p>
          <a:endParaRPr lang="en-US"/>
        </a:p>
      </dgm:t>
    </dgm:pt>
    <dgm:pt modelId="{1A233D43-47B4-4E8D-B3A0-1A9B3B40EF80}">
      <dgm:prSet phldrT="[Text]" custT="1"/>
      <dgm:spPr>
        <a:gradFill rotWithShape="0">
          <a:gsLst>
            <a:gs pos="0">
              <a:schemeClr val="bg1">
                <a:lumMod val="65000"/>
              </a:schemeClr>
            </a:gs>
            <a:gs pos="50000">
              <a:schemeClr val="tx1">
                <a:lumMod val="50000"/>
                <a:lumOff val="50000"/>
              </a:schemeClr>
            </a:gs>
            <a:gs pos="100000">
              <a:srgbClr val="626262"/>
            </a:gs>
          </a:gsLst>
        </a:gradFill>
      </dgm:spPr>
      <dgm:t>
        <a:bodyPr/>
        <a:lstStyle/>
        <a:p>
          <a:r>
            <a:rPr lang="en-US" sz="1800" b="1">
              <a:latin typeface="Tahoma"/>
              <a:ea typeface="Tahoma"/>
              <a:cs typeface="Tahoma"/>
            </a:rPr>
            <a:t>Establish priorities and industry benchmark</a:t>
          </a:r>
        </a:p>
      </dgm:t>
    </dgm:pt>
    <dgm:pt modelId="{B460B227-15B6-473D-8C99-2F6437056391}" type="parTrans" cxnId="{E256B055-C86D-4D9F-9090-846E3874400C}">
      <dgm:prSet/>
      <dgm:spPr/>
      <dgm:t>
        <a:bodyPr/>
        <a:lstStyle/>
        <a:p>
          <a:endParaRPr lang="en-US"/>
        </a:p>
      </dgm:t>
    </dgm:pt>
    <dgm:pt modelId="{1529830B-C962-4FD9-9A54-A67925206909}" type="sibTrans" cxnId="{E256B055-C86D-4D9F-9090-846E3874400C}">
      <dgm:prSet/>
      <dgm:spPr/>
      <dgm:t>
        <a:bodyPr/>
        <a:lstStyle/>
        <a:p>
          <a:endParaRPr lang="en-US"/>
        </a:p>
      </dgm:t>
    </dgm:pt>
    <dgm:pt modelId="{079CBD13-505E-4CAB-BEED-38C848EB108E}">
      <dgm:prSet phldrT="[Text]" custT="1"/>
      <dgm:spPr>
        <a:gradFill rotWithShape="0">
          <a:gsLst>
            <a:gs pos="0">
              <a:srgbClr val="FB515B"/>
            </a:gs>
            <a:gs pos="50000">
              <a:srgbClr val="F10510"/>
            </a:gs>
            <a:gs pos="100000">
              <a:srgbClr val="AD030B"/>
            </a:gs>
          </a:gsLst>
        </a:gradFill>
      </dgm:spPr>
      <dgm:t>
        <a:bodyPr/>
        <a:lstStyle/>
        <a:p>
          <a:r>
            <a:rPr lang="en-US" sz="1800" b="1">
              <a:latin typeface="Tahoma"/>
              <a:ea typeface="Tahoma"/>
              <a:cs typeface="Tahoma"/>
            </a:rPr>
            <a:t>Evolve offering </a:t>
          </a:r>
          <a:br>
            <a:rPr lang="en-US" sz="1800" b="1">
              <a:latin typeface="Tahoma"/>
              <a:ea typeface="Tahoma"/>
              <a:cs typeface="Tahoma"/>
            </a:rPr>
          </a:br>
          <a:r>
            <a:rPr lang="en-US" sz="1800" b="1">
              <a:latin typeface="Tahoma"/>
              <a:ea typeface="Tahoma"/>
              <a:cs typeface="Tahoma"/>
            </a:rPr>
            <a:t>and continue global expansion</a:t>
          </a:r>
        </a:p>
      </dgm:t>
    </dgm:pt>
    <dgm:pt modelId="{A8156743-D7EC-417F-95DF-CCC7A935F7BD}" type="parTrans" cxnId="{5E4F87B7-61FC-468D-9AF3-258516471492}">
      <dgm:prSet/>
      <dgm:spPr/>
      <dgm:t>
        <a:bodyPr/>
        <a:lstStyle/>
        <a:p>
          <a:endParaRPr lang="en-US"/>
        </a:p>
      </dgm:t>
    </dgm:pt>
    <dgm:pt modelId="{8F6F98D3-B83C-4897-A9C5-7072CDA0FB04}" type="sibTrans" cxnId="{5E4F87B7-61FC-468D-9AF3-258516471492}">
      <dgm:prSet/>
      <dgm:spPr/>
      <dgm:t>
        <a:bodyPr/>
        <a:lstStyle/>
        <a:p>
          <a:endParaRPr lang="en-US"/>
        </a:p>
      </dgm:t>
    </dgm:pt>
    <dgm:pt modelId="{9A758530-14D3-45F0-98E5-BA2E5BACD49A}" type="pres">
      <dgm:prSet presAssocID="{1C7482D3-9626-4A16-9871-DD59E9ACF707}" presName="Name0" presStyleCnt="0">
        <dgm:presLayoutVars>
          <dgm:dir/>
          <dgm:animLvl val="lvl"/>
          <dgm:resizeHandles val="exact"/>
        </dgm:presLayoutVars>
      </dgm:prSet>
      <dgm:spPr/>
    </dgm:pt>
    <dgm:pt modelId="{065E0EA8-7A28-4A04-BC0D-5253737B5D5A}" type="pres">
      <dgm:prSet presAssocID="{8F614AB8-9DCA-4A41-A45F-CDB81DA5D84C}" presName="parTxOnly" presStyleLbl="node1" presStyleIdx="0" presStyleCnt="3" custScaleY="84327" custLinFactNeighborX="560">
        <dgm:presLayoutVars>
          <dgm:chMax val="0"/>
          <dgm:chPref val="0"/>
          <dgm:bulletEnabled val="1"/>
        </dgm:presLayoutVars>
      </dgm:prSet>
      <dgm:spPr/>
    </dgm:pt>
    <dgm:pt modelId="{480D491C-258D-4581-A5A8-06C67F983957}" type="pres">
      <dgm:prSet presAssocID="{F9E532E9-EEE8-49A0-BCAE-138E96A55A8C}" presName="parTxOnlySpace" presStyleCnt="0"/>
      <dgm:spPr/>
    </dgm:pt>
    <dgm:pt modelId="{6F762E9D-F60C-4A3F-AADA-E53E74632487}" type="pres">
      <dgm:prSet presAssocID="{1A233D43-47B4-4E8D-B3A0-1A9B3B40EF80}" presName="parTxOnly" presStyleLbl="node1" presStyleIdx="1" presStyleCnt="3" custScaleX="118522" custScaleY="84327" custLinFactNeighborX="560">
        <dgm:presLayoutVars>
          <dgm:chMax val="0"/>
          <dgm:chPref val="0"/>
          <dgm:bulletEnabled val="1"/>
        </dgm:presLayoutVars>
      </dgm:prSet>
      <dgm:spPr/>
    </dgm:pt>
    <dgm:pt modelId="{AFC5CFC5-DB9A-4730-9F6A-2A8208B87DE8}" type="pres">
      <dgm:prSet presAssocID="{1529830B-C962-4FD9-9A54-A67925206909}" presName="parTxOnlySpace" presStyleCnt="0"/>
      <dgm:spPr/>
    </dgm:pt>
    <dgm:pt modelId="{8A283AA8-D105-4CFC-B9B9-6FCE6EE4DE31}" type="pres">
      <dgm:prSet presAssocID="{079CBD13-505E-4CAB-BEED-38C848EB108E}" presName="parTxOnly" presStyleLbl="node1" presStyleIdx="2" presStyleCnt="3" custScaleY="84327" custLinFactNeighborX="-20940">
        <dgm:presLayoutVars>
          <dgm:chMax val="0"/>
          <dgm:chPref val="0"/>
          <dgm:bulletEnabled val="1"/>
        </dgm:presLayoutVars>
      </dgm:prSet>
      <dgm:spPr/>
    </dgm:pt>
  </dgm:ptLst>
  <dgm:cxnLst>
    <dgm:cxn modelId="{D5361E0B-461A-4396-89C6-4EEED96487AD}" srcId="{1C7482D3-9626-4A16-9871-DD59E9ACF707}" destId="{8F614AB8-9DCA-4A41-A45F-CDB81DA5D84C}" srcOrd="0" destOrd="0" parTransId="{2736F57D-862D-4F93-93B2-9F8D61CAC514}" sibTransId="{F9E532E9-EEE8-49A0-BCAE-138E96A55A8C}"/>
    <dgm:cxn modelId="{43864628-811E-4187-948D-017218570187}" type="presOf" srcId="{8F614AB8-9DCA-4A41-A45F-CDB81DA5D84C}" destId="{065E0EA8-7A28-4A04-BC0D-5253737B5D5A}" srcOrd="0" destOrd="0" presId="urn:microsoft.com/office/officeart/2005/8/layout/chevron1"/>
    <dgm:cxn modelId="{EA91E02C-BCA0-4CF2-AD78-E0FBA18B7FF4}" type="presOf" srcId="{1A233D43-47B4-4E8D-B3A0-1A9B3B40EF80}" destId="{6F762E9D-F60C-4A3F-AADA-E53E74632487}" srcOrd="0" destOrd="0" presId="urn:microsoft.com/office/officeart/2005/8/layout/chevron1"/>
    <dgm:cxn modelId="{E256B055-C86D-4D9F-9090-846E3874400C}" srcId="{1C7482D3-9626-4A16-9871-DD59E9ACF707}" destId="{1A233D43-47B4-4E8D-B3A0-1A9B3B40EF80}" srcOrd="1" destOrd="0" parTransId="{B460B227-15B6-473D-8C99-2F6437056391}" sibTransId="{1529830B-C962-4FD9-9A54-A67925206909}"/>
    <dgm:cxn modelId="{350651A4-31F2-442A-A23F-0F05BBDB7452}" type="presOf" srcId="{079CBD13-505E-4CAB-BEED-38C848EB108E}" destId="{8A283AA8-D105-4CFC-B9B9-6FCE6EE4DE31}" srcOrd="0" destOrd="0" presId="urn:microsoft.com/office/officeart/2005/8/layout/chevron1"/>
    <dgm:cxn modelId="{344AA8AD-02FD-48DA-B5F8-96298CE8D5F6}" type="presOf" srcId="{1C7482D3-9626-4A16-9871-DD59E9ACF707}" destId="{9A758530-14D3-45F0-98E5-BA2E5BACD49A}" srcOrd="0" destOrd="0" presId="urn:microsoft.com/office/officeart/2005/8/layout/chevron1"/>
    <dgm:cxn modelId="{5E4F87B7-61FC-468D-9AF3-258516471492}" srcId="{1C7482D3-9626-4A16-9871-DD59E9ACF707}" destId="{079CBD13-505E-4CAB-BEED-38C848EB108E}" srcOrd="2" destOrd="0" parTransId="{A8156743-D7EC-417F-95DF-CCC7A935F7BD}" sibTransId="{8F6F98D3-B83C-4897-A9C5-7072CDA0FB04}"/>
    <dgm:cxn modelId="{ABA5D2CF-0A90-4BDD-B8CC-321870389022}" type="presParOf" srcId="{9A758530-14D3-45F0-98E5-BA2E5BACD49A}" destId="{065E0EA8-7A28-4A04-BC0D-5253737B5D5A}" srcOrd="0" destOrd="0" presId="urn:microsoft.com/office/officeart/2005/8/layout/chevron1"/>
    <dgm:cxn modelId="{A91D4512-3266-4097-846B-5FC034BF055D}" type="presParOf" srcId="{9A758530-14D3-45F0-98E5-BA2E5BACD49A}" destId="{480D491C-258D-4581-A5A8-06C67F983957}" srcOrd="1" destOrd="0" presId="urn:microsoft.com/office/officeart/2005/8/layout/chevron1"/>
    <dgm:cxn modelId="{22B2D135-56DB-4323-BF9D-9DB4CAFFE233}" type="presParOf" srcId="{9A758530-14D3-45F0-98E5-BA2E5BACD49A}" destId="{6F762E9D-F60C-4A3F-AADA-E53E74632487}" srcOrd="2" destOrd="0" presId="urn:microsoft.com/office/officeart/2005/8/layout/chevron1"/>
    <dgm:cxn modelId="{0EA185E0-122A-4033-9FC7-F4D4A7960248}" type="presParOf" srcId="{9A758530-14D3-45F0-98E5-BA2E5BACD49A}" destId="{AFC5CFC5-DB9A-4730-9F6A-2A8208B87DE8}" srcOrd="3" destOrd="0" presId="urn:microsoft.com/office/officeart/2005/8/layout/chevron1"/>
    <dgm:cxn modelId="{52924A09-3B22-4BC6-85F6-AF4F93AED741}" type="presParOf" srcId="{9A758530-14D3-45F0-98E5-BA2E5BACD49A}" destId="{8A283AA8-D105-4CFC-B9B9-6FCE6EE4DE31}" srcOrd="4"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5E0EA8-7A28-4A04-BC0D-5253737B5D5A}">
      <dsp:nvSpPr>
        <dsp:cNvPr id="0" name=""/>
        <dsp:cNvSpPr/>
      </dsp:nvSpPr>
      <dsp:spPr>
        <a:xfrm>
          <a:off x="2125" y="1957826"/>
          <a:ext cx="3214160" cy="1084162"/>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b="1" kern="1200">
              <a:latin typeface="Tahoma"/>
              <a:ea typeface="Tahoma"/>
              <a:cs typeface="Tahoma"/>
            </a:rPr>
            <a:t>Launch an industry consortium </a:t>
          </a:r>
        </a:p>
      </dsp:txBody>
      <dsp:txXfrm>
        <a:off x="544206" y="1957826"/>
        <a:ext cx="2129998" cy="1084162"/>
      </dsp:txXfrm>
    </dsp:sp>
    <dsp:sp modelId="{6F762E9D-F60C-4A3F-AADA-E53E74632487}">
      <dsp:nvSpPr>
        <dsp:cNvPr id="0" name=""/>
        <dsp:cNvSpPr/>
      </dsp:nvSpPr>
      <dsp:spPr>
        <a:xfrm>
          <a:off x="2894870" y="1957826"/>
          <a:ext cx="3809487" cy="1084162"/>
        </a:xfrm>
        <a:prstGeom prst="chevron">
          <a:avLst/>
        </a:prstGeom>
        <a:gradFill rotWithShape="0">
          <a:gsLst>
            <a:gs pos="0">
              <a:schemeClr val="bg1">
                <a:lumMod val="65000"/>
              </a:schemeClr>
            </a:gs>
            <a:gs pos="50000">
              <a:schemeClr val="tx1">
                <a:lumMod val="50000"/>
                <a:lumOff val="50000"/>
              </a:schemeClr>
            </a:gs>
            <a:gs pos="100000">
              <a:srgbClr val="626262"/>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a:latin typeface="Tahoma"/>
              <a:ea typeface="Tahoma"/>
              <a:cs typeface="Tahoma"/>
            </a:rPr>
            <a:t>Establish priorities and industry benchmark</a:t>
          </a:r>
        </a:p>
      </dsp:txBody>
      <dsp:txXfrm>
        <a:off x="3436951" y="1957826"/>
        <a:ext cx="2725325" cy="1084162"/>
      </dsp:txXfrm>
    </dsp:sp>
    <dsp:sp modelId="{8A283AA8-D105-4CFC-B9B9-6FCE6EE4DE31}">
      <dsp:nvSpPr>
        <dsp:cNvPr id="0" name=""/>
        <dsp:cNvSpPr/>
      </dsp:nvSpPr>
      <dsp:spPr>
        <a:xfrm>
          <a:off x="6313837" y="1957826"/>
          <a:ext cx="3214160" cy="1084162"/>
        </a:xfrm>
        <a:prstGeom prst="chevron">
          <a:avLst/>
        </a:prstGeom>
        <a:gradFill rotWithShape="0">
          <a:gsLst>
            <a:gs pos="0">
              <a:srgbClr val="FB515B"/>
            </a:gs>
            <a:gs pos="50000">
              <a:srgbClr val="F10510"/>
            </a:gs>
            <a:gs pos="100000">
              <a:srgbClr val="AD030B"/>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a:latin typeface="Tahoma"/>
              <a:ea typeface="Tahoma"/>
              <a:cs typeface="Tahoma"/>
            </a:rPr>
            <a:t>Evolve offering </a:t>
          </a:r>
          <a:br>
            <a:rPr lang="en-US" sz="1800" b="1" kern="1200">
              <a:latin typeface="Tahoma"/>
              <a:ea typeface="Tahoma"/>
              <a:cs typeface="Tahoma"/>
            </a:rPr>
          </a:br>
          <a:r>
            <a:rPr lang="en-US" sz="1800" b="1" kern="1200">
              <a:latin typeface="Tahoma"/>
              <a:ea typeface="Tahoma"/>
              <a:cs typeface="Tahoma"/>
            </a:rPr>
            <a:t>and continue global expansion</a:t>
          </a:r>
        </a:p>
      </dsp:txBody>
      <dsp:txXfrm>
        <a:off x="6855918" y="1957826"/>
        <a:ext cx="2129998" cy="108416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F028366-11EC-14D2-8F98-574801A4D570}"/>
              </a:ext>
            </a:extLst>
          </p:cNvPr>
          <p:cNvSpPr>
            <a:spLocks noGrp="1"/>
          </p:cNvSpPr>
          <p:nvPr>
            <p:ph type="body" sz="quarter" idx="10" hasCustomPrompt="1"/>
          </p:nvPr>
        </p:nvSpPr>
        <p:spPr>
          <a:xfrm>
            <a:off x="4656138" y="2338388"/>
            <a:ext cx="6816725" cy="1743075"/>
          </a:xfrm>
        </p:spPr>
        <p:txBody>
          <a:bodyPr>
            <a:normAutofit/>
          </a:bodyPr>
          <a:lstStyle>
            <a:lvl1pPr marL="0" indent="0">
              <a:buNone/>
              <a:defRPr sz="6000" b="1"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PRESENTATION TITLE</a:t>
            </a:r>
          </a:p>
        </p:txBody>
      </p:sp>
      <p:sp>
        <p:nvSpPr>
          <p:cNvPr id="10" name="Text Placeholder 9">
            <a:extLst>
              <a:ext uri="{FF2B5EF4-FFF2-40B4-BE49-F238E27FC236}">
                <a16:creationId xmlns:a16="http://schemas.microsoft.com/office/drawing/2014/main" id="{9DEFCA0C-CD71-4BED-7162-3151F5A53A8C}"/>
              </a:ext>
            </a:extLst>
          </p:cNvPr>
          <p:cNvSpPr>
            <a:spLocks noGrp="1"/>
          </p:cNvSpPr>
          <p:nvPr>
            <p:ph type="body" sz="quarter" idx="11" hasCustomPrompt="1"/>
          </p:nvPr>
        </p:nvSpPr>
        <p:spPr>
          <a:xfrm>
            <a:off x="4656138" y="4364038"/>
            <a:ext cx="4818062" cy="481012"/>
          </a:xfrm>
        </p:spPr>
        <p:txBody>
          <a:bodyPr>
            <a:normAutofit/>
          </a:bodyPr>
          <a:lstStyle>
            <a:lvl1pPr marL="0" indent="0">
              <a:buNone/>
              <a:defRPr sz="2000" b="1" cap="all" baseline="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PRESENTATION SUBTITLE/DATE</a:t>
            </a:r>
          </a:p>
        </p:txBody>
      </p:sp>
    </p:spTree>
    <p:extLst>
      <p:ext uri="{BB962C8B-B14F-4D97-AF65-F5344CB8AC3E}">
        <p14:creationId xmlns:p14="http://schemas.microsoft.com/office/powerpoint/2010/main" val="2594974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DE5E839-CD07-74A1-2536-2704BF658AA3}"/>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dirty="0"/>
              <a:t>Insert quote copy</a:t>
            </a:r>
          </a:p>
        </p:txBody>
      </p:sp>
      <p:sp>
        <p:nvSpPr>
          <p:cNvPr id="11" name="Text Placeholder 10">
            <a:extLst>
              <a:ext uri="{FF2B5EF4-FFF2-40B4-BE49-F238E27FC236}">
                <a16:creationId xmlns:a16="http://schemas.microsoft.com/office/drawing/2014/main" id="{D67A6278-716B-5F39-9A58-6F27746271E0}"/>
              </a:ext>
            </a:extLst>
          </p:cNvPr>
          <p:cNvSpPr>
            <a:spLocks noGrp="1"/>
          </p:cNvSpPr>
          <p:nvPr>
            <p:ph type="body" sz="quarter" idx="12" hasCustomPrompt="1"/>
          </p:nvPr>
        </p:nvSpPr>
        <p:spPr>
          <a:xfrm>
            <a:off x="7118881" y="5146364"/>
            <a:ext cx="3355975" cy="622300"/>
          </a:xfrm>
        </p:spPr>
        <p:txBody>
          <a:bodyPr>
            <a:normAutofit/>
          </a:bodyPr>
          <a:lstStyle>
            <a:lvl1pPr marL="0" indent="0" algn="r">
              <a:buNone/>
              <a:defRPr sz="1800"/>
            </a:lvl1pPr>
          </a:lstStyle>
          <a:p>
            <a:pPr lvl="0"/>
            <a:r>
              <a:rPr lang="en-US" dirty="0"/>
              <a:t>- Name, company</a:t>
            </a:r>
          </a:p>
        </p:txBody>
      </p:sp>
    </p:spTree>
    <p:extLst>
      <p:ext uri="{BB962C8B-B14F-4D97-AF65-F5344CB8AC3E}">
        <p14:creationId xmlns:p14="http://schemas.microsoft.com/office/powerpoint/2010/main" val="3350881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6015EF68-A2C6-0641-4EB7-DBCA75D24868}"/>
              </a:ext>
            </a:extLst>
          </p:cNvPr>
          <p:cNvSpPr>
            <a:spLocks noGrp="1"/>
          </p:cNvSpPr>
          <p:nvPr>
            <p:ph type="body" sz="quarter" idx="13" hasCustomPrompt="1"/>
          </p:nvPr>
        </p:nvSpPr>
        <p:spPr>
          <a:xfrm>
            <a:off x="1717143" y="1556044"/>
            <a:ext cx="8757713" cy="3430588"/>
          </a:xfrm>
        </p:spPr>
        <p:txBody>
          <a:bodyPr/>
          <a:lstStyle>
            <a:lvl1pPr marL="0" indent="0">
              <a:buNone/>
              <a:defRPr/>
            </a:lvl1pPr>
          </a:lstStyle>
          <a:p>
            <a:pPr lvl="0"/>
            <a:r>
              <a:rPr lang="en-US" dirty="0"/>
              <a:t>Insert quote copy</a:t>
            </a:r>
          </a:p>
        </p:txBody>
      </p:sp>
      <p:sp>
        <p:nvSpPr>
          <p:cNvPr id="10" name="Picture Placeholder 6">
            <a:extLst>
              <a:ext uri="{FF2B5EF4-FFF2-40B4-BE49-F238E27FC236}">
                <a16:creationId xmlns:a16="http://schemas.microsoft.com/office/drawing/2014/main" id="{B15005DB-BD06-8E32-75FC-C852837FFE75}"/>
              </a:ext>
            </a:extLst>
          </p:cNvPr>
          <p:cNvSpPr>
            <a:spLocks noGrp="1"/>
          </p:cNvSpPr>
          <p:nvPr>
            <p:ph type="pic" sz="quarter" idx="10" hasCustomPrompt="1"/>
          </p:nvPr>
        </p:nvSpPr>
        <p:spPr>
          <a:xfrm>
            <a:off x="0" y="5268913"/>
            <a:ext cx="1960563" cy="1589087"/>
          </a:xfrm>
        </p:spPr>
        <p:txBody>
          <a:bodyPr>
            <a:normAutofit/>
          </a:bodyPr>
          <a:lstStyle>
            <a:lvl1pPr marL="0" indent="0">
              <a:buNone/>
              <a:defRPr sz="1400"/>
            </a:lvl1pPr>
          </a:lstStyle>
          <a:p>
            <a:r>
              <a:rPr lang="en-US" dirty="0"/>
              <a:t>Insert headshot here</a:t>
            </a:r>
          </a:p>
        </p:txBody>
      </p:sp>
      <p:sp>
        <p:nvSpPr>
          <p:cNvPr id="11" name="Text Placeholder 10">
            <a:extLst>
              <a:ext uri="{FF2B5EF4-FFF2-40B4-BE49-F238E27FC236}">
                <a16:creationId xmlns:a16="http://schemas.microsoft.com/office/drawing/2014/main" id="{40830AC4-53E4-4EC0-27E1-E4BAC08B3EFE}"/>
              </a:ext>
            </a:extLst>
          </p:cNvPr>
          <p:cNvSpPr>
            <a:spLocks noGrp="1"/>
          </p:cNvSpPr>
          <p:nvPr>
            <p:ph type="body" sz="quarter" idx="12" hasCustomPrompt="1"/>
          </p:nvPr>
        </p:nvSpPr>
        <p:spPr>
          <a:xfrm>
            <a:off x="2412804" y="5655412"/>
            <a:ext cx="3355975" cy="622300"/>
          </a:xfrm>
        </p:spPr>
        <p:txBody>
          <a:bodyPr>
            <a:normAutofit/>
          </a:bodyPr>
          <a:lstStyle>
            <a:lvl1pPr marL="0" indent="0">
              <a:buNone/>
              <a:defRPr sz="1800"/>
            </a:lvl1pPr>
          </a:lstStyle>
          <a:p>
            <a:pPr lvl="0"/>
            <a:r>
              <a:rPr lang="en-US" dirty="0"/>
              <a:t>- Name, company</a:t>
            </a:r>
          </a:p>
        </p:txBody>
      </p:sp>
    </p:spTree>
    <p:extLst>
      <p:ext uri="{BB962C8B-B14F-4D97-AF65-F5344CB8AC3E}">
        <p14:creationId xmlns:p14="http://schemas.microsoft.com/office/powerpoint/2010/main" val="2350283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3B8C9674-082C-6F52-3EAC-FA933D794F56}"/>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dirty="0"/>
              <a:t>Insert quote copy</a:t>
            </a:r>
          </a:p>
        </p:txBody>
      </p:sp>
      <p:sp>
        <p:nvSpPr>
          <p:cNvPr id="9" name="Text Placeholder 10">
            <a:extLst>
              <a:ext uri="{FF2B5EF4-FFF2-40B4-BE49-F238E27FC236}">
                <a16:creationId xmlns:a16="http://schemas.microsoft.com/office/drawing/2014/main" id="{7E8C125B-B7F4-6F96-920F-4754447D36A3}"/>
              </a:ext>
            </a:extLst>
          </p:cNvPr>
          <p:cNvSpPr>
            <a:spLocks noGrp="1"/>
          </p:cNvSpPr>
          <p:nvPr>
            <p:ph type="body" sz="quarter" idx="12" hasCustomPrompt="1"/>
          </p:nvPr>
        </p:nvSpPr>
        <p:spPr>
          <a:xfrm>
            <a:off x="7118881" y="5603564"/>
            <a:ext cx="3355975" cy="622300"/>
          </a:xfrm>
        </p:spPr>
        <p:txBody>
          <a:bodyPr>
            <a:normAutofit/>
          </a:bodyPr>
          <a:lstStyle>
            <a:lvl1pPr marL="0" indent="0" algn="r">
              <a:buNone/>
              <a:defRPr sz="1800"/>
            </a:lvl1pPr>
          </a:lstStyle>
          <a:p>
            <a:pPr lvl="0"/>
            <a:r>
              <a:rPr lang="en-US" dirty="0"/>
              <a:t>- Name, company</a:t>
            </a:r>
          </a:p>
        </p:txBody>
      </p:sp>
    </p:spTree>
    <p:extLst>
      <p:ext uri="{BB962C8B-B14F-4D97-AF65-F5344CB8AC3E}">
        <p14:creationId xmlns:p14="http://schemas.microsoft.com/office/powerpoint/2010/main" val="3936827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1161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5144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49221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8805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8763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5964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C406CB8-DD43-EF40-0941-63587EB2714A}"/>
              </a:ext>
            </a:extLst>
          </p:cNvPr>
          <p:cNvSpPr>
            <a:spLocks noGrp="1"/>
          </p:cNvSpPr>
          <p:nvPr>
            <p:ph type="body" sz="quarter" idx="10" hasCustomPrompt="1"/>
          </p:nvPr>
        </p:nvSpPr>
        <p:spPr>
          <a:xfrm>
            <a:off x="4223204" y="641350"/>
            <a:ext cx="6975835" cy="647010"/>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8" name="Text Placeholder 6">
            <a:extLst>
              <a:ext uri="{FF2B5EF4-FFF2-40B4-BE49-F238E27FC236}">
                <a16:creationId xmlns:a16="http://schemas.microsoft.com/office/drawing/2014/main" id="{5E236C71-22EE-204D-1EF7-DFDF36AC3925}"/>
              </a:ext>
            </a:extLst>
          </p:cNvPr>
          <p:cNvSpPr>
            <a:spLocks noGrp="1"/>
          </p:cNvSpPr>
          <p:nvPr>
            <p:ph type="body" sz="quarter" idx="11" hasCustomPrompt="1"/>
          </p:nvPr>
        </p:nvSpPr>
        <p:spPr>
          <a:xfrm>
            <a:off x="4223206" y="149848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9" name="Text Placeholder 6">
            <a:extLst>
              <a:ext uri="{FF2B5EF4-FFF2-40B4-BE49-F238E27FC236}">
                <a16:creationId xmlns:a16="http://schemas.microsoft.com/office/drawing/2014/main" id="{8D196F5D-403F-71BA-39F3-619CC3CA4A01}"/>
              </a:ext>
            </a:extLst>
          </p:cNvPr>
          <p:cNvSpPr>
            <a:spLocks noGrp="1"/>
          </p:cNvSpPr>
          <p:nvPr>
            <p:ph type="body" sz="quarter" idx="12" hasCustomPrompt="1"/>
          </p:nvPr>
        </p:nvSpPr>
        <p:spPr>
          <a:xfrm>
            <a:off x="4223206" y="235372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10" name="Text Placeholder 6">
            <a:extLst>
              <a:ext uri="{FF2B5EF4-FFF2-40B4-BE49-F238E27FC236}">
                <a16:creationId xmlns:a16="http://schemas.microsoft.com/office/drawing/2014/main" id="{C01F6EB9-8C2B-47D6-9EC3-6371FF1F87FE}"/>
              </a:ext>
            </a:extLst>
          </p:cNvPr>
          <p:cNvSpPr>
            <a:spLocks noGrp="1"/>
          </p:cNvSpPr>
          <p:nvPr>
            <p:ph type="body" sz="quarter" idx="13" hasCustomPrompt="1"/>
          </p:nvPr>
        </p:nvSpPr>
        <p:spPr>
          <a:xfrm>
            <a:off x="4223205" y="321150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11" name="Text Placeholder 6">
            <a:extLst>
              <a:ext uri="{FF2B5EF4-FFF2-40B4-BE49-F238E27FC236}">
                <a16:creationId xmlns:a16="http://schemas.microsoft.com/office/drawing/2014/main" id="{1DD76FAE-8AF0-06BC-EE06-AF2764FE138A}"/>
              </a:ext>
            </a:extLst>
          </p:cNvPr>
          <p:cNvSpPr>
            <a:spLocks noGrp="1"/>
          </p:cNvSpPr>
          <p:nvPr>
            <p:ph type="body" sz="quarter" idx="14" hasCustomPrompt="1"/>
          </p:nvPr>
        </p:nvSpPr>
        <p:spPr>
          <a:xfrm>
            <a:off x="4223205" y="406674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12" name="Text Placeholder 6">
            <a:extLst>
              <a:ext uri="{FF2B5EF4-FFF2-40B4-BE49-F238E27FC236}">
                <a16:creationId xmlns:a16="http://schemas.microsoft.com/office/drawing/2014/main" id="{106C13C8-C5A5-5186-1F4C-B10AE3D56B09}"/>
              </a:ext>
            </a:extLst>
          </p:cNvPr>
          <p:cNvSpPr>
            <a:spLocks noGrp="1"/>
          </p:cNvSpPr>
          <p:nvPr>
            <p:ph type="body" sz="quarter" idx="15" hasCustomPrompt="1"/>
          </p:nvPr>
        </p:nvSpPr>
        <p:spPr>
          <a:xfrm>
            <a:off x="4223204" y="4921984"/>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14" name="Content Placeholder 13">
            <a:extLst>
              <a:ext uri="{FF2B5EF4-FFF2-40B4-BE49-F238E27FC236}">
                <a16:creationId xmlns:a16="http://schemas.microsoft.com/office/drawing/2014/main" id="{80C48FA2-F8DB-346B-D209-D46A60DE657D}"/>
              </a:ext>
            </a:extLst>
          </p:cNvPr>
          <p:cNvSpPr>
            <a:spLocks noGrp="1"/>
          </p:cNvSpPr>
          <p:nvPr>
            <p:ph sz="quarter" idx="16" hasCustomPrompt="1"/>
          </p:nvPr>
        </p:nvSpPr>
        <p:spPr>
          <a:xfrm>
            <a:off x="561975" y="641350"/>
            <a:ext cx="3128963" cy="4927022"/>
          </a:xfrm>
        </p:spPr>
        <p:txBody>
          <a:bodyPr>
            <a:normAutofit/>
          </a:bodyPr>
          <a:lstStyle>
            <a:lvl1pPr marL="0" indent="0" algn="ctr">
              <a:buNone/>
              <a:defRPr sz="1600"/>
            </a:lvl1pPr>
          </a:lstStyle>
          <a:p>
            <a:pPr lvl="0"/>
            <a:r>
              <a:rPr lang="en-US" dirty="0"/>
              <a:t>Insert chart/graph here</a:t>
            </a:r>
          </a:p>
        </p:txBody>
      </p:sp>
    </p:spTree>
    <p:extLst>
      <p:ext uri="{BB962C8B-B14F-4D97-AF65-F5344CB8AC3E}">
        <p14:creationId xmlns:p14="http://schemas.microsoft.com/office/powerpoint/2010/main" val="237879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E52DCAE-CF0A-5F72-78E6-3D3F8DDE646C}"/>
              </a:ext>
            </a:extLst>
          </p:cNvPr>
          <p:cNvSpPr>
            <a:spLocks noGrp="1"/>
          </p:cNvSpPr>
          <p:nvPr>
            <p:ph type="body" sz="quarter" idx="10" hasCustomPrompt="1"/>
          </p:nvPr>
        </p:nvSpPr>
        <p:spPr>
          <a:xfrm>
            <a:off x="4147789" y="1923068"/>
            <a:ext cx="7466033" cy="779312"/>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TITLE LINE 1</a:t>
            </a:r>
          </a:p>
        </p:txBody>
      </p:sp>
      <p:sp>
        <p:nvSpPr>
          <p:cNvPr id="7" name="Text Placeholder 6">
            <a:extLst>
              <a:ext uri="{FF2B5EF4-FFF2-40B4-BE49-F238E27FC236}">
                <a16:creationId xmlns:a16="http://schemas.microsoft.com/office/drawing/2014/main" id="{3F147882-E29B-FABF-6A30-02B00F809A3F}"/>
              </a:ext>
            </a:extLst>
          </p:cNvPr>
          <p:cNvSpPr>
            <a:spLocks noGrp="1"/>
          </p:cNvSpPr>
          <p:nvPr>
            <p:ph type="body" sz="quarter" idx="11" hasCustomPrompt="1"/>
          </p:nvPr>
        </p:nvSpPr>
        <p:spPr>
          <a:xfrm>
            <a:off x="4147789" y="3025218"/>
            <a:ext cx="7466033" cy="779312"/>
          </a:xfrm>
          <a:solidFill>
            <a:schemeClr val="accent3"/>
          </a:solidFill>
          <a:ln>
            <a:noFill/>
          </a:ln>
        </p:spPr>
        <p:txBody>
          <a:bodyPr anchor="ctr">
            <a:normAutofit/>
          </a:bodyPr>
          <a:lstStyle>
            <a:lvl1pPr marL="0" indent="0">
              <a:buNone/>
              <a:defRPr sz="3600" b="1">
                <a:solidFill>
                  <a:schemeClr val="bg1"/>
                </a:solidFill>
              </a:defRPr>
            </a:lvl1pPr>
          </a:lstStyle>
          <a:p>
            <a:pPr lvl="0"/>
            <a:r>
              <a:rPr lang="en-US" dirty="0"/>
              <a:t>TITLE LINE 2</a:t>
            </a:r>
          </a:p>
        </p:txBody>
      </p:sp>
      <p:sp>
        <p:nvSpPr>
          <p:cNvPr id="8" name="Text Placeholder 6">
            <a:extLst>
              <a:ext uri="{FF2B5EF4-FFF2-40B4-BE49-F238E27FC236}">
                <a16:creationId xmlns:a16="http://schemas.microsoft.com/office/drawing/2014/main" id="{5DCDA0A2-7BC2-BB42-2EED-71A8390CB040}"/>
              </a:ext>
            </a:extLst>
          </p:cNvPr>
          <p:cNvSpPr>
            <a:spLocks noGrp="1"/>
          </p:cNvSpPr>
          <p:nvPr>
            <p:ph type="body" sz="quarter" idx="12" hasCustomPrompt="1"/>
          </p:nvPr>
        </p:nvSpPr>
        <p:spPr>
          <a:xfrm>
            <a:off x="4147789" y="4127368"/>
            <a:ext cx="7466033" cy="779312"/>
          </a:xfrm>
          <a:solidFill>
            <a:schemeClr val="accent3"/>
          </a:solidFill>
          <a:ln>
            <a:noFill/>
          </a:ln>
        </p:spPr>
        <p:txBody>
          <a:bodyPr anchor="ctr">
            <a:normAutofit/>
          </a:bodyPr>
          <a:lstStyle>
            <a:lvl1pPr marL="0" indent="0">
              <a:buNone/>
              <a:defRPr sz="3200" b="1">
                <a:solidFill>
                  <a:schemeClr val="bg1"/>
                </a:solidFill>
              </a:defRPr>
            </a:lvl1pPr>
          </a:lstStyle>
          <a:p>
            <a:pPr lvl="0"/>
            <a:r>
              <a:rPr lang="en-US" dirty="0"/>
              <a:t>DATE, SUBTITLE, ETC.</a:t>
            </a:r>
          </a:p>
        </p:txBody>
      </p:sp>
    </p:spTree>
    <p:extLst>
      <p:ext uri="{BB962C8B-B14F-4D97-AF65-F5344CB8AC3E}">
        <p14:creationId xmlns:p14="http://schemas.microsoft.com/office/powerpoint/2010/main" val="537713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6300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2079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0285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5051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63390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26282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6605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89107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40159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2289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E52DCAE-CF0A-5F72-78E6-3D3F8DDE646C}"/>
              </a:ext>
            </a:extLst>
          </p:cNvPr>
          <p:cNvSpPr>
            <a:spLocks noGrp="1"/>
          </p:cNvSpPr>
          <p:nvPr>
            <p:ph type="body" sz="quarter" idx="10" hasCustomPrompt="1"/>
          </p:nvPr>
        </p:nvSpPr>
        <p:spPr>
          <a:xfrm>
            <a:off x="4147789" y="1923068"/>
            <a:ext cx="7466033" cy="779312"/>
          </a:xfrm>
          <a:solidFill>
            <a:schemeClr val="accent1"/>
          </a:solidFill>
          <a:ln>
            <a:noFill/>
          </a:ln>
        </p:spPr>
        <p:txBody>
          <a:bodyPr anchor="ctr">
            <a:normAutofit/>
          </a:bodyPr>
          <a:lstStyle>
            <a:lvl1pPr marL="0" indent="0">
              <a:buNone/>
              <a:defRPr sz="4000" b="1">
                <a:solidFill>
                  <a:schemeClr val="bg1"/>
                </a:solidFill>
              </a:defRPr>
            </a:lvl1pPr>
          </a:lstStyle>
          <a:p>
            <a:pPr lvl="0"/>
            <a:r>
              <a:rPr lang="en-US" dirty="0"/>
              <a:t>TITLE LINE 1</a:t>
            </a:r>
          </a:p>
        </p:txBody>
      </p:sp>
      <p:sp>
        <p:nvSpPr>
          <p:cNvPr id="7" name="Text Placeholder 6">
            <a:extLst>
              <a:ext uri="{FF2B5EF4-FFF2-40B4-BE49-F238E27FC236}">
                <a16:creationId xmlns:a16="http://schemas.microsoft.com/office/drawing/2014/main" id="{3F147882-E29B-FABF-6A30-02B00F809A3F}"/>
              </a:ext>
            </a:extLst>
          </p:cNvPr>
          <p:cNvSpPr>
            <a:spLocks noGrp="1"/>
          </p:cNvSpPr>
          <p:nvPr>
            <p:ph type="body" sz="quarter" idx="11" hasCustomPrompt="1"/>
          </p:nvPr>
        </p:nvSpPr>
        <p:spPr>
          <a:xfrm>
            <a:off x="4147789" y="3025218"/>
            <a:ext cx="7466033" cy="779312"/>
          </a:xfrm>
          <a:solidFill>
            <a:schemeClr val="accent1"/>
          </a:solidFill>
          <a:ln>
            <a:noFill/>
          </a:ln>
        </p:spPr>
        <p:txBody>
          <a:bodyPr anchor="ctr">
            <a:normAutofit/>
          </a:bodyPr>
          <a:lstStyle>
            <a:lvl1pPr marL="0" indent="0">
              <a:buNone/>
              <a:defRPr sz="3600" b="1">
                <a:solidFill>
                  <a:schemeClr val="bg1"/>
                </a:solidFill>
              </a:defRPr>
            </a:lvl1pPr>
          </a:lstStyle>
          <a:p>
            <a:pPr lvl="0"/>
            <a:r>
              <a:rPr lang="en-US" dirty="0"/>
              <a:t>TITLE LINE 2</a:t>
            </a:r>
          </a:p>
        </p:txBody>
      </p:sp>
      <p:sp>
        <p:nvSpPr>
          <p:cNvPr id="8" name="Text Placeholder 6">
            <a:extLst>
              <a:ext uri="{FF2B5EF4-FFF2-40B4-BE49-F238E27FC236}">
                <a16:creationId xmlns:a16="http://schemas.microsoft.com/office/drawing/2014/main" id="{5DCDA0A2-7BC2-BB42-2EED-71A8390CB040}"/>
              </a:ext>
            </a:extLst>
          </p:cNvPr>
          <p:cNvSpPr>
            <a:spLocks noGrp="1"/>
          </p:cNvSpPr>
          <p:nvPr>
            <p:ph type="body" sz="quarter" idx="12" hasCustomPrompt="1"/>
          </p:nvPr>
        </p:nvSpPr>
        <p:spPr>
          <a:xfrm>
            <a:off x="4147789" y="4127368"/>
            <a:ext cx="7466033" cy="779312"/>
          </a:xfrm>
          <a:solidFill>
            <a:schemeClr val="accent1"/>
          </a:solidFill>
          <a:ln>
            <a:noFill/>
          </a:ln>
        </p:spPr>
        <p:txBody>
          <a:bodyPr anchor="ctr">
            <a:normAutofit/>
          </a:bodyPr>
          <a:lstStyle>
            <a:lvl1pPr marL="0" indent="0">
              <a:buNone/>
              <a:defRPr sz="3200" b="1">
                <a:solidFill>
                  <a:schemeClr val="bg1"/>
                </a:solidFill>
              </a:defRPr>
            </a:lvl1pPr>
          </a:lstStyle>
          <a:p>
            <a:pPr lvl="0"/>
            <a:r>
              <a:rPr lang="en-US" dirty="0"/>
              <a:t>DATE, SUBTITLE, ETC.</a:t>
            </a:r>
          </a:p>
        </p:txBody>
      </p:sp>
    </p:spTree>
    <p:extLst>
      <p:ext uri="{BB962C8B-B14F-4D97-AF65-F5344CB8AC3E}">
        <p14:creationId xmlns:p14="http://schemas.microsoft.com/office/powerpoint/2010/main" val="25490798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31510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6176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82569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47016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24275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14762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84884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7658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78611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2908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6FE1F5-CF32-9632-63C9-B5C445C79BC6}"/>
              </a:ext>
            </a:extLst>
          </p:cNvPr>
          <p:cNvSpPr>
            <a:spLocks noGrp="1"/>
          </p:cNvSpPr>
          <p:nvPr>
            <p:ph type="body" sz="quarter" idx="10" hasCustomPrompt="1"/>
          </p:nvPr>
        </p:nvSpPr>
        <p:spPr>
          <a:xfrm>
            <a:off x="4600575" y="574675"/>
            <a:ext cx="6570663" cy="962025"/>
          </a:xfrm>
        </p:spPr>
        <p:txBody>
          <a:bodyPr anchor="ctr">
            <a:normAutofit/>
          </a:bodyPr>
          <a:lstStyle>
            <a:lvl1pPr marL="0" indent="0">
              <a:buNone/>
              <a:defRPr sz="4000" b="1">
                <a:solidFill>
                  <a:schemeClr val="bg2"/>
                </a:solidFill>
              </a:defRPr>
            </a:lvl1pPr>
          </a:lstStyle>
          <a:p>
            <a:pPr lvl="0"/>
            <a:r>
              <a:rPr lang="en-US" dirty="0"/>
              <a:t>TITLE</a:t>
            </a:r>
          </a:p>
        </p:txBody>
      </p:sp>
      <p:sp>
        <p:nvSpPr>
          <p:cNvPr id="5" name="Text Placeholder 4">
            <a:extLst>
              <a:ext uri="{FF2B5EF4-FFF2-40B4-BE49-F238E27FC236}">
                <a16:creationId xmlns:a16="http://schemas.microsoft.com/office/drawing/2014/main" id="{32C05874-2154-0CD0-627A-03E0FEB9CD39}"/>
              </a:ext>
            </a:extLst>
          </p:cNvPr>
          <p:cNvSpPr>
            <a:spLocks noGrp="1"/>
          </p:cNvSpPr>
          <p:nvPr>
            <p:ph type="body" sz="quarter" idx="11" hasCustomPrompt="1"/>
          </p:nvPr>
        </p:nvSpPr>
        <p:spPr>
          <a:xfrm>
            <a:off x="4600575" y="1847850"/>
            <a:ext cx="6570663" cy="4024313"/>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81021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20249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B41489-8692-6C47-6821-A0C1B735B3DE}"/>
              </a:ext>
            </a:extLst>
          </p:cNvPr>
          <p:cNvSpPr/>
          <p:nvPr/>
        </p:nvSpPr>
        <p:spPr>
          <a:xfrm>
            <a:off x="433633" y="424206"/>
            <a:ext cx="9205275" cy="801279"/>
          </a:xfrm>
          <a:custGeom>
            <a:avLst/>
            <a:gdLst>
              <a:gd name="connsiteX0" fmla="*/ 0 w 8870623"/>
              <a:gd name="connsiteY0" fmla="*/ 0 h 801279"/>
              <a:gd name="connsiteX1" fmla="*/ 8870623 w 8870623"/>
              <a:gd name="connsiteY1" fmla="*/ 0 h 801279"/>
              <a:gd name="connsiteX2" fmla="*/ 8870623 w 8870623"/>
              <a:gd name="connsiteY2" fmla="*/ 801279 h 801279"/>
              <a:gd name="connsiteX3" fmla="*/ 0 w 8870623"/>
              <a:gd name="connsiteY3" fmla="*/ 801279 h 801279"/>
              <a:gd name="connsiteX4" fmla="*/ 0 w 8870623"/>
              <a:gd name="connsiteY4" fmla="*/ 0 h 801279"/>
              <a:gd name="connsiteX0" fmla="*/ 0 w 9205275"/>
              <a:gd name="connsiteY0" fmla="*/ 0 h 801279"/>
              <a:gd name="connsiteX1" fmla="*/ 9205275 w 9205275"/>
              <a:gd name="connsiteY1" fmla="*/ 0 h 801279"/>
              <a:gd name="connsiteX2" fmla="*/ 8870623 w 9205275"/>
              <a:gd name="connsiteY2" fmla="*/ 801279 h 801279"/>
              <a:gd name="connsiteX3" fmla="*/ 0 w 9205275"/>
              <a:gd name="connsiteY3" fmla="*/ 801279 h 801279"/>
              <a:gd name="connsiteX4" fmla="*/ 0 w 9205275"/>
              <a:gd name="connsiteY4" fmla="*/ 0 h 80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5275" h="801279">
                <a:moveTo>
                  <a:pt x="0" y="0"/>
                </a:moveTo>
                <a:lnTo>
                  <a:pt x="9205275" y="0"/>
                </a:lnTo>
                <a:lnTo>
                  <a:pt x="8870623" y="801279"/>
                </a:lnTo>
                <a:lnTo>
                  <a:pt x="0" y="801279"/>
                </a:lnTo>
                <a:lnTo>
                  <a:pt x="0" y="0"/>
                </a:lnTo>
                <a:close/>
              </a:path>
            </a:pathLst>
          </a:custGeom>
          <a:solidFill>
            <a:srgbClr val="86D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65514-CD9A-0289-5E23-533ECF1D9FDC}"/>
              </a:ext>
            </a:extLst>
          </p:cNvPr>
          <p:cNvSpPr>
            <a:spLocks noGrp="1"/>
          </p:cNvSpPr>
          <p:nvPr>
            <p:ph type="title" hasCustomPrompt="1"/>
          </p:nvPr>
        </p:nvSpPr>
        <p:spPr>
          <a:xfrm>
            <a:off x="838200" y="424206"/>
            <a:ext cx="8296373" cy="801280"/>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9A9A4889-9BDA-F0C2-7450-8A6C005FA018}"/>
              </a:ext>
            </a:extLst>
          </p:cNvPr>
          <p:cNvSpPr>
            <a:spLocks noGrp="1"/>
          </p:cNvSpPr>
          <p:nvPr>
            <p:ph type="body" sz="quarter" idx="10" hasCustomPrompt="1"/>
          </p:nvPr>
        </p:nvSpPr>
        <p:spPr>
          <a:xfrm>
            <a:off x="838200" y="1847850"/>
            <a:ext cx="6307138" cy="415766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012396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06A8C16-06CA-98AA-7FCE-7C55E8D5DA8A}"/>
              </a:ext>
            </a:extLst>
          </p:cNvPr>
          <p:cNvSpPr/>
          <p:nvPr/>
        </p:nvSpPr>
        <p:spPr>
          <a:xfrm>
            <a:off x="433633" y="424206"/>
            <a:ext cx="9205275" cy="801279"/>
          </a:xfrm>
          <a:custGeom>
            <a:avLst/>
            <a:gdLst>
              <a:gd name="connsiteX0" fmla="*/ 0 w 8870623"/>
              <a:gd name="connsiteY0" fmla="*/ 0 h 801279"/>
              <a:gd name="connsiteX1" fmla="*/ 8870623 w 8870623"/>
              <a:gd name="connsiteY1" fmla="*/ 0 h 801279"/>
              <a:gd name="connsiteX2" fmla="*/ 8870623 w 8870623"/>
              <a:gd name="connsiteY2" fmla="*/ 801279 h 801279"/>
              <a:gd name="connsiteX3" fmla="*/ 0 w 8870623"/>
              <a:gd name="connsiteY3" fmla="*/ 801279 h 801279"/>
              <a:gd name="connsiteX4" fmla="*/ 0 w 8870623"/>
              <a:gd name="connsiteY4" fmla="*/ 0 h 801279"/>
              <a:gd name="connsiteX0" fmla="*/ 0 w 9205275"/>
              <a:gd name="connsiteY0" fmla="*/ 0 h 801279"/>
              <a:gd name="connsiteX1" fmla="*/ 9205275 w 9205275"/>
              <a:gd name="connsiteY1" fmla="*/ 0 h 801279"/>
              <a:gd name="connsiteX2" fmla="*/ 8870623 w 9205275"/>
              <a:gd name="connsiteY2" fmla="*/ 801279 h 801279"/>
              <a:gd name="connsiteX3" fmla="*/ 0 w 9205275"/>
              <a:gd name="connsiteY3" fmla="*/ 801279 h 801279"/>
              <a:gd name="connsiteX4" fmla="*/ 0 w 9205275"/>
              <a:gd name="connsiteY4" fmla="*/ 0 h 80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5275" h="801279">
                <a:moveTo>
                  <a:pt x="0" y="0"/>
                </a:moveTo>
                <a:lnTo>
                  <a:pt x="9205275" y="0"/>
                </a:lnTo>
                <a:lnTo>
                  <a:pt x="8870623" y="801279"/>
                </a:lnTo>
                <a:lnTo>
                  <a:pt x="0" y="801279"/>
                </a:lnTo>
                <a:lnTo>
                  <a:pt x="0" y="0"/>
                </a:lnTo>
                <a:close/>
              </a:path>
            </a:pathLst>
          </a:cu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65514-CD9A-0289-5E23-533ECF1D9FDC}"/>
              </a:ext>
            </a:extLst>
          </p:cNvPr>
          <p:cNvSpPr>
            <a:spLocks noGrp="1"/>
          </p:cNvSpPr>
          <p:nvPr>
            <p:ph type="title" hasCustomPrompt="1"/>
          </p:nvPr>
        </p:nvSpPr>
        <p:spPr>
          <a:xfrm>
            <a:off x="838200" y="424206"/>
            <a:ext cx="8296373" cy="801280"/>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9A9A4889-9BDA-F0C2-7450-8A6C005FA018}"/>
              </a:ext>
            </a:extLst>
          </p:cNvPr>
          <p:cNvSpPr>
            <a:spLocks noGrp="1"/>
          </p:cNvSpPr>
          <p:nvPr>
            <p:ph type="body" sz="quarter" idx="10" hasCustomPrompt="1"/>
          </p:nvPr>
        </p:nvSpPr>
        <p:spPr>
          <a:xfrm>
            <a:off x="838200" y="1847850"/>
            <a:ext cx="6307138" cy="415766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94346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4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D869-361B-2BA4-028F-2ADB0F6E9F74}"/>
              </a:ext>
            </a:extLst>
          </p:cNvPr>
          <p:cNvSpPr>
            <a:spLocks noGrp="1"/>
          </p:cNvSpPr>
          <p:nvPr>
            <p:ph type="title" hasCustomPrompt="1"/>
          </p:nvPr>
        </p:nvSpPr>
        <p:spPr>
          <a:xfrm>
            <a:off x="838200" y="1404593"/>
            <a:ext cx="10515600" cy="795142"/>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95E0B41D-B357-DE33-B974-E33D7E4EA6C2}"/>
              </a:ext>
            </a:extLst>
          </p:cNvPr>
          <p:cNvSpPr>
            <a:spLocks noGrp="1"/>
          </p:cNvSpPr>
          <p:nvPr>
            <p:ph type="body" sz="quarter" idx="10" hasCustomPrompt="1"/>
          </p:nvPr>
        </p:nvSpPr>
        <p:spPr>
          <a:xfrm>
            <a:off x="838200" y="2338388"/>
            <a:ext cx="10515600" cy="35718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9169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4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D869-361B-2BA4-028F-2ADB0F6E9F74}"/>
              </a:ext>
            </a:extLst>
          </p:cNvPr>
          <p:cNvSpPr>
            <a:spLocks noGrp="1"/>
          </p:cNvSpPr>
          <p:nvPr>
            <p:ph type="title" hasCustomPrompt="1"/>
          </p:nvPr>
        </p:nvSpPr>
        <p:spPr>
          <a:xfrm>
            <a:off x="2516955" y="550166"/>
            <a:ext cx="8836843" cy="795142"/>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95E0B41D-B357-DE33-B974-E33D7E4EA6C2}"/>
              </a:ext>
            </a:extLst>
          </p:cNvPr>
          <p:cNvSpPr>
            <a:spLocks noGrp="1"/>
          </p:cNvSpPr>
          <p:nvPr>
            <p:ph type="body" sz="quarter" idx="10" hasCustomPrompt="1"/>
          </p:nvPr>
        </p:nvSpPr>
        <p:spPr>
          <a:xfrm>
            <a:off x="2516956" y="1706252"/>
            <a:ext cx="8836844" cy="4204011"/>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0203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losing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2C67675-9E00-E4EF-B5A4-C551BE889E94}"/>
              </a:ext>
            </a:extLst>
          </p:cNvPr>
          <p:cNvSpPr>
            <a:spLocks noGrp="1"/>
          </p:cNvSpPr>
          <p:nvPr>
            <p:ph type="body" sz="quarter" idx="10" hasCustomPrompt="1"/>
          </p:nvPr>
        </p:nvSpPr>
        <p:spPr>
          <a:xfrm>
            <a:off x="1819275" y="4703974"/>
            <a:ext cx="8653463" cy="612563"/>
          </a:xfrm>
        </p:spPr>
        <p:txBody>
          <a:bodyPr anchor="ctr"/>
          <a:lstStyle>
            <a:lvl1pPr marL="0" indent="0" algn="ctr">
              <a:buNone/>
              <a:defRPr>
                <a:solidFill>
                  <a:schemeClr val="accent3"/>
                </a:solidFill>
                <a:latin typeface="+mn-lt"/>
              </a:defRPr>
            </a:lvl1pPr>
          </a:lstStyle>
          <a:p>
            <a:pPr lvl="0"/>
            <a:r>
              <a:rPr lang="en-US" dirty="0"/>
              <a:t>Optional final thought or thank you</a:t>
            </a:r>
          </a:p>
        </p:txBody>
      </p:sp>
    </p:spTree>
    <p:extLst>
      <p:ext uri="{BB962C8B-B14F-4D97-AF65-F5344CB8AC3E}">
        <p14:creationId xmlns:p14="http://schemas.microsoft.com/office/powerpoint/2010/main" val="34897639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losing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A1456BAF-E306-6B03-0105-F5C512EA1F54}"/>
              </a:ext>
            </a:extLst>
          </p:cNvPr>
          <p:cNvSpPr>
            <a:spLocks noGrp="1"/>
          </p:cNvSpPr>
          <p:nvPr>
            <p:ph type="body" sz="quarter" idx="10" hasCustomPrompt="1"/>
          </p:nvPr>
        </p:nvSpPr>
        <p:spPr>
          <a:xfrm>
            <a:off x="7616858" y="4666268"/>
            <a:ext cx="4015377" cy="358038"/>
          </a:xfrm>
        </p:spPr>
        <p:txBody>
          <a:bodyPr anchor="ctr">
            <a:noAutofit/>
          </a:bodyPr>
          <a:lstStyle>
            <a:lvl1pPr marL="0" indent="0" algn="ctr">
              <a:buNone/>
              <a:defRPr sz="1800">
                <a:solidFill>
                  <a:schemeClr val="accent3"/>
                </a:solidFill>
                <a:latin typeface="+mn-lt"/>
              </a:defRPr>
            </a:lvl1pPr>
          </a:lstStyle>
          <a:p>
            <a:pPr lvl="0"/>
            <a:r>
              <a:rPr lang="en-US" dirty="0"/>
              <a:t>Optional final thought or thank you</a:t>
            </a:r>
          </a:p>
        </p:txBody>
      </p:sp>
    </p:spTree>
    <p:extLst>
      <p:ext uri="{BB962C8B-B14F-4D97-AF65-F5344CB8AC3E}">
        <p14:creationId xmlns:p14="http://schemas.microsoft.com/office/powerpoint/2010/main" val="67624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60D79-A667-0435-127E-6FB568CC8026}"/>
              </a:ext>
            </a:extLst>
          </p:cNvPr>
          <p:cNvSpPr>
            <a:spLocks noGrp="1"/>
          </p:cNvSpPr>
          <p:nvPr>
            <p:ph type="title" hasCustomPrompt="1"/>
          </p:nvPr>
        </p:nvSpPr>
        <p:spPr>
          <a:xfrm>
            <a:off x="4590854" y="365125"/>
            <a:ext cx="6762946"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744C2D10-A5DF-C06D-24E5-107E0005248A}"/>
              </a:ext>
            </a:extLst>
          </p:cNvPr>
          <p:cNvSpPr>
            <a:spLocks noGrp="1"/>
          </p:cNvSpPr>
          <p:nvPr>
            <p:ph type="body" sz="quarter" idx="10" hasCustomPrompt="1"/>
          </p:nvPr>
        </p:nvSpPr>
        <p:spPr>
          <a:xfrm>
            <a:off x="4590854" y="1885950"/>
            <a:ext cx="6762946" cy="4110038"/>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6282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B951-9768-D64F-69B7-64ABD6D44683}"/>
              </a:ext>
            </a:extLst>
          </p:cNvPr>
          <p:cNvSpPr>
            <a:spLocks noGrp="1"/>
          </p:cNvSpPr>
          <p:nvPr>
            <p:ph type="title" hasCustomPrompt="1"/>
          </p:nvPr>
        </p:nvSpPr>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45AE3A95-9D45-B0E0-D18B-251DB09E4DC0}"/>
              </a:ext>
            </a:extLst>
          </p:cNvPr>
          <p:cNvSpPr>
            <a:spLocks noGrp="1"/>
          </p:cNvSpPr>
          <p:nvPr>
            <p:ph type="body" sz="quarter" idx="10" hasCustomPrompt="1"/>
          </p:nvPr>
        </p:nvSpPr>
        <p:spPr>
          <a:xfrm>
            <a:off x="838200" y="1970088"/>
            <a:ext cx="10515600" cy="24796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9200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8DE626F-FC45-295F-68F0-F4F867BC7EB2}"/>
              </a:ext>
            </a:extLst>
          </p:cNvPr>
          <p:cNvSpPr>
            <a:spLocks noGrp="1"/>
          </p:cNvSpPr>
          <p:nvPr>
            <p:ph type="body" sz="quarter" idx="10" hasCustomPrompt="1"/>
          </p:nvPr>
        </p:nvSpPr>
        <p:spPr>
          <a:xfrm>
            <a:off x="838200" y="1928190"/>
            <a:ext cx="10515600" cy="370082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4DD73159-A81B-B1E9-05C2-957683C6FFF4}"/>
              </a:ext>
            </a:extLst>
          </p:cNvPr>
          <p:cNvSpPr>
            <a:spLocks noGrp="1"/>
          </p:cNvSpPr>
          <p:nvPr>
            <p:ph type="title" hasCustomPrompt="1"/>
          </p:nvPr>
        </p:nvSpPr>
        <p:spPr>
          <a:xfrm>
            <a:off x="838200" y="365125"/>
            <a:ext cx="10515600" cy="1325563"/>
          </a:xfrm>
        </p:spPr>
        <p:txBody>
          <a:bodyPr/>
          <a:lstStyle>
            <a:lvl1pPr>
              <a:defRPr>
                <a:solidFill>
                  <a:schemeClr val="accent1"/>
                </a:solidFill>
              </a:defRPr>
            </a:lvl1pPr>
          </a:lstStyle>
          <a:p>
            <a:r>
              <a:rPr lang="en-US" dirty="0"/>
              <a:t>TITLE</a:t>
            </a:r>
          </a:p>
        </p:txBody>
      </p:sp>
    </p:spTree>
    <p:extLst>
      <p:ext uri="{BB962C8B-B14F-4D97-AF65-F5344CB8AC3E}">
        <p14:creationId xmlns:p14="http://schemas.microsoft.com/office/powerpoint/2010/main" val="233609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F8E22-522C-6CCB-067F-D116CCD8A9E2}"/>
              </a:ext>
            </a:extLst>
          </p:cNvPr>
          <p:cNvSpPr>
            <a:spLocks noGrp="1"/>
          </p:cNvSpPr>
          <p:nvPr>
            <p:ph type="title" hasCustomPrompt="1"/>
          </p:nvPr>
        </p:nvSpPr>
        <p:spPr>
          <a:xfrm>
            <a:off x="838200" y="542107"/>
            <a:ext cx="10515600" cy="893404"/>
          </a:xfrm>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A6E246FB-862D-DBA4-6FDC-AC9F774F6D84}"/>
              </a:ext>
            </a:extLst>
          </p:cNvPr>
          <p:cNvSpPr>
            <a:spLocks noGrp="1"/>
          </p:cNvSpPr>
          <p:nvPr>
            <p:ph type="body" sz="quarter" idx="10"/>
          </p:nvPr>
        </p:nvSpPr>
        <p:spPr>
          <a:xfrm>
            <a:off x="838200" y="1857375"/>
            <a:ext cx="10515600" cy="4203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946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1904539-7BE1-2C8C-9E6D-B72FA64EBF01}"/>
              </a:ext>
            </a:extLst>
          </p:cNvPr>
          <p:cNvSpPr>
            <a:spLocks noGrp="1"/>
          </p:cNvSpPr>
          <p:nvPr>
            <p:ph type="pic" sz="quarter" idx="10" hasCustomPrompt="1"/>
          </p:nvPr>
        </p:nvSpPr>
        <p:spPr>
          <a:xfrm>
            <a:off x="0" y="5268913"/>
            <a:ext cx="1960563" cy="1589087"/>
          </a:xfrm>
        </p:spPr>
        <p:txBody>
          <a:bodyPr>
            <a:normAutofit/>
          </a:bodyPr>
          <a:lstStyle>
            <a:lvl1pPr marL="0" indent="0">
              <a:buNone/>
              <a:defRPr sz="1400"/>
            </a:lvl1pPr>
          </a:lstStyle>
          <a:p>
            <a:r>
              <a:rPr lang="en-US" dirty="0"/>
              <a:t>Insert headshot here</a:t>
            </a:r>
          </a:p>
        </p:txBody>
      </p:sp>
      <p:sp>
        <p:nvSpPr>
          <p:cNvPr id="9" name="Text Placeholder 8">
            <a:extLst>
              <a:ext uri="{FF2B5EF4-FFF2-40B4-BE49-F238E27FC236}">
                <a16:creationId xmlns:a16="http://schemas.microsoft.com/office/drawing/2014/main" id="{2DE5E839-CD07-74A1-2536-2704BF658AA3}"/>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dirty="0"/>
              <a:t>Insert quote copy</a:t>
            </a:r>
          </a:p>
        </p:txBody>
      </p:sp>
      <p:sp>
        <p:nvSpPr>
          <p:cNvPr id="11" name="Text Placeholder 10">
            <a:extLst>
              <a:ext uri="{FF2B5EF4-FFF2-40B4-BE49-F238E27FC236}">
                <a16:creationId xmlns:a16="http://schemas.microsoft.com/office/drawing/2014/main" id="{D67A6278-716B-5F39-9A58-6F27746271E0}"/>
              </a:ext>
            </a:extLst>
          </p:cNvPr>
          <p:cNvSpPr>
            <a:spLocks noGrp="1"/>
          </p:cNvSpPr>
          <p:nvPr>
            <p:ph type="body" sz="quarter" idx="12" hasCustomPrompt="1"/>
          </p:nvPr>
        </p:nvSpPr>
        <p:spPr>
          <a:xfrm>
            <a:off x="2393950" y="5268913"/>
            <a:ext cx="3355975" cy="622300"/>
          </a:xfrm>
        </p:spPr>
        <p:txBody>
          <a:bodyPr>
            <a:normAutofit/>
          </a:bodyPr>
          <a:lstStyle>
            <a:lvl1pPr marL="0" indent="0">
              <a:buNone/>
              <a:defRPr sz="1800"/>
            </a:lvl1pPr>
          </a:lstStyle>
          <a:p>
            <a:pPr lvl="0"/>
            <a:r>
              <a:rPr lang="en-US" dirty="0"/>
              <a:t>- Name, company</a:t>
            </a:r>
          </a:p>
        </p:txBody>
      </p:sp>
    </p:spTree>
    <p:extLst>
      <p:ext uri="{BB962C8B-B14F-4D97-AF65-F5344CB8AC3E}">
        <p14:creationId xmlns:p14="http://schemas.microsoft.com/office/powerpoint/2010/main" val="152179532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B273B9-6953-5CC4-BD41-059D9B350B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TITLE</a:t>
            </a:r>
          </a:p>
        </p:txBody>
      </p:sp>
      <p:sp>
        <p:nvSpPr>
          <p:cNvPr id="3" name="Text Placeholder 2">
            <a:extLst>
              <a:ext uri="{FF2B5EF4-FFF2-40B4-BE49-F238E27FC236}">
                <a16:creationId xmlns:a16="http://schemas.microsoft.com/office/drawing/2014/main" id="{254E0F3A-124D-CF10-113A-228F87D4E7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566603A-C3AE-0739-1618-7AB1428671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5EB187-6316-49A0-A7D3-6BDDB1BF9DB6}" type="datetimeFigureOut">
              <a:rPr lang="en-US" smtClean="0"/>
              <a:t>12/20/2022</a:t>
            </a:fld>
            <a:endParaRPr lang="en-US"/>
          </a:p>
        </p:txBody>
      </p:sp>
      <p:sp>
        <p:nvSpPr>
          <p:cNvPr id="5" name="Footer Placeholder 4">
            <a:extLst>
              <a:ext uri="{FF2B5EF4-FFF2-40B4-BE49-F238E27FC236}">
                <a16:creationId xmlns:a16="http://schemas.microsoft.com/office/drawing/2014/main" id="{4F7A8085-DCD2-4293-52A9-6B2AE37B29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435501-B6B6-8A01-FF2B-D9B1F6C45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3D1BAD-C9EB-461A-B990-552E46F04C83}" type="slidenum">
              <a:rPr lang="en-US" smtClean="0"/>
              <a:t>‹#›</a:t>
            </a:fld>
            <a:endParaRPr lang="en-US"/>
          </a:p>
        </p:txBody>
      </p:sp>
    </p:spTree>
    <p:extLst>
      <p:ext uri="{BB962C8B-B14F-4D97-AF65-F5344CB8AC3E}">
        <p14:creationId xmlns:p14="http://schemas.microsoft.com/office/powerpoint/2010/main" val="4197251775"/>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679" r:id="rId3"/>
    <p:sldLayoutId id="2147483660" r:id="rId4"/>
    <p:sldLayoutId id="2147483661" r:id="rId5"/>
    <p:sldLayoutId id="2147483662" r:id="rId6"/>
    <p:sldLayoutId id="2147483704"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 id="2147483675" r:id="rId20"/>
    <p:sldLayoutId id="2147483676" r:id="rId21"/>
    <p:sldLayoutId id="2147483677" r:id="rId22"/>
    <p:sldLayoutId id="2147483680" r:id="rId23"/>
    <p:sldLayoutId id="2147483681" r:id="rId24"/>
    <p:sldLayoutId id="2147483682" r:id="rId25"/>
    <p:sldLayoutId id="2147483683" r:id="rId26"/>
    <p:sldLayoutId id="2147483684" r:id="rId27"/>
    <p:sldLayoutId id="2147483685" r:id="rId28"/>
    <p:sldLayoutId id="2147483686" r:id="rId29"/>
    <p:sldLayoutId id="2147483687" r:id="rId30"/>
    <p:sldLayoutId id="2147483688" r:id="rId31"/>
    <p:sldLayoutId id="2147483689" r:id="rId32"/>
    <p:sldLayoutId id="2147483690" r:id="rId33"/>
    <p:sldLayoutId id="2147483691" r:id="rId34"/>
    <p:sldLayoutId id="2147483692" r:id="rId35"/>
    <p:sldLayoutId id="2147483693" r:id="rId36"/>
    <p:sldLayoutId id="2147483694" r:id="rId37"/>
    <p:sldLayoutId id="2147483695" r:id="rId38"/>
    <p:sldLayoutId id="2147483696" r:id="rId39"/>
    <p:sldLayoutId id="2147483697" r:id="rId40"/>
    <p:sldLayoutId id="2147483698" r:id="rId41"/>
    <p:sldLayoutId id="2147483699" r:id="rId42"/>
    <p:sldLayoutId id="2147483700" r:id="rId43"/>
    <p:sldLayoutId id="2147483701" r:id="rId44"/>
    <p:sldLayoutId id="2147483702" r:id="rId45"/>
    <p:sldLayoutId id="2147483703" r:id="rId46"/>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youtu.be/mvi8S16UfHk" TargetMode="External"/><Relationship Id="rId2" Type="http://schemas.openxmlformats.org/officeDocument/2006/relationships/slideLayout" Target="../slideLayouts/slideLayout38.xml"/><Relationship Id="rId1" Type="http://schemas.openxmlformats.org/officeDocument/2006/relationships/video" Target="https://www.youtube.com/embed/zsgvaRNnACs?feature=oembed" TargetMode="External"/><Relationship Id="rId4" Type="http://schemas.openxmlformats.org/officeDocument/2006/relationships/image" Target="../media/image57.jpeg"/></Relationships>
</file>

<file path=ppt/slides/_rels/slide1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9.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s>
</file>

<file path=ppt/slides/_rels/slide21.xml.rels><?xml version="1.0" encoding="UTF-8" standalone="yes"?>
<Relationships xmlns="http://schemas.openxmlformats.org/package/2006/relationships"><Relationship Id="rId2" Type="http://schemas.openxmlformats.org/officeDocument/2006/relationships/hyperlink" Target="http://www.hbanet.org/career-conversations" TargetMode="Externa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hyperlink" Target="http://hbanet.org/mentoring" TargetMode="Externa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hbanet.org/HOPE"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https://www.hbanet.org/affinity-groups" TargetMode="Externa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image" Target="../media/image71.jpg"/><Relationship Id="rId7" Type="http://schemas.openxmlformats.org/officeDocument/2006/relationships/image" Target="../media/image75.jpg"/><Relationship Id="rId2" Type="http://schemas.openxmlformats.org/officeDocument/2006/relationships/image" Target="../media/image70.jpg"/><Relationship Id="rId1" Type="http://schemas.openxmlformats.org/officeDocument/2006/relationships/slideLayout" Target="../slideLayouts/slideLayout7.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82.jpeg"/><Relationship Id="rId3" Type="http://schemas.microsoft.com/office/2007/relationships/hdphoto" Target="../media/hdphoto2.wdp"/><Relationship Id="rId7" Type="http://schemas.openxmlformats.org/officeDocument/2006/relationships/image" Target="../media/image81.jpe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 Id="rId9" Type="http://schemas.openxmlformats.org/officeDocument/2006/relationships/hyperlink" Target="https://www.hbanet.org/2023-hba-woman-of-the-year-16-may"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 Id="rId9" Type="http://schemas.openxmlformats.org/officeDocument/2006/relationships/image" Target="../media/image90.png"/></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mailto:HBAnet.org/2023AC" TargetMode="External"/><Relationship Id="rId1" Type="http://schemas.openxmlformats.org/officeDocument/2006/relationships/slideLayout" Target="../slideLayouts/slideLayout38.xml"/><Relationship Id="rId5" Type="http://schemas.openxmlformats.org/officeDocument/2006/relationships/image" Target="../media/image92.jpe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hyperlink" Target="https://www.hbanet.org/building-better-business-connections-3bc" TargetMode="Externa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3" Type="http://schemas.openxmlformats.org/officeDocument/2006/relationships/image" Target="../media/image102.png"/><Relationship Id="rId18" Type="http://schemas.openxmlformats.org/officeDocument/2006/relationships/image" Target="../media/image107.png"/><Relationship Id="rId26" Type="http://schemas.openxmlformats.org/officeDocument/2006/relationships/image" Target="../media/image115.png"/><Relationship Id="rId3" Type="http://schemas.openxmlformats.org/officeDocument/2006/relationships/image" Target="../media/image94.jpg"/><Relationship Id="rId21" Type="http://schemas.openxmlformats.org/officeDocument/2006/relationships/image" Target="../media/image110.jpg"/><Relationship Id="rId34" Type="http://schemas.openxmlformats.org/officeDocument/2006/relationships/image" Target="../media/image123.jpeg"/><Relationship Id="rId7" Type="http://schemas.openxmlformats.org/officeDocument/2006/relationships/image" Target="../media/image97.jpeg"/><Relationship Id="rId12" Type="http://schemas.openxmlformats.org/officeDocument/2006/relationships/image" Target="../media/image101.jpeg"/><Relationship Id="rId17" Type="http://schemas.openxmlformats.org/officeDocument/2006/relationships/image" Target="../media/image106.jpeg"/><Relationship Id="rId25" Type="http://schemas.openxmlformats.org/officeDocument/2006/relationships/image" Target="../media/image114.jpg"/><Relationship Id="rId33" Type="http://schemas.openxmlformats.org/officeDocument/2006/relationships/image" Target="../media/image122.png"/><Relationship Id="rId2" Type="http://schemas.openxmlformats.org/officeDocument/2006/relationships/image" Target="../media/image93.jpg"/><Relationship Id="rId16" Type="http://schemas.openxmlformats.org/officeDocument/2006/relationships/image" Target="../media/image105.png"/><Relationship Id="rId20" Type="http://schemas.openxmlformats.org/officeDocument/2006/relationships/image" Target="../media/image109.jpg"/><Relationship Id="rId29"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hyperlink" Target="http://www.baxter.com/" TargetMode="External"/><Relationship Id="rId11" Type="http://schemas.openxmlformats.org/officeDocument/2006/relationships/image" Target="../media/image100.jpeg"/><Relationship Id="rId24" Type="http://schemas.openxmlformats.org/officeDocument/2006/relationships/image" Target="../media/image113.png"/><Relationship Id="rId32" Type="http://schemas.openxmlformats.org/officeDocument/2006/relationships/image" Target="../media/image121.png"/><Relationship Id="rId5" Type="http://schemas.openxmlformats.org/officeDocument/2006/relationships/image" Target="../media/image96.png"/><Relationship Id="rId15" Type="http://schemas.openxmlformats.org/officeDocument/2006/relationships/image" Target="../media/image104.jpg"/><Relationship Id="rId23" Type="http://schemas.openxmlformats.org/officeDocument/2006/relationships/image" Target="../media/image112.JPG"/><Relationship Id="rId28" Type="http://schemas.openxmlformats.org/officeDocument/2006/relationships/image" Target="../media/image117.png"/><Relationship Id="rId10" Type="http://schemas.openxmlformats.org/officeDocument/2006/relationships/image" Target="../media/image99.png"/><Relationship Id="rId19" Type="http://schemas.openxmlformats.org/officeDocument/2006/relationships/image" Target="../media/image108.jpg"/><Relationship Id="rId31" Type="http://schemas.openxmlformats.org/officeDocument/2006/relationships/image" Target="../media/image120.png"/><Relationship Id="rId4" Type="http://schemas.openxmlformats.org/officeDocument/2006/relationships/image" Target="../media/image95.jpg"/><Relationship Id="rId9" Type="http://schemas.openxmlformats.org/officeDocument/2006/relationships/image" Target="../media/image98.png"/><Relationship Id="rId14" Type="http://schemas.openxmlformats.org/officeDocument/2006/relationships/image" Target="../media/image103.jpeg"/><Relationship Id="rId22" Type="http://schemas.openxmlformats.org/officeDocument/2006/relationships/image" Target="../media/image111.jpg"/><Relationship Id="rId27" Type="http://schemas.openxmlformats.org/officeDocument/2006/relationships/image" Target="../media/image116.png"/><Relationship Id="rId30" Type="http://schemas.openxmlformats.org/officeDocument/2006/relationships/image" Target="../media/image119.png"/><Relationship Id="rId8" Type="http://schemas.openxmlformats.org/officeDocument/2006/relationships/hyperlink" Target="http://uscommon.lundbeck.com/us_common/"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hyperlink" Target="mailto:CorporatePartners@HBAnet.org" TargetMode="External"/><Relationship Id="rId2" Type="http://schemas.openxmlformats.org/officeDocument/2006/relationships/hyperlink" Target="http://hbanet.org/corporate-partners" TargetMode="External"/><Relationship Id="rId1" Type="http://schemas.openxmlformats.org/officeDocument/2006/relationships/slideLayout" Target="../slideLayouts/slideLayout42.xml"/><Relationship Id="rId4" Type="http://schemas.openxmlformats.org/officeDocument/2006/relationships/image" Target="../media/image12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6.pn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hyperlink" Target="https://www.hbanet.org/the-hba-ambassador-program" TargetMode="Externa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31.xml"/><Relationship Id="rId5" Type="http://schemas.openxmlformats.org/officeDocument/2006/relationships/image" Target="../media/image130.jpg"/><Relationship Id="rId4" Type="http://schemas.openxmlformats.org/officeDocument/2006/relationships/image" Target="../media/image127.png"/></Relationships>
</file>

<file path=ppt/slides/_rels/slide4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27.png"/><Relationship Id="rId1" Type="http://schemas.openxmlformats.org/officeDocument/2006/relationships/slideLayout" Target="../slideLayouts/slideLayout37.xml"/><Relationship Id="rId4" Type="http://schemas.openxmlformats.org/officeDocument/2006/relationships/hyperlink" Target="https://www.hbanet.org/sites/default/files/magazine-archives/gender-parity-collaborative-insights-and-impact-2021/index.html?page=1"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hyperlink" Target="https://www.hbanet.org/sites/default/files/magazine-archives/gender-parity-collaborative-insights-and-impact-2021/index.html?page=1" TargetMode="Externa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hyperlink" Target="https://www.hbanet.org/sites/default/files/magazine-archives/gender-parity-collaborative-insights-and-impact-2021/index.html?page=1" TargetMode="External"/><Relationship Id="rId1" Type="http://schemas.openxmlformats.org/officeDocument/2006/relationships/slideLayout" Target="../slideLayouts/slideLayout6.xml"/><Relationship Id="rId6" Type="http://schemas.openxmlformats.org/officeDocument/2006/relationships/image" Target="../media/image127.png"/><Relationship Id="rId5" Type="http://schemas.openxmlformats.org/officeDocument/2006/relationships/image" Target="../media/image134.png"/><Relationship Id="rId4" Type="http://schemas.openxmlformats.org/officeDocument/2006/relationships/image" Target="../media/image133.png"/></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7.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youtube.com/watch?v=conw0EtV6CY"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hbanet.org/the-HBAs-dei-journey" TargetMode="External"/><Relationship Id="rId1" Type="http://schemas.openxmlformats.org/officeDocument/2006/relationships/slideLayout" Target="../slideLayouts/slideLayout8.xml"/><Relationship Id="rId4" Type="http://schemas.openxmlformats.org/officeDocument/2006/relationships/image" Target="../media/image51.jpg"/></Relationships>
</file>

<file path=ppt/slides/_rels/slide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25272E-F0E2-F662-EDA3-16EE18C26C98}"/>
              </a:ext>
            </a:extLst>
          </p:cNvPr>
          <p:cNvSpPr>
            <a:spLocks noGrp="1"/>
          </p:cNvSpPr>
          <p:nvPr>
            <p:ph type="body" sz="quarter" idx="11"/>
          </p:nvPr>
        </p:nvSpPr>
        <p:spPr>
          <a:xfrm>
            <a:off x="4751931" y="4459831"/>
            <a:ext cx="6717257" cy="1805285"/>
          </a:xfrm>
        </p:spPr>
        <p:txBody>
          <a:bodyPr>
            <a:normAutofit/>
          </a:bodyPr>
          <a:lstStyle/>
          <a:p>
            <a:r>
              <a:rPr lang="en-US" sz="1800" cap="none" spc="300" dirty="0">
                <a:solidFill>
                  <a:schemeClr val="accent3"/>
                </a:solidFill>
              </a:rPr>
              <a:t>Presented By: [Your Name Here]</a:t>
            </a:r>
          </a:p>
          <a:p>
            <a:r>
              <a:rPr lang="en-US" sz="1800" cap="none" spc="300" dirty="0">
                <a:solidFill>
                  <a:schemeClr val="accent3"/>
                </a:solidFill>
              </a:rPr>
              <a:t>[Presentation Date]</a:t>
            </a:r>
          </a:p>
        </p:txBody>
      </p:sp>
      <p:pic>
        <p:nvPicPr>
          <p:cNvPr id="5" name="Picture 4" descr="Shape, rectangle&#10;&#10;Description automatically generated">
            <a:extLst>
              <a:ext uri="{FF2B5EF4-FFF2-40B4-BE49-F238E27FC236}">
                <a16:creationId xmlns:a16="http://schemas.microsoft.com/office/drawing/2014/main" id="{E7C1A51D-B428-BF04-7989-0EBA44D4AD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2458" y="5921717"/>
            <a:ext cx="2499542" cy="936283"/>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9BDE2DE6-2DA2-1134-0A6B-B97354E4B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5196" y="2046014"/>
            <a:ext cx="7127966" cy="1805285"/>
          </a:xfrm>
          <a:prstGeom prst="rect">
            <a:avLst/>
          </a:prstGeom>
        </p:spPr>
      </p:pic>
      <p:sp>
        <p:nvSpPr>
          <p:cNvPr id="17" name="TextBox 16">
            <a:extLst>
              <a:ext uri="{FF2B5EF4-FFF2-40B4-BE49-F238E27FC236}">
                <a16:creationId xmlns:a16="http://schemas.microsoft.com/office/drawing/2014/main" id="{46EDDA82-727A-3D81-9644-476CDA2BEC4C}"/>
              </a:ext>
            </a:extLst>
          </p:cNvPr>
          <p:cNvSpPr txBox="1"/>
          <p:nvPr/>
        </p:nvSpPr>
        <p:spPr>
          <a:xfrm>
            <a:off x="4751931" y="5362473"/>
            <a:ext cx="4235314" cy="276999"/>
          </a:xfrm>
          <a:prstGeom prst="rect">
            <a:avLst/>
          </a:prstGeom>
          <a:noFill/>
        </p:spPr>
        <p:txBody>
          <a:bodyPr wrap="square">
            <a:spAutoFit/>
          </a:bodyPr>
          <a:lstStyle/>
          <a:p>
            <a:pPr algn="r"/>
            <a:r>
              <a:rPr lang="en-US" sz="1200" cap="none" spc="300" dirty="0">
                <a:solidFill>
                  <a:schemeClr val="bg1"/>
                </a:solidFill>
                <a:latin typeface="+mj-lt"/>
              </a:rPr>
              <a:t>Visit </a:t>
            </a:r>
            <a:r>
              <a:rPr lang="en-US" sz="1200" i="1" cap="none" spc="300" dirty="0" err="1">
                <a:solidFill>
                  <a:schemeClr val="bg1"/>
                </a:solidFill>
                <a:latin typeface="+mj-lt"/>
              </a:rPr>
              <a:t>HBAnet.org</a:t>
            </a:r>
            <a:r>
              <a:rPr lang="en-US" sz="1200" i="1" cap="none" spc="300" dirty="0">
                <a:solidFill>
                  <a:schemeClr val="bg1"/>
                </a:solidFill>
                <a:latin typeface="+mj-lt"/>
              </a:rPr>
              <a:t> </a:t>
            </a:r>
            <a:r>
              <a:rPr lang="en-US" sz="1200" cap="none" spc="300" dirty="0">
                <a:solidFill>
                  <a:schemeClr val="bg1"/>
                </a:solidFill>
                <a:latin typeface="+mj-lt"/>
              </a:rPr>
              <a:t>for more information.</a:t>
            </a:r>
          </a:p>
        </p:txBody>
      </p:sp>
    </p:spTree>
    <p:extLst>
      <p:ext uri="{BB962C8B-B14F-4D97-AF65-F5344CB8AC3E}">
        <p14:creationId xmlns:p14="http://schemas.microsoft.com/office/powerpoint/2010/main" val="2026486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750FA9-5FF8-DC11-9A2B-6BA8F756B4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6661" y="1984927"/>
            <a:ext cx="4855339" cy="3866807"/>
          </a:xfrm>
          <a:prstGeom prst="rect">
            <a:avLst/>
          </a:prstGeom>
        </p:spPr>
      </p:pic>
      <p:pic>
        <p:nvPicPr>
          <p:cNvPr id="3" name="Picture 2">
            <a:extLst>
              <a:ext uri="{FF2B5EF4-FFF2-40B4-BE49-F238E27FC236}">
                <a16:creationId xmlns:a16="http://schemas.microsoft.com/office/drawing/2014/main" id="{10D0BE77-E00F-7D85-730D-8CE3AD225DDB}"/>
              </a:ext>
            </a:extLst>
          </p:cNvPr>
          <p:cNvPicPr>
            <a:picLocks noChangeAspect="1"/>
          </p:cNvPicPr>
          <p:nvPr/>
        </p:nvPicPr>
        <p:blipFill rotWithShape="1">
          <a:blip r:embed="rId3">
            <a:extLst>
              <a:ext uri="{28A0092B-C50C-407E-A947-70E740481C1C}">
                <a14:useLocalDpi xmlns:a14="http://schemas.microsoft.com/office/drawing/2010/main" val="0"/>
              </a:ext>
            </a:extLst>
          </a:blip>
          <a:srcRect l="-16" t="8341" r="-16"/>
          <a:stretch/>
        </p:blipFill>
        <p:spPr>
          <a:xfrm>
            <a:off x="1684214" y="3121269"/>
            <a:ext cx="4106985" cy="3866807"/>
          </a:xfrm>
          <a:prstGeom prst="rect">
            <a:avLst/>
          </a:prstGeom>
        </p:spPr>
      </p:pic>
      <p:sp>
        <p:nvSpPr>
          <p:cNvPr id="5" name="Title 1">
            <a:extLst>
              <a:ext uri="{FF2B5EF4-FFF2-40B4-BE49-F238E27FC236}">
                <a16:creationId xmlns:a16="http://schemas.microsoft.com/office/drawing/2014/main" id="{C240E65A-2F73-5138-C52F-304B21BE2B9A}"/>
              </a:ext>
            </a:extLst>
          </p:cNvPr>
          <p:cNvSpPr txBox="1">
            <a:spLocks/>
          </p:cNvSpPr>
          <p:nvPr/>
        </p:nvSpPr>
        <p:spPr>
          <a:xfrm>
            <a:off x="428895" y="436224"/>
            <a:ext cx="12015654" cy="795142"/>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dirty="0">
                <a:solidFill>
                  <a:schemeClr val="accent1"/>
                </a:solidFill>
              </a:rPr>
              <a:t>HBA Locations: Europe and </a:t>
            </a:r>
            <a:br>
              <a:rPr lang="en-US" dirty="0">
                <a:solidFill>
                  <a:schemeClr val="accent1"/>
                </a:solidFill>
              </a:rPr>
            </a:br>
            <a:r>
              <a:rPr lang="en-US" dirty="0">
                <a:solidFill>
                  <a:schemeClr val="accent1"/>
                </a:solidFill>
              </a:rPr>
              <a:t>                           Around the World</a:t>
            </a:r>
          </a:p>
        </p:txBody>
      </p:sp>
      <p:sp>
        <p:nvSpPr>
          <p:cNvPr id="6" name="Rectangle 5">
            <a:extLst>
              <a:ext uri="{FF2B5EF4-FFF2-40B4-BE49-F238E27FC236}">
                <a16:creationId xmlns:a16="http://schemas.microsoft.com/office/drawing/2014/main" id="{0208CAF1-FE0E-F3E4-4014-B1D2651489AC}"/>
              </a:ext>
            </a:extLst>
          </p:cNvPr>
          <p:cNvSpPr/>
          <p:nvPr/>
        </p:nvSpPr>
        <p:spPr>
          <a:xfrm>
            <a:off x="515307" y="1936175"/>
            <a:ext cx="3222400" cy="1815882"/>
          </a:xfrm>
          <a:prstGeom prst="rect">
            <a:avLst/>
          </a:prstGeom>
        </p:spPr>
        <p:txBody>
          <a:bodyPr wrap="square" numCol="1">
            <a:spAutoFit/>
          </a:bodyPr>
          <a:lstStyle/>
          <a:p>
            <a:r>
              <a:rPr lang="en-US" sz="1600" b="1" dirty="0">
                <a:solidFill>
                  <a:srgbClr val="FB515B"/>
                </a:solidFill>
                <a:latin typeface="Tahoma" panose="020B0604030504040204" pitchFamily="34" charset="0"/>
                <a:ea typeface="Tahoma" panose="020B0604030504040204" pitchFamily="34" charset="0"/>
                <a:cs typeface="Tahoma" panose="020B0604030504040204" pitchFamily="34" charset="0"/>
              </a:rPr>
              <a:t>Asia Pacific Region</a:t>
            </a:r>
          </a:p>
          <a:p>
            <a:endParaRPr lang="en-US" sz="1600" b="1" dirty="0">
              <a:solidFill>
                <a:srgbClr val="FB515B"/>
              </a:solidFill>
              <a:latin typeface="Tahoma" panose="020B0604030504040204" pitchFamily="34" charset="0"/>
              <a:ea typeface="Tahoma" panose="020B0604030504040204" pitchFamily="34" charset="0"/>
              <a:cs typeface="Tahoma" panose="020B0604030504040204" pitchFamily="34" charset="0"/>
            </a:endParaRPr>
          </a:p>
          <a:p>
            <a:r>
              <a:rPr lang="en-US" sz="1600" b="1" dirty="0">
                <a:solidFill>
                  <a:srgbClr val="FB515B"/>
                </a:solidFill>
                <a:latin typeface="Tahoma" panose="020B0604030504040204" pitchFamily="34" charset="0"/>
                <a:ea typeface="Tahoma" panose="020B0604030504040204" pitchFamily="34" charset="0"/>
                <a:cs typeface="Tahoma" panose="020B0604030504040204" pitchFamily="34" charset="0"/>
              </a:rPr>
              <a:t>India Region</a:t>
            </a:r>
            <a:endPar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lvl="1">
              <a:buClr>
                <a:srgbClr val="FB515B"/>
              </a:buClr>
            </a:pPr>
            <a:endPar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a:buClr>
                <a:srgbClr val="FB515B"/>
              </a:buClr>
            </a:pPr>
            <a:r>
              <a:rPr lang="en-US" sz="1600" b="1" dirty="0">
                <a:solidFill>
                  <a:schemeClr val="accent2"/>
                </a:solidFill>
                <a:latin typeface="Tahoma" panose="020B0604030504040204" pitchFamily="34" charset="0"/>
                <a:ea typeface="Tahoma" panose="020B0604030504040204" pitchFamily="34" charset="0"/>
                <a:cs typeface="Tahoma" panose="020B0604030504040204" pitchFamily="34" charset="0"/>
              </a:rPr>
              <a:t>…and more to come!</a:t>
            </a:r>
          </a:p>
          <a:p>
            <a:pPr lvl="1"/>
            <a:endPar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endParaRPr lang="en-US" sz="1600" b="1" dirty="0">
              <a:solidFill>
                <a:srgbClr val="FB515B"/>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CF95FE7B-1C64-7E52-AC36-BD91C445EEE9}"/>
              </a:ext>
            </a:extLst>
          </p:cNvPr>
          <p:cNvSpPr/>
          <p:nvPr/>
        </p:nvSpPr>
        <p:spPr>
          <a:xfrm>
            <a:off x="5177994" y="1984927"/>
            <a:ext cx="2771873" cy="4031873"/>
          </a:xfrm>
          <a:prstGeom prst="rect">
            <a:avLst/>
          </a:prstGeom>
        </p:spPr>
        <p:txBody>
          <a:bodyPr wrap="square" numCol="1">
            <a:spAutoFit/>
          </a:bodyPr>
          <a:lstStyle/>
          <a:p>
            <a:r>
              <a:rPr lang="en-US" sz="1600" b="1" dirty="0">
                <a:solidFill>
                  <a:srgbClr val="FB515B"/>
                </a:solidFill>
                <a:latin typeface="Tahoma" panose="020B0604030504040204" pitchFamily="34" charset="0"/>
                <a:ea typeface="Tahoma" panose="020B0604030504040204" pitchFamily="34" charset="0"/>
                <a:cs typeface="Tahoma" panose="020B0604030504040204" pitchFamily="34" charset="0"/>
              </a:rPr>
              <a:t>Europe Region</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Amsterdam</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Basel</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Bavaria</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Berlin</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Brussels</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Dublin</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Frankfurt</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London</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Lyon</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Milan</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Paris</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Suisse </a:t>
            </a:r>
            <a:r>
              <a:rPr lang="en-US" sz="1600" dirty="0" err="1">
                <a:solidFill>
                  <a:srgbClr val="58595B"/>
                </a:solidFill>
                <a:latin typeface="Tahoma" panose="020B0604030504040204" pitchFamily="34" charset="0"/>
                <a:ea typeface="Tahoma" panose="020B0604030504040204" pitchFamily="34" charset="0"/>
                <a:cs typeface="Tahoma" panose="020B0604030504040204" pitchFamily="34" charset="0"/>
              </a:rPr>
              <a:t>Romande</a:t>
            </a:r>
            <a:endPar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Zurich-Zug</a:t>
            </a:r>
          </a:p>
          <a:p>
            <a:pPr lvl="1"/>
            <a:endPar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endParaRPr lang="en-US" sz="1600" b="1"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4570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2A6DD-3FE1-14CE-974C-A6DF463E22F8}"/>
              </a:ext>
            </a:extLst>
          </p:cNvPr>
          <p:cNvSpPr>
            <a:spLocks noGrp="1"/>
          </p:cNvSpPr>
          <p:nvPr>
            <p:ph type="title"/>
          </p:nvPr>
        </p:nvSpPr>
        <p:spPr>
          <a:xfrm>
            <a:off x="4347014" y="2766218"/>
            <a:ext cx="7505352" cy="1325563"/>
          </a:xfrm>
        </p:spPr>
        <p:txBody>
          <a:bodyPr>
            <a:noAutofit/>
          </a:bodyPr>
          <a:lstStyle/>
          <a:p>
            <a:pPr algn="ctr"/>
            <a:r>
              <a:rPr lang="en-US" sz="8800" dirty="0"/>
              <a:t>Membership</a:t>
            </a:r>
          </a:p>
        </p:txBody>
      </p:sp>
    </p:spTree>
    <p:extLst>
      <p:ext uri="{BB962C8B-B14F-4D97-AF65-F5344CB8AC3E}">
        <p14:creationId xmlns:p14="http://schemas.microsoft.com/office/powerpoint/2010/main" val="3022506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13F0C005-CDBB-681A-430F-CA22D66F86D4}"/>
              </a:ext>
            </a:extLst>
          </p:cNvPr>
          <p:cNvSpPr txBox="1">
            <a:spLocks/>
          </p:cNvSpPr>
          <p:nvPr/>
        </p:nvSpPr>
        <p:spPr>
          <a:xfrm>
            <a:off x="2473233" y="818606"/>
            <a:ext cx="9292047" cy="21858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en-US" sz="2400" dirty="0">
                <a:solidFill>
                  <a:srgbClr val="58595B"/>
                </a:solidFill>
                <a:latin typeface="Tahoma" panose="020B0604030504040204" pitchFamily="34" charset="0"/>
                <a:ea typeface="Tahoma" panose="020B0604030504040204" pitchFamily="34" charset="0"/>
                <a:cs typeface="Tahoma" panose="020B0604030504040204" pitchFamily="34" charset="0"/>
              </a:rPr>
              <a:t>Connect with </a:t>
            </a:r>
            <a:r>
              <a:rPr lang="en-US" altLang="en-US" sz="2400" b="1" dirty="0">
                <a:solidFill>
                  <a:srgbClr val="FB515B"/>
                </a:solidFill>
                <a:latin typeface="Tahoma" panose="020B0604030504040204" pitchFamily="34" charset="0"/>
                <a:ea typeface="Tahoma" panose="020B0604030504040204" pitchFamily="34" charset="0"/>
                <a:cs typeface="Tahoma" panose="020B0604030504040204" pitchFamily="34" charset="0"/>
              </a:rPr>
              <a:t>14,000+</a:t>
            </a:r>
            <a:r>
              <a:rPr lang="en-US" altLang="en-US" sz="2400" dirty="0">
                <a:solidFill>
                  <a:srgbClr val="FB515B"/>
                </a:solidFill>
                <a:latin typeface="Tahoma" panose="020B0604030504040204" pitchFamily="34" charset="0"/>
                <a:ea typeface="Tahoma" panose="020B0604030504040204" pitchFamily="34" charset="0"/>
                <a:cs typeface="Tahoma" panose="020B0604030504040204" pitchFamily="34" charset="0"/>
              </a:rPr>
              <a:t> </a:t>
            </a:r>
            <a:r>
              <a:rPr lang="en-US" altLang="en-US" sz="2400" dirty="0">
                <a:solidFill>
                  <a:srgbClr val="58595B"/>
                </a:solidFill>
                <a:latin typeface="Tahoma" panose="020B0604030504040204" pitchFamily="34" charset="0"/>
                <a:ea typeface="Tahoma" panose="020B0604030504040204" pitchFamily="34" charset="0"/>
                <a:cs typeface="Tahoma" panose="020B0604030504040204" pitchFamily="34" charset="0"/>
              </a:rPr>
              <a:t>other passionate healthcare and life science professionals, representing more than </a:t>
            </a:r>
            <a:r>
              <a:rPr lang="en-US" altLang="en-US" sz="2400" b="1" dirty="0">
                <a:solidFill>
                  <a:srgbClr val="FB515B"/>
                </a:solidFill>
                <a:latin typeface="Tahoma" panose="020B0604030504040204" pitchFamily="34" charset="0"/>
                <a:ea typeface="Tahoma" panose="020B0604030504040204" pitchFamily="34" charset="0"/>
                <a:cs typeface="Tahoma" panose="020B0604030504040204" pitchFamily="34" charset="0"/>
              </a:rPr>
              <a:t>1,100 companies</a:t>
            </a:r>
            <a:r>
              <a:rPr lang="en-US" altLang="en-US" sz="2400" dirty="0">
                <a:solidFill>
                  <a:srgbClr val="58595B"/>
                </a:solidFill>
                <a:latin typeface="Tahoma" panose="020B0604030504040204" pitchFamily="34" charset="0"/>
                <a:ea typeface="Tahoma" panose="020B0604030504040204" pitchFamily="34" charset="0"/>
                <a:cs typeface="Tahoma" panose="020B0604030504040204" pitchFamily="34" charset="0"/>
              </a:rPr>
              <a:t>.</a:t>
            </a:r>
            <a:endParaRPr lang="en-US" altLang="en-US" sz="2400" b="1"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0" indent="0" algn="ctr">
              <a:buFont typeface="Arial" panose="020B0604020202020204" pitchFamily="34" charset="0"/>
              <a:buNone/>
            </a:pPr>
            <a:endParaRPr lang="en-US" altLang="en-US" sz="24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0" indent="0" algn="ctr">
              <a:buFont typeface="Arial" panose="020B0604020202020204" pitchFamily="34" charset="0"/>
              <a:buNone/>
            </a:pPr>
            <a:r>
              <a:rPr lang="en-US" altLang="en-US" sz="2400" dirty="0">
                <a:solidFill>
                  <a:srgbClr val="58595B"/>
                </a:solidFill>
                <a:latin typeface="Tahoma" panose="020B0604030504040204" pitchFamily="34" charset="0"/>
                <a:ea typeface="Tahoma" panose="020B0604030504040204" pitchFamily="34" charset="0"/>
                <a:cs typeface="Tahoma" panose="020B0604030504040204" pitchFamily="34" charset="0"/>
              </a:rPr>
              <a:t>Explore new skills, share your expertise, advance your career, and </a:t>
            </a:r>
            <a:r>
              <a:rPr lang="en-US" altLang="en-US" sz="2400" b="1" dirty="0">
                <a:solidFill>
                  <a:srgbClr val="FB515B"/>
                </a:solidFill>
                <a:latin typeface="Tahoma" panose="020B0604030504040204" pitchFamily="34" charset="0"/>
                <a:ea typeface="Tahoma" panose="020B0604030504040204" pitchFamily="34" charset="0"/>
                <a:cs typeface="Tahoma" panose="020B0604030504040204" pitchFamily="34" charset="0"/>
              </a:rPr>
              <a:t>be a catalyst for change</a:t>
            </a:r>
            <a:r>
              <a:rPr lang="en-US" altLang="en-US" sz="2400" dirty="0">
                <a:solidFill>
                  <a:srgbClr val="58595B"/>
                </a:solidFill>
                <a:latin typeface="Tahoma" panose="020B0604030504040204" pitchFamily="34" charset="0"/>
                <a:ea typeface="Tahoma" panose="020B0604030504040204" pitchFamily="34" charset="0"/>
                <a:cs typeface="Tahoma" panose="020B0604030504040204" pitchFamily="34" charset="0"/>
              </a:rPr>
              <a:t>.</a:t>
            </a:r>
          </a:p>
        </p:txBody>
      </p:sp>
      <p:pic>
        <p:nvPicPr>
          <p:cNvPr id="5" name="Picture 4" descr="Graphical user interface, text, website&#10;&#10;Description automatically generated">
            <a:extLst>
              <a:ext uri="{FF2B5EF4-FFF2-40B4-BE49-F238E27FC236}">
                <a16:creationId xmlns:a16="http://schemas.microsoft.com/office/drawing/2014/main" id="{754EC0E0-2751-A77B-357E-4623819F05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1703" y="3344612"/>
            <a:ext cx="8475105" cy="2429170"/>
          </a:xfrm>
          <a:prstGeom prst="rect">
            <a:avLst/>
          </a:prstGeom>
          <a:effectLst>
            <a:outerShdw blurRad="292100" dist="139700" dir="2700000" sx="101000" sy="101000" algn="tl" rotWithShape="0">
              <a:prstClr val="black">
                <a:alpha val="65000"/>
              </a:prstClr>
            </a:outerShdw>
          </a:effectLst>
        </p:spPr>
      </p:pic>
    </p:spTree>
    <p:extLst>
      <p:ext uri="{BB962C8B-B14F-4D97-AF65-F5344CB8AC3E}">
        <p14:creationId xmlns:p14="http://schemas.microsoft.com/office/powerpoint/2010/main" val="2879310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A38AB-2566-3B84-07B9-190CF5CDB109}"/>
              </a:ext>
            </a:extLst>
          </p:cNvPr>
          <p:cNvSpPr>
            <a:spLocks noGrp="1"/>
          </p:cNvSpPr>
          <p:nvPr>
            <p:ph type="title"/>
          </p:nvPr>
        </p:nvSpPr>
        <p:spPr>
          <a:xfrm>
            <a:off x="3968504" y="145143"/>
            <a:ext cx="7892569" cy="1325563"/>
          </a:xfrm>
        </p:spPr>
        <p:txBody>
          <a:bodyPr/>
          <a:lstStyle/>
          <a:p>
            <a:r>
              <a:rPr lang="en-US" dirty="0"/>
              <a:t>The Value of HBA Membership</a:t>
            </a:r>
          </a:p>
        </p:txBody>
      </p:sp>
      <p:sp>
        <p:nvSpPr>
          <p:cNvPr id="4" name="Text Placeholder 9">
            <a:extLst>
              <a:ext uri="{FF2B5EF4-FFF2-40B4-BE49-F238E27FC236}">
                <a16:creationId xmlns:a16="http://schemas.microsoft.com/office/drawing/2014/main" id="{5DBEEFBF-6B4E-AEEC-2753-77C8E5135B55}"/>
              </a:ext>
            </a:extLst>
          </p:cNvPr>
          <p:cNvSpPr txBox="1">
            <a:spLocks/>
          </p:cNvSpPr>
          <p:nvPr/>
        </p:nvSpPr>
        <p:spPr>
          <a:xfrm>
            <a:off x="4038172" y="1294879"/>
            <a:ext cx="7892569" cy="42682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300"/>
              </a:spcBef>
              <a:spcAft>
                <a:spcPts val="300"/>
              </a:spcAft>
            </a:pPr>
            <a:r>
              <a:rPr lang="en-US" altLang="en-US" sz="1500" b="1" dirty="0"/>
              <a:t>Show your support for our mission</a:t>
            </a:r>
            <a:r>
              <a:rPr lang="en-US" altLang="en-US" sz="1500" dirty="0"/>
              <a:t> and be a part of our United Force for Change</a:t>
            </a:r>
          </a:p>
          <a:p>
            <a:pPr>
              <a:lnSpc>
                <a:spcPct val="120000"/>
              </a:lnSpc>
              <a:spcBef>
                <a:spcPts val="300"/>
              </a:spcBef>
              <a:spcAft>
                <a:spcPts val="300"/>
              </a:spcAft>
            </a:pPr>
            <a:r>
              <a:rPr lang="en-US" altLang="en-US" sz="1500" dirty="0"/>
              <a:t>Exclusive </a:t>
            </a:r>
            <a:r>
              <a:rPr lang="en-US" altLang="en-US" sz="1500" b="1" dirty="0"/>
              <a:t>free networking events</a:t>
            </a:r>
          </a:p>
          <a:p>
            <a:pPr>
              <a:lnSpc>
                <a:spcPct val="120000"/>
              </a:lnSpc>
              <a:spcBef>
                <a:spcPts val="300"/>
              </a:spcBef>
              <a:spcAft>
                <a:spcPts val="300"/>
              </a:spcAft>
            </a:pPr>
            <a:r>
              <a:rPr lang="en-US" altLang="en-US" sz="1500" dirty="0"/>
              <a:t>Discounts on </a:t>
            </a:r>
            <a:r>
              <a:rPr lang="en-US" altLang="en-US" sz="1500" b="1" dirty="0"/>
              <a:t>hundreds of educational programs </a:t>
            </a:r>
          </a:p>
          <a:p>
            <a:pPr>
              <a:lnSpc>
                <a:spcPct val="120000"/>
              </a:lnSpc>
              <a:spcBef>
                <a:spcPts val="300"/>
              </a:spcBef>
              <a:spcAft>
                <a:spcPts val="300"/>
              </a:spcAft>
            </a:pPr>
            <a:r>
              <a:rPr lang="en-US" altLang="en-US" sz="1500" b="1" dirty="0"/>
              <a:t>Invitation to member-only events </a:t>
            </a:r>
            <a:r>
              <a:rPr lang="en-US" altLang="en-US" sz="1500" dirty="0"/>
              <a:t>such as the HBA Annual Conference</a:t>
            </a:r>
          </a:p>
          <a:p>
            <a:pPr>
              <a:lnSpc>
                <a:spcPct val="120000"/>
              </a:lnSpc>
              <a:spcBef>
                <a:spcPts val="300"/>
              </a:spcBef>
              <a:spcAft>
                <a:spcPts val="300"/>
              </a:spcAft>
            </a:pPr>
            <a:r>
              <a:rPr lang="en-US" altLang="en-US" sz="1500" b="1" dirty="0"/>
              <a:t>Access</a:t>
            </a:r>
            <a:r>
              <a:rPr lang="en-US" altLang="en-US" sz="1500" dirty="0"/>
              <a:t> to online member directory, forums, online Career Center, and resource libraries</a:t>
            </a:r>
          </a:p>
          <a:p>
            <a:pPr>
              <a:lnSpc>
                <a:spcPct val="120000"/>
              </a:lnSpc>
              <a:spcBef>
                <a:spcPts val="300"/>
              </a:spcBef>
              <a:spcAft>
                <a:spcPts val="300"/>
              </a:spcAft>
            </a:pPr>
            <a:r>
              <a:rPr lang="en-US" altLang="en-US" sz="1500" dirty="0"/>
              <a:t>Opportunity to join </a:t>
            </a:r>
            <a:r>
              <a:rPr lang="en-US" altLang="en-US" sz="1500" b="1" dirty="0"/>
              <a:t>affinity groups </a:t>
            </a:r>
            <a:r>
              <a:rPr lang="en-US" altLang="en-US" sz="1500" dirty="0"/>
              <a:t>based on your interests </a:t>
            </a:r>
          </a:p>
          <a:p>
            <a:pPr>
              <a:lnSpc>
                <a:spcPct val="120000"/>
              </a:lnSpc>
              <a:spcBef>
                <a:spcPts val="300"/>
              </a:spcBef>
              <a:spcAft>
                <a:spcPts val="300"/>
              </a:spcAft>
            </a:pPr>
            <a:r>
              <a:rPr lang="en-US" altLang="en-US" sz="1500" dirty="0"/>
              <a:t>Join member-only formal </a:t>
            </a:r>
            <a:r>
              <a:rPr lang="en-US" altLang="en-US" sz="1500" b="1" dirty="0"/>
              <a:t>mentoring programs </a:t>
            </a:r>
            <a:r>
              <a:rPr lang="en-US" altLang="en-US" sz="1500" dirty="0"/>
              <a:t>to enhance your professional success</a:t>
            </a:r>
          </a:p>
          <a:p>
            <a:pPr>
              <a:lnSpc>
                <a:spcPct val="120000"/>
              </a:lnSpc>
              <a:spcBef>
                <a:spcPts val="300"/>
              </a:spcBef>
              <a:spcAft>
                <a:spcPts val="300"/>
              </a:spcAft>
            </a:pPr>
            <a:r>
              <a:rPr lang="en-US" altLang="en-US" sz="1500" b="1" dirty="0"/>
              <a:t>Leadership opportunities </a:t>
            </a:r>
            <a:r>
              <a:rPr lang="en-US" altLang="en-US" sz="1500" dirty="0"/>
              <a:t>to broaden your professional experience and gain industry visibility</a:t>
            </a:r>
          </a:p>
          <a:p>
            <a:pPr>
              <a:lnSpc>
                <a:spcPct val="120000"/>
              </a:lnSpc>
              <a:spcBef>
                <a:spcPts val="300"/>
              </a:spcBef>
              <a:spcAft>
                <a:spcPts val="300"/>
              </a:spcAft>
            </a:pPr>
            <a:r>
              <a:rPr lang="en-US" altLang="en-US" sz="1500" dirty="0"/>
              <a:t>Receive recognition of leadership contributions through </a:t>
            </a:r>
            <a:r>
              <a:rPr lang="en-US" altLang="en-US" sz="1500" b="1" dirty="0"/>
              <a:t>volunteer awards</a:t>
            </a:r>
          </a:p>
          <a:p>
            <a:pPr>
              <a:lnSpc>
                <a:spcPct val="120000"/>
              </a:lnSpc>
              <a:spcBef>
                <a:spcPts val="300"/>
              </a:spcBef>
              <a:spcAft>
                <a:spcPts val="300"/>
              </a:spcAft>
            </a:pPr>
            <a:r>
              <a:rPr lang="en-US" altLang="en-US" sz="1500" dirty="0"/>
              <a:t>Enjoy </a:t>
            </a:r>
            <a:r>
              <a:rPr lang="en-US" altLang="en-US" sz="1500" b="1" dirty="0"/>
              <a:t>unique opportunities through HBA partners </a:t>
            </a:r>
            <a:r>
              <a:rPr lang="en-US" altLang="en-US" sz="1500" dirty="0"/>
              <a:t>like Bolster who can boost your next bold move</a:t>
            </a:r>
          </a:p>
          <a:p>
            <a:pPr>
              <a:lnSpc>
                <a:spcPct val="120000"/>
              </a:lnSpc>
              <a:spcBef>
                <a:spcPts val="300"/>
              </a:spcBef>
              <a:spcAft>
                <a:spcPts val="300"/>
              </a:spcAft>
            </a:pPr>
            <a:r>
              <a:rPr lang="en-US" altLang="en-US" sz="1500" b="1" dirty="0"/>
              <a:t>Steer the future </a:t>
            </a:r>
            <a:r>
              <a:rPr lang="en-US" altLang="en-US" sz="1500" dirty="0"/>
              <a:t>and governance of the association by nominating leaders and </a:t>
            </a:r>
            <a:r>
              <a:rPr lang="en-US" altLang="en-US" sz="1500" b="1" dirty="0"/>
              <a:t>exercising voting privileges </a:t>
            </a:r>
            <a:r>
              <a:rPr lang="en-US" altLang="en-US" sz="1500" dirty="0"/>
              <a:t>in the annual business meeting</a:t>
            </a:r>
          </a:p>
        </p:txBody>
      </p:sp>
    </p:spTree>
    <p:extLst>
      <p:ext uri="{BB962C8B-B14F-4D97-AF65-F5344CB8AC3E}">
        <p14:creationId xmlns:p14="http://schemas.microsoft.com/office/powerpoint/2010/main" val="1995281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0ED1BB3-C155-7BA6-50D1-CDDE56CCBDBA}"/>
              </a:ext>
            </a:extLst>
          </p:cNvPr>
          <p:cNvSpPr txBox="1">
            <a:spLocks/>
          </p:cNvSpPr>
          <p:nvPr/>
        </p:nvSpPr>
        <p:spPr>
          <a:xfrm>
            <a:off x="428895" y="436224"/>
            <a:ext cx="12015654" cy="795142"/>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dirty="0">
                <a:solidFill>
                  <a:schemeClr val="accent1"/>
                </a:solidFill>
              </a:rPr>
              <a:t>Career Advancement Through Leadership</a:t>
            </a:r>
          </a:p>
        </p:txBody>
      </p:sp>
      <p:sp>
        <p:nvSpPr>
          <p:cNvPr id="4" name="TextBox 3">
            <a:extLst>
              <a:ext uri="{FF2B5EF4-FFF2-40B4-BE49-F238E27FC236}">
                <a16:creationId xmlns:a16="http://schemas.microsoft.com/office/drawing/2014/main" id="{538929C2-5824-A901-D31D-E0EC22B3626F}"/>
              </a:ext>
            </a:extLst>
          </p:cNvPr>
          <p:cNvSpPr txBox="1"/>
          <p:nvPr/>
        </p:nvSpPr>
        <p:spPr>
          <a:xfrm>
            <a:off x="359226" y="1301035"/>
            <a:ext cx="11334210" cy="1434239"/>
          </a:xfrm>
          <a:prstGeom prst="rect">
            <a:avLst/>
          </a:prstGeom>
          <a:noFill/>
        </p:spPr>
        <p:txBody>
          <a:bodyPr wrap="square">
            <a:spAutoFit/>
          </a:bodyPr>
          <a:lstStyle/>
          <a:p>
            <a:pPr marL="114300" indent="0">
              <a:lnSpc>
                <a:spcPct val="95000"/>
              </a:lnSpc>
              <a:spcBef>
                <a:spcPts val="300"/>
              </a:spcBef>
              <a:spcAft>
                <a:spcPts val="300"/>
              </a:spcAft>
              <a:buClr>
                <a:srgbClr val="FB515B"/>
              </a:buClr>
              <a:buNone/>
            </a:pPr>
            <a:r>
              <a:rPr lang="en-US" altLang="en-US" sz="2200" b="1" dirty="0">
                <a:solidFill>
                  <a:srgbClr val="58595B"/>
                </a:solidFill>
                <a:latin typeface="+mj-lt"/>
                <a:ea typeface="Tahoma" panose="020B0604030504040204" pitchFamily="34" charset="0"/>
                <a:cs typeface="Tahoma" panose="020B0604030504040204" pitchFamily="34" charset="0"/>
              </a:rPr>
              <a:t>The HBA offers hundreds of engagement opportunities to make a difference!</a:t>
            </a:r>
          </a:p>
          <a:p>
            <a:pPr marL="457200" indent="-342900">
              <a:lnSpc>
                <a:spcPct val="95000"/>
              </a:lnSpc>
              <a:spcBef>
                <a:spcPts val="300"/>
              </a:spcBef>
              <a:spcAft>
                <a:spcPts val="300"/>
              </a:spcAft>
              <a:buClr>
                <a:schemeClr val="accent3"/>
              </a:buClr>
              <a:buFont typeface="Arial" panose="020B0604020202020204" pitchFamily="34" charset="0"/>
              <a:buChar char="•"/>
            </a:pPr>
            <a:r>
              <a:rPr lang="en-US" alt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Build your leadership experience</a:t>
            </a:r>
          </a:p>
          <a:p>
            <a:pPr marL="457200" indent="-342900">
              <a:lnSpc>
                <a:spcPct val="95000"/>
              </a:lnSpc>
              <a:spcBef>
                <a:spcPts val="300"/>
              </a:spcBef>
              <a:spcAft>
                <a:spcPts val="300"/>
              </a:spcAft>
              <a:buClr>
                <a:schemeClr val="accent3"/>
              </a:buClr>
              <a:buFont typeface="Arial" panose="020B0604020202020204" pitchFamily="34" charset="0"/>
              <a:buChar char="•"/>
            </a:pPr>
            <a:r>
              <a:rPr lang="en-US" alt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Increase your visibility and professional connections</a:t>
            </a:r>
          </a:p>
          <a:p>
            <a:pPr marL="457200" indent="-342900">
              <a:lnSpc>
                <a:spcPct val="95000"/>
              </a:lnSpc>
              <a:spcBef>
                <a:spcPts val="300"/>
              </a:spcBef>
              <a:spcAft>
                <a:spcPts val="300"/>
              </a:spcAft>
              <a:buClr>
                <a:schemeClr val="accent3"/>
              </a:buClr>
              <a:buFont typeface="Arial" panose="020B0604020202020204" pitchFamily="34" charset="0"/>
              <a:buChar char="•"/>
            </a:pPr>
            <a:r>
              <a:rPr lang="en-US" alt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Advance your career</a:t>
            </a:r>
          </a:p>
        </p:txBody>
      </p:sp>
      <p:pic>
        <p:nvPicPr>
          <p:cNvPr id="6" name="Picture 5" descr="Graphical user interface, text, application&#10;&#10;Description automatically generated">
            <a:extLst>
              <a:ext uri="{FF2B5EF4-FFF2-40B4-BE49-F238E27FC236}">
                <a16:creationId xmlns:a16="http://schemas.microsoft.com/office/drawing/2014/main" id="{7ACF9A79-34DA-2966-7194-8B2C4F3F94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389" y="2945949"/>
            <a:ext cx="10309221" cy="2954871"/>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065990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C7778-EF5F-D2EE-8699-A96366A2C6B2}"/>
              </a:ext>
            </a:extLst>
          </p:cNvPr>
          <p:cNvSpPr>
            <a:spLocks noGrp="1"/>
          </p:cNvSpPr>
          <p:nvPr>
            <p:ph type="title"/>
          </p:nvPr>
        </p:nvSpPr>
        <p:spPr>
          <a:xfrm>
            <a:off x="3454400" y="0"/>
            <a:ext cx="7977622" cy="1325563"/>
          </a:xfrm>
        </p:spPr>
        <p:txBody>
          <a:bodyPr/>
          <a:lstStyle/>
          <a:p>
            <a:r>
              <a:rPr lang="en-US" dirty="0"/>
              <a:t>Embracing Radical Hospitality</a:t>
            </a:r>
          </a:p>
        </p:txBody>
      </p:sp>
      <p:sp>
        <p:nvSpPr>
          <p:cNvPr id="5" name="TextBox 4">
            <a:extLst>
              <a:ext uri="{FF2B5EF4-FFF2-40B4-BE49-F238E27FC236}">
                <a16:creationId xmlns:a16="http://schemas.microsoft.com/office/drawing/2014/main" id="{7BFC1FE2-5C41-3732-9723-7D580B46B897}"/>
              </a:ext>
            </a:extLst>
          </p:cNvPr>
          <p:cNvSpPr txBox="1"/>
          <p:nvPr/>
        </p:nvSpPr>
        <p:spPr>
          <a:xfrm>
            <a:off x="3518408" y="5554513"/>
            <a:ext cx="2140330" cy="261610"/>
          </a:xfrm>
          <a:prstGeom prst="rect">
            <a:avLst/>
          </a:prstGeom>
          <a:noFill/>
        </p:spPr>
        <p:txBody>
          <a:bodyPr wrap="none" rtlCol="0">
            <a:spAutoFit/>
          </a:bodyPr>
          <a:lstStyle/>
          <a:p>
            <a:r>
              <a:rPr lang="en-US" sz="1100" dirty="0">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https://youtu.be/mvi8S16UfHk</a:t>
            </a:r>
            <a:endParaRPr lang="en-US" sz="1100" dirty="0">
              <a:latin typeface="Tahoma" panose="020B0604030504040204" pitchFamily="34" charset="0"/>
              <a:ea typeface="Tahoma" panose="020B0604030504040204" pitchFamily="34" charset="0"/>
              <a:cs typeface="Tahoma" panose="020B0604030504040204" pitchFamily="34" charset="0"/>
            </a:endParaRPr>
          </a:p>
        </p:txBody>
      </p:sp>
      <p:pic>
        <p:nvPicPr>
          <p:cNvPr id="3" name="Online Media 2" descr="Voices of HBA Members Series: Radical Hospitality">
            <a:hlinkClick r:id="" action="ppaction://media"/>
            <a:extLst>
              <a:ext uri="{FF2B5EF4-FFF2-40B4-BE49-F238E27FC236}">
                <a16:creationId xmlns:a16="http://schemas.microsoft.com/office/drawing/2014/main" id="{375E3826-7EF0-8175-4354-34FC7515322A}"/>
              </a:ext>
            </a:extLst>
          </p:cNvPr>
          <p:cNvPicPr>
            <a:picLocks noRot="1" noChangeAspect="1"/>
          </p:cNvPicPr>
          <p:nvPr>
            <a:videoFile r:link="rId1"/>
          </p:nvPr>
        </p:nvPicPr>
        <p:blipFill>
          <a:blip r:embed="rId4"/>
          <a:stretch>
            <a:fillRect/>
          </a:stretch>
        </p:blipFill>
        <p:spPr>
          <a:xfrm>
            <a:off x="3595385" y="1172682"/>
            <a:ext cx="7587727" cy="4287066"/>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64203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34E5F4-566E-9ACF-ACDE-A925C1AD6837}"/>
              </a:ext>
            </a:extLst>
          </p:cNvPr>
          <p:cNvSpPr txBox="1">
            <a:spLocks/>
          </p:cNvSpPr>
          <p:nvPr/>
        </p:nvSpPr>
        <p:spPr>
          <a:xfrm>
            <a:off x="428895" y="436224"/>
            <a:ext cx="12015654" cy="795142"/>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dirty="0">
                <a:solidFill>
                  <a:schemeClr val="accent1"/>
                </a:solidFill>
              </a:rPr>
              <a:t>Individual Membership Fees</a:t>
            </a:r>
          </a:p>
        </p:txBody>
      </p:sp>
      <p:sp>
        <p:nvSpPr>
          <p:cNvPr id="7" name="Content Placeholder 2">
            <a:extLst>
              <a:ext uri="{FF2B5EF4-FFF2-40B4-BE49-F238E27FC236}">
                <a16:creationId xmlns:a16="http://schemas.microsoft.com/office/drawing/2014/main" id="{1DEA1104-8B4D-A312-3387-DFCAD3145079}"/>
              </a:ext>
            </a:extLst>
          </p:cNvPr>
          <p:cNvSpPr txBox="1">
            <a:spLocks/>
          </p:cNvSpPr>
          <p:nvPr/>
        </p:nvSpPr>
        <p:spPr bwMode="auto">
          <a:xfrm>
            <a:off x="1087101" y="5633491"/>
            <a:ext cx="10017798" cy="788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altLang="en-US" sz="1500" i="1" dirty="0">
                <a:latin typeface="Tahoma" panose="020B0604030504040204" pitchFamily="34" charset="0"/>
                <a:ea typeface="Tahoma" panose="020B0604030504040204" pitchFamily="34" charset="0"/>
                <a:cs typeface="Tahoma" panose="020B0604030504040204" pitchFamily="34" charset="0"/>
              </a:rPr>
              <a:t>*The HBA is proud to offer a membership rate of $125/€110 per year for those 30 and under, which includes all benefits of full membership except voting in the annual business meeting and the ability to serve on boards. Additional discounts do not apply to this membership type. Subject to verification at the time of purchase.</a:t>
            </a:r>
          </a:p>
        </p:txBody>
      </p:sp>
      <p:pic>
        <p:nvPicPr>
          <p:cNvPr id="8" name="Picture 7" descr="Table&#10;&#10;Description automatically generated">
            <a:extLst>
              <a:ext uri="{FF2B5EF4-FFF2-40B4-BE49-F238E27FC236}">
                <a16:creationId xmlns:a16="http://schemas.microsoft.com/office/drawing/2014/main" id="{86563B0A-50DA-B121-6D1E-75CCCB6F5D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261" y="1356663"/>
            <a:ext cx="5008900" cy="3987084"/>
          </a:xfrm>
          <a:prstGeom prst="rect">
            <a:avLst/>
          </a:prstGeom>
          <a:effectLst>
            <a:outerShdw blurRad="292100" dist="139700" dir="2700000" algn="ctr" rotWithShape="0">
              <a:srgbClr val="000000">
                <a:alpha val="65000"/>
              </a:srgbClr>
            </a:outerShdw>
          </a:effectLst>
        </p:spPr>
      </p:pic>
      <p:pic>
        <p:nvPicPr>
          <p:cNvPr id="10" name="Picture 9" descr="Text&#10;&#10;Description automatically generated with low confidence">
            <a:extLst>
              <a:ext uri="{FF2B5EF4-FFF2-40B4-BE49-F238E27FC236}">
                <a16:creationId xmlns:a16="http://schemas.microsoft.com/office/drawing/2014/main" id="{1FAEDD8D-0B92-27CF-F26A-BCA0677B27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9840" y="2137066"/>
            <a:ext cx="5384800" cy="1938528"/>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360032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DFF782-B2C7-0449-44C0-1BE3C4352F28}"/>
              </a:ext>
            </a:extLst>
          </p:cNvPr>
          <p:cNvSpPr>
            <a:spLocks noGrp="1"/>
          </p:cNvSpPr>
          <p:nvPr>
            <p:ph type="body" sz="quarter" idx="10"/>
          </p:nvPr>
        </p:nvSpPr>
        <p:spPr>
          <a:xfrm>
            <a:off x="4162698" y="2367779"/>
            <a:ext cx="7924800" cy="2122442"/>
          </a:xfrm>
        </p:spPr>
        <p:txBody>
          <a:bodyPr>
            <a:normAutofit/>
          </a:bodyPr>
          <a:lstStyle/>
          <a:p>
            <a:pPr algn="ctr"/>
            <a:r>
              <a:rPr lang="en-US" sz="8000" dirty="0">
                <a:latin typeface="+mj-lt"/>
              </a:rPr>
              <a:t>Programming</a:t>
            </a:r>
            <a:endParaRPr lang="en-US" sz="9600" dirty="0">
              <a:latin typeface="+mj-lt"/>
            </a:endParaRPr>
          </a:p>
        </p:txBody>
      </p:sp>
    </p:spTree>
    <p:extLst>
      <p:ext uri="{BB962C8B-B14F-4D97-AF65-F5344CB8AC3E}">
        <p14:creationId xmlns:p14="http://schemas.microsoft.com/office/powerpoint/2010/main" val="1593896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FF296-2ED9-99A9-E50B-699F0A196230}"/>
              </a:ext>
            </a:extLst>
          </p:cNvPr>
          <p:cNvSpPr>
            <a:spLocks noGrp="1"/>
          </p:cNvSpPr>
          <p:nvPr>
            <p:ph type="title"/>
          </p:nvPr>
        </p:nvSpPr>
        <p:spPr>
          <a:xfrm>
            <a:off x="838200" y="225594"/>
            <a:ext cx="10515600" cy="893404"/>
          </a:xfrm>
        </p:spPr>
        <p:txBody>
          <a:bodyPr/>
          <a:lstStyle/>
          <a:p>
            <a:r>
              <a:rPr lang="en-US" dirty="0"/>
              <a:t>Leadership Capability Framework</a:t>
            </a:r>
          </a:p>
        </p:txBody>
      </p:sp>
      <p:sp>
        <p:nvSpPr>
          <p:cNvPr id="5" name="TextBox 4">
            <a:extLst>
              <a:ext uri="{FF2B5EF4-FFF2-40B4-BE49-F238E27FC236}">
                <a16:creationId xmlns:a16="http://schemas.microsoft.com/office/drawing/2014/main" id="{89A74DEA-9D27-1265-2F18-DA583191A87C}"/>
              </a:ext>
            </a:extLst>
          </p:cNvPr>
          <p:cNvSpPr txBox="1"/>
          <p:nvPr/>
        </p:nvSpPr>
        <p:spPr>
          <a:xfrm>
            <a:off x="505097" y="1658821"/>
            <a:ext cx="11388635" cy="369332"/>
          </a:xfrm>
          <a:prstGeom prst="rect">
            <a:avLst/>
          </a:prstGeom>
          <a:noFill/>
        </p:spPr>
        <p:txBody>
          <a:bodyPr wrap="square">
            <a:spAutoFit/>
          </a:bodyPr>
          <a:lstStyle/>
          <a:p>
            <a:pPr marL="114300" indent="0">
              <a:spcBef>
                <a:spcPts val="300"/>
              </a:spcBef>
              <a:spcAft>
                <a:spcPts val="300"/>
              </a:spcAft>
              <a:buClr>
                <a:srgbClr val="FB515B"/>
              </a:buClr>
              <a:buNone/>
            </a:pPr>
            <a:r>
              <a:rPr lang="en-US" altLang="en-US" dirty="0"/>
              <a:t>HBA programs are mapped to these capabilities to assist with professional development planning.</a:t>
            </a:r>
          </a:p>
        </p:txBody>
      </p:sp>
      <p:sp>
        <p:nvSpPr>
          <p:cNvPr id="9" name="TextBox 8">
            <a:extLst>
              <a:ext uri="{FF2B5EF4-FFF2-40B4-BE49-F238E27FC236}">
                <a16:creationId xmlns:a16="http://schemas.microsoft.com/office/drawing/2014/main" id="{BBB96A65-8A31-567B-422A-787C48F5646A}"/>
              </a:ext>
            </a:extLst>
          </p:cNvPr>
          <p:cNvSpPr txBox="1"/>
          <p:nvPr/>
        </p:nvSpPr>
        <p:spPr>
          <a:xfrm>
            <a:off x="627017" y="2336982"/>
            <a:ext cx="6096000" cy="3149580"/>
          </a:xfrm>
          <a:prstGeom prst="rect">
            <a:avLst/>
          </a:prstGeom>
          <a:noFill/>
        </p:spPr>
        <p:txBody>
          <a:bodyPr wrap="square">
            <a:spAutoFit/>
          </a:bodyPr>
          <a:lstStyle/>
          <a:p>
            <a:pPr>
              <a:spcAft>
                <a:spcPts val="800"/>
              </a:spcAft>
              <a:buClr>
                <a:srgbClr val="FB515B"/>
              </a:buClr>
            </a:pPr>
            <a:r>
              <a:rPr lang="en-US" sz="2200" b="1" dirty="0">
                <a:solidFill>
                  <a:schemeClr val="accent1"/>
                </a:solidFill>
                <a:latin typeface="Tahoma" panose="020B0604030504040204" pitchFamily="34" charset="0"/>
                <a:ea typeface="Tahoma" panose="020B0604030504040204" pitchFamily="34" charset="0"/>
                <a:cs typeface="Tahoma" panose="020B0604030504040204" pitchFamily="34" charset="0"/>
              </a:rPr>
              <a:t>Enlighten</a:t>
            </a:r>
            <a:endParaRPr lang="en-US" sz="2200" dirty="0">
              <a:solidFill>
                <a:schemeClr val="accent1"/>
              </a:solidFill>
              <a:latin typeface="Tahoma" panose="020B0604030504040204" pitchFamily="34" charset="0"/>
              <a:ea typeface="Tahoma" panose="020B0604030504040204" pitchFamily="34" charset="0"/>
              <a:cs typeface="Tahoma" panose="020B0604030504040204" pitchFamily="34" charset="0"/>
            </a:endParaRPr>
          </a:p>
          <a:p>
            <a:pPr marL="742950" lvl="1" indent="-285750">
              <a:spcAft>
                <a:spcPts val="800"/>
              </a:spcAft>
              <a:buClr>
                <a:schemeClr val="accent3"/>
              </a:buClr>
              <a:buFont typeface="Arial" panose="020B0604020202020204" pitchFamily="34" charset="0"/>
              <a:buChar char="•"/>
            </a:pP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Demonstrates integrity</a:t>
            </a:r>
            <a:endPar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742950" lvl="1" indent="-285750">
              <a:spcAft>
                <a:spcPts val="800"/>
              </a:spcAft>
              <a:buClr>
                <a:schemeClr val="accent3"/>
              </a:buClr>
              <a:buFont typeface="Arial" panose="020B0604020202020204" pitchFamily="34" charset="0"/>
              <a:buChar char="•"/>
            </a:pP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Communicates effectively</a:t>
            </a:r>
            <a:endPar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742950" lvl="1" indent="-285750">
              <a:spcAft>
                <a:spcPts val="800"/>
              </a:spcAft>
              <a:buClr>
                <a:schemeClr val="accent3"/>
              </a:buClr>
              <a:buFont typeface="Arial" panose="020B0604020202020204" pitchFamily="34" charset="0"/>
              <a:buChar char="•"/>
            </a:pP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Exhibits business and industry acumen</a:t>
            </a:r>
            <a:endPar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a:spcAft>
                <a:spcPts val="800"/>
              </a:spcAft>
              <a:buClr>
                <a:srgbClr val="FB515B"/>
              </a:buClr>
            </a:pPr>
            <a:r>
              <a:rPr lang="en-US" sz="2200" b="1" dirty="0">
                <a:solidFill>
                  <a:schemeClr val="accent1"/>
                </a:solidFill>
                <a:latin typeface="Tahoma" panose="020B0604030504040204" pitchFamily="34" charset="0"/>
                <a:ea typeface="Tahoma" panose="020B0604030504040204" pitchFamily="34" charset="0"/>
                <a:cs typeface="Tahoma" panose="020B0604030504040204" pitchFamily="34" charset="0"/>
              </a:rPr>
              <a:t>Empower </a:t>
            </a:r>
            <a:endParaRPr lang="en-US" sz="2200" dirty="0">
              <a:solidFill>
                <a:schemeClr val="accent1"/>
              </a:solidFill>
              <a:latin typeface="Tahoma" panose="020B0604030504040204" pitchFamily="34" charset="0"/>
              <a:ea typeface="Tahoma" panose="020B0604030504040204" pitchFamily="34" charset="0"/>
              <a:cs typeface="Tahoma" panose="020B0604030504040204" pitchFamily="34" charset="0"/>
            </a:endParaRPr>
          </a:p>
          <a:p>
            <a:pPr marL="742950" lvl="1" indent="-285750">
              <a:spcAft>
                <a:spcPts val="800"/>
              </a:spcAft>
              <a:buClr>
                <a:schemeClr val="accent3"/>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Displays professional presence</a:t>
            </a:r>
          </a:p>
          <a:p>
            <a:pPr marL="742950" lvl="1" indent="-285750">
              <a:spcAft>
                <a:spcPts val="800"/>
              </a:spcAft>
              <a:buClr>
                <a:schemeClr val="accent3"/>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Determined to achieve</a:t>
            </a:r>
          </a:p>
          <a:p>
            <a:pPr marL="742950" lvl="1" indent="-285750">
              <a:spcAft>
                <a:spcPts val="800"/>
              </a:spcAft>
              <a:buClr>
                <a:schemeClr val="accent3"/>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Makes decisions and takes risks</a:t>
            </a:r>
            <a:endParaRPr lang="en-US" dirty="0">
              <a:effectLst/>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01493A6F-35A6-3C70-E493-3A85255677DD}"/>
              </a:ext>
            </a:extLst>
          </p:cNvPr>
          <p:cNvSpPr txBox="1"/>
          <p:nvPr/>
        </p:nvSpPr>
        <p:spPr>
          <a:xfrm>
            <a:off x="5797732" y="2336982"/>
            <a:ext cx="6096000" cy="3149580"/>
          </a:xfrm>
          <a:prstGeom prst="rect">
            <a:avLst/>
          </a:prstGeom>
          <a:noFill/>
        </p:spPr>
        <p:txBody>
          <a:bodyPr wrap="square">
            <a:spAutoFit/>
          </a:bodyPr>
          <a:lstStyle/>
          <a:p>
            <a:pPr>
              <a:spcAft>
                <a:spcPts val="800"/>
              </a:spcAft>
              <a:buClr>
                <a:srgbClr val="FB515B"/>
              </a:buClr>
            </a:pPr>
            <a:r>
              <a:rPr lang="en-US" sz="2200" b="1" dirty="0">
                <a:solidFill>
                  <a:schemeClr val="accent1"/>
                </a:solidFill>
                <a:latin typeface="Tahoma" panose="020B0604030504040204" pitchFamily="34" charset="0"/>
                <a:ea typeface="Tahoma" panose="020B0604030504040204" pitchFamily="34" charset="0"/>
                <a:cs typeface="Tahoma" panose="020B0604030504040204" pitchFamily="34" charset="0"/>
              </a:rPr>
              <a:t>Engage </a:t>
            </a:r>
            <a:endParaRPr lang="en-US" sz="2200" dirty="0">
              <a:solidFill>
                <a:schemeClr val="accent1"/>
              </a:solidFill>
              <a:latin typeface="Tahoma" panose="020B0604030504040204" pitchFamily="34" charset="0"/>
              <a:ea typeface="Tahoma" panose="020B0604030504040204" pitchFamily="34" charset="0"/>
              <a:cs typeface="Tahoma" panose="020B0604030504040204" pitchFamily="34" charset="0"/>
            </a:endParaRPr>
          </a:p>
          <a:p>
            <a:pPr marL="742950" lvl="1" indent="-285750">
              <a:spcAft>
                <a:spcPts val="800"/>
              </a:spcAft>
              <a:buClr>
                <a:schemeClr val="accent3"/>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Influences and persuades</a:t>
            </a:r>
          </a:p>
          <a:p>
            <a:pPr marL="742950" lvl="1" indent="-285750">
              <a:spcAft>
                <a:spcPts val="800"/>
              </a:spcAft>
              <a:buClr>
                <a:schemeClr val="accent3"/>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Builds relationships and teams</a:t>
            </a:r>
          </a:p>
          <a:p>
            <a:pPr marL="742950" lvl="1" indent="-285750">
              <a:spcAft>
                <a:spcPts val="800"/>
              </a:spcAft>
              <a:buClr>
                <a:schemeClr val="accent3"/>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Networks and ethically self-promotes</a:t>
            </a:r>
          </a:p>
          <a:p>
            <a:pPr>
              <a:spcAft>
                <a:spcPts val="800"/>
              </a:spcAft>
              <a:buClr>
                <a:srgbClr val="FB515B"/>
              </a:buClr>
            </a:pPr>
            <a:r>
              <a:rPr lang="en-US" sz="2200" b="1" dirty="0">
                <a:solidFill>
                  <a:schemeClr val="accent1"/>
                </a:solidFill>
                <a:latin typeface="Tahoma" panose="020B0604030504040204" pitchFamily="34" charset="0"/>
                <a:ea typeface="Tahoma" panose="020B0604030504040204" pitchFamily="34" charset="0"/>
                <a:cs typeface="Tahoma" panose="020B0604030504040204" pitchFamily="34" charset="0"/>
              </a:rPr>
              <a:t>Evolve</a:t>
            </a:r>
            <a:endParaRPr lang="en-US" sz="2200" dirty="0">
              <a:solidFill>
                <a:schemeClr val="accent1"/>
              </a:solidFill>
              <a:latin typeface="Tahoma" panose="020B0604030504040204" pitchFamily="34" charset="0"/>
              <a:ea typeface="Tahoma" panose="020B0604030504040204" pitchFamily="34" charset="0"/>
              <a:cs typeface="Tahoma" panose="020B0604030504040204" pitchFamily="34" charset="0"/>
            </a:endParaRPr>
          </a:p>
          <a:p>
            <a:pPr marL="742950" lvl="1" indent="-285750">
              <a:spcAft>
                <a:spcPts val="800"/>
              </a:spcAft>
              <a:buClr>
                <a:schemeClr val="accent3"/>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Facilitates change </a:t>
            </a:r>
          </a:p>
          <a:p>
            <a:pPr marL="742950" lvl="1" indent="-285750">
              <a:spcAft>
                <a:spcPts val="800"/>
              </a:spcAft>
              <a:buClr>
                <a:schemeClr val="accent3"/>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Fosters innovation </a:t>
            </a:r>
          </a:p>
          <a:p>
            <a:pPr marL="742950" lvl="1" indent="-285750">
              <a:spcAft>
                <a:spcPts val="800"/>
              </a:spcAft>
              <a:buClr>
                <a:schemeClr val="accent3"/>
              </a:buClr>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Continues to learn, grow, and transform </a:t>
            </a:r>
            <a:endParaRPr lang="en-US"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80969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07A5DDF-D050-2FA0-A0CB-4F39FAFF6261}"/>
              </a:ext>
            </a:extLst>
          </p:cNvPr>
          <p:cNvSpPr txBox="1">
            <a:spLocks/>
          </p:cNvSpPr>
          <p:nvPr/>
        </p:nvSpPr>
        <p:spPr>
          <a:xfrm>
            <a:off x="428895" y="436224"/>
            <a:ext cx="12015654" cy="795142"/>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dirty="0">
                <a:solidFill>
                  <a:schemeClr val="accent1"/>
                </a:solidFill>
              </a:rPr>
              <a:t>In-Person and Virtual Events</a:t>
            </a:r>
          </a:p>
        </p:txBody>
      </p:sp>
      <p:sp>
        <p:nvSpPr>
          <p:cNvPr id="4" name="Rectangle 3">
            <a:extLst>
              <a:ext uri="{FF2B5EF4-FFF2-40B4-BE49-F238E27FC236}">
                <a16:creationId xmlns:a16="http://schemas.microsoft.com/office/drawing/2014/main" id="{75275E94-00F5-1B42-939A-D9CEF008DAAA}"/>
              </a:ext>
            </a:extLst>
          </p:cNvPr>
          <p:cNvSpPr>
            <a:spLocks noGrp="1" noChangeArrowheads="1"/>
          </p:cNvSpPr>
          <p:nvPr/>
        </p:nvSpPr>
        <p:spPr>
          <a:xfrm>
            <a:off x="428895" y="3525959"/>
            <a:ext cx="11694143" cy="189827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110000"/>
              </a:lnSpc>
              <a:spcBef>
                <a:spcPts val="300"/>
              </a:spcBef>
              <a:spcAft>
                <a:spcPts val="300"/>
              </a:spcAft>
              <a:buClr>
                <a:srgbClr val="FB515B"/>
              </a:buClr>
              <a:buNone/>
            </a:pPr>
            <a:r>
              <a:rPr lang="en-US" altLang="en-US" sz="1800" b="1" dirty="0">
                <a:ea typeface="Tahoma" panose="020B0604030504040204" pitchFamily="34" charset="0"/>
                <a:cs typeface="Tahoma" panose="020B0604030504040204" pitchFamily="34" charset="0"/>
              </a:rPr>
              <a:t>HBA members receive free or significantly discounted access to:</a:t>
            </a:r>
          </a:p>
          <a:p>
            <a:pPr marL="457200" indent="-342900">
              <a:lnSpc>
                <a:spcPct val="110000"/>
              </a:lnSpc>
              <a:spcBef>
                <a:spcPts val="300"/>
              </a:spcBef>
              <a:spcAft>
                <a:spcPts val="300"/>
              </a:spcAft>
              <a:buClr>
                <a:schemeClr val="accent3"/>
              </a:buClr>
            </a:pPr>
            <a:r>
              <a:rPr lang="en-US" altLang="en-US" sz="1800" dirty="0">
                <a:ea typeface="Tahoma" panose="020B0604030504040204" pitchFamily="34" charset="0"/>
                <a:cs typeface="Tahoma" panose="020B0604030504040204" pitchFamily="34" charset="0"/>
              </a:rPr>
              <a:t>Hundreds of virtual and in-person local events throughout North America, Europe, and APAC</a:t>
            </a:r>
          </a:p>
          <a:p>
            <a:pPr marL="457200" indent="-342900">
              <a:lnSpc>
                <a:spcPct val="110000"/>
              </a:lnSpc>
              <a:spcBef>
                <a:spcPts val="300"/>
              </a:spcBef>
              <a:spcAft>
                <a:spcPts val="300"/>
              </a:spcAft>
              <a:buClr>
                <a:schemeClr val="accent3"/>
              </a:buClr>
            </a:pPr>
            <a:r>
              <a:rPr lang="en-US" altLang="en-US" sz="1800" dirty="0">
                <a:ea typeface="Tahoma" panose="020B0604030504040204" pitchFamily="34" charset="0"/>
                <a:cs typeface="Tahoma" panose="020B0604030504040204" pitchFamily="34" charset="0"/>
              </a:rPr>
              <a:t>Virtual programs, such as the quarterly </a:t>
            </a:r>
            <a:r>
              <a:rPr lang="en-US" altLang="en-US" sz="1800" b="1" dirty="0">
                <a:ea typeface="Tahoma" panose="020B0604030504040204" pitchFamily="34" charset="0"/>
                <a:cs typeface="Tahoma" panose="020B0604030504040204" pitchFamily="34" charset="0"/>
              </a:rPr>
              <a:t>Career Conversations </a:t>
            </a:r>
            <a:r>
              <a:rPr lang="en-US" altLang="en-US" sz="1800" dirty="0">
                <a:ea typeface="Tahoma" panose="020B0604030504040204" pitchFamily="34" charset="0"/>
                <a:cs typeface="Tahoma" panose="020B0604030504040204" pitchFamily="34" charset="0"/>
              </a:rPr>
              <a:t>webinar series, as well as free access to select webinar offerings throughout the year</a:t>
            </a:r>
          </a:p>
          <a:p>
            <a:pPr marL="457200" indent="-342900">
              <a:lnSpc>
                <a:spcPct val="110000"/>
              </a:lnSpc>
              <a:spcBef>
                <a:spcPts val="300"/>
              </a:spcBef>
              <a:spcAft>
                <a:spcPts val="300"/>
              </a:spcAft>
              <a:buClr>
                <a:schemeClr val="accent3"/>
              </a:buClr>
            </a:pPr>
            <a:r>
              <a:rPr lang="en-US" altLang="en-US" sz="1800" dirty="0">
                <a:ea typeface="Tahoma" panose="020B0604030504040204" pitchFamily="34" charset="0"/>
                <a:cs typeface="Tahoma" panose="020B0604030504040204" pitchFamily="34" charset="0"/>
              </a:rPr>
              <a:t>Signature events, namely </a:t>
            </a:r>
            <a:r>
              <a:rPr lang="en-US" altLang="en-US" sz="1800" b="1" dirty="0">
                <a:ea typeface="Tahoma" panose="020B0604030504040204" pitchFamily="34" charset="0"/>
                <a:cs typeface="Tahoma" panose="020B0604030504040204" pitchFamily="34" charset="0"/>
              </a:rPr>
              <a:t>Woman of the Year</a:t>
            </a:r>
            <a:r>
              <a:rPr lang="en-US" altLang="en-US" sz="1800" dirty="0">
                <a:ea typeface="Tahoma" panose="020B0604030504040204" pitchFamily="34" charset="0"/>
                <a:cs typeface="Tahoma" panose="020B0604030504040204" pitchFamily="34" charset="0"/>
              </a:rPr>
              <a:t>, the </a:t>
            </a:r>
            <a:r>
              <a:rPr lang="en-US" altLang="en-US" sz="1800" b="1" dirty="0">
                <a:ea typeface="Tahoma" panose="020B0604030504040204" pitchFamily="34" charset="0"/>
                <a:cs typeface="Tahoma" panose="020B0604030504040204" pitchFamily="34" charset="0"/>
              </a:rPr>
              <a:t>European Leadership Summit, Building Better Business Connections (3BC)</a:t>
            </a:r>
            <a:r>
              <a:rPr lang="en-US" altLang="en-US" sz="1800" dirty="0">
                <a:ea typeface="Tahoma" panose="020B0604030504040204" pitchFamily="34" charset="0"/>
                <a:cs typeface="Tahoma" panose="020B0604030504040204" pitchFamily="34" charset="0"/>
              </a:rPr>
              <a:t>,</a:t>
            </a:r>
            <a:r>
              <a:rPr lang="en-US" altLang="en-US" sz="1800" b="1" dirty="0">
                <a:ea typeface="Tahoma" panose="020B0604030504040204" pitchFamily="34" charset="0"/>
                <a:cs typeface="Tahoma" panose="020B0604030504040204" pitchFamily="34" charset="0"/>
              </a:rPr>
              <a:t> </a:t>
            </a:r>
            <a:r>
              <a:rPr lang="en-US" altLang="en-US" sz="1800" dirty="0">
                <a:ea typeface="Tahoma" panose="020B0604030504040204" pitchFamily="34" charset="0"/>
                <a:cs typeface="Tahoma" panose="020B0604030504040204" pitchFamily="34" charset="0"/>
              </a:rPr>
              <a:t>and </a:t>
            </a:r>
            <a:r>
              <a:rPr lang="en-US" altLang="en-US" sz="1800" b="1" dirty="0">
                <a:ea typeface="Tahoma" panose="020B0604030504040204" pitchFamily="34" charset="0"/>
                <a:cs typeface="Tahoma" panose="020B0604030504040204" pitchFamily="34" charset="0"/>
              </a:rPr>
              <a:t>Annual Conference</a:t>
            </a:r>
            <a:endParaRPr lang="en-US" altLang="en-US" sz="1800" dirty="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341A0926-EBB0-E282-82CE-C251FB218DFD}"/>
              </a:ext>
            </a:extLst>
          </p:cNvPr>
          <p:cNvSpPr txBox="1"/>
          <p:nvPr/>
        </p:nvSpPr>
        <p:spPr>
          <a:xfrm>
            <a:off x="291269" y="5820552"/>
            <a:ext cx="11969393" cy="355482"/>
          </a:xfrm>
          <a:prstGeom prst="rect">
            <a:avLst/>
          </a:prstGeom>
          <a:noFill/>
        </p:spPr>
        <p:txBody>
          <a:bodyPr wrap="square">
            <a:spAutoFit/>
          </a:bodyPr>
          <a:lstStyle/>
          <a:p>
            <a:pPr marL="114300" indent="0" algn="ctr">
              <a:lnSpc>
                <a:spcPct val="95000"/>
              </a:lnSpc>
              <a:spcBef>
                <a:spcPts val="300"/>
              </a:spcBef>
              <a:spcAft>
                <a:spcPts val="300"/>
              </a:spcAft>
              <a:buClr>
                <a:srgbClr val="FB515B"/>
              </a:buClr>
              <a:buNone/>
            </a:pPr>
            <a:r>
              <a:rPr lang="en-US" altLang="en-US" i="1" dirty="0">
                <a:solidFill>
                  <a:srgbClr val="FB515B"/>
                </a:solidFill>
                <a:ea typeface="Tahoma" panose="020B0604030504040204" pitchFamily="34" charset="0"/>
                <a:cs typeface="Tahoma" panose="020B0604030504040204" pitchFamily="34" charset="0"/>
              </a:rPr>
              <a:t>In 2022, the HBA</a:t>
            </a:r>
            <a:r>
              <a:rPr lang="en-US" altLang="en-US" sz="1800" i="1" dirty="0">
                <a:solidFill>
                  <a:srgbClr val="FB515B"/>
                </a:solidFill>
                <a:ea typeface="Tahoma" panose="020B0604030504040204" pitchFamily="34" charset="0"/>
                <a:cs typeface="Tahoma" panose="020B0604030504040204" pitchFamily="34" charset="0"/>
              </a:rPr>
              <a:t> held over 400 events and members get access (and discounts) to ALL of them.</a:t>
            </a:r>
          </a:p>
        </p:txBody>
      </p:sp>
      <p:grpSp>
        <p:nvGrpSpPr>
          <p:cNvPr id="6" name="Group 5">
            <a:extLst>
              <a:ext uri="{FF2B5EF4-FFF2-40B4-BE49-F238E27FC236}">
                <a16:creationId xmlns:a16="http://schemas.microsoft.com/office/drawing/2014/main" id="{61F5C9C2-639C-0772-EF7E-DC509792EB40}"/>
              </a:ext>
            </a:extLst>
          </p:cNvPr>
          <p:cNvGrpSpPr>
            <a:grpSpLocks noChangeAspect="1"/>
          </p:cNvGrpSpPr>
          <p:nvPr/>
        </p:nvGrpSpPr>
        <p:grpSpPr>
          <a:xfrm>
            <a:off x="221520" y="1301964"/>
            <a:ext cx="11749778" cy="1827672"/>
            <a:chOff x="358942" y="1916074"/>
            <a:chExt cx="11757022" cy="1828800"/>
          </a:xfrm>
        </p:grpSpPr>
        <p:grpSp>
          <p:nvGrpSpPr>
            <p:cNvPr id="7" name="Group 6">
              <a:extLst>
                <a:ext uri="{FF2B5EF4-FFF2-40B4-BE49-F238E27FC236}">
                  <a16:creationId xmlns:a16="http://schemas.microsoft.com/office/drawing/2014/main" id="{B03F9916-B261-9B4E-5DA1-70B914E8F9EF}"/>
                </a:ext>
              </a:extLst>
            </p:cNvPr>
            <p:cNvGrpSpPr>
              <a:grpSpLocks noChangeAspect="1"/>
            </p:cNvGrpSpPr>
            <p:nvPr/>
          </p:nvGrpSpPr>
          <p:grpSpPr>
            <a:xfrm>
              <a:off x="358942" y="1916074"/>
              <a:ext cx="9012389" cy="1828800"/>
              <a:chOff x="573270" y="1552266"/>
              <a:chExt cx="11265486" cy="2286000"/>
            </a:xfrm>
          </p:grpSpPr>
          <p:pic>
            <p:nvPicPr>
              <p:cNvPr id="9" name="Picture 8">
                <a:extLst>
                  <a:ext uri="{FF2B5EF4-FFF2-40B4-BE49-F238E27FC236}">
                    <a16:creationId xmlns:a16="http://schemas.microsoft.com/office/drawing/2014/main" id="{580FBB54-435C-4CC7-728E-4751E2CBD7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6984" y="1552266"/>
                <a:ext cx="3441772" cy="228600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D678A5F7-B244-BDCB-4032-9FBE3444A7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270" y="1552266"/>
                <a:ext cx="3429000" cy="228600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11936449-E1F8-C0B8-4AF4-417F5F50AF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02270" y="1552266"/>
                <a:ext cx="4407486" cy="2286000"/>
              </a:xfrm>
              <a:prstGeom prst="rect">
                <a:avLst/>
              </a:prstGeom>
              <a:ln>
                <a:noFill/>
              </a:ln>
              <a:effectLst>
                <a:outerShdw blurRad="292100" dist="139700" dir="2700000" algn="tl" rotWithShape="0">
                  <a:srgbClr val="333333">
                    <a:alpha val="65000"/>
                  </a:srgbClr>
                </a:outerShdw>
              </a:effectLst>
            </p:spPr>
          </p:pic>
        </p:grpSp>
        <p:pic>
          <p:nvPicPr>
            <p:cNvPr id="8" name="Picture 7">
              <a:extLst>
                <a:ext uri="{FF2B5EF4-FFF2-40B4-BE49-F238E27FC236}">
                  <a16:creationId xmlns:a16="http://schemas.microsoft.com/office/drawing/2014/main" id="{C7026385-20ED-111D-A878-47C8D38DA0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71331" y="1916074"/>
              <a:ext cx="2744633" cy="182880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099550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A4799-0FC9-1CF4-26D8-A6133F4B92F8}"/>
              </a:ext>
            </a:extLst>
          </p:cNvPr>
          <p:cNvSpPr>
            <a:spLocks noGrp="1"/>
          </p:cNvSpPr>
          <p:nvPr>
            <p:ph type="title"/>
          </p:nvPr>
        </p:nvSpPr>
        <p:spPr/>
        <p:txBody>
          <a:bodyPr/>
          <a:lstStyle/>
          <a:p>
            <a:r>
              <a:rPr lang="en-US" dirty="0"/>
              <a:t>Table of Contents</a:t>
            </a:r>
          </a:p>
        </p:txBody>
      </p:sp>
      <p:sp>
        <p:nvSpPr>
          <p:cNvPr id="3" name="Text Placeholder 2">
            <a:extLst>
              <a:ext uri="{FF2B5EF4-FFF2-40B4-BE49-F238E27FC236}">
                <a16:creationId xmlns:a16="http://schemas.microsoft.com/office/drawing/2014/main" id="{3BBD581A-C9E5-8167-29E7-2214575F5BA7}"/>
              </a:ext>
            </a:extLst>
          </p:cNvPr>
          <p:cNvSpPr>
            <a:spLocks noGrp="1"/>
          </p:cNvSpPr>
          <p:nvPr>
            <p:ph type="body" sz="quarter" idx="10"/>
          </p:nvPr>
        </p:nvSpPr>
        <p:spPr/>
        <p:txBody>
          <a:bodyPr/>
          <a:lstStyle/>
          <a:p>
            <a:r>
              <a:rPr lang="en-US" sz="2800" dirty="0">
                <a:solidFill>
                  <a:srgbClr val="58595B"/>
                </a:solidFill>
                <a:latin typeface="Tahoma" panose="020B0604030504040204" pitchFamily="34" charset="0"/>
                <a:ea typeface="Tahoma" panose="020B0604030504040204" pitchFamily="34" charset="0"/>
                <a:cs typeface="Tahoma" panose="020B0604030504040204" pitchFamily="34" charset="0"/>
              </a:rPr>
              <a:t>Overview</a:t>
            </a:r>
          </a:p>
          <a:p>
            <a:r>
              <a:rPr lang="en-US" sz="2800" dirty="0">
                <a:solidFill>
                  <a:srgbClr val="58595B"/>
                </a:solidFill>
                <a:latin typeface="Tahoma" panose="020B0604030504040204" pitchFamily="34" charset="0"/>
                <a:ea typeface="Tahoma" panose="020B0604030504040204" pitchFamily="34" charset="0"/>
                <a:cs typeface="Tahoma" panose="020B0604030504040204" pitchFamily="34" charset="0"/>
              </a:rPr>
              <a:t>Membership</a:t>
            </a:r>
          </a:p>
          <a:p>
            <a:r>
              <a:rPr lang="en-US" sz="2800" dirty="0">
                <a:solidFill>
                  <a:srgbClr val="58595B"/>
                </a:solidFill>
                <a:latin typeface="Tahoma" panose="020B0604030504040204" pitchFamily="34" charset="0"/>
                <a:ea typeface="Tahoma" panose="020B0604030504040204" pitchFamily="34" charset="0"/>
                <a:cs typeface="Tahoma" panose="020B0604030504040204" pitchFamily="34" charset="0"/>
              </a:rPr>
              <a:t>Programming </a:t>
            </a:r>
          </a:p>
          <a:p>
            <a:r>
              <a:rPr lang="en-US" sz="2800" dirty="0">
                <a:solidFill>
                  <a:srgbClr val="58595B"/>
                </a:solidFill>
                <a:latin typeface="Tahoma" panose="020B0604030504040204" pitchFamily="34" charset="0"/>
                <a:ea typeface="Tahoma" panose="020B0604030504040204" pitchFamily="34" charset="0"/>
                <a:cs typeface="Tahoma" panose="020B0604030504040204" pitchFamily="34" charset="0"/>
              </a:rPr>
              <a:t>Signature Events</a:t>
            </a:r>
          </a:p>
          <a:p>
            <a:r>
              <a:rPr lang="en-US" sz="2800" dirty="0">
                <a:solidFill>
                  <a:srgbClr val="58595B"/>
                </a:solidFill>
                <a:latin typeface="Tahoma" panose="020B0604030504040204" pitchFamily="34" charset="0"/>
                <a:ea typeface="Tahoma" panose="020B0604030504040204" pitchFamily="34" charset="0"/>
                <a:cs typeface="Tahoma" panose="020B0604030504040204" pitchFamily="34" charset="0"/>
              </a:rPr>
              <a:t>Corporate Partnership</a:t>
            </a:r>
          </a:p>
          <a:p>
            <a:r>
              <a:rPr lang="en-US" sz="2800" dirty="0">
                <a:solidFill>
                  <a:srgbClr val="58595B"/>
                </a:solidFill>
                <a:latin typeface="Tahoma" panose="020B0604030504040204" pitchFamily="34" charset="0"/>
                <a:ea typeface="Tahoma" panose="020B0604030504040204" pitchFamily="34" charset="0"/>
                <a:cs typeface="Tahoma" panose="020B0604030504040204" pitchFamily="34" charset="0"/>
              </a:rPr>
              <a:t>Gender Parity Collaborative</a:t>
            </a:r>
          </a:p>
          <a:p>
            <a:r>
              <a:rPr lang="en-US" sz="2800" dirty="0">
                <a:solidFill>
                  <a:srgbClr val="58595B"/>
                </a:solidFill>
                <a:latin typeface="Tahoma" panose="020B0604030504040204" pitchFamily="34" charset="0"/>
                <a:ea typeface="Tahoma" panose="020B0604030504040204" pitchFamily="34" charset="0"/>
                <a:cs typeface="Tahoma" panose="020B0604030504040204" pitchFamily="34" charset="0"/>
              </a:rPr>
              <a:t>Contact Information</a:t>
            </a:r>
          </a:p>
        </p:txBody>
      </p:sp>
    </p:spTree>
    <p:extLst>
      <p:ext uri="{BB962C8B-B14F-4D97-AF65-F5344CB8AC3E}">
        <p14:creationId xmlns:p14="http://schemas.microsoft.com/office/powerpoint/2010/main" val="2023202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D0FDD-9CD2-FE9F-500B-C1ED356256D3}"/>
              </a:ext>
            </a:extLst>
          </p:cNvPr>
          <p:cNvSpPr>
            <a:spLocks noGrp="1"/>
          </p:cNvSpPr>
          <p:nvPr>
            <p:ph type="title" idx="4294967295"/>
          </p:nvPr>
        </p:nvSpPr>
        <p:spPr>
          <a:xfrm>
            <a:off x="4450913" y="-2675"/>
            <a:ext cx="7526337" cy="1325563"/>
          </a:xfrm>
        </p:spPr>
        <p:txBody>
          <a:bodyPr>
            <a:normAutofit/>
          </a:bodyPr>
          <a:lstStyle/>
          <a:p>
            <a:pPr algn="ctr">
              <a:lnSpc>
                <a:spcPct val="100000"/>
              </a:lnSpc>
            </a:pPr>
            <a:r>
              <a:rPr lang="en-US" dirty="0">
                <a:solidFill>
                  <a:schemeClr val="accent1"/>
                </a:solidFill>
              </a:rPr>
              <a:t>International Women’s Day</a:t>
            </a:r>
          </a:p>
        </p:txBody>
      </p:sp>
      <p:sp>
        <p:nvSpPr>
          <p:cNvPr id="4" name="Rectangle 3">
            <a:extLst>
              <a:ext uri="{FF2B5EF4-FFF2-40B4-BE49-F238E27FC236}">
                <a16:creationId xmlns:a16="http://schemas.microsoft.com/office/drawing/2014/main" id="{2BF479E7-456C-AC50-8302-A802D3376E77}"/>
              </a:ext>
            </a:extLst>
          </p:cNvPr>
          <p:cNvSpPr>
            <a:spLocks noGrp="1" noChangeArrowheads="1"/>
          </p:cNvSpPr>
          <p:nvPr/>
        </p:nvSpPr>
        <p:spPr>
          <a:xfrm>
            <a:off x="5972277" y="1167760"/>
            <a:ext cx="5779572" cy="1968001"/>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gn="r">
              <a:lnSpc>
                <a:spcPct val="100000"/>
              </a:lnSpc>
              <a:spcBef>
                <a:spcPts val="300"/>
              </a:spcBef>
              <a:spcAft>
                <a:spcPts val="300"/>
              </a:spcAft>
              <a:buClr>
                <a:srgbClr val="FB515B"/>
              </a:buClr>
              <a:buNone/>
            </a:pPr>
            <a:r>
              <a:rPr lang="en-US" altLang="en-US" sz="1800" dirty="0">
                <a:ea typeface="Tahoma" panose="020B0604030504040204" pitchFamily="34" charset="0"/>
                <a:cs typeface="Tahoma" panose="020B0604030504040204" pitchFamily="34" charset="0"/>
              </a:rPr>
              <a:t>The HBA celebrates </a:t>
            </a:r>
            <a:r>
              <a:rPr lang="en-US" altLang="en-US" sz="1800" b="1" dirty="0">
                <a:solidFill>
                  <a:srgbClr val="FB515B"/>
                </a:solidFill>
                <a:ea typeface="Tahoma" panose="020B0604030504040204" pitchFamily="34" charset="0"/>
                <a:cs typeface="Tahoma" panose="020B0604030504040204" pitchFamily="34" charset="0"/>
              </a:rPr>
              <a:t>International Women’s Day (8 March) </a:t>
            </a:r>
            <a:r>
              <a:rPr lang="en-US" altLang="en-US" sz="1800" dirty="0">
                <a:ea typeface="Tahoma" panose="020B0604030504040204" pitchFamily="34" charset="0"/>
                <a:cs typeface="Tahoma" panose="020B0604030504040204" pitchFamily="34" charset="0"/>
              </a:rPr>
              <a:t>each year. </a:t>
            </a:r>
            <a:endParaRPr lang="en-US" altLang="en-US" sz="1800" dirty="0">
              <a:latin typeface="Tahoma" panose="020B0604030504040204" pitchFamily="34" charset="0"/>
              <a:ea typeface="Tahoma" panose="020B0604030504040204" pitchFamily="34" charset="0"/>
              <a:cs typeface="Tahoma" panose="020B0604030504040204" pitchFamily="34" charset="0"/>
            </a:endParaRPr>
          </a:p>
          <a:p>
            <a:pPr marL="114300" indent="0" algn="ctr">
              <a:lnSpc>
                <a:spcPct val="100000"/>
              </a:lnSpc>
              <a:spcBef>
                <a:spcPts val="300"/>
              </a:spcBef>
              <a:spcAft>
                <a:spcPts val="300"/>
              </a:spcAft>
              <a:buClr>
                <a:srgbClr val="FB515B"/>
              </a:buClr>
              <a:buNone/>
            </a:pPr>
            <a:endParaRPr lang="en-US" altLang="en-US" sz="1000" dirty="0">
              <a:latin typeface="Tahoma" panose="020B0604030504040204" pitchFamily="34" charset="0"/>
              <a:ea typeface="Tahoma" panose="020B0604030504040204" pitchFamily="34" charset="0"/>
              <a:cs typeface="Tahoma" panose="020B0604030504040204" pitchFamily="34" charset="0"/>
            </a:endParaRPr>
          </a:p>
          <a:p>
            <a:pPr marL="114300" indent="0" algn="r">
              <a:lnSpc>
                <a:spcPct val="100000"/>
              </a:lnSpc>
              <a:spcBef>
                <a:spcPts val="300"/>
              </a:spcBef>
              <a:spcAft>
                <a:spcPts val="300"/>
              </a:spcAft>
              <a:buClr>
                <a:srgbClr val="FB515B"/>
              </a:buClr>
              <a:buNone/>
            </a:pPr>
            <a:r>
              <a:rPr lang="en-US" altLang="en-US" sz="1800" dirty="0">
                <a:latin typeface="Tahoma" panose="020B0604030504040204" pitchFamily="34" charset="0"/>
                <a:ea typeface="Tahoma" panose="020B0604030504040204" pitchFamily="34" charset="0"/>
                <a:cs typeface="Tahoma" panose="020B0604030504040204" pitchFamily="34" charset="0"/>
              </a:rPr>
              <a:t>Get ready to #</a:t>
            </a:r>
            <a:r>
              <a:rPr lang="en-US" altLang="en-US" sz="1800" dirty="0" err="1">
                <a:latin typeface="Tahoma" panose="020B0604030504040204" pitchFamily="34" charset="0"/>
                <a:ea typeface="Tahoma" panose="020B0604030504040204" pitchFamily="34" charset="0"/>
                <a:cs typeface="Tahoma" panose="020B0604030504040204" pitchFamily="34" charset="0"/>
              </a:rPr>
              <a:t>EmbraceEquity</a:t>
            </a:r>
            <a:r>
              <a:rPr lang="en-US" altLang="en-US" sz="1800" dirty="0">
                <a:latin typeface="Tahoma" panose="020B0604030504040204" pitchFamily="34" charset="0"/>
                <a:ea typeface="Tahoma" panose="020B0604030504040204" pitchFamily="34" charset="0"/>
                <a:cs typeface="Tahoma" panose="020B0604030504040204" pitchFamily="34" charset="0"/>
              </a:rPr>
              <a:t> with us!</a:t>
            </a:r>
          </a:p>
        </p:txBody>
      </p:sp>
      <p:sp>
        <p:nvSpPr>
          <p:cNvPr id="11" name="Rectangle 10">
            <a:extLst>
              <a:ext uri="{FF2B5EF4-FFF2-40B4-BE49-F238E27FC236}">
                <a16:creationId xmlns:a16="http://schemas.microsoft.com/office/drawing/2014/main" id="{CE5297D4-9B60-64D4-F79F-83E9F32A4E65}"/>
              </a:ext>
            </a:extLst>
          </p:cNvPr>
          <p:cNvSpPr>
            <a:spLocks noGrp="1" noChangeArrowheads="1"/>
          </p:cNvSpPr>
          <p:nvPr/>
        </p:nvSpPr>
        <p:spPr>
          <a:xfrm>
            <a:off x="-941104" y="294381"/>
            <a:ext cx="2912760" cy="335943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gn="r">
              <a:lnSpc>
                <a:spcPct val="95000"/>
              </a:lnSpc>
              <a:spcBef>
                <a:spcPts val="300"/>
              </a:spcBef>
              <a:spcAft>
                <a:spcPts val="300"/>
              </a:spcAft>
              <a:buClr>
                <a:srgbClr val="FB515B"/>
              </a:buClr>
              <a:buNone/>
            </a:pPr>
            <a:r>
              <a:rPr lang="en-US" altLang="en-US" sz="1100" i="1" dirty="0">
                <a:latin typeface="Tahoma" panose="020B0604030504040204" pitchFamily="34" charset="0"/>
                <a:ea typeface="Tahoma" panose="020B0604030504040204" pitchFamily="34" charset="0"/>
                <a:cs typeface="Tahoma" panose="020B0604030504040204" pitchFamily="34" charset="0"/>
              </a:rPr>
              <a:t>(Photos from the </a:t>
            </a:r>
            <a:br>
              <a:rPr lang="en-US" altLang="en-US" sz="1100" i="1" dirty="0">
                <a:latin typeface="Tahoma" panose="020B0604030504040204" pitchFamily="34" charset="0"/>
                <a:ea typeface="Tahoma" panose="020B0604030504040204" pitchFamily="34" charset="0"/>
                <a:cs typeface="Tahoma" panose="020B0604030504040204" pitchFamily="34" charset="0"/>
              </a:rPr>
            </a:br>
            <a:r>
              <a:rPr lang="en-US" altLang="en-US" sz="1100" i="1" dirty="0">
                <a:latin typeface="Tahoma" panose="020B0604030504040204" pitchFamily="34" charset="0"/>
                <a:ea typeface="Tahoma" panose="020B0604030504040204" pitchFamily="34" charset="0"/>
                <a:cs typeface="Tahoma" panose="020B0604030504040204" pitchFamily="34" charset="0"/>
              </a:rPr>
              <a:t>2022 HBA International </a:t>
            </a:r>
            <a:br>
              <a:rPr lang="en-US" altLang="en-US" sz="1100" i="1" dirty="0">
                <a:latin typeface="Tahoma" panose="020B0604030504040204" pitchFamily="34" charset="0"/>
                <a:ea typeface="Tahoma" panose="020B0604030504040204" pitchFamily="34" charset="0"/>
                <a:cs typeface="Tahoma" panose="020B0604030504040204" pitchFamily="34" charset="0"/>
              </a:rPr>
            </a:br>
            <a:r>
              <a:rPr lang="en-US" altLang="en-US" sz="1100" i="1" dirty="0">
                <a:latin typeface="Tahoma" panose="020B0604030504040204" pitchFamily="34" charset="0"/>
                <a:ea typeface="Tahoma" panose="020B0604030504040204" pitchFamily="34" charset="0"/>
                <a:cs typeface="Tahoma" panose="020B0604030504040204" pitchFamily="34" charset="0"/>
              </a:rPr>
              <a:t>Women’s Day Selfie Station)</a:t>
            </a:r>
          </a:p>
          <a:p>
            <a:pPr marL="114300" indent="0" algn="r">
              <a:lnSpc>
                <a:spcPct val="95000"/>
              </a:lnSpc>
              <a:spcBef>
                <a:spcPts val="300"/>
              </a:spcBef>
              <a:spcAft>
                <a:spcPts val="300"/>
              </a:spcAft>
              <a:buClr>
                <a:srgbClr val="FB515B"/>
              </a:buClr>
              <a:buNone/>
            </a:pPr>
            <a:endParaRPr lang="en-US" altLang="en-US" sz="1800"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descr="A person holding a baby&#10;&#10;Description automatically generated with medium confidence">
            <a:extLst>
              <a:ext uri="{FF2B5EF4-FFF2-40B4-BE49-F238E27FC236}">
                <a16:creationId xmlns:a16="http://schemas.microsoft.com/office/drawing/2014/main" id="{DA15F2BD-C101-6B89-7C58-3B1A49AFF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32560">
            <a:off x="2928146" y="1292116"/>
            <a:ext cx="2642616" cy="2642616"/>
          </a:xfrm>
          <a:prstGeom prst="rect">
            <a:avLst/>
          </a:prstGeom>
          <a:effectLst>
            <a:outerShdw blurRad="292100" dist="139700" dir="2700000" algn="tl" rotWithShape="0">
              <a:prstClr val="black">
                <a:alpha val="65000"/>
              </a:prstClr>
            </a:outerShdw>
          </a:effectLst>
        </p:spPr>
      </p:pic>
      <p:pic>
        <p:nvPicPr>
          <p:cNvPr id="13" name="Picture 12" descr="A person with her arms crossed&#10;&#10;Description automatically generated with medium confidence">
            <a:extLst>
              <a:ext uri="{FF2B5EF4-FFF2-40B4-BE49-F238E27FC236}">
                <a16:creationId xmlns:a16="http://schemas.microsoft.com/office/drawing/2014/main" id="{C3CED27B-188B-8C13-D16E-450AA390A3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27447">
            <a:off x="3051881" y="3026620"/>
            <a:ext cx="2798064" cy="2798064"/>
          </a:xfrm>
          <a:prstGeom prst="rect">
            <a:avLst/>
          </a:prstGeom>
          <a:effectLst>
            <a:outerShdw blurRad="292100" dist="139700" dir="2700000" algn="tl" rotWithShape="0">
              <a:prstClr val="black">
                <a:alpha val="65000"/>
              </a:prstClr>
            </a:outerShdw>
          </a:effectLst>
        </p:spPr>
      </p:pic>
      <p:pic>
        <p:nvPicPr>
          <p:cNvPr id="14" name="Picture 13" descr="A group of women posing for a photo&#10;&#10;Description automatically generated with medium confidence">
            <a:extLst>
              <a:ext uri="{FF2B5EF4-FFF2-40B4-BE49-F238E27FC236}">
                <a16:creationId xmlns:a16="http://schemas.microsoft.com/office/drawing/2014/main" id="{DC349567-6E18-D917-7015-C4C49A1FDB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98152">
            <a:off x="463695" y="1037215"/>
            <a:ext cx="2852928" cy="2852928"/>
          </a:xfrm>
          <a:prstGeom prst="rect">
            <a:avLst/>
          </a:prstGeom>
          <a:effectLst>
            <a:outerShdw blurRad="292100" dist="139700" dir="2700000" algn="tl" rotWithShape="0">
              <a:prstClr val="black">
                <a:alpha val="65000"/>
              </a:prstClr>
            </a:outerShdw>
          </a:effectLst>
        </p:spPr>
      </p:pic>
      <p:pic>
        <p:nvPicPr>
          <p:cNvPr id="15" name="Picture 14" descr="A picture containing text, person, sign&#10;&#10;Description automatically generated">
            <a:extLst>
              <a:ext uri="{FF2B5EF4-FFF2-40B4-BE49-F238E27FC236}">
                <a16:creationId xmlns:a16="http://schemas.microsoft.com/office/drawing/2014/main" id="{70577307-ED26-64B0-DEB4-C689B6F488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5251">
            <a:off x="610478" y="3082655"/>
            <a:ext cx="2834640" cy="2834640"/>
          </a:xfrm>
          <a:prstGeom prst="rect">
            <a:avLst/>
          </a:prstGeom>
          <a:effectLst>
            <a:outerShdw blurRad="292100" dist="139700" dir="2700000" algn="tl" rotWithShape="0">
              <a:prstClr val="black">
                <a:alpha val="65000"/>
              </a:prstClr>
            </a:outerShdw>
          </a:effectLst>
        </p:spPr>
      </p:pic>
      <p:pic>
        <p:nvPicPr>
          <p:cNvPr id="5" name="Picture 4" descr="A picture containing text, person, person&#10;&#10;Description automatically generated">
            <a:extLst>
              <a:ext uri="{FF2B5EF4-FFF2-40B4-BE49-F238E27FC236}">
                <a16:creationId xmlns:a16="http://schemas.microsoft.com/office/drawing/2014/main" id="{1DA67D63-C67C-3D23-DD9E-BB9E128A86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5558" y="2679103"/>
            <a:ext cx="4974696" cy="2941244"/>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777412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33AEE-1D15-A493-903C-5255CB9B1819}"/>
              </a:ext>
            </a:extLst>
          </p:cNvPr>
          <p:cNvSpPr>
            <a:spLocks noGrp="1"/>
          </p:cNvSpPr>
          <p:nvPr>
            <p:ph type="title"/>
          </p:nvPr>
        </p:nvSpPr>
        <p:spPr>
          <a:xfrm>
            <a:off x="5712542" y="197976"/>
            <a:ext cx="7158872" cy="1325563"/>
          </a:xfrm>
        </p:spPr>
        <p:txBody>
          <a:bodyPr/>
          <a:lstStyle/>
          <a:p>
            <a:r>
              <a:rPr lang="en-US" dirty="0"/>
              <a:t>Career Conversations</a:t>
            </a:r>
          </a:p>
        </p:txBody>
      </p:sp>
      <p:sp>
        <p:nvSpPr>
          <p:cNvPr id="3" name="Text Placeholder 2">
            <a:extLst>
              <a:ext uri="{FF2B5EF4-FFF2-40B4-BE49-F238E27FC236}">
                <a16:creationId xmlns:a16="http://schemas.microsoft.com/office/drawing/2014/main" id="{8EE15057-ACDF-398F-8183-B1FE79BDA74F}"/>
              </a:ext>
            </a:extLst>
          </p:cNvPr>
          <p:cNvSpPr>
            <a:spLocks noGrp="1"/>
          </p:cNvSpPr>
          <p:nvPr>
            <p:ph type="body" sz="quarter" idx="10"/>
          </p:nvPr>
        </p:nvSpPr>
        <p:spPr>
          <a:xfrm>
            <a:off x="5781368" y="2015265"/>
            <a:ext cx="6410632" cy="3789362"/>
          </a:xfrm>
        </p:spPr>
        <p:txBody>
          <a:bodyPr>
            <a:noAutofit/>
          </a:bodyPr>
          <a:lstStyle/>
          <a:p>
            <a:pPr marL="0" indent="0">
              <a:lnSpc>
                <a:spcPct val="100000"/>
              </a:lnSpc>
              <a:buNone/>
            </a:pPr>
            <a:r>
              <a:rPr lang="en-US" sz="1800" dirty="0"/>
              <a:t>Save the dates for the 2023 Career Conversation webinars!</a:t>
            </a:r>
          </a:p>
          <a:p>
            <a:pPr marL="0" indent="0">
              <a:lnSpc>
                <a:spcPct val="100000"/>
              </a:lnSpc>
              <a:buNone/>
            </a:pPr>
            <a:r>
              <a:rPr lang="en-US" sz="1800" dirty="0"/>
              <a:t>Theme: </a:t>
            </a:r>
            <a:r>
              <a:rPr lang="en-US" sz="1800" b="1" dirty="0"/>
              <a:t>Disruption on Purpose</a:t>
            </a:r>
          </a:p>
          <a:p>
            <a:pPr marL="0" indent="0">
              <a:lnSpc>
                <a:spcPct val="100000"/>
              </a:lnSpc>
              <a:buNone/>
            </a:pPr>
            <a:br>
              <a:rPr lang="en-US" sz="1050" dirty="0"/>
            </a:br>
            <a:r>
              <a:rPr lang="en-US" sz="1800" dirty="0"/>
              <a:t>Career Conversation 38 — 16 March</a:t>
            </a:r>
          </a:p>
          <a:p>
            <a:pPr marL="0" indent="0">
              <a:lnSpc>
                <a:spcPct val="100000"/>
              </a:lnSpc>
              <a:buNone/>
            </a:pPr>
            <a:r>
              <a:rPr lang="en-US" sz="1800" dirty="0"/>
              <a:t>Career Conversation 39 — 15 June</a:t>
            </a:r>
          </a:p>
          <a:p>
            <a:pPr marL="0" indent="0">
              <a:lnSpc>
                <a:spcPct val="100000"/>
              </a:lnSpc>
              <a:buNone/>
            </a:pPr>
            <a:r>
              <a:rPr lang="en-US" sz="1800" dirty="0"/>
              <a:t>Career Conversation 40 — 21 September</a:t>
            </a:r>
          </a:p>
          <a:p>
            <a:pPr marL="0" indent="0">
              <a:lnSpc>
                <a:spcPct val="100000"/>
              </a:lnSpc>
              <a:buNone/>
            </a:pPr>
            <a:r>
              <a:rPr lang="en-US" sz="1800" dirty="0"/>
              <a:t>Career Conversation 41 — 7 December</a:t>
            </a:r>
          </a:p>
          <a:p>
            <a:pPr marL="0" indent="0">
              <a:lnSpc>
                <a:spcPct val="100000"/>
              </a:lnSpc>
              <a:buNone/>
            </a:pPr>
            <a:endParaRPr lang="en-US" sz="900" dirty="0"/>
          </a:p>
          <a:p>
            <a:pPr marL="0" indent="0">
              <a:lnSpc>
                <a:spcPct val="100000"/>
              </a:lnSpc>
              <a:buNone/>
            </a:pPr>
            <a:r>
              <a:rPr lang="en-US" sz="1800" i="1" dirty="0"/>
              <a:t>The webinars </a:t>
            </a:r>
            <a:r>
              <a:rPr lang="en-US" altLang="en-US" sz="1800" i="1" dirty="0"/>
              <a:t>can be purchased individually or as a series. </a:t>
            </a:r>
          </a:p>
          <a:p>
            <a:pPr marL="0" indent="0">
              <a:lnSpc>
                <a:spcPct val="100000"/>
              </a:lnSpc>
              <a:buNone/>
            </a:pPr>
            <a:br>
              <a:rPr lang="en-US" altLang="en-US" sz="1000" i="1" dirty="0"/>
            </a:br>
            <a:r>
              <a:rPr lang="en-US" altLang="en-US" sz="1800" i="1" dirty="0">
                <a:solidFill>
                  <a:srgbClr val="58595B"/>
                </a:solidFill>
                <a:latin typeface="Tahoma" panose="020B0604030504040204" pitchFamily="34" charset="0"/>
                <a:ea typeface="Tahoma" panose="020B0604030504040204" pitchFamily="34" charset="0"/>
                <a:cs typeface="Tahoma" panose="020B0604030504040204" pitchFamily="34" charset="0"/>
              </a:rPr>
              <a:t>Visit </a:t>
            </a:r>
            <a:r>
              <a:rPr lang="en-US" altLang="en-US" sz="1800" b="1" i="1" dirty="0">
                <a:solidFill>
                  <a:srgbClr val="FB515B"/>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HBAnet.org/career-conversations</a:t>
            </a:r>
            <a:r>
              <a:rPr lang="en-US" altLang="en-US" sz="1800" b="1" i="1" dirty="0">
                <a:solidFill>
                  <a:srgbClr val="FB515B"/>
                </a:solidFill>
                <a:latin typeface="Tahoma" panose="020B0604030504040204" pitchFamily="34" charset="0"/>
                <a:ea typeface="Tahoma" panose="020B0604030504040204" pitchFamily="34" charset="0"/>
                <a:cs typeface="Tahoma" panose="020B0604030504040204" pitchFamily="34" charset="0"/>
              </a:rPr>
              <a:t> </a:t>
            </a:r>
            <a:r>
              <a:rPr lang="en-US" altLang="en-US" sz="1800" i="1" dirty="0">
                <a:solidFill>
                  <a:srgbClr val="58595B"/>
                </a:solidFill>
                <a:latin typeface="Tahoma" panose="020B0604030504040204" pitchFamily="34" charset="0"/>
                <a:ea typeface="Tahoma" panose="020B0604030504040204" pitchFamily="34" charset="0"/>
                <a:cs typeface="Tahoma" panose="020B0604030504040204" pitchFamily="34" charset="0"/>
              </a:rPr>
              <a:t>to learn more.</a:t>
            </a:r>
          </a:p>
          <a:p>
            <a:pPr marL="0" indent="0">
              <a:lnSpc>
                <a:spcPct val="100000"/>
              </a:lnSpc>
              <a:buNone/>
            </a:pPr>
            <a:endParaRPr lang="en-US" dirty="0"/>
          </a:p>
        </p:txBody>
      </p:sp>
    </p:spTree>
    <p:extLst>
      <p:ext uri="{BB962C8B-B14F-4D97-AF65-F5344CB8AC3E}">
        <p14:creationId xmlns:p14="http://schemas.microsoft.com/office/powerpoint/2010/main" val="2787803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4AD54-43D7-B8A0-5D3B-6B098BC9B176}"/>
              </a:ext>
            </a:extLst>
          </p:cNvPr>
          <p:cNvSpPr>
            <a:spLocks noGrp="1"/>
          </p:cNvSpPr>
          <p:nvPr>
            <p:ph type="title"/>
          </p:nvPr>
        </p:nvSpPr>
        <p:spPr>
          <a:xfrm>
            <a:off x="3574733" y="149657"/>
            <a:ext cx="7526518" cy="1325563"/>
          </a:xfrm>
        </p:spPr>
        <p:txBody>
          <a:bodyPr/>
          <a:lstStyle/>
          <a:p>
            <a:r>
              <a:rPr lang="en-US" dirty="0"/>
              <a:t>The HBA Mentoring Program</a:t>
            </a:r>
          </a:p>
        </p:txBody>
      </p:sp>
      <p:sp>
        <p:nvSpPr>
          <p:cNvPr id="5" name="TextBox 4">
            <a:extLst>
              <a:ext uri="{FF2B5EF4-FFF2-40B4-BE49-F238E27FC236}">
                <a16:creationId xmlns:a16="http://schemas.microsoft.com/office/drawing/2014/main" id="{660DB1E4-7707-BEAA-9BA8-E009794D26CB}"/>
              </a:ext>
            </a:extLst>
          </p:cNvPr>
          <p:cNvSpPr txBox="1"/>
          <p:nvPr/>
        </p:nvSpPr>
        <p:spPr>
          <a:xfrm>
            <a:off x="3488805" y="1475220"/>
            <a:ext cx="8006510" cy="4508927"/>
          </a:xfrm>
          <a:prstGeom prst="rect">
            <a:avLst/>
          </a:prstGeom>
          <a:noFill/>
        </p:spPr>
        <p:txBody>
          <a:bodyPr wrap="square">
            <a:spAutoFit/>
          </a:bodyPr>
          <a:lstStyle/>
          <a:p>
            <a:pPr marL="114300" indent="0">
              <a:spcBef>
                <a:spcPts val="300"/>
              </a:spcBef>
              <a:spcAft>
                <a:spcPts val="300"/>
              </a:spcAft>
              <a:buClr>
                <a:srgbClr val="FB515B"/>
              </a:buClr>
              <a:buNone/>
            </a:pPr>
            <a:r>
              <a:rPr lang="en-US" dirty="0"/>
              <a:t>Enhance your professional success through the power of the HBA network!</a:t>
            </a:r>
          </a:p>
          <a:p>
            <a:pPr marL="114300" indent="0">
              <a:spcBef>
                <a:spcPts val="300"/>
              </a:spcBef>
              <a:spcAft>
                <a:spcPts val="300"/>
              </a:spcAft>
              <a:buClr>
                <a:srgbClr val="FB515B"/>
              </a:buClr>
              <a:buNone/>
            </a:pPr>
            <a:endParaRPr lang="en-US" dirty="0"/>
          </a:p>
          <a:p>
            <a:pPr marL="114300" indent="0">
              <a:spcBef>
                <a:spcPts val="300"/>
              </a:spcBef>
              <a:spcAft>
                <a:spcPts val="300"/>
              </a:spcAft>
              <a:buClr>
                <a:srgbClr val="FB515B"/>
              </a:buClr>
              <a:buNone/>
            </a:pPr>
            <a:r>
              <a:rPr lang="en-US" dirty="0"/>
              <a:t>Since 2014, the HBA Mentoring Program has impacted over 6,000 professionals and advanced women across the industry into influential leadership roles. Now is YOUR time to enhance your skills and capabilities so that you can shine and advance in your organization!</a:t>
            </a:r>
          </a:p>
          <a:p>
            <a:pPr marL="114300" indent="0">
              <a:spcBef>
                <a:spcPts val="300"/>
              </a:spcBef>
              <a:spcAft>
                <a:spcPts val="300"/>
              </a:spcAft>
              <a:buClr>
                <a:srgbClr val="FB515B"/>
              </a:buClr>
              <a:buNone/>
            </a:pPr>
            <a:endParaRPr lang="en-US" dirty="0"/>
          </a:p>
          <a:p>
            <a:pPr marL="114300" indent="0">
              <a:spcBef>
                <a:spcPts val="300"/>
              </a:spcBef>
              <a:spcAft>
                <a:spcPts val="300"/>
              </a:spcAft>
              <a:buClr>
                <a:srgbClr val="FB515B"/>
              </a:buClr>
              <a:buNone/>
            </a:pPr>
            <a:r>
              <a:rPr lang="en-US" dirty="0"/>
              <a:t>A healthy mentoring relationship provides growth opportunities for both mentor and mentee—with the added bonus of enhancing on-the-job performance.</a:t>
            </a:r>
          </a:p>
          <a:p>
            <a:pPr marL="114300" indent="0">
              <a:spcBef>
                <a:spcPts val="300"/>
              </a:spcBef>
              <a:spcAft>
                <a:spcPts val="300"/>
              </a:spcAft>
              <a:buClr>
                <a:srgbClr val="FB515B"/>
              </a:buClr>
              <a:buNone/>
            </a:pPr>
            <a:endParaRPr lang="en-US" altLang="en-US" dirty="0"/>
          </a:p>
          <a:p>
            <a:pPr marL="114300" indent="0">
              <a:spcBef>
                <a:spcPts val="300"/>
              </a:spcBef>
              <a:spcAft>
                <a:spcPts val="300"/>
              </a:spcAft>
              <a:buClr>
                <a:srgbClr val="FB515B"/>
              </a:buClr>
              <a:buNone/>
            </a:pPr>
            <a:r>
              <a:rPr lang="en-US" altLang="en-US" dirty="0"/>
              <a:t>Registration for the 2023 HBA Mentoring Program closes 31 January, 2023. Sign up today at </a:t>
            </a:r>
            <a:r>
              <a:rPr lang="en-US" altLang="en-US" b="1" dirty="0">
                <a:solidFill>
                  <a:schemeClr val="accent2"/>
                </a:solidFill>
                <a:latin typeface="+mj-lt"/>
                <a:hlinkClick r:id="rId2">
                  <a:extLst>
                    <a:ext uri="{A12FA001-AC4F-418D-AE19-62706E023703}">
                      <ahyp:hlinkClr xmlns:ahyp="http://schemas.microsoft.com/office/drawing/2018/hyperlinkcolor" val="tx"/>
                    </a:ext>
                  </a:extLst>
                </a:hlinkClick>
              </a:rPr>
              <a:t>HBAnet.org/mentoring</a:t>
            </a:r>
            <a:r>
              <a:rPr lang="en-US" altLang="en-US" dirty="0"/>
              <a:t>. </a:t>
            </a:r>
          </a:p>
          <a:p>
            <a:pPr marL="114300" indent="0">
              <a:spcBef>
                <a:spcPts val="300"/>
              </a:spcBef>
              <a:spcAft>
                <a:spcPts val="300"/>
              </a:spcAft>
              <a:buClr>
                <a:srgbClr val="FB515B"/>
              </a:buClr>
              <a:buNone/>
            </a:pPr>
            <a:endParaRPr lang="en-US" altLang="en-US" dirty="0"/>
          </a:p>
        </p:txBody>
      </p:sp>
    </p:spTree>
    <p:extLst>
      <p:ext uri="{BB962C8B-B14F-4D97-AF65-F5344CB8AC3E}">
        <p14:creationId xmlns:p14="http://schemas.microsoft.com/office/powerpoint/2010/main" val="27879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3F9522F-D7FD-A7CA-EB6E-D4A4F0C9BFFB}"/>
              </a:ext>
            </a:extLst>
          </p:cNvPr>
          <p:cNvSpPr txBox="1">
            <a:spLocks/>
          </p:cNvSpPr>
          <p:nvPr/>
        </p:nvSpPr>
        <p:spPr>
          <a:xfrm>
            <a:off x="428895" y="436224"/>
            <a:ext cx="12015654" cy="795142"/>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dirty="0">
                <a:solidFill>
                  <a:schemeClr val="accent1"/>
                </a:solidFill>
              </a:rPr>
              <a:t>HOPE Program</a:t>
            </a:r>
          </a:p>
        </p:txBody>
      </p:sp>
      <p:sp>
        <p:nvSpPr>
          <p:cNvPr id="10" name="TextBox 9">
            <a:extLst>
              <a:ext uri="{FF2B5EF4-FFF2-40B4-BE49-F238E27FC236}">
                <a16:creationId xmlns:a16="http://schemas.microsoft.com/office/drawing/2014/main" id="{B0A1CE5E-9029-A6F6-AE6E-5F74F8FBFBBB}"/>
              </a:ext>
            </a:extLst>
          </p:cNvPr>
          <p:cNvSpPr txBox="1"/>
          <p:nvPr/>
        </p:nvSpPr>
        <p:spPr>
          <a:xfrm>
            <a:off x="304800" y="1231366"/>
            <a:ext cx="11355978" cy="3821046"/>
          </a:xfrm>
          <a:prstGeom prst="rect">
            <a:avLst/>
          </a:prstGeom>
          <a:noFill/>
        </p:spPr>
        <p:txBody>
          <a:bodyPr wrap="square">
            <a:spAutoFit/>
          </a:bodyPr>
          <a:lstStyle/>
          <a:p>
            <a:pPr marL="114300" indent="0">
              <a:lnSpc>
                <a:spcPct val="95000"/>
              </a:lnSpc>
              <a:spcBef>
                <a:spcPts val="300"/>
              </a:spcBef>
              <a:spcAft>
                <a:spcPts val="300"/>
              </a:spcAft>
              <a:buClr>
                <a:srgbClr val="FB515B"/>
              </a:buClr>
              <a:buNone/>
            </a:pPr>
            <a:r>
              <a:rPr lang="en-US" altLang="en-US" sz="1800" b="1" dirty="0">
                <a:solidFill>
                  <a:srgbClr val="FB515B"/>
                </a:solidFill>
                <a:latin typeface="Tahoma" panose="020B0604030504040204" pitchFamily="34" charset="0"/>
                <a:ea typeface="Tahoma" panose="020B0604030504040204" pitchFamily="34" charset="0"/>
                <a:cs typeface="Tahoma" panose="020B0604030504040204" pitchFamily="34" charset="0"/>
              </a:rPr>
              <a:t>Honoring Opportunities for Partnerships &amp; Equity (HOPE) </a:t>
            </a:r>
            <a:r>
              <a:rPr lang="en-US" altLang="en-US" sz="1800" dirty="0">
                <a:latin typeface="Tahoma" panose="020B0604030504040204" pitchFamily="34" charset="0"/>
                <a:ea typeface="Tahoma" panose="020B0604030504040204" pitchFamily="34" charset="0"/>
                <a:cs typeface="Tahoma" panose="020B0604030504040204" pitchFamily="34" charset="0"/>
              </a:rPr>
              <a:t>is an accelerated one-year leadership program designed to help support and advance the careers of mid- to senior-level, high-potential talent in underrepresented and underestimated groups (i.e., LGBTQ+, women of color, women with ability diversity). The program aims to provide access and opportunity through career coaching, mentoring, networking, professional development, and volunteering. </a:t>
            </a:r>
          </a:p>
          <a:p>
            <a:pPr marL="114300" indent="0">
              <a:lnSpc>
                <a:spcPct val="95000"/>
              </a:lnSpc>
              <a:spcBef>
                <a:spcPts val="300"/>
              </a:spcBef>
              <a:spcAft>
                <a:spcPts val="300"/>
              </a:spcAft>
              <a:buClr>
                <a:srgbClr val="FB515B"/>
              </a:buClr>
              <a:buNone/>
            </a:pPr>
            <a:endParaRPr lang="en-US" altLang="en-US" sz="1800" dirty="0">
              <a:latin typeface="Tahoma" panose="020B0604030504040204" pitchFamily="34" charset="0"/>
              <a:ea typeface="Tahoma" panose="020B0604030504040204" pitchFamily="34" charset="0"/>
              <a:cs typeface="Tahoma" panose="020B0604030504040204" pitchFamily="34" charset="0"/>
            </a:endParaRPr>
          </a:p>
          <a:p>
            <a:pPr marL="114300" indent="0">
              <a:lnSpc>
                <a:spcPct val="95000"/>
              </a:lnSpc>
              <a:spcBef>
                <a:spcPts val="300"/>
              </a:spcBef>
              <a:spcAft>
                <a:spcPts val="300"/>
              </a:spcAft>
              <a:buClr>
                <a:srgbClr val="FB515B"/>
              </a:buClr>
              <a:buNone/>
            </a:pPr>
            <a:r>
              <a:rPr lang="en-US" altLang="en-US" sz="1800" dirty="0">
                <a:latin typeface="Tahoma" panose="020B0604030504040204" pitchFamily="34" charset="0"/>
                <a:ea typeface="Tahoma" panose="020B0604030504040204" pitchFamily="34" charset="0"/>
                <a:cs typeface="Tahoma" panose="020B0604030504040204" pitchFamily="34" charset="0"/>
              </a:rPr>
              <a:t>At its core, HOPE focuses on the emotional intelligence leadership (EIL) theory, incorporating professional development programs designed to develop and enhance participant’s executive presence, mindset, and influence.</a:t>
            </a:r>
          </a:p>
          <a:p>
            <a:pPr marL="114300" indent="0">
              <a:lnSpc>
                <a:spcPct val="95000"/>
              </a:lnSpc>
              <a:spcBef>
                <a:spcPts val="300"/>
              </a:spcBef>
              <a:spcAft>
                <a:spcPts val="300"/>
              </a:spcAft>
              <a:buClr>
                <a:srgbClr val="FB515B"/>
              </a:buClr>
              <a:buNone/>
            </a:pPr>
            <a:endParaRPr lang="en-US" altLang="en-US" dirty="0">
              <a:latin typeface="Tahoma" panose="020B0604030504040204" pitchFamily="34" charset="0"/>
              <a:ea typeface="Tahoma" panose="020B0604030504040204" pitchFamily="34" charset="0"/>
              <a:cs typeface="Tahoma" panose="020B0604030504040204" pitchFamily="34" charset="0"/>
            </a:endParaRPr>
          </a:p>
          <a:p>
            <a:pPr marL="114300" indent="0">
              <a:lnSpc>
                <a:spcPct val="95000"/>
              </a:lnSpc>
              <a:spcBef>
                <a:spcPts val="300"/>
              </a:spcBef>
              <a:spcAft>
                <a:spcPts val="300"/>
              </a:spcAft>
              <a:buClr>
                <a:srgbClr val="FB515B"/>
              </a:buClr>
              <a:buNone/>
            </a:pPr>
            <a:r>
              <a:rPr lang="en-US" altLang="en-US" sz="1800" dirty="0">
                <a:latin typeface="Tahoma" panose="020B0604030504040204" pitchFamily="34" charset="0"/>
                <a:ea typeface="Tahoma" panose="020B0604030504040204" pitchFamily="34" charset="0"/>
                <a:cs typeface="Tahoma" panose="020B0604030504040204" pitchFamily="34" charset="0"/>
              </a:rPr>
              <a:t>																				Learn more today at 										</a:t>
            </a:r>
            <a:r>
              <a:rPr lang="en-US" altLang="en-US" sz="1800" b="1" dirty="0">
                <a:solidFill>
                  <a:schemeClr val="accent2"/>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HBAnet.org/HOPE</a:t>
            </a:r>
            <a:r>
              <a:rPr lang="en-US" altLang="en-US" sz="1800" dirty="0">
                <a:latin typeface="Tahoma" panose="020B0604030504040204" pitchFamily="34" charset="0"/>
                <a:ea typeface="Tahoma" panose="020B0604030504040204" pitchFamily="34" charset="0"/>
                <a:cs typeface="Tahoma" panose="020B0604030504040204" pitchFamily="34" charset="0"/>
              </a:rPr>
              <a:t>.</a:t>
            </a:r>
          </a:p>
        </p:txBody>
      </p:sp>
      <p:pic>
        <p:nvPicPr>
          <p:cNvPr id="11" name="Picture 10">
            <a:extLst>
              <a:ext uri="{FF2B5EF4-FFF2-40B4-BE49-F238E27FC236}">
                <a16:creationId xmlns:a16="http://schemas.microsoft.com/office/drawing/2014/main" id="{C1E92BD7-6701-2206-A6EF-80CA0BB52F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43680"/>
            <a:ext cx="7219950" cy="2065343"/>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726914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23974-E872-511E-B3B7-F7B6E0C9AAAE}"/>
              </a:ext>
            </a:extLst>
          </p:cNvPr>
          <p:cNvSpPr>
            <a:spLocks noGrp="1"/>
          </p:cNvSpPr>
          <p:nvPr>
            <p:ph type="title"/>
          </p:nvPr>
        </p:nvSpPr>
        <p:spPr>
          <a:xfrm>
            <a:off x="5506720" y="202565"/>
            <a:ext cx="7158872" cy="1325563"/>
          </a:xfrm>
        </p:spPr>
        <p:txBody>
          <a:bodyPr/>
          <a:lstStyle/>
          <a:p>
            <a:r>
              <a:rPr lang="en-US" dirty="0"/>
              <a:t>Affinity Groups</a:t>
            </a:r>
          </a:p>
        </p:txBody>
      </p:sp>
      <p:sp>
        <p:nvSpPr>
          <p:cNvPr id="3" name="Text Placeholder 2">
            <a:extLst>
              <a:ext uri="{FF2B5EF4-FFF2-40B4-BE49-F238E27FC236}">
                <a16:creationId xmlns:a16="http://schemas.microsoft.com/office/drawing/2014/main" id="{C7CDE9EB-31E0-CF59-AE7A-1B3B04BBC995}"/>
              </a:ext>
            </a:extLst>
          </p:cNvPr>
          <p:cNvSpPr>
            <a:spLocks noGrp="1"/>
          </p:cNvSpPr>
          <p:nvPr>
            <p:ph type="body" sz="quarter" idx="10"/>
          </p:nvPr>
        </p:nvSpPr>
        <p:spPr>
          <a:xfrm>
            <a:off x="4954905" y="1830255"/>
            <a:ext cx="7158872" cy="3785615"/>
          </a:xfrm>
        </p:spPr>
        <p:txBody>
          <a:bodyPr>
            <a:noAutofit/>
          </a:bodyPr>
          <a:lstStyle/>
          <a:p>
            <a:pPr marL="0" indent="0">
              <a:buClr>
                <a:schemeClr val="accent1"/>
              </a:buClr>
              <a:buNone/>
            </a:pPr>
            <a:r>
              <a:rPr lang="en-US" sz="1800" b="1" dirty="0">
                <a:solidFill>
                  <a:schemeClr val="accent1"/>
                </a:solidFill>
                <a:latin typeface="Tahoma" panose="020B0604030504040204" pitchFamily="34" charset="0"/>
                <a:ea typeface="Tahoma" panose="020B0604030504040204" pitchFamily="34" charset="0"/>
                <a:cs typeface="Tahoma" panose="020B0604030504040204" pitchFamily="34" charset="0"/>
              </a:rPr>
              <a:t>Get Involved</a:t>
            </a:r>
          </a:p>
          <a:p>
            <a:pPr lvl="1">
              <a:buClr>
                <a:schemeClr val="accent1"/>
              </a:buClr>
            </a:pPr>
            <a:r>
              <a:rPr lang="en-US" sz="1800" dirty="0">
                <a:latin typeface="Tahoma" panose="020B0604030504040204" pitchFamily="34" charset="0"/>
                <a:ea typeface="Tahoma" panose="020B0604030504040204" pitchFamily="34" charset="0"/>
                <a:cs typeface="Tahoma" panose="020B0604030504040204" pitchFamily="34" charset="0"/>
              </a:rPr>
              <a:t>Network with like-minded members and leaders</a:t>
            </a:r>
          </a:p>
          <a:p>
            <a:pPr lvl="1">
              <a:buClr>
                <a:schemeClr val="accent1"/>
              </a:buClr>
            </a:pPr>
            <a:r>
              <a:rPr lang="en-US" sz="1800" dirty="0">
                <a:latin typeface="Tahoma" panose="020B0604030504040204" pitchFamily="34" charset="0"/>
                <a:ea typeface="Tahoma" panose="020B0604030504040204" pitchFamily="34" charset="0"/>
                <a:cs typeface="Tahoma" panose="020B0604030504040204" pitchFamily="34" charset="0"/>
              </a:rPr>
              <a:t>Gain exposure with volunteer leadership opportunities  </a:t>
            </a:r>
            <a:endParaRPr lang="en-US" sz="1800" b="1" dirty="0">
              <a:solidFill>
                <a:srgbClr val="FB515B"/>
              </a:solidFill>
              <a:latin typeface="Tahoma" panose="020B0604030504040204" pitchFamily="34" charset="0"/>
              <a:ea typeface="Tahoma" panose="020B0604030504040204" pitchFamily="34" charset="0"/>
              <a:cs typeface="Tahoma" panose="020B0604030504040204" pitchFamily="34" charset="0"/>
            </a:endParaRPr>
          </a:p>
          <a:p>
            <a:pPr marL="0" indent="0">
              <a:buClr>
                <a:schemeClr val="accent1"/>
              </a:buClr>
              <a:buNone/>
            </a:pPr>
            <a:r>
              <a:rPr lang="en-US" sz="1800" b="1" dirty="0">
                <a:solidFill>
                  <a:schemeClr val="accent1"/>
                </a:solidFill>
                <a:latin typeface="Tahoma" panose="020B0604030504040204" pitchFamily="34" charset="0"/>
                <a:ea typeface="Tahoma" panose="020B0604030504040204" pitchFamily="34" charset="0"/>
                <a:cs typeface="Tahoma" panose="020B0604030504040204" pitchFamily="34" charset="0"/>
              </a:rPr>
              <a:t>Build Community</a:t>
            </a:r>
          </a:p>
          <a:p>
            <a:pPr lvl="1">
              <a:buClr>
                <a:schemeClr val="accent1"/>
              </a:buClr>
            </a:pPr>
            <a:r>
              <a:rPr lang="en-US" sz="1800" dirty="0">
                <a:latin typeface="Tahoma" panose="020B0604030504040204" pitchFamily="34" charset="0"/>
                <a:ea typeface="Tahoma" panose="020B0604030504040204" pitchFamily="34" charset="0"/>
                <a:cs typeface="Tahoma" panose="020B0604030504040204" pitchFamily="34" charset="0"/>
              </a:rPr>
              <a:t>Build a targeted professional network</a:t>
            </a:r>
          </a:p>
          <a:p>
            <a:pPr lvl="1">
              <a:buClr>
                <a:schemeClr val="accent1"/>
              </a:buClr>
            </a:pPr>
            <a:r>
              <a:rPr lang="en-US" sz="1800" dirty="0">
                <a:latin typeface="Tahoma" panose="020B0604030504040204" pitchFamily="34" charset="0"/>
                <a:ea typeface="Tahoma" panose="020B0604030504040204" pitchFamily="34" charset="0"/>
                <a:cs typeface="Tahoma" panose="020B0604030504040204" pitchFamily="34" charset="0"/>
              </a:rPr>
              <a:t>Share personal and professional experiences and success stories </a:t>
            </a:r>
          </a:p>
          <a:p>
            <a:pPr marL="0" indent="0">
              <a:buClr>
                <a:schemeClr val="accent1"/>
              </a:buClr>
              <a:buNone/>
            </a:pPr>
            <a:r>
              <a:rPr lang="en-US" sz="1800" b="1" dirty="0">
                <a:solidFill>
                  <a:schemeClr val="accent1"/>
                </a:solidFill>
                <a:latin typeface="Tahoma" panose="020B0604030504040204" pitchFamily="34" charset="0"/>
                <a:ea typeface="Tahoma" panose="020B0604030504040204" pitchFamily="34" charset="0"/>
                <a:cs typeface="Tahoma" panose="020B0604030504040204" pitchFamily="34" charset="0"/>
              </a:rPr>
              <a:t>Stay Connected</a:t>
            </a:r>
          </a:p>
          <a:p>
            <a:pPr lvl="1">
              <a:buClr>
                <a:schemeClr val="accent1"/>
              </a:buClr>
            </a:pPr>
            <a:r>
              <a:rPr 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Gain access to key individuals and content for a select slice of the industry</a:t>
            </a:r>
          </a:p>
          <a:p>
            <a:pPr lvl="1">
              <a:buClr>
                <a:schemeClr val="accent1"/>
              </a:buClr>
            </a:pPr>
            <a:r>
              <a:rPr 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Stay abreast of current trends, innovations, and emerging roles and job opportunities</a:t>
            </a:r>
          </a:p>
          <a:p>
            <a:pPr marL="0" indent="0">
              <a:lnSpc>
                <a:spcPct val="100000"/>
              </a:lnSpc>
              <a:buClr>
                <a:schemeClr val="accent1"/>
              </a:buClr>
              <a:buNone/>
            </a:pPr>
            <a:endParaRPr lang="en-US" sz="100" dirty="0"/>
          </a:p>
          <a:p>
            <a:pPr marL="0" indent="0">
              <a:buClr>
                <a:schemeClr val="accent1"/>
              </a:buClr>
              <a:buNone/>
            </a:pPr>
            <a:r>
              <a:rPr lang="en-US" sz="1800" b="1" dirty="0">
                <a:solidFill>
                  <a:schemeClr val="accent2"/>
                </a:solidFill>
                <a:hlinkClick r:id="rId2">
                  <a:extLst>
                    <a:ext uri="{A12FA001-AC4F-418D-AE19-62706E023703}">
                      <ahyp:hlinkClr xmlns:ahyp="http://schemas.microsoft.com/office/drawing/2018/hyperlinkcolor" val="tx"/>
                    </a:ext>
                  </a:extLst>
                </a:hlinkClick>
              </a:rPr>
              <a:t>Find your fit today!</a:t>
            </a:r>
            <a:endParaRPr lang="en-US" sz="1800" b="1" dirty="0">
              <a:solidFill>
                <a:schemeClr val="accent2"/>
              </a:solidFill>
            </a:endParaRPr>
          </a:p>
          <a:p>
            <a:pPr marL="0" indent="0">
              <a:buClr>
                <a:schemeClr val="accent1"/>
              </a:buClr>
              <a:buNone/>
            </a:pPr>
            <a:r>
              <a:rPr lang="en-US" sz="1800" i="1" dirty="0"/>
              <a:t>This is a FREE benefit of HBA membership, </a:t>
            </a:r>
            <a:br>
              <a:rPr lang="en-US" sz="1800" i="1" dirty="0"/>
            </a:br>
            <a:r>
              <a:rPr lang="en-US" sz="1800" i="1" dirty="0"/>
              <a:t>and you can join as many affinity groups as you’d like! </a:t>
            </a:r>
          </a:p>
        </p:txBody>
      </p:sp>
    </p:spTree>
    <p:extLst>
      <p:ext uri="{BB962C8B-B14F-4D97-AF65-F5344CB8AC3E}">
        <p14:creationId xmlns:p14="http://schemas.microsoft.com/office/powerpoint/2010/main" val="2966812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90F13D3-B1DD-6414-EAE1-57551BD7167D}"/>
              </a:ext>
            </a:extLst>
          </p:cNvPr>
          <p:cNvSpPr/>
          <p:nvPr/>
        </p:nvSpPr>
        <p:spPr>
          <a:xfrm>
            <a:off x="9733280" y="5892500"/>
            <a:ext cx="2458720" cy="975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0E4762-ED59-A338-AE84-45DD30F33FED}"/>
              </a:ext>
            </a:extLst>
          </p:cNvPr>
          <p:cNvSpPr txBox="1">
            <a:spLocks/>
          </p:cNvSpPr>
          <p:nvPr/>
        </p:nvSpPr>
        <p:spPr>
          <a:xfrm>
            <a:off x="1312815" y="552410"/>
            <a:ext cx="12015654" cy="795142"/>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dirty="0">
                <a:solidFill>
                  <a:schemeClr val="accent1"/>
                </a:solidFill>
              </a:rPr>
              <a:t>Global Affinity Groups</a:t>
            </a:r>
          </a:p>
        </p:txBody>
      </p:sp>
      <p:pic>
        <p:nvPicPr>
          <p:cNvPr id="3" name="Picture 2" descr="Text&#10;&#10;Description automatically generated">
            <a:extLst>
              <a:ext uri="{FF2B5EF4-FFF2-40B4-BE49-F238E27FC236}">
                <a16:creationId xmlns:a16="http://schemas.microsoft.com/office/drawing/2014/main" id="{4EBB3577-8721-0FE8-5353-0C6CCDCE9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901" y="1586319"/>
            <a:ext cx="3537426" cy="2090298"/>
          </a:xfrm>
          <a:prstGeom prst="rect">
            <a:avLst/>
          </a:prstGeom>
          <a:effectLst>
            <a:outerShdw blurRad="292100" dist="139700" dir="2700000" algn="ctr" rotWithShape="0">
              <a:srgbClr val="000000">
                <a:alpha val="65000"/>
              </a:srgbClr>
            </a:outerShdw>
          </a:effectLst>
        </p:spPr>
      </p:pic>
      <p:pic>
        <p:nvPicPr>
          <p:cNvPr id="5" name="Picture 4" descr="Text&#10;&#10;Description automatically generated">
            <a:extLst>
              <a:ext uri="{FF2B5EF4-FFF2-40B4-BE49-F238E27FC236}">
                <a16:creationId xmlns:a16="http://schemas.microsoft.com/office/drawing/2014/main" id="{AF9FC623-F89E-4A49-8E21-874CDB791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7434" y="1586320"/>
            <a:ext cx="3537425" cy="2090297"/>
          </a:xfrm>
          <a:prstGeom prst="rect">
            <a:avLst/>
          </a:prstGeom>
          <a:effectLst>
            <a:outerShdw blurRad="292100" dist="139700" dir="2700000" algn="ctr" rotWithShape="0">
              <a:srgbClr val="000000">
                <a:alpha val="65000"/>
              </a:srgbClr>
            </a:outerShdw>
          </a:effectLst>
        </p:spPr>
      </p:pic>
      <p:pic>
        <p:nvPicPr>
          <p:cNvPr id="6" name="Picture 5" descr="Text&#10;&#10;Description automatically generated with medium confidence">
            <a:extLst>
              <a:ext uri="{FF2B5EF4-FFF2-40B4-BE49-F238E27FC236}">
                <a16:creationId xmlns:a16="http://schemas.microsoft.com/office/drawing/2014/main" id="{2669DA21-BEE3-FD9E-59EE-58E8F598AE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4567" y="152658"/>
            <a:ext cx="3537426" cy="2090297"/>
          </a:xfrm>
          <a:prstGeom prst="rect">
            <a:avLst/>
          </a:prstGeom>
          <a:effectLst>
            <a:outerShdw blurRad="292100" dist="139700" dir="2700000" algn="ctr" rotWithShape="0">
              <a:srgbClr val="000000">
                <a:alpha val="65000"/>
              </a:srgbClr>
            </a:outerShdw>
          </a:effectLst>
        </p:spPr>
      </p:pic>
      <p:pic>
        <p:nvPicPr>
          <p:cNvPr id="7" name="Picture 6" descr="Graphical user interface, text, website&#10;&#10;Description automatically generated with medium confidence">
            <a:extLst>
              <a:ext uri="{FF2B5EF4-FFF2-40B4-BE49-F238E27FC236}">
                <a16:creationId xmlns:a16="http://schemas.microsoft.com/office/drawing/2014/main" id="{DE8CB0DE-5CDF-E20C-F505-2227EA5DBA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4567" y="2383851"/>
            <a:ext cx="3537426" cy="2090297"/>
          </a:xfrm>
          <a:prstGeom prst="rect">
            <a:avLst/>
          </a:prstGeom>
          <a:effectLst>
            <a:outerShdw blurRad="292100" dist="139700" dir="2700000" algn="ctr" rotWithShape="0">
              <a:srgbClr val="000000">
                <a:alpha val="65000"/>
              </a:srgbClr>
            </a:outerShdw>
          </a:effectLst>
        </p:spPr>
      </p:pic>
      <p:pic>
        <p:nvPicPr>
          <p:cNvPr id="8" name="Picture 7" descr="Text&#10;&#10;Description automatically generated with medium confidence">
            <a:extLst>
              <a:ext uri="{FF2B5EF4-FFF2-40B4-BE49-F238E27FC236}">
                <a16:creationId xmlns:a16="http://schemas.microsoft.com/office/drawing/2014/main" id="{A31195E7-7192-569D-2E5F-A33DCCBFAA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921" y="3855715"/>
            <a:ext cx="3537427" cy="2090298"/>
          </a:xfrm>
          <a:prstGeom prst="rect">
            <a:avLst/>
          </a:prstGeom>
          <a:effectLst>
            <a:outerShdw blurRad="292100" dist="139700" dir="2700000" algn="ctr" rotWithShape="0">
              <a:srgbClr val="000000">
                <a:alpha val="65000"/>
              </a:srgbClr>
            </a:outerShdw>
          </a:effectLst>
        </p:spPr>
      </p:pic>
      <p:pic>
        <p:nvPicPr>
          <p:cNvPr id="10" name="Picture 9" descr="A picture containing text&#10;&#10;Description automatically generated">
            <a:extLst>
              <a:ext uri="{FF2B5EF4-FFF2-40B4-BE49-F238E27FC236}">
                <a16:creationId xmlns:a16="http://schemas.microsoft.com/office/drawing/2014/main" id="{8A7434EC-466B-E2A7-5C4A-85042A6CBD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5057" y="4615045"/>
            <a:ext cx="3537426" cy="2090297"/>
          </a:xfrm>
          <a:prstGeom prst="rect">
            <a:avLst/>
          </a:prstGeom>
          <a:effectLst>
            <a:outerShdw blurRad="292100" dist="139700" dir="2700000" algn="ctr" rotWithShape="0">
              <a:srgbClr val="000000">
                <a:alpha val="65000"/>
              </a:srgbClr>
            </a:outerShdw>
          </a:effectLst>
        </p:spPr>
      </p:pic>
      <p:pic>
        <p:nvPicPr>
          <p:cNvPr id="4" name="Picture 3" descr="A picture containing text, sign, screenshot&#10;&#10;Description automatically generated">
            <a:extLst>
              <a:ext uri="{FF2B5EF4-FFF2-40B4-BE49-F238E27FC236}">
                <a16:creationId xmlns:a16="http://schemas.microsoft.com/office/drawing/2014/main" id="{9C62D16A-7DB2-A5BC-47DA-279EBF3F3F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48490" y="3855715"/>
            <a:ext cx="3537425" cy="2090297"/>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263101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2A6DD-3FE1-14CE-974C-A6DF463E22F8}"/>
              </a:ext>
            </a:extLst>
          </p:cNvPr>
          <p:cNvSpPr>
            <a:spLocks noGrp="1"/>
          </p:cNvSpPr>
          <p:nvPr>
            <p:ph type="title"/>
          </p:nvPr>
        </p:nvSpPr>
        <p:spPr>
          <a:xfrm>
            <a:off x="4386362" y="2766218"/>
            <a:ext cx="7686766" cy="1325563"/>
          </a:xfrm>
        </p:spPr>
        <p:txBody>
          <a:bodyPr>
            <a:noAutofit/>
          </a:bodyPr>
          <a:lstStyle/>
          <a:p>
            <a:pPr algn="ctr"/>
            <a:r>
              <a:rPr lang="en-US" sz="8800" dirty="0"/>
              <a:t>Signature Events</a:t>
            </a:r>
          </a:p>
        </p:txBody>
      </p:sp>
    </p:spTree>
    <p:extLst>
      <p:ext uri="{BB962C8B-B14F-4D97-AF65-F5344CB8AC3E}">
        <p14:creationId xmlns:p14="http://schemas.microsoft.com/office/powerpoint/2010/main" val="3605312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person dancing&#10;&#10;Description automatically generated">
            <a:extLst>
              <a:ext uri="{FF2B5EF4-FFF2-40B4-BE49-F238E27FC236}">
                <a16:creationId xmlns:a16="http://schemas.microsoft.com/office/drawing/2014/main" id="{7E4AD2A0-FAB7-0472-3920-0E596FA83AD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3434732" y="4421808"/>
            <a:ext cx="2652454" cy="1768302"/>
          </a:xfrm>
          <a:prstGeom prst="rect">
            <a:avLst/>
          </a:prstGeom>
          <a:effectLst>
            <a:outerShdw blurRad="292100" dist="139700" dir="2700000" algn="ctr" rotWithShape="0">
              <a:srgbClr val="000000">
                <a:alpha val="65000"/>
              </a:srgbClr>
            </a:outerShdw>
          </a:effectLst>
        </p:spPr>
      </p:pic>
      <p:sp>
        <p:nvSpPr>
          <p:cNvPr id="11" name="Rectangle 10">
            <a:extLst>
              <a:ext uri="{FF2B5EF4-FFF2-40B4-BE49-F238E27FC236}">
                <a16:creationId xmlns:a16="http://schemas.microsoft.com/office/drawing/2014/main" id="{C90F13D3-B1DD-6414-EAE1-57551BD7167D}"/>
              </a:ext>
            </a:extLst>
          </p:cNvPr>
          <p:cNvSpPr/>
          <p:nvPr/>
        </p:nvSpPr>
        <p:spPr>
          <a:xfrm>
            <a:off x="9733280" y="5892500"/>
            <a:ext cx="2458720" cy="975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0E4762-ED59-A338-AE84-45DD30F33FED}"/>
              </a:ext>
            </a:extLst>
          </p:cNvPr>
          <p:cNvSpPr txBox="1">
            <a:spLocks/>
          </p:cNvSpPr>
          <p:nvPr/>
        </p:nvSpPr>
        <p:spPr>
          <a:xfrm>
            <a:off x="531921" y="398264"/>
            <a:ext cx="12015654" cy="795142"/>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dirty="0">
                <a:solidFill>
                  <a:schemeClr val="accent1"/>
                </a:solidFill>
              </a:rPr>
              <a:t>Woman of the Year</a:t>
            </a:r>
          </a:p>
        </p:txBody>
      </p:sp>
      <p:grpSp>
        <p:nvGrpSpPr>
          <p:cNvPr id="9" name="Group 8">
            <a:extLst>
              <a:ext uri="{FF2B5EF4-FFF2-40B4-BE49-F238E27FC236}">
                <a16:creationId xmlns:a16="http://schemas.microsoft.com/office/drawing/2014/main" id="{CAA31359-9F66-7D51-85E3-AF1592F6D916}"/>
              </a:ext>
            </a:extLst>
          </p:cNvPr>
          <p:cNvGrpSpPr/>
          <p:nvPr/>
        </p:nvGrpSpPr>
        <p:grpSpPr>
          <a:xfrm>
            <a:off x="6685448" y="413444"/>
            <a:ext cx="5758218" cy="4891796"/>
            <a:chOff x="6840472" y="1787434"/>
            <a:chExt cx="5758218" cy="4891796"/>
          </a:xfrm>
        </p:grpSpPr>
        <p:pic>
          <p:nvPicPr>
            <p:cNvPr id="12" name="Picture 11" descr="A picture containing text, person, person, posing&#10;&#10;Description automatically generated">
              <a:extLst>
                <a:ext uri="{FF2B5EF4-FFF2-40B4-BE49-F238E27FC236}">
                  <a16:creationId xmlns:a16="http://schemas.microsoft.com/office/drawing/2014/main" id="{B7030237-D648-B57F-05E8-A708A24762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29426">
              <a:off x="6865180" y="1958700"/>
              <a:ext cx="3089976" cy="3089976"/>
            </a:xfrm>
            <a:prstGeom prst="rect">
              <a:avLst/>
            </a:prstGeom>
            <a:effectLst>
              <a:outerShdw blurRad="292100" dist="139700" dir="2700000" algn="ctr" rotWithShape="0">
                <a:srgbClr val="000000">
                  <a:alpha val="65000"/>
                </a:srgbClr>
              </a:outerShdw>
            </a:effectLst>
          </p:spPr>
        </p:pic>
        <p:pic>
          <p:nvPicPr>
            <p:cNvPr id="13" name="Picture 12" descr="A group of people sitting at a table with food&#10;&#10;Description automatically generated with medium confidence">
              <a:extLst>
                <a:ext uri="{FF2B5EF4-FFF2-40B4-BE49-F238E27FC236}">
                  <a16:creationId xmlns:a16="http://schemas.microsoft.com/office/drawing/2014/main" id="{9723DFE4-6CA9-7811-75AD-8B86C70A69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31847">
              <a:off x="9537721" y="3618261"/>
              <a:ext cx="3060969" cy="3060969"/>
            </a:xfrm>
            <a:prstGeom prst="rect">
              <a:avLst/>
            </a:prstGeom>
            <a:effectLst>
              <a:outerShdw blurRad="292100" dist="139700" dir="2700000" algn="ctr" rotWithShape="0">
                <a:srgbClr val="000000">
                  <a:alpha val="65000"/>
                </a:srgbClr>
              </a:outerShdw>
            </a:effectLst>
          </p:spPr>
        </p:pic>
        <p:pic>
          <p:nvPicPr>
            <p:cNvPr id="14" name="Picture 13" descr="A group of people posing for a photo&#10;&#10;Description automatically generated">
              <a:extLst>
                <a:ext uri="{FF2B5EF4-FFF2-40B4-BE49-F238E27FC236}">
                  <a16:creationId xmlns:a16="http://schemas.microsoft.com/office/drawing/2014/main" id="{C0CA67AD-65BB-7412-B368-9E760EC7C6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45652">
              <a:off x="9667745" y="1787434"/>
              <a:ext cx="2800921" cy="2800921"/>
            </a:xfrm>
            <a:prstGeom prst="rect">
              <a:avLst/>
            </a:prstGeom>
            <a:effectLst>
              <a:outerShdw blurRad="292100" dist="139700" dir="2700000" algn="ctr" rotWithShape="0">
                <a:srgbClr val="000000">
                  <a:alpha val="65000"/>
                </a:srgbClr>
              </a:outerShdw>
            </a:effectLst>
          </p:spPr>
        </p:pic>
        <p:pic>
          <p:nvPicPr>
            <p:cNvPr id="15" name="Picture 14" descr="Two people holding a sign&#10;&#10;Description automatically generated with medium confidence">
              <a:extLst>
                <a:ext uri="{FF2B5EF4-FFF2-40B4-BE49-F238E27FC236}">
                  <a16:creationId xmlns:a16="http://schemas.microsoft.com/office/drawing/2014/main" id="{82C97FC9-35D3-E5E8-CBAB-A775930BD6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122">
              <a:off x="6840472" y="3640937"/>
              <a:ext cx="3000777" cy="3000777"/>
            </a:xfrm>
            <a:prstGeom prst="rect">
              <a:avLst/>
            </a:prstGeom>
            <a:effectLst>
              <a:outerShdw blurRad="292100" dist="139700" dir="2700000" algn="ctr" rotWithShape="0">
                <a:srgbClr val="000000">
                  <a:alpha val="65000"/>
                </a:srgbClr>
              </a:outerShdw>
            </a:effectLst>
          </p:spPr>
        </p:pic>
      </p:grpSp>
      <p:pic>
        <p:nvPicPr>
          <p:cNvPr id="16" name="Picture 15" descr="A group of people posing for a photo&#10;&#10;Description automatically generated">
            <a:extLst>
              <a:ext uri="{FF2B5EF4-FFF2-40B4-BE49-F238E27FC236}">
                <a16:creationId xmlns:a16="http://schemas.microsoft.com/office/drawing/2014/main" id="{8E0A2272-64FE-C3E7-23D6-4566A8707C56}"/>
              </a:ext>
            </a:extLst>
          </p:cNvPr>
          <p:cNvPicPr>
            <a:picLocks noChangeAspect="1"/>
          </p:cNvPicPr>
          <p:nvPr/>
        </p:nvPicPr>
        <p:blipFill rotWithShape="1">
          <a:blip r:embed="rId8">
            <a:grayscl/>
            <a:extLst>
              <a:ext uri="{28A0092B-C50C-407E-A947-70E740481C1C}">
                <a14:useLocalDpi xmlns:a14="http://schemas.microsoft.com/office/drawing/2010/main" val="0"/>
              </a:ext>
            </a:extLst>
          </a:blip>
          <a:srcRect l="7283" t="16374" r="10915"/>
          <a:stretch/>
        </p:blipFill>
        <p:spPr>
          <a:xfrm>
            <a:off x="464520" y="4421808"/>
            <a:ext cx="2652455" cy="1766864"/>
          </a:xfrm>
          <a:prstGeom prst="rect">
            <a:avLst/>
          </a:prstGeom>
          <a:effectLst>
            <a:outerShdw blurRad="292100" dist="139700" dir="2700000" algn="ctr" rotWithShape="0">
              <a:srgbClr val="000000">
                <a:alpha val="65000"/>
              </a:srgbClr>
            </a:outerShdw>
          </a:effectLst>
        </p:spPr>
      </p:pic>
      <p:sp>
        <p:nvSpPr>
          <p:cNvPr id="18" name="Rectangle 17">
            <a:extLst>
              <a:ext uri="{FF2B5EF4-FFF2-40B4-BE49-F238E27FC236}">
                <a16:creationId xmlns:a16="http://schemas.microsoft.com/office/drawing/2014/main" id="{7550A266-58A2-99B6-9B75-27E0FF1F2363}"/>
              </a:ext>
            </a:extLst>
          </p:cNvPr>
          <p:cNvSpPr>
            <a:spLocks noGrp="1" noChangeArrowheads="1"/>
          </p:cNvSpPr>
          <p:nvPr/>
        </p:nvSpPr>
        <p:spPr>
          <a:xfrm>
            <a:off x="464520" y="1071917"/>
            <a:ext cx="5724482" cy="1766863"/>
          </a:xfrm>
          <a:prstGeom prst="rect">
            <a:avLst/>
          </a:prstGeom>
        </p:spPr>
        <p:txBody>
          <a:bodyPr vert="horz" lIns="91440" tIns="45720" rIns="91440" bIns="4572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100000"/>
              </a:lnSpc>
              <a:spcBef>
                <a:spcPts val="300"/>
              </a:spcBef>
              <a:spcAft>
                <a:spcPts val="300"/>
              </a:spcAft>
              <a:buClr>
                <a:srgbClr val="FB515B"/>
              </a:buClr>
              <a:buNone/>
            </a:pPr>
            <a:endParaRPr lang="en-US" altLang="en-US" sz="1800" dirty="0">
              <a:latin typeface="Tahoma" panose="020B0604030504040204" pitchFamily="34" charset="0"/>
              <a:ea typeface="Tahoma" panose="020B0604030504040204" pitchFamily="34" charset="0"/>
              <a:cs typeface="Tahoma" panose="020B0604030504040204" pitchFamily="34" charset="0"/>
            </a:endParaRPr>
          </a:p>
          <a:p>
            <a:pPr marL="114300" indent="0">
              <a:lnSpc>
                <a:spcPct val="100000"/>
              </a:lnSpc>
              <a:spcBef>
                <a:spcPts val="300"/>
              </a:spcBef>
              <a:spcAft>
                <a:spcPts val="300"/>
              </a:spcAft>
              <a:buClr>
                <a:srgbClr val="FB515B"/>
              </a:buClr>
              <a:buNone/>
            </a:pPr>
            <a:endParaRPr lang="en-US" altLang="en-US" sz="1800" dirty="0">
              <a:latin typeface="Tahoma" panose="020B0604030504040204" pitchFamily="34" charset="0"/>
              <a:ea typeface="Tahoma" panose="020B0604030504040204" pitchFamily="34" charset="0"/>
              <a:cs typeface="Tahoma" panose="020B0604030504040204" pitchFamily="34" charset="0"/>
            </a:endParaRPr>
          </a:p>
          <a:p>
            <a:pPr marL="114300" indent="0">
              <a:lnSpc>
                <a:spcPct val="100000"/>
              </a:lnSpc>
              <a:spcBef>
                <a:spcPts val="300"/>
              </a:spcBef>
              <a:spcAft>
                <a:spcPts val="300"/>
              </a:spcAft>
              <a:buClr>
                <a:srgbClr val="FB515B"/>
              </a:buClr>
              <a:buNone/>
            </a:pPr>
            <a:r>
              <a:rPr lang="en-US" altLang="en-US" sz="1800" dirty="0">
                <a:latin typeface="Tahoma" panose="020B0604030504040204" pitchFamily="34" charset="0"/>
                <a:ea typeface="Tahoma" panose="020B0604030504040204" pitchFamily="34" charset="0"/>
                <a:cs typeface="Tahoma" panose="020B0604030504040204" pitchFamily="34" charset="0"/>
              </a:rPr>
              <a:t>Every year in May, the HBA gathers in NYC to recognize the work of individuals who have made significant contributions to the business of healthcare and been committed advocates of gender parity in the workplace. These awards attract more than 2,000 attendees and garner significant visibility for the award recipients and their companies.</a:t>
            </a:r>
          </a:p>
          <a:p>
            <a:pPr marL="114300" indent="0">
              <a:lnSpc>
                <a:spcPct val="100000"/>
              </a:lnSpc>
              <a:spcBef>
                <a:spcPts val="300"/>
              </a:spcBef>
              <a:spcAft>
                <a:spcPts val="300"/>
              </a:spcAft>
              <a:buClr>
                <a:srgbClr val="FB515B"/>
              </a:buClr>
              <a:buNone/>
            </a:pPr>
            <a:endParaRPr lang="en-US" alt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id="{47F538DE-A696-3F85-2786-7C91C4B7E37B}"/>
              </a:ext>
            </a:extLst>
          </p:cNvPr>
          <p:cNvSpPr>
            <a:spLocks noGrp="1" noChangeArrowheads="1"/>
          </p:cNvSpPr>
          <p:nvPr/>
        </p:nvSpPr>
        <p:spPr>
          <a:xfrm>
            <a:off x="464793" y="2509300"/>
            <a:ext cx="5724209" cy="2431745"/>
          </a:xfrm>
          <a:prstGeom prst="rect">
            <a:avLst/>
          </a:prstGeom>
        </p:spPr>
        <p:txBody>
          <a:bodyPr vert="horz" lIns="91440" tIns="45720" rIns="91440" bIns="4572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100000"/>
              </a:lnSpc>
              <a:spcBef>
                <a:spcPts val="300"/>
              </a:spcBef>
              <a:spcAft>
                <a:spcPts val="300"/>
              </a:spcAft>
              <a:buClr>
                <a:srgbClr val="FB515B"/>
              </a:buClr>
              <a:buNone/>
            </a:pPr>
            <a:r>
              <a:rPr lang="en-US" altLang="en-US" sz="1800" dirty="0">
                <a:latin typeface="Tahoma" panose="020B0604030504040204" pitchFamily="34" charset="0"/>
                <a:ea typeface="Tahoma" panose="020B0604030504040204" pitchFamily="34" charset="0"/>
                <a:cs typeface="Tahoma" panose="020B0604030504040204" pitchFamily="34" charset="0"/>
              </a:rPr>
              <a:t>The 2023 Woman of the Year event will </a:t>
            </a:r>
            <a:br>
              <a:rPr lang="en-US" altLang="en-US" sz="1800" dirty="0">
                <a:latin typeface="Tahoma" panose="020B0604030504040204" pitchFamily="34" charset="0"/>
                <a:ea typeface="Tahoma" panose="020B0604030504040204" pitchFamily="34" charset="0"/>
                <a:cs typeface="Tahoma" panose="020B0604030504040204" pitchFamily="34" charset="0"/>
              </a:rPr>
            </a:br>
            <a:r>
              <a:rPr lang="en-US" altLang="en-US" sz="1800" dirty="0">
                <a:latin typeface="Tahoma" panose="020B0604030504040204" pitchFamily="34" charset="0"/>
                <a:ea typeface="Tahoma" panose="020B0604030504040204" pitchFamily="34" charset="0"/>
                <a:cs typeface="Tahoma" panose="020B0604030504040204" pitchFamily="34" charset="0"/>
              </a:rPr>
              <a:t>take place 16 May at the Sheraton New York Times Square Hotel. </a:t>
            </a:r>
          </a:p>
        </p:txBody>
      </p:sp>
      <p:sp>
        <p:nvSpPr>
          <p:cNvPr id="6" name="TextBox 5">
            <a:extLst>
              <a:ext uri="{FF2B5EF4-FFF2-40B4-BE49-F238E27FC236}">
                <a16:creationId xmlns:a16="http://schemas.microsoft.com/office/drawing/2014/main" id="{DBA8450C-7258-FB76-6AB3-22CB50D136C8}"/>
              </a:ext>
            </a:extLst>
          </p:cNvPr>
          <p:cNvSpPr txBox="1"/>
          <p:nvPr/>
        </p:nvSpPr>
        <p:spPr>
          <a:xfrm>
            <a:off x="6189002" y="5892500"/>
            <a:ext cx="6567054" cy="646331"/>
          </a:xfrm>
          <a:prstGeom prst="rect">
            <a:avLst/>
          </a:prstGeom>
          <a:noFill/>
        </p:spPr>
        <p:txBody>
          <a:bodyPr wrap="square">
            <a:spAutoFit/>
          </a:bodyPr>
          <a:lstStyle/>
          <a:p>
            <a:pPr algn="ctr"/>
            <a:r>
              <a:rPr lang="en-US" altLang="en-US" sz="1800" dirty="0">
                <a:latin typeface="Tahoma" panose="020B0604030504040204" pitchFamily="34" charset="0"/>
                <a:ea typeface="Tahoma" panose="020B0604030504040204" pitchFamily="34" charset="0"/>
                <a:cs typeface="Tahoma" panose="020B0604030504040204" pitchFamily="34" charset="0"/>
              </a:rPr>
              <a:t>Registration is now open! </a:t>
            </a:r>
            <a:br>
              <a:rPr lang="en-US" altLang="en-US" sz="1800" dirty="0">
                <a:latin typeface="Tahoma" panose="020B0604030504040204" pitchFamily="34" charset="0"/>
                <a:ea typeface="Tahoma" panose="020B0604030504040204" pitchFamily="34" charset="0"/>
                <a:cs typeface="Tahoma" panose="020B0604030504040204" pitchFamily="34" charset="0"/>
              </a:rPr>
            </a:br>
            <a:r>
              <a:rPr lang="en-US" altLang="en-US" sz="1800" b="1" dirty="0">
                <a:solidFill>
                  <a:schemeClr val="accent2"/>
                </a:solidFill>
                <a:latin typeface="Tahoma" panose="020B0604030504040204" pitchFamily="34" charset="0"/>
                <a:ea typeface="Tahoma" panose="020B0604030504040204" pitchFamily="34" charset="0"/>
                <a:cs typeface="Tahoma" panose="020B0604030504040204" pitchFamily="34" charset="0"/>
                <a:hlinkClick r:id="rId9">
                  <a:extLst>
                    <a:ext uri="{A12FA001-AC4F-418D-AE19-62706E023703}">
                      <ahyp:hlinkClr xmlns:ahyp="http://schemas.microsoft.com/office/drawing/2018/hyperlinkcolor" val="tx"/>
                    </a:ext>
                  </a:extLst>
                </a:hlinkClick>
              </a:rPr>
              <a:t>Secure your seat today.</a:t>
            </a:r>
            <a:endParaRPr lang="en-US" b="1" dirty="0">
              <a:solidFill>
                <a:schemeClr val="accent2"/>
              </a:solidFill>
            </a:endParaRPr>
          </a:p>
        </p:txBody>
      </p:sp>
    </p:spTree>
    <p:extLst>
      <p:ext uri="{BB962C8B-B14F-4D97-AF65-F5344CB8AC3E}">
        <p14:creationId xmlns:p14="http://schemas.microsoft.com/office/powerpoint/2010/main" val="1841197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90F13D3-B1DD-6414-EAE1-57551BD7167D}"/>
              </a:ext>
            </a:extLst>
          </p:cNvPr>
          <p:cNvSpPr/>
          <p:nvPr/>
        </p:nvSpPr>
        <p:spPr>
          <a:xfrm>
            <a:off x="9733280" y="5892500"/>
            <a:ext cx="2458720" cy="975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0E4762-ED59-A338-AE84-45DD30F33FED}"/>
              </a:ext>
            </a:extLst>
          </p:cNvPr>
          <p:cNvSpPr txBox="1">
            <a:spLocks/>
          </p:cNvSpPr>
          <p:nvPr/>
        </p:nvSpPr>
        <p:spPr>
          <a:xfrm>
            <a:off x="0" y="415564"/>
            <a:ext cx="12192000" cy="795142"/>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en-US" dirty="0">
                <a:solidFill>
                  <a:schemeClr val="accent1"/>
                </a:solidFill>
              </a:rPr>
              <a:t>European Leadership Summit</a:t>
            </a:r>
          </a:p>
        </p:txBody>
      </p:sp>
      <p:sp>
        <p:nvSpPr>
          <p:cNvPr id="3" name="Rectangle 2">
            <a:extLst>
              <a:ext uri="{FF2B5EF4-FFF2-40B4-BE49-F238E27FC236}">
                <a16:creationId xmlns:a16="http://schemas.microsoft.com/office/drawing/2014/main" id="{D0BF2749-1B48-D592-133A-6F07DCB45704}"/>
              </a:ext>
            </a:extLst>
          </p:cNvPr>
          <p:cNvSpPr>
            <a:spLocks noGrp="1" noChangeArrowheads="1"/>
          </p:cNvSpPr>
          <p:nvPr/>
        </p:nvSpPr>
        <p:spPr>
          <a:xfrm>
            <a:off x="458910" y="1351736"/>
            <a:ext cx="3536366" cy="4948985"/>
          </a:xfrm>
          <a:prstGeom prst="rect">
            <a:avLst/>
          </a:prstGeom>
        </p:spPr>
        <p:txBody>
          <a:bodyPr vert="horz" wrap="square" lIns="91440" tIns="45720" rIns="91440" bIns="4572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100000"/>
              </a:lnSpc>
              <a:spcBef>
                <a:spcPts val="300"/>
              </a:spcBef>
              <a:spcAft>
                <a:spcPts val="300"/>
              </a:spcAft>
              <a:buClr>
                <a:srgbClr val="FB515B"/>
              </a:buClr>
              <a:buNone/>
            </a:pPr>
            <a:r>
              <a:rPr lang="en-US" altLang="en-US" sz="1800" dirty="0">
                <a:solidFill>
                  <a:srgbClr val="58595B"/>
                </a:solidFill>
                <a:ea typeface="Tahoma"/>
                <a:cs typeface="Tahoma"/>
              </a:rPr>
              <a:t>Held in Brussels, Belgium, the </a:t>
            </a:r>
            <a:br>
              <a:rPr lang="en-US" altLang="en-US" sz="1800" dirty="0">
                <a:solidFill>
                  <a:srgbClr val="58595B"/>
                </a:solidFill>
                <a:ea typeface="Tahoma"/>
                <a:cs typeface="Tahoma"/>
              </a:rPr>
            </a:br>
            <a:r>
              <a:rPr lang="en-US" altLang="en-US" sz="1800" dirty="0">
                <a:solidFill>
                  <a:srgbClr val="58595B"/>
                </a:solidFill>
                <a:ea typeface="Tahoma"/>
                <a:cs typeface="Tahoma"/>
              </a:rPr>
              <a:t>2022 European Leadership Summit convened healthcare leaders to enjoy interactive workshops, TED-style talks, networking, and expert speakers discussing the steps they are undertaking within their organizations to achieve gender parity.</a:t>
            </a:r>
          </a:p>
          <a:p>
            <a:pPr marL="114300" indent="0">
              <a:lnSpc>
                <a:spcPct val="100000"/>
              </a:lnSpc>
              <a:spcBef>
                <a:spcPts val="300"/>
              </a:spcBef>
              <a:spcAft>
                <a:spcPts val="300"/>
              </a:spcAft>
              <a:buClr>
                <a:srgbClr val="FB515B"/>
              </a:buClr>
              <a:buNone/>
            </a:pPr>
            <a:endParaRPr lang="en-US" altLang="en-US" sz="1800" dirty="0">
              <a:solidFill>
                <a:srgbClr val="58595B"/>
              </a:solidFill>
              <a:latin typeface="Tahoma"/>
              <a:ea typeface="Tahoma"/>
              <a:cs typeface="Tahoma"/>
            </a:endParaRPr>
          </a:p>
          <a:p>
            <a:pPr marL="114300" indent="0">
              <a:lnSpc>
                <a:spcPct val="100000"/>
              </a:lnSpc>
              <a:spcBef>
                <a:spcPts val="300"/>
              </a:spcBef>
              <a:spcAft>
                <a:spcPts val="300"/>
              </a:spcAft>
              <a:buClr>
                <a:srgbClr val="FB515B"/>
              </a:buClr>
              <a:buNone/>
            </a:pPr>
            <a:r>
              <a:rPr lang="en-US" altLang="en-US" sz="1800" dirty="0">
                <a:solidFill>
                  <a:srgbClr val="58595B"/>
                </a:solidFill>
                <a:latin typeface="Tahoma"/>
                <a:ea typeface="Tahoma"/>
                <a:cs typeface="Tahoma"/>
              </a:rPr>
              <a:t>The 2023 Summit will take place from 8-9 June in Amsterdam, Netherlands at the Van der </a:t>
            </a:r>
            <a:r>
              <a:rPr lang="en-US" altLang="en-US" sz="1800" dirty="0" err="1">
                <a:solidFill>
                  <a:srgbClr val="58595B"/>
                </a:solidFill>
                <a:latin typeface="Tahoma"/>
                <a:ea typeface="Tahoma"/>
                <a:cs typeface="Tahoma"/>
              </a:rPr>
              <a:t>Valk</a:t>
            </a:r>
            <a:r>
              <a:rPr lang="en-US" altLang="en-US" sz="1800" dirty="0">
                <a:solidFill>
                  <a:srgbClr val="58595B"/>
                </a:solidFill>
                <a:latin typeface="Tahoma"/>
                <a:ea typeface="Tahoma"/>
                <a:cs typeface="Tahoma"/>
              </a:rPr>
              <a:t> Hotel </a:t>
            </a:r>
            <a:r>
              <a:rPr lang="en-US" altLang="en-US" sz="1800" dirty="0" err="1">
                <a:solidFill>
                  <a:srgbClr val="58595B"/>
                </a:solidFill>
                <a:latin typeface="Tahoma"/>
                <a:ea typeface="Tahoma"/>
                <a:cs typeface="Tahoma"/>
              </a:rPr>
              <a:t>Schipol</a:t>
            </a:r>
            <a:r>
              <a:rPr lang="en-US" altLang="en-US" sz="1800" dirty="0">
                <a:solidFill>
                  <a:srgbClr val="58595B"/>
                </a:solidFill>
                <a:latin typeface="Tahoma"/>
                <a:ea typeface="Tahoma"/>
                <a:cs typeface="Tahoma"/>
              </a:rPr>
              <a:t>. </a:t>
            </a:r>
            <a:br>
              <a:rPr lang="en-US" altLang="en-US" sz="1800" dirty="0">
                <a:solidFill>
                  <a:srgbClr val="58595B"/>
                </a:solidFill>
                <a:latin typeface="Tahoma"/>
                <a:ea typeface="Tahoma"/>
                <a:cs typeface="Tahoma"/>
              </a:rPr>
            </a:br>
            <a:r>
              <a:rPr lang="en-US" altLang="en-US" sz="1800" dirty="0">
                <a:solidFill>
                  <a:srgbClr val="58595B"/>
                </a:solidFill>
                <a:latin typeface="Tahoma"/>
                <a:ea typeface="Tahoma"/>
                <a:cs typeface="Tahoma"/>
              </a:rPr>
              <a:t>We hope to see you there!</a:t>
            </a:r>
          </a:p>
        </p:txBody>
      </p:sp>
      <p:pic>
        <p:nvPicPr>
          <p:cNvPr id="4" name="Picture 3" descr="A person speaking into a microphone&#10;&#10;Description automatically generated with medium confidence">
            <a:extLst>
              <a:ext uri="{FF2B5EF4-FFF2-40B4-BE49-F238E27FC236}">
                <a16:creationId xmlns:a16="http://schemas.microsoft.com/office/drawing/2014/main" id="{AFD9645E-2413-B03E-922E-750E71193AB3}"/>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8381500" y="4891233"/>
            <a:ext cx="2226444" cy="1487195"/>
          </a:xfrm>
          <a:prstGeom prst="rect">
            <a:avLst/>
          </a:prstGeom>
          <a:effectLst>
            <a:outerShdw blurRad="292100" dist="139700" dir="2700000" algn="ctr" rotWithShape="0">
              <a:srgbClr val="000000">
                <a:alpha val="65000"/>
              </a:srgbClr>
            </a:outerShdw>
          </a:effectLst>
        </p:spPr>
      </p:pic>
      <p:pic>
        <p:nvPicPr>
          <p:cNvPr id="5" name="Picture 4" descr="A group of people sitting at a table&#10;&#10;Description automatically generated with medium confidence">
            <a:extLst>
              <a:ext uri="{FF2B5EF4-FFF2-40B4-BE49-F238E27FC236}">
                <a16:creationId xmlns:a16="http://schemas.microsoft.com/office/drawing/2014/main" id="{FF319CB1-FE21-A43F-95CE-92A3F21576C9}"/>
              </a:ext>
            </a:extLst>
          </p:cNvPr>
          <p:cNvPicPr>
            <a:picLocks/>
          </p:cNvPicPr>
          <p:nvPr/>
        </p:nvPicPr>
        <p:blipFill rotWithShape="1">
          <a:blip r:embed="rId3">
            <a:grayscl/>
            <a:extLst>
              <a:ext uri="{28A0092B-C50C-407E-A947-70E740481C1C}">
                <a14:useLocalDpi xmlns:a14="http://schemas.microsoft.com/office/drawing/2010/main" val="0"/>
              </a:ext>
            </a:extLst>
          </a:blip>
          <a:srcRect b="22668"/>
          <a:stretch/>
        </p:blipFill>
        <p:spPr>
          <a:xfrm>
            <a:off x="4141018" y="2683229"/>
            <a:ext cx="2249952" cy="1143000"/>
          </a:xfrm>
          <a:prstGeom prst="rect">
            <a:avLst/>
          </a:prstGeom>
          <a:effectLst>
            <a:outerShdw blurRad="292100" dist="139700" dir="2700000" algn="ctr" rotWithShape="0">
              <a:srgbClr val="000000">
                <a:alpha val="65000"/>
              </a:srgbClr>
            </a:outerShdw>
          </a:effectLst>
        </p:spPr>
      </p:pic>
      <p:pic>
        <p:nvPicPr>
          <p:cNvPr id="6" name="Picture 5" descr="A group of women holding a sign&#10;&#10;Description automatically generated with medium confidence">
            <a:extLst>
              <a:ext uri="{FF2B5EF4-FFF2-40B4-BE49-F238E27FC236}">
                <a16:creationId xmlns:a16="http://schemas.microsoft.com/office/drawing/2014/main" id="{378BBBF0-C387-2232-594D-D5BC2C2C8419}"/>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0705303" y="4891233"/>
            <a:ext cx="1487195" cy="1487195"/>
          </a:xfrm>
          <a:prstGeom prst="rect">
            <a:avLst/>
          </a:prstGeom>
          <a:effectLst>
            <a:outerShdw blurRad="292100" dist="139700" dir="2700000" algn="ctr" rotWithShape="0">
              <a:srgbClr val="000000">
                <a:alpha val="65000"/>
              </a:srgbClr>
            </a:outerShdw>
          </a:effectLst>
        </p:spPr>
      </p:pic>
      <p:pic>
        <p:nvPicPr>
          <p:cNvPr id="7" name="Picture 6">
            <a:extLst>
              <a:ext uri="{FF2B5EF4-FFF2-40B4-BE49-F238E27FC236}">
                <a16:creationId xmlns:a16="http://schemas.microsoft.com/office/drawing/2014/main" id="{D7B7F54A-DCA0-D9A8-E611-8193795354C7}"/>
              </a:ext>
            </a:extLst>
          </p:cNvPr>
          <p:cNvPicPr>
            <a:picLocks/>
          </p:cNvPicPr>
          <p:nvPr/>
        </p:nvPicPr>
        <p:blipFill rotWithShape="1">
          <a:blip r:embed="rId5">
            <a:grayscl/>
            <a:extLst>
              <a:ext uri="{28A0092B-C50C-407E-A947-70E740481C1C}">
                <a14:useLocalDpi xmlns:a14="http://schemas.microsoft.com/office/drawing/2010/main" val="0"/>
              </a:ext>
            </a:extLst>
          </a:blip>
          <a:srcRect t="20134" b="11017"/>
          <a:stretch/>
        </p:blipFill>
        <p:spPr>
          <a:xfrm>
            <a:off x="4141018" y="3946263"/>
            <a:ext cx="2249952" cy="1143000"/>
          </a:xfrm>
          <a:prstGeom prst="rect">
            <a:avLst/>
          </a:prstGeom>
          <a:effectLst>
            <a:outerShdw blurRad="292100" dist="139700" dir="2700000" algn="ctr" rotWithShape="0">
              <a:srgbClr val="000000">
                <a:alpha val="65000"/>
              </a:srgbClr>
            </a:outerShdw>
          </a:effectLst>
        </p:spPr>
      </p:pic>
      <p:pic>
        <p:nvPicPr>
          <p:cNvPr id="8" name="Picture 7" descr="A person holding a microphone&#10;&#10;Description automatically generated">
            <a:extLst>
              <a:ext uri="{FF2B5EF4-FFF2-40B4-BE49-F238E27FC236}">
                <a16:creationId xmlns:a16="http://schemas.microsoft.com/office/drawing/2014/main" id="{53EDA04B-C978-8090-C98C-E4628B93D99F}"/>
              </a:ext>
            </a:extLst>
          </p:cNvPr>
          <p:cNvPicPr>
            <a:picLocks noChangeAspect="1"/>
          </p:cNvPicPr>
          <p:nvPr/>
        </p:nvPicPr>
        <p:blipFill rotWithShape="1">
          <a:blip r:embed="rId6">
            <a:grayscl/>
            <a:extLst>
              <a:ext uri="{28A0092B-C50C-407E-A947-70E740481C1C}">
                <a14:useLocalDpi xmlns:a14="http://schemas.microsoft.com/office/drawing/2010/main" val="0"/>
              </a:ext>
            </a:extLst>
          </a:blip>
          <a:srcRect l="19179" r="1410"/>
          <a:stretch/>
        </p:blipFill>
        <p:spPr>
          <a:xfrm>
            <a:off x="6497399" y="4891233"/>
            <a:ext cx="1768000" cy="1487195"/>
          </a:xfrm>
          <a:prstGeom prst="rect">
            <a:avLst/>
          </a:prstGeom>
          <a:effectLst>
            <a:outerShdw blurRad="292100" dist="139700" dir="2700000" algn="ctr" rotWithShape="0">
              <a:srgbClr val="000000">
                <a:alpha val="65000"/>
              </a:srgbClr>
            </a:outerShdw>
          </a:effectLst>
        </p:spPr>
      </p:pic>
      <p:pic>
        <p:nvPicPr>
          <p:cNvPr id="10" name="Picture 9" descr="A person writing on a white board&#10;&#10;Description automatically generated with medium confidence">
            <a:extLst>
              <a:ext uri="{FF2B5EF4-FFF2-40B4-BE49-F238E27FC236}">
                <a16:creationId xmlns:a16="http://schemas.microsoft.com/office/drawing/2014/main" id="{553C7755-A287-EB2F-896F-ED3A5F4E33C6}"/>
              </a:ext>
            </a:extLst>
          </p:cNvPr>
          <p:cNvPicPr>
            <a:picLocks/>
          </p:cNvPicPr>
          <p:nvPr/>
        </p:nvPicPr>
        <p:blipFill rotWithShape="1">
          <a:blip r:embed="rId7">
            <a:grayscl/>
            <a:extLst>
              <a:ext uri="{28A0092B-C50C-407E-A947-70E740481C1C}">
                <a14:useLocalDpi xmlns:a14="http://schemas.microsoft.com/office/drawing/2010/main" val="0"/>
              </a:ext>
            </a:extLst>
          </a:blip>
          <a:srcRect b="25369"/>
          <a:stretch/>
        </p:blipFill>
        <p:spPr>
          <a:xfrm>
            <a:off x="4141018" y="5235428"/>
            <a:ext cx="2249951" cy="1143000"/>
          </a:xfrm>
          <a:prstGeom prst="rect">
            <a:avLst/>
          </a:prstGeom>
          <a:effectLst>
            <a:outerShdw blurRad="292100" dist="139700" dir="2700000" algn="ctr" rotWithShape="0">
              <a:srgbClr val="000000">
                <a:alpha val="65000"/>
              </a:srgbClr>
            </a:outerShdw>
          </a:effectLst>
        </p:spPr>
      </p:pic>
      <p:pic>
        <p:nvPicPr>
          <p:cNvPr id="17" name="Picture 16">
            <a:extLst>
              <a:ext uri="{FF2B5EF4-FFF2-40B4-BE49-F238E27FC236}">
                <a16:creationId xmlns:a16="http://schemas.microsoft.com/office/drawing/2014/main" id="{07468500-FE16-C595-E673-DAA2477B9136}"/>
              </a:ext>
            </a:extLst>
          </p:cNvPr>
          <p:cNvPicPr>
            <a:picLocks/>
          </p:cNvPicPr>
          <p:nvPr/>
        </p:nvPicPr>
        <p:blipFill rotWithShape="1">
          <a:blip r:embed="rId8">
            <a:grayscl/>
            <a:extLst>
              <a:ext uri="{28A0092B-C50C-407E-A947-70E740481C1C}">
                <a14:useLocalDpi xmlns:a14="http://schemas.microsoft.com/office/drawing/2010/main" val="0"/>
              </a:ext>
            </a:extLst>
          </a:blip>
          <a:srcRect l="15411" t="9195" b="28974"/>
          <a:stretch/>
        </p:blipFill>
        <p:spPr>
          <a:xfrm>
            <a:off x="4141018" y="1431656"/>
            <a:ext cx="2249424" cy="1143000"/>
          </a:xfrm>
          <a:prstGeom prst="rect">
            <a:avLst/>
          </a:prstGeom>
          <a:effectLst>
            <a:outerShdw blurRad="292100" dist="139700" dir="2700000" algn="ctr" rotWithShape="0">
              <a:srgbClr val="000000">
                <a:alpha val="65000"/>
              </a:srgbClr>
            </a:outerShdw>
          </a:effectLst>
        </p:spPr>
      </p:pic>
      <p:pic>
        <p:nvPicPr>
          <p:cNvPr id="12" name="Picture 11" descr="A person wearing glasses&#10;&#10;Description automatically generated with low confidence">
            <a:extLst>
              <a:ext uri="{FF2B5EF4-FFF2-40B4-BE49-F238E27FC236}">
                <a16:creationId xmlns:a16="http://schemas.microsoft.com/office/drawing/2014/main" id="{CBE8743B-2222-6BA2-94CD-44F1A82925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97399" y="1431656"/>
            <a:ext cx="5703144" cy="3371729"/>
          </a:xfrm>
          <a:prstGeom prst="rect">
            <a:avLst/>
          </a:prstGeom>
        </p:spPr>
      </p:pic>
    </p:spTree>
    <p:extLst>
      <p:ext uri="{BB962C8B-B14F-4D97-AF65-F5344CB8AC3E}">
        <p14:creationId xmlns:p14="http://schemas.microsoft.com/office/powerpoint/2010/main" val="1380391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C7778-EF5F-D2EE-8699-A96366A2C6B2}"/>
              </a:ext>
            </a:extLst>
          </p:cNvPr>
          <p:cNvSpPr>
            <a:spLocks noGrp="1"/>
          </p:cNvSpPr>
          <p:nvPr>
            <p:ph type="title"/>
          </p:nvPr>
        </p:nvSpPr>
        <p:spPr>
          <a:xfrm>
            <a:off x="3827282" y="67023"/>
            <a:ext cx="7526518" cy="1325563"/>
          </a:xfrm>
        </p:spPr>
        <p:txBody>
          <a:bodyPr/>
          <a:lstStyle/>
          <a:p>
            <a:r>
              <a:rPr lang="en-US" dirty="0"/>
              <a:t>Annual Conference</a:t>
            </a:r>
          </a:p>
        </p:txBody>
      </p:sp>
      <p:sp>
        <p:nvSpPr>
          <p:cNvPr id="3" name="Text Placeholder 2">
            <a:extLst>
              <a:ext uri="{FF2B5EF4-FFF2-40B4-BE49-F238E27FC236}">
                <a16:creationId xmlns:a16="http://schemas.microsoft.com/office/drawing/2014/main" id="{1511EA36-4330-E6FF-F14B-56E047C9EF40}"/>
              </a:ext>
            </a:extLst>
          </p:cNvPr>
          <p:cNvSpPr>
            <a:spLocks noGrp="1"/>
          </p:cNvSpPr>
          <p:nvPr>
            <p:ph type="body" sz="quarter" idx="10"/>
          </p:nvPr>
        </p:nvSpPr>
        <p:spPr>
          <a:xfrm>
            <a:off x="3827282" y="1215550"/>
            <a:ext cx="7826237" cy="3568700"/>
          </a:xfrm>
        </p:spPr>
        <p:txBody>
          <a:bodyPr>
            <a:noAutofit/>
          </a:bodyPr>
          <a:lstStyle/>
          <a:p>
            <a:pPr marL="0" indent="0">
              <a:lnSpc>
                <a:spcPct val="120000"/>
              </a:lnSpc>
              <a:buNone/>
            </a:pPr>
            <a:r>
              <a:rPr lang="en-US" sz="1800" dirty="0"/>
              <a:t>The 2022 HBA Annual Conference took place in Philadelphia, PA from 1-3 November. We were so happy to have had 840+ attendees on site, representing more than 100 companies from over 12 different countries!</a:t>
            </a:r>
          </a:p>
          <a:p>
            <a:pPr marL="0" indent="0">
              <a:lnSpc>
                <a:spcPct val="120000"/>
              </a:lnSpc>
              <a:buNone/>
            </a:pPr>
            <a:r>
              <a:rPr lang="en-US" altLang="en-US" sz="1800" dirty="0">
                <a:solidFill>
                  <a:srgbClr val="58595B"/>
                </a:solidFill>
                <a:ea typeface="Tahoma"/>
                <a:cs typeface="Tahoma"/>
              </a:rPr>
              <a:t>This conference convenes women and men at all stages of their careers to build business connections for a sustainable leadership advantage, learn from thought leaders to broaden perspective, and develop actionable insights. </a:t>
            </a:r>
          </a:p>
          <a:p>
            <a:pPr marL="0" indent="0">
              <a:lnSpc>
                <a:spcPct val="120000"/>
              </a:lnSpc>
              <a:buNone/>
            </a:pPr>
            <a:r>
              <a:rPr lang="en-US" altLang="en-US" sz="1800" dirty="0">
                <a:solidFill>
                  <a:srgbClr val="58595B"/>
                </a:solidFill>
                <a:ea typeface="Tahoma"/>
                <a:cs typeface="Tahoma"/>
              </a:rPr>
              <a:t>The 2023 HBA Annual Conference will be held in Chicago, IL from 6-8 November. Learn more at </a:t>
            </a:r>
            <a:r>
              <a:rPr lang="en-US" altLang="en-US" sz="1800" b="1" dirty="0" err="1">
                <a:solidFill>
                  <a:schemeClr val="accent2"/>
                </a:solidFill>
                <a:ea typeface="Tahoma"/>
                <a:cs typeface="Tahoma"/>
                <a:hlinkClick r:id="rId2">
                  <a:extLst>
                    <a:ext uri="{A12FA001-AC4F-418D-AE19-62706E023703}">
                      <ahyp:hlinkClr xmlns:ahyp="http://schemas.microsoft.com/office/drawing/2018/hyperlinkcolor" val="tx"/>
                    </a:ext>
                  </a:extLst>
                </a:hlinkClick>
              </a:rPr>
              <a:t>HBAnet.org</a:t>
            </a:r>
            <a:r>
              <a:rPr lang="en-US" altLang="en-US" sz="1800" b="1" dirty="0">
                <a:solidFill>
                  <a:schemeClr val="accent2"/>
                </a:solidFill>
                <a:ea typeface="Tahoma"/>
                <a:cs typeface="Tahoma"/>
                <a:hlinkClick r:id="rId2">
                  <a:extLst>
                    <a:ext uri="{A12FA001-AC4F-418D-AE19-62706E023703}">
                      <ahyp:hlinkClr xmlns:ahyp="http://schemas.microsoft.com/office/drawing/2018/hyperlinkcolor" val="tx"/>
                    </a:ext>
                  </a:extLst>
                </a:hlinkClick>
              </a:rPr>
              <a:t>/2023AC</a:t>
            </a:r>
            <a:r>
              <a:rPr lang="en-US" altLang="en-US" sz="1800" dirty="0">
                <a:solidFill>
                  <a:srgbClr val="58595B"/>
                </a:solidFill>
                <a:ea typeface="Tahoma"/>
                <a:cs typeface="Tahoma"/>
              </a:rPr>
              <a:t>!</a:t>
            </a:r>
            <a:endParaRPr lang="en-US" altLang="en-US" sz="1800" dirty="0">
              <a:solidFill>
                <a:srgbClr val="58595B"/>
              </a:solidFill>
              <a:ea typeface="Tahoma" panose="020B0604030504040204" pitchFamily="34" charset="0"/>
              <a:cs typeface="Tahoma" panose="020B0604030504040204" pitchFamily="34" charset="0"/>
            </a:endParaRPr>
          </a:p>
          <a:p>
            <a:pPr marL="0" indent="0">
              <a:lnSpc>
                <a:spcPct val="120000"/>
              </a:lnSpc>
              <a:buNone/>
            </a:pPr>
            <a:endParaRPr lang="en-US" sz="1800" dirty="0"/>
          </a:p>
        </p:txBody>
      </p:sp>
      <p:pic>
        <p:nvPicPr>
          <p:cNvPr id="7" name="Picture 6" descr="A group of women standing around a table&#10;&#10;Description automatically generated with medium confidence">
            <a:extLst>
              <a:ext uri="{FF2B5EF4-FFF2-40B4-BE49-F238E27FC236}">
                <a16:creationId xmlns:a16="http://schemas.microsoft.com/office/drawing/2014/main" id="{DF703D50-438C-3138-869C-505FC2614FC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5757" r="3961"/>
          <a:stretch/>
        </p:blipFill>
        <p:spPr>
          <a:xfrm>
            <a:off x="3917053" y="4784250"/>
            <a:ext cx="2953797" cy="1727330"/>
          </a:xfrm>
          <a:prstGeom prst="rect">
            <a:avLst/>
          </a:prstGeom>
          <a:effectLst>
            <a:outerShdw blurRad="292100" dist="139700" dir="2700000" algn="ctr" rotWithShape="0">
              <a:srgbClr val="000000">
                <a:alpha val="65000"/>
              </a:srgbClr>
            </a:outerShdw>
          </a:effectLst>
        </p:spPr>
      </p:pic>
      <p:pic>
        <p:nvPicPr>
          <p:cNvPr id="5" name="Picture 4" descr="A picture containing person, seat&#10;&#10;Description automatically generated">
            <a:extLst>
              <a:ext uri="{FF2B5EF4-FFF2-40B4-BE49-F238E27FC236}">
                <a16:creationId xmlns:a16="http://schemas.microsoft.com/office/drawing/2014/main" id="{8DF2E0F2-E812-DE1D-8AE1-F7CD1614FF55}"/>
              </a:ext>
            </a:extLst>
          </p:cNvPr>
          <p:cNvPicPr>
            <a:picLocks noChangeAspect="1"/>
          </p:cNvPicPr>
          <p:nvPr/>
        </p:nvPicPr>
        <p:blipFill rotWithShape="1">
          <a:blip r:embed="rId5">
            <a:grayscl/>
            <a:extLst>
              <a:ext uri="{28A0092B-C50C-407E-A947-70E740481C1C}">
                <a14:useLocalDpi xmlns:a14="http://schemas.microsoft.com/office/drawing/2010/main" val="0"/>
              </a:ext>
            </a:extLst>
          </a:blip>
          <a:srcRect l="4881" t="16198" b="365"/>
          <a:stretch/>
        </p:blipFill>
        <p:spPr>
          <a:xfrm>
            <a:off x="7275581" y="4784250"/>
            <a:ext cx="2953796" cy="172733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4097319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DFF782-B2C7-0449-44C0-1BE3C4352F28}"/>
              </a:ext>
            </a:extLst>
          </p:cNvPr>
          <p:cNvSpPr>
            <a:spLocks noGrp="1"/>
          </p:cNvSpPr>
          <p:nvPr>
            <p:ph type="body" sz="quarter" idx="10"/>
          </p:nvPr>
        </p:nvSpPr>
        <p:spPr>
          <a:xfrm>
            <a:off x="4896667" y="2466975"/>
            <a:ext cx="6570663" cy="1573802"/>
          </a:xfrm>
        </p:spPr>
        <p:txBody>
          <a:bodyPr>
            <a:normAutofit/>
          </a:bodyPr>
          <a:lstStyle/>
          <a:p>
            <a:pPr algn="ctr"/>
            <a:r>
              <a:rPr lang="en-US" sz="8800" dirty="0">
                <a:latin typeface="+mj-lt"/>
              </a:rPr>
              <a:t>Overview</a:t>
            </a:r>
            <a:endParaRPr lang="en-US" sz="11500" dirty="0">
              <a:latin typeface="+mj-lt"/>
            </a:endParaRPr>
          </a:p>
        </p:txBody>
      </p:sp>
    </p:spTree>
    <p:extLst>
      <p:ext uri="{BB962C8B-B14F-4D97-AF65-F5344CB8AC3E}">
        <p14:creationId xmlns:p14="http://schemas.microsoft.com/office/powerpoint/2010/main" val="1857725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7C700-3240-1640-D0BB-28720F8D0FF6}"/>
              </a:ext>
            </a:extLst>
          </p:cNvPr>
          <p:cNvSpPr>
            <a:spLocks noGrp="1"/>
          </p:cNvSpPr>
          <p:nvPr>
            <p:ph type="title"/>
          </p:nvPr>
        </p:nvSpPr>
        <p:spPr>
          <a:xfrm>
            <a:off x="838200" y="2335753"/>
            <a:ext cx="10515600" cy="795141"/>
          </a:xfrm>
        </p:spPr>
        <p:txBody>
          <a:bodyPr>
            <a:normAutofit fontScale="90000"/>
          </a:bodyPr>
          <a:lstStyle/>
          <a:p>
            <a:r>
              <a:rPr lang="en-US" dirty="0"/>
              <a:t>Building Better Business Connections (3BC)</a:t>
            </a:r>
          </a:p>
        </p:txBody>
      </p:sp>
      <p:sp>
        <p:nvSpPr>
          <p:cNvPr id="3" name="Text Placeholder 2">
            <a:extLst>
              <a:ext uri="{FF2B5EF4-FFF2-40B4-BE49-F238E27FC236}">
                <a16:creationId xmlns:a16="http://schemas.microsoft.com/office/drawing/2014/main" id="{59F57E03-3BBB-D401-94B2-BA2336440771}"/>
              </a:ext>
            </a:extLst>
          </p:cNvPr>
          <p:cNvSpPr>
            <a:spLocks noGrp="1"/>
          </p:cNvSpPr>
          <p:nvPr>
            <p:ph type="body" sz="quarter" idx="10"/>
          </p:nvPr>
        </p:nvSpPr>
        <p:spPr>
          <a:xfrm>
            <a:off x="838200" y="3269933"/>
            <a:ext cx="10515600" cy="3388042"/>
          </a:xfrm>
        </p:spPr>
        <p:txBody>
          <a:bodyPr>
            <a:normAutofit/>
          </a:bodyPr>
          <a:lstStyle/>
          <a:p>
            <a:pPr marL="0" indent="0">
              <a:spcAft>
                <a:spcPts val="1000"/>
              </a:spcAft>
              <a:buNone/>
            </a:pPr>
            <a:r>
              <a:rPr lang="en-US" sz="1800" dirty="0">
                <a:ea typeface="Tahoma"/>
                <a:cs typeface="Tahoma"/>
              </a:rPr>
              <a:t>Established in 2011, 3BC is an annual event for our corporate partner community:</a:t>
            </a:r>
            <a:endParaRPr lang="en-US" sz="1800" dirty="0">
              <a:ea typeface="Tahoma"/>
              <a:cs typeface="Calibri" panose="020F0502020204030204"/>
            </a:endParaRPr>
          </a:p>
          <a:p>
            <a:pPr marL="698500" lvl="1" indent="-241300">
              <a:spcAft>
                <a:spcPts val="1000"/>
              </a:spcAft>
            </a:pPr>
            <a:r>
              <a:rPr lang="en-US" sz="1800" dirty="0">
                <a:solidFill>
                  <a:srgbClr val="58595B"/>
                </a:solidFill>
                <a:ea typeface="Tahoma" panose="020B0604030504040204" pitchFamily="34" charset="0"/>
                <a:cs typeface="Tahoma" panose="020B0604030504040204" pitchFamily="34" charset="0"/>
              </a:rPr>
              <a:t>Chaired by an industry leader</a:t>
            </a:r>
          </a:p>
          <a:p>
            <a:pPr marL="698500" lvl="1" indent="-241300">
              <a:spcAft>
                <a:spcPts val="1000"/>
              </a:spcAft>
            </a:pPr>
            <a:r>
              <a:rPr lang="en-US" sz="1800" dirty="0">
                <a:solidFill>
                  <a:srgbClr val="58595B"/>
                </a:solidFill>
                <a:ea typeface="Tahoma" panose="020B0604030504040204" pitchFamily="34" charset="0"/>
                <a:cs typeface="Tahoma" panose="020B0604030504040204" pitchFamily="34" charset="0"/>
              </a:rPr>
              <a:t>Connecting senior executives</a:t>
            </a:r>
          </a:p>
          <a:p>
            <a:pPr marL="698500" lvl="1" indent="-241300">
              <a:spcAft>
                <a:spcPts val="1000"/>
              </a:spcAft>
            </a:pPr>
            <a:r>
              <a:rPr lang="en-US" sz="1800" dirty="0">
                <a:solidFill>
                  <a:srgbClr val="58595B"/>
                </a:solidFill>
                <a:ea typeface="Tahoma"/>
                <a:cs typeface="Tahoma"/>
              </a:rPr>
              <a:t>Collaborating to overcome organizational challenges and achieve business goals</a:t>
            </a:r>
          </a:p>
          <a:p>
            <a:pPr marL="0" indent="0">
              <a:spcAft>
                <a:spcPts val="1000"/>
              </a:spcAft>
              <a:buNone/>
            </a:pPr>
            <a:r>
              <a:rPr lang="en-US" sz="1800" dirty="0">
                <a:ea typeface="Tahoma"/>
                <a:cs typeface="Tahoma"/>
              </a:rPr>
              <a:t>The 2023 event will take place in New York City on 17 May. The exclusive, invite-only event p</a:t>
            </a:r>
            <a:r>
              <a:rPr lang="en-US" sz="1800" dirty="0">
                <a:ea typeface="+mn-lt"/>
                <a:cs typeface="+mn-lt"/>
              </a:rPr>
              <a:t>rovides a forum for executive leaders to engage in important conversations and leave with action items to implement as individual leaders and as a collective </a:t>
            </a:r>
            <a:r>
              <a:rPr lang="en-US" sz="1800" dirty="0">
                <a:latin typeface="Tahoma"/>
                <a:ea typeface="+mn-lt"/>
                <a:cs typeface="+mn-lt"/>
              </a:rPr>
              <a:t>of leaders engaged in the business of healthcare.</a:t>
            </a:r>
          </a:p>
          <a:p>
            <a:pPr marL="0" indent="0">
              <a:buNone/>
            </a:pPr>
            <a:r>
              <a:rPr lang="en-US" sz="1800" dirty="0"/>
              <a:t>For more information, </a:t>
            </a:r>
            <a:r>
              <a:rPr lang="en-US" sz="1800" b="1" dirty="0">
                <a:solidFill>
                  <a:schemeClr val="accent2"/>
                </a:solidFill>
              </a:rPr>
              <a:t>visit </a:t>
            </a:r>
            <a:r>
              <a:rPr lang="en-US" sz="1800" b="1" dirty="0" err="1">
                <a:solidFill>
                  <a:schemeClr val="accent2"/>
                </a:solidFill>
                <a:hlinkClick r:id="rId2">
                  <a:extLst>
                    <a:ext uri="{A12FA001-AC4F-418D-AE19-62706E023703}">
                      <ahyp:hlinkClr xmlns:ahyp="http://schemas.microsoft.com/office/drawing/2018/hyperlinkcolor" val="tx"/>
                    </a:ext>
                  </a:extLst>
                </a:hlinkClick>
              </a:rPr>
              <a:t>HBAnet.org</a:t>
            </a:r>
            <a:r>
              <a:rPr lang="en-US" sz="1800" b="1" dirty="0">
                <a:solidFill>
                  <a:schemeClr val="accent2"/>
                </a:solidFill>
                <a:hlinkClick r:id="rId2">
                  <a:extLst>
                    <a:ext uri="{A12FA001-AC4F-418D-AE19-62706E023703}">
                      <ahyp:hlinkClr xmlns:ahyp="http://schemas.microsoft.com/office/drawing/2018/hyperlinkcolor" val="tx"/>
                    </a:ext>
                  </a:extLst>
                </a:hlinkClick>
              </a:rPr>
              <a:t>/building-better-business-connections-3bc</a:t>
            </a:r>
            <a:endParaRPr lang="en-US" sz="1800" b="1" dirty="0">
              <a:solidFill>
                <a:schemeClr val="accent2"/>
              </a:solidFill>
            </a:endParaRPr>
          </a:p>
        </p:txBody>
      </p:sp>
    </p:spTree>
    <p:extLst>
      <p:ext uri="{BB962C8B-B14F-4D97-AF65-F5344CB8AC3E}">
        <p14:creationId xmlns:p14="http://schemas.microsoft.com/office/powerpoint/2010/main" val="24783101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DFF782-B2C7-0449-44C0-1BE3C4352F28}"/>
              </a:ext>
            </a:extLst>
          </p:cNvPr>
          <p:cNvSpPr>
            <a:spLocks noGrp="1"/>
          </p:cNvSpPr>
          <p:nvPr>
            <p:ph type="body" sz="quarter" idx="10"/>
          </p:nvPr>
        </p:nvSpPr>
        <p:spPr>
          <a:xfrm>
            <a:off x="4162698" y="2367779"/>
            <a:ext cx="7924800" cy="2122442"/>
          </a:xfrm>
        </p:spPr>
        <p:txBody>
          <a:bodyPr>
            <a:normAutofit lnSpcReduction="10000"/>
          </a:bodyPr>
          <a:lstStyle/>
          <a:p>
            <a:pPr algn="ctr"/>
            <a:r>
              <a:rPr lang="en-US" sz="8000" dirty="0">
                <a:latin typeface="+mj-lt"/>
              </a:rPr>
              <a:t>Corporate Partnership</a:t>
            </a:r>
            <a:endParaRPr lang="en-US" sz="9600" dirty="0">
              <a:latin typeface="+mj-lt"/>
            </a:endParaRPr>
          </a:p>
        </p:txBody>
      </p:sp>
    </p:spTree>
    <p:extLst>
      <p:ext uri="{BB962C8B-B14F-4D97-AF65-F5344CB8AC3E}">
        <p14:creationId xmlns:p14="http://schemas.microsoft.com/office/powerpoint/2010/main" val="593303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8C331-9534-8AAF-697B-8068643C1235}"/>
              </a:ext>
            </a:extLst>
          </p:cNvPr>
          <p:cNvSpPr>
            <a:spLocks noGrp="1"/>
          </p:cNvSpPr>
          <p:nvPr>
            <p:ph type="title"/>
          </p:nvPr>
        </p:nvSpPr>
        <p:spPr>
          <a:xfrm>
            <a:off x="492760" y="344805"/>
            <a:ext cx="10515600" cy="1325563"/>
          </a:xfrm>
        </p:spPr>
        <p:txBody>
          <a:bodyPr/>
          <a:lstStyle/>
          <a:p>
            <a:r>
              <a:rPr lang="en-US" dirty="0"/>
              <a:t>Lead the Way for Change</a:t>
            </a:r>
          </a:p>
        </p:txBody>
      </p:sp>
      <p:sp>
        <p:nvSpPr>
          <p:cNvPr id="3" name="Text Placeholder 2">
            <a:extLst>
              <a:ext uri="{FF2B5EF4-FFF2-40B4-BE49-F238E27FC236}">
                <a16:creationId xmlns:a16="http://schemas.microsoft.com/office/drawing/2014/main" id="{9F513FC7-BD5E-58B3-2390-5033EB5BB31E}"/>
              </a:ext>
            </a:extLst>
          </p:cNvPr>
          <p:cNvSpPr>
            <a:spLocks noGrp="1"/>
          </p:cNvSpPr>
          <p:nvPr>
            <p:ph type="body" sz="quarter" idx="10"/>
          </p:nvPr>
        </p:nvSpPr>
        <p:spPr>
          <a:xfrm>
            <a:off x="492760" y="2135505"/>
            <a:ext cx="7371080" cy="4155567"/>
          </a:xfrm>
        </p:spPr>
        <p:txBody>
          <a:bodyPr>
            <a:noAutofit/>
          </a:bodyPr>
          <a:lstStyle/>
          <a:p>
            <a:pPr marL="0" indent="0">
              <a:lnSpc>
                <a:spcPct val="100000"/>
              </a:lnSpc>
              <a:buNone/>
            </a:pPr>
            <a:r>
              <a:rPr lang="en-US" sz="1800" dirty="0">
                <a:latin typeface="Tahoma" panose="020B0604030504040204" pitchFamily="34" charset="0"/>
                <a:ea typeface="Tahoma" panose="020B0604030504040204" pitchFamily="34" charset="0"/>
                <a:cs typeface="Tahoma" panose="020B0604030504040204" pitchFamily="34" charset="0"/>
              </a:rPr>
              <a:t>The business of healthcare is changing rapidly and following the trends won't be enough. Lead the way by sponsoring HBA events — and gain the competitive advantage for high-profile visibility and exposure.</a:t>
            </a:r>
            <a:endParaRPr lang="en-US" sz="1800" b="1" dirty="0">
              <a:solidFill>
                <a:schemeClr val="accent1"/>
              </a:solidFill>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Clr>
                <a:schemeClr val="accent1"/>
              </a:buClr>
              <a:buNone/>
            </a:pPr>
            <a:r>
              <a:rPr lang="en-US" sz="1800" b="1" dirty="0">
                <a:solidFill>
                  <a:schemeClr val="accent1"/>
                </a:solidFill>
                <a:ea typeface="Tahoma" panose="020B0604030504040204" pitchFamily="34" charset="0"/>
                <a:cs typeface="Tahoma" panose="020B0604030504040204" pitchFamily="34" charset="0"/>
              </a:rPr>
              <a:t>The Value of Partnership</a:t>
            </a:r>
          </a:p>
          <a:p>
            <a:pPr marL="800100" lvl="1" indent="-342900">
              <a:lnSpc>
                <a:spcPct val="100000"/>
              </a:lnSpc>
              <a:buClr>
                <a:schemeClr val="accent1"/>
              </a:buClr>
            </a:pPr>
            <a:r>
              <a:rPr lang="en-US" sz="1800" dirty="0">
                <a:solidFill>
                  <a:srgbClr val="58595B"/>
                </a:solidFill>
                <a:ea typeface="Tahoma" panose="020B0604030504040204" pitchFamily="34" charset="0"/>
                <a:cs typeface="Tahoma" panose="020B0604030504040204" pitchFamily="34" charset="0"/>
              </a:rPr>
              <a:t>Improved business results by developing talent within your organization</a:t>
            </a:r>
          </a:p>
          <a:p>
            <a:pPr marL="800100" lvl="1" indent="-342900">
              <a:lnSpc>
                <a:spcPct val="100000"/>
              </a:lnSpc>
              <a:buClr>
                <a:schemeClr val="accent1"/>
              </a:buClr>
            </a:pPr>
            <a:r>
              <a:rPr lang="en-US" sz="1800" dirty="0">
                <a:solidFill>
                  <a:srgbClr val="58595B"/>
                </a:solidFill>
                <a:ea typeface="Tahoma" panose="020B0604030504040204" pitchFamily="34" charset="0"/>
                <a:cs typeface="Tahoma" panose="020B0604030504040204" pitchFamily="34" charset="0"/>
              </a:rPr>
              <a:t>Increased recognition on a national platform for your brand and leadership and for celebrating accomplishments of your female talent and internal programs</a:t>
            </a:r>
          </a:p>
          <a:p>
            <a:pPr marL="800100" lvl="1" indent="-342900">
              <a:lnSpc>
                <a:spcPct val="100000"/>
              </a:lnSpc>
              <a:buClr>
                <a:schemeClr val="accent1"/>
              </a:buClr>
            </a:pPr>
            <a:r>
              <a:rPr lang="en-US" sz="1800" dirty="0">
                <a:solidFill>
                  <a:srgbClr val="58595B"/>
                </a:solidFill>
                <a:ea typeface="Tahoma" panose="020B0604030504040204" pitchFamily="34" charset="0"/>
                <a:cs typeface="Tahoma" panose="020B0604030504040204" pitchFamily="34" charset="0"/>
              </a:rPr>
              <a:t>Stronger relations with organizations across the healthcare industry</a:t>
            </a:r>
          </a:p>
          <a:p>
            <a:pPr marL="800100" lvl="1" indent="-342900">
              <a:lnSpc>
                <a:spcPct val="100000"/>
              </a:lnSpc>
              <a:buClr>
                <a:schemeClr val="accent1"/>
              </a:buClr>
            </a:pPr>
            <a:r>
              <a:rPr lang="en-US" sz="1800" dirty="0">
                <a:solidFill>
                  <a:srgbClr val="58595B"/>
                </a:solidFill>
                <a:ea typeface="Tahoma" panose="020B0604030504040204" pitchFamily="34" charset="0"/>
                <a:cs typeface="Tahoma" panose="020B0604030504040204" pitchFamily="34" charset="0"/>
              </a:rPr>
              <a:t>Empowered women within your organization — driving opportunities </a:t>
            </a:r>
            <a:r>
              <a:rPr 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for leadership development and growth</a:t>
            </a:r>
          </a:p>
          <a:p>
            <a:pPr marL="0" indent="0">
              <a:buNone/>
            </a:pPr>
            <a:endParaRPr lang="en-US" dirty="0"/>
          </a:p>
        </p:txBody>
      </p:sp>
    </p:spTree>
    <p:extLst>
      <p:ext uri="{BB962C8B-B14F-4D97-AF65-F5344CB8AC3E}">
        <p14:creationId xmlns:p14="http://schemas.microsoft.com/office/powerpoint/2010/main" val="996739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AB7E8-6411-A0B9-9291-2950AA885CC9}"/>
              </a:ext>
            </a:extLst>
          </p:cNvPr>
          <p:cNvSpPr txBox="1">
            <a:spLocks/>
          </p:cNvSpPr>
          <p:nvPr/>
        </p:nvSpPr>
        <p:spPr>
          <a:xfrm>
            <a:off x="0" y="356125"/>
            <a:ext cx="12192000" cy="795142"/>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en-US" dirty="0">
                <a:solidFill>
                  <a:schemeClr val="accent1"/>
                </a:solidFill>
              </a:rPr>
              <a:t>Current Corporate Partners</a:t>
            </a:r>
            <a:endParaRPr lang="en-US" baseline="30000" dirty="0">
              <a:solidFill>
                <a:schemeClr val="accent1"/>
              </a:solidFill>
            </a:endParaRPr>
          </a:p>
        </p:txBody>
      </p:sp>
      <p:sp>
        <p:nvSpPr>
          <p:cNvPr id="3" name="TextBox 2">
            <a:extLst>
              <a:ext uri="{FF2B5EF4-FFF2-40B4-BE49-F238E27FC236}">
                <a16:creationId xmlns:a16="http://schemas.microsoft.com/office/drawing/2014/main" id="{EE27C360-FBBF-F707-7C47-7C207DB355C8}"/>
              </a:ext>
            </a:extLst>
          </p:cNvPr>
          <p:cNvSpPr txBox="1"/>
          <p:nvPr/>
        </p:nvSpPr>
        <p:spPr>
          <a:xfrm>
            <a:off x="11011335" y="94515"/>
            <a:ext cx="1095172" cy="261610"/>
          </a:xfrm>
          <a:prstGeom prst="rect">
            <a:avLst/>
          </a:prstGeom>
          <a:noFill/>
        </p:spPr>
        <p:txBody>
          <a:bodyPr wrap="none" rtlCol="0">
            <a:spAutoFit/>
          </a:bodyPr>
          <a:lstStyle/>
          <a:p>
            <a:r>
              <a:rPr lang="en-US" sz="1100" dirty="0">
                <a:latin typeface="Tahoma" panose="020B0604030504040204" pitchFamily="34" charset="0"/>
                <a:ea typeface="Tahoma" panose="020B0604030504040204" pitchFamily="34" charset="0"/>
                <a:cs typeface="Tahoma" panose="020B0604030504040204" pitchFamily="34" charset="0"/>
              </a:rPr>
              <a:t>*Partial Listing</a:t>
            </a:r>
          </a:p>
        </p:txBody>
      </p:sp>
      <p:sp>
        <p:nvSpPr>
          <p:cNvPr id="5" name="TextBox 4">
            <a:extLst>
              <a:ext uri="{FF2B5EF4-FFF2-40B4-BE49-F238E27FC236}">
                <a16:creationId xmlns:a16="http://schemas.microsoft.com/office/drawing/2014/main" id="{2E1FBD2B-1BDF-F750-725F-DBBBF296F6C1}"/>
              </a:ext>
            </a:extLst>
          </p:cNvPr>
          <p:cNvSpPr txBox="1"/>
          <p:nvPr/>
        </p:nvSpPr>
        <p:spPr>
          <a:xfrm>
            <a:off x="9509760" y="384364"/>
            <a:ext cx="6096000" cy="369332"/>
          </a:xfrm>
          <a:prstGeom prst="rect">
            <a:avLst/>
          </a:prstGeom>
          <a:noFill/>
        </p:spPr>
        <p:txBody>
          <a:bodyPr wrap="square">
            <a:spAutoFit/>
          </a:bodyPr>
          <a:lstStyle/>
          <a:p>
            <a:r>
              <a:rPr lang="en-US" sz="1800" baseline="30000" dirty="0">
                <a:solidFill>
                  <a:schemeClr val="accent1"/>
                </a:solidFill>
              </a:rPr>
              <a:t>*</a:t>
            </a:r>
            <a:endParaRPr lang="en-US" dirty="0"/>
          </a:p>
        </p:txBody>
      </p:sp>
      <p:pic>
        <p:nvPicPr>
          <p:cNvPr id="6" name="Picture 5" descr="Icon&#10;&#10;Description automatically generated">
            <a:extLst>
              <a:ext uri="{FF2B5EF4-FFF2-40B4-BE49-F238E27FC236}">
                <a16:creationId xmlns:a16="http://schemas.microsoft.com/office/drawing/2014/main" id="{C4E2E3A3-7F1C-204E-9407-E3E0A78F8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3851" y="4765773"/>
            <a:ext cx="1406446" cy="984760"/>
          </a:xfrm>
          <a:prstGeom prst="rect">
            <a:avLst/>
          </a:prstGeom>
        </p:spPr>
      </p:pic>
      <p:pic>
        <p:nvPicPr>
          <p:cNvPr id="7" name="Picture 6" descr="Logo, company name&#10;&#10;Description automatically generated">
            <a:extLst>
              <a:ext uri="{FF2B5EF4-FFF2-40B4-BE49-F238E27FC236}">
                <a16:creationId xmlns:a16="http://schemas.microsoft.com/office/drawing/2014/main" id="{7D6ABEF1-E88B-176B-53D0-54250828B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4548" y="1885563"/>
            <a:ext cx="1534813" cy="1513145"/>
          </a:xfrm>
          <a:prstGeom prst="rect">
            <a:avLst/>
          </a:prstGeom>
        </p:spPr>
      </p:pic>
      <p:pic>
        <p:nvPicPr>
          <p:cNvPr id="8" name="Picture 7" descr="Icon&#10;&#10;Description automatically generated">
            <a:extLst>
              <a:ext uri="{FF2B5EF4-FFF2-40B4-BE49-F238E27FC236}">
                <a16:creationId xmlns:a16="http://schemas.microsoft.com/office/drawing/2014/main" id="{C31E9481-7B76-4A6F-0794-29D44F1BEEC0}"/>
              </a:ext>
            </a:extLst>
          </p:cNvPr>
          <p:cNvPicPr>
            <a:picLocks noChangeAspect="1"/>
          </p:cNvPicPr>
          <p:nvPr/>
        </p:nvPicPr>
        <p:blipFill rotWithShape="1">
          <a:blip r:embed="rId4">
            <a:extLst>
              <a:ext uri="{28A0092B-C50C-407E-A947-70E740481C1C}">
                <a14:useLocalDpi xmlns:a14="http://schemas.microsoft.com/office/drawing/2010/main" val="0"/>
              </a:ext>
            </a:extLst>
          </a:blip>
          <a:srcRect l="7419" t="23910" b="25749"/>
          <a:stretch/>
        </p:blipFill>
        <p:spPr>
          <a:xfrm>
            <a:off x="9006943" y="3287646"/>
            <a:ext cx="2528144" cy="526240"/>
          </a:xfrm>
          <a:prstGeom prst="rect">
            <a:avLst/>
          </a:prstGeom>
        </p:spPr>
      </p:pic>
      <p:pic>
        <p:nvPicPr>
          <p:cNvPr id="11" name="Picture 53">
            <a:extLst>
              <a:ext uri="{FF2B5EF4-FFF2-40B4-BE49-F238E27FC236}">
                <a16:creationId xmlns:a16="http://schemas.microsoft.com/office/drawing/2014/main" id="{83B78840-3B3E-CA1E-4DD5-7F69957E313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00224" y="3954807"/>
            <a:ext cx="9715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Baxter">
            <a:hlinkClick r:id="rId6"/>
            <a:extLst>
              <a:ext uri="{FF2B5EF4-FFF2-40B4-BE49-F238E27FC236}">
                <a16:creationId xmlns:a16="http://schemas.microsoft.com/office/drawing/2014/main" id="{F6744D50-302E-8F16-20EB-E4E33DD7743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421252" y="1621214"/>
            <a:ext cx="1447038"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descr="Home">
            <a:hlinkClick r:id="rId8"/>
            <a:extLst>
              <a:ext uri="{FF2B5EF4-FFF2-40B4-BE49-F238E27FC236}">
                <a16:creationId xmlns:a16="http://schemas.microsoft.com/office/drawing/2014/main" id="{6C52C91E-6BC4-8EFB-D605-00BC9FD792E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l="2" r="22432"/>
          <a:stretch>
            <a:fillRect/>
          </a:stretch>
        </p:blipFill>
        <p:spPr bwMode="auto">
          <a:xfrm>
            <a:off x="3970688" y="3882851"/>
            <a:ext cx="177196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Cardinal Health Logo">
            <a:extLst>
              <a:ext uri="{FF2B5EF4-FFF2-40B4-BE49-F238E27FC236}">
                <a16:creationId xmlns:a16="http://schemas.microsoft.com/office/drawing/2014/main" id="{10F8C38C-EE69-A4E5-563E-8C6B5295803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203356" y="2048083"/>
            <a:ext cx="1835237" cy="57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F7CB745E-BCE8-D169-6F87-87939F7DFC8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792982" y="4053230"/>
            <a:ext cx="1956310" cy="357192"/>
          </a:xfrm>
          <a:prstGeom prst="rect">
            <a:avLst/>
          </a:prstGeom>
        </p:spPr>
      </p:pic>
      <p:pic>
        <p:nvPicPr>
          <p:cNvPr id="19" name="Picture 18">
            <a:extLst>
              <a:ext uri="{FF2B5EF4-FFF2-40B4-BE49-F238E27FC236}">
                <a16:creationId xmlns:a16="http://schemas.microsoft.com/office/drawing/2014/main" id="{6F26A5D6-A145-0AD5-8D56-4F4B0D9DCF9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906274" y="3971474"/>
            <a:ext cx="2592884" cy="607707"/>
          </a:xfrm>
          <a:prstGeom prst="rect">
            <a:avLst/>
          </a:prstGeom>
        </p:spPr>
      </p:pic>
      <p:pic>
        <p:nvPicPr>
          <p:cNvPr id="20" name="Picture 19">
            <a:extLst>
              <a:ext uri="{FF2B5EF4-FFF2-40B4-BE49-F238E27FC236}">
                <a16:creationId xmlns:a16="http://schemas.microsoft.com/office/drawing/2014/main" id="{343D3DDE-E7E1-F62D-34EC-FAA9273AF90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341653" y="3033695"/>
            <a:ext cx="2352676" cy="663432"/>
          </a:xfrm>
          <a:prstGeom prst="rect">
            <a:avLst/>
          </a:prstGeom>
        </p:spPr>
      </p:pic>
      <p:pic>
        <p:nvPicPr>
          <p:cNvPr id="21" name="Picture 20">
            <a:extLst>
              <a:ext uri="{FF2B5EF4-FFF2-40B4-BE49-F238E27FC236}">
                <a16:creationId xmlns:a16="http://schemas.microsoft.com/office/drawing/2014/main" id="{955D2270-F85F-AF9C-93D3-0D3AFA59512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72132" y="4635416"/>
            <a:ext cx="2214563" cy="842158"/>
          </a:xfrm>
          <a:prstGeom prst="rect">
            <a:avLst/>
          </a:prstGeom>
        </p:spPr>
      </p:pic>
      <p:pic>
        <p:nvPicPr>
          <p:cNvPr id="22" name="Picture 21">
            <a:extLst>
              <a:ext uri="{FF2B5EF4-FFF2-40B4-BE49-F238E27FC236}">
                <a16:creationId xmlns:a16="http://schemas.microsoft.com/office/drawing/2014/main" id="{5482EEFB-4549-337A-448F-FD21352724F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32136" y="1321817"/>
            <a:ext cx="1887949" cy="457200"/>
          </a:xfrm>
          <a:prstGeom prst="rect">
            <a:avLst/>
          </a:prstGeom>
        </p:spPr>
      </p:pic>
      <p:pic>
        <p:nvPicPr>
          <p:cNvPr id="23" name="Picture 22">
            <a:extLst>
              <a:ext uri="{FF2B5EF4-FFF2-40B4-BE49-F238E27FC236}">
                <a16:creationId xmlns:a16="http://schemas.microsoft.com/office/drawing/2014/main" id="{20CD10DA-5B2A-BF69-C10F-1EAB0C0F37FC}"/>
              </a:ext>
            </a:extLst>
          </p:cNvPr>
          <p:cNvPicPr>
            <a:picLocks noChangeAspect="1"/>
          </p:cNvPicPr>
          <p:nvPr/>
        </p:nvPicPr>
        <p:blipFill>
          <a:blip r:embed="rId16"/>
          <a:stretch>
            <a:fillRect/>
          </a:stretch>
        </p:blipFill>
        <p:spPr>
          <a:xfrm>
            <a:off x="2847001" y="1535580"/>
            <a:ext cx="1335140" cy="237765"/>
          </a:xfrm>
          <a:prstGeom prst="rect">
            <a:avLst/>
          </a:prstGeom>
        </p:spPr>
      </p:pic>
      <p:pic>
        <p:nvPicPr>
          <p:cNvPr id="24" name="Picture 2">
            <a:extLst>
              <a:ext uri="{FF2B5EF4-FFF2-40B4-BE49-F238E27FC236}">
                <a16:creationId xmlns:a16="http://schemas.microsoft.com/office/drawing/2014/main" id="{933A60D8-ADB5-08A4-0BE2-70D4E64CC154}"/>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11519" t="3756" r="5318" b="7878"/>
          <a:stretch/>
        </p:blipFill>
        <p:spPr bwMode="auto">
          <a:xfrm>
            <a:off x="870610" y="2931157"/>
            <a:ext cx="1522624" cy="95169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1930D8AC-5D92-FA73-4749-E3FB7E81E14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723782" y="2317481"/>
            <a:ext cx="2352677" cy="32657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FCFF11A2-5F23-AB25-8594-BFFE87E3093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520678" y="1313827"/>
            <a:ext cx="1621401" cy="697202"/>
          </a:xfrm>
          <a:prstGeom prst="rect">
            <a:avLst/>
          </a:prstGeom>
        </p:spPr>
      </p:pic>
      <p:pic>
        <p:nvPicPr>
          <p:cNvPr id="28" name="Picture 27">
            <a:extLst>
              <a:ext uri="{FF2B5EF4-FFF2-40B4-BE49-F238E27FC236}">
                <a16:creationId xmlns:a16="http://schemas.microsoft.com/office/drawing/2014/main" id="{13655623-B50F-8D02-E98F-E0B7D816CC2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2725" y="2137955"/>
            <a:ext cx="769441" cy="769441"/>
          </a:xfrm>
          <a:prstGeom prst="rect">
            <a:avLst/>
          </a:prstGeom>
        </p:spPr>
      </p:pic>
      <p:pic>
        <p:nvPicPr>
          <p:cNvPr id="29" name="Picture 28">
            <a:extLst>
              <a:ext uri="{FF2B5EF4-FFF2-40B4-BE49-F238E27FC236}">
                <a16:creationId xmlns:a16="http://schemas.microsoft.com/office/drawing/2014/main" id="{89B2DAFE-F4AE-EA0E-F1DA-75728D911F0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207959" y="2172589"/>
            <a:ext cx="1346637" cy="734120"/>
          </a:xfrm>
          <a:prstGeom prst="rect">
            <a:avLst/>
          </a:prstGeom>
        </p:spPr>
      </p:pic>
      <p:pic>
        <p:nvPicPr>
          <p:cNvPr id="30" name="Picture 29">
            <a:extLst>
              <a:ext uri="{FF2B5EF4-FFF2-40B4-BE49-F238E27FC236}">
                <a16:creationId xmlns:a16="http://schemas.microsoft.com/office/drawing/2014/main" id="{B9BBF04E-5EEF-EFAB-F683-3B3BE7F81FEA}"/>
              </a:ext>
            </a:extLst>
          </p:cNvPr>
          <p:cNvPicPr>
            <a:picLocks noChangeAspect="1"/>
          </p:cNvPicPr>
          <p:nvPr/>
        </p:nvPicPr>
        <p:blipFill rotWithShape="1">
          <a:blip r:embed="rId22">
            <a:extLst>
              <a:ext uri="{28A0092B-C50C-407E-A947-70E740481C1C}">
                <a14:useLocalDpi xmlns:a14="http://schemas.microsoft.com/office/drawing/2010/main" val="0"/>
              </a:ext>
            </a:extLst>
          </a:blip>
          <a:srcRect l="19002" t="33785" r="18742" b="33313"/>
          <a:stretch/>
        </p:blipFill>
        <p:spPr>
          <a:xfrm>
            <a:off x="7039229" y="3142321"/>
            <a:ext cx="1760251" cy="581433"/>
          </a:xfrm>
          <a:prstGeom prst="rect">
            <a:avLst/>
          </a:prstGeom>
        </p:spPr>
      </p:pic>
      <p:pic>
        <p:nvPicPr>
          <p:cNvPr id="31" name="Picture 30">
            <a:extLst>
              <a:ext uri="{FF2B5EF4-FFF2-40B4-BE49-F238E27FC236}">
                <a16:creationId xmlns:a16="http://schemas.microsoft.com/office/drawing/2014/main" id="{34AC1097-5240-4AA5-CA5C-CDFA5093670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299582" y="2273079"/>
            <a:ext cx="1743758" cy="708739"/>
          </a:xfrm>
          <a:prstGeom prst="rect">
            <a:avLst/>
          </a:prstGeom>
        </p:spPr>
      </p:pic>
      <p:pic>
        <p:nvPicPr>
          <p:cNvPr id="32" name="Picture 31">
            <a:extLst>
              <a:ext uri="{FF2B5EF4-FFF2-40B4-BE49-F238E27FC236}">
                <a16:creationId xmlns:a16="http://schemas.microsoft.com/office/drawing/2014/main" id="{CB7463AC-E312-9009-99D7-89DAABF0433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986138" y="4790522"/>
            <a:ext cx="1924941" cy="793750"/>
          </a:xfrm>
          <a:prstGeom prst="rect">
            <a:avLst/>
          </a:prstGeom>
        </p:spPr>
      </p:pic>
      <p:pic>
        <p:nvPicPr>
          <p:cNvPr id="33" name="Picture 32" descr="Logo&#10;&#10;Description automatically generated">
            <a:extLst>
              <a:ext uri="{FF2B5EF4-FFF2-40B4-BE49-F238E27FC236}">
                <a16:creationId xmlns:a16="http://schemas.microsoft.com/office/drawing/2014/main" id="{C8AE2211-C4AA-F13E-6AC9-61F1BFFBBBE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256701" y="2094337"/>
            <a:ext cx="1534813" cy="706822"/>
          </a:xfrm>
          <a:prstGeom prst="rect">
            <a:avLst/>
          </a:prstGeom>
        </p:spPr>
      </p:pic>
      <p:pic>
        <p:nvPicPr>
          <p:cNvPr id="34" name="Picture 33" descr="Logo&#10;&#10;Description automatically generated with medium confidence">
            <a:extLst>
              <a:ext uri="{FF2B5EF4-FFF2-40B4-BE49-F238E27FC236}">
                <a16:creationId xmlns:a16="http://schemas.microsoft.com/office/drawing/2014/main" id="{FBB55F83-B0FA-8C2D-2911-CFBFD0010F7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067715" y="4616239"/>
            <a:ext cx="2038792" cy="997279"/>
          </a:xfrm>
          <a:prstGeom prst="rect">
            <a:avLst/>
          </a:prstGeom>
        </p:spPr>
      </p:pic>
      <p:pic>
        <p:nvPicPr>
          <p:cNvPr id="35" name="Picture 34" descr="Shape&#10;&#10;Description automatically generated with low confidence">
            <a:extLst>
              <a:ext uri="{FF2B5EF4-FFF2-40B4-BE49-F238E27FC236}">
                <a16:creationId xmlns:a16="http://schemas.microsoft.com/office/drawing/2014/main" id="{34E81BD7-EC5B-EE16-210B-9227C5113494}"/>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950297" y="4691250"/>
            <a:ext cx="2135461" cy="984760"/>
          </a:xfrm>
          <a:prstGeom prst="rect">
            <a:avLst/>
          </a:prstGeom>
        </p:spPr>
      </p:pic>
      <p:pic>
        <p:nvPicPr>
          <p:cNvPr id="36" name="Picture 35" descr="Logo&#10;&#10;Description automatically generated">
            <a:extLst>
              <a:ext uri="{FF2B5EF4-FFF2-40B4-BE49-F238E27FC236}">
                <a16:creationId xmlns:a16="http://schemas.microsoft.com/office/drawing/2014/main" id="{53AE9849-981E-355A-02E3-5052C0B7438A}"/>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614234" y="5804066"/>
            <a:ext cx="2560316" cy="533399"/>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8373B9D7-57E2-FEFB-9B3A-5A432A63528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09660" y="4053230"/>
            <a:ext cx="2391650" cy="431618"/>
          </a:xfrm>
          <a:prstGeom prst="rect">
            <a:avLst/>
          </a:prstGeom>
        </p:spPr>
      </p:pic>
      <p:pic>
        <p:nvPicPr>
          <p:cNvPr id="39" name="Picture 38" descr="A red and white logo&#10;&#10;Description automatically generated with medium confidence">
            <a:extLst>
              <a:ext uri="{FF2B5EF4-FFF2-40B4-BE49-F238E27FC236}">
                <a16:creationId xmlns:a16="http://schemas.microsoft.com/office/drawing/2014/main" id="{EC641832-3451-7F24-6F3B-164178FC3792}"/>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288552" y="5717558"/>
            <a:ext cx="1974871" cy="663433"/>
          </a:xfrm>
          <a:prstGeom prst="rect">
            <a:avLst/>
          </a:prstGeom>
        </p:spPr>
      </p:pic>
      <p:pic>
        <p:nvPicPr>
          <p:cNvPr id="41" name="Picture 40" descr="A picture containing text, outdoor, sign&#10;&#10;Description automatically generated">
            <a:extLst>
              <a:ext uri="{FF2B5EF4-FFF2-40B4-BE49-F238E27FC236}">
                <a16:creationId xmlns:a16="http://schemas.microsoft.com/office/drawing/2014/main" id="{9923B91B-E3E7-6365-3109-93FA285D670B}"/>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34228" y="1338267"/>
            <a:ext cx="2133600" cy="609600"/>
          </a:xfrm>
          <a:prstGeom prst="rect">
            <a:avLst/>
          </a:prstGeom>
        </p:spPr>
      </p:pic>
      <p:pic>
        <p:nvPicPr>
          <p:cNvPr id="43" name="Picture 42" descr="Icon&#10;&#10;Description automatically generated">
            <a:extLst>
              <a:ext uri="{FF2B5EF4-FFF2-40B4-BE49-F238E27FC236}">
                <a16:creationId xmlns:a16="http://schemas.microsoft.com/office/drawing/2014/main" id="{2AA20173-6840-1C63-021C-378479B6C3B5}"/>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518277" y="1387456"/>
            <a:ext cx="1577723" cy="404949"/>
          </a:xfrm>
          <a:prstGeom prst="rect">
            <a:avLst/>
          </a:prstGeom>
        </p:spPr>
      </p:pic>
      <p:pic>
        <p:nvPicPr>
          <p:cNvPr id="45" name="Picture 44" descr="A picture containing chart&#10;&#10;Description automatically generated">
            <a:extLst>
              <a:ext uri="{FF2B5EF4-FFF2-40B4-BE49-F238E27FC236}">
                <a16:creationId xmlns:a16="http://schemas.microsoft.com/office/drawing/2014/main" id="{AE1D8D82-C606-BB72-C89C-BFC481DEA4D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5130714" y="4826901"/>
            <a:ext cx="1151242" cy="873325"/>
          </a:xfrm>
          <a:prstGeom prst="rect">
            <a:avLst/>
          </a:prstGeom>
        </p:spPr>
      </p:pic>
      <p:pic>
        <p:nvPicPr>
          <p:cNvPr id="47" name="Picture 46" descr="Logo, icon&#10;&#10;Description automatically generated">
            <a:extLst>
              <a:ext uri="{FF2B5EF4-FFF2-40B4-BE49-F238E27FC236}">
                <a16:creationId xmlns:a16="http://schemas.microsoft.com/office/drawing/2014/main" id="{F75F1295-A96F-D72E-3BAF-A9448DAE021C}"/>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982996" y="2793448"/>
            <a:ext cx="1762549" cy="991434"/>
          </a:xfrm>
          <a:prstGeom prst="rect">
            <a:avLst/>
          </a:prstGeom>
        </p:spPr>
      </p:pic>
    </p:spTree>
    <p:extLst>
      <p:ext uri="{BB962C8B-B14F-4D97-AF65-F5344CB8AC3E}">
        <p14:creationId xmlns:p14="http://schemas.microsoft.com/office/powerpoint/2010/main" val="2187772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hart, pie chart&#10;&#10;Description automatically generated">
            <a:extLst>
              <a:ext uri="{FF2B5EF4-FFF2-40B4-BE49-F238E27FC236}">
                <a16:creationId xmlns:a16="http://schemas.microsoft.com/office/drawing/2014/main" id="{87E689C0-AB15-67CA-A652-02B502580B7B}"/>
              </a:ext>
            </a:extLst>
          </p:cNvPr>
          <p:cNvPicPr>
            <a:picLocks noChangeAspect="1"/>
          </p:cNvPicPr>
          <p:nvPr/>
        </p:nvPicPr>
        <p:blipFill>
          <a:blip r:embed="rId2"/>
          <a:stretch>
            <a:fillRect/>
          </a:stretch>
        </p:blipFill>
        <p:spPr>
          <a:xfrm>
            <a:off x="3331676" y="291073"/>
            <a:ext cx="8387215" cy="5951298"/>
          </a:xfrm>
          <a:prstGeom prst="rect">
            <a:avLst/>
          </a:prstGeom>
        </p:spPr>
      </p:pic>
    </p:spTree>
    <p:extLst>
      <p:ext uri="{BB962C8B-B14F-4D97-AF65-F5344CB8AC3E}">
        <p14:creationId xmlns:p14="http://schemas.microsoft.com/office/powerpoint/2010/main" val="35741712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E6998-285C-543D-48D2-053E1A9BE509}"/>
              </a:ext>
            </a:extLst>
          </p:cNvPr>
          <p:cNvSpPr>
            <a:spLocks noGrp="1"/>
          </p:cNvSpPr>
          <p:nvPr>
            <p:ph type="title"/>
          </p:nvPr>
        </p:nvSpPr>
        <p:spPr/>
        <p:txBody>
          <a:bodyPr/>
          <a:lstStyle/>
          <a:p>
            <a:r>
              <a:rPr lang="en-US" dirty="0"/>
              <a:t>Corporate Partner Packages</a:t>
            </a:r>
          </a:p>
        </p:txBody>
      </p:sp>
      <p:sp>
        <p:nvSpPr>
          <p:cNvPr id="3" name="Text Placeholder 2">
            <a:extLst>
              <a:ext uri="{FF2B5EF4-FFF2-40B4-BE49-F238E27FC236}">
                <a16:creationId xmlns:a16="http://schemas.microsoft.com/office/drawing/2014/main" id="{5E20E6AC-A508-C3EE-3495-AC6D769D3AAC}"/>
              </a:ext>
            </a:extLst>
          </p:cNvPr>
          <p:cNvSpPr>
            <a:spLocks noGrp="1"/>
          </p:cNvSpPr>
          <p:nvPr>
            <p:ph type="body" sz="quarter" idx="10"/>
          </p:nvPr>
        </p:nvSpPr>
        <p:spPr>
          <a:xfrm>
            <a:off x="441960" y="1350168"/>
            <a:ext cx="8458200" cy="4157663"/>
          </a:xfrm>
        </p:spPr>
        <p:txBody>
          <a:bodyPr>
            <a:normAutofit/>
          </a:bodyPr>
          <a:lstStyle/>
          <a:p>
            <a:pPr marL="0" indent="0">
              <a:lnSpc>
                <a:spcPct val="100000"/>
              </a:lnSpc>
              <a:buNone/>
            </a:pPr>
            <a:r>
              <a:rPr lang="en-US" sz="1800" dirty="0">
                <a:latin typeface="Tahoma" panose="020B0604030504040204" pitchFamily="34" charset="0"/>
                <a:ea typeface="Tahoma" panose="020B0604030504040204" pitchFamily="34" charset="0"/>
                <a:cs typeface="Tahoma" panose="020B0604030504040204" pitchFamily="34" charset="0"/>
              </a:rPr>
              <a:t>Our corporate partner packages have been built to meet the needs and desires of all healthcare and life science organizations. Choose the path for your company by visiting </a:t>
            </a:r>
            <a:r>
              <a:rPr lang="en-US" sz="1800" b="1" dirty="0">
                <a:solidFill>
                  <a:schemeClr val="accent2"/>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HBAnet.org/corporate-partners</a:t>
            </a:r>
            <a:r>
              <a:rPr lang="en-US" sz="1800" b="1" dirty="0">
                <a:solidFill>
                  <a:schemeClr val="accent2"/>
                </a:solidFill>
                <a:latin typeface="Tahoma" panose="020B0604030504040204" pitchFamily="34" charset="0"/>
                <a:ea typeface="Tahoma" panose="020B0604030504040204" pitchFamily="34" charset="0"/>
                <a:cs typeface="Tahoma" panose="020B0604030504040204" pitchFamily="34" charset="0"/>
              </a:rPr>
              <a:t> </a:t>
            </a:r>
            <a:r>
              <a:rPr lang="en-US" sz="1800" dirty="0">
                <a:solidFill>
                  <a:srgbClr val="58595B"/>
                </a:solidFill>
                <a:latin typeface="Tahoma" panose="020B0604030504040204" pitchFamily="34" charset="0"/>
                <a:ea typeface="Tahoma" panose="020B0604030504040204" pitchFamily="34" charset="0"/>
                <a:cs typeface="Tahoma" panose="020B0604030504040204" pitchFamily="34" charset="0"/>
              </a:rPr>
              <a:t>or emailing us at </a:t>
            </a:r>
            <a:r>
              <a:rPr lang="en-US" sz="1800" b="1" dirty="0">
                <a:solidFill>
                  <a:srgbClr val="FB515B"/>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CorporatePartners@HBAnet.org</a:t>
            </a:r>
            <a:r>
              <a:rPr lang="en-US" sz="1800" b="1" dirty="0">
                <a:solidFill>
                  <a:srgbClr val="FB515B"/>
                </a:solidFill>
                <a:latin typeface="Tahoma" panose="020B0604030504040204" pitchFamily="34" charset="0"/>
                <a:ea typeface="Tahoma" panose="020B0604030504040204" pitchFamily="34" charset="0"/>
                <a:cs typeface="Tahoma" panose="020B0604030504040204" pitchFamily="34" charset="0"/>
              </a:rPr>
              <a:t>.</a:t>
            </a:r>
          </a:p>
          <a:p>
            <a:pPr marL="0" indent="0">
              <a:lnSpc>
                <a:spcPct val="100000"/>
              </a:lnSpc>
              <a:buNone/>
            </a:pPr>
            <a:endParaRPr lang="en-US" sz="1800" dirty="0"/>
          </a:p>
        </p:txBody>
      </p:sp>
      <p:pic>
        <p:nvPicPr>
          <p:cNvPr id="4" name="Picture 3">
            <a:extLst>
              <a:ext uri="{FF2B5EF4-FFF2-40B4-BE49-F238E27FC236}">
                <a16:creationId xmlns:a16="http://schemas.microsoft.com/office/drawing/2014/main" id="{DA0B1FB3-0520-2661-B2F6-BDDC4D2AE25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1960" y="2831302"/>
            <a:ext cx="6862483" cy="29798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04625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A5032F-55CE-EB82-5DD0-0802B7CDA78E}"/>
              </a:ext>
            </a:extLst>
          </p:cNvPr>
          <p:cNvSpPr>
            <a:spLocks noGrp="1"/>
          </p:cNvSpPr>
          <p:nvPr>
            <p:ph type="body" sz="quarter" idx="10"/>
          </p:nvPr>
        </p:nvSpPr>
        <p:spPr>
          <a:xfrm>
            <a:off x="4147788" y="500668"/>
            <a:ext cx="7466033" cy="779312"/>
          </a:xfrm>
        </p:spPr>
        <p:txBody>
          <a:bodyPr>
            <a:normAutofit/>
          </a:bodyPr>
          <a:lstStyle/>
          <a:p>
            <a:pPr algn="ctr"/>
            <a:r>
              <a:rPr lang="en-US" dirty="0"/>
              <a:t>Rising Stars and Luminaries</a:t>
            </a:r>
          </a:p>
        </p:txBody>
      </p:sp>
      <p:sp>
        <p:nvSpPr>
          <p:cNvPr id="5" name="Rectangle 4">
            <a:extLst>
              <a:ext uri="{FF2B5EF4-FFF2-40B4-BE49-F238E27FC236}">
                <a16:creationId xmlns:a16="http://schemas.microsoft.com/office/drawing/2014/main" id="{0ED3D61D-A3B1-E1BE-10B0-E413361BD118}"/>
              </a:ext>
            </a:extLst>
          </p:cNvPr>
          <p:cNvSpPr>
            <a:spLocks noGrp="1" noChangeArrowheads="1"/>
          </p:cNvSpPr>
          <p:nvPr/>
        </p:nvSpPr>
        <p:spPr>
          <a:xfrm>
            <a:off x="4765041" y="1539339"/>
            <a:ext cx="6990080" cy="398252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300"/>
              </a:spcBef>
              <a:buClr>
                <a:srgbClr val="FB515B"/>
              </a:buClr>
              <a:buNone/>
            </a:pPr>
            <a:r>
              <a:rPr lang="en-US" altLang="en-US" sz="1600" dirty="0">
                <a:latin typeface="Tahoma" panose="020B0604030504040204" pitchFamily="34" charset="0"/>
                <a:ea typeface="Tahoma" panose="020B0604030504040204" pitchFamily="34" charset="0"/>
                <a:cs typeface="Tahoma" panose="020B0604030504040204" pitchFamily="34" charset="0"/>
              </a:rPr>
              <a:t>Eligible corporate partner packages offer the option to designate a select number of employee members as HBA </a:t>
            </a:r>
            <a:r>
              <a:rPr lang="en-US" altLang="en-US" sz="1600" b="1" dirty="0">
                <a:solidFill>
                  <a:srgbClr val="FB515B"/>
                </a:solidFill>
                <a:latin typeface="Tahoma" panose="020B0604030504040204" pitchFamily="34" charset="0"/>
                <a:ea typeface="Tahoma" panose="020B0604030504040204" pitchFamily="34" charset="0"/>
                <a:cs typeface="Tahoma" panose="020B0604030504040204" pitchFamily="34" charset="0"/>
              </a:rPr>
              <a:t>Rising Stars </a:t>
            </a:r>
            <a:r>
              <a:rPr lang="en-US" altLang="en-US" sz="1600" dirty="0">
                <a:latin typeface="Tahoma" panose="020B0604030504040204" pitchFamily="34" charset="0"/>
                <a:ea typeface="Tahoma" panose="020B0604030504040204" pitchFamily="34" charset="0"/>
                <a:cs typeface="Tahoma" panose="020B0604030504040204" pitchFamily="34" charset="0"/>
              </a:rPr>
              <a:t>and/or </a:t>
            </a:r>
            <a:r>
              <a:rPr lang="en-US" altLang="en-US" sz="1600" b="1" dirty="0">
                <a:solidFill>
                  <a:srgbClr val="FB515B"/>
                </a:solidFill>
                <a:latin typeface="Tahoma" panose="020B0604030504040204" pitchFamily="34" charset="0"/>
                <a:ea typeface="Tahoma" panose="020B0604030504040204" pitchFamily="34" charset="0"/>
                <a:cs typeface="Tahoma" panose="020B0604030504040204" pitchFamily="34" charset="0"/>
              </a:rPr>
              <a:t>Luminaries</a:t>
            </a:r>
            <a:r>
              <a:rPr lang="en-US" altLang="en-US" sz="1600" dirty="0">
                <a:latin typeface="Tahoma" panose="020B0604030504040204" pitchFamily="34" charset="0"/>
                <a:ea typeface="Tahoma" panose="020B0604030504040204" pitchFamily="34" charset="0"/>
                <a:cs typeface="Tahoma" panose="020B0604030504040204" pitchFamily="34" charset="0"/>
              </a:rPr>
              <a:t>. Award winners benefit from significant year-long visibility.</a:t>
            </a:r>
          </a:p>
          <a:p>
            <a:pPr marL="0" indent="0">
              <a:lnSpc>
                <a:spcPct val="100000"/>
              </a:lnSpc>
              <a:spcBef>
                <a:spcPts val="300"/>
              </a:spcBef>
              <a:buClr>
                <a:srgbClr val="FB515B"/>
              </a:buClr>
              <a:buNone/>
            </a:pPr>
            <a:endParaRPr lang="en-US" altLang="en-US" sz="16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00"/>
              </a:spcBef>
              <a:buClr>
                <a:srgbClr val="FB515B"/>
              </a:buClr>
              <a:buNone/>
            </a:pPr>
            <a:r>
              <a:rPr lang="en-US" sz="1600" b="1" dirty="0">
                <a:solidFill>
                  <a:srgbClr val="FB515B"/>
                </a:solidFill>
                <a:latin typeface="Tahoma" panose="020B0604030504040204" pitchFamily="34" charset="0"/>
                <a:ea typeface="Tahoma" panose="020B0604030504040204" pitchFamily="34" charset="0"/>
                <a:cs typeface="Tahoma" panose="020B0604030504040204" pitchFamily="34" charset="0"/>
              </a:rPr>
              <a:t>HBA Rising Stars </a:t>
            </a:r>
            <a:r>
              <a:rPr lang="en-US" sz="1600" dirty="0">
                <a:latin typeface="Tahoma" panose="020B0604030504040204" pitchFamily="34" charset="0"/>
                <a:ea typeface="Tahoma" panose="020B0604030504040204" pitchFamily="34" charset="0"/>
                <a:cs typeface="Tahoma" panose="020B0604030504040204" pitchFamily="34" charset="0"/>
              </a:rPr>
              <a:t>are professionals in the early stages of their career. They represent various sectors of the healthcare industry and are designated by HBA's corporate partner organizations. The honor recognizes individuals’ outstanding performance, commitment to excellence, and valuable contributions to their companies’ success. The </a:t>
            </a:r>
            <a:r>
              <a:rPr lang="en-US" sz="1600" b="1" dirty="0">
                <a:solidFill>
                  <a:srgbClr val="FB515B"/>
                </a:solidFill>
                <a:latin typeface="Tahoma" panose="020B0604030504040204" pitchFamily="34" charset="0"/>
                <a:ea typeface="Tahoma" panose="020B0604030504040204" pitchFamily="34" charset="0"/>
                <a:cs typeface="Tahoma" panose="020B0604030504040204" pitchFamily="34" charset="0"/>
              </a:rPr>
              <a:t>Rising Stars </a:t>
            </a:r>
            <a:r>
              <a:rPr lang="en-US" sz="1600" dirty="0">
                <a:latin typeface="Tahoma" panose="020B0604030504040204" pitchFamily="34" charset="0"/>
                <a:ea typeface="Tahoma" panose="020B0604030504040204" pitchFamily="34" charset="0"/>
                <a:cs typeface="Tahoma" panose="020B0604030504040204" pitchFamily="34" charset="0"/>
              </a:rPr>
              <a:t>are inspiring leaders and are celebrated for their vision, dedication, and action.  </a:t>
            </a:r>
          </a:p>
          <a:p>
            <a:pPr marL="0" indent="0">
              <a:lnSpc>
                <a:spcPct val="100000"/>
              </a:lnSpc>
              <a:spcBef>
                <a:spcPts val="300"/>
              </a:spcBef>
              <a:buClr>
                <a:srgbClr val="FB515B"/>
              </a:buClr>
              <a:buNone/>
            </a:pPr>
            <a:endParaRPr lang="en-US" sz="16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00"/>
              </a:spcBef>
              <a:buClr>
                <a:srgbClr val="FB515B"/>
              </a:buClr>
              <a:buNone/>
            </a:pPr>
            <a:r>
              <a:rPr lang="en-US" sz="1600" b="1" dirty="0">
                <a:solidFill>
                  <a:srgbClr val="FB515B"/>
                </a:solidFill>
                <a:latin typeface="Tahoma" panose="020B0604030504040204" pitchFamily="34" charset="0"/>
                <a:ea typeface="Tahoma" panose="020B0604030504040204" pitchFamily="34" charset="0"/>
                <a:cs typeface="Tahoma" panose="020B0604030504040204" pitchFamily="34" charset="0"/>
              </a:rPr>
              <a:t>HBA Luminaries </a:t>
            </a:r>
            <a:r>
              <a:rPr lang="en-US" sz="1600" dirty="0">
                <a:latin typeface="Tahoma" panose="020B0604030504040204" pitchFamily="34" charset="0"/>
                <a:ea typeface="Tahoma" panose="020B0604030504040204" pitchFamily="34" charset="0"/>
                <a:cs typeface="Tahoma" panose="020B0604030504040204" pitchFamily="34" charset="0"/>
              </a:rPr>
              <a:t>are professionals with more than 20 years of professional industry experience, serve as a role model in their company, actively mentor and sponsor others, and are shining examples of transformational leadership that the organization wants to formally recognize.</a:t>
            </a:r>
          </a:p>
          <a:p>
            <a:pPr marL="0" indent="0">
              <a:lnSpc>
                <a:spcPct val="100000"/>
              </a:lnSpc>
              <a:spcBef>
                <a:spcPts val="300"/>
              </a:spcBef>
              <a:buClr>
                <a:srgbClr val="FB515B"/>
              </a:buClr>
              <a:buNone/>
            </a:pPr>
            <a:endParaRPr lang="en-US" sz="16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00"/>
              </a:spcBef>
              <a:buClr>
                <a:srgbClr val="FB515B"/>
              </a:buClr>
              <a:buNone/>
            </a:pPr>
            <a:r>
              <a:rPr lang="en-US" sz="1600" dirty="0">
                <a:latin typeface="Tahoma" panose="020B0604030504040204" pitchFamily="34" charset="0"/>
                <a:ea typeface="Tahoma" panose="020B0604030504040204" pitchFamily="34" charset="0"/>
                <a:cs typeface="Tahoma" panose="020B0604030504040204" pitchFamily="34" charset="0"/>
              </a:rPr>
              <a:t>Rising Stars and Luminaries are honored at the annual HBA </a:t>
            </a:r>
            <a:br>
              <a:rPr lang="en-US" sz="1600" dirty="0">
                <a:latin typeface="Tahoma" panose="020B0604030504040204" pitchFamily="34" charset="0"/>
                <a:ea typeface="Tahoma" panose="020B0604030504040204" pitchFamily="34" charset="0"/>
                <a:cs typeface="Tahoma" panose="020B0604030504040204" pitchFamily="34" charset="0"/>
              </a:rPr>
            </a:br>
            <a:r>
              <a:rPr lang="en-US" sz="1600" dirty="0">
                <a:latin typeface="Tahoma" panose="020B0604030504040204" pitchFamily="34" charset="0"/>
                <a:ea typeface="Tahoma" panose="020B0604030504040204" pitchFamily="34" charset="0"/>
                <a:cs typeface="Tahoma" panose="020B0604030504040204" pitchFamily="34" charset="0"/>
              </a:rPr>
              <a:t>Woman of the Year event. </a:t>
            </a:r>
          </a:p>
          <a:p>
            <a:pPr marL="114300" indent="0">
              <a:lnSpc>
                <a:spcPct val="100000"/>
              </a:lnSpc>
              <a:spcBef>
                <a:spcPts val="300"/>
              </a:spcBef>
              <a:spcAft>
                <a:spcPts val="300"/>
              </a:spcAft>
              <a:buClr>
                <a:srgbClr val="FB515B"/>
              </a:buClr>
              <a:buNone/>
            </a:pPr>
            <a:endParaRPr lang="en-US" altLang="en-US"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298518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D33E8-D88F-9649-5DB5-3D8943FB4BE0}"/>
              </a:ext>
            </a:extLst>
          </p:cNvPr>
          <p:cNvSpPr>
            <a:spLocks noGrp="1"/>
          </p:cNvSpPr>
          <p:nvPr>
            <p:ph type="title"/>
          </p:nvPr>
        </p:nvSpPr>
        <p:spPr>
          <a:xfrm>
            <a:off x="3669794" y="-54864"/>
            <a:ext cx="7526518" cy="1325563"/>
          </a:xfrm>
        </p:spPr>
        <p:txBody>
          <a:bodyPr/>
          <a:lstStyle/>
          <a:p>
            <a:r>
              <a:rPr lang="en-US" dirty="0"/>
              <a:t>ACE Awards</a:t>
            </a:r>
          </a:p>
        </p:txBody>
      </p:sp>
      <p:sp>
        <p:nvSpPr>
          <p:cNvPr id="3" name="Text Placeholder 2">
            <a:extLst>
              <a:ext uri="{FF2B5EF4-FFF2-40B4-BE49-F238E27FC236}">
                <a16:creationId xmlns:a16="http://schemas.microsoft.com/office/drawing/2014/main" id="{B3C6EBBB-5ED4-C376-A1F5-2966CF2DAD78}"/>
              </a:ext>
            </a:extLst>
          </p:cNvPr>
          <p:cNvSpPr>
            <a:spLocks noGrp="1"/>
          </p:cNvSpPr>
          <p:nvPr>
            <p:ph type="body" sz="quarter" idx="10"/>
          </p:nvPr>
        </p:nvSpPr>
        <p:spPr>
          <a:xfrm>
            <a:off x="3669794" y="1102487"/>
            <a:ext cx="8151358" cy="3402013"/>
          </a:xfrm>
        </p:spPr>
        <p:txBody>
          <a:bodyPr>
            <a:noAutofit/>
          </a:bodyPr>
          <a:lstStyle/>
          <a:p>
            <a:pPr marL="0" indent="0">
              <a:lnSpc>
                <a:spcPct val="100000"/>
              </a:lnSpc>
              <a:buClr>
                <a:srgbClr val="FB515B"/>
              </a:buClr>
              <a:buNone/>
            </a:pPr>
            <a:r>
              <a:rPr lang="en-US" sz="1800" dirty="0">
                <a:latin typeface="Tahoma" panose="020B0604030504040204" pitchFamily="34" charset="0"/>
                <a:ea typeface="Tahoma" panose="020B0604030504040204" pitchFamily="34" charset="0"/>
                <a:cs typeface="Tahoma" panose="020B0604030504040204" pitchFamily="34" charset="0"/>
              </a:rPr>
              <a:t>The prestigious ACE (Advancement. Commitment. Engagement.) Awards program recognizes exemplary leadership initiatives that advance and enhance the careers of women.</a:t>
            </a:r>
          </a:p>
          <a:p>
            <a:pPr marL="0" indent="0">
              <a:lnSpc>
                <a:spcPct val="100000"/>
              </a:lnSpc>
              <a:buClr>
                <a:srgbClr val="FB515B"/>
              </a:buClr>
              <a:buNone/>
            </a:pPr>
            <a:r>
              <a:rPr lang="en-US" sz="1800" dirty="0">
                <a:latin typeface="Tahoma" panose="020B0604030504040204" pitchFamily="34" charset="0"/>
                <a:ea typeface="Tahoma" panose="020B0604030504040204" pitchFamily="34" charset="0"/>
                <a:cs typeface="Tahoma" panose="020B0604030504040204" pitchFamily="34" charset="0"/>
              </a:rPr>
              <a:t>Interested? Here’s what you need to know before applying:</a:t>
            </a:r>
          </a:p>
          <a:p>
            <a:pPr marL="285750" indent="-285750">
              <a:lnSpc>
                <a:spcPct val="100000"/>
              </a:lnSpc>
              <a:buFont typeface="Arial" panose="020B0604020202020204" pitchFamily="34" charset="0"/>
              <a:buChar char="•"/>
            </a:pPr>
            <a:r>
              <a:rPr lang="en-US" sz="1800" dirty="0">
                <a:latin typeface="Tahoma" panose="020B0604030504040204" pitchFamily="34" charset="0"/>
                <a:ea typeface="Tahoma" panose="020B0604030504040204" pitchFamily="34" charset="0"/>
                <a:cs typeface="Tahoma" panose="020B0604030504040204" pitchFamily="34" charset="0"/>
              </a:rPr>
              <a:t>The application process is open to public </a:t>
            </a:r>
            <a:br>
              <a:rPr lang="en-US" sz="1800" dirty="0">
                <a:latin typeface="Tahoma" panose="020B0604030504040204" pitchFamily="34" charset="0"/>
                <a:ea typeface="Tahoma" panose="020B0604030504040204" pitchFamily="34" charset="0"/>
                <a:cs typeface="Tahoma" panose="020B0604030504040204" pitchFamily="34" charset="0"/>
              </a:rPr>
            </a:br>
            <a:r>
              <a:rPr lang="en-US" sz="1800" dirty="0">
                <a:latin typeface="Tahoma" panose="020B0604030504040204" pitchFamily="34" charset="0"/>
                <a:ea typeface="Tahoma" panose="020B0604030504040204" pitchFamily="34" charset="0"/>
                <a:cs typeface="Tahoma" panose="020B0604030504040204" pitchFamily="34" charset="0"/>
              </a:rPr>
              <a:t>and private companies of all sizes.</a:t>
            </a:r>
          </a:p>
          <a:p>
            <a:pPr marL="285750" indent="-285750">
              <a:lnSpc>
                <a:spcPct val="100000"/>
              </a:lnSpc>
              <a:buFont typeface="Arial" panose="020B0604020202020204" pitchFamily="34" charset="0"/>
              <a:buChar char="•"/>
            </a:pPr>
            <a:r>
              <a:rPr lang="en-US" sz="1800" dirty="0">
                <a:latin typeface="Tahoma" panose="020B0604030504040204" pitchFamily="34" charset="0"/>
                <a:ea typeface="Tahoma" panose="020B0604030504040204" pitchFamily="34" charset="0"/>
                <a:cs typeface="Tahoma" panose="020B0604030504040204" pitchFamily="34" charset="0"/>
              </a:rPr>
              <a:t>Winners gain significant industry visibility!</a:t>
            </a:r>
          </a:p>
          <a:p>
            <a:pPr marL="285750" indent="-285750">
              <a:lnSpc>
                <a:spcPct val="100000"/>
              </a:lnSpc>
              <a:buFont typeface="Arial" panose="020B0604020202020204" pitchFamily="34" charset="0"/>
              <a:buChar char="•"/>
            </a:pPr>
            <a:r>
              <a:rPr lang="en-US" sz="1800" dirty="0">
                <a:latin typeface="Tahoma" panose="020B0604030504040204" pitchFamily="34" charset="0"/>
                <a:ea typeface="Tahoma" panose="020B0604030504040204" pitchFamily="34" charset="0"/>
                <a:cs typeface="Tahoma" panose="020B0604030504040204" pitchFamily="34" charset="0"/>
              </a:rPr>
              <a:t>Your application will receive feedback </a:t>
            </a:r>
            <a:br>
              <a:rPr lang="en-US" sz="1800" dirty="0">
                <a:latin typeface="Tahoma" panose="020B0604030504040204" pitchFamily="34" charset="0"/>
                <a:ea typeface="Tahoma" panose="020B0604030504040204" pitchFamily="34" charset="0"/>
                <a:cs typeface="Tahoma" panose="020B0604030504040204" pitchFamily="34" charset="0"/>
              </a:rPr>
            </a:br>
            <a:r>
              <a:rPr lang="en-US" sz="1800" dirty="0">
                <a:latin typeface="Tahoma" panose="020B0604030504040204" pitchFamily="34" charset="0"/>
                <a:ea typeface="Tahoma" panose="020B0604030504040204" pitchFamily="34" charset="0"/>
                <a:cs typeface="Tahoma" panose="020B0604030504040204" pitchFamily="34" charset="0"/>
              </a:rPr>
              <a:t>from independent judges on: </a:t>
            </a:r>
          </a:p>
          <a:p>
            <a:pPr marL="742950" lvl="1" indent="-285750">
              <a:lnSpc>
                <a:spcPct val="100000"/>
              </a:lnSpc>
              <a:buFont typeface="Arial" panose="020B0604020202020204" pitchFamily="34" charset="0"/>
              <a:buChar char="•"/>
            </a:pPr>
            <a:r>
              <a:rPr lang="en-US" sz="1800" dirty="0">
                <a:latin typeface="Tahoma" panose="020B0604030504040204" pitchFamily="34" charset="0"/>
                <a:ea typeface="Tahoma" panose="020B0604030504040204" pitchFamily="34" charset="0"/>
                <a:cs typeface="Tahoma" panose="020B0604030504040204" pitchFamily="34" charset="0"/>
              </a:rPr>
              <a:t>Business performance</a:t>
            </a:r>
          </a:p>
          <a:p>
            <a:pPr marL="742950" lvl="1" indent="-285750">
              <a:lnSpc>
                <a:spcPct val="100000"/>
              </a:lnSpc>
              <a:buFont typeface="Arial" panose="020B0604020202020204" pitchFamily="34" charset="0"/>
              <a:buChar char="•"/>
            </a:pPr>
            <a:r>
              <a:rPr lang="en-US" sz="1800" dirty="0">
                <a:latin typeface="Tahoma" panose="020B0604030504040204" pitchFamily="34" charset="0"/>
                <a:ea typeface="Tahoma" panose="020B0604030504040204" pitchFamily="34" charset="0"/>
                <a:cs typeface="Tahoma" panose="020B0604030504040204" pitchFamily="34" charset="0"/>
              </a:rPr>
              <a:t>Sustainability</a:t>
            </a:r>
          </a:p>
          <a:p>
            <a:pPr marL="742950" lvl="1" indent="-285750">
              <a:lnSpc>
                <a:spcPct val="100000"/>
              </a:lnSpc>
              <a:buFont typeface="Arial" panose="020B0604020202020204" pitchFamily="34" charset="0"/>
              <a:buChar char="•"/>
            </a:pPr>
            <a:r>
              <a:rPr lang="en-US" sz="1800" dirty="0">
                <a:latin typeface="Tahoma" panose="020B0604030504040204" pitchFamily="34" charset="0"/>
                <a:ea typeface="Tahoma" panose="020B0604030504040204" pitchFamily="34" charset="0"/>
                <a:cs typeface="Tahoma" panose="020B0604030504040204" pitchFamily="34" charset="0"/>
              </a:rPr>
              <a:t>Stewardship</a:t>
            </a:r>
          </a:p>
          <a:p>
            <a:pPr marL="742950" lvl="1" indent="-285750">
              <a:lnSpc>
                <a:spcPct val="100000"/>
              </a:lnSpc>
              <a:buFont typeface="Arial" panose="020B0604020202020204" pitchFamily="34" charset="0"/>
              <a:buChar char="•"/>
            </a:pPr>
            <a:r>
              <a:rPr lang="en-US" sz="1800" dirty="0">
                <a:latin typeface="Tahoma" panose="020B0604030504040204" pitchFamily="34" charset="0"/>
                <a:ea typeface="Tahoma" panose="020B0604030504040204" pitchFamily="34" charset="0"/>
                <a:cs typeface="Tahoma" panose="020B0604030504040204" pitchFamily="34" charset="0"/>
              </a:rPr>
              <a:t>Execution</a:t>
            </a:r>
          </a:p>
          <a:p>
            <a:pPr marL="742950" lvl="1" indent="-285750">
              <a:lnSpc>
                <a:spcPct val="100000"/>
              </a:lnSpc>
              <a:buFont typeface="Arial" panose="020B0604020202020204" pitchFamily="34" charset="0"/>
              <a:buChar char="•"/>
            </a:pPr>
            <a:r>
              <a:rPr lang="en-US" sz="1800" dirty="0">
                <a:latin typeface="Tahoma" panose="020B0604030504040204" pitchFamily="34" charset="0"/>
                <a:ea typeface="Tahoma" panose="020B0604030504040204" pitchFamily="34" charset="0"/>
                <a:cs typeface="Tahoma" panose="020B0604030504040204" pitchFamily="34" charset="0"/>
              </a:rPr>
              <a:t>Measurable results</a:t>
            </a:r>
          </a:p>
          <a:p>
            <a:pPr marL="0" indent="0">
              <a:buNone/>
            </a:pPr>
            <a:endParaRPr lang="en-US" dirty="0"/>
          </a:p>
        </p:txBody>
      </p:sp>
      <p:pic>
        <p:nvPicPr>
          <p:cNvPr id="5" name="Picture 4" descr="A group of people standing in front of a large screen&#10;&#10;Description automatically generated">
            <a:extLst>
              <a:ext uri="{FF2B5EF4-FFF2-40B4-BE49-F238E27FC236}">
                <a16:creationId xmlns:a16="http://schemas.microsoft.com/office/drawing/2014/main" id="{D2497B71-D131-BADF-1A1C-AD4B27C3A344}"/>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4364" t="17918" r="12568"/>
          <a:stretch/>
        </p:blipFill>
        <p:spPr>
          <a:xfrm>
            <a:off x="8512107" y="2550944"/>
            <a:ext cx="3555497" cy="2662745"/>
          </a:xfrm>
          <a:prstGeom prst="rect">
            <a:avLst/>
          </a:prstGeom>
        </p:spPr>
      </p:pic>
      <p:sp>
        <p:nvSpPr>
          <p:cNvPr id="4" name="TextBox 3">
            <a:extLst>
              <a:ext uri="{FF2B5EF4-FFF2-40B4-BE49-F238E27FC236}">
                <a16:creationId xmlns:a16="http://schemas.microsoft.com/office/drawing/2014/main" id="{EB09B6A8-87D9-DA4B-5D36-C4360C21596C}"/>
              </a:ext>
            </a:extLst>
          </p:cNvPr>
          <p:cNvSpPr txBox="1"/>
          <p:nvPr/>
        </p:nvSpPr>
        <p:spPr>
          <a:xfrm>
            <a:off x="7968984" y="5257234"/>
            <a:ext cx="464174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i="1" dirty="0"/>
              <a:t>2022 ACE Award Winners: </a:t>
            </a:r>
            <a:br>
              <a:rPr lang="en-US" sz="1200" i="1" dirty="0"/>
            </a:br>
            <a:r>
              <a:rPr lang="en-US" sz="1200" i="1" dirty="0" err="1"/>
              <a:t>Delix</a:t>
            </a:r>
            <a:r>
              <a:rPr lang="en-US" sz="1200" i="1" dirty="0"/>
              <a:t> Therapeutics and Pfizer UK</a:t>
            </a:r>
          </a:p>
        </p:txBody>
      </p:sp>
    </p:spTree>
    <p:extLst>
      <p:ext uri="{BB962C8B-B14F-4D97-AF65-F5344CB8AC3E}">
        <p14:creationId xmlns:p14="http://schemas.microsoft.com/office/powerpoint/2010/main" val="10576148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B085B-FA55-2EA6-B929-379F0C292692}"/>
              </a:ext>
            </a:extLst>
          </p:cNvPr>
          <p:cNvSpPr>
            <a:spLocks noGrp="1"/>
          </p:cNvSpPr>
          <p:nvPr>
            <p:ph type="title"/>
          </p:nvPr>
        </p:nvSpPr>
        <p:spPr>
          <a:xfrm>
            <a:off x="325120" y="322103"/>
            <a:ext cx="10515600" cy="1325563"/>
          </a:xfrm>
        </p:spPr>
        <p:txBody>
          <a:bodyPr/>
          <a:lstStyle/>
          <a:p>
            <a:r>
              <a:rPr lang="en-US" dirty="0"/>
              <a:t>Ambassador Program</a:t>
            </a:r>
          </a:p>
        </p:txBody>
      </p:sp>
      <p:sp>
        <p:nvSpPr>
          <p:cNvPr id="3" name="Text Placeholder 2">
            <a:extLst>
              <a:ext uri="{FF2B5EF4-FFF2-40B4-BE49-F238E27FC236}">
                <a16:creationId xmlns:a16="http://schemas.microsoft.com/office/drawing/2014/main" id="{D55837EE-0AE4-F7B3-04EB-9E338A37C489}"/>
              </a:ext>
            </a:extLst>
          </p:cNvPr>
          <p:cNvSpPr>
            <a:spLocks noGrp="1"/>
          </p:cNvSpPr>
          <p:nvPr>
            <p:ph type="body" sz="quarter" idx="10"/>
          </p:nvPr>
        </p:nvSpPr>
        <p:spPr>
          <a:xfrm>
            <a:off x="325120" y="2127215"/>
            <a:ext cx="9666605" cy="3956685"/>
          </a:xfrm>
        </p:spPr>
        <p:txBody>
          <a:bodyPr vert="horz" lIns="91440" tIns="45720" rIns="91440" bIns="45720" rtlCol="0" anchor="t">
            <a:noAutofit/>
          </a:bodyPr>
          <a:lstStyle/>
          <a:p>
            <a:pPr marL="0" indent="0">
              <a:lnSpc>
                <a:spcPct val="100000"/>
              </a:lnSpc>
              <a:buClr>
                <a:schemeClr val="accent1"/>
              </a:buClr>
              <a:buNone/>
            </a:pPr>
            <a:r>
              <a:rPr lang="en-US" sz="1800" dirty="0">
                <a:solidFill>
                  <a:srgbClr val="58595B"/>
                </a:solidFill>
                <a:ea typeface="Tahoma"/>
                <a:cs typeface="Tahoma"/>
              </a:rPr>
              <a:t>The HBA Ambassador Program helps Corporate Partners* accelerate the development, advancement, diversification, and visibility of their emerging talent pool. It also aids talent retention through ongoing leadership training.</a:t>
            </a:r>
            <a:endParaRPr lang="en-US" sz="1800" dirty="0">
              <a:solidFill>
                <a:srgbClr val="58595B"/>
              </a:solidFill>
              <a:ea typeface="Tahoma" panose="020B0604030504040204" pitchFamily="34" charset="0"/>
              <a:cs typeface="Tahoma" panose="020B0604030504040204" pitchFamily="34" charset="0"/>
            </a:endParaRPr>
          </a:p>
          <a:p>
            <a:pPr marL="0" indent="0">
              <a:lnSpc>
                <a:spcPct val="100000"/>
              </a:lnSpc>
              <a:buClr>
                <a:schemeClr val="accent1"/>
              </a:buClr>
              <a:buNone/>
            </a:pPr>
            <a:r>
              <a:rPr lang="en-US" sz="1800" dirty="0">
                <a:solidFill>
                  <a:srgbClr val="58595B"/>
                </a:solidFill>
                <a:ea typeface="Tahoma"/>
                <a:cs typeface="Tahoma"/>
              </a:rPr>
              <a:t>This 12-month leadership development opportunity brings together an internal task </a:t>
            </a:r>
            <a:br>
              <a:rPr lang="en-US" sz="1800" dirty="0">
                <a:solidFill>
                  <a:srgbClr val="58595B"/>
                </a:solidFill>
                <a:ea typeface="Tahoma"/>
                <a:cs typeface="Tahoma"/>
              </a:rPr>
            </a:br>
            <a:r>
              <a:rPr lang="en-US" sz="1800" dirty="0">
                <a:solidFill>
                  <a:srgbClr val="58595B"/>
                </a:solidFill>
                <a:ea typeface="Tahoma"/>
                <a:cs typeface="Tahoma"/>
              </a:rPr>
              <a:t>force of 15-30 employees focused on individual development goals and impactful </a:t>
            </a:r>
            <a:br>
              <a:rPr lang="en-US" sz="1800" dirty="0">
                <a:solidFill>
                  <a:srgbClr val="58595B"/>
                </a:solidFill>
                <a:ea typeface="Tahoma"/>
                <a:cs typeface="Tahoma"/>
              </a:rPr>
            </a:br>
            <a:r>
              <a:rPr lang="en-US" sz="1800" dirty="0">
                <a:solidFill>
                  <a:srgbClr val="58595B"/>
                </a:solidFill>
                <a:ea typeface="Tahoma"/>
                <a:cs typeface="Tahoma"/>
              </a:rPr>
              <a:t>group initiatives for your organization.</a:t>
            </a:r>
          </a:p>
          <a:p>
            <a:pPr marL="0" indent="0">
              <a:lnSpc>
                <a:spcPct val="100000"/>
              </a:lnSpc>
              <a:buClr>
                <a:schemeClr val="accent1"/>
              </a:buClr>
              <a:buNone/>
            </a:pPr>
            <a:r>
              <a:rPr lang="en-US" sz="1800" dirty="0">
                <a:solidFill>
                  <a:srgbClr val="58595B"/>
                </a:solidFill>
                <a:ea typeface="Tahoma"/>
                <a:cs typeface="Tahoma"/>
              </a:rPr>
              <a:t>The program is self-directed, customizable to corporate goals</a:t>
            </a:r>
            <a:r>
              <a:rPr lang="en-US" sz="1800" dirty="0">
                <a:ea typeface="Tahoma"/>
                <a:cs typeface="Tahoma"/>
              </a:rPr>
              <a:t>, d</a:t>
            </a:r>
            <a:r>
              <a:rPr lang="en-US" sz="1800" dirty="0">
                <a:solidFill>
                  <a:srgbClr val="58595B"/>
                </a:solidFill>
                <a:ea typeface="Tahoma"/>
                <a:cs typeface="Tahoma"/>
              </a:rPr>
              <a:t>evelops a motivated and engaged HBA community within your company, collaborates with and enhances existing employee resource groups, and provides access to HBA’s global community.</a:t>
            </a:r>
          </a:p>
          <a:p>
            <a:pPr marL="0" indent="0">
              <a:lnSpc>
                <a:spcPct val="100000"/>
              </a:lnSpc>
              <a:buClr>
                <a:schemeClr val="accent1"/>
              </a:buClr>
              <a:buNone/>
            </a:pPr>
            <a:r>
              <a:rPr lang="en-US" sz="1800" dirty="0">
                <a:ea typeface="Tahoma"/>
                <a:cs typeface="Tahoma"/>
              </a:rPr>
              <a:t>HBA's global Ambassador Program Committee of 100+ trained volunteers will work </a:t>
            </a:r>
            <a:br>
              <a:rPr lang="en-US" sz="1800" dirty="0">
                <a:ea typeface="Tahoma"/>
                <a:cs typeface="Tahoma"/>
              </a:rPr>
            </a:br>
            <a:r>
              <a:rPr lang="en-US" sz="1800" dirty="0">
                <a:ea typeface="Tahoma"/>
                <a:cs typeface="Tahoma"/>
              </a:rPr>
              <a:t>with your organization to develop, launch, and operate your company’s program.</a:t>
            </a:r>
          </a:p>
          <a:p>
            <a:pPr marL="0" indent="0">
              <a:lnSpc>
                <a:spcPct val="100000"/>
              </a:lnSpc>
              <a:buClr>
                <a:schemeClr val="accent1"/>
              </a:buClr>
              <a:buNone/>
            </a:pPr>
            <a:r>
              <a:rPr lang="en-US" sz="1800" b="1" dirty="0">
                <a:solidFill>
                  <a:schemeClr val="accent2"/>
                </a:solidFill>
                <a:ea typeface="Tahoma"/>
                <a:cs typeface="Tahoma"/>
              </a:rPr>
              <a:t>Learn more today at </a:t>
            </a:r>
            <a:r>
              <a:rPr lang="en-US" sz="1800" b="1" dirty="0" err="1">
                <a:solidFill>
                  <a:schemeClr val="accent2"/>
                </a:solidFill>
                <a:ea typeface="Tahoma"/>
                <a:cs typeface="Tahoma"/>
                <a:hlinkClick r:id="rId2">
                  <a:extLst>
                    <a:ext uri="{A12FA001-AC4F-418D-AE19-62706E023703}">
                      <ahyp:hlinkClr xmlns:ahyp="http://schemas.microsoft.com/office/drawing/2018/hyperlinkcolor" val="tx"/>
                    </a:ext>
                  </a:extLst>
                </a:hlinkClick>
              </a:rPr>
              <a:t>HBAnet.org</a:t>
            </a:r>
            <a:r>
              <a:rPr lang="en-US" sz="1800" b="1" dirty="0">
                <a:solidFill>
                  <a:schemeClr val="accent2"/>
                </a:solidFill>
                <a:ea typeface="Tahoma"/>
                <a:cs typeface="Tahoma"/>
                <a:hlinkClick r:id="rId2">
                  <a:extLst>
                    <a:ext uri="{A12FA001-AC4F-418D-AE19-62706E023703}">
                      <ahyp:hlinkClr xmlns:ahyp="http://schemas.microsoft.com/office/drawing/2018/hyperlinkcolor" val="tx"/>
                    </a:ext>
                  </a:extLst>
                </a:hlinkClick>
              </a:rPr>
              <a:t>/the-</a:t>
            </a:r>
            <a:r>
              <a:rPr lang="en-US" sz="1800" b="1" dirty="0" err="1">
                <a:solidFill>
                  <a:schemeClr val="accent2"/>
                </a:solidFill>
                <a:ea typeface="Tahoma"/>
                <a:cs typeface="Tahoma"/>
                <a:hlinkClick r:id="rId2">
                  <a:extLst>
                    <a:ext uri="{A12FA001-AC4F-418D-AE19-62706E023703}">
                      <ahyp:hlinkClr xmlns:ahyp="http://schemas.microsoft.com/office/drawing/2018/hyperlinkcolor" val="tx"/>
                    </a:ext>
                  </a:extLst>
                </a:hlinkClick>
              </a:rPr>
              <a:t>hba</a:t>
            </a:r>
            <a:r>
              <a:rPr lang="en-US" sz="1800" b="1" dirty="0">
                <a:solidFill>
                  <a:schemeClr val="accent2"/>
                </a:solidFill>
                <a:ea typeface="Tahoma"/>
                <a:cs typeface="Tahoma"/>
                <a:hlinkClick r:id="rId2">
                  <a:extLst>
                    <a:ext uri="{A12FA001-AC4F-418D-AE19-62706E023703}">
                      <ahyp:hlinkClr xmlns:ahyp="http://schemas.microsoft.com/office/drawing/2018/hyperlinkcolor" val="tx"/>
                    </a:ext>
                  </a:extLst>
                </a:hlinkClick>
              </a:rPr>
              <a:t>-ambassador-program</a:t>
            </a:r>
            <a:endParaRPr lang="en-US" sz="1800" b="1" dirty="0">
              <a:solidFill>
                <a:schemeClr val="accent2"/>
              </a:solidFill>
              <a:ea typeface="Tahoma"/>
              <a:cs typeface="Tahoma"/>
            </a:endParaRPr>
          </a:p>
        </p:txBody>
      </p:sp>
      <p:sp>
        <p:nvSpPr>
          <p:cNvPr id="6" name="TextBox 5">
            <a:extLst>
              <a:ext uri="{FF2B5EF4-FFF2-40B4-BE49-F238E27FC236}">
                <a16:creationId xmlns:a16="http://schemas.microsoft.com/office/drawing/2014/main" id="{D6039A08-7020-DC2D-40A4-541A0DDC393A}"/>
              </a:ext>
            </a:extLst>
          </p:cNvPr>
          <p:cNvSpPr txBox="1"/>
          <p:nvPr/>
        </p:nvSpPr>
        <p:spPr>
          <a:xfrm>
            <a:off x="3775129" y="6083900"/>
            <a:ext cx="464174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*Available exclusively for Purple, Gold and Silver level partners</a:t>
            </a:r>
          </a:p>
        </p:txBody>
      </p:sp>
    </p:spTree>
    <p:extLst>
      <p:ext uri="{BB962C8B-B14F-4D97-AF65-F5344CB8AC3E}">
        <p14:creationId xmlns:p14="http://schemas.microsoft.com/office/powerpoint/2010/main" val="3288880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2EED0-E331-B9A5-F809-A932C9CF55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21926" y="1761341"/>
            <a:ext cx="6670634" cy="3335317"/>
          </a:xfrm>
          <a:prstGeom prst="rect">
            <a:avLst/>
          </a:prstGeom>
        </p:spPr>
      </p:pic>
    </p:spTree>
    <p:extLst>
      <p:ext uri="{BB962C8B-B14F-4D97-AF65-F5344CB8AC3E}">
        <p14:creationId xmlns:p14="http://schemas.microsoft.com/office/powerpoint/2010/main" val="1316995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61E70-26EA-7F9D-630B-56897AC2525E}"/>
              </a:ext>
            </a:extLst>
          </p:cNvPr>
          <p:cNvSpPr>
            <a:spLocks noGrp="1"/>
          </p:cNvSpPr>
          <p:nvPr>
            <p:ph type="title"/>
          </p:nvPr>
        </p:nvSpPr>
        <p:spPr>
          <a:xfrm>
            <a:off x="838200" y="228598"/>
            <a:ext cx="10515600" cy="893404"/>
          </a:xfrm>
        </p:spPr>
        <p:txBody>
          <a:bodyPr/>
          <a:lstStyle/>
          <a:p>
            <a:r>
              <a:rPr lang="en-US" dirty="0"/>
              <a:t>Core Purpose, Vision, and Mission</a:t>
            </a:r>
          </a:p>
        </p:txBody>
      </p:sp>
      <p:sp>
        <p:nvSpPr>
          <p:cNvPr id="3" name="Text Placeholder 2">
            <a:extLst>
              <a:ext uri="{FF2B5EF4-FFF2-40B4-BE49-F238E27FC236}">
                <a16:creationId xmlns:a16="http://schemas.microsoft.com/office/drawing/2014/main" id="{4E2A642F-305A-AA85-22C8-507309E1E391}"/>
              </a:ext>
            </a:extLst>
          </p:cNvPr>
          <p:cNvSpPr>
            <a:spLocks noGrp="1"/>
          </p:cNvSpPr>
          <p:nvPr>
            <p:ph type="body" sz="quarter" idx="10"/>
          </p:nvPr>
        </p:nvSpPr>
        <p:spPr>
          <a:xfrm>
            <a:off x="193766" y="1448513"/>
            <a:ext cx="2854234" cy="646331"/>
          </a:xfrm>
        </p:spPr>
        <p:txBody>
          <a:bodyPr>
            <a:normAutofit/>
          </a:bodyPr>
          <a:lstStyle/>
          <a:p>
            <a:pPr marL="0" indent="0">
              <a:buNone/>
            </a:pPr>
            <a:r>
              <a:rPr lang="en-US" sz="2000" b="1" dirty="0">
                <a:solidFill>
                  <a:schemeClr val="accent1"/>
                </a:solidFill>
              </a:rPr>
              <a:t>Core Purpose: </a:t>
            </a:r>
          </a:p>
        </p:txBody>
      </p:sp>
      <p:pic>
        <p:nvPicPr>
          <p:cNvPr id="5" name="Picture 4" descr="A picture containing person, sitting, person, indoor&#10;&#10;Description automatically generated">
            <a:extLst>
              <a:ext uri="{FF2B5EF4-FFF2-40B4-BE49-F238E27FC236}">
                <a16:creationId xmlns:a16="http://schemas.microsoft.com/office/drawing/2014/main" id="{1D92F294-B3E3-A6CE-7A66-3962DE0271E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0111" t="23423" r="20025" b="9580"/>
          <a:stretch/>
        </p:blipFill>
        <p:spPr>
          <a:xfrm>
            <a:off x="7437120" y="1667822"/>
            <a:ext cx="4218800" cy="2697017"/>
          </a:xfrm>
          <a:prstGeom prst="rect">
            <a:avLst/>
          </a:prstGeom>
          <a:effectLst>
            <a:outerShdw blurRad="292100" dist="139700" dir="2700000" algn="l" rotWithShape="0">
              <a:prstClr val="black">
                <a:alpha val="65000"/>
              </a:prstClr>
            </a:outerShdw>
          </a:effectLst>
        </p:spPr>
      </p:pic>
      <p:sp>
        <p:nvSpPr>
          <p:cNvPr id="7" name="TextBox 6">
            <a:extLst>
              <a:ext uri="{FF2B5EF4-FFF2-40B4-BE49-F238E27FC236}">
                <a16:creationId xmlns:a16="http://schemas.microsoft.com/office/drawing/2014/main" id="{E7FAF087-93D6-C7B4-E7A7-119F1010B131}"/>
              </a:ext>
            </a:extLst>
          </p:cNvPr>
          <p:cNvSpPr txBox="1"/>
          <p:nvPr/>
        </p:nvSpPr>
        <p:spPr>
          <a:xfrm>
            <a:off x="242172" y="1752001"/>
            <a:ext cx="6872729" cy="646331"/>
          </a:xfrm>
          <a:prstGeom prst="rect">
            <a:avLst/>
          </a:prstGeom>
          <a:noFill/>
        </p:spPr>
        <p:txBody>
          <a:bodyPr wrap="square">
            <a:spAutoFit/>
          </a:bodyPr>
          <a:lstStyle/>
          <a:p>
            <a:pPr marL="0" indent="0">
              <a:buNone/>
              <a:defRPr/>
            </a:pPr>
            <a:r>
              <a:rPr lang="en-US" sz="1800" dirty="0">
                <a:solidFill>
                  <a:srgbClr val="58595B"/>
                </a:solidFill>
                <a:latin typeface="Tahoma"/>
                <a:ea typeface="Tahoma"/>
                <a:cs typeface="Tahoma"/>
              </a:rPr>
              <a:t>To further the advancement and impact of women in the business of healthcare. </a:t>
            </a:r>
            <a:endParaRPr lang="en-US" sz="1800" dirty="0">
              <a:solidFill>
                <a:srgbClr val="58595B"/>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 Placeholder 2">
            <a:extLst>
              <a:ext uri="{FF2B5EF4-FFF2-40B4-BE49-F238E27FC236}">
                <a16:creationId xmlns:a16="http://schemas.microsoft.com/office/drawing/2014/main" id="{D562A9F9-ACC3-5DEB-F484-9BF5354150C5}"/>
              </a:ext>
            </a:extLst>
          </p:cNvPr>
          <p:cNvSpPr txBox="1">
            <a:spLocks/>
          </p:cNvSpPr>
          <p:nvPr/>
        </p:nvSpPr>
        <p:spPr>
          <a:xfrm>
            <a:off x="193766" y="2469525"/>
            <a:ext cx="2854234" cy="646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chemeClr val="accent1"/>
                </a:solidFill>
              </a:rPr>
              <a:t>Vision:</a:t>
            </a:r>
          </a:p>
        </p:txBody>
      </p:sp>
      <p:sp>
        <p:nvSpPr>
          <p:cNvPr id="9" name="Text Placeholder 2">
            <a:extLst>
              <a:ext uri="{FF2B5EF4-FFF2-40B4-BE49-F238E27FC236}">
                <a16:creationId xmlns:a16="http://schemas.microsoft.com/office/drawing/2014/main" id="{FBB68E6E-6B18-01F2-1692-B716F43DF3DD}"/>
              </a:ext>
            </a:extLst>
          </p:cNvPr>
          <p:cNvSpPr txBox="1">
            <a:spLocks/>
          </p:cNvSpPr>
          <p:nvPr/>
        </p:nvSpPr>
        <p:spPr>
          <a:xfrm>
            <a:off x="193766" y="3790394"/>
            <a:ext cx="2854234" cy="646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chemeClr val="accent1"/>
                </a:solidFill>
              </a:rPr>
              <a:t>Mission:</a:t>
            </a:r>
          </a:p>
        </p:txBody>
      </p:sp>
      <p:sp>
        <p:nvSpPr>
          <p:cNvPr id="11" name="TextBox 10">
            <a:extLst>
              <a:ext uri="{FF2B5EF4-FFF2-40B4-BE49-F238E27FC236}">
                <a16:creationId xmlns:a16="http://schemas.microsoft.com/office/drawing/2014/main" id="{98C7DC45-4409-CC1A-C2C1-DE15E550D803}"/>
              </a:ext>
            </a:extLst>
          </p:cNvPr>
          <p:cNvSpPr txBox="1"/>
          <p:nvPr/>
        </p:nvSpPr>
        <p:spPr>
          <a:xfrm>
            <a:off x="242172" y="2795089"/>
            <a:ext cx="6872729" cy="923330"/>
          </a:xfrm>
          <a:prstGeom prst="rect">
            <a:avLst/>
          </a:prstGeom>
          <a:noFill/>
        </p:spPr>
        <p:txBody>
          <a:bodyPr wrap="square">
            <a:spAutoFit/>
          </a:bodyPr>
          <a:lstStyle/>
          <a:p>
            <a:pPr marL="0" indent="0">
              <a:buNone/>
              <a:defRPr/>
            </a:pPr>
            <a:r>
              <a:rPr lang="en-US" sz="1800" dirty="0">
                <a:solidFill>
                  <a:srgbClr val="58595B"/>
                </a:solidFill>
                <a:latin typeface="Tahoma"/>
                <a:ea typeface="Tahoma"/>
                <a:cs typeface="Tahoma"/>
              </a:rPr>
              <a:t>The HBA is the global leader in gender equity, advancing women into positions of influence and decision-making to improve health equity and outcomes.</a:t>
            </a:r>
            <a:endParaRPr lang="en-US" dirty="0"/>
          </a:p>
        </p:txBody>
      </p:sp>
      <p:sp>
        <p:nvSpPr>
          <p:cNvPr id="13" name="TextBox 12">
            <a:extLst>
              <a:ext uri="{FF2B5EF4-FFF2-40B4-BE49-F238E27FC236}">
                <a16:creationId xmlns:a16="http://schemas.microsoft.com/office/drawing/2014/main" id="{62282C92-D86F-CC90-1132-5B284245653C}"/>
              </a:ext>
            </a:extLst>
          </p:cNvPr>
          <p:cNvSpPr txBox="1"/>
          <p:nvPr/>
        </p:nvSpPr>
        <p:spPr>
          <a:xfrm>
            <a:off x="193765" y="4113559"/>
            <a:ext cx="7008223" cy="646331"/>
          </a:xfrm>
          <a:prstGeom prst="rect">
            <a:avLst/>
          </a:prstGeom>
          <a:noFill/>
        </p:spPr>
        <p:txBody>
          <a:bodyPr wrap="square">
            <a:spAutoFit/>
          </a:bodyPr>
          <a:lstStyle/>
          <a:p>
            <a:pPr>
              <a:spcAft>
                <a:spcPts val="1200"/>
              </a:spcAft>
            </a:pPr>
            <a:r>
              <a:rPr lang="en-US" sz="1800" dirty="0">
                <a:latin typeface="Tahoma"/>
                <a:ea typeface="Tahoma"/>
                <a:cs typeface="Tahoma"/>
              </a:rPr>
              <a:t>The HBA is a global nonprofit organization comprised of individuals and organizations in healthcare committed to: </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E95A6585-4E0F-1BE7-9019-DEDFBEB22080}"/>
              </a:ext>
            </a:extLst>
          </p:cNvPr>
          <p:cNvSpPr txBox="1"/>
          <p:nvPr/>
        </p:nvSpPr>
        <p:spPr>
          <a:xfrm>
            <a:off x="-113211" y="4759890"/>
            <a:ext cx="10789920" cy="1077218"/>
          </a:xfrm>
          <a:prstGeom prst="rect">
            <a:avLst/>
          </a:prstGeom>
          <a:noFill/>
        </p:spPr>
        <p:txBody>
          <a:bodyPr wrap="square">
            <a:spAutoFit/>
          </a:bodyPr>
          <a:lstStyle/>
          <a:p>
            <a:pPr marL="807720" lvl="1" indent="-342900">
              <a:spcAft>
                <a:spcPts val="600"/>
              </a:spcAft>
              <a:buClr>
                <a:schemeClr val="accent3"/>
              </a:buClr>
              <a:buFont typeface="Arial" panose="020B0604020202020204" pitchFamily="34" charset="0"/>
              <a:buChar char="•"/>
            </a:pPr>
            <a:r>
              <a:rPr lang="en-US" sz="1800" dirty="0">
                <a:latin typeface="Tahoma"/>
                <a:ea typeface="Tahoma"/>
                <a:cs typeface="Tahoma"/>
              </a:rPr>
              <a:t>Achieving gender parity in leadership positions</a:t>
            </a:r>
          </a:p>
          <a:p>
            <a:pPr marL="807720" lvl="1" indent="-342900">
              <a:spcAft>
                <a:spcPts val="600"/>
              </a:spcAft>
              <a:buClr>
                <a:schemeClr val="accent3"/>
              </a:buClr>
              <a:buFont typeface="Arial" panose="020B0604020202020204" pitchFamily="34" charset="0"/>
              <a:buChar char="•"/>
            </a:pPr>
            <a:r>
              <a:rPr lang="en-US" sz="1800" dirty="0">
                <a:latin typeface="Tahoma"/>
                <a:ea typeface="Tahoma"/>
                <a:cs typeface="Tahoma"/>
              </a:rPr>
              <a:t>Providing equitable practices that enable organizations to realize the full potential of women</a:t>
            </a:r>
          </a:p>
          <a:p>
            <a:pPr marL="807720" lvl="1" indent="-342900">
              <a:spcAft>
                <a:spcPts val="600"/>
              </a:spcAft>
              <a:buClr>
                <a:schemeClr val="accent3"/>
              </a:buClr>
              <a:buFont typeface="Arial" panose="020B0604020202020204" pitchFamily="34" charset="0"/>
              <a:buChar char="•"/>
            </a:pPr>
            <a:r>
              <a:rPr lang="en-US" sz="1800" dirty="0">
                <a:latin typeface="Tahoma"/>
                <a:ea typeface="Tahoma"/>
                <a:cs typeface="Tahoma"/>
              </a:rPr>
              <a:t>Facilitating career and business connections to accelerate advancement</a:t>
            </a:r>
            <a:endParaRPr lang="en-US" sz="1800" dirty="0"/>
          </a:p>
        </p:txBody>
      </p:sp>
      <p:sp>
        <p:nvSpPr>
          <p:cNvPr id="17" name="TextBox 16">
            <a:extLst>
              <a:ext uri="{FF2B5EF4-FFF2-40B4-BE49-F238E27FC236}">
                <a16:creationId xmlns:a16="http://schemas.microsoft.com/office/drawing/2014/main" id="{0DCB2E26-6F7F-1046-1588-93EE663D30A7}"/>
              </a:ext>
            </a:extLst>
          </p:cNvPr>
          <p:cNvSpPr txBox="1"/>
          <p:nvPr/>
        </p:nvSpPr>
        <p:spPr>
          <a:xfrm>
            <a:off x="1733007" y="5940854"/>
            <a:ext cx="8943702" cy="553998"/>
          </a:xfrm>
          <a:prstGeom prst="rect">
            <a:avLst/>
          </a:prstGeom>
          <a:noFill/>
        </p:spPr>
        <p:txBody>
          <a:bodyPr wrap="square">
            <a:spAutoFit/>
          </a:bodyPr>
          <a:lstStyle/>
          <a:p>
            <a:pPr algn="ctr">
              <a:spcBef>
                <a:spcPts val="1200"/>
              </a:spcBef>
            </a:pPr>
            <a:r>
              <a:rPr lang="en-US" sz="1500" b="1" dirty="0">
                <a:solidFill>
                  <a:srgbClr val="FB515B"/>
                </a:solidFill>
                <a:latin typeface="Tahoma" panose="020B0604030504040204" pitchFamily="34" charset="0"/>
                <a:ea typeface="Tahoma" panose="020B0604030504040204" pitchFamily="34" charset="0"/>
                <a:cs typeface="Tahoma" panose="020B0604030504040204" pitchFamily="34" charset="0"/>
              </a:rPr>
              <a:t>The HBA accomplishes its mission through strong business networks, education and leadership development, and global recognition of outstanding individuals and companies.</a:t>
            </a:r>
            <a:endParaRPr lang="en-US" altLang="en-US" sz="1500" b="1" dirty="0">
              <a:solidFill>
                <a:srgbClr val="FB515B"/>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879209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1CE46E-D0FE-FCD5-2AB7-7C2FB19EDD4B}"/>
              </a:ext>
            </a:extLst>
          </p:cNvPr>
          <p:cNvSpPr>
            <a:spLocks noGrp="1"/>
          </p:cNvSpPr>
          <p:nvPr>
            <p:ph type="body" sz="quarter" idx="10"/>
          </p:nvPr>
        </p:nvSpPr>
        <p:spPr>
          <a:xfrm>
            <a:off x="838200" y="2322385"/>
            <a:ext cx="10515600" cy="3896678"/>
          </a:xfrm>
        </p:spPr>
        <p:txBody>
          <a:bodyPr>
            <a:norm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US" altLang="en-US" sz="18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HBA’s </a:t>
            </a:r>
            <a:r>
              <a:rPr kumimoji="0" lang="en-US" altLang="en-US" sz="1800" b="1"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Gender Parity Collaborative </a:t>
            </a:r>
            <a:r>
              <a:rPr kumimoji="0" lang="en-US" altLang="en-US" sz="18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is an award-winning and growing consortium of healthcare and life sciences companies dedicated to accelerating gender parity by fostering and adopting systemic changes in the industry workplace.</a:t>
            </a:r>
          </a:p>
          <a:p>
            <a:pPr marL="0" marR="0" lvl="0" indent="0" algn="ctr" defTabSz="914400" rtl="0" eaLnBrk="1" fontAlgn="auto" latinLnBrk="0" hangingPunct="1">
              <a:lnSpc>
                <a:spcPct val="100000"/>
              </a:lnSpc>
              <a:spcBef>
                <a:spcPts val="2400"/>
              </a:spcBef>
              <a:spcAft>
                <a:spcPts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Together, Collaborative companies commit to taking an active role in defining strategies, measuring performance, creating change, and inspiring others.</a:t>
            </a:r>
          </a:p>
          <a:p>
            <a:pPr marL="0" indent="0">
              <a:buNone/>
            </a:pPr>
            <a:endParaRPr lang="en-US" sz="1800" dirty="0"/>
          </a:p>
        </p:txBody>
      </p:sp>
      <p:pic>
        <p:nvPicPr>
          <p:cNvPr id="4" name="Picture 3">
            <a:extLst>
              <a:ext uri="{FF2B5EF4-FFF2-40B4-BE49-F238E27FC236}">
                <a16:creationId xmlns:a16="http://schemas.microsoft.com/office/drawing/2014/main" id="{B56F3DBA-0C98-8BB0-B798-6E77421AF5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0781" y="4244500"/>
            <a:ext cx="1843704" cy="1843704"/>
          </a:xfrm>
          <a:prstGeom prst="rect">
            <a:avLst/>
          </a:prstGeom>
        </p:spPr>
      </p:pic>
      <p:pic>
        <p:nvPicPr>
          <p:cNvPr id="5" name="Picture 4">
            <a:extLst>
              <a:ext uri="{FF2B5EF4-FFF2-40B4-BE49-F238E27FC236}">
                <a16:creationId xmlns:a16="http://schemas.microsoft.com/office/drawing/2014/main" id="{86855237-8AFD-4A64-976A-71B07CF0C7E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094996" y="4244500"/>
            <a:ext cx="1846223" cy="1846223"/>
          </a:xfrm>
          <a:prstGeom prst="rect">
            <a:avLst/>
          </a:prstGeom>
        </p:spPr>
      </p:pic>
      <p:pic>
        <p:nvPicPr>
          <p:cNvPr id="8" name="Picture 7">
            <a:extLst>
              <a:ext uri="{FF2B5EF4-FFF2-40B4-BE49-F238E27FC236}">
                <a16:creationId xmlns:a16="http://schemas.microsoft.com/office/drawing/2014/main" id="{D6086433-0C10-C534-22E2-B9C2D45779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97654" y="96185"/>
            <a:ext cx="1713235" cy="856618"/>
          </a:xfrm>
          <a:prstGeom prst="rect">
            <a:avLst/>
          </a:prstGeom>
        </p:spPr>
      </p:pic>
      <p:pic>
        <p:nvPicPr>
          <p:cNvPr id="7" name="Picture 6" descr="Table, calendar&#10;&#10;Description automatically generated">
            <a:extLst>
              <a:ext uri="{FF2B5EF4-FFF2-40B4-BE49-F238E27FC236}">
                <a16:creationId xmlns:a16="http://schemas.microsoft.com/office/drawing/2014/main" id="{7B47A9ED-43DC-CB3B-719D-785841FB8C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2840" y="4275963"/>
            <a:ext cx="7543800" cy="1943100"/>
          </a:xfrm>
          <a:prstGeom prst="rect">
            <a:avLst/>
          </a:prstGeom>
        </p:spPr>
      </p:pic>
    </p:spTree>
    <p:extLst>
      <p:ext uri="{BB962C8B-B14F-4D97-AF65-F5344CB8AC3E}">
        <p14:creationId xmlns:p14="http://schemas.microsoft.com/office/powerpoint/2010/main" val="4182126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98721-D5A4-7E59-1BFE-FD1E0FED00AF}"/>
              </a:ext>
            </a:extLst>
          </p:cNvPr>
          <p:cNvSpPr>
            <a:spLocks noGrp="1"/>
          </p:cNvSpPr>
          <p:nvPr>
            <p:ph type="title"/>
          </p:nvPr>
        </p:nvSpPr>
        <p:spPr>
          <a:xfrm>
            <a:off x="494724" y="239525"/>
            <a:ext cx="7158872" cy="1325563"/>
          </a:xfrm>
        </p:spPr>
        <p:txBody>
          <a:bodyPr/>
          <a:lstStyle/>
          <a:p>
            <a:r>
              <a:rPr lang="en-US" dirty="0"/>
              <a:t>Impact and Key Priorities</a:t>
            </a:r>
          </a:p>
        </p:txBody>
      </p:sp>
      <p:sp>
        <p:nvSpPr>
          <p:cNvPr id="4" name="TextBox 6">
            <a:extLst>
              <a:ext uri="{FF2B5EF4-FFF2-40B4-BE49-F238E27FC236}">
                <a16:creationId xmlns:a16="http://schemas.microsoft.com/office/drawing/2014/main" id="{AB4CA03C-A883-5747-C039-F12525CD6C8C}"/>
              </a:ext>
            </a:extLst>
          </p:cNvPr>
          <p:cNvSpPr txBox="1">
            <a:spLocks noGrp="1"/>
          </p:cNvSpPr>
          <p:nvPr>
            <p:ph type="body" sz="quarter" idx="10"/>
          </p:nvPr>
        </p:nvSpPr>
        <p:spPr>
          <a:xfrm>
            <a:off x="4194175" y="2036763"/>
            <a:ext cx="7158873" cy="286232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The Collaborative brings together senior executives to discuss </a:t>
            </a:r>
            <a:r>
              <a:rPr kumimoji="0" lang="en-US" sz="1800" b="1" i="0" u="none" strike="noStrike" kern="1200" cap="none" spc="0" normalizeH="0" baseline="0" noProof="0" dirty="0">
                <a:ln>
                  <a:noFill/>
                </a:ln>
                <a:solidFill>
                  <a:srgbClr val="FB515B"/>
                </a:solidFill>
                <a:effectLst/>
                <a:uLnTx/>
                <a:uFillTx/>
                <a:latin typeface="Tahoma" panose="020B0604030504040204" pitchFamily="34" charset="0"/>
                <a:ea typeface="Tahoma" panose="020B0604030504040204" pitchFamily="34" charset="0"/>
                <a:cs typeface="Tahoma" panose="020B0604030504040204" pitchFamily="34" charset="0"/>
              </a:rPr>
              <a:t>systemic changes and proven solutions</a:t>
            </a:r>
            <a:r>
              <a:rPr lang="en-US" b="1" dirty="0">
                <a:solidFill>
                  <a:srgbClr val="58595B"/>
                </a:solidFill>
                <a:latin typeface="Tahoma" panose="020B0604030504040204" pitchFamily="34" charset="0"/>
                <a:ea typeface="Tahoma" panose="020B0604030504040204" pitchFamily="34" charset="0"/>
                <a:cs typeface="Tahoma" panose="020B0604030504040204" pitchFamily="34" charset="0"/>
              </a:rPr>
              <a:t> </a:t>
            </a:r>
            <a:r>
              <a:rPr kumimoji="0" lang="en-US" sz="18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needed to accelerate the pace of change — and transform our industry in the process.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On average, </a:t>
            </a:r>
            <a:r>
              <a:rPr kumimoji="0" lang="en-US" sz="1800" b="1"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Collaborative companies have more women at every level — from entry-level all the way to the C-suite</a:t>
            </a:r>
            <a:r>
              <a:rPr kumimoji="0" lang="en-US" sz="18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 — than their pharma industry peer companies.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The Collaborative’s work is data-driven</a:t>
            </a: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 — </a:t>
            </a:r>
            <a:r>
              <a:rPr kumimoji="0" lang="en-US" sz="18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allowing for cohort-specific benchmarking, tracking, and measurement of progress and impact.</a:t>
            </a:r>
          </a:p>
        </p:txBody>
      </p:sp>
      <p:sp>
        <p:nvSpPr>
          <p:cNvPr id="5" name="Rectangle 4">
            <a:extLst>
              <a:ext uri="{FF2B5EF4-FFF2-40B4-BE49-F238E27FC236}">
                <a16:creationId xmlns:a16="http://schemas.microsoft.com/office/drawing/2014/main" id="{59BBB428-F273-CF29-4776-6375D0370BA0}"/>
              </a:ext>
            </a:extLst>
          </p:cNvPr>
          <p:cNvSpPr/>
          <p:nvPr/>
        </p:nvSpPr>
        <p:spPr>
          <a:xfrm>
            <a:off x="2613543" y="6033541"/>
            <a:ext cx="1798554" cy="824459"/>
          </a:xfrm>
          <a:prstGeom prst="rect">
            <a:avLst/>
          </a:prstGeom>
          <a:gradFill flip="none" rotWithShape="1">
            <a:gsLst>
              <a:gs pos="0">
                <a:srgbClr val="4A4A4A"/>
              </a:gs>
              <a:gs pos="47000">
                <a:srgbClr val="58595B"/>
              </a:gs>
              <a:gs pos="100000">
                <a:schemeClr val="tx1">
                  <a:lumMod val="50000"/>
                  <a:lumOff val="50000"/>
                </a:schemeClr>
              </a:gs>
            </a:gsLst>
            <a:lin ang="16200000" scaled="1"/>
            <a:tileRect/>
          </a:gradFill>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Advancing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Women of Color and Cultural Ethnicities </a:t>
            </a:r>
          </a:p>
        </p:txBody>
      </p:sp>
      <p:sp>
        <p:nvSpPr>
          <p:cNvPr id="6" name="Rectangle 5">
            <a:extLst>
              <a:ext uri="{FF2B5EF4-FFF2-40B4-BE49-F238E27FC236}">
                <a16:creationId xmlns:a16="http://schemas.microsoft.com/office/drawing/2014/main" id="{35163384-BA67-CE22-6E31-92D6F9EAC154}"/>
              </a:ext>
            </a:extLst>
          </p:cNvPr>
          <p:cNvSpPr/>
          <p:nvPr/>
        </p:nvSpPr>
        <p:spPr>
          <a:xfrm>
            <a:off x="4620169" y="6033130"/>
            <a:ext cx="1590482" cy="824459"/>
          </a:xfrm>
          <a:prstGeom prst="rect">
            <a:avLst/>
          </a:prstGeom>
          <a:gradFill flip="none" rotWithShape="1">
            <a:gsLst>
              <a:gs pos="0">
                <a:srgbClr val="4A4A4A"/>
              </a:gs>
              <a:gs pos="47000">
                <a:srgbClr val="58595B"/>
              </a:gs>
              <a:gs pos="100000">
                <a:schemeClr val="tx1">
                  <a:lumMod val="50000"/>
                  <a:lumOff val="50000"/>
                </a:schemeClr>
              </a:gs>
            </a:gsLst>
            <a:lin ang="16200000" scaled="1"/>
            <a:tileRect/>
          </a:gradFill>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Creating Inclusive Cultures and Capabilities</a:t>
            </a:r>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4C824EBF-17E5-C65D-D0F9-84290D001724}"/>
              </a:ext>
            </a:extLst>
          </p:cNvPr>
          <p:cNvSpPr/>
          <p:nvPr/>
        </p:nvSpPr>
        <p:spPr>
          <a:xfrm>
            <a:off x="6414515" y="6033129"/>
            <a:ext cx="2188793" cy="824459"/>
          </a:xfrm>
          <a:prstGeom prst="rect">
            <a:avLst/>
          </a:prstGeom>
          <a:gradFill flip="none" rotWithShape="1">
            <a:gsLst>
              <a:gs pos="0">
                <a:srgbClr val="4A4A4A"/>
              </a:gs>
              <a:gs pos="47000">
                <a:srgbClr val="58595B"/>
              </a:gs>
              <a:gs pos="100000">
                <a:schemeClr val="tx1">
                  <a:lumMod val="50000"/>
                  <a:lumOff val="50000"/>
                </a:schemeClr>
              </a:gs>
            </a:gsLst>
            <a:lin ang="16200000" scaled="1"/>
            <a:tileRect/>
          </a:gradFill>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Driving Accountability for Inclusion Throughout</a:t>
            </a:r>
            <a:br>
              <a:rPr kumimoji="0" lang="en-US"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Organizations </a:t>
            </a:r>
          </a:p>
        </p:txBody>
      </p:sp>
      <p:sp>
        <p:nvSpPr>
          <p:cNvPr id="8" name="Rectangle 7">
            <a:extLst>
              <a:ext uri="{FF2B5EF4-FFF2-40B4-BE49-F238E27FC236}">
                <a16:creationId xmlns:a16="http://schemas.microsoft.com/office/drawing/2014/main" id="{70D4D552-5748-C230-9AF1-0CD4E6111E82}"/>
              </a:ext>
            </a:extLst>
          </p:cNvPr>
          <p:cNvSpPr/>
          <p:nvPr/>
        </p:nvSpPr>
        <p:spPr>
          <a:xfrm>
            <a:off x="10601518" y="6033129"/>
            <a:ext cx="1590482" cy="824459"/>
          </a:xfrm>
          <a:prstGeom prst="rect">
            <a:avLst/>
          </a:prstGeom>
          <a:gradFill flip="none" rotWithShape="1">
            <a:gsLst>
              <a:gs pos="0">
                <a:srgbClr val="4A4A4A"/>
              </a:gs>
              <a:gs pos="47000">
                <a:srgbClr val="58595B"/>
              </a:gs>
              <a:gs pos="100000">
                <a:schemeClr val="tx1">
                  <a:lumMod val="50000"/>
                  <a:lumOff val="50000"/>
                </a:schemeClr>
              </a:gs>
            </a:gsLst>
            <a:lin ang="16200000" scaled="1"/>
            <a:tileRect/>
          </a:gradFill>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Tackling the </a:t>
            </a:r>
            <a:br>
              <a:rPr kumimoji="0" lang="en-US"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Broken Rung</a:t>
            </a:r>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085A8045-175F-D4D7-D05D-22C6AB4C9909}"/>
              </a:ext>
            </a:extLst>
          </p:cNvPr>
          <p:cNvSpPr/>
          <p:nvPr/>
        </p:nvSpPr>
        <p:spPr>
          <a:xfrm>
            <a:off x="8807172" y="6033129"/>
            <a:ext cx="1590482" cy="824459"/>
          </a:xfrm>
          <a:prstGeom prst="rect">
            <a:avLst/>
          </a:prstGeom>
          <a:gradFill flip="none" rotWithShape="1">
            <a:gsLst>
              <a:gs pos="0">
                <a:srgbClr val="4A4A4A"/>
              </a:gs>
              <a:gs pos="47000">
                <a:srgbClr val="58595B"/>
              </a:gs>
              <a:gs pos="100000">
                <a:schemeClr val="tx1">
                  <a:lumMod val="50000"/>
                  <a:lumOff val="50000"/>
                </a:schemeClr>
              </a:gs>
            </a:gsLst>
            <a:lin ang="16200000" scaled="1"/>
            <a:tileRect/>
          </a:gradFill>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Engaging Men</a:t>
            </a:r>
            <a:br>
              <a:rPr kumimoji="0" lang="en-US"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as Allies</a:t>
            </a:r>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71A88416-87CC-62A8-A82F-524186C269AF}"/>
              </a:ext>
            </a:extLst>
          </p:cNvPr>
          <p:cNvSpPr txBox="1"/>
          <p:nvPr/>
        </p:nvSpPr>
        <p:spPr>
          <a:xfrm>
            <a:off x="9390228" y="5514100"/>
            <a:ext cx="3513686"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C515A"/>
                </a:solidFill>
                <a:effectLst/>
                <a:uLnTx/>
                <a:uFillTx/>
                <a:latin typeface="Tahoma" panose="020B0604030504040204" pitchFamily="34" charset="0"/>
                <a:ea typeface="Tahoma" panose="020B0604030504040204" pitchFamily="34" charset="0"/>
                <a:cs typeface="Tahoma" panose="020B0604030504040204" pitchFamily="34" charset="0"/>
              </a:rPr>
              <a:t>Ongoing Key Priorities</a:t>
            </a:r>
          </a:p>
        </p:txBody>
      </p:sp>
      <p:pic>
        <p:nvPicPr>
          <p:cNvPr id="11" name="Picture 10">
            <a:extLst>
              <a:ext uri="{FF2B5EF4-FFF2-40B4-BE49-F238E27FC236}">
                <a16:creationId xmlns:a16="http://schemas.microsoft.com/office/drawing/2014/main" id="{ADB2FDB6-A350-247D-D2EF-3A0978096D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97654" y="96185"/>
            <a:ext cx="1713235" cy="856618"/>
          </a:xfrm>
          <a:prstGeom prst="rect">
            <a:avLst/>
          </a:prstGeom>
        </p:spPr>
      </p:pic>
    </p:spTree>
    <p:extLst>
      <p:ext uri="{BB962C8B-B14F-4D97-AF65-F5344CB8AC3E}">
        <p14:creationId xmlns:p14="http://schemas.microsoft.com/office/powerpoint/2010/main" val="12544991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11FCF6-CDD7-6CF4-F9E8-D3FA79E2CF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97654" y="96185"/>
            <a:ext cx="1713235" cy="856618"/>
          </a:xfrm>
          <a:prstGeom prst="rect">
            <a:avLst/>
          </a:prstGeom>
        </p:spPr>
      </p:pic>
      <p:pic>
        <p:nvPicPr>
          <p:cNvPr id="5" name="Picture 6" descr="Timeline&#10;&#10;Description automatically generated">
            <a:extLst>
              <a:ext uri="{FF2B5EF4-FFF2-40B4-BE49-F238E27FC236}">
                <a16:creationId xmlns:a16="http://schemas.microsoft.com/office/drawing/2014/main" id="{385901AE-07EC-E92B-BDE4-AC0E75CDB582}"/>
              </a:ext>
            </a:extLst>
          </p:cNvPr>
          <p:cNvPicPr>
            <a:picLocks noChangeAspect="1"/>
          </p:cNvPicPr>
          <p:nvPr/>
        </p:nvPicPr>
        <p:blipFill>
          <a:blip r:embed="rId3"/>
          <a:stretch>
            <a:fillRect/>
          </a:stretch>
        </p:blipFill>
        <p:spPr>
          <a:xfrm>
            <a:off x="3828476" y="1128157"/>
            <a:ext cx="7957124" cy="4149785"/>
          </a:xfrm>
          <a:prstGeom prst="rect">
            <a:avLst/>
          </a:prstGeom>
          <a:ln w="38100" cap="sq">
            <a:solidFill>
              <a:srgbClr val="58595B"/>
            </a:solidFill>
            <a:prstDash val="solid"/>
            <a:miter lim="800000"/>
          </a:ln>
          <a:effectLst>
            <a:outerShdw blurRad="292100" dist="139700" dir="2700000" algn="tl" rotWithShape="0">
              <a:srgbClr val="000000">
                <a:alpha val="65000"/>
              </a:srgbClr>
            </a:outerShdw>
          </a:effectLst>
        </p:spPr>
      </p:pic>
      <p:sp>
        <p:nvSpPr>
          <p:cNvPr id="6" name="TextBox 9">
            <a:extLst>
              <a:ext uri="{FF2B5EF4-FFF2-40B4-BE49-F238E27FC236}">
                <a16:creationId xmlns:a16="http://schemas.microsoft.com/office/drawing/2014/main" id="{4A850865-AD5B-57FB-D064-35AFA1CD5C70}"/>
              </a:ext>
            </a:extLst>
          </p:cNvPr>
          <p:cNvSpPr txBox="1"/>
          <p:nvPr/>
        </p:nvSpPr>
        <p:spPr>
          <a:xfrm>
            <a:off x="4803542" y="5483776"/>
            <a:ext cx="6006992"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Source: Gender Parity Collaborative </a:t>
            </a:r>
            <a:r>
              <a:rPr kumimoji="0" lang="en-US" sz="1000" b="0" i="1" u="none" strike="noStrike" kern="1200" cap="none" spc="0" normalizeH="0" baseline="0" noProof="0" dirty="0">
                <a:ln>
                  <a:noFill/>
                </a:ln>
                <a:solidFill>
                  <a:srgbClr val="FB515B"/>
                </a:solidFill>
                <a:effectLst/>
                <a:uLnTx/>
                <a:uFillTx/>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Insights &amp; Impact 2021 Report</a:t>
            </a:r>
            <a:endParaRPr kumimoji="0" lang="en-US" sz="1000" b="0" i="1" u="none" strike="noStrike" kern="1200" cap="none" spc="0" normalizeH="0" baseline="0" noProof="0" dirty="0">
              <a:ln>
                <a:noFill/>
              </a:ln>
              <a:solidFill>
                <a:srgbClr val="FB515B"/>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51002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A6C4F6-FE3A-9A8B-6206-893FECC24B88}"/>
              </a:ext>
            </a:extLst>
          </p:cNvPr>
          <p:cNvSpPr>
            <a:spLocks noGrp="1"/>
          </p:cNvSpPr>
          <p:nvPr>
            <p:ph type="body" sz="quarter" idx="11"/>
          </p:nvPr>
        </p:nvSpPr>
        <p:spPr>
          <a:xfrm>
            <a:off x="1254811" y="2114844"/>
            <a:ext cx="9682377" cy="3430588"/>
          </a:xfrm>
        </p:spPr>
        <p:txBody>
          <a:bodyPr>
            <a:normAutofit/>
          </a:bodyPr>
          <a:lstStyle/>
          <a:p>
            <a:r>
              <a:rPr lang="en-US" sz="4000" b="1" dirty="0">
                <a:solidFill>
                  <a:schemeClr val="accent1"/>
                </a:solidFill>
                <a:latin typeface="Tahoma" panose="020B0604030504040204" pitchFamily="34" charset="0"/>
                <a:ea typeface="Tahoma" panose="020B0604030504040204" pitchFamily="34" charset="0"/>
                <a:cs typeface="Tahoma" panose="020B0604030504040204" pitchFamily="34" charset="0"/>
              </a:rPr>
              <a:t>HBA Collaborative companies are accelerating gender equality progress</a:t>
            </a:r>
            <a:r>
              <a:rPr lang="en-US" sz="4000" dirty="0">
                <a:solidFill>
                  <a:schemeClr val="accent1"/>
                </a:solidFill>
                <a:latin typeface="Tahoma" panose="020B0604030504040204" pitchFamily="34" charset="0"/>
                <a:ea typeface="Tahoma" panose="020B0604030504040204" pitchFamily="34" charset="0"/>
                <a:cs typeface="Tahoma" panose="020B0604030504040204" pitchFamily="34" charset="0"/>
              </a:rPr>
              <a:t> </a:t>
            </a:r>
            <a:r>
              <a:rPr lang="en-US" sz="4000" b="1" dirty="0">
                <a:solidFill>
                  <a:schemeClr val="accent1"/>
                </a:solidFill>
                <a:latin typeface="Tahoma" panose="020B0604030504040204" pitchFamily="34" charset="0"/>
                <a:ea typeface="Tahoma" panose="020B0604030504040204" pitchFamily="34" charset="0"/>
                <a:cs typeface="Tahoma" panose="020B0604030504040204" pitchFamily="34" charset="0"/>
              </a:rPr>
              <a:t>in the healthcare and life sciences industry – and they’re doing it quicker than their peers.</a:t>
            </a:r>
            <a:endParaRPr lang="en-US" sz="4000" dirty="0">
              <a:solidFill>
                <a:schemeClr val="accent1"/>
              </a:solidFill>
            </a:endParaRPr>
          </a:p>
        </p:txBody>
      </p:sp>
      <p:sp>
        <p:nvSpPr>
          <p:cNvPr id="5" name="TextBox 4">
            <a:extLst>
              <a:ext uri="{FF2B5EF4-FFF2-40B4-BE49-F238E27FC236}">
                <a16:creationId xmlns:a16="http://schemas.microsoft.com/office/drawing/2014/main" id="{64CB73B1-4E87-9FE1-6D51-9924AA0DD5C5}"/>
              </a:ext>
            </a:extLst>
          </p:cNvPr>
          <p:cNvSpPr txBox="1"/>
          <p:nvPr/>
        </p:nvSpPr>
        <p:spPr>
          <a:xfrm>
            <a:off x="1254811" y="5030494"/>
            <a:ext cx="5741377"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Source: </a:t>
            </a:r>
            <a:r>
              <a:rPr kumimoji="0" lang="en-US" sz="1200" b="0" i="1" u="none" strike="noStrike" kern="1200" cap="none" spc="0" normalizeH="0" baseline="0" noProof="0" dirty="0">
                <a:ln>
                  <a:noFill/>
                </a:ln>
                <a:solidFill>
                  <a:srgbClr val="FB515B"/>
                </a:solidFill>
                <a:effectLst/>
                <a:uLnTx/>
                <a:uFillTx/>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Insights &amp; Impact 2021 Report</a:t>
            </a:r>
            <a:endParaRPr kumimoji="0" lang="en-US" sz="1200" b="0" i="1" u="none" strike="noStrike" kern="1200" cap="none" spc="0" normalizeH="0" baseline="0" noProof="0" dirty="0">
              <a:ln>
                <a:noFill/>
              </a:ln>
              <a:solidFill>
                <a:srgbClr val="FB515B"/>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536241A8-8255-CDA3-3395-462AF2424F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97654" y="96185"/>
            <a:ext cx="1713235" cy="856618"/>
          </a:xfrm>
          <a:prstGeom prst="rect">
            <a:avLst/>
          </a:prstGeom>
        </p:spPr>
      </p:pic>
    </p:spTree>
    <p:extLst>
      <p:ext uri="{BB962C8B-B14F-4D97-AF65-F5344CB8AC3E}">
        <p14:creationId xmlns:p14="http://schemas.microsoft.com/office/powerpoint/2010/main" val="14984331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4EE119-A457-24D2-1B2B-E3F81E0B19BC}"/>
              </a:ext>
            </a:extLst>
          </p:cNvPr>
          <p:cNvSpPr>
            <a:spLocks noGrp="1"/>
          </p:cNvSpPr>
          <p:nvPr>
            <p:ph type="body" sz="quarter" idx="10"/>
          </p:nvPr>
        </p:nvSpPr>
        <p:spPr>
          <a:xfrm>
            <a:off x="6939280" y="1270562"/>
            <a:ext cx="4947920" cy="3037840"/>
          </a:xfrm>
        </p:spPr>
        <p:txBody>
          <a:bodyPr>
            <a:no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From the start of 2018 to 2020, the Collaborative </a:t>
            </a:r>
            <a:r>
              <a:rPr kumimoji="0" lang="en-US" sz="1400" b="1"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doubled</a:t>
            </a:r>
            <a:r>
              <a:rPr kumimoji="0" lang="en-US" sz="14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400" b="1"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the percentage of women at the SVP level</a:t>
            </a:r>
            <a:r>
              <a:rPr kumimoji="0" lang="en-US" sz="14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 nearly achieving equal gender representation and paving the way for breakthroughs into the C-suite.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The Collaborative </a:t>
            </a:r>
            <a:r>
              <a:rPr kumimoji="0" lang="en-US" sz="140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has</a:t>
            </a:r>
            <a:r>
              <a:rPr kumimoji="0" lang="en-US" sz="1400" b="1"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 increased the percentage of women of color in leadership </a:t>
            </a:r>
            <a:r>
              <a:rPr kumimoji="0" lang="en-US" sz="14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roles each year since 2018, the first year our consortium was launched. </a:t>
            </a:r>
            <a:br>
              <a:rPr kumimoji="0" lang="en-US" sz="14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4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The cohort has more women of color in leadership compared to the corporate U.S. average.</a:t>
            </a:r>
          </a:p>
          <a:p>
            <a:pPr marR="0" lvl="0" algn="l" defTabSz="9144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914400" rtl="0" eaLnBrk="1" fontAlgn="auto" latinLnBrk="0" hangingPunct="1">
              <a:lnSpc>
                <a:spcPct val="100000"/>
              </a:lnSpc>
              <a:spcBef>
                <a:spcPts val="0"/>
              </a:spcBef>
              <a:spcAft>
                <a:spcPts val="0"/>
              </a:spcAft>
              <a:buClrTx/>
              <a:buSzTx/>
              <a:buNone/>
              <a:tabLst/>
              <a:defRPr/>
            </a:pPr>
            <a:r>
              <a:rPr lang="en-US" sz="1400" i="1" dirty="0">
                <a:solidFill>
                  <a:srgbClr val="58595B"/>
                </a:solidFill>
                <a:latin typeface="Tahoma" panose="020B0604030504040204" pitchFamily="34" charset="0"/>
                <a:ea typeface="Tahoma" panose="020B0604030504040204" pitchFamily="34" charset="0"/>
                <a:cs typeface="Tahoma" panose="020B0604030504040204" pitchFamily="34" charset="0"/>
              </a:rPr>
              <a:t>For more data, insights, and impact, see the </a:t>
            </a:r>
            <a:r>
              <a:rPr lang="en-US" sz="1400" i="1" dirty="0">
                <a:solidFill>
                  <a:srgbClr val="FB515B"/>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Insights &amp; Impact 2021 Report</a:t>
            </a:r>
            <a:r>
              <a:rPr lang="en-US" sz="1400" i="1" dirty="0">
                <a:solidFill>
                  <a:srgbClr val="58595B"/>
                </a:solidFill>
                <a:latin typeface="Tahoma" panose="020B0604030504040204" pitchFamily="34" charset="0"/>
                <a:ea typeface="Tahoma" panose="020B0604030504040204" pitchFamily="34" charset="0"/>
                <a:cs typeface="Tahoma" panose="020B0604030504040204" pitchFamily="34" charset="0"/>
              </a:rPr>
              <a:t>.</a:t>
            </a:r>
            <a:endParaRPr kumimoji="0" lang="en-US" sz="1400" b="0" i="1"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Chart, line chart&#10;&#10;Description automatically generated">
            <a:extLst>
              <a:ext uri="{FF2B5EF4-FFF2-40B4-BE49-F238E27FC236}">
                <a16:creationId xmlns:a16="http://schemas.microsoft.com/office/drawing/2014/main" id="{36888356-000A-EC7C-1881-CEB9DBC3BCB5}"/>
              </a:ext>
            </a:extLst>
          </p:cNvPr>
          <p:cNvPicPr>
            <a:picLocks noChangeAspect="1"/>
          </p:cNvPicPr>
          <p:nvPr/>
        </p:nvPicPr>
        <p:blipFill>
          <a:blip r:embed="rId3"/>
          <a:stretch>
            <a:fillRect/>
          </a:stretch>
        </p:blipFill>
        <p:spPr>
          <a:xfrm>
            <a:off x="50800" y="173038"/>
            <a:ext cx="6696075" cy="4276725"/>
          </a:xfrm>
          <a:prstGeom prst="rect">
            <a:avLst/>
          </a:prstGeom>
        </p:spPr>
      </p:pic>
      <p:pic>
        <p:nvPicPr>
          <p:cNvPr id="5" name="Picture 4">
            <a:extLst>
              <a:ext uri="{FF2B5EF4-FFF2-40B4-BE49-F238E27FC236}">
                <a16:creationId xmlns:a16="http://schemas.microsoft.com/office/drawing/2014/main" id="{A261B074-8F5B-1599-35DA-DF26E09E68F0}"/>
              </a:ext>
            </a:extLst>
          </p:cNvPr>
          <p:cNvPicPr>
            <a:picLocks noChangeAspect="1"/>
          </p:cNvPicPr>
          <p:nvPr/>
        </p:nvPicPr>
        <p:blipFill rotWithShape="1">
          <a:blip r:embed="rId4"/>
          <a:srcRect l="6457" t="-2409" r="26609" b="2895"/>
          <a:stretch/>
        </p:blipFill>
        <p:spPr>
          <a:xfrm>
            <a:off x="6256958" y="315278"/>
            <a:ext cx="1665645" cy="508659"/>
          </a:xfrm>
          <a:prstGeom prst="rect">
            <a:avLst/>
          </a:prstGeom>
        </p:spPr>
      </p:pic>
      <p:pic>
        <p:nvPicPr>
          <p:cNvPr id="6" name="Picture 5">
            <a:extLst>
              <a:ext uri="{FF2B5EF4-FFF2-40B4-BE49-F238E27FC236}">
                <a16:creationId xmlns:a16="http://schemas.microsoft.com/office/drawing/2014/main" id="{BF696FB4-5E96-74C7-D854-314A49A1C60A}"/>
              </a:ext>
            </a:extLst>
          </p:cNvPr>
          <p:cNvPicPr>
            <a:picLocks noChangeAspect="1"/>
          </p:cNvPicPr>
          <p:nvPr/>
        </p:nvPicPr>
        <p:blipFill rotWithShape="1">
          <a:blip r:embed="rId5"/>
          <a:srcRect l="6647" t="373" b="1"/>
          <a:stretch/>
        </p:blipFill>
        <p:spPr>
          <a:xfrm>
            <a:off x="6187440" y="633037"/>
            <a:ext cx="2249215" cy="464160"/>
          </a:xfrm>
          <a:prstGeom prst="rect">
            <a:avLst/>
          </a:prstGeom>
        </p:spPr>
      </p:pic>
      <p:sp>
        <p:nvSpPr>
          <p:cNvPr id="9" name="TextBox 8">
            <a:extLst>
              <a:ext uri="{FF2B5EF4-FFF2-40B4-BE49-F238E27FC236}">
                <a16:creationId xmlns:a16="http://schemas.microsoft.com/office/drawing/2014/main" id="{C5EF4A78-A53A-4EAF-82B7-183D31C0389C}"/>
              </a:ext>
            </a:extLst>
          </p:cNvPr>
          <p:cNvSpPr txBox="1"/>
          <p:nvPr/>
        </p:nvSpPr>
        <p:spPr>
          <a:xfrm>
            <a:off x="188277" y="4480243"/>
            <a:ext cx="5741377"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Source: </a:t>
            </a:r>
            <a:r>
              <a:rPr kumimoji="0" lang="en-US" sz="1200" b="0" i="1" u="none" strike="noStrike" kern="1200" cap="none" spc="0" normalizeH="0" baseline="0" noProof="0" dirty="0">
                <a:ln>
                  <a:noFill/>
                </a:ln>
                <a:solidFill>
                  <a:srgbClr val="FB515B"/>
                </a:solidFill>
                <a:effectLst/>
                <a:uLnTx/>
                <a:uFillTx/>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Insights &amp; Impact 2021 Report</a:t>
            </a:r>
            <a:endParaRPr kumimoji="0" lang="en-US" sz="1200" b="0" i="1" u="none" strike="noStrike" kern="1200" cap="none" spc="0" normalizeH="0" baseline="0" noProof="0" dirty="0">
              <a:ln>
                <a:noFill/>
              </a:ln>
              <a:solidFill>
                <a:srgbClr val="FB515B"/>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D35C9AC3-D2B3-AED5-CB35-44EF6A203A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97654" y="96185"/>
            <a:ext cx="1713235" cy="856618"/>
          </a:xfrm>
          <a:prstGeom prst="rect">
            <a:avLst/>
          </a:prstGeom>
        </p:spPr>
      </p:pic>
    </p:spTree>
    <p:extLst>
      <p:ext uri="{BB962C8B-B14F-4D97-AF65-F5344CB8AC3E}">
        <p14:creationId xmlns:p14="http://schemas.microsoft.com/office/powerpoint/2010/main" val="1921120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F6636-06DB-2369-ED61-674C13D0910A}"/>
              </a:ext>
            </a:extLst>
          </p:cNvPr>
          <p:cNvSpPr txBox="1">
            <a:spLocks/>
          </p:cNvSpPr>
          <p:nvPr/>
        </p:nvSpPr>
        <p:spPr>
          <a:xfrm>
            <a:off x="0" y="356125"/>
            <a:ext cx="12192000" cy="795142"/>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en-US">
                <a:solidFill>
                  <a:schemeClr val="accent1"/>
                </a:solidFill>
              </a:rPr>
              <a:t>Evolution of the </a:t>
            </a:r>
            <a:br>
              <a:rPr lang="en-US">
                <a:solidFill>
                  <a:schemeClr val="accent1"/>
                </a:solidFill>
              </a:rPr>
            </a:br>
            <a:r>
              <a:rPr lang="en-US">
                <a:solidFill>
                  <a:schemeClr val="accent1"/>
                </a:solidFill>
              </a:rPr>
              <a:t>Gender Parity Collaborative</a:t>
            </a:r>
            <a:endParaRPr lang="en-US" baseline="30000">
              <a:solidFill>
                <a:schemeClr val="accent1"/>
              </a:solidFill>
            </a:endParaRPr>
          </a:p>
        </p:txBody>
      </p:sp>
      <p:grpSp>
        <p:nvGrpSpPr>
          <p:cNvPr id="3" name="Group 2">
            <a:extLst>
              <a:ext uri="{FF2B5EF4-FFF2-40B4-BE49-F238E27FC236}">
                <a16:creationId xmlns:a16="http://schemas.microsoft.com/office/drawing/2014/main" id="{080881B8-5536-751D-76CB-A80B510F4F27}"/>
              </a:ext>
            </a:extLst>
          </p:cNvPr>
          <p:cNvGrpSpPr/>
          <p:nvPr/>
        </p:nvGrpSpPr>
        <p:grpSpPr>
          <a:xfrm>
            <a:off x="1237225" y="356125"/>
            <a:ext cx="9595629" cy="4999816"/>
            <a:chOff x="1224549" y="131820"/>
            <a:chExt cx="9595629" cy="4999816"/>
          </a:xfrm>
        </p:grpSpPr>
        <p:graphicFrame>
          <p:nvGraphicFramePr>
            <p:cNvPr id="4" name="Diagram 3">
              <a:extLst>
                <a:ext uri="{FF2B5EF4-FFF2-40B4-BE49-F238E27FC236}">
                  <a16:creationId xmlns:a16="http://schemas.microsoft.com/office/drawing/2014/main" id="{4C28E40F-7F9E-1700-7713-E0DF1A1DC6FA}"/>
                </a:ext>
              </a:extLst>
            </p:cNvPr>
            <p:cNvGraphicFramePr/>
            <p:nvPr/>
          </p:nvGraphicFramePr>
          <p:xfrm>
            <a:off x="1224549" y="131820"/>
            <a:ext cx="9595629" cy="49998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8CE95AF2-1388-C46F-D649-B5D2A419E8B5}"/>
                </a:ext>
              </a:extLst>
            </p:cNvPr>
            <p:cNvSpPr txBox="1"/>
            <p:nvPr/>
          </p:nvSpPr>
          <p:spPr>
            <a:xfrm>
              <a:off x="7845845" y="1621669"/>
              <a:ext cx="2414444" cy="40011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FB515B"/>
                  </a:solidFill>
                  <a:latin typeface="Tahoma"/>
                  <a:ea typeface="Tahoma"/>
                  <a:cs typeface="Tahoma"/>
                </a:rPr>
                <a:t>2023</a:t>
              </a:r>
              <a:r>
                <a:rPr kumimoji="0" lang="en-US" sz="2000" b="1" i="0" u="none" strike="noStrike" kern="1200" cap="none" spc="0" normalizeH="0" baseline="0" noProof="0">
                  <a:ln>
                    <a:noFill/>
                  </a:ln>
                  <a:solidFill>
                    <a:srgbClr val="FB515B"/>
                  </a:solidFill>
                  <a:effectLst/>
                  <a:uLnTx/>
                  <a:uFillTx/>
                  <a:latin typeface="Tahoma"/>
                  <a:ea typeface="Tahoma"/>
                  <a:cs typeface="Tahoma"/>
                </a:rPr>
                <a:t> and Beyond</a:t>
              </a:r>
            </a:p>
          </p:txBody>
        </p:sp>
        <p:sp>
          <p:nvSpPr>
            <p:cNvPr id="6" name="TextBox 5">
              <a:extLst>
                <a:ext uri="{FF2B5EF4-FFF2-40B4-BE49-F238E27FC236}">
                  <a16:creationId xmlns:a16="http://schemas.microsoft.com/office/drawing/2014/main" id="{28729C36-4BFB-08D0-533B-96A20AA71A15}"/>
                </a:ext>
              </a:extLst>
            </p:cNvPr>
            <p:cNvSpPr txBox="1"/>
            <p:nvPr/>
          </p:nvSpPr>
          <p:spPr>
            <a:xfrm>
              <a:off x="5125249" y="1621669"/>
              <a:ext cx="1806905" cy="40011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1">
                      <a:lumMod val="65000"/>
                      <a:lumOff val="35000"/>
                    </a:schemeClr>
                  </a:solidFill>
                  <a:effectLst/>
                  <a:uLnTx/>
                  <a:uFillTx/>
                  <a:latin typeface="Tahoma"/>
                  <a:ea typeface="Tahoma"/>
                  <a:cs typeface="Tahoma"/>
                </a:rPr>
                <a:t>2019 – </a:t>
              </a:r>
              <a:r>
                <a:rPr lang="en-US" sz="2000" b="1">
                  <a:solidFill>
                    <a:schemeClr val="tx1">
                      <a:lumMod val="65000"/>
                      <a:lumOff val="35000"/>
                    </a:schemeClr>
                  </a:solidFill>
                  <a:latin typeface="Tahoma"/>
                  <a:ea typeface="Tahoma"/>
                  <a:cs typeface="Tahoma"/>
                </a:rPr>
                <a:t>2022</a:t>
              </a:r>
              <a:endParaRPr kumimoji="0" lang="en-US" sz="2000" b="1" i="0" u="none" strike="noStrike" kern="1200" cap="none" spc="0" normalizeH="0" baseline="0" noProof="0">
                <a:ln>
                  <a:noFill/>
                </a:ln>
                <a:solidFill>
                  <a:schemeClr val="tx1">
                    <a:lumMod val="65000"/>
                    <a:lumOff val="3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B231A1FA-C919-D847-707C-F3F500C433DC}"/>
                </a:ext>
              </a:extLst>
            </p:cNvPr>
            <p:cNvSpPr txBox="1"/>
            <p:nvPr/>
          </p:nvSpPr>
          <p:spPr>
            <a:xfrm>
              <a:off x="2470860" y="1621669"/>
              <a:ext cx="83869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999999"/>
                  </a:solidFill>
                  <a:effectLst/>
                  <a:uLnTx/>
                  <a:uFillTx/>
                  <a:latin typeface="Tahoma" panose="020B0604030504040204" pitchFamily="34" charset="0"/>
                  <a:ea typeface="Tahoma" panose="020B0604030504040204" pitchFamily="34" charset="0"/>
                  <a:cs typeface="Tahoma" panose="020B0604030504040204" pitchFamily="34" charset="0"/>
                </a:rPr>
                <a:t>2018</a:t>
              </a:r>
            </a:p>
          </p:txBody>
        </p:sp>
      </p:grpSp>
      <p:sp>
        <p:nvSpPr>
          <p:cNvPr id="8" name="Rectangle 7">
            <a:extLst>
              <a:ext uri="{FF2B5EF4-FFF2-40B4-BE49-F238E27FC236}">
                <a16:creationId xmlns:a16="http://schemas.microsoft.com/office/drawing/2014/main" id="{89CDCD47-E50F-7C7D-28BE-003DEE9DEAFA}"/>
              </a:ext>
            </a:extLst>
          </p:cNvPr>
          <p:cNvSpPr/>
          <p:nvPr/>
        </p:nvSpPr>
        <p:spPr>
          <a:xfrm>
            <a:off x="7486198" y="3848359"/>
            <a:ext cx="3454733" cy="2031325"/>
          </a:xfrm>
          <a:prstGeom prst="rect">
            <a:avLst/>
          </a:prstGeom>
        </p:spPr>
        <p:txBody>
          <a:bodyPr wrap="square">
            <a:spAutoFit/>
          </a:bodyPr>
          <a:lstStyle/>
          <a:p>
            <a:pPr marL="285750" indent="-285750">
              <a:buFont typeface="Arial" panose="020B0604020202020204" pitchFamily="34" charset="0"/>
              <a:buChar char="•"/>
            </a:pPr>
            <a:r>
              <a:rPr kumimoji="0" lang="en-US" sz="1400" b="0" i="0" u="none" strike="noStrike" kern="1200" cap="none" spc="0" normalizeH="0" baseline="0" noProof="0">
                <a:ln>
                  <a:noFill/>
                </a:ln>
                <a:solidFill>
                  <a:srgbClr val="FB515B"/>
                </a:solidFill>
                <a:effectLst/>
                <a:uLnTx/>
                <a:uFillTx/>
                <a:ea typeface="Tahoma" panose="020B0604030504040204" pitchFamily="34" charset="0"/>
                <a:cs typeface="Tahoma" panose="020B0604030504040204" pitchFamily="34" charset="0"/>
              </a:rPr>
              <a:t>Increase collective influence and reinforce the Collaborative as leaders in advancing gender </a:t>
            </a:r>
            <a:r>
              <a:rPr lang="en-US" sz="1400">
                <a:solidFill>
                  <a:srgbClr val="FB515B"/>
                </a:solidFill>
                <a:ea typeface="Tahoma" panose="020B0604030504040204" pitchFamily="34" charset="0"/>
                <a:cs typeface="Tahoma" panose="020B0604030504040204" pitchFamily="34" charset="0"/>
              </a:rPr>
              <a:t>equality to improve health equity and health outcomes</a:t>
            </a:r>
          </a:p>
          <a:p>
            <a:pPr marL="285750" indent="-285750">
              <a:buFont typeface="Arial" panose="020B0604020202020204" pitchFamily="34" charset="0"/>
              <a:buChar char="•"/>
            </a:pPr>
            <a:r>
              <a:rPr kumimoji="0" lang="en-US" sz="1400" b="0" i="0" u="none" strike="noStrike" kern="1200" cap="none" spc="0" normalizeH="0" baseline="0" noProof="0">
                <a:ln>
                  <a:noFill/>
                </a:ln>
                <a:solidFill>
                  <a:srgbClr val="FB515B"/>
                </a:solidFill>
                <a:effectLst/>
                <a:uLnTx/>
                <a:uFillTx/>
                <a:ea typeface="Tahoma" panose="020B0604030504040204" pitchFamily="34" charset="0"/>
                <a:cs typeface="Tahoma" panose="020B0604030504040204" pitchFamily="34" charset="0"/>
              </a:rPr>
              <a:t>Continue expanding </a:t>
            </a:r>
            <a:r>
              <a:rPr lang="en-US" sz="1400">
                <a:solidFill>
                  <a:srgbClr val="FB515B"/>
                </a:solidFill>
                <a:ea typeface="Tahoma" panose="020B0604030504040204" pitchFamily="34" charset="0"/>
                <a:cs typeface="Tahoma" panose="020B0604030504040204" pitchFamily="34" charset="0"/>
              </a:rPr>
              <a:t>global presence</a:t>
            </a:r>
            <a:endParaRPr kumimoji="0" lang="en-US" sz="1400" b="0" i="0" u="none" strike="noStrike" kern="1200" cap="none" spc="0" normalizeH="0" baseline="0" noProof="0">
              <a:ln>
                <a:noFill/>
              </a:ln>
              <a:solidFill>
                <a:srgbClr val="FB515B"/>
              </a:solidFill>
              <a:effectLst/>
              <a:uLnTx/>
              <a:uFillTx/>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kumimoji="0" lang="en-US" sz="1400" b="0" i="0" u="none" strike="noStrike" kern="1200" cap="none" spc="0" normalizeH="0" baseline="0" noProof="0">
                <a:ln>
                  <a:noFill/>
                </a:ln>
                <a:solidFill>
                  <a:srgbClr val="FB515B"/>
                </a:solidFill>
                <a:effectLst/>
                <a:uLnTx/>
                <a:uFillTx/>
                <a:ea typeface="Tahoma" panose="020B0604030504040204" pitchFamily="34" charset="0"/>
                <a:cs typeface="Tahoma" panose="020B0604030504040204" pitchFamily="34" charset="0"/>
              </a:rPr>
              <a:t>Publish proprietary data and share best practices and resources externally</a:t>
            </a:r>
          </a:p>
        </p:txBody>
      </p:sp>
      <p:sp>
        <p:nvSpPr>
          <p:cNvPr id="9" name="Rectangle 8">
            <a:extLst>
              <a:ext uri="{FF2B5EF4-FFF2-40B4-BE49-F238E27FC236}">
                <a16:creationId xmlns:a16="http://schemas.microsoft.com/office/drawing/2014/main" id="{53833BFD-599C-4B9E-6DFD-61EB6D78801E}"/>
              </a:ext>
            </a:extLst>
          </p:cNvPr>
          <p:cNvSpPr/>
          <p:nvPr/>
        </p:nvSpPr>
        <p:spPr>
          <a:xfrm>
            <a:off x="1119858" y="3848359"/>
            <a:ext cx="2866806" cy="1600438"/>
          </a:xfrm>
          <a:prstGeom prst="rect">
            <a:avLst/>
          </a:prstGeom>
        </p:spPr>
        <p:txBody>
          <a:bodyPr wrap="square">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Create consortium of companies committed to accelerating gender </a:t>
            </a:r>
            <a:r>
              <a:rPr lang="en-US" sz="1400">
                <a:solidFill>
                  <a:srgbClr val="58595B"/>
                </a:solidFill>
                <a:latin typeface="Tahoma" panose="020B0604030504040204" pitchFamily="34" charset="0"/>
                <a:ea typeface="Tahoma" panose="020B0604030504040204" pitchFamily="34" charset="0"/>
                <a:cs typeface="Tahoma" panose="020B0604030504040204" pitchFamily="34" charset="0"/>
              </a:rPr>
              <a:t>equality, with a focus on engaging executives to transform organizations through systemic changes</a:t>
            </a:r>
            <a:endParaRPr kumimoji="0" lang="en-US" sz="14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id="{B905FED2-ED3F-49A3-5ECA-179C564FBE97}"/>
              </a:ext>
            </a:extLst>
          </p:cNvPr>
          <p:cNvSpPr/>
          <p:nvPr/>
        </p:nvSpPr>
        <p:spPr>
          <a:xfrm>
            <a:off x="4264095" y="3848359"/>
            <a:ext cx="2944672" cy="2677656"/>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rgbClr val="58595B"/>
                </a:solidFill>
                <a:latin typeface="Tahoma" panose="020B0604030504040204" pitchFamily="34" charset="0"/>
                <a:ea typeface="Tahoma" panose="020B0604030504040204" pitchFamily="34" charset="0"/>
                <a:cs typeface="Tahoma" panose="020B0604030504040204" pitchFamily="34" charset="0"/>
              </a:rPr>
              <a:t>Define the consortium’s priorities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rgbClr val="58595B"/>
                </a:solidFill>
                <a:latin typeface="Tahoma" panose="020B0604030504040204" pitchFamily="34" charset="0"/>
                <a:ea typeface="Tahoma" panose="020B0604030504040204" pitchFamily="34" charset="0"/>
                <a:cs typeface="Tahoma" panose="020B0604030504040204" pitchFamily="34" charset="0"/>
              </a:rPr>
              <a:t>Discover and share best practices across companies through </a:t>
            </a:r>
            <a:r>
              <a:rPr kumimoji="0" lang="en-US" sz="14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Global Council and Solutions Summits</a:t>
            </a:r>
          </a:p>
          <a:p>
            <a:pPr marL="285750" indent="-285750">
              <a:buFont typeface="Arial" panose="020B0604020202020204" pitchFamily="34" charset="0"/>
              <a:buChar char="•"/>
              <a:defRPr/>
            </a:pPr>
            <a:r>
              <a:rPr kumimoji="0" lang="en-US" sz="14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rPr>
              <a:t>Establish industry benchmark; data </a:t>
            </a:r>
            <a:r>
              <a:rPr lang="en-US" sz="1400">
                <a:solidFill>
                  <a:srgbClr val="58595B"/>
                </a:solidFill>
                <a:latin typeface="Tahoma" panose="020B0604030504040204" pitchFamily="34" charset="0"/>
                <a:ea typeface="Tahoma" panose="020B0604030504040204" pitchFamily="34" charset="0"/>
                <a:cs typeface="Tahoma" panose="020B0604030504040204" pitchFamily="34" charset="0"/>
              </a:rPr>
              <a:t>confirms that members, on average, are outperforming broader industry in women’s representation and other markers</a:t>
            </a:r>
            <a:endParaRPr kumimoji="0" lang="en-US" sz="1400" b="0" i="0" u="none" strike="noStrike" kern="1200" cap="none" spc="0" normalizeH="0" baseline="0" noProof="0">
              <a:ln>
                <a:noFill/>
              </a:ln>
              <a:solidFill>
                <a:srgbClr val="58595B"/>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1" name="Picture 10">
            <a:extLst>
              <a:ext uri="{FF2B5EF4-FFF2-40B4-BE49-F238E27FC236}">
                <a16:creationId xmlns:a16="http://schemas.microsoft.com/office/drawing/2014/main" id="{23C59DA5-66C2-CDCE-6F6D-790EBF59997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397654" y="96185"/>
            <a:ext cx="1713235" cy="856618"/>
          </a:xfrm>
          <a:prstGeom prst="rect">
            <a:avLst/>
          </a:prstGeom>
        </p:spPr>
      </p:pic>
    </p:spTree>
    <p:extLst>
      <p:ext uri="{BB962C8B-B14F-4D97-AF65-F5344CB8AC3E}">
        <p14:creationId xmlns:p14="http://schemas.microsoft.com/office/powerpoint/2010/main" val="12597998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0C474C-B533-10C2-FEAB-486C8D942DD9}"/>
              </a:ext>
            </a:extLst>
          </p:cNvPr>
          <p:cNvSpPr>
            <a:spLocks noGrp="1"/>
          </p:cNvSpPr>
          <p:nvPr>
            <p:ph type="body" sz="quarter" idx="10"/>
          </p:nvPr>
        </p:nvSpPr>
        <p:spPr/>
        <p:txBody>
          <a:bodyPr/>
          <a:lstStyle/>
          <a:p>
            <a:r>
              <a:rPr lang="en-US" b="1" dirty="0">
                <a:solidFill>
                  <a:schemeClr val="bg1"/>
                </a:solidFill>
              </a:rPr>
              <a:t>Questions? Contact [NAME].</a:t>
            </a:r>
          </a:p>
        </p:txBody>
      </p:sp>
    </p:spTree>
    <p:extLst>
      <p:ext uri="{BB962C8B-B14F-4D97-AF65-F5344CB8AC3E}">
        <p14:creationId xmlns:p14="http://schemas.microsoft.com/office/powerpoint/2010/main" val="3466532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C035CF81-B703-99A5-7752-BBE4CA02EE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0863" y="330926"/>
            <a:ext cx="11010274" cy="5669280"/>
          </a:xfrm>
          <a:prstGeom prst="rect">
            <a:avLst/>
          </a:prstGeom>
          <a:effectLst>
            <a:outerShdw blurRad="292100" dist="139700" dir="2700000" algn="tl" rotWithShape="0">
              <a:prstClr val="black">
                <a:alpha val="65000"/>
              </a:prstClr>
            </a:outerShdw>
          </a:effectLst>
        </p:spPr>
      </p:pic>
      <p:sp>
        <p:nvSpPr>
          <p:cNvPr id="7" name="TextBox 6">
            <a:extLst>
              <a:ext uri="{FF2B5EF4-FFF2-40B4-BE49-F238E27FC236}">
                <a16:creationId xmlns:a16="http://schemas.microsoft.com/office/drawing/2014/main" id="{72F64EBE-03F3-F818-707E-8B9244A03E93}"/>
              </a:ext>
            </a:extLst>
          </p:cNvPr>
          <p:cNvSpPr txBox="1"/>
          <p:nvPr/>
        </p:nvSpPr>
        <p:spPr>
          <a:xfrm>
            <a:off x="4417495" y="6116507"/>
            <a:ext cx="3357009" cy="261610"/>
          </a:xfrm>
          <a:prstGeom prst="rect">
            <a:avLst/>
          </a:prstGeom>
          <a:noFill/>
        </p:spPr>
        <p:txBody>
          <a:bodyPr wrap="none" rtlCol="0">
            <a:spAutoFit/>
          </a:bodyPr>
          <a:lstStyle/>
          <a:p>
            <a:r>
              <a:rPr lang="en-US" sz="1100" dirty="0">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https://</a:t>
            </a:r>
            <a:r>
              <a:rPr lang="en-US" sz="1100" dirty="0" err="1">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www.youtube.com</a:t>
            </a:r>
            <a:r>
              <a:rPr lang="en-US" sz="1100" dirty="0">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a:t>
            </a:r>
            <a:r>
              <a:rPr lang="en-US" sz="1100" dirty="0" err="1">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watch?v</a:t>
            </a:r>
            <a:r>
              <a:rPr lang="en-US" sz="1100" dirty="0">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=conw0EtV6CY</a:t>
            </a:r>
            <a:endParaRPr lang="en-US" sz="11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27301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78475-B0F2-2829-05F6-691FB387C342}"/>
              </a:ext>
            </a:extLst>
          </p:cNvPr>
          <p:cNvSpPr>
            <a:spLocks noGrp="1"/>
          </p:cNvSpPr>
          <p:nvPr>
            <p:ph type="title"/>
          </p:nvPr>
        </p:nvSpPr>
        <p:spPr/>
        <p:txBody>
          <a:bodyPr/>
          <a:lstStyle/>
          <a:p>
            <a:r>
              <a:rPr lang="en-US" dirty="0"/>
              <a:t>Key Stakeholders</a:t>
            </a:r>
          </a:p>
        </p:txBody>
      </p:sp>
      <p:sp>
        <p:nvSpPr>
          <p:cNvPr id="3" name="Text Placeholder 2">
            <a:extLst>
              <a:ext uri="{FF2B5EF4-FFF2-40B4-BE49-F238E27FC236}">
                <a16:creationId xmlns:a16="http://schemas.microsoft.com/office/drawing/2014/main" id="{B3637CA2-C9F7-FAB3-A46E-F3207A91F75F}"/>
              </a:ext>
            </a:extLst>
          </p:cNvPr>
          <p:cNvSpPr>
            <a:spLocks noGrp="1"/>
          </p:cNvSpPr>
          <p:nvPr>
            <p:ph type="body" sz="quarter" idx="10"/>
          </p:nvPr>
        </p:nvSpPr>
        <p:spPr>
          <a:xfrm>
            <a:off x="838200" y="2163081"/>
            <a:ext cx="6790509" cy="4168049"/>
          </a:xfrm>
        </p:spPr>
        <p:txBody>
          <a:bodyPr>
            <a:normAutofit fontScale="62500" lnSpcReduction="20000"/>
          </a:bodyPr>
          <a:lstStyle/>
          <a:p>
            <a:pPr marL="0" indent="0">
              <a:buNone/>
            </a:pPr>
            <a:r>
              <a:rPr lang="en-US" sz="4500" b="1" dirty="0">
                <a:solidFill>
                  <a:schemeClr val="accent3"/>
                </a:solidFill>
                <a:latin typeface="+mj-lt"/>
              </a:rPr>
              <a:t>Business Professionals</a:t>
            </a:r>
          </a:p>
          <a:p>
            <a:pPr marL="0" indent="0">
              <a:lnSpc>
                <a:spcPct val="120000"/>
              </a:lnSpc>
              <a:buNone/>
            </a:pPr>
            <a:r>
              <a:rPr lang="en-US" sz="2600" dirty="0"/>
              <a:t>The HBA serves women in the business of healthcare who strive to advance their careers. We offer career resources, volunteer opportunities, and an invaluable network that empower women of all backgrounds to grow professionally. When you are part of the HBA, you are empowered to advance your career, your company, and gender parity as a catalyst for change across the business of healthcare.</a:t>
            </a:r>
          </a:p>
          <a:p>
            <a:pPr marL="0" indent="0">
              <a:lnSpc>
                <a:spcPct val="120000"/>
              </a:lnSpc>
              <a:buNone/>
            </a:pPr>
            <a:r>
              <a:rPr lang="en-US" sz="4500" b="1" dirty="0">
                <a:solidFill>
                  <a:schemeClr val="accent3"/>
                </a:solidFill>
                <a:latin typeface="+mj-lt"/>
              </a:rPr>
              <a:t>Corporate Partners</a:t>
            </a:r>
          </a:p>
          <a:p>
            <a:pPr marL="0" indent="0">
              <a:lnSpc>
                <a:spcPct val="120000"/>
              </a:lnSpc>
              <a:buNone/>
            </a:pPr>
            <a:r>
              <a:rPr lang="en-US" altLang="en-US" sz="2600" dirty="0"/>
              <a:t>HBA’s initiatives and community of industry leaders and peers help companies advance their women further, faster. When you partner with the HBA, you strengthen your company’s commitment to advancing women, enhance your competitive edge, and become a catalyst for change.</a:t>
            </a:r>
          </a:p>
          <a:p>
            <a:pPr marL="0" indent="0">
              <a:buNone/>
            </a:pPr>
            <a:endParaRPr lang="en-US" b="1" dirty="0">
              <a:solidFill>
                <a:schemeClr val="accent3"/>
              </a:solidFill>
              <a:latin typeface="+mj-lt"/>
            </a:endParaRPr>
          </a:p>
        </p:txBody>
      </p:sp>
    </p:spTree>
    <p:extLst>
      <p:ext uri="{BB962C8B-B14F-4D97-AF65-F5344CB8AC3E}">
        <p14:creationId xmlns:p14="http://schemas.microsoft.com/office/powerpoint/2010/main" val="3023753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30E5E-9148-B720-86AD-4D14C6C2B587}"/>
              </a:ext>
            </a:extLst>
          </p:cNvPr>
          <p:cNvSpPr>
            <a:spLocks noGrp="1"/>
          </p:cNvSpPr>
          <p:nvPr>
            <p:ph type="title"/>
          </p:nvPr>
        </p:nvSpPr>
        <p:spPr>
          <a:xfrm>
            <a:off x="838200" y="1500387"/>
            <a:ext cx="10515600" cy="795142"/>
          </a:xfrm>
        </p:spPr>
        <p:txBody>
          <a:bodyPr/>
          <a:lstStyle/>
          <a:p>
            <a:pPr algn="ctr"/>
            <a:r>
              <a:rPr lang="en-US" dirty="0"/>
              <a:t>A United Force for Change</a:t>
            </a:r>
          </a:p>
        </p:txBody>
      </p:sp>
      <p:sp>
        <p:nvSpPr>
          <p:cNvPr id="3" name="Text Placeholder 2">
            <a:extLst>
              <a:ext uri="{FF2B5EF4-FFF2-40B4-BE49-F238E27FC236}">
                <a16:creationId xmlns:a16="http://schemas.microsoft.com/office/drawing/2014/main" id="{45705B9E-A1F1-165B-0985-A9B816AEC19C}"/>
              </a:ext>
            </a:extLst>
          </p:cNvPr>
          <p:cNvSpPr>
            <a:spLocks noGrp="1"/>
          </p:cNvSpPr>
          <p:nvPr>
            <p:ph type="body" sz="quarter" idx="10"/>
          </p:nvPr>
        </p:nvSpPr>
        <p:spPr>
          <a:xfrm>
            <a:off x="426721" y="2477725"/>
            <a:ext cx="11173096" cy="3879532"/>
          </a:xfrm>
        </p:spPr>
        <p:txBody>
          <a:bodyPr>
            <a:normAutofit fontScale="92500" lnSpcReduction="20000"/>
          </a:bodyPr>
          <a:lstStyle/>
          <a:p>
            <a:pPr marL="0" indent="0" algn="ctr">
              <a:lnSpc>
                <a:spcPct val="120000"/>
              </a:lnSpc>
              <a:buNone/>
            </a:pPr>
            <a:r>
              <a:rPr lang="en-US" sz="2000" b="1" dirty="0"/>
              <a:t>When members of the HBA come together, it’s with a shared purpose: </a:t>
            </a:r>
            <a:br>
              <a:rPr lang="en-US" sz="2000" b="1" dirty="0"/>
            </a:br>
            <a:r>
              <a:rPr lang="en-US" sz="2000" b="1" dirty="0"/>
              <a:t>to be a </a:t>
            </a:r>
            <a:r>
              <a:rPr lang="en-US" sz="2000" b="1" dirty="0">
                <a:solidFill>
                  <a:schemeClr val="accent2"/>
                </a:solidFill>
              </a:rPr>
              <a:t>United Force for Change</a:t>
            </a:r>
            <a:r>
              <a:rPr lang="en-US" sz="2000" b="1" dirty="0"/>
              <a:t>. </a:t>
            </a:r>
            <a:br>
              <a:rPr lang="en-US" sz="2000" dirty="0"/>
            </a:br>
            <a:endParaRPr lang="en-US" sz="2000" dirty="0"/>
          </a:p>
          <a:p>
            <a:pPr marL="0" indent="0" algn="ctr">
              <a:lnSpc>
                <a:spcPct val="120000"/>
              </a:lnSpc>
              <a:buNone/>
            </a:pPr>
            <a:r>
              <a:rPr lang="en-US" sz="2000" dirty="0"/>
              <a:t>We connect diverse groups of both women and men across all healthcare and life science disciplines. </a:t>
            </a:r>
          </a:p>
          <a:p>
            <a:pPr marL="0" indent="0" algn="ctr">
              <a:lnSpc>
                <a:spcPct val="120000"/>
              </a:lnSpc>
              <a:buNone/>
            </a:pPr>
            <a:endParaRPr lang="en-US" sz="2000" dirty="0"/>
          </a:p>
          <a:p>
            <a:pPr marL="0" indent="0" algn="ctr">
              <a:lnSpc>
                <a:spcPct val="120000"/>
              </a:lnSpc>
              <a:buNone/>
            </a:pPr>
            <a:r>
              <a:rPr lang="en-US" sz="2000" dirty="0"/>
              <a:t>By taking focused action to advance our mission, we are creating a powerful movement that directly drives professional opportunity and corporate growth. </a:t>
            </a:r>
          </a:p>
          <a:p>
            <a:pPr marL="0" indent="0" algn="ctr">
              <a:lnSpc>
                <a:spcPct val="120000"/>
              </a:lnSpc>
              <a:buNone/>
            </a:pPr>
            <a:endParaRPr lang="en-US" sz="2000" dirty="0"/>
          </a:p>
          <a:p>
            <a:pPr marL="0" indent="0" algn="ctr">
              <a:lnSpc>
                <a:spcPct val="120000"/>
              </a:lnSpc>
              <a:buNone/>
            </a:pPr>
            <a:r>
              <a:rPr lang="en-US" sz="2000" dirty="0"/>
              <a:t>We believe that by joining forces in the relentless pursuit of gender equity, we are doing more than uniting individuals — we are strengthening the business of healthcare.</a:t>
            </a:r>
          </a:p>
          <a:p>
            <a:pPr marL="0" indent="0">
              <a:buNone/>
            </a:pPr>
            <a:endParaRPr lang="en-US" sz="1600" dirty="0"/>
          </a:p>
        </p:txBody>
      </p:sp>
    </p:spTree>
    <p:extLst>
      <p:ext uri="{BB962C8B-B14F-4D97-AF65-F5344CB8AC3E}">
        <p14:creationId xmlns:p14="http://schemas.microsoft.com/office/powerpoint/2010/main" val="201312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61E70-26EA-7F9D-630B-56897AC2525E}"/>
              </a:ext>
            </a:extLst>
          </p:cNvPr>
          <p:cNvSpPr>
            <a:spLocks noGrp="1"/>
          </p:cNvSpPr>
          <p:nvPr>
            <p:ph type="title"/>
          </p:nvPr>
        </p:nvSpPr>
        <p:spPr>
          <a:xfrm>
            <a:off x="838200" y="228598"/>
            <a:ext cx="10515600" cy="893404"/>
          </a:xfrm>
        </p:spPr>
        <p:txBody>
          <a:bodyPr/>
          <a:lstStyle/>
          <a:p>
            <a:r>
              <a:rPr lang="en-US" dirty="0"/>
              <a:t>Our DE&amp;I Journey</a:t>
            </a:r>
          </a:p>
        </p:txBody>
      </p:sp>
      <p:sp>
        <p:nvSpPr>
          <p:cNvPr id="6" name="Text Placeholder 5">
            <a:extLst>
              <a:ext uri="{FF2B5EF4-FFF2-40B4-BE49-F238E27FC236}">
                <a16:creationId xmlns:a16="http://schemas.microsoft.com/office/drawing/2014/main" id="{94B29E5B-FF4E-722D-BD6E-4E17F52839F1}"/>
              </a:ext>
            </a:extLst>
          </p:cNvPr>
          <p:cNvSpPr>
            <a:spLocks noGrp="1"/>
          </p:cNvSpPr>
          <p:nvPr>
            <p:ph type="body" sz="quarter" idx="10"/>
          </p:nvPr>
        </p:nvSpPr>
        <p:spPr>
          <a:xfrm>
            <a:off x="838200" y="1611560"/>
            <a:ext cx="5290457" cy="4203700"/>
          </a:xfrm>
        </p:spPr>
        <p:txBody>
          <a:bodyPr>
            <a:normAutofit lnSpcReduction="10000"/>
          </a:bodyPr>
          <a:lstStyle/>
          <a:p>
            <a:pPr marL="0" indent="0">
              <a:lnSpc>
                <a:spcPct val="110000"/>
              </a:lnSpc>
              <a:buNone/>
            </a:pPr>
            <a:r>
              <a:rPr lang="en-US" sz="1800" b="1" dirty="0">
                <a:solidFill>
                  <a:schemeClr val="accent2"/>
                </a:solidFill>
              </a:rPr>
              <a:t>Diversity, Equity, and Inclusion (DE&amp;I) </a:t>
            </a:r>
            <a:r>
              <a:rPr lang="en-US" sz="1800" dirty="0"/>
              <a:t>are the foundation of our existing organizational values, our culture, and respect for all people and their ideas and identities. Our greatest strength lies in our understanding of the diverse range of stakeholders we are honored to represent. </a:t>
            </a:r>
          </a:p>
          <a:p>
            <a:pPr marL="0" indent="0">
              <a:lnSpc>
                <a:spcPct val="110000"/>
              </a:lnSpc>
              <a:buNone/>
            </a:pPr>
            <a:r>
              <a:rPr lang="en-US" sz="1800" dirty="0"/>
              <a:t>As 2020 presented a seismic shift in our world to more widely expose racial, gender, economic, and health inequities, our mission to advance the careers of women has accelerated the necessity to achieve more impactful change now.</a:t>
            </a:r>
          </a:p>
          <a:p>
            <a:pPr marL="0" indent="0">
              <a:lnSpc>
                <a:spcPct val="110000"/>
              </a:lnSpc>
              <a:buNone/>
            </a:pPr>
            <a:r>
              <a:rPr lang="en-US" sz="1800" dirty="0">
                <a:latin typeface="Tahoma" panose="020B0604030504040204" pitchFamily="34" charset="0"/>
                <a:ea typeface="Tahoma" panose="020B0604030504040204" pitchFamily="34" charset="0"/>
                <a:cs typeface="Tahoma" panose="020B0604030504040204" pitchFamily="34" charset="0"/>
              </a:rPr>
              <a:t>Visit </a:t>
            </a:r>
            <a:r>
              <a:rPr lang="en-US" sz="1800" b="1" dirty="0">
                <a:solidFill>
                  <a:schemeClr val="accent2"/>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https://www.HBAnet.org/the-HBAs-dei-journey</a:t>
            </a:r>
            <a:r>
              <a:rPr lang="en-US" sz="1800" b="1" dirty="0">
                <a:solidFill>
                  <a:schemeClr val="accent2"/>
                </a:solidFill>
                <a:latin typeface="Tahoma" panose="020B0604030504040204" pitchFamily="34" charset="0"/>
                <a:ea typeface="Tahoma" panose="020B0604030504040204" pitchFamily="34" charset="0"/>
                <a:cs typeface="Tahoma" panose="020B0604030504040204" pitchFamily="34" charset="0"/>
              </a:rPr>
              <a:t> </a:t>
            </a:r>
            <a:r>
              <a:rPr lang="en-US" sz="1800" dirty="0">
                <a:latin typeface="Tahoma" panose="020B0604030504040204" pitchFamily="34" charset="0"/>
                <a:ea typeface="Tahoma" panose="020B0604030504040204" pitchFamily="34" charset="0"/>
                <a:cs typeface="Tahoma" panose="020B0604030504040204" pitchFamily="34" charset="0"/>
              </a:rPr>
              <a:t>for the past, present, and future of our journey!</a:t>
            </a:r>
          </a:p>
        </p:txBody>
      </p:sp>
      <p:pic>
        <p:nvPicPr>
          <p:cNvPr id="14" name="Picture 13">
            <a:extLst>
              <a:ext uri="{FF2B5EF4-FFF2-40B4-BE49-F238E27FC236}">
                <a16:creationId xmlns:a16="http://schemas.microsoft.com/office/drawing/2014/main" id="{336501FA-D2F1-E94F-EACF-743728F1F2CE}"/>
              </a:ext>
            </a:extLst>
          </p:cNvPr>
          <p:cNvPicPr>
            <a:picLocks noChangeAspect="1"/>
          </p:cNvPicPr>
          <p:nvPr/>
        </p:nvPicPr>
        <p:blipFill>
          <a:blip r:embed="rId3"/>
          <a:stretch>
            <a:fillRect/>
          </a:stretch>
        </p:blipFill>
        <p:spPr>
          <a:xfrm>
            <a:off x="6954517" y="5246440"/>
            <a:ext cx="4532090" cy="822475"/>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6C9E4CFE-1855-D284-C008-5678BE456DC2}"/>
              </a:ext>
            </a:extLst>
          </p:cNvPr>
          <p:cNvSpPr txBox="1"/>
          <p:nvPr/>
        </p:nvSpPr>
        <p:spPr>
          <a:xfrm>
            <a:off x="7381132" y="4485231"/>
            <a:ext cx="3676006" cy="646331"/>
          </a:xfrm>
          <a:prstGeom prst="rect">
            <a:avLst/>
          </a:prstGeom>
          <a:noFill/>
        </p:spPr>
        <p:txBody>
          <a:bodyPr wrap="none" rtlCol="0">
            <a:spAutoFit/>
          </a:bodyPr>
          <a:lstStyle/>
          <a:p>
            <a:pPr algn="ctr"/>
            <a:r>
              <a:rPr lang="en-US" sz="1800" b="1" dirty="0">
                <a:solidFill>
                  <a:srgbClr val="7757A1"/>
                </a:solidFill>
                <a:latin typeface="Tahoma" panose="020B0604030504040204" pitchFamily="34" charset="0"/>
                <a:ea typeface="Tahoma" panose="020B0604030504040204" pitchFamily="34" charset="0"/>
                <a:cs typeface="Tahoma" panose="020B0604030504040204" pitchFamily="34" charset="0"/>
              </a:rPr>
              <a:t>And we’re now looking ahead </a:t>
            </a:r>
            <a:br>
              <a:rPr lang="en-US" sz="1800" b="1" dirty="0">
                <a:solidFill>
                  <a:srgbClr val="7757A1"/>
                </a:solidFill>
                <a:latin typeface="Tahoma" panose="020B0604030504040204" pitchFamily="34" charset="0"/>
                <a:ea typeface="Tahoma" panose="020B0604030504040204" pitchFamily="34" charset="0"/>
                <a:cs typeface="Tahoma" panose="020B0604030504040204" pitchFamily="34" charset="0"/>
              </a:rPr>
            </a:br>
            <a:r>
              <a:rPr lang="en-US" sz="1800" b="1" dirty="0">
                <a:solidFill>
                  <a:srgbClr val="7757A1"/>
                </a:solidFill>
                <a:latin typeface="Tahoma" panose="020B0604030504040204" pitchFamily="34" charset="0"/>
                <a:ea typeface="Tahoma" panose="020B0604030504040204" pitchFamily="34" charset="0"/>
                <a:cs typeface="Tahoma" panose="020B0604030504040204" pitchFamily="34" charset="0"/>
              </a:rPr>
              <a:t>to our third annual…</a:t>
            </a:r>
            <a:endParaRPr lang="en-US" b="1" dirty="0">
              <a:solidFill>
                <a:srgbClr val="7757A1"/>
              </a:solidFill>
            </a:endParaRPr>
          </a:p>
        </p:txBody>
      </p:sp>
      <p:pic>
        <p:nvPicPr>
          <p:cNvPr id="4" name="Picture 3" descr="Text&#10;&#10;Description automatically generated">
            <a:extLst>
              <a:ext uri="{FF2B5EF4-FFF2-40B4-BE49-F238E27FC236}">
                <a16:creationId xmlns:a16="http://schemas.microsoft.com/office/drawing/2014/main" id="{54575FA3-9B4E-2270-0320-C9D16C2E2B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1663" y="1611560"/>
            <a:ext cx="4534944" cy="2679739"/>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140774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00C627D-52BE-A834-8450-8A0355495CAF}"/>
              </a:ext>
            </a:extLst>
          </p:cNvPr>
          <p:cNvSpPr/>
          <p:nvPr/>
        </p:nvSpPr>
        <p:spPr>
          <a:xfrm>
            <a:off x="428896" y="1126863"/>
            <a:ext cx="8523854" cy="5542814"/>
          </a:xfrm>
          <a:prstGeom prst="rect">
            <a:avLst/>
          </a:prstGeom>
        </p:spPr>
        <p:txBody>
          <a:bodyPr wrap="square" numCol="3">
            <a:noAutofit/>
          </a:bodyPr>
          <a:lstStyle/>
          <a:p>
            <a:r>
              <a:rPr lang="en-US" sz="1600" b="1" dirty="0">
                <a:solidFill>
                  <a:srgbClr val="FB515B"/>
                </a:solidFill>
                <a:latin typeface="Tahoma" panose="020B0604030504040204" pitchFamily="34" charset="0"/>
                <a:ea typeface="Tahoma" panose="020B0604030504040204" pitchFamily="34" charset="0"/>
                <a:cs typeface="Tahoma" panose="020B0604030504040204" pitchFamily="34" charset="0"/>
              </a:rPr>
              <a:t>Canada Region</a:t>
            </a:r>
            <a:endParaRPr lang="en-US" sz="1600" dirty="0">
              <a:solidFill>
                <a:srgbClr val="FB515B"/>
              </a:solidFill>
              <a:latin typeface="Tahoma" panose="020B0604030504040204" pitchFamily="34" charset="0"/>
              <a:ea typeface="Tahoma" panose="020B0604030504040204" pitchFamily="34" charset="0"/>
              <a:cs typeface="Tahoma" panose="020B0604030504040204" pitchFamily="34" charset="0"/>
            </a:endParaRP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Montreal</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Toronto</a:t>
            </a:r>
          </a:p>
          <a:p>
            <a:endPar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r>
              <a:rPr lang="en-US" sz="1600" b="1" dirty="0">
                <a:solidFill>
                  <a:srgbClr val="FB515B"/>
                </a:solidFill>
                <a:latin typeface="Tahoma" panose="020B0604030504040204" pitchFamily="34" charset="0"/>
                <a:ea typeface="Tahoma" panose="020B0604030504040204" pitchFamily="34" charset="0"/>
                <a:cs typeface="Tahoma" panose="020B0604030504040204" pitchFamily="34" charset="0"/>
              </a:rPr>
              <a:t>Mid-Atlantic Region</a:t>
            </a:r>
            <a:endParaRPr lang="en-US" sz="1600" dirty="0">
              <a:solidFill>
                <a:srgbClr val="FB515B"/>
              </a:solidFill>
              <a:latin typeface="Tahoma" panose="020B0604030504040204" pitchFamily="34" charset="0"/>
              <a:ea typeface="Tahoma" panose="020B0604030504040204" pitchFamily="34" charset="0"/>
              <a:cs typeface="Tahoma" panose="020B0604030504040204" pitchFamily="34" charset="0"/>
            </a:endParaRPr>
          </a:p>
          <a:p>
            <a:pPr marL="742950" lvl="1" indent="-285750">
              <a:buClr>
                <a:srgbClr val="FB515B"/>
              </a:buClr>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Greater </a:t>
            </a:r>
            <a:br>
              <a:rPr lang="en-US" sz="1600" dirty="0">
                <a:latin typeface="Tahoma" panose="020B0604030504040204" pitchFamily="34" charset="0"/>
                <a:ea typeface="Tahoma" panose="020B0604030504040204" pitchFamily="34" charset="0"/>
                <a:cs typeface="Tahoma" panose="020B0604030504040204" pitchFamily="34" charset="0"/>
              </a:rPr>
            </a:br>
            <a:r>
              <a:rPr lang="en-US" sz="1600" dirty="0">
                <a:latin typeface="Tahoma" panose="020B0604030504040204" pitchFamily="34" charset="0"/>
                <a:ea typeface="Tahoma" panose="020B0604030504040204" pitchFamily="34" charset="0"/>
                <a:cs typeface="Tahoma" panose="020B0604030504040204" pitchFamily="34" charset="0"/>
              </a:rPr>
              <a:t>Washington Metro</a:t>
            </a:r>
          </a:p>
          <a:p>
            <a:pPr marL="742950" lvl="1" indent="-285750">
              <a:buClr>
                <a:srgbClr val="FB515B"/>
              </a:buClr>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Philadelphia</a:t>
            </a:r>
          </a:p>
          <a:p>
            <a:pPr marL="742950" lvl="1" indent="-285750">
              <a:buClr>
                <a:srgbClr val="FB515B"/>
              </a:buClr>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Suburban Delaware Valley</a:t>
            </a:r>
          </a:p>
          <a:p>
            <a:pPr>
              <a:buClr>
                <a:srgbClr val="FB515B"/>
              </a:buClr>
            </a:pPr>
            <a:endParaRPr lang="en-US" sz="1600" dirty="0">
              <a:latin typeface="Tahoma" panose="020B0604030504040204" pitchFamily="34" charset="0"/>
              <a:ea typeface="Tahoma" panose="020B0604030504040204" pitchFamily="34" charset="0"/>
              <a:cs typeface="Tahoma" panose="020B0604030504040204" pitchFamily="34" charset="0"/>
            </a:endParaRPr>
          </a:p>
          <a:p>
            <a:pPr>
              <a:buClr>
                <a:srgbClr val="FB515B"/>
              </a:buClr>
            </a:pPr>
            <a:r>
              <a:rPr lang="en-US" sz="1600" b="1" dirty="0">
                <a:solidFill>
                  <a:srgbClr val="FB515B"/>
                </a:solidFill>
                <a:latin typeface="Tahoma" panose="020B0604030504040204" pitchFamily="34" charset="0"/>
                <a:ea typeface="Tahoma" panose="020B0604030504040204" pitchFamily="34" charset="0"/>
                <a:cs typeface="Tahoma" panose="020B0604030504040204" pitchFamily="34" charset="0"/>
              </a:rPr>
              <a:t>Pacific Region</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Los Angeles</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Orange County</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San Diego</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San Francisco Bay Area</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Seattle</a:t>
            </a:r>
            <a:endParaRPr lang="en-US" sz="1600" dirty="0">
              <a:latin typeface="Tahoma" panose="020B0604030504040204" pitchFamily="34" charset="0"/>
              <a:ea typeface="Tahoma" panose="020B0604030504040204" pitchFamily="34" charset="0"/>
              <a:cs typeface="Tahoma" panose="020B0604030504040204" pitchFamily="34" charset="0"/>
            </a:endParaRPr>
          </a:p>
          <a:p>
            <a:pPr lvl="1">
              <a:buClr>
                <a:srgbClr val="FB515B"/>
              </a:buClr>
            </a:pPr>
            <a:endParaRPr lang="en-US" sz="1600" dirty="0">
              <a:latin typeface="Tahoma" panose="020B0604030504040204" pitchFamily="34" charset="0"/>
              <a:ea typeface="Tahoma" panose="020B0604030504040204" pitchFamily="34" charset="0"/>
              <a:cs typeface="Tahoma" panose="020B0604030504040204" pitchFamily="34" charset="0"/>
            </a:endParaRPr>
          </a:p>
          <a:p>
            <a:pPr lvl="1">
              <a:buClr>
                <a:srgbClr val="FB515B"/>
              </a:buClr>
            </a:pPr>
            <a:endParaRPr lang="en-US" sz="1600" dirty="0">
              <a:latin typeface="Tahoma" panose="020B0604030504040204" pitchFamily="34" charset="0"/>
              <a:ea typeface="Tahoma" panose="020B0604030504040204" pitchFamily="34" charset="0"/>
              <a:cs typeface="Tahoma" panose="020B0604030504040204" pitchFamily="34" charset="0"/>
            </a:endParaRPr>
          </a:p>
          <a:p>
            <a:pPr>
              <a:buClr>
                <a:srgbClr val="FB515B"/>
              </a:buClr>
            </a:pPr>
            <a:endParaRPr lang="en-US" sz="1600" dirty="0">
              <a:latin typeface="Tahoma" panose="020B0604030504040204" pitchFamily="34" charset="0"/>
              <a:ea typeface="Tahoma" panose="020B0604030504040204" pitchFamily="34" charset="0"/>
              <a:cs typeface="Tahoma" panose="020B0604030504040204" pitchFamily="34" charset="0"/>
            </a:endParaRPr>
          </a:p>
          <a:p>
            <a:pPr>
              <a:buClr>
                <a:srgbClr val="FB515B"/>
              </a:buClr>
            </a:pPr>
            <a:endParaRPr lang="en-US" sz="1600" dirty="0">
              <a:latin typeface="Tahoma" panose="020B0604030504040204" pitchFamily="34" charset="0"/>
              <a:ea typeface="Tahoma" panose="020B0604030504040204" pitchFamily="34" charset="0"/>
              <a:cs typeface="Tahoma" panose="020B0604030504040204" pitchFamily="34" charset="0"/>
            </a:endParaRPr>
          </a:p>
          <a:p>
            <a:pPr>
              <a:buClr>
                <a:srgbClr val="FB515B"/>
              </a:buClr>
            </a:pPr>
            <a:r>
              <a:rPr lang="en-US" sz="1600" b="1" dirty="0">
                <a:solidFill>
                  <a:srgbClr val="FB515B"/>
                </a:solidFill>
                <a:latin typeface="Tahoma" panose="020B0604030504040204" pitchFamily="34" charset="0"/>
                <a:ea typeface="Tahoma" panose="020B0604030504040204" pitchFamily="34" charset="0"/>
                <a:cs typeface="Tahoma" panose="020B0604030504040204" pitchFamily="34" charset="0"/>
              </a:rPr>
              <a:t>New England Region </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Boston-Cambridge Metro</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Metro West MA</a:t>
            </a:r>
            <a:endParaRPr lang="en-US" sz="1600" dirty="0">
              <a:solidFill>
                <a:srgbClr val="FB515B"/>
              </a:solidFill>
              <a:latin typeface="Tahoma" panose="020B0604030504040204" pitchFamily="34" charset="0"/>
              <a:ea typeface="Tahoma" panose="020B0604030504040204" pitchFamily="34" charset="0"/>
              <a:cs typeface="Tahoma" panose="020B0604030504040204" pitchFamily="34" charset="0"/>
            </a:endParaRPr>
          </a:p>
          <a:p>
            <a:pPr>
              <a:buClr>
                <a:srgbClr val="FB515B"/>
              </a:buClr>
            </a:pPr>
            <a:endParaRPr lang="en-US" sz="1600" b="1" dirty="0">
              <a:solidFill>
                <a:srgbClr val="FB515B"/>
              </a:solidFill>
              <a:latin typeface="Tahoma" panose="020B0604030504040204" pitchFamily="34" charset="0"/>
              <a:ea typeface="Tahoma" panose="020B0604030504040204" pitchFamily="34" charset="0"/>
              <a:cs typeface="Tahoma" panose="020B0604030504040204" pitchFamily="34" charset="0"/>
            </a:endParaRPr>
          </a:p>
          <a:p>
            <a:pPr>
              <a:buClr>
                <a:srgbClr val="FB515B"/>
              </a:buClr>
            </a:pPr>
            <a:r>
              <a:rPr lang="en-US" sz="1600" b="1" dirty="0">
                <a:solidFill>
                  <a:srgbClr val="FB515B"/>
                </a:solidFill>
                <a:latin typeface="Tahoma" panose="020B0604030504040204" pitchFamily="34" charset="0"/>
                <a:ea typeface="Tahoma" panose="020B0604030504040204" pitchFamily="34" charset="0"/>
                <a:cs typeface="Tahoma" panose="020B0604030504040204" pitchFamily="34" charset="0"/>
              </a:rPr>
              <a:t>New York Tri-State Region</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Central New Jersey</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Fairfield County, CT</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New York </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Northern New Jersey</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Rochester</a:t>
            </a:r>
            <a:endParaRPr lang="en-US" sz="1600" b="1" dirty="0">
              <a:solidFill>
                <a:srgbClr val="FB515B"/>
              </a:solidFill>
              <a:latin typeface="Tahoma" panose="020B0604030504040204" pitchFamily="34" charset="0"/>
              <a:ea typeface="Tahoma" panose="020B0604030504040204" pitchFamily="34" charset="0"/>
              <a:cs typeface="Tahoma" panose="020B0604030504040204" pitchFamily="34" charset="0"/>
            </a:endParaRPr>
          </a:p>
          <a:p>
            <a:pPr>
              <a:buClr>
                <a:srgbClr val="FB515B"/>
              </a:buClr>
            </a:pPr>
            <a:endParaRPr lang="en-US" sz="1600" b="1" dirty="0">
              <a:solidFill>
                <a:srgbClr val="FB515B"/>
              </a:solidFill>
              <a:latin typeface="Tahoma" panose="020B0604030504040204" pitchFamily="34" charset="0"/>
              <a:ea typeface="Tahoma" panose="020B0604030504040204" pitchFamily="34" charset="0"/>
              <a:cs typeface="Tahoma" panose="020B0604030504040204" pitchFamily="34" charset="0"/>
            </a:endParaRPr>
          </a:p>
          <a:p>
            <a:pPr>
              <a:buClr>
                <a:srgbClr val="FB515B"/>
              </a:buClr>
            </a:pPr>
            <a:r>
              <a:rPr lang="en-US" sz="1600" b="1" dirty="0">
                <a:solidFill>
                  <a:srgbClr val="FB515B"/>
                </a:solidFill>
                <a:latin typeface="Tahoma" panose="020B0604030504040204" pitchFamily="34" charset="0"/>
                <a:ea typeface="Tahoma" panose="020B0604030504040204" pitchFamily="34" charset="0"/>
                <a:cs typeface="Tahoma" panose="020B0604030504040204" pitchFamily="34" charset="0"/>
              </a:rPr>
              <a:t>Midwest Region</a:t>
            </a:r>
          </a:p>
          <a:p>
            <a:pPr marL="742950" lvl="1" indent="-285750">
              <a:buClr>
                <a:srgbClr val="FB515B"/>
              </a:buClr>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Chicago-Downtown</a:t>
            </a:r>
          </a:p>
          <a:p>
            <a:pPr marL="742950" lvl="1" indent="-285750">
              <a:buClr>
                <a:srgbClr val="FB515B"/>
              </a:buClr>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Chicago-Northern Suburbs</a:t>
            </a:r>
          </a:p>
          <a:p>
            <a:pPr marL="742950" lvl="1" indent="-285750">
              <a:buClr>
                <a:srgbClr val="FB515B"/>
              </a:buClr>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Cincinnati</a:t>
            </a:r>
          </a:p>
          <a:p>
            <a:pPr marL="742950" lvl="1" indent="-285750">
              <a:buClr>
                <a:srgbClr val="FB515B"/>
              </a:buClr>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Columbus</a:t>
            </a:r>
          </a:p>
          <a:p>
            <a:pPr marL="742950" lvl="1" indent="-285750">
              <a:buClr>
                <a:srgbClr val="FB515B"/>
              </a:buClr>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Denver</a:t>
            </a:r>
          </a:p>
          <a:p>
            <a:pPr marL="742950" lvl="1" indent="-285750">
              <a:buClr>
                <a:srgbClr val="FB515B"/>
              </a:buClr>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Indianapolis</a:t>
            </a:r>
          </a:p>
          <a:p>
            <a:pPr marL="742950" lvl="1" indent="-285750">
              <a:buClr>
                <a:srgbClr val="FB515B"/>
              </a:buClr>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Kansas City</a:t>
            </a:r>
          </a:p>
          <a:p>
            <a:pPr marL="742950" lvl="1" indent="-285750">
              <a:buClr>
                <a:srgbClr val="FB515B"/>
              </a:buClr>
              <a:buFont typeface="Arial" panose="020B0604020202020204" pitchFamily="34" charset="0"/>
              <a:buChar char="•"/>
            </a:pPr>
            <a:r>
              <a:rPr lang="en-US" sz="1600" dirty="0">
                <a:latin typeface="Tahoma" panose="020B0604030504040204" pitchFamily="34" charset="0"/>
                <a:ea typeface="Tahoma" panose="020B0604030504040204" pitchFamily="34" charset="0"/>
                <a:cs typeface="Tahoma" panose="020B0604030504040204" pitchFamily="34" charset="0"/>
              </a:rPr>
              <a:t>St. Louis</a:t>
            </a:r>
            <a:endParaRPr lang="en-US" sz="1600" b="1" dirty="0">
              <a:solidFill>
                <a:srgbClr val="FB515B"/>
              </a:solidFill>
              <a:latin typeface="Tahoma" panose="020B0604030504040204" pitchFamily="34" charset="0"/>
              <a:ea typeface="Tahoma" panose="020B0604030504040204" pitchFamily="34" charset="0"/>
              <a:cs typeface="Tahoma" panose="020B0604030504040204" pitchFamily="34" charset="0"/>
            </a:endParaRPr>
          </a:p>
          <a:p>
            <a:pPr>
              <a:buClr>
                <a:srgbClr val="FB515B"/>
              </a:buClr>
            </a:pPr>
            <a:r>
              <a:rPr lang="en-US" sz="1600" b="1" dirty="0">
                <a:solidFill>
                  <a:srgbClr val="FB515B"/>
                </a:solidFill>
                <a:latin typeface="Tahoma" panose="020B0604030504040204" pitchFamily="34" charset="0"/>
                <a:ea typeface="Tahoma" panose="020B0604030504040204" pitchFamily="34" charset="0"/>
                <a:cs typeface="Tahoma" panose="020B0604030504040204" pitchFamily="34" charset="0"/>
              </a:rPr>
              <a:t>   Southeast Region</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Atlanta</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Charlotte</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Miami</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Palm Beach</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Research Triangle Park</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Tampa</a:t>
            </a:r>
          </a:p>
          <a:p>
            <a:pPr>
              <a:buClr>
                <a:srgbClr val="FB515B"/>
              </a:buClr>
            </a:pPr>
            <a:endParaRPr lang="en-US" sz="1600" b="1" dirty="0">
              <a:solidFill>
                <a:srgbClr val="FB515B"/>
              </a:solidFill>
              <a:latin typeface="Tahoma" panose="020B0604030504040204" pitchFamily="34" charset="0"/>
              <a:ea typeface="Tahoma" panose="020B0604030504040204" pitchFamily="34" charset="0"/>
              <a:cs typeface="Tahoma" panose="020B0604030504040204" pitchFamily="34" charset="0"/>
            </a:endParaRPr>
          </a:p>
          <a:p>
            <a:pPr>
              <a:buClr>
                <a:srgbClr val="FB515B"/>
              </a:buClr>
            </a:pPr>
            <a:r>
              <a:rPr lang="en-US" sz="1600" b="1" dirty="0">
                <a:solidFill>
                  <a:srgbClr val="FB515B"/>
                </a:solidFill>
                <a:latin typeface="Tahoma" panose="020B0604030504040204" pitchFamily="34" charset="0"/>
                <a:ea typeface="Tahoma" panose="020B0604030504040204" pitchFamily="34" charset="0"/>
                <a:cs typeface="Tahoma" panose="020B0604030504040204" pitchFamily="34" charset="0"/>
              </a:rPr>
              <a:t>   Southwest Region</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Albuquerque</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Austin</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Dallas – Fort Worth</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Houston</a:t>
            </a:r>
          </a:p>
          <a:p>
            <a:pPr marL="742950" lvl="1" indent="-285750">
              <a:buClr>
                <a:srgbClr val="FB515B"/>
              </a:buClr>
              <a:buFont typeface="Arial" panose="020B0604020202020204" pitchFamily="34" charset="0"/>
              <a:buChar char="•"/>
            </a:pPr>
            <a:r>
              <a:rPr lang="en-US" sz="1600" dirty="0">
                <a:solidFill>
                  <a:srgbClr val="58595B"/>
                </a:solidFill>
                <a:latin typeface="Tahoma" panose="020B0604030504040204" pitchFamily="34" charset="0"/>
                <a:ea typeface="Tahoma" panose="020B0604030504040204" pitchFamily="34" charset="0"/>
                <a:cs typeface="Tahoma" panose="020B0604030504040204" pitchFamily="34" charset="0"/>
              </a:rPr>
              <a:t>Phoenix</a:t>
            </a:r>
          </a:p>
          <a:p>
            <a:endParaRPr lang="en-US" sz="1600" b="1" dirty="0">
              <a:solidFill>
                <a:srgbClr val="FB515B"/>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Map&#10;&#10;Description automatically generated">
            <a:extLst>
              <a:ext uri="{FF2B5EF4-FFF2-40B4-BE49-F238E27FC236}">
                <a16:creationId xmlns:a16="http://schemas.microsoft.com/office/drawing/2014/main" id="{6716EE67-3416-5A2D-6044-92781356AA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0711" y="1900025"/>
            <a:ext cx="3311289" cy="4227177"/>
          </a:xfrm>
          <a:prstGeom prst="rect">
            <a:avLst/>
          </a:prstGeom>
        </p:spPr>
      </p:pic>
      <p:sp>
        <p:nvSpPr>
          <p:cNvPr id="5" name="Title 1">
            <a:extLst>
              <a:ext uri="{FF2B5EF4-FFF2-40B4-BE49-F238E27FC236}">
                <a16:creationId xmlns:a16="http://schemas.microsoft.com/office/drawing/2014/main" id="{099CAB68-2CBC-8E6A-1C59-C3DA4A6220C2}"/>
              </a:ext>
            </a:extLst>
          </p:cNvPr>
          <p:cNvSpPr txBox="1">
            <a:spLocks/>
          </p:cNvSpPr>
          <p:nvPr/>
        </p:nvSpPr>
        <p:spPr>
          <a:xfrm>
            <a:off x="428896" y="314306"/>
            <a:ext cx="10515600" cy="795142"/>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dirty="0">
                <a:solidFill>
                  <a:schemeClr val="accent1"/>
                </a:solidFill>
              </a:rPr>
              <a:t>HBA Locations: North America</a:t>
            </a:r>
          </a:p>
        </p:txBody>
      </p:sp>
    </p:spTree>
    <p:extLst>
      <p:ext uri="{BB962C8B-B14F-4D97-AF65-F5344CB8AC3E}">
        <p14:creationId xmlns:p14="http://schemas.microsoft.com/office/powerpoint/2010/main" val="1361381096"/>
      </p:ext>
    </p:extLst>
  </p:cSld>
  <p:clrMapOvr>
    <a:masterClrMapping/>
  </p:clrMapOvr>
</p:sld>
</file>

<file path=ppt/theme/theme1.xml><?xml version="1.0" encoding="utf-8"?>
<a:theme xmlns:a="http://schemas.openxmlformats.org/drawingml/2006/main" name="Theme3">
  <a:themeElements>
    <a:clrScheme name="Custom 1">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HBA 2022">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3" id="{6A3E0F22-186C-46AE-8AD6-818FCA64F75E}" vid="{F1757857-33D5-4341-B529-91F899D0DD0C}"/>
    </a:ext>
  </a:extLst>
</a:theme>
</file>

<file path=docProps/app.xml><?xml version="1.0" encoding="utf-8"?>
<Properties xmlns="http://schemas.openxmlformats.org/officeDocument/2006/extended-properties" xmlns:vt="http://schemas.openxmlformats.org/officeDocument/2006/docPropsVTypes">
  <Template>Default Theme</Template>
  <TotalTime>374</TotalTime>
  <Words>2917</Words>
  <Application>Microsoft Office PowerPoint</Application>
  <PresentationFormat>Widescreen</PresentationFormat>
  <Paragraphs>309</Paragraphs>
  <Slides>46</Slides>
  <Notes>0</Notes>
  <HiddenSlides>0</HiddenSlides>
  <MMClips>1</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Theme3</vt:lpstr>
      <vt:lpstr>PowerPoint Presentation</vt:lpstr>
      <vt:lpstr>Table of Contents</vt:lpstr>
      <vt:lpstr>PowerPoint Presentation</vt:lpstr>
      <vt:lpstr>Core Purpose, Vision, and Mission</vt:lpstr>
      <vt:lpstr>PowerPoint Presentation</vt:lpstr>
      <vt:lpstr>Key Stakeholders</vt:lpstr>
      <vt:lpstr>A United Force for Change</vt:lpstr>
      <vt:lpstr>Our DE&amp;I Journey</vt:lpstr>
      <vt:lpstr>PowerPoint Presentation</vt:lpstr>
      <vt:lpstr>PowerPoint Presentation</vt:lpstr>
      <vt:lpstr>Membership</vt:lpstr>
      <vt:lpstr>PowerPoint Presentation</vt:lpstr>
      <vt:lpstr>The Value of HBA Membership</vt:lpstr>
      <vt:lpstr>PowerPoint Presentation</vt:lpstr>
      <vt:lpstr>Embracing Radical Hospitality</vt:lpstr>
      <vt:lpstr>PowerPoint Presentation</vt:lpstr>
      <vt:lpstr>PowerPoint Presentation</vt:lpstr>
      <vt:lpstr>Leadership Capability Framework</vt:lpstr>
      <vt:lpstr>PowerPoint Presentation</vt:lpstr>
      <vt:lpstr>International Women’s Day</vt:lpstr>
      <vt:lpstr>Career Conversations</vt:lpstr>
      <vt:lpstr>The HBA Mentoring Program</vt:lpstr>
      <vt:lpstr>PowerPoint Presentation</vt:lpstr>
      <vt:lpstr>Affinity Groups</vt:lpstr>
      <vt:lpstr>PowerPoint Presentation</vt:lpstr>
      <vt:lpstr>Signature Events</vt:lpstr>
      <vt:lpstr>PowerPoint Presentation</vt:lpstr>
      <vt:lpstr>PowerPoint Presentation</vt:lpstr>
      <vt:lpstr>Annual Conference</vt:lpstr>
      <vt:lpstr>Building Better Business Connections (3BC)</vt:lpstr>
      <vt:lpstr>PowerPoint Presentation</vt:lpstr>
      <vt:lpstr>Lead the Way for Change</vt:lpstr>
      <vt:lpstr>PowerPoint Presentation</vt:lpstr>
      <vt:lpstr>PowerPoint Presentation</vt:lpstr>
      <vt:lpstr>Corporate Partner Packages</vt:lpstr>
      <vt:lpstr>PowerPoint Presentation</vt:lpstr>
      <vt:lpstr>ACE Awards</vt:lpstr>
      <vt:lpstr>Ambassador Program</vt:lpstr>
      <vt:lpstr>PowerPoint Presentation</vt:lpstr>
      <vt:lpstr>PowerPoint Presentation</vt:lpstr>
      <vt:lpstr>Impact and Key Priorities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 George</dc:creator>
  <cp:lastModifiedBy>Devon Bortz</cp:lastModifiedBy>
  <cp:revision>16</cp:revision>
  <dcterms:created xsi:type="dcterms:W3CDTF">2022-10-07T18:36:42Z</dcterms:created>
  <dcterms:modified xsi:type="dcterms:W3CDTF">2022-12-20T20:02:33Z</dcterms:modified>
</cp:coreProperties>
</file>