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2"/>
  </p:notesMasterIdLst>
  <p:handoutMasterIdLst>
    <p:handoutMasterId r:id="rId83"/>
  </p:handoutMasterIdLst>
  <p:sldIdLst>
    <p:sldId id="256" r:id="rId5"/>
    <p:sldId id="258" r:id="rId6"/>
    <p:sldId id="259" r:id="rId7"/>
    <p:sldId id="261" r:id="rId8"/>
    <p:sldId id="262" r:id="rId9"/>
    <p:sldId id="260" r:id="rId10"/>
    <p:sldId id="2141410850" r:id="rId11"/>
    <p:sldId id="2141410868" r:id="rId12"/>
    <p:sldId id="270" r:id="rId13"/>
    <p:sldId id="2141410783" r:id="rId14"/>
    <p:sldId id="2141410869" r:id="rId15"/>
    <p:sldId id="263" r:id="rId16"/>
    <p:sldId id="265" r:id="rId17"/>
    <p:sldId id="266" r:id="rId18"/>
    <p:sldId id="2141410778" r:id="rId19"/>
    <p:sldId id="2141410779" r:id="rId20"/>
    <p:sldId id="2141410782" r:id="rId21"/>
    <p:sldId id="2141410780" r:id="rId22"/>
    <p:sldId id="2141410781" r:id="rId23"/>
    <p:sldId id="268" r:id="rId24"/>
    <p:sldId id="841" r:id="rId25"/>
    <p:sldId id="267" r:id="rId26"/>
    <p:sldId id="2141410784" r:id="rId27"/>
    <p:sldId id="2141410785" r:id="rId28"/>
    <p:sldId id="2141410871" r:id="rId29"/>
    <p:sldId id="2141410786" r:id="rId30"/>
    <p:sldId id="2141410788" r:id="rId31"/>
    <p:sldId id="2141410789" r:id="rId32"/>
    <p:sldId id="2141410790" r:id="rId33"/>
    <p:sldId id="2141410797" r:id="rId34"/>
    <p:sldId id="2141410818" r:id="rId35"/>
    <p:sldId id="2141410819" r:id="rId36"/>
    <p:sldId id="2141410820" r:id="rId37"/>
    <p:sldId id="2141410802" r:id="rId38"/>
    <p:sldId id="2141410821" r:id="rId39"/>
    <p:sldId id="2141410822" r:id="rId40"/>
    <p:sldId id="2141410823" r:id="rId41"/>
    <p:sldId id="2141410824" r:id="rId42"/>
    <p:sldId id="2141410825" r:id="rId43"/>
    <p:sldId id="2141410826" r:id="rId44"/>
    <p:sldId id="2141410827" r:id="rId45"/>
    <p:sldId id="2141410828" r:id="rId46"/>
    <p:sldId id="2141410829" r:id="rId47"/>
    <p:sldId id="269" r:id="rId48"/>
    <p:sldId id="2141410830" r:id="rId49"/>
    <p:sldId id="2141410831" r:id="rId50"/>
    <p:sldId id="2141410832" r:id="rId51"/>
    <p:sldId id="2141410833" r:id="rId52"/>
    <p:sldId id="2141410835" r:id="rId53"/>
    <p:sldId id="2141410840" r:id="rId54"/>
    <p:sldId id="2141410841" r:id="rId55"/>
    <p:sldId id="2141410844" r:id="rId56"/>
    <p:sldId id="2141410842" r:id="rId57"/>
    <p:sldId id="2141410836" r:id="rId58"/>
    <p:sldId id="2141410837" r:id="rId59"/>
    <p:sldId id="2141410838" r:id="rId60"/>
    <p:sldId id="2141410846" r:id="rId61"/>
    <p:sldId id="2141410851" r:id="rId62"/>
    <p:sldId id="2141410847" r:id="rId63"/>
    <p:sldId id="2141410852" r:id="rId64"/>
    <p:sldId id="2141410853" r:id="rId65"/>
    <p:sldId id="2141410839" r:id="rId66"/>
    <p:sldId id="2141410854" r:id="rId67"/>
    <p:sldId id="2141410856" r:id="rId68"/>
    <p:sldId id="2141410746" r:id="rId69"/>
    <p:sldId id="2141410862" r:id="rId70"/>
    <p:sldId id="2141410863" r:id="rId71"/>
    <p:sldId id="2141410859" r:id="rId72"/>
    <p:sldId id="2141410753" r:id="rId73"/>
    <p:sldId id="2141410860" r:id="rId74"/>
    <p:sldId id="2141410866" r:id="rId75"/>
    <p:sldId id="2141410867" r:id="rId76"/>
    <p:sldId id="2141410861" r:id="rId77"/>
    <p:sldId id="2141410747" r:id="rId78"/>
    <p:sldId id="2141410865" r:id="rId79"/>
    <p:sldId id="2141410857" r:id="rId80"/>
    <p:sldId id="214141085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 Playbook Intro" id="{4037CEB3-C5AD-4E12-B4CE-067641DD6AD5}">
          <p14:sldIdLst>
            <p14:sldId id="256"/>
            <p14:sldId id="258"/>
            <p14:sldId id="259"/>
          </p14:sldIdLst>
        </p14:section>
        <p14:section name="Program Basics" id="{97F7568E-7893-48EF-BCA5-852CD96302A7}">
          <p14:sldIdLst>
            <p14:sldId id="261"/>
            <p14:sldId id="262"/>
            <p14:sldId id="260"/>
            <p14:sldId id="2141410850"/>
            <p14:sldId id="2141410868"/>
            <p14:sldId id="270"/>
            <p14:sldId id="2141410783"/>
          </p14:sldIdLst>
        </p14:section>
        <p14:section name="Foundational Info" id="{975774E6-D80B-452E-95A3-105EFE6197F2}">
          <p14:sldIdLst>
            <p14:sldId id="2141410869"/>
            <p14:sldId id="263"/>
            <p14:sldId id="265"/>
            <p14:sldId id="266"/>
            <p14:sldId id="2141410778"/>
            <p14:sldId id="2141410779"/>
          </p14:sldIdLst>
        </p14:section>
        <p14:section name="Pre-Launch Phases" id="{F2CF1203-3D16-4865-A0A3-9365BE272B40}">
          <p14:sldIdLst>
            <p14:sldId id="2141410782"/>
          </p14:sldIdLst>
        </p14:section>
        <p14:section name="Exploratory Phase" id="{A4D00908-A775-4CDD-B449-A54613F6C4F2}">
          <p14:sldIdLst>
            <p14:sldId id="2141410780"/>
            <p14:sldId id="2141410781"/>
            <p14:sldId id="268"/>
            <p14:sldId id="841"/>
            <p14:sldId id="267"/>
            <p14:sldId id="2141410784"/>
            <p14:sldId id="2141410785"/>
            <p14:sldId id="2141410871"/>
            <p14:sldId id="2141410786"/>
            <p14:sldId id="2141410788"/>
            <p14:sldId id="2141410789"/>
            <p14:sldId id="2141410790"/>
            <p14:sldId id="2141410797"/>
            <p14:sldId id="2141410818"/>
            <p14:sldId id="2141410819"/>
            <p14:sldId id="2141410820"/>
            <p14:sldId id="2141410802"/>
            <p14:sldId id="2141410821"/>
          </p14:sldIdLst>
        </p14:section>
        <p14:section name="Launch Prep Phase" id="{00376EA7-48EC-4A57-8447-37B20C9E7504}">
          <p14:sldIdLst>
            <p14:sldId id="2141410822"/>
            <p14:sldId id="2141410823"/>
            <p14:sldId id="2141410824"/>
            <p14:sldId id="2141410825"/>
            <p14:sldId id="2141410826"/>
            <p14:sldId id="2141410827"/>
            <p14:sldId id="2141410828"/>
            <p14:sldId id="2141410829"/>
            <p14:sldId id="269"/>
            <p14:sldId id="2141410830"/>
            <p14:sldId id="2141410831"/>
          </p14:sldIdLst>
        </p14:section>
        <p14:section name="Launch" id="{11DAE97B-CE04-4DD4-B038-AF38C6D4BB32}">
          <p14:sldIdLst>
            <p14:sldId id="2141410832"/>
            <p14:sldId id="2141410833"/>
            <p14:sldId id="2141410835"/>
            <p14:sldId id="2141410840"/>
            <p14:sldId id="2141410841"/>
            <p14:sldId id="2141410844"/>
            <p14:sldId id="2141410842"/>
            <p14:sldId id="2141410836"/>
            <p14:sldId id="2141410837"/>
            <p14:sldId id="2141410838"/>
            <p14:sldId id="2141410846"/>
            <p14:sldId id="2141410851"/>
            <p14:sldId id="2141410847"/>
          </p14:sldIdLst>
        </p14:section>
        <p14:section name="Post-Launch" id="{F87835A9-F36D-4192-8B80-64A4C856EE28}">
          <p14:sldIdLst>
            <p14:sldId id="2141410852"/>
            <p14:sldId id="2141410853"/>
            <p14:sldId id="2141410839"/>
            <p14:sldId id="2141410854"/>
            <p14:sldId id="2141410856"/>
            <p14:sldId id="2141410746"/>
          </p14:sldIdLst>
        </p14:section>
        <p14:section name="Program End" id="{F9EE6BBF-AB51-4398-9C93-9F354AE6C02A}">
          <p14:sldIdLst>
            <p14:sldId id="2141410862"/>
            <p14:sldId id="2141410863"/>
            <p14:sldId id="2141410859"/>
            <p14:sldId id="2141410753"/>
            <p14:sldId id="2141410860"/>
            <p14:sldId id="2141410866"/>
            <p14:sldId id="2141410867"/>
            <p14:sldId id="2141410861"/>
            <p14:sldId id="2141410747"/>
            <p14:sldId id="2141410865"/>
            <p14:sldId id="2141410857"/>
            <p14:sldId id="21414108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90507A-8E80-215C-16E1-07AB5E2AE618}" name="Phil George" initials="PG" userId="S::pgeorge@hbanet.org::d8de7447-57db-4b6b-9509-718b2216b6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en Peck" initials="LP" lastIdx="20" clrIdx="0">
    <p:extLst>
      <p:ext uri="{19B8F6BF-5375-455C-9EA6-DF929625EA0E}">
        <p15:presenceInfo xmlns:p15="http://schemas.microsoft.com/office/powerpoint/2012/main" userId="Lauren Peck" providerId="None"/>
      </p:ext>
    </p:extLst>
  </p:cmAuthor>
  <p:cmAuthor id="2" name="Kathleen Rietzl" initials="KR" lastIdx="5" clrIdx="1">
    <p:extLst>
      <p:ext uri="{19B8F6BF-5375-455C-9EA6-DF929625EA0E}">
        <p15:presenceInfo xmlns:p15="http://schemas.microsoft.com/office/powerpoint/2012/main" userId="S::krietzl@hbanet.org::0791e851-1267-42d1-9bec-fdc8f6a86d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3567" autoAdjust="0"/>
  </p:normalViewPr>
  <p:slideViewPr>
    <p:cSldViewPr snapToGrid="0">
      <p:cViewPr varScale="1">
        <p:scale>
          <a:sx n="63" d="100"/>
          <a:sy n="63" d="100"/>
        </p:scale>
        <p:origin x="908" y="48"/>
      </p:cViewPr>
      <p:guideLst/>
    </p:cSldViewPr>
  </p:slideViewPr>
  <p:outlineViewPr>
    <p:cViewPr>
      <p:scale>
        <a:sx n="33" d="100"/>
        <a:sy n="33" d="100"/>
      </p:scale>
      <p:origin x="0" y="-1066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commentAuthors" Target="commentAuthors.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s>
</file>

<file path=ppt/_rels/viewProps.xml.rels><?xml version="1.0" encoding="UTF-8" standalone="yes"?>
<Relationships xmlns="http://schemas.openxmlformats.org/package/2006/relationships"><Relationship Id="rId26" Type="http://schemas.openxmlformats.org/officeDocument/2006/relationships/slide" Target="slides/slide26.xml"/><Relationship Id="rId21" Type="http://schemas.openxmlformats.org/officeDocument/2006/relationships/slide" Target="slides/slide21.xml"/><Relationship Id="rId42" Type="http://schemas.openxmlformats.org/officeDocument/2006/relationships/slide" Target="slides/slide42.xml"/><Relationship Id="rId47" Type="http://schemas.openxmlformats.org/officeDocument/2006/relationships/slide" Target="slides/slide47.xml"/><Relationship Id="rId63" Type="http://schemas.openxmlformats.org/officeDocument/2006/relationships/slide" Target="slides/slide63.xml"/><Relationship Id="rId68" Type="http://schemas.openxmlformats.org/officeDocument/2006/relationships/slide" Target="slides/slide68.xml"/><Relationship Id="rId16" Type="http://schemas.openxmlformats.org/officeDocument/2006/relationships/slide" Target="slides/slide16.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37" Type="http://schemas.openxmlformats.org/officeDocument/2006/relationships/slide" Target="slides/slide37.xml"/><Relationship Id="rId40" Type="http://schemas.openxmlformats.org/officeDocument/2006/relationships/slide" Target="slides/slide40.xml"/><Relationship Id="rId45" Type="http://schemas.openxmlformats.org/officeDocument/2006/relationships/slide" Target="slides/slide45.xml"/><Relationship Id="rId53" Type="http://schemas.openxmlformats.org/officeDocument/2006/relationships/slide" Target="slides/slide53.xml"/><Relationship Id="rId58" Type="http://schemas.openxmlformats.org/officeDocument/2006/relationships/slide" Target="slides/slide58.xml"/><Relationship Id="rId66" Type="http://schemas.openxmlformats.org/officeDocument/2006/relationships/slide" Target="slides/slide66.xml"/><Relationship Id="rId74" Type="http://schemas.openxmlformats.org/officeDocument/2006/relationships/slide" Target="slides/slide74.xml"/><Relationship Id="rId5" Type="http://schemas.openxmlformats.org/officeDocument/2006/relationships/slide" Target="slides/slide5.xml"/><Relationship Id="rId61" Type="http://schemas.openxmlformats.org/officeDocument/2006/relationships/slide" Target="slides/slide61.xml"/><Relationship Id="rId19" Type="http://schemas.openxmlformats.org/officeDocument/2006/relationships/slide" Target="slides/slide1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77" Type="http://schemas.openxmlformats.org/officeDocument/2006/relationships/slide" Target="slides/slide77.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75" Type="http://schemas.openxmlformats.org/officeDocument/2006/relationships/slide" Target="slides/slide75.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73" Type="http://schemas.openxmlformats.org/officeDocument/2006/relationships/slide" Target="slides/slide73.xml"/><Relationship Id="rId4" Type="http://schemas.openxmlformats.org/officeDocument/2006/relationships/slide" Target="slides/slide4.xml"/><Relationship Id="rId9" Type="http://schemas.openxmlformats.org/officeDocument/2006/relationships/slide" Target="slides/slide9.xml"/><Relationship Id="rId13" Type="http://schemas.openxmlformats.org/officeDocument/2006/relationships/slide" Target="slides/slide13.xml"/><Relationship Id="rId18" Type="http://schemas.openxmlformats.org/officeDocument/2006/relationships/slide" Target="slides/slide18.xml"/><Relationship Id="rId39" Type="http://schemas.openxmlformats.org/officeDocument/2006/relationships/slide" Target="slides/slide39.xml"/><Relationship Id="rId34" Type="http://schemas.openxmlformats.org/officeDocument/2006/relationships/slide" Target="slides/slide34.xml"/><Relationship Id="rId50" Type="http://schemas.openxmlformats.org/officeDocument/2006/relationships/slide" Target="slides/slide50.xml"/><Relationship Id="rId55" Type="http://schemas.openxmlformats.org/officeDocument/2006/relationships/slide" Target="slides/slide55.xml"/><Relationship Id="rId76" Type="http://schemas.openxmlformats.org/officeDocument/2006/relationships/slide" Target="slides/slide76.xml"/><Relationship Id="rId7" Type="http://schemas.openxmlformats.org/officeDocument/2006/relationships/slide" Target="slides/slide7.xml"/><Relationship Id="rId71" Type="http://schemas.openxmlformats.org/officeDocument/2006/relationships/slide" Target="slides/slide71.xml"/><Relationship Id="rId2" Type="http://schemas.openxmlformats.org/officeDocument/2006/relationships/slide" Target="slides/slide2.xml"/><Relationship Id="rId29"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BE07DF-70DB-41DA-AD31-2081C8DACD5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3CB258C-8F28-49C9-9681-D21CB4486519}">
      <dgm:prSet phldrT="[Text]" custT="1"/>
      <dgm:spPr>
        <a:solidFill>
          <a:srgbClr val="AA95C5"/>
        </a:solidFill>
      </dgm:spPr>
      <dgm:t>
        <a:bodyPr/>
        <a:lstStyle/>
        <a:p>
          <a:r>
            <a:rPr lang="en-US" sz="1000" b="1" dirty="0"/>
            <a:t>Exploratory Phase                 </a:t>
          </a:r>
          <a:r>
            <a:rPr lang="en-US" sz="700" b="1" i="1" dirty="0"/>
            <a:t>(2-4 months prior)</a:t>
          </a:r>
          <a:endParaRPr lang="en-US" sz="1000" b="1" i="1" dirty="0"/>
        </a:p>
      </dgm:t>
    </dgm:pt>
    <dgm:pt modelId="{BE401C36-542D-4940-803B-FF8F02BA99D1}" type="parTrans" cxnId="{1C0C9439-C822-464F-B789-24914806707F}">
      <dgm:prSet/>
      <dgm:spPr/>
      <dgm:t>
        <a:bodyPr/>
        <a:lstStyle/>
        <a:p>
          <a:endParaRPr lang="en-US"/>
        </a:p>
      </dgm:t>
    </dgm:pt>
    <dgm:pt modelId="{6AF8EBEB-F13D-4DEC-95D1-72D63EEE520C}" type="sibTrans" cxnId="{1C0C9439-C822-464F-B789-24914806707F}">
      <dgm:prSet/>
      <dgm:spPr/>
      <dgm:t>
        <a:bodyPr/>
        <a:lstStyle/>
        <a:p>
          <a:endParaRPr lang="en-US"/>
        </a:p>
      </dgm:t>
    </dgm:pt>
    <dgm:pt modelId="{91A1A485-08FA-4D1B-A0B2-5DB06E57B550}">
      <dgm:prSet phldrT="[Text]" custT="1"/>
      <dgm:spPr>
        <a:solidFill>
          <a:srgbClr val="AA95C5"/>
        </a:solidFill>
      </dgm:spPr>
      <dgm:t>
        <a:bodyPr/>
        <a:lstStyle/>
        <a:p>
          <a:r>
            <a:rPr lang="en-US" sz="1000" b="1" i="0" dirty="0"/>
            <a:t>Launch Prep Phase                    </a:t>
          </a:r>
          <a:r>
            <a:rPr lang="en-US" sz="750" b="1" i="1" dirty="0"/>
            <a:t>(1-2 months prior)</a:t>
          </a:r>
        </a:p>
      </dgm:t>
    </dgm:pt>
    <dgm:pt modelId="{C3098939-2F37-44B7-8CF9-E048D350CBF1}" type="parTrans" cxnId="{6833BFA9-F2D3-498E-8C4C-ADBC9888359D}">
      <dgm:prSet/>
      <dgm:spPr/>
      <dgm:t>
        <a:bodyPr/>
        <a:lstStyle/>
        <a:p>
          <a:endParaRPr lang="en-US"/>
        </a:p>
      </dgm:t>
    </dgm:pt>
    <dgm:pt modelId="{6201E82F-CC78-4330-BDA9-266B2B6A9ACD}" type="sibTrans" cxnId="{6833BFA9-F2D3-498E-8C4C-ADBC9888359D}">
      <dgm:prSet/>
      <dgm:spPr/>
      <dgm:t>
        <a:bodyPr/>
        <a:lstStyle/>
        <a:p>
          <a:endParaRPr lang="en-US"/>
        </a:p>
      </dgm:t>
    </dgm:pt>
    <dgm:pt modelId="{02DA3A8B-FF07-451A-8889-B94C6DF89822}">
      <dgm:prSet phldrT="[Text]" custT="1"/>
      <dgm:spPr>
        <a:solidFill>
          <a:schemeClr val="accent3"/>
        </a:solidFill>
      </dgm:spPr>
      <dgm:t>
        <a:bodyPr/>
        <a:lstStyle/>
        <a:p>
          <a:r>
            <a:rPr lang="en-US" sz="1100" b="1" dirty="0">
              <a:solidFill>
                <a:schemeClr val="tx1"/>
              </a:solidFill>
            </a:rPr>
            <a:t>Launch </a:t>
          </a:r>
          <a:r>
            <a:rPr lang="en-US" sz="800" b="1" i="1" dirty="0">
              <a:solidFill>
                <a:schemeClr val="tx1"/>
              </a:solidFill>
            </a:rPr>
            <a:t>(Program kickoff)</a:t>
          </a:r>
          <a:endParaRPr lang="en-US" sz="900" b="1" i="1" dirty="0">
            <a:solidFill>
              <a:schemeClr val="tx1"/>
            </a:solidFill>
          </a:endParaRPr>
        </a:p>
      </dgm:t>
    </dgm:pt>
    <dgm:pt modelId="{5F308805-AFEE-4E4B-89E6-058A071C794B}" type="parTrans" cxnId="{65188A00-0F14-4C5E-A936-929C4434D16C}">
      <dgm:prSet/>
      <dgm:spPr/>
      <dgm:t>
        <a:bodyPr/>
        <a:lstStyle/>
        <a:p>
          <a:endParaRPr lang="en-US"/>
        </a:p>
      </dgm:t>
    </dgm:pt>
    <dgm:pt modelId="{66F81FA6-99FD-44E7-A7BC-3C8F623FE63E}" type="sibTrans" cxnId="{65188A00-0F14-4C5E-A936-929C4434D16C}">
      <dgm:prSet/>
      <dgm:spPr/>
      <dgm:t>
        <a:bodyPr/>
        <a:lstStyle/>
        <a:p>
          <a:endParaRPr lang="en-US"/>
        </a:p>
      </dgm:t>
    </dgm:pt>
    <dgm:pt modelId="{A4CDD3CE-4757-440E-A35F-90381D386F37}">
      <dgm:prSet phldrT="[Text]" custT="1"/>
      <dgm:spPr/>
      <dgm:t>
        <a:bodyPr/>
        <a:lstStyle/>
        <a:p>
          <a:r>
            <a:rPr lang="en-US" sz="1100" b="1" dirty="0"/>
            <a:t>Post-Launch Monitoring </a:t>
          </a:r>
          <a:r>
            <a:rPr lang="en-US" sz="900" b="1" i="1" dirty="0"/>
            <a:t>(Months 0-3)</a:t>
          </a:r>
        </a:p>
      </dgm:t>
    </dgm:pt>
    <dgm:pt modelId="{6EBDAD57-214C-4D6C-AF0C-C920A4C95939}" type="parTrans" cxnId="{D2ECF89F-A7B8-43BA-A15D-C37947BAF0E1}">
      <dgm:prSet/>
      <dgm:spPr/>
      <dgm:t>
        <a:bodyPr/>
        <a:lstStyle/>
        <a:p>
          <a:endParaRPr lang="en-US"/>
        </a:p>
      </dgm:t>
    </dgm:pt>
    <dgm:pt modelId="{03F3F315-A291-4134-AF99-5D42B1297A80}" type="sibTrans" cxnId="{D2ECF89F-A7B8-43BA-A15D-C37947BAF0E1}">
      <dgm:prSet/>
      <dgm:spPr/>
      <dgm:t>
        <a:bodyPr/>
        <a:lstStyle/>
        <a:p>
          <a:endParaRPr lang="en-US"/>
        </a:p>
      </dgm:t>
    </dgm:pt>
    <dgm:pt modelId="{97B40EA8-C9BC-4E42-89A1-4DD24D42BA82}">
      <dgm:prSet phldrT="[Text]" custT="1"/>
      <dgm:spPr/>
      <dgm:t>
        <a:bodyPr/>
        <a:lstStyle/>
        <a:p>
          <a:r>
            <a:rPr lang="en-US" sz="1100" b="1" dirty="0"/>
            <a:t>Maintenance </a:t>
          </a:r>
          <a:r>
            <a:rPr lang="en-US" sz="900" b="1" i="1" dirty="0"/>
            <a:t>(Months 3-12)</a:t>
          </a:r>
        </a:p>
      </dgm:t>
    </dgm:pt>
    <dgm:pt modelId="{33B73AF6-B640-4071-A0D2-E6B1851D9702}" type="parTrans" cxnId="{564317E3-3937-4D67-9825-B25842D26366}">
      <dgm:prSet/>
      <dgm:spPr/>
      <dgm:t>
        <a:bodyPr/>
        <a:lstStyle/>
        <a:p>
          <a:endParaRPr lang="en-US"/>
        </a:p>
      </dgm:t>
    </dgm:pt>
    <dgm:pt modelId="{9EEF4BA0-9E7D-4DB3-8201-B004A68A3FFB}" type="sibTrans" cxnId="{564317E3-3937-4D67-9825-B25842D26366}">
      <dgm:prSet/>
      <dgm:spPr/>
      <dgm:t>
        <a:bodyPr/>
        <a:lstStyle/>
        <a:p>
          <a:endParaRPr lang="en-US"/>
        </a:p>
      </dgm:t>
    </dgm:pt>
    <dgm:pt modelId="{A6E9F8BA-2418-4867-B6D3-0748E6FBCB33}">
      <dgm:prSet phldrT="[Text]" custT="1"/>
      <dgm:spPr>
        <a:solidFill>
          <a:srgbClr val="AA95C5"/>
        </a:solidFill>
      </dgm:spPr>
      <dgm:t>
        <a:bodyPr/>
        <a:lstStyle/>
        <a:p>
          <a:r>
            <a:rPr lang="en-US" sz="1200" b="1" dirty="0"/>
            <a:t>Re-launch </a:t>
          </a:r>
          <a:r>
            <a:rPr lang="en-US" sz="900" b="1" i="1" dirty="0"/>
            <a:t>(</a:t>
          </a:r>
          <a:r>
            <a:rPr lang="en-US" sz="900" b="1" i="1" dirty="0">
              <a:latin typeface="Tahoma"/>
            </a:rPr>
            <a:t>Months</a:t>
          </a:r>
          <a:r>
            <a:rPr lang="en-US" sz="900" b="1" i="1" dirty="0"/>
            <a:t> 9-12)</a:t>
          </a:r>
          <a:endParaRPr lang="en-US" sz="1200" b="1" i="1" dirty="0"/>
        </a:p>
      </dgm:t>
    </dgm:pt>
    <dgm:pt modelId="{835B0F2B-850F-4A7E-A24B-A4927C108747}" type="parTrans" cxnId="{82B8303B-3F42-4518-80DC-A92F04EAE63E}">
      <dgm:prSet/>
      <dgm:spPr/>
      <dgm:t>
        <a:bodyPr/>
        <a:lstStyle/>
        <a:p>
          <a:endParaRPr lang="en-US"/>
        </a:p>
      </dgm:t>
    </dgm:pt>
    <dgm:pt modelId="{EEB13A6A-1D13-465B-89A1-D3E4F8824CF5}" type="sibTrans" cxnId="{82B8303B-3F42-4518-80DC-A92F04EAE63E}">
      <dgm:prSet/>
      <dgm:spPr/>
      <dgm:t>
        <a:bodyPr/>
        <a:lstStyle/>
        <a:p>
          <a:endParaRPr lang="en-US"/>
        </a:p>
      </dgm:t>
    </dgm:pt>
    <dgm:pt modelId="{5333F19B-939C-4698-87C2-E89A3E971C9E}">
      <dgm:prSet phldrT="[Text]" custT="1"/>
      <dgm:spPr/>
      <dgm:t>
        <a:bodyPr/>
        <a:lstStyle/>
        <a:p>
          <a:pPr>
            <a:buFont typeface="Arial" panose="020B0604020202020204" pitchFamily="34" charset="0"/>
            <a:buChar char="•"/>
          </a:pPr>
          <a:r>
            <a:rPr lang="en-US" sz="1000" dirty="0"/>
            <a:t>Setting up your team</a:t>
          </a:r>
        </a:p>
      </dgm:t>
    </dgm:pt>
    <dgm:pt modelId="{8B488259-6AC6-4912-A7BE-448A6D9F12E3}" type="sibTrans" cxnId="{03831820-B2D4-4705-A24F-28BA4C7DBB40}">
      <dgm:prSet/>
      <dgm:spPr/>
      <dgm:t>
        <a:bodyPr/>
        <a:lstStyle/>
        <a:p>
          <a:endParaRPr lang="en-US"/>
        </a:p>
      </dgm:t>
    </dgm:pt>
    <dgm:pt modelId="{E15508EB-27CE-4FE8-BC7E-B86CE278105A}" type="parTrans" cxnId="{03831820-B2D4-4705-A24F-28BA4C7DBB40}">
      <dgm:prSet/>
      <dgm:spPr/>
      <dgm:t>
        <a:bodyPr/>
        <a:lstStyle/>
        <a:p>
          <a:endParaRPr lang="en-US"/>
        </a:p>
      </dgm:t>
    </dgm:pt>
    <dgm:pt modelId="{E56DBEA5-FF04-4B9D-90D1-5416981A6DF6}">
      <dgm:prSet phldrT="[Text]" custT="1"/>
      <dgm:spPr/>
      <dgm:t>
        <a:bodyPr/>
        <a:lstStyle/>
        <a:p>
          <a:r>
            <a:rPr lang="en-US" sz="1000" dirty="0"/>
            <a:t>Set launch date</a:t>
          </a:r>
        </a:p>
      </dgm:t>
    </dgm:pt>
    <dgm:pt modelId="{3B0C5708-A32B-4AB7-8AEB-442BD2B6487F}" type="sibTrans" cxnId="{1F52DB64-2016-4E1A-83CD-00366DE64192}">
      <dgm:prSet/>
      <dgm:spPr/>
      <dgm:t>
        <a:bodyPr/>
        <a:lstStyle/>
        <a:p>
          <a:endParaRPr lang="en-US"/>
        </a:p>
      </dgm:t>
    </dgm:pt>
    <dgm:pt modelId="{DC162A3B-9A2C-4ECE-89AD-72AB3360E960}" type="parTrans" cxnId="{1F52DB64-2016-4E1A-83CD-00366DE64192}">
      <dgm:prSet/>
      <dgm:spPr/>
      <dgm:t>
        <a:bodyPr/>
        <a:lstStyle/>
        <a:p>
          <a:endParaRPr lang="en-US"/>
        </a:p>
      </dgm:t>
    </dgm:pt>
    <dgm:pt modelId="{5F5BAB6A-1ABB-4E8F-AD69-8F04A7E177A0}">
      <dgm:prSet phldrT="[Text]" custT="1"/>
      <dgm:spPr/>
      <dgm:t>
        <a:bodyPr/>
        <a:lstStyle/>
        <a:p>
          <a:r>
            <a:rPr lang="en-US" sz="1000" dirty="0"/>
            <a:t>Launch preparation</a:t>
          </a:r>
        </a:p>
      </dgm:t>
    </dgm:pt>
    <dgm:pt modelId="{7158ABD2-F796-4120-82BF-334FCA88F2B6}" type="parTrans" cxnId="{6898A3B3-7A92-4D73-B3F3-8B9C129FCBED}">
      <dgm:prSet/>
      <dgm:spPr/>
      <dgm:t>
        <a:bodyPr/>
        <a:lstStyle/>
        <a:p>
          <a:endParaRPr lang="en-US"/>
        </a:p>
      </dgm:t>
    </dgm:pt>
    <dgm:pt modelId="{5512787A-5F24-49AC-93A3-CC9B9CAFE5E0}" type="sibTrans" cxnId="{6898A3B3-7A92-4D73-B3F3-8B9C129FCBED}">
      <dgm:prSet/>
      <dgm:spPr/>
      <dgm:t>
        <a:bodyPr/>
        <a:lstStyle/>
        <a:p>
          <a:endParaRPr lang="en-US"/>
        </a:p>
      </dgm:t>
    </dgm:pt>
    <dgm:pt modelId="{56F1714D-242B-4939-9347-BCCFF2307A91}">
      <dgm:prSet phldrT="[Text]" custT="1"/>
      <dgm:spPr/>
      <dgm:t>
        <a:bodyPr/>
        <a:lstStyle/>
        <a:p>
          <a:r>
            <a:rPr lang="en-US" sz="1000" dirty="0"/>
            <a:t>Program setup and governance</a:t>
          </a:r>
        </a:p>
      </dgm:t>
    </dgm:pt>
    <dgm:pt modelId="{6135F6F8-61B0-4B30-8562-27A31ECF0D04}" type="parTrans" cxnId="{2E7CC19C-23EF-429B-996D-C3FEBF5353E5}">
      <dgm:prSet/>
      <dgm:spPr/>
      <dgm:t>
        <a:bodyPr/>
        <a:lstStyle/>
        <a:p>
          <a:endParaRPr lang="en-US"/>
        </a:p>
      </dgm:t>
    </dgm:pt>
    <dgm:pt modelId="{40567FCF-E51D-4564-8876-A2D38E83DDA4}" type="sibTrans" cxnId="{2E7CC19C-23EF-429B-996D-C3FEBF5353E5}">
      <dgm:prSet/>
      <dgm:spPr/>
      <dgm:t>
        <a:bodyPr/>
        <a:lstStyle/>
        <a:p>
          <a:endParaRPr lang="en-US"/>
        </a:p>
      </dgm:t>
    </dgm:pt>
    <dgm:pt modelId="{77C893A3-D97E-4286-9162-9B455BD5F173}">
      <dgm:prSet phldrT="[Text]" custT="1"/>
      <dgm:spPr/>
      <dgm:t>
        <a:bodyPr/>
        <a:lstStyle/>
        <a:p>
          <a:r>
            <a:rPr lang="en-US" sz="1000" dirty="0"/>
            <a:t>Group initiatives determination</a:t>
          </a:r>
        </a:p>
      </dgm:t>
    </dgm:pt>
    <dgm:pt modelId="{478CB41A-1881-47C2-8D1D-1E466D14CC4A}" type="parTrans" cxnId="{AC833D6C-4B4F-4945-8AFD-57C9D30539C7}">
      <dgm:prSet/>
      <dgm:spPr/>
      <dgm:t>
        <a:bodyPr/>
        <a:lstStyle/>
        <a:p>
          <a:endParaRPr lang="en-US"/>
        </a:p>
      </dgm:t>
    </dgm:pt>
    <dgm:pt modelId="{FFFDB14E-C11E-4CDB-86BA-13E1F0D52C8E}" type="sibTrans" cxnId="{AC833D6C-4B4F-4945-8AFD-57C9D30539C7}">
      <dgm:prSet/>
      <dgm:spPr/>
      <dgm:t>
        <a:bodyPr/>
        <a:lstStyle/>
        <a:p>
          <a:endParaRPr lang="en-US"/>
        </a:p>
      </dgm:t>
    </dgm:pt>
    <dgm:pt modelId="{C7A41D0A-8153-4BA4-B0DC-0A9987934368}">
      <dgm:prSet phldrT="[Text]" custT="1"/>
      <dgm:spPr/>
      <dgm:t>
        <a:bodyPr/>
        <a:lstStyle/>
        <a:p>
          <a:r>
            <a:rPr lang="en-US" sz="1000" dirty="0"/>
            <a:t>Executive committee and cohort meetings</a:t>
          </a:r>
        </a:p>
      </dgm:t>
    </dgm:pt>
    <dgm:pt modelId="{F3385919-AA7D-4E51-B3D8-CD5FED93FED9}" type="parTrans" cxnId="{61306BEF-45A6-408C-9D58-E74EABDFB639}">
      <dgm:prSet/>
      <dgm:spPr/>
      <dgm:t>
        <a:bodyPr/>
        <a:lstStyle/>
        <a:p>
          <a:endParaRPr lang="en-US"/>
        </a:p>
      </dgm:t>
    </dgm:pt>
    <dgm:pt modelId="{164E2F31-E602-4D78-BEFF-F80AA7A2C317}" type="sibTrans" cxnId="{61306BEF-45A6-408C-9D58-E74EABDFB639}">
      <dgm:prSet/>
      <dgm:spPr/>
      <dgm:t>
        <a:bodyPr/>
        <a:lstStyle/>
        <a:p>
          <a:endParaRPr lang="en-US"/>
        </a:p>
      </dgm:t>
    </dgm:pt>
    <dgm:pt modelId="{F7B2DA5C-CB77-44F9-BB0C-78A1B6E6F279}">
      <dgm:prSet phldrT="[Text]" custT="1"/>
      <dgm:spPr/>
      <dgm:t>
        <a:bodyPr/>
        <a:lstStyle/>
        <a:p>
          <a:r>
            <a:rPr lang="en-US" sz="1000" dirty="0"/>
            <a:t>Group initiative team leads established</a:t>
          </a:r>
        </a:p>
      </dgm:t>
    </dgm:pt>
    <dgm:pt modelId="{F17C0CF2-7F2E-483D-84BE-0A9D4579CE31}" type="parTrans" cxnId="{BA7B2D41-B50C-47A4-A56E-90C3B9F767F2}">
      <dgm:prSet/>
      <dgm:spPr/>
      <dgm:t>
        <a:bodyPr/>
        <a:lstStyle/>
        <a:p>
          <a:endParaRPr lang="en-US"/>
        </a:p>
      </dgm:t>
    </dgm:pt>
    <dgm:pt modelId="{792F6452-FC45-4E2D-9CC2-A68A3262CA44}" type="sibTrans" cxnId="{BA7B2D41-B50C-47A4-A56E-90C3B9F767F2}">
      <dgm:prSet/>
      <dgm:spPr/>
      <dgm:t>
        <a:bodyPr/>
        <a:lstStyle/>
        <a:p>
          <a:endParaRPr lang="en-US"/>
        </a:p>
      </dgm:t>
    </dgm:pt>
    <dgm:pt modelId="{308004D2-F3E1-45FC-A3A9-E7D0912D8E31}">
      <dgm:prSet phldrT="[Text]" custT="1"/>
      <dgm:spPr/>
      <dgm:t>
        <a:bodyPr/>
        <a:lstStyle/>
        <a:p>
          <a:r>
            <a:rPr lang="en-US" sz="1000" dirty="0"/>
            <a:t>Participant engagement</a:t>
          </a:r>
        </a:p>
      </dgm:t>
    </dgm:pt>
    <dgm:pt modelId="{BFF5A7C7-A7FD-4116-9716-A6FFB2728223}" type="parTrans" cxnId="{3D9E9CF5-C1A1-4CB1-BD13-C6B138EC8E44}">
      <dgm:prSet/>
      <dgm:spPr/>
      <dgm:t>
        <a:bodyPr/>
        <a:lstStyle/>
        <a:p>
          <a:endParaRPr lang="en-US"/>
        </a:p>
      </dgm:t>
    </dgm:pt>
    <dgm:pt modelId="{5690AB21-611B-49AE-83C3-F28C9A32FF78}" type="sibTrans" cxnId="{3D9E9CF5-C1A1-4CB1-BD13-C6B138EC8E44}">
      <dgm:prSet/>
      <dgm:spPr/>
      <dgm:t>
        <a:bodyPr/>
        <a:lstStyle/>
        <a:p>
          <a:endParaRPr lang="en-US"/>
        </a:p>
      </dgm:t>
    </dgm:pt>
    <dgm:pt modelId="{D113F912-9C6A-46FC-8586-EEB96BB79CA4}">
      <dgm:prSet phldrT="[Text]" custT="1"/>
      <dgm:spPr/>
      <dgm:t>
        <a:bodyPr/>
        <a:lstStyle/>
        <a:p>
          <a:r>
            <a:rPr lang="en-US" sz="1000" dirty="0"/>
            <a:t>Mid-year assessment and presentation to executive sponsors </a:t>
          </a:r>
        </a:p>
      </dgm:t>
    </dgm:pt>
    <dgm:pt modelId="{199E26FA-DFFC-4C8D-AF74-A2703D7BEF82}" type="parTrans" cxnId="{59593737-7D1B-4AD6-9E68-2D5FB844D181}">
      <dgm:prSet/>
      <dgm:spPr/>
      <dgm:t>
        <a:bodyPr/>
        <a:lstStyle/>
        <a:p>
          <a:endParaRPr lang="en-US"/>
        </a:p>
      </dgm:t>
    </dgm:pt>
    <dgm:pt modelId="{3804F1FF-248C-4E21-B926-61CDE37860A1}" type="sibTrans" cxnId="{59593737-7D1B-4AD6-9E68-2D5FB844D181}">
      <dgm:prSet/>
      <dgm:spPr/>
      <dgm:t>
        <a:bodyPr/>
        <a:lstStyle/>
        <a:p>
          <a:endParaRPr lang="en-US"/>
        </a:p>
      </dgm:t>
    </dgm:pt>
    <dgm:pt modelId="{670B8614-F396-480C-A080-B7B5A57D779D}">
      <dgm:prSet phldrT="[Text]" custT="1"/>
      <dgm:spPr/>
      <dgm:t>
        <a:bodyPr/>
        <a:lstStyle/>
        <a:p>
          <a:r>
            <a:rPr lang="en-US" sz="1000" dirty="0"/>
            <a:t>Tracking towards goals</a:t>
          </a:r>
        </a:p>
      </dgm:t>
    </dgm:pt>
    <dgm:pt modelId="{AB4899FA-BEA6-4315-99E2-66517B4934FA}" type="parTrans" cxnId="{6D4762A8-E5DB-4E2F-A53F-A245F3FC531B}">
      <dgm:prSet/>
      <dgm:spPr/>
      <dgm:t>
        <a:bodyPr/>
        <a:lstStyle/>
        <a:p>
          <a:endParaRPr lang="en-US"/>
        </a:p>
      </dgm:t>
    </dgm:pt>
    <dgm:pt modelId="{2E412828-9CD2-4121-8698-77CFF4C554A5}" type="sibTrans" cxnId="{6D4762A8-E5DB-4E2F-A53F-A245F3FC531B}">
      <dgm:prSet/>
      <dgm:spPr/>
      <dgm:t>
        <a:bodyPr/>
        <a:lstStyle/>
        <a:p>
          <a:endParaRPr lang="en-US"/>
        </a:p>
      </dgm:t>
    </dgm:pt>
    <dgm:pt modelId="{EFE804C1-E808-497B-88AB-D331A12C7773}">
      <dgm:prSet phldrT="[Text]" custT="1"/>
      <dgm:spPr/>
      <dgm:t>
        <a:bodyPr/>
        <a:lstStyle/>
        <a:p>
          <a:r>
            <a:rPr lang="en-US" sz="1000" dirty="0"/>
            <a:t>3 months prior to program end</a:t>
          </a:r>
        </a:p>
      </dgm:t>
    </dgm:pt>
    <dgm:pt modelId="{DDBE2E40-8E4B-4878-8E01-7DA945B1DAF4}" type="parTrans" cxnId="{4994457E-9772-43D7-A3A2-4379F1D51010}">
      <dgm:prSet/>
      <dgm:spPr/>
      <dgm:t>
        <a:bodyPr/>
        <a:lstStyle/>
        <a:p>
          <a:endParaRPr lang="en-US"/>
        </a:p>
      </dgm:t>
    </dgm:pt>
    <dgm:pt modelId="{85CBAB50-9F56-4DE4-B807-D613E4C4A950}" type="sibTrans" cxnId="{4994457E-9772-43D7-A3A2-4379F1D51010}">
      <dgm:prSet/>
      <dgm:spPr/>
      <dgm:t>
        <a:bodyPr/>
        <a:lstStyle/>
        <a:p>
          <a:endParaRPr lang="en-US"/>
        </a:p>
      </dgm:t>
    </dgm:pt>
    <dgm:pt modelId="{E878C269-A1AC-437B-AD2E-F5873B27E321}">
      <dgm:prSet phldrT="[Text]" custT="1"/>
      <dgm:spPr/>
      <dgm:t>
        <a:bodyPr/>
        <a:lstStyle/>
        <a:p>
          <a:r>
            <a:rPr lang="en-US" sz="1000" dirty="0"/>
            <a:t>Establish next </a:t>
          </a:r>
          <a:r>
            <a:rPr lang="en-US" sz="1000" dirty="0">
              <a:solidFill>
                <a:srgbClr val="58595B"/>
              </a:solidFill>
            </a:rPr>
            <a:t>cohort</a:t>
          </a:r>
          <a:r>
            <a:rPr lang="en-US" sz="1000" dirty="0"/>
            <a:t> needs/basics</a:t>
          </a:r>
        </a:p>
      </dgm:t>
    </dgm:pt>
    <dgm:pt modelId="{DF544871-B244-46EF-B714-F82DD629A46D}" type="parTrans" cxnId="{875F14AE-8AC4-456B-8D14-64F2BB9B65AE}">
      <dgm:prSet/>
      <dgm:spPr/>
      <dgm:t>
        <a:bodyPr/>
        <a:lstStyle/>
        <a:p>
          <a:endParaRPr lang="en-US"/>
        </a:p>
      </dgm:t>
    </dgm:pt>
    <dgm:pt modelId="{4718751C-6B19-463B-BF29-0C7EA331AA75}" type="sibTrans" cxnId="{875F14AE-8AC4-456B-8D14-64F2BB9B65AE}">
      <dgm:prSet/>
      <dgm:spPr/>
      <dgm:t>
        <a:bodyPr/>
        <a:lstStyle/>
        <a:p>
          <a:endParaRPr lang="en-US"/>
        </a:p>
      </dgm:t>
    </dgm:pt>
    <dgm:pt modelId="{7C764BE6-FFAA-4A30-8C82-5E51385D4028}">
      <dgm:prSet phldrT="[Text]" custT="1"/>
      <dgm:spPr/>
      <dgm:t>
        <a:bodyPr/>
        <a:lstStyle/>
        <a:p>
          <a:r>
            <a:rPr lang="en-US" sz="1000" dirty="0"/>
            <a:t>AM participation for partnership renewal</a:t>
          </a:r>
        </a:p>
      </dgm:t>
    </dgm:pt>
    <dgm:pt modelId="{85C28F9D-F72C-433D-9E70-0F1451A7C0C7}" type="parTrans" cxnId="{188962BB-75BA-42F2-95D6-1FD70B40C86D}">
      <dgm:prSet/>
      <dgm:spPr/>
      <dgm:t>
        <a:bodyPr/>
        <a:lstStyle/>
        <a:p>
          <a:endParaRPr lang="en-US"/>
        </a:p>
      </dgm:t>
    </dgm:pt>
    <dgm:pt modelId="{71074381-7649-4450-933A-F55E7B988196}" type="sibTrans" cxnId="{188962BB-75BA-42F2-95D6-1FD70B40C86D}">
      <dgm:prSet/>
      <dgm:spPr/>
      <dgm:t>
        <a:bodyPr/>
        <a:lstStyle/>
        <a:p>
          <a:endParaRPr lang="en-US"/>
        </a:p>
      </dgm:t>
    </dgm:pt>
    <dgm:pt modelId="{225F5594-39E1-4900-B89D-5EE96D9D9F13}">
      <dgm:prSet phldrT="[Text]" custT="1"/>
      <dgm:spPr/>
      <dgm:t>
        <a:bodyPr/>
        <a:lstStyle/>
        <a:p>
          <a:r>
            <a:rPr lang="en-US" sz="1100" b="1" dirty="0"/>
            <a:t>Graduation </a:t>
          </a:r>
          <a:r>
            <a:rPr lang="en-US" sz="900" b="1" i="1" dirty="0"/>
            <a:t>(Program end)</a:t>
          </a:r>
          <a:endParaRPr lang="en-US" sz="1000" b="1" i="1" dirty="0"/>
        </a:p>
      </dgm:t>
    </dgm:pt>
    <dgm:pt modelId="{08887C5A-3B8C-4D13-A1C7-A9ED75C6C519}" type="parTrans" cxnId="{E1544FE8-B0AA-4443-9B45-8B0475C3E87A}">
      <dgm:prSet/>
      <dgm:spPr/>
      <dgm:t>
        <a:bodyPr/>
        <a:lstStyle/>
        <a:p>
          <a:endParaRPr lang="en-US"/>
        </a:p>
      </dgm:t>
    </dgm:pt>
    <dgm:pt modelId="{9CD90C8E-72FD-4F2F-B409-ECEBF941FBA7}" type="sibTrans" cxnId="{E1544FE8-B0AA-4443-9B45-8B0475C3E87A}">
      <dgm:prSet/>
      <dgm:spPr/>
      <dgm:t>
        <a:bodyPr/>
        <a:lstStyle/>
        <a:p>
          <a:endParaRPr lang="en-US"/>
        </a:p>
      </dgm:t>
    </dgm:pt>
    <dgm:pt modelId="{D1D3F353-83CF-4FAB-9206-AB07CA5F81F5}">
      <dgm:prSet phldrT="[Text]" custT="1"/>
      <dgm:spPr/>
      <dgm:t>
        <a:bodyPr/>
        <a:lstStyle/>
        <a:p>
          <a:r>
            <a:rPr lang="en-US" sz="1000" dirty="0"/>
            <a:t>Ambassador selection, onboarding and individual goals determination</a:t>
          </a:r>
        </a:p>
      </dgm:t>
    </dgm:pt>
    <dgm:pt modelId="{52F2A5BE-E0B9-4D77-A410-1700A2EF991B}" type="sibTrans" cxnId="{E63BAD32-456E-4089-A312-84DD743DCD47}">
      <dgm:prSet/>
      <dgm:spPr/>
      <dgm:t>
        <a:bodyPr/>
        <a:lstStyle/>
        <a:p>
          <a:endParaRPr lang="en-US"/>
        </a:p>
      </dgm:t>
    </dgm:pt>
    <dgm:pt modelId="{091B9ADA-C230-46FB-8BD0-09F79F0F3453}" type="parTrans" cxnId="{E63BAD32-456E-4089-A312-84DD743DCD47}">
      <dgm:prSet/>
      <dgm:spPr/>
      <dgm:t>
        <a:bodyPr/>
        <a:lstStyle/>
        <a:p>
          <a:endParaRPr lang="en-US"/>
        </a:p>
      </dgm:t>
    </dgm:pt>
    <dgm:pt modelId="{D3F3B1B1-CEBB-42AA-A046-B58C9930D98B}">
      <dgm:prSet custT="1"/>
      <dgm:spPr/>
      <dgm:t>
        <a:bodyPr/>
        <a:lstStyle/>
        <a:p>
          <a:r>
            <a:rPr lang="en-US" sz="1000" dirty="0"/>
            <a:t>Determining program strategy and specifics </a:t>
          </a:r>
        </a:p>
      </dgm:t>
    </dgm:pt>
    <dgm:pt modelId="{0D100A5E-B600-4C72-9083-A38A1643713E}" type="parTrans" cxnId="{A8BE6849-3D95-4ABA-983B-5EFFF6D3972B}">
      <dgm:prSet/>
      <dgm:spPr/>
      <dgm:t>
        <a:bodyPr/>
        <a:lstStyle/>
        <a:p>
          <a:endParaRPr lang="en-US"/>
        </a:p>
      </dgm:t>
    </dgm:pt>
    <dgm:pt modelId="{5B603480-BBAF-47A9-8B04-14A8BF9048F4}" type="sibTrans" cxnId="{A8BE6849-3D95-4ABA-983B-5EFFF6D3972B}">
      <dgm:prSet/>
      <dgm:spPr/>
      <dgm:t>
        <a:bodyPr/>
        <a:lstStyle/>
        <a:p>
          <a:endParaRPr lang="en-US"/>
        </a:p>
      </dgm:t>
    </dgm:pt>
    <dgm:pt modelId="{E6797A7C-EB8B-4B19-A358-67E290368309}" type="pres">
      <dgm:prSet presAssocID="{05BE07DF-70DB-41DA-AD31-2081C8DACD58}" presName="rootnode" presStyleCnt="0">
        <dgm:presLayoutVars>
          <dgm:chMax/>
          <dgm:chPref/>
          <dgm:dir/>
          <dgm:animLvl val="lvl"/>
        </dgm:presLayoutVars>
      </dgm:prSet>
      <dgm:spPr/>
    </dgm:pt>
    <dgm:pt modelId="{50DD358C-C680-4968-9E1D-2C64E036731F}" type="pres">
      <dgm:prSet presAssocID="{43CB258C-8F28-49C9-9681-D21CB4486519}" presName="composite" presStyleCnt="0"/>
      <dgm:spPr/>
    </dgm:pt>
    <dgm:pt modelId="{F57B172B-9CDD-4B60-909E-568D718C154B}" type="pres">
      <dgm:prSet presAssocID="{43CB258C-8F28-49C9-9681-D21CB4486519}" presName="bentUpArrow1" presStyleLbl="alignImgPlace1" presStyleIdx="0" presStyleCnt="6" custLinFactNeighborX="-21890"/>
      <dgm:spPr/>
    </dgm:pt>
    <dgm:pt modelId="{8E5DEB3F-9004-42B0-8D48-DED8A3CAD78A}" type="pres">
      <dgm:prSet presAssocID="{43CB258C-8F28-49C9-9681-D21CB4486519}" presName="ParentText" presStyleLbl="node1" presStyleIdx="0" presStyleCnt="7" custLinFactNeighborX="-14255" custLinFactNeighborY="448">
        <dgm:presLayoutVars>
          <dgm:chMax val="1"/>
          <dgm:chPref val="1"/>
          <dgm:bulletEnabled val="1"/>
        </dgm:presLayoutVars>
      </dgm:prSet>
      <dgm:spPr/>
    </dgm:pt>
    <dgm:pt modelId="{55D5A890-5893-4F6E-838C-2CB216531BA0}" type="pres">
      <dgm:prSet presAssocID="{43CB258C-8F28-49C9-9681-D21CB4486519}" presName="ChildText" presStyleLbl="revTx" presStyleIdx="0" presStyleCnt="6" custScaleX="384757" custLinFactX="25590" custLinFactNeighborX="100000">
        <dgm:presLayoutVars>
          <dgm:chMax val="0"/>
          <dgm:chPref val="0"/>
          <dgm:bulletEnabled val="1"/>
        </dgm:presLayoutVars>
      </dgm:prSet>
      <dgm:spPr/>
    </dgm:pt>
    <dgm:pt modelId="{C76AC476-15CE-46AE-82CD-158CFC1259FA}" type="pres">
      <dgm:prSet presAssocID="{6AF8EBEB-F13D-4DEC-95D1-72D63EEE520C}" presName="sibTrans" presStyleCnt="0"/>
      <dgm:spPr/>
    </dgm:pt>
    <dgm:pt modelId="{4B35DFE4-9CF0-4809-8809-CBC4DFD69EFB}" type="pres">
      <dgm:prSet presAssocID="{91A1A485-08FA-4D1B-A0B2-5DB06E57B550}" presName="composite" presStyleCnt="0"/>
      <dgm:spPr/>
    </dgm:pt>
    <dgm:pt modelId="{0E4A3784-07EA-4EED-A8EF-D047A3D36D31}" type="pres">
      <dgm:prSet presAssocID="{91A1A485-08FA-4D1B-A0B2-5DB06E57B550}" presName="bentUpArrow1" presStyleLbl="alignImgPlace1" presStyleIdx="1" presStyleCnt="6" custLinFactNeighborX="-89837"/>
      <dgm:spPr/>
    </dgm:pt>
    <dgm:pt modelId="{71AA4D04-ABEA-4F8B-8FEB-61F73E4FE2FC}" type="pres">
      <dgm:prSet presAssocID="{91A1A485-08FA-4D1B-A0B2-5DB06E57B550}" presName="ParentText" presStyleLbl="node1" presStyleIdx="1" presStyleCnt="7" custLinFactNeighborX="-60756">
        <dgm:presLayoutVars>
          <dgm:chMax val="1"/>
          <dgm:chPref val="1"/>
          <dgm:bulletEnabled val="1"/>
        </dgm:presLayoutVars>
      </dgm:prSet>
      <dgm:spPr/>
    </dgm:pt>
    <dgm:pt modelId="{89D129B5-FF98-4C53-947D-9938B0B736A1}" type="pres">
      <dgm:prSet presAssocID="{91A1A485-08FA-4D1B-A0B2-5DB06E57B550}" presName="ChildText" presStyleLbl="revTx" presStyleIdx="1" presStyleCnt="6" custScaleX="428198" custLinFactNeighborX="85079">
        <dgm:presLayoutVars>
          <dgm:chMax val="0"/>
          <dgm:chPref val="0"/>
          <dgm:bulletEnabled val="1"/>
        </dgm:presLayoutVars>
      </dgm:prSet>
      <dgm:spPr/>
    </dgm:pt>
    <dgm:pt modelId="{708259EF-AF25-44D2-B281-686BF846EDA4}" type="pres">
      <dgm:prSet presAssocID="{6201E82F-CC78-4330-BDA9-266B2B6A9ACD}" presName="sibTrans" presStyleCnt="0"/>
      <dgm:spPr/>
    </dgm:pt>
    <dgm:pt modelId="{DE5E9458-4259-4380-A016-436F164BCD3A}" type="pres">
      <dgm:prSet presAssocID="{02DA3A8B-FF07-451A-8889-B94C6DF89822}" presName="composite" presStyleCnt="0"/>
      <dgm:spPr/>
    </dgm:pt>
    <dgm:pt modelId="{B69298E1-5DA8-478B-86CD-220240EA4BB4}" type="pres">
      <dgm:prSet presAssocID="{02DA3A8B-FF07-451A-8889-B94C6DF89822}" presName="bentUpArrow1" presStyleLbl="alignImgPlace1" presStyleIdx="2" presStyleCnt="6" custLinFactNeighborX="-98350"/>
      <dgm:spPr/>
    </dgm:pt>
    <dgm:pt modelId="{D1D42BDF-FE30-436E-9852-7E487A9678F8}" type="pres">
      <dgm:prSet presAssocID="{02DA3A8B-FF07-451A-8889-B94C6DF89822}" presName="ParentText" presStyleLbl="node1" presStyleIdx="2" presStyleCnt="7" custLinFactNeighborX="-66521">
        <dgm:presLayoutVars>
          <dgm:chMax val="1"/>
          <dgm:chPref val="1"/>
          <dgm:bulletEnabled val="1"/>
        </dgm:presLayoutVars>
      </dgm:prSet>
      <dgm:spPr/>
    </dgm:pt>
    <dgm:pt modelId="{8AE61F39-904E-493C-BD5C-821EF12FBBB2}" type="pres">
      <dgm:prSet presAssocID="{02DA3A8B-FF07-451A-8889-B94C6DF89822}" presName="ChildText" presStyleLbl="revTx" presStyleIdx="2" presStyleCnt="6" custScaleX="384757" custLinFactNeighborX="56522" custLinFactNeighborY="-622">
        <dgm:presLayoutVars>
          <dgm:chMax val="0"/>
          <dgm:chPref val="0"/>
          <dgm:bulletEnabled val="1"/>
        </dgm:presLayoutVars>
      </dgm:prSet>
      <dgm:spPr/>
    </dgm:pt>
    <dgm:pt modelId="{291360AE-76D3-46B6-B5ED-002136C65014}" type="pres">
      <dgm:prSet presAssocID="{66F81FA6-99FD-44E7-A7BC-3C8F623FE63E}" presName="sibTrans" presStyleCnt="0"/>
      <dgm:spPr/>
    </dgm:pt>
    <dgm:pt modelId="{F3BC8AC7-110B-4170-B21E-62D59D461B40}" type="pres">
      <dgm:prSet presAssocID="{A4CDD3CE-4757-440E-A35F-90381D386F37}" presName="composite" presStyleCnt="0"/>
      <dgm:spPr/>
    </dgm:pt>
    <dgm:pt modelId="{4117F6AE-3B6C-41CB-9ED6-A01422C1340C}" type="pres">
      <dgm:prSet presAssocID="{A4CDD3CE-4757-440E-A35F-90381D386F37}" presName="bentUpArrow1" presStyleLbl="alignImgPlace1" presStyleIdx="3" presStyleCnt="6" custLinFactX="-100000" custLinFactNeighborX="-110750"/>
      <dgm:spPr/>
    </dgm:pt>
    <dgm:pt modelId="{92F46969-F3B8-4BF9-8C91-CC03D9F46202}" type="pres">
      <dgm:prSet presAssocID="{A4CDD3CE-4757-440E-A35F-90381D386F37}" presName="ParentText" presStyleLbl="node1" presStyleIdx="3" presStyleCnt="7" custLinFactX="-42511" custLinFactNeighborX="-100000">
        <dgm:presLayoutVars>
          <dgm:chMax val="1"/>
          <dgm:chPref val="1"/>
          <dgm:bulletEnabled val="1"/>
        </dgm:presLayoutVars>
      </dgm:prSet>
      <dgm:spPr/>
    </dgm:pt>
    <dgm:pt modelId="{72573486-D2EC-444F-9ABB-A9C3D60C454E}" type="pres">
      <dgm:prSet presAssocID="{A4CDD3CE-4757-440E-A35F-90381D386F37}" presName="ChildText" presStyleLbl="revTx" presStyleIdx="3" presStyleCnt="6" custScaleX="534885" custLinFactNeighborX="25715" custLinFactNeighborY="-622">
        <dgm:presLayoutVars>
          <dgm:chMax val="0"/>
          <dgm:chPref val="0"/>
          <dgm:bulletEnabled val="1"/>
        </dgm:presLayoutVars>
      </dgm:prSet>
      <dgm:spPr/>
    </dgm:pt>
    <dgm:pt modelId="{4F0AE6B3-C9A2-4772-94E8-9A1BF7E5270C}" type="pres">
      <dgm:prSet presAssocID="{03F3F315-A291-4134-AF99-5D42B1297A80}" presName="sibTrans" presStyleCnt="0"/>
      <dgm:spPr/>
    </dgm:pt>
    <dgm:pt modelId="{1493B0A9-4CA1-4119-ADF5-9E96E5834F39}" type="pres">
      <dgm:prSet presAssocID="{97B40EA8-C9BC-4E42-89A1-4DD24D42BA82}" presName="composite" presStyleCnt="0"/>
      <dgm:spPr/>
    </dgm:pt>
    <dgm:pt modelId="{1322E384-3B9D-4BBC-B302-389153346F23}" type="pres">
      <dgm:prSet presAssocID="{97B40EA8-C9BC-4E42-89A1-4DD24D42BA82}" presName="bentUpArrow1" presStyleLbl="alignImgPlace1" presStyleIdx="4" presStyleCnt="6" custLinFactX="-54550" custLinFactNeighborX="-100000"/>
      <dgm:spPr/>
    </dgm:pt>
    <dgm:pt modelId="{147C1F99-5FBE-4BB9-A564-C1B68DD8BFC6}" type="pres">
      <dgm:prSet presAssocID="{97B40EA8-C9BC-4E42-89A1-4DD24D42BA82}" presName="ParentText" presStyleLbl="node1" presStyleIdx="4" presStyleCnt="7" custLinFactX="-4527" custLinFactNeighborX="-100000">
        <dgm:presLayoutVars>
          <dgm:chMax val="1"/>
          <dgm:chPref val="1"/>
          <dgm:bulletEnabled val="1"/>
        </dgm:presLayoutVars>
      </dgm:prSet>
      <dgm:spPr/>
    </dgm:pt>
    <dgm:pt modelId="{2EB53FFB-FDB4-4F10-B18C-9E53B1F3CFA9}" type="pres">
      <dgm:prSet presAssocID="{97B40EA8-C9BC-4E42-89A1-4DD24D42BA82}" presName="ChildText" presStyleLbl="revTx" presStyleIdx="4" presStyleCnt="6" custScaleX="384757" custLinFactNeighborX="3136" custLinFactNeighborY="-622">
        <dgm:presLayoutVars>
          <dgm:chMax val="0"/>
          <dgm:chPref val="0"/>
          <dgm:bulletEnabled val="1"/>
        </dgm:presLayoutVars>
      </dgm:prSet>
      <dgm:spPr/>
    </dgm:pt>
    <dgm:pt modelId="{828C2F15-6B38-4489-ABBB-333E3C8AD312}" type="pres">
      <dgm:prSet presAssocID="{9EEF4BA0-9E7D-4DB3-8201-B004A68A3FFB}" presName="sibTrans" presStyleCnt="0"/>
      <dgm:spPr/>
    </dgm:pt>
    <dgm:pt modelId="{F8397FBB-7BAA-4B70-BB00-B449F4EAAF5C}" type="pres">
      <dgm:prSet presAssocID="{A6E9F8BA-2418-4867-B6D3-0748E6FBCB33}" presName="composite" presStyleCnt="0"/>
      <dgm:spPr/>
    </dgm:pt>
    <dgm:pt modelId="{FB80C58A-3F79-4466-B52C-A96632F67126}" type="pres">
      <dgm:prSet presAssocID="{A6E9F8BA-2418-4867-B6D3-0748E6FBCB33}" presName="bentUpArrow1" presStyleLbl="alignImgPlace1" presStyleIdx="5" presStyleCnt="6" custLinFactX="-75982" custLinFactNeighborX="-100000" custLinFactNeighborY="127"/>
      <dgm:spPr/>
    </dgm:pt>
    <dgm:pt modelId="{E25F95FD-8ED8-4437-A011-29BD416D847E}" type="pres">
      <dgm:prSet presAssocID="{A6E9F8BA-2418-4867-B6D3-0748E6FBCB33}" presName="ParentText" presStyleLbl="node1" presStyleIdx="5" presStyleCnt="7" custLinFactX="-19715" custLinFactNeighborX="-100000">
        <dgm:presLayoutVars>
          <dgm:chMax val="1"/>
          <dgm:chPref val="1"/>
          <dgm:bulletEnabled val="1"/>
        </dgm:presLayoutVars>
      </dgm:prSet>
      <dgm:spPr/>
    </dgm:pt>
    <dgm:pt modelId="{13CB1C81-9FD3-451A-AB42-8A3FBE496E94}" type="pres">
      <dgm:prSet presAssocID="{A6E9F8BA-2418-4867-B6D3-0748E6FBCB33}" presName="ChildText" presStyleLbl="revTx" presStyleIdx="5" presStyleCnt="6" custScaleX="385150" custLinFactNeighborX="-17002" custLinFactNeighborY="-1506">
        <dgm:presLayoutVars>
          <dgm:chMax val="0"/>
          <dgm:chPref val="0"/>
          <dgm:bulletEnabled val="1"/>
        </dgm:presLayoutVars>
      </dgm:prSet>
      <dgm:spPr/>
    </dgm:pt>
    <dgm:pt modelId="{09D30945-19ED-446B-BBB3-26273F4A4FD8}" type="pres">
      <dgm:prSet presAssocID="{EEB13A6A-1D13-465B-89A1-D3E4F8824CF5}" presName="sibTrans" presStyleCnt="0"/>
      <dgm:spPr/>
    </dgm:pt>
    <dgm:pt modelId="{A669B57E-95EE-41E8-ABE7-D68CED1A4F70}" type="pres">
      <dgm:prSet presAssocID="{225F5594-39E1-4900-B89D-5EE96D9D9F13}" presName="composite" presStyleCnt="0"/>
      <dgm:spPr/>
    </dgm:pt>
    <dgm:pt modelId="{E09EE450-11CD-4A1F-AD05-B5E810FCFCAA}" type="pres">
      <dgm:prSet presAssocID="{225F5594-39E1-4900-B89D-5EE96D9D9F13}" presName="ParentText" presStyleLbl="node1" presStyleIdx="6" presStyleCnt="7" custLinFactX="-40580" custLinFactNeighborX="-100000" custLinFactNeighborY="2687">
        <dgm:presLayoutVars>
          <dgm:chMax val="1"/>
          <dgm:chPref val="1"/>
          <dgm:bulletEnabled val="1"/>
        </dgm:presLayoutVars>
      </dgm:prSet>
      <dgm:spPr/>
    </dgm:pt>
  </dgm:ptLst>
  <dgm:cxnLst>
    <dgm:cxn modelId="{65188A00-0F14-4C5E-A936-929C4434D16C}" srcId="{05BE07DF-70DB-41DA-AD31-2081C8DACD58}" destId="{02DA3A8B-FF07-451A-8889-B94C6DF89822}" srcOrd="2" destOrd="0" parTransId="{5F308805-AFEE-4E4B-89E6-058A071C794B}" sibTransId="{66F81FA6-99FD-44E7-A7BC-3C8F623FE63E}"/>
    <dgm:cxn modelId="{36CF8003-1283-4A4A-8E99-2ED403550DEF}" type="presOf" srcId="{308004D2-F3E1-45FC-A3A9-E7D0912D8E31}" destId="{2EB53FFB-FDB4-4F10-B18C-9E53B1F3CFA9}" srcOrd="0" destOrd="0" presId="urn:microsoft.com/office/officeart/2005/8/layout/StepDownProcess"/>
    <dgm:cxn modelId="{DEC44806-5DF3-4F9B-BECB-47C2D83DA80D}" type="presOf" srcId="{F7B2DA5C-CB77-44F9-BB0C-78A1B6E6F279}" destId="{72573486-D2EC-444F-9ABB-A9C3D60C454E}" srcOrd="0" destOrd="1" presId="urn:microsoft.com/office/officeart/2005/8/layout/StepDownProcess"/>
    <dgm:cxn modelId="{7B135111-FC31-4A58-9951-1A4CC0E28BFB}" type="presOf" srcId="{02DA3A8B-FF07-451A-8889-B94C6DF89822}" destId="{D1D42BDF-FE30-436E-9852-7E487A9678F8}" srcOrd="0" destOrd="0" presId="urn:microsoft.com/office/officeart/2005/8/layout/StepDownProcess"/>
    <dgm:cxn modelId="{DD279616-7398-480E-B833-9888E7E84DBF}" type="presOf" srcId="{91A1A485-08FA-4D1B-A0B2-5DB06E57B550}" destId="{71AA4D04-ABEA-4F8B-8FEB-61F73E4FE2FC}" srcOrd="0" destOrd="0" presId="urn:microsoft.com/office/officeart/2005/8/layout/StepDownProcess"/>
    <dgm:cxn modelId="{9320121D-658D-4E98-906A-0547D67400EF}" type="presOf" srcId="{A4CDD3CE-4757-440E-A35F-90381D386F37}" destId="{92F46969-F3B8-4BF9-8C91-CC03D9F46202}" srcOrd="0" destOrd="0" presId="urn:microsoft.com/office/officeart/2005/8/layout/StepDownProcess"/>
    <dgm:cxn modelId="{5C8FA61F-ABD0-4684-BF84-CCA247F7EF83}" type="presOf" srcId="{225F5594-39E1-4900-B89D-5EE96D9D9F13}" destId="{E09EE450-11CD-4A1F-AD05-B5E810FCFCAA}" srcOrd="0" destOrd="0" presId="urn:microsoft.com/office/officeart/2005/8/layout/StepDownProcess"/>
    <dgm:cxn modelId="{03831820-B2D4-4705-A24F-28BA4C7DBB40}" srcId="{43CB258C-8F28-49C9-9681-D21CB4486519}" destId="{5333F19B-939C-4698-87C2-E89A3E971C9E}" srcOrd="0" destOrd="0" parTransId="{E15508EB-27CE-4FE8-BC7E-B86CE278105A}" sibTransId="{8B488259-6AC6-4912-A7BE-448A6D9F12E3}"/>
    <dgm:cxn modelId="{F8E54425-8AE4-4D38-818D-94965B5D04FD}" type="presOf" srcId="{56F1714D-242B-4939-9347-BCCFF2307A91}" destId="{8AE61F39-904E-493C-BD5C-821EF12FBBB2}" srcOrd="0" destOrd="0" presId="urn:microsoft.com/office/officeart/2005/8/layout/StepDownProcess"/>
    <dgm:cxn modelId="{FB4C912A-3459-47AD-B30D-F3FE17F4A83A}" type="presOf" srcId="{77C893A3-D97E-4286-9162-9B455BD5F173}" destId="{8AE61F39-904E-493C-BD5C-821EF12FBBB2}" srcOrd="0" destOrd="1" presId="urn:microsoft.com/office/officeart/2005/8/layout/StepDownProcess"/>
    <dgm:cxn modelId="{84E21B2C-8737-404C-871F-00DA4008CB9F}" type="presOf" srcId="{97B40EA8-C9BC-4E42-89A1-4DD24D42BA82}" destId="{147C1F99-5FBE-4BB9-A564-C1B68DD8BFC6}" srcOrd="0" destOrd="0" presId="urn:microsoft.com/office/officeart/2005/8/layout/StepDownProcess"/>
    <dgm:cxn modelId="{E63BAD32-456E-4089-A312-84DD743DCD47}" srcId="{91A1A485-08FA-4D1B-A0B2-5DB06E57B550}" destId="{D1D3F353-83CF-4FAB-9206-AB07CA5F81F5}" srcOrd="0" destOrd="0" parTransId="{091B9ADA-C230-46FB-8BD0-09F79F0F3453}" sibTransId="{52F2A5BE-E0B9-4D77-A410-1700A2EF991B}"/>
    <dgm:cxn modelId="{59593737-7D1B-4AD6-9E68-2D5FB844D181}" srcId="{97B40EA8-C9BC-4E42-89A1-4DD24D42BA82}" destId="{D113F912-9C6A-46FC-8586-EEB96BB79CA4}" srcOrd="1" destOrd="0" parTransId="{199E26FA-DFFC-4C8D-AF74-A2703D7BEF82}" sibTransId="{3804F1FF-248C-4E21-B926-61CDE37860A1}"/>
    <dgm:cxn modelId="{812BB837-CB18-4061-931C-67C165FD09F6}" type="presOf" srcId="{E56DBEA5-FF04-4B9D-90D1-5416981A6DF6}" destId="{55D5A890-5893-4F6E-838C-2CB216531BA0}" srcOrd="0" destOrd="2" presId="urn:microsoft.com/office/officeart/2005/8/layout/StepDownProcess"/>
    <dgm:cxn modelId="{1C0C9439-C822-464F-B789-24914806707F}" srcId="{05BE07DF-70DB-41DA-AD31-2081C8DACD58}" destId="{43CB258C-8F28-49C9-9681-D21CB4486519}" srcOrd="0" destOrd="0" parTransId="{BE401C36-542D-4940-803B-FF8F02BA99D1}" sibTransId="{6AF8EBEB-F13D-4DEC-95D1-72D63EEE520C}"/>
    <dgm:cxn modelId="{82B8303B-3F42-4518-80DC-A92F04EAE63E}" srcId="{05BE07DF-70DB-41DA-AD31-2081C8DACD58}" destId="{A6E9F8BA-2418-4867-B6D3-0748E6FBCB33}" srcOrd="5" destOrd="0" parTransId="{835B0F2B-850F-4A7E-A24B-A4927C108747}" sibTransId="{EEB13A6A-1D13-465B-89A1-D3E4F8824CF5}"/>
    <dgm:cxn modelId="{BEAB1D3E-4549-45DF-B481-7786A435D98F}" type="presOf" srcId="{5333F19B-939C-4698-87C2-E89A3E971C9E}" destId="{55D5A890-5893-4F6E-838C-2CB216531BA0}" srcOrd="0" destOrd="0" presId="urn:microsoft.com/office/officeart/2005/8/layout/StepDownProcess"/>
    <dgm:cxn modelId="{BA7B2D41-B50C-47A4-A56E-90C3B9F767F2}" srcId="{A4CDD3CE-4757-440E-A35F-90381D386F37}" destId="{F7B2DA5C-CB77-44F9-BB0C-78A1B6E6F279}" srcOrd="1" destOrd="0" parTransId="{F17C0CF2-7F2E-483D-84BE-0A9D4579CE31}" sibTransId="{792F6452-FC45-4E2D-9CC2-A68A3262CA44}"/>
    <dgm:cxn modelId="{1F52DB64-2016-4E1A-83CD-00366DE64192}" srcId="{43CB258C-8F28-49C9-9681-D21CB4486519}" destId="{E56DBEA5-FF04-4B9D-90D1-5416981A6DF6}" srcOrd="2" destOrd="0" parTransId="{DC162A3B-9A2C-4ECE-89AD-72AB3360E960}" sibTransId="{3B0C5708-A32B-4AB7-8AEB-442BD2B6487F}"/>
    <dgm:cxn modelId="{A8BE6849-3D95-4ABA-983B-5EFFF6D3972B}" srcId="{43CB258C-8F28-49C9-9681-D21CB4486519}" destId="{D3F3B1B1-CEBB-42AA-A046-B58C9930D98B}" srcOrd="1" destOrd="0" parTransId="{0D100A5E-B600-4C72-9083-A38A1643713E}" sibTransId="{5B603480-BBAF-47A9-8B04-14A8BF9048F4}"/>
    <dgm:cxn modelId="{1922704A-5A28-4267-B418-BB9517063A75}" type="presOf" srcId="{05BE07DF-70DB-41DA-AD31-2081C8DACD58}" destId="{E6797A7C-EB8B-4B19-A358-67E290368309}" srcOrd="0" destOrd="0" presId="urn:microsoft.com/office/officeart/2005/8/layout/StepDownProcess"/>
    <dgm:cxn modelId="{AC833D6C-4B4F-4945-8AFD-57C9D30539C7}" srcId="{02DA3A8B-FF07-451A-8889-B94C6DF89822}" destId="{77C893A3-D97E-4286-9162-9B455BD5F173}" srcOrd="1" destOrd="0" parTransId="{478CB41A-1881-47C2-8D1D-1E466D14CC4A}" sibTransId="{FFFDB14E-C11E-4CDB-86BA-13E1F0D52C8E}"/>
    <dgm:cxn modelId="{2E06D34C-E478-4485-B6D1-23148CAAE7AE}" type="presOf" srcId="{43CB258C-8F28-49C9-9681-D21CB4486519}" destId="{8E5DEB3F-9004-42B0-8D48-DED8A3CAD78A}" srcOrd="0" destOrd="0" presId="urn:microsoft.com/office/officeart/2005/8/layout/StepDownProcess"/>
    <dgm:cxn modelId="{4994457E-9772-43D7-A3A2-4379F1D51010}" srcId="{A6E9F8BA-2418-4867-B6D3-0748E6FBCB33}" destId="{EFE804C1-E808-497B-88AB-D331A12C7773}" srcOrd="0" destOrd="0" parTransId="{DDBE2E40-8E4B-4878-8E01-7DA945B1DAF4}" sibTransId="{85CBAB50-9F56-4DE4-B807-D613E4C4A950}"/>
    <dgm:cxn modelId="{A9AA9581-A691-4EF7-A4B8-8F04167AA77A}" type="presOf" srcId="{7C764BE6-FFAA-4A30-8C82-5E51385D4028}" destId="{13CB1C81-9FD3-451A-AB42-8A3FBE496E94}" srcOrd="0" destOrd="2" presId="urn:microsoft.com/office/officeart/2005/8/layout/StepDownProcess"/>
    <dgm:cxn modelId="{FBBA7582-2248-431D-8F04-069F78E5D782}" type="presOf" srcId="{D113F912-9C6A-46FC-8586-EEB96BB79CA4}" destId="{2EB53FFB-FDB4-4F10-B18C-9E53B1F3CFA9}" srcOrd="0" destOrd="1" presId="urn:microsoft.com/office/officeart/2005/8/layout/StepDownProcess"/>
    <dgm:cxn modelId="{FB567C95-6398-4483-9E07-B0D3917997EB}" type="presOf" srcId="{A6E9F8BA-2418-4867-B6D3-0748E6FBCB33}" destId="{E25F95FD-8ED8-4437-A011-29BD416D847E}" srcOrd="0" destOrd="0" presId="urn:microsoft.com/office/officeart/2005/8/layout/StepDownProcess"/>
    <dgm:cxn modelId="{6AB0A59C-D14C-4652-A756-098D555817D9}" type="presOf" srcId="{670B8614-F396-480C-A080-B7B5A57D779D}" destId="{2EB53FFB-FDB4-4F10-B18C-9E53B1F3CFA9}" srcOrd="0" destOrd="2" presId="urn:microsoft.com/office/officeart/2005/8/layout/StepDownProcess"/>
    <dgm:cxn modelId="{2E7CC19C-23EF-429B-996D-C3FEBF5353E5}" srcId="{02DA3A8B-FF07-451A-8889-B94C6DF89822}" destId="{56F1714D-242B-4939-9347-BCCFF2307A91}" srcOrd="0" destOrd="0" parTransId="{6135F6F8-61B0-4B30-8562-27A31ECF0D04}" sibTransId="{40567FCF-E51D-4564-8876-A2D38E83DDA4}"/>
    <dgm:cxn modelId="{EB022F9F-A337-46A0-867C-7EDDAD283A4E}" type="presOf" srcId="{C7A41D0A-8153-4BA4-B0DC-0A9987934368}" destId="{72573486-D2EC-444F-9ABB-A9C3D60C454E}" srcOrd="0" destOrd="0" presId="urn:microsoft.com/office/officeart/2005/8/layout/StepDownProcess"/>
    <dgm:cxn modelId="{D2ECF89F-A7B8-43BA-A15D-C37947BAF0E1}" srcId="{05BE07DF-70DB-41DA-AD31-2081C8DACD58}" destId="{A4CDD3CE-4757-440E-A35F-90381D386F37}" srcOrd="3" destOrd="0" parTransId="{6EBDAD57-214C-4D6C-AF0C-C920A4C95939}" sibTransId="{03F3F315-A291-4134-AF99-5D42B1297A80}"/>
    <dgm:cxn modelId="{6D4762A8-E5DB-4E2F-A53F-A245F3FC531B}" srcId="{97B40EA8-C9BC-4E42-89A1-4DD24D42BA82}" destId="{670B8614-F396-480C-A080-B7B5A57D779D}" srcOrd="2" destOrd="0" parTransId="{AB4899FA-BEA6-4315-99E2-66517B4934FA}" sibTransId="{2E412828-9CD2-4121-8698-77CFF4C554A5}"/>
    <dgm:cxn modelId="{6833BFA9-F2D3-498E-8C4C-ADBC9888359D}" srcId="{05BE07DF-70DB-41DA-AD31-2081C8DACD58}" destId="{91A1A485-08FA-4D1B-A0B2-5DB06E57B550}" srcOrd="1" destOrd="0" parTransId="{C3098939-2F37-44B7-8CF9-E048D350CBF1}" sibTransId="{6201E82F-CC78-4330-BDA9-266B2B6A9ACD}"/>
    <dgm:cxn modelId="{ECC8F3AB-79D4-4BAD-8D65-70B773214A2F}" type="presOf" srcId="{EFE804C1-E808-497B-88AB-D331A12C7773}" destId="{13CB1C81-9FD3-451A-AB42-8A3FBE496E94}" srcOrd="0" destOrd="0" presId="urn:microsoft.com/office/officeart/2005/8/layout/StepDownProcess"/>
    <dgm:cxn modelId="{875F14AE-8AC4-456B-8D14-64F2BB9B65AE}" srcId="{A6E9F8BA-2418-4867-B6D3-0748E6FBCB33}" destId="{E878C269-A1AC-437B-AD2E-F5873B27E321}" srcOrd="1" destOrd="0" parTransId="{DF544871-B244-46EF-B714-F82DD629A46D}" sibTransId="{4718751C-6B19-463B-BF29-0C7EA331AA75}"/>
    <dgm:cxn modelId="{6898A3B3-7A92-4D73-B3F3-8B9C129FCBED}" srcId="{91A1A485-08FA-4D1B-A0B2-5DB06E57B550}" destId="{5F5BAB6A-1ABB-4E8F-AD69-8F04A7E177A0}" srcOrd="1" destOrd="0" parTransId="{7158ABD2-F796-4120-82BF-334FCA88F2B6}" sibTransId="{5512787A-5F24-49AC-93A3-CC9B9CAFE5E0}"/>
    <dgm:cxn modelId="{188962BB-75BA-42F2-95D6-1FD70B40C86D}" srcId="{A6E9F8BA-2418-4867-B6D3-0748E6FBCB33}" destId="{7C764BE6-FFAA-4A30-8C82-5E51385D4028}" srcOrd="2" destOrd="0" parTransId="{85C28F9D-F72C-433D-9E70-0F1451A7C0C7}" sibTransId="{71074381-7649-4450-933A-F55E7B988196}"/>
    <dgm:cxn modelId="{2CF8EEDC-176C-4700-8CFA-49F2F4BCD0A8}" type="presOf" srcId="{E878C269-A1AC-437B-AD2E-F5873B27E321}" destId="{13CB1C81-9FD3-451A-AB42-8A3FBE496E94}" srcOrd="0" destOrd="1" presId="urn:microsoft.com/office/officeart/2005/8/layout/StepDownProcess"/>
    <dgm:cxn modelId="{564317E3-3937-4D67-9825-B25842D26366}" srcId="{05BE07DF-70DB-41DA-AD31-2081C8DACD58}" destId="{97B40EA8-C9BC-4E42-89A1-4DD24D42BA82}" srcOrd="4" destOrd="0" parTransId="{33B73AF6-B640-4071-A0D2-E6B1851D9702}" sibTransId="{9EEF4BA0-9E7D-4DB3-8201-B004A68A3FFB}"/>
    <dgm:cxn modelId="{9B37A3E7-2985-42D7-A671-36CBBC26D4DB}" type="presOf" srcId="{D3F3B1B1-CEBB-42AA-A046-B58C9930D98B}" destId="{55D5A890-5893-4F6E-838C-2CB216531BA0}" srcOrd="0" destOrd="1" presId="urn:microsoft.com/office/officeart/2005/8/layout/StepDownProcess"/>
    <dgm:cxn modelId="{E1544FE8-B0AA-4443-9B45-8B0475C3E87A}" srcId="{05BE07DF-70DB-41DA-AD31-2081C8DACD58}" destId="{225F5594-39E1-4900-B89D-5EE96D9D9F13}" srcOrd="6" destOrd="0" parTransId="{08887C5A-3B8C-4D13-A1C7-A9ED75C6C519}" sibTransId="{9CD90C8E-72FD-4F2F-B409-ECEBF941FBA7}"/>
    <dgm:cxn modelId="{3702C5EC-076E-4902-BA56-81BB3A0EB6F2}" type="presOf" srcId="{5F5BAB6A-1ABB-4E8F-AD69-8F04A7E177A0}" destId="{89D129B5-FF98-4C53-947D-9938B0B736A1}" srcOrd="0" destOrd="1" presId="urn:microsoft.com/office/officeart/2005/8/layout/StepDownProcess"/>
    <dgm:cxn modelId="{02D6DEEE-7156-44D5-AE38-55DE42D32DE6}" type="presOf" srcId="{D1D3F353-83CF-4FAB-9206-AB07CA5F81F5}" destId="{89D129B5-FF98-4C53-947D-9938B0B736A1}" srcOrd="0" destOrd="0" presId="urn:microsoft.com/office/officeart/2005/8/layout/StepDownProcess"/>
    <dgm:cxn modelId="{61306BEF-45A6-408C-9D58-E74EABDFB639}" srcId="{A4CDD3CE-4757-440E-A35F-90381D386F37}" destId="{C7A41D0A-8153-4BA4-B0DC-0A9987934368}" srcOrd="0" destOrd="0" parTransId="{F3385919-AA7D-4E51-B3D8-CD5FED93FED9}" sibTransId="{164E2F31-E602-4D78-BEFF-F80AA7A2C317}"/>
    <dgm:cxn modelId="{3D9E9CF5-C1A1-4CB1-BD13-C6B138EC8E44}" srcId="{97B40EA8-C9BC-4E42-89A1-4DD24D42BA82}" destId="{308004D2-F3E1-45FC-A3A9-E7D0912D8E31}" srcOrd="0" destOrd="0" parTransId="{BFF5A7C7-A7FD-4116-9716-A6FFB2728223}" sibTransId="{5690AB21-611B-49AE-83C3-F28C9A32FF78}"/>
    <dgm:cxn modelId="{02618F46-2698-4942-96E6-31AB3115CA92}" type="presParOf" srcId="{E6797A7C-EB8B-4B19-A358-67E290368309}" destId="{50DD358C-C680-4968-9E1D-2C64E036731F}" srcOrd="0" destOrd="0" presId="urn:microsoft.com/office/officeart/2005/8/layout/StepDownProcess"/>
    <dgm:cxn modelId="{04AD6628-9605-4BEB-8C48-2646E9AFCBB8}" type="presParOf" srcId="{50DD358C-C680-4968-9E1D-2C64E036731F}" destId="{F57B172B-9CDD-4B60-909E-568D718C154B}" srcOrd="0" destOrd="0" presId="urn:microsoft.com/office/officeart/2005/8/layout/StepDownProcess"/>
    <dgm:cxn modelId="{99FB3091-5731-4F29-A63F-A739340B804D}" type="presParOf" srcId="{50DD358C-C680-4968-9E1D-2C64E036731F}" destId="{8E5DEB3F-9004-42B0-8D48-DED8A3CAD78A}" srcOrd="1" destOrd="0" presId="urn:microsoft.com/office/officeart/2005/8/layout/StepDownProcess"/>
    <dgm:cxn modelId="{2BA9B2CF-C450-4026-B022-896BF71B9CD8}" type="presParOf" srcId="{50DD358C-C680-4968-9E1D-2C64E036731F}" destId="{55D5A890-5893-4F6E-838C-2CB216531BA0}" srcOrd="2" destOrd="0" presId="urn:microsoft.com/office/officeart/2005/8/layout/StepDownProcess"/>
    <dgm:cxn modelId="{53A2CD10-2C11-457D-A9BE-7B41137BAF26}" type="presParOf" srcId="{E6797A7C-EB8B-4B19-A358-67E290368309}" destId="{C76AC476-15CE-46AE-82CD-158CFC1259FA}" srcOrd="1" destOrd="0" presId="urn:microsoft.com/office/officeart/2005/8/layout/StepDownProcess"/>
    <dgm:cxn modelId="{BEAC34EE-6118-4012-91C8-973028100286}" type="presParOf" srcId="{E6797A7C-EB8B-4B19-A358-67E290368309}" destId="{4B35DFE4-9CF0-4809-8809-CBC4DFD69EFB}" srcOrd="2" destOrd="0" presId="urn:microsoft.com/office/officeart/2005/8/layout/StepDownProcess"/>
    <dgm:cxn modelId="{597C06C3-7DD4-4BAC-8985-742F1C655772}" type="presParOf" srcId="{4B35DFE4-9CF0-4809-8809-CBC4DFD69EFB}" destId="{0E4A3784-07EA-4EED-A8EF-D047A3D36D31}" srcOrd="0" destOrd="0" presId="urn:microsoft.com/office/officeart/2005/8/layout/StepDownProcess"/>
    <dgm:cxn modelId="{020E4CCE-7E0D-4561-BB64-6F3360A92C0F}" type="presParOf" srcId="{4B35DFE4-9CF0-4809-8809-CBC4DFD69EFB}" destId="{71AA4D04-ABEA-4F8B-8FEB-61F73E4FE2FC}" srcOrd="1" destOrd="0" presId="urn:microsoft.com/office/officeart/2005/8/layout/StepDownProcess"/>
    <dgm:cxn modelId="{AF044F96-D9E6-4B40-BA29-8F258A26313C}" type="presParOf" srcId="{4B35DFE4-9CF0-4809-8809-CBC4DFD69EFB}" destId="{89D129B5-FF98-4C53-947D-9938B0B736A1}" srcOrd="2" destOrd="0" presId="urn:microsoft.com/office/officeart/2005/8/layout/StepDownProcess"/>
    <dgm:cxn modelId="{03DA8823-A14A-4AF1-8496-776030F0C414}" type="presParOf" srcId="{E6797A7C-EB8B-4B19-A358-67E290368309}" destId="{708259EF-AF25-44D2-B281-686BF846EDA4}" srcOrd="3" destOrd="0" presId="urn:microsoft.com/office/officeart/2005/8/layout/StepDownProcess"/>
    <dgm:cxn modelId="{8B84A047-AF30-42B3-8709-A450775B7D62}" type="presParOf" srcId="{E6797A7C-EB8B-4B19-A358-67E290368309}" destId="{DE5E9458-4259-4380-A016-436F164BCD3A}" srcOrd="4" destOrd="0" presId="urn:microsoft.com/office/officeart/2005/8/layout/StepDownProcess"/>
    <dgm:cxn modelId="{1B57FB4E-0D99-4DCC-BFDA-4AC229DDDF38}" type="presParOf" srcId="{DE5E9458-4259-4380-A016-436F164BCD3A}" destId="{B69298E1-5DA8-478B-86CD-220240EA4BB4}" srcOrd="0" destOrd="0" presId="urn:microsoft.com/office/officeart/2005/8/layout/StepDownProcess"/>
    <dgm:cxn modelId="{024A565F-5962-4773-A8E9-5EA2B6FBEFF7}" type="presParOf" srcId="{DE5E9458-4259-4380-A016-436F164BCD3A}" destId="{D1D42BDF-FE30-436E-9852-7E487A9678F8}" srcOrd="1" destOrd="0" presId="urn:microsoft.com/office/officeart/2005/8/layout/StepDownProcess"/>
    <dgm:cxn modelId="{5FBECDEE-6CA1-4626-BD33-71F1212E68F6}" type="presParOf" srcId="{DE5E9458-4259-4380-A016-436F164BCD3A}" destId="{8AE61F39-904E-493C-BD5C-821EF12FBBB2}" srcOrd="2" destOrd="0" presId="urn:microsoft.com/office/officeart/2005/8/layout/StepDownProcess"/>
    <dgm:cxn modelId="{A2D9E330-5D4B-4DFF-85F6-FE2D397E5D1D}" type="presParOf" srcId="{E6797A7C-EB8B-4B19-A358-67E290368309}" destId="{291360AE-76D3-46B6-B5ED-002136C65014}" srcOrd="5" destOrd="0" presId="urn:microsoft.com/office/officeart/2005/8/layout/StepDownProcess"/>
    <dgm:cxn modelId="{DE91C0F4-FE05-4331-B200-9DA34633007B}" type="presParOf" srcId="{E6797A7C-EB8B-4B19-A358-67E290368309}" destId="{F3BC8AC7-110B-4170-B21E-62D59D461B40}" srcOrd="6" destOrd="0" presId="urn:microsoft.com/office/officeart/2005/8/layout/StepDownProcess"/>
    <dgm:cxn modelId="{F06F0020-B42E-44D0-878D-9873E0BA0BB6}" type="presParOf" srcId="{F3BC8AC7-110B-4170-B21E-62D59D461B40}" destId="{4117F6AE-3B6C-41CB-9ED6-A01422C1340C}" srcOrd="0" destOrd="0" presId="urn:microsoft.com/office/officeart/2005/8/layout/StepDownProcess"/>
    <dgm:cxn modelId="{0D6E5710-99DA-4247-814A-D6673A11B941}" type="presParOf" srcId="{F3BC8AC7-110B-4170-B21E-62D59D461B40}" destId="{92F46969-F3B8-4BF9-8C91-CC03D9F46202}" srcOrd="1" destOrd="0" presId="urn:microsoft.com/office/officeart/2005/8/layout/StepDownProcess"/>
    <dgm:cxn modelId="{8FE54C4F-115E-4B36-86E5-E2F4703A425A}" type="presParOf" srcId="{F3BC8AC7-110B-4170-B21E-62D59D461B40}" destId="{72573486-D2EC-444F-9ABB-A9C3D60C454E}" srcOrd="2" destOrd="0" presId="urn:microsoft.com/office/officeart/2005/8/layout/StepDownProcess"/>
    <dgm:cxn modelId="{79DB778F-EA62-41A1-8062-78A4C4EB0EDF}" type="presParOf" srcId="{E6797A7C-EB8B-4B19-A358-67E290368309}" destId="{4F0AE6B3-C9A2-4772-94E8-9A1BF7E5270C}" srcOrd="7" destOrd="0" presId="urn:microsoft.com/office/officeart/2005/8/layout/StepDownProcess"/>
    <dgm:cxn modelId="{F837E454-0074-48AA-B232-3F7252B3A997}" type="presParOf" srcId="{E6797A7C-EB8B-4B19-A358-67E290368309}" destId="{1493B0A9-4CA1-4119-ADF5-9E96E5834F39}" srcOrd="8" destOrd="0" presId="urn:microsoft.com/office/officeart/2005/8/layout/StepDownProcess"/>
    <dgm:cxn modelId="{B6FC9194-BD3B-4333-A9B7-1C1F4EC349F7}" type="presParOf" srcId="{1493B0A9-4CA1-4119-ADF5-9E96E5834F39}" destId="{1322E384-3B9D-4BBC-B302-389153346F23}" srcOrd="0" destOrd="0" presId="urn:microsoft.com/office/officeart/2005/8/layout/StepDownProcess"/>
    <dgm:cxn modelId="{E682AE2A-05A7-4AE4-89B4-822906D4D029}" type="presParOf" srcId="{1493B0A9-4CA1-4119-ADF5-9E96E5834F39}" destId="{147C1F99-5FBE-4BB9-A564-C1B68DD8BFC6}" srcOrd="1" destOrd="0" presId="urn:microsoft.com/office/officeart/2005/8/layout/StepDownProcess"/>
    <dgm:cxn modelId="{15C6C07B-2198-44AD-B9D9-E1C507C02825}" type="presParOf" srcId="{1493B0A9-4CA1-4119-ADF5-9E96E5834F39}" destId="{2EB53FFB-FDB4-4F10-B18C-9E53B1F3CFA9}" srcOrd="2" destOrd="0" presId="urn:microsoft.com/office/officeart/2005/8/layout/StepDownProcess"/>
    <dgm:cxn modelId="{F9D1A162-4A89-4F27-A707-9D1A558B50F0}" type="presParOf" srcId="{E6797A7C-EB8B-4B19-A358-67E290368309}" destId="{828C2F15-6B38-4489-ABBB-333E3C8AD312}" srcOrd="9" destOrd="0" presId="urn:microsoft.com/office/officeart/2005/8/layout/StepDownProcess"/>
    <dgm:cxn modelId="{FCAE4F36-ECD5-41AD-A735-1CF99A7D9913}" type="presParOf" srcId="{E6797A7C-EB8B-4B19-A358-67E290368309}" destId="{F8397FBB-7BAA-4B70-BB00-B449F4EAAF5C}" srcOrd="10" destOrd="0" presId="urn:microsoft.com/office/officeart/2005/8/layout/StepDownProcess"/>
    <dgm:cxn modelId="{58410208-71A2-4B49-BEA4-DE2962290685}" type="presParOf" srcId="{F8397FBB-7BAA-4B70-BB00-B449F4EAAF5C}" destId="{FB80C58A-3F79-4466-B52C-A96632F67126}" srcOrd="0" destOrd="0" presId="urn:microsoft.com/office/officeart/2005/8/layout/StepDownProcess"/>
    <dgm:cxn modelId="{DDB580F6-B09B-4395-8D0E-673CF8A330C0}" type="presParOf" srcId="{F8397FBB-7BAA-4B70-BB00-B449F4EAAF5C}" destId="{E25F95FD-8ED8-4437-A011-29BD416D847E}" srcOrd="1" destOrd="0" presId="urn:microsoft.com/office/officeart/2005/8/layout/StepDownProcess"/>
    <dgm:cxn modelId="{452D407D-7875-4DB2-9EB7-B46184337983}" type="presParOf" srcId="{F8397FBB-7BAA-4B70-BB00-B449F4EAAF5C}" destId="{13CB1C81-9FD3-451A-AB42-8A3FBE496E94}" srcOrd="2" destOrd="0" presId="urn:microsoft.com/office/officeart/2005/8/layout/StepDownProcess"/>
    <dgm:cxn modelId="{B7648750-667D-4289-BCA5-0865215C874B}" type="presParOf" srcId="{E6797A7C-EB8B-4B19-A358-67E290368309}" destId="{09D30945-19ED-446B-BBB3-26273F4A4FD8}" srcOrd="11" destOrd="0" presId="urn:microsoft.com/office/officeart/2005/8/layout/StepDownProcess"/>
    <dgm:cxn modelId="{0F04EC32-1631-4171-A5F5-B9BDF4856CB4}" type="presParOf" srcId="{E6797A7C-EB8B-4B19-A358-67E290368309}" destId="{A669B57E-95EE-41E8-ABE7-D68CED1A4F70}" srcOrd="12" destOrd="0" presId="urn:microsoft.com/office/officeart/2005/8/layout/StepDownProcess"/>
    <dgm:cxn modelId="{41F7DF47-EC23-4A63-BD7F-458402CB72F4}" type="presParOf" srcId="{A669B57E-95EE-41E8-ABE7-D68CED1A4F70}" destId="{E09EE450-11CD-4A1F-AD05-B5E810FCFCAA}"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B172B-9CDD-4B60-909E-568D718C154B}">
      <dsp:nvSpPr>
        <dsp:cNvPr id="0" name=""/>
        <dsp:cNvSpPr/>
      </dsp:nvSpPr>
      <dsp:spPr>
        <a:xfrm rot="5400000">
          <a:off x="514791" y="764212"/>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5DEB3F-9004-42B0-8D48-DED8A3CAD78A}">
      <dsp:nvSpPr>
        <dsp:cNvPr id="0" name=""/>
        <dsp:cNvSpPr/>
      </dsp:nvSpPr>
      <dsp:spPr>
        <a:xfrm>
          <a:off x="348450" y="46517"/>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Exploratory Phase                 </a:t>
          </a:r>
          <a:r>
            <a:rPr lang="en-US" sz="700" b="1" i="1" kern="1200" dirty="0"/>
            <a:t>(2-4 months prior)</a:t>
          </a:r>
          <a:endParaRPr lang="en-US" sz="1000" b="1" i="1" kern="1200" dirty="0"/>
        </a:p>
      </dsp:txBody>
      <dsp:txXfrm>
        <a:off x="385876" y="83943"/>
        <a:ext cx="1020261" cy="691692"/>
      </dsp:txXfrm>
    </dsp:sp>
    <dsp:sp modelId="{55D5A890-5893-4F6E-838C-2CB216531BA0}">
      <dsp:nvSpPr>
        <dsp:cNvPr id="0" name=""/>
        <dsp:cNvSpPr/>
      </dsp:nvSpPr>
      <dsp:spPr>
        <a:xfrm>
          <a:off x="1465955" y="116191"/>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Setting up your team</a:t>
          </a:r>
        </a:p>
        <a:p>
          <a:pPr marL="57150" lvl="1" indent="-57150" algn="l" defTabSz="444500">
            <a:lnSpc>
              <a:spcPct val="90000"/>
            </a:lnSpc>
            <a:spcBef>
              <a:spcPct val="0"/>
            </a:spcBef>
            <a:spcAft>
              <a:spcPct val="15000"/>
            </a:spcAft>
            <a:buChar char="•"/>
          </a:pPr>
          <a:r>
            <a:rPr lang="en-US" sz="1000" kern="1200" dirty="0"/>
            <a:t>Determining program strategy and specifics </a:t>
          </a:r>
        </a:p>
        <a:p>
          <a:pPr marL="57150" lvl="1" indent="-57150" algn="l" defTabSz="444500">
            <a:lnSpc>
              <a:spcPct val="90000"/>
            </a:lnSpc>
            <a:spcBef>
              <a:spcPct val="0"/>
            </a:spcBef>
            <a:spcAft>
              <a:spcPct val="15000"/>
            </a:spcAft>
            <a:buChar char="•"/>
          </a:pPr>
          <a:r>
            <a:rPr lang="en-US" sz="1000" kern="1200" dirty="0"/>
            <a:t>Set launch date</a:t>
          </a:r>
        </a:p>
      </dsp:txBody>
      <dsp:txXfrm>
        <a:off x="1465955" y="116191"/>
        <a:ext cx="3064518" cy="619554"/>
      </dsp:txXfrm>
    </dsp:sp>
    <dsp:sp modelId="{0E4A3784-07EA-4EED-A8EF-D047A3D36D31}">
      <dsp:nvSpPr>
        <dsp:cNvPr id="0" name=""/>
        <dsp:cNvSpPr/>
      </dsp:nvSpPr>
      <dsp:spPr>
        <a:xfrm rot="5400000">
          <a:off x="1655538" y="1625294"/>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AA4D04-ABEA-4F8B-8FEB-61F73E4FE2FC}">
      <dsp:nvSpPr>
        <dsp:cNvPr id="0" name=""/>
        <dsp:cNvSpPr/>
      </dsp:nvSpPr>
      <dsp:spPr>
        <a:xfrm>
          <a:off x="1483179" y="904165"/>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Launch Prep Phase                    </a:t>
          </a:r>
          <a:r>
            <a:rPr lang="en-US" sz="750" b="1" i="1" kern="1200" dirty="0"/>
            <a:t>(1-2 months prior)</a:t>
          </a:r>
        </a:p>
      </dsp:txBody>
      <dsp:txXfrm>
        <a:off x="1520605" y="941591"/>
        <a:ext cx="1020261" cy="691692"/>
      </dsp:txXfrm>
    </dsp:sp>
    <dsp:sp modelId="{89D129B5-FF98-4C53-947D-9938B0B736A1}">
      <dsp:nvSpPr>
        <dsp:cNvPr id="0" name=""/>
        <dsp:cNvSpPr/>
      </dsp:nvSpPr>
      <dsp:spPr>
        <a:xfrm>
          <a:off x="2614261" y="977273"/>
          <a:ext cx="3410517"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Ambassador selection, onboarding and individual goals determination</a:t>
          </a:r>
        </a:p>
        <a:p>
          <a:pPr marL="57150" lvl="1" indent="-57150" algn="l" defTabSz="444500">
            <a:lnSpc>
              <a:spcPct val="90000"/>
            </a:lnSpc>
            <a:spcBef>
              <a:spcPct val="0"/>
            </a:spcBef>
            <a:spcAft>
              <a:spcPct val="15000"/>
            </a:spcAft>
            <a:buChar char="•"/>
          </a:pPr>
          <a:r>
            <a:rPr lang="en-US" sz="1000" kern="1200" dirty="0"/>
            <a:t>Launch preparation</a:t>
          </a:r>
        </a:p>
      </dsp:txBody>
      <dsp:txXfrm>
        <a:off x="2614261" y="977273"/>
        <a:ext cx="3410517" cy="619554"/>
      </dsp:txXfrm>
    </dsp:sp>
    <dsp:sp modelId="{B69298E1-5DA8-478B-86CD-220240EA4BB4}">
      <dsp:nvSpPr>
        <dsp:cNvPr id="0" name=""/>
        <dsp:cNvSpPr/>
      </dsp:nvSpPr>
      <dsp:spPr>
        <a:xfrm rot="5400000">
          <a:off x="2890459" y="2486376"/>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D42BDF-FE30-436E-9852-7E487A9678F8}">
      <dsp:nvSpPr>
        <dsp:cNvPr id="0" name=""/>
        <dsp:cNvSpPr/>
      </dsp:nvSpPr>
      <dsp:spPr>
        <a:xfrm>
          <a:off x="2718015" y="1765247"/>
          <a:ext cx="1095113" cy="766544"/>
        </a:xfrm>
        <a:prstGeom prst="roundRect">
          <a:avLst>
            <a:gd name="adj" fmla="val 166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Launch </a:t>
          </a:r>
          <a:r>
            <a:rPr lang="en-US" sz="800" b="1" i="1" kern="1200" dirty="0">
              <a:solidFill>
                <a:schemeClr val="tx1"/>
              </a:solidFill>
            </a:rPr>
            <a:t>(Program kickoff)</a:t>
          </a:r>
          <a:endParaRPr lang="en-US" sz="900" b="1" i="1" kern="1200" dirty="0">
            <a:solidFill>
              <a:schemeClr val="tx1"/>
            </a:solidFill>
          </a:endParaRPr>
        </a:p>
      </dsp:txBody>
      <dsp:txXfrm>
        <a:off x="2755441" y="1802673"/>
        <a:ext cx="1020261" cy="691692"/>
      </dsp:txXfrm>
    </dsp:sp>
    <dsp:sp modelId="{8AE61F39-904E-493C-BD5C-821EF12FBBB2}">
      <dsp:nvSpPr>
        <dsp:cNvPr id="0" name=""/>
        <dsp:cNvSpPr/>
      </dsp:nvSpPr>
      <dsp:spPr>
        <a:xfrm>
          <a:off x="3857778" y="1834501"/>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Program setup and governance</a:t>
          </a:r>
        </a:p>
        <a:p>
          <a:pPr marL="57150" lvl="1" indent="-57150" algn="l" defTabSz="444500">
            <a:lnSpc>
              <a:spcPct val="90000"/>
            </a:lnSpc>
            <a:spcBef>
              <a:spcPct val="0"/>
            </a:spcBef>
            <a:spcAft>
              <a:spcPct val="15000"/>
            </a:spcAft>
            <a:buChar char="•"/>
          </a:pPr>
          <a:r>
            <a:rPr lang="en-US" sz="1000" kern="1200" dirty="0"/>
            <a:t>Group initiatives determination</a:t>
          </a:r>
        </a:p>
      </dsp:txBody>
      <dsp:txXfrm>
        <a:off x="3857778" y="1834501"/>
        <a:ext cx="3064518" cy="619554"/>
      </dsp:txXfrm>
    </dsp:sp>
    <dsp:sp modelId="{4117F6AE-3B6C-41CB-9ED6-A01422C1340C}">
      <dsp:nvSpPr>
        <dsp:cNvPr id="0" name=""/>
        <dsp:cNvSpPr/>
      </dsp:nvSpPr>
      <dsp:spPr>
        <a:xfrm rot="5400000">
          <a:off x="4126855" y="3347458"/>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46969-F3B8-4BF9-8C91-CC03D9F46202}">
      <dsp:nvSpPr>
        <dsp:cNvPr id="0" name=""/>
        <dsp:cNvSpPr/>
      </dsp:nvSpPr>
      <dsp:spPr>
        <a:xfrm>
          <a:off x="3954677" y="2626329"/>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Post-Launch Monitoring </a:t>
          </a:r>
          <a:r>
            <a:rPr lang="en-US" sz="900" b="1" i="1" kern="1200" dirty="0"/>
            <a:t>(Months 0-3)</a:t>
          </a:r>
        </a:p>
      </dsp:txBody>
      <dsp:txXfrm>
        <a:off x="3992103" y="2663755"/>
        <a:ext cx="1020261" cy="691692"/>
      </dsp:txXfrm>
    </dsp:sp>
    <dsp:sp modelId="{72573486-D2EC-444F-9ABB-A9C3D60C454E}">
      <dsp:nvSpPr>
        <dsp:cNvPr id="0" name=""/>
        <dsp:cNvSpPr/>
      </dsp:nvSpPr>
      <dsp:spPr>
        <a:xfrm>
          <a:off x="5083375" y="2695583"/>
          <a:ext cx="4260259"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Executive committee and cohort meetings</a:t>
          </a:r>
        </a:p>
        <a:p>
          <a:pPr marL="57150" lvl="1" indent="-57150" algn="l" defTabSz="444500">
            <a:lnSpc>
              <a:spcPct val="90000"/>
            </a:lnSpc>
            <a:spcBef>
              <a:spcPct val="0"/>
            </a:spcBef>
            <a:spcAft>
              <a:spcPct val="15000"/>
            </a:spcAft>
            <a:buChar char="•"/>
          </a:pPr>
          <a:r>
            <a:rPr lang="en-US" sz="1000" kern="1200" dirty="0"/>
            <a:t>Group initiative team leads established</a:t>
          </a:r>
        </a:p>
      </dsp:txBody>
      <dsp:txXfrm>
        <a:off x="5083375" y="2695583"/>
        <a:ext cx="4260259" cy="619554"/>
      </dsp:txXfrm>
    </dsp:sp>
    <dsp:sp modelId="{1322E384-3B9D-4BBC-B302-389153346F23}">
      <dsp:nvSpPr>
        <dsp:cNvPr id="0" name=""/>
        <dsp:cNvSpPr/>
      </dsp:nvSpPr>
      <dsp:spPr>
        <a:xfrm rot="5400000">
          <a:off x="5416174" y="4208540"/>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7C1F99-5FBE-4BB9-A564-C1B68DD8BFC6}">
      <dsp:nvSpPr>
        <dsp:cNvPr id="0" name=""/>
        <dsp:cNvSpPr/>
      </dsp:nvSpPr>
      <dsp:spPr>
        <a:xfrm>
          <a:off x="5243743" y="3487411"/>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Maintenance </a:t>
          </a:r>
          <a:r>
            <a:rPr lang="en-US" sz="900" b="1" i="1" kern="1200" dirty="0"/>
            <a:t>(Months 3-12)</a:t>
          </a:r>
        </a:p>
      </dsp:txBody>
      <dsp:txXfrm>
        <a:off x="5281169" y="3524837"/>
        <a:ext cx="1020261" cy="691692"/>
      </dsp:txXfrm>
    </dsp:sp>
    <dsp:sp modelId="{2EB53FFB-FDB4-4F10-B18C-9E53B1F3CFA9}">
      <dsp:nvSpPr>
        <dsp:cNvPr id="0" name=""/>
        <dsp:cNvSpPr/>
      </dsp:nvSpPr>
      <dsp:spPr>
        <a:xfrm>
          <a:off x="6374506" y="3556665"/>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Participant engagement</a:t>
          </a:r>
        </a:p>
        <a:p>
          <a:pPr marL="57150" lvl="1" indent="-57150" algn="l" defTabSz="444500">
            <a:lnSpc>
              <a:spcPct val="90000"/>
            </a:lnSpc>
            <a:spcBef>
              <a:spcPct val="0"/>
            </a:spcBef>
            <a:spcAft>
              <a:spcPct val="15000"/>
            </a:spcAft>
            <a:buChar char="•"/>
          </a:pPr>
          <a:r>
            <a:rPr lang="en-US" sz="1000" kern="1200" dirty="0"/>
            <a:t>Mid-year assessment and presentation to executive sponsors </a:t>
          </a:r>
        </a:p>
        <a:p>
          <a:pPr marL="57150" lvl="1" indent="-57150" algn="l" defTabSz="444500">
            <a:lnSpc>
              <a:spcPct val="90000"/>
            </a:lnSpc>
            <a:spcBef>
              <a:spcPct val="0"/>
            </a:spcBef>
            <a:spcAft>
              <a:spcPct val="15000"/>
            </a:spcAft>
            <a:buChar char="•"/>
          </a:pPr>
          <a:r>
            <a:rPr lang="en-US" sz="1000" kern="1200" dirty="0"/>
            <a:t>Tracking towards goals</a:t>
          </a:r>
        </a:p>
      </dsp:txBody>
      <dsp:txXfrm>
        <a:off x="6374506" y="3556665"/>
        <a:ext cx="3064518" cy="619554"/>
      </dsp:txXfrm>
    </dsp:sp>
    <dsp:sp modelId="{FB80C58A-3F79-4466-B52C-A96632F67126}">
      <dsp:nvSpPr>
        <dsp:cNvPr id="0" name=""/>
        <dsp:cNvSpPr/>
      </dsp:nvSpPr>
      <dsp:spPr>
        <a:xfrm rot="5400000">
          <a:off x="6729981" y="5070448"/>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F95FD-8ED8-4437-A011-29BD416D847E}">
      <dsp:nvSpPr>
        <dsp:cNvPr id="0" name=""/>
        <dsp:cNvSpPr/>
      </dsp:nvSpPr>
      <dsp:spPr>
        <a:xfrm>
          <a:off x="6549951" y="4348493"/>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Re-launch </a:t>
          </a:r>
          <a:r>
            <a:rPr lang="en-US" sz="900" b="1" i="1" kern="1200" dirty="0"/>
            <a:t>(</a:t>
          </a:r>
          <a:r>
            <a:rPr lang="en-US" sz="900" b="1" i="1" kern="1200" dirty="0">
              <a:latin typeface="Tahoma"/>
            </a:rPr>
            <a:t>Months</a:t>
          </a:r>
          <a:r>
            <a:rPr lang="en-US" sz="900" b="1" i="1" kern="1200" dirty="0"/>
            <a:t> 9-12)</a:t>
          </a:r>
          <a:endParaRPr lang="en-US" sz="1200" b="1" i="1" kern="1200" dirty="0"/>
        </a:p>
      </dsp:txBody>
      <dsp:txXfrm>
        <a:off x="6587377" y="4385919"/>
        <a:ext cx="1020261" cy="691692"/>
      </dsp:txXfrm>
    </dsp:sp>
    <dsp:sp modelId="{13CB1C81-9FD3-451A-AB42-8A3FBE496E94}">
      <dsp:nvSpPr>
        <dsp:cNvPr id="0" name=""/>
        <dsp:cNvSpPr/>
      </dsp:nvSpPr>
      <dsp:spPr>
        <a:xfrm>
          <a:off x="7685079" y="4412270"/>
          <a:ext cx="306764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3 months prior to program end</a:t>
          </a:r>
        </a:p>
        <a:p>
          <a:pPr marL="57150" lvl="1" indent="-57150" algn="l" defTabSz="444500">
            <a:lnSpc>
              <a:spcPct val="90000"/>
            </a:lnSpc>
            <a:spcBef>
              <a:spcPct val="0"/>
            </a:spcBef>
            <a:spcAft>
              <a:spcPct val="15000"/>
            </a:spcAft>
            <a:buChar char="•"/>
          </a:pPr>
          <a:r>
            <a:rPr lang="en-US" sz="1000" kern="1200" dirty="0"/>
            <a:t>Establish next </a:t>
          </a:r>
          <a:r>
            <a:rPr lang="en-US" sz="1000" kern="1200" dirty="0">
              <a:solidFill>
                <a:srgbClr val="58595B"/>
              </a:solidFill>
            </a:rPr>
            <a:t>cohort</a:t>
          </a:r>
          <a:r>
            <a:rPr lang="en-US" sz="1000" kern="1200" dirty="0"/>
            <a:t> needs/basics</a:t>
          </a:r>
        </a:p>
        <a:p>
          <a:pPr marL="57150" lvl="1" indent="-57150" algn="l" defTabSz="444500">
            <a:lnSpc>
              <a:spcPct val="90000"/>
            </a:lnSpc>
            <a:spcBef>
              <a:spcPct val="0"/>
            </a:spcBef>
            <a:spcAft>
              <a:spcPct val="15000"/>
            </a:spcAft>
            <a:buChar char="•"/>
          </a:pPr>
          <a:r>
            <a:rPr lang="en-US" sz="1000" kern="1200" dirty="0"/>
            <a:t>AM participation for partnership renewal</a:t>
          </a:r>
        </a:p>
      </dsp:txBody>
      <dsp:txXfrm>
        <a:off x="7685079" y="4412270"/>
        <a:ext cx="3067648" cy="619554"/>
      </dsp:txXfrm>
    </dsp:sp>
    <dsp:sp modelId="{E09EE450-11CD-4A1F-AD05-B5E810FCFCAA}">
      <dsp:nvSpPr>
        <dsp:cNvPr id="0" name=""/>
        <dsp:cNvSpPr/>
      </dsp:nvSpPr>
      <dsp:spPr>
        <a:xfrm>
          <a:off x="7751955" y="5230173"/>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Graduation </a:t>
          </a:r>
          <a:r>
            <a:rPr lang="en-US" sz="900" b="1" i="1" kern="1200" dirty="0"/>
            <a:t>(Program end)</a:t>
          </a:r>
          <a:endParaRPr lang="en-US" sz="1000" b="1" i="1" kern="1200" dirty="0"/>
        </a:p>
      </dsp:txBody>
      <dsp:txXfrm>
        <a:off x="7789381" y="5267599"/>
        <a:ext cx="1020261" cy="69169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FACE8A-5B25-7FC9-C542-EF4CD39A0F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1C9071-EEC4-8871-E39C-16CA33F051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B8932A-242E-4105-8E68-282BB11CC552}" type="datetimeFigureOut">
              <a:rPr lang="en-US" smtClean="0"/>
              <a:t>12/27/2022</a:t>
            </a:fld>
            <a:endParaRPr lang="en-US"/>
          </a:p>
        </p:txBody>
      </p:sp>
      <p:sp>
        <p:nvSpPr>
          <p:cNvPr id="4" name="Footer Placeholder 3">
            <a:extLst>
              <a:ext uri="{FF2B5EF4-FFF2-40B4-BE49-F238E27FC236}">
                <a16:creationId xmlns:a16="http://schemas.microsoft.com/office/drawing/2014/main" id="{00E5069F-FA16-BFE9-F663-F3A8041184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D0129E-3E6A-2471-03B6-45DE4BAB43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94CC0C-BED2-4C9B-8642-7B63C48B5E82}" type="slidenum">
              <a:rPr lang="en-US" smtClean="0"/>
              <a:t>‹#›</a:t>
            </a:fld>
            <a:endParaRPr lang="en-US"/>
          </a:p>
        </p:txBody>
      </p:sp>
    </p:spTree>
    <p:extLst>
      <p:ext uri="{BB962C8B-B14F-4D97-AF65-F5344CB8AC3E}">
        <p14:creationId xmlns:p14="http://schemas.microsoft.com/office/powerpoint/2010/main" val="2246284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209EB-2226-4E87-BFA9-A3B0F2CD4A54}"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DCA92-85C8-4931-BE47-6C2FBCBEA1A7}" type="slidenum">
              <a:rPr lang="en-US" smtClean="0"/>
              <a:t>‹#›</a:t>
            </a:fld>
            <a:endParaRPr lang="en-US"/>
          </a:p>
        </p:txBody>
      </p:sp>
    </p:spTree>
    <p:extLst>
      <p:ext uri="{BB962C8B-B14F-4D97-AF65-F5344CB8AC3E}">
        <p14:creationId xmlns:p14="http://schemas.microsoft.com/office/powerpoint/2010/main" val="426715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DCA92-85C8-4931-BE47-6C2FBCBEA1A7}" type="slidenum">
              <a:rPr lang="en-US" smtClean="0"/>
              <a:t>3</a:t>
            </a:fld>
            <a:endParaRPr lang="en-US"/>
          </a:p>
        </p:txBody>
      </p:sp>
    </p:spTree>
    <p:extLst>
      <p:ext uri="{BB962C8B-B14F-4D97-AF65-F5344CB8AC3E}">
        <p14:creationId xmlns:p14="http://schemas.microsoft.com/office/powerpoint/2010/main" val="21707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DF796C-1564-43BF-8817-D23B5E1EC667}" type="slidenum">
              <a:rPr lang="en-US" smtClean="0"/>
              <a:t>15</a:t>
            </a:fld>
            <a:endParaRPr lang="en-US"/>
          </a:p>
        </p:txBody>
      </p:sp>
    </p:spTree>
    <p:extLst>
      <p:ext uri="{BB962C8B-B14F-4D97-AF65-F5344CB8AC3E}">
        <p14:creationId xmlns:p14="http://schemas.microsoft.com/office/powerpoint/2010/main" val="4182607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B5979-4CE6-40E1-9808-A3184AB28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31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DF796C-1564-43BF-8817-D23B5E1EC667}" type="slidenum">
              <a:rPr lang="en-US" smtClean="0"/>
              <a:t>30</a:t>
            </a:fld>
            <a:endParaRPr lang="en-US"/>
          </a:p>
        </p:txBody>
      </p:sp>
    </p:spTree>
    <p:extLst>
      <p:ext uri="{BB962C8B-B14F-4D97-AF65-F5344CB8AC3E}">
        <p14:creationId xmlns:p14="http://schemas.microsoft.com/office/powerpoint/2010/main" val="31593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DCA92-85C8-4931-BE47-6C2FBCBEA1A7}" type="slidenum">
              <a:rPr lang="en-US" smtClean="0"/>
              <a:t>40</a:t>
            </a:fld>
            <a:endParaRPr lang="en-US"/>
          </a:p>
        </p:txBody>
      </p:sp>
    </p:spTree>
    <p:extLst>
      <p:ext uri="{BB962C8B-B14F-4D97-AF65-F5344CB8AC3E}">
        <p14:creationId xmlns:p14="http://schemas.microsoft.com/office/powerpoint/2010/main" val="2082591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DCA92-85C8-4931-BE47-6C2FBCBEA1A7}" type="slidenum">
              <a:rPr lang="en-US" smtClean="0"/>
              <a:t>42</a:t>
            </a:fld>
            <a:endParaRPr lang="en-US"/>
          </a:p>
        </p:txBody>
      </p:sp>
    </p:spTree>
    <p:extLst>
      <p:ext uri="{BB962C8B-B14F-4D97-AF65-F5344CB8AC3E}">
        <p14:creationId xmlns:p14="http://schemas.microsoft.com/office/powerpoint/2010/main" val="33692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DCA92-85C8-4931-BE47-6C2FBCBEA1A7}" type="slidenum">
              <a:rPr lang="en-US" smtClean="0"/>
              <a:t>45</a:t>
            </a:fld>
            <a:endParaRPr lang="en-US"/>
          </a:p>
        </p:txBody>
      </p:sp>
    </p:spTree>
    <p:extLst>
      <p:ext uri="{BB962C8B-B14F-4D97-AF65-F5344CB8AC3E}">
        <p14:creationId xmlns:p14="http://schemas.microsoft.com/office/powerpoint/2010/main" val="250895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DCA92-85C8-4931-BE47-6C2FBCBEA1A7}" type="slidenum">
              <a:rPr lang="en-US" smtClean="0"/>
              <a:t>56</a:t>
            </a:fld>
            <a:endParaRPr lang="en-US"/>
          </a:p>
        </p:txBody>
      </p:sp>
    </p:spTree>
    <p:extLst>
      <p:ext uri="{BB962C8B-B14F-4D97-AF65-F5344CB8AC3E}">
        <p14:creationId xmlns:p14="http://schemas.microsoft.com/office/powerpoint/2010/main" val="3294557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PRESENTATION SUBTITLE/DATE</a:t>
            </a:r>
          </a:p>
        </p:txBody>
      </p:sp>
    </p:spTree>
    <p:extLst>
      <p:ext uri="{BB962C8B-B14F-4D97-AF65-F5344CB8AC3E}">
        <p14:creationId xmlns:p14="http://schemas.microsoft.com/office/powerpoint/2010/main" val="259497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35088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235028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93682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1161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144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922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80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8763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964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dirty="0"/>
              <a:t>Insert chart/graph here</a:t>
            </a:r>
          </a:p>
        </p:txBody>
      </p:sp>
    </p:spTree>
    <p:extLst>
      <p:ext uri="{BB962C8B-B14F-4D97-AF65-F5344CB8AC3E}">
        <p14:creationId xmlns:p14="http://schemas.microsoft.com/office/powerpoint/2010/main" val="23787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537713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6300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079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285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5051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339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28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6605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8910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401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228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2549079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151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176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256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4701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2427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476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488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765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861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290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dirty="0"/>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02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024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userDrawn="1"/>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1239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userDrawn="1"/>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9434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916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203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3489763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67624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spTree>
    <p:extLst>
      <p:ext uri="{BB962C8B-B14F-4D97-AF65-F5344CB8AC3E}">
        <p14:creationId xmlns:p14="http://schemas.microsoft.com/office/powerpoint/2010/main" val="2856298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693FD5-41F2-AA4E-97A0-3296F12D53F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125F617-73DB-5741-9B46-D0DD9258F7B4}"/>
              </a:ext>
            </a:extLst>
          </p:cNvPr>
          <p:cNvSpPr>
            <a:spLocks noGrp="1"/>
          </p:cNvSpPr>
          <p:nvPr>
            <p:ph type="sldNum" sz="quarter" idx="10"/>
          </p:nvPr>
        </p:nvSpPr>
        <p:spPr/>
        <p:txBody>
          <a:bodyPr/>
          <a:lstStyle>
            <a:lvl1pPr>
              <a:defRPr>
                <a:latin typeface="Palatino Linotype" panose="02040502050505030304" pitchFamily="18" charset="0"/>
              </a:defRPr>
            </a:lvl1pPr>
          </a:lstStyle>
          <a:p>
            <a:fld id="{0AB816CF-AA9B-43E8-B03A-27A77900809F}" type="slidenum">
              <a:rPr lang="en-US" smtClean="0"/>
              <a:pPr/>
              <a:t>‹#›</a:t>
            </a:fld>
            <a:endParaRPr lang="en-US"/>
          </a:p>
        </p:txBody>
      </p:sp>
      <p:sp>
        <p:nvSpPr>
          <p:cNvPr id="5" name="Picture Placeholder 2">
            <a:extLst>
              <a:ext uri="{FF2B5EF4-FFF2-40B4-BE49-F238E27FC236}">
                <a16:creationId xmlns:a16="http://schemas.microsoft.com/office/drawing/2014/main" id="{951A39EA-5964-AA44-8ADD-5699E902840E}"/>
              </a:ext>
            </a:extLst>
          </p:cNvPr>
          <p:cNvSpPr>
            <a:spLocks noGrp="1"/>
          </p:cNvSpPr>
          <p:nvPr>
            <p:ph type="pic" idx="1"/>
          </p:nvPr>
        </p:nvSpPr>
        <p:spPr>
          <a:xfrm>
            <a:off x="6536264" y="2099731"/>
            <a:ext cx="4882013" cy="3811588"/>
          </a:xfrm>
          <a:prstGeom prst="rect">
            <a:avLst/>
          </a:prstGeom>
          <a:noFill/>
        </p:spPr>
        <p:txBody>
          <a:bodyPr/>
          <a:lstStyle>
            <a:lvl1pPr marL="0" indent="0">
              <a:buNone/>
              <a:defRPr sz="3200">
                <a:latin typeface="Palatino Linotype" panose="0204050205050503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Subtitle 2">
            <a:extLst>
              <a:ext uri="{FF2B5EF4-FFF2-40B4-BE49-F238E27FC236}">
                <a16:creationId xmlns:a16="http://schemas.microsoft.com/office/drawing/2014/main" id="{7EA22FF2-249B-9542-8752-821AEB6C96D8}"/>
              </a:ext>
            </a:extLst>
          </p:cNvPr>
          <p:cNvSpPr>
            <a:spLocks noGrp="1"/>
          </p:cNvSpPr>
          <p:nvPr>
            <p:ph type="subTitle" idx="13" hasCustomPrompt="1"/>
          </p:nvPr>
        </p:nvSpPr>
        <p:spPr>
          <a:xfrm>
            <a:off x="548019" y="1864770"/>
            <a:ext cx="5263963" cy="254361"/>
          </a:xfrm>
          <a:prstGeom prst="rect">
            <a:avLst/>
          </a:prstGeom>
          <a:solidFill>
            <a:srgbClr val="86D5C8"/>
          </a:solidFill>
        </p:spPr>
        <p:txBody>
          <a:bodyPr anchor="ctr"/>
          <a:lstStyle>
            <a:lvl1pPr marL="0" indent="0" algn="l">
              <a:buNone/>
              <a:defRPr sz="1600" b="0" i="0">
                <a:solidFill>
                  <a:schemeClr val="bg1"/>
                </a:solidFill>
                <a:latin typeface="Palatino Linotype" panose="02040502050505030304" pitchFamily="18" charset="0"/>
                <a:cs typeface="Palatino Linotype" panose="020405020505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a:t>
            </a:r>
            <a:endParaRPr lang="en-US"/>
          </a:p>
        </p:txBody>
      </p:sp>
      <p:sp>
        <p:nvSpPr>
          <p:cNvPr id="7" name="Content Placeholder 2">
            <a:extLst>
              <a:ext uri="{FF2B5EF4-FFF2-40B4-BE49-F238E27FC236}">
                <a16:creationId xmlns:a16="http://schemas.microsoft.com/office/drawing/2014/main" id="{B13F4E8F-6AA1-3F46-9D94-8D449504DE10}"/>
              </a:ext>
            </a:extLst>
          </p:cNvPr>
          <p:cNvSpPr>
            <a:spLocks noGrp="1"/>
          </p:cNvSpPr>
          <p:nvPr>
            <p:ph idx="14" hasCustomPrompt="1"/>
          </p:nvPr>
        </p:nvSpPr>
        <p:spPr>
          <a:xfrm>
            <a:off x="548019" y="2257412"/>
            <a:ext cx="5263963" cy="3706634"/>
          </a:xfrm>
          <a:prstGeom prst="rect">
            <a:avLst/>
          </a:prstGeom>
        </p:spPr>
        <p:txBody>
          <a:bodyPr/>
          <a:lstStyle>
            <a:lvl1pPr marL="0" indent="0">
              <a:buNone/>
              <a:defRPr sz="1400" b="0" i="0">
                <a:solidFill>
                  <a:schemeClr val="tx1"/>
                </a:solidFill>
                <a:latin typeface="Palatino Linotype" panose="02040502050505030304" pitchFamily="18" charset="0"/>
                <a:cs typeface="Palatino Linotype" panose="02040502050505030304" pitchFamily="18" charset="0"/>
              </a:defRPr>
            </a:lvl1pPr>
          </a:lstStyle>
          <a:p>
            <a:pPr lvl="0"/>
            <a:r>
              <a:rPr lang="en-GB"/>
              <a:t>Text</a:t>
            </a:r>
            <a:endParaRPr lang="en-US"/>
          </a:p>
        </p:txBody>
      </p:sp>
      <p:sp>
        <p:nvSpPr>
          <p:cNvPr id="9" name="Text Placeholder 16">
            <a:extLst>
              <a:ext uri="{FF2B5EF4-FFF2-40B4-BE49-F238E27FC236}">
                <a16:creationId xmlns:a16="http://schemas.microsoft.com/office/drawing/2014/main" id="{95D0E4CB-5F71-3D4D-A32E-9FD0E23D9791}"/>
              </a:ext>
            </a:extLst>
          </p:cNvPr>
          <p:cNvSpPr>
            <a:spLocks noGrp="1"/>
          </p:cNvSpPr>
          <p:nvPr>
            <p:ph type="body" sz="quarter" idx="15" hasCustomPrompt="1"/>
          </p:nvPr>
        </p:nvSpPr>
        <p:spPr>
          <a:xfrm>
            <a:off x="577417" y="465137"/>
            <a:ext cx="7615312" cy="633413"/>
          </a:xfrm>
          <a:prstGeom prst="rect">
            <a:avLst/>
          </a:prstGeom>
        </p:spPr>
        <p:txBody>
          <a:bodyPr/>
          <a:lstStyle>
            <a:lvl1pPr marL="0" indent="0">
              <a:buNone/>
              <a:defRPr sz="4000">
                <a:solidFill>
                  <a:schemeClr val="bg1"/>
                </a:solidFill>
                <a:latin typeface="Palatino Linotype" panose="02040502050505030304" pitchFamily="18" charset="0"/>
              </a:defRPr>
            </a:lvl1pPr>
          </a:lstStyle>
          <a:p>
            <a:pPr lvl="0"/>
            <a:r>
              <a:rPr lang="en-GB"/>
              <a:t>Heading</a:t>
            </a:r>
            <a:endParaRPr lang="en-US"/>
          </a:p>
        </p:txBody>
      </p:sp>
    </p:spTree>
    <p:extLst>
      <p:ext uri="{BB962C8B-B14F-4D97-AF65-F5344CB8AC3E}">
        <p14:creationId xmlns:p14="http://schemas.microsoft.com/office/powerpoint/2010/main" val="2916327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04E375-4F57-914B-9745-51E8DD4B4647}"/>
              </a:ext>
            </a:extLst>
          </p:cNvPr>
          <p:cNvSpPr>
            <a:spLocks noGrp="1"/>
          </p:cNvSpPr>
          <p:nvPr>
            <p:ph type="sldNum" sz="quarter" idx="10"/>
          </p:nvPr>
        </p:nvSpPr>
        <p:spPr/>
        <p:txBody>
          <a:bodyPr/>
          <a:lstStyle>
            <a:lvl1pPr>
              <a:defRPr>
                <a:latin typeface="Palatino Linotype" panose="02040502050505030304" pitchFamily="18" charset="0"/>
              </a:defRPr>
            </a:lvl1pPr>
          </a:lstStyle>
          <a:p>
            <a:fld id="{0AB816CF-AA9B-43E8-B03A-27A77900809F}" type="slidenum">
              <a:rPr lang="en-US" smtClean="0"/>
              <a:pPr/>
              <a:t>‹#›</a:t>
            </a:fld>
            <a:endParaRPr lang="en-US"/>
          </a:p>
        </p:txBody>
      </p:sp>
      <p:sp>
        <p:nvSpPr>
          <p:cNvPr id="9" name="Text Placeholder 8">
            <a:extLst>
              <a:ext uri="{FF2B5EF4-FFF2-40B4-BE49-F238E27FC236}">
                <a16:creationId xmlns:a16="http://schemas.microsoft.com/office/drawing/2014/main" id="{488B7576-E20A-CA4D-AD35-97D98B99F529}"/>
              </a:ext>
            </a:extLst>
          </p:cNvPr>
          <p:cNvSpPr>
            <a:spLocks noGrp="1"/>
          </p:cNvSpPr>
          <p:nvPr>
            <p:ph type="body" sz="quarter" idx="11" hasCustomPrompt="1"/>
          </p:nvPr>
        </p:nvSpPr>
        <p:spPr>
          <a:xfrm>
            <a:off x="1233819" y="2335535"/>
            <a:ext cx="3506788" cy="496743"/>
          </a:xfrm>
          <a:prstGeom prst="rect">
            <a:avLst/>
          </a:prstGeom>
        </p:spPr>
        <p:txBody>
          <a:bodyPr/>
          <a:lstStyle>
            <a:lvl1pPr marL="0" indent="0">
              <a:buNone/>
              <a:defRPr b="0" i="0">
                <a:latin typeface="Palatino Linotype" panose="02040502050505030304" pitchFamily="18" charset="0"/>
                <a:cs typeface="Palatino Linotype" panose="02040502050505030304" pitchFamily="18" charset="0"/>
              </a:defRPr>
            </a:lvl1pPr>
          </a:lstStyle>
          <a:p>
            <a:pPr lvl="0"/>
            <a:r>
              <a:rPr lang="en-GB"/>
              <a:t>Call out</a:t>
            </a:r>
            <a:endParaRPr lang="en-US"/>
          </a:p>
        </p:txBody>
      </p:sp>
      <p:sp>
        <p:nvSpPr>
          <p:cNvPr id="13" name="Text Placeholder 12">
            <a:extLst>
              <a:ext uri="{FF2B5EF4-FFF2-40B4-BE49-F238E27FC236}">
                <a16:creationId xmlns:a16="http://schemas.microsoft.com/office/drawing/2014/main" id="{C236A61B-44B6-BB4D-B2D4-1330F2272046}"/>
              </a:ext>
            </a:extLst>
          </p:cNvPr>
          <p:cNvSpPr>
            <a:spLocks noGrp="1"/>
          </p:cNvSpPr>
          <p:nvPr>
            <p:ph type="body" sz="quarter" idx="12" hasCustomPrompt="1"/>
          </p:nvPr>
        </p:nvSpPr>
        <p:spPr>
          <a:xfrm>
            <a:off x="1233488" y="2949575"/>
            <a:ext cx="3506787" cy="2809875"/>
          </a:xfrm>
          <a:prstGeom prst="rect">
            <a:avLst/>
          </a:prstGeom>
        </p:spPr>
        <p:txBody>
          <a:bodyPr/>
          <a:lstStyle>
            <a:lvl1pPr marL="0" indent="0">
              <a:buNone/>
              <a:defRPr sz="1600" b="0" i="0">
                <a:latin typeface="Palatino Linotype" panose="02040502050505030304" pitchFamily="18" charset="0"/>
                <a:cs typeface="Palatino Linotype" panose="02040502050505030304" pitchFamily="18" charset="0"/>
              </a:defRPr>
            </a:lvl1pPr>
          </a:lstStyle>
          <a:p>
            <a:pPr lvl="0"/>
            <a:r>
              <a:rPr lang="en-GB"/>
              <a:t>Quote</a:t>
            </a:r>
            <a:endParaRPr lang="en-US"/>
          </a:p>
        </p:txBody>
      </p:sp>
      <p:sp>
        <p:nvSpPr>
          <p:cNvPr id="15" name="Text Placeholder 12">
            <a:extLst>
              <a:ext uri="{FF2B5EF4-FFF2-40B4-BE49-F238E27FC236}">
                <a16:creationId xmlns:a16="http://schemas.microsoft.com/office/drawing/2014/main" id="{DAC382AF-CA5D-D148-83C2-2945900BD520}"/>
              </a:ext>
            </a:extLst>
          </p:cNvPr>
          <p:cNvSpPr>
            <a:spLocks noGrp="1"/>
          </p:cNvSpPr>
          <p:nvPr>
            <p:ph type="body" sz="quarter" idx="13" hasCustomPrompt="1"/>
          </p:nvPr>
        </p:nvSpPr>
        <p:spPr>
          <a:xfrm>
            <a:off x="6202266" y="2276490"/>
            <a:ext cx="4755915" cy="3482960"/>
          </a:xfrm>
          <a:prstGeom prst="rect">
            <a:avLst/>
          </a:prstGeom>
        </p:spPr>
        <p:txBody>
          <a:bodyPr/>
          <a:lstStyle>
            <a:lvl1pPr marL="0" indent="0">
              <a:buNone/>
              <a:defRPr sz="1600" b="0" i="0">
                <a:latin typeface="Palatino Linotype" panose="02040502050505030304" pitchFamily="18" charset="0"/>
                <a:cs typeface="Palatino Linotype" panose="02040502050505030304" pitchFamily="18" charset="0"/>
              </a:defRPr>
            </a:lvl1pPr>
          </a:lstStyle>
          <a:p>
            <a:pPr lvl="0"/>
            <a:r>
              <a:rPr lang="en-GB"/>
              <a:t>Text</a:t>
            </a:r>
            <a:endParaRPr lang="en-US"/>
          </a:p>
        </p:txBody>
      </p:sp>
      <p:sp>
        <p:nvSpPr>
          <p:cNvPr id="19" name="Text Placeholder 16">
            <a:extLst>
              <a:ext uri="{FF2B5EF4-FFF2-40B4-BE49-F238E27FC236}">
                <a16:creationId xmlns:a16="http://schemas.microsoft.com/office/drawing/2014/main" id="{DA400426-878D-EF4E-8E6C-08AA96A24C29}"/>
              </a:ext>
            </a:extLst>
          </p:cNvPr>
          <p:cNvSpPr>
            <a:spLocks noGrp="1"/>
          </p:cNvSpPr>
          <p:nvPr>
            <p:ph type="body" sz="quarter" idx="14" hasCustomPrompt="1"/>
          </p:nvPr>
        </p:nvSpPr>
        <p:spPr>
          <a:xfrm>
            <a:off x="577417" y="465137"/>
            <a:ext cx="7615312" cy="633413"/>
          </a:xfrm>
          <a:prstGeom prst="rect">
            <a:avLst/>
          </a:prstGeom>
        </p:spPr>
        <p:txBody>
          <a:bodyPr/>
          <a:lstStyle>
            <a:lvl1pPr marL="0" indent="0">
              <a:buNone/>
              <a:defRPr sz="4000">
                <a:solidFill>
                  <a:schemeClr val="bg1"/>
                </a:solidFill>
                <a:latin typeface="Palatino Linotype" panose="02040502050505030304" pitchFamily="18" charset="0"/>
              </a:defRPr>
            </a:lvl1pPr>
          </a:lstStyle>
          <a:p>
            <a:pPr lvl="0"/>
            <a:r>
              <a:rPr lang="en-GB"/>
              <a:t>Heading</a:t>
            </a:r>
            <a:endParaRPr lang="en-US"/>
          </a:p>
        </p:txBody>
      </p:sp>
    </p:spTree>
    <p:extLst>
      <p:ext uri="{BB962C8B-B14F-4D97-AF65-F5344CB8AC3E}">
        <p14:creationId xmlns:p14="http://schemas.microsoft.com/office/powerpoint/2010/main" val="218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628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20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userDrawn="1"/>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solidFill>
                  <a:schemeClr val="accent1"/>
                </a:solidFill>
              </a:rPr>
              <a:t>TITLE</a:t>
            </a:r>
          </a:p>
        </p:txBody>
      </p:sp>
    </p:spTree>
    <p:extLst>
      <p:ext uri="{BB962C8B-B14F-4D97-AF65-F5344CB8AC3E}">
        <p14:creationId xmlns:p14="http://schemas.microsoft.com/office/powerpoint/2010/main" val="23360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4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15217953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B187-6316-49A0-A7D3-6BDDB1BF9DB6}" type="datetimeFigureOut">
              <a:rPr lang="en-US" smtClean="0"/>
              <a:t>12/22/2022</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a:p>
        </p:txBody>
      </p:sp>
    </p:spTree>
    <p:extLst>
      <p:ext uri="{BB962C8B-B14F-4D97-AF65-F5344CB8AC3E}">
        <p14:creationId xmlns:p14="http://schemas.microsoft.com/office/powerpoint/2010/main" val="4197251775"/>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60" r:id="rId4"/>
    <p:sldLayoutId id="2147483661" r:id="rId5"/>
    <p:sldLayoutId id="2147483662" r:id="rId6"/>
    <p:sldLayoutId id="2147483704"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5" r:id="rId47"/>
    <p:sldLayoutId id="2147483706" r:id="rId48"/>
    <p:sldLayoutId id="2147483708" r:id="rId49"/>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hbanet.org/membership" TargetMode="External"/><Relationship Id="rId2" Type="http://schemas.openxmlformats.org/officeDocument/2006/relationships/hyperlink" Target="http://my.hbanet.org/alc" TargetMode="Externa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hyperlink" Target="https://www.hbanet.org/user" TargetMode="External"/><Relationship Id="rId2" Type="http://schemas.openxmlformats.org/officeDocument/2006/relationships/hyperlink" Target="http://www.hbanet.org/" TargetMode="External"/><Relationship Id="rId1" Type="http://schemas.openxmlformats.org/officeDocument/2006/relationships/slideLayout" Target="../slideLayouts/slideLayout32.xml"/><Relationship Id="rId4" Type="http://schemas.openxmlformats.org/officeDocument/2006/relationships/hyperlink" Target="https://my.hbanet.org/MyHBA/CreateNewUser.aspx?_ga=2.167892130.2097284261.1664390262-1417688565.1646147133"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3" Type="http://schemas.openxmlformats.org/officeDocument/2006/relationships/hyperlink" Target="https://hbavolunteer.knowledgeowl.com/help/hba-logos" TargetMode="External"/><Relationship Id="rId2" Type="http://schemas.openxmlformats.org/officeDocument/2006/relationships/hyperlink" Target="https://www.cafepress.com/hba" TargetMode="External"/><Relationship Id="rId1" Type="http://schemas.openxmlformats.org/officeDocument/2006/relationships/slideLayout" Target="../slideLayouts/slideLayout33.xml"/><Relationship Id="rId4" Type="http://schemas.openxmlformats.org/officeDocument/2006/relationships/hyperlink" Target="mailto:marketing@hbanet.or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6F21C-13DE-BF70-BF76-0633BFCD3CD3}"/>
              </a:ext>
            </a:extLst>
          </p:cNvPr>
          <p:cNvSpPr>
            <a:spLocks noGrp="1"/>
          </p:cNvSpPr>
          <p:nvPr>
            <p:ph type="body" sz="quarter" idx="10"/>
          </p:nvPr>
        </p:nvSpPr>
        <p:spPr>
          <a:xfrm>
            <a:off x="4656138" y="3243263"/>
            <a:ext cx="7183437" cy="1743075"/>
          </a:xfrm>
        </p:spPr>
        <p:txBody>
          <a:bodyPr>
            <a:normAutofit/>
          </a:bodyPr>
          <a:lstStyle/>
          <a:p>
            <a:r>
              <a:rPr lang="en-US" sz="3600" dirty="0"/>
              <a:t>HBA Ambassador Program</a:t>
            </a:r>
          </a:p>
        </p:txBody>
      </p:sp>
      <p:sp>
        <p:nvSpPr>
          <p:cNvPr id="3" name="Text Placeholder 2">
            <a:extLst>
              <a:ext uri="{FF2B5EF4-FFF2-40B4-BE49-F238E27FC236}">
                <a16:creationId xmlns:a16="http://schemas.microsoft.com/office/drawing/2014/main" id="{2E4FAC29-FE6D-FDE0-07E1-F5EB2100F5DE}"/>
              </a:ext>
            </a:extLst>
          </p:cNvPr>
          <p:cNvSpPr>
            <a:spLocks noGrp="1"/>
          </p:cNvSpPr>
          <p:nvPr>
            <p:ph type="body" sz="quarter" idx="11"/>
          </p:nvPr>
        </p:nvSpPr>
        <p:spPr/>
        <p:txBody>
          <a:bodyPr vert="horz" lIns="91440" tIns="45720" rIns="91440" bIns="45720" rtlCol="0" anchor="t">
            <a:normAutofit/>
          </a:bodyPr>
          <a:lstStyle/>
          <a:p>
            <a:r>
              <a:rPr lang="en-US" dirty="0">
                <a:latin typeface="Tahoma"/>
                <a:ea typeface="Tahoma"/>
                <a:cs typeface="Tahoma"/>
              </a:rPr>
              <a:t>COMPANY PLAYBOOK</a:t>
            </a:r>
            <a:endParaRPr lang="en-US" dirty="0"/>
          </a:p>
        </p:txBody>
      </p:sp>
      <p:pic>
        <p:nvPicPr>
          <p:cNvPr id="5" name="Graphic 4" descr="Arrow Clockwise curve">
            <a:extLst>
              <a:ext uri="{FF2B5EF4-FFF2-40B4-BE49-F238E27FC236}">
                <a16:creationId xmlns:a16="http://schemas.microsoft.com/office/drawing/2014/main" id="{BB4A2BB6-34FD-0D10-4198-A016DB1EB7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267439">
            <a:off x="3756306" y="5314525"/>
            <a:ext cx="572560" cy="1302599"/>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6A40B5E7-A927-85DC-ACF3-98BE198C8F49}"/>
              </a:ext>
            </a:extLst>
          </p:cNvPr>
          <p:cNvSpPr txBox="1"/>
          <p:nvPr/>
        </p:nvSpPr>
        <p:spPr>
          <a:xfrm>
            <a:off x="4269911" y="5635524"/>
            <a:ext cx="2609354"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b="1" dirty="0">
                <a:solidFill>
                  <a:schemeClr val="accent3"/>
                </a:solidFill>
                <a:effectLst>
                  <a:innerShdw blurRad="63500" dist="50800" dir="5400000">
                    <a:prstClr val="black">
                      <a:alpha val="50000"/>
                    </a:prstClr>
                  </a:innerShdw>
                </a:effectLst>
              </a:rPr>
              <a:t>A program Champion</a:t>
            </a:r>
          </a:p>
        </p:txBody>
      </p:sp>
    </p:spTree>
    <p:extLst>
      <p:ext uri="{BB962C8B-B14F-4D97-AF65-F5344CB8AC3E}">
        <p14:creationId xmlns:p14="http://schemas.microsoft.com/office/powerpoint/2010/main" val="1938096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A7B9-DD6C-BF16-887A-98890D3AC162}"/>
              </a:ext>
            </a:extLst>
          </p:cNvPr>
          <p:cNvSpPr>
            <a:spLocks noGrp="1"/>
          </p:cNvSpPr>
          <p:nvPr>
            <p:ph type="title"/>
          </p:nvPr>
        </p:nvSpPr>
        <p:spPr/>
        <p:txBody>
          <a:bodyPr>
            <a:normAutofit fontScale="90000"/>
          </a:bodyPr>
          <a:lstStyle/>
          <a:p>
            <a:r>
              <a:rPr lang="en-US" sz="3600" dirty="0"/>
              <a:t>Exclusive Offerings for Ambassador Companies</a:t>
            </a:r>
          </a:p>
        </p:txBody>
      </p:sp>
      <p:sp>
        <p:nvSpPr>
          <p:cNvPr id="3" name="Text Placeholder 2">
            <a:extLst>
              <a:ext uri="{FF2B5EF4-FFF2-40B4-BE49-F238E27FC236}">
                <a16:creationId xmlns:a16="http://schemas.microsoft.com/office/drawing/2014/main" id="{D4A8881E-0F85-C043-D3D0-41FE075328D1}"/>
              </a:ext>
            </a:extLst>
          </p:cNvPr>
          <p:cNvSpPr>
            <a:spLocks noGrp="1"/>
          </p:cNvSpPr>
          <p:nvPr>
            <p:ph type="body" sz="quarter" idx="10"/>
          </p:nvPr>
        </p:nvSpPr>
        <p:spPr>
          <a:xfrm>
            <a:off x="2516956" y="1706252"/>
            <a:ext cx="8836844" cy="4923148"/>
          </a:xfrm>
        </p:spPr>
        <p:txBody>
          <a:bodyPr vert="horz" lIns="91440" tIns="45720" rIns="91440" bIns="45720" rtlCol="0" anchor="t">
            <a:normAutofit fontScale="92500" lnSpcReduction="20000"/>
          </a:bodyPr>
          <a:lstStyle/>
          <a:p>
            <a:pPr marL="0" indent="0">
              <a:lnSpc>
                <a:spcPct val="100000"/>
              </a:lnSpc>
              <a:spcBef>
                <a:spcPts val="0"/>
              </a:spcBef>
              <a:buClrTx/>
              <a:buNone/>
              <a:defRPr/>
            </a:pPr>
            <a:r>
              <a:rPr lang="en-US" sz="2400" dirty="0">
                <a:solidFill>
                  <a:srgbClr val="58595B"/>
                </a:solidFill>
                <a:latin typeface="+mj-lt"/>
              </a:rPr>
              <a:t>The HBA</a:t>
            </a:r>
            <a:r>
              <a:rPr kumimoji="0" lang="en-US" sz="2400" b="0" i="0" u="none" strike="noStrike" kern="1200" cap="none" spc="0" normalizeH="0" baseline="0" noProof="0" dirty="0">
                <a:ln>
                  <a:noFill/>
                </a:ln>
                <a:solidFill>
                  <a:srgbClr val="58595B"/>
                </a:solidFill>
                <a:effectLst/>
                <a:uLnTx/>
                <a:uFillTx/>
                <a:latin typeface="+mj-lt"/>
                <a:ea typeface="+mn-ea"/>
                <a:cs typeface="+mn-cs"/>
              </a:rPr>
              <a:t> has a number of offerings exclusive for HBA Ambassador companies and participants to take advantage of during the program:</a:t>
            </a:r>
          </a:p>
          <a:p>
            <a:pPr marL="285750" indent="-285750">
              <a:lnSpc>
                <a:spcPct val="100000"/>
              </a:lnSpc>
              <a:spcBef>
                <a:spcPts val="0"/>
              </a:spcBef>
              <a:buClrTx/>
              <a:defRPr/>
            </a:pPr>
            <a:r>
              <a:rPr kumimoji="0" lang="en-US" sz="2400" b="0" i="0" u="none" strike="noStrike" kern="1200" cap="none" spc="0" normalizeH="0" baseline="0" noProof="0" dirty="0">
                <a:ln>
                  <a:noFill/>
                </a:ln>
                <a:solidFill>
                  <a:srgbClr val="58595B"/>
                </a:solidFill>
                <a:effectLst/>
                <a:uLnTx/>
                <a:uFillTx/>
                <a:latin typeface="+mj-lt"/>
                <a:ea typeface="+mn-ea"/>
                <a:cs typeface="+mn-cs"/>
              </a:rPr>
              <a:t>Master </a:t>
            </a:r>
            <a:r>
              <a:rPr lang="en-US" sz="2400" dirty="0">
                <a:solidFill>
                  <a:srgbClr val="58595B"/>
                </a:solidFill>
                <a:latin typeface="+mj-lt"/>
              </a:rPr>
              <a:t>classes</a:t>
            </a:r>
            <a:r>
              <a:rPr kumimoji="0" lang="en-US" sz="2400" b="0" i="0" u="none" strike="noStrike" kern="1200" cap="none" spc="0" normalizeH="0" baseline="0" noProof="0" dirty="0">
                <a:ln>
                  <a:noFill/>
                </a:ln>
                <a:solidFill>
                  <a:srgbClr val="58595B"/>
                </a:solidFill>
                <a:effectLst/>
                <a:uLnTx/>
                <a:uFillTx/>
                <a:latin typeface="+mj-lt"/>
                <a:ea typeface="+mn-ea"/>
                <a:cs typeface="+mn-cs"/>
              </a:rPr>
              <a:t> and </a:t>
            </a:r>
            <a:r>
              <a:rPr lang="en-US" sz="2400" dirty="0">
                <a:solidFill>
                  <a:srgbClr val="58595B"/>
                </a:solidFill>
                <a:latin typeface="+mj-lt"/>
              </a:rPr>
              <a:t>coaching </a:t>
            </a:r>
            <a:r>
              <a:rPr kumimoji="0" lang="en-US" sz="2400" b="0" i="0" u="none" strike="noStrike" kern="1200" cap="none" spc="0" normalizeH="0" baseline="0" noProof="0" dirty="0">
                <a:ln>
                  <a:noFill/>
                </a:ln>
                <a:solidFill>
                  <a:srgbClr val="58595B"/>
                </a:solidFill>
                <a:effectLst/>
                <a:uLnTx/>
                <a:uFillTx/>
                <a:latin typeface="+mj-lt"/>
                <a:ea typeface="+mn-ea"/>
                <a:cs typeface="+mn-cs"/>
              </a:rPr>
              <a:t>through our </a:t>
            </a:r>
            <a:r>
              <a:rPr kumimoji="0" lang="en-US" sz="2400" b="0" i="0" u="none" strike="noStrike" kern="1200" cap="none" spc="0" normalizeH="0" baseline="0" noProof="0" dirty="0">
                <a:ln>
                  <a:noFill/>
                </a:ln>
                <a:solidFill>
                  <a:schemeClr val="accent3"/>
                </a:solidFill>
                <a:effectLst/>
                <a:uLnTx/>
                <a:uFillTx/>
                <a:latin typeface="+mj-lt"/>
                <a:hlinkClick r:id="rId2">
                  <a:extLst>
                    <a:ext uri="{A12FA001-AC4F-418D-AE19-62706E023703}">
                      <ahyp:hlinkClr xmlns:ahyp="http://schemas.microsoft.com/office/drawing/2018/hyperlinkcolor" val="tx"/>
                    </a:ext>
                  </a:extLst>
                </a:hlinkClick>
              </a:rPr>
              <a:t>Ambassador Learning Center</a:t>
            </a:r>
            <a:r>
              <a:rPr lang="en-US" sz="2400" dirty="0">
                <a:solidFill>
                  <a:schemeClr val="accent3"/>
                </a:solidFill>
                <a:latin typeface="+mj-lt"/>
                <a:hlinkClick r:id="rId2">
                  <a:extLst>
                    <a:ext uri="{A12FA001-AC4F-418D-AE19-62706E023703}">
                      <ahyp:hlinkClr xmlns:ahyp="http://schemas.microsoft.com/office/drawing/2018/hyperlinkcolor" val="tx"/>
                    </a:ext>
                  </a:extLst>
                </a:hlinkClick>
              </a:rPr>
              <a:t> </a:t>
            </a:r>
            <a:endParaRPr kumimoji="0" lang="en-US" sz="2400" b="0" i="0" u="none" strike="noStrike" kern="1200" cap="none" spc="0" normalizeH="0" baseline="0" noProof="0" dirty="0">
              <a:ln>
                <a:noFill/>
              </a:ln>
              <a:solidFill>
                <a:schemeClr val="accent3"/>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mj-lt"/>
                <a:ea typeface="+mn-ea"/>
                <a:cs typeface="+mn-cs"/>
              </a:rPr>
              <a:t>Annual </a:t>
            </a:r>
            <a:r>
              <a:rPr lang="en-US" sz="2400" dirty="0">
                <a:solidFill>
                  <a:srgbClr val="58595B"/>
                </a:solidFill>
                <a:latin typeface="+mj-lt"/>
              </a:rPr>
              <a:t>award</a:t>
            </a:r>
            <a:r>
              <a:rPr kumimoji="0" lang="en-US" sz="2400" b="0" i="0" u="none" strike="noStrike" kern="1200" cap="none" spc="0" normalizeH="0" baseline="0" noProof="0" dirty="0">
                <a:ln>
                  <a:noFill/>
                </a:ln>
                <a:solidFill>
                  <a:srgbClr val="58595B"/>
                </a:solidFill>
                <a:effectLst/>
                <a:uLnTx/>
                <a:uFillTx/>
                <a:latin typeface="+mj-lt"/>
                <a:ea typeface="+mn-ea"/>
                <a:cs typeface="+mn-cs"/>
              </a:rPr>
              <a:t> </a:t>
            </a:r>
            <a:r>
              <a:rPr lang="en-US" sz="2400" dirty="0">
                <a:solidFill>
                  <a:srgbClr val="58595B"/>
                </a:solidFill>
                <a:latin typeface="+mj-lt"/>
              </a:rPr>
              <a:t>events</a:t>
            </a:r>
            <a:endParaRPr lang="en-US" sz="2400" b="0" i="0" u="none" strike="noStrike" kern="1200" cap="none" spc="0" normalizeH="0" baseline="0" noProof="0" dirty="0">
              <a:ln>
                <a:noFill/>
              </a:ln>
              <a:solidFill>
                <a:srgbClr val="58595B"/>
              </a:solidFill>
              <a:effectLst/>
              <a:uLnTx/>
              <a:uFillTx/>
              <a:latin typeface="+mj-lt"/>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mj-lt"/>
                <a:ea typeface="+mn-ea"/>
                <a:cs typeface="+mn-cs"/>
              </a:rPr>
              <a:t>Networking gatherings in conjunction with HBA signature events like Woman of the Year, European Leadership Summit</a:t>
            </a:r>
            <a:r>
              <a:rPr lang="en-US" sz="2400" dirty="0">
                <a:solidFill>
                  <a:srgbClr val="58595B"/>
                </a:solidFill>
                <a:latin typeface="+mj-lt"/>
              </a:rPr>
              <a:t>,</a:t>
            </a:r>
            <a:r>
              <a:rPr kumimoji="0" lang="en-US" sz="2400" b="0" i="0" u="none" strike="noStrike" kern="1200" cap="none" spc="0" normalizeH="0" baseline="0" noProof="0" dirty="0">
                <a:ln>
                  <a:noFill/>
                </a:ln>
                <a:solidFill>
                  <a:srgbClr val="58595B"/>
                </a:solidFill>
                <a:effectLst/>
                <a:uLnTx/>
                <a:uFillTx/>
                <a:latin typeface="+mj-lt"/>
                <a:ea typeface="+mn-ea"/>
                <a:cs typeface="+mn-cs"/>
              </a:rPr>
              <a:t> and Annual Conference</a:t>
            </a:r>
          </a:p>
          <a:p>
            <a:pPr marL="285750" indent="-285750"/>
            <a:endParaRPr lang="en-US" sz="1200" dirty="0">
              <a:latin typeface="+mj-lt"/>
            </a:endParaRPr>
          </a:p>
          <a:p>
            <a:pPr marL="0" indent="0">
              <a:buNone/>
            </a:pPr>
            <a:r>
              <a:rPr lang="en-US" sz="2400" dirty="0">
                <a:latin typeface="+mj-lt"/>
              </a:rPr>
              <a:t>Also, as HBA members, Ambassadors have access to a wealth of HBA membership benefits they can take advantage of:</a:t>
            </a:r>
          </a:p>
          <a:p>
            <a:pPr marL="285750" indent="-285750">
              <a:buFont typeface="Arial" panose="020B0604020202020204" pitchFamily="34" charset="0"/>
              <a:buChar char="•"/>
            </a:pPr>
            <a:r>
              <a:rPr lang="en-US" sz="2400" dirty="0">
                <a:latin typeface="+mj-lt"/>
              </a:rPr>
              <a:t>In-person and virtual networking and educational events</a:t>
            </a:r>
          </a:p>
          <a:p>
            <a:pPr marL="285750" indent="-285750">
              <a:buFont typeface="Arial" panose="020B0604020202020204" pitchFamily="34" charset="0"/>
              <a:buChar char="•"/>
            </a:pPr>
            <a:r>
              <a:rPr lang="en-US" sz="2400" dirty="0">
                <a:latin typeface="+mj-lt"/>
              </a:rPr>
              <a:t>Leadership opportunities within HBA chapters, regions, and other sanctioned groups</a:t>
            </a:r>
          </a:p>
          <a:p>
            <a:pPr marL="285750" indent="-285750">
              <a:buFont typeface="Arial" panose="020B0604020202020204" pitchFamily="34" charset="0"/>
              <a:buChar char="•"/>
            </a:pPr>
            <a:r>
              <a:rPr lang="en-US" sz="2400" dirty="0">
                <a:latin typeface="+mj-lt"/>
              </a:rPr>
              <a:t>Full membership details: can be found at </a:t>
            </a:r>
            <a:r>
              <a:rPr lang="en-US" sz="2400" dirty="0">
                <a:solidFill>
                  <a:schemeClr val="accent3"/>
                </a:solidFill>
                <a:latin typeface="+mj-lt"/>
                <a:hlinkClick r:id="rId3">
                  <a:extLst>
                    <a:ext uri="{A12FA001-AC4F-418D-AE19-62706E023703}">
                      <ahyp:hlinkClr xmlns:ahyp="http://schemas.microsoft.com/office/drawing/2018/hyperlinkcolor" val="tx"/>
                    </a:ext>
                  </a:extLst>
                </a:hlinkClick>
              </a:rPr>
              <a:t>www.hbanet.org/membership</a:t>
            </a:r>
            <a:endParaRPr lang="en-US" sz="2400" dirty="0">
              <a:solidFill>
                <a:schemeClr val="accent3"/>
              </a:solidFill>
              <a:latin typeface="+mj-lt"/>
            </a:endParaRPr>
          </a:p>
        </p:txBody>
      </p:sp>
      <p:sp>
        <p:nvSpPr>
          <p:cNvPr id="4" name="Text Placeholder 1">
            <a:extLst>
              <a:ext uri="{FF2B5EF4-FFF2-40B4-BE49-F238E27FC236}">
                <a16:creationId xmlns:a16="http://schemas.microsoft.com/office/drawing/2014/main" id="{5BCDD6B2-2ABE-4725-85A5-CD02BE295430}"/>
              </a:ext>
            </a:extLst>
          </p:cNvPr>
          <p:cNvSpPr txBox="1">
            <a:spLocks/>
          </p:cNvSpPr>
          <p:nvPr/>
        </p:nvSpPr>
        <p:spPr>
          <a:xfrm>
            <a:off x="3046088" y="3303145"/>
            <a:ext cx="8448278" cy="4287186"/>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US" sz="2000" dirty="0"/>
          </a:p>
        </p:txBody>
      </p:sp>
      <p:sp>
        <p:nvSpPr>
          <p:cNvPr id="5" name="TextBox 4">
            <a:extLst>
              <a:ext uri="{FF2B5EF4-FFF2-40B4-BE49-F238E27FC236}">
                <a16:creationId xmlns:a16="http://schemas.microsoft.com/office/drawing/2014/main" id="{1B7C3E16-8FCE-D78B-562F-DA5E350B5768}"/>
              </a:ext>
            </a:extLst>
          </p:cNvPr>
          <p:cNvSpPr txBox="1"/>
          <p:nvPr/>
        </p:nvSpPr>
        <p:spPr>
          <a:xfrm>
            <a:off x="866148" y="1503224"/>
            <a:ext cx="10628218"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mj-lt"/>
              <a:ea typeface="+mn-ea"/>
              <a:cs typeface="+mn-cs"/>
            </a:endParaRPr>
          </a:p>
        </p:txBody>
      </p:sp>
    </p:spTree>
    <p:extLst>
      <p:ext uri="{BB962C8B-B14F-4D97-AF65-F5344CB8AC3E}">
        <p14:creationId xmlns:p14="http://schemas.microsoft.com/office/powerpoint/2010/main" val="1125622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302F-BCB0-2125-26B7-89DDB8F3FA39}"/>
              </a:ext>
            </a:extLst>
          </p:cNvPr>
          <p:cNvSpPr>
            <a:spLocks noGrp="1"/>
          </p:cNvSpPr>
          <p:nvPr>
            <p:ph type="title"/>
          </p:nvPr>
        </p:nvSpPr>
        <p:spPr/>
        <p:txBody>
          <a:bodyPr/>
          <a:lstStyle/>
          <a:p>
            <a:r>
              <a:rPr lang="en-US" dirty="0"/>
              <a:t>Foundational Information</a:t>
            </a:r>
          </a:p>
        </p:txBody>
      </p:sp>
      <p:sp>
        <p:nvSpPr>
          <p:cNvPr id="3" name="Text Placeholder 2">
            <a:extLst>
              <a:ext uri="{FF2B5EF4-FFF2-40B4-BE49-F238E27FC236}">
                <a16:creationId xmlns:a16="http://schemas.microsoft.com/office/drawing/2014/main" id="{E7965342-265E-7F8D-BA39-8380833B9352}"/>
              </a:ext>
            </a:extLst>
          </p:cNvPr>
          <p:cNvSpPr>
            <a:spLocks noGrp="1"/>
          </p:cNvSpPr>
          <p:nvPr>
            <p:ph type="body" sz="quarter" idx="10"/>
          </p:nvPr>
        </p:nvSpPr>
        <p:spPr/>
        <p:txBody>
          <a:bodyPr vert="horz" lIns="91440" tIns="45720" rIns="91440" bIns="45720" rtlCol="0" anchor="t">
            <a:normAutofit/>
          </a:bodyPr>
          <a:lstStyle/>
          <a:p>
            <a:pPr marL="0" indent="0">
              <a:buNone/>
            </a:pPr>
            <a:r>
              <a:rPr lang="en-US" sz="2400" dirty="0"/>
              <a:t>Now you understand what the program is, let’s ensure you have an understanding of who is involved and the big picture, specifically:</a:t>
            </a:r>
          </a:p>
          <a:p>
            <a:pPr marL="0" indent="0">
              <a:buNone/>
            </a:pPr>
            <a:endParaRPr lang="en-US" sz="1050" dirty="0"/>
          </a:p>
          <a:p>
            <a:r>
              <a:rPr lang="en-US" sz="2400" dirty="0"/>
              <a:t>Roles and definitions</a:t>
            </a:r>
          </a:p>
          <a:p>
            <a:pPr lvl="1"/>
            <a:r>
              <a:rPr lang="en-US" sz="2000" dirty="0"/>
              <a:t>Within your company</a:t>
            </a:r>
          </a:p>
          <a:p>
            <a:pPr lvl="1"/>
            <a:r>
              <a:rPr lang="en-US" sz="2000" dirty="0"/>
              <a:t>Within the HBA </a:t>
            </a:r>
            <a:endParaRPr lang="en-US" sz="2000" dirty="0">
              <a:ea typeface="Tahoma"/>
              <a:cs typeface="Tahoma"/>
            </a:endParaRPr>
          </a:p>
          <a:p>
            <a:r>
              <a:rPr lang="en-US" sz="2400" dirty="0"/>
              <a:t>Program phases</a:t>
            </a:r>
          </a:p>
          <a:p>
            <a:pPr lvl="1"/>
            <a:r>
              <a:rPr lang="en-US" sz="2000" dirty="0"/>
              <a:t>Including an example program timeline of major milestones</a:t>
            </a:r>
          </a:p>
        </p:txBody>
      </p:sp>
    </p:spTree>
    <p:extLst>
      <p:ext uri="{BB962C8B-B14F-4D97-AF65-F5344CB8AC3E}">
        <p14:creationId xmlns:p14="http://schemas.microsoft.com/office/powerpoint/2010/main" val="206934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A0F-F045-78B7-F4D3-167652552C62}"/>
              </a:ext>
            </a:extLst>
          </p:cNvPr>
          <p:cNvSpPr>
            <a:spLocks noGrp="1"/>
          </p:cNvSpPr>
          <p:nvPr>
            <p:ph type="title"/>
          </p:nvPr>
        </p:nvSpPr>
        <p:spPr/>
        <p:txBody>
          <a:bodyPr/>
          <a:lstStyle/>
          <a:p>
            <a:r>
              <a:rPr lang="en-US" dirty="0"/>
              <a:t>Role Definitions </a:t>
            </a:r>
            <a:br>
              <a:rPr lang="en-US" dirty="0"/>
            </a:br>
            <a:r>
              <a:rPr lang="en-US" sz="2800" dirty="0"/>
              <a:t>Company roles</a:t>
            </a:r>
            <a:endParaRPr lang="en-US" dirty="0"/>
          </a:p>
        </p:txBody>
      </p:sp>
      <p:sp>
        <p:nvSpPr>
          <p:cNvPr id="3" name="Text Placeholder 2">
            <a:extLst>
              <a:ext uri="{FF2B5EF4-FFF2-40B4-BE49-F238E27FC236}">
                <a16:creationId xmlns:a16="http://schemas.microsoft.com/office/drawing/2014/main" id="{E86A9BAA-2153-0AE9-756B-D46A9D4253A6}"/>
              </a:ext>
            </a:extLst>
          </p:cNvPr>
          <p:cNvSpPr>
            <a:spLocks noGrp="1"/>
          </p:cNvSpPr>
          <p:nvPr>
            <p:ph type="body" sz="quarter" idx="10"/>
          </p:nvPr>
        </p:nvSpPr>
        <p:spPr>
          <a:xfrm>
            <a:off x="838199" y="2206625"/>
            <a:ext cx="7743825" cy="3609975"/>
          </a:xfrm>
        </p:spPr>
        <p:txBody>
          <a:bodyPr vert="horz" lIns="91440" tIns="45720" rIns="91440" bIns="45720" rtlCol="0" anchor="t">
            <a:normAutofit fontScale="85000" lnSpcReduction="10000"/>
          </a:bodyPr>
          <a:lstStyle/>
          <a:p>
            <a:pPr marL="0" indent="0">
              <a:lnSpc>
                <a:spcPct val="120000"/>
              </a:lnSpc>
              <a:spcBef>
                <a:spcPts val="0"/>
              </a:spcBef>
              <a:spcAft>
                <a:spcPts val="1800"/>
              </a:spcAft>
              <a:buNone/>
            </a:pPr>
            <a:r>
              <a:rPr lang="en-US" sz="1400" b="1" dirty="0">
                <a:solidFill>
                  <a:schemeClr val="accent1"/>
                </a:solidFill>
              </a:rPr>
              <a:t>Executive Sponsor: </a:t>
            </a:r>
            <a:r>
              <a:rPr lang="en-US" sz="1400" dirty="0"/>
              <a:t>senior executive (usually VP or higher) supporters of the program, providing budgetary support and strategic guidance when needed. May also be called ‘Advocate(s)’</a:t>
            </a:r>
          </a:p>
          <a:p>
            <a:pPr marL="0" indent="0">
              <a:lnSpc>
                <a:spcPct val="120000"/>
              </a:lnSpc>
              <a:spcBef>
                <a:spcPts val="0"/>
              </a:spcBef>
              <a:spcAft>
                <a:spcPts val="1800"/>
              </a:spcAft>
              <a:buNone/>
            </a:pPr>
            <a:r>
              <a:rPr lang="en-US" sz="1400" b="1" dirty="0">
                <a:solidFill>
                  <a:schemeClr val="accent1"/>
                </a:solidFill>
              </a:rPr>
              <a:t>Champion*: </a:t>
            </a:r>
            <a:r>
              <a:rPr lang="en-US" sz="1400" dirty="0"/>
              <a:t>the key driver(s) of the program internally through the setup and launch phases. A mixture of strategy and tactical planning, these individuals oversee and manage program stakeholders, communications, and much more.</a:t>
            </a:r>
          </a:p>
          <a:p>
            <a:pPr marL="0" marR="0" indent="0">
              <a:lnSpc>
                <a:spcPct val="120000"/>
              </a:lnSpc>
              <a:spcBef>
                <a:spcPts val="0"/>
              </a:spcBef>
              <a:spcAft>
                <a:spcPts val="1800"/>
              </a:spcAft>
              <a:buNone/>
            </a:pPr>
            <a:r>
              <a:rPr lang="en-US" sz="1400" b="1" dirty="0">
                <a:solidFill>
                  <a:schemeClr val="accent1"/>
                </a:solidFill>
              </a:rPr>
              <a:t>Ambassadors: </a:t>
            </a:r>
            <a:r>
              <a:rPr lang="en-US" sz="1400" dirty="0"/>
              <a:t>the participants of the company’s current program cohort</a:t>
            </a:r>
          </a:p>
          <a:p>
            <a:pPr marL="0" indent="0">
              <a:lnSpc>
                <a:spcPct val="120000"/>
              </a:lnSpc>
              <a:spcBef>
                <a:spcPts val="0"/>
              </a:spcBef>
              <a:spcAft>
                <a:spcPts val="1800"/>
              </a:spcAft>
              <a:buNone/>
            </a:pPr>
            <a:r>
              <a:rPr lang="en-US" sz="1400" b="1" dirty="0">
                <a:solidFill>
                  <a:schemeClr val="accent1"/>
                </a:solidFill>
              </a:rPr>
              <a:t>Executive Committee:</a:t>
            </a:r>
            <a:r>
              <a:rPr lang="en-US" sz="1400" dirty="0"/>
              <a:t> five to six </a:t>
            </a:r>
            <a:r>
              <a:rPr lang="en-US" sz="1400" b="1" dirty="0">
                <a:solidFill>
                  <a:schemeClr val="accent1"/>
                </a:solidFill>
              </a:rPr>
              <a:t>Ambassadors </a:t>
            </a:r>
            <a:r>
              <a:rPr lang="en-US" sz="1400" dirty="0">
                <a:solidFill>
                  <a:srgbClr val="58595B"/>
                </a:solidFill>
              </a:rPr>
              <a:t>who </a:t>
            </a:r>
            <a:r>
              <a:rPr lang="en-US" sz="1400" dirty="0"/>
              <a:t>self-select into the leadership team of the program; works closely with HBA advisors to ensure group is making progress towards goals</a:t>
            </a:r>
          </a:p>
          <a:p>
            <a:pPr marL="0" marR="0" indent="0">
              <a:lnSpc>
                <a:spcPct val="120000"/>
              </a:lnSpc>
              <a:spcBef>
                <a:spcPts val="0"/>
              </a:spcBef>
              <a:spcAft>
                <a:spcPts val="1800"/>
              </a:spcAft>
              <a:buNone/>
            </a:pPr>
            <a:r>
              <a:rPr lang="en-US" sz="1400" b="1" dirty="0">
                <a:solidFill>
                  <a:schemeClr val="accent1"/>
                </a:solidFill>
              </a:rPr>
              <a:t>Team lead(s): </a:t>
            </a:r>
            <a:r>
              <a:rPr lang="en-US" sz="1400" dirty="0"/>
              <a:t>individuals who self-select into leading one of the identified group initiatives or functional committees.</a:t>
            </a:r>
          </a:p>
          <a:p>
            <a:pPr marL="0" marR="0" indent="0">
              <a:lnSpc>
                <a:spcPct val="120000"/>
              </a:lnSpc>
              <a:spcBef>
                <a:spcPts val="0"/>
              </a:spcBef>
              <a:spcAft>
                <a:spcPts val="1800"/>
              </a:spcAft>
              <a:buNone/>
            </a:pPr>
            <a:r>
              <a:rPr lang="en-US" sz="1400" b="1" dirty="0">
                <a:solidFill>
                  <a:schemeClr val="accent1"/>
                </a:solidFill>
              </a:rPr>
              <a:t>Cohort: </a:t>
            </a:r>
            <a:r>
              <a:rPr lang="en-US" sz="1400" dirty="0"/>
              <a:t>refers to a group of Ambassadors participating in a company’s current, particular Ambassador Program </a:t>
            </a:r>
          </a:p>
        </p:txBody>
      </p:sp>
      <p:sp>
        <p:nvSpPr>
          <p:cNvPr id="4" name="TextBox 3">
            <a:extLst>
              <a:ext uri="{FF2B5EF4-FFF2-40B4-BE49-F238E27FC236}">
                <a16:creationId xmlns:a16="http://schemas.microsoft.com/office/drawing/2014/main" id="{D45C223C-304D-52F5-6F68-0F5F1F363ACD}"/>
              </a:ext>
            </a:extLst>
          </p:cNvPr>
          <p:cNvSpPr txBox="1"/>
          <p:nvPr/>
        </p:nvSpPr>
        <p:spPr>
          <a:xfrm>
            <a:off x="4889499" y="6338986"/>
            <a:ext cx="5553075" cy="307777"/>
          </a:xfrm>
          <a:prstGeom prst="rect">
            <a:avLst/>
          </a:prstGeom>
          <a:noFill/>
        </p:spPr>
        <p:txBody>
          <a:bodyPr wrap="square" rtlCol="0">
            <a:spAutoFit/>
          </a:bodyPr>
          <a:lstStyle/>
          <a:p>
            <a:r>
              <a:rPr lang="en-US" sz="1400" dirty="0"/>
              <a:t>*A key role, outlined in further detail on slide 22</a:t>
            </a:r>
            <a:endParaRPr lang="en-US" sz="1400" dirty="0">
              <a:highlight>
                <a:srgbClr val="FFFF00"/>
              </a:highlight>
            </a:endParaRPr>
          </a:p>
        </p:txBody>
      </p:sp>
    </p:spTree>
    <p:extLst>
      <p:ext uri="{BB962C8B-B14F-4D97-AF65-F5344CB8AC3E}">
        <p14:creationId xmlns:p14="http://schemas.microsoft.com/office/powerpoint/2010/main" val="622586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A0F-F045-78B7-F4D3-167652552C62}"/>
              </a:ext>
            </a:extLst>
          </p:cNvPr>
          <p:cNvSpPr>
            <a:spLocks noGrp="1"/>
          </p:cNvSpPr>
          <p:nvPr>
            <p:ph type="title"/>
          </p:nvPr>
        </p:nvSpPr>
        <p:spPr/>
        <p:txBody>
          <a:bodyPr/>
          <a:lstStyle/>
          <a:p>
            <a:r>
              <a:rPr lang="en-US" dirty="0"/>
              <a:t>Role Definitions </a:t>
            </a:r>
            <a:br>
              <a:rPr lang="en-US" dirty="0"/>
            </a:br>
            <a:r>
              <a:rPr lang="en-US" sz="2800" dirty="0"/>
              <a:t>HBA roles</a:t>
            </a:r>
            <a:endParaRPr lang="en-US" dirty="0"/>
          </a:p>
        </p:txBody>
      </p:sp>
      <p:sp>
        <p:nvSpPr>
          <p:cNvPr id="3" name="Text Placeholder 2">
            <a:extLst>
              <a:ext uri="{FF2B5EF4-FFF2-40B4-BE49-F238E27FC236}">
                <a16:creationId xmlns:a16="http://schemas.microsoft.com/office/drawing/2014/main" id="{E86A9BAA-2153-0AE9-756B-D46A9D4253A6}"/>
              </a:ext>
            </a:extLst>
          </p:cNvPr>
          <p:cNvSpPr>
            <a:spLocks noGrp="1"/>
          </p:cNvSpPr>
          <p:nvPr>
            <p:ph type="body" sz="quarter" idx="10"/>
          </p:nvPr>
        </p:nvSpPr>
        <p:spPr>
          <a:xfrm>
            <a:off x="838199" y="2206625"/>
            <a:ext cx="8448676" cy="4089400"/>
          </a:xfrm>
        </p:spPr>
        <p:txBody>
          <a:bodyPr vert="horz" lIns="91440" tIns="45720" rIns="91440" bIns="45720" rtlCol="0" anchor="t">
            <a:noAutofit/>
          </a:bodyPr>
          <a:lstStyle/>
          <a:p>
            <a:pPr marL="0" indent="0">
              <a:lnSpc>
                <a:spcPct val="120000"/>
              </a:lnSpc>
              <a:spcBef>
                <a:spcPts val="0"/>
              </a:spcBef>
              <a:buNone/>
            </a:pPr>
            <a:r>
              <a:rPr lang="en-US" sz="1400" b="1" dirty="0">
                <a:solidFill>
                  <a:schemeClr val="accent1"/>
                </a:solidFill>
                <a:effectLst/>
                <a:latin typeface="Tahoma"/>
                <a:ea typeface="Tahoma"/>
                <a:cs typeface="Tahoma"/>
              </a:rPr>
              <a:t>*Program Excellence Manager – the key program contact</a:t>
            </a:r>
            <a:r>
              <a:rPr lang="en-US" sz="1400" b="1" dirty="0">
                <a:solidFill>
                  <a:schemeClr val="accent1"/>
                </a:solidFill>
                <a:latin typeface="Tahoma"/>
                <a:ea typeface="Tahoma"/>
                <a:cs typeface="Tahoma"/>
              </a:rPr>
              <a:t> from the HBA</a:t>
            </a:r>
            <a:endParaRPr lang="en-US" sz="1400" b="1" dirty="0">
              <a:solidFill>
                <a:schemeClr val="accent1"/>
              </a:solidFill>
              <a:effectLst/>
              <a:latin typeface="Tahoma"/>
              <a:ea typeface="Tahoma"/>
              <a:cs typeface="Tahoma"/>
            </a:endParaRPr>
          </a:p>
          <a:p>
            <a:pPr marL="0" indent="0">
              <a:lnSpc>
                <a:spcPct val="120000"/>
              </a:lnSpc>
              <a:spcBef>
                <a:spcPts val="0"/>
              </a:spcBef>
              <a:buNone/>
            </a:pPr>
            <a:r>
              <a:rPr lang="en-US" sz="1100" dirty="0">
                <a:latin typeface="Tahoma"/>
                <a:ea typeface="Tahoma"/>
                <a:cs typeface="Tahoma"/>
              </a:rPr>
              <a:t>HBA-trained volunteers a</a:t>
            </a:r>
            <a:r>
              <a:rPr lang="en-US" sz="1100" dirty="0">
                <a:effectLst/>
                <a:latin typeface="Tahoma"/>
                <a:ea typeface="Tahoma"/>
                <a:cs typeface="Tahoma"/>
              </a:rPr>
              <a:t>ssigned to serve to one or more HBA Corporate Partner companies and are responsible for overseeing the Ambassador Program(s) within those companies. The Program Excellence Manager (PEM) manages the relationship with the company(</a:t>
            </a:r>
            <a:r>
              <a:rPr lang="en-US" sz="1100" dirty="0" err="1">
                <a:effectLst/>
                <a:latin typeface="Tahoma"/>
                <a:ea typeface="Tahoma"/>
                <a:cs typeface="Tahoma"/>
              </a:rPr>
              <a:t>ies</a:t>
            </a:r>
            <a:r>
              <a:rPr lang="en-US" sz="1100" dirty="0">
                <a:effectLst/>
                <a:latin typeface="Tahoma"/>
                <a:ea typeface="Tahoma"/>
                <a:cs typeface="Tahoma"/>
              </a:rPr>
              <a:t>) internal Ambassador Program contacts; s</a:t>
            </a:r>
            <a:r>
              <a:rPr lang="en-US" sz="1100" dirty="0">
                <a:latin typeface="Tahoma"/>
                <a:ea typeface="Tahoma"/>
                <a:cs typeface="Tahoma"/>
              </a:rPr>
              <a:t>tarts </a:t>
            </a:r>
            <a:r>
              <a:rPr lang="en-US" sz="1100" dirty="0">
                <a:effectLst/>
                <a:latin typeface="Tahoma"/>
                <a:ea typeface="Tahoma"/>
                <a:cs typeface="Tahoma"/>
              </a:rPr>
              <a:t>up new programs, facilitates program renewals, and ensures overall program quality; and acts as the primary connection point for the programs, staff, participants, advisors and HBA regions/chapters. </a:t>
            </a:r>
            <a:r>
              <a:rPr lang="en-US" sz="1100" i="1" dirty="0">
                <a:effectLst/>
                <a:latin typeface="Tahoma"/>
                <a:ea typeface="Tahoma"/>
                <a:cs typeface="Tahoma"/>
              </a:rPr>
              <a:t>Program Excellence Managers are not the advisors who guide the cohort participants through the program.</a:t>
            </a:r>
            <a:r>
              <a:rPr lang="en-US" sz="1100" i="1" dirty="0">
                <a:latin typeface="Tahoma"/>
                <a:ea typeface="Tahoma"/>
                <a:cs typeface="Tahoma"/>
              </a:rPr>
              <a:t> </a:t>
            </a:r>
            <a:endParaRPr lang="en-US" sz="1100" i="1"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sz="1100" b="1" dirty="0">
                <a:latin typeface="Tahoma" panose="020B0604030504040204" pitchFamily="34" charset="0"/>
                <a:ea typeface="Tahoma" panose="020B0604030504040204" pitchFamily="34" charset="0"/>
                <a:cs typeface="Tahoma" panose="020B0604030504040204" pitchFamily="34" charset="0"/>
              </a:rPr>
              <a:t>Every Ambassador Program company is assigned one HBA Program Excellence Manager</a:t>
            </a:r>
            <a:endParaRPr lang="en-US" sz="11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nSpc>
                <a:spcPct val="120000"/>
              </a:lnSpc>
              <a:spcBef>
                <a:spcPts val="0"/>
              </a:spcBef>
            </a:pPr>
            <a:endParaRPr lang="en-US" sz="1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sz="1400" b="1" dirty="0">
                <a:solidFill>
                  <a:schemeClr val="accent1"/>
                </a:solidFill>
                <a:effectLst/>
                <a:latin typeface="Tahoma"/>
                <a:ea typeface="Tahoma"/>
                <a:cs typeface="Tahoma"/>
              </a:rPr>
              <a:t>*Advisor</a:t>
            </a:r>
            <a:r>
              <a:rPr lang="en-US" sz="1400" b="1" dirty="0">
                <a:solidFill>
                  <a:schemeClr val="accent1"/>
                </a:solidFill>
                <a:latin typeface="Tahoma"/>
                <a:ea typeface="Tahoma"/>
                <a:cs typeface="Tahoma"/>
              </a:rPr>
              <a:t> – </a:t>
            </a:r>
            <a:r>
              <a:rPr lang="en-US" sz="1400" b="1" dirty="0">
                <a:solidFill>
                  <a:schemeClr val="accent1"/>
                </a:solidFill>
                <a:effectLst/>
                <a:latin typeface="Tahoma"/>
                <a:ea typeface="Tahoma"/>
                <a:cs typeface="Tahoma"/>
              </a:rPr>
              <a:t>guides the cohort</a:t>
            </a:r>
          </a:p>
          <a:p>
            <a:pPr marL="0" marR="0" indent="0">
              <a:lnSpc>
                <a:spcPct val="120000"/>
              </a:lnSpc>
              <a:spcBef>
                <a:spcPts val="0"/>
              </a:spcBef>
              <a:buNone/>
            </a:pPr>
            <a:r>
              <a:rPr lang="en-US" sz="1100" dirty="0">
                <a:effectLst/>
                <a:latin typeface="Tahoma" panose="020B0604030504040204" pitchFamily="34" charset="0"/>
                <a:ea typeface="Tahoma" panose="020B0604030504040204" pitchFamily="34" charset="0"/>
                <a:cs typeface="Tahoma" panose="020B0604030504040204" pitchFamily="34" charset="0"/>
              </a:rPr>
              <a:t>HBA-trained volunteer leaders assigned to each Ambassador cohort, working closely with the executive committee, driving the group and ensuring the cohor</a:t>
            </a:r>
            <a:r>
              <a:rPr lang="en-US" sz="1100" dirty="0">
                <a:latin typeface="Tahoma" panose="020B0604030504040204" pitchFamily="34" charset="0"/>
                <a:ea typeface="Tahoma" panose="020B0604030504040204" pitchFamily="34" charset="0"/>
                <a:cs typeface="Tahoma" panose="020B0604030504040204" pitchFamily="34" charset="0"/>
              </a:rPr>
              <a:t>t is making progress towards goals. Advisors are assigned and introduced to the cohort pre-launch, are often involved in pre-launch conversations, and take part in the launch when able</a:t>
            </a:r>
            <a:r>
              <a:rPr lang="en-US" sz="1100" dirty="0">
                <a:effectLst/>
                <a:latin typeface="Tahoma" panose="020B0604030504040204" pitchFamily="34" charset="0"/>
                <a:ea typeface="Tahoma" panose="020B0604030504040204" pitchFamily="34" charset="0"/>
                <a:cs typeface="Tahoma" panose="020B0604030504040204" pitchFamily="34" charset="0"/>
              </a:rPr>
              <a:t>. Each Ambassador cohort has two HBA Advisors.</a:t>
            </a:r>
          </a:p>
          <a:p>
            <a:pPr marL="0" indent="0">
              <a:lnSpc>
                <a:spcPct val="120000"/>
              </a:lnSpc>
              <a:spcBef>
                <a:spcPts val="0"/>
              </a:spcBef>
              <a:buNone/>
            </a:pPr>
            <a:r>
              <a:rPr lang="en-US" sz="1100" b="1" dirty="0">
                <a:latin typeface="Tahoma" panose="020B0604030504040204" pitchFamily="34" charset="0"/>
                <a:ea typeface="Tahoma" panose="020B0604030504040204" pitchFamily="34" charset="0"/>
                <a:cs typeface="Tahoma" panose="020B0604030504040204" pitchFamily="34" charset="0"/>
              </a:rPr>
              <a:t>Every Ambassador Program is assigned two HBA Advisors</a:t>
            </a:r>
            <a:endParaRPr lang="en-US" sz="11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20000"/>
              </a:lnSpc>
              <a:spcBef>
                <a:spcPts val="0"/>
              </a:spcBef>
              <a:buNone/>
            </a:pPr>
            <a:endParaRPr lang="en-US" sz="11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sz="1400" b="1"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HBA Regional or Chapter leadership – your local partners in collaboration</a:t>
            </a:r>
          </a:p>
          <a:p>
            <a:pPr marL="0" indent="0">
              <a:lnSpc>
                <a:spcPct val="120000"/>
              </a:lnSpc>
              <a:spcBef>
                <a:spcPts val="0"/>
              </a:spcBef>
              <a:buNone/>
            </a:pPr>
            <a:r>
              <a:rPr lang="en-US" sz="1100" dirty="0">
                <a:effectLst/>
                <a:latin typeface="Tahoma" panose="020B0604030504040204" pitchFamily="34" charset="0"/>
                <a:ea typeface="Tahoma" panose="020B0604030504040204" pitchFamily="34" charset="0"/>
                <a:cs typeface="Tahoma" panose="020B0604030504040204" pitchFamily="34" charset="0"/>
              </a:rPr>
              <a:t>When </a:t>
            </a:r>
            <a:r>
              <a:rPr lang="en-US" sz="1100" dirty="0">
                <a:latin typeface="Tahoma" panose="020B0604030504040204" pitchFamily="34" charset="0"/>
                <a:ea typeface="Tahoma" panose="020B0604030504040204" pitchFamily="34" charset="0"/>
                <a:cs typeface="Tahoma" panose="020B0604030504040204" pitchFamily="34" charset="0"/>
              </a:rPr>
              <a:t>programs are running in an existing HBA chapter or region, the Program Excellence Manager will make the connection to the local leadership team to ensure the cohort has access to all the benefits of the location and to collaborate. The local region/chapter can also provide HBA overviews (called Lunch and Learns) to employees within or outside of the Ambassador cohort to help individuals get the most out of the organization.</a:t>
            </a:r>
            <a:endParaRPr lang="en-US"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D45C223C-304D-52F5-6F68-0F5F1F363ACD}"/>
              </a:ext>
            </a:extLst>
          </p:cNvPr>
          <p:cNvSpPr txBox="1"/>
          <p:nvPr/>
        </p:nvSpPr>
        <p:spPr>
          <a:xfrm>
            <a:off x="4895849" y="6359525"/>
            <a:ext cx="5553075" cy="307777"/>
          </a:xfrm>
          <a:prstGeom prst="rect">
            <a:avLst/>
          </a:prstGeom>
          <a:noFill/>
        </p:spPr>
        <p:txBody>
          <a:bodyPr wrap="square" rtlCol="0">
            <a:spAutoFit/>
          </a:bodyPr>
          <a:lstStyle/>
          <a:p>
            <a:r>
              <a:rPr lang="en-US" sz="1400" dirty="0"/>
              <a:t>*Key roles, outlined in further detail on slides 20 and 44</a:t>
            </a:r>
            <a:endParaRPr lang="en-US" sz="1400" dirty="0">
              <a:highlight>
                <a:srgbClr val="FFFF00"/>
              </a:highlight>
            </a:endParaRPr>
          </a:p>
        </p:txBody>
      </p:sp>
    </p:spTree>
    <p:extLst>
      <p:ext uri="{BB962C8B-B14F-4D97-AF65-F5344CB8AC3E}">
        <p14:creationId xmlns:p14="http://schemas.microsoft.com/office/powerpoint/2010/main" val="103379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BDDF6D-46BB-B2B2-6F7D-12D739F1745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t>Role Definitions </a:t>
            </a:r>
            <a:br>
              <a:rPr lang="en-US" dirty="0"/>
            </a:br>
            <a:r>
              <a:rPr lang="en-US" sz="2800" dirty="0"/>
              <a:t>HBA roles (cont.)</a:t>
            </a:r>
            <a:endParaRPr lang="en-US" dirty="0"/>
          </a:p>
        </p:txBody>
      </p:sp>
      <p:sp>
        <p:nvSpPr>
          <p:cNvPr id="5" name="Text Placeholder 2">
            <a:extLst>
              <a:ext uri="{FF2B5EF4-FFF2-40B4-BE49-F238E27FC236}">
                <a16:creationId xmlns:a16="http://schemas.microsoft.com/office/drawing/2014/main" id="{6FA7674C-4522-0A1E-DE5C-A176F201767C}"/>
              </a:ext>
            </a:extLst>
          </p:cNvPr>
          <p:cNvSpPr txBox="1">
            <a:spLocks/>
          </p:cNvSpPr>
          <p:nvPr/>
        </p:nvSpPr>
        <p:spPr>
          <a:xfrm>
            <a:off x="838199" y="2206625"/>
            <a:ext cx="7734301" cy="40894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600" b="1" dirty="0">
                <a:solidFill>
                  <a:schemeClr val="accent1"/>
                </a:solidFill>
                <a:latin typeface="Tahoma"/>
                <a:ea typeface="Tahoma"/>
                <a:cs typeface="Tahoma"/>
              </a:rPr>
              <a:t>Ambassador Program Administrator – completes HBA internal admin</a:t>
            </a:r>
          </a:p>
          <a:p>
            <a:pPr marL="0" indent="0">
              <a:lnSpc>
                <a:spcPct val="120000"/>
              </a:lnSpc>
              <a:spcBef>
                <a:spcPts val="0"/>
              </a:spcBef>
              <a:buNone/>
            </a:pPr>
            <a:r>
              <a:rPr lang="en-US" sz="1200" dirty="0">
                <a:latin typeface="Tahoma"/>
                <a:ea typeface="Tahoma"/>
                <a:cs typeface="Tahoma"/>
              </a:rPr>
              <a:t>The individual at the HBA responsible for completing the necessary HBA internal administration. Programs may hear from the administrator if there are important questions or missing information necessary to launch.</a:t>
            </a:r>
          </a:p>
          <a:p>
            <a:pPr marL="0" indent="0">
              <a:lnSpc>
                <a:spcPct val="120000"/>
              </a:lnSpc>
              <a:spcBef>
                <a:spcPts val="0"/>
              </a:spcBef>
              <a:buFont typeface="Arial" panose="020B0604020202020204" pitchFamily="34" charset="0"/>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Font typeface="Arial" panose="020B0604020202020204" pitchFamily="34" charset="0"/>
              <a:buNone/>
            </a:pPr>
            <a:r>
              <a:rPr lang="en-US" sz="1600" b="1" dirty="0">
                <a:solidFill>
                  <a:schemeClr val="accent1"/>
                </a:solidFill>
                <a:latin typeface="Tahoma" panose="020B0604030504040204" pitchFamily="34" charset="0"/>
                <a:ea typeface="Tahoma" panose="020B0604030504040204" pitchFamily="34" charset="0"/>
                <a:cs typeface="Tahoma" panose="020B0604030504040204" pitchFamily="34" charset="0"/>
              </a:rPr>
              <a:t>Launch Leader – leads/executes the launch</a:t>
            </a:r>
          </a:p>
          <a:p>
            <a:pPr marL="0" indent="0">
              <a:lnSpc>
                <a:spcPct val="120000"/>
              </a:lnSpc>
              <a:spcBef>
                <a:spcPts val="0"/>
              </a:spcBef>
              <a:buFont typeface="Arial" panose="020B0604020202020204" pitchFamily="34" charset="0"/>
              <a:buNone/>
            </a:pPr>
            <a:r>
              <a:rPr lang="en-US" sz="1200" dirty="0">
                <a:latin typeface="Tahoma" panose="020B0604030504040204" pitchFamily="34" charset="0"/>
                <a:ea typeface="Tahoma" panose="020B0604030504040204" pitchFamily="34" charset="0"/>
                <a:cs typeface="Tahoma" panose="020B0604030504040204" pitchFamily="34" charset="0"/>
              </a:rPr>
              <a:t>An HBA leader with significant experience in leading Ambassador Program launch events. The Launch Leader will lead the full launch event from start to finish, ensuring the program is set up for success</a:t>
            </a:r>
          </a:p>
          <a:p>
            <a:pPr>
              <a:lnSpc>
                <a:spcPct val="120000"/>
              </a:lnSpc>
              <a:spcBef>
                <a:spcPts val="0"/>
              </a:spcBef>
            </a:pPr>
            <a:endParaRPr lang="en-US" sz="12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Font typeface="Arial" panose="020B0604020202020204" pitchFamily="34" charset="0"/>
              <a:buNone/>
            </a:pPr>
            <a:r>
              <a:rPr lang="en-US" sz="1600" b="1" dirty="0">
                <a:solidFill>
                  <a:schemeClr val="accent1"/>
                </a:solidFill>
                <a:latin typeface="Tahoma" panose="020B0604030504040204" pitchFamily="34" charset="0"/>
                <a:ea typeface="Tahoma" panose="020B0604030504040204" pitchFamily="34" charset="0"/>
                <a:cs typeface="Tahoma" panose="020B0604030504040204" pitchFamily="34" charset="0"/>
              </a:rPr>
              <a:t>Launch Facilitators – lead launch breakout sessions</a:t>
            </a:r>
          </a:p>
          <a:p>
            <a:pPr marL="0" indent="0">
              <a:lnSpc>
                <a:spcPct val="120000"/>
              </a:lnSpc>
              <a:spcBef>
                <a:spcPts val="0"/>
              </a:spcBef>
              <a:buFont typeface="Arial" panose="020B0604020202020204" pitchFamily="34" charset="0"/>
              <a:buNone/>
            </a:pPr>
            <a:r>
              <a:rPr lang="en-US" sz="1200" dirty="0">
                <a:latin typeface="Tahoma" panose="020B0604030504040204" pitchFamily="34" charset="0"/>
                <a:ea typeface="Tahoma" panose="020B0604030504040204" pitchFamily="34" charset="0"/>
                <a:cs typeface="Tahoma" panose="020B0604030504040204" pitchFamily="34" charset="0"/>
              </a:rPr>
              <a:t>HBA volunteers who participate in the launch specifically to facilitate the event breakout sessions. Facilitators are often program advisors, Ambassador alumni from the company, the program champions, or launch leader.</a:t>
            </a:r>
          </a:p>
        </p:txBody>
      </p:sp>
    </p:spTree>
    <p:extLst>
      <p:ext uri="{BB962C8B-B14F-4D97-AF65-F5344CB8AC3E}">
        <p14:creationId xmlns:p14="http://schemas.microsoft.com/office/powerpoint/2010/main" val="236497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45F065-877E-59E6-D269-88CC3E6A21D1}"/>
              </a:ext>
            </a:extLst>
          </p:cNvPr>
          <p:cNvSpPr txBox="1"/>
          <p:nvPr/>
        </p:nvSpPr>
        <p:spPr>
          <a:xfrm>
            <a:off x="289865" y="721724"/>
            <a:ext cx="2276475" cy="533400"/>
          </a:xfrm>
          <a:prstGeom prst="rect">
            <a:avLst/>
          </a:prstGeom>
          <a:solidFill>
            <a:schemeClr val="bg1"/>
          </a:solidFill>
        </p:spPr>
        <p:txBody>
          <a:bodyPr wrap="square" rtlCol="0">
            <a:spAutoFit/>
          </a:bodyPr>
          <a:lstStyle/>
          <a:p>
            <a:endParaRPr lang="en-US" dirty="0"/>
          </a:p>
        </p:txBody>
      </p:sp>
      <p:sp>
        <p:nvSpPr>
          <p:cNvPr id="31" name="Arrow: Curved Left 30">
            <a:extLst>
              <a:ext uri="{FF2B5EF4-FFF2-40B4-BE49-F238E27FC236}">
                <a16:creationId xmlns:a16="http://schemas.microsoft.com/office/drawing/2014/main" id="{074F038E-D2CD-1DD8-CAE7-EF2A64D80287}"/>
              </a:ext>
            </a:extLst>
          </p:cNvPr>
          <p:cNvSpPr/>
          <p:nvPr/>
        </p:nvSpPr>
        <p:spPr>
          <a:xfrm rot="7379440">
            <a:off x="2765990" y="1257405"/>
            <a:ext cx="1976999" cy="6467761"/>
          </a:xfrm>
          <a:prstGeom prst="curvedLeftArrow">
            <a:avLst>
              <a:gd name="adj1" fmla="val 9220"/>
              <a:gd name="adj2" fmla="val 20266"/>
              <a:gd name="adj3" fmla="val 14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Diagram 5">
            <a:extLst>
              <a:ext uri="{FF2B5EF4-FFF2-40B4-BE49-F238E27FC236}">
                <a16:creationId xmlns:a16="http://schemas.microsoft.com/office/drawing/2014/main" id="{3EB90F48-91BD-774E-E120-1A850F99677D}"/>
              </a:ext>
            </a:extLst>
          </p:cNvPr>
          <p:cNvGraphicFramePr/>
          <p:nvPr>
            <p:extLst>
              <p:ext uri="{D42A27DB-BD31-4B8C-83A1-F6EECF244321}">
                <p14:modId xmlns:p14="http://schemas.microsoft.com/office/powerpoint/2010/main" val="2837521961"/>
              </p:ext>
            </p:extLst>
          </p:nvPr>
        </p:nvGraphicFramePr>
        <p:xfrm>
          <a:off x="236409" y="365797"/>
          <a:ext cx="11353800" cy="6019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A65D6FE3-C40C-4FAF-32BE-86F337BBC3CB}"/>
              </a:ext>
            </a:extLst>
          </p:cNvPr>
          <p:cNvSpPr txBox="1"/>
          <p:nvPr/>
        </p:nvSpPr>
        <p:spPr>
          <a:xfrm rot="2062566">
            <a:off x="1770145" y="4278222"/>
            <a:ext cx="3399070" cy="1213157"/>
          </a:xfrm>
          <a:prstGeom prst="ellipse">
            <a:avLst/>
          </a:prstGeom>
          <a:noFill/>
        </p:spPr>
        <p:txBody>
          <a:bodyPr wrap="square" rtlCol="0">
            <a:prstTxWarp prst="textArchDown">
              <a:avLst>
                <a:gd name="adj" fmla="val 2236618"/>
              </a:avLst>
            </a:prstTxWarp>
            <a:spAutoFit/>
          </a:bodyPr>
          <a:lstStyle/>
          <a:p>
            <a:pPr algn="ctr"/>
            <a:r>
              <a:rPr lang="en-US" sz="1200" dirty="0">
                <a:latin typeface="+mj-lt"/>
              </a:rPr>
              <a:t>Repeat for next cohort</a:t>
            </a:r>
          </a:p>
        </p:txBody>
      </p:sp>
      <p:grpSp>
        <p:nvGrpSpPr>
          <p:cNvPr id="7" name="Group 6">
            <a:extLst>
              <a:ext uri="{FF2B5EF4-FFF2-40B4-BE49-F238E27FC236}">
                <a16:creationId xmlns:a16="http://schemas.microsoft.com/office/drawing/2014/main" id="{5C4A7ED5-252E-2C95-1CB7-80B4EE9D9C01}"/>
              </a:ext>
            </a:extLst>
          </p:cNvPr>
          <p:cNvGrpSpPr/>
          <p:nvPr/>
        </p:nvGrpSpPr>
        <p:grpSpPr>
          <a:xfrm>
            <a:off x="9173058" y="5672927"/>
            <a:ext cx="2417151" cy="610793"/>
            <a:chOff x="9574062" y="6092313"/>
            <a:chExt cx="1983824" cy="610793"/>
          </a:xfrm>
        </p:grpSpPr>
        <p:sp>
          <p:nvSpPr>
            <p:cNvPr id="8" name="Rectangle 7">
              <a:extLst>
                <a:ext uri="{FF2B5EF4-FFF2-40B4-BE49-F238E27FC236}">
                  <a16:creationId xmlns:a16="http://schemas.microsoft.com/office/drawing/2014/main" id="{198BA3AF-C5E3-4B30-6C30-B1C756C59D28}"/>
                </a:ext>
              </a:extLst>
            </p:cNvPr>
            <p:cNvSpPr/>
            <p:nvPr/>
          </p:nvSpPr>
          <p:spPr>
            <a:xfrm>
              <a:off x="9600189" y="6101022"/>
              <a:ext cx="1442165" cy="6020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D5CE573E-EA50-0996-180A-97A8AEC03067}"/>
                </a:ext>
              </a:extLst>
            </p:cNvPr>
            <p:cNvSpPr txBox="1"/>
            <p:nvPr/>
          </p:nvSpPr>
          <p:spPr>
            <a:xfrm>
              <a:off x="9574062" y="6092313"/>
              <a:ext cx="1983824" cy="6020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l" defTabSz="577850">
                <a:spcBef>
                  <a:spcPct val="0"/>
                </a:spcBef>
                <a:buFont typeface="Arial" panose="020B0604020202020204" pitchFamily="34" charset="0"/>
                <a:buChar char="•"/>
              </a:pPr>
              <a:r>
                <a:rPr lang="en-US" sz="1000" b="0" kern="1200" dirty="0">
                  <a:solidFill>
                    <a:schemeClr val="tx1"/>
                  </a:solidFill>
                </a:rPr>
                <a:t>Year-end assessment and presentation to executive sponsors</a:t>
              </a:r>
            </a:p>
            <a:p>
              <a:pPr marL="114300" lvl="1" indent="-114300" algn="l" defTabSz="577850">
                <a:spcBef>
                  <a:spcPct val="0"/>
                </a:spcBef>
                <a:buFont typeface="Arial" panose="020B0604020202020204" pitchFamily="34" charset="0"/>
                <a:buChar char="•"/>
              </a:pPr>
              <a:r>
                <a:rPr lang="en-US" sz="1000" b="0" kern="1200" dirty="0">
                  <a:solidFill>
                    <a:schemeClr val="tx1"/>
                  </a:solidFill>
                </a:rPr>
                <a:t>Ambassador graduation</a:t>
              </a:r>
            </a:p>
            <a:p>
              <a:pPr marL="114300" lvl="1" indent="-114300" algn="l" defTabSz="577850">
                <a:spcBef>
                  <a:spcPct val="0"/>
                </a:spcBef>
                <a:buFont typeface="Arial" panose="020B0604020202020204" pitchFamily="34" charset="0"/>
                <a:buChar char="•"/>
              </a:pPr>
              <a:r>
                <a:rPr lang="en-US" sz="1000" dirty="0">
                  <a:solidFill>
                    <a:schemeClr val="tx1"/>
                  </a:solidFill>
                </a:rPr>
                <a:t>HBA next steps</a:t>
              </a:r>
            </a:p>
          </p:txBody>
        </p:sp>
      </p:grpSp>
      <p:sp>
        <p:nvSpPr>
          <p:cNvPr id="5" name="Title 1">
            <a:extLst>
              <a:ext uri="{FF2B5EF4-FFF2-40B4-BE49-F238E27FC236}">
                <a16:creationId xmlns:a16="http://schemas.microsoft.com/office/drawing/2014/main" id="{DCC36F6A-C558-2801-ECF5-886AAD82F382}"/>
              </a:ext>
            </a:extLst>
          </p:cNvPr>
          <p:cNvSpPr txBox="1">
            <a:spLocks/>
          </p:cNvSpPr>
          <p:nvPr/>
        </p:nvSpPr>
        <p:spPr>
          <a:xfrm>
            <a:off x="6399084" y="365797"/>
            <a:ext cx="5191125" cy="132556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r"/>
            <a:r>
              <a:rPr lang="en-US" dirty="0">
                <a:solidFill>
                  <a:schemeClr val="accent1"/>
                </a:solidFill>
              </a:rPr>
              <a:t>Program Process and Phases</a:t>
            </a:r>
          </a:p>
        </p:txBody>
      </p:sp>
    </p:spTree>
    <p:extLst>
      <p:ext uri="{BB962C8B-B14F-4D97-AF65-F5344CB8AC3E}">
        <p14:creationId xmlns:p14="http://schemas.microsoft.com/office/powerpoint/2010/main" val="1009482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lowchart: Process 102">
            <a:extLst>
              <a:ext uri="{FF2B5EF4-FFF2-40B4-BE49-F238E27FC236}">
                <a16:creationId xmlns:a16="http://schemas.microsoft.com/office/drawing/2014/main" id="{76DAE73B-04B7-7875-FD04-D62E6893130D}"/>
              </a:ext>
            </a:extLst>
          </p:cNvPr>
          <p:cNvSpPr/>
          <p:nvPr/>
        </p:nvSpPr>
        <p:spPr>
          <a:xfrm>
            <a:off x="2469267" y="3234604"/>
            <a:ext cx="8956883" cy="307037"/>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CDC42128-1618-CADA-CDC0-A269579937DC}"/>
              </a:ext>
            </a:extLst>
          </p:cNvPr>
          <p:cNvSpPr txBox="1"/>
          <p:nvPr/>
        </p:nvSpPr>
        <p:spPr>
          <a:xfrm rot="19751555">
            <a:off x="8528834" y="1404025"/>
            <a:ext cx="12488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9</a:t>
            </a:r>
          </a:p>
        </p:txBody>
      </p:sp>
      <p:cxnSp>
        <p:nvCxnSpPr>
          <p:cNvPr id="105" name="Straight Connector 104">
            <a:extLst>
              <a:ext uri="{FF2B5EF4-FFF2-40B4-BE49-F238E27FC236}">
                <a16:creationId xmlns:a16="http://schemas.microsoft.com/office/drawing/2014/main" id="{7EC29222-2143-A30C-DA32-76BF23C71A91}"/>
              </a:ext>
            </a:extLst>
          </p:cNvPr>
          <p:cNvCxnSpPr>
            <a:cxnSpLocks/>
          </p:cNvCxnSpPr>
          <p:nvPr/>
        </p:nvCxnSpPr>
        <p:spPr>
          <a:xfrm>
            <a:off x="7686347" y="1751660"/>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9C4AF79-A087-340E-77A6-B89A5C45A4F1}"/>
              </a:ext>
            </a:extLst>
          </p:cNvPr>
          <p:cNvCxnSpPr>
            <a:cxnSpLocks/>
          </p:cNvCxnSpPr>
          <p:nvPr/>
        </p:nvCxnSpPr>
        <p:spPr>
          <a:xfrm>
            <a:off x="6938386" y="1751660"/>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346C74E1-7B1A-7130-5622-44D7F75A6C1C}"/>
              </a:ext>
            </a:extLst>
          </p:cNvPr>
          <p:cNvSpPr txBox="1"/>
          <p:nvPr/>
        </p:nvSpPr>
        <p:spPr>
          <a:xfrm rot="19751555">
            <a:off x="2539135" y="1458978"/>
            <a:ext cx="13489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1</a:t>
            </a:r>
          </a:p>
        </p:txBody>
      </p:sp>
      <p:sp>
        <p:nvSpPr>
          <p:cNvPr id="108" name="TextBox 107">
            <a:extLst>
              <a:ext uri="{FF2B5EF4-FFF2-40B4-BE49-F238E27FC236}">
                <a16:creationId xmlns:a16="http://schemas.microsoft.com/office/drawing/2014/main" id="{BBE3AF5C-D185-6703-688E-C61B9180E43C}"/>
              </a:ext>
            </a:extLst>
          </p:cNvPr>
          <p:cNvSpPr txBox="1"/>
          <p:nvPr/>
        </p:nvSpPr>
        <p:spPr>
          <a:xfrm rot="19751555">
            <a:off x="3282510" y="1454802"/>
            <a:ext cx="14106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2</a:t>
            </a:r>
          </a:p>
        </p:txBody>
      </p:sp>
      <p:sp>
        <p:nvSpPr>
          <p:cNvPr id="109" name="TextBox 108">
            <a:extLst>
              <a:ext uri="{FF2B5EF4-FFF2-40B4-BE49-F238E27FC236}">
                <a16:creationId xmlns:a16="http://schemas.microsoft.com/office/drawing/2014/main" id="{EA44A741-4E3C-66BA-1701-2D6CA0D982EC}"/>
              </a:ext>
            </a:extLst>
          </p:cNvPr>
          <p:cNvSpPr txBox="1"/>
          <p:nvPr/>
        </p:nvSpPr>
        <p:spPr>
          <a:xfrm rot="19751555">
            <a:off x="4024888" y="1441127"/>
            <a:ext cx="127088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3</a:t>
            </a:r>
          </a:p>
        </p:txBody>
      </p:sp>
      <p:sp>
        <p:nvSpPr>
          <p:cNvPr id="110" name="TextBox 109">
            <a:extLst>
              <a:ext uri="{FF2B5EF4-FFF2-40B4-BE49-F238E27FC236}">
                <a16:creationId xmlns:a16="http://schemas.microsoft.com/office/drawing/2014/main" id="{B4D62A88-A714-6AF5-E968-CC7163101C6E}"/>
              </a:ext>
            </a:extLst>
          </p:cNvPr>
          <p:cNvSpPr txBox="1"/>
          <p:nvPr/>
        </p:nvSpPr>
        <p:spPr>
          <a:xfrm rot="19751555">
            <a:off x="4809134" y="1454523"/>
            <a:ext cx="11815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4</a:t>
            </a:r>
          </a:p>
        </p:txBody>
      </p:sp>
      <p:cxnSp>
        <p:nvCxnSpPr>
          <p:cNvPr id="111" name="Straight Connector 110">
            <a:extLst>
              <a:ext uri="{FF2B5EF4-FFF2-40B4-BE49-F238E27FC236}">
                <a16:creationId xmlns:a16="http://schemas.microsoft.com/office/drawing/2014/main" id="{927ED221-9720-7C1C-26C6-82C18FC40788}"/>
              </a:ext>
            </a:extLst>
          </p:cNvPr>
          <p:cNvCxnSpPr>
            <a:cxnSpLocks/>
          </p:cNvCxnSpPr>
          <p:nvPr/>
        </p:nvCxnSpPr>
        <p:spPr>
          <a:xfrm>
            <a:off x="3198581" y="1751660"/>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9DCA3C57-1737-B626-524A-1459EB05735B}"/>
              </a:ext>
            </a:extLst>
          </p:cNvPr>
          <p:cNvSpPr txBox="1"/>
          <p:nvPr/>
        </p:nvSpPr>
        <p:spPr>
          <a:xfrm rot="19751555">
            <a:off x="5543647" y="1443566"/>
            <a:ext cx="12257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5</a:t>
            </a:r>
          </a:p>
        </p:txBody>
      </p:sp>
      <p:cxnSp>
        <p:nvCxnSpPr>
          <p:cNvPr id="113" name="Straight Connector 112">
            <a:extLst>
              <a:ext uri="{FF2B5EF4-FFF2-40B4-BE49-F238E27FC236}">
                <a16:creationId xmlns:a16="http://schemas.microsoft.com/office/drawing/2014/main" id="{E1C8220C-037D-531E-31B9-994A9D543203}"/>
              </a:ext>
            </a:extLst>
          </p:cNvPr>
          <p:cNvCxnSpPr>
            <a:cxnSpLocks/>
          </p:cNvCxnSpPr>
          <p:nvPr/>
        </p:nvCxnSpPr>
        <p:spPr>
          <a:xfrm>
            <a:off x="3946542" y="1751660"/>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1AC36E66-DCF0-CE65-E8E9-299C3D1C621F}"/>
              </a:ext>
            </a:extLst>
          </p:cNvPr>
          <p:cNvSpPr txBox="1"/>
          <p:nvPr/>
        </p:nvSpPr>
        <p:spPr>
          <a:xfrm rot="19751555">
            <a:off x="6271882" y="1455582"/>
            <a:ext cx="117661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6</a:t>
            </a:r>
          </a:p>
        </p:txBody>
      </p:sp>
      <p:cxnSp>
        <p:nvCxnSpPr>
          <p:cNvPr id="115" name="Straight Connector 114">
            <a:extLst>
              <a:ext uri="{FF2B5EF4-FFF2-40B4-BE49-F238E27FC236}">
                <a16:creationId xmlns:a16="http://schemas.microsoft.com/office/drawing/2014/main" id="{666B3966-80E0-150A-1F3E-F0C95BC74545}"/>
              </a:ext>
            </a:extLst>
          </p:cNvPr>
          <p:cNvCxnSpPr>
            <a:cxnSpLocks/>
          </p:cNvCxnSpPr>
          <p:nvPr/>
        </p:nvCxnSpPr>
        <p:spPr>
          <a:xfrm>
            <a:off x="4694503" y="1751660"/>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C047DE0A-4234-DBF0-0A8F-6ED49ED61846}"/>
              </a:ext>
            </a:extLst>
          </p:cNvPr>
          <p:cNvSpPr txBox="1"/>
          <p:nvPr/>
        </p:nvSpPr>
        <p:spPr>
          <a:xfrm rot="19751555">
            <a:off x="7049554" y="1436920"/>
            <a:ext cx="12079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7</a:t>
            </a:r>
          </a:p>
        </p:txBody>
      </p:sp>
      <p:cxnSp>
        <p:nvCxnSpPr>
          <p:cNvPr id="117" name="Straight Connector 116">
            <a:extLst>
              <a:ext uri="{FF2B5EF4-FFF2-40B4-BE49-F238E27FC236}">
                <a16:creationId xmlns:a16="http://schemas.microsoft.com/office/drawing/2014/main" id="{2B5690CF-2B7A-05BA-7D0E-3A7AF1BBA2B0}"/>
              </a:ext>
            </a:extLst>
          </p:cNvPr>
          <p:cNvCxnSpPr>
            <a:cxnSpLocks/>
          </p:cNvCxnSpPr>
          <p:nvPr/>
        </p:nvCxnSpPr>
        <p:spPr>
          <a:xfrm>
            <a:off x="5442464" y="1751660"/>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D3CFE65-36B3-0ADC-5587-FA6834FD6ABC}"/>
              </a:ext>
            </a:extLst>
          </p:cNvPr>
          <p:cNvSpPr txBox="1"/>
          <p:nvPr/>
        </p:nvSpPr>
        <p:spPr>
          <a:xfrm rot="19751555">
            <a:off x="7779838" y="1427387"/>
            <a:ext cx="12172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8</a:t>
            </a:r>
          </a:p>
        </p:txBody>
      </p:sp>
      <p:sp>
        <p:nvSpPr>
          <p:cNvPr id="119" name="TextBox 118">
            <a:extLst>
              <a:ext uri="{FF2B5EF4-FFF2-40B4-BE49-F238E27FC236}">
                <a16:creationId xmlns:a16="http://schemas.microsoft.com/office/drawing/2014/main" id="{12901459-C385-299F-4CDD-D1F1D15A31F7}"/>
              </a:ext>
            </a:extLst>
          </p:cNvPr>
          <p:cNvSpPr txBox="1"/>
          <p:nvPr/>
        </p:nvSpPr>
        <p:spPr>
          <a:xfrm rot="19101064">
            <a:off x="6208686" y="2586202"/>
            <a:ext cx="183681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2"/>
                </a:solidFill>
                <a:effectLst/>
                <a:uLnTx/>
                <a:uFillTx/>
                <a:latin typeface="Tahoma" panose="020B0604030504040204" pitchFamily="34" charset="0"/>
                <a:ea typeface="Tahoma" panose="020B0604030504040204" pitchFamily="34" charset="0"/>
                <a:cs typeface="Tahoma" panose="020B0604030504040204" pitchFamily="34" charset="0"/>
              </a:rPr>
              <a:t>Mid-Year Assessment Survey</a:t>
            </a:r>
          </a:p>
        </p:txBody>
      </p:sp>
      <p:cxnSp>
        <p:nvCxnSpPr>
          <p:cNvPr id="120" name="Straight Connector 119">
            <a:extLst>
              <a:ext uri="{FF2B5EF4-FFF2-40B4-BE49-F238E27FC236}">
                <a16:creationId xmlns:a16="http://schemas.microsoft.com/office/drawing/2014/main" id="{65E03A7A-BF38-C662-A751-0F4836F78695}"/>
              </a:ext>
            </a:extLst>
          </p:cNvPr>
          <p:cNvCxnSpPr>
            <a:cxnSpLocks/>
          </p:cNvCxnSpPr>
          <p:nvPr/>
        </p:nvCxnSpPr>
        <p:spPr>
          <a:xfrm>
            <a:off x="8434308" y="1724884"/>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DD5B856D-76F1-9AC9-3BED-921EB4F7B038}"/>
              </a:ext>
            </a:extLst>
          </p:cNvPr>
          <p:cNvSpPr txBox="1"/>
          <p:nvPr/>
        </p:nvSpPr>
        <p:spPr>
          <a:xfrm rot="19751555">
            <a:off x="9259032" y="1394904"/>
            <a:ext cx="1182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10</a:t>
            </a:r>
          </a:p>
        </p:txBody>
      </p:sp>
      <p:cxnSp>
        <p:nvCxnSpPr>
          <p:cNvPr id="122" name="Straight Connector 121">
            <a:extLst>
              <a:ext uri="{FF2B5EF4-FFF2-40B4-BE49-F238E27FC236}">
                <a16:creationId xmlns:a16="http://schemas.microsoft.com/office/drawing/2014/main" id="{D91C5671-121B-A981-A45A-36D5B1220FD2}"/>
              </a:ext>
            </a:extLst>
          </p:cNvPr>
          <p:cNvCxnSpPr>
            <a:cxnSpLocks/>
          </p:cNvCxnSpPr>
          <p:nvPr/>
        </p:nvCxnSpPr>
        <p:spPr>
          <a:xfrm>
            <a:off x="9182269" y="1689848"/>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03F1F308-2627-2637-5803-B448BAC299BD}"/>
              </a:ext>
            </a:extLst>
          </p:cNvPr>
          <p:cNvSpPr txBox="1"/>
          <p:nvPr/>
        </p:nvSpPr>
        <p:spPr>
          <a:xfrm rot="19751555">
            <a:off x="9993684" y="1384804"/>
            <a:ext cx="12057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11</a:t>
            </a:r>
          </a:p>
        </p:txBody>
      </p:sp>
      <p:cxnSp>
        <p:nvCxnSpPr>
          <p:cNvPr id="124" name="Straight Connector 123">
            <a:extLst>
              <a:ext uri="{FF2B5EF4-FFF2-40B4-BE49-F238E27FC236}">
                <a16:creationId xmlns:a16="http://schemas.microsoft.com/office/drawing/2014/main" id="{7F651E01-34FC-58FA-7B94-AFA429C29663}"/>
              </a:ext>
            </a:extLst>
          </p:cNvPr>
          <p:cNvCxnSpPr>
            <a:cxnSpLocks/>
          </p:cNvCxnSpPr>
          <p:nvPr/>
        </p:nvCxnSpPr>
        <p:spPr>
          <a:xfrm>
            <a:off x="9930230" y="1689848"/>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03D2C82-B649-FDE8-F978-7BFBC7EFF7B1}"/>
              </a:ext>
            </a:extLst>
          </p:cNvPr>
          <p:cNvCxnSpPr>
            <a:cxnSpLocks/>
          </p:cNvCxnSpPr>
          <p:nvPr/>
        </p:nvCxnSpPr>
        <p:spPr>
          <a:xfrm>
            <a:off x="6190425" y="1744626"/>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6" name="Star: 5 Points 125">
            <a:extLst>
              <a:ext uri="{FF2B5EF4-FFF2-40B4-BE49-F238E27FC236}">
                <a16:creationId xmlns:a16="http://schemas.microsoft.com/office/drawing/2014/main" id="{795963E3-9472-60CF-F2AE-93395A99DABA}"/>
              </a:ext>
            </a:extLst>
          </p:cNvPr>
          <p:cNvSpPr/>
          <p:nvPr/>
        </p:nvSpPr>
        <p:spPr>
          <a:xfrm>
            <a:off x="2230850" y="1817286"/>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A08B0F08-4F75-AE72-8564-FA8BDF4D0B7C}"/>
              </a:ext>
            </a:extLst>
          </p:cNvPr>
          <p:cNvSpPr txBox="1"/>
          <p:nvPr/>
        </p:nvSpPr>
        <p:spPr>
          <a:xfrm rot="19751555">
            <a:off x="10701609" y="1376541"/>
            <a:ext cx="12057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Month 12</a:t>
            </a:r>
          </a:p>
        </p:txBody>
      </p:sp>
      <p:cxnSp>
        <p:nvCxnSpPr>
          <p:cNvPr id="128" name="Straight Connector 127">
            <a:extLst>
              <a:ext uri="{FF2B5EF4-FFF2-40B4-BE49-F238E27FC236}">
                <a16:creationId xmlns:a16="http://schemas.microsoft.com/office/drawing/2014/main" id="{E0550374-92AE-4611-FA40-7ED934284B23}"/>
              </a:ext>
            </a:extLst>
          </p:cNvPr>
          <p:cNvCxnSpPr>
            <a:cxnSpLocks/>
          </p:cNvCxnSpPr>
          <p:nvPr/>
        </p:nvCxnSpPr>
        <p:spPr>
          <a:xfrm>
            <a:off x="10678191" y="1689848"/>
            <a:ext cx="0" cy="32004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9C9E78C-F8DA-6669-C35E-201DDC610787}"/>
              </a:ext>
            </a:extLst>
          </p:cNvPr>
          <p:cNvCxnSpPr>
            <a:cxnSpLocks/>
          </p:cNvCxnSpPr>
          <p:nvPr/>
        </p:nvCxnSpPr>
        <p:spPr>
          <a:xfrm flipH="1">
            <a:off x="11419536" y="1689848"/>
            <a:ext cx="6616" cy="32622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9D552A34-FD66-9EA7-D52D-2C96E788CBE2}"/>
              </a:ext>
            </a:extLst>
          </p:cNvPr>
          <p:cNvSpPr txBox="1"/>
          <p:nvPr/>
        </p:nvSpPr>
        <p:spPr>
          <a:xfrm rot="19192518">
            <a:off x="10013046" y="2604567"/>
            <a:ext cx="231288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2"/>
                </a:solidFill>
                <a:effectLst/>
                <a:uLnTx/>
                <a:uFillTx/>
                <a:latin typeface="Tahoma" panose="020B0604030504040204" pitchFamily="34" charset="0"/>
                <a:ea typeface="Tahoma" panose="020B0604030504040204" pitchFamily="34" charset="0"/>
                <a:cs typeface="Tahoma" panose="020B0604030504040204" pitchFamily="34" charset="0"/>
              </a:rPr>
              <a:t>Year-End Assessment Survey</a:t>
            </a:r>
          </a:p>
        </p:txBody>
      </p:sp>
      <p:sp>
        <p:nvSpPr>
          <p:cNvPr id="134" name="TextBox 133">
            <a:extLst>
              <a:ext uri="{FF2B5EF4-FFF2-40B4-BE49-F238E27FC236}">
                <a16:creationId xmlns:a16="http://schemas.microsoft.com/office/drawing/2014/main" id="{EC0CF35D-5B1D-CBAF-01DB-C2CDEE60E70F}"/>
              </a:ext>
            </a:extLst>
          </p:cNvPr>
          <p:cNvSpPr txBox="1"/>
          <p:nvPr/>
        </p:nvSpPr>
        <p:spPr>
          <a:xfrm>
            <a:off x="511309" y="3601839"/>
            <a:ext cx="21116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86D5C8">
                    <a:lumMod val="75000"/>
                  </a:srgbClr>
                </a:solidFill>
                <a:effectLst>
                  <a:outerShdw blurRad="38100" dist="25400" dir="5400000" algn="ctr" rotWithShape="0">
                    <a:srgbClr val="6E747A">
                      <a:alpha val="43000"/>
                    </a:srgbClr>
                  </a:outerShdw>
                </a:effectLst>
                <a:uLnTx/>
                <a:uFillTx/>
                <a:latin typeface="Palatino Linotype" panose="02040502050505030304" pitchFamily="18" charset="0"/>
                <a:ea typeface="+mn-ea"/>
                <a:cs typeface="+mn-cs"/>
              </a:rPr>
              <a:t>Executive Committee</a:t>
            </a:r>
          </a:p>
        </p:txBody>
      </p:sp>
      <p:sp>
        <p:nvSpPr>
          <p:cNvPr id="135" name="Flowchart: Process 134">
            <a:extLst>
              <a:ext uri="{FF2B5EF4-FFF2-40B4-BE49-F238E27FC236}">
                <a16:creationId xmlns:a16="http://schemas.microsoft.com/office/drawing/2014/main" id="{8B95E293-6011-99D9-1581-E49DBE33990F}"/>
              </a:ext>
            </a:extLst>
          </p:cNvPr>
          <p:cNvSpPr/>
          <p:nvPr/>
        </p:nvSpPr>
        <p:spPr>
          <a:xfrm>
            <a:off x="2450620" y="3774373"/>
            <a:ext cx="8981228" cy="310896"/>
          </a:xfrm>
          <a:prstGeom prst="flowChart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665B1B9B-A277-096F-9D2B-3D15495E0A06}"/>
              </a:ext>
            </a:extLst>
          </p:cNvPr>
          <p:cNvSpPr/>
          <p:nvPr/>
        </p:nvSpPr>
        <p:spPr>
          <a:xfrm>
            <a:off x="2770987"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FE6E6F0F-53B0-14FA-91C5-8294E7CBD13C}"/>
              </a:ext>
            </a:extLst>
          </p:cNvPr>
          <p:cNvSpPr/>
          <p:nvPr/>
        </p:nvSpPr>
        <p:spPr>
          <a:xfrm>
            <a:off x="10247569"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9BC11583-3D2E-7C04-83F3-79E953CE1A08}"/>
              </a:ext>
            </a:extLst>
          </p:cNvPr>
          <p:cNvSpPr/>
          <p:nvPr/>
        </p:nvSpPr>
        <p:spPr>
          <a:xfrm>
            <a:off x="9499909"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ADB11561-9E6F-BDC1-8A62-284FDF12601D}"/>
              </a:ext>
            </a:extLst>
          </p:cNvPr>
          <p:cNvSpPr/>
          <p:nvPr/>
        </p:nvSpPr>
        <p:spPr>
          <a:xfrm>
            <a:off x="8004593"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14DC8FAD-D3A5-179A-10BB-F6DF243637B6}"/>
              </a:ext>
            </a:extLst>
          </p:cNvPr>
          <p:cNvSpPr/>
          <p:nvPr/>
        </p:nvSpPr>
        <p:spPr>
          <a:xfrm>
            <a:off x="8752251"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9BFA5CE3-1A9D-587D-97FF-F4B771E622F2}"/>
              </a:ext>
            </a:extLst>
          </p:cNvPr>
          <p:cNvSpPr/>
          <p:nvPr/>
        </p:nvSpPr>
        <p:spPr>
          <a:xfrm>
            <a:off x="7256935"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9CA04870-D00A-9C56-A590-695D8CF3AA63}"/>
              </a:ext>
            </a:extLst>
          </p:cNvPr>
          <p:cNvSpPr/>
          <p:nvPr/>
        </p:nvSpPr>
        <p:spPr>
          <a:xfrm>
            <a:off x="6509277"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10176E9A-523A-05DD-F513-4588F90B9EC0}"/>
              </a:ext>
            </a:extLst>
          </p:cNvPr>
          <p:cNvSpPr/>
          <p:nvPr/>
        </p:nvSpPr>
        <p:spPr>
          <a:xfrm>
            <a:off x="3518645"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68E17ED0-8DBE-6976-952B-CC08B0E35D69}"/>
              </a:ext>
            </a:extLst>
          </p:cNvPr>
          <p:cNvSpPr/>
          <p:nvPr/>
        </p:nvSpPr>
        <p:spPr>
          <a:xfrm>
            <a:off x="4266303"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BF41DCB3-6A2B-3253-4EFD-04C67FA30F7B}"/>
              </a:ext>
            </a:extLst>
          </p:cNvPr>
          <p:cNvSpPr/>
          <p:nvPr/>
        </p:nvSpPr>
        <p:spPr>
          <a:xfrm>
            <a:off x="5013961"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9FC87354-CB08-4AFF-3DBA-80923674F0D2}"/>
              </a:ext>
            </a:extLst>
          </p:cNvPr>
          <p:cNvSpPr/>
          <p:nvPr/>
        </p:nvSpPr>
        <p:spPr>
          <a:xfrm>
            <a:off x="5761619" y="3834500"/>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Flowchart: Process 146">
            <a:extLst>
              <a:ext uri="{FF2B5EF4-FFF2-40B4-BE49-F238E27FC236}">
                <a16:creationId xmlns:a16="http://schemas.microsoft.com/office/drawing/2014/main" id="{3F672AFB-F86E-8F2E-E80A-48FFD1863B2F}"/>
              </a:ext>
            </a:extLst>
          </p:cNvPr>
          <p:cNvSpPr/>
          <p:nvPr/>
        </p:nvSpPr>
        <p:spPr>
          <a:xfrm>
            <a:off x="2439380" y="4636388"/>
            <a:ext cx="8981228" cy="310896"/>
          </a:xfrm>
          <a:prstGeom prst="flowChart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F662E174-6A53-C930-53B2-9856CF7AB512}"/>
              </a:ext>
            </a:extLst>
          </p:cNvPr>
          <p:cNvSpPr/>
          <p:nvPr/>
        </p:nvSpPr>
        <p:spPr>
          <a:xfrm>
            <a:off x="2759747"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0CF7CD99-B301-05CE-D6F7-5C7C421E32E3}"/>
              </a:ext>
            </a:extLst>
          </p:cNvPr>
          <p:cNvSpPr/>
          <p:nvPr/>
        </p:nvSpPr>
        <p:spPr>
          <a:xfrm>
            <a:off x="10236329"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C693F5B4-B4CD-B6F8-7CF5-E195593A6FF3}"/>
              </a:ext>
            </a:extLst>
          </p:cNvPr>
          <p:cNvSpPr/>
          <p:nvPr/>
        </p:nvSpPr>
        <p:spPr>
          <a:xfrm>
            <a:off x="9488669"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C1A5C8E7-909E-F459-90B9-52E14FF09F1F}"/>
              </a:ext>
            </a:extLst>
          </p:cNvPr>
          <p:cNvSpPr/>
          <p:nvPr/>
        </p:nvSpPr>
        <p:spPr>
          <a:xfrm>
            <a:off x="7993353"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032FBB2C-D501-A4CC-DACB-171DB2F21A10}"/>
              </a:ext>
            </a:extLst>
          </p:cNvPr>
          <p:cNvSpPr/>
          <p:nvPr/>
        </p:nvSpPr>
        <p:spPr>
          <a:xfrm>
            <a:off x="8741011"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0634DD48-9712-0D5B-1C09-5B7E5FFCD1F4}"/>
              </a:ext>
            </a:extLst>
          </p:cNvPr>
          <p:cNvSpPr/>
          <p:nvPr/>
        </p:nvSpPr>
        <p:spPr>
          <a:xfrm>
            <a:off x="7245695"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0902A0EC-37CA-4953-F46A-7F9CF845A205}"/>
              </a:ext>
            </a:extLst>
          </p:cNvPr>
          <p:cNvSpPr/>
          <p:nvPr/>
        </p:nvSpPr>
        <p:spPr>
          <a:xfrm>
            <a:off x="6498037"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050B3F17-A874-FD8E-CAAF-9442C21BE959}"/>
              </a:ext>
            </a:extLst>
          </p:cNvPr>
          <p:cNvSpPr/>
          <p:nvPr/>
        </p:nvSpPr>
        <p:spPr>
          <a:xfrm>
            <a:off x="3507405"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4A9B7DA1-89E4-0BC0-776F-60C160BD7441}"/>
              </a:ext>
            </a:extLst>
          </p:cNvPr>
          <p:cNvSpPr/>
          <p:nvPr/>
        </p:nvSpPr>
        <p:spPr>
          <a:xfrm>
            <a:off x="4255063"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89DE3291-1FE2-8C87-D7C1-77B07A325644}"/>
              </a:ext>
            </a:extLst>
          </p:cNvPr>
          <p:cNvSpPr/>
          <p:nvPr/>
        </p:nvSpPr>
        <p:spPr>
          <a:xfrm>
            <a:off x="5002721"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C96003A7-661B-42A8-D4F7-BB37C763250F}"/>
              </a:ext>
            </a:extLst>
          </p:cNvPr>
          <p:cNvSpPr/>
          <p:nvPr/>
        </p:nvSpPr>
        <p:spPr>
          <a:xfrm>
            <a:off x="5750379" y="4696515"/>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Star: 5 Points 159">
            <a:extLst>
              <a:ext uri="{FF2B5EF4-FFF2-40B4-BE49-F238E27FC236}">
                <a16:creationId xmlns:a16="http://schemas.microsoft.com/office/drawing/2014/main" id="{F3C72CCA-A8E0-C590-0743-1731B9361AE4}"/>
              </a:ext>
            </a:extLst>
          </p:cNvPr>
          <p:cNvSpPr/>
          <p:nvPr/>
        </p:nvSpPr>
        <p:spPr>
          <a:xfrm>
            <a:off x="11205985" y="1818799"/>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95097738-11D3-8313-B94E-BC553109693E}"/>
              </a:ext>
            </a:extLst>
          </p:cNvPr>
          <p:cNvSpPr txBox="1"/>
          <p:nvPr/>
        </p:nvSpPr>
        <p:spPr>
          <a:xfrm>
            <a:off x="10938613" y="1956861"/>
            <a:ext cx="1010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Graduation!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162" name="Straight Connector 161">
            <a:extLst>
              <a:ext uri="{FF2B5EF4-FFF2-40B4-BE49-F238E27FC236}">
                <a16:creationId xmlns:a16="http://schemas.microsoft.com/office/drawing/2014/main" id="{73E11301-2DC2-61EB-0E5A-F4A8858DCD7E}"/>
              </a:ext>
            </a:extLst>
          </p:cNvPr>
          <p:cNvCxnSpPr>
            <a:cxnSpLocks/>
            <a:stCxn id="136" idx="4"/>
            <a:endCxn id="148" idx="0"/>
          </p:cNvCxnSpPr>
          <p:nvPr/>
        </p:nvCxnSpPr>
        <p:spPr>
          <a:xfrm flipH="1">
            <a:off x="2851187" y="4017380"/>
            <a:ext cx="11240" cy="67913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3060366-D9E3-0C07-82B1-10619127178A}"/>
              </a:ext>
            </a:extLst>
          </p:cNvPr>
          <p:cNvCxnSpPr>
            <a:cxnSpLocks/>
          </p:cNvCxnSpPr>
          <p:nvPr/>
        </p:nvCxnSpPr>
        <p:spPr>
          <a:xfrm>
            <a:off x="4349839"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198C011-9A06-0985-32F9-4985B7357F3C}"/>
              </a:ext>
            </a:extLst>
          </p:cNvPr>
          <p:cNvCxnSpPr>
            <a:cxnSpLocks/>
          </p:cNvCxnSpPr>
          <p:nvPr/>
        </p:nvCxnSpPr>
        <p:spPr>
          <a:xfrm>
            <a:off x="5097800"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9DB8201-4884-5CCB-A41C-A2B13E3D5865}"/>
              </a:ext>
            </a:extLst>
          </p:cNvPr>
          <p:cNvCxnSpPr>
            <a:cxnSpLocks/>
          </p:cNvCxnSpPr>
          <p:nvPr/>
        </p:nvCxnSpPr>
        <p:spPr>
          <a:xfrm>
            <a:off x="5845761"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FFC4216-EB3A-BB51-2968-EE3641B3E51E}"/>
              </a:ext>
            </a:extLst>
          </p:cNvPr>
          <p:cNvCxnSpPr>
            <a:cxnSpLocks/>
          </p:cNvCxnSpPr>
          <p:nvPr/>
        </p:nvCxnSpPr>
        <p:spPr>
          <a:xfrm>
            <a:off x="6593722"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FFD0AEE-BB76-1782-F227-3DD6805F13E5}"/>
              </a:ext>
            </a:extLst>
          </p:cNvPr>
          <p:cNvCxnSpPr>
            <a:cxnSpLocks/>
          </p:cNvCxnSpPr>
          <p:nvPr/>
        </p:nvCxnSpPr>
        <p:spPr>
          <a:xfrm>
            <a:off x="7341683"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F4D8F36-874C-615B-703E-257A773F49DC}"/>
              </a:ext>
            </a:extLst>
          </p:cNvPr>
          <p:cNvCxnSpPr>
            <a:cxnSpLocks/>
          </p:cNvCxnSpPr>
          <p:nvPr/>
        </p:nvCxnSpPr>
        <p:spPr>
          <a:xfrm>
            <a:off x="8089644"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84CE73E-9955-2ADA-BE23-BE14C99C7DFD}"/>
              </a:ext>
            </a:extLst>
          </p:cNvPr>
          <p:cNvCxnSpPr>
            <a:cxnSpLocks/>
          </p:cNvCxnSpPr>
          <p:nvPr/>
        </p:nvCxnSpPr>
        <p:spPr>
          <a:xfrm>
            <a:off x="8837605"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A81E882-EBDD-184B-B5F4-C2FCBDFEA829}"/>
              </a:ext>
            </a:extLst>
          </p:cNvPr>
          <p:cNvCxnSpPr>
            <a:cxnSpLocks/>
          </p:cNvCxnSpPr>
          <p:nvPr/>
        </p:nvCxnSpPr>
        <p:spPr>
          <a:xfrm>
            <a:off x="9585566"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6FF5F1F-E8B3-137B-9DCE-A97D6F049D4E}"/>
              </a:ext>
            </a:extLst>
          </p:cNvPr>
          <p:cNvCxnSpPr>
            <a:cxnSpLocks/>
          </p:cNvCxnSpPr>
          <p:nvPr/>
        </p:nvCxnSpPr>
        <p:spPr>
          <a:xfrm>
            <a:off x="10333527" y="4017380"/>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B1A1F5C4-46E5-C6DC-BD93-229825AC51A4}"/>
              </a:ext>
            </a:extLst>
          </p:cNvPr>
          <p:cNvSpPr txBox="1"/>
          <p:nvPr/>
        </p:nvSpPr>
        <p:spPr>
          <a:xfrm rot="19329064">
            <a:off x="7002211" y="2943496"/>
            <a:ext cx="87713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2"/>
                </a:solidFill>
                <a:effectLst/>
                <a:uLnTx/>
                <a:uFillTx/>
                <a:latin typeface="Tahoma" panose="020B0604030504040204" pitchFamily="34" charset="0"/>
                <a:ea typeface="Tahoma" panose="020B0604030504040204" pitchFamily="34" charset="0"/>
                <a:cs typeface="Tahoma" panose="020B0604030504040204" pitchFamily="34" charset="0"/>
              </a:rPr>
              <a:t>Results</a:t>
            </a:r>
          </a:p>
        </p:txBody>
      </p:sp>
      <p:sp>
        <p:nvSpPr>
          <p:cNvPr id="174" name="TextBox 173">
            <a:extLst>
              <a:ext uri="{FF2B5EF4-FFF2-40B4-BE49-F238E27FC236}">
                <a16:creationId xmlns:a16="http://schemas.microsoft.com/office/drawing/2014/main" id="{603CA2F1-F894-F633-4C72-E7D23AA146D9}"/>
              </a:ext>
            </a:extLst>
          </p:cNvPr>
          <p:cNvSpPr txBox="1"/>
          <p:nvPr/>
        </p:nvSpPr>
        <p:spPr>
          <a:xfrm>
            <a:off x="540196" y="4574711"/>
            <a:ext cx="2034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F9EB3B">
                    <a:lumMod val="75000"/>
                  </a:srgbClr>
                </a:solidFill>
                <a:effectLst>
                  <a:outerShdw blurRad="38100" dist="25400" dir="5400000" algn="ctr" rotWithShape="0">
                    <a:srgbClr val="6E747A">
                      <a:alpha val="43000"/>
                    </a:srgbClr>
                  </a:outerShdw>
                </a:effectLst>
                <a:uLnTx/>
                <a:uFillTx/>
                <a:latin typeface="Palatino Linotype" panose="02040502050505030304" pitchFamily="18" charset="0"/>
                <a:ea typeface="+mn-ea"/>
                <a:cs typeface="+mn-cs"/>
              </a:rPr>
              <a:t>HBA Advisors</a:t>
            </a:r>
          </a:p>
        </p:txBody>
      </p:sp>
      <p:cxnSp>
        <p:nvCxnSpPr>
          <p:cNvPr id="175" name="Straight Connector 174">
            <a:extLst>
              <a:ext uri="{FF2B5EF4-FFF2-40B4-BE49-F238E27FC236}">
                <a16:creationId xmlns:a16="http://schemas.microsoft.com/office/drawing/2014/main" id="{3A055847-74D6-2E5F-9B19-0FBEB7DAE2D4}"/>
              </a:ext>
            </a:extLst>
          </p:cNvPr>
          <p:cNvCxnSpPr>
            <a:cxnSpLocks/>
          </p:cNvCxnSpPr>
          <p:nvPr/>
        </p:nvCxnSpPr>
        <p:spPr>
          <a:xfrm flipH="1">
            <a:off x="2419633" y="1751660"/>
            <a:ext cx="30987" cy="320040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76" name="TextBox 175">
            <a:extLst>
              <a:ext uri="{FF2B5EF4-FFF2-40B4-BE49-F238E27FC236}">
                <a16:creationId xmlns:a16="http://schemas.microsoft.com/office/drawing/2014/main" id="{2E3A79C0-E32C-2EE8-6F35-B5D14A385B9C}"/>
              </a:ext>
            </a:extLst>
          </p:cNvPr>
          <p:cNvSpPr txBox="1"/>
          <p:nvPr/>
        </p:nvSpPr>
        <p:spPr>
          <a:xfrm>
            <a:off x="1944111" y="1954987"/>
            <a:ext cx="1010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77" name="Oval 176">
            <a:extLst>
              <a:ext uri="{FF2B5EF4-FFF2-40B4-BE49-F238E27FC236}">
                <a16:creationId xmlns:a16="http://schemas.microsoft.com/office/drawing/2014/main" id="{0B13561E-CA92-4CF9-1789-5D25F428087E}"/>
              </a:ext>
            </a:extLst>
          </p:cNvPr>
          <p:cNvSpPr/>
          <p:nvPr/>
        </p:nvSpPr>
        <p:spPr>
          <a:xfrm>
            <a:off x="4605615"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F939AFFF-0F64-5F67-49CA-A467C64B489F}"/>
              </a:ext>
            </a:extLst>
          </p:cNvPr>
          <p:cNvSpPr/>
          <p:nvPr/>
        </p:nvSpPr>
        <p:spPr>
          <a:xfrm>
            <a:off x="6846086"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3605B6A2-9E6C-24B1-97EB-EAD133492393}"/>
              </a:ext>
            </a:extLst>
          </p:cNvPr>
          <p:cNvSpPr/>
          <p:nvPr/>
        </p:nvSpPr>
        <p:spPr>
          <a:xfrm>
            <a:off x="9089086"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D46B9C4A-9A98-56AD-70B8-EA3E41F6A17D}"/>
              </a:ext>
            </a:extLst>
          </p:cNvPr>
          <p:cNvSpPr/>
          <p:nvPr/>
        </p:nvSpPr>
        <p:spPr>
          <a:xfrm>
            <a:off x="6526635" y="3333863"/>
            <a:ext cx="91440" cy="91440"/>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BA942DD2-6436-B882-783C-30CCEDA1323F}"/>
              </a:ext>
            </a:extLst>
          </p:cNvPr>
          <p:cNvSpPr/>
          <p:nvPr/>
        </p:nvSpPr>
        <p:spPr>
          <a:xfrm>
            <a:off x="7270946" y="3334554"/>
            <a:ext cx="91440" cy="91440"/>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9EB075CF-3EA7-CC10-4CAC-DE83CF841461}"/>
              </a:ext>
            </a:extLst>
          </p:cNvPr>
          <p:cNvSpPr/>
          <p:nvPr/>
        </p:nvSpPr>
        <p:spPr>
          <a:xfrm>
            <a:off x="10627343" y="3340332"/>
            <a:ext cx="91440" cy="91440"/>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95616DBD-099D-8DBF-C003-F827C7A20A77}"/>
              </a:ext>
            </a:extLst>
          </p:cNvPr>
          <p:cNvSpPr/>
          <p:nvPr/>
        </p:nvSpPr>
        <p:spPr>
          <a:xfrm>
            <a:off x="11373816" y="3326671"/>
            <a:ext cx="91440" cy="91440"/>
          </a:xfrm>
          <a:prstGeom prst="ellipse">
            <a:avLst/>
          </a:prstGeom>
          <a:solidFill>
            <a:schemeClr val="accent2"/>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cxnSp>
        <p:nvCxnSpPr>
          <p:cNvPr id="186" name="Straight Connector 185">
            <a:extLst>
              <a:ext uri="{FF2B5EF4-FFF2-40B4-BE49-F238E27FC236}">
                <a16:creationId xmlns:a16="http://schemas.microsoft.com/office/drawing/2014/main" id="{E2E35AD2-E33C-388A-EF86-63DAF560E306}"/>
              </a:ext>
            </a:extLst>
          </p:cNvPr>
          <p:cNvCxnSpPr>
            <a:cxnSpLocks/>
          </p:cNvCxnSpPr>
          <p:nvPr/>
        </p:nvCxnSpPr>
        <p:spPr>
          <a:xfrm>
            <a:off x="3601878" y="4007537"/>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808DA647-1DAF-F79C-C079-1A89A1F3A1B3}"/>
              </a:ext>
            </a:extLst>
          </p:cNvPr>
          <p:cNvSpPr/>
          <p:nvPr/>
        </p:nvSpPr>
        <p:spPr>
          <a:xfrm>
            <a:off x="2361450" y="3296682"/>
            <a:ext cx="182880" cy="182880"/>
          </a:xfrm>
          <a:prstGeom prst="ellipse">
            <a:avLst/>
          </a:prstGeom>
          <a:solidFill>
            <a:schemeClr val="accent1">
              <a:lumMod val="75000"/>
            </a:schemeClr>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860A5252-D5AE-6077-CA3A-13F611BABA78}"/>
              </a:ext>
            </a:extLst>
          </p:cNvPr>
          <p:cNvSpPr/>
          <p:nvPr/>
        </p:nvSpPr>
        <p:spPr>
          <a:xfrm>
            <a:off x="11336737" y="3296682"/>
            <a:ext cx="182880" cy="182880"/>
          </a:xfrm>
          <a:prstGeom prst="ellipse">
            <a:avLst/>
          </a:prstGeom>
          <a:solidFill>
            <a:schemeClr val="accent1">
              <a:lumMod val="75000"/>
            </a:schemeClr>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6F8C1522-7A7E-9623-5380-43AC0B904DFD}"/>
              </a:ext>
            </a:extLst>
          </p:cNvPr>
          <p:cNvSpPr/>
          <p:nvPr/>
        </p:nvSpPr>
        <p:spPr>
          <a:xfrm>
            <a:off x="2130680" y="3326120"/>
            <a:ext cx="131010" cy="140288"/>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TextBox 189">
            <a:extLst>
              <a:ext uri="{FF2B5EF4-FFF2-40B4-BE49-F238E27FC236}">
                <a16:creationId xmlns:a16="http://schemas.microsoft.com/office/drawing/2014/main" id="{46AA0AE9-454B-E0C6-B891-93A25081FBD1}"/>
              </a:ext>
            </a:extLst>
          </p:cNvPr>
          <p:cNvSpPr txBox="1"/>
          <p:nvPr/>
        </p:nvSpPr>
        <p:spPr>
          <a:xfrm>
            <a:off x="1706563" y="2656492"/>
            <a:ext cx="971516"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2"/>
                </a:solidFill>
                <a:effectLst/>
                <a:uLnTx/>
                <a:uFillTx/>
                <a:latin typeface="Tahoma"/>
                <a:ea typeface="Tahoma"/>
                <a:cs typeface="Tahoma"/>
              </a:rPr>
              <a:t>Individual goals selected </a:t>
            </a:r>
            <a:r>
              <a:rPr lang="en-US" sz="800" b="1" dirty="0">
                <a:solidFill>
                  <a:schemeClr val="accent2"/>
                </a:solidFill>
                <a:latin typeface="Tahoma"/>
                <a:ea typeface="Tahoma"/>
                <a:cs typeface="Tahoma"/>
              </a:rPr>
              <a:t>and</a:t>
            </a:r>
            <a:r>
              <a:rPr kumimoji="0" lang="en-US" sz="800" b="1" i="0" u="none" strike="noStrike" kern="1200" cap="none" spc="0" normalizeH="0" baseline="0" noProof="0" dirty="0">
                <a:ln>
                  <a:noFill/>
                </a:ln>
                <a:solidFill>
                  <a:schemeClr val="accent2"/>
                </a:solidFill>
                <a:effectLst/>
                <a:uLnTx/>
                <a:uFillTx/>
                <a:latin typeface="Tahoma"/>
                <a:ea typeface="Tahoma"/>
                <a:cs typeface="Tahoma"/>
              </a:rPr>
              <a:t> discussed with manager</a:t>
            </a:r>
          </a:p>
        </p:txBody>
      </p:sp>
      <p:sp>
        <p:nvSpPr>
          <p:cNvPr id="191" name="TextBox 190">
            <a:extLst>
              <a:ext uri="{FF2B5EF4-FFF2-40B4-BE49-F238E27FC236}">
                <a16:creationId xmlns:a16="http://schemas.microsoft.com/office/drawing/2014/main" id="{4904D783-2BBD-4C1B-B24C-4204D0603672}"/>
              </a:ext>
            </a:extLst>
          </p:cNvPr>
          <p:cNvSpPr txBox="1"/>
          <p:nvPr/>
        </p:nvSpPr>
        <p:spPr>
          <a:xfrm>
            <a:off x="2516732" y="2508991"/>
            <a:ext cx="1399111"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2"/>
                </a:solidFill>
                <a:effectLst/>
                <a:uLnTx/>
                <a:uFillTx/>
                <a:latin typeface="Tahoma"/>
                <a:ea typeface="Tahoma"/>
                <a:cs typeface="Tahoma"/>
              </a:rPr>
              <a:t>Group </a:t>
            </a:r>
            <a:r>
              <a:rPr lang="en-US" sz="800" b="1" dirty="0">
                <a:solidFill>
                  <a:schemeClr val="accent2"/>
                </a:solidFill>
                <a:latin typeface="Tahoma"/>
                <a:ea typeface="Tahoma"/>
                <a:cs typeface="Tahoma"/>
              </a:rPr>
              <a:t>initiatives</a:t>
            </a:r>
            <a:r>
              <a:rPr kumimoji="0" lang="en-US" sz="800" b="1" i="0" u="none" strike="noStrike" kern="1200" cap="none" spc="0" normalizeH="0" baseline="0" noProof="0" dirty="0">
                <a:ln>
                  <a:noFill/>
                </a:ln>
                <a:solidFill>
                  <a:schemeClr val="accent2"/>
                </a:solidFill>
                <a:effectLst/>
                <a:uLnTx/>
                <a:uFillTx/>
                <a:latin typeface="Tahoma"/>
                <a:ea typeface="Tahoma"/>
                <a:cs typeface="Tahoma"/>
              </a:rPr>
              <a:t> determined </a:t>
            </a:r>
            <a:r>
              <a:rPr lang="en-US" sz="800" b="1" dirty="0">
                <a:solidFill>
                  <a:schemeClr val="accent2"/>
                </a:solidFill>
                <a:latin typeface="Tahoma"/>
                <a:ea typeface="Tahoma"/>
                <a:cs typeface="Tahoma"/>
              </a:rPr>
              <a:t>/</a:t>
            </a:r>
            <a:r>
              <a:rPr kumimoji="0" lang="en-US" sz="800" b="1" i="0" u="none" strike="noStrike" kern="1200" cap="none" spc="0" normalizeH="0" baseline="0" noProof="0" dirty="0">
                <a:ln>
                  <a:noFill/>
                </a:ln>
                <a:solidFill>
                  <a:schemeClr val="accent2"/>
                </a:solidFill>
                <a:effectLst/>
                <a:uLnTx/>
                <a:uFillTx/>
                <a:latin typeface="Tahoma"/>
                <a:ea typeface="Tahoma"/>
                <a:cs typeface="Tahoma"/>
              </a:rPr>
              <a:t> team members assigned by the end of Month 1</a:t>
            </a:r>
          </a:p>
        </p:txBody>
      </p:sp>
      <p:sp>
        <p:nvSpPr>
          <p:cNvPr id="193" name="TextBox 192">
            <a:extLst>
              <a:ext uri="{FF2B5EF4-FFF2-40B4-BE49-F238E27FC236}">
                <a16:creationId xmlns:a16="http://schemas.microsoft.com/office/drawing/2014/main" id="{6D2115BD-464B-1FB1-D827-76B2F31A71B9}"/>
              </a:ext>
            </a:extLst>
          </p:cNvPr>
          <p:cNvSpPr txBox="1"/>
          <p:nvPr/>
        </p:nvSpPr>
        <p:spPr>
          <a:xfrm>
            <a:off x="1894957" y="4049062"/>
            <a:ext cx="10814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3">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Exec committee determined at launch</a:t>
            </a:r>
          </a:p>
        </p:txBody>
      </p:sp>
      <p:sp>
        <p:nvSpPr>
          <p:cNvPr id="194" name="Oval 193">
            <a:extLst>
              <a:ext uri="{FF2B5EF4-FFF2-40B4-BE49-F238E27FC236}">
                <a16:creationId xmlns:a16="http://schemas.microsoft.com/office/drawing/2014/main" id="{A5D6D2A8-4CC0-403A-D778-EB88B28FAECB}"/>
              </a:ext>
            </a:extLst>
          </p:cNvPr>
          <p:cNvSpPr/>
          <p:nvPr/>
        </p:nvSpPr>
        <p:spPr>
          <a:xfrm>
            <a:off x="2375837" y="3855796"/>
            <a:ext cx="131010" cy="140288"/>
          </a:xfrm>
          <a:prstGeom prst="ellipse">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3"/>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5EBF111E-6C91-CB60-B0FC-CB684A3A4A68}"/>
              </a:ext>
            </a:extLst>
          </p:cNvPr>
          <p:cNvSpPr/>
          <p:nvPr/>
        </p:nvSpPr>
        <p:spPr>
          <a:xfrm>
            <a:off x="3104590"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0782AAC2-8F68-2097-9EF4-CC5F476D764D}"/>
              </a:ext>
            </a:extLst>
          </p:cNvPr>
          <p:cNvSpPr/>
          <p:nvPr/>
        </p:nvSpPr>
        <p:spPr>
          <a:xfrm>
            <a:off x="3850353"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TextBox 196">
            <a:extLst>
              <a:ext uri="{FF2B5EF4-FFF2-40B4-BE49-F238E27FC236}">
                <a16:creationId xmlns:a16="http://schemas.microsoft.com/office/drawing/2014/main" id="{BA004F14-67FC-DB0A-1FE6-876083128BEE}"/>
              </a:ext>
            </a:extLst>
          </p:cNvPr>
          <p:cNvSpPr txBox="1"/>
          <p:nvPr/>
        </p:nvSpPr>
        <p:spPr>
          <a:xfrm>
            <a:off x="4726224" y="5156837"/>
            <a:ext cx="5204005" cy="113877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Internal events (and external events in collaboration with local HBA) held during the program year are determined based on program/site needs, budget, etc.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Cohorts should also consider adding other items to their calendar such as:</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lang="en-US" sz="800" dirty="0">
                <a:solidFill>
                  <a:srgbClr val="58595B"/>
                </a:solidFill>
                <a:latin typeface="Tahoma" panose="020B0604030504040204" pitchFamily="34" charset="0"/>
                <a:ea typeface="Tahoma" panose="020B0604030504040204" pitchFamily="34" charset="0"/>
                <a:cs typeface="Tahoma" panose="020B0604030504040204" pitchFamily="34" charset="0"/>
              </a:rPr>
              <a:t>HBA Signature events (Woman of the Year, European Leadership Summit, Annual Conference)</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en-US" sz="80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HBA Global Ambassador events such as the </a:t>
            </a:r>
            <a:r>
              <a:rPr lang="en-US" sz="800" dirty="0">
                <a:solidFill>
                  <a:srgbClr val="58595B"/>
                </a:solidFill>
                <a:latin typeface="Tahoma" panose="020B0604030504040204" pitchFamily="34" charset="0"/>
                <a:ea typeface="Tahoma" panose="020B0604030504040204" pitchFamily="34" charset="0"/>
                <a:cs typeface="Tahoma" panose="020B0604030504040204" pitchFamily="34" charset="0"/>
              </a:rPr>
              <a:t>Annual Global Awards</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en-US" sz="80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HBA virtual events such as International Women’s Day, Career Conversations series and webinars</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lang="en-US" sz="800" dirty="0">
                <a:solidFill>
                  <a:srgbClr val="58595B"/>
                </a:solidFill>
                <a:latin typeface="Tahoma" panose="020B0604030504040204" pitchFamily="34" charset="0"/>
                <a:ea typeface="Tahoma" panose="020B0604030504040204" pitchFamily="34" charset="0"/>
                <a:cs typeface="Tahoma" panose="020B0604030504040204" pitchFamily="34" charset="0"/>
              </a:rPr>
              <a:t>- Mission-specific regional days (for example: equal pay days, important holidays, </a:t>
            </a:r>
            <a:r>
              <a:rPr lang="en-US" sz="800" dirty="0" err="1">
                <a:solidFill>
                  <a:srgbClr val="58595B"/>
                </a:solidFill>
                <a:latin typeface="Tahoma" panose="020B0604030504040204" pitchFamily="34" charset="0"/>
                <a:ea typeface="Tahoma" panose="020B0604030504040204" pitchFamily="34" charset="0"/>
                <a:cs typeface="Tahoma" panose="020B0604030504040204" pitchFamily="34" charset="0"/>
              </a:rPr>
              <a:t>etc</a:t>
            </a:r>
            <a:r>
              <a:rPr lang="en-US" sz="800" dirty="0">
                <a:solidFill>
                  <a:srgbClr val="58595B"/>
                </a:solidFill>
                <a:latin typeface="Tahoma" panose="020B0604030504040204" pitchFamily="34" charset="0"/>
                <a:ea typeface="Tahoma" panose="020B0604030504040204" pitchFamily="34" charset="0"/>
                <a:cs typeface="Tahoma" panose="020B0604030504040204" pitchFamily="34" charset="0"/>
              </a:rPr>
              <a:t>)</a:t>
            </a:r>
            <a:endParaRPr kumimoji="0" lang="en-US" sz="80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8" name="Oval 197">
            <a:extLst>
              <a:ext uri="{FF2B5EF4-FFF2-40B4-BE49-F238E27FC236}">
                <a16:creationId xmlns:a16="http://schemas.microsoft.com/office/drawing/2014/main" id="{399037BE-B2A1-979D-14E5-91200ACDCDDA}"/>
              </a:ext>
            </a:extLst>
          </p:cNvPr>
          <p:cNvSpPr/>
          <p:nvPr/>
        </p:nvSpPr>
        <p:spPr>
          <a:xfrm>
            <a:off x="5354009"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D2EE7DD0-B819-A342-AFB6-40443F4337F7}"/>
              </a:ext>
            </a:extLst>
          </p:cNvPr>
          <p:cNvSpPr/>
          <p:nvPr/>
        </p:nvSpPr>
        <p:spPr>
          <a:xfrm>
            <a:off x="6099054"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B9D5FC41-D516-0A28-4C36-D1FECD4D5135}"/>
              </a:ext>
            </a:extLst>
          </p:cNvPr>
          <p:cNvSpPr/>
          <p:nvPr/>
        </p:nvSpPr>
        <p:spPr>
          <a:xfrm>
            <a:off x="7592138"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D459BD53-69C6-8992-6EBE-30E9A66E23BE}"/>
              </a:ext>
            </a:extLst>
          </p:cNvPr>
          <p:cNvSpPr/>
          <p:nvPr/>
        </p:nvSpPr>
        <p:spPr>
          <a:xfrm>
            <a:off x="8344320"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13B184D0-2CCD-F56D-4772-97744EA8539B}"/>
              </a:ext>
            </a:extLst>
          </p:cNvPr>
          <p:cNvSpPr/>
          <p:nvPr/>
        </p:nvSpPr>
        <p:spPr>
          <a:xfrm>
            <a:off x="9868833"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A04B1CBB-447E-BCEA-805A-C0512F10A840}"/>
              </a:ext>
            </a:extLst>
          </p:cNvPr>
          <p:cNvSpPr/>
          <p:nvPr/>
        </p:nvSpPr>
        <p:spPr>
          <a:xfrm>
            <a:off x="10581623" y="3296682"/>
            <a:ext cx="182880" cy="182880"/>
          </a:xfrm>
          <a:prstGeom prst="ellipse">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Oval 203">
            <a:extLst>
              <a:ext uri="{FF2B5EF4-FFF2-40B4-BE49-F238E27FC236}">
                <a16:creationId xmlns:a16="http://schemas.microsoft.com/office/drawing/2014/main" id="{E8E0CC2E-05B5-53AD-4A8F-988B967DF36A}"/>
              </a:ext>
            </a:extLst>
          </p:cNvPr>
          <p:cNvSpPr/>
          <p:nvPr/>
        </p:nvSpPr>
        <p:spPr>
          <a:xfrm>
            <a:off x="10999103" y="3810467"/>
            <a:ext cx="182880" cy="182880"/>
          </a:xfrm>
          <a:prstGeom prst="ellipse">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52DE2435-E79B-1F60-06C3-E5114D6E8B8A}"/>
              </a:ext>
            </a:extLst>
          </p:cNvPr>
          <p:cNvSpPr/>
          <p:nvPr/>
        </p:nvSpPr>
        <p:spPr>
          <a:xfrm>
            <a:off x="10987863" y="4672482"/>
            <a:ext cx="182880" cy="182880"/>
          </a:xfrm>
          <a:prstGeom prst="ellipse">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6" name="Straight Connector 205">
            <a:extLst>
              <a:ext uri="{FF2B5EF4-FFF2-40B4-BE49-F238E27FC236}">
                <a16:creationId xmlns:a16="http://schemas.microsoft.com/office/drawing/2014/main" id="{90D5BE53-329A-9F3F-B6B0-2885907DB999}"/>
              </a:ext>
            </a:extLst>
          </p:cNvPr>
          <p:cNvCxnSpPr>
            <a:cxnSpLocks/>
          </p:cNvCxnSpPr>
          <p:nvPr/>
        </p:nvCxnSpPr>
        <p:spPr>
          <a:xfrm>
            <a:off x="11085061" y="3993347"/>
            <a:ext cx="0" cy="667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675D2C72-F980-20B7-9920-8B8009E5276C}"/>
              </a:ext>
            </a:extLst>
          </p:cNvPr>
          <p:cNvSpPr txBox="1"/>
          <p:nvPr/>
        </p:nvSpPr>
        <p:spPr>
          <a:xfrm>
            <a:off x="2893796" y="4691725"/>
            <a:ext cx="5487071"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HBA Advisors join monthly Executive Committee meetings to guide and advise cohort progress </a:t>
            </a:r>
          </a:p>
        </p:txBody>
      </p:sp>
      <p:sp>
        <p:nvSpPr>
          <p:cNvPr id="208" name="TextBox 207">
            <a:extLst>
              <a:ext uri="{FF2B5EF4-FFF2-40B4-BE49-F238E27FC236}">
                <a16:creationId xmlns:a16="http://schemas.microsoft.com/office/drawing/2014/main" id="{27F63A0D-27F5-65C6-7AE3-C0EC8DBFAB1F}"/>
              </a:ext>
            </a:extLst>
          </p:cNvPr>
          <p:cNvSpPr txBox="1"/>
          <p:nvPr/>
        </p:nvSpPr>
        <p:spPr>
          <a:xfrm>
            <a:off x="3146687" y="3558929"/>
            <a:ext cx="6306076"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Cohort (led by Executive Committee) meets ~monthly to build relationships, report on progress and develop together</a:t>
            </a:r>
          </a:p>
        </p:txBody>
      </p:sp>
      <p:sp>
        <p:nvSpPr>
          <p:cNvPr id="209" name="Title 1">
            <a:extLst>
              <a:ext uri="{FF2B5EF4-FFF2-40B4-BE49-F238E27FC236}">
                <a16:creationId xmlns:a16="http://schemas.microsoft.com/office/drawing/2014/main" id="{C3B675DC-0423-B083-C288-C07B7B0E7095}"/>
              </a:ext>
            </a:extLst>
          </p:cNvPr>
          <p:cNvSpPr txBox="1">
            <a:spLocks/>
          </p:cNvSpPr>
          <p:nvPr/>
        </p:nvSpPr>
        <p:spPr>
          <a:xfrm>
            <a:off x="480424" y="501207"/>
            <a:ext cx="8904173" cy="132556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Program Timeline (basic sample)</a:t>
            </a:r>
          </a:p>
        </p:txBody>
      </p:sp>
      <p:sp>
        <p:nvSpPr>
          <p:cNvPr id="212" name="Subtitle 1">
            <a:extLst>
              <a:ext uri="{FF2B5EF4-FFF2-40B4-BE49-F238E27FC236}">
                <a16:creationId xmlns:a16="http://schemas.microsoft.com/office/drawing/2014/main" id="{D8D52686-0EAD-F543-FE94-37A7F414886A}"/>
              </a:ext>
            </a:extLst>
          </p:cNvPr>
          <p:cNvSpPr txBox="1">
            <a:spLocks/>
          </p:cNvSpPr>
          <p:nvPr/>
        </p:nvSpPr>
        <p:spPr>
          <a:xfrm>
            <a:off x="685825" y="1123369"/>
            <a:ext cx="11052612" cy="1113014"/>
          </a:xfrm>
          <a:prstGeom prst="rect">
            <a:avLst/>
          </a:prstGeom>
          <a:noFill/>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1200" dirty="0">
                <a:latin typeface="Tahoma" panose="020B0604030504040204" pitchFamily="34" charset="0"/>
                <a:ea typeface="Tahoma" panose="020B0604030504040204" pitchFamily="34" charset="0"/>
                <a:cs typeface="Tahoma" panose="020B0604030504040204" pitchFamily="34" charset="0"/>
              </a:rPr>
              <a:t>Here is a basic example of a cohort timeline </a:t>
            </a:r>
            <a:r>
              <a:rPr lang="en-US" sz="1200" i="1" dirty="0">
                <a:latin typeface="Tahoma" panose="020B0604030504040204" pitchFamily="34" charset="0"/>
                <a:ea typeface="Tahoma" panose="020B0604030504040204" pitchFamily="34" charset="0"/>
                <a:cs typeface="Tahoma" panose="020B0604030504040204" pitchFamily="34" charset="0"/>
              </a:rPr>
              <a:t>(exploratory/launch prep phases not pictured)</a:t>
            </a:r>
          </a:p>
        </p:txBody>
      </p:sp>
      <p:sp>
        <p:nvSpPr>
          <p:cNvPr id="185" name="TextBox 184">
            <a:extLst>
              <a:ext uri="{FF2B5EF4-FFF2-40B4-BE49-F238E27FC236}">
                <a16:creationId xmlns:a16="http://schemas.microsoft.com/office/drawing/2014/main" id="{BC2337D8-F2BD-B678-4F49-F355D1E2C86D}"/>
              </a:ext>
            </a:extLst>
          </p:cNvPr>
          <p:cNvSpPr txBox="1"/>
          <p:nvPr/>
        </p:nvSpPr>
        <p:spPr>
          <a:xfrm rot="19212122">
            <a:off x="11006680" y="2791842"/>
            <a:ext cx="11938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2"/>
                </a:solidFill>
                <a:effectLst/>
                <a:uLnTx/>
                <a:uFillTx/>
                <a:latin typeface="Tahoma" panose="020B0604030504040204" pitchFamily="34" charset="0"/>
                <a:ea typeface="Tahoma" panose="020B0604030504040204" pitchFamily="34" charset="0"/>
                <a:cs typeface="Tahoma" panose="020B0604030504040204" pitchFamily="34" charset="0"/>
              </a:rPr>
              <a:t>Results and final report out</a:t>
            </a:r>
          </a:p>
        </p:txBody>
      </p:sp>
      <p:sp>
        <p:nvSpPr>
          <p:cNvPr id="131" name="TextBox 130">
            <a:extLst>
              <a:ext uri="{FF2B5EF4-FFF2-40B4-BE49-F238E27FC236}">
                <a16:creationId xmlns:a16="http://schemas.microsoft.com/office/drawing/2014/main" id="{6C1CDD57-B23D-8011-9732-8144AFB3D02B}"/>
              </a:ext>
            </a:extLst>
          </p:cNvPr>
          <p:cNvSpPr txBox="1"/>
          <p:nvPr/>
        </p:nvSpPr>
        <p:spPr>
          <a:xfrm>
            <a:off x="514657" y="3189228"/>
            <a:ext cx="1775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7757A1"/>
                </a:solidFill>
                <a:effectLst>
                  <a:outerShdw blurRad="38100" dist="25400" dir="5400000" algn="ctr" rotWithShape="0">
                    <a:srgbClr val="6E747A">
                      <a:alpha val="43000"/>
                    </a:srgbClr>
                  </a:outerShdw>
                </a:effectLst>
                <a:uLnTx/>
                <a:uFillTx/>
                <a:latin typeface="Palatino Linotype" panose="02040502050505030304" pitchFamily="18" charset="0"/>
                <a:ea typeface="+mn-ea"/>
                <a:cs typeface="+mn-cs"/>
              </a:rPr>
              <a:t>Ambassadors</a:t>
            </a:r>
          </a:p>
        </p:txBody>
      </p:sp>
      <p:sp>
        <p:nvSpPr>
          <p:cNvPr id="192" name="Oval 191">
            <a:extLst>
              <a:ext uri="{FF2B5EF4-FFF2-40B4-BE49-F238E27FC236}">
                <a16:creationId xmlns:a16="http://schemas.microsoft.com/office/drawing/2014/main" id="{0F662E4B-92F6-72F9-9366-0473135C4E5B}"/>
              </a:ext>
            </a:extLst>
          </p:cNvPr>
          <p:cNvSpPr/>
          <p:nvPr/>
        </p:nvSpPr>
        <p:spPr>
          <a:xfrm>
            <a:off x="3130346" y="3299765"/>
            <a:ext cx="131010" cy="14028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BAAA320-F8AE-5C61-1903-D064B69476EA}"/>
              </a:ext>
            </a:extLst>
          </p:cNvPr>
          <p:cNvSpPr/>
          <p:nvPr/>
        </p:nvSpPr>
        <p:spPr>
          <a:xfrm>
            <a:off x="10631275" y="3344023"/>
            <a:ext cx="91440" cy="91440"/>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3F6C6BBB-679E-3349-6262-E4EA78FDE128}"/>
              </a:ext>
            </a:extLst>
          </p:cNvPr>
          <p:cNvSpPr/>
          <p:nvPr/>
        </p:nvSpPr>
        <p:spPr>
          <a:xfrm>
            <a:off x="11385746" y="3344714"/>
            <a:ext cx="91440" cy="91440"/>
          </a:xfrm>
          <a:prstGeom prst="ellips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878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285D7-3CD3-E5BE-4FA6-9ACF50CF0B34}"/>
              </a:ext>
            </a:extLst>
          </p:cNvPr>
          <p:cNvSpPr>
            <a:spLocks noGrp="1"/>
          </p:cNvSpPr>
          <p:nvPr>
            <p:ph type="body" sz="quarter" idx="10"/>
          </p:nvPr>
        </p:nvSpPr>
        <p:spPr>
          <a:xfrm>
            <a:off x="4600575" y="2914464"/>
            <a:ext cx="6570663" cy="962025"/>
          </a:xfrm>
        </p:spPr>
        <p:txBody>
          <a:bodyPr>
            <a:normAutofit fontScale="92500"/>
          </a:bodyPr>
          <a:lstStyle/>
          <a:p>
            <a:r>
              <a:rPr lang="en-US" sz="4000" dirty="0"/>
              <a:t>HBA Ambassador Program</a:t>
            </a:r>
          </a:p>
        </p:txBody>
      </p:sp>
      <p:sp>
        <p:nvSpPr>
          <p:cNvPr id="4" name="Text Placeholder 3">
            <a:extLst>
              <a:ext uri="{FF2B5EF4-FFF2-40B4-BE49-F238E27FC236}">
                <a16:creationId xmlns:a16="http://schemas.microsoft.com/office/drawing/2014/main" id="{A61027F1-0A7D-C00B-B1BB-EB437369C557}"/>
              </a:ext>
            </a:extLst>
          </p:cNvPr>
          <p:cNvSpPr>
            <a:spLocks noGrp="1"/>
          </p:cNvSpPr>
          <p:nvPr>
            <p:ph type="body" sz="quarter" idx="11"/>
          </p:nvPr>
        </p:nvSpPr>
        <p:spPr>
          <a:xfrm>
            <a:off x="4600575" y="4187639"/>
            <a:ext cx="6570663" cy="4024313"/>
          </a:xfrm>
        </p:spPr>
        <p:txBody>
          <a:bodyPr vert="horz" lIns="91440" tIns="45720" rIns="91440" bIns="45720" rtlCol="0" anchor="t">
            <a:normAutofit/>
          </a:bodyPr>
          <a:lstStyle/>
          <a:p>
            <a:pPr marL="0" indent="0">
              <a:buNone/>
            </a:pPr>
            <a:r>
              <a:rPr lang="en-US" dirty="0"/>
              <a:t>Pre-Launch Phases</a:t>
            </a:r>
          </a:p>
          <a:p>
            <a:r>
              <a:rPr lang="en-US" sz="1800" dirty="0"/>
              <a:t>Exploratory Phase</a:t>
            </a:r>
          </a:p>
          <a:p>
            <a:r>
              <a:rPr lang="en-US" sz="1800" dirty="0"/>
              <a:t>Launch Prep Phase</a:t>
            </a:r>
          </a:p>
        </p:txBody>
      </p:sp>
      <p:pic>
        <p:nvPicPr>
          <p:cNvPr id="2" name="Graphic 1" descr="Arrow Clockwise curve">
            <a:extLst>
              <a:ext uri="{FF2B5EF4-FFF2-40B4-BE49-F238E27FC236}">
                <a16:creationId xmlns:a16="http://schemas.microsoft.com/office/drawing/2014/main" id="{A7E16152-D8CD-CD35-C8C9-AEF63342F4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267439" flipH="1">
            <a:off x="1681290" y="592071"/>
            <a:ext cx="565258" cy="128598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FFAAE154-0D07-C003-C8C6-05605BCD75B5}"/>
              </a:ext>
            </a:extLst>
          </p:cNvPr>
          <p:cNvSpPr txBox="1"/>
          <p:nvPr/>
        </p:nvSpPr>
        <p:spPr>
          <a:xfrm>
            <a:off x="1888191" y="1486882"/>
            <a:ext cx="5244129"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b="1" dirty="0">
                <a:solidFill>
                  <a:schemeClr val="accent3"/>
                </a:solidFill>
              </a:rPr>
              <a:t>An Ambassador Program Executive Sponsor</a:t>
            </a:r>
          </a:p>
        </p:txBody>
      </p:sp>
    </p:spTree>
    <p:extLst>
      <p:ext uri="{BB962C8B-B14F-4D97-AF65-F5344CB8AC3E}">
        <p14:creationId xmlns:p14="http://schemas.microsoft.com/office/powerpoint/2010/main" val="92293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1027F1-0A7D-C00B-B1BB-EB437369C557}"/>
              </a:ext>
            </a:extLst>
          </p:cNvPr>
          <p:cNvSpPr>
            <a:spLocks noGrp="1"/>
          </p:cNvSpPr>
          <p:nvPr>
            <p:ph type="body" sz="quarter" idx="10"/>
          </p:nvPr>
        </p:nvSpPr>
        <p:spPr/>
        <p:txBody>
          <a:bodyPr/>
          <a:lstStyle/>
          <a:p>
            <a:r>
              <a:rPr lang="en-US" dirty="0"/>
              <a:t>EXPLORATORY PHASE</a:t>
            </a:r>
          </a:p>
        </p:txBody>
      </p:sp>
      <p:sp>
        <p:nvSpPr>
          <p:cNvPr id="2" name="Text Placeholder 1">
            <a:extLst>
              <a:ext uri="{FF2B5EF4-FFF2-40B4-BE49-F238E27FC236}">
                <a16:creationId xmlns:a16="http://schemas.microsoft.com/office/drawing/2014/main" id="{B3EDA97F-0698-F9E0-0244-26E056AB7BB6}"/>
              </a:ext>
            </a:extLst>
          </p:cNvPr>
          <p:cNvSpPr>
            <a:spLocks noGrp="1"/>
          </p:cNvSpPr>
          <p:nvPr>
            <p:ph type="body" sz="quarter" idx="11"/>
          </p:nvPr>
        </p:nvSpPr>
        <p:spPr/>
        <p:txBody>
          <a:bodyPr>
            <a:normAutofit/>
          </a:bodyPr>
          <a:lstStyle/>
          <a:p>
            <a:r>
              <a:rPr lang="en-US" sz="2400" i="1" dirty="0"/>
              <a:t>30-60 days, approx. 2-4 months pre-launch</a:t>
            </a:r>
          </a:p>
        </p:txBody>
      </p:sp>
      <p:sp>
        <p:nvSpPr>
          <p:cNvPr id="7" name="Text Placeholder 1">
            <a:extLst>
              <a:ext uri="{FF2B5EF4-FFF2-40B4-BE49-F238E27FC236}">
                <a16:creationId xmlns:a16="http://schemas.microsoft.com/office/drawing/2014/main" id="{5215BB4F-4AFA-D979-60B9-D4F19D5202FF}"/>
              </a:ext>
            </a:extLst>
          </p:cNvPr>
          <p:cNvSpPr txBox="1">
            <a:spLocks/>
          </p:cNvSpPr>
          <p:nvPr/>
        </p:nvSpPr>
        <p:spPr>
          <a:xfrm>
            <a:off x="4147788" y="4136433"/>
            <a:ext cx="7466033" cy="779312"/>
          </a:xfrm>
          <a:prstGeom prst="rect">
            <a:avLst/>
          </a:prstGeom>
          <a:solidFill>
            <a:schemeClr val="accent3"/>
          </a:solidFill>
          <a:ln>
            <a:noFill/>
          </a:ln>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buClr>
                <a:schemeClr val="accent1"/>
              </a:buClr>
              <a:buFont typeface="Arial" panose="020B0604020202020204" pitchFamily="34" charset="0"/>
              <a:buChar char="•"/>
            </a:pPr>
            <a:r>
              <a:rPr lang="en-US" sz="1600" dirty="0"/>
              <a:t>Setting up your team</a:t>
            </a:r>
          </a:p>
          <a:p>
            <a:pPr marL="342900" indent="-342900">
              <a:lnSpc>
                <a:spcPct val="110000"/>
              </a:lnSpc>
              <a:spcBef>
                <a:spcPts val="0"/>
              </a:spcBef>
              <a:buClr>
                <a:schemeClr val="accent1"/>
              </a:buClr>
              <a:buFont typeface="Arial" panose="020B0604020202020204" pitchFamily="34" charset="0"/>
              <a:buChar char="•"/>
            </a:pPr>
            <a:r>
              <a:rPr lang="en-US" sz="1600" dirty="0"/>
              <a:t>Determining program strategy and specifics</a:t>
            </a:r>
          </a:p>
          <a:p>
            <a:pPr marL="342900" indent="-342900">
              <a:lnSpc>
                <a:spcPct val="110000"/>
              </a:lnSpc>
              <a:spcBef>
                <a:spcPts val="0"/>
              </a:spcBef>
              <a:buClr>
                <a:schemeClr val="accent1"/>
              </a:buClr>
              <a:buFont typeface="Arial" panose="020B0604020202020204" pitchFamily="34" charset="0"/>
              <a:buChar char="•"/>
            </a:pPr>
            <a:r>
              <a:rPr lang="en-US" sz="1600" dirty="0"/>
              <a:t>Who does what?</a:t>
            </a:r>
          </a:p>
        </p:txBody>
      </p:sp>
    </p:spTree>
    <p:extLst>
      <p:ext uri="{BB962C8B-B14F-4D97-AF65-F5344CB8AC3E}">
        <p14:creationId xmlns:p14="http://schemas.microsoft.com/office/powerpoint/2010/main" val="684918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E25-E0CA-2844-9207-E13B078A8F63}"/>
              </a:ext>
            </a:extLst>
          </p:cNvPr>
          <p:cNvSpPr>
            <a:spLocks noGrp="1"/>
          </p:cNvSpPr>
          <p:nvPr>
            <p:ph type="title"/>
          </p:nvPr>
        </p:nvSpPr>
        <p:spPr/>
        <p:txBody>
          <a:bodyPr/>
          <a:lstStyle/>
          <a:p>
            <a:r>
              <a:rPr lang="en-US" dirty="0"/>
              <a:t>Exploratory Phase</a:t>
            </a:r>
            <a:br>
              <a:rPr lang="en-US" dirty="0"/>
            </a:br>
            <a:r>
              <a:rPr lang="en-US" sz="3200" i="1" dirty="0"/>
              <a:t>Setting up your team</a:t>
            </a:r>
            <a:endParaRPr lang="en-US" dirty="0"/>
          </a:p>
        </p:txBody>
      </p:sp>
      <p:sp>
        <p:nvSpPr>
          <p:cNvPr id="3" name="Text Placeholder 2">
            <a:extLst>
              <a:ext uri="{FF2B5EF4-FFF2-40B4-BE49-F238E27FC236}">
                <a16:creationId xmlns:a16="http://schemas.microsoft.com/office/drawing/2014/main" id="{8869FC72-7504-044E-C362-113051EEBFB6}"/>
              </a:ext>
            </a:extLst>
          </p:cNvPr>
          <p:cNvSpPr>
            <a:spLocks noGrp="1"/>
          </p:cNvSpPr>
          <p:nvPr>
            <p:ph type="body" sz="quarter" idx="10"/>
          </p:nvPr>
        </p:nvSpPr>
        <p:spPr/>
        <p:txBody>
          <a:bodyPr vert="horz" lIns="91440" tIns="45720" rIns="91440" bIns="45720" rtlCol="0" anchor="t">
            <a:normAutofit fontScale="77500" lnSpcReduction="20000"/>
          </a:bodyPr>
          <a:lstStyle/>
          <a:p>
            <a:pPr marL="0" indent="0">
              <a:buNone/>
            </a:pPr>
            <a:r>
              <a:rPr lang="en-US" dirty="0">
                <a:solidFill>
                  <a:schemeClr val="tx1"/>
                </a:solidFill>
              </a:rPr>
              <a:t>The first step in starting an Ambassador Program is building the team to help it come to life. If they have not already been identified:</a:t>
            </a:r>
          </a:p>
          <a:p>
            <a:r>
              <a:rPr lang="en-US" dirty="0"/>
              <a:t>The HBA will assign your company an HBA Program Excellence Manager</a:t>
            </a:r>
            <a:endParaRPr lang="en-US" dirty="0">
              <a:ea typeface="Tahoma"/>
              <a:cs typeface="Tahoma"/>
            </a:endParaRPr>
          </a:p>
          <a:p>
            <a:r>
              <a:rPr lang="en-US" dirty="0"/>
              <a:t>I</a:t>
            </a:r>
            <a:r>
              <a:rPr lang="en-US" dirty="0">
                <a:solidFill>
                  <a:schemeClr val="tx1"/>
                </a:solidFill>
              </a:rPr>
              <a:t>t’s time now for you to find your program Champion(s)</a:t>
            </a:r>
          </a:p>
          <a:p>
            <a:endParaRPr lang="en-US" dirty="0">
              <a:solidFill>
                <a:schemeClr val="tx1"/>
              </a:solidFill>
            </a:endParaRPr>
          </a:p>
          <a:p>
            <a:pPr marL="0" indent="0">
              <a:buNone/>
            </a:pPr>
            <a:r>
              <a:rPr lang="en-US" b="1" dirty="0">
                <a:solidFill>
                  <a:schemeClr val="tx1"/>
                </a:solidFill>
              </a:rPr>
              <a:t>This section will help you better understand:</a:t>
            </a:r>
          </a:p>
          <a:p>
            <a:pPr marL="285750" indent="-285750">
              <a:buFont typeface="Arial" panose="020B0604020202020204" pitchFamily="34" charset="0"/>
              <a:buChar char="•"/>
            </a:pPr>
            <a:r>
              <a:rPr lang="en-US" dirty="0"/>
              <a:t>What both roles do</a:t>
            </a:r>
            <a:endParaRPr lang="en-US" dirty="0">
              <a:ea typeface="Tahoma"/>
              <a:cs typeface="Tahoma"/>
            </a:endParaRPr>
          </a:p>
          <a:p>
            <a:pPr marL="285750" indent="-285750">
              <a:buFont typeface="Arial" panose="020B0604020202020204" pitchFamily="34" charset="0"/>
              <a:buChar char="•"/>
            </a:pPr>
            <a:r>
              <a:rPr lang="en-US" dirty="0"/>
              <a:t>What you might be looking for in a Champion</a:t>
            </a:r>
            <a:endParaRPr lang="en-US" dirty="0">
              <a:ea typeface="Tahoma"/>
              <a:cs typeface="Tahoma"/>
            </a:endParaRPr>
          </a:p>
          <a:p>
            <a:pPr marL="285750" indent="-285750">
              <a:buFont typeface="Arial" panose="020B0604020202020204" pitchFamily="34" charset="0"/>
              <a:buChar char="•"/>
            </a:pPr>
            <a:r>
              <a:rPr lang="en-US" dirty="0"/>
              <a:t>The expectations of the person taking on the role</a:t>
            </a:r>
            <a:endParaRPr lang="en-US" dirty="0">
              <a:ea typeface="Tahoma"/>
              <a:cs typeface="Tahoma"/>
            </a:endParaRP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643873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C0AC-D081-F3F8-18FA-6EC6F874EA4C}"/>
              </a:ext>
            </a:extLst>
          </p:cNvPr>
          <p:cNvSpPr>
            <a:spLocks noGrp="1"/>
          </p:cNvSpPr>
          <p:nvPr>
            <p:ph type="title"/>
          </p:nvPr>
        </p:nvSpPr>
        <p:spPr/>
        <p:txBody>
          <a:bodyPr/>
          <a:lstStyle/>
          <a:p>
            <a:r>
              <a:rPr lang="en-US" dirty="0"/>
              <a:t>HBA Ambassador Program Playbook</a:t>
            </a:r>
          </a:p>
        </p:txBody>
      </p:sp>
      <p:sp>
        <p:nvSpPr>
          <p:cNvPr id="3" name="Text Placeholder 2">
            <a:extLst>
              <a:ext uri="{FF2B5EF4-FFF2-40B4-BE49-F238E27FC236}">
                <a16:creationId xmlns:a16="http://schemas.microsoft.com/office/drawing/2014/main" id="{3F820207-F6D8-30FC-20DD-7E778C2E2F70}"/>
              </a:ext>
            </a:extLst>
          </p:cNvPr>
          <p:cNvSpPr>
            <a:spLocks noGrp="1"/>
          </p:cNvSpPr>
          <p:nvPr>
            <p:ph type="body" sz="quarter" idx="10"/>
          </p:nvPr>
        </p:nvSpPr>
        <p:spPr>
          <a:xfrm>
            <a:off x="838200" y="1690688"/>
            <a:ext cx="10515600" cy="3043237"/>
          </a:xfrm>
        </p:spPr>
        <p:txBody>
          <a:bodyPr vert="horz" lIns="91440" tIns="45720" rIns="91440" bIns="45720" rtlCol="0" anchor="t">
            <a:normAutofit fontScale="70000" lnSpcReduction="20000"/>
          </a:bodyPr>
          <a:lstStyle/>
          <a:p>
            <a:pPr marL="0" indent="0">
              <a:buNone/>
            </a:pPr>
            <a:r>
              <a:rPr lang="en-US" dirty="0"/>
              <a:t>This playbook has been designed as a tool to support companies and individuals in the understanding, design, and setup of their Ambassador Program(s). The information in this guide has been organized into sections to help navigate every step of the way:</a:t>
            </a:r>
          </a:p>
          <a:p>
            <a:pPr lvl="1"/>
            <a:endParaRPr lang="en-US" dirty="0"/>
          </a:p>
          <a:p>
            <a:pPr lvl="1"/>
            <a:r>
              <a:rPr lang="en-US" dirty="0"/>
              <a:t>What to know before getting started (the basics)</a:t>
            </a:r>
          </a:p>
          <a:p>
            <a:pPr lvl="1"/>
            <a:r>
              <a:rPr lang="en-US" dirty="0"/>
              <a:t>Pre-launch (program setup)</a:t>
            </a:r>
            <a:endParaRPr lang="en-US" dirty="0">
              <a:ea typeface="Tahoma"/>
              <a:cs typeface="Tahoma"/>
            </a:endParaRPr>
          </a:p>
          <a:p>
            <a:pPr lvl="1"/>
            <a:r>
              <a:rPr lang="en-US" dirty="0"/>
              <a:t>Launch (program kickoff)</a:t>
            </a:r>
          </a:p>
          <a:p>
            <a:pPr lvl="1"/>
            <a:r>
              <a:rPr lang="en-US" dirty="0"/>
              <a:t>Post-launch (program maintenance)</a:t>
            </a:r>
            <a:endParaRPr lang="en-US" dirty="0">
              <a:ea typeface="Tahoma"/>
              <a:cs typeface="Tahoma"/>
            </a:endParaRPr>
          </a:p>
          <a:p>
            <a:pPr lvl="1"/>
            <a:endParaRPr lang="en-US" dirty="0"/>
          </a:p>
          <a:p>
            <a:pPr marL="0" indent="0">
              <a:buNone/>
            </a:pPr>
            <a:r>
              <a:rPr lang="en-US" dirty="0"/>
              <a:t>It is intended that this Playbook be digested phase by phase, not all at once, but feel free to explore a few steps ahead to orient yourself to what is coming up in the process!</a:t>
            </a:r>
          </a:p>
        </p:txBody>
      </p:sp>
    </p:spTree>
    <p:extLst>
      <p:ext uri="{BB962C8B-B14F-4D97-AF65-F5344CB8AC3E}">
        <p14:creationId xmlns:p14="http://schemas.microsoft.com/office/powerpoint/2010/main" val="1833665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6B5-23E9-56F5-19D3-71203B557F84}"/>
              </a:ext>
            </a:extLst>
          </p:cNvPr>
          <p:cNvSpPr>
            <a:spLocks noGrp="1"/>
          </p:cNvSpPr>
          <p:nvPr>
            <p:ph type="title"/>
          </p:nvPr>
        </p:nvSpPr>
        <p:spPr>
          <a:xfrm>
            <a:off x="548019" y="572030"/>
            <a:ext cx="11095962" cy="893404"/>
          </a:xfrm>
        </p:spPr>
        <p:txBody>
          <a:bodyPr>
            <a:normAutofit fontScale="90000"/>
          </a:bodyPr>
          <a:lstStyle/>
          <a:p>
            <a:r>
              <a:rPr lang="en-US" dirty="0"/>
              <a:t>Key Role: HBA Program Excellence Manager</a:t>
            </a:r>
          </a:p>
        </p:txBody>
      </p:sp>
      <p:sp>
        <p:nvSpPr>
          <p:cNvPr id="12" name="Subtitle 1">
            <a:extLst>
              <a:ext uri="{FF2B5EF4-FFF2-40B4-BE49-F238E27FC236}">
                <a16:creationId xmlns:a16="http://schemas.microsoft.com/office/drawing/2014/main" id="{373B5771-F7A6-1F12-265E-E7B3BADD9E7F}"/>
              </a:ext>
            </a:extLst>
          </p:cNvPr>
          <p:cNvSpPr txBox="1">
            <a:spLocks/>
          </p:cNvSpPr>
          <p:nvPr/>
        </p:nvSpPr>
        <p:spPr>
          <a:xfrm>
            <a:off x="548019" y="1398759"/>
            <a:ext cx="11052612" cy="1113014"/>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86D5C8"/>
              </a:buClr>
              <a:buSzTx/>
              <a:buFont typeface="Arial" panose="020B0604020202020204" pitchFamily="34" charset="0"/>
              <a:buNone/>
              <a:tabLst/>
              <a:defRPr/>
            </a:pPr>
            <a:r>
              <a:rPr kumimoji="0" lang="en-US" sz="1400" b="0" i="0" u="none" strike="noStrike" kern="1200" cap="none" spc="0" normalizeH="0" baseline="0" noProof="0" dirty="0">
                <a:ln>
                  <a:noFill/>
                </a:ln>
                <a:solidFill>
                  <a:srgbClr val="58595B"/>
                </a:solidFill>
                <a:effectLst/>
                <a:uLnTx/>
                <a:uFillTx/>
                <a:latin typeface="Tahoma"/>
                <a:ea typeface="Tahoma"/>
                <a:cs typeface="Tahoma"/>
              </a:rPr>
              <a:t>Program Excellence Managers (PEM) are assigned to an organization and are responsible for the oversight and success of the Ambassador Program(s) within. The PEM manages the relationship with internal Ambassador Program contacts, helping to start up new programs, facilitate program renewals, and ensures overall program quality. They are the primary liaison between your program(s), the advisors, HBA account managers</a:t>
            </a:r>
            <a:r>
              <a:rPr lang="en-US" sz="1400" dirty="0">
                <a:solidFill>
                  <a:srgbClr val="58595B"/>
                </a:solidFill>
                <a:latin typeface="Tahoma"/>
                <a:ea typeface="Tahoma"/>
                <a:cs typeface="Tahoma"/>
              </a:rPr>
              <a:t>,</a:t>
            </a:r>
            <a:r>
              <a:rPr kumimoji="0" lang="en-US" sz="1400" b="0" i="0" u="none" strike="noStrike" kern="1200" cap="none" spc="0" normalizeH="0" baseline="0" noProof="0" dirty="0">
                <a:ln>
                  <a:noFill/>
                </a:ln>
                <a:solidFill>
                  <a:srgbClr val="58595B"/>
                </a:solidFill>
                <a:effectLst/>
                <a:uLnTx/>
                <a:uFillTx/>
                <a:latin typeface="Tahoma"/>
                <a:ea typeface="Tahoma"/>
                <a:cs typeface="Tahoma"/>
              </a:rPr>
              <a:t> and existing HBA regions/chapters</a:t>
            </a:r>
            <a:r>
              <a:rPr lang="en-US" sz="1400" dirty="0">
                <a:solidFill>
                  <a:srgbClr val="58595B"/>
                </a:solidFill>
                <a:latin typeface="Tahoma"/>
                <a:ea typeface="Tahoma"/>
                <a:cs typeface="Tahoma"/>
              </a:rPr>
              <a:t>,</a:t>
            </a:r>
            <a:r>
              <a:rPr kumimoji="0" lang="en-US" sz="1400" b="0" i="0" u="none" strike="noStrike" kern="1200" cap="none" spc="0" normalizeH="0" baseline="0" noProof="0" dirty="0">
                <a:ln>
                  <a:noFill/>
                </a:ln>
                <a:solidFill>
                  <a:srgbClr val="58595B"/>
                </a:solidFill>
                <a:effectLst/>
                <a:uLnTx/>
                <a:uFillTx/>
                <a:latin typeface="Tahoma"/>
                <a:ea typeface="Tahoma"/>
                <a:cs typeface="Tahoma"/>
              </a:rPr>
              <a:t> and will be working alongside you every step of the way.</a:t>
            </a:r>
          </a:p>
        </p:txBody>
      </p:sp>
      <p:sp>
        <p:nvSpPr>
          <p:cNvPr id="13" name="Content Placeholder 2">
            <a:extLst>
              <a:ext uri="{FF2B5EF4-FFF2-40B4-BE49-F238E27FC236}">
                <a16:creationId xmlns:a16="http://schemas.microsoft.com/office/drawing/2014/main" id="{CF144BD8-69E9-CE30-8D38-94B222989A40}"/>
              </a:ext>
            </a:extLst>
          </p:cNvPr>
          <p:cNvSpPr txBox="1">
            <a:spLocks/>
          </p:cNvSpPr>
          <p:nvPr/>
        </p:nvSpPr>
        <p:spPr>
          <a:xfrm>
            <a:off x="548019" y="2434881"/>
            <a:ext cx="11052612" cy="298626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None/>
              <a:tabLst/>
              <a:defRPr/>
            </a:pPr>
            <a:r>
              <a:rPr kumimoji="0" lang="en-US" sz="1200" b="1"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rPr>
              <a:t>Strategic alignment and satisfaction</a:t>
            </a:r>
          </a:p>
          <a:p>
            <a:pPr marL="342900" marR="0" lvl="0" indent="-34290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rPr>
              <a:t>Maintain alignment with HBA staff account manager(s) to ensure the company is satisfied with their programs and aligned to company’s strategic/partnership priorities</a:t>
            </a:r>
          </a:p>
          <a:p>
            <a:pPr marL="342900" indent="-342900">
              <a:spcBef>
                <a:spcPts val="0"/>
              </a:spcBef>
              <a:buClr>
                <a:srgbClr val="86D5C8"/>
              </a:buCl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Connect regularly with the company </a:t>
            </a:r>
            <a:r>
              <a:rPr kumimoji="0" lang="en-US" sz="1200" b="0" i="1"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internal </a:t>
            </a: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program contacts (i.e. internal Program Excellence Manager, champions</a:t>
            </a:r>
            <a:r>
              <a:rPr lang="en-US" sz="1200" dirty="0">
                <a:solidFill>
                  <a:srgbClr val="58595B"/>
                </a:solidFill>
                <a:latin typeface="Tahoma"/>
                <a:ea typeface="Calibri" panose="020F0502020204030204" pitchFamily="34" charset="0"/>
                <a:cs typeface="Times New Roman"/>
              </a:rPr>
              <a:t>,</a:t>
            </a: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 and/or steering committee) to align on the program (or across programs), provide budget recommendations</a:t>
            </a:r>
            <a:r>
              <a:rPr lang="en-US" sz="1200" dirty="0">
                <a:solidFill>
                  <a:srgbClr val="58595B"/>
                </a:solidFill>
                <a:latin typeface="Tahoma"/>
                <a:ea typeface="Calibri" panose="020F0502020204030204" pitchFamily="34" charset="0"/>
                <a:cs typeface="Times New Roman"/>
              </a:rPr>
              <a:t>,</a:t>
            </a: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 and ensure ROI. Works with internal program contacts to ensure clarity about the program, expectations</a:t>
            </a:r>
            <a:r>
              <a:rPr lang="en-US" sz="1200" dirty="0">
                <a:solidFill>
                  <a:srgbClr val="58595B"/>
                </a:solidFill>
                <a:latin typeface="Tahoma"/>
                <a:ea typeface="Calibri" panose="020F0502020204030204" pitchFamily="34" charset="0"/>
                <a:cs typeface="Times New Roman"/>
              </a:rPr>
              <a:t>,</a:t>
            </a: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 and program setup/launch requirements.</a:t>
            </a:r>
            <a:r>
              <a:rPr lang="en-US" sz="1200" dirty="0">
                <a:solidFill>
                  <a:srgbClr val="58595B"/>
                </a:solidFill>
                <a:latin typeface="Tahoma"/>
                <a:ea typeface="Calibri" panose="020F0502020204030204" pitchFamily="34" charset="0"/>
                <a:cs typeface="Times New Roman"/>
              </a:rPr>
              <a:t> </a:t>
            </a:r>
            <a:endParaRPr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None/>
              <a:tabLst/>
              <a:defRPr/>
            </a:pPr>
            <a:r>
              <a:rPr kumimoji="0" lang="en-US" sz="1200" b="1"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rPr>
              <a:t>Quality assurance and engagement</a:t>
            </a:r>
          </a:p>
          <a:p>
            <a:pPr marL="342900" marR="0" lvl="0" indent="-34290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rPr>
              <a:t>Quarterly touchpoints with program advisors and program executive committee (separately) to ensure programs are on track. Escalate issues and troubleshoot as needed</a:t>
            </a:r>
          </a:p>
          <a:p>
            <a:pPr marL="342900" indent="-342900">
              <a:spcBef>
                <a:spcPts val="0"/>
              </a:spcBef>
              <a:buClr>
                <a:srgbClr val="86D5C8"/>
              </a:buCl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Helps navigate </a:t>
            </a:r>
            <a:r>
              <a:rPr lang="en-US" sz="1200" dirty="0">
                <a:solidFill>
                  <a:srgbClr val="58595B"/>
                </a:solidFill>
                <a:latin typeface="Tahoma"/>
                <a:ea typeface="Calibri" panose="020F0502020204030204" pitchFamily="34" charset="0"/>
                <a:cs typeface="Times New Roman"/>
              </a:rPr>
              <a:t>the HBA</a:t>
            </a: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 such as facilitating the initial connection to their local HBA chapter or region (if it exists) for collaboration</a:t>
            </a:r>
            <a:endParaRPr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endParaRPr>
          </a:p>
          <a:p>
            <a:pPr marL="342900" marR="0" lvl="0" indent="-34290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rPr>
              <a:t>Keeps abreast of Ambassador Program and HBA offerings to better engage and provide value to company and participants  </a:t>
            </a:r>
          </a:p>
          <a:p>
            <a:pPr marL="0" marR="0" lvl="0" indent="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None/>
              <a:tabLst/>
              <a:defRPr/>
            </a:pPr>
            <a:r>
              <a:rPr kumimoji="0" lang="en-US" sz="1200" b="1"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Program setup, maintenance</a:t>
            </a:r>
            <a:r>
              <a:rPr lang="en-US" sz="1200" b="1" dirty="0">
                <a:solidFill>
                  <a:srgbClr val="58595B"/>
                </a:solidFill>
                <a:latin typeface="Tahoma"/>
                <a:ea typeface="Calibri" panose="020F0502020204030204" pitchFamily="34" charset="0"/>
                <a:cs typeface="Times New Roman"/>
              </a:rPr>
              <a:t>,</a:t>
            </a:r>
            <a:r>
              <a:rPr kumimoji="0" lang="en-US" sz="1200" b="1"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 and renewals</a:t>
            </a:r>
            <a:endParaRPr lang="en-US" sz="1200" b="1"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endParaRPr>
          </a:p>
          <a:p>
            <a:pPr marL="342900" marR="0" lvl="0" indent="-34290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Connects with Launch Readiness Manager for administrative setup</a:t>
            </a:r>
            <a:endParaRPr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endParaRPr>
          </a:p>
          <a:p>
            <a:pPr marL="342900" indent="-342900">
              <a:spcBef>
                <a:spcPts val="0"/>
              </a:spcBef>
              <a:buClr>
                <a:srgbClr val="86D5C8"/>
              </a:buCl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Ensures Advisors are attending EC meetings, have shared mid/end year assessment surveys to the programs at the appropriate time.</a:t>
            </a:r>
            <a:r>
              <a:rPr lang="en-US" sz="1200" dirty="0">
                <a:solidFill>
                  <a:srgbClr val="58595B"/>
                </a:solidFill>
                <a:latin typeface="Tahoma"/>
                <a:ea typeface="Calibri" panose="020F0502020204030204" pitchFamily="34" charset="0"/>
                <a:cs typeface="Times New Roman"/>
              </a:rPr>
              <a:t> </a:t>
            </a:r>
          </a:p>
          <a:p>
            <a:pPr marL="342900" marR="0" lvl="0" indent="-34290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Liaises with GAC metrics team to get company metrics summaries for senior leadership and Ambassador Program use</a:t>
            </a:r>
            <a:endParaRPr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endParaRPr>
          </a:p>
          <a:p>
            <a:pPr marL="342900" indent="-342900">
              <a:spcBef>
                <a:spcPts val="0"/>
              </a:spcBef>
              <a:buClr>
                <a:srgbClr val="86D5C8"/>
              </a:buCl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Shares learnings</a:t>
            </a:r>
            <a:r>
              <a:rPr lang="en-US" sz="1200" dirty="0">
                <a:solidFill>
                  <a:srgbClr val="58595B"/>
                </a:solidFill>
                <a:latin typeface="Tahoma"/>
                <a:ea typeface="Calibri" panose="020F0502020204030204" pitchFamily="34" charset="0"/>
                <a:cs typeface="Times New Roman"/>
              </a:rPr>
              <a:t> and</a:t>
            </a: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 best practices across the programs</a:t>
            </a:r>
            <a:r>
              <a:rPr lang="en-US" sz="1200" dirty="0">
                <a:solidFill>
                  <a:srgbClr val="58595B"/>
                </a:solidFill>
                <a:latin typeface="Tahoma"/>
                <a:ea typeface="Calibri" panose="020F0502020204030204" pitchFamily="34" charset="0"/>
                <a:cs typeface="Times New Roman"/>
              </a:rPr>
              <a:t> </a:t>
            </a:r>
            <a:endParaRPr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
                <a:srgbClr val="86D5C8"/>
              </a:buClr>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Enhance Ambassador brand within the company</a:t>
            </a:r>
            <a:endParaRPr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endParaRPr>
          </a:p>
          <a:p>
            <a:pPr marL="342900" indent="-342900">
              <a:spcBef>
                <a:spcPts val="0"/>
              </a:spcBef>
              <a:buClr>
                <a:srgbClr val="86D5C8"/>
              </a:buClr>
              <a:tabLst>
                <a:tab pos="457200" algn="l"/>
              </a:tabLst>
              <a:defRPr/>
            </a:pP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Keeps program dashboards up to date (internally at</a:t>
            </a:r>
            <a:r>
              <a:rPr lang="en-US" sz="1200" dirty="0">
                <a:solidFill>
                  <a:srgbClr val="58595B"/>
                </a:solidFill>
                <a:latin typeface="Tahoma"/>
                <a:ea typeface="Calibri" panose="020F0502020204030204" pitchFamily="34" charset="0"/>
                <a:cs typeface="Times New Roman"/>
              </a:rPr>
              <a:t> the</a:t>
            </a:r>
            <a:r>
              <a:rPr kumimoji="0" lang="en-US" sz="1200" b="0" i="0" u="none" strike="noStrike" kern="1200" cap="none" spc="0" normalizeH="0" baseline="0" noProof="0" dirty="0">
                <a:ln>
                  <a:noFill/>
                </a:ln>
                <a:solidFill>
                  <a:srgbClr val="58595B"/>
                </a:solidFill>
                <a:effectLst/>
                <a:uLnTx/>
                <a:uFillTx/>
                <a:latin typeface="Tahoma"/>
                <a:ea typeface="Calibri" panose="020F0502020204030204" pitchFamily="34" charset="0"/>
                <a:cs typeface="Times New Roman"/>
              </a:rPr>
              <a:t> HBA)</a:t>
            </a:r>
            <a:endParaRPr kumimoji="0" lang="en-US" sz="3200" b="0" i="0" u="none" strike="noStrike" kern="1200" cap="none" spc="0" normalizeH="0" baseline="0" noProof="0" dirty="0">
              <a:ln>
                <a:noFill/>
              </a:ln>
              <a:solidFill>
                <a:srgbClr val="58595B"/>
              </a:solidFill>
              <a:effectLst/>
              <a:uLnTx/>
              <a:uFillTx/>
              <a:latin typeface="Tahoma"/>
              <a:cs typeface="Times New Roman"/>
            </a:endParaRPr>
          </a:p>
        </p:txBody>
      </p:sp>
      <p:sp>
        <p:nvSpPr>
          <p:cNvPr id="3" name="Subtitle 1">
            <a:extLst>
              <a:ext uri="{FF2B5EF4-FFF2-40B4-BE49-F238E27FC236}">
                <a16:creationId xmlns:a16="http://schemas.microsoft.com/office/drawing/2014/main" id="{0DD18106-7E4B-DE0D-DA4E-1D8943F05521}"/>
              </a:ext>
            </a:extLst>
          </p:cNvPr>
          <p:cNvSpPr txBox="1">
            <a:spLocks/>
          </p:cNvSpPr>
          <p:nvPr/>
        </p:nvSpPr>
        <p:spPr>
          <a:xfrm>
            <a:off x="548019" y="5849761"/>
            <a:ext cx="11052612" cy="1113014"/>
          </a:xfrm>
          <a:prstGeom prst="rect">
            <a:avLst/>
          </a:prstGeom>
          <a:noFill/>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86D5C8"/>
              </a:buClr>
              <a:buSzTx/>
              <a:buFont typeface="Arial" panose="020B0604020202020204" pitchFamily="34" charset="0"/>
              <a:buNone/>
              <a:tabLst/>
              <a:defRPr/>
            </a:pPr>
            <a:r>
              <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HBA PEMs are assigned on the outset of a company’s first Ambassador Program. If your organization does not already have one assigned, that will be remedied shortly.</a:t>
            </a:r>
          </a:p>
        </p:txBody>
      </p:sp>
    </p:spTree>
    <p:extLst>
      <p:ext uri="{BB962C8B-B14F-4D97-AF65-F5344CB8AC3E}">
        <p14:creationId xmlns:p14="http://schemas.microsoft.com/office/powerpoint/2010/main" val="3526992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365380B-7B6D-6F8F-EC4D-45A81E20032A}"/>
              </a:ext>
            </a:extLst>
          </p:cNvPr>
          <p:cNvSpPr/>
          <p:nvPr/>
        </p:nvSpPr>
        <p:spPr>
          <a:xfrm>
            <a:off x="314930" y="4337986"/>
            <a:ext cx="11567618" cy="1346319"/>
          </a:xfrm>
          <a:prstGeom prst="roundRect">
            <a:avLst>
              <a:gd name="adj" fmla="val 5696"/>
            </a:avLst>
          </a:prstGeom>
          <a:solidFill>
            <a:srgbClr val="B1B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90" name="Rectangle: Rounded Corners 89">
            <a:extLst>
              <a:ext uri="{FF2B5EF4-FFF2-40B4-BE49-F238E27FC236}">
                <a16:creationId xmlns:a16="http://schemas.microsoft.com/office/drawing/2014/main" id="{EF614720-B38D-4F92-9907-0022F6F596BB}"/>
              </a:ext>
            </a:extLst>
          </p:cNvPr>
          <p:cNvSpPr/>
          <p:nvPr/>
        </p:nvSpPr>
        <p:spPr>
          <a:xfrm>
            <a:off x="314929" y="2018072"/>
            <a:ext cx="11567619" cy="2214708"/>
          </a:xfrm>
          <a:prstGeom prst="roundRect">
            <a:avLst>
              <a:gd name="adj" fmla="val 5696"/>
            </a:avLst>
          </a:prstGeom>
          <a:solidFill>
            <a:srgbClr val="B1B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9" name="Rectangle: Rounded Corners 88">
            <a:extLst>
              <a:ext uri="{FF2B5EF4-FFF2-40B4-BE49-F238E27FC236}">
                <a16:creationId xmlns:a16="http://schemas.microsoft.com/office/drawing/2014/main" id="{6C067C30-1C5E-4782-8655-E0FC95B01514}"/>
              </a:ext>
            </a:extLst>
          </p:cNvPr>
          <p:cNvSpPr/>
          <p:nvPr/>
        </p:nvSpPr>
        <p:spPr>
          <a:xfrm>
            <a:off x="328792" y="733330"/>
            <a:ext cx="11567618" cy="1204455"/>
          </a:xfrm>
          <a:prstGeom prst="roundRect">
            <a:avLst/>
          </a:prstGeom>
          <a:solidFill>
            <a:srgbClr val="B1B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B542B589-7332-4DCB-9599-0036F9709B64}"/>
              </a:ext>
            </a:extLst>
          </p:cNvPr>
          <p:cNvSpPr/>
          <p:nvPr/>
        </p:nvSpPr>
        <p:spPr>
          <a:xfrm>
            <a:off x="3295682" y="959934"/>
            <a:ext cx="2052320" cy="701040"/>
          </a:xfrm>
          <a:prstGeom prst="roundRect">
            <a:avLst/>
          </a:pr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Key Contact</a:t>
            </a:r>
          </a:p>
        </p:txBody>
      </p:sp>
      <p:sp>
        <p:nvSpPr>
          <p:cNvPr id="7" name="Rectangle: Rounded Corners 6">
            <a:extLst>
              <a:ext uri="{FF2B5EF4-FFF2-40B4-BE49-F238E27FC236}">
                <a16:creationId xmlns:a16="http://schemas.microsoft.com/office/drawing/2014/main" id="{4BD5DB0F-302F-4A19-B8A0-600ED680F63C}"/>
              </a:ext>
            </a:extLst>
          </p:cNvPr>
          <p:cNvSpPr/>
          <p:nvPr/>
        </p:nvSpPr>
        <p:spPr>
          <a:xfrm>
            <a:off x="6738359" y="959934"/>
            <a:ext cx="2052320" cy="701040"/>
          </a:xfrm>
          <a:prstGeom prst="round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Account Manager</a:t>
            </a:r>
          </a:p>
        </p:txBody>
      </p:sp>
      <p:sp>
        <p:nvSpPr>
          <p:cNvPr id="8" name="Rectangle: Rounded Corners 7">
            <a:extLst>
              <a:ext uri="{FF2B5EF4-FFF2-40B4-BE49-F238E27FC236}">
                <a16:creationId xmlns:a16="http://schemas.microsoft.com/office/drawing/2014/main" id="{CE8FABAB-2F26-4E46-BC5A-FA03AC8FDB43}"/>
              </a:ext>
            </a:extLst>
          </p:cNvPr>
          <p:cNvSpPr/>
          <p:nvPr/>
        </p:nvSpPr>
        <p:spPr>
          <a:xfrm>
            <a:off x="3295682" y="2885254"/>
            <a:ext cx="2052320" cy="701040"/>
          </a:xfrm>
          <a:prstGeom prst="roundRect">
            <a:avLst/>
          </a:prstGeom>
          <a:solidFill>
            <a:srgbClr val="A1D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Internal Program Management Team</a:t>
            </a:r>
          </a:p>
        </p:txBody>
      </p:sp>
      <p:sp>
        <p:nvSpPr>
          <p:cNvPr id="11" name="Rectangle: Rounded Corners 10">
            <a:extLst>
              <a:ext uri="{FF2B5EF4-FFF2-40B4-BE49-F238E27FC236}">
                <a16:creationId xmlns:a16="http://schemas.microsoft.com/office/drawing/2014/main" id="{D81A1803-167D-49B7-BC6A-0040B818F8AB}"/>
              </a:ext>
            </a:extLst>
          </p:cNvPr>
          <p:cNvSpPr/>
          <p:nvPr/>
        </p:nvSpPr>
        <p:spPr>
          <a:xfrm>
            <a:off x="3663199" y="4608496"/>
            <a:ext cx="1317283" cy="820032"/>
          </a:xfrm>
          <a:prstGeom prst="roundRect">
            <a:avLst/>
          </a:prstGeom>
          <a:solidFill>
            <a:srgbClr val="BDE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Ambassador Program</a:t>
            </a:r>
          </a:p>
        </p:txBody>
      </p:sp>
      <p:sp>
        <p:nvSpPr>
          <p:cNvPr id="13" name="Rectangle: Rounded Corners 12">
            <a:extLst>
              <a:ext uri="{FF2B5EF4-FFF2-40B4-BE49-F238E27FC236}">
                <a16:creationId xmlns:a16="http://schemas.microsoft.com/office/drawing/2014/main" id="{9FEF6748-5F47-45E9-97D4-D3FC4D37AB6B}"/>
              </a:ext>
            </a:extLst>
          </p:cNvPr>
          <p:cNvSpPr/>
          <p:nvPr/>
        </p:nvSpPr>
        <p:spPr>
          <a:xfrm>
            <a:off x="6367322" y="2612422"/>
            <a:ext cx="2820183" cy="1242037"/>
          </a:xfrm>
          <a:prstGeom prst="roundRect">
            <a:avLst/>
          </a:prstGeom>
          <a:solidFill>
            <a:srgbClr val="9B82BC"/>
          </a:solidFill>
          <a:ln w="38100">
            <a:solidFill>
              <a:schemeClr val="accent2"/>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HBA Program Excellence Manager</a:t>
            </a:r>
          </a:p>
        </p:txBody>
      </p:sp>
      <p:sp>
        <p:nvSpPr>
          <p:cNvPr id="16" name="Rectangle: Rounded Corners 15">
            <a:extLst>
              <a:ext uri="{FF2B5EF4-FFF2-40B4-BE49-F238E27FC236}">
                <a16:creationId xmlns:a16="http://schemas.microsoft.com/office/drawing/2014/main" id="{9E1CD142-920B-4567-83BF-81C2C92CC84A}"/>
              </a:ext>
            </a:extLst>
          </p:cNvPr>
          <p:cNvSpPr/>
          <p:nvPr/>
        </p:nvSpPr>
        <p:spPr>
          <a:xfrm>
            <a:off x="7118772" y="4419366"/>
            <a:ext cx="1317283" cy="820032"/>
          </a:xfrm>
          <a:prstGeom prst="roundRect">
            <a:avLst/>
          </a:prstGeom>
          <a:solidFill>
            <a:srgbClr val="9B8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Tahoma" panose="020B0604030504040204" pitchFamily="34" charset="0"/>
                <a:ea typeface="Tahoma" panose="020B0604030504040204" pitchFamily="34" charset="0"/>
                <a:cs typeface="Tahoma" panose="020B0604030504040204" pitchFamily="34" charset="0"/>
              </a:rPr>
              <a:t>Program </a:t>
            </a:r>
            <a:r>
              <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Advisors</a:t>
            </a:r>
          </a:p>
        </p:txBody>
      </p:sp>
      <p:cxnSp>
        <p:nvCxnSpPr>
          <p:cNvPr id="20" name="Straight Connector 19">
            <a:extLst>
              <a:ext uri="{FF2B5EF4-FFF2-40B4-BE49-F238E27FC236}">
                <a16:creationId xmlns:a16="http://schemas.microsoft.com/office/drawing/2014/main" id="{ADBB7B5A-1B5B-4351-B65B-ED7FFDE8AFB3}"/>
              </a:ext>
            </a:extLst>
          </p:cNvPr>
          <p:cNvCxnSpPr>
            <a:cxnSpLocks/>
            <a:stCxn id="16" idx="1"/>
            <a:endCxn id="27" idx="3"/>
          </p:cNvCxnSpPr>
          <p:nvPr/>
        </p:nvCxnSpPr>
        <p:spPr>
          <a:xfrm flipH="1" flipV="1">
            <a:off x="5398108" y="4634308"/>
            <a:ext cx="1720664" cy="195074"/>
          </a:xfrm>
          <a:prstGeom prst="line">
            <a:avLst/>
          </a:prstGeom>
          <a:ln w="12700">
            <a:solidFill>
              <a:srgbClr val="58595B"/>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641259-93E2-44D6-BC4D-D2D069AE666C}"/>
              </a:ext>
            </a:extLst>
          </p:cNvPr>
          <p:cNvCxnSpPr>
            <a:cxnSpLocks/>
            <a:stCxn id="7" idx="1"/>
            <a:endCxn id="6" idx="3"/>
          </p:cNvCxnSpPr>
          <p:nvPr/>
        </p:nvCxnSpPr>
        <p:spPr>
          <a:xfrm flipH="1">
            <a:off x="5348002" y="1310454"/>
            <a:ext cx="1390357" cy="0"/>
          </a:xfrm>
          <a:prstGeom prst="line">
            <a:avLst/>
          </a:prstGeom>
          <a:ln w="1270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8EA97F-A547-4B55-945D-1A86227E56F9}"/>
              </a:ext>
            </a:extLst>
          </p:cNvPr>
          <p:cNvCxnSpPr>
            <a:cxnSpLocks/>
            <a:stCxn id="13" idx="1"/>
            <a:endCxn id="8" idx="3"/>
          </p:cNvCxnSpPr>
          <p:nvPr/>
        </p:nvCxnSpPr>
        <p:spPr>
          <a:xfrm flipH="1">
            <a:off x="5348002" y="3233441"/>
            <a:ext cx="1019320" cy="2333"/>
          </a:xfrm>
          <a:prstGeom prst="line">
            <a:avLst/>
          </a:prstGeom>
          <a:ln w="12700">
            <a:solidFill>
              <a:srgbClr val="58595B"/>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96143AD-7DAF-4746-8A2C-627B72FA3E4F}"/>
              </a:ext>
            </a:extLst>
          </p:cNvPr>
          <p:cNvSpPr/>
          <p:nvPr/>
        </p:nvSpPr>
        <p:spPr>
          <a:xfrm>
            <a:off x="1820224" y="5763323"/>
            <a:ext cx="1360183" cy="657225"/>
          </a:xfrm>
          <a:prstGeom prst="rect">
            <a:avLst/>
          </a:prstGeom>
          <a:no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i="1">
                <a:solidFill>
                  <a:srgbClr val="5AC6B4"/>
                </a:solidFill>
                <a:latin typeface="Tahoma" panose="020B0604030504040204" pitchFamily="34" charset="0"/>
                <a:ea typeface="Tahoma" panose="020B0604030504040204" pitchFamily="34" charset="0"/>
                <a:cs typeface="Tahoma" panose="020B0604030504040204" pitchFamily="34" charset="0"/>
              </a:rPr>
              <a:t>Benefits to other employees</a:t>
            </a:r>
            <a:endParaRPr lang="en-US" sz="900" b="1" i="1">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cxnSp>
        <p:nvCxnSpPr>
          <p:cNvPr id="39" name="Straight Connector 38">
            <a:extLst>
              <a:ext uri="{FF2B5EF4-FFF2-40B4-BE49-F238E27FC236}">
                <a16:creationId xmlns:a16="http://schemas.microsoft.com/office/drawing/2014/main" id="{8F5EC222-8DE1-42E4-AC70-622272EEC159}"/>
              </a:ext>
            </a:extLst>
          </p:cNvPr>
          <p:cNvCxnSpPr>
            <a:cxnSpLocks/>
            <a:stCxn id="7" idx="2"/>
            <a:endCxn id="13" idx="0"/>
          </p:cNvCxnSpPr>
          <p:nvPr/>
        </p:nvCxnSpPr>
        <p:spPr>
          <a:xfrm>
            <a:off x="7764519" y="1660974"/>
            <a:ext cx="12895" cy="951448"/>
          </a:xfrm>
          <a:prstGeom prst="line">
            <a:avLst/>
          </a:prstGeom>
          <a:ln>
            <a:solidFill>
              <a:srgbClr val="58595B"/>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A503DD8-9A6C-42BD-B889-1C1355B9A6B7}"/>
              </a:ext>
            </a:extLst>
          </p:cNvPr>
          <p:cNvCxnSpPr>
            <a:cxnSpLocks/>
            <a:stCxn id="13" idx="2"/>
            <a:endCxn id="16" idx="0"/>
          </p:cNvCxnSpPr>
          <p:nvPr/>
        </p:nvCxnSpPr>
        <p:spPr>
          <a:xfrm>
            <a:off x="7777414" y="3854459"/>
            <a:ext cx="0" cy="564907"/>
          </a:xfrm>
          <a:prstGeom prst="line">
            <a:avLst/>
          </a:prstGeom>
          <a:ln>
            <a:solidFill>
              <a:srgbClr val="58595B"/>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E4A8E08-E18C-4237-960D-FB2D7975A66C}"/>
              </a:ext>
            </a:extLst>
          </p:cNvPr>
          <p:cNvCxnSpPr>
            <a:cxnSpLocks/>
            <a:stCxn id="8" idx="2"/>
            <a:endCxn id="11" idx="0"/>
          </p:cNvCxnSpPr>
          <p:nvPr/>
        </p:nvCxnSpPr>
        <p:spPr>
          <a:xfrm flipH="1">
            <a:off x="4321841" y="3586294"/>
            <a:ext cx="1" cy="1022202"/>
          </a:xfrm>
          <a:prstGeom prst="line">
            <a:avLst/>
          </a:prstGeom>
          <a:ln>
            <a:solidFill>
              <a:srgbClr val="58595B"/>
            </a:solidFill>
            <a:prstDash val="lgDashDot"/>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B41037F5-3AA4-45B5-B12B-8C32965168E6}"/>
              </a:ext>
            </a:extLst>
          </p:cNvPr>
          <p:cNvSpPr/>
          <p:nvPr/>
        </p:nvSpPr>
        <p:spPr>
          <a:xfrm>
            <a:off x="2616178" y="2606613"/>
            <a:ext cx="1495524" cy="311070"/>
          </a:xfrm>
          <a:prstGeom prst="roundRect">
            <a:avLst/>
          </a:prstGeom>
          <a:solidFill>
            <a:srgbClr val="A1DFD5"/>
          </a:solidFill>
          <a:ln>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Executive Sponsors</a:t>
            </a:r>
          </a:p>
        </p:txBody>
      </p:sp>
      <p:cxnSp>
        <p:nvCxnSpPr>
          <p:cNvPr id="67" name="Straight Connector 66">
            <a:extLst>
              <a:ext uri="{FF2B5EF4-FFF2-40B4-BE49-F238E27FC236}">
                <a16:creationId xmlns:a16="http://schemas.microsoft.com/office/drawing/2014/main" id="{C9F5CDBF-8005-438A-9851-67C2404B7A38}"/>
              </a:ext>
            </a:extLst>
          </p:cNvPr>
          <p:cNvCxnSpPr>
            <a:cxnSpLocks/>
            <a:stCxn id="6" idx="2"/>
            <a:endCxn id="8" idx="0"/>
          </p:cNvCxnSpPr>
          <p:nvPr/>
        </p:nvCxnSpPr>
        <p:spPr>
          <a:xfrm>
            <a:off x="4321842" y="1660974"/>
            <a:ext cx="0" cy="1224280"/>
          </a:xfrm>
          <a:prstGeom prst="line">
            <a:avLst/>
          </a:prstGeom>
          <a:ln>
            <a:solidFill>
              <a:srgbClr val="58595B"/>
            </a:solidFill>
            <a:prstDash val="lgDashDot"/>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3EFEC133-FC4D-4BD6-935C-8BAFDE898703}"/>
              </a:ext>
            </a:extLst>
          </p:cNvPr>
          <p:cNvGrpSpPr/>
          <p:nvPr/>
        </p:nvGrpSpPr>
        <p:grpSpPr>
          <a:xfrm>
            <a:off x="3143812" y="4957153"/>
            <a:ext cx="2356059" cy="2356059"/>
            <a:chOff x="-367714" y="2055055"/>
            <a:chExt cx="1920240" cy="1920240"/>
          </a:xfrm>
          <a:scene3d>
            <a:camera prst="isometricOffAxis1Top"/>
            <a:lightRig rig="threePt" dir="t"/>
          </a:scene3d>
        </p:grpSpPr>
        <p:sp>
          <p:nvSpPr>
            <p:cNvPr id="70" name="Oval 69">
              <a:extLst>
                <a:ext uri="{FF2B5EF4-FFF2-40B4-BE49-F238E27FC236}">
                  <a16:creationId xmlns:a16="http://schemas.microsoft.com/office/drawing/2014/main" id="{94E4D092-2CC9-4BC3-BAA2-868A2CA3F08C}"/>
                </a:ext>
              </a:extLst>
            </p:cNvPr>
            <p:cNvSpPr/>
            <p:nvPr/>
          </p:nvSpPr>
          <p:spPr>
            <a:xfrm>
              <a:off x="447040" y="2866098"/>
              <a:ext cx="311070" cy="31107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sp>
          <p:nvSpPr>
            <p:cNvPr id="71" name="Oval 70">
              <a:extLst>
                <a:ext uri="{FF2B5EF4-FFF2-40B4-BE49-F238E27FC236}">
                  <a16:creationId xmlns:a16="http://schemas.microsoft.com/office/drawing/2014/main" id="{5C5FB3D0-7BD7-466C-8B57-CB01B3071A88}"/>
                </a:ext>
              </a:extLst>
            </p:cNvPr>
            <p:cNvSpPr>
              <a:spLocks noChangeAspect="1"/>
            </p:cNvSpPr>
            <p:nvPr/>
          </p:nvSpPr>
          <p:spPr>
            <a:xfrm>
              <a:off x="328255" y="2747313"/>
              <a:ext cx="548640" cy="54864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sp>
          <p:nvSpPr>
            <p:cNvPr id="72" name="Oval 71">
              <a:extLst>
                <a:ext uri="{FF2B5EF4-FFF2-40B4-BE49-F238E27FC236}">
                  <a16:creationId xmlns:a16="http://schemas.microsoft.com/office/drawing/2014/main" id="{6C8E8C6E-65BB-4468-9574-3E8AF281B60C}"/>
                </a:ext>
              </a:extLst>
            </p:cNvPr>
            <p:cNvSpPr>
              <a:spLocks noChangeAspect="1"/>
            </p:cNvSpPr>
            <p:nvPr/>
          </p:nvSpPr>
          <p:spPr>
            <a:xfrm>
              <a:off x="191095" y="2603695"/>
              <a:ext cx="822960" cy="82296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sp>
          <p:nvSpPr>
            <p:cNvPr id="73" name="Oval 72">
              <a:extLst>
                <a:ext uri="{FF2B5EF4-FFF2-40B4-BE49-F238E27FC236}">
                  <a16:creationId xmlns:a16="http://schemas.microsoft.com/office/drawing/2014/main" id="{AD3A8415-B483-491F-853F-ACD6BC04B6BB}"/>
                </a:ext>
              </a:extLst>
            </p:cNvPr>
            <p:cNvSpPr>
              <a:spLocks noChangeAspect="1"/>
            </p:cNvSpPr>
            <p:nvPr/>
          </p:nvSpPr>
          <p:spPr>
            <a:xfrm>
              <a:off x="53935" y="2472993"/>
              <a:ext cx="1097280" cy="109728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extLst>
                <a:ext uri="{FF2B5EF4-FFF2-40B4-BE49-F238E27FC236}">
                  <a16:creationId xmlns:a16="http://schemas.microsoft.com/office/drawing/2014/main" id="{FBC2724D-9960-4B94-A18E-D528819FF185}"/>
                </a:ext>
              </a:extLst>
            </p:cNvPr>
            <p:cNvSpPr>
              <a:spLocks noChangeAspect="1"/>
            </p:cNvSpPr>
            <p:nvPr/>
          </p:nvSpPr>
          <p:spPr>
            <a:xfrm>
              <a:off x="-83225" y="2335833"/>
              <a:ext cx="1371600" cy="137160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extLst>
                <a:ext uri="{FF2B5EF4-FFF2-40B4-BE49-F238E27FC236}">
                  <a16:creationId xmlns:a16="http://schemas.microsoft.com/office/drawing/2014/main" id="{BBA54130-B36F-41BD-BFE7-361F82A85F2A}"/>
                </a:ext>
              </a:extLst>
            </p:cNvPr>
            <p:cNvSpPr>
              <a:spLocks noChangeAspect="1"/>
            </p:cNvSpPr>
            <p:nvPr/>
          </p:nvSpPr>
          <p:spPr>
            <a:xfrm>
              <a:off x="-214728" y="2192215"/>
              <a:ext cx="1645920" cy="164592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extLst>
                <a:ext uri="{FF2B5EF4-FFF2-40B4-BE49-F238E27FC236}">
                  <a16:creationId xmlns:a16="http://schemas.microsoft.com/office/drawing/2014/main" id="{5124ABD6-5C3F-46C8-B2D7-3585745E5CC8}"/>
                </a:ext>
              </a:extLst>
            </p:cNvPr>
            <p:cNvSpPr>
              <a:spLocks noChangeAspect="1"/>
            </p:cNvSpPr>
            <p:nvPr/>
          </p:nvSpPr>
          <p:spPr>
            <a:xfrm>
              <a:off x="-367714" y="2055055"/>
              <a:ext cx="1920240" cy="1920240"/>
            </a:xfrm>
            <a:prstGeom prst="ellipse">
              <a:avLst/>
            </a:prstGeom>
            <a:noFill/>
            <a:ln w="28575">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grpSp>
      <p:sp>
        <p:nvSpPr>
          <p:cNvPr id="78" name="Teardrop 77">
            <a:extLst>
              <a:ext uri="{FF2B5EF4-FFF2-40B4-BE49-F238E27FC236}">
                <a16:creationId xmlns:a16="http://schemas.microsoft.com/office/drawing/2014/main" id="{8B24ABAD-D6F5-44A1-9E07-0D2A9CAE4B28}"/>
              </a:ext>
            </a:extLst>
          </p:cNvPr>
          <p:cNvSpPr/>
          <p:nvPr/>
        </p:nvSpPr>
        <p:spPr>
          <a:xfrm rot="-2700000">
            <a:off x="4173251" y="5689896"/>
            <a:ext cx="297183" cy="297183"/>
          </a:xfrm>
          <a:prstGeom prst="teardrop">
            <a:avLst>
              <a:gd name="adj" fmla="val 196799"/>
            </a:avLst>
          </a:prstGeom>
          <a:solidFill>
            <a:srgbClr val="86D5C8"/>
          </a:solidFill>
          <a:ln>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C6B4"/>
              </a:solidFill>
              <a:latin typeface="Tahoma" panose="020B0604030504040204" pitchFamily="34" charset="0"/>
              <a:ea typeface="Tahoma" panose="020B0604030504040204" pitchFamily="34" charset="0"/>
              <a:cs typeface="Tahoma" panose="020B0604030504040204" pitchFamily="34" charset="0"/>
            </a:endParaRPr>
          </a:p>
        </p:txBody>
      </p:sp>
      <p:sp>
        <p:nvSpPr>
          <p:cNvPr id="91" name="TextBox 90">
            <a:extLst>
              <a:ext uri="{FF2B5EF4-FFF2-40B4-BE49-F238E27FC236}">
                <a16:creationId xmlns:a16="http://schemas.microsoft.com/office/drawing/2014/main" id="{A55152A2-51CF-4EF4-8076-36F3FCEA2081}"/>
              </a:ext>
            </a:extLst>
          </p:cNvPr>
          <p:cNvSpPr txBox="1"/>
          <p:nvPr/>
        </p:nvSpPr>
        <p:spPr>
          <a:xfrm>
            <a:off x="314146" y="972131"/>
            <a:ext cx="1829139" cy="707886"/>
          </a:xfrm>
          <a:prstGeom prst="rect">
            <a:avLst/>
          </a:prstGeom>
          <a:noFill/>
        </p:spPr>
        <p:txBody>
          <a:bodyPr wrap="square" rtlCol="0">
            <a:spAutoFit/>
          </a:bodyPr>
          <a:lstStyle/>
          <a:p>
            <a:r>
              <a:rPr lang="en-US" sz="2000" dirty="0">
                <a:solidFill>
                  <a:srgbClr val="58595B"/>
                </a:solidFill>
                <a:latin typeface="Tahoma" panose="020B0604030504040204" pitchFamily="34" charset="0"/>
                <a:ea typeface="Tahoma" panose="020B0604030504040204" pitchFamily="34" charset="0"/>
                <a:cs typeface="Tahoma" panose="020B0604030504040204" pitchFamily="34" charset="0"/>
              </a:rPr>
              <a:t>Global HBA Partnership</a:t>
            </a:r>
          </a:p>
        </p:txBody>
      </p:sp>
      <p:sp>
        <p:nvSpPr>
          <p:cNvPr id="92" name="TextBox 91">
            <a:extLst>
              <a:ext uri="{FF2B5EF4-FFF2-40B4-BE49-F238E27FC236}">
                <a16:creationId xmlns:a16="http://schemas.microsoft.com/office/drawing/2014/main" id="{CC3664A0-FB62-4F47-8E85-18BF4FC50958}"/>
              </a:ext>
            </a:extLst>
          </p:cNvPr>
          <p:cNvSpPr txBox="1"/>
          <p:nvPr/>
        </p:nvSpPr>
        <p:spPr>
          <a:xfrm>
            <a:off x="328792" y="2737436"/>
            <a:ext cx="1829139" cy="707886"/>
          </a:xfrm>
          <a:prstGeom prst="rect">
            <a:avLst/>
          </a:prstGeom>
          <a:noFill/>
        </p:spPr>
        <p:txBody>
          <a:bodyPr wrap="square" rtlCol="0">
            <a:spAutoFit/>
          </a:bodyPr>
          <a:lstStyle/>
          <a:p>
            <a:r>
              <a:rPr lang="en-US" sz="2000">
                <a:solidFill>
                  <a:srgbClr val="58595B"/>
                </a:solidFill>
                <a:latin typeface="Tahoma" panose="020B0604030504040204" pitchFamily="34" charset="0"/>
                <a:ea typeface="Tahoma" panose="020B0604030504040204" pitchFamily="34" charset="0"/>
                <a:cs typeface="Tahoma" panose="020B0604030504040204" pitchFamily="34" charset="0"/>
              </a:rPr>
              <a:t>Ambassador Relationship</a:t>
            </a:r>
          </a:p>
        </p:txBody>
      </p:sp>
      <p:sp>
        <p:nvSpPr>
          <p:cNvPr id="93" name="TextBox 92">
            <a:extLst>
              <a:ext uri="{FF2B5EF4-FFF2-40B4-BE49-F238E27FC236}">
                <a16:creationId xmlns:a16="http://schemas.microsoft.com/office/drawing/2014/main" id="{E5B7F8ED-3F95-47AF-8C89-C63B97F5090B}"/>
              </a:ext>
            </a:extLst>
          </p:cNvPr>
          <p:cNvSpPr txBox="1"/>
          <p:nvPr/>
        </p:nvSpPr>
        <p:spPr>
          <a:xfrm>
            <a:off x="2690591" y="321264"/>
            <a:ext cx="3262499" cy="461665"/>
          </a:xfrm>
          <a:prstGeom prst="rect">
            <a:avLst/>
          </a:prstGeom>
          <a:noFill/>
        </p:spPr>
        <p:txBody>
          <a:bodyPr wrap="square" rtlCol="0">
            <a:spAutoFit/>
          </a:bodyPr>
          <a:lstStyle/>
          <a:p>
            <a:pPr algn="ctr"/>
            <a:r>
              <a:rPr lang="en-US" sz="2400" b="1" dirty="0">
                <a:solidFill>
                  <a:srgbClr val="58595B"/>
                </a:solidFill>
                <a:latin typeface="Tahoma" panose="020B0604030504040204" pitchFamily="34" charset="0"/>
                <a:ea typeface="Tahoma" panose="020B0604030504040204" pitchFamily="34" charset="0"/>
                <a:cs typeface="Tahoma" panose="020B0604030504040204" pitchFamily="34" charset="0"/>
              </a:rPr>
              <a:t>Corporate Partner</a:t>
            </a:r>
          </a:p>
        </p:txBody>
      </p:sp>
      <p:sp>
        <p:nvSpPr>
          <p:cNvPr id="94" name="TextBox 93">
            <a:extLst>
              <a:ext uri="{FF2B5EF4-FFF2-40B4-BE49-F238E27FC236}">
                <a16:creationId xmlns:a16="http://schemas.microsoft.com/office/drawing/2014/main" id="{8A136173-8B81-4CD3-B5FF-0C567A3AED19}"/>
              </a:ext>
            </a:extLst>
          </p:cNvPr>
          <p:cNvSpPr txBox="1"/>
          <p:nvPr/>
        </p:nvSpPr>
        <p:spPr>
          <a:xfrm>
            <a:off x="6105313" y="288857"/>
            <a:ext cx="6340624" cy="461665"/>
          </a:xfrm>
          <a:prstGeom prst="rect">
            <a:avLst/>
          </a:prstGeom>
          <a:noFill/>
        </p:spPr>
        <p:txBody>
          <a:bodyPr wrap="square" rtlCol="0">
            <a:spAutoFit/>
          </a:bodyPr>
          <a:lstStyle/>
          <a:p>
            <a:pPr algn="ctr"/>
            <a:r>
              <a:rPr lang="en-US" sz="2400" b="1" dirty="0">
                <a:solidFill>
                  <a:srgbClr val="58595B"/>
                </a:solidFill>
                <a:latin typeface="Tahoma" panose="020B0604030504040204" pitchFamily="34" charset="0"/>
                <a:ea typeface="Tahoma" panose="020B0604030504040204" pitchFamily="34" charset="0"/>
                <a:cs typeface="Tahoma" panose="020B0604030504040204" pitchFamily="34" charset="0"/>
              </a:rPr>
              <a:t>HBA</a:t>
            </a:r>
          </a:p>
        </p:txBody>
      </p:sp>
      <p:cxnSp>
        <p:nvCxnSpPr>
          <p:cNvPr id="5" name="Straight Connector 4">
            <a:extLst>
              <a:ext uri="{FF2B5EF4-FFF2-40B4-BE49-F238E27FC236}">
                <a16:creationId xmlns:a16="http://schemas.microsoft.com/office/drawing/2014/main" id="{CA8B0360-BD9F-4723-B241-7B26D354D86B}"/>
              </a:ext>
            </a:extLst>
          </p:cNvPr>
          <p:cNvCxnSpPr>
            <a:cxnSpLocks/>
          </p:cNvCxnSpPr>
          <p:nvPr/>
        </p:nvCxnSpPr>
        <p:spPr>
          <a:xfrm flipH="1">
            <a:off x="4947030" y="3803895"/>
            <a:ext cx="1465921" cy="858841"/>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FB676F3-65F2-235C-A74A-316A8EAC7EC2}"/>
              </a:ext>
            </a:extLst>
          </p:cNvPr>
          <p:cNvSpPr txBox="1"/>
          <p:nvPr/>
        </p:nvSpPr>
        <p:spPr>
          <a:xfrm>
            <a:off x="341658" y="4632280"/>
            <a:ext cx="1829139" cy="707886"/>
          </a:xfrm>
          <a:prstGeom prst="rect">
            <a:avLst/>
          </a:prstGeom>
          <a:noFill/>
        </p:spPr>
        <p:txBody>
          <a:bodyPr wrap="square" rtlCol="0">
            <a:spAutoFit/>
          </a:bodyPr>
          <a:lstStyle/>
          <a:p>
            <a:r>
              <a:rPr lang="en-US" sz="2000">
                <a:solidFill>
                  <a:srgbClr val="58595B"/>
                </a:solidFill>
                <a:latin typeface="Tahoma" panose="020B0604030504040204" pitchFamily="34" charset="0"/>
                <a:ea typeface="Tahoma" panose="020B0604030504040204" pitchFamily="34" charset="0"/>
                <a:cs typeface="Tahoma" panose="020B0604030504040204" pitchFamily="34" charset="0"/>
              </a:rPr>
              <a:t>Ambassador Program</a:t>
            </a:r>
          </a:p>
        </p:txBody>
      </p:sp>
      <p:sp>
        <p:nvSpPr>
          <p:cNvPr id="17" name="Rectangle: Rounded Corners 16">
            <a:extLst>
              <a:ext uri="{FF2B5EF4-FFF2-40B4-BE49-F238E27FC236}">
                <a16:creationId xmlns:a16="http://schemas.microsoft.com/office/drawing/2014/main" id="{653B2BDE-3017-CDC0-4B65-423AEB984AD9}"/>
              </a:ext>
            </a:extLst>
          </p:cNvPr>
          <p:cNvSpPr/>
          <p:nvPr/>
        </p:nvSpPr>
        <p:spPr>
          <a:xfrm>
            <a:off x="9747676" y="2885254"/>
            <a:ext cx="2052320" cy="701040"/>
          </a:xfrm>
          <a:prstGeom prst="roundRect">
            <a:avLst/>
          </a:prstGeom>
          <a:solidFill>
            <a:srgbClr val="9B8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Global Ambassador Committee</a:t>
            </a:r>
          </a:p>
        </p:txBody>
      </p:sp>
      <p:sp>
        <p:nvSpPr>
          <p:cNvPr id="19" name="Rectangle: Rounded Corners 18">
            <a:extLst>
              <a:ext uri="{FF2B5EF4-FFF2-40B4-BE49-F238E27FC236}">
                <a16:creationId xmlns:a16="http://schemas.microsoft.com/office/drawing/2014/main" id="{3204552F-BE41-77AB-923F-F1AC3CB87FC7}"/>
              </a:ext>
            </a:extLst>
          </p:cNvPr>
          <p:cNvSpPr/>
          <p:nvPr/>
        </p:nvSpPr>
        <p:spPr>
          <a:xfrm>
            <a:off x="10166447" y="4549833"/>
            <a:ext cx="1317283" cy="899336"/>
          </a:xfrm>
          <a:prstGeom prst="roundRect">
            <a:avLst/>
          </a:prstGeom>
          <a:solidFill>
            <a:srgbClr val="BFB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Local Regions/ Chapters</a:t>
            </a:r>
          </a:p>
        </p:txBody>
      </p:sp>
      <p:cxnSp>
        <p:nvCxnSpPr>
          <p:cNvPr id="21" name="Straight Connector 20">
            <a:extLst>
              <a:ext uri="{FF2B5EF4-FFF2-40B4-BE49-F238E27FC236}">
                <a16:creationId xmlns:a16="http://schemas.microsoft.com/office/drawing/2014/main" id="{9FBCC9FF-92A5-95DA-AC34-A2D106770EA2}"/>
              </a:ext>
            </a:extLst>
          </p:cNvPr>
          <p:cNvCxnSpPr>
            <a:cxnSpLocks/>
            <a:stCxn id="17" idx="1"/>
            <a:endCxn id="13" idx="3"/>
          </p:cNvCxnSpPr>
          <p:nvPr/>
        </p:nvCxnSpPr>
        <p:spPr>
          <a:xfrm flipH="1" flipV="1">
            <a:off x="9187505" y="3233441"/>
            <a:ext cx="560171" cy="2333"/>
          </a:xfrm>
          <a:prstGeom prst="line">
            <a:avLst/>
          </a:prstGeom>
          <a:ln w="1270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23BA92A-679C-BB29-27D5-2EC4A8752F39}"/>
              </a:ext>
            </a:extLst>
          </p:cNvPr>
          <p:cNvCxnSpPr>
            <a:cxnSpLocks/>
          </p:cNvCxnSpPr>
          <p:nvPr/>
        </p:nvCxnSpPr>
        <p:spPr>
          <a:xfrm>
            <a:off x="9174031" y="3814980"/>
            <a:ext cx="1003207" cy="76832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63" name="Freeform: Shape 62">
            <a:extLst>
              <a:ext uri="{FF2B5EF4-FFF2-40B4-BE49-F238E27FC236}">
                <a16:creationId xmlns:a16="http://schemas.microsoft.com/office/drawing/2014/main" id="{2A12D362-BEDC-3F22-0CB7-BB86692F6368}"/>
              </a:ext>
            </a:extLst>
          </p:cNvPr>
          <p:cNvSpPr/>
          <p:nvPr/>
        </p:nvSpPr>
        <p:spPr>
          <a:xfrm>
            <a:off x="5001138" y="5023544"/>
            <a:ext cx="5155580" cy="392068"/>
          </a:xfrm>
          <a:custGeom>
            <a:avLst/>
            <a:gdLst>
              <a:gd name="connsiteX0" fmla="*/ 0 w 5109587"/>
              <a:gd name="connsiteY0" fmla="*/ 0 h 663194"/>
              <a:gd name="connsiteX1" fmla="*/ 2813539 w 5109587"/>
              <a:gd name="connsiteY1" fmla="*/ 663191 h 663194"/>
              <a:gd name="connsiteX2" fmla="*/ 5109587 w 5109587"/>
              <a:gd name="connsiteY2" fmla="*/ 10048 h 663194"/>
              <a:gd name="connsiteX3" fmla="*/ 5109587 w 5109587"/>
              <a:gd name="connsiteY3" fmla="*/ 10048 h 663194"/>
            </a:gdLst>
            <a:ahLst/>
            <a:cxnLst>
              <a:cxn ang="0">
                <a:pos x="connsiteX0" y="connsiteY0"/>
              </a:cxn>
              <a:cxn ang="0">
                <a:pos x="connsiteX1" y="connsiteY1"/>
              </a:cxn>
              <a:cxn ang="0">
                <a:pos x="connsiteX2" y="connsiteY2"/>
              </a:cxn>
              <a:cxn ang="0">
                <a:pos x="connsiteX3" y="connsiteY3"/>
              </a:cxn>
            </a:cxnLst>
            <a:rect l="l" t="t" r="r" b="b"/>
            <a:pathLst>
              <a:path w="5109587" h="663194">
                <a:moveTo>
                  <a:pt x="0" y="0"/>
                </a:moveTo>
                <a:cubicBezTo>
                  <a:pt x="980970" y="330758"/>
                  <a:pt x="1961941" y="661516"/>
                  <a:pt x="2813539" y="663191"/>
                </a:cubicBezTo>
                <a:cubicBezTo>
                  <a:pt x="3665137" y="664866"/>
                  <a:pt x="5109587" y="10048"/>
                  <a:pt x="5109587" y="10048"/>
                </a:cubicBezTo>
                <a:lnTo>
                  <a:pt x="5109587" y="10048"/>
                </a:lnTo>
              </a:path>
            </a:pathLst>
          </a:custGeom>
          <a:ln cap="sq">
            <a:solidFill>
              <a:schemeClr val="tx1">
                <a:lumMod val="50000"/>
                <a:lumOff val="50000"/>
              </a:schemeClr>
            </a:solidFill>
            <a:prstDash val="sysDo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BBC8C85-D231-1575-0998-27655BF44C36}"/>
              </a:ext>
            </a:extLst>
          </p:cNvPr>
          <p:cNvSpPr/>
          <p:nvPr/>
        </p:nvSpPr>
        <p:spPr>
          <a:xfrm>
            <a:off x="9747676" y="962884"/>
            <a:ext cx="2052320" cy="701040"/>
          </a:xfrm>
          <a:prstGeom prst="round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HBA Central</a:t>
            </a:r>
          </a:p>
        </p:txBody>
      </p:sp>
      <p:cxnSp>
        <p:nvCxnSpPr>
          <p:cNvPr id="3" name="Straight Connector 2">
            <a:extLst>
              <a:ext uri="{FF2B5EF4-FFF2-40B4-BE49-F238E27FC236}">
                <a16:creationId xmlns:a16="http://schemas.microsoft.com/office/drawing/2014/main" id="{1129F9E4-8807-97E3-C718-03EF6CB82A9A}"/>
              </a:ext>
            </a:extLst>
          </p:cNvPr>
          <p:cNvCxnSpPr>
            <a:cxnSpLocks/>
            <a:stCxn id="2" idx="1"/>
            <a:endCxn id="7" idx="3"/>
          </p:cNvCxnSpPr>
          <p:nvPr/>
        </p:nvCxnSpPr>
        <p:spPr>
          <a:xfrm flipH="1" flipV="1">
            <a:off x="8790679" y="1310454"/>
            <a:ext cx="956997" cy="2950"/>
          </a:xfrm>
          <a:prstGeom prst="line">
            <a:avLst/>
          </a:prstGeom>
          <a:ln>
            <a:solidFill>
              <a:srgbClr val="58595B"/>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12C74D-9C2B-BD00-5681-5734B7CABAE8}"/>
              </a:ext>
            </a:extLst>
          </p:cNvPr>
          <p:cNvCxnSpPr>
            <a:cxnSpLocks/>
            <a:stCxn id="2" idx="2"/>
            <a:endCxn id="17" idx="0"/>
          </p:cNvCxnSpPr>
          <p:nvPr/>
        </p:nvCxnSpPr>
        <p:spPr>
          <a:xfrm>
            <a:off x="10773836" y="1663924"/>
            <a:ext cx="0" cy="1221330"/>
          </a:xfrm>
          <a:prstGeom prst="line">
            <a:avLst/>
          </a:prstGeom>
          <a:ln>
            <a:solidFill>
              <a:srgbClr val="58595B"/>
            </a:solidFill>
            <a:prstDash val="solid"/>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BA87BD7-41CF-6FA7-E27D-77F9B4EEFF2C}"/>
              </a:ext>
            </a:extLst>
          </p:cNvPr>
          <p:cNvSpPr/>
          <p:nvPr/>
        </p:nvSpPr>
        <p:spPr>
          <a:xfrm>
            <a:off x="4456440" y="4410470"/>
            <a:ext cx="941668" cy="447675"/>
          </a:xfrm>
          <a:prstGeom prst="roundRect">
            <a:avLst/>
          </a:prstGeom>
          <a:solidFill>
            <a:srgbClr val="BDE9E2"/>
          </a:solidFill>
          <a:ln>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Executive Committee</a:t>
            </a:r>
          </a:p>
        </p:txBody>
      </p:sp>
      <p:sp>
        <p:nvSpPr>
          <p:cNvPr id="38" name="TextBox 37">
            <a:extLst>
              <a:ext uri="{FF2B5EF4-FFF2-40B4-BE49-F238E27FC236}">
                <a16:creationId xmlns:a16="http://schemas.microsoft.com/office/drawing/2014/main" id="{6CA0D082-6847-0C24-54A1-02E8AC08BB7F}"/>
              </a:ext>
            </a:extLst>
          </p:cNvPr>
          <p:cNvSpPr txBox="1"/>
          <p:nvPr/>
        </p:nvSpPr>
        <p:spPr>
          <a:xfrm>
            <a:off x="7169653" y="5366737"/>
            <a:ext cx="1317283" cy="261610"/>
          </a:xfrm>
          <a:prstGeom prst="rect">
            <a:avLst/>
          </a:prstGeom>
          <a:noFill/>
        </p:spPr>
        <p:txBody>
          <a:bodyPr wrap="square" rtlCol="0">
            <a:spAutoFit/>
          </a:bodyPr>
          <a:lstStyle/>
          <a:p>
            <a:pPr algn="ctr"/>
            <a:r>
              <a:rPr lang="en-US" sz="1050" i="1">
                <a:solidFill>
                  <a:srgbClr val="58595B"/>
                </a:solidFill>
                <a:latin typeface="Tahoma" panose="020B0604030504040204" pitchFamily="34" charset="0"/>
                <a:ea typeface="Tahoma" panose="020B0604030504040204" pitchFamily="34" charset="0"/>
                <a:cs typeface="Tahoma" panose="020B0604030504040204" pitchFamily="34" charset="0"/>
              </a:rPr>
              <a:t>Collaboration</a:t>
            </a:r>
          </a:p>
        </p:txBody>
      </p:sp>
      <p:sp>
        <p:nvSpPr>
          <p:cNvPr id="10" name="Rectangle: Rounded Corners 9">
            <a:extLst>
              <a:ext uri="{FF2B5EF4-FFF2-40B4-BE49-F238E27FC236}">
                <a16:creationId xmlns:a16="http://schemas.microsoft.com/office/drawing/2014/main" id="{7264499E-EA9E-E0CB-CF0A-C96803429A65}"/>
              </a:ext>
            </a:extLst>
          </p:cNvPr>
          <p:cNvSpPr/>
          <p:nvPr/>
        </p:nvSpPr>
        <p:spPr>
          <a:xfrm>
            <a:off x="2616178" y="3532092"/>
            <a:ext cx="1495524" cy="311070"/>
          </a:xfrm>
          <a:prstGeom prst="roundRect">
            <a:avLst/>
          </a:prstGeom>
          <a:solidFill>
            <a:srgbClr val="A1DFD5"/>
          </a:solidFill>
          <a:ln>
            <a:solidFill>
              <a:srgbClr val="5AC6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Champion(s)</a:t>
            </a:r>
          </a:p>
        </p:txBody>
      </p:sp>
      <p:sp>
        <p:nvSpPr>
          <p:cNvPr id="15" name="Freeform: Shape 14">
            <a:extLst>
              <a:ext uri="{FF2B5EF4-FFF2-40B4-BE49-F238E27FC236}">
                <a16:creationId xmlns:a16="http://schemas.microsoft.com/office/drawing/2014/main" id="{52AAB9CE-7BEC-9272-C61E-63F9A6AC6294}"/>
              </a:ext>
            </a:extLst>
          </p:cNvPr>
          <p:cNvSpPr/>
          <p:nvPr/>
        </p:nvSpPr>
        <p:spPr>
          <a:xfrm>
            <a:off x="4980482" y="5026727"/>
            <a:ext cx="5196756" cy="392068"/>
          </a:xfrm>
          <a:custGeom>
            <a:avLst/>
            <a:gdLst>
              <a:gd name="connsiteX0" fmla="*/ 0 w 5109587"/>
              <a:gd name="connsiteY0" fmla="*/ 0 h 663194"/>
              <a:gd name="connsiteX1" fmla="*/ 2813539 w 5109587"/>
              <a:gd name="connsiteY1" fmla="*/ 663191 h 663194"/>
              <a:gd name="connsiteX2" fmla="*/ 5109587 w 5109587"/>
              <a:gd name="connsiteY2" fmla="*/ 10048 h 663194"/>
              <a:gd name="connsiteX3" fmla="*/ 5109587 w 5109587"/>
              <a:gd name="connsiteY3" fmla="*/ 10048 h 663194"/>
            </a:gdLst>
            <a:ahLst/>
            <a:cxnLst>
              <a:cxn ang="0">
                <a:pos x="connsiteX0" y="connsiteY0"/>
              </a:cxn>
              <a:cxn ang="0">
                <a:pos x="connsiteX1" y="connsiteY1"/>
              </a:cxn>
              <a:cxn ang="0">
                <a:pos x="connsiteX2" y="connsiteY2"/>
              </a:cxn>
              <a:cxn ang="0">
                <a:pos x="connsiteX3" y="connsiteY3"/>
              </a:cxn>
            </a:cxnLst>
            <a:rect l="l" t="t" r="r" b="b"/>
            <a:pathLst>
              <a:path w="5109587" h="663194">
                <a:moveTo>
                  <a:pt x="0" y="0"/>
                </a:moveTo>
                <a:cubicBezTo>
                  <a:pt x="980970" y="330758"/>
                  <a:pt x="1961941" y="661516"/>
                  <a:pt x="2813539" y="663191"/>
                </a:cubicBezTo>
                <a:cubicBezTo>
                  <a:pt x="3665137" y="664866"/>
                  <a:pt x="5109587" y="10048"/>
                  <a:pt x="5109587" y="10048"/>
                </a:cubicBezTo>
                <a:lnTo>
                  <a:pt x="5109587" y="10048"/>
                </a:lnTo>
              </a:path>
            </a:pathLst>
          </a:custGeom>
          <a:ln cap="sq">
            <a:solidFill>
              <a:schemeClr val="tx1">
                <a:lumMod val="75000"/>
              </a:schemeClr>
            </a:solidFill>
            <a:prstDash val="sysDo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EF0B1CF-5667-1FBA-1E6D-EEEC85EF8D23}"/>
              </a:ext>
            </a:extLst>
          </p:cNvPr>
          <p:cNvSpPr txBox="1"/>
          <p:nvPr/>
        </p:nvSpPr>
        <p:spPr>
          <a:xfrm>
            <a:off x="8147905" y="3729827"/>
            <a:ext cx="2634143" cy="1015663"/>
          </a:xfrm>
          <a:prstGeom prst="rect">
            <a:avLst/>
          </a:prstGeom>
          <a:solidFill>
            <a:schemeClr val="accent1">
              <a:lumMod val="20000"/>
              <a:lumOff val="80000"/>
            </a:schemeClr>
          </a:solid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200" dirty="0"/>
              <a:t>Your </a:t>
            </a:r>
            <a:r>
              <a:rPr lang="en-US" sz="1200" b="1" dirty="0"/>
              <a:t>HBA Program Excellence Manager </a:t>
            </a:r>
            <a:r>
              <a:rPr lang="en-US" sz="1200" dirty="0"/>
              <a:t>is key in coordinating all the various groups and individuals necessary to execute an Ambassador Program.</a:t>
            </a:r>
          </a:p>
        </p:txBody>
      </p:sp>
    </p:spTree>
    <p:extLst>
      <p:ext uri="{BB962C8B-B14F-4D97-AF65-F5344CB8AC3E}">
        <p14:creationId xmlns:p14="http://schemas.microsoft.com/office/powerpoint/2010/main" val="3856145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6B5-23E9-56F5-19D3-71203B557F84}"/>
              </a:ext>
            </a:extLst>
          </p:cNvPr>
          <p:cNvSpPr>
            <a:spLocks noGrp="1"/>
          </p:cNvSpPr>
          <p:nvPr>
            <p:ph type="title"/>
          </p:nvPr>
        </p:nvSpPr>
        <p:spPr>
          <a:xfrm>
            <a:off x="821055" y="604133"/>
            <a:ext cx="10515600" cy="893404"/>
          </a:xfrm>
        </p:spPr>
        <p:txBody>
          <a:bodyPr/>
          <a:lstStyle/>
          <a:p>
            <a:r>
              <a:rPr lang="en-US" dirty="0"/>
              <a:t>Key Role: Champion</a:t>
            </a:r>
          </a:p>
        </p:txBody>
      </p:sp>
      <p:sp>
        <p:nvSpPr>
          <p:cNvPr id="5" name="TextBox 4">
            <a:extLst>
              <a:ext uri="{FF2B5EF4-FFF2-40B4-BE49-F238E27FC236}">
                <a16:creationId xmlns:a16="http://schemas.microsoft.com/office/drawing/2014/main" id="{63147F2C-E3D6-2D69-0EB7-01A579560DDD}"/>
              </a:ext>
            </a:extLst>
          </p:cNvPr>
          <p:cNvSpPr txBox="1"/>
          <p:nvPr/>
        </p:nvSpPr>
        <p:spPr>
          <a:xfrm>
            <a:off x="821055" y="1821387"/>
            <a:ext cx="10365105" cy="4031873"/>
          </a:xfrm>
          <a:prstGeom prst="rect">
            <a:avLst/>
          </a:prstGeom>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A Champion is the key driver of the program internally within your company. This role is a high-visibility opportunity for a mid-level employee with a drive to succeed, and it positions the individual to be seen as a leader within the organization. A mixture of strategic and tactical planning, Champions often find this role to be an exciting new challenge and may hold it for one or more years. This role is a wonderful addition to an emerging leader’s company individual development plan and resume.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The HBA recommends each program have </a:t>
            </a:r>
            <a:r>
              <a:rPr kumimoji="0" lang="en-US" sz="1600" b="1" i="0" u="none" strike="noStrike" kern="1200" cap="none" spc="0" normalizeH="0" baseline="0" noProof="0" dirty="0">
                <a:ln>
                  <a:noFill/>
                </a:ln>
                <a:solidFill>
                  <a:srgbClr val="58595B"/>
                </a:solidFill>
                <a:effectLst/>
                <a:uLnTx/>
                <a:uFillTx/>
                <a:latin typeface="Tahoma"/>
                <a:ea typeface="+mn-ea"/>
                <a:cs typeface="+mn-cs"/>
              </a:rPr>
              <a:t>two</a:t>
            </a:r>
            <a:r>
              <a:rPr kumimoji="0" lang="en-US" sz="1600" b="0" i="0" u="none" strike="noStrike" kern="1200" cap="none" spc="0" normalizeH="0" baseline="0" noProof="0" dirty="0">
                <a:ln>
                  <a:noFill/>
                </a:ln>
                <a:solidFill>
                  <a:srgbClr val="58595B"/>
                </a:solidFill>
                <a:effectLst/>
                <a:uLnTx/>
                <a:uFillTx/>
                <a:latin typeface="Tahoma"/>
                <a:ea typeface="+mn-ea"/>
                <a:cs typeface="+mn-cs"/>
              </a:rPr>
              <a:t> Champions, and will support the identified champions during every phase of the process. Most Champions go on to participate in the program itself, and many raise their hands to be members of the executive committee.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8595B"/>
                </a:solidFill>
                <a:effectLst/>
                <a:uLnTx/>
                <a:uFillTx/>
                <a:latin typeface="Tahoma"/>
                <a:ea typeface="+mn-ea"/>
                <a:cs typeface="+mn-cs"/>
              </a:rPr>
              <a:t>Pre-launch time commitment for champions is expected to be about 2-3 hours per week; post-launch, about 1-2 hours per week.</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rgbClr val="58595B"/>
              </a:solidFill>
              <a:latin typeface="Tahoma"/>
            </a:endParaRPr>
          </a:p>
          <a:p>
            <a:pPr algn="just"/>
            <a:r>
              <a:rPr lang="en-US" sz="1600" dirty="0">
                <a:solidFill>
                  <a:srgbClr val="58595B"/>
                </a:solidFill>
                <a:latin typeface="Tahoma"/>
              </a:rPr>
              <a:t>With time, and often w</a:t>
            </a:r>
            <a:r>
              <a:rPr kumimoji="0" lang="en-US" sz="1600" b="0" i="0" u="none" strike="noStrike" kern="1200" cap="none" spc="0" normalizeH="0" baseline="0" noProof="0" dirty="0">
                <a:ln>
                  <a:noFill/>
                </a:ln>
                <a:solidFill>
                  <a:srgbClr val="58595B"/>
                </a:solidFill>
                <a:effectLst/>
                <a:uLnTx/>
                <a:uFillTx/>
                <a:latin typeface="Tahoma"/>
                <a:ea typeface="+mn-ea"/>
                <a:cs typeface="+mn-cs"/>
              </a:rPr>
              <a:t>hen a company has three or more Ambassador Programs and numerous Champions, one champion begins to step up and think a bit more strategically about how to expand the program and it’s impact within the organization. The HBA calls this individual a ‘</a:t>
            </a:r>
            <a:r>
              <a:rPr kumimoji="0" lang="en-US" sz="1600" b="1" i="0" u="none" strike="noStrike" kern="1200" cap="none" spc="0" normalizeH="0" baseline="0" noProof="0" dirty="0">
                <a:ln>
                  <a:noFill/>
                </a:ln>
                <a:solidFill>
                  <a:srgbClr val="58595B"/>
                </a:solidFill>
                <a:effectLst/>
                <a:uLnTx/>
                <a:uFillTx/>
                <a:latin typeface="Tahoma"/>
                <a:ea typeface="+mn-ea"/>
                <a:cs typeface="+mn-cs"/>
              </a:rPr>
              <a:t>global champion</a:t>
            </a:r>
            <a:r>
              <a:rPr kumimoji="0" lang="en-US" sz="1600" b="0" i="0" u="none" strike="noStrike" kern="1200" cap="none" spc="0" normalizeH="0" baseline="0" noProof="0" dirty="0">
                <a:ln>
                  <a:noFill/>
                </a:ln>
                <a:solidFill>
                  <a:srgbClr val="58595B"/>
                </a:solidFill>
                <a:effectLst/>
                <a:uLnTx/>
                <a:uFillTx/>
                <a:latin typeface="Tahoma"/>
                <a:ea typeface="+mn-ea"/>
                <a:cs typeface="+mn-cs"/>
              </a:rPr>
              <a:t>.’</a:t>
            </a:r>
          </a:p>
        </p:txBody>
      </p:sp>
    </p:spTree>
    <p:extLst>
      <p:ext uri="{BB962C8B-B14F-4D97-AF65-F5344CB8AC3E}">
        <p14:creationId xmlns:p14="http://schemas.microsoft.com/office/powerpoint/2010/main" val="3659320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6B5-23E9-56F5-19D3-71203B557F84}"/>
              </a:ext>
            </a:extLst>
          </p:cNvPr>
          <p:cNvSpPr>
            <a:spLocks noGrp="1"/>
          </p:cNvSpPr>
          <p:nvPr>
            <p:ph type="title"/>
          </p:nvPr>
        </p:nvSpPr>
        <p:spPr>
          <a:xfrm>
            <a:off x="849630" y="564065"/>
            <a:ext cx="10515600" cy="893404"/>
          </a:xfrm>
        </p:spPr>
        <p:txBody>
          <a:bodyPr/>
          <a:lstStyle/>
          <a:p>
            <a:r>
              <a:rPr lang="en-US" dirty="0"/>
              <a:t>Champion Responsibilities</a:t>
            </a:r>
          </a:p>
        </p:txBody>
      </p:sp>
      <p:sp>
        <p:nvSpPr>
          <p:cNvPr id="6" name="TextBox 5">
            <a:extLst>
              <a:ext uri="{FF2B5EF4-FFF2-40B4-BE49-F238E27FC236}">
                <a16:creationId xmlns:a16="http://schemas.microsoft.com/office/drawing/2014/main" id="{D621EA16-F3EF-0E15-2AD3-480EEBD66721}"/>
              </a:ext>
            </a:extLst>
          </p:cNvPr>
          <p:cNvSpPr txBox="1"/>
          <p:nvPr/>
        </p:nvSpPr>
        <p:spPr>
          <a:xfrm>
            <a:off x="792480" y="1895232"/>
            <a:ext cx="5303520" cy="1692771"/>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8595B"/>
                </a:solidFill>
                <a:effectLst/>
                <a:uLnTx/>
                <a:uFillTx/>
                <a:latin typeface="Tahoma"/>
                <a:ea typeface="+mn-ea"/>
                <a:cs typeface="+mn-cs"/>
              </a:rPr>
              <a:t>Stakeholder Management</a:t>
            </a:r>
          </a:p>
          <a:p>
            <a:pPr marL="171450" indent="-171450">
              <a:buFont typeface="Arial" panose="020B0604020202020204" pitchFamily="34" charset="0"/>
              <a:buChar char="•"/>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Identify and secure internal executive sponsors for program approvals and budgetary needs.</a:t>
            </a:r>
            <a:r>
              <a:rPr lang="en-US" sz="1100" dirty="0">
                <a:solidFill>
                  <a:srgbClr val="58595B"/>
                </a:solidFill>
                <a:latin typeface="Tahoma"/>
              </a:rPr>
              <a:t> </a:t>
            </a:r>
            <a:endParaRPr kumimoji="0" lang="en-US" sz="1100" b="0" i="0" u="none" strike="noStrike" kern="1200" cap="none" spc="0" normalizeH="0" baseline="0" noProof="0" dirty="0">
              <a:ln>
                <a:noFill/>
              </a:ln>
              <a:solidFill>
                <a:srgbClr val="58595B"/>
              </a:solidFill>
              <a:effectLst/>
              <a:uLnTx/>
              <a:uFillTx/>
              <a:latin typeface="Tahom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Provides updates and program progress assessments to executive stakeholders at regular intervals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Proposes budgetary and other key decisions for consideration and buy-in (i.e. program needs, membership purchases, re-launch needs, graduation, </a:t>
            </a:r>
            <a:r>
              <a:rPr kumimoji="0" lang="en-US" sz="1100" b="0" i="0" u="none" strike="noStrike" kern="1200" cap="none" spc="0" normalizeH="0" baseline="0" noProof="0" dirty="0" err="1">
                <a:ln>
                  <a:noFill/>
                </a:ln>
                <a:solidFill>
                  <a:srgbClr val="58595B"/>
                </a:solidFill>
                <a:effectLst/>
                <a:uLnTx/>
                <a:uFillTx/>
                <a:latin typeface="Tahoma"/>
                <a:ea typeface="+mn-ea"/>
                <a:cs typeface="+mn-cs"/>
              </a:rPr>
              <a:t>etc</a:t>
            </a:r>
            <a:r>
              <a:rPr kumimoji="0" lang="en-US" sz="1100" b="0" i="0" u="none" strike="noStrike" kern="1200" cap="none" spc="0" normalizeH="0" baseline="0" noProof="0" dirty="0">
                <a:ln>
                  <a:noFill/>
                </a:ln>
                <a:solidFill>
                  <a:srgbClr val="58595B"/>
                </a:solidFill>
                <a:effectLst/>
                <a:uLnTx/>
                <a:uFillTx/>
                <a:latin typeface="Tahoma"/>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Ensures executive calendar holds for launch, assessments</a:t>
            </a:r>
            <a:r>
              <a:rPr lang="en-US" sz="1100" dirty="0">
                <a:solidFill>
                  <a:srgbClr val="58595B"/>
                </a:solidFill>
                <a:latin typeface="Tahoma"/>
              </a:rPr>
              <a:t>,</a:t>
            </a:r>
            <a:r>
              <a:rPr kumimoji="0" lang="en-US" sz="1100" b="0" i="0" u="none" strike="noStrike" kern="1200" cap="none" spc="0" normalizeH="0" baseline="0" noProof="0" dirty="0">
                <a:ln>
                  <a:noFill/>
                </a:ln>
                <a:solidFill>
                  <a:srgbClr val="58595B"/>
                </a:solidFill>
                <a:effectLst/>
                <a:uLnTx/>
                <a:uFillTx/>
                <a:latin typeface="Tahoma"/>
                <a:ea typeface="+mn-ea"/>
                <a:cs typeface="+mn-cs"/>
              </a:rPr>
              <a:t> and graduation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8595B"/>
              </a:solidFill>
              <a:effectLst/>
              <a:uLnTx/>
              <a:uFillTx/>
              <a:latin typeface="Tahoma"/>
              <a:ea typeface="+mn-ea"/>
              <a:cs typeface="+mn-cs"/>
            </a:endParaRPr>
          </a:p>
        </p:txBody>
      </p:sp>
      <p:sp>
        <p:nvSpPr>
          <p:cNvPr id="7" name="TextBox 6">
            <a:extLst>
              <a:ext uri="{FF2B5EF4-FFF2-40B4-BE49-F238E27FC236}">
                <a16:creationId xmlns:a16="http://schemas.microsoft.com/office/drawing/2014/main" id="{70177D08-193C-C6E1-9474-0CDB2D26CDD5}"/>
              </a:ext>
            </a:extLst>
          </p:cNvPr>
          <p:cNvSpPr txBox="1"/>
          <p:nvPr/>
        </p:nvSpPr>
        <p:spPr>
          <a:xfrm>
            <a:off x="792480" y="3704154"/>
            <a:ext cx="5303520" cy="1862048"/>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8595B"/>
                </a:solidFill>
                <a:effectLst/>
                <a:uLnTx/>
                <a:uFillTx/>
                <a:latin typeface="Tahoma"/>
                <a:ea typeface="+mn-ea"/>
                <a:cs typeface="+mn-cs"/>
              </a:rPr>
              <a:t>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Determination of how to position the program to fill existing gaps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Cohort characteristics determination: what should the program look like to make the most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Selection process determination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Drives ambassador selection process, securing internal support as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Curates internal program playbook to ease the relaunch process or facilitate the program’s growth internally as more programs begin in new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8595B"/>
              </a:solidFill>
              <a:effectLst/>
              <a:uLnTx/>
              <a:uFillTx/>
              <a:latin typeface="Tahoma"/>
              <a:ea typeface="+mn-ea"/>
              <a:cs typeface="+mn-cs"/>
            </a:endParaRPr>
          </a:p>
        </p:txBody>
      </p:sp>
      <p:sp>
        <p:nvSpPr>
          <p:cNvPr id="8" name="TextBox 7">
            <a:extLst>
              <a:ext uri="{FF2B5EF4-FFF2-40B4-BE49-F238E27FC236}">
                <a16:creationId xmlns:a16="http://schemas.microsoft.com/office/drawing/2014/main" id="{ECDEEAE7-6149-3C9D-BF6D-708D6F16BF8A}"/>
              </a:ext>
            </a:extLst>
          </p:cNvPr>
          <p:cNvSpPr txBox="1"/>
          <p:nvPr/>
        </p:nvSpPr>
        <p:spPr>
          <a:xfrm>
            <a:off x="6239985" y="1888784"/>
            <a:ext cx="5303520" cy="1862048"/>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8595B"/>
                </a:solidFill>
                <a:effectLst/>
                <a:uLnTx/>
                <a:uFillTx/>
                <a:latin typeface="Tahoma"/>
                <a:ea typeface="+mn-ea"/>
                <a:cs typeface="+mn-cs"/>
              </a:rPr>
              <a:t>Communications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Primary link to the HBA Program Excellence Manager for program setup, launch, maintenance, re-launch</a:t>
            </a:r>
            <a:r>
              <a:rPr lang="en-US" sz="1100" dirty="0">
                <a:solidFill>
                  <a:srgbClr val="58595B"/>
                </a:solidFill>
                <a:latin typeface="Tahoma"/>
              </a:rPr>
              <a:t>,</a:t>
            </a:r>
            <a:r>
              <a:rPr kumimoji="0" lang="en-US" sz="1100" b="0" i="0" u="none" strike="noStrike" kern="1200" cap="none" spc="0" normalizeH="0" baseline="0" noProof="0" dirty="0">
                <a:ln>
                  <a:noFill/>
                </a:ln>
                <a:solidFill>
                  <a:srgbClr val="58595B"/>
                </a:solidFill>
                <a:effectLst/>
                <a:uLnTx/>
                <a:uFillTx/>
                <a:latin typeface="Tahoma"/>
                <a:ea typeface="+mn-ea"/>
                <a:cs typeface="+mn-cs"/>
              </a:rPr>
              <a:t> and any company needs</a:t>
            </a:r>
            <a:endParaRPr lang="en-US" sz="1100" b="0" i="0" u="none" strike="noStrike" kern="1200" cap="none" spc="0" normalizeH="0" baseline="0" noProof="0" dirty="0">
              <a:ln>
                <a:noFill/>
              </a:ln>
              <a:solidFill>
                <a:srgbClr val="58595B"/>
              </a:solidFill>
              <a:effectLst/>
              <a:uLnTx/>
              <a:uFillTx/>
              <a:latin typeface="Tahoma"/>
              <a:ea typeface="Tahoma"/>
              <a:cs typeface="Tahom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Develops the communication plan for program advertising internally, acceptance/rejection comms and wider internal comms about program progress and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Liaison to HBA Advisors pre-launch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Deploys mid-year and year-end assessment surveys. Receives, reviews</a:t>
            </a:r>
            <a:r>
              <a:rPr lang="en-US" sz="1100" dirty="0">
                <a:solidFill>
                  <a:srgbClr val="58595B"/>
                </a:solidFill>
                <a:latin typeface="Tahoma"/>
              </a:rPr>
              <a:t>,</a:t>
            </a:r>
            <a:r>
              <a:rPr kumimoji="0" lang="en-US" sz="1100" b="0" i="0" u="none" strike="noStrike" kern="1200" cap="none" spc="0" normalizeH="0" baseline="0" noProof="0" dirty="0">
                <a:ln>
                  <a:noFill/>
                </a:ln>
                <a:solidFill>
                  <a:srgbClr val="58595B"/>
                </a:solidFill>
                <a:effectLst/>
                <a:uLnTx/>
                <a:uFillTx/>
                <a:latin typeface="Tahoma"/>
                <a:ea typeface="+mn-ea"/>
                <a:cs typeface="+mn-cs"/>
              </a:rPr>
              <a:t> and reports on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8595B"/>
              </a:solidFill>
              <a:effectLst/>
              <a:uLnTx/>
              <a:uFillTx/>
              <a:latin typeface="Tahoma"/>
              <a:ea typeface="+mn-ea"/>
              <a:cs typeface="+mn-cs"/>
            </a:endParaRPr>
          </a:p>
        </p:txBody>
      </p:sp>
      <p:sp>
        <p:nvSpPr>
          <p:cNvPr id="9" name="TextBox 8">
            <a:extLst>
              <a:ext uri="{FF2B5EF4-FFF2-40B4-BE49-F238E27FC236}">
                <a16:creationId xmlns:a16="http://schemas.microsoft.com/office/drawing/2014/main" id="{C386CD0D-401A-4B16-9F2A-54E094D6E6C6}"/>
              </a:ext>
            </a:extLst>
          </p:cNvPr>
          <p:cNvSpPr txBox="1"/>
          <p:nvPr/>
        </p:nvSpPr>
        <p:spPr>
          <a:xfrm>
            <a:off x="6239985" y="3829722"/>
            <a:ext cx="5303520" cy="1661993"/>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Internal Launch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Leads the pre-launch and launch process (inc. meeting scheduling organization, logistics)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Determines launch date and sends invitations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Ambassador cohort participants join process and tracking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Secures internal support for launch logistical details (weblinks, AV, securing space, catering, travel needs, materials)</a:t>
            </a:r>
          </a:p>
          <a:p>
            <a:pPr marL="171450" indent="-171450">
              <a:buFont typeface="Arial" panose="020B0604020202020204" pitchFamily="34" charset="0"/>
              <a:buChar char="•"/>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With </a:t>
            </a:r>
            <a:r>
              <a:rPr lang="en-US" sz="1100" dirty="0">
                <a:solidFill>
                  <a:srgbClr val="58595B"/>
                </a:solidFill>
                <a:latin typeface="Tahoma"/>
              </a:rPr>
              <a:t>the HBA</a:t>
            </a:r>
            <a:r>
              <a:rPr kumimoji="0" lang="en-US" sz="1100" b="0" i="0" u="none" strike="noStrike" kern="1200" cap="none" spc="0" normalizeH="0" baseline="0" noProof="0" dirty="0">
                <a:ln>
                  <a:noFill/>
                </a:ln>
                <a:solidFill>
                  <a:srgbClr val="58595B"/>
                </a:solidFill>
                <a:effectLst/>
                <a:uLnTx/>
                <a:uFillTx/>
                <a:latin typeface="Tahoma"/>
                <a:ea typeface="+mn-ea"/>
                <a:cs typeface="+mn-cs"/>
              </a:rPr>
              <a:t>, plans launch agenda and event slide needs</a:t>
            </a:r>
            <a:endParaRPr lang="en-US" sz="1100" b="0" i="0" u="none" strike="noStrike" kern="1200" cap="none" spc="0" normalizeH="0" baseline="0" noProof="0" dirty="0">
              <a:ln>
                <a:noFill/>
              </a:ln>
              <a:solidFill>
                <a:srgbClr val="58595B"/>
              </a:solidFill>
              <a:effectLst/>
              <a:uLnTx/>
              <a:uFillTx/>
              <a:latin typeface="Tahoma"/>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8595B"/>
              </a:solidFill>
              <a:effectLst/>
              <a:uLnTx/>
              <a:uFillTx/>
              <a:latin typeface="Tahoma"/>
              <a:ea typeface="+mn-ea"/>
              <a:cs typeface="+mn-cs"/>
            </a:endParaRPr>
          </a:p>
        </p:txBody>
      </p:sp>
      <p:sp>
        <p:nvSpPr>
          <p:cNvPr id="10" name="TextBox 9">
            <a:extLst>
              <a:ext uri="{FF2B5EF4-FFF2-40B4-BE49-F238E27FC236}">
                <a16:creationId xmlns:a16="http://schemas.microsoft.com/office/drawing/2014/main" id="{6035FEA1-A37A-20BF-6BEC-5E5C2CBCD93C}"/>
              </a:ext>
            </a:extLst>
          </p:cNvPr>
          <p:cNvSpPr txBox="1"/>
          <p:nvPr/>
        </p:nvSpPr>
        <p:spPr>
          <a:xfrm>
            <a:off x="6239985" y="5542030"/>
            <a:ext cx="5303520" cy="84638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8595B"/>
                </a:solidFill>
                <a:effectLst/>
                <a:uLnTx/>
                <a:uFillTx/>
                <a:latin typeface="Tahoma"/>
                <a:ea typeface="+mn-ea"/>
                <a:cs typeface="+mn-cs"/>
              </a:rPr>
              <a:t>Succession and Mentorship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Determines and grooms potential successors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8595B"/>
                </a:solidFill>
                <a:effectLst/>
                <a:uLnTx/>
                <a:uFillTx/>
                <a:latin typeface="Tahoma"/>
                <a:ea typeface="+mn-ea"/>
                <a:cs typeface="+mn-cs"/>
              </a:rPr>
              <a:t>Identifies program alumni capable of acting as mentors to future cohorts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8595B"/>
              </a:solidFill>
              <a:effectLst/>
              <a:uLnTx/>
              <a:uFillTx/>
              <a:latin typeface="Tahoma"/>
              <a:ea typeface="+mn-ea"/>
              <a:cs typeface="+mn-cs"/>
            </a:endParaRPr>
          </a:p>
        </p:txBody>
      </p:sp>
      <p:sp>
        <p:nvSpPr>
          <p:cNvPr id="4" name="TextBox 3">
            <a:extLst>
              <a:ext uri="{FF2B5EF4-FFF2-40B4-BE49-F238E27FC236}">
                <a16:creationId xmlns:a16="http://schemas.microsoft.com/office/drawing/2014/main" id="{A3F5B8DB-26FC-F5C0-C0A8-B669E516ACD0}"/>
              </a:ext>
            </a:extLst>
          </p:cNvPr>
          <p:cNvSpPr txBox="1"/>
          <p:nvPr/>
        </p:nvSpPr>
        <p:spPr>
          <a:xfrm>
            <a:off x="849630" y="1469167"/>
            <a:ext cx="10835640" cy="338554"/>
          </a:xfrm>
          <a:prstGeom prst="rect">
            <a:avLst/>
          </a:prstGeom>
          <a:noFill/>
        </p:spPr>
        <p:txBody>
          <a:bodyPr wrap="square" rtlCol="0">
            <a:spAutoFit/>
          </a:bodyPr>
          <a:lstStyle/>
          <a:p>
            <a:r>
              <a:rPr lang="en-US" sz="1600" dirty="0"/>
              <a:t>The (recommended two) Champions work together, alongside HBA support personnel, to accomplish the following:</a:t>
            </a:r>
          </a:p>
        </p:txBody>
      </p:sp>
    </p:spTree>
    <p:extLst>
      <p:ext uri="{BB962C8B-B14F-4D97-AF65-F5344CB8AC3E}">
        <p14:creationId xmlns:p14="http://schemas.microsoft.com/office/powerpoint/2010/main" val="3866055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CD2A84-DDBC-AB61-7AD6-DF244A9D9475}"/>
              </a:ext>
            </a:extLst>
          </p:cNvPr>
          <p:cNvSpPr txBox="1"/>
          <p:nvPr/>
        </p:nvSpPr>
        <p:spPr>
          <a:xfrm>
            <a:off x="309755" y="554779"/>
            <a:ext cx="3512945" cy="4693593"/>
          </a:xfrm>
          <a:prstGeom prst="rect">
            <a:avLst/>
          </a:prstGeom>
          <a:noFill/>
        </p:spPr>
        <p:txBody>
          <a:bodyPr wrap="square" lIns="91440" tIns="45720" rIns="91440" bIns="45720" anchor="t">
            <a:spAutoFit/>
          </a:bodyPr>
          <a:lstStyle/>
          <a:p>
            <a:pPr algn="just"/>
            <a:r>
              <a:rPr lang="en-US" sz="1300" dirty="0">
                <a:effectLst/>
                <a:latin typeface="+mj-lt"/>
                <a:ea typeface="Calibri" panose="020F0502020204030204" pitchFamily="34" charset="0"/>
              </a:rPr>
              <a:t>The primary reason our company decided to pursue the Ambassador Program was to develop a leadership track program that promoted growth within our </a:t>
            </a:r>
            <a:r>
              <a:rPr lang="en-US" sz="1300" dirty="0">
                <a:latin typeface="+mj-lt"/>
                <a:ea typeface="Calibri" panose="020F0502020204030204" pitchFamily="34" charset="0"/>
              </a:rPr>
              <a:t>high-performing </a:t>
            </a:r>
            <a:r>
              <a:rPr lang="en-US" sz="1300" dirty="0">
                <a:effectLst/>
                <a:latin typeface="+mj-lt"/>
                <a:ea typeface="Calibri" panose="020F0502020204030204" pitchFamily="34" charset="0"/>
              </a:rPr>
              <a:t>employees. </a:t>
            </a:r>
            <a:r>
              <a:rPr lang="en-US" sz="1300" dirty="0">
                <a:latin typeface="+mj-lt"/>
                <a:ea typeface="Calibri" panose="020F0502020204030204" pitchFamily="34" charset="0"/>
              </a:rPr>
              <a:t> </a:t>
            </a:r>
            <a:endParaRPr lang="en-US" sz="1300" dirty="0">
              <a:effectLst/>
              <a:latin typeface="+mj-lt"/>
              <a:ea typeface="Calibri" panose="020F0502020204030204" pitchFamily="34" charset="0"/>
            </a:endParaRPr>
          </a:p>
          <a:p>
            <a:pPr marL="0" marR="0" algn="just">
              <a:spcBef>
                <a:spcPts val="0"/>
              </a:spcBef>
              <a:spcAft>
                <a:spcPts val="0"/>
              </a:spcAft>
            </a:pPr>
            <a:endParaRPr lang="en-US" sz="1300" dirty="0">
              <a:effectLst/>
              <a:latin typeface="+mj-lt"/>
              <a:ea typeface="Calibri" panose="020F0502020204030204" pitchFamily="34" charset="0"/>
            </a:endParaRPr>
          </a:p>
          <a:p>
            <a:pPr marL="0" marR="0" algn="just">
              <a:spcBef>
                <a:spcPts val="0"/>
              </a:spcBef>
              <a:spcAft>
                <a:spcPts val="0"/>
              </a:spcAft>
            </a:pPr>
            <a:r>
              <a:rPr lang="en-US" sz="1300" dirty="0">
                <a:effectLst/>
                <a:latin typeface="+mj-lt"/>
                <a:ea typeface="Calibri" panose="020F0502020204030204" pitchFamily="34" charset="0"/>
              </a:rPr>
              <a:t>We have seen huge success in our Ambassadors being part of initiatives that have a lasting positive impact on our organization.  Their work has been instrumental in the way we bring in diverse perspectives and experiences to help collaborate with our program [executive] sponsors.  </a:t>
            </a:r>
          </a:p>
          <a:p>
            <a:pPr marL="0" marR="0" algn="just">
              <a:spcBef>
                <a:spcPts val="0"/>
              </a:spcBef>
              <a:spcAft>
                <a:spcPts val="0"/>
              </a:spcAft>
            </a:pPr>
            <a:endParaRPr lang="en-US" sz="1300" dirty="0">
              <a:effectLst/>
              <a:latin typeface="+mj-lt"/>
              <a:ea typeface="Calibri" panose="020F0502020204030204" pitchFamily="34" charset="0"/>
            </a:endParaRPr>
          </a:p>
          <a:p>
            <a:pPr marL="0" marR="0" algn="just">
              <a:spcBef>
                <a:spcPts val="0"/>
              </a:spcBef>
              <a:spcAft>
                <a:spcPts val="0"/>
              </a:spcAft>
            </a:pPr>
            <a:r>
              <a:rPr lang="en-US" sz="1300" dirty="0">
                <a:effectLst/>
                <a:latin typeface="+mj-lt"/>
                <a:ea typeface="Calibri" panose="020F0502020204030204" pitchFamily="34" charset="0"/>
              </a:rPr>
              <a:t>Being a Champion for this program has presented an opportunity for me to strengthen my leadership skills and learn how to be open to different perspectives.  These are skills I incorporate into the additional HBA programming I lead within our company and in my role within the organization</a:t>
            </a:r>
            <a:r>
              <a:rPr lang="en-US" sz="1300" dirty="0">
                <a:latin typeface="+mj-lt"/>
                <a:ea typeface="Calibri" panose="020F0502020204030204" pitchFamily="34" charset="0"/>
              </a:rPr>
              <a:t>.</a:t>
            </a:r>
            <a:r>
              <a:rPr lang="en-US" sz="1300" dirty="0">
                <a:effectLst/>
                <a:latin typeface="+mj-lt"/>
                <a:ea typeface="Calibri" panose="020F0502020204030204" pitchFamily="34" charset="0"/>
              </a:rPr>
              <a:t>		</a:t>
            </a:r>
          </a:p>
        </p:txBody>
      </p:sp>
      <p:sp>
        <p:nvSpPr>
          <p:cNvPr id="6" name="TextBox 5">
            <a:extLst>
              <a:ext uri="{FF2B5EF4-FFF2-40B4-BE49-F238E27FC236}">
                <a16:creationId xmlns:a16="http://schemas.microsoft.com/office/drawing/2014/main" id="{7C86B8B8-2BFE-86A1-0631-D18936A6DAE8}"/>
              </a:ext>
            </a:extLst>
          </p:cNvPr>
          <p:cNvSpPr txBox="1"/>
          <p:nvPr/>
        </p:nvSpPr>
        <p:spPr>
          <a:xfrm>
            <a:off x="-2583604" y="5532676"/>
            <a:ext cx="4976091" cy="646331"/>
          </a:xfrm>
          <a:prstGeom prst="rect">
            <a:avLst/>
          </a:prstGeom>
          <a:noFill/>
        </p:spPr>
        <p:txBody>
          <a:bodyPr wrap="square" lIns="91440" tIns="45720" rIns="91440" bIns="45720" anchor="t">
            <a:spAutoFit/>
          </a:bodyPr>
          <a:lstStyle/>
          <a:p>
            <a:pPr lvl="5" algn="r"/>
            <a:r>
              <a:rPr lang="en-US" sz="1200" b="1" dirty="0">
                <a:effectLst/>
                <a:latin typeface="+mj-lt"/>
                <a:ea typeface="Calibri" panose="020F0502020204030204" pitchFamily="34" charset="0"/>
              </a:rPr>
              <a:t>Dan Flaherty </a:t>
            </a:r>
          </a:p>
          <a:p>
            <a:pPr lvl="5" algn="r"/>
            <a:r>
              <a:rPr lang="en-US" sz="1200" dirty="0">
                <a:effectLst/>
                <a:latin typeface="+mj-lt"/>
                <a:ea typeface="Calibri" panose="020F0502020204030204" pitchFamily="34" charset="0"/>
              </a:rPr>
              <a:t>Sr. Manger Advisory Services</a:t>
            </a:r>
          </a:p>
          <a:p>
            <a:pPr lvl="5" algn="r"/>
            <a:r>
              <a:rPr lang="en-US" sz="1200" dirty="0">
                <a:latin typeface="+mj-lt"/>
              </a:rPr>
              <a:t>athenahealth</a:t>
            </a:r>
            <a:endParaRPr lang="en-US" sz="1200" dirty="0">
              <a:latin typeface="+mj-lt"/>
              <a:cs typeface="Tahoma"/>
            </a:endParaRPr>
          </a:p>
        </p:txBody>
      </p:sp>
      <p:pic>
        <p:nvPicPr>
          <p:cNvPr id="3" name="Picture 2">
            <a:extLst>
              <a:ext uri="{FF2B5EF4-FFF2-40B4-BE49-F238E27FC236}">
                <a16:creationId xmlns:a16="http://schemas.microsoft.com/office/drawing/2014/main" id="{089C0CA7-5686-043D-BF1A-90A3F61FBA5E}"/>
              </a:ext>
            </a:extLst>
          </p:cNvPr>
          <p:cNvPicPr>
            <a:picLocks noChangeAspect="1"/>
          </p:cNvPicPr>
          <p:nvPr/>
        </p:nvPicPr>
        <p:blipFill>
          <a:blip r:embed="rId2"/>
          <a:stretch>
            <a:fillRect/>
          </a:stretch>
        </p:blipFill>
        <p:spPr>
          <a:xfrm>
            <a:off x="100667" y="6425904"/>
            <a:ext cx="1510360" cy="553799"/>
          </a:xfrm>
          <a:prstGeom prst="rect">
            <a:avLst/>
          </a:prstGeom>
        </p:spPr>
      </p:pic>
      <p:sp>
        <p:nvSpPr>
          <p:cNvPr id="7" name="TextBox 6">
            <a:extLst>
              <a:ext uri="{FF2B5EF4-FFF2-40B4-BE49-F238E27FC236}">
                <a16:creationId xmlns:a16="http://schemas.microsoft.com/office/drawing/2014/main" id="{C3133438-6373-D2FE-B1D2-973B8228E0DE}"/>
              </a:ext>
            </a:extLst>
          </p:cNvPr>
          <p:cNvSpPr txBox="1"/>
          <p:nvPr/>
        </p:nvSpPr>
        <p:spPr>
          <a:xfrm>
            <a:off x="2029794" y="6292032"/>
            <a:ext cx="1510360" cy="486273"/>
          </a:xfrm>
          <a:prstGeom prst="rect">
            <a:avLst/>
          </a:prstGeom>
          <a:solidFill>
            <a:schemeClr val="bg1"/>
          </a:solidFill>
          <a:ln>
            <a:no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591A98AD-F8A1-9CDA-7E22-9FDC701D89E6}"/>
              </a:ext>
            </a:extLst>
          </p:cNvPr>
          <p:cNvSpPr txBox="1"/>
          <p:nvPr/>
        </p:nvSpPr>
        <p:spPr>
          <a:xfrm>
            <a:off x="4573452" y="321668"/>
            <a:ext cx="7308793" cy="1446550"/>
          </a:xfrm>
          <a:prstGeom prst="rect">
            <a:avLst/>
          </a:prstGeom>
          <a:noFill/>
        </p:spPr>
        <p:txBody>
          <a:bodyPr wrap="square" lIns="91440" tIns="45720" rIns="91440" bIns="45720" rtlCol="0" anchor="t">
            <a:spAutoFit/>
          </a:bodyPr>
          <a:lstStyle/>
          <a:p>
            <a:pPr algn="r"/>
            <a:r>
              <a:rPr lang="en-US" sz="4400" b="1" dirty="0">
                <a:solidFill>
                  <a:schemeClr val="accent1"/>
                </a:solidFill>
              </a:rPr>
              <a:t>What Do Past Champions Have To Say?</a:t>
            </a:r>
          </a:p>
        </p:txBody>
      </p:sp>
      <p:pic>
        <p:nvPicPr>
          <p:cNvPr id="5" name="Picture 4">
            <a:extLst>
              <a:ext uri="{FF2B5EF4-FFF2-40B4-BE49-F238E27FC236}">
                <a16:creationId xmlns:a16="http://schemas.microsoft.com/office/drawing/2014/main" id="{EA97A6F7-C67D-1466-F31D-A15687A0E8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392" t="2500" r="16955"/>
          <a:stretch/>
        </p:blipFill>
        <p:spPr>
          <a:xfrm>
            <a:off x="2426190" y="5163568"/>
            <a:ext cx="1362807" cy="1371600"/>
          </a:xfrm>
          <a:prstGeom prst="ellipse">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878EBF04-84FB-74A1-90EB-85DE796D682B}"/>
              </a:ext>
            </a:extLst>
          </p:cNvPr>
          <p:cNvSpPr txBox="1"/>
          <p:nvPr/>
        </p:nvSpPr>
        <p:spPr>
          <a:xfrm>
            <a:off x="6025441" y="1943852"/>
            <a:ext cx="5776415" cy="1592744"/>
          </a:xfrm>
          <a:prstGeom prst="rect">
            <a:avLst/>
          </a:prstGeom>
          <a:noFill/>
        </p:spPr>
        <p:txBody>
          <a:bodyPr wrap="square">
            <a:spAutoFit/>
          </a:bodyPr>
          <a:lstStyle/>
          <a:p>
            <a:pPr marL="12700" algn="just">
              <a:spcBef>
                <a:spcPts val="890"/>
              </a:spcBef>
              <a:tabLst>
                <a:tab pos="184152" algn="l"/>
              </a:tabLst>
            </a:pPr>
            <a:r>
              <a:rPr lang="en-US" sz="1300" dirty="0">
                <a:latin typeface="+mj-lt"/>
              </a:rPr>
              <a:t>Leading the  HBA Ambassadors program has  provided  me with the  platform  to  advance  my  leadership  skills and  the  opportunity  to continue to  advocate  for and  advance  inclusion  and diversity . In the  process, at  a  personal level I have  reflected  on my  own  leadership  journey and  made  strides towards  becoming a  better leader. I am  bolder and have  found  my  place  at the  table.</a:t>
            </a:r>
          </a:p>
          <a:p>
            <a:pPr marL="12700" algn="r">
              <a:spcBef>
                <a:spcPts val="890"/>
              </a:spcBef>
              <a:tabLst>
                <a:tab pos="184152" algn="l"/>
              </a:tabLst>
            </a:pPr>
            <a:endParaRPr lang="en-US" sz="1200" dirty="0">
              <a:latin typeface="+mj-lt"/>
              <a:cs typeface="Palatino Linotype"/>
            </a:endParaRPr>
          </a:p>
        </p:txBody>
      </p:sp>
      <p:grpSp>
        <p:nvGrpSpPr>
          <p:cNvPr id="28" name="Group 27">
            <a:extLst>
              <a:ext uri="{FF2B5EF4-FFF2-40B4-BE49-F238E27FC236}">
                <a16:creationId xmlns:a16="http://schemas.microsoft.com/office/drawing/2014/main" id="{A6DF2CFE-D9FA-0DCE-09C3-9BBD7350810E}"/>
              </a:ext>
            </a:extLst>
          </p:cNvPr>
          <p:cNvGrpSpPr/>
          <p:nvPr/>
        </p:nvGrpSpPr>
        <p:grpSpPr>
          <a:xfrm>
            <a:off x="5067300" y="3957727"/>
            <a:ext cx="7668715" cy="2046714"/>
            <a:chOff x="5016500" y="4295284"/>
            <a:chExt cx="7668715" cy="2046714"/>
          </a:xfrm>
        </p:grpSpPr>
        <p:sp>
          <p:nvSpPr>
            <p:cNvPr id="24" name="TextBox 23">
              <a:extLst>
                <a:ext uri="{FF2B5EF4-FFF2-40B4-BE49-F238E27FC236}">
                  <a16:creationId xmlns:a16="http://schemas.microsoft.com/office/drawing/2014/main" id="{3D7F2260-B85E-C6C3-070C-8E4FD5BF427B}"/>
                </a:ext>
              </a:extLst>
            </p:cNvPr>
            <p:cNvSpPr txBox="1"/>
            <p:nvPr/>
          </p:nvSpPr>
          <p:spPr>
            <a:xfrm>
              <a:off x="5016500" y="4295284"/>
              <a:ext cx="6805115" cy="2046714"/>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marL="12700">
                <a:tabLst>
                  <a:tab pos="184152" algn="l"/>
                </a:tabLst>
              </a:pPr>
              <a:r>
                <a:rPr lang="en-US" sz="1600" spc="5" dirty="0">
                  <a:latin typeface="+mj-lt"/>
                  <a:cs typeface="Palatino Linotype"/>
                </a:rPr>
                <a:t>Being an Ambassador </a:t>
              </a:r>
              <a:r>
                <a:rPr lang="en-US" sz="1600" spc="5" dirty="0">
                  <a:latin typeface="+mj-lt"/>
                </a:rPr>
                <a:t>Champion has helped me </a:t>
              </a:r>
            </a:p>
            <a:p>
              <a:pPr marL="12700">
                <a:tabLst>
                  <a:tab pos="184152" algn="l"/>
                </a:tabLst>
              </a:pPr>
              <a:r>
                <a:rPr lang="en-US" sz="1600" spc="5" dirty="0">
                  <a:latin typeface="+mj-lt"/>
                </a:rPr>
                <a:t>move the needle in the right direction in my </a:t>
              </a:r>
            </a:p>
            <a:p>
              <a:pPr marL="12700">
                <a:tabLst>
                  <a:tab pos="184152" algn="l"/>
                </a:tabLst>
              </a:pPr>
              <a:r>
                <a:rPr lang="en-US" sz="1600" spc="5" dirty="0">
                  <a:latin typeface="+mj-lt"/>
                </a:rPr>
                <a:t>aspirations to make a difference in the life of </a:t>
              </a:r>
            </a:p>
            <a:p>
              <a:pPr marL="12700">
                <a:tabLst>
                  <a:tab pos="184152" algn="l"/>
                </a:tabLst>
              </a:pPr>
              <a:r>
                <a:rPr lang="en-US" sz="1600" spc="5" dirty="0">
                  <a:latin typeface="+mj-lt"/>
                </a:rPr>
                <a:t>aspiring women!!</a:t>
              </a:r>
            </a:p>
            <a:p>
              <a:pPr marL="12700">
                <a:tabLst>
                  <a:tab pos="184152" algn="l"/>
                </a:tabLst>
              </a:pPr>
              <a:endParaRPr lang="en-US" sz="1600" spc="5" dirty="0">
                <a:latin typeface="+mj-lt"/>
              </a:endParaRPr>
            </a:p>
            <a:p>
              <a:pPr marL="12700">
                <a:spcBef>
                  <a:spcPts val="890"/>
                </a:spcBef>
                <a:tabLst>
                  <a:tab pos="184152" algn="l"/>
                </a:tabLst>
              </a:pPr>
              <a:r>
                <a:rPr lang="en-US" sz="1600" spc="5" dirty="0">
                  <a:latin typeface="+mj-lt"/>
                </a:rPr>
                <a:t>It gave wings to the motto of my life: </a:t>
              </a:r>
            </a:p>
            <a:p>
              <a:pPr marL="12700">
                <a:spcBef>
                  <a:spcPts val="890"/>
                </a:spcBef>
                <a:tabLst>
                  <a:tab pos="184152" algn="l"/>
                </a:tabLst>
              </a:pPr>
              <a:r>
                <a:rPr lang="en-US" sz="1600" spc="5" dirty="0">
                  <a:latin typeface="+mj-lt"/>
                </a:rPr>
                <a:t>“Imagine! Believe!! Achieve!!!”</a:t>
              </a:r>
            </a:p>
          </p:txBody>
        </p:sp>
        <p:pic>
          <p:nvPicPr>
            <p:cNvPr id="25" name="Picture 24" descr="A person wearing a suit and tie&#10;&#10;Description automatically generated">
              <a:extLst>
                <a:ext uri="{FF2B5EF4-FFF2-40B4-BE49-F238E27FC236}">
                  <a16:creationId xmlns:a16="http://schemas.microsoft.com/office/drawing/2014/main" id="{2D2A2025-8C01-881A-C876-37D99E94E8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78" r="5786" b="27422"/>
            <a:stretch/>
          </p:blipFill>
          <p:spPr>
            <a:xfrm>
              <a:off x="9866853" y="4364649"/>
              <a:ext cx="1500696" cy="1463040"/>
            </a:xfrm>
            <a:prstGeom prst="ellipse">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7DBDB211-DB58-8C89-8DE1-809D0DADA833}"/>
                </a:ext>
              </a:extLst>
            </p:cNvPr>
            <p:cNvSpPr txBox="1"/>
            <p:nvPr/>
          </p:nvSpPr>
          <p:spPr>
            <a:xfrm>
              <a:off x="8425593" y="5830367"/>
              <a:ext cx="4259622" cy="461665"/>
            </a:xfrm>
            <a:prstGeom prst="rect">
              <a:avLst/>
            </a:prstGeom>
            <a:noFill/>
          </p:spPr>
          <p:txBody>
            <a:bodyPr wrap="square">
              <a:spAutoFit/>
            </a:bodyPr>
            <a:lstStyle/>
            <a:p>
              <a:pPr marL="12700" algn="ctr">
                <a:tabLst>
                  <a:tab pos="184152" algn="l"/>
                </a:tabLst>
              </a:pPr>
              <a:r>
                <a:rPr lang="en-US" sz="1200" b="1" spc="5" dirty="0">
                  <a:latin typeface="+mj-lt"/>
                </a:rPr>
                <a:t>Dr. Deepa Desai</a:t>
              </a:r>
            </a:p>
            <a:p>
              <a:pPr marL="12700" algn="ctr">
                <a:tabLst>
                  <a:tab pos="184152" algn="l"/>
                </a:tabLst>
              </a:pPr>
              <a:r>
                <a:rPr lang="en-US" sz="1200" spc="5" dirty="0">
                  <a:latin typeface="+mj-lt"/>
                </a:rPr>
                <a:t>Past Program Champion at IQVIA</a:t>
              </a:r>
            </a:p>
          </p:txBody>
        </p:sp>
      </p:grpSp>
      <p:grpSp>
        <p:nvGrpSpPr>
          <p:cNvPr id="32" name="Group 31">
            <a:extLst>
              <a:ext uri="{FF2B5EF4-FFF2-40B4-BE49-F238E27FC236}">
                <a16:creationId xmlns:a16="http://schemas.microsoft.com/office/drawing/2014/main" id="{8FEDB9AB-CE0E-A66B-273D-561FDE18CBEE}"/>
              </a:ext>
            </a:extLst>
          </p:cNvPr>
          <p:cNvGrpSpPr/>
          <p:nvPr/>
        </p:nvGrpSpPr>
        <p:grpSpPr>
          <a:xfrm>
            <a:off x="1661827" y="1745736"/>
            <a:ext cx="4908850" cy="1903196"/>
            <a:chOff x="2327125" y="1701718"/>
            <a:chExt cx="4908850" cy="1903196"/>
          </a:xfrm>
        </p:grpSpPr>
        <p:sp>
          <p:nvSpPr>
            <p:cNvPr id="33" name="TextBox 32">
              <a:extLst>
                <a:ext uri="{FF2B5EF4-FFF2-40B4-BE49-F238E27FC236}">
                  <a16:creationId xmlns:a16="http://schemas.microsoft.com/office/drawing/2014/main" id="{5B681616-B46C-8C22-923F-AC30CF53114D}"/>
                </a:ext>
              </a:extLst>
            </p:cNvPr>
            <p:cNvSpPr txBox="1"/>
            <p:nvPr/>
          </p:nvSpPr>
          <p:spPr>
            <a:xfrm>
              <a:off x="2327125" y="3143249"/>
              <a:ext cx="4908850" cy="461665"/>
            </a:xfrm>
            <a:prstGeom prst="rect">
              <a:avLst/>
            </a:prstGeom>
            <a:noFill/>
          </p:spPr>
          <p:txBody>
            <a:bodyPr wrap="square">
              <a:spAutoFit/>
            </a:bodyPr>
            <a:lstStyle/>
            <a:p>
              <a:pPr lvl="5" algn="ctr"/>
              <a:r>
                <a:rPr lang="en-US" sz="1200" b="1" dirty="0">
                  <a:effectLst/>
                  <a:latin typeface="+mj-lt"/>
                  <a:ea typeface="Calibri" panose="020F0502020204030204" pitchFamily="34" charset="0"/>
                </a:rPr>
                <a:t>Nyawira Njeru</a:t>
              </a:r>
            </a:p>
            <a:p>
              <a:pPr lvl="5" algn="ctr"/>
              <a:r>
                <a:rPr lang="en-US" sz="1200" dirty="0">
                  <a:latin typeface="+mj-lt"/>
                  <a:ea typeface="Calibri" panose="020F0502020204030204" pitchFamily="34" charset="0"/>
                </a:rPr>
                <a:t>Past Program Champion at BD</a:t>
              </a:r>
              <a:endParaRPr lang="en-US" sz="1200" dirty="0">
                <a:latin typeface="+mj-lt"/>
              </a:endParaRPr>
            </a:p>
          </p:txBody>
        </p:sp>
        <p:pic>
          <p:nvPicPr>
            <p:cNvPr id="34" name="Picture Placeholder 5" descr="A person posing for the camera&#10;&#10;Description automatically generated">
              <a:extLst>
                <a:ext uri="{FF2B5EF4-FFF2-40B4-BE49-F238E27FC236}">
                  <a16:creationId xmlns:a16="http://schemas.microsoft.com/office/drawing/2014/main" id="{AB958C59-5C87-B4AE-83AF-2E739EB5DAD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4413" r="12977" b="19215"/>
            <a:stretch/>
          </p:blipFill>
          <p:spPr>
            <a:xfrm>
              <a:off x="5238750" y="1701718"/>
              <a:ext cx="1371600" cy="1383296"/>
            </a:xfrm>
            <a:prstGeom prst="ellipse">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412531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C0CA7-5686-043D-BF1A-90A3F61FBA5E}"/>
              </a:ext>
            </a:extLst>
          </p:cNvPr>
          <p:cNvPicPr>
            <a:picLocks noChangeAspect="1"/>
          </p:cNvPicPr>
          <p:nvPr/>
        </p:nvPicPr>
        <p:blipFill>
          <a:blip r:embed="rId2"/>
          <a:stretch>
            <a:fillRect/>
          </a:stretch>
        </p:blipFill>
        <p:spPr>
          <a:xfrm>
            <a:off x="100667" y="6425904"/>
            <a:ext cx="1510360" cy="553799"/>
          </a:xfrm>
          <a:prstGeom prst="rect">
            <a:avLst/>
          </a:prstGeom>
        </p:spPr>
      </p:pic>
      <p:sp>
        <p:nvSpPr>
          <p:cNvPr id="7" name="TextBox 6">
            <a:extLst>
              <a:ext uri="{FF2B5EF4-FFF2-40B4-BE49-F238E27FC236}">
                <a16:creationId xmlns:a16="http://schemas.microsoft.com/office/drawing/2014/main" id="{C3133438-6373-D2FE-B1D2-973B8228E0DE}"/>
              </a:ext>
            </a:extLst>
          </p:cNvPr>
          <p:cNvSpPr txBox="1"/>
          <p:nvPr/>
        </p:nvSpPr>
        <p:spPr>
          <a:xfrm>
            <a:off x="2029794" y="6292032"/>
            <a:ext cx="1510360" cy="486273"/>
          </a:xfrm>
          <a:prstGeom prst="rect">
            <a:avLst/>
          </a:prstGeom>
          <a:solidFill>
            <a:schemeClr val="bg1"/>
          </a:solidFill>
          <a:ln>
            <a:no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591A98AD-F8A1-9CDA-7E22-9FDC701D89E6}"/>
              </a:ext>
            </a:extLst>
          </p:cNvPr>
          <p:cNvSpPr txBox="1"/>
          <p:nvPr/>
        </p:nvSpPr>
        <p:spPr>
          <a:xfrm>
            <a:off x="4597400" y="321668"/>
            <a:ext cx="7284845" cy="1446550"/>
          </a:xfrm>
          <a:prstGeom prst="rect">
            <a:avLst/>
          </a:prstGeom>
          <a:noFill/>
        </p:spPr>
        <p:txBody>
          <a:bodyPr wrap="square" lIns="91440" tIns="45720" rIns="91440" bIns="45720" rtlCol="0" anchor="t">
            <a:spAutoFit/>
          </a:bodyPr>
          <a:lstStyle/>
          <a:p>
            <a:pPr algn="r"/>
            <a:r>
              <a:rPr lang="en-US" sz="4400" b="1" dirty="0">
                <a:solidFill>
                  <a:schemeClr val="accent1"/>
                </a:solidFill>
              </a:rPr>
              <a:t>What Do Past Champions Have To Say?</a:t>
            </a:r>
          </a:p>
        </p:txBody>
      </p:sp>
      <p:sp>
        <p:nvSpPr>
          <p:cNvPr id="8" name="TextBox 7">
            <a:extLst>
              <a:ext uri="{FF2B5EF4-FFF2-40B4-BE49-F238E27FC236}">
                <a16:creationId xmlns:a16="http://schemas.microsoft.com/office/drawing/2014/main" id="{32479AE8-25D5-2DE4-EC6F-649B91C77AE9}"/>
              </a:ext>
            </a:extLst>
          </p:cNvPr>
          <p:cNvSpPr txBox="1"/>
          <p:nvPr/>
        </p:nvSpPr>
        <p:spPr>
          <a:xfrm>
            <a:off x="6302241" y="1929686"/>
            <a:ext cx="5580005" cy="2893100"/>
          </a:xfrm>
          <a:prstGeom prst="rect">
            <a:avLst/>
          </a:prstGeom>
          <a:noFill/>
        </p:spPr>
        <p:txBody>
          <a:bodyPr wrap="square">
            <a:spAutoFit/>
          </a:bodyPr>
          <a:lstStyle/>
          <a:p>
            <a:pPr marL="0" marR="0" algn="just">
              <a:spcBef>
                <a:spcPts val="0"/>
              </a:spcBef>
              <a:spcAft>
                <a:spcPts val="0"/>
              </a:spcAft>
            </a:pPr>
            <a:r>
              <a:rPr lang="en-US" sz="1300" dirty="0">
                <a:effectLst/>
                <a:latin typeface="+mj-lt"/>
                <a:ea typeface="Calibri" panose="020F0502020204030204" pitchFamily="34" charset="0"/>
              </a:rPr>
              <a:t>I </a:t>
            </a:r>
            <a:r>
              <a:rPr lang="en-US" sz="1300" dirty="0">
                <a:latin typeface="+mj-lt"/>
                <a:ea typeface="Calibri" panose="020F0502020204030204" pitchFamily="34" charset="0"/>
              </a:rPr>
              <a:t>have been</a:t>
            </a:r>
            <a:r>
              <a:rPr lang="en-US" sz="1300" dirty="0">
                <a:effectLst/>
                <a:latin typeface="+mj-lt"/>
                <a:ea typeface="Calibri" panose="020F0502020204030204" pitchFamily="34" charset="0"/>
              </a:rPr>
              <a:t> an HBA Ambassador since 2018 when I enrolled in the first HBA Ambassador </a:t>
            </a:r>
            <a:r>
              <a:rPr lang="en-US" sz="1300" dirty="0">
                <a:latin typeface="+mj-lt"/>
                <a:ea typeface="Calibri" panose="020F0502020204030204" pitchFamily="34" charset="0"/>
              </a:rPr>
              <a:t>P</a:t>
            </a:r>
            <a:r>
              <a:rPr lang="en-US" sz="1300" dirty="0">
                <a:effectLst/>
                <a:latin typeface="+mj-lt"/>
                <a:ea typeface="Calibri" panose="020F0502020204030204" pitchFamily="34" charset="0"/>
              </a:rPr>
              <a:t>rogram at Novartis. </a:t>
            </a:r>
          </a:p>
          <a:p>
            <a:pPr marL="0" marR="0" algn="just">
              <a:spcBef>
                <a:spcPts val="0"/>
              </a:spcBef>
              <a:spcAft>
                <a:spcPts val="0"/>
              </a:spcAft>
            </a:pPr>
            <a:endParaRPr lang="en-US" sz="1300" dirty="0">
              <a:latin typeface="+mj-lt"/>
              <a:ea typeface="Calibri" panose="020F0502020204030204" pitchFamily="34" charset="0"/>
            </a:endParaRPr>
          </a:p>
          <a:p>
            <a:pPr marL="0" marR="0" algn="just">
              <a:spcBef>
                <a:spcPts val="0"/>
              </a:spcBef>
              <a:spcAft>
                <a:spcPts val="0"/>
              </a:spcAft>
            </a:pPr>
            <a:r>
              <a:rPr lang="en-US" sz="1300" dirty="0">
                <a:effectLst/>
                <a:latin typeface="+mj-lt"/>
                <a:ea typeface="Calibri" panose="020F0502020204030204" pitchFamily="34" charset="0"/>
              </a:rPr>
              <a:t>Supporting the kickoff and alumni, the growth and projects of the 2</a:t>
            </a:r>
            <a:r>
              <a:rPr lang="en-US" sz="1300" baseline="30000" dirty="0">
                <a:effectLst/>
                <a:latin typeface="+mj-lt"/>
                <a:ea typeface="Calibri" panose="020F0502020204030204" pitchFamily="34" charset="0"/>
              </a:rPr>
              <a:t>nd</a:t>
            </a:r>
            <a:r>
              <a:rPr lang="en-US" sz="1300" dirty="0">
                <a:effectLst/>
                <a:latin typeface="+mj-lt"/>
                <a:ea typeface="Calibri" panose="020F0502020204030204" pitchFamily="34" charset="0"/>
              </a:rPr>
              <a:t> generation of HBA Ambassadors in our company provided me a lot of satisfaction, so I gradually moved into a champion role. This allowed me to network across the organization in a different way e.g. for the 3</a:t>
            </a:r>
            <a:r>
              <a:rPr lang="en-US" sz="1300" baseline="30000" dirty="0">
                <a:effectLst/>
                <a:latin typeface="+mj-lt"/>
                <a:ea typeface="Calibri" panose="020F0502020204030204" pitchFamily="34" charset="0"/>
              </a:rPr>
              <a:t>rd</a:t>
            </a:r>
            <a:r>
              <a:rPr lang="en-US" sz="1300" dirty="0">
                <a:effectLst/>
                <a:latin typeface="+mj-lt"/>
                <a:ea typeface="Calibri" panose="020F0502020204030204" pitchFamily="34" charset="0"/>
              </a:rPr>
              <a:t> generation program we needed to lobby to start a new global partnership with the HBA and find new sponsors. For Novartis, this </a:t>
            </a:r>
            <a:r>
              <a:rPr lang="en-US" sz="1300" dirty="0">
                <a:latin typeface="+mj-lt"/>
                <a:ea typeface="Calibri" panose="020F0502020204030204" pitchFamily="34" charset="0"/>
              </a:rPr>
              <a:t>was</a:t>
            </a:r>
            <a:r>
              <a:rPr lang="en-US" sz="1300" dirty="0">
                <a:effectLst/>
                <a:latin typeface="+mj-lt"/>
                <a:ea typeface="Calibri" panose="020F0502020204030204" pitchFamily="34" charset="0"/>
              </a:rPr>
              <a:t> one activity to get closer to the goal of achieving gender balance in Management by 2023 that I was able to be a part of.</a:t>
            </a:r>
            <a:r>
              <a:rPr lang="en-US" sz="1300" dirty="0">
                <a:latin typeface="+mj-lt"/>
                <a:ea typeface="Calibri" panose="020F0502020204030204" pitchFamily="34" charset="0"/>
              </a:rPr>
              <a:t> </a:t>
            </a:r>
          </a:p>
          <a:p>
            <a:pPr marL="0" marR="0" algn="just">
              <a:spcBef>
                <a:spcPts val="0"/>
              </a:spcBef>
              <a:spcAft>
                <a:spcPts val="0"/>
              </a:spcAft>
            </a:pPr>
            <a:endParaRPr lang="en-US" sz="1300" dirty="0">
              <a:effectLst/>
              <a:latin typeface="+mj-lt"/>
              <a:ea typeface="Calibri" panose="020F0502020204030204" pitchFamily="34" charset="0"/>
            </a:endParaRPr>
          </a:p>
          <a:p>
            <a:pPr marL="0" marR="0" algn="just">
              <a:spcBef>
                <a:spcPts val="0"/>
              </a:spcBef>
              <a:spcAft>
                <a:spcPts val="0"/>
              </a:spcAft>
            </a:pPr>
            <a:r>
              <a:rPr lang="en-US" sz="1300" dirty="0">
                <a:effectLst/>
                <a:latin typeface="+mj-lt"/>
                <a:ea typeface="Calibri" panose="020F0502020204030204" pitchFamily="34" charset="0"/>
              </a:rPr>
              <a:t>Connecting with people within and outside the company provides me a lot of fulfillment and the opportunity to know a lot of amazing women.</a:t>
            </a:r>
          </a:p>
        </p:txBody>
      </p:sp>
      <p:pic>
        <p:nvPicPr>
          <p:cNvPr id="9" name="Picture 8">
            <a:extLst>
              <a:ext uri="{FF2B5EF4-FFF2-40B4-BE49-F238E27FC236}">
                <a16:creationId xmlns:a16="http://schemas.microsoft.com/office/drawing/2014/main" id="{12A147C8-2357-42BD-BDA4-3684117FFE0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416" t="2082" b="35139"/>
          <a:stretch/>
        </p:blipFill>
        <p:spPr>
          <a:xfrm>
            <a:off x="9582703" y="4822786"/>
            <a:ext cx="1506251" cy="1499616"/>
          </a:xfrm>
          <a:prstGeom prst="ellipse">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BE3F90D-7DC7-2C11-4DE8-D20200ADC17F}"/>
              </a:ext>
            </a:extLst>
          </p:cNvPr>
          <p:cNvSpPr txBox="1"/>
          <p:nvPr/>
        </p:nvSpPr>
        <p:spPr>
          <a:xfrm>
            <a:off x="3506496" y="5259361"/>
            <a:ext cx="6096000" cy="646331"/>
          </a:xfrm>
          <a:prstGeom prst="rect">
            <a:avLst/>
          </a:prstGeom>
          <a:noFill/>
        </p:spPr>
        <p:txBody>
          <a:bodyPr wrap="square">
            <a:spAutoFit/>
          </a:bodyPr>
          <a:lstStyle/>
          <a:p>
            <a:pPr lvl="5" algn="r"/>
            <a:r>
              <a:rPr lang="en-US" sz="1200" b="1" dirty="0" err="1">
                <a:effectLst/>
                <a:latin typeface="+mj-lt"/>
                <a:ea typeface="Calibri" panose="020F0502020204030204" pitchFamily="34" charset="0"/>
              </a:rPr>
              <a:t>Thekla</a:t>
            </a:r>
            <a:r>
              <a:rPr lang="en-US" sz="1200" b="1" dirty="0">
                <a:effectLst/>
                <a:latin typeface="+mj-lt"/>
                <a:ea typeface="Calibri" panose="020F0502020204030204" pitchFamily="34" charset="0"/>
              </a:rPr>
              <a:t> </a:t>
            </a:r>
            <a:r>
              <a:rPr lang="en-US" sz="1200" b="1" dirty="0" err="1">
                <a:effectLst/>
                <a:latin typeface="+mj-lt"/>
                <a:ea typeface="Calibri" panose="020F0502020204030204" pitchFamily="34" charset="0"/>
              </a:rPr>
              <a:t>Haselwander</a:t>
            </a:r>
            <a:endParaRPr lang="en-US" sz="1200" dirty="0">
              <a:effectLst/>
              <a:latin typeface="+mj-lt"/>
              <a:ea typeface="Calibri" panose="020F0502020204030204" pitchFamily="34" charset="0"/>
            </a:endParaRPr>
          </a:p>
          <a:p>
            <a:pPr lvl="5" algn="r"/>
            <a:r>
              <a:rPr lang="en-US" sz="1200" dirty="0">
                <a:effectLst/>
                <a:latin typeface="+mj-lt"/>
                <a:ea typeface="Calibri" panose="020F0502020204030204" pitchFamily="34" charset="0"/>
              </a:rPr>
              <a:t>Director, Pipeline Strategy and Operation</a:t>
            </a:r>
          </a:p>
          <a:p>
            <a:pPr lvl="5" algn="r"/>
            <a:r>
              <a:rPr lang="en-US" sz="1200" dirty="0">
                <a:effectLst/>
                <a:latin typeface="+mj-lt"/>
                <a:ea typeface="Calibri" panose="020F0502020204030204" pitchFamily="34" charset="0"/>
              </a:rPr>
              <a:t>Sandoz Biopharmaceuticals</a:t>
            </a:r>
            <a:endParaRPr lang="en-US" sz="1200" dirty="0">
              <a:latin typeface="+mj-lt"/>
            </a:endParaRPr>
          </a:p>
        </p:txBody>
      </p:sp>
      <p:sp>
        <p:nvSpPr>
          <p:cNvPr id="12" name="TextBox 11">
            <a:extLst>
              <a:ext uri="{FF2B5EF4-FFF2-40B4-BE49-F238E27FC236}">
                <a16:creationId xmlns:a16="http://schemas.microsoft.com/office/drawing/2014/main" id="{6739A63C-B65B-B2D2-1FCE-92811174346B}"/>
              </a:ext>
            </a:extLst>
          </p:cNvPr>
          <p:cNvSpPr txBox="1"/>
          <p:nvPr/>
        </p:nvSpPr>
        <p:spPr>
          <a:xfrm>
            <a:off x="498836" y="3565841"/>
            <a:ext cx="5436748" cy="255454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marL="12700">
              <a:tabLst>
                <a:tab pos="184152" algn="l"/>
              </a:tabLst>
            </a:pPr>
            <a:r>
              <a:rPr lang="en-US" sz="2000" spc="5" dirty="0">
                <a:latin typeface="+mj-lt"/>
                <a:cs typeface="Palatino Linotype"/>
              </a:rPr>
              <a:t>Being an Ambassador Champion has given me the opportunity to make a difference by helping women grow and </a:t>
            </a:r>
          </a:p>
          <a:p>
            <a:pPr marL="12700">
              <a:tabLst>
                <a:tab pos="184152" algn="l"/>
              </a:tabLst>
            </a:pPr>
            <a:r>
              <a:rPr lang="en-US" sz="2000" spc="5" dirty="0">
                <a:latin typeface="+mj-lt"/>
                <a:cs typeface="Palatino Linotype"/>
              </a:rPr>
              <a:t>develop, which in turn helps </a:t>
            </a:r>
          </a:p>
          <a:p>
            <a:pPr marL="12700">
              <a:tabLst>
                <a:tab pos="184152" algn="l"/>
              </a:tabLst>
            </a:pPr>
            <a:r>
              <a:rPr lang="en-US" sz="2000" spc="5" dirty="0">
                <a:latin typeface="+mj-lt"/>
                <a:cs typeface="Palatino Linotype"/>
              </a:rPr>
              <a:t>me grow and develop. It is </a:t>
            </a:r>
          </a:p>
          <a:p>
            <a:pPr marL="12700">
              <a:tabLst>
                <a:tab pos="184152" algn="l"/>
              </a:tabLst>
            </a:pPr>
            <a:r>
              <a:rPr lang="en-US" sz="2000" spc="5" dirty="0">
                <a:latin typeface="+mj-lt"/>
                <a:cs typeface="Palatino Linotype"/>
              </a:rPr>
              <a:t>an honor to be part of </a:t>
            </a:r>
          </a:p>
          <a:p>
            <a:pPr marL="12700">
              <a:tabLst>
                <a:tab pos="184152" algn="l"/>
              </a:tabLst>
            </a:pPr>
            <a:r>
              <a:rPr lang="en-US" sz="2000" spc="5" dirty="0">
                <a:latin typeface="+mj-lt"/>
                <a:cs typeface="Palatino Linotype"/>
              </a:rPr>
              <a:t>talented women realizing </a:t>
            </a:r>
          </a:p>
          <a:p>
            <a:pPr marL="12700">
              <a:tabLst>
                <a:tab pos="184152" algn="l"/>
              </a:tabLst>
            </a:pPr>
            <a:r>
              <a:rPr lang="en-US" sz="2000" spc="5" dirty="0">
                <a:latin typeface="+mj-lt"/>
                <a:cs typeface="Palatino Linotype"/>
              </a:rPr>
              <a:t>their potential.</a:t>
            </a:r>
          </a:p>
        </p:txBody>
      </p:sp>
      <p:pic>
        <p:nvPicPr>
          <p:cNvPr id="13" name="Picture 12">
            <a:extLst>
              <a:ext uri="{FF2B5EF4-FFF2-40B4-BE49-F238E27FC236}">
                <a16:creationId xmlns:a16="http://schemas.microsoft.com/office/drawing/2014/main" id="{07E3B794-F285-D64C-AD8D-3F8F0ACD3E5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9971" r="11130" b="22984"/>
          <a:stretch/>
        </p:blipFill>
        <p:spPr>
          <a:xfrm>
            <a:off x="4104284" y="4228328"/>
            <a:ext cx="1454477" cy="1463040"/>
          </a:xfrm>
          <a:prstGeom prst="ellipse">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DD4153AE-EB57-FD9E-8D29-C5B46E77A96F}"/>
              </a:ext>
            </a:extLst>
          </p:cNvPr>
          <p:cNvSpPr txBox="1"/>
          <p:nvPr/>
        </p:nvSpPr>
        <p:spPr>
          <a:xfrm>
            <a:off x="3487458" y="5697177"/>
            <a:ext cx="2575639" cy="461665"/>
          </a:xfrm>
          <a:prstGeom prst="rect">
            <a:avLst/>
          </a:prstGeom>
          <a:noFill/>
        </p:spPr>
        <p:txBody>
          <a:bodyPr wrap="square">
            <a:spAutoFit/>
          </a:bodyPr>
          <a:lstStyle/>
          <a:p>
            <a:pPr marL="12700" algn="ctr">
              <a:tabLst>
                <a:tab pos="184152" algn="l"/>
              </a:tabLst>
            </a:pPr>
            <a:r>
              <a:rPr lang="en-US" sz="1200" b="1" spc="5" dirty="0">
                <a:latin typeface="+mj-lt"/>
              </a:rPr>
              <a:t>Malin Ernebrant</a:t>
            </a:r>
          </a:p>
          <a:p>
            <a:pPr marL="12700" algn="ctr">
              <a:tabLst>
                <a:tab pos="184152" algn="l"/>
              </a:tabLst>
            </a:pPr>
            <a:r>
              <a:rPr lang="en-US" sz="1200" spc="5" dirty="0">
                <a:latin typeface="+mj-lt"/>
              </a:rPr>
              <a:t>Past Program Champion at Baxter</a:t>
            </a:r>
          </a:p>
        </p:txBody>
      </p:sp>
      <p:sp>
        <p:nvSpPr>
          <p:cNvPr id="20" name="TextBox 19">
            <a:extLst>
              <a:ext uri="{FF2B5EF4-FFF2-40B4-BE49-F238E27FC236}">
                <a16:creationId xmlns:a16="http://schemas.microsoft.com/office/drawing/2014/main" id="{9FB952DE-C433-3936-E679-7697BD6262A9}"/>
              </a:ext>
            </a:extLst>
          </p:cNvPr>
          <p:cNvSpPr txBox="1"/>
          <p:nvPr/>
        </p:nvSpPr>
        <p:spPr>
          <a:xfrm>
            <a:off x="309755" y="486456"/>
            <a:ext cx="3230399" cy="2693045"/>
          </a:xfrm>
          <a:prstGeom prst="rect">
            <a:avLst/>
          </a:prstGeom>
          <a:noFill/>
        </p:spPr>
        <p:txBody>
          <a:bodyPr wrap="square" lIns="91440" tIns="45720" rIns="91440" bIns="45720" anchor="t">
            <a:spAutoFit/>
          </a:bodyPr>
          <a:lstStyle/>
          <a:p>
            <a:pPr marL="12700" algn="just">
              <a:spcBef>
                <a:spcPts val="890"/>
              </a:spcBef>
              <a:tabLst>
                <a:tab pos="184152" algn="l"/>
              </a:tabLst>
            </a:pPr>
            <a:r>
              <a:rPr lang="en-US" sz="1300" dirty="0">
                <a:latin typeface="+mj-lt"/>
              </a:rPr>
              <a:t>It has been very rewarding to be an Ambassador Champion.  I’ve had the opportunity to shape the program for the Ambassadors, connect with so many new individuals within J&amp;J and also externally, and support the Ambassadors in defining some really exciting projects that will drive their personal and group objectives.  I’m really excited to see what this next group of Ambassadors will achieve, as we’ve seen proof that this program drives a collaborative and inclusive work environment.</a:t>
            </a:r>
            <a:endParaRPr lang="en-US" sz="1300" dirty="0">
              <a:latin typeface="+mj-lt"/>
              <a:cs typeface="Palatino Linotype"/>
            </a:endParaRPr>
          </a:p>
        </p:txBody>
      </p:sp>
      <p:pic>
        <p:nvPicPr>
          <p:cNvPr id="21" name="Picture 20">
            <a:extLst>
              <a:ext uri="{FF2B5EF4-FFF2-40B4-BE49-F238E27FC236}">
                <a16:creationId xmlns:a16="http://schemas.microsoft.com/office/drawing/2014/main" id="{6359788A-2B86-490D-638F-6CB6A0269DA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3502" t="-2023" r="4259" b="6070"/>
          <a:stretch/>
        </p:blipFill>
        <p:spPr>
          <a:xfrm>
            <a:off x="3746395" y="952308"/>
            <a:ext cx="1463752" cy="1463040"/>
          </a:xfrm>
          <a:prstGeom prst="ellipse">
            <a:avLst/>
          </a:prstGeom>
        </p:spPr>
      </p:pic>
      <p:sp>
        <p:nvSpPr>
          <p:cNvPr id="22" name="TextBox 21">
            <a:extLst>
              <a:ext uri="{FF2B5EF4-FFF2-40B4-BE49-F238E27FC236}">
                <a16:creationId xmlns:a16="http://schemas.microsoft.com/office/drawing/2014/main" id="{36504508-E5E2-729A-27A1-9C493C2225A0}"/>
              </a:ext>
            </a:extLst>
          </p:cNvPr>
          <p:cNvSpPr txBox="1"/>
          <p:nvPr/>
        </p:nvSpPr>
        <p:spPr>
          <a:xfrm>
            <a:off x="3432286" y="2508035"/>
            <a:ext cx="1961246" cy="646331"/>
          </a:xfrm>
          <a:prstGeom prst="rect">
            <a:avLst/>
          </a:prstGeom>
          <a:noFill/>
        </p:spPr>
        <p:txBody>
          <a:bodyPr wrap="square">
            <a:spAutoFit/>
          </a:bodyPr>
          <a:lstStyle/>
          <a:p>
            <a:pPr marL="12700" algn="ctr">
              <a:tabLst>
                <a:tab pos="184152" algn="l"/>
              </a:tabLst>
            </a:pPr>
            <a:r>
              <a:rPr lang="en-US" sz="1200" b="1" spc="5" dirty="0">
                <a:latin typeface="+mj-lt"/>
              </a:rPr>
              <a:t>Andrea Kearney</a:t>
            </a:r>
          </a:p>
          <a:p>
            <a:pPr marL="12700" algn="ctr">
              <a:tabLst>
                <a:tab pos="184152" algn="l"/>
              </a:tabLst>
            </a:pPr>
            <a:r>
              <a:rPr lang="en-US" sz="1200" spc="5" dirty="0">
                <a:latin typeface="+mj-lt"/>
              </a:rPr>
              <a:t>Past Program Champion at J&amp;J</a:t>
            </a:r>
          </a:p>
        </p:txBody>
      </p:sp>
    </p:spTree>
    <p:extLst>
      <p:ext uri="{BB962C8B-B14F-4D97-AF65-F5344CB8AC3E}">
        <p14:creationId xmlns:p14="http://schemas.microsoft.com/office/powerpoint/2010/main" val="1827666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Arrow Clockwise curve">
            <a:extLst>
              <a:ext uri="{FF2B5EF4-FFF2-40B4-BE49-F238E27FC236}">
                <a16:creationId xmlns:a16="http://schemas.microsoft.com/office/drawing/2014/main" id="{AB4E0751-C4F6-6C72-63F0-4E4539CE18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25134" flipH="1" flipV="1">
            <a:off x="1817205" y="1576382"/>
            <a:ext cx="599129" cy="1363046"/>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C1FD1249-482B-7A62-15A4-6D55D2882229}"/>
              </a:ext>
            </a:extLst>
          </p:cNvPr>
          <p:cNvSpPr txBox="1"/>
          <p:nvPr/>
        </p:nvSpPr>
        <p:spPr>
          <a:xfrm flipH="1">
            <a:off x="139700" y="2539335"/>
            <a:ext cx="2399702" cy="646331"/>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dirty="0">
                <a:solidFill>
                  <a:schemeClr val="accent3"/>
                </a:solidFill>
              </a:rPr>
              <a:t>Ambassador Program Co-Founder</a:t>
            </a:r>
          </a:p>
        </p:txBody>
      </p:sp>
      <p:sp>
        <p:nvSpPr>
          <p:cNvPr id="6" name="Text Placeholder 2">
            <a:extLst>
              <a:ext uri="{FF2B5EF4-FFF2-40B4-BE49-F238E27FC236}">
                <a16:creationId xmlns:a16="http://schemas.microsoft.com/office/drawing/2014/main" id="{7A1D4704-6D18-E60B-D1C5-9980E17F1C62}"/>
              </a:ext>
            </a:extLst>
          </p:cNvPr>
          <p:cNvSpPr>
            <a:spLocks noGrp="1"/>
          </p:cNvSpPr>
          <p:nvPr>
            <p:ph type="body" sz="quarter" idx="10"/>
          </p:nvPr>
        </p:nvSpPr>
        <p:spPr>
          <a:xfrm>
            <a:off x="4591050" y="1885950"/>
            <a:ext cx="6762750" cy="4110038"/>
          </a:xfrm>
        </p:spPr>
        <p:txBody>
          <a:bodyPr>
            <a:normAutofit fontScale="92500" lnSpcReduction="20000"/>
          </a:bodyPr>
          <a:lstStyle/>
          <a:p>
            <a:pPr marL="0" indent="0" algn="just">
              <a:buNone/>
            </a:pPr>
            <a:r>
              <a:rPr lang="en-US" sz="2400" dirty="0">
                <a:solidFill>
                  <a:schemeClr val="tx1"/>
                </a:solidFill>
              </a:rPr>
              <a:t>Once your program’s Champions are identified, they should align on the overall strategy of the program to fill identified developmental, talent retention, etc. gaps and determine necessary specifics for pre-launch, consulting the Executive Sponsor(s) as needed. This is usually accomplished with your HBA Program Excellence Manager in one or two meetings.</a:t>
            </a:r>
          </a:p>
          <a:p>
            <a:endParaRPr lang="en-US" dirty="0">
              <a:solidFill>
                <a:schemeClr val="tx1"/>
              </a:solidFill>
            </a:endParaRPr>
          </a:p>
          <a:p>
            <a:pPr marL="0" indent="0">
              <a:buNone/>
            </a:pPr>
            <a:r>
              <a:rPr lang="en-US" b="1" dirty="0">
                <a:solidFill>
                  <a:schemeClr val="tx1"/>
                </a:solidFill>
              </a:rPr>
              <a:t>This section will help you:</a:t>
            </a:r>
          </a:p>
          <a:p>
            <a:pPr>
              <a:lnSpc>
                <a:spcPct val="107000"/>
              </a:lnSpc>
              <a:spcBef>
                <a:spcPts val="0"/>
              </a:spcBef>
            </a:pPr>
            <a:r>
              <a:rPr lang="en-US" sz="2600" dirty="0"/>
              <a:t>Determine the</a:t>
            </a:r>
            <a:r>
              <a:rPr lang="en-US" sz="2600" dirty="0">
                <a:solidFill>
                  <a:schemeClr val="tx1"/>
                </a:solidFill>
              </a:rPr>
              <a:t> program specifics</a:t>
            </a:r>
          </a:p>
          <a:p>
            <a:pPr>
              <a:lnSpc>
                <a:spcPct val="107000"/>
              </a:lnSpc>
              <a:spcBef>
                <a:spcPts val="0"/>
              </a:spcBef>
            </a:pPr>
            <a:r>
              <a:rPr lang="en-US" sz="2600" dirty="0">
                <a:solidFill>
                  <a:schemeClr val="tx1"/>
                </a:solidFill>
                <a:ea typeface="Calibri" panose="020F0502020204030204" pitchFamily="34" charset="0"/>
                <a:cs typeface="Times New Roman" panose="02020603050405020304" pitchFamily="18" charset="0"/>
              </a:rPr>
              <a:t>Develop r</a:t>
            </a:r>
            <a:r>
              <a:rPr lang="en-US" sz="2600" dirty="0">
                <a:solidFill>
                  <a:schemeClr val="tx1"/>
                </a:solidFill>
                <a:effectLst/>
                <a:ea typeface="Calibri" panose="020F0502020204030204" pitchFamily="34" charset="0"/>
                <a:cs typeface="Times New Roman" panose="02020603050405020304" pitchFamily="18" charset="0"/>
              </a:rPr>
              <a:t>ecruitment strategy:</a:t>
            </a:r>
          </a:p>
          <a:p>
            <a:pPr lvl="1">
              <a:lnSpc>
                <a:spcPct val="107000"/>
              </a:lnSpc>
              <a:spcBef>
                <a:spcPts val="0"/>
              </a:spcBef>
            </a:pPr>
            <a:r>
              <a:rPr lang="en-US" sz="2200" dirty="0">
                <a:ea typeface="Calibri" panose="020F0502020204030204" pitchFamily="34" charset="0"/>
                <a:cs typeface="Times New Roman" panose="02020603050405020304" pitchFamily="18" charset="0"/>
              </a:rPr>
              <a:t>Ambassador Profile</a:t>
            </a:r>
          </a:p>
          <a:p>
            <a:pPr lvl="1">
              <a:lnSpc>
                <a:spcPct val="107000"/>
              </a:lnSpc>
              <a:spcBef>
                <a:spcPts val="0"/>
              </a:spcBef>
            </a:pPr>
            <a:r>
              <a:rPr lang="en-US" sz="2200" dirty="0">
                <a:effectLst/>
                <a:ea typeface="Calibri" panose="020F0502020204030204" pitchFamily="34" charset="0"/>
                <a:cs typeface="Times New Roman" panose="02020603050405020304" pitchFamily="18" charset="0"/>
              </a:rPr>
              <a:t>Selection criteria and selection p</a:t>
            </a:r>
            <a:r>
              <a:rPr lang="en-US" sz="2200" dirty="0">
                <a:ea typeface="Calibri" panose="020F0502020204030204" pitchFamily="34" charset="0"/>
                <a:cs typeface="Times New Roman" panose="02020603050405020304" pitchFamily="18" charset="0"/>
              </a:rPr>
              <a:t>rocess</a:t>
            </a:r>
            <a:endParaRPr lang="en-US" sz="22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solidFill>
                <a:schemeClr val="tx1"/>
              </a:solidFill>
            </a:endParaRPr>
          </a:p>
        </p:txBody>
      </p:sp>
      <p:sp>
        <p:nvSpPr>
          <p:cNvPr id="7" name="Title 1">
            <a:extLst>
              <a:ext uri="{FF2B5EF4-FFF2-40B4-BE49-F238E27FC236}">
                <a16:creationId xmlns:a16="http://schemas.microsoft.com/office/drawing/2014/main" id="{D689721D-87B4-2057-7011-061734A9FAB1}"/>
              </a:ext>
            </a:extLst>
          </p:cNvPr>
          <p:cNvSpPr txBox="1">
            <a:spLocks/>
          </p:cNvSpPr>
          <p:nvPr/>
        </p:nvSpPr>
        <p:spPr>
          <a:xfrm>
            <a:off x="4590854" y="365125"/>
            <a:ext cx="6762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dirty="0"/>
              <a:t>Exploratory Phase</a:t>
            </a:r>
            <a:br>
              <a:rPr lang="en-US" dirty="0"/>
            </a:br>
            <a:r>
              <a:rPr lang="en-US" sz="3200" i="1" dirty="0"/>
              <a:t>Program Strategy and Specifics</a:t>
            </a:r>
            <a:endParaRPr lang="en-US" dirty="0"/>
          </a:p>
        </p:txBody>
      </p:sp>
    </p:spTree>
    <p:extLst>
      <p:ext uri="{BB962C8B-B14F-4D97-AF65-F5344CB8AC3E}">
        <p14:creationId xmlns:p14="http://schemas.microsoft.com/office/powerpoint/2010/main" val="2212581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2B950-A095-B8C3-19EC-2800D0CF3DB6}"/>
              </a:ext>
            </a:extLst>
          </p:cNvPr>
          <p:cNvSpPr>
            <a:spLocks noGrp="1"/>
          </p:cNvSpPr>
          <p:nvPr>
            <p:ph type="title"/>
          </p:nvPr>
        </p:nvSpPr>
        <p:spPr/>
        <p:txBody>
          <a:bodyPr/>
          <a:lstStyle/>
          <a:p>
            <a:r>
              <a:rPr lang="en-US" dirty="0"/>
              <a:t>Program Specifics</a:t>
            </a:r>
          </a:p>
        </p:txBody>
      </p:sp>
      <p:sp>
        <p:nvSpPr>
          <p:cNvPr id="3" name="Text Placeholder 2">
            <a:extLst>
              <a:ext uri="{FF2B5EF4-FFF2-40B4-BE49-F238E27FC236}">
                <a16:creationId xmlns:a16="http://schemas.microsoft.com/office/drawing/2014/main" id="{D01A7636-B4CD-C262-37D0-1B35895A92FB}"/>
              </a:ext>
            </a:extLst>
          </p:cNvPr>
          <p:cNvSpPr>
            <a:spLocks noGrp="1"/>
          </p:cNvSpPr>
          <p:nvPr>
            <p:ph type="body" sz="quarter" idx="10"/>
          </p:nvPr>
        </p:nvSpPr>
        <p:spPr>
          <a:xfrm>
            <a:off x="838200" y="2199735"/>
            <a:ext cx="10515600" cy="3571875"/>
          </a:xfrm>
        </p:spPr>
        <p:txBody>
          <a:bodyPr>
            <a:normAutofit/>
          </a:bodyPr>
          <a:lstStyle/>
          <a:p>
            <a:pPr marL="0" indent="0">
              <a:buNone/>
            </a:pPr>
            <a:r>
              <a:rPr lang="en-US" sz="2400" dirty="0"/>
              <a:t>Program Location or Geographic Reach</a:t>
            </a:r>
          </a:p>
        </p:txBody>
      </p:sp>
      <p:sp>
        <p:nvSpPr>
          <p:cNvPr id="4" name="Text Placeholder 2">
            <a:extLst>
              <a:ext uri="{FF2B5EF4-FFF2-40B4-BE49-F238E27FC236}">
                <a16:creationId xmlns:a16="http://schemas.microsoft.com/office/drawing/2014/main" id="{70D4A5C8-4BE8-55C6-7F6F-07B139B20816}"/>
              </a:ext>
            </a:extLst>
          </p:cNvPr>
          <p:cNvSpPr txBox="1">
            <a:spLocks/>
          </p:cNvSpPr>
          <p:nvPr/>
        </p:nvSpPr>
        <p:spPr>
          <a:xfrm>
            <a:off x="838200" y="2659719"/>
            <a:ext cx="10515600" cy="280987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ea typeface="Calibri" panose="020F0502020204030204" pitchFamily="34" charset="0"/>
                <a:cs typeface="Times New Roman" panose="02020603050405020304" pitchFamily="18" charset="0"/>
              </a:rPr>
              <a:t>HBA Ambassador Programs can occur within one site, multiple sites or even across geographic territories. Here are a few examples of how other programs have functioned geographically, and some of the benefits of each.</a:t>
            </a:r>
          </a:p>
          <a:p>
            <a:endParaRPr lang="en-US" sz="1600" dirty="0">
              <a:ea typeface="Calibri" panose="020F0502020204030204" pitchFamily="34" charset="0"/>
              <a:cs typeface="Times New Roman" panose="02020603050405020304" pitchFamily="18" charset="0"/>
            </a:endParaRPr>
          </a:p>
          <a:p>
            <a:endParaRPr lang="en-US" sz="1050" dirty="0">
              <a:ea typeface="Calibri" panose="020F0502020204030204" pitchFamily="34" charset="0"/>
              <a:cs typeface="Times New Roman" panose="02020603050405020304" pitchFamily="18" charset="0"/>
            </a:endParaRPr>
          </a:p>
          <a:p>
            <a:endParaRPr lang="en-US" sz="1050" dirty="0">
              <a:ea typeface="Calibri" panose="020F0502020204030204" pitchFamily="34" charset="0"/>
              <a:cs typeface="Times New Roman" panose="02020603050405020304" pitchFamily="18" charset="0"/>
            </a:endParaRPr>
          </a:p>
          <a:p>
            <a:pPr marL="285750" indent="-285750"/>
            <a:endParaRPr lang="en-US" sz="1600" dirty="0"/>
          </a:p>
        </p:txBody>
      </p:sp>
      <p:sp>
        <p:nvSpPr>
          <p:cNvPr id="5" name="TextBox 4">
            <a:extLst>
              <a:ext uri="{FF2B5EF4-FFF2-40B4-BE49-F238E27FC236}">
                <a16:creationId xmlns:a16="http://schemas.microsoft.com/office/drawing/2014/main" id="{AAA4BA1A-EC64-F93C-4F3C-35615CB35C12}"/>
              </a:ext>
            </a:extLst>
          </p:cNvPr>
          <p:cNvSpPr txBox="1"/>
          <p:nvPr/>
        </p:nvSpPr>
        <p:spPr>
          <a:xfrm>
            <a:off x="8048841" y="3270215"/>
            <a:ext cx="3428784" cy="2154436"/>
          </a:xfrm>
          <a:prstGeom prst="rect">
            <a:avLst/>
          </a:prstGeom>
          <a:noFill/>
        </p:spPr>
        <p:txBody>
          <a:bodyPr wrap="square" numCol="1">
            <a:spAutoFit/>
          </a:bodyPr>
          <a:lstStyle/>
          <a:p>
            <a:r>
              <a:rPr lang="en-US" sz="1400" b="1" dirty="0">
                <a:ea typeface="Calibri" panose="020F0502020204030204" pitchFamily="34" charset="0"/>
                <a:cs typeface="Times New Roman" panose="02020603050405020304" pitchFamily="18" charset="0"/>
              </a:rPr>
              <a:t>Cross-regional or global program:</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Non-site specific means highest potential for inclusion across the company or support for wide-spread groups/business units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Expands employees network cross-company and exposure to other company functions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Participant exposure to new cultures/ways of working</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Primarily virtual / cost saving</a:t>
            </a:r>
          </a:p>
          <a:p>
            <a:endParaRPr lang="en-US" sz="1200"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8D69C33-0B99-CAFE-136B-D7AEEFAAEBB8}"/>
              </a:ext>
            </a:extLst>
          </p:cNvPr>
          <p:cNvSpPr txBox="1"/>
          <p:nvPr/>
        </p:nvSpPr>
        <p:spPr>
          <a:xfrm>
            <a:off x="838200" y="3270215"/>
            <a:ext cx="3619500" cy="1969770"/>
          </a:xfrm>
          <a:prstGeom prst="rect">
            <a:avLst/>
          </a:prstGeom>
          <a:noFill/>
        </p:spPr>
        <p:txBody>
          <a:bodyPr wrap="square">
            <a:spAutoFit/>
          </a:bodyPr>
          <a:lstStyle/>
          <a:p>
            <a:r>
              <a:rPr lang="en-US" sz="1400" b="1" dirty="0">
                <a:ea typeface="Calibri" panose="020F0502020204030204" pitchFamily="34" charset="0"/>
                <a:cs typeface="Times New Roman" panose="02020603050405020304" pitchFamily="18" charset="0"/>
              </a:rPr>
              <a:t>One-site program:</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Dedicated leadership training for a site that might lack access or not have robust development programs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Ease of gathering including meeting, connecting and learning across functions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Highly collaborative, which leads to less isolation/fewer silos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Major site impacts including improved talent retention</a:t>
            </a:r>
          </a:p>
        </p:txBody>
      </p:sp>
      <p:sp>
        <p:nvSpPr>
          <p:cNvPr id="7" name="TextBox 6">
            <a:extLst>
              <a:ext uri="{FF2B5EF4-FFF2-40B4-BE49-F238E27FC236}">
                <a16:creationId xmlns:a16="http://schemas.microsoft.com/office/drawing/2014/main" id="{DE5268BE-96EA-1228-396D-6D45BE053BDA}"/>
              </a:ext>
            </a:extLst>
          </p:cNvPr>
          <p:cNvSpPr txBox="1"/>
          <p:nvPr/>
        </p:nvSpPr>
        <p:spPr>
          <a:xfrm>
            <a:off x="4429341" y="3288030"/>
            <a:ext cx="3533559" cy="1785104"/>
          </a:xfrm>
          <a:prstGeom prst="rect">
            <a:avLst/>
          </a:prstGeom>
          <a:noFill/>
        </p:spPr>
        <p:txBody>
          <a:bodyPr wrap="square">
            <a:spAutoFit/>
          </a:bodyPr>
          <a:lstStyle/>
          <a:p>
            <a:r>
              <a:rPr lang="en-US" sz="1400" b="1" dirty="0">
                <a:ea typeface="Calibri" panose="020F0502020204030204" pitchFamily="34" charset="0"/>
                <a:cs typeface="Times New Roman" panose="02020603050405020304" pitchFamily="18" charset="0"/>
              </a:rPr>
              <a:t>Regional or multi-site program:</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Breaks down operational silos </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Expands employees internal network  and experience working often across cultures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Provides emerging leaders exposure to a broader perspective  of how the company operates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Expanded collaboration experience via a mixture of virtual/in-person</a:t>
            </a:r>
          </a:p>
        </p:txBody>
      </p:sp>
      <p:sp>
        <p:nvSpPr>
          <p:cNvPr id="8" name="TextBox 7">
            <a:extLst>
              <a:ext uri="{FF2B5EF4-FFF2-40B4-BE49-F238E27FC236}">
                <a16:creationId xmlns:a16="http://schemas.microsoft.com/office/drawing/2014/main" id="{09F35A26-F9ED-5886-7454-A047DCFE5160}"/>
              </a:ext>
            </a:extLst>
          </p:cNvPr>
          <p:cNvSpPr txBox="1"/>
          <p:nvPr/>
        </p:nvSpPr>
        <p:spPr>
          <a:xfrm>
            <a:off x="838200" y="5246074"/>
            <a:ext cx="10801783" cy="1123384"/>
          </a:xfrm>
          <a:prstGeom prst="rect">
            <a:avLst/>
          </a:prstGeom>
          <a:noFill/>
        </p:spPr>
        <p:txBody>
          <a:bodyPr wrap="square">
            <a:spAutoFit/>
          </a:bodyPr>
          <a:lstStyle/>
          <a:p>
            <a:r>
              <a:rPr lang="en-US" sz="1400" dirty="0">
                <a:ea typeface="Calibri" panose="020F0502020204030204" pitchFamily="34" charset="0"/>
                <a:cs typeface="Times New Roman" panose="02020603050405020304" pitchFamily="18" charset="0"/>
              </a:rPr>
              <a:t>The decision on your geographic model will come down to how your organization is organized and what best meets your need/can fill any gaps identified best. The good news is, regardless of organization, your participants will form bonds that will last far beyond program graduation.</a:t>
            </a:r>
          </a:p>
          <a:p>
            <a:endParaRPr lang="en-US" sz="1000" dirty="0">
              <a:ea typeface="Calibri" panose="020F0502020204030204" pitchFamily="34" charset="0"/>
              <a:cs typeface="Times New Roman" panose="02020603050405020304" pitchFamily="18" charset="0"/>
            </a:endParaRPr>
          </a:p>
          <a:p>
            <a:r>
              <a:rPr lang="en-US" sz="1400" dirty="0">
                <a:ea typeface="Calibri" panose="020F0502020204030204" pitchFamily="34" charset="0"/>
                <a:cs typeface="Times New Roman" panose="02020603050405020304" pitchFamily="18" charset="0"/>
              </a:rPr>
              <a:t>This decision usually dictates the official ‘name’ of your program at HBA (i.e. </a:t>
            </a:r>
            <a:r>
              <a:rPr lang="en-US" sz="1400" i="1" dirty="0" err="1">
                <a:ea typeface="Calibri" panose="020F0502020204030204" pitchFamily="34" charset="0"/>
                <a:cs typeface="Times New Roman" panose="02020603050405020304" pitchFamily="18" charset="0"/>
              </a:rPr>
              <a:t>Companyname</a:t>
            </a:r>
            <a:r>
              <a:rPr lang="en-US" sz="1400" i="1" dirty="0">
                <a:ea typeface="Calibri" panose="020F0502020204030204" pitchFamily="34" charset="0"/>
                <a:cs typeface="Times New Roman" panose="02020603050405020304" pitchFamily="18" charset="0"/>
              </a:rPr>
              <a:t> Southeast Asia</a:t>
            </a:r>
            <a:r>
              <a:rPr lang="en-US" sz="1400" dirty="0">
                <a:ea typeface="Calibri" panose="020F0502020204030204" pitchFamily="34" charset="0"/>
                <a:cs typeface="Times New Roman" panose="02020603050405020304" pitchFamily="18" charset="0"/>
              </a:rPr>
              <a:t> or </a:t>
            </a:r>
            <a:r>
              <a:rPr lang="en-US" sz="1400" i="1" dirty="0" err="1">
                <a:ea typeface="Calibri" panose="020F0502020204030204" pitchFamily="34" charset="0"/>
                <a:cs typeface="Times New Roman" panose="02020603050405020304" pitchFamily="18" charset="0"/>
              </a:rPr>
              <a:t>Companyname</a:t>
            </a:r>
            <a:r>
              <a:rPr lang="en-US" sz="1400" i="1" dirty="0">
                <a:ea typeface="Calibri" panose="020F0502020204030204" pitchFamily="34" charset="0"/>
                <a:cs typeface="Times New Roman" panose="02020603050405020304" pitchFamily="18" charset="0"/>
              </a:rPr>
              <a:t> London</a:t>
            </a:r>
            <a:r>
              <a:rPr lang="en-US" sz="14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87262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0BFFD-E446-B19C-D4DA-481E0C0F7DBC}"/>
              </a:ext>
            </a:extLst>
          </p:cNvPr>
          <p:cNvSpPr>
            <a:spLocks noGrp="1"/>
          </p:cNvSpPr>
          <p:nvPr>
            <p:ph type="title"/>
          </p:nvPr>
        </p:nvSpPr>
        <p:spPr/>
        <p:txBody>
          <a:bodyPr/>
          <a:lstStyle/>
          <a:p>
            <a:r>
              <a:rPr lang="en-US" dirty="0"/>
              <a:t>Program Specifics</a:t>
            </a:r>
          </a:p>
        </p:txBody>
      </p:sp>
      <p:sp>
        <p:nvSpPr>
          <p:cNvPr id="5" name="Text Placeholder 4">
            <a:extLst>
              <a:ext uri="{FF2B5EF4-FFF2-40B4-BE49-F238E27FC236}">
                <a16:creationId xmlns:a16="http://schemas.microsoft.com/office/drawing/2014/main" id="{273B5007-E610-E2BC-9ED8-911CF3FD1DF5}"/>
              </a:ext>
            </a:extLst>
          </p:cNvPr>
          <p:cNvSpPr>
            <a:spLocks noGrp="1"/>
          </p:cNvSpPr>
          <p:nvPr>
            <p:ph type="body" sz="quarter" idx="10"/>
          </p:nvPr>
        </p:nvSpPr>
        <p:spPr>
          <a:xfrm>
            <a:off x="2516955" y="1326994"/>
            <a:ext cx="8836844" cy="4204011"/>
          </a:xfrm>
        </p:spPr>
        <p:txBody>
          <a:bodyPr/>
          <a:lstStyle/>
          <a:p>
            <a:pPr marL="0" indent="0">
              <a:buNone/>
            </a:pPr>
            <a:r>
              <a:rPr lang="en-US" dirty="0"/>
              <a:t>Preliminary Launch details</a:t>
            </a:r>
          </a:p>
        </p:txBody>
      </p:sp>
      <p:sp>
        <p:nvSpPr>
          <p:cNvPr id="8" name="Text Placeholder 2">
            <a:extLst>
              <a:ext uri="{FF2B5EF4-FFF2-40B4-BE49-F238E27FC236}">
                <a16:creationId xmlns:a16="http://schemas.microsoft.com/office/drawing/2014/main" id="{DDAF46BE-7C18-8E0F-CAC4-AFE108A41324}"/>
              </a:ext>
            </a:extLst>
          </p:cNvPr>
          <p:cNvSpPr txBox="1">
            <a:spLocks/>
          </p:cNvSpPr>
          <p:nvPr/>
        </p:nvSpPr>
        <p:spPr>
          <a:xfrm>
            <a:off x="2542356" y="1933575"/>
            <a:ext cx="9172962" cy="280987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ea typeface="Calibri" panose="020F0502020204030204" pitchFamily="34" charset="0"/>
                <a:cs typeface="Times New Roman" panose="02020603050405020304" pitchFamily="18" charset="0"/>
              </a:rPr>
              <a:t>A great program launch sets the program up for success, but there are many details that need to come together to make it happen. The first are simply the timeframe and format:</a:t>
            </a:r>
          </a:p>
          <a:p>
            <a:pPr algn="just"/>
            <a:endParaRPr lang="en-US" dirty="0">
              <a:ea typeface="Calibri" panose="020F0502020204030204" pitchFamily="34" charset="0"/>
              <a:cs typeface="Times New Roman" panose="02020603050405020304" pitchFamily="18" charset="0"/>
            </a:endParaRPr>
          </a:p>
          <a:p>
            <a:pPr algn="just"/>
            <a:endParaRPr lang="en-US" sz="1600" dirty="0">
              <a:ea typeface="Calibri" panose="020F0502020204030204" pitchFamily="34" charset="0"/>
              <a:cs typeface="Times New Roman" panose="02020603050405020304" pitchFamily="18" charset="0"/>
            </a:endParaRPr>
          </a:p>
          <a:p>
            <a:pPr algn="just"/>
            <a:endParaRPr lang="en-US" sz="1600" dirty="0">
              <a:ea typeface="Calibri" panose="020F0502020204030204" pitchFamily="34" charset="0"/>
              <a:cs typeface="Times New Roman" panose="02020603050405020304" pitchFamily="18" charset="0"/>
            </a:endParaRPr>
          </a:p>
          <a:p>
            <a:pPr marL="285750" indent="-285750" algn="just"/>
            <a:endParaRPr lang="en-US" dirty="0"/>
          </a:p>
        </p:txBody>
      </p:sp>
      <p:sp>
        <p:nvSpPr>
          <p:cNvPr id="9" name="TextBox 8">
            <a:extLst>
              <a:ext uri="{FF2B5EF4-FFF2-40B4-BE49-F238E27FC236}">
                <a16:creationId xmlns:a16="http://schemas.microsoft.com/office/drawing/2014/main" id="{ADBBCAB4-985F-7F32-AC24-9E4722A1F87B}"/>
              </a:ext>
            </a:extLst>
          </p:cNvPr>
          <p:cNvSpPr txBox="1"/>
          <p:nvPr/>
        </p:nvSpPr>
        <p:spPr>
          <a:xfrm>
            <a:off x="3667125" y="6356386"/>
            <a:ext cx="7086168" cy="600164"/>
          </a:xfrm>
          <a:prstGeom prst="rect">
            <a:avLst/>
          </a:prstGeom>
        </p:spPr>
        <p:txBody>
          <a:bodyPr wrap="square" rtlCol="0">
            <a:spAutoFit/>
          </a:bodyPr>
          <a:lstStyle/>
          <a:p>
            <a:pPr algn="r"/>
            <a:r>
              <a:rPr lang="en-US" sz="1100" i="1" dirty="0"/>
              <a:t>*Please note: if launch is held in-person, company will be responsible for the HBA Launch Leader travel/rooming costs. The HBA will endeavor to keep these costs to a reasonable minimum.</a:t>
            </a:r>
          </a:p>
          <a:p>
            <a:pPr algn="r"/>
            <a:endParaRPr lang="en-US" sz="1100" i="1" dirty="0"/>
          </a:p>
        </p:txBody>
      </p:sp>
      <p:sp>
        <p:nvSpPr>
          <p:cNvPr id="10" name="TextBox 9">
            <a:extLst>
              <a:ext uri="{FF2B5EF4-FFF2-40B4-BE49-F238E27FC236}">
                <a16:creationId xmlns:a16="http://schemas.microsoft.com/office/drawing/2014/main" id="{F99F8D2F-4531-B3A9-05D9-1E04954FC66D}"/>
              </a:ext>
            </a:extLst>
          </p:cNvPr>
          <p:cNvSpPr txBox="1"/>
          <p:nvPr/>
        </p:nvSpPr>
        <p:spPr>
          <a:xfrm>
            <a:off x="2516955" y="2522092"/>
            <a:ext cx="9198363" cy="2923877"/>
          </a:xfrm>
          <a:prstGeom prst="rect">
            <a:avLst/>
          </a:prstGeom>
          <a:noFill/>
        </p:spPr>
        <p:txBody>
          <a:bodyPr wrap="square" numCol="1" spcCol="548640">
            <a:spAutoFit/>
          </a:bodyPr>
          <a:lstStyle/>
          <a:p>
            <a:pPr algn="just"/>
            <a:r>
              <a:rPr lang="en-US" b="1" dirty="0">
                <a:ea typeface="Calibri" panose="020F0502020204030204" pitchFamily="34" charset="0"/>
                <a:cs typeface="Times New Roman" panose="02020603050405020304" pitchFamily="18" charset="0"/>
              </a:rPr>
              <a:t>Launch Timeframe:</a:t>
            </a:r>
          </a:p>
          <a:p>
            <a:pPr algn="just"/>
            <a:r>
              <a:rPr lang="en-US" sz="1400" dirty="0">
                <a:ea typeface="Calibri" panose="020F0502020204030204" pitchFamily="34" charset="0"/>
                <a:cs typeface="Times New Roman" panose="02020603050405020304" pitchFamily="18" charset="0"/>
              </a:rPr>
              <a:t>The HBA launches Ambassador Programs year-round and will be as accommodating as possible to meet your need. Ideally your program will launch within the first few months of your company’s HBA Corporate Partnership term start date. Please help us plan by letting us know your preferred quarter for launch, and if desired, 1-2 specific preferred months. Mid-year and year-end assessments will be scheduled based on the launch.</a:t>
            </a:r>
          </a:p>
          <a:p>
            <a:pPr algn="just"/>
            <a:endParaRPr lang="en-US" sz="1400" dirty="0">
              <a:ea typeface="Calibri" panose="020F0502020204030204" pitchFamily="34" charset="0"/>
              <a:cs typeface="Times New Roman" panose="02020603050405020304" pitchFamily="18" charset="0"/>
            </a:endParaRPr>
          </a:p>
          <a:p>
            <a:pPr algn="just"/>
            <a:r>
              <a:rPr lang="en-US" sz="1400" dirty="0">
                <a:ea typeface="Calibri" panose="020F0502020204030204" pitchFamily="34" charset="0"/>
                <a:cs typeface="Times New Roman" panose="02020603050405020304" pitchFamily="18" charset="0"/>
              </a:rPr>
              <a:t>In the Pre-Launch Phase, the HBA will work more closely with you to determine the specific launch date.</a:t>
            </a:r>
            <a:endParaRPr lang="en-US" dirty="0">
              <a:ea typeface="Calibri" panose="020F0502020204030204" pitchFamily="34" charset="0"/>
              <a:cs typeface="Times New Roman" panose="02020603050405020304" pitchFamily="18" charset="0"/>
            </a:endParaRPr>
          </a:p>
          <a:p>
            <a:pPr algn="just"/>
            <a:endParaRPr lang="en-US" dirty="0">
              <a:ea typeface="Calibri" panose="020F0502020204030204" pitchFamily="34" charset="0"/>
              <a:cs typeface="Times New Roman" panose="02020603050405020304" pitchFamily="18" charset="0"/>
            </a:endParaRPr>
          </a:p>
          <a:p>
            <a:pPr algn="just"/>
            <a:r>
              <a:rPr lang="en-US" b="1" dirty="0">
                <a:ea typeface="Calibri" panose="020F0502020204030204" pitchFamily="34" charset="0"/>
                <a:cs typeface="Times New Roman" panose="02020603050405020304" pitchFamily="18" charset="0"/>
              </a:rPr>
              <a:t>Launch Format:</a:t>
            </a:r>
          </a:p>
          <a:p>
            <a:pPr algn="just"/>
            <a:r>
              <a:rPr lang="en-US" sz="1400" dirty="0">
                <a:ea typeface="Calibri" panose="020F0502020204030204" pitchFamily="34" charset="0"/>
                <a:cs typeface="Times New Roman" panose="02020603050405020304" pitchFamily="18" charset="0"/>
              </a:rPr>
              <a:t>The HBA offers two formats for Ambassador Program Launches: in-person and virtual. Depending on the geographic nature of your cohort, please determine your preferred format. </a:t>
            </a:r>
          </a:p>
          <a:p>
            <a:pPr algn="just"/>
            <a:endParaRPr lang="en-US" sz="1400" dirty="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F82DDD2-8EBF-09F6-BEFA-A065A7E79069}"/>
              </a:ext>
            </a:extLst>
          </p:cNvPr>
          <p:cNvSpPr txBox="1"/>
          <p:nvPr/>
        </p:nvSpPr>
        <p:spPr>
          <a:xfrm>
            <a:off x="2656825" y="5279168"/>
            <a:ext cx="8973199" cy="1077218"/>
          </a:xfrm>
          <a:prstGeom prst="rect">
            <a:avLst/>
          </a:prstGeom>
          <a:noFill/>
        </p:spPr>
        <p:txBody>
          <a:bodyPr wrap="square" numCol="2">
            <a:spAutoFit/>
          </a:bodyPr>
          <a:lstStyle/>
          <a:p>
            <a:r>
              <a:rPr lang="en-US" sz="1400" b="1" dirty="0">
                <a:ea typeface="Calibri" panose="020F0502020204030204" pitchFamily="34" charset="0"/>
                <a:cs typeface="Times New Roman" panose="02020603050405020304" pitchFamily="18" charset="0"/>
              </a:rPr>
              <a:t>Virtual: </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Six hours, held across two days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No additional fees</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Highly interactive and includes small, intimate breakouts</a:t>
            </a:r>
          </a:p>
          <a:p>
            <a:pPr marL="742950" lvl="1" indent="-28575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r>
              <a:rPr lang="en-US" sz="1400" b="1" dirty="0">
                <a:ea typeface="Calibri" panose="020F0502020204030204" pitchFamily="34" charset="0"/>
                <a:cs typeface="Times New Roman" panose="02020603050405020304" pitchFamily="18" charset="0"/>
              </a:rPr>
              <a:t>In-Person: </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Five hours, held in one day</a:t>
            </a:r>
          </a:p>
          <a:p>
            <a:pPr marL="285750" indent="-285750">
              <a:buFont typeface="Arial" panose="020B0604020202020204" pitchFamily="34" charset="0"/>
              <a:buChar char="•"/>
            </a:pPr>
            <a:r>
              <a:rPr lang="en-US" sz="1200" dirty="0">
                <a:ea typeface="Calibri" panose="020F0502020204030204" pitchFamily="34" charset="0"/>
                <a:cs typeface="Times New Roman" panose="02020603050405020304" pitchFamily="18" charset="0"/>
              </a:rPr>
              <a:t>Increased scheduling complexity / budgetary requirements* In-person experience can’t be beat</a:t>
            </a:r>
          </a:p>
        </p:txBody>
      </p:sp>
    </p:spTree>
    <p:extLst>
      <p:ext uri="{BB962C8B-B14F-4D97-AF65-F5344CB8AC3E}">
        <p14:creationId xmlns:p14="http://schemas.microsoft.com/office/powerpoint/2010/main" val="2380742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EF7C-424E-F1D9-E5BC-7883F53EE9CF}"/>
              </a:ext>
            </a:extLst>
          </p:cNvPr>
          <p:cNvSpPr>
            <a:spLocks noGrp="1"/>
          </p:cNvSpPr>
          <p:nvPr>
            <p:ph type="title"/>
          </p:nvPr>
        </p:nvSpPr>
        <p:spPr/>
        <p:txBody>
          <a:bodyPr/>
          <a:lstStyle/>
          <a:p>
            <a:r>
              <a:rPr lang="en-US" dirty="0"/>
              <a:t>Program Specifics</a:t>
            </a:r>
          </a:p>
        </p:txBody>
      </p:sp>
      <p:sp>
        <p:nvSpPr>
          <p:cNvPr id="3" name="Text Placeholder 2">
            <a:extLst>
              <a:ext uri="{FF2B5EF4-FFF2-40B4-BE49-F238E27FC236}">
                <a16:creationId xmlns:a16="http://schemas.microsoft.com/office/drawing/2014/main" id="{B4F16E14-72A8-12FA-2DA2-E4AC05D09BB2}"/>
              </a:ext>
            </a:extLst>
          </p:cNvPr>
          <p:cNvSpPr>
            <a:spLocks noGrp="1"/>
          </p:cNvSpPr>
          <p:nvPr>
            <p:ph type="body" sz="quarter" idx="10"/>
          </p:nvPr>
        </p:nvSpPr>
        <p:spPr>
          <a:xfrm>
            <a:off x="838200" y="2199735"/>
            <a:ext cx="10515600" cy="3571875"/>
          </a:xfrm>
        </p:spPr>
        <p:txBody>
          <a:bodyPr/>
          <a:lstStyle/>
          <a:p>
            <a:pPr marL="0" indent="0">
              <a:buNone/>
            </a:pPr>
            <a:r>
              <a:rPr lang="en-US" dirty="0"/>
              <a:t>Critical Mass</a:t>
            </a:r>
          </a:p>
        </p:txBody>
      </p:sp>
      <p:sp>
        <p:nvSpPr>
          <p:cNvPr id="4" name="Text Placeholder 2">
            <a:extLst>
              <a:ext uri="{FF2B5EF4-FFF2-40B4-BE49-F238E27FC236}">
                <a16:creationId xmlns:a16="http://schemas.microsoft.com/office/drawing/2014/main" id="{08AF2184-9544-20F1-43DB-25527AC971EE}"/>
              </a:ext>
            </a:extLst>
          </p:cNvPr>
          <p:cNvSpPr txBox="1">
            <a:spLocks/>
          </p:cNvSpPr>
          <p:nvPr/>
        </p:nvSpPr>
        <p:spPr>
          <a:xfrm>
            <a:off x="812801" y="2803938"/>
            <a:ext cx="10540999" cy="280987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ea typeface="Calibri" panose="020F0502020204030204" pitchFamily="34" charset="0"/>
                <a:cs typeface="Times New Roman" panose="02020603050405020304" pitchFamily="18" charset="0"/>
              </a:rPr>
              <a:t>The HBA Ambassador Program is appropriate for cohorts of between 15-30 individuals, and has seen success from groups of all sizes in this range. Here are just a few benefits of various cohort sizes:</a:t>
            </a:r>
          </a:p>
          <a:p>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sz="1600" dirty="0">
              <a:ea typeface="Calibri" panose="020F0502020204030204" pitchFamily="34" charset="0"/>
              <a:cs typeface="Times New Roman" panose="02020603050405020304" pitchFamily="18" charset="0"/>
            </a:endParaRPr>
          </a:p>
          <a:p>
            <a:endParaRPr lang="en-US" sz="1600" dirty="0">
              <a:ea typeface="Calibri" panose="020F0502020204030204" pitchFamily="34" charset="0"/>
              <a:cs typeface="Times New Roman" panose="02020603050405020304" pitchFamily="18" charset="0"/>
            </a:endParaRPr>
          </a:p>
          <a:p>
            <a:pPr marL="285750" indent="-285750"/>
            <a:endParaRPr lang="en-US" dirty="0"/>
          </a:p>
        </p:txBody>
      </p:sp>
      <p:sp>
        <p:nvSpPr>
          <p:cNvPr id="5" name="TextBox 4">
            <a:extLst>
              <a:ext uri="{FF2B5EF4-FFF2-40B4-BE49-F238E27FC236}">
                <a16:creationId xmlns:a16="http://schemas.microsoft.com/office/drawing/2014/main" id="{88AD2C05-EC66-EF5C-B522-7B2A9C67CD79}"/>
              </a:ext>
            </a:extLst>
          </p:cNvPr>
          <p:cNvSpPr txBox="1"/>
          <p:nvPr/>
        </p:nvSpPr>
        <p:spPr>
          <a:xfrm>
            <a:off x="838200" y="3627305"/>
            <a:ext cx="10540999" cy="2462213"/>
          </a:xfrm>
          <a:prstGeom prst="rect">
            <a:avLst/>
          </a:prstGeom>
          <a:noFill/>
        </p:spPr>
        <p:txBody>
          <a:bodyPr wrap="square" numCol="3" spcCol="274320">
            <a:spAutoFit/>
          </a:bodyPr>
          <a:lstStyle/>
          <a:p>
            <a:r>
              <a:rPr lang="en-US" sz="1400" b="1" dirty="0">
                <a:ea typeface="Calibri" panose="020F0502020204030204" pitchFamily="34" charset="0"/>
                <a:cs typeface="Times New Roman" panose="02020603050405020304" pitchFamily="18" charset="0"/>
              </a:rPr>
              <a:t>Small Cohort (15 - 20)</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Smaller groups often are more decisive and better hold each other accountable </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Close bonds formed due to the intimacy of the group</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Can handle 1-2 group initiatives</a:t>
            </a:r>
          </a:p>
          <a:p>
            <a:pPr marL="342900" indent="-34290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r>
              <a:rPr lang="en-US" sz="1400" b="1" dirty="0">
                <a:ea typeface="Calibri" panose="020F0502020204030204" pitchFamily="34" charset="0"/>
                <a:cs typeface="Times New Roman" panose="02020603050405020304" pitchFamily="18" charset="0"/>
              </a:rPr>
              <a:t>Medium Cohort (20 – 25)*</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More people = more hands to do the work; ease of delegation</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More space for participants to step in or out of leadership roles</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Can handle 2-3 group initiatives, plus 1-2 standing committees</a:t>
            </a:r>
          </a:p>
          <a:p>
            <a:pPr marL="342900" indent="-34290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r>
              <a:rPr lang="en-US" sz="1400" b="1" dirty="0">
                <a:ea typeface="Calibri" panose="020F0502020204030204" pitchFamily="34" charset="0"/>
                <a:cs typeface="Times New Roman" panose="02020603050405020304" pitchFamily="18" charset="0"/>
              </a:rPr>
              <a:t>Large Cohort (25 – 30)*</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Maximize the number of people directly impacted</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Not as affected by participant bandwidth changes</a:t>
            </a:r>
          </a:p>
          <a:p>
            <a:pPr marL="342900" indent="-342900">
              <a:buFont typeface="Arial" panose="020B0604020202020204" pitchFamily="34" charset="0"/>
              <a:buChar char="•"/>
            </a:pPr>
            <a:r>
              <a:rPr lang="en-US" sz="1400" dirty="0">
                <a:ea typeface="Calibri" panose="020F0502020204030204" pitchFamily="34" charset="0"/>
                <a:cs typeface="Times New Roman" panose="02020603050405020304" pitchFamily="18" charset="0"/>
              </a:rPr>
              <a:t>Can handle 3+ group initiatives, plus 2-4 standing committees</a:t>
            </a:r>
          </a:p>
          <a:p>
            <a:pPr marL="342900" indent="-342900">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176A701-9643-D37D-5039-CB5936543B43}"/>
              </a:ext>
            </a:extLst>
          </p:cNvPr>
          <p:cNvSpPr txBox="1"/>
          <p:nvPr/>
        </p:nvSpPr>
        <p:spPr>
          <a:xfrm>
            <a:off x="838201" y="5435010"/>
            <a:ext cx="10687050" cy="830997"/>
          </a:xfrm>
          <a:prstGeom prst="rect">
            <a:avLst/>
          </a:prstGeom>
        </p:spPr>
        <p:txBody>
          <a:bodyPr wrap="square" rtlCol="0">
            <a:spAutoFit/>
          </a:bodyPr>
          <a:lstStyle/>
          <a:p>
            <a:pPr algn="l"/>
            <a:r>
              <a:rPr lang="en-US" sz="1600" b="1" dirty="0"/>
              <a:t>Important note: </a:t>
            </a:r>
            <a:r>
              <a:rPr lang="en-US" sz="1600" dirty="0"/>
              <a:t>all Ambassadors must be HBA members in order to participate, so once critical mass is determined please work with your HBA Program Excellence Manager to arrange a bulk membership purchase (if necessary) to cover the participants.</a:t>
            </a:r>
          </a:p>
        </p:txBody>
      </p:sp>
      <p:sp>
        <p:nvSpPr>
          <p:cNvPr id="7" name="TextBox 6">
            <a:extLst>
              <a:ext uri="{FF2B5EF4-FFF2-40B4-BE49-F238E27FC236}">
                <a16:creationId xmlns:a16="http://schemas.microsoft.com/office/drawing/2014/main" id="{519CB813-1E62-B47F-5298-77F8A7D8D0CC}"/>
              </a:ext>
            </a:extLst>
          </p:cNvPr>
          <p:cNvSpPr txBox="1"/>
          <p:nvPr/>
        </p:nvSpPr>
        <p:spPr>
          <a:xfrm>
            <a:off x="5638800" y="6405975"/>
            <a:ext cx="5200218" cy="430887"/>
          </a:xfrm>
          <a:prstGeom prst="rect">
            <a:avLst/>
          </a:prstGeom>
        </p:spPr>
        <p:txBody>
          <a:bodyPr wrap="square" rtlCol="0">
            <a:spAutoFit/>
          </a:bodyPr>
          <a:lstStyle/>
          <a:p>
            <a:pPr algn="r"/>
            <a:r>
              <a:rPr lang="en-US" sz="1100" i="1" dirty="0"/>
              <a:t>*HBA recommended cohort sizes. Smaller cohorts may experience challenges if any participants find themselves unable to continue in the program. </a:t>
            </a:r>
          </a:p>
        </p:txBody>
      </p:sp>
    </p:spTree>
    <p:extLst>
      <p:ext uri="{BB962C8B-B14F-4D97-AF65-F5344CB8AC3E}">
        <p14:creationId xmlns:p14="http://schemas.microsoft.com/office/powerpoint/2010/main" val="3614224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40D75ED-B0BD-D515-43DC-FCB8A92F6EE7}"/>
              </a:ext>
            </a:extLst>
          </p:cNvPr>
          <p:cNvSpPr/>
          <p:nvPr/>
        </p:nvSpPr>
        <p:spPr>
          <a:xfrm>
            <a:off x="6203098" y="1870041"/>
            <a:ext cx="2560320" cy="4344309"/>
          </a:xfrm>
          <a:prstGeom prst="roundRect">
            <a:avLst>
              <a:gd name="adj" fmla="val 7858"/>
            </a:avLst>
          </a:prstGeom>
          <a:gradFill>
            <a:gsLst>
              <a:gs pos="55000">
                <a:schemeClr val="accent1">
                  <a:lumMod val="5000"/>
                  <a:lumOff val="95000"/>
                </a:schemeClr>
              </a:gs>
              <a:gs pos="20112">
                <a:srgbClr val="9D85BC"/>
              </a:gs>
              <a:gs pos="9000">
                <a:schemeClr val="accent1"/>
              </a:gs>
              <a:gs pos="28000">
                <a:schemeClr val="accent1">
                  <a:lumMod val="45000"/>
                  <a:lumOff val="5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a:ea typeface="+mn-ea"/>
              <a:cs typeface="+mn-cs"/>
            </a:endParaRPr>
          </a:p>
        </p:txBody>
      </p:sp>
      <p:sp>
        <p:nvSpPr>
          <p:cNvPr id="21" name="Rectangle: Rounded Corners 20">
            <a:extLst>
              <a:ext uri="{FF2B5EF4-FFF2-40B4-BE49-F238E27FC236}">
                <a16:creationId xmlns:a16="http://schemas.microsoft.com/office/drawing/2014/main" id="{44F8E809-B217-6A4A-F952-0624D118B77C}"/>
              </a:ext>
            </a:extLst>
          </p:cNvPr>
          <p:cNvSpPr/>
          <p:nvPr/>
        </p:nvSpPr>
        <p:spPr>
          <a:xfrm>
            <a:off x="3368950" y="1845744"/>
            <a:ext cx="2560320" cy="4344309"/>
          </a:xfrm>
          <a:prstGeom prst="roundRect">
            <a:avLst>
              <a:gd name="adj" fmla="val 7858"/>
            </a:avLst>
          </a:prstGeom>
          <a:gradFill>
            <a:gsLst>
              <a:gs pos="55000">
                <a:schemeClr val="accent1">
                  <a:lumMod val="5000"/>
                  <a:lumOff val="95000"/>
                </a:schemeClr>
              </a:gs>
              <a:gs pos="20112">
                <a:srgbClr val="9D85BC"/>
              </a:gs>
              <a:gs pos="9000">
                <a:schemeClr val="accent1"/>
              </a:gs>
              <a:gs pos="28000">
                <a:schemeClr val="accent1">
                  <a:lumMod val="45000"/>
                  <a:lumOff val="5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a:ea typeface="+mn-ea"/>
              <a:cs typeface="+mn-cs"/>
            </a:endParaRPr>
          </a:p>
        </p:txBody>
      </p:sp>
      <p:sp>
        <p:nvSpPr>
          <p:cNvPr id="20" name="Rectangle: Rounded Corners 19">
            <a:extLst>
              <a:ext uri="{FF2B5EF4-FFF2-40B4-BE49-F238E27FC236}">
                <a16:creationId xmlns:a16="http://schemas.microsoft.com/office/drawing/2014/main" id="{00F75923-987D-BC2F-2983-C2E4D75D7F6C}"/>
              </a:ext>
            </a:extLst>
          </p:cNvPr>
          <p:cNvSpPr/>
          <p:nvPr/>
        </p:nvSpPr>
        <p:spPr>
          <a:xfrm>
            <a:off x="9020859" y="1853290"/>
            <a:ext cx="2560320" cy="4344309"/>
          </a:xfrm>
          <a:prstGeom prst="roundRect">
            <a:avLst>
              <a:gd name="adj" fmla="val 7858"/>
            </a:avLst>
          </a:prstGeom>
          <a:gradFill>
            <a:gsLst>
              <a:gs pos="55000">
                <a:schemeClr val="accent1">
                  <a:lumMod val="5000"/>
                  <a:lumOff val="95000"/>
                </a:schemeClr>
              </a:gs>
              <a:gs pos="20112">
                <a:srgbClr val="9D85BC"/>
              </a:gs>
              <a:gs pos="9000">
                <a:schemeClr val="accent1"/>
              </a:gs>
              <a:gs pos="28000">
                <a:schemeClr val="accent1">
                  <a:lumMod val="45000"/>
                  <a:lumOff val="5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a:ea typeface="+mn-ea"/>
              <a:cs typeface="+mn-cs"/>
            </a:endParaRPr>
          </a:p>
        </p:txBody>
      </p:sp>
      <p:sp>
        <p:nvSpPr>
          <p:cNvPr id="19" name="Rectangle: Rounded Corners 18">
            <a:extLst>
              <a:ext uri="{FF2B5EF4-FFF2-40B4-BE49-F238E27FC236}">
                <a16:creationId xmlns:a16="http://schemas.microsoft.com/office/drawing/2014/main" id="{7D0FA093-EA9A-7EAD-E85F-CABE1B64B6F8}"/>
              </a:ext>
            </a:extLst>
          </p:cNvPr>
          <p:cNvSpPr/>
          <p:nvPr/>
        </p:nvSpPr>
        <p:spPr>
          <a:xfrm>
            <a:off x="545452" y="1853290"/>
            <a:ext cx="2560320" cy="4344309"/>
          </a:xfrm>
          <a:prstGeom prst="roundRect">
            <a:avLst>
              <a:gd name="adj" fmla="val 7858"/>
            </a:avLst>
          </a:prstGeom>
          <a:gradFill>
            <a:gsLst>
              <a:gs pos="55000">
                <a:schemeClr val="accent1">
                  <a:lumMod val="5000"/>
                  <a:lumOff val="95000"/>
                </a:schemeClr>
              </a:gs>
              <a:gs pos="20112">
                <a:srgbClr val="9D85BC"/>
              </a:gs>
              <a:gs pos="9000">
                <a:schemeClr val="accent1"/>
              </a:gs>
              <a:gs pos="28000">
                <a:schemeClr val="accent1">
                  <a:lumMod val="45000"/>
                  <a:lumOff val="5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chemeClr val="bg1"/>
                </a:solidFill>
                <a:effectLst>
                  <a:outerShdw blurRad="38100" dist="25400" dir="5400000" algn="ctr" rotWithShape="0">
                    <a:srgbClr val="6E747A">
                      <a:alpha val="43000"/>
                    </a:srgbClr>
                  </a:outerShdw>
                </a:effectLst>
                <a:uLnTx/>
                <a:uFillTx/>
                <a:latin typeface="Tahoma"/>
                <a:ea typeface="+mn-ea"/>
                <a:cs typeface="+mn-cs"/>
              </a:rPr>
              <a:t>4</a:t>
            </a:r>
            <a:endParaRPr kumimoji="0" lang="en-US" sz="1600"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endParaRPr>
          </a:p>
        </p:txBody>
      </p:sp>
      <p:sp>
        <p:nvSpPr>
          <p:cNvPr id="7" name="Title 1">
            <a:extLst>
              <a:ext uri="{FF2B5EF4-FFF2-40B4-BE49-F238E27FC236}">
                <a16:creationId xmlns:a16="http://schemas.microsoft.com/office/drawing/2014/main" id="{C8BBFF00-8AE2-9903-CC97-3DD6E4A886CD}"/>
              </a:ext>
            </a:extLst>
          </p:cNvPr>
          <p:cNvSpPr txBox="1">
            <a:spLocks/>
          </p:cNvSpPr>
          <p:nvPr/>
        </p:nvSpPr>
        <p:spPr>
          <a:xfrm>
            <a:off x="545452" y="631834"/>
            <a:ext cx="10515600" cy="608269"/>
          </a:xfrm>
          <a:prstGeom prst="rect">
            <a:avLst/>
          </a:prstGeom>
          <a:solidFill>
            <a:schemeClr val="bg1"/>
          </a:solidFill>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757A1"/>
                </a:solidFill>
                <a:effectLst/>
                <a:uLnTx/>
                <a:uFillTx/>
                <a:latin typeface="Tahoma"/>
                <a:ea typeface="+mj-ea"/>
                <a:cs typeface="+mj-cs"/>
              </a:rPr>
              <a:t>Ambassador Program Playbook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757A1"/>
                </a:solidFill>
                <a:effectLst/>
                <a:uLnTx/>
                <a:uFillTx/>
                <a:latin typeface="Tahoma"/>
                <a:ea typeface="+mj-ea"/>
                <a:cs typeface="+mj-cs"/>
              </a:rPr>
              <a:t>Table of Contents</a:t>
            </a:r>
          </a:p>
        </p:txBody>
      </p:sp>
      <p:sp>
        <p:nvSpPr>
          <p:cNvPr id="8" name="TextBox 7">
            <a:extLst>
              <a:ext uri="{FF2B5EF4-FFF2-40B4-BE49-F238E27FC236}">
                <a16:creationId xmlns:a16="http://schemas.microsoft.com/office/drawing/2014/main" id="{BF61D97F-F5F3-E663-3D0D-133BD185ABC6}"/>
              </a:ext>
            </a:extLst>
          </p:cNvPr>
          <p:cNvSpPr txBox="1"/>
          <p:nvPr/>
        </p:nvSpPr>
        <p:spPr>
          <a:xfrm>
            <a:off x="562105" y="2026970"/>
            <a:ext cx="252689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Program Basics.….       </a:t>
            </a:r>
            <a:r>
              <a:rPr lang="en-US" sz="1400" dirty="0">
                <a:ln w="0"/>
                <a:solidFill>
                  <a:schemeClr val="bg1"/>
                </a:solidFill>
                <a:effectLst>
                  <a:outerShdw blurRad="38100" dist="25400" dir="5400000" algn="ctr" rotWithShape="0">
                    <a:srgbClr val="6E747A">
                      <a:alpha val="43000"/>
                    </a:srgbClr>
                  </a:outerShdw>
                </a:effectLst>
                <a:latin typeface="Tahoma"/>
              </a:rPr>
              <a:t>(know before getting started)</a:t>
            </a:r>
            <a:endParaRPr kumimoji="0" lang="en-US" sz="1400"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endParaRPr>
          </a:p>
        </p:txBody>
      </p:sp>
      <p:sp>
        <p:nvSpPr>
          <p:cNvPr id="9" name="TextBox 8">
            <a:extLst>
              <a:ext uri="{FF2B5EF4-FFF2-40B4-BE49-F238E27FC236}">
                <a16:creationId xmlns:a16="http://schemas.microsoft.com/office/drawing/2014/main" id="{37D797D3-C2A9-E3B1-8505-63B31FA30999}"/>
              </a:ext>
            </a:extLst>
          </p:cNvPr>
          <p:cNvSpPr txBox="1"/>
          <p:nvPr/>
        </p:nvSpPr>
        <p:spPr>
          <a:xfrm>
            <a:off x="3362823" y="1976000"/>
            <a:ext cx="256727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Pre-Launch……….</a:t>
            </a:r>
            <a:r>
              <a:rPr kumimoji="0" lang="en-US" b="1" i="0" u="none" strike="noStrike" kern="1200" cap="none" spc="0" normalizeH="0" baseline="0" noProof="0" dirty="0">
                <a:ln w="0"/>
                <a:solidFill>
                  <a:schemeClr val="accent1"/>
                </a:solidFill>
                <a:effectLst>
                  <a:outerShdw blurRad="38100" dist="25400" dir="5400000" algn="ctr" rotWithShape="0">
                    <a:srgbClr val="6E747A">
                      <a:alpha val="43000"/>
                    </a:srgbClr>
                  </a:outerShdw>
                </a:effectLst>
                <a:uLnTx/>
                <a:uFillTx/>
                <a:latin typeface="Tahoma"/>
                <a:ea typeface="+mn-ea"/>
                <a:cs typeface="+mn-cs"/>
              </a:rPr>
              <a:t>.…</a:t>
            </a:r>
            <a:r>
              <a:rPr kumimoji="0" lang="en-US" sz="2000" b="1" i="0" u="none" strike="noStrike" kern="1200" cap="none" spc="0" normalizeH="0" baseline="0" noProof="0" dirty="0">
                <a:ln w="0"/>
                <a:solidFill>
                  <a:schemeClr val="accent1"/>
                </a:solidFill>
                <a:effectLst>
                  <a:outerShdw blurRad="38100" dist="25400" dir="5400000" algn="ctr" rotWithShape="0">
                    <a:srgbClr val="6E747A">
                      <a:alpha val="43000"/>
                    </a:srgbClr>
                  </a:outerShdw>
                </a:effectLst>
                <a:uLnTx/>
                <a:uFillTx/>
                <a:latin typeface="Tahoma"/>
                <a:ea typeface="+mn-ea"/>
                <a:cs typeface="+mn-cs"/>
              </a:rPr>
              <a:t> </a:t>
            </a:r>
            <a:r>
              <a:rPr kumimoji="0" lang="en-US" sz="2000"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    </a:t>
            </a:r>
            <a:r>
              <a:rPr kumimoji="0" lang="en-US" sz="1400" b="0"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(program setup)</a:t>
            </a:r>
          </a:p>
        </p:txBody>
      </p:sp>
      <p:sp>
        <p:nvSpPr>
          <p:cNvPr id="10" name="TextBox 9">
            <a:extLst>
              <a:ext uri="{FF2B5EF4-FFF2-40B4-BE49-F238E27FC236}">
                <a16:creationId xmlns:a16="http://schemas.microsoft.com/office/drawing/2014/main" id="{CED371E1-A00D-9FEF-91BE-05A45E63248A}"/>
              </a:ext>
            </a:extLst>
          </p:cNvPr>
          <p:cNvSpPr txBox="1"/>
          <p:nvPr/>
        </p:nvSpPr>
        <p:spPr>
          <a:xfrm>
            <a:off x="6225748" y="2006777"/>
            <a:ext cx="251502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(program kickoff)</a:t>
            </a:r>
          </a:p>
        </p:txBody>
      </p:sp>
      <p:sp>
        <p:nvSpPr>
          <p:cNvPr id="11" name="TextBox 10">
            <a:extLst>
              <a:ext uri="{FF2B5EF4-FFF2-40B4-BE49-F238E27FC236}">
                <a16:creationId xmlns:a16="http://schemas.microsoft.com/office/drawing/2014/main" id="{2BD7DCCB-F4EA-DDB1-AAF9-4DF758F72361}"/>
              </a:ext>
            </a:extLst>
          </p:cNvPr>
          <p:cNvSpPr txBox="1"/>
          <p:nvPr/>
        </p:nvSpPr>
        <p:spPr>
          <a:xfrm>
            <a:off x="9033984" y="2006777"/>
            <a:ext cx="254719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Post-Launch……..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(program maintenance)</a:t>
            </a:r>
          </a:p>
        </p:txBody>
      </p:sp>
      <p:sp>
        <p:nvSpPr>
          <p:cNvPr id="12" name="TextBox 11">
            <a:extLst>
              <a:ext uri="{FF2B5EF4-FFF2-40B4-BE49-F238E27FC236}">
                <a16:creationId xmlns:a16="http://schemas.microsoft.com/office/drawing/2014/main" id="{6ABB1424-E23F-644E-B30F-630ABB4F27E6}"/>
              </a:ext>
            </a:extLst>
          </p:cNvPr>
          <p:cNvSpPr txBox="1"/>
          <p:nvPr/>
        </p:nvSpPr>
        <p:spPr>
          <a:xfrm>
            <a:off x="562105" y="2911360"/>
            <a:ext cx="2533843"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Program Overview………</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What is the Ambassador Program……………………………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How it works…………………….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Exclusive offerings……………</a:t>
            </a: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Foundational Info……...</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Roles and definitions………..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Program phases with example timeline…………………………..</a:t>
            </a:r>
          </a:p>
        </p:txBody>
      </p:sp>
      <p:sp>
        <p:nvSpPr>
          <p:cNvPr id="13" name="TextBox 12">
            <a:extLst>
              <a:ext uri="{FF2B5EF4-FFF2-40B4-BE49-F238E27FC236}">
                <a16:creationId xmlns:a16="http://schemas.microsoft.com/office/drawing/2014/main" id="{8AF42DB0-0366-DFE8-0E15-64B77B4E1BDC}"/>
              </a:ext>
            </a:extLst>
          </p:cNvPr>
          <p:cNvSpPr txBox="1"/>
          <p:nvPr/>
        </p:nvSpPr>
        <p:spPr>
          <a:xfrm>
            <a:off x="3353389" y="2914848"/>
            <a:ext cx="2579143"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Exploratory Phase……...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Setting up your team………..</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Program strategy and  specifics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Who does what?.................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Launch Prep Phase</a:t>
            </a:r>
            <a:r>
              <a:rPr lang="en-US" sz="1400" b="1" dirty="0">
                <a:solidFill>
                  <a:srgbClr val="58595B"/>
                </a:solidFill>
                <a:latin typeface="Tahoma"/>
              </a:rPr>
              <a:t>...</a:t>
            </a:r>
            <a:r>
              <a:rPr kumimoji="0" lang="en-US" sz="1400" b="1" i="0" u="none" strike="noStrike" kern="1200" cap="none" spc="0" normalizeH="0" baseline="0" noProof="0" dirty="0">
                <a:ln>
                  <a:noFill/>
                </a:ln>
                <a:solidFill>
                  <a:srgbClr val="58595B"/>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Ambassador selection and orientation……………………….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Launch planning……………….</a:t>
            </a:r>
          </a:p>
        </p:txBody>
      </p:sp>
      <p:sp>
        <p:nvSpPr>
          <p:cNvPr id="15" name="TextBox 14">
            <a:extLst>
              <a:ext uri="{FF2B5EF4-FFF2-40B4-BE49-F238E27FC236}">
                <a16:creationId xmlns:a16="http://schemas.microsoft.com/office/drawing/2014/main" id="{F11CC865-047B-99F8-2BEF-7B0AD86A5791}"/>
              </a:ext>
            </a:extLst>
          </p:cNvPr>
          <p:cNvSpPr txBox="1"/>
          <p:nvPr/>
        </p:nvSpPr>
        <p:spPr>
          <a:xfrm>
            <a:off x="6206360" y="2911383"/>
            <a:ext cx="260235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Launch Details.………….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Launch overview……………...</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58595B"/>
                </a:solidFill>
                <a:latin typeface="Tahoma"/>
              </a:rPr>
              <a:t>Launch outcomes……..……..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58595B"/>
                </a:solidFill>
                <a:latin typeface="Tahoma"/>
              </a:rPr>
              <a:t>Example agenda……..….……</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solidFill>
                  <a:srgbClr val="58595B"/>
                </a:solidFill>
                <a:latin typeface="Tahoma"/>
              </a:rPr>
              <a:t>Program self-organization details……………………………..</a:t>
            </a:r>
          </a:p>
        </p:txBody>
      </p:sp>
      <p:sp>
        <p:nvSpPr>
          <p:cNvPr id="16" name="TextBox 15">
            <a:extLst>
              <a:ext uri="{FF2B5EF4-FFF2-40B4-BE49-F238E27FC236}">
                <a16:creationId xmlns:a16="http://schemas.microsoft.com/office/drawing/2014/main" id="{95FD6763-6C74-00D9-11E8-47E9D4CB50B2}"/>
              </a:ext>
            </a:extLst>
          </p:cNvPr>
          <p:cNvSpPr txBox="1"/>
          <p:nvPr/>
        </p:nvSpPr>
        <p:spPr>
          <a:xfrm>
            <a:off x="9020859" y="2914848"/>
            <a:ext cx="2584060"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Post-Launch Phase……..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Post-Launch monitoring....…</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Executive committee and cohort meetings…….………….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Assessments………………….…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dirty="0">
              <a:solidFill>
                <a:srgbClr val="58595B"/>
              </a:solidFill>
              <a:latin typeface="Tahoma"/>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Program end……………..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Graduation……………………….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Re-launch………………………..</a:t>
            </a:r>
          </a:p>
          <a:p>
            <a:pPr marR="0" lvl="0" algn="l" defTabSz="914400" rtl="0" eaLnBrk="1" fontAlgn="auto" latinLnBrk="0" hangingPunct="1">
              <a:lnSpc>
                <a:spcPct val="100000"/>
              </a:lnSpc>
              <a:spcBef>
                <a:spcPts val="0"/>
              </a:spcBef>
              <a:spcAft>
                <a:spcPts val="1200"/>
              </a:spcAft>
              <a:buClrTx/>
              <a:buSzTx/>
              <a:tabLst/>
              <a:defRPr/>
            </a:pPr>
            <a:endParaRPr kumimoji="0" lang="en-US" sz="1200" b="0" i="0" u="none" strike="noStrike" kern="1200" cap="none" spc="0" normalizeH="0" baseline="0" noProof="0" dirty="0">
              <a:ln>
                <a:noFill/>
              </a:ln>
              <a:solidFill>
                <a:srgbClr val="58595B"/>
              </a:solidFill>
              <a:effectLst/>
              <a:uLnTx/>
              <a:uFillTx/>
              <a:latin typeface="Tahoma"/>
              <a:ea typeface="+mn-ea"/>
              <a:cs typeface="+mn-cs"/>
            </a:endParaRPr>
          </a:p>
        </p:txBody>
      </p:sp>
      <p:sp>
        <p:nvSpPr>
          <p:cNvPr id="3" name="TextBox 2">
            <a:extLst>
              <a:ext uri="{FF2B5EF4-FFF2-40B4-BE49-F238E27FC236}">
                <a16:creationId xmlns:a16="http://schemas.microsoft.com/office/drawing/2014/main" id="{E99725BD-E567-3B1F-6264-AFD0CB3F1187}"/>
              </a:ext>
            </a:extLst>
          </p:cNvPr>
          <p:cNvSpPr txBox="1"/>
          <p:nvPr/>
        </p:nvSpPr>
        <p:spPr>
          <a:xfrm>
            <a:off x="2618700" y="2050769"/>
            <a:ext cx="63911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rPr>
              <a:t>4</a:t>
            </a:r>
          </a:p>
        </p:txBody>
      </p:sp>
      <p:sp>
        <p:nvSpPr>
          <p:cNvPr id="5" name="TextBox 4">
            <a:extLst>
              <a:ext uri="{FF2B5EF4-FFF2-40B4-BE49-F238E27FC236}">
                <a16:creationId xmlns:a16="http://schemas.microsoft.com/office/drawing/2014/main" id="{9FDF1533-1C99-23E5-0D49-D05D5753E7FA}"/>
              </a:ext>
            </a:extLst>
          </p:cNvPr>
          <p:cNvSpPr txBox="1"/>
          <p:nvPr/>
        </p:nvSpPr>
        <p:spPr>
          <a:xfrm>
            <a:off x="2685988" y="2911360"/>
            <a:ext cx="537210" cy="307777"/>
          </a:xfrm>
          <a:prstGeom prst="rect">
            <a:avLst/>
          </a:prstGeom>
          <a:noFill/>
        </p:spPr>
        <p:txBody>
          <a:bodyPr wrap="square">
            <a:spAutoFit/>
          </a:bodyPr>
          <a:lstStyle/>
          <a:p>
            <a:pPr algn="ctr"/>
            <a:r>
              <a:rPr kumimoji="0" lang="en-US" sz="1400" b="1" i="0" u="none" strike="noStrike" kern="1200" cap="none" spc="0" normalizeH="0" baseline="0" noProof="0" dirty="0">
                <a:ln>
                  <a:noFill/>
                </a:ln>
                <a:solidFill>
                  <a:srgbClr val="58595B"/>
                </a:solidFill>
                <a:effectLst/>
                <a:uLnTx/>
                <a:uFillTx/>
                <a:latin typeface="Tahoma"/>
                <a:ea typeface="+mn-ea"/>
                <a:cs typeface="+mn-cs"/>
              </a:rPr>
              <a:t>5</a:t>
            </a:r>
            <a:endParaRPr lang="en-US" sz="1400" dirty="0"/>
          </a:p>
        </p:txBody>
      </p:sp>
      <p:sp>
        <p:nvSpPr>
          <p:cNvPr id="6" name="TextBox 5">
            <a:extLst>
              <a:ext uri="{FF2B5EF4-FFF2-40B4-BE49-F238E27FC236}">
                <a16:creationId xmlns:a16="http://schemas.microsoft.com/office/drawing/2014/main" id="{FB430922-2F04-B55D-1D0D-6E999DFBD679}"/>
              </a:ext>
            </a:extLst>
          </p:cNvPr>
          <p:cNvSpPr txBox="1"/>
          <p:nvPr/>
        </p:nvSpPr>
        <p:spPr>
          <a:xfrm>
            <a:off x="2668590" y="4808337"/>
            <a:ext cx="537210" cy="307777"/>
          </a:xfrm>
          <a:prstGeom prst="rect">
            <a:avLst/>
          </a:prstGeom>
          <a:noFill/>
        </p:spPr>
        <p:txBody>
          <a:bodyPr wrap="square">
            <a:spAutoFit/>
          </a:bodyPr>
          <a:lstStyle/>
          <a:p>
            <a:pPr algn="ctr"/>
            <a:r>
              <a:rPr lang="en-US" sz="1400" b="1" dirty="0">
                <a:solidFill>
                  <a:srgbClr val="58595B"/>
                </a:solidFill>
                <a:latin typeface="Tahoma"/>
              </a:rPr>
              <a:t>11</a:t>
            </a:r>
            <a:endParaRPr lang="en-US" sz="1400" dirty="0"/>
          </a:p>
        </p:txBody>
      </p:sp>
      <p:sp>
        <p:nvSpPr>
          <p:cNvPr id="14" name="TextBox 13">
            <a:extLst>
              <a:ext uri="{FF2B5EF4-FFF2-40B4-BE49-F238E27FC236}">
                <a16:creationId xmlns:a16="http://schemas.microsoft.com/office/drawing/2014/main" id="{547B42E9-D335-E6E2-9A7E-48F2CB092EF8}"/>
              </a:ext>
            </a:extLst>
          </p:cNvPr>
          <p:cNvSpPr txBox="1"/>
          <p:nvPr/>
        </p:nvSpPr>
        <p:spPr>
          <a:xfrm>
            <a:off x="5451693" y="2911359"/>
            <a:ext cx="537210" cy="307777"/>
          </a:xfrm>
          <a:prstGeom prst="rect">
            <a:avLst/>
          </a:prstGeom>
          <a:noFill/>
        </p:spPr>
        <p:txBody>
          <a:bodyPr wrap="square">
            <a:spAutoFit/>
          </a:bodyPr>
          <a:lstStyle/>
          <a:p>
            <a:pPr algn="ctr"/>
            <a:r>
              <a:rPr lang="en-US" sz="1400" b="1" dirty="0">
                <a:solidFill>
                  <a:srgbClr val="58595B"/>
                </a:solidFill>
                <a:latin typeface="Tahoma"/>
              </a:rPr>
              <a:t>18</a:t>
            </a:r>
            <a:endParaRPr lang="en-US" sz="1400" dirty="0"/>
          </a:p>
        </p:txBody>
      </p:sp>
      <p:sp>
        <p:nvSpPr>
          <p:cNvPr id="17" name="TextBox 16">
            <a:extLst>
              <a:ext uri="{FF2B5EF4-FFF2-40B4-BE49-F238E27FC236}">
                <a16:creationId xmlns:a16="http://schemas.microsoft.com/office/drawing/2014/main" id="{C1AE24FB-7545-626B-65C3-1765BB06C874}"/>
              </a:ext>
            </a:extLst>
          </p:cNvPr>
          <p:cNvSpPr txBox="1"/>
          <p:nvPr/>
        </p:nvSpPr>
        <p:spPr>
          <a:xfrm>
            <a:off x="5442601" y="4806849"/>
            <a:ext cx="537210" cy="307777"/>
          </a:xfrm>
          <a:prstGeom prst="rect">
            <a:avLst/>
          </a:prstGeom>
          <a:noFill/>
        </p:spPr>
        <p:txBody>
          <a:bodyPr wrap="square">
            <a:spAutoFit/>
          </a:bodyPr>
          <a:lstStyle/>
          <a:p>
            <a:pPr algn="ctr"/>
            <a:r>
              <a:rPr lang="en-US" sz="1400" b="1" dirty="0">
                <a:solidFill>
                  <a:srgbClr val="58595B"/>
                </a:solidFill>
                <a:latin typeface="Tahoma"/>
              </a:rPr>
              <a:t>36</a:t>
            </a:r>
          </a:p>
        </p:txBody>
      </p:sp>
      <p:sp>
        <p:nvSpPr>
          <p:cNvPr id="18" name="TextBox 17">
            <a:extLst>
              <a:ext uri="{FF2B5EF4-FFF2-40B4-BE49-F238E27FC236}">
                <a16:creationId xmlns:a16="http://schemas.microsoft.com/office/drawing/2014/main" id="{5ECFCD74-ECD6-10E8-9548-7F2E6EDCBE08}"/>
              </a:ext>
            </a:extLst>
          </p:cNvPr>
          <p:cNvSpPr txBox="1"/>
          <p:nvPr/>
        </p:nvSpPr>
        <p:spPr>
          <a:xfrm>
            <a:off x="8271508" y="2894181"/>
            <a:ext cx="537210" cy="307777"/>
          </a:xfrm>
          <a:prstGeom prst="rect">
            <a:avLst/>
          </a:prstGeom>
          <a:noFill/>
        </p:spPr>
        <p:txBody>
          <a:bodyPr wrap="square">
            <a:spAutoFit/>
          </a:bodyPr>
          <a:lstStyle/>
          <a:p>
            <a:pPr algn="ctr"/>
            <a:r>
              <a:rPr lang="en-US" sz="1400" b="1" dirty="0">
                <a:solidFill>
                  <a:srgbClr val="58595B"/>
                </a:solidFill>
                <a:latin typeface="Tahoma"/>
              </a:rPr>
              <a:t>48</a:t>
            </a:r>
          </a:p>
        </p:txBody>
      </p:sp>
      <p:sp>
        <p:nvSpPr>
          <p:cNvPr id="23" name="TextBox 22">
            <a:extLst>
              <a:ext uri="{FF2B5EF4-FFF2-40B4-BE49-F238E27FC236}">
                <a16:creationId xmlns:a16="http://schemas.microsoft.com/office/drawing/2014/main" id="{685EA871-8F13-0EA7-6C69-EE34A80C4590}"/>
              </a:ext>
            </a:extLst>
          </p:cNvPr>
          <p:cNvSpPr txBox="1"/>
          <p:nvPr/>
        </p:nvSpPr>
        <p:spPr>
          <a:xfrm>
            <a:off x="11125872" y="2894181"/>
            <a:ext cx="537210" cy="307777"/>
          </a:xfrm>
          <a:prstGeom prst="rect">
            <a:avLst/>
          </a:prstGeom>
          <a:noFill/>
        </p:spPr>
        <p:txBody>
          <a:bodyPr wrap="square">
            <a:spAutoFit/>
          </a:bodyPr>
          <a:lstStyle/>
          <a:p>
            <a:pPr algn="ctr"/>
            <a:r>
              <a:rPr lang="en-US" sz="1400" b="1" dirty="0">
                <a:solidFill>
                  <a:srgbClr val="58595B"/>
                </a:solidFill>
                <a:latin typeface="Tahoma"/>
              </a:rPr>
              <a:t>61</a:t>
            </a:r>
          </a:p>
        </p:txBody>
      </p:sp>
      <p:sp>
        <p:nvSpPr>
          <p:cNvPr id="24" name="TextBox 23">
            <a:extLst>
              <a:ext uri="{FF2B5EF4-FFF2-40B4-BE49-F238E27FC236}">
                <a16:creationId xmlns:a16="http://schemas.microsoft.com/office/drawing/2014/main" id="{E86A7B8B-90B2-08A7-3218-637717E36747}"/>
              </a:ext>
            </a:extLst>
          </p:cNvPr>
          <p:cNvSpPr txBox="1"/>
          <p:nvPr/>
        </p:nvSpPr>
        <p:spPr>
          <a:xfrm>
            <a:off x="11125872" y="4812772"/>
            <a:ext cx="537210" cy="307777"/>
          </a:xfrm>
          <a:prstGeom prst="rect">
            <a:avLst/>
          </a:prstGeom>
          <a:noFill/>
        </p:spPr>
        <p:txBody>
          <a:bodyPr wrap="square">
            <a:spAutoFit/>
          </a:bodyPr>
          <a:lstStyle/>
          <a:p>
            <a:pPr algn="ctr"/>
            <a:r>
              <a:rPr lang="en-US" sz="1400" b="1" dirty="0">
                <a:solidFill>
                  <a:srgbClr val="58595B"/>
                </a:solidFill>
                <a:latin typeface="Tahoma"/>
              </a:rPr>
              <a:t>66</a:t>
            </a:r>
          </a:p>
        </p:txBody>
      </p:sp>
      <p:sp>
        <p:nvSpPr>
          <p:cNvPr id="26" name="TextBox 25">
            <a:extLst>
              <a:ext uri="{FF2B5EF4-FFF2-40B4-BE49-F238E27FC236}">
                <a16:creationId xmlns:a16="http://schemas.microsoft.com/office/drawing/2014/main" id="{3BEA6433-47D6-4242-1824-E743D3BC2ABF}"/>
              </a:ext>
            </a:extLst>
          </p:cNvPr>
          <p:cNvSpPr txBox="1"/>
          <p:nvPr/>
        </p:nvSpPr>
        <p:spPr>
          <a:xfrm>
            <a:off x="2685988" y="3473439"/>
            <a:ext cx="537210" cy="276999"/>
          </a:xfrm>
          <a:prstGeom prst="rect">
            <a:avLst/>
          </a:prstGeom>
          <a:noFill/>
        </p:spPr>
        <p:txBody>
          <a:bodyPr wrap="square">
            <a:spAutoFit/>
          </a:bodyPr>
          <a:lstStyle/>
          <a:p>
            <a:pPr algn="ctr"/>
            <a:r>
              <a:rPr kumimoji="0" lang="en-US" sz="1200" b="0" i="0" u="none" strike="noStrike" kern="1200" cap="none" spc="0" normalizeH="0" baseline="0" noProof="0" dirty="0">
                <a:ln>
                  <a:noFill/>
                </a:ln>
                <a:solidFill>
                  <a:srgbClr val="58595B"/>
                </a:solidFill>
                <a:effectLst/>
                <a:uLnTx/>
                <a:uFillTx/>
                <a:latin typeface="Tahoma"/>
                <a:ea typeface="+mn-ea"/>
                <a:cs typeface="+mn-cs"/>
              </a:rPr>
              <a:t>6</a:t>
            </a:r>
            <a:endParaRPr lang="en-US" sz="1200" dirty="0"/>
          </a:p>
        </p:txBody>
      </p:sp>
      <p:sp>
        <p:nvSpPr>
          <p:cNvPr id="27" name="TextBox 26">
            <a:extLst>
              <a:ext uri="{FF2B5EF4-FFF2-40B4-BE49-F238E27FC236}">
                <a16:creationId xmlns:a16="http://schemas.microsoft.com/office/drawing/2014/main" id="{3D7A95F3-1CD1-6028-9798-2F3AD8CE9131}"/>
              </a:ext>
            </a:extLst>
          </p:cNvPr>
          <p:cNvSpPr txBox="1"/>
          <p:nvPr/>
        </p:nvSpPr>
        <p:spPr>
          <a:xfrm>
            <a:off x="2688929" y="3831742"/>
            <a:ext cx="537210" cy="276999"/>
          </a:xfrm>
          <a:prstGeom prst="rect">
            <a:avLst/>
          </a:prstGeom>
          <a:noFill/>
        </p:spPr>
        <p:txBody>
          <a:bodyPr wrap="square">
            <a:spAutoFit/>
          </a:bodyPr>
          <a:lstStyle/>
          <a:p>
            <a:pPr algn="ctr"/>
            <a:r>
              <a:rPr lang="en-US" sz="1200" dirty="0">
                <a:solidFill>
                  <a:srgbClr val="58595B"/>
                </a:solidFill>
                <a:latin typeface="Tahoma"/>
              </a:rPr>
              <a:t>8</a:t>
            </a:r>
            <a:endParaRPr lang="en-US" sz="1200" dirty="0"/>
          </a:p>
        </p:txBody>
      </p:sp>
      <p:sp>
        <p:nvSpPr>
          <p:cNvPr id="28" name="TextBox 27">
            <a:extLst>
              <a:ext uri="{FF2B5EF4-FFF2-40B4-BE49-F238E27FC236}">
                <a16:creationId xmlns:a16="http://schemas.microsoft.com/office/drawing/2014/main" id="{CCF95D89-2CC4-688D-FBAB-7531D2BFC506}"/>
              </a:ext>
            </a:extLst>
          </p:cNvPr>
          <p:cNvSpPr txBox="1"/>
          <p:nvPr/>
        </p:nvSpPr>
        <p:spPr>
          <a:xfrm>
            <a:off x="2668590" y="4163120"/>
            <a:ext cx="537210" cy="276999"/>
          </a:xfrm>
          <a:prstGeom prst="rect">
            <a:avLst/>
          </a:prstGeom>
          <a:noFill/>
        </p:spPr>
        <p:txBody>
          <a:bodyPr wrap="square">
            <a:spAutoFit/>
          </a:bodyPr>
          <a:lstStyle/>
          <a:p>
            <a:pPr algn="ctr"/>
            <a:r>
              <a:rPr lang="en-US" sz="1200" dirty="0"/>
              <a:t>10</a:t>
            </a:r>
          </a:p>
        </p:txBody>
      </p:sp>
      <p:sp>
        <p:nvSpPr>
          <p:cNvPr id="29" name="TextBox 28">
            <a:extLst>
              <a:ext uri="{FF2B5EF4-FFF2-40B4-BE49-F238E27FC236}">
                <a16:creationId xmlns:a16="http://schemas.microsoft.com/office/drawing/2014/main" id="{13DA3FFB-FE57-D135-9935-30F2D2C18927}"/>
              </a:ext>
            </a:extLst>
          </p:cNvPr>
          <p:cNvSpPr txBox="1"/>
          <p:nvPr/>
        </p:nvSpPr>
        <p:spPr>
          <a:xfrm>
            <a:off x="2668590" y="5190049"/>
            <a:ext cx="537210" cy="276999"/>
          </a:xfrm>
          <a:prstGeom prst="rect">
            <a:avLst/>
          </a:prstGeom>
          <a:noFill/>
        </p:spPr>
        <p:txBody>
          <a:bodyPr wrap="square">
            <a:spAutoFit/>
          </a:bodyPr>
          <a:lstStyle/>
          <a:p>
            <a:pPr algn="ctr"/>
            <a:r>
              <a:rPr lang="en-US" sz="1200" dirty="0"/>
              <a:t>12</a:t>
            </a:r>
          </a:p>
        </p:txBody>
      </p:sp>
      <p:sp>
        <p:nvSpPr>
          <p:cNvPr id="30" name="TextBox 29">
            <a:extLst>
              <a:ext uri="{FF2B5EF4-FFF2-40B4-BE49-F238E27FC236}">
                <a16:creationId xmlns:a16="http://schemas.microsoft.com/office/drawing/2014/main" id="{F861CBB5-C94F-B0CA-1BE1-50916794A659}"/>
              </a:ext>
            </a:extLst>
          </p:cNvPr>
          <p:cNvSpPr txBox="1"/>
          <p:nvPr/>
        </p:nvSpPr>
        <p:spPr>
          <a:xfrm>
            <a:off x="2668590" y="5686437"/>
            <a:ext cx="537210" cy="276999"/>
          </a:xfrm>
          <a:prstGeom prst="rect">
            <a:avLst/>
          </a:prstGeom>
          <a:noFill/>
        </p:spPr>
        <p:txBody>
          <a:bodyPr wrap="square">
            <a:spAutoFit/>
          </a:bodyPr>
          <a:lstStyle/>
          <a:p>
            <a:pPr algn="ctr"/>
            <a:r>
              <a:rPr lang="en-US" sz="1200" dirty="0"/>
              <a:t>15</a:t>
            </a:r>
          </a:p>
        </p:txBody>
      </p:sp>
      <p:sp>
        <p:nvSpPr>
          <p:cNvPr id="31" name="TextBox 30">
            <a:extLst>
              <a:ext uri="{FF2B5EF4-FFF2-40B4-BE49-F238E27FC236}">
                <a16:creationId xmlns:a16="http://schemas.microsoft.com/office/drawing/2014/main" id="{3D4D9BD2-806E-9628-D0AA-A469D5BFFC9C}"/>
              </a:ext>
            </a:extLst>
          </p:cNvPr>
          <p:cNvSpPr txBox="1"/>
          <p:nvPr/>
        </p:nvSpPr>
        <p:spPr>
          <a:xfrm>
            <a:off x="5395993" y="2006777"/>
            <a:ext cx="63911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0"/>
                <a:solidFill>
                  <a:schemeClr val="bg1"/>
                </a:solidFill>
                <a:effectLst>
                  <a:outerShdw blurRad="38100" dist="25400" dir="5400000" algn="ctr" rotWithShape="0">
                    <a:srgbClr val="6E747A">
                      <a:alpha val="43000"/>
                    </a:srgbClr>
                  </a:outerShdw>
                </a:effectLst>
                <a:latin typeface="Tahoma"/>
              </a:rPr>
              <a:t>17</a:t>
            </a:r>
            <a:endParaRPr kumimoji="0" lang="en-US"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endParaRPr>
          </a:p>
        </p:txBody>
      </p:sp>
      <p:sp>
        <p:nvSpPr>
          <p:cNvPr id="32" name="TextBox 31">
            <a:extLst>
              <a:ext uri="{FF2B5EF4-FFF2-40B4-BE49-F238E27FC236}">
                <a16:creationId xmlns:a16="http://schemas.microsoft.com/office/drawing/2014/main" id="{D5A54788-781F-289C-9A57-59BBFAEFBD62}"/>
              </a:ext>
            </a:extLst>
          </p:cNvPr>
          <p:cNvSpPr txBox="1"/>
          <p:nvPr/>
        </p:nvSpPr>
        <p:spPr>
          <a:xfrm>
            <a:off x="5451693" y="3276709"/>
            <a:ext cx="537210" cy="276999"/>
          </a:xfrm>
          <a:prstGeom prst="rect">
            <a:avLst/>
          </a:prstGeom>
          <a:noFill/>
        </p:spPr>
        <p:txBody>
          <a:bodyPr wrap="square">
            <a:spAutoFit/>
          </a:bodyPr>
          <a:lstStyle/>
          <a:p>
            <a:pPr algn="ctr"/>
            <a:r>
              <a:rPr lang="en-US" sz="1200" dirty="0"/>
              <a:t>19</a:t>
            </a:r>
          </a:p>
        </p:txBody>
      </p:sp>
      <p:sp>
        <p:nvSpPr>
          <p:cNvPr id="33" name="TextBox 32">
            <a:extLst>
              <a:ext uri="{FF2B5EF4-FFF2-40B4-BE49-F238E27FC236}">
                <a16:creationId xmlns:a16="http://schemas.microsoft.com/office/drawing/2014/main" id="{A8B114E6-0758-FEC3-2FA2-2E19256D83F5}"/>
              </a:ext>
            </a:extLst>
          </p:cNvPr>
          <p:cNvSpPr txBox="1"/>
          <p:nvPr/>
        </p:nvSpPr>
        <p:spPr>
          <a:xfrm>
            <a:off x="5455436" y="3809895"/>
            <a:ext cx="537210" cy="276999"/>
          </a:xfrm>
          <a:prstGeom prst="rect">
            <a:avLst/>
          </a:prstGeom>
          <a:noFill/>
        </p:spPr>
        <p:txBody>
          <a:bodyPr wrap="square">
            <a:spAutoFit/>
          </a:bodyPr>
          <a:lstStyle/>
          <a:p>
            <a:pPr algn="ctr"/>
            <a:r>
              <a:rPr lang="en-US" sz="1200" dirty="0"/>
              <a:t>26</a:t>
            </a:r>
          </a:p>
        </p:txBody>
      </p:sp>
      <p:sp>
        <p:nvSpPr>
          <p:cNvPr id="34" name="TextBox 33">
            <a:extLst>
              <a:ext uri="{FF2B5EF4-FFF2-40B4-BE49-F238E27FC236}">
                <a16:creationId xmlns:a16="http://schemas.microsoft.com/office/drawing/2014/main" id="{A2D2DE09-19DE-3A89-C098-FB3C70F49790}"/>
              </a:ext>
            </a:extLst>
          </p:cNvPr>
          <p:cNvSpPr txBox="1"/>
          <p:nvPr/>
        </p:nvSpPr>
        <p:spPr>
          <a:xfrm>
            <a:off x="5451693" y="4127798"/>
            <a:ext cx="537210" cy="276999"/>
          </a:xfrm>
          <a:prstGeom prst="rect">
            <a:avLst/>
          </a:prstGeom>
          <a:noFill/>
        </p:spPr>
        <p:txBody>
          <a:bodyPr wrap="square">
            <a:spAutoFit/>
          </a:bodyPr>
          <a:lstStyle/>
          <a:p>
            <a:pPr algn="ctr"/>
            <a:r>
              <a:rPr lang="en-US" sz="1200" dirty="0"/>
              <a:t>34</a:t>
            </a:r>
          </a:p>
        </p:txBody>
      </p:sp>
      <p:sp>
        <p:nvSpPr>
          <p:cNvPr id="35" name="TextBox 34">
            <a:extLst>
              <a:ext uri="{FF2B5EF4-FFF2-40B4-BE49-F238E27FC236}">
                <a16:creationId xmlns:a16="http://schemas.microsoft.com/office/drawing/2014/main" id="{10E298BE-8EAF-942C-CCB2-1155C4AA62A0}"/>
              </a:ext>
            </a:extLst>
          </p:cNvPr>
          <p:cNvSpPr txBox="1"/>
          <p:nvPr/>
        </p:nvSpPr>
        <p:spPr>
          <a:xfrm>
            <a:off x="5442601" y="5342435"/>
            <a:ext cx="537210" cy="276999"/>
          </a:xfrm>
          <a:prstGeom prst="rect">
            <a:avLst/>
          </a:prstGeom>
          <a:noFill/>
        </p:spPr>
        <p:txBody>
          <a:bodyPr wrap="square">
            <a:spAutoFit/>
          </a:bodyPr>
          <a:lstStyle/>
          <a:p>
            <a:pPr algn="ctr"/>
            <a:r>
              <a:rPr lang="en-US" sz="1200" dirty="0"/>
              <a:t>38</a:t>
            </a:r>
          </a:p>
        </p:txBody>
      </p:sp>
      <p:sp>
        <p:nvSpPr>
          <p:cNvPr id="36" name="TextBox 35">
            <a:extLst>
              <a:ext uri="{FF2B5EF4-FFF2-40B4-BE49-F238E27FC236}">
                <a16:creationId xmlns:a16="http://schemas.microsoft.com/office/drawing/2014/main" id="{325826E7-8E53-537C-82AD-F3F6238CCA79}"/>
              </a:ext>
            </a:extLst>
          </p:cNvPr>
          <p:cNvSpPr txBox="1"/>
          <p:nvPr/>
        </p:nvSpPr>
        <p:spPr>
          <a:xfrm>
            <a:off x="5442601" y="5686436"/>
            <a:ext cx="537210" cy="276999"/>
          </a:xfrm>
          <a:prstGeom prst="rect">
            <a:avLst/>
          </a:prstGeom>
          <a:noFill/>
        </p:spPr>
        <p:txBody>
          <a:bodyPr wrap="square">
            <a:spAutoFit/>
          </a:bodyPr>
          <a:lstStyle/>
          <a:p>
            <a:pPr algn="ctr"/>
            <a:r>
              <a:rPr lang="en-US" sz="1200" dirty="0"/>
              <a:t>43</a:t>
            </a:r>
          </a:p>
        </p:txBody>
      </p:sp>
      <p:sp>
        <p:nvSpPr>
          <p:cNvPr id="37" name="TextBox 36">
            <a:extLst>
              <a:ext uri="{FF2B5EF4-FFF2-40B4-BE49-F238E27FC236}">
                <a16:creationId xmlns:a16="http://schemas.microsoft.com/office/drawing/2014/main" id="{66B4575D-63E1-E5D1-9A80-B508A5D44B60}"/>
              </a:ext>
            </a:extLst>
          </p:cNvPr>
          <p:cNvSpPr txBox="1"/>
          <p:nvPr/>
        </p:nvSpPr>
        <p:spPr>
          <a:xfrm>
            <a:off x="8226130" y="1987676"/>
            <a:ext cx="63911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0"/>
                <a:solidFill>
                  <a:schemeClr val="bg1"/>
                </a:solidFill>
                <a:effectLst>
                  <a:outerShdw blurRad="38100" dist="25400" dir="5400000" algn="ctr" rotWithShape="0">
                    <a:srgbClr val="6E747A">
                      <a:alpha val="43000"/>
                    </a:srgbClr>
                  </a:outerShdw>
                </a:effectLst>
                <a:latin typeface="Tahoma"/>
              </a:rPr>
              <a:t>47</a:t>
            </a:r>
            <a:endParaRPr kumimoji="0" lang="en-US"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endParaRPr>
          </a:p>
        </p:txBody>
      </p:sp>
      <p:sp>
        <p:nvSpPr>
          <p:cNvPr id="38" name="TextBox 37">
            <a:extLst>
              <a:ext uri="{FF2B5EF4-FFF2-40B4-BE49-F238E27FC236}">
                <a16:creationId xmlns:a16="http://schemas.microsoft.com/office/drawing/2014/main" id="{A93BED63-6219-458F-770A-D3B4F89E7E97}"/>
              </a:ext>
            </a:extLst>
          </p:cNvPr>
          <p:cNvSpPr txBox="1"/>
          <p:nvPr/>
        </p:nvSpPr>
        <p:spPr>
          <a:xfrm>
            <a:off x="8271508" y="3276708"/>
            <a:ext cx="537210" cy="276999"/>
          </a:xfrm>
          <a:prstGeom prst="rect">
            <a:avLst/>
          </a:prstGeom>
          <a:noFill/>
        </p:spPr>
        <p:txBody>
          <a:bodyPr wrap="square">
            <a:spAutoFit/>
          </a:bodyPr>
          <a:lstStyle/>
          <a:p>
            <a:pPr algn="ctr"/>
            <a:r>
              <a:rPr lang="en-US" sz="1200" dirty="0"/>
              <a:t>49</a:t>
            </a:r>
          </a:p>
        </p:txBody>
      </p:sp>
      <p:sp>
        <p:nvSpPr>
          <p:cNvPr id="39" name="TextBox 38">
            <a:extLst>
              <a:ext uri="{FF2B5EF4-FFF2-40B4-BE49-F238E27FC236}">
                <a16:creationId xmlns:a16="http://schemas.microsoft.com/office/drawing/2014/main" id="{6289F644-3924-4E49-0D80-5A1C1493A960}"/>
              </a:ext>
            </a:extLst>
          </p:cNvPr>
          <p:cNvSpPr txBox="1"/>
          <p:nvPr/>
        </p:nvSpPr>
        <p:spPr>
          <a:xfrm>
            <a:off x="8271340" y="3609208"/>
            <a:ext cx="537210" cy="276999"/>
          </a:xfrm>
          <a:prstGeom prst="rect">
            <a:avLst/>
          </a:prstGeom>
          <a:noFill/>
        </p:spPr>
        <p:txBody>
          <a:bodyPr wrap="square">
            <a:spAutoFit/>
          </a:bodyPr>
          <a:lstStyle/>
          <a:p>
            <a:pPr algn="ctr"/>
            <a:r>
              <a:rPr lang="en-US" sz="1200" dirty="0"/>
              <a:t>50</a:t>
            </a:r>
          </a:p>
        </p:txBody>
      </p:sp>
      <p:sp>
        <p:nvSpPr>
          <p:cNvPr id="40" name="TextBox 39">
            <a:extLst>
              <a:ext uri="{FF2B5EF4-FFF2-40B4-BE49-F238E27FC236}">
                <a16:creationId xmlns:a16="http://schemas.microsoft.com/office/drawing/2014/main" id="{8BE317CF-1845-83C3-14E5-A4BB05A76B3C}"/>
              </a:ext>
            </a:extLst>
          </p:cNvPr>
          <p:cNvSpPr txBox="1"/>
          <p:nvPr/>
        </p:nvSpPr>
        <p:spPr>
          <a:xfrm>
            <a:off x="8283378" y="3948394"/>
            <a:ext cx="537210" cy="276999"/>
          </a:xfrm>
          <a:prstGeom prst="rect">
            <a:avLst/>
          </a:prstGeom>
          <a:noFill/>
        </p:spPr>
        <p:txBody>
          <a:bodyPr wrap="square">
            <a:spAutoFit/>
          </a:bodyPr>
          <a:lstStyle/>
          <a:p>
            <a:pPr algn="ctr"/>
            <a:r>
              <a:rPr lang="en-US" sz="1200" dirty="0"/>
              <a:t>54</a:t>
            </a:r>
          </a:p>
        </p:txBody>
      </p:sp>
      <p:sp>
        <p:nvSpPr>
          <p:cNvPr id="41" name="TextBox 40">
            <a:extLst>
              <a:ext uri="{FF2B5EF4-FFF2-40B4-BE49-F238E27FC236}">
                <a16:creationId xmlns:a16="http://schemas.microsoft.com/office/drawing/2014/main" id="{EC99EEC6-8876-7948-18C8-475BFA46C1F1}"/>
              </a:ext>
            </a:extLst>
          </p:cNvPr>
          <p:cNvSpPr txBox="1"/>
          <p:nvPr/>
        </p:nvSpPr>
        <p:spPr>
          <a:xfrm>
            <a:off x="8283378" y="4463462"/>
            <a:ext cx="537210" cy="276999"/>
          </a:xfrm>
          <a:prstGeom prst="rect">
            <a:avLst/>
          </a:prstGeom>
          <a:noFill/>
        </p:spPr>
        <p:txBody>
          <a:bodyPr wrap="square">
            <a:spAutoFit/>
          </a:bodyPr>
          <a:lstStyle/>
          <a:p>
            <a:pPr algn="ctr"/>
            <a:r>
              <a:rPr lang="en-US" sz="1200" dirty="0"/>
              <a:t>57</a:t>
            </a:r>
          </a:p>
        </p:txBody>
      </p:sp>
      <p:sp>
        <p:nvSpPr>
          <p:cNvPr id="42" name="TextBox 41">
            <a:extLst>
              <a:ext uri="{FF2B5EF4-FFF2-40B4-BE49-F238E27FC236}">
                <a16:creationId xmlns:a16="http://schemas.microsoft.com/office/drawing/2014/main" id="{C0B90486-DBFB-50D2-B2F7-BDCD6FF61DCE}"/>
              </a:ext>
            </a:extLst>
          </p:cNvPr>
          <p:cNvSpPr txBox="1"/>
          <p:nvPr/>
        </p:nvSpPr>
        <p:spPr>
          <a:xfrm>
            <a:off x="11023969" y="2005606"/>
            <a:ext cx="63911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0"/>
                <a:solidFill>
                  <a:schemeClr val="bg1"/>
                </a:solidFill>
                <a:effectLst>
                  <a:outerShdw blurRad="38100" dist="25400" dir="5400000" algn="ctr" rotWithShape="0">
                    <a:srgbClr val="6E747A">
                      <a:alpha val="43000"/>
                    </a:srgbClr>
                  </a:outerShdw>
                </a:effectLst>
                <a:latin typeface="Tahoma"/>
              </a:rPr>
              <a:t>60</a:t>
            </a:r>
            <a:endParaRPr kumimoji="0" lang="en-US" b="1"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Tahoma"/>
              <a:ea typeface="+mn-ea"/>
              <a:cs typeface="+mn-cs"/>
            </a:endParaRPr>
          </a:p>
        </p:txBody>
      </p:sp>
      <p:sp>
        <p:nvSpPr>
          <p:cNvPr id="44" name="TextBox 43">
            <a:extLst>
              <a:ext uri="{FF2B5EF4-FFF2-40B4-BE49-F238E27FC236}">
                <a16:creationId xmlns:a16="http://schemas.microsoft.com/office/drawing/2014/main" id="{9CDF79F9-0033-779A-F18D-47D826685296}"/>
              </a:ext>
            </a:extLst>
          </p:cNvPr>
          <p:cNvSpPr txBox="1"/>
          <p:nvPr/>
        </p:nvSpPr>
        <p:spPr>
          <a:xfrm>
            <a:off x="11125872" y="3267742"/>
            <a:ext cx="537210" cy="276999"/>
          </a:xfrm>
          <a:prstGeom prst="rect">
            <a:avLst/>
          </a:prstGeom>
          <a:noFill/>
        </p:spPr>
        <p:txBody>
          <a:bodyPr wrap="square">
            <a:spAutoFit/>
          </a:bodyPr>
          <a:lstStyle/>
          <a:p>
            <a:pPr algn="ctr"/>
            <a:r>
              <a:rPr lang="en-US" sz="1200" dirty="0"/>
              <a:t>62</a:t>
            </a:r>
          </a:p>
        </p:txBody>
      </p:sp>
      <p:sp>
        <p:nvSpPr>
          <p:cNvPr id="45" name="TextBox 44">
            <a:extLst>
              <a:ext uri="{FF2B5EF4-FFF2-40B4-BE49-F238E27FC236}">
                <a16:creationId xmlns:a16="http://schemas.microsoft.com/office/drawing/2014/main" id="{8D829B21-5227-1CA8-6B73-E546B7EEDDB0}"/>
              </a:ext>
            </a:extLst>
          </p:cNvPr>
          <p:cNvSpPr txBox="1"/>
          <p:nvPr/>
        </p:nvSpPr>
        <p:spPr>
          <a:xfrm>
            <a:off x="11125872" y="3794419"/>
            <a:ext cx="537210" cy="276999"/>
          </a:xfrm>
          <a:prstGeom prst="rect">
            <a:avLst/>
          </a:prstGeom>
          <a:noFill/>
        </p:spPr>
        <p:txBody>
          <a:bodyPr wrap="square">
            <a:spAutoFit/>
          </a:bodyPr>
          <a:lstStyle/>
          <a:p>
            <a:pPr algn="ctr"/>
            <a:r>
              <a:rPr lang="en-US" sz="1200" dirty="0"/>
              <a:t>63</a:t>
            </a:r>
          </a:p>
        </p:txBody>
      </p:sp>
      <p:sp>
        <p:nvSpPr>
          <p:cNvPr id="46" name="TextBox 45">
            <a:extLst>
              <a:ext uri="{FF2B5EF4-FFF2-40B4-BE49-F238E27FC236}">
                <a16:creationId xmlns:a16="http://schemas.microsoft.com/office/drawing/2014/main" id="{287F743A-3A60-5A9F-EDD5-4DC279E690F5}"/>
              </a:ext>
            </a:extLst>
          </p:cNvPr>
          <p:cNvSpPr txBox="1"/>
          <p:nvPr/>
        </p:nvSpPr>
        <p:spPr>
          <a:xfrm>
            <a:off x="11125872" y="4126671"/>
            <a:ext cx="537210" cy="276999"/>
          </a:xfrm>
          <a:prstGeom prst="rect">
            <a:avLst/>
          </a:prstGeom>
          <a:noFill/>
        </p:spPr>
        <p:txBody>
          <a:bodyPr wrap="square">
            <a:spAutoFit/>
          </a:bodyPr>
          <a:lstStyle/>
          <a:p>
            <a:pPr algn="ctr"/>
            <a:r>
              <a:rPr lang="en-US" sz="1200" dirty="0"/>
              <a:t>65</a:t>
            </a:r>
          </a:p>
        </p:txBody>
      </p:sp>
      <p:sp>
        <p:nvSpPr>
          <p:cNvPr id="47" name="TextBox 46">
            <a:extLst>
              <a:ext uri="{FF2B5EF4-FFF2-40B4-BE49-F238E27FC236}">
                <a16:creationId xmlns:a16="http://schemas.microsoft.com/office/drawing/2014/main" id="{28CCD04B-9283-178B-3820-D54CB62F7CE5}"/>
              </a:ext>
            </a:extLst>
          </p:cNvPr>
          <p:cNvSpPr txBox="1"/>
          <p:nvPr/>
        </p:nvSpPr>
        <p:spPr>
          <a:xfrm>
            <a:off x="11125872" y="5159146"/>
            <a:ext cx="537210" cy="276999"/>
          </a:xfrm>
          <a:prstGeom prst="rect">
            <a:avLst/>
          </a:prstGeom>
          <a:noFill/>
        </p:spPr>
        <p:txBody>
          <a:bodyPr wrap="square">
            <a:spAutoFit/>
          </a:bodyPr>
          <a:lstStyle/>
          <a:p>
            <a:pPr algn="ctr"/>
            <a:r>
              <a:rPr lang="en-US" sz="1200" dirty="0"/>
              <a:t>68</a:t>
            </a:r>
          </a:p>
        </p:txBody>
      </p:sp>
      <p:sp>
        <p:nvSpPr>
          <p:cNvPr id="48" name="TextBox 47">
            <a:extLst>
              <a:ext uri="{FF2B5EF4-FFF2-40B4-BE49-F238E27FC236}">
                <a16:creationId xmlns:a16="http://schemas.microsoft.com/office/drawing/2014/main" id="{5AE7870F-85F8-A40A-6629-21F54CEE6FEE}"/>
              </a:ext>
            </a:extLst>
          </p:cNvPr>
          <p:cNvSpPr txBox="1"/>
          <p:nvPr/>
        </p:nvSpPr>
        <p:spPr>
          <a:xfrm>
            <a:off x="11125872" y="5498070"/>
            <a:ext cx="537210" cy="276999"/>
          </a:xfrm>
          <a:prstGeom prst="rect">
            <a:avLst/>
          </a:prstGeom>
          <a:noFill/>
        </p:spPr>
        <p:txBody>
          <a:bodyPr wrap="square">
            <a:spAutoFit/>
          </a:bodyPr>
          <a:lstStyle/>
          <a:p>
            <a:pPr algn="ctr"/>
            <a:r>
              <a:rPr lang="en-US" sz="1200" dirty="0"/>
              <a:t>74</a:t>
            </a:r>
          </a:p>
        </p:txBody>
      </p:sp>
    </p:spTree>
    <p:extLst>
      <p:ext uri="{BB962C8B-B14F-4D97-AF65-F5344CB8AC3E}">
        <p14:creationId xmlns:p14="http://schemas.microsoft.com/office/powerpoint/2010/main" val="3957652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7362-DDDC-CA8B-95BC-7246A10C21E9}"/>
              </a:ext>
            </a:extLst>
          </p:cNvPr>
          <p:cNvSpPr>
            <a:spLocks noGrp="1"/>
          </p:cNvSpPr>
          <p:nvPr>
            <p:ph type="title"/>
          </p:nvPr>
        </p:nvSpPr>
        <p:spPr/>
        <p:txBody>
          <a:bodyPr>
            <a:normAutofit/>
          </a:bodyPr>
          <a:lstStyle/>
          <a:p>
            <a:r>
              <a:rPr lang="en-US" sz="3200" dirty="0"/>
              <a:t>Ambassador Recruitment Strategy</a:t>
            </a:r>
          </a:p>
        </p:txBody>
      </p:sp>
      <p:sp>
        <p:nvSpPr>
          <p:cNvPr id="3" name="Text Placeholder 2">
            <a:extLst>
              <a:ext uri="{FF2B5EF4-FFF2-40B4-BE49-F238E27FC236}">
                <a16:creationId xmlns:a16="http://schemas.microsoft.com/office/drawing/2014/main" id="{515080AE-E536-FE80-22F7-281532E634BB}"/>
              </a:ext>
            </a:extLst>
          </p:cNvPr>
          <p:cNvSpPr>
            <a:spLocks noGrp="1"/>
          </p:cNvSpPr>
          <p:nvPr>
            <p:ph type="body" sz="quarter" idx="10"/>
          </p:nvPr>
        </p:nvSpPr>
        <p:spPr>
          <a:xfrm>
            <a:off x="3827282" y="1419225"/>
            <a:ext cx="7526518" cy="3402013"/>
          </a:xfrm>
        </p:spPr>
        <p:txBody>
          <a:bodyPr/>
          <a:lstStyle/>
          <a:p>
            <a:pPr marL="0" indent="0">
              <a:buNone/>
            </a:pPr>
            <a:r>
              <a:rPr lang="en-US" sz="2400" dirty="0">
                <a:solidFill>
                  <a:schemeClr val="accent1"/>
                </a:solidFill>
                <a:ea typeface="Calibri" panose="020F0502020204030204" pitchFamily="34" charset="0"/>
                <a:cs typeface="Times New Roman" panose="02020603050405020304" pitchFamily="18" charset="0"/>
              </a:rPr>
              <a:t>What makes a good Ambassador?</a:t>
            </a:r>
            <a:endParaRPr lang="en-US" sz="800" dirty="0">
              <a:solidFill>
                <a:schemeClr val="accent1"/>
              </a:solidFill>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sz="1600" dirty="0">
              <a:effectLst/>
              <a:ea typeface="Calibri" panose="020F0502020204030204" pitchFamily="34" charset="0"/>
              <a:cs typeface="Times New Roman" panose="02020603050405020304" pitchFamily="18" charset="0"/>
            </a:endParaRPr>
          </a:p>
          <a:p>
            <a:endParaRPr lang="en-US" sz="16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AC65A64D-4E40-D821-5C5A-0DB8440C38CD}"/>
              </a:ext>
            </a:extLst>
          </p:cNvPr>
          <p:cNvSpPr txBox="1"/>
          <p:nvPr/>
        </p:nvSpPr>
        <p:spPr>
          <a:xfrm>
            <a:off x="3827282" y="2040076"/>
            <a:ext cx="7710596" cy="3631763"/>
          </a:xfrm>
          <a:prstGeom prst="rect">
            <a:avLst/>
          </a:prstGeom>
          <a:noFill/>
        </p:spPr>
        <p:txBody>
          <a:bodyPr wrap="square">
            <a:spAutoFit/>
          </a:bodyPr>
          <a:lstStyle/>
          <a:p>
            <a:r>
              <a:rPr lang="en-US" sz="2000" dirty="0">
                <a:ea typeface="Calibri" panose="020F0502020204030204" pitchFamily="34" charset="0"/>
                <a:cs typeface="Times New Roman" panose="02020603050405020304" pitchFamily="18" charset="0"/>
              </a:rPr>
              <a:t>Ambassadors are mid-level, </a:t>
            </a:r>
            <a:r>
              <a:rPr lang="en-US" sz="2000" i="1" dirty="0">
                <a:ea typeface="Calibri" panose="020F0502020204030204" pitchFamily="34" charset="0"/>
                <a:cs typeface="Times New Roman" panose="02020603050405020304" pitchFamily="18" charset="0"/>
              </a:rPr>
              <a:t>emerging</a:t>
            </a:r>
            <a:r>
              <a:rPr lang="en-US" sz="2000" dirty="0">
                <a:ea typeface="Calibri" panose="020F0502020204030204" pitchFamily="34" charset="0"/>
                <a:cs typeface="Times New Roman" panose="02020603050405020304" pitchFamily="18" charset="0"/>
              </a:rPr>
              <a:t> leaders who tend to be:</a:t>
            </a:r>
          </a:p>
          <a:p>
            <a:pPr marL="285750" indent="-285750">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Highly motivated, with great potential but needing just a little extra development to get to their next level</a:t>
            </a:r>
          </a:p>
          <a:p>
            <a:pPr marL="285750" indent="-2857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Strong contributors within their functional area, but need exposure and practice outside of their silo</a:t>
            </a:r>
          </a:p>
          <a:p>
            <a:pPr marL="285750" indent="-2857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Willing to take on responsibility; accountable and dependable</a:t>
            </a:r>
          </a:p>
          <a:p>
            <a:pPr marL="285750" indent="-2857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Has a growth mindset and bravely overcomes mental roadblocks</a:t>
            </a:r>
          </a:p>
          <a:p>
            <a:pPr marL="285750" indent="-2857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Takes risks and willing to learn from mistakes</a:t>
            </a:r>
          </a:p>
          <a:p>
            <a:pPr marL="285750" indent="-2857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A good communicator and better listener</a:t>
            </a:r>
          </a:p>
          <a:p>
            <a:pPr marL="285750" indent="-2857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Values collaboration, knowledge sharing, and positivity</a:t>
            </a:r>
          </a:p>
        </p:txBody>
      </p:sp>
    </p:spTree>
    <p:extLst>
      <p:ext uri="{BB962C8B-B14F-4D97-AF65-F5344CB8AC3E}">
        <p14:creationId xmlns:p14="http://schemas.microsoft.com/office/powerpoint/2010/main" val="148213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5080AE-E536-FE80-22F7-281532E634BB}"/>
              </a:ext>
            </a:extLst>
          </p:cNvPr>
          <p:cNvSpPr>
            <a:spLocks noGrp="1"/>
          </p:cNvSpPr>
          <p:nvPr>
            <p:ph type="body" sz="quarter" idx="10"/>
          </p:nvPr>
        </p:nvSpPr>
        <p:spPr>
          <a:xfrm>
            <a:off x="3836807" y="1400175"/>
            <a:ext cx="7717018" cy="3402013"/>
          </a:xfrm>
        </p:spPr>
        <p:txBody>
          <a:bodyPr>
            <a:normAutofit/>
          </a:bodyPr>
          <a:lstStyle/>
          <a:p>
            <a:pPr marL="0" indent="0">
              <a:spcAft>
                <a:spcPts val="600"/>
              </a:spcAft>
              <a:buNone/>
            </a:pPr>
            <a:r>
              <a:rPr lang="en-US" sz="2400" dirty="0">
                <a:solidFill>
                  <a:schemeClr val="accent1"/>
                </a:solidFill>
                <a:ea typeface="Calibri" panose="020F0502020204030204" pitchFamily="34" charset="0"/>
                <a:cs typeface="Times New Roman" panose="02020603050405020304" pitchFamily="18" charset="0"/>
              </a:rPr>
              <a:t>Ambassador Criteria</a:t>
            </a:r>
          </a:p>
          <a:p>
            <a:pPr marL="0" indent="0">
              <a:spcAft>
                <a:spcPts val="600"/>
              </a:spcAft>
              <a:buNone/>
            </a:pPr>
            <a:r>
              <a:rPr lang="en-US" sz="1800" dirty="0">
                <a:ea typeface="Calibri" panose="020F0502020204030204" pitchFamily="34" charset="0"/>
                <a:cs typeface="Times New Roman" panose="02020603050405020304" pitchFamily="18" charset="0"/>
              </a:rPr>
              <a:t>Now that you understand what makes a good Ambassador, it’s time to think about what other criteria do your Ambassadors need to meet? This varies significantly from company to company, but determining the kind of employee you hope to recruit into this program is key to determine early. A few questions to consider are:</a:t>
            </a:r>
          </a:p>
          <a:p>
            <a:endParaRPr lang="en-US"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sz="1600" dirty="0">
              <a:effectLst/>
              <a:ea typeface="Calibri" panose="020F0502020204030204" pitchFamily="34" charset="0"/>
              <a:cs typeface="Times New Roman" panose="02020603050405020304" pitchFamily="18" charset="0"/>
            </a:endParaRPr>
          </a:p>
          <a:p>
            <a:endParaRPr lang="en-US" sz="16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E9C54C38-2E5C-7025-FE8A-F6B4AA21E726}"/>
              </a:ext>
            </a:extLst>
          </p:cNvPr>
          <p:cNvSpPr txBox="1"/>
          <p:nvPr/>
        </p:nvSpPr>
        <p:spPr>
          <a:xfrm>
            <a:off x="3836808" y="3324225"/>
            <a:ext cx="7717018" cy="2431435"/>
          </a:xfrm>
          <a:prstGeom prst="rect">
            <a:avLst/>
          </a:prstGeom>
          <a:noFill/>
        </p:spPr>
        <p:txBody>
          <a:bodyPr wrap="square">
            <a:spAutoFit/>
          </a:bodyPr>
          <a:lstStyle/>
          <a:p>
            <a:pPr marL="285750" indent="-285750">
              <a:buFont typeface="Arial" panose="020B0604020202020204" pitchFamily="34" charset="0"/>
              <a:buChar char="•"/>
            </a:pPr>
            <a:r>
              <a:rPr lang="en-US" sz="1600" dirty="0">
                <a:ea typeface="Calibri" panose="020F0502020204030204" pitchFamily="34" charset="0"/>
                <a:cs typeface="Times New Roman" panose="02020603050405020304" pitchFamily="18" charset="0"/>
              </a:rPr>
              <a:t>The ideal Ambassador is ‘mid-level,’ but what title(s) does that translate to within your organization?</a:t>
            </a:r>
          </a:p>
          <a:p>
            <a:pPr marL="285750" indent="-285750">
              <a:buFont typeface="Arial" panose="020B0604020202020204" pitchFamily="34" charset="0"/>
              <a:buChar char="•"/>
            </a:pPr>
            <a:r>
              <a:rPr lang="en-US" sz="1600" dirty="0">
                <a:ea typeface="Calibri" panose="020F0502020204030204" pitchFamily="34" charset="0"/>
                <a:cs typeface="Times New Roman" panose="02020603050405020304" pitchFamily="18" charset="0"/>
              </a:rPr>
              <a:t>Would you like to have a cross-functional cohort, or one within a specific business unit/division?</a:t>
            </a:r>
          </a:p>
          <a:p>
            <a:pPr marL="285750" indent="-285750">
              <a:buFont typeface="Arial" panose="020B0604020202020204" pitchFamily="34" charset="0"/>
              <a:buChar char="•"/>
            </a:pPr>
            <a:r>
              <a:rPr lang="en-US" sz="1600" dirty="0">
                <a:ea typeface="Calibri" panose="020F0502020204030204" pitchFamily="34" charset="0"/>
                <a:cs typeface="Times New Roman" panose="02020603050405020304" pitchFamily="18" charset="0"/>
              </a:rPr>
              <a:t>What kind of diversity are you looking to cultivate in the cohort? For example:</a:t>
            </a:r>
          </a:p>
          <a:p>
            <a:pPr marL="742950" lvl="1"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Do you want to encourage participation from under-represented minority groups or even focus solely on under-represented minority groups? </a:t>
            </a:r>
          </a:p>
          <a:p>
            <a:pPr marL="742950" lvl="1"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Do you want to consider men as potential Ambassadors? </a:t>
            </a:r>
            <a:r>
              <a:rPr lang="en-US" sz="1400" i="1" dirty="0">
                <a:ea typeface="Calibri" panose="020F0502020204030204" pitchFamily="34" charset="0"/>
                <a:cs typeface="Times New Roman" panose="02020603050405020304" pitchFamily="18" charset="0"/>
              </a:rPr>
              <a:t>Most cohorts do and it can be beneficial in a number of ways!</a:t>
            </a:r>
          </a:p>
          <a:p>
            <a:pPr marL="285750" indent="-285750">
              <a:buFont typeface="Arial" panose="020B0604020202020204" pitchFamily="34" charset="0"/>
              <a:buChar char="•"/>
            </a:pPr>
            <a:r>
              <a:rPr lang="en-US" sz="1600" dirty="0">
                <a:ea typeface="Calibri" panose="020F0502020204030204" pitchFamily="34" charset="0"/>
                <a:cs typeface="Times New Roman" panose="02020603050405020304" pitchFamily="18" charset="0"/>
              </a:rPr>
              <a:t>What other considerations are important to help the program meet your needs?</a:t>
            </a:r>
          </a:p>
        </p:txBody>
      </p:sp>
      <p:sp>
        <p:nvSpPr>
          <p:cNvPr id="8" name="Title 1">
            <a:extLst>
              <a:ext uri="{FF2B5EF4-FFF2-40B4-BE49-F238E27FC236}">
                <a16:creationId xmlns:a16="http://schemas.microsoft.com/office/drawing/2014/main" id="{976B09E5-43C0-459C-41DE-F2234B540FCD}"/>
              </a:ext>
            </a:extLst>
          </p:cNvPr>
          <p:cNvSpPr txBox="1">
            <a:spLocks/>
          </p:cNvSpPr>
          <p:nvPr/>
        </p:nvSpPr>
        <p:spPr>
          <a:xfrm>
            <a:off x="3836807" y="365125"/>
            <a:ext cx="75265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3200" dirty="0"/>
              <a:t>Ambassador Recruitment Strategy</a:t>
            </a:r>
          </a:p>
        </p:txBody>
      </p:sp>
    </p:spTree>
    <p:extLst>
      <p:ext uri="{BB962C8B-B14F-4D97-AF65-F5344CB8AC3E}">
        <p14:creationId xmlns:p14="http://schemas.microsoft.com/office/powerpoint/2010/main" val="759008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CBD0-725E-0579-2D31-BCFBD43F5E87}"/>
              </a:ext>
            </a:extLst>
          </p:cNvPr>
          <p:cNvSpPr>
            <a:spLocks noGrp="1"/>
          </p:cNvSpPr>
          <p:nvPr>
            <p:ph type="title"/>
          </p:nvPr>
        </p:nvSpPr>
        <p:spPr/>
        <p:txBody>
          <a:bodyPr>
            <a:noAutofit/>
          </a:bodyPr>
          <a:lstStyle/>
          <a:p>
            <a:r>
              <a:rPr lang="en-US" sz="3200" dirty="0"/>
              <a:t>Ambassador Recruitment Strategy</a:t>
            </a:r>
            <a:br>
              <a:rPr lang="en-US" sz="3200" dirty="0"/>
            </a:br>
            <a:endParaRPr lang="en-US" sz="3200" dirty="0"/>
          </a:p>
        </p:txBody>
      </p:sp>
      <p:sp>
        <p:nvSpPr>
          <p:cNvPr id="4" name="Text Placeholder 2">
            <a:extLst>
              <a:ext uri="{FF2B5EF4-FFF2-40B4-BE49-F238E27FC236}">
                <a16:creationId xmlns:a16="http://schemas.microsoft.com/office/drawing/2014/main" id="{08E0F05B-2A23-6CC2-8C51-4173363ED831}"/>
              </a:ext>
            </a:extLst>
          </p:cNvPr>
          <p:cNvSpPr txBox="1">
            <a:spLocks/>
          </p:cNvSpPr>
          <p:nvPr/>
        </p:nvSpPr>
        <p:spPr>
          <a:xfrm>
            <a:off x="3839004" y="1172126"/>
            <a:ext cx="7551918" cy="280987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ea typeface="Calibri" panose="020F0502020204030204" pitchFamily="34" charset="0"/>
                <a:cs typeface="Times New Roman" panose="02020603050405020304" pitchFamily="18" charset="0"/>
              </a:rPr>
              <a:t>Ambassador Nomination Process</a:t>
            </a:r>
            <a:endParaRPr lang="en-US" sz="800" dirty="0">
              <a:ea typeface="Calibri" panose="020F0502020204030204" pitchFamily="34" charset="0"/>
              <a:cs typeface="Times New Roman" panose="02020603050405020304" pitchFamily="18" charset="0"/>
            </a:endParaRPr>
          </a:p>
          <a:p>
            <a:pPr marL="0" indent="0">
              <a:spcAft>
                <a:spcPts val="600"/>
              </a:spcAft>
              <a:buNone/>
            </a:pPr>
            <a:r>
              <a:rPr lang="en-US" sz="1800" dirty="0">
                <a:ea typeface="Calibri" panose="020F0502020204030204" pitchFamily="34" charset="0"/>
                <a:cs typeface="Times New Roman" panose="02020603050405020304" pitchFamily="18" charset="0"/>
              </a:rPr>
              <a:t>Once you’ve identified what you’re looking for in an Ambassador, it’s time to finalize the nomination process. Below are some items to consider, along with best practice suggestions from the HBA:</a:t>
            </a:r>
          </a:p>
          <a:p>
            <a:pPr marL="285750" indent="-285750"/>
            <a:endParaRPr lang="en-US" i="1" dirty="0">
              <a:highlight>
                <a:srgbClr val="FFFF00"/>
              </a:highlight>
              <a:ea typeface="Calibri" panose="020F0502020204030204" pitchFamily="34" charset="0"/>
              <a:cs typeface="Times New Roman" panose="02020603050405020304" pitchFamily="18" charset="0"/>
            </a:endParaRPr>
          </a:p>
          <a:p>
            <a:pPr marL="285750" indent="-285750"/>
            <a:endParaRPr lang="en-US" i="1" dirty="0">
              <a:highlight>
                <a:srgbClr val="FFFF00"/>
              </a:highlight>
              <a:ea typeface="Calibri" panose="020F0502020204030204" pitchFamily="34" charset="0"/>
              <a:cs typeface="Times New Roman" panose="02020603050405020304" pitchFamily="18" charset="0"/>
            </a:endParaRPr>
          </a:p>
          <a:p>
            <a:pPr marL="285750" indent="-285750"/>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sz="1600" dirty="0">
              <a:ea typeface="Calibri" panose="020F0502020204030204" pitchFamily="34" charset="0"/>
              <a:cs typeface="Times New Roman" panose="02020603050405020304" pitchFamily="18" charset="0"/>
            </a:endParaRPr>
          </a:p>
          <a:p>
            <a:endParaRPr lang="en-US" sz="1600" dirty="0">
              <a:ea typeface="Calibri" panose="020F0502020204030204" pitchFamily="34" charset="0"/>
              <a:cs typeface="Times New Roman" panose="02020603050405020304" pitchFamily="18" charset="0"/>
            </a:endParaRPr>
          </a:p>
          <a:p>
            <a:pPr marL="285750" indent="-285750"/>
            <a:endParaRPr lang="en-US" dirty="0"/>
          </a:p>
        </p:txBody>
      </p:sp>
      <p:sp>
        <p:nvSpPr>
          <p:cNvPr id="5" name="TextBox 4">
            <a:extLst>
              <a:ext uri="{FF2B5EF4-FFF2-40B4-BE49-F238E27FC236}">
                <a16:creationId xmlns:a16="http://schemas.microsoft.com/office/drawing/2014/main" id="{575AF1C7-CFF4-2943-28CC-6A74C82A24B8}"/>
              </a:ext>
            </a:extLst>
          </p:cNvPr>
          <p:cNvSpPr txBox="1"/>
          <p:nvPr/>
        </p:nvSpPr>
        <p:spPr>
          <a:xfrm>
            <a:off x="3614973" y="2653263"/>
            <a:ext cx="3861122" cy="1692771"/>
          </a:xfrm>
          <a:prstGeom prst="rect">
            <a:avLst/>
          </a:prstGeom>
          <a:solidFill>
            <a:schemeClr val="accent1">
              <a:lumMod val="20000"/>
              <a:lumOff val="80000"/>
            </a:schemeClr>
          </a:solidFill>
          <a:effectLst>
            <a:outerShdw blurRad="50800" dist="38100" dir="2700000" algn="tl" rotWithShape="0">
              <a:prstClr val="black">
                <a:alpha val="40000"/>
              </a:prstClr>
            </a:outerShdw>
            <a:softEdge rad="63500"/>
          </a:effectLst>
        </p:spPr>
        <p:txBody>
          <a:bodyPr wrap="square">
            <a:spAutoFit/>
          </a:bodyPr>
          <a:lstStyle/>
          <a:p>
            <a:pPr algn="ctr"/>
            <a:r>
              <a:rPr lang="en-US" sz="1400" b="1" dirty="0">
                <a:ea typeface="Calibri" panose="020F0502020204030204" pitchFamily="34" charset="0"/>
                <a:cs typeface="Times New Roman" panose="02020603050405020304" pitchFamily="18" charset="0"/>
              </a:rPr>
              <a:t>Who nominates (or applies)?</a:t>
            </a:r>
            <a:endParaRPr lang="en-US" sz="1400" dirty="0">
              <a:ea typeface="Calibri" panose="020F0502020204030204" pitchFamily="34" charset="0"/>
              <a:cs typeface="Times New Roman" panose="02020603050405020304" pitchFamily="18" charset="0"/>
            </a:endParaRPr>
          </a:p>
          <a:p>
            <a:pPr algn="ctr"/>
            <a:r>
              <a:rPr lang="en-US" sz="1400" dirty="0">
                <a:ea typeface="Calibri" panose="020F0502020204030204" pitchFamily="34" charset="0"/>
                <a:cs typeface="Times New Roman" panose="02020603050405020304" pitchFamily="18" charset="0"/>
              </a:rPr>
              <a:t>Will it be self-application, manager nomination, or both?</a:t>
            </a:r>
          </a:p>
          <a:p>
            <a:pPr algn="ctr"/>
            <a:endParaRPr lang="en-US" sz="1400" dirty="0">
              <a:ea typeface="Calibri" panose="020F0502020204030204" pitchFamily="34" charset="0"/>
              <a:cs typeface="Times New Roman" panose="02020603050405020304" pitchFamily="18" charset="0"/>
            </a:endParaRPr>
          </a:p>
          <a:p>
            <a:pPr algn="ctr"/>
            <a:r>
              <a:rPr lang="en-US" sz="1200" b="1" i="1" dirty="0">
                <a:solidFill>
                  <a:schemeClr val="accent1"/>
                </a:solidFill>
                <a:ea typeface="Calibri" panose="020F0502020204030204" pitchFamily="34" charset="0"/>
                <a:cs typeface="Times New Roman" panose="02020603050405020304" pitchFamily="18" charset="0"/>
              </a:rPr>
              <a:t>HBA best practice: </a:t>
            </a:r>
          </a:p>
          <a:p>
            <a:pPr algn="ctr"/>
            <a:r>
              <a:rPr lang="en-US" sz="1200" i="1" dirty="0">
                <a:ea typeface="Calibri" panose="020F0502020204030204" pitchFamily="34" charset="0"/>
                <a:cs typeface="Times New Roman" panose="02020603050405020304" pitchFamily="18" charset="0"/>
              </a:rPr>
              <a:t>Allowing self-nomination is encouraged and often leads to finding hidden gems and increasing the diversity of the cohort</a:t>
            </a:r>
          </a:p>
        </p:txBody>
      </p:sp>
      <p:sp>
        <p:nvSpPr>
          <p:cNvPr id="6" name="TextBox 5">
            <a:extLst>
              <a:ext uri="{FF2B5EF4-FFF2-40B4-BE49-F238E27FC236}">
                <a16:creationId xmlns:a16="http://schemas.microsoft.com/office/drawing/2014/main" id="{CD1FC569-FF56-1AE7-FDC4-C7A2A593C909}"/>
              </a:ext>
            </a:extLst>
          </p:cNvPr>
          <p:cNvSpPr txBox="1"/>
          <p:nvPr/>
        </p:nvSpPr>
        <p:spPr>
          <a:xfrm>
            <a:off x="7447520" y="2812701"/>
            <a:ext cx="3858768" cy="2662267"/>
          </a:xfrm>
          <a:prstGeom prst="rect">
            <a:avLst/>
          </a:prstGeom>
          <a:solidFill>
            <a:schemeClr val="accent1">
              <a:lumMod val="20000"/>
              <a:lumOff val="80000"/>
            </a:schemeClr>
          </a:solidFill>
          <a:effectLst>
            <a:outerShdw blurRad="50800" dist="38100" dir="2700000" algn="tl" rotWithShape="0">
              <a:prstClr val="black">
                <a:alpha val="40000"/>
              </a:prstClr>
            </a:outerShdw>
            <a:softEdge rad="63500"/>
          </a:effectLst>
        </p:spPr>
        <p:txBody>
          <a:bodyPr wrap="square">
            <a:spAutoFit/>
          </a:bodyPr>
          <a:lstStyle/>
          <a:p>
            <a:pPr algn="ctr"/>
            <a:r>
              <a:rPr lang="en-US" sz="1400" b="1" dirty="0">
                <a:ea typeface="Calibri" panose="020F0502020204030204" pitchFamily="34" charset="0"/>
                <a:cs typeface="Times New Roman" panose="02020603050405020304" pitchFamily="18" charset="0"/>
              </a:rPr>
              <a:t>How to nominate?</a:t>
            </a:r>
            <a:endParaRPr lang="en-US" sz="900" dirty="0">
              <a:ea typeface="Calibri" panose="020F0502020204030204" pitchFamily="34" charset="0"/>
              <a:cs typeface="Times New Roman" panose="02020603050405020304" pitchFamily="18" charset="0"/>
            </a:endParaRPr>
          </a:p>
          <a:p>
            <a:pPr algn="ctr">
              <a:spcAft>
                <a:spcPts val="600"/>
              </a:spcAft>
            </a:pPr>
            <a:r>
              <a:rPr lang="en-US" sz="1200" dirty="0">
                <a:ea typeface="Calibri" panose="020F0502020204030204" pitchFamily="34" charset="0"/>
                <a:cs typeface="Times New Roman" panose="02020603050405020304" pitchFamily="18" charset="0"/>
              </a:rPr>
              <a:t>What vehicle will you use to collect nominations? </a:t>
            </a:r>
          </a:p>
          <a:p>
            <a:pPr algn="ctr">
              <a:spcAft>
                <a:spcPts val="600"/>
              </a:spcAft>
            </a:pPr>
            <a:r>
              <a:rPr lang="en-US" sz="1200" dirty="0">
                <a:ea typeface="Calibri" panose="020F0502020204030204" pitchFamily="34" charset="0"/>
                <a:cs typeface="Times New Roman" panose="02020603050405020304" pitchFamily="18" charset="0"/>
              </a:rPr>
              <a:t>In what format(s) will you accept nominations (written, video, </a:t>
            </a:r>
            <a:r>
              <a:rPr lang="en-US" sz="1200" dirty="0" err="1">
                <a:ea typeface="Calibri" panose="020F0502020204030204" pitchFamily="34" charset="0"/>
                <a:cs typeface="Times New Roman" panose="02020603050405020304" pitchFamily="18" charset="0"/>
              </a:rPr>
              <a:t>etc</a:t>
            </a:r>
            <a:r>
              <a:rPr lang="en-US" sz="1200" dirty="0">
                <a:ea typeface="Calibri" panose="020F0502020204030204" pitchFamily="34" charset="0"/>
                <a:cs typeface="Times New Roman" panose="02020603050405020304" pitchFamily="18" charset="0"/>
              </a:rPr>
              <a:t>)? </a:t>
            </a:r>
          </a:p>
          <a:p>
            <a:pPr algn="ctr">
              <a:spcAft>
                <a:spcPts val="600"/>
              </a:spcAft>
            </a:pPr>
            <a:r>
              <a:rPr lang="en-US" sz="1200" dirty="0">
                <a:ea typeface="Calibri" panose="020F0502020204030204" pitchFamily="34" charset="0"/>
                <a:cs typeface="Times New Roman" panose="02020603050405020304" pitchFamily="18" charset="0"/>
              </a:rPr>
              <a:t>What information do applicants need to submit?</a:t>
            </a:r>
          </a:p>
          <a:p>
            <a:pPr algn="ctr"/>
            <a:endParaRPr lang="en-US" sz="1200" dirty="0">
              <a:ea typeface="Calibri" panose="020F0502020204030204" pitchFamily="34" charset="0"/>
              <a:cs typeface="Times New Roman" panose="02020603050405020304" pitchFamily="18" charset="0"/>
            </a:endParaRPr>
          </a:p>
          <a:p>
            <a:pPr algn="ctr"/>
            <a:r>
              <a:rPr lang="en-US" sz="1200" b="1" i="1" dirty="0">
                <a:solidFill>
                  <a:schemeClr val="accent1"/>
                </a:solidFill>
                <a:ea typeface="Calibri" panose="020F0502020204030204" pitchFamily="34" charset="0"/>
                <a:cs typeface="Times New Roman" panose="02020603050405020304" pitchFamily="18" charset="0"/>
              </a:rPr>
              <a:t>HBA best practices:</a:t>
            </a:r>
          </a:p>
          <a:p>
            <a:pPr algn="ctr"/>
            <a:r>
              <a:rPr lang="en-US" sz="1100" i="1" dirty="0">
                <a:ea typeface="Calibri" panose="020F0502020204030204" pitchFamily="34" charset="0"/>
                <a:cs typeface="Times New Roman" panose="02020603050405020304" pitchFamily="18" charset="0"/>
              </a:rPr>
              <a:t>Allowing a wide variety of format submissions gives applicants the ability to get very creative – and they do! </a:t>
            </a:r>
          </a:p>
          <a:p>
            <a:pPr algn="ctr"/>
            <a:endParaRPr lang="en-US" sz="1100" i="1" dirty="0">
              <a:ea typeface="Calibri" panose="020F0502020204030204" pitchFamily="34" charset="0"/>
              <a:cs typeface="Times New Roman" panose="02020603050405020304" pitchFamily="18" charset="0"/>
            </a:endParaRPr>
          </a:p>
          <a:p>
            <a:pPr algn="ctr"/>
            <a:r>
              <a:rPr lang="en-US" sz="1100" i="1" dirty="0">
                <a:ea typeface="Calibri" panose="020F0502020204030204" pitchFamily="34" charset="0"/>
                <a:cs typeface="Times New Roman" panose="02020603050405020304" pitchFamily="18" charset="0"/>
              </a:rPr>
              <a:t>While applicants have to share some specific info (name, title, </a:t>
            </a:r>
            <a:r>
              <a:rPr lang="en-US" sz="1100" i="1" dirty="0" err="1">
                <a:ea typeface="Calibri" panose="020F0502020204030204" pitchFamily="34" charset="0"/>
                <a:cs typeface="Times New Roman" panose="02020603050405020304" pitchFamily="18" charset="0"/>
              </a:rPr>
              <a:t>etc</a:t>
            </a:r>
            <a:r>
              <a:rPr lang="en-US" sz="1100" i="1" dirty="0">
                <a:ea typeface="Calibri" panose="020F0502020204030204" pitchFamily="34" charset="0"/>
                <a:cs typeface="Times New Roman" panose="02020603050405020304" pitchFamily="18" charset="0"/>
              </a:rPr>
              <a:t>) necessary to be vetted, ask a few open-ended questions as well to allow candidates to impress you.</a:t>
            </a:r>
          </a:p>
        </p:txBody>
      </p:sp>
      <p:sp>
        <p:nvSpPr>
          <p:cNvPr id="7" name="TextBox 6">
            <a:extLst>
              <a:ext uri="{FF2B5EF4-FFF2-40B4-BE49-F238E27FC236}">
                <a16:creationId xmlns:a16="http://schemas.microsoft.com/office/drawing/2014/main" id="{98AE93AB-ADA0-0F0E-E664-639F78DA6B62}"/>
              </a:ext>
            </a:extLst>
          </p:cNvPr>
          <p:cNvSpPr txBox="1"/>
          <p:nvPr/>
        </p:nvSpPr>
        <p:spPr>
          <a:xfrm>
            <a:off x="3586398" y="4349961"/>
            <a:ext cx="3861122" cy="1508105"/>
          </a:xfrm>
          <a:prstGeom prst="rect">
            <a:avLst/>
          </a:prstGeom>
          <a:solidFill>
            <a:schemeClr val="accent1">
              <a:lumMod val="20000"/>
              <a:lumOff val="80000"/>
            </a:schemeClr>
          </a:solidFill>
          <a:effectLst>
            <a:outerShdw blurRad="50800" dist="38100" dir="2700000" algn="tl" rotWithShape="0">
              <a:prstClr val="black">
                <a:alpha val="40000"/>
              </a:prstClr>
            </a:outerShdw>
            <a:softEdge rad="63500"/>
          </a:effectLst>
        </p:spPr>
        <p:txBody>
          <a:bodyPr wrap="square">
            <a:spAutoFit/>
          </a:bodyPr>
          <a:lstStyle/>
          <a:p>
            <a:pPr algn="ctr"/>
            <a:r>
              <a:rPr lang="en-US" sz="1400" b="1" dirty="0">
                <a:ea typeface="Calibri" panose="020F0502020204030204" pitchFamily="34" charset="0"/>
                <a:cs typeface="Times New Roman" panose="02020603050405020304" pitchFamily="18" charset="0"/>
              </a:rPr>
              <a:t>Who decides?</a:t>
            </a:r>
            <a:endParaRPr lang="en-US" sz="1400" dirty="0">
              <a:ea typeface="Calibri" panose="020F0502020204030204" pitchFamily="34" charset="0"/>
              <a:cs typeface="Times New Roman" panose="02020603050405020304" pitchFamily="18" charset="0"/>
            </a:endParaRPr>
          </a:p>
          <a:p>
            <a:pPr algn="ctr"/>
            <a:r>
              <a:rPr lang="en-US" sz="1400" dirty="0">
                <a:ea typeface="Calibri" panose="020F0502020204030204" pitchFamily="34" charset="0"/>
                <a:cs typeface="Times New Roman" panose="02020603050405020304" pitchFamily="18" charset="0"/>
              </a:rPr>
              <a:t>Who is responsible for vetting and deciding on the cohort members?</a:t>
            </a:r>
          </a:p>
          <a:p>
            <a:pPr algn="ctr"/>
            <a:endParaRPr lang="en-US" sz="1400" dirty="0">
              <a:ea typeface="Calibri" panose="020F0502020204030204" pitchFamily="34" charset="0"/>
              <a:cs typeface="Times New Roman" panose="02020603050405020304" pitchFamily="18" charset="0"/>
            </a:endParaRPr>
          </a:p>
          <a:p>
            <a:pPr algn="ctr"/>
            <a:r>
              <a:rPr lang="en-US" sz="1200" b="1" i="1" dirty="0">
                <a:solidFill>
                  <a:schemeClr val="accent1"/>
                </a:solidFill>
                <a:ea typeface="Calibri" panose="020F0502020204030204" pitchFamily="34" charset="0"/>
                <a:cs typeface="Times New Roman" panose="02020603050405020304" pitchFamily="18" charset="0"/>
              </a:rPr>
              <a:t>HBA best practice: </a:t>
            </a:r>
          </a:p>
          <a:p>
            <a:pPr algn="ctr"/>
            <a:r>
              <a:rPr lang="en-US" sz="1200" i="1" dirty="0">
                <a:ea typeface="Calibri" panose="020F0502020204030204" pitchFamily="34" charset="0"/>
                <a:cs typeface="Times New Roman" panose="02020603050405020304" pitchFamily="18" charset="0"/>
              </a:rPr>
              <a:t>This is often done by the program Champions, with support or input from the Advocates if sorely needed</a:t>
            </a:r>
          </a:p>
        </p:txBody>
      </p:sp>
    </p:spTree>
    <p:extLst>
      <p:ext uri="{BB962C8B-B14F-4D97-AF65-F5344CB8AC3E}">
        <p14:creationId xmlns:p14="http://schemas.microsoft.com/office/powerpoint/2010/main" val="1940687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A1D4704-6D18-E60B-D1C5-9980E17F1C62}"/>
              </a:ext>
            </a:extLst>
          </p:cNvPr>
          <p:cNvSpPr>
            <a:spLocks noGrp="1"/>
          </p:cNvSpPr>
          <p:nvPr>
            <p:ph type="body" sz="quarter" idx="10"/>
          </p:nvPr>
        </p:nvSpPr>
        <p:spPr>
          <a:xfrm>
            <a:off x="4591050" y="2124075"/>
            <a:ext cx="6762750" cy="4110038"/>
          </a:xfrm>
        </p:spPr>
        <p:txBody>
          <a:bodyPr>
            <a:normAutofit/>
          </a:bodyPr>
          <a:lstStyle/>
          <a:p>
            <a:pPr marL="0" indent="0">
              <a:buNone/>
            </a:pPr>
            <a:r>
              <a:rPr lang="en-US" sz="1800" dirty="0"/>
              <a:t>There is much to do in order to set up an Ambassador Program, and this Playbook will be your guide, detailing out all the steps as we go. For now, we’d like to ensure you have an overview (at a very high level) of what your organization is responsible for and how the HBA will contribute and support:</a:t>
            </a:r>
          </a:p>
          <a:p>
            <a:pPr marL="0" indent="0">
              <a:buNone/>
            </a:pPr>
            <a:endParaRPr lang="en-US" sz="1800" dirty="0"/>
          </a:p>
          <a:p>
            <a:pPr marL="285750" indent="-285750">
              <a:buFont typeface="Arial" panose="020B0604020202020204" pitchFamily="34" charset="0"/>
              <a:buChar char="•"/>
            </a:pPr>
            <a:r>
              <a:rPr lang="en-US" sz="1800" dirty="0"/>
              <a:t>What you, the company, is responsible for </a:t>
            </a:r>
          </a:p>
          <a:p>
            <a:pPr marL="285750" indent="-285750">
              <a:buFont typeface="Arial" panose="020B0604020202020204" pitchFamily="34" charset="0"/>
              <a:buChar char="•"/>
            </a:pPr>
            <a:r>
              <a:rPr lang="en-US" sz="1800" dirty="0"/>
              <a:t>What the HBA will do and how we will support you along the way</a:t>
            </a:r>
          </a:p>
        </p:txBody>
      </p:sp>
      <p:sp>
        <p:nvSpPr>
          <p:cNvPr id="7" name="Title 1">
            <a:extLst>
              <a:ext uri="{FF2B5EF4-FFF2-40B4-BE49-F238E27FC236}">
                <a16:creationId xmlns:a16="http://schemas.microsoft.com/office/drawing/2014/main" id="{D689721D-87B4-2057-7011-061734A9FAB1}"/>
              </a:ext>
            </a:extLst>
          </p:cNvPr>
          <p:cNvSpPr txBox="1">
            <a:spLocks/>
          </p:cNvSpPr>
          <p:nvPr/>
        </p:nvSpPr>
        <p:spPr>
          <a:xfrm>
            <a:off x="4590854" y="365125"/>
            <a:ext cx="6762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dirty="0"/>
              <a:t>Exploratory Phase</a:t>
            </a:r>
            <a:br>
              <a:rPr lang="en-US" dirty="0"/>
            </a:br>
            <a:r>
              <a:rPr lang="en-US" sz="3200" i="1" dirty="0"/>
              <a:t>Who does what?</a:t>
            </a:r>
            <a:endParaRPr lang="en-US" dirty="0"/>
          </a:p>
        </p:txBody>
      </p:sp>
    </p:spTree>
    <p:extLst>
      <p:ext uri="{BB962C8B-B14F-4D97-AF65-F5344CB8AC3E}">
        <p14:creationId xmlns:p14="http://schemas.microsoft.com/office/powerpoint/2010/main" val="726269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A87F-A5D6-0881-3771-81E6F944E831}"/>
              </a:ext>
            </a:extLst>
          </p:cNvPr>
          <p:cNvSpPr>
            <a:spLocks noGrp="1"/>
          </p:cNvSpPr>
          <p:nvPr>
            <p:ph type="title"/>
          </p:nvPr>
        </p:nvSpPr>
        <p:spPr>
          <a:xfrm>
            <a:off x="838200" y="241121"/>
            <a:ext cx="10515600" cy="1325563"/>
          </a:xfrm>
        </p:spPr>
        <p:txBody>
          <a:bodyPr/>
          <a:lstStyle/>
          <a:p>
            <a:r>
              <a:rPr lang="en-US" dirty="0"/>
              <a:t>What Does Each Party Do?</a:t>
            </a:r>
          </a:p>
        </p:txBody>
      </p:sp>
      <p:sp>
        <p:nvSpPr>
          <p:cNvPr id="7" name="Subtitle 6">
            <a:extLst>
              <a:ext uri="{FF2B5EF4-FFF2-40B4-BE49-F238E27FC236}">
                <a16:creationId xmlns:a16="http://schemas.microsoft.com/office/drawing/2014/main" id="{4D945F27-9F83-0D39-9038-B3683E4222BA}"/>
              </a:ext>
            </a:extLst>
          </p:cNvPr>
          <p:cNvSpPr>
            <a:spLocks noGrp="1"/>
          </p:cNvSpPr>
          <p:nvPr>
            <p:ph type="subTitle" idx="4294967295"/>
          </p:nvPr>
        </p:nvSpPr>
        <p:spPr>
          <a:xfrm>
            <a:off x="6079010" y="1398624"/>
            <a:ext cx="5212080" cy="254000"/>
          </a:xfrm>
        </p:spPr>
        <p:txBody>
          <a:bodyPr>
            <a:normAutofit fontScale="55000" lnSpcReduction="20000"/>
          </a:bodyPr>
          <a:lstStyle/>
          <a:p>
            <a:pPr marL="0" indent="0" algn="ctr">
              <a:buNone/>
            </a:pPr>
            <a:r>
              <a:rPr lang="en-US" b="1" dirty="0">
                <a:solidFill>
                  <a:schemeClr val="accent1"/>
                </a:solidFill>
                <a:latin typeface="+mj-lt"/>
              </a:rPr>
              <a:t>What Your Company Does</a:t>
            </a:r>
          </a:p>
        </p:txBody>
      </p:sp>
      <p:sp>
        <p:nvSpPr>
          <p:cNvPr id="8" name="Content Placeholder 7">
            <a:extLst>
              <a:ext uri="{FF2B5EF4-FFF2-40B4-BE49-F238E27FC236}">
                <a16:creationId xmlns:a16="http://schemas.microsoft.com/office/drawing/2014/main" id="{D82D5355-2AC9-5177-766E-2A4A4DDFDD4E}"/>
              </a:ext>
            </a:extLst>
          </p:cNvPr>
          <p:cNvSpPr>
            <a:spLocks noGrp="1"/>
          </p:cNvSpPr>
          <p:nvPr>
            <p:ph idx="4294967295"/>
          </p:nvPr>
        </p:nvSpPr>
        <p:spPr>
          <a:xfrm>
            <a:off x="6033290" y="1652409"/>
            <a:ext cx="5320510" cy="3706813"/>
          </a:xfrm>
        </p:spPr>
        <p:txBody>
          <a:bodyPr>
            <a:noAutofit/>
          </a:bodyPr>
          <a:lstStyle/>
          <a:p>
            <a:pPr marL="285750" indent="-285750">
              <a:buFont typeface="Arial" panose="020B0604020202020204" pitchFamily="34" charset="0"/>
              <a:buChar char="•"/>
            </a:pPr>
            <a:r>
              <a:rPr lang="en-US" sz="1200" dirty="0">
                <a:latin typeface="+mj-lt"/>
              </a:rPr>
              <a:t>Identifies internal core team, program needs and Ambassadors. Communicates details to the HBA</a:t>
            </a:r>
          </a:p>
          <a:p>
            <a:pPr marL="285750" indent="-285750">
              <a:buFont typeface="Arial" panose="020B0604020202020204" pitchFamily="34" charset="0"/>
              <a:buChar char="•"/>
            </a:pPr>
            <a:r>
              <a:rPr lang="en-US" sz="1200" dirty="0">
                <a:latin typeface="+mj-lt"/>
              </a:rPr>
              <a:t>Determines launch needs; schedules date internally with invitees</a:t>
            </a:r>
          </a:p>
          <a:p>
            <a:pPr marL="285750" indent="-285750">
              <a:buFont typeface="Arial" panose="020B0604020202020204" pitchFamily="34" charset="0"/>
              <a:buChar char="•"/>
            </a:pPr>
            <a:r>
              <a:rPr lang="en-US" sz="1200" dirty="0">
                <a:latin typeface="+mj-lt"/>
              </a:rPr>
              <a:t>Advocates, Champions and Ambassadors participate in launch; Ambassadors determine governance and initiatives</a:t>
            </a:r>
          </a:p>
          <a:p>
            <a:pPr marL="285750" indent="-285750">
              <a:buFont typeface="Arial" panose="020B0604020202020204" pitchFamily="34" charset="0"/>
              <a:buChar char="•"/>
            </a:pPr>
            <a:r>
              <a:rPr lang="en-US" sz="1200" dirty="0">
                <a:latin typeface="+mj-lt"/>
              </a:rPr>
              <a:t>Cohort executive committee meets regularly with HBA Advisors to determine cohort needs / keep group on track</a:t>
            </a:r>
          </a:p>
          <a:p>
            <a:pPr marL="285750" indent="-285750">
              <a:buFont typeface="Arial" panose="020B0604020202020204" pitchFamily="34" charset="0"/>
              <a:buChar char="•"/>
            </a:pPr>
            <a:r>
              <a:rPr lang="en-US" sz="1200" dirty="0">
                <a:latin typeface="+mj-lt"/>
              </a:rPr>
              <a:t>Cohort meets monthly/quarterly for progress updates, bonding and professional development</a:t>
            </a:r>
          </a:p>
          <a:p>
            <a:pPr marL="285750" indent="-285750">
              <a:buFont typeface="Arial" panose="020B0604020202020204" pitchFamily="34" charset="0"/>
              <a:buChar char="•"/>
            </a:pPr>
            <a:r>
              <a:rPr lang="en-US" sz="1200" dirty="0">
                <a:latin typeface="+mj-lt"/>
              </a:rPr>
              <a:t>Cohort works throughout the program on individual goals and selected group initiatives; complete mid-and year-end assessments; exec committee presents results to Advocates</a:t>
            </a:r>
          </a:p>
          <a:p>
            <a:pPr marL="285750" indent="-285750">
              <a:buFont typeface="Arial" panose="020B0604020202020204" pitchFamily="34" charset="0"/>
              <a:buChar char="•"/>
            </a:pPr>
            <a:r>
              <a:rPr lang="en-US" sz="1200" dirty="0">
                <a:latin typeface="+mj-lt"/>
              </a:rPr>
              <a:t>Exec committee plans/executes graduation needs; Champions work with the HBA to determine re-launch details</a:t>
            </a:r>
          </a:p>
          <a:p>
            <a:pPr marL="285750" indent="-285750">
              <a:buFont typeface="Arial" panose="020B0604020202020204" pitchFamily="34" charset="0"/>
              <a:buChar char="•"/>
            </a:pPr>
            <a:endParaRPr lang="en-US" sz="1200" dirty="0">
              <a:latin typeface="+mj-lt"/>
            </a:endParaRPr>
          </a:p>
        </p:txBody>
      </p:sp>
      <p:sp>
        <p:nvSpPr>
          <p:cNvPr id="10" name="Subtitle 6">
            <a:extLst>
              <a:ext uri="{FF2B5EF4-FFF2-40B4-BE49-F238E27FC236}">
                <a16:creationId xmlns:a16="http://schemas.microsoft.com/office/drawing/2014/main" id="{6EA4ECD1-16F8-AA7F-615A-1BFCC9267830}"/>
              </a:ext>
            </a:extLst>
          </p:cNvPr>
          <p:cNvSpPr txBox="1">
            <a:spLocks/>
          </p:cNvSpPr>
          <p:nvPr/>
        </p:nvSpPr>
        <p:spPr>
          <a:xfrm>
            <a:off x="832795" y="1379972"/>
            <a:ext cx="5212080" cy="272437"/>
          </a:xfrm>
          <a:prstGeom prst="rect">
            <a:avLst/>
          </a:prstGeom>
          <a:noFill/>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Palatino Linotype" panose="02040502050505030304" pitchFamily="18" charset="0"/>
                <a:ea typeface="+mn-ea"/>
                <a:cs typeface="Palatino Linotype" panose="0204050205050503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b="1" dirty="0">
                <a:solidFill>
                  <a:schemeClr val="accent1"/>
                </a:solidFill>
                <a:latin typeface="+mj-lt"/>
              </a:rPr>
              <a:t>What the HBA Does</a:t>
            </a:r>
          </a:p>
        </p:txBody>
      </p:sp>
      <p:sp>
        <p:nvSpPr>
          <p:cNvPr id="11" name="Content Placeholder 7">
            <a:extLst>
              <a:ext uri="{FF2B5EF4-FFF2-40B4-BE49-F238E27FC236}">
                <a16:creationId xmlns:a16="http://schemas.microsoft.com/office/drawing/2014/main" id="{06C03866-E7A4-793F-CC6E-EECB713E37E3}"/>
              </a:ext>
            </a:extLst>
          </p:cNvPr>
          <p:cNvSpPr txBox="1">
            <a:spLocks/>
          </p:cNvSpPr>
          <p:nvPr/>
        </p:nvSpPr>
        <p:spPr>
          <a:xfrm>
            <a:off x="838200" y="1652588"/>
            <a:ext cx="5303520" cy="37066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Palatino Linotype" panose="02040502050505030304" pitchFamily="18" charset="0"/>
                <a:ea typeface="+mn-ea"/>
                <a:cs typeface="Palatino Linotype" panose="0204050205050503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200" dirty="0">
                <a:latin typeface="+mj-lt"/>
              </a:rPr>
              <a:t>Identifies Advisors and completes internal program administration; preps Ambassadors for the experience</a:t>
            </a:r>
          </a:p>
          <a:p>
            <a:pPr marL="285750" indent="-285750">
              <a:buFont typeface="Arial" panose="020B0604020202020204" pitchFamily="34" charset="0"/>
              <a:buChar char="•"/>
            </a:pPr>
            <a:r>
              <a:rPr lang="en-US" sz="1200" dirty="0">
                <a:latin typeface="+mj-lt"/>
              </a:rPr>
              <a:t>Assigns Launch Leader and facilitators for launch; works with Champions to finalize Launch agenda</a:t>
            </a:r>
          </a:p>
          <a:p>
            <a:pPr marL="285750" indent="-285750">
              <a:buFont typeface="Arial" panose="020B0604020202020204" pitchFamily="34" charset="0"/>
              <a:buChar char="•"/>
            </a:pPr>
            <a:r>
              <a:rPr lang="en-US" sz="1200" dirty="0">
                <a:latin typeface="+mj-lt"/>
              </a:rPr>
              <a:t>Launch Leaders, facilitators and Advisors participate in launch; set expectations and guide decisions</a:t>
            </a:r>
          </a:p>
          <a:p>
            <a:pPr marL="285750" indent="-285750">
              <a:buFont typeface="Arial" panose="020B0604020202020204" pitchFamily="34" charset="0"/>
              <a:buChar char="•"/>
            </a:pPr>
            <a:r>
              <a:rPr lang="en-US" sz="1200" dirty="0">
                <a:latin typeface="+mj-lt"/>
              </a:rPr>
              <a:t>Advisors meet regularly with executive committee to help guide and advise</a:t>
            </a:r>
          </a:p>
          <a:p>
            <a:pPr marL="285750" indent="-285750">
              <a:buFont typeface="Arial" panose="020B0604020202020204" pitchFamily="34" charset="0"/>
              <a:buChar char="•"/>
            </a:pPr>
            <a:r>
              <a:rPr lang="en-US" sz="1200" dirty="0">
                <a:latin typeface="+mj-lt"/>
              </a:rPr>
              <a:t>Program Excellence Manager checks in with Advisors and executive committee at regular intervals to ensure progress and satisfaction</a:t>
            </a:r>
          </a:p>
          <a:p>
            <a:pPr marL="285750" indent="-285750">
              <a:buFont typeface="Arial" panose="020B0604020202020204" pitchFamily="34" charset="0"/>
              <a:buChar char="•"/>
            </a:pPr>
            <a:r>
              <a:rPr lang="en-US" sz="1200" dirty="0">
                <a:latin typeface="+mj-lt"/>
              </a:rPr>
              <a:t>Launches program mid- and year-end surveys; analyzes results and provides back to cohort for inclusion</a:t>
            </a:r>
          </a:p>
          <a:p>
            <a:pPr marL="285750" indent="-285750">
              <a:buFont typeface="Arial" panose="020B0604020202020204" pitchFamily="34" charset="0"/>
              <a:buChar char="•"/>
            </a:pPr>
            <a:r>
              <a:rPr lang="en-US" sz="1200" dirty="0">
                <a:latin typeface="+mj-lt"/>
              </a:rPr>
              <a:t>Advisors guide graduation needs; the HBA Program Excellence Manager works with champions (and HBA staff) on re-launch</a:t>
            </a:r>
          </a:p>
        </p:txBody>
      </p:sp>
    </p:spTree>
    <p:extLst>
      <p:ext uri="{BB962C8B-B14F-4D97-AF65-F5344CB8AC3E}">
        <p14:creationId xmlns:p14="http://schemas.microsoft.com/office/powerpoint/2010/main" val="451087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5D71-293F-BE43-CC2D-1886AAFC11FB}"/>
              </a:ext>
            </a:extLst>
          </p:cNvPr>
          <p:cNvSpPr>
            <a:spLocks noGrp="1"/>
          </p:cNvSpPr>
          <p:nvPr>
            <p:ph type="title" idx="4294967295"/>
          </p:nvPr>
        </p:nvSpPr>
        <p:spPr>
          <a:xfrm>
            <a:off x="6002992" y="2026126"/>
            <a:ext cx="6762750" cy="1325563"/>
          </a:xfrm>
        </p:spPr>
        <p:txBody>
          <a:bodyPr/>
          <a:lstStyle/>
          <a:p>
            <a:r>
              <a:rPr lang="en-US" dirty="0">
                <a:solidFill>
                  <a:schemeClr val="accent1"/>
                </a:solidFill>
              </a:rPr>
              <a:t>Exploratory Phase</a:t>
            </a:r>
          </a:p>
        </p:txBody>
      </p:sp>
      <p:pic>
        <p:nvPicPr>
          <p:cNvPr id="1026" name="Picture 2" descr="Check mark">
            <a:extLst>
              <a:ext uri="{FF2B5EF4-FFF2-40B4-BE49-F238E27FC236}">
                <a16:creationId xmlns:a16="http://schemas.microsoft.com/office/drawing/2014/main" id="{6F48B99F-F181-CC5D-11F8-2875C4D54405}"/>
              </a:ext>
            </a:extLst>
          </p:cNvPr>
          <p:cNvPicPr>
            <a:picLocks noChangeAspect="1" noChangeArrowheads="1"/>
          </p:cNvPicPr>
          <p:nvPr/>
        </p:nvPicPr>
        <p:blipFill>
          <a:blip r:embed="rId2">
            <a:duotone>
              <a:srgbClr val="7757A1">
                <a:shade val="45000"/>
                <a:satMod val="135000"/>
              </a:srgbClr>
              <a:prstClr val="white"/>
            </a:duotone>
            <a:extLst>
              <a:ext uri="{BEBA8EAE-BF5A-486C-A8C5-ECC9F3942E4B}">
                <a14:imgProps xmlns:a14="http://schemas.microsoft.com/office/drawing/2010/main">
                  <a14:imgLayer r:embed="rId3">
                    <a14:imgEffect>
                      <a14:backgroundRemoval t="10000" b="90000" l="10000" r="90800">
                        <a14:foregroundMark x1="90800" y1="11800" x2="90800" y2="11800"/>
                      </a14:backgroundRemoval>
                    </a14:imgEffect>
                  </a14:imgLayer>
                </a14:imgProps>
              </a:ext>
              <a:ext uri="{28A0092B-C50C-407E-A947-70E740481C1C}">
                <a14:useLocalDpi xmlns:a14="http://schemas.microsoft.com/office/drawing/2010/main" val="0"/>
              </a:ext>
            </a:extLst>
          </a:blip>
          <a:srcRect/>
          <a:stretch>
            <a:fillRect/>
          </a:stretch>
        </p:blipFill>
        <p:spPr bwMode="auto">
          <a:xfrm>
            <a:off x="4802213" y="1938068"/>
            <a:ext cx="1744662" cy="17446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E7E255D-7AF3-28E6-8388-20BD874F2B06}"/>
              </a:ext>
            </a:extLst>
          </p:cNvPr>
          <p:cNvSpPr txBox="1"/>
          <p:nvPr/>
        </p:nvSpPr>
        <p:spPr>
          <a:xfrm>
            <a:off x="5187203" y="3770788"/>
            <a:ext cx="6096000" cy="1477328"/>
          </a:xfrm>
          <a:prstGeom prst="rect">
            <a:avLst/>
          </a:prstGeom>
          <a:noFill/>
        </p:spPr>
        <p:txBody>
          <a:bodyPr wrap="square">
            <a:spAutoFit/>
          </a:bodyPr>
          <a:lstStyle/>
          <a:p>
            <a:r>
              <a:rPr lang="en-US" sz="1800" dirty="0">
                <a:solidFill>
                  <a:schemeClr val="tx1"/>
                </a:solidFill>
                <a:ea typeface="Calibri" panose="020F0502020204030204" pitchFamily="34" charset="0"/>
                <a:cs typeface="Times New Roman" panose="02020603050405020304" pitchFamily="18" charset="0"/>
              </a:rPr>
              <a:t>Once all of the details outlined in this section have been determined, please ensure they have been captured and communicated to your HBA Program Excellence Manager.</a:t>
            </a:r>
          </a:p>
          <a:p>
            <a:pPr marL="0" indent="0">
              <a:buNone/>
            </a:pPr>
            <a:endParaRPr lang="en-US" sz="1800" dirty="0">
              <a:solidFill>
                <a:schemeClr val="tx1"/>
              </a:solidFill>
              <a:ea typeface="Calibri" panose="020F0502020204030204" pitchFamily="34" charset="0"/>
              <a:cs typeface="Times New Roman" panose="02020603050405020304" pitchFamily="18" charset="0"/>
            </a:endParaRPr>
          </a:p>
          <a:p>
            <a:pPr marL="0" indent="0">
              <a:buNone/>
            </a:pPr>
            <a:r>
              <a:rPr lang="en-US" sz="1800" i="1" dirty="0">
                <a:solidFill>
                  <a:schemeClr val="accent1"/>
                </a:solidFill>
                <a:ea typeface="Calibri" panose="020F0502020204030204" pitchFamily="34" charset="0"/>
                <a:cs typeface="Times New Roman" panose="02020603050405020304" pitchFamily="18" charset="0"/>
              </a:rPr>
              <a:t>On to the </a:t>
            </a:r>
            <a:r>
              <a:rPr lang="en-US" i="1" dirty="0">
                <a:solidFill>
                  <a:schemeClr val="accent1"/>
                </a:solidFill>
                <a:ea typeface="Calibri" panose="020F0502020204030204" pitchFamily="34" charset="0"/>
                <a:cs typeface="Times New Roman" panose="02020603050405020304" pitchFamily="18" charset="0"/>
              </a:rPr>
              <a:t>Launch Prep </a:t>
            </a:r>
            <a:r>
              <a:rPr lang="en-US" sz="1800" i="1" dirty="0">
                <a:solidFill>
                  <a:schemeClr val="accent1"/>
                </a:solidFill>
                <a:ea typeface="Calibri" panose="020F0502020204030204" pitchFamily="34" charset="0"/>
                <a:cs typeface="Times New Roman" panose="02020603050405020304" pitchFamily="18" charset="0"/>
              </a:rPr>
              <a:t>Phase…</a:t>
            </a:r>
          </a:p>
        </p:txBody>
      </p:sp>
    </p:spTree>
    <p:extLst>
      <p:ext uri="{BB962C8B-B14F-4D97-AF65-F5344CB8AC3E}">
        <p14:creationId xmlns:p14="http://schemas.microsoft.com/office/powerpoint/2010/main" val="2803825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D9C611-039C-6537-C17D-38DFDFB10DE0}"/>
              </a:ext>
            </a:extLst>
          </p:cNvPr>
          <p:cNvSpPr>
            <a:spLocks noGrp="1"/>
          </p:cNvSpPr>
          <p:nvPr>
            <p:ph type="body" sz="quarter" idx="10"/>
          </p:nvPr>
        </p:nvSpPr>
        <p:spPr/>
        <p:txBody>
          <a:bodyPr/>
          <a:lstStyle/>
          <a:p>
            <a:r>
              <a:rPr lang="en-US" dirty="0"/>
              <a:t>LAUNCH PREP PHASE</a:t>
            </a:r>
          </a:p>
        </p:txBody>
      </p:sp>
      <p:sp>
        <p:nvSpPr>
          <p:cNvPr id="3" name="Text Placeholder 2">
            <a:extLst>
              <a:ext uri="{FF2B5EF4-FFF2-40B4-BE49-F238E27FC236}">
                <a16:creationId xmlns:a16="http://schemas.microsoft.com/office/drawing/2014/main" id="{9173F08C-B6EE-A4BC-F760-B2C2D5A82899}"/>
              </a:ext>
            </a:extLst>
          </p:cNvPr>
          <p:cNvSpPr>
            <a:spLocks noGrp="1"/>
          </p:cNvSpPr>
          <p:nvPr>
            <p:ph type="body" sz="quarter" idx="11"/>
          </p:nvPr>
        </p:nvSpPr>
        <p:spPr/>
        <p:txBody>
          <a:bodyPr>
            <a:normAutofit/>
          </a:bodyPr>
          <a:lstStyle/>
          <a:p>
            <a:r>
              <a:rPr lang="en-US" sz="2400" i="1" dirty="0"/>
              <a:t>30-60 days, approx. 1-2 months pre-launch</a:t>
            </a:r>
          </a:p>
        </p:txBody>
      </p:sp>
      <p:sp>
        <p:nvSpPr>
          <p:cNvPr id="4" name="Text Placeholder 3">
            <a:extLst>
              <a:ext uri="{FF2B5EF4-FFF2-40B4-BE49-F238E27FC236}">
                <a16:creationId xmlns:a16="http://schemas.microsoft.com/office/drawing/2014/main" id="{22F1CAD5-5B0B-6AED-EB33-AA56905DFFA7}"/>
              </a:ext>
            </a:extLst>
          </p:cNvPr>
          <p:cNvSpPr>
            <a:spLocks noGrp="1"/>
          </p:cNvSpPr>
          <p:nvPr>
            <p:ph type="body" sz="quarter" idx="12"/>
          </p:nvPr>
        </p:nvSpPr>
        <p:spPr/>
        <p:txBody>
          <a:bodyPr>
            <a:normAutofit/>
          </a:bodyPr>
          <a:lstStyle/>
          <a:p>
            <a:pPr marL="342900" indent="-342900">
              <a:lnSpc>
                <a:spcPct val="110000"/>
              </a:lnSpc>
              <a:spcBef>
                <a:spcPts val="0"/>
              </a:spcBef>
              <a:buFont typeface="Arial" panose="020B0604020202020204" pitchFamily="34" charset="0"/>
              <a:buChar char="•"/>
            </a:pPr>
            <a:r>
              <a:rPr lang="en-US" sz="1500" dirty="0"/>
              <a:t>Ambassador selection and orientation</a:t>
            </a:r>
          </a:p>
          <a:p>
            <a:pPr marL="342900" indent="-342900">
              <a:lnSpc>
                <a:spcPct val="110000"/>
              </a:lnSpc>
              <a:spcBef>
                <a:spcPts val="0"/>
              </a:spcBef>
              <a:buFont typeface="Arial" panose="020B0604020202020204" pitchFamily="34" charset="0"/>
              <a:buChar char="•"/>
            </a:pPr>
            <a:r>
              <a:rPr lang="en-US" sz="1500" dirty="0"/>
              <a:t>Launch planning</a:t>
            </a:r>
          </a:p>
        </p:txBody>
      </p:sp>
    </p:spTree>
    <p:extLst>
      <p:ext uri="{BB962C8B-B14F-4D97-AF65-F5344CB8AC3E}">
        <p14:creationId xmlns:p14="http://schemas.microsoft.com/office/powerpoint/2010/main" val="3988795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E25-E0CA-2844-9207-E13B078A8F63}"/>
              </a:ext>
            </a:extLst>
          </p:cNvPr>
          <p:cNvSpPr>
            <a:spLocks noGrp="1"/>
          </p:cNvSpPr>
          <p:nvPr>
            <p:ph type="title"/>
          </p:nvPr>
        </p:nvSpPr>
        <p:spPr/>
        <p:txBody>
          <a:bodyPr/>
          <a:lstStyle/>
          <a:p>
            <a:r>
              <a:rPr lang="en-US" dirty="0"/>
              <a:t>Launch Prep Phase</a:t>
            </a:r>
            <a:br>
              <a:rPr lang="en-US" dirty="0"/>
            </a:br>
            <a:r>
              <a:rPr lang="en-US" sz="3200" i="1" dirty="0"/>
              <a:t>Getting set up for success</a:t>
            </a:r>
            <a:endParaRPr lang="en-US" dirty="0"/>
          </a:p>
        </p:txBody>
      </p:sp>
      <p:sp>
        <p:nvSpPr>
          <p:cNvPr id="8" name="Text Placeholder 1">
            <a:extLst>
              <a:ext uri="{FF2B5EF4-FFF2-40B4-BE49-F238E27FC236}">
                <a16:creationId xmlns:a16="http://schemas.microsoft.com/office/drawing/2014/main" id="{559DD382-BDE0-26E4-917B-7E071F919023}"/>
              </a:ext>
            </a:extLst>
          </p:cNvPr>
          <p:cNvSpPr>
            <a:spLocks noGrp="1"/>
          </p:cNvSpPr>
          <p:nvPr>
            <p:ph type="body" sz="quarter" idx="10"/>
          </p:nvPr>
        </p:nvSpPr>
        <p:spPr>
          <a:xfrm>
            <a:off x="4591049" y="1885950"/>
            <a:ext cx="7107891" cy="3740150"/>
          </a:xfrm>
        </p:spPr>
        <p:txBody>
          <a:bodyPr>
            <a:normAutofit fontScale="70000" lnSpcReduction="20000"/>
          </a:bodyPr>
          <a:lstStyle/>
          <a:p>
            <a:pPr marL="0" indent="0" algn="just">
              <a:buNone/>
            </a:pPr>
            <a:r>
              <a:rPr lang="en-US" sz="2300" dirty="0">
                <a:solidFill>
                  <a:schemeClr val="tx1"/>
                </a:solidFill>
              </a:rPr>
              <a:t>A lot happens during the Launch Prep Phase, but the HBA will be there to help you every step of the way. </a:t>
            </a:r>
          </a:p>
          <a:p>
            <a:pPr marL="0" indent="0" algn="just">
              <a:buNone/>
            </a:pPr>
            <a:r>
              <a:rPr lang="en-US" sz="2300" dirty="0">
                <a:solidFill>
                  <a:schemeClr val="tx1"/>
                </a:solidFill>
              </a:rPr>
              <a:t>During this phase, two major workstreams are happening at the same time:</a:t>
            </a:r>
          </a:p>
          <a:p>
            <a:pPr marL="0" indent="0" algn="just">
              <a:buNone/>
            </a:pPr>
            <a:endParaRPr lang="en-US" sz="1300" dirty="0">
              <a:solidFill>
                <a:schemeClr val="tx1"/>
              </a:solidFill>
            </a:endParaRPr>
          </a:p>
          <a:p>
            <a:pPr marL="0" indent="0">
              <a:buNone/>
            </a:pPr>
            <a:r>
              <a:rPr lang="en-US" sz="1800" b="1" dirty="0">
                <a:solidFill>
                  <a:schemeClr val="tx1"/>
                </a:solidFill>
              </a:rPr>
              <a:t>The Ambassador Selection and Orientation process</a:t>
            </a:r>
          </a:p>
          <a:p>
            <a:pPr marL="514350" indent="-285750">
              <a:spcBef>
                <a:spcPts val="600"/>
              </a:spcBef>
            </a:pPr>
            <a:r>
              <a:rPr lang="en-US" sz="2000" dirty="0"/>
              <a:t>Call for nominations internally</a:t>
            </a:r>
          </a:p>
          <a:p>
            <a:pPr marL="514350" indent="-285750">
              <a:spcBef>
                <a:spcPts val="600"/>
              </a:spcBef>
            </a:pPr>
            <a:r>
              <a:rPr lang="en-US" sz="2000" dirty="0"/>
              <a:t>Vet and select the Ambassadors</a:t>
            </a:r>
          </a:p>
          <a:p>
            <a:pPr marL="514350" indent="-285750">
              <a:spcBef>
                <a:spcPts val="600"/>
              </a:spcBef>
            </a:pPr>
            <a:r>
              <a:rPr lang="en-US" sz="2000" dirty="0"/>
              <a:t>Ambassadors ‘join’ the HBA and the cohort</a:t>
            </a:r>
          </a:p>
          <a:p>
            <a:pPr marL="514350" indent="-285750">
              <a:spcBef>
                <a:spcPts val="600"/>
              </a:spcBef>
            </a:pPr>
            <a:r>
              <a:rPr lang="en-US" sz="2000" dirty="0"/>
              <a:t>Orient the Ambassadors to the experience</a:t>
            </a:r>
          </a:p>
          <a:p>
            <a:pPr marL="514350" indent="-285750">
              <a:spcBef>
                <a:spcPts val="600"/>
              </a:spcBef>
            </a:pPr>
            <a:r>
              <a:rPr lang="en-US" sz="2000" dirty="0"/>
              <a:t>Ambassadors determine their individual goals</a:t>
            </a:r>
          </a:p>
          <a:p>
            <a:pPr marL="971550" lvl="1" indent="-285750"/>
            <a:endParaRPr lang="en-US" sz="400" dirty="0"/>
          </a:p>
          <a:p>
            <a:pPr marL="0" indent="0">
              <a:buNone/>
            </a:pPr>
            <a:r>
              <a:rPr lang="en-US" sz="1800" b="1" dirty="0">
                <a:solidFill>
                  <a:schemeClr val="tx1"/>
                </a:solidFill>
              </a:rPr>
              <a:t>Launch Preparation</a:t>
            </a:r>
          </a:p>
          <a:p>
            <a:pPr marL="514350" indent="-285750">
              <a:spcBef>
                <a:spcPts val="600"/>
              </a:spcBef>
            </a:pPr>
            <a:r>
              <a:rPr lang="en-US" sz="2000" dirty="0"/>
              <a:t>Launch date finalization and invitations </a:t>
            </a:r>
          </a:p>
          <a:p>
            <a:pPr marL="514350" indent="-285750">
              <a:spcBef>
                <a:spcPts val="600"/>
              </a:spcBef>
            </a:pPr>
            <a:r>
              <a:rPr lang="en-US" sz="2000" dirty="0"/>
              <a:t>HBA internal administrative setup</a:t>
            </a:r>
          </a:p>
          <a:p>
            <a:pPr marL="514350" indent="-285750">
              <a:spcBef>
                <a:spcPts val="600"/>
              </a:spcBef>
            </a:pPr>
            <a:r>
              <a:rPr lang="en-US" sz="2000" dirty="0"/>
              <a:t>HBA Advisors, Launch Leader and launch facilitators assigned</a:t>
            </a:r>
          </a:p>
          <a:p>
            <a:pPr marL="514350" indent="-285750">
              <a:spcBef>
                <a:spcPts val="600"/>
              </a:spcBef>
            </a:pPr>
            <a:r>
              <a:rPr lang="en-US" sz="2000" dirty="0"/>
              <a:t>Champions and Launch Leader complete Launch Checklist</a:t>
            </a:r>
          </a:p>
          <a:p>
            <a:pPr marL="971550" lvl="1" indent="-285750"/>
            <a:endParaRPr lang="en-US" sz="1600" dirty="0"/>
          </a:p>
          <a:p>
            <a:pPr marL="514350" indent="-285750"/>
            <a:endParaRPr lang="en-US" dirty="0"/>
          </a:p>
          <a:p>
            <a:pPr marL="971550" lvl="1" indent="-285750"/>
            <a:endParaRPr lang="en-US" dirty="0"/>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
        <p:nvSpPr>
          <p:cNvPr id="10" name="TextBox 9">
            <a:extLst>
              <a:ext uri="{FF2B5EF4-FFF2-40B4-BE49-F238E27FC236}">
                <a16:creationId xmlns:a16="http://schemas.microsoft.com/office/drawing/2014/main" id="{794C07C0-10A1-194D-1248-2ADF2605A2F4}"/>
              </a:ext>
            </a:extLst>
          </p:cNvPr>
          <p:cNvSpPr txBox="1"/>
          <p:nvPr/>
        </p:nvSpPr>
        <p:spPr>
          <a:xfrm>
            <a:off x="4590854" y="5626100"/>
            <a:ext cx="7170840" cy="584775"/>
          </a:xfrm>
          <a:prstGeom prst="rect">
            <a:avLst/>
          </a:prstGeom>
          <a:noFill/>
        </p:spPr>
        <p:txBody>
          <a:bodyPr wrap="square">
            <a:spAutoFit/>
          </a:bodyPr>
          <a:lstStyle/>
          <a:p>
            <a:pPr marL="0" indent="0">
              <a:buNone/>
            </a:pPr>
            <a:r>
              <a:rPr lang="en-US" sz="1600" dirty="0">
                <a:solidFill>
                  <a:schemeClr val="tx1"/>
                </a:solidFill>
              </a:rPr>
              <a:t>This section will walk you through all the details of both workstreams so you have all you need to feel prepared.</a:t>
            </a:r>
          </a:p>
        </p:txBody>
      </p:sp>
    </p:spTree>
    <p:extLst>
      <p:ext uri="{BB962C8B-B14F-4D97-AF65-F5344CB8AC3E}">
        <p14:creationId xmlns:p14="http://schemas.microsoft.com/office/powerpoint/2010/main" val="3386521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dirty="0"/>
              <a:t>Step 1: Call for Nominations</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a:xfrm>
            <a:off x="838200" y="3148013"/>
            <a:ext cx="10613994" cy="3461412"/>
          </a:xfrm>
        </p:spPr>
        <p:txBody>
          <a:bodyPr>
            <a:normAutofit fontScale="92500" lnSpcReduction="10000"/>
          </a:bodyPr>
          <a:lstStyle/>
          <a:p>
            <a:pPr marL="0" indent="0">
              <a:lnSpc>
                <a:spcPct val="110000"/>
              </a:lnSpc>
              <a:spcBef>
                <a:spcPts val="0"/>
              </a:spcBef>
              <a:spcAft>
                <a:spcPts val="600"/>
              </a:spcAft>
              <a:buNone/>
            </a:pPr>
            <a:r>
              <a:rPr lang="en-US" sz="1600" dirty="0">
                <a:ea typeface="Calibri" panose="020F0502020204030204" pitchFamily="34" charset="0"/>
                <a:cs typeface="Times New Roman" panose="02020603050405020304" pitchFamily="18" charset="0"/>
              </a:rPr>
              <a:t>Once the Ambassador profile has been created, it’s time to notify the appropriate individuals internally within your organization. Using your preferred internal communications channels, send out the call for nominations:</a:t>
            </a:r>
          </a:p>
          <a:p>
            <a:pPr>
              <a:lnSpc>
                <a:spcPct val="110000"/>
              </a:lnSpc>
              <a:spcBef>
                <a:spcPts val="0"/>
              </a:spcBef>
              <a:spcAft>
                <a:spcPts val="600"/>
              </a:spcAft>
            </a:pPr>
            <a:r>
              <a:rPr lang="en-US" sz="1600" b="1" dirty="0">
                <a:ea typeface="Calibri" panose="020F0502020204030204" pitchFamily="34" charset="0"/>
                <a:cs typeface="Times New Roman" panose="02020603050405020304" pitchFamily="18" charset="0"/>
              </a:rPr>
              <a:t>What to send: </a:t>
            </a:r>
            <a:r>
              <a:rPr lang="en-US" sz="1600" dirty="0">
                <a:ea typeface="Calibri" panose="020F0502020204030204" pitchFamily="34" charset="0"/>
                <a:cs typeface="Times New Roman" panose="02020603050405020304" pitchFamily="18" charset="0"/>
              </a:rPr>
              <a:t>include high-level detail about the program/outcomes and accepted nomination formats </a:t>
            </a:r>
          </a:p>
          <a:p>
            <a:pPr>
              <a:lnSpc>
                <a:spcPct val="100000"/>
              </a:lnSpc>
              <a:spcBef>
                <a:spcPts val="0"/>
              </a:spcBef>
              <a:spcAft>
                <a:spcPts val="600"/>
              </a:spcAft>
            </a:pPr>
            <a:r>
              <a:rPr lang="en-US" sz="1600" b="1" dirty="0">
                <a:ea typeface="Calibri" panose="020F0502020204030204" pitchFamily="34" charset="0"/>
                <a:cs typeface="Times New Roman" panose="02020603050405020304" pitchFamily="18" charset="0"/>
              </a:rPr>
              <a:t>Who to send to: </a:t>
            </a:r>
            <a:r>
              <a:rPr lang="en-US" sz="1600" dirty="0">
                <a:ea typeface="Calibri" panose="020F0502020204030204" pitchFamily="34" charset="0"/>
                <a:cs typeface="Times New Roman" panose="02020603050405020304" pitchFamily="18" charset="0"/>
              </a:rPr>
              <a:t>be sure the communications reach your target audience and are curated with the appropriate call to action (for example, if you’re looking for self-nominations be sure to send through any/all communication channels that will reach individuals fitting your target criteria with encouragement to self-nominate)</a:t>
            </a:r>
          </a:p>
          <a:p>
            <a:pPr>
              <a:lnSpc>
                <a:spcPct val="100000"/>
              </a:lnSpc>
              <a:spcBef>
                <a:spcPts val="0"/>
              </a:spcBef>
              <a:spcAft>
                <a:spcPts val="600"/>
              </a:spcAft>
            </a:pPr>
            <a:r>
              <a:rPr lang="en-US" sz="1600" b="1" dirty="0">
                <a:ea typeface="Calibri" panose="020F0502020204030204" pitchFamily="34" charset="0"/>
                <a:cs typeface="Times New Roman" panose="02020603050405020304" pitchFamily="18" charset="0"/>
              </a:rPr>
              <a:t>How to expand the reach: </a:t>
            </a:r>
            <a:r>
              <a:rPr lang="en-US" sz="1600" dirty="0">
                <a:ea typeface="Calibri" panose="020F0502020204030204" pitchFamily="34" charset="0"/>
                <a:cs typeface="Times New Roman" panose="02020603050405020304" pitchFamily="18" charset="0"/>
              </a:rPr>
              <a:t>don’t hesitate to contact your Internal Women’s Network, relevant diversity Employee Resource Groups or even Human Resources to help find candidates. Participation in the program can be a great reward to those who have volunteered extensive time to your employee resource groups!</a:t>
            </a:r>
          </a:p>
          <a:p>
            <a:pPr>
              <a:lnSpc>
                <a:spcPct val="100000"/>
              </a:lnSpc>
              <a:spcBef>
                <a:spcPts val="0"/>
              </a:spcBef>
              <a:spcAft>
                <a:spcPts val="600"/>
              </a:spcAft>
            </a:pPr>
            <a:r>
              <a:rPr lang="en-US" sz="1600" b="1" dirty="0">
                <a:ea typeface="Calibri" panose="020F0502020204030204" pitchFamily="34" charset="0"/>
                <a:cs typeface="Times New Roman" panose="02020603050405020304" pitchFamily="18" charset="0"/>
              </a:rPr>
              <a:t>Include a deadline </a:t>
            </a:r>
            <a:r>
              <a:rPr lang="en-US" sz="1600" dirty="0">
                <a:ea typeface="Calibri" panose="020F0502020204030204" pitchFamily="34" charset="0"/>
                <a:cs typeface="Times New Roman" panose="02020603050405020304" pitchFamily="18" charset="0"/>
              </a:rPr>
              <a:t>for nominations about 1 month prior to Launch. This allows time to:</a:t>
            </a:r>
          </a:p>
          <a:p>
            <a:pPr lvl="1">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Vet and select the final candidates</a:t>
            </a:r>
          </a:p>
          <a:p>
            <a:pPr lvl="1">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Invite Ambassadors to the Launch </a:t>
            </a:r>
          </a:p>
          <a:p>
            <a:pPr lvl="1">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Ensure Ambassadors have time to join the HBA/their cohort, orient themselves to the program and select their individual goals.</a:t>
            </a:r>
            <a:endParaRPr lang="en-US" sz="1400" b="1" dirty="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dirty="0">
                <a:solidFill>
                  <a:schemeClr val="bg1"/>
                </a:solidFill>
              </a:rPr>
              <a:t>Ambassador Selection and Orientation</a:t>
            </a:r>
          </a:p>
        </p:txBody>
      </p:sp>
    </p:spTree>
    <p:extLst>
      <p:ext uri="{BB962C8B-B14F-4D97-AF65-F5344CB8AC3E}">
        <p14:creationId xmlns:p14="http://schemas.microsoft.com/office/powerpoint/2010/main" val="3220660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dirty="0"/>
              <a:t>Step 2: Ambassador Selection</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a:xfrm>
            <a:off x="838200" y="3148013"/>
            <a:ext cx="10515600" cy="3527995"/>
          </a:xfrm>
        </p:spPr>
        <p:txBody>
          <a:bodyPr>
            <a:normAutofit fontScale="92500" lnSpcReduction="20000"/>
          </a:bodyPr>
          <a:lstStyle/>
          <a:p>
            <a:pPr marL="0" indent="0">
              <a:lnSpc>
                <a:spcPct val="100000"/>
              </a:lnSpc>
              <a:spcBef>
                <a:spcPts val="0"/>
              </a:spcBef>
              <a:spcAft>
                <a:spcPts val="600"/>
              </a:spcAft>
              <a:buNone/>
            </a:pPr>
            <a:r>
              <a:rPr lang="en-US" sz="1500" dirty="0">
                <a:ea typeface="Calibri" panose="020F0502020204030204" pitchFamily="34" charset="0"/>
                <a:cs typeface="Times New Roman" panose="02020603050405020304" pitchFamily="18" charset="0"/>
              </a:rPr>
              <a:t>Once your nomination deadline has passed, it’s time to select your Ambassadors. This step is typically handled by the program Champions, consulting the program Advocates as needed.</a:t>
            </a:r>
          </a:p>
          <a:p>
            <a:pPr marL="342900" indent="-342900">
              <a:lnSpc>
                <a:spcPct val="100000"/>
              </a:lnSpc>
              <a:spcBef>
                <a:spcPts val="0"/>
              </a:spcBef>
              <a:spcAft>
                <a:spcPts val="600"/>
              </a:spcAft>
              <a:buFont typeface="+mj-lt"/>
              <a:buAutoNum type="arabicPeriod"/>
            </a:pPr>
            <a:r>
              <a:rPr lang="en-US" sz="1400" b="1" dirty="0">
                <a:ea typeface="Calibri" panose="020F0502020204030204" pitchFamily="34" charset="0"/>
                <a:cs typeface="Times New Roman" panose="02020603050405020304" pitchFamily="18" charset="0"/>
              </a:rPr>
              <a:t>Review </a:t>
            </a:r>
            <a:r>
              <a:rPr lang="en-US" sz="1400" dirty="0">
                <a:ea typeface="Calibri" panose="020F0502020204030204" pitchFamily="34" charset="0"/>
                <a:cs typeface="Times New Roman" panose="02020603050405020304" pitchFamily="18" charset="0"/>
              </a:rPr>
              <a:t>each nominee’s information and evaluate it against your pre-determined Ambassador Profile and criteria. The HBA recommends:</a:t>
            </a:r>
          </a:p>
          <a:p>
            <a:pPr marL="1028700" lvl="1" indent="-342900">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When possible, assign each submission a number rather than by the candidate’s name ensure fair and unbiased assessments</a:t>
            </a:r>
          </a:p>
          <a:p>
            <a:pPr marL="1028700" lvl="1" indent="-342900">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Create a ‘scorecard’ with your evaluation criteria to make the process simple and collaborative</a:t>
            </a:r>
          </a:p>
          <a:p>
            <a:pPr marL="342900" indent="-342900">
              <a:lnSpc>
                <a:spcPct val="100000"/>
              </a:lnSpc>
              <a:spcBef>
                <a:spcPts val="0"/>
              </a:spcBef>
              <a:spcAft>
                <a:spcPts val="600"/>
              </a:spcAft>
              <a:buFont typeface="+mj-lt"/>
              <a:buAutoNum type="arabicPeriod"/>
            </a:pPr>
            <a:r>
              <a:rPr lang="en-US" sz="1400" b="1" dirty="0">
                <a:ea typeface="Calibri" panose="020F0502020204030204" pitchFamily="34" charset="0"/>
                <a:cs typeface="Times New Roman" panose="02020603050405020304" pitchFamily="18" charset="0"/>
              </a:rPr>
              <a:t>Build your list of Ambassadors </a:t>
            </a:r>
            <a:r>
              <a:rPr lang="en-US" sz="1400" dirty="0">
                <a:ea typeface="Calibri" panose="020F0502020204030204" pitchFamily="34" charset="0"/>
                <a:cs typeface="Times New Roman" panose="02020603050405020304" pitchFamily="18" charset="0"/>
              </a:rPr>
              <a:t>with the top candidates until you achieve your pre-determined critical mass number</a:t>
            </a:r>
          </a:p>
          <a:p>
            <a:pPr marL="1028700" lvl="1" indent="-342900">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Often there are more deserving candidates than available slots in the cohort. The HBA recommends beginning a ‘wait list’ of these individuals. They can be first in line for consideration for a separate/concurrent cohort (if your organization plans to have multiple) or for the following year’s cohort.</a:t>
            </a:r>
          </a:p>
          <a:p>
            <a:pPr marL="342900" indent="-342900">
              <a:lnSpc>
                <a:spcPct val="100000"/>
              </a:lnSpc>
              <a:spcBef>
                <a:spcPts val="0"/>
              </a:spcBef>
              <a:spcAft>
                <a:spcPts val="600"/>
              </a:spcAft>
              <a:buFont typeface="+mj-lt"/>
              <a:buAutoNum type="arabicPeriod"/>
            </a:pPr>
            <a:r>
              <a:rPr lang="en-US" sz="1400" b="1" dirty="0">
                <a:ea typeface="Calibri" panose="020F0502020204030204" pitchFamily="34" charset="0"/>
                <a:cs typeface="Times New Roman" panose="02020603050405020304" pitchFamily="18" charset="0"/>
              </a:rPr>
              <a:t>Notify the Ambassadors</a:t>
            </a:r>
            <a:r>
              <a:rPr lang="en-US" sz="1400" dirty="0">
                <a:ea typeface="Calibri" panose="020F0502020204030204" pitchFamily="34" charset="0"/>
                <a:cs typeface="Times New Roman" panose="02020603050405020304" pitchFamily="18" charset="0"/>
              </a:rPr>
              <a:t> of their acceptance along with:</a:t>
            </a:r>
          </a:p>
          <a:p>
            <a:pPr marL="971550" lvl="1" indent="-285750">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The Ambassador Program welcome kit (see next slide)</a:t>
            </a:r>
          </a:p>
          <a:p>
            <a:pPr marL="971550" lvl="1" indent="-285750">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Join Link (provided by your HBA Program Excellence Manager, see step 3)</a:t>
            </a:r>
          </a:p>
          <a:p>
            <a:pPr marL="971550" lvl="1" indent="-285750">
              <a:lnSpc>
                <a:spcPct val="100000"/>
              </a:lnSpc>
              <a:spcBef>
                <a:spcPts val="0"/>
              </a:spcBef>
              <a:spcAft>
                <a:spcPts val="600"/>
              </a:spcAft>
            </a:pPr>
            <a:r>
              <a:rPr lang="en-US" sz="1400" dirty="0">
                <a:ea typeface="Calibri" panose="020F0502020204030204" pitchFamily="34" charset="0"/>
                <a:cs typeface="Times New Roman" panose="02020603050405020304" pitchFamily="18" charset="0"/>
              </a:rPr>
              <a:t>Invitation to the Launch</a:t>
            </a:r>
          </a:p>
          <a:p>
            <a:pPr marL="971550" lvl="1" indent="-285750">
              <a:lnSpc>
                <a:spcPct val="100000"/>
              </a:lnSpc>
              <a:spcBef>
                <a:spcPts val="0"/>
              </a:spcBef>
              <a:spcAft>
                <a:spcPts val="600"/>
              </a:spcAft>
            </a:pPr>
            <a:r>
              <a:rPr lang="en-US" sz="1400" i="1" dirty="0">
                <a:ea typeface="Calibri" panose="020F0502020204030204" pitchFamily="34" charset="0"/>
                <a:cs typeface="Times New Roman" panose="02020603050405020304" pitchFamily="18" charset="0"/>
              </a:rPr>
              <a:t>Note: participants should be able to opt out at this time if their circumstances have changed</a:t>
            </a:r>
            <a:endParaRPr lang="en-US" sz="1400" b="1" dirty="0">
              <a:ea typeface="Calibri" panose="020F0502020204030204" pitchFamily="34" charset="0"/>
              <a:cs typeface="Times New Roman" panose="02020603050405020304" pitchFamily="18" charset="0"/>
            </a:endParaRPr>
          </a:p>
          <a:p>
            <a:pPr marL="342900" indent="-342900">
              <a:lnSpc>
                <a:spcPct val="100000"/>
              </a:lnSpc>
              <a:spcBef>
                <a:spcPts val="0"/>
              </a:spcBef>
              <a:spcAft>
                <a:spcPts val="600"/>
              </a:spcAft>
              <a:buFont typeface="+mj-lt"/>
              <a:buAutoNum type="arabicPeriod"/>
            </a:pPr>
            <a:r>
              <a:rPr lang="en-US" sz="1400" b="1" dirty="0">
                <a:ea typeface="Calibri" panose="020F0502020204030204" pitchFamily="34" charset="0"/>
                <a:cs typeface="Times New Roman" panose="02020603050405020304" pitchFamily="18" charset="0"/>
              </a:rPr>
              <a:t>Send the final list </a:t>
            </a:r>
            <a:r>
              <a:rPr lang="en-US" sz="1400" dirty="0">
                <a:ea typeface="Calibri" panose="020F0502020204030204" pitchFamily="34" charset="0"/>
                <a:cs typeface="Times New Roman" panose="02020603050405020304" pitchFamily="18" charset="0"/>
              </a:rPr>
              <a:t>of Ambassadors (Name, Email, Title, Site) with your HBA Program Excellence Manager</a:t>
            </a: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dirty="0">
                <a:solidFill>
                  <a:schemeClr val="bg1"/>
                </a:solidFill>
              </a:rPr>
              <a:t>Ambassador Selection and Orientation</a:t>
            </a:r>
          </a:p>
        </p:txBody>
      </p:sp>
    </p:spTree>
    <p:extLst>
      <p:ext uri="{BB962C8B-B14F-4D97-AF65-F5344CB8AC3E}">
        <p14:creationId xmlns:p14="http://schemas.microsoft.com/office/powerpoint/2010/main" val="1113487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285D7-3CD3-E5BE-4FA6-9ACF50CF0B34}"/>
              </a:ext>
            </a:extLst>
          </p:cNvPr>
          <p:cNvSpPr>
            <a:spLocks noGrp="1"/>
          </p:cNvSpPr>
          <p:nvPr>
            <p:ph type="body" sz="quarter" idx="10"/>
          </p:nvPr>
        </p:nvSpPr>
        <p:spPr>
          <a:xfrm>
            <a:off x="4600575" y="2914464"/>
            <a:ext cx="6570663" cy="962025"/>
          </a:xfrm>
        </p:spPr>
        <p:txBody>
          <a:bodyPr>
            <a:normAutofit fontScale="92500"/>
          </a:bodyPr>
          <a:lstStyle/>
          <a:p>
            <a:r>
              <a:rPr lang="en-US" sz="4000" dirty="0"/>
              <a:t>HBA Ambassador Program</a:t>
            </a:r>
          </a:p>
        </p:txBody>
      </p:sp>
      <p:sp>
        <p:nvSpPr>
          <p:cNvPr id="4" name="Text Placeholder 3">
            <a:extLst>
              <a:ext uri="{FF2B5EF4-FFF2-40B4-BE49-F238E27FC236}">
                <a16:creationId xmlns:a16="http://schemas.microsoft.com/office/drawing/2014/main" id="{A61027F1-0A7D-C00B-B1BB-EB437369C557}"/>
              </a:ext>
            </a:extLst>
          </p:cNvPr>
          <p:cNvSpPr>
            <a:spLocks noGrp="1"/>
          </p:cNvSpPr>
          <p:nvPr>
            <p:ph type="body" sz="quarter" idx="11"/>
          </p:nvPr>
        </p:nvSpPr>
        <p:spPr>
          <a:xfrm>
            <a:off x="4600575" y="4187639"/>
            <a:ext cx="6570663" cy="4024313"/>
          </a:xfrm>
        </p:spPr>
        <p:txBody>
          <a:bodyPr vert="horz" lIns="91440" tIns="45720" rIns="91440" bIns="45720" rtlCol="0" anchor="t">
            <a:normAutofit/>
          </a:bodyPr>
          <a:lstStyle/>
          <a:p>
            <a:pPr marL="0" indent="0">
              <a:buNone/>
            </a:pPr>
            <a:r>
              <a:rPr lang="en-US" dirty="0"/>
              <a:t>Program Basics</a:t>
            </a:r>
            <a:endParaRPr lang="en-US" dirty="0">
              <a:ea typeface="Tahoma"/>
              <a:cs typeface="Tahoma"/>
            </a:endParaRPr>
          </a:p>
        </p:txBody>
      </p:sp>
    </p:spTree>
    <p:extLst>
      <p:ext uri="{BB962C8B-B14F-4D97-AF65-F5344CB8AC3E}">
        <p14:creationId xmlns:p14="http://schemas.microsoft.com/office/powerpoint/2010/main" val="646278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dirty="0"/>
              <a:t>Ambassador Welcome Kit</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a:xfrm>
            <a:off x="838200" y="3148013"/>
            <a:ext cx="3822700" cy="3044825"/>
          </a:xfrm>
        </p:spPr>
        <p:txBody>
          <a:bodyPr>
            <a:normAutofit/>
          </a:bodyPr>
          <a:lstStyle/>
          <a:p>
            <a:pPr marL="0" indent="0">
              <a:lnSpc>
                <a:spcPct val="107000"/>
              </a:lnSpc>
              <a:spcBef>
                <a:spcPts val="0"/>
              </a:spcBef>
              <a:buNone/>
            </a:pPr>
            <a:r>
              <a:rPr lang="en-US" sz="1400" dirty="0">
                <a:ea typeface="Calibri" panose="020F0502020204030204" pitchFamily="34" charset="0"/>
                <a:cs typeface="Times New Roman" panose="02020603050405020304" pitchFamily="18" charset="0"/>
              </a:rPr>
              <a:t>Before the program begins, it’s important to set the foundation of the program mindset that the Ambassadors will need, including a solid understanding of the HBA, how the program works and expectations. The HBA has created the Ambassador Program Welcome Kit to ensure all participants are ready for the experience and prepared for Launch.</a:t>
            </a:r>
          </a:p>
          <a:p>
            <a:pPr marL="0" indent="0">
              <a:lnSpc>
                <a:spcPct val="107000"/>
              </a:lnSpc>
              <a:spcBef>
                <a:spcPts val="0"/>
              </a:spcBef>
              <a:buNone/>
            </a:pPr>
            <a:endParaRPr lang="en-US" sz="1400" dirty="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400" dirty="0">
                <a:ea typeface="Calibri" panose="020F0502020204030204" pitchFamily="34" charset="0"/>
                <a:cs typeface="Times New Roman" panose="02020603050405020304" pitchFamily="18" charset="0"/>
              </a:rPr>
              <a:t>Some companies elect to do an internal pre-launch orientation, organized by the company, to review the welcome kit as a group.</a:t>
            </a: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dirty="0">
                <a:solidFill>
                  <a:schemeClr val="bg1"/>
                </a:solidFill>
              </a:rPr>
              <a:t>Ambassador Selection and Orientation</a:t>
            </a:r>
          </a:p>
        </p:txBody>
      </p:sp>
      <p:sp>
        <p:nvSpPr>
          <p:cNvPr id="8" name="TextBox 7">
            <a:extLst>
              <a:ext uri="{FF2B5EF4-FFF2-40B4-BE49-F238E27FC236}">
                <a16:creationId xmlns:a16="http://schemas.microsoft.com/office/drawing/2014/main" id="{5E4FE5C4-74A2-83F0-72B2-AAB7CEF5B73F}"/>
              </a:ext>
            </a:extLst>
          </p:cNvPr>
          <p:cNvSpPr txBox="1"/>
          <p:nvPr/>
        </p:nvSpPr>
        <p:spPr>
          <a:xfrm>
            <a:off x="5067301" y="3148013"/>
            <a:ext cx="6883400" cy="3071738"/>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a:lnSpc>
                <a:spcPct val="107000"/>
              </a:lnSpc>
              <a:spcBef>
                <a:spcPts val="0"/>
              </a:spcBef>
            </a:pPr>
            <a:r>
              <a:rPr lang="en-US" sz="1400" b="1" dirty="0">
                <a:ea typeface="Calibri" panose="020F0502020204030204" pitchFamily="34" charset="0"/>
                <a:cs typeface="Times New Roman" panose="02020603050405020304" pitchFamily="18" charset="0"/>
              </a:rPr>
              <a:t>The Welcome Kit includes:</a:t>
            </a:r>
          </a:p>
          <a:p>
            <a:pPr marL="285750" indent="-285750">
              <a:lnSpc>
                <a:spcPct val="107000"/>
              </a:lnSpc>
              <a:spcBef>
                <a:spcPts val="0"/>
              </a:spcBef>
              <a:buFont typeface="Arial" panose="020B0604020202020204" pitchFamily="34" charset="0"/>
              <a:buChar char="•"/>
            </a:pPr>
            <a:r>
              <a:rPr lang="en-US" sz="1200" dirty="0">
                <a:ea typeface="Calibri" panose="020F0502020204030204" pitchFamily="34" charset="0"/>
                <a:cs typeface="Times New Roman" panose="02020603050405020304" pitchFamily="18" charset="0"/>
              </a:rPr>
              <a:t>Orientation videos</a:t>
            </a:r>
          </a:p>
          <a:p>
            <a:pPr marL="742950" lvl="1" indent="-285750">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Welcome video</a:t>
            </a:r>
          </a:p>
          <a:p>
            <a:pPr marL="742950" lvl="1" indent="-285750">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HBA overview</a:t>
            </a:r>
          </a:p>
          <a:p>
            <a:pPr marL="742950" lvl="1" indent="-285750">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A program overview (the facts, role definitions and lines of communication)</a:t>
            </a:r>
          </a:p>
          <a:p>
            <a:pPr marL="742950" lvl="1" indent="-285750">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Ambassador Journey with testimonials</a:t>
            </a:r>
          </a:p>
          <a:p>
            <a:pPr marL="971550" lvl="1" indent="-285750">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Why you were selected</a:t>
            </a:r>
          </a:p>
          <a:p>
            <a:pPr marL="971550" lvl="1" indent="-285750">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What the process looks like</a:t>
            </a:r>
          </a:p>
          <a:p>
            <a:pPr marL="971550" lvl="1" indent="-285750">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What will be expected of you/what to expect from the experience</a:t>
            </a:r>
          </a:p>
          <a:p>
            <a:pPr marL="971550" lvl="1" indent="-285750">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What’s In It For You</a:t>
            </a:r>
          </a:p>
          <a:p>
            <a:pPr marL="285750" indent="-285750">
              <a:lnSpc>
                <a:spcPct val="107000"/>
              </a:lnSpc>
              <a:spcBef>
                <a:spcPts val="0"/>
              </a:spcBef>
              <a:buFont typeface="Arial" panose="020B0604020202020204" pitchFamily="34" charset="0"/>
              <a:buChar char="•"/>
            </a:pPr>
            <a:r>
              <a:rPr lang="en-US" sz="1200" dirty="0">
                <a:ea typeface="Calibri" panose="020F0502020204030204" pitchFamily="34" charset="0"/>
                <a:cs typeface="Times New Roman" panose="02020603050405020304" pitchFamily="18" charset="0"/>
              </a:rPr>
              <a:t>Join instructions (see next step)</a:t>
            </a:r>
          </a:p>
          <a:p>
            <a:pPr marL="285750" indent="-285750">
              <a:lnSpc>
                <a:spcPct val="107000"/>
              </a:lnSpc>
              <a:spcBef>
                <a:spcPts val="0"/>
              </a:spcBef>
              <a:buFont typeface="Arial" panose="020B0604020202020204" pitchFamily="34" charset="0"/>
              <a:buChar char="•"/>
            </a:pPr>
            <a:r>
              <a:rPr lang="en-US" sz="1200" dirty="0">
                <a:ea typeface="Calibri" panose="020F0502020204030204" pitchFamily="34" charset="0"/>
                <a:cs typeface="Times New Roman" panose="02020603050405020304" pitchFamily="18" charset="0"/>
              </a:rPr>
              <a:t>Individual goals information: goal selection details and guidance for how to work into professional development plans</a:t>
            </a:r>
          </a:p>
          <a:p>
            <a:pPr marL="285750" indent="-285750">
              <a:lnSpc>
                <a:spcPct val="107000"/>
              </a:lnSpc>
              <a:spcBef>
                <a:spcPts val="0"/>
              </a:spcBef>
              <a:buFont typeface="Arial" panose="020B0604020202020204" pitchFamily="34" charset="0"/>
              <a:buChar char="•"/>
            </a:pPr>
            <a:r>
              <a:rPr lang="en-US" sz="1200" dirty="0">
                <a:ea typeface="Calibri" panose="020F0502020204030204" pitchFamily="34" charset="0"/>
                <a:cs typeface="Times New Roman" panose="02020603050405020304" pitchFamily="18" charset="0"/>
              </a:rPr>
              <a:t>Letter to manager</a:t>
            </a:r>
          </a:p>
          <a:p>
            <a:pPr marL="285750" indent="-285750">
              <a:lnSpc>
                <a:spcPct val="107000"/>
              </a:lnSpc>
              <a:spcBef>
                <a:spcPts val="0"/>
              </a:spcBef>
              <a:buFont typeface="Arial" panose="020B0604020202020204" pitchFamily="34" charset="0"/>
              <a:buChar char="•"/>
            </a:pPr>
            <a:r>
              <a:rPr lang="en-US" sz="1200" dirty="0">
                <a:ea typeface="Calibri" panose="020F0502020204030204" pitchFamily="34" charset="0"/>
                <a:cs typeface="Times New Roman" panose="02020603050405020304" pitchFamily="18" charset="0"/>
              </a:rPr>
              <a:t>Any company-specific information the individual needs to know</a:t>
            </a:r>
          </a:p>
        </p:txBody>
      </p:sp>
    </p:spTree>
    <p:extLst>
      <p:ext uri="{BB962C8B-B14F-4D97-AF65-F5344CB8AC3E}">
        <p14:creationId xmlns:p14="http://schemas.microsoft.com/office/powerpoint/2010/main" val="3710193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dirty="0"/>
              <a:t>Step 3: Ambassador Join Process</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a:xfrm>
            <a:off x="838199" y="3148013"/>
            <a:ext cx="10658475" cy="3044825"/>
          </a:xfrm>
        </p:spPr>
        <p:txBody>
          <a:bodyPr>
            <a:normAutofit fontScale="85000" lnSpcReduction="20000"/>
          </a:bodyPr>
          <a:lstStyle/>
          <a:p>
            <a:pPr marL="0" indent="0">
              <a:lnSpc>
                <a:spcPct val="107000"/>
              </a:lnSpc>
              <a:spcBef>
                <a:spcPts val="0"/>
              </a:spcBef>
              <a:buNone/>
            </a:pPr>
            <a:r>
              <a:rPr lang="en-US" sz="1600" dirty="0">
                <a:ea typeface="Calibri" panose="020F0502020204030204" pitchFamily="34" charset="0"/>
                <a:cs typeface="Times New Roman" panose="02020603050405020304" pitchFamily="18" charset="0"/>
              </a:rPr>
              <a:t>Selected Ambassadors must join their cohort in the HBA’s systems to ensure they can capitalize on all the benefits that come along with the program. In order to join their cohort, they must be current HBA members. It’s recommended to communicate all the necessary Join info upon acceptance into the program:</a:t>
            </a: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dirty="0">
              <a:ea typeface="Calibri" panose="020F0502020204030204" pitchFamily="34" charset="0"/>
              <a:cs typeface="Times New Roman" panose="02020603050405020304" pitchFamily="18" charset="0"/>
            </a:endParaRPr>
          </a:p>
          <a:p>
            <a:pPr>
              <a:lnSpc>
                <a:spcPct val="107000"/>
              </a:lnSpc>
              <a:spcBef>
                <a:spcPts val="0"/>
              </a:spcBef>
            </a:pPr>
            <a:endParaRPr lang="en-US" sz="1400" dirty="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400" dirty="0">
                <a:ea typeface="Calibri" panose="020F0502020204030204" pitchFamily="34" charset="0"/>
                <a:cs typeface="Times New Roman" panose="02020603050405020304" pitchFamily="18" charset="0"/>
              </a:rPr>
              <a:t>The Global Ambassador Committee admin will compare their final list of Ambassadors against those who have officially joined the cohort and send reminders as necessary in the weeks leading up to launch to ensure all Ambassadors have joined prior to the program commencement.</a:t>
            </a: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dirty="0">
                <a:solidFill>
                  <a:schemeClr val="bg1"/>
                </a:solidFill>
              </a:rPr>
              <a:t>Ambassador Selection and Orientation</a:t>
            </a:r>
          </a:p>
        </p:txBody>
      </p:sp>
      <p:sp>
        <p:nvSpPr>
          <p:cNvPr id="5" name="TextBox 4">
            <a:extLst>
              <a:ext uri="{FF2B5EF4-FFF2-40B4-BE49-F238E27FC236}">
                <a16:creationId xmlns:a16="http://schemas.microsoft.com/office/drawing/2014/main" id="{E0FB0569-5D19-F56A-C6C0-7E08A1A4028A}"/>
              </a:ext>
            </a:extLst>
          </p:cNvPr>
          <p:cNvSpPr txBox="1"/>
          <p:nvPr/>
        </p:nvSpPr>
        <p:spPr>
          <a:xfrm>
            <a:off x="838200" y="6413214"/>
            <a:ext cx="8269086" cy="415498"/>
          </a:xfrm>
          <a:prstGeom prst="rect">
            <a:avLst/>
          </a:prstGeom>
          <a:noFill/>
        </p:spPr>
        <p:txBody>
          <a:bodyPr wrap="square">
            <a:spAutoFit/>
          </a:bodyPr>
          <a:lstStyle/>
          <a:p>
            <a:r>
              <a:rPr lang="en-US" sz="1050" i="1" dirty="0">
                <a:ea typeface="Calibri" panose="020F0502020204030204" pitchFamily="34" charset="0"/>
                <a:cs typeface="Times New Roman" panose="02020603050405020304" pitchFamily="18" charset="0"/>
              </a:rPr>
              <a:t>*please connect with your HBA Program Excellence Manager to assess available designee memberships or arrange for a bulk membership purchase</a:t>
            </a:r>
            <a:endParaRPr lang="en-US" sz="1050" dirty="0"/>
          </a:p>
        </p:txBody>
      </p:sp>
      <p:sp>
        <p:nvSpPr>
          <p:cNvPr id="6" name="TextBox 5">
            <a:extLst>
              <a:ext uri="{FF2B5EF4-FFF2-40B4-BE49-F238E27FC236}">
                <a16:creationId xmlns:a16="http://schemas.microsoft.com/office/drawing/2014/main" id="{166B3513-2280-1DE1-AA84-E8783665CEFA}"/>
              </a:ext>
            </a:extLst>
          </p:cNvPr>
          <p:cNvSpPr txBox="1"/>
          <p:nvPr/>
        </p:nvSpPr>
        <p:spPr>
          <a:xfrm>
            <a:off x="838200" y="3927231"/>
            <a:ext cx="10658475" cy="1920240"/>
          </a:xfrm>
          <a:prstGeom prst="rect">
            <a:avLst/>
          </a:prstGeom>
          <a:noFill/>
        </p:spPr>
        <p:txBody>
          <a:bodyPr wrap="square" numCol="2" spcCol="457200">
            <a:spAutoFit/>
          </a:bodyPr>
          <a:lstStyle/>
          <a:p>
            <a:pPr>
              <a:lnSpc>
                <a:spcPct val="107000"/>
              </a:lnSpc>
              <a:spcBef>
                <a:spcPts val="0"/>
              </a:spcBef>
            </a:pPr>
            <a:r>
              <a:rPr lang="en-US" sz="1100" b="1" dirty="0">
                <a:latin typeface="+mj-lt"/>
                <a:ea typeface="Calibri" panose="020F0502020204030204" pitchFamily="34" charset="0"/>
                <a:cs typeface="Times New Roman" panose="02020603050405020304" pitchFamily="18" charset="0"/>
              </a:rPr>
              <a:t>1. Verify HBA membership</a:t>
            </a:r>
          </a:p>
          <a:p>
            <a:pPr marL="285750" indent="-285750">
              <a:lnSpc>
                <a:spcPct val="107000"/>
              </a:lnSpc>
              <a:spcBef>
                <a:spcPts val="0"/>
              </a:spcBef>
              <a:buFont typeface="Arial" panose="020B0604020202020204" pitchFamily="34" charset="0"/>
              <a:buChar char="•"/>
            </a:pPr>
            <a:r>
              <a:rPr lang="en-US" sz="1100" dirty="0">
                <a:latin typeface="+mj-lt"/>
                <a:ea typeface="Calibri" panose="020F0502020204030204" pitchFamily="34" charset="0"/>
                <a:cs typeface="Times New Roman" panose="02020603050405020304" pitchFamily="18" charset="0"/>
              </a:rPr>
              <a:t>Hopefully your organization has designee memberships available or has arranged for pre-paid memberships for all Ambassadors by this time* and you can share the prepaid membership code to the selected individuals upon acceptance.</a:t>
            </a:r>
          </a:p>
          <a:p>
            <a:pPr marL="971550" lvl="1" indent="-285750">
              <a:lnSpc>
                <a:spcPct val="107000"/>
              </a:lnSpc>
              <a:spcBef>
                <a:spcPts val="0"/>
              </a:spcBef>
              <a:buFont typeface="Arial" panose="020B0604020202020204" pitchFamily="34" charset="0"/>
              <a:buChar char="•"/>
            </a:pPr>
            <a:r>
              <a:rPr lang="en-US" sz="1100" dirty="0">
                <a:latin typeface="+mj-lt"/>
                <a:ea typeface="Calibri" panose="020F0502020204030204" pitchFamily="34" charset="0"/>
                <a:cs typeface="Times New Roman" panose="02020603050405020304" pitchFamily="18" charset="0"/>
              </a:rPr>
              <a:t>Visit the </a:t>
            </a:r>
            <a:r>
              <a:rPr lang="en-US" sz="1100" dirty="0">
                <a:latin typeface="+mj-lt"/>
                <a:ea typeface="Calibri" panose="020F0502020204030204" pitchFamily="34" charset="0"/>
                <a:cs typeface="Times New Roman" panose="02020603050405020304" pitchFamily="18" charset="0"/>
                <a:hlinkClick r:id="rId2"/>
              </a:rPr>
              <a:t>HBA website </a:t>
            </a:r>
            <a:r>
              <a:rPr lang="en-US" sz="1100" dirty="0">
                <a:latin typeface="+mj-lt"/>
                <a:ea typeface="Calibri" panose="020F0502020204030204" pitchFamily="34" charset="0"/>
                <a:cs typeface="Times New Roman" panose="02020603050405020304" pitchFamily="18" charset="0"/>
              </a:rPr>
              <a:t>and </a:t>
            </a:r>
            <a:r>
              <a:rPr lang="en-US" sz="1100" dirty="0">
                <a:latin typeface="+mj-lt"/>
                <a:ea typeface="Calibri" panose="020F0502020204030204" pitchFamily="34" charset="0"/>
                <a:cs typeface="Times New Roman" panose="02020603050405020304" pitchFamily="18" charset="0"/>
                <a:hlinkClick r:id="rId3"/>
              </a:rPr>
              <a:t>login</a:t>
            </a:r>
            <a:r>
              <a:rPr lang="en-US" sz="1100" dirty="0">
                <a:latin typeface="+mj-lt"/>
                <a:ea typeface="Calibri" panose="020F0502020204030204" pitchFamily="34" charset="0"/>
                <a:cs typeface="Times New Roman" panose="02020603050405020304" pitchFamily="18" charset="0"/>
              </a:rPr>
              <a:t> or </a:t>
            </a:r>
            <a:r>
              <a:rPr lang="en-US" sz="1100" dirty="0">
                <a:latin typeface="+mj-lt"/>
                <a:ea typeface="Calibri" panose="020F0502020204030204" pitchFamily="34" charset="0"/>
                <a:cs typeface="Times New Roman" panose="02020603050405020304" pitchFamily="18" charset="0"/>
                <a:hlinkClick r:id="rId4"/>
              </a:rPr>
              <a:t>create a new account</a:t>
            </a:r>
            <a:endParaRPr lang="en-US" sz="1100" dirty="0">
              <a:latin typeface="+mj-lt"/>
              <a:ea typeface="Calibri" panose="020F0502020204030204" pitchFamily="34" charset="0"/>
              <a:cs typeface="Times New Roman" panose="02020603050405020304" pitchFamily="18" charset="0"/>
            </a:endParaRPr>
          </a:p>
          <a:p>
            <a:pPr marL="971550" lvl="1" indent="-285750">
              <a:lnSpc>
                <a:spcPct val="107000"/>
              </a:lnSpc>
              <a:spcBef>
                <a:spcPts val="0"/>
              </a:spcBef>
              <a:buFont typeface="Arial" panose="020B0604020202020204" pitchFamily="34" charset="0"/>
              <a:buChar char="•"/>
            </a:pPr>
            <a:r>
              <a:rPr lang="en-US" sz="1100" dirty="0">
                <a:latin typeface="+mj-lt"/>
                <a:ea typeface="Calibri" panose="020F0502020204030204" pitchFamily="34" charset="0"/>
                <a:cs typeface="Times New Roman" panose="02020603050405020304" pitchFamily="18" charset="0"/>
              </a:rPr>
              <a:t>Verify their membership status in their HBA profile. </a:t>
            </a:r>
          </a:p>
          <a:p>
            <a:pPr marL="971550" lvl="1" indent="-285750">
              <a:lnSpc>
                <a:spcPct val="107000"/>
              </a:lnSpc>
              <a:spcBef>
                <a:spcPts val="0"/>
              </a:spcBef>
              <a:buFont typeface="Arial" panose="020B0604020202020204" pitchFamily="34" charset="0"/>
              <a:buChar char="•"/>
            </a:pPr>
            <a:r>
              <a:rPr lang="en-US" sz="1100" dirty="0">
                <a:latin typeface="+mj-lt"/>
                <a:ea typeface="Calibri" panose="020F0502020204030204" pitchFamily="34" charset="0"/>
                <a:cs typeface="Times New Roman" panose="02020603050405020304" pitchFamily="18" charset="0"/>
              </a:rPr>
              <a:t>If they are not a current member they can join, re-join or renew from their profile and enter the provided promo code </a:t>
            </a:r>
          </a:p>
          <a:p>
            <a:pPr marL="685800" lvl="1">
              <a:lnSpc>
                <a:spcPct val="107000"/>
              </a:lnSpc>
              <a:spcBef>
                <a:spcPts val="0"/>
              </a:spcBef>
            </a:pPr>
            <a:endParaRPr lang="en-US" sz="1100" b="1" dirty="0">
              <a:latin typeface="+mj-lt"/>
              <a:ea typeface="Calibri" panose="020F0502020204030204" pitchFamily="34" charset="0"/>
              <a:cs typeface="Times New Roman" panose="02020603050405020304" pitchFamily="18" charset="0"/>
            </a:endParaRPr>
          </a:p>
          <a:p>
            <a:pPr>
              <a:lnSpc>
                <a:spcPct val="107000"/>
              </a:lnSpc>
              <a:spcBef>
                <a:spcPts val="0"/>
              </a:spcBef>
            </a:pPr>
            <a:r>
              <a:rPr lang="en-US" sz="1100" b="1" dirty="0">
                <a:latin typeface="+mj-lt"/>
                <a:ea typeface="Calibri" panose="020F0502020204030204" pitchFamily="34" charset="0"/>
                <a:cs typeface="Times New Roman" panose="02020603050405020304" pitchFamily="18" charset="0"/>
              </a:rPr>
              <a:t>2. Join the Ambassador Cohort</a:t>
            </a:r>
          </a:p>
          <a:p>
            <a:pPr marL="285750" indent="-285750">
              <a:lnSpc>
                <a:spcPct val="107000"/>
              </a:lnSpc>
              <a:spcBef>
                <a:spcPts val="0"/>
              </a:spcBef>
              <a:buFont typeface="Arial" panose="020B0604020202020204" pitchFamily="34" charset="0"/>
              <a:buChar char="•"/>
            </a:pPr>
            <a:r>
              <a:rPr lang="en-US" sz="1100" dirty="0">
                <a:latin typeface="+mj-lt"/>
                <a:ea typeface="Calibri" panose="020F0502020204030204" pitchFamily="34" charset="0"/>
                <a:cs typeface="Times New Roman" panose="02020603050405020304" pitchFamily="18" charset="0"/>
              </a:rPr>
              <a:t>Share the cohort-specific Join Link provided by your HBA Program Excellence Manager, which will bring participants to your Ambassador Program homepage. </a:t>
            </a:r>
          </a:p>
          <a:p>
            <a:pPr marL="971550" lvl="1" indent="-285750">
              <a:lnSpc>
                <a:spcPct val="107000"/>
              </a:lnSpc>
              <a:spcBef>
                <a:spcPts val="0"/>
              </a:spcBef>
            </a:pPr>
            <a:r>
              <a:rPr lang="en-US" sz="1100" i="1" dirty="0">
                <a:effectLst/>
                <a:latin typeface="+mj-lt"/>
                <a:ea typeface="Calibri" panose="020F0502020204030204" pitchFamily="34" charset="0"/>
                <a:cs typeface="Times New Roman" panose="02020603050405020304" pitchFamily="18" charset="0"/>
              </a:rPr>
              <a:t>Note: this page will only work if the individual is an HBA member and logged into their account.</a:t>
            </a:r>
            <a:r>
              <a:rPr lang="en-US" sz="1100" dirty="0">
                <a:effectLst/>
                <a:latin typeface="+mj-lt"/>
                <a:ea typeface="Calibri" panose="020F0502020204030204" pitchFamily="34" charset="0"/>
                <a:cs typeface="Times New Roman" panose="02020603050405020304" pitchFamily="18" charset="0"/>
              </a:rPr>
              <a:t> </a:t>
            </a:r>
          </a:p>
          <a:p>
            <a:pPr marL="971550" lvl="1" indent="-285750">
              <a:lnSpc>
                <a:spcPct val="107000"/>
              </a:lnSpc>
              <a:spcBef>
                <a:spcPts val="0"/>
              </a:spcBef>
            </a:pPr>
            <a:r>
              <a:rPr lang="en-US" sz="1100" dirty="0">
                <a:latin typeface="+mj-lt"/>
                <a:ea typeface="Calibri" panose="020F0502020204030204" pitchFamily="34" charset="0"/>
                <a:cs typeface="Times New Roman" panose="02020603050405020304" pitchFamily="18" charset="0"/>
              </a:rPr>
              <a:t>Please feel free to utilize the HBA’s Joining Cohort Instructions document </a:t>
            </a:r>
          </a:p>
          <a:p>
            <a:pPr marL="285750" indent="-285750">
              <a:lnSpc>
                <a:spcPct val="107000"/>
              </a:lnSpc>
              <a:spcBef>
                <a:spcPts val="0"/>
              </a:spcBef>
              <a:buFont typeface="Arial" panose="020B0604020202020204" pitchFamily="34" charset="0"/>
              <a:buChar char="•"/>
            </a:pPr>
            <a:r>
              <a:rPr lang="en-US" sz="1100" dirty="0">
                <a:effectLst/>
                <a:latin typeface="+mj-lt"/>
                <a:ea typeface="Calibri" panose="020F0502020204030204" pitchFamily="34" charset="0"/>
                <a:cs typeface="Times New Roman" panose="02020603050405020304" pitchFamily="18" charset="0"/>
              </a:rPr>
              <a:t>Once on the page, click the red “Join” button to join the cohort</a:t>
            </a:r>
            <a:endParaRPr lang="en-US" sz="1100" dirty="0">
              <a:latin typeface="+mj-lt"/>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r>
              <a:rPr lang="en-US" sz="1100" dirty="0">
                <a:effectLst/>
                <a:latin typeface="+mj-lt"/>
                <a:ea typeface="Calibri" panose="020F0502020204030204" pitchFamily="34" charset="0"/>
                <a:cs typeface="Times New Roman" panose="02020603050405020304" pitchFamily="18" charset="0"/>
              </a:rPr>
              <a:t>Click ‘Save’ on the entry form and done!</a:t>
            </a:r>
            <a:endParaRPr lang="en-US" sz="1100" dirty="0">
              <a:effectLst/>
              <a:latin typeface="+mj-lt"/>
              <a:ea typeface="Calibri" panose="020F0502020204030204" pitchFamily="34" charset="0"/>
            </a:endParaRPr>
          </a:p>
        </p:txBody>
      </p:sp>
    </p:spTree>
    <p:extLst>
      <p:ext uri="{BB962C8B-B14F-4D97-AF65-F5344CB8AC3E}">
        <p14:creationId xmlns:p14="http://schemas.microsoft.com/office/powerpoint/2010/main" val="1352882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dirty="0"/>
              <a:t>Step 4: Ambassador Goal Selection</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a:xfrm>
            <a:off x="838200" y="3148013"/>
            <a:ext cx="4222072" cy="3199521"/>
          </a:xfrm>
        </p:spPr>
        <p:txBody>
          <a:bodyPr>
            <a:normAutofit fontScale="92500" lnSpcReduction="10000"/>
          </a:bodyPr>
          <a:lstStyle/>
          <a:p>
            <a:pPr marL="0" indent="0" algn="just">
              <a:lnSpc>
                <a:spcPct val="107000"/>
              </a:lnSpc>
              <a:spcBef>
                <a:spcPts val="0"/>
              </a:spcBef>
              <a:buNone/>
            </a:pPr>
            <a:r>
              <a:rPr lang="en-US" sz="1400" dirty="0">
                <a:ea typeface="Calibri" panose="020F0502020204030204" pitchFamily="34" charset="0"/>
                <a:cs typeface="Times New Roman" panose="02020603050405020304" pitchFamily="18" charset="0"/>
              </a:rPr>
              <a:t>During the program, the Ambassadors will work towards two primary things: individual goals and the cohort’s group initiatives. Each Ambassador should select </a:t>
            </a:r>
            <a:r>
              <a:rPr lang="en-US" sz="1400" b="1" dirty="0">
                <a:ea typeface="Calibri" panose="020F0502020204030204" pitchFamily="34" charset="0"/>
                <a:cs typeface="Times New Roman" panose="02020603050405020304" pitchFamily="18" charset="0"/>
              </a:rPr>
              <a:t>two or three individual goals</a:t>
            </a:r>
            <a:r>
              <a:rPr lang="en-US" sz="1400" dirty="0">
                <a:ea typeface="Calibri" panose="020F0502020204030204" pitchFamily="34" charset="0"/>
                <a:cs typeface="Times New Roman" panose="02020603050405020304" pitchFamily="18" charset="0"/>
              </a:rPr>
              <a:t> prior to Launch. These goals should be realistic and attainable.</a:t>
            </a:r>
          </a:p>
          <a:p>
            <a:pPr marL="0" indent="0" algn="just">
              <a:lnSpc>
                <a:spcPct val="107000"/>
              </a:lnSpc>
              <a:spcBef>
                <a:spcPts val="0"/>
              </a:spcBef>
              <a:buNone/>
            </a:pPr>
            <a:endParaRPr lang="en-US" sz="1400" dirty="0">
              <a:ea typeface="Calibri" panose="020F0502020204030204" pitchFamily="34" charset="0"/>
              <a:cs typeface="Times New Roman" panose="02020603050405020304" pitchFamily="18" charset="0"/>
            </a:endParaRPr>
          </a:p>
          <a:p>
            <a:pPr marL="0" indent="0" algn="just">
              <a:lnSpc>
                <a:spcPct val="107000"/>
              </a:lnSpc>
              <a:spcBef>
                <a:spcPts val="0"/>
              </a:spcBef>
              <a:buNone/>
            </a:pPr>
            <a:r>
              <a:rPr lang="en-US" sz="1400" dirty="0">
                <a:ea typeface="Calibri" panose="020F0502020204030204" pitchFamily="34" charset="0"/>
                <a:cs typeface="Times New Roman" panose="02020603050405020304" pitchFamily="18" charset="0"/>
              </a:rPr>
              <a:t>These goals should also be discussed with their manager, worked into their professional development plan and shared with colleagues/ peers so they can get feedback on their progress throughout the year. Goals will also be discussed and finalized live within breakouts during the Launch.</a:t>
            </a:r>
          </a:p>
          <a:p>
            <a:pPr marL="0" indent="0" algn="just">
              <a:lnSpc>
                <a:spcPct val="107000"/>
              </a:lnSpc>
              <a:spcBef>
                <a:spcPts val="0"/>
              </a:spcBef>
              <a:buNone/>
            </a:pPr>
            <a:endParaRPr lang="en-US" sz="1400" dirty="0">
              <a:ea typeface="Calibri" panose="020F0502020204030204" pitchFamily="34" charset="0"/>
              <a:cs typeface="Times New Roman" panose="02020603050405020304" pitchFamily="18" charset="0"/>
            </a:endParaRPr>
          </a:p>
          <a:p>
            <a:pPr marL="0" indent="0" algn="just">
              <a:lnSpc>
                <a:spcPct val="107000"/>
              </a:lnSpc>
              <a:spcBef>
                <a:spcPts val="0"/>
              </a:spcBef>
              <a:buNone/>
            </a:pPr>
            <a:r>
              <a:rPr lang="en-US" sz="1400" b="1" dirty="0">
                <a:ea typeface="Calibri" panose="020F0502020204030204" pitchFamily="34" charset="0"/>
                <a:cs typeface="Times New Roman" panose="02020603050405020304" pitchFamily="18" charset="0"/>
              </a:rPr>
              <a:t>What does success look like? </a:t>
            </a:r>
            <a:r>
              <a:rPr lang="en-US" sz="1400" dirty="0">
                <a:ea typeface="Calibri" panose="020F0502020204030204" pitchFamily="34" charset="0"/>
                <a:cs typeface="Times New Roman" panose="02020603050405020304" pitchFamily="18" charset="0"/>
              </a:rPr>
              <a:t>At the end of the program, ‘success’ means having significantly moved the needle towards the goal.</a:t>
            </a: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dirty="0">
                <a:solidFill>
                  <a:schemeClr val="bg1"/>
                </a:solidFill>
              </a:rPr>
              <a:t>Ambassador Selection and Orientation</a:t>
            </a:r>
          </a:p>
        </p:txBody>
      </p:sp>
      <p:sp>
        <p:nvSpPr>
          <p:cNvPr id="8" name="TextBox 7">
            <a:extLst>
              <a:ext uri="{FF2B5EF4-FFF2-40B4-BE49-F238E27FC236}">
                <a16:creationId xmlns:a16="http://schemas.microsoft.com/office/drawing/2014/main" id="{5E4FE5C4-74A2-83F0-72B2-AAB7CEF5B73F}"/>
              </a:ext>
            </a:extLst>
          </p:cNvPr>
          <p:cNvSpPr txBox="1"/>
          <p:nvPr/>
        </p:nvSpPr>
        <p:spPr>
          <a:xfrm>
            <a:off x="5363964" y="3148013"/>
            <a:ext cx="6116836" cy="3255443"/>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ct val="107000"/>
              </a:lnSpc>
              <a:spcBef>
                <a:spcPts val="0"/>
              </a:spcBef>
            </a:pPr>
            <a:r>
              <a:rPr lang="en-US" sz="1600" b="1" u="sng" dirty="0">
                <a:ea typeface="Calibri" panose="020F0502020204030204" pitchFamily="34" charset="0"/>
                <a:cs typeface="Times New Roman" panose="02020603050405020304" pitchFamily="18" charset="0"/>
              </a:rPr>
              <a:t>Individual Goal Options </a:t>
            </a:r>
            <a:endParaRPr lang="en-US" sz="1600" b="1" i="1" u="sng" dirty="0">
              <a:ea typeface="Calibri" panose="020F0502020204030204" pitchFamily="34" charset="0"/>
              <a:cs typeface="Times New Roman" panose="02020603050405020304" pitchFamily="18" charset="0"/>
            </a:endParaRPr>
          </a:p>
          <a:p>
            <a:pPr algn="ctr">
              <a:lnSpc>
                <a:spcPct val="107000"/>
              </a:lnSpc>
              <a:spcBef>
                <a:spcPts val="0"/>
              </a:spcBef>
            </a:pPr>
            <a:r>
              <a:rPr lang="en-US" sz="1200" i="1" dirty="0">
                <a:ea typeface="Calibri" panose="020F0502020204030204" pitchFamily="34" charset="0"/>
                <a:cs typeface="Times New Roman" panose="02020603050405020304" pitchFamily="18" charset="0"/>
              </a:rPr>
              <a:t>(Ambassadors select 2-3)</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228600" algn="l"/>
                <a:tab pos="457200" algn="l"/>
              </a:tabLst>
              <a:defRPr/>
            </a:pPr>
            <a:endParaRPr kumimoji="0" lang="en-US" sz="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228600" algn="l"/>
                <a:tab pos="457200" algn="l"/>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Increased scope: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additional job responsibilities within current position</a:t>
            </a:r>
            <a:endParaRPr kumimoji="0" lang="en-US" sz="1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228600" algn="l"/>
                <a:tab pos="457200" algn="l"/>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Cross-functional collaboration: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successful completion of project in or with another cross-functional area</a:t>
            </a:r>
            <a:endParaRPr kumimoji="0" lang="en-US" sz="1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228600" algn="l"/>
                <a:tab pos="457200" algn="l"/>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Personal brand: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substantial expansion of sphere of influence internally and externally </a:t>
            </a:r>
            <a:endParaRPr kumimoji="0" lang="en-US" sz="1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228600" algn="l"/>
                <a:tab pos="457200" algn="l"/>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Executive demeanor &amp; delivery: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increased confidence and authentic, professional self-presentation necessary to support consideration for the next level of management</a:t>
            </a:r>
            <a:endParaRPr kumimoji="0" lang="en-US" sz="1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228600" algn="l"/>
                <a:tab pos="457200" algn="l"/>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Executive support: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develop senior advocates and mentors internally/ externally</a:t>
            </a:r>
            <a:endParaRPr kumimoji="0" lang="en-US" sz="1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228600" algn="l"/>
                <a:tab pos="457200" algn="l"/>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Subject matter expertise: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substantially advance knowledge and/</a:t>
            </a:r>
            <a:r>
              <a:rPr lang="en-US" sz="1200" dirty="0">
                <a:latin typeface="Calibri" panose="020F0502020204030204" pitchFamily="34" charset="0"/>
                <a:ea typeface="Calibri" panose="020F0502020204030204" pitchFamily="34" charset="0"/>
                <a:cs typeface="Times New Roman" panose="02020603050405020304" pitchFamily="18" charset="0"/>
              </a:rPr>
              <a:t>or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recognition in preferred subject-matter area</a:t>
            </a:r>
            <a:endParaRPr kumimoji="0" lang="en-US" sz="1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228600" algn="l"/>
                <a:tab pos="457200" algn="l"/>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Increased Global Exposure: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across the organization via a new role or project</a:t>
            </a:r>
            <a:endParaRPr kumimoji="0" lang="en-US" sz="1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103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EDDF-5154-6180-0613-79F5102D4623}"/>
              </a:ext>
            </a:extLst>
          </p:cNvPr>
          <p:cNvSpPr>
            <a:spLocks noGrp="1"/>
          </p:cNvSpPr>
          <p:nvPr>
            <p:ph type="title"/>
          </p:nvPr>
        </p:nvSpPr>
        <p:spPr/>
        <p:txBody>
          <a:bodyPr/>
          <a:lstStyle/>
          <a:p>
            <a:r>
              <a:rPr lang="en-US" dirty="0"/>
              <a:t>Launch Planning</a:t>
            </a:r>
          </a:p>
        </p:txBody>
      </p:sp>
      <p:sp>
        <p:nvSpPr>
          <p:cNvPr id="3" name="Text Placeholder 2">
            <a:extLst>
              <a:ext uri="{FF2B5EF4-FFF2-40B4-BE49-F238E27FC236}">
                <a16:creationId xmlns:a16="http://schemas.microsoft.com/office/drawing/2014/main" id="{A5CA2B2D-0A33-64B9-19E9-528C6C28F380}"/>
              </a:ext>
            </a:extLst>
          </p:cNvPr>
          <p:cNvSpPr>
            <a:spLocks noGrp="1"/>
          </p:cNvSpPr>
          <p:nvPr>
            <p:ph type="body" sz="quarter" idx="10"/>
          </p:nvPr>
        </p:nvSpPr>
        <p:spPr>
          <a:xfrm>
            <a:off x="838200" y="1847850"/>
            <a:ext cx="6974840" cy="4157663"/>
          </a:xfrm>
        </p:spPr>
        <p:txBody>
          <a:bodyPr>
            <a:normAutofit/>
          </a:bodyPr>
          <a:lstStyle/>
          <a:p>
            <a:pPr marL="0" indent="0">
              <a:buNone/>
            </a:pPr>
            <a:r>
              <a:rPr lang="en-US" sz="2400" dirty="0"/>
              <a:t>While your organization is vetting and selecting your Ambassadors, a flurry of activity is also occurring at the HBA:</a:t>
            </a:r>
          </a:p>
          <a:p>
            <a:pPr>
              <a:lnSpc>
                <a:spcPct val="107000"/>
              </a:lnSpc>
              <a:spcBef>
                <a:spcPts val="0"/>
              </a:spcBef>
            </a:pPr>
            <a:endParaRPr lang="en-US" sz="1800" dirty="0">
              <a:ea typeface="Calibri" panose="020F0502020204030204" pitchFamily="34" charset="0"/>
              <a:cs typeface="Times New Roman" panose="02020603050405020304" pitchFamily="18" charset="0"/>
            </a:endParaRPr>
          </a:p>
          <a:p>
            <a:pPr>
              <a:lnSpc>
                <a:spcPct val="107000"/>
              </a:lnSpc>
              <a:spcBef>
                <a:spcPts val="0"/>
              </a:spcBef>
            </a:pPr>
            <a:r>
              <a:rPr lang="en-US" sz="1800" dirty="0">
                <a:ea typeface="Calibri" panose="020F0502020204030204" pitchFamily="34" charset="0"/>
                <a:cs typeface="Times New Roman" panose="02020603050405020304" pitchFamily="18" charset="0"/>
              </a:rPr>
              <a:t>The selection and assignment of </a:t>
            </a:r>
            <a:r>
              <a:rPr lang="en-US" sz="1800" b="1" dirty="0">
                <a:ea typeface="Calibri" panose="020F0502020204030204" pitchFamily="34" charset="0"/>
                <a:cs typeface="Times New Roman" panose="02020603050405020304" pitchFamily="18" charset="0"/>
              </a:rPr>
              <a:t>two HBA program Advisors </a:t>
            </a:r>
            <a:r>
              <a:rPr lang="en-US" sz="1800" i="1" dirty="0">
                <a:ea typeface="Calibri" panose="020F0502020204030204" pitchFamily="34" charset="0"/>
                <a:cs typeface="Times New Roman" panose="02020603050405020304" pitchFamily="18" charset="0"/>
              </a:rPr>
              <a:t>(more about the role of the Advisor next) </a:t>
            </a:r>
            <a:r>
              <a:rPr lang="en-US" sz="1800" dirty="0">
                <a:ea typeface="Calibri" panose="020F0502020204030204" pitchFamily="34" charset="0"/>
                <a:cs typeface="Times New Roman" panose="02020603050405020304" pitchFamily="18" charset="0"/>
              </a:rPr>
              <a:t>based on exploratory information; introduction of Champions to Advisors</a:t>
            </a:r>
          </a:p>
          <a:p>
            <a:pPr>
              <a:lnSpc>
                <a:spcPct val="107000"/>
              </a:lnSpc>
              <a:spcBef>
                <a:spcPts val="0"/>
              </a:spcBef>
            </a:pPr>
            <a:r>
              <a:rPr lang="en-US" sz="1800" dirty="0">
                <a:effectLst/>
                <a:ea typeface="Calibri" panose="020F0502020204030204" pitchFamily="34" charset="0"/>
                <a:cs typeface="Times New Roman" panose="02020603050405020304" pitchFamily="18" charset="0"/>
              </a:rPr>
              <a:t>Internal administration: </a:t>
            </a:r>
          </a:p>
          <a:p>
            <a:pPr marL="400050" lvl="1" indent="-171450">
              <a:lnSpc>
                <a:spcPct val="107000"/>
              </a:lnSpc>
              <a:spcBef>
                <a:spcPts val="0"/>
              </a:spcBef>
            </a:pPr>
            <a:r>
              <a:rPr lang="en-US" sz="1400" dirty="0">
                <a:effectLst/>
                <a:ea typeface="Calibri" panose="020F0502020204030204" pitchFamily="34" charset="0"/>
                <a:cs typeface="Times New Roman" panose="02020603050405020304" pitchFamily="18" charset="0"/>
              </a:rPr>
              <a:t>Creation of your </a:t>
            </a:r>
            <a:r>
              <a:rPr lang="en-US" sz="1400" dirty="0">
                <a:ea typeface="Calibri" panose="020F0502020204030204" pitchFamily="34" charset="0"/>
                <a:cs typeface="Times New Roman" panose="02020603050405020304" pitchFamily="18" charset="0"/>
              </a:rPr>
              <a:t>program cohort Join page; sharing to Champions</a:t>
            </a:r>
          </a:p>
          <a:p>
            <a:pPr marL="400050" lvl="1" indent="-171450">
              <a:lnSpc>
                <a:spcPct val="107000"/>
              </a:lnSpc>
              <a:spcBef>
                <a:spcPts val="0"/>
              </a:spcBef>
            </a:pPr>
            <a:r>
              <a:rPr lang="en-US" sz="1400" dirty="0">
                <a:effectLst/>
                <a:ea typeface="Calibri" panose="020F0502020204030204" pitchFamily="34" charset="0"/>
                <a:cs typeface="Times New Roman" panose="02020603050405020304" pitchFamily="18" charset="0"/>
              </a:rPr>
              <a:t>Program tracking</a:t>
            </a:r>
          </a:p>
          <a:p>
            <a:pPr marL="400050" lvl="1" indent="-171450">
              <a:lnSpc>
                <a:spcPct val="107000"/>
              </a:lnSpc>
              <a:spcBef>
                <a:spcPts val="0"/>
              </a:spcBef>
            </a:pPr>
            <a:r>
              <a:rPr lang="en-US" sz="1400" dirty="0">
                <a:effectLst/>
                <a:ea typeface="Calibri" panose="020F0502020204030204" pitchFamily="34" charset="0"/>
                <a:cs typeface="Times New Roman" panose="02020603050405020304" pitchFamily="18" charset="0"/>
              </a:rPr>
              <a:t>Participant tracking</a:t>
            </a:r>
          </a:p>
          <a:p>
            <a:pPr marL="400050" lvl="1" indent="-171450">
              <a:lnSpc>
                <a:spcPct val="107000"/>
              </a:lnSpc>
              <a:spcBef>
                <a:spcPts val="0"/>
              </a:spcBef>
            </a:pPr>
            <a:r>
              <a:rPr lang="en-US" sz="1400" dirty="0">
                <a:ea typeface="Calibri" panose="020F0502020204030204" pitchFamily="34" charset="0"/>
                <a:cs typeface="Times New Roman" panose="02020603050405020304" pitchFamily="18" charset="0"/>
              </a:rPr>
              <a:t>Launch checklist completion</a:t>
            </a:r>
            <a:endParaRPr lang="en-US" sz="1400" dirty="0">
              <a:effectLst/>
              <a:ea typeface="Calibri" panose="020F0502020204030204" pitchFamily="34" charset="0"/>
              <a:cs typeface="Times New Roman" panose="02020603050405020304" pitchFamily="18" charset="0"/>
            </a:endParaRPr>
          </a:p>
          <a:p>
            <a:pPr>
              <a:lnSpc>
                <a:spcPct val="107000"/>
              </a:lnSpc>
              <a:spcBef>
                <a:spcPts val="0"/>
              </a:spcBef>
            </a:pPr>
            <a:r>
              <a:rPr lang="en-US" sz="1800" dirty="0">
                <a:ea typeface="Calibri" panose="020F0502020204030204" pitchFamily="34" charset="0"/>
                <a:cs typeface="Times New Roman" panose="02020603050405020304" pitchFamily="18" charset="0"/>
              </a:rPr>
              <a:t>Assignments of Launch Leader and Facilitators</a:t>
            </a:r>
          </a:p>
          <a:p>
            <a:pPr>
              <a:lnSpc>
                <a:spcPct val="107000"/>
              </a:lnSpc>
              <a:spcBef>
                <a:spcPts val="0"/>
              </a:spcBef>
            </a:pPr>
            <a:r>
              <a:rPr lang="en-US" sz="1800" dirty="0">
                <a:effectLst/>
                <a:ea typeface="Calibri" panose="020F0502020204030204" pitchFamily="34" charset="0"/>
                <a:cs typeface="Times New Roman" panose="02020603050405020304" pitchFamily="18" charset="0"/>
              </a:rPr>
              <a:t>Coordination with local HBA Chapter/Region </a:t>
            </a:r>
            <a:r>
              <a:rPr lang="en-US" sz="1600" dirty="0">
                <a:effectLst/>
                <a:ea typeface="Calibri" panose="020F0502020204030204" pitchFamily="34" charset="0"/>
                <a:cs typeface="Times New Roman" panose="02020603050405020304" pitchFamily="18" charset="0"/>
              </a:rPr>
              <a:t>(if exists)</a:t>
            </a:r>
          </a:p>
          <a:p>
            <a:pPr marL="57150" indent="-285750">
              <a:lnSpc>
                <a:spcPct val="107000"/>
              </a:lnSpc>
              <a:spcBef>
                <a:spcPts val="0"/>
              </a:spcBef>
              <a:buFont typeface="Courier New" panose="02070309020205020404" pitchFamily="49" charset="0"/>
              <a:buChar char="o"/>
            </a:pPr>
            <a:endParaRPr lang="en-US" sz="11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2883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6B5-23E9-56F5-19D3-71203B557F84}"/>
              </a:ext>
            </a:extLst>
          </p:cNvPr>
          <p:cNvSpPr>
            <a:spLocks noGrp="1"/>
          </p:cNvSpPr>
          <p:nvPr>
            <p:ph type="title"/>
          </p:nvPr>
        </p:nvSpPr>
        <p:spPr>
          <a:xfrm>
            <a:off x="548019" y="600605"/>
            <a:ext cx="10515600" cy="893404"/>
          </a:xfrm>
        </p:spPr>
        <p:txBody>
          <a:bodyPr/>
          <a:lstStyle/>
          <a:p>
            <a:r>
              <a:rPr lang="en-US" dirty="0"/>
              <a:t>Key Role: HBA Advisor</a:t>
            </a:r>
          </a:p>
        </p:txBody>
      </p:sp>
      <p:sp>
        <p:nvSpPr>
          <p:cNvPr id="3" name="Content Placeholder 2">
            <a:extLst>
              <a:ext uri="{FF2B5EF4-FFF2-40B4-BE49-F238E27FC236}">
                <a16:creationId xmlns:a16="http://schemas.microsoft.com/office/drawing/2014/main" id="{044E1C12-A86D-0643-1EE4-5DDA7280B94A}"/>
              </a:ext>
            </a:extLst>
          </p:cNvPr>
          <p:cNvSpPr txBox="1">
            <a:spLocks/>
          </p:cNvSpPr>
          <p:nvPr/>
        </p:nvSpPr>
        <p:spPr>
          <a:xfrm>
            <a:off x="577416" y="1791440"/>
            <a:ext cx="10909734" cy="4720196"/>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HBA Advisors are experienced professional coaches and industry leaders in their careers, and HBA-trained volunteers, who are assigned to guide and support Ambassador Programs. Each program is assigned</a:t>
            </a:r>
            <a:r>
              <a:rPr lang="en-US" sz="1400" b="1" dirty="0"/>
              <a:t> two </a:t>
            </a:r>
            <a:r>
              <a:rPr lang="en-US" sz="1400" dirty="0"/>
              <a:t>HBA Advisors, who meet regularly with each program’s executive committee after the program launch.</a:t>
            </a:r>
          </a:p>
          <a:p>
            <a:pPr marL="0" indent="0">
              <a:buNone/>
            </a:pPr>
            <a:r>
              <a:rPr lang="en-US" sz="1400" b="1" dirty="0"/>
              <a:t>The HBA Advisors:</a:t>
            </a:r>
          </a:p>
          <a:p>
            <a:r>
              <a:rPr lang="en-US" sz="1400" dirty="0"/>
              <a:t>Are involved in pre-Launch conversations and participate in the program Launch as able</a:t>
            </a:r>
          </a:p>
          <a:p>
            <a:r>
              <a:rPr lang="en-US" sz="1400" dirty="0"/>
              <a:t>Commit 1-2 hours per month to support and guide the executive committee (max 4 hours per month)* post-Launch</a:t>
            </a:r>
          </a:p>
          <a:p>
            <a:r>
              <a:rPr lang="en-US" sz="1400" dirty="0"/>
              <a:t>Encourage the participants in the Ambassador mindset of self-direction, taking on an informal mentorship role providing their external guidance, ideas, and experience </a:t>
            </a:r>
          </a:p>
          <a:p>
            <a:r>
              <a:rPr lang="en-US" sz="1400" dirty="0"/>
              <a:t>Assist in and guide the program executive committee through all stages of the running program, including but not limited to:</a:t>
            </a:r>
          </a:p>
          <a:p>
            <a:pPr lvl="1"/>
            <a:r>
              <a:rPr lang="en-US" sz="1200" dirty="0"/>
              <a:t>Initial meetings to determine priorities and how to best work together</a:t>
            </a:r>
          </a:p>
          <a:p>
            <a:pPr lvl="1"/>
            <a:r>
              <a:rPr lang="en-US" sz="1200" dirty="0"/>
              <a:t>Determining final group objectives (if needed), team and goal progress tracking</a:t>
            </a:r>
          </a:p>
          <a:p>
            <a:pPr lvl="1"/>
            <a:r>
              <a:rPr lang="en-US" sz="1200" dirty="0"/>
              <a:t>Prioritization and organization</a:t>
            </a:r>
          </a:p>
          <a:p>
            <a:pPr lvl="1"/>
            <a:r>
              <a:rPr lang="en-US" sz="1200" dirty="0"/>
              <a:t>Stakeholder engagement</a:t>
            </a:r>
          </a:p>
          <a:p>
            <a:pPr lvl="1"/>
            <a:r>
              <a:rPr lang="en-US" sz="1200" dirty="0"/>
              <a:t>Progress evaluations and executive-level presentations (mid and year-end)</a:t>
            </a:r>
          </a:p>
          <a:p>
            <a:pPr lvl="1"/>
            <a:r>
              <a:rPr lang="en-US" sz="1200" dirty="0"/>
              <a:t>Awareness of HBA tools and resources</a:t>
            </a:r>
          </a:p>
          <a:p>
            <a:pPr lvl="1"/>
            <a:r>
              <a:rPr lang="en-US" sz="1200" dirty="0"/>
              <a:t>Advise on cohort calendar, professional development options and HBA engagement/collaboration opportunities</a:t>
            </a:r>
          </a:p>
          <a:p>
            <a:pPr lvl="1"/>
            <a:r>
              <a:rPr lang="en-US" sz="1200" dirty="0"/>
              <a:t>Graduation planning</a:t>
            </a:r>
          </a:p>
          <a:p>
            <a:pPr lvl="1"/>
            <a:r>
              <a:rPr lang="en-US" sz="1200" dirty="0"/>
              <a:t>Enhancing the cohort’s brand</a:t>
            </a:r>
          </a:p>
        </p:txBody>
      </p:sp>
      <p:sp>
        <p:nvSpPr>
          <p:cNvPr id="8" name="TextBox 7">
            <a:extLst>
              <a:ext uri="{FF2B5EF4-FFF2-40B4-BE49-F238E27FC236}">
                <a16:creationId xmlns:a16="http://schemas.microsoft.com/office/drawing/2014/main" id="{489601A9-035A-A48F-7C71-96879C332341}"/>
              </a:ext>
            </a:extLst>
          </p:cNvPr>
          <p:cNvSpPr txBox="1"/>
          <p:nvPr/>
        </p:nvSpPr>
        <p:spPr>
          <a:xfrm>
            <a:off x="6816437" y="6345611"/>
            <a:ext cx="3942484" cy="430887"/>
          </a:xfrm>
          <a:prstGeom prst="rect">
            <a:avLst/>
          </a:prstGeom>
          <a:noFill/>
        </p:spPr>
        <p:txBody>
          <a:bodyPr wrap="square" rtlCol="0">
            <a:spAutoFit/>
          </a:bodyPr>
          <a:lstStyle/>
          <a:p>
            <a:pPr algn="r"/>
            <a:r>
              <a:rPr lang="en-US" sz="1050" i="1" dirty="0"/>
              <a:t>*Note: it is critical that the executive committee invite the HBA Advisors to their regularly scheduled meetings.</a:t>
            </a:r>
          </a:p>
        </p:txBody>
      </p:sp>
    </p:spTree>
    <p:extLst>
      <p:ext uri="{BB962C8B-B14F-4D97-AF65-F5344CB8AC3E}">
        <p14:creationId xmlns:p14="http://schemas.microsoft.com/office/powerpoint/2010/main" val="864163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A136-B698-EAF4-365A-5A8698AEE3D6}"/>
              </a:ext>
            </a:extLst>
          </p:cNvPr>
          <p:cNvSpPr>
            <a:spLocks noGrp="1"/>
          </p:cNvSpPr>
          <p:nvPr>
            <p:ph type="title"/>
          </p:nvPr>
        </p:nvSpPr>
        <p:spPr/>
        <p:txBody>
          <a:bodyPr/>
          <a:lstStyle/>
          <a:p>
            <a:r>
              <a:rPr lang="en-US" dirty="0"/>
              <a:t>Launch Planning</a:t>
            </a:r>
          </a:p>
        </p:txBody>
      </p:sp>
      <p:sp>
        <p:nvSpPr>
          <p:cNvPr id="3" name="Text Placeholder 2">
            <a:extLst>
              <a:ext uri="{FF2B5EF4-FFF2-40B4-BE49-F238E27FC236}">
                <a16:creationId xmlns:a16="http://schemas.microsoft.com/office/drawing/2014/main" id="{2D861329-66FD-761D-0F96-5B9F69DC861B}"/>
              </a:ext>
            </a:extLst>
          </p:cNvPr>
          <p:cNvSpPr>
            <a:spLocks noGrp="1"/>
          </p:cNvSpPr>
          <p:nvPr>
            <p:ph type="body" sz="quarter" idx="10"/>
          </p:nvPr>
        </p:nvSpPr>
        <p:spPr>
          <a:xfrm>
            <a:off x="838199" y="1648042"/>
            <a:ext cx="6657975" cy="4457483"/>
          </a:xfrm>
        </p:spPr>
        <p:txBody>
          <a:bodyPr>
            <a:normAutofit fontScale="92500" lnSpcReduction="20000"/>
          </a:bodyPr>
          <a:lstStyle/>
          <a:p>
            <a:pPr marL="0" marR="0" lvl="0" indent="0">
              <a:lnSpc>
                <a:spcPct val="107000"/>
              </a:lnSpc>
              <a:spcBef>
                <a:spcPts val="0"/>
              </a:spcBef>
              <a:spcAft>
                <a:spcPts val="0"/>
              </a:spcAft>
              <a:buNone/>
            </a:pPr>
            <a:r>
              <a:rPr lang="en-US" sz="1900" b="1" dirty="0">
                <a:latin typeface="Palatino Linotype" panose="02040502050505030304" pitchFamily="18" charset="0"/>
                <a:ea typeface="Calibri" panose="020F0502020204030204" pitchFamily="34" charset="0"/>
                <a:cs typeface="Times New Roman" panose="02020603050405020304" pitchFamily="18" charset="0"/>
              </a:rPr>
              <a:t>Launch date finalization*</a:t>
            </a:r>
          </a:p>
          <a:p>
            <a:pPr marL="0" marR="0" lvl="0" indent="0">
              <a:lnSpc>
                <a:spcPct val="107000"/>
              </a:lnSpc>
              <a:spcBef>
                <a:spcPts val="0"/>
              </a:spcBef>
              <a:spcAft>
                <a:spcPts val="0"/>
              </a:spcAft>
              <a:buNone/>
            </a:pPr>
            <a:r>
              <a:rPr lang="en-US" sz="1600" dirty="0">
                <a:latin typeface="Palatino Linotype" panose="02040502050505030304" pitchFamily="18" charset="0"/>
                <a:ea typeface="Calibri" panose="020F0502020204030204" pitchFamily="34" charset="0"/>
                <a:cs typeface="Times New Roman" panose="02020603050405020304" pitchFamily="18" charset="0"/>
              </a:rPr>
              <a:t>The decision can be made primarily by your organization based on internal availability of required participants (executive sponsor(s), Champions, </a:t>
            </a:r>
            <a:r>
              <a:rPr lang="en-US" sz="1600" dirty="0" err="1">
                <a:latin typeface="Palatino Linotype" panose="02040502050505030304" pitchFamily="18" charset="0"/>
                <a:ea typeface="Calibri" panose="020F0502020204030204" pitchFamily="34" charset="0"/>
                <a:cs typeface="Times New Roman" panose="02020603050405020304" pitchFamily="18" charset="0"/>
              </a:rPr>
              <a:t>etc</a:t>
            </a:r>
            <a:r>
              <a:rPr lang="en-US" sz="1600" dirty="0">
                <a:latin typeface="Palatino Linotype" panose="02040502050505030304" pitchFamily="18" charset="0"/>
                <a:ea typeface="Calibri" panose="020F0502020204030204" pitchFamily="34" charset="0"/>
                <a:cs typeface="Times New Roman" panose="02020603050405020304" pitchFamily="18" charset="0"/>
              </a:rPr>
              <a:t>), but please keep your Program Excellence Manager in communication. The HBA will do our best to accommodate your preference for Launch date.</a:t>
            </a:r>
          </a:p>
          <a:p>
            <a:pPr>
              <a:lnSpc>
                <a:spcPct val="107000"/>
              </a:lnSpc>
              <a:spcBef>
                <a:spcPts val="0"/>
              </a:spcBef>
            </a:pPr>
            <a:endParaRPr lang="en-US" sz="2400" b="1" dirty="0">
              <a:effectLst/>
              <a:latin typeface="Palatino Linotype" panose="02040502050505030304" pitchFamily="18"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900" b="1" dirty="0">
                <a:latin typeface="Palatino Linotype" panose="02040502050505030304" pitchFamily="18" charset="0"/>
                <a:ea typeface="Calibri" panose="020F0502020204030204" pitchFamily="34" charset="0"/>
                <a:cs typeface="Times New Roman" panose="02020603050405020304" pitchFamily="18" charset="0"/>
              </a:rPr>
              <a:t>Launch logistics</a:t>
            </a:r>
          </a:p>
          <a:p>
            <a:pPr marL="0" indent="0">
              <a:lnSpc>
                <a:spcPct val="107000"/>
              </a:lnSpc>
              <a:spcBef>
                <a:spcPts val="0"/>
              </a:spcBef>
              <a:buNone/>
            </a:pPr>
            <a:r>
              <a:rPr lang="en-US" sz="1600" dirty="0">
                <a:latin typeface="Palatino Linotype" panose="02040502050505030304" pitchFamily="18" charset="0"/>
                <a:ea typeface="Calibri" panose="020F0502020204030204" pitchFamily="34" charset="0"/>
                <a:cs typeface="Times New Roman" panose="02020603050405020304" pitchFamily="18" charset="0"/>
              </a:rPr>
              <a:t>Regardless of format, virtual or in-person, your organization is the ‘host’ for the Launch and should plan appropriately for the meeting logistics (i.e. a weblink with breakout rooms and tech support if launch is virtual; a meeting room with table rounds, AV and catering if the Launch is in-person)</a:t>
            </a:r>
          </a:p>
          <a:p>
            <a:pPr marL="0" indent="0">
              <a:lnSpc>
                <a:spcPct val="107000"/>
              </a:lnSpc>
              <a:spcBef>
                <a:spcPts val="0"/>
              </a:spcBef>
              <a:buNone/>
            </a:pPr>
            <a:endParaRPr lang="en-US" sz="2200" b="1" dirty="0">
              <a:effectLst/>
              <a:latin typeface="Palatino Linotype" panose="02040502050505030304" pitchFamily="18"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900" b="1" dirty="0">
                <a:effectLst/>
                <a:latin typeface="Palatino Linotype" panose="02040502050505030304" pitchFamily="18" charset="0"/>
                <a:ea typeface="Calibri" panose="020F0502020204030204" pitchFamily="34" charset="0"/>
                <a:cs typeface="Times New Roman" panose="02020603050405020304" pitchFamily="18" charset="0"/>
              </a:rPr>
              <a:t>Launch </a:t>
            </a:r>
            <a:r>
              <a:rPr lang="en-US" sz="1900" b="1" dirty="0">
                <a:latin typeface="Palatino Linotype" panose="02040502050505030304" pitchFamily="18" charset="0"/>
                <a:ea typeface="Calibri" panose="020F0502020204030204" pitchFamily="34" charset="0"/>
                <a:cs typeface="Times New Roman" panose="02020603050405020304" pitchFamily="18" charset="0"/>
              </a:rPr>
              <a:t>p</a:t>
            </a:r>
            <a:r>
              <a:rPr lang="en-US" sz="1900" b="1" dirty="0">
                <a:effectLst/>
                <a:latin typeface="Palatino Linotype" panose="02040502050505030304" pitchFamily="18" charset="0"/>
                <a:ea typeface="Calibri" panose="020F0502020204030204" pitchFamily="34" charset="0"/>
                <a:cs typeface="Times New Roman" panose="02020603050405020304" pitchFamily="18" charset="0"/>
              </a:rPr>
              <a:t>rep</a:t>
            </a:r>
          </a:p>
          <a:p>
            <a:pPr marL="0" indent="0">
              <a:lnSpc>
                <a:spcPct val="107000"/>
              </a:lnSpc>
              <a:spcBef>
                <a:spcPts val="0"/>
              </a:spcBef>
              <a:buNone/>
            </a:pPr>
            <a:r>
              <a:rPr lang="en-US" sz="1600" dirty="0">
                <a:effectLst/>
                <a:latin typeface="Palatino Linotype" panose="02040502050505030304" pitchFamily="18" charset="0"/>
                <a:ea typeface="Calibri" panose="020F0502020204030204" pitchFamily="34" charset="0"/>
                <a:cs typeface="Times New Roman" panose="02020603050405020304" pitchFamily="18" charset="0"/>
              </a:rPr>
              <a:t>Ambassador Program Launches follow a standard agenda (more to follow in next section on this). The HBA will schedule a Launch Prep meeting between the assigned Launch Leader and your program Champions virtually approximately 1-3 weeks prior to Launch. During this meeting, the Launch Leader will review the agenda and presentation, </a:t>
            </a:r>
            <a:r>
              <a:rPr lang="en-US" sz="1600" dirty="0">
                <a:latin typeface="Palatino Linotype" panose="02040502050505030304" pitchFamily="18" charset="0"/>
                <a:ea typeface="Calibri" panose="020F0502020204030204" pitchFamily="34" charset="0"/>
                <a:cs typeface="Times New Roman" panose="02020603050405020304" pitchFamily="18" charset="0"/>
              </a:rPr>
              <a:t>calling our opportunities for customization and ensuring the Champions feel prepared to participate as needed.</a:t>
            </a:r>
          </a:p>
        </p:txBody>
      </p:sp>
      <p:sp>
        <p:nvSpPr>
          <p:cNvPr id="4" name="TextBox 3">
            <a:extLst>
              <a:ext uri="{FF2B5EF4-FFF2-40B4-BE49-F238E27FC236}">
                <a16:creationId xmlns:a16="http://schemas.microsoft.com/office/drawing/2014/main" id="{1DA2D4F5-C6A6-87CD-52BD-E98ACE6EA61A}"/>
              </a:ext>
            </a:extLst>
          </p:cNvPr>
          <p:cNvSpPr txBox="1"/>
          <p:nvPr/>
        </p:nvSpPr>
        <p:spPr>
          <a:xfrm>
            <a:off x="2779059" y="6280663"/>
            <a:ext cx="4598989" cy="461665"/>
          </a:xfrm>
          <a:prstGeom prst="rect">
            <a:avLst/>
          </a:prstGeom>
          <a:noFill/>
        </p:spPr>
        <p:txBody>
          <a:bodyPr wrap="square">
            <a:spAutoFit/>
          </a:bodyPr>
          <a:lstStyle/>
          <a:p>
            <a:r>
              <a:rPr lang="en-US" sz="1200" i="1" dirty="0">
                <a:latin typeface="+mj-lt"/>
                <a:ea typeface="Calibri" panose="020F0502020204030204" pitchFamily="34" charset="0"/>
                <a:cs typeface="Times New Roman" panose="02020603050405020304" pitchFamily="18" charset="0"/>
              </a:rPr>
              <a:t>*Note, </a:t>
            </a:r>
            <a:r>
              <a:rPr lang="en-US" sz="1200" i="1" dirty="0">
                <a:effectLst/>
                <a:latin typeface="+mj-lt"/>
                <a:ea typeface="Calibri" panose="020F0502020204030204" pitchFamily="34" charset="0"/>
                <a:cs typeface="Times New Roman" panose="02020603050405020304" pitchFamily="18" charset="0"/>
              </a:rPr>
              <a:t>if your program was purchased a la carte, the HBA must receive payment or PO number in order to execute Launch</a:t>
            </a:r>
          </a:p>
        </p:txBody>
      </p:sp>
    </p:spTree>
    <p:extLst>
      <p:ext uri="{BB962C8B-B14F-4D97-AF65-F5344CB8AC3E}">
        <p14:creationId xmlns:p14="http://schemas.microsoft.com/office/powerpoint/2010/main" val="4116571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5D71-293F-BE43-CC2D-1886AAFC11FB}"/>
              </a:ext>
            </a:extLst>
          </p:cNvPr>
          <p:cNvSpPr>
            <a:spLocks noGrp="1"/>
          </p:cNvSpPr>
          <p:nvPr>
            <p:ph type="title" idx="4294967295"/>
          </p:nvPr>
        </p:nvSpPr>
        <p:spPr>
          <a:xfrm>
            <a:off x="5907715" y="2227669"/>
            <a:ext cx="6762750" cy="1325563"/>
          </a:xfrm>
        </p:spPr>
        <p:txBody>
          <a:bodyPr/>
          <a:lstStyle/>
          <a:p>
            <a:r>
              <a:rPr lang="en-US" dirty="0">
                <a:solidFill>
                  <a:schemeClr val="accent1"/>
                </a:solidFill>
              </a:rPr>
              <a:t>Launch Prep Phase</a:t>
            </a:r>
          </a:p>
        </p:txBody>
      </p:sp>
      <p:pic>
        <p:nvPicPr>
          <p:cNvPr id="1026" name="Picture 2" descr="Check mark">
            <a:extLst>
              <a:ext uri="{FF2B5EF4-FFF2-40B4-BE49-F238E27FC236}">
                <a16:creationId xmlns:a16="http://schemas.microsoft.com/office/drawing/2014/main" id="{6F48B99F-F181-CC5D-11F8-2875C4D54405}"/>
              </a:ext>
            </a:extLst>
          </p:cNvPr>
          <p:cNvPicPr>
            <a:picLocks noChangeAspect="1" noChangeArrowheads="1"/>
          </p:cNvPicPr>
          <p:nvPr/>
        </p:nvPicPr>
        <p:blipFill>
          <a:blip r:embed="rId2">
            <a:duotone>
              <a:srgbClr val="7757A1">
                <a:shade val="45000"/>
                <a:satMod val="135000"/>
              </a:srgbClr>
              <a:prstClr val="white"/>
            </a:duotone>
            <a:extLst>
              <a:ext uri="{BEBA8EAE-BF5A-486C-A8C5-ECC9F3942E4B}">
                <a14:imgProps xmlns:a14="http://schemas.microsoft.com/office/drawing/2010/main">
                  <a14:imgLayer r:embed="rId3">
                    <a14:imgEffect>
                      <a14:backgroundRemoval t="10000" b="90000" l="10000" r="90800">
                        <a14:foregroundMark x1="90800" y1="11800" x2="90800" y2="11800"/>
                      </a14:backgroundRemoval>
                    </a14:imgEffect>
                  </a14:imgLayer>
                </a14:imgProps>
              </a:ext>
              <a:ext uri="{28A0092B-C50C-407E-A947-70E740481C1C}">
                <a14:useLocalDpi xmlns:a14="http://schemas.microsoft.com/office/drawing/2010/main" val="0"/>
              </a:ext>
            </a:extLst>
          </a:blip>
          <a:srcRect/>
          <a:stretch>
            <a:fillRect/>
          </a:stretch>
        </p:blipFill>
        <p:spPr bwMode="auto">
          <a:xfrm>
            <a:off x="4802213" y="1923068"/>
            <a:ext cx="1744662" cy="17446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E7E255D-7AF3-28E6-8388-20BD874F2B06}"/>
              </a:ext>
            </a:extLst>
          </p:cNvPr>
          <p:cNvSpPr txBox="1"/>
          <p:nvPr/>
        </p:nvSpPr>
        <p:spPr>
          <a:xfrm>
            <a:off x="5187203" y="3770788"/>
            <a:ext cx="6096000" cy="923330"/>
          </a:xfrm>
          <a:prstGeom prst="rect">
            <a:avLst/>
          </a:prstGeom>
          <a:noFill/>
        </p:spPr>
        <p:txBody>
          <a:bodyPr wrap="square">
            <a:spAutoFit/>
          </a:bodyPr>
          <a:lstStyle/>
          <a:p>
            <a:endParaRPr lang="en-US" sz="1800" dirty="0">
              <a:solidFill>
                <a:schemeClr val="tx1"/>
              </a:solidFill>
              <a:ea typeface="Calibri" panose="020F0502020204030204" pitchFamily="34" charset="0"/>
              <a:cs typeface="Times New Roman" panose="02020603050405020304" pitchFamily="18" charset="0"/>
            </a:endParaRPr>
          </a:p>
          <a:p>
            <a:pPr marL="0" indent="0">
              <a:buNone/>
            </a:pPr>
            <a:endParaRPr lang="en-US" sz="1800" dirty="0">
              <a:solidFill>
                <a:schemeClr val="tx1"/>
              </a:solidFill>
              <a:ea typeface="Calibri" panose="020F0502020204030204" pitchFamily="34" charset="0"/>
              <a:cs typeface="Times New Roman" panose="02020603050405020304" pitchFamily="18" charset="0"/>
            </a:endParaRPr>
          </a:p>
          <a:p>
            <a:pPr marL="0" indent="0">
              <a:buNone/>
            </a:pPr>
            <a:r>
              <a:rPr lang="en-US" sz="1800" i="1" dirty="0">
                <a:solidFill>
                  <a:schemeClr val="accent1"/>
                </a:solidFill>
                <a:ea typeface="Calibri" panose="020F0502020204030204" pitchFamily="34" charset="0"/>
                <a:cs typeface="Times New Roman" panose="02020603050405020304" pitchFamily="18" charset="0"/>
              </a:rPr>
              <a:t>On to the </a:t>
            </a:r>
            <a:r>
              <a:rPr lang="en-US" i="1" dirty="0">
                <a:solidFill>
                  <a:schemeClr val="accent1"/>
                </a:solidFill>
                <a:ea typeface="Calibri" panose="020F0502020204030204" pitchFamily="34" charset="0"/>
                <a:cs typeface="Times New Roman" panose="02020603050405020304" pitchFamily="18" charset="0"/>
              </a:rPr>
              <a:t>Launch…</a:t>
            </a:r>
            <a:endParaRPr lang="en-US" sz="1800" i="1" dirty="0">
              <a:solidFill>
                <a:schemeClr val="accent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736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285D7-3CD3-E5BE-4FA6-9ACF50CF0B34}"/>
              </a:ext>
            </a:extLst>
          </p:cNvPr>
          <p:cNvSpPr>
            <a:spLocks noGrp="1"/>
          </p:cNvSpPr>
          <p:nvPr>
            <p:ph type="body" sz="quarter" idx="10"/>
          </p:nvPr>
        </p:nvSpPr>
        <p:spPr>
          <a:xfrm>
            <a:off x="4600575" y="2914464"/>
            <a:ext cx="6570663" cy="962025"/>
          </a:xfrm>
        </p:spPr>
        <p:txBody>
          <a:bodyPr>
            <a:normAutofit fontScale="92500"/>
          </a:bodyPr>
          <a:lstStyle/>
          <a:p>
            <a:r>
              <a:rPr lang="en-US" sz="4000" dirty="0"/>
              <a:t>HBA Ambassador Program</a:t>
            </a:r>
          </a:p>
        </p:txBody>
      </p:sp>
      <p:sp>
        <p:nvSpPr>
          <p:cNvPr id="4" name="Text Placeholder 3">
            <a:extLst>
              <a:ext uri="{FF2B5EF4-FFF2-40B4-BE49-F238E27FC236}">
                <a16:creationId xmlns:a16="http://schemas.microsoft.com/office/drawing/2014/main" id="{A61027F1-0A7D-C00B-B1BB-EB437369C557}"/>
              </a:ext>
            </a:extLst>
          </p:cNvPr>
          <p:cNvSpPr>
            <a:spLocks noGrp="1"/>
          </p:cNvSpPr>
          <p:nvPr>
            <p:ph type="body" sz="quarter" idx="11"/>
          </p:nvPr>
        </p:nvSpPr>
        <p:spPr>
          <a:xfrm>
            <a:off x="4600575" y="4187639"/>
            <a:ext cx="6570663" cy="4024313"/>
          </a:xfrm>
        </p:spPr>
        <p:txBody>
          <a:bodyPr/>
          <a:lstStyle/>
          <a:p>
            <a:pPr marL="0" indent="0">
              <a:buNone/>
            </a:pPr>
            <a:r>
              <a:rPr lang="en-US" dirty="0"/>
              <a:t>LAUNCH</a:t>
            </a:r>
          </a:p>
        </p:txBody>
      </p:sp>
    </p:spTree>
    <p:extLst>
      <p:ext uri="{BB962C8B-B14F-4D97-AF65-F5344CB8AC3E}">
        <p14:creationId xmlns:p14="http://schemas.microsoft.com/office/powerpoint/2010/main" val="2969641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E25-E0CA-2844-9207-E13B078A8F63}"/>
              </a:ext>
            </a:extLst>
          </p:cNvPr>
          <p:cNvSpPr>
            <a:spLocks noGrp="1"/>
          </p:cNvSpPr>
          <p:nvPr>
            <p:ph type="title"/>
          </p:nvPr>
        </p:nvSpPr>
        <p:spPr/>
        <p:txBody>
          <a:bodyPr/>
          <a:lstStyle/>
          <a:p>
            <a:r>
              <a:rPr lang="en-US" dirty="0"/>
              <a:t>Launch</a:t>
            </a:r>
            <a:br>
              <a:rPr lang="en-US" dirty="0"/>
            </a:br>
            <a:r>
              <a:rPr lang="en-US" sz="3200" i="1" dirty="0"/>
              <a:t>The program kickoff</a:t>
            </a:r>
            <a:endParaRPr lang="en-US" dirty="0"/>
          </a:p>
        </p:txBody>
      </p:sp>
      <p:sp>
        <p:nvSpPr>
          <p:cNvPr id="8" name="Text Placeholder 1">
            <a:extLst>
              <a:ext uri="{FF2B5EF4-FFF2-40B4-BE49-F238E27FC236}">
                <a16:creationId xmlns:a16="http://schemas.microsoft.com/office/drawing/2014/main" id="{559DD382-BDE0-26E4-917B-7E071F919023}"/>
              </a:ext>
            </a:extLst>
          </p:cNvPr>
          <p:cNvSpPr>
            <a:spLocks noGrp="1"/>
          </p:cNvSpPr>
          <p:nvPr>
            <p:ph type="body" sz="quarter" idx="10"/>
          </p:nvPr>
        </p:nvSpPr>
        <p:spPr>
          <a:xfrm>
            <a:off x="4591049" y="1885950"/>
            <a:ext cx="7107891" cy="4093072"/>
          </a:xfrm>
        </p:spPr>
        <p:txBody>
          <a:bodyPr>
            <a:normAutofit/>
          </a:bodyPr>
          <a:lstStyle/>
          <a:p>
            <a:pPr marL="0" indent="0" algn="just">
              <a:buNone/>
            </a:pPr>
            <a:r>
              <a:rPr lang="en-US" sz="2300" dirty="0">
                <a:solidFill>
                  <a:schemeClr val="tx1"/>
                </a:solidFill>
              </a:rPr>
              <a:t>The Program Launch sets the tone for the program and is a critical success factor for the program overall. The Launch begins to address the mindset of the Ambassador program, as it opens a psychological gate to sel</a:t>
            </a:r>
            <a:r>
              <a:rPr lang="en-US" sz="2300" dirty="0"/>
              <a:t>f-direction in practice.</a:t>
            </a:r>
            <a:endParaRPr lang="en-US" sz="2300" dirty="0">
              <a:solidFill>
                <a:schemeClr val="tx1"/>
              </a:solidFill>
            </a:endParaRPr>
          </a:p>
          <a:p>
            <a:pPr marL="0" indent="0" algn="just">
              <a:buNone/>
            </a:pPr>
            <a:endParaRPr lang="en-US" sz="2300" dirty="0">
              <a:solidFill>
                <a:schemeClr val="tx1"/>
              </a:solidFill>
            </a:endParaRPr>
          </a:p>
          <a:p>
            <a:pPr marL="0" indent="0" algn="just">
              <a:buNone/>
            </a:pPr>
            <a:r>
              <a:rPr lang="en-US" sz="2300" dirty="0"/>
              <a:t>This section will review:</a:t>
            </a:r>
          </a:p>
          <a:p>
            <a:pPr algn="just"/>
            <a:r>
              <a:rPr lang="en-US" sz="2000" dirty="0">
                <a:solidFill>
                  <a:schemeClr val="tx1"/>
                </a:solidFill>
              </a:rPr>
              <a:t>The Launch Agenda</a:t>
            </a:r>
          </a:p>
          <a:p>
            <a:pPr algn="just"/>
            <a:r>
              <a:rPr lang="en-US" sz="2000" dirty="0"/>
              <a:t>The Primary Launch Outcomes</a:t>
            </a:r>
          </a:p>
          <a:p>
            <a:pPr lvl="1" algn="just"/>
            <a:r>
              <a:rPr lang="en-US" sz="1200" dirty="0">
                <a:solidFill>
                  <a:schemeClr val="tx1"/>
                </a:solidFill>
              </a:rPr>
              <a:t>Group goals brainstorming / determination</a:t>
            </a:r>
          </a:p>
          <a:p>
            <a:pPr lvl="1" algn="just"/>
            <a:r>
              <a:rPr lang="en-US" sz="1200" dirty="0"/>
              <a:t>Cohort setup and governance</a:t>
            </a:r>
            <a:endParaRPr lang="en-US" sz="2800" dirty="0"/>
          </a:p>
          <a:p>
            <a:pPr marL="971550" lvl="1" indent="-285750"/>
            <a:endParaRPr lang="en-US" sz="1600" dirty="0"/>
          </a:p>
          <a:p>
            <a:pPr marL="514350" indent="-285750"/>
            <a:endParaRPr lang="en-US" dirty="0"/>
          </a:p>
          <a:p>
            <a:pPr marL="971550" lvl="1" indent="-285750"/>
            <a:endParaRPr lang="en-US" dirty="0"/>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67789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9B93-A475-306D-1319-37973D1DFBDC}"/>
              </a:ext>
            </a:extLst>
          </p:cNvPr>
          <p:cNvSpPr>
            <a:spLocks noGrp="1"/>
          </p:cNvSpPr>
          <p:nvPr>
            <p:ph type="title"/>
          </p:nvPr>
        </p:nvSpPr>
        <p:spPr/>
        <p:txBody>
          <a:bodyPr/>
          <a:lstStyle/>
          <a:p>
            <a:r>
              <a:rPr lang="en-US" dirty="0"/>
              <a:t>What is the Launch?</a:t>
            </a:r>
          </a:p>
        </p:txBody>
      </p:sp>
      <p:sp>
        <p:nvSpPr>
          <p:cNvPr id="3" name="Text Placeholder 2">
            <a:extLst>
              <a:ext uri="{FF2B5EF4-FFF2-40B4-BE49-F238E27FC236}">
                <a16:creationId xmlns:a16="http://schemas.microsoft.com/office/drawing/2014/main" id="{0B3C2A15-14CE-650E-A2D7-0F3B93F7EE29}"/>
              </a:ext>
            </a:extLst>
          </p:cNvPr>
          <p:cNvSpPr>
            <a:spLocks noGrp="1"/>
          </p:cNvSpPr>
          <p:nvPr>
            <p:ph type="body" sz="quarter" idx="10"/>
          </p:nvPr>
        </p:nvSpPr>
        <p:spPr>
          <a:xfrm>
            <a:off x="4194175" y="2036762"/>
            <a:ext cx="7158873" cy="4211637"/>
          </a:xfrm>
        </p:spPr>
        <p:txBody>
          <a:bodyPr>
            <a:normAutofit fontScale="70000" lnSpcReduction="20000"/>
          </a:bodyPr>
          <a:lstStyle/>
          <a:p>
            <a:pPr marL="0" indent="0">
              <a:buNone/>
            </a:pPr>
            <a:r>
              <a:rPr lang="en-US" dirty="0"/>
              <a:t>As covered in the previous section, the Launch is a meeting held either in-person (5 hours) or virtually (6 hours, split over 2 days). </a:t>
            </a:r>
          </a:p>
          <a:p>
            <a:pPr marL="0" indent="0">
              <a:buNone/>
            </a:pPr>
            <a:endParaRPr lang="en-US" dirty="0"/>
          </a:p>
          <a:p>
            <a:pPr marL="0" indent="0">
              <a:buNone/>
            </a:pPr>
            <a:r>
              <a:rPr lang="en-US" dirty="0"/>
              <a:t>Your assigned HBA Launch Leader will lead the event from start to finish and the event will include:</a:t>
            </a:r>
          </a:p>
          <a:p>
            <a:r>
              <a:rPr lang="en-US" dirty="0"/>
              <a:t>Speaking participation from the Champion(s) and Executive Sponsor(s)</a:t>
            </a:r>
          </a:p>
          <a:p>
            <a:r>
              <a:rPr lang="en-US" dirty="0"/>
              <a:t>Facilitated breakout sessions</a:t>
            </a:r>
          </a:p>
          <a:p>
            <a:r>
              <a:rPr lang="en-US" dirty="0"/>
              <a:t>Group brainstorming and discussion</a:t>
            </a:r>
          </a:p>
          <a:p>
            <a:endParaRPr lang="en-US" dirty="0"/>
          </a:p>
          <a:p>
            <a:pPr marL="0" indent="0">
              <a:buNone/>
            </a:pPr>
            <a:r>
              <a:rPr lang="en-US" dirty="0"/>
              <a:t>The Launch is the official kickoff of your program and you can expect some major outcomes to be finalized (or near finalized) by the end.</a:t>
            </a:r>
          </a:p>
          <a:p>
            <a:pPr marL="0" indent="0">
              <a:buNone/>
            </a:pPr>
            <a:endParaRPr lang="en-US" dirty="0"/>
          </a:p>
        </p:txBody>
      </p:sp>
    </p:spTree>
    <p:extLst>
      <p:ext uri="{BB962C8B-B14F-4D97-AF65-F5344CB8AC3E}">
        <p14:creationId xmlns:p14="http://schemas.microsoft.com/office/powerpoint/2010/main" val="452013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E25-E0CA-2844-9207-E13B078A8F63}"/>
              </a:ext>
            </a:extLst>
          </p:cNvPr>
          <p:cNvSpPr>
            <a:spLocks noGrp="1"/>
          </p:cNvSpPr>
          <p:nvPr>
            <p:ph type="title"/>
          </p:nvPr>
        </p:nvSpPr>
        <p:spPr/>
        <p:txBody>
          <a:bodyPr/>
          <a:lstStyle/>
          <a:p>
            <a:r>
              <a:rPr lang="en-US" dirty="0"/>
              <a:t>Program Basics</a:t>
            </a:r>
          </a:p>
        </p:txBody>
      </p:sp>
      <p:sp>
        <p:nvSpPr>
          <p:cNvPr id="3" name="Text Placeholder 2">
            <a:extLst>
              <a:ext uri="{FF2B5EF4-FFF2-40B4-BE49-F238E27FC236}">
                <a16:creationId xmlns:a16="http://schemas.microsoft.com/office/drawing/2014/main" id="{8869FC72-7504-044E-C362-113051EEBFB6}"/>
              </a:ext>
            </a:extLst>
          </p:cNvPr>
          <p:cNvSpPr>
            <a:spLocks noGrp="1"/>
          </p:cNvSpPr>
          <p:nvPr>
            <p:ph type="body" sz="quarter" idx="10"/>
          </p:nvPr>
        </p:nvSpPr>
        <p:spPr/>
        <p:txBody>
          <a:bodyPr vert="horz" lIns="91440" tIns="45720" rIns="91440" bIns="45720" rtlCol="0" anchor="t">
            <a:normAutofit/>
          </a:bodyPr>
          <a:lstStyle/>
          <a:p>
            <a:pPr marL="0" indent="0">
              <a:buNone/>
            </a:pPr>
            <a:r>
              <a:rPr lang="en-US" b="1" dirty="0"/>
              <a:t>This section will review:</a:t>
            </a:r>
          </a:p>
          <a:p>
            <a:endParaRPr lang="en-US" sz="2400" dirty="0"/>
          </a:p>
          <a:p>
            <a:r>
              <a:rPr lang="en-US" sz="2400" dirty="0"/>
              <a:t>Program overview</a:t>
            </a:r>
            <a:endParaRPr lang="en-US" sz="2400" dirty="0">
              <a:ea typeface="Tahoma"/>
              <a:cs typeface="Tahoma"/>
            </a:endParaRPr>
          </a:p>
          <a:p>
            <a:r>
              <a:rPr lang="en-US" sz="2400" dirty="0"/>
              <a:t>Foundational understandings</a:t>
            </a:r>
            <a:endParaRPr lang="en-US" sz="2400" dirty="0">
              <a:ea typeface="Tahoma"/>
              <a:cs typeface="Tahoma"/>
            </a:endParaRPr>
          </a:p>
          <a:p>
            <a:pPr lvl="1"/>
            <a:r>
              <a:rPr lang="en-US" sz="2000" dirty="0"/>
              <a:t>Roles and definitions</a:t>
            </a:r>
          </a:p>
          <a:p>
            <a:pPr lvl="2"/>
            <a:r>
              <a:rPr lang="en-US" sz="1600" dirty="0"/>
              <a:t>Within your company</a:t>
            </a:r>
          </a:p>
          <a:p>
            <a:pPr lvl="2"/>
            <a:r>
              <a:rPr lang="en-US" sz="1600" dirty="0"/>
              <a:t>Within the HBA </a:t>
            </a:r>
            <a:endParaRPr lang="en-US" sz="1600" dirty="0">
              <a:ea typeface="Tahoma"/>
              <a:cs typeface="Tahoma"/>
            </a:endParaRPr>
          </a:p>
          <a:p>
            <a:pPr lvl="1"/>
            <a:r>
              <a:rPr lang="en-US" sz="2000" dirty="0"/>
              <a:t>The program phases</a:t>
            </a:r>
          </a:p>
          <a:p>
            <a:pPr lvl="1"/>
            <a:r>
              <a:rPr lang="en-US" sz="2000" dirty="0"/>
              <a:t>Example program timelines</a:t>
            </a:r>
          </a:p>
        </p:txBody>
      </p:sp>
    </p:spTree>
    <p:extLst>
      <p:ext uri="{BB962C8B-B14F-4D97-AF65-F5344CB8AC3E}">
        <p14:creationId xmlns:p14="http://schemas.microsoft.com/office/powerpoint/2010/main" val="148436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312C-E1D2-58A6-D2D4-4B9DA36B1A6F}"/>
              </a:ext>
            </a:extLst>
          </p:cNvPr>
          <p:cNvSpPr>
            <a:spLocks noGrp="1"/>
          </p:cNvSpPr>
          <p:nvPr>
            <p:ph type="title"/>
          </p:nvPr>
        </p:nvSpPr>
        <p:spPr/>
        <p:txBody>
          <a:bodyPr/>
          <a:lstStyle/>
          <a:p>
            <a:r>
              <a:rPr lang="en-US" dirty="0"/>
              <a:t>Launch Outcomes</a:t>
            </a:r>
          </a:p>
        </p:txBody>
      </p:sp>
      <p:sp>
        <p:nvSpPr>
          <p:cNvPr id="3" name="Text Placeholder 2">
            <a:extLst>
              <a:ext uri="{FF2B5EF4-FFF2-40B4-BE49-F238E27FC236}">
                <a16:creationId xmlns:a16="http://schemas.microsoft.com/office/drawing/2014/main" id="{F987D996-8FBD-B8A4-9D91-F599574E5D59}"/>
              </a:ext>
            </a:extLst>
          </p:cNvPr>
          <p:cNvSpPr>
            <a:spLocks noGrp="1"/>
          </p:cNvSpPr>
          <p:nvPr>
            <p:ph type="body" sz="quarter" idx="10"/>
          </p:nvPr>
        </p:nvSpPr>
        <p:spPr>
          <a:xfrm>
            <a:off x="4194175" y="2036762"/>
            <a:ext cx="7158873" cy="4333557"/>
          </a:xfrm>
        </p:spPr>
        <p:txBody>
          <a:bodyPr>
            <a:normAutofit fontScale="85000" lnSpcReduction="10000"/>
          </a:bodyPr>
          <a:lstStyle/>
          <a:p>
            <a:pPr marL="0" indent="0">
              <a:buNone/>
            </a:pPr>
            <a:r>
              <a:rPr lang="en-US" dirty="0"/>
              <a:t>Other then preparing and officially kicking off the program, the primary outcomes of the Launch are:</a:t>
            </a:r>
          </a:p>
          <a:p>
            <a:r>
              <a:rPr lang="en-US" b="1" dirty="0"/>
              <a:t>Group Initiative determination: </a:t>
            </a:r>
            <a:r>
              <a:rPr lang="en-US" dirty="0"/>
              <a:t>the participants will brainstorm and discuss potential group initiatives to take on together. </a:t>
            </a:r>
          </a:p>
          <a:p>
            <a:r>
              <a:rPr lang="en-US" b="1" dirty="0"/>
              <a:t>Self-organization of the group: </a:t>
            </a:r>
            <a:r>
              <a:rPr lang="en-US" dirty="0"/>
              <a:t>Ambassadors self-nominate into leadership positions within the cohort, an executive committee and initiative leads, and any standing committees outside of the group initiatives</a:t>
            </a:r>
          </a:p>
          <a:p>
            <a:r>
              <a:rPr lang="en-US" b="1" dirty="0"/>
              <a:t>Cohort bonding</a:t>
            </a:r>
            <a:r>
              <a:rPr lang="en-US" dirty="0"/>
              <a:t>, which is critical to build the foundation of interpersonal support necessary to take risks, collaborate and succeed together.</a:t>
            </a:r>
          </a:p>
        </p:txBody>
      </p:sp>
      <p:pic>
        <p:nvPicPr>
          <p:cNvPr id="4" name="Graphic 3" descr="Arrow Clockwise curve">
            <a:extLst>
              <a:ext uri="{FF2B5EF4-FFF2-40B4-BE49-F238E27FC236}">
                <a16:creationId xmlns:a16="http://schemas.microsoft.com/office/drawing/2014/main" id="{62B94FE0-92C6-FF88-B625-11AAF6A76D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182046" flipH="1">
            <a:off x="53215" y="-831"/>
            <a:ext cx="565258" cy="1909878"/>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087855EE-B09D-26B2-456E-B7133C8D1696}"/>
              </a:ext>
            </a:extLst>
          </p:cNvPr>
          <p:cNvSpPr txBox="1"/>
          <p:nvPr/>
        </p:nvSpPr>
        <p:spPr>
          <a:xfrm>
            <a:off x="91440" y="28575"/>
            <a:ext cx="5244129"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b="1" dirty="0">
                <a:solidFill>
                  <a:schemeClr val="accent3"/>
                </a:solidFill>
              </a:rPr>
              <a:t>An Ambassador Program Executive Sponsor</a:t>
            </a:r>
          </a:p>
        </p:txBody>
      </p:sp>
    </p:spTree>
    <p:extLst>
      <p:ext uri="{BB962C8B-B14F-4D97-AF65-F5344CB8AC3E}">
        <p14:creationId xmlns:p14="http://schemas.microsoft.com/office/powerpoint/2010/main" val="425352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29BC-C0DF-C508-2BC1-73AC378CDFBD}"/>
              </a:ext>
            </a:extLst>
          </p:cNvPr>
          <p:cNvSpPr>
            <a:spLocks noGrp="1"/>
          </p:cNvSpPr>
          <p:nvPr>
            <p:ph type="title"/>
          </p:nvPr>
        </p:nvSpPr>
        <p:spPr/>
        <p:txBody>
          <a:bodyPr/>
          <a:lstStyle/>
          <a:p>
            <a:r>
              <a:rPr lang="en-US" dirty="0"/>
              <a:t>Group Initiatives Determination</a:t>
            </a:r>
          </a:p>
        </p:txBody>
      </p:sp>
      <p:sp>
        <p:nvSpPr>
          <p:cNvPr id="3" name="Text Placeholder 2">
            <a:extLst>
              <a:ext uri="{FF2B5EF4-FFF2-40B4-BE49-F238E27FC236}">
                <a16:creationId xmlns:a16="http://schemas.microsoft.com/office/drawing/2014/main" id="{1A923276-578F-A078-5ED1-B358B16C2F1D}"/>
              </a:ext>
            </a:extLst>
          </p:cNvPr>
          <p:cNvSpPr>
            <a:spLocks noGrp="1"/>
          </p:cNvSpPr>
          <p:nvPr>
            <p:ph type="body" sz="quarter" idx="10"/>
          </p:nvPr>
        </p:nvSpPr>
        <p:spPr>
          <a:xfrm>
            <a:off x="4194175" y="2036762"/>
            <a:ext cx="7158873" cy="4325937"/>
          </a:xfrm>
        </p:spPr>
        <p:txBody>
          <a:bodyPr>
            <a:normAutofit fontScale="62500" lnSpcReduction="20000"/>
          </a:bodyPr>
          <a:lstStyle/>
          <a:p>
            <a:pPr marL="0" indent="0">
              <a:buNone/>
            </a:pPr>
            <a:r>
              <a:rPr lang="en-US" dirty="0"/>
              <a:t>One of the ways this program differs from others is that it is self-driven: most of these individuals have not had the opportunity to really think outside the box and initiate, then execute on a big idea that they helped to create. Depending on the cohort size, most select between two and three group initiatives.</a:t>
            </a:r>
          </a:p>
          <a:p>
            <a:pPr marL="0" indent="0">
              <a:buNone/>
            </a:pPr>
            <a:r>
              <a:rPr lang="en-US" dirty="0"/>
              <a:t>The cohort’s Group Initiatives are one of the biggest outcomes of the program overall, and the cohort decides (in most cases) what they want to work on together.</a:t>
            </a:r>
          </a:p>
          <a:p>
            <a:r>
              <a:rPr lang="en-US" sz="2500" dirty="0"/>
              <a:t>Group initiatives can address any element of DE&amp;I, career or professional development, work/life, company culture, leadership delivery, etc. Employee-focused initiatives benefit the individual, which result in organizational success.</a:t>
            </a:r>
          </a:p>
          <a:p>
            <a:r>
              <a:rPr lang="en-US" sz="2500" dirty="0"/>
              <a:t>If group initiatives are not finalized during the launch, the Executive Committee will direct additional research needed to ensure the process moves along. Group initiatives will be finalized and teams self-select based on interest (no more than 10 per group) within the first 30 days post-Launch.</a:t>
            </a:r>
          </a:p>
          <a:p>
            <a:r>
              <a:rPr lang="en-US" sz="2500" dirty="0"/>
              <a:t>Once initiatives are finalized, team members self-nominate to be team leads (usually 2 per initiative) and the leads set up the first initiative meeting to begin planning (ideally before the first cohort meeting)</a:t>
            </a:r>
          </a:p>
          <a:p>
            <a:endParaRPr lang="en-US" sz="2500" dirty="0"/>
          </a:p>
          <a:p>
            <a:endParaRPr lang="en-US" dirty="0"/>
          </a:p>
        </p:txBody>
      </p:sp>
    </p:spTree>
    <p:extLst>
      <p:ext uri="{BB962C8B-B14F-4D97-AF65-F5344CB8AC3E}">
        <p14:creationId xmlns:p14="http://schemas.microsoft.com/office/powerpoint/2010/main" val="3066491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29BC-C0DF-C508-2BC1-73AC378CDFBD}"/>
              </a:ext>
            </a:extLst>
          </p:cNvPr>
          <p:cNvSpPr>
            <a:spLocks noGrp="1"/>
          </p:cNvSpPr>
          <p:nvPr>
            <p:ph type="title"/>
          </p:nvPr>
        </p:nvSpPr>
        <p:spPr>
          <a:xfrm>
            <a:off x="4194927" y="365125"/>
            <a:ext cx="7415181" cy="1325563"/>
          </a:xfrm>
        </p:spPr>
        <p:txBody>
          <a:bodyPr/>
          <a:lstStyle/>
          <a:p>
            <a:r>
              <a:rPr lang="en-US" dirty="0"/>
              <a:t>Group Initiatives Determination</a:t>
            </a:r>
          </a:p>
        </p:txBody>
      </p:sp>
      <p:sp>
        <p:nvSpPr>
          <p:cNvPr id="3" name="Text Placeholder 2">
            <a:extLst>
              <a:ext uri="{FF2B5EF4-FFF2-40B4-BE49-F238E27FC236}">
                <a16:creationId xmlns:a16="http://schemas.microsoft.com/office/drawing/2014/main" id="{1A923276-578F-A078-5ED1-B358B16C2F1D}"/>
              </a:ext>
            </a:extLst>
          </p:cNvPr>
          <p:cNvSpPr>
            <a:spLocks noGrp="1"/>
          </p:cNvSpPr>
          <p:nvPr>
            <p:ph type="body" sz="quarter" idx="10"/>
          </p:nvPr>
        </p:nvSpPr>
        <p:spPr>
          <a:xfrm>
            <a:off x="4194928" y="1690688"/>
            <a:ext cx="7415181" cy="4643755"/>
          </a:xfrm>
        </p:spPr>
        <p:txBody>
          <a:bodyPr>
            <a:normAutofit/>
          </a:bodyPr>
          <a:lstStyle/>
          <a:p>
            <a:pPr marL="0" indent="0" algn="just">
              <a:buNone/>
            </a:pPr>
            <a:r>
              <a:rPr lang="en-US" sz="1300" dirty="0"/>
              <a:t>The HBA has dozens of Ambassador Programs across the globe, and no two group initiatives are exactly the same. Ambassadors will be asked to think of problems and issues, and big ideas to solve them – once narrowed down, these will become the group initiatives.</a:t>
            </a:r>
          </a:p>
          <a:p>
            <a:pPr marL="0" indent="0" algn="just">
              <a:buNone/>
            </a:pPr>
            <a:r>
              <a:rPr lang="en-US" sz="1300" dirty="0"/>
              <a:t>Some companies elect to pre-determine a few potential group initiatives for the cohort to consider or provide a bit of direction, but this is not necessary. If your organization does decide to provide this direction, please discuss with your Launch Leader prior to the meeting.</a:t>
            </a:r>
          </a:p>
          <a:p>
            <a:pPr marL="0" indent="0" algn="just">
              <a:buNone/>
            </a:pPr>
            <a:r>
              <a:rPr lang="en-US" sz="1300" dirty="0"/>
              <a:t>Here are a few examples of issues and proposed initiatives to solve the problem: </a:t>
            </a:r>
          </a:p>
        </p:txBody>
      </p:sp>
      <p:graphicFrame>
        <p:nvGraphicFramePr>
          <p:cNvPr id="4" name="Table 3">
            <a:extLst>
              <a:ext uri="{FF2B5EF4-FFF2-40B4-BE49-F238E27FC236}">
                <a16:creationId xmlns:a16="http://schemas.microsoft.com/office/drawing/2014/main" id="{760BA035-AA24-6E66-A5AC-1007B7701688}"/>
              </a:ext>
            </a:extLst>
          </p:cNvPr>
          <p:cNvGraphicFramePr>
            <a:graphicFrameLocks noGrp="1"/>
          </p:cNvGraphicFramePr>
          <p:nvPr>
            <p:extLst>
              <p:ext uri="{D42A27DB-BD31-4B8C-83A1-F6EECF244321}">
                <p14:modId xmlns:p14="http://schemas.microsoft.com/office/powerpoint/2010/main" val="2602632440"/>
              </p:ext>
            </p:extLst>
          </p:nvPr>
        </p:nvGraphicFramePr>
        <p:xfrm>
          <a:off x="4263319" y="3354524"/>
          <a:ext cx="7346790" cy="2871010"/>
        </p:xfrm>
        <a:graphic>
          <a:graphicData uri="http://schemas.openxmlformats.org/drawingml/2006/table">
            <a:tbl>
              <a:tblPr firstRow="1" firstCol="1" bandRow="1">
                <a:tableStyleId>{BC89EF96-8CEA-46FF-86C4-4CE0E7609802}</a:tableStyleId>
              </a:tblPr>
              <a:tblGrid>
                <a:gridCol w="3673395">
                  <a:extLst>
                    <a:ext uri="{9D8B030D-6E8A-4147-A177-3AD203B41FA5}">
                      <a16:colId xmlns:a16="http://schemas.microsoft.com/office/drawing/2014/main" val="1361232499"/>
                    </a:ext>
                  </a:extLst>
                </a:gridCol>
                <a:gridCol w="3673395">
                  <a:extLst>
                    <a:ext uri="{9D8B030D-6E8A-4147-A177-3AD203B41FA5}">
                      <a16:colId xmlns:a16="http://schemas.microsoft.com/office/drawing/2014/main" val="1562682920"/>
                    </a:ext>
                  </a:extLst>
                </a:gridCol>
              </a:tblGrid>
              <a:tr h="139671">
                <a:tc>
                  <a:txBody>
                    <a:bodyPr/>
                    <a:lstStyle/>
                    <a:p>
                      <a:pPr marL="0" marR="0" algn="ctr">
                        <a:lnSpc>
                          <a:spcPct val="107000"/>
                        </a:lnSpc>
                        <a:spcBef>
                          <a:spcPts val="0"/>
                        </a:spcBef>
                        <a:spcAft>
                          <a:spcPts val="0"/>
                        </a:spcAft>
                      </a:pPr>
                      <a:r>
                        <a:rPr lang="en-US" sz="900" dirty="0">
                          <a:solidFill>
                            <a:schemeClr val="bg1"/>
                          </a:solidFill>
                          <a:effectLst/>
                        </a:rPr>
                        <a:t>Problem/Issue</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03" marR="51203" marT="0" marB="0">
                    <a:solidFill>
                      <a:schemeClr val="accent1"/>
                    </a:solidFill>
                  </a:tcPr>
                </a:tc>
                <a:tc>
                  <a:txBody>
                    <a:bodyPr/>
                    <a:lstStyle/>
                    <a:p>
                      <a:pPr marL="0" marR="0" algn="ctr">
                        <a:lnSpc>
                          <a:spcPct val="107000"/>
                        </a:lnSpc>
                        <a:spcBef>
                          <a:spcPts val="0"/>
                        </a:spcBef>
                        <a:spcAft>
                          <a:spcPts val="0"/>
                        </a:spcAft>
                      </a:pPr>
                      <a:r>
                        <a:rPr lang="en-US" sz="900" dirty="0">
                          <a:solidFill>
                            <a:schemeClr val="bg1"/>
                          </a:solidFill>
                          <a:effectLst/>
                        </a:rPr>
                        <a:t>Proposed Initiative*</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03" marR="51203" marT="0" marB="0">
                    <a:solidFill>
                      <a:schemeClr val="accent1"/>
                    </a:solidFill>
                  </a:tcPr>
                </a:tc>
                <a:extLst>
                  <a:ext uri="{0D108BD9-81ED-4DB2-BD59-A6C34878D82A}">
                    <a16:rowId xmlns:a16="http://schemas.microsoft.com/office/drawing/2014/main" val="2472514190"/>
                  </a:ext>
                </a:extLst>
              </a:tr>
              <a:tr h="684423">
                <a:tc>
                  <a:txBody>
                    <a:bodyPr/>
                    <a:lstStyle/>
                    <a:p>
                      <a:pPr marL="228600" marR="0" algn="l">
                        <a:lnSpc>
                          <a:spcPct val="107000"/>
                        </a:lnSpc>
                        <a:spcBef>
                          <a:spcPts val="0"/>
                        </a:spcBef>
                        <a:spcAft>
                          <a:spcPts val="0"/>
                        </a:spcAft>
                      </a:pPr>
                      <a:r>
                        <a:rPr lang="en-US" sz="900" dirty="0">
                          <a:effectLst/>
                        </a:rPr>
                        <a:t>Outdated company policy on flex-time, impacting recruitment and retention of employees with children. Need external models from other companies that adhere to government and company requirements </a:t>
                      </a:r>
                    </a:p>
                  </a:txBody>
                  <a:tcPr marL="51203" marR="51203" marT="0" marB="0" anchor="ctr"/>
                </a:tc>
                <a:tc>
                  <a:txBody>
                    <a:bodyPr/>
                    <a:lstStyle/>
                    <a:p>
                      <a:pPr marL="228600" marR="0" algn="l">
                        <a:lnSpc>
                          <a:spcPct val="107000"/>
                        </a:lnSpc>
                        <a:spcBef>
                          <a:spcPts val="0"/>
                        </a:spcBef>
                        <a:spcAft>
                          <a:spcPts val="0"/>
                        </a:spcAft>
                      </a:pPr>
                      <a:r>
                        <a:rPr lang="en-US" sz="900" dirty="0">
                          <a:effectLst/>
                        </a:rPr>
                        <a:t>Create a task force and bring in experts to review and model their country specific program that worked.</a:t>
                      </a:r>
                    </a:p>
                    <a:p>
                      <a:pPr marL="228600" marR="0" algn="l">
                        <a:lnSpc>
                          <a:spcPct val="107000"/>
                        </a:lnSpc>
                        <a:spcBef>
                          <a:spcPts val="0"/>
                        </a:spcBef>
                        <a:spcAft>
                          <a:spcPts val="0"/>
                        </a:spcAft>
                      </a:pPr>
                      <a:r>
                        <a:rPr lang="en-US" sz="900" dirty="0">
                          <a:effectLst/>
                        </a:rPr>
                        <a:t>Seek to make a formal proposal to policy holder group for company or department.</a:t>
                      </a:r>
                    </a:p>
                  </a:txBody>
                  <a:tcPr marL="51203" marR="51203" marT="0" marB="0" anchor="ctr"/>
                </a:tc>
                <a:extLst>
                  <a:ext uri="{0D108BD9-81ED-4DB2-BD59-A6C34878D82A}">
                    <a16:rowId xmlns:a16="http://schemas.microsoft.com/office/drawing/2014/main" val="736426681"/>
                  </a:ext>
                </a:extLst>
              </a:tr>
              <a:tr h="676275">
                <a:tc>
                  <a:txBody>
                    <a:bodyPr/>
                    <a:lstStyle/>
                    <a:p>
                      <a:pPr marL="228600" marR="0" algn="l">
                        <a:lnSpc>
                          <a:spcPct val="107000"/>
                        </a:lnSpc>
                        <a:spcBef>
                          <a:spcPts val="0"/>
                        </a:spcBef>
                        <a:spcAft>
                          <a:spcPts val="0"/>
                        </a:spcAft>
                      </a:pPr>
                      <a:r>
                        <a:rPr lang="de-DE" sz="900" dirty="0">
                          <a:effectLst/>
                        </a:rPr>
                        <a:t>No one to go to in the company to get advice from and get ready for interviewing and gaining advocate support for internal positions that are posted. </a:t>
                      </a:r>
                      <a:endParaRPr lang="en-US" sz="900" dirty="0">
                        <a:effectLst/>
                      </a:endParaRPr>
                    </a:p>
                  </a:txBody>
                  <a:tcPr marL="51203" marR="51203" marT="0" marB="0" anchor="ctr"/>
                </a:tc>
                <a:tc>
                  <a:txBody>
                    <a:bodyPr/>
                    <a:lstStyle/>
                    <a:p>
                      <a:pPr marL="228600" marR="0" algn="l">
                        <a:lnSpc>
                          <a:spcPct val="107000"/>
                        </a:lnSpc>
                        <a:spcBef>
                          <a:spcPts val="0"/>
                        </a:spcBef>
                        <a:spcAft>
                          <a:spcPts val="0"/>
                        </a:spcAft>
                      </a:pPr>
                      <a:r>
                        <a:rPr lang="de-DE" sz="900" dirty="0">
                          <a:effectLst/>
                        </a:rPr>
                        <a:t>Create a small group of  internal interview coaches that are available to all company employees at the site. The Ambassadors provided training for these coaches from the Ambassador committee and HBA resources and design in sustainable process for on-going use.</a:t>
                      </a:r>
                      <a:endParaRPr lang="en-US" sz="900" dirty="0">
                        <a:effectLst/>
                      </a:endParaRPr>
                    </a:p>
                  </a:txBody>
                  <a:tcPr marL="51203" marR="51203" marT="0" marB="0" anchor="ctr"/>
                </a:tc>
                <a:extLst>
                  <a:ext uri="{0D108BD9-81ED-4DB2-BD59-A6C34878D82A}">
                    <a16:rowId xmlns:a16="http://schemas.microsoft.com/office/drawing/2014/main" val="3243731271"/>
                  </a:ext>
                </a:extLst>
              </a:tr>
              <a:tr h="650557">
                <a:tc>
                  <a:txBody>
                    <a:bodyPr/>
                    <a:lstStyle/>
                    <a:p>
                      <a:pPr marL="228600" marR="0" algn="l">
                        <a:lnSpc>
                          <a:spcPct val="107000"/>
                        </a:lnSpc>
                        <a:spcBef>
                          <a:spcPts val="0"/>
                        </a:spcBef>
                        <a:spcAft>
                          <a:spcPts val="0"/>
                        </a:spcAft>
                      </a:pPr>
                      <a:r>
                        <a:rPr lang="de-DE" sz="900" dirty="0">
                          <a:effectLst/>
                        </a:rPr>
                        <a:t>Newer employees do not have access to a network of decision makers and thought leaders</a:t>
                      </a:r>
                      <a:endParaRPr lang="en-US" sz="900" dirty="0">
                        <a:effectLst/>
                      </a:endParaRPr>
                    </a:p>
                  </a:txBody>
                  <a:tcPr marL="51203" marR="51203" marT="0" marB="0" anchor="ctr"/>
                </a:tc>
                <a:tc>
                  <a:txBody>
                    <a:bodyPr/>
                    <a:lstStyle/>
                    <a:p>
                      <a:pPr marL="228600" marR="0" algn="l">
                        <a:lnSpc>
                          <a:spcPct val="107000"/>
                        </a:lnSpc>
                        <a:spcBef>
                          <a:spcPts val="0"/>
                        </a:spcBef>
                        <a:spcAft>
                          <a:spcPts val="0"/>
                        </a:spcAft>
                      </a:pPr>
                      <a:r>
                        <a:rPr lang="de-DE" sz="900" dirty="0">
                          <a:effectLst/>
                        </a:rPr>
                        <a:t>Determine how onboarding of new hires are built and the Ambassadors propose an additional 30 minute segment that cohort designs to introduce key leaders in their department / company to showcase what their roles are from a strategic standpoint. </a:t>
                      </a:r>
                      <a:endParaRPr lang="en-US" sz="900" dirty="0">
                        <a:effectLst/>
                      </a:endParaRPr>
                    </a:p>
                  </a:txBody>
                  <a:tcPr marL="51203" marR="51203" marT="0" marB="0" anchor="ctr"/>
                </a:tc>
                <a:extLst>
                  <a:ext uri="{0D108BD9-81ED-4DB2-BD59-A6C34878D82A}">
                    <a16:rowId xmlns:a16="http://schemas.microsoft.com/office/drawing/2014/main" val="619191457"/>
                  </a:ext>
                </a:extLst>
              </a:tr>
              <a:tr h="605720">
                <a:tc>
                  <a:txBody>
                    <a:bodyPr/>
                    <a:lstStyle/>
                    <a:p>
                      <a:pPr marL="228600" marR="0" algn="l">
                        <a:lnSpc>
                          <a:spcPct val="107000"/>
                        </a:lnSpc>
                        <a:spcBef>
                          <a:spcPts val="0"/>
                        </a:spcBef>
                        <a:spcAft>
                          <a:spcPts val="0"/>
                        </a:spcAft>
                      </a:pPr>
                      <a:r>
                        <a:rPr lang="en-US" sz="900" dirty="0">
                          <a:effectLst/>
                        </a:rPr>
                        <a:t>Feeling unknown in the company, because long term employees have their own network and most functional areas in the company stick to themselves</a:t>
                      </a:r>
                    </a:p>
                  </a:txBody>
                  <a:tcPr marL="51203" marR="51203" marT="0" marB="0" anchor="ctr"/>
                </a:tc>
                <a:tc>
                  <a:txBody>
                    <a:bodyPr/>
                    <a:lstStyle/>
                    <a:p>
                      <a:pPr marL="228600" marR="0" algn="l">
                        <a:lnSpc>
                          <a:spcPct val="107000"/>
                        </a:lnSpc>
                        <a:spcBef>
                          <a:spcPts val="0"/>
                        </a:spcBef>
                        <a:spcAft>
                          <a:spcPts val="0"/>
                        </a:spcAft>
                      </a:pPr>
                      <a:r>
                        <a:rPr lang="en-US" sz="900" dirty="0">
                          <a:effectLst/>
                        </a:rPr>
                        <a:t>Create a cadence of on site or virtual events with Ambassadors as moderators, panelists, organizers. Invite long term employees to participate and be presenters. Ambassadors to influence actions to cross-fertilize functional silos with vigor and purpose.</a:t>
                      </a:r>
                    </a:p>
                  </a:txBody>
                  <a:tcPr marL="51203" marR="51203" marT="0" marB="0" anchor="ctr"/>
                </a:tc>
                <a:extLst>
                  <a:ext uri="{0D108BD9-81ED-4DB2-BD59-A6C34878D82A}">
                    <a16:rowId xmlns:a16="http://schemas.microsoft.com/office/drawing/2014/main" val="1981775656"/>
                  </a:ext>
                </a:extLst>
              </a:tr>
            </a:tbl>
          </a:graphicData>
        </a:graphic>
      </p:graphicFrame>
    </p:spTree>
    <p:extLst>
      <p:ext uri="{BB962C8B-B14F-4D97-AF65-F5344CB8AC3E}">
        <p14:creationId xmlns:p14="http://schemas.microsoft.com/office/powerpoint/2010/main" val="1793914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9C43E-7BFB-5FD6-5BE0-9CD639F74F66}"/>
              </a:ext>
            </a:extLst>
          </p:cNvPr>
          <p:cNvSpPr>
            <a:spLocks noGrp="1"/>
          </p:cNvSpPr>
          <p:nvPr>
            <p:ph type="title"/>
          </p:nvPr>
        </p:nvSpPr>
        <p:spPr/>
        <p:txBody>
          <a:bodyPr/>
          <a:lstStyle/>
          <a:p>
            <a:r>
              <a:rPr lang="en-US" dirty="0"/>
              <a:t>Self-Organization of the Cohort</a:t>
            </a:r>
          </a:p>
        </p:txBody>
      </p:sp>
      <p:sp>
        <p:nvSpPr>
          <p:cNvPr id="3" name="Text Placeholder 2">
            <a:extLst>
              <a:ext uri="{FF2B5EF4-FFF2-40B4-BE49-F238E27FC236}">
                <a16:creationId xmlns:a16="http://schemas.microsoft.com/office/drawing/2014/main" id="{B2327314-3B91-B19B-724E-3CC6976F30F3}"/>
              </a:ext>
            </a:extLst>
          </p:cNvPr>
          <p:cNvSpPr>
            <a:spLocks noGrp="1"/>
          </p:cNvSpPr>
          <p:nvPr>
            <p:ph type="body" sz="quarter" idx="10"/>
          </p:nvPr>
        </p:nvSpPr>
        <p:spPr>
          <a:xfrm>
            <a:off x="4194175" y="2036762"/>
            <a:ext cx="7158873" cy="4187869"/>
          </a:xfrm>
        </p:spPr>
        <p:txBody>
          <a:bodyPr>
            <a:normAutofit fontScale="92500" lnSpcReduction="10000"/>
          </a:bodyPr>
          <a:lstStyle/>
          <a:p>
            <a:pPr marL="0" indent="0">
              <a:buNone/>
            </a:pPr>
            <a:r>
              <a:rPr lang="en-US" sz="1600" dirty="0"/>
              <a:t>During the launch, time will be dedicated to group discussion of the cohort’s organizational needs, namely committees and leadership roles.</a:t>
            </a:r>
          </a:p>
          <a:p>
            <a:pPr marL="0" indent="0">
              <a:buNone/>
            </a:pPr>
            <a:endParaRPr lang="en-US" sz="1600" dirty="0"/>
          </a:p>
          <a:p>
            <a:r>
              <a:rPr lang="en-US" sz="1600" b="1" dirty="0"/>
              <a:t>Executive Committee: </a:t>
            </a:r>
            <a:r>
              <a:rPr lang="en-US" sz="1600" dirty="0"/>
              <a:t>leads the cohort and ensuring and reporting out progress towards goals</a:t>
            </a:r>
          </a:p>
          <a:p>
            <a:r>
              <a:rPr lang="en-US" sz="1600" b="1" dirty="0"/>
              <a:t>Group Initiative and Functional Committees: </a:t>
            </a:r>
            <a:r>
              <a:rPr lang="en-US" sz="1600" dirty="0"/>
              <a:t>teams dedicated to particular initiatives and functions that can support and execute on other cohort needs and plans</a:t>
            </a:r>
          </a:p>
          <a:p>
            <a:r>
              <a:rPr lang="en-US" sz="1600" b="1" dirty="0"/>
              <a:t>Team leads: </a:t>
            </a:r>
            <a:r>
              <a:rPr lang="en-US" sz="1600" dirty="0"/>
              <a:t>lead each of the specific group initiatives and/or functional committees</a:t>
            </a:r>
          </a:p>
          <a:p>
            <a:pPr marL="0" indent="0">
              <a:buNone/>
            </a:pPr>
            <a:endParaRPr lang="en-US" sz="1600" dirty="0"/>
          </a:p>
          <a:p>
            <a:pPr marL="0" indent="0">
              <a:buNone/>
            </a:pPr>
            <a:r>
              <a:rPr lang="en-US" sz="1600" dirty="0"/>
              <a:t>The Ambassador Program encourages people to step up and self-select into leadership roles, and there is ample opportunity to do so.</a:t>
            </a:r>
          </a:p>
          <a:p>
            <a:pPr marL="0" indent="0">
              <a:buNone/>
            </a:pPr>
            <a:endParaRPr lang="en-US" sz="1600" dirty="0"/>
          </a:p>
          <a:p>
            <a:pPr marL="0" indent="0">
              <a:buNone/>
            </a:pPr>
            <a:r>
              <a:rPr lang="en-US" sz="1600" dirty="0"/>
              <a:t>By the first cohort meeting post-launch, all Ambassadors will self-select onto 1-2 group initiatives teams and/or executive/functional committees.</a:t>
            </a:r>
          </a:p>
        </p:txBody>
      </p:sp>
    </p:spTree>
    <p:extLst>
      <p:ext uri="{BB962C8B-B14F-4D97-AF65-F5344CB8AC3E}">
        <p14:creationId xmlns:p14="http://schemas.microsoft.com/office/powerpoint/2010/main" val="3812015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2FE3-DCE1-C5A2-0792-F3F1AC8E57DA}"/>
              </a:ext>
            </a:extLst>
          </p:cNvPr>
          <p:cNvSpPr>
            <a:spLocks noGrp="1"/>
          </p:cNvSpPr>
          <p:nvPr>
            <p:ph type="title"/>
          </p:nvPr>
        </p:nvSpPr>
        <p:spPr/>
        <p:txBody>
          <a:bodyPr/>
          <a:lstStyle/>
          <a:p>
            <a:r>
              <a:rPr lang="en-US" dirty="0"/>
              <a:t>Example Virtual Launch Agenda*</a:t>
            </a:r>
          </a:p>
        </p:txBody>
      </p:sp>
      <p:sp>
        <p:nvSpPr>
          <p:cNvPr id="3" name="Text Placeholder 2">
            <a:extLst>
              <a:ext uri="{FF2B5EF4-FFF2-40B4-BE49-F238E27FC236}">
                <a16:creationId xmlns:a16="http://schemas.microsoft.com/office/drawing/2014/main" id="{4098199C-C938-CCB2-0BD5-E2388707F7D3}"/>
              </a:ext>
            </a:extLst>
          </p:cNvPr>
          <p:cNvSpPr>
            <a:spLocks noGrp="1"/>
          </p:cNvSpPr>
          <p:nvPr>
            <p:ph type="body" sz="quarter" idx="10"/>
          </p:nvPr>
        </p:nvSpPr>
        <p:spPr>
          <a:xfrm>
            <a:off x="5043294" y="6315893"/>
            <a:ext cx="10515600" cy="4203700"/>
          </a:xfrm>
        </p:spPr>
        <p:txBody>
          <a:bodyPr>
            <a:normAutofit/>
          </a:bodyPr>
          <a:lstStyle/>
          <a:p>
            <a:pPr marL="0" indent="0">
              <a:lnSpc>
                <a:spcPct val="100000"/>
              </a:lnSpc>
              <a:spcBef>
                <a:spcPts val="0"/>
              </a:spcBef>
              <a:buNone/>
            </a:pPr>
            <a:r>
              <a:rPr lang="en-US" sz="1200" i="1" dirty="0"/>
              <a:t>*In-person agendas vary slightly</a:t>
            </a:r>
          </a:p>
          <a:p>
            <a:pPr marL="0" indent="0">
              <a:lnSpc>
                <a:spcPct val="100000"/>
              </a:lnSpc>
              <a:spcBef>
                <a:spcPts val="0"/>
              </a:spcBef>
              <a:buNone/>
            </a:pPr>
            <a:r>
              <a:rPr lang="en-US" sz="1200" i="1" dirty="0"/>
              <a:t>All agenda items led by HBA Launch Leader/Facilitators unless otherwise indicated </a:t>
            </a:r>
          </a:p>
        </p:txBody>
      </p:sp>
      <p:sp>
        <p:nvSpPr>
          <p:cNvPr id="5" name="Content Placeholder 6">
            <a:extLst>
              <a:ext uri="{FF2B5EF4-FFF2-40B4-BE49-F238E27FC236}">
                <a16:creationId xmlns:a16="http://schemas.microsoft.com/office/drawing/2014/main" id="{2FDC992F-BEAD-0199-F95E-6769291CD24B}"/>
              </a:ext>
            </a:extLst>
          </p:cNvPr>
          <p:cNvSpPr txBox="1">
            <a:spLocks/>
          </p:cNvSpPr>
          <p:nvPr/>
        </p:nvSpPr>
        <p:spPr>
          <a:xfrm>
            <a:off x="463937" y="2104867"/>
            <a:ext cx="5669280" cy="2770842"/>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1200"/>
              </a:spcBef>
            </a:pPr>
            <a:r>
              <a:rPr lang="en-US" sz="1400" b="1" dirty="0">
                <a:latin typeface="+mj-lt"/>
                <a:ea typeface="Calibri" panose="020F0502020204030204" pitchFamily="34" charset="0"/>
                <a:cs typeface="Times New Roman" panose="02020603050405020304" pitchFamily="18" charset="0"/>
              </a:rPr>
              <a:t>Introduction from the Champions </a:t>
            </a:r>
            <a:r>
              <a:rPr lang="en-US" sz="1400" dirty="0">
                <a:latin typeface="+mj-lt"/>
                <a:ea typeface="Calibri" panose="020F0502020204030204" pitchFamily="34" charset="0"/>
                <a:cs typeface="Times New Roman" panose="02020603050405020304" pitchFamily="18" charset="0"/>
              </a:rPr>
              <a:t>– setting the stage for the Launch and HBA intros </a:t>
            </a:r>
            <a:r>
              <a:rPr lang="en-US" sz="1400" i="1" dirty="0">
                <a:latin typeface="+mj-lt"/>
                <a:ea typeface="Calibri" panose="020F0502020204030204" pitchFamily="34" charset="0"/>
                <a:cs typeface="Times New Roman" panose="02020603050405020304" pitchFamily="18" charset="0"/>
              </a:rPr>
              <a:t>(10 mins)</a:t>
            </a:r>
          </a:p>
          <a:p>
            <a:pPr>
              <a:lnSpc>
                <a:spcPct val="107000"/>
              </a:lnSpc>
              <a:spcBef>
                <a:spcPts val="1200"/>
              </a:spcBef>
            </a:pPr>
            <a:r>
              <a:rPr lang="en-US" sz="1400" b="1" dirty="0">
                <a:latin typeface="+mj-lt"/>
                <a:ea typeface="Calibri" panose="020F0502020204030204" pitchFamily="34" charset="0"/>
                <a:cs typeface="Times New Roman" panose="02020603050405020304" pitchFamily="18" charset="0"/>
              </a:rPr>
              <a:t>Introduction from the Executive Sponsors and Fireside Chat - </a:t>
            </a:r>
            <a:r>
              <a:rPr lang="en-US" sz="1400" dirty="0">
                <a:latin typeface="+mj-lt"/>
                <a:ea typeface="Calibri" panose="020F0502020204030204" pitchFamily="34" charset="0"/>
                <a:cs typeface="Times New Roman" panose="02020603050405020304" pitchFamily="18" charset="0"/>
              </a:rPr>
              <a:t>why is this program so important, alongside anecdotes from their own career journey </a:t>
            </a:r>
            <a:r>
              <a:rPr lang="en-US" sz="1400" i="1" dirty="0">
                <a:latin typeface="+mj-lt"/>
                <a:ea typeface="Calibri" panose="020F0502020204030204" pitchFamily="34" charset="0"/>
                <a:cs typeface="Times New Roman" panose="02020603050405020304" pitchFamily="18" charset="0"/>
              </a:rPr>
              <a:t>(40 mins)</a:t>
            </a:r>
          </a:p>
          <a:p>
            <a:pPr>
              <a:lnSpc>
                <a:spcPct val="107000"/>
              </a:lnSpc>
              <a:spcBef>
                <a:spcPts val="1200"/>
              </a:spcBef>
            </a:pPr>
            <a:r>
              <a:rPr lang="en-US" sz="1400" b="1" dirty="0">
                <a:latin typeface="+mj-lt"/>
                <a:ea typeface="Calibri" panose="020F0502020204030204" pitchFamily="34" charset="0"/>
                <a:cs typeface="Times New Roman" panose="02020603050405020304" pitchFamily="18" charset="0"/>
              </a:rPr>
              <a:t>Ambassador Program overview </a:t>
            </a:r>
            <a:r>
              <a:rPr lang="en-US" sz="1400" dirty="0">
                <a:latin typeface="+mj-lt"/>
                <a:ea typeface="Calibri" panose="020F0502020204030204" pitchFamily="34" charset="0"/>
                <a:cs typeface="Times New Roman" panose="02020603050405020304" pitchFamily="18" charset="0"/>
              </a:rPr>
              <a:t>– how it will work, framing the mindset, desired outcomes </a:t>
            </a:r>
            <a:r>
              <a:rPr lang="en-US" sz="1400" i="1" dirty="0">
                <a:latin typeface="+mj-lt"/>
                <a:ea typeface="Calibri" panose="020F0502020204030204" pitchFamily="34" charset="0"/>
                <a:cs typeface="Times New Roman" panose="02020603050405020304" pitchFamily="18" charset="0"/>
              </a:rPr>
              <a:t>(40 mins) </a:t>
            </a:r>
          </a:p>
          <a:p>
            <a:pPr>
              <a:lnSpc>
                <a:spcPct val="107000"/>
              </a:lnSpc>
              <a:spcBef>
                <a:spcPts val="1200"/>
              </a:spcBef>
            </a:pPr>
            <a:r>
              <a:rPr lang="en-US" sz="1400" b="1" dirty="0">
                <a:latin typeface="+mj-lt"/>
                <a:ea typeface="Calibri" panose="020F0502020204030204" pitchFamily="34" charset="0"/>
                <a:cs typeface="Times New Roman" panose="02020603050405020304" pitchFamily="18" charset="0"/>
              </a:rPr>
              <a:t>Break </a:t>
            </a:r>
            <a:r>
              <a:rPr lang="en-US" sz="1400" i="1" dirty="0">
                <a:latin typeface="+mj-lt"/>
                <a:ea typeface="Calibri" panose="020F0502020204030204" pitchFamily="34" charset="0"/>
                <a:cs typeface="Times New Roman" panose="02020603050405020304" pitchFamily="18" charset="0"/>
              </a:rPr>
              <a:t>(10 mins)</a:t>
            </a:r>
            <a:endParaRPr lang="en-US" sz="1400" dirty="0">
              <a:latin typeface="+mj-lt"/>
              <a:ea typeface="Calibri" panose="020F0502020204030204" pitchFamily="34" charset="0"/>
              <a:cs typeface="Times New Roman" panose="02020603050405020304" pitchFamily="18" charset="0"/>
            </a:endParaRPr>
          </a:p>
          <a:p>
            <a:pPr>
              <a:lnSpc>
                <a:spcPct val="107000"/>
              </a:lnSpc>
              <a:spcBef>
                <a:spcPts val="1200"/>
              </a:spcBef>
            </a:pPr>
            <a:r>
              <a:rPr lang="en-US" sz="1400" b="1" i="1" dirty="0">
                <a:latin typeface="+mj-lt"/>
                <a:ea typeface="Calibri" panose="020F0502020204030204" pitchFamily="34" charset="0"/>
                <a:cs typeface="Times New Roman" panose="02020603050405020304" pitchFamily="18" charset="0"/>
              </a:rPr>
              <a:t>Breakout session</a:t>
            </a:r>
            <a:r>
              <a:rPr lang="en-US" sz="1400" b="1" dirty="0">
                <a:latin typeface="+mj-lt"/>
                <a:ea typeface="Calibri" panose="020F0502020204030204" pitchFamily="34" charset="0"/>
                <a:cs typeface="Times New Roman" panose="02020603050405020304" pitchFamily="18" charset="0"/>
              </a:rPr>
              <a:t>: discovery session and individual goals discussion</a:t>
            </a:r>
            <a:r>
              <a:rPr lang="en-US" sz="1400" dirty="0">
                <a:latin typeface="+mj-lt"/>
                <a:ea typeface="Calibri" panose="020F0502020204030204" pitchFamily="34" charset="0"/>
                <a:cs typeface="Times New Roman" panose="02020603050405020304" pitchFamily="18" charset="0"/>
              </a:rPr>
              <a:t> </a:t>
            </a:r>
            <a:r>
              <a:rPr lang="en-US" sz="1400" i="1" dirty="0">
                <a:latin typeface="+mj-lt"/>
                <a:ea typeface="Calibri" panose="020F0502020204030204" pitchFamily="34" charset="0"/>
                <a:cs typeface="Times New Roman" panose="02020603050405020304" pitchFamily="18" charset="0"/>
              </a:rPr>
              <a:t>(40 mins)</a:t>
            </a:r>
          </a:p>
          <a:p>
            <a:pPr>
              <a:lnSpc>
                <a:spcPct val="107000"/>
              </a:lnSpc>
              <a:spcBef>
                <a:spcPts val="1200"/>
              </a:spcBef>
              <a:spcAft>
                <a:spcPts val="800"/>
              </a:spcAft>
            </a:pPr>
            <a:r>
              <a:rPr lang="en-US" sz="1400" b="1" dirty="0">
                <a:latin typeface="+mj-lt"/>
                <a:ea typeface="Calibri" panose="020F0502020204030204" pitchFamily="34" charset="0"/>
                <a:cs typeface="Times New Roman" panose="02020603050405020304" pitchFamily="18" charset="0"/>
              </a:rPr>
              <a:t>Breakout session recap with Q&amp;A/feedback </a:t>
            </a:r>
            <a:r>
              <a:rPr lang="en-US" sz="1400" i="1" dirty="0">
                <a:latin typeface="+mj-lt"/>
                <a:ea typeface="Calibri" panose="020F0502020204030204" pitchFamily="34" charset="0"/>
                <a:cs typeface="Times New Roman" panose="02020603050405020304" pitchFamily="18" charset="0"/>
              </a:rPr>
              <a:t>(10 mins)</a:t>
            </a:r>
            <a:endParaRPr lang="en-US" sz="1400" b="1" dirty="0">
              <a:latin typeface="+mj-lt"/>
              <a:ea typeface="Calibri" panose="020F0502020204030204" pitchFamily="34" charset="0"/>
              <a:cs typeface="Times New Roman" panose="02020603050405020304" pitchFamily="18" charset="0"/>
            </a:endParaRPr>
          </a:p>
          <a:p>
            <a:pPr>
              <a:lnSpc>
                <a:spcPct val="107000"/>
              </a:lnSpc>
              <a:spcBef>
                <a:spcPts val="1200"/>
              </a:spcBef>
              <a:spcAft>
                <a:spcPts val="800"/>
              </a:spcAft>
            </a:pPr>
            <a:r>
              <a:rPr lang="en-US" sz="1400" b="1" dirty="0">
                <a:latin typeface="+mj-lt"/>
                <a:ea typeface="Calibri" panose="020F0502020204030204" pitchFamily="34" charset="0"/>
                <a:cs typeface="Times New Roman" panose="02020603050405020304" pitchFamily="18" charset="0"/>
              </a:rPr>
              <a:t>Session close by Launch Leader and Champions </a:t>
            </a:r>
            <a:endParaRPr lang="en-US" dirty="0">
              <a:latin typeface="+mj-lt"/>
            </a:endParaRPr>
          </a:p>
        </p:txBody>
      </p:sp>
      <p:sp>
        <p:nvSpPr>
          <p:cNvPr id="6" name="Content Placeholder 7">
            <a:extLst>
              <a:ext uri="{FF2B5EF4-FFF2-40B4-BE49-F238E27FC236}">
                <a16:creationId xmlns:a16="http://schemas.microsoft.com/office/drawing/2014/main" id="{0E34DBB3-E095-4BC7-9515-04F72142686B}"/>
              </a:ext>
            </a:extLst>
          </p:cNvPr>
          <p:cNvSpPr txBox="1">
            <a:spLocks/>
          </p:cNvSpPr>
          <p:nvPr/>
        </p:nvSpPr>
        <p:spPr>
          <a:xfrm>
            <a:off x="6126466" y="2104867"/>
            <a:ext cx="5669280" cy="2770842"/>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1200"/>
              </a:spcBef>
            </a:pPr>
            <a:r>
              <a:rPr lang="en-US" sz="1400" b="1" dirty="0">
                <a:latin typeface="+mj-lt"/>
                <a:ea typeface="Calibri" panose="020F0502020204030204" pitchFamily="34" charset="0"/>
                <a:cs typeface="Times New Roman" panose="02020603050405020304" pitchFamily="18" charset="0"/>
              </a:rPr>
              <a:t>Introduction of the day</a:t>
            </a:r>
            <a:r>
              <a:rPr lang="en-US" sz="1400" dirty="0">
                <a:latin typeface="+mj-lt"/>
                <a:ea typeface="Calibri" panose="020F0502020204030204" pitchFamily="34" charset="0"/>
                <a:cs typeface="Times New Roman" panose="02020603050405020304" pitchFamily="18" charset="0"/>
              </a:rPr>
              <a:t>– agenda review and group initiative instruction </a:t>
            </a:r>
            <a:r>
              <a:rPr lang="en-US" sz="1400" i="1" dirty="0">
                <a:latin typeface="+mj-lt"/>
                <a:ea typeface="Calibri" panose="020F0502020204030204" pitchFamily="34" charset="0"/>
                <a:cs typeface="Times New Roman" panose="02020603050405020304" pitchFamily="18" charset="0"/>
              </a:rPr>
              <a:t>(5 mins)</a:t>
            </a:r>
          </a:p>
          <a:p>
            <a:pPr>
              <a:lnSpc>
                <a:spcPct val="107000"/>
              </a:lnSpc>
              <a:spcBef>
                <a:spcPts val="1200"/>
              </a:spcBef>
            </a:pPr>
            <a:r>
              <a:rPr lang="en-US" sz="1400" b="1" dirty="0">
                <a:latin typeface="+mj-lt"/>
                <a:ea typeface="Calibri" panose="020F0502020204030204" pitchFamily="34" charset="0"/>
                <a:cs typeface="Times New Roman" panose="02020603050405020304" pitchFamily="18" charset="0"/>
              </a:rPr>
              <a:t>Breakout session – group initiatives </a:t>
            </a:r>
            <a:r>
              <a:rPr lang="en-US" sz="1400" i="1" dirty="0">
                <a:latin typeface="+mj-lt"/>
                <a:ea typeface="Calibri" panose="020F0502020204030204" pitchFamily="34" charset="0"/>
                <a:cs typeface="Times New Roman" panose="02020603050405020304" pitchFamily="18" charset="0"/>
              </a:rPr>
              <a:t>(40 mins)</a:t>
            </a:r>
          </a:p>
          <a:p>
            <a:pPr>
              <a:lnSpc>
                <a:spcPct val="107000"/>
              </a:lnSpc>
              <a:spcBef>
                <a:spcPts val="1200"/>
              </a:spcBef>
            </a:pPr>
            <a:r>
              <a:rPr lang="en-US" sz="1400" b="1" dirty="0">
                <a:latin typeface="+mj-lt"/>
                <a:ea typeface="Calibri" panose="020F0502020204030204" pitchFamily="34" charset="0"/>
                <a:cs typeface="Times New Roman" panose="02020603050405020304" pitchFamily="18" charset="0"/>
              </a:rPr>
              <a:t>Break </a:t>
            </a:r>
            <a:r>
              <a:rPr lang="en-US" sz="1400" i="1" dirty="0">
                <a:latin typeface="+mj-lt"/>
                <a:ea typeface="Calibri" panose="020F0502020204030204" pitchFamily="34" charset="0"/>
                <a:cs typeface="Times New Roman" panose="02020603050405020304" pitchFamily="18" charset="0"/>
              </a:rPr>
              <a:t>(10 mins)</a:t>
            </a:r>
            <a:endParaRPr lang="en-US" sz="1400" dirty="0">
              <a:latin typeface="+mj-lt"/>
              <a:ea typeface="Calibri" panose="020F0502020204030204" pitchFamily="34" charset="0"/>
              <a:cs typeface="Times New Roman" panose="02020603050405020304" pitchFamily="18" charset="0"/>
            </a:endParaRPr>
          </a:p>
          <a:p>
            <a:pPr>
              <a:lnSpc>
                <a:spcPct val="107000"/>
              </a:lnSpc>
              <a:spcBef>
                <a:spcPts val="1200"/>
              </a:spcBef>
            </a:pPr>
            <a:r>
              <a:rPr lang="en-US" sz="1400" b="1" dirty="0">
                <a:latin typeface="+mj-lt"/>
                <a:ea typeface="Calibri" panose="020F0502020204030204" pitchFamily="34" charset="0"/>
                <a:cs typeface="Times New Roman" panose="02020603050405020304" pitchFamily="18" charset="0"/>
              </a:rPr>
              <a:t>Group initiatives discussion: </a:t>
            </a:r>
            <a:r>
              <a:rPr lang="en-US" sz="1400" i="1" dirty="0">
                <a:latin typeface="+mj-lt"/>
                <a:ea typeface="Calibri" panose="020F0502020204030204" pitchFamily="34" charset="0"/>
                <a:cs typeface="Times New Roman" panose="02020603050405020304" pitchFamily="18" charset="0"/>
              </a:rPr>
              <a:t>(45 mins)</a:t>
            </a:r>
          </a:p>
          <a:p>
            <a:pPr>
              <a:lnSpc>
                <a:spcPct val="107000"/>
              </a:lnSpc>
              <a:spcBef>
                <a:spcPts val="1200"/>
              </a:spcBef>
              <a:spcAft>
                <a:spcPts val="800"/>
              </a:spcAft>
            </a:pPr>
            <a:r>
              <a:rPr lang="en-US" sz="1400" b="1" dirty="0">
                <a:latin typeface="+mj-lt"/>
                <a:ea typeface="Calibri" panose="020F0502020204030204" pitchFamily="34" charset="0"/>
                <a:cs typeface="Times New Roman" panose="02020603050405020304" pitchFamily="18" charset="0"/>
              </a:rPr>
              <a:t>Self-organization of the group </a:t>
            </a:r>
            <a:r>
              <a:rPr lang="en-US" sz="1400" i="1" dirty="0">
                <a:latin typeface="+mj-lt"/>
                <a:ea typeface="Calibri" panose="020F0502020204030204" pitchFamily="34" charset="0"/>
                <a:cs typeface="Times New Roman" panose="02020603050405020304" pitchFamily="18" charset="0"/>
              </a:rPr>
              <a:t>(20 mins)</a:t>
            </a:r>
          </a:p>
          <a:p>
            <a:pPr>
              <a:lnSpc>
                <a:spcPct val="107000"/>
              </a:lnSpc>
              <a:spcBef>
                <a:spcPts val="1200"/>
              </a:spcBef>
              <a:spcAft>
                <a:spcPts val="800"/>
              </a:spcAft>
            </a:pPr>
            <a:r>
              <a:rPr lang="en-US" sz="1400" b="1" dirty="0">
                <a:latin typeface="+mj-lt"/>
                <a:ea typeface="Calibri" panose="020F0502020204030204" pitchFamily="34" charset="0"/>
                <a:cs typeface="Times New Roman" panose="02020603050405020304" pitchFamily="18" charset="0"/>
              </a:rPr>
              <a:t>Guest speaker from HBA: </a:t>
            </a:r>
            <a:r>
              <a:rPr lang="en-US" sz="1400" dirty="0">
                <a:latin typeface="+mj-lt"/>
                <a:ea typeface="Calibri" panose="020F0502020204030204" pitchFamily="34" charset="0"/>
                <a:cs typeface="Times New Roman" panose="02020603050405020304" pitchFamily="18" charset="0"/>
              </a:rPr>
              <a:t>how the HBA can compliment goals and career aspirations </a:t>
            </a:r>
            <a:r>
              <a:rPr lang="en-US" sz="1400" i="1" dirty="0">
                <a:latin typeface="+mj-lt"/>
                <a:ea typeface="Calibri" panose="020F0502020204030204" pitchFamily="34" charset="0"/>
                <a:cs typeface="Times New Roman" panose="02020603050405020304" pitchFamily="18" charset="0"/>
              </a:rPr>
              <a:t>(10 mins)</a:t>
            </a:r>
          </a:p>
          <a:p>
            <a:pPr>
              <a:lnSpc>
                <a:spcPct val="107000"/>
              </a:lnSpc>
              <a:spcBef>
                <a:spcPts val="1200"/>
              </a:spcBef>
              <a:spcAft>
                <a:spcPts val="800"/>
              </a:spcAft>
            </a:pPr>
            <a:r>
              <a:rPr lang="en-US" sz="1400" b="1" dirty="0">
                <a:latin typeface="+mj-lt"/>
                <a:ea typeface="Calibri" panose="020F0502020204030204" pitchFamily="34" charset="0"/>
                <a:cs typeface="Times New Roman" panose="02020603050405020304" pitchFamily="18" charset="0"/>
              </a:rPr>
              <a:t>Interactive group session: </a:t>
            </a:r>
            <a:r>
              <a:rPr lang="en-US" sz="1400" dirty="0">
                <a:latin typeface="+mj-lt"/>
                <a:ea typeface="Calibri" panose="020F0502020204030204" pitchFamily="34" charset="0"/>
                <a:cs typeface="Times New Roman" panose="02020603050405020304" pitchFamily="18" charset="0"/>
              </a:rPr>
              <a:t>taking the pulse and review the program first 45 days (</a:t>
            </a:r>
            <a:r>
              <a:rPr lang="en-US" sz="1400" i="1" dirty="0">
                <a:latin typeface="+mj-lt"/>
                <a:ea typeface="Calibri" panose="020F0502020204030204" pitchFamily="34" charset="0"/>
                <a:cs typeface="Times New Roman" panose="02020603050405020304" pitchFamily="18" charset="0"/>
              </a:rPr>
              <a:t>20 mins)</a:t>
            </a:r>
          </a:p>
          <a:p>
            <a:pPr>
              <a:lnSpc>
                <a:spcPct val="107000"/>
              </a:lnSpc>
              <a:spcBef>
                <a:spcPts val="1200"/>
              </a:spcBef>
              <a:spcAft>
                <a:spcPts val="800"/>
              </a:spcAft>
            </a:pPr>
            <a:r>
              <a:rPr lang="en-US" sz="1400" b="1" dirty="0">
                <a:latin typeface="+mj-lt"/>
                <a:ea typeface="Calibri" panose="020F0502020204030204" pitchFamily="34" charset="0"/>
                <a:cs typeface="Times New Roman" panose="02020603050405020304" pitchFamily="18" charset="0"/>
              </a:rPr>
              <a:t>Launch next steps and close</a:t>
            </a:r>
            <a:r>
              <a:rPr lang="en-US" sz="1400" dirty="0">
                <a:latin typeface="+mj-lt"/>
                <a:ea typeface="Calibri" panose="020F0502020204030204" pitchFamily="34" charset="0"/>
                <a:cs typeface="Times New Roman" panose="02020603050405020304" pitchFamily="18" charset="0"/>
              </a:rPr>
              <a:t> </a:t>
            </a:r>
            <a:r>
              <a:rPr lang="en-US" sz="1400" b="1" dirty="0">
                <a:latin typeface="+mj-lt"/>
                <a:ea typeface="Calibri" panose="020F0502020204030204" pitchFamily="34" charset="0"/>
                <a:cs typeface="Times New Roman" panose="02020603050405020304" pitchFamily="18" charset="0"/>
              </a:rPr>
              <a:t>from Champions </a:t>
            </a:r>
          </a:p>
        </p:txBody>
      </p:sp>
      <p:sp>
        <p:nvSpPr>
          <p:cNvPr id="7" name="Subtitle 5">
            <a:extLst>
              <a:ext uri="{FF2B5EF4-FFF2-40B4-BE49-F238E27FC236}">
                <a16:creationId xmlns:a16="http://schemas.microsoft.com/office/drawing/2014/main" id="{D27ADC97-0764-8C9A-38D6-C3689588E0AC}"/>
              </a:ext>
            </a:extLst>
          </p:cNvPr>
          <p:cNvSpPr txBox="1">
            <a:spLocks/>
          </p:cNvSpPr>
          <p:nvPr/>
        </p:nvSpPr>
        <p:spPr>
          <a:xfrm>
            <a:off x="6126468" y="1712226"/>
            <a:ext cx="5669280" cy="190144"/>
          </a:xfrm>
          <a:prstGeom prst="rect">
            <a:avLst/>
          </a:prstGeom>
          <a:no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Palatino Linotype" panose="02040502050505030304" pitchFamily="18" charset="0"/>
                <a:ea typeface="+mn-ea"/>
                <a:cs typeface="Palatino Linotype" panose="0204050205050503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400" b="1" dirty="0">
                <a:solidFill>
                  <a:schemeClr val="tx1"/>
                </a:solidFill>
                <a:latin typeface="+mj-lt"/>
              </a:rPr>
              <a:t>Day 2</a:t>
            </a:r>
          </a:p>
        </p:txBody>
      </p:sp>
      <p:sp>
        <p:nvSpPr>
          <p:cNvPr id="9" name="Subtitle 5">
            <a:extLst>
              <a:ext uri="{FF2B5EF4-FFF2-40B4-BE49-F238E27FC236}">
                <a16:creationId xmlns:a16="http://schemas.microsoft.com/office/drawing/2014/main" id="{692E6716-8AD5-1900-06E7-B05A00846797}"/>
              </a:ext>
            </a:extLst>
          </p:cNvPr>
          <p:cNvSpPr txBox="1">
            <a:spLocks/>
          </p:cNvSpPr>
          <p:nvPr/>
        </p:nvSpPr>
        <p:spPr>
          <a:xfrm>
            <a:off x="463937" y="1746191"/>
            <a:ext cx="5669280" cy="190144"/>
          </a:xfrm>
          <a:prstGeom prst="rect">
            <a:avLst/>
          </a:prstGeom>
          <a:no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Palatino Linotype" panose="02040502050505030304" pitchFamily="18" charset="0"/>
                <a:ea typeface="+mn-ea"/>
                <a:cs typeface="Palatino Linotype" panose="0204050205050503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400" b="1" dirty="0">
                <a:solidFill>
                  <a:schemeClr val="tx1"/>
                </a:solidFill>
                <a:latin typeface="+mj-lt"/>
              </a:rPr>
              <a:t>Day 1</a:t>
            </a:r>
          </a:p>
        </p:txBody>
      </p:sp>
    </p:spTree>
    <p:extLst>
      <p:ext uri="{BB962C8B-B14F-4D97-AF65-F5344CB8AC3E}">
        <p14:creationId xmlns:p14="http://schemas.microsoft.com/office/powerpoint/2010/main" val="2861765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16FE97-803A-B01A-CDBD-4575735F2715}"/>
              </a:ext>
            </a:extLst>
          </p:cNvPr>
          <p:cNvSpPr txBox="1"/>
          <p:nvPr/>
        </p:nvSpPr>
        <p:spPr>
          <a:xfrm>
            <a:off x="449582" y="659456"/>
            <a:ext cx="4254498" cy="369332"/>
          </a:xfrm>
          <a:prstGeom prst="rect">
            <a:avLst/>
          </a:prstGeom>
          <a:solidFill>
            <a:schemeClr val="bg1"/>
          </a:solidFill>
        </p:spPr>
        <p:txBody>
          <a:bodyPr wrap="square" rtlCol="0">
            <a:spAutoFit/>
          </a:bodyPr>
          <a:lstStyle/>
          <a:p>
            <a:endParaRPr lang="en-US" dirty="0">
              <a:latin typeface="+mj-lt"/>
            </a:endParaRPr>
          </a:p>
        </p:txBody>
      </p:sp>
      <p:sp>
        <p:nvSpPr>
          <p:cNvPr id="3" name="TextBox 2">
            <a:extLst>
              <a:ext uri="{FF2B5EF4-FFF2-40B4-BE49-F238E27FC236}">
                <a16:creationId xmlns:a16="http://schemas.microsoft.com/office/drawing/2014/main" id="{A03E31F3-87A0-8999-626A-150704A5EE3E}"/>
              </a:ext>
            </a:extLst>
          </p:cNvPr>
          <p:cNvSpPr txBox="1"/>
          <p:nvPr/>
        </p:nvSpPr>
        <p:spPr>
          <a:xfrm>
            <a:off x="4768032" y="182149"/>
            <a:ext cx="6898640" cy="1138773"/>
          </a:xfrm>
          <a:prstGeom prst="rect">
            <a:avLst/>
          </a:prstGeom>
          <a:solidFill>
            <a:schemeClr val="bg1"/>
          </a:solidFill>
        </p:spPr>
        <p:txBody>
          <a:bodyPr wrap="square" rtlCol="0">
            <a:spAutoFit/>
          </a:bodyPr>
          <a:lstStyle/>
          <a:p>
            <a:pPr algn="r"/>
            <a:r>
              <a:rPr lang="en-US" sz="4000" b="1" dirty="0">
                <a:solidFill>
                  <a:schemeClr val="accent1"/>
                </a:solidFill>
                <a:latin typeface="+mj-lt"/>
              </a:rPr>
              <a:t>Launch Day 1 </a:t>
            </a:r>
          </a:p>
          <a:p>
            <a:pPr algn="r"/>
            <a:r>
              <a:rPr lang="en-US" sz="2800" b="1" i="1" dirty="0">
                <a:solidFill>
                  <a:schemeClr val="accent1"/>
                </a:solidFill>
                <a:latin typeface="+mj-lt"/>
              </a:rPr>
              <a:t>Detailed Agenda</a:t>
            </a:r>
          </a:p>
        </p:txBody>
      </p:sp>
      <p:sp>
        <p:nvSpPr>
          <p:cNvPr id="4" name="TextBox 3">
            <a:extLst>
              <a:ext uri="{FF2B5EF4-FFF2-40B4-BE49-F238E27FC236}">
                <a16:creationId xmlns:a16="http://schemas.microsoft.com/office/drawing/2014/main" id="{FE9BAE88-1F46-F151-CA4D-F13CC0A2E672}"/>
              </a:ext>
            </a:extLst>
          </p:cNvPr>
          <p:cNvSpPr txBox="1"/>
          <p:nvPr/>
        </p:nvSpPr>
        <p:spPr>
          <a:xfrm>
            <a:off x="396258" y="2236992"/>
            <a:ext cx="5486400" cy="1500539"/>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200" b="1" dirty="0">
                <a:solidFill>
                  <a:schemeClr val="accent1"/>
                </a:solidFill>
                <a:effectLst/>
                <a:ea typeface="Times New Roman" panose="02020603050405020304" pitchFamily="18" charset="0"/>
                <a:cs typeface="Times New Roman" panose="02020603050405020304" pitchFamily="18" charset="0"/>
              </a:rPr>
              <a:t>Part A: Executive Sponsor Introduction </a:t>
            </a:r>
            <a:r>
              <a:rPr lang="en-US" sz="1200" b="1" dirty="0">
                <a:solidFill>
                  <a:schemeClr val="accent1"/>
                </a:solidFill>
                <a:ea typeface="Times New Roman" panose="02020603050405020304" pitchFamily="18" charset="0"/>
                <a:cs typeface="Times New Roman" panose="02020603050405020304" pitchFamily="18" charset="0"/>
              </a:rPr>
              <a:t>/</a:t>
            </a:r>
            <a:r>
              <a:rPr lang="en-US" sz="1200" b="1" dirty="0">
                <a:solidFill>
                  <a:schemeClr val="accent1"/>
                </a:solidFill>
                <a:effectLst/>
                <a:ea typeface="Times New Roman" panose="02020603050405020304" pitchFamily="18" charset="0"/>
                <a:cs typeface="Times New Roman" panose="02020603050405020304" pitchFamily="18" charset="0"/>
              </a:rPr>
              <a:t> Fireside chat (40 minutes)</a:t>
            </a:r>
            <a:endParaRPr lang="en-US" sz="1200" b="1" dirty="0">
              <a:solidFill>
                <a:schemeClr val="accent1"/>
              </a:solidFill>
              <a:effectLst/>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1200" dirty="0">
                <a:effectLst/>
                <a:ea typeface="Times New Roman" panose="02020603050405020304" pitchFamily="18" charset="0"/>
                <a:cs typeface="Times New Roman" panose="02020603050405020304" pitchFamily="18" charset="0"/>
              </a:rPr>
              <a:t>Why does the sponsor and the company support the Ambassador program?</a:t>
            </a:r>
            <a:endParaRPr lang="en-US" sz="1200" dirty="0">
              <a:effectLst/>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1200" dirty="0">
                <a:effectLst/>
                <a:ea typeface="Times New Roman" panose="02020603050405020304" pitchFamily="18" charset="0"/>
                <a:cs typeface="Times New Roman" panose="02020603050405020304" pitchFamily="18" charset="0"/>
              </a:rPr>
              <a:t>Why is it important to start the program now?</a:t>
            </a:r>
            <a:endParaRPr lang="en-US" sz="1200" dirty="0">
              <a:effectLst/>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1200" dirty="0">
                <a:effectLst/>
                <a:ea typeface="Times New Roman" panose="02020603050405020304" pitchFamily="18" charset="0"/>
                <a:cs typeface="Times New Roman" panose="02020603050405020304" pitchFamily="18" charset="0"/>
              </a:rPr>
              <a:t>What will success look like for this program?  </a:t>
            </a:r>
            <a:endParaRPr lang="en-US" sz="1200" dirty="0">
              <a:effectLst/>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1200" dirty="0">
                <a:effectLst/>
                <a:ea typeface="Times New Roman" panose="02020603050405020304" pitchFamily="18" charset="0"/>
                <a:cs typeface="Times New Roman" panose="02020603050405020304" pitchFamily="18" charset="0"/>
              </a:rPr>
              <a:t>Anecdotes from sponsors’ career journeys: get vulnerable</a:t>
            </a:r>
            <a:endParaRPr lang="en-US" sz="1200" dirty="0">
              <a:effectLst/>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sz="1200" dirty="0">
                <a:effectLst/>
                <a:ea typeface="Calibri" panose="020F0502020204030204" pitchFamily="34" charset="0"/>
                <a:cs typeface="Times New Roman" panose="02020603050405020304" pitchFamily="18" charset="0"/>
              </a:rPr>
              <a:t>Q&amp;A with Sponsor/Advocates</a:t>
            </a:r>
          </a:p>
        </p:txBody>
      </p:sp>
      <p:sp>
        <p:nvSpPr>
          <p:cNvPr id="5" name="TextBox 4">
            <a:extLst>
              <a:ext uri="{FF2B5EF4-FFF2-40B4-BE49-F238E27FC236}">
                <a16:creationId xmlns:a16="http://schemas.microsoft.com/office/drawing/2014/main" id="{0752A8E4-C9A2-2ADB-4A6A-0722EC9A4C80}"/>
              </a:ext>
            </a:extLst>
          </p:cNvPr>
          <p:cNvSpPr txBox="1"/>
          <p:nvPr/>
        </p:nvSpPr>
        <p:spPr>
          <a:xfrm>
            <a:off x="396258" y="3973698"/>
            <a:ext cx="5486400" cy="2054537"/>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200" b="1" dirty="0">
                <a:solidFill>
                  <a:schemeClr val="accent1"/>
                </a:solidFill>
                <a:effectLst/>
                <a:ea typeface="Times New Roman" panose="02020603050405020304" pitchFamily="18" charset="0"/>
                <a:cs typeface="Times New Roman" panose="02020603050405020304" pitchFamily="18" charset="0"/>
              </a:rPr>
              <a:t>Part B: Ambassador Program Overview (40 minutes) </a:t>
            </a:r>
          </a:p>
          <a:p>
            <a:pPr marL="171450" marR="0" indent="-171450">
              <a:spcBef>
                <a:spcPts val="0"/>
              </a:spcBef>
              <a:buFont typeface="Arial" panose="020B0604020202020204" pitchFamily="34" charset="0"/>
              <a:buChar char="•"/>
            </a:pPr>
            <a:r>
              <a:rPr lang="en-US" sz="1200" b="1" dirty="0">
                <a:effectLst/>
                <a:ea typeface="Times New Roman" panose="02020603050405020304" pitchFamily="18" charset="0"/>
                <a:cs typeface="Times New Roman" panose="02020603050405020304" pitchFamily="18" charset="0"/>
              </a:rPr>
              <a:t>Overview of the program: </a:t>
            </a:r>
            <a:r>
              <a:rPr lang="en-US" sz="1200" dirty="0">
                <a:effectLst/>
                <a:ea typeface="Times New Roman" panose="02020603050405020304" pitchFamily="18" charset="0"/>
                <a:cs typeface="Times New Roman" panose="02020603050405020304" pitchFamily="18" charset="0"/>
              </a:rPr>
              <a:t>the value and the desired outcomes (individual goals and group initiatives)</a:t>
            </a:r>
            <a:endParaRPr lang="en-US" sz="1200" dirty="0">
              <a:effectLst/>
              <a:ea typeface="Calibri" panose="020F0502020204030204" pitchFamily="34" charset="0"/>
              <a:cs typeface="Times New Roman" panose="02020603050405020304" pitchFamily="18" charset="0"/>
            </a:endParaRPr>
          </a:p>
          <a:p>
            <a:pPr marL="171450" marR="0" indent="-171450">
              <a:spcBef>
                <a:spcPts val="0"/>
              </a:spcBef>
              <a:buFont typeface="Arial" panose="020B0604020202020204" pitchFamily="34" charset="0"/>
              <a:buChar char="•"/>
            </a:pPr>
            <a:r>
              <a:rPr lang="en-US" sz="1200" b="1" dirty="0">
                <a:effectLst/>
                <a:ea typeface="Times New Roman" panose="02020603050405020304" pitchFamily="18" charset="0"/>
                <a:cs typeface="Times New Roman" panose="02020603050405020304" pitchFamily="18" charset="0"/>
              </a:rPr>
              <a:t>Framing the mindset: w</a:t>
            </a:r>
            <a:r>
              <a:rPr lang="en-US" sz="1200" dirty="0">
                <a:effectLst/>
                <a:ea typeface="Calibri" panose="020F0502020204030204" pitchFamily="34" charset="0"/>
                <a:cs typeface="Times New Roman" panose="02020603050405020304" pitchFamily="18" charset="0"/>
              </a:rPr>
              <a:t>hat is the platform of empowerment created by the Ambassador program and how do you leverage it?</a:t>
            </a:r>
            <a:r>
              <a:rPr lang="en-US" sz="1200" dirty="0">
                <a:ea typeface="Calibri" panose="020F0502020204030204" pitchFamily="34" charset="0"/>
                <a:cs typeface="Times New Roman" panose="02020603050405020304" pitchFamily="18" charset="0"/>
              </a:rPr>
              <a:t> </a:t>
            </a:r>
            <a:r>
              <a:rPr lang="en-US" sz="1200" dirty="0">
                <a:effectLst/>
                <a:ea typeface="Calibri" panose="020F0502020204030204" pitchFamily="34" charset="0"/>
                <a:cs typeface="Times New Roman" panose="02020603050405020304" pitchFamily="18" charset="0"/>
              </a:rPr>
              <a:t>Why is it important that this is a self-directed program? How will this feel different?</a:t>
            </a:r>
          </a:p>
          <a:p>
            <a:pPr marL="171450" marR="0" indent="-171450">
              <a:spcBef>
                <a:spcPts val="0"/>
              </a:spcBef>
              <a:buFont typeface="Arial" panose="020B0604020202020204" pitchFamily="34" charset="0"/>
              <a:buChar char="•"/>
            </a:pPr>
            <a:r>
              <a:rPr lang="en-US" sz="1200" b="1" dirty="0">
                <a:effectLst/>
                <a:ea typeface="Calibri" panose="020F0502020204030204" pitchFamily="34" charset="0"/>
                <a:cs typeface="Times New Roman" panose="02020603050405020304" pitchFamily="18" charset="0"/>
              </a:rPr>
              <a:t>Innovation, fear, and failure</a:t>
            </a:r>
            <a:r>
              <a:rPr lang="en-US" sz="1200" b="1"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ho</a:t>
            </a:r>
            <a:r>
              <a:rPr lang="en-US" sz="1200" dirty="0">
                <a:effectLst/>
                <a:ea typeface="Calibri" panose="020F0502020204030204" pitchFamily="34" charset="0"/>
                <a:cs typeface="Times New Roman" panose="02020603050405020304" pitchFamily="18" charset="0"/>
              </a:rPr>
              <a:t>w does the program address these?</a:t>
            </a:r>
          </a:p>
          <a:p>
            <a:pPr marL="171450" marR="0" indent="-171450">
              <a:spcBef>
                <a:spcPts val="0"/>
              </a:spcBef>
              <a:buFont typeface="Arial" panose="020B0604020202020204" pitchFamily="34" charset="0"/>
              <a:buChar char="•"/>
            </a:pPr>
            <a:r>
              <a:rPr lang="en-US" sz="1200" b="1" dirty="0">
                <a:effectLst/>
                <a:ea typeface="Calibri" panose="020F0502020204030204" pitchFamily="34" charset="0"/>
                <a:cs typeface="Times New Roman" panose="02020603050405020304" pitchFamily="18" charset="0"/>
              </a:rPr>
              <a:t>Support that you will get from the program</a:t>
            </a:r>
            <a:r>
              <a:rPr lang="en-US" sz="1200" b="1" dirty="0">
                <a:ea typeface="Calibri" panose="020F0502020204030204" pitchFamily="34" charset="0"/>
                <a:cs typeface="Times New Roman" panose="02020603050405020304" pitchFamily="18" charset="0"/>
              </a:rPr>
              <a:t>: </a:t>
            </a:r>
            <a:r>
              <a:rPr lang="en-US" sz="1200" dirty="0">
                <a:effectLst/>
                <a:ea typeface="Calibri" panose="020F0502020204030204" pitchFamily="34" charset="0"/>
                <a:cs typeface="Times New Roman" panose="02020603050405020304" pitchFamily="18" charset="0"/>
              </a:rPr>
              <a:t>Advisors, Global Ambassador committee, sponsors, managers</a:t>
            </a:r>
            <a:r>
              <a:rPr lang="en-US" sz="1200" b="1" dirty="0">
                <a:effectLst/>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a:p>
            <a:pPr marL="171450" marR="0" indent="-171450">
              <a:spcBef>
                <a:spcPts val="0"/>
              </a:spcBef>
              <a:buFont typeface="Arial" panose="020B0604020202020204" pitchFamily="34" charset="0"/>
              <a:buChar char="•"/>
            </a:pPr>
            <a:r>
              <a:rPr lang="en-US" sz="1200" b="1" dirty="0">
                <a:effectLst/>
                <a:ea typeface="Calibri" panose="020F0502020204030204" pitchFamily="34" charset="0"/>
                <a:cs typeface="Times New Roman" panose="02020603050405020304" pitchFamily="18" charset="0"/>
              </a:rPr>
              <a:t>How much time will it take? </a:t>
            </a:r>
            <a:r>
              <a:rPr lang="en-US" sz="1200" dirty="0">
                <a:effectLst/>
                <a:ea typeface="Calibri" panose="020F0502020204030204" pitchFamily="34" charset="0"/>
                <a:cs typeface="Times New Roman" panose="02020603050405020304" pitchFamily="18" charset="0"/>
              </a:rPr>
              <a:t>1-2 hours/week</a:t>
            </a:r>
            <a:endParaRPr lang="en-US" sz="1200"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6AC84C2-D0AA-D84A-595A-4D6BD20239D4}"/>
              </a:ext>
            </a:extLst>
          </p:cNvPr>
          <p:cNvSpPr txBox="1"/>
          <p:nvPr/>
        </p:nvSpPr>
        <p:spPr>
          <a:xfrm>
            <a:off x="6284414" y="1365692"/>
            <a:ext cx="5486400" cy="2448171"/>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Break (10 mins)</a:t>
            </a:r>
          </a:p>
          <a:p>
            <a:pPr marL="0" marR="0">
              <a:lnSpc>
                <a:spcPct val="107000"/>
              </a:lnSpc>
              <a:spcBef>
                <a:spcPts val="0"/>
              </a:spcBef>
              <a:spcAft>
                <a:spcPts val="800"/>
              </a:spcAft>
            </a:pPr>
            <a:endParaRPr lang="en-US" sz="1200" dirty="0">
              <a:solidFill>
                <a:schemeClr val="accent1"/>
              </a:solidFill>
              <a:effectLst/>
              <a:ea typeface="Calibri" panose="020F0502020204030204" pitchFamily="34" charset="0"/>
              <a:cs typeface="Times New Roman" panose="02020603050405020304" pitchFamily="18" charset="0"/>
            </a:endParaRPr>
          </a:p>
          <a:p>
            <a:pPr marL="0" marR="0">
              <a:spcBef>
                <a:spcPts val="0"/>
              </a:spcBef>
            </a:pPr>
            <a:r>
              <a:rPr lang="en-US" sz="1200" b="1" dirty="0">
                <a:solidFill>
                  <a:schemeClr val="accent1"/>
                </a:solidFill>
                <a:effectLst/>
                <a:ea typeface="Calibri" panose="020F0502020204030204" pitchFamily="34" charset="0"/>
                <a:cs typeface="Times New Roman" panose="02020603050405020304" pitchFamily="18" charset="0"/>
              </a:rPr>
              <a:t>Part C: Individual Goals (</a:t>
            </a:r>
            <a:r>
              <a:rPr lang="en-US" sz="1200" b="1" dirty="0">
                <a:solidFill>
                  <a:schemeClr val="accent1"/>
                </a:solidFill>
                <a:ea typeface="Calibri" panose="020F0502020204030204" pitchFamily="34" charset="0"/>
                <a:cs typeface="Times New Roman" panose="02020603050405020304" pitchFamily="18" charset="0"/>
              </a:rPr>
              <a:t>b</a:t>
            </a:r>
            <a:r>
              <a:rPr lang="en-US" sz="1200" b="1" dirty="0">
                <a:solidFill>
                  <a:schemeClr val="accent1"/>
                </a:solidFill>
                <a:effectLst/>
                <a:ea typeface="Calibri" panose="020F0502020204030204" pitchFamily="34" charset="0"/>
                <a:cs typeface="Times New Roman" panose="02020603050405020304" pitchFamily="18" charset="0"/>
              </a:rPr>
              <a:t>reakout sessions, 40 minutes) </a:t>
            </a:r>
          </a:p>
          <a:p>
            <a:pPr marL="0" marR="0">
              <a:lnSpc>
                <a:spcPct val="107000"/>
              </a:lnSpc>
              <a:spcBef>
                <a:spcPts val="0"/>
              </a:spcBef>
              <a:spcAft>
                <a:spcPts val="800"/>
              </a:spcAft>
            </a:pPr>
            <a:r>
              <a:rPr lang="en-US" sz="1200" i="1" dirty="0">
                <a:effectLst/>
                <a:ea typeface="Calibri" panose="020F0502020204030204" pitchFamily="34" charset="0"/>
                <a:cs typeface="Times New Roman" panose="02020603050405020304" pitchFamily="18" charset="0"/>
              </a:rPr>
              <a:t>HBA Facilitators lead each group, 7-10 </a:t>
            </a:r>
            <a:r>
              <a:rPr lang="en-US" sz="1200" i="1" dirty="0">
                <a:ea typeface="Calibri" panose="020F0502020204030204" pitchFamily="34" charset="0"/>
                <a:cs typeface="Times New Roman" panose="02020603050405020304" pitchFamily="18" charset="0"/>
              </a:rPr>
              <a:t>Ambassadors</a:t>
            </a:r>
            <a:r>
              <a:rPr lang="en-US" sz="1200" i="1" dirty="0">
                <a:effectLst/>
                <a:ea typeface="Calibri" panose="020F0502020204030204" pitchFamily="34" charset="0"/>
                <a:cs typeface="Times New Roman" panose="02020603050405020304" pitchFamily="18" charset="0"/>
              </a:rPr>
              <a:t> per group. Select a scribe to record overall impressions and impacts of the group conversation.</a:t>
            </a:r>
          </a:p>
          <a:p>
            <a:pPr lvl="1">
              <a:lnSpc>
                <a:spcPct val="107000"/>
              </a:lnSpc>
              <a:spcAft>
                <a:spcPts val="800"/>
              </a:spcAft>
            </a:pPr>
            <a:r>
              <a:rPr lang="en-US" sz="1200" b="1" dirty="0">
                <a:effectLst/>
                <a:ea typeface="Calibri" panose="020F0502020204030204" pitchFamily="34" charset="0"/>
                <a:cs typeface="Times New Roman" panose="02020603050405020304" pitchFamily="18" charset="0"/>
              </a:rPr>
              <a:t>First half</a:t>
            </a:r>
            <a:r>
              <a:rPr lang="en-US" sz="1200" b="1" dirty="0">
                <a:ea typeface="Calibri" panose="020F0502020204030204" pitchFamily="34" charset="0"/>
                <a:cs typeface="Times New Roman" panose="02020603050405020304" pitchFamily="18" charset="0"/>
              </a:rPr>
              <a:t> - </a:t>
            </a:r>
            <a:r>
              <a:rPr lang="en-US" sz="1200" b="1" dirty="0">
                <a:effectLst/>
                <a:ea typeface="Calibri" panose="020F0502020204030204" pitchFamily="34" charset="0"/>
                <a:cs typeface="Times New Roman" panose="02020603050405020304" pitchFamily="18" charset="0"/>
              </a:rPr>
              <a:t>Discovery Session</a:t>
            </a:r>
            <a:r>
              <a:rPr lang="en-US" sz="1200" b="1" dirty="0">
                <a:ea typeface="Calibri" panose="020F0502020204030204" pitchFamily="34" charset="0"/>
                <a:cs typeface="Times New Roman" panose="02020603050405020304" pitchFamily="18" charset="0"/>
              </a:rPr>
              <a:t>:</a:t>
            </a:r>
            <a:r>
              <a:rPr lang="en-US" sz="1200" b="1" dirty="0">
                <a:effectLst/>
                <a:ea typeface="Calibri" panose="020F0502020204030204" pitchFamily="34" charset="0"/>
                <a:cs typeface="Times New Roman" panose="02020603050405020304" pitchFamily="18" charset="0"/>
              </a:rPr>
              <a:t> </a:t>
            </a:r>
            <a:r>
              <a:rPr lang="en-US" sz="1200" dirty="0">
                <a:effectLst/>
                <a:ea typeface="Calibri" panose="020F0502020204030204" pitchFamily="34" charset="0"/>
                <a:cs typeface="Times New Roman" panose="02020603050405020304" pitchFamily="18" charset="0"/>
              </a:rPr>
              <a:t>share each person’s story, get personal, and discuss how the program can impact the participant. </a:t>
            </a:r>
          </a:p>
          <a:p>
            <a:pPr lvl="1">
              <a:lnSpc>
                <a:spcPct val="107000"/>
              </a:lnSpc>
              <a:spcAft>
                <a:spcPts val="800"/>
              </a:spcAft>
            </a:pPr>
            <a:r>
              <a:rPr lang="en-US" sz="1200" b="1" dirty="0">
                <a:effectLst/>
                <a:ea typeface="Times New Roman" panose="02020603050405020304" pitchFamily="18" charset="0"/>
                <a:cs typeface="Times New Roman" panose="02020603050405020304" pitchFamily="18" charset="0"/>
              </a:rPr>
              <a:t>Second half - Individual </a:t>
            </a:r>
            <a:r>
              <a:rPr lang="en-US" sz="1200" b="1" dirty="0">
                <a:ea typeface="Times New Roman" panose="02020603050405020304" pitchFamily="18" charset="0"/>
                <a:cs typeface="Times New Roman" panose="02020603050405020304" pitchFamily="18" charset="0"/>
              </a:rPr>
              <a:t>Goals:</a:t>
            </a:r>
            <a:r>
              <a:rPr lang="en-US" sz="1200" b="1" dirty="0">
                <a:effectLst/>
                <a:ea typeface="Times New Roman" panose="02020603050405020304" pitchFamily="18" charset="0"/>
                <a:cs typeface="Times New Roman" panose="02020603050405020304" pitchFamily="18" charset="0"/>
              </a:rPr>
              <a:t> </a:t>
            </a:r>
            <a:r>
              <a:rPr lang="en-US" sz="1200" dirty="0">
                <a:ea typeface="Times New Roman" panose="02020603050405020304" pitchFamily="18" charset="0"/>
                <a:cs typeface="Times New Roman" panose="02020603050405020304" pitchFamily="18" charset="0"/>
              </a:rPr>
              <a:t>share pre-selected individual goals, reasoning and get feedback in order to ensure they will have the desired impact on the individual’s career and trajectory</a:t>
            </a:r>
            <a:r>
              <a:rPr lang="en-US" sz="1200" dirty="0">
                <a:effectLst/>
                <a:ea typeface="Times New Roman" panose="02020603050405020304" pitchFamily="18"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7760B08-3273-8268-6281-76168298D76F}"/>
              </a:ext>
            </a:extLst>
          </p:cNvPr>
          <p:cNvSpPr txBox="1"/>
          <p:nvPr/>
        </p:nvSpPr>
        <p:spPr>
          <a:xfrm>
            <a:off x="6284414" y="4356624"/>
            <a:ext cx="5486400" cy="1671611"/>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tabLst>
                <a:tab pos="457200" algn="l"/>
              </a:tabLst>
            </a:pPr>
            <a:r>
              <a:rPr lang="en-US" sz="1200" b="1" dirty="0">
                <a:solidFill>
                  <a:schemeClr val="accent1"/>
                </a:solidFill>
                <a:effectLst/>
                <a:ea typeface="Calibri" panose="020F0502020204030204" pitchFamily="34" charset="0"/>
                <a:cs typeface="Times New Roman" panose="02020603050405020304" pitchFamily="18" charset="0"/>
              </a:rPr>
              <a:t>Part D: Breakout Session Recap (</a:t>
            </a:r>
            <a:r>
              <a:rPr lang="en-US" sz="1200" b="1" dirty="0">
                <a:solidFill>
                  <a:schemeClr val="accent1"/>
                </a:solidFill>
                <a:ea typeface="Calibri" panose="020F0502020204030204" pitchFamily="34" charset="0"/>
                <a:cs typeface="Times New Roman" panose="02020603050405020304" pitchFamily="18" charset="0"/>
              </a:rPr>
              <a:t>15-30</a:t>
            </a:r>
            <a:r>
              <a:rPr lang="en-US" sz="1200" b="1" dirty="0">
                <a:solidFill>
                  <a:schemeClr val="accent1"/>
                </a:solidFill>
                <a:effectLst/>
                <a:ea typeface="Calibri" panose="020F0502020204030204" pitchFamily="34" charset="0"/>
                <a:cs typeface="Times New Roman" panose="02020603050405020304" pitchFamily="18" charset="0"/>
              </a:rPr>
              <a:t> minutes)</a:t>
            </a:r>
            <a:endParaRPr lang="en-US" sz="1200" b="1" i="1" dirty="0">
              <a:solidFill>
                <a:schemeClr val="accent1"/>
              </a:solidFill>
              <a:effectLst/>
              <a:ea typeface="Calibri" panose="020F0502020204030204" pitchFamily="34" charset="0"/>
              <a:cs typeface="Times New Roman" panose="02020603050405020304" pitchFamily="18" charset="0"/>
            </a:endParaRPr>
          </a:p>
          <a:p>
            <a:pPr marL="171450" marR="0" indent="-171450">
              <a:spcBef>
                <a:spcPts val="0"/>
              </a:spcBef>
              <a:buFont typeface="Arial" panose="020B0604020202020204" pitchFamily="34" charset="0"/>
              <a:buChar char="•"/>
              <a:tabLst>
                <a:tab pos="457200" algn="l"/>
              </a:tabLst>
            </a:pPr>
            <a:r>
              <a:rPr lang="en-US" sz="1200" dirty="0">
                <a:ea typeface="Calibri" panose="020F0502020204030204" pitchFamily="34" charset="0"/>
                <a:cs typeface="Times New Roman" panose="02020603050405020304" pitchFamily="18" charset="0"/>
              </a:rPr>
              <a:t>Scribes report out the highlights of their discussion, calling out the big learnings and ‘a ha’ moments</a:t>
            </a:r>
          </a:p>
          <a:p>
            <a:pPr marL="171450" marR="0" indent="-171450">
              <a:spcBef>
                <a:spcPts val="0"/>
              </a:spcBef>
              <a:spcAft>
                <a:spcPts val="600"/>
              </a:spcAft>
              <a:buFont typeface="Arial" panose="020B0604020202020204" pitchFamily="34" charset="0"/>
              <a:buChar char="•"/>
              <a:tabLst>
                <a:tab pos="457200" algn="l"/>
              </a:tabLst>
            </a:pPr>
            <a:r>
              <a:rPr lang="en-US" sz="1200" dirty="0">
                <a:effectLst/>
                <a:ea typeface="Calibri" panose="020F0502020204030204" pitchFamily="34" charset="0"/>
                <a:cs typeface="Times New Roman" panose="02020603050405020304" pitchFamily="18" charset="0"/>
              </a:rPr>
              <a:t>Recap of overall Individual goals selected. Which were the most popular ones and why?</a:t>
            </a:r>
          </a:p>
          <a:p>
            <a:pPr marL="0" marR="0">
              <a:lnSpc>
                <a:spcPct val="107000"/>
              </a:lnSpc>
              <a:spcBef>
                <a:spcPts val="0"/>
              </a:spcBef>
              <a:spcAft>
                <a:spcPts val="600"/>
              </a:spcAft>
              <a:tabLst>
                <a:tab pos="457200" algn="l"/>
              </a:tabLst>
            </a:pPr>
            <a:r>
              <a:rPr lang="en-US" sz="1200" dirty="0">
                <a:effectLs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457200" algn="l"/>
              </a:tabLst>
            </a:pPr>
            <a:r>
              <a:rPr lang="en-US" sz="1200" b="1" dirty="0">
                <a:solidFill>
                  <a:schemeClr val="accent1"/>
                </a:solidFill>
                <a:effectLst/>
                <a:ea typeface="Calibri" panose="020F0502020204030204" pitchFamily="34" charset="0"/>
                <a:cs typeface="Times New Roman" panose="02020603050405020304" pitchFamily="18" charset="0"/>
              </a:rPr>
              <a:t>Day 1 Closing by Champions and Launch Leader</a:t>
            </a:r>
          </a:p>
        </p:txBody>
      </p:sp>
      <p:sp>
        <p:nvSpPr>
          <p:cNvPr id="8" name="TextBox 7">
            <a:extLst>
              <a:ext uri="{FF2B5EF4-FFF2-40B4-BE49-F238E27FC236}">
                <a16:creationId xmlns:a16="http://schemas.microsoft.com/office/drawing/2014/main" id="{238F28EB-43ED-A543-340D-DF60D3D2B75C}"/>
              </a:ext>
            </a:extLst>
          </p:cNvPr>
          <p:cNvSpPr txBox="1"/>
          <p:nvPr/>
        </p:nvSpPr>
        <p:spPr>
          <a:xfrm>
            <a:off x="396258" y="869619"/>
            <a:ext cx="5486400" cy="1131207"/>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numCol="1">
            <a:spAutoFit/>
          </a:bodyPr>
          <a:lstStyle/>
          <a:p>
            <a:pPr marL="0" marR="0">
              <a:lnSpc>
                <a:spcPct val="107000"/>
              </a:lnSpc>
              <a:spcBef>
                <a:spcPts val="0"/>
              </a:spcBef>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Introduction (10 mins) – Champions</a:t>
            </a:r>
          </a:p>
          <a:p>
            <a:pPr marL="171450" marR="0" indent="-171450">
              <a:spcBef>
                <a:spcPts val="0"/>
              </a:spcBef>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Welcome and introductions: Champions, </a:t>
            </a:r>
            <a:r>
              <a:rPr lang="en-US" sz="1200" dirty="0">
                <a:ea typeface="Calibri" panose="020F0502020204030204" pitchFamily="34" charset="0"/>
                <a:cs typeface="Times New Roman" panose="02020603050405020304" pitchFamily="18" charset="0"/>
              </a:rPr>
              <a:t>Executive Sponsors, Advisors and Launch Leader</a:t>
            </a:r>
          </a:p>
          <a:p>
            <a:pPr marL="171450" marR="0" indent="-171450">
              <a:spcBef>
                <a:spcPts val="0"/>
              </a:spcBef>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Set the stage for the next 2 days: through storytelling, relate the journey of the cohort and underscore the honor of being selected</a:t>
            </a:r>
            <a:endParaRPr lang="en-US" sz="1100"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37A19C5-7A05-F451-3D5E-C69A8585CF0D}"/>
              </a:ext>
            </a:extLst>
          </p:cNvPr>
          <p:cNvSpPr txBox="1"/>
          <p:nvPr/>
        </p:nvSpPr>
        <p:spPr>
          <a:xfrm>
            <a:off x="5817868" y="6412915"/>
            <a:ext cx="6202680" cy="261610"/>
          </a:xfrm>
          <a:prstGeom prst="rect">
            <a:avLst/>
          </a:prstGeom>
          <a:noFill/>
        </p:spPr>
        <p:txBody>
          <a:bodyPr wrap="square">
            <a:spAutoFit/>
          </a:bodyPr>
          <a:lstStyle/>
          <a:p>
            <a:pPr marL="0" indent="0">
              <a:lnSpc>
                <a:spcPct val="100000"/>
              </a:lnSpc>
              <a:spcBef>
                <a:spcPts val="0"/>
              </a:spcBef>
              <a:buNone/>
            </a:pPr>
            <a:r>
              <a:rPr lang="en-US" sz="1050" i="1" dirty="0">
                <a:latin typeface="+mj-lt"/>
              </a:rPr>
              <a:t>All agenda items led by HBA Launch Leader/Facilitators unless otherwise indicated </a:t>
            </a:r>
          </a:p>
        </p:txBody>
      </p:sp>
    </p:spTree>
    <p:extLst>
      <p:ext uri="{BB962C8B-B14F-4D97-AF65-F5344CB8AC3E}">
        <p14:creationId xmlns:p14="http://schemas.microsoft.com/office/powerpoint/2010/main" val="4117985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16FE97-803A-B01A-CDBD-4575735F2715}"/>
              </a:ext>
            </a:extLst>
          </p:cNvPr>
          <p:cNvSpPr txBox="1"/>
          <p:nvPr/>
        </p:nvSpPr>
        <p:spPr>
          <a:xfrm>
            <a:off x="449582" y="527376"/>
            <a:ext cx="4254498" cy="276999"/>
          </a:xfrm>
          <a:prstGeom prst="rect">
            <a:avLst/>
          </a:prstGeom>
          <a:solidFill>
            <a:schemeClr val="bg1"/>
          </a:solidFill>
        </p:spPr>
        <p:txBody>
          <a:bodyPr wrap="square" rtlCol="0">
            <a:spAutoFit/>
          </a:bodyPr>
          <a:lstStyle/>
          <a:p>
            <a:endParaRPr lang="en-US" sz="1200" dirty="0"/>
          </a:p>
        </p:txBody>
      </p:sp>
      <p:sp>
        <p:nvSpPr>
          <p:cNvPr id="3" name="TextBox 2">
            <a:extLst>
              <a:ext uri="{FF2B5EF4-FFF2-40B4-BE49-F238E27FC236}">
                <a16:creationId xmlns:a16="http://schemas.microsoft.com/office/drawing/2014/main" id="{A03E31F3-87A0-8999-626A-150704A5EE3E}"/>
              </a:ext>
            </a:extLst>
          </p:cNvPr>
          <p:cNvSpPr txBox="1"/>
          <p:nvPr/>
        </p:nvSpPr>
        <p:spPr>
          <a:xfrm>
            <a:off x="4768032" y="182149"/>
            <a:ext cx="6898640" cy="1138773"/>
          </a:xfrm>
          <a:prstGeom prst="rect">
            <a:avLst/>
          </a:prstGeom>
          <a:solidFill>
            <a:schemeClr val="bg1"/>
          </a:solidFill>
        </p:spPr>
        <p:txBody>
          <a:bodyPr wrap="square" rtlCol="0">
            <a:spAutoFit/>
          </a:bodyPr>
          <a:lstStyle/>
          <a:p>
            <a:pPr algn="r"/>
            <a:r>
              <a:rPr lang="en-US" sz="4000" b="1" dirty="0">
                <a:solidFill>
                  <a:schemeClr val="accent1"/>
                </a:solidFill>
                <a:latin typeface="+mj-lt"/>
              </a:rPr>
              <a:t>Launch Day 2 </a:t>
            </a:r>
          </a:p>
          <a:p>
            <a:pPr algn="r"/>
            <a:r>
              <a:rPr lang="en-US" sz="2800" b="1" i="1" dirty="0">
                <a:solidFill>
                  <a:schemeClr val="accent1"/>
                </a:solidFill>
                <a:latin typeface="+mj-lt"/>
              </a:rPr>
              <a:t>Detailed Agenda</a:t>
            </a:r>
          </a:p>
        </p:txBody>
      </p:sp>
      <p:sp>
        <p:nvSpPr>
          <p:cNvPr id="4" name="TextBox 3">
            <a:extLst>
              <a:ext uri="{FF2B5EF4-FFF2-40B4-BE49-F238E27FC236}">
                <a16:creationId xmlns:a16="http://schemas.microsoft.com/office/drawing/2014/main" id="{FE9BAE88-1F46-F151-CA4D-F13CC0A2E672}"/>
              </a:ext>
            </a:extLst>
          </p:cNvPr>
          <p:cNvSpPr txBox="1"/>
          <p:nvPr/>
        </p:nvSpPr>
        <p:spPr>
          <a:xfrm>
            <a:off x="369119" y="2383071"/>
            <a:ext cx="5486400" cy="1426609"/>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07000"/>
              </a:lnSpc>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Part A: Group Initiatives Brainstorming (</a:t>
            </a:r>
            <a:r>
              <a:rPr lang="en-US" sz="1200" b="1" dirty="0">
                <a:solidFill>
                  <a:schemeClr val="accent1"/>
                </a:solidFill>
                <a:ea typeface="Calibri" panose="020F0502020204030204" pitchFamily="34" charset="0"/>
                <a:cs typeface="Times New Roman" panose="02020603050405020304" pitchFamily="18" charset="0"/>
              </a:rPr>
              <a:t>b</a:t>
            </a:r>
            <a:r>
              <a:rPr lang="en-US" sz="1200" b="1" dirty="0">
                <a:solidFill>
                  <a:schemeClr val="accent1"/>
                </a:solidFill>
                <a:effectLst/>
                <a:ea typeface="Calibri" panose="020F0502020204030204" pitchFamily="34" charset="0"/>
                <a:cs typeface="Times New Roman" panose="02020603050405020304" pitchFamily="18" charset="0"/>
              </a:rPr>
              <a:t>reakout sessions, 40 mins) </a:t>
            </a:r>
            <a:endParaRPr lang="en-US" sz="1200" dirty="0">
              <a:solidFill>
                <a:schemeClr val="accent1"/>
              </a:solidFill>
              <a:effectLst/>
              <a:ea typeface="Calibri" panose="020F0502020204030204" pitchFamily="34" charset="0"/>
              <a:cs typeface="Times New Roman" panose="02020603050405020304" pitchFamily="18" charset="0"/>
            </a:endParaRPr>
          </a:p>
          <a:p>
            <a:pPr marL="0" marR="0">
              <a:spcBef>
                <a:spcPts val="0"/>
              </a:spcBef>
            </a:pPr>
            <a:r>
              <a:rPr lang="en-US" sz="1200" i="1" dirty="0">
                <a:effectLst/>
                <a:ea typeface="Calibri" panose="020F0502020204030204" pitchFamily="34" charset="0"/>
                <a:cs typeface="Times New Roman" panose="02020603050405020304" pitchFamily="18" charset="0"/>
              </a:rPr>
              <a:t>HBA Facilitators lead each group, 7-10 </a:t>
            </a:r>
            <a:r>
              <a:rPr lang="en-US" sz="1200" i="1" dirty="0">
                <a:ea typeface="Calibri" panose="020F0502020204030204" pitchFamily="34" charset="0"/>
                <a:cs typeface="Times New Roman" panose="02020603050405020304" pitchFamily="18" charset="0"/>
              </a:rPr>
              <a:t>Ambassadors</a:t>
            </a:r>
            <a:r>
              <a:rPr lang="en-US" sz="1200" i="1" dirty="0">
                <a:effectLst/>
                <a:ea typeface="Calibri" panose="020F0502020204030204" pitchFamily="34" charset="0"/>
                <a:cs typeface="Times New Roman" panose="02020603050405020304" pitchFamily="18" charset="0"/>
              </a:rPr>
              <a:t> per group. Select a scribe to record overall impressions and impacts of the group conversation. Develop 2-3 </a:t>
            </a:r>
            <a:r>
              <a:rPr lang="en-US" sz="1200" i="1" dirty="0">
                <a:ea typeface="Calibri" panose="020F0502020204030204" pitchFamily="34" charset="0"/>
                <a:cs typeface="Times New Roman" panose="02020603050405020304" pitchFamily="18" charset="0"/>
              </a:rPr>
              <a:t>BIG IDEAS to be read out during the </a:t>
            </a:r>
            <a:r>
              <a:rPr lang="en-US" sz="1200" i="1" dirty="0">
                <a:effectLst/>
                <a:ea typeface="Calibri" panose="020F0502020204030204" pitchFamily="34" charset="0"/>
                <a:cs typeface="Times New Roman" panose="02020603050405020304" pitchFamily="18" charset="0"/>
              </a:rPr>
              <a:t>plenary session to follow</a:t>
            </a:r>
          </a:p>
          <a:p>
            <a:pPr>
              <a:lnSpc>
                <a:spcPct val="107000"/>
              </a:lnSpc>
              <a:spcAft>
                <a:spcPts val="800"/>
              </a:spcAft>
            </a:pPr>
            <a:endParaRPr lang="en-US" sz="1200" b="1" dirty="0">
              <a:effectLst/>
              <a:ea typeface="Calibri" panose="020F0502020204030204" pitchFamily="34" charset="0"/>
              <a:cs typeface="Times New Roman" panose="02020603050405020304" pitchFamily="18" charset="0"/>
            </a:endParaRPr>
          </a:p>
          <a:p>
            <a:pPr>
              <a:lnSpc>
                <a:spcPct val="107000"/>
              </a:lnSpc>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Break (10 minutes)</a:t>
            </a:r>
            <a:endParaRPr lang="en-US" sz="12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752A8E4-C9A2-2ADB-4A6A-0722EC9A4C80}"/>
              </a:ext>
            </a:extLst>
          </p:cNvPr>
          <p:cNvSpPr txBox="1"/>
          <p:nvPr/>
        </p:nvSpPr>
        <p:spPr>
          <a:xfrm>
            <a:off x="369118" y="4155329"/>
            <a:ext cx="5486400" cy="2062681"/>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Part B: Group Initiative Read-Out and Discussion (45 minutes) </a:t>
            </a:r>
          </a:p>
          <a:p>
            <a:pPr marL="171450" marR="0" indent="-171450">
              <a:spcBef>
                <a:spcPts val="0"/>
              </a:spcBef>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Groups read out brainstormed ideas and discuss suggested initiatives to solve problems. </a:t>
            </a:r>
          </a:p>
          <a:p>
            <a:pPr marL="171450" marR="0" indent="-171450">
              <a:spcBef>
                <a:spcPts val="0"/>
              </a:spcBef>
              <a:buFont typeface="Arial" panose="020B0604020202020204" pitchFamily="34" charset="0"/>
              <a:buChar char="•"/>
            </a:pPr>
            <a:r>
              <a:rPr lang="en-US" sz="1200" dirty="0">
                <a:ea typeface="Calibri" panose="020F0502020204030204" pitchFamily="34" charset="0"/>
                <a:cs typeface="Times New Roman" panose="02020603050405020304" pitchFamily="18" charset="0"/>
              </a:rPr>
              <a:t>If a final list of initiatives is agreed upon, the group can vote in-session to move forward and self-select onto teams</a:t>
            </a:r>
          </a:p>
          <a:p>
            <a:pPr marL="171450" marR="0" indent="-171450">
              <a:spcBef>
                <a:spcPts val="0"/>
              </a:spcBef>
              <a:buFont typeface="Arial" panose="020B0604020202020204" pitchFamily="34" charset="0"/>
              <a:buChar char="•"/>
            </a:pPr>
            <a:r>
              <a:rPr lang="en-US" sz="1200" dirty="0">
                <a:ea typeface="Calibri" panose="020F0502020204030204" pitchFamily="34" charset="0"/>
                <a:cs typeface="Times New Roman" panose="02020603050405020304" pitchFamily="18" charset="0"/>
              </a:rPr>
              <a:t>If more data/research is needed to determine final group initiatives, Champions will work with the cohort Executive Committee post-Launch, and group will be tapped to help and polled as needed for final decisions </a:t>
            </a:r>
          </a:p>
          <a:p>
            <a:pPr marR="0">
              <a:lnSpc>
                <a:spcPct val="107000"/>
              </a:lnSpc>
              <a:spcBef>
                <a:spcPts val="0"/>
              </a:spcBef>
              <a:spcAft>
                <a:spcPts val="800"/>
              </a:spcAft>
            </a:pPr>
            <a:r>
              <a:rPr lang="en-US" sz="1200" i="1" dirty="0">
                <a:effectLst/>
                <a:ea typeface="Calibri" panose="020F0502020204030204" pitchFamily="34" charset="0"/>
                <a:cs typeface="Times New Roman" panose="02020603050405020304" pitchFamily="18" charset="0"/>
              </a:rPr>
              <a:t>Group initiatives </a:t>
            </a:r>
            <a:r>
              <a:rPr lang="en-US" sz="1200" i="1" dirty="0">
                <a:ea typeface="Calibri" panose="020F0502020204030204" pitchFamily="34" charset="0"/>
                <a:cs typeface="Times New Roman" panose="02020603050405020304" pitchFamily="18" charset="0"/>
              </a:rPr>
              <a:t>to be finalized within the first 45 days post-Launch, in advance of the first Cohort meeting</a:t>
            </a:r>
            <a:r>
              <a:rPr lang="en-US" sz="1200" i="1" dirty="0">
                <a:effectLst/>
                <a:ea typeface="Calibri" panose="020F050202020403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16AC84C2-D0AA-D84A-595A-4D6BD20239D4}"/>
              </a:ext>
            </a:extLst>
          </p:cNvPr>
          <p:cNvSpPr txBox="1"/>
          <p:nvPr/>
        </p:nvSpPr>
        <p:spPr>
          <a:xfrm>
            <a:off x="6336481" y="1419073"/>
            <a:ext cx="5486400" cy="1362874"/>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Part C: Self-Organization of the Cohort (20 minutes) </a:t>
            </a:r>
            <a:r>
              <a:rPr lang="en-US" sz="1100" b="1" dirty="0">
                <a:solidFill>
                  <a:schemeClr val="accent1"/>
                </a:solidFill>
                <a:effectLst/>
                <a:ea typeface="Calibri" panose="020F0502020204030204" pitchFamily="34" charset="0"/>
                <a:cs typeface="Times New Roman" panose="02020603050405020304" pitchFamily="18" charset="0"/>
              </a:rPr>
              <a:t>– </a:t>
            </a:r>
            <a:r>
              <a:rPr lang="en-US" sz="1100" b="1" i="1" dirty="0">
                <a:solidFill>
                  <a:schemeClr val="accent1"/>
                </a:solidFill>
                <a:effectLst/>
                <a:ea typeface="Calibri" panose="020F0502020204030204" pitchFamily="34" charset="0"/>
                <a:cs typeface="Times New Roman" panose="02020603050405020304" pitchFamily="18" charset="0"/>
              </a:rPr>
              <a:t>see next slides</a:t>
            </a:r>
            <a:endParaRPr lang="en-US" sz="1100" b="1" dirty="0">
              <a:solidFill>
                <a:schemeClr val="accent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Review the Executive Committee (EC) responsibilities</a:t>
            </a:r>
          </a:p>
          <a:p>
            <a:pPr marL="342900" marR="0" lvl="0" indent="-342900">
              <a:lnSpc>
                <a:spcPct val="107000"/>
              </a:lnSpc>
              <a:spcBef>
                <a:spcPts val="0"/>
              </a:spcBef>
              <a:spcAft>
                <a:spcPts val="0"/>
              </a:spcAft>
              <a:buFont typeface="Arial" panose="020B0604020202020204" pitchFamily="34" charset="0"/>
              <a:buChar char="•"/>
            </a:pPr>
            <a:r>
              <a:rPr lang="en-US" sz="1200" dirty="0">
                <a:ea typeface="Calibri" panose="020F0502020204030204" pitchFamily="34" charset="0"/>
                <a:cs typeface="Times New Roman" panose="02020603050405020304" pitchFamily="18" charset="0"/>
              </a:rPr>
              <a:t>Cohort members self-nominate onto EC</a:t>
            </a:r>
          </a:p>
          <a:p>
            <a:pPr marL="342900" marR="0" lvl="0" indent="-342900">
              <a:lnSpc>
                <a:spcPct val="107000"/>
              </a:lnSpc>
              <a:spcBef>
                <a:spcPts val="0"/>
              </a:spcBef>
              <a:spcAft>
                <a:spcPts val="0"/>
              </a:spcAft>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If group initiatives are determined, cohort members self-nominate for Initiative Leads</a:t>
            </a:r>
          </a:p>
          <a:p>
            <a:pPr marL="342900" marR="0" lvl="0" indent="-342900">
              <a:lnSpc>
                <a:spcPct val="107000"/>
              </a:lnSpc>
              <a:spcBef>
                <a:spcPts val="0"/>
              </a:spcBef>
              <a:spcAft>
                <a:spcPts val="0"/>
              </a:spcAft>
              <a:buFont typeface="Arial" panose="020B0604020202020204" pitchFamily="34" charset="0"/>
              <a:buChar char="•"/>
            </a:pPr>
            <a:r>
              <a:rPr lang="en-US" sz="1200" dirty="0">
                <a:ea typeface="Calibri" panose="020F0502020204030204" pitchFamily="34" charset="0"/>
                <a:cs typeface="Times New Roman" panose="02020603050405020304" pitchFamily="18" charset="0"/>
              </a:rPr>
              <a:t>Other standing committees – discussion and self-selection</a:t>
            </a:r>
            <a:endParaRPr lang="en-US" sz="1200" dirty="0">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7760B08-3273-8268-6281-76168298D76F}"/>
              </a:ext>
            </a:extLst>
          </p:cNvPr>
          <p:cNvSpPr txBox="1"/>
          <p:nvPr/>
        </p:nvSpPr>
        <p:spPr>
          <a:xfrm>
            <a:off x="6336483" y="3041650"/>
            <a:ext cx="5486400" cy="1144159"/>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Part D: Making the most of your HBA experience (10 minutes, HBA Guest Speaker)</a:t>
            </a:r>
            <a:endParaRPr lang="en-US" sz="1200" b="1" dirty="0">
              <a:solidFill>
                <a:schemeClr val="accent1"/>
              </a:solidFill>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a typeface="Calibri" panose="020F0502020204030204" pitchFamily="34" charset="0"/>
                <a:cs typeface="Times New Roman" panose="02020603050405020304" pitchFamily="18" charset="0"/>
              </a:rPr>
              <a:t>How to navigate the HBA</a:t>
            </a:r>
          </a:p>
          <a:p>
            <a:pPr marL="171450" indent="-171450">
              <a:buFont typeface="Arial" panose="020B0604020202020204" pitchFamily="34" charset="0"/>
              <a:buChar char="•"/>
            </a:pPr>
            <a:r>
              <a:rPr lang="en-US" sz="1200" dirty="0">
                <a:ea typeface="Calibri" panose="020F0502020204030204" pitchFamily="34" charset="0"/>
                <a:cs typeface="Times New Roman" panose="02020603050405020304" pitchFamily="18" charset="0"/>
              </a:rPr>
              <a:t>Exclusive Master Classes and Coaching for Ambassador Programs</a:t>
            </a:r>
          </a:p>
          <a:p>
            <a:pPr marL="171450" indent="-171450">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Other topics/questions as needed</a:t>
            </a:r>
            <a:endParaRPr lang="en-US" sz="1200" dirty="0">
              <a:effectLst/>
              <a:ea typeface="Calibri" panose="020F0502020204030204" pitchFamily="34" charset="0"/>
            </a:endParaRPr>
          </a:p>
        </p:txBody>
      </p:sp>
      <p:sp>
        <p:nvSpPr>
          <p:cNvPr id="8" name="TextBox 7">
            <a:extLst>
              <a:ext uri="{FF2B5EF4-FFF2-40B4-BE49-F238E27FC236}">
                <a16:creationId xmlns:a16="http://schemas.microsoft.com/office/drawing/2014/main" id="{238F28EB-43ED-A543-340D-DF60D3D2B75C}"/>
              </a:ext>
            </a:extLst>
          </p:cNvPr>
          <p:cNvSpPr txBox="1"/>
          <p:nvPr/>
        </p:nvSpPr>
        <p:spPr>
          <a:xfrm>
            <a:off x="369119" y="93452"/>
            <a:ext cx="5486400" cy="2153346"/>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numCol="1">
            <a:spAutoFit/>
          </a:bodyPr>
          <a:lstStyle/>
          <a:p>
            <a:pPr marL="0" marR="0">
              <a:lnSpc>
                <a:spcPct val="107000"/>
              </a:lnSpc>
              <a:spcBef>
                <a:spcPts val="0"/>
              </a:spcBef>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Introduction (5 mins)</a:t>
            </a:r>
          </a:p>
          <a:p>
            <a:pPr marL="171450" marR="0" indent="-171450">
              <a:lnSpc>
                <a:spcPct val="107000"/>
              </a:lnSpc>
              <a:spcBef>
                <a:spcPts val="0"/>
              </a:spcBef>
              <a:spcAft>
                <a:spcPts val="0"/>
              </a:spcAft>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Outline agenda for the day</a:t>
            </a:r>
          </a:p>
          <a:p>
            <a:pPr marL="171450" marR="0" indent="-171450">
              <a:lnSpc>
                <a:spcPct val="107000"/>
              </a:lnSpc>
              <a:spcBef>
                <a:spcPts val="0"/>
              </a:spcBef>
              <a:spcAft>
                <a:spcPts val="0"/>
              </a:spcAft>
              <a:buFont typeface="Arial" panose="020B0604020202020204" pitchFamily="34" charset="0"/>
              <a:buChar char="•"/>
            </a:pPr>
            <a:r>
              <a:rPr lang="en-US" sz="1200" dirty="0">
                <a:ea typeface="Calibri" panose="020F0502020204030204" pitchFamily="34" charset="0"/>
                <a:cs typeface="Times New Roman" panose="02020603050405020304" pitchFamily="18" charset="0"/>
              </a:rPr>
              <a:t>Review </a:t>
            </a:r>
            <a:r>
              <a:rPr lang="en-US" sz="1200" dirty="0">
                <a:effectLst/>
                <a:ea typeface="Calibri" panose="020F0502020204030204" pitchFamily="34" charset="0"/>
                <a:cs typeface="Times New Roman" panose="02020603050405020304" pitchFamily="18" charset="0"/>
              </a:rPr>
              <a:t>goal and instructions for Group Initiatives Breakouts</a:t>
            </a:r>
          </a:p>
          <a:p>
            <a:pPr marL="628650" lvl="1" indent="-171450">
              <a:lnSpc>
                <a:spcPct val="107000"/>
              </a:lnSpc>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Review and discuss group initiative ideas (including company-designated options), ensuring all </a:t>
            </a:r>
            <a:r>
              <a:rPr lang="en-US" sz="1200" dirty="0">
                <a:ea typeface="Calibri" panose="020F0502020204030204" pitchFamily="34" charset="0"/>
                <a:cs typeface="Times New Roman" panose="02020603050405020304" pitchFamily="18" charset="0"/>
              </a:rPr>
              <a:t>voices are heard, understanding that final initiatives will be created and implemented within one year</a:t>
            </a:r>
          </a:p>
          <a:p>
            <a:pPr marL="628650" lvl="1" indent="-171450">
              <a:lnSpc>
                <a:spcPct val="107000"/>
              </a:lnSpc>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Brainstorm about what they want to work on as new initiatives that will improve company culture and work life, that will move the needle towards more diversity </a:t>
            </a:r>
            <a:r>
              <a:rPr lang="en-US" sz="1200" dirty="0">
                <a:ea typeface="Calibri" panose="020F0502020204030204" pitchFamily="34" charset="0"/>
                <a:cs typeface="Times New Roman" panose="02020603050405020304" pitchFamily="18" charset="0"/>
              </a:rPr>
              <a:t>and inclusion in leadership and in leadership delivery styles</a:t>
            </a:r>
            <a:r>
              <a:rPr lang="en-US" sz="1200" dirty="0">
                <a:effectLst/>
                <a:ea typeface="Calibri" panose="020F0502020204030204" pitchFamily="34" charset="0"/>
                <a:cs typeface="Times New Roman" panose="02020603050405020304" pitchFamily="18" charset="0"/>
              </a:rPr>
              <a:t>.</a:t>
            </a:r>
            <a:endParaRPr lang="en-US" sz="1200" dirty="0">
              <a:effectLst/>
              <a:ea typeface="Calibri" panose="020F0502020204030204" pitchFamily="34" charset="0"/>
            </a:endParaRPr>
          </a:p>
        </p:txBody>
      </p:sp>
      <p:sp>
        <p:nvSpPr>
          <p:cNvPr id="10" name="TextBox 9">
            <a:extLst>
              <a:ext uri="{FF2B5EF4-FFF2-40B4-BE49-F238E27FC236}">
                <a16:creationId xmlns:a16="http://schemas.microsoft.com/office/drawing/2014/main" id="{137A19C5-7A05-F451-3D5E-C69A8585CF0D}"/>
              </a:ext>
            </a:extLst>
          </p:cNvPr>
          <p:cNvSpPr txBox="1"/>
          <p:nvPr/>
        </p:nvSpPr>
        <p:spPr>
          <a:xfrm>
            <a:off x="5817868" y="6412915"/>
            <a:ext cx="6202680" cy="261610"/>
          </a:xfrm>
          <a:prstGeom prst="rect">
            <a:avLst/>
          </a:prstGeom>
          <a:noFill/>
        </p:spPr>
        <p:txBody>
          <a:bodyPr wrap="square">
            <a:spAutoFit/>
          </a:bodyPr>
          <a:lstStyle/>
          <a:p>
            <a:pPr marL="0" indent="0">
              <a:lnSpc>
                <a:spcPct val="100000"/>
              </a:lnSpc>
              <a:spcBef>
                <a:spcPts val="0"/>
              </a:spcBef>
              <a:buNone/>
            </a:pPr>
            <a:r>
              <a:rPr lang="en-US" sz="1050" i="1" dirty="0">
                <a:latin typeface="+mj-lt"/>
              </a:rPr>
              <a:t>All agenda items led by HBA Launch Leader/Facilitators unless otherwise indicated </a:t>
            </a:r>
          </a:p>
        </p:txBody>
      </p:sp>
      <p:sp>
        <p:nvSpPr>
          <p:cNvPr id="2" name="TextBox 1">
            <a:extLst>
              <a:ext uri="{FF2B5EF4-FFF2-40B4-BE49-F238E27FC236}">
                <a16:creationId xmlns:a16="http://schemas.microsoft.com/office/drawing/2014/main" id="{DBE53135-94EE-83B7-F375-D281AF713E3E}"/>
              </a:ext>
            </a:extLst>
          </p:cNvPr>
          <p:cNvSpPr txBox="1"/>
          <p:nvPr/>
        </p:nvSpPr>
        <p:spPr>
          <a:xfrm>
            <a:off x="6336483" y="4445512"/>
            <a:ext cx="5486400" cy="1758110"/>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200" b="1" dirty="0">
                <a:solidFill>
                  <a:schemeClr val="accent1"/>
                </a:solidFill>
                <a:effectLst/>
                <a:ea typeface="Calibri" panose="020F0502020204030204" pitchFamily="34" charset="0"/>
                <a:cs typeface="Times New Roman" panose="02020603050405020304" pitchFamily="18" charset="0"/>
              </a:rPr>
              <a:t>Day 2 Closing (</a:t>
            </a:r>
            <a:r>
              <a:rPr lang="en-US" sz="1200" b="1" dirty="0">
                <a:solidFill>
                  <a:schemeClr val="accent1"/>
                </a:solidFill>
                <a:ea typeface="Calibri" panose="020F0502020204030204" pitchFamily="34" charset="0"/>
                <a:cs typeface="Times New Roman" panose="02020603050405020304" pitchFamily="18" charset="0"/>
              </a:rPr>
              <a:t>20</a:t>
            </a:r>
            <a:r>
              <a:rPr lang="en-US" sz="1200" b="1" dirty="0">
                <a:solidFill>
                  <a:schemeClr val="accent1"/>
                </a:solidFill>
                <a:effectLst/>
                <a:ea typeface="Calibri" panose="020F0502020204030204" pitchFamily="34" charset="0"/>
                <a:cs typeface="Times New Roman" panose="02020603050405020304" pitchFamily="18" charset="0"/>
              </a:rPr>
              <a:t> minutes) – Launch Leader and Champions</a:t>
            </a:r>
            <a:endParaRPr lang="en-US" sz="1200" b="1" dirty="0">
              <a:solidFill>
                <a:schemeClr val="accent1"/>
              </a:solidFill>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Group conversation and sharing about the upcoming journey</a:t>
            </a:r>
          </a:p>
          <a:p>
            <a:pPr marL="171450" marR="0" lvl="0" indent="-171450">
              <a:lnSpc>
                <a:spcPct val="107000"/>
              </a:lnSpc>
              <a:spcBef>
                <a:spcPts val="0"/>
              </a:spcBef>
              <a:spcAft>
                <a:spcPts val="0"/>
              </a:spcAft>
              <a:buFont typeface="Arial" panose="020B0604020202020204" pitchFamily="34" charset="0"/>
              <a:buChar char="•"/>
            </a:pPr>
            <a:r>
              <a:rPr lang="en-US" sz="1200" dirty="0">
                <a:ea typeface="Calibri" panose="020F0502020204030204" pitchFamily="34" charset="0"/>
                <a:cs typeface="Times New Roman" panose="02020603050405020304" pitchFamily="18" charset="0"/>
              </a:rPr>
              <a:t>Checking in: how is everyone feeling</a:t>
            </a:r>
          </a:p>
          <a:p>
            <a:pPr marL="171450" marR="0" lvl="0" indent="-171450">
              <a:lnSpc>
                <a:spcPct val="107000"/>
              </a:lnSpc>
              <a:spcBef>
                <a:spcPts val="0"/>
              </a:spcBef>
              <a:spcAft>
                <a:spcPts val="0"/>
              </a:spcAft>
              <a:buFont typeface="Arial" panose="020B0604020202020204" pitchFamily="34" charset="0"/>
              <a:buChar char="•"/>
            </a:pPr>
            <a:r>
              <a:rPr lang="en-US" sz="1200" dirty="0">
                <a:ea typeface="Calibri" panose="020F0502020204030204" pitchFamily="34" charset="0"/>
                <a:cs typeface="Times New Roman" panose="02020603050405020304" pitchFamily="18" charset="0"/>
              </a:rPr>
              <a:t>Set first cohort meeting date</a:t>
            </a:r>
          </a:p>
          <a:p>
            <a:pPr marL="171450" marR="0" lvl="0" indent="-171450">
              <a:lnSpc>
                <a:spcPct val="107000"/>
              </a:lnSpc>
              <a:spcBef>
                <a:spcPts val="0"/>
              </a:spcBef>
              <a:spcAft>
                <a:spcPts val="0"/>
              </a:spcAft>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Summary of next steps and action items </a:t>
            </a:r>
          </a:p>
          <a:p>
            <a:pPr marL="171450" marR="0" lvl="0" indent="-171450">
              <a:lnSpc>
                <a:spcPct val="107000"/>
              </a:lnSpc>
              <a:spcBef>
                <a:spcPts val="0"/>
              </a:spcBef>
              <a:spcAft>
                <a:spcPts val="0"/>
              </a:spcAft>
              <a:buFont typeface="Arial" panose="020B0604020202020204" pitchFamily="34" charset="0"/>
              <a:buChar char="•"/>
            </a:pPr>
            <a:r>
              <a:rPr lang="en-US" sz="1200" dirty="0">
                <a:effectLst/>
                <a:ea typeface="Calibri" panose="020F0502020204030204" pitchFamily="34" charset="0"/>
                <a:cs typeface="Times New Roman" panose="02020603050405020304" pitchFamily="18" charset="0"/>
              </a:rPr>
              <a:t>Q&amp;A</a:t>
            </a:r>
          </a:p>
          <a:p>
            <a:pPr marL="171450" marR="0" lvl="0" indent="-171450">
              <a:lnSpc>
                <a:spcPct val="107000"/>
              </a:lnSpc>
              <a:spcBef>
                <a:spcPts val="0"/>
              </a:spcBef>
              <a:spcAft>
                <a:spcPts val="0"/>
              </a:spcAft>
              <a:buFont typeface="Arial" panose="020B0604020202020204" pitchFamily="34" charset="0"/>
              <a:buChar char="•"/>
            </a:pPr>
            <a:r>
              <a:rPr lang="en-US" sz="1200" dirty="0">
                <a:ea typeface="Calibri" panose="020F0502020204030204" pitchFamily="34" charset="0"/>
                <a:cs typeface="Times New Roman" panose="02020603050405020304" pitchFamily="18" charset="0"/>
              </a:rPr>
              <a:t>Champions close out</a:t>
            </a:r>
            <a:endParaRPr lang="en-US" sz="1200" dirty="0">
              <a:effectLst/>
              <a:ea typeface="Calibri" panose="020F0502020204030204" pitchFamily="34" charset="0"/>
              <a:cs typeface="Times New Roman" panose="02020603050405020304" pitchFamily="18" charset="0"/>
            </a:endParaRPr>
          </a:p>
          <a:p>
            <a:pPr marL="628650" lvl="1" indent="-171450">
              <a:lnSpc>
                <a:spcPct val="107000"/>
              </a:lnSpc>
              <a:buFont typeface="Arial" panose="020B0604020202020204" pitchFamily="34" charset="0"/>
              <a:buChar char="•"/>
            </a:pPr>
            <a:endParaRPr lang="en-US"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08234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B355-B328-6AD1-77F3-4C1DE0C9A2FA}"/>
              </a:ext>
            </a:extLst>
          </p:cNvPr>
          <p:cNvSpPr>
            <a:spLocks noGrp="1"/>
          </p:cNvSpPr>
          <p:nvPr>
            <p:ph type="title"/>
          </p:nvPr>
        </p:nvSpPr>
        <p:spPr/>
        <p:txBody>
          <a:bodyPr/>
          <a:lstStyle/>
          <a:p>
            <a:r>
              <a:rPr lang="en-US" dirty="0"/>
              <a:t>Executive Committee</a:t>
            </a:r>
          </a:p>
        </p:txBody>
      </p:sp>
      <p:sp>
        <p:nvSpPr>
          <p:cNvPr id="3" name="Text Placeholder 2">
            <a:extLst>
              <a:ext uri="{FF2B5EF4-FFF2-40B4-BE49-F238E27FC236}">
                <a16:creationId xmlns:a16="http://schemas.microsoft.com/office/drawing/2014/main" id="{7B939455-C9BF-4892-6B85-C4E1B836DA4E}"/>
              </a:ext>
            </a:extLst>
          </p:cNvPr>
          <p:cNvSpPr>
            <a:spLocks noGrp="1"/>
          </p:cNvSpPr>
          <p:nvPr>
            <p:ph type="body" sz="quarter" idx="10"/>
          </p:nvPr>
        </p:nvSpPr>
        <p:spPr>
          <a:xfrm>
            <a:off x="3827283" y="1367407"/>
            <a:ext cx="7526518" cy="4437776"/>
          </a:xfrm>
        </p:spPr>
        <p:txBody>
          <a:bodyPr>
            <a:normAutofit fontScale="70000" lnSpcReduction="20000"/>
          </a:bodyPr>
          <a:lstStyle/>
          <a:p>
            <a:pPr marL="0" indent="0">
              <a:buNone/>
            </a:pPr>
            <a:r>
              <a:rPr lang="en-US" sz="1600" dirty="0">
                <a:latin typeface="+mj-lt"/>
              </a:rPr>
              <a:t>Formed at the Launch, 4-6 Ambassadors self-nominate to work as the cohort’s leadership team (not a hierarchical structure, but collaborative). The Executive Committee can rotate after six months if there is high interest in these leadership roles. </a:t>
            </a:r>
          </a:p>
          <a:p>
            <a:pPr marL="0" indent="0">
              <a:buNone/>
            </a:pPr>
            <a:endParaRPr lang="en-US" sz="300" b="1" dirty="0">
              <a:latin typeface="+mj-lt"/>
            </a:endParaRPr>
          </a:p>
          <a:p>
            <a:pPr marL="0" indent="0">
              <a:buNone/>
            </a:pPr>
            <a:r>
              <a:rPr lang="en-US" sz="1600" b="1" dirty="0">
                <a:latin typeface="+mj-lt"/>
              </a:rPr>
              <a:t>The Executive Committee:</a:t>
            </a:r>
          </a:p>
          <a:p>
            <a:pPr marL="285750" indent="-285750">
              <a:defRPr/>
            </a:pPr>
            <a:r>
              <a:rPr kumimoji="0" lang="en-US" sz="1600" b="0" i="0" u="none" strike="noStrike" kern="1200" cap="none" spc="0" normalizeH="0" baseline="0" noProof="0" dirty="0">
                <a:ln>
                  <a:noFill/>
                </a:ln>
                <a:effectLst/>
                <a:uLnTx/>
                <a:uFillTx/>
                <a:latin typeface="+mj-lt"/>
                <a:ea typeface="+mn-ea"/>
                <a:cs typeface="Arial" panose="020B0604020202020204" pitchFamily="34" charset="0"/>
              </a:rPr>
              <a:t>Meets monthly (or more frequently) with their HBA Advisors</a:t>
            </a:r>
          </a:p>
          <a:p>
            <a:pPr marL="285750" indent="-285750">
              <a:defRPr/>
            </a:pPr>
            <a:r>
              <a:rPr lang="en-US" sz="1600" dirty="0">
                <a:latin typeface="+mj-lt"/>
                <a:cs typeface="Arial" panose="020B0604020202020204" pitchFamily="34" charset="0"/>
              </a:rPr>
              <a:t>Often particular members are designated to handle high-level functions such as budget oversight,</a:t>
            </a:r>
            <a:r>
              <a:rPr kumimoji="0" lang="en-US" sz="1600" b="0" i="0" u="none" strike="noStrike" kern="1200" cap="none" spc="0" normalizeH="0" baseline="0" noProof="0" dirty="0">
                <a:ln>
                  <a:noFill/>
                </a:ln>
                <a:effectLst/>
                <a:uLnTx/>
                <a:uFillTx/>
                <a:latin typeface="+mj-lt"/>
                <a:ea typeface="+mn-ea"/>
                <a:cs typeface="Arial" panose="020B0604020202020204" pitchFamily="34" charset="0"/>
              </a:rPr>
              <a:t> internal cohort communications and secretarial duties (meeting scheduling, note taking)</a:t>
            </a:r>
          </a:p>
          <a:p>
            <a:pPr marL="285750" indent="-285750">
              <a:defRPr/>
            </a:pPr>
            <a:r>
              <a:rPr lang="en-US" sz="1600" dirty="0">
                <a:latin typeface="+mj-lt"/>
                <a:cs typeface="Arial" panose="020B0604020202020204" pitchFamily="34" charset="0"/>
              </a:rPr>
              <a:t>Has oversight of the following, and should enlist the Ambassadors to work in each of these areas as part of their leadership development:</a:t>
            </a:r>
            <a:endParaRPr kumimoji="0" lang="en-US" sz="1600" b="0" i="0" u="none" strike="noStrike" kern="1200" cap="none" spc="0" normalizeH="0" baseline="0" noProof="0" dirty="0">
              <a:ln>
                <a:noFill/>
              </a:ln>
              <a:effectLst/>
              <a:uLnTx/>
              <a:uFillTx/>
              <a:latin typeface="+mj-lt"/>
              <a:ea typeface="+mn-ea"/>
              <a:cs typeface="Arial" panose="020B0604020202020204" pitchFamily="34" charset="0"/>
            </a:endParaRPr>
          </a:p>
          <a:p>
            <a:pPr marL="685800" marR="0" lvl="0" algn="l" defTabSz="914400" rtl="0" eaLnBrk="1" fontAlgn="auto" latinLnBrk="0" hangingPunct="1">
              <a:lnSpc>
                <a:spcPct val="100000"/>
              </a:lnSpc>
              <a:spcBef>
                <a:spcPts val="0"/>
              </a:spcBef>
              <a:spcAft>
                <a:spcPts val="600"/>
              </a:spcAft>
              <a:buSzTx/>
              <a:buFont typeface="+mj-lt"/>
              <a:buAutoNum type="arabicPeriod"/>
              <a:tabLst/>
              <a:defRPr/>
            </a:pPr>
            <a:endParaRPr kumimoji="0" lang="en-US" sz="1100" b="1" i="0" u="none" strike="noStrike" kern="1200" cap="none" spc="0" normalizeH="0" baseline="0" noProof="0" dirty="0">
              <a:ln>
                <a:noFill/>
              </a:ln>
              <a:effectLst/>
              <a:uLnTx/>
              <a:uFillTx/>
              <a:latin typeface="+mj-lt"/>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kumimoji="0" lang="en-US" sz="1200" b="1" i="0" u="none" strike="noStrike" kern="1200" cap="none" spc="0" normalizeH="0" baseline="0" noProof="0" dirty="0">
                <a:ln>
                  <a:noFill/>
                </a:ln>
                <a:effectLst/>
                <a:uLnTx/>
                <a:uFillTx/>
                <a:latin typeface="+mj-lt"/>
                <a:ea typeface="+mn-ea"/>
                <a:cs typeface="Arial" panose="020B0604020202020204" pitchFamily="34" charset="0"/>
              </a:rPr>
              <a:t>Overall cohort governance</a:t>
            </a:r>
            <a:r>
              <a:rPr kumimoji="0" lang="en-US" sz="1200" i="0" u="none" strike="noStrike" kern="1200" cap="none" spc="0" normalizeH="0" baseline="0" noProof="0" dirty="0">
                <a:ln>
                  <a:noFill/>
                </a:ln>
                <a:effectLst/>
                <a:uLnTx/>
                <a:uFillTx/>
                <a:latin typeface="+mj-lt"/>
                <a:ea typeface="+mn-ea"/>
                <a:cs typeface="Arial" panose="020B0604020202020204" pitchFamily="34" charset="0"/>
              </a:rPr>
              <a:t> including budget and resourcing</a:t>
            </a:r>
            <a:endParaRPr kumimoji="0" lang="en-US" sz="1200" b="1" i="0" u="none" strike="noStrike" kern="1200" cap="none" spc="0" normalizeH="0" baseline="0" noProof="0" dirty="0">
              <a:ln>
                <a:noFill/>
              </a:ln>
              <a:effectLst/>
              <a:uLnTx/>
              <a:uFillTx/>
              <a:latin typeface="+mj-lt"/>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kumimoji="0" lang="en-US" sz="1200" b="1" i="0" u="none" strike="noStrike" kern="1200" cap="none" spc="0" normalizeH="0" baseline="0" noProof="0" dirty="0">
                <a:ln>
                  <a:noFill/>
                </a:ln>
                <a:effectLst/>
                <a:uLnTx/>
                <a:uFillTx/>
                <a:latin typeface="+mj-lt"/>
                <a:ea typeface="+mn-ea"/>
                <a:cs typeface="Arial" panose="020B0604020202020204" pitchFamily="34" charset="0"/>
              </a:rPr>
              <a:t>Ambassador individual </a:t>
            </a:r>
            <a:r>
              <a:rPr lang="en-US" sz="1200" b="1" dirty="0">
                <a:latin typeface="+mj-lt"/>
                <a:cs typeface="Arial" panose="020B0604020202020204" pitchFamily="34" charset="0"/>
              </a:rPr>
              <a:t>g</a:t>
            </a:r>
            <a:r>
              <a:rPr kumimoji="0" lang="en-US" sz="1200" b="1" i="0" u="none" strike="noStrike" kern="1200" cap="none" spc="0" normalizeH="0" baseline="0" noProof="0" dirty="0" err="1">
                <a:ln>
                  <a:noFill/>
                </a:ln>
                <a:effectLst/>
                <a:uLnTx/>
                <a:uFillTx/>
                <a:latin typeface="+mj-lt"/>
                <a:ea typeface="+mn-ea"/>
                <a:cs typeface="Arial" panose="020B0604020202020204" pitchFamily="34" charset="0"/>
              </a:rPr>
              <a:t>oal</a:t>
            </a:r>
            <a:r>
              <a:rPr kumimoji="0" lang="en-US" sz="1200" b="1" i="0" u="none" strike="noStrike" kern="1200" cap="none" spc="0" normalizeH="0" baseline="0" noProof="0" dirty="0">
                <a:ln>
                  <a:noFill/>
                </a:ln>
                <a:effectLst/>
                <a:uLnTx/>
                <a:uFillTx/>
                <a:latin typeface="+mj-lt"/>
                <a:ea typeface="+mn-ea"/>
                <a:cs typeface="Arial" panose="020B0604020202020204" pitchFamily="34" charset="0"/>
              </a:rPr>
              <a:t> progress.</a:t>
            </a:r>
            <a:r>
              <a:rPr kumimoji="0" lang="en-US" sz="1200" b="0" i="0" u="none" strike="noStrike" kern="1200" cap="none" spc="0" normalizeH="0" baseline="0" noProof="0" dirty="0">
                <a:ln>
                  <a:noFill/>
                </a:ln>
                <a:effectLst/>
                <a:uLnTx/>
                <a:uFillTx/>
                <a:latin typeface="+mj-lt"/>
                <a:ea typeface="+mn-ea"/>
                <a:cs typeface="Arial" panose="020B0604020202020204" pitchFamily="34" charset="0"/>
              </a:rPr>
              <a:t> </a:t>
            </a:r>
            <a:r>
              <a:rPr kumimoji="0" lang="en-US" sz="1200" b="1" i="0" u="none" strike="noStrike" kern="1200" cap="none" spc="0" normalizeH="0" baseline="0" noProof="0" dirty="0">
                <a:ln>
                  <a:noFill/>
                </a:ln>
                <a:effectLst/>
                <a:uLnTx/>
                <a:uFillTx/>
                <a:latin typeface="+mj-lt"/>
                <a:ea typeface="+mn-ea"/>
                <a:cs typeface="Arial" panose="020B0604020202020204" pitchFamily="34" charset="0"/>
              </a:rPr>
              <a:t> </a:t>
            </a:r>
            <a:r>
              <a:rPr kumimoji="0" lang="en-US" sz="1200" b="0" i="0" u="none" strike="noStrike" kern="1200" cap="none" spc="0" normalizeH="0" baseline="0" noProof="0" dirty="0">
                <a:ln>
                  <a:noFill/>
                </a:ln>
                <a:effectLst/>
                <a:uLnTx/>
                <a:uFillTx/>
                <a:latin typeface="+mj-lt"/>
                <a:ea typeface="+mn-ea"/>
                <a:cs typeface="Arial" panose="020B0604020202020204" pitchFamily="34" charset="0"/>
              </a:rPr>
              <a:t>﻿This may include plans for workshops, panels, fireside chats, HBA events, </a:t>
            </a:r>
            <a:r>
              <a:rPr kumimoji="0" lang="en-US" sz="1200" b="0" i="0" u="none" strike="noStrike" kern="1200" cap="none" spc="0" normalizeH="0" baseline="0" noProof="0" dirty="0" err="1">
                <a:ln>
                  <a:noFill/>
                </a:ln>
                <a:effectLst/>
                <a:uLnTx/>
                <a:uFillTx/>
                <a:latin typeface="+mj-lt"/>
                <a:ea typeface="+mn-ea"/>
                <a:cs typeface="Arial" panose="020B0604020202020204" pitchFamily="34" charset="0"/>
              </a:rPr>
              <a:t>etc</a:t>
            </a:r>
            <a:r>
              <a:rPr kumimoji="0" lang="en-US" sz="1200" b="0" i="0" u="none" strike="noStrike" kern="1200" cap="none" spc="0" normalizeH="0" baseline="0" noProof="0" dirty="0">
                <a:ln>
                  <a:noFill/>
                </a:ln>
                <a:effectLst/>
                <a:uLnTx/>
                <a:uFillTx/>
                <a:latin typeface="+mj-lt"/>
                <a:ea typeface="+mn-ea"/>
                <a:cs typeface="Arial" panose="020B0604020202020204" pitchFamily="34" charset="0"/>
              </a:rPr>
              <a:t> on common goal topics</a:t>
            </a: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lang="en-US" sz="1200" b="1" dirty="0">
                <a:latin typeface="+mj-lt"/>
                <a:cs typeface="Arial" panose="020B0604020202020204" pitchFamily="34" charset="0"/>
              </a:rPr>
              <a:t>Group initiative goal progress.</a:t>
            </a:r>
            <a:r>
              <a:rPr kumimoji="0" lang="en-US" sz="1200" b="0" i="0" u="none" strike="noStrike" kern="1200" cap="none" spc="0" normalizeH="0" baseline="0" noProof="0" dirty="0">
                <a:ln>
                  <a:noFill/>
                </a:ln>
                <a:effectLst/>
                <a:uLnTx/>
                <a:uFillTx/>
                <a:latin typeface="+mj-lt"/>
                <a:ea typeface="+mn-ea"/>
                <a:cs typeface="Arial" panose="020B0604020202020204" pitchFamily="34" charset="0"/>
              </a:rPr>
              <a:t>This will include having group initiative chairs periodically join monthly calls or send in updates regarding their progress and needs.</a:t>
            </a: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kumimoji="0" lang="en-US" sz="1200" b="1" i="0" u="none" strike="noStrike" kern="1200" cap="none" spc="0" normalizeH="0" baseline="0" noProof="0" dirty="0">
                <a:ln>
                  <a:noFill/>
                </a:ln>
                <a:effectLst/>
                <a:uLnTx/>
                <a:uFillTx/>
                <a:latin typeface="+mj-lt"/>
                <a:ea typeface="+mn-ea"/>
                <a:cs typeface="Arial" panose="020B0604020202020204" pitchFamily="34" charset="0"/>
              </a:rPr>
              <a:t>Determining (with cohort input) what programs/events to create </a:t>
            </a:r>
            <a:r>
              <a:rPr kumimoji="0" lang="en-US" sz="1200" i="0" u="none" strike="noStrike" kern="1200" cap="none" spc="0" normalizeH="0" baseline="0" noProof="0" dirty="0">
                <a:ln>
                  <a:noFill/>
                </a:ln>
                <a:effectLst/>
                <a:uLnTx/>
                <a:uFillTx/>
                <a:latin typeface="+mj-lt"/>
                <a:ea typeface="+mn-ea"/>
                <a:cs typeface="Arial" panose="020B0604020202020204" pitchFamily="34" charset="0"/>
              </a:rPr>
              <a:t>outside of their group initiatives and create a calendar of events.</a:t>
            </a: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kumimoji="0" lang="en-US" sz="1200" b="1" i="0" u="none" strike="noStrike" kern="1200" cap="none" spc="0" normalizeH="0" baseline="0" noProof="0" dirty="0">
                <a:ln>
                  <a:noFill/>
                </a:ln>
                <a:effectLst/>
                <a:uLnTx/>
                <a:uFillTx/>
                <a:latin typeface="+mj-lt"/>
                <a:ea typeface="+mn-ea"/>
                <a:cs typeface="Arial" panose="020B0604020202020204" pitchFamily="34" charset="0"/>
              </a:rPr>
              <a:t>Addressing requests, issues and inquiries from individual Ambassadors.</a:t>
            </a: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kumimoji="0" lang="en-US" sz="1200" b="1" i="0" u="none" strike="noStrike" kern="1200" cap="none" spc="0" normalizeH="0" baseline="0" noProof="0" dirty="0">
                <a:ln>
                  <a:noFill/>
                </a:ln>
                <a:effectLst/>
                <a:uLnTx/>
                <a:uFillTx/>
                <a:latin typeface="+mj-lt"/>
                <a:ea typeface="+mn-ea"/>
                <a:cs typeface="Arial" panose="020B0604020202020204" pitchFamily="34" charset="0"/>
              </a:rPr>
              <a:t>Planning the mid year and end of year progress presentation </a:t>
            </a:r>
            <a:r>
              <a:rPr kumimoji="0" lang="en-US" sz="1200" i="0" u="none" strike="noStrike" kern="1200" cap="none" spc="0" normalizeH="0" baseline="0" noProof="0" dirty="0">
                <a:ln>
                  <a:noFill/>
                </a:ln>
                <a:effectLst/>
                <a:uLnTx/>
                <a:uFillTx/>
                <a:latin typeface="+mj-lt"/>
                <a:ea typeface="+mn-ea"/>
                <a:cs typeface="Arial" panose="020B0604020202020204" pitchFamily="34" charset="0"/>
              </a:rPr>
              <a:t>to </a:t>
            </a:r>
            <a:r>
              <a:rPr lang="en-US" sz="1200" dirty="0">
                <a:latin typeface="+mj-lt"/>
                <a:cs typeface="Arial" panose="020B0604020202020204" pitchFamily="34" charset="0"/>
              </a:rPr>
              <a:t>executive</a:t>
            </a:r>
            <a:r>
              <a:rPr kumimoji="0" lang="en-US" sz="1200" i="0" u="none" strike="noStrike" kern="1200" cap="none" spc="0" normalizeH="0" baseline="0" noProof="0" dirty="0">
                <a:ln>
                  <a:noFill/>
                </a:ln>
                <a:effectLst/>
                <a:uLnTx/>
                <a:uFillTx/>
                <a:latin typeface="+mj-lt"/>
                <a:ea typeface="+mn-ea"/>
                <a:cs typeface="Arial" panose="020B0604020202020204" pitchFamily="34" charset="0"/>
              </a:rPr>
              <a:t> sponsors</a:t>
            </a: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kumimoji="0" lang="en-US" sz="1200" b="1" i="0" u="none" strike="noStrike" kern="1200" cap="none" spc="0" normalizeH="0" baseline="0" noProof="0" dirty="0">
                <a:ln>
                  <a:noFill/>
                </a:ln>
                <a:effectLst/>
                <a:uLnTx/>
                <a:uFillTx/>
                <a:latin typeface="+mj-lt"/>
                <a:ea typeface="+mn-ea"/>
                <a:cs typeface="Arial" panose="020B0604020202020204" pitchFamily="34" charset="0"/>
              </a:rPr>
              <a:t>Oversee the cultivation of more senior leaders </a:t>
            </a:r>
            <a:r>
              <a:rPr kumimoji="0" lang="en-US" sz="1200" i="0" u="none" strike="noStrike" kern="1200" cap="none" spc="0" normalizeH="0" baseline="0" noProof="0" dirty="0">
                <a:ln>
                  <a:noFill/>
                </a:ln>
                <a:effectLst/>
                <a:uLnTx/>
                <a:uFillTx/>
                <a:latin typeface="+mj-lt"/>
                <a:ea typeface="+mn-ea"/>
                <a:cs typeface="Arial" panose="020B0604020202020204" pitchFamily="34" charset="0"/>
              </a:rPr>
              <a:t>to support the journey of the Ambassadors.</a:t>
            </a: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kumimoji="0" lang="en-US" sz="1200" b="1" i="0" u="none" strike="noStrike" kern="1200" cap="none" spc="0" normalizeH="0" baseline="0" noProof="0" dirty="0">
                <a:ln>
                  <a:noFill/>
                </a:ln>
                <a:effectLst/>
                <a:uLnTx/>
                <a:uFillTx/>
                <a:latin typeface="+mj-lt"/>
                <a:ea typeface="+mn-ea"/>
                <a:cs typeface="Arial" panose="020B0604020202020204" pitchFamily="34" charset="0"/>
              </a:rPr>
              <a:t>Collaborate with the HBA local chapter or regional council </a:t>
            </a:r>
            <a:r>
              <a:rPr kumimoji="0" lang="en-US" sz="1200" i="0" u="none" strike="noStrike" kern="1200" cap="none" spc="0" normalizeH="0" baseline="0" noProof="0" dirty="0">
                <a:ln>
                  <a:noFill/>
                </a:ln>
                <a:effectLst/>
                <a:uLnTx/>
                <a:uFillTx/>
                <a:latin typeface="+mj-lt"/>
                <a:ea typeface="+mn-ea"/>
                <a:cs typeface="Arial" panose="020B0604020202020204" pitchFamily="34" charset="0"/>
              </a:rPr>
              <a:t>if they exist, to increase the value to Ambassadors and help them create</a:t>
            </a:r>
            <a:r>
              <a:rPr lang="en-US" sz="1200" dirty="0">
                <a:latin typeface="+mj-lt"/>
                <a:cs typeface="Arial" panose="020B0604020202020204" pitchFamily="34" charset="0"/>
              </a:rPr>
              <a:t> external networks</a:t>
            </a:r>
            <a:r>
              <a:rPr kumimoji="0" lang="en-US" sz="1200" i="0" u="none" strike="noStrike" kern="1200" cap="none" spc="0" normalizeH="0" baseline="0" noProof="0" dirty="0">
                <a:ln>
                  <a:noFill/>
                </a:ln>
                <a:effectLst/>
                <a:uLnTx/>
                <a:uFillTx/>
                <a:latin typeface="+mj-lt"/>
                <a:ea typeface="+mn-ea"/>
                <a:cs typeface="Arial" panose="020B0604020202020204" pitchFamily="34" charset="0"/>
              </a:rPr>
              <a:t>. </a:t>
            </a: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lang="en-US" sz="1200" b="1" dirty="0">
                <a:latin typeface="+mj-lt"/>
                <a:cs typeface="Arial" panose="020B0604020202020204" pitchFamily="34" charset="0"/>
              </a:rPr>
              <a:t>Planning </a:t>
            </a:r>
            <a:r>
              <a:rPr kumimoji="0" lang="en-US" sz="1200" b="1" i="0" u="none" strike="noStrike" kern="1200" cap="none" spc="0" normalizeH="0" baseline="0" noProof="0" dirty="0">
                <a:ln>
                  <a:noFill/>
                </a:ln>
                <a:effectLst/>
                <a:uLnTx/>
                <a:uFillTx/>
                <a:latin typeface="+mj-lt"/>
                <a:ea typeface="+mn-ea"/>
                <a:cs typeface="Arial" panose="020B0604020202020204" pitchFamily="34" charset="0"/>
              </a:rPr>
              <a:t>cohort meetings</a:t>
            </a:r>
            <a:r>
              <a:rPr lang="en-US" sz="1200" b="1" dirty="0">
                <a:latin typeface="+mj-lt"/>
                <a:cs typeface="Arial" panose="020B0604020202020204" pitchFamily="34" charset="0"/>
              </a:rPr>
              <a:t> </a:t>
            </a:r>
            <a:r>
              <a:rPr lang="en-US" sz="1200" dirty="0">
                <a:latin typeface="+mj-lt"/>
                <a:cs typeface="Arial" panose="020B0604020202020204" pitchFamily="34" charset="0"/>
              </a:rPr>
              <a:t>as </a:t>
            </a:r>
            <a:r>
              <a:rPr kumimoji="0" lang="en-US" sz="1200" i="0" u="none" strike="noStrike" kern="1200" cap="none" spc="0" normalizeH="0" baseline="0" noProof="0" dirty="0">
                <a:ln>
                  <a:noFill/>
                </a:ln>
                <a:effectLst/>
                <a:uLnTx/>
                <a:uFillTx/>
                <a:latin typeface="+mj-lt"/>
                <a:ea typeface="+mn-ea"/>
                <a:cs typeface="Arial" panose="020B0604020202020204" pitchFamily="34" charset="0"/>
              </a:rPr>
              <a:t>appropriate/necessary including scheduling, invitations, agenda creation, </a:t>
            </a:r>
            <a:r>
              <a:rPr kumimoji="0" lang="en-US" sz="1200" i="0" u="none" strike="noStrike" kern="1200" cap="none" spc="0" normalizeH="0" baseline="0" noProof="0" dirty="0" err="1">
                <a:ln>
                  <a:noFill/>
                </a:ln>
                <a:effectLst/>
                <a:uLnTx/>
                <a:uFillTx/>
                <a:latin typeface="+mj-lt"/>
                <a:ea typeface="+mn-ea"/>
                <a:cs typeface="Arial" panose="020B0604020202020204" pitchFamily="34" charset="0"/>
              </a:rPr>
              <a:t>etc</a:t>
            </a:r>
            <a:endParaRPr kumimoji="0" lang="en-US" sz="1200" i="0" u="none" strike="noStrike" kern="1200" cap="none" spc="0" normalizeH="0" baseline="0" noProof="0" dirty="0">
              <a:ln>
                <a:noFill/>
              </a:ln>
              <a:effectLst/>
              <a:uLnTx/>
              <a:uFillTx/>
              <a:latin typeface="+mj-lt"/>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600"/>
              </a:spcAft>
              <a:buSzTx/>
              <a:buFont typeface="+mj-lt"/>
              <a:buAutoNum type="arabicPeriod"/>
              <a:tabLst/>
              <a:defRPr/>
            </a:pPr>
            <a:r>
              <a:rPr lang="en-US" sz="1200" b="1" dirty="0">
                <a:latin typeface="+mj-lt"/>
                <a:cs typeface="Arial" panose="020B0604020202020204" pitchFamily="34" charset="0"/>
              </a:rPr>
              <a:t>Plan and execute the program graduation </a:t>
            </a:r>
            <a:r>
              <a:rPr lang="en-US" sz="1200" dirty="0">
                <a:latin typeface="+mj-lt"/>
                <a:cs typeface="Arial" panose="020B0604020202020204" pitchFamily="34" charset="0"/>
              </a:rPr>
              <a:t>and accompanying festivities</a:t>
            </a:r>
            <a:endParaRPr kumimoji="0" lang="en-US" sz="1200" b="1" i="0" u="none" strike="noStrike" kern="1200" cap="none" spc="0" normalizeH="0" baseline="0" noProof="0" dirty="0">
              <a:ln>
                <a:noFill/>
              </a:ln>
              <a:effectLst/>
              <a:uLnTx/>
              <a:uFillTx/>
              <a:latin typeface="+mj-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endParaRPr lang="en-US" sz="800" b="1" dirty="0">
              <a:latin typeface="+mj-lt"/>
              <a:cs typeface="Arial" panose="020B0604020202020204" pitchFamily="34" charset="0"/>
            </a:endParaRPr>
          </a:p>
          <a:p>
            <a:pPr marL="0" indent="0">
              <a:buNone/>
            </a:pPr>
            <a:r>
              <a:rPr lang="en-US" sz="1600" dirty="0">
                <a:latin typeface="+mj-lt"/>
              </a:rPr>
              <a:t>Executive Committee members commit an additional 1-2 hours per month.</a:t>
            </a:r>
          </a:p>
        </p:txBody>
      </p:sp>
    </p:spTree>
    <p:extLst>
      <p:ext uri="{BB962C8B-B14F-4D97-AF65-F5344CB8AC3E}">
        <p14:creationId xmlns:p14="http://schemas.microsoft.com/office/powerpoint/2010/main" val="1756410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B355-B328-6AD1-77F3-4C1DE0C9A2FA}"/>
              </a:ext>
            </a:extLst>
          </p:cNvPr>
          <p:cNvSpPr>
            <a:spLocks noGrp="1"/>
          </p:cNvSpPr>
          <p:nvPr>
            <p:ph type="title"/>
          </p:nvPr>
        </p:nvSpPr>
        <p:spPr/>
        <p:txBody>
          <a:bodyPr/>
          <a:lstStyle/>
          <a:p>
            <a:r>
              <a:rPr lang="en-US" dirty="0"/>
              <a:t>Functional Committees</a:t>
            </a:r>
          </a:p>
        </p:txBody>
      </p:sp>
      <p:sp>
        <p:nvSpPr>
          <p:cNvPr id="3" name="Text Placeholder 2">
            <a:extLst>
              <a:ext uri="{FF2B5EF4-FFF2-40B4-BE49-F238E27FC236}">
                <a16:creationId xmlns:a16="http://schemas.microsoft.com/office/drawing/2014/main" id="{7B939455-C9BF-4892-6B85-C4E1B836DA4E}"/>
              </a:ext>
            </a:extLst>
          </p:cNvPr>
          <p:cNvSpPr>
            <a:spLocks noGrp="1"/>
          </p:cNvSpPr>
          <p:nvPr>
            <p:ph type="body" sz="quarter" idx="10"/>
          </p:nvPr>
        </p:nvSpPr>
        <p:spPr>
          <a:xfrm>
            <a:off x="3827283" y="1350628"/>
            <a:ext cx="7526518" cy="4387441"/>
          </a:xfrm>
        </p:spPr>
        <p:txBody>
          <a:bodyPr>
            <a:normAutofit fontScale="55000" lnSpcReduction="20000"/>
          </a:bodyPr>
          <a:lstStyle/>
          <a:p>
            <a:pPr marL="0" indent="0">
              <a:lnSpc>
                <a:spcPct val="120000"/>
              </a:lnSpc>
              <a:buNone/>
            </a:pPr>
            <a:r>
              <a:rPr lang="en-US" sz="2000" dirty="0">
                <a:latin typeface="+mj-lt"/>
              </a:rPr>
              <a:t>Discussed during the launch and finalized by the first cohort meeting, </a:t>
            </a:r>
            <a:r>
              <a:rPr lang="en-US" sz="2000" b="1" dirty="0">
                <a:latin typeface="+mj-lt"/>
              </a:rPr>
              <a:t>optional </a:t>
            </a:r>
            <a:r>
              <a:rPr lang="en-US" sz="2000" dirty="0">
                <a:latin typeface="+mj-lt"/>
              </a:rPr>
              <a:t>functional committees </a:t>
            </a:r>
            <a:r>
              <a:rPr lang="en-US" sz="2000" dirty="0"/>
              <a:t>support and execute on other cohort needs and plans. These committees can be flexible based on the group’s need, but typically fall into the following categories:</a:t>
            </a:r>
            <a:endParaRPr lang="en-US" sz="2000" dirty="0">
              <a:latin typeface="+mj-lt"/>
            </a:endParaRPr>
          </a:p>
          <a:p>
            <a:pPr marL="285750" indent="-285750">
              <a:lnSpc>
                <a:spcPct val="120000"/>
              </a:lnSpc>
            </a:pPr>
            <a:r>
              <a:rPr lang="en-US" sz="1700" b="1" dirty="0"/>
              <a:t>Events: </a:t>
            </a:r>
            <a:r>
              <a:rPr lang="en-US" sz="1700" dirty="0"/>
              <a:t>dedicated to planning and executing any internal company events the cohort decides to hold (outside of the group initiatives). If a standing event committee is not built, ad hoc teams should be pulled together to execute each planned event.</a:t>
            </a:r>
          </a:p>
          <a:p>
            <a:pPr marL="285750" indent="-285750">
              <a:lnSpc>
                <a:spcPct val="120000"/>
              </a:lnSpc>
            </a:pPr>
            <a:r>
              <a:rPr lang="en-US" sz="1700" b="1" dirty="0"/>
              <a:t>External engagement: </a:t>
            </a:r>
            <a:r>
              <a:rPr lang="en-US" sz="1700" dirty="0"/>
              <a:t>dedicated to liaising and engaging with other internal ERGs, local HBA chapter/region, local nonprofit or charity as deemed appropriate by the cohort</a:t>
            </a:r>
          </a:p>
          <a:p>
            <a:pPr marL="285750" indent="-285750">
              <a:lnSpc>
                <a:spcPct val="120000"/>
              </a:lnSpc>
            </a:pPr>
            <a:r>
              <a:rPr lang="en-US" sz="1700" b="1" dirty="0"/>
              <a:t>Membership: </a:t>
            </a:r>
            <a:r>
              <a:rPr lang="en-US" sz="1700" dirty="0"/>
              <a:t>dedicated to driving HBA membership and engagement within the organization</a:t>
            </a:r>
          </a:p>
          <a:p>
            <a:pPr marL="285750" indent="-285750">
              <a:lnSpc>
                <a:spcPct val="120000"/>
              </a:lnSpc>
            </a:pPr>
            <a:endParaRPr lang="en-US" sz="2000" dirty="0">
              <a:latin typeface="+mj-lt"/>
            </a:endParaRPr>
          </a:p>
          <a:p>
            <a:pPr marL="0" indent="0">
              <a:lnSpc>
                <a:spcPct val="120000"/>
              </a:lnSpc>
              <a:buNone/>
            </a:pPr>
            <a:r>
              <a:rPr lang="en-US" sz="2000" b="1" dirty="0">
                <a:latin typeface="+mj-lt"/>
              </a:rPr>
              <a:t>The Functional Committees:</a:t>
            </a:r>
          </a:p>
          <a:p>
            <a:pPr marL="285750" indent="-285750">
              <a:lnSpc>
                <a:spcPct val="120000"/>
              </a:lnSpc>
              <a:defRPr/>
            </a:pPr>
            <a:r>
              <a:rPr kumimoji="0" lang="en-US" sz="1800" b="0" i="0" u="none" strike="noStrike" kern="1200" cap="none" spc="0" normalizeH="0" baseline="0" noProof="0" dirty="0">
                <a:ln>
                  <a:noFill/>
                </a:ln>
                <a:effectLst/>
                <a:uLnTx/>
                <a:uFillTx/>
                <a:latin typeface="+mj-lt"/>
                <a:ea typeface="+mn-ea"/>
                <a:cs typeface="Arial" panose="020B0604020202020204" pitchFamily="34" charset="0"/>
              </a:rPr>
              <a:t>Meets as needed to accomplish the goals set out by the cohort to enhance the work they are doing</a:t>
            </a:r>
          </a:p>
          <a:p>
            <a:pPr marL="285750" indent="-285750">
              <a:lnSpc>
                <a:spcPct val="120000"/>
              </a:lnSpc>
              <a:defRPr/>
            </a:pPr>
            <a:r>
              <a:rPr lang="en-US" sz="1800" dirty="0">
                <a:latin typeface="+mj-lt"/>
                <a:cs typeface="Arial" panose="020B0604020202020204" pitchFamily="34" charset="0"/>
              </a:rPr>
              <a:t>Determine cross-functional needs to deliver on objectives</a:t>
            </a:r>
          </a:p>
          <a:p>
            <a:pPr marL="285750" indent="-285750">
              <a:lnSpc>
                <a:spcPct val="120000"/>
              </a:lnSpc>
              <a:defRPr/>
            </a:pPr>
            <a:r>
              <a:rPr lang="en-US" sz="1800" dirty="0">
                <a:latin typeface="+mj-lt"/>
                <a:cs typeface="Arial" panose="020B0604020202020204" pitchFamily="34" charset="0"/>
              </a:rPr>
              <a:t>Develop and execute plans, timelines and deliverables</a:t>
            </a:r>
            <a:endParaRPr kumimoji="0" lang="en-US" sz="1800" b="0" i="0" u="none" strike="noStrike" kern="1200" cap="none" spc="0" normalizeH="0" baseline="0" noProof="0" dirty="0">
              <a:ln>
                <a:noFill/>
              </a:ln>
              <a:effectLst/>
              <a:uLnTx/>
              <a:uFillTx/>
              <a:latin typeface="+mj-lt"/>
              <a:ea typeface="+mn-ea"/>
              <a:cs typeface="Arial" panose="020B0604020202020204" pitchFamily="34" charset="0"/>
            </a:endParaRPr>
          </a:p>
          <a:p>
            <a:pPr marL="285750" indent="-285750">
              <a:lnSpc>
                <a:spcPct val="120000"/>
              </a:lnSpc>
              <a:defRPr/>
            </a:pPr>
            <a:r>
              <a:rPr lang="en-US" sz="1800" dirty="0">
                <a:latin typeface="+mj-lt"/>
                <a:cs typeface="Arial" panose="020B0604020202020204" pitchFamily="34" charset="0"/>
              </a:rPr>
              <a:t>Escalates issues and/or road blocks to the executive committee as needed</a:t>
            </a:r>
          </a:p>
          <a:p>
            <a:pPr marL="285750" indent="-285750">
              <a:lnSpc>
                <a:spcPct val="120000"/>
              </a:lnSpc>
              <a:defRPr/>
            </a:pPr>
            <a:r>
              <a:rPr lang="en-US" sz="1800" dirty="0">
                <a:latin typeface="+mj-lt"/>
                <a:cs typeface="Arial" panose="020B0604020202020204" pitchFamily="34" charset="0"/>
              </a:rPr>
              <a:t>Delivers regular committee updates to the executive committee, cohort and (if needed) executive sponsors</a:t>
            </a:r>
          </a:p>
          <a:p>
            <a:pPr marL="285750" indent="-285750">
              <a:lnSpc>
                <a:spcPct val="120000"/>
              </a:lnSpc>
              <a:defRPr/>
            </a:pPr>
            <a:r>
              <a:rPr lang="en-US" sz="1800" dirty="0">
                <a:latin typeface="+mj-lt"/>
                <a:cs typeface="Arial" panose="020B0604020202020204" pitchFamily="34" charset="0"/>
              </a:rPr>
              <a:t>Compiles data points and information for sharing to executive sponsors and necessary communications to share more widely within the company</a:t>
            </a:r>
            <a:endParaRPr lang="en-US" sz="1600" dirty="0">
              <a:latin typeface="+mj-lt"/>
            </a:endParaRPr>
          </a:p>
        </p:txBody>
      </p:sp>
    </p:spTree>
    <p:extLst>
      <p:ext uri="{BB962C8B-B14F-4D97-AF65-F5344CB8AC3E}">
        <p14:creationId xmlns:p14="http://schemas.microsoft.com/office/powerpoint/2010/main" val="1224487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B355-B328-6AD1-77F3-4C1DE0C9A2FA}"/>
              </a:ext>
            </a:extLst>
          </p:cNvPr>
          <p:cNvSpPr>
            <a:spLocks noGrp="1"/>
          </p:cNvSpPr>
          <p:nvPr>
            <p:ph type="title"/>
          </p:nvPr>
        </p:nvSpPr>
        <p:spPr/>
        <p:txBody>
          <a:bodyPr/>
          <a:lstStyle/>
          <a:p>
            <a:r>
              <a:rPr lang="en-US" dirty="0"/>
              <a:t>Team Leads</a:t>
            </a:r>
          </a:p>
        </p:txBody>
      </p:sp>
      <p:sp>
        <p:nvSpPr>
          <p:cNvPr id="3" name="Text Placeholder 2">
            <a:extLst>
              <a:ext uri="{FF2B5EF4-FFF2-40B4-BE49-F238E27FC236}">
                <a16:creationId xmlns:a16="http://schemas.microsoft.com/office/drawing/2014/main" id="{7B939455-C9BF-4892-6B85-C4E1B836DA4E}"/>
              </a:ext>
            </a:extLst>
          </p:cNvPr>
          <p:cNvSpPr>
            <a:spLocks noGrp="1"/>
          </p:cNvSpPr>
          <p:nvPr>
            <p:ph type="body" sz="quarter" idx="10"/>
          </p:nvPr>
        </p:nvSpPr>
        <p:spPr>
          <a:xfrm>
            <a:off x="3827283" y="1317073"/>
            <a:ext cx="7526518" cy="4429386"/>
          </a:xfrm>
        </p:spPr>
        <p:txBody>
          <a:bodyPr>
            <a:normAutofit fontScale="70000" lnSpcReduction="20000"/>
          </a:bodyPr>
          <a:lstStyle/>
          <a:p>
            <a:pPr marL="0" indent="0">
              <a:buNone/>
            </a:pPr>
            <a:r>
              <a:rPr lang="en-US" sz="2000" dirty="0">
                <a:latin typeface="+mj-lt"/>
              </a:rPr>
              <a:t>Formed as soon as the final group initiatives and functional committees are determined, each team/committee is led by 1-2 individuals who drive the team and the planning process, liaising as needed with the executive committee to provide updates on progress.</a:t>
            </a:r>
          </a:p>
          <a:p>
            <a:pPr marL="0" indent="0">
              <a:buNone/>
            </a:pPr>
            <a:endParaRPr lang="en-US" sz="2000" dirty="0">
              <a:latin typeface="+mj-lt"/>
            </a:endParaRPr>
          </a:p>
          <a:p>
            <a:pPr marL="0" indent="0">
              <a:buNone/>
            </a:pPr>
            <a:r>
              <a:rPr lang="en-US" sz="2000" b="1" dirty="0">
                <a:latin typeface="+mj-lt"/>
              </a:rPr>
              <a:t>The Team Leads:</a:t>
            </a:r>
          </a:p>
          <a:p>
            <a:pPr marL="285750" indent="-285750">
              <a:defRPr/>
            </a:pPr>
            <a:r>
              <a:rPr kumimoji="0" lang="en-US" sz="2000" b="0" i="0" u="none" strike="noStrike" kern="1200" cap="none" spc="0" normalizeH="0" baseline="0" noProof="0" dirty="0">
                <a:ln>
                  <a:noFill/>
                </a:ln>
                <a:effectLst/>
                <a:uLnTx/>
                <a:uFillTx/>
                <a:latin typeface="+mj-lt"/>
                <a:ea typeface="+mn-ea"/>
                <a:cs typeface="Arial" panose="020B0604020202020204" pitchFamily="34" charset="0"/>
              </a:rPr>
              <a:t>Meets monthly (or more frequently) with their team</a:t>
            </a:r>
          </a:p>
          <a:p>
            <a:pPr marL="285750" indent="-285750">
              <a:defRPr/>
            </a:pPr>
            <a:r>
              <a:rPr lang="en-US" sz="2000" dirty="0">
                <a:latin typeface="+mj-lt"/>
                <a:cs typeface="Arial" panose="020B0604020202020204" pitchFamily="34" charset="0"/>
              </a:rPr>
              <a:t>Helps determine the project scope, including developing project plans, timelines and deliverables</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a:p>
            <a:pPr marL="285750" indent="-285750">
              <a:defRPr/>
            </a:pPr>
            <a:r>
              <a:rPr lang="en-US" sz="2000" dirty="0">
                <a:latin typeface="+mj-lt"/>
                <a:cs typeface="Arial" panose="020B0604020202020204" pitchFamily="34" charset="0"/>
              </a:rPr>
              <a:t>Drives the project planning process, ensuring progress towards goals and tracking as the initiative goes</a:t>
            </a:r>
          </a:p>
          <a:p>
            <a:pPr marL="285750" indent="-285750">
              <a:defRPr/>
            </a:pPr>
            <a:r>
              <a:rPr lang="en-US" sz="2000" dirty="0">
                <a:latin typeface="+mj-lt"/>
                <a:cs typeface="Arial" panose="020B0604020202020204" pitchFamily="34" charset="0"/>
              </a:rPr>
              <a:t>Delegates as needed</a:t>
            </a:r>
          </a:p>
          <a:p>
            <a:pPr marL="285750" indent="-285750">
              <a:defRPr/>
            </a:pPr>
            <a:r>
              <a:rPr lang="en-US" sz="2000" dirty="0">
                <a:latin typeface="+mj-lt"/>
                <a:cs typeface="Arial" panose="020B0604020202020204" pitchFamily="34" charset="0"/>
              </a:rPr>
              <a:t>Escalates issues and/or road blocks to the executive committee as needed</a:t>
            </a:r>
          </a:p>
          <a:p>
            <a:pPr marL="285750" indent="-285750">
              <a:defRPr/>
            </a:pPr>
            <a:r>
              <a:rPr lang="en-US" sz="2000" dirty="0">
                <a:latin typeface="+mj-lt"/>
                <a:cs typeface="Arial" panose="020B0604020202020204" pitchFamily="34" charset="0"/>
              </a:rPr>
              <a:t>Delivers regular project updates to the executive committee, cohort and (if needed) executive sponsors</a:t>
            </a:r>
          </a:p>
          <a:p>
            <a:pPr marL="285750" indent="-285750">
              <a:defRPr/>
            </a:pPr>
            <a:r>
              <a:rPr lang="en-US" sz="2000" dirty="0">
                <a:latin typeface="+mj-lt"/>
                <a:cs typeface="Arial" panose="020B0604020202020204" pitchFamily="34" charset="0"/>
              </a:rPr>
              <a:t>Compiles final outputs for sharing to executive sponsors and necessary communications to share more widely within the company</a:t>
            </a:r>
          </a:p>
          <a:p>
            <a:pPr marL="0" marR="0" lvl="0" indent="0" algn="l" defTabSz="914400" rtl="0" eaLnBrk="1" fontAlgn="auto" latinLnBrk="0" hangingPunct="1">
              <a:lnSpc>
                <a:spcPct val="100000"/>
              </a:lnSpc>
              <a:spcBef>
                <a:spcPts val="0"/>
              </a:spcBef>
              <a:spcAft>
                <a:spcPts val="0"/>
              </a:spcAft>
              <a:buClrTx/>
              <a:buSzTx/>
              <a:buNone/>
              <a:tabLst/>
              <a:defRPr/>
            </a:pPr>
            <a:endParaRPr lang="en-US" sz="1000" b="1" dirty="0">
              <a:latin typeface="+mj-lt"/>
              <a:cs typeface="Arial" panose="020B0604020202020204" pitchFamily="34" charset="0"/>
            </a:endParaRPr>
          </a:p>
          <a:p>
            <a:pPr marL="0" indent="0">
              <a:buNone/>
            </a:pPr>
            <a:endParaRPr lang="en-US" sz="2000" dirty="0">
              <a:latin typeface="+mj-lt"/>
            </a:endParaRPr>
          </a:p>
          <a:p>
            <a:pPr marL="0" indent="0">
              <a:buNone/>
            </a:pPr>
            <a:r>
              <a:rPr lang="en-US" sz="2000" dirty="0">
                <a:latin typeface="+mj-lt"/>
              </a:rPr>
              <a:t>Team Leads commit an additional 1-2 hours per month.</a:t>
            </a:r>
          </a:p>
          <a:p>
            <a:pPr marL="0" indent="0">
              <a:buNone/>
            </a:pPr>
            <a:endParaRPr lang="en-US" sz="1600" dirty="0">
              <a:latin typeface="+mj-lt"/>
            </a:endParaRPr>
          </a:p>
        </p:txBody>
      </p:sp>
    </p:spTree>
    <p:extLst>
      <p:ext uri="{BB962C8B-B14F-4D97-AF65-F5344CB8AC3E}">
        <p14:creationId xmlns:p14="http://schemas.microsoft.com/office/powerpoint/2010/main" val="3975273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8B60-3EB6-68E5-5112-B608FF71D2F6}"/>
              </a:ext>
            </a:extLst>
          </p:cNvPr>
          <p:cNvSpPr>
            <a:spLocks noGrp="1"/>
          </p:cNvSpPr>
          <p:nvPr>
            <p:ph type="title"/>
          </p:nvPr>
        </p:nvSpPr>
        <p:spPr/>
        <p:txBody>
          <a:bodyPr/>
          <a:lstStyle/>
          <a:p>
            <a:r>
              <a:rPr lang="en-US" dirty="0"/>
              <a:t>What Is The HBA Ambassador Program?</a:t>
            </a:r>
          </a:p>
        </p:txBody>
      </p:sp>
      <p:sp>
        <p:nvSpPr>
          <p:cNvPr id="5" name="Text Placeholder 4">
            <a:extLst>
              <a:ext uri="{FF2B5EF4-FFF2-40B4-BE49-F238E27FC236}">
                <a16:creationId xmlns:a16="http://schemas.microsoft.com/office/drawing/2014/main" id="{6ED8FB9C-A889-8350-FE07-9EEE69370B7B}"/>
              </a:ext>
            </a:extLst>
          </p:cNvPr>
          <p:cNvSpPr>
            <a:spLocks noGrp="1"/>
          </p:cNvSpPr>
          <p:nvPr>
            <p:ph type="body" sz="quarter" idx="10"/>
          </p:nvPr>
        </p:nvSpPr>
        <p:spPr>
          <a:xfrm>
            <a:off x="838200" y="2338388"/>
            <a:ext cx="10515600" cy="4001452"/>
          </a:xfrm>
        </p:spPr>
        <p:txBody>
          <a:bodyPr vert="horz" lIns="91440" tIns="45720" rIns="91440" bIns="45720" rtlCol="0" anchor="t">
            <a:normAutofit fontScale="92500" lnSpcReduction="10000"/>
          </a:bodyPr>
          <a:lstStyle/>
          <a:p>
            <a:pPr marL="0" indent="0" algn="just">
              <a:lnSpc>
                <a:spcPct val="120000"/>
              </a:lnSpc>
              <a:spcBef>
                <a:spcPts val="1800"/>
              </a:spcBef>
              <a:buNone/>
            </a:pPr>
            <a:r>
              <a:rPr lang="en-US" sz="1800" dirty="0"/>
              <a:t>The HBA Ambassador Program is a 12-month leadership development program for 15-30 emerging leaders. This cost-efficient program is designed to help HBA Corporate Partners</a:t>
            </a:r>
            <a:r>
              <a:rPr lang="en-US" sz="1600" dirty="0"/>
              <a:t>*</a:t>
            </a:r>
            <a:r>
              <a:rPr lang="en-US" sz="1800" dirty="0"/>
              <a:t> develop a diverse bench of future leaders and aid talent retention through ongoing leadership training embedded in the workday, office-based or virtually.</a:t>
            </a:r>
          </a:p>
          <a:p>
            <a:pPr marL="0" indent="0" algn="just">
              <a:lnSpc>
                <a:spcPct val="120000"/>
              </a:lnSpc>
              <a:spcBef>
                <a:spcPts val="1800"/>
              </a:spcBef>
              <a:buNone/>
            </a:pPr>
            <a:r>
              <a:rPr lang="en-US" sz="1800" dirty="0"/>
              <a:t>The program acts as a self-directed internal task force set up and customized to meet your company’s strategic priorities (and complementary to any existing employee resource groups). The HBA will empower and guide the ‘Ambassadors’ through developing and executing on individual development goals and impactful group initiatives for the company. </a:t>
            </a:r>
          </a:p>
          <a:p>
            <a:pPr marL="0" indent="0" algn="just">
              <a:lnSpc>
                <a:spcPct val="120000"/>
              </a:lnSpc>
              <a:spcBef>
                <a:spcPts val="1800"/>
              </a:spcBef>
              <a:buNone/>
            </a:pPr>
            <a:r>
              <a:rPr lang="en-US" sz="1800" dirty="0"/>
              <a:t>Through their participation, the Ambassadors are provided significant cross-functional exposure and visibility, confidence-boosting autonomy, and customized leadership development, enabling them to advance further, faster. Through your organization’s participation, Ambassador companies build their brand by showcasing their DE&amp;I and employee-focused initiatives both internally and externally.</a:t>
            </a:r>
            <a:endParaRPr lang="en-US" sz="1800" dirty="0">
              <a:ea typeface="Tahoma"/>
              <a:cs typeface="Tahoma"/>
            </a:endParaRPr>
          </a:p>
        </p:txBody>
      </p:sp>
      <p:sp>
        <p:nvSpPr>
          <p:cNvPr id="3" name="TextBox 2">
            <a:extLst>
              <a:ext uri="{FF2B5EF4-FFF2-40B4-BE49-F238E27FC236}">
                <a16:creationId xmlns:a16="http://schemas.microsoft.com/office/drawing/2014/main" id="{551D100D-E539-8752-DCED-2B5B85556291}"/>
              </a:ext>
            </a:extLst>
          </p:cNvPr>
          <p:cNvSpPr txBox="1"/>
          <p:nvPr/>
        </p:nvSpPr>
        <p:spPr>
          <a:xfrm>
            <a:off x="6350000" y="6492230"/>
            <a:ext cx="6070600" cy="276999"/>
          </a:xfrm>
          <a:prstGeom prst="rect">
            <a:avLst/>
          </a:prstGeom>
          <a:noFill/>
        </p:spPr>
        <p:txBody>
          <a:bodyPr wrap="square" lIns="91440" tIns="45720" rIns="91440" bIns="45720" rtlCol="0" anchor="t">
            <a:spAutoFit/>
          </a:bodyPr>
          <a:lstStyle/>
          <a:p>
            <a:r>
              <a:rPr lang="en-US" sz="1200" dirty="0"/>
              <a:t>*Available exclusively for Purple, Gold, and Silver level partners</a:t>
            </a:r>
          </a:p>
        </p:txBody>
      </p:sp>
    </p:spTree>
    <p:extLst>
      <p:ext uri="{BB962C8B-B14F-4D97-AF65-F5344CB8AC3E}">
        <p14:creationId xmlns:p14="http://schemas.microsoft.com/office/powerpoint/2010/main" val="473453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285D7-3CD3-E5BE-4FA6-9ACF50CF0B34}"/>
              </a:ext>
            </a:extLst>
          </p:cNvPr>
          <p:cNvSpPr>
            <a:spLocks noGrp="1"/>
          </p:cNvSpPr>
          <p:nvPr>
            <p:ph type="body" sz="quarter" idx="10"/>
          </p:nvPr>
        </p:nvSpPr>
        <p:spPr>
          <a:xfrm>
            <a:off x="4600575" y="2914464"/>
            <a:ext cx="6570663" cy="962025"/>
          </a:xfrm>
        </p:spPr>
        <p:txBody>
          <a:bodyPr>
            <a:normAutofit fontScale="92500"/>
          </a:bodyPr>
          <a:lstStyle/>
          <a:p>
            <a:r>
              <a:rPr lang="en-US" sz="4000" dirty="0"/>
              <a:t>HBA Ambassador Program</a:t>
            </a:r>
          </a:p>
        </p:txBody>
      </p:sp>
      <p:sp>
        <p:nvSpPr>
          <p:cNvPr id="4" name="Text Placeholder 3">
            <a:extLst>
              <a:ext uri="{FF2B5EF4-FFF2-40B4-BE49-F238E27FC236}">
                <a16:creationId xmlns:a16="http://schemas.microsoft.com/office/drawing/2014/main" id="{A61027F1-0A7D-C00B-B1BB-EB437369C557}"/>
              </a:ext>
            </a:extLst>
          </p:cNvPr>
          <p:cNvSpPr>
            <a:spLocks noGrp="1"/>
          </p:cNvSpPr>
          <p:nvPr>
            <p:ph type="body" sz="quarter" idx="11"/>
          </p:nvPr>
        </p:nvSpPr>
        <p:spPr>
          <a:xfrm>
            <a:off x="4600575" y="4187639"/>
            <a:ext cx="6570663" cy="4024313"/>
          </a:xfrm>
        </p:spPr>
        <p:txBody>
          <a:bodyPr/>
          <a:lstStyle/>
          <a:p>
            <a:pPr marL="0" indent="0">
              <a:buNone/>
            </a:pPr>
            <a:r>
              <a:rPr lang="en-US" dirty="0"/>
              <a:t>POST-LAUNCH</a:t>
            </a:r>
          </a:p>
        </p:txBody>
      </p:sp>
    </p:spTree>
    <p:extLst>
      <p:ext uri="{BB962C8B-B14F-4D97-AF65-F5344CB8AC3E}">
        <p14:creationId xmlns:p14="http://schemas.microsoft.com/office/powerpoint/2010/main" val="9994096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E25-E0CA-2844-9207-E13B078A8F63}"/>
              </a:ext>
            </a:extLst>
          </p:cNvPr>
          <p:cNvSpPr>
            <a:spLocks noGrp="1"/>
          </p:cNvSpPr>
          <p:nvPr>
            <p:ph type="title"/>
          </p:nvPr>
        </p:nvSpPr>
        <p:spPr/>
        <p:txBody>
          <a:bodyPr/>
          <a:lstStyle/>
          <a:p>
            <a:r>
              <a:rPr lang="en-US" dirty="0"/>
              <a:t>Post-Launch</a:t>
            </a:r>
            <a:br>
              <a:rPr lang="en-US" dirty="0"/>
            </a:br>
            <a:r>
              <a:rPr lang="en-US" sz="3200" i="1" dirty="0"/>
              <a:t>Maintaining the Program</a:t>
            </a:r>
            <a:endParaRPr lang="en-US" dirty="0"/>
          </a:p>
        </p:txBody>
      </p:sp>
      <p:sp>
        <p:nvSpPr>
          <p:cNvPr id="8" name="Text Placeholder 1">
            <a:extLst>
              <a:ext uri="{FF2B5EF4-FFF2-40B4-BE49-F238E27FC236}">
                <a16:creationId xmlns:a16="http://schemas.microsoft.com/office/drawing/2014/main" id="{559DD382-BDE0-26E4-917B-7E071F919023}"/>
              </a:ext>
            </a:extLst>
          </p:cNvPr>
          <p:cNvSpPr>
            <a:spLocks noGrp="1"/>
          </p:cNvSpPr>
          <p:nvPr>
            <p:ph type="body" sz="quarter" idx="10"/>
          </p:nvPr>
        </p:nvSpPr>
        <p:spPr>
          <a:xfrm>
            <a:off x="4591049" y="1885950"/>
            <a:ext cx="7107891" cy="4093072"/>
          </a:xfrm>
        </p:spPr>
        <p:txBody>
          <a:bodyPr>
            <a:normAutofit lnSpcReduction="10000"/>
          </a:bodyPr>
          <a:lstStyle/>
          <a:p>
            <a:pPr marL="0" indent="0" algn="just">
              <a:buNone/>
            </a:pPr>
            <a:r>
              <a:rPr lang="en-US" sz="2300" dirty="0">
                <a:solidFill>
                  <a:schemeClr val="tx1"/>
                </a:solidFill>
              </a:rPr>
              <a:t>After the Launch, the program is officially running, and the Ambassadors are empowered to continue driving the cohort’s momentum forward themselves (with support from the HBA, of course)! This is where your organization will begin to see the magic of self-direction and its impacts on the participants and your employees.</a:t>
            </a:r>
          </a:p>
          <a:p>
            <a:pPr marL="0" indent="0" algn="just">
              <a:buNone/>
            </a:pPr>
            <a:endParaRPr lang="en-US" sz="2300" dirty="0">
              <a:solidFill>
                <a:schemeClr val="tx1"/>
              </a:solidFill>
            </a:endParaRPr>
          </a:p>
          <a:p>
            <a:pPr marL="0" indent="0" algn="just">
              <a:buNone/>
            </a:pPr>
            <a:r>
              <a:rPr lang="en-US" sz="2300" dirty="0"/>
              <a:t>This section will review:</a:t>
            </a:r>
          </a:p>
          <a:p>
            <a:pPr algn="just"/>
            <a:r>
              <a:rPr lang="en-US" sz="2000" dirty="0">
                <a:solidFill>
                  <a:schemeClr val="tx1"/>
                </a:solidFill>
              </a:rPr>
              <a:t>Post-Launch monitoring</a:t>
            </a:r>
          </a:p>
          <a:p>
            <a:pPr algn="just"/>
            <a:r>
              <a:rPr lang="en-US" sz="2000" dirty="0">
                <a:solidFill>
                  <a:schemeClr val="tx1"/>
                </a:solidFill>
              </a:rPr>
              <a:t>Executive Committee and Cohort Meetings</a:t>
            </a:r>
          </a:p>
          <a:p>
            <a:pPr algn="just"/>
            <a:r>
              <a:rPr lang="en-US" sz="2000" dirty="0"/>
              <a:t>Mid and Year-End Assessments</a:t>
            </a:r>
          </a:p>
          <a:p>
            <a:pPr marL="971550" lvl="1" indent="-285750"/>
            <a:endParaRPr lang="en-US" sz="1600" dirty="0"/>
          </a:p>
          <a:p>
            <a:pPr marL="514350" indent="-285750"/>
            <a:endParaRPr lang="en-US" dirty="0"/>
          </a:p>
          <a:p>
            <a:pPr marL="971550" lvl="1" indent="-285750"/>
            <a:endParaRPr lang="en-US" dirty="0"/>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864360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F087BD-520A-3D26-0A7F-4F14C9678A2F}"/>
              </a:ext>
            </a:extLst>
          </p:cNvPr>
          <p:cNvSpPr>
            <a:spLocks noGrp="1"/>
          </p:cNvSpPr>
          <p:nvPr>
            <p:ph type="body" sz="quarter" idx="10"/>
          </p:nvPr>
        </p:nvSpPr>
        <p:spPr>
          <a:xfrm>
            <a:off x="838200" y="1690689"/>
            <a:ext cx="10515600" cy="2965202"/>
          </a:xfrm>
        </p:spPr>
        <p:txBody>
          <a:bodyPr>
            <a:normAutofit fontScale="47500" lnSpcReduction="20000"/>
          </a:bodyPr>
          <a:lstStyle/>
          <a:p>
            <a:pPr marL="0" marR="0" lvl="0" indent="0">
              <a:lnSpc>
                <a:spcPct val="107000"/>
              </a:lnSpc>
              <a:spcBef>
                <a:spcPts val="0"/>
              </a:spcBef>
              <a:spcAft>
                <a:spcPts val="0"/>
              </a:spcAft>
              <a:buNone/>
            </a:pPr>
            <a:r>
              <a:rPr lang="en-US" sz="2800" dirty="0">
                <a:effectLst/>
                <a:ea typeface="Calibri" panose="020F0502020204030204" pitchFamily="34" charset="0"/>
                <a:cs typeface="Times New Roman" panose="02020603050405020304" pitchFamily="18" charset="0"/>
              </a:rPr>
              <a:t>The first 45 days post-launch are some of the most critical. It is during this time that the:</a:t>
            </a:r>
          </a:p>
          <a:p>
            <a:pPr marL="0" marR="0" lvl="0" indent="0">
              <a:lnSpc>
                <a:spcPct val="107000"/>
              </a:lnSpc>
              <a:spcBef>
                <a:spcPts val="0"/>
              </a:spcBef>
              <a:spcAft>
                <a:spcPts val="0"/>
              </a:spcAft>
              <a:buNone/>
            </a:pPr>
            <a:endParaRPr lang="en-US" sz="2800" dirty="0">
              <a:effectLst/>
              <a:ea typeface="Calibri" panose="020F0502020204030204" pitchFamily="34" charset="0"/>
              <a:cs typeface="Times New Roman" panose="02020603050405020304" pitchFamily="18" charset="0"/>
            </a:endParaRPr>
          </a:p>
          <a:p>
            <a:pPr>
              <a:lnSpc>
                <a:spcPct val="107000"/>
              </a:lnSpc>
              <a:buFont typeface="Wingdings" panose="05000000000000000000" pitchFamily="2" charset="2"/>
              <a:buChar char="Ø"/>
            </a:pPr>
            <a:r>
              <a:rPr lang="en-US" dirty="0">
                <a:ea typeface="Calibri" panose="020F0502020204030204" pitchFamily="34" charset="0"/>
                <a:cs typeface="Times New Roman" panose="02020603050405020304" pitchFamily="18" charset="0"/>
              </a:rPr>
              <a:t>E</a:t>
            </a:r>
            <a:r>
              <a:rPr lang="en-US" sz="2800" dirty="0">
                <a:effectLst/>
                <a:ea typeface="Calibri" panose="020F0502020204030204" pitchFamily="34" charset="0"/>
                <a:cs typeface="Times New Roman" panose="02020603050405020304" pitchFamily="18" charset="0"/>
              </a:rPr>
              <a:t>xecutive committee kicks off and has their first meeting(s) </a:t>
            </a:r>
            <a:r>
              <a:rPr lang="en-US" sz="2800" b="1" dirty="0">
                <a:effectLst/>
                <a:ea typeface="Calibri" panose="020F0502020204030204" pitchFamily="34" charset="0"/>
                <a:cs typeface="Times New Roman" panose="02020603050405020304" pitchFamily="18" charset="0"/>
              </a:rPr>
              <a:t>with the HBA Advisors</a:t>
            </a:r>
            <a:r>
              <a:rPr lang="en-US" sz="2800" dirty="0">
                <a:effectLst/>
                <a:ea typeface="Calibri" panose="020F0502020204030204" pitchFamily="34" charset="0"/>
                <a:cs typeface="Times New Roman" panose="02020603050405020304" pitchFamily="18" charset="0"/>
              </a:rPr>
              <a:t> and drafts the cohort calendar</a:t>
            </a:r>
            <a:endParaRPr lang="en-US" sz="2800" b="1" dirty="0">
              <a:effectLst/>
              <a:ea typeface="Calibri" panose="020F0502020204030204" pitchFamily="34" charset="0"/>
              <a:cs typeface="Times New Roman" panose="02020603050405020304" pitchFamily="18" charset="0"/>
            </a:endParaRPr>
          </a:p>
          <a:p>
            <a:pPr>
              <a:lnSpc>
                <a:spcPct val="107000"/>
              </a:lnSpc>
              <a:buFont typeface="Wingdings" panose="05000000000000000000" pitchFamily="2" charset="2"/>
              <a:buChar char="Ø"/>
            </a:pPr>
            <a:r>
              <a:rPr lang="en-US" sz="2800" dirty="0">
                <a:effectLst/>
                <a:ea typeface="Calibri" panose="020F0502020204030204" pitchFamily="34" charset="0"/>
                <a:cs typeface="Times New Roman" panose="02020603050405020304" pitchFamily="18" charset="0"/>
              </a:rPr>
              <a:t>Group Initiatives (and functional committees) are finalized; Ambassadors self-select their assignments</a:t>
            </a:r>
          </a:p>
          <a:p>
            <a:pPr>
              <a:lnSpc>
                <a:spcPct val="107000"/>
              </a:lnSpc>
              <a:buFont typeface="Wingdings" panose="05000000000000000000" pitchFamily="2" charset="2"/>
              <a:buChar char="Ø"/>
            </a:pPr>
            <a:r>
              <a:rPr lang="en-US" sz="2800" dirty="0">
                <a:effectLst/>
                <a:ea typeface="Calibri" panose="020F0502020204030204" pitchFamily="34" charset="0"/>
                <a:cs typeface="Times New Roman" panose="02020603050405020304" pitchFamily="18" charset="0"/>
              </a:rPr>
              <a:t>Group </a:t>
            </a:r>
            <a:r>
              <a:rPr lang="en-US" dirty="0">
                <a:ea typeface="Calibri" panose="020F0502020204030204" pitchFamily="34" charset="0"/>
                <a:cs typeface="Times New Roman" panose="02020603050405020304" pitchFamily="18" charset="0"/>
              </a:rPr>
              <a:t>Initiatives kick off and Team Leads self-nominate</a:t>
            </a:r>
            <a:endParaRPr lang="en-US" sz="2800" dirty="0">
              <a:effectLst/>
              <a:ea typeface="Calibri" panose="020F0502020204030204" pitchFamily="34" charset="0"/>
              <a:cs typeface="Times New Roman" panose="02020603050405020304" pitchFamily="18" charset="0"/>
            </a:endParaRPr>
          </a:p>
          <a:p>
            <a:pPr>
              <a:lnSpc>
                <a:spcPct val="107000"/>
              </a:lnSpc>
              <a:buFont typeface="Wingdings" panose="05000000000000000000" pitchFamily="2" charset="2"/>
              <a:buChar char="Ø"/>
            </a:pPr>
            <a:r>
              <a:rPr lang="en-US" sz="2800" dirty="0">
                <a:effectLst/>
                <a:ea typeface="Calibri" panose="020F0502020204030204" pitchFamily="34" charset="0"/>
                <a:cs typeface="Times New Roman" panose="02020603050405020304" pitchFamily="18" charset="0"/>
              </a:rPr>
              <a:t>Individual Goals are finalized and logged (sent to the Program Champions and executive committee)</a:t>
            </a:r>
          </a:p>
          <a:p>
            <a:pPr>
              <a:lnSpc>
                <a:spcPct val="107000"/>
              </a:lnSpc>
              <a:buFont typeface="Wingdings" panose="05000000000000000000" pitchFamily="2" charset="2"/>
              <a:buChar char="Ø"/>
            </a:pPr>
            <a:r>
              <a:rPr lang="en-US" sz="2800" dirty="0">
                <a:effectLst/>
                <a:ea typeface="Calibri" panose="020F0502020204030204" pitchFamily="34" charset="0"/>
                <a:cs typeface="Times New Roman" panose="02020603050405020304" pitchFamily="18" charset="0"/>
              </a:rPr>
              <a:t>The first full cohort meeting is held</a:t>
            </a:r>
          </a:p>
          <a:p>
            <a:pPr>
              <a:lnSpc>
                <a:spcPct val="107000"/>
              </a:lnSpc>
              <a:buFont typeface="Wingdings" panose="05000000000000000000" pitchFamily="2" charset="2"/>
              <a:buChar char="Ø"/>
            </a:pPr>
            <a:endParaRPr lang="en-US" sz="2800" dirty="0">
              <a:effectLst/>
              <a:ea typeface="Calibri" panose="020F0502020204030204" pitchFamily="34" charset="0"/>
              <a:cs typeface="Times New Roman" panose="02020603050405020304" pitchFamily="18" charset="0"/>
            </a:endParaRPr>
          </a:p>
          <a:p>
            <a:pPr marL="0" indent="0">
              <a:lnSpc>
                <a:spcPct val="107000"/>
              </a:lnSpc>
              <a:buNone/>
            </a:pPr>
            <a:r>
              <a:rPr lang="en-US" sz="2800" dirty="0">
                <a:effectLst/>
                <a:ea typeface="Calibri" panose="020F0502020204030204" pitchFamily="34" charset="0"/>
                <a:cs typeface="Times New Roman" panose="02020603050405020304" pitchFamily="18" charset="0"/>
              </a:rPr>
              <a:t>During this period, and for another 45 days beyond, your Program Excellence Manager will check in regularly with the Program Champions and HBA Advisors (separately) to ensure the program is progressing as intended, ensure a quality experience for all participants and so any issues can be escalated and addressed in a timely manner.</a:t>
            </a:r>
          </a:p>
          <a:p>
            <a:pPr marL="0" indent="0">
              <a:lnSpc>
                <a:spcPct val="107000"/>
              </a:lnSpc>
              <a:buNone/>
            </a:pPr>
            <a:endParaRPr lang="en-US" dirty="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US" sz="1800" spc="4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lphaLcPeriod"/>
            </a:pPr>
            <a:endParaRPr lang="en-US" dirty="0"/>
          </a:p>
        </p:txBody>
      </p:sp>
      <p:sp>
        <p:nvSpPr>
          <p:cNvPr id="3" name="TextBox 2">
            <a:extLst>
              <a:ext uri="{FF2B5EF4-FFF2-40B4-BE49-F238E27FC236}">
                <a16:creationId xmlns:a16="http://schemas.microsoft.com/office/drawing/2014/main" id="{A951A8DC-0842-42AD-AF88-5BA4D2F6EF7F}"/>
              </a:ext>
            </a:extLst>
          </p:cNvPr>
          <p:cNvSpPr txBox="1"/>
          <p:nvPr/>
        </p:nvSpPr>
        <p:spPr>
          <a:xfrm>
            <a:off x="793954" y="595104"/>
            <a:ext cx="6898640" cy="707886"/>
          </a:xfrm>
          <a:prstGeom prst="rect">
            <a:avLst/>
          </a:prstGeom>
          <a:solidFill>
            <a:schemeClr val="bg1"/>
          </a:solidFill>
        </p:spPr>
        <p:txBody>
          <a:bodyPr wrap="square" rtlCol="0">
            <a:spAutoFit/>
          </a:bodyPr>
          <a:lstStyle/>
          <a:p>
            <a:r>
              <a:rPr lang="en-US" sz="4000" b="1" dirty="0">
                <a:solidFill>
                  <a:schemeClr val="accent1"/>
                </a:solidFill>
                <a:latin typeface="+mj-lt"/>
              </a:rPr>
              <a:t>Post-Launch Monitoring</a:t>
            </a:r>
          </a:p>
        </p:txBody>
      </p:sp>
    </p:spTree>
    <p:extLst>
      <p:ext uri="{BB962C8B-B14F-4D97-AF65-F5344CB8AC3E}">
        <p14:creationId xmlns:p14="http://schemas.microsoft.com/office/powerpoint/2010/main" val="90111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603FE0-F898-B240-4568-8E3674B2FAAA}"/>
              </a:ext>
            </a:extLst>
          </p:cNvPr>
          <p:cNvSpPr txBox="1"/>
          <p:nvPr/>
        </p:nvSpPr>
        <p:spPr>
          <a:xfrm>
            <a:off x="7608815" y="1669769"/>
            <a:ext cx="4419777" cy="455509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a:spAutoFit/>
          </a:bodyPr>
          <a:lstStyle/>
          <a:p>
            <a:pPr marL="685800" marR="0" lvl="0" algn="ctr" defTabSz="914400" rtl="0" eaLnBrk="1" fontAlgn="auto" latinLnBrk="0" hangingPunct="1">
              <a:lnSpc>
                <a:spcPct val="100000"/>
              </a:lnSpc>
              <a:spcBef>
                <a:spcPts val="0"/>
              </a:spcBef>
              <a:spcAft>
                <a:spcPts val="600"/>
              </a:spcAft>
              <a:buSzTx/>
              <a:tabLst/>
              <a:defRPr/>
            </a:pPr>
            <a:r>
              <a:rPr kumimoji="0" lang="en-US" sz="1100" b="1" i="0" u="none" strike="noStrike" kern="1200" cap="none" spc="0" normalizeH="0" baseline="0" noProof="0" dirty="0">
                <a:ln>
                  <a:noFill/>
                </a:ln>
                <a:effectLst/>
                <a:uLnTx/>
                <a:uFillTx/>
                <a:latin typeface="+mj-lt"/>
                <a:ea typeface="+mn-ea"/>
                <a:cs typeface="Arial" panose="020B0604020202020204" pitchFamily="34" charset="0"/>
              </a:rPr>
              <a:t>Executive Committee Areas of Oversight</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Overall cohort governance</a:t>
            </a:r>
            <a:r>
              <a:rPr kumimoji="0" lang="en-US" sz="800" i="0" u="none" strike="noStrike" kern="1200" cap="none" spc="0" normalizeH="0" baseline="0" noProof="0" dirty="0">
                <a:ln>
                  <a:noFill/>
                </a:ln>
                <a:effectLst/>
                <a:uLnTx/>
                <a:uFillTx/>
                <a:ea typeface="+mn-ea"/>
                <a:cs typeface="Arial" panose="020B0604020202020204" pitchFamily="34" charset="0"/>
              </a:rPr>
              <a:t> including budget and resourcing</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Ambassador individual </a:t>
            </a:r>
            <a:r>
              <a:rPr lang="en-US" sz="800" b="1" dirty="0">
                <a:cs typeface="Arial" panose="020B0604020202020204" pitchFamily="34" charset="0"/>
              </a:rPr>
              <a:t>g</a:t>
            </a:r>
            <a:r>
              <a:rPr kumimoji="0" lang="en-US" sz="800" b="1" i="0" u="none" strike="noStrike" kern="1200" cap="none" spc="0" normalizeH="0" baseline="0" noProof="0" dirty="0" err="1">
                <a:ln>
                  <a:noFill/>
                </a:ln>
                <a:effectLst/>
                <a:uLnTx/>
                <a:uFillTx/>
                <a:ea typeface="+mn-ea"/>
                <a:cs typeface="Arial" panose="020B0604020202020204" pitchFamily="34" charset="0"/>
              </a:rPr>
              <a:t>oal</a:t>
            </a:r>
            <a:r>
              <a:rPr kumimoji="0" lang="en-US" sz="800" b="1" i="0" u="none" strike="noStrike" kern="1200" cap="none" spc="0" normalizeH="0" baseline="0" noProof="0" dirty="0">
                <a:ln>
                  <a:noFill/>
                </a:ln>
                <a:effectLst/>
                <a:uLnTx/>
                <a:uFillTx/>
                <a:ea typeface="+mn-ea"/>
                <a:cs typeface="Arial" panose="020B0604020202020204" pitchFamily="34" charset="0"/>
              </a:rPr>
              <a:t> progress.</a:t>
            </a:r>
            <a:r>
              <a:rPr kumimoji="0" lang="en-US" sz="800" b="0" i="0" u="none" strike="noStrike" kern="1200" cap="none" spc="0" normalizeH="0" baseline="0" noProof="0" dirty="0">
                <a:ln>
                  <a:noFill/>
                </a:ln>
                <a:effectLst/>
                <a:uLnTx/>
                <a:uFillTx/>
                <a:ea typeface="+mn-ea"/>
                <a:cs typeface="Arial" panose="020B0604020202020204" pitchFamily="34" charset="0"/>
              </a:rPr>
              <a:t> </a:t>
            </a:r>
            <a:r>
              <a:rPr kumimoji="0" lang="en-US" sz="800" b="1" i="0" u="none" strike="noStrike" kern="1200" cap="none" spc="0" normalizeH="0" baseline="0" noProof="0" dirty="0">
                <a:ln>
                  <a:noFill/>
                </a:ln>
                <a:effectLst/>
                <a:uLnTx/>
                <a:uFillTx/>
                <a:ea typeface="+mn-ea"/>
                <a:cs typeface="Arial" panose="020B0604020202020204" pitchFamily="34" charset="0"/>
              </a:rPr>
              <a:t> </a:t>
            </a:r>
            <a:r>
              <a:rPr kumimoji="0" lang="en-US" sz="800" b="0" i="0" u="none" strike="noStrike" kern="1200" cap="none" spc="0" normalizeH="0" baseline="0" noProof="0" dirty="0">
                <a:ln>
                  <a:noFill/>
                </a:ln>
                <a:effectLst/>
                <a:uLnTx/>
                <a:uFillTx/>
                <a:ea typeface="+mn-ea"/>
                <a:cs typeface="Arial" panose="020B0604020202020204" pitchFamily="34" charset="0"/>
              </a:rPr>
              <a:t>﻿This may include plans for workshops, panels, fireside chats, HBA events, </a:t>
            </a:r>
            <a:r>
              <a:rPr kumimoji="0" lang="en-US" sz="800" b="0" i="0" u="none" strike="noStrike" kern="1200" cap="none" spc="0" normalizeH="0" baseline="0" noProof="0" dirty="0" err="1">
                <a:ln>
                  <a:noFill/>
                </a:ln>
                <a:effectLst/>
                <a:uLnTx/>
                <a:uFillTx/>
                <a:ea typeface="+mn-ea"/>
                <a:cs typeface="Arial" panose="020B0604020202020204" pitchFamily="34" charset="0"/>
              </a:rPr>
              <a:t>etc</a:t>
            </a:r>
            <a:r>
              <a:rPr kumimoji="0" lang="en-US" sz="800" b="0" i="0" u="none" strike="noStrike" kern="1200" cap="none" spc="0" normalizeH="0" baseline="0" noProof="0" dirty="0">
                <a:ln>
                  <a:noFill/>
                </a:ln>
                <a:effectLst/>
                <a:uLnTx/>
                <a:uFillTx/>
                <a:ea typeface="+mn-ea"/>
                <a:cs typeface="Arial" panose="020B0604020202020204" pitchFamily="34" charset="0"/>
              </a:rPr>
              <a:t> on common goal topics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Group initiative goal progress.</a:t>
            </a:r>
            <a:r>
              <a:rPr kumimoji="0" lang="en-US" sz="800" b="0" i="0" u="none" strike="noStrike" kern="1200" cap="none" spc="0" normalizeH="0" baseline="0" noProof="0" dirty="0">
                <a:ln>
                  <a:noFill/>
                </a:ln>
                <a:effectLst/>
                <a:uLnTx/>
                <a:uFillTx/>
                <a:ea typeface="+mn-ea"/>
                <a:cs typeface="Arial" panose="020B0604020202020204" pitchFamily="34" charset="0"/>
              </a:rPr>
              <a:t>This will include having group initiative chairs periodically join monthly calls or send in updates regarding their progress and needs.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Determining (with cohort input) what programs/events to create </a:t>
            </a:r>
            <a:r>
              <a:rPr kumimoji="0" lang="en-US" sz="800" i="0" u="none" strike="noStrike" kern="1200" cap="none" spc="0" normalizeH="0" baseline="0" noProof="0" dirty="0">
                <a:ln>
                  <a:noFill/>
                </a:ln>
                <a:effectLst/>
                <a:uLnTx/>
                <a:uFillTx/>
                <a:ea typeface="+mn-ea"/>
                <a:cs typeface="Arial" panose="020B0604020202020204" pitchFamily="34" charset="0"/>
              </a:rPr>
              <a:t>outside of their group initiatives and create a calendar of events.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Addressing requests, issues and inquiries from individual Ambassadors. </a:t>
            </a:r>
            <a:r>
              <a:rPr kumimoji="0" lang="en-US" sz="800" i="0" u="none" strike="noStrike" kern="1200" cap="none" spc="0" normalizeH="0" baseline="0" noProof="0" dirty="0">
                <a:ln>
                  <a:noFill/>
                </a:ln>
                <a:effectLst/>
                <a:uLnTx/>
                <a:uFillTx/>
                <a:ea typeface="+mn-ea"/>
                <a:cs typeface="Arial" panose="020B0604020202020204" pitchFamily="34" charset="0"/>
              </a:rPr>
              <a:t>Assessing engagement of cohort participants and addressing any identified issues/troubles.</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Planning the mid year and end of year progress presentation </a:t>
            </a:r>
            <a:r>
              <a:rPr kumimoji="0" lang="en-US" sz="800" i="0" u="none" strike="noStrike" kern="1200" cap="none" spc="0" normalizeH="0" baseline="0" noProof="0" dirty="0">
                <a:ln>
                  <a:noFill/>
                </a:ln>
                <a:effectLst/>
                <a:uLnTx/>
                <a:uFillTx/>
                <a:ea typeface="+mn-ea"/>
                <a:cs typeface="Arial" panose="020B0604020202020204" pitchFamily="34" charset="0"/>
              </a:rPr>
              <a:t>to </a:t>
            </a:r>
            <a:r>
              <a:rPr lang="en-US" sz="800" dirty="0">
                <a:cs typeface="Arial" panose="020B0604020202020204" pitchFamily="34" charset="0"/>
              </a:rPr>
              <a:t>executive</a:t>
            </a:r>
            <a:r>
              <a:rPr kumimoji="0" lang="en-US" sz="800" i="0" u="none" strike="noStrike" kern="1200" cap="none" spc="0" normalizeH="0" baseline="0" noProof="0" dirty="0">
                <a:ln>
                  <a:noFill/>
                </a:ln>
                <a:effectLst/>
                <a:uLnTx/>
                <a:uFillTx/>
                <a:ea typeface="+mn-ea"/>
                <a:cs typeface="Arial" panose="020B0604020202020204" pitchFamily="34" charset="0"/>
              </a:rPr>
              <a:t> sponsors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Oversee the cultivation of more senior leaders </a:t>
            </a:r>
            <a:r>
              <a:rPr kumimoji="0" lang="en-US" sz="800" i="0" u="none" strike="noStrike" kern="1200" cap="none" spc="0" normalizeH="0" baseline="0" noProof="0" dirty="0">
                <a:ln>
                  <a:noFill/>
                </a:ln>
                <a:effectLst/>
                <a:uLnTx/>
                <a:uFillTx/>
                <a:ea typeface="+mn-ea"/>
                <a:cs typeface="Arial" panose="020B0604020202020204" pitchFamily="34" charset="0"/>
              </a:rPr>
              <a:t>to support the journey of the Ambassadors.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Collaborate with the HBA local chapter or regional council </a:t>
            </a:r>
            <a:r>
              <a:rPr kumimoji="0" lang="en-US" sz="800" i="0" u="none" strike="noStrike" kern="1200" cap="none" spc="0" normalizeH="0" baseline="0" noProof="0" dirty="0">
                <a:ln>
                  <a:noFill/>
                </a:ln>
                <a:effectLst/>
                <a:uLnTx/>
                <a:uFillTx/>
                <a:ea typeface="+mn-ea"/>
                <a:cs typeface="Arial" panose="020B0604020202020204" pitchFamily="34" charset="0"/>
              </a:rPr>
              <a:t>if they exist, to increase the value to Ambassadors and help them create</a:t>
            </a:r>
            <a:r>
              <a:rPr lang="en-US" sz="800" dirty="0">
                <a:cs typeface="Arial" panose="020B0604020202020204" pitchFamily="34" charset="0"/>
              </a:rPr>
              <a:t> external networks</a:t>
            </a:r>
            <a:r>
              <a:rPr kumimoji="0" lang="en-US" sz="800" i="0" u="none" strike="noStrike" kern="1200" cap="none" spc="0" normalizeH="0" baseline="0" noProof="0" dirty="0">
                <a:ln>
                  <a:noFill/>
                </a:ln>
                <a:effectLst/>
                <a:uLnTx/>
                <a:uFillTx/>
                <a:ea typeface="+mn-ea"/>
                <a:cs typeface="Arial" panose="020B0604020202020204" pitchFamily="34" charset="0"/>
              </a:rPr>
              <a:t>. </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Planning </a:t>
            </a:r>
            <a:r>
              <a:rPr kumimoji="0" lang="en-US" sz="800" b="1" i="0" u="none" strike="noStrike" kern="1200" cap="none" spc="0" normalizeH="0" baseline="0" noProof="0" dirty="0">
                <a:ln>
                  <a:noFill/>
                </a:ln>
                <a:effectLst/>
                <a:uLnTx/>
                <a:uFillTx/>
                <a:ea typeface="+mn-ea"/>
                <a:cs typeface="Arial" panose="020B0604020202020204" pitchFamily="34" charset="0"/>
              </a:rPr>
              <a:t>cohort meetings</a:t>
            </a:r>
            <a:r>
              <a:rPr lang="en-US" sz="800" b="1" dirty="0">
                <a:cs typeface="Arial" panose="020B0604020202020204" pitchFamily="34" charset="0"/>
              </a:rPr>
              <a:t> </a:t>
            </a:r>
            <a:r>
              <a:rPr lang="en-US" sz="800" dirty="0">
                <a:cs typeface="Arial" panose="020B0604020202020204" pitchFamily="34" charset="0"/>
              </a:rPr>
              <a:t>as </a:t>
            </a:r>
            <a:r>
              <a:rPr kumimoji="0" lang="en-US" sz="800" i="0" u="none" strike="noStrike" kern="1200" cap="none" spc="0" normalizeH="0" baseline="0" noProof="0" dirty="0">
                <a:ln>
                  <a:noFill/>
                </a:ln>
                <a:effectLst/>
                <a:uLnTx/>
                <a:uFillTx/>
                <a:ea typeface="+mn-ea"/>
                <a:cs typeface="Arial" panose="020B0604020202020204" pitchFamily="34" charset="0"/>
              </a:rPr>
              <a:t>appropriate/necessary including scheduling, invitations, agenda creation, </a:t>
            </a:r>
            <a:r>
              <a:rPr kumimoji="0" lang="en-US" sz="800" i="0" u="none" strike="noStrike" kern="1200" cap="none" spc="0" normalizeH="0" baseline="0" noProof="0" dirty="0" err="1">
                <a:ln>
                  <a:noFill/>
                </a:ln>
                <a:effectLst/>
                <a:uLnTx/>
                <a:uFillTx/>
                <a:ea typeface="+mn-ea"/>
                <a:cs typeface="Arial" panose="020B0604020202020204" pitchFamily="34" charset="0"/>
              </a:rPr>
              <a:t>etc</a:t>
            </a:r>
            <a:endParaRPr kumimoji="0" lang="en-US" sz="800"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 and execute the program graduation </a:t>
            </a:r>
            <a:r>
              <a:rPr lang="en-US" sz="800" dirty="0">
                <a:cs typeface="Arial" panose="020B0604020202020204" pitchFamily="34" charset="0"/>
              </a:rPr>
              <a:t>and accompanying festivities</a:t>
            </a:r>
            <a:endParaRPr kumimoji="0" lang="en-US" sz="800" b="1" i="0" u="none" strike="noStrike" kern="1200" cap="none" spc="0" normalizeH="0" baseline="0" noProof="0" dirty="0">
              <a:ln>
                <a:noFill/>
              </a:ln>
              <a:effectLst/>
              <a:uLnTx/>
              <a:uFillTx/>
              <a:ea typeface="+mn-ea"/>
              <a:cs typeface="Arial" panose="020B0604020202020204" pitchFamily="34" charset="0"/>
            </a:endParaRPr>
          </a:p>
        </p:txBody>
      </p:sp>
      <p:sp>
        <p:nvSpPr>
          <p:cNvPr id="7" name="Title 6">
            <a:extLst>
              <a:ext uri="{FF2B5EF4-FFF2-40B4-BE49-F238E27FC236}">
                <a16:creationId xmlns:a16="http://schemas.microsoft.com/office/drawing/2014/main" id="{59DCB7FE-9FA5-9D6F-9C73-BB5E59D7F291}"/>
              </a:ext>
            </a:extLst>
          </p:cNvPr>
          <p:cNvSpPr>
            <a:spLocks noGrp="1"/>
          </p:cNvSpPr>
          <p:nvPr>
            <p:ph type="title"/>
          </p:nvPr>
        </p:nvSpPr>
        <p:spPr/>
        <p:txBody>
          <a:bodyPr>
            <a:normAutofit/>
          </a:bodyPr>
          <a:lstStyle/>
          <a:p>
            <a:r>
              <a:rPr lang="en-US" sz="4000" b="1" dirty="0">
                <a:latin typeface="+mj-lt"/>
              </a:rPr>
              <a:t>Executive Committee Meetings</a:t>
            </a:r>
            <a:endParaRPr lang="en-US" dirty="0"/>
          </a:p>
        </p:txBody>
      </p:sp>
      <p:sp>
        <p:nvSpPr>
          <p:cNvPr id="2" name="Text Placeholder 1">
            <a:extLst>
              <a:ext uri="{FF2B5EF4-FFF2-40B4-BE49-F238E27FC236}">
                <a16:creationId xmlns:a16="http://schemas.microsoft.com/office/drawing/2014/main" id="{B4F087BD-520A-3D26-0A7F-4F14C9678A2F}"/>
              </a:ext>
            </a:extLst>
          </p:cNvPr>
          <p:cNvSpPr>
            <a:spLocks noGrp="1"/>
          </p:cNvSpPr>
          <p:nvPr>
            <p:ph type="body" sz="quarter" idx="10"/>
          </p:nvPr>
        </p:nvSpPr>
        <p:spPr>
          <a:xfrm>
            <a:off x="838200" y="1602296"/>
            <a:ext cx="6862894" cy="4930705"/>
          </a:xfrm>
        </p:spPr>
        <p:txBody>
          <a:bodyPr>
            <a:normAutofit fontScale="92500" lnSpcReduction="20000"/>
          </a:bodyPr>
          <a:lstStyle/>
          <a:p>
            <a:pPr marL="0" indent="0" algn="just">
              <a:lnSpc>
                <a:spcPct val="120000"/>
              </a:lnSpc>
              <a:buNone/>
            </a:pPr>
            <a:r>
              <a:rPr lang="en-US" sz="1400" dirty="0"/>
              <a:t>The executive committee is the cohort’s leadership team and meets monthly (or more frequently if deemed necessary) </a:t>
            </a:r>
            <a:r>
              <a:rPr lang="en-US" sz="1400" b="1" dirty="0"/>
              <a:t>with the HBA Advisors </a:t>
            </a:r>
            <a:r>
              <a:rPr lang="en-US" sz="1400" dirty="0"/>
              <a:t>to drive the cohort’s progress forward. </a:t>
            </a:r>
          </a:p>
          <a:p>
            <a:pPr marL="0" indent="0" algn="just">
              <a:lnSpc>
                <a:spcPct val="120000"/>
              </a:lnSpc>
              <a:buNone/>
            </a:pPr>
            <a:r>
              <a:rPr lang="en-US" sz="1400" dirty="0"/>
              <a:t>The group works together collaboratively to accomplish their areas of oversight, determining how each responsibility gets done throughout the course of the program, and leading without authority in their governance of the cohort overall. Like the rest of the cohort, they are self-driven, making their own decisions and doing the work necessary to achieve their goals. </a:t>
            </a:r>
          </a:p>
          <a:p>
            <a:pPr marL="0" indent="0" algn="just">
              <a:lnSpc>
                <a:spcPct val="120000"/>
              </a:lnSpc>
              <a:buNone/>
            </a:pPr>
            <a:r>
              <a:rPr lang="en-US" sz="1400" dirty="0"/>
              <a:t>The first executive committee meeting should happen within 2-4 weeks of the Launch. During this meeting, some of the first priorities of the group are:</a:t>
            </a:r>
          </a:p>
          <a:p>
            <a:pPr marL="457200" lvl="2" indent="-285750" algn="just">
              <a:lnSpc>
                <a:spcPct val="120000"/>
              </a:lnSpc>
              <a:spcBef>
                <a:spcPts val="0"/>
              </a:spcBef>
            </a:pPr>
            <a:endParaRPr lang="en-US" sz="1200" dirty="0">
              <a:latin typeface="Tahoma" panose="020B0604030504040204" pitchFamily="34" charset="0"/>
              <a:ea typeface="Tahoma" panose="020B0604030504040204" pitchFamily="34" charset="0"/>
              <a:cs typeface="Tahoma" panose="020B0604030504040204" pitchFamily="34" charset="0"/>
            </a:endParaRP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Setting up the Executive Committee meeting series moving forward, ensuring HBA Advisors are invited to all</a:t>
            </a: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Ensuring the cohort’s Group Initiatives are finalized and the team leads identified within 30 days of launch</a:t>
            </a: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Scheduling first cohort meeting (usually within 45 days of launch, if deemed necessary)</a:t>
            </a:r>
          </a:p>
          <a:p>
            <a:pPr marL="457200" lvl="2" indent="-285750" algn="just">
              <a:lnSpc>
                <a:spcPct val="120000"/>
              </a:lnSpc>
              <a:spcBef>
                <a:spcPts val="0"/>
              </a:spcBef>
            </a:pPr>
            <a:r>
              <a:rPr lang="en-US" sz="1200" dirty="0"/>
              <a:t>Identifying 1-2 members to be the direct points of contact with the HBA Program Excellence Manager, to check in at regular intervals during the program usually via quick survey. The program Champions should facilitate the connection to the PEM should they need to request a live meeting.</a:t>
            </a:r>
          </a:p>
          <a:p>
            <a:pPr marL="0" indent="0" algn="just">
              <a:lnSpc>
                <a:spcPct val="120000"/>
              </a:lnSpc>
              <a:buNone/>
            </a:pPr>
            <a:r>
              <a:rPr lang="en-US" sz="1400" b="1" dirty="0"/>
              <a:t>It is absolutely critical that the executive committee invite both of the HBA Advisors to their meetings to ensure the cohort receives the guidance and support promised by the HBA. </a:t>
            </a:r>
            <a:r>
              <a:rPr lang="en-US" sz="1400" dirty="0"/>
              <a:t>This team is ultimately in charge, but the HBA Advisors are there to help them start up the program and guide them throughout.</a:t>
            </a:r>
            <a:endParaRPr lang="en-US" sz="1400" b="1" dirty="0"/>
          </a:p>
        </p:txBody>
      </p:sp>
    </p:spTree>
    <p:extLst>
      <p:ext uri="{BB962C8B-B14F-4D97-AF65-F5344CB8AC3E}">
        <p14:creationId xmlns:p14="http://schemas.microsoft.com/office/powerpoint/2010/main" val="2526113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lstStyle/>
          <a:p>
            <a:r>
              <a:rPr lang="en-US" dirty="0"/>
              <a:t>Cohort Meetings</a:t>
            </a:r>
          </a:p>
        </p:txBody>
      </p:sp>
      <p:sp>
        <p:nvSpPr>
          <p:cNvPr id="3" name="Text Placeholder 2">
            <a:extLst>
              <a:ext uri="{FF2B5EF4-FFF2-40B4-BE49-F238E27FC236}">
                <a16:creationId xmlns:a16="http://schemas.microsoft.com/office/drawing/2014/main" id="{90A48946-291C-2A36-0536-F03C3E9E5EC5}"/>
              </a:ext>
            </a:extLst>
          </p:cNvPr>
          <p:cNvSpPr>
            <a:spLocks noGrp="1"/>
          </p:cNvSpPr>
          <p:nvPr>
            <p:ph type="body" sz="quarter" idx="10"/>
          </p:nvPr>
        </p:nvSpPr>
        <p:spPr>
          <a:xfrm>
            <a:off x="838200" y="1459684"/>
            <a:ext cx="6307138" cy="4974110"/>
          </a:xfrm>
        </p:spPr>
        <p:txBody>
          <a:bodyPr>
            <a:normAutofit fontScale="62500" lnSpcReduction="20000"/>
          </a:bodyPr>
          <a:lstStyle/>
          <a:p>
            <a:pPr marL="0" indent="0">
              <a:buNone/>
            </a:pPr>
            <a:r>
              <a:rPr lang="en-US" sz="2100" dirty="0"/>
              <a:t>While the cohort groups meet independently and regularly to make progress towards their goals, most programs also opt to schedule a few cohort meetings for all Ambassadors. These meetings are planned and led by the executive committee and are an opportunity to connect with fellow Ambassadors, share high-level progress and updates, and often include team building exercises or professional development.</a:t>
            </a:r>
          </a:p>
          <a:p>
            <a:pPr marL="0" indent="0">
              <a:buNone/>
            </a:pPr>
            <a:r>
              <a:rPr lang="en-US" sz="2100" dirty="0"/>
              <a:t>The first cohort meeting should be held within the first 45 days after launch to ensure all Ambassadors are up to speed on final group initiatives, standing committees and, and team leads. Future cohort meeting frequency should be determined by the full cohort, but they should  be cognizant to avoid meetings for the sake of meetings.</a:t>
            </a:r>
          </a:p>
          <a:p>
            <a:pPr marL="0" indent="0">
              <a:buNone/>
            </a:pPr>
            <a:endParaRPr lang="en-US" sz="2100" dirty="0"/>
          </a:p>
          <a:p>
            <a:pPr marL="0" indent="0">
              <a:buNone/>
            </a:pPr>
            <a:r>
              <a:rPr lang="en-US" sz="2100" dirty="0"/>
              <a:t>Some items you may find on a Cohort Meeting agenda are:</a:t>
            </a:r>
          </a:p>
          <a:p>
            <a:pPr marL="285750" indent="-285750">
              <a:buFont typeface="Arial" panose="020B0604020202020204" pitchFamily="34" charset="0"/>
              <a:buChar char="•"/>
            </a:pPr>
            <a:r>
              <a:rPr lang="en-US" sz="1800" dirty="0"/>
              <a:t>Updates on Group Initiative progress</a:t>
            </a:r>
          </a:p>
          <a:p>
            <a:pPr marL="285750" indent="-285750">
              <a:buFont typeface="Arial" panose="020B0604020202020204" pitchFamily="34" charset="0"/>
              <a:buChar char="•"/>
            </a:pPr>
            <a:r>
              <a:rPr lang="en-US" sz="1800" dirty="0"/>
              <a:t>Event updates: what’s coming up that they can participate in or info on events in the works</a:t>
            </a:r>
          </a:p>
          <a:p>
            <a:pPr marL="285750" indent="-285750">
              <a:buFont typeface="Arial" panose="020B0604020202020204" pitchFamily="34" charset="0"/>
              <a:buChar char="•"/>
            </a:pPr>
            <a:r>
              <a:rPr lang="en-US" sz="1800" dirty="0"/>
              <a:t>Discussions on new ideas and how to get them done</a:t>
            </a:r>
          </a:p>
          <a:p>
            <a:pPr marL="285750" indent="-285750">
              <a:buFont typeface="Arial" panose="020B0604020202020204" pitchFamily="34" charset="0"/>
              <a:buChar char="•"/>
            </a:pPr>
            <a:r>
              <a:rPr lang="en-US" sz="1800" dirty="0"/>
              <a:t>Feedback sessions on events/professional development opportunities the Ambassadors would like</a:t>
            </a:r>
          </a:p>
          <a:p>
            <a:pPr marL="0" indent="0">
              <a:buNone/>
            </a:pPr>
            <a:endParaRPr lang="en-US" sz="2100" dirty="0"/>
          </a:p>
          <a:p>
            <a:pPr marL="0" indent="0">
              <a:buNone/>
            </a:pPr>
            <a:r>
              <a:rPr lang="en-US" sz="2100" dirty="0"/>
              <a:t>Many cohort meetings are also paired with an event or professional development opportunity such as:</a:t>
            </a:r>
          </a:p>
          <a:p>
            <a:r>
              <a:rPr lang="en-US" sz="1800" dirty="0"/>
              <a:t>HBA Master Classes</a:t>
            </a:r>
          </a:p>
          <a:p>
            <a:r>
              <a:rPr lang="en-US" sz="1800" dirty="0"/>
              <a:t>Fireside chats with executive leaders within the company</a:t>
            </a:r>
          </a:p>
          <a:p>
            <a:r>
              <a:rPr lang="en-US" sz="1800" dirty="0"/>
              <a:t>Internal or HBA educational events</a:t>
            </a:r>
            <a:endParaRPr lang="en-US" sz="2100" dirty="0"/>
          </a:p>
          <a:p>
            <a:endParaRPr lang="en-US" dirty="0"/>
          </a:p>
        </p:txBody>
      </p:sp>
    </p:spTree>
    <p:extLst>
      <p:ext uri="{BB962C8B-B14F-4D97-AF65-F5344CB8AC3E}">
        <p14:creationId xmlns:p14="http://schemas.microsoft.com/office/powerpoint/2010/main" val="3584847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D88F6-9020-0875-9FB1-043E2EF81C9B}"/>
              </a:ext>
            </a:extLst>
          </p:cNvPr>
          <p:cNvSpPr>
            <a:spLocks noGrp="1"/>
          </p:cNvSpPr>
          <p:nvPr>
            <p:ph type="title"/>
          </p:nvPr>
        </p:nvSpPr>
        <p:spPr/>
        <p:txBody>
          <a:bodyPr>
            <a:normAutofit fontScale="90000"/>
          </a:bodyPr>
          <a:lstStyle/>
          <a:p>
            <a:r>
              <a:rPr lang="en-US" dirty="0"/>
              <a:t>Mid- and Year-End Assessments</a:t>
            </a:r>
          </a:p>
        </p:txBody>
      </p:sp>
      <p:sp>
        <p:nvSpPr>
          <p:cNvPr id="4" name="Text Placeholder 3">
            <a:extLst>
              <a:ext uri="{FF2B5EF4-FFF2-40B4-BE49-F238E27FC236}">
                <a16:creationId xmlns:a16="http://schemas.microsoft.com/office/drawing/2014/main" id="{1E847930-C9CF-9583-F3E1-A14D6F6586BD}"/>
              </a:ext>
            </a:extLst>
          </p:cNvPr>
          <p:cNvSpPr>
            <a:spLocks noGrp="1"/>
          </p:cNvSpPr>
          <p:nvPr>
            <p:ph type="body" sz="quarter" idx="10"/>
          </p:nvPr>
        </p:nvSpPr>
        <p:spPr>
          <a:xfrm>
            <a:off x="838200" y="1644242"/>
            <a:ext cx="6307138" cy="4622334"/>
          </a:xfrm>
        </p:spPr>
        <p:txBody>
          <a:bodyPr>
            <a:normAutofit fontScale="92500" lnSpcReduction="20000"/>
          </a:bodyPr>
          <a:lstStyle/>
          <a:p>
            <a:pPr marL="0" marR="0" lvl="0" indent="0">
              <a:lnSpc>
                <a:spcPct val="107000"/>
              </a:lnSpc>
              <a:spcBef>
                <a:spcPts val="0"/>
              </a:spcBef>
              <a:spcAft>
                <a:spcPts val="0"/>
              </a:spcAft>
              <a:buNone/>
            </a:pPr>
            <a:r>
              <a:rPr lang="en-US" sz="1600" dirty="0">
                <a:effectLst/>
                <a:latin typeface="Tahoma" panose="020B0604030504040204" pitchFamily="34" charset="0"/>
                <a:ea typeface="Tahoma" panose="020B0604030504040204" pitchFamily="34" charset="0"/>
                <a:cs typeface="Tahoma" panose="020B0604030504040204" pitchFamily="34" charset="0"/>
              </a:rPr>
              <a:t>The HBA will conduct two assessments of the Ambassadors’ progress during the program: mid-year and at year-end. These assessments are handled via survey and provide valuable data and metrics.</a:t>
            </a:r>
          </a:p>
          <a:p>
            <a:pPr marL="0" marR="0" lvl="0" indent="0">
              <a:lnSpc>
                <a:spcPct val="107000"/>
              </a:lnSpc>
              <a:spcBef>
                <a:spcPts val="0"/>
              </a:spcBef>
              <a:spcAft>
                <a:spcPts val="0"/>
              </a:spcAft>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marR="0" lvl="0" indent="0">
              <a:lnSpc>
                <a:spcPct val="107000"/>
              </a:lnSpc>
              <a:spcBef>
                <a:spcPts val="0"/>
              </a:spcBef>
              <a:spcAft>
                <a:spcPts val="0"/>
              </a:spcAft>
              <a:buNone/>
            </a:pPr>
            <a:r>
              <a:rPr lang="en-US" sz="1600" dirty="0">
                <a:latin typeface="Tahoma" panose="020B0604030504040204" pitchFamily="34" charset="0"/>
                <a:ea typeface="Tahoma" panose="020B0604030504040204" pitchFamily="34" charset="0"/>
                <a:cs typeface="Tahoma" panose="020B0604030504040204" pitchFamily="34" charset="0"/>
              </a:rPr>
              <a:t>The survey will rate the impact of the program, individual goals and group initiatives on items such as:</a:t>
            </a:r>
          </a:p>
          <a:p>
            <a:pPr>
              <a:lnSpc>
                <a:spcPct val="107000"/>
              </a:lnSpc>
              <a:spcBef>
                <a:spcPts val="0"/>
              </a:spcBef>
            </a:pPr>
            <a:r>
              <a:rPr lang="en-US" sz="1400" dirty="0">
                <a:latin typeface="Tahoma" panose="020B0604030504040204" pitchFamily="34" charset="0"/>
                <a:ea typeface="Tahoma" panose="020B0604030504040204" pitchFamily="34" charset="0"/>
                <a:cs typeface="Tahoma" panose="020B0604030504040204" pitchFamily="34" charset="0"/>
              </a:rPr>
              <a:t>Improvements in personal development such as self-confidence, personal brand, network growth, time management, delegation and more</a:t>
            </a:r>
          </a:p>
          <a:p>
            <a:pPr>
              <a:lnSpc>
                <a:spcPct val="107000"/>
              </a:lnSpc>
              <a:spcBef>
                <a:spcPts val="0"/>
              </a:spcBef>
            </a:pPr>
            <a:r>
              <a:rPr lang="en-US" sz="1400" dirty="0">
                <a:latin typeface="Tahoma" panose="020B0604030504040204" pitchFamily="34" charset="0"/>
                <a:ea typeface="Tahoma" panose="020B0604030504040204" pitchFamily="34" charset="0"/>
                <a:cs typeface="Tahoma" panose="020B0604030504040204" pitchFamily="34" charset="0"/>
              </a:rPr>
              <a:t>Impacts on career progression such as gaining new job responsibilities, executive presence, global exposure and more</a:t>
            </a:r>
          </a:p>
          <a:p>
            <a:pPr>
              <a:lnSpc>
                <a:spcPct val="107000"/>
              </a:lnSpc>
              <a:spcBef>
                <a:spcPts val="0"/>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marR="0" lvl="0" indent="0">
              <a:lnSpc>
                <a:spcPct val="107000"/>
              </a:lnSpc>
              <a:spcBef>
                <a:spcPts val="0"/>
              </a:spcBef>
              <a:spcAft>
                <a:spcPts val="0"/>
              </a:spcAft>
              <a:buNone/>
            </a:pPr>
            <a:r>
              <a:rPr lang="en-US" sz="1600" dirty="0">
                <a:latin typeface="Tahoma" panose="020B0604030504040204" pitchFamily="34" charset="0"/>
                <a:ea typeface="Tahoma" panose="020B0604030504040204" pitchFamily="34" charset="0"/>
                <a:cs typeface="Tahoma" panose="020B0604030504040204" pitchFamily="34" charset="0"/>
              </a:rPr>
              <a:t>The HBA Advisors will remind the executive committee at the ~5 and ~11 month marks during the program that they must deploy the survey. The executive committee then provides the survey to their cohort with a deadline for completion.</a:t>
            </a:r>
          </a:p>
          <a:p>
            <a:pPr marL="0" marR="0" lvl="0" indent="0">
              <a:lnSpc>
                <a:spcPct val="107000"/>
              </a:lnSpc>
              <a:spcBef>
                <a:spcPts val="0"/>
              </a:spcBef>
              <a:spcAft>
                <a:spcPts val="0"/>
              </a:spcAft>
              <a:buNone/>
            </a:pP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0" marR="0" lvl="0" indent="0">
              <a:lnSpc>
                <a:spcPct val="107000"/>
              </a:lnSpc>
              <a:spcBef>
                <a:spcPts val="0"/>
              </a:spcBef>
              <a:spcAft>
                <a:spcPts val="0"/>
              </a:spcAft>
              <a:buNone/>
            </a:pPr>
            <a:r>
              <a:rPr lang="en-US" sz="1600" dirty="0">
                <a:effectLst/>
                <a:latin typeface="Tahoma" panose="020B0604030504040204" pitchFamily="34" charset="0"/>
                <a:ea typeface="Tahoma" panose="020B0604030504040204" pitchFamily="34" charset="0"/>
                <a:cs typeface="Tahoma" panose="020B0604030504040204" pitchFamily="34" charset="0"/>
              </a:rPr>
              <a:t>After the survey deadline, the H</a:t>
            </a:r>
            <a:r>
              <a:rPr lang="en-US" sz="1600" dirty="0">
                <a:latin typeface="Tahoma" panose="020B0604030504040204" pitchFamily="34" charset="0"/>
                <a:ea typeface="Tahoma" panose="020B0604030504040204" pitchFamily="34" charset="0"/>
                <a:cs typeface="Tahoma" panose="020B0604030504040204" pitchFamily="34" charset="0"/>
              </a:rPr>
              <a:t>BA will provide the metrics back to the executive committee and cohort. At this stage, most executive committees begin building a presentation with the results, along with progress updates on Group Initiatives, to the executive sponsors. The HBA Advisors will assist the executive committee in crafting a presentation that the executive committee can be confident in sharing with the executive sponsors.</a:t>
            </a:r>
          </a:p>
          <a:p>
            <a:pPr lvl="1">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3406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285D7-3CD3-E5BE-4FA6-9ACF50CF0B34}"/>
              </a:ext>
            </a:extLst>
          </p:cNvPr>
          <p:cNvSpPr>
            <a:spLocks noGrp="1"/>
          </p:cNvSpPr>
          <p:nvPr>
            <p:ph type="body" sz="quarter" idx="10"/>
          </p:nvPr>
        </p:nvSpPr>
        <p:spPr>
          <a:xfrm>
            <a:off x="4600575" y="2914464"/>
            <a:ext cx="6570663" cy="962025"/>
          </a:xfrm>
        </p:spPr>
        <p:txBody>
          <a:bodyPr>
            <a:normAutofit fontScale="92500"/>
          </a:bodyPr>
          <a:lstStyle/>
          <a:p>
            <a:r>
              <a:rPr lang="en-US" sz="4000" dirty="0"/>
              <a:t>HBA Ambassador Program</a:t>
            </a:r>
          </a:p>
        </p:txBody>
      </p:sp>
      <p:sp>
        <p:nvSpPr>
          <p:cNvPr id="4" name="Text Placeholder 3">
            <a:extLst>
              <a:ext uri="{FF2B5EF4-FFF2-40B4-BE49-F238E27FC236}">
                <a16:creationId xmlns:a16="http://schemas.microsoft.com/office/drawing/2014/main" id="{A61027F1-0A7D-C00B-B1BB-EB437369C557}"/>
              </a:ext>
            </a:extLst>
          </p:cNvPr>
          <p:cNvSpPr>
            <a:spLocks noGrp="1"/>
          </p:cNvSpPr>
          <p:nvPr>
            <p:ph type="body" sz="quarter" idx="11"/>
          </p:nvPr>
        </p:nvSpPr>
        <p:spPr>
          <a:xfrm>
            <a:off x="4600575" y="4187639"/>
            <a:ext cx="6570663" cy="4024313"/>
          </a:xfrm>
        </p:spPr>
        <p:txBody>
          <a:bodyPr/>
          <a:lstStyle/>
          <a:p>
            <a:pPr marL="0" indent="0">
              <a:buNone/>
            </a:pPr>
            <a:r>
              <a:rPr lang="en-US" dirty="0"/>
              <a:t>PROGRAM END</a:t>
            </a:r>
          </a:p>
        </p:txBody>
      </p:sp>
    </p:spTree>
    <p:extLst>
      <p:ext uri="{BB962C8B-B14F-4D97-AF65-F5344CB8AC3E}">
        <p14:creationId xmlns:p14="http://schemas.microsoft.com/office/powerpoint/2010/main" val="50248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E25-E0CA-2844-9207-E13B078A8F63}"/>
              </a:ext>
            </a:extLst>
          </p:cNvPr>
          <p:cNvSpPr>
            <a:spLocks noGrp="1"/>
          </p:cNvSpPr>
          <p:nvPr>
            <p:ph type="title"/>
          </p:nvPr>
        </p:nvSpPr>
        <p:spPr/>
        <p:txBody>
          <a:bodyPr/>
          <a:lstStyle/>
          <a:p>
            <a:r>
              <a:rPr lang="en-US" dirty="0"/>
              <a:t>Program End</a:t>
            </a:r>
            <a:br>
              <a:rPr lang="en-US" dirty="0"/>
            </a:br>
            <a:r>
              <a:rPr lang="en-US" sz="3200" i="1" dirty="0"/>
              <a:t>Results and celebration</a:t>
            </a:r>
            <a:endParaRPr lang="en-US" dirty="0"/>
          </a:p>
        </p:txBody>
      </p:sp>
      <p:sp>
        <p:nvSpPr>
          <p:cNvPr id="8" name="Text Placeholder 1">
            <a:extLst>
              <a:ext uri="{FF2B5EF4-FFF2-40B4-BE49-F238E27FC236}">
                <a16:creationId xmlns:a16="http://schemas.microsoft.com/office/drawing/2014/main" id="{559DD382-BDE0-26E4-917B-7E071F919023}"/>
              </a:ext>
            </a:extLst>
          </p:cNvPr>
          <p:cNvSpPr>
            <a:spLocks noGrp="1"/>
          </p:cNvSpPr>
          <p:nvPr>
            <p:ph type="body" sz="quarter" idx="10"/>
          </p:nvPr>
        </p:nvSpPr>
        <p:spPr>
          <a:xfrm>
            <a:off x="4591049" y="1885950"/>
            <a:ext cx="7107891" cy="4093072"/>
          </a:xfrm>
        </p:spPr>
        <p:txBody>
          <a:bodyPr>
            <a:normAutofit/>
          </a:bodyPr>
          <a:lstStyle/>
          <a:p>
            <a:pPr marL="0" indent="0" algn="just">
              <a:buNone/>
            </a:pPr>
            <a:r>
              <a:rPr lang="en-US" sz="2300" dirty="0">
                <a:solidFill>
                  <a:schemeClr val="tx1"/>
                </a:solidFill>
              </a:rPr>
              <a:t>The last two to three months of the program are a time of reflection and celebration. It is during this period that the outcomes of the participants </a:t>
            </a:r>
            <a:r>
              <a:rPr lang="en-US" sz="2300" dirty="0"/>
              <a:t>individual goals and group initiatives are being realized, and time to begin considering the impacts the program could have on a new group of participants.</a:t>
            </a:r>
          </a:p>
          <a:p>
            <a:pPr marL="0" indent="0" algn="just">
              <a:buNone/>
            </a:pPr>
            <a:endParaRPr lang="en-US" sz="2300" dirty="0">
              <a:solidFill>
                <a:schemeClr val="tx1"/>
              </a:solidFill>
            </a:endParaRPr>
          </a:p>
          <a:p>
            <a:pPr marL="0" indent="0" algn="just">
              <a:buNone/>
            </a:pPr>
            <a:r>
              <a:rPr lang="en-US" sz="2300" dirty="0"/>
              <a:t>This section will review:</a:t>
            </a:r>
          </a:p>
          <a:p>
            <a:pPr algn="just"/>
            <a:r>
              <a:rPr lang="en-US" sz="2000" dirty="0">
                <a:solidFill>
                  <a:schemeClr val="tx1"/>
                </a:solidFill>
              </a:rPr>
              <a:t>Graduation</a:t>
            </a:r>
            <a:endParaRPr lang="en-US" sz="2000" dirty="0"/>
          </a:p>
          <a:p>
            <a:pPr algn="just"/>
            <a:r>
              <a:rPr lang="en-US" sz="2000" dirty="0">
                <a:solidFill>
                  <a:schemeClr val="tx1"/>
                </a:solidFill>
              </a:rPr>
              <a:t>Re-Launch</a:t>
            </a:r>
          </a:p>
          <a:p>
            <a:pPr algn="just"/>
            <a:endParaRPr lang="en-US" dirty="0"/>
          </a:p>
          <a:p>
            <a:pPr marL="971550" lvl="1" indent="-285750"/>
            <a:endParaRPr lang="en-US" dirty="0"/>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4017022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5D77D-F262-7688-79AE-65A37FF236EF}"/>
              </a:ext>
            </a:extLst>
          </p:cNvPr>
          <p:cNvSpPr>
            <a:spLocks noGrp="1"/>
          </p:cNvSpPr>
          <p:nvPr>
            <p:ph type="title"/>
          </p:nvPr>
        </p:nvSpPr>
        <p:spPr/>
        <p:txBody>
          <a:bodyPr/>
          <a:lstStyle/>
          <a:p>
            <a:r>
              <a:rPr lang="en-US" dirty="0"/>
              <a:t>Graduation</a:t>
            </a:r>
          </a:p>
        </p:txBody>
      </p:sp>
      <p:sp>
        <p:nvSpPr>
          <p:cNvPr id="3" name="Text Placeholder 2">
            <a:extLst>
              <a:ext uri="{FF2B5EF4-FFF2-40B4-BE49-F238E27FC236}">
                <a16:creationId xmlns:a16="http://schemas.microsoft.com/office/drawing/2014/main" id="{F1B240BB-0001-7264-35FD-A00446DEC738}"/>
              </a:ext>
            </a:extLst>
          </p:cNvPr>
          <p:cNvSpPr>
            <a:spLocks noGrp="1"/>
          </p:cNvSpPr>
          <p:nvPr>
            <p:ph type="body" sz="quarter" idx="10"/>
          </p:nvPr>
        </p:nvSpPr>
        <p:spPr>
          <a:xfrm>
            <a:off x="838200" y="3148013"/>
            <a:ext cx="10515600" cy="3309937"/>
          </a:xfrm>
        </p:spPr>
        <p:txBody>
          <a:bodyPr>
            <a:normAutofit fontScale="70000" lnSpcReduction="20000"/>
          </a:bodyPr>
          <a:lstStyle/>
          <a:p>
            <a:pPr marL="0" indent="0">
              <a:buNone/>
            </a:pPr>
            <a:r>
              <a:rPr lang="en-US" dirty="0"/>
              <a:t>The end of the program is a special occasion where the cohort comes together to review their successes, both personal, as a group and for the organization, and to celebrate.</a:t>
            </a:r>
          </a:p>
          <a:p>
            <a:pPr marL="0" indent="0">
              <a:buNone/>
            </a:pPr>
            <a:endParaRPr lang="en-US" dirty="0"/>
          </a:p>
          <a:p>
            <a:pPr marL="0" indent="0">
              <a:buNone/>
            </a:pPr>
            <a:r>
              <a:rPr lang="en-US" dirty="0"/>
              <a:t>Your HBA Advisors will prompt the executive committee to begin their planning about 2-3 months before the program end, and will guide them through the execution of the plan for their cohort’s graduation. Most cohorts elect to hold a live event (in-person or virtually), inviting all Ambassadors, Champions, Executive Sponsors and Advisors. </a:t>
            </a:r>
          </a:p>
          <a:p>
            <a:pPr marL="0" indent="0">
              <a:buNone/>
            </a:pPr>
            <a:endParaRPr lang="en-US" dirty="0"/>
          </a:p>
          <a:p>
            <a:pPr marL="0" indent="0">
              <a:buNone/>
            </a:pPr>
            <a:r>
              <a:rPr lang="en-US" dirty="0"/>
              <a:t>This section will review guidance and examples of what the cohort’s executive committee can do to make it an event to remember.</a:t>
            </a:r>
          </a:p>
        </p:txBody>
      </p:sp>
      <p:pic>
        <p:nvPicPr>
          <p:cNvPr id="5" name="Graphic 4" descr="Fireworks">
            <a:extLst>
              <a:ext uri="{FF2B5EF4-FFF2-40B4-BE49-F238E27FC236}">
                <a16:creationId xmlns:a16="http://schemas.microsoft.com/office/drawing/2014/main" id="{1DCF57D5-BE9B-B93E-1E4F-821F5D4474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84674" y="184281"/>
            <a:ext cx="1434351" cy="1434351"/>
          </a:xfrm>
          <a:prstGeom prst="rect">
            <a:avLst/>
          </a:prstGeom>
        </p:spPr>
      </p:pic>
    </p:spTree>
    <p:extLst>
      <p:ext uri="{BB962C8B-B14F-4D97-AF65-F5344CB8AC3E}">
        <p14:creationId xmlns:p14="http://schemas.microsoft.com/office/powerpoint/2010/main" val="3091938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333462-57BA-CA4B-FEF7-0C893055414F}"/>
              </a:ext>
            </a:extLst>
          </p:cNvPr>
          <p:cNvSpPr>
            <a:spLocks noGrp="1"/>
          </p:cNvSpPr>
          <p:nvPr>
            <p:ph type="title"/>
          </p:nvPr>
        </p:nvSpPr>
        <p:spPr/>
        <p:txBody>
          <a:bodyPr/>
          <a:lstStyle/>
          <a:p>
            <a:r>
              <a:rPr lang="en-US" dirty="0"/>
              <a:t>Graduation Live Event</a:t>
            </a:r>
          </a:p>
        </p:txBody>
      </p:sp>
      <p:sp>
        <p:nvSpPr>
          <p:cNvPr id="4" name="Text Placeholder 3">
            <a:extLst>
              <a:ext uri="{FF2B5EF4-FFF2-40B4-BE49-F238E27FC236}">
                <a16:creationId xmlns:a16="http://schemas.microsoft.com/office/drawing/2014/main" id="{1E847930-C9CF-9583-F3E1-A14D6F6586BD}"/>
              </a:ext>
            </a:extLst>
          </p:cNvPr>
          <p:cNvSpPr>
            <a:spLocks noGrp="1"/>
          </p:cNvSpPr>
          <p:nvPr>
            <p:ph type="body" sz="quarter" idx="10"/>
          </p:nvPr>
        </p:nvSpPr>
        <p:spPr>
          <a:xfrm>
            <a:off x="838200" y="3148013"/>
            <a:ext cx="11203236" cy="3307871"/>
          </a:xfrm>
        </p:spPr>
        <p:txBody>
          <a:bodyPr>
            <a:normAutofit/>
          </a:bodyPr>
          <a:lstStyle/>
          <a:p>
            <a:pPr marL="0" marR="775335" indent="0">
              <a:lnSpc>
                <a:spcPct val="107000"/>
              </a:lnSpc>
              <a:spcBef>
                <a:spcPts val="0"/>
              </a:spcBef>
              <a:spcAft>
                <a:spcPts val="800"/>
              </a:spcAft>
              <a:buNone/>
            </a:pPr>
            <a:r>
              <a:rPr lang="en-US" sz="1200" dirty="0">
                <a:latin typeface="Tahoma" panose="020B0604030504040204" pitchFamily="34" charset="0"/>
                <a:ea typeface="Tahoma" panose="020B0604030504040204" pitchFamily="34" charset="0"/>
                <a:cs typeface="Tahoma" panose="020B0604030504040204" pitchFamily="34" charset="0"/>
              </a:rPr>
              <a:t>Most cohort’s elect to hold a live Graduation event, planned and executed by the Executive Committee, to close out the program. The HBA Advisors will provide guidance and examples of other cohort Graduations during this process.</a:t>
            </a:r>
          </a:p>
          <a:p>
            <a:pPr marL="0" marR="775335" indent="0">
              <a:lnSpc>
                <a:spcPct val="107000"/>
              </a:lnSpc>
              <a:spcBef>
                <a:spcPts val="0"/>
              </a:spcBef>
              <a:buNone/>
            </a:pPr>
            <a:r>
              <a:rPr lang="en-US" sz="1200" dirty="0">
                <a:latin typeface="Tahoma" panose="020B0604030504040204" pitchFamily="34" charset="0"/>
                <a:ea typeface="Tahoma" panose="020B0604030504040204" pitchFamily="34" charset="0"/>
                <a:cs typeface="Tahoma" panose="020B0604030504040204" pitchFamily="34" charset="0"/>
              </a:rPr>
              <a:t>These events are typically simple get-togethers for the full group to come together and review their accomplishments. A breakfast event, luncheon or cocktail hour (virtually or in-person) are all appropriate depending on the cohort’s preferences.</a:t>
            </a:r>
          </a:p>
          <a:p>
            <a:pPr marL="0" marR="775335" indent="0">
              <a:lnSpc>
                <a:spcPct val="107000"/>
              </a:lnSpc>
              <a:spcBef>
                <a:spcPts val="0"/>
              </a:spcBef>
              <a:spcAft>
                <a:spcPts val="800"/>
              </a:spcAft>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0" marR="775335" indent="0">
              <a:lnSpc>
                <a:spcPct val="107000"/>
              </a:lnSpc>
              <a:spcBef>
                <a:spcPts val="0"/>
              </a:spcBef>
              <a:spcAft>
                <a:spcPts val="800"/>
              </a:spcAft>
              <a:buNone/>
            </a:pPr>
            <a:r>
              <a:rPr lang="en-US" sz="1200" b="1" dirty="0">
                <a:latin typeface="Tahoma" panose="020B0604030504040204" pitchFamily="34" charset="0"/>
                <a:ea typeface="Tahoma" panose="020B0604030504040204" pitchFamily="34" charset="0"/>
                <a:cs typeface="Tahoma" panose="020B0604030504040204" pitchFamily="34" charset="0"/>
              </a:rPr>
              <a:t>Most Graduation agendas tend to include:</a:t>
            </a:r>
          </a:p>
          <a:p>
            <a:pPr marR="775335">
              <a:lnSpc>
                <a:spcPct val="107000"/>
              </a:lnSpc>
              <a:spcBef>
                <a:spcPts val="0"/>
              </a:spcBef>
            </a:pPr>
            <a:r>
              <a:rPr lang="en-US" sz="1100" dirty="0">
                <a:latin typeface="Tahoma" panose="020B0604030504040204" pitchFamily="34" charset="0"/>
                <a:ea typeface="Tahoma" panose="020B0604030504040204" pitchFamily="34" charset="0"/>
                <a:cs typeface="Tahoma" panose="020B0604030504040204" pitchFamily="34" charset="0"/>
              </a:rPr>
              <a:t>Time for networking</a:t>
            </a:r>
          </a:p>
          <a:p>
            <a:pPr marR="775335">
              <a:lnSpc>
                <a:spcPct val="107000"/>
              </a:lnSpc>
              <a:spcBef>
                <a:spcPts val="0"/>
              </a:spcBef>
            </a:pPr>
            <a:r>
              <a:rPr lang="en-US" sz="1100" dirty="0">
                <a:latin typeface="Tahoma" panose="020B0604030504040204" pitchFamily="34" charset="0"/>
                <a:ea typeface="Tahoma" panose="020B0604030504040204" pitchFamily="34" charset="0"/>
                <a:cs typeface="Tahoma" panose="020B0604030504040204" pitchFamily="34" charset="0"/>
              </a:rPr>
              <a:t>A live presentation of the year-end assessment results and (high-level) final group initiative report-outs</a:t>
            </a:r>
          </a:p>
          <a:p>
            <a:pPr marR="775335">
              <a:lnSpc>
                <a:spcPct val="107000"/>
              </a:lnSpc>
              <a:spcBef>
                <a:spcPts val="0"/>
              </a:spcBef>
            </a:pPr>
            <a:r>
              <a:rPr lang="en-US" sz="1100" dirty="0">
                <a:latin typeface="Tahoma" panose="020B0604030504040204" pitchFamily="34" charset="0"/>
                <a:ea typeface="Tahoma" panose="020B0604030504040204" pitchFamily="34" charset="0"/>
                <a:cs typeface="Tahoma" panose="020B0604030504040204" pitchFamily="34" charset="0"/>
              </a:rPr>
              <a:t>Live professional development, such as a fireside chat with a company executive or Master Class to inspire the Ambassador to continue their development journey</a:t>
            </a:r>
          </a:p>
          <a:p>
            <a:pPr marR="775335">
              <a:lnSpc>
                <a:spcPct val="107000"/>
              </a:lnSpc>
              <a:spcBef>
                <a:spcPts val="0"/>
              </a:spcBef>
            </a:pPr>
            <a:r>
              <a:rPr lang="en-US" sz="1100" dirty="0">
                <a:latin typeface="Tahoma" panose="020B0604030504040204" pitchFamily="34" charset="0"/>
                <a:ea typeface="Tahoma" panose="020B0604030504040204" pitchFamily="34" charset="0"/>
                <a:cs typeface="Tahoma" panose="020B0604030504040204" pitchFamily="34" charset="0"/>
              </a:rPr>
              <a:t>Next steps and opportunities to continue engagement with the HBA</a:t>
            </a:r>
          </a:p>
          <a:p>
            <a:pPr marR="775335">
              <a:lnSpc>
                <a:spcPct val="107000"/>
              </a:lnSpc>
              <a:spcBef>
                <a:spcPts val="0"/>
              </a:spcBef>
            </a:pPr>
            <a:r>
              <a:rPr lang="en-US" sz="1100" dirty="0">
                <a:latin typeface="Tahoma" panose="020B0604030504040204" pitchFamily="34" charset="0"/>
                <a:ea typeface="Tahoma" panose="020B0604030504040204" pitchFamily="34" charset="0"/>
                <a:cs typeface="Tahoma" panose="020B0604030504040204" pitchFamily="34" charset="0"/>
              </a:rPr>
              <a:t>Re-launch plans and opportunities for the following year’s cohort</a:t>
            </a:r>
          </a:p>
          <a:p>
            <a:pPr marR="775335">
              <a:lnSpc>
                <a:spcPct val="107000"/>
              </a:lnSpc>
              <a:spcBef>
                <a:spcPts val="0"/>
              </a:spcBef>
              <a:spcAft>
                <a:spcPts val="800"/>
              </a:spcAft>
            </a:pPr>
            <a:endParaRPr lang="en-US" sz="1200" dirty="0">
              <a:latin typeface="Tahoma" panose="020B0604030504040204" pitchFamily="34" charset="0"/>
              <a:ea typeface="Tahoma" panose="020B0604030504040204" pitchFamily="34" charset="0"/>
              <a:cs typeface="Tahoma" panose="020B0604030504040204" pitchFamily="34" charset="0"/>
            </a:endParaRPr>
          </a:p>
          <a:p>
            <a:pPr marL="0" marR="775335" indent="0">
              <a:lnSpc>
                <a:spcPct val="107000"/>
              </a:lnSpc>
              <a:spcBef>
                <a:spcPts val="0"/>
              </a:spcBef>
              <a:spcAft>
                <a:spcPts val="800"/>
              </a:spcAft>
              <a:buNone/>
            </a:pPr>
            <a:r>
              <a:rPr lang="en-US" sz="1200" dirty="0">
                <a:latin typeface="Tahoma" panose="020B0604030504040204" pitchFamily="34" charset="0"/>
                <a:ea typeface="Tahoma" panose="020B0604030504040204" pitchFamily="34" charset="0"/>
                <a:cs typeface="Tahoma" panose="020B0604030504040204" pitchFamily="34" charset="0"/>
              </a:rPr>
              <a:t>Be sure to invite your Executive Sponsors and HBA Advisors to the event as well so they can celebrate with you!</a:t>
            </a:r>
          </a:p>
        </p:txBody>
      </p:sp>
    </p:spTree>
    <p:extLst>
      <p:ext uri="{BB962C8B-B14F-4D97-AF65-F5344CB8AC3E}">
        <p14:creationId xmlns:p14="http://schemas.microsoft.com/office/powerpoint/2010/main" val="307493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8B60-3EB6-68E5-5112-B608FF71D2F6}"/>
              </a:ext>
            </a:extLst>
          </p:cNvPr>
          <p:cNvSpPr>
            <a:spLocks noGrp="1"/>
          </p:cNvSpPr>
          <p:nvPr>
            <p:ph type="title"/>
          </p:nvPr>
        </p:nvSpPr>
        <p:spPr/>
        <p:txBody>
          <a:bodyPr/>
          <a:lstStyle/>
          <a:p>
            <a:r>
              <a:rPr lang="en-US" dirty="0"/>
              <a:t>How Is It Different?</a:t>
            </a:r>
          </a:p>
        </p:txBody>
      </p:sp>
      <p:sp>
        <p:nvSpPr>
          <p:cNvPr id="5" name="Text Placeholder 4">
            <a:extLst>
              <a:ext uri="{FF2B5EF4-FFF2-40B4-BE49-F238E27FC236}">
                <a16:creationId xmlns:a16="http://schemas.microsoft.com/office/drawing/2014/main" id="{6ED8FB9C-A889-8350-FE07-9EEE69370B7B}"/>
              </a:ext>
            </a:extLst>
          </p:cNvPr>
          <p:cNvSpPr>
            <a:spLocks noGrp="1"/>
          </p:cNvSpPr>
          <p:nvPr>
            <p:ph type="body" sz="quarter" idx="10"/>
          </p:nvPr>
        </p:nvSpPr>
        <p:spPr/>
        <p:txBody>
          <a:bodyPr vert="horz" lIns="91440" tIns="45720" rIns="91440" bIns="45720" rtlCol="0" anchor="t">
            <a:normAutofit fontScale="77500" lnSpcReduction="20000"/>
          </a:bodyPr>
          <a:lstStyle/>
          <a:p>
            <a:pPr>
              <a:lnSpc>
                <a:spcPct val="120000"/>
              </a:lnSpc>
            </a:pPr>
            <a:r>
              <a:rPr lang="en-US" dirty="0"/>
              <a:t>This year-long on-the-job training program is done with a cohort of colleagues, with a focus on self-direction</a:t>
            </a:r>
            <a:endParaRPr lang="en-US" dirty="0">
              <a:ea typeface="Tahoma"/>
              <a:cs typeface="Tahoma"/>
            </a:endParaRPr>
          </a:p>
          <a:p>
            <a:pPr>
              <a:lnSpc>
                <a:spcPct val="120000"/>
              </a:lnSpc>
            </a:pPr>
            <a:r>
              <a:rPr lang="en-US" dirty="0"/>
              <a:t>Designed to collaborate with your employee resource groups (especially any women’s resource groups) as a way to enhance their efforts, provide speakers, panelists, do programs together and help advance careers.</a:t>
            </a:r>
          </a:p>
          <a:p>
            <a:pPr>
              <a:lnSpc>
                <a:spcPct val="120000"/>
              </a:lnSpc>
            </a:pPr>
            <a:r>
              <a:rPr lang="en-US" dirty="0"/>
              <a:t>The HBA has over 100 individuals supporting more than 50 programs across the globe, and that number continues to grow</a:t>
            </a:r>
          </a:p>
          <a:p>
            <a:pPr>
              <a:lnSpc>
                <a:spcPct val="120000"/>
              </a:lnSpc>
            </a:pPr>
            <a:r>
              <a:rPr lang="en-US" dirty="0"/>
              <a:t>The program operates autonomously, with guidance from the HBA, so there is no burden on your HR team or the managers of the Ambassadors</a:t>
            </a:r>
          </a:p>
        </p:txBody>
      </p:sp>
    </p:spTree>
    <p:extLst>
      <p:ext uri="{BB962C8B-B14F-4D97-AF65-F5344CB8AC3E}">
        <p14:creationId xmlns:p14="http://schemas.microsoft.com/office/powerpoint/2010/main" val="7098433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9E6C-EA5D-B9C4-2099-57508315CA63}"/>
              </a:ext>
            </a:extLst>
          </p:cNvPr>
          <p:cNvSpPr>
            <a:spLocks noGrp="1"/>
          </p:cNvSpPr>
          <p:nvPr>
            <p:ph type="title"/>
          </p:nvPr>
        </p:nvSpPr>
        <p:spPr/>
        <p:txBody>
          <a:bodyPr/>
          <a:lstStyle/>
          <a:p>
            <a:r>
              <a:rPr lang="en-US" dirty="0"/>
              <a:t>From the HBA</a:t>
            </a:r>
          </a:p>
        </p:txBody>
      </p:sp>
      <p:sp>
        <p:nvSpPr>
          <p:cNvPr id="3" name="Text Placeholder 2">
            <a:extLst>
              <a:ext uri="{FF2B5EF4-FFF2-40B4-BE49-F238E27FC236}">
                <a16:creationId xmlns:a16="http://schemas.microsoft.com/office/drawing/2014/main" id="{1359D42A-B0BF-9F06-5799-EBDAA9B05965}"/>
              </a:ext>
            </a:extLst>
          </p:cNvPr>
          <p:cNvSpPr>
            <a:spLocks noGrp="1"/>
          </p:cNvSpPr>
          <p:nvPr>
            <p:ph type="body" sz="quarter" idx="10"/>
          </p:nvPr>
        </p:nvSpPr>
        <p:spPr>
          <a:xfrm>
            <a:off x="838200" y="3148013"/>
            <a:ext cx="10515600" cy="3342434"/>
          </a:xfrm>
        </p:spPr>
        <p:txBody>
          <a:bodyPr>
            <a:normAutofit fontScale="47500" lnSpcReduction="20000"/>
          </a:bodyPr>
          <a:lstStyle/>
          <a:p>
            <a:pPr marL="0" indent="0">
              <a:lnSpc>
                <a:spcPct val="120000"/>
              </a:lnSpc>
              <a:spcBef>
                <a:spcPts val="0"/>
              </a:spcBef>
              <a:buNone/>
            </a:pPr>
            <a:r>
              <a:rPr lang="en-US" dirty="0"/>
              <a:t>For the participants of your cohort’s graduation, the HBA will provide:</a:t>
            </a:r>
          </a:p>
          <a:p>
            <a:pPr marL="0" indent="0">
              <a:lnSpc>
                <a:spcPct val="120000"/>
              </a:lnSpc>
              <a:spcBef>
                <a:spcPts val="0"/>
              </a:spcBef>
              <a:buNone/>
            </a:pPr>
            <a:endParaRPr lang="en-US" dirty="0"/>
          </a:p>
          <a:p>
            <a:pPr>
              <a:lnSpc>
                <a:spcPct val="120000"/>
              </a:lnSpc>
              <a:spcBef>
                <a:spcPts val="0"/>
              </a:spcBef>
            </a:pPr>
            <a:r>
              <a:rPr lang="en-US" sz="2500" dirty="0"/>
              <a:t>A Certificate of Completion template (with instructions) which the executive committee can use to customize and create official certificates for each Ambassador</a:t>
            </a:r>
          </a:p>
          <a:p>
            <a:pPr>
              <a:lnSpc>
                <a:spcPct val="120000"/>
              </a:lnSpc>
              <a:spcBef>
                <a:spcPts val="0"/>
              </a:spcBef>
            </a:pPr>
            <a:r>
              <a:rPr lang="en-US" sz="2500" dirty="0"/>
              <a:t>A digital badge, which participants can add to their social media, </a:t>
            </a:r>
            <a:r>
              <a:rPr lang="en-US" sz="2500" dirty="0" err="1"/>
              <a:t>etc</a:t>
            </a:r>
            <a:endParaRPr lang="en-US" sz="2500" dirty="0"/>
          </a:p>
          <a:p>
            <a:pPr>
              <a:lnSpc>
                <a:spcPct val="120000"/>
              </a:lnSpc>
              <a:spcBef>
                <a:spcPts val="0"/>
              </a:spcBef>
            </a:pPr>
            <a:r>
              <a:rPr lang="en-US" sz="2500" dirty="0"/>
              <a:t>A signed letter from the HBA which can be provided to their managers </a:t>
            </a:r>
          </a:p>
          <a:p>
            <a:pPr>
              <a:lnSpc>
                <a:spcPct val="120000"/>
              </a:lnSpc>
              <a:spcBef>
                <a:spcPts val="0"/>
              </a:spcBef>
            </a:pPr>
            <a:endParaRPr lang="en-US" sz="2500" dirty="0"/>
          </a:p>
          <a:p>
            <a:pPr marL="0" indent="0">
              <a:lnSpc>
                <a:spcPct val="120000"/>
              </a:lnSpc>
              <a:spcBef>
                <a:spcPts val="0"/>
              </a:spcBef>
              <a:spcAft>
                <a:spcPts val="1200"/>
              </a:spcAft>
              <a:buNone/>
            </a:pPr>
            <a:r>
              <a:rPr lang="en-US" sz="2500" dirty="0"/>
              <a:t>This is a prime opportunity for the participants to capitalize on the momentum of their journey: remind them of how the HBA can continue to accelerate that momentum internally </a:t>
            </a:r>
            <a:r>
              <a:rPr lang="en-US" sz="2500" i="1" dirty="0"/>
              <a:t>and</a:t>
            </a:r>
            <a:r>
              <a:rPr lang="en-US" sz="2500" dirty="0"/>
              <a:t> externally.</a:t>
            </a:r>
            <a:endParaRPr lang="en-US" dirty="0"/>
          </a:p>
          <a:p>
            <a:pPr marL="0" indent="0">
              <a:lnSpc>
                <a:spcPct val="120000"/>
              </a:lnSpc>
              <a:spcBef>
                <a:spcPts val="0"/>
              </a:spcBef>
              <a:spcAft>
                <a:spcPts val="1200"/>
              </a:spcAft>
              <a:buNone/>
            </a:pPr>
            <a:r>
              <a:rPr lang="en-US" dirty="0"/>
              <a:t>HBA branded merchandise is also available for purchase via the </a:t>
            </a:r>
            <a:r>
              <a:rPr lang="en-US" dirty="0">
                <a:hlinkClick r:id="rId2"/>
              </a:rPr>
              <a:t>HBA’s online store </a:t>
            </a:r>
            <a:r>
              <a:rPr lang="en-US" dirty="0"/>
              <a:t>if you’d care to provide branded gifts. Companies are also welcome to order promotional items via your preferred vendor with the </a:t>
            </a:r>
            <a:r>
              <a:rPr lang="en-US" dirty="0">
                <a:hlinkClick r:id="rId3"/>
              </a:rPr>
              <a:t>HBA’s logo</a:t>
            </a:r>
            <a:r>
              <a:rPr lang="en-US" dirty="0"/>
              <a:t>, however all proofs must be sent to </a:t>
            </a:r>
            <a:r>
              <a:rPr lang="en-US" dirty="0">
                <a:hlinkClick r:id="rId4"/>
              </a:rPr>
              <a:t>marketing@hbanet.org</a:t>
            </a:r>
            <a:r>
              <a:rPr lang="en-US" dirty="0"/>
              <a:t> for approval prior to ordering.</a:t>
            </a:r>
          </a:p>
          <a:p>
            <a:pPr marL="0" indent="0">
              <a:lnSpc>
                <a:spcPct val="120000"/>
              </a:lnSpc>
              <a:spcBef>
                <a:spcPts val="0"/>
              </a:spcBef>
              <a:spcAft>
                <a:spcPts val="1200"/>
              </a:spcAft>
              <a:buNone/>
            </a:pPr>
            <a:r>
              <a:rPr lang="en-US" dirty="0"/>
              <a:t>The HBA invites you to celebrate and post your cohort’s accomplishments via social media with #HBAimpact so the HBA can help amplify and provide additional visibility!</a:t>
            </a:r>
          </a:p>
        </p:txBody>
      </p:sp>
    </p:spTree>
    <p:extLst>
      <p:ext uri="{BB962C8B-B14F-4D97-AF65-F5344CB8AC3E}">
        <p14:creationId xmlns:p14="http://schemas.microsoft.com/office/powerpoint/2010/main" val="2040420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621D-61D6-107F-6BC9-A83082705497}"/>
              </a:ext>
            </a:extLst>
          </p:cNvPr>
          <p:cNvSpPr>
            <a:spLocks noGrp="1"/>
          </p:cNvSpPr>
          <p:nvPr>
            <p:ph type="title"/>
          </p:nvPr>
        </p:nvSpPr>
        <p:spPr/>
        <p:txBody>
          <a:bodyPr/>
          <a:lstStyle/>
          <a:p>
            <a:r>
              <a:rPr lang="en-US" dirty="0"/>
              <a:t>Ambassador Awards</a:t>
            </a:r>
          </a:p>
        </p:txBody>
      </p:sp>
      <p:sp>
        <p:nvSpPr>
          <p:cNvPr id="3" name="Text Placeholder 2">
            <a:extLst>
              <a:ext uri="{FF2B5EF4-FFF2-40B4-BE49-F238E27FC236}">
                <a16:creationId xmlns:a16="http://schemas.microsoft.com/office/drawing/2014/main" id="{763E414B-340E-EA3E-80AB-AE627DB31740}"/>
              </a:ext>
            </a:extLst>
          </p:cNvPr>
          <p:cNvSpPr>
            <a:spLocks noGrp="1"/>
          </p:cNvSpPr>
          <p:nvPr>
            <p:ph type="body" sz="quarter" idx="10"/>
          </p:nvPr>
        </p:nvSpPr>
        <p:spPr/>
        <p:txBody>
          <a:bodyPr/>
          <a:lstStyle/>
          <a:p>
            <a:pPr marL="0" marR="0" lvl="0" indent="0">
              <a:lnSpc>
                <a:spcPct val="107000"/>
              </a:lnSpc>
              <a:spcBef>
                <a:spcPts val="0"/>
              </a:spcBef>
              <a:spcAft>
                <a:spcPts val="0"/>
              </a:spcAft>
              <a:buNone/>
            </a:pPr>
            <a:r>
              <a:rPr lang="en-US" sz="1100" dirty="0">
                <a:latin typeface="Calibri" panose="020F0502020204030204" pitchFamily="34" charset="0"/>
                <a:ea typeface="Calibri" panose="020F0502020204030204" pitchFamily="34" charset="0"/>
                <a:cs typeface="Times New Roman" panose="02020603050405020304" pitchFamily="18" charset="0"/>
              </a:rPr>
              <a:t>Graduation is also an opportune moment to recognize some of your outstanding achievements with awards! Cohorts are welcome to create their own internal awards, but the HBA Ambassador Program also has two types of awards that are celebrated annually: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6FDAF23E-19E8-2ECF-5F54-80953F374A8F}"/>
              </a:ext>
            </a:extLst>
          </p:cNvPr>
          <p:cNvSpPr txBox="1"/>
          <p:nvPr/>
        </p:nvSpPr>
        <p:spPr>
          <a:xfrm>
            <a:off x="838200" y="3742007"/>
            <a:ext cx="10515600" cy="3398046"/>
          </a:xfrm>
          <a:prstGeom prst="rect">
            <a:avLst/>
          </a:prstGeom>
          <a:noFill/>
        </p:spPr>
        <p:txBody>
          <a:bodyPr wrap="square" numCol="2" spcCol="274320">
            <a:spAutoFit/>
          </a:bodyPr>
          <a:lstStyle/>
          <a:p>
            <a:pPr marL="0" marR="0" lvl="0" indent="0">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The Then &amp; Now Awards</a:t>
            </a:r>
          </a:p>
          <a:p>
            <a:pPr marL="0" marR="0" lvl="0" indent="0">
              <a:lnSpc>
                <a:spcPct val="107000"/>
              </a:lnSpc>
              <a:spcBef>
                <a:spcPts val="0"/>
              </a:spcBef>
              <a:spcAft>
                <a:spcPts val="0"/>
              </a:spcAft>
              <a:buNone/>
            </a:pPr>
            <a:r>
              <a:rPr lang="en-US" sz="1600" i="1" dirty="0">
                <a:latin typeface="Calibri" panose="020F0502020204030204" pitchFamily="34" charset="0"/>
                <a:ea typeface="Calibri" panose="020F0502020204030204" pitchFamily="34" charset="0"/>
                <a:cs typeface="Times New Roman" panose="02020603050405020304" pitchFamily="18" charset="0"/>
              </a:rPr>
              <a:t>Via video submission</a:t>
            </a:r>
          </a:p>
          <a:p>
            <a:pPr marL="0" marR="0" lvl="0" indent="0">
              <a:lnSpc>
                <a:spcPct val="107000"/>
              </a:lnSpc>
              <a:spcBef>
                <a:spcPts val="0"/>
              </a:spcBef>
              <a:spcAft>
                <a:spcPts val="0"/>
              </a:spcAft>
              <a:buNone/>
            </a:pPr>
            <a:endParaRPr lang="en-US" sz="1600" i="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400" dirty="0">
                <a:latin typeface="Calibri" panose="020F0502020204030204" pitchFamily="34" charset="0"/>
                <a:ea typeface="Calibri" panose="020F0502020204030204" pitchFamily="34" charset="0"/>
                <a:cs typeface="Times New Roman" panose="02020603050405020304" pitchFamily="18" charset="0"/>
              </a:rPr>
              <a:t>The Then &amp; Now Awards celebrate the impact of the program on the </a:t>
            </a:r>
            <a:r>
              <a:rPr lang="en-US" sz="1400" i="1" dirty="0">
                <a:latin typeface="Calibri" panose="020F0502020204030204" pitchFamily="34" charset="0"/>
                <a:ea typeface="Calibri" panose="020F0502020204030204" pitchFamily="34" charset="0"/>
                <a:cs typeface="Times New Roman" panose="02020603050405020304" pitchFamily="18" charset="0"/>
              </a:rPr>
              <a:t>individual</a:t>
            </a:r>
            <a:r>
              <a:rPr lang="en-US" sz="1400" dirty="0">
                <a:latin typeface="Calibri" panose="020F0502020204030204" pitchFamily="34" charset="0"/>
                <a:ea typeface="Calibri" panose="020F0502020204030204" pitchFamily="34" charset="0"/>
                <a:cs typeface="Times New Roman" panose="02020603050405020304" pitchFamily="18" charset="0"/>
              </a:rPr>
              <a:t>. A submitter should  simply describe what they were like </a:t>
            </a:r>
            <a:r>
              <a:rPr lang="en-US" sz="1400" i="1" dirty="0">
                <a:latin typeface="Calibri" panose="020F0502020204030204" pitchFamily="34" charset="0"/>
                <a:ea typeface="Calibri" panose="020F0502020204030204" pitchFamily="34" charset="0"/>
                <a:cs typeface="Times New Roman" panose="02020603050405020304" pitchFamily="18" charset="0"/>
              </a:rPr>
              <a:t>then </a:t>
            </a:r>
            <a:r>
              <a:rPr lang="en-US" sz="1400" dirty="0">
                <a:latin typeface="Calibri" panose="020F0502020204030204" pitchFamily="34" charset="0"/>
                <a:ea typeface="Calibri" panose="020F0502020204030204" pitchFamily="34" charset="0"/>
                <a:cs typeface="Times New Roman" panose="02020603050405020304" pitchFamily="18" charset="0"/>
              </a:rPr>
              <a:t>(pre-program) and </a:t>
            </a:r>
            <a:r>
              <a:rPr lang="en-US" sz="1400" i="1" dirty="0">
                <a:latin typeface="Calibri" panose="020F0502020204030204" pitchFamily="34" charset="0"/>
                <a:ea typeface="Calibri" panose="020F0502020204030204" pitchFamily="34" charset="0"/>
                <a:cs typeface="Times New Roman" panose="02020603050405020304" pitchFamily="18" charset="0"/>
              </a:rPr>
              <a:t>now </a:t>
            </a:r>
            <a:r>
              <a:rPr lang="en-US" sz="1400" dirty="0">
                <a:latin typeface="Calibri" panose="020F0502020204030204" pitchFamily="34" charset="0"/>
                <a:ea typeface="Calibri" panose="020F0502020204030204" pitchFamily="34" charset="0"/>
                <a:cs typeface="Times New Roman" panose="02020603050405020304" pitchFamily="18" charset="0"/>
              </a:rPr>
              <a:t>(after participating). Videos should be no longer than one minute. Cohorts are encouraged to have their participants submit their Then &amp; Now Award submissions internally at the company, some or all to be shown at Graduation. </a:t>
            </a:r>
          </a:p>
          <a:p>
            <a:pPr marL="0" marR="0" lvl="0" indent="0">
              <a:lnSpc>
                <a:spcPct val="107000"/>
              </a:lnSpc>
              <a:spcBef>
                <a:spcPts val="0"/>
              </a:spcBef>
              <a:spcAft>
                <a:spcPts val="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400" dirty="0">
                <a:latin typeface="Calibri" panose="020F0502020204030204" pitchFamily="34" charset="0"/>
                <a:ea typeface="Calibri" panose="020F0502020204030204" pitchFamily="34" charset="0"/>
                <a:cs typeface="Times New Roman" panose="02020603050405020304" pitchFamily="18" charset="0"/>
              </a:rPr>
              <a:t>The HBA will also ask for submissions of these awards each year leading up to our global Annual Awards events, the global winners to be announced and videos shown during the live event, plus social media recognition and a free individual coaching session.</a:t>
            </a:r>
          </a:p>
          <a:p>
            <a:pPr marL="0" marR="0" lvl="0" indent="0">
              <a:lnSpc>
                <a:spcPct val="107000"/>
              </a:lnSpc>
              <a:spcBef>
                <a:spcPts val="0"/>
              </a:spcBef>
              <a:spcAft>
                <a:spcPts val="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400" b="1" dirty="0">
                <a:latin typeface="Calibri" panose="020F0502020204030204" pitchFamily="34" charset="0"/>
                <a:ea typeface="Calibri" panose="020F0502020204030204" pitchFamily="34" charset="0"/>
                <a:cs typeface="Times New Roman" panose="02020603050405020304" pitchFamily="18" charset="0"/>
              </a:rPr>
              <a:t>Criteria and details</a:t>
            </a:r>
          </a:p>
          <a:p>
            <a:pPr marL="285750" marR="0" lvl="0" indent="-285750">
              <a:lnSpc>
                <a:spcPct val="107000"/>
              </a:lnSpc>
              <a:spcBef>
                <a:spcPts val="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Projection of personal brand, sharing short, meaningful insights</a:t>
            </a:r>
          </a:p>
          <a:p>
            <a:pPr marL="285750" marR="0" lvl="0" indent="-285750">
              <a:lnSpc>
                <a:spcPct val="107000"/>
              </a:lnSpc>
              <a:spcBef>
                <a:spcPts val="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Bravery and boldness, step out of your comfort zone</a:t>
            </a:r>
          </a:p>
          <a:p>
            <a:pPr marL="285750" marR="0" lvl="0" indent="-285750">
              <a:lnSpc>
                <a:spcPct val="107000"/>
              </a:lnSpc>
              <a:spcBef>
                <a:spcPts val="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Call out the most notable changes from how you saw yourself prior, and how (things like confidence, visibility, </a:t>
            </a:r>
            <a:r>
              <a:rPr lang="en-US" sz="1200" dirty="0" err="1">
                <a:latin typeface="Calibri" panose="020F0502020204030204" pitchFamily="34" charset="0"/>
                <a:ea typeface="Calibri" panose="020F0502020204030204" pitchFamily="34" charset="0"/>
                <a:cs typeface="Times New Roman" panose="02020603050405020304" pitchFamily="18" charset="0"/>
              </a:rPr>
              <a:t>etc</a:t>
            </a:r>
            <a:r>
              <a:rPr lang="en-US" sz="1200" dirty="0">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What the experience has meant to you and how you surprised yourself</a:t>
            </a:r>
          </a:p>
          <a:p>
            <a:pPr marL="285750" marR="0" lvl="0" indent="-285750">
              <a:lnSpc>
                <a:spcPct val="107000"/>
              </a:lnSpc>
              <a:spcBef>
                <a:spcPts val="0"/>
              </a:spcBef>
              <a:spcAft>
                <a:spcPts val="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Creativity and innovation – make it fun and interesting!</a:t>
            </a:r>
          </a:p>
          <a:p>
            <a:pPr marL="285750" marR="0" lvl="0" indent="-285750">
              <a:lnSpc>
                <a:spcPct val="107000"/>
              </a:lnSpc>
              <a:spcBef>
                <a:spcPts val="0"/>
              </a:spcBef>
              <a:spcAft>
                <a:spcPts val="0"/>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19211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621D-61D6-107F-6BC9-A83082705497}"/>
              </a:ext>
            </a:extLst>
          </p:cNvPr>
          <p:cNvSpPr>
            <a:spLocks noGrp="1"/>
          </p:cNvSpPr>
          <p:nvPr>
            <p:ph type="title"/>
          </p:nvPr>
        </p:nvSpPr>
        <p:spPr/>
        <p:txBody>
          <a:bodyPr/>
          <a:lstStyle/>
          <a:p>
            <a:r>
              <a:rPr lang="en-US" dirty="0"/>
              <a:t>Ambassador Awards</a:t>
            </a:r>
          </a:p>
        </p:txBody>
      </p:sp>
      <p:sp>
        <p:nvSpPr>
          <p:cNvPr id="3" name="Text Placeholder 2">
            <a:extLst>
              <a:ext uri="{FF2B5EF4-FFF2-40B4-BE49-F238E27FC236}">
                <a16:creationId xmlns:a16="http://schemas.microsoft.com/office/drawing/2014/main" id="{763E414B-340E-EA3E-80AB-AE627DB31740}"/>
              </a:ext>
            </a:extLst>
          </p:cNvPr>
          <p:cNvSpPr>
            <a:spLocks noGrp="1"/>
          </p:cNvSpPr>
          <p:nvPr>
            <p:ph type="body" sz="quarter" idx="10"/>
          </p:nvPr>
        </p:nvSpPr>
        <p:spPr/>
        <p:txBody>
          <a:bodyPr/>
          <a:lstStyle/>
          <a:p>
            <a:pPr marL="0" marR="0" lvl="0" indent="0">
              <a:lnSpc>
                <a:spcPct val="107000"/>
              </a:lnSpc>
              <a:spcBef>
                <a:spcPts val="0"/>
              </a:spcBef>
              <a:spcAft>
                <a:spcPts val="0"/>
              </a:spcAft>
              <a:buNone/>
            </a:pPr>
            <a:r>
              <a:rPr lang="en-US" sz="1100" dirty="0">
                <a:latin typeface="Calibri" panose="020F0502020204030204" pitchFamily="34" charset="0"/>
                <a:ea typeface="Calibri" panose="020F0502020204030204" pitchFamily="34" charset="0"/>
                <a:cs typeface="Times New Roman" panose="02020603050405020304" pitchFamily="18" charset="0"/>
              </a:rPr>
              <a:t>Graduation is also an opportune moment to recognize some of your outstanding achievements with awards! Cohorts are welcome to create their own internal awards, but the HBA Ambassador Program also has two types of awards that are celebrated annually: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6FDAF23E-19E8-2ECF-5F54-80953F374A8F}"/>
              </a:ext>
            </a:extLst>
          </p:cNvPr>
          <p:cNvSpPr txBox="1"/>
          <p:nvPr/>
        </p:nvSpPr>
        <p:spPr>
          <a:xfrm>
            <a:off x="838199" y="3599536"/>
            <a:ext cx="10960866" cy="4973990"/>
          </a:xfrm>
          <a:prstGeom prst="rect">
            <a:avLst/>
          </a:prstGeom>
          <a:noFill/>
        </p:spPr>
        <p:txBody>
          <a:bodyPr wrap="square" numCol="2" spcCol="365760">
            <a:spAutoFit/>
          </a:bodyPr>
          <a:lstStyle/>
          <a:p>
            <a:pPr marL="0" marR="0" lvl="0" indent="0">
              <a:lnSpc>
                <a:spcPct val="107000"/>
              </a:lnSpc>
              <a:spcBef>
                <a:spcPts val="0"/>
              </a:spcBef>
              <a:spcAft>
                <a:spcPts val="0"/>
              </a:spcAft>
              <a:buNone/>
            </a:pPr>
            <a:r>
              <a:rPr lang="en-US" sz="2800" b="1" dirty="0">
                <a:latin typeface="Calibri" panose="020F0502020204030204" pitchFamily="34" charset="0"/>
                <a:ea typeface="Calibri" panose="020F0502020204030204" pitchFamily="34" charset="0"/>
                <a:cs typeface="Times New Roman" panose="02020603050405020304" pitchFamily="18" charset="0"/>
              </a:rPr>
              <a:t>The Impact Award</a:t>
            </a:r>
          </a:p>
          <a:p>
            <a:pPr marL="0" marR="0" lvl="0" indent="0">
              <a:lnSpc>
                <a:spcPct val="107000"/>
              </a:lnSpc>
              <a:spcBef>
                <a:spcPts val="0"/>
              </a:spcBef>
              <a:spcAft>
                <a:spcPts val="0"/>
              </a:spcAft>
              <a:buNone/>
            </a:pPr>
            <a:r>
              <a:rPr lang="en-US" i="1" dirty="0">
                <a:latin typeface="Calibri" panose="020F0502020204030204" pitchFamily="34" charset="0"/>
                <a:ea typeface="Calibri" panose="020F0502020204030204" pitchFamily="34" charset="0"/>
                <a:cs typeface="Times New Roman" panose="02020603050405020304" pitchFamily="18" charset="0"/>
              </a:rPr>
              <a:t>Via executive summary submission</a:t>
            </a:r>
          </a:p>
          <a:p>
            <a:pPr marL="0" marR="0" lvl="0" indent="0">
              <a:lnSpc>
                <a:spcPct val="107000"/>
              </a:lnSpc>
              <a:spcBef>
                <a:spcPts val="0"/>
              </a:spcBef>
              <a:spcAft>
                <a:spcPts val="0"/>
              </a:spcAft>
              <a:buNone/>
            </a:pPr>
            <a:endParaRPr lang="en-US" sz="700" i="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00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The Impact Award celebrates the most</a:t>
            </a:r>
            <a:r>
              <a:rPr lang="en-US" sz="1200" i="1" dirty="0">
                <a:latin typeface="Calibri" panose="020F0502020204030204" pitchFamily="34" charset="0"/>
                <a:ea typeface="Calibri" panose="020F0502020204030204" pitchFamily="34" charset="0"/>
                <a:cs typeface="Times New Roman" panose="02020603050405020304" pitchFamily="18" charset="0"/>
              </a:rPr>
              <a:t> impactful </a:t>
            </a:r>
            <a:r>
              <a:rPr lang="en-US" sz="1200" dirty="0">
                <a:latin typeface="Calibri" panose="020F0502020204030204" pitchFamily="34" charset="0"/>
                <a:ea typeface="Calibri" panose="020F0502020204030204" pitchFamily="34" charset="0"/>
                <a:cs typeface="Times New Roman" panose="02020603050405020304" pitchFamily="18" charset="0"/>
              </a:rPr>
              <a:t>group initiative(s) across Ambassador Programs globally. As all Ambassador Program initiatives make an impact but only a few awards are given, this award tends to be very competitive.</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00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Graduation is a great time to reflect on which initiative truly affected the company and/or employees and decide which </a:t>
            </a:r>
            <a:r>
              <a:rPr lang="en-US" sz="1200" i="1" dirty="0">
                <a:latin typeface="Calibri" panose="020F0502020204030204" pitchFamily="34" charset="0"/>
                <a:ea typeface="Calibri" panose="020F0502020204030204" pitchFamily="34" charset="0"/>
                <a:cs typeface="Times New Roman" panose="02020603050405020304" pitchFamily="18" charset="0"/>
              </a:rPr>
              <a:t>one</a:t>
            </a:r>
            <a:r>
              <a:rPr lang="en-US" sz="1200" dirty="0">
                <a:latin typeface="Calibri" panose="020F0502020204030204" pitchFamily="34" charset="0"/>
                <a:ea typeface="Calibri" panose="020F0502020204030204" pitchFamily="34" charset="0"/>
                <a:cs typeface="Times New Roman" panose="02020603050405020304" pitchFamily="18" charset="0"/>
              </a:rPr>
              <a:t> initiative should be submitted for award consideration. The HBA will announce the call for submissions and deadline once each year.</a:t>
            </a:r>
          </a:p>
          <a:p>
            <a:pPr marL="0" marR="0" lvl="0" indent="0">
              <a:lnSpc>
                <a:spcPct val="107000"/>
              </a:lnSpc>
              <a:spcBef>
                <a:spcPts val="0"/>
              </a:spcBef>
              <a:spcAft>
                <a:spcPts val="100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Winning initiatives will be asked to record a 5 minute video summary of the initiative and impacts to be shown at the live Awards event, and additional benefits to be announced.</a:t>
            </a:r>
          </a:p>
          <a:p>
            <a:pPr marL="0" marR="0" lvl="0" indent="0">
              <a:lnSpc>
                <a:spcPct val="107000"/>
              </a:lnSpc>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600" b="1" dirty="0">
                <a:latin typeface="Calibri" panose="020F0502020204030204" pitchFamily="34" charset="0"/>
                <a:ea typeface="Calibri" panose="020F0502020204030204" pitchFamily="34" charset="0"/>
                <a:cs typeface="Times New Roman" panose="02020603050405020304" pitchFamily="18" charset="0"/>
              </a:rPr>
              <a:t>Criteria and details</a:t>
            </a:r>
          </a:p>
          <a:p>
            <a:pPr marL="285750" marR="0" lvl="0" indent="-285750">
              <a:lnSpc>
                <a:spcPct val="107000"/>
              </a:lnSpc>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1-2 page or short presentation executive summary of the initiative</a:t>
            </a:r>
          </a:p>
          <a:p>
            <a:pPr marL="285750" marR="0" lvl="0" indent="-285750">
              <a:lnSpc>
                <a:spcPct val="107000"/>
              </a:lnSpc>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Creative and concise, as if presenting to a senior executive</a:t>
            </a:r>
          </a:p>
          <a:p>
            <a:pPr algn="l" rtl="0" fontAlgn="base"/>
            <a:endParaRPr lang="en-US" sz="1100" b="1" i="0" dirty="0">
              <a:effectLst/>
              <a:latin typeface="+mj-lt"/>
            </a:endParaRPr>
          </a:p>
          <a:p>
            <a:pPr marL="285750" marR="0" lvl="0" indent="-285750">
              <a:lnSpc>
                <a:spcPct val="107000"/>
              </a:lnSpc>
              <a:spcBef>
                <a:spcPts val="0"/>
              </a:spcBef>
              <a:spcAft>
                <a:spcPts val="0"/>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E69935F-499F-EA6D-6C0D-E1FBB9978A29}"/>
              </a:ext>
            </a:extLst>
          </p:cNvPr>
          <p:cNvSpPr txBox="1"/>
          <p:nvPr/>
        </p:nvSpPr>
        <p:spPr>
          <a:xfrm>
            <a:off x="6519920" y="4482757"/>
            <a:ext cx="5246324" cy="18288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numCol="2" spcCol="182880">
            <a:spAutoFit/>
          </a:bodyPr>
          <a:lstStyle/>
          <a:p>
            <a:pPr algn="l" rtl="0" fontAlgn="base"/>
            <a:r>
              <a:rPr lang="en-US" sz="1050" b="1" i="0" dirty="0">
                <a:effectLst/>
                <a:latin typeface="+mj-lt"/>
              </a:rPr>
              <a:t>Idea </a:t>
            </a:r>
            <a:endParaRPr lang="en-US" sz="900" b="1" i="0" dirty="0">
              <a:effectLst/>
              <a:latin typeface="+mj-lt"/>
            </a:endParaRPr>
          </a:p>
          <a:p>
            <a:pPr marL="285750" indent="-285750" algn="l" rtl="0" fontAlgn="base">
              <a:buFont typeface="Arial" panose="020B0604020202020204" pitchFamily="34" charset="0"/>
              <a:buChar char="•"/>
            </a:pPr>
            <a:r>
              <a:rPr lang="en-US" sz="1000" b="0" i="0" dirty="0">
                <a:effectLst/>
                <a:latin typeface="+mj-lt"/>
              </a:rPr>
              <a:t>Where the ideas came from, how they evolved, and share if there was a need to pivot from challenges.   </a:t>
            </a:r>
          </a:p>
          <a:p>
            <a:pPr marL="285750" indent="-285750" algn="l" rtl="0" fontAlgn="base">
              <a:buFont typeface="Arial" panose="020B0604020202020204" pitchFamily="34" charset="0"/>
              <a:buChar char="•"/>
            </a:pPr>
            <a:r>
              <a:rPr lang="en-US" sz="1000" b="0" i="0" dirty="0">
                <a:effectLst/>
                <a:latin typeface="+mj-lt"/>
              </a:rPr>
              <a:t>Why was/is the initiative important?  </a:t>
            </a:r>
          </a:p>
          <a:p>
            <a:pPr algn="l" rtl="0" fontAlgn="base"/>
            <a:endParaRPr lang="en-US" sz="1000" b="0" i="0" dirty="0">
              <a:effectLst/>
              <a:latin typeface="+mj-lt"/>
            </a:endParaRPr>
          </a:p>
          <a:p>
            <a:pPr algn="l" rtl="0" fontAlgn="base"/>
            <a:r>
              <a:rPr lang="en-US" sz="1050" b="1" i="0" dirty="0">
                <a:effectLst/>
                <a:latin typeface="+mj-lt"/>
              </a:rPr>
              <a:t>Engagement </a:t>
            </a:r>
            <a:endParaRPr lang="en-US" sz="900" b="1" i="0" dirty="0">
              <a:effectLst/>
              <a:latin typeface="+mj-lt"/>
            </a:endParaRPr>
          </a:p>
          <a:p>
            <a:pPr marL="285750" indent="-285750" algn="l" rtl="0" fontAlgn="base">
              <a:buFont typeface="Arial" panose="020B0604020202020204" pitchFamily="34" charset="0"/>
              <a:buChar char="•"/>
            </a:pPr>
            <a:r>
              <a:rPr lang="en-US" sz="1000" b="0" i="0" dirty="0">
                <a:effectLst/>
                <a:latin typeface="+mj-lt"/>
              </a:rPr>
              <a:t>How engaged were senior leaders? </a:t>
            </a:r>
          </a:p>
          <a:p>
            <a:pPr marL="285750" indent="-285750" algn="l" rtl="0" fontAlgn="base">
              <a:buFont typeface="Arial" panose="020B0604020202020204" pitchFamily="34" charset="0"/>
              <a:buChar char="•"/>
            </a:pPr>
            <a:r>
              <a:rPr lang="en-US" sz="1000" b="0" i="0" dirty="0">
                <a:effectLst/>
                <a:latin typeface="+mj-lt"/>
              </a:rPr>
              <a:t>How many participants?  </a:t>
            </a:r>
          </a:p>
          <a:p>
            <a:pPr marL="285750" indent="-285750" algn="l" rtl="0" fontAlgn="base">
              <a:buFont typeface="Arial" panose="020B0604020202020204" pitchFamily="34" charset="0"/>
              <a:buChar char="•"/>
            </a:pPr>
            <a:r>
              <a:rPr lang="en-US" sz="1000" b="0" i="0" dirty="0">
                <a:effectLst/>
                <a:latin typeface="+mj-lt"/>
              </a:rPr>
              <a:t>Was there awareness of the initiative outside of the Ambassador cohort.  </a:t>
            </a:r>
          </a:p>
          <a:p>
            <a:pPr algn="l" rtl="0" fontAlgn="base"/>
            <a:r>
              <a:rPr lang="en-US" sz="1050" b="1" i="0" dirty="0">
                <a:effectLst/>
                <a:latin typeface="+mj-lt"/>
              </a:rPr>
              <a:t>Impact </a:t>
            </a:r>
            <a:endParaRPr lang="en-US" sz="900" b="1" i="0" dirty="0">
              <a:effectLst/>
              <a:latin typeface="+mj-lt"/>
            </a:endParaRPr>
          </a:p>
          <a:p>
            <a:pPr marL="285750" indent="-285750" algn="l" rtl="0" fontAlgn="base">
              <a:buFont typeface="Arial" panose="020B0604020202020204" pitchFamily="34" charset="0"/>
              <a:buChar char="•"/>
            </a:pPr>
            <a:r>
              <a:rPr lang="en-US" sz="1000" b="0" i="0" dirty="0">
                <a:effectLst/>
                <a:latin typeface="+mj-lt"/>
              </a:rPr>
              <a:t>Do you foresee a sustainable impact of the initiative?  </a:t>
            </a:r>
          </a:p>
          <a:p>
            <a:pPr marL="285750" indent="-285750" algn="l" rtl="0" fontAlgn="base">
              <a:buFont typeface="Arial" panose="020B0604020202020204" pitchFamily="34" charset="0"/>
              <a:buChar char="•"/>
            </a:pPr>
            <a:r>
              <a:rPr lang="en-US" sz="1000" b="0" i="0" dirty="0">
                <a:effectLst/>
                <a:latin typeface="+mj-lt"/>
              </a:rPr>
              <a:t>Share the organizational impact of the initiative (new policy, improved processes) </a:t>
            </a:r>
          </a:p>
          <a:p>
            <a:pPr marL="285750" indent="-285750" algn="l" rtl="0" fontAlgn="base">
              <a:buFont typeface="Arial" panose="020B0604020202020204" pitchFamily="34" charset="0"/>
              <a:buChar char="•"/>
            </a:pPr>
            <a:r>
              <a:rPr lang="en-US" sz="1000" b="0" i="0" dirty="0">
                <a:effectLst/>
                <a:latin typeface="+mj-lt"/>
              </a:rPr>
              <a:t>Share the personal impact (improved personal brand, access to new role, responsibilities) </a:t>
            </a:r>
          </a:p>
          <a:p>
            <a:pPr marL="285750" indent="-285750" algn="l" rtl="0" fontAlgn="base">
              <a:buFont typeface="Arial" panose="020B0604020202020204" pitchFamily="34" charset="0"/>
              <a:buChar char="•"/>
            </a:pPr>
            <a:r>
              <a:rPr lang="en-US" sz="1000" b="0" i="0" dirty="0">
                <a:effectLst/>
                <a:latin typeface="+mj-lt"/>
              </a:rPr>
              <a:t>Why does this program stand out?  </a:t>
            </a:r>
          </a:p>
        </p:txBody>
      </p:sp>
    </p:spTree>
    <p:extLst>
      <p:ext uri="{BB962C8B-B14F-4D97-AF65-F5344CB8AC3E}">
        <p14:creationId xmlns:p14="http://schemas.microsoft.com/office/powerpoint/2010/main" val="4131171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DE600F-0707-7DD4-C245-2C84D99E45B0}"/>
              </a:ext>
            </a:extLst>
          </p:cNvPr>
          <p:cNvSpPr>
            <a:spLocks noGrp="1"/>
          </p:cNvSpPr>
          <p:nvPr>
            <p:ph type="title"/>
          </p:nvPr>
        </p:nvSpPr>
        <p:spPr/>
        <p:txBody>
          <a:bodyPr>
            <a:normAutofit/>
          </a:bodyPr>
          <a:lstStyle/>
          <a:p>
            <a:r>
              <a:rPr lang="en-US" sz="4000" b="1" dirty="0">
                <a:solidFill>
                  <a:schemeClr val="accent1"/>
                </a:solidFill>
                <a:latin typeface="+mj-lt"/>
              </a:rPr>
              <a:t>Share your gratitude</a:t>
            </a:r>
            <a:endParaRPr lang="en-US" dirty="0"/>
          </a:p>
        </p:txBody>
      </p:sp>
      <p:sp>
        <p:nvSpPr>
          <p:cNvPr id="4" name="Text Placeholder 3">
            <a:extLst>
              <a:ext uri="{FF2B5EF4-FFF2-40B4-BE49-F238E27FC236}">
                <a16:creationId xmlns:a16="http://schemas.microsoft.com/office/drawing/2014/main" id="{1E847930-C9CF-9583-F3E1-A14D6F6586BD}"/>
              </a:ext>
            </a:extLst>
          </p:cNvPr>
          <p:cNvSpPr>
            <a:spLocks noGrp="1"/>
          </p:cNvSpPr>
          <p:nvPr>
            <p:ph type="body" sz="quarter" idx="10"/>
          </p:nvPr>
        </p:nvSpPr>
        <p:spPr/>
        <p:txBody>
          <a:bodyPr>
            <a:noAutofit/>
          </a:bodyPr>
          <a:lstStyle/>
          <a:p>
            <a:pPr marL="0" marR="0" lvl="0" indent="0">
              <a:lnSpc>
                <a:spcPct val="107000"/>
              </a:lnSpc>
              <a:spcBef>
                <a:spcPts val="0"/>
              </a:spcBef>
              <a:spcAft>
                <a:spcPts val="0"/>
              </a:spcAft>
              <a:buNone/>
            </a:pPr>
            <a:r>
              <a:rPr lang="en-US" sz="1000" dirty="0">
                <a:effectLst/>
                <a:latin typeface="+mj-lt"/>
                <a:ea typeface="Calibri" panose="020F0502020204030204" pitchFamily="34" charset="0"/>
                <a:cs typeface="Times New Roman" panose="02020603050405020304" pitchFamily="18" charset="0"/>
              </a:rPr>
              <a:t>In the throes of the program ending, it’s easy to forget to thank those who helped make it all happen:</a:t>
            </a:r>
          </a:p>
          <a:p>
            <a:pPr marR="0" lvl="0">
              <a:lnSpc>
                <a:spcPct val="107000"/>
              </a:lnSpc>
              <a:spcBef>
                <a:spcPts val="0"/>
              </a:spcBef>
              <a:spcAft>
                <a:spcPts val="0"/>
              </a:spcAft>
            </a:pPr>
            <a:endParaRPr lang="en-US" sz="1000" dirty="0">
              <a:latin typeface="+mj-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000" b="1" dirty="0">
                <a:effectLst/>
                <a:latin typeface="+mj-lt"/>
                <a:ea typeface="Calibri" panose="020F0502020204030204" pitchFamily="34" charset="0"/>
                <a:cs typeface="Times New Roman" panose="02020603050405020304" pitchFamily="18" charset="0"/>
              </a:rPr>
              <a:t>HBA Advisors</a:t>
            </a:r>
          </a:p>
          <a:p>
            <a:pPr marL="0" indent="0">
              <a:lnSpc>
                <a:spcPct val="107000"/>
              </a:lnSpc>
              <a:spcBef>
                <a:spcPts val="0"/>
              </a:spcBef>
              <a:buNone/>
            </a:pPr>
            <a:r>
              <a:rPr lang="en-US" sz="1000" dirty="0">
                <a:effectLst/>
                <a:latin typeface="+mj-lt"/>
                <a:ea typeface="Calibri" panose="020F0502020204030204" pitchFamily="34" charset="0"/>
                <a:cs typeface="Times New Roman" panose="02020603050405020304" pitchFamily="18" charset="0"/>
              </a:rPr>
              <a:t>The Advisors are </a:t>
            </a:r>
            <a:r>
              <a:rPr lang="en-US" sz="1000" i="1" dirty="0">
                <a:effectLst/>
                <a:latin typeface="+mj-lt"/>
                <a:ea typeface="Calibri" panose="020F0502020204030204" pitchFamily="34" charset="0"/>
                <a:cs typeface="Times New Roman" panose="02020603050405020304" pitchFamily="18" charset="0"/>
              </a:rPr>
              <a:t>volunteers</a:t>
            </a:r>
            <a:r>
              <a:rPr lang="en-US" sz="1000" dirty="0">
                <a:effectLst/>
                <a:latin typeface="+mj-lt"/>
                <a:ea typeface="Calibri" panose="020F0502020204030204" pitchFamily="34" charset="0"/>
                <a:cs typeface="Times New Roman" panose="02020603050405020304" pitchFamily="18" charset="0"/>
              </a:rPr>
              <a:t> who giv</a:t>
            </a:r>
            <a:r>
              <a:rPr lang="en-US" sz="1000" dirty="0">
                <a:latin typeface="+mj-lt"/>
                <a:ea typeface="Calibri" panose="020F0502020204030204" pitchFamily="34" charset="0"/>
                <a:cs typeface="Times New Roman" panose="02020603050405020304" pitchFamily="18" charset="0"/>
              </a:rPr>
              <a:t>e of their time and expertise to guide and mentor the cohort. Don’t forget to share your appreciation for all they’ve done for your cohort! A verbal thank you may be enough, but other forms of recognition are welcome:</a:t>
            </a:r>
          </a:p>
          <a:p>
            <a:pPr marL="171450" marR="0" lvl="0" indent="-171450">
              <a:lnSpc>
                <a:spcPct val="107000"/>
              </a:lnSpc>
              <a:spcBef>
                <a:spcPts val="0"/>
              </a:spcBef>
              <a:spcAft>
                <a:spcPts val="0"/>
              </a:spcAft>
              <a:buFont typeface="Arial" panose="020B0604020202020204" pitchFamily="34" charset="0"/>
              <a:buChar char="•"/>
            </a:pPr>
            <a:r>
              <a:rPr lang="en-US" sz="1000" dirty="0">
                <a:latin typeface="+mj-lt"/>
                <a:ea typeface="Calibri" panose="020F0502020204030204" pitchFamily="34" charset="0"/>
                <a:cs typeface="Times New Roman" panose="02020603050405020304" pitchFamily="18" charset="0"/>
              </a:rPr>
              <a:t>Consider a social media post commemorating the cohort: post a picture of your cohort, tagging the Advisors, on LinkedIn with a high-level summary of the results</a:t>
            </a:r>
          </a:p>
          <a:p>
            <a:pPr marL="171450" marR="0" lvl="0" indent="-171450">
              <a:lnSpc>
                <a:spcPct val="107000"/>
              </a:lnSpc>
              <a:spcBef>
                <a:spcPts val="0"/>
              </a:spcBef>
              <a:spcAft>
                <a:spcPts val="0"/>
              </a:spcAft>
              <a:buFont typeface="Arial" panose="020B0604020202020204" pitchFamily="34" charset="0"/>
              <a:buChar char="•"/>
            </a:pPr>
            <a:r>
              <a:rPr lang="en-US" sz="1000" dirty="0">
                <a:effectLst/>
                <a:latin typeface="+mj-lt"/>
                <a:ea typeface="Calibri" panose="020F0502020204030204" pitchFamily="34" charset="0"/>
                <a:cs typeface="Times New Roman" panose="02020603050405020304" pitchFamily="18" charset="0"/>
              </a:rPr>
              <a:t>Design a graphic to comme</a:t>
            </a:r>
            <a:r>
              <a:rPr lang="en-US" sz="1000" dirty="0">
                <a:latin typeface="+mj-lt"/>
                <a:ea typeface="Calibri" panose="020F0502020204030204" pitchFamily="34" charset="0"/>
                <a:cs typeface="Times New Roman" panose="02020603050405020304" pitchFamily="18" charset="0"/>
              </a:rPr>
              <a:t>morate the experience, which your Advisors can post on their own LinkedIn profile</a:t>
            </a:r>
          </a:p>
          <a:p>
            <a:pPr marL="171450" marR="0" lvl="0" indent="-171450">
              <a:lnSpc>
                <a:spcPct val="107000"/>
              </a:lnSpc>
              <a:spcBef>
                <a:spcPts val="0"/>
              </a:spcBef>
              <a:spcAft>
                <a:spcPts val="0"/>
              </a:spcAft>
              <a:buFont typeface="Arial" panose="020B0604020202020204" pitchFamily="34" charset="0"/>
              <a:buChar char="•"/>
            </a:pPr>
            <a:r>
              <a:rPr lang="en-US" sz="1000" dirty="0">
                <a:effectLst/>
                <a:latin typeface="+mj-lt"/>
                <a:ea typeface="Calibri" panose="020F0502020204030204" pitchFamily="34" charset="0"/>
                <a:cs typeface="Times New Roman" panose="02020603050405020304" pitchFamily="18" charset="0"/>
              </a:rPr>
              <a:t>Provide them your year-end progress report so they can see how far the cohort has come</a:t>
            </a:r>
          </a:p>
          <a:p>
            <a:pPr marL="171450" marR="0" lvl="0" indent="-171450">
              <a:lnSpc>
                <a:spcPct val="107000"/>
              </a:lnSpc>
              <a:spcBef>
                <a:spcPts val="0"/>
              </a:spcBef>
              <a:spcAft>
                <a:spcPts val="0"/>
              </a:spcAft>
              <a:buFont typeface="Arial" panose="020B0604020202020204" pitchFamily="34" charset="0"/>
              <a:buChar char="•"/>
            </a:pPr>
            <a:r>
              <a:rPr lang="en-US" sz="1000" dirty="0">
                <a:latin typeface="+mj-lt"/>
                <a:ea typeface="Calibri" panose="020F0502020204030204" pitchFamily="34" charset="0"/>
                <a:cs typeface="Times New Roman" panose="02020603050405020304" pitchFamily="18" charset="0"/>
              </a:rPr>
              <a:t>A thoughtful thank you note goes a long way</a:t>
            </a:r>
            <a:endParaRPr lang="en-US" sz="1000" dirty="0">
              <a:effectLst/>
              <a:latin typeface="+mj-lt"/>
              <a:ea typeface="Calibri" panose="020F0502020204030204" pitchFamily="34" charset="0"/>
              <a:cs typeface="Times New Roman" panose="02020603050405020304" pitchFamily="18" charset="0"/>
            </a:endParaRPr>
          </a:p>
          <a:p>
            <a:pPr marL="0" marR="775335" indent="0">
              <a:lnSpc>
                <a:spcPct val="107000"/>
              </a:lnSpc>
              <a:spcBef>
                <a:spcPts val="0"/>
              </a:spcBef>
              <a:spcAft>
                <a:spcPts val="800"/>
              </a:spcAft>
              <a:buNone/>
            </a:pPr>
            <a:endParaRPr lang="en-US" sz="1000" spc="-5" dirty="0">
              <a:latin typeface="+mj-lt"/>
              <a:ea typeface="Tahoma" panose="020B0604030504040204" pitchFamily="34" charset="0"/>
              <a:cs typeface="Tahoma" panose="020B0604030504040204" pitchFamily="34" charset="0"/>
            </a:endParaRPr>
          </a:p>
          <a:p>
            <a:pPr marL="0" marR="775335" indent="0">
              <a:lnSpc>
                <a:spcPct val="107000"/>
              </a:lnSpc>
              <a:spcBef>
                <a:spcPts val="0"/>
              </a:spcBef>
              <a:buNone/>
            </a:pPr>
            <a:r>
              <a:rPr lang="en-US" sz="1000" b="1" spc="-5" dirty="0">
                <a:latin typeface="+mj-lt"/>
                <a:ea typeface="Tahoma" panose="020B0604030504040204" pitchFamily="34" charset="0"/>
                <a:cs typeface="Tahoma" panose="020B0604030504040204" pitchFamily="34" charset="0"/>
              </a:rPr>
              <a:t>Executive Sponsors</a:t>
            </a:r>
          </a:p>
          <a:p>
            <a:pPr marL="0" marR="775335" indent="0">
              <a:lnSpc>
                <a:spcPct val="107000"/>
              </a:lnSpc>
              <a:spcBef>
                <a:spcPts val="0"/>
              </a:spcBef>
              <a:buNone/>
            </a:pPr>
            <a:r>
              <a:rPr lang="en-US" sz="1000" spc="-5" dirty="0">
                <a:latin typeface="+mj-lt"/>
                <a:ea typeface="Tahoma" panose="020B0604030504040204" pitchFamily="34" charset="0"/>
                <a:cs typeface="Tahoma" panose="020B0604030504040204" pitchFamily="34" charset="0"/>
              </a:rPr>
              <a:t>Without the executive sponsors, the program would not have even gotten off the ground. A thoughtful thank you from the participants can help remind them of how they’ve helped impact the lives and careers of so many.</a:t>
            </a:r>
          </a:p>
          <a:p>
            <a:pPr marL="0" marR="775335" indent="0">
              <a:lnSpc>
                <a:spcPct val="107000"/>
              </a:lnSpc>
              <a:spcBef>
                <a:spcPts val="0"/>
              </a:spcBef>
              <a:spcAft>
                <a:spcPts val="800"/>
              </a:spcAft>
              <a:buNone/>
            </a:pPr>
            <a:endParaRPr lang="en-US" sz="1000" spc="-5" dirty="0">
              <a:latin typeface="+mj-lt"/>
              <a:ea typeface="Tahoma" panose="020B0604030504040204" pitchFamily="34" charset="0"/>
              <a:cs typeface="Tahoma" panose="020B0604030504040204" pitchFamily="34" charset="0"/>
            </a:endParaRPr>
          </a:p>
          <a:p>
            <a:pPr marL="0" marR="775335" indent="0">
              <a:lnSpc>
                <a:spcPct val="107000"/>
              </a:lnSpc>
              <a:spcBef>
                <a:spcPts val="0"/>
              </a:spcBef>
              <a:buNone/>
            </a:pPr>
            <a:r>
              <a:rPr lang="en-US" sz="1000" b="1" spc="-5" dirty="0">
                <a:latin typeface="+mj-lt"/>
                <a:ea typeface="Tahoma" panose="020B0604030504040204" pitchFamily="34" charset="0"/>
                <a:cs typeface="Tahoma" panose="020B0604030504040204" pitchFamily="34" charset="0"/>
              </a:rPr>
              <a:t>Program Champions</a:t>
            </a:r>
          </a:p>
          <a:p>
            <a:pPr marL="0" marR="775335" indent="0">
              <a:lnSpc>
                <a:spcPct val="107000"/>
              </a:lnSpc>
              <a:spcBef>
                <a:spcPts val="0"/>
              </a:spcBef>
              <a:buNone/>
            </a:pPr>
            <a:r>
              <a:rPr lang="en-US" sz="1000" spc="-5" dirty="0">
                <a:latin typeface="+mj-lt"/>
                <a:ea typeface="Tahoma" panose="020B0604030504040204" pitchFamily="34" charset="0"/>
                <a:cs typeface="Tahoma" panose="020B0604030504040204" pitchFamily="34" charset="0"/>
              </a:rPr>
              <a:t>Setting up an Ambassador Program is not a light lift – it is the program Champions who gave of their time and energy to make the program come to life! Special commemoration of all they’ve done to support the program internally within the organization, and even externally via social media, </a:t>
            </a:r>
          </a:p>
        </p:txBody>
      </p:sp>
    </p:spTree>
    <p:extLst>
      <p:ext uri="{BB962C8B-B14F-4D97-AF65-F5344CB8AC3E}">
        <p14:creationId xmlns:p14="http://schemas.microsoft.com/office/powerpoint/2010/main" val="2755666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CFC2E56-47F5-0C00-00F2-DC37C996B60F}"/>
              </a:ext>
            </a:extLst>
          </p:cNvPr>
          <p:cNvSpPr>
            <a:spLocks noGrp="1"/>
          </p:cNvSpPr>
          <p:nvPr>
            <p:ph type="title"/>
          </p:nvPr>
        </p:nvSpPr>
        <p:spPr/>
        <p:txBody>
          <a:bodyPr>
            <a:normAutofit/>
          </a:bodyPr>
          <a:lstStyle/>
          <a:p>
            <a:r>
              <a:rPr lang="en-US" sz="4000" b="1" dirty="0">
                <a:latin typeface="+mj-lt"/>
              </a:rPr>
              <a:t>Program Re-Launch </a:t>
            </a:r>
            <a:endParaRPr lang="en-US" dirty="0"/>
          </a:p>
        </p:txBody>
      </p:sp>
      <p:sp>
        <p:nvSpPr>
          <p:cNvPr id="5" name="Text Placeholder 4">
            <a:extLst>
              <a:ext uri="{FF2B5EF4-FFF2-40B4-BE49-F238E27FC236}">
                <a16:creationId xmlns:a16="http://schemas.microsoft.com/office/drawing/2014/main" id="{A87FB951-3192-C8BB-1949-D2BC23D170A8}"/>
              </a:ext>
            </a:extLst>
          </p:cNvPr>
          <p:cNvSpPr>
            <a:spLocks noGrp="1"/>
          </p:cNvSpPr>
          <p:nvPr>
            <p:ph type="body" sz="quarter" idx="10"/>
          </p:nvPr>
        </p:nvSpPr>
        <p:spPr>
          <a:xfrm>
            <a:off x="838200" y="1633926"/>
            <a:ext cx="10515600" cy="5020873"/>
          </a:xfrm>
        </p:spPr>
        <p:txBody>
          <a:bodyPr>
            <a:noAutofit/>
          </a:bodyPr>
          <a:lstStyle/>
          <a:p>
            <a:pPr marL="0" indent="0" algn="just">
              <a:buNone/>
            </a:pPr>
            <a:r>
              <a:rPr lang="en-US" sz="1800" dirty="0"/>
              <a:t>Approximately 9-10 months into the program, it is time to begin planning to re-launch the next year’s cohort. Your organization renewing as an HBA Corporate Partner at an eligible level (Purple, Gold or Silver) is a requirement to renew your program, and likely these discussions are being had around this time as well.</a:t>
            </a:r>
          </a:p>
          <a:p>
            <a:pPr marL="0" indent="0" algn="just">
              <a:buNone/>
            </a:pPr>
            <a:endParaRPr lang="en-US" sz="1800" dirty="0"/>
          </a:p>
          <a:p>
            <a:pPr marL="0" indent="0" algn="just">
              <a:buNone/>
            </a:pPr>
            <a:r>
              <a:rPr lang="en-US" sz="1800" dirty="0"/>
              <a:t>Your Program Excellence Manager will connect with the HBA account manager regarding the HBA Corporate Partnership at this stage to ensure they are aware of any pertinent program feedback. If renewal is the plan, then the Program Excellence Manager and program Champions can begin discussing plans for re-launch, and the program Champions should meet to discuss the continued support of the Executive Sponsors. During these renewal discussions, or any time during the partnership period, your organization is also welcome to consider adding additional cohorts.</a:t>
            </a:r>
          </a:p>
          <a:p>
            <a:pPr marL="0" indent="0" algn="just">
              <a:buNone/>
            </a:pPr>
            <a:endParaRPr lang="en-US" sz="1800" dirty="0"/>
          </a:p>
          <a:p>
            <a:pPr marL="0" indent="0" algn="just">
              <a:buNone/>
            </a:pPr>
            <a:r>
              <a:rPr lang="en-US" sz="1800" dirty="0"/>
              <a:t>Between this Playbook and any previously pre-determined program strategy/criteria, the HBA hopes all subsequent launches will be significantly easier, simply reviewing the program strategy for updates and proceeding into the Launch Prep phase. Often previous Ambassadors elect to step into the subsequent program champion roles as well!</a:t>
            </a:r>
          </a:p>
        </p:txBody>
      </p:sp>
    </p:spTree>
    <p:extLst>
      <p:ext uri="{BB962C8B-B14F-4D97-AF65-F5344CB8AC3E}">
        <p14:creationId xmlns:p14="http://schemas.microsoft.com/office/powerpoint/2010/main" val="3411204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5EED-6EF3-6799-BA5C-69FA5E06ED1C}"/>
              </a:ext>
            </a:extLst>
          </p:cNvPr>
          <p:cNvSpPr>
            <a:spLocks noGrp="1"/>
          </p:cNvSpPr>
          <p:nvPr>
            <p:ph type="title"/>
          </p:nvPr>
        </p:nvSpPr>
        <p:spPr/>
        <p:txBody>
          <a:bodyPr/>
          <a:lstStyle/>
          <a:p>
            <a:r>
              <a:rPr lang="en-US" dirty="0"/>
              <a:t>Close	</a:t>
            </a:r>
          </a:p>
        </p:txBody>
      </p:sp>
      <p:sp>
        <p:nvSpPr>
          <p:cNvPr id="3" name="Text Placeholder 2">
            <a:extLst>
              <a:ext uri="{FF2B5EF4-FFF2-40B4-BE49-F238E27FC236}">
                <a16:creationId xmlns:a16="http://schemas.microsoft.com/office/drawing/2014/main" id="{3AA6A8F9-3036-D387-C66F-6C572DAA6968}"/>
              </a:ext>
            </a:extLst>
          </p:cNvPr>
          <p:cNvSpPr>
            <a:spLocks noGrp="1"/>
          </p:cNvSpPr>
          <p:nvPr>
            <p:ph type="body" sz="quarter" idx="10"/>
          </p:nvPr>
        </p:nvSpPr>
        <p:spPr/>
        <p:txBody>
          <a:bodyPr/>
          <a:lstStyle/>
          <a:p>
            <a:pPr marL="0" indent="0">
              <a:buNone/>
            </a:pPr>
            <a:r>
              <a:rPr lang="en-US" dirty="0"/>
              <a:t>The HBA Ambassador Program has impacted the lives and careers of thousands of healthcare professionals and dozens of companies since it’s inception. </a:t>
            </a:r>
          </a:p>
          <a:p>
            <a:pPr marL="0" indent="0">
              <a:buNone/>
            </a:pPr>
            <a:endParaRPr lang="en-US" dirty="0"/>
          </a:p>
          <a:p>
            <a:pPr marL="0" indent="0">
              <a:buNone/>
            </a:pPr>
            <a:r>
              <a:rPr lang="en-US" dirty="0"/>
              <a:t>We hope you have seen progress via your own experience and that this journey has been a fulfilling one!</a:t>
            </a:r>
          </a:p>
        </p:txBody>
      </p:sp>
    </p:spTree>
    <p:extLst>
      <p:ext uri="{BB962C8B-B14F-4D97-AF65-F5344CB8AC3E}">
        <p14:creationId xmlns:p14="http://schemas.microsoft.com/office/powerpoint/2010/main" val="18052894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46D6E-D0A1-E524-7B67-A914FB64AEAF}"/>
              </a:ext>
            </a:extLst>
          </p:cNvPr>
          <p:cNvSpPr>
            <a:spLocks noGrp="1"/>
          </p:cNvSpPr>
          <p:nvPr>
            <p:ph type="body" sz="quarter" idx="10"/>
          </p:nvPr>
        </p:nvSpPr>
        <p:spPr/>
        <p:txBody>
          <a:bodyPr/>
          <a:lstStyle/>
          <a:p>
            <a:r>
              <a:rPr lang="en-US" dirty="0"/>
              <a:t>Until next time, thank you!</a:t>
            </a:r>
          </a:p>
        </p:txBody>
      </p:sp>
    </p:spTree>
    <p:extLst>
      <p:ext uri="{BB962C8B-B14F-4D97-AF65-F5344CB8AC3E}">
        <p14:creationId xmlns:p14="http://schemas.microsoft.com/office/powerpoint/2010/main" val="830726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42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EDB2-C4E4-096D-DCDA-186E01FB17E5}"/>
              </a:ext>
            </a:extLst>
          </p:cNvPr>
          <p:cNvSpPr>
            <a:spLocks noGrp="1"/>
          </p:cNvSpPr>
          <p:nvPr>
            <p:ph type="title"/>
          </p:nvPr>
        </p:nvSpPr>
        <p:spPr/>
        <p:txBody>
          <a:bodyPr/>
          <a:lstStyle/>
          <a:p>
            <a:r>
              <a:rPr lang="en-US" dirty="0"/>
              <a:t>How Does It Work?</a:t>
            </a:r>
          </a:p>
        </p:txBody>
      </p:sp>
      <p:sp>
        <p:nvSpPr>
          <p:cNvPr id="3" name="Text Placeholder 2">
            <a:extLst>
              <a:ext uri="{FF2B5EF4-FFF2-40B4-BE49-F238E27FC236}">
                <a16:creationId xmlns:a16="http://schemas.microsoft.com/office/drawing/2014/main" id="{8FBBCF99-1A0B-810B-E15D-0D5644F44484}"/>
              </a:ext>
            </a:extLst>
          </p:cNvPr>
          <p:cNvSpPr>
            <a:spLocks noGrp="1"/>
          </p:cNvSpPr>
          <p:nvPr>
            <p:ph type="body" sz="quarter" idx="10"/>
          </p:nvPr>
        </p:nvSpPr>
        <p:spPr>
          <a:xfrm>
            <a:off x="838200" y="2338388"/>
            <a:ext cx="10515600" cy="3910012"/>
          </a:xfrm>
        </p:spPr>
        <p:txBody>
          <a:bodyPr vert="horz" lIns="91440" tIns="45720" rIns="91440" bIns="45720" rtlCol="0" anchor="t">
            <a:normAutofit fontScale="77500" lnSpcReduction="20000"/>
          </a:bodyPr>
          <a:lstStyle/>
          <a:p>
            <a:pPr>
              <a:lnSpc>
                <a:spcPct val="120000"/>
              </a:lnSpc>
            </a:pPr>
            <a:r>
              <a:rPr lang="en-US" dirty="0"/>
              <a:t>The HBA will work with your employees to start up the Ambassador Program, determining the program strategy and makeup</a:t>
            </a:r>
          </a:p>
          <a:p>
            <a:pPr>
              <a:lnSpc>
                <a:spcPct val="120000"/>
              </a:lnSpc>
            </a:pPr>
            <a:r>
              <a:rPr lang="en-US" dirty="0"/>
              <a:t>Your company has control of program specifics, with guidance and best practices shared by the HBA to ensure the program is set up for success, and determines the participants</a:t>
            </a:r>
          </a:p>
          <a:p>
            <a:pPr>
              <a:lnSpc>
                <a:spcPct val="120000"/>
              </a:lnSpc>
            </a:pPr>
            <a:r>
              <a:rPr lang="en-US" dirty="0"/>
              <a:t>The HBA will lead the ‘launch’ of the program, with a focus on ensuring the participants understand and are empowered to self-direct and achieve their goals</a:t>
            </a:r>
          </a:p>
          <a:p>
            <a:pPr>
              <a:lnSpc>
                <a:spcPct val="120000"/>
              </a:lnSpc>
            </a:pPr>
            <a:r>
              <a:rPr lang="en-US" dirty="0"/>
              <a:t>The HBA will provide two Advisors to guide the cohort throughout the program year, ensuring they have what they need and are prepared to succeed</a:t>
            </a:r>
          </a:p>
          <a:p>
            <a:pPr marL="0" indent="0">
              <a:lnSpc>
                <a:spcPct val="120000"/>
              </a:lnSpc>
              <a:buNone/>
            </a:pPr>
            <a:endParaRPr lang="en-US" dirty="0"/>
          </a:p>
        </p:txBody>
      </p:sp>
    </p:spTree>
    <p:extLst>
      <p:ext uri="{BB962C8B-B14F-4D97-AF65-F5344CB8AC3E}">
        <p14:creationId xmlns:p14="http://schemas.microsoft.com/office/powerpoint/2010/main" val="2764139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B085B-FA55-2EA6-B929-379F0C292692}"/>
              </a:ext>
            </a:extLst>
          </p:cNvPr>
          <p:cNvSpPr>
            <a:spLocks noGrp="1"/>
          </p:cNvSpPr>
          <p:nvPr>
            <p:ph type="title"/>
          </p:nvPr>
        </p:nvSpPr>
        <p:spPr/>
        <p:txBody>
          <a:bodyPr/>
          <a:lstStyle/>
          <a:p>
            <a:r>
              <a:rPr lang="en-US" dirty="0"/>
              <a:t>Why It Works</a:t>
            </a:r>
          </a:p>
        </p:txBody>
      </p:sp>
      <p:sp>
        <p:nvSpPr>
          <p:cNvPr id="3" name="Text Placeholder 2">
            <a:extLst>
              <a:ext uri="{FF2B5EF4-FFF2-40B4-BE49-F238E27FC236}">
                <a16:creationId xmlns:a16="http://schemas.microsoft.com/office/drawing/2014/main" id="{D55837EE-0AE4-F7B3-04EB-9E338A37C489}"/>
              </a:ext>
            </a:extLst>
          </p:cNvPr>
          <p:cNvSpPr>
            <a:spLocks noGrp="1"/>
          </p:cNvSpPr>
          <p:nvPr>
            <p:ph type="body" sz="quarter" idx="10"/>
          </p:nvPr>
        </p:nvSpPr>
        <p:spPr>
          <a:xfrm>
            <a:off x="838200" y="2338388"/>
            <a:ext cx="10515600" cy="3960812"/>
          </a:xfrm>
        </p:spPr>
        <p:txBody>
          <a:bodyPr vert="horz" lIns="91440" tIns="45720" rIns="91440" bIns="45720" rtlCol="0" anchor="t">
            <a:normAutofit lnSpcReduction="10000"/>
          </a:bodyPr>
          <a:lstStyle/>
          <a:p>
            <a:pPr>
              <a:lnSpc>
                <a:spcPct val="120000"/>
              </a:lnSpc>
              <a:spcBef>
                <a:spcPts val="0"/>
              </a:spcBef>
              <a:spcAft>
                <a:spcPts val="600"/>
              </a:spcAft>
              <a:buClr>
                <a:schemeClr val="accent1"/>
              </a:buClr>
              <a:defRPr/>
            </a:pPr>
            <a:r>
              <a:rPr kumimoji="0" lang="en-US" sz="1800" b="0" i="0" u="none" strike="noStrike" kern="1200" cap="none" spc="0" normalizeH="0" baseline="0" noProof="0" dirty="0">
                <a:ln>
                  <a:noFill/>
                </a:ln>
                <a:solidFill>
                  <a:srgbClr val="58595B"/>
                </a:solidFill>
                <a:effectLst/>
                <a:uLnTx/>
                <a:uFillTx/>
                <a:latin typeface="+mj-lt"/>
              </a:rPr>
              <a:t>Creates a platform of empowerment to help women and men amplify their voice, be braver, take risks</a:t>
            </a:r>
            <a:r>
              <a:rPr lang="en-US" sz="1800" dirty="0">
                <a:solidFill>
                  <a:srgbClr val="58595B"/>
                </a:solidFill>
                <a:latin typeface="+mj-lt"/>
              </a:rPr>
              <a:t>, </a:t>
            </a:r>
            <a:r>
              <a:rPr kumimoji="0" lang="en-US" sz="1800" b="0" i="0" u="none" strike="noStrike" kern="1200" cap="none" spc="0" normalizeH="0" baseline="0" noProof="0" dirty="0">
                <a:ln>
                  <a:noFill/>
                </a:ln>
                <a:solidFill>
                  <a:srgbClr val="58595B"/>
                </a:solidFill>
                <a:effectLst/>
                <a:uLnTx/>
                <a:uFillTx/>
                <a:latin typeface="+mj-lt"/>
              </a:rPr>
              <a:t>and become thought leaders for a more diverse culture</a:t>
            </a:r>
            <a:endParaRPr lang="en-US" sz="1800" b="0" i="0" u="none" strike="noStrike" kern="1200" cap="none" spc="0" normalizeH="0" baseline="0" noProof="0" dirty="0">
              <a:ln>
                <a:noFill/>
              </a:ln>
              <a:solidFill>
                <a:srgbClr val="58595B"/>
              </a:solidFill>
              <a:effectLst/>
              <a:uLnTx/>
              <a:uFillTx/>
              <a:latin typeface="+mj-lt"/>
            </a:endParaRPr>
          </a:p>
          <a:p>
            <a:pPr>
              <a:lnSpc>
                <a:spcPct val="120000"/>
              </a:lnSpc>
              <a:spcBef>
                <a:spcPts val="0"/>
              </a:spcBef>
              <a:spcAft>
                <a:spcPts val="600"/>
              </a:spcAft>
              <a:buClr>
                <a:schemeClr val="accent1"/>
              </a:buClr>
              <a:defRPr/>
            </a:pPr>
            <a:r>
              <a:rPr kumimoji="0" lang="en-US" sz="1800" b="0" i="0" u="none" strike="noStrike" kern="1200" cap="none" spc="0" normalizeH="0" baseline="0" noProof="0" dirty="0">
                <a:ln>
                  <a:noFill/>
                </a:ln>
                <a:solidFill>
                  <a:srgbClr val="58595B"/>
                </a:solidFill>
                <a:effectLst/>
                <a:uLnTx/>
                <a:uFillTx/>
                <a:latin typeface="+mj-lt"/>
              </a:rPr>
              <a:t>Designated </a:t>
            </a:r>
            <a:r>
              <a:rPr lang="en-US" sz="1800" dirty="0">
                <a:solidFill>
                  <a:srgbClr val="58595B"/>
                </a:solidFill>
                <a:latin typeface="+mj-lt"/>
              </a:rPr>
              <a:t>executive-level</a:t>
            </a:r>
            <a:r>
              <a:rPr kumimoji="0" lang="en-US" sz="1800" b="0" i="0" u="none" strike="noStrike" kern="1200" cap="none" spc="0" normalizeH="0" baseline="0" noProof="0" dirty="0">
                <a:ln>
                  <a:noFill/>
                </a:ln>
                <a:solidFill>
                  <a:srgbClr val="58595B"/>
                </a:solidFill>
                <a:effectLst/>
                <a:uLnTx/>
                <a:uFillTx/>
                <a:latin typeface="+mj-lt"/>
              </a:rPr>
              <a:t> sponsorship and increased exposure to internal and external</a:t>
            </a:r>
            <a:r>
              <a:rPr lang="en-US" sz="1800" dirty="0">
                <a:solidFill>
                  <a:srgbClr val="58595B"/>
                </a:solidFill>
                <a:latin typeface="+mj-lt"/>
              </a:rPr>
              <a:t> </a:t>
            </a:r>
            <a:r>
              <a:rPr kumimoji="0" lang="en-US" sz="1800" b="0" i="0" u="none" strike="noStrike" kern="1200" cap="none" spc="0" normalizeH="0" baseline="0" noProof="0" dirty="0">
                <a:ln>
                  <a:noFill/>
                </a:ln>
                <a:solidFill>
                  <a:srgbClr val="58595B"/>
                </a:solidFill>
                <a:effectLst/>
                <a:uLnTx/>
                <a:uFillTx/>
                <a:latin typeface="+mj-lt"/>
              </a:rPr>
              <a:t>leaders and subject matter experts</a:t>
            </a:r>
            <a:endParaRPr lang="en-US" sz="1800" b="0" i="0" u="none" strike="noStrike" kern="1200" cap="none" spc="0" normalizeH="0" baseline="0" noProof="0" dirty="0">
              <a:ln>
                <a:noFill/>
              </a:ln>
              <a:solidFill>
                <a:srgbClr val="58595B"/>
              </a:solidFill>
              <a:effectLst/>
              <a:uLnTx/>
              <a:uFillTx/>
              <a:latin typeface="+mj-lt"/>
            </a:endParaRPr>
          </a:p>
          <a:p>
            <a:pPr>
              <a:lnSpc>
                <a:spcPct val="120000"/>
              </a:lnSpc>
              <a:spcBef>
                <a:spcPts val="0"/>
              </a:spcBef>
              <a:spcAft>
                <a:spcPts val="600"/>
              </a:spcAft>
              <a:buClr>
                <a:schemeClr val="accent1"/>
              </a:buClr>
              <a:defRPr/>
            </a:pPr>
            <a:r>
              <a:rPr kumimoji="0" lang="en-US" sz="1800" b="0" i="0" u="none" strike="noStrike" kern="1200" cap="none" spc="0" normalizeH="0" baseline="0" noProof="0" dirty="0">
                <a:ln>
                  <a:noFill/>
                </a:ln>
                <a:solidFill>
                  <a:srgbClr val="58595B"/>
                </a:solidFill>
                <a:effectLst/>
                <a:uLnTx/>
                <a:uFillTx/>
                <a:latin typeface="+mj-lt"/>
              </a:rPr>
              <a:t>Changes mindset to think and act like a stronger leader, not to wait to be told what to do</a:t>
            </a:r>
            <a:endParaRPr lang="en-US" sz="1800" b="0" i="0" u="none" strike="noStrike" kern="1200" cap="none" spc="0" normalizeH="0" baseline="0" noProof="0" dirty="0">
              <a:ln>
                <a:noFill/>
              </a:ln>
              <a:solidFill>
                <a:srgbClr val="58595B"/>
              </a:solidFill>
              <a:effectLst/>
              <a:uLnTx/>
              <a:uFillTx/>
              <a:latin typeface="+mj-lt"/>
            </a:endParaRPr>
          </a:p>
          <a:p>
            <a:pPr>
              <a:lnSpc>
                <a:spcPct val="120000"/>
              </a:lnSpc>
              <a:spcBef>
                <a:spcPts val="0"/>
              </a:spcBef>
              <a:spcAft>
                <a:spcPts val="600"/>
              </a:spcAft>
              <a:buClr>
                <a:schemeClr val="accent1"/>
              </a:buClr>
              <a:defRPr/>
            </a:pPr>
            <a:r>
              <a:rPr kumimoji="0" lang="en-US" sz="1800" b="0" i="0" u="none" strike="noStrike" kern="1200" cap="none" spc="0" normalizeH="0" baseline="0" noProof="0" dirty="0">
                <a:ln>
                  <a:noFill/>
                </a:ln>
                <a:solidFill>
                  <a:srgbClr val="58595B"/>
                </a:solidFill>
                <a:effectLst/>
                <a:uLnTx/>
                <a:uFillTx/>
                <a:latin typeface="+mj-lt"/>
              </a:rPr>
              <a:t>A </a:t>
            </a:r>
            <a:r>
              <a:rPr lang="en-US" sz="1800" dirty="0">
                <a:solidFill>
                  <a:srgbClr val="58595B"/>
                </a:solidFill>
                <a:latin typeface="+mj-lt"/>
              </a:rPr>
              <a:t>one-year</a:t>
            </a:r>
            <a:r>
              <a:rPr kumimoji="0" lang="en-US" sz="1800" b="0" i="0" u="none" strike="noStrike" kern="1200" cap="none" spc="0" normalizeH="0" baseline="0" noProof="0" dirty="0">
                <a:ln>
                  <a:noFill/>
                </a:ln>
                <a:solidFill>
                  <a:srgbClr val="58595B"/>
                </a:solidFill>
                <a:effectLst/>
                <a:uLnTx/>
                <a:uFillTx/>
                <a:latin typeface="+mj-lt"/>
              </a:rPr>
              <a:t>, grass roots, self-directed program with a commitment to achieving specific, personalized success metrics for </a:t>
            </a:r>
            <a:r>
              <a:rPr lang="en-US" sz="1800" dirty="0">
                <a:solidFill>
                  <a:srgbClr val="58595B"/>
                </a:solidFill>
                <a:latin typeface="+mj-lt"/>
              </a:rPr>
              <a:t>participants</a:t>
            </a:r>
            <a:endParaRPr lang="en-US" sz="1800" b="0" i="0" u="none" strike="noStrike" kern="1200" cap="none" spc="0" normalizeH="0" baseline="0" noProof="0" dirty="0">
              <a:ln>
                <a:noFill/>
              </a:ln>
              <a:solidFill>
                <a:srgbClr val="58595B"/>
              </a:solidFill>
              <a:effectLst/>
              <a:uLnTx/>
              <a:uFillTx/>
              <a:latin typeface="+mj-lt"/>
            </a:endParaRPr>
          </a:p>
          <a:p>
            <a:pPr>
              <a:lnSpc>
                <a:spcPct val="120000"/>
              </a:lnSpc>
              <a:spcBef>
                <a:spcPts val="0"/>
              </a:spcBef>
              <a:spcAft>
                <a:spcPts val="600"/>
              </a:spcAft>
              <a:buClr>
                <a:schemeClr val="accent1"/>
              </a:buClr>
              <a:defRPr/>
            </a:pPr>
            <a:r>
              <a:rPr kumimoji="0" lang="en-US" sz="1800" b="0" i="0" u="none" strike="noStrike" kern="1200" cap="none" spc="0" normalizeH="0" baseline="0" noProof="0" dirty="0">
                <a:ln>
                  <a:noFill/>
                </a:ln>
                <a:solidFill>
                  <a:srgbClr val="58595B"/>
                </a:solidFill>
                <a:effectLst/>
                <a:uLnTx/>
                <a:uFillTx/>
                <a:latin typeface="+mj-lt"/>
              </a:rPr>
              <a:t>Ongoing virtual and </a:t>
            </a:r>
            <a:r>
              <a:rPr lang="en-US" sz="1800" dirty="0">
                <a:solidFill>
                  <a:srgbClr val="58595B"/>
                </a:solidFill>
                <a:latin typeface="+mj-lt"/>
              </a:rPr>
              <a:t>in-person</a:t>
            </a:r>
            <a:r>
              <a:rPr kumimoji="0" lang="en-US" sz="1800" b="0" i="0" u="none" strike="noStrike" kern="1200" cap="none" spc="0" normalizeH="0" baseline="0" noProof="0" dirty="0">
                <a:ln>
                  <a:noFill/>
                </a:ln>
                <a:solidFill>
                  <a:srgbClr val="58595B"/>
                </a:solidFill>
                <a:effectLst/>
                <a:uLnTx/>
                <a:uFillTx/>
                <a:latin typeface="+mj-lt"/>
              </a:rPr>
              <a:t> support by HBA Advisors, program peers, senior internal Advocates, and the</a:t>
            </a:r>
            <a:r>
              <a:rPr lang="en-US" sz="1800" dirty="0">
                <a:solidFill>
                  <a:srgbClr val="58595B"/>
                </a:solidFill>
                <a:latin typeface="+mj-lt"/>
              </a:rPr>
              <a:t> </a:t>
            </a:r>
            <a:r>
              <a:rPr kumimoji="0" lang="en-US" sz="1800" b="0" i="0" u="none" strike="noStrike" kern="1200" cap="none" spc="0" normalizeH="0" baseline="0" noProof="0" dirty="0">
                <a:ln>
                  <a:noFill/>
                </a:ln>
                <a:solidFill>
                  <a:srgbClr val="58595B"/>
                </a:solidFill>
                <a:effectLst/>
                <a:uLnTx/>
                <a:uFillTx/>
                <a:latin typeface="+mj-lt"/>
              </a:rPr>
              <a:t>Global Ambassador committee of 80</a:t>
            </a:r>
            <a:r>
              <a:rPr lang="en-US" sz="1800" dirty="0">
                <a:solidFill>
                  <a:srgbClr val="58595B"/>
                </a:solidFill>
                <a:latin typeface="+mj-lt"/>
              </a:rPr>
              <a:t>+</a:t>
            </a:r>
            <a:r>
              <a:rPr kumimoji="0" lang="en-US" sz="1800" b="0" i="0" u="none" strike="noStrike" kern="1200" cap="none" spc="0" normalizeH="0" baseline="0" noProof="0" dirty="0">
                <a:ln>
                  <a:noFill/>
                </a:ln>
                <a:solidFill>
                  <a:srgbClr val="58595B"/>
                </a:solidFill>
                <a:effectLst/>
                <a:uLnTx/>
                <a:uFillTx/>
                <a:latin typeface="+mj-lt"/>
              </a:rPr>
              <a:t> experts and leaders</a:t>
            </a:r>
            <a:endParaRPr lang="en-US" sz="1800" b="0" i="0" u="none" strike="noStrike" kern="1200" cap="none" spc="0" normalizeH="0" baseline="0" noProof="0" dirty="0">
              <a:ln>
                <a:noFill/>
              </a:ln>
              <a:solidFill>
                <a:srgbClr val="58595B"/>
              </a:solidFill>
              <a:effectLst/>
              <a:uLnTx/>
              <a:uFillTx/>
              <a:latin typeface="+mj-lt"/>
            </a:endParaRPr>
          </a:p>
          <a:p>
            <a:pPr>
              <a:lnSpc>
                <a:spcPct val="120000"/>
              </a:lnSpc>
              <a:spcBef>
                <a:spcPts val="0"/>
              </a:spcBef>
              <a:spcAft>
                <a:spcPts val="600"/>
              </a:spcAft>
              <a:buClr>
                <a:schemeClr val="accent1"/>
              </a:buClr>
              <a:defRPr/>
            </a:pPr>
            <a:r>
              <a:rPr kumimoji="0" lang="en-US" sz="1800" b="0" i="0" u="none" strike="noStrike" kern="1200" cap="none" spc="0" normalizeH="0" baseline="0" noProof="0" dirty="0">
                <a:ln>
                  <a:noFill/>
                </a:ln>
                <a:solidFill>
                  <a:srgbClr val="58595B"/>
                </a:solidFill>
                <a:effectLst/>
                <a:uLnTx/>
                <a:uFillTx/>
                <a:latin typeface="+mj-lt"/>
              </a:rPr>
              <a:t>Cost-effective:</a:t>
            </a:r>
            <a:r>
              <a:rPr lang="en-US" sz="1800" dirty="0">
                <a:solidFill>
                  <a:srgbClr val="58595B"/>
                </a:solidFill>
                <a:latin typeface="+mj-lt"/>
              </a:rPr>
              <a:t> it's a</a:t>
            </a:r>
            <a:r>
              <a:rPr kumimoji="0" lang="en-US" sz="1800" b="0" i="0" u="none" strike="noStrike" kern="1200" cap="none" spc="0" normalizeH="0" baseline="0" noProof="0" dirty="0">
                <a:ln>
                  <a:noFill/>
                </a:ln>
                <a:solidFill>
                  <a:srgbClr val="58595B"/>
                </a:solidFill>
                <a:effectLst/>
                <a:uLnTx/>
                <a:uFillTx/>
                <a:latin typeface="+mj-lt"/>
              </a:rPr>
              <a:t> small fraction of standard leadership training costs per person for one year of leadership development</a:t>
            </a:r>
            <a:endParaRPr lang="en-US" sz="1800" b="0" i="0" u="none" strike="noStrike" kern="1200" cap="none" spc="0" normalizeH="0" baseline="0" noProof="0" dirty="0">
              <a:ln>
                <a:noFill/>
              </a:ln>
              <a:solidFill>
                <a:srgbClr val="58595B"/>
              </a:solidFill>
              <a:effectLst/>
              <a:uLnTx/>
              <a:uFillTx/>
              <a:latin typeface="+mj-lt"/>
            </a:endParaRPr>
          </a:p>
        </p:txBody>
      </p:sp>
    </p:spTree>
    <p:extLst>
      <p:ext uri="{BB962C8B-B14F-4D97-AF65-F5344CB8AC3E}">
        <p14:creationId xmlns:p14="http://schemas.microsoft.com/office/powerpoint/2010/main" val="2887068351"/>
      </p:ext>
    </p:extLst>
  </p:cSld>
  <p:clrMapOvr>
    <a:masterClrMapping/>
  </p:clrMapOvr>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567fc2e-c94f-4f71-af92-115445ccf8f3">
      <Terms xmlns="http://schemas.microsoft.com/office/infopath/2007/PartnerControls"/>
    </lcf76f155ced4ddcb4097134ff3c332f>
    <TaxCatchAll xmlns="87f8f5f4-4489-4b4f-b18d-0eb8c1bbf1b7" xsi:nil="true"/>
    <SharedWithUsers xmlns="87f8f5f4-4489-4b4f-b18d-0eb8c1bbf1b7">
      <UserInfo>
        <DisplayName>Phil George</DisplayName>
        <AccountId>92</AccountId>
        <AccountType/>
      </UserInfo>
      <UserInfo>
        <DisplayName>Devon Bortz</DisplayName>
        <AccountId>73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6" ma:contentTypeDescription="Create a new document." ma:contentTypeScope="" ma:versionID="4eb0a0971db49d59f0c8bdf278af01eb">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f49dc8a14298fc20ffc8d43530365a12"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F9D185-C6A4-4486-9BF7-932AAF597F44}">
  <ds:schemaRefs>
    <ds:schemaRef ds:uri="6567fc2e-c94f-4f71-af92-115445ccf8f3"/>
    <ds:schemaRef ds:uri="87f8f5f4-4489-4b4f-b18d-0eb8c1bbf1b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357B8A7-F502-4F46-B7FA-538C36FC571F}">
  <ds:schemaRefs>
    <ds:schemaRef ds:uri="6567fc2e-c94f-4f71-af92-115445ccf8f3"/>
    <ds:schemaRef ds:uri="87f8f5f4-4489-4b4f-b18d-0eb8c1bbf1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91FC2F-6BDD-49BF-BC65-9435149DA1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44530</TotalTime>
  <Words>12533</Words>
  <Application>Microsoft Office PowerPoint</Application>
  <PresentationFormat>Widescreen</PresentationFormat>
  <Paragraphs>1060</Paragraphs>
  <Slides>77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Calibri</vt:lpstr>
      <vt:lpstr>Courier New</vt:lpstr>
      <vt:lpstr>Palatino Linotype</vt:lpstr>
      <vt:lpstr>Symbol</vt:lpstr>
      <vt:lpstr>Tahoma</vt:lpstr>
      <vt:lpstr>Wingdings</vt:lpstr>
      <vt:lpstr>Office Theme</vt:lpstr>
      <vt:lpstr>PowerPoint Presentation</vt:lpstr>
      <vt:lpstr>HBA Ambassador Program Playbook</vt:lpstr>
      <vt:lpstr>PowerPoint Presentation</vt:lpstr>
      <vt:lpstr>PowerPoint Presentation</vt:lpstr>
      <vt:lpstr>Program Basics</vt:lpstr>
      <vt:lpstr>What Is The HBA Ambassador Program?</vt:lpstr>
      <vt:lpstr>How Is It Different?</vt:lpstr>
      <vt:lpstr>How Does It Work?</vt:lpstr>
      <vt:lpstr>Why It Works</vt:lpstr>
      <vt:lpstr>Exclusive Offerings for Ambassador Companies</vt:lpstr>
      <vt:lpstr>Foundational Information</vt:lpstr>
      <vt:lpstr>Role Definitions  Company roles</vt:lpstr>
      <vt:lpstr>Role Definitions  HBA roles</vt:lpstr>
      <vt:lpstr>PowerPoint Presentation</vt:lpstr>
      <vt:lpstr>PowerPoint Presentation</vt:lpstr>
      <vt:lpstr>PowerPoint Presentation</vt:lpstr>
      <vt:lpstr>PowerPoint Presentation</vt:lpstr>
      <vt:lpstr>PowerPoint Presentation</vt:lpstr>
      <vt:lpstr>Exploratory Phase Setting up your team</vt:lpstr>
      <vt:lpstr>Key Role: HBA Program Excellence Manager</vt:lpstr>
      <vt:lpstr>PowerPoint Presentation</vt:lpstr>
      <vt:lpstr>Key Role: Champion</vt:lpstr>
      <vt:lpstr>Champion Responsibilities</vt:lpstr>
      <vt:lpstr>PowerPoint Presentation</vt:lpstr>
      <vt:lpstr>PowerPoint Presentation</vt:lpstr>
      <vt:lpstr>PowerPoint Presentation</vt:lpstr>
      <vt:lpstr>Program Specifics</vt:lpstr>
      <vt:lpstr>Program Specifics</vt:lpstr>
      <vt:lpstr>Program Specifics</vt:lpstr>
      <vt:lpstr>Ambassador Recruitment Strategy</vt:lpstr>
      <vt:lpstr>PowerPoint Presentation</vt:lpstr>
      <vt:lpstr>Ambassador Recruitment Strategy </vt:lpstr>
      <vt:lpstr>PowerPoint Presentation</vt:lpstr>
      <vt:lpstr>What Does Each Party Do?</vt:lpstr>
      <vt:lpstr>Exploratory Phase</vt:lpstr>
      <vt:lpstr>PowerPoint Presentation</vt:lpstr>
      <vt:lpstr>Launch Prep Phase Getting set up for success</vt:lpstr>
      <vt:lpstr>Step 1: Call for Nominations</vt:lpstr>
      <vt:lpstr>Step 2: Ambassador Selection</vt:lpstr>
      <vt:lpstr>Ambassador Welcome Kit</vt:lpstr>
      <vt:lpstr>Step 3: Ambassador Join Process</vt:lpstr>
      <vt:lpstr>Step 4: Ambassador Goal Selection</vt:lpstr>
      <vt:lpstr>Launch Planning</vt:lpstr>
      <vt:lpstr>Key Role: HBA Advisor</vt:lpstr>
      <vt:lpstr>Launch Planning</vt:lpstr>
      <vt:lpstr>Launch Prep Phase</vt:lpstr>
      <vt:lpstr>PowerPoint Presentation</vt:lpstr>
      <vt:lpstr>Launch The program kickoff</vt:lpstr>
      <vt:lpstr>What is the Launch?</vt:lpstr>
      <vt:lpstr>Launch Outcomes</vt:lpstr>
      <vt:lpstr>Group Initiatives Determination</vt:lpstr>
      <vt:lpstr>Group Initiatives Determination</vt:lpstr>
      <vt:lpstr>Self-Organization of the Cohort</vt:lpstr>
      <vt:lpstr>Example Virtual Launch Agenda*</vt:lpstr>
      <vt:lpstr>PowerPoint Presentation</vt:lpstr>
      <vt:lpstr>PowerPoint Presentation</vt:lpstr>
      <vt:lpstr>Executive Committee</vt:lpstr>
      <vt:lpstr>Functional Committees</vt:lpstr>
      <vt:lpstr>Team Leads</vt:lpstr>
      <vt:lpstr>PowerPoint Presentation</vt:lpstr>
      <vt:lpstr>Post-Launch Maintaining the Program</vt:lpstr>
      <vt:lpstr>PowerPoint Presentation</vt:lpstr>
      <vt:lpstr>Executive Committee Meetings</vt:lpstr>
      <vt:lpstr>Cohort Meetings</vt:lpstr>
      <vt:lpstr>Mid- and Year-End Assessments</vt:lpstr>
      <vt:lpstr>PowerPoint Presentation</vt:lpstr>
      <vt:lpstr>Program End Results and celebration</vt:lpstr>
      <vt:lpstr>Graduation</vt:lpstr>
      <vt:lpstr>Graduation Live Event</vt:lpstr>
      <vt:lpstr>From the HBA</vt:lpstr>
      <vt:lpstr>Ambassador Awards</vt:lpstr>
      <vt:lpstr>Ambassador Awards</vt:lpstr>
      <vt:lpstr>Share your gratitude</vt:lpstr>
      <vt:lpstr>Program Re-Launch </vt:lpstr>
      <vt:lpstr>Close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Cammer</dc:creator>
  <cp:lastModifiedBy>Lauren Peck</cp:lastModifiedBy>
  <cp:revision>124</cp:revision>
  <dcterms:created xsi:type="dcterms:W3CDTF">2022-10-06T19:05:45Z</dcterms:created>
  <dcterms:modified xsi:type="dcterms:W3CDTF">2023-01-03T17:09:33Z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y fmtid="{D5CDD505-2E9C-101B-9397-08002B2CF9AE}" pid="3" name="MediaServiceImageTags">
    <vt:lpwstr/>
  </property>
</Properties>
</file>