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705" r:id="rId4"/>
    <p:sldMasterId id="2147483717" r:id="rId5"/>
    <p:sldMasterId id="2147483746" r:id="rId6"/>
    <p:sldMasterId id="2147483763" r:id="rId7"/>
  </p:sldMasterIdLst>
  <p:notesMasterIdLst>
    <p:notesMasterId r:id="rId81"/>
  </p:notesMasterIdLst>
  <p:handoutMasterIdLst>
    <p:handoutMasterId r:id="rId82"/>
  </p:handoutMasterIdLst>
  <p:sldIdLst>
    <p:sldId id="467" r:id="rId8"/>
    <p:sldId id="572" r:id="rId9"/>
    <p:sldId id="573" r:id="rId10"/>
    <p:sldId id="597" r:id="rId11"/>
    <p:sldId id="598" r:id="rId12"/>
    <p:sldId id="601" r:id="rId13"/>
    <p:sldId id="605" r:id="rId14"/>
    <p:sldId id="542" r:id="rId15"/>
    <p:sldId id="541" r:id="rId16"/>
    <p:sldId id="522" r:id="rId17"/>
    <p:sldId id="544" r:id="rId18"/>
    <p:sldId id="545" r:id="rId19"/>
    <p:sldId id="546" r:id="rId20"/>
    <p:sldId id="548" r:id="rId21"/>
    <p:sldId id="527" r:id="rId22"/>
    <p:sldId id="525" r:id="rId23"/>
    <p:sldId id="528" r:id="rId24"/>
    <p:sldId id="523" r:id="rId25"/>
    <p:sldId id="530" r:id="rId26"/>
    <p:sldId id="534" r:id="rId27"/>
    <p:sldId id="535" r:id="rId28"/>
    <p:sldId id="531" r:id="rId29"/>
    <p:sldId id="537" r:id="rId30"/>
    <p:sldId id="533" r:id="rId31"/>
    <p:sldId id="539" r:id="rId32"/>
    <p:sldId id="553" r:id="rId33"/>
    <p:sldId id="554" r:id="rId34"/>
    <p:sldId id="555" r:id="rId35"/>
    <p:sldId id="552" r:id="rId36"/>
    <p:sldId id="551" r:id="rId37"/>
    <p:sldId id="556" r:id="rId38"/>
    <p:sldId id="557" r:id="rId39"/>
    <p:sldId id="558" r:id="rId40"/>
    <p:sldId id="491" r:id="rId41"/>
    <p:sldId id="492" r:id="rId42"/>
    <p:sldId id="493" r:id="rId43"/>
    <p:sldId id="562" r:id="rId44"/>
    <p:sldId id="563" r:id="rId45"/>
    <p:sldId id="564" r:id="rId46"/>
    <p:sldId id="565" r:id="rId47"/>
    <p:sldId id="566" r:id="rId48"/>
    <p:sldId id="567" r:id="rId49"/>
    <p:sldId id="568" r:id="rId50"/>
    <p:sldId id="559" r:id="rId51"/>
    <p:sldId id="560" r:id="rId52"/>
    <p:sldId id="561" r:id="rId53"/>
    <p:sldId id="569" r:id="rId54"/>
    <p:sldId id="600" r:id="rId55"/>
    <p:sldId id="602" r:id="rId56"/>
    <p:sldId id="603" r:id="rId57"/>
    <p:sldId id="604" r:id="rId58"/>
    <p:sldId id="574" r:id="rId59"/>
    <p:sldId id="575" r:id="rId60"/>
    <p:sldId id="581" r:id="rId61"/>
    <p:sldId id="576" r:id="rId62"/>
    <p:sldId id="582" r:id="rId63"/>
    <p:sldId id="570" r:id="rId64"/>
    <p:sldId id="577" r:id="rId65"/>
    <p:sldId id="578" r:id="rId66"/>
    <p:sldId id="583" r:id="rId67"/>
    <p:sldId id="579" r:id="rId68"/>
    <p:sldId id="584" r:id="rId69"/>
    <p:sldId id="585" r:id="rId70"/>
    <p:sldId id="586" r:id="rId71"/>
    <p:sldId id="587" r:id="rId72"/>
    <p:sldId id="588" r:id="rId73"/>
    <p:sldId id="589" r:id="rId74"/>
    <p:sldId id="590" r:id="rId75"/>
    <p:sldId id="591" r:id="rId76"/>
    <p:sldId id="592" r:id="rId77"/>
    <p:sldId id="593" r:id="rId78"/>
    <p:sldId id="594" r:id="rId79"/>
    <p:sldId id="571" r:id="rId8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JFS"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9BC"/>
    <a:srgbClr val="6600FF"/>
    <a:srgbClr val="333399"/>
    <a:srgbClr val="1C1C1C"/>
    <a:srgbClr val="340678"/>
    <a:srgbClr val="3333CC"/>
    <a:srgbClr val="785CEE"/>
    <a:srgbClr val="4F2270"/>
    <a:srgbClr val="00FF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7158" autoAdjust="0"/>
  </p:normalViewPr>
  <p:slideViewPr>
    <p:cSldViewPr>
      <p:cViewPr varScale="1">
        <p:scale>
          <a:sx n="107" d="100"/>
          <a:sy n="107" d="100"/>
        </p:scale>
        <p:origin x="1926" y="114"/>
      </p:cViewPr>
      <p:guideLst>
        <p:guide orient="horz" pos="2160"/>
        <p:guide pos="2880"/>
      </p:guideLst>
    </p:cSldViewPr>
  </p:slideViewPr>
  <p:outlineViewPr>
    <p:cViewPr>
      <p:scale>
        <a:sx n="33" d="100"/>
        <a:sy n="33" d="100"/>
      </p:scale>
      <p:origin x="0" y="3312"/>
    </p:cViewPr>
  </p:outlineViewPr>
  <p:notesTextViewPr>
    <p:cViewPr>
      <p:scale>
        <a:sx n="100" d="100"/>
        <a:sy n="100" d="100"/>
      </p:scale>
      <p:origin x="0" y="0"/>
    </p:cViewPr>
  </p:notesTextViewPr>
  <p:sorterViewPr>
    <p:cViewPr>
      <p:scale>
        <a:sx n="100" d="100"/>
        <a:sy n="100" d="100"/>
      </p:scale>
      <p:origin x="0" y="16158"/>
    </p:cViewPr>
  </p:sorterViewPr>
  <p:notesViewPr>
    <p:cSldViewPr>
      <p:cViewPr varScale="1">
        <p:scale>
          <a:sx n="55" d="100"/>
          <a:sy n="55" d="100"/>
        </p:scale>
        <p:origin x="-180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presProps" Target="pres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tableStyles" Target="tableStyles.xml"/><Relationship Id="rId61" Type="http://schemas.openxmlformats.org/officeDocument/2006/relationships/slide" Target="slides/slide54.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8A419-8EE5-4C22-A961-BC99DBD7CCA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EE71EA1-7894-4802-B847-234B9BEA3DBB}">
      <dgm:prSet phldrT="[Text]"/>
      <dgm:spPr/>
      <dgm:t>
        <a:bodyPr/>
        <a:lstStyle/>
        <a:p>
          <a:pPr algn="l"/>
          <a:r>
            <a:rPr lang="en-US" dirty="0"/>
            <a:t>Safety Factors</a:t>
          </a:r>
        </a:p>
      </dgm:t>
    </dgm:pt>
    <dgm:pt modelId="{5DF6268E-10DD-4D47-9FD9-961BBAF986B9}" type="parTrans" cxnId="{F15E4C0D-6427-45AD-8628-CDB87839ADC5}">
      <dgm:prSet/>
      <dgm:spPr/>
      <dgm:t>
        <a:bodyPr/>
        <a:lstStyle/>
        <a:p>
          <a:pPr algn="l"/>
          <a:endParaRPr lang="en-US" sz="2400" dirty="0"/>
        </a:p>
      </dgm:t>
    </dgm:pt>
    <dgm:pt modelId="{3D1D0015-D071-4357-B3AF-5571AE49BEFB}" type="sibTrans" cxnId="{F15E4C0D-6427-45AD-8628-CDB87839ADC5}">
      <dgm:prSet/>
      <dgm:spPr/>
      <dgm:t>
        <a:bodyPr/>
        <a:lstStyle/>
        <a:p>
          <a:pPr algn="l"/>
          <a:endParaRPr lang="en-US"/>
        </a:p>
      </dgm:t>
    </dgm:pt>
    <dgm:pt modelId="{AF9C8DC8-C04B-49CE-9732-C593AB41BBF8}">
      <dgm:prSet phldrT="[Text]"/>
      <dgm:spPr/>
      <dgm:t>
        <a:bodyPr/>
        <a:lstStyle/>
        <a:p>
          <a:pPr algn="l"/>
          <a:r>
            <a:rPr lang="en-US" dirty="0"/>
            <a:t>Child Vulnerabilities</a:t>
          </a:r>
        </a:p>
      </dgm:t>
    </dgm:pt>
    <dgm:pt modelId="{5E044A56-4DC1-49A0-A951-905C75177E04}" type="parTrans" cxnId="{05582EC4-DD43-4CCA-A5AA-6721AA286042}">
      <dgm:prSet/>
      <dgm:spPr/>
      <dgm:t>
        <a:bodyPr/>
        <a:lstStyle/>
        <a:p>
          <a:pPr algn="l"/>
          <a:endParaRPr lang="en-US" sz="2400" dirty="0"/>
        </a:p>
      </dgm:t>
    </dgm:pt>
    <dgm:pt modelId="{2191D4F2-4A5F-4488-A9F8-6A9AF380807A}" type="sibTrans" cxnId="{05582EC4-DD43-4CCA-A5AA-6721AA286042}">
      <dgm:prSet/>
      <dgm:spPr/>
      <dgm:t>
        <a:bodyPr/>
        <a:lstStyle/>
        <a:p>
          <a:pPr algn="l"/>
          <a:endParaRPr lang="en-US"/>
        </a:p>
      </dgm:t>
    </dgm:pt>
    <dgm:pt modelId="{FC7CF87E-0FFC-4FD4-9523-1332B3BDA37B}">
      <dgm:prSet phldrT="[Text]"/>
      <dgm:spPr/>
      <dgm:t>
        <a:bodyPr/>
        <a:lstStyle/>
        <a:p>
          <a:pPr algn="l"/>
          <a:r>
            <a:rPr lang="en-US" dirty="0"/>
            <a:t>Protective Capacities</a:t>
          </a:r>
        </a:p>
      </dgm:t>
    </dgm:pt>
    <dgm:pt modelId="{0025DDDE-A199-4BCE-AA23-122A745085A1}" type="parTrans" cxnId="{5635BF19-D560-47DC-9D60-6075F7084DC1}">
      <dgm:prSet/>
      <dgm:spPr/>
      <dgm:t>
        <a:bodyPr/>
        <a:lstStyle/>
        <a:p>
          <a:pPr algn="l"/>
          <a:endParaRPr lang="en-US" sz="2400" dirty="0"/>
        </a:p>
      </dgm:t>
    </dgm:pt>
    <dgm:pt modelId="{08895FAB-9E5E-4773-8D7B-81CD068A9B04}" type="sibTrans" cxnId="{5635BF19-D560-47DC-9D60-6075F7084DC1}">
      <dgm:prSet/>
      <dgm:spPr/>
      <dgm:t>
        <a:bodyPr/>
        <a:lstStyle/>
        <a:p>
          <a:pPr algn="l"/>
          <a:endParaRPr lang="en-US"/>
        </a:p>
      </dgm:t>
    </dgm:pt>
    <dgm:pt modelId="{C1AE8419-5EBC-4510-99DD-C8B362532FDF}" type="pres">
      <dgm:prSet presAssocID="{4F28A419-8EE5-4C22-A961-BC99DBD7CCAB}" presName="composite" presStyleCnt="0">
        <dgm:presLayoutVars>
          <dgm:chMax val="5"/>
          <dgm:dir/>
          <dgm:animLvl val="ctr"/>
          <dgm:resizeHandles val="exact"/>
        </dgm:presLayoutVars>
      </dgm:prSet>
      <dgm:spPr/>
    </dgm:pt>
    <dgm:pt modelId="{ADD0DAA1-8213-41BB-B685-7CD805457E8D}" type="pres">
      <dgm:prSet presAssocID="{4F28A419-8EE5-4C22-A961-BC99DBD7CCAB}" presName="cycle" presStyleCnt="0"/>
      <dgm:spPr/>
    </dgm:pt>
    <dgm:pt modelId="{F062D09C-8476-49DA-B54D-6AD261A38BCC}" type="pres">
      <dgm:prSet presAssocID="{4F28A419-8EE5-4C22-A961-BC99DBD7CCAB}" presName="centerShape" presStyleCnt="0"/>
      <dgm:spPr/>
    </dgm:pt>
    <dgm:pt modelId="{DDAC7F8E-DBCF-4655-B0A0-49D2D07DB45A}" type="pres">
      <dgm:prSet presAssocID="{4F28A419-8EE5-4C22-A961-BC99DBD7CCAB}" presName="connSite" presStyleLbl="node1" presStyleIdx="0" presStyleCnt="4"/>
      <dgm:spPr/>
    </dgm:pt>
    <dgm:pt modelId="{177D9234-A3E4-4362-9190-13B5E6B1287E}" type="pres">
      <dgm:prSet presAssocID="{4F28A419-8EE5-4C22-A961-BC99DBD7CCAB}" presName="visible" presStyleLbl="node1" presStyleIdx="0" presStyleCnt="4" custLinFactNeighborX="-3740" custLinFactNeighborY="-451">
        <dgm:style>
          <a:lnRef idx="1">
            <a:schemeClr val="accent1"/>
          </a:lnRef>
          <a:fillRef idx="3">
            <a:schemeClr val="accent1"/>
          </a:fillRef>
          <a:effectRef idx="2">
            <a:schemeClr val="accent1"/>
          </a:effectRef>
          <a:fontRef idx="minor">
            <a:schemeClr val="lt1"/>
          </a:fontRef>
        </dgm:style>
      </dgm:prSet>
      <dgm:spPr/>
    </dgm:pt>
    <dgm:pt modelId="{03BBC756-F10E-4B36-8BAD-ABE3F54E092B}" type="pres">
      <dgm:prSet presAssocID="{5DF6268E-10DD-4D47-9FD9-961BBAF986B9}" presName="Name25" presStyleLbl="parChTrans1D1" presStyleIdx="0" presStyleCnt="3"/>
      <dgm:spPr/>
    </dgm:pt>
    <dgm:pt modelId="{C4BB456D-BC9C-4B0E-83EB-269B82B944E0}" type="pres">
      <dgm:prSet presAssocID="{3EE71EA1-7894-4802-B847-234B9BEA3DBB}" presName="node" presStyleCnt="0"/>
      <dgm:spPr/>
    </dgm:pt>
    <dgm:pt modelId="{3BCED7BC-7B4B-4660-A4F0-432FA9422F26}" type="pres">
      <dgm:prSet presAssocID="{3EE71EA1-7894-4802-B847-234B9BEA3DBB}" presName="parentNode" presStyleLbl="node1" presStyleIdx="1" presStyleCnt="4" custScaleX="120171">
        <dgm:presLayoutVars>
          <dgm:chMax val="1"/>
          <dgm:bulletEnabled val="1"/>
        </dgm:presLayoutVars>
      </dgm:prSet>
      <dgm:spPr/>
    </dgm:pt>
    <dgm:pt modelId="{61768234-2076-4860-B5DD-B479790AB6DD}" type="pres">
      <dgm:prSet presAssocID="{3EE71EA1-7894-4802-B847-234B9BEA3DBB}" presName="childNode" presStyleLbl="revTx" presStyleIdx="0" presStyleCnt="0">
        <dgm:presLayoutVars>
          <dgm:bulletEnabled val="1"/>
        </dgm:presLayoutVars>
      </dgm:prSet>
      <dgm:spPr/>
    </dgm:pt>
    <dgm:pt modelId="{42773019-2F08-4959-9ED3-F07716190B88}" type="pres">
      <dgm:prSet presAssocID="{5E044A56-4DC1-49A0-A951-905C75177E04}" presName="Name25" presStyleLbl="parChTrans1D1" presStyleIdx="1" presStyleCnt="3"/>
      <dgm:spPr/>
    </dgm:pt>
    <dgm:pt modelId="{02165AEE-BF8D-49B3-BFCD-D5F448FCA743}" type="pres">
      <dgm:prSet presAssocID="{AF9C8DC8-C04B-49CE-9732-C593AB41BBF8}" presName="node" presStyleCnt="0"/>
      <dgm:spPr/>
    </dgm:pt>
    <dgm:pt modelId="{864C50C7-61C2-404F-ADCB-BAF46B7F6481}" type="pres">
      <dgm:prSet presAssocID="{AF9C8DC8-C04B-49CE-9732-C593AB41BBF8}" presName="parentNode" presStyleLbl="node1" presStyleIdx="2" presStyleCnt="4" custScaleX="109429" custScaleY="69695">
        <dgm:presLayoutVars>
          <dgm:chMax val="1"/>
          <dgm:bulletEnabled val="1"/>
        </dgm:presLayoutVars>
      </dgm:prSet>
      <dgm:spPr/>
    </dgm:pt>
    <dgm:pt modelId="{55029C66-3F2F-49E0-9027-0A3E154DFC5B}" type="pres">
      <dgm:prSet presAssocID="{AF9C8DC8-C04B-49CE-9732-C593AB41BBF8}" presName="childNode" presStyleLbl="revTx" presStyleIdx="0" presStyleCnt="0">
        <dgm:presLayoutVars>
          <dgm:bulletEnabled val="1"/>
        </dgm:presLayoutVars>
      </dgm:prSet>
      <dgm:spPr/>
    </dgm:pt>
    <dgm:pt modelId="{8E3AC78E-6EB6-475A-A547-6FAB6B2222F4}" type="pres">
      <dgm:prSet presAssocID="{0025DDDE-A199-4BCE-AA23-122A745085A1}" presName="Name25" presStyleLbl="parChTrans1D1" presStyleIdx="2" presStyleCnt="3"/>
      <dgm:spPr/>
    </dgm:pt>
    <dgm:pt modelId="{2361AE28-7165-4051-88BB-FCC1A391E603}" type="pres">
      <dgm:prSet presAssocID="{FC7CF87E-0FFC-4FD4-9523-1332B3BDA37B}" presName="node" presStyleCnt="0"/>
      <dgm:spPr/>
    </dgm:pt>
    <dgm:pt modelId="{F0B22CCB-345B-48AC-BF1C-FA3F201F1566}" type="pres">
      <dgm:prSet presAssocID="{FC7CF87E-0FFC-4FD4-9523-1332B3BDA37B}" presName="parentNode" presStyleLbl="node1" presStyleIdx="3" presStyleCnt="4" custScaleX="109614" custScaleY="86943" custLinFactNeighborX="-3307" custLinFactNeighborY="-3324">
        <dgm:presLayoutVars>
          <dgm:chMax val="1"/>
          <dgm:bulletEnabled val="1"/>
        </dgm:presLayoutVars>
      </dgm:prSet>
      <dgm:spPr/>
    </dgm:pt>
    <dgm:pt modelId="{9CCC18C9-76A1-4F89-8A54-FFAE4BC09357}" type="pres">
      <dgm:prSet presAssocID="{FC7CF87E-0FFC-4FD4-9523-1332B3BDA37B}" presName="childNode" presStyleLbl="revTx" presStyleIdx="0" presStyleCnt="0">
        <dgm:presLayoutVars>
          <dgm:bulletEnabled val="1"/>
        </dgm:presLayoutVars>
      </dgm:prSet>
      <dgm:spPr/>
    </dgm:pt>
  </dgm:ptLst>
  <dgm:cxnLst>
    <dgm:cxn modelId="{951F3D07-56D7-40C0-BB84-C20AB75E579B}" type="presOf" srcId="{3EE71EA1-7894-4802-B847-234B9BEA3DBB}" destId="{3BCED7BC-7B4B-4660-A4F0-432FA9422F26}" srcOrd="0" destOrd="0" presId="urn:microsoft.com/office/officeart/2005/8/layout/radial2"/>
    <dgm:cxn modelId="{F15E4C0D-6427-45AD-8628-CDB87839ADC5}" srcId="{4F28A419-8EE5-4C22-A961-BC99DBD7CCAB}" destId="{3EE71EA1-7894-4802-B847-234B9BEA3DBB}" srcOrd="0" destOrd="0" parTransId="{5DF6268E-10DD-4D47-9FD9-961BBAF986B9}" sibTransId="{3D1D0015-D071-4357-B3AF-5571AE49BEFB}"/>
    <dgm:cxn modelId="{5635BF19-D560-47DC-9D60-6075F7084DC1}" srcId="{4F28A419-8EE5-4C22-A961-BC99DBD7CCAB}" destId="{FC7CF87E-0FFC-4FD4-9523-1332B3BDA37B}" srcOrd="2" destOrd="0" parTransId="{0025DDDE-A199-4BCE-AA23-122A745085A1}" sibTransId="{08895FAB-9E5E-4773-8D7B-81CD068A9B04}"/>
    <dgm:cxn modelId="{77EB8B65-D2DA-4127-B964-CFEDDB26355A}" type="presOf" srcId="{FC7CF87E-0FFC-4FD4-9523-1332B3BDA37B}" destId="{F0B22CCB-345B-48AC-BF1C-FA3F201F1566}" srcOrd="0" destOrd="0" presId="urn:microsoft.com/office/officeart/2005/8/layout/radial2"/>
    <dgm:cxn modelId="{33931E77-8D92-4C43-A0CD-1AC14B2697C9}" type="presOf" srcId="{0025DDDE-A199-4BCE-AA23-122A745085A1}" destId="{8E3AC78E-6EB6-475A-A547-6FAB6B2222F4}" srcOrd="0" destOrd="0" presId="urn:microsoft.com/office/officeart/2005/8/layout/radial2"/>
    <dgm:cxn modelId="{1D2AF286-78B0-4264-BF3C-8CF23EAB931F}" type="presOf" srcId="{AF9C8DC8-C04B-49CE-9732-C593AB41BBF8}" destId="{864C50C7-61C2-404F-ADCB-BAF46B7F6481}" srcOrd="0" destOrd="0" presId="urn:microsoft.com/office/officeart/2005/8/layout/radial2"/>
    <dgm:cxn modelId="{AD086699-F675-4741-8F34-8AA3CFBCF113}" type="presOf" srcId="{4F28A419-8EE5-4C22-A961-BC99DBD7CCAB}" destId="{C1AE8419-5EBC-4510-99DD-C8B362532FDF}" srcOrd="0" destOrd="0" presId="urn:microsoft.com/office/officeart/2005/8/layout/radial2"/>
    <dgm:cxn modelId="{7B3FF69C-31E7-4F1A-A826-0BA284263DF5}" type="presOf" srcId="{5E044A56-4DC1-49A0-A951-905C75177E04}" destId="{42773019-2F08-4959-9ED3-F07716190B88}" srcOrd="0" destOrd="0" presId="urn:microsoft.com/office/officeart/2005/8/layout/radial2"/>
    <dgm:cxn modelId="{048E32A3-C146-46AE-8D60-87B156F37907}" type="presOf" srcId="{5DF6268E-10DD-4D47-9FD9-961BBAF986B9}" destId="{03BBC756-F10E-4B36-8BAD-ABE3F54E092B}" srcOrd="0" destOrd="0" presId="urn:microsoft.com/office/officeart/2005/8/layout/radial2"/>
    <dgm:cxn modelId="{05582EC4-DD43-4CCA-A5AA-6721AA286042}" srcId="{4F28A419-8EE5-4C22-A961-BC99DBD7CCAB}" destId="{AF9C8DC8-C04B-49CE-9732-C593AB41BBF8}" srcOrd="1" destOrd="0" parTransId="{5E044A56-4DC1-49A0-A951-905C75177E04}" sibTransId="{2191D4F2-4A5F-4488-A9F8-6A9AF380807A}"/>
    <dgm:cxn modelId="{66B9728C-403D-498B-9B96-2239530CDEC2}" type="presParOf" srcId="{C1AE8419-5EBC-4510-99DD-C8B362532FDF}" destId="{ADD0DAA1-8213-41BB-B685-7CD805457E8D}" srcOrd="0" destOrd="0" presId="urn:microsoft.com/office/officeart/2005/8/layout/radial2"/>
    <dgm:cxn modelId="{EB63AA0D-5B0F-4229-A505-7BC137B21A38}" type="presParOf" srcId="{ADD0DAA1-8213-41BB-B685-7CD805457E8D}" destId="{F062D09C-8476-49DA-B54D-6AD261A38BCC}" srcOrd="0" destOrd="0" presId="urn:microsoft.com/office/officeart/2005/8/layout/radial2"/>
    <dgm:cxn modelId="{DC4FC6EE-F2BF-4CE7-A172-BB2CFB656766}" type="presParOf" srcId="{F062D09C-8476-49DA-B54D-6AD261A38BCC}" destId="{DDAC7F8E-DBCF-4655-B0A0-49D2D07DB45A}" srcOrd="0" destOrd="0" presId="urn:microsoft.com/office/officeart/2005/8/layout/radial2"/>
    <dgm:cxn modelId="{C47BEDAA-D89A-4FC3-BCDD-4B2D3F03DB94}" type="presParOf" srcId="{F062D09C-8476-49DA-B54D-6AD261A38BCC}" destId="{177D9234-A3E4-4362-9190-13B5E6B1287E}" srcOrd="1" destOrd="0" presId="urn:microsoft.com/office/officeart/2005/8/layout/radial2"/>
    <dgm:cxn modelId="{75E35C7D-D5D0-48CF-B9AB-CD43E946DC6C}" type="presParOf" srcId="{ADD0DAA1-8213-41BB-B685-7CD805457E8D}" destId="{03BBC756-F10E-4B36-8BAD-ABE3F54E092B}" srcOrd="1" destOrd="0" presId="urn:microsoft.com/office/officeart/2005/8/layout/radial2"/>
    <dgm:cxn modelId="{E087A29D-BBA9-495A-86A1-57DB3FF31950}" type="presParOf" srcId="{ADD0DAA1-8213-41BB-B685-7CD805457E8D}" destId="{C4BB456D-BC9C-4B0E-83EB-269B82B944E0}" srcOrd="2" destOrd="0" presId="urn:microsoft.com/office/officeart/2005/8/layout/radial2"/>
    <dgm:cxn modelId="{D5BEF39E-DAEA-4992-9B5C-5E8368305508}" type="presParOf" srcId="{C4BB456D-BC9C-4B0E-83EB-269B82B944E0}" destId="{3BCED7BC-7B4B-4660-A4F0-432FA9422F26}" srcOrd="0" destOrd="0" presId="urn:microsoft.com/office/officeart/2005/8/layout/radial2"/>
    <dgm:cxn modelId="{6D61D71B-6ABB-4F5D-8615-B081A8DB8B9D}" type="presParOf" srcId="{C4BB456D-BC9C-4B0E-83EB-269B82B944E0}" destId="{61768234-2076-4860-B5DD-B479790AB6DD}" srcOrd="1" destOrd="0" presId="urn:microsoft.com/office/officeart/2005/8/layout/radial2"/>
    <dgm:cxn modelId="{B94222A8-69FF-4356-810E-C8441EEF5770}" type="presParOf" srcId="{ADD0DAA1-8213-41BB-B685-7CD805457E8D}" destId="{42773019-2F08-4959-9ED3-F07716190B88}" srcOrd="3" destOrd="0" presId="urn:microsoft.com/office/officeart/2005/8/layout/radial2"/>
    <dgm:cxn modelId="{820FD7A5-AB95-471F-9E70-DE1711E9C73D}" type="presParOf" srcId="{ADD0DAA1-8213-41BB-B685-7CD805457E8D}" destId="{02165AEE-BF8D-49B3-BFCD-D5F448FCA743}" srcOrd="4" destOrd="0" presId="urn:microsoft.com/office/officeart/2005/8/layout/radial2"/>
    <dgm:cxn modelId="{036B2488-44EE-4527-9333-A9C591E80E5A}" type="presParOf" srcId="{02165AEE-BF8D-49B3-BFCD-D5F448FCA743}" destId="{864C50C7-61C2-404F-ADCB-BAF46B7F6481}" srcOrd="0" destOrd="0" presId="urn:microsoft.com/office/officeart/2005/8/layout/radial2"/>
    <dgm:cxn modelId="{D1477134-1827-4C69-9C37-D53FF8DC8AAB}" type="presParOf" srcId="{02165AEE-BF8D-49B3-BFCD-D5F448FCA743}" destId="{55029C66-3F2F-49E0-9027-0A3E154DFC5B}" srcOrd="1" destOrd="0" presId="urn:microsoft.com/office/officeart/2005/8/layout/radial2"/>
    <dgm:cxn modelId="{7B8E0539-1E6D-49C6-A715-33578A77A233}" type="presParOf" srcId="{ADD0DAA1-8213-41BB-B685-7CD805457E8D}" destId="{8E3AC78E-6EB6-475A-A547-6FAB6B2222F4}" srcOrd="5" destOrd="0" presId="urn:microsoft.com/office/officeart/2005/8/layout/radial2"/>
    <dgm:cxn modelId="{D85249F2-01AE-4A30-B600-33047AF5D491}" type="presParOf" srcId="{ADD0DAA1-8213-41BB-B685-7CD805457E8D}" destId="{2361AE28-7165-4051-88BB-FCC1A391E603}" srcOrd="6" destOrd="0" presId="urn:microsoft.com/office/officeart/2005/8/layout/radial2"/>
    <dgm:cxn modelId="{844F68F6-81D4-49EC-81E5-280248669D8E}" type="presParOf" srcId="{2361AE28-7165-4051-88BB-FCC1A391E603}" destId="{F0B22CCB-345B-48AC-BF1C-FA3F201F1566}" srcOrd="0" destOrd="0" presId="urn:microsoft.com/office/officeart/2005/8/layout/radial2"/>
    <dgm:cxn modelId="{1DF8D5C4-6719-4520-B002-1C4EEFB86073}" type="presParOf" srcId="{2361AE28-7165-4051-88BB-FCC1A391E603}" destId="{9CCC18C9-76A1-4F89-8A54-FFAE4BC0935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28A419-8EE5-4C22-A961-BC99DBD7CCA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EE71EA1-7894-4802-B847-234B9BEA3DBB}">
      <dgm:prSet phldrT="[Text]"/>
      <dgm:spPr>
        <a:solidFill>
          <a:schemeClr val="accent2">
            <a:lumMod val="75000"/>
          </a:schemeClr>
        </a:solidFill>
      </dgm:spPr>
      <dgm:t>
        <a:bodyPr/>
        <a:lstStyle/>
        <a:p>
          <a:pPr algn="l"/>
          <a:r>
            <a:rPr lang="en-US" dirty="0"/>
            <a:t>Safety Factors</a:t>
          </a:r>
        </a:p>
      </dgm:t>
    </dgm:pt>
    <dgm:pt modelId="{5DF6268E-10DD-4D47-9FD9-961BBAF986B9}" type="parTrans" cxnId="{F15E4C0D-6427-45AD-8628-CDB87839ADC5}">
      <dgm:prSet/>
      <dgm:spPr/>
      <dgm:t>
        <a:bodyPr/>
        <a:lstStyle/>
        <a:p>
          <a:pPr algn="l"/>
          <a:endParaRPr lang="en-US" sz="2400" dirty="0"/>
        </a:p>
      </dgm:t>
    </dgm:pt>
    <dgm:pt modelId="{3D1D0015-D071-4357-B3AF-5571AE49BEFB}" type="sibTrans" cxnId="{F15E4C0D-6427-45AD-8628-CDB87839ADC5}">
      <dgm:prSet/>
      <dgm:spPr/>
      <dgm:t>
        <a:bodyPr/>
        <a:lstStyle/>
        <a:p>
          <a:pPr algn="l"/>
          <a:endParaRPr lang="en-US"/>
        </a:p>
      </dgm:t>
    </dgm:pt>
    <dgm:pt modelId="{AF9C8DC8-C04B-49CE-9732-C593AB41BBF8}">
      <dgm:prSet phldrT="[Text]"/>
      <dgm:spPr/>
      <dgm:t>
        <a:bodyPr/>
        <a:lstStyle/>
        <a:p>
          <a:pPr algn="l"/>
          <a:r>
            <a:rPr lang="en-US" dirty="0"/>
            <a:t>Child Vulnerabilities</a:t>
          </a:r>
        </a:p>
      </dgm:t>
    </dgm:pt>
    <dgm:pt modelId="{5E044A56-4DC1-49A0-A951-905C75177E04}" type="parTrans" cxnId="{05582EC4-DD43-4CCA-A5AA-6721AA286042}">
      <dgm:prSet/>
      <dgm:spPr/>
      <dgm:t>
        <a:bodyPr/>
        <a:lstStyle/>
        <a:p>
          <a:pPr algn="l"/>
          <a:endParaRPr lang="en-US" sz="2400" dirty="0"/>
        </a:p>
      </dgm:t>
    </dgm:pt>
    <dgm:pt modelId="{2191D4F2-4A5F-4488-A9F8-6A9AF380807A}" type="sibTrans" cxnId="{05582EC4-DD43-4CCA-A5AA-6721AA286042}">
      <dgm:prSet/>
      <dgm:spPr/>
      <dgm:t>
        <a:bodyPr/>
        <a:lstStyle/>
        <a:p>
          <a:pPr algn="l"/>
          <a:endParaRPr lang="en-US"/>
        </a:p>
      </dgm:t>
    </dgm:pt>
    <dgm:pt modelId="{FC7CF87E-0FFC-4FD4-9523-1332B3BDA37B}">
      <dgm:prSet phldrT="[Text]"/>
      <dgm:spPr/>
      <dgm:t>
        <a:bodyPr/>
        <a:lstStyle/>
        <a:p>
          <a:pPr algn="l"/>
          <a:r>
            <a:rPr lang="en-US" dirty="0"/>
            <a:t>Protective Capacities</a:t>
          </a:r>
        </a:p>
      </dgm:t>
    </dgm:pt>
    <dgm:pt modelId="{0025DDDE-A199-4BCE-AA23-122A745085A1}" type="parTrans" cxnId="{5635BF19-D560-47DC-9D60-6075F7084DC1}">
      <dgm:prSet/>
      <dgm:spPr/>
      <dgm:t>
        <a:bodyPr/>
        <a:lstStyle/>
        <a:p>
          <a:pPr algn="l"/>
          <a:endParaRPr lang="en-US" sz="2400" dirty="0"/>
        </a:p>
      </dgm:t>
    </dgm:pt>
    <dgm:pt modelId="{08895FAB-9E5E-4773-8D7B-81CD068A9B04}" type="sibTrans" cxnId="{5635BF19-D560-47DC-9D60-6075F7084DC1}">
      <dgm:prSet/>
      <dgm:spPr/>
      <dgm:t>
        <a:bodyPr/>
        <a:lstStyle/>
        <a:p>
          <a:pPr algn="l"/>
          <a:endParaRPr lang="en-US"/>
        </a:p>
      </dgm:t>
    </dgm:pt>
    <dgm:pt modelId="{C1AE8419-5EBC-4510-99DD-C8B362532FDF}" type="pres">
      <dgm:prSet presAssocID="{4F28A419-8EE5-4C22-A961-BC99DBD7CCAB}" presName="composite" presStyleCnt="0">
        <dgm:presLayoutVars>
          <dgm:chMax val="5"/>
          <dgm:dir/>
          <dgm:animLvl val="ctr"/>
          <dgm:resizeHandles val="exact"/>
        </dgm:presLayoutVars>
      </dgm:prSet>
      <dgm:spPr/>
    </dgm:pt>
    <dgm:pt modelId="{ADD0DAA1-8213-41BB-B685-7CD805457E8D}" type="pres">
      <dgm:prSet presAssocID="{4F28A419-8EE5-4C22-A961-BC99DBD7CCAB}" presName="cycle" presStyleCnt="0"/>
      <dgm:spPr/>
    </dgm:pt>
    <dgm:pt modelId="{F062D09C-8476-49DA-B54D-6AD261A38BCC}" type="pres">
      <dgm:prSet presAssocID="{4F28A419-8EE5-4C22-A961-BC99DBD7CCAB}" presName="centerShape" presStyleCnt="0"/>
      <dgm:spPr/>
    </dgm:pt>
    <dgm:pt modelId="{DDAC7F8E-DBCF-4655-B0A0-49D2D07DB45A}" type="pres">
      <dgm:prSet presAssocID="{4F28A419-8EE5-4C22-A961-BC99DBD7CCAB}" presName="connSite" presStyleLbl="node1" presStyleIdx="0" presStyleCnt="4"/>
      <dgm:spPr/>
    </dgm:pt>
    <dgm:pt modelId="{177D9234-A3E4-4362-9190-13B5E6B1287E}" type="pres">
      <dgm:prSet presAssocID="{4F28A419-8EE5-4C22-A961-BC99DBD7CCAB}" presName="visible" presStyleLbl="node1" presStyleIdx="0" presStyleCnt="4" custLinFactNeighborX="-3740" custLinFactNeighborY="-451">
        <dgm:style>
          <a:lnRef idx="1">
            <a:schemeClr val="accent1"/>
          </a:lnRef>
          <a:fillRef idx="3">
            <a:schemeClr val="accent1"/>
          </a:fillRef>
          <a:effectRef idx="2">
            <a:schemeClr val="accent1"/>
          </a:effectRef>
          <a:fontRef idx="minor">
            <a:schemeClr val="lt1"/>
          </a:fontRef>
        </dgm:style>
      </dgm:prSet>
      <dgm:spPr/>
    </dgm:pt>
    <dgm:pt modelId="{03BBC756-F10E-4B36-8BAD-ABE3F54E092B}" type="pres">
      <dgm:prSet presAssocID="{5DF6268E-10DD-4D47-9FD9-961BBAF986B9}" presName="Name25" presStyleLbl="parChTrans1D1" presStyleIdx="0" presStyleCnt="3"/>
      <dgm:spPr/>
    </dgm:pt>
    <dgm:pt modelId="{C4BB456D-BC9C-4B0E-83EB-269B82B944E0}" type="pres">
      <dgm:prSet presAssocID="{3EE71EA1-7894-4802-B847-234B9BEA3DBB}" presName="node" presStyleCnt="0"/>
      <dgm:spPr/>
    </dgm:pt>
    <dgm:pt modelId="{3BCED7BC-7B4B-4660-A4F0-432FA9422F26}" type="pres">
      <dgm:prSet presAssocID="{3EE71EA1-7894-4802-B847-234B9BEA3DBB}" presName="parentNode" presStyleLbl="node1" presStyleIdx="1" presStyleCnt="4" custScaleX="120171">
        <dgm:presLayoutVars>
          <dgm:chMax val="1"/>
          <dgm:bulletEnabled val="1"/>
        </dgm:presLayoutVars>
      </dgm:prSet>
      <dgm:spPr/>
    </dgm:pt>
    <dgm:pt modelId="{61768234-2076-4860-B5DD-B479790AB6DD}" type="pres">
      <dgm:prSet presAssocID="{3EE71EA1-7894-4802-B847-234B9BEA3DBB}" presName="childNode" presStyleLbl="revTx" presStyleIdx="0" presStyleCnt="0">
        <dgm:presLayoutVars>
          <dgm:bulletEnabled val="1"/>
        </dgm:presLayoutVars>
      </dgm:prSet>
      <dgm:spPr/>
    </dgm:pt>
    <dgm:pt modelId="{42773019-2F08-4959-9ED3-F07716190B88}" type="pres">
      <dgm:prSet presAssocID="{5E044A56-4DC1-49A0-A951-905C75177E04}" presName="Name25" presStyleLbl="parChTrans1D1" presStyleIdx="1" presStyleCnt="3"/>
      <dgm:spPr/>
    </dgm:pt>
    <dgm:pt modelId="{02165AEE-BF8D-49B3-BFCD-D5F448FCA743}" type="pres">
      <dgm:prSet presAssocID="{AF9C8DC8-C04B-49CE-9732-C593AB41BBF8}" presName="node" presStyleCnt="0"/>
      <dgm:spPr/>
    </dgm:pt>
    <dgm:pt modelId="{864C50C7-61C2-404F-ADCB-BAF46B7F6481}" type="pres">
      <dgm:prSet presAssocID="{AF9C8DC8-C04B-49CE-9732-C593AB41BBF8}" presName="parentNode" presStyleLbl="node1" presStyleIdx="2" presStyleCnt="4" custScaleX="109429" custScaleY="69695">
        <dgm:presLayoutVars>
          <dgm:chMax val="1"/>
          <dgm:bulletEnabled val="1"/>
        </dgm:presLayoutVars>
      </dgm:prSet>
      <dgm:spPr/>
    </dgm:pt>
    <dgm:pt modelId="{55029C66-3F2F-49E0-9027-0A3E154DFC5B}" type="pres">
      <dgm:prSet presAssocID="{AF9C8DC8-C04B-49CE-9732-C593AB41BBF8}" presName="childNode" presStyleLbl="revTx" presStyleIdx="0" presStyleCnt="0">
        <dgm:presLayoutVars>
          <dgm:bulletEnabled val="1"/>
        </dgm:presLayoutVars>
      </dgm:prSet>
      <dgm:spPr/>
    </dgm:pt>
    <dgm:pt modelId="{8E3AC78E-6EB6-475A-A547-6FAB6B2222F4}" type="pres">
      <dgm:prSet presAssocID="{0025DDDE-A199-4BCE-AA23-122A745085A1}" presName="Name25" presStyleLbl="parChTrans1D1" presStyleIdx="2" presStyleCnt="3"/>
      <dgm:spPr/>
    </dgm:pt>
    <dgm:pt modelId="{2361AE28-7165-4051-88BB-FCC1A391E603}" type="pres">
      <dgm:prSet presAssocID="{FC7CF87E-0FFC-4FD4-9523-1332B3BDA37B}" presName="node" presStyleCnt="0"/>
      <dgm:spPr/>
    </dgm:pt>
    <dgm:pt modelId="{F0B22CCB-345B-48AC-BF1C-FA3F201F1566}" type="pres">
      <dgm:prSet presAssocID="{FC7CF87E-0FFC-4FD4-9523-1332B3BDA37B}" presName="parentNode" presStyleLbl="node1" presStyleIdx="3" presStyleCnt="4" custScaleX="109614" custScaleY="86943" custLinFactNeighborX="-3307" custLinFactNeighborY="-3324">
        <dgm:presLayoutVars>
          <dgm:chMax val="1"/>
          <dgm:bulletEnabled val="1"/>
        </dgm:presLayoutVars>
      </dgm:prSet>
      <dgm:spPr/>
    </dgm:pt>
    <dgm:pt modelId="{9CCC18C9-76A1-4F89-8A54-FFAE4BC09357}" type="pres">
      <dgm:prSet presAssocID="{FC7CF87E-0FFC-4FD4-9523-1332B3BDA37B}" presName="childNode" presStyleLbl="revTx" presStyleIdx="0" presStyleCnt="0">
        <dgm:presLayoutVars>
          <dgm:bulletEnabled val="1"/>
        </dgm:presLayoutVars>
      </dgm:prSet>
      <dgm:spPr/>
    </dgm:pt>
  </dgm:ptLst>
  <dgm:cxnLst>
    <dgm:cxn modelId="{F15E4C0D-6427-45AD-8628-CDB87839ADC5}" srcId="{4F28A419-8EE5-4C22-A961-BC99DBD7CCAB}" destId="{3EE71EA1-7894-4802-B847-234B9BEA3DBB}" srcOrd="0" destOrd="0" parTransId="{5DF6268E-10DD-4D47-9FD9-961BBAF986B9}" sibTransId="{3D1D0015-D071-4357-B3AF-5571AE49BEFB}"/>
    <dgm:cxn modelId="{5635BF19-D560-47DC-9D60-6075F7084DC1}" srcId="{4F28A419-8EE5-4C22-A961-BC99DBD7CCAB}" destId="{FC7CF87E-0FFC-4FD4-9523-1332B3BDA37B}" srcOrd="2" destOrd="0" parTransId="{0025DDDE-A199-4BCE-AA23-122A745085A1}" sibTransId="{08895FAB-9E5E-4773-8D7B-81CD068A9B04}"/>
    <dgm:cxn modelId="{EC18191F-154A-4651-817F-85AD01CC319E}" type="presOf" srcId="{0025DDDE-A199-4BCE-AA23-122A745085A1}" destId="{8E3AC78E-6EB6-475A-A547-6FAB6B2222F4}" srcOrd="0" destOrd="0" presId="urn:microsoft.com/office/officeart/2005/8/layout/radial2"/>
    <dgm:cxn modelId="{2800471F-D968-4823-BCF7-8814AB202512}" type="presOf" srcId="{AF9C8DC8-C04B-49CE-9732-C593AB41BBF8}" destId="{864C50C7-61C2-404F-ADCB-BAF46B7F6481}" srcOrd="0" destOrd="0" presId="urn:microsoft.com/office/officeart/2005/8/layout/radial2"/>
    <dgm:cxn modelId="{B5548462-8A15-46B1-9095-79DC71196FDD}" type="presOf" srcId="{3EE71EA1-7894-4802-B847-234B9BEA3DBB}" destId="{3BCED7BC-7B4B-4660-A4F0-432FA9422F26}" srcOrd="0" destOrd="0" presId="urn:microsoft.com/office/officeart/2005/8/layout/radial2"/>
    <dgm:cxn modelId="{96E258A9-AA9D-4A45-B720-DAE2B8AC12EB}" type="presOf" srcId="{5E044A56-4DC1-49A0-A951-905C75177E04}" destId="{42773019-2F08-4959-9ED3-F07716190B88}" srcOrd="0" destOrd="0" presId="urn:microsoft.com/office/officeart/2005/8/layout/radial2"/>
    <dgm:cxn modelId="{05582EC4-DD43-4CCA-A5AA-6721AA286042}" srcId="{4F28A419-8EE5-4C22-A961-BC99DBD7CCAB}" destId="{AF9C8DC8-C04B-49CE-9732-C593AB41BBF8}" srcOrd="1" destOrd="0" parTransId="{5E044A56-4DC1-49A0-A951-905C75177E04}" sibTransId="{2191D4F2-4A5F-4488-A9F8-6A9AF380807A}"/>
    <dgm:cxn modelId="{E0BACACC-C94F-44F5-A0A9-0B0041236436}" type="presOf" srcId="{4F28A419-8EE5-4C22-A961-BC99DBD7CCAB}" destId="{C1AE8419-5EBC-4510-99DD-C8B362532FDF}" srcOrd="0" destOrd="0" presId="urn:microsoft.com/office/officeart/2005/8/layout/radial2"/>
    <dgm:cxn modelId="{555864CF-480E-406C-A6CF-BE1F99ACB7DE}" type="presOf" srcId="{5DF6268E-10DD-4D47-9FD9-961BBAF986B9}" destId="{03BBC756-F10E-4B36-8BAD-ABE3F54E092B}" srcOrd="0" destOrd="0" presId="urn:microsoft.com/office/officeart/2005/8/layout/radial2"/>
    <dgm:cxn modelId="{51B2B0EE-83F9-4436-B048-B6D64EC01E74}" type="presOf" srcId="{FC7CF87E-0FFC-4FD4-9523-1332B3BDA37B}" destId="{F0B22CCB-345B-48AC-BF1C-FA3F201F1566}" srcOrd="0" destOrd="0" presId="urn:microsoft.com/office/officeart/2005/8/layout/radial2"/>
    <dgm:cxn modelId="{E2E3468B-41C1-4337-94F1-329BEF626365}" type="presParOf" srcId="{C1AE8419-5EBC-4510-99DD-C8B362532FDF}" destId="{ADD0DAA1-8213-41BB-B685-7CD805457E8D}" srcOrd="0" destOrd="0" presId="urn:microsoft.com/office/officeart/2005/8/layout/radial2"/>
    <dgm:cxn modelId="{73835AC1-1389-45CB-8B15-182F3C2447FF}" type="presParOf" srcId="{ADD0DAA1-8213-41BB-B685-7CD805457E8D}" destId="{F062D09C-8476-49DA-B54D-6AD261A38BCC}" srcOrd="0" destOrd="0" presId="urn:microsoft.com/office/officeart/2005/8/layout/radial2"/>
    <dgm:cxn modelId="{8629252F-87AA-4B38-B5D5-43FECB55FC7A}" type="presParOf" srcId="{F062D09C-8476-49DA-B54D-6AD261A38BCC}" destId="{DDAC7F8E-DBCF-4655-B0A0-49D2D07DB45A}" srcOrd="0" destOrd="0" presId="urn:microsoft.com/office/officeart/2005/8/layout/radial2"/>
    <dgm:cxn modelId="{A5E2FBA6-E81B-4205-A97B-286D30565A09}" type="presParOf" srcId="{F062D09C-8476-49DA-B54D-6AD261A38BCC}" destId="{177D9234-A3E4-4362-9190-13B5E6B1287E}" srcOrd="1" destOrd="0" presId="urn:microsoft.com/office/officeart/2005/8/layout/radial2"/>
    <dgm:cxn modelId="{B31AB8AC-D109-4DD4-9E97-BC92E656DC44}" type="presParOf" srcId="{ADD0DAA1-8213-41BB-B685-7CD805457E8D}" destId="{03BBC756-F10E-4B36-8BAD-ABE3F54E092B}" srcOrd="1" destOrd="0" presId="urn:microsoft.com/office/officeart/2005/8/layout/radial2"/>
    <dgm:cxn modelId="{70E43627-1739-49E4-9360-5C19BCA3FD27}" type="presParOf" srcId="{ADD0DAA1-8213-41BB-B685-7CD805457E8D}" destId="{C4BB456D-BC9C-4B0E-83EB-269B82B944E0}" srcOrd="2" destOrd="0" presId="urn:microsoft.com/office/officeart/2005/8/layout/radial2"/>
    <dgm:cxn modelId="{F340CC42-6EE3-4947-8BAE-27715FA03385}" type="presParOf" srcId="{C4BB456D-BC9C-4B0E-83EB-269B82B944E0}" destId="{3BCED7BC-7B4B-4660-A4F0-432FA9422F26}" srcOrd="0" destOrd="0" presId="urn:microsoft.com/office/officeart/2005/8/layout/radial2"/>
    <dgm:cxn modelId="{79FE9A4F-C213-470F-B5D0-E820C27465BD}" type="presParOf" srcId="{C4BB456D-BC9C-4B0E-83EB-269B82B944E0}" destId="{61768234-2076-4860-B5DD-B479790AB6DD}" srcOrd="1" destOrd="0" presId="urn:microsoft.com/office/officeart/2005/8/layout/radial2"/>
    <dgm:cxn modelId="{77A0D233-7C36-4186-B2AC-DC2FA9C85630}" type="presParOf" srcId="{ADD0DAA1-8213-41BB-B685-7CD805457E8D}" destId="{42773019-2F08-4959-9ED3-F07716190B88}" srcOrd="3" destOrd="0" presId="urn:microsoft.com/office/officeart/2005/8/layout/radial2"/>
    <dgm:cxn modelId="{61F130E1-9312-4C26-9550-71486E188965}" type="presParOf" srcId="{ADD0DAA1-8213-41BB-B685-7CD805457E8D}" destId="{02165AEE-BF8D-49B3-BFCD-D5F448FCA743}" srcOrd="4" destOrd="0" presId="urn:microsoft.com/office/officeart/2005/8/layout/radial2"/>
    <dgm:cxn modelId="{135E72E9-6C8E-4A1F-A037-BE3FBF74C778}" type="presParOf" srcId="{02165AEE-BF8D-49B3-BFCD-D5F448FCA743}" destId="{864C50C7-61C2-404F-ADCB-BAF46B7F6481}" srcOrd="0" destOrd="0" presId="urn:microsoft.com/office/officeart/2005/8/layout/radial2"/>
    <dgm:cxn modelId="{4661FB55-72C6-463A-9ADD-F5ACC5AE1282}" type="presParOf" srcId="{02165AEE-BF8D-49B3-BFCD-D5F448FCA743}" destId="{55029C66-3F2F-49E0-9027-0A3E154DFC5B}" srcOrd="1" destOrd="0" presId="urn:microsoft.com/office/officeart/2005/8/layout/radial2"/>
    <dgm:cxn modelId="{5B33A4A2-2E65-4389-8E21-93C66BB5AAEF}" type="presParOf" srcId="{ADD0DAA1-8213-41BB-B685-7CD805457E8D}" destId="{8E3AC78E-6EB6-475A-A547-6FAB6B2222F4}" srcOrd="5" destOrd="0" presId="urn:microsoft.com/office/officeart/2005/8/layout/radial2"/>
    <dgm:cxn modelId="{3B2F50B2-272D-4D47-A892-6954C7F54749}" type="presParOf" srcId="{ADD0DAA1-8213-41BB-B685-7CD805457E8D}" destId="{2361AE28-7165-4051-88BB-FCC1A391E603}" srcOrd="6" destOrd="0" presId="urn:microsoft.com/office/officeart/2005/8/layout/radial2"/>
    <dgm:cxn modelId="{54B5B3D4-2C6D-48FA-ADD5-8F74CD099D5E}" type="presParOf" srcId="{2361AE28-7165-4051-88BB-FCC1A391E603}" destId="{F0B22CCB-345B-48AC-BF1C-FA3F201F1566}" srcOrd="0" destOrd="0" presId="urn:microsoft.com/office/officeart/2005/8/layout/radial2"/>
    <dgm:cxn modelId="{94BA44EB-1E11-4053-AF54-7F8F31FBEDA4}" type="presParOf" srcId="{2361AE28-7165-4051-88BB-FCC1A391E603}" destId="{9CCC18C9-76A1-4F89-8A54-FFAE4BC0935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28A419-8EE5-4C22-A961-BC99DBD7CCA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EE71EA1-7894-4802-B847-234B9BEA3DBB}">
      <dgm:prSet phldrT="[Text]"/>
      <dgm:spPr/>
      <dgm:t>
        <a:bodyPr/>
        <a:lstStyle/>
        <a:p>
          <a:pPr algn="l"/>
          <a:r>
            <a:rPr lang="en-US" dirty="0"/>
            <a:t>Safety Factors</a:t>
          </a:r>
        </a:p>
      </dgm:t>
    </dgm:pt>
    <dgm:pt modelId="{5DF6268E-10DD-4D47-9FD9-961BBAF986B9}" type="parTrans" cxnId="{F15E4C0D-6427-45AD-8628-CDB87839ADC5}">
      <dgm:prSet/>
      <dgm:spPr/>
      <dgm:t>
        <a:bodyPr/>
        <a:lstStyle/>
        <a:p>
          <a:pPr algn="l"/>
          <a:endParaRPr lang="en-US" sz="2400" dirty="0"/>
        </a:p>
      </dgm:t>
    </dgm:pt>
    <dgm:pt modelId="{3D1D0015-D071-4357-B3AF-5571AE49BEFB}" type="sibTrans" cxnId="{F15E4C0D-6427-45AD-8628-CDB87839ADC5}">
      <dgm:prSet/>
      <dgm:spPr/>
      <dgm:t>
        <a:bodyPr/>
        <a:lstStyle/>
        <a:p>
          <a:pPr algn="l"/>
          <a:endParaRPr lang="en-US"/>
        </a:p>
      </dgm:t>
    </dgm:pt>
    <dgm:pt modelId="{AF9C8DC8-C04B-49CE-9732-C593AB41BBF8}">
      <dgm:prSet phldrT="[Text]"/>
      <dgm:spPr>
        <a:solidFill>
          <a:schemeClr val="tx2">
            <a:lumMod val="60000"/>
            <a:lumOff val="40000"/>
          </a:schemeClr>
        </a:solidFill>
      </dgm:spPr>
      <dgm:t>
        <a:bodyPr/>
        <a:lstStyle/>
        <a:p>
          <a:pPr algn="l"/>
          <a:r>
            <a:rPr lang="en-US" dirty="0"/>
            <a:t>Child Vulnerabilities</a:t>
          </a:r>
        </a:p>
      </dgm:t>
    </dgm:pt>
    <dgm:pt modelId="{5E044A56-4DC1-49A0-A951-905C75177E04}" type="parTrans" cxnId="{05582EC4-DD43-4CCA-A5AA-6721AA286042}">
      <dgm:prSet/>
      <dgm:spPr/>
      <dgm:t>
        <a:bodyPr/>
        <a:lstStyle/>
        <a:p>
          <a:pPr algn="l"/>
          <a:endParaRPr lang="en-US" sz="2400" dirty="0"/>
        </a:p>
      </dgm:t>
    </dgm:pt>
    <dgm:pt modelId="{2191D4F2-4A5F-4488-A9F8-6A9AF380807A}" type="sibTrans" cxnId="{05582EC4-DD43-4CCA-A5AA-6721AA286042}">
      <dgm:prSet/>
      <dgm:spPr/>
      <dgm:t>
        <a:bodyPr/>
        <a:lstStyle/>
        <a:p>
          <a:pPr algn="l"/>
          <a:endParaRPr lang="en-US"/>
        </a:p>
      </dgm:t>
    </dgm:pt>
    <dgm:pt modelId="{FC7CF87E-0FFC-4FD4-9523-1332B3BDA37B}">
      <dgm:prSet phldrT="[Text]"/>
      <dgm:spPr>
        <a:solidFill>
          <a:schemeClr val="accent2">
            <a:lumMod val="75000"/>
          </a:schemeClr>
        </a:solidFill>
      </dgm:spPr>
      <dgm:t>
        <a:bodyPr/>
        <a:lstStyle/>
        <a:p>
          <a:pPr algn="l"/>
          <a:r>
            <a:rPr lang="en-US" dirty="0"/>
            <a:t>Protective Capacities</a:t>
          </a:r>
        </a:p>
      </dgm:t>
    </dgm:pt>
    <dgm:pt modelId="{0025DDDE-A199-4BCE-AA23-122A745085A1}" type="parTrans" cxnId="{5635BF19-D560-47DC-9D60-6075F7084DC1}">
      <dgm:prSet/>
      <dgm:spPr/>
      <dgm:t>
        <a:bodyPr/>
        <a:lstStyle/>
        <a:p>
          <a:pPr algn="l"/>
          <a:endParaRPr lang="en-US" sz="2400" dirty="0"/>
        </a:p>
      </dgm:t>
    </dgm:pt>
    <dgm:pt modelId="{08895FAB-9E5E-4773-8D7B-81CD068A9B04}" type="sibTrans" cxnId="{5635BF19-D560-47DC-9D60-6075F7084DC1}">
      <dgm:prSet/>
      <dgm:spPr/>
      <dgm:t>
        <a:bodyPr/>
        <a:lstStyle/>
        <a:p>
          <a:pPr algn="l"/>
          <a:endParaRPr lang="en-US"/>
        </a:p>
      </dgm:t>
    </dgm:pt>
    <dgm:pt modelId="{C1AE8419-5EBC-4510-99DD-C8B362532FDF}" type="pres">
      <dgm:prSet presAssocID="{4F28A419-8EE5-4C22-A961-BC99DBD7CCAB}" presName="composite" presStyleCnt="0">
        <dgm:presLayoutVars>
          <dgm:chMax val="5"/>
          <dgm:dir/>
          <dgm:animLvl val="ctr"/>
          <dgm:resizeHandles val="exact"/>
        </dgm:presLayoutVars>
      </dgm:prSet>
      <dgm:spPr/>
    </dgm:pt>
    <dgm:pt modelId="{ADD0DAA1-8213-41BB-B685-7CD805457E8D}" type="pres">
      <dgm:prSet presAssocID="{4F28A419-8EE5-4C22-A961-BC99DBD7CCAB}" presName="cycle" presStyleCnt="0"/>
      <dgm:spPr/>
    </dgm:pt>
    <dgm:pt modelId="{F062D09C-8476-49DA-B54D-6AD261A38BCC}" type="pres">
      <dgm:prSet presAssocID="{4F28A419-8EE5-4C22-A961-BC99DBD7CCAB}" presName="centerShape" presStyleCnt="0"/>
      <dgm:spPr/>
    </dgm:pt>
    <dgm:pt modelId="{DDAC7F8E-DBCF-4655-B0A0-49D2D07DB45A}" type="pres">
      <dgm:prSet presAssocID="{4F28A419-8EE5-4C22-A961-BC99DBD7CCAB}" presName="connSite" presStyleLbl="node1" presStyleIdx="0" presStyleCnt="4"/>
      <dgm:spPr/>
    </dgm:pt>
    <dgm:pt modelId="{177D9234-A3E4-4362-9190-13B5E6B1287E}" type="pres">
      <dgm:prSet presAssocID="{4F28A419-8EE5-4C22-A961-BC99DBD7CCAB}" presName="visible" presStyleLbl="node1" presStyleIdx="0" presStyleCnt="4" custLinFactNeighborX="-3740" custLinFactNeighborY="-451">
        <dgm:style>
          <a:lnRef idx="1">
            <a:schemeClr val="accent1"/>
          </a:lnRef>
          <a:fillRef idx="3">
            <a:schemeClr val="accent1"/>
          </a:fillRef>
          <a:effectRef idx="2">
            <a:schemeClr val="accent1"/>
          </a:effectRef>
          <a:fontRef idx="minor">
            <a:schemeClr val="lt1"/>
          </a:fontRef>
        </dgm:style>
      </dgm:prSet>
      <dgm:spPr/>
    </dgm:pt>
    <dgm:pt modelId="{03BBC756-F10E-4B36-8BAD-ABE3F54E092B}" type="pres">
      <dgm:prSet presAssocID="{5DF6268E-10DD-4D47-9FD9-961BBAF986B9}" presName="Name25" presStyleLbl="parChTrans1D1" presStyleIdx="0" presStyleCnt="3"/>
      <dgm:spPr/>
    </dgm:pt>
    <dgm:pt modelId="{C4BB456D-BC9C-4B0E-83EB-269B82B944E0}" type="pres">
      <dgm:prSet presAssocID="{3EE71EA1-7894-4802-B847-234B9BEA3DBB}" presName="node" presStyleCnt="0"/>
      <dgm:spPr/>
    </dgm:pt>
    <dgm:pt modelId="{3BCED7BC-7B4B-4660-A4F0-432FA9422F26}" type="pres">
      <dgm:prSet presAssocID="{3EE71EA1-7894-4802-B847-234B9BEA3DBB}" presName="parentNode" presStyleLbl="node1" presStyleIdx="1" presStyleCnt="4" custScaleX="120171">
        <dgm:presLayoutVars>
          <dgm:chMax val="1"/>
          <dgm:bulletEnabled val="1"/>
        </dgm:presLayoutVars>
      </dgm:prSet>
      <dgm:spPr/>
    </dgm:pt>
    <dgm:pt modelId="{61768234-2076-4860-B5DD-B479790AB6DD}" type="pres">
      <dgm:prSet presAssocID="{3EE71EA1-7894-4802-B847-234B9BEA3DBB}" presName="childNode" presStyleLbl="revTx" presStyleIdx="0" presStyleCnt="0">
        <dgm:presLayoutVars>
          <dgm:bulletEnabled val="1"/>
        </dgm:presLayoutVars>
      </dgm:prSet>
      <dgm:spPr/>
    </dgm:pt>
    <dgm:pt modelId="{42773019-2F08-4959-9ED3-F07716190B88}" type="pres">
      <dgm:prSet presAssocID="{5E044A56-4DC1-49A0-A951-905C75177E04}" presName="Name25" presStyleLbl="parChTrans1D1" presStyleIdx="1" presStyleCnt="3"/>
      <dgm:spPr/>
    </dgm:pt>
    <dgm:pt modelId="{02165AEE-BF8D-49B3-BFCD-D5F448FCA743}" type="pres">
      <dgm:prSet presAssocID="{AF9C8DC8-C04B-49CE-9732-C593AB41BBF8}" presName="node" presStyleCnt="0"/>
      <dgm:spPr/>
    </dgm:pt>
    <dgm:pt modelId="{864C50C7-61C2-404F-ADCB-BAF46B7F6481}" type="pres">
      <dgm:prSet presAssocID="{AF9C8DC8-C04B-49CE-9732-C593AB41BBF8}" presName="parentNode" presStyleLbl="node1" presStyleIdx="2" presStyleCnt="4" custScaleX="109429" custScaleY="69695">
        <dgm:presLayoutVars>
          <dgm:chMax val="1"/>
          <dgm:bulletEnabled val="1"/>
        </dgm:presLayoutVars>
      </dgm:prSet>
      <dgm:spPr/>
    </dgm:pt>
    <dgm:pt modelId="{55029C66-3F2F-49E0-9027-0A3E154DFC5B}" type="pres">
      <dgm:prSet presAssocID="{AF9C8DC8-C04B-49CE-9732-C593AB41BBF8}" presName="childNode" presStyleLbl="revTx" presStyleIdx="0" presStyleCnt="0">
        <dgm:presLayoutVars>
          <dgm:bulletEnabled val="1"/>
        </dgm:presLayoutVars>
      </dgm:prSet>
      <dgm:spPr/>
    </dgm:pt>
    <dgm:pt modelId="{8E3AC78E-6EB6-475A-A547-6FAB6B2222F4}" type="pres">
      <dgm:prSet presAssocID="{0025DDDE-A199-4BCE-AA23-122A745085A1}" presName="Name25" presStyleLbl="parChTrans1D1" presStyleIdx="2" presStyleCnt="3"/>
      <dgm:spPr/>
    </dgm:pt>
    <dgm:pt modelId="{2361AE28-7165-4051-88BB-FCC1A391E603}" type="pres">
      <dgm:prSet presAssocID="{FC7CF87E-0FFC-4FD4-9523-1332B3BDA37B}" presName="node" presStyleCnt="0"/>
      <dgm:spPr/>
    </dgm:pt>
    <dgm:pt modelId="{F0B22CCB-345B-48AC-BF1C-FA3F201F1566}" type="pres">
      <dgm:prSet presAssocID="{FC7CF87E-0FFC-4FD4-9523-1332B3BDA37B}" presName="parentNode" presStyleLbl="node1" presStyleIdx="3" presStyleCnt="4" custScaleX="109614" custScaleY="86943" custLinFactNeighborX="-3307" custLinFactNeighborY="-3324">
        <dgm:presLayoutVars>
          <dgm:chMax val="1"/>
          <dgm:bulletEnabled val="1"/>
        </dgm:presLayoutVars>
      </dgm:prSet>
      <dgm:spPr/>
    </dgm:pt>
    <dgm:pt modelId="{9CCC18C9-76A1-4F89-8A54-FFAE4BC09357}" type="pres">
      <dgm:prSet presAssocID="{FC7CF87E-0FFC-4FD4-9523-1332B3BDA37B}" presName="childNode" presStyleLbl="revTx" presStyleIdx="0" presStyleCnt="0">
        <dgm:presLayoutVars>
          <dgm:bulletEnabled val="1"/>
        </dgm:presLayoutVars>
      </dgm:prSet>
      <dgm:spPr/>
    </dgm:pt>
  </dgm:ptLst>
  <dgm:cxnLst>
    <dgm:cxn modelId="{F15E4C0D-6427-45AD-8628-CDB87839ADC5}" srcId="{4F28A419-8EE5-4C22-A961-BC99DBD7CCAB}" destId="{3EE71EA1-7894-4802-B847-234B9BEA3DBB}" srcOrd="0" destOrd="0" parTransId="{5DF6268E-10DD-4D47-9FD9-961BBAF986B9}" sibTransId="{3D1D0015-D071-4357-B3AF-5571AE49BEFB}"/>
    <dgm:cxn modelId="{5635BF19-D560-47DC-9D60-6075F7084DC1}" srcId="{4F28A419-8EE5-4C22-A961-BC99DBD7CCAB}" destId="{FC7CF87E-0FFC-4FD4-9523-1332B3BDA37B}" srcOrd="2" destOrd="0" parTransId="{0025DDDE-A199-4BCE-AA23-122A745085A1}" sibTransId="{08895FAB-9E5E-4773-8D7B-81CD068A9B04}"/>
    <dgm:cxn modelId="{A2DDED23-62E6-4ACA-80F1-8E88195354AA}" type="presOf" srcId="{4F28A419-8EE5-4C22-A961-BC99DBD7CCAB}" destId="{C1AE8419-5EBC-4510-99DD-C8B362532FDF}" srcOrd="0" destOrd="0" presId="urn:microsoft.com/office/officeart/2005/8/layout/radial2"/>
    <dgm:cxn modelId="{92F2DC65-7A6C-4425-B81B-D23B648C4E4B}" type="presOf" srcId="{0025DDDE-A199-4BCE-AA23-122A745085A1}" destId="{8E3AC78E-6EB6-475A-A547-6FAB6B2222F4}" srcOrd="0" destOrd="0" presId="urn:microsoft.com/office/officeart/2005/8/layout/radial2"/>
    <dgm:cxn modelId="{EC7C5290-A13D-4A50-B6C6-924DB88A55A8}" type="presOf" srcId="{3EE71EA1-7894-4802-B847-234B9BEA3DBB}" destId="{3BCED7BC-7B4B-4660-A4F0-432FA9422F26}" srcOrd="0" destOrd="0" presId="urn:microsoft.com/office/officeart/2005/8/layout/radial2"/>
    <dgm:cxn modelId="{05582EC4-DD43-4CCA-A5AA-6721AA286042}" srcId="{4F28A419-8EE5-4C22-A961-BC99DBD7CCAB}" destId="{AF9C8DC8-C04B-49CE-9732-C593AB41BBF8}" srcOrd="1" destOrd="0" parTransId="{5E044A56-4DC1-49A0-A951-905C75177E04}" sibTransId="{2191D4F2-4A5F-4488-A9F8-6A9AF380807A}"/>
    <dgm:cxn modelId="{D5B58AC4-6735-42A5-ABE8-9B68BD05CA35}" type="presOf" srcId="{5DF6268E-10DD-4D47-9FD9-961BBAF986B9}" destId="{03BBC756-F10E-4B36-8BAD-ABE3F54E092B}" srcOrd="0" destOrd="0" presId="urn:microsoft.com/office/officeart/2005/8/layout/radial2"/>
    <dgm:cxn modelId="{6B9701C7-D432-4D2F-883F-4E9761443C34}" type="presOf" srcId="{FC7CF87E-0FFC-4FD4-9523-1332B3BDA37B}" destId="{F0B22CCB-345B-48AC-BF1C-FA3F201F1566}" srcOrd="0" destOrd="0" presId="urn:microsoft.com/office/officeart/2005/8/layout/radial2"/>
    <dgm:cxn modelId="{254644D3-3267-4805-89AE-04AFF8538D6F}" type="presOf" srcId="{5E044A56-4DC1-49A0-A951-905C75177E04}" destId="{42773019-2F08-4959-9ED3-F07716190B88}" srcOrd="0" destOrd="0" presId="urn:microsoft.com/office/officeart/2005/8/layout/radial2"/>
    <dgm:cxn modelId="{72DC81F0-D669-4BB4-9C37-5355C9821424}" type="presOf" srcId="{AF9C8DC8-C04B-49CE-9732-C593AB41BBF8}" destId="{864C50C7-61C2-404F-ADCB-BAF46B7F6481}" srcOrd="0" destOrd="0" presId="urn:microsoft.com/office/officeart/2005/8/layout/radial2"/>
    <dgm:cxn modelId="{08900B50-A0F1-49D7-94BE-73A5BEE2A365}" type="presParOf" srcId="{C1AE8419-5EBC-4510-99DD-C8B362532FDF}" destId="{ADD0DAA1-8213-41BB-B685-7CD805457E8D}" srcOrd="0" destOrd="0" presId="urn:microsoft.com/office/officeart/2005/8/layout/radial2"/>
    <dgm:cxn modelId="{A4303800-DADB-450D-A753-95998FE5C5C5}" type="presParOf" srcId="{ADD0DAA1-8213-41BB-B685-7CD805457E8D}" destId="{F062D09C-8476-49DA-B54D-6AD261A38BCC}" srcOrd="0" destOrd="0" presId="urn:microsoft.com/office/officeart/2005/8/layout/radial2"/>
    <dgm:cxn modelId="{4AB82A0E-55A5-4983-9845-3FD6F7B41569}" type="presParOf" srcId="{F062D09C-8476-49DA-B54D-6AD261A38BCC}" destId="{DDAC7F8E-DBCF-4655-B0A0-49D2D07DB45A}" srcOrd="0" destOrd="0" presId="urn:microsoft.com/office/officeart/2005/8/layout/radial2"/>
    <dgm:cxn modelId="{C7023B01-3126-45B3-9A16-BFA2D63838BA}" type="presParOf" srcId="{F062D09C-8476-49DA-B54D-6AD261A38BCC}" destId="{177D9234-A3E4-4362-9190-13B5E6B1287E}" srcOrd="1" destOrd="0" presId="urn:microsoft.com/office/officeart/2005/8/layout/radial2"/>
    <dgm:cxn modelId="{013418F7-B750-42E1-AF6C-91CA20685178}" type="presParOf" srcId="{ADD0DAA1-8213-41BB-B685-7CD805457E8D}" destId="{03BBC756-F10E-4B36-8BAD-ABE3F54E092B}" srcOrd="1" destOrd="0" presId="urn:microsoft.com/office/officeart/2005/8/layout/radial2"/>
    <dgm:cxn modelId="{D650CCE6-7E7A-4275-BB48-B4CF59A94226}" type="presParOf" srcId="{ADD0DAA1-8213-41BB-B685-7CD805457E8D}" destId="{C4BB456D-BC9C-4B0E-83EB-269B82B944E0}" srcOrd="2" destOrd="0" presId="urn:microsoft.com/office/officeart/2005/8/layout/radial2"/>
    <dgm:cxn modelId="{E8516646-C301-4BDB-85DF-B4A99EBEBFD4}" type="presParOf" srcId="{C4BB456D-BC9C-4B0E-83EB-269B82B944E0}" destId="{3BCED7BC-7B4B-4660-A4F0-432FA9422F26}" srcOrd="0" destOrd="0" presId="urn:microsoft.com/office/officeart/2005/8/layout/radial2"/>
    <dgm:cxn modelId="{B6DED32C-719C-4719-9477-5151493F6AEE}" type="presParOf" srcId="{C4BB456D-BC9C-4B0E-83EB-269B82B944E0}" destId="{61768234-2076-4860-B5DD-B479790AB6DD}" srcOrd="1" destOrd="0" presId="urn:microsoft.com/office/officeart/2005/8/layout/radial2"/>
    <dgm:cxn modelId="{060E1018-3AEB-4754-8B34-3BB2B3F17252}" type="presParOf" srcId="{ADD0DAA1-8213-41BB-B685-7CD805457E8D}" destId="{42773019-2F08-4959-9ED3-F07716190B88}" srcOrd="3" destOrd="0" presId="urn:microsoft.com/office/officeart/2005/8/layout/radial2"/>
    <dgm:cxn modelId="{7AFCB81C-C5AA-4E8A-998D-24758CD74878}" type="presParOf" srcId="{ADD0DAA1-8213-41BB-B685-7CD805457E8D}" destId="{02165AEE-BF8D-49B3-BFCD-D5F448FCA743}" srcOrd="4" destOrd="0" presId="urn:microsoft.com/office/officeart/2005/8/layout/radial2"/>
    <dgm:cxn modelId="{2BFFFF21-2339-4069-9F3E-025FF2396F3D}" type="presParOf" srcId="{02165AEE-BF8D-49B3-BFCD-D5F448FCA743}" destId="{864C50C7-61C2-404F-ADCB-BAF46B7F6481}" srcOrd="0" destOrd="0" presId="urn:microsoft.com/office/officeart/2005/8/layout/radial2"/>
    <dgm:cxn modelId="{B467E175-B535-4C5E-9A0C-E04C13125DD6}" type="presParOf" srcId="{02165AEE-BF8D-49B3-BFCD-D5F448FCA743}" destId="{55029C66-3F2F-49E0-9027-0A3E154DFC5B}" srcOrd="1" destOrd="0" presId="urn:microsoft.com/office/officeart/2005/8/layout/radial2"/>
    <dgm:cxn modelId="{0D949E52-C312-4EB6-8F9B-FDF948CB740F}" type="presParOf" srcId="{ADD0DAA1-8213-41BB-B685-7CD805457E8D}" destId="{8E3AC78E-6EB6-475A-A547-6FAB6B2222F4}" srcOrd="5" destOrd="0" presId="urn:microsoft.com/office/officeart/2005/8/layout/radial2"/>
    <dgm:cxn modelId="{1EB9DE71-C76D-42DC-A8AC-FA62F240E7F9}" type="presParOf" srcId="{ADD0DAA1-8213-41BB-B685-7CD805457E8D}" destId="{2361AE28-7165-4051-88BB-FCC1A391E603}" srcOrd="6" destOrd="0" presId="urn:microsoft.com/office/officeart/2005/8/layout/radial2"/>
    <dgm:cxn modelId="{8B28FD27-0FDC-4B11-BE71-66B0B9296A02}" type="presParOf" srcId="{2361AE28-7165-4051-88BB-FCC1A391E603}" destId="{F0B22CCB-345B-48AC-BF1C-FA3F201F1566}" srcOrd="0" destOrd="0" presId="urn:microsoft.com/office/officeart/2005/8/layout/radial2"/>
    <dgm:cxn modelId="{FBBBE8EF-929E-4616-A11B-4D3ABE37FD60}" type="presParOf" srcId="{2361AE28-7165-4051-88BB-FCC1A391E603}" destId="{9CCC18C9-76A1-4F89-8A54-FFAE4BC0935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28A419-8EE5-4C22-A961-BC99DBD7CCA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EE71EA1-7894-4802-B847-234B9BEA3DBB}">
      <dgm:prSet phldrT="[Text]"/>
      <dgm:spPr/>
      <dgm:t>
        <a:bodyPr/>
        <a:lstStyle/>
        <a:p>
          <a:pPr algn="l"/>
          <a:r>
            <a:rPr lang="en-US" dirty="0"/>
            <a:t>Safety Factors</a:t>
          </a:r>
        </a:p>
      </dgm:t>
    </dgm:pt>
    <dgm:pt modelId="{5DF6268E-10DD-4D47-9FD9-961BBAF986B9}" type="parTrans" cxnId="{F15E4C0D-6427-45AD-8628-CDB87839ADC5}">
      <dgm:prSet/>
      <dgm:spPr/>
      <dgm:t>
        <a:bodyPr/>
        <a:lstStyle/>
        <a:p>
          <a:pPr algn="l"/>
          <a:endParaRPr lang="en-US" sz="2400" dirty="0"/>
        </a:p>
      </dgm:t>
    </dgm:pt>
    <dgm:pt modelId="{3D1D0015-D071-4357-B3AF-5571AE49BEFB}" type="sibTrans" cxnId="{F15E4C0D-6427-45AD-8628-CDB87839ADC5}">
      <dgm:prSet/>
      <dgm:spPr/>
      <dgm:t>
        <a:bodyPr/>
        <a:lstStyle/>
        <a:p>
          <a:pPr algn="l"/>
          <a:endParaRPr lang="en-US"/>
        </a:p>
      </dgm:t>
    </dgm:pt>
    <dgm:pt modelId="{AF9C8DC8-C04B-49CE-9732-C593AB41BBF8}">
      <dgm:prSet phldrT="[Text]"/>
      <dgm:spPr>
        <a:solidFill>
          <a:schemeClr val="accent2">
            <a:lumMod val="75000"/>
          </a:schemeClr>
        </a:solidFill>
      </dgm:spPr>
      <dgm:t>
        <a:bodyPr/>
        <a:lstStyle/>
        <a:p>
          <a:pPr algn="l"/>
          <a:r>
            <a:rPr lang="en-US" dirty="0"/>
            <a:t>Child Vulnerabilities</a:t>
          </a:r>
        </a:p>
      </dgm:t>
    </dgm:pt>
    <dgm:pt modelId="{5E044A56-4DC1-49A0-A951-905C75177E04}" type="parTrans" cxnId="{05582EC4-DD43-4CCA-A5AA-6721AA286042}">
      <dgm:prSet/>
      <dgm:spPr/>
      <dgm:t>
        <a:bodyPr/>
        <a:lstStyle/>
        <a:p>
          <a:pPr algn="l"/>
          <a:endParaRPr lang="en-US" sz="2400" dirty="0"/>
        </a:p>
      </dgm:t>
    </dgm:pt>
    <dgm:pt modelId="{2191D4F2-4A5F-4488-A9F8-6A9AF380807A}" type="sibTrans" cxnId="{05582EC4-DD43-4CCA-A5AA-6721AA286042}">
      <dgm:prSet/>
      <dgm:spPr/>
      <dgm:t>
        <a:bodyPr/>
        <a:lstStyle/>
        <a:p>
          <a:pPr algn="l"/>
          <a:endParaRPr lang="en-US"/>
        </a:p>
      </dgm:t>
    </dgm:pt>
    <dgm:pt modelId="{FC7CF87E-0FFC-4FD4-9523-1332B3BDA37B}">
      <dgm:prSet phldrT="[Text]"/>
      <dgm:spPr>
        <a:solidFill>
          <a:schemeClr val="accent1">
            <a:lumMod val="75000"/>
          </a:schemeClr>
        </a:solidFill>
      </dgm:spPr>
      <dgm:t>
        <a:bodyPr/>
        <a:lstStyle/>
        <a:p>
          <a:pPr algn="l"/>
          <a:r>
            <a:rPr lang="en-US" dirty="0"/>
            <a:t>Protective Capacities</a:t>
          </a:r>
        </a:p>
      </dgm:t>
    </dgm:pt>
    <dgm:pt modelId="{0025DDDE-A199-4BCE-AA23-122A745085A1}" type="parTrans" cxnId="{5635BF19-D560-47DC-9D60-6075F7084DC1}">
      <dgm:prSet/>
      <dgm:spPr/>
      <dgm:t>
        <a:bodyPr/>
        <a:lstStyle/>
        <a:p>
          <a:pPr algn="l"/>
          <a:endParaRPr lang="en-US" sz="2400" dirty="0"/>
        </a:p>
      </dgm:t>
    </dgm:pt>
    <dgm:pt modelId="{08895FAB-9E5E-4773-8D7B-81CD068A9B04}" type="sibTrans" cxnId="{5635BF19-D560-47DC-9D60-6075F7084DC1}">
      <dgm:prSet/>
      <dgm:spPr/>
      <dgm:t>
        <a:bodyPr/>
        <a:lstStyle/>
        <a:p>
          <a:pPr algn="l"/>
          <a:endParaRPr lang="en-US"/>
        </a:p>
      </dgm:t>
    </dgm:pt>
    <dgm:pt modelId="{C1AE8419-5EBC-4510-99DD-C8B362532FDF}" type="pres">
      <dgm:prSet presAssocID="{4F28A419-8EE5-4C22-A961-BC99DBD7CCAB}" presName="composite" presStyleCnt="0">
        <dgm:presLayoutVars>
          <dgm:chMax val="5"/>
          <dgm:dir/>
          <dgm:animLvl val="ctr"/>
          <dgm:resizeHandles val="exact"/>
        </dgm:presLayoutVars>
      </dgm:prSet>
      <dgm:spPr/>
    </dgm:pt>
    <dgm:pt modelId="{ADD0DAA1-8213-41BB-B685-7CD805457E8D}" type="pres">
      <dgm:prSet presAssocID="{4F28A419-8EE5-4C22-A961-BC99DBD7CCAB}" presName="cycle" presStyleCnt="0"/>
      <dgm:spPr/>
    </dgm:pt>
    <dgm:pt modelId="{F062D09C-8476-49DA-B54D-6AD261A38BCC}" type="pres">
      <dgm:prSet presAssocID="{4F28A419-8EE5-4C22-A961-BC99DBD7CCAB}" presName="centerShape" presStyleCnt="0"/>
      <dgm:spPr/>
    </dgm:pt>
    <dgm:pt modelId="{DDAC7F8E-DBCF-4655-B0A0-49D2D07DB45A}" type="pres">
      <dgm:prSet presAssocID="{4F28A419-8EE5-4C22-A961-BC99DBD7CCAB}" presName="connSite" presStyleLbl="node1" presStyleIdx="0" presStyleCnt="4"/>
      <dgm:spPr/>
    </dgm:pt>
    <dgm:pt modelId="{177D9234-A3E4-4362-9190-13B5E6B1287E}" type="pres">
      <dgm:prSet presAssocID="{4F28A419-8EE5-4C22-A961-BC99DBD7CCAB}" presName="visible" presStyleLbl="node1" presStyleIdx="0" presStyleCnt="4" custLinFactNeighborX="-3740" custLinFactNeighborY="-451">
        <dgm:style>
          <a:lnRef idx="1">
            <a:schemeClr val="accent1"/>
          </a:lnRef>
          <a:fillRef idx="3">
            <a:schemeClr val="accent1"/>
          </a:fillRef>
          <a:effectRef idx="2">
            <a:schemeClr val="accent1"/>
          </a:effectRef>
          <a:fontRef idx="minor">
            <a:schemeClr val="lt1"/>
          </a:fontRef>
        </dgm:style>
      </dgm:prSet>
      <dgm:spPr/>
    </dgm:pt>
    <dgm:pt modelId="{03BBC756-F10E-4B36-8BAD-ABE3F54E092B}" type="pres">
      <dgm:prSet presAssocID="{5DF6268E-10DD-4D47-9FD9-961BBAF986B9}" presName="Name25" presStyleLbl="parChTrans1D1" presStyleIdx="0" presStyleCnt="3"/>
      <dgm:spPr/>
    </dgm:pt>
    <dgm:pt modelId="{C4BB456D-BC9C-4B0E-83EB-269B82B944E0}" type="pres">
      <dgm:prSet presAssocID="{3EE71EA1-7894-4802-B847-234B9BEA3DBB}" presName="node" presStyleCnt="0"/>
      <dgm:spPr/>
    </dgm:pt>
    <dgm:pt modelId="{3BCED7BC-7B4B-4660-A4F0-432FA9422F26}" type="pres">
      <dgm:prSet presAssocID="{3EE71EA1-7894-4802-B847-234B9BEA3DBB}" presName="parentNode" presStyleLbl="node1" presStyleIdx="1" presStyleCnt="4" custScaleX="120171">
        <dgm:presLayoutVars>
          <dgm:chMax val="1"/>
          <dgm:bulletEnabled val="1"/>
        </dgm:presLayoutVars>
      </dgm:prSet>
      <dgm:spPr/>
    </dgm:pt>
    <dgm:pt modelId="{61768234-2076-4860-B5DD-B479790AB6DD}" type="pres">
      <dgm:prSet presAssocID="{3EE71EA1-7894-4802-B847-234B9BEA3DBB}" presName="childNode" presStyleLbl="revTx" presStyleIdx="0" presStyleCnt="0">
        <dgm:presLayoutVars>
          <dgm:bulletEnabled val="1"/>
        </dgm:presLayoutVars>
      </dgm:prSet>
      <dgm:spPr/>
    </dgm:pt>
    <dgm:pt modelId="{42773019-2F08-4959-9ED3-F07716190B88}" type="pres">
      <dgm:prSet presAssocID="{5E044A56-4DC1-49A0-A951-905C75177E04}" presName="Name25" presStyleLbl="parChTrans1D1" presStyleIdx="1" presStyleCnt="3"/>
      <dgm:spPr/>
    </dgm:pt>
    <dgm:pt modelId="{02165AEE-BF8D-49B3-BFCD-D5F448FCA743}" type="pres">
      <dgm:prSet presAssocID="{AF9C8DC8-C04B-49CE-9732-C593AB41BBF8}" presName="node" presStyleCnt="0"/>
      <dgm:spPr/>
    </dgm:pt>
    <dgm:pt modelId="{864C50C7-61C2-404F-ADCB-BAF46B7F6481}" type="pres">
      <dgm:prSet presAssocID="{AF9C8DC8-C04B-49CE-9732-C593AB41BBF8}" presName="parentNode" presStyleLbl="node1" presStyleIdx="2" presStyleCnt="4" custScaleX="109429" custScaleY="69695">
        <dgm:presLayoutVars>
          <dgm:chMax val="1"/>
          <dgm:bulletEnabled val="1"/>
        </dgm:presLayoutVars>
      </dgm:prSet>
      <dgm:spPr/>
    </dgm:pt>
    <dgm:pt modelId="{55029C66-3F2F-49E0-9027-0A3E154DFC5B}" type="pres">
      <dgm:prSet presAssocID="{AF9C8DC8-C04B-49CE-9732-C593AB41BBF8}" presName="childNode" presStyleLbl="revTx" presStyleIdx="0" presStyleCnt="0">
        <dgm:presLayoutVars>
          <dgm:bulletEnabled val="1"/>
        </dgm:presLayoutVars>
      </dgm:prSet>
      <dgm:spPr/>
    </dgm:pt>
    <dgm:pt modelId="{8E3AC78E-6EB6-475A-A547-6FAB6B2222F4}" type="pres">
      <dgm:prSet presAssocID="{0025DDDE-A199-4BCE-AA23-122A745085A1}" presName="Name25" presStyleLbl="parChTrans1D1" presStyleIdx="2" presStyleCnt="3"/>
      <dgm:spPr/>
    </dgm:pt>
    <dgm:pt modelId="{2361AE28-7165-4051-88BB-FCC1A391E603}" type="pres">
      <dgm:prSet presAssocID="{FC7CF87E-0FFC-4FD4-9523-1332B3BDA37B}" presName="node" presStyleCnt="0"/>
      <dgm:spPr/>
    </dgm:pt>
    <dgm:pt modelId="{F0B22CCB-345B-48AC-BF1C-FA3F201F1566}" type="pres">
      <dgm:prSet presAssocID="{FC7CF87E-0FFC-4FD4-9523-1332B3BDA37B}" presName="parentNode" presStyleLbl="node1" presStyleIdx="3" presStyleCnt="4" custScaleX="109614" custScaleY="86943" custLinFactNeighborX="-3307" custLinFactNeighborY="-3324">
        <dgm:presLayoutVars>
          <dgm:chMax val="1"/>
          <dgm:bulletEnabled val="1"/>
        </dgm:presLayoutVars>
      </dgm:prSet>
      <dgm:spPr/>
    </dgm:pt>
    <dgm:pt modelId="{9CCC18C9-76A1-4F89-8A54-FFAE4BC09357}" type="pres">
      <dgm:prSet presAssocID="{FC7CF87E-0FFC-4FD4-9523-1332B3BDA37B}" presName="childNode" presStyleLbl="revTx" presStyleIdx="0" presStyleCnt="0">
        <dgm:presLayoutVars>
          <dgm:bulletEnabled val="1"/>
        </dgm:presLayoutVars>
      </dgm:prSet>
      <dgm:spPr/>
    </dgm:pt>
  </dgm:ptLst>
  <dgm:cxnLst>
    <dgm:cxn modelId="{87BCDE0A-10EE-45B5-B8FE-4D5E2EA20F64}" type="presOf" srcId="{5E044A56-4DC1-49A0-A951-905C75177E04}" destId="{42773019-2F08-4959-9ED3-F07716190B88}" srcOrd="0" destOrd="0" presId="urn:microsoft.com/office/officeart/2005/8/layout/radial2"/>
    <dgm:cxn modelId="{F15E4C0D-6427-45AD-8628-CDB87839ADC5}" srcId="{4F28A419-8EE5-4C22-A961-BC99DBD7CCAB}" destId="{3EE71EA1-7894-4802-B847-234B9BEA3DBB}" srcOrd="0" destOrd="0" parTransId="{5DF6268E-10DD-4D47-9FD9-961BBAF986B9}" sibTransId="{3D1D0015-D071-4357-B3AF-5571AE49BEFB}"/>
    <dgm:cxn modelId="{5635BF19-D560-47DC-9D60-6075F7084DC1}" srcId="{4F28A419-8EE5-4C22-A961-BC99DBD7CCAB}" destId="{FC7CF87E-0FFC-4FD4-9523-1332B3BDA37B}" srcOrd="2" destOrd="0" parTransId="{0025DDDE-A199-4BCE-AA23-122A745085A1}" sibTransId="{08895FAB-9E5E-4773-8D7B-81CD068A9B04}"/>
    <dgm:cxn modelId="{926B5C25-D2A1-4B5A-9F7E-B352A75E11C0}" type="presOf" srcId="{AF9C8DC8-C04B-49CE-9732-C593AB41BBF8}" destId="{864C50C7-61C2-404F-ADCB-BAF46B7F6481}" srcOrd="0" destOrd="0" presId="urn:microsoft.com/office/officeart/2005/8/layout/radial2"/>
    <dgm:cxn modelId="{A9216639-6211-415C-BC6A-9D4C45EFAB07}" type="presOf" srcId="{FC7CF87E-0FFC-4FD4-9523-1332B3BDA37B}" destId="{F0B22CCB-345B-48AC-BF1C-FA3F201F1566}" srcOrd="0" destOrd="0" presId="urn:microsoft.com/office/officeart/2005/8/layout/radial2"/>
    <dgm:cxn modelId="{56D1815B-C1DD-48BA-99B7-D875D8EC5255}" type="presOf" srcId="{0025DDDE-A199-4BCE-AA23-122A745085A1}" destId="{8E3AC78E-6EB6-475A-A547-6FAB6B2222F4}" srcOrd="0" destOrd="0" presId="urn:microsoft.com/office/officeart/2005/8/layout/radial2"/>
    <dgm:cxn modelId="{DF38FE7E-B01A-447C-90DE-D8B2474BB631}" type="presOf" srcId="{3EE71EA1-7894-4802-B847-234B9BEA3DBB}" destId="{3BCED7BC-7B4B-4660-A4F0-432FA9422F26}" srcOrd="0" destOrd="0" presId="urn:microsoft.com/office/officeart/2005/8/layout/radial2"/>
    <dgm:cxn modelId="{A7366AAF-402A-4DBF-84E4-9FF5160A1484}" type="presOf" srcId="{4F28A419-8EE5-4C22-A961-BC99DBD7CCAB}" destId="{C1AE8419-5EBC-4510-99DD-C8B362532FDF}" srcOrd="0" destOrd="0" presId="urn:microsoft.com/office/officeart/2005/8/layout/radial2"/>
    <dgm:cxn modelId="{05582EC4-DD43-4CCA-A5AA-6721AA286042}" srcId="{4F28A419-8EE5-4C22-A961-BC99DBD7CCAB}" destId="{AF9C8DC8-C04B-49CE-9732-C593AB41BBF8}" srcOrd="1" destOrd="0" parTransId="{5E044A56-4DC1-49A0-A951-905C75177E04}" sibTransId="{2191D4F2-4A5F-4488-A9F8-6A9AF380807A}"/>
    <dgm:cxn modelId="{0975DEE8-70AD-4783-9D6C-22522C1DF0EF}" type="presOf" srcId="{5DF6268E-10DD-4D47-9FD9-961BBAF986B9}" destId="{03BBC756-F10E-4B36-8BAD-ABE3F54E092B}" srcOrd="0" destOrd="0" presId="urn:microsoft.com/office/officeart/2005/8/layout/radial2"/>
    <dgm:cxn modelId="{34517DC5-D66F-40CE-ADB4-7610732BD4A6}" type="presParOf" srcId="{C1AE8419-5EBC-4510-99DD-C8B362532FDF}" destId="{ADD0DAA1-8213-41BB-B685-7CD805457E8D}" srcOrd="0" destOrd="0" presId="urn:microsoft.com/office/officeart/2005/8/layout/radial2"/>
    <dgm:cxn modelId="{C896B093-8DF3-4C54-8E18-9420485FB11E}" type="presParOf" srcId="{ADD0DAA1-8213-41BB-B685-7CD805457E8D}" destId="{F062D09C-8476-49DA-B54D-6AD261A38BCC}" srcOrd="0" destOrd="0" presId="urn:microsoft.com/office/officeart/2005/8/layout/radial2"/>
    <dgm:cxn modelId="{4CF52638-7EF7-4F9F-AC39-C07FB46CBE65}" type="presParOf" srcId="{F062D09C-8476-49DA-B54D-6AD261A38BCC}" destId="{DDAC7F8E-DBCF-4655-B0A0-49D2D07DB45A}" srcOrd="0" destOrd="0" presId="urn:microsoft.com/office/officeart/2005/8/layout/radial2"/>
    <dgm:cxn modelId="{9FF89CAD-2912-43DE-9519-39FC05555E21}" type="presParOf" srcId="{F062D09C-8476-49DA-B54D-6AD261A38BCC}" destId="{177D9234-A3E4-4362-9190-13B5E6B1287E}" srcOrd="1" destOrd="0" presId="urn:microsoft.com/office/officeart/2005/8/layout/radial2"/>
    <dgm:cxn modelId="{83404035-E15F-4D93-8BF7-1139A4DD2718}" type="presParOf" srcId="{ADD0DAA1-8213-41BB-B685-7CD805457E8D}" destId="{03BBC756-F10E-4B36-8BAD-ABE3F54E092B}" srcOrd="1" destOrd="0" presId="urn:microsoft.com/office/officeart/2005/8/layout/radial2"/>
    <dgm:cxn modelId="{3D4456C7-5D4D-454B-AE39-5681703CCD6C}" type="presParOf" srcId="{ADD0DAA1-8213-41BB-B685-7CD805457E8D}" destId="{C4BB456D-BC9C-4B0E-83EB-269B82B944E0}" srcOrd="2" destOrd="0" presId="urn:microsoft.com/office/officeart/2005/8/layout/radial2"/>
    <dgm:cxn modelId="{976368A1-65E8-4DB1-AD81-B33352067C04}" type="presParOf" srcId="{C4BB456D-BC9C-4B0E-83EB-269B82B944E0}" destId="{3BCED7BC-7B4B-4660-A4F0-432FA9422F26}" srcOrd="0" destOrd="0" presId="urn:microsoft.com/office/officeart/2005/8/layout/radial2"/>
    <dgm:cxn modelId="{30413B07-2205-4A80-A3B6-94EE774ABD0C}" type="presParOf" srcId="{C4BB456D-BC9C-4B0E-83EB-269B82B944E0}" destId="{61768234-2076-4860-B5DD-B479790AB6DD}" srcOrd="1" destOrd="0" presId="urn:microsoft.com/office/officeart/2005/8/layout/radial2"/>
    <dgm:cxn modelId="{CC9BCDF3-E1F1-4669-8088-34BF19EEC3B1}" type="presParOf" srcId="{ADD0DAA1-8213-41BB-B685-7CD805457E8D}" destId="{42773019-2F08-4959-9ED3-F07716190B88}" srcOrd="3" destOrd="0" presId="urn:microsoft.com/office/officeart/2005/8/layout/radial2"/>
    <dgm:cxn modelId="{7BB44111-C4FC-4F47-B97A-EFAAB1968309}" type="presParOf" srcId="{ADD0DAA1-8213-41BB-B685-7CD805457E8D}" destId="{02165AEE-BF8D-49B3-BFCD-D5F448FCA743}" srcOrd="4" destOrd="0" presId="urn:microsoft.com/office/officeart/2005/8/layout/radial2"/>
    <dgm:cxn modelId="{95469F9D-F90F-45A7-81D4-C1A36C1C4095}" type="presParOf" srcId="{02165AEE-BF8D-49B3-BFCD-D5F448FCA743}" destId="{864C50C7-61C2-404F-ADCB-BAF46B7F6481}" srcOrd="0" destOrd="0" presId="urn:microsoft.com/office/officeart/2005/8/layout/radial2"/>
    <dgm:cxn modelId="{761FAF9B-F2DA-4026-844D-4DF26B4CD661}" type="presParOf" srcId="{02165AEE-BF8D-49B3-BFCD-D5F448FCA743}" destId="{55029C66-3F2F-49E0-9027-0A3E154DFC5B}" srcOrd="1" destOrd="0" presId="urn:microsoft.com/office/officeart/2005/8/layout/radial2"/>
    <dgm:cxn modelId="{6C643E89-D46A-4508-8A00-713E3B956166}" type="presParOf" srcId="{ADD0DAA1-8213-41BB-B685-7CD805457E8D}" destId="{8E3AC78E-6EB6-475A-A547-6FAB6B2222F4}" srcOrd="5" destOrd="0" presId="urn:microsoft.com/office/officeart/2005/8/layout/radial2"/>
    <dgm:cxn modelId="{BBE8B165-40F6-4A03-BDFF-3A5CF633BA26}" type="presParOf" srcId="{ADD0DAA1-8213-41BB-B685-7CD805457E8D}" destId="{2361AE28-7165-4051-88BB-FCC1A391E603}" srcOrd="6" destOrd="0" presId="urn:microsoft.com/office/officeart/2005/8/layout/radial2"/>
    <dgm:cxn modelId="{9CE1BAB3-42F0-4F71-A1A7-690EEC5298A5}" type="presParOf" srcId="{2361AE28-7165-4051-88BB-FCC1A391E603}" destId="{F0B22CCB-345B-48AC-BF1C-FA3F201F1566}" srcOrd="0" destOrd="0" presId="urn:microsoft.com/office/officeart/2005/8/layout/radial2"/>
    <dgm:cxn modelId="{F7D021F7-67D9-4C87-8FFA-E0F9A0E8BC0F}" type="presParOf" srcId="{2361AE28-7165-4051-88BB-FCC1A391E603}" destId="{9CCC18C9-76A1-4F89-8A54-FFAE4BC0935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AC78E-6EB6-475A-A547-6FAB6B2222F4}">
      <dsp:nvSpPr>
        <dsp:cNvPr id="0" name=""/>
        <dsp:cNvSpPr/>
      </dsp:nvSpPr>
      <dsp:spPr>
        <a:xfrm rot="2574595">
          <a:off x="2213729" y="4222720"/>
          <a:ext cx="803498" cy="65214"/>
        </a:xfrm>
        <a:custGeom>
          <a:avLst/>
          <a:gdLst/>
          <a:ahLst/>
          <a:cxnLst/>
          <a:rect l="0" t="0" r="0" b="0"/>
          <a:pathLst>
            <a:path>
              <a:moveTo>
                <a:pt x="0" y="32607"/>
              </a:moveTo>
              <a:lnTo>
                <a:pt x="803498"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73019-2F08-4959-9ED3-F07716190B88}">
      <dsp:nvSpPr>
        <dsp:cNvPr id="0" name=""/>
        <dsp:cNvSpPr/>
      </dsp:nvSpPr>
      <dsp:spPr>
        <a:xfrm>
          <a:off x="2321227" y="3041986"/>
          <a:ext cx="876815" cy="65214"/>
        </a:xfrm>
        <a:custGeom>
          <a:avLst/>
          <a:gdLst/>
          <a:ahLst/>
          <a:cxnLst/>
          <a:rect l="0" t="0" r="0" b="0"/>
          <a:pathLst>
            <a:path>
              <a:moveTo>
                <a:pt x="0" y="32607"/>
              </a:moveTo>
              <a:lnTo>
                <a:pt x="876815"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BBC756-F10E-4B36-8BAD-ABE3F54E092B}">
      <dsp:nvSpPr>
        <dsp:cNvPr id="0" name=""/>
        <dsp:cNvSpPr/>
      </dsp:nvSpPr>
      <dsp:spPr>
        <a:xfrm rot="19075511">
          <a:off x="2204262" y="1856834"/>
          <a:ext cx="907659" cy="65214"/>
        </a:xfrm>
        <a:custGeom>
          <a:avLst/>
          <a:gdLst/>
          <a:ahLst/>
          <a:cxnLst/>
          <a:rect l="0" t="0" r="0" b="0"/>
          <a:pathLst>
            <a:path>
              <a:moveTo>
                <a:pt x="0" y="32607"/>
              </a:moveTo>
              <a:lnTo>
                <a:pt x="907659"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D9234-A3E4-4362-9190-13B5E6B1287E}">
      <dsp:nvSpPr>
        <dsp:cNvPr id="0" name=""/>
        <dsp:cNvSpPr/>
      </dsp:nvSpPr>
      <dsp:spPr>
        <a:xfrm>
          <a:off x="-48886" y="1667833"/>
          <a:ext cx="2788369" cy="2788369"/>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3BCED7BC-7B4B-4660-A4F0-432FA9422F26}">
      <dsp:nvSpPr>
        <dsp:cNvPr id="0" name=""/>
        <dsp:cNvSpPr/>
      </dsp:nvSpPr>
      <dsp:spPr>
        <a:xfrm>
          <a:off x="2692727" y="230985"/>
          <a:ext cx="1875809" cy="156095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Safety Factors</a:t>
          </a:r>
        </a:p>
      </dsp:txBody>
      <dsp:txXfrm>
        <a:off x="2967433" y="459581"/>
        <a:ext cx="1326397" cy="1103758"/>
      </dsp:txXfrm>
    </dsp:sp>
    <dsp:sp modelId="{864C50C7-61C2-404F-ADCB-BAF46B7F6481}">
      <dsp:nvSpPr>
        <dsp:cNvPr id="0" name=""/>
        <dsp:cNvSpPr/>
      </dsp:nvSpPr>
      <dsp:spPr>
        <a:xfrm>
          <a:off x="3198043" y="2491587"/>
          <a:ext cx="1830770" cy="116601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Child Vulnerabilities</a:t>
          </a:r>
        </a:p>
      </dsp:txBody>
      <dsp:txXfrm>
        <a:off x="3466153" y="2662346"/>
        <a:ext cx="1294550" cy="824494"/>
      </dsp:txXfrm>
    </dsp:sp>
    <dsp:sp modelId="{F0B22CCB-345B-48AC-BF1C-FA3F201F1566}">
      <dsp:nvSpPr>
        <dsp:cNvPr id="0" name=""/>
        <dsp:cNvSpPr/>
      </dsp:nvSpPr>
      <dsp:spPr>
        <a:xfrm>
          <a:off x="2587967" y="4354828"/>
          <a:ext cx="1833865" cy="145457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Protective Capacities</a:t>
          </a:r>
        </a:p>
      </dsp:txBody>
      <dsp:txXfrm>
        <a:off x="2856530" y="4567846"/>
        <a:ext cx="1296739" cy="1028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AC78E-6EB6-475A-A547-6FAB6B2222F4}">
      <dsp:nvSpPr>
        <dsp:cNvPr id="0" name=""/>
        <dsp:cNvSpPr/>
      </dsp:nvSpPr>
      <dsp:spPr>
        <a:xfrm rot="2574595">
          <a:off x="2213729" y="4222720"/>
          <a:ext cx="803498" cy="65214"/>
        </a:xfrm>
        <a:custGeom>
          <a:avLst/>
          <a:gdLst/>
          <a:ahLst/>
          <a:cxnLst/>
          <a:rect l="0" t="0" r="0" b="0"/>
          <a:pathLst>
            <a:path>
              <a:moveTo>
                <a:pt x="0" y="32607"/>
              </a:moveTo>
              <a:lnTo>
                <a:pt x="803498"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73019-2F08-4959-9ED3-F07716190B88}">
      <dsp:nvSpPr>
        <dsp:cNvPr id="0" name=""/>
        <dsp:cNvSpPr/>
      </dsp:nvSpPr>
      <dsp:spPr>
        <a:xfrm>
          <a:off x="2321227" y="3041986"/>
          <a:ext cx="876815" cy="65214"/>
        </a:xfrm>
        <a:custGeom>
          <a:avLst/>
          <a:gdLst/>
          <a:ahLst/>
          <a:cxnLst/>
          <a:rect l="0" t="0" r="0" b="0"/>
          <a:pathLst>
            <a:path>
              <a:moveTo>
                <a:pt x="0" y="32607"/>
              </a:moveTo>
              <a:lnTo>
                <a:pt x="876815"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BBC756-F10E-4B36-8BAD-ABE3F54E092B}">
      <dsp:nvSpPr>
        <dsp:cNvPr id="0" name=""/>
        <dsp:cNvSpPr/>
      </dsp:nvSpPr>
      <dsp:spPr>
        <a:xfrm rot="19075511">
          <a:off x="2204262" y="1856834"/>
          <a:ext cx="907659" cy="65214"/>
        </a:xfrm>
        <a:custGeom>
          <a:avLst/>
          <a:gdLst/>
          <a:ahLst/>
          <a:cxnLst/>
          <a:rect l="0" t="0" r="0" b="0"/>
          <a:pathLst>
            <a:path>
              <a:moveTo>
                <a:pt x="0" y="32607"/>
              </a:moveTo>
              <a:lnTo>
                <a:pt x="907659"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D9234-A3E4-4362-9190-13B5E6B1287E}">
      <dsp:nvSpPr>
        <dsp:cNvPr id="0" name=""/>
        <dsp:cNvSpPr/>
      </dsp:nvSpPr>
      <dsp:spPr>
        <a:xfrm>
          <a:off x="-48886" y="1667833"/>
          <a:ext cx="2788369" cy="2788369"/>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3BCED7BC-7B4B-4660-A4F0-432FA9422F26}">
      <dsp:nvSpPr>
        <dsp:cNvPr id="0" name=""/>
        <dsp:cNvSpPr/>
      </dsp:nvSpPr>
      <dsp:spPr>
        <a:xfrm>
          <a:off x="2692727" y="230985"/>
          <a:ext cx="1875809" cy="1560950"/>
        </a:xfrm>
        <a:prstGeom prst="ellipse">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Safety Factors</a:t>
          </a:r>
        </a:p>
      </dsp:txBody>
      <dsp:txXfrm>
        <a:off x="2967433" y="459581"/>
        <a:ext cx="1326397" cy="1103758"/>
      </dsp:txXfrm>
    </dsp:sp>
    <dsp:sp modelId="{864C50C7-61C2-404F-ADCB-BAF46B7F6481}">
      <dsp:nvSpPr>
        <dsp:cNvPr id="0" name=""/>
        <dsp:cNvSpPr/>
      </dsp:nvSpPr>
      <dsp:spPr>
        <a:xfrm>
          <a:off x="3198043" y="2491587"/>
          <a:ext cx="1830770" cy="116601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Child Vulnerabilities</a:t>
          </a:r>
        </a:p>
      </dsp:txBody>
      <dsp:txXfrm>
        <a:off x="3466153" y="2662346"/>
        <a:ext cx="1294550" cy="824494"/>
      </dsp:txXfrm>
    </dsp:sp>
    <dsp:sp modelId="{F0B22CCB-345B-48AC-BF1C-FA3F201F1566}">
      <dsp:nvSpPr>
        <dsp:cNvPr id="0" name=""/>
        <dsp:cNvSpPr/>
      </dsp:nvSpPr>
      <dsp:spPr>
        <a:xfrm>
          <a:off x="2587967" y="4354828"/>
          <a:ext cx="1833865" cy="145457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Protective Capacities</a:t>
          </a:r>
        </a:p>
      </dsp:txBody>
      <dsp:txXfrm>
        <a:off x="2856530" y="4567846"/>
        <a:ext cx="1296739" cy="1028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AC78E-6EB6-475A-A547-6FAB6B2222F4}">
      <dsp:nvSpPr>
        <dsp:cNvPr id="0" name=""/>
        <dsp:cNvSpPr/>
      </dsp:nvSpPr>
      <dsp:spPr>
        <a:xfrm rot="2574595">
          <a:off x="2213729" y="4222720"/>
          <a:ext cx="803498" cy="65214"/>
        </a:xfrm>
        <a:custGeom>
          <a:avLst/>
          <a:gdLst/>
          <a:ahLst/>
          <a:cxnLst/>
          <a:rect l="0" t="0" r="0" b="0"/>
          <a:pathLst>
            <a:path>
              <a:moveTo>
                <a:pt x="0" y="32607"/>
              </a:moveTo>
              <a:lnTo>
                <a:pt x="803498"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73019-2F08-4959-9ED3-F07716190B88}">
      <dsp:nvSpPr>
        <dsp:cNvPr id="0" name=""/>
        <dsp:cNvSpPr/>
      </dsp:nvSpPr>
      <dsp:spPr>
        <a:xfrm>
          <a:off x="2321227" y="3041986"/>
          <a:ext cx="876815" cy="65214"/>
        </a:xfrm>
        <a:custGeom>
          <a:avLst/>
          <a:gdLst/>
          <a:ahLst/>
          <a:cxnLst/>
          <a:rect l="0" t="0" r="0" b="0"/>
          <a:pathLst>
            <a:path>
              <a:moveTo>
                <a:pt x="0" y="32607"/>
              </a:moveTo>
              <a:lnTo>
                <a:pt x="876815"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BBC756-F10E-4B36-8BAD-ABE3F54E092B}">
      <dsp:nvSpPr>
        <dsp:cNvPr id="0" name=""/>
        <dsp:cNvSpPr/>
      </dsp:nvSpPr>
      <dsp:spPr>
        <a:xfrm rot="19075511">
          <a:off x="2204262" y="1856834"/>
          <a:ext cx="907659" cy="65214"/>
        </a:xfrm>
        <a:custGeom>
          <a:avLst/>
          <a:gdLst/>
          <a:ahLst/>
          <a:cxnLst/>
          <a:rect l="0" t="0" r="0" b="0"/>
          <a:pathLst>
            <a:path>
              <a:moveTo>
                <a:pt x="0" y="32607"/>
              </a:moveTo>
              <a:lnTo>
                <a:pt x="907659"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D9234-A3E4-4362-9190-13B5E6B1287E}">
      <dsp:nvSpPr>
        <dsp:cNvPr id="0" name=""/>
        <dsp:cNvSpPr/>
      </dsp:nvSpPr>
      <dsp:spPr>
        <a:xfrm>
          <a:off x="-48886" y="1667833"/>
          <a:ext cx="2788369" cy="2788369"/>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3BCED7BC-7B4B-4660-A4F0-432FA9422F26}">
      <dsp:nvSpPr>
        <dsp:cNvPr id="0" name=""/>
        <dsp:cNvSpPr/>
      </dsp:nvSpPr>
      <dsp:spPr>
        <a:xfrm>
          <a:off x="2692727" y="230985"/>
          <a:ext cx="1875809" cy="156095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Safety Factors</a:t>
          </a:r>
        </a:p>
      </dsp:txBody>
      <dsp:txXfrm>
        <a:off x="2967433" y="459581"/>
        <a:ext cx="1326397" cy="1103758"/>
      </dsp:txXfrm>
    </dsp:sp>
    <dsp:sp modelId="{864C50C7-61C2-404F-ADCB-BAF46B7F6481}">
      <dsp:nvSpPr>
        <dsp:cNvPr id="0" name=""/>
        <dsp:cNvSpPr/>
      </dsp:nvSpPr>
      <dsp:spPr>
        <a:xfrm>
          <a:off x="3198043" y="2491587"/>
          <a:ext cx="1830770" cy="1166012"/>
        </a:xfrm>
        <a:prstGeom prst="ellipse">
          <a:avLst/>
        </a:prstGeom>
        <a:solidFill>
          <a:schemeClr val="tx2">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Child Vulnerabilities</a:t>
          </a:r>
        </a:p>
      </dsp:txBody>
      <dsp:txXfrm>
        <a:off x="3466153" y="2662346"/>
        <a:ext cx="1294550" cy="824494"/>
      </dsp:txXfrm>
    </dsp:sp>
    <dsp:sp modelId="{F0B22CCB-345B-48AC-BF1C-FA3F201F1566}">
      <dsp:nvSpPr>
        <dsp:cNvPr id="0" name=""/>
        <dsp:cNvSpPr/>
      </dsp:nvSpPr>
      <dsp:spPr>
        <a:xfrm>
          <a:off x="2587967" y="4354828"/>
          <a:ext cx="1833865" cy="1454575"/>
        </a:xfrm>
        <a:prstGeom prst="ellipse">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Protective Capacities</a:t>
          </a:r>
        </a:p>
      </dsp:txBody>
      <dsp:txXfrm>
        <a:off x="2856530" y="4567846"/>
        <a:ext cx="1296739" cy="1028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AC78E-6EB6-475A-A547-6FAB6B2222F4}">
      <dsp:nvSpPr>
        <dsp:cNvPr id="0" name=""/>
        <dsp:cNvSpPr/>
      </dsp:nvSpPr>
      <dsp:spPr>
        <a:xfrm rot="2574595">
          <a:off x="2213729" y="4222720"/>
          <a:ext cx="803498" cy="65214"/>
        </a:xfrm>
        <a:custGeom>
          <a:avLst/>
          <a:gdLst/>
          <a:ahLst/>
          <a:cxnLst/>
          <a:rect l="0" t="0" r="0" b="0"/>
          <a:pathLst>
            <a:path>
              <a:moveTo>
                <a:pt x="0" y="32607"/>
              </a:moveTo>
              <a:lnTo>
                <a:pt x="803498"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73019-2F08-4959-9ED3-F07716190B88}">
      <dsp:nvSpPr>
        <dsp:cNvPr id="0" name=""/>
        <dsp:cNvSpPr/>
      </dsp:nvSpPr>
      <dsp:spPr>
        <a:xfrm>
          <a:off x="2321227" y="3041986"/>
          <a:ext cx="876815" cy="65214"/>
        </a:xfrm>
        <a:custGeom>
          <a:avLst/>
          <a:gdLst/>
          <a:ahLst/>
          <a:cxnLst/>
          <a:rect l="0" t="0" r="0" b="0"/>
          <a:pathLst>
            <a:path>
              <a:moveTo>
                <a:pt x="0" y="32607"/>
              </a:moveTo>
              <a:lnTo>
                <a:pt x="876815"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BBC756-F10E-4B36-8BAD-ABE3F54E092B}">
      <dsp:nvSpPr>
        <dsp:cNvPr id="0" name=""/>
        <dsp:cNvSpPr/>
      </dsp:nvSpPr>
      <dsp:spPr>
        <a:xfrm rot="19075511">
          <a:off x="2204262" y="1856834"/>
          <a:ext cx="907659" cy="65214"/>
        </a:xfrm>
        <a:custGeom>
          <a:avLst/>
          <a:gdLst/>
          <a:ahLst/>
          <a:cxnLst/>
          <a:rect l="0" t="0" r="0" b="0"/>
          <a:pathLst>
            <a:path>
              <a:moveTo>
                <a:pt x="0" y="32607"/>
              </a:moveTo>
              <a:lnTo>
                <a:pt x="907659"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D9234-A3E4-4362-9190-13B5E6B1287E}">
      <dsp:nvSpPr>
        <dsp:cNvPr id="0" name=""/>
        <dsp:cNvSpPr/>
      </dsp:nvSpPr>
      <dsp:spPr>
        <a:xfrm>
          <a:off x="-48886" y="1667833"/>
          <a:ext cx="2788369" cy="2788369"/>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3BCED7BC-7B4B-4660-A4F0-432FA9422F26}">
      <dsp:nvSpPr>
        <dsp:cNvPr id="0" name=""/>
        <dsp:cNvSpPr/>
      </dsp:nvSpPr>
      <dsp:spPr>
        <a:xfrm>
          <a:off x="2692727" y="230985"/>
          <a:ext cx="1875809" cy="156095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Safety Factors</a:t>
          </a:r>
        </a:p>
      </dsp:txBody>
      <dsp:txXfrm>
        <a:off x="2967433" y="459581"/>
        <a:ext cx="1326397" cy="1103758"/>
      </dsp:txXfrm>
    </dsp:sp>
    <dsp:sp modelId="{864C50C7-61C2-404F-ADCB-BAF46B7F6481}">
      <dsp:nvSpPr>
        <dsp:cNvPr id="0" name=""/>
        <dsp:cNvSpPr/>
      </dsp:nvSpPr>
      <dsp:spPr>
        <a:xfrm>
          <a:off x="3198043" y="2491587"/>
          <a:ext cx="1830770" cy="1166012"/>
        </a:xfrm>
        <a:prstGeom prst="ellipse">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Child Vulnerabilities</a:t>
          </a:r>
        </a:p>
      </dsp:txBody>
      <dsp:txXfrm>
        <a:off x="3466153" y="2662346"/>
        <a:ext cx="1294550" cy="824494"/>
      </dsp:txXfrm>
    </dsp:sp>
    <dsp:sp modelId="{F0B22CCB-345B-48AC-BF1C-FA3F201F1566}">
      <dsp:nvSpPr>
        <dsp:cNvPr id="0" name=""/>
        <dsp:cNvSpPr/>
      </dsp:nvSpPr>
      <dsp:spPr>
        <a:xfrm>
          <a:off x="2587967" y="4354828"/>
          <a:ext cx="1833865" cy="1454575"/>
        </a:xfrm>
        <a:prstGeom prst="ellipse">
          <a:avLst/>
        </a:prstGeom>
        <a:solidFill>
          <a:schemeClr val="accent1">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Protective Capacities</a:t>
          </a:r>
        </a:p>
      </dsp:txBody>
      <dsp:txXfrm>
        <a:off x="2856530" y="4567846"/>
        <a:ext cx="1296739" cy="102853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2"/>
            <a:ext cx="3170256" cy="480060"/>
          </a:xfrm>
          <a:prstGeom prst="rect">
            <a:avLst/>
          </a:prstGeom>
          <a:noFill/>
          <a:ln w="9525">
            <a:noFill/>
            <a:miter lim="800000"/>
            <a:headEnd/>
            <a:tailEnd/>
          </a:ln>
          <a:effectLst/>
        </p:spPr>
        <p:txBody>
          <a:bodyPr vert="horz" wrap="square" lIns="94996" tIns="47499" rIns="94996" bIns="47499" numCol="1" anchor="t" anchorCtr="0" compatLnSpc="1">
            <a:prstTxWarp prst="textNoShape">
              <a:avLst/>
            </a:prstTxWarp>
          </a:bodyPr>
          <a:lstStyle>
            <a:lvl1pPr>
              <a:defRPr kumimoji="1" sz="1200"/>
            </a:lvl1pPr>
          </a:lstStyle>
          <a:p>
            <a:r>
              <a:rPr lang="en-US"/>
              <a:t>CAPM Assessing Child Safety</a:t>
            </a:r>
            <a:endParaRPr lang="en-US" dirty="0"/>
          </a:p>
        </p:txBody>
      </p:sp>
      <p:sp>
        <p:nvSpPr>
          <p:cNvPr id="18435" name="Rectangle 3"/>
          <p:cNvSpPr>
            <a:spLocks noGrp="1" noChangeArrowheads="1"/>
          </p:cNvSpPr>
          <p:nvPr>
            <p:ph type="dt" sz="quarter" idx="1"/>
          </p:nvPr>
        </p:nvSpPr>
        <p:spPr bwMode="auto">
          <a:xfrm>
            <a:off x="4143270" y="2"/>
            <a:ext cx="3170256" cy="480060"/>
          </a:xfrm>
          <a:prstGeom prst="rect">
            <a:avLst/>
          </a:prstGeom>
          <a:noFill/>
          <a:ln w="9525">
            <a:noFill/>
            <a:miter lim="800000"/>
            <a:headEnd/>
            <a:tailEnd/>
          </a:ln>
          <a:effectLst/>
        </p:spPr>
        <p:txBody>
          <a:bodyPr vert="horz" wrap="square" lIns="94996" tIns="47499" rIns="94996" bIns="47499" numCol="1" anchor="t" anchorCtr="0" compatLnSpc="1">
            <a:prstTxWarp prst="textNoShape">
              <a:avLst/>
            </a:prstTxWarp>
          </a:bodyPr>
          <a:lstStyle>
            <a:lvl1pPr algn="r">
              <a:defRPr kumimoji="1" sz="1200"/>
            </a:lvl1pPr>
          </a:lstStyle>
          <a:p>
            <a:endParaRPr lang="en-US" dirty="0"/>
          </a:p>
        </p:txBody>
      </p:sp>
      <p:sp>
        <p:nvSpPr>
          <p:cNvPr id="18436" name="Rectangle 4"/>
          <p:cNvSpPr>
            <a:spLocks noGrp="1" noChangeArrowheads="1"/>
          </p:cNvSpPr>
          <p:nvPr>
            <p:ph type="ftr" sz="quarter" idx="2"/>
          </p:nvPr>
        </p:nvSpPr>
        <p:spPr bwMode="auto">
          <a:xfrm>
            <a:off x="0" y="9119519"/>
            <a:ext cx="3170256" cy="480060"/>
          </a:xfrm>
          <a:prstGeom prst="rect">
            <a:avLst/>
          </a:prstGeom>
          <a:noFill/>
          <a:ln w="9525">
            <a:noFill/>
            <a:miter lim="800000"/>
            <a:headEnd/>
            <a:tailEnd/>
          </a:ln>
          <a:effectLst/>
        </p:spPr>
        <p:txBody>
          <a:bodyPr vert="horz" wrap="square" lIns="94996" tIns="47499" rIns="94996" bIns="47499" numCol="1" anchor="b" anchorCtr="0" compatLnSpc="1">
            <a:prstTxWarp prst="textNoShape">
              <a:avLst/>
            </a:prstTxWarp>
          </a:bodyPr>
          <a:lstStyle>
            <a:lvl1pPr>
              <a:defRPr kumimoji="1" sz="1200"/>
            </a:lvl1pPr>
          </a:lstStyle>
          <a:p>
            <a:r>
              <a:rPr lang="en-US"/>
              <a:t>Developed by:  ODJFS-CPS Policy 1/2012 DR- Revised April 2022</a:t>
            </a:r>
            <a:endParaRPr lang="en-US" dirty="0"/>
          </a:p>
        </p:txBody>
      </p:sp>
      <p:sp>
        <p:nvSpPr>
          <p:cNvPr id="18437" name="Rectangle 5"/>
          <p:cNvSpPr>
            <a:spLocks noGrp="1" noChangeArrowheads="1"/>
          </p:cNvSpPr>
          <p:nvPr>
            <p:ph type="sldNum" sz="quarter" idx="3"/>
          </p:nvPr>
        </p:nvSpPr>
        <p:spPr bwMode="auto">
          <a:xfrm>
            <a:off x="4143270" y="9119519"/>
            <a:ext cx="3170256" cy="480060"/>
          </a:xfrm>
          <a:prstGeom prst="rect">
            <a:avLst/>
          </a:prstGeom>
          <a:noFill/>
          <a:ln w="9525">
            <a:noFill/>
            <a:miter lim="800000"/>
            <a:headEnd/>
            <a:tailEnd/>
          </a:ln>
          <a:effectLst/>
        </p:spPr>
        <p:txBody>
          <a:bodyPr vert="horz" wrap="square" lIns="94996" tIns="47499" rIns="94996" bIns="47499" numCol="1" anchor="b" anchorCtr="0" compatLnSpc="1">
            <a:prstTxWarp prst="textNoShape">
              <a:avLst/>
            </a:prstTxWarp>
          </a:bodyPr>
          <a:lstStyle>
            <a:lvl1pPr algn="r">
              <a:defRPr kumimoji="1" sz="1200"/>
            </a:lvl1pPr>
          </a:lstStyle>
          <a:p>
            <a:fld id="{11D1A2D1-3BFA-47FB-AECD-6451E2D4E129}" type="slidenum">
              <a:rPr lang="en-US"/>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2"/>
            <a:ext cx="3135085" cy="467085"/>
          </a:xfrm>
          <a:prstGeom prst="rect">
            <a:avLst/>
          </a:prstGeom>
          <a:noFill/>
          <a:ln w="12700" cap="sq">
            <a:noFill/>
            <a:miter lim="800000"/>
            <a:headEnd type="none" w="sm" len="sm"/>
            <a:tailEnd type="none" w="sm" len="sm"/>
          </a:ln>
          <a:effectLst/>
        </p:spPr>
        <p:txBody>
          <a:bodyPr vert="horz" wrap="square" lIns="94996" tIns="47499" rIns="94996" bIns="47499" numCol="1" anchor="t" anchorCtr="0" compatLnSpc="1">
            <a:prstTxWarp prst="textNoShape">
              <a:avLst/>
            </a:prstTxWarp>
          </a:bodyPr>
          <a:lstStyle>
            <a:lvl1pPr eaLnBrk="0" hangingPunct="0">
              <a:defRPr sz="1200"/>
            </a:lvl1pPr>
          </a:lstStyle>
          <a:p>
            <a:r>
              <a:rPr lang="en-US"/>
              <a:t>CAPM Assessing Child Safety</a:t>
            </a:r>
            <a:endParaRPr lang="en-US" dirty="0"/>
          </a:p>
        </p:txBody>
      </p:sp>
      <p:sp>
        <p:nvSpPr>
          <p:cNvPr id="14340" name="Rectangle 4"/>
          <p:cNvSpPr>
            <a:spLocks noGrp="1" noRot="1" noChangeAspect="1" noChangeArrowheads="1" noTextEdit="1"/>
          </p:cNvSpPr>
          <p:nvPr>
            <p:ph type="sldImg" idx="2"/>
          </p:nvPr>
        </p:nvSpPr>
        <p:spPr bwMode="auto">
          <a:xfrm>
            <a:off x="1219200" y="701675"/>
            <a:ext cx="4876800" cy="36576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64643" y="4593007"/>
            <a:ext cx="5385917" cy="4281616"/>
          </a:xfrm>
          <a:prstGeom prst="rect">
            <a:avLst/>
          </a:prstGeom>
          <a:noFill/>
          <a:ln w="12700" cap="sq">
            <a:noFill/>
            <a:miter lim="800000"/>
            <a:headEnd type="none" w="sm" len="sm"/>
            <a:tailEnd type="none" w="sm" len="sm"/>
          </a:ln>
          <a:effectLst/>
        </p:spPr>
        <p:txBody>
          <a:bodyPr vert="horz" wrap="square" lIns="94996" tIns="47499" rIns="94996" bIns="47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Rectangle 6"/>
          <p:cNvSpPr>
            <a:spLocks noGrp="1" noChangeArrowheads="1"/>
          </p:cNvSpPr>
          <p:nvPr>
            <p:ph type="ftr" sz="quarter" idx="4"/>
          </p:nvPr>
        </p:nvSpPr>
        <p:spPr bwMode="auto">
          <a:xfrm>
            <a:off x="1" y="9108167"/>
            <a:ext cx="3135085" cy="467085"/>
          </a:xfrm>
          <a:prstGeom prst="rect">
            <a:avLst/>
          </a:prstGeom>
          <a:noFill/>
          <a:ln w="12700" cap="sq">
            <a:noFill/>
            <a:miter lim="800000"/>
            <a:headEnd type="none" w="sm" len="sm"/>
            <a:tailEnd type="none" w="sm" len="sm"/>
          </a:ln>
          <a:effectLst/>
        </p:spPr>
        <p:txBody>
          <a:bodyPr vert="horz" wrap="square" lIns="94996" tIns="47499" rIns="94996" bIns="47499" numCol="1" anchor="b" anchorCtr="0" compatLnSpc="1">
            <a:prstTxWarp prst="textNoShape">
              <a:avLst/>
            </a:prstTxWarp>
          </a:bodyPr>
          <a:lstStyle>
            <a:lvl1pPr eaLnBrk="0" hangingPunct="0">
              <a:defRPr sz="1200"/>
            </a:lvl1pPr>
          </a:lstStyle>
          <a:p>
            <a:r>
              <a:rPr lang="en-US"/>
              <a:t>Developed by:  ODJFS-CPS Policy 1/2012 DR- Revised April 2022</a:t>
            </a:r>
            <a:endParaRPr lang="en-US" dirty="0"/>
          </a:p>
        </p:txBody>
      </p:sp>
      <p:sp>
        <p:nvSpPr>
          <p:cNvPr id="14343" name="Rectangle 7"/>
          <p:cNvSpPr>
            <a:spLocks noGrp="1" noChangeArrowheads="1"/>
          </p:cNvSpPr>
          <p:nvPr>
            <p:ph type="sldNum" sz="quarter" idx="5"/>
          </p:nvPr>
        </p:nvSpPr>
        <p:spPr bwMode="auto">
          <a:xfrm>
            <a:off x="4180115" y="9108167"/>
            <a:ext cx="3135085" cy="467085"/>
          </a:xfrm>
          <a:prstGeom prst="rect">
            <a:avLst/>
          </a:prstGeom>
          <a:noFill/>
          <a:ln w="12700" cap="sq">
            <a:noFill/>
            <a:miter lim="800000"/>
            <a:headEnd type="none" w="sm" len="sm"/>
            <a:tailEnd type="none" w="sm" len="sm"/>
          </a:ln>
          <a:effectLst/>
        </p:spPr>
        <p:txBody>
          <a:bodyPr vert="horz" wrap="square" lIns="94996" tIns="47499" rIns="94996" bIns="47499" numCol="1" anchor="b" anchorCtr="0" compatLnSpc="1">
            <a:prstTxWarp prst="textNoShape">
              <a:avLst/>
            </a:prstTxWarp>
          </a:bodyPr>
          <a:lstStyle>
            <a:lvl1pPr algn="r" eaLnBrk="0" hangingPunct="0">
              <a:defRPr sz="1200"/>
            </a:lvl1pPr>
          </a:lstStyle>
          <a:p>
            <a:fld id="{885FD324-9C96-4B76-9B5B-14F9994F38B4}" type="slidenum">
              <a:rPr lang="en-US"/>
              <a:pPr/>
              <a:t>‹#›</a:t>
            </a:fld>
            <a:endParaRPr lang="en-US" dirty="0"/>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81A22-99F1-407D-863A-EA3FDAB6868B}" type="slidenum">
              <a:rPr lang="en-US"/>
              <a:pPr/>
              <a:t>1</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
        <p:nvSpPr>
          <p:cNvPr id="5" name="Date Placeholder 4"/>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6" name="Footer Placeholder 5"/>
          <p:cNvSpPr>
            <a:spLocks noGrp="1"/>
          </p:cNvSpPr>
          <p:nvPr>
            <p:ph type="ftr" sz="quarter" idx="11"/>
          </p:nvPr>
        </p:nvSpPr>
        <p:spPr/>
        <p:txBody>
          <a:bodyPr/>
          <a:lstStyle/>
          <a:p>
            <a:r>
              <a:rPr lang="en-US"/>
              <a:t>Developed by:  ODJFS-CPS Policy 1/2012 DR- Revised April 2022</a:t>
            </a:r>
            <a:endParaRPr lang="en-US" dirty="0"/>
          </a:p>
        </p:txBody>
      </p:sp>
      <p:sp>
        <p:nvSpPr>
          <p:cNvPr id="8" name="Header Placeholder 7"/>
          <p:cNvSpPr>
            <a:spLocks noGrp="1"/>
          </p:cNvSpPr>
          <p:nvPr>
            <p:ph type="hdr" sz="quarter" idx="12"/>
          </p:nvPr>
        </p:nvSpPr>
        <p:spPr/>
        <p:txBody>
          <a:bodyPr/>
          <a:lstStyle/>
          <a:p>
            <a:r>
              <a:rPr lang="en-US"/>
              <a:t>CAPM Assessing Child Safety</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Is there a safety plan? Why? What are the identified concerns? Does the information provided assist you in completing decisions regarding the children’s safety?</a:t>
            </a:r>
          </a:p>
          <a:p>
            <a:endParaRPr lang="en-US" baseline="0" dirty="0"/>
          </a:p>
          <a:p>
            <a:r>
              <a:rPr lang="en-US" baseline="0" dirty="0"/>
              <a:t>Is there additional information you would like to have before completing decisions of safety?</a:t>
            </a:r>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10</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Is there a safety plan? Why? What are the identified concerns? Does the information provided assist you in completing decisions regarding the children’s safety?</a:t>
            </a:r>
          </a:p>
          <a:p>
            <a:endParaRPr lang="en-US" baseline="0" dirty="0"/>
          </a:p>
          <a:p>
            <a:r>
              <a:rPr lang="en-US" baseline="0" dirty="0"/>
              <a:t>Is there additional information you would like to have before completing decisions of safety?</a:t>
            </a:r>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11</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Is there a safety plan? Why? What are the identified concerns? Does the information provided assist you in completing decisions regarding the children’s safety?</a:t>
            </a:r>
          </a:p>
          <a:p>
            <a:endParaRPr lang="en-US" baseline="0" dirty="0"/>
          </a:p>
          <a:p>
            <a:r>
              <a:rPr lang="en-US" baseline="0" dirty="0"/>
              <a:t>Is there additional information you would like to have before completing decisions of safety?</a:t>
            </a:r>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12</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Is there a safety plan? Why? What are the identified concerns? Does the information provided assist you in completing decisions regarding the children’s safety?</a:t>
            </a:r>
          </a:p>
          <a:p>
            <a:endParaRPr lang="en-US" baseline="0" dirty="0"/>
          </a:p>
          <a:p>
            <a:r>
              <a:rPr lang="en-US" baseline="0" dirty="0"/>
              <a:t>Is there additional information you would like to have before completing decisions of safety?</a:t>
            </a:r>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13</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Is there a safety plan? Why? What are the identified concerns? Does the information provided assist you in completing decisions regarding the children’s safety?</a:t>
            </a:r>
          </a:p>
          <a:p>
            <a:endParaRPr lang="en-US" baseline="0" dirty="0"/>
          </a:p>
          <a:p>
            <a:r>
              <a:rPr lang="en-US" baseline="0" dirty="0"/>
              <a:t>Is there additional information you would like to have before completing decisions of safety?</a:t>
            </a:r>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14</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15</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a:t>
            </a:r>
          </a:p>
          <a:p>
            <a:r>
              <a:rPr lang="en-US" baseline="0" dirty="0"/>
              <a:t>Is there an active safety plan?  Yes or No?</a:t>
            </a:r>
          </a:p>
          <a:p>
            <a:r>
              <a:rPr lang="en-US" baseline="0" dirty="0"/>
              <a:t>What are the safety concerns for the children?</a:t>
            </a:r>
          </a:p>
          <a:p>
            <a:r>
              <a:rPr lang="en-US" baseline="0" dirty="0"/>
              <a:t>What are the safety concerns for the children in the removal home?</a:t>
            </a:r>
          </a:p>
          <a:p>
            <a:r>
              <a:rPr lang="en-US" baseline="0" dirty="0"/>
              <a:t>Does the information provided assist you in completing decisions regarding the children’s safety?</a:t>
            </a:r>
          </a:p>
          <a:p>
            <a:r>
              <a:rPr lang="en-US" baseline="0" dirty="0"/>
              <a:t>Does the information provided inform about the biological mother’s home?</a:t>
            </a:r>
          </a:p>
          <a:p>
            <a:r>
              <a:rPr lang="en-US" baseline="0" dirty="0"/>
              <a:t>Is there additional information you would like to have before completing decisions of safety?</a:t>
            </a:r>
            <a:endParaRPr lang="en-US" dirty="0"/>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16</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17</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a:t>
            </a:r>
          </a:p>
          <a:p>
            <a:r>
              <a:rPr lang="en-US" baseline="0" dirty="0"/>
              <a:t>Is there an active safety plan?  Yes or No?</a:t>
            </a:r>
          </a:p>
          <a:p>
            <a:r>
              <a:rPr lang="en-US" baseline="0" dirty="0"/>
              <a:t>What are the safety concerns for the children?</a:t>
            </a:r>
          </a:p>
          <a:p>
            <a:r>
              <a:rPr lang="en-US" baseline="0" dirty="0"/>
              <a:t>What are the safety concerns for the children in the removal home?</a:t>
            </a:r>
          </a:p>
          <a:p>
            <a:r>
              <a:rPr lang="en-US" baseline="0" dirty="0"/>
              <a:t>Does the information provided assist you in completing decisions regarding the children’s safety?</a:t>
            </a:r>
          </a:p>
          <a:p>
            <a:r>
              <a:rPr lang="en-US" baseline="0" dirty="0"/>
              <a:t>Does the information provided inform about the biological mother’s home?</a:t>
            </a:r>
          </a:p>
          <a:p>
            <a:r>
              <a:rPr lang="en-US" baseline="0" dirty="0"/>
              <a:t>Is there additional information you would like to have before completing decisions of safety?</a:t>
            </a:r>
            <a:endParaRPr lang="en-US" dirty="0"/>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18</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19</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2</a:t>
            </a:fld>
            <a:endParaRPr lang="en-US" dirty="0"/>
          </a:p>
        </p:txBody>
      </p:sp>
    </p:spTree>
    <p:extLst>
      <p:ext uri="{BB962C8B-B14F-4D97-AF65-F5344CB8AC3E}">
        <p14:creationId xmlns:p14="http://schemas.microsoft.com/office/powerpoint/2010/main" val="267139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a:t>
            </a:r>
          </a:p>
          <a:p>
            <a:r>
              <a:rPr lang="en-US" baseline="0" dirty="0"/>
              <a:t>Is there an active safety plan?  Yes or No?</a:t>
            </a:r>
          </a:p>
          <a:p>
            <a:r>
              <a:rPr lang="en-US" baseline="0" dirty="0"/>
              <a:t>What are the safety concerns for the children?</a:t>
            </a:r>
          </a:p>
          <a:p>
            <a:r>
              <a:rPr lang="en-US" baseline="0" dirty="0"/>
              <a:t>What are the safety concerns for the children in the removal home?</a:t>
            </a:r>
          </a:p>
          <a:p>
            <a:r>
              <a:rPr lang="en-US" baseline="0" dirty="0"/>
              <a:t>Does the information provided assist you in completing decisions regarding the children’s safety?</a:t>
            </a:r>
          </a:p>
          <a:p>
            <a:r>
              <a:rPr lang="en-US" baseline="0" dirty="0"/>
              <a:t>Does the information provided inform about the biological mother’s home?</a:t>
            </a:r>
          </a:p>
          <a:p>
            <a:r>
              <a:rPr lang="en-US" baseline="0" dirty="0"/>
              <a:t>Is there additional information you would like to have before completing decisions of safety?</a:t>
            </a:r>
            <a:endParaRPr lang="en-US" dirty="0"/>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20</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a:t>
            </a:r>
          </a:p>
          <a:p>
            <a:r>
              <a:rPr lang="en-US" baseline="0" dirty="0"/>
              <a:t>Is there an active safety plan?  Yes or No?</a:t>
            </a:r>
          </a:p>
          <a:p>
            <a:r>
              <a:rPr lang="en-US" baseline="0" dirty="0"/>
              <a:t>What are the safety concerns for the children?</a:t>
            </a:r>
          </a:p>
          <a:p>
            <a:r>
              <a:rPr lang="en-US" baseline="0" dirty="0"/>
              <a:t>What are the safety concerns for the children in the removal home?</a:t>
            </a:r>
          </a:p>
          <a:p>
            <a:r>
              <a:rPr lang="en-US" baseline="0" dirty="0"/>
              <a:t>Does the information provided assist you in completing decisions regarding the children’s safety?</a:t>
            </a:r>
          </a:p>
          <a:p>
            <a:r>
              <a:rPr lang="en-US" baseline="0" dirty="0"/>
              <a:t>Does the information provided inform about the biological mother’s home?</a:t>
            </a:r>
          </a:p>
          <a:p>
            <a:r>
              <a:rPr lang="en-US" baseline="0" dirty="0"/>
              <a:t>Is there additional information you would like to have before completing decisions of safety?</a:t>
            </a:r>
            <a:endParaRPr lang="en-US" dirty="0"/>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21</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22</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a:t>
            </a:r>
          </a:p>
          <a:p>
            <a:r>
              <a:rPr lang="en-US" baseline="0" dirty="0"/>
              <a:t>Is there an active safety plan?  Yes or No?</a:t>
            </a:r>
          </a:p>
          <a:p>
            <a:r>
              <a:rPr lang="en-US" baseline="0" dirty="0"/>
              <a:t>What are the safety concerns for the children?</a:t>
            </a:r>
          </a:p>
          <a:p>
            <a:r>
              <a:rPr lang="en-US" baseline="0" dirty="0"/>
              <a:t>What are the safety concerns for the children in the removal home?</a:t>
            </a:r>
          </a:p>
          <a:p>
            <a:r>
              <a:rPr lang="en-US" baseline="0" dirty="0"/>
              <a:t>Does the information provided assist you in completing decisions regarding the children’s safety?</a:t>
            </a:r>
          </a:p>
          <a:p>
            <a:r>
              <a:rPr lang="en-US" baseline="0" dirty="0"/>
              <a:t>Does the information provided inform about the biological mother’s home?</a:t>
            </a:r>
          </a:p>
          <a:p>
            <a:r>
              <a:rPr lang="en-US" baseline="0" dirty="0"/>
              <a:t>Is there additional information you would like to have before completing decisions of safety?</a:t>
            </a:r>
            <a:endParaRPr lang="en-US" dirty="0"/>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23</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24</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25</a:t>
            </a:fld>
            <a:endParaRPr lang="en-US" dirty="0"/>
          </a:p>
        </p:txBody>
      </p:sp>
    </p:spTree>
    <p:extLst>
      <p:ext uri="{BB962C8B-B14F-4D97-AF65-F5344CB8AC3E}">
        <p14:creationId xmlns:p14="http://schemas.microsoft.com/office/powerpoint/2010/main" val="632867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9855">
              <a:defRPr/>
            </a:pPr>
            <a:endParaRPr lang="en-US" dirty="0"/>
          </a:p>
          <a:p>
            <a:pPr lvl="0"/>
            <a:r>
              <a:rPr lang="en-US" b="1" u="sng" dirty="0"/>
              <a:t>Assessment of Safety </a:t>
            </a:r>
            <a:endParaRPr lang="en-US" dirty="0"/>
          </a:p>
          <a:p>
            <a:r>
              <a:rPr lang="en-US" dirty="0"/>
              <a:t>Within the CAPM Safety Assessment there are 11 listed safety factors that must be assessed. The safety factors are comprised of signs of present danger, safety threats, and serious harm. Information obtained in relation to the safety factors during the intake process will assist in completing an accurate screening decision. </a:t>
            </a:r>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26</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6600FF"/>
              </a:solidFill>
            </a:endParaRPr>
          </a:p>
          <a:p>
            <a:r>
              <a:rPr lang="en-US" dirty="0">
                <a:solidFill>
                  <a:srgbClr val="6600FF"/>
                </a:solidFill>
              </a:rPr>
              <a:t>Handout 5-6</a:t>
            </a:r>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27</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9855">
              <a:defRPr/>
            </a:pPr>
            <a:endParaRPr lang="en-US" dirty="0"/>
          </a:p>
          <a:p>
            <a:pPr defTabSz="969855">
              <a:defRPr/>
            </a:pPr>
            <a:r>
              <a:rPr lang="en-US" dirty="0">
                <a:solidFill>
                  <a:srgbClr val="6600FF"/>
                </a:solidFill>
              </a:rPr>
              <a:t>Handout 5-6</a:t>
            </a:r>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28</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29</a:t>
            </a:fld>
            <a:endParaRPr lang="en-US" dirty="0"/>
          </a:p>
        </p:txBody>
      </p:sp>
    </p:spTree>
    <p:extLst>
      <p:ext uri="{BB962C8B-B14F-4D97-AF65-F5344CB8AC3E}">
        <p14:creationId xmlns:p14="http://schemas.microsoft.com/office/powerpoint/2010/main" val="18652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3</a:t>
            </a:fld>
            <a:endParaRPr lang="en-US" dirty="0"/>
          </a:p>
        </p:txBody>
      </p:sp>
    </p:spTree>
    <p:extLst>
      <p:ext uri="{BB962C8B-B14F-4D97-AF65-F5344CB8AC3E}">
        <p14:creationId xmlns:p14="http://schemas.microsoft.com/office/powerpoint/2010/main" val="3476365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a:t>
            </a:r>
          </a:p>
          <a:p>
            <a:r>
              <a:rPr lang="en-US" baseline="0" dirty="0"/>
              <a:t>Is there an active safety plan?  Yes or No?</a:t>
            </a:r>
          </a:p>
          <a:p>
            <a:r>
              <a:rPr lang="en-US" baseline="0" dirty="0"/>
              <a:t>What are the safety concerns for the children?</a:t>
            </a:r>
          </a:p>
          <a:p>
            <a:r>
              <a:rPr lang="en-US" baseline="0" dirty="0"/>
              <a:t>What are the safety concerns for the children in the removal home?</a:t>
            </a:r>
          </a:p>
          <a:p>
            <a:r>
              <a:rPr lang="en-US" baseline="0" dirty="0"/>
              <a:t>Does the information provided assist you in completing decisions regarding the children’s safety?</a:t>
            </a:r>
          </a:p>
          <a:p>
            <a:r>
              <a:rPr lang="en-US" baseline="0" dirty="0"/>
              <a:t>Does the information provided inform about the biological mother’s home?</a:t>
            </a:r>
          </a:p>
          <a:p>
            <a:r>
              <a:rPr lang="en-US" baseline="0" dirty="0"/>
              <a:t>Is there additional information you would like to have before completing decisions of safety?</a:t>
            </a:r>
            <a:endParaRPr lang="en-US" dirty="0"/>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30</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a:t>
            </a:r>
          </a:p>
          <a:p>
            <a:r>
              <a:rPr lang="en-US" baseline="0" dirty="0"/>
              <a:t>Is there an active safety plan?  Yes or No?</a:t>
            </a:r>
          </a:p>
          <a:p>
            <a:r>
              <a:rPr lang="en-US" baseline="0" dirty="0"/>
              <a:t>What are the safety concerns for the children?</a:t>
            </a:r>
          </a:p>
          <a:p>
            <a:r>
              <a:rPr lang="en-US" baseline="0" dirty="0"/>
              <a:t>What are the safety concerns for the children in the removal home?</a:t>
            </a:r>
          </a:p>
          <a:p>
            <a:r>
              <a:rPr lang="en-US" baseline="0" dirty="0"/>
              <a:t>Does the information provided assist you in completing decisions regarding the children’s safety?</a:t>
            </a:r>
          </a:p>
          <a:p>
            <a:r>
              <a:rPr lang="en-US" baseline="0" dirty="0"/>
              <a:t>Does the information provided inform about the biological mother’s home?</a:t>
            </a:r>
          </a:p>
          <a:p>
            <a:r>
              <a:rPr lang="en-US" baseline="0" dirty="0"/>
              <a:t>Is there additional information you would like to have before completing decisions of safety?</a:t>
            </a:r>
            <a:endParaRPr lang="en-US" dirty="0"/>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31</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9855">
              <a:defRPr/>
            </a:pPr>
            <a:endParaRPr lang="en-US" dirty="0"/>
          </a:p>
          <a:p>
            <a:pPr lvl="0"/>
            <a:r>
              <a:rPr lang="en-US" b="1" u="sng" dirty="0"/>
              <a:t>Assessment of Safety </a:t>
            </a:r>
            <a:endParaRPr lang="en-US" dirty="0"/>
          </a:p>
          <a:p>
            <a:r>
              <a:rPr lang="en-US" dirty="0"/>
              <a:t>Within the CAPM Safety Assessment there are 11 listed safety factors that must be assessed. The safety factors are comprised of signs of present danger, safety threats, and serious harm. Information obtained in relation to the safety factors during the intake process will assist in completing an accurate screening decision. </a:t>
            </a:r>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32</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69855">
              <a:defRPr/>
            </a:pPr>
            <a:endParaRPr lang="en-US" dirty="0"/>
          </a:p>
          <a:p>
            <a:pPr defTabSz="969855">
              <a:defRPr/>
            </a:pPr>
            <a:r>
              <a:rPr lang="en-US" dirty="0"/>
              <a:t>Strengths or resources that reduce, control, or prevent threats of serious harm from arising or having an unsafe impact on a child.  Identifying how the family utilizes protective capacities to ensure the child’s safety is important in the screening decision.  </a:t>
            </a:r>
          </a:p>
          <a:p>
            <a:r>
              <a:rPr lang="en-US" b="1" u="sng" dirty="0"/>
              <a:t>Protective capacities of the Adult</a:t>
            </a:r>
            <a:endParaRPr lang="en-US" dirty="0"/>
          </a:p>
          <a:p>
            <a:r>
              <a:rPr lang="en-US" dirty="0"/>
              <a:t>The purpose is to identify family strengths or resources that reduce, control, or prevent threats of serious harm from arising or having an unsafe impact on a child. Simply put, </a:t>
            </a:r>
            <a:r>
              <a:rPr lang="en-US" b="1" dirty="0"/>
              <a:t>how can they keep the child safe</a:t>
            </a:r>
            <a:r>
              <a:rPr lang="en-US" dirty="0"/>
              <a:t>? </a:t>
            </a:r>
          </a:p>
          <a:p>
            <a:r>
              <a:rPr lang="en-US" b="1" i="1" dirty="0"/>
              <a:t> </a:t>
            </a:r>
            <a:endParaRPr lang="en-US" dirty="0"/>
          </a:p>
          <a:p>
            <a:r>
              <a:rPr lang="en-US" b="1" i="1" dirty="0"/>
              <a:t>What happens if our assessment is wrong?  </a:t>
            </a:r>
            <a:endParaRPr lang="en-US" dirty="0"/>
          </a:p>
          <a:p>
            <a:pPr lvl="0"/>
            <a:r>
              <a:rPr lang="en-US" dirty="0"/>
              <a:t>We may fail to intervene and a child suffers more maltreatment. </a:t>
            </a:r>
          </a:p>
          <a:p>
            <a:pPr lvl="0"/>
            <a:r>
              <a:rPr lang="en-US" dirty="0"/>
              <a:t>We may intervene too quickly and cause the family and the child additional unnecessary trauma. </a:t>
            </a:r>
          </a:p>
          <a:p>
            <a:pPr lvl="0"/>
            <a:r>
              <a:rPr lang="en-US" dirty="0"/>
              <a:t>We may intervene too severely and cause the family and the child additional unnecessary trauma. </a:t>
            </a:r>
          </a:p>
          <a:p>
            <a:pPr lvl="0"/>
            <a:r>
              <a:rPr lang="en-US" dirty="0"/>
              <a:t>We may fail to intervene at an appropriate level to meet the need and the child is maltreated again. </a:t>
            </a:r>
          </a:p>
          <a:p>
            <a:r>
              <a:rPr lang="en-US" dirty="0"/>
              <a:t> </a:t>
            </a:r>
          </a:p>
          <a:p>
            <a:r>
              <a:rPr lang="en-US" dirty="0"/>
              <a:t>It is critical when assessing protective capacity that we take the time necessary to fully review the family’s capacity to protect the child. </a:t>
            </a:r>
          </a:p>
          <a:p>
            <a:endParaRPr lang="en-US" dirty="0"/>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33</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69855">
              <a:defRPr/>
            </a:pPr>
            <a:endParaRPr lang="en-US" dirty="0"/>
          </a:p>
          <a:p>
            <a:pPr defTabSz="969855">
              <a:defRPr/>
            </a:pPr>
            <a:r>
              <a:rPr lang="en-US" dirty="0"/>
              <a:t>Strengths or resources that reduce, control, or prevent threats of serious harm from arising or having an unsafe impact on a child.  Identifying how the family utilizes protective capacities to ensure the child’s safety is important in the screening decision.  </a:t>
            </a:r>
          </a:p>
          <a:p>
            <a:r>
              <a:rPr lang="en-US" b="1" u="sng" dirty="0"/>
              <a:t>Protective capacities of the Adult</a:t>
            </a:r>
            <a:endParaRPr lang="en-US" dirty="0"/>
          </a:p>
          <a:p>
            <a:r>
              <a:rPr lang="en-US" dirty="0"/>
              <a:t>The purpose is to identify family strengths or resources that reduce, control, or prevent threats of serious harm from arising or having an unsafe impact on a child. Simply put, </a:t>
            </a:r>
            <a:r>
              <a:rPr lang="en-US" b="1" dirty="0"/>
              <a:t>how can they keep the child safe</a:t>
            </a:r>
            <a:r>
              <a:rPr lang="en-US" dirty="0"/>
              <a:t>? </a:t>
            </a:r>
          </a:p>
          <a:p>
            <a:r>
              <a:rPr lang="en-US" b="1" i="1" dirty="0"/>
              <a:t> </a:t>
            </a:r>
            <a:endParaRPr lang="en-US" dirty="0"/>
          </a:p>
          <a:p>
            <a:r>
              <a:rPr lang="en-US" b="1" i="1" dirty="0"/>
              <a:t>What happens if our assessment is wrong?  </a:t>
            </a:r>
            <a:endParaRPr lang="en-US" dirty="0"/>
          </a:p>
          <a:p>
            <a:pPr lvl="0"/>
            <a:r>
              <a:rPr lang="en-US" dirty="0"/>
              <a:t>We may fail to intervene and a child suffers more maltreatment. </a:t>
            </a:r>
          </a:p>
          <a:p>
            <a:pPr lvl="0"/>
            <a:r>
              <a:rPr lang="en-US" dirty="0"/>
              <a:t>We may intervene too quickly and cause the family and the child additional unnecessary trauma. </a:t>
            </a:r>
          </a:p>
          <a:p>
            <a:pPr lvl="0"/>
            <a:r>
              <a:rPr lang="en-US" dirty="0"/>
              <a:t>We may intervene too severely and cause the family and the child additional unnecessary trauma. </a:t>
            </a:r>
          </a:p>
          <a:p>
            <a:pPr lvl="0"/>
            <a:r>
              <a:rPr lang="en-US" dirty="0"/>
              <a:t>We may fail to intervene at an appropriate level to meet the need and the child is maltreated again. </a:t>
            </a:r>
          </a:p>
          <a:p>
            <a:r>
              <a:rPr lang="en-US" dirty="0"/>
              <a:t> </a:t>
            </a:r>
          </a:p>
          <a:p>
            <a:r>
              <a:rPr lang="en-US" dirty="0"/>
              <a:t>It is critical when assessing protective capacity that we take the time necessary to fully review the family’s capacity to protect the child. </a:t>
            </a:r>
          </a:p>
          <a:p>
            <a:endParaRPr lang="en-US" dirty="0"/>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34</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9855">
              <a:defRPr/>
            </a:pPr>
            <a:endParaRPr lang="en-US" dirty="0"/>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35</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9855">
              <a:defRPr/>
            </a:pPr>
            <a:endParaRPr lang="en-US" dirty="0"/>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36</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9855">
              <a:defRPr/>
            </a:pPr>
            <a:endParaRPr lang="en-US" dirty="0"/>
          </a:p>
          <a:p>
            <a:pPr lvl="0"/>
            <a:r>
              <a:rPr lang="en-US" b="1" u="sng" dirty="0"/>
              <a:t>Assessment of Safety </a:t>
            </a:r>
            <a:endParaRPr lang="en-US" dirty="0"/>
          </a:p>
          <a:p>
            <a:r>
              <a:rPr lang="en-US" dirty="0"/>
              <a:t>Within the CAPM Safety Assessment there are 11 listed safety factors that must be assessed. The safety factors are comprised of signs of present danger, safety threats, and serious harm. Information obtained in relation to the safety factors during the intake process will assist in completing an accurate screening decision. </a:t>
            </a:r>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37</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9855">
              <a:defRPr/>
            </a:pPr>
            <a:endParaRPr lang="en-US" dirty="0"/>
          </a:p>
          <a:p>
            <a:pPr defTabSz="969855">
              <a:defRPr/>
            </a:pPr>
            <a:r>
              <a:rPr lang="en-US" dirty="0"/>
              <a:t>The degree to which a child can avoid or modify the impact of safety threats or risk concerns. Any information regarding the following characteristics of the child will assist in completing a screening decision.</a:t>
            </a:r>
          </a:p>
          <a:p>
            <a:endParaRPr lang="en-US" dirty="0"/>
          </a:p>
          <a:p>
            <a:pPr defTabSz="969855">
              <a:defRPr/>
            </a:pPr>
            <a:r>
              <a:rPr lang="en-US" dirty="0">
                <a:solidFill>
                  <a:srgbClr val="6600FF"/>
                </a:solidFill>
              </a:rPr>
              <a:t>Handout</a:t>
            </a:r>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38</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39</a:t>
            </a:fld>
            <a:endParaRPr lang="en-US" dirty="0"/>
          </a:p>
        </p:txBody>
      </p:sp>
    </p:spTree>
    <p:extLst>
      <p:ext uri="{BB962C8B-B14F-4D97-AF65-F5344CB8AC3E}">
        <p14:creationId xmlns:p14="http://schemas.microsoft.com/office/powerpoint/2010/main" val="3156371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a:p>
            <a:endParaRPr lang="en-US" dirty="0"/>
          </a:p>
          <a:p>
            <a:r>
              <a:rPr lang="en-US" dirty="0"/>
              <a:t>Discuss</a:t>
            </a:r>
            <a:r>
              <a:rPr lang="en-US" baseline="0" dirty="0"/>
              <a:t> why engagement is important.  Sets a foundation.  </a:t>
            </a:r>
            <a:endParaRPr lang="en-US" dirty="0"/>
          </a:p>
        </p:txBody>
      </p:sp>
      <p:sp>
        <p:nvSpPr>
          <p:cNvPr id="4" name="Slide Number Placeholder 3"/>
          <p:cNvSpPr>
            <a:spLocks noGrp="1"/>
          </p:cNvSpPr>
          <p:nvPr>
            <p:ph type="sldNum" sz="quarter" idx="10"/>
          </p:nvPr>
        </p:nvSpPr>
        <p:spPr/>
        <p:txBody>
          <a:bodyPr/>
          <a:lstStyle/>
          <a:p>
            <a:pPr defTabSz="475031" eaLnBrk="1" fontAlgn="auto" hangingPunct="1">
              <a:spcBef>
                <a:spcPts val="0"/>
              </a:spcBef>
              <a:spcAft>
                <a:spcPts val="0"/>
              </a:spcAft>
              <a:defRPr/>
            </a:pPr>
            <a:fld id="{15141940-3C67-44E7-A099-DB794963996F}" type="slidenum">
              <a:rPr lang="en-US">
                <a:solidFill>
                  <a:prstClr val="black"/>
                </a:solidFill>
                <a:latin typeface="Calibri" panose="020F0502020204030204"/>
              </a:rPr>
              <a:pPr defTabSz="475031" eaLnBrk="1" fontAlgn="auto" hangingPunct="1">
                <a:spcBef>
                  <a:spcPts val="0"/>
                </a:spcBef>
                <a:spcAft>
                  <a:spcPts val="0"/>
                </a:spcAft>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59012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40</a:t>
            </a:fld>
            <a:endParaRPr lang="en-US" dirty="0"/>
          </a:p>
        </p:txBody>
      </p:sp>
    </p:spTree>
    <p:extLst>
      <p:ext uri="{BB962C8B-B14F-4D97-AF65-F5344CB8AC3E}">
        <p14:creationId xmlns:p14="http://schemas.microsoft.com/office/powerpoint/2010/main" val="3500721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41</a:t>
            </a:fld>
            <a:endParaRPr lang="en-US" dirty="0"/>
          </a:p>
        </p:txBody>
      </p:sp>
    </p:spTree>
    <p:extLst>
      <p:ext uri="{BB962C8B-B14F-4D97-AF65-F5344CB8AC3E}">
        <p14:creationId xmlns:p14="http://schemas.microsoft.com/office/powerpoint/2010/main" val="2286404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42</a:t>
            </a:fld>
            <a:endParaRPr lang="en-US" dirty="0"/>
          </a:p>
        </p:txBody>
      </p:sp>
    </p:spTree>
    <p:extLst>
      <p:ext uri="{BB962C8B-B14F-4D97-AF65-F5344CB8AC3E}">
        <p14:creationId xmlns:p14="http://schemas.microsoft.com/office/powerpoint/2010/main" val="1369127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43</a:t>
            </a:fld>
            <a:endParaRPr lang="en-US" dirty="0"/>
          </a:p>
        </p:txBody>
      </p:sp>
    </p:spTree>
    <p:extLst>
      <p:ext uri="{BB962C8B-B14F-4D97-AF65-F5344CB8AC3E}">
        <p14:creationId xmlns:p14="http://schemas.microsoft.com/office/powerpoint/2010/main" val="3861208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44</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a:t>
            </a:r>
          </a:p>
          <a:p>
            <a:r>
              <a:rPr lang="en-US" baseline="0" dirty="0"/>
              <a:t>Is there an active safety plan?  Yes or No?</a:t>
            </a:r>
          </a:p>
          <a:p>
            <a:r>
              <a:rPr lang="en-US" baseline="0" dirty="0"/>
              <a:t>What are the safety concerns for the children?</a:t>
            </a:r>
          </a:p>
          <a:p>
            <a:r>
              <a:rPr lang="en-US" baseline="0" dirty="0"/>
              <a:t>What are the safety concerns for the children in the removal home?</a:t>
            </a:r>
          </a:p>
          <a:p>
            <a:r>
              <a:rPr lang="en-US" baseline="0" dirty="0"/>
              <a:t>Does the information provided assist you in completing decisions regarding the children’s safety?</a:t>
            </a:r>
          </a:p>
          <a:p>
            <a:r>
              <a:rPr lang="en-US" baseline="0" dirty="0"/>
              <a:t>Does the information provided inform about the biological mother’s home?</a:t>
            </a:r>
          </a:p>
          <a:p>
            <a:r>
              <a:rPr lang="en-US" baseline="0" dirty="0"/>
              <a:t>Is there additional information you would like to have before completing decisions of safety?</a:t>
            </a:r>
            <a:endParaRPr lang="en-US" dirty="0"/>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45</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information from portion of</a:t>
            </a:r>
            <a:r>
              <a:rPr lang="en-US" baseline="0" dirty="0"/>
              <a:t> case review:  </a:t>
            </a:r>
          </a:p>
          <a:p>
            <a:r>
              <a:rPr lang="en-US" baseline="0" dirty="0"/>
              <a:t>Is there an active safety plan?  Yes or No?</a:t>
            </a:r>
          </a:p>
          <a:p>
            <a:r>
              <a:rPr lang="en-US" baseline="0" dirty="0"/>
              <a:t>What are the safety concerns for the children?</a:t>
            </a:r>
          </a:p>
          <a:p>
            <a:r>
              <a:rPr lang="en-US" baseline="0" dirty="0"/>
              <a:t>What are the safety concerns for the children in the removal home?</a:t>
            </a:r>
          </a:p>
          <a:p>
            <a:r>
              <a:rPr lang="en-US" baseline="0" dirty="0"/>
              <a:t>Does the information provided assist you in completing decisions regarding the children’s safety?</a:t>
            </a:r>
          </a:p>
          <a:p>
            <a:r>
              <a:rPr lang="en-US" baseline="0" dirty="0"/>
              <a:t>Does the information provided inform about the biological mother’s home?</a:t>
            </a:r>
          </a:p>
          <a:p>
            <a:r>
              <a:rPr lang="en-US" baseline="0" dirty="0"/>
              <a:t>Is there additional information you would like to have before completing decisions of safety?</a:t>
            </a:r>
            <a:endParaRPr lang="en-US" dirty="0"/>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46</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47</a:t>
            </a:fld>
            <a:endParaRPr lang="en-US" dirty="0"/>
          </a:p>
        </p:txBody>
      </p:sp>
    </p:spTree>
    <p:extLst>
      <p:ext uri="{BB962C8B-B14F-4D97-AF65-F5344CB8AC3E}">
        <p14:creationId xmlns:p14="http://schemas.microsoft.com/office/powerpoint/2010/main" val="4055731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Melissa</a:t>
            </a:r>
          </a:p>
          <a:p>
            <a:endParaRPr lang="en-US" baseline="0" dirty="0"/>
          </a:p>
          <a:p>
            <a:r>
              <a:rPr lang="en-US" baseline="0" dirty="0"/>
              <a:t>Shannon:</a:t>
            </a:r>
          </a:p>
          <a:p>
            <a:r>
              <a:rPr lang="en-US" baseline="0" dirty="0"/>
              <a:t>If the child happens to be in paid placement with a private agency don’t forget to partner with the private agency as they can also be used to engage the family. Private agencies, when appropriate and with custodial agency permission can include the family by sending the family a letter explaining the services their child is receiving while in the foster home. The private agency can also make calls to family, include them in on therapy sessions and on the child’s service plan .</a:t>
            </a:r>
          </a:p>
          <a:p>
            <a:endParaRPr lang="en-US" dirty="0"/>
          </a:p>
        </p:txBody>
      </p:sp>
      <p:sp>
        <p:nvSpPr>
          <p:cNvPr id="4" name="Slide Number Placeholder 3"/>
          <p:cNvSpPr>
            <a:spLocks noGrp="1"/>
          </p:cNvSpPr>
          <p:nvPr>
            <p:ph type="sldNum" sz="quarter" idx="10"/>
          </p:nvPr>
        </p:nvSpPr>
        <p:spPr/>
        <p:txBody>
          <a:bodyPr/>
          <a:lstStyle/>
          <a:p>
            <a:pPr defTabSz="484057" eaLnBrk="1" fontAlgn="auto" hangingPunct="1">
              <a:spcBef>
                <a:spcPts val="0"/>
              </a:spcBef>
              <a:spcAft>
                <a:spcPts val="0"/>
              </a:spcAft>
              <a:defRPr/>
            </a:pPr>
            <a:fld id="{15141940-3C67-44E7-A099-DB794963996F}" type="slidenum">
              <a:rPr lang="en-US">
                <a:solidFill>
                  <a:prstClr val="black"/>
                </a:solidFill>
                <a:latin typeface="Calibri" panose="020F0502020204030204"/>
              </a:rPr>
              <a:pPr defTabSz="484057" eaLnBrk="1" fontAlgn="auto" hangingPunct="1">
                <a:spcBef>
                  <a:spcPts val="0"/>
                </a:spcBef>
                <a:spcAft>
                  <a:spcPts val="0"/>
                </a:spcAft>
                <a:defRPr/>
              </a:pPr>
              <a:t>48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12178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10"/>
          </p:nvPr>
        </p:nvSpPr>
        <p:spPr/>
        <p:txBody>
          <a:bodyPr/>
          <a:lstStyle/>
          <a:p>
            <a:pPr defTabSz="475031" eaLnBrk="1" fontAlgn="auto" hangingPunct="1">
              <a:spcBef>
                <a:spcPts val="0"/>
              </a:spcBef>
              <a:spcAft>
                <a:spcPts val="0"/>
              </a:spcAft>
              <a:defRPr/>
            </a:pPr>
            <a:fld id="{15141940-3C67-44E7-A099-DB794963996F}" type="slidenum">
              <a:rPr lang="en-US">
                <a:solidFill>
                  <a:prstClr val="black"/>
                </a:solidFill>
                <a:latin typeface="Calibri" panose="020F0502020204030204"/>
              </a:rPr>
              <a:pPr defTabSz="475031" eaLnBrk="1" fontAlgn="auto" hangingPunct="1">
                <a:spcBef>
                  <a:spcPts val="0"/>
                </a:spcBef>
                <a:spcAft>
                  <a:spcPts val="0"/>
                </a:spcAft>
                <a:defRPr/>
              </a:pPr>
              <a:t>49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9494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So what do we mean when we say assessing? </a:t>
            </a:r>
          </a:p>
          <a:p>
            <a:endParaRPr lang="en-US" sz="800" dirty="0"/>
          </a:p>
          <a:p>
            <a:r>
              <a:rPr lang="en-US" sz="800" dirty="0"/>
              <a:t>In my min2, Assessing can essentially be broken down into 3 processes. </a:t>
            </a:r>
          </a:p>
          <a:p>
            <a:endParaRPr lang="en-US" sz="800" dirty="0"/>
          </a:p>
          <a:p>
            <a:r>
              <a:rPr lang="en-US" sz="800" dirty="0"/>
              <a:t>First is the information gathering process. This is where we rely heavily on our engagement tool to ask questions, be respectfully curious, and gather a lot of information about what is going on with the family.  Important to note is that this process does not stop with the assessment/investigation phase of a case or the initial home study evaluation of a foster or adoptive family. Assessment is an ongoing process, akin to Continuous Quality Improvement, where we are consistently gathering and weighing new information. </a:t>
            </a:r>
          </a:p>
          <a:p>
            <a:endParaRPr lang="en-US" sz="800" dirty="0"/>
          </a:p>
          <a:p>
            <a:r>
              <a:rPr lang="en-US" sz="800" dirty="0"/>
              <a:t>A key to success in the information gathering process to always start with the families STRENGTHS and we will talk about this a little more as we get a little further along today. </a:t>
            </a:r>
          </a:p>
          <a:p>
            <a:endParaRPr lang="en-US" sz="800" dirty="0"/>
          </a:p>
          <a:p>
            <a:r>
              <a:rPr lang="en-US" sz="800" dirty="0"/>
              <a:t>The second process is evaluating the information we collected. Many times we will refer to this process as critical thinking. We’ll hear more about critical thinking in a little bit. This is where you look at the information you gather and figure out how it all fits together to form a wholistic picture of the family. You ask yourself questions such as:  What are the family’s strengths? What are the areas of concern? What is day to day life like for this family? Who or what are supports that the family has access to? </a:t>
            </a:r>
          </a:p>
          <a:p>
            <a:endParaRPr lang="en-US" sz="800" dirty="0"/>
          </a:p>
          <a:p>
            <a:r>
              <a:rPr lang="en-US" sz="800" dirty="0"/>
              <a:t>You may also be asking yourself things like… Does all of this information line up? Have I received contradictory pieces of information that need to be reconciled? Are my sources of information credible? </a:t>
            </a:r>
          </a:p>
          <a:p>
            <a:endParaRPr lang="en-US" sz="800" dirty="0"/>
          </a:p>
          <a:p>
            <a:r>
              <a:rPr lang="en-US" sz="800" dirty="0"/>
              <a:t>The third process is analyzing the information, which also requires good critical thinking skills. This is a little different than evaluating, in that it is a more thorough process where you methodically look at the information you’ve collected – you go through it with a fine-tooth comb – so to speak; for the purposes of understanding what it all means; it’s all the process by which you apply your professional judgement and make an interpretation of what the information reveals in terms of the big picture of family functioning. Synthesizing all of the information. So for example, you’re looking at how the current family dynamic - including things such as the child’s age, vulnerabilities, and adult protective capacities- may impact the potential for future maltreatment. You’re thinking about what services and community resources may be a good support in addressing the concerns you identified and the families’ needs. The analysis process also involves clearly documenting the information you gathered, and the conclusions you’ve came to by using the appropriate assessment tools. </a:t>
            </a:r>
          </a:p>
          <a:p>
            <a:endParaRPr lang="en-US" sz="800" dirty="0"/>
          </a:p>
          <a:p>
            <a:r>
              <a:rPr lang="en-US" sz="800" dirty="0"/>
              <a:t>These different components of assessment will most likely look a little different depending on where you’re at and what your role is in our statewide child welfare system. If you are screener your assessment process is a lot more limited than if you are an intake worker, or ongoing caseworker, or a foster care licensing worker, or an adoption assessor. But regardless of what the assessment process looks like for you there are some key “ideal practices” that are applicable to all child welfare professionals regardless of your role. </a:t>
            </a:r>
          </a:p>
          <a:p>
            <a:endParaRPr lang="en-US" sz="800" dirty="0"/>
          </a:p>
          <a:p>
            <a:r>
              <a:rPr lang="en-US" sz="800" dirty="0"/>
              <a:t>3-5 minutes </a:t>
            </a:r>
          </a:p>
          <a:p>
            <a:endParaRPr lang="en-US" sz="800" dirty="0"/>
          </a:p>
          <a:p>
            <a:r>
              <a:rPr lang="en-US" sz="800" dirty="0"/>
              <a:t>(Lindsay) </a:t>
            </a:r>
          </a:p>
          <a:p>
            <a:endParaRPr lang="en-US" sz="800" dirty="0"/>
          </a:p>
          <a:p>
            <a:r>
              <a:rPr lang="en-US" sz="800" dirty="0"/>
              <a:t>15 Minutes Into Webinar</a:t>
            </a:r>
          </a:p>
        </p:txBody>
      </p:sp>
      <p:sp>
        <p:nvSpPr>
          <p:cNvPr id="4" name="Slide Number Placeholder 3"/>
          <p:cNvSpPr>
            <a:spLocks noGrp="1"/>
          </p:cNvSpPr>
          <p:nvPr>
            <p:ph type="sldNum" sz="quarter" idx="10"/>
          </p:nvPr>
        </p:nvSpPr>
        <p:spPr/>
        <p:txBody>
          <a:bodyPr/>
          <a:lstStyle/>
          <a:p>
            <a:pPr defTabSz="950062" eaLnBrk="1" fontAlgn="auto" hangingPunct="1">
              <a:spcBef>
                <a:spcPts val="0"/>
              </a:spcBef>
              <a:spcAft>
                <a:spcPts val="0"/>
              </a:spcAft>
              <a:defRPr/>
            </a:pPr>
            <a:fld id="{96917DFB-49F9-4B1E-AA00-B2EC8C3FC7B2}" type="slidenum">
              <a:rPr lang="en-US">
                <a:solidFill>
                  <a:prstClr val="black"/>
                </a:solidFill>
                <a:latin typeface="Calibri" panose="020F0502020204030204"/>
              </a:rPr>
              <a:pPr defTabSz="950062" eaLnBrk="1" fontAlgn="auto" hangingPunct="1">
                <a:spcBef>
                  <a:spcPts val="0"/>
                </a:spcBef>
                <a:spcAft>
                  <a:spcPts val="0"/>
                </a:spcAft>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43314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a:p>
            <a:endParaRPr lang="en-US" dirty="0"/>
          </a:p>
          <a:p>
            <a:r>
              <a:rPr lang="en-US" dirty="0"/>
              <a:t>Discuss</a:t>
            </a:r>
            <a:r>
              <a:rPr lang="en-US" baseline="0" dirty="0"/>
              <a:t> verbal vs. non-verbal interactions. </a:t>
            </a:r>
            <a:endParaRPr lang="en-US" dirty="0"/>
          </a:p>
        </p:txBody>
      </p:sp>
      <p:sp>
        <p:nvSpPr>
          <p:cNvPr id="4" name="Slide Number Placeholder 3"/>
          <p:cNvSpPr>
            <a:spLocks noGrp="1"/>
          </p:cNvSpPr>
          <p:nvPr>
            <p:ph type="sldNum" sz="quarter" idx="10"/>
          </p:nvPr>
        </p:nvSpPr>
        <p:spPr/>
        <p:txBody>
          <a:bodyPr/>
          <a:lstStyle/>
          <a:p>
            <a:pPr defTabSz="475031" eaLnBrk="1" fontAlgn="auto" hangingPunct="1">
              <a:spcBef>
                <a:spcPts val="0"/>
              </a:spcBef>
              <a:spcAft>
                <a:spcPts val="0"/>
              </a:spcAft>
              <a:defRPr/>
            </a:pPr>
            <a:fld id="{15141940-3C67-44E7-A099-DB794963996F}" type="slidenum">
              <a:rPr lang="en-US">
                <a:solidFill>
                  <a:prstClr val="black"/>
                </a:solidFill>
                <a:latin typeface="Calibri" panose="020F0502020204030204"/>
              </a:rPr>
              <a:pPr defTabSz="475031" eaLnBrk="1" fontAlgn="auto" hangingPunct="1">
                <a:spcBef>
                  <a:spcPts val="0"/>
                </a:spcBef>
                <a:spcAft>
                  <a:spcPts val="0"/>
                </a:spcAft>
                <a:defRPr/>
              </a:pPr>
              <a:t>50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151090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Melissa</a:t>
            </a:r>
          </a:p>
          <a:p>
            <a:endParaRPr lang="en-US" baseline="0" dirty="0"/>
          </a:p>
          <a:p>
            <a:r>
              <a:rPr lang="en-US" baseline="0" dirty="0"/>
              <a:t>Shannon:</a:t>
            </a:r>
          </a:p>
          <a:p>
            <a:r>
              <a:rPr lang="en-US" baseline="0" dirty="0"/>
              <a:t>If the child happens to be in paid placement with a private agency don’t forget to partner with the private agency as they can also be used to engage the family. Private agencies, when appropriate and with custodial agency permission can include the family by sending the family a letter explaining the services their child is receiving while in the foster home. The private agency can also make calls to family, include them in on therapy sessions and on the child’s service plan .</a:t>
            </a:r>
          </a:p>
          <a:p>
            <a:endParaRPr lang="en-US" dirty="0"/>
          </a:p>
        </p:txBody>
      </p:sp>
      <p:sp>
        <p:nvSpPr>
          <p:cNvPr id="4" name="Slide Number Placeholder 3"/>
          <p:cNvSpPr>
            <a:spLocks noGrp="1"/>
          </p:cNvSpPr>
          <p:nvPr>
            <p:ph type="sldNum" sz="quarter" idx="10"/>
          </p:nvPr>
        </p:nvSpPr>
        <p:spPr/>
        <p:txBody>
          <a:bodyPr/>
          <a:lstStyle/>
          <a:p>
            <a:pPr defTabSz="475031" eaLnBrk="1" fontAlgn="auto" hangingPunct="1">
              <a:spcBef>
                <a:spcPts val="0"/>
              </a:spcBef>
              <a:spcAft>
                <a:spcPts val="0"/>
              </a:spcAft>
              <a:defRPr/>
            </a:pPr>
            <a:fld id="{15141940-3C67-44E7-A099-DB794963996F}" type="slidenum">
              <a:rPr lang="en-US">
                <a:solidFill>
                  <a:prstClr val="black"/>
                </a:solidFill>
                <a:latin typeface="Calibri" panose="020F0502020204030204"/>
              </a:rPr>
              <a:pPr defTabSz="475031" eaLnBrk="1" fontAlgn="auto" hangingPunct="1">
                <a:spcBef>
                  <a:spcPts val="0"/>
                </a:spcBef>
                <a:spcAft>
                  <a:spcPts val="0"/>
                </a:spcAft>
                <a:defRPr/>
              </a:pPr>
              <a:t>51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832385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52</a:t>
            </a:fld>
            <a:endParaRPr lang="en-US" dirty="0"/>
          </a:p>
        </p:txBody>
      </p:sp>
    </p:spTree>
    <p:extLst>
      <p:ext uri="{BB962C8B-B14F-4D97-AF65-F5344CB8AC3E}">
        <p14:creationId xmlns:p14="http://schemas.microsoft.com/office/powerpoint/2010/main" val="33814340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53</a:t>
            </a:fld>
            <a:endParaRPr lang="en-US" dirty="0"/>
          </a:p>
        </p:txBody>
      </p:sp>
    </p:spTree>
    <p:extLst>
      <p:ext uri="{BB962C8B-B14F-4D97-AF65-F5344CB8AC3E}">
        <p14:creationId xmlns:p14="http://schemas.microsoft.com/office/powerpoint/2010/main" val="20486398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54</a:t>
            </a:fld>
            <a:endParaRPr lang="en-US" dirty="0"/>
          </a:p>
        </p:txBody>
      </p:sp>
    </p:spTree>
    <p:extLst>
      <p:ext uri="{BB962C8B-B14F-4D97-AF65-F5344CB8AC3E}">
        <p14:creationId xmlns:p14="http://schemas.microsoft.com/office/powerpoint/2010/main" val="35493914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55</a:t>
            </a:fld>
            <a:endParaRPr lang="en-US" dirty="0"/>
          </a:p>
        </p:txBody>
      </p:sp>
    </p:spTree>
    <p:extLst>
      <p:ext uri="{BB962C8B-B14F-4D97-AF65-F5344CB8AC3E}">
        <p14:creationId xmlns:p14="http://schemas.microsoft.com/office/powerpoint/2010/main" val="29880515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56</a:t>
            </a:fld>
            <a:endParaRPr lang="en-US" dirty="0"/>
          </a:p>
        </p:txBody>
      </p:sp>
    </p:spTree>
    <p:extLst>
      <p:ext uri="{BB962C8B-B14F-4D97-AF65-F5344CB8AC3E}">
        <p14:creationId xmlns:p14="http://schemas.microsoft.com/office/powerpoint/2010/main" val="2302492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57</a:t>
            </a:fld>
            <a:endParaRPr lang="en-US" dirty="0"/>
          </a:p>
        </p:txBody>
      </p:sp>
    </p:spTree>
    <p:extLst>
      <p:ext uri="{BB962C8B-B14F-4D97-AF65-F5344CB8AC3E}">
        <p14:creationId xmlns:p14="http://schemas.microsoft.com/office/powerpoint/2010/main" val="12461496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58</a:t>
            </a:fld>
            <a:endParaRPr lang="en-US" dirty="0"/>
          </a:p>
        </p:txBody>
      </p:sp>
    </p:spTree>
    <p:extLst>
      <p:ext uri="{BB962C8B-B14F-4D97-AF65-F5344CB8AC3E}">
        <p14:creationId xmlns:p14="http://schemas.microsoft.com/office/powerpoint/2010/main" val="7687537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59</a:t>
            </a:fld>
            <a:endParaRPr lang="en-US" dirty="0"/>
          </a:p>
        </p:txBody>
      </p:sp>
    </p:spTree>
    <p:extLst>
      <p:ext uri="{BB962C8B-B14F-4D97-AF65-F5344CB8AC3E}">
        <p14:creationId xmlns:p14="http://schemas.microsoft.com/office/powerpoint/2010/main" val="286310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and risk-re-assessments should also be conducted on an ongoing basis - both at CRITICAL DECISION POINTS and also at prescribed intervals – for Ohio this is during the 90 day case reviews and Semi-Annual Administrative reviews (SARs). </a:t>
            </a:r>
          </a:p>
          <a:p>
            <a:endParaRPr lang="en-US" dirty="0"/>
          </a:p>
          <a:p>
            <a:pPr defTabSz="1023166">
              <a:defRPr/>
            </a:pPr>
            <a:r>
              <a:rPr lang="en-US" dirty="0"/>
              <a:t>What are critical decision points? </a:t>
            </a:r>
          </a:p>
          <a:p>
            <a:endParaRPr lang="en-US" dirty="0"/>
          </a:p>
          <a:p>
            <a:pPr defTabSz="1023166">
              <a:defRPr/>
            </a:pPr>
            <a:r>
              <a:rPr lang="en-US" dirty="0"/>
              <a:t>A critical decision point is anytime the case situation changes and there could be a potential impact to the safety or risk balance for the family – think back to our 3 overlapping circles – then safety should be re-assessed. Also in the case of reported rule violations for foster parents; we need to take that opportunity to do some re-assessment of the family’s abilities to meet the needs of the children placed in their home and determine if additional supports are need to help the foster parents. Or if a new youth enter the home and brings new behavioral needs…. </a:t>
            </a:r>
          </a:p>
          <a:p>
            <a:endParaRPr lang="en-US" dirty="0"/>
          </a:p>
          <a:p>
            <a:r>
              <a:rPr lang="en-US" dirty="0"/>
              <a:t>Going back to the example we talked about a few minutes ago with the infant and mother with MH and SA issues who were living with gma and gma had the protective factors to mitigate risk. But when gma has a medical emergency that changes the situation and prompts a need for a safety (point in time) re-assessment. </a:t>
            </a:r>
          </a:p>
          <a:p>
            <a:endParaRPr lang="en-US" dirty="0"/>
          </a:p>
          <a:p>
            <a:r>
              <a:rPr lang="en-US" dirty="0"/>
              <a:t>In terms of re-assessing safety and risk at 90 day reviews; it is easy to look at the case review process of “another piece of paperwork” we are required to fill out and totally miss the purpose and intent behind the process. In Montgomery county our case review unit seeks to be purposeful in the case review process by going back to previous assessments of safety and tracking that families progress or lack thereof. We use the case reviews as an opportunity to look critically at the family’s current situation and make and/or adjust plans for achieving the child’s case plan goals… (Patricia – say what you want here – just my thoughts based on your FF article ;) </a:t>
            </a:r>
          </a:p>
          <a:p>
            <a:endParaRPr lang="en-US" dirty="0"/>
          </a:p>
          <a:p>
            <a:r>
              <a:rPr lang="en-US" dirty="0"/>
              <a:t>Patricia 3-5 minutes</a:t>
            </a:r>
          </a:p>
          <a:p>
            <a:endParaRPr lang="en-US" dirty="0"/>
          </a:p>
          <a:p>
            <a:r>
              <a:rPr lang="en-US" dirty="0"/>
              <a:t>45 minutes into webinar</a:t>
            </a:r>
          </a:p>
          <a:p>
            <a:endParaRPr lang="en-US" dirty="0"/>
          </a:p>
          <a:p>
            <a:r>
              <a:rPr lang="en-US" dirty="0"/>
              <a:t>Insert Scaling Example after this slide!</a:t>
            </a:r>
          </a:p>
        </p:txBody>
      </p:sp>
      <p:sp>
        <p:nvSpPr>
          <p:cNvPr id="4" name="Slide Number Placeholder 3"/>
          <p:cNvSpPr>
            <a:spLocks noGrp="1"/>
          </p:cNvSpPr>
          <p:nvPr>
            <p:ph type="sldNum" sz="quarter" idx="10"/>
          </p:nvPr>
        </p:nvSpPr>
        <p:spPr/>
        <p:txBody>
          <a:bodyPr/>
          <a:lstStyle/>
          <a:p>
            <a:pPr defTabSz="968113" eaLnBrk="1" fontAlgn="auto" hangingPunct="1">
              <a:spcBef>
                <a:spcPts val="0"/>
              </a:spcBef>
              <a:spcAft>
                <a:spcPts val="0"/>
              </a:spcAft>
              <a:defRPr/>
            </a:pPr>
            <a:fld id="{96917DFB-49F9-4B1E-AA00-B2EC8C3FC7B2}" type="slidenum">
              <a:rPr lang="en-US">
                <a:solidFill>
                  <a:prstClr val="black"/>
                </a:solidFill>
                <a:latin typeface="Calibri" panose="020F0502020204030204"/>
              </a:rPr>
              <a:pPr defTabSz="968113" eaLnBrk="1" fontAlgn="auto" hangingPunct="1">
                <a:spcBef>
                  <a:spcPts val="0"/>
                </a:spcBef>
                <a:spcAft>
                  <a:spcPts val="0"/>
                </a:spcAft>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829773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60</a:t>
            </a:fld>
            <a:endParaRPr lang="en-US" dirty="0"/>
          </a:p>
        </p:txBody>
      </p:sp>
    </p:spTree>
    <p:extLst>
      <p:ext uri="{BB962C8B-B14F-4D97-AF65-F5344CB8AC3E}">
        <p14:creationId xmlns:p14="http://schemas.microsoft.com/office/powerpoint/2010/main" val="1684886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61</a:t>
            </a:fld>
            <a:endParaRPr lang="en-US" dirty="0"/>
          </a:p>
        </p:txBody>
      </p:sp>
    </p:spTree>
    <p:extLst>
      <p:ext uri="{BB962C8B-B14F-4D97-AF65-F5344CB8AC3E}">
        <p14:creationId xmlns:p14="http://schemas.microsoft.com/office/powerpoint/2010/main" val="30121120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62</a:t>
            </a:fld>
            <a:endParaRPr lang="en-US" dirty="0"/>
          </a:p>
        </p:txBody>
      </p:sp>
    </p:spTree>
    <p:extLst>
      <p:ext uri="{BB962C8B-B14F-4D97-AF65-F5344CB8AC3E}">
        <p14:creationId xmlns:p14="http://schemas.microsoft.com/office/powerpoint/2010/main" val="2358139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63</a:t>
            </a:fld>
            <a:endParaRPr lang="en-US" dirty="0"/>
          </a:p>
        </p:txBody>
      </p:sp>
    </p:spTree>
    <p:extLst>
      <p:ext uri="{BB962C8B-B14F-4D97-AF65-F5344CB8AC3E}">
        <p14:creationId xmlns:p14="http://schemas.microsoft.com/office/powerpoint/2010/main" val="6764470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64</a:t>
            </a:fld>
            <a:endParaRPr lang="en-US" dirty="0"/>
          </a:p>
        </p:txBody>
      </p:sp>
    </p:spTree>
    <p:extLst>
      <p:ext uri="{BB962C8B-B14F-4D97-AF65-F5344CB8AC3E}">
        <p14:creationId xmlns:p14="http://schemas.microsoft.com/office/powerpoint/2010/main" val="12499667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65</a:t>
            </a:fld>
            <a:endParaRPr lang="en-US" dirty="0"/>
          </a:p>
        </p:txBody>
      </p:sp>
    </p:spTree>
    <p:extLst>
      <p:ext uri="{BB962C8B-B14F-4D97-AF65-F5344CB8AC3E}">
        <p14:creationId xmlns:p14="http://schemas.microsoft.com/office/powerpoint/2010/main" val="36858858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66</a:t>
            </a:fld>
            <a:endParaRPr lang="en-US" dirty="0"/>
          </a:p>
        </p:txBody>
      </p:sp>
    </p:spTree>
    <p:extLst>
      <p:ext uri="{BB962C8B-B14F-4D97-AF65-F5344CB8AC3E}">
        <p14:creationId xmlns:p14="http://schemas.microsoft.com/office/powerpoint/2010/main" val="23989290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67</a:t>
            </a:fld>
            <a:endParaRPr lang="en-US" dirty="0"/>
          </a:p>
        </p:txBody>
      </p:sp>
    </p:spTree>
    <p:extLst>
      <p:ext uri="{BB962C8B-B14F-4D97-AF65-F5344CB8AC3E}">
        <p14:creationId xmlns:p14="http://schemas.microsoft.com/office/powerpoint/2010/main" val="26837814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68</a:t>
            </a:fld>
            <a:endParaRPr lang="en-US" dirty="0"/>
          </a:p>
        </p:txBody>
      </p:sp>
    </p:spTree>
    <p:extLst>
      <p:ext uri="{BB962C8B-B14F-4D97-AF65-F5344CB8AC3E}">
        <p14:creationId xmlns:p14="http://schemas.microsoft.com/office/powerpoint/2010/main" val="30980513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69</a:t>
            </a:fld>
            <a:endParaRPr lang="en-US" dirty="0"/>
          </a:p>
        </p:txBody>
      </p:sp>
    </p:spTree>
    <p:extLst>
      <p:ext uri="{BB962C8B-B14F-4D97-AF65-F5344CB8AC3E}">
        <p14:creationId xmlns:p14="http://schemas.microsoft.com/office/powerpoint/2010/main" val="18756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Sonia (1 minute)</a:t>
            </a:r>
          </a:p>
          <a:p>
            <a:endParaRPr lang="en-US" dirty="0"/>
          </a:p>
          <a:p>
            <a:r>
              <a:rPr lang="en-US" dirty="0"/>
              <a:t>We want to draw attention to the word “synthesizing” here which speaks to how you pull of the of the information you gathered from various sources together to get a wholistic and complete picture of the family dynamics, safety, and risk. Or, the case of a foster or adoptive family you are looking at the complete picture of their strengths and opportunities to improve their parenting skills, therapeutics skills, abilities to work with families of origin, etc. </a:t>
            </a:r>
          </a:p>
        </p:txBody>
      </p:sp>
      <p:sp>
        <p:nvSpPr>
          <p:cNvPr id="4" name="Slide Number Placeholder 3"/>
          <p:cNvSpPr>
            <a:spLocks noGrp="1"/>
          </p:cNvSpPr>
          <p:nvPr>
            <p:ph type="sldNum" sz="quarter" idx="10"/>
          </p:nvPr>
        </p:nvSpPr>
        <p:spPr/>
        <p:txBody>
          <a:bodyPr/>
          <a:lstStyle/>
          <a:p>
            <a:pPr defTabSz="950062" eaLnBrk="1" fontAlgn="auto" hangingPunct="1">
              <a:spcBef>
                <a:spcPts val="0"/>
              </a:spcBef>
              <a:spcAft>
                <a:spcPts val="0"/>
              </a:spcAft>
              <a:defRPr/>
            </a:pPr>
            <a:fld id="{96917DFB-49F9-4B1E-AA00-B2EC8C3FC7B2}" type="slidenum">
              <a:rPr lang="en-US">
                <a:solidFill>
                  <a:prstClr val="black"/>
                </a:solidFill>
                <a:latin typeface="Calibri" panose="020F0502020204030204"/>
              </a:rPr>
              <a:pPr defTabSz="950062" eaLnBrk="1" fontAlgn="auto" hangingPunct="1">
                <a:spcBef>
                  <a:spcPts val="0"/>
                </a:spcBef>
                <a:spcAft>
                  <a:spcPts val="0"/>
                </a:spcAft>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35859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70</a:t>
            </a:fld>
            <a:endParaRPr lang="en-US" dirty="0"/>
          </a:p>
        </p:txBody>
      </p:sp>
    </p:spTree>
    <p:extLst>
      <p:ext uri="{BB962C8B-B14F-4D97-AF65-F5344CB8AC3E}">
        <p14:creationId xmlns:p14="http://schemas.microsoft.com/office/powerpoint/2010/main" val="33608318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71</a:t>
            </a:fld>
            <a:endParaRPr lang="en-US" dirty="0"/>
          </a:p>
        </p:txBody>
      </p:sp>
    </p:spTree>
    <p:extLst>
      <p:ext uri="{BB962C8B-B14F-4D97-AF65-F5344CB8AC3E}">
        <p14:creationId xmlns:p14="http://schemas.microsoft.com/office/powerpoint/2010/main" val="36992079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72</a:t>
            </a:fld>
            <a:endParaRPr lang="en-US" dirty="0"/>
          </a:p>
        </p:txBody>
      </p:sp>
    </p:spTree>
    <p:extLst>
      <p:ext uri="{BB962C8B-B14F-4D97-AF65-F5344CB8AC3E}">
        <p14:creationId xmlns:p14="http://schemas.microsoft.com/office/powerpoint/2010/main" val="26392441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73</a:t>
            </a:fld>
            <a:endParaRPr lang="en-US" dirty="0"/>
          </a:p>
        </p:txBody>
      </p:sp>
    </p:spTree>
    <p:extLst>
      <p:ext uri="{BB962C8B-B14F-4D97-AF65-F5344CB8AC3E}">
        <p14:creationId xmlns:p14="http://schemas.microsoft.com/office/powerpoint/2010/main" val="97893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CAPM Assessing Child Safety</a:t>
            </a:r>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8</a:t>
            </a:fld>
            <a:endParaRPr lang="en-US" dirty="0"/>
          </a:p>
        </p:txBody>
      </p:sp>
    </p:spTree>
    <p:extLst>
      <p:ext uri="{BB962C8B-B14F-4D97-AF65-F5344CB8AC3E}">
        <p14:creationId xmlns:p14="http://schemas.microsoft.com/office/powerpoint/2010/main" val="3188804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9855">
              <a:defRPr/>
            </a:pPr>
            <a:endParaRPr lang="en-US" dirty="0"/>
          </a:p>
          <a:p>
            <a:pPr lvl="0"/>
            <a:r>
              <a:rPr lang="en-US" b="1" u="sng" dirty="0"/>
              <a:t>Assessment of Safety </a:t>
            </a:r>
            <a:endParaRPr lang="en-US" dirty="0"/>
          </a:p>
          <a:p>
            <a:r>
              <a:rPr lang="en-US" dirty="0"/>
              <a:t>Within the CAPM Safety Assessment there are 11 listed safety factors that must be assessed. The safety factors are comprised of signs of present danger, safety threats, and serious harm. Information obtained in relation to the safety factors during the intake process will assist in completing an accurate screening decision. </a:t>
            </a:r>
          </a:p>
          <a:p>
            <a:endParaRPr lang="en-US" dirty="0"/>
          </a:p>
        </p:txBody>
      </p:sp>
      <p:sp>
        <p:nvSpPr>
          <p:cNvPr id="4" name="Date Placeholder 3"/>
          <p:cNvSpPr>
            <a:spLocks noGrp="1"/>
          </p:cNvSpPr>
          <p:nvPr>
            <p:ph type="dt" idx="10"/>
          </p:nvPr>
        </p:nvSpPr>
        <p:spPr>
          <a:xfrm>
            <a:off x="4180115" y="2"/>
            <a:ext cx="3135085" cy="467085"/>
          </a:xfrm>
          <a:prstGeom prst="rect">
            <a:avLst/>
          </a:prstGeom>
        </p:spPr>
        <p:txBody>
          <a:bodyPr lIns="95006" tIns="47503" rIns="95006" bIns="47503"/>
          <a:lstStyle/>
          <a:p>
            <a:endParaRPr lang="en-US" dirty="0"/>
          </a:p>
        </p:txBody>
      </p:sp>
      <p:sp>
        <p:nvSpPr>
          <p:cNvPr id="5" name="Footer Placeholder 4"/>
          <p:cNvSpPr>
            <a:spLocks noGrp="1"/>
          </p:cNvSpPr>
          <p:nvPr>
            <p:ph type="ftr" sz="quarter" idx="11"/>
          </p:nvPr>
        </p:nvSpPr>
        <p:spPr/>
        <p:txBody>
          <a:bodyPr/>
          <a:lstStyle/>
          <a:p>
            <a:r>
              <a:rPr lang="en-US"/>
              <a:t>Developed by:  ODJFS-CPS Policy 1/2012 DR- Revised April 2022</a:t>
            </a:r>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9</a:t>
            </a:fld>
            <a:endParaRPr lang="en-US" dirty="0"/>
          </a:p>
        </p:txBody>
      </p:sp>
      <p:sp>
        <p:nvSpPr>
          <p:cNvPr id="7" name="Header Placeholder 6"/>
          <p:cNvSpPr>
            <a:spLocks noGrp="1"/>
          </p:cNvSpPr>
          <p:nvPr>
            <p:ph type="hdr" sz="quarter" idx="13"/>
          </p:nvPr>
        </p:nvSpPr>
        <p:spPr/>
        <p:txBody>
          <a:bodyPr/>
          <a:lstStyle/>
          <a:p>
            <a:r>
              <a:rPr lang="en-US"/>
              <a:t>CAPM Assessing Child Safety</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dirty="0"/>
              <a:t>Prepared by: Denielle Ell-Rittinger ODJFS-OFC-CPS</a:t>
            </a: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6FF9D11-D6FB-48DE-AADF-5FE4D4CFE39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Prepared by: Denielle Ell-Rittinger ODJFS-OFC-CPS</a:t>
            </a:r>
          </a:p>
        </p:txBody>
      </p:sp>
      <p:sp>
        <p:nvSpPr>
          <p:cNvPr id="6" name="Slide Number Placeholder 5"/>
          <p:cNvSpPr>
            <a:spLocks noGrp="1"/>
          </p:cNvSpPr>
          <p:nvPr>
            <p:ph type="sldNum" sz="quarter" idx="12"/>
          </p:nvPr>
        </p:nvSpPr>
        <p:spPr/>
        <p:txBody>
          <a:bodyPr/>
          <a:lstStyle/>
          <a:p>
            <a:fld id="{E4B3B765-6D61-4805-B18A-08AE313DE8DD}" type="slidenum">
              <a:rPr lang="en-US" smtClean="0"/>
              <a:pPr/>
              <a:t>‹#›</a:t>
            </a:fld>
            <a:endParaRPr lang="en-US" dirty="0"/>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Prepared by: Denielle Ell-Rittinger ODJFS-OFC-CPS</a:t>
            </a:r>
          </a:p>
        </p:txBody>
      </p:sp>
      <p:sp>
        <p:nvSpPr>
          <p:cNvPr id="6" name="Slide Number Placeholder 5"/>
          <p:cNvSpPr>
            <a:spLocks noGrp="1"/>
          </p:cNvSpPr>
          <p:nvPr>
            <p:ph type="sldNum" sz="quarter" idx="12"/>
          </p:nvPr>
        </p:nvSpPr>
        <p:spPr/>
        <p:txBody>
          <a:bodyPr/>
          <a:lstStyle/>
          <a:p>
            <a:fld id="{44F411CB-88AD-4BE1-9F7E-5128D3DC3E1B}" type="slidenum">
              <a:rPr lang="en-US" smtClean="0"/>
              <a:pPr/>
              <a:t>‹#›</a:t>
            </a:fld>
            <a:endParaRPr lang="en-US" dirty="0"/>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1196635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783026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179170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1784655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3695236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41846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2648664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75046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endParaRPr lang="en-US" dirty="0"/>
          </a:p>
        </p:txBody>
      </p:sp>
      <p:sp>
        <p:nvSpPr>
          <p:cNvPr id="9" name="Slide Number Placeholder 8"/>
          <p:cNvSpPr>
            <a:spLocks noGrp="1"/>
          </p:cNvSpPr>
          <p:nvPr>
            <p:ph type="sldNum" sz="quarter" idx="15"/>
          </p:nvPr>
        </p:nvSpPr>
        <p:spPr/>
        <p:txBody>
          <a:bodyPr rtlCol="0"/>
          <a:lstStyle/>
          <a:p>
            <a:fld id="{8BA19C44-07BD-4C80-A089-06EF70FAF756}" type="slidenum">
              <a:rPr lang="en-US" smtClean="0"/>
              <a:pPr/>
              <a:t>‹#›</a:t>
            </a:fld>
            <a:endParaRPr lang="en-US" dirty="0"/>
          </a:p>
        </p:txBody>
      </p:sp>
      <p:sp>
        <p:nvSpPr>
          <p:cNvPr id="10" name="Footer Placeholder 9"/>
          <p:cNvSpPr>
            <a:spLocks noGrp="1"/>
          </p:cNvSpPr>
          <p:nvPr>
            <p:ph type="ftr" sz="quarter" idx="16"/>
          </p:nvPr>
        </p:nvSpPr>
        <p:spPr/>
        <p:txBody>
          <a:bodyPr rtlCol="0"/>
          <a:lstStyle/>
          <a:p>
            <a:r>
              <a:rPr lang="en-US" dirty="0"/>
              <a:t>Prepared by: Denielle Ell-Rittinger ODJFS-OFC-CPS</a:t>
            </a:r>
          </a:p>
        </p:txBody>
      </p:sp>
    </p:spTree>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996353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2196567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883228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3140600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3933684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699046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425942426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86812914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3515475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233021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dirty="0"/>
              <a:t>Prepared by: Denielle Ell-Rittinger ODJFS-OFC-CPS</a:t>
            </a: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98AE0169-21C9-4554-9EAA-DC8253B9D7D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429348153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3014704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4075593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200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4200305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5215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3538309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2852452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1121100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67236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Prepared by: Denielle Ell-Rittinger ODJFS-OFC-CPS</a:t>
            </a:r>
          </a:p>
        </p:txBody>
      </p:sp>
      <p:sp>
        <p:nvSpPr>
          <p:cNvPr id="7" name="Slide Number Placeholder 6"/>
          <p:cNvSpPr>
            <a:spLocks noGrp="1"/>
          </p:cNvSpPr>
          <p:nvPr>
            <p:ph type="sldNum" sz="quarter" idx="12"/>
          </p:nvPr>
        </p:nvSpPr>
        <p:spPr/>
        <p:txBody>
          <a:bodyPr/>
          <a:lstStyle/>
          <a:p>
            <a:fld id="{53F332BE-53E8-4037-9CE8-1D38F6DFC5F5}"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3079324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67722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416678711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258448012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2045914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4151993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150236894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6431499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2670953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3747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Prepared by: Denielle Ell-Rittinger ODJFS-OFC-CPS</a:t>
            </a:r>
          </a:p>
        </p:txBody>
      </p:sp>
      <p:sp>
        <p:nvSpPr>
          <p:cNvPr id="9" name="Slide Number Placeholder 8"/>
          <p:cNvSpPr>
            <a:spLocks noGrp="1"/>
          </p:cNvSpPr>
          <p:nvPr>
            <p:ph type="sldNum" sz="quarter" idx="12"/>
          </p:nvPr>
        </p:nvSpPr>
        <p:spPr/>
        <p:txBody>
          <a:bodyPr/>
          <a:lstStyle/>
          <a:p>
            <a:fld id="{5FB92D69-BBE8-43D1-84A4-6ADADFEC2BEC}"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4118863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4992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4212592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1164105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5D547-4BDC-4EF5-9B3C-5A39D8B41878}"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FA12B-C4CF-4150-8CD9-9BD7AA02B0EB}" type="slidenum">
              <a:rPr lang="en-US" smtClean="0"/>
              <a:t>‹#›</a:t>
            </a:fld>
            <a:endParaRPr lang="en-US" dirty="0"/>
          </a:p>
        </p:txBody>
      </p:sp>
    </p:spTree>
    <p:extLst>
      <p:ext uri="{BB962C8B-B14F-4D97-AF65-F5344CB8AC3E}">
        <p14:creationId xmlns:p14="http://schemas.microsoft.com/office/powerpoint/2010/main" val="358427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endParaRPr lang="en-US" dirty="0"/>
          </a:p>
        </p:txBody>
      </p:sp>
      <p:sp>
        <p:nvSpPr>
          <p:cNvPr id="7" name="Slide Number Placeholder 6"/>
          <p:cNvSpPr>
            <a:spLocks noGrp="1"/>
          </p:cNvSpPr>
          <p:nvPr>
            <p:ph type="sldNum" sz="quarter" idx="11"/>
          </p:nvPr>
        </p:nvSpPr>
        <p:spPr/>
        <p:txBody>
          <a:bodyPr rtlCol="0"/>
          <a:lstStyle/>
          <a:p>
            <a:fld id="{9CC73EDD-6C85-47EC-A6C2-893996CB1FBA}" type="slidenum">
              <a:rPr lang="en-US" smtClean="0"/>
              <a:pPr/>
              <a:t>‹#›</a:t>
            </a:fld>
            <a:endParaRPr lang="en-US" dirty="0"/>
          </a:p>
        </p:txBody>
      </p:sp>
      <p:sp>
        <p:nvSpPr>
          <p:cNvPr id="8" name="Footer Placeholder 7"/>
          <p:cNvSpPr>
            <a:spLocks noGrp="1"/>
          </p:cNvSpPr>
          <p:nvPr>
            <p:ph type="ftr" sz="quarter" idx="12"/>
          </p:nvPr>
        </p:nvSpPr>
        <p:spPr/>
        <p:txBody>
          <a:bodyPr rtlCol="0"/>
          <a:lstStyle/>
          <a:p>
            <a:r>
              <a:rPr lang="en-US" dirty="0"/>
              <a:t>Prepared by: Denielle Ell-Rittinger ODJFS-OFC-CPS</a:t>
            </a:r>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Prepared by: Denielle Ell-Rittinger ODJFS-OFC-CPS</a:t>
            </a:r>
          </a:p>
        </p:txBody>
      </p:sp>
      <p:sp>
        <p:nvSpPr>
          <p:cNvPr id="4" name="Slide Number Placeholder 3"/>
          <p:cNvSpPr>
            <a:spLocks noGrp="1"/>
          </p:cNvSpPr>
          <p:nvPr>
            <p:ph type="sldNum" sz="quarter" idx="12"/>
          </p:nvPr>
        </p:nvSpPr>
        <p:spPr/>
        <p:txBody>
          <a:bodyPr/>
          <a:lstStyle/>
          <a:p>
            <a:fld id="{5081B61B-DB7F-4725-96CC-43051AEC077A}" type="slidenum">
              <a:rPr lang="en-US" smtClean="0"/>
              <a:pPr/>
              <a:t>‹#›</a:t>
            </a:fld>
            <a:endParaRPr lang="en-US" dirty="0"/>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endParaRPr lang="en-US" dirty="0"/>
          </a:p>
        </p:txBody>
      </p:sp>
      <p:sp>
        <p:nvSpPr>
          <p:cNvPr id="22" name="Slide Number Placeholder 21"/>
          <p:cNvSpPr>
            <a:spLocks noGrp="1"/>
          </p:cNvSpPr>
          <p:nvPr>
            <p:ph type="sldNum" sz="quarter" idx="15"/>
          </p:nvPr>
        </p:nvSpPr>
        <p:spPr/>
        <p:txBody>
          <a:bodyPr rtlCol="0"/>
          <a:lstStyle/>
          <a:p>
            <a:fld id="{E897C391-3A3B-4351-BAF0-A447EB43B10D}" type="slidenum">
              <a:rPr lang="en-US" smtClean="0"/>
              <a:pPr/>
              <a:t>‹#›</a:t>
            </a:fld>
            <a:endParaRPr lang="en-US" dirty="0"/>
          </a:p>
        </p:txBody>
      </p:sp>
      <p:sp>
        <p:nvSpPr>
          <p:cNvPr id="23" name="Footer Placeholder 22"/>
          <p:cNvSpPr>
            <a:spLocks noGrp="1"/>
          </p:cNvSpPr>
          <p:nvPr>
            <p:ph type="ftr" sz="quarter" idx="16"/>
          </p:nvPr>
        </p:nvSpPr>
        <p:spPr/>
        <p:txBody>
          <a:bodyPr rtlCol="0"/>
          <a:lstStyle/>
          <a:p>
            <a:r>
              <a:rPr lang="en-US" dirty="0"/>
              <a:t>Prepared by: Denielle Ell-Rittinger ODJFS-OFC-CPS</a:t>
            </a:r>
          </a:p>
        </p:txBody>
      </p:sp>
    </p:spTree>
  </p:cSld>
  <p:clrMapOvr>
    <a:overrideClrMapping bg1="lt1" tx1="dk1" bg2="lt2" tx2="dk2" accent1="accent1" accent2="accent2" accent3="accent3" accent4="accent4" accent5="accent5" accent6="accent6" hlink="hlink" folHlink="folHlink"/>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dirty="0"/>
          </a:p>
        </p:txBody>
      </p:sp>
      <p:sp>
        <p:nvSpPr>
          <p:cNvPr id="18" name="Slide Number Placeholder 17"/>
          <p:cNvSpPr>
            <a:spLocks noGrp="1"/>
          </p:cNvSpPr>
          <p:nvPr>
            <p:ph type="sldNum" sz="quarter" idx="11"/>
          </p:nvPr>
        </p:nvSpPr>
        <p:spPr/>
        <p:txBody>
          <a:bodyPr rtlCol="0"/>
          <a:lstStyle/>
          <a:p>
            <a:fld id="{175C430F-228E-43AE-BAFF-0B1C33FAE6B6}" type="slidenum">
              <a:rPr lang="en-US" smtClean="0"/>
              <a:pPr/>
              <a:t>‹#›</a:t>
            </a:fld>
            <a:endParaRPr lang="en-US" dirty="0"/>
          </a:p>
        </p:txBody>
      </p:sp>
      <p:sp>
        <p:nvSpPr>
          <p:cNvPr id="21" name="Footer Placeholder 20"/>
          <p:cNvSpPr>
            <a:spLocks noGrp="1"/>
          </p:cNvSpPr>
          <p:nvPr>
            <p:ph type="ftr" sz="quarter" idx="12"/>
          </p:nvPr>
        </p:nvSpPr>
        <p:spPr/>
        <p:txBody>
          <a:bodyPr rtlCol="0"/>
          <a:lstStyle/>
          <a:p>
            <a:r>
              <a:rPr lang="en-US" dirty="0"/>
              <a:t>Prepared by: Denielle Ell-Rittinger ODJFS-OFC-CPS</a:t>
            </a:r>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dirty="0"/>
              <a:t>Prepared by: Denielle Ell-Rittinger ODJFS-OFC-CPS</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9DCD3E4-5265-4B95-B8E5-6EF0021C9E7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slow">
    <p:random/>
  </p:transition>
  <p:hf sldNum="0" hdr="0" ft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C5D547-4BDC-4EF5-9B3C-5A39D8B41878}" type="datetimeFigureOut">
              <a:rPr lang="en-US" smtClean="0"/>
              <a:t>4/12/2022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8FA12B-C4CF-4150-8CD9-9BD7AA02B0EB}" type="slidenum">
              <a:rPr lang="en-US" smtClean="0"/>
              <a:t>‹#›</a:t>
            </a:fld>
            <a:endParaRPr lang="en-US" dirty="0"/>
          </a:p>
        </p:txBody>
      </p:sp>
    </p:spTree>
    <p:extLst>
      <p:ext uri="{BB962C8B-B14F-4D97-AF65-F5344CB8AC3E}">
        <p14:creationId xmlns:p14="http://schemas.microsoft.com/office/powerpoint/2010/main" val="385188723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C5D547-4BDC-4EF5-9B3C-5A39D8B41878}" type="datetimeFigureOut">
              <a:rPr lang="en-US" smtClean="0"/>
              <a:t>4/12/2022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A8FA12B-C4CF-4150-8CD9-9BD7AA02B0EB}" type="slidenum">
              <a:rPr lang="en-US" smtClean="0"/>
              <a:t>‹#›</a:t>
            </a:fld>
            <a:endParaRPr lang="en-US" dirty="0"/>
          </a:p>
        </p:txBody>
      </p:sp>
    </p:spTree>
    <p:extLst>
      <p:ext uri="{BB962C8B-B14F-4D97-AF65-F5344CB8AC3E}">
        <p14:creationId xmlns:p14="http://schemas.microsoft.com/office/powerpoint/2010/main" val="266865789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A8C5D547-4BDC-4EF5-9B3C-5A39D8B41878}" type="datetimeFigureOut">
              <a:rPr lang="en-US" smtClean="0"/>
              <a:t>4/12/2022</a:t>
            </a:fld>
            <a:endParaRPr lang="en-US" dirty="0"/>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675">
                <a:solidFill>
                  <a:schemeClr val="accent1"/>
                </a:solidFill>
              </a:defRPr>
            </a:lvl1pPr>
          </a:lstStyle>
          <a:p>
            <a:fld id="{4A8FA12B-C4CF-4150-8CD9-9BD7AA02B0EB}" type="slidenum">
              <a:rPr lang="en-US" smtClean="0"/>
              <a:t>‹#›</a:t>
            </a:fld>
            <a:endParaRPr lang="en-US" dirty="0"/>
          </a:p>
        </p:txBody>
      </p:sp>
    </p:spTree>
    <p:extLst>
      <p:ext uri="{BB962C8B-B14F-4D97-AF65-F5344CB8AC3E}">
        <p14:creationId xmlns:p14="http://schemas.microsoft.com/office/powerpoint/2010/main" val="88062073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hyperlink" Target="http://jfskb.com/sacwi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600" y="1905000"/>
            <a:ext cx="6934200" cy="3046988"/>
          </a:xfrm>
          <a:prstGeom prst="rect">
            <a:avLst/>
          </a:prstGeom>
          <a:noFill/>
        </p:spPr>
        <p:txBody>
          <a:bodyPr wrap="square" lIns="91440" tIns="45720" rIns="91440" bIns="45720">
            <a:spAutoFit/>
          </a:bodyPr>
          <a:lstStyle/>
          <a:p>
            <a:pPr algn="ctr"/>
            <a:r>
              <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onotype Corsiva" pitchFamily="66" charset="0"/>
              </a:rPr>
              <a:t>Assessing</a:t>
            </a:r>
          </a:p>
          <a:p>
            <a:pPr algn="ctr"/>
            <a:r>
              <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onotype Corsiva" pitchFamily="66" charset="0"/>
              </a:rPr>
              <a:t>Child </a:t>
            </a:r>
            <a:r>
              <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onotype Corsiva" pitchFamily="66" charset="0"/>
              </a:rPr>
              <a:t>Safety  </a:t>
            </a:r>
          </a:p>
        </p:txBody>
      </p:sp>
      <p:sp>
        <p:nvSpPr>
          <p:cNvPr id="4" name="TextBox 3"/>
          <p:cNvSpPr txBox="1"/>
          <p:nvPr/>
        </p:nvSpPr>
        <p:spPr>
          <a:xfrm>
            <a:off x="2286000" y="5181600"/>
            <a:ext cx="5943600" cy="584775"/>
          </a:xfrm>
          <a:prstGeom prst="rect">
            <a:avLst/>
          </a:prstGeom>
          <a:noFill/>
        </p:spPr>
        <p:txBody>
          <a:bodyPr wrap="square" rtlCol="0">
            <a:spAutoFit/>
          </a:bodyPr>
          <a:lstStyle/>
          <a:p>
            <a:pPr algn="ctr"/>
            <a:r>
              <a:rPr lang="en-US" sz="3200" b="1" i="1" dirty="0">
                <a:solidFill>
                  <a:schemeClr val="accent5">
                    <a:lumMod val="50000"/>
                  </a:schemeClr>
                </a:solidFill>
                <a:effectLst>
                  <a:outerShdw blurRad="38100" dist="38100" dir="2700000" algn="tl">
                    <a:srgbClr val="000000">
                      <a:alpha val="43137"/>
                    </a:srgbClr>
                  </a:outerShdw>
                </a:effectLst>
                <a:latin typeface="Cambria Math" pitchFamily="18" charset="0"/>
                <a:ea typeface="Cambria Math" pitchFamily="18" charset="0"/>
              </a:rPr>
              <a:t>Child Protective Services Policy</a:t>
            </a:r>
          </a:p>
        </p:txBody>
      </p:sp>
      <p:pic>
        <p:nvPicPr>
          <p:cNvPr id="2" name="Picture 1">
            <a:extLst>
              <a:ext uri="{FF2B5EF4-FFF2-40B4-BE49-F238E27FC236}">
                <a16:creationId xmlns:a16="http://schemas.microsoft.com/office/drawing/2014/main" id="{09ABB0CD-4559-4192-950C-0B58AD02FFF7}"/>
              </a:ext>
            </a:extLst>
          </p:cNvPr>
          <p:cNvPicPr>
            <a:picLocks noChangeAspect="1"/>
          </p:cNvPicPr>
          <p:nvPr/>
        </p:nvPicPr>
        <p:blipFill>
          <a:blip r:embed="rId3"/>
          <a:stretch>
            <a:fillRect/>
          </a:stretch>
        </p:blipFill>
        <p:spPr>
          <a:xfrm>
            <a:off x="1828800" y="271472"/>
            <a:ext cx="3838575" cy="1000125"/>
          </a:xfrm>
          <a:prstGeom prst="rect">
            <a:avLst/>
          </a:prstGeom>
        </p:spPr>
      </p:pic>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n-US" b="1" dirty="0">
                <a:latin typeface="Arial" pitchFamily="34" charset="0"/>
                <a:cs typeface="Arial" pitchFamily="34" charset="0"/>
              </a:rPr>
              <a:t>1.	 A safety threat is not currently active.</a:t>
            </a:r>
            <a:endParaRPr lang="en-US" dirty="0">
              <a:latin typeface="Arial" pitchFamily="34" charset="0"/>
              <a:cs typeface="Arial" pitchFamily="34" charset="0"/>
            </a:endParaRPr>
          </a:p>
          <a:p>
            <a:pPr>
              <a:buNone/>
            </a:pPr>
            <a:endParaRPr lang="en-US" b="1" dirty="0">
              <a:latin typeface="Arial" pitchFamily="34" charset="0"/>
              <a:cs typeface="Arial" pitchFamily="34" charset="0"/>
            </a:endParaRPr>
          </a:p>
          <a:p>
            <a:endParaRPr lang="en-US" dirty="0">
              <a:latin typeface="Arial" pitchFamily="34" charset="0"/>
              <a:cs typeface="Arial" pitchFamily="34" charset="0"/>
            </a:endParaRPr>
          </a:p>
          <a:p>
            <a:pPr>
              <a:buNone/>
            </a:pPr>
            <a:r>
              <a:rPr lang="en-US" b="1" dirty="0">
                <a:latin typeface="Arial" pitchFamily="34" charset="0"/>
                <a:cs typeface="Arial" pitchFamily="34" charset="0"/>
              </a:rPr>
              <a:t>2.	 If a safety threat </a:t>
            </a:r>
            <a:r>
              <a:rPr lang="en-US" b="1" u="sng" dirty="0">
                <a:latin typeface="Arial" pitchFamily="34" charset="0"/>
                <a:cs typeface="Arial" pitchFamily="34" charset="0"/>
              </a:rPr>
              <a:t>is not currently active, but had  </a:t>
            </a:r>
          </a:p>
          <a:p>
            <a:pPr>
              <a:buNone/>
            </a:pPr>
            <a:r>
              <a:rPr lang="en-US" b="1" dirty="0">
                <a:latin typeface="Arial" pitchFamily="34" charset="0"/>
                <a:cs typeface="Arial" pitchFamily="34" charset="0"/>
              </a:rPr>
              <a:t>	 </a:t>
            </a:r>
            <a:r>
              <a:rPr lang="en-US" b="1" u="sng" dirty="0">
                <a:latin typeface="Arial" pitchFamily="34" charset="0"/>
                <a:cs typeface="Arial" pitchFamily="34" charset="0"/>
              </a:rPr>
              <a:t>been active</a:t>
            </a:r>
            <a:r>
              <a:rPr lang="en-US" b="1" dirty="0">
                <a:latin typeface="Arial" pitchFamily="34" charset="0"/>
                <a:cs typeface="Arial" pitchFamily="34" charset="0"/>
              </a:rPr>
              <a:t> at any time since the last  </a:t>
            </a:r>
          </a:p>
          <a:p>
            <a:pPr>
              <a:buNone/>
            </a:pPr>
            <a:r>
              <a:rPr lang="en-US" b="1" dirty="0">
                <a:latin typeface="Arial" pitchFamily="34" charset="0"/>
                <a:cs typeface="Arial" pitchFamily="34" charset="0"/>
              </a:rPr>
              <a:t>	 assessment of safety was completed:</a:t>
            </a:r>
          </a:p>
          <a:p>
            <a:endParaRPr lang="en-US" b="1" dirty="0">
              <a:latin typeface="Arial" pitchFamily="34" charset="0"/>
              <a:cs typeface="Arial" pitchFamily="34" charset="0"/>
            </a:endParaRPr>
          </a:p>
          <a:p>
            <a:endParaRPr lang="en-US" dirty="0">
              <a:latin typeface="Arial" pitchFamily="34" charset="0"/>
              <a:cs typeface="Arial" pitchFamily="34" charset="0"/>
            </a:endParaRPr>
          </a:p>
          <a:p>
            <a:pPr>
              <a:buNone/>
            </a:pPr>
            <a:r>
              <a:rPr lang="en-US" b="1" dirty="0">
                <a:latin typeface="Arial" pitchFamily="34" charset="0"/>
                <a:cs typeface="Arial" pitchFamily="34" charset="0"/>
              </a:rPr>
              <a:t>3.</a:t>
            </a:r>
            <a:r>
              <a:rPr lang="en-US" dirty="0">
                <a:latin typeface="Arial" pitchFamily="34" charset="0"/>
                <a:cs typeface="Arial" pitchFamily="34" charset="0"/>
              </a:rPr>
              <a:t>	 </a:t>
            </a:r>
            <a:r>
              <a:rPr lang="en-US" b="1" dirty="0">
                <a:latin typeface="Arial" pitchFamily="34" charset="0"/>
                <a:cs typeface="Arial" pitchFamily="34" charset="0"/>
              </a:rPr>
              <a:t>If a safety threat </a:t>
            </a:r>
            <a:r>
              <a:rPr lang="en-US" b="1" u="sng" dirty="0">
                <a:latin typeface="Arial" pitchFamily="34" charset="0"/>
                <a:cs typeface="Arial" pitchFamily="34" charset="0"/>
              </a:rPr>
              <a:t>is active now</a:t>
            </a:r>
            <a:r>
              <a:rPr lang="en-US" b="1" dirty="0">
                <a:latin typeface="Arial" pitchFamily="34" charset="0"/>
                <a:cs typeface="Arial" pitchFamily="34" charset="0"/>
              </a:rPr>
              <a:t>:</a:t>
            </a:r>
            <a:endParaRPr lang="en-US" dirty="0">
              <a:latin typeface="Arial" pitchFamily="34" charset="0"/>
              <a:cs typeface="Arial" pitchFamily="34" charset="0"/>
            </a:endParaRPr>
          </a:p>
          <a:p>
            <a:endParaRPr lang="en-US" dirty="0"/>
          </a:p>
          <a:p>
            <a:pPr>
              <a:buNone/>
            </a:pPr>
            <a:endParaRPr lang="en-US" dirty="0"/>
          </a:p>
          <a:p>
            <a:endParaRPr lang="en-US" dirty="0"/>
          </a:p>
        </p:txBody>
      </p:sp>
      <p:sp>
        <p:nvSpPr>
          <p:cNvPr id="6" name="Rectangle 5"/>
          <p:cNvSpPr/>
          <p:nvPr/>
        </p:nvSpPr>
        <p:spPr>
          <a:xfrm>
            <a:off x="533400" y="228600"/>
            <a:ext cx="7391400" cy="923330"/>
          </a:xfrm>
          <a:prstGeom prst="rect">
            <a:avLst/>
          </a:prstGeom>
          <a:noFill/>
        </p:spPr>
        <p:txBody>
          <a:bodyPr wrap="squar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Safety Re-assessment</a:t>
            </a: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0"/>
            <a:ext cx="7467600" cy="5178552"/>
          </a:xfrm>
        </p:spPr>
        <p:txBody>
          <a:bodyPr>
            <a:normAutofit/>
          </a:bodyPr>
          <a:lstStyle/>
          <a:p>
            <a:pPr marL="457200" indent="-457200">
              <a:buAutoNum type="arabicPeriod"/>
            </a:pPr>
            <a:r>
              <a:rPr lang="en-US" b="1" dirty="0">
                <a:latin typeface="Arial" pitchFamily="34" charset="0"/>
                <a:cs typeface="Arial" pitchFamily="34" charset="0"/>
              </a:rPr>
              <a:t>A safety threat is not currently active.</a:t>
            </a:r>
          </a:p>
          <a:p>
            <a:pPr marL="457200" indent="-457200">
              <a:buAutoNum type="arabicPeriod"/>
            </a:pPr>
            <a:endParaRPr lang="en-US" b="1" dirty="0">
              <a:latin typeface="Arial" pitchFamily="34" charset="0"/>
              <a:cs typeface="Arial" pitchFamily="34" charset="0"/>
            </a:endParaRPr>
          </a:p>
          <a:p>
            <a:pPr marL="457200" indent="-457200">
              <a:buNone/>
            </a:pPr>
            <a:endParaRPr lang="en-US" b="1" dirty="0">
              <a:latin typeface="Arial" pitchFamily="34" charset="0"/>
              <a:cs typeface="Arial" pitchFamily="34" charset="0"/>
            </a:endParaRPr>
          </a:p>
          <a:p>
            <a:pPr marL="457200" indent="-457200">
              <a:buNone/>
            </a:pPr>
            <a:r>
              <a:rPr lang="en-US" b="1" dirty="0">
                <a:latin typeface="Arial" pitchFamily="34" charset="0"/>
                <a:cs typeface="Arial" pitchFamily="34" charset="0"/>
              </a:rPr>
              <a:t>	a. 	Describe new information obtained 	regarding protective capacities.</a:t>
            </a:r>
          </a:p>
          <a:p>
            <a:pPr marL="457200" indent="-457200">
              <a:buNone/>
            </a:pPr>
            <a:endParaRPr lang="en-US" b="1" dirty="0">
              <a:latin typeface="Arial" pitchFamily="34" charset="0"/>
              <a:cs typeface="Arial" pitchFamily="34" charset="0"/>
            </a:endParaRPr>
          </a:p>
          <a:p>
            <a:pPr marL="457200" indent="-457200">
              <a:buNone/>
            </a:pPr>
            <a:endParaRPr lang="en-US" b="1" dirty="0">
              <a:latin typeface="Arial" pitchFamily="34" charset="0"/>
              <a:cs typeface="Arial" pitchFamily="34" charset="0"/>
            </a:endParaRPr>
          </a:p>
          <a:p>
            <a:pPr marL="457200" indent="-457200">
              <a:buNone/>
            </a:pPr>
            <a:r>
              <a:rPr lang="en-US" b="1" dirty="0">
                <a:latin typeface="Arial" pitchFamily="34" charset="0"/>
                <a:cs typeface="Arial" pitchFamily="34" charset="0"/>
              </a:rPr>
              <a:t>	b. 	Describe new information obtained 	regarding child vulnerability.</a:t>
            </a:r>
            <a:endParaRPr lang="en-US" dirty="0">
              <a:latin typeface="Arial" pitchFamily="34" charset="0"/>
              <a:cs typeface="Arial" pitchFamily="34" charset="0"/>
            </a:endParaRPr>
          </a:p>
          <a:p>
            <a:pPr>
              <a:buNone/>
            </a:pPr>
            <a:endParaRPr lang="en-US" b="1" dirty="0"/>
          </a:p>
          <a:p>
            <a:pPr>
              <a:buNone/>
            </a:pPr>
            <a:endParaRPr lang="en-US" dirty="0"/>
          </a:p>
          <a:p>
            <a:pPr>
              <a:buNone/>
            </a:pPr>
            <a:endParaRPr lang="en-US" dirty="0"/>
          </a:p>
          <a:p>
            <a:pPr>
              <a:buNone/>
            </a:pPr>
            <a:endParaRPr lang="en-US" dirty="0"/>
          </a:p>
          <a:p>
            <a:endParaRPr lang="en-US" dirty="0"/>
          </a:p>
        </p:txBody>
      </p:sp>
      <p:sp>
        <p:nvSpPr>
          <p:cNvPr id="5" name="Rectangle 4"/>
          <p:cNvSpPr/>
          <p:nvPr/>
        </p:nvSpPr>
        <p:spPr>
          <a:xfrm>
            <a:off x="533400" y="228600"/>
            <a:ext cx="7391400" cy="923330"/>
          </a:xfrm>
          <a:prstGeom prst="rect">
            <a:avLst/>
          </a:prstGeom>
          <a:noFill/>
        </p:spPr>
        <p:txBody>
          <a:bodyPr wrap="squar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Safety Re-assessment</a:t>
            </a: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0"/>
            <a:ext cx="7467600" cy="5178552"/>
          </a:xfrm>
        </p:spPr>
        <p:txBody>
          <a:bodyPr>
            <a:normAutofit/>
          </a:bodyPr>
          <a:lstStyle/>
          <a:p>
            <a:pPr>
              <a:buNone/>
            </a:pPr>
            <a:r>
              <a:rPr lang="en-US" b="1" dirty="0">
                <a:solidFill>
                  <a:schemeClr val="accent1">
                    <a:lumMod val="75000"/>
                  </a:schemeClr>
                </a:solidFill>
                <a:latin typeface="Arial" pitchFamily="34" charset="0"/>
                <a:cs typeface="Arial" pitchFamily="34" charset="0"/>
              </a:rPr>
              <a:t>2.</a:t>
            </a:r>
            <a:r>
              <a:rPr lang="en-US" b="1" dirty="0">
                <a:latin typeface="Arial" pitchFamily="34" charset="0"/>
                <a:cs typeface="Arial" pitchFamily="34" charset="0"/>
              </a:rPr>
              <a:t>	 If a safety threat </a:t>
            </a:r>
            <a:r>
              <a:rPr lang="en-US" b="1" u="sng" dirty="0">
                <a:latin typeface="Arial" pitchFamily="34" charset="0"/>
                <a:cs typeface="Arial" pitchFamily="34" charset="0"/>
              </a:rPr>
              <a:t>is not currently active, but had   </a:t>
            </a:r>
          </a:p>
          <a:p>
            <a:pPr>
              <a:buNone/>
            </a:pPr>
            <a:r>
              <a:rPr lang="en-US" b="1" dirty="0">
                <a:latin typeface="Arial" pitchFamily="34" charset="0"/>
                <a:cs typeface="Arial" pitchFamily="34" charset="0"/>
              </a:rPr>
              <a:t>	</a:t>
            </a:r>
            <a:r>
              <a:rPr lang="en-US" b="1" u="sng" dirty="0">
                <a:latin typeface="Arial" pitchFamily="34" charset="0"/>
                <a:cs typeface="Arial" pitchFamily="34" charset="0"/>
              </a:rPr>
              <a:t>been active</a:t>
            </a:r>
            <a:r>
              <a:rPr lang="en-US" b="1" dirty="0">
                <a:latin typeface="Arial" pitchFamily="34" charset="0"/>
                <a:cs typeface="Arial" pitchFamily="34" charset="0"/>
              </a:rPr>
              <a:t> at any time since the last assessment of safety was completed:</a:t>
            </a:r>
          </a:p>
          <a:p>
            <a:pPr marL="457200" indent="-457200">
              <a:buNone/>
            </a:pPr>
            <a:endParaRPr lang="en-US" b="1" dirty="0">
              <a:latin typeface="Arial" pitchFamily="34" charset="0"/>
              <a:cs typeface="Arial" pitchFamily="34" charset="0"/>
            </a:endParaRPr>
          </a:p>
          <a:p>
            <a:pPr marL="457200" indent="-457200">
              <a:buNone/>
            </a:pPr>
            <a:endParaRPr lang="en-US" b="1" dirty="0">
              <a:latin typeface="Arial" pitchFamily="34" charset="0"/>
              <a:cs typeface="Arial" pitchFamily="34" charset="0"/>
            </a:endParaRPr>
          </a:p>
          <a:p>
            <a:pPr marL="457200" indent="-457200">
              <a:buNone/>
            </a:pPr>
            <a:r>
              <a:rPr lang="en-US" b="1" dirty="0">
                <a:latin typeface="Arial" pitchFamily="34" charset="0"/>
                <a:cs typeface="Arial" pitchFamily="34" charset="0"/>
              </a:rPr>
              <a:t>	a. 	Describe the safety threat and then summarize the information that demonstrates safety threat resolution, sufficient safety threat reduction and/or adequate protective capacities necessary to protect the child(ren) from serious harm.</a:t>
            </a:r>
            <a:endParaRPr lang="en-US" dirty="0">
              <a:latin typeface="Arial" pitchFamily="34" charset="0"/>
              <a:cs typeface="Arial" pitchFamily="34" charset="0"/>
            </a:endParaRPr>
          </a:p>
          <a:p>
            <a:pPr>
              <a:buNone/>
            </a:pPr>
            <a:endParaRPr lang="en-US" b="1" dirty="0"/>
          </a:p>
          <a:p>
            <a:pPr>
              <a:buNone/>
            </a:pPr>
            <a:endParaRPr lang="en-US" dirty="0"/>
          </a:p>
          <a:p>
            <a:pPr>
              <a:buNone/>
            </a:pPr>
            <a:endParaRPr lang="en-US" dirty="0"/>
          </a:p>
          <a:p>
            <a:pPr>
              <a:buNone/>
            </a:pPr>
            <a:endParaRPr lang="en-US" dirty="0"/>
          </a:p>
          <a:p>
            <a:endParaRPr lang="en-US" dirty="0"/>
          </a:p>
        </p:txBody>
      </p:sp>
      <p:sp>
        <p:nvSpPr>
          <p:cNvPr id="5" name="Rectangle 4"/>
          <p:cNvSpPr/>
          <p:nvPr/>
        </p:nvSpPr>
        <p:spPr>
          <a:xfrm>
            <a:off x="533400" y="228600"/>
            <a:ext cx="7391400" cy="923330"/>
          </a:xfrm>
          <a:prstGeom prst="rect">
            <a:avLst/>
          </a:prstGeom>
          <a:noFill/>
        </p:spPr>
        <p:txBody>
          <a:bodyPr wrap="squar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Safety Re-assessment</a:t>
            </a: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7467600" cy="5407152"/>
          </a:xfrm>
        </p:spPr>
        <p:txBody>
          <a:bodyPr>
            <a:normAutofit/>
          </a:bodyPr>
          <a:lstStyle/>
          <a:p>
            <a:pPr>
              <a:buNone/>
            </a:pPr>
            <a:r>
              <a:rPr lang="en-US" b="1" dirty="0">
                <a:solidFill>
                  <a:schemeClr val="accent1">
                    <a:lumMod val="75000"/>
                  </a:schemeClr>
                </a:solidFill>
                <a:latin typeface="Arial" pitchFamily="34" charset="0"/>
                <a:cs typeface="Arial" pitchFamily="34" charset="0"/>
              </a:rPr>
              <a:t>3.</a:t>
            </a:r>
            <a:r>
              <a:rPr lang="en-US" b="1" dirty="0">
                <a:latin typeface="Arial" pitchFamily="34" charset="0"/>
                <a:cs typeface="Arial" pitchFamily="34" charset="0"/>
              </a:rPr>
              <a:t>	 If a safety threat </a:t>
            </a:r>
            <a:r>
              <a:rPr lang="en-US" b="1" u="sng" dirty="0">
                <a:latin typeface="Arial" pitchFamily="34" charset="0"/>
                <a:cs typeface="Arial" pitchFamily="34" charset="0"/>
              </a:rPr>
              <a:t>is active now</a:t>
            </a:r>
            <a:r>
              <a:rPr lang="en-US" b="1" dirty="0">
                <a:latin typeface="Arial" pitchFamily="34" charset="0"/>
                <a:cs typeface="Arial" pitchFamily="34" charset="0"/>
              </a:rPr>
              <a:t>:</a:t>
            </a:r>
          </a:p>
          <a:p>
            <a:pPr marL="457200" indent="-457200">
              <a:buNone/>
            </a:pPr>
            <a:r>
              <a:rPr lang="en-US" b="1" dirty="0">
                <a:latin typeface="Arial" pitchFamily="34" charset="0"/>
                <a:cs typeface="Arial" pitchFamily="34" charset="0"/>
              </a:rPr>
              <a:t>	</a:t>
            </a:r>
            <a:r>
              <a:rPr lang="en-US" sz="2000" b="1" dirty="0">
                <a:latin typeface="Arial" pitchFamily="34" charset="0"/>
                <a:cs typeface="Arial" pitchFamily="34" charset="0"/>
              </a:rPr>
              <a:t>a. 	Describe the active safety threat(s), identify which children are affected, and which caregivers or other adults are involved. Describe any progress toward alleviating the safety threat(s).</a:t>
            </a:r>
          </a:p>
          <a:p>
            <a:pPr marL="457200" indent="-457200">
              <a:buNone/>
            </a:pPr>
            <a:endParaRPr lang="en-US" sz="2000" b="1" dirty="0">
              <a:latin typeface="Arial" pitchFamily="34" charset="0"/>
              <a:cs typeface="Arial" pitchFamily="34" charset="0"/>
            </a:endParaRPr>
          </a:p>
          <a:p>
            <a:pPr marL="457200" indent="-457200">
              <a:buNone/>
            </a:pPr>
            <a:r>
              <a:rPr lang="en-US" sz="2000" b="1" dirty="0">
                <a:latin typeface="Arial" pitchFamily="34" charset="0"/>
                <a:cs typeface="Arial" pitchFamily="34" charset="0"/>
              </a:rPr>
              <a:t>	b.	Describe the present protective capacities of each caregiver and highlight significant changes that may have occurred since the last assessment of safety was completed.</a:t>
            </a:r>
          </a:p>
          <a:p>
            <a:pPr marL="457200" indent="-457200">
              <a:buNone/>
            </a:pPr>
            <a:endParaRPr lang="en-US" sz="2000" b="1" dirty="0">
              <a:latin typeface="Arial" pitchFamily="34" charset="0"/>
              <a:cs typeface="Arial" pitchFamily="34" charset="0"/>
            </a:endParaRPr>
          </a:p>
          <a:p>
            <a:pPr marL="457200" indent="-457200">
              <a:buNone/>
            </a:pPr>
            <a:r>
              <a:rPr lang="en-US" sz="2000" b="1" dirty="0">
                <a:latin typeface="Arial" pitchFamily="34" charset="0"/>
                <a:cs typeface="Arial" pitchFamily="34" charset="0"/>
              </a:rPr>
              <a:t>	c.	Describe the present vulnerability of each child and highlight significant changes that may have occurred since the last assessment of safety was completed.</a:t>
            </a:r>
            <a:endParaRPr lang="en-US" sz="2000" dirty="0">
              <a:latin typeface="Arial" pitchFamily="34" charset="0"/>
              <a:cs typeface="Arial" pitchFamily="34" charset="0"/>
            </a:endParaRPr>
          </a:p>
          <a:p>
            <a:pPr>
              <a:buNone/>
            </a:pPr>
            <a:endParaRPr lang="en-US" b="1" dirty="0"/>
          </a:p>
          <a:p>
            <a:pPr>
              <a:buNone/>
            </a:pPr>
            <a:endParaRPr lang="en-US" dirty="0"/>
          </a:p>
          <a:p>
            <a:pPr>
              <a:buNone/>
            </a:pPr>
            <a:endParaRPr lang="en-US" dirty="0"/>
          </a:p>
          <a:p>
            <a:pPr>
              <a:buNone/>
            </a:pPr>
            <a:endParaRPr lang="en-US" dirty="0"/>
          </a:p>
          <a:p>
            <a:endParaRPr lang="en-US" dirty="0"/>
          </a:p>
        </p:txBody>
      </p:sp>
      <p:sp>
        <p:nvSpPr>
          <p:cNvPr id="5" name="Rectangle 4"/>
          <p:cNvSpPr/>
          <p:nvPr/>
        </p:nvSpPr>
        <p:spPr>
          <a:xfrm>
            <a:off x="533400" y="228600"/>
            <a:ext cx="7391400" cy="923330"/>
          </a:xfrm>
          <a:prstGeom prst="rect">
            <a:avLst/>
          </a:prstGeom>
          <a:noFill/>
        </p:spPr>
        <p:txBody>
          <a:bodyPr wrap="squar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Safety Re-assessment</a:t>
            </a:r>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n-US" b="1" dirty="0">
                <a:latin typeface="Arial" pitchFamily="34" charset="0"/>
                <a:cs typeface="Arial" pitchFamily="34" charset="0"/>
              </a:rPr>
              <a:t>1.	 A safety threat is not currently active.</a:t>
            </a:r>
            <a:endParaRPr lang="en-US" dirty="0">
              <a:latin typeface="Arial" pitchFamily="34" charset="0"/>
              <a:cs typeface="Arial" pitchFamily="34" charset="0"/>
            </a:endParaRPr>
          </a:p>
          <a:p>
            <a:pPr>
              <a:buNone/>
            </a:pPr>
            <a:endParaRPr lang="en-US" b="1" dirty="0">
              <a:latin typeface="Arial" pitchFamily="34" charset="0"/>
              <a:cs typeface="Arial" pitchFamily="34" charset="0"/>
            </a:endParaRPr>
          </a:p>
          <a:p>
            <a:endParaRPr lang="en-US" dirty="0">
              <a:latin typeface="Arial" pitchFamily="34" charset="0"/>
              <a:cs typeface="Arial" pitchFamily="34" charset="0"/>
            </a:endParaRPr>
          </a:p>
          <a:p>
            <a:pPr>
              <a:buNone/>
            </a:pPr>
            <a:r>
              <a:rPr lang="en-US" b="1" dirty="0">
                <a:latin typeface="Arial" pitchFamily="34" charset="0"/>
                <a:cs typeface="Arial" pitchFamily="34" charset="0"/>
              </a:rPr>
              <a:t>2.	 If a safety threat </a:t>
            </a:r>
            <a:r>
              <a:rPr lang="en-US" b="1" u="sng" dirty="0">
                <a:latin typeface="Arial" pitchFamily="34" charset="0"/>
                <a:cs typeface="Arial" pitchFamily="34" charset="0"/>
              </a:rPr>
              <a:t>is not currently active, but had  </a:t>
            </a:r>
          </a:p>
          <a:p>
            <a:pPr>
              <a:buNone/>
            </a:pPr>
            <a:r>
              <a:rPr lang="en-US" b="1" dirty="0">
                <a:latin typeface="Arial" pitchFamily="34" charset="0"/>
                <a:cs typeface="Arial" pitchFamily="34" charset="0"/>
              </a:rPr>
              <a:t>	 </a:t>
            </a:r>
            <a:r>
              <a:rPr lang="en-US" b="1" u="sng" dirty="0">
                <a:latin typeface="Arial" pitchFamily="34" charset="0"/>
                <a:cs typeface="Arial" pitchFamily="34" charset="0"/>
              </a:rPr>
              <a:t>been active</a:t>
            </a:r>
            <a:r>
              <a:rPr lang="en-US" b="1" dirty="0">
                <a:latin typeface="Arial" pitchFamily="34" charset="0"/>
                <a:cs typeface="Arial" pitchFamily="34" charset="0"/>
              </a:rPr>
              <a:t> at any time since the last  </a:t>
            </a:r>
          </a:p>
          <a:p>
            <a:pPr>
              <a:buNone/>
            </a:pPr>
            <a:r>
              <a:rPr lang="en-US" b="1" dirty="0">
                <a:latin typeface="Arial" pitchFamily="34" charset="0"/>
                <a:cs typeface="Arial" pitchFamily="34" charset="0"/>
              </a:rPr>
              <a:t>	 assessment of safety was completed:</a:t>
            </a:r>
          </a:p>
          <a:p>
            <a:endParaRPr lang="en-US" b="1" dirty="0">
              <a:latin typeface="Arial" pitchFamily="34" charset="0"/>
              <a:cs typeface="Arial" pitchFamily="34" charset="0"/>
            </a:endParaRPr>
          </a:p>
          <a:p>
            <a:endParaRPr lang="en-US" dirty="0">
              <a:latin typeface="Arial" pitchFamily="34" charset="0"/>
              <a:cs typeface="Arial" pitchFamily="34" charset="0"/>
            </a:endParaRPr>
          </a:p>
          <a:p>
            <a:pPr>
              <a:buNone/>
            </a:pPr>
            <a:r>
              <a:rPr lang="en-US" b="1" dirty="0">
                <a:latin typeface="Arial" pitchFamily="34" charset="0"/>
                <a:cs typeface="Arial" pitchFamily="34" charset="0"/>
              </a:rPr>
              <a:t>3.</a:t>
            </a:r>
            <a:r>
              <a:rPr lang="en-US" dirty="0">
                <a:latin typeface="Arial" pitchFamily="34" charset="0"/>
                <a:cs typeface="Arial" pitchFamily="34" charset="0"/>
              </a:rPr>
              <a:t>	 </a:t>
            </a:r>
            <a:r>
              <a:rPr lang="en-US" b="1" dirty="0">
                <a:latin typeface="Arial" pitchFamily="34" charset="0"/>
                <a:cs typeface="Arial" pitchFamily="34" charset="0"/>
              </a:rPr>
              <a:t>If a safety threat </a:t>
            </a:r>
            <a:r>
              <a:rPr lang="en-US" b="1" u="sng" dirty="0">
                <a:latin typeface="Arial" pitchFamily="34" charset="0"/>
                <a:cs typeface="Arial" pitchFamily="34" charset="0"/>
              </a:rPr>
              <a:t>is active now</a:t>
            </a:r>
            <a:r>
              <a:rPr lang="en-US" b="1" dirty="0">
                <a:latin typeface="Arial" pitchFamily="34" charset="0"/>
                <a:cs typeface="Arial" pitchFamily="34" charset="0"/>
              </a:rPr>
              <a:t>:</a:t>
            </a:r>
            <a:endParaRPr lang="en-US" dirty="0">
              <a:latin typeface="Arial" pitchFamily="34" charset="0"/>
              <a:cs typeface="Arial" pitchFamily="34" charset="0"/>
            </a:endParaRPr>
          </a:p>
          <a:p>
            <a:endParaRPr lang="en-US" dirty="0"/>
          </a:p>
          <a:p>
            <a:pPr>
              <a:buNone/>
            </a:pPr>
            <a:endParaRPr lang="en-US" dirty="0"/>
          </a:p>
          <a:p>
            <a:endParaRPr lang="en-US" dirty="0"/>
          </a:p>
        </p:txBody>
      </p:sp>
      <p:sp>
        <p:nvSpPr>
          <p:cNvPr id="6" name="Rectangle 5"/>
          <p:cNvSpPr/>
          <p:nvPr/>
        </p:nvSpPr>
        <p:spPr>
          <a:xfrm>
            <a:off x="533400" y="228600"/>
            <a:ext cx="7391400" cy="923330"/>
          </a:xfrm>
          <a:prstGeom prst="rect">
            <a:avLst/>
          </a:prstGeom>
          <a:noFill/>
        </p:spPr>
        <p:txBody>
          <a:bodyPr wrap="squar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Safety Re-assessment</a:t>
            </a:r>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609600" y="2057400"/>
          <a:ext cx="7467600" cy="2341880"/>
        </p:xfrm>
        <a:graphic>
          <a:graphicData uri="http://schemas.openxmlformats.org/drawingml/2006/table">
            <a:tbl>
              <a:tblPr firstRow="1" bandRow="1">
                <a:tableStyleId>{5C22544A-7EE6-4342-B048-85BDC9FD1C3A}</a:tableStyleId>
              </a:tblPr>
              <a:tblGrid>
                <a:gridCol w="4912895">
                  <a:extLst>
                    <a:ext uri="{9D8B030D-6E8A-4147-A177-3AD203B41FA5}">
                      <a16:colId xmlns:a16="http://schemas.microsoft.com/office/drawing/2014/main" val="20000"/>
                    </a:ext>
                  </a:extLst>
                </a:gridCol>
                <a:gridCol w="2554705">
                  <a:extLst>
                    <a:ext uri="{9D8B030D-6E8A-4147-A177-3AD203B41FA5}">
                      <a16:colId xmlns:a16="http://schemas.microsoft.com/office/drawing/2014/main" val="20001"/>
                    </a:ext>
                  </a:extLst>
                </a:gridCol>
              </a:tblGrid>
              <a:tr h="370840">
                <a:tc>
                  <a:txBody>
                    <a:bodyPr/>
                    <a:lstStyle/>
                    <a:p>
                      <a:r>
                        <a:rPr lang="en-US" dirty="0"/>
                        <a:t>Case Review Type</a:t>
                      </a:r>
                    </a:p>
                  </a:txBody>
                  <a:tcPr/>
                </a:tc>
                <a:tc>
                  <a:txBody>
                    <a:bodyPr/>
                    <a:lstStyle/>
                    <a:p>
                      <a:r>
                        <a:rPr lang="en-US" dirty="0"/>
                        <a:t>Approval Date</a:t>
                      </a:r>
                    </a:p>
                  </a:txBody>
                  <a:tcPr marL="0" marR="0" marT="0" marB="0" anchor="ctr"/>
                </a:tc>
                <a:extLst>
                  <a:ext uri="{0D108BD9-81ED-4DB2-BD59-A6C34878D82A}">
                    <a16:rowId xmlns:a16="http://schemas.microsoft.com/office/drawing/2014/main" val="10000"/>
                  </a:ext>
                </a:extLst>
              </a:tr>
              <a:tr h="467360">
                <a:tc>
                  <a:txBody>
                    <a:bodyPr/>
                    <a:lstStyle/>
                    <a:p>
                      <a:r>
                        <a:rPr lang="en-US" dirty="0"/>
                        <a:t>Case Review/Closure</a:t>
                      </a:r>
                    </a:p>
                  </a:txBody>
                  <a:tcPr marL="0" marR="0" marT="0" marB="0" anchor="ctr">
                    <a:solidFill>
                      <a:srgbClr val="FFFF00"/>
                    </a:solidFill>
                  </a:tcPr>
                </a:tc>
                <a:tc>
                  <a:txBody>
                    <a:bodyPr/>
                    <a:lstStyle/>
                    <a:p>
                      <a:r>
                        <a:rPr lang="en-US" dirty="0">
                          <a:solidFill>
                            <a:schemeClr val="tx1"/>
                          </a:solidFill>
                        </a:rPr>
                        <a:t> 03/15/2011</a:t>
                      </a:r>
                    </a:p>
                  </a:txBody>
                  <a:tcPr marL="0" marR="0" marT="0" marB="0" anchor="ctr">
                    <a:solidFill>
                      <a:srgbClr val="FFFF00"/>
                    </a:solidFill>
                  </a:tcPr>
                </a:tc>
                <a:extLst>
                  <a:ext uri="{0D108BD9-81ED-4DB2-BD59-A6C34878D82A}">
                    <a16:rowId xmlns:a16="http://schemas.microsoft.com/office/drawing/2014/main" val="10001"/>
                  </a:ext>
                </a:extLst>
              </a:tr>
              <a:tr h="370840">
                <a:tc>
                  <a:txBody>
                    <a:bodyPr/>
                    <a:lstStyle/>
                    <a:p>
                      <a:r>
                        <a:rPr lang="en-US" dirty="0"/>
                        <a:t>3 Month Case Review</a:t>
                      </a:r>
                    </a:p>
                  </a:txBody>
                  <a:tcPr/>
                </a:tc>
                <a:tc>
                  <a:txBody>
                    <a:bodyPr/>
                    <a:lstStyle/>
                    <a:p>
                      <a:r>
                        <a:rPr lang="en-US" dirty="0"/>
                        <a:t>01/04/2011</a:t>
                      </a:r>
                    </a:p>
                  </a:txBody>
                  <a:tcPr/>
                </a:tc>
                <a:extLst>
                  <a:ext uri="{0D108BD9-81ED-4DB2-BD59-A6C34878D82A}">
                    <a16:rowId xmlns:a16="http://schemas.microsoft.com/office/drawing/2014/main" val="10002"/>
                  </a:ext>
                </a:extLst>
              </a:tr>
              <a:tr h="391160">
                <a:tc>
                  <a:txBody>
                    <a:bodyPr/>
                    <a:lstStyle/>
                    <a:p>
                      <a:r>
                        <a:rPr lang="en-US" dirty="0"/>
                        <a:t>Semiannual</a:t>
                      </a:r>
                      <a:r>
                        <a:rPr lang="en-US" baseline="0" dirty="0"/>
                        <a:t> Administrative Review</a:t>
                      </a:r>
                      <a:endParaRPr lang="en-US" dirty="0"/>
                    </a:p>
                  </a:txBody>
                  <a:tcPr/>
                </a:tc>
                <a:tc>
                  <a:txBody>
                    <a:bodyPr/>
                    <a:lstStyle/>
                    <a:p>
                      <a:r>
                        <a:rPr lang="en-US" dirty="0"/>
                        <a:t>09/28/2010</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Month Case Review</a:t>
                      </a:r>
                    </a:p>
                  </a:txBody>
                  <a:tcPr/>
                </a:tc>
                <a:tc>
                  <a:txBody>
                    <a:bodyPr/>
                    <a:lstStyle/>
                    <a:p>
                      <a:r>
                        <a:rPr lang="en-US" dirty="0"/>
                        <a:t>09/07/2010</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Month Case Review</a:t>
                      </a:r>
                    </a:p>
                  </a:txBody>
                  <a:tcPr/>
                </a:tc>
                <a:tc>
                  <a:txBody>
                    <a:bodyPr/>
                    <a:lstStyle/>
                    <a:p>
                      <a:r>
                        <a:rPr lang="en-US" dirty="0"/>
                        <a:t>06/28/2010</a:t>
                      </a:r>
                    </a:p>
                  </a:txBody>
                  <a:tcPr/>
                </a:tc>
                <a:extLst>
                  <a:ext uri="{0D108BD9-81ED-4DB2-BD59-A6C34878D82A}">
                    <a16:rowId xmlns:a16="http://schemas.microsoft.com/office/drawing/2014/main" val="10005"/>
                  </a:ext>
                </a:extLst>
              </a:tr>
            </a:tbl>
          </a:graphicData>
        </a:graphic>
      </p:graphicFrame>
      <p:sp>
        <p:nvSpPr>
          <p:cNvPr id="6" name="Rectangle 5"/>
          <p:cNvSpPr/>
          <p:nvPr/>
        </p:nvSpPr>
        <p:spPr>
          <a:xfrm>
            <a:off x="838200" y="228600"/>
            <a:ext cx="6019799"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Group 1</a:t>
            </a:r>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01000" cy="6169152"/>
          </a:xfrm>
        </p:spPr>
        <p:txBody>
          <a:bodyPr>
            <a:normAutofit/>
          </a:bodyPr>
          <a:lstStyle/>
          <a:p>
            <a:pPr>
              <a:buNone/>
            </a:pPr>
            <a:r>
              <a:rPr lang="en-US" sz="1600" dirty="0"/>
              <a:t>2. </a:t>
            </a:r>
            <a:r>
              <a:rPr lang="en-US" sz="1600" b="1" dirty="0">
                <a:latin typeface="Arial" pitchFamily="34" charset="0"/>
                <a:cs typeface="Arial" pitchFamily="34" charset="0"/>
              </a:rPr>
              <a:t>If a safety threat is not currently active, but had been active at any time since the last assessment of safety was completed.</a:t>
            </a:r>
          </a:p>
          <a:p>
            <a:pPr>
              <a:buNone/>
            </a:pPr>
            <a:r>
              <a:rPr lang="en-US" dirty="0"/>
              <a:t> </a:t>
            </a:r>
            <a:r>
              <a:rPr lang="en-US" sz="1600" i="1" dirty="0">
                <a:latin typeface="Arial" pitchFamily="34" charset="0"/>
                <a:cs typeface="Arial" pitchFamily="34" charset="0"/>
              </a:rPr>
              <a:t>Describe the safety threat and then summarize the information that demonstrates</a:t>
            </a:r>
          </a:p>
          <a:p>
            <a:pPr>
              <a:buNone/>
            </a:pPr>
            <a:r>
              <a:rPr lang="en-US" sz="1600" i="1" dirty="0">
                <a:latin typeface="Arial" pitchFamily="34" charset="0"/>
                <a:cs typeface="Arial" pitchFamily="34" charset="0"/>
              </a:rPr>
              <a:t>safety threat resolution, sufficient safety threat reduction and/or adequate protective</a:t>
            </a:r>
          </a:p>
          <a:p>
            <a:pPr>
              <a:buNone/>
            </a:pPr>
            <a:r>
              <a:rPr lang="en-US" sz="1600" i="1" dirty="0">
                <a:latin typeface="Arial" pitchFamily="34" charset="0"/>
                <a:cs typeface="Arial" pitchFamily="34" charset="0"/>
              </a:rPr>
              <a:t>capacities necessary to protect the child(ren) from serious harm.</a:t>
            </a:r>
          </a:p>
          <a:p>
            <a:endParaRPr lang="en-US" dirty="0"/>
          </a:p>
        </p:txBody>
      </p:sp>
      <p:graphicFrame>
        <p:nvGraphicFramePr>
          <p:cNvPr id="5" name="Table 4"/>
          <p:cNvGraphicFramePr>
            <a:graphicFrameLocks noGrp="1"/>
          </p:cNvGraphicFramePr>
          <p:nvPr/>
        </p:nvGraphicFramePr>
        <p:xfrm>
          <a:off x="381000" y="1981200"/>
          <a:ext cx="7696200" cy="4648200"/>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val="20000"/>
                    </a:ext>
                  </a:extLst>
                </a:gridCol>
              </a:tblGrid>
              <a:tr h="4648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latin typeface="Calibri" pitchFamily="34" charset="0"/>
                        </a:rPr>
                        <a:t>Jade and Jacoby were in need of permanency. Both children had witnessed domestic violence between their mother and step-dad leading to a protection order against step-dad. The CPO was violated and step-dad was permitted back in the</a:t>
                      </a:r>
                      <a:r>
                        <a:rPr lang="en-US" sz="1600" baseline="0" dirty="0">
                          <a:latin typeface="Calibri" pitchFamily="34" charset="0"/>
                        </a:rPr>
                        <a:t> </a:t>
                      </a:r>
                      <a:r>
                        <a:rPr lang="en-US" sz="1600" dirty="0">
                          <a:latin typeface="Calibri" pitchFamily="34" charset="0"/>
                        </a:rPr>
                        <a:t>home. On August</a:t>
                      </a:r>
                      <a:r>
                        <a:rPr lang="en-US" sz="1600" baseline="0" dirty="0">
                          <a:latin typeface="Calibri" pitchFamily="34" charset="0"/>
                        </a:rPr>
                        <a:t> 01, 2010</a:t>
                      </a:r>
                      <a:r>
                        <a:rPr lang="en-US" sz="1600" dirty="0">
                          <a:latin typeface="Calibri" pitchFamily="34" charset="0"/>
                        </a:rPr>
                        <a:t>, both children were removed from their biological mother’s home and placed together into foster care. On November 10, 2009, Jade was transported to her paternal Grandmother (PGM), who resides in a different county, as a pre-placement until a court hearing could be set.  PGM successfully completed a home study in her county and is caring for Jade at this time. Jacoby has been placed with biological father until Mason County Children Services can complete the</a:t>
                      </a:r>
                      <a:r>
                        <a:rPr lang="en-US" sz="1600" baseline="0" dirty="0">
                          <a:latin typeface="Calibri" pitchFamily="34" charset="0"/>
                        </a:rPr>
                        <a:t> </a:t>
                      </a:r>
                      <a:r>
                        <a:rPr lang="en-US" sz="1600" dirty="0">
                          <a:latin typeface="Calibri" pitchFamily="34" charset="0"/>
                        </a:rPr>
                        <a:t>home study process. Both children are in  safe nurturing environments with family who are willing to provide for their need of food, shelter, education, supervision, medical, psychological and social needs. Continued involvement is needed until the determination of a court hearing date to transfer custody of Jacoby</a:t>
                      </a:r>
                      <a:r>
                        <a:rPr lang="en-US" sz="1600" baseline="0" dirty="0">
                          <a:latin typeface="Calibri" pitchFamily="34" charset="0"/>
                        </a:rPr>
                        <a:t> </a:t>
                      </a:r>
                      <a:r>
                        <a:rPr lang="en-US" sz="1600" dirty="0">
                          <a:latin typeface="Calibri" pitchFamily="34" charset="0"/>
                        </a:rPr>
                        <a:t>to his father and Jade</a:t>
                      </a:r>
                      <a:r>
                        <a:rPr lang="en-US" sz="1600" baseline="0" dirty="0">
                          <a:latin typeface="Calibri" pitchFamily="34" charset="0"/>
                        </a:rPr>
                        <a:t> </a:t>
                      </a:r>
                      <a:r>
                        <a:rPr lang="en-US" sz="1600" dirty="0">
                          <a:latin typeface="Calibri" pitchFamily="34" charset="0"/>
                        </a:rPr>
                        <a:t>to PGM.  At the court hearing on March 1, 2011, Jacoby’s father</a:t>
                      </a:r>
                      <a:r>
                        <a:rPr lang="en-US" sz="1600" baseline="0" dirty="0">
                          <a:latin typeface="Calibri" pitchFamily="34" charset="0"/>
                        </a:rPr>
                        <a:t> </a:t>
                      </a:r>
                      <a:r>
                        <a:rPr lang="en-US" sz="1600" dirty="0">
                          <a:latin typeface="Calibri" pitchFamily="34" charset="0"/>
                        </a:rPr>
                        <a:t>was awarded legal custody of his son, and PGM, was awarded legal custody of Jade. During the life of this case the following services were provided to the families: Case management/case services, requests for home studies to other counties, visitation, transportation, case planning, referrals to community resources as well as ensuring the safety of the children by making monthly foster home visits.</a:t>
                      </a:r>
                    </a:p>
                  </a:txBody>
                  <a:tcPr/>
                </a:tc>
                <a:extLst>
                  <a:ext uri="{0D108BD9-81ED-4DB2-BD59-A6C34878D82A}">
                    <a16:rowId xmlns:a16="http://schemas.microsoft.com/office/drawing/2014/main" val="10000"/>
                  </a:ext>
                </a:extLst>
              </a:tr>
            </a:tbl>
          </a:graphicData>
        </a:graphic>
      </p:graphicFrame>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609600" y="2438400"/>
          <a:ext cx="7467600" cy="2321560"/>
        </p:xfrm>
        <a:graphic>
          <a:graphicData uri="http://schemas.openxmlformats.org/drawingml/2006/table">
            <a:tbl>
              <a:tblPr firstRow="1" bandRow="1">
                <a:tableStyleId>{5C22544A-7EE6-4342-B048-85BDC9FD1C3A}</a:tableStyleId>
              </a:tblPr>
              <a:tblGrid>
                <a:gridCol w="4912895">
                  <a:extLst>
                    <a:ext uri="{9D8B030D-6E8A-4147-A177-3AD203B41FA5}">
                      <a16:colId xmlns:a16="http://schemas.microsoft.com/office/drawing/2014/main" val="20000"/>
                    </a:ext>
                  </a:extLst>
                </a:gridCol>
                <a:gridCol w="2554705">
                  <a:extLst>
                    <a:ext uri="{9D8B030D-6E8A-4147-A177-3AD203B41FA5}">
                      <a16:colId xmlns:a16="http://schemas.microsoft.com/office/drawing/2014/main" val="20001"/>
                    </a:ext>
                  </a:extLst>
                </a:gridCol>
              </a:tblGrid>
              <a:tr h="370840">
                <a:tc>
                  <a:txBody>
                    <a:bodyPr/>
                    <a:lstStyle/>
                    <a:p>
                      <a:r>
                        <a:rPr lang="en-US" dirty="0"/>
                        <a:t>Case Review Type</a:t>
                      </a:r>
                    </a:p>
                  </a:txBody>
                  <a:tcPr/>
                </a:tc>
                <a:tc>
                  <a:txBody>
                    <a:bodyPr/>
                    <a:lstStyle/>
                    <a:p>
                      <a:r>
                        <a:rPr lang="en-US" dirty="0"/>
                        <a:t>Approval Date</a:t>
                      </a:r>
                    </a:p>
                  </a:txBody>
                  <a:tcPr marL="0" marR="0" marT="0" marB="0" anchor="ctr"/>
                </a:tc>
                <a:extLst>
                  <a:ext uri="{0D108BD9-81ED-4DB2-BD59-A6C34878D82A}">
                    <a16:rowId xmlns:a16="http://schemas.microsoft.com/office/drawing/2014/main" val="10000"/>
                  </a:ext>
                </a:extLst>
              </a:tr>
              <a:tr h="467360">
                <a:tc>
                  <a:txBody>
                    <a:bodyPr/>
                    <a:lstStyle/>
                    <a:p>
                      <a:r>
                        <a:rPr lang="en-US" dirty="0"/>
                        <a:t>Case Review/Closure</a:t>
                      </a:r>
                    </a:p>
                  </a:txBody>
                  <a:tcPr marL="0" marR="0" marT="0" marB="0" anchor="ctr">
                    <a:solidFill>
                      <a:schemeClr val="accent1">
                        <a:lumMod val="40000"/>
                        <a:lumOff val="60000"/>
                      </a:schemeClr>
                    </a:solidFill>
                  </a:tcPr>
                </a:tc>
                <a:tc>
                  <a:txBody>
                    <a:bodyPr/>
                    <a:lstStyle/>
                    <a:p>
                      <a:r>
                        <a:rPr lang="en-US" dirty="0">
                          <a:solidFill>
                            <a:schemeClr val="tx1"/>
                          </a:solidFill>
                        </a:rPr>
                        <a:t> 03/15/2011</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r>
                        <a:rPr lang="en-US" dirty="0"/>
                        <a:t>3 Month Case Review</a:t>
                      </a:r>
                    </a:p>
                  </a:txBody>
                  <a:tcPr>
                    <a:solidFill>
                      <a:srgbClr val="FFFF00"/>
                    </a:solidFill>
                  </a:tcPr>
                </a:tc>
                <a:tc>
                  <a:txBody>
                    <a:bodyPr/>
                    <a:lstStyle/>
                    <a:p>
                      <a:r>
                        <a:rPr lang="en-US" dirty="0"/>
                        <a:t>01/04/2011</a:t>
                      </a:r>
                    </a:p>
                  </a:txBody>
                  <a:tcPr>
                    <a:solidFill>
                      <a:srgbClr val="FFFF00"/>
                    </a:solidFill>
                  </a:tcPr>
                </a:tc>
                <a:extLst>
                  <a:ext uri="{0D108BD9-81ED-4DB2-BD59-A6C34878D82A}">
                    <a16:rowId xmlns:a16="http://schemas.microsoft.com/office/drawing/2014/main" val="10002"/>
                  </a:ext>
                </a:extLst>
              </a:tr>
              <a:tr h="370840">
                <a:tc>
                  <a:txBody>
                    <a:bodyPr/>
                    <a:lstStyle/>
                    <a:p>
                      <a:r>
                        <a:rPr lang="en-US" dirty="0"/>
                        <a:t>Semiannual</a:t>
                      </a:r>
                      <a:r>
                        <a:rPr lang="en-US" baseline="0" dirty="0"/>
                        <a:t> Administrative Review</a:t>
                      </a:r>
                      <a:endParaRPr lang="en-US" dirty="0"/>
                    </a:p>
                  </a:txBody>
                  <a:tcPr/>
                </a:tc>
                <a:tc>
                  <a:txBody>
                    <a:bodyPr/>
                    <a:lstStyle/>
                    <a:p>
                      <a:r>
                        <a:rPr lang="en-US" dirty="0"/>
                        <a:t>09/28/2010</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Month Case Review</a:t>
                      </a:r>
                    </a:p>
                  </a:txBody>
                  <a:tcPr/>
                </a:tc>
                <a:tc>
                  <a:txBody>
                    <a:bodyPr/>
                    <a:lstStyle/>
                    <a:p>
                      <a:r>
                        <a:rPr lang="en-US" dirty="0"/>
                        <a:t>09/07/2010</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Month Case Review</a:t>
                      </a:r>
                    </a:p>
                  </a:txBody>
                  <a:tcPr/>
                </a:tc>
                <a:tc>
                  <a:txBody>
                    <a:bodyPr/>
                    <a:lstStyle/>
                    <a:p>
                      <a:r>
                        <a:rPr lang="en-US" dirty="0"/>
                        <a:t>06/28/2010</a:t>
                      </a:r>
                    </a:p>
                  </a:txBody>
                  <a:tcPr/>
                </a:tc>
                <a:extLst>
                  <a:ext uri="{0D108BD9-81ED-4DB2-BD59-A6C34878D82A}">
                    <a16:rowId xmlns:a16="http://schemas.microsoft.com/office/drawing/2014/main" val="10005"/>
                  </a:ext>
                </a:extLst>
              </a:tr>
            </a:tbl>
          </a:graphicData>
        </a:graphic>
      </p:graphicFrame>
      <p:sp>
        <p:nvSpPr>
          <p:cNvPr id="6" name="Rectangle 5"/>
          <p:cNvSpPr/>
          <p:nvPr/>
        </p:nvSpPr>
        <p:spPr>
          <a:xfrm>
            <a:off x="838200" y="228600"/>
            <a:ext cx="6019799"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cap="all" spc="0" dirty="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Group 2</a:t>
            </a:r>
          </a:p>
        </p:txBody>
      </p:sp>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01000" cy="6169152"/>
          </a:xfrm>
        </p:spPr>
        <p:txBody>
          <a:bodyPr>
            <a:normAutofit/>
          </a:bodyPr>
          <a:lstStyle/>
          <a:p>
            <a:pPr>
              <a:buNone/>
            </a:pPr>
            <a:r>
              <a:rPr lang="en-US" dirty="0"/>
              <a:t>2. </a:t>
            </a:r>
            <a:r>
              <a:rPr lang="en-US" sz="2000" b="1" dirty="0">
                <a:latin typeface="Arial" pitchFamily="34" charset="0"/>
                <a:cs typeface="Arial" pitchFamily="34" charset="0"/>
              </a:rPr>
              <a:t>If a safety threat is not currently active, but had been active at any time since the last assessment of safety was completed.</a:t>
            </a:r>
          </a:p>
          <a:p>
            <a:pPr>
              <a:buNone/>
            </a:pPr>
            <a:r>
              <a:rPr lang="en-US" dirty="0"/>
              <a:t> </a:t>
            </a:r>
            <a:r>
              <a:rPr lang="en-US" sz="1600" i="1" dirty="0">
                <a:latin typeface="Arial" pitchFamily="34" charset="0"/>
                <a:cs typeface="Arial" pitchFamily="34" charset="0"/>
              </a:rPr>
              <a:t>Describe the safety threat and then summarize the information that demonstrates</a:t>
            </a:r>
          </a:p>
          <a:p>
            <a:pPr>
              <a:buNone/>
            </a:pPr>
            <a:r>
              <a:rPr lang="en-US" sz="1600" i="1" dirty="0">
                <a:latin typeface="Arial" pitchFamily="34" charset="0"/>
                <a:cs typeface="Arial" pitchFamily="34" charset="0"/>
              </a:rPr>
              <a:t>safety threat resolution, sufficient safety threat reduction and/or adequate protective</a:t>
            </a:r>
          </a:p>
          <a:p>
            <a:pPr>
              <a:buNone/>
            </a:pPr>
            <a:r>
              <a:rPr lang="en-US" sz="1600" i="1" dirty="0">
                <a:latin typeface="Arial" pitchFamily="34" charset="0"/>
                <a:cs typeface="Arial" pitchFamily="34" charset="0"/>
              </a:rPr>
              <a:t>capacities necessary to protect the child(ren) from serious harm.</a:t>
            </a:r>
          </a:p>
          <a:p>
            <a:endParaRPr lang="en-US" dirty="0"/>
          </a:p>
        </p:txBody>
      </p:sp>
      <p:sp>
        <p:nvSpPr>
          <p:cNvPr id="4" name="Date Placeholder 3"/>
          <p:cNvSpPr>
            <a:spLocks noGrp="1"/>
          </p:cNvSpPr>
          <p:nvPr>
            <p:ph type="dt" sz="half" idx="14"/>
          </p:nvPr>
        </p:nvSpPr>
        <p:spPr/>
        <p:txBody>
          <a:bodyPr/>
          <a:lstStyle/>
          <a:p>
            <a:endParaRPr lang="en-US" dirty="0"/>
          </a:p>
        </p:txBody>
      </p:sp>
      <p:graphicFrame>
        <p:nvGraphicFramePr>
          <p:cNvPr id="5" name="Table 4"/>
          <p:cNvGraphicFramePr>
            <a:graphicFrameLocks noGrp="1"/>
          </p:cNvGraphicFramePr>
          <p:nvPr/>
        </p:nvGraphicFramePr>
        <p:xfrm>
          <a:off x="381000" y="2286000"/>
          <a:ext cx="7696200" cy="3657600"/>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val="20000"/>
                    </a:ext>
                  </a:extLst>
                </a:gridCol>
              </a:tblGrid>
              <a:tr h="1600200">
                <a:tc>
                  <a:txBody>
                    <a:bodyPr/>
                    <a:lstStyle/>
                    <a:p>
                      <a:pPr algn="just"/>
                      <a:r>
                        <a:rPr lang="en-US" sz="1800" dirty="0">
                          <a:latin typeface="Calibri" pitchFamily="34" charset="0"/>
                        </a:rPr>
                        <a:t>Jade and Jacoby were in need of permanency. Both children had witnessed domestic violence between their mother and step-dad leading to a protection order against step-dad. The CPO was violated and step-dad was permitted back in the</a:t>
                      </a:r>
                      <a:r>
                        <a:rPr lang="en-US" sz="1800" baseline="0" dirty="0">
                          <a:latin typeface="Calibri" pitchFamily="34" charset="0"/>
                        </a:rPr>
                        <a:t> </a:t>
                      </a:r>
                      <a:r>
                        <a:rPr lang="en-US" sz="1800" dirty="0">
                          <a:latin typeface="Calibri" pitchFamily="34" charset="0"/>
                        </a:rPr>
                        <a:t>home. On August</a:t>
                      </a:r>
                      <a:r>
                        <a:rPr lang="en-US" sz="1800" baseline="0" dirty="0">
                          <a:latin typeface="Calibri" pitchFamily="34" charset="0"/>
                        </a:rPr>
                        <a:t> 01, 2010</a:t>
                      </a:r>
                      <a:r>
                        <a:rPr lang="en-US" sz="1800" dirty="0">
                          <a:latin typeface="Calibri" pitchFamily="34" charset="0"/>
                        </a:rPr>
                        <a:t>, both children were removed from their biological mother’s home and placed together into foster care. On November 10, 2009, Jade was transported to her paternal Grandmother (PGM), who resides in a different county, as a pre-placement until a court hearing could be set.  PGM successfully completed a home study in her county and is caring for Jade at this time. Jacoby has been placed with biological father until Mason County Children Services can complete the</a:t>
                      </a:r>
                      <a:r>
                        <a:rPr lang="en-US" sz="1800" baseline="0" dirty="0">
                          <a:latin typeface="Calibri" pitchFamily="34" charset="0"/>
                        </a:rPr>
                        <a:t> </a:t>
                      </a:r>
                      <a:r>
                        <a:rPr lang="en-US" sz="1800" dirty="0">
                          <a:latin typeface="Calibri" pitchFamily="34" charset="0"/>
                        </a:rPr>
                        <a:t>home study process. Both children are in  safe nurturing environments with family who are willing to provide for their need of food, shelter, education, supervision, medical, psychological and social needs.</a:t>
                      </a:r>
                    </a:p>
                  </a:txBody>
                  <a:tcPr/>
                </a:tc>
                <a:extLst>
                  <a:ext uri="{0D108BD9-81ED-4DB2-BD59-A6C34878D82A}">
                    <a16:rowId xmlns:a16="http://schemas.microsoft.com/office/drawing/2014/main" val="10000"/>
                  </a:ext>
                </a:extLst>
              </a:tr>
            </a:tbl>
          </a:graphicData>
        </a:graphic>
      </p:graphicFrame>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457200" y="1600200"/>
          <a:ext cx="7467600" cy="2321560"/>
        </p:xfrm>
        <a:graphic>
          <a:graphicData uri="http://schemas.openxmlformats.org/drawingml/2006/table">
            <a:tbl>
              <a:tblPr firstRow="1" bandRow="1">
                <a:tableStyleId>{5C22544A-7EE6-4342-B048-85BDC9FD1C3A}</a:tableStyleId>
              </a:tblPr>
              <a:tblGrid>
                <a:gridCol w="4912895">
                  <a:extLst>
                    <a:ext uri="{9D8B030D-6E8A-4147-A177-3AD203B41FA5}">
                      <a16:colId xmlns:a16="http://schemas.microsoft.com/office/drawing/2014/main" val="20000"/>
                    </a:ext>
                  </a:extLst>
                </a:gridCol>
                <a:gridCol w="2554705">
                  <a:extLst>
                    <a:ext uri="{9D8B030D-6E8A-4147-A177-3AD203B41FA5}">
                      <a16:colId xmlns:a16="http://schemas.microsoft.com/office/drawing/2014/main" val="20001"/>
                    </a:ext>
                  </a:extLst>
                </a:gridCol>
              </a:tblGrid>
              <a:tr h="370840">
                <a:tc>
                  <a:txBody>
                    <a:bodyPr/>
                    <a:lstStyle/>
                    <a:p>
                      <a:r>
                        <a:rPr lang="en-US" dirty="0"/>
                        <a:t>Case Review Type</a:t>
                      </a:r>
                    </a:p>
                  </a:txBody>
                  <a:tcPr/>
                </a:tc>
                <a:tc>
                  <a:txBody>
                    <a:bodyPr/>
                    <a:lstStyle/>
                    <a:p>
                      <a:r>
                        <a:rPr lang="en-US" dirty="0"/>
                        <a:t>Approval Date</a:t>
                      </a:r>
                    </a:p>
                  </a:txBody>
                  <a:tcPr marL="0" marR="0" marT="0" marB="0" anchor="ctr"/>
                </a:tc>
                <a:extLst>
                  <a:ext uri="{0D108BD9-81ED-4DB2-BD59-A6C34878D82A}">
                    <a16:rowId xmlns:a16="http://schemas.microsoft.com/office/drawing/2014/main" val="10000"/>
                  </a:ext>
                </a:extLst>
              </a:tr>
              <a:tr h="467360">
                <a:tc>
                  <a:txBody>
                    <a:bodyPr/>
                    <a:lstStyle/>
                    <a:p>
                      <a:r>
                        <a:rPr lang="en-US" dirty="0"/>
                        <a:t>Case Review/Closure</a:t>
                      </a:r>
                    </a:p>
                  </a:txBody>
                  <a:tcPr marL="0" marR="0" marT="0" marB="0" anchor="ctr">
                    <a:solidFill>
                      <a:schemeClr val="accent1">
                        <a:lumMod val="40000"/>
                        <a:lumOff val="60000"/>
                      </a:schemeClr>
                    </a:solidFill>
                  </a:tcPr>
                </a:tc>
                <a:tc>
                  <a:txBody>
                    <a:bodyPr/>
                    <a:lstStyle/>
                    <a:p>
                      <a:r>
                        <a:rPr lang="en-US" dirty="0">
                          <a:solidFill>
                            <a:schemeClr val="tx1"/>
                          </a:solidFill>
                        </a:rPr>
                        <a:t> 03/15/2011</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r>
                        <a:rPr lang="en-US" dirty="0"/>
                        <a:t>3 Month Case Review</a:t>
                      </a:r>
                    </a:p>
                  </a:txBody>
                  <a:tcPr>
                    <a:solidFill>
                      <a:schemeClr val="accent1">
                        <a:lumMod val="20000"/>
                        <a:lumOff val="80000"/>
                      </a:schemeClr>
                    </a:solidFill>
                  </a:tcPr>
                </a:tc>
                <a:tc>
                  <a:txBody>
                    <a:bodyPr/>
                    <a:lstStyle/>
                    <a:p>
                      <a:r>
                        <a:rPr lang="en-US" dirty="0"/>
                        <a:t>01/04/2011</a:t>
                      </a:r>
                    </a:p>
                  </a:txBody>
                  <a:tcPr>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r>
                        <a:rPr lang="en-US" dirty="0"/>
                        <a:t>Semiannual</a:t>
                      </a:r>
                      <a:r>
                        <a:rPr lang="en-US" baseline="0" dirty="0"/>
                        <a:t> Administrative Review</a:t>
                      </a:r>
                      <a:endParaRPr lang="en-US" dirty="0"/>
                    </a:p>
                  </a:txBody>
                  <a:tcPr>
                    <a:solidFill>
                      <a:srgbClr val="FFFF00"/>
                    </a:solidFill>
                  </a:tcPr>
                </a:tc>
                <a:tc>
                  <a:txBody>
                    <a:bodyPr/>
                    <a:lstStyle/>
                    <a:p>
                      <a:r>
                        <a:rPr lang="en-US" dirty="0"/>
                        <a:t>09/28/2010</a:t>
                      </a:r>
                    </a:p>
                  </a:txBody>
                  <a:tcPr>
                    <a:solidFill>
                      <a:srgbClr val="FFFF00"/>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Month Case Review</a:t>
                      </a:r>
                    </a:p>
                  </a:txBody>
                  <a:tcPr/>
                </a:tc>
                <a:tc>
                  <a:txBody>
                    <a:bodyPr/>
                    <a:lstStyle/>
                    <a:p>
                      <a:r>
                        <a:rPr lang="en-US" dirty="0"/>
                        <a:t>09/07/2010</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Month Case Review</a:t>
                      </a:r>
                    </a:p>
                  </a:txBody>
                  <a:tcPr/>
                </a:tc>
                <a:tc>
                  <a:txBody>
                    <a:bodyPr/>
                    <a:lstStyle/>
                    <a:p>
                      <a:r>
                        <a:rPr lang="en-US" dirty="0"/>
                        <a:t>06/28/2010</a:t>
                      </a:r>
                    </a:p>
                  </a:txBody>
                  <a:tcPr/>
                </a:tc>
                <a:extLst>
                  <a:ext uri="{0D108BD9-81ED-4DB2-BD59-A6C34878D82A}">
                    <a16:rowId xmlns:a16="http://schemas.microsoft.com/office/drawing/2014/main" val="10005"/>
                  </a:ext>
                </a:extLst>
              </a:tr>
            </a:tbl>
          </a:graphicData>
        </a:graphic>
      </p:graphicFrame>
      <p:sp>
        <p:nvSpPr>
          <p:cNvPr id="4" name="Date Placeholder 3"/>
          <p:cNvSpPr>
            <a:spLocks noGrp="1"/>
          </p:cNvSpPr>
          <p:nvPr>
            <p:ph type="dt" sz="half" idx="14"/>
          </p:nvPr>
        </p:nvSpPr>
        <p:spPr/>
        <p:txBody>
          <a:bodyPr/>
          <a:lstStyle/>
          <a:p>
            <a:endParaRPr lang="en-US" dirty="0"/>
          </a:p>
        </p:txBody>
      </p:sp>
      <p:sp>
        <p:nvSpPr>
          <p:cNvPr id="6" name="Rectangle 5"/>
          <p:cNvSpPr/>
          <p:nvPr/>
        </p:nvSpPr>
        <p:spPr>
          <a:xfrm>
            <a:off x="838200" y="228600"/>
            <a:ext cx="6019799"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cap="all" spc="0" dirty="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Group 3</a:t>
            </a:r>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ELLRID\Local Settings\Temporary Internet Files\Content.IE5\UPHGAPLK\MP900387781[1].jpg"/>
          <p:cNvPicPr>
            <a:picLocks noChangeAspect="1" noChangeArrowheads="1"/>
          </p:cNvPicPr>
          <p:nvPr/>
        </p:nvPicPr>
        <p:blipFill>
          <a:blip r:embed="rId3" cstate="print"/>
          <a:srcRect/>
          <a:stretch>
            <a:fillRect/>
          </a:stretch>
        </p:blipFill>
        <p:spPr bwMode="auto">
          <a:xfrm>
            <a:off x="0" y="0"/>
            <a:ext cx="9144000" cy="7939043"/>
          </a:xfrm>
          <a:prstGeom prst="rect">
            <a:avLst/>
          </a:prstGeom>
          <a:noFill/>
        </p:spPr>
      </p:pic>
      <p:sp>
        <p:nvSpPr>
          <p:cNvPr id="8" name="TextBox 7"/>
          <p:cNvSpPr txBox="1"/>
          <p:nvPr/>
        </p:nvSpPr>
        <p:spPr>
          <a:xfrm rot="20690682">
            <a:off x="77921" y="1188187"/>
            <a:ext cx="4284297" cy="923330"/>
          </a:xfrm>
          <a:prstGeom prst="rect">
            <a:avLst/>
          </a:prstGeom>
          <a:noFill/>
        </p:spPr>
        <p:txBody>
          <a:bodyPr wrap="square" rtlCol="0">
            <a:spAutoFit/>
          </a:bodyPr>
          <a:lstStyle/>
          <a:p>
            <a:r>
              <a:rPr lang="en-US" sz="5400" b="1" dirty="0">
                <a:solidFill>
                  <a:srgbClr val="FF0000"/>
                </a:solidFill>
              </a:rPr>
              <a:t>Engagement</a:t>
            </a:r>
          </a:p>
        </p:txBody>
      </p:sp>
      <p:sp>
        <p:nvSpPr>
          <p:cNvPr id="9" name="TextBox 8"/>
          <p:cNvSpPr txBox="1"/>
          <p:nvPr/>
        </p:nvSpPr>
        <p:spPr>
          <a:xfrm rot="20454989">
            <a:off x="194078" y="4389515"/>
            <a:ext cx="3373769" cy="1754326"/>
          </a:xfrm>
          <a:prstGeom prst="rect">
            <a:avLst/>
          </a:prstGeom>
          <a:noFill/>
        </p:spPr>
        <p:txBody>
          <a:bodyPr wrap="square" rtlCol="0">
            <a:spAutoFit/>
          </a:bodyPr>
          <a:lstStyle/>
          <a:p>
            <a:pPr algn="ctr"/>
            <a:r>
              <a:rPr lang="en-US" sz="5400" b="1" dirty="0">
                <a:solidFill>
                  <a:srgbClr val="FF0000"/>
                </a:solidFill>
              </a:rPr>
              <a:t>Provoke Awareness</a:t>
            </a:r>
          </a:p>
        </p:txBody>
      </p:sp>
      <p:sp>
        <p:nvSpPr>
          <p:cNvPr id="10" name="TextBox 9"/>
          <p:cNvSpPr txBox="1"/>
          <p:nvPr/>
        </p:nvSpPr>
        <p:spPr>
          <a:xfrm rot="837162">
            <a:off x="5256681" y="3819053"/>
            <a:ext cx="4082054" cy="1754326"/>
          </a:xfrm>
          <a:prstGeom prst="rect">
            <a:avLst/>
          </a:prstGeom>
          <a:noFill/>
        </p:spPr>
        <p:txBody>
          <a:bodyPr wrap="square" rtlCol="0">
            <a:spAutoFit/>
          </a:bodyPr>
          <a:lstStyle/>
          <a:p>
            <a:pPr algn="ctr"/>
            <a:r>
              <a:rPr lang="en-US" sz="5400" b="1" dirty="0">
                <a:solidFill>
                  <a:srgbClr val="FF0000"/>
                </a:solidFill>
              </a:rPr>
              <a:t>Quality Assessments</a:t>
            </a:r>
          </a:p>
        </p:txBody>
      </p:sp>
      <p:sp>
        <p:nvSpPr>
          <p:cNvPr id="11" name="TextBox 10"/>
          <p:cNvSpPr txBox="1"/>
          <p:nvPr/>
        </p:nvSpPr>
        <p:spPr>
          <a:xfrm>
            <a:off x="2819400" y="5257800"/>
            <a:ext cx="4419600" cy="1754326"/>
          </a:xfrm>
          <a:prstGeom prst="rect">
            <a:avLst/>
          </a:prstGeom>
          <a:noFill/>
        </p:spPr>
        <p:txBody>
          <a:bodyPr wrap="square" rtlCol="0">
            <a:spAutoFit/>
          </a:bodyPr>
          <a:lstStyle/>
          <a:p>
            <a:pPr algn="ctr"/>
            <a:r>
              <a:rPr lang="en-US" sz="5400" b="1" dirty="0">
                <a:solidFill>
                  <a:srgbClr val="FF0000"/>
                </a:solidFill>
              </a:rPr>
              <a:t>Time Management</a:t>
            </a:r>
          </a:p>
        </p:txBody>
      </p:sp>
      <p:sp>
        <p:nvSpPr>
          <p:cNvPr id="12" name="TextBox 11"/>
          <p:cNvSpPr txBox="1"/>
          <p:nvPr/>
        </p:nvSpPr>
        <p:spPr>
          <a:xfrm rot="884809">
            <a:off x="5161273" y="1146951"/>
            <a:ext cx="3742773" cy="923330"/>
          </a:xfrm>
          <a:prstGeom prst="rect">
            <a:avLst/>
          </a:prstGeom>
          <a:noFill/>
        </p:spPr>
        <p:txBody>
          <a:bodyPr wrap="square" rtlCol="0">
            <a:spAutoFit/>
          </a:bodyPr>
          <a:lstStyle/>
          <a:p>
            <a:r>
              <a:rPr lang="en-US" sz="5400" b="1" dirty="0">
                <a:solidFill>
                  <a:srgbClr val="FF0000"/>
                </a:solidFill>
              </a:rPr>
              <a:t>Supervision</a:t>
            </a:r>
          </a:p>
        </p:txBody>
      </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01000" cy="6169152"/>
          </a:xfrm>
        </p:spPr>
        <p:txBody>
          <a:bodyPr>
            <a:normAutofit/>
          </a:bodyPr>
          <a:lstStyle/>
          <a:p>
            <a:pPr>
              <a:buNone/>
            </a:pPr>
            <a:r>
              <a:rPr lang="en-US" sz="2000" dirty="0">
                <a:latin typeface="Arial" pitchFamily="34" charset="0"/>
                <a:cs typeface="Arial" pitchFamily="34" charset="0"/>
              </a:rPr>
              <a:t>2</a:t>
            </a:r>
            <a:r>
              <a:rPr lang="en-US" dirty="0">
                <a:latin typeface="Arial" pitchFamily="34" charset="0"/>
                <a:cs typeface="Arial" pitchFamily="34" charset="0"/>
              </a:rPr>
              <a:t>. </a:t>
            </a:r>
            <a:r>
              <a:rPr lang="en-US" sz="2000" b="1" dirty="0">
                <a:latin typeface="Arial" pitchFamily="34" charset="0"/>
                <a:cs typeface="Arial" pitchFamily="34" charset="0"/>
              </a:rPr>
              <a:t>A safety threat is active now.</a:t>
            </a:r>
          </a:p>
          <a:p>
            <a:pPr>
              <a:buNone/>
            </a:pPr>
            <a:endParaRPr lang="en-US" sz="2000" b="1" dirty="0">
              <a:latin typeface="Arial" pitchFamily="34" charset="0"/>
              <a:cs typeface="Arial" pitchFamily="34" charset="0"/>
            </a:endParaRPr>
          </a:p>
          <a:p>
            <a:pPr>
              <a:buNone/>
            </a:pPr>
            <a:r>
              <a:rPr lang="en-US" sz="2000" dirty="0">
                <a:latin typeface="Arial" pitchFamily="34" charset="0"/>
                <a:cs typeface="Arial" pitchFamily="34" charset="0"/>
              </a:rPr>
              <a:t>    a. Describe the active safety threat(s), identify which children are  </a:t>
            </a:r>
          </a:p>
          <a:p>
            <a:pPr>
              <a:buNone/>
            </a:pPr>
            <a:r>
              <a:rPr lang="en-US" sz="2000" dirty="0">
                <a:latin typeface="Arial" pitchFamily="34" charset="0"/>
                <a:cs typeface="Arial" pitchFamily="34" charset="0"/>
              </a:rPr>
              <a:t>	    affected, and which caregivers or other adults are involved.</a:t>
            </a:r>
          </a:p>
          <a:p>
            <a:pPr>
              <a:buNone/>
            </a:pPr>
            <a:r>
              <a:rPr lang="en-US" sz="2000" dirty="0">
                <a:latin typeface="Arial" pitchFamily="34" charset="0"/>
                <a:cs typeface="Arial" pitchFamily="34" charset="0"/>
              </a:rPr>
              <a:t>	    Describe the progress toward alleviating the safety threat(s). </a:t>
            </a:r>
            <a:br>
              <a:rPr lang="en-US" sz="1600" dirty="0"/>
            </a:br>
            <a:endParaRPr lang="en-US" dirty="0"/>
          </a:p>
        </p:txBody>
      </p:sp>
      <p:graphicFrame>
        <p:nvGraphicFramePr>
          <p:cNvPr id="5" name="Table 4"/>
          <p:cNvGraphicFramePr>
            <a:graphicFrameLocks noGrp="1"/>
          </p:cNvGraphicFramePr>
          <p:nvPr/>
        </p:nvGraphicFramePr>
        <p:xfrm>
          <a:off x="762000" y="2743200"/>
          <a:ext cx="7315200" cy="192024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val="20000"/>
                    </a:ext>
                  </a:extLst>
                </a:gridCol>
              </a:tblGrid>
              <a:tr h="1600200">
                <a:tc>
                  <a:txBody>
                    <a:bodyPr/>
                    <a:lstStyle/>
                    <a:p>
                      <a:pPr algn="just"/>
                      <a:r>
                        <a:rPr lang="en-US" sz="2000" dirty="0">
                          <a:latin typeface="Calibri" pitchFamily="34" charset="0"/>
                        </a:rPr>
                        <a:t>The natural mother had been violating the protective supervision order placed on the children.  She refused several drug screens, denied Agency access to the children, Jade and Jacoby, on a monthly basis and allowed a known felon around the children.  Following an Ex-Parte filed 8/31/2010 the children were placed into Foster care.</a:t>
                      </a:r>
                    </a:p>
                  </a:txBody>
                  <a:tcPr/>
                </a:tc>
                <a:extLst>
                  <a:ext uri="{0D108BD9-81ED-4DB2-BD59-A6C34878D82A}">
                    <a16:rowId xmlns:a16="http://schemas.microsoft.com/office/drawing/2014/main" val="10000"/>
                  </a:ext>
                </a:extLst>
              </a:tr>
            </a:tbl>
          </a:graphicData>
        </a:graphic>
      </p:graphicFrame>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01000" cy="6169152"/>
          </a:xfrm>
        </p:spPr>
        <p:txBody>
          <a:bodyPr>
            <a:normAutofit/>
          </a:bodyPr>
          <a:lstStyle/>
          <a:p>
            <a:pPr>
              <a:buNone/>
            </a:pPr>
            <a:r>
              <a:rPr lang="en-US" dirty="0">
                <a:latin typeface="Arial" pitchFamily="34" charset="0"/>
                <a:cs typeface="Arial" pitchFamily="34" charset="0"/>
              </a:rPr>
              <a:t> </a:t>
            </a:r>
            <a:br>
              <a:rPr lang="en-US" sz="1600" dirty="0"/>
            </a:br>
            <a:endParaRPr lang="en-US" dirty="0"/>
          </a:p>
        </p:txBody>
      </p:sp>
      <p:graphicFrame>
        <p:nvGraphicFramePr>
          <p:cNvPr id="5" name="Table 4"/>
          <p:cNvGraphicFramePr>
            <a:graphicFrameLocks noGrp="1"/>
          </p:cNvGraphicFramePr>
          <p:nvPr/>
        </p:nvGraphicFramePr>
        <p:xfrm>
          <a:off x="228600" y="1524000"/>
          <a:ext cx="8077200" cy="1295400"/>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0000"/>
                    </a:ext>
                  </a:extLst>
                </a:gridCol>
              </a:tblGrid>
              <a:tr h="1295400">
                <a:tc>
                  <a:txBody>
                    <a:bodyPr/>
                    <a:lstStyle/>
                    <a:p>
                      <a:pPr algn="just"/>
                      <a:r>
                        <a:rPr lang="en-US" sz="1600" dirty="0">
                          <a:latin typeface="Calibri" pitchFamily="34" charset="0"/>
                        </a:rPr>
                        <a:t>Jade and Jacoby</a:t>
                      </a:r>
                      <a:r>
                        <a:rPr lang="en-US" sz="1600" baseline="0" dirty="0">
                          <a:latin typeface="Calibri" pitchFamily="34" charset="0"/>
                        </a:rPr>
                        <a:t> </a:t>
                      </a:r>
                      <a:r>
                        <a:rPr lang="en-US" sz="1600" dirty="0">
                          <a:latin typeface="Calibri" pitchFamily="34" charset="0"/>
                        </a:rPr>
                        <a:t>are currently in an agency approved licensed foster home where their basic needs are being met.  The Agency is continuing to work with their natural mother towards reunification.  An Uncle from Wetzel County has come forward and is interested in caring for both children.  A referral for a home study is being requested.</a:t>
                      </a:r>
                    </a:p>
                  </a:txBody>
                  <a:tcPr/>
                </a:tc>
                <a:extLst>
                  <a:ext uri="{0D108BD9-81ED-4DB2-BD59-A6C34878D82A}">
                    <a16:rowId xmlns:a16="http://schemas.microsoft.com/office/drawing/2014/main" val="10000"/>
                  </a:ext>
                </a:extLst>
              </a:tr>
            </a:tbl>
          </a:graphicData>
        </a:graphic>
      </p:graphicFrame>
      <p:sp>
        <p:nvSpPr>
          <p:cNvPr id="6" name="Rectangle 5"/>
          <p:cNvSpPr/>
          <p:nvPr/>
        </p:nvSpPr>
        <p:spPr>
          <a:xfrm>
            <a:off x="304800" y="228601"/>
            <a:ext cx="7848600" cy="1138773"/>
          </a:xfrm>
          <a:prstGeom prst="rect">
            <a:avLst/>
          </a:prstGeom>
        </p:spPr>
        <p:txBody>
          <a:bodyPr wrap="square">
            <a:spAutoFit/>
          </a:bodyPr>
          <a:lstStyle/>
          <a:p>
            <a:r>
              <a:rPr lang="en-US" sz="2000" dirty="0">
                <a:latin typeface="Arial" pitchFamily="34" charset="0"/>
                <a:cs typeface="Arial" pitchFamily="34" charset="0"/>
              </a:rPr>
              <a:t>b</a:t>
            </a:r>
            <a:r>
              <a:rPr lang="en-US" sz="2800" dirty="0">
                <a:latin typeface="Arial" pitchFamily="34" charset="0"/>
                <a:cs typeface="Arial" pitchFamily="34" charset="0"/>
              </a:rPr>
              <a:t>. </a:t>
            </a:r>
            <a:r>
              <a:rPr lang="en-US" sz="2000" dirty="0">
                <a:latin typeface="Arial" pitchFamily="34" charset="0"/>
                <a:cs typeface="Arial" pitchFamily="34" charset="0"/>
              </a:rPr>
              <a:t>Describe the present protective capacities of each caregiver and highlight significant changes that may have occurred since the last assessment of safety was completed. </a:t>
            </a:r>
          </a:p>
        </p:txBody>
      </p:sp>
      <p:sp>
        <p:nvSpPr>
          <p:cNvPr id="7" name="Rectangle 6"/>
          <p:cNvSpPr/>
          <p:nvPr/>
        </p:nvSpPr>
        <p:spPr>
          <a:xfrm>
            <a:off x="228600" y="2971800"/>
            <a:ext cx="7848600" cy="1384995"/>
          </a:xfrm>
          <a:prstGeom prst="rect">
            <a:avLst/>
          </a:prstGeom>
        </p:spPr>
        <p:txBody>
          <a:bodyPr wrap="square">
            <a:spAutoFit/>
          </a:bodyPr>
          <a:lstStyle/>
          <a:p>
            <a:r>
              <a:rPr lang="en-US" sz="2000" dirty="0">
                <a:latin typeface="Arial" pitchFamily="34" charset="0"/>
                <a:cs typeface="Arial" pitchFamily="34" charset="0"/>
              </a:rPr>
              <a:t>c. Describe the present vulnerability of each child and highlight significant changes that may have occurred since the last assessment of safety was completed. </a:t>
            </a:r>
            <a:br>
              <a:rPr lang="en-US" sz="2000" dirty="0"/>
            </a:br>
            <a:endParaRPr lang="en-US" dirty="0">
              <a:latin typeface="Arial" pitchFamily="34" charset="0"/>
              <a:cs typeface="Arial" pitchFamily="34" charset="0"/>
            </a:endParaRPr>
          </a:p>
        </p:txBody>
      </p:sp>
      <p:graphicFrame>
        <p:nvGraphicFramePr>
          <p:cNvPr id="8" name="Table 7"/>
          <p:cNvGraphicFramePr>
            <a:graphicFrameLocks noGrp="1"/>
          </p:cNvGraphicFramePr>
          <p:nvPr/>
        </p:nvGraphicFramePr>
        <p:xfrm>
          <a:off x="381000" y="4191000"/>
          <a:ext cx="8077200" cy="1295400"/>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0000"/>
                    </a:ext>
                  </a:extLst>
                </a:gridCol>
              </a:tblGrid>
              <a:tr h="1295400">
                <a:tc>
                  <a:txBody>
                    <a:bodyPr/>
                    <a:lstStyle/>
                    <a:p>
                      <a:pPr algn="just"/>
                      <a:r>
                        <a:rPr lang="en-US" sz="1600" dirty="0">
                          <a:latin typeface="Calibri" pitchFamily="34" charset="0"/>
                        </a:rPr>
                        <a:t>Jacoby</a:t>
                      </a:r>
                      <a:r>
                        <a:rPr lang="en-US" sz="1600" baseline="0" dirty="0">
                          <a:latin typeface="Calibri" pitchFamily="34" charset="0"/>
                        </a:rPr>
                        <a:t> </a:t>
                      </a:r>
                      <a:r>
                        <a:rPr lang="en-US" sz="1600" dirty="0">
                          <a:latin typeface="Calibri" pitchFamily="34" charset="0"/>
                        </a:rPr>
                        <a:t>and Jade are able to verbalize any neglect/abuse; however, their ages make them dependent on adults to meet their basic needs.  The children were removed from the natural mother and placed into foster care where all of their daily needs are met.</a:t>
                      </a:r>
                    </a:p>
                  </a:txBody>
                  <a:tcPr/>
                </a:tc>
                <a:extLst>
                  <a:ext uri="{0D108BD9-81ED-4DB2-BD59-A6C34878D82A}">
                    <a16:rowId xmlns:a16="http://schemas.microsoft.com/office/drawing/2014/main" val="10000"/>
                  </a:ext>
                </a:extLst>
              </a:tr>
            </a:tbl>
          </a:graphicData>
        </a:graphic>
      </p:graphicFrame>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457200" y="2057400"/>
          <a:ext cx="7467600" cy="2321560"/>
        </p:xfrm>
        <a:graphic>
          <a:graphicData uri="http://schemas.openxmlformats.org/drawingml/2006/table">
            <a:tbl>
              <a:tblPr firstRow="1" bandRow="1">
                <a:tableStyleId>{5C22544A-7EE6-4342-B048-85BDC9FD1C3A}</a:tableStyleId>
              </a:tblPr>
              <a:tblGrid>
                <a:gridCol w="4912895">
                  <a:extLst>
                    <a:ext uri="{9D8B030D-6E8A-4147-A177-3AD203B41FA5}">
                      <a16:colId xmlns:a16="http://schemas.microsoft.com/office/drawing/2014/main" val="20000"/>
                    </a:ext>
                  </a:extLst>
                </a:gridCol>
                <a:gridCol w="2554705">
                  <a:extLst>
                    <a:ext uri="{9D8B030D-6E8A-4147-A177-3AD203B41FA5}">
                      <a16:colId xmlns:a16="http://schemas.microsoft.com/office/drawing/2014/main" val="20001"/>
                    </a:ext>
                  </a:extLst>
                </a:gridCol>
              </a:tblGrid>
              <a:tr h="370840">
                <a:tc>
                  <a:txBody>
                    <a:bodyPr/>
                    <a:lstStyle/>
                    <a:p>
                      <a:r>
                        <a:rPr lang="en-US" dirty="0"/>
                        <a:t>Case Review Type</a:t>
                      </a:r>
                    </a:p>
                  </a:txBody>
                  <a:tcPr/>
                </a:tc>
                <a:tc>
                  <a:txBody>
                    <a:bodyPr/>
                    <a:lstStyle/>
                    <a:p>
                      <a:r>
                        <a:rPr lang="en-US" dirty="0"/>
                        <a:t>Approval Date</a:t>
                      </a:r>
                    </a:p>
                  </a:txBody>
                  <a:tcPr marL="0" marR="0" marT="0" marB="0" anchor="ctr"/>
                </a:tc>
                <a:extLst>
                  <a:ext uri="{0D108BD9-81ED-4DB2-BD59-A6C34878D82A}">
                    <a16:rowId xmlns:a16="http://schemas.microsoft.com/office/drawing/2014/main" val="10000"/>
                  </a:ext>
                </a:extLst>
              </a:tr>
              <a:tr h="467360">
                <a:tc>
                  <a:txBody>
                    <a:bodyPr/>
                    <a:lstStyle/>
                    <a:p>
                      <a:r>
                        <a:rPr lang="en-US" dirty="0"/>
                        <a:t>Case Review/Closure</a:t>
                      </a:r>
                    </a:p>
                  </a:txBody>
                  <a:tcPr marL="0" marR="0" marT="0" marB="0" anchor="ctr">
                    <a:solidFill>
                      <a:schemeClr val="accent1">
                        <a:lumMod val="40000"/>
                        <a:lumOff val="60000"/>
                      </a:schemeClr>
                    </a:solidFill>
                  </a:tcPr>
                </a:tc>
                <a:tc>
                  <a:txBody>
                    <a:bodyPr/>
                    <a:lstStyle/>
                    <a:p>
                      <a:r>
                        <a:rPr lang="en-US" dirty="0">
                          <a:solidFill>
                            <a:schemeClr val="tx1"/>
                          </a:solidFill>
                        </a:rPr>
                        <a:t> 03/15/2011</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r>
                        <a:rPr lang="en-US" dirty="0"/>
                        <a:t>3 Month Case Review</a:t>
                      </a:r>
                    </a:p>
                  </a:txBody>
                  <a:tcPr>
                    <a:solidFill>
                      <a:schemeClr val="accent1">
                        <a:lumMod val="20000"/>
                        <a:lumOff val="80000"/>
                      </a:schemeClr>
                    </a:solidFill>
                  </a:tcPr>
                </a:tc>
                <a:tc>
                  <a:txBody>
                    <a:bodyPr/>
                    <a:lstStyle/>
                    <a:p>
                      <a:r>
                        <a:rPr lang="en-US" dirty="0"/>
                        <a:t>01/04/2011</a:t>
                      </a:r>
                    </a:p>
                  </a:txBody>
                  <a:tcPr>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r>
                        <a:rPr lang="en-US" dirty="0"/>
                        <a:t>Semiannual</a:t>
                      </a:r>
                      <a:r>
                        <a:rPr lang="en-US" baseline="0" dirty="0"/>
                        <a:t> Administrative Review</a:t>
                      </a:r>
                      <a:endParaRPr lang="en-US" dirty="0"/>
                    </a:p>
                  </a:txBody>
                  <a:tcPr>
                    <a:solidFill>
                      <a:schemeClr val="accent1">
                        <a:lumMod val="40000"/>
                        <a:lumOff val="60000"/>
                      </a:schemeClr>
                    </a:solidFill>
                  </a:tcPr>
                </a:tc>
                <a:tc>
                  <a:txBody>
                    <a:bodyPr/>
                    <a:lstStyle/>
                    <a:p>
                      <a:r>
                        <a:rPr lang="en-US" dirty="0"/>
                        <a:t>09/28/2010</a:t>
                      </a:r>
                    </a:p>
                  </a:txBody>
                  <a:tcPr>
                    <a:solidFill>
                      <a:schemeClr val="accent1">
                        <a:lumMod val="40000"/>
                        <a:lumOff val="60000"/>
                      </a:schemeClr>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Month Case Review</a:t>
                      </a:r>
                    </a:p>
                  </a:txBody>
                  <a:tcPr>
                    <a:solidFill>
                      <a:srgbClr val="FFFF00"/>
                    </a:solidFill>
                  </a:tcPr>
                </a:tc>
                <a:tc>
                  <a:txBody>
                    <a:bodyPr/>
                    <a:lstStyle/>
                    <a:p>
                      <a:r>
                        <a:rPr lang="en-US" dirty="0"/>
                        <a:t>09/07/2010</a:t>
                      </a:r>
                    </a:p>
                  </a:txBody>
                  <a:tcPr>
                    <a:solidFill>
                      <a:srgbClr val="FFFF00"/>
                    </a:solid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Month Case Review</a:t>
                      </a:r>
                    </a:p>
                  </a:txBody>
                  <a:tcPr/>
                </a:tc>
                <a:tc>
                  <a:txBody>
                    <a:bodyPr/>
                    <a:lstStyle/>
                    <a:p>
                      <a:r>
                        <a:rPr lang="en-US" dirty="0"/>
                        <a:t>06/28/2010</a:t>
                      </a:r>
                    </a:p>
                  </a:txBody>
                  <a:tcPr/>
                </a:tc>
                <a:extLst>
                  <a:ext uri="{0D108BD9-81ED-4DB2-BD59-A6C34878D82A}">
                    <a16:rowId xmlns:a16="http://schemas.microsoft.com/office/drawing/2014/main" val="10005"/>
                  </a:ext>
                </a:extLst>
              </a:tr>
            </a:tbl>
          </a:graphicData>
        </a:graphic>
      </p:graphicFrame>
      <p:sp>
        <p:nvSpPr>
          <p:cNvPr id="4" name="Date Placeholder 3"/>
          <p:cNvSpPr>
            <a:spLocks noGrp="1"/>
          </p:cNvSpPr>
          <p:nvPr>
            <p:ph type="dt" sz="half" idx="14"/>
          </p:nvPr>
        </p:nvSpPr>
        <p:spPr/>
        <p:txBody>
          <a:bodyPr/>
          <a:lstStyle/>
          <a:p>
            <a:endParaRPr lang="en-US" dirty="0"/>
          </a:p>
        </p:txBody>
      </p:sp>
      <p:sp>
        <p:nvSpPr>
          <p:cNvPr id="6" name="Rectangle 5"/>
          <p:cNvSpPr/>
          <p:nvPr/>
        </p:nvSpPr>
        <p:spPr>
          <a:xfrm>
            <a:off x="838200" y="228600"/>
            <a:ext cx="6019799"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cap="all" spc="0"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Group 4</a:t>
            </a:r>
          </a:p>
        </p:txBody>
      </p:sp>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01000" cy="6169152"/>
          </a:xfrm>
        </p:spPr>
        <p:txBody>
          <a:bodyPr>
            <a:normAutofit/>
          </a:bodyPr>
          <a:lstStyle/>
          <a:p>
            <a:pPr>
              <a:buNone/>
            </a:pPr>
            <a:r>
              <a:rPr lang="en-US" sz="1600" dirty="0"/>
              <a:t>2. </a:t>
            </a:r>
            <a:r>
              <a:rPr lang="en-US" sz="1600" b="1" dirty="0">
                <a:latin typeface="Arial" pitchFamily="34" charset="0"/>
                <a:cs typeface="Arial" pitchFamily="34" charset="0"/>
              </a:rPr>
              <a:t>If a safety threat is not currently active, but had been active at any time since the last assessment of safety was completed.</a:t>
            </a:r>
          </a:p>
          <a:p>
            <a:pPr>
              <a:buNone/>
            </a:pPr>
            <a:r>
              <a:rPr lang="en-US" dirty="0"/>
              <a:t> </a:t>
            </a:r>
            <a:r>
              <a:rPr lang="en-US" sz="1600" i="1" dirty="0">
                <a:latin typeface="Arial" pitchFamily="34" charset="0"/>
                <a:cs typeface="Arial" pitchFamily="34" charset="0"/>
              </a:rPr>
              <a:t>Describe the safety threat and then summarize the information that demonstrates</a:t>
            </a:r>
          </a:p>
          <a:p>
            <a:pPr>
              <a:buNone/>
            </a:pPr>
            <a:r>
              <a:rPr lang="en-US" sz="1600" i="1" dirty="0">
                <a:latin typeface="Arial" pitchFamily="34" charset="0"/>
                <a:cs typeface="Arial" pitchFamily="34" charset="0"/>
              </a:rPr>
              <a:t>safety threat resolution, sufficient safety threat reduction and/or adequate protective</a:t>
            </a:r>
          </a:p>
          <a:p>
            <a:pPr>
              <a:buNone/>
            </a:pPr>
            <a:r>
              <a:rPr lang="en-US" sz="1600" i="1" dirty="0">
                <a:latin typeface="Arial" pitchFamily="34" charset="0"/>
                <a:cs typeface="Arial" pitchFamily="34" charset="0"/>
              </a:rPr>
              <a:t>capacities necessary to protect the child(ren) from serious harm.</a:t>
            </a:r>
          </a:p>
          <a:p>
            <a:endParaRPr lang="en-US" dirty="0"/>
          </a:p>
        </p:txBody>
      </p:sp>
      <p:sp>
        <p:nvSpPr>
          <p:cNvPr id="4" name="Date Placeholder 3"/>
          <p:cNvSpPr>
            <a:spLocks noGrp="1"/>
          </p:cNvSpPr>
          <p:nvPr>
            <p:ph type="dt" sz="half" idx="14"/>
          </p:nvPr>
        </p:nvSpPr>
        <p:spPr/>
        <p:txBody>
          <a:bodyPr/>
          <a:lstStyle/>
          <a:p>
            <a:endParaRPr lang="en-US" dirty="0"/>
          </a:p>
        </p:txBody>
      </p:sp>
      <p:graphicFrame>
        <p:nvGraphicFramePr>
          <p:cNvPr id="5" name="Table 4"/>
          <p:cNvGraphicFramePr>
            <a:graphicFrameLocks noGrp="1"/>
          </p:cNvGraphicFramePr>
          <p:nvPr/>
        </p:nvGraphicFramePr>
        <p:xfrm>
          <a:off x="304800" y="2209800"/>
          <a:ext cx="7696200" cy="2590800"/>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val="20000"/>
                    </a:ext>
                  </a:extLst>
                </a:gridCol>
              </a:tblGrid>
              <a:tr h="2590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dirty="0">
                        <a:latin typeface="Calibri"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latin typeface="Calibri" pitchFamily="34" charset="0"/>
                        </a:rPr>
                        <a:t>The natural mother had been violating the protective supervision order placed over the children, Jade and Jacoby. She refused several drug screens, would not allow the Agency to have access to the children on a monthly basis and had a known felon residing in the home. The worker reviewed this information with the Agency's legal department and it was determined that the children needed to be removed from the home. The children were placed in the Agency's custody on 8/01/2010 following an Ex-Parte. The children are currently in an Agency approved foster home.</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dirty="0">
                        <a:latin typeface="Calibri" pitchFamily="34" charset="0"/>
                      </a:endParaRPr>
                    </a:p>
                  </a:txBody>
                  <a:tcPr/>
                </a:tc>
                <a:extLst>
                  <a:ext uri="{0D108BD9-81ED-4DB2-BD59-A6C34878D82A}">
                    <a16:rowId xmlns:a16="http://schemas.microsoft.com/office/drawing/2014/main" val="10000"/>
                  </a:ext>
                </a:extLst>
              </a:tr>
            </a:tbl>
          </a:graphicData>
        </a:graphic>
      </p:graphicFrame>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457200" y="1905000"/>
          <a:ext cx="7467600" cy="2321560"/>
        </p:xfrm>
        <a:graphic>
          <a:graphicData uri="http://schemas.openxmlformats.org/drawingml/2006/table">
            <a:tbl>
              <a:tblPr firstRow="1" bandRow="1">
                <a:tableStyleId>{5C22544A-7EE6-4342-B048-85BDC9FD1C3A}</a:tableStyleId>
              </a:tblPr>
              <a:tblGrid>
                <a:gridCol w="4912895">
                  <a:extLst>
                    <a:ext uri="{9D8B030D-6E8A-4147-A177-3AD203B41FA5}">
                      <a16:colId xmlns:a16="http://schemas.microsoft.com/office/drawing/2014/main" val="20000"/>
                    </a:ext>
                  </a:extLst>
                </a:gridCol>
                <a:gridCol w="2554705">
                  <a:extLst>
                    <a:ext uri="{9D8B030D-6E8A-4147-A177-3AD203B41FA5}">
                      <a16:colId xmlns:a16="http://schemas.microsoft.com/office/drawing/2014/main" val="20001"/>
                    </a:ext>
                  </a:extLst>
                </a:gridCol>
              </a:tblGrid>
              <a:tr h="370840">
                <a:tc>
                  <a:txBody>
                    <a:bodyPr/>
                    <a:lstStyle/>
                    <a:p>
                      <a:r>
                        <a:rPr lang="en-US" dirty="0"/>
                        <a:t>Case Review Type</a:t>
                      </a:r>
                    </a:p>
                  </a:txBody>
                  <a:tcPr/>
                </a:tc>
                <a:tc>
                  <a:txBody>
                    <a:bodyPr/>
                    <a:lstStyle/>
                    <a:p>
                      <a:r>
                        <a:rPr lang="en-US" dirty="0"/>
                        <a:t>Approval Date</a:t>
                      </a:r>
                    </a:p>
                  </a:txBody>
                  <a:tcPr marL="0" marR="0" marT="0" marB="0" anchor="ctr"/>
                </a:tc>
                <a:extLst>
                  <a:ext uri="{0D108BD9-81ED-4DB2-BD59-A6C34878D82A}">
                    <a16:rowId xmlns:a16="http://schemas.microsoft.com/office/drawing/2014/main" val="10000"/>
                  </a:ext>
                </a:extLst>
              </a:tr>
              <a:tr h="467360">
                <a:tc>
                  <a:txBody>
                    <a:bodyPr/>
                    <a:lstStyle/>
                    <a:p>
                      <a:r>
                        <a:rPr lang="en-US" dirty="0"/>
                        <a:t>Case Review/Closure</a:t>
                      </a:r>
                    </a:p>
                  </a:txBody>
                  <a:tcPr marL="0" marR="0" marT="0" marB="0" anchor="ctr">
                    <a:solidFill>
                      <a:schemeClr val="accent1">
                        <a:lumMod val="40000"/>
                        <a:lumOff val="60000"/>
                      </a:schemeClr>
                    </a:solidFill>
                  </a:tcPr>
                </a:tc>
                <a:tc>
                  <a:txBody>
                    <a:bodyPr/>
                    <a:lstStyle/>
                    <a:p>
                      <a:r>
                        <a:rPr lang="en-US" dirty="0">
                          <a:solidFill>
                            <a:schemeClr val="tx1"/>
                          </a:solidFill>
                        </a:rPr>
                        <a:t> 03/15/2011</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r>
                        <a:rPr lang="en-US" dirty="0"/>
                        <a:t>3 Month Case Review</a:t>
                      </a:r>
                    </a:p>
                  </a:txBody>
                  <a:tcPr>
                    <a:solidFill>
                      <a:schemeClr val="accent1">
                        <a:lumMod val="20000"/>
                        <a:lumOff val="80000"/>
                      </a:schemeClr>
                    </a:solidFill>
                  </a:tcPr>
                </a:tc>
                <a:tc>
                  <a:txBody>
                    <a:bodyPr/>
                    <a:lstStyle/>
                    <a:p>
                      <a:r>
                        <a:rPr lang="en-US" dirty="0"/>
                        <a:t>01/04/2011</a:t>
                      </a:r>
                    </a:p>
                  </a:txBody>
                  <a:tcPr>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r>
                        <a:rPr lang="en-US" dirty="0"/>
                        <a:t>Semiannual</a:t>
                      </a:r>
                      <a:r>
                        <a:rPr lang="en-US" baseline="0" dirty="0"/>
                        <a:t> Administrative Review</a:t>
                      </a:r>
                      <a:endParaRPr lang="en-US" dirty="0"/>
                    </a:p>
                  </a:txBody>
                  <a:tcPr>
                    <a:solidFill>
                      <a:schemeClr val="accent1">
                        <a:lumMod val="40000"/>
                        <a:lumOff val="60000"/>
                      </a:schemeClr>
                    </a:solidFill>
                  </a:tcPr>
                </a:tc>
                <a:tc>
                  <a:txBody>
                    <a:bodyPr/>
                    <a:lstStyle/>
                    <a:p>
                      <a:r>
                        <a:rPr lang="en-US" dirty="0"/>
                        <a:t>09/28/2010</a:t>
                      </a:r>
                    </a:p>
                  </a:txBody>
                  <a:tcPr>
                    <a:solidFill>
                      <a:schemeClr val="accent1">
                        <a:lumMod val="40000"/>
                        <a:lumOff val="60000"/>
                      </a:schemeClr>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Month Case Review</a:t>
                      </a:r>
                    </a:p>
                  </a:txBody>
                  <a:tcPr/>
                </a:tc>
                <a:tc>
                  <a:txBody>
                    <a:bodyPr/>
                    <a:lstStyle/>
                    <a:p>
                      <a:r>
                        <a:rPr lang="en-US" dirty="0"/>
                        <a:t>09/07/2010</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Month Case Review</a:t>
                      </a:r>
                    </a:p>
                  </a:txBody>
                  <a:tcPr>
                    <a:solidFill>
                      <a:srgbClr val="FFFF00"/>
                    </a:solidFill>
                  </a:tcPr>
                </a:tc>
                <a:tc>
                  <a:txBody>
                    <a:bodyPr/>
                    <a:lstStyle/>
                    <a:p>
                      <a:r>
                        <a:rPr lang="en-US" dirty="0"/>
                        <a:t>06/28/2010</a:t>
                      </a:r>
                    </a:p>
                  </a:txBody>
                  <a:tcPr>
                    <a:solidFill>
                      <a:srgbClr val="FFFF00"/>
                    </a:solidFill>
                  </a:tcPr>
                </a:tc>
                <a:extLst>
                  <a:ext uri="{0D108BD9-81ED-4DB2-BD59-A6C34878D82A}">
                    <a16:rowId xmlns:a16="http://schemas.microsoft.com/office/drawing/2014/main" val="10005"/>
                  </a:ext>
                </a:extLst>
              </a:tr>
            </a:tbl>
          </a:graphicData>
        </a:graphic>
      </p:graphicFrame>
      <p:sp>
        <p:nvSpPr>
          <p:cNvPr id="4" name="Date Placeholder 3"/>
          <p:cNvSpPr>
            <a:spLocks noGrp="1"/>
          </p:cNvSpPr>
          <p:nvPr>
            <p:ph type="dt" sz="half" idx="14"/>
          </p:nvPr>
        </p:nvSpPr>
        <p:spPr/>
        <p:txBody>
          <a:bodyPr/>
          <a:lstStyle/>
          <a:p>
            <a:endParaRPr lang="en-US" dirty="0"/>
          </a:p>
        </p:txBody>
      </p:sp>
      <p:sp>
        <p:nvSpPr>
          <p:cNvPr id="6" name="Rectangle 5"/>
          <p:cNvSpPr/>
          <p:nvPr/>
        </p:nvSpPr>
        <p:spPr>
          <a:xfrm>
            <a:off x="838200" y="228600"/>
            <a:ext cx="6019799"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cap="all" spc="0" dirty="0">
                <a:ln/>
                <a:solidFill>
                  <a:schemeClr val="accent5">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Group 5</a:t>
            </a:r>
          </a:p>
        </p:txBody>
      </p:sp>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67600" cy="1143000"/>
          </a:xfrm>
        </p:spPr>
        <p:txBody>
          <a:bodyPr>
            <a:normAutofit fontScale="90000"/>
          </a:bodyPr>
          <a:lstStyle/>
          <a:p>
            <a:br>
              <a:rPr lang="en-US" sz="3200" dirty="0">
                <a:latin typeface="Arial" pitchFamily="34" charset="0"/>
                <a:cs typeface="Arial" pitchFamily="34" charset="0"/>
              </a:rPr>
            </a:br>
            <a:r>
              <a:rPr lang="en-US" sz="3200" dirty="0">
                <a:latin typeface="Arial" pitchFamily="34" charset="0"/>
                <a:cs typeface="Arial" pitchFamily="34" charset="0"/>
              </a:rPr>
              <a:t> 1.  A safety threat is not currently active. </a:t>
            </a:r>
            <a:br>
              <a:rPr lang="en-US" sz="3200" dirty="0">
                <a:latin typeface="Arial" pitchFamily="34" charset="0"/>
                <a:cs typeface="Arial" pitchFamily="34" charset="0"/>
              </a:rPr>
            </a:br>
            <a:endParaRPr lang="en-US" dirty="0"/>
          </a:p>
        </p:txBody>
      </p:sp>
      <p:graphicFrame>
        <p:nvGraphicFramePr>
          <p:cNvPr id="5" name="Content Placeholder 4"/>
          <p:cNvGraphicFramePr>
            <a:graphicFrameLocks noGrp="1"/>
          </p:cNvGraphicFramePr>
          <p:nvPr>
            <p:ph sz="quarter" idx="1"/>
          </p:nvPr>
        </p:nvGraphicFramePr>
        <p:xfrm>
          <a:off x="457200" y="1600200"/>
          <a:ext cx="7467600" cy="131064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20000"/>
                    </a:ext>
                  </a:extLst>
                </a:gridCol>
              </a:tblGrid>
              <a:tr h="370840">
                <a:tc>
                  <a:txBody>
                    <a:bodyPr/>
                    <a:lstStyle/>
                    <a:p>
                      <a:r>
                        <a:rPr lang="en-US" sz="1600" dirty="0">
                          <a:latin typeface="Calibri" pitchFamily="34" charset="0"/>
                        </a:rPr>
                        <a:t>A protective supervision order was obtained over the children on May 01, 2010. The children’s natural Mother's husband has been sentenced to 18 months in jail and is prohibited from having any contact with the children. The Natural Mother has agreed to comply with this agency and follow through with case plan goals to reduce the risk of harm to the children.</a:t>
                      </a:r>
                    </a:p>
                  </a:txBody>
                  <a:tcPr/>
                </a:tc>
                <a:extLst>
                  <a:ext uri="{0D108BD9-81ED-4DB2-BD59-A6C34878D82A}">
                    <a16:rowId xmlns:a16="http://schemas.microsoft.com/office/drawing/2014/main" val="10000"/>
                  </a:ext>
                </a:extLst>
              </a:tr>
            </a:tbl>
          </a:graphicData>
        </a:graphic>
      </p:graphicFrame>
      <p:sp>
        <p:nvSpPr>
          <p:cNvPr id="4" name="Date Placeholder 3"/>
          <p:cNvSpPr>
            <a:spLocks noGrp="1"/>
          </p:cNvSpPr>
          <p:nvPr>
            <p:ph type="dt" sz="half" idx="14"/>
          </p:nvPr>
        </p:nvSpPr>
        <p:spPr/>
        <p:txBody>
          <a:bodyPr/>
          <a:lstStyle/>
          <a:p>
            <a:endParaRPr lang="en-US" dirty="0"/>
          </a:p>
        </p:txBody>
      </p:sp>
      <p:sp>
        <p:nvSpPr>
          <p:cNvPr id="6" name="Rectangle 1"/>
          <p:cNvSpPr>
            <a:spLocks noChangeArrowheads="1"/>
          </p:cNvSpPr>
          <p:nvPr/>
        </p:nvSpPr>
        <p:spPr bwMode="auto">
          <a:xfrm>
            <a:off x="304800" y="3061901"/>
            <a:ext cx="8001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1800" dirty="0">
                <a:latin typeface="Arial" pitchFamily="34" charset="0"/>
              </a:rPr>
              <a:t>b</a:t>
            </a:r>
            <a:r>
              <a:rPr kumimoji="0" lang="en-US" sz="1800" b="0" i="0" u="none" strike="noStrike" cap="none" normalizeH="0" baseline="0" dirty="0">
                <a:ln>
                  <a:noFill/>
                </a:ln>
                <a:solidFill>
                  <a:schemeClr val="tx1"/>
                </a:solidFill>
                <a:effectLst/>
                <a:latin typeface="Arial" pitchFamily="34" charset="0"/>
              </a:rPr>
              <a:t>. </a:t>
            </a:r>
            <a:r>
              <a:rPr lang="en-US" sz="1800" dirty="0">
                <a:latin typeface="Arial" pitchFamily="34" charset="0"/>
                <a:cs typeface="Arial" pitchFamily="34" charset="0"/>
              </a:rPr>
              <a:t>Describe new information obtained regarding child vulnerability. Include </a:t>
            </a:r>
          </a:p>
          <a:p>
            <a:pPr lvl="0"/>
            <a:r>
              <a:rPr lang="en-US" sz="1800" dirty="0">
                <a:latin typeface="Arial" pitchFamily="34" charset="0"/>
                <a:cs typeface="Arial" pitchFamily="34" charset="0"/>
              </a:rPr>
              <a:t>    information concerning any child not interviewed for the safety  </a:t>
            </a:r>
          </a:p>
          <a:p>
            <a:pPr lvl="0"/>
            <a:r>
              <a:rPr lang="en-US" sz="1800" dirty="0">
                <a:latin typeface="Arial" pitchFamily="34" charset="0"/>
                <a:cs typeface="Arial" pitchFamily="34" charset="0"/>
              </a:rPr>
              <a:t>    assessment. </a:t>
            </a:r>
            <a:br>
              <a:rPr lang="en-US" sz="1800" dirty="0"/>
            </a:br>
            <a:endParaRPr kumimoji="0" lang="en-US" sz="1800" b="0" i="0" u="none" strike="noStrike" cap="none" normalizeH="0" baseline="0" dirty="0">
              <a:ln>
                <a:noFill/>
              </a:ln>
              <a:solidFill>
                <a:schemeClr val="tx1"/>
              </a:solidFill>
              <a:effectLst/>
              <a:latin typeface="Arial" pitchFamily="34" charset="0"/>
            </a:endParaRPr>
          </a:p>
        </p:txBody>
      </p:sp>
      <p:graphicFrame>
        <p:nvGraphicFramePr>
          <p:cNvPr id="7" name="Content Placeholder 4"/>
          <p:cNvGraphicFramePr>
            <a:graphicFrameLocks/>
          </p:cNvGraphicFramePr>
          <p:nvPr/>
        </p:nvGraphicFramePr>
        <p:xfrm>
          <a:off x="533400" y="4267200"/>
          <a:ext cx="7467600" cy="106680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20000"/>
                    </a:ext>
                  </a:extLst>
                </a:gridCol>
              </a:tblGrid>
              <a:tr h="1066800">
                <a:tc>
                  <a:txBody>
                    <a:bodyPr/>
                    <a:lstStyle/>
                    <a:p>
                      <a:r>
                        <a:rPr lang="en-US" sz="1600" dirty="0">
                          <a:latin typeface="Calibri" pitchFamily="34" charset="0"/>
                        </a:rPr>
                        <a:t>Jade and Jacoby are unable to protect themselves due to their ages. They must rely on the adults in the home to provide for their basic needs. The children have witnessed domestic violence in their home increasing their level of vulnerability.</a:t>
                      </a:r>
                    </a:p>
                  </a:txBody>
                  <a:tcPr/>
                </a:tc>
                <a:extLst>
                  <a:ext uri="{0D108BD9-81ED-4DB2-BD59-A6C34878D82A}">
                    <a16:rowId xmlns:a16="http://schemas.microsoft.com/office/drawing/2014/main" val="10000"/>
                  </a:ext>
                </a:extLst>
              </a:tr>
            </a:tbl>
          </a:graphicData>
        </a:graphic>
      </p:graphicFrame>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1167687849"/>
              </p:ext>
            </p:extLst>
          </p:nvPr>
        </p:nvGraphicFramePr>
        <p:xfrm>
          <a:off x="1066800" y="228600"/>
          <a:ext cx="7696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219200" y="2819400"/>
            <a:ext cx="2247731" cy="584775"/>
          </a:xfrm>
          <a:prstGeom prst="rect">
            <a:avLst/>
          </a:prstGeom>
          <a:noFill/>
        </p:spPr>
        <p:txBody>
          <a:bodyPr wrap="none" rtlCol="0">
            <a:spAutoFit/>
          </a:bodyPr>
          <a:lstStyle/>
          <a:p>
            <a:r>
              <a:rPr lang="en-US" sz="3200" dirty="0">
                <a:solidFill>
                  <a:schemeClr val="bg1"/>
                </a:solidFill>
              </a:rPr>
              <a:t>Child Safety</a:t>
            </a:r>
          </a:p>
        </p:txBody>
      </p:sp>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298155832"/>
              </p:ext>
            </p:extLst>
          </p:nvPr>
        </p:nvGraphicFramePr>
        <p:xfrm>
          <a:off x="381000" y="1"/>
          <a:ext cx="7543800" cy="6669204"/>
        </p:xfrm>
        <a:graphic>
          <a:graphicData uri="http://schemas.openxmlformats.org/drawingml/2006/table">
            <a:tbl>
              <a:tblPr firstRow="1" bandRow="1">
                <a:tableStyleId>{5C22544A-7EE6-4342-B048-85BDC9FD1C3A}</a:tableStyleId>
              </a:tblPr>
              <a:tblGrid>
                <a:gridCol w="7543800">
                  <a:extLst>
                    <a:ext uri="{9D8B030D-6E8A-4147-A177-3AD203B41FA5}">
                      <a16:colId xmlns:a16="http://schemas.microsoft.com/office/drawing/2014/main" val="20000"/>
                    </a:ext>
                  </a:extLst>
                </a:gridCol>
              </a:tblGrid>
              <a:tr h="588085">
                <a:tc>
                  <a:txBody>
                    <a:bodyPr/>
                    <a:lstStyle/>
                    <a:p>
                      <a:pPr marL="342900" marR="0" lvl="0" indent="-342900" algn="ctr">
                        <a:spcBef>
                          <a:spcPts val="0"/>
                        </a:spcBef>
                        <a:spcAft>
                          <a:spcPts val="600"/>
                        </a:spcAft>
                        <a:buFont typeface="+mj-lt"/>
                        <a:buNone/>
                        <a:tabLst>
                          <a:tab pos="457200" algn="l"/>
                          <a:tab pos="571500" algn="l"/>
                        </a:tabLst>
                      </a:pPr>
                      <a:r>
                        <a:rPr lang="en-US" sz="3600" dirty="0">
                          <a:latin typeface="Arial" pitchFamily="34" charset="0"/>
                          <a:ea typeface="Times New Roman"/>
                          <a:cs typeface="Arial" pitchFamily="34" charset="0"/>
                        </a:rPr>
                        <a:t>Safety Factors</a:t>
                      </a:r>
                    </a:p>
                  </a:txBody>
                  <a:tcPr marL="68580" marR="68580" marT="0" marB="0"/>
                </a:tc>
                <a:extLst>
                  <a:ext uri="{0D108BD9-81ED-4DB2-BD59-A6C34878D82A}">
                    <a16:rowId xmlns:a16="http://schemas.microsoft.com/office/drawing/2014/main" val="10000"/>
                  </a:ext>
                </a:extLst>
              </a:tr>
              <a:tr h="522743">
                <a:tc>
                  <a:txBody>
                    <a:bodyPr/>
                    <a:lstStyle/>
                    <a:p>
                      <a:pPr marL="342900" marR="0" lvl="0" indent="-342900" algn="l" defTabSz="914400" rtl="0" eaLnBrk="1" fontAlgn="auto" latinLnBrk="0" hangingPunct="1">
                        <a:lnSpc>
                          <a:spcPct val="100000"/>
                        </a:lnSpc>
                        <a:spcBef>
                          <a:spcPts val="0"/>
                        </a:spcBef>
                        <a:spcAft>
                          <a:spcPts val="600"/>
                        </a:spcAft>
                        <a:buClrTx/>
                        <a:buSzTx/>
                        <a:buFont typeface="+mj-lt"/>
                        <a:buNone/>
                        <a:tabLst>
                          <a:tab pos="457200" algn="l"/>
                          <a:tab pos="571500" algn="l"/>
                        </a:tabLst>
                        <a:defRPr/>
                      </a:pPr>
                      <a:r>
                        <a:rPr kumimoji="0" lang="en-US" sz="1600" b="1" kern="1200" dirty="0">
                          <a:solidFill>
                            <a:schemeClr val="dk1"/>
                          </a:solidFill>
                          <a:effectLst/>
                          <a:latin typeface="+mn-lt"/>
                          <a:ea typeface="+mn-ea"/>
                          <a:cs typeface="+mn-cs"/>
                        </a:rPr>
                        <a:t>1. The family refuses access to the child or there is reason to believe the family will flee.</a:t>
                      </a:r>
                    </a:p>
                    <a:p>
                      <a:pPr marL="342900" marR="0" lvl="0" indent="-342900" algn="l" defTabSz="914400" rtl="0" eaLnBrk="1" fontAlgn="auto" latinLnBrk="0" hangingPunct="1">
                        <a:lnSpc>
                          <a:spcPct val="100000"/>
                        </a:lnSpc>
                        <a:spcBef>
                          <a:spcPts val="0"/>
                        </a:spcBef>
                        <a:spcAft>
                          <a:spcPts val="600"/>
                        </a:spcAft>
                        <a:buClrTx/>
                        <a:buSzTx/>
                        <a:buFont typeface="+mj-lt"/>
                        <a:buNone/>
                        <a:tabLst>
                          <a:tab pos="457200" algn="l"/>
                          <a:tab pos="571500" algn="l"/>
                        </a:tabLst>
                        <a:defRPr/>
                      </a:pPr>
                      <a:endParaRPr lang="en-US" sz="1200" dirty="0">
                        <a:latin typeface="Times New Roman"/>
                        <a:ea typeface="Times New Roman"/>
                      </a:endParaRPr>
                    </a:p>
                  </a:txBody>
                  <a:tcPr marL="68580" marR="68580" marT="0" marB="0" anchor="ctr"/>
                </a:tc>
                <a:extLst>
                  <a:ext uri="{0D108BD9-81ED-4DB2-BD59-A6C34878D82A}">
                    <a16:rowId xmlns:a16="http://schemas.microsoft.com/office/drawing/2014/main" val="10001"/>
                  </a:ext>
                </a:extLst>
              </a:tr>
              <a:tr h="798754">
                <a:tc>
                  <a:txBody>
                    <a:bodyPr/>
                    <a:lstStyle/>
                    <a:p>
                      <a:pPr marL="342900" marR="0" lvl="0" indent="-342900">
                        <a:spcBef>
                          <a:spcPts val="0"/>
                        </a:spcBef>
                        <a:spcAft>
                          <a:spcPts val="600"/>
                        </a:spcAft>
                        <a:buFont typeface="+mj-lt"/>
                        <a:buNone/>
                        <a:tabLst>
                          <a:tab pos="457200" algn="l"/>
                          <a:tab pos="571500" algn="l"/>
                        </a:tabLst>
                      </a:pPr>
                      <a:r>
                        <a:rPr kumimoji="0" lang="en-US" sz="1600" b="1" kern="1200" dirty="0">
                          <a:solidFill>
                            <a:schemeClr val="dk1"/>
                          </a:solidFill>
                          <a:effectLst/>
                          <a:latin typeface="+mn-lt"/>
                          <a:ea typeface="+mn-ea"/>
                          <a:cs typeface="+mn-cs"/>
                        </a:rPr>
                        <a:t>2. Child has inflicted physical injuries.</a:t>
                      </a:r>
                      <a:endParaRPr lang="en-US" sz="1200" dirty="0">
                        <a:latin typeface="Times New Roman"/>
                        <a:ea typeface="Times New Roman"/>
                      </a:endParaRPr>
                    </a:p>
                  </a:txBody>
                  <a:tcPr marL="68580" marR="68580" marT="0" marB="0" anchor="ctr"/>
                </a:tc>
                <a:extLst>
                  <a:ext uri="{0D108BD9-81ED-4DB2-BD59-A6C34878D82A}">
                    <a16:rowId xmlns:a16="http://schemas.microsoft.com/office/drawing/2014/main" val="10002"/>
                  </a:ext>
                </a:extLst>
              </a:tr>
              <a:tr h="858102">
                <a:tc>
                  <a:txBody>
                    <a:bodyPr/>
                    <a:lstStyle/>
                    <a:p>
                      <a:r>
                        <a:rPr kumimoji="0" lang="en-US" sz="1600" b="1" kern="1200" dirty="0">
                          <a:solidFill>
                            <a:schemeClr val="dk1"/>
                          </a:solidFill>
                          <a:effectLst/>
                          <a:latin typeface="+mn-lt"/>
                          <a:ea typeface="+mn-ea"/>
                          <a:cs typeface="+mn-cs"/>
                        </a:rPr>
                        <a:t>2a. Caretaker has an unconvincing or insufficient explanation for the child’s serious, inflicted physical injury.</a:t>
                      </a:r>
                      <a:endParaRPr kumimoji="0" lang="en-US" sz="1600" kern="1200" dirty="0">
                        <a:solidFill>
                          <a:schemeClr val="dk1"/>
                        </a:solidFill>
                        <a:effectLst/>
                        <a:latin typeface="+mn-lt"/>
                        <a:ea typeface="+mn-ea"/>
                        <a:cs typeface="+mn-cs"/>
                      </a:endParaRPr>
                    </a:p>
                    <a:p>
                      <a:r>
                        <a:rPr kumimoji="0" lang="en-US" sz="1600" i="1" kern="1200" dirty="0">
                          <a:solidFill>
                            <a:schemeClr val="dk1"/>
                          </a:solidFill>
                          <a:effectLst/>
                          <a:latin typeface="+mn-lt"/>
                          <a:ea typeface="+mn-ea"/>
                          <a:cs typeface="+mn-cs"/>
                        </a:rPr>
                        <a:t>Safety factor 2a. is conditional on selecting safety factor 2.</a:t>
                      </a:r>
                    </a:p>
                    <a:p>
                      <a:endParaRPr lang="en-US" sz="1200" dirty="0">
                        <a:latin typeface="Times New Roman"/>
                        <a:ea typeface="Times New Roman"/>
                      </a:endParaRPr>
                    </a:p>
                  </a:txBody>
                  <a:tcPr marL="68580" marR="68580" marT="0" marB="0" anchor="ctr"/>
                </a:tc>
                <a:extLst>
                  <a:ext uri="{0D108BD9-81ED-4DB2-BD59-A6C34878D82A}">
                    <a16:rowId xmlns:a16="http://schemas.microsoft.com/office/drawing/2014/main" val="10003"/>
                  </a:ext>
                </a:extLst>
              </a:tr>
              <a:tr h="1411405">
                <a:tc>
                  <a:txBody>
                    <a:bodyPr/>
                    <a:lstStyle/>
                    <a:p>
                      <a:r>
                        <a:rPr kumimoji="0" lang="en-US" sz="1600" b="1" kern="1200" dirty="0">
                          <a:solidFill>
                            <a:schemeClr val="dk1"/>
                          </a:solidFill>
                          <a:effectLst/>
                          <a:latin typeface="+mn-lt"/>
                          <a:ea typeface="+mn-ea"/>
                          <a:cs typeface="+mn-cs"/>
                        </a:rPr>
                        <a:t>3. Any member of the family or other person having access to the child has made a credible threat, describes, or acts toward the child in extremely negative terms or has extremely unrealistic expectations of the child which would result in serious harm to a child.</a:t>
                      </a:r>
                      <a:endParaRPr lang="en-US" sz="1200" dirty="0">
                        <a:latin typeface="Times New Roman"/>
                        <a:ea typeface="Times New Roman"/>
                      </a:endParaRPr>
                    </a:p>
                  </a:txBody>
                  <a:tcPr marL="68580" marR="68580" marT="0" marB="0" anchor="ctr"/>
                </a:tc>
                <a:extLst>
                  <a:ext uri="{0D108BD9-81ED-4DB2-BD59-A6C34878D82A}">
                    <a16:rowId xmlns:a16="http://schemas.microsoft.com/office/drawing/2014/main" val="10004"/>
                  </a:ext>
                </a:extLst>
              </a:tr>
              <a:tr h="940937">
                <a:tc>
                  <a:txBody>
                    <a:bodyPr/>
                    <a:lstStyle/>
                    <a:p>
                      <a:pPr marL="342900" marR="0" lvl="0" indent="-342900">
                        <a:spcBef>
                          <a:spcPts val="0"/>
                        </a:spcBef>
                        <a:spcAft>
                          <a:spcPts val="600"/>
                        </a:spcAft>
                        <a:buFont typeface="+mj-lt"/>
                        <a:buNone/>
                        <a:tabLst>
                          <a:tab pos="457200" algn="l"/>
                          <a:tab pos="571500" algn="l"/>
                        </a:tabLst>
                      </a:pPr>
                      <a:r>
                        <a:rPr kumimoji="0" lang="en-US" sz="1600" b="1" kern="1200" dirty="0">
                          <a:solidFill>
                            <a:schemeClr val="dk1"/>
                          </a:solidFill>
                          <a:effectLst/>
                          <a:latin typeface="+mn-lt"/>
                          <a:ea typeface="+mn-ea"/>
                          <a:cs typeface="+mn-cs"/>
                        </a:rPr>
                        <a:t>4. The behavior of any member of the family or other person having access to the child is violent and/or out of control including acts of family violence that pose an immediate and serious physical and/or emotional danger to the child.</a:t>
                      </a:r>
                    </a:p>
                    <a:p>
                      <a:pPr marL="342900" marR="0" lvl="0" indent="-342900">
                        <a:spcBef>
                          <a:spcPts val="0"/>
                        </a:spcBef>
                        <a:spcAft>
                          <a:spcPts val="600"/>
                        </a:spcAft>
                        <a:buFont typeface="+mj-lt"/>
                        <a:buNone/>
                        <a:tabLst>
                          <a:tab pos="457200" algn="l"/>
                          <a:tab pos="571500" algn="l"/>
                        </a:tabLst>
                      </a:pPr>
                      <a:endParaRPr lang="en-US" sz="1200" dirty="0">
                        <a:latin typeface="Times New Roman"/>
                        <a:ea typeface="Times New Roman"/>
                      </a:endParaRPr>
                    </a:p>
                  </a:txBody>
                  <a:tcPr marL="68580" marR="68580" marT="0" marB="0" anchor="ctr"/>
                </a:tc>
                <a:extLst>
                  <a:ext uri="{0D108BD9-81ED-4DB2-BD59-A6C34878D82A}">
                    <a16:rowId xmlns:a16="http://schemas.microsoft.com/office/drawing/2014/main" val="10005"/>
                  </a:ext>
                </a:extLst>
              </a:tr>
              <a:tr h="940937">
                <a:tc>
                  <a:txBody>
                    <a:bodyPr/>
                    <a:lstStyle/>
                    <a:p>
                      <a:r>
                        <a:rPr kumimoji="0" lang="en-US" sz="1600" b="1" kern="1200" dirty="0">
                          <a:solidFill>
                            <a:schemeClr val="dk1"/>
                          </a:solidFill>
                          <a:effectLst/>
                          <a:latin typeface="+mn-lt"/>
                          <a:ea typeface="+mn-ea"/>
                          <a:cs typeface="+mn-cs"/>
                        </a:rPr>
                        <a:t>5. Drug and/or alcohol use by any member of the family or any person having access to the child places the child in immediate danger of serious</a:t>
                      </a:r>
                      <a:endParaRPr kumimoji="0" lang="en-US" sz="1600" kern="1200" dirty="0">
                        <a:solidFill>
                          <a:schemeClr val="dk1"/>
                        </a:solidFill>
                        <a:effectLst/>
                        <a:latin typeface="+mn-lt"/>
                        <a:ea typeface="+mn-ea"/>
                        <a:cs typeface="+mn-cs"/>
                      </a:endParaRPr>
                    </a:p>
                    <a:p>
                      <a:r>
                        <a:rPr kumimoji="0" lang="en-US" sz="1600" b="1" kern="1200" dirty="0">
                          <a:solidFill>
                            <a:schemeClr val="dk1"/>
                          </a:solidFill>
                          <a:effectLst/>
                          <a:latin typeface="+mn-lt"/>
                          <a:ea typeface="+mn-ea"/>
                          <a:cs typeface="+mn-cs"/>
                        </a:rPr>
                        <a:t>harm.</a:t>
                      </a:r>
                      <a:endParaRPr lang="en-US" sz="1200" dirty="0">
                        <a:latin typeface="Times New Roman"/>
                        <a:ea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extLst>
              <p:ext uri="{D42A27DB-BD31-4B8C-83A1-F6EECF244321}">
                <p14:modId xmlns:p14="http://schemas.microsoft.com/office/powerpoint/2010/main" val="3669771127"/>
              </p:ext>
            </p:extLst>
          </p:nvPr>
        </p:nvGraphicFramePr>
        <p:xfrm>
          <a:off x="457200" y="0"/>
          <a:ext cx="7467600" cy="678180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20000"/>
                    </a:ext>
                  </a:extLst>
                </a:gridCol>
              </a:tblGrid>
              <a:tr h="915804">
                <a:tc>
                  <a:txBody>
                    <a:bodyPr/>
                    <a:lstStyle/>
                    <a:p>
                      <a:pPr marL="342900" marR="0" lvl="0" indent="-342900" algn="ctr" defTabSz="914400" rtl="0" eaLnBrk="1" fontAlgn="auto" latinLnBrk="0" hangingPunct="1">
                        <a:lnSpc>
                          <a:spcPct val="100000"/>
                        </a:lnSpc>
                        <a:spcBef>
                          <a:spcPts val="0"/>
                        </a:spcBef>
                        <a:spcAft>
                          <a:spcPts val="600"/>
                        </a:spcAft>
                        <a:buClrTx/>
                        <a:buSzTx/>
                        <a:buFont typeface="+mj-lt"/>
                        <a:buNone/>
                        <a:tabLst>
                          <a:tab pos="457200" algn="l"/>
                          <a:tab pos="571500" algn="l"/>
                        </a:tabLst>
                        <a:defRPr/>
                      </a:pPr>
                      <a:r>
                        <a:rPr lang="en-US" sz="3600" dirty="0">
                          <a:latin typeface="Arial" pitchFamily="34" charset="0"/>
                          <a:ea typeface="Times New Roman"/>
                          <a:cs typeface="Arial" pitchFamily="34" charset="0"/>
                        </a:rPr>
                        <a:t>Safety Factors</a:t>
                      </a:r>
                    </a:p>
                    <a:p>
                      <a:pPr marL="342900" marR="0" lvl="0" indent="-342900">
                        <a:spcBef>
                          <a:spcPts val="0"/>
                        </a:spcBef>
                        <a:spcAft>
                          <a:spcPts val="600"/>
                        </a:spcAft>
                        <a:buFont typeface="+mj-lt"/>
                        <a:buNone/>
                        <a:tabLst>
                          <a:tab pos="457200" algn="l"/>
                          <a:tab pos="571500" algn="l"/>
                        </a:tabLst>
                      </a:pPr>
                      <a:endParaRPr lang="en-US" sz="1400" dirty="0">
                        <a:latin typeface="Times New Roman"/>
                        <a:ea typeface="Times New Roman"/>
                      </a:endParaRPr>
                    </a:p>
                  </a:txBody>
                  <a:tcPr marL="68580" marR="68580" marT="0" marB="0" anchor="ctr"/>
                </a:tc>
                <a:extLst>
                  <a:ext uri="{0D108BD9-81ED-4DB2-BD59-A6C34878D82A}">
                    <a16:rowId xmlns:a16="http://schemas.microsoft.com/office/drawing/2014/main" val="10000"/>
                  </a:ext>
                </a:extLst>
              </a:tr>
              <a:tr h="1295874">
                <a:tc>
                  <a:txBody>
                    <a:bodyPr/>
                    <a:lstStyle/>
                    <a:p>
                      <a:r>
                        <a:rPr kumimoji="0" lang="en-US" sz="1600" b="1" kern="1200" dirty="0">
                          <a:solidFill>
                            <a:schemeClr val="dk1"/>
                          </a:solidFill>
                          <a:effectLst/>
                          <a:latin typeface="+mn-lt"/>
                          <a:ea typeface="+mn-ea"/>
                          <a:cs typeface="+mn-cs"/>
                        </a:rPr>
                        <a:t>6. Behavior(s) of any member of the family or any person having access to the child is symptomatic of mental illness or disability that places the child in immediate danger of serious harm.</a:t>
                      </a:r>
                    </a:p>
                    <a:p>
                      <a:endParaRPr lang="en-US" sz="1200" dirty="0">
                        <a:latin typeface="Times New Roman"/>
                        <a:ea typeface="Times New Roman"/>
                      </a:endParaRPr>
                    </a:p>
                  </a:txBody>
                  <a:tcPr marL="68580" marR="68580" marT="0" marB="0" anchor="ctr"/>
                </a:tc>
                <a:extLst>
                  <a:ext uri="{0D108BD9-81ED-4DB2-BD59-A6C34878D82A}">
                    <a16:rowId xmlns:a16="http://schemas.microsoft.com/office/drawing/2014/main" val="10001"/>
                  </a:ext>
                </a:extLst>
              </a:tr>
              <a:tr h="1295874">
                <a:tc>
                  <a:txBody>
                    <a:bodyPr/>
                    <a:lstStyle/>
                    <a:p>
                      <a:r>
                        <a:rPr kumimoji="0" lang="en-US" sz="1600" b="1" kern="1200" dirty="0">
                          <a:solidFill>
                            <a:schemeClr val="dk1"/>
                          </a:solidFill>
                          <a:effectLst/>
                          <a:latin typeface="+mn-lt"/>
                          <a:ea typeface="+mn-ea"/>
                          <a:cs typeface="+mn-cs"/>
                        </a:rPr>
                        <a:t>7. Caretaker is unwilling or unable to meet the child’s immediate needs for sufficient supervision, food, clothing, and/or shelter to protect child from immediate danger of serious harm.</a:t>
                      </a:r>
                    </a:p>
                    <a:p>
                      <a:endParaRPr lang="en-US" sz="1200" dirty="0">
                        <a:latin typeface="Times New Roman"/>
                        <a:ea typeface="Times New Roman"/>
                      </a:endParaRPr>
                    </a:p>
                  </a:txBody>
                  <a:tcPr marL="68580" marR="68580" marT="0" marB="0" anchor="ctr"/>
                </a:tc>
                <a:extLst>
                  <a:ext uri="{0D108BD9-81ED-4DB2-BD59-A6C34878D82A}">
                    <a16:rowId xmlns:a16="http://schemas.microsoft.com/office/drawing/2014/main" val="10002"/>
                  </a:ext>
                </a:extLst>
              </a:tr>
              <a:tr h="1128481">
                <a:tc>
                  <a:txBody>
                    <a:bodyPr/>
                    <a:lstStyle/>
                    <a:p>
                      <a:pPr marL="342900" marR="0" lvl="0" indent="-342900">
                        <a:spcBef>
                          <a:spcPts val="0"/>
                        </a:spcBef>
                        <a:spcAft>
                          <a:spcPts val="600"/>
                        </a:spcAft>
                        <a:buFont typeface="+mj-lt"/>
                        <a:buNone/>
                        <a:tabLst>
                          <a:tab pos="571500" algn="l"/>
                        </a:tabLst>
                      </a:pPr>
                      <a:r>
                        <a:rPr kumimoji="0" lang="en-US" sz="1600" b="1" kern="1200" dirty="0">
                          <a:solidFill>
                            <a:schemeClr val="dk1"/>
                          </a:solidFill>
                          <a:effectLst/>
                          <a:latin typeface="+mn-lt"/>
                          <a:ea typeface="+mn-ea"/>
                          <a:cs typeface="+mn-cs"/>
                        </a:rPr>
                        <a:t>8. Household environmental hazards place the child in immediate danger of serious harm.</a:t>
                      </a:r>
                      <a:endParaRPr lang="en-US" sz="1200" dirty="0">
                        <a:latin typeface="Times New Roman"/>
                        <a:ea typeface="Times New Roman"/>
                      </a:endParaRPr>
                    </a:p>
                  </a:txBody>
                  <a:tcPr marL="68580" marR="68580" marT="0" marB="0" anchor="ctr"/>
                </a:tc>
                <a:extLst>
                  <a:ext uri="{0D108BD9-81ED-4DB2-BD59-A6C34878D82A}">
                    <a16:rowId xmlns:a16="http://schemas.microsoft.com/office/drawing/2014/main" val="10003"/>
                  </a:ext>
                </a:extLst>
              </a:tr>
              <a:tr h="582785">
                <a:tc>
                  <a:txBody>
                    <a:bodyPr/>
                    <a:lstStyle/>
                    <a:p>
                      <a:pPr marL="342900" marR="0" lvl="0" indent="-342900">
                        <a:spcBef>
                          <a:spcPts val="0"/>
                        </a:spcBef>
                        <a:spcAft>
                          <a:spcPts val="600"/>
                        </a:spcAft>
                        <a:buFont typeface="+mj-lt"/>
                        <a:buNone/>
                        <a:tabLst>
                          <a:tab pos="571500" algn="l"/>
                        </a:tabLst>
                      </a:pPr>
                      <a:r>
                        <a:rPr kumimoji="0" lang="en-US" sz="1600" b="1" kern="1200" dirty="0">
                          <a:solidFill>
                            <a:schemeClr val="dk1"/>
                          </a:solidFill>
                          <a:effectLst/>
                          <a:latin typeface="+mn-lt"/>
                          <a:ea typeface="+mn-ea"/>
                          <a:cs typeface="+mn-cs"/>
                        </a:rPr>
                        <a:t>9. Caretaker is unwilling or unable to meet the child’s serious physical or mental health needs.</a:t>
                      </a:r>
                      <a:endParaRPr lang="en-US" sz="1200" dirty="0">
                        <a:latin typeface="Times New Roman"/>
                        <a:ea typeface="Times New Roman"/>
                      </a:endParaRPr>
                    </a:p>
                  </a:txBody>
                  <a:tcPr marL="68580" marR="68580" marT="0" marB="0" anchor="ctr"/>
                </a:tc>
                <a:extLst>
                  <a:ext uri="{0D108BD9-81ED-4DB2-BD59-A6C34878D82A}">
                    <a16:rowId xmlns:a16="http://schemas.microsoft.com/office/drawing/2014/main" val="10004"/>
                  </a:ext>
                </a:extLst>
              </a:tr>
              <a:tr h="813688">
                <a:tc>
                  <a:txBody>
                    <a:bodyPr/>
                    <a:lstStyle/>
                    <a:p>
                      <a:r>
                        <a:rPr kumimoji="0" lang="en-US" sz="1600" b="1" kern="1200" dirty="0">
                          <a:solidFill>
                            <a:schemeClr val="dk1"/>
                          </a:solidFill>
                          <a:effectLst/>
                          <a:latin typeface="+mn-lt"/>
                          <a:ea typeface="+mn-ea"/>
                          <a:cs typeface="+mn-cs"/>
                        </a:rPr>
                        <a:t>10. Child sexual abuse/sexual exploitation is suspected, and circumstances suggest that the child may be in immediate danger of serious harm.</a:t>
                      </a:r>
                      <a:endParaRPr kumimoji="0" lang="en-US" sz="16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5"/>
                  </a:ext>
                </a:extLst>
              </a:tr>
              <a:tr h="749294">
                <a:tc>
                  <a:txBody>
                    <a:bodyPr/>
                    <a:lstStyle/>
                    <a:p>
                      <a:r>
                        <a:rPr kumimoji="0" lang="en-US" sz="1600" b="1" kern="1200" dirty="0">
                          <a:solidFill>
                            <a:schemeClr val="dk1"/>
                          </a:solidFill>
                          <a:effectLst/>
                          <a:latin typeface="+mn-lt"/>
                          <a:ea typeface="+mn-ea"/>
                          <a:cs typeface="+mn-cs"/>
                        </a:rPr>
                        <a:t>11. Other</a:t>
                      </a:r>
                    </a:p>
                  </a:txBody>
                  <a:tcPr marL="68580" marR="68580" marT="0" marB="0" anchor="ctr"/>
                </a:tc>
                <a:extLst>
                  <a:ext uri="{0D108BD9-81ED-4DB2-BD59-A6C34878D82A}">
                    <a16:rowId xmlns:a16="http://schemas.microsoft.com/office/drawing/2014/main" val="3017275966"/>
                  </a:ext>
                </a:extLst>
              </a:tr>
            </a:tbl>
          </a:graphicData>
        </a:graphic>
      </p:graphicFrame>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438400"/>
            <a:ext cx="8077200" cy="2585323"/>
          </a:xfrm>
          <a:prstGeom prst="rect">
            <a:avLst/>
          </a:prstGeom>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Meet the </a:t>
            </a:r>
          </a:p>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Parsons/Masters</a:t>
            </a:r>
          </a:p>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Family</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457200" y="381000"/>
            <a:ext cx="7467600" cy="6092952"/>
          </a:xfrm>
          <a:solidFill>
            <a:schemeClr val="accent1">
              <a:lumMod val="40000"/>
              <a:lumOff val="60000"/>
            </a:schemeClr>
          </a:solidFill>
        </p:spPr>
        <p:txBody>
          <a:bodyPr>
            <a:normAutofit/>
          </a:bodyPr>
          <a:lstStyle/>
          <a:p>
            <a:pPr lvl="0"/>
            <a:endParaRPr lang="en-US" dirty="0"/>
          </a:p>
          <a:p>
            <a:pPr lvl="0"/>
            <a:endParaRPr lang="en-US" dirty="0"/>
          </a:p>
          <a:p>
            <a:pPr lvl="0"/>
            <a:r>
              <a:rPr lang="en-US" b="1" dirty="0">
                <a:latin typeface="Arial Black" pitchFamily="34" charset="0"/>
              </a:rPr>
              <a:t>Provide foundational knowledge and practice opportunities with the reassessment of safety.</a:t>
            </a:r>
          </a:p>
          <a:p>
            <a:pPr lvl="0"/>
            <a:endParaRPr lang="en-US" b="1" dirty="0">
              <a:latin typeface="Arial Black" pitchFamily="34" charset="0"/>
            </a:endParaRPr>
          </a:p>
          <a:p>
            <a:pPr lvl="0"/>
            <a:r>
              <a:rPr lang="en-US" b="1" dirty="0">
                <a:latin typeface="Arial Black" pitchFamily="34" charset="0"/>
              </a:rPr>
              <a:t>Strategies for better engagement with families to assist in the assessment of child safety.</a:t>
            </a:r>
          </a:p>
          <a:p>
            <a:pPr lvl="0">
              <a:buNone/>
            </a:pPr>
            <a:endParaRPr lang="en-US" b="1" dirty="0">
              <a:latin typeface="Arial Black" pitchFamily="34" charset="0"/>
            </a:endParaRPr>
          </a:p>
          <a:p>
            <a:pPr lvl="0"/>
            <a:r>
              <a:rPr lang="en-US" b="1" dirty="0">
                <a:latin typeface="Arial Black" pitchFamily="34" charset="0"/>
              </a:rPr>
              <a:t>Information regarding fostering connections and maintaining sibling relationships.</a:t>
            </a:r>
          </a:p>
        </p:txBody>
      </p:sp>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01000" cy="6169152"/>
          </a:xfrm>
        </p:spPr>
        <p:txBody>
          <a:bodyPr>
            <a:normAutofit/>
          </a:bodyPr>
          <a:lstStyle/>
          <a:p>
            <a:pPr>
              <a:buNone/>
            </a:pPr>
            <a:r>
              <a:rPr lang="en-US" sz="1600" dirty="0"/>
              <a:t>2. </a:t>
            </a:r>
            <a:r>
              <a:rPr lang="en-US" sz="1600" b="1" dirty="0">
                <a:latin typeface="Arial" pitchFamily="34" charset="0"/>
                <a:cs typeface="Arial" pitchFamily="34" charset="0"/>
              </a:rPr>
              <a:t>If a safety threat is not currently active, but had been active at any time since the last assessment of safety was completed.</a:t>
            </a:r>
          </a:p>
          <a:p>
            <a:pPr>
              <a:buNone/>
            </a:pPr>
            <a:r>
              <a:rPr lang="en-US" dirty="0"/>
              <a:t> </a:t>
            </a:r>
            <a:r>
              <a:rPr lang="en-US" sz="1600" i="1" dirty="0">
                <a:latin typeface="Arial" pitchFamily="34" charset="0"/>
                <a:cs typeface="Arial" pitchFamily="34" charset="0"/>
              </a:rPr>
              <a:t>Describe the safety threat and then summarize the information that demonstrates</a:t>
            </a:r>
          </a:p>
          <a:p>
            <a:pPr>
              <a:buNone/>
            </a:pPr>
            <a:r>
              <a:rPr lang="en-US" sz="1600" i="1" dirty="0">
                <a:latin typeface="Arial" pitchFamily="34" charset="0"/>
                <a:cs typeface="Arial" pitchFamily="34" charset="0"/>
              </a:rPr>
              <a:t>safety threat resolution, sufficient safety threat reduction and/or adequate protective</a:t>
            </a:r>
          </a:p>
          <a:p>
            <a:pPr>
              <a:buNone/>
            </a:pPr>
            <a:r>
              <a:rPr lang="en-US" sz="1600" i="1" dirty="0">
                <a:latin typeface="Arial" pitchFamily="34" charset="0"/>
                <a:cs typeface="Arial" pitchFamily="34" charset="0"/>
              </a:rPr>
              <a:t>capacities necessary to protect the child(ren) from serious harm.</a:t>
            </a:r>
          </a:p>
          <a:p>
            <a:endParaRPr lang="en-US" dirty="0"/>
          </a:p>
        </p:txBody>
      </p:sp>
      <p:graphicFrame>
        <p:nvGraphicFramePr>
          <p:cNvPr id="5" name="Table 4"/>
          <p:cNvGraphicFramePr>
            <a:graphicFrameLocks noGrp="1"/>
          </p:cNvGraphicFramePr>
          <p:nvPr/>
        </p:nvGraphicFramePr>
        <p:xfrm>
          <a:off x="304800" y="2209800"/>
          <a:ext cx="7696200" cy="2590800"/>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val="20000"/>
                    </a:ext>
                  </a:extLst>
                </a:gridCol>
              </a:tblGrid>
              <a:tr h="2590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dirty="0">
                        <a:latin typeface="Calibri"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latin typeface="Calibri" pitchFamily="34" charset="0"/>
                        </a:rPr>
                        <a:t>There was a domestic</a:t>
                      </a:r>
                      <a:r>
                        <a:rPr lang="en-US" sz="1600" baseline="0" dirty="0">
                          <a:latin typeface="Calibri" pitchFamily="34" charset="0"/>
                        </a:rPr>
                        <a:t> violence</a:t>
                      </a:r>
                      <a:r>
                        <a:rPr lang="en-US" sz="1600" dirty="0">
                          <a:latin typeface="Calibri" pitchFamily="34" charset="0"/>
                        </a:rPr>
                        <a:t> incident between Sherry</a:t>
                      </a:r>
                      <a:r>
                        <a:rPr lang="en-US" sz="1600" baseline="0" dirty="0">
                          <a:latin typeface="Calibri" pitchFamily="34" charset="0"/>
                        </a:rPr>
                        <a:t> and her husband, John, in front of Jade and Jacoby at their home. Jade, age 7, called the police. John was arrested and charged. A court order was issued on April 20, 2010, prohibiting John from living in the home and being around the children. </a:t>
                      </a:r>
                      <a:endParaRPr lang="en-US" sz="1600" dirty="0">
                        <a:latin typeface="Calibri"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dirty="0">
                        <a:latin typeface="Calibri" pitchFamily="34" charset="0"/>
                      </a:endParaRPr>
                    </a:p>
                  </a:txBody>
                  <a:tcPr/>
                </a:tc>
                <a:extLst>
                  <a:ext uri="{0D108BD9-81ED-4DB2-BD59-A6C34878D82A}">
                    <a16:rowId xmlns:a16="http://schemas.microsoft.com/office/drawing/2014/main" val="10000"/>
                  </a:ext>
                </a:extLst>
              </a:tr>
            </a:tbl>
          </a:graphicData>
        </a:graphic>
      </p:graphicFrame>
    </p:spTree>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01000" cy="6169152"/>
          </a:xfrm>
        </p:spPr>
        <p:txBody>
          <a:bodyPr>
            <a:normAutofit/>
          </a:bodyPr>
          <a:lstStyle/>
          <a:p>
            <a:pPr>
              <a:buNone/>
            </a:pPr>
            <a:r>
              <a:rPr lang="en-US" sz="1600" dirty="0"/>
              <a:t>2. </a:t>
            </a:r>
            <a:r>
              <a:rPr lang="en-US" sz="1600" b="1" dirty="0">
                <a:latin typeface="Arial" pitchFamily="34" charset="0"/>
                <a:cs typeface="Arial" pitchFamily="34" charset="0"/>
              </a:rPr>
              <a:t>If a safety threat is not currently active, but had been active at any time since the last assessment of safety was completed.</a:t>
            </a:r>
          </a:p>
          <a:p>
            <a:pPr>
              <a:buNone/>
            </a:pPr>
            <a:r>
              <a:rPr lang="en-US" dirty="0"/>
              <a:t> </a:t>
            </a:r>
            <a:r>
              <a:rPr lang="en-US" sz="1600" i="1" dirty="0">
                <a:latin typeface="Arial" pitchFamily="34" charset="0"/>
                <a:cs typeface="Arial" pitchFamily="34" charset="0"/>
              </a:rPr>
              <a:t>Describe the safety threat and then summarize the information that demonstrates</a:t>
            </a:r>
          </a:p>
          <a:p>
            <a:pPr>
              <a:buNone/>
            </a:pPr>
            <a:r>
              <a:rPr lang="en-US" sz="1600" i="1" dirty="0">
                <a:latin typeface="Arial" pitchFamily="34" charset="0"/>
                <a:cs typeface="Arial" pitchFamily="34" charset="0"/>
              </a:rPr>
              <a:t>safety threat resolution, sufficient safety threat reduction and/or adequate protective</a:t>
            </a:r>
          </a:p>
          <a:p>
            <a:pPr>
              <a:buNone/>
            </a:pPr>
            <a:r>
              <a:rPr lang="en-US" sz="1600" i="1" dirty="0">
                <a:latin typeface="Arial" pitchFamily="34" charset="0"/>
                <a:cs typeface="Arial" pitchFamily="34" charset="0"/>
              </a:rPr>
              <a:t>capacities necessary to protect the child(ren) from serious harm.</a:t>
            </a:r>
          </a:p>
          <a:p>
            <a:endParaRPr lang="en-US" dirty="0"/>
          </a:p>
        </p:txBody>
      </p:sp>
      <p:graphicFrame>
        <p:nvGraphicFramePr>
          <p:cNvPr id="5" name="Table 4"/>
          <p:cNvGraphicFramePr>
            <a:graphicFrameLocks noGrp="1"/>
          </p:cNvGraphicFramePr>
          <p:nvPr/>
        </p:nvGraphicFramePr>
        <p:xfrm>
          <a:off x="304800" y="2209800"/>
          <a:ext cx="7696200" cy="2773680"/>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val="20000"/>
                    </a:ext>
                  </a:extLst>
                </a:gridCol>
              </a:tblGrid>
              <a:tr h="2590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dirty="0">
                        <a:latin typeface="Calibri"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baseline="0" dirty="0">
                          <a:latin typeface="Calibri" pitchFamily="34" charset="0"/>
                        </a:rPr>
                        <a:t>John Parsons was court ordered out of the home due to domestic violence with his wife, Sherry. He was ordered to wear an ankle monitor and reside temporarily at another address. However, John continued to live in the home with his wife, Sherry, and her children. On May 1, 2010, Sherry and John were involved in another domestic violence incident outside of the home. The incident did not take place in the home or in front of the children. John was placed in jail and was taken to the hospital due to her sustained injuries. The children were placed with the maternal grandmother until the safety threats were reduced. Sherry must have supervised contact with the children at this time. John is in jail, he is being held without bond.</a:t>
                      </a:r>
                      <a:endParaRPr lang="en-US" sz="1600" dirty="0">
                        <a:latin typeface="Calibri"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dirty="0">
                        <a:latin typeface="Calibri" pitchFamily="34" charset="0"/>
                      </a:endParaRPr>
                    </a:p>
                  </a:txBody>
                  <a:tcPr/>
                </a:tc>
                <a:extLst>
                  <a:ext uri="{0D108BD9-81ED-4DB2-BD59-A6C34878D82A}">
                    <a16:rowId xmlns:a16="http://schemas.microsoft.com/office/drawing/2014/main" val="10000"/>
                  </a:ext>
                </a:extLst>
              </a:tr>
            </a:tbl>
          </a:graphicData>
        </a:graphic>
      </p:graphicFrame>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2311597626"/>
              </p:ext>
            </p:extLst>
          </p:nvPr>
        </p:nvGraphicFramePr>
        <p:xfrm>
          <a:off x="1066800" y="228600"/>
          <a:ext cx="7696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219200" y="2819400"/>
            <a:ext cx="2247731" cy="584775"/>
          </a:xfrm>
          <a:prstGeom prst="rect">
            <a:avLst/>
          </a:prstGeom>
          <a:noFill/>
        </p:spPr>
        <p:txBody>
          <a:bodyPr wrap="none" rtlCol="0">
            <a:spAutoFit/>
          </a:bodyPr>
          <a:lstStyle/>
          <a:p>
            <a:r>
              <a:rPr lang="en-US" sz="3200" dirty="0">
                <a:solidFill>
                  <a:schemeClr val="bg1"/>
                </a:solidFill>
              </a:rPr>
              <a:t>Child Safety</a:t>
            </a:r>
          </a:p>
        </p:txBody>
      </p:sp>
    </p:spTree>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2297342413"/>
              </p:ext>
            </p:extLst>
          </p:nvPr>
        </p:nvGraphicFramePr>
        <p:xfrm>
          <a:off x="457200" y="380999"/>
          <a:ext cx="7467600" cy="6114824"/>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20000"/>
                    </a:ext>
                  </a:extLst>
                </a:gridCol>
              </a:tblGrid>
              <a:tr h="560297">
                <a:tc>
                  <a:txBody>
                    <a:bodyPr/>
                    <a:lstStyle/>
                    <a:p>
                      <a:pPr algn="ctr"/>
                      <a:r>
                        <a:rPr lang="en-US" sz="3200" dirty="0"/>
                        <a:t>Protective Capacities</a:t>
                      </a:r>
                    </a:p>
                  </a:txBody>
                  <a:tcPr/>
                </a:tc>
                <a:extLst>
                  <a:ext uri="{0D108BD9-81ED-4DB2-BD59-A6C34878D82A}">
                    <a16:rowId xmlns:a16="http://schemas.microsoft.com/office/drawing/2014/main" val="10000"/>
                  </a:ext>
                </a:extLst>
              </a:tr>
              <a:tr h="1503957">
                <a:tc>
                  <a:txBody>
                    <a:bodyPr/>
                    <a:lstStyle/>
                    <a:p>
                      <a:pPr marL="0" marR="0">
                        <a:spcBef>
                          <a:spcPts val="0"/>
                        </a:spcBef>
                        <a:spcAft>
                          <a:spcPts val="0"/>
                        </a:spcAft>
                      </a:pPr>
                      <a:endParaRPr lang="en-US" sz="1600" b="1" dirty="0">
                        <a:solidFill>
                          <a:schemeClr val="accent1">
                            <a:lumMod val="50000"/>
                          </a:schemeClr>
                        </a:solidFill>
                        <a:latin typeface="Arial"/>
                        <a:ea typeface="Times New Roman"/>
                      </a:endParaRPr>
                    </a:p>
                    <a:p>
                      <a:pPr marL="0" marR="0">
                        <a:spcBef>
                          <a:spcPts val="0"/>
                        </a:spcBef>
                        <a:spcAft>
                          <a:spcPts val="0"/>
                        </a:spcAft>
                      </a:pPr>
                      <a:r>
                        <a:rPr lang="en-US" sz="1600" b="1" dirty="0">
                          <a:solidFill>
                            <a:schemeClr val="accent1">
                              <a:lumMod val="50000"/>
                            </a:schemeClr>
                          </a:solidFill>
                          <a:latin typeface="Arial"/>
                          <a:ea typeface="Times New Roman"/>
                        </a:rPr>
                        <a:t>Cognitive: </a:t>
                      </a:r>
                    </a:p>
                    <a:p>
                      <a:pPr marL="0" marR="0">
                        <a:spcBef>
                          <a:spcPts val="0"/>
                        </a:spcBef>
                        <a:spcAft>
                          <a:spcPts val="0"/>
                        </a:spcAft>
                      </a:pPr>
                      <a:endParaRPr lang="en-US" sz="1600" b="1" dirty="0">
                        <a:solidFill>
                          <a:schemeClr val="accent1">
                            <a:lumMod val="50000"/>
                          </a:schemeClr>
                        </a:solidFill>
                        <a:latin typeface="Times New Roman"/>
                        <a:ea typeface="Times New Roman"/>
                      </a:endParaRPr>
                    </a:p>
                    <a:p>
                      <a:pPr marL="0" marR="0">
                        <a:spcBef>
                          <a:spcPts val="0"/>
                        </a:spcBef>
                        <a:spcAft>
                          <a:spcPts val="0"/>
                        </a:spcAft>
                      </a:pPr>
                      <a:r>
                        <a:rPr lang="en-US" sz="1600" b="1" dirty="0">
                          <a:solidFill>
                            <a:schemeClr val="accent1">
                              <a:lumMod val="50000"/>
                            </a:schemeClr>
                          </a:solidFill>
                          <a:latin typeface="Arial"/>
                          <a:ea typeface="Times New Roman"/>
                        </a:rPr>
                        <a:t>Intellect, knowledge, understanding, and perception used to assist in protecting a child.</a:t>
                      </a:r>
                      <a:endParaRPr lang="en-US" sz="1600" b="1" dirty="0">
                        <a:solidFill>
                          <a:schemeClr val="accent1">
                            <a:lumMod val="50000"/>
                          </a:schemeClr>
                        </a:solidFill>
                        <a:latin typeface="Times New Roman"/>
                        <a:ea typeface="Times New Roman"/>
                      </a:endParaRPr>
                    </a:p>
                  </a:txBody>
                  <a:tcPr marL="68580" marR="68580" marT="0" marB="0"/>
                </a:tc>
                <a:extLst>
                  <a:ext uri="{0D108BD9-81ED-4DB2-BD59-A6C34878D82A}">
                    <a16:rowId xmlns:a16="http://schemas.microsoft.com/office/drawing/2014/main" val="10001"/>
                  </a:ext>
                </a:extLst>
              </a:tr>
              <a:tr h="1809534">
                <a:tc>
                  <a:txBody>
                    <a:bodyPr/>
                    <a:lstStyle/>
                    <a:p>
                      <a:pPr marL="0" marR="0">
                        <a:spcBef>
                          <a:spcPts val="0"/>
                        </a:spcBef>
                        <a:spcAft>
                          <a:spcPts val="0"/>
                        </a:spcAft>
                      </a:pPr>
                      <a:endParaRPr lang="en-US" sz="1600" b="1" dirty="0">
                        <a:solidFill>
                          <a:srgbClr val="000000"/>
                        </a:solidFill>
                        <a:latin typeface="Arial"/>
                        <a:ea typeface="Times New Roman"/>
                        <a:cs typeface="Calibri"/>
                      </a:endParaRPr>
                    </a:p>
                    <a:p>
                      <a:pPr marL="0" marR="0" algn="just">
                        <a:spcBef>
                          <a:spcPts val="0"/>
                        </a:spcBef>
                        <a:spcAft>
                          <a:spcPts val="0"/>
                        </a:spcAft>
                      </a:pPr>
                      <a:r>
                        <a:rPr lang="en-US" sz="1600" b="1" dirty="0">
                          <a:solidFill>
                            <a:schemeClr val="accent1">
                              <a:lumMod val="50000"/>
                            </a:schemeClr>
                          </a:solidFill>
                          <a:latin typeface="Arial"/>
                          <a:ea typeface="Times New Roman"/>
                        </a:rPr>
                        <a:t>Behavioral: </a:t>
                      </a:r>
                      <a:endParaRPr lang="en-US" sz="1600" b="1" dirty="0">
                        <a:solidFill>
                          <a:schemeClr val="accent1">
                            <a:lumMod val="50000"/>
                          </a:schemeClr>
                        </a:solidFill>
                        <a:latin typeface="Times New Roman"/>
                        <a:ea typeface="Times New Roman"/>
                      </a:endParaRPr>
                    </a:p>
                    <a:p>
                      <a:pPr marL="0" marR="0" algn="just">
                        <a:spcBef>
                          <a:spcPts val="0"/>
                        </a:spcBef>
                        <a:spcAft>
                          <a:spcPts val="0"/>
                        </a:spcAft>
                      </a:pPr>
                      <a:endParaRPr lang="en-US" sz="1600" b="1" dirty="0">
                        <a:solidFill>
                          <a:schemeClr val="accent1">
                            <a:lumMod val="50000"/>
                          </a:schemeClr>
                        </a:solidFill>
                        <a:latin typeface="Arial"/>
                        <a:ea typeface="Times New Roman"/>
                      </a:endParaRPr>
                    </a:p>
                    <a:p>
                      <a:pPr marL="0" marR="0" algn="just">
                        <a:spcBef>
                          <a:spcPts val="0"/>
                        </a:spcBef>
                        <a:spcAft>
                          <a:spcPts val="0"/>
                        </a:spcAft>
                      </a:pPr>
                      <a:r>
                        <a:rPr lang="en-US" sz="1600" b="1" dirty="0">
                          <a:solidFill>
                            <a:schemeClr val="accent1">
                              <a:lumMod val="50000"/>
                            </a:schemeClr>
                          </a:solidFill>
                          <a:latin typeface="Arial"/>
                          <a:ea typeface="Times New Roman"/>
                        </a:rPr>
                        <a:t>Specific action and activity to assist in protecting a child.</a:t>
                      </a:r>
                      <a:endParaRPr lang="en-US" sz="1600" b="1" dirty="0">
                        <a:solidFill>
                          <a:schemeClr val="accent1">
                            <a:lumMod val="50000"/>
                          </a:schemeClr>
                        </a:solidFill>
                        <a:latin typeface="Times New Roman"/>
                        <a:ea typeface="Times New Roman"/>
                      </a:endParaRPr>
                    </a:p>
                    <a:p>
                      <a:pPr marL="457200" marR="0" lvl="1">
                        <a:spcBef>
                          <a:spcPts val="0"/>
                        </a:spcBef>
                        <a:spcAft>
                          <a:spcPts val="0"/>
                        </a:spcAft>
                        <a:buClr>
                          <a:schemeClr val="accent1">
                            <a:lumMod val="50000"/>
                          </a:schemeClr>
                        </a:buClr>
                        <a:buFont typeface="Arial" pitchFamily="34" charset="0"/>
                        <a:buNone/>
                      </a:pPr>
                      <a:endParaRPr lang="en-US" sz="1600" b="1" dirty="0">
                        <a:solidFill>
                          <a:srgbClr val="000000"/>
                        </a:solidFill>
                        <a:latin typeface="Calibri"/>
                        <a:ea typeface="Times New Roman"/>
                        <a:cs typeface="Calibri"/>
                      </a:endParaRPr>
                    </a:p>
                  </a:txBody>
                  <a:tcPr marL="68580" marR="68580" marT="0" marB="0"/>
                </a:tc>
                <a:extLst>
                  <a:ext uri="{0D108BD9-81ED-4DB2-BD59-A6C34878D82A}">
                    <a16:rowId xmlns:a16="http://schemas.microsoft.com/office/drawing/2014/main" val="10002"/>
                  </a:ext>
                </a:extLst>
              </a:tr>
              <a:tr h="2222213">
                <a:tc>
                  <a:txBody>
                    <a:bodyPr/>
                    <a:lstStyle/>
                    <a:p>
                      <a:pPr marL="0" marR="0" algn="just">
                        <a:spcBef>
                          <a:spcPts val="0"/>
                        </a:spcBef>
                        <a:spcAft>
                          <a:spcPts val="0"/>
                        </a:spcAft>
                      </a:pPr>
                      <a:endParaRPr lang="en-US" sz="1600" b="1" dirty="0">
                        <a:solidFill>
                          <a:schemeClr val="accent1">
                            <a:lumMod val="50000"/>
                          </a:schemeClr>
                        </a:solidFill>
                        <a:latin typeface="Arial"/>
                        <a:ea typeface="Times New Roman"/>
                      </a:endParaRPr>
                    </a:p>
                    <a:p>
                      <a:pPr marL="0" marR="0" algn="just">
                        <a:spcBef>
                          <a:spcPts val="0"/>
                        </a:spcBef>
                        <a:spcAft>
                          <a:spcPts val="0"/>
                        </a:spcAft>
                      </a:pPr>
                      <a:r>
                        <a:rPr lang="en-US" sz="1600" b="1" dirty="0">
                          <a:solidFill>
                            <a:schemeClr val="accent1">
                              <a:lumMod val="50000"/>
                            </a:schemeClr>
                          </a:solidFill>
                          <a:latin typeface="Arial"/>
                          <a:ea typeface="Times New Roman"/>
                        </a:rPr>
                        <a:t>Emotive:</a:t>
                      </a:r>
                    </a:p>
                    <a:p>
                      <a:pPr marL="0" marR="0" algn="just">
                        <a:spcBef>
                          <a:spcPts val="0"/>
                        </a:spcBef>
                        <a:spcAft>
                          <a:spcPts val="0"/>
                        </a:spcAft>
                      </a:pPr>
                      <a:endParaRPr lang="en-US" sz="1600" b="1" dirty="0">
                        <a:solidFill>
                          <a:schemeClr val="accent1">
                            <a:lumMod val="50000"/>
                          </a:schemeClr>
                        </a:solidFill>
                        <a:latin typeface="Times New Roman"/>
                        <a:ea typeface="Times New Roman"/>
                      </a:endParaRPr>
                    </a:p>
                    <a:p>
                      <a:pPr marL="0" marR="0" algn="just">
                        <a:spcBef>
                          <a:spcPts val="0"/>
                        </a:spcBef>
                        <a:spcAft>
                          <a:spcPts val="0"/>
                        </a:spcAft>
                      </a:pPr>
                      <a:r>
                        <a:rPr lang="en-US" sz="1600" b="1" dirty="0">
                          <a:solidFill>
                            <a:schemeClr val="accent1">
                              <a:lumMod val="50000"/>
                            </a:schemeClr>
                          </a:solidFill>
                          <a:latin typeface="Arial"/>
                          <a:ea typeface="Times New Roman"/>
                        </a:rPr>
                        <a:t>Specific feelings, attitudes, and motivations that are directly associated with child protection.</a:t>
                      </a:r>
                      <a:endParaRPr lang="en-US" sz="1600" b="1" dirty="0">
                        <a:solidFill>
                          <a:schemeClr val="accent1">
                            <a:lumMod val="50000"/>
                          </a:schemeClr>
                        </a:solidFill>
                        <a:latin typeface="Times New Roman"/>
                        <a:ea typeface="Times New Roman"/>
                      </a:endParaRPr>
                    </a:p>
                    <a:p>
                      <a:pPr marL="457200" marR="0" lvl="1">
                        <a:spcBef>
                          <a:spcPts val="0"/>
                        </a:spcBef>
                        <a:spcAft>
                          <a:spcPts val="0"/>
                        </a:spcAft>
                        <a:buClr>
                          <a:schemeClr val="accent1">
                            <a:lumMod val="50000"/>
                          </a:schemeClr>
                        </a:buClr>
                        <a:buFont typeface="Arial" pitchFamily="34" charset="0"/>
                        <a:buNone/>
                      </a:pPr>
                      <a:endParaRPr lang="en-US" sz="1600" b="1" dirty="0">
                        <a:solidFill>
                          <a:srgbClr val="000000"/>
                        </a:solidFill>
                        <a:latin typeface="Calibri"/>
                        <a:ea typeface="Times New Roman"/>
                        <a:cs typeface="Calibri"/>
                      </a:endParaRP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380999"/>
          <a:ext cx="7467600" cy="5724824"/>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20000"/>
                    </a:ext>
                  </a:extLst>
                </a:gridCol>
              </a:tblGrid>
              <a:tr h="651448">
                <a:tc>
                  <a:txBody>
                    <a:bodyPr/>
                    <a:lstStyle/>
                    <a:p>
                      <a:pPr algn="ctr"/>
                      <a:r>
                        <a:rPr lang="en-US" sz="3200" dirty="0"/>
                        <a:t>Protective Capacities</a:t>
                      </a:r>
                    </a:p>
                  </a:txBody>
                  <a:tcPr/>
                </a:tc>
                <a:extLst>
                  <a:ext uri="{0D108BD9-81ED-4DB2-BD59-A6C34878D82A}">
                    <a16:rowId xmlns:a16="http://schemas.microsoft.com/office/drawing/2014/main" val="10000"/>
                  </a:ext>
                </a:extLst>
              </a:tr>
              <a:tr h="1125723">
                <a:tc>
                  <a:txBody>
                    <a:bodyPr/>
                    <a:lstStyle/>
                    <a:p>
                      <a:pPr marL="0" marR="0">
                        <a:spcBef>
                          <a:spcPts val="0"/>
                        </a:spcBef>
                        <a:spcAft>
                          <a:spcPts val="0"/>
                        </a:spcAft>
                      </a:pPr>
                      <a:r>
                        <a:rPr lang="en-US" sz="1600" b="1" dirty="0">
                          <a:solidFill>
                            <a:schemeClr val="accent1">
                              <a:lumMod val="50000"/>
                            </a:schemeClr>
                          </a:solidFill>
                          <a:latin typeface="Arial"/>
                          <a:ea typeface="Times New Roman"/>
                        </a:rPr>
                        <a:t>Cognitive: </a:t>
                      </a:r>
                      <a:endParaRPr lang="en-US" sz="1600" b="1" dirty="0">
                        <a:solidFill>
                          <a:schemeClr val="accent1">
                            <a:lumMod val="50000"/>
                          </a:schemeClr>
                        </a:solidFill>
                        <a:latin typeface="Times New Roman"/>
                        <a:ea typeface="Times New Roman"/>
                      </a:endParaRPr>
                    </a:p>
                    <a:p>
                      <a:pPr marL="0" marR="0">
                        <a:spcBef>
                          <a:spcPts val="0"/>
                        </a:spcBef>
                        <a:spcAft>
                          <a:spcPts val="0"/>
                        </a:spcAft>
                      </a:pPr>
                      <a:r>
                        <a:rPr lang="en-US" sz="1600" b="1" dirty="0">
                          <a:solidFill>
                            <a:schemeClr val="accent1">
                              <a:lumMod val="50000"/>
                            </a:schemeClr>
                          </a:solidFill>
                          <a:latin typeface="Arial"/>
                          <a:ea typeface="Times New Roman"/>
                        </a:rPr>
                        <a:t>Intellect, knowledge, understanding, and perception used to assist in protecting a child.</a:t>
                      </a:r>
                      <a:endParaRPr lang="en-US" sz="1600" b="1" dirty="0">
                        <a:solidFill>
                          <a:schemeClr val="accent1">
                            <a:lumMod val="50000"/>
                          </a:schemeClr>
                        </a:solidFill>
                        <a:latin typeface="Times New Roman"/>
                        <a:ea typeface="Times New Roman"/>
                      </a:endParaRPr>
                    </a:p>
                  </a:txBody>
                  <a:tcPr marL="68580" marR="68580" marT="0" marB="0"/>
                </a:tc>
                <a:extLst>
                  <a:ext uri="{0D108BD9-81ED-4DB2-BD59-A6C34878D82A}">
                    <a16:rowId xmlns:a16="http://schemas.microsoft.com/office/drawing/2014/main" val="10001"/>
                  </a:ext>
                </a:extLst>
              </a:tr>
              <a:tr h="3947653">
                <a:tc>
                  <a:txBody>
                    <a:bodyPr/>
                    <a:lstStyle/>
                    <a:p>
                      <a:pPr marL="0" marR="0">
                        <a:spcBef>
                          <a:spcPts val="0"/>
                        </a:spcBef>
                        <a:spcAft>
                          <a:spcPts val="0"/>
                        </a:spcAft>
                      </a:pPr>
                      <a:endParaRPr lang="en-US" sz="1600" b="1" dirty="0">
                        <a:solidFill>
                          <a:srgbClr val="000000"/>
                        </a:solidFill>
                        <a:latin typeface="Arial"/>
                        <a:ea typeface="Times New Roman"/>
                        <a:cs typeface="Calibri"/>
                      </a:endParaRPr>
                    </a:p>
                    <a:p>
                      <a:pPr marL="0" marR="0">
                        <a:spcBef>
                          <a:spcPts val="0"/>
                        </a:spcBef>
                        <a:spcAft>
                          <a:spcPts val="0"/>
                        </a:spcAft>
                      </a:pPr>
                      <a:r>
                        <a:rPr lang="en-US" sz="1600" b="1" dirty="0">
                          <a:solidFill>
                            <a:srgbClr val="000000"/>
                          </a:solidFill>
                          <a:latin typeface="Arial"/>
                          <a:ea typeface="Times New Roman"/>
                          <a:cs typeface="Calibri"/>
                        </a:rPr>
                        <a:t>Cognitive abilities include :</a:t>
                      </a:r>
                    </a:p>
                    <a:p>
                      <a:pPr marL="0" marR="0">
                        <a:spcBef>
                          <a:spcPts val="0"/>
                        </a:spcBef>
                        <a:spcAft>
                          <a:spcPts val="0"/>
                        </a:spcAft>
                      </a:pPr>
                      <a:endParaRPr lang="en-US" sz="1600" b="1" dirty="0">
                        <a:solidFill>
                          <a:srgbClr val="000000"/>
                        </a:solidFill>
                        <a:latin typeface="Arial"/>
                        <a:ea typeface="Times New Roman"/>
                        <a:cs typeface="Calibri"/>
                      </a:endParaRPr>
                    </a:p>
                    <a:p>
                      <a:pPr marL="457200" marR="0" lvl="1">
                        <a:spcBef>
                          <a:spcPts val="0"/>
                        </a:spcBef>
                        <a:spcAft>
                          <a:spcPts val="0"/>
                        </a:spcAft>
                        <a:buClr>
                          <a:schemeClr val="accent1">
                            <a:lumMod val="50000"/>
                          </a:schemeClr>
                        </a:buClr>
                        <a:buFont typeface="Courier New" pitchFamily="49" charset="0"/>
                        <a:buChar char="o"/>
                      </a:pPr>
                      <a:r>
                        <a:rPr lang="en-US" sz="1600" b="1" dirty="0">
                          <a:solidFill>
                            <a:srgbClr val="000000"/>
                          </a:solidFill>
                          <a:latin typeface="Arial"/>
                          <a:ea typeface="Times New Roman"/>
                          <a:cs typeface="Calibri"/>
                        </a:rPr>
                        <a:t>  Recognizing a child's needs (such as the basic needs of food,  </a:t>
                      </a:r>
                    </a:p>
                    <a:p>
                      <a:pPr marL="457200" marR="0" lvl="1">
                        <a:spcBef>
                          <a:spcPts val="0"/>
                        </a:spcBef>
                        <a:spcAft>
                          <a:spcPts val="0"/>
                        </a:spcAft>
                        <a:buClr>
                          <a:schemeClr val="accent1">
                            <a:lumMod val="50000"/>
                          </a:schemeClr>
                        </a:buClr>
                        <a:buFont typeface="Courier New" pitchFamily="49" charset="0"/>
                        <a:buNone/>
                      </a:pPr>
                      <a:r>
                        <a:rPr lang="en-US" sz="1600" b="1" dirty="0">
                          <a:solidFill>
                            <a:srgbClr val="000000"/>
                          </a:solidFill>
                          <a:latin typeface="Arial"/>
                          <a:ea typeface="Times New Roman"/>
                          <a:cs typeface="Calibri"/>
                        </a:rPr>
                        <a:t>     shelter, and clothing, social needs, psychological needs, and the </a:t>
                      </a:r>
                    </a:p>
                    <a:p>
                      <a:pPr marL="457200" marR="0" lvl="1">
                        <a:spcBef>
                          <a:spcPts val="0"/>
                        </a:spcBef>
                        <a:spcAft>
                          <a:spcPts val="0"/>
                        </a:spcAft>
                        <a:buClr>
                          <a:schemeClr val="accent1">
                            <a:lumMod val="50000"/>
                          </a:schemeClr>
                        </a:buClr>
                        <a:buFont typeface="Courier New" pitchFamily="49" charset="0"/>
                        <a:buNone/>
                      </a:pPr>
                      <a:r>
                        <a:rPr lang="en-US" sz="1600" b="1" dirty="0">
                          <a:solidFill>
                            <a:srgbClr val="000000"/>
                          </a:solidFill>
                          <a:latin typeface="Arial"/>
                          <a:ea typeface="Times New Roman"/>
                          <a:cs typeface="Calibri"/>
                        </a:rPr>
                        <a:t>    </a:t>
                      </a:r>
                      <a:r>
                        <a:rPr lang="en-US" sz="1600" b="1" baseline="0" dirty="0">
                          <a:solidFill>
                            <a:srgbClr val="000000"/>
                          </a:solidFill>
                          <a:latin typeface="Arial"/>
                          <a:ea typeface="Times New Roman"/>
                          <a:cs typeface="Calibri"/>
                        </a:rPr>
                        <a:t> </a:t>
                      </a:r>
                      <a:r>
                        <a:rPr lang="en-US" sz="1600" b="1" dirty="0">
                          <a:solidFill>
                            <a:srgbClr val="000000"/>
                          </a:solidFill>
                          <a:latin typeface="Arial"/>
                          <a:ea typeface="Times New Roman"/>
                          <a:cs typeface="Calibri"/>
                        </a:rPr>
                        <a:t>need for </a:t>
                      </a:r>
                      <a:r>
                        <a:rPr lang="en-US" sz="1600" b="1" baseline="0" dirty="0">
                          <a:solidFill>
                            <a:srgbClr val="000000"/>
                          </a:solidFill>
                          <a:latin typeface="Arial"/>
                          <a:ea typeface="Times New Roman"/>
                          <a:cs typeface="Calibri"/>
                        </a:rPr>
                        <a:t> </a:t>
                      </a:r>
                      <a:r>
                        <a:rPr lang="en-US" sz="1600" b="1" dirty="0">
                          <a:solidFill>
                            <a:srgbClr val="000000"/>
                          </a:solidFill>
                          <a:latin typeface="Arial"/>
                          <a:ea typeface="Times New Roman"/>
                          <a:cs typeface="Calibri"/>
                        </a:rPr>
                        <a:t>protection from harm).</a:t>
                      </a:r>
                    </a:p>
                    <a:p>
                      <a:pPr marL="457200" marR="0" lvl="1">
                        <a:spcBef>
                          <a:spcPts val="0"/>
                        </a:spcBef>
                        <a:spcAft>
                          <a:spcPts val="0"/>
                        </a:spcAft>
                        <a:buClr>
                          <a:schemeClr val="accent1">
                            <a:lumMod val="50000"/>
                          </a:schemeClr>
                        </a:buClr>
                        <a:buFont typeface="Courier New" pitchFamily="49" charset="0"/>
                        <a:buChar char="o"/>
                      </a:pPr>
                      <a:r>
                        <a:rPr lang="en-US" sz="1600" b="1" dirty="0">
                          <a:solidFill>
                            <a:srgbClr val="000000"/>
                          </a:solidFill>
                          <a:latin typeface="Arial"/>
                          <a:ea typeface="Times New Roman"/>
                          <a:cs typeface="Calibri"/>
                        </a:rPr>
                        <a:t>  Personal responses to various stimuli.</a:t>
                      </a:r>
                    </a:p>
                    <a:p>
                      <a:pPr marL="457200" marR="0" lvl="1">
                        <a:spcBef>
                          <a:spcPts val="0"/>
                        </a:spcBef>
                        <a:spcAft>
                          <a:spcPts val="0"/>
                        </a:spcAft>
                        <a:buClr>
                          <a:schemeClr val="accent1">
                            <a:lumMod val="50000"/>
                          </a:schemeClr>
                        </a:buClr>
                        <a:buFont typeface="Courier New" pitchFamily="49" charset="0"/>
                        <a:buChar char="o"/>
                      </a:pPr>
                      <a:r>
                        <a:rPr lang="en-US" sz="1600" b="1" dirty="0">
                          <a:solidFill>
                            <a:srgbClr val="000000"/>
                          </a:solidFill>
                          <a:latin typeface="Arial"/>
                          <a:ea typeface="Times New Roman"/>
                          <a:cs typeface="Calibri"/>
                        </a:rPr>
                        <a:t>  Awareness of threatening family circumstances within their family </a:t>
                      </a:r>
                    </a:p>
                    <a:p>
                      <a:pPr marL="457200" marR="0" lvl="1">
                        <a:spcBef>
                          <a:spcPts val="0"/>
                        </a:spcBef>
                        <a:spcAft>
                          <a:spcPts val="0"/>
                        </a:spcAft>
                        <a:buClr>
                          <a:schemeClr val="accent1">
                            <a:lumMod val="50000"/>
                          </a:schemeClr>
                        </a:buClr>
                        <a:buFont typeface="Courier New" pitchFamily="49" charset="0"/>
                        <a:buNone/>
                      </a:pPr>
                      <a:r>
                        <a:rPr lang="en-US" sz="1600" b="1" dirty="0">
                          <a:solidFill>
                            <a:srgbClr val="000000"/>
                          </a:solidFill>
                          <a:latin typeface="Arial"/>
                          <a:ea typeface="Times New Roman"/>
                          <a:cs typeface="Calibri"/>
                        </a:rPr>
                        <a:t>    system.</a:t>
                      </a:r>
                    </a:p>
                    <a:p>
                      <a:pPr marL="457200" marR="0" lvl="1">
                        <a:spcBef>
                          <a:spcPts val="0"/>
                        </a:spcBef>
                        <a:spcAft>
                          <a:spcPts val="0"/>
                        </a:spcAft>
                        <a:buClr>
                          <a:schemeClr val="accent1">
                            <a:lumMod val="50000"/>
                          </a:schemeClr>
                        </a:buClr>
                        <a:buFont typeface="Courier New" pitchFamily="49" charset="0"/>
                        <a:buChar char="o"/>
                      </a:pPr>
                      <a:r>
                        <a:rPr lang="en-US" sz="1600" b="1" dirty="0">
                          <a:solidFill>
                            <a:srgbClr val="000000"/>
                          </a:solidFill>
                          <a:latin typeface="Arial"/>
                          <a:ea typeface="Times New Roman"/>
                          <a:cs typeface="Calibri"/>
                        </a:rPr>
                        <a:t>  Understanding the parent’s responsibility to protect. </a:t>
                      </a:r>
                    </a:p>
                    <a:p>
                      <a:pPr marL="457200" marR="0" lvl="1">
                        <a:spcBef>
                          <a:spcPts val="0"/>
                        </a:spcBef>
                        <a:spcAft>
                          <a:spcPts val="0"/>
                        </a:spcAft>
                        <a:buClr>
                          <a:schemeClr val="accent1">
                            <a:lumMod val="50000"/>
                          </a:schemeClr>
                        </a:buClr>
                        <a:buFont typeface="Courier New" pitchFamily="49" charset="0"/>
                        <a:buChar char="o"/>
                      </a:pPr>
                      <a:r>
                        <a:rPr lang="en-US" sz="1600" b="1" dirty="0">
                          <a:solidFill>
                            <a:srgbClr val="000000"/>
                          </a:solidFill>
                          <a:latin typeface="Arial"/>
                          <a:ea typeface="Times New Roman"/>
                          <a:cs typeface="Calibri"/>
                        </a:rPr>
                        <a:t>  Other examples include: being reality oriented; having an accurate </a:t>
                      </a:r>
                    </a:p>
                    <a:p>
                      <a:pPr marL="457200" marR="0" lvl="1">
                        <a:spcBef>
                          <a:spcPts val="0"/>
                        </a:spcBef>
                        <a:spcAft>
                          <a:spcPts val="0"/>
                        </a:spcAft>
                        <a:buClr>
                          <a:schemeClr val="accent1">
                            <a:lumMod val="50000"/>
                          </a:schemeClr>
                        </a:buClr>
                        <a:buFont typeface="Courier New" pitchFamily="49" charset="0"/>
                        <a:buNone/>
                      </a:pPr>
                      <a:r>
                        <a:rPr lang="en-US" sz="1600" b="1" dirty="0">
                          <a:solidFill>
                            <a:srgbClr val="000000"/>
                          </a:solidFill>
                          <a:latin typeface="Arial"/>
                          <a:ea typeface="Times New Roman"/>
                          <a:cs typeface="Calibri"/>
                        </a:rPr>
                        <a:t>    perception of the child and his vulnerabilities.  </a:t>
                      </a:r>
                    </a:p>
                    <a:p>
                      <a:pPr marL="457200" marR="0" lvl="1">
                        <a:spcBef>
                          <a:spcPts val="0"/>
                        </a:spcBef>
                        <a:spcAft>
                          <a:spcPts val="0"/>
                        </a:spcAft>
                        <a:buClr>
                          <a:schemeClr val="accent1">
                            <a:lumMod val="50000"/>
                          </a:schemeClr>
                        </a:buClr>
                        <a:buFont typeface="Courier New" pitchFamily="49" charset="0"/>
                        <a:buNone/>
                      </a:pPr>
                      <a:r>
                        <a:rPr lang="en-US" sz="1600" b="1" dirty="0">
                          <a:solidFill>
                            <a:srgbClr val="000000"/>
                          </a:solidFill>
                          <a:latin typeface="Arial"/>
                          <a:ea typeface="Times New Roman"/>
                          <a:cs typeface="Calibri"/>
                        </a:rPr>
                        <a:t> </a:t>
                      </a:r>
                    </a:p>
                    <a:p>
                      <a:pPr marL="457200" marR="0" lvl="1">
                        <a:spcBef>
                          <a:spcPts val="0"/>
                        </a:spcBef>
                        <a:spcAft>
                          <a:spcPts val="0"/>
                        </a:spcAft>
                        <a:buClr>
                          <a:schemeClr val="accent1">
                            <a:lumMod val="50000"/>
                          </a:schemeClr>
                        </a:buClr>
                        <a:buFont typeface="Arial" pitchFamily="34" charset="0"/>
                        <a:buChar char="•"/>
                      </a:pPr>
                      <a:endParaRPr lang="en-US" sz="1600" b="1" dirty="0">
                        <a:solidFill>
                          <a:srgbClr val="000000"/>
                        </a:solidFill>
                        <a:latin typeface="Calibri"/>
                        <a:ea typeface="Times New Roman"/>
                        <a:cs typeface="Calibri"/>
                      </a:endParaRPr>
                    </a:p>
                  </a:txBody>
                  <a:tcPr marL="68580" marR="68580" marT="0" marB="0"/>
                </a:tc>
                <a:extLst>
                  <a:ext uri="{0D108BD9-81ED-4DB2-BD59-A6C34878D82A}">
                    <a16:rowId xmlns:a16="http://schemas.microsoft.com/office/drawing/2014/main" val="10002"/>
                  </a:ext>
                </a:extLst>
              </a:tr>
            </a:tbl>
          </a:graphicData>
        </a:graphic>
      </p:graphicFrame>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1016605"/>
          <a:ext cx="7467600" cy="5089218"/>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20000"/>
                    </a:ext>
                  </a:extLst>
                </a:gridCol>
              </a:tblGrid>
              <a:tr h="569297">
                <a:tc>
                  <a:txBody>
                    <a:bodyPr/>
                    <a:lstStyle/>
                    <a:p>
                      <a:pPr algn="ctr"/>
                      <a:r>
                        <a:rPr lang="en-US" sz="3200" dirty="0"/>
                        <a:t>Protective Capacities</a:t>
                      </a:r>
                    </a:p>
                  </a:txBody>
                  <a:tcPr/>
                </a:tc>
                <a:extLst>
                  <a:ext uri="{0D108BD9-81ED-4DB2-BD59-A6C34878D82A}">
                    <a16:rowId xmlns:a16="http://schemas.microsoft.com/office/drawing/2014/main" val="10000"/>
                  </a:ext>
                </a:extLst>
              </a:tr>
              <a:tr h="1000738">
                <a:tc>
                  <a:txBody>
                    <a:bodyPr/>
                    <a:lstStyle/>
                    <a:p>
                      <a:pPr marL="0" marR="0" algn="just">
                        <a:spcBef>
                          <a:spcPts val="0"/>
                        </a:spcBef>
                        <a:spcAft>
                          <a:spcPts val="0"/>
                        </a:spcAft>
                      </a:pPr>
                      <a:r>
                        <a:rPr lang="en-US" sz="1600" b="1" dirty="0">
                          <a:solidFill>
                            <a:schemeClr val="accent1">
                              <a:lumMod val="50000"/>
                            </a:schemeClr>
                          </a:solidFill>
                          <a:latin typeface="Arial"/>
                          <a:ea typeface="Times New Roman"/>
                        </a:rPr>
                        <a:t>Behavioral: </a:t>
                      </a:r>
                      <a:endParaRPr lang="en-US" sz="1600" b="1" dirty="0">
                        <a:solidFill>
                          <a:schemeClr val="accent1">
                            <a:lumMod val="50000"/>
                          </a:schemeClr>
                        </a:solidFill>
                        <a:latin typeface="Times New Roman"/>
                        <a:ea typeface="Times New Roman"/>
                      </a:endParaRPr>
                    </a:p>
                    <a:p>
                      <a:pPr marL="0" marR="0" algn="just">
                        <a:spcBef>
                          <a:spcPts val="0"/>
                        </a:spcBef>
                        <a:spcAft>
                          <a:spcPts val="0"/>
                        </a:spcAft>
                      </a:pPr>
                      <a:endParaRPr lang="en-US" sz="1600" b="1" dirty="0">
                        <a:solidFill>
                          <a:schemeClr val="accent1">
                            <a:lumMod val="50000"/>
                          </a:schemeClr>
                        </a:solidFill>
                        <a:latin typeface="Arial"/>
                        <a:ea typeface="Times New Roman"/>
                      </a:endParaRPr>
                    </a:p>
                    <a:p>
                      <a:pPr marL="0" marR="0" algn="just">
                        <a:spcBef>
                          <a:spcPts val="0"/>
                        </a:spcBef>
                        <a:spcAft>
                          <a:spcPts val="0"/>
                        </a:spcAft>
                      </a:pPr>
                      <a:r>
                        <a:rPr lang="en-US" sz="1600" b="1" dirty="0">
                          <a:solidFill>
                            <a:schemeClr val="accent1">
                              <a:lumMod val="50000"/>
                            </a:schemeClr>
                          </a:solidFill>
                          <a:latin typeface="Arial"/>
                          <a:ea typeface="Times New Roman"/>
                        </a:rPr>
                        <a:t>Specific action and activity to assist in protecting a child</a:t>
                      </a:r>
                      <a:endParaRPr lang="en-US" sz="1600" b="1" dirty="0">
                        <a:solidFill>
                          <a:schemeClr val="accent1">
                            <a:lumMod val="50000"/>
                          </a:schemeClr>
                        </a:solidFill>
                        <a:latin typeface="Times New Roman"/>
                        <a:ea typeface="Times New Roman"/>
                      </a:endParaRPr>
                    </a:p>
                  </a:txBody>
                  <a:tcPr marL="68580" marR="68580" marT="0" marB="0"/>
                </a:tc>
                <a:extLst>
                  <a:ext uri="{0D108BD9-81ED-4DB2-BD59-A6C34878D82A}">
                    <a16:rowId xmlns:a16="http://schemas.microsoft.com/office/drawing/2014/main" val="10001"/>
                  </a:ext>
                </a:extLst>
              </a:tr>
              <a:tr h="3509360">
                <a:tc>
                  <a:txBody>
                    <a:bodyPr/>
                    <a:lstStyle/>
                    <a:p>
                      <a:pPr marL="0" marR="0">
                        <a:spcBef>
                          <a:spcPts val="0"/>
                        </a:spcBef>
                        <a:spcAft>
                          <a:spcPts val="0"/>
                        </a:spcAft>
                      </a:pPr>
                      <a:endParaRPr lang="en-US" sz="1600" b="1" dirty="0">
                        <a:latin typeface="Arial"/>
                        <a:ea typeface="Times New Roman"/>
                      </a:endParaRPr>
                    </a:p>
                    <a:p>
                      <a:pPr marL="457200" marR="0" lvl="1">
                        <a:spcBef>
                          <a:spcPts val="0"/>
                        </a:spcBef>
                        <a:spcAft>
                          <a:spcPts val="0"/>
                        </a:spcAft>
                        <a:buClr>
                          <a:schemeClr val="accent1">
                            <a:lumMod val="50000"/>
                          </a:schemeClr>
                        </a:buClr>
                        <a:buFont typeface="Courier New" pitchFamily="49" charset="0"/>
                        <a:buChar char="o"/>
                      </a:pPr>
                      <a:r>
                        <a:rPr lang="en-US" sz="1600" b="1" dirty="0">
                          <a:latin typeface="Arial"/>
                          <a:ea typeface="Times New Roman"/>
                        </a:rPr>
                        <a:t>  This category refers to specific action and activity to assist in </a:t>
                      </a:r>
                    </a:p>
                    <a:p>
                      <a:pPr marL="457200" marR="0" lvl="1">
                        <a:spcBef>
                          <a:spcPts val="0"/>
                        </a:spcBef>
                        <a:spcAft>
                          <a:spcPts val="0"/>
                        </a:spcAft>
                        <a:buClr>
                          <a:schemeClr val="accent1">
                            <a:lumMod val="50000"/>
                          </a:schemeClr>
                        </a:buClr>
                        <a:buFont typeface="Courier New" pitchFamily="49" charset="0"/>
                        <a:buNone/>
                      </a:pPr>
                      <a:r>
                        <a:rPr lang="en-US" sz="1600" b="1" dirty="0">
                          <a:latin typeface="Arial"/>
                          <a:ea typeface="Times New Roman"/>
                        </a:rPr>
                        <a:t>    protecting a child. </a:t>
                      </a:r>
                    </a:p>
                    <a:p>
                      <a:pPr marL="457200" marR="0" lvl="1">
                        <a:spcBef>
                          <a:spcPts val="0"/>
                        </a:spcBef>
                        <a:spcAft>
                          <a:spcPts val="0"/>
                        </a:spcAft>
                        <a:buClr>
                          <a:schemeClr val="accent1">
                            <a:lumMod val="50000"/>
                          </a:schemeClr>
                        </a:buClr>
                        <a:buFont typeface="Courier New" pitchFamily="49" charset="0"/>
                        <a:buChar char="o"/>
                      </a:pPr>
                      <a:r>
                        <a:rPr lang="en-US" sz="1600" b="1" dirty="0">
                          <a:latin typeface="Arial"/>
                          <a:ea typeface="Times New Roman"/>
                        </a:rPr>
                        <a:t>  An individual's physical capacity to intervene to protect a child.</a:t>
                      </a:r>
                    </a:p>
                    <a:p>
                      <a:pPr marL="457200" marR="0" lvl="1">
                        <a:spcBef>
                          <a:spcPts val="0"/>
                        </a:spcBef>
                        <a:spcAft>
                          <a:spcPts val="0"/>
                        </a:spcAft>
                        <a:buClr>
                          <a:schemeClr val="accent1">
                            <a:lumMod val="50000"/>
                          </a:schemeClr>
                        </a:buClr>
                        <a:buFont typeface="Courier New" pitchFamily="49" charset="0"/>
                        <a:buChar char="o"/>
                      </a:pPr>
                      <a:r>
                        <a:rPr lang="en-US" sz="1600" b="1" dirty="0">
                          <a:latin typeface="Arial"/>
                          <a:ea typeface="Times New Roman"/>
                        </a:rPr>
                        <a:t>  The ability to defer one's own needs in favor of the child. </a:t>
                      </a:r>
                    </a:p>
                    <a:p>
                      <a:pPr marL="457200" marR="0" lvl="1">
                        <a:spcBef>
                          <a:spcPts val="0"/>
                        </a:spcBef>
                        <a:spcAft>
                          <a:spcPts val="0"/>
                        </a:spcAft>
                        <a:buClr>
                          <a:schemeClr val="accent1">
                            <a:lumMod val="50000"/>
                          </a:schemeClr>
                        </a:buClr>
                        <a:buFont typeface="Courier New" pitchFamily="49" charset="0"/>
                        <a:buChar char="o"/>
                      </a:pPr>
                      <a:r>
                        <a:rPr lang="en-US" sz="1600" b="1" dirty="0">
                          <a:latin typeface="Arial"/>
                          <a:ea typeface="Times New Roman"/>
                        </a:rPr>
                        <a:t>  The skills associated with meeting the child's safety related needs. </a:t>
                      </a:r>
                    </a:p>
                    <a:p>
                      <a:pPr marL="457200" marR="0" lvl="1">
                        <a:spcBef>
                          <a:spcPts val="0"/>
                        </a:spcBef>
                        <a:spcAft>
                          <a:spcPts val="0"/>
                        </a:spcAft>
                        <a:buClr>
                          <a:schemeClr val="accent1">
                            <a:lumMod val="50000"/>
                          </a:schemeClr>
                        </a:buClr>
                        <a:buFont typeface="Courier New" pitchFamily="49" charset="0"/>
                        <a:buChar char="o"/>
                      </a:pPr>
                      <a:r>
                        <a:rPr lang="en-US" sz="1600" b="1" dirty="0">
                          <a:latin typeface="Arial"/>
                          <a:ea typeface="Times New Roman"/>
                        </a:rPr>
                        <a:t>  Other examples include being adaptive, assertive and responsive, </a:t>
                      </a:r>
                    </a:p>
                    <a:p>
                      <a:pPr marL="457200" marR="0" lvl="1">
                        <a:spcBef>
                          <a:spcPts val="0"/>
                        </a:spcBef>
                        <a:spcAft>
                          <a:spcPts val="0"/>
                        </a:spcAft>
                        <a:buClr>
                          <a:schemeClr val="accent1">
                            <a:lumMod val="50000"/>
                          </a:schemeClr>
                        </a:buClr>
                        <a:buFont typeface="Courier New" pitchFamily="49" charset="0"/>
                        <a:buNone/>
                      </a:pPr>
                      <a:r>
                        <a:rPr lang="en-US" sz="1600" b="1" dirty="0">
                          <a:latin typeface="Arial"/>
                          <a:ea typeface="Times New Roman"/>
                        </a:rPr>
                        <a:t>     taking action, and using impulse control.</a:t>
                      </a:r>
                    </a:p>
                    <a:p>
                      <a:pPr marL="457200" marR="0" lvl="1">
                        <a:spcBef>
                          <a:spcPts val="0"/>
                        </a:spcBef>
                        <a:spcAft>
                          <a:spcPts val="0"/>
                        </a:spcAft>
                        <a:buClr>
                          <a:schemeClr val="accent1">
                            <a:lumMod val="50000"/>
                          </a:schemeClr>
                        </a:buClr>
                        <a:buFont typeface="Courier New" pitchFamily="49" charset="0"/>
                        <a:buNone/>
                      </a:pPr>
                      <a:endParaRPr lang="en-US" sz="1600" b="1" i="1" dirty="0">
                        <a:latin typeface="Arial"/>
                        <a:ea typeface="Times New Roman"/>
                      </a:endParaRPr>
                    </a:p>
                    <a:p>
                      <a:pPr marL="457200" marR="0" lvl="1" indent="0" algn="l" defTabSz="914400" rtl="0" eaLnBrk="1" fontAlgn="auto" latinLnBrk="0" hangingPunct="1">
                        <a:lnSpc>
                          <a:spcPct val="100000"/>
                        </a:lnSpc>
                        <a:spcBef>
                          <a:spcPts val="0"/>
                        </a:spcBef>
                        <a:spcAft>
                          <a:spcPts val="0"/>
                        </a:spcAft>
                        <a:buClr>
                          <a:schemeClr val="accent1">
                            <a:lumMod val="50000"/>
                          </a:schemeClr>
                        </a:buClr>
                        <a:buSzTx/>
                        <a:buFont typeface="Courier New" pitchFamily="49" charset="0"/>
                        <a:buNone/>
                        <a:tabLst/>
                        <a:defRPr/>
                      </a:pPr>
                      <a:r>
                        <a:rPr kumimoji="0" lang="en-US" sz="1800" b="1" i="1" u="sng" kern="1200" dirty="0">
                          <a:solidFill>
                            <a:schemeClr val="accent2">
                              <a:lumMod val="50000"/>
                            </a:schemeClr>
                          </a:solidFill>
                          <a:latin typeface="Arial" pitchFamily="34" charset="0"/>
                          <a:ea typeface="+mn-ea"/>
                          <a:cs typeface="Arial" pitchFamily="34" charset="0"/>
                        </a:rPr>
                        <a:t>The behavioral component must be present for a protective capacity to be sufficient to protect a child.  </a:t>
                      </a:r>
                    </a:p>
                    <a:p>
                      <a:pPr marL="457200" marR="0" lvl="1">
                        <a:spcBef>
                          <a:spcPts val="0"/>
                        </a:spcBef>
                        <a:spcAft>
                          <a:spcPts val="0"/>
                        </a:spcAft>
                        <a:buClr>
                          <a:schemeClr val="accent1">
                            <a:lumMod val="50000"/>
                          </a:schemeClr>
                        </a:buClr>
                        <a:buFont typeface="Courier New" pitchFamily="49" charset="0"/>
                        <a:buNone/>
                      </a:pPr>
                      <a:endParaRPr lang="en-US" sz="1600" b="1" dirty="0">
                        <a:latin typeface="Times New Roman"/>
                        <a:ea typeface="Times New Roman"/>
                      </a:endParaRPr>
                    </a:p>
                  </a:txBody>
                  <a:tcPr marL="68580" marR="68580" marT="0" marB="0"/>
                </a:tc>
                <a:extLst>
                  <a:ext uri="{0D108BD9-81ED-4DB2-BD59-A6C34878D82A}">
                    <a16:rowId xmlns:a16="http://schemas.microsoft.com/office/drawing/2014/main" val="10002"/>
                  </a:ext>
                </a:extLst>
              </a:tr>
            </a:tbl>
          </a:graphicData>
        </a:graphic>
      </p:graphicFrame>
    </p:spTree>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1207560853"/>
              </p:ext>
            </p:extLst>
          </p:nvPr>
        </p:nvGraphicFramePr>
        <p:xfrm>
          <a:off x="457200" y="228601"/>
          <a:ext cx="7467600" cy="601980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20000"/>
                    </a:ext>
                  </a:extLst>
                </a:gridCol>
              </a:tblGrid>
              <a:tr h="608926">
                <a:tc>
                  <a:txBody>
                    <a:bodyPr/>
                    <a:lstStyle/>
                    <a:p>
                      <a:pPr algn="ctr"/>
                      <a:r>
                        <a:rPr lang="en-US" sz="3200" dirty="0"/>
                        <a:t>Protective Capacities</a:t>
                      </a:r>
                    </a:p>
                  </a:txBody>
                  <a:tcPr/>
                </a:tc>
                <a:extLst>
                  <a:ext uri="{0D108BD9-81ED-4DB2-BD59-A6C34878D82A}">
                    <a16:rowId xmlns:a16="http://schemas.microsoft.com/office/drawing/2014/main" val="10000"/>
                  </a:ext>
                </a:extLst>
              </a:tr>
              <a:tr h="1052244">
                <a:tc>
                  <a:txBody>
                    <a:bodyPr/>
                    <a:lstStyle/>
                    <a:p>
                      <a:pPr marL="0" marR="0" algn="just">
                        <a:spcBef>
                          <a:spcPts val="0"/>
                        </a:spcBef>
                        <a:spcAft>
                          <a:spcPts val="0"/>
                        </a:spcAft>
                      </a:pPr>
                      <a:r>
                        <a:rPr lang="en-US" sz="1600" b="1" dirty="0">
                          <a:solidFill>
                            <a:schemeClr val="accent1">
                              <a:lumMod val="50000"/>
                            </a:schemeClr>
                          </a:solidFill>
                          <a:latin typeface="Arial"/>
                          <a:ea typeface="Times New Roman"/>
                        </a:rPr>
                        <a:t>Emotive:</a:t>
                      </a:r>
                    </a:p>
                    <a:p>
                      <a:pPr marL="0" marR="0" algn="just">
                        <a:spcBef>
                          <a:spcPts val="0"/>
                        </a:spcBef>
                        <a:spcAft>
                          <a:spcPts val="0"/>
                        </a:spcAft>
                      </a:pPr>
                      <a:endParaRPr lang="en-US" sz="1600" b="1" dirty="0">
                        <a:solidFill>
                          <a:schemeClr val="accent1">
                            <a:lumMod val="50000"/>
                          </a:schemeClr>
                        </a:solidFill>
                        <a:latin typeface="Times New Roman"/>
                        <a:ea typeface="Times New Roman"/>
                      </a:endParaRPr>
                    </a:p>
                    <a:p>
                      <a:pPr marL="0" marR="0" algn="just">
                        <a:spcBef>
                          <a:spcPts val="0"/>
                        </a:spcBef>
                        <a:spcAft>
                          <a:spcPts val="0"/>
                        </a:spcAft>
                      </a:pPr>
                      <a:r>
                        <a:rPr lang="en-US" sz="1600" b="1" dirty="0">
                          <a:solidFill>
                            <a:schemeClr val="accent1">
                              <a:lumMod val="50000"/>
                            </a:schemeClr>
                          </a:solidFill>
                          <a:latin typeface="Arial"/>
                          <a:ea typeface="Times New Roman"/>
                        </a:rPr>
                        <a:t>Specific feelings, attitudes, and motivations that are directly associated with child protection</a:t>
                      </a:r>
                      <a:endParaRPr lang="en-US" sz="1600" b="1" dirty="0">
                        <a:solidFill>
                          <a:schemeClr val="accent1">
                            <a:lumMod val="50000"/>
                          </a:schemeClr>
                        </a:solidFill>
                        <a:latin typeface="Times New Roman"/>
                        <a:ea typeface="Times New Roman"/>
                      </a:endParaRPr>
                    </a:p>
                  </a:txBody>
                  <a:tcPr marL="68580" marR="68580" marT="0" marB="0"/>
                </a:tc>
                <a:extLst>
                  <a:ext uri="{0D108BD9-81ED-4DB2-BD59-A6C34878D82A}">
                    <a16:rowId xmlns:a16="http://schemas.microsoft.com/office/drawing/2014/main" val="10001"/>
                  </a:ext>
                </a:extLst>
              </a:tr>
              <a:tr h="4358630">
                <a:tc>
                  <a:txBody>
                    <a:bodyPr/>
                    <a:lstStyle/>
                    <a:p>
                      <a:pPr marL="0" marR="0" algn="just">
                        <a:spcBef>
                          <a:spcPts val="0"/>
                        </a:spcBef>
                        <a:spcAft>
                          <a:spcPts val="0"/>
                        </a:spcAft>
                      </a:pPr>
                      <a:endParaRPr lang="en-US" sz="1600" b="1" dirty="0">
                        <a:latin typeface="Arial"/>
                        <a:ea typeface="Times New Roman"/>
                      </a:endParaRPr>
                    </a:p>
                    <a:p>
                      <a:pPr marL="0" marR="0" algn="just">
                        <a:spcBef>
                          <a:spcPts val="0"/>
                        </a:spcBef>
                        <a:spcAft>
                          <a:spcPts val="0"/>
                        </a:spcAft>
                      </a:pPr>
                      <a:r>
                        <a:rPr lang="en-US" sz="1600" b="1" dirty="0">
                          <a:latin typeface="Arial"/>
                          <a:ea typeface="Times New Roman"/>
                        </a:rPr>
                        <a:t>This category refers to specific feelings, attitudes, and motivations that are directly associated with child protection. </a:t>
                      </a:r>
                    </a:p>
                    <a:p>
                      <a:pPr marL="0" marR="0" algn="just">
                        <a:spcBef>
                          <a:spcPts val="0"/>
                        </a:spcBef>
                        <a:spcAft>
                          <a:spcPts val="0"/>
                        </a:spcAft>
                      </a:pPr>
                      <a:endParaRPr lang="en-US" sz="1600" b="1" dirty="0">
                        <a:latin typeface="Arial"/>
                        <a:ea typeface="Times New Roman"/>
                      </a:endParaRPr>
                    </a:p>
                    <a:p>
                      <a:pPr marL="0" marR="0" algn="just">
                        <a:spcBef>
                          <a:spcPts val="0"/>
                        </a:spcBef>
                        <a:spcAft>
                          <a:spcPts val="0"/>
                        </a:spcAft>
                      </a:pPr>
                      <a:r>
                        <a:rPr lang="en-US" sz="1600" b="1" dirty="0">
                          <a:latin typeface="Arial"/>
                          <a:ea typeface="Times New Roman"/>
                        </a:rPr>
                        <a:t>Emotional abilities include:</a:t>
                      </a:r>
                    </a:p>
                    <a:p>
                      <a:pPr marL="0" marR="0" algn="just">
                        <a:spcBef>
                          <a:spcPts val="0"/>
                        </a:spcBef>
                        <a:spcAft>
                          <a:spcPts val="0"/>
                        </a:spcAft>
                      </a:pPr>
                      <a:endParaRPr lang="en-US" sz="1600" b="1" dirty="0">
                        <a:latin typeface="Arial"/>
                        <a:ea typeface="Times New Roman"/>
                      </a:endParaRPr>
                    </a:p>
                    <a:p>
                      <a:pPr marL="457200" marR="0" lvl="1">
                        <a:spcBef>
                          <a:spcPts val="0"/>
                        </a:spcBef>
                        <a:spcAft>
                          <a:spcPts val="0"/>
                        </a:spcAft>
                        <a:buClr>
                          <a:schemeClr val="accent1">
                            <a:lumMod val="50000"/>
                          </a:schemeClr>
                        </a:buClr>
                        <a:buFont typeface="Courier New" pitchFamily="49" charset="0"/>
                        <a:buChar char="o"/>
                      </a:pPr>
                      <a:r>
                        <a:rPr lang="en-US" sz="1600" b="1" dirty="0">
                          <a:latin typeface="Arial"/>
                          <a:ea typeface="Times New Roman"/>
                        </a:rPr>
                        <a:t> </a:t>
                      </a:r>
                      <a:r>
                        <a:rPr lang="en-US" sz="1600" b="1" baseline="0" dirty="0">
                          <a:latin typeface="Arial"/>
                          <a:ea typeface="Times New Roman"/>
                        </a:rPr>
                        <a:t>  A </a:t>
                      </a:r>
                      <a:r>
                        <a:rPr lang="en-US" sz="1600" b="1" dirty="0">
                          <a:latin typeface="Arial"/>
                          <a:ea typeface="Times New Roman"/>
                        </a:rPr>
                        <a:t>willingness and desire to protect.  </a:t>
                      </a:r>
                    </a:p>
                    <a:p>
                      <a:pPr marL="457200" marR="0" lvl="1">
                        <a:spcBef>
                          <a:spcPts val="0"/>
                        </a:spcBef>
                        <a:spcAft>
                          <a:spcPts val="0"/>
                        </a:spcAft>
                        <a:buClr>
                          <a:schemeClr val="accent1">
                            <a:lumMod val="50000"/>
                          </a:schemeClr>
                        </a:buClr>
                        <a:buFont typeface="Courier New" pitchFamily="49" charset="0"/>
                        <a:buChar char="o"/>
                      </a:pPr>
                      <a:r>
                        <a:rPr lang="en-US" sz="1600" b="1" dirty="0">
                          <a:latin typeface="Arial"/>
                          <a:ea typeface="Times New Roman"/>
                        </a:rPr>
                        <a:t>   Emotional stability. </a:t>
                      </a:r>
                    </a:p>
                    <a:p>
                      <a:pPr marL="457200" marR="0" lvl="1">
                        <a:spcBef>
                          <a:spcPts val="0"/>
                        </a:spcBef>
                        <a:spcAft>
                          <a:spcPts val="0"/>
                        </a:spcAft>
                        <a:buClr>
                          <a:schemeClr val="accent1">
                            <a:lumMod val="50000"/>
                          </a:schemeClr>
                        </a:buClr>
                        <a:buFont typeface="Courier New" pitchFamily="49" charset="0"/>
                        <a:buChar char="o"/>
                      </a:pPr>
                      <a:r>
                        <a:rPr lang="en-US" sz="1600" b="1" dirty="0">
                          <a:latin typeface="Arial"/>
                          <a:ea typeface="Times New Roman"/>
                        </a:rPr>
                        <a:t>   Resiliency. </a:t>
                      </a:r>
                    </a:p>
                    <a:p>
                      <a:pPr marL="457200" marR="0" lvl="1">
                        <a:spcBef>
                          <a:spcPts val="0"/>
                        </a:spcBef>
                        <a:spcAft>
                          <a:spcPts val="0"/>
                        </a:spcAft>
                        <a:buClr>
                          <a:schemeClr val="accent1">
                            <a:lumMod val="50000"/>
                          </a:schemeClr>
                        </a:buClr>
                        <a:buFont typeface="Courier New" pitchFamily="49" charset="0"/>
                        <a:buChar char="o"/>
                      </a:pPr>
                      <a:r>
                        <a:rPr lang="en-US" sz="1600" b="1" dirty="0">
                          <a:latin typeface="Arial"/>
                          <a:ea typeface="Times New Roman"/>
                        </a:rPr>
                        <a:t>  The form in which love is expressed and reciprocated and the </a:t>
                      </a:r>
                    </a:p>
                    <a:p>
                      <a:pPr marL="457200" marR="0" lvl="1">
                        <a:spcBef>
                          <a:spcPts val="0"/>
                        </a:spcBef>
                        <a:spcAft>
                          <a:spcPts val="0"/>
                        </a:spcAft>
                        <a:buClr>
                          <a:schemeClr val="accent1">
                            <a:lumMod val="50000"/>
                          </a:schemeClr>
                        </a:buClr>
                        <a:buFont typeface="Courier New" pitchFamily="49" charset="0"/>
                        <a:buNone/>
                      </a:pPr>
                      <a:r>
                        <a:rPr lang="en-US" sz="1600" b="1" dirty="0">
                          <a:latin typeface="Arial"/>
                          <a:ea typeface="Times New Roman"/>
                        </a:rPr>
                        <a:t>     nature of the parent-child attachment. </a:t>
                      </a:r>
                    </a:p>
                    <a:p>
                      <a:pPr marL="457200" marR="0" lvl="1">
                        <a:spcBef>
                          <a:spcPts val="0"/>
                        </a:spcBef>
                        <a:spcAft>
                          <a:spcPts val="0"/>
                        </a:spcAft>
                        <a:buClr>
                          <a:schemeClr val="accent1">
                            <a:lumMod val="50000"/>
                          </a:schemeClr>
                        </a:buClr>
                        <a:buFont typeface="Courier New" pitchFamily="49" charset="0"/>
                        <a:buChar char="o"/>
                      </a:pPr>
                      <a:r>
                        <a:rPr lang="en-US" sz="1600" b="1" dirty="0">
                          <a:latin typeface="Arial"/>
                          <a:ea typeface="Times New Roman"/>
                        </a:rPr>
                        <a:t>   Also included is how effectively the parent meets his/her own </a:t>
                      </a:r>
                    </a:p>
                    <a:p>
                      <a:pPr marL="457200" marR="0" lvl="1">
                        <a:spcBef>
                          <a:spcPts val="0"/>
                        </a:spcBef>
                        <a:spcAft>
                          <a:spcPts val="0"/>
                        </a:spcAft>
                        <a:buClr>
                          <a:schemeClr val="accent1">
                            <a:lumMod val="50000"/>
                          </a:schemeClr>
                        </a:buClr>
                        <a:buFont typeface="Courier New" pitchFamily="49" charset="0"/>
                        <a:buNone/>
                      </a:pPr>
                      <a:r>
                        <a:rPr lang="en-US" sz="1600" b="1" dirty="0">
                          <a:latin typeface="Arial"/>
                          <a:ea typeface="Times New Roman"/>
                        </a:rPr>
                        <a:t>     emotional needs.</a:t>
                      </a:r>
                      <a:endParaRPr lang="en-US" sz="1600" b="1" dirty="0">
                        <a:latin typeface="Times New Roman"/>
                        <a:ea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4" name="Date Placeholder 3"/>
          <p:cNvSpPr>
            <a:spLocks noGrp="1"/>
          </p:cNvSpPr>
          <p:nvPr>
            <p:ph type="dt" sz="half" idx="14"/>
          </p:nvPr>
        </p:nvSpPr>
        <p:spPr/>
        <p:txBody>
          <a:bodyPr/>
          <a:lstStyle/>
          <a:p>
            <a:endParaRPr lang="en-US" dirty="0"/>
          </a:p>
        </p:txBody>
      </p:sp>
    </p:spTree>
  </p:cSld>
  <p:clrMapOvr>
    <a:masterClrMapping/>
  </p:clrMapOvr>
  <p:transition spd="slow">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1471805518"/>
              </p:ext>
            </p:extLst>
          </p:nvPr>
        </p:nvGraphicFramePr>
        <p:xfrm>
          <a:off x="1066800" y="228600"/>
          <a:ext cx="7696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219200" y="2819400"/>
            <a:ext cx="2247731" cy="584775"/>
          </a:xfrm>
          <a:prstGeom prst="rect">
            <a:avLst/>
          </a:prstGeom>
          <a:noFill/>
        </p:spPr>
        <p:txBody>
          <a:bodyPr wrap="none" rtlCol="0">
            <a:spAutoFit/>
          </a:bodyPr>
          <a:lstStyle/>
          <a:p>
            <a:r>
              <a:rPr lang="en-US" sz="3200" dirty="0">
                <a:solidFill>
                  <a:schemeClr val="bg1"/>
                </a:solidFill>
              </a:rPr>
              <a:t>Child Safety</a:t>
            </a:r>
          </a:p>
        </p:txBody>
      </p:sp>
    </p:spTree>
  </p:cSld>
  <p:clrMapOvr>
    <a:masterClrMapping/>
  </p:clrMapOvr>
  <p:transition spd="slow">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r>
              <a:rPr lang="en-US" dirty="0"/>
            </a:b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1481856029"/>
              </p:ext>
            </p:extLst>
          </p:nvPr>
        </p:nvGraphicFramePr>
        <p:xfrm>
          <a:off x="762000" y="0"/>
          <a:ext cx="6019800" cy="6708140"/>
        </p:xfrm>
        <a:graphic>
          <a:graphicData uri="http://schemas.openxmlformats.org/drawingml/2006/table">
            <a:tbl>
              <a:tblPr firstRow="1" bandRow="1">
                <a:tableStyleId>{5C22544A-7EE6-4342-B048-85BDC9FD1C3A}</a:tableStyleId>
              </a:tblPr>
              <a:tblGrid>
                <a:gridCol w="6019800">
                  <a:extLst>
                    <a:ext uri="{9D8B030D-6E8A-4147-A177-3AD203B41FA5}">
                      <a16:colId xmlns:a16="http://schemas.microsoft.com/office/drawing/2014/main" val="20000"/>
                    </a:ext>
                  </a:extLst>
                </a:gridCol>
              </a:tblGrid>
              <a:tr h="485140">
                <a:tc>
                  <a:txBody>
                    <a:bodyPr/>
                    <a:lstStyle/>
                    <a:p>
                      <a:pPr marL="0" marR="0" algn="ctr">
                        <a:spcBef>
                          <a:spcPts val="0"/>
                        </a:spcBef>
                        <a:spcAft>
                          <a:spcPts val="0"/>
                        </a:spcAft>
                      </a:pPr>
                      <a:r>
                        <a:rPr lang="en-US" sz="3200" b="1" u="sng" dirty="0">
                          <a:latin typeface="Arial" pitchFamily="34" charset="0"/>
                          <a:cs typeface="Arial" pitchFamily="34" charset="0"/>
                        </a:rPr>
                        <a:t>Vulnerabilities of the Child</a:t>
                      </a:r>
                      <a:endParaRPr lang="en-US" sz="32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0"/>
                  </a:ext>
                </a:extLst>
              </a:tr>
              <a:tr h="485140">
                <a:tc>
                  <a:txBody>
                    <a:bodyPr/>
                    <a:lstStyle/>
                    <a:p>
                      <a:pPr marL="0" marR="0" algn="just">
                        <a:spcBef>
                          <a:spcPts val="0"/>
                        </a:spcBef>
                        <a:spcAft>
                          <a:spcPts val="0"/>
                        </a:spcAft>
                      </a:pPr>
                      <a:r>
                        <a:rPr lang="en-US" sz="1600" b="1" dirty="0">
                          <a:latin typeface="Arial"/>
                          <a:ea typeface="Times New Roman"/>
                        </a:rPr>
                        <a:t>Ability to protect self</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01"/>
                  </a:ext>
                </a:extLst>
              </a:tr>
              <a:tr h="398780">
                <a:tc>
                  <a:txBody>
                    <a:bodyPr/>
                    <a:lstStyle/>
                    <a:p>
                      <a:pPr marL="0" marR="0" algn="just">
                        <a:spcBef>
                          <a:spcPts val="0"/>
                        </a:spcBef>
                        <a:spcAft>
                          <a:spcPts val="0"/>
                        </a:spcAft>
                      </a:pPr>
                      <a:r>
                        <a:rPr lang="en-US" sz="1600" b="1" dirty="0">
                          <a:latin typeface="Arial"/>
                          <a:ea typeface="Times New Roman"/>
                        </a:rPr>
                        <a:t>Age</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02"/>
                  </a:ext>
                </a:extLst>
              </a:tr>
              <a:tr h="485140">
                <a:tc>
                  <a:txBody>
                    <a:bodyPr/>
                    <a:lstStyle/>
                    <a:p>
                      <a:pPr marL="0" marR="0" algn="just">
                        <a:spcBef>
                          <a:spcPts val="0"/>
                        </a:spcBef>
                        <a:spcAft>
                          <a:spcPts val="0"/>
                        </a:spcAft>
                      </a:pPr>
                      <a:r>
                        <a:rPr lang="en-US" sz="1600" b="1" dirty="0">
                          <a:latin typeface="Arial"/>
                          <a:ea typeface="Times New Roman"/>
                        </a:rPr>
                        <a:t>Ability to communicate</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03"/>
                  </a:ext>
                </a:extLst>
              </a:tr>
              <a:tr h="485140">
                <a:tc>
                  <a:txBody>
                    <a:bodyPr/>
                    <a:lstStyle/>
                    <a:p>
                      <a:pPr marL="0" marR="0" algn="just">
                        <a:spcBef>
                          <a:spcPts val="0"/>
                        </a:spcBef>
                        <a:spcAft>
                          <a:spcPts val="0"/>
                        </a:spcAft>
                      </a:pPr>
                      <a:r>
                        <a:rPr lang="en-US" sz="1600" b="1" dirty="0">
                          <a:latin typeface="Arial"/>
                          <a:ea typeface="Times New Roman"/>
                        </a:rPr>
                        <a:t>Likelihood of serious harm</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04"/>
                  </a:ext>
                </a:extLst>
              </a:tr>
              <a:tr h="485140">
                <a:tc>
                  <a:txBody>
                    <a:bodyPr/>
                    <a:lstStyle/>
                    <a:p>
                      <a:pPr marL="0" marR="0" algn="just">
                        <a:spcBef>
                          <a:spcPts val="0"/>
                        </a:spcBef>
                        <a:spcAft>
                          <a:spcPts val="0"/>
                        </a:spcAft>
                      </a:pPr>
                      <a:r>
                        <a:rPr lang="en-US" sz="1600" b="1" dirty="0">
                          <a:latin typeface="Arial"/>
                          <a:ea typeface="Times New Roman"/>
                        </a:rPr>
                        <a:t>Provocativeness of the child/s behavior or temperament</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05"/>
                  </a:ext>
                </a:extLst>
              </a:tr>
              <a:tr h="485140">
                <a:tc>
                  <a:txBody>
                    <a:bodyPr/>
                    <a:lstStyle/>
                    <a:p>
                      <a:pPr marL="0" marR="0" algn="just">
                        <a:spcBef>
                          <a:spcPts val="0"/>
                        </a:spcBef>
                        <a:spcAft>
                          <a:spcPts val="0"/>
                        </a:spcAft>
                      </a:pPr>
                      <a:r>
                        <a:rPr lang="en-US" sz="1600" b="1" dirty="0">
                          <a:latin typeface="Arial"/>
                          <a:ea typeface="Times New Roman"/>
                        </a:rPr>
                        <a:t>Special needs: behavioral, emotional, or physical </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06"/>
                  </a:ext>
                </a:extLst>
              </a:tr>
              <a:tr h="485140">
                <a:tc>
                  <a:txBody>
                    <a:bodyPr/>
                    <a:lstStyle/>
                    <a:p>
                      <a:pPr marL="0" marR="0" algn="just">
                        <a:spcBef>
                          <a:spcPts val="0"/>
                        </a:spcBef>
                        <a:spcAft>
                          <a:spcPts val="0"/>
                        </a:spcAft>
                      </a:pPr>
                      <a:r>
                        <a:rPr lang="en-US" sz="1600" b="1" dirty="0">
                          <a:latin typeface="Arial"/>
                          <a:ea typeface="Times New Roman"/>
                        </a:rPr>
                        <a:t>Access to individuals who can protect the child</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07"/>
                  </a:ext>
                </a:extLst>
              </a:tr>
              <a:tr h="485140">
                <a:tc>
                  <a:txBody>
                    <a:bodyPr/>
                    <a:lstStyle/>
                    <a:p>
                      <a:pPr marL="0" marR="0" algn="just">
                        <a:spcBef>
                          <a:spcPts val="0"/>
                        </a:spcBef>
                        <a:spcAft>
                          <a:spcPts val="0"/>
                        </a:spcAft>
                      </a:pPr>
                      <a:r>
                        <a:rPr lang="en-US" sz="1600" b="1" dirty="0">
                          <a:latin typeface="Arial"/>
                          <a:ea typeface="Times New Roman"/>
                        </a:rPr>
                        <a:t>Family composition</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08"/>
                  </a:ext>
                </a:extLst>
              </a:tr>
              <a:tr h="485140">
                <a:tc>
                  <a:txBody>
                    <a:bodyPr/>
                    <a:lstStyle/>
                    <a:p>
                      <a:pPr marL="0" marR="0" algn="just">
                        <a:spcBef>
                          <a:spcPts val="0"/>
                        </a:spcBef>
                        <a:spcAft>
                          <a:spcPts val="0"/>
                        </a:spcAft>
                      </a:pPr>
                      <a:r>
                        <a:rPr lang="en-US" sz="1600" b="1" dirty="0">
                          <a:latin typeface="Arial"/>
                          <a:ea typeface="Times New Roman"/>
                        </a:rPr>
                        <a:t>Role in the family</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09"/>
                  </a:ext>
                </a:extLst>
              </a:tr>
              <a:tr h="485140">
                <a:tc>
                  <a:txBody>
                    <a:bodyPr/>
                    <a:lstStyle/>
                    <a:p>
                      <a:pPr marL="0" marR="0" algn="just">
                        <a:spcBef>
                          <a:spcPts val="0"/>
                        </a:spcBef>
                        <a:spcAft>
                          <a:spcPts val="0"/>
                        </a:spcAft>
                      </a:pPr>
                      <a:r>
                        <a:rPr lang="en-US" sz="1600" b="1" dirty="0">
                          <a:latin typeface="Arial"/>
                          <a:ea typeface="Times New Roman"/>
                        </a:rPr>
                        <a:t>Physical appearance, size, and robustness</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10"/>
                  </a:ext>
                </a:extLst>
              </a:tr>
              <a:tr h="485140">
                <a:tc>
                  <a:txBody>
                    <a:bodyPr/>
                    <a:lstStyle/>
                    <a:p>
                      <a:pPr marL="0" marR="0" algn="just">
                        <a:spcBef>
                          <a:spcPts val="0"/>
                        </a:spcBef>
                        <a:spcAft>
                          <a:spcPts val="0"/>
                        </a:spcAft>
                      </a:pPr>
                      <a:r>
                        <a:rPr lang="en-US" sz="1600" b="1" dirty="0">
                          <a:latin typeface="Arial"/>
                          <a:ea typeface="Times New Roman"/>
                        </a:rPr>
                        <a:t>Resilience and problem-solving skills</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11"/>
                  </a:ext>
                </a:extLst>
              </a:tr>
              <a:tr h="485140">
                <a:tc>
                  <a:txBody>
                    <a:bodyPr/>
                    <a:lstStyle/>
                    <a:p>
                      <a:pPr marL="0" marR="0" algn="just">
                        <a:spcBef>
                          <a:spcPts val="0"/>
                        </a:spcBef>
                        <a:spcAft>
                          <a:spcPts val="0"/>
                        </a:spcAft>
                      </a:pPr>
                      <a:r>
                        <a:rPr lang="en-US" sz="1600" b="1" dirty="0">
                          <a:latin typeface="Arial"/>
                          <a:ea typeface="Times New Roman"/>
                        </a:rPr>
                        <a:t>Prior victimization</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12"/>
                  </a:ext>
                </a:extLst>
              </a:tr>
              <a:tr h="485140">
                <a:tc>
                  <a:txBody>
                    <a:bodyPr/>
                    <a:lstStyle/>
                    <a:p>
                      <a:pPr marL="0" marR="0" algn="just">
                        <a:spcBef>
                          <a:spcPts val="0"/>
                        </a:spcBef>
                        <a:spcAft>
                          <a:spcPts val="0"/>
                        </a:spcAft>
                      </a:pPr>
                      <a:r>
                        <a:rPr lang="en-US" sz="1600" b="1" dirty="0">
                          <a:latin typeface="Arial"/>
                          <a:ea typeface="Times New Roman"/>
                        </a:rPr>
                        <a:t>Ability to recognize and report abuse/neglect</a:t>
                      </a:r>
                      <a:endParaRPr lang="en-US" sz="1600" dirty="0">
                        <a:latin typeface="Times New Roman"/>
                        <a:ea typeface="Times New Roman"/>
                      </a:endParaRPr>
                    </a:p>
                  </a:txBody>
                  <a:tcPr marL="68580" marR="68580" marT="0" marB="0" anchor="ctr"/>
                </a:tc>
                <a:extLst>
                  <a:ext uri="{0D108BD9-81ED-4DB2-BD59-A6C34878D82A}">
                    <a16:rowId xmlns:a16="http://schemas.microsoft.com/office/drawing/2014/main" val="10013"/>
                  </a:ext>
                </a:extLst>
              </a:tr>
            </a:tbl>
          </a:graphicData>
        </a:graphic>
      </p:graphicFrame>
    </p:spTree>
  </p:cSld>
  <p:clrMapOvr>
    <a:masterClrMapping/>
  </p:clrMapOvr>
  <p:transition spd="slow">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dirty="0">
                <a:effectLst>
                  <a:outerShdw blurRad="38100" dist="38100" dir="2700000" algn="tl">
                    <a:srgbClr val="000000">
                      <a:alpha val="43137"/>
                    </a:srgbClr>
                  </a:outerShdw>
                </a:effectLst>
              </a:rPr>
              <a:t>Child’s Past Experiences</a:t>
            </a:r>
          </a:p>
        </p:txBody>
      </p:sp>
      <p:sp>
        <p:nvSpPr>
          <p:cNvPr id="3" name="Content Placeholder 2"/>
          <p:cNvSpPr>
            <a:spLocks noGrp="1"/>
          </p:cNvSpPr>
          <p:nvPr>
            <p:ph sz="quarter" idx="1"/>
          </p:nvPr>
        </p:nvSpPr>
        <p:spPr/>
        <p:txBody>
          <a:bodyPr>
            <a:normAutofit/>
          </a:bodyPr>
          <a:lstStyle/>
          <a:p>
            <a:pPr lvl="1"/>
            <a:r>
              <a:rPr lang="en-US" sz="2400" dirty="0"/>
              <a:t>History of maltreatment</a:t>
            </a:r>
          </a:p>
          <a:p>
            <a:pPr lvl="1"/>
            <a:r>
              <a:rPr lang="en-US" sz="2400" dirty="0"/>
              <a:t>History of chronic neglect</a:t>
            </a:r>
          </a:p>
          <a:p>
            <a:pPr lvl="1"/>
            <a:r>
              <a:rPr lang="en-US" sz="2400" dirty="0"/>
              <a:t>Repeated victimization </a:t>
            </a:r>
          </a:p>
          <a:p>
            <a:pPr lvl="1"/>
            <a:r>
              <a:rPr lang="en-US" sz="2400" dirty="0"/>
              <a:t>Does not talk about past abuse/neglect</a:t>
            </a:r>
          </a:p>
          <a:p>
            <a:pPr lvl="1"/>
            <a:r>
              <a:rPr lang="en-US" sz="2400" dirty="0"/>
              <a:t>Passive due to ongoing maltreatment </a:t>
            </a:r>
          </a:p>
          <a:p>
            <a:pPr lvl="1"/>
            <a:r>
              <a:rPr lang="en-US" sz="2400" dirty="0"/>
              <a:t>Child report feeling powerless</a:t>
            </a:r>
          </a:p>
          <a:p>
            <a:pPr lvl="1"/>
            <a:r>
              <a:rPr lang="en-US" sz="2400" dirty="0"/>
              <a:t>Child appears fearful of anyone in the family system </a:t>
            </a:r>
          </a:p>
          <a:p>
            <a:pPr lvl="1"/>
            <a:r>
              <a:rPr lang="en-US" sz="2400" dirty="0"/>
              <a:t>Isolation</a:t>
            </a:r>
          </a:p>
          <a:p>
            <a:pPr>
              <a:buNone/>
            </a:pPr>
            <a:endParaRPr lang="en-US" dirty="0"/>
          </a:p>
        </p:txBody>
      </p:sp>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a:t>ENGAGING:</a:t>
            </a:r>
            <a:r>
              <a:rPr lang="en-US" sz="3600" dirty="0"/>
              <a:t> Effectively joining with the family to establish common goals concerning child safety, well-being and permanency.</a:t>
            </a:r>
          </a:p>
        </p:txBody>
      </p:sp>
      <p:sp>
        <p:nvSpPr>
          <p:cNvPr id="6" name="Text Placeholder 5"/>
          <p:cNvSpPr>
            <a:spLocks noGrp="1"/>
          </p:cNvSpPr>
          <p:nvPr>
            <p:ph type="body" idx="1"/>
          </p:nvPr>
        </p:nvSpPr>
        <p:spPr/>
        <p:txBody>
          <a:bodyPr>
            <a:normAutofit fontScale="70000" lnSpcReduction="20000"/>
          </a:bodyPr>
          <a:lstStyle/>
          <a:p>
            <a:r>
              <a:rPr lang="en-US" dirty="0"/>
              <a:t>Engaging is the ongoing ability to establish and sustain a genuinely supportive relationship with the family while developing a partnership, establishing healthy boundaries and maintaining contact as mutually negotiated. </a:t>
            </a:r>
          </a:p>
        </p:txBody>
      </p:sp>
    </p:spTree>
    <p:extLst>
      <p:ext uri="{BB962C8B-B14F-4D97-AF65-F5344CB8AC3E}">
        <p14:creationId xmlns:p14="http://schemas.microsoft.com/office/powerpoint/2010/main" val="3967043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dirty="0">
                <a:effectLst>
                  <a:outerShdw blurRad="38100" dist="38100" dir="2700000" algn="tl">
                    <a:srgbClr val="000000">
                      <a:alpha val="43137"/>
                    </a:srgbClr>
                  </a:outerShdw>
                </a:effectLst>
              </a:rPr>
              <a:t>Physical</a:t>
            </a:r>
          </a:p>
        </p:txBody>
      </p:sp>
      <p:sp>
        <p:nvSpPr>
          <p:cNvPr id="3" name="Content Placeholder 2"/>
          <p:cNvSpPr>
            <a:spLocks noGrp="1"/>
          </p:cNvSpPr>
          <p:nvPr>
            <p:ph sz="quarter" idx="1"/>
          </p:nvPr>
        </p:nvSpPr>
        <p:spPr/>
        <p:txBody>
          <a:bodyPr>
            <a:normAutofit/>
          </a:bodyPr>
          <a:lstStyle/>
          <a:p>
            <a:endParaRPr lang="en-US" dirty="0"/>
          </a:p>
          <a:p>
            <a:pPr lvl="1"/>
            <a:r>
              <a:rPr lang="en-US" sz="3000" dirty="0"/>
              <a:t>Physical needs</a:t>
            </a:r>
          </a:p>
          <a:p>
            <a:pPr lvl="1"/>
            <a:endParaRPr lang="en-US" sz="3000" dirty="0"/>
          </a:p>
          <a:p>
            <a:pPr lvl="1"/>
            <a:r>
              <a:rPr lang="en-US" sz="3000" dirty="0"/>
              <a:t>Appearance</a:t>
            </a:r>
          </a:p>
          <a:p>
            <a:pPr lvl="1">
              <a:buNone/>
            </a:pPr>
            <a:endParaRPr lang="en-US" sz="3000" dirty="0"/>
          </a:p>
          <a:p>
            <a:pPr lvl="1"/>
            <a:r>
              <a:rPr lang="en-US" sz="3000" dirty="0"/>
              <a:t>Size</a:t>
            </a:r>
          </a:p>
          <a:p>
            <a:pPr lvl="1">
              <a:buNone/>
            </a:pPr>
            <a:endParaRPr lang="en-US" sz="3000" dirty="0"/>
          </a:p>
          <a:p>
            <a:pPr lvl="1"/>
            <a:r>
              <a:rPr lang="en-US" sz="3000" dirty="0"/>
              <a:t>Physical development</a:t>
            </a:r>
          </a:p>
          <a:p>
            <a:pPr lvl="1"/>
            <a:endParaRPr lang="en-US" sz="3200" dirty="0"/>
          </a:p>
          <a:p>
            <a:endParaRPr lang="en-US" dirty="0"/>
          </a:p>
        </p:txBody>
      </p:sp>
    </p:spTree>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dirty="0">
                <a:effectLst>
                  <a:outerShdw blurRad="38100" dist="38100" dir="2700000" algn="tl">
                    <a:srgbClr val="000000">
                      <a:alpha val="43137"/>
                    </a:srgbClr>
                  </a:outerShdw>
                </a:effectLst>
              </a:rPr>
              <a:t>Emotional (Personality)</a:t>
            </a:r>
          </a:p>
        </p:txBody>
      </p:sp>
      <p:sp>
        <p:nvSpPr>
          <p:cNvPr id="3" name="Content Placeholder 2"/>
          <p:cNvSpPr>
            <a:spLocks noGrp="1"/>
          </p:cNvSpPr>
          <p:nvPr>
            <p:ph sz="quarter" idx="1"/>
          </p:nvPr>
        </p:nvSpPr>
        <p:spPr>
          <a:xfrm>
            <a:off x="457200" y="1600200"/>
            <a:ext cx="7467600" cy="4953000"/>
          </a:xfrm>
        </p:spPr>
        <p:txBody>
          <a:bodyPr>
            <a:normAutofit fontScale="92500" lnSpcReduction="20000"/>
          </a:bodyPr>
          <a:lstStyle/>
          <a:p>
            <a:pPr lvl="0"/>
            <a:r>
              <a:rPr lang="en-US" dirty="0"/>
              <a:t>Robustness </a:t>
            </a:r>
          </a:p>
          <a:p>
            <a:pPr lvl="0"/>
            <a:endParaRPr lang="en-US" dirty="0"/>
          </a:p>
          <a:p>
            <a:pPr lvl="0"/>
            <a:r>
              <a:rPr lang="en-US" dirty="0"/>
              <a:t>Passivity </a:t>
            </a:r>
          </a:p>
          <a:p>
            <a:pPr lvl="0">
              <a:buNone/>
            </a:pPr>
            <a:endParaRPr lang="en-US" dirty="0"/>
          </a:p>
          <a:p>
            <a:pPr lvl="0"/>
            <a:r>
              <a:rPr lang="en-US" dirty="0"/>
              <a:t>Powerless</a:t>
            </a:r>
          </a:p>
          <a:p>
            <a:pPr lvl="0">
              <a:buNone/>
            </a:pPr>
            <a:endParaRPr lang="en-US" dirty="0"/>
          </a:p>
          <a:p>
            <a:r>
              <a:rPr lang="en-US" sz="2700" dirty="0"/>
              <a:t>Adjustability</a:t>
            </a:r>
          </a:p>
          <a:p>
            <a:pPr>
              <a:buNone/>
            </a:pPr>
            <a:endParaRPr lang="en-US" sz="2700" dirty="0"/>
          </a:p>
          <a:p>
            <a:r>
              <a:rPr lang="en-US" sz="2700" dirty="0"/>
              <a:t>Sensitivity</a:t>
            </a:r>
          </a:p>
          <a:p>
            <a:pPr>
              <a:buNone/>
            </a:pPr>
            <a:endParaRPr lang="en-US" sz="2700" dirty="0"/>
          </a:p>
          <a:p>
            <a:r>
              <a:rPr lang="en-US" sz="2700" dirty="0"/>
              <a:t>Distractibility</a:t>
            </a:r>
          </a:p>
          <a:p>
            <a:pPr>
              <a:buNone/>
            </a:pPr>
            <a:endParaRPr lang="en-US" sz="2700" dirty="0"/>
          </a:p>
          <a:p>
            <a:r>
              <a:rPr lang="en-US" sz="2700" dirty="0"/>
              <a:t>Tolerance - Frustration</a:t>
            </a:r>
          </a:p>
          <a:p>
            <a:pPr>
              <a:buNone/>
            </a:pPr>
            <a:endParaRPr lang="en-US" dirty="0"/>
          </a:p>
        </p:txBody>
      </p:sp>
      <p:sp>
        <p:nvSpPr>
          <p:cNvPr id="4" name="Date Placeholder 3"/>
          <p:cNvSpPr>
            <a:spLocks noGrp="1"/>
          </p:cNvSpPr>
          <p:nvPr>
            <p:ph type="dt" sz="half" idx="14"/>
          </p:nvPr>
        </p:nvSpPr>
        <p:spPr/>
        <p:txBody>
          <a:bodyPr/>
          <a:lstStyle/>
          <a:p>
            <a:endParaRPr lang="en-US" dirty="0"/>
          </a:p>
        </p:txBody>
      </p:sp>
    </p:spTree>
  </p:cSld>
  <p:clrMapOvr>
    <a:masterClrMapping/>
  </p:clrMapOvr>
  <p:transition spd="slow">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dirty="0">
                <a:effectLst>
                  <a:outerShdw blurRad="38100" dist="38100" dir="2700000" algn="tl">
                    <a:srgbClr val="000000">
                      <a:alpha val="43137"/>
                    </a:srgbClr>
                  </a:outerShdw>
                </a:effectLst>
              </a:rPr>
              <a:t>Cognitive</a:t>
            </a:r>
          </a:p>
        </p:txBody>
      </p:sp>
      <p:sp>
        <p:nvSpPr>
          <p:cNvPr id="3" name="Content Placeholder 2"/>
          <p:cNvSpPr>
            <a:spLocks noGrp="1"/>
          </p:cNvSpPr>
          <p:nvPr>
            <p:ph sz="quarter" idx="1"/>
          </p:nvPr>
        </p:nvSpPr>
        <p:spPr>
          <a:xfrm>
            <a:off x="457200" y="1600200"/>
            <a:ext cx="7467600" cy="4953000"/>
          </a:xfrm>
        </p:spPr>
        <p:txBody>
          <a:bodyPr>
            <a:normAutofit/>
          </a:bodyPr>
          <a:lstStyle/>
          <a:p>
            <a:r>
              <a:rPr lang="en-US" sz="2700" dirty="0"/>
              <a:t>Emotional needs</a:t>
            </a:r>
          </a:p>
          <a:p>
            <a:endParaRPr lang="en-US" sz="2700" dirty="0"/>
          </a:p>
          <a:p>
            <a:r>
              <a:rPr lang="en-US" sz="2700" dirty="0"/>
              <a:t>Disability </a:t>
            </a:r>
          </a:p>
          <a:p>
            <a:endParaRPr lang="en-US" sz="2700" dirty="0"/>
          </a:p>
          <a:p>
            <a:r>
              <a:rPr lang="en-US" sz="2700" dirty="0"/>
              <a:t>Ability to problem solve  </a:t>
            </a:r>
          </a:p>
          <a:p>
            <a:pPr>
              <a:buNone/>
            </a:pPr>
            <a:endParaRPr lang="en-US" sz="2700" dirty="0"/>
          </a:p>
          <a:p>
            <a:r>
              <a:rPr lang="en-US" sz="2700" dirty="0"/>
              <a:t>Developmental stage</a:t>
            </a:r>
          </a:p>
          <a:p>
            <a:pPr>
              <a:buNone/>
            </a:pPr>
            <a:endParaRPr lang="en-US" sz="2700" dirty="0"/>
          </a:p>
          <a:p>
            <a:r>
              <a:rPr lang="en-US" sz="2700" dirty="0"/>
              <a:t>Ability to recognize abuse/neglect</a:t>
            </a:r>
          </a:p>
          <a:p>
            <a:pPr lvl="0"/>
            <a:endParaRPr lang="en-US" dirty="0"/>
          </a:p>
          <a:p>
            <a:pPr>
              <a:buNone/>
            </a:pPr>
            <a:endParaRPr lang="en-US" dirty="0"/>
          </a:p>
        </p:txBody>
      </p:sp>
    </p:spTree>
  </p:cSld>
  <p:clrMapOvr>
    <a:masterClrMapping/>
  </p:clrMapOvr>
  <p:transition spd="slow">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dirty="0">
                <a:effectLst>
                  <a:outerShdw blurRad="38100" dist="38100" dir="2700000" algn="tl">
                    <a:srgbClr val="000000">
                      <a:alpha val="43137"/>
                    </a:srgbClr>
                  </a:outerShdw>
                </a:effectLst>
              </a:rPr>
              <a:t>Behavioral</a:t>
            </a:r>
          </a:p>
        </p:txBody>
      </p:sp>
      <p:sp>
        <p:nvSpPr>
          <p:cNvPr id="3" name="Content Placeholder 2"/>
          <p:cNvSpPr>
            <a:spLocks noGrp="1"/>
          </p:cNvSpPr>
          <p:nvPr>
            <p:ph sz="quarter" idx="1"/>
          </p:nvPr>
        </p:nvSpPr>
        <p:spPr>
          <a:xfrm>
            <a:off x="457200" y="1600200"/>
            <a:ext cx="7467600" cy="4953000"/>
          </a:xfrm>
        </p:spPr>
        <p:txBody>
          <a:bodyPr>
            <a:normAutofit/>
          </a:bodyPr>
          <a:lstStyle/>
          <a:p>
            <a:endParaRPr lang="en-US" dirty="0"/>
          </a:p>
          <a:p>
            <a:pPr lvl="1"/>
            <a:r>
              <a:rPr lang="en-US" sz="2400" dirty="0"/>
              <a:t>Provocative </a:t>
            </a:r>
          </a:p>
          <a:p>
            <a:pPr lvl="1"/>
            <a:r>
              <a:rPr lang="en-US" sz="2400" dirty="0"/>
              <a:t>Defiant</a:t>
            </a:r>
          </a:p>
          <a:p>
            <a:pPr lvl="1"/>
            <a:r>
              <a:rPr lang="en-US" sz="2400" dirty="0"/>
              <a:t>Resists parental authority</a:t>
            </a:r>
          </a:p>
          <a:p>
            <a:pPr lvl="1"/>
            <a:r>
              <a:rPr lang="en-US" sz="2400" dirty="0"/>
              <a:t>Seeks negative attention</a:t>
            </a:r>
          </a:p>
          <a:p>
            <a:pPr lvl="1"/>
            <a:r>
              <a:rPr lang="en-US" sz="2400" dirty="0"/>
              <a:t>Sexually provocative behaviors</a:t>
            </a:r>
          </a:p>
          <a:p>
            <a:pPr lvl="1"/>
            <a:r>
              <a:rPr lang="en-US" sz="2400" dirty="0"/>
              <a:t>Argumentative </a:t>
            </a:r>
          </a:p>
          <a:p>
            <a:pPr lvl="1"/>
            <a:r>
              <a:rPr lang="en-US" sz="2400" dirty="0"/>
              <a:t>Energy level</a:t>
            </a:r>
          </a:p>
          <a:p>
            <a:pPr lvl="1"/>
            <a:r>
              <a:rPr lang="en-US" sz="2400" dirty="0"/>
              <a:t>Behaviors</a:t>
            </a:r>
          </a:p>
          <a:p>
            <a:pPr lvl="0">
              <a:buNone/>
            </a:pPr>
            <a:endParaRPr lang="en-US" dirty="0"/>
          </a:p>
          <a:p>
            <a:pPr>
              <a:buNone/>
            </a:pPr>
            <a:endParaRPr lang="en-US" dirty="0"/>
          </a:p>
        </p:txBody>
      </p:sp>
    </p:spTree>
  </p:cSld>
  <p:clrMapOvr>
    <a:masterClrMapping/>
  </p:clrMapOvr>
  <p:transition spd="slow">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457200" y="1600200"/>
          <a:ext cx="7467600" cy="2321560"/>
        </p:xfrm>
        <a:graphic>
          <a:graphicData uri="http://schemas.openxmlformats.org/drawingml/2006/table">
            <a:tbl>
              <a:tblPr firstRow="1" bandRow="1">
                <a:tableStyleId>{5C22544A-7EE6-4342-B048-85BDC9FD1C3A}</a:tableStyleId>
              </a:tblPr>
              <a:tblGrid>
                <a:gridCol w="4912895">
                  <a:extLst>
                    <a:ext uri="{9D8B030D-6E8A-4147-A177-3AD203B41FA5}">
                      <a16:colId xmlns:a16="http://schemas.microsoft.com/office/drawing/2014/main" val="20000"/>
                    </a:ext>
                  </a:extLst>
                </a:gridCol>
                <a:gridCol w="2554705">
                  <a:extLst>
                    <a:ext uri="{9D8B030D-6E8A-4147-A177-3AD203B41FA5}">
                      <a16:colId xmlns:a16="http://schemas.microsoft.com/office/drawing/2014/main" val="20001"/>
                    </a:ext>
                  </a:extLst>
                </a:gridCol>
              </a:tblGrid>
              <a:tr h="370840">
                <a:tc>
                  <a:txBody>
                    <a:bodyPr/>
                    <a:lstStyle/>
                    <a:p>
                      <a:r>
                        <a:rPr lang="en-US" dirty="0"/>
                        <a:t>Case Review Type</a:t>
                      </a:r>
                    </a:p>
                  </a:txBody>
                  <a:tcPr/>
                </a:tc>
                <a:tc>
                  <a:txBody>
                    <a:bodyPr/>
                    <a:lstStyle/>
                    <a:p>
                      <a:r>
                        <a:rPr lang="en-US" dirty="0"/>
                        <a:t>Approval Date</a:t>
                      </a:r>
                    </a:p>
                  </a:txBody>
                  <a:tcPr marL="0" marR="0" marT="0" marB="0" anchor="ctr"/>
                </a:tc>
                <a:extLst>
                  <a:ext uri="{0D108BD9-81ED-4DB2-BD59-A6C34878D82A}">
                    <a16:rowId xmlns:a16="http://schemas.microsoft.com/office/drawing/2014/main" val="10000"/>
                  </a:ext>
                </a:extLst>
              </a:tr>
              <a:tr h="467360">
                <a:tc>
                  <a:txBody>
                    <a:bodyPr/>
                    <a:lstStyle/>
                    <a:p>
                      <a:r>
                        <a:rPr lang="en-US" dirty="0"/>
                        <a:t>Case Review/Closure</a:t>
                      </a:r>
                    </a:p>
                  </a:txBody>
                  <a:tcPr marL="0" marR="0" marT="0" marB="0" anchor="ctr">
                    <a:solidFill>
                      <a:schemeClr val="accent1">
                        <a:lumMod val="40000"/>
                        <a:lumOff val="60000"/>
                      </a:schemeClr>
                    </a:solidFill>
                  </a:tcPr>
                </a:tc>
                <a:tc>
                  <a:txBody>
                    <a:bodyPr/>
                    <a:lstStyle/>
                    <a:p>
                      <a:r>
                        <a:rPr lang="en-US" dirty="0">
                          <a:solidFill>
                            <a:schemeClr val="tx1"/>
                          </a:solidFill>
                        </a:rPr>
                        <a:t> 03/15/2011</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r>
                        <a:rPr lang="en-US" dirty="0"/>
                        <a:t>3 Month Case Review</a:t>
                      </a:r>
                    </a:p>
                  </a:txBody>
                  <a:tcPr>
                    <a:solidFill>
                      <a:schemeClr val="accent1">
                        <a:lumMod val="20000"/>
                        <a:lumOff val="80000"/>
                      </a:schemeClr>
                    </a:solidFill>
                  </a:tcPr>
                </a:tc>
                <a:tc>
                  <a:txBody>
                    <a:bodyPr/>
                    <a:lstStyle/>
                    <a:p>
                      <a:r>
                        <a:rPr lang="en-US" dirty="0"/>
                        <a:t>01/04/2011</a:t>
                      </a:r>
                    </a:p>
                  </a:txBody>
                  <a:tcPr>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r>
                        <a:rPr lang="en-US" dirty="0"/>
                        <a:t>Semiannual</a:t>
                      </a:r>
                      <a:r>
                        <a:rPr lang="en-US" baseline="0" dirty="0"/>
                        <a:t> Administrative Review</a:t>
                      </a:r>
                      <a:endParaRPr lang="en-US" dirty="0"/>
                    </a:p>
                  </a:txBody>
                  <a:tcPr>
                    <a:solidFill>
                      <a:srgbClr val="FFFF00"/>
                    </a:solidFill>
                  </a:tcPr>
                </a:tc>
                <a:tc>
                  <a:txBody>
                    <a:bodyPr/>
                    <a:lstStyle/>
                    <a:p>
                      <a:r>
                        <a:rPr lang="en-US" dirty="0"/>
                        <a:t>09/28/2010</a:t>
                      </a:r>
                    </a:p>
                  </a:txBody>
                  <a:tcPr>
                    <a:solidFill>
                      <a:srgbClr val="FFFF00"/>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Month Case Review</a:t>
                      </a:r>
                    </a:p>
                  </a:txBody>
                  <a:tcPr/>
                </a:tc>
                <a:tc>
                  <a:txBody>
                    <a:bodyPr/>
                    <a:lstStyle/>
                    <a:p>
                      <a:r>
                        <a:rPr lang="en-US" dirty="0"/>
                        <a:t>09/07/2010</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Month Case Review</a:t>
                      </a:r>
                    </a:p>
                  </a:txBody>
                  <a:tcPr/>
                </a:tc>
                <a:tc>
                  <a:txBody>
                    <a:bodyPr/>
                    <a:lstStyle/>
                    <a:p>
                      <a:r>
                        <a:rPr lang="en-US" dirty="0"/>
                        <a:t>06/28/2010</a:t>
                      </a:r>
                    </a:p>
                  </a:txBody>
                  <a:tcPr/>
                </a:tc>
                <a:extLst>
                  <a:ext uri="{0D108BD9-81ED-4DB2-BD59-A6C34878D82A}">
                    <a16:rowId xmlns:a16="http://schemas.microsoft.com/office/drawing/2014/main" val="10005"/>
                  </a:ext>
                </a:extLst>
              </a:tr>
            </a:tbl>
          </a:graphicData>
        </a:graphic>
      </p:graphicFrame>
      <p:sp>
        <p:nvSpPr>
          <p:cNvPr id="6" name="Rectangle 5"/>
          <p:cNvSpPr/>
          <p:nvPr/>
        </p:nvSpPr>
        <p:spPr>
          <a:xfrm>
            <a:off x="838200" y="228600"/>
            <a:ext cx="6019799"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cap="all" spc="0" dirty="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Group 3</a:t>
            </a:r>
          </a:p>
        </p:txBody>
      </p:sp>
    </p:spTree>
  </p:cSld>
  <p:clrMapOvr>
    <a:masterClrMapping/>
  </p:clrMapOvr>
  <p:transition spd="slow">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01000" cy="6169152"/>
          </a:xfrm>
        </p:spPr>
        <p:txBody>
          <a:bodyPr>
            <a:normAutofit/>
          </a:bodyPr>
          <a:lstStyle/>
          <a:p>
            <a:pPr>
              <a:buNone/>
            </a:pPr>
            <a:r>
              <a:rPr lang="en-US" sz="2000" dirty="0">
                <a:latin typeface="Arial" pitchFamily="34" charset="0"/>
                <a:cs typeface="Arial" pitchFamily="34" charset="0"/>
              </a:rPr>
              <a:t>3</a:t>
            </a:r>
            <a:r>
              <a:rPr lang="en-US" dirty="0">
                <a:latin typeface="Arial" pitchFamily="34" charset="0"/>
                <a:cs typeface="Arial" pitchFamily="34" charset="0"/>
              </a:rPr>
              <a:t>. </a:t>
            </a:r>
            <a:r>
              <a:rPr lang="en-US" sz="2000" b="1" dirty="0">
                <a:latin typeface="Arial" pitchFamily="34" charset="0"/>
                <a:cs typeface="Arial" pitchFamily="34" charset="0"/>
              </a:rPr>
              <a:t>A safety threat is active now.</a:t>
            </a:r>
          </a:p>
          <a:p>
            <a:pPr>
              <a:buNone/>
            </a:pPr>
            <a:endParaRPr lang="en-US" sz="2000" b="1" dirty="0">
              <a:latin typeface="Arial" pitchFamily="34" charset="0"/>
              <a:cs typeface="Arial" pitchFamily="34" charset="0"/>
            </a:endParaRPr>
          </a:p>
          <a:p>
            <a:pPr>
              <a:buNone/>
            </a:pPr>
            <a:r>
              <a:rPr lang="en-US" sz="2000" dirty="0">
                <a:latin typeface="Arial" pitchFamily="34" charset="0"/>
                <a:cs typeface="Arial" pitchFamily="34" charset="0"/>
              </a:rPr>
              <a:t>    a. Describe the active safety threat(s), identify which children are  </a:t>
            </a:r>
          </a:p>
          <a:p>
            <a:pPr>
              <a:buNone/>
            </a:pPr>
            <a:r>
              <a:rPr lang="en-US" sz="2000" dirty="0">
                <a:latin typeface="Arial" pitchFamily="34" charset="0"/>
                <a:cs typeface="Arial" pitchFamily="34" charset="0"/>
              </a:rPr>
              <a:t>	    affected, and which caregivers or other adults are involved.</a:t>
            </a:r>
          </a:p>
          <a:p>
            <a:pPr>
              <a:buNone/>
            </a:pPr>
            <a:r>
              <a:rPr lang="en-US" sz="2000" dirty="0">
                <a:latin typeface="Arial" pitchFamily="34" charset="0"/>
                <a:cs typeface="Arial" pitchFamily="34" charset="0"/>
              </a:rPr>
              <a:t>	    Describe the progress toward alleviating the safety threat(s). </a:t>
            </a:r>
            <a:br>
              <a:rPr lang="en-US" sz="1600" dirty="0"/>
            </a:br>
            <a:endParaRPr lang="en-US" dirty="0"/>
          </a:p>
        </p:txBody>
      </p:sp>
      <p:graphicFrame>
        <p:nvGraphicFramePr>
          <p:cNvPr id="5" name="Table 4"/>
          <p:cNvGraphicFramePr>
            <a:graphicFrameLocks noGrp="1"/>
          </p:cNvGraphicFramePr>
          <p:nvPr/>
        </p:nvGraphicFramePr>
        <p:xfrm>
          <a:off x="762000" y="2743200"/>
          <a:ext cx="7315200" cy="192024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val="20000"/>
                    </a:ext>
                  </a:extLst>
                </a:gridCol>
              </a:tblGrid>
              <a:tr h="1600200">
                <a:tc>
                  <a:txBody>
                    <a:bodyPr/>
                    <a:lstStyle/>
                    <a:p>
                      <a:pPr algn="just"/>
                      <a:r>
                        <a:rPr lang="en-US" sz="2000" dirty="0">
                          <a:latin typeface="Calibri" pitchFamily="34" charset="0"/>
                        </a:rPr>
                        <a:t>The natural mother had been violating the protective supervision order placed on the children.  She refused several drug screens, denied Agency access to the children, Jade and Jacoby, on a monthly basis and allowed a known felon around the children.  Following an Ex-Parte filed 8/31/2010 the children were placed into Foster care.</a:t>
                      </a:r>
                    </a:p>
                  </a:txBody>
                  <a:tcPr/>
                </a:tc>
                <a:extLst>
                  <a:ext uri="{0D108BD9-81ED-4DB2-BD59-A6C34878D82A}">
                    <a16:rowId xmlns:a16="http://schemas.microsoft.com/office/drawing/2014/main" val="10000"/>
                  </a:ext>
                </a:extLst>
              </a:tr>
            </a:tbl>
          </a:graphicData>
        </a:graphic>
      </p:graphicFrame>
    </p:spTree>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01000" cy="6169152"/>
          </a:xfrm>
        </p:spPr>
        <p:txBody>
          <a:bodyPr>
            <a:normAutofit/>
          </a:bodyPr>
          <a:lstStyle/>
          <a:p>
            <a:pPr>
              <a:buNone/>
            </a:pPr>
            <a:r>
              <a:rPr lang="en-US" dirty="0">
                <a:latin typeface="Arial" pitchFamily="34" charset="0"/>
                <a:cs typeface="Arial" pitchFamily="34" charset="0"/>
              </a:rPr>
              <a:t> </a:t>
            </a:r>
            <a:br>
              <a:rPr lang="en-US" sz="1600" dirty="0"/>
            </a:br>
            <a:endParaRPr lang="en-US" dirty="0"/>
          </a:p>
        </p:txBody>
      </p:sp>
      <p:graphicFrame>
        <p:nvGraphicFramePr>
          <p:cNvPr id="5" name="Table 4"/>
          <p:cNvGraphicFramePr>
            <a:graphicFrameLocks noGrp="1"/>
          </p:cNvGraphicFramePr>
          <p:nvPr/>
        </p:nvGraphicFramePr>
        <p:xfrm>
          <a:off x="228600" y="1524000"/>
          <a:ext cx="8077200" cy="1295400"/>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0000"/>
                    </a:ext>
                  </a:extLst>
                </a:gridCol>
              </a:tblGrid>
              <a:tr h="1295400">
                <a:tc>
                  <a:txBody>
                    <a:bodyPr/>
                    <a:lstStyle/>
                    <a:p>
                      <a:pPr algn="just"/>
                      <a:r>
                        <a:rPr lang="en-US" sz="1600" dirty="0">
                          <a:latin typeface="Calibri" pitchFamily="34" charset="0"/>
                        </a:rPr>
                        <a:t>Jade and Jacoby</a:t>
                      </a:r>
                      <a:r>
                        <a:rPr lang="en-US" sz="1600" baseline="0" dirty="0">
                          <a:latin typeface="Calibri" pitchFamily="34" charset="0"/>
                        </a:rPr>
                        <a:t> </a:t>
                      </a:r>
                      <a:r>
                        <a:rPr lang="en-US" sz="1600" dirty="0">
                          <a:latin typeface="Calibri" pitchFamily="34" charset="0"/>
                        </a:rPr>
                        <a:t>are currently in an agency approved licensed foster home where their basic needs are being met.  The Agency is continuing to work with their natural mother towards reunification.  An Uncle from Wetzel County has come forward and is interested in caring for both children.  A referral for a home study is being requested.</a:t>
                      </a:r>
                    </a:p>
                  </a:txBody>
                  <a:tcPr/>
                </a:tc>
                <a:extLst>
                  <a:ext uri="{0D108BD9-81ED-4DB2-BD59-A6C34878D82A}">
                    <a16:rowId xmlns:a16="http://schemas.microsoft.com/office/drawing/2014/main" val="10000"/>
                  </a:ext>
                </a:extLst>
              </a:tr>
            </a:tbl>
          </a:graphicData>
        </a:graphic>
      </p:graphicFrame>
      <p:sp>
        <p:nvSpPr>
          <p:cNvPr id="6" name="Rectangle 5"/>
          <p:cNvSpPr/>
          <p:nvPr/>
        </p:nvSpPr>
        <p:spPr>
          <a:xfrm>
            <a:off x="304800" y="228601"/>
            <a:ext cx="7848600" cy="1138773"/>
          </a:xfrm>
          <a:prstGeom prst="rect">
            <a:avLst/>
          </a:prstGeom>
        </p:spPr>
        <p:txBody>
          <a:bodyPr wrap="square">
            <a:spAutoFit/>
          </a:bodyPr>
          <a:lstStyle/>
          <a:p>
            <a:r>
              <a:rPr lang="en-US" sz="2000" dirty="0">
                <a:latin typeface="Arial" pitchFamily="34" charset="0"/>
                <a:cs typeface="Arial" pitchFamily="34" charset="0"/>
              </a:rPr>
              <a:t>b</a:t>
            </a:r>
            <a:r>
              <a:rPr lang="en-US" sz="2800" dirty="0">
                <a:latin typeface="Arial" pitchFamily="34" charset="0"/>
                <a:cs typeface="Arial" pitchFamily="34" charset="0"/>
              </a:rPr>
              <a:t>. </a:t>
            </a:r>
            <a:r>
              <a:rPr lang="en-US" sz="2000" dirty="0">
                <a:latin typeface="Arial" pitchFamily="34" charset="0"/>
                <a:cs typeface="Arial" pitchFamily="34" charset="0"/>
              </a:rPr>
              <a:t>Describe the present protective capacities of each caregiver and highlight significant changes that may have occurred since the last assessment of safety was completed. </a:t>
            </a:r>
          </a:p>
        </p:txBody>
      </p:sp>
      <p:sp>
        <p:nvSpPr>
          <p:cNvPr id="7" name="Rectangle 6"/>
          <p:cNvSpPr/>
          <p:nvPr/>
        </p:nvSpPr>
        <p:spPr>
          <a:xfrm>
            <a:off x="228600" y="2971800"/>
            <a:ext cx="7848600" cy="1384995"/>
          </a:xfrm>
          <a:prstGeom prst="rect">
            <a:avLst/>
          </a:prstGeom>
        </p:spPr>
        <p:txBody>
          <a:bodyPr wrap="square">
            <a:spAutoFit/>
          </a:bodyPr>
          <a:lstStyle/>
          <a:p>
            <a:r>
              <a:rPr lang="en-US" sz="2000" dirty="0">
                <a:latin typeface="Arial" pitchFamily="34" charset="0"/>
                <a:cs typeface="Arial" pitchFamily="34" charset="0"/>
              </a:rPr>
              <a:t>c. Describe the present vulnerability of each child and highlight significant changes that may have occurred since the last assessment of safety was completed. </a:t>
            </a:r>
            <a:br>
              <a:rPr lang="en-US" sz="2000" dirty="0"/>
            </a:br>
            <a:endParaRPr lang="en-US" dirty="0">
              <a:latin typeface="Arial" pitchFamily="34" charset="0"/>
              <a:cs typeface="Arial" pitchFamily="34" charset="0"/>
            </a:endParaRPr>
          </a:p>
        </p:txBody>
      </p:sp>
      <p:graphicFrame>
        <p:nvGraphicFramePr>
          <p:cNvPr id="8" name="Table 7"/>
          <p:cNvGraphicFramePr>
            <a:graphicFrameLocks noGrp="1"/>
          </p:cNvGraphicFramePr>
          <p:nvPr/>
        </p:nvGraphicFramePr>
        <p:xfrm>
          <a:off x="381000" y="4191000"/>
          <a:ext cx="8077200" cy="1295400"/>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0000"/>
                    </a:ext>
                  </a:extLst>
                </a:gridCol>
              </a:tblGrid>
              <a:tr h="1295400">
                <a:tc>
                  <a:txBody>
                    <a:bodyPr/>
                    <a:lstStyle/>
                    <a:p>
                      <a:pPr algn="just"/>
                      <a:r>
                        <a:rPr lang="en-US" sz="1600" dirty="0">
                          <a:latin typeface="Calibri" pitchFamily="34" charset="0"/>
                        </a:rPr>
                        <a:t>Jacoby</a:t>
                      </a:r>
                      <a:r>
                        <a:rPr lang="en-US" sz="1600" baseline="0" dirty="0">
                          <a:latin typeface="Calibri" pitchFamily="34" charset="0"/>
                        </a:rPr>
                        <a:t> </a:t>
                      </a:r>
                      <a:r>
                        <a:rPr lang="en-US" sz="1600" dirty="0">
                          <a:latin typeface="Calibri" pitchFamily="34" charset="0"/>
                        </a:rPr>
                        <a:t>and Jade are able to verbalize any neglect/abuse; however, their ages make them dependent on adults to meet their basic needs.  The children were removed from the natural mother and placed into foster care where all of their daily needs are met.</a:t>
                      </a:r>
                    </a:p>
                  </a:txBody>
                  <a:tcPr/>
                </a:tc>
                <a:extLst>
                  <a:ext uri="{0D108BD9-81ED-4DB2-BD59-A6C34878D82A}">
                    <a16:rowId xmlns:a16="http://schemas.microsoft.com/office/drawing/2014/main" val="10000"/>
                  </a:ext>
                </a:extLst>
              </a:tr>
            </a:tbl>
          </a:graphicData>
        </a:graphic>
      </p:graphicFrame>
    </p:spTree>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609600"/>
            <a:ext cx="8305800" cy="3847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endParaRPr lang="en-US" sz="5400" b="1" cap="none" spc="0" dirty="0">
              <a:ln w="50800"/>
              <a:solidFill>
                <a:schemeClr val="bg1">
                  <a:shade val="50000"/>
                </a:schemeClr>
              </a:solidFill>
              <a:effectLst/>
            </a:endParaRPr>
          </a:p>
          <a:p>
            <a:pPr algn="ctr">
              <a:buNone/>
            </a:pPr>
            <a:r>
              <a:rPr lang="en-US" sz="5400" b="1" cap="none" spc="0" dirty="0">
                <a:ln w="50800"/>
                <a:solidFill>
                  <a:schemeClr val="bg1">
                    <a:shade val="50000"/>
                  </a:schemeClr>
                </a:solidFill>
                <a:effectLst/>
              </a:rPr>
              <a:t>Make Your Time Count! </a:t>
            </a:r>
          </a:p>
          <a:p>
            <a:pPr algn="ctr">
              <a:buNone/>
            </a:pPr>
            <a:r>
              <a:rPr lang="en-US" sz="5400" b="1" cap="none" spc="0" dirty="0">
                <a:ln w="50800"/>
                <a:solidFill>
                  <a:schemeClr val="bg1">
                    <a:shade val="50000"/>
                  </a:schemeClr>
                </a:solidFill>
                <a:effectLst/>
              </a:rPr>
              <a:t> </a:t>
            </a:r>
          </a:p>
          <a:p>
            <a:pPr algn="ctr">
              <a:buNone/>
            </a:pPr>
            <a:r>
              <a:rPr lang="en-US" sz="2800" b="1" i="1" cap="none" spc="0" dirty="0">
                <a:ln w="50800"/>
                <a:solidFill>
                  <a:schemeClr val="bg1">
                    <a:shade val="50000"/>
                  </a:schemeClr>
                </a:solidFill>
                <a:effectLst/>
              </a:rPr>
              <a:t>Quality Contacts = Quality Assessments</a:t>
            </a:r>
          </a:p>
        </p:txBody>
      </p:sp>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7" name="Isosceles Triangle 2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505315" y="643467"/>
            <a:ext cx="3152284" cy="1375608"/>
          </a:xfrm>
        </p:spPr>
        <p:txBody>
          <a:bodyPr vert="horz" lIns="91440" tIns="45720" rIns="91440" bIns="45720" rtlCol="0" anchor="ctr">
            <a:normAutofit/>
          </a:bodyPr>
          <a:lstStyle/>
          <a:p>
            <a:pPr defTabSz="457200">
              <a:lnSpc>
                <a:spcPct val="90000"/>
              </a:lnSpc>
            </a:pPr>
            <a:r>
              <a:rPr lang="en-US" sz="3100" dirty="0">
                <a:solidFill>
                  <a:schemeClr val="bg1"/>
                </a:solidFill>
              </a:rPr>
              <a:t>ENGAGING: IDEAL PRACTICE</a:t>
            </a:r>
          </a:p>
        </p:txBody>
      </p:sp>
      <p:sp>
        <p:nvSpPr>
          <p:cNvPr id="3" name="Content Placeholder 2"/>
          <p:cNvSpPr>
            <a:spLocks noGrp="1"/>
          </p:cNvSpPr>
          <p:nvPr>
            <p:ph sz="half" idx="1"/>
          </p:nvPr>
        </p:nvSpPr>
        <p:spPr>
          <a:xfrm>
            <a:off x="505315" y="2160590"/>
            <a:ext cx="2980457" cy="3440110"/>
          </a:xfrm>
        </p:spPr>
        <p:txBody>
          <a:bodyPr vert="horz" lIns="91440" tIns="45720" rIns="91440" bIns="45720" rtlCol="0">
            <a:normAutofit/>
          </a:bodyPr>
          <a:lstStyle/>
          <a:p>
            <a:pPr defTabSz="457200">
              <a:spcBef>
                <a:spcPts val="1000"/>
              </a:spcBef>
            </a:pPr>
            <a:r>
              <a:rPr lang="en-US" dirty="0">
                <a:solidFill>
                  <a:schemeClr val="bg1"/>
                </a:solidFill>
              </a:rPr>
              <a:t>Actively involves children and parents or caregivers in all aspects of the case by using activities such as scaling, life circles, genograms, strengths and needs exercises and pointing out to the family what is going well.  Uses these techniques with family members individually or together as appropriate to the case situation.</a:t>
            </a:r>
          </a:p>
        </p:txBody>
      </p:sp>
      <p:pic>
        <p:nvPicPr>
          <p:cNvPr id="6" name="Content Placeholder 5" descr="&lt;strong&gt;Children&lt;/strong&gt; by liftarn - Two &lt;strong&gt;children&lt;/strong&gt; walking, holding hand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537328"/>
            <a:ext cx="3857625" cy="3770828"/>
          </a:xfrm>
          <a:prstGeom prst="rect">
            <a:avLst/>
          </a:prstGeom>
        </p:spPr>
      </p:pic>
      <p:sp>
        <p:nvSpPr>
          <p:cNvPr id="29" name="Isosceles Triangle 2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47610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6280969-F024-466D-A1DB-4F848C51DEF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63FDD802-E6D8-4979-A1B9-BA705AE4DA87}"/>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DE509DD-4B76-45F0-8144-02F1D7E1AE0C}"/>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EAEFD53-0220-48B1-9EA8-3EAE151E84E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92E7FABD-916D-4FF9-B5F3-44E53AFD39EB}"/>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26F9772-AEFE-4C6D-82B6-1207069B86DC}"/>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CFBF3A9-B76A-4B4B-B6D7-CA4651F5C9DF}"/>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F0FAA0A-B682-4A83-BDD8-BCE0AB41C2B4}"/>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874A013-E5E2-4AE1-8E93-029A2B41EB78}"/>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355329E-E608-4F7A-B4EF-8FEF07D75522}"/>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3D9BFDF-B250-44FF-9BD7-C204EFBFC193}"/>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descr="File:&lt;strong&gt;Police&lt;/strong&gt; Car Silhouette.svg - Wikimedia Common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40352" y="2159331"/>
            <a:ext cx="3153742" cy="3153742"/>
          </a:xfrm>
          <a:prstGeom prst="rect">
            <a:avLst/>
          </a:prstGeom>
        </p:spPr>
      </p:pic>
      <p:sp>
        <p:nvSpPr>
          <p:cNvPr id="2" name="Title 1"/>
          <p:cNvSpPr>
            <a:spLocks noGrp="1"/>
          </p:cNvSpPr>
          <p:nvPr>
            <p:ph type="title"/>
          </p:nvPr>
        </p:nvSpPr>
        <p:spPr>
          <a:xfrm>
            <a:off x="508000" y="609600"/>
            <a:ext cx="6447501" cy="1320800"/>
          </a:xfrm>
        </p:spPr>
        <p:txBody>
          <a:bodyPr vert="horz" lIns="91440" tIns="45720" rIns="91440" bIns="45720" rtlCol="0" anchor="t">
            <a:normAutofit/>
          </a:bodyPr>
          <a:lstStyle/>
          <a:p>
            <a:r>
              <a:rPr lang="en-US" b="1" dirty="0"/>
              <a:t>ENGAGING: IDEAL PRACTICE</a:t>
            </a:r>
          </a:p>
        </p:txBody>
      </p:sp>
      <p:sp>
        <p:nvSpPr>
          <p:cNvPr id="3" name="Content Placeholder 2"/>
          <p:cNvSpPr>
            <a:spLocks noGrp="1"/>
          </p:cNvSpPr>
          <p:nvPr>
            <p:ph sz="half" idx="1"/>
          </p:nvPr>
        </p:nvSpPr>
        <p:spPr>
          <a:xfrm>
            <a:off x="508000" y="2160589"/>
            <a:ext cx="2968012" cy="3749323"/>
          </a:xfrm>
        </p:spPr>
        <p:txBody>
          <a:bodyPr vert="horz" lIns="91440" tIns="45720" rIns="91440" bIns="45720" rtlCol="0">
            <a:normAutofit/>
          </a:bodyPr>
          <a:lstStyle/>
          <a:p>
            <a:pPr>
              <a:lnSpc>
                <a:spcPct val="90000"/>
              </a:lnSpc>
            </a:pPr>
            <a:r>
              <a:rPr lang="en-US" sz="1400" dirty="0"/>
              <a:t>Uses protective authority only when necessary; engages law enforcement authority only when necessary to ensure child or worker safety, or as required by the county’s memorandum of understanding (MOU).</a:t>
            </a:r>
          </a:p>
          <a:p>
            <a:pPr>
              <a:lnSpc>
                <a:spcPct val="90000"/>
              </a:lnSpc>
            </a:pPr>
            <a:r>
              <a:rPr lang="en-US" sz="1400" dirty="0"/>
              <a:t>Recognizes and verbalizes to the family members their strengths and skills. </a:t>
            </a:r>
          </a:p>
          <a:p>
            <a:pPr>
              <a:lnSpc>
                <a:spcPct val="90000"/>
              </a:lnSpc>
            </a:pPr>
            <a:r>
              <a:rPr lang="en-US" sz="1400" dirty="0"/>
              <a:t>Effectively uses strategies detailed in this profile to continuously explore and address family resistance and encourage participation and collaboration.</a:t>
            </a:r>
          </a:p>
        </p:txBody>
      </p:sp>
    </p:spTree>
    <p:extLst>
      <p:ext uri="{BB962C8B-B14F-4D97-AF65-F5344CB8AC3E}">
        <p14:creationId xmlns:p14="http://schemas.microsoft.com/office/powerpoint/2010/main" val="16839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
            <a:lum/>
          </a:blip>
          <a:srcRect/>
          <a:stretch>
            <a:fillRect t="-10000" b="-10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u="sng" dirty="0"/>
              <a:t>ASSESSING</a:t>
            </a:r>
            <a:r>
              <a:rPr lang="en-US" sz="3600" b="1" dirty="0"/>
              <a:t>: Gathering information about reported concerns and family needs, evaluating the relevance of that information, and identifying family strengths and community resources that may be applied to address those concerns and needs.</a:t>
            </a:r>
          </a:p>
        </p:txBody>
      </p:sp>
      <p:sp>
        <p:nvSpPr>
          <p:cNvPr id="6" name="Text Placeholder 5"/>
          <p:cNvSpPr>
            <a:spLocks noGrp="1"/>
          </p:cNvSpPr>
          <p:nvPr>
            <p:ph type="body" idx="1"/>
          </p:nvPr>
        </p:nvSpPr>
        <p:spPr/>
        <p:txBody>
          <a:bodyPr/>
          <a:lstStyle/>
          <a:p>
            <a:r>
              <a:rPr lang="en-US" b="1" dirty="0"/>
              <a:t>Assessment is the process of gathering accurate, comprehensive information using relevant and credible sources of information, documenting the information using appropriate assessment tools, and objectively analyzing the information to determine the best course of action.</a:t>
            </a:r>
          </a:p>
        </p:txBody>
      </p:sp>
    </p:spTree>
    <p:extLst>
      <p:ext uri="{BB962C8B-B14F-4D97-AF65-F5344CB8AC3E}">
        <p14:creationId xmlns:p14="http://schemas.microsoft.com/office/powerpoint/2010/main" val="2222375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6280969-F024-466D-A1DB-4F848C51DEF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63FDD802-E6D8-4979-A1B9-BA705AE4DA87}"/>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DE509DD-4B76-45F0-8144-02F1D7E1AE0C}"/>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EAEFD53-0220-48B1-9EA8-3EAE151E84E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92E7FABD-916D-4FF9-B5F3-44E53AFD39EB}"/>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26F9772-AEFE-4C6D-82B6-1207069B86DC}"/>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CFBF3A9-B76A-4B4B-B6D7-CA4651F5C9DF}"/>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F0FAA0A-B682-4A83-BDD8-BCE0AB41C2B4}"/>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874A013-E5E2-4AE1-8E93-029A2B41EB78}"/>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355329E-E608-4F7A-B4EF-8FEF07D75522}"/>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3D9BFDF-B250-44FF-9BD7-C204EFBFC193}"/>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descr="New Clear Vision | 2013 | Novembe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40352" y="2159331"/>
            <a:ext cx="3153742" cy="2278578"/>
          </a:xfrm>
          <a:prstGeom prst="rect">
            <a:avLst/>
          </a:prstGeom>
        </p:spPr>
      </p:pic>
      <p:sp>
        <p:nvSpPr>
          <p:cNvPr id="2" name="Title 1"/>
          <p:cNvSpPr>
            <a:spLocks noGrp="1"/>
          </p:cNvSpPr>
          <p:nvPr>
            <p:ph type="title"/>
          </p:nvPr>
        </p:nvSpPr>
        <p:spPr>
          <a:xfrm>
            <a:off x="508000" y="609600"/>
            <a:ext cx="6447501" cy="1320800"/>
          </a:xfrm>
        </p:spPr>
        <p:txBody>
          <a:bodyPr vert="horz" lIns="91440" tIns="45720" rIns="91440" bIns="45720" rtlCol="0" anchor="t">
            <a:normAutofit/>
          </a:bodyPr>
          <a:lstStyle/>
          <a:p>
            <a:r>
              <a:rPr lang="en-US" b="1" dirty="0"/>
              <a:t>ENGAGING: IDEAL PRACTICE</a:t>
            </a:r>
          </a:p>
        </p:txBody>
      </p:sp>
      <p:sp>
        <p:nvSpPr>
          <p:cNvPr id="4" name="Content Placeholder 3"/>
          <p:cNvSpPr>
            <a:spLocks noGrp="1"/>
          </p:cNvSpPr>
          <p:nvPr>
            <p:ph sz="half" idx="2"/>
          </p:nvPr>
        </p:nvSpPr>
        <p:spPr>
          <a:xfrm>
            <a:off x="508000" y="2160589"/>
            <a:ext cx="2968012" cy="3749323"/>
          </a:xfrm>
        </p:spPr>
        <p:txBody>
          <a:bodyPr vert="horz" lIns="91440" tIns="45720" rIns="91440" bIns="45720" rtlCol="0">
            <a:normAutofit/>
          </a:bodyPr>
          <a:lstStyle/>
          <a:p>
            <a:pPr>
              <a:lnSpc>
                <a:spcPct val="90000"/>
              </a:lnSpc>
            </a:pPr>
            <a:r>
              <a:rPr lang="en-US" sz="1700" dirty="0"/>
              <a:t>Listens actively to each family member and solicits perspectives from all involved (for example, by summarizing for the family members what the worker understood them to say) and encourages the family to tell their story without interruption by allowing the family members to speak more than the worker.</a:t>
            </a:r>
          </a:p>
        </p:txBody>
      </p:sp>
    </p:spTree>
    <p:extLst>
      <p:ext uri="{BB962C8B-B14F-4D97-AF65-F5344CB8AC3E}">
        <p14:creationId xmlns:p14="http://schemas.microsoft.com/office/powerpoint/2010/main" val="391516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6280969-F024-466D-A1DB-4F848C51DEF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63FDD802-E6D8-4979-A1B9-BA705AE4DA87}"/>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DE509DD-4B76-45F0-8144-02F1D7E1AE0C}"/>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EAEFD53-0220-48B1-9EA8-3EAE151E84E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92E7FABD-916D-4FF9-B5F3-44E53AFD39EB}"/>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26F9772-AEFE-4C6D-82B6-1207069B86DC}"/>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CFBF3A9-B76A-4B4B-B6D7-CA4651F5C9DF}"/>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F0FAA0A-B682-4A83-BDD8-BCE0AB41C2B4}"/>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874A013-E5E2-4AE1-8E93-029A2B41EB78}"/>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355329E-E608-4F7A-B4EF-8FEF07D75522}"/>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3D9BFDF-B250-44FF-9BD7-C204EFBFC193}"/>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descr="&lt;strong&gt;Children&lt;/strong&gt; by liftarn - Two &lt;strong&gt;children&lt;/strong&gt; walking, holding hands."/>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740352" y="2159331"/>
            <a:ext cx="3153742" cy="3082782"/>
          </a:xfrm>
          <a:prstGeom prst="rect">
            <a:avLst/>
          </a:prstGeom>
        </p:spPr>
      </p:pic>
      <p:sp>
        <p:nvSpPr>
          <p:cNvPr id="2" name="Title 1"/>
          <p:cNvSpPr>
            <a:spLocks noGrp="1"/>
          </p:cNvSpPr>
          <p:nvPr>
            <p:ph type="title"/>
          </p:nvPr>
        </p:nvSpPr>
        <p:spPr>
          <a:xfrm>
            <a:off x="508000" y="609600"/>
            <a:ext cx="6447501" cy="1320800"/>
          </a:xfrm>
        </p:spPr>
        <p:txBody>
          <a:bodyPr vert="horz" lIns="91440" tIns="45720" rIns="91440" bIns="45720" rtlCol="0" anchor="t">
            <a:normAutofit/>
          </a:bodyPr>
          <a:lstStyle/>
          <a:p>
            <a:r>
              <a:rPr lang="en-US" b="1" dirty="0"/>
              <a:t>ENGAGING: IDEAL PRACTICE</a:t>
            </a:r>
          </a:p>
        </p:txBody>
      </p:sp>
      <p:sp>
        <p:nvSpPr>
          <p:cNvPr id="3" name="Content Placeholder 2"/>
          <p:cNvSpPr>
            <a:spLocks noGrp="1"/>
          </p:cNvSpPr>
          <p:nvPr>
            <p:ph sz="half" idx="1"/>
          </p:nvPr>
        </p:nvSpPr>
        <p:spPr>
          <a:xfrm>
            <a:off x="508000" y="2160589"/>
            <a:ext cx="2968012" cy="3749323"/>
          </a:xfrm>
        </p:spPr>
        <p:txBody>
          <a:bodyPr vert="horz" lIns="91440" tIns="45720" rIns="91440" bIns="45720" rtlCol="0">
            <a:normAutofit/>
          </a:bodyPr>
          <a:lstStyle/>
          <a:p>
            <a:pPr>
              <a:lnSpc>
                <a:spcPct val="90000"/>
              </a:lnSpc>
            </a:pPr>
            <a:r>
              <a:rPr lang="en-US" sz="1700" dirty="0"/>
              <a:t>Actively involves children and parents or caregivers in all aspects of the case by using activities such as scaling, life circles, genograms, strengths and needs exercises and pointing out to the family what is going well.  Uses these techniques with family members individually or together as appropriate to the case situation.</a:t>
            </a:r>
          </a:p>
        </p:txBody>
      </p:sp>
    </p:spTree>
    <p:extLst>
      <p:ext uri="{BB962C8B-B14F-4D97-AF65-F5344CB8AC3E}">
        <p14:creationId xmlns:p14="http://schemas.microsoft.com/office/powerpoint/2010/main" val="1975191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r>
              <a:rPr lang="en-US" sz="4800" b="1" i="1" dirty="0"/>
              <a:t>Successful home visit</a:t>
            </a:r>
          </a:p>
        </p:txBody>
      </p:sp>
      <p:sp>
        <p:nvSpPr>
          <p:cNvPr id="3" name="Content Placeholder 2"/>
          <p:cNvSpPr>
            <a:spLocks noGrp="1"/>
          </p:cNvSpPr>
          <p:nvPr>
            <p:ph sz="quarter" idx="1"/>
          </p:nvPr>
        </p:nvSpPr>
        <p:spPr>
          <a:xfrm>
            <a:off x="457200" y="1600200"/>
            <a:ext cx="7467600" cy="5105400"/>
          </a:xfrm>
        </p:spPr>
        <p:txBody>
          <a:bodyPr>
            <a:normAutofit lnSpcReduction="10000"/>
          </a:bodyPr>
          <a:lstStyle/>
          <a:p>
            <a:pPr lvl="0"/>
            <a:r>
              <a:rPr lang="en-US" dirty="0"/>
              <a:t>Effective Communication</a:t>
            </a:r>
          </a:p>
          <a:p>
            <a:pPr lvl="0">
              <a:buNone/>
            </a:pPr>
            <a:endParaRPr lang="en-US" dirty="0"/>
          </a:p>
          <a:p>
            <a:pPr lvl="0">
              <a:buNone/>
            </a:pPr>
            <a:endParaRPr lang="en-US" dirty="0"/>
          </a:p>
          <a:p>
            <a:pPr lvl="0"/>
            <a:r>
              <a:rPr lang="en-US" dirty="0"/>
              <a:t>Partnership Building </a:t>
            </a:r>
          </a:p>
          <a:p>
            <a:pPr lvl="0"/>
            <a:endParaRPr lang="en-US" dirty="0"/>
          </a:p>
          <a:p>
            <a:pPr lvl="0">
              <a:buNone/>
            </a:pPr>
            <a:endParaRPr lang="en-US" dirty="0"/>
          </a:p>
          <a:p>
            <a:pPr lvl="0"/>
            <a:r>
              <a:rPr lang="en-US" dirty="0"/>
              <a:t>Ongoing assessment of:</a:t>
            </a:r>
          </a:p>
          <a:p>
            <a:pPr lvl="1"/>
            <a:r>
              <a:rPr lang="en-US" sz="2400" dirty="0"/>
              <a:t>Safety</a:t>
            </a:r>
          </a:p>
          <a:p>
            <a:pPr lvl="1"/>
            <a:r>
              <a:rPr lang="en-US" sz="2400" dirty="0"/>
              <a:t>Risk</a:t>
            </a:r>
          </a:p>
          <a:p>
            <a:pPr lvl="1"/>
            <a:r>
              <a:rPr lang="en-US" sz="2400" dirty="0"/>
              <a:t>Services </a:t>
            </a:r>
          </a:p>
          <a:p>
            <a:pPr lvl="1"/>
            <a:r>
              <a:rPr lang="en-US" sz="2400" dirty="0"/>
              <a:t>Parents’ strengths and needs</a:t>
            </a:r>
          </a:p>
          <a:p>
            <a:pPr lvl="1"/>
            <a:r>
              <a:rPr lang="en-US" sz="2400" dirty="0"/>
              <a:t>Interaction between family members</a:t>
            </a:r>
          </a:p>
          <a:p>
            <a:endParaRPr lang="en-US" dirty="0"/>
          </a:p>
        </p:txBody>
      </p:sp>
      <p:pic>
        <p:nvPicPr>
          <p:cNvPr id="1026" name="Picture 2" descr="C:\Documents and Settings\ELLRID\Local Settings\Temporary Internet Files\Content.IE5\UPHGAPLK\MP900448485[1].jpg"/>
          <p:cNvPicPr>
            <a:picLocks noChangeAspect="1" noChangeArrowheads="1"/>
          </p:cNvPicPr>
          <p:nvPr/>
        </p:nvPicPr>
        <p:blipFill>
          <a:blip r:embed="rId3" cstate="print"/>
          <a:srcRect/>
          <a:stretch>
            <a:fillRect/>
          </a:stretch>
        </p:blipFill>
        <p:spPr bwMode="auto">
          <a:xfrm>
            <a:off x="4724400" y="1219201"/>
            <a:ext cx="1828800" cy="1524000"/>
          </a:xfrm>
          <a:prstGeom prst="rect">
            <a:avLst/>
          </a:prstGeom>
          <a:noFill/>
        </p:spPr>
      </p:pic>
      <p:pic>
        <p:nvPicPr>
          <p:cNvPr id="1029" name="Picture 5" descr="C:\Documents and Settings\ELLRID\Local Settings\Temporary Internet Files\Content.IE5\RPHRAEA9\MP900430891[1].jpg"/>
          <p:cNvPicPr>
            <a:picLocks noChangeAspect="1" noChangeArrowheads="1"/>
          </p:cNvPicPr>
          <p:nvPr/>
        </p:nvPicPr>
        <p:blipFill>
          <a:blip r:embed="rId4" cstate="print"/>
          <a:srcRect/>
          <a:stretch>
            <a:fillRect/>
          </a:stretch>
        </p:blipFill>
        <p:spPr bwMode="auto">
          <a:xfrm>
            <a:off x="3962400" y="2895600"/>
            <a:ext cx="1981200" cy="1246798"/>
          </a:xfrm>
          <a:prstGeom prst="rect">
            <a:avLst/>
          </a:prstGeom>
          <a:noFill/>
        </p:spPr>
      </p:pic>
      <p:pic>
        <p:nvPicPr>
          <p:cNvPr id="1030" name="Picture 6" descr="C:\Documents and Settings\ELLRID\Local Settings\Temporary Internet Files\Content.IE5\XTKIBBP5\MC900439598[1].png"/>
          <p:cNvPicPr>
            <a:picLocks noChangeAspect="1" noChangeArrowheads="1"/>
          </p:cNvPicPr>
          <p:nvPr/>
        </p:nvPicPr>
        <p:blipFill>
          <a:blip r:embed="rId5" cstate="print"/>
          <a:srcRect/>
          <a:stretch>
            <a:fillRect/>
          </a:stretch>
        </p:blipFill>
        <p:spPr bwMode="auto">
          <a:xfrm>
            <a:off x="5181600" y="4191000"/>
            <a:ext cx="2667000" cy="2323434"/>
          </a:xfrm>
          <a:prstGeom prst="rect">
            <a:avLst/>
          </a:prstGeom>
          <a:noFill/>
        </p:spPr>
      </p:pic>
    </p:spTree>
  </p:cSld>
  <p:clrMapOvr>
    <a:masterClrMapping/>
  </p:clrMapOvr>
  <p:transition spd="slow">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i="1" dirty="0"/>
              <a:t>PURPOSEFUL VISITS</a:t>
            </a:r>
          </a:p>
        </p:txBody>
      </p:sp>
      <p:sp>
        <p:nvSpPr>
          <p:cNvPr id="3" name="Content Placeholder 2"/>
          <p:cNvSpPr>
            <a:spLocks noGrp="1"/>
          </p:cNvSpPr>
          <p:nvPr>
            <p:ph sz="quarter" idx="1"/>
          </p:nvPr>
        </p:nvSpPr>
        <p:spPr>
          <a:xfrm>
            <a:off x="457200" y="1600200"/>
            <a:ext cx="8153400" cy="4873752"/>
          </a:xfrm>
        </p:spPr>
        <p:txBody>
          <a:bodyPr/>
          <a:lstStyle/>
          <a:p>
            <a:r>
              <a:rPr lang="en-US" dirty="0"/>
              <a:t>Responsive to Needs during Crisis</a:t>
            </a:r>
          </a:p>
          <a:p>
            <a:pPr>
              <a:buNone/>
            </a:pPr>
            <a:endParaRPr lang="en-US" dirty="0"/>
          </a:p>
          <a:p>
            <a:r>
              <a:rPr lang="en-US" dirty="0"/>
              <a:t>Crisis should not drive majority of contacts</a:t>
            </a:r>
          </a:p>
          <a:p>
            <a:pPr>
              <a:buNone/>
            </a:pPr>
            <a:endParaRPr lang="en-US" dirty="0"/>
          </a:p>
          <a:p>
            <a:r>
              <a:rPr lang="en-US" dirty="0"/>
              <a:t>Regular contact = observation of normative behaviors</a:t>
            </a:r>
          </a:p>
          <a:p>
            <a:endParaRPr lang="en-US" dirty="0"/>
          </a:p>
        </p:txBody>
      </p:sp>
      <p:pic>
        <p:nvPicPr>
          <p:cNvPr id="2050" name="Picture 2" descr="C:\Documents and Settings\ELLRID\Local Settings\Temporary Internet Files\Content.IE5\SNCHZ5IP\MC900133451[1].wmf"/>
          <p:cNvPicPr>
            <a:picLocks noChangeAspect="1" noChangeArrowheads="1"/>
          </p:cNvPicPr>
          <p:nvPr/>
        </p:nvPicPr>
        <p:blipFill>
          <a:blip r:embed="rId3" cstate="print"/>
          <a:srcRect/>
          <a:stretch>
            <a:fillRect/>
          </a:stretch>
        </p:blipFill>
        <p:spPr bwMode="auto">
          <a:xfrm>
            <a:off x="3124200" y="3810000"/>
            <a:ext cx="2743200" cy="2133600"/>
          </a:xfrm>
          <a:prstGeom prst="rect">
            <a:avLst/>
          </a:prstGeom>
          <a:noFill/>
        </p:spPr>
      </p:pic>
      <p:pic>
        <p:nvPicPr>
          <p:cNvPr id="2052" name="Picture 4" descr="C:\Documents and Settings\ELLRID\Local Settings\Temporary Internet Files\Content.IE5\XTKIBBP5\MC900140649[1].wmf"/>
          <p:cNvPicPr>
            <a:picLocks noChangeAspect="1" noChangeArrowheads="1"/>
          </p:cNvPicPr>
          <p:nvPr/>
        </p:nvPicPr>
        <p:blipFill>
          <a:blip r:embed="rId4" cstate="print"/>
          <a:srcRect/>
          <a:stretch>
            <a:fillRect/>
          </a:stretch>
        </p:blipFill>
        <p:spPr bwMode="auto">
          <a:xfrm>
            <a:off x="6172200" y="1600200"/>
            <a:ext cx="2341778" cy="1156256"/>
          </a:xfrm>
          <a:prstGeom prst="rect">
            <a:avLst/>
          </a:prstGeom>
          <a:noFill/>
        </p:spPr>
      </p:pic>
    </p:spTree>
  </p:cSld>
  <p:clrMapOvr>
    <a:masterClrMapping/>
  </p:clrMapOvr>
  <p:transition spd="slow">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during visits</a:t>
            </a:r>
          </a:p>
        </p:txBody>
      </p:sp>
      <p:sp>
        <p:nvSpPr>
          <p:cNvPr id="3" name="Content Placeholder 2"/>
          <p:cNvSpPr>
            <a:spLocks noGrp="1"/>
          </p:cNvSpPr>
          <p:nvPr>
            <p:ph sz="quarter" idx="1"/>
          </p:nvPr>
        </p:nvSpPr>
        <p:spPr/>
        <p:txBody>
          <a:bodyPr>
            <a:normAutofit fontScale="85000" lnSpcReduction="20000"/>
          </a:bodyPr>
          <a:lstStyle/>
          <a:p>
            <a:r>
              <a:rPr lang="en-US" sz="2700" dirty="0"/>
              <a:t>Parental interaction with the children. </a:t>
            </a:r>
          </a:p>
          <a:p>
            <a:r>
              <a:rPr lang="en-US" sz="2700" dirty="0"/>
              <a:t>Interaction with the family members in their home setting to identify strengths, areas of difficulty or stress.</a:t>
            </a:r>
          </a:p>
          <a:p>
            <a:r>
              <a:rPr lang="en-US" sz="2700" dirty="0"/>
              <a:t>Parents utilizing enhanced or newly acquired skills.</a:t>
            </a:r>
          </a:p>
          <a:p>
            <a:r>
              <a:rPr lang="en-US" sz="2700" dirty="0"/>
              <a:t>The conditions in the home and a determination of how it impacts the safety of the children.</a:t>
            </a:r>
          </a:p>
          <a:p>
            <a:r>
              <a:rPr lang="en-US" sz="2700" dirty="0"/>
              <a:t>Other individuals visiting or residing in the home in relation to: </a:t>
            </a:r>
          </a:p>
          <a:p>
            <a:pPr lvl="1"/>
            <a:r>
              <a:rPr lang="en-US" dirty="0"/>
              <a:t>How frequent are these individuals in the home? </a:t>
            </a:r>
          </a:p>
          <a:p>
            <a:pPr lvl="1"/>
            <a:r>
              <a:rPr lang="en-US" dirty="0"/>
              <a:t>Are they living there?  </a:t>
            </a:r>
          </a:p>
          <a:p>
            <a:pPr lvl="1"/>
            <a:r>
              <a:rPr lang="en-US" dirty="0"/>
              <a:t>Do they change or impact the risk levels or safety threats within the family? </a:t>
            </a:r>
          </a:p>
          <a:p>
            <a:pPr lvl="1"/>
            <a:r>
              <a:rPr lang="en-US" dirty="0"/>
              <a:t>Are these individuals a support or resource for the family?</a:t>
            </a:r>
          </a:p>
          <a:p>
            <a:endParaRPr lang="en-US" dirty="0"/>
          </a:p>
        </p:txBody>
      </p:sp>
      <p:sp>
        <p:nvSpPr>
          <p:cNvPr id="4" name="Date Placeholder 3"/>
          <p:cNvSpPr>
            <a:spLocks noGrp="1"/>
          </p:cNvSpPr>
          <p:nvPr>
            <p:ph type="dt" sz="half" idx="14"/>
          </p:nvPr>
        </p:nvSpPr>
        <p:spPr/>
        <p:txBody>
          <a:bodyPr/>
          <a:lstStyle/>
          <a:p>
            <a:endParaRPr lang="en-US" dirty="0"/>
          </a:p>
        </p:txBody>
      </p:sp>
    </p:spTree>
  </p:cSld>
  <p:clrMapOvr>
    <a:masterClrMapping/>
  </p:clrMapOvr>
  <p:transition spd="slow">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pPr algn="ctr"/>
            <a:r>
              <a:rPr lang="en-US" sz="6000" b="1" i="1" dirty="0">
                <a:solidFill>
                  <a:schemeClr val="bg1">
                    <a:lumMod val="85000"/>
                  </a:schemeClr>
                </a:solidFill>
                <a:effectLst>
                  <a:outerShdw blurRad="38100" dist="38100" dir="2700000" algn="tl">
                    <a:srgbClr val="000000">
                      <a:alpha val="43137"/>
                    </a:srgbClr>
                  </a:outerShdw>
                </a:effectLst>
              </a:rPr>
              <a:t>SCHEDULING</a:t>
            </a:r>
          </a:p>
        </p:txBody>
      </p:sp>
      <p:sp>
        <p:nvSpPr>
          <p:cNvPr id="3" name="Content Placeholder 2"/>
          <p:cNvSpPr>
            <a:spLocks noGrp="1"/>
          </p:cNvSpPr>
          <p:nvPr>
            <p:ph sz="quarter" idx="1"/>
          </p:nvPr>
        </p:nvSpPr>
        <p:spPr/>
        <p:txBody>
          <a:bodyPr/>
          <a:lstStyle/>
          <a:p>
            <a:r>
              <a:rPr lang="en-US" dirty="0"/>
              <a:t>DETERS CRISIS DRIVEN INTERVENTION</a:t>
            </a:r>
          </a:p>
          <a:p>
            <a:pPr>
              <a:buNone/>
            </a:pPr>
            <a:endParaRPr lang="en-US" dirty="0"/>
          </a:p>
          <a:p>
            <a:r>
              <a:rPr lang="en-US" dirty="0"/>
              <a:t>PARTNERSHIP PLANNING</a:t>
            </a:r>
          </a:p>
          <a:p>
            <a:pPr lvl="1"/>
            <a:r>
              <a:rPr lang="en-US" dirty="0"/>
              <a:t>DATE AND TIME</a:t>
            </a:r>
          </a:p>
          <a:p>
            <a:pPr lvl="1"/>
            <a:r>
              <a:rPr lang="en-US" dirty="0"/>
              <a:t>DURATION</a:t>
            </a:r>
          </a:p>
          <a:p>
            <a:pPr lvl="1"/>
            <a:r>
              <a:rPr lang="en-US" dirty="0"/>
              <a:t>SETTING</a:t>
            </a:r>
          </a:p>
          <a:p>
            <a:pPr lvl="1"/>
            <a:r>
              <a:rPr lang="en-US" dirty="0"/>
              <a:t>AGENDA</a:t>
            </a:r>
          </a:p>
          <a:p>
            <a:pPr lvl="1">
              <a:buNone/>
            </a:pPr>
            <a:endParaRPr lang="en-US" dirty="0"/>
          </a:p>
          <a:p>
            <a:r>
              <a:rPr lang="en-US" dirty="0"/>
              <a:t>CLARIFIES  THE FOCUS AND PURPOSE</a:t>
            </a:r>
          </a:p>
          <a:p>
            <a:endParaRPr lang="en-US" dirty="0"/>
          </a:p>
        </p:txBody>
      </p:sp>
      <p:pic>
        <p:nvPicPr>
          <p:cNvPr id="3077" name="Picture 5" descr="C:\Documents and Settings\ELLRID\Local Settings\Temporary Internet Files\Content.IE5\TUABOUTY\MP900400353[1].jpg"/>
          <p:cNvPicPr>
            <a:picLocks noChangeAspect="1" noChangeArrowheads="1"/>
          </p:cNvPicPr>
          <p:nvPr/>
        </p:nvPicPr>
        <p:blipFill>
          <a:blip r:embed="rId3" cstate="print"/>
          <a:srcRect/>
          <a:stretch>
            <a:fillRect/>
          </a:stretch>
        </p:blipFill>
        <p:spPr bwMode="auto">
          <a:xfrm>
            <a:off x="5105400" y="2133600"/>
            <a:ext cx="3505200" cy="2371344"/>
          </a:xfrm>
          <a:prstGeom prst="rect">
            <a:avLst/>
          </a:prstGeom>
          <a:noFill/>
        </p:spPr>
      </p:pic>
      <p:pic>
        <p:nvPicPr>
          <p:cNvPr id="3078" name="Picture 6" descr="C:\Documents and Settings\ELLRID\Local Settings\Temporary Internet Files\Content.IE5\PRV7DHOE\MC900030059[1].wmf"/>
          <p:cNvPicPr>
            <a:picLocks noChangeAspect="1" noChangeArrowheads="1"/>
          </p:cNvPicPr>
          <p:nvPr/>
        </p:nvPicPr>
        <p:blipFill>
          <a:blip r:embed="rId4" cstate="print"/>
          <a:srcRect/>
          <a:stretch>
            <a:fillRect/>
          </a:stretch>
        </p:blipFill>
        <p:spPr bwMode="auto">
          <a:xfrm>
            <a:off x="6477000" y="5181600"/>
            <a:ext cx="1679753" cy="1393850"/>
          </a:xfrm>
          <a:prstGeom prst="rect">
            <a:avLst/>
          </a:prstGeom>
          <a:noFill/>
        </p:spPr>
      </p:pic>
    </p:spTree>
  </p:cSld>
  <p:clrMapOvr>
    <a:masterClrMapping/>
  </p:clrMapOvr>
  <p:transition spd="slow">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7467600" cy="2057400"/>
          </a:xfrm>
        </p:spPr>
        <p:txBody>
          <a:bodyPr>
            <a:normAutofit/>
          </a:bodyPr>
          <a:lstStyle/>
          <a:p>
            <a:r>
              <a:rPr lang="en-US" dirty="0"/>
              <a:t>Supportive  resource</a:t>
            </a:r>
          </a:p>
          <a:p>
            <a:r>
              <a:rPr lang="en-US" dirty="0"/>
              <a:t>Assists family to identify available assets </a:t>
            </a:r>
          </a:p>
          <a:p>
            <a:r>
              <a:rPr lang="en-US" dirty="0"/>
              <a:t>Useful information</a:t>
            </a:r>
          </a:p>
          <a:p>
            <a:pPr>
              <a:buNone/>
            </a:pPr>
            <a:endParaRPr lang="en-US" dirty="0"/>
          </a:p>
        </p:txBody>
      </p:sp>
      <p:sp>
        <p:nvSpPr>
          <p:cNvPr id="5" name="Rectangle 4"/>
          <p:cNvSpPr/>
          <p:nvPr/>
        </p:nvSpPr>
        <p:spPr>
          <a:xfrm>
            <a:off x="914400" y="152400"/>
            <a:ext cx="6705600" cy="1107996"/>
          </a:xfrm>
          <a:prstGeom prst="rect">
            <a:avLst/>
          </a:prstGeom>
          <a:noFill/>
        </p:spPr>
        <p:txBody>
          <a:bodyPr wrap="square" lIns="91440" tIns="45720" rIns="91440" bIns="45720">
            <a:spAutoFit/>
          </a:bodyPr>
          <a:lstStyle/>
          <a:p>
            <a:pPr algn="ctr"/>
            <a:r>
              <a:rPr lang="en-US" sz="6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FAMILY VALUE</a:t>
            </a:r>
          </a:p>
        </p:txBody>
      </p:sp>
      <p:pic>
        <p:nvPicPr>
          <p:cNvPr id="1026" name="Picture 2" descr="C:\Documents and Settings\ELLRID\Local Settings\Temporary Internet Files\Content.IE5\XTKIBBP5\MP900409312[1].jpg"/>
          <p:cNvPicPr>
            <a:picLocks noChangeAspect="1" noChangeArrowheads="1"/>
          </p:cNvPicPr>
          <p:nvPr/>
        </p:nvPicPr>
        <p:blipFill>
          <a:blip r:embed="rId3" cstate="print"/>
          <a:srcRect/>
          <a:stretch>
            <a:fillRect/>
          </a:stretch>
        </p:blipFill>
        <p:spPr bwMode="auto">
          <a:xfrm>
            <a:off x="457200" y="2590800"/>
            <a:ext cx="7924800" cy="4267200"/>
          </a:xfrm>
          <a:prstGeom prst="rect">
            <a:avLst/>
          </a:prstGeom>
          <a:noFill/>
        </p:spPr>
      </p:pic>
    </p:spTree>
  </p:cSld>
  <p:clrMapOvr>
    <a:masterClrMapping/>
  </p:clrMapOvr>
  <p:transition spd="slow">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905000"/>
            <a:ext cx="7467600" cy="4568952"/>
          </a:xfrm>
        </p:spPr>
        <p:txBody>
          <a:bodyPr/>
          <a:lstStyle/>
          <a:p>
            <a:pPr lvl="0"/>
            <a:r>
              <a:rPr lang="en-US" b="1" dirty="0">
                <a:latin typeface="Tahoma" pitchFamily="34" charset="0"/>
                <a:cs typeface="Tahoma" pitchFamily="34" charset="0"/>
              </a:rPr>
              <a:t>Help Parents retain a sense of control.</a:t>
            </a:r>
          </a:p>
          <a:p>
            <a:pPr lvl="0"/>
            <a:endParaRPr lang="en-US" b="1" dirty="0">
              <a:latin typeface="Tahoma" pitchFamily="34" charset="0"/>
              <a:cs typeface="Tahoma" pitchFamily="34" charset="0"/>
            </a:endParaRPr>
          </a:p>
          <a:p>
            <a:pPr lvl="0">
              <a:buNone/>
            </a:pPr>
            <a:endParaRPr lang="en-US" dirty="0">
              <a:latin typeface="Tahoma" pitchFamily="34" charset="0"/>
              <a:cs typeface="Tahoma" pitchFamily="34" charset="0"/>
            </a:endParaRPr>
          </a:p>
          <a:p>
            <a:pPr lvl="0"/>
            <a:r>
              <a:rPr lang="en-US" b="1" dirty="0">
                <a:latin typeface="Tahoma" pitchFamily="34" charset="0"/>
                <a:cs typeface="Tahoma" pitchFamily="34" charset="0"/>
              </a:rPr>
              <a:t>Help Child retain sense of comfort.</a:t>
            </a:r>
          </a:p>
          <a:p>
            <a:pPr lvl="0"/>
            <a:endParaRPr lang="en-US" b="1" dirty="0">
              <a:latin typeface="Tahoma" pitchFamily="34" charset="0"/>
              <a:cs typeface="Tahoma" pitchFamily="34" charset="0"/>
            </a:endParaRPr>
          </a:p>
          <a:p>
            <a:pPr lvl="0">
              <a:buNone/>
            </a:pPr>
            <a:endParaRPr lang="en-US" b="1" dirty="0">
              <a:latin typeface="Tahoma" pitchFamily="34" charset="0"/>
              <a:cs typeface="Tahoma" pitchFamily="34" charset="0"/>
            </a:endParaRPr>
          </a:p>
          <a:p>
            <a:pPr lvl="0"/>
            <a:r>
              <a:rPr lang="en-US" b="1" dirty="0">
                <a:latin typeface="Tahoma" pitchFamily="34" charset="0"/>
                <a:cs typeface="Tahoma" pitchFamily="34" charset="0"/>
              </a:rPr>
              <a:t>Clarify commitment and obligations to the working relationship.</a:t>
            </a:r>
          </a:p>
          <a:p>
            <a:pPr lvl="0"/>
            <a:endParaRPr lang="en-US" b="1" dirty="0">
              <a:latin typeface="Tahoma" pitchFamily="34" charset="0"/>
              <a:cs typeface="Tahoma" pitchFamily="34" charset="0"/>
            </a:endParaRPr>
          </a:p>
          <a:p>
            <a:pPr lvl="0">
              <a:buNone/>
            </a:pPr>
            <a:endParaRPr lang="en-US" dirty="0">
              <a:latin typeface="Tahoma" pitchFamily="34" charset="0"/>
              <a:cs typeface="Tahoma" pitchFamily="34" charset="0"/>
            </a:endParaRPr>
          </a:p>
          <a:p>
            <a:pPr>
              <a:buNone/>
            </a:pPr>
            <a:endParaRPr lang="en-US" dirty="0"/>
          </a:p>
        </p:txBody>
      </p:sp>
      <p:sp>
        <p:nvSpPr>
          <p:cNvPr id="5" name="Rectangle 4"/>
          <p:cNvSpPr/>
          <p:nvPr/>
        </p:nvSpPr>
        <p:spPr>
          <a:xfrm>
            <a:off x="533400" y="228600"/>
            <a:ext cx="7359515" cy="923330"/>
          </a:xfrm>
          <a:prstGeom prst="rect">
            <a:avLst/>
          </a:prstGeom>
          <a:solidFill>
            <a:schemeClr val="accent1">
              <a:lumMod val="75000"/>
            </a:schemeClr>
          </a:solid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QUALITY CONTACTS</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slow">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0"/>
            <a:ext cx="7467600" cy="5178552"/>
          </a:xfrm>
        </p:spPr>
        <p:txBody>
          <a:bodyPr/>
          <a:lstStyle/>
          <a:p>
            <a:endParaRPr lang="en-US" b="1" dirty="0"/>
          </a:p>
          <a:p>
            <a:r>
              <a:rPr lang="en-US" b="1" dirty="0">
                <a:latin typeface="Tahoma" pitchFamily="34" charset="0"/>
                <a:cs typeface="Tahoma" pitchFamily="34" charset="0"/>
              </a:rPr>
              <a:t>Approach each individual involved with an open mind.</a:t>
            </a:r>
            <a:endParaRPr lang="en-US" dirty="0">
              <a:latin typeface="Tahoma" pitchFamily="34" charset="0"/>
              <a:cs typeface="Tahoma" pitchFamily="34" charset="0"/>
            </a:endParaRPr>
          </a:p>
          <a:p>
            <a:pPr lvl="0">
              <a:buNone/>
            </a:pPr>
            <a:endParaRPr lang="en-US" b="1" dirty="0">
              <a:latin typeface="Tahoma" pitchFamily="34" charset="0"/>
              <a:cs typeface="Tahoma" pitchFamily="34" charset="0"/>
            </a:endParaRPr>
          </a:p>
          <a:p>
            <a:pPr lvl="0"/>
            <a:r>
              <a:rPr lang="en-US" b="1" dirty="0">
                <a:latin typeface="Tahoma" pitchFamily="34" charset="0"/>
                <a:cs typeface="Tahoma" pitchFamily="34" charset="0"/>
              </a:rPr>
              <a:t>Acknowledge difficult feelings and encourage open and honest discussion of feelings.</a:t>
            </a:r>
          </a:p>
          <a:p>
            <a:pPr lvl="0"/>
            <a:endParaRPr lang="en-US" b="1" dirty="0">
              <a:latin typeface="Tahoma" pitchFamily="34" charset="0"/>
              <a:cs typeface="Tahoma" pitchFamily="34" charset="0"/>
            </a:endParaRPr>
          </a:p>
          <a:p>
            <a:pPr lvl="0">
              <a:buNone/>
            </a:pPr>
            <a:endParaRPr lang="en-US" dirty="0">
              <a:latin typeface="Tahoma" pitchFamily="34" charset="0"/>
              <a:cs typeface="Tahoma" pitchFamily="34" charset="0"/>
            </a:endParaRPr>
          </a:p>
          <a:p>
            <a:pPr lvl="0"/>
            <a:r>
              <a:rPr lang="en-US" b="1" dirty="0">
                <a:latin typeface="Tahoma" pitchFamily="34" charset="0"/>
                <a:cs typeface="Tahoma" pitchFamily="34" charset="0"/>
              </a:rPr>
              <a:t>Be consistent, persistent, and follow through.</a:t>
            </a:r>
            <a:endParaRPr lang="en-US" dirty="0">
              <a:latin typeface="Tahoma" pitchFamily="34" charset="0"/>
              <a:cs typeface="Tahoma" pitchFamily="34" charset="0"/>
            </a:endParaRPr>
          </a:p>
          <a:p>
            <a:pPr>
              <a:buNone/>
            </a:pPr>
            <a:endParaRPr lang="en-US" dirty="0"/>
          </a:p>
        </p:txBody>
      </p:sp>
      <p:sp>
        <p:nvSpPr>
          <p:cNvPr id="5" name="Rectangle 4"/>
          <p:cNvSpPr/>
          <p:nvPr/>
        </p:nvSpPr>
        <p:spPr>
          <a:xfrm>
            <a:off x="533400" y="228600"/>
            <a:ext cx="7359515" cy="923330"/>
          </a:xfrm>
          <a:prstGeom prst="rect">
            <a:avLst/>
          </a:prstGeom>
          <a:solidFill>
            <a:schemeClr val="accent1">
              <a:lumMod val="75000"/>
            </a:schemeClr>
          </a:solid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QUALITY CONTACTS</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slow">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981200"/>
            <a:ext cx="7467600" cy="4492752"/>
          </a:xfrm>
        </p:spPr>
        <p:txBody>
          <a:bodyPr/>
          <a:lstStyle/>
          <a:p>
            <a:r>
              <a:rPr lang="en-US" b="1" dirty="0">
                <a:latin typeface="Tahoma" pitchFamily="34" charset="0"/>
                <a:cs typeface="Tahoma" pitchFamily="34" charset="0"/>
              </a:rPr>
              <a:t>Find out what is important. </a:t>
            </a:r>
          </a:p>
          <a:p>
            <a:endParaRPr lang="en-US" b="1" dirty="0">
              <a:latin typeface="Tahoma" pitchFamily="34" charset="0"/>
              <a:cs typeface="Tahoma" pitchFamily="34" charset="0"/>
            </a:endParaRPr>
          </a:p>
          <a:p>
            <a:pPr>
              <a:buNone/>
            </a:pPr>
            <a:endParaRPr lang="en-US" dirty="0">
              <a:latin typeface="Tahoma" pitchFamily="34" charset="0"/>
              <a:cs typeface="Tahoma" pitchFamily="34" charset="0"/>
            </a:endParaRPr>
          </a:p>
          <a:p>
            <a:pPr lvl="0"/>
            <a:r>
              <a:rPr lang="en-US" b="1" dirty="0">
                <a:latin typeface="Tahoma" pitchFamily="34" charset="0"/>
                <a:cs typeface="Tahoma" pitchFamily="34" charset="0"/>
              </a:rPr>
              <a:t>Use mirroring.</a:t>
            </a:r>
            <a:r>
              <a:rPr lang="en-US" dirty="0">
                <a:latin typeface="Tahoma" pitchFamily="34" charset="0"/>
                <a:cs typeface="Tahoma" pitchFamily="34" charset="0"/>
              </a:rPr>
              <a:t>  </a:t>
            </a:r>
          </a:p>
          <a:p>
            <a:pPr lvl="0"/>
            <a:endParaRPr lang="en-US" dirty="0">
              <a:latin typeface="Tahoma" pitchFamily="34" charset="0"/>
              <a:cs typeface="Tahoma" pitchFamily="34" charset="0"/>
            </a:endParaRPr>
          </a:p>
          <a:p>
            <a:pPr lvl="0">
              <a:buNone/>
            </a:pPr>
            <a:endParaRPr lang="en-US" dirty="0">
              <a:latin typeface="Tahoma" pitchFamily="34" charset="0"/>
              <a:cs typeface="Tahoma" pitchFamily="34" charset="0"/>
            </a:endParaRPr>
          </a:p>
          <a:p>
            <a:pPr lvl="0"/>
            <a:r>
              <a:rPr lang="en-US" b="1" dirty="0">
                <a:latin typeface="Tahoma" pitchFamily="34" charset="0"/>
                <a:cs typeface="Tahoma" pitchFamily="34" charset="0"/>
              </a:rPr>
              <a:t>Listen</a:t>
            </a:r>
            <a:r>
              <a:rPr lang="en-US" dirty="0">
                <a:latin typeface="Tahoma" pitchFamily="34" charset="0"/>
                <a:cs typeface="Tahoma" pitchFamily="34" charset="0"/>
              </a:rPr>
              <a:t> </a:t>
            </a:r>
            <a:r>
              <a:rPr lang="en-US" b="1" dirty="0">
                <a:latin typeface="Tahoma" pitchFamily="34" charset="0"/>
                <a:cs typeface="Tahoma" pitchFamily="34" charset="0"/>
              </a:rPr>
              <a:t>to the parents’ explanation without correcting or arguing.</a:t>
            </a:r>
          </a:p>
          <a:p>
            <a:pPr>
              <a:buNone/>
            </a:pPr>
            <a:endParaRPr lang="en-US" dirty="0"/>
          </a:p>
        </p:txBody>
      </p:sp>
      <p:sp>
        <p:nvSpPr>
          <p:cNvPr id="5" name="Rectangle 4"/>
          <p:cNvSpPr/>
          <p:nvPr/>
        </p:nvSpPr>
        <p:spPr>
          <a:xfrm>
            <a:off x="533400" y="228600"/>
            <a:ext cx="7359515" cy="923330"/>
          </a:xfrm>
          <a:prstGeom prst="rect">
            <a:avLst/>
          </a:prstGeom>
          <a:solidFill>
            <a:schemeClr val="accent1">
              <a:lumMod val="75000"/>
            </a:schemeClr>
          </a:solid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QUALITY CONTACTS</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BCEE487-E876-4804-ACF9-DB9343B8F8E2}"/>
              </a:ext>
            </a:extLst>
          </p:cNvPr>
          <p:cNvPicPr>
            <a:picLocks noChangeAspect="1"/>
          </p:cNvPicPr>
          <p:nvPr/>
        </p:nvPicPr>
        <p:blipFill>
          <a:blip r:embed="rId3"/>
          <a:stretch>
            <a:fillRect/>
          </a:stretch>
        </p:blipFill>
        <p:spPr>
          <a:xfrm>
            <a:off x="5319738" y="2195736"/>
            <a:ext cx="3195611" cy="3285375"/>
          </a:xfrm>
          <a:prstGeom prst="rect">
            <a:avLst/>
          </a:prstGeom>
        </p:spPr>
      </p:pic>
      <p:sp>
        <p:nvSpPr>
          <p:cNvPr id="24" name="Freeform: Shape 18">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Freeform: Shape 20">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28649" y="365125"/>
            <a:ext cx="4147457" cy="1325563"/>
          </a:xfrm>
        </p:spPr>
        <p:txBody>
          <a:bodyPr vert="horz" lIns="91440" tIns="45720" rIns="91440" bIns="45720" rtlCol="0" anchor="ctr">
            <a:normAutofit/>
          </a:bodyPr>
          <a:lstStyle/>
          <a:p>
            <a:pPr defTabSz="914400"/>
            <a:r>
              <a:rPr lang="en-US" sz="4400" b="1" kern="1200" dirty="0">
                <a:solidFill>
                  <a:schemeClr val="tx1"/>
                </a:solidFill>
                <a:latin typeface="+mj-lt"/>
                <a:ea typeface="+mj-ea"/>
                <a:cs typeface="+mj-cs"/>
              </a:rPr>
              <a:t>ASSESSING: IDEAL PRACTICE</a:t>
            </a:r>
          </a:p>
        </p:txBody>
      </p:sp>
      <p:sp>
        <p:nvSpPr>
          <p:cNvPr id="3" name="Content Placeholder 2"/>
          <p:cNvSpPr>
            <a:spLocks noGrp="1"/>
          </p:cNvSpPr>
          <p:nvPr>
            <p:ph sz="half" idx="1"/>
          </p:nvPr>
        </p:nvSpPr>
        <p:spPr>
          <a:xfrm>
            <a:off x="628649" y="1825625"/>
            <a:ext cx="3096127" cy="3399518"/>
          </a:xfrm>
        </p:spPr>
        <p:txBody>
          <a:bodyPr vert="horz" lIns="91440" tIns="45720" rIns="91440" bIns="45720" rtlCol="0">
            <a:normAutofit/>
          </a:bodyPr>
          <a:lstStyle/>
          <a:p>
            <a:pPr marL="0" indent="-228600" defTabSz="914400"/>
            <a:r>
              <a:rPr lang="en-US" sz="1700" dirty="0"/>
              <a:t>Seeks and reassesses safety and risk information at each decision point and at prescribed intervals throughout the family’s involvement with the agency.</a:t>
            </a:r>
          </a:p>
        </p:txBody>
      </p:sp>
    </p:spTree>
    <p:extLst>
      <p:ext uri="{BB962C8B-B14F-4D97-AF65-F5344CB8AC3E}">
        <p14:creationId xmlns:p14="http://schemas.microsoft.com/office/powerpoint/2010/main" val="3423565376"/>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0"/>
            <a:ext cx="7848600" cy="4492752"/>
          </a:xfrm>
          <a:solidFill>
            <a:schemeClr val="accent1">
              <a:lumMod val="75000"/>
            </a:schemeClr>
          </a:solidFill>
        </p:spPr>
        <p:txBody>
          <a:bodyPr>
            <a:normAutofit fontScale="92500"/>
          </a:bodyPr>
          <a:lstStyle/>
          <a:p>
            <a:pPr>
              <a:buNone/>
            </a:pPr>
            <a:r>
              <a:rPr lang="en-US" sz="3200" i="1" dirty="0">
                <a:solidFill>
                  <a:schemeClr val="bg1"/>
                </a:solidFill>
                <a:latin typeface="Copperplate Gothic Bold" pitchFamily="34" charset="0"/>
              </a:rPr>
              <a:t>Reassess Safety and Risk</a:t>
            </a:r>
          </a:p>
          <a:p>
            <a:pPr>
              <a:buNone/>
            </a:pPr>
            <a:endParaRPr lang="en-US" sz="3200" i="1" dirty="0">
              <a:solidFill>
                <a:schemeClr val="bg1"/>
              </a:solidFill>
              <a:latin typeface="Copperplate Gothic Bold" pitchFamily="34" charset="0"/>
            </a:endParaRPr>
          </a:p>
          <a:p>
            <a:pPr>
              <a:buNone/>
            </a:pPr>
            <a:r>
              <a:rPr lang="en-US" sz="3200" i="1" dirty="0">
                <a:solidFill>
                  <a:schemeClr val="bg1"/>
                </a:solidFill>
                <a:latin typeface="Copperplate Gothic Bold" pitchFamily="34" charset="0"/>
              </a:rPr>
              <a:t>Observe</a:t>
            </a:r>
          </a:p>
          <a:p>
            <a:pPr>
              <a:buNone/>
            </a:pPr>
            <a:endParaRPr lang="en-US" sz="3200" i="1" dirty="0">
              <a:solidFill>
                <a:schemeClr val="bg1"/>
              </a:solidFill>
              <a:latin typeface="Copperplate Gothic Bold" pitchFamily="34" charset="0"/>
            </a:endParaRPr>
          </a:p>
          <a:p>
            <a:pPr>
              <a:buNone/>
            </a:pPr>
            <a:r>
              <a:rPr lang="en-US" sz="3200" i="1" dirty="0">
                <a:solidFill>
                  <a:schemeClr val="bg1"/>
                </a:solidFill>
                <a:latin typeface="Copperplate Gothic Bold" pitchFamily="34" charset="0"/>
              </a:rPr>
              <a:t>Learn Family Members and Dynamics</a:t>
            </a:r>
          </a:p>
          <a:p>
            <a:pPr>
              <a:buNone/>
            </a:pPr>
            <a:endParaRPr lang="en-US" sz="3200" i="1" dirty="0">
              <a:solidFill>
                <a:schemeClr val="bg1"/>
              </a:solidFill>
              <a:latin typeface="Copperplate Gothic Bold" pitchFamily="34" charset="0"/>
            </a:endParaRPr>
          </a:p>
          <a:p>
            <a:pPr>
              <a:buNone/>
            </a:pPr>
            <a:r>
              <a:rPr lang="en-US" sz="3200" i="1" dirty="0">
                <a:solidFill>
                  <a:schemeClr val="bg1"/>
                </a:solidFill>
                <a:latin typeface="Copperplate Gothic Bold" pitchFamily="34" charset="0"/>
              </a:rPr>
              <a:t>Separate Visits with Each Parent</a:t>
            </a:r>
          </a:p>
          <a:p>
            <a:pPr>
              <a:buNone/>
            </a:pPr>
            <a:endParaRPr lang="en-US" dirty="0"/>
          </a:p>
        </p:txBody>
      </p:sp>
      <p:sp>
        <p:nvSpPr>
          <p:cNvPr id="5" name="Rectangle 4"/>
          <p:cNvSpPr/>
          <p:nvPr/>
        </p:nvSpPr>
        <p:spPr>
          <a:xfrm>
            <a:off x="533400" y="228600"/>
            <a:ext cx="7359515" cy="923330"/>
          </a:xfrm>
          <a:prstGeom prst="rect">
            <a:avLst/>
          </a:prstGeom>
          <a:solidFill>
            <a:schemeClr val="accent1">
              <a:lumMod val="75000"/>
            </a:schemeClr>
          </a:solid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QUALITY CONTACTS</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slow">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ELLRID\Local Settings\Temporary Internet Files\Content.IE5\5VMDEPPO\MP900387790[1].jpg"/>
          <p:cNvPicPr>
            <a:picLocks noGrp="1" noChangeAspect="1" noChangeArrowheads="1"/>
          </p:cNvPicPr>
          <p:nvPr>
            <p:ph sz="quarter" idx="1"/>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152400" y="381000"/>
            <a:ext cx="8629542" cy="923330"/>
          </a:xfrm>
          <a:prstGeom prst="rect">
            <a:avLst/>
          </a:prstGeom>
          <a:noFill/>
          <a:effectLst>
            <a:glow rad="228600">
              <a:schemeClr val="accent1">
                <a:satMod val="175000"/>
                <a:alpha val="40000"/>
              </a:schemeClr>
            </a:glow>
            <a:outerShdw blurRad="50800" dist="38100" dir="13500000" algn="br" rotWithShape="0">
              <a:prstClr val="black">
                <a:alpha val="40000"/>
              </a:prstClr>
            </a:outerShdw>
          </a:effectLst>
        </p:spPr>
        <p:txBody>
          <a:bodyPr wrap="none" lIns="91440" tIns="45720" rIns="91440" bIns="45720">
            <a:spAutoFit/>
          </a:bodyPr>
          <a:lstStyle/>
          <a:p>
            <a:pPr algn="ct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Reunification Assessment</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spd="slow">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a:solidFill>
            <a:schemeClr val="accent5">
              <a:lumMod val="40000"/>
              <a:lumOff val="60000"/>
            </a:schemeClr>
          </a:solidFill>
        </p:spPr>
        <p:txBody>
          <a:bodyPr>
            <a:normAutofit/>
          </a:bodyPr>
          <a:lstStyle/>
          <a:p>
            <a:r>
              <a:rPr lang="en-US" sz="2800" b="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rPr>
              <a:t>Safety</a:t>
            </a:r>
          </a:p>
          <a:p>
            <a:pPr lvl="1"/>
            <a:r>
              <a:rPr lang="en-US" sz="2800" b="1" i="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rPr>
              <a:t>Original (Safety Factors)</a:t>
            </a:r>
          </a:p>
          <a:p>
            <a:pPr lvl="1"/>
            <a:r>
              <a:rPr lang="en-US" sz="2800" b="1" i="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rPr>
              <a:t>New (Safety Factors)</a:t>
            </a:r>
          </a:p>
          <a:p>
            <a:pPr lvl="1"/>
            <a:r>
              <a:rPr lang="en-US" sz="2800" b="1" i="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rPr>
              <a:t>Protective Capacities</a:t>
            </a:r>
          </a:p>
          <a:p>
            <a:pPr lvl="1"/>
            <a:r>
              <a:rPr lang="en-US" sz="2800" b="1" i="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rPr>
              <a:t>Child Vulnerabilities</a:t>
            </a:r>
          </a:p>
          <a:p>
            <a:pPr lvl="1">
              <a:buNone/>
            </a:pPr>
            <a:endParaRPr lang="en-US" sz="2800" b="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endParaRPr>
          </a:p>
          <a:p>
            <a:r>
              <a:rPr lang="en-US" sz="2800" b="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rPr>
              <a:t>Progress</a:t>
            </a:r>
          </a:p>
          <a:p>
            <a:pPr>
              <a:buNone/>
            </a:pPr>
            <a:endParaRPr lang="en-US" sz="2800" b="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endParaRPr>
          </a:p>
          <a:p>
            <a:r>
              <a:rPr lang="en-US" sz="2800" b="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rPr>
              <a:t>Focus</a:t>
            </a:r>
          </a:p>
          <a:p>
            <a:pPr>
              <a:buNone/>
            </a:pPr>
            <a:endParaRPr lang="en-US" sz="2800" b="1" dirty="0">
              <a:solidFill>
                <a:schemeClr val="tx2">
                  <a:lumMod val="50000"/>
                </a:schemeClr>
              </a:solidFill>
              <a:latin typeface="Tahoma" pitchFamily="34" charset="0"/>
              <a:cs typeface="Tahoma" pitchFamily="34" charset="0"/>
            </a:endParaRPr>
          </a:p>
          <a:p>
            <a:r>
              <a:rPr lang="en-US" sz="2800" b="1" dirty="0">
                <a:solidFill>
                  <a:schemeClr val="tx2">
                    <a:lumMod val="50000"/>
                  </a:schemeClr>
                </a:solidFill>
                <a:latin typeface="Tahoma" pitchFamily="34" charset="0"/>
                <a:cs typeface="Tahoma" pitchFamily="34" charset="0"/>
              </a:rPr>
              <a:t>Services</a:t>
            </a:r>
          </a:p>
        </p:txBody>
      </p:sp>
      <p:sp>
        <p:nvSpPr>
          <p:cNvPr id="5" name="Rectangle 4"/>
          <p:cNvSpPr/>
          <p:nvPr/>
        </p:nvSpPr>
        <p:spPr>
          <a:xfrm>
            <a:off x="0" y="0"/>
            <a:ext cx="8629542" cy="923330"/>
          </a:xfrm>
          <a:prstGeom prst="rect">
            <a:avLst/>
          </a:prstGeom>
          <a:noFill/>
          <a:effectLst>
            <a:glow rad="228600">
              <a:schemeClr val="accent1">
                <a:satMod val="175000"/>
                <a:alpha val="40000"/>
              </a:schemeClr>
            </a:glow>
            <a:outerShdw blurRad="50800" dist="38100" dir="13500000" algn="br" rotWithShape="0">
              <a:prstClr val="black">
                <a:alpha val="40000"/>
              </a:prstClr>
            </a:outerShdw>
          </a:effectLst>
        </p:spPr>
        <p:txBody>
          <a:bodyPr wrap="none" lIns="91440" tIns="45720" rIns="91440" bIns="45720">
            <a:spAutoFit/>
          </a:bodyPr>
          <a:lstStyle/>
          <a:p>
            <a:pPr algn="ctr"/>
            <a:r>
              <a:rPr lang="en-US" sz="5400" b="1" i="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Reunification Assessment</a:t>
            </a:r>
            <a:endParaRPr lang="en-US" sz="5400" b="1" i="1" cap="none"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endParaRPr>
          </a:p>
        </p:txBody>
      </p:sp>
    </p:spTree>
  </p:cSld>
  <p:clrMapOvr>
    <a:masterClrMapping/>
  </p:clrMapOvr>
  <p:transition spd="slow">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772400" cy="5635752"/>
          </a:xfrm>
          <a:solidFill>
            <a:schemeClr val="accent5">
              <a:lumMod val="40000"/>
              <a:lumOff val="60000"/>
            </a:schemeClr>
          </a:solidFill>
        </p:spPr>
        <p:txBody>
          <a:bodyPr>
            <a:normAutofit fontScale="92500" lnSpcReduction="10000"/>
          </a:bodyPr>
          <a:lstStyle/>
          <a:p>
            <a:r>
              <a:rPr lang="en-US" b="1" i="1" dirty="0"/>
              <a:t>What were the </a:t>
            </a:r>
            <a:r>
              <a:rPr lang="en-US" b="1" i="1" u="sng" dirty="0"/>
              <a:t>original</a:t>
            </a:r>
            <a:r>
              <a:rPr lang="en-US" b="1" i="1" dirty="0"/>
              <a:t> safety issues that resulted in the child(ren)’s placement?</a:t>
            </a:r>
            <a:endParaRPr lang="en-US" i="1" dirty="0"/>
          </a:p>
          <a:p>
            <a:pPr lvl="1"/>
            <a:endParaRPr lang="en-US" sz="2800" b="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endParaRPr>
          </a:p>
          <a:p>
            <a:r>
              <a:rPr lang="en-US" b="1" i="1" dirty="0"/>
              <a:t>Have the </a:t>
            </a:r>
            <a:r>
              <a:rPr lang="en-US" b="1" i="1" u="sng" dirty="0"/>
              <a:t>original</a:t>
            </a:r>
            <a:r>
              <a:rPr lang="en-US" b="1" i="1" dirty="0"/>
              <a:t> safety issues been altered or reduced to a sufficient level whereby control within the family is probable? </a:t>
            </a:r>
            <a:endParaRPr lang="en-US" i="1" dirty="0"/>
          </a:p>
          <a:p>
            <a:pPr>
              <a:buNone/>
            </a:pPr>
            <a:endParaRPr lang="en-US" sz="2800" b="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endParaRPr>
          </a:p>
          <a:p>
            <a:r>
              <a:rPr lang="en-US" b="1" i="1" dirty="0"/>
              <a:t>Were there other safety issues identified after the child(ren) came into placement that necessitated or contributed to the continuation of the placement? </a:t>
            </a:r>
            <a:endParaRPr lang="en-US" i="1" dirty="0"/>
          </a:p>
          <a:p>
            <a:pPr>
              <a:buNone/>
            </a:pPr>
            <a:endParaRPr lang="en-US" sz="2800" b="1" dirty="0">
              <a:solidFill>
                <a:schemeClr val="tx2">
                  <a:lumMod val="50000"/>
                </a:schemeClr>
              </a:solidFill>
              <a:latin typeface="Tahoma" pitchFamily="34" charset="0"/>
              <a:cs typeface="Tahoma" pitchFamily="34" charset="0"/>
            </a:endParaRPr>
          </a:p>
          <a:p>
            <a:r>
              <a:rPr lang="en-US" b="1" i="1" dirty="0"/>
              <a:t>Have the safety issues identified in Question C been resolved or reduced sufficiently whereby control within the family is probable? </a:t>
            </a:r>
            <a:endParaRPr lang="en-US" i="1" dirty="0"/>
          </a:p>
        </p:txBody>
      </p:sp>
      <p:sp>
        <p:nvSpPr>
          <p:cNvPr id="5" name="Rectangle 4"/>
          <p:cNvSpPr/>
          <p:nvPr/>
        </p:nvSpPr>
        <p:spPr>
          <a:xfrm>
            <a:off x="0" y="0"/>
            <a:ext cx="8629542" cy="923330"/>
          </a:xfrm>
          <a:prstGeom prst="rect">
            <a:avLst/>
          </a:prstGeom>
          <a:noFill/>
          <a:effectLst>
            <a:glow rad="228600">
              <a:schemeClr val="accent1">
                <a:satMod val="175000"/>
                <a:alpha val="40000"/>
              </a:schemeClr>
            </a:glow>
            <a:outerShdw blurRad="50800" dist="38100" dir="13500000" algn="br" rotWithShape="0">
              <a:prstClr val="black">
                <a:alpha val="40000"/>
              </a:prstClr>
            </a:outerShdw>
          </a:effectLst>
        </p:spPr>
        <p:txBody>
          <a:bodyPr wrap="none" lIns="91440" tIns="45720" rIns="91440" bIns="45720">
            <a:spAutoFit/>
          </a:bodyPr>
          <a:lstStyle/>
          <a:p>
            <a:pPr algn="ctr"/>
            <a:r>
              <a:rPr lang="en-US" sz="5400" b="1" i="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Reunification Assessment</a:t>
            </a:r>
            <a:endParaRPr lang="en-US" sz="5400" b="1" i="1" cap="none"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endParaRPr>
          </a:p>
        </p:txBody>
      </p:sp>
    </p:spTree>
  </p:cSld>
  <p:clrMapOvr>
    <a:masterClrMapping/>
  </p:clrMapOvr>
  <p:transition spd="slow">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772400" cy="5635752"/>
          </a:xfrm>
          <a:solidFill>
            <a:schemeClr val="accent5">
              <a:lumMod val="40000"/>
              <a:lumOff val="60000"/>
            </a:schemeClr>
          </a:solidFill>
        </p:spPr>
        <p:txBody>
          <a:bodyPr>
            <a:normAutofit lnSpcReduction="10000"/>
          </a:bodyPr>
          <a:lstStyle/>
          <a:p>
            <a:r>
              <a:rPr lang="en-US" b="1" i="1" dirty="0"/>
              <a:t>Are parent/guardian/custodian(s) in compliance with court orders? </a:t>
            </a:r>
          </a:p>
          <a:p>
            <a:pPr>
              <a:buNone/>
            </a:pPr>
            <a:endParaRPr lang="en-US" sz="2800" b="1" i="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endParaRPr>
          </a:p>
          <a:p>
            <a:pPr lvl="0"/>
            <a:r>
              <a:rPr lang="en-US" b="1" i="1" dirty="0"/>
              <a:t>Does the child(ren) demonstrate an acceptance of the reunification plan?</a:t>
            </a:r>
            <a:endParaRPr lang="en-US" i="1" dirty="0"/>
          </a:p>
          <a:p>
            <a:pPr>
              <a:buNone/>
            </a:pPr>
            <a:endParaRPr lang="en-US" sz="2800" b="1" i="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endParaRPr>
          </a:p>
          <a:p>
            <a:pPr lvl="0"/>
            <a:r>
              <a:rPr lang="en-US" b="1" i="1" dirty="0"/>
              <a:t>Does the parent/guardian/custodian demonstrate an acceptance of the reunification plan?</a:t>
            </a:r>
            <a:endParaRPr lang="en-US" i="1" dirty="0"/>
          </a:p>
          <a:p>
            <a:pPr>
              <a:buNone/>
            </a:pPr>
            <a:endParaRPr lang="en-US" sz="2800" b="1" i="1" dirty="0">
              <a:solidFill>
                <a:schemeClr val="tx2">
                  <a:lumMod val="50000"/>
                </a:schemeClr>
              </a:solidFill>
              <a:latin typeface="Tahoma" pitchFamily="34" charset="0"/>
              <a:cs typeface="Tahoma" pitchFamily="34" charset="0"/>
            </a:endParaRPr>
          </a:p>
          <a:p>
            <a:r>
              <a:rPr lang="en-US" b="1" i="1" dirty="0"/>
              <a:t>Does the parent/guardian/custodian have the capacity to provide for the child(ren)’s basic needs (e.g., food, clothing, shelter, medical care)?</a:t>
            </a:r>
            <a:endParaRPr lang="en-US" i="1" dirty="0"/>
          </a:p>
        </p:txBody>
      </p:sp>
      <p:sp>
        <p:nvSpPr>
          <p:cNvPr id="5" name="Rectangle 4"/>
          <p:cNvSpPr/>
          <p:nvPr/>
        </p:nvSpPr>
        <p:spPr>
          <a:xfrm>
            <a:off x="0" y="0"/>
            <a:ext cx="8629542" cy="923330"/>
          </a:xfrm>
          <a:prstGeom prst="rect">
            <a:avLst/>
          </a:prstGeom>
          <a:noFill/>
          <a:effectLst>
            <a:glow rad="228600">
              <a:schemeClr val="accent1">
                <a:satMod val="175000"/>
                <a:alpha val="40000"/>
              </a:schemeClr>
            </a:glow>
            <a:outerShdw blurRad="50800" dist="38100" dir="13500000" algn="br" rotWithShape="0">
              <a:prstClr val="black">
                <a:alpha val="40000"/>
              </a:prstClr>
            </a:outerShdw>
          </a:effectLst>
        </p:spPr>
        <p:txBody>
          <a:bodyPr wrap="none" lIns="91440" tIns="45720" rIns="91440" bIns="45720">
            <a:spAutoFit/>
          </a:bodyPr>
          <a:lstStyle/>
          <a:p>
            <a:pPr algn="ctr"/>
            <a:r>
              <a:rPr lang="en-US" sz="5400" b="1" i="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Reunification Assessment</a:t>
            </a:r>
            <a:endParaRPr lang="en-US" sz="5400" b="1" i="1" cap="none"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endParaRPr>
          </a:p>
        </p:txBody>
      </p:sp>
    </p:spTree>
  </p:cSld>
  <p:clrMapOvr>
    <a:masterClrMapping/>
  </p:clrMapOvr>
  <p:transition spd="slow">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772400" cy="5635752"/>
          </a:xfrm>
          <a:solidFill>
            <a:schemeClr val="accent5">
              <a:lumMod val="40000"/>
              <a:lumOff val="60000"/>
            </a:schemeClr>
          </a:solidFill>
        </p:spPr>
        <p:txBody>
          <a:bodyPr>
            <a:normAutofit fontScale="92500" lnSpcReduction="20000"/>
          </a:bodyPr>
          <a:lstStyle/>
          <a:p>
            <a:pPr lvl="0"/>
            <a:r>
              <a:rPr lang="en-US" b="1" i="1" dirty="0"/>
              <a:t>Are the parent/guardian/custodian and/or other household members willing and able to use their protective capacities, resources and strengths to provide sufficient support to the child(ren)?</a:t>
            </a:r>
            <a:endParaRPr lang="en-US" i="1" dirty="0"/>
          </a:p>
          <a:p>
            <a:pPr>
              <a:buNone/>
            </a:pPr>
            <a:endParaRPr lang="en-US" sz="2800" b="1" i="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endParaRPr>
          </a:p>
          <a:p>
            <a:pPr lvl="0"/>
            <a:r>
              <a:rPr lang="en-US" b="1" i="1" dirty="0"/>
              <a:t>During visits, has the parent/guardian/custodian demonstrated an ability to meet the child(ren)’s need for safety in a manner that suggests safety threats are not expected to emerge by the child(ren)’s presence within the family?</a:t>
            </a:r>
            <a:endParaRPr lang="en-US" i="1" dirty="0"/>
          </a:p>
          <a:p>
            <a:pPr>
              <a:buNone/>
            </a:pPr>
            <a:endParaRPr lang="en-US" sz="2800" b="1" i="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endParaRPr>
          </a:p>
          <a:p>
            <a:pPr lvl="0"/>
            <a:r>
              <a:rPr lang="en-US" b="1" i="1" dirty="0"/>
              <a:t>Are there any issues or concerns related to other children or adults in the family that may impact the child(ren)’s return?</a:t>
            </a:r>
            <a:endParaRPr lang="en-US" i="1" dirty="0"/>
          </a:p>
          <a:p>
            <a:pPr>
              <a:buNone/>
            </a:pPr>
            <a:endParaRPr lang="en-US" sz="2800" b="1" i="1" dirty="0">
              <a:solidFill>
                <a:schemeClr val="tx2">
                  <a:lumMod val="50000"/>
                </a:schemeClr>
              </a:solidFill>
              <a:latin typeface="Tahoma" pitchFamily="34" charset="0"/>
              <a:cs typeface="Tahoma" pitchFamily="34" charset="0"/>
            </a:endParaRPr>
          </a:p>
          <a:p>
            <a:pPr lvl="0"/>
            <a:r>
              <a:rPr lang="en-US" b="1" i="1" dirty="0"/>
              <a:t>Describe how the family dynamics will change when the child(ren) returns.</a:t>
            </a:r>
            <a:endParaRPr lang="en-US" i="1" dirty="0"/>
          </a:p>
        </p:txBody>
      </p:sp>
      <p:sp>
        <p:nvSpPr>
          <p:cNvPr id="5" name="Rectangle 4"/>
          <p:cNvSpPr/>
          <p:nvPr/>
        </p:nvSpPr>
        <p:spPr>
          <a:xfrm>
            <a:off x="0" y="0"/>
            <a:ext cx="8629542" cy="923330"/>
          </a:xfrm>
          <a:prstGeom prst="rect">
            <a:avLst/>
          </a:prstGeom>
          <a:noFill/>
          <a:effectLst>
            <a:glow rad="228600">
              <a:schemeClr val="accent1">
                <a:satMod val="175000"/>
                <a:alpha val="40000"/>
              </a:schemeClr>
            </a:glow>
            <a:outerShdw blurRad="50800" dist="38100" dir="13500000" algn="br" rotWithShape="0">
              <a:prstClr val="black">
                <a:alpha val="40000"/>
              </a:prstClr>
            </a:outerShdw>
          </a:effectLst>
        </p:spPr>
        <p:txBody>
          <a:bodyPr wrap="none" lIns="91440" tIns="45720" rIns="91440" bIns="45720">
            <a:spAutoFit/>
          </a:bodyPr>
          <a:lstStyle/>
          <a:p>
            <a:pPr algn="ctr"/>
            <a:r>
              <a:rPr lang="en-US" sz="5400" b="1" i="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Reunification Assessment</a:t>
            </a:r>
            <a:endParaRPr lang="en-US" sz="5400" b="1" i="1" cap="none"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endParaRPr>
          </a:p>
        </p:txBody>
      </p:sp>
    </p:spTree>
  </p:cSld>
  <p:clrMapOvr>
    <a:masterClrMapping/>
  </p:clrMapOvr>
  <p:transition spd="slow">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3" name="Picture 19" descr="C:\Documents and Settings\ELLRID\Local Settings\Temporary Internet Files\Content.IE5\XTKIBBP5\MP900262695[1].jpg"/>
          <p:cNvPicPr>
            <a:picLocks noChangeAspect="1" noChangeArrowheads="1"/>
          </p:cNvPicPr>
          <p:nvPr/>
        </p:nvPicPr>
        <p:blipFill>
          <a:blip r:embed="rId3" cstate="print"/>
          <a:srcRect/>
          <a:stretch>
            <a:fillRect/>
          </a:stretch>
        </p:blipFill>
        <p:spPr bwMode="auto">
          <a:xfrm>
            <a:off x="0" y="1752600"/>
            <a:ext cx="1260475" cy="1905000"/>
          </a:xfrm>
          <a:prstGeom prst="rect">
            <a:avLst/>
          </a:prstGeom>
          <a:noFill/>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buNone/>
            </a:pPr>
            <a:endParaRPr lang="en-US" dirty="0"/>
          </a:p>
        </p:txBody>
      </p:sp>
      <p:sp>
        <p:nvSpPr>
          <p:cNvPr id="4" name="Date Placeholder 3"/>
          <p:cNvSpPr>
            <a:spLocks noGrp="1"/>
          </p:cNvSpPr>
          <p:nvPr>
            <p:ph type="dt" sz="half" idx="14"/>
          </p:nvPr>
        </p:nvSpPr>
        <p:spPr/>
        <p:txBody>
          <a:bodyPr/>
          <a:lstStyle/>
          <a:p>
            <a:endParaRPr lang="en-US" dirty="0"/>
          </a:p>
        </p:txBody>
      </p:sp>
      <p:pic>
        <p:nvPicPr>
          <p:cNvPr id="1029" name="Picture 5" descr="C:\Documents and Settings\ELLRID\Local Settings\Temporary Internet Files\Content.IE5\SNCHZ5IP\MP900409516[1].jpg"/>
          <p:cNvPicPr>
            <a:picLocks noChangeAspect="1" noChangeArrowheads="1"/>
          </p:cNvPicPr>
          <p:nvPr/>
        </p:nvPicPr>
        <p:blipFill>
          <a:blip r:embed="rId4" cstate="print"/>
          <a:srcRect/>
          <a:stretch>
            <a:fillRect/>
          </a:stretch>
        </p:blipFill>
        <p:spPr bwMode="auto">
          <a:xfrm>
            <a:off x="2971800" y="0"/>
            <a:ext cx="1524000" cy="2362200"/>
          </a:xfrm>
          <a:prstGeom prst="rect">
            <a:avLst/>
          </a:prstGeom>
          <a:noFill/>
        </p:spPr>
      </p:pic>
      <p:pic>
        <p:nvPicPr>
          <p:cNvPr id="1030" name="Picture 6" descr="C:\Documents and Settings\ELLRID\Local Settings\Temporary Internet Files\Content.IE5\I1HYRYD4\MP900409361[1].jpg"/>
          <p:cNvPicPr>
            <a:picLocks noChangeAspect="1" noChangeArrowheads="1"/>
          </p:cNvPicPr>
          <p:nvPr/>
        </p:nvPicPr>
        <p:blipFill>
          <a:blip r:embed="rId5" cstate="print"/>
          <a:srcRect/>
          <a:stretch>
            <a:fillRect/>
          </a:stretch>
        </p:blipFill>
        <p:spPr bwMode="auto">
          <a:xfrm>
            <a:off x="1066800" y="1828800"/>
            <a:ext cx="1219200" cy="2056396"/>
          </a:xfrm>
          <a:prstGeom prst="rect">
            <a:avLst/>
          </a:prstGeom>
          <a:noFill/>
        </p:spPr>
      </p:pic>
      <p:pic>
        <p:nvPicPr>
          <p:cNvPr id="1032" name="Picture 8" descr="C:\Documents and Settings\ELLRID\Local Settings\Temporary Internet Files\Content.IE5\I1HYRYD4\MP900442229[1].jpg"/>
          <p:cNvPicPr>
            <a:picLocks noChangeAspect="1" noChangeArrowheads="1"/>
          </p:cNvPicPr>
          <p:nvPr/>
        </p:nvPicPr>
        <p:blipFill>
          <a:blip r:embed="rId6" cstate="print"/>
          <a:srcRect/>
          <a:stretch>
            <a:fillRect/>
          </a:stretch>
        </p:blipFill>
        <p:spPr bwMode="auto">
          <a:xfrm>
            <a:off x="5791200" y="4369336"/>
            <a:ext cx="3352800" cy="2488664"/>
          </a:xfrm>
          <a:prstGeom prst="rect">
            <a:avLst/>
          </a:prstGeom>
          <a:noFill/>
        </p:spPr>
      </p:pic>
      <p:pic>
        <p:nvPicPr>
          <p:cNvPr id="1033" name="Picture 9" descr="C:\Documents and Settings\ELLRID\Local Settings\Temporary Internet Files\Content.IE5\95P6JRXE\MP900448313[1].jpg"/>
          <p:cNvPicPr>
            <a:picLocks noChangeAspect="1" noChangeArrowheads="1"/>
          </p:cNvPicPr>
          <p:nvPr/>
        </p:nvPicPr>
        <p:blipFill>
          <a:blip r:embed="rId7" cstate="print"/>
          <a:srcRect/>
          <a:stretch>
            <a:fillRect/>
          </a:stretch>
        </p:blipFill>
        <p:spPr bwMode="auto">
          <a:xfrm>
            <a:off x="2286000" y="2309283"/>
            <a:ext cx="3657600" cy="2540000"/>
          </a:xfrm>
          <a:prstGeom prst="rect">
            <a:avLst/>
          </a:prstGeom>
          <a:noFill/>
        </p:spPr>
      </p:pic>
      <p:pic>
        <p:nvPicPr>
          <p:cNvPr id="1034" name="Picture 10" descr="C:\Documents and Settings\ELLRID\Local Settings\Temporary Internet Files\Content.IE5\I1HYRYD4\MP900442227[1].jpg"/>
          <p:cNvPicPr>
            <a:picLocks noChangeAspect="1" noChangeArrowheads="1"/>
          </p:cNvPicPr>
          <p:nvPr/>
        </p:nvPicPr>
        <p:blipFill>
          <a:blip r:embed="rId8" cstate="print"/>
          <a:srcRect/>
          <a:stretch>
            <a:fillRect/>
          </a:stretch>
        </p:blipFill>
        <p:spPr bwMode="auto">
          <a:xfrm>
            <a:off x="2438400" y="4800600"/>
            <a:ext cx="3352800" cy="2057400"/>
          </a:xfrm>
          <a:prstGeom prst="rect">
            <a:avLst/>
          </a:prstGeom>
          <a:noFill/>
        </p:spPr>
      </p:pic>
      <p:pic>
        <p:nvPicPr>
          <p:cNvPr id="1036" name="Picture 12" descr="C:\Documents and Settings\ELLRID\Local Settings\Temporary Internet Files\Content.IE5\I1HYRYD4\MP900448366[1].jpg"/>
          <p:cNvPicPr>
            <a:picLocks noChangeAspect="1" noChangeArrowheads="1"/>
          </p:cNvPicPr>
          <p:nvPr/>
        </p:nvPicPr>
        <p:blipFill>
          <a:blip r:embed="rId9" cstate="print"/>
          <a:srcRect/>
          <a:stretch>
            <a:fillRect/>
          </a:stretch>
        </p:blipFill>
        <p:spPr bwMode="auto">
          <a:xfrm>
            <a:off x="7239000" y="2286000"/>
            <a:ext cx="1905000" cy="2514600"/>
          </a:xfrm>
          <a:prstGeom prst="rect">
            <a:avLst/>
          </a:prstGeom>
          <a:noFill/>
        </p:spPr>
      </p:pic>
      <p:pic>
        <p:nvPicPr>
          <p:cNvPr id="1038" name="Picture 14" descr="C:\Documents and Settings\ELLRID\Local Settings\Temporary Internet Files\Content.IE5\I2FZDGN7\MP900448643[1].jpg"/>
          <p:cNvPicPr>
            <a:picLocks noChangeAspect="1" noChangeArrowheads="1"/>
          </p:cNvPicPr>
          <p:nvPr/>
        </p:nvPicPr>
        <p:blipFill>
          <a:blip r:embed="rId10" cstate="print"/>
          <a:srcRect/>
          <a:stretch>
            <a:fillRect/>
          </a:stretch>
        </p:blipFill>
        <p:spPr bwMode="auto">
          <a:xfrm>
            <a:off x="0" y="3657600"/>
            <a:ext cx="2590800" cy="3200400"/>
          </a:xfrm>
          <a:prstGeom prst="rect">
            <a:avLst/>
          </a:prstGeom>
          <a:noFill/>
        </p:spPr>
      </p:pic>
      <p:pic>
        <p:nvPicPr>
          <p:cNvPr id="1041" name="Picture 17" descr="C:\Documents and Settings\ELLRID\Local Settings\Temporary Internet Files\Content.IE5\4RLF2EZP\MP900202033[1].jpg"/>
          <p:cNvPicPr>
            <a:picLocks noChangeAspect="1" noChangeArrowheads="1"/>
          </p:cNvPicPr>
          <p:nvPr/>
        </p:nvPicPr>
        <p:blipFill>
          <a:blip r:embed="rId11" cstate="print"/>
          <a:srcRect/>
          <a:stretch>
            <a:fillRect/>
          </a:stretch>
        </p:blipFill>
        <p:spPr bwMode="auto">
          <a:xfrm>
            <a:off x="2133600" y="0"/>
            <a:ext cx="1156716" cy="2286000"/>
          </a:xfrm>
          <a:prstGeom prst="rect">
            <a:avLst/>
          </a:prstGeom>
          <a:noFill/>
        </p:spPr>
      </p:pic>
      <p:pic>
        <p:nvPicPr>
          <p:cNvPr id="1042" name="Picture 18" descr="C:\Documents and Settings\ELLRID\Local Settings\Temporary Internet Files\Content.IE5\BEONR501\MP900405542[1].jpg"/>
          <p:cNvPicPr>
            <a:picLocks noChangeAspect="1" noChangeArrowheads="1"/>
          </p:cNvPicPr>
          <p:nvPr/>
        </p:nvPicPr>
        <p:blipFill>
          <a:blip r:embed="rId12" cstate="print"/>
          <a:srcRect/>
          <a:stretch>
            <a:fillRect/>
          </a:stretch>
        </p:blipFill>
        <p:spPr bwMode="auto">
          <a:xfrm>
            <a:off x="6324600" y="0"/>
            <a:ext cx="2819400" cy="2286000"/>
          </a:xfrm>
          <a:prstGeom prst="rect">
            <a:avLst/>
          </a:prstGeom>
          <a:noFill/>
        </p:spPr>
      </p:pic>
      <p:pic>
        <p:nvPicPr>
          <p:cNvPr id="1039" name="Picture 15" descr="C:\Documents and Settings\ELLRID\Local Settings\Temporary Internet Files\Content.IE5\RPHRAEA9\MP900423784[1].jpg"/>
          <p:cNvPicPr>
            <a:picLocks noChangeAspect="1" noChangeArrowheads="1"/>
          </p:cNvPicPr>
          <p:nvPr/>
        </p:nvPicPr>
        <p:blipFill>
          <a:blip r:embed="rId13" cstate="print"/>
          <a:srcRect/>
          <a:stretch>
            <a:fillRect/>
          </a:stretch>
        </p:blipFill>
        <p:spPr bwMode="auto">
          <a:xfrm>
            <a:off x="0" y="1"/>
            <a:ext cx="2416508" cy="1981200"/>
          </a:xfrm>
          <a:prstGeom prst="rect">
            <a:avLst/>
          </a:prstGeom>
          <a:noFill/>
        </p:spPr>
      </p:pic>
      <p:pic>
        <p:nvPicPr>
          <p:cNvPr id="1031" name="Picture 7" descr="C:\Documents and Settings\ELLRID\Local Settings\Temporary Internet Files\Content.IE5\5VMDEPPO\MP900448534[1].jpg"/>
          <p:cNvPicPr>
            <a:picLocks noChangeAspect="1" noChangeArrowheads="1"/>
          </p:cNvPicPr>
          <p:nvPr/>
        </p:nvPicPr>
        <p:blipFill>
          <a:blip r:embed="rId14" cstate="print"/>
          <a:srcRect/>
          <a:stretch>
            <a:fillRect/>
          </a:stretch>
        </p:blipFill>
        <p:spPr bwMode="auto">
          <a:xfrm>
            <a:off x="4419600" y="0"/>
            <a:ext cx="2057400" cy="3086100"/>
          </a:xfrm>
          <a:prstGeom prst="rect">
            <a:avLst/>
          </a:prstGeom>
          <a:noFill/>
        </p:spPr>
      </p:pic>
      <p:pic>
        <p:nvPicPr>
          <p:cNvPr id="1040" name="Picture 16" descr="C:\Documents and Settings\ELLRID\Local Settings\Temporary Internet Files\Content.IE5\BEONR501\MP900262887[1].jpg"/>
          <p:cNvPicPr>
            <a:picLocks noChangeAspect="1" noChangeArrowheads="1"/>
          </p:cNvPicPr>
          <p:nvPr/>
        </p:nvPicPr>
        <p:blipFill>
          <a:blip r:embed="rId15" cstate="print"/>
          <a:srcRect/>
          <a:stretch>
            <a:fillRect/>
          </a:stretch>
        </p:blipFill>
        <p:spPr bwMode="auto">
          <a:xfrm>
            <a:off x="5791200" y="2286000"/>
            <a:ext cx="1447800" cy="2133600"/>
          </a:xfrm>
          <a:prstGeom prst="rect">
            <a:avLst/>
          </a:prstGeom>
          <a:noFill/>
        </p:spPr>
      </p:pic>
    </p:spTree>
  </p:cSld>
  <p:clrMapOvr>
    <a:masterClrMapping/>
  </p:clrMapOvr>
  <p:transition spd="slow">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772400" cy="5635752"/>
          </a:xfrm>
          <a:solidFill>
            <a:schemeClr val="accent5">
              <a:lumMod val="40000"/>
              <a:lumOff val="60000"/>
            </a:schemeClr>
          </a:solidFill>
        </p:spPr>
        <p:txBody>
          <a:bodyPr>
            <a:normAutofit/>
          </a:bodyPr>
          <a:lstStyle/>
          <a:p>
            <a:r>
              <a:rPr lang="en-US" b="1" i="1" dirty="0"/>
              <a:t>What were the </a:t>
            </a:r>
            <a:r>
              <a:rPr lang="en-US" b="1" i="1" u="sng" dirty="0"/>
              <a:t>original</a:t>
            </a:r>
            <a:r>
              <a:rPr lang="en-US" b="1" i="1" dirty="0"/>
              <a:t> safety issues that resulted in the child(ren)’s placement?</a:t>
            </a:r>
            <a:endParaRPr lang="en-US" i="1" dirty="0"/>
          </a:p>
          <a:p>
            <a:pPr lvl="1"/>
            <a:endParaRPr lang="en-US" sz="2800" b="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endParaRPr>
          </a:p>
          <a:p>
            <a:r>
              <a:rPr lang="en-US" b="1" i="1" dirty="0"/>
              <a:t>Have the </a:t>
            </a:r>
            <a:r>
              <a:rPr lang="en-US" b="1" i="1" u="sng" dirty="0"/>
              <a:t>original</a:t>
            </a:r>
            <a:r>
              <a:rPr lang="en-US" b="1" i="1" dirty="0"/>
              <a:t> safety issues been altered or reduced to a sufficient level whereby control within the family is probable? </a:t>
            </a:r>
            <a:endParaRPr lang="en-US" i="1" dirty="0"/>
          </a:p>
          <a:p>
            <a:pPr>
              <a:buNone/>
            </a:pPr>
            <a:endParaRPr lang="en-US" sz="2800" b="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endParaRPr>
          </a:p>
          <a:p>
            <a:r>
              <a:rPr lang="en-US" b="1" i="1" dirty="0"/>
              <a:t>Were there other safety issues identified after the child(ren) came into placement that necessitated or contributed to the continuation of the placement? </a:t>
            </a:r>
            <a:endParaRPr lang="en-US" i="1" dirty="0"/>
          </a:p>
          <a:p>
            <a:pPr>
              <a:buNone/>
            </a:pPr>
            <a:endParaRPr lang="en-US" sz="2800" b="1" dirty="0">
              <a:solidFill>
                <a:schemeClr val="tx2">
                  <a:lumMod val="50000"/>
                </a:schemeClr>
              </a:solidFill>
              <a:latin typeface="Tahoma" pitchFamily="34" charset="0"/>
              <a:cs typeface="Tahoma" pitchFamily="34" charset="0"/>
            </a:endParaRPr>
          </a:p>
        </p:txBody>
      </p:sp>
      <p:sp>
        <p:nvSpPr>
          <p:cNvPr id="5" name="Rectangle 4"/>
          <p:cNvSpPr/>
          <p:nvPr/>
        </p:nvSpPr>
        <p:spPr>
          <a:xfrm>
            <a:off x="0" y="0"/>
            <a:ext cx="8629542" cy="923330"/>
          </a:xfrm>
          <a:prstGeom prst="rect">
            <a:avLst/>
          </a:prstGeom>
          <a:noFill/>
          <a:effectLst>
            <a:glow rad="228600">
              <a:schemeClr val="accent1">
                <a:satMod val="175000"/>
                <a:alpha val="40000"/>
              </a:schemeClr>
            </a:glow>
            <a:outerShdw blurRad="50800" dist="38100" dir="13500000" algn="br" rotWithShape="0">
              <a:prstClr val="black">
                <a:alpha val="40000"/>
              </a:prstClr>
            </a:outerShdw>
          </a:effectLst>
        </p:spPr>
        <p:txBody>
          <a:bodyPr wrap="none" lIns="91440" tIns="45720" rIns="91440" bIns="45720">
            <a:spAutoFit/>
          </a:bodyPr>
          <a:lstStyle/>
          <a:p>
            <a:pPr algn="ctr"/>
            <a:r>
              <a:rPr lang="en-US" sz="5400" b="1" i="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Reunification Assessment</a:t>
            </a:r>
            <a:endParaRPr lang="en-US" sz="5400" b="1" i="1" cap="none"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endParaRPr>
          </a:p>
        </p:txBody>
      </p:sp>
    </p:spTree>
  </p:cSld>
  <p:clrMapOvr>
    <a:masterClrMapping/>
  </p:clrMapOvr>
  <p:transition spd="slow">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772400" cy="5635752"/>
          </a:xfrm>
          <a:solidFill>
            <a:schemeClr val="accent5">
              <a:lumMod val="40000"/>
              <a:lumOff val="60000"/>
            </a:schemeClr>
          </a:solidFill>
        </p:spPr>
        <p:txBody>
          <a:bodyPr>
            <a:normAutofit/>
          </a:bodyPr>
          <a:lstStyle/>
          <a:p>
            <a:endParaRPr lang="en-US" b="1" i="1" dirty="0"/>
          </a:p>
          <a:p>
            <a:endParaRPr lang="en-US" b="1" i="1" dirty="0"/>
          </a:p>
          <a:p>
            <a:r>
              <a:rPr lang="en-US" b="1" i="1" dirty="0"/>
              <a:t>Have the safety issues identified in Question C been resolved or reduced sufficiently whereby control within the family is probable? </a:t>
            </a:r>
          </a:p>
          <a:p>
            <a:endParaRPr lang="en-US" i="1" dirty="0"/>
          </a:p>
          <a:p>
            <a:r>
              <a:rPr lang="en-US" b="1" i="1" dirty="0"/>
              <a:t>Are parent/guardian/custodian(s) in compliance with court orders? </a:t>
            </a:r>
          </a:p>
          <a:p>
            <a:pPr>
              <a:buNone/>
            </a:pPr>
            <a:endParaRPr lang="en-US" sz="2800" b="1" i="1" dirty="0">
              <a:solidFill>
                <a:schemeClr val="tx2">
                  <a:lumMod val="50000"/>
                </a:schemeClr>
              </a:solidFill>
              <a:effectLst>
                <a:outerShdw blurRad="38100" dist="38100" dir="2700000" algn="tl">
                  <a:srgbClr val="000000">
                    <a:alpha val="43137"/>
                  </a:srgbClr>
                </a:outerShdw>
              </a:effectLst>
              <a:latin typeface="Tahoma" pitchFamily="34" charset="0"/>
              <a:cs typeface="Tahoma" pitchFamily="34" charset="0"/>
            </a:endParaRPr>
          </a:p>
        </p:txBody>
      </p:sp>
      <p:sp>
        <p:nvSpPr>
          <p:cNvPr id="5" name="Rectangle 4"/>
          <p:cNvSpPr/>
          <p:nvPr/>
        </p:nvSpPr>
        <p:spPr>
          <a:xfrm>
            <a:off x="0" y="0"/>
            <a:ext cx="8629542" cy="923330"/>
          </a:xfrm>
          <a:prstGeom prst="rect">
            <a:avLst/>
          </a:prstGeom>
          <a:noFill/>
          <a:effectLst>
            <a:glow rad="228600">
              <a:schemeClr val="accent1">
                <a:satMod val="175000"/>
                <a:alpha val="40000"/>
              </a:schemeClr>
            </a:glow>
            <a:outerShdw blurRad="50800" dist="38100" dir="13500000" algn="br" rotWithShape="0">
              <a:prstClr val="black">
                <a:alpha val="40000"/>
              </a:prstClr>
            </a:outerShdw>
          </a:effectLst>
        </p:spPr>
        <p:txBody>
          <a:bodyPr wrap="none" lIns="91440" tIns="45720" rIns="91440" bIns="45720">
            <a:spAutoFit/>
          </a:bodyPr>
          <a:lstStyle/>
          <a:p>
            <a:pPr algn="ctr"/>
            <a:r>
              <a:rPr lang="en-US" sz="5400" b="1" i="1"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rPr>
              <a:t>Reunification Assessment</a:t>
            </a:r>
            <a:endParaRPr lang="en-US" sz="5400" b="1" i="1" cap="none"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effectLst>
            </a:endParaRPr>
          </a:p>
        </p:txBody>
      </p:sp>
    </p:spTree>
  </p:cSld>
  <p:clrMapOvr>
    <a:masterClrMapping/>
  </p:clrMapOvr>
  <p:transition spd="slow">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ELLRID\Local Settings\Temporary Internet Files\Content.IE5\BEONR501\MC900232899[1].wmf"/>
          <p:cNvPicPr>
            <a:picLocks noGrp="1" noChangeAspect="1" noChangeArrowheads="1"/>
          </p:cNvPicPr>
          <p:nvPr>
            <p:ph sz="quarter" idx="1"/>
          </p:nvPr>
        </p:nvPicPr>
        <p:blipFill>
          <a:blip r:embed="rId3" cstate="print"/>
          <a:srcRect/>
          <a:stretch>
            <a:fillRect/>
          </a:stretch>
        </p:blipFill>
        <p:spPr bwMode="auto">
          <a:xfrm>
            <a:off x="304800" y="152400"/>
            <a:ext cx="2514600" cy="2209800"/>
          </a:xfrm>
          <a:prstGeom prst="rect">
            <a:avLst/>
          </a:prstGeom>
          <a:noFill/>
        </p:spPr>
      </p:pic>
      <p:pic>
        <p:nvPicPr>
          <p:cNvPr id="1028" name="Picture 4" descr="C:\Documents and Settings\ELLRID\Local Settings\Temporary Internet Files\Content.IE5\PRV7DHOE\MC900404275[1].wmf"/>
          <p:cNvPicPr>
            <a:picLocks noChangeAspect="1" noChangeArrowheads="1"/>
          </p:cNvPicPr>
          <p:nvPr/>
        </p:nvPicPr>
        <p:blipFill>
          <a:blip r:embed="rId4" cstate="print"/>
          <a:srcRect/>
          <a:stretch>
            <a:fillRect/>
          </a:stretch>
        </p:blipFill>
        <p:spPr bwMode="auto">
          <a:xfrm>
            <a:off x="4876800" y="4038600"/>
            <a:ext cx="3886200" cy="2286000"/>
          </a:xfrm>
          <a:prstGeom prst="rect">
            <a:avLst/>
          </a:prstGeom>
          <a:noFill/>
        </p:spPr>
      </p:pic>
      <p:sp>
        <p:nvSpPr>
          <p:cNvPr id="8" name="TextBox 7"/>
          <p:cNvSpPr txBox="1"/>
          <p:nvPr/>
        </p:nvSpPr>
        <p:spPr>
          <a:xfrm>
            <a:off x="381000" y="2133600"/>
            <a:ext cx="8229600" cy="1569660"/>
          </a:xfrm>
          <a:prstGeom prst="rect">
            <a:avLst/>
          </a:prstGeom>
          <a:noFill/>
        </p:spPr>
        <p:txBody>
          <a:bodyPr wrap="square" rtlCol="0">
            <a:spAutoFit/>
          </a:bodyPr>
          <a:lstStyle/>
          <a:p>
            <a:r>
              <a:rPr lang="en-US" sz="9600" dirty="0">
                <a:solidFill>
                  <a:schemeClr val="accent5">
                    <a:lumMod val="50000"/>
                  </a:schemeClr>
                </a:solidFill>
                <a:effectLst>
                  <a:outerShdw blurRad="38100" dist="38100" dir="2700000" algn="tl">
                    <a:srgbClr val="000000">
                      <a:alpha val="43137"/>
                    </a:srgbClr>
                  </a:outerShdw>
                </a:effectLst>
                <a:latin typeface="Snap ITC" pitchFamily="82" charset="0"/>
              </a:rPr>
              <a:t>  Wrap Up</a:t>
            </a:r>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857250"/>
            <a:ext cx="8413996" cy="51435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pPr>
            <a:endParaRPr lang="en-US" sz="1350" dirty="0">
              <a:solidFill>
                <a:prstClr val="white"/>
              </a:solidFill>
              <a:latin typeface="Calibri"/>
            </a:endParaRPr>
          </a:p>
        </p:txBody>
      </p:sp>
      <p:sp>
        <p:nvSpPr>
          <p:cNvPr id="19"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857250"/>
            <a:ext cx="8078814" cy="51435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pPr>
            <a:endParaRPr lang="en-US" sz="1350" dirty="0">
              <a:solidFill>
                <a:prstClr val="white"/>
              </a:solidFill>
              <a:latin typeface="Calibri"/>
            </a:endParaRPr>
          </a:p>
        </p:txBody>
      </p:sp>
      <p:pic>
        <p:nvPicPr>
          <p:cNvPr id="7" name="Picture 6">
            <a:extLst>
              <a:ext uri="{FF2B5EF4-FFF2-40B4-BE49-F238E27FC236}">
                <a16:creationId xmlns:a16="http://schemas.microsoft.com/office/drawing/2014/main" id="{ED14BD3B-5D7B-4E88-97D2-B8763F73DE4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60045" y="2117866"/>
            <a:ext cx="2569468" cy="2621906"/>
          </a:xfrm>
          <a:prstGeom prst="rect">
            <a:avLst/>
          </a:prstGeom>
        </p:spPr>
      </p:pic>
      <p:sp>
        <p:nvSpPr>
          <p:cNvPr id="4" name="Title 3">
            <a:extLst>
              <a:ext uri="{FF2B5EF4-FFF2-40B4-BE49-F238E27FC236}">
                <a16:creationId xmlns:a16="http://schemas.microsoft.com/office/drawing/2014/main" id="{699F8820-4790-449B-AD8B-AA2E789157A4}"/>
              </a:ext>
            </a:extLst>
          </p:cNvPr>
          <p:cNvSpPr>
            <a:spLocks noGrp="1"/>
          </p:cNvSpPr>
          <p:nvPr>
            <p:ph type="title"/>
          </p:nvPr>
        </p:nvSpPr>
        <p:spPr>
          <a:xfrm>
            <a:off x="3288030" y="1131094"/>
            <a:ext cx="5373370" cy="994172"/>
          </a:xfrm>
        </p:spPr>
        <p:txBody>
          <a:bodyPr>
            <a:normAutofit/>
          </a:bodyPr>
          <a:lstStyle/>
          <a:p>
            <a:r>
              <a:rPr lang="en-US" b="1" dirty="0">
                <a:solidFill>
                  <a:schemeClr val="bg1"/>
                </a:solidFill>
              </a:rPr>
              <a:t>Applying Critical Thinking Skills</a:t>
            </a:r>
          </a:p>
        </p:txBody>
      </p:sp>
      <p:sp>
        <p:nvSpPr>
          <p:cNvPr id="5" name="Content Placeholder 4">
            <a:extLst>
              <a:ext uri="{FF2B5EF4-FFF2-40B4-BE49-F238E27FC236}">
                <a16:creationId xmlns:a16="http://schemas.microsoft.com/office/drawing/2014/main" id="{A27EA9FD-0609-416A-B516-AD0FC6D9F73B}"/>
              </a:ext>
            </a:extLst>
          </p:cNvPr>
          <p:cNvSpPr>
            <a:spLocks noGrp="1"/>
          </p:cNvSpPr>
          <p:nvPr>
            <p:ph idx="1"/>
          </p:nvPr>
        </p:nvSpPr>
        <p:spPr>
          <a:xfrm>
            <a:off x="3290636" y="2374201"/>
            <a:ext cx="5722736" cy="3115771"/>
          </a:xfrm>
        </p:spPr>
        <p:txBody>
          <a:bodyPr>
            <a:normAutofit fontScale="92500"/>
          </a:bodyPr>
          <a:lstStyle/>
          <a:p>
            <a:r>
              <a:rPr lang="en-US" sz="2400" dirty="0">
                <a:solidFill>
                  <a:schemeClr val="bg1"/>
                </a:solidFill>
              </a:rPr>
              <a:t>Critical thinking involves analyzing, </a:t>
            </a:r>
            <a:r>
              <a:rPr lang="en-US" sz="2400" u="sng" dirty="0">
                <a:solidFill>
                  <a:schemeClr val="bg1"/>
                </a:solidFill>
              </a:rPr>
              <a:t>synthesizing</a:t>
            </a:r>
            <a:r>
              <a:rPr lang="en-US" sz="2400" dirty="0">
                <a:solidFill>
                  <a:schemeClr val="bg1"/>
                </a:solidFill>
              </a:rPr>
              <a:t>, evaluating, and applying information generated by one’s conversations, observations, experiences, reflections, and reasoning. When done well, it brings “clarity, accuracy, precision, consistency, relevance, sound evidence, good reasons, depth, breadth, and fairness” (Michael Scriven &amp; Richard Paul for the National Council for Excellence in Critical Thinking Instruction).</a:t>
            </a:r>
            <a:endParaRPr lang="en-US" sz="2400" i="1" dirty="0">
              <a:solidFill>
                <a:schemeClr val="bg1"/>
              </a:solidFill>
            </a:endParaRPr>
          </a:p>
          <a:p>
            <a:endParaRPr lang="en-US" sz="1500" dirty="0">
              <a:solidFill>
                <a:schemeClr val="bg1"/>
              </a:solidFill>
            </a:endParaRPr>
          </a:p>
        </p:txBody>
      </p:sp>
    </p:spTree>
    <p:extLst>
      <p:ext uri="{BB962C8B-B14F-4D97-AF65-F5344CB8AC3E}">
        <p14:creationId xmlns:p14="http://schemas.microsoft.com/office/powerpoint/2010/main" val="934798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SACWIS Knowledge Base</a:t>
            </a:r>
            <a:br>
              <a:rPr lang="en-US" dirty="0"/>
            </a:br>
            <a:r>
              <a:rPr lang="en-US" dirty="0">
                <a:hlinkClick r:id="rId3"/>
              </a:rPr>
              <a:t>http://jfskb.com/sacwis/</a:t>
            </a:r>
            <a:r>
              <a:rPr lang="en-US" dirty="0"/>
              <a:t> </a:t>
            </a:r>
            <a:br>
              <a:rPr lang="en-US" dirty="0"/>
            </a:br>
            <a:endParaRPr lang="en-US"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0359" y="1371600"/>
            <a:ext cx="894516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5181600"/>
            <a:ext cx="12954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8BA19C44-07BD-4C80-A089-06EF70FAF756}" type="slidenum">
              <a:rPr lang="en-US" smtClean="0">
                <a:solidFill>
                  <a:prstClr val="black">
                    <a:tint val="75000"/>
                  </a:prstClr>
                </a:solidFill>
              </a:rPr>
              <a:pPr/>
              <a:t>70</a:t>
            </a:fld>
            <a:endParaRPr lang="en-US" dirty="0">
              <a:solidFill>
                <a:prstClr val="black">
                  <a:tint val="75000"/>
                </a:prstClr>
              </a:solidFill>
            </a:endParaRPr>
          </a:p>
        </p:txBody>
      </p:sp>
    </p:spTree>
    <p:extLst>
      <p:ext uri="{BB962C8B-B14F-4D97-AF65-F5344CB8AC3E}">
        <p14:creationId xmlns:p14="http://schemas.microsoft.com/office/powerpoint/2010/main" val="2109503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33400"/>
            <a:ext cx="8953499"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BA19C44-07BD-4C80-A089-06EF70FAF756}" type="slidenum">
              <a:rPr lang="en-US" smtClean="0">
                <a:solidFill>
                  <a:prstClr val="black">
                    <a:tint val="75000"/>
                  </a:prstClr>
                </a:solidFill>
              </a:rPr>
              <a:pPr/>
              <a:t>71</a:t>
            </a:fld>
            <a:endParaRPr lang="en-US" dirty="0">
              <a:solidFill>
                <a:prstClr val="black">
                  <a:tint val="75000"/>
                </a:prstClr>
              </a:solidFill>
            </a:endParaRPr>
          </a:p>
        </p:txBody>
      </p:sp>
    </p:spTree>
    <p:extLst>
      <p:ext uri="{BB962C8B-B14F-4D97-AF65-F5344CB8AC3E}">
        <p14:creationId xmlns:p14="http://schemas.microsoft.com/office/powerpoint/2010/main" val="1261693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33400"/>
            <a:ext cx="8953499"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BA19C44-07BD-4C80-A089-06EF70FAF756}" type="slidenum">
              <a:rPr lang="en-US" smtClean="0">
                <a:solidFill>
                  <a:prstClr val="black">
                    <a:tint val="75000"/>
                  </a:prstClr>
                </a:solidFill>
              </a:rPr>
              <a:pPr/>
              <a:t>72</a:t>
            </a:fld>
            <a:endParaRPr lang="en-US" dirty="0">
              <a:solidFill>
                <a:prstClr val="black">
                  <a:tint val="75000"/>
                </a:prstClr>
              </a:solidFill>
            </a:endParaRPr>
          </a:p>
        </p:txBody>
      </p:sp>
    </p:spTree>
    <p:extLst>
      <p:ext uri="{BB962C8B-B14F-4D97-AF65-F5344CB8AC3E}">
        <p14:creationId xmlns:p14="http://schemas.microsoft.com/office/powerpoint/2010/main" val="1884923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Documents and Settings\ELLRID\Local Settings\Temporary Internet Files\Content.IE5\5VMDEPPO\MP900438625[1].jpg"/>
          <p:cNvPicPr>
            <a:picLocks noChangeAspect="1" noChangeArrowheads="1"/>
          </p:cNvPicPr>
          <p:nvPr/>
        </p:nvPicPr>
        <p:blipFill>
          <a:blip r:embed="rId3" cstate="print"/>
          <a:srcRect/>
          <a:stretch>
            <a:fillRect/>
          </a:stretch>
        </p:blipFill>
        <p:spPr bwMode="auto">
          <a:xfrm>
            <a:off x="-304800" y="0"/>
            <a:ext cx="9448800" cy="6858000"/>
          </a:xfrm>
          <a:prstGeom prst="rect">
            <a:avLst/>
          </a:prstGeom>
          <a:noFill/>
        </p:spPr>
      </p:pic>
      <p:sp>
        <p:nvSpPr>
          <p:cNvPr id="2" name="Title 1"/>
          <p:cNvSpPr>
            <a:spLocks noGrp="1"/>
          </p:cNvSpPr>
          <p:nvPr>
            <p:ph type="title"/>
          </p:nvPr>
        </p:nvSpPr>
        <p:spPr>
          <a:xfrm>
            <a:off x="0" y="533400"/>
            <a:ext cx="8686800" cy="1706562"/>
          </a:xfrm>
        </p:spPr>
        <p:txBody>
          <a:bodyPr>
            <a:noAutofit/>
          </a:bodyPr>
          <a:lstStyle/>
          <a:p>
            <a:pPr algn="ctr"/>
            <a:r>
              <a:rPr lang="en-US" sz="7200" b="1" u="sng" dirty="0">
                <a:solidFill>
                  <a:schemeClr val="accent5">
                    <a:lumMod val="50000"/>
                  </a:schemeClr>
                </a:solidFill>
                <a:effectLst>
                  <a:glow rad="101600">
                    <a:schemeClr val="accent5">
                      <a:lumMod val="60000"/>
                      <a:lumOff val="40000"/>
                      <a:alpha val="60000"/>
                    </a:schemeClr>
                  </a:glow>
                </a:effectLst>
              </a:rPr>
              <a:t>CPS policy </a:t>
            </a:r>
            <a:br>
              <a:rPr lang="en-US" sz="7200" b="1" u="sng" dirty="0">
                <a:solidFill>
                  <a:schemeClr val="accent5">
                    <a:lumMod val="50000"/>
                  </a:schemeClr>
                </a:solidFill>
                <a:effectLst>
                  <a:glow rad="101600">
                    <a:schemeClr val="accent5">
                      <a:lumMod val="60000"/>
                      <a:lumOff val="40000"/>
                      <a:alpha val="60000"/>
                    </a:schemeClr>
                  </a:glow>
                </a:effectLst>
              </a:rPr>
            </a:br>
            <a:r>
              <a:rPr lang="en-US" sz="7200" b="1" u="sng" dirty="0">
                <a:solidFill>
                  <a:schemeClr val="accent5">
                    <a:lumMod val="50000"/>
                  </a:schemeClr>
                </a:solidFill>
                <a:effectLst>
                  <a:glow rad="101600">
                    <a:schemeClr val="accent5">
                      <a:lumMod val="60000"/>
                      <a:lumOff val="40000"/>
                      <a:alpha val="60000"/>
                    </a:schemeClr>
                  </a:glow>
                </a:effectLst>
              </a:rPr>
              <a:t>capm mailbox</a:t>
            </a:r>
          </a:p>
        </p:txBody>
      </p:sp>
      <p:sp>
        <p:nvSpPr>
          <p:cNvPr id="7" name="TextBox 6"/>
          <p:cNvSpPr txBox="1"/>
          <p:nvPr/>
        </p:nvSpPr>
        <p:spPr>
          <a:xfrm>
            <a:off x="0" y="3962400"/>
            <a:ext cx="8839200" cy="1015663"/>
          </a:xfrm>
          <a:prstGeom prst="rect">
            <a:avLst/>
          </a:prstGeom>
          <a:noFill/>
        </p:spPr>
        <p:txBody>
          <a:bodyPr wrap="square" rtlCol="0">
            <a:spAutoFit/>
          </a:bodyPr>
          <a:lstStyle/>
          <a:p>
            <a:r>
              <a:rPr lang="en-US" sz="6000" b="1" dirty="0">
                <a:solidFill>
                  <a:schemeClr val="accent5">
                    <a:lumMod val="50000"/>
                  </a:schemeClr>
                </a:solidFill>
                <a:latin typeface="Arial Black" pitchFamily="34" charset="0"/>
              </a:rPr>
              <a:t>CAPMIS@jfs.ohio.gov</a:t>
            </a: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7467600" cy="5330952"/>
          </a:xfrm>
        </p:spPr>
        <p:txBody>
          <a:bodyPr>
            <a:normAutofit/>
          </a:bodyPr>
          <a:lstStyle/>
          <a:p>
            <a:r>
              <a:rPr lang="en-US" sz="3200" dirty="0">
                <a:solidFill>
                  <a:schemeClr val="tx2">
                    <a:lumMod val="75000"/>
                  </a:schemeClr>
                </a:solidFill>
                <a:latin typeface="Arial Black" pitchFamily="34" charset="0"/>
              </a:rPr>
              <a:t>FAMILY ASSESSMENT</a:t>
            </a:r>
          </a:p>
          <a:p>
            <a:pPr>
              <a:buNone/>
            </a:pPr>
            <a:endParaRPr lang="en-US" sz="3200" dirty="0">
              <a:solidFill>
                <a:schemeClr val="tx2">
                  <a:lumMod val="75000"/>
                </a:schemeClr>
              </a:solidFill>
              <a:latin typeface="Arial Black" pitchFamily="34" charset="0"/>
            </a:endParaRPr>
          </a:p>
          <a:p>
            <a:r>
              <a:rPr lang="en-US" sz="3200" dirty="0">
                <a:solidFill>
                  <a:schemeClr val="tx2">
                    <a:lumMod val="75000"/>
                  </a:schemeClr>
                </a:solidFill>
                <a:latin typeface="Arial Black" pitchFamily="34" charset="0"/>
              </a:rPr>
              <a:t>CASE REVIEW </a:t>
            </a:r>
          </a:p>
          <a:p>
            <a:pPr>
              <a:buNone/>
            </a:pPr>
            <a:endParaRPr lang="en-US" sz="3200" dirty="0">
              <a:solidFill>
                <a:schemeClr val="tx2">
                  <a:lumMod val="75000"/>
                </a:schemeClr>
              </a:solidFill>
              <a:latin typeface="Arial Black" pitchFamily="34" charset="0"/>
            </a:endParaRPr>
          </a:p>
          <a:p>
            <a:r>
              <a:rPr lang="en-US" sz="3200" dirty="0">
                <a:solidFill>
                  <a:schemeClr val="tx2">
                    <a:lumMod val="75000"/>
                  </a:schemeClr>
                </a:solidFill>
                <a:latin typeface="Arial Black" pitchFamily="34" charset="0"/>
              </a:rPr>
              <a:t>ONGOING CASE ASSESSMENT INVESTIGATION TOOL</a:t>
            </a:r>
          </a:p>
          <a:p>
            <a:pPr>
              <a:buNone/>
            </a:pPr>
            <a:endParaRPr lang="en-US" sz="3200" dirty="0">
              <a:solidFill>
                <a:schemeClr val="tx2">
                  <a:lumMod val="75000"/>
                </a:schemeClr>
              </a:solidFill>
              <a:latin typeface="Arial Black" pitchFamily="34" charset="0"/>
            </a:endParaRPr>
          </a:p>
          <a:p>
            <a:r>
              <a:rPr lang="en-US" sz="3200" dirty="0">
                <a:solidFill>
                  <a:schemeClr val="tx2">
                    <a:lumMod val="75000"/>
                  </a:schemeClr>
                </a:solidFill>
                <a:latin typeface="Arial Black" pitchFamily="34" charset="0"/>
              </a:rPr>
              <a:t>REUNIFICATION ASSESSMENT</a:t>
            </a:r>
          </a:p>
        </p:txBody>
      </p:sp>
      <p:sp>
        <p:nvSpPr>
          <p:cNvPr id="5" name="Rectangle 4"/>
          <p:cNvSpPr/>
          <p:nvPr/>
        </p:nvSpPr>
        <p:spPr>
          <a:xfrm>
            <a:off x="152400" y="152400"/>
            <a:ext cx="8610600" cy="923330"/>
          </a:xfrm>
          <a:prstGeom prst="rect">
            <a:avLst/>
          </a:prstGeom>
          <a:noFill/>
        </p:spPr>
        <p:txBody>
          <a:bodyPr wrap="squar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SAFETY RE-ASSESMENT</a:t>
            </a:r>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1221504143"/>
              </p:ext>
            </p:extLst>
          </p:nvPr>
        </p:nvGraphicFramePr>
        <p:xfrm>
          <a:off x="1066800" y="228600"/>
          <a:ext cx="7696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219200" y="2819400"/>
            <a:ext cx="2247731" cy="584775"/>
          </a:xfrm>
          <a:prstGeom prst="rect">
            <a:avLst/>
          </a:prstGeom>
          <a:noFill/>
        </p:spPr>
        <p:txBody>
          <a:bodyPr wrap="none" rtlCol="0">
            <a:spAutoFit/>
          </a:bodyPr>
          <a:lstStyle/>
          <a:p>
            <a:r>
              <a:rPr lang="en-US" sz="3200" dirty="0">
                <a:solidFill>
                  <a:schemeClr val="bg1"/>
                </a:solidFill>
              </a:rPr>
              <a:t>Child Safety</a:t>
            </a:r>
          </a:p>
        </p:txBody>
      </p:sp>
    </p:spTree>
  </p:cSld>
  <p:clrMapOvr>
    <a:masterClrMapping/>
  </p:clrMapOvr>
  <p:transition spd="slow">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9DDA6CBA345A45BA8F0FB21AEDF0BB" ma:contentTypeVersion="13" ma:contentTypeDescription="Create a new document." ma:contentTypeScope="" ma:versionID="907f0a6d82eed395150b952528fff393">
  <xsd:schema xmlns:xsd="http://www.w3.org/2001/XMLSchema" xmlns:xs="http://www.w3.org/2001/XMLSchema" xmlns:p="http://schemas.microsoft.com/office/2006/metadata/properties" xmlns:ns2="3b8b6fbb-6fae-465a-bb9a-d9f57bc9dfb3" xmlns:ns3="f71b60b7-c8d2-4708-bb7c-44ab06404cbb" targetNamespace="http://schemas.microsoft.com/office/2006/metadata/properties" ma:root="true" ma:fieldsID="db08380ded9be02e3b9c78f6b6caccb2" ns2:_="" ns3:_="">
    <xsd:import namespace="3b8b6fbb-6fae-465a-bb9a-d9f57bc9dfb3"/>
    <xsd:import namespace="f71b60b7-c8d2-4708-bb7c-44ab06404c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b6fbb-6fae-465a-bb9a-d9f57bc9df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1b60b7-c8d2-4708-bb7c-44ab06404cb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74A6A0-E8A8-4B0E-94DF-45165F400E4E}">
  <ds:schemaRefs>
    <ds:schemaRef ds:uri="http://schemas.microsoft.com/office/2006/documentManagement/types"/>
    <ds:schemaRef ds:uri="3b8b6fbb-6fae-465a-bb9a-d9f57bc9dfb3"/>
    <ds:schemaRef ds:uri="http://schemas.microsoft.com/office/2006/metadata/properties"/>
    <ds:schemaRef ds:uri="http://www.w3.org/XML/1998/namespace"/>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f71b60b7-c8d2-4708-bb7c-44ab06404cbb"/>
  </ds:schemaRefs>
</ds:datastoreItem>
</file>

<file path=customXml/itemProps2.xml><?xml version="1.0" encoding="utf-8"?>
<ds:datastoreItem xmlns:ds="http://schemas.openxmlformats.org/officeDocument/2006/customXml" ds:itemID="{396CB2C2-AEA8-493A-9C47-7496195043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b6fbb-6fae-465a-bb9a-d9f57bc9dfb3"/>
    <ds:schemaRef ds:uri="f71b60b7-c8d2-4708-bb7c-44ab06404c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5BE8DD-2E26-467F-964E-11E3184E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9350</TotalTime>
  <Words>8313</Words>
  <Application>Microsoft Office PowerPoint</Application>
  <PresentationFormat>On-screen Show (4:3)</PresentationFormat>
  <Paragraphs>903</Paragraphs>
  <Slides>73</Slides>
  <Notes>73</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73</vt:i4>
      </vt:variant>
    </vt:vector>
  </HeadingPairs>
  <TitlesOfParts>
    <vt:vector size="93" baseType="lpstr">
      <vt:lpstr>Arial</vt:lpstr>
      <vt:lpstr>Arial Black</vt:lpstr>
      <vt:lpstr>Calibri</vt:lpstr>
      <vt:lpstr>Calibri Light</vt:lpstr>
      <vt:lpstr>Cambria Math</vt:lpstr>
      <vt:lpstr>Century Schoolbook</vt:lpstr>
      <vt:lpstr>Copperplate Gothic Bold</vt:lpstr>
      <vt:lpstr>Courier New</vt:lpstr>
      <vt:lpstr>Monotype Corsiva</vt:lpstr>
      <vt:lpstr>Snap ITC</vt:lpstr>
      <vt:lpstr>Tahoma</vt:lpstr>
      <vt:lpstr>Times New Roman</vt:lpstr>
      <vt:lpstr>Trebuchet MS</vt:lpstr>
      <vt:lpstr>Wingdings</vt:lpstr>
      <vt:lpstr>Wingdings 2</vt:lpstr>
      <vt:lpstr>Wingdings 3</vt:lpstr>
      <vt:lpstr>Oriel</vt:lpstr>
      <vt:lpstr>1_Office Theme</vt:lpstr>
      <vt:lpstr>1_Facet</vt:lpstr>
      <vt:lpstr>Facet</vt:lpstr>
      <vt:lpstr>PowerPoint Presentation</vt:lpstr>
      <vt:lpstr>PowerPoint Presentation</vt:lpstr>
      <vt:lpstr>PowerPoint Presentation</vt:lpstr>
      <vt:lpstr>ENGAGING: Effectively joining with the family to establish common goals concerning child safety, well-being and permanency.</vt:lpstr>
      <vt:lpstr>ASSESSING: Gathering information about reported concerns and family needs, evaluating the relevance of that information, and identifying family strengths and community resources that may be applied to address those concerns and needs.</vt:lpstr>
      <vt:lpstr>ASSESSING: IDEAL PRACTICE</vt:lpstr>
      <vt:lpstr>Applying Critical Thinking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A safety threat is not currently active.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Child’s Past Experiences</vt:lpstr>
      <vt:lpstr>Physical</vt:lpstr>
      <vt:lpstr>Emotional (Personality)</vt:lpstr>
      <vt:lpstr>Cognitive</vt:lpstr>
      <vt:lpstr>Behavioral</vt:lpstr>
      <vt:lpstr>PowerPoint Presentation</vt:lpstr>
      <vt:lpstr>PowerPoint Presentation</vt:lpstr>
      <vt:lpstr>PowerPoint Presentation</vt:lpstr>
      <vt:lpstr>PowerPoint Presentation</vt:lpstr>
      <vt:lpstr>ENGAGING: IDEAL PRACTICE</vt:lpstr>
      <vt:lpstr>ENGAGING: IDEAL PRACTICE</vt:lpstr>
      <vt:lpstr>ENGAGING: IDEAL PRACTICE</vt:lpstr>
      <vt:lpstr>ENGAGING: IDEAL PRACTICE</vt:lpstr>
      <vt:lpstr>Successful home visit</vt:lpstr>
      <vt:lpstr>PURPOSEFUL VISITS</vt:lpstr>
      <vt:lpstr>Observations during visits</vt:lpstr>
      <vt:lpstr>SCHEDULING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SACWIS Knowledge Base http://jfskb.com/sacwis/  </vt:lpstr>
      <vt:lpstr>PowerPoint Presentation</vt:lpstr>
      <vt:lpstr>PowerPoint Presentation</vt:lpstr>
      <vt:lpstr>CPS policy  capm mailbox</vt:lpstr>
    </vt:vector>
  </TitlesOfParts>
  <Company>Ohio Department of Job and Family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Name]</dc:title>
  <dc:creator>ODJFS</dc:creator>
  <cp:lastModifiedBy>Wooddell, Rachel</cp:lastModifiedBy>
  <cp:revision>599</cp:revision>
  <cp:lastPrinted>2022-04-13T01:02:55Z</cp:lastPrinted>
  <dcterms:created xsi:type="dcterms:W3CDTF">2007-11-27T17:10:58Z</dcterms:created>
  <dcterms:modified xsi:type="dcterms:W3CDTF">2022-04-13T01:03:11Z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y fmtid="{D5CDD505-2E9C-101B-9397-08002B2CF9AE}" pid="4" name="ContentTypeId">
    <vt:lpwstr>0x010100A49DDA6CBA345A45BA8F0FB21AEDF0BB</vt:lpwstr>
  </property>
</Properties>
</file>