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 id="2147483774" r:id="rId5"/>
    <p:sldMasterId id="2147483786" r:id="rId6"/>
    <p:sldMasterId id="2147483803" r:id="rId7"/>
  </p:sldMasterIdLst>
  <p:notesMasterIdLst>
    <p:notesMasterId r:id="rId110"/>
  </p:notesMasterIdLst>
  <p:handoutMasterIdLst>
    <p:handoutMasterId r:id="rId111"/>
  </p:handoutMasterIdLst>
  <p:sldIdLst>
    <p:sldId id="350" r:id="rId8"/>
    <p:sldId id="351" r:id="rId9"/>
    <p:sldId id="696" r:id="rId10"/>
    <p:sldId id="743" r:id="rId11"/>
    <p:sldId id="576" r:id="rId12"/>
    <p:sldId id="694" r:id="rId13"/>
    <p:sldId id="258" r:id="rId14"/>
    <p:sldId id="715" r:id="rId15"/>
    <p:sldId id="713" r:id="rId16"/>
    <p:sldId id="717" r:id="rId17"/>
    <p:sldId id="679" r:id="rId18"/>
    <p:sldId id="718" r:id="rId19"/>
    <p:sldId id="714" r:id="rId20"/>
    <p:sldId id="691" r:id="rId21"/>
    <p:sldId id="467" r:id="rId22"/>
    <p:sldId id="641" r:id="rId23"/>
    <p:sldId id="772" r:id="rId24"/>
    <p:sldId id="773" r:id="rId25"/>
    <p:sldId id="774" r:id="rId26"/>
    <p:sldId id="775" r:id="rId27"/>
    <p:sldId id="776" r:id="rId28"/>
    <p:sldId id="777" r:id="rId29"/>
    <p:sldId id="778" r:id="rId30"/>
    <p:sldId id="779" r:id="rId31"/>
    <p:sldId id="780" r:id="rId32"/>
    <p:sldId id="684" r:id="rId33"/>
    <p:sldId id="719" r:id="rId34"/>
    <p:sldId id="326" r:id="rId35"/>
    <p:sldId id="703" r:id="rId36"/>
    <p:sldId id="690" r:id="rId37"/>
    <p:sldId id="686" r:id="rId38"/>
    <p:sldId id="682" r:id="rId39"/>
    <p:sldId id="723" r:id="rId40"/>
    <p:sldId id="720" r:id="rId41"/>
    <p:sldId id="276" r:id="rId42"/>
    <p:sldId id="319" r:id="rId43"/>
    <p:sldId id="722" r:id="rId44"/>
    <p:sldId id="688" r:id="rId45"/>
    <p:sldId id="322" r:id="rId46"/>
    <p:sldId id="689" r:id="rId47"/>
    <p:sldId id="725" r:id="rId48"/>
    <p:sldId id="726" r:id="rId49"/>
    <p:sldId id="345" r:id="rId50"/>
    <p:sldId id="346" r:id="rId51"/>
    <p:sldId id="347" r:id="rId52"/>
    <p:sldId id="348" r:id="rId53"/>
    <p:sldId id="729" r:id="rId54"/>
    <p:sldId id="781" r:id="rId55"/>
    <p:sldId id="414" r:id="rId56"/>
    <p:sldId id="731" r:id="rId57"/>
    <p:sldId id="733" r:id="rId58"/>
    <p:sldId id="734" r:id="rId59"/>
    <p:sldId id="735" r:id="rId60"/>
    <p:sldId id="737" r:id="rId61"/>
    <p:sldId id="738" r:id="rId62"/>
    <p:sldId id="739" r:id="rId63"/>
    <p:sldId id="359" r:id="rId64"/>
    <p:sldId id="740" r:id="rId65"/>
    <p:sldId id="360" r:id="rId66"/>
    <p:sldId id="741" r:id="rId67"/>
    <p:sldId id="361" r:id="rId68"/>
    <p:sldId id="266" r:id="rId69"/>
    <p:sldId id="745" r:id="rId70"/>
    <p:sldId id="746" r:id="rId71"/>
    <p:sldId id="747" r:id="rId72"/>
    <p:sldId id="748" r:id="rId73"/>
    <p:sldId id="685" r:id="rId74"/>
    <p:sldId id="270" r:id="rId75"/>
    <p:sldId id="749" r:id="rId76"/>
    <p:sldId id="750" r:id="rId77"/>
    <p:sldId id="363" r:id="rId78"/>
    <p:sldId id="751" r:id="rId79"/>
    <p:sldId id="295" r:id="rId80"/>
    <p:sldId id="294" r:id="rId81"/>
    <p:sldId id="752" r:id="rId82"/>
    <p:sldId id="753" r:id="rId83"/>
    <p:sldId id="289" r:id="rId84"/>
    <p:sldId id="754" r:id="rId85"/>
    <p:sldId id="757" r:id="rId86"/>
    <p:sldId id="755" r:id="rId87"/>
    <p:sldId id="756" r:id="rId88"/>
    <p:sldId id="758" r:id="rId89"/>
    <p:sldId id="759" r:id="rId90"/>
    <p:sldId id="760" r:id="rId91"/>
    <p:sldId id="762" r:id="rId92"/>
    <p:sldId id="763" r:id="rId93"/>
    <p:sldId id="765" r:id="rId94"/>
    <p:sldId id="764" r:id="rId95"/>
    <p:sldId id="766" r:id="rId96"/>
    <p:sldId id="683" r:id="rId97"/>
    <p:sldId id="742" r:id="rId98"/>
    <p:sldId id="307" r:id="rId99"/>
    <p:sldId id="767" r:id="rId100"/>
    <p:sldId id="768" r:id="rId101"/>
    <p:sldId id="357" r:id="rId102"/>
    <p:sldId id="309" r:id="rId103"/>
    <p:sldId id="769" r:id="rId104"/>
    <p:sldId id="770" r:id="rId105"/>
    <p:sldId id="771" r:id="rId106"/>
    <p:sldId id="310" r:id="rId107"/>
    <p:sldId id="316" r:id="rId108"/>
    <p:sldId id="349" r:id="rId10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9900FF"/>
    <a:srgbClr val="9966FF"/>
    <a:srgbClr val="FF5050"/>
    <a:srgbClr val="663300"/>
    <a:srgbClr val="8BDD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C0BBC5-8E3D-4115-77D2-7F8DAB88D974}" v="1" dt="2022-01-13T22:42:49.310"/>
    <p1510:client id="{BF00BFDE-1CB7-E1EA-FFEE-972EA65ABDEF}" v="49" dt="2022-01-14T18:34:25.331"/>
    <p1510:client id="{C61F2B61-071A-41AA-92DD-CB65763F18C4}" v="1" dt="2022-01-13T22:43:52.826"/>
    <p1510:client id="{CC680249-3A80-AA47-8002-6A2B3CF4296C}" v="3" dt="2022-01-14T18:33:36.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8286" autoAdjust="0"/>
    <p:restoredTop sz="76296" autoAdjust="0"/>
  </p:normalViewPr>
  <p:slideViewPr>
    <p:cSldViewPr>
      <p:cViewPr varScale="1">
        <p:scale>
          <a:sx n="85" d="100"/>
          <a:sy n="85" d="100"/>
        </p:scale>
        <p:origin x="1404" y="84"/>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9786"/>
    </p:cViewPr>
  </p:sorterViewPr>
  <p:notesViewPr>
    <p:cSldViewPr>
      <p:cViewPr>
        <p:scale>
          <a:sx n="170" d="100"/>
          <a:sy n="170" d="100"/>
        </p:scale>
        <p:origin x="1800" y="-26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microsoft.com/office/2015/10/relationships/revisionInfo" Target="revisionInfo.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presProps" Target="pres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handoutMaster" Target="handoutMasters/handout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dell, Rachel" userId="S::wooddellr_ohio.edu#ext#@mailuc.onmicrosoft.com::d345be7a-548a-4336-b583-5f599c7ae7c6" providerId="AD" clId="Web-{B0C0BBC5-8E3D-4115-77D2-7F8DAB88D974}"/>
    <pc:docChg chg="modSld">
      <pc:chgData name="Wooddell, Rachel" userId="S::wooddellr_ohio.edu#ext#@mailuc.onmicrosoft.com::d345be7a-548a-4336-b583-5f599c7ae7c6" providerId="AD" clId="Web-{B0C0BBC5-8E3D-4115-77D2-7F8DAB88D974}" dt="2022-01-13T22:42:49.310" v="0"/>
      <pc:docMkLst>
        <pc:docMk/>
      </pc:docMkLst>
      <pc:sldChg chg="addSp modSp">
        <pc:chgData name="Wooddell, Rachel" userId="S::wooddellr_ohio.edu#ext#@mailuc.onmicrosoft.com::d345be7a-548a-4336-b583-5f599c7ae7c6" providerId="AD" clId="Web-{B0C0BBC5-8E3D-4115-77D2-7F8DAB88D974}" dt="2022-01-13T22:42:49.310" v="0"/>
        <pc:sldMkLst>
          <pc:docMk/>
          <pc:sldMk cId="3641050118" sldId="350"/>
        </pc:sldMkLst>
        <pc:spChg chg="add mod">
          <ac:chgData name="Wooddell, Rachel" userId="S::wooddellr_ohio.edu#ext#@mailuc.onmicrosoft.com::d345be7a-548a-4336-b583-5f599c7ae7c6" providerId="AD" clId="Web-{B0C0BBC5-8E3D-4115-77D2-7F8DAB88D974}" dt="2022-01-13T22:42:49.310" v="0"/>
          <ac:spMkLst>
            <pc:docMk/>
            <pc:sldMk cId="3641050118" sldId="350"/>
            <ac:spMk id="3" creationId="{F0F806BE-E825-4BF8-9881-89394ABE258E}"/>
          </ac:spMkLst>
        </pc:spChg>
      </pc:sldChg>
    </pc:docChg>
  </pc:docChgLst>
  <pc:docChgLst>
    <pc:chgData name="Wooddell, Rachel" userId="S::wooddellr_ohio.edu#ext#@mailuc.onmicrosoft.com::d345be7a-548a-4336-b583-5f599c7ae7c6" providerId="AD" clId="Web-{BF00BFDE-1CB7-E1EA-FFEE-972EA65ABDEF}"/>
    <pc:docChg chg="modSld">
      <pc:chgData name="Wooddell, Rachel" userId="S::wooddellr_ohio.edu#ext#@mailuc.onmicrosoft.com::d345be7a-548a-4336-b583-5f599c7ae7c6" providerId="AD" clId="Web-{BF00BFDE-1CB7-E1EA-FFEE-972EA65ABDEF}" dt="2022-01-14T18:34:25.331" v="48" actId="20577"/>
      <pc:docMkLst>
        <pc:docMk/>
      </pc:docMkLst>
      <pc:sldChg chg="modSp">
        <pc:chgData name="Wooddell, Rachel" userId="S::wooddellr_ohio.edu#ext#@mailuc.onmicrosoft.com::d345be7a-548a-4336-b583-5f599c7ae7c6" providerId="AD" clId="Web-{BF00BFDE-1CB7-E1EA-FFEE-972EA65ABDEF}" dt="2022-01-14T18:34:25.331" v="48" actId="20577"/>
        <pc:sldMkLst>
          <pc:docMk/>
          <pc:sldMk cId="3641050118" sldId="350"/>
        </pc:sldMkLst>
        <pc:spChg chg="mod">
          <ac:chgData name="Wooddell, Rachel" userId="S::wooddellr_ohio.edu#ext#@mailuc.onmicrosoft.com::d345be7a-548a-4336-b583-5f599c7ae7c6" providerId="AD" clId="Web-{BF00BFDE-1CB7-E1EA-FFEE-972EA65ABDEF}" dt="2022-01-14T18:34:25.331" v="48" actId="20577"/>
          <ac:spMkLst>
            <pc:docMk/>
            <pc:sldMk cId="3641050118" sldId="350"/>
            <ac:spMk id="3" creationId="{F0F806BE-E825-4BF8-9881-89394ABE258E}"/>
          </ac:spMkLst>
        </pc:spChg>
      </pc:sldChg>
      <pc:sldChg chg="addSp modSp">
        <pc:chgData name="Wooddell, Rachel" userId="S::wooddellr_ohio.edu#ext#@mailuc.onmicrosoft.com::d345be7a-548a-4336-b583-5f599c7ae7c6" providerId="AD" clId="Web-{BF00BFDE-1CB7-E1EA-FFEE-972EA65ABDEF}" dt="2022-01-14T18:28:59.382" v="26"/>
        <pc:sldMkLst>
          <pc:docMk/>
          <pc:sldMk cId="2494387095" sldId="351"/>
        </pc:sldMkLst>
        <pc:spChg chg="add mod">
          <ac:chgData name="Wooddell, Rachel" userId="S::wooddellr_ohio.edu#ext#@mailuc.onmicrosoft.com::d345be7a-548a-4336-b583-5f599c7ae7c6" providerId="AD" clId="Web-{BF00BFDE-1CB7-E1EA-FFEE-972EA65ABDEF}" dt="2022-01-14T18:28:59.382" v="26"/>
          <ac:spMkLst>
            <pc:docMk/>
            <pc:sldMk cId="2494387095" sldId="351"/>
            <ac:spMk id="2" creationId="{12B3BEC1-91A2-44F3-9FAC-4DC5FF722F6C}"/>
          </ac:spMkLst>
        </pc:spChg>
      </pc:sldChg>
    </pc:docChg>
  </pc:docChgLst>
  <pc:docChgLst>
    <pc:chgData name="Wooddell, Rachel" userId="78faa715-95da-48b5-86cb-a3551c6c2562" providerId="ADAL" clId="{C61F2B61-071A-41AA-92DD-CB65763F18C4}"/>
    <pc:docChg chg="custSel modSld">
      <pc:chgData name="Wooddell, Rachel" userId="78faa715-95da-48b5-86cb-a3551c6c2562" providerId="ADAL" clId="{C61F2B61-071A-41AA-92DD-CB65763F18C4}" dt="2022-01-13T22:51:12.341" v="66" actId="20577"/>
      <pc:docMkLst>
        <pc:docMk/>
      </pc:docMkLst>
      <pc:sldChg chg="modSp mod">
        <pc:chgData name="Wooddell, Rachel" userId="78faa715-95da-48b5-86cb-a3551c6c2562" providerId="ADAL" clId="{C61F2B61-071A-41AA-92DD-CB65763F18C4}" dt="2022-01-13T22:44:21.274" v="6" actId="20577"/>
        <pc:sldMkLst>
          <pc:docMk/>
          <pc:sldMk cId="1011007621" sldId="258"/>
        </pc:sldMkLst>
        <pc:spChg chg="mod">
          <ac:chgData name="Wooddell, Rachel" userId="78faa715-95da-48b5-86cb-a3551c6c2562" providerId="ADAL" clId="{C61F2B61-071A-41AA-92DD-CB65763F18C4}" dt="2022-01-13T22:44:21.274" v="6" actId="20577"/>
          <ac:spMkLst>
            <pc:docMk/>
            <pc:sldMk cId="1011007621" sldId="258"/>
            <ac:spMk id="2" creationId="{00000000-0000-0000-0000-000000000000}"/>
          </ac:spMkLst>
        </pc:spChg>
      </pc:sldChg>
      <pc:sldChg chg="modSp mod">
        <pc:chgData name="Wooddell, Rachel" userId="78faa715-95da-48b5-86cb-a3551c6c2562" providerId="ADAL" clId="{C61F2B61-071A-41AA-92DD-CB65763F18C4}" dt="2022-01-13T22:49:20.663" v="59" actId="20577"/>
        <pc:sldMkLst>
          <pc:docMk/>
          <pc:sldMk cId="1406647" sldId="310"/>
        </pc:sldMkLst>
        <pc:spChg chg="mod">
          <ac:chgData name="Wooddell, Rachel" userId="78faa715-95da-48b5-86cb-a3551c6c2562" providerId="ADAL" clId="{C61F2B61-071A-41AA-92DD-CB65763F18C4}" dt="2022-01-13T22:49:20.663" v="59" actId="20577"/>
          <ac:spMkLst>
            <pc:docMk/>
            <pc:sldMk cId="1406647" sldId="310"/>
            <ac:spMk id="5" creationId="{00000000-0000-0000-0000-000000000000}"/>
          </ac:spMkLst>
        </pc:spChg>
      </pc:sldChg>
      <pc:sldChg chg="modSp mod modNotesTx">
        <pc:chgData name="Wooddell, Rachel" userId="78faa715-95da-48b5-86cb-a3551c6c2562" providerId="ADAL" clId="{C61F2B61-071A-41AA-92DD-CB65763F18C4}" dt="2022-01-13T22:51:12.341" v="66" actId="20577"/>
        <pc:sldMkLst>
          <pc:docMk/>
          <pc:sldMk cId="2698380631" sldId="679"/>
        </pc:sldMkLst>
        <pc:spChg chg="mod">
          <ac:chgData name="Wooddell, Rachel" userId="78faa715-95da-48b5-86cb-a3551c6c2562" providerId="ADAL" clId="{C61F2B61-071A-41AA-92DD-CB65763F18C4}" dt="2022-01-13T22:45:15.758" v="23" actId="1076"/>
          <ac:spMkLst>
            <pc:docMk/>
            <pc:sldMk cId="2698380631" sldId="679"/>
            <ac:spMk id="5" creationId="{0B274E83-2E07-4C3C-8771-AB12B6172A5D}"/>
          </ac:spMkLst>
        </pc:spChg>
      </pc:sldChg>
      <pc:sldChg chg="modSp mod">
        <pc:chgData name="Wooddell, Rachel" userId="78faa715-95da-48b5-86cb-a3551c6c2562" providerId="ADAL" clId="{C61F2B61-071A-41AA-92DD-CB65763F18C4}" dt="2022-01-13T22:46:32.415" v="51" actId="404"/>
        <pc:sldMkLst>
          <pc:docMk/>
          <pc:sldMk cId="1325087440" sldId="714"/>
        </pc:sldMkLst>
        <pc:spChg chg="mod">
          <ac:chgData name="Wooddell, Rachel" userId="78faa715-95da-48b5-86cb-a3551c6c2562" providerId="ADAL" clId="{C61F2B61-071A-41AA-92DD-CB65763F18C4}" dt="2022-01-13T22:46:32.415" v="51" actId="404"/>
          <ac:spMkLst>
            <pc:docMk/>
            <pc:sldMk cId="1325087440" sldId="714"/>
            <ac:spMk id="17" creationId="{4688BD46-5A8C-4A86-AADD-DCA0F4A65AF4}"/>
          </ac:spMkLst>
        </pc:spChg>
      </pc:sldChg>
      <pc:sldChg chg="modSp mod">
        <pc:chgData name="Wooddell, Rachel" userId="78faa715-95da-48b5-86cb-a3551c6c2562" providerId="ADAL" clId="{C61F2B61-071A-41AA-92DD-CB65763F18C4}" dt="2022-01-13T22:44:28.250" v="13" actId="20577"/>
        <pc:sldMkLst>
          <pc:docMk/>
          <pc:sldMk cId="958554470" sldId="715"/>
        </pc:sldMkLst>
        <pc:spChg chg="mod">
          <ac:chgData name="Wooddell, Rachel" userId="78faa715-95da-48b5-86cb-a3551c6c2562" providerId="ADAL" clId="{C61F2B61-071A-41AA-92DD-CB65763F18C4}" dt="2022-01-13T22:44:28.250" v="13" actId="20577"/>
          <ac:spMkLst>
            <pc:docMk/>
            <pc:sldMk cId="958554470" sldId="715"/>
            <ac:spMk id="2" creationId="{00000000-0000-0000-0000-000000000000}"/>
          </ac:spMkLst>
        </pc:spChg>
      </pc:sldChg>
    </pc:docChg>
  </pc:docChgLst>
  <pc:docChgLst>
    <pc:chgData name="Wooddell, Rachel" userId="S::wooddellr_ohio.edu#ext#@mailuc.onmicrosoft.com::d345be7a-548a-4336-b583-5f599c7ae7c6" providerId="AD" clId="Web-{CC680249-3A80-AA47-8002-6A2B3CF4296C}"/>
    <pc:docChg chg="modSld">
      <pc:chgData name="Wooddell, Rachel" userId="S::wooddellr_ohio.edu#ext#@mailuc.onmicrosoft.com::d345be7a-548a-4336-b583-5f599c7ae7c6" providerId="AD" clId="Web-{CC680249-3A80-AA47-8002-6A2B3CF4296C}" dt="2022-01-14T18:33:33.829" v="1" actId="20577"/>
      <pc:docMkLst>
        <pc:docMk/>
      </pc:docMkLst>
      <pc:sldChg chg="modSp">
        <pc:chgData name="Wooddell, Rachel" userId="S::wooddellr_ohio.edu#ext#@mailuc.onmicrosoft.com::d345be7a-548a-4336-b583-5f599c7ae7c6" providerId="AD" clId="Web-{CC680249-3A80-AA47-8002-6A2B3CF4296C}" dt="2022-01-14T18:33:33.829" v="1" actId="20577"/>
        <pc:sldMkLst>
          <pc:docMk/>
          <pc:sldMk cId="3641050118" sldId="350"/>
        </pc:sldMkLst>
        <pc:spChg chg="mod">
          <ac:chgData name="Wooddell, Rachel" userId="S::wooddellr_ohio.edu#ext#@mailuc.onmicrosoft.com::d345be7a-548a-4336-b583-5f599c7ae7c6" providerId="AD" clId="Web-{CC680249-3A80-AA47-8002-6A2B3CF4296C}" dt="2022-01-14T18:33:33.829" v="1" actId="20577"/>
          <ac:spMkLst>
            <pc:docMk/>
            <pc:sldMk cId="3641050118" sldId="350"/>
            <ac:spMk id="3" creationId="{F0F806BE-E825-4BF8-9881-89394ABE258E}"/>
          </ac:spMkLst>
        </pc:spChg>
      </pc:sldChg>
    </pc:docChg>
  </pc:docChgLst>
</pc:chgInfo>
</file>

<file path=ppt/diagrams/_rels/data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image" Target="../media/image5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image" Target="../media/image52.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D98B81-3A1B-4FAF-AFC6-B2BBB15EA27F}" type="doc">
      <dgm:prSet loTypeId="urn:microsoft.com/office/officeart/2005/8/layout/chevron2" loCatId="list" qsTypeId="urn:microsoft.com/office/officeart/2005/8/quickstyle/3d2" qsCatId="3D" csTypeId="urn:microsoft.com/office/officeart/2005/8/colors/colorful5" csCatId="colorful" phldr="1"/>
      <dgm:spPr/>
      <dgm:t>
        <a:bodyPr/>
        <a:lstStyle/>
        <a:p>
          <a:endParaRPr lang="en-US"/>
        </a:p>
      </dgm:t>
    </dgm:pt>
    <dgm:pt modelId="{6532D866-CBF5-4571-8A6E-563255BF7C43}">
      <dgm:prSet phldrT="[Text]"/>
      <dgm:spPr/>
      <dgm:t>
        <a:bodyPr/>
        <a:lstStyle/>
        <a:p>
          <a:r>
            <a:rPr lang="en-US" dirty="0">
              <a:solidFill>
                <a:schemeClr val="tx1"/>
              </a:solidFill>
              <a:effectLst/>
              <a:latin typeface="Century Gothic" panose="020B0502020202020204" pitchFamily="34" charset="0"/>
            </a:rPr>
            <a:t>1</a:t>
          </a:r>
          <a:endParaRPr lang="en-US" dirty="0">
            <a:solidFill>
              <a:schemeClr val="tx1"/>
            </a:solidFill>
            <a:effectLst/>
          </a:endParaRPr>
        </a:p>
      </dgm:t>
    </dgm:pt>
    <dgm:pt modelId="{7B8DBF65-FD25-4E3A-A85B-16136ACA7E53}" type="parTrans" cxnId="{4A28C5B7-33F5-43F6-940B-6B121B9B2321}">
      <dgm:prSet/>
      <dgm:spPr/>
      <dgm:t>
        <a:bodyPr/>
        <a:lstStyle/>
        <a:p>
          <a:endParaRPr lang="en-US"/>
        </a:p>
      </dgm:t>
    </dgm:pt>
    <dgm:pt modelId="{787449D7-A1A8-4CCF-B4EB-312915C0C15F}" type="sibTrans" cxnId="{4A28C5B7-33F5-43F6-940B-6B121B9B2321}">
      <dgm:prSet/>
      <dgm:spPr/>
      <dgm:t>
        <a:bodyPr/>
        <a:lstStyle/>
        <a:p>
          <a:endParaRPr lang="en-US"/>
        </a:p>
      </dgm:t>
    </dgm:pt>
    <dgm:pt modelId="{CF8A669D-D667-46D3-806F-14E99AD8F428}">
      <dgm:prSet/>
      <dgm:spPr/>
      <dgm:t>
        <a:bodyPr/>
        <a:lstStyle/>
        <a:p>
          <a:r>
            <a:rPr lang="en-US">
              <a:solidFill>
                <a:schemeClr val="tx1"/>
              </a:solidFill>
              <a:effectLst/>
              <a:latin typeface="Century Gothic" panose="020B0502020202020204" pitchFamily="34" charset="0"/>
            </a:rPr>
            <a:t>2</a:t>
          </a:r>
          <a:endParaRPr lang="en-US" dirty="0">
            <a:solidFill>
              <a:schemeClr val="tx1"/>
            </a:solidFill>
            <a:effectLst/>
            <a:latin typeface="Century Gothic" panose="020B0502020202020204" pitchFamily="34" charset="0"/>
          </a:endParaRPr>
        </a:p>
      </dgm:t>
    </dgm:pt>
    <dgm:pt modelId="{39038A3C-2BBC-47EB-8ECB-028CA92C88FA}" type="parTrans" cxnId="{09620F92-44B6-4EE5-90C1-E46BF0DA3DCA}">
      <dgm:prSet/>
      <dgm:spPr/>
      <dgm:t>
        <a:bodyPr/>
        <a:lstStyle/>
        <a:p>
          <a:endParaRPr lang="en-US"/>
        </a:p>
      </dgm:t>
    </dgm:pt>
    <dgm:pt modelId="{06D1AFF3-4ADE-419C-BFFA-E956370A3C48}" type="sibTrans" cxnId="{09620F92-44B6-4EE5-90C1-E46BF0DA3DCA}">
      <dgm:prSet/>
      <dgm:spPr/>
      <dgm:t>
        <a:bodyPr/>
        <a:lstStyle/>
        <a:p>
          <a:endParaRPr lang="en-US"/>
        </a:p>
      </dgm:t>
    </dgm:pt>
    <dgm:pt modelId="{AAE3CB87-13CA-40E3-BDA1-DFB563E895E0}">
      <dgm:prSet/>
      <dgm:spPr/>
      <dgm:t>
        <a:bodyPr/>
        <a:lstStyle/>
        <a:p>
          <a:r>
            <a:rPr lang="en-US" dirty="0">
              <a:solidFill>
                <a:schemeClr val="tx1"/>
              </a:solidFill>
              <a:effectLst/>
              <a:latin typeface="Century Gothic" panose="020B0502020202020204" pitchFamily="34" charset="0"/>
            </a:rPr>
            <a:t>3</a:t>
          </a:r>
        </a:p>
      </dgm:t>
    </dgm:pt>
    <dgm:pt modelId="{28FA0739-BB32-412F-A7DA-8DD794264991}" type="parTrans" cxnId="{114247D6-D723-4963-BE67-281AE340F0F0}">
      <dgm:prSet/>
      <dgm:spPr/>
      <dgm:t>
        <a:bodyPr/>
        <a:lstStyle/>
        <a:p>
          <a:endParaRPr lang="en-US"/>
        </a:p>
      </dgm:t>
    </dgm:pt>
    <dgm:pt modelId="{B3C689F9-CFCB-43A6-B507-120E9C170250}" type="sibTrans" cxnId="{114247D6-D723-4963-BE67-281AE340F0F0}">
      <dgm:prSet/>
      <dgm:spPr/>
      <dgm:t>
        <a:bodyPr/>
        <a:lstStyle/>
        <a:p>
          <a:endParaRPr lang="en-US"/>
        </a:p>
      </dgm:t>
    </dgm:pt>
    <dgm:pt modelId="{1850A5DC-A56D-4306-B8F8-8303015D076D}">
      <dgm:prSet/>
      <dgm:spPr/>
      <dgm:t>
        <a:bodyPr/>
        <a:lstStyle/>
        <a:p>
          <a:r>
            <a:rPr lang="en-US" dirty="0">
              <a:solidFill>
                <a:schemeClr val="tx1"/>
              </a:solidFill>
              <a:effectLst/>
              <a:latin typeface="Century Gothic" panose="020B0502020202020204" pitchFamily="34" charset="0"/>
            </a:rPr>
            <a:t>4</a:t>
          </a:r>
        </a:p>
      </dgm:t>
    </dgm:pt>
    <dgm:pt modelId="{941545FD-929C-4F87-8D68-D0F2116AC146}" type="parTrans" cxnId="{A70E9A3E-628C-43C7-968F-25A5C32DFFD0}">
      <dgm:prSet/>
      <dgm:spPr/>
      <dgm:t>
        <a:bodyPr/>
        <a:lstStyle/>
        <a:p>
          <a:endParaRPr lang="en-US"/>
        </a:p>
      </dgm:t>
    </dgm:pt>
    <dgm:pt modelId="{83054F15-64EE-4AD9-84AD-AFC0DFA80B9B}" type="sibTrans" cxnId="{A70E9A3E-628C-43C7-968F-25A5C32DFFD0}">
      <dgm:prSet/>
      <dgm:spPr/>
      <dgm:t>
        <a:bodyPr/>
        <a:lstStyle/>
        <a:p>
          <a:endParaRPr lang="en-US"/>
        </a:p>
      </dgm:t>
    </dgm:pt>
    <dgm:pt modelId="{5C4D6337-78C0-47C4-A0CF-02FF37B89088}">
      <dgm:prSet/>
      <dgm:spPr/>
      <dgm:t>
        <a:bodyPr/>
        <a:lstStyle/>
        <a:p>
          <a:r>
            <a:rPr lang="en-US" dirty="0">
              <a:solidFill>
                <a:schemeClr val="tx1"/>
              </a:solidFill>
              <a:effectLst/>
              <a:latin typeface="Century Gothic" panose="020B0502020202020204" pitchFamily="34" charset="0"/>
            </a:rPr>
            <a:t>5</a:t>
          </a:r>
        </a:p>
      </dgm:t>
    </dgm:pt>
    <dgm:pt modelId="{DDBABCCA-E73E-4C41-AFFD-805D4E9B99C3}" type="parTrans" cxnId="{E9E1189B-9F31-4377-9984-D4EF51A2545B}">
      <dgm:prSet/>
      <dgm:spPr/>
      <dgm:t>
        <a:bodyPr/>
        <a:lstStyle/>
        <a:p>
          <a:endParaRPr lang="en-US"/>
        </a:p>
      </dgm:t>
    </dgm:pt>
    <dgm:pt modelId="{28E44745-A921-4213-9676-2250A292C7C7}" type="sibTrans" cxnId="{E9E1189B-9F31-4377-9984-D4EF51A2545B}">
      <dgm:prSet/>
      <dgm:spPr/>
      <dgm:t>
        <a:bodyPr/>
        <a:lstStyle/>
        <a:p>
          <a:endParaRPr lang="en-US"/>
        </a:p>
      </dgm:t>
    </dgm:pt>
    <dgm:pt modelId="{467EA51C-DF6B-470E-BDB3-42EB47E07A05}">
      <dgm:prSet/>
      <dgm:spPr/>
      <dgm:t>
        <a:bodyPr/>
        <a:lstStyle/>
        <a:p>
          <a:r>
            <a:rPr lang="en-US" dirty="0">
              <a:solidFill>
                <a:schemeClr val="tx1"/>
              </a:solidFill>
              <a:effectLst/>
              <a:latin typeface="Century Gothic" panose="020B0502020202020204" pitchFamily="34" charset="0"/>
            </a:rPr>
            <a:t>6</a:t>
          </a:r>
        </a:p>
      </dgm:t>
    </dgm:pt>
    <dgm:pt modelId="{21421539-6BC0-40E2-BB35-4AF075603498}" type="parTrans" cxnId="{4C0FCF21-ED3B-4822-BDE7-5CDB3100E36F}">
      <dgm:prSet/>
      <dgm:spPr/>
      <dgm:t>
        <a:bodyPr/>
        <a:lstStyle/>
        <a:p>
          <a:endParaRPr lang="en-US"/>
        </a:p>
      </dgm:t>
    </dgm:pt>
    <dgm:pt modelId="{21445B0D-D94A-4BEF-A0BE-1F87CA6B6DD9}" type="sibTrans" cxnId="{4C0FCF21-ED3B-4822-BDE7-5CDB3100E36F}">
      <dgm:prSet/>
      <dgm:spPr/>
      <dgm:t>
        <a:bodyPr/>
        <a:lstStyle/>
        <a:p>
          <a:endParaRPr lang="en-US"/>
        </a:p>
      </dgm:t>
    </dgm:pt>
    <dgm:pt modelId="{D0C2035E-C248-4801-AD35-0BEE9F0DE755}">
      <dgm:prSet/>
      <dgm:spPr/>
      <dgm:t>
        <a:bodyPr/>
        <a:lstStyle/>
        <a:p>
          <a:r>
            <a:rPr lang="en-US" dirty="0">
              <a:solidFill>
                <a:schemeClr val="tx1"/>
              </a:solidFill>
              <a:effectLst/>
              <a:latin typeface="Century Gothic" panose="020B0502020202020204" pitchFamily="34" charset="0"/>
            </a:rPr>
            <a:t>7</a:t>
          </a:r>
        </a:p>
      </dgm:t>
    </dgm:pt>
    <dgm:pt modelId="{84034DEC-52EB-4D00-9538-766256C11F1A}" type="parTrans" cxnId="{E76A9E0E-55DE-4D9B-BA6E-7794A345D46B}">
      <dgm:prSet/>
      <dgm:spPr/>
      <dgm:t>
        <a:bodyPr/>
        <a:lstStyle/>
        <a:p>
          <a:endParaRPr lang="en-US"/>
        </a:p>
      </dgm:t>
    </dgm:pt>
    <dgm:pt modelId="{AC1E70D6-2C4C-40B6-B481-60BA59C57B15}" type="sibTrans" cxnId="{E76A9E0E-55DE-4D9B-BA6E-7794A345D46B}">
      <dgm:prSet/>
      <dgm:spPr/>
      <dgm:t>
        <a:bodyPr/>
        <a:lstStyle/>
        <a:p>
          <a:endParaRPr lang="en-US"/>
        </a:p>
      </dgm:t>
    </dgm:pt>
    <dgm:pt modelId="{E559FCFC-8861-45A2-8B6A-9EB5951EDDF2}">
      <dgm:prSet phldrT="[Text]"/>
      <dgm:spPr/>
      <dgm:t>
        <a:bodyPr/>
        <a:lstStyle/>
        <a:p>
          <a:r>
            <a:rPr lang="en-US" dirty="0">
              <a:solidFill>
                <a:schemeClr val="tx1"/>
              </a:solidFill>
              <a:effectLst/>
              <a:latin typeface="Century Gothic" panose="020B0502020202020204" pitchFamily="34" charset="0"/>
            </a:rPr>
            <a:t>Determining the purpose</a:t>
          </a:r>
          <a:endParaRPr lang="en-US" dirty="0">
            <a:solidFill>
              <a:schemeClr val="tx1"/>
            </a:solidFill>
            <a:effectLst/>
          </a:endParaRPr>
        </a:p>
      </dgm:t>
    </dgm:pt>
    <dgm:pt modelId="{CA000403-CB75-46F9-B688-6F19386A7C2D}" type="parTrans" cxnId="{7C68315F-84E5-484D-9A9A-390772A66D7A}">
      <dgm:prSet/>
      <dgm:spPr/>
      <dgm:t>
        <a:bodyPr/>
        <a:lstStyle/>
        <a:p>
          <a:endParaRPr lang="en-US"/>
        </a:p>
      </dgm:t>
    </dgm:pt>
    <dgm:pt modelId="{51952EBA-FA78-43BC-9FEF-04E4B0CA88A0}" type="sibTrans" cxnId="{7C68315F-84E5-484D-9A9A-390772A66D7A}">
      <dgm:prSet/>
      <dgm:spPr/>
      <dgm:t>
        <a:bodyPr/>
        <a:lstStyle/>
        <a:p>
          <a:endParaRPr lang="en-US"/>
        </a:p>
      </dgm:t>
    </dgm:pt>
    <dgm:pt modelId="{0E6C6CD4-0EEF-4EFA-9353-23000CA10F41}">
      <dgm:prSet/>
      <dgm:spPr/>
      <dgm:t>
        <a:bodyPr/>
        <a:lstStyle/>
        <a:p>
          <a:r>
            <a:rPr lang="en-US" dirty="0">
              <a:solidFill>
                <a:schemeClr val="tx1"/>
              </a:solidFill>
              <a:effectLst/>
              <a:latin typeface="Century Gothic" panose="020B0502020202020204" pitchFamily="34" charset="0"/>
            </a:rPr>
            <a:t>Identifying relevant assessment criteria or questions</a:t>
          </a:r>
        </a:p>
      </dgm:t>
    </dgm:pt>
    <dgm:pt modelId="{4B08642F-2CE5-4BDD-83C6-B4F712158B3D}" type="parTrans" cxnId="{DA0D9AB1-D559-42C6-88C5-E7D9CFB0E54A}">
      <dgm:prSet/>
      <dgm:spPr/>
      <dgm:t>
        <a:bodyPr/>
        <a:lstStyle/>
        <a:p>
          <a:endParaRPr lang="en-US"/>
        </a:p>
      </dgm:t>
    </dgm:pt>
    <dgm:pt modelId="{DF8B673C-E720-4A2F-83DB-1D3ED106DC85}" type="sibTrans" cxnId="{DA0D9AB1-D559-42C6-88C5-E7D9CFB0E54A}">
      <dgm:prSet/>
      <dgm:spPr/>
      <dgm:t>
        <a:bodyPr/>
        <a:lstStyle/>
        <a:p>
          <a:endParaRPr lang="en-US"/>
        </a:p>
      </dgm:t>
    </dgm:pt>
    <dgm:pt modelId="{3591715C-BCE0-401B-A784-03C60800B566}">
      <dgm:prSet/>
      <dgm:spPr/>
      <dgm:t>
        <a:bodyPr/>
        <a:lstStyle/>
        <a:p>
          <a:r>
            <a:rPr lang="en-US" dirty="0">
              <a:solidFill>
                <a:schemeClr val="tx1"/>
              </a:solidFill>
              <a:effectLst/>
              <a:latin typeface="Century Gothic" panose="020B0502020202020204" pitchFamily="34" charset="0"/>
            </a:rPr>
            <a:t>Gathering Information</a:t>
          </a:r>
        </a:p>
      </dgm:t>
    </dgm:pt>
    <dgm:pt modelId="{CC703839-B3E1-42BA-AB7E-1A28B1EE86A2}" type="parTrans" cxnId="{66B78B87-8766-4B38-8CC8-3E6540476643}">
      <dgm:prSet/>
      <dgm:spPr/>
      <dgm:t>
        <a:bodyPr/>
        <a:lstStyle/>
        <a:p>
          <a:endParaRPr lang="en-US"/>
        </a:p>
      </dgm:t>
    </dgm:pt>
    <dgm:pt modelId="{3E2B128C-5E3B-4FED-A8CE-40E6B3084FBA}" type="sibTrans" cxnId="{66B78B87-8766-4B38-8CC8-3E6540476643}">
      <dgm:prSet/>
      <dgm:spPr/>
      <dgm:t>
        <a:bodyPr/>
        <a:lstStyle/>
        <a:p>
          <a:endParaRPr lang="en-US"/>
        </a:p>
      </dgm:t>
    </dgm:pt>
    <dgm:pt modelId="{ADE59927-3D70-473E-836A-DA93A0C60B56}">
      <dgm:prSet/>
      <dgm:spPr/>
      <dgm:t>
        <a:bodyPr/>
        <a:lstStyle/>
        <a:p>
          <a:r>
            <a:rPr lang="en-US" dirty="0">
              <a:solidFill>
                <a:schemeClr val="tx1"/>
              </a:solidFill>
              <a:effectLst/>
              <a:latin typeface="Century Gothic" panose="020B0502020202020204" pitchFamily="34" charset="0"/>
            </a:rPr>
            <a:t>Analyzing Information</a:t>
          </a:r>
        </a:p>
      </dgm:t>
    </dgm:pt>
    <dgm:pt modelId="{6A2EF3D6-881F-4B4D-996E-9730DFC65941}" type="parTrans" cxnId="{F2621232-F22F-4097-8658-AA11F47B9385}">
      <dgm:prSet/>
      <dgm:spPr/>
      <dgm:t>
        <a:bodyPr/>
        <a:lstStyle/>
        <a:p>
          <a:endParaRPr lang="en-US"/>
        </a:p>
      </dgm:t>
    </dgm:pt>
    <dgm:pt modelId="{0B49B219-69E1-4186-A650-3E208B1D8F32}" type="sibTrans" cxnId="{F2621232-F22F-4097-8658-AA11F47B9385}">
      <dgm:prSet/>
      <dgm:spPr/>
      <dgm:t>
        <a:bodyPr/>
        <a:lstStyle/>
        <a:p>
          <a:endParaRPr lang="en-US"/>
        </a:p>
      </dgm:t>
    </dgm:pt>
    <dgm:pt modelId="{6FEDEE8B-08C2-488A-A575-3A6CB7557A07}">
      <dgm:prSet/>
      <dgm:spPr/>
      <dgm:t>
        <a:bodyPr/>
        <a:lstStyle/>
        <a:p>
          <a:r>
            <a:rPr lang="en-US" dirty="0">
              <a:solidFill>
                <a:schemeClr val="tx1"/>
              </a:solidFill>
              <a:effectLst/>
              <a:latin typeface="Century Gothic" panose="020B0502020202020204" pitchFamily="34" charset="0"/>
            </a:rPr>
            <a:t>Testing hypotheses</a:t>
          </a:r>
        </a:p>
      </dgm:t>
    </dgm:pt>
    <dgm:pt modelId="{5C3B8A87-1B26-4ED3-8B10-0ACB6FF406DB}" type="parTrans" cxnId="{B56C94FF-F099-4DD8-AF5B-C2281D8691FD}">
      <dgm:prSet/>
      <dgm:spPr/>
      <dgm:t>
        <a:bodyPr/>
        <a:lstStyle/>
        <a:p>
          <a:endParaRPr lang="en-US"/>
        </a:p>
      </dgm:t>
    </dgm:pt>
    <dgm:pt modelId="{028F1D51-7CEF-42FE-BB2A-4F8C9988B44F}" type="sibTrans" cxnId="{B56C94FF-F099-4DD8-AF5B-C2281D8691FD}">
      <dgm:prSet/>
      <dgm:spPr/>
      <dgm:t>
        <a:bodyPr/>
        <a:lstStyle/>
        <a:p>
          <a:endParaRPr lang="en-US"/>
        </a:p>
      </dgm:t>
    </dgm:pt>
    <dgm:pt modelId="{546814E9-87A8-46DB-A0E6-E9BE2717F2FA}">
      <dgm:prSet/>
      <dgm:spPr/>
      <dgm:t>
        <a:bodyPr/>
        <a:lstStyle/>
        <a:p>
          <a:r>
            <a:rPr lang="en-US" dirty="0">
              <a:solidFill>
                <a:schemeClr val="tx1"/>
              </a:solidFill>
              <a:effectLst/>
              <a:latin typeface="Century Gothic" panose="020B0502020202020204" pitchFamily="34" charset="0"/>
            </a:rPr>
            <a:t>Synthesizing information to  draw conclusions</a:t>
          </a:r>
        </a:p>
      </dgm:t>
    </dgm:pt>
    <dgm:pt modelId="{C155401E-DC9B-40FD-BBF6-1F57DD373144}" type="parTrans" cxnId="{FD1EA7BB-B6D4-4EC4-8FD7-96DCD4455335}">
      <dgm:prSet/>
      <dgm:spPr/>
      <dgm:t>
        <a:bodyPr/>
        <a:lstStyle/>
        <a:p>
          <a:endParaRPr lang="en-US"/>
        </a:p>
      </dgm:t>
    </dgm:pt>
    <dgm:pt modelId="{C469FF18-0A8D-4D5F-82C9-33DD16D08A1F}" type="sibTrans" cxnId="{FD1EA7BB-B6D4-4EC4-8FD7-96DCD4455335}">
      <dgm:prSet/>
      <dgm:spPr/>
      <dgm:t>
        <a:bodyPr/>
        <a:lstStyle/>
        <a:p>
          <a:endParaRPr lang="en-US"/>
        </a:p>
      </dgm:t>
    </dgm:pt>
    <dgm:pt modelId="{96939ED3-5EB0-4703-99FB-488694969527}">
      <dgm:prSet/>
      <dgm:spPr/>
      <dgm:t>
        <a:bodyPr/>
        <a:lstStyle/>
        <a:p>
          <a:r>
            <a:rPr lang="en-US" dirty="0">
              <a:solidFill>
                <a:schemeClr val="tx1"/>
              </a:solidFill>
              <a:effectLst/>
              <a:latin typeface="Century Gothic" panose="020B0502020202020204" pitchFamily="34" charset="0"/>
            </a:rPr>
            <a:t>Making well-informed decisions</a:t>
          </a:r>
        </a:p>
      </dgm:t>
    </dgm:pt>
    <dgm:pt modelId="{94216672-811E-499D-9F5E-C43011764DB1}" type="parTrans" cxnId="{3AD9F63A-660F-4C27-B940-F8F5B3CEDED4}">
      <dgm:prSet/>
      <dgm:spPr/>
      <dgm:t>
        <a:bodyPr/>
        <a:lstStyle/>
        <a:p>
          <a:endParaRPr lang="en-US"/>
        </a:p>
      </dgm:t>
    </dgm:pt>
    <dgm:pt modelId="{F3C083C6-00B9-4F93-A73A-2A8ADD083D24}" type="sibTrans" cxnId="{3AD9F63A-660F-4C27-B940-F8F5B3CEDED4}">
      <dgm:prSet/>
      <dgm:spPr/>
      <dgm:t>
        <a:bodyPr/>
        <a:lstStyle/>
        <a:p>
          <a:endParaRPr lang="en-US"/>
        </a:p>
      </dgm:t>
    </dgm:pt>
    <dgm:pt modelId="{4C993BC2-38F2-4CA6-A16D-F9747E320A68}" type="pres">
      <dgm:prSet presAssocID="{D5D98B81-3A1B-4FAF-AFC6-B2BBB15EA27F}" presName="linearFlow" presStyleCnt="0">
        <dgm:presLayoutVars>
          <dgm:dir/>
          <dgm:animLvl val="lvl"/>
          <dgm:resizeHandles val="exact"/>
        </dgm:presLayoutVars>
      </dgm:prSet>
      <dgm:spPr/>
    </dgm:pt>
    <dgm:pt modelId="{510ADC1C-B8AC-45F9-B406-F9E68E931D85}" type="pres">
      <dgm:prSet presAssocID="{6532D866-CBF5-4571-8A6E-563255BF7C43}" presName="composite" presStyleCnt="0"/>
      <dgm:spPr/>
    </dgm:pt>
    <dgm:pt modelId="{A37BA22C-D916-4BAD-8A78-5EEC78E0B69E}" type="pres">
      <dgm:prSet presAssocID="{6532D866-CBF5-4571-8A6E-563255BF7C43}" presName="parentText" presStyleLbl="alignNode1" presStyleIdx="0" presStyleCnt="7">
        <dgm:presLayoutVars>
          <dgm:chMax val="1"/>
          <dgm:bulletEnabled val="1"/>
        </dgm:presLayoutVars>
      </dgm:prSet>
      <dgm:spPr/>
    </dgm:pt>
    <dgm:pt modelId="{5EBC88AD-CD17-4F07-B737-746BC81B3AD4}" type="pres">
      <dgm:prSet presAssocID="{6532D866-CBF5-4571-8A6E-563255BF7C43}" presName="descendantText" presStyleLbl="alignAcc1" presStyleIdx="0" presStyleCnt="7">
        <dgm:presLayoutVars>
          <dgm:bulletEnabled val="1"/>
        </dgm:presLayoutVars>
      </dgm:prSet>
      <dgm:spPr/>
    </dgm:pt>
    <dgm:pt modelId="{73E00694-1680-402E-95E9-8A0654A3CAB8}" type="pres">
      <dgm:prSet presAssocID="{787449D7-A1A8-4CCF-B4EB-312915C0C15F}" presName="sp" presStyleCnt="0"/>
      <dgm:spPr/>
    </dgm:pt>
    <dgm:pt modelId="{2C93FF26-923B-47F7-AEF0-966825BF6AEC}" type="pres">
      <dgm:prSet presAssocID="{CF8A669D-D667-46D3-806F-14E99AD8F428}" presName="composite" presStyleCnt="0"/>
      <dgm:spPr/>
    </dgm:pt>
    <dgm:pt modelId="{1281997B-0805-40B5-B461-B1AA50E10656}" type="pres">
      <dgm:prSet presAssocID="{CF8A669D-D667-46D3-806F-14E99AD8F428}" presName="parentText" presStyleLbl="alignNode1" presStyleIdx="1" presStyleCnt="7">
        <dgm:presLayoutVars>
          <dgm:chMax val="1"/>
          <dgm:bulletEnabled val="1"/>
        </dgm:presLayoutVars>
      </dgm:prSet>
      <dgm:spPr/>
    </dgm:pt>
    <dgm:pt modelId="{F6B2F2A0-AA52-49B0-B903-D0AA35432762}" type="pres">
      <dgm:prSet presAssocID="{CF8A669D-D667-46D3-806F-14E99AD8F428}" presName="descendantText" presStyleLbl="alignAcc1" presStyleIdx="1" presStyleCnt="7">
        <dgm:presLayoutVars>
          <dgm:bulletEnabled val="1"/>
        </dgm:presLayoutVars>
      </dgm:prSet>
      <dgm:spPr/>
    </dgm:pt>
    <dgm:pt modelId="{293908AB-13CF-4383-874C-C4CD0E2706FB}" type="pres">
      <dgm:prSet presAssocID="{06D1AFF3-4ADE-419C-BFFA-E956370A3C48}" presName="sp" presStyleCnt="0"/>
      <dgm:spPr/>
    </dgm:pt>
    <dgm:pt modelId="{3F6C08EF-DC25-4242-8793-A54A3EDD2804}" type="pres">
      <dgm:prSet presAssocID="{AAE3CB87-13CA-40E3-BDA1-DFB563E895E0}" presName="composite" presStyleCnt="0"/>
      <dgm:spPr/>
    </dgm:pt>
    <dgm:pt modelId="{AA586232-22F7-4E15-8D83-A3B9CE44740C}" type="pres">
      <dgm:prSet presAssocID="{AAE3CB87-13CA-40E3-BDA1-DFB563E895E0}" presName="parentText" presStyleLbl="alignNode1" presStyleIdx="2" presStyleCnt="7">
        <dgm:presLayoutVars>
          <dgm:chMax val="1"/>
          <dgm:bulletEnabled val="1"/>
        </dgm:presLayoutVars>
      </dgm:prSet>
      <dgm:spPr/>
    </dgm:pt>
    <dgm:pt modelId="{70E25732-10DB-4C0A-9156-F8FC980D2CDD}" type="pres">
      <dgm:prSet presAssocID="{AAE3CB87-13CA-40E3-BDA1-DFB563E895E0}" presName="descendantText" presStyleLbl="alignAcc1" presStyleIdx="2" presStyleCnt="7" custLinFactNeighborX="157">
        <dgm:presLayoutVars>
          <dgm:bulletEnabled val="1"/>
        </dgm:presLayoutVars>
      </dgm:prSet>
      <dgm:spPr/>
    </dgm:pt>
    <dgm:pt modelId="{9716E07E-BC40-4A4C-A064-38092B383E11}" type="pres">
      <dgm:prSet presAssocID="{B3C689F9-CFCB-43A6-B507-120E9C170250}" presName="sp" presStyleCnt="0"/>
      <dgm:spPr/>
    </dgm:pt>
    <dgm:pt modelId="{FDCCDE4F-2F30-4B34-938C-E0E26CF227A0}" type="pres">
      <dgm:prSet presAssocID="{1850A5DC-A56D-4306-B8F8-8303015D076D}" presName="composite" presStyleCnt="0"/>
      <dgm:spPr/>
    </dgm:pt>
    <dgm:pt modelId="{9E2A3B62-9FAC-45CC-9C6D-39F2F80DBB2B}" type="pres">
      <dgm:prSet presAssocID="{1850A5DC-A56D-4306-B8F8-8303015D076D}" presName="parentText" presStyleLbl="alignNode1" presStyleIdx="3" presStyleCnt="7">
        <dgm:presLayoutVars>
          <dgm:chMax val="1"/>
          <dgm:bulletEnabled val="1"/>
        </dgm:presLayoutVars>
      </dgm:prSet>
      <dgm:spPr/>
    </dgm:pt>
    <dgm:pt modelId="{62E2A716-8FE3-491B-8B32-DAEDF3E80221}" type="pres">
      <dgm:prSet presAssocID="{1850A5DC-A56D-4306-B8F8-8303015D076D}" presName="descendantText" presStyleLbl="alignAcc1" presStyleIdx="3" presStyleCnt="7">
        <dgm:presLayoutVars>
          <dgm:bulletEnabled val="1"/>
        </dgm:presLayoutVars>
      </dgm:prSet>
      <dgm:spPr/>
    </dgm:pt>
    <dgm:pt modelId="{BFC5F8A5-7F12-4AD6-8B18-C9F7AEE7BB30}" type="pres">
      <dgm:prSet presAssocID="{83054F15-64EE-4AD9-84AD-AFC0DFA80B9B}" presName="sp" presStyleCnt="0"/>
      <dgm:spPr/>
    </dgm:pt>
    <dgm:pt modelId="{C8DE4B6D-4E0E-4A8F-B5D8-C1A0EF07C8C5}" type="pres">
      <dgm:prSet presAssocID="{5C4D6337-78C0-47C4-A0CF-02FF37B89088}" presName="composite" presStyleCnt="0"/>
      <dgm:spPr/>
    </dgm:pt>
    <dgm:pt modelId="{77761A60-B160-4A61-BD06-C47CE56E0E09}" type="pres">
      <dgm:prSet presAssocID="{5C4D6337-78C0-47C4-A0CF-02FF37B89088}" presName="parentText" presStyleLbl="alignNode1" presStyleIdx="4" presStyleCnt="7">
        <dgm:presLayoutVars>
          <dgm:chMax val="1"/>
          <dgm:bulletEnabled val="1"/>
        </dgm:presLayoutVars>
      </dgm:prSet>
      <dgm:spPr/>
    </dgm:pt>
    <dgm:pt modelId="{B8E01E7C-E634-4846-B022-B43163B12E1A}" type="pres">
      <dgm:prSet presAssocID="{5C4D6337-78C0-47C4-A0CF-02FF37B89088}" presName="descendantText" presStyleLbl="alignAcc1" presStyleIdx="4" presStyleCnt="7">
        <dgm:presLayoutVars>
          <dgm:bulletEnabled val="1"/>
        </dgm:presLayoutVars>
      </dgm:prSet>
      <dgm:spPr/>
    </dgm:pt>
    <dgm:pt modelId="{A87C130C-6A4B-4D00-A863-321E43B0707E}" type="pres">
      <dgm:prSet presAssocID="{28E44745-A921-4213-9676-2250A292C7C7}" presName="sp" presStyleCnt="0"/>
      <dgm:spPr/>
    </dgm:pt>
    <dgm:pt modelId="{FC73A35D-305D-4D1E-BFA6-60F5A7B0D1ED}" type="pres">
      <dgm:prSet presAssocID="{467EA51C-DF6B-470E-BDB3-42EB47E07A05}" presName="composite" presStyleCnt="0"/>
      <dgm:spPr/>
    </dgm:pt>
    <dgm:pt modelId="{1115C9C4-19EA-4C9C-9F5E-EC5C361AB950}" type="pres">
      <dgm:prSet presAssocID="{467EA51C-DF6B-470E-BDB3-42EB47E07A05}" presName="parentText" presStyleLbl="alignNode1" presStyleIdx="5" presStyleCnt="7">
        <dgm:presLayoutVars>
          <dgm:chMax val="1"/>
          <dgm:bulletEnabled val="1"/>
        </dgm:presLayoutVars>
      </dgm:prSet>
      <dgm:spPr/>
    </dgm:pt>
    <dgm:pt modelId="{2DC82A9D-129C-4F41-9CAC-3FDCA5F8DCD6}" type="pres">
      <dgm:prSet presAssocID="{467EA51C-DF6B-470E-BDB3-42EB47E07A05}" presName="descendantText" presStyleLbl="alignAcc1" presStyleIdx="5" presStyleCnt="7">
        <dgm:presLayoutVars>
          <dgm:bulletEnabled val="1"/>
        </dgm:presLayoutVars>
      </dgm:prSet>
      <dgm:spPr/>
    </dgm:pt>
    <dgm:pt modelId="{10AC61B3-79B4-48E1-AE27-CEAA2AE1E7F8}" type="pres">
      <dgm:prSet presAssocID="{21445B0D-D94A-4BEF-A0BE-1F87CA6B6DD9}" presName="sp" presStyleCnt="0"/>
      <dgm:spPr/>
    </dgm:pt>
    <dgm:pt modelId="{1617C4F6-FF84-49E3-AD72-033A12B43C5A}" type="pres">
      <dgm:prSet presAssocID="{D0C2035E-C248-4801-AD35-0BEE9F0DE755}" presName="composite" presStyleCnt="0"/>
      <dgm:spPr/>
    </dgm:pt>
    <dgm:pt modelId="{0AEC832B-1C18-4C45-A61E-7A554F06DFCA}" type="pres">
      <dgm:prSet presAssocID="{D0C2035E-C248-4801-AD35-0BEE9F0DE755}" presName="parentText" presStyleLbl="alignNode1" presStyleIdx="6" presStyleCnt="7">
        <dgm:presLayoutVars>
          <dgm:chMax val="1"/>
          <dgm:bulletEnabled val="1"/>
        </dgm:presLayoutVars>
      </dgm:prSet>
      <dgm:spPr/>
    </dgm:pt>
    <dgm:pt modelId="{CBACB1A4-FCD0-466C-8D6B-984AED27E0AB}" type="pres">
      <dgm:prSet presAssocID="{D0C2035E-C248-4801-AD35-0BEE9F0DE755}" presName="descendantText" presStyleLbl="alignAcc1" presStyleIdx="6" presStyleCnt="7">
        <dgm:presLayoutVars>
          <dgm:bulletEnabled val="1"/>
        </dgm:presLayoutVars>
      </dgm:prSet>
      <dgm:spPr/>
    </dgm:pt>
  </dgm:ptLst>
  <dgm:cxnLst>
    <dgm:cxn modelId="{AFBC7D02-41F2-4C33-9BEF-E25E329C2144}" type="presOf" srcId="{ADE59927-3D70-473E-836A-DA93A0C60B56}" destId="{62E2A716-8FE3-491B-8B32-DAEDF3E80221}" srcOrd="0" destOrd="0" presId="urn:microsoft.com/office/officeart/2005/8/layout/chevron2"/>
    <dgm:cxn modelId="{99BEAE0B-4A65-477D-B129-0B647BABC60F}" type="presOf" srcId="{0E6C6CD4-0EEF-4EFA-9353-23000CA10F41}" destId="{F6B2F2A0-AA52-49B0-B903-D0AA35432762}" srcOrd="0" destOrd="0" presId="urn:microsoft.com/office/officeart/2005/8/layout/chevron2"/>
    <dgm:cxn modelId="{9F0BB00C-E240-4DA6-A3D2-CF34668B5013}" type="presOf" srcId="{AAE3CB87-13CA-40E3-BDA1-DFB563E895E0}" destId="{AA586232-22F7-4E15-8D83-A3B9CE44740C}" srcOrd="0" destOrd="0" presId="urn:microsoft.com/office/officeart/2005/8/layout/chevron2"/>
    <dgm:cxn modelId="{E76A9E0E-55DE-4D9B-BA6E-7794A345D46B}" srcId="{D5D98B81-3A1B-4FAF-AFC6-B2BBB15EA27F}" destId="{D0C2035E-C248-4801-AD35-0BEE9F0DE755}" srcOrd="6" destOrd="0" parTransId="{84034DEC-52EB-4D00-9538-766256C11F1A}" sibTransId="{AC1E70D6-2C4C-40B6-B481-60BA59C57B15}"/>
    <dgm:cxn modelId="{3648DB14-B0BA-42E1-956F-CC349C738C4B}" type="presOf" srcId="{D5D98B81-3A1B-4FAF-AFC6-B2BBB15EA27F}" destId="{4C993BC2-38F2-4CA6-A16D-F9747E320A68}" srcOrd="0" destOrd="0" presId="urn:microsoft.com/office/officeart/2005/8/layout/chevron2"/>
    <dgm:cxn modelId="{654C6C21-9300-4DB4-860B-210EC28F33F3}" type="presOf" srcId="{5C4D6337-78C0-47C4-A0CF-02FF37B89088}" destId="{77761A60-B160-4A61-BD06-C47CE56E0E09}" srcOrd="0" destOrd="0" presId="urn:microsoft.com/office/officeart/2005/8/layout/chevron2"/>
    <dgm:cxn modelId="{4C0FCF21-ED3B-4822-BDE7-5CDB3100E36F}" srcId="{D5D98B81-3A1B-4FAF-AFC6-B2BBB15EA27F}" destId="{467EA51C-DF6B-470E-BDB3-42EB47E07A05}" srcOrd="5" destOrd="0" parTransId="{21421539-6BC0-40E2-BB35-4AF075603498}" sibTransId="{21445B0D-D94A-4BEF-A0BE-1F87CA6B6DD9}"/>
    <dgm:cxn modelId="{F2621232-F22F-4097-8658-AA11F47B9385}" srcId="{1850A5DC-A56D-4306-B8F8-8303015D076D}" destId="{ADE59927-3D70-473E-836A-DA93A0C60B56}" srcOrd="0" destOrd="0" parTransId="{6A2EF3D6-881F-4B4D-996E-9730DFC65941}" sibTransId="{0B49B219-69E1-4186-A650-3E208B1D8F32}"/>
    <dgm:cxn modelId="{3AD9F63A-660F-4C27-B940-F8F5B3CEDED4}" srcId="{D0C2035E-C248-4801-AD35-0BEE9F0DE755}" destId="{96939ED3-5EB0-4703-99FB-488694969527}" srcOrd="0" destOrd="0" parTransId="{94216672-811E-499D-9F5E-C43011764DB1}" sibTransId="{F3C083C6-00B9-4F93-A73A-2A8ADD083D24}"/>
    <dgm:cxn modelId="{A70E9A3E-628C-43C7-968F-25A5C32DFFD0}" srcId="{D5D98B81-3A1B-4FAF-AFC6-B2BBB15EA27F}" destId="{1850A5DC-A56D-4306-B8F8-8303015D076D}" srcOrd="3" destOrd="0" parTransId="{941545FD-929C-4F87-8D68-D0F2116AC146}" sibTransId="{83054F15-64EE-4AD9-84AD-AFC0DFA80B9B}"/>
    <dgm:cxn modelId="{7C68315F-84E5-484D-9A9A-390772A66D7A}" srcId="{6532D866-CBF5-4571-8A6E-563255BF7C43}" destId="{E559FCFC-8861-45A2-8B6A-9EB5951EDDF2}" srcOrd="0" destOrd="0" parTransId="{CA000403-CB75-46F9-B688-6F19386A7C2D}" sibTransId="{51952EBA-FA78-43BC-9FEF-04E4B0CA88A0}"/>
    <dgm:cxn modelId="{30C4EE60-0997-49BE-AE68-23BB9B25A307}" type="presOf" srcId="{E559FCFC-8861-45A2-8B6A-9EB5951EDDF2}" destId="{5EBC88AD-CD17-4F07-B737-746BC81B3AD4}" srcOrd="0" destOrd="0" presId="urn:microsoft.com/office/officeart/2005/8/layout/chevron2"/>
    <dgm:cxn modelId="{98731D62-EC28-4B33-B231-9E0EB18B9556}" type="presOf" srcId="{1850A5DC-A56D-4306-B8F8-8303015D076D}" destId="{9E2A3B62-9FAC-45CC-9C6D-39F2F80DBB2B}" srcOrd="0" destOrd="0" presId="urn:microsoft.com/office/officeart/2005/8/layout/chevron2"/>
    <dgm:cxn modelId="{1686E76C-80D5-42DF-90FE-E822207803D1}" type="presOf" srcId="{546814E9-87A8-46DB-A0E6-E9BE2717F2FA}" destId="{2DC82A9D-129C-4F41-9CAC-3FDCA5F8DCD6}" srcOrd="0" destOrd="0" presId="urn:microsoft.com/office/officeart/2005/8/layout/chevron2"/>
    <dgm:cxn modelId="{4A8C106D-F90A-4B1B-B6B3-E334A209B608}" type="presOf" srcId="{6FEDEE8B-08C2-488A-A575-3A6CB7557A07}" destId="{B8E01E7C-E634-4846-B022-B43163B12E1A}" srcOrd="0" destOrd="0" presId="urn:microsoft.com/office/officeart/2005/8/layout/chevron2"/>
    <dgm:cxn modelId="{09A82F79-BBCB-41F9-961F-5C2145E8E829}" type="presOf" srcId="{3591715C-BCE0-401B-A784-03C60800B566}" destId="{70E25732-10DB-4C0A-9156-F8FC980D2CDD}" srcOrd="0" destOrd="0" presId="urn:microsoft.com/office/officeart/2005/8/layout/chevron2"/>
    <dgm:cxn modelId="{66B78B87-8766-4B38-8CC8-3E6540476643}" srcId="{AAE3CB87-13CA-40E3-BDA1-DFB563E895E0}" destId="{3591715C-BCE0-401B-A784-03C60800B566}" srcOrd="0" destOrd="0" parTransId="{CC703839-B3E1-42BA-AB7E-1A28B1EE86A2}" sibTransId="{3E2B128C-5E3B-4FED-A8CE-40E6B3084FBA}"/>
    <dgm:cxn modelId="{CD4F7B88-C61F-4893-8085-247020614743}" type="presOf" srcId="{96939ED3-5EB0-4703-99FB-488694969527}" destId="{CBACB1A4-FCD0-466C-8D6B-984AED27E0AB}" srcOrd="0" destOrd="0" presId="urn:microsoft.com/office/officeart/2005/8/layout/chevron2"/>
    <dgm:cxn modelId="{09620F92-44B6-4EE5-90C1-E46BF0DA3DCA}" srcId="{D5D98B81-3A1B-4FAF-AFC6-B2BBB15EA27F}" destId="{CF8A669D-D667-46D3-806F-14E99AD8F428}" srcOrd="1" destOrd="0" parTransId="{39038A3C-2BBC-47EB-8ECB-028CA92C88FA}" sibTransId="{06D1AFF3-4ADE-419C-BFFA-E956370A3C48}"/>
    <dgm:cxn modelId="{E9E1189B-9F31-4377-9984-D4EF51A2545B}" srcId="{D5D98B81-3A1B-4FAF-AFC6-B2BBB15EA27F}" destId="{5C4D6337-78C0-47C4-A0CF-02FF37B89088}" srcOrd="4" destOrd="0" parTransId="{DDBABCCA-E73E-4C41-AFFD-805D4E9B99C3}" sibTransId="{28E44745-A921-4213-9676-2250A292C7C7}"/>
    <dgm:cxn modelId="{E72FDA9D-BCAD-4A5D-8DD0-10699A53B7FE}" type="presOf" srcId="{CF8A669D-D667-46D3-806F-14E99AD8F428}" destId="{1281997B-0805-40B5-B461-B1AA50E10656}" srcOrd="0" destOrd="0" presId="urn:microsoft.com/office/officeart/2005/8/layout/chevron2"/>
    <dgm:cxn modelId="{DA0D9AB1-D559-42C6-88C5-E7D9CFB0E54A}" srcId="{CF8A669D-D667-46D3-806F-14E99AD8F428}" destId="{0E6C6CD4-0EEF-4EFA-9353-23000CA10F41}" srcOrd="0" destOrd="0" parTransId="{4B08642F-2CE5-4BDD-83C6-B4F712158B3D}" sibTransId="{DF8B673C-E720-4A2F-83DB-1D3ED106DC85}"/>
    <dgm:cxn modelId="{4A28C5B7-33F5-43F6-940B-6B121B9B2321}" srcId="{D5D98B81-3A1B-4FAF-AFC6-B2BBB15EA27F}" destId="{6532D866-CBF5-4571-8A6E-563255BF7C43}" srcOrd="0" destOrd="0" parTransId="{7B8DBF65-FD25-4E3A-A85B-16136ACA7E53}" sibTransId="{787449D7-A1A8-4CCF-B4EB-312915C0C15F}"/>
    <dgm:cxn modelId="{FD1EA7BB-B6D4-4EC4-8FD7-96DCD4455335}" srcId="{467EA51C-DF6B-470E-BDB3-42EB47E07A05}" destId="{546814E9-87A8-46DB-A0E6-E9BE2717F2FA}" srcOrd="0" destOrd="0" parTransId="{C155401E-DC9B-40FD-BBF6-1F57DD373144}" sibTransId="{C469FF18-0A8D-4D5F-82C9-33DD16D08A1F}"/>
    <dgm:cxn modelId="{80C044CC-3247-4EDB-9834-D279AE48DD10}" type="presOf" srcId="{D0C2035E-C248-4801-AD35-0BEE9F0DE755}" destId="{0AEC832B-1C18-4C45-A61E-7A554F06DFCA}" srcOrd="0" destOrd="0" presId="urn:microsoft.com/office/officeart/2005/8/layout/chevron2"/>
    <dgm:cxn modelId="{3EA20ECD-DF44-429A-9466-35BD754EE874}" type="presOf" srcId="{6532D866-CBF5-4571-8A6E-563255BF7C43}" destId="{A37BA22C-D916-4BAD-8A78-5EEC78E0B69E}" srcOrd="0" destOrd="0" presId="urn:microsoft.com/office/officeart/2005/8/layout/chevron2"/>
    <dgm:cxn modelId="{622ED6CD-0080-46FB-A0A4-95FEAD710498}" type="presOf" srcId="{467EA51C-DF6B-470E-BDB3-42EB47E07A05}" destId="{1115C9C4-19EA-4C9C-9F5E-EC5C361AB950}" srcOrd="0" destOrd="0" presId="urn:microsoft.com/office/officeart/2005/8/layout/chevron2"/>
    <dgm:cxn modelId="{114247D6-D723-4963-BE67-281AE340F0F0}" srcId="{D5D98B81-3A1B-4FAF-AFC6-B2BBB15EA27F}" destId="{AAE3CB87-13CA-40E3-BDA1-DFB563E895E0}" srcOrd="2" destOrd="0" parTransId="{28FA0739-BB32-412F-A7DA-8DD794264991}" sibTransId="{B3C689F9-CFCB-43A6-B507-120E9C170250}"/>
    <dgm:cxn modelId="{B56C94FF-F099-4DD8-AF5B-C2281D8691FD}" srcId="{5C4D6337-78C0-47C4-A0CF-02FF37B89088}" destId="{6FEDEE8B-08C2-488A-A575-3A6CB7557A07}" srcOrd="0" destOrd="0" parTransId="{5C3B8A87-1B26-4ED3-8B10-0ACB6FF406DB}" sibTransId="{028F1D51-7CEF-42FE-BB2A-4F8C9988B44F}"/>
    <dgm:cxn modelId="{120B4FB7-53CE-4CC6-BE25-CAC32B7CE9C9}" type="presParOf" srcId="{4C993BC2-38F2-4CA6-A16D-F9747E320A68}" destId="{510ADC1C-B8AC-45F9-B406-F9E68E931D85}" srcOrd="0" destOrd="0" presId="urn:microsoft.com/office/officeart/2005/8/layout/chevron2"/>
    <dgm:cxn modelId="{80129E34-76FE-4C13-9683-CC7A0909FEE1}" type="presParOf" srcId="{510ADC1C-B8AC-45F9-B406-F9E68E931D85}" destId="{A37BA22C-D916-4BAD-8A78-5EEC78E0B69E}" srcOrd="0" destOrd="0" presId="urn:microsoft.com/office/officeart/2005/8/layout/chevron2"/>
    <dgm:cxn modelId="{4152143C-2B89-4881-8612-7D4363EE68F5}" type="presParOf" srcId="{510ADC1C-B8AC-45F9-B406-F9E68E931D85}" destId="{5EBC88AD-CD17-4F07-B737-746BC81B3AD4}" srcOrd="1" destOrd="0" presId="urn:microsoft.com/office/officeart/2005/8/layout/chevron2"/>
    <dgm:cxn modelId="{6EE72570-12D2-422B-9AF8-E0A056FD60B3}" type="presParOf" srcId="{4C993BC2-38F2-4CA6-A16D-F9747E320A68}" destId="{73E00694-1680-402E-95E9-8A0654A3CAB8}" srcOrd="1" destOrd="0" presId="urn:microsoft.com/office/officeart/2005/8/layout/chevron2"/>
    <dgm:cxn modelId="{7FEC6BBF-D84D-4D37-A5E9-0B453A03256E}" type="presParOf" srcId="{4C993BC2-38F2-4CA6-A16D-F9747E320A68}" destId="{2C93FF26-923B-47F7-AEF0-966825BF6AEC}" srcOrd="2" destOrd="0" presId="urn:microsoft.com/office/officeart/2005/8/layout/chevron2"/>
    <dgm:cxn modelId="{15F3E180-9949-4798-ABFC-CBC4922CCC77}" type="presParOf" srcId="{2C93FF26-923B-47F7-AEF0-966825BF6AEC}" destId="{1281997B-0805-40B5-B461-B1AA50E10656}" srcOrd="0" destOrd="0" presId="urn:microsoft.com/office/officeart/2005/8/layout/chevron2"/>
    <dgm:cxn modelId="{73557ADD-C78F-4ABC-9907-FD05B6124AB8}" type="presParOf" srcId="{2C93FF26-923B-47F7-AEF0-966825BF6AEC}" destId="{F6B2F2A0-AA52-49B0-B903-D0AA35432762}" srcOrd="1" destOrd="0" presId="urn:microsoft.com/office/officeart/2005/8/layout/chevron2"/>
    <dgm:cxn modelId="{0D2BD8A4-55FB-485A-A9D2-F1AD8799E19B}" type="presParOf" srcId="{4C993BC2-38F2-4CA6-A16D-F9747E320A68}" destId="{293908AB-13CF-4383-874C-C4CD0E2706FB}" srcOrd="3" destOrd="0" presId="urn:microsoft.com/office/officeart/2005/8/layout/chevron2"/>
    <dgm:cxn modelId="{BB8EF39D-5473-4AC5-B780-B5F36496CAB4}" type="presParOf" srcId="{4C993BC2-38F2-4CA6-A16D-F9747E320A68}" destId="{3F6C08EF-DC25-4242-8793-A54A3EDD2804}" srcOrd="4" destOrd="0" presId="urn:microsoft.com/office/officeart/2005/8/layout/chevron2"/>
    <dgm:cxn modelId="{D6799FA8-8ACB-4775-AC33-F70E221A5857}" type="presParOf" srcId="{3F6C08EF-DC25-4242-8793-A54A3EDD2804}" destId="{AA586232-22F7-4E15-8D83-A3B9CE44740C}" srcOrd="0" destOrd="0" presId="urn:microsoft.com/office/officeart/2005/8/layout/chevron2"/>
    <dgm:cxn modelId="{C10EB105-6CB1-484D-A949-3A1ECC2AD600}" type="presParOf" srcId="{3F6C08EF-DC25-4242-8793-A54A3EDD2804}" destId="{70E25732-10DB-4C0A-9156-F8FC980D2CDD}" srcOrd="1" destOrd="0" presId="urn:microsoft.com/office/officeart/2005/8/layout/chevron2"/>
    <dgm:cxn modelId="{C1171A48-BDAB-457C-9A83-EE1AC32E6892}" type="presParOf" srcId="{4C993BC2-38F2-4CA6-A16D-F9747E320A68}" destId="{9716E07E-BC40-4A4C-A064-38092B383E11}" srcOrd="5" destOrd="0" presId="urn:microsoft.com/office/officeart/2005/8/layout/chevron2"/>
    <dgm:cxn modelId="{3A9CA493-E457-412D-88FA-58F9CDEAF41D}" type="presParOf" srcId="{4C993BC2-38F2-4CA6-A16D-F9747E320A68}" destId="{FDCCDE4F-2F30-4B34-938C-E0E26CF227A0}" srcOrd="6" destOrd="0" presId="urn:microsoft.com/office/officeart/2005/8/layout/chevron2"/>
    <dgm:cxn modelId="{8C56CEB3-4F02-4397-9C2B-A19BA50DC574}" type="presParOf" srcId="{FDCCDE4F-2F30-4B34-938C-E0E26CF227A0}" destId="{9E2A3B62-9FAC-45CC-9C6D-39F2F80DBB2B}" srcOrd="0" destOrd="0" presId="urn:microsoft.com/office/officeart/2005/8/layout/chevron2"/>
    <dgm:cxn modelId="{C1B1A263-AC00-40E7-8561-5585FFBFD07A}" type="presParOf" srcId="{FDCCDE4F-2F30-4B34-938C-E0E26CF227A0}" destId="{62E2A716-8FE3-491B-8B32-DAEDF3E80221}" srcOrd="1" destOrd="0" presId="urn:microsoft.com/office/officeart/2005/8/layout/chevron2"/>
    <dgm:cxn modelId="{725C669B-590A-4DCD-A6A0-0C91CF7A69B2}" type="presParOf" srcId="{4C993BC2-38F2-4CA6-A16D-F9747E320A68}" destId="{BFC5F8A5-7F12-4AD6-8B18-C9F7AEE7BB30}" srcOrd="7" destOrd="0" presId="urn:microsoft.com/office/officeart/2005/8/layout/chevron2"/>
    <dgm:cxn modelId="{28BA16C2-4903-4934-9CC9-473066A38A45}" type="presParOf" srcId="{4C993BC2-38F2-4CA6-A16D-F9747E320A68}" destId="{C8DE4B6D-4E0E-4A8F-B5D8-C1A0EF07C8C5}" srcOrd="8" destOrd="0" presId="urn:microsoft.com/office/officeart/2005/8/layout/chevron2"/>
    <dgm:cxn modelId="{8ED3C337-C5A3-472D-BB08-00637FCF92A5}" type="presParOf" srcId="{C8DE4B6D-4E0E-4A8F-B5D8-C1A0EF07C8C5}" destId="{77761A60-B160-4A61-BD06-C47CE56E0E09}" srcOrd="0" destOrd="0" presId="urn:microsoft.com/office/officeart/2005/8/layout/chevron2"/>
    <dgm:cxn modelId="{787B3E9E-D001-4F5E-AF30-5FA0D9A5ED16}" type="presParOf" srcId="{C8DE4B6D-4E0E-4A8F-B5D8-C1A0EF07C8C5}" destId="{B8E01E7C-E634-4846-B022-B43163B12E1A}" srcOrd="1" destOrd="0" presId="urn:microsoft.com/office/officeart/2005/8/layout/chevron2"/>
    <dgm:cxn modelId="{9B855C89-DE46-4EB6-8D57-1B9198215587}" type="presParOf" srcId="{4C993BC2-38F2-4CA6-A16D-F9747E320A68}" destId="{A87C130C-6A4B-4D00-A863-321E43B0707E}" srcOrd="9" destOrd="0" presId="urn:microsoft.com/office/officeart/2005/8/layout/chevron2"/>
    <dgm:cxn modelId="{292DB184-A31F-4041-8224-4D0492C4FDA3}" type="presParOf" srcId="{4C993BC2-38F2-4CA6-A16D-F9747E320A68}" destId="{FC73A35D-305D-4D1E-BFA6-60F5A7B0D1ED}" srcOrd="10" destOrd="0" presId="urn:microsoft.com/office/officeart/2005/8/layout/chevron2"/>
    <dgm:cxn modelId="{C037612F-B63C-4DD8-85B3-FC64C97CA004}" type="presParOf" srcId="{FC73A35D-305D-4D1E-BFA6-60F5A7B0D1ED}" destId="{1115C9C4-19EA-4C9C-9F5E-EC5C361AB950}" srcOrd="0" destOrd="0" presId="urn:microsoft.com/office/officeart/2005/8/layout/chevron2"/>
    <dgm:cxn modelId="{5E980A86-6450-4B55-824D-CEB6B0A7B142}" type="presParOf" srcId="{FC73A35D-305D-4D1E-BFA6-60F5A7B0D1ED}" destId="{2DC82A9D-129C-4F41-9CAC-3FDCA5F8DCD6}" srcOrd="1" destOrd="0" presId="urn:microsoft.com/office/officeart/2005/8/layout/chevron2"/>
    <dgm:cxn modelId="{8E458469-842B-44FE-8BF5-A76FED19DE91}" type="presParOf" srcId="{4C993BC2-38F2-4CA6-A16D-F9747E320A68}" destId="{10AC61B3-79B4-48E1-AE27-CEAA2AE1E7F8}" srcOrd="11" destOrd="0" presId="urn:microsoft.com/office/officeart/2005/8/layout/chevron2"/>
    <dgm:cxn modelId="{092D54D5-2947-43AE-B58E-8EE62AAB47B1}" type="presParOf" srcId="{4C993BC2-38F2-4CA6-A16D-F9747E320A68}" destId="{1617C4F6-FF84-49E3-AD72-033A12B43C5A}" srcOrd="12" destOrd="0" presId="urn:microsoft.com/office/officeart/2005/8/layout/chevron2"/>
    <dgm:cxn modelId="{1C640C7B-3CAB-44EB-9870-60C64EB15851}" type="presParOf" srcId="{1617C4F6-FF84-49E3-AD72-033A12B43C5A}" destId="{0AEC832B-1C18-4C45-A61E-7A554F06DFCA}" srcOrd="0" destOrd="0" presId="urn:microsoft.com/office/officeart/2005/8/layout/chevron2"/>
    <dgm:cxn modelId="{23C8DC0A-C9CC-4A11-9D95-955DEFF7335F}" type="presParOf" srcId="{1617C4F6-FF84-49E3-AD72-033A12B43C5A}" destId="{CBACB1A4-FCD0-466C-8D6B-984AED27E0AB}"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031A2-6BEE-4A11-B5DE-D7EDE7B6AA38}" type="doc">
      <dgm:prSet loTypeId="urn:microsoft.com/office/officeart/2005/8/layout/process4" loCatId="list" qsTypeId="urn:microsoft.com/office/officeart/2005/8/quickstyle/simple5" qsCatId="simple" csTypeId="urn:microsoft.com/office/officeart/2005/8/colors/colorful3" csCatId="colorful" phldr="1"/>
      <dgm:spPr/>
      <dgm:t>
        <a:bodyPr/>
        <a:lstStyle/>
        <a:p>
          <a:endParaRPr lang="en-US"/>
        </a:p>
      </dgm:t>
    </dgm:pt>
    <dgm:pt modelId="{F6E3E1BA-2F3F-4800-8057-90B70974062D}">
      <dgm:prSet custT="1"/>
      <dgm:spPr/>
      <dgm:t>
        <a:bodyPr/>
        <a:lstStyle/>
        <a:p>
          <a:pPr rtl="0"/>
          <a:r>
            <a:rPr lang="en-US" sz="3200" b="1" dirty="0"/>
            <a:t>Group Main Underlying RC with Related RCs</a:t>
          </a:r>
        </a:p>
      </dgm:t>
    </dgm:pt>
    <dgm:pt modelId="{61CB9232-DBEA-4C38-A405-342CC0B2E52D}" type="parTrans" cxnId="{B67F3286-D8BA-46FA-A8A3-7385898E21BF}">
      <dgm:prSet/>
      <dgm:spPr/>
      <dgm:t>
        <a:bodyPr/>
        <a:lstStyle/>
        <a:p>
          <a:endParaRPr lang="en-US"/>
        </a:p>
      </dgm:t>
    </dgm:pt>
    <dgm:pt modelId="{56712338-0A8E-48EE-AF14-733329DD6A08}" type="sibTrans" cxnId="{B67F3286-D8BA-46FA-A8A3-7385898E21BF}">
      <dgm:prSet/>
      <dgm:spPr/>
      <dgm:t>
        <a:bodyPr/>
        <a:lstStyle/>
        <a:p>
          <a:endParaRPr lang="en-US"/>
        </a:p>
      </dgm:t>
    </dgm:pt>
    <dgm:pt modelId="{4E5CD207-2451-4082-9C41-26CCA943C1FD}">
      <dgm:prSet custT="1"/>
      <dgm:spPr/>
      <dgm:t>
        <a:bodyPr/>
        <a:lstStyle/>
        <a:p>
          <a:pPr rtl="0"/>
          <a:r>
            <a:rPr lang="en-US" sz="3200" b="1" dirty="0"/>
            <a:t>List all Risk Contributors</a:t>
          </a:r>
        </a:p>
      </dgm:t>
    </dgm:pt>
    <dgm:pt modelId="{D775FD00-7108-4635-8A15-F5E7E06F798B}" type="parTrans" cxnId="{1D75BF56-459C-4CE7-88F4-48049B564628}">
      <dgm:prSet/>
      <dgm:spPr/>
      <dgm:t>
        <a:bodyPr/>
        <a:lstStyle/>
        <a:p>
          <a:endParaRPr lang="en-US"/>
        </a:p>
      </dgm:t>
    </dgm:pt>
    <dgm:pt modelId="{A9FE3E1E-A748-4E13-A01F-F9961C6C27DB}" type="sibTrans" cxnId="{1D75BF56-459C-4CE7-88F4-48049B564628}">
      <dgm:prSet/>
      <dgm:spPr/>
      <dgm:t>
        <a:bodyPr/>
        <a:lstStyle/>
        <a:p>
          <a:endParaRPr lang="en-US"/>
        </a:p>
      </dgm:t>
    </dgm:pt>
    <dgm:pt modelId="{824D99B3-2DB2-4F29-8F37-CABE66F6A475}">
      <dgm:prSet custT="1"/>
      <dgm:spPr/>
      <dgm:t>
        <a:bodyPr/>
        <a:lstStyle/>
        <a:p>
          <a:pPr rtl="0"/>
          <a:r>
            <a:rPr lang="en-US" sz="3200" b="1" dirty="0"/>
            <a:t>Identify the Risk Contributors for each Family Member Related to each Major Concern/Need.</a:t>
          </a:r>
        </a:p>
      </dgm:t>
    </dgm:pt>
    <dgm:pt modelId="{2BCA966E-1B62-4C07-B840-3AA601D83D3B}" type="parTrans" cxnId="{D0469DC4-19F8-4625-B84F-3BCA7B067DD0}">
      <dgm:prSet/>
      <dgm:spPr/>
      <dgm:t>
        <a:bodyPr/>
        <a:lstStyle/>
        <a:p>
          <a:endParaRPr lang="en-US"/>
        </a:p>
      </dgm:t>
    </dgm:pt>
    <dgm:pt modelId="{9DA6CB73-9BFA-411F-80D1-EDE156D57632}" type="sibTrans" cxnId="{D0469DC4-19F8-4625-B84F-3BCA7B067DD0}">
      <dgm:prSet/>
      <dgm:spPr/>
      <dgm:t>
        <a:bodyPr/>
        <a:lstStyle/>
        <a:p>
          <a:endParaRPr lang="en-US"/>
        </a:p>
      </dgm:t>
    </dgm:pt>
    <dgm:pt modelId="{FA61CB9C-903B-4F88-912D-76D7EC7E5EC4}">
      <dgm:prSet custT="1"/>
      <dgm:spPr/>
      <dgm:t>
        <a:bodyPr/>
        <a:lstStyle/>
        <a:p>
          <a:pPr rtl="0"/>
          <a:r>
            <a:rPr lang="en-US" sz="3200" b="1" dirty="0"/>
            <a:t>List all Major Concerns/Needs for the Family </a:t>
          </a:r>
        </a:p>
      </dgm:t>
    </dgm:pt>
    <dgm:pt modelId="{41C788A8-59C7-48E3-83F4-B1918DEE6416}" type="sibTrans" cxnId="{FD0FC9ED-CF65-486B-ABFC-C849C33A2435}">
      <dgm:prSet/>
      <dgm:spPr/>
      <dgm:t>
        <a:bodyPr/>
        <a:lstStyle/>
        <a:p>
          <a:endParaRPr lang="en-US"/>
        </a:p>
      </dgm:t>
    </dgm:pt>
    <dgm:pt modelId="{0ECAE893-A0E9-452C-8A6E-7BC243B01BBC}" type="parTrans" cxnId="{FD0FC9ED-CF65-486B-ABFC-C849C33A2435}">
      <dgm:prSet/>
      <dgm:spPr/>
      <dgm:t>
        <a:bodyPr/>
        <a:lstStyle/>
        <a:p>
          <a:endParaRPr lang="en-US"/>
        </a:p>
      </dgm:t>
    </dgm:pt>
    <dgm:pt modelId="{E93B82AD-1276-4826-BFC8-08F316B4607A}" type="pres">
      <dgm:prSet presAssocID="{C07031A2-6BEE-4A11-B5DE-D7EDE7B6AA38}" presName="Name0" presStyleCnt="0">
        <dgm:presLayoutVars>
          <dgm:dir/>
          <dgm:animLvl val="lvl"/>
          <dgm:resizeHandles val="exact"/>
        </dgm:presLayoutVars>
      </dgm:prSet>
      <dgm:spPr/>
    </dgm:pt>
    <dgm:pt modelId="{F4C55E7D-8AEB-48DD-9069-E912A3B4D30A}" type="pres">
      <dgm:prSet presAssocID="{F6E3E1BA-2F3F-4800-8057-90B70974062D}" presName="boxAndChildren" presStyleCnt="0"/>
      <dgm:spPr/>
    </dgm:pt>
    <dgm:pt modelId="{7D0C9B9D-485F-4C91-800A-ECD34D3B3C62}" type="pres">
      <dgm:prSet presAssocID="{F6E3E1BA-2F3F-4800-8057-90B70974062D}" presName="parentTextBox" presStyleLbl="node1" presStyleIdx="0" presStyleCnt="4" custScaleY="59219"/>
      <dgm:spPr/>
    </dgm:pt>
    <dgm:pt modelId="{9239D8FF-707C-4704-82FC-184F551B19D0}" type="pres">
      <dgm:prSet presAssocID="{9DA6CB73-9BFA-411F-80D1-EDE156D57632}" presName="sp" presStyleCnt="0"/>
      <dgm:spPr/>
    </dgm:pt>
    <dgm:pt modelId="{B67A6948-BC4D-45BA-A6D5-EE02BDD6B46C}" type="pres">
      <dgm:prSet presAssocID="{824D99B3-2DB2-4F29-8F37-CABE66F6A475}" presName="arrowAndChildren" presStyleCnt="0"/>
      <dgm:spPr/>
    </dgm:pt>
    <dgm:pt modelId="{F0327688-739E-46F4-A89C-BA4BAB601F04}" type="pres">
      <dgm:prSet presAssocID="{824D99B3-2DB2-4F29-8F37-CABE66F6A475}" presName="parentTextArrow" presStyleLbl="node1" presStyleIdx="1" presStyleCnt="4" custScaleY="72818"/>
      <dgm:spPr/>
    </dgm:pt>
    <dgm:pt modelId="{C6950221-089B-4964-8148-ECFA80BBF9D2}" type="pres">
      <dgm:prSet presAssocID="{41C788A8-59C7-48E3-83F4-B1918DEE6416}" presName="sp" presStyleCnt="0"/>
      <dgm:spPr/>
    </dgm:pt>
    <dgm:pt modelId="{793F89B7-2BF0-4E7E-9CBC-19DBA3D1D38D}" type="pres">
      <dgm:prSet presAssocID="{FA61CB9C-903B-4F88-912D-76D7EC7E5EC4}" presName="arrowAndChildren" presStyleCnt="0"/>
      <dgm:spPr/>
    </dgm:pt>
    <dgm:pt modelId="{9659D24C-6B5D-4995-9402-2C56F253A183}" type="pres">
      <dgm:prSet presAssocID="{FA61CB9C-903B-4F88-912D-76D7EC7E5EC4}" presName="parentTextArrow" presStyleLbl="node1" presStyleIdx="2" presStyleCnt="4" custScaleY="69969"/>
      <dgm:spPr/>
    </dgm:pt>
    <dgm:pt modelId="{B97AD01A-C45E-44FE-B781-C8F306F3883B}" type="pres">
      <dgm:prSet presAssocID="{A9FE3E1E-A748-4E13-A01F-F9961C6C27DB}" presName="sp" presStyleCnt="0"/>
      <dgm:spPr/>
    </dgm:pt>
    <dgm:pt modelId="{0442FBEF-0BA1-4C78-869C-1168FFE2DE67}" type="pres">
      <dgm:prSet presAssocID="{4E5CD207-2451-4082-9C41-26CCA943C1FD}" presName="arrowAndChildren" presStyleCnt="0"/>
      <dgm:spPr/>
    </dgm:pt>
    <dgm:pt modelId="{2A4275E0-722F-42DE-93A6-2C8DD3D37B43}" type="pres">
      <dgm:prSet presAssocID="{4E5CD207-2451-4082-9C41-26CCA943C1FD}" presName="parentTextArrow" presStyleLbl="node1" presStyleIdx="3" presStyleCnt="4" custScaleY="55965"/>
      <dgm:spPr/>
    </dgm:pt>
  </dgm:ptLst>
  <dgm:cxnLst>
    <dgm:cxn modelId="{D2BD172B-23B3-43EA-B32D-23B44882A3BE}" type="presOf" srcId="{C07031A2-6BEE-4A11-B5DE-D7EDE7B6AA38}" destId="{E93B82AD-1276-4826-BFC8-08F316B4607A}" srcOrd="0" destOrd="0" presId="urn:microsoft.com/office/officeart/2005/8/layout/process4"/>
    <dgm:cxn modelId="{1D75BF56-459C-4CE7-88F4-48049B564628}" srcId="{C07031A2-6BEE-4A11-B5DE-D7EDE7B6AA38}" destId="{4E5CD207-2451-4082-9C41-26CCA943C1FD}" srcOrd="0" destOrd="0" parTransId="{D775FD00-7108-4635-8A15-F5E7E06F798B}" sibTransId="{A9FE3E1E-A748-4E13-A01F-F9961C6C27DB}"/>
    <dgm:cxn modelId="{B67F3286-D8BA-46FA-A8A3-7385898E21BF}" srcId="{C07031A2-6BEE-4A11-B5DE-D7EDE7B6AA38}" destId="{F6E3E1BA-2F3F-4800-8057-90B70974062D}" srcOrd="3" destOrd="0" parTransId="{61CB9232-DBEA-4C38-A405-342CC0B2E52D}" sibTransId="{56712338-0A8E-48EE-AF14-733329DD6A08}"/>
    <dgm:cxn modelId="{018C51BA-3FBB-4388-B17E-B32A495F19A3}" type="presOf" srcId="{4E5CD207-2451-4082-9C41-26CCA943C1FD}" destId="{2A4275E0-722F-42DE-93A6-2C8DD3D37B43}" srcOrd="0" destOrd="0" presId="urn:microsoft.com/office/officeart/2005/8/layout/process4"/>
    <dgm:cxn modelId="{D0469DC4-19F8-4625-B84F-3BCA7B067DD0}" srcId="{C07031A2-6BEE-4A11-B5DE-D7EDE7B6AA38}" destId="{824D99B3-2DB2-4F29-8F37-CABE66F6A475}" srcOrd="2" destOrd="0" parTransId="{2BCA966E-1B62-4C07-B840-3AA601D83D3B}" sibTransId="{9DA6CB73-9BFA-411F-80D1-EDE156D57632}"/>
    <dgm:cxn modelId="{A38A52D9-8B70-47FA-BEA4-3D9AB361D9DC}" type="presOf" srcId="{FA61CB9C-903B-4F88-912D-76D7EC7E5EC4}" destId="{9659D24C-6B5D-4995-9402-2C56F253A183}" srcOrd="0" destOrd="0" presId="urn:microsoft.com/office/officeart/2005/8/layout/process4"/>
    <dgm:cxn modelId="{D5D685E3-1082-48B3-903C-B84868CC4BE1}" type="presOf" srcId="{824D99B3-2DB2-4F29-8F37-CABE66F6A475}" destId="{F0327688-739E-46F4-A89C-BA4BAB601F04}" srcOrd="0" destOrd="0" presId="urn:microsoft.com/office/officeart/2005/8/layout/process4"/>
    <dgm:cxn modelId="{FD0FC9ED-CF65-486B-ABFC-C849C33A2435}" srcId="{C07031A2-6BEE-4A11-B5DE-D7EDE7B6AA38}" destId="{FA61CB9C-903B-4F88-912D-76D7EC7E5EC4}" srcOrd="1" destOrd="0" parTransId="{0ECAE893-A0E9-452C-8A6E-7BC243B01BBC}" sibTransId="{41C788A8-59C7-48E3-83F4-B1918DEE6416}"/>
    <dgm:cxn modelId="{003395F0-A749-4BCA-82AF-DE8AAF87BD5E}" type="presOf" srcId="{F6E3E1BA-2F3F-4800-8057-90B70974062D}" destId="{7D0C9B9D-485F-4C91-800A-ECD34D3B3C62}" srcOrd="0" destOrd="0" presId="urn:microsoft.com/office/officeart/2005/8/layout/process4"/>
    <dgm:cxn modelId="{05DFDA3A-6D2F-4359-9E47-3E85093E425C}" type="presParOf" srcId="{E93B82AD-1276-4826-BFC8-08F316B4607A}" destId="{F4C55E7D-8AEB-48DD-9069-E912A3B4D30A}" srcOrd="0" destOrd="0" presId="urn:microsoft.com/office/officeart/2005/8/layout/process4"/>
    <dgm:cxn modelId="{B9E18195-EB46-4860-9D85-B87F7D62016B}" type="presParOf" srcId="{F4C55E7D-8AEB-48DD-9069-E912A3B4D30A}" destId="{7D0C9B9D-485F-4C91-800A-ECD34D3B3C62}" srcOrd="0" destOrd="0" presId="urn:microsoft.com/office/officeart/2005/8/layout/process4"/>
    <dgm:cxn modelId="{CF84E6C1-F809-41DA-8C3A-B3D94944D318}" type="presParOf" srcId="{E93B82AD-1276-4826-BFC8-08F316B4607A}" destId="{9239D8FF-707C-4704-82FC-184F551B19D0}" srcOrd="1" destOrd="0" presId="urn:microsoft.com/office/officeart/2005/8/layout/process4"/>
    <dgm:cxn modelId="{DDC6B55F-7D9C-48BF-9EB7-50CCBE8EC08C}" type="presParOf" srcId="{E93B82AD-1276-4826-BFC8-08F316B4607A}" destId="{B67A6948-BC4D-45BA-A6D5-EE02BDD6B46C}" srcOrd="2" destOrd="0" presId="urn:microsoft.com/office/officeart/2005/8/layout/process4"/>
    <dgm:cxn modelId="{4F45ABF5-6818-4D40-85A0-ABDD2B06C4E5}" type="presParOf" srcId="{B67A6948-BC4D-45BA-A6D5-EE02BDD6B46C}" destId="{F0327688-739E-46F4-A89C-BA4BAB601F04}" srcOrd="0" destOrd="0" presId="urn:microsoft.com/office/officeart/2005/8/layout/process4"/>
    <dgm:cxn modelId="{8977B707-C109-4C1A-8772-50060D5FE304}" type="presParOf" srcId="{E93B82AD-1276-4826-BFC8-08F316B4607A}" destId="{C6950221-089B-4964-8148-ECFA80BBF9D2}" srcOrd="3" destOrd="0" presId="urn:microsoft.com/office/officeart/2005/8/layout/process4"/>
    <dgm:cxn modelId="{5D7BC129-1DE0-4063-8D19-3203BB0EB096}" type="presParOf" srcId="{E93B82AD-1276-4826-BFC8-08F316B4607A}" destId="{793F89B7-2BF0-4E7E-9CBC-19DBA3D1D38D}" srcOrd="4" destOrd="0" presId="urn:microsoft.com/office/officeart/2005/8/layout/process4"/>
    <dgm:cxn modelId="{A8C3BC46-AA5B-43A2-83F6-8C3FBD343EF7}" type="presParOf" srcId="{793F89B7-2BF0-4E7E-9CBC-19DBA3D1D38D}" destId="{9659D24C-6B5D-4995-9402-2C56F253A183}" srcOrd="0" destOrd="0" presId="urn:microsoft.com/office/officeart/2005/8/layout/process4"/>
    <dgm:cxn modelId="{E384051B-242F-4DDD-8A46-247589A78027}" type="presParOf" srcId="{E93B82AD-1276-4826-BFC8-08F316B4607A}" destId="{B97AD01A-C45E-44FE-B781-C8F306F3883B}" srcOrd="5" destOrd="0" presId="urn:microsoft.com/office/officeart/2005/8/layout/process4"/>
    <dgm:cxn modelId="{8ED065F5-62C5-4998-B962-A44BC29B3D3F}" type="presParOf" srcId="{E93B82AD-1276-4826-BFC8-08F316B4607A}" destId="{0442FBEF-0BA1-4C78-869C-1168FFE2DE67}" srcOrd="6" destOrd="0" presId="urn:microsoft.com/office/officeart/2005/8/layout/process4"/>
    <dgm:cxn modelId="{779DCAB0-901D-4043-9B2A-49A44D2BBA4E}" type="presParOf" srcId="{0442FBEF-0BA1-4C78-869C-1168FFE2DE67}" destId="{2A4275E0-722F-42DE-93A6-2C8DD3D37B4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0E1773-E159-45D0-8782-ABDB98B18570}"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044CC1B3-A721-498A-9FD7-72DD05961E4C}">
      <dgm:prSet custT="1"/>
      <dgm:spPr/>
      <dgm:t>
        <a:bodyPr/>
        <a:lstStyle/>
        <a:p>
          <a:r>
            <a:rPr lang="en-US" sz="3200" dirty="0"/>
            <a:t>Read Family Assessment</a:t>
          </a:r>
        </a:p>
      </dgm:t>
    </dgm:pt>
    <dgm:pt modelId="{1DFBD372-33C6-4297-A97E-5A9AB3C4EF32}" type="parTrans" cxnId="{9E2A9F33-7622-42DA-B03E-B02B83361194}">
      <dgm:prSet/>
      <dgm:spPr/>
      <dgm:t>
        <a:bodyPr/>
        <a:lstStyle/>
        <a:p>
          <a:endParaRPr lang="en-US"/>
        </a:p>
      </dgm:t>
    </dgm:pt>
    <dgm:pt modelId="{40B5FC29-CFD6-43EE-9B80-B4EDDBA5482D}" type="sibTrans" cxnId="{9E2A9F33-7622-42DA-B03E-B02B83361194}">
      <dgm:prSet/>
      <dgm:spPr/>
      <dgm:t>
        <a:bodyPr/>
        <a:lstStyle/>
        <a:p>
          <a:endParaRPr lang="en-US"/>
        </a:p>
      </dgm:t>
    </dgm:pt>
    <dgm:pt modelId="{C44FAB27-15E3-410E-8DF7-4B322B56EE23}">
      <dgm:prSet custT="1"/>
      <dgm:spPr/>
      <dgm:t>
        <a:bodyPr/>
        <a:lstStyle/>
        <a:p>
          <a:r>
            <a:rPr lang="en-US" sz="3200" dirty="0"/>
            <a:t>Review RCs &amp; and NRCs </a:t>
          </a:r>
        </a:p>
      </dgm:t>
    </dgm:pt>
    <dgm:pt modelId="{CFB5BC11-7D17-4676-A8D8-975513CC6E28}" type="parTrans" cxnId="{09FA7719-2606-4877-B9CA-348C154693BD}">
      <dgm:prSet/>
      <dgm:spPr/>
      <dgm:t>
        <a:bodyPr/>
        <a:lstStyle/>
        <a:p>
          <a:endParaRPr lang="en-US"/>
        </a:p>
      </dgm:t>
    </dgm:pt>
    <dgm:pt modelId="{475CB1CE-9C03-4AB3-9BF2-B482B7472C2C}" type="sibTrans" cxnId="{09FA7719-2606-4877-B9CA-348C154693BD}">
      <dgm:prSet/>
      <dgm:spPr/>
      <dgm:t>
        <a:bodyPr/>
        <a:lstStyle/>
        <a:p>
          <a:endParaRPr lang="en-US"/>
        </a:p>
      </dgm:t>
    </dgm:pt>
    <dgm:pt modelId="{6C1FE8D3-EABD-4A87-B250-F11F04525F4D}">
      <dgm:prSet custT="1"/>
      <dgm:spPr/>
      <dgm:t>
        <a:bodyPr/>
        <a:lstStyle/>
        <a:p>
          <a:r>
            <a:rPr lang="en-US" sz="3200" dirty="0"/>
            <a:t>Complete Handout #6</a:t>
          </a:r>
        </a:p>
      </dgm:t>
    </dgm:pt>
    <dgm:pt modelId="{7BA8FD01-0706-4B5C-90C0-79E918A9FD60}" type="parTrans" cxnId="{F7C0D872-FFA1-4F1A-9D11-218BB4F6AB05}">
      <dgm:prSet/>
      <dgm:spPr/>
      <dgm:t>
        <a:bodyPr/>
        <a:lstStyle/>
        <a:p>
          <a:endParaRPr lang="en-US"/>
        </a:p>
      </dgm:t>
    </dgm:pt>
    <dgm:pt modelId="{E7E4D24D-8642-4659-91B0-76C02596131A}" type="sibTrans" cxnId="{F7C0D872-FFA1-4F1A-9D11-218BB4F6AB05}">
      <dgm:prSet/>
      <dgm:spPr/>
      <dgm:t>
        <a:bodyPr/>
        <a:lstStyle/>
        <a:p>
          <a:endParaRPr lang="en-US"/>
        </a:p>
      </dgm:t>
    </dgm:pt>
    <dgm:pt modelId="{725FE8DE-BB6A-4665-8045-0DAC2574204A}">
      <dgm:prSet custT="1"/>
      <dgm:spPr/>
      <dgm:t>
        <a:bodyPr/>
        <a:lstStyle/>
        <a:p>
          <a:r>
            <a:rPr lang="en-US" sz="3200" dirty="0"/>
            <a:t>List issues contributing to maltreatment and related RCs</a:t>
          </a:r>
        </a:p>
      </dgm:t>
    </dgm:pt>
    <dgm:pt modelId="{9FEA1A44-28C4-4021-9E2D-D36AB8D7C11D}" type="parTrans" cxnId="{1C058605-6262-4D56-B7CF-EC264BE51D37}">
      <dgm:prSet/>
      <dgm:spPr/>
      <dgm:t>
        <a:bodyPr/>
        <a:lstStyle/>
        <a:p>
          <a:endParaRPr lang="en-US"/>
        </a:p>
      </dgm:t>
    </dgm:pt>
    <dgm:pt modelId="{2A9F050B-C611-4AA9-8E92-6B550311AA24}" type="sibTrans" cxnId="{1C058605-6262-4D56-B7CF-EC264BE51D37}">
      <dgm:prSet/>
      <dgm:spPr/>
      <dgm:t>
        <a:bodyPr/>
        <a:lstStyle/>
        <a:p>
          <a:endParaRPr lang="en-US"/>
        </a:p>
      </dgm:t>
    </dgm:pt>
    <dgm:pt modelId="{03E99D0B-4D3B-44AD-9599-91CA941DCB48}">
      <dgm:prSet custT="1"/>
      <dgm:spPr/>
      <dgm:t>
        <a:bodyPr/>
        <a:lstStyle/>
        <a:p>
          <a:r>
            <a:rPr lang="en-US" sz="3200" dirty="0"/>
            <a:t>Group RCs as would to develop concern statements. </a:t>
          </a:r>
        </a:p>
      </dgm:t>
    </dgm:pt>
    <dgm:pt modelId="{40D45BB6-2F16-45B6-9CDD-9E6406BCB343}" type="parTrans" cxnId="{87B00495-4012-4BD0-9D52-CAA4E3145384}">
      <dgm:prSet/>
      <dgm:spPr/>
      <dgm:t>
        <a:bodyPr/>
        <a:lstStyle/>
        <a:p>
          <a:endParaRPr lang="en-US"/>
        </a:p>
      </dgm:t>
    </dgm:pt>
    <dgm:pt modelId="{DD2095F5-8D26-438C-AF47-BBE4CF8AD699}" type="sibTrans" cxnId="{87B00495-4012-4BD0-9D52-CAA4E3145384}">
      <dgm:prSet/>
      <dgm:spPr/>
      <dgm:t>
        <a:bodyPr/>
        <a:lstStyle/>
        <a:p>
          <a:endParaRPr lang="en-US"/>
        </a:p>
      </dgm:t>
    </dgm:pt>
    <dgm:pt modelId="{363CC3DB-DA0D-46F7-93A8-DBC27B7C76F6}" type="pres">
      <dgm:prSet presAssocID="{740E1773-E159-45D0-8782-ABDB98B18570}" presName="Name0" presStyleCnt="0">
        <dgm:presLayoutVars>
          <dgm:dir/>
          <dgm:animLvl val="lvl"/>
          <dgm:resizeHandles val="exact"/>
        </dgm:presLayoutVars>
      </dgm:prSet>
      <dgm:spPr/>
    </dgm:pt>
    <dgm:pt modelId="{F0C3D30E-D580-4336-9758-74CA7D444508}" type="pres">
      <dgm:prSet presAssocID="{03E99D0B-4D3B-44AD-9599-91CA941DCB48}" presName="boxAndChildren" presStyleCnt="0"/>
      <dgm:spPr/>
    </dgm:pt>
    <dgm:pt modelId="{479A3FA0-DA00-4F06-9DEF-36116E34D3ED}" type="pres">
      <dgm:prSet presAssocID="{03E99D0B-4D3B-44AD-9599-91CA941DCB48}" presName="parentTextBox" presStyleLbl="node1" presStyleIdx="0" presStyleCnt="5"/>
      <dgm:spPr/>
    </dgm:pt>
    <dgm:pt modelId="{20E3844D-3504-4CDC-8BFC-7858DBE7BB6B}" type="pres">
      <dgm:prSet presAssocID="{2A9F050B-C611-4AA9-8E92-6B550311AA24}" presName="sp" presStyleCnt="0"/>
      <dgm:spPr/>
    </dgm:pt>
    <dgm:pt modelId="{37A9506F-2FC9-4207-87FF-2CC23B318A8D}" type="pres">
      <dgm:prSet presAssocID="{725FE8DE-BB6A-4665-8045-0DAC2574204A}" presName="arrowAndChildren" presStyleCnt="0"/>
      <dgm:spPr/>
    </dgm:pt>
    <dgm:pt modelId="{6F8AE058-AE10-46F5-B2C8-059AAF01A782}" type="pres">
      <dgm:prSet presAssocID="{725FE8DE-BB6A-4665-8045-0DAC2574204A}" presName="parentTextArrow" presStyleLbl="node1" presStyleIdx="1" presStyleCnt="5"/>
      <dgm:spPr/>
    </dgm:pt>
    <dgm:pt modelId="{A391605C-C398-411A-920A-445B10FA8B64}" type="pres">
      <dgm:prSet presAssocID="{E7E4D24D-8642-4659-91B0-76C02596131A}" presName="sp" presStyleCnt="0"/>
      <dgm:spPr/>
    </dgm:pt>
    <dgm:pt modelId="{73F7D10E-B124-4223-A7C9-5A1DCBE82396}" type="pres">
      <dgm:prSet presAssocID="{6C1FE8D3-EABD-4A87-B250-F11F04525F4D}" presName="arrowAndChildren" presStyleCnt="0"/>
      <dgm:spPr/>
    </dgm:pt>
    <dgm:pt modelId="{D4E69E5B-9C72-4304-BFE3-877637983EBF}" type="pres">
      <dgm:prSet presAssocID="{6C1FE8D3-EABD-4A87-B250-F11F04525F4D}" presName="parentTextArrow" presStyleLbl="node1" presStyleIdx="2" presStyleCnt="5"/>
      <dgm:spPr/>
    </dgm:pt>
    <dgm:pt modelId="{AEA54E7B-CD07-4A85-A3DC-0812B818300A}" type="pres">
      <dgm:prSet presAssocID="{475CB1CE-9C03-4AB3-9BF2-B482B7472C2C}" presName="sp" presStyleCnt="0"/>
      <dgm:spPr/>
    </dgm:pt>
    <dgm:pt modelId="{C2403791-0C89-4035-BB78-3673B886CC4B}" type="pres">
      <dgm:prSet presAssocID="{C44FAB27-15E3-410E-8DF7-4B322B56EE23}" presName="arrowAndChildren" presStyleCnt="0"/>
      <dgm:spPr/>
    </dgm:pt>
    <dgm:pt modelId="{F05E4538-713E-4B0B-A996-5B74B267F147}" type="pres">
      <dgm:prSet presAssocID="{C44FAB27-15E3-410E-8DF7-4B322B56EE23}" presName="parentTextArrow" presStyleLbl="node1" presStyleIdx="3" presStyleCnt="5"/>
      <dgm:spPr/>
    </dgm:pt>
    <dgm:pt modelId="{D4F8379C-4B49-442C-8768-57720C25B0EC}" type="pres">
      <dgm:prSet presAssocID="{40B5FC29-CFD6-43EE-9B80-B4EDDBA5482D}" presName="sp" presStyleCnt="0"/>
      <dgm:spPr/>
    </dgm:pt>
    <dgm:pt modelId="{2B5581F6-C295-4F8D-9946-D296175881CA}" type="pres">
      <dgm:prSet presAssocID="{044CC1B3-A721-498A-9FD7-72DD05961E4C}" presName="arrowAndChildren" presStyleCnt="0"/>
      <dgm:spPr/>
    </dgm:pt>
    <dgm:pt modelId="{854B8E39-4444-4C06-A2E8-0CB8F0CB7BFB}" type="pres">
      <dgm:prSet presAssocID="{044CC1B3-A721-498A-9FD7-72DD05961E4C}" presName="parentTextArrow" presStyleLbl="node1" presStyleIdx="4" presStyleCnt="5"/>
      <dgm:spPr/>
    </dgm:pt>
  </dgm:ptLst>
  <dgm:cxnLst>
    <dgm:cxn modelId="{1C058605-6262-4D56-B7CF-EC264BE51D37}" srcId="{740E1773-E159-45D0-8782-ABDB98B18570}" destId="{725FE8DE-BB6A-4665-8045-0DAC2574204A}" srcOrd="3" destOrd="0" parTransId="{9FEA1A44-28C4-4021-9E2D-D36AB8D7C11D}" sibTransId="{2A9F050B-C611-4AA9-8E92-6B550311AA24}"/>
    <dgm:cxn modelId="{5A26B414-BCB5-4262-80F7-044D1043AAD5}" type="presOf" srcId="{740E1773-E159-45D0-8782-ABDB98B18570}" destId="{363CC3DB-DA0D-46F7-93A8-DBC27B7C76F6}" srcOrd="0" destOrd="0" presId="urn:microsoft.com/office/officeart/2005/8/layout/process4"/>
    <dgm:cxn modelId="{09FA7719-2606-4877-B9CA-348C154693BD}" srcId="{740E1773-E159-45D0-8782-ABDB98B18570}" destId="{C44FAB27-15E3-410E-8DF7-4B322B56EE23}" srcOrd="1" destOrd="0" parTransId="{CFB5BC11-7D17-4676-A8D8-975513CC6E28}" sibTransId="{475CB1CE-9C03-4AB3-9BF2-B482B7472C2C}"/>
    <dgm:cxn modelId="{725F2220-545A-413D-932D-4163A3F34390}" type="presOf" srcId="{044CC1B3-A721-498A-9FD7-72DD05961E4C}" destId="{854B8E39-4444-4C06-A2E8-0CB8F0CB7BFB}" srcOrd="0" destOrd="0" presId="urn:microsoft.com/office/officeart/2005/8/layout/process4"/>
    <dgm:cxn modelId="{9E2A9F33-7622-42DA-B03E-B02B83361194}" srcId="{740E1773-E159-45D0-8782-ABDB98B18570}" destId="{044CC1B3-A721-498A-9FD7-72DD05961E4C}" srcOrd="0" destOrd="0" parTransId="{1DFBD372-33C6-4297-A97E-5A9AB3C4EF32}" sibTransId="{40B5FC29-CFD6-43EE-9B80-B4EDDBA5482D}"/>
    <dgm:cxn modelId="{DDF3A134-65F1-4E1A-A2B8-0B413145573B}" type="presOf" srcId="{6C1FE8D3-EABD-4A87-B250-F11F04525F4D}" destId="{D4E69E5B-9C72-4304-BFE3-877637983EBF}" srcOrd="0" destOrd="0" presId="urn:microsoft.com/office/officeart/2005/8/layout/process4"/>
    <dgm:cxn modelId="{F7C0D872-FFA1-4F1A-9D11-218BB4F6AB05}" srcId="{740E1773-E159-45D0-8782-ABDB98B18570}" destId="{6C1FE8D3-EABD-4A87-B250-F11F04525F4D}" srcOrd="2" destOrd="0" parTransId="{7BA8FD01-0706-4B5C-90C0-79E918A9FD60}" sibTransId="{E7E4D24D-8642-4659-91B0-76C02596131A}"/>
    <dgm:cxn modelId="{7310857C-AF74-4C7C-B4BA-E05FA9AC6585}" type="presOf" srcId="{725FE8DE-BB6A-4665-8045-0DAC2574204A}" destId="{6F8AE058-AE10-46F5-B2C8-059AAF01A782}" srcOrd="0" destOrd="0" presId="urn:microsoft.com/office/officeart/2005/8/layout/process4"/>
    <dgm:cxn modelId="{87B00495-4012-4BD0-9D52-CAA4E3145384}" srcId="{740E1773-E159-45D0-8782-ABDB98B18570}" destId="{03E99D0B-4D3B-44AD-9599-91CA941DCB48}" srcOrd="4" destOrd="0" parTransId="{40D45BB6-2F16-45B6-9CDD-9E6406BCB343}" sibTransId="{DD2095F5-8D26-438C-AF47-BBE4CF8AD699}"/>
    <dgm:cxn modelId="{2DED0EB4-C99D-432A-A0E7-C352F36015E0}" type="presOf" srcId="{C44FAB27-15E3-410E-8DF7-4B322B56EE23}" destId="{F05E4538-713E-4B0B-A996-5B74B267F147}" srcOrd="0" destOrd="0" presId="urn:microsoft.com/office/officeart/2005/8/layout/process4"/>
    <dgm:cxn modelId="{CBE980E6-C87E-4267-90E7-355419C5C29D}" type="presOf" srcId="{03E99D0B-4D3B-44AD-9599-91CA941DCB48}" destId="{479A3FA0-DA00-4F06-9DEF-36116E34D3ED}" srcOrd="0" destOrd="0" presId="urn:microsoft.com/office/officeart/2005/8/layout/process4"/>
    <dgm:cxn modelId="{1C9C2CA3-BDAA-4F39-B853-C9DB38A422A2}" type="presParOf" srcId="{363CC3DB-DA0D-46F7-93A8-DBC27B7C76F6}" destId="{F0C3D30E-D580-4336-9758-74CA7D444508}" srcOrd="0" destOrd="0" presId="urn:microsoft.com/office/officeart/2005/8/layout/process4"/>
    <dgm:cxn modelId="{069FF97F-E451-45D7-8F10-23D88C10E44E}" type="presParOf" srcId="{F0C3D30E-D580-4336-9758-74CA7D444508}" destId="{479A3FA0-DA00-4F06-9DEF-36116E34D3ED}" srcOrd="0" destOrd="0" presId="urn:microsoft.com/office/officeart/2005/8/layout/process4"/>
    <dgm:cxn modelId="{8693D5F0-0F62-431C-A110-6CE249324053}" type="presParOf" srcId="{363CC3DB-DA0D-46F7-93A8-DBC27B7C76F6}" destId="{20E3844D-3504-4CDC-8BFC-7858DBE7BB6B}" srcOrd="1" destOrd="0" presId="urn:microsoft.com/office/officeart/2005/8/layout/process4"/>
    <dgm:cxn modelId="{61D6DD7C-3F95-4C0C-A1EB-72ACB66CA004}" type="presParOf" srcId="{363CC3DB-DA0D-46F7-93A8-DBC27B7C76F6}" destId="{37A9506F-2FC9-4207-87FF-2CC23B318A8D}" srcOrd="2" destOrd="0" presId="urn:microsoft.com/office/officeart/2005/8/layout/process4"/>
    <dgm:cxn modelId="{3C3E8A71-976B-4574-9B7F-A7B219724062}" type="presParOf" srcId="{37A9506F-2FC9-4207-87FF-2CC23B318A8D}" destId="{6F8AE058-AE10-46F5-B2C8-059AAF01A782}" srcOrd="0" destOrd="0" presId="urn:microsoft.com/office/officeart/2005/8/layout/process4"/>
    <dgm:cxn modelId="{2F92BCEF-A036-4A7C-9B83-6A4FC7F43878}" type="presParOf" srcId="{363CC3DB-DA0D-46F7-93A8-DBC27B7C76F6}" destId="{A391605C-C398-411A-920A-445B10FA8B64}" srcOrd="3" destOrd="0" presId="urn:microsoft.com/office/officeart/2005/8/layout/process4"/>
    <dgm:cxn modelId="{6AC51C64-9167-4902-B242-38C8D8957D9D}" type="presParOf" srcId="{363CC3DB-DA0D-46F7-93A8-DBC27B7C76F6}" destId="{73F7D10E-B124-4223-A7C9-5A1DCBE82396}" srcOrd="4" destOrd="0" presId="urn:microsoft.com/office/officeart/2005/8/layout/process4"/>
    <dgm:cxn modelId="{31E9256F-552B-4578-A478-475F936F04A3}" type="presParOf" srcId="{73F7D10E-B124-4223-A7C9-5A1DCBE82396}" destId="{D4E69E5B-9C72-4304-BFE3-877637983EBF}" srcOrd="0" destOrd="0" presId="urn:microsoft.com/office/officeart/2005/8/layout/process4"/>
    <dgm:cxn modelId="{AB035333-7578-4B3B-A322-5D7C486F6CF4}" type="presParOf" srcId="{363CC3DB-DA0D-46F7-93A8-DBC27B7C76F6}" destId="{AEA54E7B-CD07-4A85-A3DC-0812B818300A}" srcOrd="5" destOrd="0" presId="urn:microsoft.com/office/officeart/2005/8/layout/process4"/>
    <dgm:cxn modelId="{7AFD842A-E271-4F3E-B1F8-5BFCC8401CE0}" type="presParOf" srcId="{363CC3DB-DA0D-46F7-93A8-DBC27B7C76F6}" destId="{C2403791-0C89-4035-BB78-3673B886CC4B}" srcOrd="6" destOrd="0" presId="urn:microsoft.com/office/officeart/2005/8/layout/process4"/>
    <dgm:cxn modelId="{D476F0CE-ADD1-4A88-B160-D44245EB64F1}" type="presParOf" srcId="{C2403791-0C89-4035-BB78-3673B886CC4B}" destId="{F05E4538-713E-4B0B-A996-5B74B267F147}" srcOrd="0" destOrd="0" presId="urn:microsoft.com/office/officeart/2005/8/layout/process4"/>
    <dgm:cxn modelId="{7540D65E-B5C4-4747-ACBB-43ECB7397F0E}" type="presParOf" srcId="{363CC3DB-DA0D-46F7-93A8-DBC27B7C76F6}" destId="{D4F8379C-4B49-442C-8768-57720C25B0EC}" srcOrd="7" destOrd="0" presId="urn:microsoft.com/office/officeart/2005/8/layout/process4"/>
    <dgm:cxn modelId="{817EEBFE-7BB5-459B-94EB-B6E98F159A01}" type="presParOf" srcId="{363CC3DB-DA0D-46F7-93A8-DBC27B7C76F6}" destId="{2B5581F6-C295-4F8D-9946-D296175881CA}" srcOrd="8" destOrd="0" presId="urn:microsoft.com/office/officeart/2005/8/layout/process4"/>
    <dgm:cxn modelId="{85ED01AD-C0B3-4471-8A1E-31DC8758AA33}" type="presParOf" srcId="{2B5581F6-C295-4F8D-9946-D296175881CA}" destId="{854B8E39-4444-4C06-A2E8-0CB8F0CB7BF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163D2A-BB3B-400D-8274-FAD4B1B39314}" type="doc">
      <dgm:prSet loTypeId="urn:microsoft.com/office/officeart/2008/layout/HorizontalMultiLevelHierarchy" loCatId="hierarchy" qsTypeId="urn:microsoft.com/office/officeart/2005/8/quickstyle/simple1" qsCatId="simple" csTypeId="urn:microsoft.com/office/officeart/2005/8/colors/accent0_3" csCatId="mainScheme" phldr="1"/>
      <dgm:spPr/>
      <dgm:t>
        <a:bodyPr/>
        <a:lstStyle/>
        <a:p>
          <a:endParaRPr lang="en-US"/>
        </a:p>
      </dgm:t>
    </dgm:pt>
    <dgm:pt modelId="{AD34346A-AC67-4F2A-AA75-C55538021B60}">
      <dgm:prSet custT="1"/>
      <dgm:spPr/>
      <dgm:t>
        <a:bodyPr/>
        <a:lstStyle/>
        <a:p>
          <a:pPr rtl="0"/>
          <a:r>
            <a:rPr lang="en-US" sz="4000" dirty="0"/>
            <a:t>Review all RCs &amp; NRCs</a:t>
          </a:r>
        </a:p>
      </dgm:t>
    </dgm:pt>
    <dgm:pt modelId="{94E764C1-9931-4A28-B8DF-A8C47F553A30}" type="parTrans" cxnId="{32471A05-EE12-4A30-83AA-30232DB27D99}">
      <dgm:prSet custT="1"/>
      <dgm:spPr/>
      <dgm:t>
        <a:bodyPr/>
        <a:lstStyle/>
        <a:p>
          <a:endParaRPr lang="en-US" sz="4000" dirty="0"/>
        </a:p>
      </dgm:t>
    </dgm:pt>
    <dgm:pt modelId="{97A4121E-6DAA-4502-A83E-766F433CBAF5}" type="sibTrans" cxnId="{32471A05-EE12-4A30-83AA-30232DB27D99}">
      <dgm:prSet/>
      <dgm:spPr/>
      <dgm:t>
        <a:bodyPr/>
        <a:lstStyle/>
        <a:p>
          <a:endParaRPr lang="en-US" sz="4000"/>
        </a:p>
      </dgm:t>
    </dgm:pt>
    <dgm:pt modelId="{9FBAFFAA-08A1-4828-97D7-176891CB6E7E}">
      <dgm:prSet custT="1"/>
      <dgm:spPr/>
      <dgm:t>
        <a:bodyPr/>
        <a:lstStyle/>
        <a:p>
          <a:pPr rtl="0"/>
          <a:r>
            <a:rPr lang="en-US" sz="4000" dirty="0"/>
            <a:t>Report Out Strengths</a:t>
          </a:r>
        </a:p>
      </dgm:t>
    </dgm:pt>
    <dgm:pt modelId="{76246BC2-FE5B-4CF6-AC62-ED812F026006}" type="parTrans" cxnId="{782144B9-2187-4557-B5AA-903FAD76AF37}">
      <dgm:prSet custT="1"/>
      <dgm:spPr/>
      <dgm:t>
        <a:bodyPr/>
        <a:lstStyle/>
        <a:p>
          <a:endParaRPr lang="en-US" sz="4000" dirty="0"/>
        </a:p>
      </dgm:t>
    </dgm:pt>
    <dgm:pt modelId="{DF5CD885-5EDD-4E5F-9343-1AFB2CE1DF19}" type="sibTrans" cxnId="{782144B9-2187-4557-B5AA-903FAD76AF37}">
      <dgm:prSet/>
      <dgm:spPr/>
      <dgm:t>
        <a:bodyPr/>
        <a:lstStyle/>
        <a:p>
          <a:endParaRPr lang="en-US" sz="4000"/>
        </a:p>
      </dgm:t>
    </dgm:pt>
    <dgm:pt modelId="{150F5201-9747-4F88-8E90-32CAE4451B2F}">
      <dgm:prSet custT="1"/>
      <dgm:spPr>
        <a:solidFill>
          <a:schemeClr val="tx2">
            <a:lumMod val="60000"/>
            <a:lumOff val="40000"/>
          </a:schemeClr>
        </a:solidFill>
      </dgm:spPr>
      <dgm:t>
        <a:bodyPr/>
        <a:lstStyle/>
        <a:p>
          <a:pPr rtl="0"/>
          <a:r>
            <a:rPr lang="en-US" sz="4000" b="1" u="sng" dirty="0"/>
            <a:t>Review</a:t>
          </a:r>
          <a:r>
            <a:rPr lang="en-US" sz="4000" b="1" u="none" dirty="0"/>
            <a:t>: </a:t>
          </a:r>
          <a:r>
            <a:rPr lang="en-US" sz="4000" b="0" u="none" dirty="0"/>
            <a:t>Johnston Family Assessment</a:t>
          </a:r>
        </a:p>
      </dgm:t>
    </dgm:pt>
    <dgm:pt modelId="{7FFFF44D-981A-4DE3-94C9-BA3DE4DDA41F}" type="sibTrans" cxnId="{B4E511EF-BCED-4899-99BF-E4176C8FE065}">
      <dgm:prSet/>
      <dgm:spPr/>
      <dgm:t>
        <a:bodyPr/>
        <a:lstStyle/>
        <a:p>
          <a:endParaRPr lang="en-US" sz="4000"/>
        </a:p>
      </dgm:t>
    </dgm:pt>
    <dgm:pt modelId="{DE85B8D0-C1F7-490C-8F7F-F94C5A22CA6D}" type="parTrans" cxnId="{B4E511EF-BCED-4899-99BF-E4176C8FE065}">
      <dgm:prSet/>
      <dgm:spPr/>
      <dgm:t>
        <a:bodyPr/>
        <a:lstStyle/>
        <a:p>
          <a:endParaRPr lang="en-US" sz="4000"/>
        </a:p>
      </dgm:t>
    </dgm:pt>
    <dgm:pt modelId="{505CA53A-F5EB-4D93-B2A9-A81C2AB6120F}">
      <dgm:prSet custT="1"/>
      <dgm:spPr/>
      <dgm:t>
        <a:bodyPr/>
        <a:lstStyle/>
        <a:p>
          <a:pPr rtl="0"/>
          <a:r>
            <a:rPr lang="en-US" sz="4000" dirty="0"/>
            <a:t>Identify NRCs that mitigate RCs</a:t>
          </a:r>
        </a:p>
      </dgm:t>
    </dgm:pt>
    <dgm:pt modelId="{2B10964C-1683-4DE8-81DB-484E28AA729D}" type="parTrans" cxnId="{3759E884-80A5-48D0-BCBC-F075D3BF1EAE}">
      <dgm:prSet custT="1"/>
      <dgm:spPr/>
      <dgm:t>
        <a:bodyPr/>
        <a:lstStyle/>
        <a:p>
          <a:endParaRPr lang="en-US" sz="4000" dirty="0"/>
        </a:p>
      </dgm:t>
    </dgm:pt>
    <dgm:pt modelId="{815D03C2-DA13-479F-ADE4-B0072AE898A6}" type="sibTrans" cxnId="{3759E884-80A5-48D0-BCBC-F075D3BF1EAE}">
      <dgm:prSet/>
      <dgm:spPr/>
      <dgm:t>
        <a:bodyPr/>
        <a:lstStyle/>
        <a:p>
          <a:endParaRPr lang="en-US" sz="4000"/>
        </a:p>
      </dgm:t>
    </dgm:pt>
    <dgm:pt modelId="{884BCC49-B442-4011-A060-1358014C71B0}" type="pres">
      <dgm:prSet presAssocID="{84163D2A-BB3B-400D-8274-FAD4B1B39314}" presName="Name0" presStyleCnt="0">
        <dgm:presLayoutVars>
          <dgm:chPref val="1"/>
          <dgm:dir/>
          <dgm:animOne val="branch"/>
          <dgm:animLvl val="lvl"/>
          <dgm:resizeHandles val="exact"/>
        </dgm:presLayoutVars>
      </dgm:prSet>
      <dgm:spPr/>
    </dgm:pt>
    <dgm:pt modelId="{6F6092A5-79D3-453C-B872-9E28F9971674}" type="pres">
      <dgm:prSet presAssocID="{150F5201-9747-4F88-8E90-32CAE4451B2F}" presName="root1" presStyleCnt="0"/>
      <dgm:spPr/>
    </dgm:pt>
    <dgm:pt modelId="{E5B807C0-2907-4798-8E43-EDB328CE08BA}" type="pres">
      <dgm:prSet presAssocID="{150F5201-9747-4F88-8E90-32CAE4451B2F}" presName="LevelOneTextNode" presStyleLbl="node0" presStyleIdx="0" presStyleCnt="1" custScaleX="257341" custLinFactNeighborX="-98877" custLinFactNeighborY="20254">
        <dgm:presLayoutVars>
          <dgm:chPref val="3"/>
        </dgm:presLayoutVars>
      </dgm:prSet>
      <dgm:spPr/>
    </dgm:pt>
    <dgm:pt modelId="{A932DC7A-FE85-40BF-9888-EAAF9748B651}" type="pres">
      <dgm:prSet presAssocID="{150F5201-9747-4F88-8E90-32CAE4451B2F}" presName="level2hierChild" presStyleCnt="0"/>
      <dgm:spPr/>
    </dgm:pt>
    <dgm:pt modelId="{0150962D-9BE5-432D-A7AC-9B2D6ED9C16A}" type="pres">
      <dgm:prSet presAssocID="{94E764C1-9931-4A28-B8DF-A8C47F553A30}" presName="conn2-1" presStyleLbl="parChTrans1D2" presStyleIdx="0" presStyleCnt="3"/>
      <dgm:spPr/>
    </dgm:pt>
    <dgm:pt modelId="{D5B4D12D-ACEC-4260-BFB9-CA1121F8F08A}" type="pres">
      <dgm:prSet presAssocID="{94E764C1-9931-4A28-B8DF-A8C47F553A30}" presName="connTx" presStyleLbl="parChTrans1D2" presStyleIdx="0" presStyleCnt="3"/>
      <dgm:spPr/>
    </dgm:pt>
    <dgm:pt modelId="{47F84BD0-5C88-43E2-833C-CA145AA0041D}" type="pres">
      <dgm:prSet presAssocID="{AD34346A-AC67-4F2A-AA75-C55538021B60}" presName="root2" presStyleCnt="0"/>
      <dgm:spPr/>
    </dgm:pt>
    <dgm:pt modelId="{E4715952-6821-41C3-ADCB-BAAA76D110CD}" type="pres">
      <dgm:prSet presAssocID="{AD34346A-AC67-4F2A-AA75-C55538021B60}" presName="LevelTwoTextNode" presStyleLbl="node2" presStyleIdx="0" presStyleCnt="3" custScaleX="250728" custLinFactNeighborX="-485" custLinFactNeighborY="6329">
        <dgm:presLayoutVars>
          <dgm:chPref val="3"/>
        </dgm:presLayoutVars>
      </dgm:prSet>
      <dgm:spPr/>
    </dgm:pt>
    <dgm:pt modelId="{19459F21-1778-47B6-B959-4BAED4245E2A}" type="pres">
      <dgm:prSet presAssocID="{AD34346A-AC67-4F2A-AA75-C55538021B60}" presName="level3hierChild" presStyleCnt="0"/>
      <dgm:spPr/>
    </dgm:pt>
    <dgm:pt modelId="{8A1817DB-5458-4F03-9252-7F5E9696ED66}" type="pres">
      <dgm:prSet presAssocID="{2B10964C-1683-4DE8-81DB-484E28AA729D}" presName="conn2-1" presStyleLbl="parChTrans1D2" presStyleIdx="1" presStyleCnt="3"/>
      <dgm:spPr/>
    </dgm:pt>
    <dgm:pt modelId="{46889412-863E-4112-BE88-E5F2A7C6E8D3}" type="pres">
      <dgm:prSet presAssocID="{2B10964C-1683-4DE8-81DB-484E28AA729D}" presName="connTx" presStyleLbl="parChTrans1D2" presStyleIdx="1" presStyleCnt="3"/>
      <dgm:spPr/>
    </dgm:pt>
    <dgm:pt modelId="{1D7E35CD-6879-476E-82AA-63F9620A3E9E}" type="pres">
      <dgm:prSet presAssocID="{505CA53A-F5EB-4D93-B2A9-A81C2AB6120F}" presName="root2" presStyleCnt="0"/>
      <dgm:spPr/>
    </dgm:pt>
    <dgm:pt modelId="{BB0371D5-A8EB-4AB9-9CE8-B7E4A777EAD7}" type="pres">
      <dgm:prSet presAssocID="{505CA53A-F5EB-4D93-B2A9-A81C2AB6120F}" presName="LevelTwoTextNode" presStyleLbl="node2" presStyleIdx="1" presStyleCnt="3" custScaleX="250728" custScaleY="130493">
        <dgm:presLayoutVars>
          <dgm:chPref val="3"/>
        </dgm:presLayoutVars>
      </dgm:prSet>
      <dgm:spPr/>
    </dgm:pt>
    <dgm:pt modelId="{5400FF5C-CE06-48CC-944A-119B57988330}" type="pres">
      <dgm:prSet presAssocID="{505CA53A-F5EB-4D93-B2A9-A81C2AB6120F}" presName="level3hierChild" presStyleCnt="0"/>
      <dgm:spPr/>
    </dgm:pt>
    <dgm:pt modelId="{A7582337-7534-442B-9C3A-6628B940DA96}" type="pres">
      <dgm:prSet presAssocID="{76246BC2-FE5B-4CF6-AC62-ED812F026006}" presName="conn2-1" presStyleLbl="parChTrans1D2" presStyleIdx="2" presStyleCnt="3"/>
      <dgm:spPr/>
    </dgm:pt>
    <dgm:pt modelId="{158FB19C-1FF5-4C10-AA6F-4B731433A83B}" type="pres">
      <dgm:prSet presAssocID="{76246BC2-FE5B-4CF6-AC62-ED812F026006}" presName="connTx" presStyleLbl="parChTrans1D2" presStyleIdx="2" presStyleCnt="3"/>
      <dgm:spPr/>
    </dgm:pt>
    <dgm:pt modelId="{BABFE850-FEA3-4D79-8165-FE3F123975AA}" type="pres">
      <dgm:prSet presAssocID="{9FBAFFAA-08A1-4828-97D7-176891CB6E7E}" presName="root2" presStyleCnt="0"/>
      <dgm:spPr/>
    </dgm:pt>
    <dgm:pt modelId="{94BB5842-50BD-4EA8-846E-BA889041749F}" type="pres">
      <dgm:prSet presAssocID="{9FBAFFAA-08A1-4828-97D7-176891CB6E7E}" presName="LevelTwoTextNode" presStyleLbl="node2" presStyleIdx="2" presStyleCnt="3" custScaleX="250727">
        <dgm:presLayoutVars>
          <dgm:chPref val="3"/>
        </dgm:presLayoutVars>
      </dgm:prSet>
      <dgm:spPr/>
    </dgm:pt>
    <dgm:pt modelId="{E71A6A7C-490E-4088-8945-86C7FB5DC0CE}" type="pres">
      <dgm:prSet presAssocID="{9FBAFFAA-08A1-4828-97D7-176891CB6E7E}" presName="level3hierChild" presStyleCnt="0"/>
      <dgm:spPr/>
    </dgm:pt>
  </dgm:ptLst>
  <dgm:cxnLst>
    <dgm:cxn modelId="{2E8B1500-B716-4A0A-946E-904276CC504F}" type="presOf" srcId="{505CA53A-F5EB-4D93-B2A9-A81C2AB6120F}" destId="{BB0371D5-A8EB-4AB9-9CE8-B7E4A777EAD7}" srcOrd="0" destOrd="0" presId="urn:microsoft.com/office/officeart/2008/layout/HorizontalMultiLevelHierarchy"/>
    <dgm:cxn modelId="{32471A05-EE12-4A30-83AA-30232DB27D99}" srcId="{150F5201-9747-4F88-8E90-32CAE4451B2F}" destId="{AD34346A-AC67-4F2A-AA75-C55538021B60}" srcOrd="0" destOrd="0" parTransId="{94E764C1-9931-4A28-B8DF-A8C47F553A30}" sibTransId="{97A4121E-6DAA-4502-A83E-766F433CBAF5}"/>
    <dgm:cxn modelId="{B2323F1C-83A5-418A-853C-4DC9195C8127}" type="presOf" srcId="{2B10964C-1683-4DE8-81DB-484E28AA729D}" destId="{46889412-863E-4112-BE88-E5F2A7C6E8D3}" srcOrd="1" destOrd="0" presId="urn:microsoft.com/office/officeart/2008/layout/HorizontalMultiLevelHierarchy"/>
    <dgm:cxn modelId="{5D45D622-7CCA-4524-AEA0-633B2D91EC5A}" type="presOf" srcId="{94E764C1-9931-4A28-B8DF-A8C47F553A30}" destId="{D5B4D12D-ACEC-4260-BFB9-CA1121F8F08A}" srcOrd="1" destOrd="0" presId="urn:microsoft.com/office/officeart/2008/layout/HorizontalMultiLevelHierarchy"/>
    <dgm:cxn modelId="{664E7437-D770-4803-B1BA-EC736BE65468}" type="presOf" srcId="{84163D2A-BB3B-400D-8274-FAD4B1B39314}" destId="{884BCC49-B442-4011-A060-1358014C71B0}" srcOrd="0" destOrd="0" presId="urn:microsoft.com/office/officeart/2008/layout/HorizontalMultiLevelHierarchy"/>
    <dgm:cxn modelId="{AE6B8C51-5F14-4B4C-A0FD-692B7DF5DD68}" type="presOf" srcId="{76246BC2-FE5B-4CF6-AC62-ED812F026006}" destId="{A7582337-7534-442B-9C3A-6628B940DA96}" srcOrd="0" destOrd="0" presId="urn:microsoft.com/office/officeart/2008/layout/HorizontalMultiLevelHierarchy"/>
    <dgm:cxn modelId="{22B8EC74-FBE8-4B4D-8D9B-A96107DD58E8}" type="presOf" srcId="{76246BC2-FE5B-4CF6-AC62-ED812F026006}" destId="{158FB19C-1FF5-4C10-AA6F-4B731433A83B}" srcOrd="1" destOrd="0" presId="urn:microsoft.com/office/officeart/2008/layout/HorizontalMultiLevelHierarchy"/>
    <dgm:cxn modelId="{F6D3387A-8B0D-4DDB-9507-EC3A34FF4D25}" type="presOf" srcId="{2B10964C-1683-4DE8-81DB-484E28AA729D}" destId="{8A1817DB-5458-4F03-9252-7F5E9696ED66}" srcOrd="0" destOrd="0" presId="urn:microsoft.com/office/officeart/2008/layout/HorizontalMultiLevelHierarchy"/>
    <dgm:cxn modelId="{3759E884-80A5-48D0-BCBC-F075D3BF1EAE}" srcId="{150F5201-9747-4F88-8E90-32CAE4451B2F}" destId="{505CA53A-F5EB-4D93-B2A9-A81C2AB6120F}" srcOrd="1" destOrd="0" parTransId="{2B10964C-1683-4DE8-81DB-484E28AA729D}" sibTransId="{815D03C2-DA13-479F-ADE4-B0072AE898A6}"/>
    <dgm:cxn modelId="{B7333D94-DED2-4FCD-87DF-81EC567B6B2B}" type="presOf" srcId="{AD34346A-AC67-4F2A-AA75-C55538021B60}" destId="{E4715952-6821-41C3-ADCB-BAAA76D110CD}" srcOrd="0" destOrd="0" presId="urn:microsoft.com/office/officeart/2008/layout/HorizontalMultiLevelHierarchy"/>
    <dgm:cxn modelId="{782144B9-2187-4557-B5AA-903FAD76AF37}" srcId="{150F5201-9747-4F88-8E90-32CAE4451B2F}" destId="{9FBAFFAA-08A1-4828-97D7-176891CB6E7E}" srcOrd="2" destOrd="0" parTransId="{76246BC2-FE5B-4CF6-AC62-ED812F026006}" sibTransId="{DF5CD885-5EDD-4E5F-9343-1AFB2CE1DF19}"/>
    <dgm:cxn modelId="{51B246E7-C79D-41F8-81ED-D093F479F2DB}" type="presOf" srcId="{94E764C1-9931-4A28-B8DF-A8C47F553A30}" destId="{0150962D-9BE5-432D-A7AC-9B2D6ED9C16A}" srcOrd="0" destOrd="0" presId="urn:microsoft.com/office/officeart/2008/layout/HorizontalMultiLevelHierarchy"/>
    <dgm:cxn modelId="{08FF91EA-C8AA-49B1-939A-0A6BD602AD2D}" type="presOf" srcId="{150F5201-9747-4F88-8E90-32CAE4451B2F}" destId="{E5B807C0-2907-4798-8E43-EDB328CE08BA}" srcOrd="0" destOrd="0" presId="urn:microsoft.com/office/officeart/2008/layout/HorizontalMultiLevelHierarchy"/>
    <dgm:cxn modelId="{B4E511EF-BCED-4899-99BF-E4176C8FE065}" srcId="{84163D2A-BB3B-400D-8274-FAD4B1B39314}" destId="{150F5201-9747-4F88-8E90-32CAE4451B2F}" srcOrd="0" destOrd="0" parTransId="{DE85B8D0-C1F7-490C-8F7F-F94C5A22CA6D}" sibTransId="{7FFFF44D-981A-4DE3-94C9-BA3DE4DDA41F}"/>
    <dgm:cxn modelId="{25CA6DF4-74D7-4B2F-97C3-F200927FEC04}" type="presOf" srcId="{9FBAFFAA-08A1-4828-97D7-176891CB6E7E}" destId="{94BB5842-50BD-4EA8-846E-BA889041749F}" srcOrd="0" destOrd="0" presId="urn:microsoft.com/office/officeart/2008/layout/HorizontalMultiLevelHierarchy"/>
    <dgm:cxn modelId="{2F280AB2-3B1F-416D-9B49-960D512E5A97}" type="presParOf" srcId="{884BCC49-B442-4011-A060-1358014C71B0}" destId="{6F6092A5-79D3-453C-B872-9E28F9971674}" srcOrd="0" destOrd="0" presId="urn:microsoft.com/office/officeart/2008/layout/HorizontalMultiLevelHierarchy"/>
    <dgm:cxn modelId="{47649042-855B-4116-9224-B5B99B32C447}" type="presParOf" srcId="{6F6092A5-79D3-453C-B872-9E28F9971674}" destId="{E5B807C0-2907-4798-8E43-EDB328CE08BA}" srcOrd="0" destOrd="0" presId="urn:microsoft.com/office/officeart/2008/layout/HorizontalMultiLevelHierarchy"/>
    <dgm:cxn modelId="{A6127B00-B440-4260-8F1C-874340E261E8}" type="presParOf" srcId="{6F6092A5-79D3-453C-B872-9E28F9971674}" destId="{A932DC7A-FE85-40BF-9888-EAAF9748B651}" srcOrd="1" destOrd="0" presId="urn:microsoft.com/office/officeart/2008/layout/HorizontalMultiLevelHierarchy"/>
    <dgm:cxn modelId="{210D916C-65B7-40AF-8AE5-DFE5CC7B7233}" type="presParOf" srcId="{A932DC7A-FE85-40BF-9888-EAAF9748B651}" destId="{0150962D-9BE5-432D-A7AC-9B2D6ED9C16A}" srcOrd="0" destOrd="0" presId="urn:microsoft.com/office/officeart/2008/layout/HorizontalMultiLevelHierarchy"/>
    <dgm:cxn modelId="{F3C3E88F-FAFB-44A8-B6FC-0699218CD172}" type="presParOf" srcId="{0150962D-9BE5-432D-A7AC-9B2D6ED9C16A}" destId="{D5B4D12D-ACEC-4260-BFB9-CA1121F8F08A}" srcOrd="0" destOrd="0" presId="urn:microsoft.com/office/officeart/2008/layout/HorizontalMultiLevelHierarchy"/>
    <dgm:cxn modelId="{0260F521-5F49-4292-8F6A-88D5453ECCF1}" type="presParOf" srcId="{A932DC7A-FE85-40BF-9888-EAAF9748B651}" destId="{47F84BD0-5C88-43E2-833C-CA145AA0041D}" srcOrd="1" destOrd="0" presId="urn:microsoft.com/office/officeart/2008/layout/HorizontalMultiLevelHierarchy"/>
    <dgm:cxn modelId="{F2DF1687-0426-4F77-82E7-ADDE2D898DCD}" type="presParOf" srcId="{47F84BD0-5C88-43E2-833C-CA145AA0041D}" destId="{E4715952-6821-41C3-ADCB-BAAA76D110CD}" srcOrd="0" destOrd="0" presId="urn:microsoft.com/office/officeart/2008/layout/HorizontalMultiLevelHierarchy"/>
    <dgm:cxn modelId="{226A3F44-B54E-4DC9-AB0F-AC56BACD7A64}" type="presParOf" srcId="{47F84BD0-5C88-43E2-833C-CA145AA0041D}" destId="{19459F21-1778-47B6-B959-4BAED4245E2A}" srcOrd="1" destOrd="0" presId="urn:microsoft.com/office/officeart/2008/layout/HorizontalMultiLevelHierarchy"/>
    <dgm:cxn modelId="{FFB7CBC5-35FD-4A3E-A48C-EE2271D54F42}" type="presParOf" srcId="{A932DC7A-FE85-40BF-9888-EAAF9748B651}" destId="{8A1817DB-5458-4F03-9252-7F5E9696ED66}" srcOrd="2" destOrd="0" presId="urn:microsoft.com/office/officeart/2008/layout/HorizontalMultiLevelHierarchy"/>
    <dgm:cxn modelId="{916DFB81-6EE1-4913-B7E5-185AFA77DD4F}" type="presParOf" srcId="{8A1817DB-5458-4F03-9252-7F5E9696ED66}" destId="{46889412-863E-4112-BE88-E5F2A7C6E8D3}" srcOrd="0" destOrd="0" presId="urn:microsoft.com/office/officeart/2008/layout/HorizontalMultiLevelHierarchy"/>
    <dgm:cxn modelId="{2CAAE51F-61A1-45E9-B291-60FC32E8FEFB}" type="presParOf" srcId="{A932DC7A-FE85-40BF-9888-EAAF9748B651}" destId="{1D7E35CD-6879-476E-82AA-63F9620A3E9E}" srcOrd="3" destOrd="0" presId="urn:microsoft.com/office/officeart/2008/layout/HorizontalMultiLevelHierarchy"/>
    <dgm:cxn modelId="{07313FEA-D967-4F8F-AB57-46CED84D1BF3}" type="presParOf" srcId="{1D7E35CD-6879-476E-82AA-63F9620A3E9E}" destId="{BB0371D5-A8EB-4AB9-9CE8-B7E4A777EAD7}" srcOrd="0" destOrd="0" presId="urn:microsoft.com/office/officeart/2008/layout/HorizontalMultiLevelHierarchy"/>
    <dgm:cxn modelId="{C21D96B2-8162-4D3D-A50F-5F513F9FBECE}" type="presParOf" srcId="{1D7E35CD-6879-476E-82AA-63F9620A3E9E}" destId="{5400FF5C-CE06-48CC-944A-119B57988330}" srcOrd="1" destOrd="0" presId="urn:microsoft.com/office/officeart/2008/layout/HorizontalMultiLevelHierarchy"/>
    <dgm:cxn modelId="{45769E0F-7912-4503-81BE-35F6B46BE712}" type="presParOf" srcId="{A932DC7A-FE85-40BF-9888-EAAF9748B651}" destId="{A7582337-7534-442B-9C3A-6628B940DA96}" srcOrd="4" destOrd="0" presId="urn:microsoft.com/office/officeart/2008/layout/HorizontalMultiLevelHierarchy"/>
    <dgm:cxn modelId="{6683B8A1-F38C-4764-B7EF-F5E8CC761D7C}" type="presParOf" srcId="{A7582337-7534-442B-9C3A-6628B940DA96}" destId="{158FB19C-1FF5-4C10-AA6F-4B731433A83B}" srcOrd="0" destOrd="0" presId="urn:microsoft.com/office/officeart/2008/layout/HorizontalMultiLevelHierarchy"/>
    <dgm:cxn modelId="{21438350-AD40-4DB0-BBAF-61B130DF8C40}" type="presParOf" srcId="{A932DC7A-FE85-40BF-9888-EAAF9748B651}" destId="{BABFE850-FEA3-4D79-8165-FE3F123975AA}" srcOrd="5" destOrd="0" presId="urn:microsoft.com/office/officeart/2008/layout/HorizontalMultiLevelHierarchy"/>
    <dgm:cxn modelId="{C90852FE-D1B1-4D53-BBB8-F93BAEFA80D7}" type="presParOf" srcId="{BABFE850-FEA3-4D79-8165-FE3F123975AA}" destId="{94BB5842-50BD-4EA8-846E-BA889041749F}" srcOrd="0" destOrd="0" presId="urn:microsoft.com/office/officeart/2008/layout/HorizontalMultiLevelHierarchy"/>
    <dgm:cxn modelId="{14BF52D0-BCF7-43F6-BA94-72E360BE479E}" type="presParOf" srcId="{BABFE850-FEA3-4D79-8165-FE3F123975AA}" destId="{E71A6A7C-490E-4088-8945-86C7FB5DC0C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5E9E73-4822-4C5F-8D9E-C572C1327DF4}" type="doc">
      <dgm:prSet loTypeId="urn:microsoft.com/office/officeart/2005/8/layout/funnel1" loCatId="process" qsTypeId="urn:microsoft.com/office/officeart/2005/8/quickstyle/3d2" qsCatId="3D" csTypeId="urn:microsoft.com/office/officeart/2005/8/colors/colorful1" csCatId="colorful" phldr="1"/>
      <dgm:spPr/>
      <dgm:t>
        <a:bodyPr/>
        <a:lstStyle/>
        <a:p>
          <a:endParaRPr lang="en-US"/>
        </a:p>
      </dgm:t>
    </dgm:pt>
    <dgm:pt modelId="{58D2F586-5494-4C70-BEB0-9A45D65504AA}">
      <dgm:prSet phldrT="[Text]" custT="1"/>
      <dgm:spPr/>
      <dgm:t>
        <a:bodyPr/>
        <a:lstStyle/>
        <a:p>
          <a:r>
            <a:rPr lang="en-US" sz="2800" b="1" dirty="0"/>
            <a:t>Which Individual</a:t>
          </a:r>
        </a:p>
      </dgm:t>
    </dgm:pt>
    <dgm:pt modelId="{656857B9-7D24-4928-98CB-4E4DD01E684D}" type="parTrans" cxnId="{2DFA81B0-7E17-4DCA-B7FE-F08881040616}">
      <dgm:prSet/>
      <dgm:spPr/>
      <dgm:t>
        <a:bodyPr/>
        <a:lstStyle/>
        <a:p>
          <a:endParaRPr lang="en-US"/>
        </a:p>
      </dgm:t>
    </dgm:pt>
    <dgm:pt modelId="{30A74058-943E-45DA-A844-DE951DD6A1A9}" type="sibTrans" cxnId="{2DFA81B0-7E17-4DCA-B7FE-F08881040616}">
      <dgm:prSet/>
      <dgm:spPr/>
      <dgm:t>
        <a:bodyPr/>
        <a:lstStyle/>
        <a:p>
          <a:endParaRPr lang="en-US"/>
        </a:p>
      </dgm:t>
    </dgm:pt>
    <dgm:pt modelId="{6DAB9090-CBA4-420B-BBB4-08E0E2A7ABC3}">
      <dgm:prSet phldrT="[Text]" custT="1"/>
      <dgm:spPr/>
      <dgm:t>
        <a:bodyPr/>
        <a:lstStyle/>
        <a:p>
          <a:r>
            <a:rPr lang="en-US" sz="2800" b="1" dirty="0"/>
            <a:t>Activity that must be completed</a:t>
          </a:r>
        </a:p>
      </dgm:t>
    </dgm:pt>
    <dgm:pt modelId="{AEE565A7-CD0E-4AD8-9B7C-9DA5A50B131E}" type="parTrans" cxnId="{1B40AC2B-82E6-48C3-AB0B-AC6DA7D81CDB}">
      <dgm:prSet/>
      <dgm:spPr/>
      <dgm:t>
        <a:bodyPr/>
        <a:lstStyle/>
        <a:p>
          <a:endParaRPr lang="en-US"/>
        </a:p>
      </dgm:t>
    </dgm:pt>
    <dgm:pt modelId="{584A3477-3D78-44A8-A102-F8417AA5BF9B}" type="sibTrans" cxnId="{1B40AC2B-82E6-48C3-AB0B-AC6DA7D81CDB}">
      <dgm:prSet/>
      <dgm:spPr/>
      <dgm:t>
        <a:bodyPr/>
        <a:lstStyle/>
        <a:p>
          <a:endParaRPr lang="en-US"/>
        </a:p>
      </dgm:t>
    </dgm:pt>
    <dgm:pt modelId="{B0E34784-405F-4197-9C25-763D511CADE1}">
      <dgm:prSet phldrT="[Text]">
        <dgm:style>
          <a:lnRef idx="3">
            <a:schemeClr val="lt1"/>
          </a:lnRef>
          <a:fillRef idx="1">
            <a:schemeClr val="accent6"/>
          </a:fillRef>
          <a:effectRef idx="1">
            <a:schemeClr val="accent6"/>
          </a:effectRef>
          <a:fontRef idx="minor">
            <a:schemeClr val="lt1"/>
          </a:fontRef>
        </dgm:style>
      </dgm:prSet>
      <dgm:spPr>
        <a:ln w="190500">
          <a:solidFill>
            <a:schemeClr val="bg1">
              <a:lumMod val="95000"/>
            </a:schemeClr>
          </a:solidFill>
        </a:ln>
        <a:effectLst>
          <a:softEdge rad="63500"/>
        </a:effectLst>
      </dgm:spPr>
      <dgm:t>
        <a:bodyPr/>
        <a:lstStyle/>
        <a:p>
          <a:r>
            <a:rPr lang="en-US" dirty="0"/>
            <a:t>Steps to Behavior Change </a:t>
          </a:r>
        </a:p>
      </dgm:t>
    </dgm:pt>
    <dgm:pt modelId="{5FC903FA-1D79-4670-8EFC-2279D953B166}" type="parTrans" cxnId="{0122B3DA-36EE-4E7D-B6B2-5D2DF0B81CD0}">
      <dgm:prSet/>
      <dgm:spPr/>
      <dgm:t>
        <a:bodyPr/>
        <a:lstStyle/>
        <a:p>
          <a:endParaRPr lang="en-US"/>
        </a:p>
      </dgm:t>
    </dgm:pt>
    <dgm:pt modelId="{2638DC96-B724-43E9-8600-948D9DF69142}" type="sibTrans" cxnId="{0122B3DA-36EE-4E7D-B6B2-5D2DF0B81CD0}">
      <dgm:prSet/>
      <dgm:spPr/>
      <dgm:t>
        <a:bodyPr/>
        <a:lstStyle/>
        <a:p>
          <a:endParaRPr lang="en-US"/>
        </a:p>
      </dgm:t>
    </dgm:pt>
    <dgm:pt modelId="{E1B25507-5CBC-4854-A2B3-D22818AE9D2B}">
      <dgm:prSet phldrT="[Text]" custT="1"/>
      <dgm:spPr/>
      <dgm:t>
        <a:bodyPr/>
        <a:lstStyle/>
        <a:p>
          <a:r>
            <a:rPr lang="en-US" sz="2800" b="1" dirty="0"/>
            <a:t>Why &amp; When activity should be completed</a:t>
          </a:r>
        </a:p>
      </dgm:t>
    </dgm:pt>
    <dgm:pt modelId="{372AB636-A4AE-4411-8E01-1AD103AA35B9}" type="sibTrans" cxnId="{0CEF9E2E-FF61-48AE-8E88-B2A6890D6C75}">
      <dgm:prSet/>
      <dgm:spPr/>
      <dgm:t>
        <a:bodyPr/>
        <a:lstStyle/>
        <a:p>
          <a:endParaRPr lang="en-US"/>
        </a:p>
      </dgm:t>
    </dgm:pt>
    <dgm:pt modelId="{103B9880-511D-40D8-8BCD-C52D42D69A27}" type="parTrans" cxnId="{0CEF9E2E-FF61-48AE-8E88-B2A6890D6C75}">
      <dgm:prSet/>
      <dgm:spPr/>
      <dgm:t>
        <a:bodyPr/>
        <a:lstStyle/>
        <a:p>
          <a:endParaRPr lang="en-US"/>
        </a:p>
      </dgm:t>
    </dgm:pt>
    <dgm:pt modelId="{362EFAE9-4C48-4967-8FAB-92A8EE492E14}" type="pres">
      <dgm:prSet presAssocID="{0F5E9E73-4822-4C5F-8D9E-C572C1327DF4}" presName="Name0" presStyleCnt="0">
        <dgm:presLayoutVars>
          <dgm:chMax val="4"/>
          <dgm:resizeHandles val="exact"/>
        </dgm:presLayoutVars>
      </dgm:prSet>
      <dgm:spPr/>
    </dgm:pt>
    <dgm:pt modelId="{2223DCF4-F64D-443F-B99D-0C5BA52B8589}" type="pres">
      <dgm:prSet presAssocID="{0F5E9E73-4822-4C5F-8D9E-C572C1327DF4}" presName="ellipse" presStyleLbl="trBgShp" presStyleIdx="0" presStyleCnt="1"/>
      <dgm:spPr/>
    </dgm:pt>
    <dgm:pt modelId="{296A8217-5957-4188-9254-A7963ACC0638}" type="pres">
      <dgm:prSet presAssocID="{0F5E9E73-4822-4C5F-8D9E-C572C1327DF4}" presName="arrow1" presStyleLbl="fgShp" presStyleIdx="0" presStyleCnt="1" custScaleY="146154" custLinFactNeighborX="5692" custLinFactNeighborY="-49327"/>
      <dgm:spPr/>
    </dgm:pt>
    <dgm:pt modelId="{96245C27-915C-48DD-B2BB-4C613DCF217B}" type="pres">
      <dgm:prSet presAssocID="{0F5E9E73-4822-4C5F-8D9E-C572C1327DF4}" presName="rectangle" presStyleLbl="revTx" presStyleIdx="0" presStyleCnt="1" custLinFactNeighborX="2381" custLinFactNeighborY="3333">
        <dgm:presLayoutVars>
          <dgm:bulletEnabled val="1"/>
        </dgm:presLayoutVars>
      </dgm:prSet>
      <dgm:spPr/>
    </dgm:pt>
    <dgm:pt modelId="{643AB584-B5F9-435E-A217-8F184104E670}" type="pres">
      <dgm:prSet presAssocID="{6DAB9090-CBA4-420B-BBB4-08E0E2A7ABC3}" presName="item1" presStyleLbl="node1" presStyleIdx="0" presStyleCnt="3" custScaleX="203385" custScaleY="113634" custLinFactNeighborX="0" custLinFactNeighborY="0">
        <dgm:presLayoutVars>
          <dgm:bulletEnabled val="1"/>
        </dgm:presLayoutVars>
      </dgm:prSet>
      <dgm:spPr/>
    </dgm:pt>
    <dgm:pt modelId="{B994D2EE-A711-4D21-B299-325CC14103B9}" type="pres">
      <dgm:prSet presAssocID="{E1B25507-5CBC-4854-A2B3-D22818AE9D2B}" presName="item2" presStyleLbl="node1" presStyleIdx="1" presStyleCnt="3" custScaleX="189572" custScaleY="127693" custLinFactNeighborX="-32821" custLinFactNeighborY="-21880">
        <dgm:presLayoutVars>
          <dgm:bulletEnabled val="1"/>
        </dgm:presLayoutVars>
      </dgm:prSet>
      <dgm:spPr/>
    </dgm:pt>
    <dgm:pt modelId="{A825D464-5443-45A8-9E6A-D3CED1FF28CA}" type="pres">
      <dgm:prSet presAssocID="{B0E34784-405F-4197-9C25-763D511CADE1}" presName="item3" presStyleLbl="node1" presStyleIdx="2" presStyleCnt="3" custScaleX="189572" custScaleY="105812" custLinFactNeighborX="50940" custLinFactNeighborY="-3173">
        <dgm:presLayoutVars>
          <dgm:bulletEnabled val="1"/>
        </dgm:presLayoutVars>
      </dgm:prSet>
      <dgm:spPr/>
    </dgm:pt>
    <dgm:pt modelId="{5B0E99ED-77B3-47BD-9E7D-3DD0BBBE447C}" type="pres">
      <dgm:prSet presAssocID="{0F5E9E73-4822-4C5F-8D9E-C572C1327DF4}" presName="funnel" presStyleLbl="trAlignAcc1" presStyleIdx="0" presStyleCnt="1" custScaleX="144499" custScaleY="100561" custLinFactNeighborX="-94" custLinFactNeighborY="-260"/>
      <dgm:spPr>
        <a:effectLst/>
      </dgm:spPr>
    </dgm:pt>
  </dgm:ptLst>
  <dgm:cxnLst>
    <dgm:cxn modelId="{1B40AC2B-82E6-48C3-AB0B-AC6DA7D81CDB}" srcId="{0F5E9E73-4822-4C5F-8D9E-C572C1327DF4}" destId="{6DAB9090-CBA4-420B-BBB4-08E0E2A7ABC3}" srcOrd="1" destOrd="0" parTransId="{AEE565A7-CD0E-4AD8-9B7C-9DA5A50B131E}" sibTransId="{584A3477-3D78-44A8-A102-F8417AA5BF9B}"/>
    <dgm:cxn modelId="{0CEF9E2E-FF61-48AE-8E88-B2A6890D6C75}" srcId="{0F5E9E73-4822-4C5F-8D9E-C572C1327DF4}" destId="{E1B25507-5CBC-4854-A2B3-D22818AE9D2B}" srcOrd="2" destOrd="0" parTransId="{103B9880-511D-40D8-8BCD-C52D42D69A27}" sibTransId="{372AB636-A4AE-4411-8E01-1AD103AA35B9}"/>
    <dgm:cxn modelId="{2E050360-B5A3-4AC6-B920-AA5536FB0718}" type="presOf" srcId="{0F5E9E73-4822-4C5F-8D9E-C572C1327DF4}" destId="{362EFAE9-4C48-4967-8FAB-92A8EE492E14}" srcOrd="0" destOrd="0" presId="urn:microsoft.com/office/officeart/2005/8/layout/funnel1"/>
    <dgm:cxn modelId="{6EDA9A8B-8049-4141-A5C5-0AA5A6905B30}" type="presOf" srcId="{E1B25507-5CBC-4854-A2B3-D22818AE9D2B}" destId="{643AB584-B5F9-435E-A217-8F184104E670}" srcOrd="0" destOrd="0" presId="urn:microsoft.com/office/officeart/2005/8/layout/funnel1"/>
    <dgm:cxn modelId="{32860FA7-02BB-47BC-B039-A230249FF0A0}" type="presOf" srcId="{6DAB9090-CBA4-420B-BBB4-08E0E2A7ABC3}" destId="{B994D2EE-A711-4D21-B299-325CC14103B9}" srcOrd="0" destOrd="0" presId="urn:microsoft.com/office/officeart/2005/8/layout/funnel1"/>
    <dgm:cxn modelId="{379CB7AA-3DBE-445B-A309-8ADB53D93E32}" type="presOf" srcId="{58D2F586-5494-4C70-BEB0-9A45D65504AA}" destId="{A825D464-5443-45A8-9E6A-D3CED1FF28CA}" srcOrd="0" destOrd="0" presId="urn:microsoft.com/office/officeart/2005/8/layout/funnel1"/>
    <dgm:cxn modelId="{2DFA81B0-7E17-4DCA-B7FE-F08881040616}" srcId="{0F5E9E73-4822-4C5F-8D9E-C572C1327DF4}" destId="{58D2F586-5494-4C70-BEB0-9A45D65504AA}" srcOrd="0" destOrd="0" parTransId="{656857B9-7D24-4928-98CB-4E4DD01E684D}" sibTransId="{30A74058-943E-45DA-A844-DE951DD6A1A9}"/>
    <dgm:cxn modelId="{41C39DB1-FFE4-4ED7-954D-D171D4C54BE1}" type="presOf" srcId="{B0E34784-405F-4197-9C25-763D511CADE1}" destId="{96245C27-915C-48DD-B2BB-4C613DCF217B}" srcOrd="0" destOrd="0" presId="urn:microsoft.com/office/officeart/2005/8/layout/funnel1"/>
    <dgm:cxn modelId="{0122B3DA-36EE-4E7D-B6B2-5D2DF0B81CD0}" srcId="{0F5E9E73-4822-4C5F-8D9E-C572C1327DF4}" destId="{B0E34784-405F-4197-9C25-763D511CADE1}" srcOrd="3" destOrd="0" parTransId="{5FC903FA-1D79-4670-8EFC-2279D953B166}" sibTransId="{2638DC96-B724-43E9-8600-948D9DF69142}"/>
    <dgm:cxn modelId="{23B9F7CC-ACBD-422C-B64A-976CDA9889C9}" type="presParOf" srcId="{362EFAE9-4C48-4967-8FAB-92A8EE492E14}" destId="{2223DCF4-F64D-443F-B99D-0C5BA52B8589}" srcOrd="0" destOrd="0" presId="urn:microsoft.com/office/officeart/2005/8/layout/funnel1"/>
    <dgm:cxn modelId="{05704BDA-72FA-43BC-A6C3-5617FDEE47AE}" type="presParOf" srcId="{362EFAE9-4C48-4967-8FAB-92A8EE492E14}" destId="{296A8217-5957-4188-9254-A7963ACC0638}" srcOrd="1" destOrd="0" presId="urn:microsoft.com/office/officeart/2005/8/layout/funnel1"/>
    <dgm:cxn modelId="{6B9D6E7A-E712-4A55-9AA1-DE1130A667B2}" type="presParOf" srcId="{362EFAE9-4C48-4967-8FAB-92A8EE492E14}" destId="{96245C27-915C-48DD-B2BB-4C613DCF217B}" srcOrd="2" destOrd="0" presId="urn:microsoft.com/office/officeart/2005/8/layout/funnel1"/>
    <dgm:cxn modelId="{F5610833-226B-4C98-A1E9-6ADFBB1982B0}" type="presParOf" srcId="{362EFAE9-4C48-4967-8FAB-92A8EE492E14}" destId="{643AB584-B5F9-435E-A217-8F184104E670}" srcOrd="3" destOrd="0" presId="urn:microsoft.com/office/officeart/2005/8/layout/funnel1"/>
    <dgm:cxn modelId="{E0B8BB5E-7B16-4984-B735-70E30398D096}" type="presParOf" srcId="{362EFAE9-4C48-4967-8FAB-92A8EE492E14}" destId="{B994D2EE-A711-4D21-B299-325CC14103B9}" srcOrd="4" destOrd="0" presId="urn:microsoft.com/office/officeart/2005/8/layout/funnel1"/>
    <dgm:cxn modelId="{23D3C753-FCCF-4E45-ADAA-F63696F57549}" type="presParOf" srcId="{362EFAE9-4C48-4967-8FAB-92A8EE492E14}" destId="{A825D464-5443-45A8-9E6A-D3CED1FF28CA}" srcOrd="5" destOrd="0" presId="urn:microsoft.com/office/officeart/2005/8/layout/funnel1"/>
    <dgm:cxn modelId="{E81BAFB1-F586-43A7-A0AF-D318F3552B2E}" type="presParOf" srcId="{362EFAE9-4C48-4967-8FAB-92A8EE492E14}" destId="{5B0E99ED-77B3-47BD-9E7D-3DD0BBBE447C}" srcOrd="6" destOrd="0" presId="urn:microsoft.com/office/officeart/2005/8/layout/funnel1"/>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2B2B3F-A059-4E86-916E-5B509B45D233}" type="doc">
      <dgm:prSet loTypeId="urn:microsoft.com/office/officeart/2005/8/layout/hList7" loCatId="relationship" qsTypeId="urn:microsoft.com/office/officeart/2005/8/quickstyle/simple1" qsCatId="simple" csTypeId="urn:microsoft.com/office/officeart/2005/8/colors/colorful1" csCatId="colorful" phldr="1"/>
      <dgm:spPr/>
    </dgm:pt>
    <dgm:pt modelId="{89744E29-F449-46BA-96F1-3762EAFB918D}">
      <dgm:prSet phldrT="[Text]"/>
      <dgm:spPr/>
      <dgm:t>
        <a:bodyPr/>
        <a:lstStyle/>
        <a:p>
          <a:r>
            <a:rPr lang="en-US" dirty="0"/>
            <a:t>Case Management</a:t>
          </a:r>
        </a:p>
      </dgm:t>
    </dgm:pt>
    <dgm:pt modelId="{03E91805-3964-4150-8244-080F41EB453A}" type="parTrans" cxnId="{67A81611-323A-4735-8134-2326D16CD734}">
      <dgm:prSet/>
      <dgm:spPr/>
      <dgm:t>
        <a:bodyPr/>
        <a:lstStyle/>
        <a:p>
          <a:endParaRPr lang="en-US"/>
        </a:p>
      </dgm:t>
    </dgm:pt>
    <dgm:pt modelId="{0500449C-EBEA-4897-B7E5-6D6F1292CA6A}" type="sibTrans" cxnId="{67A81611-323A-4735-8134-2326D16CD734}">
      <dgm:prSet/>
      <dgm:spPr/>
      <dgm:t>
        <a:bodyPr/>
        <a:lstStyle/>
        <a:p>
          <a:endParaRPr lang="en-US"/>
        </a:p>
      </dgm:t>
    </dgm:pt>
    <dgm:pt modelId="{0212388D-034D-4DAA-AF24-1951961EDEE6}">
      <dgm:prSet phldrT="[Text]"/>
      <dgm:spPr/>
      <dgm:t>
        <a:bodyPr/>
        <a:lstStyle/>
        <a:p>
          <a:r>
            <a:rPr lang="en-US" dirty="0"/>
            <a:t>Direct Services</a:t>
          </a:r>
        </a:p>
      </dgm:t>
    </dgm:pt>
    <dgm:pt modelId="{62D717F1-4D90-4023-B85F-FB0C2055DAE5}" type="parTrans" cxnId="{9BC0E8DB-206A-4E3E-98E0-225E2F7F5865}">
      <dgm:prSet/>
      <dgm:spPr/>
      <dgm:t>
        <a:bodyPr/>
        <a:lstStyle/>
        <a:p>
          <a:endParaRPr lang="en-US"/>
        </a:p>
      </dgm:t>
    </dgm:pt>
    <dgm:pt modelId="{8A18435C-3176-40B2-87C1-C48A20C78CA0}" type="sibTrans" cxnId="{9BC0E8DB-206A-4E3E-98E0-225E2F7F5865}">
      <dgm:prSet/>
      <dgm:spPr/>
      <dgm:t>
        <a:bodyPr/>
        <a:lstStyle/>
        <a:p>
          <a:endParaRPr lang="en-US"/>
        </a:p>
      </dgm:t>
    </dgm:pt>
    <dgm:pt modelId="{2C4B54E7-DBA5-4C15-91E6-1DABE1306AB1}" type="pres">
      <dgm:prSet presAssocID="{7A2B2B3F-A059-4E86-916E-5B509B45D233}" presName="Name0" presStyleCnt="0">
        <dgm:presLayoutVars>
          <dgm:dir/>
          <dgm:resizeHandles val="exact"/>
        </dgm:presLayoutVars>
      </dgm:prSet>
      <dgm:spPr/>
    </dgm:pt>
    <dgm:pt modelId="{718C35C8-F5D3-4575-A3E4-F8F68CACC53E}" type="pres">
      <dgm:prSet presAssocID="{7A2B2B3F-A059-4E86-916E-5B509B45D233}" presName="fgShape" presStyleLbl="fgShp" presStyleIdx="0" presStyleCnt="1" custScaleY="119640"/>
      <dgm:spPr>
        <a:prstGeom prst="rect">
          <a:avLst/>
        </a:prstGeom>
      </dgm:spPr>
    </dgm:pt>
    <dgm:pt modelId="{18072954-2017-43A7-930D-81FAF92EF49E}" type="pres">
      <dgm:prSet presAssocID="{7A2B2B3F-A059-4E86-916E-5B509B45D233}" presName="linComp" presStyleCnt="0"/>
      <dgm:spPr/>
    </dgm:pt>
    <dgm:pt modelId="{9F83BBF8-519D-4953-B1C1-F80441ABC6AA}" type="pres">
      <dgm:prSet presAssocID="{89744E29-F449-46BA-96F1-3762EAFB918D}" presName="compNode" presStyleCnt="0"/>
      <dgm:spPr/>
    </dgm:pt>
    <dgm:pt modelId="{4A8C2250-C999-4390-A956-A090944978CE}" type="pres">
      <dgm:prSet presAssocID="{89744E29-F449-46BA-96F1-3762EAFB918D}" presName="bkgdShape" presStyleLbl="node1" presStyleIdx="0" presStyleCnt="2"/>
      <dgm:spPr/>
    </dgm:pt>
    <dgm:pt modelId="{F2548580-B8F4-4FA1-B5C2-29767E177F3A}" type="pres">
      <dgm:prSet presAssocID="{89744E29-F449-46BA-96F1-3762EAFB918D}" presName="nodeTx" presStyleLbl="node1" presStyleIdx="0" presStyleCnt="2">
        <dgm:presLayoutVars>
          <dgm:bulletEnabled val="1"/>
        </dgm:presLayoutVars>
      </dgm:prSet>
      <dgm:spPr/>
    </dgm:pt>
    <dgm:pt modelId="{9524FA73-5FDF-4427-9AB5-4AB6D9C55542}" type="pres">
      <dgm:prSet presAssocID="{89744E29-F449-46BA-96F1-3762EAFB918D}" presName="invisiNode" presStyleLbl="node1" presStyleIdx="0" presStyleCnt="2"/>
      <dgm:spPr/>
    </dgm:pt>
    <dgm:pt modelId="{1D126E2D-28E1-4498-BC5C-8DA112A822FA}" type="pres">
      <dgm:prSet presAssocID="{89744E29-F449-46BA-96F1-3762EAFB918D}" presName="imagNode" presStyleLbl="fgImgPlace1" presStyleIdx="0" presStyleCnt="2" custScaleX="159510" custScaleY="12189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8000" b="-18000"/>
          </a:stretch>
        </a:blipFill>
      </dgm:spPr>
    </dgm:pt>
    <dgm:pt modelId="{06377A6A-BCEE-4AE9-82B6-E9BCB537443F}" type="pres">
      <dgm:prSet presAssocID="{0500449C-EBEA-4897-B7E5-6D6F1292CA6A}" presName="sibTrans" presStyleLbl="sibTrans2D1" presStyleIdx="0" presStyleCnt="0"/>
      <dgm:spPr/>
    </dgm:pt>
    <dgm:pt modelId="{B8657E3F-4AAC-4DA7-8239-C44CBED61B0A}" type="pres">
      <dgm:prSet presAssocID="{0212388D-034D-4DAA-AF24-1951961EDEE6}" presName="compNode" presStyleCnt="0"/>
      <dgm:spPr/>
    </dgm:pt>
    <dgm:pt modelId="{0D625B05-F59B-494E-BA30-1228CC426D0F}" type="pres">
      <dgm:prSet presAssocID="{0212388D-034D-4DAA-AF24-1951961EDEE6}" presName="bkgdShape" presStyleLbl="node1" presStyleIdx="1" presStyleCnt="2"/>
      <dgm:spPr/>
    </dgm:pt>
    <dgm:pt modelId="{CE679132-2CE0-405B-B0CC-022B06FF4486}" type="pres">
      <dgm:prSet presAssocID="{0212388D-034D-4DAA-AF24-1951961EDEE6}" presName="nodeTx" presStyleLbl="node1" presStyleIdx="1" presStyleCnt="2">
        <dgm:presLayoutVars>
          <dgm:bulletEnabled val="1"/>
        </dgm:presLayoutVars>
      </dgm:prSet>
      <dgm:spPr/>
    </dgm:pt>
    <dgm:pt modelId="{42CDD2E5-1D85-47B8-BC45-32D07EA6CA31}" type="pres">
      <dgm:prSet presAssocID="{0212388D-034D-4DAA-AF24-1951961EDEE6}" presName="invisiNode" presStyleLbl="node1" presStyleIdx="1" presStyleCnt="2"/>
      <dgm:spPr/>
    </dgm:pt>
    <dgm:pt modelId="{D4CD902B-44B4-4818-8D54-E9C3358A1734}" type="pres">
      <dgm:prSet presAssocID="{0212388D-034D-4DAA-AF24-1951961EDEE6}" presName="imagNode" presStyleLbl="fgImgPlace1" presStyleIdx="1" presStyleCnt="2" custScaleX="152543" custScaleY="12189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Lst>
  <dgm:cxnLst>
    <dgm:cxn modelId="{A6B3E80D-664D-4E9A-8010-73FCA738ADBE}" type="presOf" srcId="{89744E29-F449-46BA-96F1-3762EAFB918D}" destId="{F2548580-B8F4-4FA1-B5C2-29767E177F3A}" srcOrd="1" destOrd="0" presId="urn:microsoft.com/office/officeart/2005/8/layout/hList7"/>
    <dgm:cxn modelId="{67A81611-323A-4735-8134-2326D16CD734}" srcId="{7A2B2B3F-A059-4E86-916E-5B509B45D233}" destId="{89744E29-F449-46BA-96F1-3762EAFB918D}" srcOrd="0" destOrd="0" parTransId="{03E91805-3964-4150-8244-080F41EB453A}" sibTransId="{0500449C-EBEA-4897-B7E5-6D6F1292CA6A}"/>
    <dgm:cxn modelId="{C495F233-C8AA-442F-B630-FB75A3FA5981}" type="presOf" srcId="{0212388D-034D-4DAA-AF24-1951961EDEE6}" destId="{CE679132-2CE0-405B-B0CC-022B06FF4486}" srcOrd="1" destOrd="0" presId="urn:microsoft.com/office/officeart/2005/8/layout/hList7"/>
    <dgm:cxn modelId="{B18B0041-2806-4063-A311-8871BE5A3D07}" type="presOf" srcId="{0212388D-034D-4DAA-AF24-1951961EDEE6}" destId="{0D625B05-F59B-494E-BA30-1228CC426D0F}" srcOrd="0" destOrd="0" presId="urn:microsoft.com/office/officeart/2005/8/layout/hList7"/>
    <dgm:cxn modelId="{920F0E61-F0F8-41B5-BB4D-095B945DCB8F}" type="presOf" srcId="{7A2B2B3F-A059-4E86-916E-5B509B45D233}" destId="{2C4B54E7-DBA5-4C15-91E6-1DABE1306AB1}" srcOrd="0" destOrd="0" presId="urn:microsoft.com/office/officeart/2005/8/layout/hList7"/>
    <dgm:cxn modelId="{1CAF0254-0205-472D-93EA-EA73E6899E6B}" type="presOf" srcId="{89744E29-F449-46BA-96F1-3762EAFB918D}" destId="{4A8C2250-C999-4390-A956-A090944978CE}" srcOrd="0" destOrd="0" presId="urn:microsoft.com/office/officeart/2005/8/layout/hList7"/>
    <dgm:cxn modelId="{16A06454-A559-4120-B479-D210B571A75A}" type="presOf" srcId="{0500449C-EBEA-4897-B7E5-6D6F1292CA6A}" destId="{06377A6A-BCEE-4AE9-82B6-E9BCB537443F}" srcOrd="0" destOrd="0" presId="urn:microsoft.com/office/officeart/2005/8/layout/hList7"/>
    <dgm:cxn modelId="{9BC0E8DB-206A-4E3E-98E0-225E2F7F5865}" srcId="{7A2B2B3F-A059-4E86-916E-5B509B45D233}" destId="{0212388D-034D-4DAA-AF24-1951961EDEE6}" srcOrd="1" destOrd="0" parTransId="{62D717F1-4D90-4023-B85F-FB0C2055DAE5}" sibTransId="{8A18435C-3176-40B2-87C1-C48A20C78CA0}"/>
    <dgm:cxn modelId="{0B65038F-7B49-4A6D-88C6-1C197BE017F9}" type="presParOf" srcId="{2C4B54E7-DBA5-4C15-91E6-1DABE1306AB1}" destId="{718C35C8-F5D3-4575-A3E4-F8F68CACC53E}" srcOrd="0" destOrd="0" presId="urn:microsoft.com/office/officeart/2005/8/layout/hList7"/>
    <dgm:cxn modelId="{A6FEBF1D-5D45-49C4-8F46-5B0452B2D4C1}" type="presParOf" srcId="{2C4B54E7-DBA5-4C15-91E6-1DABE1306AB1}" destId="{18072954-2017-43A7-930D-81FAF92EF49E}" srcOrd="1" destOrd="0" presId="urn:microsoft.com/office/officeart/2005/8/layout/hList7"/>
    <dgm:cxn modelId="{E8592DAC-1311-4B45-8595-D29B2E748C61}" type="presParOf" srcId="{18072954-2017-43A7-930D-81FAF92EF49E}" destId="{9F83BBF8-519D-4953-B1C1-F80441ABC6AA}" srcOrd="0" destOrd="0" presId="urn:microsoft.com/office/officeart/2005/8/layout/hList7"/>
    <dgm:cxn modelId="{B80514D9-791A-49F3-81E9-C4B082E0EB8D}" type="presParOf" srcId="{9F83BBF8-519D-4953-B1C1-F80441ABC6AA}" destId="{4A8C2250-C999-4390-A956-A090944978CE}" srcOrd="0" destOrd="0" presId="urn:microsoft.com/office/officeart/2005/8/layout/hList7"/>
    <dgm:cxn modelId="{86857760-2FAE-4814-BF88-CCFBB96558A2}" type="presParOf" srcId="{9F83BBF8-519D-4953-B1C1-F80441ABC6AA}" destId="{F2548580-B8F4-4FA1-B5C2-29767E177F3A}" srcOrd="1" destOrd="0" presId="urn:microsoft.com/office/officeart/2005/8/layout/hList7"/>
    <dgm:cxn modelId="{562085D5-F54E-4A42-B395-10A81E9E0F53}" type="presParOf" srcId="{9F83BBF8-519D-4953-B1C1-F80441ABC6AA}" destId="{9524FA73-5FDF-4427-9AB5-4AB6D9C55542}" srcOrd="2" destOrd="0" presId="urn:microsoft.com/office/officeart/2005/8/layout/hList7"/>
    <dgm:cxn modelId="{CFB23900-AC3F-4319-8B8D-821432F06273}" type="presParOf" srcId="{9F83BBF8-519D-4953-B1C1-F80441ABC6AA}" destId="{1D126E2D-28E1-4498-BC5C-8DA112A822FA}" srcOrd="3" destOrd="0" presId="urn:microsoft.com/office/officeart/2005/8/layout/hList7"/>
    <dgm:cxn modelId="{0917A826-233E-4DB5-B6CF-39C99A5877CB}" type="presParOf" srcId="{18072954-2017-43A7-930D-81FAF92EF49E}" destId="{06377A6A-BCEE-4AE9-82B6-E9BCB537443F}" srcOrd="1" destOrd="0" presId="urn:microsoft.com/office/officeart/2005/8/layout/hList7"/>
    <dgm:cxn modelId="{6F3863C8-E803-4CB1-A98B-250ECD30681A}" type="presParOf" srcId="{18072954-2017-43A7-930D-81FAF92EF49E}" destId="{B8657E3F-4AAC-4DA7-8239-C44CBED61B0A}" srcOrd="2" destOrd="0" presId="urn:microsoft.com/office/officeart/2005/8/layout/hList7"/>
    <dgm:cxn modelId="{B5A8C581-AA8C-4147-BFC7-6A498F22E13C}" type="presParOf" srcId="{B8657E3F-4AAC-4DA7-8239-C44CBED61B0A}" destId="{0D625B05-F59B-494E-BA30-1228CC426D0F}" srcOrd="0" destOrd="0" presId="urn:microsoft.com/office/officeart/2005/8/layout/hList7"/>
    <dgm:cxn modelId="{60EC2241-6EB4-47D3-A60E-AB376C8E5519}" type="presParOf" srcId="{B8657E3F-4AAC-4DA7-8239-C44CBED61B0A}" destId="{CE679132-2CE0-405B-B0CC-022B06FF4486}" srcOrd="1" destOrd="0" presId="urn:microsoft.com/office/officeart/2005/8/layout/hList7"/>
    <dgm:cxn modelId="{AB5CC675-6B01-4653-81A4-79E7FF548970}" type="presParOf" srcId="{B8657E3F-4AAC-4DA7-8239-C44CBED61B0A}" destId="{42CDD2E5-1D85-47B8-BC45-32D07EA6CA31}" srcOrd="2" destOrd="0" presId="urn:microsoft.com/office/officeart/2005/8/layout/hList7"/>
    <dgm:cxn modelId="{6D50573D-8ACC-4ACA-B704-AF1E77279A31}" type="presParOf" srcId="{B8657E3F-4AAC-4DA7-8239-C44CBED61B0A}" destId="{D4CD902B-44B4-4818-8D54-E9C3358A1734}"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819B14-D001-4564-990C-72ECD1D2159D}" type="doc">
      <dgm:prSet loTypeId="urn:microsoft.com/office/officeart/2005/8/layout/cycle6" loCatId="cycle" qsTypeId="urn:microsoft.com/office/officeart/2005/8/quickstyle/3d5" qsCatId="3D" csTypeId="urn:microsoft.com/office/officeart/2005/8/colors/colorful1" csCatId="colorful" phldr="1"/>
      <dgm:spPr/>
      <dgm:t>
        <a:bodyPr/>
        <a:lstStyle/>
        <a:p>
          <a:endParaRPr lang="en-US"/>
        </a:p>
      </dgm:t>
    </dgm:pt>
    <dgm:pt modelId="{3E484DED-B7EE-4824-B224-4636D24174A0}">
      <dgm:prSet phldrT="[Text]" custT="1"/>
      <dgm:spPr/>
      <dgm:t>
        <a:bodyPr/>
        <a:lstStyle/>
        <a:p>
          <a:r>
            <a:rPr lang="en-US" sz="2800" b="0" dirty="0"/>
            <a:t>Pre-contemplation</a:t>
          </a:r>
        </a:p>
      </dgm:t>
    </dgm:pt>
    <dgm:pt modelId="{CB344C3B-756F-49EB-BB9B-1769C5BEFD79}" type="parTrans" cxnId="{5E61A2CA-84AB-4430-9E0E-DCEAB6C1A998}">
      <dgm:prSet/>
      <dgm:spPr/>
      <dgm:t>
        <a:bodyPr/>
        <a:lstStyle/>
        <a:p>
          <a:endParaRPr lang="en-US" sz="2800" b="0"/>
        </a:p>
      </dgm:t>
    </dgm:pt>
    <dgm:pt modelId="{AFDA3769-6FC6-4A30-B2B3-E3825323BEE8}" type="sibTrans" cxnId="{5E61A2CA-84AB-4430-9E0E-DCEAB6C1A998}">
      <dgm:prSet/>
      <dgm:spPr/>
      <dgm:t>
        <a:bodyPr/>
        <a:lstStyle/>
        <a:p>
          <a:endParaRPr lang="en-US" sz="2800" b="0"/>
        </a:p>
      </dgm:t>
    </dgm:pt>
    <dgm:pt modelId="{287CF668-0600-4734-8E42-81DDFC420178}">
      <dgm:prSet phldrT="[Text]" custT="1"/>
      <dgm:spPr/>
      <dgm:t>
        <a:bodyPr/>
        <a:lstStyle/>
        <a:p>
          <a:r>
            <a:rPr lang="en-US" sz="2800" b="0" dirty="0"/>
            <a:t>Action</a:t>
          </a:r>
        </a:p>
      </dgm:t>
    </dgm:pt>
    <dgm:pt modelId="{D3344ABA-F330-4154-AFAA-1F34F694D7DD}" type="parTrans" cxnId="{04E4090E-13CA-4712-A47F-E8F45EE3898B}">
      <dgm:prSet/>
      <dgm:spPr/>
      <dgm:t>
        <a:bodyPr/>
        <a:lstStyle/>
        <a:p>
          <a:endParaRPr lang="en-US" sz="2800" b="0"/>
        </a:p>
      </dgm:t>
    </dgm:pt>
    <dgm:pt modelId="{2D2AD70E-15B9-412B-B02D-3EBC7F86F55A}" type="sibTrans" cxnId="{04E4090E-13CA-4712-A47F-E8F45EE3898B}">
      <dgm:prSet/>
      <dgm:spPr/>
      <dgm:t>
        <a:bodyPr/>
        <a:lstStyle/>
        <a:p>
          <a:endParaRPr lang="en-US" sz="2800" b="0"/>
        </a:p>
      </dgm:t>
    </dgm:pt>
    <dgm:pt modelId="{3BA40341-EF1E-4B77-BB39-E3821B2C25B2}">
      <dgm:prSet phldrT="[Text]" custT="1"/>
      <dgm:spPr/>
      <dgm:t>
        <a:bodyPr/>
        <a:lstStyle/>
        <a:p>
          <a:r>
            <a:rPr lang="en-US" sz="2800" b="0" dirty="0"/>
            <a:t>Maintenance</a:t>
          </a:r>
        </a:p>
      </dgm:t>
    </dgm:pt>
    <dgm:pt modelId="{2066D641-456A-4270-BE42-77F8722C86B4}" type="parTrans" cxnId="{B46EA149-8DD7-4646-8E75-4EBB79F2F472}">
      <dgm:prSet/>
      <dgm:spPr/>
      <dgm:t>
        <a:bodyPr/>
        <a:lstStyle/>
        <a:p>
          <a:endParaRPr lang="en-US" sz="2800" b="0"/>
        </a:p>
      </dgm:t>
    </dgm:pt>
    <dgm:pt modelId="{0C6C83C7-C231-45A2-A96D-1A8F6BA4C00A}" type="sibTrans" cxnId="{B46EA149-8DD7-4646-8E75-4EBB79F2F472}">
      <dgm:prSet/>
      <dgm:spPr/>
      <dgm:t>
        <a:bodyPr/>
        <a:lstStyle/>
        <a:p>
          <a:endParaRPr lang="en-US" sz="2800" b="0"/>
        </a:p>
      </dgm:t>
    </dgm:pt>
    <dgm:pt modelId="{16277E0A-6DC8-4FAF-9138-AC6553324A6D}">
      <dgm:prSet phldrT="[Text]" custT="1"/>
      <dgm:spPr/>
      <dgm:t>
        <a:bodyPr/>
        <a:lstStyle/>
        <a:p>
          <a:r>
            <a:rPr lang="en-US" sz="2800" b="0" dirty="0"/>
            <a:t>Contemplation</a:t>
          </a:r>
        </a:p>
      </dgm:t>
    </dgm:pt>
    <dgm:pt modelId="{EB471769-AE41-4FDD-8743-BFA07AC1E9CF}" type="parTrans" cxnId="{5E933F46-DB0B-4594-8B37-FAEE6B0EB217}">
      <dgm:prSet/>
      <dgm:spPr/>
      <dgm:t>
        <a:bodyPr/>
        <a:lstStyle/>
        <a:p>
          <a:endParaRPr lang="en-US" sz="2800" b="0"/>
        </a:p>
      </dgm:t>
    </dgm:pt>
    <dgm:pt modelId="{842CD02A-F31C-4654-AE80-8C242A9100E7}" type="sibTrans" cxnId="{5E933F46-DB0B-4594-8B37-FAEE6B0EB217}">
      <dgm:prSet/>
      <dgm:spPr/>
      <dgm:t>
        <a:bodyPr/>
        <a:lstStyle/>
        <a:p>
          <a:endParaRPr lang="en-US" sz="2800" b="0"/>
        </a:p>
      </dgm:t>
    </dgm:pt>
    <dgm:pt modelId="{84F719E0-79AD-46BB-B9DE-35A6098AFBF7}">
      <dgm:prSet phldrT="[Text]" custT="1"/>
      <dgm:spPr/>
      <dgm:t>
        <a:bodyPr/>
        <a:lstStyle/>
        <a:p>
          <a:r>
            <a:rPr lang="en-US" sz="2800" b="0" dirty="0"/>
            <a:t>Preparation</a:t>
          </a:r>
        </a:p>
      </dgm:t>
    </dgm:pt>
    <dgm:pt modelId="{1D2634F8-45CF-4CAB-A49F-578F51C43A9E}" type="parTrans" cxnId="{7CE353E9-056F-4EF9-AC22-9B987D1CD0B6}">
      <dgm:prSet/>
      <dgm:spPr/>
      <dgm:t>
        <a:bodyPr/>
        <a:lstStyle/>
        <a:p>
          <a:endParaRPr lang="en-US" sz="2800" b="0"/>
        </a:p>
      </dgm:t>
    </dgm:pt>
    <dgm:pt modelId="{4142CF12-779E-4812-8EBC-0B4D4BA04FBF}" type="sibTrans" cxnId="{7CE353E9-056F-4EF9-AC22-9B987D1CD0B6}">
      <dgm:prSet/>
      <dgm:spPr/>
      <dgm:t>
        <a:bodyPr/>
        <a:lstStyle/>
        <a:p>
          <a:endParaRPr lang="en-US" sz="2800" b="0"/>
        </a:p>
      </dgm:t>
    </dgm:pt>
    <dgm:pt modelId="{9DDC3BAE-7545-42C9-BBD7-04E7EC49DE56}" type="pres">
      <dgm:prSet presAssocID="{C8819B14-D001-4564-990C-72ECD1D2159D}" presName="cycle" presStyleCnt="0">
        <dgm:presLayoutVars>
          <dgm:dir/>
          <dgm:resizeHandles val="exact"/>
        </dgm:presLayoutVars>
      </dgm:prSet>
      <dgm:spPr/>
    </dgm:pt>
    <dgm:pt modelId="{8A75907F-5334-4585-B800-EFACDAD3E612}" type="pres">
      <dgm:prSet presAssocID="{3E484DED-B7EE-4824-B224-4636D24174A0}" presName="node" presStyleLbl="node1" presStyleIdx="0" presStyleCnt="5" custScaleX="105184">
        <dgm:presLayoutVars>
          <dgm:bulletEnabled val="1"/>
        </dgm:presLayoutVars>
      </dgm:prSet>
      <dgm:spPr/>
    </dgm:pt>
    <dgm:pt modelId="{0BE586E5-A415-4F1F-9ADB-0902B9DE145E}" type="pres">
      <dgm:prSet presAssocID="{3E484DED-B7EE-4824-B224-4636D24174A0}" presName="spNode" presStyleCnt="0"/>
      <dgm:spPr/>
    </dgm:pt>
    <dgm:pt modelId="{B1AE450C-ECAB-474F-81D7-E7A0B5518716}" type="pres">
      <dgm:prSet presAssocID="{AFDA3769-6FC6-4A30-B2B3-E3825323BEE8}" presName="sibTrans" presStyleLbl="sibTrans1D1" presStyleIdx="0" presStyleCnt="5"/>
      <dgm:spPr/>
    </dgm:pt>
    <dgm:pt modelId="{B4C52BC2-E930-4FCF-B983-6C3411652007}" type="pres">
      <dgm:prSet presAssocID="{16277E0A-6DC8-4FAF-9138-AC6553324A6D}" presName="node" presStyleLbl="node1" presStyleIdx="1" presStyleCnt="5" custScaleX="112831">
        <dgm:presLayoutVars>
          <dgm:bulletEnabled val="1"/>
        </dgm:presLayoutVars>
      </dgm:prSet>
      <dgm:spPr/>
    </dgm:pt>
    <dgm:pt modelId="{D86E696D-26E6-4885-BD9B-7817857E93D8}" type="pres">
      <dgm:prSet presAssocID="{16277E0A-6DC8-4FAF-9138-AC6553324A6D}" presName="spNode" presStyleCnt="0"/>
      <dgm:spPr/>
    </dgm:pt>
    <dgm:pt modelId="{048E9419-585C-4CFC-81B3-FE3CCC90444C}" type="pres">
      <dgm:prSet presAssocID="{842CD02A-F31C-4654-AE80-8C242A9100E7}" presName="sibTrans" presStyleLbl="sibTrans1D1" presStyleIdx="1" presStyleCnt="5"/>
      <dgm:spPr/>
    </dgm:pt>
    <dgm:pt modelId="{739D9BAB-1F2B-44A4-941F-EC462152C7C3}" type="pres">
      <dgm:prSet presAssocID="{84F719E0-79AD-46BB-B9DE-35A6098AFBF7}" presName="node" presStyleLbl="node1" presStyleIdx="2" presStyleCnt="5">
        <dgm:presLayoutVars>
          <dgm:bulletEnabled val="1"/>
        </dgm:presLayoutVars>
      </dgm:prSet>
      <dgm:spPr/>
    </dgm:pt>
    <dgm:pt modelId="{1741F14A-F7AB-4B13-BAA6-B8705AF5DDAA}" type="pres">
      <dgm:prSet presAssocID="{84F719E0-79AD-46BB-B9DE-35A6098AFBF7}" presName="spNode" presStyleCnt="0"/>
      <dgm:spPr/>
    </dgm:pt>
    <dgm:pt modelId="{CE848CC2-2419-4D34-A8C4-1CFD9405524E}" type="pres">
      <dgm:prSet presAssocID="{4142CF12-779E-4812-8EBC-0B4D4BA04FBF}" presName="sibTrans" presStyleLbl="sibTrans1D1" presStyleIdx="2" presStyleCnt="5"/>
      <dgm:spPr/>
    </dgm:pt>
    <dgm:pt modelId="{EFB4CEF6-B194-4A7A-97F3-FB54C41F3CB5}" type="pres">
      <dgm:prSet presAssocID="{287CF668-0600-4734-8E42-81DDFC420178}" presName="node" presStyleLbl="node1" presStyleIdx="3" presStyleCnt="5">
        <dgm:presLayoutVars>
          <dgm:bulletEnabled val="1"/>
        </dgm:presLayoutVars>
      </dgm:prSet>
      <dgm:spPr/>
    </dgm:pt>
    <dgm:pt modelId="{F98FF986-2BEB-408F-B61C-88CF036D7A02}" type="pres">
      <dgm:prSet presAssocID="{287CF668-0600-4734-8E42-81DDFC420178}" presName="spNode" presStyleCnt="0"/>
      <dgm:spPr/>
    </dgm:pt>
    <dgm:pt modelId="{260E2B55-6D74-4440-8823-96A9E5D0690B}" type="pres">
      <dgm:prSet presAssocID="{2D2AD70E-15B9-412B-B02D-3EBC7F86F55A}" presName="sibTrans" presStyleLbl="sibTrans1D1" presStyleIdx="3" presStyleCnt="5"/>
      <dgm:spPr/>
    </dgm:pt>
    <dgm:pt modelId="{6756755C-4905-48DB-9F70-520058C91039}" type="pres">
      <dgm:prSet presAssocID="{3BA40341-EF1E-4B77-BB39-E3821B2C25B2}" presName="node" presStyleLbl="node1" presStyleIdx="4" presStyleCnt="5">
        <dgm:presLayoutVars>
          <dgm:bulletEnabled val="1"/>
        </dgm:presLayoutVars>
      </dgm:prSet>
      <dgm:spPr/>
    </dgm:pt>
    <dgm:pt modelId="{4B7EC050-C385-4D5B-9E0F-5B665A3FFDE1}" type="pres">
      <dgm:prSet presAssocID="{3BA40341-EF1E-4B77-BB39-E3821B2C25B2}" presName="spNode" presStyleCnt="0"/>
      <dgm:spPr/>
    </dgm:pt>
    <dgm:pt modelId="{FEAD68E1-F64B-4633-B575-606D29639BF2}" type="pres">
      <dgm:prSet presAssocID="{0C6C83C7-C231-45A2-A96D-1A8F6BA4C00A}" presName="sibTrans" presStyleLbl="sibTrans1D1" presStyleIdx="4" presStyleCnt="5"/>
      <dgm:spPr/>
    </dgm:pt>
  </dgm:ptLst>
  <dgm:cxnLst>
    <dgm:cxn modelId="{04E4090E-13CA-4712-A47F-E8F45EE3898B}" srcId="{C8819B14-D001-4564-990C-72ECD1D2159D}" destId="{287CF668-0600-4734-8E42-81DDFC420178}" srcOrd="3" destOrd="0" parTransId="{D3344ABA-F330-4154-AFAA-1F34F694D7DD}" sibTransId="{2D2AD70E-15B9-412B-B02D-3EBC7F86F55A}"/>
    <dgm:cxn modelId="{1FA6AA1E-940F-4FFC-9D9A-559189473E9E}" type="presOf" srcId="{AFDA3769-6FC6-4A30-B2B3-E3825323BEE8}" destId="{B1AE450C-ECAB-474F-81D7-E7A0B5518716}" srcOrd="0" destOrd="0" presId="urn:microsoft.com/office/officeart/2005/8/layout/cycle6"/>
    <dgm:cxn modelId="{5E933F46-DB0B-4594-8B37-FAEE6B0EB217}" srcId="{C8819B14-D001-4564-990C-72ECD1D2159D}" destId="{16277E0A-6DC8-4FAF-9138-AC6553324A6D}" srcOrd="1" destOrd="0" parTransId="{EB471769-AE41-4FDD-8743-BFA07AC1E9CF}" sibTransId="{842CD02A-F31C-4654-AE80-8C242A9100E7}"/>
    <dgm:cxn modelId="{B46EA149-8DD7-4646-8E75-4EBB79F2F472}" srcId="{C8819B14-D001-4564-990C-72ECD1D2159D}" destId="{3BA40341-EF1E-4B77-BB39-E3821B2C25B2}" srcOrd="4" destOrd="0" parTransId="{2066D641-456A-4270-BE42-77F8722C86B4}" sibTransId="{0C6C83C7-C231-45A2-A96D-1A8F6BA4C00A}"/>
    <dgm:cxn modelId="{5E0B526D-F4E0-4DCB-87A0-38B596EE6A42}" type="presOf" srcId="{842CD02A-F31C-4654-AE80-8C242A9100E7}" destId="{048E9419-585C-4CFC-81B3-FE3CCC90444C}" srcOrd="0" destOrd="0" presId="urn:microsoft.com/office/officeart/2005/8/layout/cycle6"/>
    <dgm:cxn modelId="{D4258970-1BB1-4F12-9198-2BB0A6E1AFC0}" type="presOf" srcId="{3E484DED-B7EE-4824-B224-4636D24174A0}" destId="{8A75907F-5334-4585-B800-EFACDAD3E612}" srcOrd="0" destOrd="0" presId="urn:microsoft.com/office/officeart/2005/8/layout/cycle6"/>
    <dgm:cxn modelId="{CCE76954-3751-4D86-85DC-1E70B6381387}" type="presOf" srcId="{C8819B14-D001-4564-990C-72ECD1D2159D}" destId="{9DDC3BAE-7545-42C9-BBD7-04E7EC49DE56}" srcOrd="0" destOrd="0" presId="urn:microsoft.com/office/officeart/2005/8/layout/cycle6"/>
    <dgm:cxn modelId="{C157AF54-C0A0-4674-9567-A41B7C5DB968}" type="presOf" srcId="{287CF668-0600-4734-8E42-81DDFC420178}" destId="{EFB4CEF6-B194-4A7A-97F3-FB54C41F3CB5}" srcOrd="0" destOrd="0" presId="urn:microsoft.com/office/officeart/2005/8/layout/cycle6"/>
    <dgm:cxn modelId="{173F2880-94F0-4683-A417-1371E3D2EA30}" type="presOf" srcId="{84F719E0-79AD-46BB-B9DE-35A6098AFBF7}" destId="{739D9BAB-1F2B-44A4-941F-EC462152C7C3}" srcOrd="0" destOrd="0" presId="urn:microsoft.com/office/officeart/2005/8/layout/cycle6"/>
    <dgm:cxn modelId="{9255A080-C1DC-4D1B-A7EF-7B3E1225BF6B}" type="presOf" srcId="{16277E0A-6DC8-4FAF-9138-AC6553324A6D}" destId="{B4C52BC2-E930-4FCF-B983-6C3411652007}" srcOrd="0" destOrd="0" presId="urn:microsoft.com/office/officeart/2005/8/layout/cycle6"/>
    <dgm:cxn modelId="{CC745696-197A-4364-BF7D-4EC84D652B1E}" type="presOf" srcId="{3BA40341-EF1E-4B77-BB39-E3821B2C25B2}" destId="{6756755C-4905-48DB-9F70-520058C91039}" srcOrd="0" destOrd="0" presId="urn:microsoft.com/office/officeart/2005/8/layout/cycle6"/>
    <dgm:cxn modelId="{2159ACA8-7CDC-41C7-98D4-F41C034BEDEC}" type="presOf" srcId="{2D2AD70E-15B9-412B-B02D-3EBC7F86F55A}" destId="{260E2B55-6D74-4440-8823-96A9E5D0690B}" srcOrd="0" destOrd="0" presId="urn:microsoft.com/office/officeart/2005/8/layout/cycle6"/>
    <dgm:cxn modelId="{00E6D3AF-2848-410B-B8FE-A79BE4F36E56}" type="presOf" srcId="{4142CF12-779E-4812-8EBC-0B4D4BA04FBF}" destId="{CE848CC2-2419-4D34-A8C4-1CFD9405524E}" srcOrd="0" destOrd="0" presId="urn:microsoft.com/office/officeart/2005/8/layout/cycle6"/>
    <dgm:cxn modelId="{5E61A2CA-84AB-4430-9E0E-DCEAB6C1A998}" srcId="{C8819B14-D001-4564-990C-72ECD1D2159D}" destId="{3E484DED-B7EE-4824-B224-4636D24174A0}" srcOrd="0" destOrd="0" parTransId="{CB344C3B-756F-49EB-BB9B-1769C5BEFD79}" sibTransId="{AFDA3769-6FC6-4A30-B2B3-E3825323BEE8}"/>
    <dgm:cxn modelId="{7CE353E9-056F-4EF9-AC22-9B987D1CD0B6}" srcId="{C8819B14-D001-4564-990C-72ECD1D2159D}" destId="{84F719E0-79AD-46BB-B9DE-35A6098AFBF7}" srcOrd="2" destOrd="0" parTransId="{1D2634F8-45CF-4CAB-A49F-578F51C43A9E}" sibTransId="{4142CF12-779E-4812-8EBC-0B4D4BA04FBF}"/>
    <dgm:cxn modelId="{6FEE72EF-E748-4FDE-B8B1-26FECCC8FE35}" type="presOf" srcId="{0C6C83C7-C231-45A2-A96D-1A8F6BA4C00A}" destId="{FEAD68E1-F64B-4633-B575-606D29639BF2}" srcOrd="0" destOrd="0" presId="urn:microsoft.com/office/officeart/2005/8/layout/cycle6"/>
    <dgm:cxn modelId="{88B38B69-30F3-485F-B33A-9E524D9869DD}" type="presParOf" srcId="{9DDC3BAE-7545-42C9-BBD7-04E7EC49DE56}" destId="{8A75907F-5334-4585-B800-EFACDAD3E612}" srcOrd="0" destOrd="0" presId="urn:microsoft.com/office/officeart/2005/8/layout/cycle6"/>
    <dgm:cxn modelId="{672D09A3-94B6-4651-B01D-7E4E77B4CF43}" type="presParOf" srcId="{9DDC3BAE-7545-42C9-BBD7-04E7EC49DE56}" destId="{0BE586E5-A415-4F1F-9ADB-0902B9DE145E}" srcOrd="1" destOrd="0" presId="urn:microsoft.com/office/officeart/2005/8/layout/cycle6"/>
    <dgm:cxn modelId="{6C94135E-E314-415C-AC4A-B03AAADEE8D3}" type="presParOf" srcId="{9DDC3BAE-7545-42C9-BBD7-04E7EC49DE56}" destId="{B1AE450C-ECAB-474F-81D7-E7A0B5518716}" srcOrd="2" destOrd="0" presId="urn:microsoft.com/office/officeart/2005/8/layout/cycle6"/>
    <dgm:cxn modelId="{C8188F43-3C2B-44E7-91AB-2D5EDEBBEB41}" type="presParOf" srcId="{9DDC3BAE-7545-42C9-BBD7-04E7EC49DE56}" destId="{B4C52BC2-E930-4FCF-B983-6C3411652007}" srcOrd="3" destOrd="0" presId="urn:microsoft.com/office/officeart/2005/8/layout/cycle6"/>
    <dgm:cxn modelId="{0947056F-6855-4214-B37F-662C973F3C88}" type="presParOf" srcId="{9DDC3BAE-7545-42C9-BBD7-04E7EC49DE56}" destId="{D86E696D-26E6-4885-BD9B-7817857E93D8}" srcOrd="4" destOrd="0" presId="urn:microsoft.com/office/officeart/2005/8/layout/cycle6"/>
    <dgm:cxn modelId="{5CC91AA9-F973-4E45-984F-81C3EAE890E5}" type="presParOf" srcId="{9DDC3BAE-7545-42C9-BBD7-04E7EC49DE56}" destId="{048E9419-585C-4CFC-81B3-FE3CCC90444C}" srcOrd="5" destOrd="0" presId="urn:microsoft.com/office/officeart/2005/8/layout/cycle6"/>
    <dgm:cxn modelId="{60294E47-93F8-485E-91AF-04638FB6B811}" type="presParOf" srcId="{9DDC3BAE-7545-42C9-BBD7-04E7EC49DE56}" destId="{739D9BAB-1F2B-44A4-941F-EC462152C7C3}" srcOrd="6" destOrd="0" presId="urn:microsoft.com/office/officeart/2005/8/layout/cycle6"/>
    <dgm:cxn modelId="{FB3D0F08-5227-421A-A29C-0F060F3882C2}" type="presParOf" srcId="{9DDC3BAE-7545-42C9-BBD7-04E7EC49DE56}" destId="{1741F14A-F7AB-4B13-BAA6-B8705AF5DDAA}" srcOrd="7" destOrd="0" presId="urn:microsoft.com/office/officeart/2005/8/layout/cycle6"/>
    <dgm:cxn modelId="{948C8B80-BE5F-4C2C-89BA-95BE77CA07E9}" type="presParOf" srcId="{9DDC3BAE-7545-42C9-BBD7-04E7EC49DE56}" destId="{CE848CC2-2419-4D34-A8C4-1CFD9405524E}" srcOrd="8" destOrd="0" presId="urn:microsoft.com/office/officeart/2005/8/layout/cycle6"/>
    <dgm:cxn modelId="{95AAA59C-DBF9-4F59-AEEC-9E3BEE317B86}" type="presParOf" srcId="{9DDC3BAE-7545-42C9-BBD7-04E7EC49DE56}" destId="{EFB4CEF6-B194-4A7A-97F3-FB54C41F3CB5}" srcOrd="9" destOrd="0" presId="urn:microsoft.com/office/officeart/2005/8/layout/cycle6"/>
    <dgm:cxn modelId="{13D023A2-052E-4F7D-B652-AD56455B1131}" type="presParOf" srcId="{9DDC3BAE-7545-42C9-BBD7-04E7EC49DE56}" destId="{F98FF986-2BEB-408F-B61C-88CF036D7A02}" srcOrd="10" destOrd="0" presId="urn:microsoft.com/office/officeart/2005/8/layout/cycle6"/>
    <dgm:cxn modelId="{04366046-8FC0-41E1-9B32-B2B8954F376A}" type="presParOf" srcId="{9DDC3BAE-7545-42C9-BBD7-04E7EC49DE56}" destId="{260E2B55-6D74-4440-8823-96A9E5D0690B}" srcOrd="11" destOrd="0" presId="urn:microsoft.com/office/officeart/2005/8/layout/cycle6"/>
    <dgm:cxn modelId="{E21289ED-0D01-446F-9D42-2D9BA680B345}" type="presParOf" srcId="{9DDC3BAE-7545-42C9-BBD7-04E7EC49DE56}" destId="{6756755C-4905-48DB-9F70-520058C91039}" srcOrd="12" destOrd="0" presId="urn:microsoft.com/office/officeart/2005/8/layout/cycle6"/>
    <dgm:cxn modelId="{D1A315A4-F365-4141-870E-55DF07E9AACA}" type="presParOf" srcId="{9DDC3BAE-7545-42C9-BBD7-04E7EC49DE56}" destId="{4B7EC050-C385-4D5B-9E0F-5B665A3FFDE1}" srcOrd="13" destOrd="0" presId="urn:microsoft.com/office/officeart/2005/8/layout/cycle6"/>
    <dgm:cxn modelId="{0FE8CAA4-9350-4B8D-8F1D-D8D3F23674B8}" type="presParOf" srcId="{9DDC3BAE-7545-42C9-BBD7-04E7EC49DE56}" destId="{FEAD68E1-F64B-4633-B575-606D29639BF2}" srcOrd="14"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838725-26D5-4486-9C4F-E8E5C979BB7A}" type="doc">
      <dgm:prSet loTypeId="urn:microsoft.com/office/officeart/2005/8/layout/vProcess5" loCatId="process" qsTypeId="urn:microsoft.com/office/officeart/2005/8/quickstyle/simple1" qsCatId="simple" csTypeId="urn:microsoft.com/office/officeart/2005/8/colors/colorful5" csCatId="colorful" phldr="1"/>
      <dgm:spPr/>
    </dgm:pt>
    <dgm:pt modelId="{2E0392DB-E1BD-4C7D-98F5-5679F768A588}">
      <dgm:prSet phldrT="[Text]"/>
      <dgm:spPr/>
      <dgm:t>
        <a:bodyPr/>
        <a:lstStyle/>
        <a:p>
          <a:r>
            <a:rPr lang="en-US" b="1">
              <a:effectLst>
                <a:outerShdw blurRad="38100" dist="38100" dir="2700000" algn="tl">
                  <a:srgbClr val="000000">
                    <a:alpha val="43137"/>
                  </a:srgbClr>
                </a:outerShdw>
              </a:effectLst>
            </a:rPr>
            <a:t>Informs case decisions</a:t>
          </a:r>
        </a:p>
      </dgm:t>
    </dgm:pt>
    <dgm:pt modelId="{DA691C34-B9E4-49C5-95E2-EE8F0BD701B7}" type="parTrans" cxnId="{2AB54A3F-857A-4F72-815A-5AD584DC5BB1}">
      <dgm:prSet/>
      <dgm:spPr/>
      <dgm:t>
        <a:bodyPr/>
        <a:lstStyle/>
        <a:p>
          <a:endParaRPr lang="en-US"/>
        </a:p>
      </dgm:t>
    </dgm:pt>
    <dgm:pt modelId="{9FE0CB8C-197B-4841-907C-AADF15F11058}" type="sibTrans" cxnId="{2AB54A3F-857A-4F72-815A-5AD584DC5BB1}">
      <dgm:prSet/>
      <dgm:spPr/>
      <dgm:t>
        <a:bodyPr/>
        <a:lstStyle/>
        <a:p>
          <a:endParaRPr lang="en-US"/>
        </a:p>
      </dgm:t>
    </dgm:pt>
    <dgm:pt modelId="{015F53DA-6FDB-4D12-AF14-9509ED443BD5}">
      <dgm:prSet phldrT="[Text]"/>
      <dgm:spPr/>
      <dgm:t>
        <a:bodyPr/>
        <a:lstStyle/>
        <a:p>
          <a:r>
            <a:rPr lang="en-US" b="1" dirty="0">
              <a:effectLst>
                <a:outerShdw blurRad="38100" dist="38100" dir="2700000" algn="tl">
                  <a:srgbClr val="000000">
                    <a:alpha val="43137"/>
                  </a:srgbClr>
                </a:outerShdw>
              </a:effectLst>
            </a:rPr>
            <a:t>How will progress be measured?</a:t>
          </a:r>
        </a:p>
      </dgm:t>
    </dgm:pt>
    <dgm:pt modelId="{04C946DC-1D36-4B79-80A6-A8F771E87960}" type="parTrans" cxnId="{121A4CE4-6AA0-434E-A655-99A01963D2C4}">
      <dgm:prSet/>
      <dgm:spPr/>
      <dgm:t>
        <a:bodyPr/>
        <a:lstStyle/>
        <a:p>
          <a:endParaRPr lang="en-US"/>
        </a:p>
      </dgm:t>
    </dgm:pt>
    <dgm:pt modelId="{3869E918-2EC0-4395-B1C0-61236F1F5FB1}" type="sibTrans" cxnId="{121A4CE4-6AA0-434E-A655-99A01963D2C4}">
      <dgm:prSet/>
      <dgm:spPr/>
      <dgm:t>
        <a:bodyPr/>
        <a:lstStyle/>
        <a:p>
          <a:endParaRPr lang="en-US"/>
        </a:p>
      </dgm:t>
    </dgm:pt>
    <dgm:pt modelId="{4BC079CF-FC85-4BCA-9B0E-B795F8117915}">
      <dgm:prSet phldrT="[Text]"/>
      <dgm:spPr/>
      <dgm:t>
        <a:bodyPr/>
        <a:lstStyle/>
        <a:p>
          <a:r>
            <a:rPr lang="en-US" b="1" dirty="0">
              <a:effectLst>
                <a:outerShdw blurRad="38100" dist="38100" dir="2700000" algn="tl">
                  <a:srgbClr val="000000">
                    <a:alpha val="43137"/>
                  </a:srgbClr>
                </a:outerShdw>
              </a:effectLst>
            </a:rPr>
            <a:t>When will progress be reviewed?</a:t>
          </a:r>
        </a:p>
      </dgm:t>
    </dgm:pt>
    <dgm:pt modelId="{F324911D-C019-4DA2-9A18-44E5F5EF8126}" type="parTrans" cxnId="{E3DDD347-33C0-484E-8266-D15D177447AA}">
      <dgm:prSet/>
      <dgm:spPr/>
      <dgm:t>
        <a:bodyPr/>
        <a:lstStyle/>
        <a:p>
          <a:endParaRPr lang="en-US"/>
        </a:p>
      </dgm:t>
    </dgm:pt>
    <dgm:pt modelId="{10E1A830-D080-41BB-8097-17E8BA132B70}" type="sibTrans" cxnId="{E3DDD347-33C0-484E-8266-D15D177447AA}">
      <dgm:prSet/>
      <dgm:spPr/>
      <dgm:t>
        <a:bodyPr/>
        <a:lstStyle/>
        <a:p>
          <a:endParaRPr lang="en-US"/>
        </a:p>
      </dgm:t>
    </dgm:pt>
    <dgm:pt modelId="{3E5D8D68-460C-4E7F-A50C-CF192B83085B}" type="pres">
      <dgm:prSet presAssocID="{0E838725-26D5-4486-9C4F-E8E5C979BB7A}" presName="outerComposite" presStyleCnt="0">
        <dgm:presLayoutVars>
          <dgm:chMax val="5"/>
          <dgm:dir/>
          <dgm:resizeHandles val="exact"/>
        </dgm:presLayoutVars>
      </dgm:prSet>
      <dgm:spPr/>
    </dgm:pt>
    <dgm:pt modelId="{8DD08252-78EB-4593-9252-721EC30E3157}" type="pres">
      <dgm:prSet presAssocID="{0E838725-26D5-4486-9C4F-E8E5C979BB7A}" presName="dummyMaxCanvas" presStyleCnt="0">
        <dgm:presLayoutVars/>
      </dgm:prSet>
      <dgm:spPr/>
    </dgm:pt>
    <dgm:pt modelId="{9B35A1A4-8D13-494A-BE5D-AF5EB1C3DD72}" type="pres">
      <dgm:prSet presAssocID="{0E838725-26D5-4486-9C4F-E8E5C979BB7A}" presName="ThreeNodes_1" presStyleLbl="node1" presStyleIdx="0" presStyleCnt="3">
        <dgm:presLayoutVars>
          <dgm:bulletEnabled val="1"/>
        </dgm:presLayoutVars>
      </dgm:prSet>
      <dgm:spPr/>
    </dgm:pt>
    <dgm:pt modelId="{77D49DE9-5628-46A2-B265-4311A95F5552}" type="pres">
      <dgm:prSet presAssocID="{0E838725-26D5-4486-9C4F-E8E5C979BB7A}" presName="ThreeNodes_2" presStyleLbl="node1" presStyleIdx="1" presStyleCnt="3">
        <dgm:presLayoutVars>
          <dgm:bulletEnabled val="1"/>
        </dgm:presLayoutVars>
      </dgm:prSet>
      <dgm:spPr/>
    </dgm:pt>
    <dgm:pt modelId="{06EC1FF8-61AE-4A3E-85AC-95EA67F3B394}" type="pres">
      <dgm:prSet presAssocID="{0E838725-26D5-4486-9C4F-E8E5C979BB7A}" presName="ThreeNodes_3" presStyleLbl="node1" presStyleIdx="2" presStyleCnt="3">
        <dgm:presLayoutVars>
          <dgm:bulletEnabled val="1"/>
        </dgm:presLayoutVars>
      </dgm:prSet>
      <dgm:spPr/>
    </dgm:pt>
    <dgm:pt modelId="{2889D10F-7F25-4A00-B0EA-5E96A92B08F6}" type="pres">
      <dgm:prSet presAssocID="{0E838725-26D5-4486-9C4F-E8E5C979BB7A}" presName="ThreeConn_1-2" presStyleLbl="fgAccFollowNode1" presStyleIdx="0" presStyleCnt="2">
        <dgm:presLayoutVars>
          <dgm:bulletEnabled val="1"/>
        </dgm:presLayoutVars>
      </dgm:prSet>
      <dgm:spPr/>
    </dgm:pt>
    <dgm:pt modelId="{605761CE-5EDA-493E-A631-1680E50BE6F8}" type="pres">
      <dgm:prSet presAssocID="{0E838725-26D5-4486-9C4F-E8E5C979BB7A}" presName="ThreeConn_2-3" presStyleLbl="fgAccFollowNode1" presStyleIdx="1" presStyleCnt="2">
        <dgm:presLayoutVars>
          <dgm:bulletEnabled val="1"/>
        </dgm:presLayoutVars>
      </dgm:prSet>
      <dgm:spPr/>
    </dgm:pt>
    <dgm:pt modelId="{0C14F80B-3BAD-4DA7-9A7C-9F026EE77314}" type="pres">
      <dgm:prSet presAssocID="{0E838725-26D5-4486-9C4F-E8E5C979BB7A}" presName="ThreeNodes_1_text" presStyleLbl="node1" presStyleIdx="2" presStyleCnt="3">
        <dgm:presLayoutVars>
          <dgm:bulletEnabled val="1"/>
        </dgm:presLayoutVars>
      </dgm:prSet>
      <dgm:spPr/>
    </dgm:pt>
    <dgm:pt modelId="{E49ED96F-E7BD-427D-80A8-49D434C6BD87}" type="pres">
      <dgm:prSet presAssocID="{0E838725-26D5-4486-9C4F-E8E5C979BB7A}" presName="ThreeNodes_2_text" presStyleLbl="node1" presStyleIdx="2" presStyleCnt="3">
        <dgm:presLayoutVars>
          <dgm:bulletEnabled val="1"/>
        </dgm:presLayoutVars>
      </dgm:prSet>
      <dgm:spPr/>
    </dgm:pt>
    <dgm:pt modelId="{5DDFA307-1685-47A2-8999-28A420DAB5E9}" type="pres">
      <dgm:prSet presAssocID="{0E838725-26D5-4486-9C4F-E8E5C979BB7A}" presName="ThreeNodes_3_text" presStyleLbl="node1" presStyleIdx="2" presStyleCnt="3">
        <dgm:presLayoutVars>
          <dgm:bulletEnabled val="1"/>
        </dgm:presLayoutVars>
      </dgm:prSet>
      <dgm:spPr/>
    </dgm:pt>
  </dgm:ptLst>
  <dgm:cxnLst>
    <dgm:cxn modelId="{656C0022-BEBB-4043-8276-EB6F79040481}" type="presOf" srcId="{2E0392DB-E1BD-4C7D-98F5-5679F768A588}" destId="{5DDFA307-1685-47A2-8999-28A420DAB5E9}" srcOrd="1" destOrd="0" presId="urn:microsoft.com/office/officeart/2005/8/layout/vProcess5"/>
    <dgm:cxn modelId="{2AB54A3F-857A-4F72-815A-5AD584DC5BB1}" srcId="{0E838725-26D5-4486-9C4F-E8E5C979BB7A}" destId="{2E0392DB-E1BD-4C7D-98F5-5679F768A588}" srcOrd="2" destOrd="0" parTransId="{DA691C34-B9E4-49C5-95E2-EE8F0BD701B7}" sibTransId="{9FE0CB8C-197B-4841-907C-AADF15F11058}"/>
    <dgm:cxn modelId="{F158365B-B6EC-4A72-A4D4-D2F496692755}" type="presOf" srcId="{015F53DA-6FDB-4D12-AF14-9509ED443BD5}" destId="{9B35A1A4-8D13-494A-BE5D-AF5EB1C3DD72}" srcOrd="0" destOrd="0" presId="urn:microsoft.com/office/officeart/2005/8/layout/vProcess5"/>
    <dgm:cxn modelId="{E3DDD347-33C0-484E-8266-D15D177447AA}" srcId="{0E838725-26D5-4486-9C4F-E8E5C979BB7A}" destId="{4BC079CF-FC85-4BCA-9B0E-B795F8117915}" srcOrd="1" destOrd="0" parTransId="{F324911D-C019-4DA2-9A18-44E5F5EF8126}" sibTransId="{10E1A830-D080-41BB-8097-17E8BA132B70}"/>
    <dgm:cxn modelId="{F1C14248-FC68-4F87-B274-93E2AE630BF1}" type="presOf" srcId="{4BC079CF-FC85-4BCA-9B0E-B795F8117915}" destId="{77D49DE9-5628-46A2-B265-4311A95F5552}" srcOrd="0" destOrd="0" presId="urn:microsoft.com/office/officeart/2005/8/layout/vProcess5"/>
    <dgm:cxn modelId="{E9F82954-6FE9-4A97-BBA7-4E223B09F4B5}" type="presOf" srcId="{015F53DA-6FDB-4D12-AF14-9509ED443BD5}" destId="{0C14F80B-3BAD-4DA7-9A7C-9F026EE77314}" srcOrd="1" destOrd="0" presId="urn:microsoft.com/office/officeart/2005/8/layout/vProcess5"/>
    <dgm:cxn modelId="{B0E1F897-6537-4DEE-9EF0-776EC3DF36B2}" type="presOf" srcId="{2E0392DB-E1BD-4C7D-98F5-5679F768A588}" destId="{06EC1FF8-61AE-4A3E-85AC-95EA67F3B394}" srcOrd="0" destOrd="0" presId="urn:microsoft.com/office/officeart/2005/8/layout/vProcess5"/>
    <dgm:cxn modelId="{D5A3CAC6-755F-49A8-8A7E-E7BF3544C5B0}" type="presOf" srcId="{0E838725-26D5-4486-9C4F-E8E5C979BB7A}" destId="{3E5D8D68-460C-4E7F-A50C-CF192B83085B}" srcOrd="0" destOrd="0" presId="urn:microsoft.com/office/officeart/2005/8/layout/vProcess5"/>
    <dgm:cxn modelId="{957DF4D8-7DD8-4B6F-B1A4-4677AC5EE940}" type="presOf" srcId="{3869E918-2EC0-4395-B1C0-61236F1F5FB1}" destId="{2889D10F-7F25-4A00-B0EA-5E96A92B08F6}" srcOrd="0" destOrd="0" presId="urn:microsoft.com/office/officeart/2005/8/layout/vProcess5"/>
    <dgm:cxn modelId="{121A4CE4-6AA0-434E-A655-99A01963D2C4}" srcId="{0E838725-26D5-4486-9C4F-E8E5C979BB7A}" destId="{015F53DA-6FDB-4D12-AF14-9509ED443BD5}" srcOrd="0" destOrd="0" parTransId="{04C946DC-1D36-4B79-80A6-A8F771E87960}" sibTransId="{3869E918-2EC0-4395-B1C0-61236F1F5FB1}"/>
    <dgm:cxn modelId="{4F0546E5-21A4-4917-B38E-06E8FA8C4A66}" type="presOf" srcId="{4BC079CF-FC85-4BCA-9B0E-B795F8117915}" destId="{E49ED96F-E7BD-427D-80A8-49D434C6BD87}" srcOrd="1" destOrd="0" presId="urn:microsoft.com/office/officeart/2005/8/layout/vProcess5"/>
    <dgm:cxn modelId="{5CDA2AFC-C970-49DE-94BB-1BDB534B6813}" type="presOf" srcId="{10E1A830-D080-41BB-8097-17E8BA132B70}" destId="{605761CE-5EDA-493E-A631-1680E50BE6F8}" srcOrd="0" destOrd="0" presId="urn:microsoft.com/office/officeart/2005/8/layout/vProcess5"/>
    <dgm:cxn modelId="{70F99594-C9D3-4EF7-8CF8-039C668D33C5}" type="presParOf" srcId="{3E5D8D68-460C-4E7F-A50C-CF192B83085B}" destId="{8DD08252-78EB-4593-9252-721EC30E3157}" srcOrd="0" destOrd="0" presId="urn:microsoft.com/office/officeart/2005/8/layout/vProcess5"/>
    <dgm:cxn modelId="{471E842E-CA43-4BF2-B2FF-C632F3CB5A65}" type="presParOf" srcId="{3E5D8D68-460C-4E7F-A50C-CF192B83085B}" destId="{9B35A1A4-8D13-494A-BE5D-AF5EB1C3DD72}" srcOrd="1" destOrd="0" presId="urn:microsoft.com/office/officeart/2005/8/layout/vProcess5"/>
    <dgm:cxn modelId="{9BAE9409-92D1-4366-B828-0A6BCE492335}" type="presParOf" srcId="{3E5D8D68-460C-4E7F-A50C-CF192B83085B}" destId="{77D49DE9-5628-46A2-B265-4311A95F5552}" srcOrd="2" destOrd="0" presId="urn:microsoft.com/office/officeart/2005/8/layout/vProcess5"/>
    <dgm:cxn modelId="{383EBA00-7D5B-4D4E-80FF-ECDE827197F2}" type="presParOf" srcId="{3E5D8D68-460C-4E7F-A50C-CF192B83085B}" destId="{06EC1FF8-61AE-4A3E-85AC-95EA67F3B394}" srcOrd="3" destOrd="0" presId="urn:microsoft.com/office/officeart/2005/8/layout/vProcess5"/>
    <dgm:cxn modelId="{708D479C-B083-489C-9349-4B658DBA6CE6}" type="presParOf" srcId="{3E5D8D68-460C-4E7F-A50C-CF192B83085B}" destId="{2889D10F-7F25-4A00-B0EA-5E96A92B08F6}" srcOrd="4" destOrd="0" presId="urn:microsoft.com/office/officeart/2005/8/layout/vProcess5"/>
    <dgm:cxn modelId="{CAF82F39-5B8C-4F7E-B339-03F294A7223F}" type="presParOf" srcId="{3E5D8D68-460C-4E7F-A50C-CF192B83085B}" destId="{605761CE-5EDA-493E-A631-1680E50BE6F8}" srcOrd="5" destOrd="0" presId="urn:microsoft.com/office/officeart/2005/8/layout/vProcess5"/>
    <dgm:cxn modelId="{37F5A267-776D-4A07-BC24-D42BDEAA9BCB}" type="presParOf" srcId="{3E5D8D68-460C-4E7F-A50C-CF192B83085B}" destId="{0C14F80B-3BAD-4DA7-9A7C-9F026EE77314}" srcOrd="6" destOrd="0" presId="urn:microsoft.com/office/officeart/2005/8/layout/vProcess5"/>
    <dgm:cxn modelId="{5BD2DF83-82A9-490B-957A-6D9C4B14C2A0}" type="presParOf" srcId="{3E5D8D68-460C-4E7F-A50C-CF192B83085B}" destId="{E49ED96F-E7BD-427D-80A8-49D434C6BD87}" srcOrd="7" destOrd="0" presId="urn:microsoft.com/office/officeart/2005/8/layout/vProcess5"/>
    <dgm:cxn modelId="{B45F49B2-B98C-496C-B5A2-B37DA82240CA}" type="presParOf" srcId="{3E5D8D68-460C-4E7F-A50C-CF192B83085B}" destId="{5DDFA307-1685-47A2-8999-28A420DAB5E9}"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BA22C-D916-4BAD-8A78-5EEC78E0B69E}">
      <dsp:nvSpPr>
        <dsp:cNvPr id="0" name=""/>
        <dsp:cNvSpPr/>
      </dsp:nvSpPr>
      <dsp:spPr>
        <a:xfrm rot="5400000">
          <a:off x="-121729" y="125711"/>
          <a:ext cx="811529" cy="56807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effectLst/>
              <a:latin typeface="Century Gothic" panose="020B0502020202020204" pitchFamily="34" charset="0"/>
            </a:rPr>
            <a:t>1</a:t>
          </a:r>
          <a:endParaRPr lang="en-US" sz="1500" kern="1200" dirty="0">
            <a:solidFill>
              <a:schemeClr val="tx1"/>
            </a:solidFill>
            <a:effectLst/>
          </a:endParaRPr>
        </a:p>
      </dsp:txBody>
      <dsp:txXfrm rot="-5400000">
        <a:off x="1" y="288016"/>
        <a:ext cx="568070" cy="243459"/>
      </dsp:txXfrm>
    </dsp:sp>
    <dsp:sp modelId="{5EBC88AD-CD17-4F07-B737-746BC81B3AD4}">
      <dsp:nvSpPr>
        <dsp:cNvPr id="0" name=""/>
        <dsp:cNvSpPr/>
      </dsp:nvSpPr>
      <dsp:spPr>
        <a:xfrm rot="5400000">
          <a:off x="5538989" y="-4966936"/>
          <a:ext cx="527494" cy="10469331"/>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solidFill>
                <a:schemeClr val="tx1"/>
              </a:solidFill>
              <a:effectLst/>
              <a:latin typeface="Century Gothic" panose="020B0502020202020204" pitchFamily="34" charset="0"/>
            </a:rPr>
            <a:t>Determining the purpose</a:t>
          </a:r>
          <a:endParaRPr lang="en-US" sz="3000" kern="1200" dirty="0">
            <a:solidFill>
              <a:schemeClr val="tx1"/>
            </a:solidFill>
            <a:effectLst/>
          </a:endParaRPr>
        </a:p>
      </dsp:txBody>
      <dsp:txXfrm rot="-5400000">
        <a:off x="568071" y="29732"/>
        <a:ext cx="10443581" cy="475994"/>
      </dsp:txXfrm>
    </dsp:sp>
    <dsp:sp modelId="{1281997B-0805-40B5-B461-B1AA50E10656}">
      <dsp:nvSpPr>
        <dsp:cNvPr id="0" name=""/>
        <dsp:cNvSpPr/>
      </dsp:nvSpPr>
      <dsp:spPr>
        <a:xfrm rot="5400000">
          <a:off x="-121729" y="853410"/>
          <a:ext cx="811529" cy="568070"/>
        </a:xfrm>
        <a:prstGeom prst="chevron">
          <a:avLst/>
        </a:prstGeom>
        <a:gradFill rotWithShape="0">
          <a:gsLst>
            <a:gs pos="0">
              <a:schemeClr val="accent5">
                <a:hueOff val="-1655646"/>
                <a:satOff val="6635"/>
                <a:lumOff val="1438"/>
                <a:alphaOff val="0"/>
                <a:shade val="51000"/>
                <a:satMod val="130000"/>
              </a:schemeClr>
            </a:gs>
            <a:gs pos="80000">
              <a:schemeClr val="accent5">
                <a:hueOff val="-1655646"/>
                <a:satOff val="6635"/>
                <a:lumOff val="1438"/>
                <a:alphaOff val="0"/>
                <a:shade val="93000"/>
                <a:satMod val="130000"/>
              </a:schemeClr>
            </a:gs>
            <a:gs pos="100000">
              <a:schemeClr val="accent5">
                <a:hueOff val="-1655646"/>
                <a:satOff val="6635"/>
                <a:lumOff val="143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effectLst/>
              <a:latin typeface="Century Gothic" panose="020B0502020202020204" pitchFamily="34" charset="0"/>
            </a:rPr>
            <a:t>2</a:t>
          </a:r>
          <a:endParaRPr lang="en-US" sz="1500" kern="1200" dirty="0">
            <a:solidFill>
              <a:schemeClr val="tx1"/>
            </a:solidFill>
            <a:effectLst/>
            <a:latin typeface="Century Gothic" panose="020B0502020202020204" pitchFamily="34" charset="0"/>
          </a:endParaRPr>
        </a:p>
      </dsp:txBody>
      <dsp:txXfrm rot="-5400000">
        <a:off x="1" y="1015715"/>
        <a:ext cx="568070" cy="243459"/>
      </dsp:txXfrm>
    </dsp:sp>
    <dsp:sp modelId="{F6B2F2A0-AA52-49B0-B903-D0AA35432762}">
      <dsp:nvSpPr>
        <dsp:cNvPr id="0" name=""/>
        <dsp:cNvSpPr/>
      </dsp:nvSpPr>
      <dsp:spPr>
        <a:xfrm rot="5400000">
          <a:off x="5538989" y="-4239237"/>
          <a:ext cx="527494" cy="10469331"/>
        </a:xfrm>
        <a:prstGeom prst="round2SameRect">
          <a:avLst/>
        </a:prstGeom>
        <a:solidFill>
          <a:schemeClr val="lt1">
            <a:alpha val="90000"/>
            <a:hueOff val="0"/>
            <a:satOff val="0"/>
            <a:lumOff val="0"/>
            <a:alphaOff val="0"/>
          </a:schemeClr>
        </a:solidFill>
        <a:ln w="9525" cap="flat" cmpd="sng" algn="ctr">
          <a:solidFill>
            <a:schemeClr val="accent5">
              <a:hueOff val="-1655646"/>
              <a:satOff val="6635"/>
              <a:lumOff val="143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solidFill>
                <a:schemeClr val="tx1"/>
              </a:solidFill>
              <a:effectLst/>
              <a:latin typeface="Century Gothic" panose="020B0502020202020204" pitchFamily="34" charset="0"/>
            </a:rPr>
            <a:t>Identifying relevant assessment criteria or questions</a:t>
          </a:r>
        </a:p>
      </dsp:txBody>
      <dsp:txXfrm rot="-5400000">
        <a:off x="568071" y="757431"/>
        <a:ext cx="10443581" cy="475994"/>
      </dsp:txXfrm>
    </dsp:sp>
    <dsp:sp modelId="{AA586232-22F7-4E15-8D83-A3B9CE44740C}">
      <dsp:nvSpPr>
        <dsp:cNvPr id="0" name=""/>
        <dsp:cNvSpPr/>
      </dsp:nvSpPr>
      <dsp:spPr>
        <a:xfrm rot="5400000">
          <a:off x="-121729" y="1581109"/>
          <a:ext cx="811529" cy="568070"/>
        </a:xfrm>
        <a:prstGeom prst="chevron">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effectLst/>
              <a:latin typeface="Century Gothic" panose="020B0502020202020204" pitchFamily="34" charset="0"/>
            </a:rPr>
            <a:t>3</a:t>
          </a:r>
        </a:p>
      </dsp:txBody>
      <dsp:txXfrm rot="-5400000">
        <a:off x="1" y="1743414"/>
        <a:ext cx="568070" cy="243459"/>
      </dsp:txXfrm>
    </dsp:sp>
    <dsp:sp modelId="{70E25732-10DB-4C0A-9156-F8FC980D2CDD}">
      <dsp:nvSpPr>
        <dsp:cNvPr id="0" name=""/>
        <dsp:cNvSpPr/>
      </dsp:nvSpPr>
      <dsp:spPr>
        <a:xfrm rot="5400000">
          <a:off x="5538989" y="-3511538"/>
          <a:ext cx="527494" cy="10469331"/>
        </a:xfrm>
        <a:prstGeom prst="round2SameRect">
          <a:avLst/>
        </a:prstGeom>
        <a:solidFill>
          <a:schemeClr val="lt1">
            <a:alpha val="90000"/>
            <a:hueOff val="0"/>
            <a:satOff val="0"/>
            <a:lumOff val="0"/>
            <a:alphaOff val="0"/>
          </a:schemeClr>
        </a:soli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solidFill>
                <a:schemeClr val="tx1"/>
              </a:solidFill>
              <a:effectLst/>
              <a:latin typeface="Century Gothic" panose="020B0502020202020204" pitchFamily="34" charset="0"/>
            </a:rPr>
            <a:t>Gathering Information</a:t>
          </a:r>
        </a:p>
      </dsp:txBody>
      <dsp:txXfrm rot="-5400000">
        <a:off x="568071" y="1485130"/>
        <a:ext cx="10443581" cy="475994"/>
      </dsp:txXfrm>
    </dsp:sp>
    <dsp:sp modelId="{9E2A3B62-9FAC-45CC-9C6D-39F2F80DBB2B}">
      <dsp:nvSpPr>
        <dsp:cNvPr id="0" name=""/>
        <dsp:cNvSpPr/>
      </dsp:nvSpPr>
      <dsp:spPr>
        <a:xfrm rot="5400000">
          <a:off x="-121729" y="2308808"/>
          <a:ext cx="811529" cy="568070"/>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effectLst/>
              <a:latin typeface="Century Gothic" panose="020B0502020202020204" pitchFamily="34" charset="0"/>
            </a:rPr>
            <a:t>4</a:t>
          </a:r>
        </a:p>
      </dsp:txBody>
      <dsp:txXfrm rot="-5400000">
        <a:off x="1" y="2471113"/>
        <a:ext cx="568070" cy="243459"/>
      </dsp:txXfrm>
    </dsp:sp>
    <dsp:sp modelId="{62E2A716-8FE3-491B-8B32-DAEDF3E80221}">
      <dsp:nvSpPr>
        <dsp:cNvPr id="0" name=""/>
        <dsp:cNvSpPr/>
      </dsp:nvSpPr>
      <dsp:spPr>
        <a:xfrm rot="5400000">
          <a:off x="5538989" y="-2783839"/>
          <a:ext cx="527494" cy="10469331"/>
        </a:xfrm>
        <a:prstGeom prst="round2Same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solidFill>
                <a:schemeClr val="tx1"/>
              </a:solidFill>
              <a:effectLst/>
              <a:latin typeface="Century Gothic" panose="020B0502020202020204" pitchFamily="34" charset="0"/>
            </a:rPr>
            <a:t>Analyzing Information</a:t>
          </a:r>
        </a:p>
      </dsp:txBody>
      <dsp:txXfrm rot="-5400000">
        <a:off x="568071" y="2212829"/>
        <a:ext cx="10443581" cy="475994"/>
      </dsp:txXfrm>
    </dsp:sp>
    <dsp:sp modelId="{77761A60-B160-4A61-BD06-C47CE56E0E09}">
      <dsp:nvSpPr>
        <dsp:cNvPr id="0" name=""/>
        <dsp:cNvSpPr/>
      </dsp:nvSpPr>
      <dsp:spPr>
        <a:xfrm rot="5400000">
          <a:off x="-121729" y="3036506"/>
          <a:ext cx="811529" cy="568070"/>
        </a:xfrm>
        <a:prstGeom prst="chevron">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effectLst/>
              <a:latin typeface="Century Gothic" panose="020B0502020202020204" pitchFamily="34" charset="0"/>
            </a:rPr>
            <a:t>5</a:t>
          </a:r>
        </a:p>
      </dsp:txBody>
      <dsp:txXfrm rot="-5400000">
        <a:off x="1" y="3198811"/>
        <a:ext cx="568070" cy="243459"/>
      </dsp:txXfrm>
    </dsp:sp>
    <dsp:sp modelId="{B8E01E7C-E634-4846-B022-B43163B12E1A}">
      <dsp:nvSpPr>
        <dsp:cNvPr id="0" name=""/>
        <dsp:cNvSpPr/>
      </dsp:nvSpPr>
      <dsp:spPr>
        <a:xfrm rot="5400000">
          <a:off x="5538989" y="-2056140"/>
          <a:ext cx="527494" cy="10469331"/>
        </a:xfrm>
        <a:prstGeom prst="round2SameRect">
          <a:avLst/>
        </a:prstGeom>
        <a:solidFill>
          <a:schemeClr val="lt1">
            <a:alpha val="90000"/>
            <a:hueOff val="0"/>
            <a:satOff val="0"/>
            <a:lumOff val="0"/>
            <a:alphaOff val="0"/>
          </a:schemeClr>
        </a:soli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solidFill>
                <a:schemeClr val="tx1"/>
              </a:solidFill>
              <a:effectLst/>
              <a:latin typeface="Century Gothic" panose="020B0502020202020204" pitchFamily="34" charset="0"/>
            </a:rPr>
            <a:t>Testing hypotheses</a:t>
          </a:r>
        </a:p>
      </dsp:txBody>
      <dsp:txXfrm rot="-5400000">
        <a:off x="568071" y="2940528"/>
        <a:ext cx="10443581" cy="475994"/>
      </dsp:txXfrm>
    </dsp:sp>
    <dsp:sp modelId="{1115C9C4-19EA-4C9C-9F5E-EC5C361AB950}">
      <dsp:nvSpPr>
        <dsp:cNvPr id="0" name=""/>
        <dsp:cNvSpPr/>
      </dsp:nvSpPr>
      <dsp:spPr>
        <a:xfrm rot="5400000">
          <a:off x="-121729" y="3764205"/>
          <a:ext cx="811529" cy="568070"/>
        </a:xfrm>
        <a:prstGeom prst="chevron">
          <a:avLst/>
        </a:prstGeom>
        <a:gradFill rotWithShape="0">
          <a:gsLst>
            <a:gs pos="0">
              <a:schemeClr val="accent5">
                <a:hueOff val="-8278230"/>
                <a:satOff val="33176"/>
                <a:lumOff val="7190"/>
                <a:alphaOff val="0"/>
                <a:shade val="51000"/>
                <a:satMod val="130000"/>
              </a:schemeClr>
            </a:gs>
            <a:gs pos="80000">
              <a:schemeClr val="accent5">
                <a:hueOff val="-8278230"/>
                <a:satOff val="33176"/>
                <a:lumOff val="7190"/>
                <a:alphaOff val="0"/>
                <a:shade val="93000"/>
                <a:satMod val="130000"/>
              </a:schemeClr>
            </a:gs>
            <a:gs pos="100000">
              <a:schemeClr val="accent5">
                <a:hueOff val="-8278230"/>
                <a:satOff val="33176"/>
                <a:lumOff val="71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effectLst/>
              <a:latin typeface="Century Gothic" panose="020B0502020202020204" pitchFamily="34" charset="0"/>
            </a:rPr>
            <a:t>6</a:t>
          </a:r>
        </a:p>
      </dsp:txBody>
      <dsp:txXfrm rot="-5400000">
        <a:off x="1" y="3926510"/>
        <a:ext cx="568070" cy="243459"/>
      </dsp:txXfrm>
    </dsp:sp>
    <dsp:sp modelId="{2DC82A9D-129C-4F41-9CAC-3FDCA5F8DCD6}">
      <dsp:nvSpPr>
        <dsp:cNvPr id="0" name=""/>
        <dsp:cNvSpPr/>
      </dsp:nvSpPr>
      <dsp:spPr>
        <a:xfrm rot="5400000">
          <a:off x="5538989" y="-1328442"/>
          <a:ext cx="527494" cy="10469331"/>
        </a:xfrm>
        <a:prstGeom prst="round2SameRect">
          <a:avLst/>
        </a:prstGeom>
        <a:solidFill>
          <a:schemeClr val="lt1">
            <a:alpha val="90000"/>
            <a:hueOff val="0"/>
            <a:satOff val="0"/>
            <a:lumOff val="0"/>
            <a:alphaOff val="0"/>
          </a:schemeClr>
        </a:solidFill>
        <a:ln w="9525" cap="flat" cmpd="sng" algn="ctr">
          <a:solidFill>
            <a:schemeClr val="accent5">
              <a:hueOff val="-8278230"/>
              <a:satOff val="33176"/>
              <a:lumOff val="719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solidFill>
                <a:schemeClr val="tx1"/>
              </a:solidFill>
              <a:effectLst/>
              <a:latin typeface="Century Gothic" panose="020B0502020202020204" pitchFamily="34" charset="0"/>
            </a:rPr>
            <a:t>Synthesizing information to  draw conclusions</a:t>
          </a:r>
        </a:p>
      </dsp:txBody>
      <dsp:txXfrm rot="-5400000">
        <a:off x="568071" y="3668226"/>
        <a:ext cx="10443581" cy="475994"/>
      </dsp:txXfrm>
    </dsp:sp>
    <dsp:sp modelId="{0AEC832B-1C18-4C45-A61E-7A554F06DFCA}">
      <dsp:nvSpPr>
        <dsp:cNvPr id="0" name=""/>
        <dsp:cNvSpPr/>
      </dsp:nvSpPr>
      <dsp:spPr>
        <a:xfrm rot="5400000">
          <a:off x="-121729" y="4491904"/>
          <a:ext cx="811529" cy="568070"/>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effectLst/>
              <a:latin typeface="Century Gothic" panose="020B0502020202020204" pitchFamily="34" charset="0"/>
            </a:rPr>
            <a:t>7</a:t>
          </a:r>
        </a:p>
      </dsp:txBody>
      <dsp:txXfrm rot="-5400000">
        <a:off x="1" y="4654209"/>
        <a:ext cx="568070" cy="243459"/>
      </dsp:txXfrm>
    </dsp:sp>
    <dsp:sp modelId="{CBACB1A4-FCD0-466C-8D6B-984AED27E0AB}">
      <dsp:nvSpPr>
        <dsp:cNvPr id="0" name=""/>
        <dsp:cNvSpPr/>
      </dsp:nvSpPr>
      <dsp:spPr>
        <a:xfrm rot="5400000">
          <a:off x="5538989" y="-600743"/>
          <a:ext cx="527494" cy="10469331"/>
        </a:xfrm>
        <a:prstGeom prst="round2Same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solidFill>
                <a:schemeClr val="tx1"/>
              </a:solidFill>
              <a:effectLst/>
              <a:latin typeface="Century Gothic" panose="020B0502020202020204" pitchFamily="34" charset="0"/>
            </a:rPr>
            <a:t>Making well-informed decisions</a:t>
          </a:r>
        </a:p>
      </dsp:txBody>
      <dsp:txXfrm rot="-5400000">
        <a:off x="568071" y="4395925"/>
        <a:ext cx="10443581" cy="475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C9B9D-485F-4C91-800A-ECD34D3B3C62}">
      <dsp:nvSpPr>
        <dsp:cNvPr id="0" name=""/>
        <dsp:cNvSpPr/>
      </dsp:nvSpPr>
      <dsp:spPr>
        <a:xfrm>
          <a:off x="0" y="4520398"/>
          <a:ext cx="12192000" cy="888572"/>
        </a:xfrm>
        <a:prstGeom prst="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0">
            <a:lnSpc>
              <a:spcPct val="90000"/>
            </a:lnSpc>
            <a:spcBef>
              <a:spcPct val="0"/>
            </a:spcBef>
            <a:spcAft>
              <a:spcPct val="35000"/>
            </a:spcAft>
            <a:buNone/>
          </a:pPr>
          <a:r>
            <a:rPr lang="en-US" sz="3200" b="1" kern="1200" dirty="0"/>
            <a:t>Group Main Underlying RC with Related RCs</a:t>
          </a:r>
        </a:p>
      </dsp:txBody>
      <dsp:txXfrm>
        <a:off x="0" y="4520398"/>
        <a:ext cx="12192000" cy="888572"/>
      </dsp:txXfrm>
    </dsp:sp>
    <dsp:sp modelId="{F0327688-739E-46F4-A89C-BA4BAB601F04}">
      <dsp:nvSpPr>
        <dsp:cNvPr id="0" name=""/>
        <dsp:cNvSpPr/>
      </dsp:nvSpPr>
      <dsp:spPr>
        <a:xfrm rot="10800000">
          <a:off x="0" y="2862451"/>
          <a:ext cx="12192000" cy="1680454"/>
        </a:xfrm>
        <a:prstGeom prst="upArrowCallout">
          <a:avLst/>
        </a:prstGeom>
        <a:blipFill>
          <a:blip xmlns:r="http://schemas.openxmlformats.org/officeDocument/2006/relationships" r:embed="rId1">
            <a:duotone>
              <a:schemeClr val="accent3">
                <a:hueOff val="-4109389"/>
                <a:satOff val="4187"/>
                <a:lumOff val="-785"/>
                <a:alphaOff val="0"/>
                <a:shade val="74000"/>
                <a:satMod val="130000"/>
                <a:lumMod val="90000"/>
              </a:schemeClr>
              <a:schemeClr val="accent3">
                <a:hueOff val="-4109389"/>
                <a:satOff val="4187"/>
                <a:lumOff val="-785"/>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0">
            <a:lnSpc>
              <a:spcPct val="90000"/>
            </a:lnSpc>
            <a:spcBef>
              <a:spcPct val="0"/>
            </a:spcBef>
            <a:spcAft>
              <a:spcPct val="35000"/>
            </a:spcAft>
            <a:buNone/>
          </a:pPr>
          <a:r>
            <a:rPr lang="en-US" sz="3200" b="1" kern="1200" dirty="0"/>
            <a:t>Identify the Risk Contributors for each Family Member Related to each Major Concern/Need.</a:t>
          </a:r>
        </a:p>
      </dsp:txBody>
      <dsp:txXfrm rot="10800000">
        <a:off x="0" y="2862451"/>
        <a:ext cx="12192000" cy="1091909"/>
      </dsp:txXfrm>
    </dsp:sp>
    <dsp:sp modelId="{9659D24C-6B5D-4995-9402-2C56F253A183}">
      <dsp:nvSpPr>
        <dsp:cNvPr id="0" name=""/>
        <dsp:cNvSpPr/>
      </dsp:nvSpPr>
      <dsp:spPr>
        <a:xfrm rot="10800000">
          <a:off x="0" y="1270251"/>
          <a:ext cx="12192000" cy="1614706"/>
        </a:xfrm>
        <a:prstGeom prst="upArrowCallout">
          <a:avLst/>
        </a:prstGeom>
        <a:blipFill>
          <a:blip xmlns:r="http://schemas.openxmlformats.org/officeDocument/2006/relationships" r:embed="rId1">
            <a:duotone>
              <a:schemeClr val="accent3">
                <a:hueOff val="-8218778"/>
                <a:satOff val="8375"/>
                <a:lumOff val="-1569"/>
                <a:alphaOff val="0"/>
                <a:shade val="74000"/>
                <a:satMod val="130000"/>
                <a:lumMod val="90000"/>
              </a:schemeClr>
              <a:schemeClr val="accent3">
                <a:hueOff val="-8218778"/>
                <a:satOff val="8375"/>
                <a:lumOff val="-1569"/>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0">
            <a:lnSpc>
              <a:spcPct val="90000"/>
            </a:lnSpc>
            <a:spcBef>
              <a:spcPct val="0"/>
            </a:spcBef>
            <a:spcAft>
              <a:spcPct val="35000"/>
            </a:spcAft>
            <a:buNone/>
          </a:pPr>
          <a:r>
            <a:rPr lang="en-US" sz="3200" b="1" kern="1200" dirty="0"/>
            <a:t>List all Major Concerns/Needs for the Family </a:t>
          </a:r>
        </a:p>
      </dsp:txBody>
      <dsp:txXfrm rot="10800000">
        <a:off x="0" y="1270251"/>
        <a:ext cx="12192000" cy="1049188"/>
      </dsp:txXfrm>
    </dsp:sp>
    <dsp:sp modelId="{2A4275E0-722F-42DE-93A6-2C8DD3D37B43}">
      <dsp:nvSpPr>
        <dsp:cNvPr id="0" name=""/>
        <dsp:cNvSpPr/>
      </dsp:nvSpPr>
      <dsp:spPr>
        <a:xfrm rot="10800000">
          <a:off x="0" y="1228"/>
          <a:ext cx="12192000" cy="1291530"/>
        </a:xfrm>
        <a:prstGeom prst="upArrowCallout">
          <a:avLst/>
        </a:prstGeom>
        <a:blipFill>
          <a:blip xmlns:r="http://schemas.openxmlformats.org/officeDocument/2006/relationships" r:embed="rId1">
            <a:duotone>
              <a:schemeClr val="accent3">
                <a:hueOff val="-12328166"/>
                <a:satOff val="12562"/>
                <a:lumOff val="-2354"/>
                <a:alphaOff val="0"/>
                <a:shade val="74000"/>
                <a:satMod val="130000"/>
                <a:lumMod val="90000"/>
              </a:schemeClr>
              <a:schemeClr val="accent3">
                <a:hueOff val="-12328166"/>
                <a:satOff val="12562"/>
                <a:lumOff val="-2354"/>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0">
            <a:lnSpc>
              <a:spcPct val="90000"/>
            </a:lnSpc>
            <a:spcBef>
              <a:spcPct val="0"/>
            </a:spcBef>
            <a:spcAft>
              <a:spcPct val="35000"/>
            </a:spcAft>
            <a:buNone/>
          </a:pPr>
          <a:r>
            <a:rPr lang="en-US" sz="3200" b="1" kern="1200" dirty="0"/>
            <a:t>List all Risk Contributors</a:t>
          </a:r>
        </a:p>
      </dsp:txBody>
      <dsp:txXfrm rot="10800000">
        <a:off x="0" y="1228"/>
        <a:ext cx="12192000" cy="839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3FA0-DA00-4F06-9DEF-36116E34D3ED}">
      <dsp:nvSpPr>
        <dsp:cNvPr id="0" name=""/>
        <dsp:cNvSpPr/>
      </dsp:nvSpPr>
      <dsp:spPr>
        <a:xfrm>
          <a:off x="0" y="5342349"/>
          <a:ext cx="7685392" cy="876456"/>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Group RCs as would to develop concern statements. </a:t>
          </a:r>
        </a:p>
      </dsp:txBody>
      <dsp:txXfrm>
        <a:off x="0" y="5342349"/>
        <a:ext cx="7685392" cy="876456"/>
      </dsp:txXfrm>
    </dsp:sp>
    <dsp:sp modelId="{6F8AE058-AE10-46F5-B2C8-059AAF01A782}">
      <dsp:nvSpPr>
        <dsp:cNvPr id="0" name=""/>
        <dsp:cNvSpPr/>
      </dsp:nvSpPr>
      <dsp:spPr>
        <a:xfrm rot="10800000">
          <a:off x="0" y="4007505"/>
          <a:ext cx="7685392" cy="1347990"/>
        </a:xfrm>
        <a:prstGeom prst="upArrowCallou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List issues contributing to maltreatment and related RCs</a:t>
          </a:r>
        </a:p>
      </dsp:txBody>
      <dsp:txXfrm rot="10800000">
        <a:off x="0" y="4007505"/>
        <a:ext cx="7685392" cy="875883"/>
      </dsp:txXfrm>
    </dsp:sp>
    <dsp:sp modelId="{D4E69E5B-9C72-4304-BFE3-877637983EBF}">
      <dsp:nvSpPr>
        <dsp:cNvPr id="0" name=""/>
        <dsp:cNvSpPr/>
      </dsp:nvSpPr>
      <dsp:spPr>
        <a:xfrm rot="10800000">
          <a:off x="0" y="2672662"/>
          <a:ext cx="7685392" cy="1347990"/>
        </a:xfrm>
        <a:prstGeom prst="upArrowCallout">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Complete Handout #6</a:t>
          </a:r>
        </a:p>
      </dsp:txBody>
      <dsp:txXfrm rot="10800000">
        <a:off x="0" y="2672662"/>
        <a:ext cx="7685392" cy="875883"/>
      </dsp:txXfrm>
    </dsp:sp>
    <dsp:sp modelId="{F05E4538-713E-4B0B-A996-5B74B267F147}">
      <dsp:nvSpPr>
        <dsp:cNvPr id="0" name=""/>
        <dsp:cNvSpPr/>
      </dsp:nvSpPr>
      <dsp:spPr>
        <a:xfrm rot="10800000">
          <a:off x="0" y="1337818"/>
          <a:ext cx="7685392" cy="1347990"/>
        </a:xfrm>
        <a:prstGeom prst="upArrowCallou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Review RCs &amp; and NRCs </a:t>
          </a:r>
        </a:p>
      </dsp:txBody>
      <dsp:txXfrm rot="10800000">
        <a:off x="0" y="1337818"/>
        <a:ext cx="7685392" cy="875883"/>
      </dsp:txXfrm>
    </dsp:sp>
    <dsp:sp modelId="{854B8E39-4444-4C06-A2E8-0CB8F0CB7BFB}">
      <dsp:nvSpPr>
        <dsp:cNvPr id="0" name=""/>
        <dsp:cNvSpPr/>
      </dsp:nvSpPr>
      <dsp:spPr>
        <a:xfrm rot="10800000">
          <a:off x="0" y="2974"/>
          <a:ext cx="7685392" cy="1347990"/>
        </a:xfrm>
        <a:prstGeom prst="upArrowCallou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Read Family Assessment</a:t>
          </a:r>
        </a:p>
      </dsp:txBody>
      <dsp:txXfrm rot="10800000">
        <a:off x="0" y="2974"/>
        <a:ext cx="7685392" cy="8758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82337-7534-442B-9C3A-6628B940DA96}">
      <dsp:nvSpPr>
        <dsp:cNvPr id="0" name=""/>
        <dsp:cNvSpPr/>
      </dsp:nvSpPr>
      <dsp:spPr>
        <a:xfrm>
          <a:off x="2342661" y="2404985"/>
          <a:ext cx="1137123" cy="1272024"/>
        </a:xfrm>
        <a:custGeom>
          <a:avLst/>
          <a:gdLst/>
          <a:ahLst/>
          <a:cxnLst/>
          <a:rect l="0" t="0" r="0" b="0"/>
          <a:pathLst>
            <a:path>
              <a:moveTo>
                <a:pt x="0" y="0"/>
              </a:moveTo>
              <a:lnTo>
                <a:pt x="568561" y="0"/>
              </a:lnTo>
              <a:lnTo>
                <a:pt x="568561" y="1272024"/>
              </a:lnTo>
              <a:lnTo>
                <a:pt x="1137123" y="1272024"/>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2868567" y="2998343"/>
        <a:ext cx="85309" cy="85309"/>
      </dsp:txXfrm>
    </dsp:sp>
    <dsp:sp modelId="{8A1817DB-5458-4F03-9252-7F5E9696ED66}">
      <dsp:nvSpPr>
        <dsp:cNvPr id="0" name=""/>
        <dsp:cNvSpPr/>
      </dsp:nvSpPr>
      <dsp:spPr>
        <a:xfrm>
          <a:off x="2342661" y="2354580"/>
          <a:ext cx="1137123" cy="91440"/>
        </a:xfrm>
        <a:custGeom>
          <a:avLst/>
          <a:gdLst/>
          <a:ahLst/>
          <a:cxnLst/>
          <a:rect l="0" t="0" r="0" b="0"/>
          <a:pathLst>
            <a:path>
              <a:moveTo>
                <a:pt x="0" y="50405"/>
              </a:moveTo>
              <a:lnTo>
                <a:pt x="568561" y="50405"/>
              </a:lnTo>
              <a:lnTo>
                <a:pt x="568561" y="45720"/>
              </a:lnTo>
              <a:lnTo>
                <a:pt x="1137123" y="45720"/>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2882794" y="2371871"/>
        <a:ext cx="56856" cy="56856"/>
      </dsp:txXfrm>
    </dsp:sp>
    <dsp:sp modelId="{0150962D-9BE5-432D-A7AC-9B2D6ED9C16A}">
      <dsp:nvSpPr>
        <dsp:cNvPr id="0" name=""/>
        <dsp:cNvSpPr/>
      </dsp:nvSpPr>
      <dsp:spPr>
        <a:xfrm>
          <a:off x="2342661" y="1181204"/>
          <a:ext cx="1122641" cy="1223781"/>
        </a:xfrm>
        <a:custGeom>
          <a:avLst/>
          <a:gdLst/>
          <a:ahLst/>
          <a:cxnLst/>
          <a:rect l="0" t="0" r="0" b="0"/>
          <a:pathLst>
            <a:path>
              <a:moveTo>
                <a:pt x="0" y="1223781"/>
              </a:moveTo>
              <a:lnTo>
                <a:pt x="561320" y="1223781"/>
              </a:lnTo>
              <a:lnTo>
                <a:pt x="561320" y="0"/>
              </a:lnTo>
              <a:lnTo>
                <a:pt x="1122641" y="0"/>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2862464" y="1751577"/>
        <a:ext cx="83035" cy="83035"/>
      </dsp:txXfrm>
    </dsp:sp>
    <dsp:sp modelId="{E5B807C0-2907-4798-8E43-EDB328CE08BA}">
      <dsp:nvSpPr>
        <dsp:cNvPr id="0" name=""/>
        <dsp:cNvSpPr/>
      </dsp:nvSpPr>
      <dsp:spPr>
        <a:xfrm rot="16200000">
          <a:off x="-1224283" y="1233655"/>
          <a:ext cx="4791228" cy="2342661"/>
        </a:xfrm>
        <a:prstGeom prst="rect">
          <a:avLst/>
        </a:prstGeom>
        <a:solidFill>
          <a:schemeClr val="tx2">
            <a:lumMod val="60000"/>
            <a:lumOff val="40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rtl="0">
            <a:lnSpc>
              <a:spcPct val="90000"/>
            </a:lnSpc>
            <a:spcBef>
              <a:spcPct val="0"/>
            </a:spcBef>
            <a:spcAft>
              <a:spcPct val="35000"/>
            </a:spcAft>
            <a:buNone/>
          </a:pPr>
          <a:r>
            <a:rPr lang="en-US" sz="4000" b="1" u="sng" kern="1200" dirty="0"/>
            <a:t>Review</a:t>
          </a:r>
          <a:r>
            <a:rPr lang="en-US" sz="4000" b="1" u="none" kern="1200" dirty="0"/>
            <a:t>: </a:t>
          </a:r>
          <a:r>
            <a:rPr lang="en-US" sz="4000" b="0" u="none" kern="1200" dirty="0"/>
            <a:t>Johnston Family Assessment</a:t>
          </a:r>
        </a:p>
      </dsp:txBody>
      <dsp:txXfrm>
        <a:off x="-1224283" y="1233655"/>
        <a:ext cx="4791228" cy="2342661"/>
      </dsp:txXfrm>
    </dsp:sp>
    <dsp:sp modelId="{E4715952-6821-41C3-ADCB-BAAA76D110CD}">
      <dsp:nvSpPr>
        <dsp:cNvPr id="0" name=""/>
        <dsp:cNvSpPr/>
      </dsp:nvSpPr>
      <dsp:spPr>
        <a:xfrm>
          <a:off x="3465302" y="726037"/>
          <a:ext cx="7486471" cy="91033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rtl="0">
            <a:lnSpc>
              <a:spcPct val="90000"/>
            </a:lnSpc>
            <a:spcBef>
              <a:spcPct val="0"/>
            </a:spcBef>
            <a:spcAft>
              <a:spcPct val="35000"/>
            </a:spcAft>
            <a:buNone/>
          </a:pPr>
          <a:r>
            <a:rPr lang="en-US" sz="4000" kern="1200" dirty="0"/>
            <a:t>Review all RCs &amp; NRCs</a:t>
          </a:r>
        </a:p>
      </dsp:txBody>
      <dsp:txXfrm>
        <a:off x="3465302" y="726037"/>
        <a:ext cx="7486471" cy="910333"/>
      </dsp:txXfrm>
    </dsp:sp>
    <dsp:sp modelId="{BB0371D5-A8EB-4AB9-9CE8-B7E4A777EAD7}">
      <dsp:nvSpPr>
        <dsp:cNvPr id="0" name=""/>
        <dsp:cNvSpPr/>
      </dsp:nvSpPr>
      <dsp:spPr>
        <a:xfrm>
          <a:off x="3479784" y="1806339"/>
          <a:ext cx="7486471" cy="1187921"/>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rtl="0">
            <a:lnSpc>
              <a:spcPct val="90000"/>
            </a:lnSpc>
            <a:spcBef>
              <a:spcPct val="0"/>
            </a:spcBef>
            <a:spcAft>
              <a:spcPct val="35000"/>
            </a:spcAft>
            <a:buNone/>
          </a:pPr>
          <a:r>
            <a:rPr lang="en-US" sz="4000" kern="1200" dirty="0"/>
            <a:t>Identify NRCs that mitigate RCs</a:t>
          </a:r>
        </a:p>
      </dsp:txBody>
      <dsp:txXfrm>
        <a:off x="3479784" y="1806339"/>
        <a:ext cx="7486471" cy="1187921"/>
      </dsp:txXfrm>
    </dsp:sp>
    <dsp:sp modelId="{94BB5842-50BD-4EA8-846E-BA889041749F}">
      <dsp:nvSpPr>
        <dsp:cNvPr id="0" name=""/>
        <dsp:cNvSpPr/>
      </dsp:nvSpPr>
      <dsp:spPr>
        <a:xfrm>
          <a:off x="3479784" y="3221844"/>
          <a:ext cx="7486441" cy="91033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rtl="0">
            <a:lnSpc>
              <a:spcPct val="90000"/>
            </a:lnSpc>
            <a:spcBef>
              <a:spcPct val="0"/>
            </a:spcBef>
            <a:spcAft>
              <a:spcPct val="35000"/>
            </a:spcAft>
            <a:buNone/>
          </a:pPr>
          <a:r>
            <a:rPr lang="en-US" sz="4000" kern="1200" dirty="0"/>
            <a:t>Report Out Strengths</a:t>
          </a:r>
        </a:p>
      </dsp:txBody>
      <dsp:txXfrm>
        <a:off x="3479784" y="3221844"/>
        <a:ext cx="7486441" cy="9103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3DCF4-F64D-443F-B99D-0C5BA52B8589}">
      <dsp:nvSpPr>
        <dsp:cNvPr id="0" name=""/>
        <dsp:cNvSpPr/>
      </dsp:nvSpPr>
      <dsp:spPr>
        <a:xfrm>
          <a:off x="1510236" y="275827"/>
          <a:ext cx="5344953" cy="1856232"/>
        </a:xfrm>
        <a:prstGeom prst="ellipse">
          <a:avLst/>
        </a:prstGeom>
        <a:solidFill>
          <a:schemeClr val="accent1">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296A8217-5957-4188-9254-A7963ACC0638}">
      <dsp:nvSpPr>
        <dsp:cNvPr id="0" name=""/>
        <dsp:cNvSpPr/>
      </dsp:nvSpPr>
      <dsp:spPr>
        <a:xfrm>
          <a:off x="3732038" y="4341115"/>
          <a:ext cx="1035843" cy="968913"/>
        </a:xfrm>
        <a:prstGeom prst="downArrow">
          <a:avLst/>
        </a:prstGeom>
        <a:solidFill>
          <a:schemeClr val="accent2">
            <a:tint val="40000"/>
            <a:hueOff val="0"/>
            <a:satOff val="0"/>
            <a:lumOff val="0"/>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6245C27-915C-48DD-B2BB-4C613DCF217B}">
      <dsp:nvSpPr>
        <dsp:cNvPr id="0" name=""/>
        <dsp:cNvSpPr/>
      </dsp:nvSpPr>
      <dsp:spPr>
        <a:xfrm>
          <a:off x="1823359" y="5386387"/>
          <a:ext cx="4972050" cy="1243012"/>
        </a:xfrm>
        <a:prstGeom prst="rect">
          <a:avLst/>
        </a:prstGeom>
        <a:solidFill>
          <a:schemeClr val="accent6"/>
        </a:solidFill>
        <a:ln w="190500" cap="flat" cmpd="sng" algn="ctr">
          <a:solidFill>
            <a:schemeClr val="bg1">
              <a:lumMod val="95000"/>
            </a:schemeClr>
          </a:solidFill>
          <a:prstDash val="solid"/>
        </a:ln>
        <a:effectLst>
          <a:softEdge rad="63500"/>
        </a:effectLst>
      </dsp:spPr>
      <dsp:style>
        <a:lnRef idx="3">
          <a:schemeClr val="lt1"/>
        </a:lnRef>
        <a:fillRef idx="1">
          <a:schemeClr val="accent6"/>
        </a:fillRef>
        <a:effectRef idx="1">
          <a:schemeClr val="accent6"/>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Steps to Behavior Change </a:t>
          </a:r>
        </a:p>
      </dsp:txBody>
      <dsp:txXfrm>
        <a:off x="1823359" y="5386387"/>
        <a:ext cx="4972050" cy="1243012"/>
      </dsp:txXfrm>
    </dsp:sp>
    <dsp:sp modelId="{643AB584-B5F9-435E-A217-8F184104E670}">
      <dsp:nvSpPr>
        <dsp:cNvPr id="0" name=""/>
        <dsp:cNvSpPr/>
      </dsp:nvSpPr>
      <dsp:spPr>
        <a:xfrm>
          <a:off x="2489662" y="2148316"/>
          <a:ext cx="3792151" cy="2118727"/>
        </a:xfrm>
        <a:prstGeom prst="ellipse">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Why &amp; When activity should be completed</a:t>
          </a:r>
        </a:p>
      </dsp:txBody>
      <dsp:txXfrm>
        <a:off x="3045010" y="2458596"/>
        <a:ext cx="2681455" cy="1498167"/>
      </dsp:txXfrm>
    </dsp:sp>
    <dsp:sp modelId="{B994D2EE-A711-4D21-B299-325CC14103B9}">
      <dsp:nvSpPr>
        <dsp:cNvPr id="0" name=""/>
        <dsp:cNvSpPr/>
      </dsp:nvSpPr>
      <dsp:spPr>
        <a:xfrm>
          <a:off x="672315" y="210489"/>
          <a:ext cx="3534605" cy="2380859"/>
        </a:xfrm>
        <a:prstGeom prst="ellipse">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Activity that must be completed</a:t>
          </a:r>
        </a:p>
      </dsp:txBody>
      <dsp:txXfrm>
        <a:off x="1189946" y="559158"/>
        <a:ext cx="2499343" cy="1683521"/>
      </dsp:txXfrm>
    </dsp:sp>
    <dsp:sp modelId="{A825D464-5443-45A8-9E6A-D3CED1FF28CA}">
      <dsp:nvSpPr>
        <dsp:cNvPr id="0" name=""/>
        <dsp:cNvSpPr/>
      </dsp:nvSpPr>
      <dsp:spPr>
        <a:xfrm>
          <a:off x="4140007" y="312473"/>
          <a:ext cx="3534605" cy="1972884"/>
        </a:xfrm>
        <a:prstGeom prst="ellipse">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Which Individual</a:t>
          </a:r>
        </a:p>
      </dsp:txBody>
      <dsp:txXfrm>
        <a:off x="4657638" y="601395"/>
        <a:ext cx="2499343" cy="1395040"/>
      </dsp:txXfrm>
    </dsp:sp>
    <dsp:sp modelId="{5B0E99ED-77B3-47BD-9E7D-3DD0BBBE447C}">
      <dsp:nvSpPr>
        <dsp:cNvPr id="0" name=""/>
        <dsp:cNvSpPr/>
      </dsp:nvSpPr>
      <dsp:spPr>
        <a:xfrm>
          <a:off x="0" y="22859"/>
          <a:ext cx="8381989" cy="4666613"/>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C2250-C999-4390-A956-A090944978CE}">
      <dsp:nvSpPr>
        <dsp:cNvPr id="0" name=""/>
        <dsp:cNvSpPr/>
      </dsp:nvSpPr>
      <dsp:spPr>
        <a:xfrm>
          <a:off x="3863" y="0"/>
          <a:ext cx="4425553" cy="461323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n-US" sz="4600" kern="1200" dirty="0"/>
            <a:t>Case Management</a:t>
          </a:r>
        </a:p>
      </dsp:txBody>
      <dsp:txXfrm>
        <a:off x="3863" y="1845295"/>
        <a:ext cx="4425553" cy="1845295"/>
      </dsp:txXfrm>
    </dsp:sp>
    <dsp:sp modelId="{1D126E2D-28E1-4498-BC5C-8DA112A822FA}">
      <dsp:nvSpPr>
        <dsp:cNvPr id="0" name=""/>
        <dsp:cNvSpPr/>
      </dsp:nvSpPr>
      <dsp:spPr>
        <a:xfrm>
          <a:off x="991437" y="108594"/>
          <a:ext cx="2450405" cy="187260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625B05-F59B-494E-BA30-1228CC426D0F}">
      <dsp:nvSpPr>
        <dsp:cNvPr id="0" name=""/>
        <dsp:cNvSpPr/>
      </dsp:nvSpPr>
      <dsp:spPr>
        <a:xfrm>
          <a:off x="4562183" y="0"/>
          <a:ext cx="4425553" cy="461323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n-US" sz="4600" kern="1200" dirty="0"/>
            <a:t>Direct Services</a:t>
          </a:r>
        </a:p>
      </dsp:txBody>
      <dsp:txXfrm>
        <a:off x="4562183" y="1845295"/>
        <a:ext cx="4425553" cy="1845295"/>
      </dsp:txXfrm>
    </dsp:sp>
    <dsp:sp modelId="{D4CD902B-44B4-4818-8D54-E9C3358A1734}">
      <dsp:nvSpPr>
        <dsp:cNvPr id="0" name=""/>
        <dsp:cNvSpPr/>
      </dsp:nvSpPr>
      <dsp:spPr>
        <a:xfrm>
          <a:off x="5603270" y="108594"/>
          <a:ext cx="2343378" cy="187260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8C35C8-F5D3-4575-A3E4-F8F68CACC53E}">
      <dsp:nvSpPr>
        <dsp:cNvPr id="0" name=""/>
        <dsp:cNvSpPr/>
      </dsp:nvSpPr>
      <dsp:spPr>
        <a:xfrm>
          <a:off x="359663" y="3622637"/>
          <a:ext cx="8272272" cy="827891"/>
        </a:xfrm>
        <a:prstGeom prst="rect">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5907F-5334-4585-B800-EFACDAD3E612}">
      <dsp:nvSpPr>
        <dsp:cNvPr id="0" name=""/>
        <dsp:cNvSpPr/>
      </dsp:nvSpPr>
      <dsp:spPr>
        <a:xfrm>
          <a:off x="4733920" y="1600"/>
          <a:ext cx="2423917" cy="1497895"/>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Pre-contemplation</a:t>
          </a:r>
        </a:p>
      </dsp:txBody>
      <dsp:txXfrm>
        <a:off x="4807041" y="74721"/>
        <a:ext cx="2277675" cy="1351653"/>
      </dsp:txXfrm>
    </dsp:sp>
    <dsp:sp modelId="{B1AE450C-ECAB-474F-81D7-E7A0B5518716}">
      <dsp:nvSpPr>
        <dsp:cNvPr id="0" name=""/>
        <dsp:cNvSpPr/>
      </dsp:nvSpPr>
      <dsp:spPr>
        <a:xfrm>
          <a:off x="2955020" y="750548"/>
          <a:ext cx="5981716" cy="5981716"/>
        </a:xfrm>
        <a:custGeom>
          <a:avLst/>
          <a:gdLst/>
          <a:ahLst/>
          <a:cxnLst/>
          <a:rect l="0" t="0" r="0" b="0"/>
          <a:pathLst>
            <a:path>
              <a:moveTo>
                <a:pt x="4217908" y="263298"/>
              </a:moveTo>
              <a:arcTo wR="2990858" hR="2990858" stAng="17653296" swAng="1886727"/>
            </a:path>
          </a:pathLst>
        </a:custGeom>
        <a:noFill/>
        <a:ln w="9525" cap="flat" cmpd="sng" algn="ctr">
          <a:solidFill>
            <a:schemeClr val="accent2">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B4C52BC2-E930-4FCF-B983-6C3411652007}">
      <dsp:nvSpPr>
        <dsp:cNvPr id="0" name=""/>
        <dsp:cNvSpPr/>
      </dsp:nvSpPr>
      <dsp:spPr>
        <a:xfrm>
          <a:off x="7490284" y="2068232"/>
          <a:ext cx="2600139" cy="1497895"/>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Contemplation</a:t>
          </a:r>
        </a:p>
      </dsp:txBody>
      <dsp:txXfrm>
        <a:off x="7563405" y="2141353"/>
        <a:ext cx="2453897" cy="1351653"/>
      </dsp:txXfrm>
    </dsp:sp>
    <dsp:sp modelId="{048E9419-585C-4CFC-81B3-FE3CCC90444C}">
      <dsp:nvSpPr>
        <dsp:cNvPr id="0" name=""/>
        <dsp:cNvSpPr/>
      </dsp:nvSpPr>
      <dsp:spPr>
        <a:xfrm>
          <a:off x="2955020" y="750548"/>
          <a:ext cx="5981716" cy="5981716"/>
        </a:xfrm>
        <a:custGeom>
          <a:avLst/>
          <a:gdLst/>
          <a:ahLst/>
          <a:cxnLst/>
          <a:rect l="0" t="0" r="0" b="0"/>
          <a:pathLst>
            <a:path>
              <a:moveTo>
                <a:pt x="5977636" y="2834688"/>
              </a:moveTo>
              <a:arcTo wR="2990858" hR="2990858" stAng="21420414" swAng="2195149"/>
            </a:path>
          </a:pathLst>
        </a:custGeom>
        <a:noFill/>
        <a:ln w="9525" cap="flat" cmpd="sng" algn="ctr">
          <a:solidFill>
            <a:schemeClr val="accent3">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739D9BAB-1F2B-44A4-941F-EC462152C7C3}">
      <dsp:nvSpPr>
        <dsp:cNvPr id="0" name=""/>
        <dsp:cNvSpPr/>
      </dsp:nvSpPr>
      <dsp:spPr>
        <a:xfrm>
          <a:off x="6551633" y="5412113"/>
          <a:ext cx="2304454" cy="1497895"/>
        </a:xfrm>
        <a:prstGeom prst="round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Preparation</a:t>
          </a:r>
        </a:p>
      </dsp:txBody>
      <dsp:txXfrm>
        <a:off x="6624754" y="5485234"/>
        <a:ext cx="2158212" cy="1351653"/>
      </dsp:txXfrm>
    </dsp:sp>
    <dsp:sp modelId="{CE848CC2-2419-4D34-A8C4-1CFD9405524E}">
      <dsp:nvSpPr>
        <dsp:cNvPr id="0" name=""/>
        <dsp:cNvSpPr/>
      </dsp:nvSpPr>
      <dsp:spPr>
        <a:xfrm>
          <a:off x="2955020" y="750548"/>
          <a:ext cx="5981716" cy="5981716"/>
        </a:xfrm>
        <a:custGeom>
          <a:avLst/>
          <a:gdLst/>
          <a:ahLst/>
          <a:cxnLst/>
          <a:rect l="0" t="0" r="0" b="0"/>
          <a:pathLst>
            <a:path>
              <a:moveTo>
                <a:pt x="3584744" y="5922160"/>
              </a:moveTo>
              <a:arcTo wR="2990858" hR="2990858" stAng="4712809" swAng="1374382"/>
            </a:path>
          </a:pathLst>
        </a:custGeom>
        <a:noFill/>
        <a:ln w="9525" cap="flat" cmpd="sng" algn="ctr">
          <a:solidFill>
            <a:schemeClr val="accent4">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EFB4CEF6-B194-4A7A-97F3-FB54C41F3CB5}">
      <dsp:nvSpPr>
        <dsp:cNvPr id="0" name=""/>
        <dsp:cNvSpPr/>
      </dsp:nvSpPr>
      <dsp:spPr>
        <a:xfrm>
          <a:off x="3035669" y="5412113"/>
          <a:ext cx="2304454" cy="1497895"/>
        </a:xfrm>
        <a:prstGeom prst="round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Action</a:t>
          </a:r>
        </a:p>
      </dsp:txBody>
      <dsp:txXfrm>
        <a:off x="3108790" y="5485234"/>
        <a:ext cx="2158212" cy="1351653"/>
      </dsp:txXfrm>
    </dsp:sp>
    <dsp:sp modelId="{260E2B55-6D74-4440-8823-96A9E5D0690B}">
      <dsp:nvSpPr>
        <dsp:cNvPr id="0" name=""/>
        <dsp:cNvSpPr/>
      </dsp:nvSpPr>
      <dsp:spPr>
        <a:xfrm>
          <a:off x="2955020" y="750548"/>
          <a:ext cx="5981716" cy="5981716"/>
        </a:xfrm>
        <a:custGeom>
          <a:avLst/>
          <a:gdLst/>
          <a:ahLst/>
          <a:cxnLst/>
          <a:rect l="0" t="0" r="0" b="0"/>
          <a:pathLst>
            <a:path>
              <a:moveTo>
                <a:pt x="499498" y="4645657"/>
              </a:moveTo>
              <a:arcTo wR="2990858" hR="2990858" stAng="8784436" swAng="2195149"/>
            </a:path>
          </a:pathLst>
        </a:custGeom>
        <a:noFill/>
        <a:ln w="9525" cap="flat" cmpd="sng" algn="ctr">
          <a:solidFill>
            <a:schemeClr val="accent5">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6756755C-4905-48DB-9F70-520058C91039}">
      <dsp:nvSpPr>
        <dsp:cNvPr id="0" name=""/>
        <dsp:cNvSpPr/>
      </dsp:nvSpPr>
      <dsp:spPr>
        <a:xfrm>
          <a:off x="1949176" y="2068232"/>
          <a:ext cx="2304454" cy="1497895"/>
        </a:xfrm>
        <a:prstGeom prst="round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Maintenance</a:t>
          </a:r>
        </a:p>
      </dsp:txBody>
      <dsp:txXfrm>
        <a:off x="2022297" y="2141353"/>
        <a:ext cx="2158212" cy="1351653"/>
      </dsp:txXfrm>
    </dsp:sp>
    <dsp:sp modelId="{FEAD68E1-F64B-4633-B575-606D29639BF2}">
      <dsp:nvSpPr>
        <dsp:cNvPr id="0" name=""/>
        <dsp:cNvSpPr/>
      </dsp:nvSpPr>
      <dsp:spPr>
        <a:xfrm>
          <a:off x="2955020" y="750548"/>
          <a:ext cx="5981716" cy="5981716"/>
        </a:xfrm>
        <a:custGeom>
          <a:avLst/>
          <a:gdLst/>
          <a:ahLst/>
          <a:cxnLst/>
          <a:rect l="0" t="0" r="0" b="0"/>
          <a:pathLst>
            <a:path>
              <a:moveTo>
                <a:pt x="521085" y="1304010"/>
              </a:moveTo>
              <a:arcTo wR="2990858" hR="2990858" stAng="12859977" swAng="1886727"/>
            </a:path>
          </a:pathLst>
        </a:custGeom>
        <a:noFill/>
        <a:ln w="9525" cap="flat" cmpd="sng" algn="ctr">
          <a:solidFill>
            <a:schemeClr val="accent6">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5A1A4-8D13-494A-BE5D-AF5EB1C3DD72}">
      <dsp:nvSpPr>
        <dsp:cNvPr id="0" name=""/>
        <dsp:cNvSpPr/>
      </dsp:nvSpPr>
      <dsp:spPr>
        <a:xfrm>
          <a:off x="0" y="0"/>
          <a:ext cx="8161017" cy="862464"/>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effectLst>
                <a:outerShdw blurRad="38100" dist="38100" dir="2700000" algn="tl">
                  <a:srgbClr val="000000">
                    <a:alpha val="43137"/>
                  </a:srgbClr>
                </a:outerShdw>
              </a:effectLst>
            </a:rPr>
            <a:t>How will progress be measured?</a:t>
          </a:r>
        </a:p>
      </dsp:txBody>
      <dsp:txXfrm>
        <a:off x="25261" y="25261"/>
        <a:ext cx="7230350" cy="811942"/>
      </dsp:txXfrm>
    </dsp:sp>
    <dsp:sp modelId="{77D49DE9-5628-46A2-B265-4311A95F5552}">
      <dsp:nvSpPr>
        <dsp:cNvPr id="0" name=""/>
        <dsp:cNvSpPr/>
      </dsp:nvSpPr>
      <dsp:spPr>
        <a:xfrm>
          <a:off x="720089" y="1006209"/>
          <a:ext cx="8161017" cy="862464"/>
        </a:xfrm>
        <a:prstGeom prst="roundRect">
          <a:avLst>
            <a:gd name="adj" fmla="val 10000"/>
          </a:avLst>
        </a:prstGeom>
        <a:solidFill>
          <a:schemeClr val="accent5">
            <a:hueOff val="496582"/>
            <a:satOff val="288"/>
            <a:lumOff val="2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effectLst>
                <a:outerShdw blurRad="38100" dist="38100" dir="2700000" algn="tl">
                  <a:srgbClr val="000000">
                    <a:alpha val="43137"/>
                  </a:srgbClr>
                </a:outerShdw>
              </a:effectLst>
            </a:rPr>
            <a:t>When will progress be reviewed?</a:t>
          </a:r>
        </a:p>
      </dsp:txBody>
      <dsp:txXfrm>
        <a:off x="745350" y="1031470"/>
        <a:ext cx="6829803" cy="811942"/>
      </dsp:txXfrm>
    </dsp:sp>
    <dsp:sp modelId="{06EC1FF8-61AE-4A3E-85AC-95EA67F3B394}">
      <dsp:nvSpPr>
        <dsp:cNvPr id="0" name=""/>
        <dsp:cNvSpPr/>
      </dsp:nvSpPr>
      <dsp:spPr>
        <a:xfrm>
          <a:off x="1440179" y="2012418"/>
          <a:ext cx="8161017" cy="862464"/>
        </a:xfrm>
        <a:prstGeom prst="roundRect">
          <a:avLst>
            <a:gd name="adj" fmla="val 10000"/>
          </a:avLst>
        </a:prstGeom>
        <a:solidFill>
          <a:schemeClr val="accent5">
            <a:hueOff val="993165"/>
            <a:satOff val="576"/>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effectLst>
                <a:outerShdw blurRad="38100" dist="38100" dir="2700000" algn="tl">
                  <a:srgbClr val="000000">
                    <a:alpha val="43137"/>
                  </a:srgbClr>
                </a:outerShdw>
              </a:effectLst>
            </a:rPr>
            <a:t>Informs case decisions</a:t>
          </a:r>
        </a:p>
      </dsp:txBody>
      <dsp:txXfrm>
        <a:off x="1465440" y="2037679"/>
        <a:ext cx="6829803" cy="811942"/>
      </dsp:txXfrm>
    </dsp:sp>
    <dsp:sp modelId="{2889D10F-7F25-4A00-B0EA-5E96A92B08F6}">
      <dsp:nvSpPr>
        <dsp:cNvPr id="0" name=""/>
        <dsp:cNvSpPr/>
      </dsp:nvSpPr>
      <dsp:spPr>
        <a:xfrm>
          <a:off x="7600415" y="654035"/>
          <a:ext cx="560602" cy="560602"/>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726550" y="654035"/>
        <a:ext cx="308332" cy="421853"/>
      </dsp:txXfrm>
    </dsp:sp>
    <dsp:sp modelId="{605761CE-5EDA-493E-A631-1680E50BE6F8}">
      <dsp:nvSpPr>
        <dsp:cNvPr id="0" name=""/>
        <dsp:cNvSpPr/>
      </dsp:nvSpPr>
      <dsp:spPr>
        <a:xfrm>
          <a:off x="8320505" y="1654495"/>
          <a:ext cx="560602" cy="560602"/>
        </a:xfrm>
        <a:prstGeom prst="downArrow">
          <a:avLst>
            <a:gd name="adj1" fmla="val 55000"/>
            <a:gd name="adj2" fmla="val 45000"/>
          </a:avLst>
        </a:prstGeom>
        <a:solidFill>
          <a:schemeClr val="accent5">
            <a:tint val="40000"/>
            <a:alpha val="90000"/>
            <a:hueOff val="1241497"/>
            <a:satOff val="3204"/>
            <a:lumOff val="696"/>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446640" y="1654495"/>
        <a:ext cx="308332" cy="42185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2A4F62-9C54-4301-9FBD-E48A604F8252}"/>
              </a:ext>
            </a:extLst>
          </p:cNvPr>
          <p:cNvSpPr>
            <a:spLocks noGrp="1"/>
          </p:cNvSpPr>
          <p:nvPr>
            <p:ph type="ftr" sz="quarter" idx="2"/>
          </p:nvPr>
        </p:nvSpPr>
        <p:spPr>
          <a:xfrm>
            <a:off x="650240" y="8824701"/>
            <a:ext cx="5445760" cy="456460"/>
          </a:xfrm>
          <a:prstGeom prst="rect">
            <a:avLst/>
          </a:prstGeom>
        </p:spPr>
        <p:txBody>
          <a:bodyPr vert="horz" lIns="96661" tIns="48331" rIns="96661" bIns="48331" rtlCol="0" anchor="b"/>
          <a:lstStyle>
            <a:lvl1pPr algn="l">
              <a:defRPr sz="1300"/>
            </a:lvl1pPr>
          </a:lstStyle>
          <a:p>
            <a:r>
              <a:rPr lang="en-US" dirty="0"/>
              <a:t>CAPM Family Case Planning-  Developed by IHS for the Ohio Child Welfare Training Program – October 2017, revised Feb. 2018</a:t>
            </a:r>
          </a:p>
        </p:txBody>
      </p:sp>
      <p:sp>
        <p:nvSpPr>
          <p:cNvPr id="5" name="Slide Number Placeholder 4">
            <a:extLst>
              <a:ext uri="{FF2B5EF4-FFF2-40B4-BE49-F238E27FC236}">
                <a16:creationId xmlns:a16="http://schemas.microsoft.com/office/drawing/2014/main" id="{00B5F67F-996A-44DB-895F-4588BAB6542D}"/>
              </a:ext>
            </a:extLst>
          </p:cNvPr>
          <p:cNvSpPr>
            <a:spLocks noGrp="1"/>
          </p:cNvSpPr>
          <p:nvPr>
            <p:ph type="sldNum" sz="quarter" idx="3"/>
          </p:nvPr>
        </p:nvSpPr>
        <p:spPr>
          <a:xfrm>
            <a:off x="6421120" y="8824700"/>
            <a:ext cx="485986" cy="376450"/>
          </a:xfrm>
          <a:prstGeom prst="rect">
            <a:avLst/>
          </a:prstGeom>
        </p:spPr>
        <p:txBody>
          <a:bodyPr vert="horz" lIns="96661" tIns="48331" rIns="96661" bIns="48331" rtlCol="0" anchor="b"/>
          <a:lstStyle>
            <a:lvl1pPr algn="r">
              <a:defRPr sz="1300"/>
            </a:lvl1pPr>
          </a:lstStyle>
          <a:p>
            <a:fld id="{CF288EB9-5580-4404-BDB2-C260A2C01A04}" type="slidenum">
              <a:rPr lang="en-US" smtClean="0"/>
              <a:t>‹#›</a:t>
            </a:fld>
            <a:endParaRPr lang="en-US"/>
          </a:p>
        </p:txBody>
      </p:sp>
      <p:sp>
        <p:nvSpPr>
          <p:cNvPr id="6" name="Slide Number Placeholder 4">
            <a:extLst>
              <a:ext uri="{FF2B5EF4-FFF2-40B4-BE49-F238E27FC236}">
                <a16:creationId xmlns:a16="http://schemas.microsoft.com/office/drawing/2014/main" id="{BC3B2E9A-789A-46BC-83BB-B3934DF95C7A}"/>
              </a:ext>
            </a:extLst>
          </p:cNvPr>
          <p:cNvSpPr txBox="1">
            <a:spLocks/>
          </p:cNvSpPr>
          <p:nvPr/>
        </p:nvSpPr>
        <p:spPr>
          <a:xfrm>
            <a:off x="4910268" y="480061"/>
            <a:ext cx="1787313" cy="320041"/>
          </a:xfrm>
          <a:prstGeom prst="rect">
            <a:avLst/>
          </a:prstGeom>
        </p:spPr>
        <p:txBody>
          <a:bodyPr vert="horz" lIns="96661" tIns="48331" rIns="96661" bIns="48331"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PowerPoint Handout</a:t>
            </a:r>
          </a:p>
        </p:txBody>
      </p:sp>
    </p:spTree>
    <p:extLst>
      <p:ext uri="{BB962C8B-B14F-4D97-AF65-F5344CB8AC3E}">
        <p14:creationId xmlns:p14="http://schemas.microsoft.com/office/powerpoint/2010/main" val="243876195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a:t>PowerPoint Handout </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67CAE8E-3188-4962-A78C-54DF09AFE8A2}" type="datetimeFigureOut">
              <a:rPr lang="en-US" smtClean="0"/>
              <a:t>3/7/2022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a:t>CAPM Family Case Planning-  Developed by IHS for the Ohio Child Welfare Training Program – October 2017, revised Feb. 2018</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0D4B450-624A-4360-ABBB-A20D3B7B8CE6}" type="slidenum">
              <a:rPr lang="en-US" smtClean="0"/>
              <a:t>‹#›</a:t>
            </a:fld>
            <a:endParaRPr lang="en-US" dirty="0"/>
          </a:p>
        </p:txBody>
      </p:sp>
    </p:spTree>
    <p:extLst>
      <p:ext uri="{BB962C8B-B14F-4D97-AF65-F5344CB8AC3E}">
        <p14:creationId xmlns:p14="http://schemas.microsoft.com/office/powerpoint/2010/main" val="185971327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a:t>CAPM Family Case Planning-  Developed by IHS for the Ohio Child Welfare Training Program – October 2017, revised Feb. 2018</a:t>
            </a:r>
            <a:endParaRPr lang="en-US" dirty="0"/>
          </a:p>
        </p:txBody>
      </p:sp>
      <p:sp>
        <p:nvSpPr>
          <p:cNvPr id="6" name="Slide Number Placeholder 5"/>
          <p:cNvSpPr>
            <a:spLocks noGrp="1"/>
          </p:cNvSpPr>
          <p:nvPr>
            <p:ph type="sldNum" sz="quarter" idx="5"/>
          </p:nvPr>
        </p:nvSpPr>
        <p:spPr/>
        <p:txBody>
          <a:bodyPr/>
          <a:lstStyle/>
          <a:p>
            <a:fld id="{10D4B450-624A-4360-ABBB-A20D3B7B8CE6}" type="slidenum">
              <a:rPr lang="en-US" smtClean="0"/>
              <a:t>1</a:t>
            </a:fld>
            <a:endParaRPr lang="en-US" dirty="0"/>
          </a:p>
        </p:txBody>
      </p:sp>
    </p:spTree>
    <p:extLst>
      <p:ext uri="{BB962C8B-B14F-4D97-AF65-F5344CB8AC3E}">
        <p14:creationId xmlns:p14="http://schemas.microsoft.com/office/powerpoint/2010/main" val="1056722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a:r>
              <a:rPr lang="en-US" b="0" i="0" dirty="0">
                <a:solidFill>
                  <a:srgbClr val="1D2228"/>
                </a:solidFill>
                <a:effectLst/>
                <a:latin typeface="Helvetica Neue"/>
              </a:rPr>
              <a:t>Example 2: Diabetes</a:t>
            </a:r>
          </a:p>
          <a:p>
            <a:pPr marL="457200" algn="l"/>
            <a:r>
              <a:rPr lang="en-US" b="0" i="0" dirty="0">
                <a:solidFill>
                  <a:srgbClr val="1D2228"/>
                </a:solidFill>
                <a:effectLst/>
                <a:latin typeface="Helvetica Neue"/>
              </a:rPr>
              <a:t>(safety plan) = Diabetic Coma</a:t>
            </a:r>
          </a:p>
          <a:p>
            <a:pPr marL="457200" algn="l"/>
            <a:endParaRPr lang="en-US" b="0" i="0" dirty="0">
              <a:solidFill>
                <a:srgbClr val="1D2228"/>
              </a:solidFill>
              <a:effectLst/>
              <a:latin typeface="Helvetica Neue"/>
            </a:endParaRPr>
          </a:p>
          <a:p>
            <a:pPr marL="457200" algn="l"/>
            <a:r>
              <a:rPr lang="en-US" b="0" i="0" dirty="0">
                <a:solidFill>
                  <a:srgbClr val="1D2228"/>
                </a:solidFill>
                <a:effectLst/>
                <a:latin typeface="Helvetica Neue"/>
              </a:rPr>
              <a:t>(Risk- family case plan) = Dr appt- rehab- (med management, nutrition, exercise – to prevent a future emergency</a:t>
            </a:r>
          </a:p>
          <a:p>
            <a:pPr marL="457200" algn="l"/>
            <a:r>
              <a:rPr lang="en-US" b="0" i="0" dirty="0">
                <a:solidFill>
                  <a:srgbClr val="1D2228"/>
                </a:solidFill>
                <a:effectLst/>
                <a:latin typeface="Helvetica Neue"/>
              </a:rPr>
              <a:t>( diabetic Coma)</a:t>
            </a:r>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11</a:t>
            </a:fld>
            <a:endParaRPr lang="en-US" dirty="0"/>
          </a:p>
        </p:txBody>
      </p:sp>
    </p:spTree>
    <p:extLst>
      <p:ext uri="{BB962C8B-B14F-4D97-AF65-F5344CB8AC3E}">
        <p14:creationId xmlns:p14="http://schemas.microsoft.com/office/powerpoint/2010/main" val="2856620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F88A13-43C7-4D35-A9D9-2BBDEECCF8D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7B1C11E5-37E7-441C-BED4-F07865CA7004}"/>
              </a:ext>
            </a:extLst>
          </p:cNvPr>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3470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61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81A22-99F1-407D-863A-EA3FDAB6868B}" type="slidenum">
              <a:rPr lang="en-US"/>
              <a:pPr/>
              <a:t>15</a:t>
            </a:fld>
            <a:endParaRPr lang="en-US" dirty="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CAPM Family Case Planning-  Developed by IHS for the Ohio Child Welfare Training Program – October 2017, revised Feb. 2018</a:t>
            </a:r>
          </a:p>
        </p:txBody>
      </p:sp>
      <p:sp>
        <p:nvSpPr>
          <p:cNvPr id="8" name="Header Placeholder 7"/>
          <p:cNvSpPr>
            <a:spLocks noGrp="1"/>
          </p:cNvSpPr>
          <p:nvPr>
            <p:ph type="hdr" sz="quarter" idx="12"/>
          </p:nvPr>
        </p:nvSpPr>
        <p:spPr/>
        <p:txBody>
          <a:bodyPr/>
          <a:lstStyle/>
          <a:p>
            <a:r>
              <a:rPr lang="en-US" dirty="0"/>
              <a:t>CAPM: Strengths and Needs Risk Assessment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16</a:t>
            </a:fld>
            <a:endParaRPr lang="en-US" dirty="0"/>
          </a:p>
        </p:txBody>
      </p:sp>
    </p:spTree>
    <p:extLst>
      <p:ext uri="{BB962C8B-B14F-4D97-AF65-F5344CB8AC3E}">
        <p14:creationId xmlns:p14="http://schemas.microsoft.com/office/powerpoint/2010/main" val="358702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17</a:t>
            </a:fld>
            <a:endParaRPr lang="en-US" dirty="0"/>
          </a:p>
        </p:txBody>
      </p:sp>
    </p:spTree>
    <p:extLst>
      <p:ext uri="{BB962C8B-B14F-4D97-AF65-F5344CB8AC3E}">
        <p14:creationId xmlns:p14="http://schemas.microsoft.com/office/powerpoint/2010/main" val="423546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18</a:t>
            </a:fld>
            <a:endParaRPr lang="en-US" dirty="0"/>
          </a:p>
        </p:txBody>
      </p:sp>
    </p:spTree>
    <p:extLst>
      <p:ext uri="{BB962C8B-B14F-4D97-AF65-F5344CB8AC3E}">
        <p14:creationId xmlns:p14="http://schemas.microsoft.com/office/powerpoint/2010/main" val="2327409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19</a:t>
            </a:fld>
            <a:endParaRPr lang="en-US" dirty="0"/>
          </a:p>
        </p:txBody>
      </p:sp>
    </p:spTree>
    <p:extLst>
      <p:ext uri="{BB962C8B-B14F-4D97-AF65-F5344CB8AC3E}">
        <p14:creationId xmlns:p14="http://schemas.microsoft.com/office/powerpoint/2010/main" val="1604758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20</a:t>
            </a:fld>
            <a:endParaRPr lang="en-US" dirty="0"/>
          </a:p>
        </p:txBody>
      </p:sp>
    </p:spTree>
    <p:extLst>
      <p:ext uri="{BB962C8B-B14F-4D97-AF65-F5344CB8AC3E}">
        <p14:creationId xmlns:p14="http://schemas.microsoft.com/office/powerpoint/2010/main" val="3339120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21</a:t>
            </a:fld>
            <a:endParaRPr lang="en-US" dirty="0"/>
          </a:p>
        </p:txBody>
      </p:sp>
    </p:spTree>
    <p:extLst>
      <p:ext uri="{BB962C8B-B14F-4D97-AF65-F5344CB8AC3E}">
        <p14:creationId xmlns:p14="http://schemas.microsoft.com/office/powerpoint/2010/main" val="203512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CAPM Family Case Planning-  Developed by IHS for the Ohio Child Welfare Training Program – October 2017, revised Feb. 2018</a:t>
            </a:r>
          </a:p>
        </p:txBody>
      </p:sp>
      <p:sp>
        <p:nvSpPr>
          <p:cNvPr id="5" name="Slide Number Placeholder 4"/>
          <p:cNvSpPr>
            <a:spLocks noGrp="1"/>
          </p:cNvSpPr>
          <p:nvPr>
            <p:ph type="sldNum" sz="quarter" idx="11"/>
          </p:nvPr>
        </p:nvSpPr>
        <p:spPr/>
        <p:txBody>
          <a:bodyPr/>
          <a:lstStyle/>
          <a:p>
            <a:fld id="{AB6E505F-CCB6-45DC-906D-AFE587C4853E}" type="slidenum">
              <a:rPr lang="en-US" smtClean="0"/>
              <a:t>3</a:t>
            </a:fld>
            <a:endParaRPr lang="en-US" dirty="0"/>
          </a:p>
        </p:txBody>
      </p:sp>
    </p:spTree>
    <p:extLst>
      <p:ext uri="{BB962C8B-B14F-4D97-AF65-F5344CB8AC3E}">
        <p14:creationId xmlns:p14="http://schemas.microsoft.com/office/powerpoint/2010/main" val="3829797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22</a:t>
            </a:fld>
            <a:endParaRPr lang="en-US" dirty="0"/>
          </a:p>
        </p:txBody>
      </p:sp>
    </p:spTree>
    <p:extLst>
      <p:ext uri="{BB962C8B-B14F-4D97-AF65-F5344CB8AC3E}">
        <p14:creationId xmlns:p14="http://schemas.microsoft.com/office/powerpoint/2010/main" val="3950933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23</a:t>
            </a:fld>
            <a:endParaRPr lang="en-US" dirty="0"/>
          </a:p>
        </p:txBody>
      </p:sp>
    </p:spTree>
    <p:extLst>
      <p:ext uri="{BB962C8B-B14F-4D97-AF65-F5344CB8AC3E}">
        <p14:creationId xmlns:p14="http://schemas.microsoft.com/office/powerpoint/2010/main" val="374537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24</a:t>
            </a:fld>
            <a:endParaRPr lang="en-US" dirty="0"/>
          </a:p>
        </p:txBody>
      </p:sp>
    </p:spTree>
    <p:extLst>
      <p:ext uri="{BB962C8B-B14F-4D97-AF65-F5344CB8AC3E}">
        <p14:creationId xmlns:p14="http://schemas.microsoft.com/office/powerpoint/2010/main" val="4080043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86ACC-4898-494B-9C79-1844D933DE1C}" type="slidenum">
              <a:rPr lang="en-US" smtClean="0"/>
              <a:t>25</a:t>
            </a:fld>
            <a:endParaRPr lang="en-US" dirty="0"/>
          </a:p>
        </p:txBody>
      </p:sp>
    </p:spTree>
    <p:extLst>
      <p:ext uri="{BB962C8B-B14F-4D97-AF65-F5344CB8AC3E}">
        <p14:creationId xmlns:p14="http://schemas.microsoft.com/office/powerpoint/2010/main" val="1370523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81A22-99F1-407D-863A-EA3FDAB6868B}" type="slidenum">
              <a:rPr lang="en-US"/>
              <a:pPr/>
              <a:t>27</a:t>
            </a:fld>
            <a:endParaRPr lang="en-US" dirty="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CAPM Family Case Planning-  Developed by IHS for the Ohio Child Welfare Training Program – October 2017, revised Feb. 2018</a:t>
            </a:r>
          </a:p>
        </p:txBody>
      </p:sp>
      <p:sp>
        <p:nvSpPr>
          <p:cNvPr id="8" name="Header Placeholder 7"/>
          <p:cNvSpPr>
            <a:spLocks noGrp="1"/>
          </p:cNvSpPr>
          <p:nvPr>
            <p:ph type="hdr" sz="quarter" idx="12"/>
          </p:nvPr>
        </p:nvSpPr>
        <p:spPr/>
        <p:txBody>
          <a:bodyPr/>
          <a:lstStyle/>
          <a:p>
            <a:r>
              <a:rPr lang="en-US" dirty="0"/>
              <a:t>CAPM: Strengths and Needs Risk Assessment</a:t>
            </a:r>
          </a:p>
        </p:txBody>
      </p:sp>
    </p:spTree>
    <p:extLst>
      <p:ext uri="{BB962C8B-B14F-4D97-AF65-F5344CB8AC3E}">
        <p14:creationId xmlns:p14="http://schemas.microsoft.com/office/powerpoint/2010/main" val="1052809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rtl="0"/>
            <a:endParaRPr lang="en-US" dirty="0"/>
          </a:p>
        </p:txBody>
      </p:sp>
      <p:sp>
        <p:nvSpPr>
          <p:cNvPr id="4" name="Slide Number Placeholder 3"/>
          <p:cNvSpPr>
            <a:spLocks noGrp="1"/>
          </p:cNvSpPr>
          <p:nvPr>
            <p:ph type="sldNum" sz="quarter" idx="10"/>
          </p:nvPr>
        </p:nvSpPr>
        <p:spPr/>
        <p:txBody>
          <a:bodyPr/>
          <a:lstStyle/>
          <a:p>
            <a:fld id="{10D4B450-624A-4360-ABBB-A20D3B7B8CE6}" type="slidenum">
              <a:rPr lang="en-US" smtClean="0"/>
              <a:t>28</a:t>
            </a:fld>
            <a:endParaRPr lang="en-US" dirty="0"/>
          </a:p>
        </p:txBody>
      </p:sp>
      <p:sp>
        <p:nvSpPr>
          <p:cNvPr id="5" name="Footer Placeholder 4">
            <a:extLst>
              <a:ext uri="{FF2B5EF4-FFF2-40B4-BE49-F238E27FC236}">
                <a16:creationId xmlns:a16="http://schemas.microsoft.com/office/drawing/2014/main" id="{6BFA227A-3A7A-4E77-A9DE-57BB682EE5A6}"/>
              </a:ext>
            </a:extLst>
          </p:cNvPr>
          <p:cNvSpPr>
            <a:spLocks noGrp="1"/>
          </p:cNvSpPr>
          <p:nvPr>
            <p:ph type="ftr" sz="quarter" idx="11"/>
          </p:nvPr>
        </p:nvSpPr>
        <p:spPr/>
        <p:txBody>
          <a:bodyPr/>
          <a:lstStyle/>
          <a:p>
            <a:r>
              <a:rPr lang="en-US" dirty="0"/>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DBA3799C-0D7E-4176-ADCD-DD071198F7C0}"/>
              </a:ext>
            </a:extLst>
          </p:cNvPr>
          <p:cNvSpPr>
            <a:spLocks noGrp="1"/>
          </p:cNvSpPr>
          <p:nvPr>
            <p:ph type="hdr" sz="quarter" idx="12"/>
          </p:nvPr>
        </p:nvSpPr>
        <p:spPr/>
        <p:txBody>
          <a:bodyPr/>
          <a:lstStyle/>
          <a:p>
            <a:r>
              <a:rPr lang="en-US"/>
              <a:t>PowerPoint Handout </a:t>
            </a:r>
            <a:endParaRPr lang="en-US" dirty="0"/>
          </a:p>
        </p:txBody>
      </p:sp>
    </p:spTree>
    <p:extLst>
      <p:ext uri="{BB962C8B-B14F-4D97-AF65-F5344CB8AC3E}">
        <p14:creationId xmlns:p14="http://schemas.microsoft.com/office/powerpoint/2010/main" val="3826540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Involve the family- including the children at developmentally appropriate level</a:t>
            </a:r>
          </a:p>
          <a:p>
            <a:r>
              <a:rPr lang="en-US" dirty="0"/>
              <a:t>Listen to hear</a:t>
            </a:r>
          </a:p>
          <a:p>
            <a:r>
              <a:rPr lang="en-US" dirty="0"/>
              <a:t>Reflective listening</a:t>
            </a:r>
          </a:p>
          <a:p>
            <a:r>
              <a:rPr lang="en-US" dirty="0"/>
              <a:t>Seek win/win- find common ground</a:t>
            </a:r>
          </a:p>
          <a:p>
            <a:r>
              <a:rPr lang="en-US" dirty="0"/>
              <a:t>Be strength based</a:t>
            </a:r>
          </a:p>
          <a:p>
            <a:r>
              <a:rPr lang="en-US" dirty="0"/>
              <a:t>Be solution Focused</a:t>
            </a:r>
          </a:p>
          <a:p>
            <a:r>
              <a:rPr lang="en-US" dirty="0"/>
              <a:t>Include attitudes, beliefs, or knowledge deficits that contribute to maltreatment</a:t>
            </a:r>
          </a:p>
          <a:p>
            <a:r>
              <a:rPr lang="en-US" dirty="0"/>
              <a:t>Use Clear, Engaging Language</a:t>
            </a:r>
          </a:p>
          <a:p>
            <a:r>
              <a:rPr lang="en-US" dirty="0"/>
              <a:t>Relay impact of caregiver’s behavior in straight forward, non-judgmental language</a:t>
            </a:r>
          </a:p>
          <a:p>
            <a:r>
              <a:rPr lang="en-US" dirty="0"/>
              <a:t>Be specific to the Family</a:t>
            </a:r>
          </a:p>
          <a:p>
            <a:endParaRPr lang="en-US" dirty="0"/>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31</a:t>
            </a:fld>
            <a:endParaRPr lang="en-US" dirty="0"/>
          </a:p>
        </p:txBody>
      </p:sp>
    </p:spTree>
    <p:extLst>
      <p:ext uri="{BB962C8B-B14F-4D97-AF65-F5344CB8AC3E}">
        <p14:creationId xmlns:p14="http://schemas.microsoft.com/office/powerpoint/2010/main" val="2968184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concerns/needs for the family?</a:t>
            </a:r>
          </a:p>
          <a:p>
            <a:r>
              <a:rPr lang="en-US" dirty="0"/>
              <a:t>Identify the behaviors or circumstances resulting from the risk contributor(s) identified for this concern/need. Identify how the behavior(s) or circumstance(s) impact the safety and/or risk of the children. </a:t>
            </a: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32</a:t>
            </a:fld>
            <a:endParaRPr lang="en-US" dirty="0"/>
          </a:p>
        </p:txBody>
      </p:sp>
    </p:spTree>
    <p:extLst>
      <p:ext uri="{BB962C8B-B14F-4D97-AF65-F5344CB8AC3E}">
        <p14:creationId xmlns:p14="http://schemas.microsoft.com/office/powerpoint/2010/main" val="2612506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EB58817-2CBC-4031-A49F-1AA3314FB2E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91EE8C5E-76D9-4C54-A363-60F28D464A61}"/>
              </a:ext>
            </a:extLst>
          </p:cNvPr>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PowerPoint Handout </a:t>
            </a:r>
          </a:p>
        </p:txBody>
      </p:sp>
    </p:spTree>
    <p:extLst>
      <p:ext uri="{BB962C8B-B14F-4D97-AF65-F5344CB8AC3E}">
        <p14:creationId xmlns:p14="http://schemas.microsoft.com/office/powerpoint/2010/main" val="3417561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Critique - Language is clear and behaviorally specific. The language is free of bias, and it is based upon facts.</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604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Determining the purpose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Requires knowing why an assessment needs to be done - what critical questions need to be answered, and what decisions will be made using the information</a:t>
            </a:r>
          </a:p>
          <a:p>
            <a:pPr lvl="0"/>
            <a:r>
              <a:rPr lang="en-US" sz="1200" b="1" kern="1200" dirty="0">
                <a:solidFill>
                  <a:schemeClr val="tx1"/>
                </a:solidFill>
                <a:effectLst/>
                <a:latin typeface="+mn-lt"/>
                <a:ea typeface="+mn-ea"/>
                <a:cs typeface="+mn-cs"/>
              </a:rPr>
              <a:t>Identifying relevant assessment criteria or questions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Requires determining the most pertinent and relevant criteria to be assessed, that is, the type, scope, and depth of information that must be gathered to inform the decision</a:t>
            </a:r>
          </a:p>
          <a:p>
            <a:pPr lvl="0"/>
            <a:r>
              <a:rPr lang="en-US" sz="1200" b="1" kern="1200" dirty="0">
                <a:solidFill>
                  <a:schemeClr val="tx1"/>
                </a:solidFill>
                <a:effectLst/>
                <a:latin typeface="+mn-lt"/>
                <a:ea typeface="+mn-ea"/>
                <a:cs typeface="+mn-cs"/>
              </a:rPr>
              <a:t>Gathering information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Requires implementing a variety of information-gathering strategies to access and record the needed information</a:t>
            </a:r>
          </a:p>
          <a:p>
            <a:pPr lvl="0"/>
            <a:r>
              <a:rPr lang="en-US" sz="1200" b="1" kern="1200" dirty="0">
                <a:solidFill>
                  <a:schemeClr val="tx1"/>
                </a:solidFill>
                <a:effectLst/>
                <a:latin typeface="+mn-lt"/>
                <a:ea typeface="+mn-ea"/>
                <a:cs typeface="+mn-cs"/>
              </a:rPr>
              <a:t>Analyzing information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Requires analyzing the information (examining in detail) and formulating hypotheses about what the information reveals</a:t>
            </a:r>
          </a:p>
          <a:p>
            <a:pPr lvl="0"/>
            <a:r>
              <a:rPr lang="en-US" sz="1200" b="1" kern="1200" dirty="0">
                <a:solidFill>
                  <a:schemeClr val="tx1"/>
                </a:solidFill>
                <a:effectLst/>
                <a:latin typeface="+mn-lt"/>
                <a:ea typeface="+mn-ea"/>
                <a:cs typeface="+mn-cs"/>
              </a:rPr>
              <a:t>Testing hypotheses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Requires testing out hypotheses to assure a high degree of accuracy and consistency in the information</a:t>
            </a:r>
          </a:p>
          <a:p>
            <a:pPr lvl="0"/>
            <a:r>
              <a:rPr lang="en-US" sz="1200" b="1" kern="1200" dirty="0">
                <a:solidFill>
                  <a:schemeClr val="tx1"/>
                </a:solidFill>
                <a:effectLst/>
                <a:latin typeface="+mn-lt"/>
                <a:ea typeface="+mn-ea"/>
                <a:cs typeface="+mn-cs"/>
              </a:rPr>
              <a:t>Synthesizing information to draw conclusions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Requires synthesizing or integrating the information so it is congruent and allows accurate conclusions to be drawn</a:t>
            </a:r>
          </a:p>
          <a:p>
            <a:pPr lvl="0"/>
            <a:r>
              <a:rPr lang="en-US" sz="1200" b="1" kern="1200" dirty="0">
                <a:solidFill>
                  <a:schemeClr val="tx1"/>
                </a:solidFill>
                <a:effectLst/>
                <a:latin typeface="+mn-lt"/>
                <a:ea typeface="+mn-ea"/>
                <a:cs typeface="+mn-cs"/>
              </a:rPr>
              <a:t>Making well-informed decision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Requires using the conclusions to make a well-informed decision that achieves the desired outcome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CEDF6-A6BF-47B1-A6B6-6E0AC14C73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2244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Critique</a:t>
            </a:r>
          </a:p>
          <a:p>
            <a:r>
              <a:rPr lang="en-US" sz="1200" kern="1200" dirty="0">
                <a:solidFill>
                  <a:schemeClr val="tx1"/>
                </a:solidFill>
                <a:effectLst/>
                <a:latin typeface="+mn-lt"/>
                <a:ea typeface="+mn-ea"/>
                <a:cs typeface="+mn-cs"/>
              </a:rPr>
              <a:t>“Laziness,” “messy,” and “not clean enough” are derogatory terms and subjective. There is no specific information regarding the mother’s behavior that is causing risk or the impact on the children.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Important to not share HO7 until after </a:t>
            </a:r>
            <a:r>
              <a:rPr lang="en-US" sz="1200" kern="1200">
                <a:solidFill>
                  <a:schemeClr val="tx1"/>
                </a:solidFill>
                <a:effectLst/>
                <a:latin typeface="+mn-lt"/>
                <a:ea typeface="+mn-ea"/>
                <a:cs typeface="+mn-cs"/>
              </a:rPr>
              <a:t>the activities.</a:t>
            </a:r>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2258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clearly describes the effect of Susan’s behavior on the children’s safety. It is non-judgmental, easy to understand, and is specific to the family.</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500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Critique</a:t>
            </a:r>
          </a:p>
          <a:p>
            <a:r>
              <a:rPr lang="en-US" sz="1200" kern="1200" dirty="0">
                <a:solidFill>
                  <a:schemeClr val="tx1"/>
                </a:solidFill>
                <a:effectLst/>
                <a:latin typeface="+mn-lt"/>
                <a:ea typeface="+mn-ea"/>
                <a:cs typeface="+mn-cs"/>
              </a:rPr>
              <a:t>This describes Sharon’s behavior in enough detail to understand how the behavior contributes to maltreatment. It is specific to the family and is clear, concise, and non-judgmental. </a:t>
            </a:r>
          </a:p>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376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Critique:</a:t>
            </a:r>
          </a:p>
          <a:p>
            <a:r>
              <a:rPr lang="en-US" dirty="0"/>
              <a:t>“Visible injuries” is descriptive; however, more detail regarding the types of injuries would more accurately describe Intimate Partner Violence/Domestic Violence. “Craig does not seem to care” and “Cassie…puts her needs before the needs of the children” are derogatory, subjective and indicate the caseworker does not understand the dynamics of domestic violence. The victim is never to be coerced into leaving, the violence concern is that of Craigs behavior, not Cassie’s. Information on how this is impacting the children is also needed in this concern statement.</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509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Critique</a:t>
            </a:r>
          </a:p>
          <a:p>
            <a:r>
              <a:rPr lang="en-US" dirty="0"/>
              <a:t>“Low cognitive functioning” is not of adequate detail to describe how this affects his parenting. “Makes him incapable” is derogatory. “Insufficient amount of toys” is not of sufficient detail to accurately describe the environment. </a:t>
            </a:r>
          </a:p>
          <a:p>
            <a:r>
              <a:rPr lang="en-US" dirty="0"/>
              <a:t>Additionally, the threshold for CPS intervention is unable to meet a child’s basic and protective needs, not merely parenting that is not “enriching”. The caseworker should describe the behaviors that are causing risk to the children and the impact it has on the children’s basic and protective needs being met. </a:t>
            </a: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05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PP slide on the screen during activity 2.</a:t>
            </a:r>
          </a:p>
          <a:p>
            <a:endParaRPr lang="en-US" dirty="0"/>
          </a:p>
          <a:p>
            <a:pPr>
              <a:buFont typeface="Wingdings" panose="05000000000000000000" pitchFamily="2" charset="2"/>
              <a:buChar char="ü"/>
            </a:pPr>
            <a:r>
              <a:rPr lang="en-US" dirty="0">
                <a:solidFill>
                  <a:schemeClr val="accent1"/>
                </a:solidFill>
              </a:rPr>
              <a:t>Describe Parental Behavior that is placing the child(ren) at risk</a:t>
            </a:r>
          </a:p>
          <a:p>
            <a:pPr>
              <a:buFont typeface="Wingdings" panose="05000000000000000000" pitchFamily="2" charset="2"/>
              <a:buChar char="ü"/>
            </a:pPr>
            <a:r>
              <a:rPr lang="en-US" dirty="0">
                <a:solidFill>
                  <a:schemeClr val="accent1"/>
                </a:solidFill>
              </a:rPr>
              <a:t>Describe how Parental Behaviors effect the child(ren)</a:t>
            </a:r>
          </a:p>
          <a:p>
            <a:pPr>
              <a:buFont typeface="Wingdings" panose="05000000000000000000" pitchFamily="2" charset="2"/>
              <a:buChar char="ü"/>
            </a:pPr>
            <a:r>
              <a:rPr lang="en-US" dirty="0">
                <a:solidFill>
                  <a:schemeClr val="accent1"/>
                </a:solidFill>
              </a:rPr>
              <a:t>Use clear and easily understood language</a:t>
            </a:r>
          </a:p>
          <a:p>
            <a:pPr>
              <a:buFont typeface="Wingdings" panose="05000000000000000000" pitchFamily="2" charset="2"/>
              <a:buChar char="ü"/>
            </a:pPr>
            <a:r>
              <a:rPr lang="en-US" dirty="0">
                <a:solidFill>
                  <a:schemeClr val="accent1"/>
                </a:solidFill>
              </a:rPr>
              <a:t>Be free of bias </a:t>
            </a:r>
          </a:p>
          <a:p>
            <a:pPr>
              <a:buFont typeface="Wingdings" panose="05000000000000000000" pitchFamily="2" charset="2"/>
              <a:buChar char="ü"/>
            </a:pPr>
            <a:r>
              <a:rPr lang="en-US" dirty="0">
                <a:solidFill>
                  <a:schemeClr val="accent1"/>
                </a:solidFill>
              </a:rPr>
              <a:t>Be fact-based </a:t>
            </a:r>
          </a:p>
          <a:p>
            <a:pPr>
              <a:buFont typeface="Wingdings" panose="05000000000000000000" pitchFamily="2" charset="2"/>
              <a:buChar char="ü"/>
            </a:pPr>
            <a:r>
              <a:rPr lang="en-US" dirty="0">
                <a:solidFill>
                  <a:schemeClr val="accent1"/>
                </a:solidFill>
              </a:rPr>
              <a:t>Be behaviorally specific</a:t>
            </a:r>
          </a:p>
          <a:p>
            <a:endParaRPr lang="en-US" dirty="0"/>
          </a:p>
        </p:txBody>
      </p:sp>
      <p:sp>
        <p:nvSpPr>
          <p:cNvPr id="4" name="Slide Number Placeholder 3"/>
          <p:cNvSpPr>
            <a:spLocks noGrp="1"/>
          </p:cNvSpPr>
          <p:nvPr>
            <p:ph type="sldNum" sz="quarter" idx="5"/>
          </p:nvPr>
        </p:nvSpPr>
        <p:spPr/>
        <p:txBody>
          <a:bodyPr/>
          <a:lstStyle/>
          <a:p>
            <a:fld id="{13286ACC-4898-494B-9C79-1844D933DE1C}" type="slidenum">
              <a:rPr lang="en-US" smtClean="0"/>
              <a:t>41</a:t>
            </a:fld>
            <a:endParaRPr lang="en-US" dirty="0"/>
          </a:p>
        </p:txBody>
      </p:sp>
    </p:spTree>
    <p:extLst>
      <p:ext uri="{BB962C8B-B14F-4D97-AF65-F5344CB8AC3E}">
        <p14:creationId xmlns:p14="http://schemas.microsoft.com/office/powerpoint/2010/main" val="2842365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Describe the risk contributor and the specific behaviors in the first sentence(s).</a:t>
            </a:r>
          </a:p>
          <a:p>
            <a:pPr marL="0" indent="0" algn="l">
              <a:buFont typeface="Arial" panose="020B0604020202020204" pitchFamily="34" charset="0"/>
              <a:buNone/>
            </a:pP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Describe the effect on the children in the following sentences.</a:t>
            </a:r>
          </a:p>
          <a:p>
            <a:pPr marL="0" indent="0" algn="l">
              <a:buFont typeface="Arial" panose="020B0604020202020204" pitchFamily="34" charset="0"/>
              <a:buNone/>
            </a:pP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Use language that is clear, easily understood, and free of bias and derogatory statements.</a:t>
            </a:r>
          </a:p>
          <a:p>
            <a:pPr marL="0" indent="0" algn="l">
              <a:buFont typeface="Arial" panose="020B0604020202020204" pitchFamily="34" charset="0"/>
              <a:buNone/>
            </a:pP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Be based on facts and be behaviorally specific.</a:t>
            </a:r>
          </a:p>
          <a:p>
            <a:pPr marL="0" indent="0" algn="l">
              <a:buFont typeface="Arial" panose="020B0604020202020204" pitchFamily="34" charset="0"/>
              <a:buNone/>
            </a:pP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Be specific to the family.</a:t>
            </a:r>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42</a:t>
            </a:fld>
            <a:endParaRPr lang="en-US" dirty="0"/>
          </a:p>
        </p:txBody>
      </p:sp>
    </p:spTree>
    <p:extLst>
      <p:ext uri="{BB962C8B-B14F-4D97-AF65-F5344CB8AC3E}">
        <p14:creationId xmlns:p14="http://schemas.microsoft.com/office/powerpoint/2010/main" val="3952681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can cover these quickly or slowly to show other quality examples. </a:t>
            </a:r>
          </a:p>
          <a:p>
            <a:r>
              <a:rPr lang="en-US" dirty="0"/>
              <a:t>Have participants compare and contrast with theirs. </a:t>
            </a:r>
          </a:p>
          <a:p>
            <a:endParaRPr lang="en-US" dirty="0"/>
          </a:p>
          <a:p>
            <a:r>
              <a:rPr lang="en-US" dirty="0"/>
              <a:t>Risk Contributors: Domestic Relations and Family Roles, Interactions, Relationships, Emotional/Behavioral functioning of the children </a:t>
            </a: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44</a:t>
            </a:fld>
            <a:endParaRPr lang="en-US" dirty="0"/>
          </a:p>
        </p:txBody>
      </p:sp>
    </p:spTree>
    <p:extLst>
      <p:ext uri="{BB962C8B-B14F-4D97-AF65-F5344CB8AC3E}">
        <p14:creationId xmlns:p14="http://schemas.microsoft.com/office/powerpoint/2010/main" val="3201361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Contributors: Substance Abuse, Response to Stressors, Family Roles, Interactions and Relationships</a:t>
            </a: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45</a:t>
            </a:fld>
            <a:endParaRPr lang="en-US" dirty="0"/>
          </a:p>
        </p:txBody>
      </p:sp>
    </p:spTree>
    <p:extLst>
      <p:ext uri="{BB962C8B-B14F-4D97-AF65-F5344CB8AC3E}">
        <p14:creationId xmlns:p14="http://schemas.microsoft.com/office/powerpoint/2010/main" val="2583403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Self-Protection Risk Contributors: Parenting practices and Self-Protection</a:t>
            </a: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46</a:t>
            </a:fld>
            <a:endParaRPr lang="en-US" dirty="0"/>
          </a:p>
        </p:txBody>
      </p:sp>
    </p:spTree>
    <p:extLst>
      <p:ext uri="{BB962C8B-B14F-4D97-AF65-F5344CB8AC3E}">
        <p14:creationId xmlns:p14="http://schemas.microsoft.com/office/powerpoint/2010/main" val="404111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Collaborating</a:t>
            </a:r>
          </a:p>
          <a:p>
            <a:r>
              <a:rPr lang="en-US" dirty="0"/>
              <a:t>Establishing and maintaining mutually beneficial and well-defined relationships with families and community partners to achieve the shared goals of safety, permanence and well-being for children and families.</a:t>
            </a:r>
          </a:p>
          <a:p>
            <a:endParaRPr lang="en-US" dirty="0"/>
          </a:p>
          <a:p>
            <a:r>
              <a:rPr lang="en-US" dirty="0"/>
              <a:t>Collaboration should include a variety of resources, including families, coworkers, community stakeholders and service providers. A successful collaboration model is like a ship’s wheel, with the spokes of the wheel representing each resource and the center representing the goal. Everyone, including the youth and family, should work toward the common goal . Sometimes one entity drives the ship; sometimes everyone drives the ship. No matter who is driving, everyone is accountable for the shared goal</a:t>
            </a:r>
          </a:p>
          <a:p>
            <a:endParaRPr lang="en-US" dirty="0"/>
          </a:p>
          <a:p>
            <a:r>
              <a:rPr lang="en-US" dirty="0"/>
              <a:t>Implementing</a:t>
            </a:r>
          </a:p>
          <a:p>
            <a:r>
              <a:rPr lang="en-US" dirty="0"/>
              <a:t>Identifying and applying the most effective and culturally appropriate services, resources and processes to meet the goals established in the planning stage timely.</a:t>
            </a:r>
          </a:p>
          <a:p>
            <a:endParaRPr lang="en-US" dirty="0"/>
          </a:p>
          <a:p>
            <a:r>
              <a:rPr lang="en-US" dirty="0"/>
              <a:t>“The role of the caseworker is to collaborate with the individual or family in developing plans and selecting services that will best facilitate change…Case management emphasizes decision-making, coordination and provision of services. Caseworkers collect and analyze information, arrive at decisions at all stages of the casework process, coordinate services provided by others, and directly provide supportive services.” </a:t>
            </a:r>
          </a:p>
          <a:p>
            <a:endParaRPr lang="en-US" dirty="0"/>
          </a:p>
          <a:p>
            <a:r>
              <a:rPr lang="en-US" dirty="0"/>
              <a:t>“Implementation is a process, not an event. Implementation will not happen all at once or proceed smoothly, at least not at first.” </a:t>
            </a:r>
          </a:p>
          <a:p>
            <a:endParaRPr lang="en-US" dirty="0"/>
          </a:p>
          <a:p>
            <a:endParaRPr lang="en-US" dirty="0"/>
          </a:p>
        </p:txBody>
      </p:sp>
      <p:sp>
        <p:nvSpPr>
          <p:cNvPr id="4" name="Slide Number Placeholder 3"/>
          <p:cNvSpPr>
            <a:spLocks noGrp="1"/>
          </p:cNvSpPr>
          <p:nvPr>
            <p:ph type="sldNum" sz="quarter" idx="5"/>
          </p:nvPr>
        </p:nvSpPr>
        <p:spPr/>
        <p:txBody>
          <a:bodyPr/>
          <a:lstStyle/>
          <a:p>
            <a:fld id="{13286ACC-4898-494B-9C79-1844D933DE1C}" type="slidenum">
              <a:rPr lang="en-US" smtClean="0"/>
              <a:t>5</a:t>
            </a:fld>
            <a:endParaRPr lang="en-US" dirty="0"/>
          </a:p>
        </p:txBody>
      </p:sp>
    </p:spTree>
    <p:extLst>
      <p:ext uri="{BB962C8B-B14F-4D97-AF65-F5344CB8AC3E}">
        <p14:creationId xmlns:p14="http://schemas.microsoft.com/office/powerpoint/2010/main" val="2458087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a:t>CAPM Family Case Planning-  Developed by IHS for the Ohio Child Welfare Training Program – October 2017, revised Feb. 2018</a:t>
            </a:r>
            <a:endParaRPr lang="en-US" dirty="0"/>
          </a:p>
        </p:txBody>
      </p:sp>
      <p:sp>
        <p:nvSpPr>
          <p:cNvPr id="6" name="Slide Number Placeholder 5"/>
          <p:cNvSpPr>
            <a:spLocks noGrp="1"/>
          </p:cNvSpPr>
          <p:nvPr>
            <p:ph type="sldNum" sz="quarter" idx="5"/>
          </p:nvPr>
        </p:nvSpPr>
        <p:spPr/>
        <p:txBody>
          <a:bodyPr/>
          <a:lstStyle/>
          <a:p>
            <a:fld id="{10D4B450-624A-4360-ABBB-A20D3B7B8CE6}" type="slidenum">
              <a:rPr lang="en-US" smtClean="0"/>
              <a:t>47</a:t>
            </a:fld>
            <a:endParaRPr lang="en-US" dirty="0"/>
          </a:p>
        </p:txBody>
      </p:sp>
    </p:spTree>
    <p:extLst>
      <p:ext uri="{BB962C8B-B14F-4D97-AF65-F5344CB8AC3E}">
        <p14:creationId xmlns:p14="http://schemas.microsoft.com/office/powerpoint/2010/main" val="867584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family and Worker want to see happen to address the identified concerns/needs? (Behavioral Change)</a:t>
            </a:r>
            <a:endParaRPr lang="en-US" sz="1200" b="0" i="0" u="sng" kern="1200" dirty="0">
              <a:solidFill>
                <a:schemeClr val="tx1"/>
              </a:solidFill>
              <a:effectLst/>
              <a:latin typeface="+mn-lt"/>
              <a:ea typeface="+mn-ea"/>
              <a:cs typeface="+mn-cs"/>
            </a:endParaRPr>
          </a:p>
          <a:p>
            <a:br>
              <a:rPr lang="en-US" dirty="0"/>
            </a:br>
            <a:r>
              <a:rPr lang="en-US" sz="1200" b="0" i="1" kern="1200" dirty="0">
                <a:solidFill>
                  <a:schemeClr val="tx1"/>
                </a:solidFill>
                <a:effectLst/>
                <a:latin typeface="+mn-lt"/>
                <a:ea typeface="+mn-ea"/>
                <a:cs typeface="+mn-cs"/>
              </a:rPr>
              <a:t>Describe the behaviors or circumstances that will indicate that the risk contributors identified for this concern/need have been mitigated or improved. </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8F4F1BA-E29A-4FD5-818D-7312645B62B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3C8D933E-8FA1-42CA-A190-72B14B6EB74C}"/>
              </a:ext>
            </a:extLst>
          </p:cNvPr>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PowerPoint Handout </a:t>
            </a:r>
          </a:p>
        </p:txBody>
      </p:sp>
    </p:spTree>
    <p:extLst>
      <p:ext uri="{BB962C8B-B14F-4D97-AF65-F5344CB8AC3E}">
        <p14:creationId xmlns:p14="http://schemas.microsoft.com/office/powerpoint/2010/main" val="3346815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format can be used to effectively outline the needed changes, whether the change is explicitly behavioral, an attitude, or cognitive. </a:t>
            </a:r>
          </a:p>
          <a:p>
            <a:r>
              <a:rPr lang="en-US" dirty="0"/>
              <a:t>The format identifies the change and the behaviors affecting the children associated with the needed change. </a:t>
            </a: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FIRST SENTENCE: </a:t>
            </a:r>
            <a:r>
              <a:rPr lang="en-US" sz="1200" kern="1200" dirty="0">
                <a:solidFill>
                  <a:schemeClr val="tx1"/>
                </a:solidFill>
                <a:effectLst/>
                <a:latin typeface="+mn-lt"/>
                <a:ea typeface="+mn-ea"/>
                <a:cs typeface="+mn-cs"/>
              </a:rPr>
              <a:t>A general description of the needed change</a:t>
            </a: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SECOND SENTENCE: </a:t>
            </a:r>
            <a:r>
              <a:rPr lang="en-US" sz="1200" kern="1200" dirty="0">
                <a:solidFill>
                  <a:schemeClr val="tx1"/>
                </a:solidFill>
                <a:effectLst/>
                <a:latin typeface="+mn-lt"/>
                <a:ea typeface="+mn-ea"/>
                <a:cs typeface="+mn-cs"/>
              </a:rPr>
              <a:t>The change will result in:</a:t>
            </a: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BULLETED LIST</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Outcomes, always including parents' behaviors, related to the concern and care of the children:</a:t>
            </a:r>
          </a:p>
          <a:p>
            <a:pPr lvl="0"/>
            <a:r>
              <a:rPr lang="en-US" sz="1200" kern="1200" dirty="0">
                <a:solidFill>
                  <a:schemeClr val="tx1"/>
                </a:solidFill>
                <a:effectLst/>
                <a:latin typeface="+mn-lt"/>
                <a:ea typeface="+mn-ea"/>
                <a:cs typeface="+mn-cs"/>
              </a:rPr>
              <a:t>Use behaviorally observable terms.</a:t>
            </a:r>
          </a:p>
          <a:p>
            <a:pPr lvl="0"/>
            <a:r>
              <a:rPr lang="en-US" sz="1200" kern="1200" dirty="0">
                <a:solidFill>
                  <a:schemeClr val="tx1"/>
                </a:solidFill>
                <a:effectLst/>
                <a:latin typeface="+mn-lt"/>
                <a:ea typeface="+mn-ea"/>
                <a:cs typeface="+mn-cs"/>
              </a:rPr>
              <a:t>Describe desired improvements in attitude, knowledge, mental health in terms of the resulting behavioral changes.</a:t>
            </a:r>
          </a:p>
          <a:p>
            <a:pPr lvl="0"/>
            <a:r>
              <a:rPr lang="en-US" sz="1200" kern="1200" dirty="0">
                <a:solidFill>
                  <a:schemeClr val="tx1"/>
                </a:solidFill>
                <a:effectLst/>
                <a:latin typeface="+mn-lt"/>
                <a:ea typeface="+mn-ea"/>
                <a:cs typeface="+mn-cs"/>
              </a:rPr>
              <a:t>Use bullets rather than long sentences or paragraphs, as they are easier to read.</a:t>
            </a:r>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50</a:t>
            </a:fld>
            <a:endParaRPr lang="en-US" dirty="0"/>
          </a:p>
        </p:txBody>
      </p:sp>
    </p:spTree>
    <p:extLst>
      <p:ext uri="{BB962C8B-B14F-4D97-AF65-F5344CB8AC3E}">
        <p14:creationId xmlns:p14="http://schemas.microsoft.com/office/powerpoint/2010/main" val="3925899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4443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9466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PP slide on the screen during activity</a:t>
            </a:r>
          </a:p>
          <a:p>
            <a:r>
              <a:rPr lang="en-US" sz="1200" kern="1200" dirty="0">
                <a:solidFill>
                  <a:schemeClr val="tx1"/>
                </a:solidFill>
                <a:effectLst/>
                <a:latin typeface="+mn-lt"/>
                <a:ea typeface="+mn-ea"/>
                <a:cs typeface="+mn-cs"/>
              </a:rPr>
              <a:t>Language should be in the future tense</a:t>
            </a:r>
          </a:p>
          <a:p>
            <a:r>
              <a:rPr lang="en-US" sz="1200" kern="1200" dirty="0">
                <a:solidFill>
                  <a:schemeClr val="tx1"/>
                </a:solidFill>
                <a:effectLst/>
                <a:latin typeface="+mn-lt"/>
                <a:ea typeface="+mn-ea"/>
                <a:cs typeface="+mn-cs"/>
              </a:rPr>
              <a:t>Engage the Family </a:t>
            </a:r>
          </a:p>
          <a:p>
            <a:r>
              <a:rPr lang="en-US" sz="1200" kern="1200" dirty="0">
                <a:solidFill>
                  <a:schemeClr val="tx1"/>
                </a:solidFill>
                <a:effectLst/>
                <a:latin typeface="+mn-lt"/>
                <a:ea typeface="+mn-ea"/>
                <a:cs typeface="+mn-cs"/>
              </a:rPr>
              <a:t>Use behaviorally observable terms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Utilize the following structure:</a:t>
            </a:r>
          </a:p>
          <a:p>
            <a:r>
              <a:rPr lang="en-US" sz="1200" b="1" u="sng" kern="1200" dirty="0">
                <a:solidFill>
                  <a:schemeClr val="tx1"/>
                </a:solidFill>
                <a:effectLst/>
                <a:latin typeface="+mn-lt"/>
                <a:ea typeface="+mn-ea"/>
                <a:cs typeface="+mn-cs"/>
              </a:rPr>
              <a:t>FIRST SENTENCE: </a:t>
            </a:r>
            <a:r>
              <a:rPr lang="en-US" sz="1200" kern="1200" dirty="0">
                <a:solidFill>
                  <a:schemeClr val="tx1"/>
                </a:solidFill>
                <a:effectLst/>
                <a:latin typeface="+mn-lt"/>
                <a:ea typeface="+mn-ea"/>
                <a:cs typeface="+mn-cs"/>
              </a:rPr>
              <a:t>A general description of the needed change</a:t>
            </a:r>
          </a:p>
          <a:p>
            <a:r>
              <a:rPr lang="en-US" sz="1200" b="1" u="sng" kern="1200" dirty="0">
                <a:solidFill>
                  <a:schemeClr val="tx1"/>
                </a:solidFill>
                <a:effectLst/>
                <a:latin typeface="+mn-lt"/>
                <a:ea typeface="+mn-ea"/>
                <a:cs typeface="+mn-cs"/>
              </a:rPr>
              <a:t>SECOND SENTENCE: </a:t>
            </a:r>
            <a:r>
              <a:rPr lang="en-US" sz="1200" kern="1200" dirty="0">
                <a:solidFill>
                  <a:schemeClr val="tx1"/>
                </a:solidFill>
                <a:effectLst/>
                <a:latin typeface="+mn-lt"/>
                <a:ea typeface="+mn-ea"/>
                <a:cs typeface="+mn-cs"/>
              </a:rPr>
              <a:t>The change will result in:</a:t>
            </a:r>
          </a:p>
          <a:p>
            <a:r>
              <a:rPr lang="en-US" sz="1200" b="1" u="sng" kern="1200" dirty="0">
                <a:solidFill>
                  <a:schemeClr val="tx1"/>
                </a:solidFill>
                <a:effectLst/>
                <a:latin typeface="+mn-lt"/>
                <a:ea typeface="+mn-ea"/>
                <a:cs typeface="+mn-cs"/>
              </a:rPr>
              <a:t>BULLETED LIST</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Outcomes, always including parents' behaviors, related to the concern and care of the children:</a:t>
            </a:r>
          </a:p>
          <a:p>
            <a:pPr lvl="0"/>
            <a:r>
              <a:rPr lang="en-US" sz="1200" kern="1200" dirty="0">
                <a:solidFill>
                  <a:schemeClr val="tx1"/>
                </a:solidFill>
                <a:effectLst/>
                <a:latin typeface="+mn-lt"/>
                <a:ea typeface="+mn-ea"/>
                <a:cs typeface="+mn-cs"/>
              </a:rPr>
              <a:t>Use behaviorally observable terms.</a:t>
            </a:r>
          </a:p>
          <a:p>
            <a:pPr lvl="0"/>
            <a:r>
              <a:rPr lang="en-US" sz="1200" kern="1200" dirty="0">
                <a:solidFill>
                  <a:schemeClr val="tx1"/>
                </a:solidFill>
                <a:effectLst/>
                <a:latin typeface="+mn-lt"/>
                <a:ea typeface="+mn-ea"/>
                <a:cs typeface="+mn-cs"/>
              </a:rPr>
              <a:t>Describe desired improvements in attitude, knowledge, mental health in terms of the resulting behavioral changes.</a:t>
            </a:r>
          </a:p>
          <a:p>
            <a:r>
              <a:rPr lang="en-US" sz="1200" kern="1200" dirty="0">
                <a:solidFill>
                  <a:schemeClr val="tx1"/>
                </a:solidFill>
                <a:effectLst/>
                <a:latin typeface="+mn-lt"/>
                <a:ea typeface="+mn-ea"/>
                <a:cs typeface="+mn-cs"/>
              </a:rPr>
              <a:t>Use bullets rather than long sentences or paragraphs, as they are easier to read.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286ACC-4898-494B-9C79-1844D933DE1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903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Does the information provided identify what behavior must change?</a:t>
            </a:r>
          </a:p>
          <a:p>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the language clear and written in family-friendly language?</a:t>
            </a:r>
          </a:p>
          <a:p>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the language behaviorally specific?</a:t>
            </a:r>
          </a:p>
          <a:p>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there a clear description of what behaviors will be observed once the behavior, attitude, or cognitive process is changed?</a:t>
            </a:r>
          </a:p>
          <a:p>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there a clear description of how the change in behavior will protect the children?</a:t>
            </a:r>
          </a:p>
          <a:p>
            <a:pPr lvl="0"/>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54</a:t>
            </a:fld>
            <a:endParaRPr lang="en-US" dirty="0"/>
          </a:p>
        </p:txBody>
      </p:sp>
    </p:spTree>
    <p:extLst>
      <p:ext uri="{BB962C8B-B14F-4D97-AF65-F5344CB8AC3E}">
        <p14:creationId xmlns:p14="http://schemas.microsoft.com/office/powerpoint/2010/main" val="609577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55</a:t>
            </a:fld>
            <a:endParaRPr lang="en-US" dirty="0"/>
          </a:p>
        </p:txBody>
      </p:sp>
    </p:spTree>
    <p:extLst>
      <p:ext uri="{BB962C8B-B14F-4D97-AF65-F5344CB8AC3E}">
        <p14:creationId xmlns:p14="http://schemas.microsoft.com/office/powerpoint/2010/main" val="398193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Contributors: Domestic Relations and Family Roles, Interactions, Relationships, Emotional/Behavioral functioning of the children </a:t>
            </a: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56</a:t>
            </a:fld>
            <a:endParaRPr lang="en-US" dirty="0"/>
          </a:p>
        </p:txBody>
      </p:sp>
    </p:spTree>
    <p:extLst>
      <p:ext uri="{BB962C8B-B14F-4D97-AF65-F5344CB8AC3E}">
        <p14:creationId xmlns:p14="http://schemas.microsoft.com/office/powerpoint/2010/main" val="1187097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Contributors: Substance Abuse, Response to Stressors, Family Roles, Interactions and Relationships</a:t>
            </a: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58</a:t>
            </a:fld>
            <a:endParaRPr lang="en-US" dirty="0"/>
          </a:p>
        </p:txBody>
      </p:sp>
    </p:spTree>
    <p:extLst>
      <p:ext uri="{BB962C8B-B14F-4D97-AF65-F5344CB8AC3E}">
        <p14:creationId xmlns:p14="http://schemas.microsoft.com/office/powerpoint/2010/main" val="2413031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fontAlgn="base"/>
            <a:r>
              <a:rPr lang="en-US" sz="1200" u="none" strike="noStrike" kern="1200" dirty="0">
                <a:solidFill>
                  <a:schemeClr val="tx1"/>
                </a:solidFill>
                <a:effectLst/>
                <a:latin typeface="+mn-lt"/>
                <a:ea typeface="+mn-ea"/>
                <a:cs typeface="+mn-cs"/>
              </a:rPr>
              <a:t>Control active safety threats - Identify how the active safety threat will be controlled or removed.</a:t>
            </a:r>
          </a:p>
          <a:p>
            <a:pPr lvl="0" fontAlgn="base"/>
            <a:r>
              <a:rPr lang="en-US" sz="1200" u="none" strike="noStrike" kern="1200" dirty="0">
                <a:solidFill>
                  <a:schemeClr val="tx1"/>
                </a:solidFill>
                <a:effectLst/>
                <a:latin typeface="+mn-lt"/>
                <a:ea typeface="+mn-ea"/>
                <a:cs typeface="+mn-cs"/>
              </a:rPr>
              <a:t>Substitute parental protective capacities.</a:t>
            </a:r>
            <a:endParaRPr lang="en-US" sz="11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Identify responsible person/party.</a:t>
            </a:r>
            <a:r>
              <a:rPr lang="en-US" sz="11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Arranges for a responsible party to control active safety threats identified in the assessment of safety.</a:t>
            </a:r>
          </a:p>
          <a:p>
            <a:pPr lvl="0" fontAlgn="base"/>
            <a:r>
              <a:rPr lang="en-US" sz="1200" u="none" strike="noStrike" kern="1200" dirty="0">
                <a:solidFill>
                  <a:schemeClr val="tx1"/>
                </a:solidFill>
                <a:effectLst/>
                <a:latin typeface="+mn-lt"/>
                <a:ea typeface="+mn-ea"/>
                <a:cs typeface="+mn-cs"/>
              </a:rPr>
              <a:t>Establish actions required for the P/G/C and responsible party.</a:t>
            </a:r>
            <a:endParaRPr lang="en-US" sz="110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6609B45-F039-4650-B83A-249471A9DC5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8B213862-FB5B-45C0-A1FC-F96D58E3FAA7}"/>
              </a:ext>
            </a:extLst>
          </p:cNvPr>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2114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Self-Protection Risk Contributors: Parenting practices and Self-Protection</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120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61</a:t>
            </a:fld>
            <a:endParaRPr lang="en-US" dirty="0"/>
          </a:p>
        </p:txBody>
      </p:sp>
    </p:spTree>
    <p:extLst>
      <p:ext uri="{BB962C8B-B14F-4D97-AF65-F5344CB8AC3E}">
        <p14:creationId xmlns:p14="http://schemas.microsoft.com/office/powerpoint/2010/main" val="2299601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Risk Contributors identified above as they relate to this specific concern for the family. </a:t>
            </a:r>
          </a:p>
          <a:p>
            <a:endParaRPr lang="en-US" dirty="0"/>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62</a:t>
            </a:fld>
            <a:endParaRPr lang="en-US" dirty="0"/>
          </a:p>
        </p:txBody>
      </p:sp>
    </p:spTree>
    <p:extLst>
      <p:ext uri="{BB962C8B-B14F-4D97-AF65-F5344CB8AC3E}">
        <p14:creationId xmlns:p14="http://schemas.microsoft.com/office/powerpoint/2010/main" val="4263629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family what they think is causing the concern.</a:t>
            </a:r>
          </a:p>
          <a:p>
            <a:endParaRPr lang="en-US" dirty="0"/>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63</a:t>
            </a:fld>
            <a:endParaRPr lang="en-US" dirty="0"/>
          </a:p>
        </p:txBody>
      </p:sp>
    </p:spTree>
    <p:extLst>
      <p:ext uri="{BB962C8B-B14F-4D97-AF65-F5344CB8AC3E}">
        <p14:creationId xmlns:p14="http://schemas.microsoft.com/office/powerpoint/2010/main" val="3780233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Contributors: Substance Abuse, Response to Stressors, Family Roles, Interactions and Relationships</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9670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66</a:t>
            </a:fld>
            <a:endParaRPr lang="en-US" dirty="0"/>
          </a:p>
        </p:txBody>
      </p:sp>
    </p:spTree>
    <p:extLst>
      <p:ext uri="{BB962C8B-B14F-4D97-AF65-F5344CB8AC3E}">
        <p14:creationId xmlns:p14="http://schemas.microsoft.com/office/powerpoint/2010/main" val="502914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your non-risk contributors, which can be used as strengths.</a:t>
            </a:r>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67</a:t>
            </a:fld>
            <a:endParaRPr lang="en-US" dirty="0"/>
          </a:p>
        </p:txBody>
      </p:sp>
    </p:spTree>
    <p:extLst>
      <p:ext uri="{BB962C8B-B14F-4D97-AF65-F5344CB8AC3E}">
        <p14:creationId xmlns:p14="http://schemas.microsoft.com/office/powerpoint/2010/main" val="36364287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Describe the Non-Risk Contributors identified and how they mitigate the Risk Contributors for this concern.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strengths and family/community supports does the family have?</a:t>
            </a:r>
            <a:endParaRPr lang="en-US" b="1" baseline="0" dirty="0"/>
          </a:p>
        </p:txBody>
      </p:sp>
      <p:sp>
        <p:nvSpPr>
          <p:cNvPr id="4" name="Slide Number Placeholder 3"/>
          <p:cNvSpPr>
            <a:spLocks noGrp="1"/>
          </p:cNvSpPr>
          <p:nvPr>
            <p:ph type="sldNum" sz="quarter" idx="10"/>
          </p:nvPr>
        </p:nvSpPr>
        <p:spPr/>
        <p:txBody>
          <a:bodyPr/>
          <a:lstStyle/>
          <a:p>
            <a:fld id="{10D4B450-624A-4360-ABBB-A20D3B7B8CE6}" type="slidenum">
              <a:rPr lang="en-US" smtClean="0"/>
              <a:t>68</a:t>
            </a:fld>
            <a:endParaRPr lang="en-US" dirty="0"/>
          </a:p>
        </p:txBody>
      </p:sp>
      <p:sp>
        <p:nvSpPr>
          <p:cNvPr id="5" name="Footer Placeholder 4">
            <a:extLst>
              <a:ext uri="{FF2B5EF4-FFF2-40B4-BE49-F238E27FC236}">
                <a16:creationId xmlns:a16="http://schemas.microsoft.com/office/drawing/2014/main" id="{57133432-A4A2-4FAC-AE70-EFA79613DF6F}"/>
              </a:ext>
            </a:extLst>
          </p:cNvPr>
          <p:cNvSpPr>
            <a:spLocks noGrp="1"/>
          </p:cNvSpPr>
          <p:nvPr>
            <p:ph type="ftr" sz="quarter" idx="11"/>
          </p:nvPr>
        </p:nvSpPr>
        <p:spPr/>
        <p:txBody>
          <a:bodyPr/>
          <a:lstStyle/>
          <a:p>
            <a:r>
              <a:rPr lang="en-US" dirty="0"/>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2984008B-26B7-449E-983E-C260A778EA3B}"/>
              </a:ext>
            </a:extLst>
          </p:cNvPr>
          <p:cNvSpPr>
            <a:spLocks noGrp="1"/>
          </p:cNvSpPr>
          <p:nvPr>
            <p:ph type="hdr" sz="quarter" idx="12"/>
          </p:nvPr>
        </p:nvSpPr>
        <p:spPr/>
        <p:txBody>
          <a:bodyPr/>
          <a:lstStyle/>
          <a:p>
            <a:r>
              <a:rPr lang="en-US"/>
              <a:t>PowerPoint Handout </a:t>
            </a:r>
            <a:endParaRPr lang="en-US" dirty="0"/>
          </a:p>
        </p:txBody>
      </p:sp>
    </p:spTree>
    <p:extLst>
      <p:ext uri="{BB962C8B-B14F-4D97-AF65-F5344CB8AC3E}">
        <p14:creationId xmlns:p14="http://schemas.microsoft.com/office/powerpoint/2010/main" val="4207296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Johnston Family Case Plan sample – concern 2</a:t>
            </a: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69</a:t>
            </a:fld>
            <a:endParaRPr lang="en-US" dirty="0"/>
          </a:p>
        </p:txBody>
      </p:sp>
    </p:spTree>
    <p:extLst>
      <p:ext uri="{BB962C8B-B14F-4D97-AF65-F5344CB8AC3E}">
        <p14:creationId xmlns:p14="http://schemas.microsoft.com/office/powerpoint/2010/main" val="2936926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2228"/>
                </a:solidFill>
                <a:effectLst/>
                <a:latin typeface="Helvetica Neue"/>
              </a:rPr>
              <a:t>Good time to cross check with your behavior change statement.  These action steps are to drive the behavior change that are not the change. An example is a GPS where there is construction. The GPS will be altered as you go depending on traffic and construction but will get you the same destination. It is a dynamic process and constantly evolving. “more than one way to get there” thinking.</a:t>
            </a:r>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70</a:t>
            </a:fld>
            <a:endParaRPr lang="en-US" dirty="0"/>
          </a:p>
        </p:txBody>
      </p:sp>
    </p:spTree>
    <p:extLst>
      <p:ext uri="{BB962C8B-B14F-4D97-AF65-F5344CB8AC3E}">
        <p14:creationId xmlns:p14="http://schemas.microsoft.com/office/powerpoint/2010/main" val="2597058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You will need to look at this in the slide show presentation and click through the slides.</a:t>
            </a:r>
          </a:p>
          <a:p>
            <a:endParaRPr lang="en-US" dirty="0"/>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dirty="0"/>
              <a:t>Behavior change –Clearly articulate the behavior needed to mitigate the concerns/needs of the family</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dirty="0"/>
              <a:t>Maximize strengths- identifying and leverage Non-Risk Contributors that can mitigate Risk Contributors</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dirty="0"/>
              <a:t>Coordinate Action steps- Identify the action steps and/or services needed to help the family and reduce risk contributors identified in the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Assign action steps to individuals- Identify the individuals who will complete these action steps to achieve the needed behavior change to reduce the risk.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 steps the caseworker/agency will take to assist.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Measuring progress: how &amp; when - Provide a detailed description of how the family's progress in achieving the action steps will be measured. </a:t>
            </a:r>
            <a:r>
              <a:rPr lang="en-US" baseline="0" dirty="0"/>
              <a:t>Identify the activity or time period in which the worker will assess the family's progress in achieving the action steps. </a:t>
            </a:r>
          </a:p>
          <a:p>
            <a:endParaRPr lang="en-US" dirty="0"/>
          </a:p>
        </p:txBody>
      </p:sp>
      <p:sp>
        <p:nvSpPr>
          <p:cNvPr id="4" name="Slide Number Placeholder 3"/>
          <p:cNvSpPr>
            <a:spLocks noGrp="1"/>
          </p:cNvSpPr>
          <p:nvPr>
            <p:ph type="sldNum" sz="quarter" idx="10"/>
          </p:nvPr>
        </p:nvSpPr>
        <p:spPr/>
        <p:txBody>
          <a:bodyPr/>
          <a:lstStyle/>
          <a:p>
            <a:fld id="{10D4B450-624A-4360-ABBB-A20D3B7B8CE6}" type="slidenum">
              <a:rPr lang="en-US" smtClean="0"/>
              <a:t>7</a:t>
            </a:fld>
            <a:endParaRPr lang="en-US" dirty="0"/>
          </a:p>
        </p:txBody>
      </p:sp>
      <p:sp>
        <p:nvSpPr>
          <p:cNvPr id="5" name="Footer Placeholder 4">
            <a:extLst>
              <a:ext uri="{FF2B5EF4-FFF2-40B4-BE49-F238E27FC236}">
                <a16:creationId xmlns:a16="http://schemas.microsoft.com/office/drawing/2014/main" id="{76609B45-F039-4650-B83A-249471A9DC56}"/>
              </a:ext>
            </a:extLst>
          </p:cNvPr>
          <p:cNvSpPr>
            <a:spLocks noGrp="1"/>
          </p:cNvSpPr>
          <p:nvPr>
            <p:ph type="ftr" sz="quarter" idx="11"/>
          </p:nvPr>
        </p:nvSpPr>
        <p:spPr/>
        <p:txBody>
          <a:bodyPr/>
          <a:lstStyle/>
          <a:p>
            <a:r>
              <a:rPr lang="en-US" dirty="0"/>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8B213862-FB5B-45C0-A1FC-F96D58E3FAA7}"/>
              </a:ext>
            </a:extLst>
          </p:cNvPr>
          <p:cNvSpPr>
            <a:spLocks noGrp="1"/>
          </p:cNvSpPr>
          <p:nvPr>
            <p:ph type="hdr" sz="quarter" idx="12"/>
          </p:nvPr>
        </p:nvSpPr>
        <p:spPr/>
        <p:txBody>
          <a:bodyPr/>
          <a:lstStyle/>
          <a:p>
            <a:r>
              <a:rPr lang="en-US"/>
              <a:t>PowerPoint Handout </a:t>
            </a:r>
            <a:endParaRPr lang="en-US" dirty="0"/>
          </a:p>
        </p:txBody>
      </p:sp>
    </p:spTree>
    <p:extLst>
      <p:ext uri="{BB962C8B-B14F-4D97-AF65-F5344CB8AC3E}">
        <p14:creationId xmlns:p14="http://schemas.microsoft.com/office/powerpoint/2010/main" val="10228637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B3EB4A8-1E54-4609-97DD-C1001A92BEC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2829C1BA-FACB-4484-B0DE-2B143B747A5A}"/>
              </a:ext>
            </a:extLst>
          </p:cNvPr>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8613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4124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Answer the question “How will the CW/Service Team help the family make this change?”</a:t>
            </a:r>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73</a:t>
            </a:fld>
            <a:endParaRPr lang="en-US" dirty="0"/>
          </a:p>
        </p:txBody>
      </p:sp>
    </p:spTree>
    <p:extLst>
      <p:ext uri="{BB962C8B-B14F-4D97-AF65-F5344CB8AC3E}">
        <p14:creationId xmlns:p14="http://schemas.microsoft.com/office/powerpoint/2010/main" val="8512207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74</a:t>
            </a:fld>
            <a:endParaRPr lang="en-US" dirty="0"/>
          </a:p>
        </p:txBody>
      </p:sp>
    </p:spTree>
    <p:extLst>
      <p:ext uri="{BB962C8B-B14F-4D97-AF65-F5344CB8AC3E}">
        <p14:creationId xmlns:p14="http://schemas.microsoft.com/office/powerpoint/2010/main" val="1988427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75</a:t>
            </a:fld>
            <a:endParaRPr lang="en-US" dirty="0"/>
          </a:p>
        </p:txBody>
      </p:sp>
    </p:spTree>
    <p:extLst>
      <p:ext uri="{BB962C8B-B14F-4D97-AF65-F5344CB8AC3E}">
        <p14:creationId xmlns:p14="http://schemas.microsoft.com/office/powerpoint/2010/main" val="42445540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0D4B450-624A-4360-ABBB-A20D3B7B8CE6}" type="slidenum">
              <a:rPr lang="en-US" smtClean="0"/>
              <a:t>77</a:t>
            </a:fld>
            <a:endParaRPr lang="en-US" dirty="0"/>
          </a:p>
        </p:txBody>
      </p:sp>
      <p:sp>
        <p:nvSpPr>
          <p:cNvPr id="5" name="Footer Placeholder 4">
            <a:extLst>
              <a:ext uri="{FF2B5EF4-FFF2-40B4-BE49-F238E27FC236}">
                <a16:creationId xmlns:a16="http://schemas.microsoft.com/office/drawing/2014/main" id="{6AF8A4A5-BB97-4C58-B768-F35245E4A3FD}"/>
              </a:ext>
            </a:extLst>
          </p:cNvPr>
          <p:cNvSpPr>
            <a:spLocks noGrp="1"/>
          </p:cNvSpPr>
          <p:nvPr>
            <p:ph type="ftr" sz="quarter" idx="11"/>
          </p:nvPr>
        </p:nvSpPr>
        <p:spPr/>
        <p:txBody>
          <a:bodyPr/>
          <a:lstStyle/>
          <a:p>
            <a:r>
              <a:rPr lang="en-US" dirty="0"/>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0C789C38-2FB3-4B6C-9669-49E33D004051}"/>
              </a:ext>
            </a:extLst>
          </p:cNvPr>
          <p:cNvSpPr>
            <a:spLocks noGrp="1"/>
          </p:cNvSpPr>
          <p:nvPr>
            <p:ph type="hdr" sz="quarter" idx="12"/>
          </p:nvPr>
        </p:nvSpPr>
        <p:spPr/>
        <p:txBody>
          <a:bodyPr/>
          <a:lstStyle/>
          <a:p>
            <a:r>
              <a:rPr lang="en-US"/>
              <a:t>PowerPoint Handout </a:t>
            </a:r>
            <a:endParaRPr lang="en-US" dirty="0"/>
          </a:p>
        </p:txBody>
      </p:sp>
    </p:spTree>
    <p:extLst>
      <p:ext uri="{BB962C8B-B14F-4D97-AF65-F5344CB8AC3E}">
        <p14:creationId xmlns:p14="http://schemas.microsoft.com/office/powerpoint/2010/main" val="883820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78</a:t>
            </a:fld>
            <a:endParaRPr lang="en-US" dirty="0"/>
          </a:p>
        </p:txBody>
      </p:sp>
    </p:spTree>
    <p:extLst>
      <p:ext uri="{BB962C8B-B14F-4D97-AF65-F5344CB8AC3E}">
        <p14:creationId xmlns:p14="http://schemas.microsoft.com/office/powerpoint/2010/main" val="30532750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Action steps are broken up by activity (not by person). Individual tasks are listed to demonstrate </a:t>
            </a:r>
            <a:r>
              <a:rPr lang="en-US" u="sng" dirty="0"/>
              <a:t>who</a:t>
            </a:r>
            <a:r>
              <a:rPr lang="en-US" dirty="0"/>
              <a:t> will complete each task of the activity.  </a:t>
            </a:r>
          </a:p>
          <a:p>
            <a:pPr marL="0" indent="0">
              <a:buNone/>
            </a:pPr>
            <a:r>
              <a:rPr lang="en-US" dirty="0"/>
              <a:t>How will each service associated with the concern be completed?  How will this action step help the family and reduce risk contributors identified?</a:t>
            </a:r>
          </a:p>
          <a:p>
            <a:pPr marL="0" indent="0">
              <a:buNone/>
            </a:pPr>
            <a:endParaRPr lang="en-US" dirty="0"/>
          </a:p>
          <a:p>
            <a:pPr marL="0" indent="0">
              <a:buNone/>
            </a:pPr>
            <a:r>
              <a:rPr lang="en-US" dirty="0"/>
              <a:t>Explicitly state activities in clear language</a:t>
            </a:r>
          </a:p>
          <a:p>
            <a:pPr marL="0" indent="0">
              <a:buNone/>
            </a:pPr>
            <a:r>
              <a:rPr lang="en-US" dirty="0"/>
              <a:t>Activities should parallel those in the family activities</a:t>
            </a:r>
          </a:p>
          <a:p>
            <a:pPr marL="0" indent="0">
              <a:buNone/>
            </a:pPr>
            <a:r>
              <a:rPr lang="en-US" dirty="0"/>
              <a:t>Include linking services, not just referring services</a:t>
            </a:r>
          </a:p>
          <a:p>
            <a:pPr marL="0" indent="0">
              <a:buNone/>
            </a:pPr>
            <a:r>
              <a:rPr lang="en-US" dirty="0"/>
              <a:t>Include steps service providers are expected to complete</a:t>
            </a:r>
          </a:p>
          <a:p>
            <a:pPr marL="0" indent="0">
              <a:buNone/>
            </a:pPr>
            <a:r>
              <a:rPr lang="en-US" dirty="0"/>
              <a:t>Answer the question “How will the CW/Service Team help the family make this change?”</a:t>
            </a:r>
          </a:p>
          <a:p>
            <a:pPr marL="0" indent="0">
              <a:buNone/>
            </a:pPr>
            <a:endParaRPr lang="en-US" dirty="0"/>
          </a:p>
          <a:p>
            <a:pPr marL="0" indent="0">
              <a:buNone/>
            </a:pPr>
            <a:endParaRPr lang="en-US" dirty="0"/>
          </a:p>
          <a:p>
            <a:pPr marL="0" indent="0">
              <a:buNone/>
            </a:pPr>
            <a:r>
              <a:rPr lang="en-US" dirty="0"/>
              <a:t>Example:</a:t>
            </a:r>
          </a:p>
          <a:p>
            <a:pPr marL="0" indent="0">
              <a:buNone/>
            </a:pPr>
            <a:r>
              <a:rPr lang="en-US" u="sng" dirty="0"/>
              <a:t>Substance Abuse Treatment</a:t>
            </a:r>
            <a:r>
              <a:rPr lang="en-US" dirty="0"/>
              <a:t>- intended to help Mr. Smith stop compulsive drug seeking and use. </a:t>
            </a:r>
            <a:endParaRPr lang="en-US" u="sng" dirty="0"/>
          </a:p>
          <a:p>
            <a:pPr>
              <a:buFont typeface="Arial" panose="020B0604020202020204" pitchFamily="34" charset="0"/>
              <a:buChar char="•"/>
            </a:pPr>
            <a:r>
              <a:rPr lang="en-US" dirty="0"/>
              <a:t>Caseworker will make a referral for Mr. Smith to complete a drug and alcohol assessment.  </a:t>
            </a:r>
          </a:p>
          <a:p>
            <a:pPr>
              <a:buFont typeface="Arial" panose="020B0604020202020204" pitchFamily="34" charset="0"/>
              <a:buChar char="•"/>
            </a:pPr>
            <a:r>
              <a:rPr lang="en-US" dirty="0"/>
              <a:t>ABC Treatment will contact Mr. Smith to schedule a drug and alcohol assessment.</a:t>
            </a:r>
          </a:p>
          <a:p>
            <a:pPr>
              <a:buFont typeface="Arial" panose="020B0604020202020204" pitchFamily="34" charset="0"/>
              <a:buChar char="•"/>
            </a:pPr>
            <a:r>
              <a:rPr lang="en-US" dirty="0"/>
              <a:t>Mr. Smith will complete the assessment to which he is referred.</a:t>
            </a: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79</a:t>
            </a:fld>
            <a:endParaRPr lang="en-US" dirty="0"/>
          </a:p>
        </p:txBody>
      </p:sp>
    </p:spTree>
    <p:extLst>
      <p:ext uri="{BB962C8B-B14F-4D97-AF65-F5344CB8AC3E}">
        <p14:creationId xmlns:p14="http://schemas.microsoft.com/office/powerpoint/2010/main" val="2523251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286ACC-4898-494B-9C79-1844D933DE1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5889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 it clear what action steps and services must be completed?</a:t>
            </a:r>
          </a:p>
          <a:p>
            <a:r>
              <a:rPr lang="en-US" sz="1200" kern="1200" dirty="0">
                <a:solidFill>
                  <a:schemeClr val="tx1"/>
                </a:solidFill>
                <a:effectLst/>
                <a:latin typeface="+mn-lt"/>
                <a:ea typeface="+mn-ea"/>
                <a:cs typeface="+mn-cs"/>
              </a:rPr>
              <a:t>Is it clear who will complete the action step?</a:t>
            </a:r>
          </a:p>
          <a:p>
            <a:r>
              <a:rPr lang="en-US" sz="1200" kern="1200" dirty="0">
                <a:solidFill>
                  <a:schemeClr val="tx1"/>
                </a:solidFill>
                <a:effectLst/>
                <a:latin typeface="+mn-lt"/>
                <a:ea typeface="+mn-ea"/>
                <a:cs typeface="+mn-cs"/>
              </a:rPr>
              <a:t>Is it clear how the action step to help achieve desired behavior change?</a:t>
            </a:r>
          </a:p>
          <a:p>
            <a:r>
              <a:rPr lang="en-US" sz="1200" kern="1200" dirty="0">
                <a:solidFill>
                  <a:schemeClr val="tx1"/>
                </a:solidFill>
                <a:effectLst/>
                <a:latin typeface="+mn-lt"/>
                <a:ea typeface="+mn-ea"/>
                <a:cs typeface="+mn-cs"/>
              </a:rPr>
              <a:t>Is it clear when it should be completed?</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81</a:t>
            </a:fld>
            <a:endParaRPr lang="en-US" dirty="0"/>
          </a:p>
        </p:txBody>
      </p:sp>
    </p:spTree>
    <p:extLst>
      <p:ext uri="{BB962C8B-B14F-4D97-AF65-F5344CB8AC3E}">
        <p14:creationId xmlns:p14="http://schemas.microsoft.com/office/powerpoint/2010/main" val="100001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457200" algn="l"/>
            <a:r>
              <a:rPr lang="en-US" b="0" i="0" dirty="0">
                <a:solidFill>
                  <a:srgbClr val="1D2228"/>
                </a:solidFill>
                <a:effectLst/>
                <a:latin typeface="Helvetica Neue"/>
              </a:rPr>
              <a:t>Example 1: Heart attack </a:t>
            </a:r>
          </a:p>
          <a:p>
            <a:pPr marL="457200" algn="l"/>
            <a:r>
              <a:rPr lang="en-US" b="0" i="0" dirty="0">
                <a:solidFill>
                  <a:srgbClr val="1D2228"/>
                </a:solidFill>
                <a:effectLst/>
                <a:latin typeface="Helvetica Neue"/>
              </a:rPr>
              <a:t>(safety plan) = 911, hospitalization, possibly surgery</a:t>
            </a:r>
          </a:p>
          <a:p>
            <a:pPr marL="457200" algn="l"/>
            <a:endParaRPr lang="en-US" b="0" i="0" dirty="0">
              <a:solidFill>
                <a:srgbClr val="1D2228"/>
              </a:solidFill>
              <a:effectLst/>
              <a:latin typeface="Helvetica Neue"/>
            </a:endParaRPr>
          </a:p>
          <a:p>
            <a:pPr marL="457200" algn="l"/>
            <a:r>
              <a:rPr lang="en-US" b="0" i="0" dirty="0">
                <a:solidFill>
                  <a:srgbClr val="1D2228"/>
                </a:solidFill>
                <a:effectLst/>
                <a:latin typeface="Helvetica Neue"/>
              </a:rPr>
              <a:t>(Risk- case plan) = Dr appt- rehab, medication to prevent another heart attack</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F88A13-43C7-4D35-A9D9-2BBDEECCF8D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7B1C11E5-37E7-441C-BED4-F07865CA7004}"/>
              </a:ext>
            </a:extLst>
          </p:cNvPr>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PowerPoint Handout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34913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workers so far removed from core- they may not remember this. Maybe they do it, but don’t know they are doing it. This could get off as a tangent. BC only a day- don’t have enough time- conversation could be understanding their role in the change process and that all families are different and not in the same place. </a:t>
            </a:r>
          </a:p>
          <a:p>
            <a:endParaRPr lang="en-US" dirty="0"/>
          </a:p>
          <a:p>
            <a:r>
              <a:rPr lang="sv-SE" dirty="0"/>
              <a:t>Process from cw core 6  (Hohman &amp; Miller 1998; Rollnick 1991). </a:t>
            </a:r>
          </a:p>
          <a:p>
            <a:r>
              <a:rPr lang="en-US" dirty="0"/>
              <a:t>Pre-contemplation:</a:t>
            </a:r>
          </a:p>
          <a:p>
            <a:r>
              <a:rPr lang="en-US" dirty="0"/>
              <a:t>In this stage, families are not aware they have a problem. They might minimize or deny there is a problem, become defensive when questioned, and indicate no interest in changing. For example, a father is drinking alcohol to intoxication every day.  He does not recognize this behavior is a problem and when the caseworker (or others) indicate that this behavior is problematic, he denies it is a problem or does not have any interest in changing his behavior. </a:t>
            </a:r>
          </a:p>
          <a:p>
            <a:endParaRPr lang="en-US" dirty="0"/>
          </a:p>
          <a:p>
            <a:r>
              <a:rPr lang="en-US" dirty="0"/>
              <a:t>Contemplation: </a:t>
            </a:r>
          </a:p>
          <a:p>
            <a:r>
              <a:rPr lang="en-US" dirty="0"/>
              <a:t>In this stage, families have become aware of a problem but need to think about it before they commit to making any changes. They appear ambivalent about the change and may be anxious about what change will mean. For example, a mother recognizes that her ongoing unemployment is interfering with her ability to provide a safe and stable living environment for her children.  She recognizes that she needs to find a viable means for her family, but may not be ready to take any action to find a job. </a:t>
            </a:r>
          </a:p>
          <a:p>
            <a:endParaRPr lang="en-US" dirty="0"/>
          </a:p>
          <a:p>
            <a:r>
              <a:rPr lang="en-US" dirty="0"/>
              <a:t>Preparation:</a:t>
            </a:r>
          </a:p>
          <a:p>
            <a:r>
              <a:rPr lang="en-US" dirty="0"/>
              <a:t>In this stage, families have decided to make the necessary change, however they have not yet taken action to change. They may need additional support to move to action. Returning to the previous example, if the mother had identified she would like to go to a trade school to develop a skill to support her family, she may be unable to take action because she lacks knowledge of options or resources to afford education.  </a:t>
            </a:r>
          </a:p>
          <a:p>
            <a:endParaRPr lang="en-US" dirty="0"/>
          </a:p>
          <a:p>
            <a:r>
              <a:rPr lang="en-US" dirty="0"/>
              <a:t>Action: In this stage, families take steps to change their behavior and sustain these behaviors for at least six months. (Note this does not imply all client changes must be maintained for a specified time before case closure or reunification can occur.) For example, a father is engaged in treatment for his bipolar disorder.  He is taking his medication and going to counseling weekly.  As a result, he has demonstrated a pattern of going to work, paying utility bills, and ensuring the children are clean, dressed and fed prior to sending them to school in the morning. </a:t>
            </a:r>
          </a:p>
          <a:p>
            <a:endParaRPr lang="en-US" dirty="0"/>
          </a:p>
          <a:p>
            <a:r>
              <a:rPr lang="en-US" dirty="0"/>
              <a:t>Maintenance: The client is increasingly more comfortable with the changes they made and continue to act in ways to sustain the change. For example, a mother who is in recovery from opiate addiction has a history of going to weekly NA meetings for over a year, has not had a lapse in 9 months, has </a:t>
            </a:r>
            <a:r>
              <a:rPr lang="en-US" dirty="0" err="1"/>
              <a:t>dissassociated</a:t>
            </a:r>
            <a:r>
              <a:rPr lang="en-US" dirty="0"/>
              <a:t> with all of her substance using friends, and has immersed herself in a healthy pro-social support system at her local community college.  She provides daily supervision for her children and meets their basic needs for safety and security, food, hygiene, and education.  She articulates her plan for managing challenges and communicates openly with her support system. </a:t>
            </a:r>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90</a:t>
            </a:fld>
            <a:endParaRPr lang="en-US" dirty="0"/>
          </a:p>
        </p:txBody>
      </p:sp>
    </p:spTree>
    <p:extLst>
      <p:ext uri="{BB962C8B-B14F-4D97-AF65-F5344CB8AC3E}">
        <p14:creationId xmlns:p14="http://schemas.microsoft.com/office/powerpoint/2010/main" val="3343600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ü"/>
            </a:pPr>
            <a:r>
              <a:rPr lang="en-US" sz="1200" dirty="0">
                <a:solidFill>
                  <a:schemeClr val="tx2">
                    <a:lumMod val="60000"/>
                    <a:lumOff val="40000"/>
                  </a:schemeClr>
                </a:solidFill>
              </a:rPr>
              <a:t>Describe specific indicators that are evidence of successful progress towards behavior change.</a:t>
            </a:r>
          </a:p>
          <a:p>
            <a:pPr>
              <a:buFont typeface="Wingdings" panose="05000000000000000000" pitchFamily="2" charset="2"/>
              <a:buChar char="ü"/>
            </a:pPr>
            <a:r>
              <a:rPr lang="en-US" sz="1200" dirty="0">
                <a:solidFill>
                  <a:schemeClr val="tx2">
                    <a:lumMod val="60000"/>
                    <a:lumOff val="40000"/>
                  </a:schemeClr>
                </a:solidFill>
              </a:rPr>
              <a:t>Answer the question “What will it look like when this change has occurred?”</a:t>
            </a:r>
          </a:p>
          <a:p>
            <a:pPr>
              <a:buFont typeface="Wingdings" panose="05000000000000000000" pitchFamily="2" charset="2"/>
              <a:buChar char="ü"/>
            </a:pPr>
            <a:r>
              <a:rPr lang="en-US" sz="1200" dirty="0">
                <a:solidFill>
                  <a:schemeClr val="tx2">
                    <a:lumMod val="60000"/>
                    <a:lumOff val="40000"/>
                  </a:schemeClr>
                </a:solidFill>
              </a:rPr>
              <a:t>Describe how the information will be gathered.</a:t>
            </a:r>
          </a:p>
          <a:p>
            <a:pPr>
              <a:buFont typeface="Wingdings" panose="05000000000000000000" pitchFamily="2" charset="2"/>
              <a:buChar char="ü"/>
            </a:pPr>
            <a:r>
              <a:rPr lang="en-US" sz="1200" dirty="0">
                <a:solidFill>
                  <a:schemeClr val="tx2">
                    <a:lumMod val="60000"/>
                    <a:lumOff val="40000"/>
                  </a:schemeClr>
                </a:solidFill>
              </a:rPr>
              <a:t>Use behaviorally observable terms.</a:t>
            </a:r>
          </a:p>
          <a:p>
            <a:pPr>
              <a:buFont typeface="Wingdings" panose="05000000000000000000" pitchFamily="2" charset="2"/>
              <a:buChar char="ü"/>
            </a:pPr>
            <a:r>
              <a:rPr lang="en-US" sz="1200" dirty="0">
                <a:solidFill>
                  <a:schemeClr val="tx2">
                    <a:lumMod val="60000"/>
                    <a:lumOff val="40000"/>
                  </a:schemeClr>
                </a:solidFill>
              </a:rPr>
              <a:t>How will improvements in knowledge, attitude beliefs, or mental health conditions will be evidenced by the caregiver’s behavior change?</a:t>
            </a:r>
          </a:p>
          <a:p>
            <a:pPr>
              <a:buFont typeface="Wingdings" panose="05000000000000000000" pitchFamily="2" charset="2"/>
              <a:buChar char="ü"/>
            </a:pPr>
            <a:endParaRPr lang="en-US" sz="1200" dirty="0">
              <a:solidFill>
                <a:schemeClr val="tx2">
                  <a:lumMod val="60000"/>
                  <a:lumOff val="40000"/>
                </a:schemeClr>
              </a:solidFill>
            </a:endParaRP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91</a:t>
            </a:fld>
            <a:endParaRPr lang="en-US" dirty="0"/>
          </a:p>
        </p:txBody>
      </p:sp>
    </p:spTree>
    <p:extLst>
      <p:ext uri="{BB962C8B-B14F-4D97-AF65-F5344CB8AC3E}">
        <p14:creationId xmlns:p14="http://schemas.microsoft.com/office/powerpoint/2010/main" val="212030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Provide a detailed description of how the family’s progress in achieving the action steps will be measured.</a:t>
            </a:r>
          </a:p>
          <a:p>
            <a:r>
              <a:rPr lang="en-US" dirty="0"/>
              <a:t>WHEN: Identify the activity or time period in which the worker will asses the family’s progress in achieving the action steps.</a:t>
            </a:r>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92</a:t>
            </a:fld>
            <a:endParaRPr lang="en-US" dirty="0"/>
          </a:p>
        </p:txBody>
      </p:sp>
    </p:spTree>
    <p:extLst>
      <p:ext uri="{BB962C8B-B14F-4D97-AF65-F5344CB8AC3E}">
        <p14:creationId xmlns:p14="http://schemas.microsoft.com/office/powerpoint/2010/main" val="13215444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94</a:t>
            </a:fld>
            <a:endParaRPr lang="en-US" dirty="0"/>
          </a:p>
        </p:txBody>
      </p:sp>
    </p:spTree>
    <p:extLst>
      <p:ext uri="{BB962C8B-B14F-4D97-AF65-F5344CB8AC3E}">
        <p14:creationId xmlns:p14="http://schemas.microsoft.com/office/powerpoint/2010/main" val="38513938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Informal and formal times</a:t>
            </a:r>
            <a:r>
              <a:rPr lang="en-US" baseline="0" dirty="0"/>
              <a:t> throughout the life of a case.  </a:t>
            </a:r>
            <a:r>
              <a:rPr lang="en-US" dirty="0"/>
              <a:t>Should be measured</a:t>
            </a:r>
            <a:r>
              <a:rPr lang="en-US" baseline="0" dirty="0"/>
              <a:t> frequently , and at logical times during working with the family, such as home visits (informal).  Also during formal case review times.</a:t>
            </a:r>
            <a:endParaRPr lang="en-US" dirty="0"/>
          </a:p>
        </p:txBody>
      </p:sp>
      <p:sp>
        <p:nvSpPr>
          <p:cNvPr id="4" name="Slide Number Placeholder 3"/>
          <p:cNvSpPr>
            <a:spLocks noGrp="1"/>
          </p:cNvSpPr>
          <p:nvPr>
            <p:ph type="sldNum" sz="quarter" idx="10"/>
          </p:nvPr>
        </p:nvSpPr>
        <p:spPr/>
        <p:txBody>
          <a:bodyPr/>
          <a:lstStyle/>
          <a:p>
            <a:fld id="{10D4B450-624A-4360-ABBB-A20D3B7B8CE6}" type="slidenum">
              <a:rPr lang="en-US" smtClean="0"/>
              <a:t>96</a:t>
            </a:fld>
            <a:endParaRPr lang="en-US" dirty="0"/>
          </a:p>
        </p:txBody>
      </p:sp>
      <p:sp>
        <p:nvSpPr>
          <p:cNvPr id="5" name="Footer Placeholder 4">
            <a:extLst>
              <a:ext uri="{FF2B5EF4-FFF2-40B4-BE49-F238E27FC236}">
                <a16:creationId xmlns:a16="http://schemas.microsoft.com/office/drawing/2014/main" id="{3957032C-1E82-47DA-ADAE-F454723F98B4}"/>
              </a:ext>
            </a:extLst>
          </p:cNvPr>
          <p:cNvSpPr>
            <a:spLocks noGrp="1"/>
          </p:cNvSpPr>
          <p:nvPr>
            <p:ph type="ftr" sz="quarter" idx="11"/>
          </p:nvPr>
        </p:nvSpPr>
        <p:spPr/>
        <p:txBody>
          <a:bodyPr/>
          <a:lstStyle/>
          <a:p>
            <a:r>
              <a:rPr lang="en-US" dirty="0"/>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8BA2D89A-4206-4FBB-9AB5-24CD63FC2548}"/>
              </a:ext>
            </a:extLst>
          </p:cNvPr>
          <p:cNvSpPr>
            <a:spLocks noGrp="1"/>
          </p:cNvSpPr>
          <p:nvPr>
            <p:ph type="hdr" sz="quarter" idx="12"/>
          </p:nvPr>
        </p:nvSpPr>
        <p:spPr/>
        <p:txBody>
          <a:bodyPr/>
          <a:lstStyle/>
          <a:p>
            <a:r>
              <a:rPr lang="en-US"/>
              <a:t>PowerPoint Handout </a:t>
            </a:r>
            <a:endParaRPr lang="en-US" dirty="0"/>
          </a:p>
        </p:txBody>
      </p:sp>
    </p:spTree>
    <p:extLst>
      <p:ext uri="{BB962C8B-B14F-4D97-AF65-F5344CB8AC3E}">
        <p14:creationId xmlns:p14="http://schemas.microsoft.com/office/powerpoint/2010/main" val="4714710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a:r>
              <a:rPr lang="en-US" b="0" i="0" dirty="0">
                <a:solidFill>
                  <a:srgbClr val="1D2228"/>
                </a:solidFill>
                <a:effectLst/>
                <a:latin typeface="Helvetica Neue"/>
              </a:rPr>
              <a:t>To make sure your goals are clear and reachable, each one should be:</a:t>
            </a:r>
          </a:p>
          <a:p>
            <a:pPr marL="457200" algn="l"/>
            <a:r>
              <a:rPr lang="en-US" b="0" i="0" dirty="0">
                <a:solidFill>
                  <a:srgbClr val="1D2228"/>
                </a:solidFill>
                <a:effectLst/>
                <a:latin typeface="Helvetica Neue"/>
              </a:rPr>
              <a:t> </a:t>
            </a:r>
          </a:p>
          <a:p>
            <a:pPr marL="457200" algn="l"/>
            <a:r>
              <a:rPr lang="en-US" b="0" i="0" dirty="0">
                <a:solidFill>
                  <a:srgbClr val="1D2228"/>
                </a:solidFill>
                <a:effectLst/>
                <a:latin typeface="Helvetica Neue"/>
              </a:rPr>
              <a:t>Specific (simple, sensible, significant).</a:t>
            </a:r>
          </a:p>
          <a:p>
            <a:pPr marL="457200" algn="l"/>
            <a:r>
              <a:rPr lang="en-US" b="0" i="0" dirty="0">
                <a:solidFill>
                  <a:srgbClr val="1D2228"/>
                </a:solidFill>
                <a:effectLst/>
                <a:latin typeface="Helvetica Neue"/>
              </a:rPr>
              <a:t>Measurable (meaningful, motivating).</a:t>
            </a:r>
          </a:p>
          <a:p>
            <a:pPr marL="457200" algn="l"/>
            <a:r>
              <a:rPr lang="en-US" b="0" i="0" dirty="0">
                <a:solidFill>
                  <a:srgbClr val="1D2228"/>
                </a:solidFill>
                <a:effectLst/>
                <a:latin typeface="Helvetica Neue"/>
              </a:rPr>
              <a:t>Achievable (agreed, attainable).</a:t>
            </a:r>
          </a:p>
          <a:p>
            <a:pPr marL="457200" algn="l"/>
            <a:r>
              <a:rPr lang="en-US" b="0" i="0" dirty="0">
                <a:solidFill>
                  <a:srgbClr val="1D2228"/>
                </a:solidFill>
                <a:effectLst/>
                <a:latin typeface="Helvetica Neue"/>
              </a:rPr>
              <a:t>Relevant (reasonable, realistic and resourced, results-based).</a:t>
            </a:r>
          </a:p>
          <a:p>
            <a:pPr marL="457200" algn="l"/>
            <a:r>
              <a:rPr lang="en-US" b="0" i="0" dirty="0">
                <a:solidFill>
                  <a:srgbClr val="1D2228"/>
                </a:solidFill>
                <a:effectLst/>
                <a:latin typeface="Helvetica Neue"/>
              </a:rPr>
              <a:t>Time bound (time-based, time limited, time/cost limited, timely, time-sensitive)</a:t>
            </a:r>
          </a:p>
          <a:p>
            <a:endParaRPr lang="en-US" dirty="0"/>
          </a:p>
        </p:txBody>
      </p:sp>
      <p:sp>
        <p:nvSpPr>
          <p:cNvPr id="4" name="Header Placeholder 3"/>
          <p:cNvSpPr>
            <a:spLocks noGrp="1"/>
          </p:cNvSpPr>
          <p:nvPr>
            <p:ph type="hdr" sz="quarter"/>
          </p:nvPr>
        </p:nvSpPr>
        <p:spPr/>
        <p:txBody>
          <a:bodyPr/>
          <a:lstStyle/>
          <a:p>
            <a:r>
              <a:rPr lang="en-US"/>
              <a:t>PowerPoint Handout </a:t>
            </a:r>
            <a:endParaRPr lang="en-US" dirty="0"/>
          </a:p>
        </p:txBody>
      </p:sp>
      <p:sp>
        <p:nvSpPr>
          <p:cNvPr id="5" name="Footer Placeholder 4"/>
          <p:cNvSpPr>
            <a:spLocks noGrp="1"/>
          </p:cNvSpPr>
          <p:nvPr>
            <p:ph type="ftr" sz="quarter" idx="4"/>
          </p:nvPr>
        </p:nvSpPr>
        <p:spPr/>
        <p:txBody>
          <a:bodyPr/>
          <a:lstStyle/>
          <a:p>
            <a:r>
              <a:rPr lang="en-US" dirty="0"/>
              <a:t>CAPM Family Case Planning-  Developed by IHS for the Ohio Child Welfare Training Program – October 2017, revised Feb. 2018</a:t>
            </a:r>
          </a:p>
        </p:txBody>
      </p:sp>
      <p:sp>
        <p:nvSpPr>
          <p:cNvPr id="6" name="Slide Number Placeholder 5"/>
          <p:cNvSpPr>
            <a:spLocks noGrp="1"/>
          </p:cNvSpPr>
          <p:nvPr>
            <p:ph type="sldNum" sz="quarter" idx="5"/>
          </p:nvPr>
        </p:nvSpPr>
        <p:spPr/>
        <p:txBody>
          <a:bodyPr/>
          <a:lstStyle/>
          <a:p>
            <a:fld id="{10D4B450-624A-4360-ABBB-A20D3B7B8CE6}" type="slidenum">
              <a:rPr lang="en-US" smtClean="0"/>
              <a:t>100</a:t>
            </a:fld>
            <a:endParaRPr lang="en-US" dirty="0"/>
          </a:p>
        </p:txBody>
      </p:sp>
    </p:spTree>
    <p:extLst>
      <p:ext uri="{BB962C8B-B14F-4D97-AF65-F5344CB8AC3E}">
        <p14:creationId xmlns:p14="http://schemas.microsoft.com/office/powerpoint/2010/main" val="15285936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4B450-624A-4360-ABBB-A20D3B7B8CE6}" type="slidenum">
              <a:rPr lang="en-US" smtClean="0"/>
              <a:t>101</a:t>
            </a:fld>
            <a:endParaRPr lang="en-US" dirty="0"/>
          </a:p>
        </p:txBody>
      </p:sp>
      <p:sp>
        <p:nvSpPr>
          <p:cNvPr id="5" name="Footer Placeholder 4">
            <a:extLst>
              <a:ext uri="{FF2B5EF4-FFF2-40B4-BE49-F238E27FC236}">
                <a16:creationId xmlns:a16="http://schemas.microsoft.com/office/drawing/2014/main" id="{51BE7E8D-4A6B-4E87-B1FD-376077106726}"/>
              </a:ext>
            </a:extLst>
          </p:cNvPr>
          <p:cNvSpPr>
            <a:spLocks noGrp="1"/>
          </p:cNvSpPr>
          <p:nvPr>
            <p:ph type="ftr" sz="quarter" idx="11"/>
          </p:nvPr>
        </p:nvSpPr>
        <p:spPr/>
        <p:txBody>
          <a:bodyPr/>
          <a:lstStyle/>
          <a:p>
            <a:r>
              <a:rPr lang="en-US" dirty="0"/>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4AAC45C4-CACF-4FA9-8F04-AA5C6D04D217}"/>
              </a:ext>
            </a:extLst>
          </p:cNvPr>
          <p:cNvSpPr>
            <a:spLocks noGrp="1"/>
          </p:cNvSpPr>
          <p:nvPr>
            <p:ph type="hdr" sz="quarter" idx="12"/>
          </p:nvPr>
        </p:nvSpPr>
        <p:spPr/>
        <p:txBody>
          <a:bodyPr/>
          <a:lstStyle/>
          <a:p>
            <a:r>
              <a:rPr lang="en-US"/>
              <a:t>PowerPoint Handout </a:t>
            </a:r>
            <a:endParaRPr lang="en-US" dirty="0"/>
          </a:p>
        </p:txBody>
      </p:sp>
    </p:spTree>
    <p:extLst>
      <p:ext uri="{BB962C8B-B14F-4D97-AF65-F5344CB8AC3E}">
        <p14:creationId xmlns:p14="http://schemas.microsoft.com/office/powerpoint/2010/main" val="822614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286ACC-4898-494B-9C79-1844D933DE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6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4B450-624A-4360-ABBB-A20D3B7B8C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EB58817-2CBC-4031-A49F-1AA3314FB2E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CAPM Family Case Planning-  Developed by IHS for the Ohio Child Welfare Training Program – October 2017, revised Feb. 2018</a:t>
            </a:r>
          </a:p>
        </p:txBody>
      </p:sp>
      <p:sp>
        <p:nvSpPr>
          <p:cNvPr id="6" name="Header Placeholder 5">
            <a:extLst>
              <a:ext uri="{FF2B5EF4-FFF2-40B4-BE49-F238E27FC236}">
                <a16:creationId xmlns:a16="http://schemas.microsoft.com/office/drawing/2014/main" id="{91EE8C5E-76D9-4C54-A363-60F28D464A61}"/>
              </a:ext>
            </a:extLst>
          </p:cNvPr>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PowerPoint Handout </a:t>
            </a:r>
          </a:p>
        </p:txBody>
      </p:sp>
    </p:spTree>
    <p:extLst>
      <p:ext uri="{BB962C8B-B14F-4D97-AF65-F5344CB8AC3E}">
        <p14:creationId xmlns:p14="http://schemas.microsoft.com/office/powerpoint/2010/main" val="4243905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8563FD92-CE4A-45B4-8FEE-0802F3E53FEB}"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902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63FD92-CE4A-45B4-8FEE-0802F3E53FEB}" type="slidenum">
              <a:rPr lang="en-US" smtClean="0"/>
              <a:t>‹#›</a:t>
            </a:fld>
            <a:endParaRPr lang="en-US" dirty="0"/>
          </a:p>
        </p:txBody>
      </p:sp>
    </p:spTree>
    <p:extLst>
      <p:ext uri="{BB962C8B-B14F-4D97-AF65-F5344CB8AC3E}">
        <p14:creationId xmlns:p14="http://schemas.microsoft.com/office/powerpoint/2010/main" val="337672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63FD92-CE4A-45B4-8FEE-0802F3E53FE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70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63FD92-CE4A-45B4-8FEE-0802F3E53FE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310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63FD92-CE4A-45B4-8FEE-0802F3E53FEB}" type="slidenum">
              <a:rPr lang="en-US" smtClean="0"/>
              <a:t>‹#›</a:t>
            </a:fld>
            <a:endParaRPr lang="en-US" dirty="0"/>
          </a:p>
        </p:txBody>
      </p:sp>
    </p:spTree>
    <p:extLst>
      <p:ext uri="{BB962C8B-B14F-4D97-AF65-F5344CB8AC3E}">
        <p14:creationId xmlns:p14="http://schemas.microsoft.com/office/powerpoint/2010/main" val="16444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63FD92-CE4A-45B4-8FEE-0802F3E53FE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0163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63FD92-CE4A-45B4-8FEE-0802F3E53FE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6841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63FD92-CE4A-45B4-8FEE-0802F3E53FE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545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63FD92-CE4A-45B4-8FEE-0802F3E53FE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18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EFBDC8-A10E-45DA-9AE0-341C0684417A}"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4224631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EFBDC8-A10E-45DA-9AE0-341C0684417A}"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1637831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63FD92-CE4A-45B4-8FEE-0802F3E53FEB}" type="slidenum">
              <a:rPr lang="en-US" smtClean="0"/>
              <a:t>‹#›</a:t>
            </a:fld>
            <a:endParaRPr lang="en-US" dirty="0"/>
          </a:p>
        </p:txBody>
      </p:sp>
    </p:spTree>
    <p:extLst>
      <p:ext uri="{BB962C8B-B14F-4D97-AF65-F5344CB8AC3E}">
        <p14:creationId xmlns:p14="http://schemas.microsoft.com/office/powerpoint/2010/main" val="4067664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EFBDC8-A10E-45DA-9AE0-341C0684417A}"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4100062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EFBDC8-A10E-45DA-9AE0-341C0684417A}"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706878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EFBDC8-A10E-45DA-9AE0-341C0684417A}"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673082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EFBDC8-A10E-45DA-9AE0-341C0684417A}"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2819199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FBDC8-A10E-45DA-9AE0-341C0684417A}" type="datetimeFigureOut">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1632682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EFBDC8-A10E-45DA-9AE0-341C0684417A}"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3072394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EFBDC8-A10E-45DA-9AE0-341C0684417A}"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4220573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EFBDC8-A10E-45DA-9AE0-341C0684417A}"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4241601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EFBDC8-A10E-45DA-9AE0-341C0684417A}"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9BFE-72CA-47C7-BDAA-2A50F71A7A4D}" type="slidenum">
              <a:rPr lang="en-US" smtClean="0"/>
              <a:t>‹#›</a:t>
            </a:fld>
            <a:endParaRPr lang="en-US"/>
          </a:p>
        </p:txBody>
      </p:sp>
    </p:spTree>
    <p:extLst>
      <p:ext uri="{BB962C8B-B14F-4D97-AF65-F5344CB8AC3E}">
        <p14:creationId xmlns:p14="http://schemas.microsoft.com/office/powerpoint/2010/main" val="599383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2739931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63FD92-CE4A-45B4-8FEE-0802F3E53FEB}"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1852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1925755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247125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2264090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1303322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99652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1795046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21599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2172802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1458304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16720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63FD92-CE4A-45B4-8FEE-0802F3E53FEB}" type="slidenum">
              <a:rPr lang="en-US" smtClean="0"/>
              <a:t>‹#›</a:t>
            </a:fld>
            <a:endParaRPr lang="en-US" dirty="0"/>
          </a:p>
        </p:txBody>
      </p:sp>
    </p:spTree>
    <p:extLst>
      <p:ext uri="{BB962C8B-B14F-4D97-AF65-F5344CB8AC3E}">
        <p14:creationId xmlns:p14="http://schemas.microsoft.com/office/powerpoint/2010/main" val="3034401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1323888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50680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3041436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153404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47FFF4-492D-45E5-8FB0-F41CE3A5C784}" type="datetimeFigureOut">
              <a:rPr lang="en-US" smtClean="0"/>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404F25-EED1-4136-B855-2965B826E063}" type="slidenum">
              <a:rPr lang="en-US" smtClean="0"/>
              <a:t>‹#›</a:t>
            </a:fld>
            <a:endParaRPr lang="en-US" dirty="0"/>
          </a:p>
        </p:txBody>
      </p:sp>
    </p:spTree>
    <p:extLst>
      <p:ext uri="{BB962C8B-B14F-4D97-AF65-F5344CB8AC3E}">
        <p14:creationId xmlns:p14="http://schemas.microsoft.com/office/powerpoint/2010/main" val="2018057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0EF2DD-2C9E-4201-9E9F-615E7CA6E12C}" type="datetime1">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85FBF-6ED9-4009-A06F-5FB596E44DE6}" type="slidenum">
              <a:rPr lang="en-US" smtClean="0"/>
              <a:t>‹#›</a:t>
            </a:fld>
            <a:endParaRPr lang="en-US" dirty="0"/>
          </a:p>
        </p:txBody>
      </p:sp>
    </p:spTree>
    <p:extLst>
      <p:ext uri="{BB962C8B-B14F-4D97-AF65-F5344CB8AC3E}">
        <p14:creationId xmlns:p14="http://schemas.microsoft.com/office/powerpoint/2010/main" val="3941481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FAEED1-B7F8-4849-B559-98D89C9939AF}" type="datetime1">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600"/>
            </a:lvl1pPr>
          </a:lstStyle>
          <a:p>
            <a:fld id="{B44E394A-B3D1-4895-9C14-226F69B74A32}" type="slidenum">
              <a:rPr lang="en-US" smtClean="0"/>
              <a:pPr/>
              <a:t>‹#›</a:t>
            </a:fld>
            <a:endParaRPr lang="en-US" dirty="0"/>
          </a:p>
        </p:txBody>
      </p:sp>
    </p:spTree>
    <p:extLst>
      <p:ext uri="{BB962C8B-B14F-4D97-AF65-F5344CB8AC3E}">
        <p14:creationId xmlns:p14="http://schemas.microsoft.com/office/powerpoint/2010/main" val="1321224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8B61B-C556-4444-834A-F16A88F76F95}" type="datetime1">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394A-B3D1-4895-9C14-226F69B74A32}" type="slidenum">
              <a:rPr lang="en-US" smtClean="0"/>
              <a:t>‹#›</a:t>
            </a:fld>
            <a:endParaRPr lang="en-US"/>
          </a:p>
        </p:txBody>
      </p:sp>
    </p:spTree>
    <p:extLst>
      <p:ext uri="{BB962C8B-B14F-4D97-AF65-F5344CB8AC3E}">
        <p14:creationId xmlns:p14="http://schemas.microsoft.com/office/powerpoint/2010/main" val="2729231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BFC6F0-ED6D-4929-B6D3-26181255A34E}" type="datetime1">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394A-B3D1-4895-9C14-226F69B74A32}" type="slidenum">
              <a:rPr lang="en-US" smtClean="0"/>
              <a:t>‹#›</a:t>
            </a:fld>
            <a:endParaRPr lang="en-US"/>
          </a:p>
        </p:txBody>
      </p:sp>
    </p:spTree>
    <p:extLst>
      <p:ext uri="{BB962C8B-B14F-4D97-AF65-F5344CB8AC3E}">
        <p14:creationId xmlns:p14="http://schemas.microsoft.com/office/powerpoint/2010/main" val="201154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970E5D-A324-49FA-AA46-EE81E6F3631B}" type="datetime1">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4E394A-B3D1-4895-9C14-226F69B74A32}" type="slidenum">
              <a:rPr lang="en-US" smtClean="0"/>
              <a:t>‹#›</a:t>
            </a:fld>
            <a:endParaRPr lang="en-US"/>
          </a:p>
        </p:txBody>
      </p:sp>
    </p:spTree>
    <p:extLst>
      <p:ext uri="{BB962C8B-B14F-4D97-AF65-F5344CB8AC3E}">
        <p14:creationId xmlns:p14="http://schemas.microsoft.com/office/powerpoint/2010/main" val="91338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563FD92-CE4A-45B4-8FEE-0802F3E53FE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0024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E488F1-18AB-482B-80AE-50B261DE712D}" type="datetime1">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4E394A-B3D1-4895-9C14-226F69B74A32}" type="slidenum">
              <a:rPr lang="en-US" smtClean="0"/>
              <a:t>‹#›</a:t>
            </a:fld>
            <a:endParaRPr lang="en-US"/>
          </a:p>
        </p:txBody>
      </p:sp>
    </p:spTree>
    <p:extLst>
      <p:ext uri="{BB962C8B-B14F-4D97-AF65-F5344CB8AC3E}">
        <p14:creationId xmlns:p14="http://schemas.microsoft.com/office/powerpoint/2010/main" val="3981687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90F44-4E54-497D-99A2-4D267C021FC0}" type="datetime1">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4E394A-B3D1-4895-9C14-226F69B74A32}" type="slidenum">
              <a:rPr lang="en-US" smtClean="0"/>
              <a:t>‹#›</a:t>
            </a:fld>
            <a:endParaRPr lang="en-US"/>
          </a:p>
        </p:txBody>
      </p:sp>
    </p:spTree>
    <p:extLst>
      <p:ext uri="{BB962C8B-B14F-4D97-AF65-F5344CB8AC3E}">
        <p14:creationId xmlns:p14="http://schemas.microsoft.com/office/powerpoint/2010/main" val="673525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723EB1-ABD0-4F32-9E78-1A7682172E33}" type="datetime1">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394A-B3D1-4895-9C14-226F69B74A32}" type="slidenum">
              <a:rPr lang="en-US" smtClean="0"/>
              <a:t>‹#›</a:t>
            </a:fld>
            <a:endParaRPr lang="en-US"/>
          </a:p>
        </p:txBody>
      </p:sp>
    </p:spTree>
    <p:extLst>
      <p:ext uri="{BB962C8B-B14F-4D97-AF65-F5344CB8AC3E}">
        <p14:creationId xmlns:p14="http://schemas.microsoft.com/office/powerpoint/2010/main" val="1509723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DE337F-D06C-42E2-A457-E7BDF8434063}" type="datetime1">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394A-B3D1-4895-9C14-226F69B74A32}" type="slidenum">
              <a:rPr lang="en-US" smtClean="0"/>
              <a:t>‹#›</a:t>
            </a:fld>
            <a:endParaRPr lang="en-US"/>
          </a:p>
        </p:txBody>
      </p:sp>
    </p:spTree>
    <p:extLst>
      <p:ext uri="{BB962C8B-B14F-4D97-AF65-F5344CB8AC3E}">
        <p14:creationId xmlns:p14="http://schemas.microsoft.com/office/powerpoint/2010/main" val="411226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2AFAC0-7DB5-4675-8F2B-A166951EDB8F}" type="datetime1">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394A-B3D1-4895-9C14-226F69B74A32}" type="slidenum">
              <a:rPr lang="en-US" smtClean="0"/>
              <a:t>‹#›</a:t>
            </a:fld>
            <a:endParaRPr lang="en-US"/>
          </a:p>
        </p:txBody>
      </p:sp>
    </p:spTree>
    <p:extLst>
      <p:ext uri="{BB962C8B-B14F-4D97-AF65-F5344CB8AC3E}">
        <p14:creationId xmlns:p14="http://schemas.microsoft.com/office/powerpoint/2010/main" val="1758152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B2C93-A934-4FA7-B318-54E0C7FD74EE}" type="datetime1">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394A-B3D1-4895-9C14-226F69B74A32}" type="slidenum">
              <a:rPr lang="en-US" smtClean="0"/>
              <a:t>‹#›</a:t>
            </a:fld>
            <a:endParaRPr lang="en-US"/>
          </a:p>
        </p:txBody>
      </p:sp>
    </p:spTree>
    <p:extLst>
      <p:ext uri="{BB962C8B-B14F-4D97-AF65-F5344CB8AC3E}">
        <p14:creationId xmlns:p14="http://schemas.microsoft.com/office/powerpoint/2010/main" val="1242740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563FD92-CE4A-45B4-8FEE-0802F3E53FE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2044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563FD92-CE4A-45B4-8FEE-0802F3E53FEB}" type="slidenum">
              <a:rPr lang="en-US" smtClean="0"/>
              <a:t>‹#›</a:t>
            </a:fld>
            <a:endParaRPr lang="en-US" dirty="0"/>
          </a:p>
        </p:txBody>
      </p:sp>
    </p:spTree>
    <p:extLst>
      <p:ext uri="{BB962C8B-B14F-4D97-AF65-F5344CB8AC3E}">
        <p14:creationId xmlns:p14="http://schemas.microsoft.com/office/powerpoint/2010/main" val="12719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63FD92-CE4A-45B4-8FEE-0802F3E53FE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744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9D9246-9A02-40F3-892C-A847DD4D7039}" type="datetimeFigureOut">
              <a:rPr lang="en-US" smtClean="0"/>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63FD92-CE4A-45B4-8FEE-0802F3E53FEB}" type="slidenum">
              <a:rPr lang="en-US" smtClean="0"/>
              <a:t>‹#›</a:t>
            </a:fld>
            <a:endParaRPr lang="en-US" dirty="0"/>
          </a:p>
        </p:txBody>
      </p:sp>
    </p:spTree>
    <p:extLst>
      <p:ext uri="{BB962C8B-B14F-4D97-AF65-F5344CB8AC3E}">
        <p14:creationId xmlns:p14="http://schemas.microsoft.com/office/powerpoint/2010/main" val="1118541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9D9246-9A02-40F3-892C-A847DD4D7039}" type="datetimeFigureOut">
              <a:rPr lang="en-US" smtClean="0"/>
              <a:t>3/7/2022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563FD92-CE4A-45B4-8FEE-0802F3E53FEB}" type="slidenum">
              <a:rPr lang="en-US" smtClean="0"/>
              <a:t>‹#›</a:t>
            </a:fld>
            <a:endParaRPr lang="en-US" dirty="0"/>
          </a:p>
        </p:txBody>
      </p:sp>
    </p:spTree>
    <p:extLst>
      <p:ext uri="{BB962C8B-B14F-4D97-AF65-F5344CB8AC3E}">
        <p14:creationId xmlns:p14="http://schemas.microsoft.com/office/powerpoint/2010/main" val="38806819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EFBDC8-A10E-45DA-9AE0-341C0684417A}" type="datetimeFigureOut">
              <a:rPr lang="en-US" smtClean="0"/>
              <a:t>3/7/2022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9BFE-72CA-47C7-BDAA-2A50F71A7A4D}" type="slidenum">
              <a:rPr lang="en-US" smtClean="0"/>
              <a:t>‹#›</a:t>
            </a:fld>
            <a:endParaRPr lang="en-US"/>
          </a:p>
        </p:txBody>
      </p:sp>
    </p:spTree>
    <p:extLst>
      <p:ext uri="{BB962C8B-B14F-4D97-AF65-F5344CB8AC3E}">
        <p14:creationId xmlns:p14="http://schemas.microsoft.com/office/powerpoint/2010/main" val="272341837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47FFF4-492D-45E5-8FB0-F41CE3A5C784}" type="datetimeFigureOut">
              <a:rPr lang="en-US" smtClean="0"/>
              <a:t>3/7/2022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7404F25-EED1-4136-B855-2965B826E063}" type="slidenum">
              <a:rPr lang="en-US" smtClean="0"/>
              <a:t>‹#›</a:t>
            </a:fld>
            <a:endParaRPr lang="en-US" dirty="0"/>
          </a:p>
        </p:txBody>
      </p:sp>
    </p:spTree>
    <p:extLst>
      <p:ext uri="{BB962C8B-B14F-4D97-AF65-F5344CB8AC3E}">
        <p14:creationId xmlns:p14="http://schemas.microsoft.com/office/powerpoint/2010/main" val="6603434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D7689-9B0C-4054-990A-B8410C1047B6}" type="datetime1">
              <a:rPr lang="en-US" smtClean="0"/>
              <a:t>3/7/2022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bg1">
                    <a:lumMod val="95000"/>
                  </a:schemeClr>
                </a:solidFill>
              </a:defRPr>
            </a:lvl1pPr>
          </a:lstStyle>
          <a:p>
            <a:fld id="{B44E394A-B3D1-4895-9C14-226F69B74A32}" type="slidenum">
              <a:rPr lang="en-US" smtClean="0"/>
              <a:pPr/>
              <a:t>‹#›</a:t>
            </a:fld>
            <a:endParaRPr lang="en-US" dirty="0"/>
          </a:p>
        </p:txBody>
      </p:sp>
    </p:spTree>
    <p:extLst>
      <p:ext uri="{BB962C8B-B14F-4D97-AF65-F5344CB8AC3E}">
        <p14:creationId xmlns:p14="http://schemas.microsoft.com/office/powerpoint/2010/main" val="396848522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ftr="0" dt="0"/>
  <p:txStyles>
    <p:titleStyle>
      <a:lvl1pPr algn="ctr" defTabSz="914400" rtl="0" eaLnBrk="1" latinLnBrk="0" hangingPunct="1">
        <a:spcBef>
          <a:spcPct val="0"/>
        </a:spcBef>
        <a:buNone/>
        <a:defRPr sz="44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4.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2.xml.rels><?xml version="1.0" encoding="UTF-8" standalone="yes"?>
<Relationships xmlns="http://schemas.openxmlformats.org/package/2006/relationships"><Relationship Id="rId8" Type="http://schemas.openxmlformats.org/officeDocument/2006/relationships/hyperlink" Target="http://msdoziersocialstudies.wikispaces.com/AP+US+History" TargetMode="External"/><Relationship Id="rId3" Type="http://schemas.openxmlformats.org/officeDocument/2006/relationships/image" Target="../media/image3.png"/><Relationship Id="rId7" Type="http://schemas.openxmlformats.org/officeDocument/2006/relationships/image" Target="../media/image65.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mediacause.org/5-essential-easy-nonprofit-email-marketing-best-practices/" TargetMode="External"/><Relationship Id="rId5" Type="http://schemas.openxmlformats.org/officeDocument/2006/relationships/image" Target="../media/image64.jpg"/><Relationship Id="rId4" Type="http://schemas.openxmlformats.org/officeDocument/2006/relationships/image" Target="../media/image4.png"/><Relationship Id="rId9"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7.jpe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4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hyperlink" Target="http://www.odjfs.state.oh.us/forms/num/JFS08301/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www.seoulnpocenter.kr/bbs/board.php?bo_table=npo_aca&amp;wr_id=1219"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0.jpg"/><Relationship Id="rId4" Type="http://schemas.microsoft.com/office/2007/relationships/hdphoto" Target="../media/hdphoto4.wdp"/></Relationships>
</file>

<file path=ppt/slides/_rels/slide7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jpg"/><Relationship Id="rId7" Type="http://schemas.openxmlformats.org/officeDocument/2006/relationships/diagramColors" Target="../diagrams/colors5.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7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jpg"/><Relationship Id="rId7" Type="http://schemas.openxmlformats.org/officeDocument/2006/relationships/diagramColors" Target="../diagrams/colors6.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5.wdp"/><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9.jpeg"/></Relationships>
</file>

<file path=ppt/slides/_rels/slide9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jpeg"/><Relationship Id="rId7" Type="http://schemas.openxmlformats.org/officeDocument/2006/relationships/diagramColors" Target="../diagrams/colors8.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eg"/></Relationships>
</file>

<file path=ppt/slides/_rels/slide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6" name="Picture 5" descr="A group of people standing in front of a cloudy sky&#10;&#10;Description automatically generated">
            <a:extLst>
              <a:ext uri="{FF2B5EF4-FFF2-40B4-BE49-F238E27FC236}">
                <a16:creationId xmlns:a16="http://schemas.microsoft.com/office/drawing/2014/main" id="{5A54B950-0327-4A8D-B77F-DA5D119C7BCA}"/>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21965" r="1" b="3971"/>
          <a:stretch/>
        </p:blipFill>
        <p:spPr>
          <a:xfrm>
            <a:off x="486138" y="488137"/>
            <a:ext cx="11227442" cy="5883295"/>
          </a:xfrm>
          <a:prstGeom prst="rect">
            <a:avLst/>
          </a:prstGeom>
        </p:spPr>
      </p:pic>
      <p:sp>
        <p:nvSpPr>
          <p:cNvPr id="2" name="Title 1"/>
          <p:cNvSpPr>
            <a:spLocks noGrp="1"/>
          </p:cNvSpPr>
          <p:nvPr>
            <p:ph type="ctrTitle"/>
          </p:nvPr>
        </p:nvSpPr>
        <p:spPr>
          <a:xfrm>
            <a:off x="2209800" y="2256368"/>
            <a:ext cx="8229600" cy="2345264"/>
          </a:xfrm>
        </p:spPr>
        <p:txBody>
          <a:bodyPr>
            <a:normAutofit/>
          </a:bodyPr>
          <a:lstStyle/>
          <a:p>
            <a:r>
              <a:rPr lang="en-US" sz="7200" b="1" dirty="0">
                <a:solidFill>
                  <a:schemeClr val="bg1"/>
                </a:solidFill>
                <a:effectLst>
                  <a:outerShdw blurRad="38100" dist="38100" dir="2700000" algn="tl">
                    <a:srgbClr val="000000">
                      <a:alpha val="43137"/>
                    </a:srgbClr>
                  </a:outerShdw>
                </a:effectLst>
              </a:rPr>
              <a:t>Family</a:t>
            </a:r>
            <a:br>
              <a:rPr lang="en-US" sz="7200" b="1" dirty="0">
                <a:solidFill>
                  <a:schemeClr val="bg1"/>
                </a:solidFill>
                <a:effectLst>
                  <a:outerShdw blurRad="38100" dist="38100" dir="2700000" algn="tl">
                    <a:srgbClr val="000000">
                      <a:alpha val="43137"/>
                    </a:srgbClr>
                  </a:outerShdw>
                </a:effectLst>
              </a:rPr>
            </a:br>
            <a:r>
              <a:rPr lang="en-US" sz="7200" b="1" dirty="0">
                <a:solidFill>
                  <a:schemeClr val="bg1"/>
                </a:solidFill>
                <a:effectLst>
                  <a:outerShdw blurRad="38100" dist="38100" dir="2700000" algn="tl">
                    <a:srgbClr val="000000">
                      <a:alpha val="43137"/>
                    </a:srgbClr>
                  </a:outerShdw>
                </a:effectLst>
              </a:rPr>
              <a:t> Case Planning </a:t>
            </a:r>
          </a:p>
        </p:txBody>
      </p:sp>
      <p:sp>
        <p:nvSpPr>
          <p:cNvPr id="3" name="Footer Placeholder 2">
            <a:extLst>
              <a:ext uri="{FF2B5EF4-FFF2-40B4-BE49-F238E27FC236}">
                <a16:creationId xmlns:a16="http://schemas.microsoft.com/office/drawing/2014/main" id="{F0F806BE-E825-4BF8-9881-89394ABE258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1050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02316"/>
            <a:ext cx="12192000" cy="5308084"/>
          </a:xfrm>
          <a:prstGeom prst="rect">
            <a:avLst/>
          </a:prstGeom>
          <a:solidFill>
            <a:schemeClr val="tx1"/>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1"/>
            <a:ext cx="12192000" cy="2012445"/>
          </a:xfrm>
          <a:ln/>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5400" b="1"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Concern Statement Equation</a:t>
            </a:r>
            <a:endPar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Rectangle 20"/>
          <p:cNvSpPr/>
          <p:nvPr/>
        </p:nvSpPr>
        <p:spPr>
          <a:xfrm>
            <a:off x="7260853" y="1895363"/>
            <a:ext cx="4353846" cy="4697954"/>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Concern Statement</a:t>
            </a:r>
          </a:p>
        </p:txBody>
      </p:sp>
      <p:sp>
        <p:nvSpPr>
          <p:cNvPr id="22" name="Right Triangle 21"/>
          <p:cNvSpPr/>
          <p:nvPr/>
        </p:nvSpPr>
        <p:spPr>
          <a:xfrm rot="10800000" flipV="1">
            <a:off x="1435799" y="1826842"/>
            <a:ext cx="3819964" cy="4952079"/>
          </a:xfrm>
          <a:prstGeom prst="rtTriangle">
            <a:avLst/>
          </a:prstGeom>
          <a:solidFill>
            <a:srgbClr val="FFFF99"/>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2971800" y="4845555"/>
            <a:ext cx="2158839" cy="175432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Effect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on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Child</a:t>
            </a:r>
          </a:p>
        </p:txBody>
      </p:sp>
      <p:sp>
        <p:nvSpPr>
          <p:cNvPr id="16" name="Right Triangle 15"/>
          <p:cNvSpPr/>
          <p:nvPr/>
        </p:nvSpPr>
        <p:spPr>
          <a:xfrm flipV="1">
            <a:off x="347188" y="1737150"/>
            <a:ext cx="3819964" cy="4697953"/>
          </a:xfrm>
          <a:prstGeom prst="rtTriangle">
            <a:avLst/>
          </a:prstGeom>
          <a:solidFill>
            <a:srgbClr val="FF5050"/>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358324" y="1740753"/>
            <a:ext cx="2613476" cy="2308324"/>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Parental Behaviors Causing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Risk</a:t>
            </a:r>
          </a:p>
        </p:txBody>
      </p:sp>
      <p:sp>
        <p:nvSpPr>
          <p:cNvPr id="11" name="Equals 10">
            <a:extLst>
              <a:ext uri="{FF2B5EF4-FFF2-40B4-BE49-F238E27FC236}">
                <a16:creationId xmlns:a16="http://schemas.microsoft.com/office/drawing/2014/main" id="{4011A14E-C8FF-468E-BDA8-B6DFCCD8BC5B}"/>
              </a:ext>
            </a:extLst>
          </p:cNvPr>
          <p:cNvSpPr/>
          <p:nvPr/>
        </p:nvSpPr>
        <p:spPr>
          <a:xfrm>
            <a:off x="5532047" y="3689993"/>
            <a:ext cx="1439026" cy="1332729"/>
          </a:xfrm>
          <a:prstGeom prst="mathEqual">
            <a:avLst/>
          </a:prstGeom>
          <a:solidFill>
            <a:schemeClr val="bg1"/>
          </a:solidFill>
          <a:ln>
            <a:solidFill>
              <a:schemeClr val="tx1"/>
            </a:solidFill>
          </a:ln>
          <a:effectLst>
            <a:glow rad="139700">
              <a:schemeClr val="tx1">
                <a:alpha val="60000"/>
              </a:schemeClr>
            </a:glo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Plus Sign 11">
            <a:extLst>
              <a:ext uri="{FF2B5EF4-FFF2-40B4-BE49-F238E27FC236}">
                <a16:creationId xmlns:a16="http://schemas.microsoft.com/office/drawing/2014/main" id="{FDD767B5-3EE9-4850-90EE-9DA82B4E241E}"/>
              </a:ext>
            </a:extLst>
          </p:cNvPr>
          <p:cNvSpPr/>
          <p:nvPr/>
        </p:nvSpPr>
        <p:spPr>
          <a:xfrm>
            <a:off x="1884426" y="3804093"/>
            <a:ext cx="1482584" cy="1316757"/>
          </a:xfrm>
          <a:prstGeom prst="mathPlus">
            <a:avLst>
              <a:gd name="adj1" fmla="val 23520"/>
            </a:avLst>
          </a:prstGeom>
          <a:solidFill>
            <a:schemeClr val="bg1"/>
          </a:solidFill>
          <a:ln>
            <a:solidFill>
              <a:schemeClr val="tx1"/>
            </a:solidFill>
          </a:ln>
          <a:effectLst>
            <a:glow rad="139700">
              <a:schemeClr val="tx1">
                <a:alpha val="60000"/>
              </a:schemeClr>
            </a:glo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2393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6" grpId="0" animBg="1"/>
      <p:bldP spid="11"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1">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3" name="Rectangle 17">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green field with clouds in the sky&#10;&#10;Description automatically generated">
            <a:extLst>
              <a:ext uri="{FF2B5EF4-FFF2-40B4-BE49-F238E27FC236}">
                <a16:creationId xmlns:a16="http://schemas.microsoft.com/office/drawing/2014/main" id="{53F9A52C-0B09-45C7-980D-9899942D50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2683" y="1577806"/>
            <a:ext cx="5278777" cy="3523583"/>
          </a:xfrm>
          <a:prstGeom prst="rect">
            <a:avLst/>
          </a:prstGeom>
        </p:spPr>
      </p:pic>
      <p:cxnSp>
        <p:nvCxnSpPr>
          <p:cNvPr id="20" name="Straight Connector 19">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
          </p:nvPr>
        </p:nvSpPr>
        <p:spPr>
          <a:xfrm>
            <a:off x="7162800" y="607814"/>
            <a:ext cx="4248912" cy="5638799"/>
          </a:xfrm>
        </p:spPr>
        <p:style>
          <a:lnRef idx="3">
            <a:schemeClr val="lt1"/>
          </a:lnRef>
          <a:fillRef idx="1">
            <a:schemeClr val="accent1"/>
          </a:fillRef>
          <a:effectRef idx="1">
            <a:schemeClr val="accent1"/>
          </a:effectRef>
          <a:fontRef idx="minor">
            <a:schemeClr val="lt1"/>
          </a:fontRef>
        </p:style>
        <p:txBody>
          <a:bodyPr>
            <a:normAutofit fontScale="70000" lnSpcReduction="20000"/>
          </a:bodyPr>
          <a:lstStyle/>
          <a:p>
            <a:pPr marL="0" indent="0" algn="ctr">
              <a:buNone/>
            </a:pPr>
            <a:endParaRPr lang="en-US" b="1" dirty="0">
              <a:solidFill>
                <a:srgbClr val="262626"/>
              </a:solidFill>
            </a:endParaRPr>
          </a:p>
          <a:p>
            <a:pPr marL="0" indent="0" algn="ctr">
              <a:buNone/>
            </a:pPr>
            <a:r>
              <a:rPr lang="en-US" sz="7000" b="1" dirty="0">
                <a:solidFill>
                  <a:srgbClr val="262626"/>
                </a:solidFill>
              </a:rPr>
              <a:t>Share three things you will do differently when Family Case Planning with families.</a:t>
            </a:r>
          </a:p>
          <a:p>
            <a:pPr algn="ctr">
              <a:buFont typeface="Wingdings" panose="05000000000000000000" pitchFamily="2" charset="2"/>
              <a:buChar char="Ø"/>
            </a:pPr>
            <a:endParaRPr lang="en-US" b="1" dirty="0">
              <a:solidFill>
                <a:srgbClr val="262626"/>
              </a:solidFill>
            </a:endParaRPr>
          </a:p>
          <a:p>
            <a:pPr marL="0" indent="0" algn="ctr">
              <a:buNone/>
            </a:pPr>
            <a:endParaRPr lang="en-US" b="1" dirty="0">
              <a:solidFill>
                <a:srgbClr val="262626"/>
              </a:solidFill>
            </a:endParaRPr>
          </a:p>
          <a:p>
            <a:pPr algn="ctr">
              <a:buFont typeface="Wingdings" panose="05000000000000000000" pitchFamily="2" charset="2"/>
              <a:buChar char="Ø"/>
            </a:pPr>
            <a:endParaRPr lang="en-US" b="1" dirty="0">
              <a:solidFill>
                <a:srgbClr val="262626"/>
              </a:solidFill>
            </a:endParaRPr>
          </a:p>
          <a:p>
            <a:pPr algn="ctr">
              <a:buFont typeface="Wingdings" panose="05000000000000000000" pitchFamily="2" charset="2"/>
              <a:buChar char="Ø"/>
            </a:pPr>
            <a:endParaRPr lang="en-US" b="1" dirty="0">
              <a:solidFill>
                <a:srgbClr val="262626"/>
              </a:solidFill>
            </a:endParaRPr>
          </a:p>
        </p:txBody>
      </p:sp>
    </p:spTree>
    <p:extLst>
      <p:ext uri="{BB962C8B-B14F-4D97-AF65-F5344CB8AC3E}">
        <p14:creationId xmlns:p14="http://schemas.microsoft.com/office/powerpoint/2010/main" val="14066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88000"/>
                <a:lumMod val="98000"/>
              </a:schemeClr>
            </a:gs>
          </a:gsLst>
          <a:lin ang="54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4" name="Picture 13">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025670FA-84E9-4D3D-BFE1-5DD6C1EED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857804E-7000-4D6F-BCB9-EB292DC3D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B615E3-6869-4FBE-9989-6D9A8FB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27" name="Group 26">
            <a:extLst>
              <a:ext uri="{FF2B5EF4-FFF2-40B4-BE49-F238E27FC236}">
                <a16:creationId xmlns:a16="http://schemas.microsoft.com/office/drawing/2014/main" id="{FE14D3C4-C240-43BC-99C8-DB470FE466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8" name="Rounded Rectangle 17">
              <a:extLst>
                <a:ext uri="{FF2B5EF4-FFF2-40B4-BE49-F238E27FC236}">
                  <a16:creationId xmlns:a16="http://schemas.microsoft.com/office/drawing/2014/main" id="{798C04BF-875F-4229-959B-395CE72D1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7C53CB1-46D3-40C9-A194-A5D98949B55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30" name="Rounded Rectangle 20">
              <a:extLst>
                <a:ext uri="{FF2B5EF4-FFF2-40B4-BE49-F238E27FC236}">
                  <a16:creationId xmlns:a16="http://schemas.microsoft.com/office/drawing/2014/main" id="{942CD0D8-87A8-430D-8763-99EC0256E9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7ED77AF-7AD7-43AD-92CF-8FE44EE560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5000" b="1" dirty="0">
                <a:solidFill>
                  <a:schemeClr val="bg1"/>
                </a:solidFill>
              </a:rPr>
              <a:t>CAPM </a:t>
            </a:r>
            <a:br>
              <a:rPr lang="en-US" sz="5000" b="1" dirty="0">
                <a:solidFill>
                  <a:schemeClr val="bg1"/>
                </a:solidFill>
              </a:rPr>
            </a:br>
            <a:r>
              <a:rPr lang="en-US" sz="5000" b="1" dirty="0">
                <a:solidFill>
                  <a:schemeClr val="bg1"/>
                </a:solidFill>
              </a:rPr>
              <a:t>Mailbox: </a:t>
            </a:r>
          </a:p>
        </p:txBody>
      </p:sp>
      <p:cxnSp>
        <p:nvCxnSpPr>
          <p:cNvPr id="33" name="Straight Connector 32">
            <a:extLst>
              <a:ext uri="{FF2B5EF4-FFF2-40B4-BE49-F238E27FC236}">
                <a16:creationId xmlns:a16="http://schemas.microsoft.com/office/drawing/2014/main" id="{30FF33BF-06A3-4D84-B5A1-313891C86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546054" y="3603936"/>
            <a:ext cx="7272868" cy="923330"/>
          </a:xfrm>
          <a:prstGeom prst="rect">
            <a:avLst/>
          </a:prstGeom>
          <a:noFill/>
        </p:spPr>
        <p:txBody>
          <a:bodyPr wrap="square" rtlCol="0">
            <a:spAutoFit/>
          </a:bodyPr>
          <a:lstStyle/>
          <a:p>
            <a:pPr>
              <a:spcAft>
                <a:spcPts val="600"/>
              </a:spcAft>
            </a:pPr>
            <a:r>
              <a:rPr lang="en-US" sz="5400" b="1" dirty="0">
                <a:solidFill>
                  <a:schemeClr val="bg1"/>
                </a:solidFill>
              </a:rPr>
              <a:t>CAPM@jfs.ohio.gov</a:t>
            </a:r>
          </a:p>
        </p:txBody>
      </p:sp>
    </p:spTree>
    <p:extLst>
      <p:ext uri="{BB962C8B-B14F-4D97-AF65-F5344CB8AC3E}">
        <p14:creationId xmlns:p14="http://schemas.microsoft.com/office/powerpoint/2010/main" val="29692827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9" name="Rectangle 12">
            <a:extLst>
              <a:ext uri="{FF2B5EF4-FFF2-40B4-BE49-F238E27FC236}">
                <a16:creationId xmlns:a16="http://schemas.microsoft.com/office/drawing/2014/main" id="{3095096E-C9EB-4C55-8BBC-C921DA8A5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4">
            <a:extLst>
              <a:ext uri="{FF2B5EF4-FFF2-40B4-BE49-F238E27FC236}">
                <a16:creationId xmlns:a16="http://schemas.microsoft.com/office/drawing/2014/main" id="{5E452E66-EBC2-4EB1-9374-6678C4D04E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6" name="Picture 15">
              <a:extLst>
                <a:ext uri="{FF2B5EF4-FFF2-40B4-BE49-F238E27FC236}">
                  <a16:creationId xmlns:a16="http://schemas.microsoft.com/office/drawing/2014/main" id="{14CF760D-A2F9-45CA-BA5F-83C2B1550AD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946E9726-0B3E-481D-ABEB-2276F6A23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05CF53DA-B7C2-4E26-9569-0C0B93C729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C08FEE20-A478-417E-B96D-D1A7E981F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F92A68C-A1CE-42D2-86BA-31BFDE1DFB19}"/>
              </a:ext>
            </a:extLst>
          </p:cNvPr>
          <p:cNvSpPr>
            <a:spLocks noGrp="1"/>
          </p:cNvSpPr>
          <p:nvPr>
            <p:ph type="title"/>
          </p:nvPr>
        </p:nvSpPr>
        <p:spPr>
          <a:xfrm>
            <a:off x="1170564" y="982132"/>
            <a:ext cx="4561069" cy="1416721"/>
          </a:xfrm>
        </p:spPr>
        <p:txBody>
          <a:bodyPr>
            <a:normAutofit/>
          </a:bodyPr>
          <a:lstStyle/>
          <a:p>
            <a:r>
              <a:rPr lang="en-US" sz="6600" dirty="0"/>
              <a:t>Reminder!</a:t>
            </a:r>
          </a:p>
        </p:txBody>
      </p:sp>
      <p:cxnSp>
        <p:nvCxnSpPr>
          <p:cNvPr id="41" name="Straight Connector 20">
            <a:extLst>
              <a:ext uri="{FF2B5EF4-FFF2-40B4-BE49-F238E27FC236}">
                <a16:creationId xmlns:a16="http://schemas.microsoft.com/office/drawing/2014/main" id="{E2825180-B6B5-413D-ACBA-8E3DCCD03F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39418" y="2400639"/>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D0BC12B-ED85-4BCB-AE8D-0E441317CF10}"/>
              </a:ext>
            </a:extLst>
          </p:cNvPr>
          <p:cNvSpPr>
            <a:spLocks noGrp="1"/>
          </p:cNvSpPr>
          <p:nvPr>
            <p:ph idx="1"/>
          </p:nvPr>
        </p:nvSpPr>
        <p:spPr>
          <a:xfrm>
            <a:off x="1167385" y="2556932"/>
            <a:ext cx="4567427" cy="3318936"/>
          </a:xfrm>
        </p:spPr>
        <p:txBody>
          <a:bodyPr>
            <a:normAutofit/>
          </a:bodyPr>
          <a:lstStyle/>
          <a:p>
            <a:pPr marL="0" indent="0" algn="ctr">
              <a:buNone/>
            </a:pPr>
            <a:r>
              <a:rPr lang="en-US" sz="3600" dirty="0"/>
              <a:t>Your E-Track Certificate email will have a link to the correct survey answers so you can check your work! </a:t>
            </a:r>
          </a:p>
        </p:txBody>
      </p:sp>
      <p:pic>
        <p:nvPicPr>
          <p:cNvPr id="5" name="Picture 4">
            <a:extLst>
              <a:ext uri="{FF2B5EF4-FFF2-40B4-BE49-F238E27FC236}">
                <a16:creationId xmlns:a16="http://schemas.microsoft.com/office/drawing/2014/main" id="{51033A85-A1DE-4023-B335-9D3FA302848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38208" y="821175"/>
            <a:ext cx="2494531" cy="2494531"/>
          </a:xfrm>
          <a:prstGeom prst="rect">
            <a:avLst/>
          </a:prstGeom>
        </p:spPr>
      </p:pic>
      <p:sp>
        <p:nvSpPr>
          <p:cNvPr id="42" name="Rectangle 22">
            <a:extLst>
              <a:ext uri="{FF2B5EF4-FFF2-40B4-BE49-F238E27FC236}">
                <a16:creationId xmlns:a16="http://schemas.microsoft.com/office/drawing/2014/main" id="{AAC0C532-00FD-4EE5-9001-97375502D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486" y="821175"/>
            <a:ext cx="2510350"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4">
            <a:extLst>
              <a:ext uri="{FF2B5EF4-FFF2-40B4-BE49-F238E27FC236}">
                <a16:creationId xmlns:a16="http://schemas.microsoft.com/office/drawing/2014/main" id="{82CEA73A-8A4A-4099-81EE-FB4D99DDE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267" y="3453833"/>
            <a:ext cx="258218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C54973-D6A3-402F-A0D0-EC311F296E2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048627" y="3453833"/>
            <a:ext cx="2144270" cy="2478837"/>
          </a:xfrm>
          <a:prstGeom prst="rect">
            <a:avLst/>
          </a:prstGeom>
        </p:spPr>
      </p:pic>
      <p:sp>
        <p:nvSpPr>
          <p:cNvPr id="6" name="TextBox 5">
            <a:extLst>
              <a:ext uri="{FF2B5EF4-FFF2-40B4-BE49-F238E27FC236}">
                <a16:creationId xmlns:a16="http://schemas.microsoft.com/office/drawing/2014/main" id="{B3497CF3-8958-4124-9A1F-9479505651FE}"/>
              </a:ext>
            </a:extLst>
          </p:cNvPr>
          <p:cNvSpPr txBox="1"/>
          <p:nvPr/>
        </p:nvSpPr>
        <p:spPr>
          <a:xfrm>
            <a:off x="6428289" y="3115651"/>
            <a:ext cx="220445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mediacause.org/5-essential-easy-nonprofit-email-marketing-best-practic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029953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9EEB92-6325-4046-9A6F-42D64190E5C0}"/>
              </a:ext>
            </a:extLst>
          </p:cNvPr>
          <p:cNvSpPr>
            <a:spLocks noGrp="1"/>
          </p:cNvSpPr>
          <p:nvPr>
            <p:ph type="body" idx="4294967295"/>
          </p:nvPr>
        </p:nvSpPr>
        <p:spPr>
          <a:xfrm>
            <a:off x="820737" y="5084763"/>
            <a:ext cx="5064125" cy="576262"/>
          </a:xfrm>
          <a:noFill/>
        </p:spPr>
        <p:txBody>
          <a:bodyPr>
            <a:normAutofit fontScale="92500" lnSpcReduction="20000"/>
          </a:bodyPr>
          <a:lstStyle/>
          <a:p>
            <a:pPr marL="0" indent="0" algn="ctr">
              <a:buNone/>
            </a:pPr>
            <a:r>
              <a:rPr lang="en-US" sz="4000" b="1" dirty="0">
                <a:solidFill>
                  <a:sysClr val="windowText" lastClr="000000"/>
                </a:solidFill>
              </a:rPr>
              <a:t>CONTROL THREAT</a:t>
            </a:r>
          </a:p>
        </p:txBody>
      </p:sp>
      <p:sp>
        <p:nvSpPr>
          <p:cNvPr id="10" name="Text Placeholder 9">
            <a:extLst>
              <a:ext uri="{FF2B5EF4-FFF2-40B4-BE49-F238E27FC236}">
                <a16:creationId xmlns:a16="http://schemas.microsoft.com/office/drawing/2014/main" id="{10C28903-D817-4C89-A277-00FCA80F1345}"/>
              </a:ext>
            </a:extLst>
          </p:cNvPr>
          <p:cNvSpPr>
            <a:spLocks noGrp="1"/>
          </p:cNvSpPr>
          <p:nvPr>
            <p:ph type="body" sz="quarter" idx="4294967295"/>
          </p:nvPr>
        </p:nvSpPr>
        <p:spPr>
          <a:xfrm>
            <a:off x="6583363" y="5105400"/>
            <a:ext cx="4964113" cy="576263"/>
          </a:xfrm>
        </p:spPr>
        <p:txBody>
          <a:bodyPr>
            <a:normAutofit fontScale="92500" lnSpcReduction="20000"/>
          </a:bodyPr>
          <a:lstStyle/>
          <a:p>
            <a:pPr marL="0" indent="0" algn="ctr">
              <a:buNone/>
            </a:pPr>
            <a:r>
              <a:rPr lang="en-US" sz="4000" b="1" dirty="0">
                <a:solidFill>
                  <a:sysClr val="windowText" lastClr="000000"/>
                </a:solidFill>
              </a:rPr>
              <a:t>BEHAVIOR CHANGE</a:t>
            </a:r>
          </a:p>
        </p:txBody>
      </p:sp>
      <p:graphicFrame>
        <p:nvGraphicFramePr>
          <p:cNvPr id="13" name="Table 12">
            <a:extLst>
              <a:ext uri="{FF2B5EF4-FFF2-40B4-BE49-F238E27FC236}">
                <a16:creationId xmlns:a16="http://schemas.microsoft.com/office/drawing/2014/main" id="{FA730647-E026-4C41-AA05-CA1E828E6EC1}"/>
              </a:ext>
            </a:extLst>
          </p:cNvPr>
          <p:cNvGraphicFramePr>
            <a:graphicFrameLocks noGrp="1"/>
          </p:cNvGraphicFramePr>
          <p:nvPr>
            <p:extLst>
              <p:ext uri="{D42A27DB-BD31-4B8C-83A1-F6EECF244321}">
                <p14:modId xmlns:p14="http://schemas.microsoft.com/office/powerpoint/2010/main" val="527703656"/>
              </p:ext>
            </p:extLst>
          </p:nvPr>
        </p:nvGraphicFramePr>
        <p:xfrm>
          <a:off x="419100" y="428911"/>
          <a:ext cx="11353800" cy="885254"/>
        </p:xfrm>
        <a:graphic>
          <a:graphicData uri="http://schemas.openxmlformats.org/drawingml/2006/table">
            <a:tbl>
              <a:tblPr/>
              <a:tblGrid>
                <a:gridCol w="5676890">
                  <a:extLst>
                    <a:ext uri="{9D8B030D-6E8A-4147-A177-3AD203B41FA5}">
                      <a16:colId xmlns:a16="http://schemas.microsoft.com/office/drawing/2014/main" val="1662988193"/>
                    </a:ext>
                  </a:extLst>
                </a:gridCol>
                <a:gridCol w="5676910">
                  <a:extLst>
                    <a:ext uri="{9D8B030D-6E8A-4147-A177-3AD203B41FA5}">
                      <a16:colId xmlns:a16="http://schemas.microsoft.com/office/drawing/2014/main" val="1027262624"/>
                    </a:ext>
                  </a:extLst>
                </a:gridCol>
              </a:tblGrid>
              <a:tr h="732638">
                <a:tc>
                  <a:txBody>
                    <a:bodyPr/>
                    <a:lstStyle/>
                    <a:p>
                      <a:pPr marR="0" indent="0" algn="ctr" rtl="0">
                        <a:lnSpc>
                          <a:spcPct val="119000"/>
                        </a:lnSpc>
                        <a:spcBef>
                          <a:spcPts val="0"/>
                        </a:spcBef>
                        <a:spcAft>
                          <a:spcPts val="600"/>
                        </a:spcAft>
                      </a:pPr>
                      <a:r>
                        <a:rPr lang="en-US" sz="1000" b="1" kern="1400" dirty="0">
                          <a:ln>
                            <a:noFill/>
                          </a:ln>
                          <a:solidFill>
                            <a:srgbClr val="C00000"/>
                          </a:solidFill>
                          <a:effectLst/>
                          <a:latin typeface="Calibri" panose="020F0502020204030204" pitchFamily="34" charset="0"/>
                        </a:rPr>
                        <a:t> </a:t>
                      </a:r>
                      <a:r>
                        <a:rPr lang="en-US" sz="4800" b="1" kern="1400" dirty="0">
                          <a:ln>
                            <a:noFill/>
                          </a:ln>
                          <a:solidFill>
                            <a:srgbClr val="C00000"/>
                          </a:solidFill>
                          <a:effectLst/>
                          <a:latin typeface="Comic Sans MS" panose="030F0702030302020204" pitchFamily="66" charset="0"/>
                        </a:rPr>
                        <a:t>Safety</a:t>
                      </a:r>
                      <a:r>
                        <a:rPr lang="en-US" sz="4800" b="1" kern="1400" dirty="0">
                          <a:ln>
                            <a:noFill/>
                          </a:ln>
                          <a:solidFill>
                            <a:srgbClr val="C00000"/>
                          </a:solidFill>
                          <a:effectLst/>
                          <a:latin typeface="Broadway" panose="04040905080B02020502" pitchFamily="82" charset="0"/>
                        </a:rPr>
                        <a:t>  </a:t>
                      </a:r>
                      <a:endParaRPr lang="en-US" sz="1000" kern="1400" dirty="0">
                        <a:ln>
                          <a:noFill/>
                        </a:ln>
                        <a:solidFill>
                          <a:srgbClr val="C00000"/>
                        </a:solidFill>
                        <a:effectLst/>
                        <a:latin typeface="Calibri" panose="020F0502020204030204" pitchFamily="34" charset="0"/>
                      </a:endParaRPr>
                    </a:p>
                  </a:txBody>
                  <a:tcPr marL="36576" marR="36576" marT="36576" marB="36576">
                    <a:lnL>
                      <a:noFill/>
                    </a:lnL>
                    <a:lnR w="28575" cap="flat" cmpd="sng" algn="ctr">
                      <a:solidFill>
                        <a:srgbClr val="FFFFFF"/>
                      </a:solidFill>
                      <a:prstDash val="solid"/>
                      <a:round/>
                      <a:headEnd type="none" w="med" len="med"/>
                      <a:tailEnd type="none" w="med" len="med"/>
                    </a:lnR>
                    <a:lnT>
                      <a:noFill/>
                    </a:lnT>
                    <a:lnB>
                      <a:noFill/>
                    </a:lnB>
                    <a:solidFill>
                      <a:srgbClr val="000000"/>
                    </a:solidFill>
                  </a:tcPr>
                </a:tc>
                <a:tc>
                  <a:txBody>
                    <a:bodyPr/>
                    <a:lstStyle/>
                    <a:p>
                      <a:pPr marR="0" indent="0" algn="ctr" rtl="0">
                        <a:lnSpc>
                          <a:spcPct val="119000"/>
                        </a:lnSpc>
                        <a:spcBef>
                          <a:spcPts val="0"/>
                        </a:spcBef>
                        <a:spcAft>
                          <a:spcPts val="600"/>
                        </a:spcAft>
                      </a:pPr>
                      <a:r>
                        <a:rPr lang="en-US" sz="4800" b="1" kern="1400" dirty="0">
                          <a:ln>
                            <a:noFill/>
                          </a:ln>
                          <a:solidFill>
                            <a:schemeClr val="accent6"/>
                          </a:solidFill>
                          <a:effectLst/>
                          <a:latin typeface="Comic Sans MS" panose="030F0702030302020204" pitchFamily="66" charset="0"/>
                        </a:rPr>
                        <a:t>Risk</a:t>
                      </a:r>
                      <a:endParaRPr lang="en-US" sz="1000" kern="1400" dirty="0">
                        <a:ln>
                          <a:noFill/>
                        </a:ln>
                        <a:solidFill>
                          <a:schemeClr val="accent6"/>
                        </a:solidFill>
                        <a:effectLst/>
                        <a:latin typeface="Calibri" panose="020F0502020204030204" pitchFamily="34" charset="0"/>
                      </a:endParaRPr>
                    </a:p>
                  </a:txBody>
                  <a:tcPr marL="36576" marR="36576" marT="36576" marB="36576">
                    <a:lnL w="28575" cap="flat" cmpd="sng" algn="ctr">
                      <a:solidFill>
                        <a:srgbClr val="FFFFFF"/>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100287100"/>
                  </a:ext>
                </a:extLst>
              </a:tr>
            </a:tbl>
          </a:graphicData>
        </a:graphic>
      </p:graphicFrame>
      <p:sp>
        <p:nvSpPr>
          <p:cNvPr id="4" name="Rectangle 3">
            <a:extLst>
              <a:ext uri="{FF2B5EF4-FFF2-40B4-BE49-F238E27FC236}">
                <a16:creationId xmlns:a16="http://schemas.microsoft.com/office/drawing/2014/main" id="{D2F162E5-5036-476D-A098-F0965154ABA7}"/>
              </a:ext>
            </a:extLst>
          </p:cNvPr>
          <p:cNvSpPr/>
          <p:nvPr/>
        </p:nvSpPr>
        <p:spPr>
          <a:xfrm>
            <a:off x="644524" y="5506572"/>
            <a:ext cx="5451476" cy="1146211"/>
          </a:xfrm>
          <a:prstGeom prst="rect">
            <a:avLst/>
          </a:prstGeom>
          <a:noFill/>
        </p:spPr>
        <p:txBody>
          <a:bodyPr wrap="square">
            <a:spAutoFit/>
          </a:bodyPr>
          <a:lstStyle/>
          <a:p>
            <a:pPr algn="ctr">
              <a:lnSpc>
                <a:spcPct val="119000"/>
              </a:lnSpc>
              <a:spcAft>
                <a:spcPts val="600"/>
              </a:spcAft>
            </a:pPr>
            <a:r>
              <a:rPr lang="en-US" sz="4400" b="1" cap="all" dirty="0">
                <a:solidFill>
                  <a:srgbClr val="C00000"/>
                </a:solidFill>
                <a:latin typeface="Comic Sans MS" panose="030F0702030302020204" pitchFamily="66" charset="0"/>
              </a:rPr>
              <a:t>Safety Plan </a:t>
            </a:r>
            <a:endParaRPr lang="en-US" sz="4400" b="1" kern="1400" dirty="0">
              <a:solidFill>
                <a:srgbClr val="C00000"/>
              </a:solidFill>
              <a:latin typeface="Calibri" panose="020F0502020204030204" pitchFamily="34" charset="0"/>
            </a:endParaRPr>
          </a:p>
          <a:p>
            <a:pPr>
              <a:lnSpc>
                <a:spcPct val="119000"/>
              </a:lnSpc>
              <a:spcAft>
                <a:spcPts val="600"/>
              </a:spcAft>
            </a:pPr>
            <a:r>
              <a:rPr lang="en-US" sz="1000" kern="1400" dirty="0">
                <a:solidFill>
                  <a:srgbClr val="FF0000"/>
                </a:solidFill>
                <a:latin typeface="Calibri" panose="020F0502020204030204" pitchFamily="34" charset="0"/>
              </a:rPr>
              <a:t> </a:t>
            </a:r>
          </a:p>
        </p:txBody>
      </p:sp>
      <p:sp>
        <p:nvSpPr>
          <p:cNvPr id="5" name="Rectangle 4">
            <a:extLst>
              <a:ext uri="{FF2B5EF4-FFF2-40B4-BE49-F238E27FC236}">
                <a16:creationId xmlns:a16="http://schemas.microsoft.com/office/drawing/2014/main" id="{0B274E83-2E07-4C3C-8771-AB12B6172A5D}"/>
              </a:ext>
            </a:extLst>
          </p:cNvPr>
          <p:cNvSpPr/>
          <p:nvPr/>
        </p:nvSpPr>
        <p:spPr>
          <a:xfrm>
            <a:off x="6130924" y="5543835"/>
            <a:ext cx="5451476" cy="1072986"/>
          </a:xfrm>
          <a:prstGeom prst="rect">
            <a:avLst/>
          </a:prstGeom>
        </p:spPr>
        <p:txBody>
          <a:bodyPr wrap="square">
            <a:spAutoFit/>
          </a:bodyPr>
          <a:lstStyle/>
          <a:p>
            <a:pPr algn="ctr">
              <a:lnSpc>
                <a:spcPct val="119000"/>
              </a:lnSpc>
              <a:spcAft>
                <a:spcPts val="600"/>
              </a:spcAft>
            </a:pPr>
            <a:r>
              <a:rPr lang="en-US" sz="4000" b="1" cap="all" dirty="0">
                <a:solidFill>
                  <a:schemeClr val="accent6"/>
                </a:solidFill>
                <a:latin typeface="Comic Sans MS" panose="030F0702030302020204" pitchFamily="66" charset="0"/>
              </a:rPr>
              <a:t>Family CASE Plan </a:t>
            </a:r>
            <a:endParaRPr lang="en-US" sz="4000" b="1" kern="1400" dirty="0">
              <a:solidFill>
                <a:schemeClr val="accent6"/>
              </a:solidFill>
              <a:latin typeface="Calibri" panose="020F0502020204030204" pitchFamily="34" charset="0"/>
            </a:endParaRPr>
          </a:p>
          <a:p>
            <a:pPr>
              <a:lnSpc>
                <a:spcPct val="119000"/>
              </a:lnSpc>
              <a:spcAft>
                <a:spcPts val="600"/>
              </a:spcAft>
            </a:pPr>
            <a:r>
              <a:rPr lang="en-US" sz="1000" kern="1400" dirty="0">
                <a:solidFill>
                  <a:srgbClr val="FF0000"/>
                </a:solidFill>
                <a:latin typeface="Calibri" panose="020F0502020204030204" pitchFamily="34" charset="0"/>
              </a:rPr>
              <a:t> </a:t>
            </a:r>
          </a:p>
        </p:txBody>
      </p:sp>
      <p:sp>
        <p:nvSpPr>
          <p:cNvPr id="6" name="Arrow: Down 5">
            <a:extLst>
              <a:ext uri="{FF2B5EF4-FFF2-40B4-BE49-F238E27FC236}">
                <a16:creationId xmlns:a16="http://schemas.microsoft.com/office/drawing/2014/main" id="{B5B58203-D8D8-449C-AB92-AE721BA7785E}"/>
              </a:ext>
            </a:extLst>
          </p:cNvPr>
          <p:cNvSpPr/>
          <p:nvPr/>
        </p:nvSpPr>
        <p:spPr>
          <a:xfrm>
            <a:off x="2667000" y="1314165"/>
            <a:ext cx="1524000" cy="3653250"/>
          </a:xfrm>
          <a:prstGeom prst="downArrow">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FEE53D33-7CC5-49E0-AB5D-9B79185CBAA1}"/>
              </a:ext>
            </a:extLst>
          </p:cNvPr>
          <p:cNvSpPr/>
          <p:nvPr/>
        </p:nvSpPr>
        <p:spPr>
          <a:xfrm>
            <a:off x="8221130" y="1314165"/>
            <a:ext cx="1524000" cy="3653250"/>
          </a:xfrm>
          <a:prstGeom prst="downArrow">
            <a:avLst/>
          </a:prstGeom>
          <a:solidFill>
            <a:schemeClr val="accent6">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6"/>
              </a:solidFill>
            </a:endParaRPr>
          </a:p>
        </p:txBody>
      </p:sp>
      <p:sp>
        <p:nvSpPr>
          <p:cNvPr id="11" name="Content Placeholder 10">
            <a:extLst>
              <a:ext uri="{FF2B5EF4-FFF2-40B4-BE49-F238E27FC236}">
                <a16:creationId xmlns:a16="http://schemas.microsoft.com/office/drawing/2014/main" id="{7FEDC996-9507-42C2-83A5-FF11FB959D76}"/>
              </a:ext>
            </a:extLst>
          </p:cNvPr>
          <p:cNvSpPr>
            <a:spLocks noGrp="1"/>
          </p:cNvSpPr>
          <p:nvPr>
            <p:ph sz="quarter" idx="4294967295"/>
          </p:nvPr>
        </p:nvSpPr>
        <p:spPr>
          <a:xfrm>
            <a:off x="6240463" y="1672432"/>
            <a:ext cx="5300662" cy="3700462"/>
          </a:xfrm>
        </p:spPr>
        <p:txBody>
          <a:bodyPr>
            <a:normAutofit/>
          </a:bodyPr>
          <a:lstStyle/>
          <a:p>
            <a:pPr>
              <a:buClr>
                <a:schemeClr val="accent6"/>
              </a:buClr>
              <a:buFont typeface="Wingdings" panose="05000000000000000000" pitchFamily="2" charset="2"/>
              <a:buChar char="ü"/>
            </a:pPr>
            <a:r>
              <a:rPr lang="en-US" sz="3200" dirty="0"/>
              <a:t> </a:t>
            </a:r>
            <a:r>
              <a:rPr lang="en-US" sz="3200" b="1" dirty="0"/>
              <a:t>Protracted Future</a:t>
            </a:r>
          </a:p>
          <a:p>
            <a:pPr>
              <a:buClr>
                <a:schemeClr val="accent6"/>
              </a:buClr>
              <a:buFont typeface="Wingdings" panose="05000000000000000000" pitchFamily="2" charset="2"/>
              <a:buChar char="ü"/>
            </a:pPr>
            <a:r>
              <a:rPr lang="en-US" sz="3200" dirty="0"/>
              <a:t> </a:t>
            </a:r>
            <a:r>
              <a:rPr lang="en-US" sz="3200" b="1" dirty="0"/>
              <a:t>Likelihood of Any Harm</a:t>
            </a:r>
          </a:p>
          <a:p>
            <a:pPr marL="457200" indent="-457200">
              <a:buClr>
                <a:schemeClr val="accent6"/>
              </a:buClr>
              <a:buFont typeface="Wingdings" panose="05000000000000000000" pitchFamily="2" charset="2"/>
              <a:buChar char="ü"/>
            </a:pPr>
            <a:r>
              <a:rPr lang="en-US" sz="3200" b="1" dirty="0"/>
              <a:t>Likelihood of Maltreatment</a:t>
            </a:r>
          </a:p>
          <a:p>
            <a:pPr marL="0" indent="0">
              <a:buNone/>
            </a:pPr>
            <a:endParaRPr lang="en-US" sz="2800" dirty="0"/>
          </a:p>
        </p:txBody>
      </p:sp>
      <p:sp>
        <p:nvSpPr>
          <p:cNvPr id="9" name="Content Placeholder 8">
            <a:extLst>
              <a:ext uri="{FF2B5EF4-FFF2-40B4-BE49-F238E27FC236}">
                <a16:creationId xmlns:a16="http://schemas.microsoft.com/office/drawing/2014/main" id="{70C90170-DF44-49D3-9E42-F93DBBD9E8E6}"/>
              </a:ext>
            </a:extLst>
          </p:cNvPr>
          <p:cNvSpPr>
            <a:spLocks noGrp="1"/>
          </p:cNvSpPr>
          <p:nvPr>
            <p:ph sz="half" idx="4294967295"/>
          </p:nvPr>
        </p:nvSpPr>
        <p:spPr>
          <a:xfrm>
            <a:off x="650875" y="1580889"/>
            <a:ext cx="5403850" cy="3584575"/>
          </a:xfrm>
        </p:spPr>
        <p:txBody>
          <a:bodyPr>
            <a:normAutofit/>
          </a:bodyPr>
          <a:lstStyle/>
          <a:p>
            <a:pPr>
              <a:buClr>
                <a:srgbClr val="C00000"/>
              </a:buClr>
              <a:buFont typeface="Wingdings" panose="05000000000000000000" pitchFamily="2" charset="2"/>
              <a:buChar char="ü"/>
            </a:pPr>
            <a:r>
              <a:rPr lang="en-US" sz="3200" b="1" dirty="0"/>
              <a:t> Immediate</a:t>
            </a:r>
          </a:p>
          <a:p>
            <a:pPr>
              <a:buClr>
                <a:srgbClr val="C00000"/>
              </a:buClr>
              <a:buFont typeface="Wingdings" panose="05000000000000000000" pitchFamily="2" charset="2"/>
              <a:buChar char="ü"/>
            </a:pPr>
            <a:r>
              <a:rPr lang="en-US" sz="3200" b="1" dirty="0"/>
              <a:t> Serious Harm</a:t>
            </a:r>
          </a:p>
          <a:p>
            <a:pPr lvl="1">
              <a:buClr>
                <a:srgbClr val="C00000"/>
              </a:buClr>
              <a:buFont typeface="Wingdings" panose="05000000000000000000" pitchFamily="2" charset="2"/>
              <a:buChar char="Ø"/>
            </a:pPr>
            <a:r>
              <a:rPr lang="en-US" sz="3200" b="1" dirty="0"/>
              <a:t> Significant Injury</a:t>
            </a:r>
          </a:p>
          <a:p>
            <a:pPr lvl="1">
              <a:buClr>
                <a:srgbClr val="C00000"/>
              </a:buClr>
              <a:buFont typeface="Wingdings" panose="05000000000000000000" pitchFamily="2" charset="2"/>
              <a:buChar char="Ø"/>
            </a:pPr>
            <a:r>
              <a:rPr lang="en-US" sz="3200" b="1" dirty="0"/>
              <a:t> Death</a:t>
            </a:r>
          </a:p>
          <a:p>
            <a:pPr lvl="1">
              <a:buClr>
                <a:srgbClr val="C00000"/>
              </a:buClr>
              <a:buFont typeface="Wingdings" panose="05000000000000000000" pitchFamily="2" charset="2"/>
              <a:buChar char="Ø"/>
            </a:pPr>
            <a:r>
              <a:rPr lang="en-US" sz="3200" b="1" dirty="0"/>
              <a:t> Permanent Disability</a:t>
            </a:r>
          </a:p>
        </p:txBody>
      </p:sp>
    </p:spTree>
    <p:extLst>
      <p:ext uri="{BB962C8B-B14F-4D97-AF65-F5344CB8AC3E}">
        <p14:creationId xmlns:p14="http://schemas.microsoft.com/office/powerpoint/2010/main" val="2698380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99CB0-21F4-48A2-8E15-57FF1154638A}"/>
              </a:ext>
            </a:extLst>
          </p:cNvPr>
          <p:cNvPicPr>
            <a:picLocks noChangeAspect="1"/>
          </p:cNvPicPr>
          <p:nvPr/>
        </p:nvPicPr>
        <p:blipFill rotWithShape="1">
          <a:blip r:embed="rId4">
            <a:extLst>
              <a:ext uri="{28A0092B-C50C-407E-A947-70E740481C1C}">
                <a14:useLocalDpi xmlns:a14="http://schemas.microsoft.com/office/drawing/2010/main" val="0"/>
              </a:ext>
            </a:extLst>
          </a:blip>
          <a:srcRect l="10534" r="30213"/>
          <a:stretch/>
        </p:blipFill>
        <p:spPr>
          <a:xfrm>
            <a:off x="4077260" y="457200"/>
            <a:ext cx="4063593" cy="6387220"/>
          </a:xfrm>
          <a:prstGeom prst="rect">
            <a:avLst/>
          </a:prstGeom>
        </p:spPr>
      </p:pic>
      <p:pic>
        <p:nvPicPr>
          <p:cNvPr id="8" name="Picture 7" descr="A group of people standing in a room&#10;&#10;Description automatically generated">
            <a:extLst>
              <a:ext uri="{FF2B5EF4-FFF2-40B4-BE49-F238E27FC236}">
                <a16:creationId xmlns:a16="http://schemas.microsoft.com/office/drawing/2014/main" id="{B4FAFA5C-E762-46EA-997D-959A2C7B43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231"/>
          <a:stretch/>
        </p:blipFill>
        <p:spPr>
          <a:xfrm>
            <a:off x="8127439" y="-13570"/>
            <a:ext cx="4063593" cy="6857990"/>
          </a:xfrm>
          <a:prstGeom prst="rect">
            <a:avLst/>
          </a:prstGeom>
        </p:spPr>
      </p:pic>
      <p:pic>
        <p:nvPicPr>
          <p:cNvPr id="4" name="Picture 3" descr="A person sitting on a bed&#10;&#10;Description automatically generated">
            <a:extLst>
              <a:ext uri="{FF2B5EF4-FFF2-40B4-BE49-F238E27FC236}">
                <a16:creationId xmlns:a16="http://schemas.microsoft.com/office/drawing/2014/main" id="{F90BA84D-BBFA-4384-B6D2-6605D24FC9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282" r="24352"/>
          <a:stretch/>
        </p:blipFill>
        <p:spPr>
          <a:xfrm>
            <a:off x="611" y="-2830"/>
            <a:ext cx="4063593" cy="6857990"/>
          </a:xfrm>
          <a:prstGeom prst="rect">
            <a:avLst/>
          </a:prstGeom>
        </p:spPr>
      </p:pic>
      <p:sp>
        <p:nvSpPr>
          <p:cNvPr id="2" name="Title 1"/>
          <p:cNvSpPr>
            <a:spLocks noGrp="1"/>
          </p:cNvSpPr>
          <p:nvPr>
            <p:ph type="title"/>
          </p:nvPr>
        </p:nvSpPr>
        <p:spPr>
          <a:xfrm>
            <a:off x="13489" y="6096000"/>
            <a:ext cx="12164665" cy="762000"/>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b">
            <a:normAutofit/>
          </a:bodyPr>
          <a:lstStyle/>
          <a:p>
            <a:pPr>
              <a:lnSpc>
                <a:spcPct val="90000"/>
              </a:lnSpc>
              <a:spcBef>
                <a:spcPts val="600"/>
              </a:spcBef>
              <a:spcAft>
                <a:spcPts val="600"/>
              </a:spcAft>
            </a:pPr>
            <a:r>
              <a:rPr lang="en-US" b="1" kern="1200" cap="none" dirty="0">
                <a:ln w="3175" cmpd="sng">
                  <a:noFill/>
                </a:ln>
                <a:solidFill>
                  <a:schemeClr val="tx1">
                    <a:lumMod val="85000"/>
                    <a:lumOff val="15000"/>
                  </a:schemeClr>
                </a:solidFill>
                <a:effectLst/>
                <a:latin typeface="+mj-lt"/>
                <a:ea typeface="+mj-ea"/>
                <a:cs typeface="+mj-cs"/>
              </a:rPr>
              <a:t>Safety Planning             vs.             Case Planning</a:t>
            </a:r>
          </a:p>
        </p:txBody>
      </p:sp>
      <p:sp>
        <p:nvSpPr>
          <p:cNvPr id="6" name="Rectangle 5">
            <a:extLst>
              <a:ext uri="{FF2B5EF4-FFF2-40B4-BE49-F238E27FC236}">
                <a16:creationId xmlns:a16="http://schemas.microsoft.com/office/drawing/2014/main" id="{D005453A-C091-491F-A8CD-860643D9B018}"/>
              </a:ext>
            </a:extLst>
          </p:cNvPr>
          <p:cNvSpPr/>
          <p:nvPr/>
        </p:nvSpPr>
        <p:spPr>
          <a:xfrm>
            <a:off x="3100246" y="-14624"/>
            <a:ext cx="6004208" cy="92333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Why Does It Matter</a:t>
            </a:r>
          </a:p>
        </p:txBody>
      </p:sp>
    </p:spTree>
    <p:extLst>
      <p:ext uri="{BB962C8B-B14F-4D97-AF65-F5344CB8AC3E}">
        <p14:creationId xmlns:p14="http://schemas.microsoft.com/office/powerpoint/2010/main" val="4140200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9EEB92-6325-4046-9A6F-42D64190E5C0}"/>
              </a:ext>
            </a:extLst>
          </p:cNvPr>
          <p:cNvSpPr>
            <a:spLocks noGrp="1"/>
          </p:cNvSpPr>
          <p:nvPr>
            <p:ph type="body" idx="1"/>
          </p:nvPr>
        </p:nvSpPr>
        <p:spPr>
          <a:xfrm>
            <a:off x="747571" y="1747585"/>
            <a:ext cx="5401730" cy="576262"/>
          </a:xfrm>
          <a:noFill/>
        </p:spPr>
        <p:txBody>
          <a:bodyPr/>
          <a:lstStyle/>
          <a:p>
            <a:pPr algn="ctr"/>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CONTROL</a:t>
            </a:r>
          </a:p>
        </p:txBody>
      </p:sp>
      <p:pic>
        <p:nvPicPr>
          <p:cNvPr id="15" name="Content Placeholder 14">
            <a:extLst>
              <a:ext uri="{FF2B5EF4-FFF2-40B4-BE49-F238E27FC236}">
                <a16:creationId xmlns:a16="http://schemas.microsoft.com/office/drawing/2014/main" id="{06A64C0F-1EC3-4F0A-B3FA-D8825CAB207B}"/>
              </a:ext>
            </a:extLst>
          </p:cNvPr>
          <p:cNvPicPr>
            <a:picLocks noGrp="1" noChangeAspect="1"/>
          </p:cNvPicPr>
          <p:nvPr>
            <p:ph sz="half" idx="2"/>
          </p:nvPr>
        </p:nvPicPr>
        <p:blipFill>
          <a:blip r:embed="rId2"/>
          <a:stretch>
            <a:fillRect/>
          </a:stretch>
        </p:blipFill>
        <p:spPr>
          <a:xfrm>
            <a:off x="1323796" y="2452467"/>
            <a:ext cx="4249280" cy="2798307"/>
          </a:xfrm>
          <a:prstGeom prst="rect">
            <a:avLst/>
          </a:prstGeom>
          <a:ln>
            <a:noFill/>
          </a:ln>
          <a:effectLst>
            <a:outerShdw blurRad="292100" dist="139700" dir="2700000" algn="tl" rotWithShape="0">
              <a:srgbClr val="333333">
                <a:alpha val="65000"/>
              </a:srgbClr>
            </a:outerShdw>
          </a:effectLst>
        </p:spPr>
      </p:pic>
      <p:sp>
        <p:nvSpPr>
          <p:cNvPr id="10" name="Text Placeholder 9">
            <a:extLst>
              <a:ext uri="{FF2B5EF4-FFF2-40B4-BE49-F238E27FC236}">
                <a16:creationId xmlns:a16="http://schemas.microsoft.com/office/drawing/2014/main" id="{10C28903-D817-4C89-A277-00FCA80F1345}"/>
              </a:ext>
            </a:extLst>
          </p:cNvPr>
          <p:cNvSpPr>
            <a:spLocks noGrp="1"/>
          </p:cNvSpPr>
          <p:nvPr>
            <p:ph type="body" sz="quarter" idx="3"/>
          </p:nvPr>
        </p:nvSpPr>
        <p:spPr>
          <a:xfrm>
            <a:off x="6629223" y="1747585"/>
            <a:ext cx="4945008" cy="576262"/>
          </a:xfrm>
        </p:spPr>
        <p:txBody>
          <a:bodyPr/>
          <a:lstStyle/>
          <a:p>
            <a:pPr algn="ctr"/>
            <a:r>
              <a:rPr lang="en-US" sz="4000" b="1" dirty="0"/>
              <a:t>Behavior Change</a:t>
            </a:r>
          </a:p>
        </p:txBody>
      </p:sp>
      <p:pic>
        <p:nvPicPr>
          <p:cNvPr id="16" name="Content Placeholder 15">
            <a:extLst>
              <a:ext uri="{FF2B5EF4-FFF2-40B4-BE49-F238E27FC236}">
                <a16:creationId xmlns:a16="http://schemas.microsoft.com/office/drawing/2014/main" id="{898D141D-614E-4FD0-9CD8-D38853E8F273}"/>
              </a:ext>
            </a:extLst>
          </p:cNvPr>
          <p:cNvPicPr>
            <a:picLocks noGrp="1" noChangeAspect="1"/>
          </p:cNvPicPr>
          <p:nvPr>
            <p:ph sz="quarter" idx="4"/>
          </p:nvPr>
        </p:nvPicPr>
        <p:blipFill>
          <a:blip r:embed="rId3"/>
          <a:stretch>
            <a:fillRect/>
          </a:stretch>
        </p:blipFill>
        <p:spPr>
          <a:xfrm>
            <a:off x="6858000" y="2452467"/>
            <a:ext cx="4224894" cy="2798307"/>
          </a:xfrm>
          <a:prstGeom prst="rect">
            <a:avLst/>
          </a:prstGeom>
          <a:ln>
            <a:noFill/>
          </a:ln>
          <a:effectLst>
            <a:outerShdw blurRad="292100" dist="139700" dir="2700000" algn="tl" rotWithShape="0">
              <a:srgbClr val="333333">
                <a:alpha val="65000"/>
              </a:srgbClr>
            </a:outerShdw>
          </a:effectLst>
        </p:spPr>
      </p:pic>
      <p:graphicFrame>
        <p:nvGraphicFramePr>
          <p:cNvPr id="13" name="Table 12">
            <a:extLst>
              <a:ext uri="{FF2B5EF4-FFF2-40B4-BE49-F238E27FC236}">
                <a16:creationId xmlns:a16="http://schemas.microsoft.com/office/drawing/2014/main" id="{FA730647-E026-4C41-AA05-CA1E828E6EC1}"/>
              </a:ext>
            </a:extLst>
          </p:cNvPr>
          <p:cNvGraphicFramePr>
            <a:graphicFrameLocks noGrp="1"/>
          </p:cNvGraphicFramePr>
          <p:nvPr/>
        </p:nvGraphicFramePr>
        <p:xfrm>
          <a:off x="609600" y="733711"/>
          <a:ext cx="11049000" cy="885254"/>
        </p:xfrm>
        <a:graphic>
          <a:graphicData uri="http://schemas.openxmlformats.org/drawingml/2006/table">
            <a:tbl>
              <a:tblPr/>
              <a:tblGrid>
                <a:gridCol w="5524490">
                  <a:extLst>
                    <a:ext uri="{9D8B030D-6E8A-4147-A177-3AD203B41FA5}">
                      <a16:colId xmlns:a16="http://schemas.microsoft.com/office/drawing/2014/main" val="1662988193"/>
                    </a:ext>
                  </a:extLst>
                </a:gridCol>
                <a:gridCol w="5524510">
                  <a:extLst>
                    <a:ext uri="{9D8B030D-6E8A-4147-A177-3AD203B41FA5}">
                      <a16:colId xmlns:a16="http://schemas.microsoft.com/office/drawing/2014/main" val="1027262624"/>
                    </a:ext>
                  </a:extLst>
                </a:gridCol>
              </a:tblGrid>
              <a:tr h="732638">
                <a:tc>
                  <a:txBody>
                    <a:bodyPr/>
                    <a:lstStyle/>
                    <a:p>
                      <a:pPr marR="0" indent="0" algn="ctr" rtl="0">
                        <a:lnSpc>
                          <a:spcPct val="119000"/>
                        </a:lnSpc>
                        <a:spcBef>
                          <a:spcPts val="0"/>
                        </a:spcBef>
                        <a:spcAft>
                          <a:spcPts val="600"/>
                        </a:spcAft>
                      </a:pPr>
                      <a:r>
                        <a:rPr lang="en-US" sz="1000" b="1" kern="1400" dirty="0">
                          <a:ln>
                            <a:noFill/>
                          </a:ln>
                          <a:solidFill>
                            <a:srgbClr val="FFFFFF"/>
                          </a:solidFill>
                          <a:effectLst/>
                          <a:latin typeface="Calibri" panose="020F0502020204030204" pitchFamily="34" charset="0"/>
                        </a:rPr>
                        <a:t> </a:t>
                      </a:r>
                      <a:r>
                        <a:rPr lang="en-US" sz="4800" b="1" kern="1400" dirty="0">
                          <a:ln>
                            <a:noFill/>
                          </a:ln>
                          <a:solidFill>
                            <a:srgbClr val="FFFFFF"/>
                          </a:solidFill>
                          <a:effectLst/>
                          <a:latin typeface="Comic Sans MS" panose="030F0702030302020204" pitchFamily="66" charset="0"/>
                        </a:rPr>
                        <a:t>Safety</a:t>
                      </a:r>
                      <a:r>
                        <a:rPr lang="en-US" sz="4800" b="1" kern="1400" dirty="0">
                          <a:ln>
                            <a:noFill/>
                          </a:ln>
                          <a:solidFill>
                            <a:srgbClr val="FFFFFF"/>
                          </a:solidFill>
                          <a:effectLst/>
                          <a:latin typeface="Broadway" panose="04040905080B02020502" pitchFamily="82" charset="0"/>
                        </a:rPr>
                        <a:t>  </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w="28575" cap="flat" cmpd="sng" algn="ctr">
                      <a:solidFill>
                        <a:srgbClr val="FFFFFF"/>
                      </a:solidFill>
                      <a:prstDash val="solid"/>
                      <a:round/>
                      <a:headEnd type="none" w="med" len="med"/>
                      <a:tailEnd type="none" w="med" len="med"/>
                    </a:lnR>
                    <a:lnT>
                      <a:noFill/>
                    </a:lnT>
                    <a:lnB>
                      <a:noFill/>
                    </a:lnB>
                    <a:solidFill>
                      <a:srgbClr val="000000"/>
                    </a:solidFill>
                  </a:tcPr>
                </a:tc>
                <a:tc>
                  <a:txBody>
                    <a:bodyPr/>
                    <a:lstStyle/>
                    <a:p>
                      <a:pPr marR="0" indent="0" algn="ctr" rtl="0">
                        <a:lnSpc>
                          <a:spcPct val="119000"/>
                        </a:lnSpc>
                        <a:spcBef>
                          <a:spcPts val="0"/>
                        </a:spcBef>
                        <a:spcAft>
                          <a:spcPts val="600"/>
                        </a:spcAft>
                      </a:pPr>
                      <a:r>
                        <a:rPr lang="en-US" sz="4800" b="1" kern="1400" dirty="0">
                          <a:ln>
                            <a:noFill/>
                          </a:ln>
                          <a:solidFill>
                            <a:srgbClr val="FFFFFF"/>
                          </a:solidFill>
                          <a:effectLst/>
                          <a:latin typeface="Comic Sans MS" panose="030F0702030302020204" pitchFamily="66" charset="0"/>
                        </a:rPr>
                        <a:t>Risk</a:t>
                      </a:r>
                      <a:endParaRPr lang="en-US" sz="1000" kern="1400" dirty="0">
                        <a:ln>
                          <a:noFill/>
                        </a:ln>
                        <a:solidFill>
                          <a:srgbClr val="000000"/>
                        </a:solidFill>
                        <a:effectLst/>
                        <a:latin typeface="Calibri" panose="020F0502020204030204" pitchFamily="34" charset="0"/>
                      </a:endParaRPr>
                    </a:p>
                  </a:txBody>
                  <a:tcPr marL="36576" marR="36576" marT="36576" marB="36576">
                    <a:lnL w="28575" cap="flat" cmpd="sng" algn="ctr">
                      <a:solidFill>
                        <a:srgbClr val="FFFFFF"/>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100287100"/>
                  </a:ext>
                </a:extLst>
              </a:tr>
            </a:tbl>
          </a:graphicData>
        </a:graphic>
      </p:graphicFrame>
      <p:sp>
        <p:nvSpPr>
          <p:cNvPr id="17" name="Rectangle 16">
            <a:extLst>
              <a:ext uri="{FF2B5EF4-FFF2-40B4-BE49-F238E27FC236}">
                <a16:creationId xmlns:a16="http://schemas.microsoft.com/office/drawing/2014/main" id="{4688BD46-5A8C-4A86-AADD-DCA0F4A65AF4}"/>
              </a:ext>
            </a:extLst>
          </p:cNvPr>
          <p:cNvSpPr/>
          <p:nvPr/>
        </p:nvSpPr>
        <p:spPr>
          <a:xfrm>
            <a:off x="5834338" y="5347861"/>
            <a:ext cx="5739893"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83992A"/>
                  </a:solidFill>
                  <a:prstDash val="solid"/>
                </a:ln>
                <a:pattFill prst="pct50">
                  <a:fgClr>
                    <a:srgbClr val="83992A"/>
                  </a:fgClr>
                  <a:bgClr>
                    <a:srgbClr val="83992A">
                      <a:lumMod val="20000"/>
                      <a:lumOff val="80000"/>
                    </a:srgbClr>
                  </a:bgClr>
                </a:pattFill>
                <a:effectLst>
                  <a:outerShdw dist="38100" dir="2640000" algn="bl" rotWithShape="0">
                    <a:srgbClr val="83992A"/>
                  </a:outerShdw>
                </a:effectLst>
                <a:uLnTx/>
                <a:uFillTx/>
                <a:latin typeface="Garamond" panose="02020404030301010803"/>
                <a:ea typeface="+mn-ea"/>
                <a:cs typeface="+mn-cs"/>
              </a:rPr>
              <a:t>FAMILY CASE PLAN</a:t>
            </a:r>
          </a:p>
        </p:txBody>
      </p:sp>
      <p:sp>
        <p:nvSpPr>
          <p:cNvPr id="18" name="Rectangle 17">
            <a:extLst>
              <a:ext uri="{FF2B5EF4-FFF2-40B4-BE49-F238E27FC236}">
                <a16:creationId xmlns:a16="http://schemas.microsoft.com/office/drawing/2014/main" id="{EED74564-7422-4E75-A45F-07C7423E7E83}"/>
              </a:ext>
            </a:extLst>
          </p:cNvPr>
          <p:cNvSpPr/>
          <p:nvPr/>
        </p:nvSpPr>
        <p:spPr>
          <a:xfrm>
            <a:off x="914400" y="5281254"/>
            <a:ext cx="491993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09D">
                      <a:lumMod val="50000"/>
                    </a:srgbClr>
                  </a:solidFill>
                  <a:prstDash val="solid"/>
                </a:ln>
                <a:pattFill prst="narHorz">
                  <a:fgClr>
                    <a:srgbClr val="44709D"/>
                  </a:fgClr>
                  <a:bgClr>
                    <a:srgbClr val="44709D">
                      <a:lumMod val="40000"/>
                      <a:lumOff val="60000"/>
                    </a:srgbClr>
                  </a:bgClr>
                </a:pattFill>
                <a:effectLst>
                  <a:innerShdw blurRad="177800">
                    <a:srgbClr val="44709D">
                      <a:lumMod val="50000"/>
                    </a:srgbClr>
                  </a:innerShdw>
                </a:effectLst>
                <a:uLnTx/>
                <a:uFillTx/>
                <a:latin typeface="Garamond" panose="02020404030301010803"/>
                <a:ea typeface="+mn-ea"/>
                <a:cs typeface="+mn-cs"/>
              </a:rPr>
              <a:t>SAFETY PLAN</a:t>
            </a:r>
          </a:p>
        </p:txBody>
      </p:sp>
      <p:sp>
        <p:nvSpPr>
          <p:cNvPr id="19" name="Title 23">
            <a:extLst>
              <a:ext uri="{FF2B5EF4-FFF2-40B4-BE49-F238E27FC236}">
                <a16:creationId xmlns:a16="http://schemas.microsoft.com/office/drawing/2014/main" id="{7B3540A1-5CD2-437E-A0C1-C1E1704F407B}"/>
              </a:ext>
            </a:extLst>
          </p:cNvPr>
          <p:cNvSpPr txBox="1">
            <a:spLocks/>
          </p:cNvSpPr>
          <p:nvPr/>
        </p:nvSpPr>
        <p:spPr>
          <a:xfrm>
            <a:off x="381000" y="439719"/>
            <a:ext cx="11430000" cy="1897191"/>
          </a:xfrm>
          <a:prstGeom prst="rect">
            <a:avLst/>
          </a:prstGeom>
          <a:solidFill>
            <a:schemeClr val="bg1"/>
          </a:solidFill>
          <a:effectLst>
            <a:softEdge rad="63500"/>
          </a:effectLst>
        </p:spPr>
        <p:txBody>
          <a:bodyPr vert="horz" lIns="91440" tIns="45720" rIns="91440" bIns="45720" rtlCol="0" anchor="ctr">
            <a:normAutofit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w="3175" cmpd="sng">
                  <a:noFill/>
                </a:ln>
                <a:solidFill>
                  <a:srgbClr val="212121">
                    <a:lumMod val="60000"/>
                    <a:lumOff val="40000"/>
                  </a:srgbClr>
                </a:solidFill>
                <a:effectLst>
                  <a:outerShdw blurRad="38100" dist="38100" dir="2700000" algn="tl">
                    <a:srgbClr val="000000">
                      <a:alpha val="43137"/>
                    </a:srgbClr>
                  </a:outerShdw>
                </a:effectLst>
                <a:uLnTx/>
                <a:uFillTx/>
                <a:latin typeface="Garamond" panose="02020404030301010803"/>
                <a:ea typeface="+mj-ea"/>
                <a:cs typeface="+mj-cs"/>
              </a:rPr>
              <a:t>Families Can Have Both an Active Safety Plan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w="3175" cmpd="sng">
                  <a:noFill/>
                </a:ln>
                <a:solidFill>
                  <a:srgbClr val="212121">
                    <a:lumMod val="60000"/>
                    <a:lumOff val="40000"/>
                  </a:srgbClr>
                </a:solidFill>
                <a:effectLst>
                  <a:outerShdw blurRad="38100" dist="38100" dir="2700000" algn="tl">
                    <a:srgbClr val="000000">
                      <a:alpha val="43137"/>
                    </a:srgbClr>
                  </a:outerShdw>
                </a:effectLst>
                <a:uLnTx/>
                <a:uFillTx/>
                <a:latin typeface="Garamond" panose="02020404030301010803"/>
                <a:ea typeface="+mj-ea"/>
                <a:cs typeface="+mj-cs"/>
              </a:rPr>
              <a:t>&amp;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w="3175" cmpd="sng">
                  <a:noFill/>
                </a:ln>
                <a:solidFill>
                  <a:srgbClr val="212121">
                    <a:lumMod val="60000"/>
                    <a:lumOff val="40000"/>
                  </a:srgbClr>
                </a:solidFill>
                <a:effectLst>
                  <a:outerShdw blurRad="38100" dist="38100" dir="2700000" algn="tl">
                    <a:srgbClr val="000000">
                      <a:alpha val="43137"/>
                    </a:srgbClr>
                  </a:outerShdw>
                </a:effectLst>
                <a:uLnTx/>
                <a:uFillTx/>
                <a:latin typeface="Garamond" panose="02020404030301010803"/>
                <a:ea typeface="+mj-ea"/>
                <a:cs typeface="+mj-cs"/>
              </a:rPr>
              <a:t>A Family Case Plan at the Same Time</a:t>
            </a:r>
          </a:p>
        </p:txBody>
      </p:sp>
    </p:spTree>
    <p:extLst>
      <p:ext uri="{BB962C8B-B14F-4D97-AF65-F5344CB8AC3E}">
        <p14:creationId xmlns:p14="http://schemas.microsoft.com/office/powerpoint/2010/main" val="13250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p>
            <a:r>
              <a:rPr lang="en-US" sz="4400" b="1" dirty="0">
                <a:solidFill>
                  <a:schemeClr val="tx1">
                    <a:lumMod val="85000"/>
                    <a:lumOff val="15000"/>
                  </a:schemeClr>
                </a:solidFill>
                <a:latin typeface="+mj-lt"/>
                <a:ea typeface="+mj-ea"/>
                <a:cs typeface="+mj-cs"/>
              </a:rPr>
              <a:t>Family Case Plans Are…</a:t>
            </a:r>
          </a:p>
        </p:txBody>
      </p:sp>
      <p:sp>
        <p:nvSpPr>
          <p:cNvPr id="8" name="Rectangle 7">
            <a:extLst>
              <a:ext uri="{FF2B5EF4-FFF2-40B4-BE49-F238E27FC236}">
                <a16:creationId xmlns:a16="http://schemas.microsoft.com/office/drawing/2014/main" id="{5434A3CD-C2AD-4CCF-9BDC-19968FE2335A}"/>
              </a:ext>
            </a:extLst>
          </p:cNvPr>
          <p:cNvSpPr/>
          <p:nvPr/>
        </p:nvSpPr>
        <p:spPr>
          <a:xfrm>
            <a:off x="1295402" y="2556932"/>
            <a:ext cx="6256866" cy="3318936"/>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t">
            <a:normAutofit/>
          </a:bodyPr>
          <a:lstStyle/>
          <a:p>
            <a:pPr marL="571500" marR="0" lvl="0" indent="-571500" algn="l" defTabSz="457200" rtl="0" eaLnBrk="1" fontAlgn="auto" latinLnBrk="0" hangingPunct="1">
              <a:lnSpc>
                <a:spcPct val="100000"/>
              </a:lnSpc>
              <a:spcBef>
                <a:spcPts val="1800"/>
              </a:spcBef>
              <a:spcAft>
                <a:spcPts val="600"/>
              </a:spcAft>
              <a:buClr>
                <a:srgbClr val="83992A"/>
              </a:buClr>
              <a:buSzPct val="115000"/>
              <a:buFont typeface="Arial"/>
              <a:buChar char="•"/>
              <a:tabLst/>
              <a:defRPr/>
            </a:pPr>
            <a:r>
              <a:rPr kumimoji="0" lang="en-US" sz="38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Assessment Driven</a:t>
            </a:r>
          </a:p>
          <a:p>
            <a:pPr marL="571500" marR="0" lvl="0" indent="-57150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38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Family Driven</a:t>
            </a:r>
          </a:p>
          <a:p>
            <a:pPr marL="571500" marR="0" lvl="0" indent="-57150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38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Behavior Change Focused</a:t>
            </a:r>
          </a:p>
          <a:p>
            <a:pPr marL="571500" marR="0" lvl="0" indent="-57150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38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Strengths Mitigating Risk</a:t>
            </a:r>
          </a:p>
        </p:txBody>
      </p:sp>
      <p:pic>
        <p:nvPicPr>
          <p:cNvPr id="12" name="Content Placeholder 11" descr="A group of people standing in front of a cloudy sky&#10;&#10;Description automatically generated">
            <a:extLst>
              <a:ext uri="{FF2B5EF4-FFF2-40B4-BE49-F238E27FC236}">
                <a16:creationId xmlns:a16="http://schemas.microsoft.com/office/drawing/2014/main" id="{13D8FAA3-B98F-492A-BEFE-BA929618E7F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7315200" y="2285999"/>
            <a:ext cx="4027516" cy="285126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915706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5499" y="1600200"/>
            <a:ext cx="8001000" cy="4154984"/>
          </a:xfrm>
          <a:prstGeom prst="rect">
            <a:avLst/>
          </a:prstGeom>
          <a:noFill/>
        </p:spPr>
        <p:txBody>
          <a:bodyPr wrap="square" lIns="91440" tIns="45720" rIns="91440" bIns="45720">
            <a:spAutoFit/>
          </a:bodyPr>
          <a:lstStyle/>
          <a:p>
            <a:pPr algn="ctr"/>
            <a:r>
              <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310007" dir="7680000" sy="30000" kx="1300200" algn="ctr" rotWithShape="0">
                    <a:prstClr val="black">
                      <a:alpha val="32000"/>
                    </a:prstClr>
                  </a:outerShdw>
                </a:effectLst>
                <a:latin typeface="Monotype Corsiva" pitchFamily="66" charset="0"/>
              </a:rPr>
              <a:t>Strengths &amp; Needs  Risk Assessment Review </a:t>
            </a:r>
          </a:p>
        </p:txBody>
      </p:sp>
      <p:pic>
        <p:nvPicPr>
          <p:cNvPr id="8" name="Content Placeholder 3">
            <a:extLst>
              <a:ext uri="{FF2B5EF4-FFF2-40B4-BE49-F238E27FC236}">
                <a16:creationId xmlns:a16="http://schemas.microsoft.com/office/drawing/2014/main" id="{88DE5B45-411E-4978-9B42-734501135FC7}"/>
              </a:ext>
            </a:extLst>
          </p:cNvPr>
          <p:cNvPicPr>
            <a:picLocks/>
          </p:cNvPicPr>
          <p:nvPr/>
        </p:nvPicPr>
        <p:blipFill rotWithShape="1">
          <a:blip r:embed="rId3">
            <a:extLst>
              <a:ext uri="{28A0092B-C50C-407E-A947-70E740481C1C}">
                <a14:useLocalDpi xmlns:a14="http://schemas.microsoft.com/office/drawing/2010/main" val="0"/>
              </a:ext>
            </a:extLst>
          </a:blip>
          <a:srcRect l="36432" r="14804"/>
          <a:stretch/>
        </p:blipFill>
        <p:spPr>
          <a:xfrm>
            <a:off x="-43179" y="1219200"/>
            <a:ext cx="4310379" cy="57150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2CBDADF-1C18-4F05-AA82-72197D2343D8}"/>
              </a:ext>
            </a:extLst>
          </p:cNvPr>
          <p:cNvSpPr txBox="1">
            <a:spLocks/>
          </p:cNvSpPr>
          <p:nvPr/>
        </p:nvSpPr>
        <p:spPr>
          <a:xfrm>
            <a:off x="2743200" y="1219199"/>
            <a:ext cx="9601200" cy="5715000"/>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b">
            <a:normAutofit fontScale="92500" lnSpcReduction="1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3800" b="1" dirty="0"/>
              <a:t>Who’s Getting This?????</a:t>
            </a:r>
          </a:p>
        </p:txBody>
      </p:sp>
      <p:sp>
        <p:nvSpPr>
          <p:cNvPr id="6" name="Title 1">
            <a:extLst>
              <a:ext uri="{FF2B5EF4-FFF2-40B4-BE49-F238E27FC236}">
                <a16:creationId xmlns:a16="http://schemas.microsoft.com/office/drawing/2014/main" id="{4F7BCC4F-E342-4700-9C8D-FE6D0BFE8A81}"/>
              </a:ext>
            </a:extLst>
          </p:cNvPr>
          <p:cNvSpPr txBox="1">
            <a:spLocks/>
          </p:cNvSpPr>
          <p:nvPr/>
        </p:nvSpPr>
        <p:spPr>
          <a:xfrm>
            <a:off x="76200" y="33326"/>
            <a:ext cx="12039599" cy="1265238"/>
          </a:xfrm>
          <a:prstGeom prst="rect">
            <a:avLst/>
          </a:prstGeom>
          <a:noFill/>
          <a:effectLst>
            <a:softEdge rad="63500"/>
          </a:effectLst>
        </p:spPr>
        <p:txBody>
          <a:bodyPr vert="horz" lIns="91440" tIns="45720" rIns="91440" bIns="45720" rtlCol="0" anchor="ctr" anchorCtr="0">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solidFill>
                  <a:schemeClr val="tx2">
                    <a:lumMod val="60000"/>
                    <a:lumOff val="40000"/>
                  </a:schemeClr>
                </a:solidFill>
                <a:effectLst>
                  <a:outerShdw blurRad="38100" dist="38100" dir="2700000" algn="tl">
                    <a:srgbClr val="000000">
                      <a:alpha val="43137"/>
                    </a:srgbClr>
                  </a:outerShdw>
                </a:effectLst>
              </a:rPr>
              <a:t>Developing A Family Case Plan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par>
                          <p:cTn id="37" fill="hold">
                            <p:stCondLst>
                              <p:cond delay="2000"/>
                            </p:stCondLst>
                            <p:childTnLst>
                              <p:par>
                                <p:cTn id="38" presetID="32" presetClass="emph" presetSubtype="0" repeatCount="indefinite" fill="hold" nodeType="afterEffect">
                                  <p:stCondLst>
                                    <p:cond delay="0"/>
                                  </p:stCondLst>
                                  <p:endCondLst>
                                    <p:cond evt="onNext" delay="0">
                                      <p:tgtEl>
                                        <p:sldTgt/>
                                      </p:tgtEl>
                                    </p:cond>
                                  </p:endCondLst>
                                  <p:childTnLst>
                                    <p:animRot by="120000">
                                      <p:cBhvr>
                                        <p:cTn id="39" dur="300" fill="hold">
                                          <p:stCondLst>
                                            <p:cond delay="0"/>
                                          </p:stCondLst>
                                        </p:cTn>
                                        <p:tgtEl>
                                          <p:spTgt spid="8"/>
                                        </p:tgtEl>
                                        <p:attrNameLst>
                                          <p:attrName>r</p:attrName>
                                        </p:attrNameLst>
                                      </p:cBhvr>
                                    </p:animRot>
                                    <p:animRot by="-240000">
                                      <p:cBhvr>
                                        <p:cTn id="40" dur="600" fill="hold">
                                          <p:stCondLst>
                                            <p:cond delay="600"/>
                                          </p:stCondLst>
                                        </p:cTn>
                                        <p:tgtEl>
                                          <p:spTgt spid="8"/>
                                        </p:tgtEl>
                                        <p:attrNameLst>
                                          <p:attrName>r</p:attrName>
                                        </p:attrNameLst>
                                      </p:cBhvr>
                                    </p:animRot>
                                    <p:animRot by="240000">
                                      <p:cBhvr>
                                        <p:cTn id="41" dur="600" fill="hold">
                                          <p:stCondLst>
                                            <p:cond delay="1200"/>
                                          </p:stCondLst>
                                        </p:cTn>
                                        <p:tgtEl>
                                          <p:spTgt spid="8"/>
                                        </p:tgtEl>
                                        <p:attrNameLst>
                                          <p:attrName>r</p:attrName>
                                        </p:attrNameLst>
                                      </p:cBhvr>
                                    </p:animRot>
                                    <p:animRot by="-240000">
                                      <p:cBhvr>
                                        <p:cTn id="42" dur="600" fill="hold">
                                          <p:stCondLst>
                                            <p:cond delay="1800"/>
                                          </p:stCondLst>
                                        </p:cTn>
                                        <p:tgtEl>
                                          <p:spTgt spid="8"/>
                                        </p:tgtEl>
                                        <p:attrNameLst>
                                          <p:attrName>r</p:attrName>
                                        </p:attrNameLst>
                                      </p:cBhvr>
                                    </p:animRot>
                                    <p:animRot by="120000">
                                      <p:cBhvr>
                                        <p:cTn id="43"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1</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Open </a:t>
            </a:r>
            <a:r>
              <a:rPr lang="fr-FR" sz="6000" b="1" dirty="0" err="1">
                <a:solidFill>
                  <a:schemeClr val="accent1"/>
                </a:solidFill>
                <a:latin typeface="+mj-lt"/>
                <a:ea typeface="Georgia" charset="0"/>
                <a:cs typeface="Georgia" charset="0"/>
              </a:rPr>
              <a:t>Ended</a:t>
            </a: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(40 Points)</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723900" y="685800"/>
            <a:ext cx="10744200" cy="5078313"/>
          </a:xfrm>
          <a:prstGeom prst="rect">
            <a:avLst/>
          </a:prstGeom>
          <a:solidFill>
            <a:schemeClr val="bg1"/>
          </a:solidFill>
        </p:spPr>
        <p:txBody>
          <a:bodyPr wrap="square" lIns="0" tIns="0" rIns="0" bIns="0" rtlCol="0">
            <a:spAutoFit/>
          </a:bodyPr>
          <a:lstStyle/>
          <a:p>
            <a:pPr algn="ctr">
              <a:spcBef>
                <a:spcPts val="600"/>
              </a:spcBef>
              <a:spcAft>
                <a:spcPts val="600"/>
              </a:spcAft>
            </a:pPr>
            <a:r>
              <a:rPr lang="en-US" sz="6400" b="1" dirty="0">
                <a:solidFill>
                  <a:schemeClr val="accent1"/>
                </a:solidFill>
                <a:latin typeface="+mj-lt"/>
                <a:ea typeface="Georgia" charset="0"/>
                <a:cs typeface="Georgia" charset="0"/>
              </a:rPr>
              <a:t>The Strengths &amp; Needs Assessment is part of the Family Assessment. </a:t>
            </a:r>
          </a:p>
          <a:p>
            <a:pPr algn="ctr">
              <a:spcBef>
                <a:spcPts val="600"/>
              </a:spcBef>
              <a:spcAft>
                <a:spcPts val="600"/>
              </a:spcAft>
            </a:pPr>
            <a:r>
              <a:rPr lang="en-US" sz="6400" b="1" dirty="0">
                <a:solidFill>
                  <a:schemeClr val="accent1"/>
                </a:solidFill>
                <a:latin typeface="+mj-lt"/>
                <a:ea typeface="Georgia" charset="0"/>
                <a:cs typeface="Georgia" charset="0"/>
              </a:rPr>
              <a:t>When must the Family Assessment be completed?</a:t>
            </a:r>
          </a:p>
        </p:txBody>
      </p:sp>
      <p:sp>
        <p:nvSpPr>
          <p:cNvPr id="7" name="Rectangle 6">
            <a:extLst>
              <a:ext uri="{FF2B5EF4-FFF2-40B4-BE49-F238E27FC236}">
                <a16:creationId xmlns:a16="http://schemas.microsoft.com/office/drawing/2014/main" id="{E41F4898-1677-416F-A0B3-E2D806D1D7A9}"/>
              </a:ext>
            </a:extLst>
          </p:cNvPr>
          <p:cNvSpPr/>
          <p:nvPr/>
        </p:nvSpPr>
        <p:spPr>
          <a:xfrm>
            <a:off x="457200" y="402021"/>
            <a:ext cx="11277600" cy="605395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1">
                    <a:lumMod val="75000"/>
                  </a:schemeClr>
                </a:solidFill>
              </a:rPr>
              <a:t>The Strengths &amp; Needs Assessment is Completed as a part of the </a:t>
            </a:r>
          </a:p>
          <a:p>
            <a:pPr algn="ctr"/>
            <a:r>
              <a:rPr lang="en-US" sz="6000" dirty="0">
                <a:solidFill>
                  <a:schemeClr val="accent1">
                    <a:lumMod val="75000"/>
                  </a:schemeClr>
                </a:solidFill>
              </a:rPr>
              <a:t>Family Assessment </a:t>
            </a:r>
          </a:p>
          <a:p>
            <a:pPr algn="ctr"/>
            <a:r>
              <a:rPr lang="en-US" sz="6000" b="1" dirty="0">
                <a:solidFill>
                  <a:schemeClr val="accent1">
                    <a:lumMod val="75000"/>
                  </a:schemeClr>
                </a:solidFill>
              </a:rPr>
              <a:t>Within 45 Days </a:t>
            </a:r>
          </a:p>
          <a:p>
            <a:pPr algn="ctr"/>
            <a:r>
              <a:rPr lang="en-US" sz="6000" b="1" dirty="0">
                <a:solidFill>
                  <a:schemeClr val="accent1">
                    <a:lumMod val="75000"/>
                  </a:schemeClr>
                </a:solidFill>
              </a:rPr>
              <a:t>of a Screened-in Report</a:t>
            </a:r>
          </a:p>
        </p:txBody>
      </p:sp>
      <p:sp>
        <p:nvSpPr>
          <p:cNvPr id="8" name="TextBox 7">
            <a:extLst>
              <a:ext uri="{FF2B5EF4-FFF2-40B4-BE49-F238E27FC236}">
                <a16:creationId xmlns:a16="http://schemas.microsoft.com/office/drawing/2014/main" id="{47E5AD5B-DF43-4FDC-8E43-E1ACC65CCFDB}"/>
              </a:ext>
            </a:extLst>
          </p:cNvPr>
          <p:cNvSpPr txBox="1"/>
          <p:nvPr/>
        </p:nvSpPr>
        <p:spPr>
          <a:xfrm>
            <a:off x="533400" y="457200"/>
            <a:ext cx="11125200" cy="5786199"/>
          </a:xfrm>
          <a:prstGeom prst="rect">
            <a:avLst/>
          </a:prstGeom>
          <a:solidFill>
            <a:schemeClr val="accent6"/>
          </a:solidFill>
        </p:spPr>
        <p:txBody>
          <a:bodyPr wrap="square" rtlCol="0">
            <a:spAutoFit/>
          </a:bodyPr>
          <a:lstStyle/>
          <a:p>
            <a:pPr algn="ctr">
              <a:spcBef>
                <a:spcPts val="1200"/>
              </a:spcBef>
              <a:spcAft>
                <a:spcPts val="1200"/>
              </a:spcAft>
            </a:pPr>
            <a:r>
              <a:rPr lang="en-US" sz="7200" b="1" dirty="0"/>
              <a:t>BONUS 30 Points</a:t>
            </a:r>
          </a:p>
          <a:p>
            <a:pPr algn="ctr"/>
            <a:r>
              <a:rPr lang="en-US" sz="7200" dirty="0"/>
              <a:t>When &amp; For How </a:t>
            </a:r>
          </a:p>
          <a:p>
            <a:pPr algn="ctr"/>
            <a:r>
              <a:rPr lang="en-US" sz="7200" dirty="0"/>
              <a:t>Long Can This </a:t>
            </a:r>
          </a:p>
          <a:p>
            <a:pPr algn="ctr"/>
            <a:r>
              <a:rPr lang="en-US" sz="7200" dirty="0"/>
              <a:t>Time Frame</a:t>
            </a:r>
          </a:p>
          <a:p>
            <a:pPr algn="ctr">
              <a:spcAft>
                <a:spcPts val="1200"/>
              </a:spcAft>
            </a:pPr>
            <a:r>
              <a:rPr lang="en-US" sz="7200" dirty="0"/>
              <a:t>Be Extended????</a:t>
            </a:r>
          </a:p>
        </p:txBody>
      </p:sp>
      <p:sp>
        <p:nvSpPr>
          <p:cNvPr id="9" name="TextBox 8">
            <a:extLst>
              <a:ext uri="{FF2B5EF4-FFF2-40B4-BE49-F238E27FC236}">
                <a16:creationId xmlns:a16="http://schemas.microsoft.com/office/drawing/2014/main" id="{85AFE8C2-BDAF-4858-8D27-EB45DE9D023B}"/>
              </a:ext>
            </a:extLst>
          </p:cNvPr>
          <p:cNvSpPr txBox="1"/>
          <p:nvPr/>
        </p:nvSpPr>
        <p:spPr>
          <a:xfrm>
            <a:off x="457200" y="402021"/>
            <a:ext cx="11277600" cy="6057107"/>
          </a:xfrm>
          <a:prstGeom prst="rect">
            <a:avLst/>
          </a:prstGeom>
          <a:solidFill>
            <a:schemeClr val="bg1"/>
          </a:solidFill>
        </p:spPr>
        <p:txBody>
          <a:bodyPr wrap="square" rtlCol="0">
            <a:spAutoFit/>
          </a:bodyPr>
          <a:lstStyle/>
          <a:p>
            <a:pPr marL="228600" marR="0" algn="ctr">
              <a:lnSpc>
                <a:spcPct val="115000"/>
              </a:lnSpc>
              <a:spcBef>
                <a:spcPts val="1200"/>
              </a:spcBef>
              <a:spcAft>
                <a:spcPts val="1200"/>
              </a:spcAft>
            </a:pPr>
            <a:r>
              <a:rPr lang="en-US" sz="5400" dirty="0">
                <a:effectLst/>
                <a:latin typeface="Garamond" panose="02020404030301010803" pitchFamily="18" charset="0"/>
                <a:ea typeface="Calibri" panose="020F0502020204030204" pitchFamily="34" charset="0"/>
                <a:cs typeface="Times New Roman" panose="02020603050405020304" pitchFamily="18" charset="0"/>
              </a:rPr>
              <a:t>A Maximum of </a:t>
            </a:r>
            <a:r>
              <a:rPr lang="en-US" sz="5400" b="1" dirty="0">
                <a:effectLst/>
                <a:latin typeface="Garamond" panose="02020404030301010803" pitchFamily="18" charset="0"/>
                <a:ea typeface="Calibri" panose="020F0502020204030204" pitchFamily="34" charset="0"/>
                <a:cs typeface="Times New Roman" panose="02020603050405020304" pitchFamily="18" charset="0"/>
              </a:rPr>
              <a:t>15 days </a:t>
            </a:r>
          </a:p>
          <a:p>
            <a:pPr marL="228600" marR="0" algn="ctr">
              <a:lnSpc>
                <a:spcPct val="115000"/>
              </a:lnSpc>
              <a:spcBef>
                <a:spcPts val="1200"/>
              </a:spcBef>
              <a:spcAft>
                <a:spcPts val="1200"/>
              </a:spcAft>
            </a:pPr>
            <a:r>
              <a:rPr lang="en-US" sz="5400" dirty="0">
                <a:latin typeface="Garamond" panose="02020404030301010803" pitchFamily="18" charset="0"/>
                <a:ea typeface="Calibri" panose="020F0502020204030204" pitchFamily="34" charset="0"/>
                <a:cs typeface="Times New Roman" panose="02020603050405020304" pitchFamily="18" charset="0"/>
              </a:rPr>
              <a:t>I</a:t>
            </a:r>
            <a:r>
              <a:rPr lang="en-US" sz="5400" dirty="0">
                <a:effectLst/>
                <a:latin typeface="Garamond" panose="02020404030301010803" pitchFamily="18" charset="0"/>
                <a:ea typeface="Calibri" panose="020F0502020204030204" pitchFamily="34" charset="0"/>
                <a:cs typeface="Times New Roman" panose="02020603050405020304" pitchFamily="18" charset="0"/>
              </a:rPr>
              <a:t>f </a:t>
            </a:r>
            <a:r>
              <a:rPr lang="en-US" sz="5400" dirty="0">
                <a:latin typeface="Garamond" panose="02020404030301010803" pitchFamily="18" charset="0"/>
                <a:ea typeface="Calibri" panose="020F0502020204030204" pitchFamily="34" charset="0"/>
                <a:cs typeface="Times New Roman" panose="02020603050405020304" pitchFamily="18" charset="0"/>
              </a:rPr>
              <a:t>I</a:t>
            </a:r>
            <a:r>
              <a:rPr lang="en-US" sz="5400" dirty="0">
                <a:effectLst/>
                <a:latin typeface="Garamond" panose="02020404030301010803" pitchFamily="18" charset="0"/>
                <a:ea typeface="Calibri" panose="020F0502020204030204" pitchFamily="34" charset="0"/>
                <a:cs typeface="Times New Roman" panose="02020603050405020304" pitchFamily="18" charset="0"/>
              </a:rPr>
              <a:t>nformation </a:t>
            </a:r>
            <a:r>
              <a:rPr lang="en-US" sz="5400" dirty="0">
                <a:latin typeface="Garamond" panose="02020404030301010803" pitchFamily="18" charset="0"/>
                <a:ea typeface="Calibri" panose="020F0502020204030204" pitchFamily="34" charset="0"/>
                <a:cs typeface="Times New Roman" panose="02020603050405020304" pitchFamily="18" charset="0"/>
              </a:rPr>
              <a:t>N</a:t>
            </a:r>
            <a:r>
              <a:rPr lang="en-US" sz="5400" dirty="0">
                <a:effectLst/>
                <a:latin typeface="Garamond" panose="02020404030301010803" pitchFamily="18" charset="0"/>
                <a:ea typeface="Calibri" panose="020F0502020204030204" pitchFamily="34" charset="0"/>
                <a:cs typeface="Times New Roman" panose="02020603050405020304" pitchFamily="18" charset="0"/>
              </a:rPr>
              <a:t>eeded to Complete </a:t>
            </a:r>
          </a:p>
          <a:p>
            <a:pPr marL="228600" marR="0" algn="ctr">
              <a:lnSpc>
                <a:spcPct val="115000"/>
              </a:lnSpc>
              <a:spcBef>
                <a:spcPts val="1200"/>
              </a:spcBef>
              <a:spcAft>
                <a:spcPts val="1200"/>
              </a:spcAft>
            </a:pPr>
            <a:r>
              <a:rPr lang="en-US" sz="5400" dirty="0">
                <a:effectLst/>
                <a:latin typeface="Garamond" panose="02020404030301010803" pitchFamily="18" charset="0"/>
                <a:ea typeface="Calibri" panose="020F0502020204030204" pitchFamily="34" charset="0"/>
                <a:cs typeface="Times New Roman" panose="02020603050405020304" pitchFamily="18" charset="0"/>
              </a:rPr>
              <a:t>the "Family Assessment" </a:t>
            </a:r>
          </a:p>
          <a:p>
            <a:pPr marL="228600" marR="0" algn="ctr">
              <a:lnSpc>
                <a:spcPct val="115000"/>
              </a:lnSpc>
              <a:spcBef>
                <a:spcPts val="1200"/>
              </a:spcBef>
              <a:spcAft>
                <a:spcPts val="1200"/>
              </a:spcAft>
            </a:pPr>
            <a:r>
              <a:rPr lang="en-US" sz="5400" dirty="0">
                <a:latin typeface="Garamond" panose="02020404030301010803" pitchFamily="18" charset="0"/>
                <a:ea typeface="Calibri" panose="020F0502020204030204" pitchFamily="34" charset="0"/>
                <a:cs typeface="Times New Roman" panose="02020603050405020304" pitchFamily="18" charset="0"/>
              </a:rPr>
              <a:t>C</a:t>
            </a:r>
            <a:r>
              <a:rPr lang="en-US" sz="5400" dirty="0">
                <a:effectLst/>
                <a:latin typeface="Garamond" panose="02020404030301010803" pitchFamily="18" charset="0"/>
                <a:ea typeface="Calibri" panose="020F0502020204030204" pitchFamily="34" charset="0"/>
                <a:cs typeface="Times New Roman" panose="02020603050405020304" pitchFamily="18" charset="0"/>
              </a:rPr>
              <a:t>annot be Obtained &amp; </a:t>
            </a:r>
            <a:r>
              <a:rPr lang="en-US" sz="5400" dirty="0">
                <a:latin typeface="Garamond" panose="02020404030301010803" pitchFamily="18" charset="0"/>
                <a:ea typeface="Calibri" panose="020F0502020204030204" pitchFamily="34" charset="0"/>
                <a:cs typeface="Times New Roman" panose="02020603050405020304" pitchFamily="18" charset="0"/>
              </a:rPr>
              <a:t>R</a:t>
            </a:r>
            <a:r>
              <a:rPr lang="en-US" sz="5400" dirty="0">
                <a:effectLst/>
                <a:latin typeface="Garamond" panose="02020404030301010803" pitchFamily="18" charset="0"/>
                <a:ea typeface="Calibri" panose="020F0502020204030204" pitchFamily="34" charset="0"/>
                <a:cs typeface="Times New Roman" panose="02020603050405020304" pitchFamily="18" charset="0"/>
              </a:rPr>
              <a:t>easons </a:t>
            </a:r>
          </a:p>
          <a:p>
            <a:pPr marL="228600" marR="0" algn="ctr">
              <a:lnSpc>
                <a:spcPct val="115000"/>
              </a:lnSpc>
              <a:spcBef>
                <a:spcPts val="1200"/>
              </a:spcBef>
              <a:spcAft>
                <a:spcPts val="1200"/>
              </a:spcAft>
            </a:pPr>
            <a:r>
              <a:rPr lang="en-US" sz="5400" dirty="0">
                <a:effectLst/>
                <a:latin typeface="Garamond" panose="02020404030301010803" pitchFamily="18" charset="0"/>
                <a:ea typeface="Calibri" panose="020F0502020204030204" pitchFamily="34" charset="0"/>
                <a:cs typeface="Times New Roman" panose="02020603050405020304" pitchFamily="18" charset="0"/>
              </a:rPr>
              <a:t>are </a:t>
            </a:r>
            <a:r>
              <a:rPr lang="en-US" sz="5400" dirty="0">
                <a:latin typeface="Garamond" panose="02020404030301010803" pitchFamily="18" charset="0"/>
                <a:ea typeface="Calibri" panose="020F0502020204030204" pitchFamily="34" charset="0"/>
                <a:cs typeface="Times New Roman" panose="02020603050405020304" pitchFamily="18" charset="0"/>
              </a:rPr>
              <a:t>D</a:t>
            </a:r>
            <a:r>
              <a:rPr lang="en-US" sz="5400" dirty="0">
                <a:effectLst/>
                <a:latin typeface="Garamond" panose="02020404030301010803" pitchFamily="18" charset="0"/>
                <a:ea typeface="Calibri" panose="020F0502020204030204" pitchFamily="34" charset="0"/>
                <a:cs typeface="Times New Roman" panose="02020603050405020304" pitchFamily="18" charset="0"/>
              </a:rPr>
              <a:t>ocumented in the Case Record</a:t>
            </a:r>
            <a:r>
              <a:rPr lang="en-US" sz="5400" b="1" dirty="0">
                <a:effectLst/>
                <a:latin typeface="Garamond" panose="02020404030301010803" pitchFamily="18" charset="0"/>
                <a:ea typeface="Calibri" panose="020F0502020204030204" pitchFamily="34" charset="0"/>
                <a:cs typeface="Times New Roman" panose="02020603050405020304" pitchFamily="18" charset="0"/>
              </a:rPr>
              <a:t>.</a:t>
            </a:r>
            <a:endParaRPr lang="en-US" sz="54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6008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2</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Open </a:t>
            </a:r>
            <a:r>
              <a:rPr lang="fr-FR" sz="6000" b="1" dirty="0" err="1">
                <a:solidFill>
                  <a:schemeClr val="accent1"/>
                </a:solidFill>
                <a:latin typeface="+mj-lt"/>
                <a:ea typeface="Georgia" charset="0"/>
                <a:cs typeface="Georgia" charset="0"/>
              </a:rPr>
              <a:t>Ended</a:t>
            </a: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(10 Points </a:t>
            </a:r>
            <a:r>
              <a:rPr lang="fr-FR" sz="6000" b="1" dirty="0" err="1">
                <a:solidFill>
                  <a:schemeClr val="accent1"/>
                </a:solidFill>
                <a:latin typeface="+mj-lt"/>
                <a:ea typeface="Georgia" charset="0"/>
                <a:cs typeface="Georgia" charset="0"/>
              </a:rPr>
              <a:t>Each</a:t>
            </a:r>
            <a:r>
              <a:rPr lang="fr-FR" sz="6000" b="1" dirty="0">
                <a:solidFill>
                  <a:schemeClr val="accent1"/>
                </a:solidFill>
                <a:latin typeface="+mj-lt"/>
                <a:ea typeface="Georgia" charset="0"/>
                <a:cs typeface="Georgia" charset="0"/>
              </a:rPr>
              <a:t>)</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762000" y="838200"/>
            <a:ext cx="10744200" cy="4770537"/>
          </a:xfrm>
          <a:prstGeom prst="rect">
            <a:avLst/>
          </a:prstGeom>
          <a:solidFill>
            <a:schemeClr val="bg1"/>
          </a:solidFill>
        </p:spPr>
        <p:txBody>
          <a:bodyPr wrap="square" lIns="0" tIns="0" rIns="0" bIns="0" rtlCol="0">
            <a:spAutoFit/>
          </a:bodyPr>
          <a:lstStyle/>
          <a:p>
            <a:pPr algn="ctr">
              <a:spcBef>
                <a:spcPts val="600"/>
              </a:spcBef>
              <a:spcAft>
                <a:spcPts val="600"/>
              </a:spcAft>
            </a:pPr>
            <a:r>
              <a:rPr lang="en-US" sz="7500" b="1" dirty="0">
                <a:solidFill>
                  <a:schemeClr val="accent1"/>
                </a:solidFill>
                <a:latin typeface="+mj-lt"/>
                <a:ea typeface="Georgia" charset="0"/>
                <a:cs typeface="Georgia" charset="0"/>
              </a:rPr>
              <a:t>How Do You Use the Strengths &amp; Needs Assessment </a:t>
            </a:r>
          </a:p>
          <a:p>
            <a:pPr algn="ctr">
              <a:spcBef>
                <a:spcPts val="600"/>
              </a:spcBef>
              <a:spcAft>
                <a:spcPts val="600"/>
              </a:spcAft>
            </a:pPr>
            <a:r>
              <a:rPr lang="en-US" sz="7500" b="1" dirty="0">
                <a:solidFill>
                  <a:schemeClr val="accent1"/>
                </a:solidFill>
                <a:latin typeface="+mj-lt"/>
                <a:ea typeface="Georgia" charset="0"/>
                <a:cs typeface="Georgia" charset="0"/>
              </a:rPr>
              <a:t>Information &amp; Findings? </a:t>
            </a:r>
          </a:p>
        </p:txBody>
      </p:sp>
      <p:sp>
        <p:nvSpPr>
          <p:cNvPr id="7" name="Rectangle 6">
            <a:extLst>
              <a:ext uri="{FF2B5EF4-FFF2-40B4-BE49-F238E27FC236}">
                <a16:creationId xmlns:a16="http://schemas.microsoft.com/office/drawing/2014/main" id="{E41F4898-1677-416F-A0B3-E2D806D1D7A9}"/>
              </a:ext>
            </a:extLst>
          </p:cNvPr>
          <p:cNvSpPr/>
          <p:nvPr/>
        </p:nvSpPr>
        <p:spPr>
          <a:xfrm>
            <a:off x="0" y="0"/>
            <a:ext cx="12192000" cy="68580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accent1">
                    <a:lumMod val="75000"/>
                  </a:schemeClr>
                </a:solidFill>
              </a:rPr>
              <a:t>•	Inform the Family Case Plan</a:t>
            </a:r>
          </a:p>
          <a:p>
            <a:pPr algn="ctr"/>
            <a:r>
              <a:rPr lang="en-US" sz="5000" dirty="0">
                <a:solidFill>
                  <a:schemeClr val="accent1">
                    <a:lumMod val="75000"/>
                  </a:schemeClr>
                </a:solidFill>
              </a:rPr>
              <a:t>•	Identify Contributing Factors &amp; Underlying Conditions Influencing the Maltreatment Dynamic </a:t>
            </a:r>
          </a:p>
          <a:p>
            <a:pPr algn="ctr"/>
            <a:r>
              <a:rPr lang="en-US" sz="5000" dirty="0">
                <a:solidFill>
                  <a:schemeClr val="accent1">
                    <a:lumMod val="75000"/>
                  </a:schemeClr>
                </a:solidFill>
              </a:rPr>
              <a:t>•	Identify Risk Contributors, Non-Risk Contributors, &amp; Strengths</a:t>
            </a:r>
          </a:p>
          <a:p>
            <a:pPr algn="ctr"/>
            <a:r>
              <a:rPr lang="en-US" sz="5000" dirty="0">
                <a:solidFill>
                  <a:schemeClr val="accent1">
                    <a:lumMod val="75000"/>
                  </a:schemeClr>
                </a:solidFill>
              </a:rPr>
              <a:t>•	Inform Services &amp; Action Steps to Enhance Permanency &amp; Well-being for the Family</a:t>
            </a:r>
          </a:p>
        </p:txBody>
      </p:sp>
    </p:spTree>
    <p:extLst>
      <p:ext uri="{BB962C8B-B14F-4D97-AF65-F5344CB8AC3E}">
        <p14:creationId xmlns:p14="http://schemas.microsoft.com/office/powerpoint/2010/main" val="263082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3</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Open </a:t>
            </a:r>
            <a:r>
              <a:rPr lang="fr-FR" sz="6000" b="1" dirty="0" err="1">
                <a:solidFill>
                  <a:schemeClr val="accent1"/>
                </a:solidFill>
                <a:latin typeface="+mj-lt"/>
                <a:ea typeface="Georgia" charset="0"/>
                <a:cs typeface="Georgia" charset="0"/>
              </a:rPr>
              <a:t>Ended</a:t>
            </a: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(40 Points)</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723900" y="627182"/>
            <a:ext cx="10744200" cy="4616648"/>
          </a:xfrm>
          <a:prstGeom prst="rect">
            <a:avLst/>
          </a:prstGeom>
          <a:solidFill>
            <a:schemeClr val="bg1"/>
          </a:solidFill>
        </p:spPr>
        <p:txBody>
          <a:bodyPr wrap="square" lIns="0" tIns="0" rIns="0" bIns="0" rtlCol="0">
            <a:spAutoFit/>
          </a:bodyPr>
          <a:lstStyle/>
          <a:p>
            <a:pPr algn="ctr">
              <a:spcBef>
                <a:spcPts val="600"/>
              </a:spcBef>
              <a:spcAft>
                <a:spcPts val="600"/>
              </a:spcAft>
            </a:pPr>
            <a:r>
              <a:rPr lang="en-US" sz="10000" b="1" dirty="0">
                <a:solidFill>
                  <a:schemeClr val="accent1"/>
                </a:solidFill>
                <a:latin typeface="+mj-lt"/>
                <a:ea typeface="Georgia" charset="0"/>
                <a:cs typeface="Georgia" charset="0"/>
              </a:rPr>
              <a:t>What are the Strengths &amp; Needs Categories?</a:t>
            </a:r>
          </a:p>
        </p:txBody>
      </p:sp>
      <p:pic>
        <p:nvPicPr>
          <p:cNvPr id="8" name="Picture 7">
            <a:extLst>
              <a:ext uri="{FF2B5EF4-FFF2-40B4-BE49-F238E27FC236}">
                <a16:creationId xmlns:a16="http://schemas.microsoft.com/office/drawing/2014/main" id="{5CDBC5F0-E218-465A-8D69-807DB543507B}"/>
              </a:ext>
            </a:extLst>
          </p:cNvPr>
          <p:cNvPicPr>
            <a:picLocks noChangeAspect="1"/>
          </p:cNvPicPr>
          <p:nvPr/>
        </p:nvPicPr>
        <p:blipFill>
          <a:blip r:embed="rId3"/>
          <a:stretch>
            <a:fillRect/>
          </a:stretch>
        </p:blipFill>
        <p:spPr>
          <a:xfrm>
            <a:off x="-69469" y="477985"/>
            <a:ext cx="11963400" cy="268655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C6AD6D8-2224-46BE-9A73-ADC89D39E2D9}"/>
              </a:ext>
            </a:extLst>
          </p:cNvPr>
          <p:cNvPicPr>
            <a:picLocks noChangeAspect="1"/>
          </p:cNvPicPr>
          <p:nvPr/>
        </p:nvPicPr>
        <p:blipFill>
          <a:blip r:embed="rId4"/>
          <a:stretch>
            <a:fillRect/>
          </a:stretch>
        </p:blipFill>
        <p:spPr>
          <a:xfrm>
            <a:off x="-79623" y="1821264"/>
            <a:ext cx="11963400" cy="2819400"/>
          </a:xfrm>
          <a:prstGeom prst="rect">
            <a:avLst/>
          </a:prstGeom>
        </p:spPr>
      </p:pic>
      <p:pic>
        <p:nvPicPr>
          <p:cNvPr id="10" name="Picture 9">
            <a:extLst>
              <a:ext uri="{FF2B5EF4-FFF2-40B4-BE49-F238E27FC236}">
                <a16:creationId xmlns:a16="http://schemas.microsoft.com/office/drawing/2014/main" id="{2DCDB22A-2DD8-4062-9927-30FADFF51019}"/>
              </a:ext>
            </a:extLst>
          </p:cNvPr>
          <p:cNvPicPr>
            <a:picLocks noChangeAspect="1"/>
          </p:cNvPicPr>
          <p:nvPr/>
        </p:nvPicPr>
        <p:blipFill>
          <a:blip r:embed="rId5"/>
          <a:stretch>
            <a:fillRect/>
          </a:stretch>
        </p:blipFill>
        <p:spPr>
          <a:xfrm>
            <a:off x="407464" y="3358581"/>
            <a:ext cx="10972800" cy="2109499"/>
          </a:xfrm>
          <a:prstGeom prst="rect">
            <a:avLst/>
          </a:prstGeom>
        </p:spPr>
      </p:pic>
      <p:pic>
        <p:nvPicPr>
          <p:cNvPr id="11" name="Picture 10">
            <a:extLst>
              <a:ext uri="{FF2B5EF4-FFF2-40B4-BE49-F238E27FC236}">
                <a16:creationId xmlns:a16="http://schemas.microsoft.com/office/drawing/2014/main" id="{A615DFC2-A35E-44F4-B9DB-945EC02F2B1C}"/>
              </a:ext>
            </a:extLst>
          </p:cNvPr>
          <p:cNvPicPr>
            <a:picLocks noChangeAspect="1"/>
          </p:cNvPicPr>
          <p:nvPr/>
        </p:nvPicPr>
        <p:blipFill>
          <a:blip r:embed="rId6"/>
          <a:stretch>
            <a:fillRect/>
          </a:stretch>
        </p:blipFill>
        <p:spPr>
          <a:xfrm>
            <a:off x="432560" y="4709115"/>
            <a:ext cx="11125200" cy="1923533"/>
          </a:xfrm>
          <a:prstGeom prst="rect">
            <a:avLst/>
          </a:prstGeom>
        </p:spPr>
      </p:pic>
    </p:spTree>
    <p:extLst>
      <p:ext uri="{BB962C8B-B14F-4D97-AF65-F5344CB8AC3E}">
        <p14:creationId xmlns:p14="http://schemas.microsoft.com/office/powerpoint/2010/main" val="334434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4</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Open </a:t>
            </a:r>
            <a:r>
              <a:rPr lang="fr-FR" sz="6000" b="1" dirty="0" err="1">
                <a:solidFill>
                  <a:schemeClr val="accent1"/>
                </a:solidFill>
                <a:latin typeface="+mj-lt"/>
                <a:ea typeface="Georgia" charset="0"/>
                <a:cs typeface="Georgia" charset="0"/>
              </a:rPr>
              <a:t>Ended</a:t>
            </a: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(40 Points)</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723900" y="685800"/>
            <a:ext cx="10744200" cy="4924425"/>
          </a:xfrm>
          <a:prstGeom prst="rect">
            <a:avLst/>
          </a:prstGeom>
          <a:solidFill>
            <a:schemeClr val="bg1"/>
          </a:solidFill>
        </p:spPr>
        <p:txBody>
          <a:bodyPr wrap="square" lIns="0" tIns="0" rIns="0" bIns="0" rtlCol="0">
            <a:spAutoFit/>
          </a:bodyPr>
          <a:lstStyle/>
          <a:p>
            <a:pPr algn="ctr">
              <a:spcBef>
                <a:spcPts val="600"/>
              </a:spcBef>
              <a:spcAft>
                <a:spcPts val="600"/>
              </a:spcAft>
            </a:pPr>
            <a:r>
              <a:rPr lang="en-US" sz="10000" b="1" dirty="0">
                <a:solidFill>
                  <a:schemeClr val="accent1"/>
                </a:solidFill>
                <a:latin typeface="+mj-lt"/>
                <a:ea typeface="Georgia" charset="0"/>
                <a:cs typeface="Georgia" charset="0"/>
              </a:rPr>
              <a:t>What are the </a:t>
            </a:r>
          </a:p>
          <a:p>
            <a:pPr algn="ctr">
              <a:spcBef>
                <a:spcPts val="600"/>
              </a:spcBef>
              <a:spcAft>
                <a:spcPts val="600"/>
              </a:spcAft>
            </a:pPr>
            <a:r>
              <a:rPr lang="en-US" sz="10000" b="1" dirty="0">
                <a:solidFill>
                  <a:schemeClr val="accent1"/>
                </a:solidFill>
                <a:latin typeface="+mj-lt"/>
                <a:ea typeface="Georgia" charset="0"/>
                <a:cs typeface="Georgia" charset="0"/>
              </a:rPr>
              <a:t>Child Functioning</a:t>
            </a:r>
          </a:p>
          <a:p>
            <a:pPr algn="ctr">
              <a:spcBef>
                <a:spcPts val="600"/>
              </a:spcBef>
              <a:spcAft>
                <a:spcPts val="600"/>
              </a:spcAft>
            </a:pPr>
            <a:r>
              <a:rPr lang="en-US" sz="10000" b="1" dirty="0">
                <a:solidFill>
                  <a:schemeClr val="accent1"/>
                </a:solidFill>
                <a:latin typeface="+mj-lt"/>
                <a:ea typeface="Georgia" charset="0"/>
                <a:cs typeface="Georgia" charset="0"/>
              </a:rPr>
              <a:t>Elements?</a:t>
            </a:r>
          </a:p>
        </p:txBody>
      </p:sp>
      <p:sp>
        <p:nvSpPr>
          <p:cNvPr id="12" name="Rectangle 11">
            <a:extLst>
              <a:ext uri="{FF2B5EF4-FFF2-40B4-BE49-F238E27FC236}">
                <a16:creationId xmlns:a16="http://schemas.microsoft.com/office/drawing/2014/main" id="{376BEEC0-298C-4CED-B1EE-C1D8D0F3FA80}"/>
              </a:ext>
            </a:extLst>
          </p:cNvPr>
          <p:cNvSpPr/>
          <p:nvPr/>
        </p:nvSpPr>
        <p:spPr>
          <a:xfrm>
            <a:off x="457200" y="304800"/>
            <a:ext cx="11277600" cy="605395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ctr">
              <a:buFont typeface="Wingdings" panose="05000000000000000000" pitchFamily="2" charset="2"/>
              <a:buChar char="ü"/>
            </a:pPr>
            <a:r>
              <a:rPr lang="en-US" sz="6000" dirty="0">
                <a:solidFill>
                  <a:schemeClr val="accent1">
                    <a:lumMod val="75000"/>
                  </a:schemeClr>
                </a:solidFill>
              </a:rPr>
              <a:t>Self-Protection</a:t>
            </a:r>
          </a:p>
          <a:p>
            <a:pPr marL="857250" indent="-857250" algn="ctr">
              <a:buFont typeface="Wingdings" panose="05000000000000000000" pitchFamily="2" charset="2"/>
              <a:buChar char="ü"/>
            </a:pPr>
            <a:r>
              <a:rPr lang="en-US" sz="6000" dirty="0">
                <a:solidFill>
                  <a:schemeClr val="accent1">
                    <a:lumMod val="75000"/>
                  </a:schemeClr>
                </a:solidFill>
              </a:rPr>
              <a:t>Physical/Cognitive/Social Development</a:t>
            </a:r>
          </a:p>
          <a:p>
            <a:pPr marL="857250" indent="-857250" algn="ctr">
              <a:buFont typeface="Wingdings" panose="05000000000000000000" pitchFamily="2" charset="2"/>
              <a:buChar char="ü"/>
            </a:pPr>
            <a:r>
              <a:rPr lang="en-US" sz="6000" dirty="0">
                <a:solidFill>
                  <a:schemeClr val="accent1">
                    <a:lumMod val="75000"/>
                  </a:schemeClr>
                </a:solidFill>
              </a:rPr>
              <a:t>Emotional/Behavioral Functioning </a:t>
            </a:r>
          </a:p>
        </p:txBody>
      </p:sp>
    </p:spTree>
    <p:extLst>
      <p:ext uri="{BB962C8B-B14F-4D97-AF65-F5344CB8AC3E}">
        <p14:creationId xmlns:p14="http://schemas.microsoft.com/office/powerpoint/2010/main" val="210946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E6D9E379-BED5-4F44-9DDA-480EC3C680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6" b="13745"/>
          <a:stretch/>
        </p:blipFill>
        <p:spPr>
          <a:xfrm>
            <a:off x="533400" y="533400"/>
            <a:ext cx="3200400" cy="1800209"/>
          </a:xfrm>
          <a:prstGeom prst="rect">
            <a:avLst/>
          </a:prstGeom>
          <a:ln>
            <a:noFill/>
          </a:ln>
          <a:effectLst>
            <a:outerShdw blurRad="292100" dist="139700" dir="2700000" algn="tl" rotWithShape="0">
              <a:srgbClr val="333333">
                <a:alpha val="65000"/>
              </a:srgbClr>
            </a:outerShdw>
          </a:effectLst>
        </p:spPr>
      </p:pic>
      <p:sp>
        <p:nvSpPr>
          <p:cNvPr id="22" name="Content Placeholder 21">
            <a:extLst>
              <a:ext uri="{FF2B5EF4-FFF2-40B4-BE49-F238E27FC236}">
                <a16:creationId xmlns:a16="http://schemas.microsoft.com/office/drawing/2014/main" id="{DDC4BE1B-C1E8-44F9-976B-31CE24E030F9}"/>
              </a:ext>
            </a:extLst>
          </p:cNvPr>
          <p:cNvSpPr>
            <a:spLocks noGrp="1"/>
          </p:cNvSpPr>
          <p:nvPr>
            <p:ph sz="half" idx="1"/>
          </p:nvPr>
        </p:nvSpPr>
        <p:spPr>
          <a:xfrm>
            <a:off x="838200" y="2560320"/>
            <a:ext cx="10061448" cy="3992880"/>
          </a:xfrm>
        </p:spPr>
        <p:txBody>
          <a:bodyPr>
            <a:noAutofit/>
          </a:bodyPr>
          <a:lstStyle/>
          <a:p>
            <a:r>
              <a:rPr lang="en-US" dirty="0"/>
              <a:t>Introductions</a:t>
            </a:r>
          </a:p>
          <a:p>
            <a:r>
              <a:rPr lang="en-US" dirty="0"/>
              <a:t>Develop Using Holistic &amp; Critical Thinking</a:t>
            </a:r>
          </a:p>
          <a:p>
            <a:r>
              <a:rPr lang="en-US" dirty="0"/>
              <a:t>This workshop will cover:</a:t>
            </a:r>
          </a:p>
          <a:p>
            <a:pPr lvl="1">
              <a:buFont typeface="Wingdings" panose="05000000000000000000" pitchFamily="2" charset="2"/>
              <a:buChar char="Ø"/>
            </a:pPr>
            <a:r>
              <a:rPr lang="en-US" sz="2400" dirty="0"/>
              <a:t>Purpose</a:t>
            </a:r>
          </a:p>
          <a:p>
            <a:pPr lvl="1">
              <a:buFont typeface="Wingdings" panose="05000000000000000000" pitchFamily="2" charset="2"/>
              <a:buChar char="Ø"/>
            </a:pPr>
            <a:r>
              <a:rPr lang="en-US" sz="2400" dirty="0"/>
              <a:t>Process</a:t>
            </a:r>
          </a:p>
          <a:p>
            <a:pPr lvl="1">
              <a:buFont typeface="Wingdings" panose="05000000000000000000" pitchFamily="2" charset="2"/>
              <a:buChar char="Ø"/>
            </a:pPr>
            <a:r>
              <a:rPr lang="en-US" sz="2400" dirty="0"/>
              <a:t>Components</a:t>
            </a:r>
          </a:p>
          <a:p>
            <a:r>
              <a:rPr lang="en-US" dirty="0"/>
              <a:t>WIIFM</a:t>
            </a:r>
          </a:p>
          <a:p>
            <a:endParaRPr lang="en-US" sz="2800" dirty="0"/>
          </a:p>
          <a:p>
            <a:endParaRPr lang="en-US" sz="2800" dirty="0"/>
          </a:p>
          <a:p>
            <a:endParaRPr lang="en-US" sz="2800" dirty="0"/>
          </a:p>
        </p:txBody>
      </p:sp>
      <p:sp>
        <p:nvSpPr>
          <p:cNvPr id="15" name="Rectangle 14">
            <a:extLst>
              <a:ext uri="{FF2B5EF4-FFF2-40B4-BE49-F238E27FC236}">
                <a16:creationId xmlns:a16="http://schemas.microsoft.com/office/drawing/2014/main" id="{ABF2C498-964D-4DD5-A7D9-BEB23FA39046}"/>
              </a:ext>
            </a:extLst>
          </p:cNvPr>
          <p:cNvSpPr/>
          <p:nvPr/>
        </p:nvSpPr>
        <p:spPr>
          <a:xfrm>
            <a:off x="4800600" y="1523635"/>
            <a:ext cx="502451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Family Case Plans</a:t>
            </a:r>
          </a:p>
        </p:txBody>
      </p:sp>
      <p:sp>
        <p:nvSpPr>
          <p:cNvPr id="2" name="Footer Placeholder 1">
            <a:extLst>
              <a:ext uri="{FF2B5EF4-FFF2-40B4-BE49-F238E27FC236}">
                <a16:creationId xmlns:a16="http://schemas.microsoft.com/office/drawing/2014/main" id="{12B3BEC1-91A2-44F3-9FAC-4DC5FF722F6C}"/>
              </a:ext>
            </a:extLst>
          </p:cNvPr>
          <p:cNvSpPr>
            <a:spLocks noGrp="1"/>
          </p:cNvSpPr>
          <p:nvPr>
            <p:ph type="ftr" sz="quarter" idx="11"/>
          </p:nvPr>
        </p:nvSpPr>
        <p:spPr/>
        <p:txBody>
          <a:bodyPr/>
          <a:lstStyle/>
          <a:p>
            <a:r>
              <a:rPr lang="en-US"/>
              <a:t>Revised January 2022</a:t>
            </a:r>
          </a:p>
        </p:txBody>
      </p:sp>
    </p:spTree>
    <p:extLst>
      <p:ext uri="{BB962C8B-B14F-4D97-AF65-F5344CB8AC3E}">
        <p14:creationId xmlns:p14="http://schemas.microsoft.com/office/powerpoint/2010/main" val="2494387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5</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Open </a:t>
            </a:r>
            <a:r>
              <a:rPr lang="fr-FR" sz="6000" b="1" dirty="0" err="1">
                <a:solidFill>
                  <a:schemeClr val="accent1"/>
                </a:solidFill>
                <a:latin typeface="+mj-lt"/>
                <a:ea typeface="Georgia" charset="0"/>
                <a:cs typeface="Georgia" charset="0"/>
              </a:rPr>
              <a:t>Ended</a:t>
            </a: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(20 Points)</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762000" y="685800"/>
            <a:ext cx="10744200" cy="5693866"/>
          </a:xfrm>
          <a:prstGeom prst="rect">
            <a:avLst/>
          </a:prstGeom>
          <a:solidFill>
            <a:schemeClr val="bg1"/>
          </a:solidFill>
        </p:spPr>
        <p:txBody>
          <a:bodyPr wrap="square" lIns="0" tIns="0" rIns="0" bIns="0" rtlCol="0">
            <a:spAutoFit/>
          </a:bodyPr>
          <a:lstStyle/>
          <a:p>
            <a:pPr algn="ctr">
              <a:spcBef>
                <a:spcPts val="600"/>
              </a:spcBef>
              <a:spcAft>
                <a:spcPts val="600"/>
              </a:spcAft>
            </a:pPr>
            <a:r>
              <a:rPr lang="en-US" sz="12000" b="1" dirty="0">
                <a:solidFill>
                  <a:schemeClr val="accent1"/>
                </a:solidFill>
                <a:latin typeface="+mj-lt"/>
                <a:ea typeface="Georgia" charset="0"/>
                <a:cs typeface="Georgia" charset="0"/>
              </a:rPr>
              <a:t>What is a </a:t>
            </a:r>
          </a:p>
          <a:p>
            <a:pPr algn="ctr">
              <a:spcBef>
                <a:spcPts val="600"/>
              </a:spcBef>
              <a:spcAft>
                <a:spcPts val="600"/>
              </a:spcAft>
            </a:pPr>
            <a:r>
              <a:rPr lang="en-US" sz="12000" b="1" dirty="0">
                <a:solidFill>
                  <a:schemeClr val="accent1"/>
                </a:solidFill>
                <a:latin typeface="+mj-lt"/>
                <a:ea typeface="Georgia" charset="0"/>
                <a:cs typeface="Georgia" charset="0"/>
              </a:rPr>
              <a:t>Risk Contributor?</a:t>
            </a:r>
          </a:p>
        </p:txBody>
      </p:sp>
      <p:sp>
        <p:nvSpPr>
          <p:cNvPr id="12" name="Rectangle 11">
            <a:extLst>
              <a:ext uri="{FF2B5EF4-FFF2-40B4-BE49-F238E27FC236}">
                <a16:creationId xmlns:a16="http://schemas.microsoft.com/office/drawing/2014/main" id="{376BEEC0-298C-4CED-B1EE-C1D8D0F3FA80}"/>
              </a:ext>
            </a:extLst>
          </p:cNvPr>
          <p:cNvSpPr/>
          <p:nvPr/>
        </p:nvSpPr>
        <p:spPr>
          <a:xfrm>
            <a:off x="495300" y="478334"/>
            <a:ext cx="11277600" cy="605395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1">
                    <a:lumMod val="75000"/>
                  </a:schemeClr>
                </a:solidFill>
              </a:rPr>
              <a:t>Creates the Likelihood of Maltreatment to a Child</a:t>
            </a:r>
          </a:p>
          <a:p>
            <a:pPr algn="ctr"/>
            <a:r>
              <a:rPr lang="en-US" sz="6000" dirty="0">
                <a:solidFill>
                  <a:schemeClr val="accent1">
                    <a:lumMod val="75000"/>
                  </a:schemeClr>
                </a:solidFill>
              </a:rPr>
              <a:t>OR</a:t>
            </a:r>
          </a:p>
          <a:p>
            <a:pPr algn="ctr"/>
            <a:r>
              <a:rPr lang="en-US" sz="6000" dirty="0">
                <a:solidFill>
                  <a:schemeClr val="accent1">
                    <a:lumMod val="75000"/>
                  </a:schemeClr>
                </a:solidFill>
              </a:rPr>
              <a:t>Increases the Likelihood of Maltreatment to a Child</a:t>
            </a:r>
          </a:p>
        </p:txBody>
      </p:sp>
    </p:spTree>
    <p:extLst>
      <p:ext uri="{BB962C8B-B14F-4D97-AF65-F5344CB8AC3E}">
        <p14:creationId xmlns:p14="http://schemas.microsoft.com/office/powerpoint/2010/main" val="223615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6</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Open </a:t>
            </a:r>
            <a:r>
              <a:rPr lang="fr-FR" sz="6000" b="1" dirty="0" err="1">
                <a:solidFill>
                  <a:schemeClr val="accent1"/>
                </a:solidFill>
                <a:latin typeface="+mj-lt"/>
                <a:ea typeface="Georgia" charset="0"/>
                <a:cs typeface="Georgia" charset="0"/>
              </a:rPr>
              <a:t>Ended</a:t>
            </a: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(40 Points)</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457200" y="457200"/>
            <a:ext cx="11277600" cy="6155531"/>
          </a:xfrm>
          <a:prstGeom prst="rect">
            <a:avLst/>
          </a:prstGeom>
          <a:solidFill>
            <a:schemeClr val="bg1"/>
          </a:solidFill>
        </p:spPr>
        <p:txBody>
          <a:bodyPr wrap="square" lIns="0" tIns="0" rIns="0" bIns="0" rtlCol="0">
            <a:spAutoFit/>
          </a:bodyPr>
          <a:lstStyle/>
          <a:p>
            <a:pPr algn="ctr">
              <a:spcBef>
                <a:spcPts val="600"/>
              </a:spcBef>
              <a:spcAft>
                <a:spcPts val="600"/>
              </a:spcAft>
            </a:pPr>
            <a:r>
              <a:rPr lang="en-US" sz="9500" b="1" dirty="0">
                <a:solidFill>
                  <a:schemeClr val="accent1"/>
                </a:solidFill>
                <a:latin typeface="+mj-lt"/>
                <a:ea typeface="Georgia" charset="0"/>
                <a:cs typeface="Georgia" charset="0"/>
              </a:rPr>
              <a:t>What are the </a:t>
            </a:r>
          </a:p>
          <a:p>
            <a:pPr algn="ctr">
              <a:spcBef>
                <a:spcPts val="600"/>
              </a:spcBef>
              <a:spcAft>
                <a:spcPts val="600"/>
              </a:spcAft>
            </a:pPr>
            <a:r>
              <a:rPr lang="en-US" sz="9500" b="1" dirty="0">
                <a:solidFill>
                  <a:schemeClr val="accent1"/>
                </a:solidFill>
                <a:latin typeface="+mj-lt"/>
                <a:ea typeface="Georgia" charset="0"/>
                <a:cs typeface="Georgia" charset="0"/>
              </a:rPr>
              <a:t>Historical Functioning</a:t>
            </a:r>
          </a:p>
          <a:p>
            <a:pPr algn="ctr">
              <a:spcBef>
                <a:spcPts val="600"/>
              </a:spcBef>
              <a:spcAft>
                <a:spcPts val="600"/>
              </a:spcAft>
            </a:pPr>
            <a:r>
              <a:rPr lang="en-US" sz="9500" b="1" dirty="0">
                <a:solidFill>
                  <a:schemeClr val="accent1"/>
                </a:solidFill>
                <a:latin typeface="+mj-lt"/>
                <a:ea typeface="Georgia" charset="0"/>
                <a:cs typeface="Georgia" charset="0"/>
              </a:rPr>
              <a:t>Elements?</a:t>
            </a:r>
          </a:p>
        </p:txBody>
      </p:sp>
      <p:sp>
        <p:nvSpPr>
          <p:cNvPr id="12" name="Rectangle 11">
            <a:extLst>
              <a:ext uri="{FF2B5EF4-FFF2-40B4-BE49-F238E27FC236}">
                <a16:creationId xmlns:a16="http://schemas.microsoft.com/office/drawing/2014/main" id="{376BEEC0-298C-4CED-B1EE-C1D8D0F3FA80}"/>
              </a:ext>
            </a:extLst>
          </p:cNvPr>
          <p:cNvSpPr/>
          <p:nvPr/>
        </p:nvSpPr>
        <p:spPr>
          <a:xfrm>
            <a:off x="457200" y="507986"/>
            <a:ext cx="11277600" cy="605395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ctr">
              <a:buFont typeface="Wingdings" panose="05000000000000000000" pitchFamily="2" charset="2"/>
              <a:buChar char="ü"/>
            </a:pPr>
            <a:r>
              <a:rPr lang="en-US" sz="6000" dirty="0">
                <a:solidFill>
                  <a:schemeClr val="accent1">
                    <a:lumMod val="75000"/>
                  </a:schemeClr>
                </a:solidFill>
              </a:rPr>
              <a:t>Caregiver’s Victimization of Other Children</a:t>
            </a:r>
          </a:p>
          <a:p>
            <a:pPr marL="857250" indent="-857250" algn="ctr">
              <a:buFont typeface="Wingdings" panose="05000000000000000000" pitchFamily="2" charset="2"/>
              <a:buChar char="ü"/>
            </a:pPr>
            <a:r>
              <a:rPr lang="en-US" sz="6000" dirty="0">
                <a:solidFill>
                  <a:schemeClr val="accent1">
                    <a:lumMod val="75000"/>
                  </a:schemeClr>
                </a:solidFill>
              </a:rPr>
              <a:t>Caregiver’s Abuse/Neglect as a Child </a:t>
            </a:r>
          </a:p>
          <a:p>
            <a:pPr marL="857250" indent="-857250" algn="ctr">
              <a:buFont typeface="Wingdings" panose="05000000000000000000" pitchFamily="2" charset="2"/>
              <a:buChar char="ü"/>
            </a:pPr>
            <a:r>
              <a:rPr lang="en-US" sz="6000" dirty="0">
                <a:solidFill>
                  <a:schemeClr val="accent1">
                    <a:lumMod val="75000"/>
                  </a:schemeClr>
                </a:solidFill>
              </a:rPr>
              <a:t>Impact of Past Services</a:t>
            </a:r>
          </a:p>
        </p:txBody>
      </p:sp>
    </p:spTree>
    <p:extLst>
      <p:ext uri="{BB962C8B-B14F-4D97-AF65-F5344CB8AC3E}">
        <p14:creationId xmlns:p14="http://schemas.microsoft.com/office/powerpoint/2010/main" val="3315601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7</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Open </a:t>
            </a:r>
            <a:r>
              <a:rPr lang="fr-FR" sz="6000" b="1" dirty="0" err="1">
                <a:solidFill>
                  <a:schemeClr val="accent1"/>
                </a:solidFill>
                <a:latin typeface="+mj-lt"/>
                <a:ea typeface="Georgia" charset="0"/>
                <a:cs typeface="Georgia" charset="0"/>
              </a:rPr>
              <a:t>Ended</a:t>
            </a: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(20 Points)</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533400" y="582067"/>
            <a:ext cx="11125200" cy="5693866"/>
          </a:xfrm>
          <a:prstGeom prst="rect">
            <a:avLst/>
          </a:prstGeom>
          <a:solidFill>
            <a:schemeClr val="bg1"/>
          </a:solidFill>
        </p:spPr>
        <p:txBody>
          <a:bodyPr wrap="square" lIns="0" tIns="0" rIns="0" bIns="0" rtlCol="0">
            <a:spAutoFit/>
          </a:bodyPr>
          <a:lstStyle/>
          <a:p>
            <a:pPr algn="ctr">
              <a:spcBef>
                <a:spcPts val="600"/>
              </a:spcBef>
              <a:spcAft>
                <a:spcPts val="600"/>
              </a:spcAft>
            </a:pPr>
            <a:r>
              <a:rPr lang="en-US" sz="12000" b="1" dirty="0">
                <a:solidFill>
                  <a:schemeClr val="accent1"/>
                </a:solidFill>
                <a:latin typeface="+mj-lt"/>
                <a:ea typeface="Georgia" charset="0"/>
                <a:cs typeface="Georgia" charset="0"/>
              </a:rPr>
              <a:t>What is a </a:t>
            </a:r>
          </a:p>
          <a:p>
            <a:pPr algn="ctr">
              <a:spcBef>
                <a:spcPts val="600"/>
              </a:spcBef>
              <a:spcAft>
                <a:spcPts val="600"/>
              </a:spcAft>
            </a:pPr>
            <a:r>
              <a:rPr lang="en-US" sz="12000" b="1" dirty="0">
                <a:solidFill>
                  <a:schemeClr val="accent1"/>
                </a:solidFill>
                <a:latin typeface="+mj-lt"/>
                <a:ea typeface="Georgia" charset="0"/>
                <a:cs typeface="Georgia" charset="0"/>
              </a:rPr>
              <a:t>Non-Risk Contributor?</a:t>
            </a:r>
          </a:p>
        </p:txBody>
      </p:sp>
      <p:sp>
        <p:nvSpPr>
          <p:cNvPr id="12" name="Rectangle 11">
            <a:extLst>
              <a:ext uri="{FF2B5EF4-FFF2-40B4-BE49-F238E27FC236}">
                <a16:creationId xmlns:a16="http://schemas.microsoft.com/office/drawing/2014/main" id="{376BEEC0-298C-4CED-B1EE-C1D8D0F3FA80}"/>
              </a:ext>
            </a:extLst>
          </p:cNvPr>
          <p:cNvSpPr/>
          <p:nvPr/>
        </p:nvSpPr>
        <p:spPr>
          <a:xfrm>
            <a:off x="381000" y="402021"/>
            <a:ext cx="11277600" cy="605395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ctr">
              <a:buFont typeface="Wingdings" panose="05000000000000000000" pitchFamily="2" charset="2"/>
              <a:buChar char="Ø"/>
            </a:pPr>
            <a:r>
              <a:rPr lang="en-US" sz="6000" dirty="0">
                <a:solidFill>
                  <a:schemeClr val="accent1">
                    <a:lumMod val="75000"/>
                  </a:schemeClr>
                </a:solidFill>
              </a:rPr>
              <a:t>Does not create the likelihood of maltreatment to a child</a:t>
            </a:r>
          </a:p>
          <a:p>
            <a:pPr algn="ctr"/>
            <a:r>
              <a:rPr lang="en-US" sz="6000" dirty="0">
                <a:solidFill>
                  <a:schemeClr val="accent1">
                    <a:lumMod val="75000"/>
                  </a:schemeClr>
                </a:solidFill>
              </a:rPr>
              <a:t>AND</a:t>
            </a:r>
          </a:p>
          <a:p>
            <a:pPr marL="857250" indent="-857250" algn="ctr">
              <a:buFont typeface="Wingdings" panose="05000000000000000000" pitchFamily="2" charset="2"/>
              <a:buChar char="Ø"/>
            </a:pPr>
            <a:r>
              <a:rPr lang="en-US" sz="6000" dirty="0">
                <a:solidFill>
                  <a:schemeClr val="accent1">
                    <a:lumMod val="75000"/>
                  </a:schemeClr>
                </a:solidFill>
              </a:rPr>
              <a:t>Does not increase the likelihood of maltreatment to a child</a:t>
            </a:r>
          </a:p>
          <a:p>
            <a:pPr marL="857250" indent="-857250" algn="ctr">
              <a:buFont typeface="Wingdings" panose="05000000000000000000" pitchFamily="2" charset="2"/>
              <a:buChar char="Ø"/>
            </a:pPr>
            <a:endParaRPr lang="en-US" sz="6000" dirty="0">
              <a:solidFill>
                <a:schemeClr val="accent1">
                  <a:lumMod val="75000"/>
                </a:schemeClr>
              </a:solidFill>
            </a:endParaRPr>
          </a:p>
        </p:txBody>
      </p:sp>
    </p:spTree>
    <p:extLst>
      <p:ext uri="{BB962C8B-B14F-4D97-AF65-F5344CB8AC3E}">
        <p14:creationId xmlns:p14="http://schemas.microsoft.com/office/powerpoint/2010/main" val="130934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8</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Open </a:t>
            </a:r>
            <a:r>
              <a:rPr lang="fr-FR" sz="6000" b="1" dirty="0" err="1">
                <a:solidFill>
                  <a:schemeClr val="accent1"/>
                </a:solidFill>
                <a:latin typeface="+mj-lt"/>
                <a:ea typeface="Georgia" charset="0"/>
                <a:cs typeface="Georgia" charset="0"/>
              </a:rPr>
              <a:t>Ended</a:t>
            </a: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(40 Points)</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723900" y="762000"/>
            <a:ext cx="10744200" cy="4924425"/>
          </a:xfrm>
          <a:prstGeom prst="rect">
            <a:avLst/>
          </a:prstGeom>
          <a:solidFill>
            <a:schemeClr val="bg1"/>
          </a:solidFill>
        </p:spPr>
        <p:txBody>
          <a:bodyPr wrap="square" lIns="0" tIns="0" rIns="0" bIns="0" rtlCol="0">
            <a:spAutoFit/>
          </a:bodyPr>
          <a:lstStyle/>
          <a:p>
            <a:pPr algn="ctr">
              <a:spcBef>
                <a:spcPts val="600"/>
              </a:spcBef>
              <a:spcAft>
                <a:spcPts val="600"/>
              </a:spcAft>
            </a:pPr>
            <a:r>
              <a:rPr lang="en-US" sz="10000" b="1" dirty="0">
                <a:solidFill>
                  <a:schemeClr val="accent1"/>
                </a:solidFill>
                <a:latin typeface="+mj-lt"/>
                <a:ea typeface="Georgia" charset="0"/>
                <a:cs typeface="Georgia" charset="0"/>
              </a:rPr>
              <a:t>What are the </a:t>
            </a:r>
          </a:p>
          <a:p>
            <a:pPr algn="ctr">
              <a:spcBef>
                <a:spcPts val="600"/>
              </a:spcBef>
              <a:spcAft>
                <a:spcPts val="600"/>
              </a:spcAft>
            </a:pPr>
            <a:r>
              <a:rPr lang="en-US" sz="10000" b="1" dirty="0">
                <a:solidFill>
                  <a:schemeClr val="accent1"/>
                </a:solidFill>
                <a:latin typeface="+mj-lt"/>
                <a:ea typeface="Georgia" charset="0"/>
                <a:cs typeface="Georgia" charset="0"/>
              </a:rPr>
              <a:t>Adult Functioning</a:t>
            </a:r>
          </a:p>
          <a:p>
            <a:pPr algn="ctr">
              <a:spcBef>
                <a:spcPts val="600"/>
              </a:spcBef>
              <a:spcAft>
                <a:spcPts val="600"/>
              </a:spcAft>
            </a:pPr>
            <a:r>
              <a:rPr lang="en-US" sz="10000" b="1" dirty="0">
                <a:solidFill>
                  <a:schemeClr val="accent1"/>
                </a:solidFill>
                <a:latin typeface="+mj-lt"/>
                <a:ea typeface="Georgia" charset="0"/>
                <a:cs typeface="Georgia" charset="0"/>
              </a:rPr>
              <a:t>Elements?</a:t>
            </a:r>
          </a:p>
        </p:txBody>
      </p:sp>
      <p:sp>
        <p:nvSpPr>
          <p:cNvPr id="12" name="Rectangle 11">
            <a:extLst>
              <a:ext uri="{FF2B5EF4-FFF2-40B4-BE49-F238E27FC236}">
                <a16:creationId xmlns:a16="http://schemas.microsoft.com/office/drawing/2014/main" id="{376BEEC0-298C-4CED-B1EE-C1D8D0F3FA80}"/>
              </a:ext>
            </a:extLst>
          </p:cNvPr>
          <p:cNvSpPr/>
          <p:nvPr/>
        </p:nvSpPr>
        <p:spPr>
          <a:xfrm>
            <a:off x="457200" y="457200"/>
            <a:ext cx="11277600" cy="605395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ctr">
              <a:buFont typeface="Wingdings" panose="05000000000000000000" pitchFamily="2" charset="2"/>
              <a:buChar char="ü"/>
            </a:pPr>
            <a:r>
              <a:rPr lang="en-US" sz="5200" dirty="0">
                <a:solidFill>
                  <a:schemeClr val="accent1">
                    <a:lumMod val="75000"/>
                  </a:schemeClr>
                </a:solidFill>
              </a:rPr>
              <a:t> Cognitive Abilities</a:t>
            </a:r>
          </a:p>
          <a:p>
            <a:pPr marL="857250" indent="-857250" algn="ctr">
              <a:buFont typeface="Wingdings" panose="05000000000000000000" pitchFamily="2" charset="2"/>
              <a:buChar char="ü"/>
            </a:pPr>
            <a:r>
              <a:rPr lang="en-US" sz="5200" dirty="0">
                <a:solidFill>
                  <a:schemeClr val="accent1">
                    <a:lumMod val="75000"/>
                  </a:schemeClr>
                </a:solidFill>
              </a:rPr>
              <a:t>Physical Health</a:t>
            </a:r>
          </a:p>
          <a:p>
            <a:pPr marL="857250" indent="-857250" algn="ctr">
              <a:buFont typeface="Wingdings" panose="05000000000000000000" pitchFamily="2" charset="2"/>
              <a:buChar char="ü"/>
            </a:pPr>
            <a:r>
              <a:rPr lang="en-US" sz="5200" dirty="0">
                <a:solidFill>
                  <a:schemeClr val="accent1">
                    <a:lumMod val="75000"/>
                  </a:schemeClr>
                </a:solidFill>
              </a:rPr>
              <a:t>Emotional/Mental Health Functioning</a:t>
            </a:r>
          </a:p>
          <a:p>
            <a:pPr marL="857250" indent="-857250" algn="ctr">
              <a:buFont typeface="Wingdings" panose="05000000000000000000" pitchFamily="2" charset="2"/>
              <a:buChar char="ü"/>
            </a:pPr>
            <a:r>
              <a:rPr lang="en-US" sz="5200" dirty="0">
                <a:solidFill>
                  <a:schemeClr val="accent1">
                    <a:lumMod val="75000"/>
                  </a:schemeClr>
                </a:solidFill>
              </a:rPr>
              <a:t>Domestic Violence</a:t>
            </a:r>
          </a:p>
          <a:p>
            <a:pPr marL="857250" indent="-857250" algn="ctr">
              <a:buFont typeface="Wingdings" panose="05000000000000000000" pitchFamily="2" charset="2"/>
              <a:buChar char="ü"/>
            </a:pPr>
            <a:r>
              <a:rPr lang="en-US" sz="5200" dirty="0">
                <a:solidFill>
                  <a:schemeClr val="accent1">
                    <a:lumMod val="75000"/>
                  </a:schemeClr>
                </a:solidFill>
              </a:rPr>
              <a:t>Substance Use</a:t>
            </a:r>
          </a:p>
          <a:p>
            <a:pPr marL="857250" indent="-857250" algn="ctr">
              <a:buFont typeface="Wingdings" panose="05000000000000000000" pitchFamily="2" charset="2"/>
              <a:buChar char="ü"/>
            </a:pPr>
            <a:r>
              <a:rPr lang="en-US" sz="5200" dirty="0">
                <a:solidFill>
                  <a:schemeClr val="accent1">
                    <a:lumMod val="75000"/>
                  </a:schemeClr>
                </a:solidFill>
              </a:rPr>
              <a:t>Response to Stressors</a:t>
            </a:r>
          </a:p>
          <a:p>
            <a:pPr marL="857250" indent="-857250" algn="ctr">
              <a:buFont typeface="Wingdings" panose="05000000000000000000" pitchFamily="2" charset="2"/>
              <a:buChar char="ü"/>
            </a:pPr>
            <a:r>
              <a:rPr lang="en-US" sz="5200" dirty="0">
                <a:solidFill>
                  <a:schemeClr val="accent1">
                    <a:lumMod val="75000"/>
                  </a:schemeClr>
                </a:solidFill>
              </a:rPr>
              <a:t>Parenting Practices </a:t>
            </a:r>
          </a:p>
        </p:txBody>
      </p:sp>
    </p:spTree>
    <p:extLst>
      <p:ext uri="{BB962C8B-B14F-4D97-AF65-F5344CB8AC3E}">
        <p14:creationId xmlns:p14="http://schemas.microsoft.com/office/powerpoint/2010/main" val="3849568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fade">
                                      <p:cBhvr>
                                        <p:cTn id="31" dur="500"/>
                                        <p:tgtEl>
                                          <p:spTgt spid="12">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fade">
                                      <p:cBhvr>
                                        <p:cTn id="34" dur="500"/>
                                        <p:tgtEl>
                                          <p:spTgt spid="12">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xEl>
                                              <p:pRg st="6" end="6"/>
                                            </p:txEl>
                                          </p:spTgt>
                                        </p:tgtEl>
                                        <p:attrNameLst>
                                          <p:attrName>style.visibility</p:attrName>
                                        </p:attrNameLst>
                                      </p:cBhvr>
                                      <p:to>
                                        <p:strVal val="visible"/>
                                      </p:to>
                                    </p:set>
                                    <p:animEffect transition="in" filter="fade">
                                      <p:cBhvr>
                                        <p:cTn id="40"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9</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Open </a:t>
            </a:r>
            <a:r>
              <a:rPr lang="fr-FR" sz="6000" b="1" dirty="0" err="1">
                <a:solidFill>
                  <a:schemeClr val="accent1"/>
                </a:solidFill>
                <a:latin typeface="+mj-lt"/>
                <a:ea typeface="Georgia" charset="0"/>
                <a:cs typeface="Georgia" charset="0"/>
              </a:rPr>
              <a:t>Ended</a:t>
            </a: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(40 Points)</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723900" y="1505396"/>
            <a:ext cx="10744200" cy="3847207"/>
          </a:xfrm>
          <a:prstGeom prst="rect">
            <a:avLst/>
          </a:prstGeom>
          <a:solidFill>
            <a:schemeClr val="bg1"/>
          </a:solidFill>
        </p:spPr>
        <p:txBody>
          <a:bodyPr wrap="square" lIns="0" tIns="0" rIns="0" bIns="0" rtlCol="0">
            <a:spAutoFit/>
          </a:bodyPr>
          <a:lstStyle/>
          <a:p>
            <a:pPr algn="ctr">
              <a:spcBef>
                <a:spcPts val="600"/>
              </a:spcBef>
              <a:spcAft>
                <a:spcPts val="600"/>
              </a:spcAft>
            </a:pPr>
            <a:r>
              <a:rPr lang="en-US" sz="12000" b="1" dirty="0">
                <a:solidFill>
                  <a:schemeClr val="accent1"/>
                </a:solidFill>
                <a:latin typeface="+mj-lt"/>
                <a:ea typeface="Georgia" charset="0"/>
                <a:cs typeface="Georgia" charset="0"/>
              </a:rPr>
              <a:t>What is a </a:t>
            </a:r>
          </a:p>
          <a:p>
            <a:pPr algn="ctr">
              <a:spcBef>
                <a:spcPts val="600"/>
              </a:spcBef>
              <a:spcAft>
                <a:spcPts val="600"/>
              </a:spcAft>
            </a:pPr>
            <a:r>
              <a:rPr lang="en-US" sz="12000" b="1" dirty="0">
                <a:solidFill>
                  <a:schemeClr val="accent1"/>
                </a:solidFill>
                <a:latin typeface="+mj-lt"/>
                <a:ea typeface="Georgia" charset="0"/>
                <a:cs typeface="Georgia" charset="0"/>
              </a:rPr>
              <a:t>Strength?</a:t>
            </a:r>
          </a:p>
        </p:txBody>
      </p:sp>
      <p:sp>
        <p:nvSpPr>
          <p:cNvPr id="12" name="Rectangle 11">
            <a:extLst>
              <a:ext uri="{FF2B5EF4-FFF2-40B4-BE49-F238E27FC236}">
                <a16:creationId xmlns:a16="http://schemas.microsoft.com/office/drawing/2014/main" id="{376BEEC0-298C-4CED-B1EE-C1D8D0F3FA80}"/>
              </a:ext>
            </a:extLst>
          </p:cNvPr>
          <p:cNvSpPr/>
          <p:nvPr/>
        </p:nvSpPr>
        <p:spPr>
          <a:xfrm>
            <a:off x="457200" y="457200"/>
            <a:ext cx="11277600" cy="605395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1">
                    <a:lumMod val="75000"/>
                  </a:schemeClr>
                </a:solidFill>
              </a:rPr>
              <a:t>A Non-Risk Contributor that Decreases or Could Potentially Reduce the Likelihood of Maltreatment Through Mitigating an Identified Risk Contributor.</a:t>
            </a:r>
          </a:p>
        </p:txBody>
      </p:sp>
    </p:spTree>
    <p:extLst>
      <p:ext uri="{BB962C8B-B14F-4D97-AF65-F5344CB8AC3E}">
        <p14:creationId xmlns:p14="http://schemas.microsoft.com/office/powerpoint/2010/main" val="3837915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7772400" cy="4405630"/>
          </a:xfrm>
          <a:prstGeom prst="rect">
            <a:avLst/>
          </a:prstGeom>
          <a:noFill/>
        </p:spPr>
        <p:txBody>
          <a:bodyPr wrap="square" lIns="0" tIns="0" rIns="0" bIns="0" rtlCol="0">
            <a:spAutoFit/>
          </a:bodyPr>
          <a:lstStyle/>
          <a:p>
            <a:pPr algn="ctr">
              <a:lnSpc>
                <a:spcPct val="85000"/>
              </a:lnSpc>
            </a:pPr>
            <a:endParaRPr lang="en-US" sz="6000" b="1" dirty="0">
              <a:solidFill>
                <a:schemeClr val="accent1"/>
              </a:solidFill>
              <a:latin typeface="+mj-lt"/>
              <a:ea typeface="Georgia" charset="0"/>
              <a:cs typeface="Georgia" charset="0"/>
            </a:endParaRPr>
          </a:p>
          <a:p>
            <a:pPr algn="ctr">
              <a:lnSpc>
                <a:spcPct val="85000"/>
              </a:lnSpc>
            </a:pPr>
            <a:r>
              <a:rPr lang="fr-FR" sz="6000" b="1" dirty="0">
                <a:solidFill>
                  <a:schemeClr val="accent1"/>
                </a:solidFill>
                <a:latin typeface="+mj-lt"/>
                <a:ea typeface="Georgia" charset="0"/>
                <a:cs typeface="Georgia" charset="0"/>
              </a:rPr>
              <a:t>Question 10</a:t>
            </a:r>
          </a:p>
          <a:p>
            <a:pPr algn="ctr">
              <a:lnSpc>
                <a:spcPct val="85000"/>
              </a:lnSpc>
            </a:pPr>
            <a:endParaRPr lang="fr-FR" sz="6000" b="1" dirty="0">
              <a:solidFill>
                <a:schemeClr val="accent1"/>
              </a:solidFill>
              <a:latin typeface="+mj-lt"/>
              <a:ea typeface="Georgia" charset="0"/>
              <a:cs typeface="Georgia" charset="0"/>
            </a:endParaRPr>
          </a:p>
          <a:p>
            <a:pPr algn="ctr">
              <a:lnSpc>
                <a:spcPct val="85000"/>
              </a:lnSpc>
              <a:spcBef>
                <a:spcPts val="1200"/>
              </a:spcBef>
              <a:spcAft>
                <a:spcPts val="1200"/>
              </a:spcAft>
            </a:pPr>
            <a:r>
              <a:rPr lang="fr-FR" sz="6000" b="1" dirty="0" err="1">
                <a:solidFill>
                  <a:schemeClr val="accent1"/>
                </a:solidFill>
                <a:latin typeface="+mj-lt"/>
                <a:ea typeface="Georgia" charset="0"/>
                <a:cs typeface="Georgia" charset="0"/>
              </a:rPr>
              <a:t>True</a:t>
            </a:r>
            <a:r>
              <a:rPr lang="fr-FR" sz="6000" b="1" dirty="0">
                <a:solidFill>
                  <a:schemeClr val="accent1"/>
                </a:solidFill>
                <a:latin typeface="+mj-lt"/>
                <a:ea typeface="Georgia" charset="0"/>
                <a:cs typeface="Georgia" charset="0"/>
              </a:rPr>
              <a:t> of False</a:t>
            </a:r>
          </a:p>
          <a:p>
            <a:pPr algn="ctr">
              <a:lnSpc>
                <a:spcPct val="85000"/>
              </a:lnSpc>
              <a:spcBef>
                <a:spcPts val="1200"/>
              </a:spcBef>
              <a:spcAft>
                <a:spcPts val="1200"/>
              </a:spcAft>
            </a:pPr>
            <a:r>
              <a:rPr lang="fr-FR" sz="6000" b="1" dirty="0">
                <a:solidFill>
                  <a:schemeClr val="accent1"/>
                </a:solidFill>
                <a:latin typeface="+mj-lt"/>
                <a:ea typeface="Georgia" charset="0"/>
                <a:cs typeface="Georgia" charset="0"/>
              </a:rPr>
              <a:t>(20 Points)</a:t>
            </a:r>
            <a:endParaRPr lang="en-US" sz="6000" b="1" dirty="0">
              <a:solidFill>
                <a:schemeClr val="accent1"/>
              </a:solidFill>
              <a:latin typeface="+mj-lt"/>
              <a:ea typeface="Georgia" charset="0"/>
              <a:cs typeface="Georgia" charset="0"/>
            </a:endParaRPr>
          </a:p>
        </p:txBody>
      </p:sp>
      <p:sp>
        <p:nvSpPr>
          <p:cNvPr id="3" name="Rectangle 2">
            <a:extLst>
              <a:ext uri="{FF2B5EF4-FFF2-40B4-BE49-F238E27FC236}">
                <a16:creationId xmlns:a16="http://schemas.microsoft.com/office/drawing/2014/main" id="{B4F0798B-17A0-4873-8A0B-1BF5BA9DFF9B}"/>
              </a:ext>
            </a:extLst>
          </p:cNvPr>
          <p:cNvSpPr/>
          <p:nvPr/>
        </p:nvSpPr>
        <p:spPr>
          <a:xfrm>
            <a:off x="1159767" y="2491396"/>
            <a:ext cx="9225891" cy="392736"/>
          </a:xfrm>
          <a:prstGeom prst="rect">
            <a:avLst/>
          </a:prstGeom>
        </p:spPr>
        <p:txBody>
          <a:bodyPr wrap="square">
            <a:spAutoFit/>
          </a:bodyPr>
          <a:lstStyle/>
          <a:p>
            <a:pPr marL="742950" marR="0" lvl="1" indent="-285750" algn="just">
              <a:lnSpc>
                <a:spcPct val="115000"/>
              </a:lnSpc>
              <a:spcBef>
                <a:spcPts val="1200"/>
              </a:spcBef>
              <a:spcAft>
                <a:spcPts val="1200"/>
              </a:spcAft>
              <a:buFont typeface="+mj-lt"/>
              <a:buAutoNum type="arabicPeriod"/>
              <a:tabLst>
                <a:tab pos="1485900" algn="r"/>
                <a:tab pos="2057400" algn="l"/>
                <a:tab pos="914400" algn="l"/>
                <a:tab pos="1485900" algn="r"/>
                <a:tab pos="2057400" algn="l"/>
              </a:tabLst>
            </a:pPr>
            <a:endParaRPr lang="en-US" dirty="0">
              <a:solidFill>
                <a:srgbClr val="000000"/>
              </a:solidFill>
              <a:effectLst/>
              <a:latin typeface="Palatino"/>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74FCD9-A24A-4A35-859B-8CEB85083D58}"/>
              </a:ext>
            </a:extLst>
          </p:cNvPr>
          <p:cNvSpPr txBox="1"/>
          <p:nvPr/>
        </p:nvSpPr>
        <p:spPr>
          <a:xfrm>
            <a:off x="723900" y="1269328"/>
            <a:ext cx="10744200" cy="4431983"/>
          </a:xfrm>
          <a:prstGeom prst="rect">
            <a:avLst/>
          </a:prstGeom>
          <a:solidFill>
            <a:schemeClr val="bg1"/>
          </a:solidFill>
        </p:spPr>
        <p:txBody>
          <a:bodyPr wrap="square" lIns="0" tIns="0" rIns="0" bIns="0" rtlCol="0">
            <a:spAutoFit/>
          </a:bodyPr>
          <a:lstStyle/>
          <a:p>
            <a:pPr algn="ctr">
              <a:spcBef>
                <a:spcPts val="600"/>
              </a:spcBef>
              <a:spcAft>
                <a:spcPts val="600"/>
              </a:spcAft>
            </a:pPr>
            <a:r>
              <a:rPr lang="en-US" sz="9600" b="1" dirty="0">
                <a:solidFill>
                  <a:schemeClr val="accent1"/>
                </a:solidFill>
                <a:latin typeface="+mj-lt"/>
                <a:ea typeface="Georgia" charset="0"/>
                <a:cs typeface="Georgia" charset="0"/>
              </a:rPr>
              <a:t>Non-Risk Contributors are Always Strengths.</a:t>
            </a:r>
          </a:p>
        </p:txBody>
      </p:sp>
      <p:sp>
        <p:nvSpPr>
          <p:cNvPr id="12" name="Rectangle 11">
            <a:extLst>
              <a:ext uri="{FF2B5EF4-FFF2-40B4-BE49-F238E27FC236}">
                <a16:creationId xmlns:a16="http://schemas.microsoft.com/office/drawing/2014/main" id="{376BEEC0-298C-4CED-B1EE-C1D8D0F3FA80}"/>
              </a:ext>
            </a:extLst>
          </p:cNvPr>
          <p:cNvSpPr/>
          <p:nvPr/>
        </p:nvSpPr>
        <p:spPr>
          <a:xfrm>
            <a:off x="533400" y="458340"/>
            <a:ext cx="11277600" cy="605395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accent1">
                    <a:lumMod val="75000"/>
                  </a:schemeClr>
                </a:solidFill>
              </a:rPr>
              <a:t>False:</a:t>
            </a:r>
          </a:p>
          <a:p>
            <a:pPr algn="ctr"/>
            <a:r>
              <a:rPr lang="en-US" sz="8000" dirty="0">
                <a:solidFill>
                  <a:schemeClr val="accent1">
                    <a:lumMod val="75000"/>
                  </a:schemeClr>
                </a:solidFill>
              </a:rPr>
              <a:t>The absence of risk in a particular area does not always equate to a strength.</a:t>
            </a:r>
          </a:p>
        </p:txBody>
      </p:sp>
    </p:spTree>
    <p:extLst>
      <p:ext uri="{BB962C8B-B14F-4D97-AF65-F5344CB8AC3E}">
        <p14:creationId xmlns:p14="http://schemas.microsoft.com/office/powerpoint/2010/main" val="1659208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B94B-2004-4060-B786-1AB8C9960160}"/>
              </a:ext>
            </a:extLst>
          </p:cNvPr>
          <p:cNvSpPr>
            <a:spLocks noGrp="1"/>
          </p:cNvSpPr>
          <p:nvPr>
            <p:ph type="title"/>
          </p:nvPr>
        </p:nvSpPr>
        <p:spPr>
          <a:xfrm>
            <a:off x="6094412" y="982132"/>
            <a:ext cx="4802185" cy="1303867"/>
          </a:xfrm>
        </p:spPr>
        <p:txBody>
          <a:bodyPr>
            <a:normAutofit/>
          </a:bodyPr>
          <a:lstStyle/>
          <a:p>
            <a:pPr>
              <a:lnSpc>
                <a:spcPct val="90000"/>
              </a:lnSpc>
            </a:pPr>
            <a:r>
              <a:rPr lang="en-US" sz="4100" dirty="0"/>
              <a:t>Strength &amp; Needs Review</a:t>
            </a:r>
          </a:p>
        </p:txBody>
      </p:sp>
      <p:sp>
        <p:nvSpPr>
          <p:cNvPr id="9" name="Content Placeholder 8">
            <a:extLst>
              <a:ext uri="{FF2B5EF4-FFF2-40B4-BE49-F238E27FC236}">
                <a16:creationId xmlns:a16="http://schemas.microsoft.com/office/drawing/2014/main" id="{394D3B7F-C6F1-49A4-80B6-668A7E06FA16}"/>
              </a:ext>
            </a:extLst>
          </p:cNvPr>
          <p:cNvSpPr>
            <a:spLocks noGrp="1"/>
          </p:cNvSpPr>
          <p:nvPr>
            <p:ph idx="1"/>
          </p:nvPr>
        </p:nvSpPr>
        <p:spPr>
          <a:xfrm>
            <a:off x="6094412" y="2556932"/>
            <a:ext cx="4802184" cy="3318936"/>
          </a:xfrm>
        </p:spPr>
        <p:txBody>
          <a:bodyPr>
            <a:normAutofit/>
          </a:bodyPr>
          <a:lstStyle/>
          <a:p>
            <a:pPr marL="0" indent="0" algn="ctr">
              <a:buNone/>
            </a:pPr>
            <a:r>
              <a:rPr lang="en-US" sz="3600" dirty="0"/>
              <a:t>Any New Information to Warrant A Rating Change? </a:t>
            </a:r>
          </a:p>
          <a:p>
            <a:pPr marL="0" indent="0" algn="ctr">
              <a:buNone/>
            </a:pPr>
            <a:r>
              <a:rPr lang="en-US" sz="4800" dirty="0"/>
              <a:t>RC vs. NRC</a:t>
            </a:r>
          </a:p>
        </p:txBody>
      </p:sp>
      <p:pic>
        <p:nvPicPr>
          <p:cNvPr id="5" name="Content Placeholder 4">
            <a:extLst>
              <a:ext uri="{FF2B5EF4-FFF2-40B4-BE49-F238E27FC236}">
                <a16:creationId xmlns:a16="http://schemas.microsoft.com/office/drawing/2014/main" id="{C7A78447-BD5D-4363-9217-D7962E60AC2F}"/>
              </a:ext>
            </a:extLst>
          </p:cNvPr>
          <p:cNvPicPr>
            <a:picLocks noChangeAspect="1"/>
          </p:cNvPicPr>
          <p:nvPr/>
        </p:nvPicPr>
        <p:blipFill rotWithShape="1">
          <a:blip r:embed="rId3">
            <a:extLst>
              <a:ext uri="{28A0092B-C50C-407E-A947-70E740481C1C}">
                <a14:useLocalDpi xmlns:a14="http://schemas.microsoft.com/office/drawing/2010/main" val="0"/>
              </a:ext>
            </a:extLst>
          </a:blip>
          <a:srcRect b="465"/>
          <a:stretch/>
        </p:blipFill>
        <p:spPr>
          <a:xfrm>
            <a:off x="1412683" y="1410208"/>
            <a:ext cx="3876801" cy="3858780"/>
          </a:xfrm>
          <a:prstGeom prst="rect">
            <a:avLst/>
          </a:prstGeom>
        </p:spPr>
      </p:pic>
    </p:spTree>
    <p:extLst>
      <p:ext uri="{BB962C8B-B14F-4D97-AF65-F5344CB8AC3E}">
        <p14:creationId xmlns:p14="http://schemas.microsoft.com/office/powerpoint/2010/main" val="1242754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5499" y="2028616"/>
            <a:ext cx="8001000" cy="2800767"/>
          </a:xfrm>
          <a:prstGeom prst="rect">
            <a:avLst/>
          </a:prstGeom>
          <a:noFill/>
        </p:spPr>
        <p:txBody>
          <a:bodyPr wrap="square" lIns="91440" tIns="45720" rIns="91440" bIns="45720">
            <a:spAutoFit/>
          </a:bodyPr>
          <a:lstStyle/>
          <a:p>
            <a:pPr algn="ctr"/>
            <a:r>
              <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310007" dir="7680000" sy="30000" kx="1300200" algn="ctr" rotWithShape="0">
                    <a:prstClr val="black">
                      <a:alpha val="32000"/>
                    </a:prstClr>
                  </a:outerShdw>
                </a:effectLst>
                <a:latin typeface="Monotype Corsiva" pitchFamily="66" charset="0"/>
              </a:rPr>
              <a:t>Assessment-Based Organization</a:t>
            </a:r>
          </a:p>
        </p:txBody>
      </p:sp>
      <p:sp>
        <p:nvSpPr>
          <p:cNvPr id="6" name="Title 1">
            <a:extLst>
              <a:ext uri="{FF2B5EF4-FFF2-40B4-BE49-F238E27FC236}">
                <a16:creationId xmlns:a16="http://schemas.microsoft.com/office/drawing/2014/main" id="{4F7BCC4F-E342-4700-9C8D-FE6D0BFE8A81}"/>
              </a:ext>
            </a:extLst>
          </p:cNvPr>
          <p:cNvSpPr txBox="1">
            <a:spLocks/>
          </p:cNvSpPr>
          <p:nvPr/>
        </p:nvSpPr>
        <p:spPr>
          <a:xfrm>
            <a:off x="76200" y="33326"/>
            <a:ext cx="12039599" cy="1265238"/>
          </a:xfrm>
          <a:prstGeom prst="rect">
            <a:avLst/>
          </a:prstGeom>
          <a:noFill/>
          <a:effectLst>
            <a:softEdge rad="63500"/>
          </a:effectLst>
        </p:spPr>
        <p:txBody>
          <a:bodyPr vert="horz" lIns="91440" tIns="45720" rIns="91440" bIns="45720" rtlCol="0" anchor="ctr" anchorCtr="0">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solidFill>
                  <a:schemeClr val="tx2">
                    <a:lumMod val="60000"/>
                    <a:lumOff val="40000"/>
                  </a:schemeClr>
                </a:solidFill>
                <a:effectLst>
                  <a:outerShdw blurRad="38100" dist="38100" dir="2700000" algn="tl">
                    <a:srgbClr val="000000">
                      <a:alpha val="43137"/>
                    </a:srgbClr>
                  </a:outerShdw>
                </a:effectLst>
              </a:rPr>
              <a:t>Developing A Family Case Plan</a:t>
            </a:r>
          </a:p>
        </p:txBody>
      </p:sp>
    </p:spTree>
    <p:extLst>
      <p:ext uri="{BB962C8B-B14F-4D97-AF65-F5344CB8AC3E}">
        <p14:creationId xmlns:p14="http://schemas.microsoft.com/office/powerpoint/2010/main" val="804365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9200"/>
          </a:xfrm>
          <a:solidFill>
            <a:schemeClr val="bg1"/>
          </a:solidFill>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txBody>
          <a:bodyPr>
            <a:noAutofit/>
          </a:bodyPr>
          <a:lstStyle/>
          <a:p>
            <a:r>
              <a:rPr lang="en-US" sz="5400">
                <a:ln w="0"/>
                <a:solidFill>
                  <a:schemeClr val="tx1"/>
                </a:solidFill>
                <a:effectLst>
                  <a:outerShdw blurRad="38100" dist="19050" dir="2700000" algn="tl" rotWithShape="0">
                    <a:schemeClr val="dk1">
                      <a:alpha val="40000"/>
                    </a:schemeClr>
                  </a:outerShdw>
                </a:effectLst>
              </a:rPr>
              <a:t>Grouping Risk Contributors</a:t>
            </a:r>
            <a:endParaRPr lang="en-US" sz="5400" dirty="0">
              <a:ln w="0"/>
              <a:solidFill>
                <a:schemeClr val="tx1"/>
              </a:solidFill>
              <a:effectLst>
                <a:outerShdw blurRad="38100" dist="19050" dir="2700000" algn="tl" rotWithShape="0">
                  <a:schemeClr val="dk1">
                    <a:alpha val="40000"/>
                  </a:schemeClr>
                </a:outerShdw>
              </a:effectLst>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67322273"/>
              </p:ext>
            </p:extLst>
          </p:nvPr>
        </p:nvGraphicFramePr>
        <p:xfrm>
          <a:off x="0" y="1447800"/>
          <a:ext cx="12192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514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graphicEl>
                                              <a:dgm id="{2A4275E0-722F-42DE-93A6-2C8DD3D37B43}"/>
                                            </p:graphicEl>
                                          </p:spTgt>
                                        </p:tgtEl>
                                        <p:attrNameLst>
                                          <p:attrName>style.visibility</p:attrName>
                                        </p:attrNameLst>
                                      </p:cBhvr>
                                      <p:to>
                                        <p:strVal val="visible"/>
                                      </p:to>
                                    </p:set>
                                    <p:anim calcmode="lin" valueType="num">
                                      <p:cBhvr>
                                        <p:cTn id="7" dur="1000" fill="hold"/>
                                        <p:tgtEl>
                                          <p:spTgt spid="8">
                                            <p:graphicEl>
                                              <a:dgm id="{2A4275E0-722F-42DE-93A6-2C8DD3D37B43}"/>
                                            </p:graphicEl>
                                          </p:spTgt>
                                        </p:tgtEl>
                                        <p:attrNameLst>
                                          <p:attrName>ppt_w</p:attrName>
                                        </p:attrNameLst>
                                      </p:cBhvr>
                                      <p:tavLst>
                                        <p:tav tm="0">
                                          <p:val>
                                            <p:fltVal val="0"/>
                                          </p:val>
                                        </p:tav>
                                        <p:tav tm="100000">
                                          <p:val>
                                            <p:strVal val="#ppt_w"/>
                                          </p:val>
                                        </p:tav>
                                      </p:tavLst>
                                    </p:anim>
                                    <p:anim calcmode="lin" valueType="num">
                                      <p:cBhvr>
                                        <p:cTn id="8" dur="1000" fill="hold"/>
                                        <p:tgtEl>
                                          <p:spTgt spid="8">
                                            <p:graphicEl>
                                              <a:dgm id="{2A4275E0-722F-42DE-93A6-2C8DD3D37B43}"/>
                                            </p:graphicEl>
                                          </p:spTgt>
                                        </p:tgtEl>
                                        <p:attrNameLst>
                                          <p:attrName>ppt_h</p:attrName>
                                        </p:attrNameLst>
                                      </p:cBhvr>
                                      <p:tavLst>
                                        <p:tav tm="0">
                                          <p:val>
                                            <p:fltVal val="0"/>
                                          </p:val>
                                        </p:tav>
                                        <p:tav tm="100000">
                                          <p:val>
                                            <p:strVal val="#ppt_h"/>
                                          </p:val>
                                        </p:tav>
                                      </p:tavLst>
                                    </p:anim>
                                    <p:animEffect transition="in" filter="fade">
                                      <p:cBhvr>
                                        <p:cTn id="9" dur="1000"/>
                                        <p:tgtEl>
                                          <p:spTgt spid="8">
                                            <p:graphicEl>
                                              <a:dgm id="{2A4275E0-722F-42DE-93A6-2C8DD3D37B43}"/>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graphicEl>
                                              <a:dgm id="{9659D24C-6B5D-4995-9402-2C56F253A183}"/>
                                            </p:graphicEl>
                                          </p:spTgt>
                                        </p:tgtEl>
                                        <p:attrNameLst>
                                          <p:attrName>style.visibility</p:attrName>
                                        </p:attrNameLst>
                                      </p:cBhvr>
                                      <p:to>
                                        <p:strVal val="visible"/>
                                      </p:to>
                                    </p:set>
                                    <p:anim calcmode="lin" valueType="num">
                                      <p:cBhvr>
                                        <p:cTn id="14" dur="1000" fill="hold"/>
                                        <p:tgtEl>
                                          <p:spTgt spid="8">
                                            <p:graphicEl>
                                              <a:dgm id="{9659D24C-6B5D-4995-9402-2C56F253A183}"/>
                                            </p:graphicEl>
                                          </p:spTgt>
                                        </p:tgtEl>
                                        <p:attrNameLst>
                                          <p:attrName>ppt_w</p:attrName>
                                        </p:attrNameLst>
                                      </p:cBhvr>
                                      <p:tavLst>
                                        <p:tav tm="0">
                                          <p:val>
                                            <p:fltVal val="0"/>
                                          </p:val>
                                        </p:tav>
                                        <p:tav tm="100000">
                                          <p:val>
                                            <p:strVal val="#ppt_w"/>
                                          </p:val>
                                        </p:tav>
                                      </p:tavLst>
                                    </p:anim>
                                    <p:anim calcmode="lin" valueType="num">
                                      <p:cBhvr>
                                        <p:cTn id="15" dur="1000" fill="hold"/>
                                        <p:tgtEl>
                                          <p:spTgt spid="8">
                                            <p:graphicEl>
                                              <a:dgm id="{9659D24C-6B5D-4995-9402-2C56F253A183}"/>
                                            </p:graphicEl>
                                          </p:spTgt>
                                        </p:tgtEl>
                                        <p:attrNameLst>
                                          <p:attrName>ppt_h</p:attrName>
                                        </p:attrNameLst>
                                      </p:cBhvr>
                                      <p:tavLst>
                                        <p:tav tm="0">
                                          <p:val>
                                            <p:fltVal val="0"/>
                                          </p:val>
                                        </p:tav>
                                        <p:tav tm="100000">
                                          <p:val>
                                            <p:strVal val="#ppt_h"/>
                                          </p:val>
                                        </p:tav>
                                      </p:tavLst>
                                    </p:anim>
                                    <p:animEffect transition="in" filter="fade">
                                      <p:cBhvr>
                                        <p:cTn id="16" dur="1000"/>
                                        <p:tgtEl>
                                          <p:spTgt spid="8">
                                            <p:graphicEl>
                                              <a:dgm id="{9659D24C-6B5D-4995-9402-2C56F253A183}"/>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graphicEl>
                                              <a:dgm id="{F0327688-739E-46F4-A89C-BA4BAB601F04}"/>
                                            </p:graphicEl>
                                          </p:spTgt>
                                        </p:tgtEl>
                                        <p:attrNameLst>
                                          <p:attrName>style.visibility</p:attrName>
                                        </p:attrNameLst>
                                      </p:cBhvr>
                                      <p:to>
                                        <p:strVal val="visible"/>
                                      </p:to>
                                    </p:set>
                                    <p:anim calcmode="lin" valueType="num">
                                      <p:cBhvr>
                                        <p:cTn id="21" dur="1000" fill="hold"/>
                                        <p:tgtEl>
                                          <p:spTgt spid="8">
                                            <p:graphicEl>
                                              <a:dgm id="{F0327688-739E-46F4-A89C-BA4BAB601F04}"/>
                                            </p:graphicEl>
                                          </p:spTgt>
                                        </p:tgtEl>
                                        <p:attrNameLst>
                                          <p:attrName>ppt_w</p:attrName>
                                        </p:attrNameLst>
                                      </p:cBhvr>
                                      <p:tavLst>
                                        <p:tav tm="0">
                                          <p:val>
                                            <p:fltVal val="0"/>
                                          </p:val>
                                        </p:tav>
                                        <p:tav tm="100000">
                                          <p:val>
                                            <p:strVal val="#ppt_w"/>
                                          </p:val>
                                        </p:tav>
                                      </p:tavLst>
                                    </p:anim>
                                    <p:anim calcmode="lin" valueType="num">
                                      <p:cBhvr>
                                        <p:cTn id="22" dur="1000" fill="hold"/>
                                        <p:tgtEl>
                                          <p:spTgt spid="8">
                                            <p:graphicEl>
                                              <a:dgm id="{F0327688-739E-46F4-A89C-BA4BAB601F04}"/>
                                            </p:graphicEl>
                                          </p:spTgt>
                                        </p:tgtEl>
                                        <p:attrNameLst>
                                          <p:attrName>ppt_h</p:attrName>
                                        </p:attrNameLst>
                                      </p:cBhvr>
                                      <p:tavLst>
                                        <p:tav tm="0">
                                          <p:val>
                                            <p:fltVal val="0"/>
                                          </p:val>
                                        </p:tav>
                                        <p:tav tm="100000">
                                          <p:val>
                                            <p:strVal val="#ppt_h"/>
                                          </p:val>
                                        </p:tav>
                                      </p:tavLst>
                                    </p:anim>
                                    <p:animEffect transition="in" filter="fade">
                                      <p:cBhvr>
                                        <p:cTn id="23" dur="1000"/>
                                        <p:tgtEl>
                                          <p:spTgt spid="8">
                                            <p:graphicEl>
                                              <a:dgm id="{F0327688-739E-46F4-A89C-BA4BAB601F0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graphicEl>
                                              <a:dgm id="{7D0C9B9D-485F-4C91-800A-ECD34D3B3C62}"/>
                                            </p:graphicEl>
                                          </p:spTgt>
                                        </p:tgtEl>
                                        <p:attrNameLst>
                                          <p:attrName>style.visibility</p:attrName>
                                        </p:attrNameLst>
                                      </p:cBhvr>
                                      <p:to>
                                        <p:strVal val="visible"/>
                                      </p:to>
                                    </p:set>
                                    <p:anim calcmode="lin" valueType="num">
                                      <p:cBhvr>
                                        <p:cTn id="28" dur="1000" fill="hold"/>
                                        <p:tgtEl>
                                          <p:spTgt spid="8">
                                            <p:graphicEl>
                                              <a:dgm id="{7D0C9B9D-485F-4C91-800A-ECD34D3B3C62}"/>
                                            </p:graphicEl>
                                          </p:spTgt>
                                        </p:tgtEl>
                                        <p:attrNameLst>
                                          <p:attrName>ppt_w</p:attrName>
                                        </p:attrNameLst>
                                      </p:cBhvr>
                                      <p:tavLst>
                                        <p:tav tm="0">
                                          <p:val>
                                            <p:fltVal val="0"/>
                                          </p:val>
                                        </p:tav>
                                        <p:tav tm="100000">
                                          <p:val>
                                            <p:strVal val="#ppt_w"/>
                                          </p:val>
                                        </p:tav>
                                      </p:tavLst>
                                    </p:anim>
                                    <p:anim calcmode="lin" valueType="num">
                                      <p:cBhvr>
                                        <p:cTn id="29" dur="1000" fill="hold"/>
                                        <p:tgtEl>
                                          <p:spTgt spid="8">
                                            <p:graphicEl>
                                              <a:dgm id="{7D0C9B9D-485F-4C91-800A-ECD34D3B3C62}"/>
                                            </p:graphicEl>
                                          </p:spTgt>
                                        </p:tgtEl>
                                        <p:attrNameLst>
                                          <p:attrName>ppt_h</p:attrName>
                                        </p:attrNameLst>
                                      </p:cBhvr>
                                      <p:tavLst>
                                        <p:tav tm="0">
                                          <p:val>
                                            <p:fltVal val="0"/>
                                          </p:val>
                                        </p:tav>
                                        <p:tav tm="100000">
                                          <p:val>
                                            <p:strVal val="#ppt_h"/>
                                          </p:val>
                                        </p:tav>
                                      </p:tavLst>
                                    </p:anim>
                                    <p:animEffect transition="in" filter="fade">
                                      <p:cBhvr>
                                        <p:cTn id="30" dur="1000"/>
                                        <p:tgtEl>
                                          <p:spTgt spid="8">
                                            <p:graphicEl>
                                              <a:dgm id="{7D0C9B9D-485F-4C91-800A-ECD34D3B3C6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3DEA00-B24C-4872-9B44-1B397E4C92E6}"/>
              </a:ext>
            </a:extLst>
          </p:cNvPr>
          <p:cNvPicPr>
            <a:picLocks noChangeAspect="1"/>
          </p:cNvPicPr>
          <p:nvPr/>
        </p:nvPicPr>
        <p:blipFill>
          <a:blip r:embed="rId2">
            <a:alphaModFix amt="5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4151008" cy="6858000"/>
          </a:xfrm>
          <a:prstGeom prst="rect">
            <a:avLst/>
          </a:prstGeom>
        </p:spPr>
      </p:pic>
      <p:sp>
        <p:nvSpPr>
          <p:cNvPr id="2" name="Title 1">
            <a:extLst>
              <a:ext uri="{FF2B5EF4-FFF2-40B4-BE49-F238E27FC236}">
                <a16:creationId xmlns:a16="http://schemas.microsoft.com/office/drawing/2014/main" id="{8DEAFCFA-6144-4128-A493-C8FBD1F4F087}"/>
              </a:ext>
            </a:extLst>
          </p:cNvPr>
          <p:cNvSpPr>
            <a:spLocks noGrp="1"/>
          </p:cNvSpPr>
          <p:nvPr>
            <p:ph type="title"/>
          </p:nvPr>
        </p:nvSpPr>
        <p:spPr>
          <a:xfrm>
            <a:off x="355600" y="85059"/>
            <a:ext cx="3984163" cy="6645349"/>
          </a:xfrm>
        </p:spPr>
        <p:txBody>
          <a:bodyPr anchor="ctr">
            <a:normAutofit/>
          </a:bodyPr>
          <a:lstStyle/>
          <a:p>
            <a:pPr algn="ctr"/>
            <a:r>
              <a:rPr lang="en-US" sz="6000" b="1" dirty="0"/>
              <a:t>Activity:</a:t>
            </a:r>
            <a:br>
              <a:rPr lang="en-US" sz="4400" dirty="0"/>
            </a:br>
            <a:br>
              <a:rPr lang="en-US" sz="4400" dirty="0"/>
            </a:br>
            <a:r>
              <a:rPr lang="en-US" sz="4400" dirty="0"/>
              <a:t>Grouping Risk Contributors</a:t>
            </a:r>
            <a:br>
              <a:rPr lang="en-US" sz="4400" dirty="0"/>
            </a:br>
            <a:endParaRPr lang="en-US" sz="4400" dirty="0"/>
          </a:p>
        </p:txBody>
      </p:sp>
      <p:graphicFrame>
        <p:nvGraphicFramePr>
          <p:cNvPr id="5" name="Content Placeholder 2">
            <a:extLst>
              <a:ext uri="{FF2B5EF4-FFF2-40B4-BE49-F238E27FC236}">
                <a16:creationId xmlns:a16="http://schemas.microsoft.com/office/drawing/2014/main" id="{92EC8CE4-4981-4C1C-89FB-12D725C7154E}"/>
              </a:ext>
            </a:extLst>
          </p:cNvPr>
          <p:cNvGraphicFramePr>
            <a:graphicFrameLocks noGrp="1"/>
          </p:cNvGraphicFramePr>
          <p:nvPr>
            <p:ph idx="1"/>
            <p:extLst>
              <p:ext uri="{D42A27DB-BD31-4B8C-83A1-F6EECF244321}">
                <p14:modId xmlns:p14="http://schemas.microsoft.com/office/powerpoint/2010/main" val="2735625873"/>
              </p:ext>
            </p:extLst>
          </p:nvPr>
        </p:nvGraphicFramePr>
        <p:xfrm>
          <a:off x="4151008" y="423568"/>
          <a:ext cx="7685392" cy="6221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1594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803" y="914400"/>
            <a:ext cx="5394940" cy="1320800"/>
          </a:xfrm>
        </p:spPr>
        <p:txBody>
          <a:bodyPr>
            <a:normAutofit/>
          </a:bodyPr>
          <a:lstStyle/>
          <a:p>
            <a:pPr algn="ctr"/>
            <a:r>
              <a:rPr lang="en-US" sz="5400" dirty="0">
                <a:latin typeface="Georgia" panose="02040502050405020303" pitchFamily="18" charset="0"/>
              </a:rPr>
              <a:t>Intros &amp; WIIFM</a:t>
            </a:r>
          </a:p>
        </p:txBody>
      </p:sp>
      <p:sp>
        <p:nvSpPr>
          <p:cNvPr id="3" name="Content Placeholder 2"/>
          <p:cNvSpPr>
            <a:spLocks noGrp="1"/>
          </p:cNvSpPr>
          <p:nvPr>
            <p:ph idx="1"/>
          </p:nvPr>
        </p:nvSpPr>
        <p:spPr>
          <a:xfrm>
            <a:off x="3886200" y="2580640"/>
            <a:ext cx="7278403" cy="3591560"/>
          </a:xfrm>
        </p:spPr>
        <p:txBody>
          <a:bodyPr>
            <a:normAutofit/>
          </a:bodyPr>
          <a:lstStyle/>
          <a:p>
            <a:pPr marL="457200" indent="-457200">
              <a:buFont typeface="+mj-lt"/>
              <a:buAutoNum type="arabicPeriod"/>
            </a:pPr>
            <a:r>
              <a:rPr lang="en-US" sz="4400" dirty="0">
                <a:latin typeface="Georgia" panose="02040502050405020303" pitchFamily="18" charset="0"/>
              </a:rPr>
              <a:t>What is your name?</a:t>
            </a:r>
          </a:p>
          <a:p>
            <a:pPr marL="457200" indent="-457200">
              <a:buFont typeface="+mj-lt"/>
              <a:buAutoNum type="arabicPeriod"/>
            </a:pPr>
            <a:r>
              <a:rPr lang="en-US" sz="4400" dirty="0">
                <a:latin typeface="Georgia" panose="02040502050405020303" pitchFamily="18" charset="0"/>
              </a:rPr>
              <a:t>What is your role? </a:t>
            </a:r>
          </a:p>
          <a:p>
            <a:pPr marL="457200" indent="-457200">
              <a:buFont typeface="+mj-lt"/>
              <a:buAutoNum type="arabicPeriod"/>
            </a:pPr>
            <a:r>
              <a:rPr lang="en-US" sz="4400" dirty="0">
                <a:latin typeface="Georgia" panose="02040502050405020303" pitchFamily="18" charset="0"/>
              </a:rPr>
              <a:t>Burning Issue/Question? </a:t>
            </a:r>
          </a:p>
        </p:txBody>
      </p:sp>
      <p:pic>
        <p:nvPicPr>
          <p:cNvPr id="6" name="Picture 5">
            <a:extLst>
              <a:ext uri="{FF2B5EF4-FFF2-40B4-BE49-F238E27FC236}">
                <a16:creationId xmlns:a16="http://schemas.microsoft.com/office/drawing/2014/main" id="{B753066D-C2D0-4ACE-A643-86866BE214BA}"/>
              </a:ext>
            </a:extLst>
          </p:cNvPr>
          <p:cNvPicPr>
            <a:picLocks/>
          </p:cNvPicPr>
          <p:nvPr/>
        </p:nvPicPr>
        <p:blipFill rotWithShape="1">
          <a:blip r:embed="rId3">
            <a:extLst>
              <a:ext uri="{28A0092B-C50C-407E-A947-70E740481C1C}">
                <a14:useLocalDpi xmlns:a14="http://schemas.microsoft.com/office/drawing/2010/main" val="0"/>
              </a:ext>
            </a:extLst>
          </a:blip>
          <a:srcRect t="28646" b="19235"/>
          <a:stretch/>
        </p:blipFill>
        <p:spPr>
          <a:xfrm>
            <a:off x="-762000" y="-5688"/>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7777094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312A1C83-6212-4654-BBB2-E1609B809D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91" t="13634" b="14089"/>
          <a:stretch/>
        </p:blipFill>
        <p:spPr>
          <a:xfrm>
            <a:off x="1" y="10"/>
            <a:ext cx="12191999" cy="6857990"/>
          </a:xfrm>
          <a:prstGeom prst="rect">
            <a:avLst/>
          </a:prstGeom>
        </p:spPr>
      </p:pic>
      <p:sp>
        <p:nvSpPr>
          <p:cNvPr id="7" name="Rectangle 6">
            <a:extLst>
              <a:ext uri="{FF2B5EF4-FFF2-40B4-BE49-F238E27FC236}">
                <a16:creationId xmlns:a16="http://schemas.microsoft.com/office/drawing/2014/main" id="{2831035A-0C0F-4C77-9436-4D5A4D5500E1}"/>
              </a:ext>
            </a:extLst>
          </p:cNvPr>
          <p:cNvSpPr/>
          <p:nvPr/>
        </p:nvSpPr>
        <p:spPr>
          <a:xfrm>
            <a:off x="3659689" y="0"/>
            <a:ext cx="8532311" cy="1003416"/>
          </a:xfrm>
          <a:prstGeom prst="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R="0" lvl="0">
              <a:lnSpc>
                <a:spcPct val="115000"/>
              </a:lnSpc>
              <a:spcBef>
                <a:spcPts val="1800"/>
              </a:spcBef>
              <a:spcAft>
                <a:spcPts val="1800"/>
              </a:spcAft>
            </a:pPr>
            <a:r>
              <a:rPr lang="en-US" sz="5400" dirty="0">
                <a:latin typeface="+mj-lt"/>
                <a:ea typeface="Times New Roman" panose="02020603050405020304" pitchFamily="18" charset="0"/>
                <a:cs typeface="Times New Roman" panose="02020603050405020304" pitchFamily="18" charset="0"/>
              </a:rPr>
              <a:t>Prioritizing Work w/ Families</a:t>
            </a:r>
            <a:endParaRPr lang="en-US" sz="5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69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umbrella&#10;&#10;Description automatically generated">
            <a:extLst>
              <a:ext uri="{FF2B5EF4-FFF2-40B4-BE49-F238E27FC236}">
                <a16:creationId xmlns:a16="http://schemas.microsoft.com/office/drawing/2014/main" id="{48486107-066B-4D95-B6AD-1343366059F7}"/>
              </a:ext>
            </a:extLst>
          </p:cNvPr>
          <p:cNvPicPr>
            <a:picLocks noChangeAspect="1"/>
          </p:cNvPicPr>
          <p:nvPr/>
        </p:nvPicPr>
        <p:blipFill rotWithShape="1">
          <a:blip r:embed="rId3">
            <a:extLst>
              <a:ext uri="{28A0092B-C50C-407E-A947-70E740481C1C}">
                <a14:useLocalDpi xmlns:a14="http://schemas.microsoft.com/office/drawing/2010/main" val="0"/>
              </a:ext>
            </a:extLst>
          </a:blip>
          <a:srcRect t="6347" b="17804"/>
          <a:stretch/>
        </p:blipFill>
        <p:spPr>
          <a:xfrm>
            <a:off x="0" y="-152400"/>
            <a:ext cx="12191999" cy="4128977"/>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ounded Rectangle 5"/>
          <p:cNvSpPr/>
          <p:nvPr/>
        </p:nvSpPr>
        <p:spPr>
          <a:xfrm>
            <a:off x="419100" y="3657600"/>
            <a:ext cx="11353799" cy="2971800"/>
          </a:xfrm>
          <a:prstGeom prst="roundRect">
            <a:avLst/>
          </a:prstGeom>
          <a:scene3d>
            <a:camera prst="orthographicFront">
              <a:rot lat="0" lon="0" rev="0"/>
            </a:camera>
            <a:lightRig rig="glow" dir="t">
              <a:rot lat="0" lon="0" rev="48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228600" algn="ctr">
              <a:lnSpc>
                <a:spcPct val="90000"/>
              </a:lnSpc>
              <a:spcAft>
                <a:spcPts val="600"/>
              </a:spcAft>
            </a:pPr>
            <a:r>
              <a:rPr lang="en-US" sz="4800" spc="-200" dirty="0">
                <a:solidFill>
                  <a:schemeClr val="tx1"/>
                </a:solidFill>
              </a:rPr>
              <a:t>What Strategies Might You use to Engage </a:t>
            </a:r>
          </a:p>
          <a:p>
            <a:pPr marL="228600" algn="ctr">
              <a:lnSpc>
                <a:spcPct val="90000"/>
              </a:lnSpc>
              <a:spcAft>
                <a:spcPts val="600"/>
              </a:spcAft>
            </a:pPr>
            <a:r>
              <a:rPr lang="en-US" sz="4800" spc="-200" dirty="0">
                <a:solidFill>
                  <a:schemeClr val="tx1"/>
                </a:solidFill>
              </a:rPr>
              <a:t>the Family in Developing the Concerns/Needs to Address in the Family Case Plan?</a:t>
            </a:r>
          </a:p>
        </p:txBody>
      </p:sp>
    </p:spTree>
    <p:extLst>
      <p:ext uri="{BB962C8B-B14F-4D97-AF65-F5344CB8AC3E}">
        <p14:creationId xmlns:p14="http://schemas.microsoft.com/office/powerpoint/2010/main" val="238909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500" fill="hold">
                                          <p:stCondLst>
                                            <p:cond delay="0"/>
                                          </p:stCondLst>
                                        </p:cTn>
                                        <p:tgtEl>
                                          <p:spTgt spid="4"/>
                                        </p:tgtEl>
                                        <p:attrNameLst>
                                          <p:attrName>r</p:attrName>
                                        </p:attrNameLst>
                                      </p:cBhvr>
                                    </p:animRot>
                                    <p:animRot by="-240000">
                                      <p:cBhvr>
                                        <p:cTn id="7" dur="1000" fill="hold">
                                          <p:stCondLst>
                                            <p:cond delay="1000"/>
                                          </p:stCondLst>
                                        </p:cTn>
                                        <p:tgtEl>
                                          <p:spTgt spid="4"/>
                                        </p:tgtEl>
                                        <p:attrNameLst>
                                          <p:attrName>r</p:attrName>
                                        </p:attrNameLst>
                                      </p:cBhvr>
                                    </p:animRot>
                                    <p:animRot by="240000">
                                      <p:cBhvr>
                                        <p:cTn id="8" dur="1000" fill="hold">
                                          <p:stCondLst>
                                            <p:cond delay="2000"/>
                                          </p:stCondLst>
                                        </p:cTn>
                                        <p:tgtEl>
                                          <p:spTgt spid="4"/>
                                        </p:tgtEl>
                                        <p:attrNameLst>
                                          <p:attrName>r</p:attrName>
                                        </p:attrNameLst>
                                      </p:cBhvr>
                                    </p:animRot>
                                    <p:animRot by="-240000">
                                      <p:cBhvr>
                                        <p:cTn id="9" dur="1000" fill="hold">
                                          <p:stCondLst>
                                            <p:cond delay="3000"/>
                                          </p:stCondLst>
                                        </p:cTn>
                                        <p:tgtEl>
                                          <p:spTgt spid="4"/>
                                        </p:tgtEl>
                                        <p:attrNameLst>
                                          <p:attrName>r</p:attrName>
                                        </p:attrNameLst>
                                      </p:cBhvr>
                                    </p:animRot>
                                    <p:animRot by="120000">
                                      <p:cBhvr>
                                        <p:cTn id="10" dur="1000" fill="hold">
                                          <p:stCondLst>
                                            <p:cond delay="4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ersons hand&#10;&#10;Description automatically generated">
            <a:extLst>
              <a:ext uri="{FF2B5EF4-FFF2-40B4-BE49-F238E27FC236}">
                <a16:creationId xmlns:a16="http://schemas.microsoft.com/office/drawing/2014/main" id="{A85C739A-8D00-4ED4-92E7-0DDA5CF5C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28"/>
            <a:ext cx="12192000" cy="691672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590800" y="2799471"/>
            <a:ext cx="5667831" cy="1200329"/>
          </a:xfrm>
          <a:prstGeom prst="rect">
            <a:avLst/>
          </a:prstGeom>
          <a:blipFill dpi="0" rotWithShape="1">
            <a:blip r:embed="rId4"/>
            <a:srcRect/>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CONCERNS</a:t>
            </a:r>
          </a:p>
        </p:txBody>
      </p:sp>
      <p:sp>
        <p:nvSpPr>
          <p:cNvPr id="5" name="Rectangle 4"/>
          <p:cNvSpPr/>
          <p:nvPr/>
        </p:nvSpPr>
        <p:spPr>
          <a:xfrm>
            <a:off x="30481" y="-78322"/>
            <a:ext cx="5532120" cy="1384995"/>
          </a:xfrm>
          <a:prstGeom prst="rect">
            <a:avLst/>
          </a:prstGeom>
          <a:blipFill>
            <a:blip r:embed="rId4"/>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400" b="1" dirty="0">
                <a:latin typeface="Arial" panose="020B0604020202020204" pitchFamily="34" charset="0"/>
                <a:cs typeface="Arial" panose="020B0604020202020204" pitchFamily="34" charset="0"/>
              </a:rPr>
              <a:t>Family</a:t>
            </a:r>
          </a:p>
        </p:txBody>
      </p:sp>
      <p:sp>
        <p:nvSpPr>
          <p:cNvPr id="2" name="Slide Number Placeholder 1"/>
          <p:cNvSpPr>
            <a:spLocks noGrp="1"/>
          </p:cNvSpPr>
          <p:nvPr>
            <p:ph type="sldNum" sz="quarter" idx="12"/>
          </p:nvPr>
        </p:nvSpPr>
        <p:spPr/>
        <p:txBody>
          <a:bodyPr/>
          <a:lstStyle/>
          <a:p>
            <a:fld id="{1732D288-9B75-4F85-A4B1-7C9FD4C09D9E}" type="slidenum">
              <a:rPr lang="en-US" smtClean="0"/>
              <a:t>32</a:t>
            </a:fld>
            <a:endParaRPr lang="en-US" dirty="0"/>
          </a:p>
        </p:txBody>
      </p:sp>
      <p:sp>
        <p:nvSpPr>
          <p:cNvPr id="7" name="Rectangle 6">
            <a:extLst>
              <a:ext uri="{FF2B5EF4-FFF2-40B4-BE49-F238E27FC236}">
                <a16:creationId xmlns:a16="http://schemas.microsoft.com/office/drawing/2014/main" id="{0EBFC232-2170-48ED-88C6-9D6905895D60}"/>
              </a:ext>
            </a:extLst>
          </p:cNvPr>
          <p:cNvSpPr/>
          <p:nvPr/>
        </p:nvSpPr>
        <p:spPr>
          <a:xfrm>
            <a:off x="7696200" y="5508535"/>
            <a:ext cx="4332437" cy="1200329"/>
          </a:xfrm>
          <a:prstGeom prst="rect">
            <a:avLst/>
          </a:prstGeom>
          <a:blipFill>
            <a:blip r:embed="rId4"/>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NEEDS</a:t>
            </a:r>
            <a:endParaRPr lang="en-US" sz="7200" b="1" dirty="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659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02316"/>
            <a:ext cx="12192000" cy="5308084"/>
          </a:xfrm>
          <a:prstGeom prst="rect">
            <a:avLst/>
          </a:prstGeom>
          <a:solidFill>
            <a:schemeClr val="tx1"/>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1"/>
            <a:ext cx="12192000" cy="2012445"/>
          </a:xfrm>
          <a:ln/>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5400" b="1"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Concern Statement Equation</a:t>
            </a:r>
            <a:endPar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Rectangle 20"/>
          <p:cNvSpPr/>
          <p:nvPr/>
        </p:nvSpPr>
        <p:spPr>
          <a:xfrm>
            <a:off x="7260853" y="1895363"/>
            <a:ext cx="4353846" cy="4697954"/>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Concern Statement</a:t>
            </a:r>
          </a:p>
        </p:txBody>
      </p:sp>
      <p:sp>
        <p:nvSpPr>
          <p:cNvPr id="22" name="Right Triangle 21"/>
          <p:cNvSpPr/>
          <p:nvPr/>
        </p:nvSpPr>
        <p:spPr>
          <a:xfrm rot="10800000" flipV="1">
            <a:off x="1435799" y="1826842"/>
            <a:ext cx="3819964" cy="4952079"/>
          </a:xfrm>
          <a:prstGeom prst="rtTriangle">
            <a:avLst/>
          </a:prstGeom>
          <a:solidFill>
            <a:srgbClr val="FFFF99"/>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2971800" y="4845555"/>
            <a:ext cx="2158839" cy="175432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Effect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on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Child</a:t>
            </a:r>
          </a:p>
        </p:txBody>
      </p:sp>
      <p:sp>
        <p:nvSpPr>
          <p:cNvPr id="16" name="Right Triangle 15"/>
          <p:cNvSpPr/>
          <p:nvPr/>
        </p:nvSpPr>
        <p:spPr>
          <a:xfrm flipV="1">
            <a:off x="347188" y="1737150"/>
            <a:ext cx="3819964" cy="4697953"/>
          </a:xfrm>
          <a:prstGeom prst="rtTriangle">
            <a:avLst/>
          </a:prstGeom>
          <a:solidFill>
            <a:srgbClr val="FF5050"/>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358324" y="1740753"/>
            <a:ext cx="2613476" cy="2308324"/>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Parental Behaviors Causing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Risk</a:t>
            </a:r>
          </a:p>
        </p:txBody>
      </p:sp>
      <p:sp>
        <p:nvSpPr>
          <p:cNvPr id="11" name="Equals 10">
            <a:extLst>
              <a:ext uri="{FF2B5EF4-FFF2-40B4-BE49-F238E27FC236}">
                <a16:creationId xmlns:a16="http://schemas.microsoft.com/office/drawing/2014/main" id="{4011A14E-C8FF-468E-BDA8-B6DFCCD8BC5B}"/>
              </a:ext>
            </a:extLst>
          </p:cNvPr>
          <p:cNvSpPr/>
          <p:nvPr/>
        </p:nvSpPr>
        <p:spPr>
          <a:xfrm>
            <a:off x="5532047" y="3689993"/>
            <a:ext cx="1439026" cy="1332729"/>
          </a:xfrm>
          <a:prstGeom prst="mathEqual">
            <a:avLst/>
          </a:prstGeom>
          <a:solidFill>
            <a:schemeClr val="bg1"/>
          </a:solidFill>
          <a:ln>
            <a:solidFill>
              <a:schemeClr val="tx1"/>
            </a:solidFill>
          </a:ln>
          <a:effectLst>
            <a:glow rad="139700">
              <a:schemeClr val="tx1">
                <a:alpha val="60000"/>
              </a:schemeClr>
            </a:glo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Plus Sign 11">
            <a:extLst>
              <a:ext uri="{FF2B5EF4-FFF2-40B4-BE49-F238E27FC236}">
                <a16:creationId xmlns:a16="http://schemas.microsoft.com/office/drawing/2014/main" id="{FDD767B5-3EE9-4850-90EE-9DA82B4E241E}"/>
              </a:ext>
            </a:extLst>
          </p:cNvPr>
          <p:cNvSpPr/>
          <p:nvPr/>
        </p:nvSpPr>
        <p:spPr>
          <a:xfrm>
            <a:off x="1884426" y="3804093"/>
            <a:ext cx="1482584" cy="1316757"/>
          </a:xfrm>
          <a:prstGeom prst="mathPlus">
            <a:avLst>
              <a:gd name="adj1" fmla="val 23520"/>
            </a:avLst>
          </a:prstGeom>
          <a:solidFill>
            <a:schemeClr val="bg1"/>
          </a:solidFill>
          <a:ln>
            <a:solidFill>
              <a:schemeClr val="tx1"/>
            </a:solidFill>
          </a:ln>
          <a:effectLst>
            <a:glow rad="139700">
              <a:schemeClr val="tx1">
                <a:alpha val="60000"/>
              </a:schemeClr>
            </a:glo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977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6"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Concern Statement Example</a:t>
            </a:r>
          </a:p>
        </p:txBody>
      </p:sp>
      <p:sp>
        <p:nvSpPr>
          <p:cNvPr id="4" name="Rectangle 3">
            <a:extLst>
              <a:ext uri="{FF2B5EF4-FFF2-40B4-BE49-F238E27FC236}">
                <a16:creationId xmlns:a16="http://schemas.microsoft.com/office/drawing/2014/main" id="{5AEE91DD-CB13-4B4B-927F-CB548F0F0B96}"/>
              </a:ext>
            </a:extLst>
          </p:cNvPr>
          <p:cNvSpPr/>
          <p:nvPr/>
        </p:nvSpPr>
        <p:spPr>
          <a:xfrm>
            <a:off x="800100" y="2285999"/>
            <a:ext cx="10591800"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Garamond" panose="02020404030301010803"/>
                <a:ea typeface="+mn-ea"/>
                <a:cs typeface="+mn-cs"/>
              </a:rPr>
              <a:t>Mike’s use of heroin and prescription pain pills prevents him from providing care and supervision to Samson and Anna. Samson and Anna, ages 2 and 3, were found by police, outside without supervision or clothing suitable for the weather.</a:t>
            </a:r>
          </a:p>
        </p:txBody>
      </p:sp>
    </p:spTree>
    <p:extLst>
      <p:ext uri="{BB962C8B-B14F-4D97-AF65-F5344CB8AC3E}">
        <p14:creationId xmlns:p14="http://schemas.microsoft.com/office/powerpoint/2010/main" val="1284936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2619" y="4404852"/>
            <a:ext cx="9989677" cy="1054745"/>
          </a:xfrm>
        </p:spPr>
        <p:txBody>
          <a:bodyPr vert="horz" lIns="91440" tIns="45720" rIns="91440" bIns="45720" rtlCol="0" anchor="b">
            <a:normAutofit/>
          </a:bodyPr>
          <a:lstStyle/>
          <a:p>
            <a:r>
              <a:rPr lang="en-US" sz="5400" b="1" kern="1200" cap="none" dirty="0">
                <a:ln w="3175" cmpd="sng">
                  <a:noFill/>
                </a:ln>
                <a:solidFill>
                  <a:schemeClr val="tx1">
                    <a:lumMod val="85000"/>
                    <a:lumOff val="15000"/>
                  </a:schemeClr>
                </a:solidFill>
                <a:effectLst/>
                <a:latin typeface="+mj-lt"/>
                <a:ea typeface="+mj-ea"/>
                <a:cs typeface="+mj-cs"/>
              </a:rPr>
              <a:t>Concern Statement </a:t>
            </a:r>
            <a:r>
              <a:rPr lang="en-US" sz="5400" b="1" dirty="0"/>
              <a:t>Activity</a:t>
            </a:r>
            <a:endParaRPr lang="en-US" sz="5400" b="1" kern="1200" cap="none" dirty="0">
              <a:ln w="3175" cmpd="sng">
                <a:noFill/>
              </a:ln>
              <a:solidFill>
                <a:schemeClr val="tx1">
                  <a:lumMod val="85000"/>
                  <a:lumOff val="15000"/>
                </a:schemeClr>
              </a:solidFill>
              <a:effectLst/>
              <a:latin typeface="+mj-lt"/>
              <a:ea typeface="+mj-ea"/>
              <a:cs typeface="+mj-cs"/>
            </a:endParaRPr>
          </a:p>
        </p:txBody>
      </p:sp>
      <p:pic>
        <p:nvPicPr>
          <p:cNvPr id="7" name="Content Placeholder 6" descr="A close up of a sign&#10;&#10;Description automatically generated">
            <a:extLst>
              <a:ext uri="{FF2B5EF4-FFF2-40B4-BE49-F238E27FC236}">
                <a16:creationId xmlns:a16="http://schemas.microsoft.com/office/drawing/2014/main" id="{FFD04E4F-EEF8-4763-A197-E0EECEF3E2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57" r="-4" b="3639"/>
          <a:stretch/>
        </p:blipFill>
        <p:spPr>
          <a:xfrm>
            <a:off x="1776502" y="1257341"/>
            <a:ext cx="4243375" cy="2798064"/>
          </a:xfrm>
          <a:prstGeom prst="rect">
            <a:avLst/>
          </a:prstGeom>
        </p:spPr>
      </p:pic>
      <p:pic>
        <p:nvPicPr>
          <p:cNvPr id="12" name="Picture 11" descr="A close up of a map&#10;&#10;Description automatically generated">
            <a:extLst>
              <a:ext uri="{FF2B5EF4-FFF2-40B4-BE49-F238E27FC236}">
                <a16:creationId xmlns:a16="http://schemas.microsoft.com/office/drawing/2014/main" id="{EBD92137-DD7D-45E2-B73C-56B4845536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94" r="-2" b="3758"/>
          <a:stretch/>
        </p:blipFill>
        <p:spPr>
          <a:xfrm>
            <a:off x="6180744" y="1257341"/>
            <a:ext cx="4227694" cy="2798064"/>
          </a:xfrm>
          <a:prstGeom prst="rect">
            <a:avLst/>
          </a:prstGeom>
        </p:spPr>
      </p:pic>
    </p:spTree>
    <p:extLst>
      <p:ext uri="{BB962C8B-B14F-4D97-AF65-F5344CB8AC3E}">
        <p14:creationId xmlns:p14="http://schemas.microsoft.com/office/powerpoint/2010/main" val="2283841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981200" y="533400"/>
            <a:ext cx="8229600" cy="1143000"/>
          </a:xfrm>
          <a:noFill/>
          <a:effectLst>
            <a:softEdge rad="63500"/>
          </a:effectLst>
        </p:spPr>
        <p:txBody>
          <a:bodyPr>
            <a:noAutofit/>
          </a:bodyPr>
          <a:lstStyle/>
          <a:p>
            <a:r>
              <a:rPr lang="en-US" sz="4800" b="1" dirty="0">
                <a:solidFill>
                  <a:schemeClr val="tx2">
                    <a:lumMod val="60000"/>
                    <a:lumOff val="40000"/>
                  </a:schemeClr>
                </a:solidFill>
                <a:effectLst>
                  <a:outerShdw blurRad="38100" dist="38100" dir="2700000" algn="tl">
                    <a:srgbClr val="000000">
                      <a:alpha val="43137"/>
                    </a:srgbClr>
                  </a:outerShdw>
                </a:effectLst>
              </a:rPr>
              <a:t>Well-Written?</a:t>
            </a:r>
          </a:p>
        </p:txBody>
      </p:sp>
      <p:sp>
        <p:nvSpPr>
          <p:cNvPr id="3" name="Content Placeholder 2"/>
          <p:cNvSpPr>
            <a:spLocks noGrp="1"/>
          </p:cNvSpPr>
          <p:nvPr>
            <p:ph idx="1"/>
          </p:nvPr>
        </p:nvSpPr>
        <p:spPr>
          <a:xfrm>
            <a:off x="609600" y="1524000"/>
            <a:ext cx="10896600" cy="45720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lgn="ctr">
              <a:buNone/>
            </a:pPr>
            <a:endParaRPr lang="en-US" sz="4000" dirty="0">
              <a:solidFill>
                <a:schemeClr val="bg1"/>
              </a:solidFill>
            </a:endParaRPr>
          </a:p>
          <a:p>
            <a:pPr marL="0" indent="0" algn="ctr">
              <a:buNone/>
            </a:pPr>
            <a:r>
              <a:rPr lang="en-US" sz="4000" dirty="0">
                <a:solidFill>
                  <a:schemeClr val="bg1"/>
                </a:solidFill>
              </a:rPr>
              <a:t>Mom’s mental health issues and laziness prevent her from providing a clean home for the children. The kitchen is very messy and there is no surface clean enough for her children to eat.</a:t>
            </a:r>
          </a:p>
          <a:p>
            <a:pPr marL="0" indent="0" algn="ctr">
              <a:buNone/>
            </a:pPr>
            <a:endParaRPr lang="en-US" sz="4000" dirty="0">
              <a:solidFill>
                <a:schemeClr val="bg1"/>
              </a:solidFill>
            </a:endParaRPr>
          </a:p>
          <a:p>
            <a:pPr marL="0" indent="0" algn="ctr">
              <a:buNone/>
            </a:pPr>
            <a:endParaRPr lang="en-US" sz="4000" dirty="0">
              <a:solidFill>
                <a:schemeClr val="bg1"/>
              </a:solidFill>
            </a:endParaRPr>
          </a:p>
          <a:p>
            <a:pPr>
              <a:buFont typeface="Wingdings" panose="05000000000000000000" pitchFamily="2" charset="2"/>
              <a:buChar char="ü"/>
            </a:pPr>
            <a:endParaRPr lang="en-US" dirty="0">
              <a:solidFill>
                <a:schemeClr val="tx2">
                  <a:lumMod val="60000"/>
                  <a:lumOff val="40000"/>
                </a:schemeClr>
              </a:solidFill>
            </a:endParaRP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pic>
        <p:nvPicPr>
          <p:cNvPr id="5" name="Picture 4">
            <a:extLst>
              <a:ext uri="{FF2B5EF4-FFF2-40B4-BE49-F238E27FC236}">
                <a16:creationId xmlns:a16="http://schemas.microsoft.com/office/drawing/2014/main" id="{35B5258D-CEA4-4E08-81F7-646B25196A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736600"/>
            <a:ext cx="1456944" cy="1456944"/>
          </a:xfrm>
          <a:prstGeom prst="rect">
            <a:avLst/>
          </a:prstGeom>
        </p:spPr>
      </p:pic>
      <p:sp>
        <p:nvSpPr>
          <p:cNvPr id="6" name="Multiplication Sign 5">
            <a:extLst>
              <a:ext uri="{FF2B5EF4-FFF2-40B4-BE49-F238E27FC236}">
                <a16:creationId xmlns:a16="http://schemas.microsoft.com/office/drawing/2014/main" id="{46432E46-3FA2-4B6A-8EF2-A1F512661C1B}"/>
              </a:ext>
            </a:extLst>
          </p:cNvPr>
          <p:cNvSpPr/>
          <p:nvPr/>
        </p:nvSpPr>
        <p:spPr>
          <a:xfrm>
            <a:off x="3505200" y="1676400"/>
            <a:ext cx="5410200" cy="4131056"/>
          </a:xfrm>
          <a:prstGeom prst="mathMultipl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060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981200" y="533400"/>
            <a:ext cx="8229600" cy="1143000"/>
          </a:xfrm>
          <a:noFill/>
          <a:effectLst>
            <a:softEdge rad="63500"/>
          </a:effectLst>
        </p:spPr>
        <p:txBody>
          <a:bodyPr>
            <a:noAutofit/>
          </a:bodyPr>
          <a:lstStyle/>
          <a:p>
            <a:r>
              <a:rPr lang="en-US" sz="4800" b="1" dirty="0">
                <a:solidFill>
                  <a:schemeClr val="tx2">
                    <a:lumMod val="60000"/>
                    <a:lumOff val="40000"/>
                  </a:schemeClr>
                </a:solidFill>
                <a:effectLst>
                  <a:outerShdw blurRad="38100" dist="38100" dir="2700000" algn="tl">
                    <a:srgbClr val="000000">
                      <a:alpha val="43137"/>
                    </a:srgbClr>
                  </a:outerShdw>
                </a:effectLst>
              </a:rPr>
              <a:t>Well-Written?</a:t>
            </a:r>
          </a:p>
        </p:txBody>
      </p:sp>
      <p:sp>
        <p:nvSpPr>
          <p:cNvPr id="3" name="Content Placeholder 2"/>
          <p:cNvSpPr>
            <a:spLocks noGrp="1"/>
          </p:cNvSpPr>
          <p:nvPr>
            <p:ph idx="1"/>
          </p:nvPr>
        </p:nvSpPr>
        <p:spPr>
          <a:xfrm>
            <a:off x="609600" y="1524000"/>
            <a:ext cx="10896600" cy="4572000"/>
          </a:xfrm>
          <a:solidFill>
            <a:schemeClr val="accent6"/>
          </a:solidFill>
          <a:ln>
            <a:noFill/>
          </a:ln>
        </p:spPr>
        <p:style>
          <a:lnRef idx="0">
            <a:scrgbClr r="0" g="0" b="0"/>
          </a:lnRef>
          <a:fillRef idx="0">
            <a:scrgbClr r="0" g="0" b="0"/>
          </a:fillRef>
          <a:effectRef idx="0">
            <a:scrgbClr r="0" g="0" b="0"/>
          </a:effectRef>
          <a:fontRef idx="minor">
            <a:schemeClr val="lt1"/>
          </a:fontRef>
        </p:style>
        <p:txBody>
          <a:bodyPr>
            <a:normAutofit fontScale="85000" lnSpcReduction="20000"/>
          </a:bodyPr>
          <a:lstStyle/>
          <a:p>
            <a:pPr marL="0" indent="0" algn="ctr">
              <a:buNone/>
            </a:pPr>
            <a:endParaRPr lang="en-US" sz="4000" dirty="0">
              <a:solidFill>
                <a:schemeClr val="bg1"/>
              </a:solidFill>
            </a:endParaRPr>
          </a:p>
          <a:p>
            <a:pPr marL="0" indent="0" algn="ctr">
              <a:buNone/>
            </a:pPr>
            <a:r>
              <a:rPr lang="en-US" sz="4800" dirty="0">
                <a:solidFill>
                  <a:schemeClr val="bg1"/>
                </a:solidFill>
              </a:rPr>
              <a:t>Susan’s alcohol abuse has led to loss of employment and non-attendance at scheduled appointments to apply for food stamps, utility assistance, and rent assistance. Susan is in danger of being evicted from her apartment, having utilities shut off, and is unable to provide food and appropriate clothing for her two children, </a:t>
            </a:r>
            <a:r>
              <a:rPr lang="en-US" sz="4800" dirty="0" err="1">
                <a:solidFill>
                  <a:schemeClr val="bg1"/>
                </a:solidFill>
              </a:rPr>
              <a:t>Frannie</a:t>
            </a:r>
            <a:r>
              <a:rPr lang="en-US" sz="4800" dirty="0">
                <a:solidFill>
                  <a:schemeClr val="bg1"/>
                </a:solidFill>
              </a:rPr>
              <a:t> (6), and Dennis (9).</a:t>
            </a:r>
          </a:p>
          <a:p>
            <a:pPr marL="0" indent="0" algn="ctr">
              <a:buNone/>
            </a:pPr>
            <a:endParaRPr lang="en-US" sz="4000" dirty="0">
              <a:solidFill>
                <a:schemeClr val="bg1"/>
              </a:solidFill>
            </a:endParaRPr>
          </a:p>
          <a:p>
            <a:pPr marL="0" indent="0" algn="ctr">
              <a:buNone/>
            </a:pPr>
            <a:endParaRPr lang="en-US" sz="4000" dirty="0">
              <a:solidFill>
                <a:schemeClr val="bg1"/>
              </a:solidFill>
            </a:endParaRPr>
          </a:p>
          <a:p>
            <a:pPr>
              <a:buFont typeface="Wingdings" panose="05000000000000000000" pitchFamily="2" charset="2"/>
              <a:buChar char="ü"/>
            </a:pPr>
            <a:endParaRPr lang="en-US" dirty="0">
              <a:solidFill>
                <a:schemeClr val="tx2">
                  <a:lumMod val="60000"/>
                  <a:lumOff val="40000"/>
                </a:schemeClr>
              </a:solidFill>
            </a:endParaRP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pic>
        <p:nvPicPr>
          <p:cNvPr id="5" name="Picture 4">
            <a:extLst>
              <a:ext uri="{FF2B5EF4-FFF2-40B4-BE49-F238E27FC236}">
                <a16:creationId xmlns:a16="http://schemas.microsoft.com/office/drawing/2014/main" id="{35B5258D-CEA4-4E08-81F7-646B25196A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736600"/>
            <a:ext cx="1456944" cy="1456944"/>
          </a:xfrm>
          <a:prstGeom prst="rect">
            <a:avLst/>
          </a:prstGeom>
        </p:spPr>
      </p:pic>
      <p:pic>
        <p:nvPicPr>
          <p:cNvPr id="7" name="Picture 6" descr="A picture containing light, food&#10;&#10;Description automatically generated">
            <a:extLst>
              <a:ext uri="{FF2B5EF4-FFF2-40B4-BE49-F238E27FC236}">
                <a16:creationId xmlns:a16="http://schemas.microsoft.com/office/drawing/2014/main" id="{135E9480-766C-4F8E-A293-B377AB280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0402" y="2400300"/>
            <a:ext cx="2814995" cy="2819400"/>
          </a:xfrm>
          <a:prstGeom prst="rect">
            <a:avLst/>
          </a:prstGeom>
        </p:spPr>
      </p:pic>
    </p:spTree>
    <p:extLst>
      <p:ext uri="{BB962C8B-B14F-4D97-AF65-F5344CB8AC3E}">
        <p14:creationId xmlns:p14="http://schemas.microsoft.com/office/powerpoint/2010/main" val="33854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079244" y="507999"/>
            <a:ext cx="8229600" cy="1143000"/>
          </a:xfrm>
          <a:noFill/>
          <a:effectLst>
            <a:softEdge rad="63500"/>
          </a:effectLst>
        </p:spPr>
        <p:txBody>
          <a:bodyPr>
            <a:noAutofit/>
          </a:bodyPr>
          <a:lstStyle/>
          <a:p>
            <a:r>
              <a:rPr lang="en-US" sz="4800" b="1" dirty="0">
                <a:solidFill>
                  <a:schemeClr val="tx2">
                    <a:lumMod val="60000"/>
                    <a:lumOff val="40000"/>
                  </a:schemeClr>
                </a:solidFill>
                <a:effectLst>
                  <a:outerShdw blurRad="38100" dist="38100" dir="2700000" algn="tl">
                    <a:srgbClr val="000000">
                      <a:alpha val="43137"/>
                    </a:srgbClr>
                  </a:outerShdw>
                </a:effectLst>
              </a:rPr>
              <a:t>Well-Written?</a:t>
            </a:r>
          </a:p>
        </p:txBody>
      </p:sp>
      <p:sp>
        <p:nvSpPr>
          <p:cNvPr id="7" name="Content Placeholder 2">
            <a:extLst>
              <a:ext uri="{FF2B5EF4-FFF2-40B4-BE49-F238E27FC236}">
                <a16:creationId xmlns:a16="http://schemas.microsoft.com/office/drawing/2014/main" id="{5F9A7A74-1B20-431F-A44F-C69BD2A235A7}"/>
              </a:ext>
            </a:extLst>
          </p:cNvPr>
          <p:cNvSpPr>
            <a:spLocks noGrp="1"/>
          </p:cNvSpPr>
          <p:nvPr>
            <p:ph idx="1"/>
          </p:nvPr>
        </p:nvSpPr>
        <p:spPr>
          <a:xfrm>
            <a:off x="609600" y="1524001"/>
            <a:ext cx="10972800" cy="480060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lgn="ctr">
              <a:buNone/>
            </a:pPr>
            <a:endParaRPr lang="en-US" dirty="0">
              <a:solidFill>
                <a:schemeClr val="bg1"/>
              </a:solidFill>
            </a:endParaRPr>
          </a:p>
          <a:p>
            <a:pPr marL="0" indent="0" algn="ctr">
              <a:buNone/>
            </a:pPr>
            <a:r>
              <a:rPr lang="en-US" sz="4000" dirty="0">
                <a:solidFill>
                  <a:schemeClr val="bg1"/>
                </a:solidFill>
              </a:rPr>
              <a:t>Sharon often sleeps 16 hours a day, and when awake lacks the energy to complete regular daily activities.  As a result she is not able to provide supervision, food, or a safe environment for Shelly (4), Scott (5), and Ryan (7).</a:t>
            </a:r>
          </a:p>
          <a:p>
            <a:pPr>
              <a:buFont typeface="Wingdings" panose="05000000000000000000" pitchFamily="2" charset="2"/>
              <a:buChar char="ü"/>
            </a:pPr>
            <a:endParaRPr lang="en-US" dirty="0">
              <a:solidFill>
                <a:schemeClr val="tx2">
                  <a:lumMod val="60000"/>
                  <a:lumOff val="40000"/>
                </a:schemeClr>
              </a:solidFill>
            </a:endParaRP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pic>
        <p:nvPicPr>
          <p:cNvPr id="5" name="Picture 4">
            <a:extLst>
              <a:ext uri="{FF2B5EF4-FFF2-40B4-BE49-F238E27FC236}">
                <a16:creationId xmlns:a16="http://schemas.microsoft.com/office/drawing/2014/main" id="{35B5258D-CEA4-4E08-81F7-646B25196A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533400"/>
            <a:ext cx="1456944" cy="1456944"/>
          </a:xfrm>
          <a:prstGeom prst="rect">
            <a:avLst/>
          </a:prstGeom>
        </p:spPr>
      </p:pic>
      <p:pic>
        <p:nvPicPr>
          <p:cNvPr id="9" name="Picture 8" descr="A picture containing light, food&#10;&#10;Description automatically generated">
            <a:extLst>
              <a:ext uri="{FF2B5EF4-FFF2-40B4-BE49-F238E27FC236}">
                <a16:creationId xmlns:a16="http://schemas.microsoft.com/office/drawing/2014/main" id="{7F5ED012-F686-4ECA-B966-D9991430D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6546" y="2209800"/>
            <a:ext cx="2814995" cy="2819400"/>
          </a:xfrm>
          <a:prstGeom prst="rect">
            <a:avLst/>
          </a:prstGeom>
        </p:spPr>
      </p:pic>
    </p:spTree>
    <p:extLst>
      <p:ext uri="{BB962C8B-B14F-4D97-AF65-F5344CB8AC3E}">
        <p14:creationId xmlns:p14="http://schemas.microsoft.com/office/powerpoint/2010/main" val="205912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9B8A956-95F3-46C8-A918-5DEDE82F9475}"/>
              </a:ext>
            </a:extLst>
          </p:cNvPr>
          <p:cNvSpPr>
            <a:spLocks noGrp="1"/>
          </p:cNvSpPr>
          <p:nvPr>
            <p:ph type="title"/>
          </p:nvPr>
        </p:nvSpPr>
        <p:spPr>
          <a:xfrm>
            <a:off x="1981200" y="533400"/>
            <a:ext cx="8229600" cy="1143000"/>
          </a:xfrm>
          <a:noFill/>
          <a:effectLst>
            <a:softEdge rad="63500"/>
          </a:effectLst>
        </p:spPr>
        <p:txBody>
          <a:bodyPr>
            <a:noAutofit/>
          </a:bodyPr>
          <a:lstStyle/>
          <a:p>
            <a:r>
              <a:rPr lang="en-US" sz="4800" b="1" dirty="0">
                <a:solidFill>
                  <a:schemeClr val="tx2">
                    <a:lumMod val="60000"/>
                    <a:lumOff val="40000"/>
                  </a:schemeClr>
                </a:solidFill>
                <a:effectLst>
                  <a:outerShdw blurRad="38100" dist="38100" dir="2700000" algn="tl">
                    <a:srgbClr val="000000">
                      <a:alpha val="43137"/>
                    </a:srgbClr>
                  </a:outerShdw>
                </a:effectLst>
              </a:rPr>
              <a:t>Well-Written?</a:t>
            </a:r>
          </a:p>
        </p:txBody>
      </p:sp>
      <p:sp>
        <p:nvSpPr>
          <p:cNvPr id="3" name="Content Placeholder 2"/>
          <p:cNvSpPr>
            <a:spLocks noGrp="1"/>
          </p:cNvSpPr>
          <p:nvPr>
            <p:ph idx="1"/>
          </p:nvPr>
        </p:nvSpPr>
        <p:spPr>
          <a:xfrm>
            <a:off x="609600" y="1524000"/>
            <a:ext cx="10972800" cy="47244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0" indent="0" algn="ctr">
              <a:buNone/>
            </a:pPr>
            <a:r>
              <a:rPr lang="en-US" sz="4300" dirty="0">
                <a:solidFill>
                  <a:schemeClr val="bg1"/>
                </a:solidFill>
              </a:rPr>
              <a:t>Craig is violent with Cassie, his wife, to the point of causing visible injuries. Craig does not seem to care about his children as he becomes violent with Cassie in their presence. Cassie says she is going to leave Craig but never does and puts her needs before the needs of her children.</a:t>
            </a:r>
            <a:endParaRPr lang="en-US" dirty="0">
              <a:solidFill>
                <a:schemeClr val="tx2">
                  <a:lumMod val="60000"/>
                  <a:lumOff val="40000"/>
                </a:schemeClr>
              </a:solidFill>
            </a:endParaRP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pic>
        <p:nvPicPr>
          <p:cNvPr id="8" name="Picture 7">
            <a:extLst>
              <a:ext uri="{FF2B5EF4-FFF2-40B4-BE49-F238E27FC236}">
                <a16:creationId xmlns:a16="http://schemas.microsoft.com/office/drawing/2014/main" id="{6EED849D-A242-4748-AA99-05D85CFCE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28600"/>
            <a:ext cx="1456944" cy="1456944"/>
          </a:xfrm>
          <a:prstGeom prst="rect">
            <a:avLst/>
          </a:prstGeom>
        </p:spPr>
      </p:pic>
      <p:sp>
        <p:nvSpPr>
          <p:cNvPr id="10" name="Multiplication Sign 9">
            <a:extLst>
              <a:ext uri="{FF2B5EF4-FFF2-40B4-BE49-F238E27FC236}">
                <a16:creationId xmlns:a16="http://schemas.microsoft.com/office/drawing/2014/main" id="{552D20EE-C54D-45D9-A9C3-1CCFDA95B7F4}"/>
              </a:ext>
            </a:extLst>
          </p:cNvPr>
          <p:cNvSpPr/>
          <p:nvPr/>
        </p:nvSpPr>
        <p:spPr>
          <a:xfrm>
            <a:off x="3390900" y="1524000"/>
            <a:ext cx="5410200" cy="4131056"/>
          </a:xfrm>
          <a:prstGeom prst="mathMultipl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607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414"/>
            <a:ext cx="9441544"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Diagram 2"/>
          <p:cNvGraphicFramePr/>
          <p:nvPr>
            <p:extLst>
              <p:ext uri="{D42A27DB-BD31-4B8C-83A1-F6EECF244321}">
                <p14:modId xmlns:p14="http://schemas.microsoft.com/office/powerpoint/2010/main" val="1728360212"/>
              </p:ext>
            </p:extLst>
          </p:nvPr>
        </p:nvGraphicFramePr>
        <p:xfrm>
          <a:off x="697398" y="1596113"/>
          <a:ext cx="11037402" cy="5185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152400" y="192186"/>
            <a:ext cx="8229600" cy="1143000"/>
          </a:xfrm>
        </p:spPr>
        <p:txBody>
          <a:bodyPr>
            <a:normAutofit/>
          </a:bodyPr>
          <a:lstStyle/>
          <a:p>
            <a:pPr marL="233363" algn="l"/>
            <a:r>
              <a:rPr lang="en-US" sz="4000" b="1" dirty="0">
                <a:effectLst>
                  <a:outerShdw blurRad="38100" dist="38100" dir="2700000" algn="tl">
                    <a:srgbClr val="000000">
                      <a:alpha val="43137"/>
                    </a:srgbClr>
                  </a:outerShdw>
                </a:effectLst>
              </a:rPr>
              <a:t>Critical Thinking Process</a:t>
            </a:r>
          </a:p>
        </p:txBody>
      </p:sp>
      <p:pic>
        <p:nvPicPr>
          <p:cNvPr id="6" name="Picture 5"/>
          <p:cNvPicPr/>
          <p:nvPr/>
        </p:nvPicPr>
        <p:blipFill>
          <a:blip r:embed="rId9" cstate="print">
            <a:extLst>
              <a:ext uri="{BEBA8EAE-BF5A-486C-A8C5-ECC9F3942E4B}">
                <a14:imgProps xmlns:a14="http://schemas.microsoft.com/office/drawing/2010/main">
                  <a14:imgLayer r:embed="rId10">
                    <a14:imgEffect>
                      <a14:backgroundRemoval t="0" b="99554" l="0" r="100000">
                        <a14:foregroundMark x1="80412" y1="7366" x2="80412" y2="7366"/>
                        <a14:foregroundMark x1="83333" y1="25670" x2="83333" y2="25670"/>
                        <a14:foregroundMark x1="80241" y1="29688" x2="80241" y2="29688"/>
                        <a14:foregroundMark x1="81100" y1="34821" x2="81100" y2="34821"/>
                      </a14:backgroundRemoval>
                    </a14:imgEffect>
                  </a14:imgLayer>
                </a14:imgProps>
              </a:ext>
              <a:ext uri="{28A0092B-C50C-407E-A947-70E740481C1C}">
                <a14:useLocalDpi xmlns:a14="http://schemas.microsoft.com/office/drawing/2010/main" val="0"/>
              </a:ext>
            </a:extLst>
          </a:blip>
          <a:srcRect/>
          <a:stretch>
            <a:fillRect/>
          </a:stretch>
        </p:blipFill>
        <p:spPr bwMode="auto">
          <a:xfrm rot="1868324">
            <a:off x="9605053" y="69625"/>
            <a:ext cx="2508323" cy="1689550"/>
          </a:xfrm>
          <a:prstGeom prst="rect">
            <a:avLst/>
          </a:prstGeom>
          <a:noFill/>
          <a:ln>
            <a:noFill/>
          </a:ln>
        </p:spPr>
      </p:pic>
    </p:spTree>
    <p:extLst>
      <p:ext uri="{BB962C8B-B14F-4D97-AF65-F5344CB8AC3E}">
        <p14:creationId xmlns:p14="http://schemas.microsoft.com/office/powerpoint/2010/main" val="2530388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533400"/>
            <a:ext cx="8229600" cy="1143000"/>
          </a:xfrm>
          <a:noFill/>
          <a:effectLst>
            <a:softEdge rad="63500"/>
          </a:effectLst>
        </p:spPr>
        <p:txBody>
          <a:bodyPr>
            <a:noAutofit/>
          </a:bodyPr>
          <a:lstStyle/>
          <a:p>
            <a:r>
              <a:rPr lang="en-US" sz="4800" b="1" dirty="0">
                <a:solidFill>
                  <a:schemeClr val="tx2">
                    <a:lumMod val="60000"/>
                    <a:lumOff val="40000"/>
                  </a:schemeClr>
                </a:solidFill>
                <a:effectLst>
                  <a:outerShdw blurRad="38100" dist="38100" dir="2700000" algn="tl">
                    <a:srgbClr val="000000">
                      <a:alpha val="43137"/>
                    </a:srgbClr>
                  </a:outerShdw>
                </a:effectLst>
              </a:rPr>
              <a:t>Well-Written?</a:t>
            </a:r>
          </a:p>
        </p:txBody>
      </p:sp>
      <p:sp>
        <p:nvSpPr>
          <p:cNvPr id="8" name="Content Placeholder 2">
            <a:extLst>
              <a:ext uri="{FF2B5EF4-FFF2-40B4-BE49-F238E27FC236}">
                <a16:creationId xmlns:a16="http://schemas.microsoft.com/office/drawing/2014/main" id="{6D1757F7-376A-4047-86F4-43E7A41218C8}"/>
              </a:ext>
            </a:extLst>
          </p:cNvPr>
          <p:cNvSpPr>
            <a:spLocks noGrp="1"/>
          </p:cNvSpPr>
          <p:nvPr>
            <p:ph idx="1"/>
          </p:nvPr>
        </p:nvSpPr>
        <p:spPr>
          <a:xfrm>
            <a:off x="609600" y="1524000"/>
            <a:ext cx="10972800" cy="4724399"/>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0" indent="0" algn="ctr">
              <a:buNone/>
            </a:pPr>
            <a:endParaRPr lang="en-US" dirty="0">
              <a:solidFill>
                <a:schemeClr val="bg1"/>
              </a:solidFill>
            </a:endParaRPr>
          </a:p>
          <a:p>
            <a:pPr marL="0" indent="0" algn="ctr">
              <a:buNone/>
            </a:pPr>
            <a:r>
              <a:rPr lang="en-US" sz="4000" dirty="0">
                <a:solidFill>
                  <a:schemeClr val="bg1"/>
                </a:solidFill>
              </a:rPr>
              <a:t>Dad’s low cognitive functioning makes him incapable of providing for his toddler and new infant. There was also an insufficient amount of toys and children’s items in his home to provide an enriching environment for the children.</a:t>
            </a:r>
          </a:p>
          <a:p>
            <a:pPr>
              <a:buFont typeface="Wingdings" panose="05000000000000000000" pitchFamily="2" charset="2"/>
              <a:buChar char="ü"/>
            </a:pPr>
            <a:endParaRPr lang="en-US" dirty="0">
              <a:solidFill>
                <a:schemeClr val="tx2">
                  <a:lumMod val="60000"/>
                  <a:lumOff val="40000"/>
                </a:schemeClr>
              </a:solidFill>
            </a:endParaRP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sp>
        <p:nvSpPr>
          <p:cNvPr id="6" name="Multiplication Sign 5">
            <a:extLst>
              <a:ext uri="{FF2B5EF4-FFF2-40B4-BE49-F238E27FC236}">
                <a16:creationId xmlns:a16="http://schemas.microsoft.com/office/drawing/2014/main" id="{46432E46-3FA2-4B6A-8EF2-A1F512661C1B}"/>
              </a:ext>
            </a:extLst>
          </p:cNvPr>
          <p:cNvSpPr/>
          <p:nvPr/>
        </p:nvSpPr>
        <p:spPr>
          <a:xfrm>
            <a:off x="3433572" y="1651000"/>
            <a:ext cx="5410200" cy="4131056"/>
          </a:xfrm>
          <a:prstGeom prst="mathMultipl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 name="Picture 4">
            <a:extLst>
              <a:ext uri="{FF2B5EF4-FFF2-40B4-BE49-F238E27FC236}">
                <a16:creationId xmlns:a16="http://schemas.microsoft.com/office/drawing/2014/main" id="{35B5258D-CEA4-4E08-81F7-646B25196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736600"/>
            <a:ext cx="1456944" cy="1456944"/>
          </a:xfrm>
          <a:prstGeom prst="rect">
            <a:avLst/>
          </a:prstGeom>
        </p:spPr>
      </p:pic>
    </p:spTree>
    <p:extLst>
      <p:ext uri="{BB962C8B-B14F-4D97-AF65-F5344CB8AC3E}">
        <p14:creationId xmlns:p14="http://schemas.microsoft.com/office/powerpoint/2010/main" val="79917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AFCFA-6144-4128-A493-C8FBD1F4F087}"/>
              </a:ext>
            </a:extLst>
          </p:cNvPr>
          <p:cNvSpPr>
            <a:spLocks noGrp="1"/>
          </p:cNvSpPr>
          <p:nvPr>
            <p:ph type="title"/>
          </p:nvPr>
        </p:nvSpPr>
        <p:spPr>
          <a:xfrm>
            <a:off x="12700" y="-1"/>
            <a:ext cx="12179300" cy="1981199"/>
          </a:xfrm>
          <a:solidFill>
            <a:schemeClr val="accent6"/>
          </a:solidFill>
        </p:spPr>
        <p:txBody>
          <a:bodyPr anchor="ctr">
            <a:normAutofit/>
          </a:bodyPr>
          <a:lstStyle/>
          <a:p>
            <a:pPr algn="l"/>
            <a:r>
              <a:rPr lang="en-US" sz="6000" b="1" dirty="0"/>
              <a:t>   Activity:</a:t>
            </a:r>
            <a:r>
              <a:rPr lang="en-US" sz="4800" b="1" dirty="0"/>
              <a:t> </a:t>
            </a:r>
            <a:br>
              <a:rPr lang="en-US" sz="4800" b="1" dirty="0"/>
            </a:br>
            <a:r>
              <a:rPr lang="en-US" sz="4800" b="1" dirty="0"/>
              <a:t>    </a:t>
            </a:r>
            <a:r>
              <a:rPr lang="en-US" sz="4800" dirty="0"/>
              <a:t>Write Your Own Concern</a:t>
            </a:r>
          </a:p>
        </p:txBody>
      </p:sp>
      <p:pic>
        <p:nvPicPr>
          <p:cNvPr id="6" name="Content Placeholder 5">
            <a:extLst>
              <a:ext uri="{FF2B5EF4-FFF2-40B4-BE49-F238E27FC236}">
                <a16:creationId xmlns:a16="http://schemas.microsoft.com/office/drawing/2014/main" id="{00D7A468-4830-456B-81C7-7E1DA72097DC}"/>
              </a:ext>
            </a:extLst>
          </p:cNvPr>
          <p:cNvPicPr>
            <a:picLocks noGrp="1" noChangeAspect="1"/>
          </p:cNvPicPr>
          <p:nvPr>
            <p:ph idx="1"/>
          </p:nvPr>
        </p:nvPicPr>
        <p:blipFill>
          <a:blip r:embed="rId3"/>
          <a:stretch>
            <a:fillRect/>
          </a:stretch>
        </p:blipFill>
        <p:spPr>
          <a:xfrm>
            <a:off x="0" y="1981199"/>
            <a:ext cx="7899399" cy="487680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7E5574E5-217B-48E2-93FF-E3324A6E508D}"/>
              </a:ext>
            </a:extLst>
          </p:cNvPr>
          <p:cNvSpPr/>
          <p:nvPr/>
        </p:nvSpPr>
        <p:spPr>
          <a:xfrm>
            <a:off x="7893049" y="1025634"/>
            <a:ext cx="4305301" cy="5832366"/>
          </a:xfrm>
          <a:prstGeom prst="rect">
            <a:avLst/>
          </a:prstGeom>
          <a:solidFill>
            <a:srgbClr val="FF7C8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spcBef>
                <a:spcPts val="600"/>
              </a:spcBef>
              <a:spcAft>
                <a:spcPts val="600"/>
              </a:spcAft>
            </a:pPr>
            <a:r>
              <a:rPr lang="en-US" sz="4400" b="1" dirty="0"/>
              <a:t>Language Should Be:</a:t>
            </a:r>
          </a:p>
          <a:p>
            <a:pPr algn="ctr">
              <a:spcBef>
                <a:spcPts val="600"/>
              </a:spcBef>
              <a:spcAft>
                <a:spcPts val="600"/>
              </a:spcAft>
            </a:pPr>
            <a:endParaRPr lang="en-US" sz="1000" b="1" dirty="0"/>
          </a:p>
          <a:p>
            <a:pPr marL="571500" indent="-571500" algn="ctr">
              <a:spcBef>
                <a:spcPts val="600"/>
              </a:spcBef>
              <a:buFont typeface="Wingdings" panose="05000000000000000000" pitchFamily="2" charset="2"/>
              <a:buChar char="Ø"/>
            </a:pPr>
            <a:r>
              <a:rPr lang="en-US" sz="4000" dirty="0"/>
              <a:t>Clear &amp; Easily Understood </a:t>
            </a:r>
          </a:p>
          <a:p>
            <a:pPr marL="571500" indent="-571500" algn="ctr">
              <a:spcBef>
                <a:spcPts val="600"/>
              </a:spcBef>
              <a:buFont typeface="Wingdings" panose="05000000000000000000" pitchFamily="2" charset="2"/>
              <a:buChar char="Ø"/>
            </a:pPr>
            <a:r>
              <a:rPr lang="en-US" sz="4000" dirty="0"/>
              <a:t>Bias Free </a:t>
            </a:r>
          </a:p>
          <a:p>
            <a:pPr marL="571500" indent="-571500" algn="ctr">
              <a:spcBef>
                <a:spcPts val="600"/>
              </a:spcBef>
              <a:buFont typeface="Wingdings" panose="05000000000000000000" pitchFamily="2" charset="2"/>
              <a:buChar char="Ø"/>
            </a:pPr>
            <a:r>
              <a:rPr lang="en-US" sz="4000" dirty="0"/>
              <a:t>Fact-Based </a:t>
            </a:r>
          </a:p>
          <a:p>
            <a:pPr marL="571500" indent="-571500" algn="ctr">
              <a:spcBef>
                <a:spcPts val="600"/>
              </a:spcBef>
              <a:buFont typeface="Wingdings" panose="05000000000000000000" pitchFamily="2" charset="2"/>
              <a:buChar char="Ø"/>
            </a:pPr>
            <a:r>
              <a:rPr lang="en-US" sz="4000" dirty="0"/>
              <a:t>Behaviorally Specific</a:t>
            </a:r>
          </a:p>
        </p:txBody>
      </p:sp>
    </p:spTree>
    <p:extLst>
      <p:ext uri="{BB962C8B-B14F-4D97-AF65-F5344CB8AC3E}">
        <p14:creationId xmlns:p14="http://schemas.microsoft.com/office/powerpoint/2010/main" val="2800973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1" name="Group 48">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50" name="Picture 49">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1" name="Rectangle 50">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2" name="Picture 51">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3" name="Picture 52">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2" name="Straight Connector 54">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03" name="Rectangle 56">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58">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0" name="Picture 59">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5" name="Rectangle 60">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2" name="Picture 61">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6" name="Picture 62">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8" name="Title 7"/>
          <p:cNvSpPr>
            <a:spLocks noGrp="1"/>
          </p:cNvSpPr>
          <p:nvPr>
            <p:ph type="title"/>
          </p:nvPr>
        </p:nvSpPr>
        <p:spPr>
          <a:xfrm>
            <a:off x="6094412" y="982132"/>
            <a:ext cx="5029095" cy="1460161"/>
          </a:xfrm>
        </p:spPr>
        <p:txBody>
          <a:bodyPr vert="horz" lIns="91440" tIns="45720" rIns="91440" bIns="45720" rtlCol="0" anchor="ctr">
            <a:normAutofit/>
          </a:bodyPr>
          <a:lstStyle/>
          <a:p>
            <a:pPr>
              <a:lnSpc>
                <a:spcPct val="90000"/>
              </a:lnSpc>
            </a:pPr>
            <a:r>
              <a:rPr lang="en-US" b="1" dirty="0">
                <a:solidFill>
                  <a:srgbClr val="262626"/>
                </a:solidFill>
              </a:rPr>
              <a:t>Concern Statement Feedback</a:t>
            </a:r>
          </a:p>
        </p:txBody>
      </p:sp>
      <p:sp>
        <p:nvSpPr>
          <p:cNvPr id="107" name="Rectangle 64">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dryer&#10;&#10;Description automatically generated">
            <a:extLst>
              <a:ext uri="{FF2B5EF4-FFF2-40B4-BE49-F238E27FC236}">
                <a16:creationId xmlns:a16="http://schemas.microsoft.com/office/drawing/2014/main" id="{24A8F08C-9D04-4313-99AD-0A33B1987700}"/>
              </a:ext>
            </a:extLst>
          </p:cNvPr>
          <p:cNvPicPr>
            <a:picLocks noGrp="1" noChangeAspect="1"/>
          </p:cNvPicPr>
          <p:nvPr>
            <p:ph sz="half" idx="1"/>
          </p:nvPr>
        </p:nvPicPr>
        <p:blipFill rotWithShape="1">
          <a:blip r:embed="rId6" cstate="print">
            <a:extLst>
              <a:ext uri="{28A0092B-C50C-407E-A947-70E740481C1C}">
                <a14:useLocalDpi xmlns:a14="http://schemas.microsoft.com/office/drawing/2010/main" val="0"/>
              </a:ext>
            </a:extLst>
          </a:blip>
          <a:srcRect t="18790" b="8110"/>
          <a:stretch/>
        </p:blipFill>
        <p:spPr>
          <a:xfrm>
            <a:off x="1412683" y="1922628"/>
            <a:ext cx="3876801" cy="2833940"/>
          </a:xfrm>
          <a:prstGeom prst="rect">
            <a:avLst/>
          </a:prstGeom>
        </p:spPr>
      </p:pic>
      <p:cxnSp>
        <p:nvCxnSpPr>
          <p:cNvPr id="108" name="Straight Connector 66">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19DA8E3-790C-4A1B-AA0D-7698689B31B8}"/>
              </a:ext>
            </a:extLst>
          </p:cNvPr>
          <p:cNvSpPr>
            <a:spLocks noGrp="1"/>
          </p:cNvSpPr>
          <p:nvPr>
            <p:ph sz="half" idx="2"/>
          </p:nvPr>
        </p:nvSpPr>
        <p:spPr>
          <a:xfrm>
            <a:off x="6094412" y="2556932"/>
            <a:ext cx="4802184" cy="3318936"/>
          </a:xfrm>
        </p:spPr>
        <p:txBody>
          <a:bodyPr vert="horz" lIns="91440" tIns="45720" rIns="91440" bIns="45720" rtlCol="0" anchor="t">
            <a:normAutofit/>
          </a:bodyPr>
          <a:lstStyle/>
          <a:p>
            <a:pPr marL="0" indent="0" algn="ctr">
              <a:buNone/>
            </a:pPr>
            <a:r>
              <a:rPr lang="en-US" sz="4000" b="1" u="sng" dirty="0">
                <a:solidFill>
                  <a:srgbClr val="262626"/>
                </a:solidFill>
              </a:rPr>
              <a:t>Include At Least</a:t>
            </a:r>
          </a:p>
          <a:p>
            <a:pPr algn="ctr"/>
            <a:r>
              <a:rPr lang="en-US" sz="4000" dirty="0">
                <a:solidFill>
                  <a:srgbClr val="262626"/>
                </a:solidFill>
              </a:rPr>
              <a:t> One thing done well?</a:t>
            </a:r>
          </a:p>
          <a:p>
            <a:pPr algn="ctr"/>
            <a:r>
              <a:rPr lang="en-US" sz="4000" dirty="0">
                <a:solidFill>
                  <a:srgbClr val="262626"/>
                </a:solidFill>
              </a:rPr>
              <a:t> One thing that could improve?</a:t>
            </a:r>
          </a:p>
          <a:p>
            <a:endParaRPr lang="en-US" dirty="0">
              <a:solidFill>
                <a:srgbClr val="262626"/>
              </a:solidFill>
            </a:endParaRPr>
          </a:p>
        </p:txBody>
      </p:sp>
    </p:spTree>
    <p:extLst>
      <p:ext uri="{BB962C8B-B14F-4D97-AF65-F5344CB8AC3E}">
        <p14:creationId xmlns:p14="http://schemas.microsoft.com/office/powerpoint/2010/main" val="1773352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blackboard, person, sitting, text&#10;&#10;Description automatically generated">
            <a:extLst>
              <a:ext uri="{FF2B5EF4-FFF2-40B4-BE49-F238E27FC236}">
                <a16:creationId xmlns:a16="http://schemas.microsoft.com/office/drawing/2014/main" id="{53D5C227-4264-4E0A-91EA-CDC60C6CD76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6667"/>
          <a:stretch/>
        </p:blipFill>
        <p:spPr>
          <a:xfrm>
            <a:off x="20" y="10"/>
            <a:ext cx="12191980" cy="6857990"/>
          </a:xfrm>
          <a:prstGeom prst="rect">
            <a:avLst/>
          </a:prstGeom>
          <a:solidFill>
            <a:schemeClr val="tx2">
              <a:lumMod val="75000"/>
            </a:schemeClr>
          </a:solidFill>
        </p:spPr>
      </p:pic>
      <p:sp>
        <p:nvSpPr>
          <p:cNvPr id="2" name="Title 1"/>
          <p:cNvSpPr>
            <a:spLocks noGrp="1"/>
          </p:cNvSpPr>
          <p:nvPr>
            <p:ph type="title"/>
          </p:nvPr>
        </p:nvSpPr>
        <p:spPr>
          <a:xfrm>
            <a:off x="0" y="762000"/>
            <a:ext cx="12191980" cy="1303867"/>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dirty="0">
                <a:solidFill>
                  <a:srgbClr val="FFFFFF"/>
                </a:solidFill>
              </a:rPr>
              <a:t>Well-Written Concern Statement Examples</a:t>
            </a:r>
          </a:p>
        </p:txBody>
      </p:sp>
      <p:sp>
        <p:nvSpPr>
          <p:cNvPr id="3" name="Rectangle 2">
            <a:extLst>
              <a:ext uri="{FF2B5EF4-FFF2-40B4-BE49-F238E27FC236}">
                <a16:creationId xmlns:a16="http://schemas.microsoft.com/office/drawing/2014/main" id="{CD8F6890-B23C-4F58-817A-C12C675013FA}"/>
              </a:ext>
            </a:extLst>
          </p:cNvPr>
          <p:cNvSpPr/>
          <p:nvPr/>
        </p:nvSpPr>
        <p:spPr>
          <a:xfrm>
            <a:off x="3856851" y="3586"/>
            <a:ext cx="4478277" cy="9387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algn="ctr">
              <a:spcBef>
                <a:spcPts val="1200"/>
              </a:spcBef>
              <a:spcAft>
                <a:spcPts val="1200"/>
              </a:spcAft>
            </a:pPr>
            <a:r>
              <a:rPr lang="en-US" sz="5500" b="0" cap="none" spc="0" dirty="0">
                <a:ln w="0"/>
                <a:solidFill>
                  <a:schemeClr val="accent1"/>
                </a:solidFill>
                <a:effectLst>
                  <a:outerShdw blurRad="38100" dist="25400" dir="5400000" algn="ctr" rotWithShape="0">
                    <a:srgbClr val="6E747A">
                      <a:alpha val="43000"/>
                    </a:srgbClr>
                  </a:outerShdw>
                </a:effectLst>
              </a:rPr>
              <a:t> Johnston Case </a:t>
            </a:r>
          </a:p>
        </p:txBody>
      </p:sp>
    </p:spTree>
    <p:extLst>
      <p:ext uri="{BB962C8B-B14F-4D97-AF65-F5344CB8AC3E}">
        <p14:creationId xmlns:p14="http://schemas.microsoft.com/office/powerpoint/2010/main" val="345381875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421" y="796374"/>
            <a:ext cx="10583158" cy="880027"/>
          </a:xfrm>
        </p:spPr>
        <p:txBody>
          <a:bodyPr>
            <a:noAutofit/>
          </a:bodyPr>
          <a:lstStyle/>
          <a:p>
            <a:r>
              <a:rPr lang="en-U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Concern 1 </a:t>
            </a:r>
          </a:p>
        </p:txBody>
      </p:sp>
      <p:sp>
        <p:nvSpPr>
          <p:cNvPr id="3" name="Content Placeholder 2"/>
          <p:cNvSpPr>
            <a:spLocks noGrp="1"/>
          </p:cNvSpPr>
          <p:nvPr>
            <p:ph idx="1"/>
          </p:nvPr>
        </p:nvSpPr>
        <p:spPr>
          <a:xfrm>
            <a:off x="0" y="1752600"/>
            <a:ext cx="12191999" cy="5105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ormAutofit/>
          </a:bodyPr>
          <a:lstStyle/>
          <a:p>
            <a:pPr marL="0" indent="0" fontAlgn="base">
              <a:buNone/>
            </a:pPr>
            <a:r>
              <a:rPr lang="en-US" sz="4000" dirty="0"/>
              <a:t>Robert has repeatedly physically assaulted and thrown household items at Alicia causing physical injuries to Alicia in the form of bruises, a black eye, and superficial cuts. The children have witnessed several altercations of violence which have resulted in the children exhibiting out-of-character behaviors, which include: overreacting to noises, nightmares, re-enacting physical violence when playing with dolls, and extensive crying.</a:t>
            </a:r>
          </a:p>
        </p:txBody>
      </p:sp>
    </p:spTree>
    <p:extLst>
      <p:ext uri="{BB962C8B-B14F-4D97-AF65-F5344CB8AC3E}">
        <p14:creationId xmlns:p14="http://schemas.microsoft.com/office/powerpoint/2010/main" val="2743454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421" y="796374"/>
            <a:ext cx="10583158" cy="880027"/>
          </a:xfrm>
        </p:spPr>
        <p:txBody>
          <a:bodyPr>
            <a:noAutofit/>
            <a:scene3d>
              <a:camera prst="orthographicFront"/>
              <a:lightRig rig="soft" dir="t">
                <a:rot lat="0" lon="0" rev="15600000"/>
              </a:lightRig>
            </a:scene3d>
            <a:sp3d extrusionH="57150" prstMaterial="softEdge">
              <a:bevelT w="25400" h="38100"/>
            </a:sp3d>
          </a:bodyPr>
          <a:lstStyle/>
          <a:p>
            <a:r>
              <a:rPr lang="en-U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Concern 2 </a:t>
            </a:r>
          </a:p>
        </p:txBody>
      </p:sp>
      <p:sp>
        <p:nvSpPr>
          <p:cNvPr id="3" name="Content Placeholder 2"/>
          <p:cNvSpPr>
            <a:spLocks noGrp="1"/>
          </p:cNvSpPr>
          <p:nvPr>
            <p:ph idx="1"/>
          </p:nvPr>
        </p:nvSpPr>
        <p:spPr>
          <a:xfrm>
            <a:off x="0" y="1752600"/>
            <a:ext cx="12192000" cy="5105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ormAutofit/>
          </a:bodyPr>
          <a:lstStyle/>
          <a:p>
            <a:pPr marL="0" indent="0" fontAlgn="base">
              <a:buNone/>
            </a:pPr>
            <a:r>
              <a:rPr lang="en-US" sz="4000" dirty="0"/>
              <a:t>Alicia uses alcohol and marijuana to relieve the stress of her relationship with Robert and being the sole income provider for their family. Alicia is not able to control her use of alcohol and drinks almost every day. Alicia has blacked out due to intoxication while caring for the children, and on one occasion drove with the children while intoxicated. Robert drinks several times a week to the point of intoxication. He is using alcohol to cope with daily stressors.</a:t>
            </a:r>
          </a:p>
        </p:txBody>
      </p:sp>
    </p:spTree>
    <p:extLst>
      <p:ext uri="{BB962C8B-B14F-4D97-AF65-F5344CB8AC3E}">
        <p14:creationId xmlns:p14="http://schemas.microsoft.com/office/powerpoint/2010/main" val="2156614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421" y="796374"/>
            <a:ext cx="10583158" cy="880027"/>
          </a:xfrm>
        </p:spPr>
        <p:txBody>
          <a:bodyPr>
            <a:normAutofit fontScale="90000"/>
          </a:bodyPr>
          <a:lstStyle/>
          <a:p>
            <a:r>
              <a:rPr lang="en-US" sz="73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Concern 3</a:t>
            </a:r>
            <a:r>
              <a:rPr lang="en-US" sz="5400" b="1" dirty="0">
                <a:solidFill>
                  <a:srgbClr val="FFFFFF"/>
                </a:solidFill>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0" y="1828800"/>
            <a:ext cx="12192000" cy="502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ormAutofit lnSpcReduction="10000"/>
          </a:bodyPr>
          <a:lstStyle/>
          <a:p>
            <a:pPr marL="0" indent="0" fontAlgn="base">
              <a:buNone/>
            </a:pPr>
            <a:r>
              <a:rPr lang="en-US" sz="4800" dirty="0"/>
              <a:t>Alicia and Robert have placed the responsibility on eight-year-old Nikki to be a primary caregiver for all of the children. Alicia and Robert have frequently left Nikki home alone to care for all the children. Ten-month-old Naya sustained a head injury when Nikki was caring for all the children overnight. </a:t>
            </a:r>
          </a:p>
        </p:txBody>
      </p:sp>
    </p:spTree>
    <p:extLst>
      <p:ext uri="{BB962C8B-B14F-4D97-AF65-F5344CB8AC3E}">
        <p14:creationId xmlns:p14="http://schemas.microsoft.com/office/powerpoint/2010/main" val="208481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5" name="Picture 14">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6">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8" name="Picture 17">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0" name="Straight Connector 19">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 food&#10;&#10;Description automatically generated">
            <a:extLst>
              <a:ext uri="{FF2B5EF4-FFF2-40B4-BE49-F238E27FC236}">
                <a16:creationId xmlns:a16="http://schemas.microsoft.com/office/drawing/2014/main" id="{367D26D9-4601-483F-B94D-2D918CBACE33}"/>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t="22099" b="2165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0AEC449B-AA49-4C77-9E98-BB1A29450440}"/>
              </a:ext>
            </a:extLst>
          </p:cNvPr>
          <p:cNvSpPr/>
          <p:nvPr/>
        </p:nvSpPr>
        <p:spPr>
          <a:xfrm>
            <a:off x="2692398" y="1871131"/>
            <a:ext cx="6815669" cy="1515533"/>
          </a:xfrm>
          <a:prstGeom prst="rect">
            <a:avLst/>
          </a:prstGeom>
        </p:spPr>
        <p:txBody>
          <a:bodyPr vert="horz" lIns="91440" tIns="45720" rIns="91440" bIns="45720" rtlCol="0" anchor="b">
            <a:normAutofit/>
          </a:bodyPr>
          <a:lstStyle/>
          <a:p>
            <a:pPr algn="ctr">
              <a:spcBef>
                <a:spcPct val="0"/>
              </a:spcBef>
              <a:spcAft>
                <a:spcPts val="600"/>
              </a:spcAft>
            </a:pPr>
            <a:r>
              <a:rPr lang="en-US" sz="5400" b="1" spc="0">
                <a:ln w="3175" cmpd="sng">
                  <a:noFill/>
                </a:ln>
                <a:solidFill>
                  <a:srgbClr val="FFFFFF"/>
                </a:solidFill>
                <a:latin typeface="+mj-lt"/>
                <a:ea typeface="+mj-ea"/>
                <a:cs typeface="+mj-cs"/>
              </a:rPr>
              <a:t>BEHAVIOR</a:t>
            </a:r>
          </a:p>
        </p:txBody>
      </p:sp>
      <p:cxnSp>
        <p:nvCxnSpPr>
          <p:cNvPr id="24" name="Straight Connector 23">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0056948"/>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8836-0131-4142-ABAE-C5A023A1C438}"/>
              </a:ext>
            </a:extLst>
          </p:cNvPr>
          <p:cNvSpPr>
            <a:spLocks noGrp="1"/>
          </p:cNvSpPr>
          <p:nvPr>
            <p:ph type="title"/>
          </p:nvPr>
        </p:nvSpPr>
        <p:spPr/>
        <p:txBody>
          <a:bodyPr>
            <a:noAutofit/>
          </a:bodyPr>
          <a:lstStyle/>
          <a:p>
            <a:r>
              <a:rPr lang="en-US" dirty="0"/>
              <a:t>Engaging Families in Developing Behavior Change Statements </a:t>
            </a:r>
          </a:p>
        </p:txBody>
      </p:sp>
      <p:pic>
        <p:nvPicPr>
          <p:cNvPr id="5" name="Content Placeholder 4" descr="A picture containing diagram&#10;&#10;Description automatically generated">
            <a:extLst>
              <a:ext uri="{FF2B5EF4-FFF2-40B4-BE49-F238E27FC236}">
                <a16:creationId xmlns:a16="http://schemas.microsoft.com/office/drawing/2014/main" id="{B1D42EB2-2FB2-4EB1-AE62-DB8213B37E0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31" b="11832"/>
          <a:stretch/>
        </p:blipFill>
        <p:spPr>
          <a:xfrm>
            <a:off x="3894931" y="2438400"/>
            <a:ext cx="4402137" cy="3805052"/>
          </a:xfrm>
        </p:spPr>
      </p:pic>
    </p:spTree>
    <p:extLst>
      <p:ext uri="{BB962C8B-B14F-4D97-AF65-F5344CB8AC3E}">
        <p14:creationId xmlns:p14="http://schemas.microsoft.com/office/powerpoint/2010/main" val="105573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389" y="1447800"/>
            <a:ext cx="12192000" cy="5410200"/>
          </a:xfrm>
          <a:prstGeom prst="rect">
            <a:avLst/>
          </a:prstGeom>
          <a:solidFill>
            <a:schemeClr val="tx1"/>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00">
              <a:defRPr/>
            </a:pPr>
            <a:endParaRPr lang="en-US" dirty="0">
              <a:solidFill>
                <a:prstClr val="black"/>
              </a:solidFill>
              <a:latin typeface="Calibri"/>
            </a:endParaRPr>
          </a:p>
        </p:txBody>
      </p:sp>
      <p:sp>
        <p:nvSpPr>
          <p:cNvPr id="2" name="Title 1"/>
          <p:cNvSpPr>
            <a:spLocks noGrp="1"/>
          </p:cNvSpPr>
          <p:nvPr>
            <p:ph type="title"/>
          </p:nvPr>
        </p:nvSpPr>
        <p:spPr>
          <a:xfrm>
            <a:off x="0" y="-26821"/>
            <a:ext cx="12192000" cy="1474622"/>
          </a:xfrm>
          <a:solidFill>
            <a:schemeClr val="tx1"/>
          </a:solidFill>
          <a:ln>
            <a:noFill/>
          </a:ln>
          <a:effectLst>
            <a:softEdge rad="63500"/>
          </a:effectLst>
          <a:scene3d>
            <a:camera prst="orthographicFront">
              <a:rot lat="0" lon="0" rev="0"/>
            </a:camera>
            <a:lightRig rig="contrasting" dir="t">
              <a:rot lat="0" lon="0" rev="7800000"/>
            </a:lightRig>
          </a:scene3d>
          <a:sp3d>
            <a:bevelT w="139700" h="139700"/>
          </a:sp3d>
        </p:spPr>
        <p:txBody>
          <a:bodyPr>
            <a:noAutofit/>
          </a:bodyPr>
          <a:lstStyle/>
          <a:p>
            <a:pPr algn="ctr"/>
            <a:r>
              <a:rPr lang="en-US" sz="54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Behavior Change Equation</a:t>
            </a:r>
            <a:endParaRPr lang="en-US" sz="5400" b="1" dirty="0">
              <a:solidFill>
                <a:schemeClr val="tx2">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idx="1"/>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a:off x="100684" y="1407722"/>
            <a:ext cx="2645478" cy="51761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Content Placeholder 6"/>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flipH="1">
            <a:off x="3878645" y="1299645"/>
            <a:ext cx="2899842" cy="52065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artisticGlass/>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82462" y="1166885"/>
            <a:ext cx="3835453" cy="54169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TextBox 12"/>
          <p:cNvSpPr txBox="1"/>
          <p:nvPr/>
        </p:nvSpPr>
        <p:spPr>
          <a:xfrm>
            <a:off x="820821" y="2514600"/>
            <a:ext cx="2075886" cy="221599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defTabSz="914400">
              <a:defRPr/>
            </a:pPr>
            <a:r>
              <a:rPr lang="en-US" sz="3000" b="1" spc="50" dirty="0">
                <a:ln w="0"/>
                <a:solidFill>
                  <a:prstClr val="black"/>
                </a:solidFill>
                <a:effectLst>
                  <a:innerShdw blurRad="63500" dist="50800" dir="13500000">
                    <a:srgbClr val="000000">
                      <a:alpha val="50000"/>
                    </a:srgbClr>
                  </a:innerShdw>
                </a:effectLst>
                <a:latin typeface="Calibri"/>
              </a:rPr>
              <a:t> </a:t>
            </a:r>
          </a:p>
          <a:p>
            <a:pPr defTabSz="914400">
              <a:defRPr/>
            </a:pPr>
            <a:r>
              <a:rPr lang="en-US" sz="3600" b="1" spc="50" dirty="0">
                <a:ln w="0"/>
                <a:solidFill>
                  <a:prstClr val="black"/>
                </a:solidFill>
                <a:effectLst>
                  <a:innerShdw blurRad="63500" dist="50800" dir="13500000">
                    <a:srgbClr val="000000">
                      <a:alpha val="50000"/>
                    </a:srgbClr>
                  </a:innerShdw>
                </a:effectLst>
                <a:latin typeface="Calibri"/>
              </a:rPr>
              <a:t>Behavior Change Needed</a:t>
            </a:r>
          </a:p>
        </p:txBody>
      </p:sp>
      <p:sp>
        <p:nvSpPr>
          <p:cNvPr id="14" name="TextBox 13"/>
          <p:cNvSpPr txBox="1"/>
          <p:nvPr/>
        </p:nvSpPr>
        <p:spPr>
          <a:xfrm>
            <a:off x="3940910" y="2906062"/>
            <a:ext cx="2279892" cy="17543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defRPr/>
            </a:pPr>
            <a:r>
              <a:rPr lang="en-US" sz="3600" b="1" spc="50" dirty="0">
                <a:ln w="0"/>
                <a:solidFill>
                  <a:prstClr val="black"/>
                </a:solidFill>
                <a:effectLst>
                  <a:innerShdw blurRad="63500" dist="50800" dir="13500000">
                    <a:srgbClr val="000000">
                      <a:alpha val="50000"/>
                    </a:srgbClr>
                  </a:innerShdw>
                </a:effectLst>
                <a:latin typeface="Calibri"/>
              </a:rPr>
              <a:t>Change Will Result In</a:t>
            </a:r>
          </a:p>
        </p:txBody>
      </p:sp>
      <p:sp>
        <p:nvSpPr>
          <p:cNvPr id="15" name="TextBox 14"/>
          <p:cNvSpPr txBox="1"/>
          <p:nvPr/>
        </p:nvSpPr>
        <p:spPr>
          <a:xfrm>
            <a:off x="8627932" y="2767563"/>
            <a:ext cx="3144512" cy="20313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defRPr/>
            </a:pPr>
            <a:r>
              <a:rPr lang="en-US" sz="4200" b="1" spc="50" dirty="0">
                <a:ln w="0"/>
                <a:solidFill>
                  <a:prstClr val="white"/>
                </a:solidFill>
                <a:effectLst>
                  <a:innerShdw blurRad="63500" dist="50800" dir="13500000">
                    <a:srgbClr val="000000">
                      <a:alpha val="50000"/>
                    </a:srgbClr>
                  </a:innerShdw>
                </a:effectLst>
                <a:latin typeface="Calibri"/>
              </a:rPr>
              <a:t>Behavior Change Statement</a:t>
            </a:r>
          </a:p>
        </p:txBody>
      </p:sp>
      <p:sp>
        <p:nvSpPr>
          <p:cNvPr id="16" name="Plus Sign 15">
            <a:extLst>
              <a:ext uri="{FF2B5EF4-FFF2-40B4-BE49-F238E27FC236}">
                <a16:creationId xmlns:a16="http://schemas.microsoft.com/office/drawing/2014/main" id="{895BF860-809E-4928-92CB-B58D447AA233}"/>
              </a:ext>
            </a:extLst>
          </p:cNvPr>
          <p:cNvSpPr/>
          <p:nvPr/>
        </p:nvSpPr>
        <p:spPr>
          <a:xfrm>
            <a:off x="2870420" y="3164027"/>
            <a:ext cx="1028824" cy="1161642"/>
          </a:xfrm>
          <a:prstGeom prst="mathPlus">
            <a:avLst>
              <a:gd name="adj1" fmla="val 23520"/>
            </a:avLst>
          </a:prstGeom>
          <a:solidFill>
            <a:schemeClr val="bg1"/>
          </a:solidFill>
          <a:ln>
            <a:solidFill>
              <a:schemeClr val="tx1"/>
            </a:solidFill>
          </a:ln>
          <a:effectLst>
            <a:glow rad="139700">
              <a:schemeClr val="tx1">
                <a:alpha val="60000"/>
              </a:schemeClr>
            </a:glow>
          </a:effectLst>
          <a:scene3d>
            <a:camera prst="perspectiveRight"/>
            <a:lightRig rig="threePt" dir="t"/>
          </a:scene3d>
          <a:sp3d>
            <a:bevelT w="165100" prst="coolSlant"/>
            <a:bevelB w="152400" h="50800"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defTabSz="914400">
              <a:defRPr/>
            </a:pPr>
            <a:endParaRPr lang="en-US" sz="1200" dirty="0">
              <a:solidFill>
                <a:prstClr val="white"/>
              </a:solidFill>
              <a:latin typeface="Calibri"/>
            </a:endParaRPr>
          </a:p>
        </p:txBody>
      </p:sp>
      <p:sp>
        <p:nvSpPr>
          <p:cNvPr id="17" name="Equals 16">
            <a:extLst>
              <a:ext uri="{FF2B5EF4-FFF2-40B4-BE49-F238E27FC236}">
                <a16:creationId xmlns:a16="http://schemas.microsoft.com/office/drawing/2014/main" id="{3E079DD7-317A-4BA1-B533-E3E57CC5E7DB}"/>
              </a:ext>
            </a:extLst>
          </p:cNvPr>
          <p:cNvSpPr/>
          <p:nvPr/>
        </p:nvSpPr>
        <p:spPr>
          <a:xfrm>
            <a:off x="6903122" y="3082622"/>
            <a:ext cx="1137762" cy="1217647"/>
          </a:xfrm>
          <a:prstGeom prst="mathEqual">
            <a:avLst/>
          </a:prstGeom>
          <a:solidFill>
            <a:schemeClr val="bg1"/>
          </a:solidFill>
          <a:ln>
            <a:noFill/>
          </a:ln>
          <a:effectLst>
            <a:glow rad="139700">
              <a:schemeClr val="tx1">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defTabSz="914400">
              <a:defRPr/>
            </a:pPr>
            <a:endParaRPr lang="en-US" sz="4000" dirty="0">
              <a:solidFill>
                <a:prstClr val="black"/>
              </a:solidFill>
              <a:latin typeface="Calibri"/>
            </a:endParaRPr>
          </a:p>
        </p:txBody>
      </p:sp>
    </p:spTree>
    <p:extLst>
      <p:ext uri="{BB962C8B-B14F-4D97-AF65-F5344CB8AC3E}">
        <p14:creationId xmlns:p14="http://schemas.microsoft.com/office/powerpoint/2010/main" val="147381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34385D-3216-4159-8159-18BE80267B0A}"/>
              </a:ext>
            </a:extLst>
          </p:cNvPr>
          <p:cNvSpPr>
            <a:spLocks noGrp="1"/>
          </p:cNvSpPr>
          <p:nvPr>
            <p:ph type="title" idx="4294967295"/>
          </p:nvPr>
        </p:nvSpPr>
        <p:spPr>
          <a:xfrm>
            <a:off x="693753" y="457200"/>
            <a:ext cx="7281152" cy="2218268"/>
          </a:xfrm>
        </p:spPr>
        <p:txBody>
          <a:bodyPr vert="horz" lIns="91440" tIns="45720" rIns="91440" bIns="45720" rtlCol="0" anchor="ctr">
            <a:normAutofit/>
          </a:bodyPr>
          <a:lstStyle/>
          <a:p>
            <a:pPr>
              <a:lnSpc>
                <a:spcPct val="90000"/>
              </a:lnSpc>
            </a:pPr>
            <a:r>
              <a:rPr lang="en-US" sz="4000" b="1" dirty="0"/>
              <a:t>Principles of Child Protective Services Interventions </a:t>
            </a:r>
          </a:p>
        </p:txBody>
      </p:sp>
      <p:sp>
        <p:nvSpPr>
          <p:cNvPr id="9" name="Title 6">
            <a:extLst>
              <a:ext uri="{FF2B5EF4-FFF2-40B4-BE49-F238E27FC236}">
                <a16:creationId xmlns:a16="http://schemas.microsoft.com/office/drawing/2014/main" id="{3B12DD25-FE76-46F1-805B-C678F0141733}"/>
              </a:ext>
            </a:extLst>
          </p:cNvPr>
          <p:cNvSpPr txBox="1">
            <a:spLocks/>
          </p:cNvSpPr>
          <p:nvPr/>
        </p:nvSpPr>
        <p:spPr>
          <a:xfrm>
            <a:off x="380999" y="2556932"/>
            <a:ext cx="7934125" cy="315806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284662">
              <a:spcBef>
                <a:spcPct val="20000"/>
              </a:spcBef>
              <a:spcAft>
                <a:spcPts val="600"/>
              </a:spcAft>
              <a:buClr>
                <a:schemeClr val="accent1"/>
              </a:buClr>
              <a:buSzPct val="115000"/>
            </a:pPr>
            <a:r>
              <a:rPr lang="en-US" dirty="0">
                <a:solidFill>
                  <a:schemeClr val="tx1">
                    <a:lumMod val="85000"/>
                    <a:lumOff val="15000"/>
                  </a:schemeClr>
                </a:solidFill>
                <a:latin typeface="+mn-lt"/>
                <a:ea typeface="+mn-ea"/>
                <a:cs typeface="+mn-cs"/>
              </a:rPr>
              <a:t>        Collaborating</a:t>
            </a:r>
          </a:p>
          <a:p>
            <a:pPr marL="1658938">
              <a:spcBef>
                <a:spcPct val="20000"/>
              </a:spcBef>
              <a:spcAft>
                <a:spcPts val="600"/>
              </a:spcAft>
              <a:buClr>
                <a:schemeClr val="accent1"/>
              </a:buClr>
              <a:buSzPct val="115000"/>
            </a:pPr>
            <a:endParaRPr lang="en-US" sz="500" dirty="0">
              <a:solidFill>
                <a:schemeClr val="tx1">
                  <a:lumMod val="85000"/>
                  <a:lumOff val="15000"/>
                </a:schemeClr>
              </a:solidFill>
              <a:latin typeface="+mn-lt"/>
              <a:ea typeface="+mn-ea"/>
              <a:cs typeface="+mn-cs"/>
            </a:endParaRPr>
          </a:p>
          <a:p>
            <a:pPr marL="1658938">
              <a:spcBef>
                <a:spcPct val="20000"/>
              </a:spcBef>
              <a:spcAft>
                <a:spcPts val="600"/>
              </a:spcAft>
              <a:buClr>
                <a:schemeClr val="accent1"/>
              </a:buClr>
              <a:buSzPct val="115000"/>
            </a:pPr>
            <a:r>
              <a:rPr lang="en-US" dirty="0">
                <a:solidFill>
                  <a:schemeClr val="tx1">
                    <a:lumMod val="85000"/>
                    <a:lumOff val="15000"/>
                  </a:schemeClr>
                </a:solidFill>
                <a:latin typeface="+mn-lt"/>
                <a:ea typeface="+mn-ea"/>
                <a:cs typeface="+mn-cs"/>
              </a:rPr>
              <a:t>Implementing</a:t>
            </a:r>
            <a:br>
              <a:rPr lang="en-US" sz="3300" dirty="0">
                <a:solidFill>
                  <a:schemeClr val="tx1">
                    <a:lumMod val="85000"/>
                    <a:lumOff val="15000"/>
                  </a:schemeClr>
                </a:solidFill>
                <a:latin typeface="+mn-lt"/>
                <a:ea typeface="+mn-ea"/>
                <a:cs typeface="+mn-cs"/>
              </a:rPr>
            </a:br>
            <a:endParaRPr lang="en-US" sz="3300" dirty="0">
              <a:solidFill>
                <a:schemeClr val="tx1">
                  <a:lumMod val="85000"/>
                  <a:lumOff val="15000"/>
                </a:schemeClr>
              </a:solidFill>
              <a:latin typeface="+mn-lt"/>
              <a:ea typeface="+mn-ea"/>
              <a:cs typeface="+mn-cs"/>
            </a:endParaRPr>
          </a:p>
        </p:txBody>
      </p:sp>
      <p:sp>
        <p:nvSpPr>
          <p:cNvPr id="2" name="Rectangle 1">
            <a:extLst>
              <a:ext uri="{FF2B5EF4-FFF2-40B4-BE49-F238E27FC236}">
                <a16:creationId xmlns:a16="http://schemas.microsoft.com/office/drawing/2014/main" id="{F941312E-3490-46B3-8001-C13627237B76}"/>
              </a:ext>
            </a:extLst>
          </p:cNvPr>
          <p:cNvSpPr/>
          <p:nvPr/>
        </p:nvSpPr>
        <p:spPr>
          <a:xfrm>
            <a:off x="7391400" y="5272881"/>
            <a:ext cx="3408305" cy="707886"/>
          </a:xfrm>
          <a:prstGeom prst="rect">
            <a:avLst/>
          </a:prstGeom>
        </p:spPr>
        <p:txBody>
          <a:bodyPr wrap="none">
            <a:spAutoFit/>
          </a:bodyPr>
          <a:lstStyle/>
          <a:p>
            <a:r>
              <a:rPr lang="en-US" sz="4000">
                <a:hlinkClick r:id="rId4"/>
              </a:rPr>
              <a:t>Practice Profiles</a:t>
            </a:r>
            <a:endParaRPr lang="en-US" sz="4000" dirty="0"/>
          </a:p>
        </p:txBody>
      </p:sp>
      <p:pic>
        <p:nvPicPr>
          <p:cNvPr id="6" name="Picture 5" descr="A close up of a sign&#10;&#10;Description automatically generated">
            <a:extLst>
              <a:ext uri="{FF2B5EF4-FFF2-40B4-BE49-F238E27FC236}">
                <a16:creationId xmlns:a16="http://schemas.microsoft.com/office/drawing/2014/main" id="{23E8FD01-A2BF-4CBE-BF2A-64BFF8670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11" y="4238501"/>
            <a:ext cx="4752799" cy="17422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descr="A close up of a building&#10;&#10;Description automatically generated">
            <a:extLst>
              <a:ext uri="{FF2B5EF4-FFF2-40B4-BE49-F238E27FC236}">
                <a16:creationId xmlns:a16="http://schemas.microsoft.com/office/drawing/2014/main" id="{4C9DEB0E-4873-4F17-9710-0934E969AD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5125" y="862619"/>
            <a:ext cx="3020364" cy="40271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742613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8F00E7-279D-494E-9817-FCE3AF037B2E}"/>
              </a:ext>
            </a:extLst>
          </p:cNvPr>
          <p:cNvSpPr>
            <a:spLocks noGrp="1"/>
          </p:cNvSpPr>
          <p:nvPr>
            <p:ph type="title"/>
          </p:nvPr>
        </p:nvSpPr>
        <p:spPr>
          <a:xfrm>
            <a:off x="1299256" y="564956"/>
            <a:ext cx="9601196" cy="1303867"/>
          </a:xfrm>
        </p:spPr>
        <p:txBody>
          <a:bodyPr>
            <a:normAutofit/>
          </a:bodyPr>
          <a:lstStyle/>
          <a:p>
            <a:pPr algn="ctr"/>
            <a:r>
              <a:rPr lang="en-US" sz="6000" dirty="0">
                <a:latin typeface="Garamond" panose="02020404030301010803" pitchFamily="18" charset="0"/>
              </a:rPr>
              <a:t>Measurable Behavior</a:t>
            </a:r>
          </a:p>
        </p:txBody>
      </p:sp>
      <p:sp>
        <p:nvSpPr>
          <p:cNvPr id="13" name="Text Placeholder 12">
            <a:extLst>
              <a:ext uri="{FF2B5EF4-FFF2-40B4-BE49-F238E27FC236}">
                <a16:creationId xmlns:a16="http://schemas.microsoft.com/office/drawing/2014/main" id="{AD237EBB-7D91-409D-A72E-3A3BD2C41E72}"/>
              </a:ext>
            </a:extLst>
          </p:cNvPr>
          <p:cNvSpPr>
            <a:spLocks noGrp="1"/>
          </p:cNvSpPr>
          <p:nvPr>
            <p:ph type="body" idx="1"/>
          </p:nvPr>
        </p:nvSpPr>
        <p:spPr>
          <a:xfrm>
            <a:off x="622696" y="1868824"/>
            <a:ext cx="3582508" cy="1188006"/>
          </a:xfrm>
        </p:spPr>
        <p:txBody>
          <a:bodyPr/>
          <a:lstStyle/>
          <a:p>
            <a:pPr algn="ctr">
              <a:spcBef>
                <a:spcPts val="0"/>
              </a:spcBef>
              <a:spcAft>
                <a:spcPts val="0"/>
              </a:spcAft>
            </a:pPr>
            <a:r>
              <a:rPr lang="en-US" sz="4000" dirty="0">
                <a:ln>
                  <a:solidFill>
                    <a:sysClr val="windowText" lastClr="000000"/>
                  </a:solidFill>
                </a:ln>
                <a:solidFill>
                  <a:srgbClr val="FF5050"/>
                </a:solidFill>
              </a:rPr>
              <a:t>First </a:t>
            </a:r>
          </a:p>
          <a:p>
            <a:pPr algn="ctr">
              <a:spcBef>
                <a:spcPts val="0"/>
              </a:spcBef>
              <a:spcAft>
                <a:spcPts val="0"/>
              </a:spcAft>
            </a:pPr>
            <a:r>
              <a:rPr lang="en-US" sz="3600" dirty="0">
                <a:ln>
                  <a:solidFill>
                    <a:sysClr val="windowText" lastClr="000000"/>
                  </a:solidFill>
                </a:ln>
                <a:solidFill>
                  <a:srgbClr val="FF5050"/>
                </a:solidFill>
              </a:rPr>
              <a:t>Sentence</a:t>
            </a:r>
            <a:endParaRPr lang="en-US" sz="4000" dirty="0">
              <a:ln>
                <a:solidFill>
                  <a:sysClr val="windowText" lastClr="000000"/>
                </a:solidFill>
              </a:ln>
              <a:solidFill>
                <a:srgbClr val="FF5050"/>
              </a:solidFill>
            </a:endParaRPr>
          </a:p>
        </p:txBody>
      </p:sp>
      <p:sp>
        <p:nvSpPr>
          <p:cNvPr id="7" name="Content Placeholder 6">
            <a:extLst>
              <a:ext uri="{FF2B5EF4-FFF2-40B4-BE49-F238E27FC236}">
                <a16:creationId xmlns:a16="http://schemas.microsoft.com/office/drawing/2014/main" id="{B2A2B8AB-B14C-4DB7-9F47-D5B7E0342F3F}"/>
              </a:ext>
            </a:extLst>
          </p:cNvPr>
          <p:cNvSpPr>
            <a:spLocks noGrp="1"/>
          </p:cNvSpPr>
          <p:nvPr>
            <p:ph sz="half" idx="2"/>
          </p:nvPr>
        </p:nvSpPr>
        <p:spPr>
          <a:xfrm>
            <a:off x="622697" y="3172391"/>
            <a:ext cx="3556109" cy="2703476"/>
          </a:xfrm>
        </p:spPr>
        <p:txBody>
          <a:bodyPr>
            <a:normAutofit/>
          </a:bodyPr>
          <a:lstStyle/>
          <a:p>
            <a:pPr marL="0" indent="0" algn="ctr">
              <a:buNone/>
            </a:pPr>
            <a:r>
              <a:rPr lang="en-US" sz="3200" dirty="0"/>
              <a:t>A general description </a:t>
            </a:r>
          </a:p>
          <a:p>
            <a:pPr marL="0" indent="0" algn="ctr">
              <a:buNone/>
            </a:pPr>
            <a:r>
              <a:rPr lang="en-US" sz="3200" dirty="0"/>
              <a:t>of the needed change.</a:t>
            </a:r>
          </a:p>
        </p:txBody>
      </p:sp>
      <p:sp>
        <p:nvSpPr>
          <p:cNvPr id="18" name="Text Placeholder 17">
            <a:extLst>
              <a:ext uri="{FF2B5EF4-FFF2-40B4-BE49-F238E27FC236}">
                <a16:creationId xmlns:a16="http://schemas.microsoft.com/office/drawing/2014/main" id="{90058C27-A8D5-4CFD-8246-9C153C8BF801}"/>
              </a:ext>
            </a:extLst>
          </p:cNvPr>
          <p:cNvSpPr>
            <a:spLocks noGrp="1"/>
          </p:cNvSpPr>
          <p:nvPr>
            <p:ph type="body" sz="quarter" idx="3"/>
          </p:nvPr>
        </p:nvSpPr>
        <p:spPr>
          <a:xfrm>
            <a:off x="7813634" y="1868823"/>
            <a:ext cx="3768766" cy="1148495"/>
          </a:xfrm>
        </p:spPr>
        <p:txBody>
          <a:bodyPr/>
          <a:lstStyle/>
          <a:p>
            <a:endParaRPr lang="en-US" dirty="0"/>
          </a:p>
          <a:p>
            <a:endParaRPr lang="en-US" sz="3200" dirty="0"/>
          </a:p>
          <a:p>
            <a:endParaRPr lang="en-US" dirty="0"/>
          </a:p>
          <a:p>
            <a:pPr algn="ctr">
              <a:spcBef>
                <a:spcPts val="0"/>
              </a:spcBef>
              <a:spcAft>
                <a:spcPts val="0"/>
              </a:spcAft>
            </a:pPr>
            <a:r>
              <a:rPr lang="en-US" sz="3600" dirty="0">
                <a:ln>
                  <a:solidFill>
                    <a:sysClr val="windowText" lastClr="000000"/>
                  </a:solidFill>
                </a:ln>
                <a:solidFill>
                  <a:schemeClr val="accent3">
                    <a:lumMod val="60000"/>
                    <a:lumOff val="40000"/>
                  </a:schemeClr>
                </a:solidFill>
              </a:rPr>
              <a:t>Following Sentences</a:t>
            </a:r>
          </a:p>
        </p:txBody>
      </p:sp>
      <p:sp>
        <p:nvSpPr>
          <p:cNvPr id="20" name="Content Placeholder 19">
            <a:extLst>
              <a:ext uri="{FF2B5EF4-FFF2-40B4-BE49-F238E27FC236}">
                <a16:creationId xmlns:a16="http://schemas.microsoft.com/office/drawing/2014/main" id="{DCE37ACF-E468-489D-908A-585EC7B86C79}"/>
              </a:ext>
            </a:extLst>
          </p:cNvPr>
          <p:cNvSpPr>
            <a:spLocks noGrp="1"/>
          </p:cNvSpPr>
          <p:nvPr>
            <p:ph sz="quarter" idx="4"/>
          </p:nvPr>
        </p:nvSpPr>
        <p:spPr>
          <a:xfrm>
            <a:off x="7813634" y="3017318"/>
            <a:ext cx="3768766" cy="3383481"/>
          </a:xfrm>
        </p:spPr>
        <p:txBody>
          <a:bodyPr>
            <a:normAutofit/>
          </a:bodyPr>
          <a:lstStyle/>
          <a:p>
            <a:pPr marL="0" indent="0" algn="ctr">
              <a:spcBef>
                <a:spcPts val="0"/>
              </a:spcBef>
              <a:spcAft>
                <a:spcPts val="1200"/>
              </a:spcAft>
              <a:buNone/>
            </a:pPr>
            <a:r>
              <a:rPr lang="en-US" sz="3200" dirty="0"/>
              <a:t>The change will result in…</a:t>
            </a:r>
          </a:p>
          <a:p>
            <a:pPr marL="0" indent="0" algn="ctr">
              <a:spcBef>
                <a:spcPts val="0"/>
              </a:spcBef>
              <a:spcAft>
                <a:spcPts val="0"/>
              </a:spcAft>
              <a:buNone/>
            </a:pPr>
            <a:r>
              <a:rPr lang="en-US" sz="3600" u="sng" dirty="0">
                <a:ln>
                  <a:solidFill>
                    <a:sysClr val="windowText" lastClr="000000"/>
                  </a:solidFill>
                </a:ln>
                <a:solidFill>
                  <a:schemeClr val="accent3">
                    <a:lumMod val="60000"/>
                    <a:lumOff val="40000"/>
                  </a:schemeClr>
                </a:solidFill>
              </a:rPr>
              <a:t>Bulleted List</a:t>
            </a:r>
          </a:p>
          <a:p>
            <a:pPr marL="0" indent="0" algn="ctr">
              <a:spcBef>
                <a:spcPts val="0"/>
              </a:spcBef>
              <a:spcAft>
                <a:spcPts val="0"/>
              </a:spcAft>
              <a:buNone/>
            </a:pPr>
            <a:r>
              <a:rPr lang="en-US" sz="3200" dirty="0"/>
              <a:t>Outcomes for Meeting Basic &amp; Protective Needs</a:t>
            </a:r>
            <a:endParaRPr lang="en-US" dirty="0"/>
          </a:p>
        </p:txBody>
      </p:sp>
      <p:pic>
        <p:nvPicPr>
          <p:cNvPr id="8" name="Picture 7">
            <a:extLst>
              <a:ext uri="{FF2B5EF4-FFF2-40B4-BE49-F238E27FC236}">
                <a16:creationId xmlns:a16="http://schemas.microsoft.com/office/drawing/2014/main" id="{0BE6BD8A-7533-43F7-8766-6520418AD490}"/>
              </a:ext>
            </a:extLst>
          </p:cNvPr>
          <p:cNvPicPr>
            <a:picLocks noChangeAspect="1"/>
          </p:cNvPicPr>
          <p:nvPr/>
        </p:nvPicPr>
        <p:blipFill rotWithShape="1">
          <a:blip r:embed="rId4"/>
          <a:srcRect l="20000" t="33333" r="67500" b="24444"/>
          <a:stretch/>
        </p:blipFill>
        <p:spPr>
          <a:xfrm>
            <a:off x="4257525" y="1962040"/>
            <a:ext cx="1647160" cy="31242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C9F6A0A-CAA6-456F-8E41-7C4051854CE6}"/>
              </a:ext>
            </a:extLst>
          </p:cNvPr>
          <p:cNvPicPr>
            <a:picLocks noChangeAspect="1"/>
          </p:cNvPicPr>
          <p:nvPr/>
        </p:nvPicPr>
        <p:blipFill rotWithShape="1">
          <a:blip r:embed="rId4"/>
          <a:srcRect l="35625" t="31112" r="50000" b="24444"/>
          <a:stretch/>
        </p:blipFill>
        <p:spPr>
          <a:xfrm>
            <a:off x="5935130" y="1962040"/>
            <a:ext cx="1752599" cy="31242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4154F4A-C5B8-4873-9459-C3E616C459D9}"/>
              </a:ext>
            </a:extLst>
          </p:cNvPr>
          <p:cNvPicPr>
            <a:picLocks noChangeAspect="1"/>
          </p:cNvPicPr>
          <p:nvPr/>
        </p:nvPicPr>
        <p:blipFill rotWithShape="1">
          <a:blip r:embed="rId5"/>
          <a:srcRect l="54857" t="31007" r="27500" b="24444"/>
          <a:stretch/>
        </p:blipFill>
        <p:spPr>
          <a:xfrm>
            <a:off x="4235649" y="1962040"/>
            <a:ext cx="3556109" cy="422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497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000" fill="hold"/>
                                        <p:tgtEl>
                                          <p:spTgt spid="9"/>
                                        </p:tgtEl>
                                        <p:attrNameLst>
                                          <p:attrName>ppt_x</p:attrName>
                                        </p:attrNameLst>
                                      </p:cBhvr>
                                      <p:tavLst>
                                        <p:tav tm="0">
                                          <p:val>
                                            <p:strVal val="1+#ppt_w/2"/>
                                          </p:val>
                                        </p:tav>
                                        <p:tav tm="100000">
                                          <p:val>
                                            <p:strVal val="#ppt_x"/>
                                          </p:val>
                                        </p:tav>
                                      </p:tavLst>
                                    </p:anim>
                                    <p:anim calcmode="lin" valueType="num">
                                      <p:cBhvr additive="base">
                                        <p:cTn id="1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p:cNvSpPr>
            <a:spLocks noGrp="1"/>
          </p:cNvSpPr>
          <p:nvPr>
            <p:ph type="title"/>
          </p:nvPr>
        </p:nvSpPr>
        <p:spPr>
          <a:xfrm>
            <a:off x="804421" y="796374"/>
            <a:ext cx="10583158" cy="880027"/>
          </a:xfrm>
        </p:spPr>
        <p:txBody>
          <a:bodyPr>
            <a:normAutofit fontScale="90000"/>
          </a:bodyPr>
          <a:lstStyle/>
          <a:p>
            <a:r>
              <a:rPr lang="en-US" sz="5400" b="1" dirty="0">
                <a:solidFill>
                  <a:srgbClr val="FFFFFF"/>
                </a:solidFill>
                <a:effectLst>
                  <a:outerShdw blurRad="38100" dist="38100" dir="2700000" algn="tl">
                    <a:srgbClr val="000000">
                      <a:alpha val="43137"/>
                    </a:srgbClr>
                  </a:outerShdw>
                </a:effectLst>
              </a:rPr>
              <a:t>Concern Statement</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p:cNvSpPr>
            <a:spLocks noGrp="1"/>
          </p:cNvSpPr>
          <p:nvPr>
            <p:ph idx="1"/>
          </p:nvPr>
        </p:nvSpPr>
        <p:spPr>
          <a:xfrm>
            <a:off x="0" y="1948518"/>
            <a:ext cx="12192000" cy="4909482"/>
          </a:xfr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a:normAutofit/>
          </a:bodyPr>
          <a:lstStyle/>
          <a:p>
            <a:pPr marL="0" indent="0" fontAlgn="base">
              <a:buNone/>
            </a:pPr>
            <a:r>
              <a:rPr lang="en-US" sz="4800" dirty="0"/>
              <a:t>Mike’s use of heroin and prescription pain pills prevents him from providing care and supervision to Samson and Anna. Samson and Anna, ages 2 and 3, were found by police, outside without supervision or clothing suitable for the weather.</a:t>
            </a:r>
          </a:p>
        </p:txBody>
      </p:sp>
    </p:spTree>
    <p:extLst>
      <p:ext uri="{BB962C8B-B14F-4D97-AF65-F5344CB8AC3E}">
        <p14:creationId xmlns:p14="http://schemas.microsoft.com/office/powerpoint/2010/main" val="1859887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p:cNvSpPr>
            <a:spLocks noGrp="1"/>
          </p:cNvSpPr>
          <p:nvPr>
            <p:ph type="title"/>
          </p:nvPr>
        </p:nvSpPr>
        <p:spPr>
          <a:xfrm>
            <a:off x="804421" y="796374"/>
            <a:ext cx="10583158" cy="880027"/>
          </a:xfrm>
        </p:spPr>
        <p:txBody>
          <a:bodyPr>
            <a:normAutofit fontScale="90000"/>
          </a:bodyPr>
          <a:lstStyle/>
          <a:p>
            <a:r>
              <a:rPr lang="en-US" sz="5400" b="1" dirty="0">
                <a:solidFill>
                  <a:srgbClr val="FFFFFF"/>
                </a:solidFill>
                <a:effectLst>
                  <a:outerShdw blurRad="38100" dist="38100" dir="2700000" algn="tl">
                    <a:srgbClr val="000000">
                      <a:alpha val="43137"/>
                    </a:srgbClr>
                  </a:outerShdw>
                </a:effectLst>
              </a:rPr>
              <a:t>Behavior Change Statement</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p:cNvSpPr>
            <a:spLocks noGrp="1"/>
          </p:cNvSpPr>
          <p:nvPr>
            <p:ph idx="1"/>
          </p:nvPr>
        </p:nvSpPr>
        <p:spPr>
          <a:xfrm>
            <a:off x="0" y="1964266"/>
            <a:ext cx="12191999" cy="4893734"/>
          </a:xfr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a:normAutofit fontScale="92500" lnSpcReduction="20000"/>
          </a:bodyPr>
          <a:lstStyle/>
          <a:p>
            <a:pPr marL="0" indent="0" fontAlgn="base">
              <a:buNone/>
            </a:pPr>
            <a:r>
              <a:rPr lang="en-US" sz="3600" dirty="0"/>
              <a:t>Mike will not use heroin. When Mike does not use heroin he will:</a:t>
            </a:r>
          </a:p>
          <a:p>
            <a:pPr fontAlgn="base">
              <a:buClr>
                <a:schemeClr val="bg1"/>
              </a:buClr>
              <a:buFont typeface="Wingdings" panose="05000000000000000000" pitchFamily="2" charset="2"/>
              <a:buChar char="§"/>
            </a:pPr>
            <a:r>
              <a:rPr lang="en-US" sz="3600" dirty="0"/>
              <a:t>Assure the children are supervised by himself or a responsible adult, within sight or sound at all times.</a:t>
            </a:r>
          </a:p>
          <a:p>
            <a:pPr fontAlgn="base">
              <a:buClr>
                <a:schemeClr val="bg1"/>
              </a:buClr>
              <a:buFont typeface="Wingdings" panose="05000000000000000000" pitchFamily="2" charset="2"/>
              <a:buChar char="§"/>
            </a:pPr>
            <a:r>
              <a:rPr lang="en-US" sz="3600" dirty="0"/>
              <a:t>Take an active role in caring for and nurturing the children (for example: bathing, feeding, dressing, playing with them).</a:t>
            </a:r>
          </a:p>
          <a:p>
            <a:pPr fontAlgn="base">
              <a:buClr>
                <a:schemeClr val="bg1"/>
              </a:buClr>
              <a:buFont typeface="Wingdings" panose="05000000000000000000" pitchFamily="2" charset="2"/>
              <a:buChar char="§"/>
            </a:pPr>
            <a:r>
              <a:rPr lang="en-US" sz="3600" dirty="0"/>
              <a:t>Be aware of what his children need.</a:t>
            </a:r>
          </a:p>
          <a:p>
            <a:pPr fontAlgn="base">
              <a:buClr>
                <a:schemeClr val="bg1"/>
              </a:buClr>
              <a:buFont typeface="Wingdings" panose="05000000000000000000" pitchFamily="2" charset="2"/>
              <a:buChar char="§"/>
            </a:pPr>
            <a:r>
              <a:rPr lang="en-US" sz="3600" dirty="0"/>
              <a:t>Provide clothing according to weather conditions.</a:t>
            </a:r>
          </a:p>
          <a:p>
            <a:pPr fontAlgn="base">
              <a:buClr>
                <a:schemeClr val="bg1"/>
              </a:buClr>
              <a:buFont typeface="Wingdings" panose="05000000000000000000" pitchFamily="2" charset="2"/>
              <a:buChar char="§"/>
            </a:pPr>
            <a:r>
              <a:rPr lang="en-US" sz="3600" dirty="0"/>
              <a:t>Attend programs to assist in learning how to appropriately meet his children’s needs.</a:t>
            </a:r>
          </a:p>
        </p:txBody>
      </p:sp>
    </p:spTree>
    <p:extLst>
      <p:ext uri="{BB962C8B-B14F-4D97-AF65-F5344CB8AC3E}">
        <p14:creationId xmlns:p14="http://schemas.microsoft.com/office/powerpoint/2010/main" val="73764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AFCFA-6144-4128-A493-C8FBD1F4F087}"/>
              </a:ext>
            </a:extLst>
          </p:cNvPr>
          <p:cNvSpPr>
            <a:spLocks noGrp="1"/>
          </p:cNvSpPr>
          <p:nvPr>
            <p:ph type="title"/>
          </p:nvPr>
        </p:nvSpPr>
        <p:spPr>
          <a:xfrm>
            <a:off x="12700" y="-1"/>
            <a:ext cx="12179300" cy="2209801"/>
          </a:xfrm>
          <a:solidFill>
            <a:schemeClr val="accent6"/>
          </a:solidFill>
        </p:spPr>
        <p:txBody>
          <a:bodyPr anchor="ctr">
            <a:normAutofit/>
          </a:bodyPr>
          <a:lstStyle/>
          <a:p>
            <a:pPr algn="l"/>
            <a:r>
              <a:rPr lang="en-US" sz="6000" b="1" dirty="0"/>
              <a:t>Activity:</a:t>
            </a:r>
            <a:r>
              <a:rPr lang="en-US" sz="4800" b="1" dirty="0"/>
              <a:t> </a:t>
            </a:r>
            <a:br>
              <a:rPr lang="en-US" sz="4800" b="1" dirty="0"/>
            </a:br>
            <a:r>
              <a:rPr lang="en-US" dirty="0"/>
              <a:t>Write Your Own Behavior Change</a:t>
            </a:r>
          </a:p>
        </p:txBody>
      </p:sp>
      <p:sp>
        <p:nvSpPr>
          <p:cNvPr id="7" name="Rectangle 6">
            <a:extLst>
              <a:ext uri="{FF2B5EF4-FFF2-40B4-BE49-F238E27FC236}">
                <a16:creationId xmlns:a16="http://schemas.microsoft.com/office/drawing/2014/main" id="{7E5574E5-217B-48E2-93FF-E3324A6E508D}"/>
              </a:ext>
            </a:extLst>
          </p:cNvPr>
          <p:cNvSpPr/>
          <p:nvPr/>
        </p:nvSpPr>
        <p:spPr>
          <a:xfrm>
            <a:off x="7772400" y="910740"/>
            <a:ext cx="4419600" cy="5940088"/>
          </a:xfrm>
          <a:prstGeom prst="rect">
            <a:avLst/>
          </a:prstGeom>
          <a:solidFill>
            <a:srgbClr val="FF7C8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457200" rtl="0" eaLnBrk="1" fontAlgn="auto" latinLnBrk="0" hangingPunct="1">
              <a:lnSpc>
                <a:spcPct val="100000"/>
              </a:lnSpc>
              <a:spcBef>
                <a:spcPts val="600"/>
              </a:spcBef>
              <a:spcAft>
                <a:spcPts val="12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Garamond" panose="02020404030301010803"/>
                <a:ea typeface="+mn-ea"/>
                <a:cs typeface="+mn-cs"/>
              </a:rPr>
              <a:t>Language Should Be:</a:t>
            </a:r>
          </a:p>
          <a:p>
            <a:pPr marL="571500" lvl="0" indent="-571500" algn="ctr">
              <a:spcBef>
                <a:spcPts val="600"/>
              </a:spcBef>
              <a:buFont typeface="Wingdings" panose="05000000000000000000" pitchFamily="2" charset="2"/>
              <a:buChar char="Ø"/>
            </a:pPr>
            <a:r>
              <a:rPr lang="en-US" sz="4400" dirty="0">
                <a:solidFill>
                  <a:prstClr val="black"/>
                </a:solidFill>
              </a:rPr>
              <a:t>Behaviorally observable</a:t>
            </a:r>
          </a:p>
          <a:p>
            <a:pPr marL="571500" lvl="0" indent="-571500" algn="ctr">
              <a:spcBef>
                <a:spcPts val="600"/>
              </a:spcBef>
              <a:buFont typeface="Wingdings" panose="05000000000000000000" pitchFamily="2" charset="2"/>
              <a:buChar char="Ø"/>
            </a:pPr>
            <a:r>
              <a:rPr lang="en-US" sz="4400" dirty="0">
                <a:solidFill>
                  <a:prstClr val="black"/>
                </a:solidFill>
              </a:rPr>
              <a:t>Describe desired improvements resulting from changes.</a:t>
            </a:r>
          </a:p>
        </p:txBody>
      </p:sp>
      <p:pic>
        <p:nvPicPr>
          <p:cNvPr id="5" name="Content Placeholder 4">
            <a:extLst>
              <a:ext uri="{FF2B5EF4-FFF2-40B4-BE49-F238E27FC236}">
                <a16:creationId xmlns:a16="http://schemas.microsoft.com/office/drawing/2014/main" id="{7190814E-CE97-4BFD-A6AC-16C4FB00C0EA}"/>
              </a:ext>
            </a:extLst>
          </p:cNvPr>
          <p:cNvPicPr>
            <a:picLocks noGrp="1" noChangeAspect="1"/>
          </p:cNvPicPr>
          <p:nvPr>
            <p:ph idx="1"/>
          </p:nvPr>
        </p:nvPicPr>
        <p:blipFill>
          <a:blip r:embed="rId3"/>
          <a:stretch>
            <a:fillRect/>
          </a:stretch>
        </p:blipFill>
        <p:spPr>
          <a:xfrm>
            <a:off x="-76200" y="2209800"/>
            <a:ext cx="7837842" cy="464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9225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4412" y="982132"/>
            <a:ext cx="5029095" cy="1460161"/>
          </a:xfrm>
        </p:spPr>
        <p:txBody>
          <a:bodyPr vert="horz" lIns="91440" tIns="45720" rIns="91440" bIns="45720" rtlCol="0" anchor="ctr">
            <a:normAutofit/>
          </a:bodyPr>
          <a:lstStyle/>
          <a:p>
            <a:pPr>
              <a:lnSpc>
                <a:spcPct val="90000"/>
              </a:lnSpc>
            </a:pPr>
            <a:r>
              <a:rPr lang="en-US" b="1" dirty="0">
                <a:solidFill>
                  <a:srgbClr val="262626"/>
                </a:solidFill>
              </a:rPr>
              <a:t>Behavior Change Feedback</a:t>
            </a:r>
          </a:p>
        </p:txBody>
      </p:sp>
      <p:pic>
        <p:nvPicPr>
          <p:cNvPr id="5" name="Content Placeholder 4" descr="A picture containing dryer&#10;&#10;Description automatically generated">
            <a:extLst>
              <a:ext uri="{FF2B5EF4-FFF2-40B4-BE49-F238E27FC236}">
                <a16:creationId xmlns:a16="http://schemas.microsoft.com/office/drawing/2014/main" id="{24A8F08C-9D04-4313-99AD-0A33B1987700}"/>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8790" b="8110"/>
          <a:stretch/>
        </p:blipFill>
        <p:spPr>
          <a:xfrm>
            <a:off x="1412683" y="1922628"/>
            <a:ext cx="3876801" cy="283394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Content Placeholder 2">
            <a:extLst>
              <a:ext uri="{FF2B5EF4-FFF2-40B4-BE49-F238E27FC236}">
                <a16:creationId xmlns:a16="http://schemas.microsoft.com/office/drawing/2014/main" id="{C19DA8E3-790C-4A1B-AA0D-7698689B31B8}"/>
              </a:ext>
            </a:extLst>
          </p:cNvPr>
          <p:cNvSpPr>
            <a:spLocks noGrp="1"/>
          </p:cNvSpPr>
          <p:nvPr>
            <p:ph sz="half" idx="2"/>
          </p:nvPr>
        </p:nvSpPr>
        <p:spPr>
          <a:xfrm>
            <a:off x="6094412" y="2556932"/>
            <a:ext cx="4802184" cy="3318936"/>
          </a:xfrm>
        </p:spPr>
        <p:txBody>
          <a:bodyPr vert="horz" lIns="91440" tIns="45720" rIns="91440" bIns="45720" rtlCol="0" anchor="t">
            <a:normAutofit/>
          </a:bodyPr>
          <a:lstStyle/>
          <a:p>
            <a:pPr marL="0" indent="0" algn="ctr">
              <a:buNone/>
            </a:pPr>
            <a:r>
              <a:rPr lang="en-US" sz="4000" b="1" u="sng" dirty="0">
                <a:solidFill>
                  <a:srgbClr val="262626"/>
                </a:solidFill>
              </a:rPr>
              <a:t>Include At Least</a:t>
            </a:r>
          </a:p>
          <a:p>
            <a:pPr algn="ctr"/>
            <a:r>
              <a:rPr lang="en-US" sz="4000" dirty="0">
                <a:solidFill>
                  <a:srgbClr val="262626"/>
                </a:solidFill>
              </a:rPr>
              <a:t> One thing done well?</a:t>
            </a:r>
          </a:p>
          <a:p>
            <a:pPr algn="ctr"/>
            <a:r>
              <a:rPr lang="en-US" sz="4000" dirty="0">
                <a:solidFill>
                  <a:srgbClr val="262626"/>
                </a:solidFill>
              </a:rPr>
              <a:t> One thing that could improve?</a:t>
            </a:r>
          </a:p>
          <a:p>
            <a:endParaRPr lang="en-US" dirty="0">
              <a:solidFill>
                <a:srgbClr val="262626"/>
              </a:solidFill>
            </a:endParaRPr>
          </a:p>
        </p:txBody>
      </p:sp>
    </p:spTree>
    <p:extLst>
      <p:ext uri="{BB962C8B-B14F-4D97-AF65-F5344CB8AC3E}">
        <p14:creationId xmlns:p14="http://schemas.microsoft.com/office/powerpoint/2010/main" val="1145648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blackboard, person, sitting, text&#10;&#10;Description automatically generated">
            <a:extLst>
              <a:ext uri="{FF2B5EF4-FFF2-40B4-BE49-F238E27FC236}">
                <a16:creationId xmlns:a16="http://schemas.microsoft.com/office/drawing/2014/main" id="{53D5C227-4264-4E0A-91EA-CDC60C6CD764}"/>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6667"/>
          <a:stretch/>
        </p:blipFill>
        <p:spPr>
          <a:xfrm>
            <a:off x="20" y="10"/>
            <a:ext cx="12191980" cy="6857990"/>
          </a:xfrm>
          <a:prstGeom prst="rect">
            <a:avLst/>
          </a:prstGeom>
          <a:solidFill>
            <a:schemeClr val="tx2">
              <a:lumMod val="75000"/>
            </a:schemeClr>
          </a:solidFill>
        </p:spPr>
      </p:pic>
      <p:sp>
        <p:nvSpPr>
          <p:cNvPr id="2" name="Title 1"/>
          <p:cNvSpPr>
            <a:spLocks noGrp="1"/>
          </p:cNvSpPr>
          <p:nvPr>
            <p:ph type="title"/>
          </p:nvPr>
        </p:nvSpPr>
        <p:spPr>
          <a:xfrm>
            <a:off x="0" y="762000"/>
            <a:ext cx="12191980" cy="1303867"/>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dirty="0">
                <a:solidFill>
                  <a:srgbClr val="FFFFFF"/>
                </a:solidFill>
              </a:rPr>
              <a:t>Well-Written Behavior Change Statement Examples</a:t>
            </a:r>
          </a:p>
        </p:txBody>
      </p:sp>
      <p:sp>
        <p:nvSpPr>
          <p:cNvPr id="3" name="Rectangle 2">
            <a:extLst>
              <a:ext uri="{FF2B5EF4-FFF2-40B4-BE49-F238E27FC236}">
                <a16:creationId xmlns:a16="http://schemas.microsoft.com/office/drawing/2014/main" id="{CD8F6890-B23C-4F58-817A-C12C675013FA}"/>
              </a:ext>
            </a:extLst>
          </p:cNvPr>
          <p:cNvSpPr/>
          <p:nvPr/>
        </p:nvSpPr>
        <p:spPr>
          <a:xfrm>
            <a:off x="3856851" y="3586"/>
            <a:ext cx="4478277" cy="9387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5500" b="0" i="0" u="none" strike="noStrike" kern="1200" cap="none" spc="0" normalizeH="0" baseline="0" noProof="0" dirty="0">
                <a:ln w="0"/>
                <a:solidFill>
                  <a:srgbClr val="83992A"/>
                </a:solidFill>
                <a:effectLst>
                  <a:outerShdw blurRad="38100" dist="25400" dir="5400000" algn="ctr" rotWithShape="0">
                    <a:srgbClr val="6E747A">
                      <a:alpha val="43000"/>
                    </a:srgbClr>
                  </a:outerShdw>
                </a:effectLst>
                <a:uLnTx/>
                <a:uFillTx/>
                <a:latin typeface="Garamond" panose="02020404030301010803"/>
                <a:ea typeface="+mn-ea"/>
                <a:cs typeface="+mn-cs"/>
              </a:rPr>
              <a:t> Johnston Case </a:t>
            </a:r>
          </a:p>
        </p:txBody>
      </p:sp>
      <p:sp>
        <p:nvSpPr>
          <p:cNvPr id="9" name="Rectangle 8">
            <a:extLst>
              <a:ext uri="{FF2B5EF4-FFF2-40B4-BE49-F238E27FC236}">
                <a16:creationId xmlns:a16="http://schemas.microsoft.com/office/drawing/2014/main" id="{C53C6A2C-A275-41A6-810C-C9CE20EC4F3E}"/>
              </a:ext>
            </a:extLst>
          </p:cNvPr>
          <p:cNvSpPr/>
          <p:nvPr/>
        </p:nvSpPr>
        <p:spPr>
          <a:xfrm>
            <a:off x="-21" y="4419600"/>
            <a:ext cx="12192001" cy="255454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marL="457200" indent="-457200" algn="ctr">
              <a:buFont typeface="Arial" panose="020B0604020202020204" pitchFamily="34" charset="0"/>
              <a:buChar char="•"/>
            </a:pPr>
            <a:r>
              <a:rPr lang="en-US" sz="3200" dirty="0">
                <a:ln w="0"/>
                <a:solidFill>
                  <a:schemeClr val="accent1"/>
                </a:solidFill>
                <a:effectLst>
                  <a:outerShdw blurRad="38100" dist="25400" dir="5400000" algn="ctr" rotWithShape="0">
                    <a:srgbClr val="6E747A">
                      <a:alpha val="43000"/>
                    </a:srgbClr>
                  </a:outerShdw>
                </a:effectLst>
              </a:rPr>
              <a:t>Describes change in behavior that is needed to reduce risk of maltreatment</a:t>
            </a:r>
          </a:p>
          <a:p>
            <a:pPr marL="457200" indent="-457200" algn="ctr">
              <a:buFont typeface="Arial" panose="020B0604020202020204" pitchFamily="34" charset="0"/>
              <a:buChar char="•"/>
            </a:pPr>
            <a:r>
              <a:rPr lang="en-US" sz="3200" dirty="0">
                <a:ln w="0"/>
                <a:solidFill>
                  <a:schemeClr val="accent1"/>
                </a:solidFill>
                <a:effectLst>
                  <a:outerShdw blurRad="38100" dist="25400" dir="5400000" algn="ctr" rotWithShape="0">
                    <a:srgbClr val="6E747A">
                      <a:alpha val="43000"/>
                    </a:srgbClr>
                  </a:outerShdw>
                </a:effectLst>
              </a:rPr>
              <a:t>Describes specific results that are expected when change is made</a:t>
            </a:r>
          </a:p>
          <a:p>
            <a:pPr marL="457200" indent="-457200" algn="ctr">
              <a:buFont typeface="Arial" panose="020B0604020202020204" pitchFamily="34" charset="0"/>
              <a:buChar char="•"/>
            </a:pPr>
            <a:r>
              <a:rPr lang="en-US" sz="3200" dirty="0">
                <a:ln w="0"/>
                <a:solidFill>
                  <a:schemeClr val="accent1"/>
                </a:solidFill>
                <a:effectLst>
                  <a:outerShdw blurRad="38100" dist="25400" dir="5400000" algn="ctr" rotWithShape="0">
                    <a:srgbClr val="6E747A">
                      <a:alpha val="43000"/>
                    </a:srgbClr>
                  </a:outerShdw>
                </a:effectLst>
              </a:rPr>
              <a:t>Uses behaviorally observable terms</a:t>
            </a:r>
          </a:p>
          <a:p>
            <a:pPr marL="457200" indent="-457200" algn="ctr">
              <a:buFont typeface="Arial" panose="020B0604020202020204" pitchFamily="34" charset="0"/>
              <a:buChar char="•"/>
            </a:pPr>
            <a:r>
              <a:rPr lang="en-US" sz="3200" dirty="0">
                <a:ln w="0"/>
                <a:solidFill>
                  <a:schemeClr val="accent1"/>
                </a:solidFill>
                <a:effectLst>
                  <a:outerShdw blurRad="38100" dist="25400" dir="5400000" algn="ctr" rotWithShape="0">
                    <a:srgbClr val="6E747A">
                      <a:alpha val="43000"/>
                    </a:srgbClr>
                  </a:outerShdw>
                </a:effectLst>
              </a:rPr>
              <a:t>Uses future tense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762387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21" y="796374"/>
            <a:ext cx="10583158" cy="880027"/>
          </a:xfrm>
        </p:spPr>
        <p:txBody>
          <a:bodyPr>
            <a:noAutofit/>
          </a:bodyPr>
          <a:lstStyle/>
          <a:p>
            <a:r>
              <a:rPr lang="en-U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Concern 1 </a:t>
            </a:r>
          </a:p>
        </p:txBody>
      </p:sp>
      <p:sp>
        <p:nvSpPr>
          <p:cNvPr id="3" name="Content Placeholder 2"/>
          <p:cNvSpPr>
            <a:spLocks noGrp="1"/>
          </p:cNvSpPr>
          <p:nvPr>
            <p:ph idx="1"/>
          </p:nvPr>
        </p:nvSpPr>
        <p:spPr>
          <a:xfrm>
            <a:off x="0" y="1752600"/>
            <a:ext cx="12191999" cy="48768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ormAutofit lnSpcReduction="10000"/>
          </a:bodyPr>
          <a:lstStyle/>
          <a:p>
            <a:pPr marL="0" indent="0" fontAlgn="base">
              <a:buNone/>
            </a:pPr>
            <a:r>
              <a:rPr lang="en-US" sz="4000" dirty="0"/>
              <a:t>Robert has repeatedly physically assaulted and thrown household items at Alicia causing physical injuries to Alicia in the form of bruises, a black eye, and superficial cuts. The children have witnessed several altercations of violence which have resulted in the children exhibiting out-of-character behaviors, which include: overreacting to noises, nightmares, re-enacting physical violence when playing with dolls, and extensive crying.</a:t>
            </a:r>
          </a:p>
        </p:txBody>
      </p:sp>
    </p:spTree>
    <p:extLst>
      <p:ext uri="{BB962C8B-B14F-4D97-AF65-F5344CB8AC3E}">
        <p14:creationId xmlns:p14="http://schemas.microsoft.com/office/powerpoint/2010/main" val="336834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421" y="796374"/>
            <a:ext cx="10583158" cy="880027"/>
          </a:xfrm>
        </p:spPr>
        <p:txBody>
          <a:bodyPr>
            <a:normAutofit/>
          </a:bodyPr>
          <a:lstStyle/>
          <a:p>
            <a:r>
              <a:rPr lang="en-US" b="1" dirty="0">
                <a:solidFill>
                  <a:srgbClr val="FFFFFF"/>
                </a:solidFill>
                <a:effectLst>
                  <a:outerShdw blurRad="38100" dist="38100" dir="2700000" algn="tl">
                    <a:srgbClr val="000000">
                      <a:alpha val="43137"/>
                    </a:srgbClr>
                  </a:outerShdw>
                </a:effectLst>
              </a:rPr>
              <a:t>Behavior Change Statement 1 </a:t>
            </a:r>
          </a:p>
        </p:txBody>
      </p:sp>
      <p:sp>
        <p:nvSpPr>
          <p:cNvPr id="16"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8"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964266"/>
            <a:ext cx="12192000" cy="4893734"/>
          </a:xfr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a:normAutofit fontScale="92500"/>
          </a:bodyPr>
          <a:lstStyle/>
          <a:p>
            <a:pPr marL="0" indent="0" fontAlgn="base">
              <a:lnSpc>
                <a:spcPct val="90000"/>
              </a:lnSpc>
              <a:buClr>
                <a:schemeClr val="bg1"/>
              </a:buClr>
              <a:buNone/>
            </a:pPr>
            <a:r>
              <a:rPr lang="en-US" sz="3200" dirty="0"/>
              <a:t>Robert will take responsibility for his violence and how it has affected Alicia, the children, and himself. When Robert no longer assaults Alicia (hit, kick, or choke), threatens, or intimidates family members:</a:t>
            </a:r>
          </a:p>
          <a:p>
            <a:pPr fontAlgn="base">
              <a:lnSpc>
                <a:spcPct val="90000"/>
              </a:lnSpc>
              <a:buClr>
                <a:schemeClr val="bg1"/>
              </a:buClr>
              <a:buFont typeface="Wingdings" panose="05000000000000000000" pitchFamily="2" charset="2"/>
              <a:buChar char="§"/>
            </a:pPr>
            <a:r>
              <a:rPr lang="en-US" sz="3200" dirty="0"/>
              <a:t>The children will not be exposed to ongoing physical violence in the home.</a:t>
            </a:r>
          </a:p>
          <a:p>
            <a:pPr fontAlgn="base">
              <a:lnSpc>
                <a:spcPct val="90000"/>
              </a:lnSpc>
              <a:buClr>
                <a:schemeClr val="bg1"/>
              </a:buClr>
              <a:buFont typeface="Wingdings" panose="05000000000000000000" pitchFamily="2" charset="2"/>
              <a:buChar char="§"/>
            </a:pPr>
            <a:r>
              <a:rPr lang="en-US" sz="3200" dirty="0"/>
              <a:t>The children will not experience physical or emotional harm from violence in the home.</a:t>
            </a:r>
          </a:p>
          <a:p>
            <a:pPr fontAlgn="base">
              <a:lnSpc>
                <a:spcPct val="90000"/>
              </a:lnSpc>
              <a:buClr>
                <a:schemeClr val="bg1"/>
              </a:buClr>
              <a:buFont typeface="Wingdings" panose="05000000000000000000" pitchFamily="2" charset="2"/>
              <a:buChar char="§"/>
            </a:pPr>
            <a:r>
              <a:rPr lang="en-US" sz="3200" dirty="0"/>
              <a:t>Alicia’s ability to care for her children will not be compromised by Robert’s violence or threats.</a:t>
            </a:r>
          </a:p>
          <a:p>
            <a:pPr fontAlgn="base">
              <a:lnSpc>
                <a:spcPct val="90000"/>
              </a:lnSpc>
              <a:buClr>
                <a:schemeClr val="bg1"/>
              </a:buClr>
              <a:buFont typeface="Wingdings" panose="05000000000000000000" pitchFamily="2" charset="2"/>
              <a:buChar char="§"/>
            </a:pPr>
            <a:r>
              <a:rPr lang="en-US" sz="3200" dirty="0"/>
              <a:t>Children will receive therapeutic services to address the emotional trauma they have experienced due to witnessing Robert’s violence.</a:t>
            </a:r>
          </a:p>
        </p:txBody>
      </p:sp>
    </p:spTree>
    <p:extLst>
      <p:ext uri="{BB962C8B-B14F-4D97-AF65-F5344CB8AC3E}">
        <p14:creationId xmlns:p14="http://schemas.microsoft.com/office/powerpoint/2010/main" val="2223141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21" y="796374"/>
            <a:ext cx="10583158" cy="880027"/>
          </a:xfrm>
        </p:spPr>
        <p:txBody>
          <a:bodyPr>
            <a:noAutofit/>
            <a:scene3d>
              <a:camera prst="orthographicFront"/>
              <a:lightRig rig="soft" dir="t">
                <a:rot lat="0" lon="0" rev="15600000"/>
              </a:lightRig>
            </a:scene3d>
            <a:sp3d extrusionH="57150" prstMaterial="softEdge">
              <a:bevelT w="25400" h="38100"/>
            </a:sp3d>
          </a:bodyPr>
          <a:lstStyle/>
          <a:p>
            <a:r>
              <a:rPr lang="en-U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Concern 2 </a:t>
            </a:r>
          </a:p>
        </p:txBody>
      </p:sp>
      <p:sp>
        <p:nvSpPr>
          <p:cNvPr id="3" name="Content Placeholder 2"/>
          <p:cNvSpPr>
            <a:spLocks noGrp="1"/>
          </p:cNvSpPr>
          <p:nvPr>
            <p:ph idx="1"/>
          </p:nvPr>
        </p:nvSpPr>
        <p:spPr>
          <a:xfrm>
            <a:off x="0" y="1752600"/>
            <a:ext cx="12192000" cy="5105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ormAutofit/>
          </a:bodyPr>
          <a:lstStyle/>
          <a:p>
            <a:pPr marL="0" indent="0" fontAlgn="base">
              <a:buNone/>
            </a:pPr>
            <a:r>
              <a:rPr lang="en-US" sz="4000" dirty="0"/>
              <a:t>Alicia uses alcohol and marijuana to relieve the stress of her relationship with Robert and being the sole income provider for their family. Alicia is not able to control her use of alcohol and drinks almost every day. Alicia has blacked out due to intoxication while caring for the children, and on one occasion drove with the children while intoxicated. Robert drinks several times a week to the point of intoxication. He is using alcohol to cope with daily stressors.</a:t>
            </a:r>
          </a:p>
        </p:txBody>
      </p:sp>
    </p:spTree>
    <p:extLst>
      <p:ext uri="{BB962C8B-B14F-4D97-AF65-F5344CB8AC3E}">
        <p14:creationId xmlns:p14="http://schemas.microsoft.com/office/powerpoint/2010/main" val="2104470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421" y="796374"/>
            <a:ext cx="10583158" cy="880027"/>
          </a:xfrm>
        </p:spPr>
        <p:txBody>
          <a:bodyPr>
            <a:normAutofit/>
          </a:bodyPr>
          <a:lstStyle/>
          <a:p>
            <a:r>
              <a:rPr lang="en-US" b="1" dirty="0">
                <a:solidFill>
                  <a:srgbClr val="FFFFFF"/>
                </a:solidFill>
                <a:effectLst>
                  <a:outerShdw blurRad="38100" dist="38100" dir="2700000" algn="tl">
                    <a:srgbClr val="000000">
                      <a:alpha val="43137"/>
                    </a:srgbClr>
                  </a:outerShdw>
                </a:effectLst>
              </a:rPr>
              <a:t>Behavior Change Statement 2 </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964266"/>
            <a:ext cx="12192000" cy="489373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ormAutofit fontScale="92500" lnSpcReduction="10000"/>
          </a:bodyPr>
          <a:lstStyle/>
          <a:p>
            <a:pPr marL="0" indent="0" fontAlgn="base">
              <a:lnSpc>
                <a:spcPct val="90000"/>
              </a:lnSpc>
              <a:spcBef>
                <a:spcPts val="1800"/>
              </a:spcBef>
              <a:buClr>
                <a:schemeClr val="bg1"/>
              </a:buClr>
              <a:buNone/>
            </a:pPr>
            <a:r>
              <a:rPr lang="en-US" sz="3000" dirty="0"/>
              <a:t>Alicia and Robert will learn and use coping mechanisms that do not have a negative impact on the children. This could include talking to a counselor, family member, friends, or any other coping mechanisms recommended by the counselor. When Alicia and Robert replace negative coping mechanisms with positive coping mechanisms: </a:t>
            </a:r>
          </a:p>
          <a:p>
            <a:pPr fontAlgn="base">
              <a:lnSpc>
                <a:spcPct val="90000"/>
              </a:lnSpc>
              <a:spcBef>
                <a:spcPts val="1800"/>
              </a:spcBef>
              <a:buClr>
                <a:schemeClr val="bg1"/>
              </a:buClr>
              <a:buFont typeface="Wingdings" panose="05000000000000000000" pitchFamily="2" charset="2"/>
              <a:buChar char="§"/>
            </a:pPr>
            <a:r>
              <a:rPr lang="en-US" sz="3000" dirty="0"/>
              <a:t>Neither Robert nor Alicia will use substances, marijuana, or alcohol, as a way to deal with stress or feeling overwhelmed.</a:t>
            </a:r>
          </a:p>
          <a:p>
            <a:pPr marL="287338" indent="-287338" fontAlgn="base">
              <a:lnSpc>
                <a:spcPct val="90000"/>
              </a:lnSpc>
              <a:buClr>
                <a:schemeClr val="bg1"/>
              </a:buClr>
              <a:buFont typeface="Wingdings" panose="05000000000000000000" pitchFamily="2" charset="2"/>
              <a:buChar char="§"/>
            </a:pPr>
            <a:r>
              <a:rPr lang="en-US" sz="3000" dirty="0"/>
              <a:t>Alicia will not use marijuana or drink alcohol when she is responsible for caring for the children.</a:t>
            </a:r>
          </a:p>
          <a:p>
            <a:pPr marL="287338" indent="-287338" fontAlgn="base">
              <a:lnSpc>
                <a:spcPct val="90000"/>
              </a:lnSpc>
              <a:buClr>
                <a:schemeClr val="bg1"/>
              </a:buClr>
              <a:buFont typeface="Wingdings" panose="05000000000000000000" pitchFamily="2" charset="2"/>
              <a:buChar char="§"/>
            </a:pPr>
            <a:r>
              <a:rPr lang="en-US" sz="3000" dirty="0"/>
              <a:t>Robert will not use alcohol when he is responsible for the children.</a:t>
            </a:r>
          </a:p>
          <a:p>
            <a:pPr marL="287338" indent="-287338" fontAlgn="base">
              <a:lnSpc>
                <a:spcPct val="90000"/>
              </a:lnSpc>
              <a:buClr>
                <a:schemeClr val="bg1"/>
              </a:buClr>
              <a:buFont typeface="Wingdings" panose="05000000000000000000" pitchFamily="2" charset="2"/>
              <a:buChar char="§"/>
            </a:pPr>
            <a:r>
              <a:rPr lang="en-US" sz="3000" dirty="0"/>
              <a:t>Alicia and Robert will not become impaired through alcohol and drugs while caring for their children</a:t>
            </a:r>
            <a:r>
              <a:rPr lang="en-US" sz="1900" dirty="0"/>
              <a:t>.</a:t>
            </a:r>
          </a:p>
        </p:txBody>
      </p:sp>
    </p:spTree>
    <p:extLst>
      <p:ext uri="{BB962C8B-B14F-4D97-AF65-F5344CB8AC3E}">
        <p14:creationId xmlns:p14="http://schemas.microsoft.com/office/powerpoint/2010/main" val="4257065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2863"/>
            <a:ext cx="12192000" cy="1265237"/>
          </a:xfrm>
          <a:solidFill>
            <a:schemeClr val="bg1"/>
          </a:solidFill>
          <a:ln>
            <a:noFill/>
          </a:ln>
          <a:effectLst>
            <a:outerShdw blurRad="107950" dist="12700" dir="5400000" algn="ctr">
              <a:srgbClr val="000000"/>
            </a:outerShdw>
            <a:softEdge rad="6350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ctr"/>
            <a:r>
              <a:rPr lang="en-US" sz="6600" b="1" dirty="0">
                <a:solidFill>
                  <a:srgbClr val="C00000"/>
                </a:solidFill>
                <a:effectLst>
                  <a:outerShdw blurRad="38100" dist="38100" dir="2700000" algn="tl">
                    <a:srgbClr val="000000">
                      <a:alpha val="43137"/>
                    </a:srgbClr>
                  </a:outerShdw>
                </a:effectLst>
              </a:rPr>
              <a:t>Purpose of Safety Planning</a:t>
            </a:r>
          </a:p>
        </p:txBody>
      </p:sp>
      <p:sp>
        <p:nvSpPr>
          <p:cNvPr id="5" name="Rectangle 4">
            <a:extLst>
              <a:ext uri="{FF2B5EF4-FFF2-40B4-BE49-F238E27FC236}">
                <a16:creationId xmlns:a16="http://schemas.microsoft.com/office/drawing/2014/main" id="{4C0CA726-0689-46EB-892F-E05407C368A1}"/>
              </a:ext>
            </a:extLst>
          </p:cNvPr>
          <p:cNvSpPr/>
          <p:nvPr/>
        </p:nvSpPr>
        <p:spPr>
          <a:xfrm>
            <a:off x="126799" y="2055553"/>
            <a:ext cx="4976928" cy="3813693"/>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white"/>
                </a:solidFill>
              </a:rPr>
              <a:t>Control Active Safety Threats</a:t>
            </a:r>
          </a:p>
        </p:txBody>
      </p:sp>
      <p:sp>
        <p:nvSpPr>
          <p:cNvPr id="23" name="Rectangle 22">
            <a:extLst>
              <a:ext uri="{FF2B5EF4-FFF2-40B4-BE49-F238E27FC236}">
                <a16:creationId xmlns:a16="http://schemas.microsoft.com/office/drawing/2014/main" id="{3D59F481-442C-43EE-B8DB-F9C775BC9570}"/>
              </a:ext>
            </a:extLst>
          </p:cNvPr>
          <p:cNvSpPr/>
          <p:nvPr/>
        </p:nvSpPr>
        <p:spPr>
          <a:xfrm>
            <a:off x="5613867" y="1600199"/>
            <a:ext cx="3048001" cy="228600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white"/>
                </a:solidFill>
              </a:rPr>
              <a:t>Substitute Protective Capacities</a:t>
            </a:r>
          </a:p>
        </p:txBody>
      </p:sp>
      <p:sp>
        <p:nvSpPr>
          <p:cNvPr id="24" name="Rectangle 23">
            <a:extLst>
              <a:ext uri="{FF2B5EF4-FFF2-40B4-BE49-F238E27FC236}">
                <a16:creationId xmlns:a16="http://schemas.microsoft.com/office/drawing/2014/main" id="{58847588-9360-4E3C-83B4-68923AC69E87}"/>
              </a:ext>
            </a:extLst>
          </p:cNvPr>
          <p:cNvSpPr/>
          <p:nvPr/>
        </p:nvSpPr>
        <p:spPr>
          <a:xfrm>
            <a:off x="5613867" y="4267200"/>
            <a:ext cx="3048001" cy="228600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white"/>
                </a:solidFill>
              </a:rPr>
              <a:t>Identify Responsible party</a:t>
            </a:r>
            <a:endParaRPr kumimoji="0" lang="en-US" sz="44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25" name="Rectangle 24">
            <a:extLst>
              <a:ext uri="{FF2B5EF4-FFF2-40B4-BE49-F238E27FC236}">
                <a16:creationId xmlns:a16="http://schemas.microsoft.com/office/drawing/2014/main" id="{6527AF58-ECDB-4D40-B486-D6BF85E05205}"/>
              </a:ext>
            </a:extLst>
          </p:cNvPr>
          <p:cNvSpPr/>
          <p:nvPr/>
        </p:nvSpPr>
        <p:spPr>
          <a:xfrm>
            <a:off x="8915400" y="3048000"/>
            <a:ext cx="3048001" cy="2030103"/>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prstClr val="white"/>
                </a:solidFill>
              </a:rPr>
              <a:t>Clarify Action Steps</a:t>
            </a:r>
            <a:endParaRPr kumimoji="0" lang="en-US" sz="44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4075734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421" y="796374"/>
            <a:ext cx="10583158" cy="880027"/>
          </a:xfrm>
        </p:spPr>
        <p:txBody>
          <a:bodyPr>
            <a:normAutofit fontScale="90000"/>
          </a:bodyPr>
          <a:lstStyle/>
          <a:p>
            <a:r>
              <a:rPr lang="en-US" sz="73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Concern 3</a:t>
            </a:r>
            <a:r>
              <a:rPr lang="en-US" sz="5400" b="1" dirty="0">
                <a:solidFill>
                  <a:srgbClr val="FFFFFF"/>
                </a:solidFill>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0" y="1828800"/>
            <a:ext cx="12192000" cy="502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ormAutofit lnSpcReduction="10000"/>
          </a:bodyPr>
          <a:lstStyle/>
          <a:p>
            <a:pPr marL="0" indent="0" fontAlgn="base">
              <a:buNone/>
            </a:pPr>
            <a:r>
              <a:rPr lang="en-US" sz="4800" dirty="0"/>
              <a:t>Alicia and Robert have placed the responsibility on eight-year-old Nikki to be a primary caregiver for all of the children. Alicia and Robert have frequently left Nikki home alone to care for all the children. Ten-month-old Naya sustained a head injury when Nikki was caring for all the children overnight. </a:t>
            </a:r>
          </a:p>
        </p:txBody>
      </p:sp>
    </p:spTree>
    <p:extLst>
      <p:ext uri="{BB962C8B-B14F-4D97-AF65-F5344CB8AC3E}">
        <p14:creationId xmlns:p14="http://schemas.microsoft.com/office/powerpoint/2010/main" val="3066372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421" y="796374"/>
            <a:ext cx="10583158" cy="880027"/>
          </a:xfrm>
        </p:spPr>
        <p:txBody>
          <a:bodyPr>
            <a:normAutofit/>
          </a:bodyPr>
          <a:lstStyle/>
          <a:p>
            <a:r>
              <a:rPr lang="en-US" b="1">
                <a:solidFill>
                  <a:srgbClr val="FFFFFF"/>
                </a:solidFill>
                <a:effectLst>
                  <a:outerShdw blurRad="38100" dist="38100" dir="2700000" algn="tl">
                    <a:srgbClr val="000000">
                      <a:alpha val="43137"/>
                    </a:srgbClr>
                  </a:outerShdw>
                </a:effectLst>
              </a:rPr>
              <a:t>Behavior Change Statement 3 </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2040466"/>
            <a:ext cx="12192000" cy="489373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ormAutofit fontScale="92500" lnSpcReduction="10000"/>
          </a:bodyPr>
          <a:lstStyle/>
          <a:p>
            <a:pPr marL="0" indent="0" fontAlgn="base">
              <a:lnSpc>
                <a:spcPct val="90000"/>
              </a:lnSpc>
              <a:buClr>
                <a:schemeClr val="bg1"/>
              </a:buClr>
              <a:buNone/>
            </a:pPr>
            <a:r>
              <a:rPr lang="en-US" sz="3600" dirty="0"/>
              <a:t>Alicia and Robert will take responsibility as primary caregiver for all of the children at all times. When this occurs:</a:t>
            </a:r>
            <a:endParaRPr lang="en-US" sz="4800" dirty="0"/>
          </a:p>
          <a:p>
            <a:pPr fontAlgn="base">
              <a:lnSpc>
                <a:spcPct val="90000"/>
              </a:lnSpc>
              <a:buClr>
                <a:schemeClr val="bg1"/>
              </a:buClr>
              <a:buFont typeface="Wingdings" panose="05000000000000000000" pitchFamily="2" charset="2"/>
              <a:buChar char="§"/>
            </a:pPr>
            <a:r>
              <a:rPr lang="en-US" sz="3600" dirty="0"/>
              <a:t>Nikki will not be expected to take on the role of primary caregiver for her younger siblings, which would include baths, preparing meals, or getting her siblings ready for school and bed. When Nikki is no longer expected to take on the role of caregiver for her siblings: </a:t>
            </a:r>
          </a:p>
          <a:p>
            <a:pPr marL="287338" indent="-287338" fontAlgn="base">
              <a:lnSpc>
                <a:spcPct val="90000"/>
              </a:lnSpc>
              <a:buClr>
                <a:schemeClr val="bg1"/>
              </a:buClr>
              <a:buFont typeface="Wingdings" panose="05000000000000000000" pitchFamily="2" charset="2"/>
              <a:buChar char="§"/>
            </a:pPr>
            <a:r>
              <a:rPr lang="en-US" sz="3600" dirty="0"/>
              <a:t>The children, including Nikki, will have basic needs and supervision met by Alicia and Robert.</a:t>
            </a:r>
          </a:p>
          <a:p>
            <a:pPr marL="287338" indent="-287338" fontAlgn="base">
              <a:lnSpc>
                <a:spcPct val="90000"/>
              </a:lnSpc>
              <a:buClr>
                <a:schemeClr val="bg1"/>
              </a:buClr>
              <a:buFont typeface="Wingdings" panose="05000000000000000000" pitchFamily="2" charset="2"/>
              <a:buChar char="§"/>
            </a:pPr>
            <a:r>
              <a:rPr lang="en-US" sz="3600" dirty="0"/>
              <a:t>Robert and Alicia will utilize a developmentally appropriate caregiver/babysitter for their children in their absence.</a:t>
            </a:r>
          </a:p>
        </p:txBody>
      </p:sp>
    </p:spTree>
    <p:extLst>
      <p:ext uri="{BB962C8B-B14F-4D97-AF65-F5344CB8AC3E}">
        <p14:creationId xmlns:p14="http://schemas.microsoft.com/office/powerpoint/2010/main" val="33252969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2" y="762000"/>
            <a:ext cx="9601196" cy="1303867"/>
          </a:xfrm>
          <a:solidFill>
            <a:schemeClr val="bg1"/>
          </a:solidFill>
          <a:effectLst>
            <a:softEdge rad="63500"/>
          </a:effectLst>
        </p:spPr>
        <p:txBody>
          <a:bodyPr>
            <a:normAutofit fontScale="90000"/>
          </a:bodyPr>
          <a:lstStyle/>
          <a:p>
            <a:r>
              <a:rPr lang="en-US" sz="6000" b="1" dirty="0">
                <a:solidFill>
                  <a:schemeClr val="tx2">
                    <a:lumMod val="60000"/>
                    <a:lumOff val="40000"/>
                  </a:schemeClr>
                </a:solidFill>
                <a:effectLst>
                  <a:outerShdw blurRad="38100" dist="38100" dir="2700000" algn="tl">
                    <a:srgbClr val="000000">
                      <a:alpha val="43137"/>
                    </a:srgbClr>
                  </a:outerShdw>
                </a:effectLst>
              </a:rPr>
              <a:t>Associating Risk Contributors</a:t>
            </a:r>
          </a:p>
        </p:txBody>
      </p:sp>
      <p:pic>
        <p:nvPicPr>
          <p:cNvPr id="2" name="Picture 1">
            <a:extLst>
              <a:ext uri="{FF2B5EF4-FFF2-40B4-BE49-F238E27FC236}">
                <a16:creationId xmlns:a16="http://schemas.microsoft.com/office/drawing/2014/main" id="{B3738E2A-7889-45D7-A8A3-13523E2FB1CD}"/>
              </a:ext>
            </a:extLst>
          </p:cNvPr>
          <p:cNvPicPr>
            <a:picLocks noChangeAspect="1"/>
          </p:cNvPicPr>
          <p:nvPr/>
        </p:nvPicPr>
        <p:blipFill>
          <a:blip r:embed="rId3"/>
          <a:stretch>
            <a:fillRect/>
          </a:stretch>
        </p:blipFill>
        <p:spPr>
          <a:xfrm>
            <a:off x="5461506" y="2285999"/>
            <a:ext cx="6279774" cy="4114801"/>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28A76F69-CED7-487A-80BA-5310EF9A2048}"/>
              </a:ext>
            </a:extLst>
          </p:cNvPr>
          <p:cNvSpPr/>
          <p:nvPr/>
        </p:nvSpPr>
        <p:spPr>
          <a:xfrm>
            <a:off x="-12700" y="2438400"/>
            <a:ext cx="5474206" cy="2734734"/>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Risk Contributors </a:t>
            </a:r>
          </a:p>
          <a:p>
            <a:pPr algn="ctr"/>
            <a:r>
              <a:rPr lang="en-US" sz="3600" dirty="0"/>
              <a:t>for this concern</a:t>
            </a:r>
          </a:p>
        </p:txBody>
      </p:sp>
    </p:spTree>
    <p:extLst>
      <p:ext uri="{BB962C8B-B14F-4D97-AF65-F5344CB8AC3E}">
        <p14:creationId xmlns:p14="http://schemas.microsoft.com/office/powerpoint/2010/main" val="1173284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28FA177F-145C-478A-A7ED-8D021CE76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A96A522-1258-462E-AFC5-F5E3F1411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0" name="Picture 19">
              <a:extLst>
                <a:ext uri="{FF2B5EF4-FFF2-40B4-BE49-F238E27FC236}">
                  <a16:creationId xmlns:a16="http://schemas.microsoft.com/office/drawing/2014/main" id="{ECD43597-59D1-4246-A90D-26FE2B6081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2ED48CD8-BE7A-4992-8570-58DEE9826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9A68BD7C-72FC-4E92-88BB-3401D485D2B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C8B73423-E00D-4FC9-9873-0C259A14BC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2653BB3F-8F19-4B93-993D-C914ED654F94}"/>
              </a:ext>
            </a:extLst>
          </p:cNvPr>
          <p:cNvSpPr>
            <a:spLocks noGrp="1"/>
          </p:cNvSpPr>
          <p:nvPr>
            <p:ph type="title"/>
          </p:nvPr>
        </p:nvSpPr>
        <p:spPr>
          <a:xfrm>
            <a:off x="6544826" y="794040"/>
            <a:ext cx="4538526" cy="262539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b">
            <a:normAutofit fontScale="90000"/>
          </a:bodyPr>
          <a:lstStyle/>
          <a:p>
            <a:pPr>
              <a:lnSpc>
                <a:spcPct val="90000"/>
              </a:lnSpc>
            </a:pPr>
            <a:r>
              <a:rPr lang="en-US" sz="4900" dirty="0">
                <a:solidFill>
                  <a:srgbClr val="262626"/>
                </a:solidFill>
              </a:rPr>
              <a:t>What is causing these Concerns/Needs for the family?</a:t>
            </a:r>
            <a:endParaRPr lang="en-US" sz="3800" dirty="0">
              <a:solidFill>
                <a:srgbClr val="262626"/>
              </a:solidFill>
            </a:endParaRPr>
          </a:p>
        </p:txBody>
      </p:sp>
      <p:sp>
        <p:nvSpPr>
          <p:cNvPr id="3" name="Content Placeholder 2">
            <a:extLst>
              <a:ext uri="{FF2B5EF4-FFF2-40B4-BE49-F238E27FC236}">
                <a16:creationId xmlns:a16="http://schemas.microsoft.com/office/drawing/2014/main" id="{73CF2E79-A41C-4D60-B3C7-3625D943CFA2}"/>
              </a:ext>
            </a:extLst>
          </p:cNvPr>
          <p:cNvSpPr>
            <a:spLocks noGrp="1"/>
          </p:cNvSpPr>
          <p:nvPr>
            <p:ph idx="1"/>
          </p:nvPr>
        </p:nvSpPr>
        <p:spPr>
          <a:xfrm>
            <a:off x="6644466" y="3809413"/>
            <a:ext cx="4513252" cy="2321890"/>
          </a:xfrm>
        </p:spPr>
        <p:txBody>
          <a:bodyPr vert="horz" lIns="91440" tIns="45720" rIns="91440" bIns="45720" rtlCol="0" anchor="t">
            <a:noAutofit/>
          </a:bodyPr>
          <a:lstStyle/>
          <a:p>
            <a:pPr marL="0" indent="0" algn="ctr">
              <a:spcBef>
                <a:spcPts val="600"/>
              </a:spcBef>
              <a:buNone/>
            </a:pPr>
            <a:r>
              <a:rPr lang="en-US" sz="3600" kern="1200" cap="none" dirty="0">
                <a:solidFill>
                  <a:srgbClr val="000000"/>
                </a:solidFill>
                <a:effectLst/>
                <a:latin typeface="+mn-lt"/>
                <a:ea typeface="+mn-ea"/>
                <a:cs typeface="+mn-cs"/>
              </a:rPr>
              <a:t>Are we Addressing the “</a:t>
            </a:r>
            <a:r>
              <a:rPr lang="en-US" sz="3600" dirty="0">
                <a:solidFill>
                  <a:srgbClr val="000000"/>
                </a:solidFill>
              </a:rPr>
              <a:t>R</a:t>
            </a:r>
            <a:r>
              <a:rPr lang="en-US" sz="3600" kern="1200" cap="none" dirty="0">
                <a:solidFill>
                  <a:srgbClr val="000000"/>
                </a:solidFill>
                <a:effectLst/>
                <a:latin typeface="+mn-lt"/>
                <a:ea typeface="+mn-ea"/>
                <a:cs typeface="+mn-cs"/>
              </a:rPr>
              <a:t>oot Cause”</a:t>
            </a:r>
          </a:p>
          <a:p>
            <a:pPr marL="0" indent="0" algn="ctr">
              <a:spcBef>
                <a:spcPts val="0"/>
              </a:spcBef>
              <a:spcAft>
                <a:spcPts val="0"/>
              </a:spcAft>
              <a:buNone/>
            </a:pPr>
            <a:r>
              <a:rPr lang="en-US" sz="3600" kern="1200" cap="none" dirty="0">
                <a:solidFill>
                  <a:srgbClr val="000000"/>
                </a:solidFill>
                <a:effectLst/>
                <a:latin typeface="+mn-lt"/>
                <a:ea typeface="+mn-ea"/>
                <a:cs typeface="+mn-cs"/>
              </a:rPr>
              <a:t>or</a:t>
            </a:r>
          </a:p>
          <a:p>
            <a:pPr marL="0" indent="0" algn="ctr">
              <a:spcBef>
                <a:spcPts val="600"/>
              </a:spcBef>
              <a:buNone/>
            </a:pPr>
            <a:r>
              <a:rPr lang="en-US" sz="3600" dirty="0">
                <a:solidFill>
                  <a:srgbClr val="000000"/>
                </a:solidFill>
              </a:rPr>
              <a:t>J</a:t>
            </a:r>
            <a:r>
              <a:rPr lang="en-US" sz="3600" kern="1200" cap="none" dirty="0">
                <a:solidFill>
                  <a:srgbClr val="000000"/>
                </a:solidFill>
                <a:effectLst/>
                <a:latin typeface="+mn-lt"/>
                <a:ea typeface="+mn-ea"/>
                <a:cs typeface="+mn-cs"/>
              </a:rPr>
              <a:t>ust the Symptoms?</a:t>
            </a:r>
          </a:p>
        </p:txBody>
      </p:sp>
      <p:sp>
        <p:nvSpPr>
          <p:cNvPr id="25" name="Rectangle 24">
            <a:extLst>
              <a:ext uri="{FF2B5EF4-FFF2-40B4-BE49-F238E27FC236}">
                <a16:creationId xmlns:a16="http://schemas.microsoft.com/office/drawing/2014/main" id="{22EEABFB-D1AB-4BFF-84FC-449548E9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1B78FFAD-8D42-4BCA-B048-6004B6B0D25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657755" y="1410208"/>
            <a:ext cx="3858780" cy="3858780"/>
          </a:xfrm>
          <a:prstGeom prst="rect">
            <a:avLst/>
          </a:prstGeom>
        </p:spPr>
      </p:pic>
      <p:cxnSp>
        <p:nvCxnSpPr>
          <p:cNvPr id="27" name="Straight Connector 26">
            <a:extLst>
              <a:ext uri="{FF2B5EF4-FFF2-40B4-BE49-F238E27FC236}">
                <a16:creationId xmlns:a16="http://schemas.microsoft.com/office/drawing/2014/main" id="{4231BC86-8965-4F95-9FD9-76313A7D6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9860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21" y="796374"/>
            <a:ext cx="10583158" cy="880027"/>
          </a:xfrm>
        </p:spPr>
        <p:txBody>
          <a:bodyPr>
            <a:noAutofit/>
            <a:scene3d>
              <a:camera prst="orthographicFront"/>
              <a:lightRig rig="soft" dir="t">
                <a:rot lat="0" lon="0" rev="15600000"/>
              </a:lightRig>
            </a:scene3d>
            <a:sp3d extrusionH="57150" prstMaterial="softEdge">
              <a:bevelT w="25400" h="38100"/>
            </a:sp3d>
          </a:bodyPr>
          <a:lstStyle/>
          <a:p>
            <a:r>
              <a:rPr lang="en-U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Concern 2 </a:t>
            </a:r>
          </a:p>
        </p:txBody>
      </p:sp>
      <p:sp>
        <p:nvSpPr>
          <p:cNvPr id="3" name="Content Placeholder 2"/>
          <p:cNvSpPr>
            <a:spLocks noGrp="1"/>
          </p:cNvSpPr>
          <p:nvPr>
            <p:ph idx="1"/>
          </p:nvPr>
        </p:nvSpPr>
        <p:spPr>
          <a:xfrm>
            <a:off x="0" y="1752600"/>
            <a:ext cx="12192000" cy="5105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ormAutofit/>
          </a:bodyPr>
          <a:lstStyle/>
          <a:p>
            <a:pPr marL="0" indent="0" fontAlgn="base">
              <a:buNone/>
            </a:pPr>
            <a:r>
              <a:rPr lang="en-US" sz="4000" dirty="0"/>
              <a:t>Alicia uses alcohol and marijuana to relieve the stress of her relationship with Robert and being the sole income provider for their family. Alicia is not able to control her use of alcohol and drinks almost every day. Alicia has blacked out due to intoxication while caring for the children, and on one occasion drove with the children while intoxicated. Robert drinks several times a week to the point of intoxication. He is using alcohol to cope with daily stressors.</a:t>
            </a:r>
          </a:p>
        </p:txBody>
      </p:sp>
    </p:spTree>
    <p:extLst>
      <p:ext uri="{BB962C8B-B14F-4D97-AF65-F5344CB8AC3E}">
        <p14:creationId xmlns:p14="http://schemas.microsoft.com/office/powerpoint/2010/main" val="38319154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p:cNvSpPr>
            <a:spLocks noGrp="1"/>
          </p:cNvSpPr>
          <p:nvPr>
            <p:ph type="title"/>
          </p:nvPr>
        </p:nvSpPr>
        <p:spPr>
          <a:xfrm>
            <a:off x="804421" y="796374"/>
            <a:ext cx="10583158" cy="880027"/>
          </a:xfrm>
        </p:spPr>
        <p:txBody>
          <a:bodyPr>
            <a:normAutofit/>
          </a:bodyPr>
          <a:lstStyle/>
          <a:p>
            <a:r>
              <a:rPr lang="en-US" b="1" dirty="0">
                <a:solidFill>
                  <a:srgbClr val="FFFFFF"/>
                </a:solidFill>
                <a:effectLst>
                  <a:outerShdw blurRad="38100" dist="38100" dir="2700000" algn="tl">
                    <a:srgbClr val="000000">
                      <a:alpha val="43137"/>
                    </a:srgbClr>
                  </a:outerShdw>
                </a:effectLst>
              </a:rPr>
              <a:t>Behavior Change Statement 2 </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p:cNvSpPr>
            <a:spLocks noGrp="1"/>
          </p:cNvSpPr>
          <p:nvPr>
            <p:ph idx="1"/>
          </p:nvPr>
        </p:nvSpPr>
        <p:spPr>
          <a:xfrm>
            <a:off x="0" y="1964266"/>
            <a:ext cx="12192000" cy="489373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ormAutofit fontScale="92500" lnSpcReduction="10000"/>
          </a:bodyPr>
          <a:lstStyle/>
          <a:p>
            <a:pPr marL="0" indent="0" fontAlgn="base">
              <a:lnSpc>
                <a:spcPct val="90000"/>
              </a:lnSpc>
              <a:spcBef>
                <a:spcPts val="1800"/>
              </a:spcBef>
              <a:buClr>
                <a:schemeClr val="bg1"/>
              </a:buClr>
              <a:buNone/>
            </a:pPr>
            <a:r>
              <a:rPr lang="en-US" sz="3000" dirty="0"/>
              <a:t>Alicia and Robert will learn and use coping mechanisms that do not have a negative impact on the children. This could include talking to a counselor, family member, friends, or any other coping mechanisms recommended by the counselor. When Alicia and Robert replace negative coping mechanisms with positive coping mechanisms: </a:t>
            </a:r>
          </a:p>
          <a:p>
            <a:pPr fontAlgn="base">
              <a:lnSpc>
                <a:spcPct val="90000"/>
              </a:lnSpc>
              <a:spcBef>
                <a:spcPts val="1800"/>
              </a:spcBef>
              <a:buClr>
                <a:schemeClr val="bg1"/>
              </a:buClr>
              <a:buFont typeface="Wingdings" panose="05000000000000000000" pitchFamily="2" charset="2"/>
              <a:buChar char="§"/>
            </a:pPr>
            <a:r>
              <a:rPr lang="en-US" sz="3000" dirty="0"/>
              <a:t>Neither Robert nor Alicia will use substances, marijuana, or alcohol, as a way to deal with stress or feeling overwhelmed.</a:t>
            </a:r>
          </a:p>
          <a:p>
            <a:pPr marL="287338" indent="-287338" fontAlgn="base">
              <a:lnSpc>
                <a:spcPct val="90000"/>
              </a:lnSpc>
              <a:buClr>
                <a:schemeClr val="bg1"/>
              </a:buClr>
              <a:buFont typeface="Wingdings" panose="05000000000000000000" pitchFamily="2" charset="2"/>
              <a:buChar char="§"/>
            </a:pPr>
            <a:r>
              <a:rPr lang="en-US" sz="3000" dirty="0"/>
              <a:t>Alicia will not use marijuana or drink alcohol when she is responsible for caring for the children.</a:t>
            </a:r>
          </a:p>
          <a:p>
            <a:pPr marL="287338" indent="-287338" fontAlgn="base">
              <a:lnSpc>
                <a:spcPct val="90000"/>
              </a:lnSpc>
              <a:buClr>
                <a:schemeClr val="bg1"/>
              </a:buClr>
              <a:buFont typeface="Wingdings" panose="05000000000000000000" pitchFamily="2" charset="2"/>
              <a:buChar char="§"/>
            </a:pPr>
            <a:r>
              <a:rPr lang="en-US" sz="3000" dirty="0"/>
              <a:t>Robert will not use alcohol when he is responsible for the children.</a:t>
            </a:r>
          </a:p>
          <a:p>
            <a:pPr marL="287338" indent="-287338" fontAlgn="base">
              <a:lnSpc>
                <a:spcPct val="90000"/>
              </a:lnSpc>
              <a:buClr>
                <a:schemeClr val="bg1"/>
              </a:buClr>
              <a:buFont typeface="Wingdings" panose="05000000000000000000" pitchFamily="2" charset="2"/>
              <a:buChar char="§"/>
            </a:pPr>
            <a:r>
              <a:rPr lang="en-US" sz="3000" dirty="0"/>
              <a:t>Alicia and Robert will not become impaired through alcohol and drugs while caring for their children</a:t>
            </a:r>
            <a:r>
              <a:rPr lang="en-US" sz="1900" dirty="0"/>
              <a:t>.</a:t>
            </a:r>
          </a:p>
        </p:txBody>
      </p:sp>
    </p:spTree>
    <p:extLst>
      <p:ext uri="{BB962C8B-B14F-4D97-AF65-F5344CB8AC3E}">
        <p14:creationId xmlns:p14="http://schemas.microsoft.com/office/powerpoint/2010/main" val="6996739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D2D88E-1BDC-4255-90E2-A52615BD7BB6}"/>
              </a:ext>
            </a:extLst>
          </p:cNvPr>
          <p:cNvPicPr>
            <a:picLocks noGrp="1" noChangeAspect="1"/>
          </p:cNvPicPr>
          <p:nvPr>
            <p:ph idx="1"/>
          </p:nvPr>
        </p:nvPicPr>
        <p:blipFill rotWithShape="1">
          <a:blip r:embed="rId3"/>
          <a:srcRect l="9368" t="56346" r="7368" b="16390"/>
          <a:stretch/>
        </p:blipFill>
        <p:spPr>
          <a:xfrm>
            <a:off x="381000" y="3962400"/>
            <a:ext cx="11430000" cy="229168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Rectangle 8">
            <a:extLst>
              <a:ext uri="{FF2B5EF4-FFF2-40B4-BE49-F238E27FC236}">
                <a16:creationId xmlns:a16="http://schemas.microsoft.com/office/drawing/2014/main" id="{53E04D17-E49C-43AC-872C-7128C1E44A3F}"/>
              </a:ext>
            </a:extLst>
          </p:cNvPr>
          <p:cNvSpPr/>
          <p:nvPr/>
        </p:nvSpPr>
        <p:spPr>
          <a:xfrm>
            <a:off x="8530" y="1524000"/>
            <a:ext cx="12192000" cy="2277547"/>
          </a:xfrm>
          <a:prstGeom prst="rect">
            <a:avLst/>
          </a:prstGeom>
          <a:solidFill>
            <a:schemeClr val="bg1"/>
          </a:solidFill>
          <a:ln w="28575">
            <a:solidFill>
              <a:schemeClr val="tx1"/>
            </a:solidFill>
          </a:ln>
        </p:spPr>
        <p:txBody>
          <a:bodyPr wrap="square">
            <a:spAutoFit/>
          </a:bodyPr>
          <a:lstStyle/>
          <a:p>
            <a:pPr>
              <a:spcBef>
                <a:spcPts val="600"/>
              </a:spcBef>
              <a:spcAft>
                <a:spcPts val="600"/>
              </a:spcAft>
            </a:pPr>
            <a:endParaRPr lang="en-US" sz="1400" dirty="0"/>
          </a:p>
          <a:p>
            <a:pPr>
              <a:spcBef>
                <a:spcPts val="600"/>
              </a:spcBef>
              <a:spcAft>
                <a:spcPts val="600"/>
              </a:spcAft>
            </a:pPr>
            <a:r>
              <a:rPr lang="en-US" sz="3600" dirty="0"/>
              <a:t>Alicia and Robert identified that they drink when they are stressed. The family’s response to stress is causing the concern. </a:t>
            </a:r>
          </a:p>
          <a:p>
            <a:pPr>
              <a:spcBef>
                <a:spcPts val="600"/>
              </a:spcBef>
              <a:spcAft>
                <a:spcPts val="600"/>
              </a:spcAft>
            </a:pPr>
            <a:endParaRPr lang="en-US" sz="3200" dirty="0"/>
          </a:p>
        </p:txBody>
      </p:sp>
      <p:sp>
        <p:nvSpPr>
          <p:cNvPr id="11" name="Rectangle 10">
            <a:extLst>
              <a:ext uri="{FF2B5EF4-FFF2-40B4-BE49-F238E27FC236}">
                <a16:creationId xmlns:a16="http://schemas.microsoft.com/office/drawing/2014/main" id="{E458303B-F962-4206-8F5A-37D9E946083C}"/>
              </a:ext>
            </a:extLst>
          </p:cNvPr>
          <p:cNvSpPr/>
          <p:nvPr/>
        </p:nvSpPr>
        <p:spPr>
          <a:xfrm>
            <a:off x="-38100" y="3276600"/>
            <a:ext cx="12268200" cy="830997"/>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4800" dirty="0">
                <a:ln w="0"/>
                <a:effectLst>
                  <a:outerShdw blurRad="38100" dist="19050" dir="2700000" algn="tl" rotWithShape="0">
                    <a:schemeClr val="dk1">
                      <a:alpha val="40000"/>
                    </a:schemeClr>
                  </a:outerShdw>
                </a:effectLst>
              </a:rPr>
              <a:t>Selected Risk Contributors for this Concern</a:t>
            </a:r>
          </a:p>
        </p:txBody>
      </p:sp>
      <p:sp>
        <p:nvSpPr>
          <p:cNvPr id="2" name="Title 1"/>
          <p:cNvSpPr>
            <a:spLocks noGrp="1"/>
          </p:cNvSpPr>
          <p:nvPr>
            <p:ph type="title"/>
          </p:nvPr>
        </p:nvSpPr>
        <p:spPr>
          <a:xfrm>
            <a:off x="0" y="0"/>
            <a:ext cx="12192000" cy="1676401"/>
          </a:xfrm>
          <a:solidFill>
            <a:schemeClr val="bg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n-US" sz="5300" dirty="0">
                <a:ln w="0"/>
                <a:solidFill>
                  <a:schemeClr val="tx1"/>
                </a:solidFill>
                <a:effectLst>
                  <a:outerShdw blurRad="38100" dist="19050" dir="2700000" algn="tl" rotWithShape="0">
                    <a:schemeClr val="dk1">
                      <a:alpha val="40000"/>
                    </a:schemeClr>
                  </a:outerShdw>
                </a:effectLst>
              </a:rPr>
              <a:t>What is causing these concerns/needs for the family?</a:t>
            </a:r>
            <a:endParaRPr lang="en-US"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5284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2" y="762000"/>
            <a:ext cx="9601196" cy="1303867"/>
          </a:xfrm>
          <a:solidFill>
            <a:schemeClr val="bg1"/>
          </a:solidFill>
          <a:effectLst>
            <a:softEdge rad="63500"/>
          </a:effectLst>
        </p:spPr>
        <p:txBody>
          <a:bodyPr>
            <a:normAutofit/>
          </a:bodyPr>
          <a:lstStyle/>
          <a:p>
            <a:r>
              <a:rPr lang="en-US" sz="6000" b="1" dirty="0">
                <a:solidFill>
                  <a:schemeClr val="tx2">
                    <a:lumMod val="60000"/>
                    <a:lumOff val="40000"/>
                  </a:schemeClr>
                </a:solidFill>
                <a:effectLst>
                  <a:outerShdw blurRad="38100" dist="38100" dir="2700000" algn="tl">
                    <a:srgbClr val="000000">
                      <a:alpha val="43137"/>
                    </a:srgbClr>
                  </a:outerShdw>
                </a:effectLst>
              </a:rPr>
              <a:t>Adding Strengths</a:t>
            </a:r>
          </a:p>
        </p:txBody>
      </p:sp>
      <p:pic>
        <p:nvPicPr>
          <p:cNvPr id="2" name="Picture 1">
            <a:extLst>
              <a:ext uri="{FF2B5EF4-FFF2-40B4-BE49-F238E27FC236}">
                <a16:creationId xmlns:a16="http://schemas.microsoft.com/office/drawing/2014/main" id="{B3738E2A-7889-45D7-A8A3-13523E2FB1CD}"/>
              </a:ext>
            </a:extLst>
          </p:cNvPr>
          <p:cNvPicPr>
            <a:picLocks noChangeAspect="1"/>
          </p:cNvPicPr>
          <p:nvPr/>
        </p:nvPicPr>
        <p:blipFill>
          <a:blip r:embed="rId3"/>
          <a:stretch>
            <a:fillRect/>
          </a:stretch>
        </p:blipFill>
        <p:spPr>
          <a:xfrm>
            <a:off x="5461506" y="2285999"/>
            <a:ext cx="6279774" cy="4114801"/>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28A76F69-CED7-487A-80BA-5310EF9A2048}"/>
              </a:ext>
            </a:extLst>
          </p:cNvPr>
          <p:cNvSpPr/>
          <p:nvPr/>
        </p:nvSpPr>
        <p:spPr>
          <a:xfrm>
            <a:off x="-12700" y="2169584"/>
            <a:ext cx="5474206" cy="2412997"/>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Risk Contributors </a:t>
            </a:r>
          </a:p>
          <a:p>
            <a:pPr algn="ctr"/>
            <a:r>
              <a:rPr lang="en-US" sz="3600" dirty="0"/>
              <a:t>for this concern</a:t>
            </a:r>
          </a:p>
        </p:txBody>
      </p:sp>
      <p:sp>
        <p:nvSpPr>
          <p:cNvPr id="5" name="Arrow: Right 4">
            <a:extLst>
              <a:ext uri="{FF2B5EF4-FFF2-40B4-BE49-F238E27FC236}">
                <a16:creationId xmlns:a16="http://schemas.microsoft.com/office/drawing/2014/main" id="{05BB51D4-E06A-429D-BAAF-F8C362633DB1}"/>
              </a:ext>
            </a:extLst>
          </p:cNvPr>
          <p:cNvSpPr/>
          <p:nvPr/>
        </p:nvSpPr>
        <p:spPr>
          <a:xfrm>
            <a:off x="-12700" y="4508498"/>
            <a:ext cx="5474206" cy="2349502"/>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Non-Risk Contributors </a:t>
            </a:r>
          </a:p>
          <a:p>
            <a:pPr algn="ctr"/>
            <a:r>
              <a:rPr lang="en-US" sz="3600" dirty="0"/>
              <a:t>for this concern</a:t>
            </a:r>
          </a:p>
        </p:txBody>
      </p:sp>
    </p:spTree>
    <p:extLst>
      <p:ext uri="{BB962C8B-B14F-4D97-AF65-F5344CB8AC3E}">
        <p14:creationId xmlns:p14="http://schemas.microsoft.com/office/powerpoint/2010/main" val="2727313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52400" y="1524000"/>
          <a:ext cx="115062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p:cNvSpPr>
            <a:spLocks noGrp="1"/>
          </p:cNvSpPr>
          <p:nvPr>
            <p:ph type="title"/>
          </p:nvPr>
        </p:nvSpPr>
        <p:spPr>
          <a:xfrm>
            <a:off x="1295402" y="381000"/>
            <a:ext cx="9601196" cy="1303867"/>
          </a:xfrm>
          <a:noFill/>
          <a:effectLst>
            <a:softEdge rad="63500"/>
          </a:effectLst>
        </p:spPr>
        <p:txBody>
          <a:bodyPr>
            <a:normAutofit/>
          </a:bodyPr>
          <a:lstStyle/>
          <a:p>
            <a:r>
              <a:rPr lang="en-US" sz="5400" b="1" dirty="0">
                <a:solidFill>
                  <a:schemeClr val="tx2">
                    <a:lumMod val="60000"/>
                    <a:lumOff val="40000"/>
                  </a:schemeClr>
                </a:solidFill>
                <a:effectLst>
                  <a:outerShdw blurRad="38100" dist="38100" dir="2700000" algn="tl">
                    <a:srgbClr val="000000">
                      <a:alpha val="43137"/>
                    </a:srgbClr>
                  </a:outerShdw>
                </a:effectLst>
              </a:rPr>
              <a:t>CONNECTING STRENGTHS</a:t>
            </a:r>
          </a:p>
        </p:txBody>
      </p:sp>
    </p:spTree>
    <p:extLst>
      <p:ext uri="{BB962C8B-B14F-4D97-AF65-F5344CB8AC3E}">
        <p14:creationId xmlns:p14="http://schemas.microsoft.com/office/powerpoint/2010/main" val="3041490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421" y="796374"/>
            <a:ext cx="10583158" cy="880027"/>
          </a:xfrm>
          <a:scene3d>
            <a:camera prst="orthographicFront">
              <a:rot lat="0" lon="0" rev="0"/>
            </a:camera>
            <a:lightRig rig="balanced" dir="t">
              <a:rot lat="0" lon="0" rev="8700000"/>
            </a:lightRig>
          </a:scene3d>
        </p:spPr>
        <p:txBody>
          <a:bodyPr vert="horz" lIns="91440" tIns="45720" rIns="91440" bIns="45720" rtlCol="0" anchor="ctr">
            <a:normAutofit fontScale="90000"/>
          </a:bodyPr>
          <a:lstStyle/>
          <a:p>
            <a:pPr>
              <a:lnSpc>
                <a:spcPct val="90000"/>
              </a:lnSpc>
            </a:pPr>
            <a:r>
              <a:rPr lang="en-US" sz="3200" dirty="0">
                <a:solidFill>
                  <a:srgbClr val="FFFFFF"/>
                </a:solidFill>
              </a:rPr>
              <a:t>What Strengths &amp; Family/Community Supports Does the Family Have?</a:t>
            </a:r>
          </a:p>
        </p:txBody>
      </p:sp>
      <p:sp>
        <p:nvSpPr>
          <p:cNvPr id="18" name="Rectangle 17">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0DD287-E4EF-4AA8-93D1-C1CD792816A6}"/>
              </a:ext>
            </a:extLst>
          </p:cNvPr>
          <p:cNvSpPr>
            <a:spLocks noGrp="1"/>
          </p:cNvSpPr>
          <p:nvPr>
            <p:ph idx="1"/>
          </p:nvPr>
        </p:nvSpPr>
        <p:spPr>
          <a:xfrm>
            <a:off x="0" y="1890268"/>
            <a:ext cx="12192000" cy="4967732"/>
          </a:xfrm>
        </p:spPr>
        <p:txBody>
          <a:bodyPr vert="horz" lIns="91440" tIns="45720" rIns="91440" bIns="45720" rtlCol="0" anchor="t">
            <a:normAutofit/>
          </a:bodyPr>
          <a:lstStyle/>
          <a:p>
            <a:pPr marL="0" marR="0" lvl="0" indent="0" fontAlgn="auto">
              <a:lnSpc>
                <a:spcPct val="90000"/>
              </a:lnSpc>
              <a:tabLst/>
              <a:defRPr/>
            </a:pPr>
            <a:endParaRPr kumimoji="0" lang="en-US" sz="2800" b="0" i="0" u="none" strike="noStrike" spc="0" normalizeH="0" baseline="0" noProof="0" dirty="0">
              <a:ln>
                <a:noFill/>
              </a:ln>
              <a:uLnTx/>
              <a:uFillTx/>
            </a:endParaRPr>
          </a:p>
          <a:p>
            <a:pPr lvl="0">
              <a:lnSpc>
                <a:spcPct val="90000"/>
              </a:lnSpc>
            </a:pPr>
            <a:r>
              <a:rPr lang="en-US" sz="2800" dirty="0"/>
              <a:t>Multiple family members support and assist in providing care for the children. The family members support the children and Alicia in improving her relationship with her children. Alicia identified that she drinks when stressed; knowing her children are with family is a stress relief. Family members want to provide support to Alicia and minimize her drinking. </a:t>
            </a:r>
          </a:p>
          <a:p>
            <a:pPr lvl="0">
              <a:lnSpc>
                <a:spcPct val="90000"/>
              </a:lnSpc>
            </a:pPr>
            <a:r>
              <a:rPr lang="en-US" sz="2800" dirty="0"/>
              <a:t>Robert is physically able to work and wants to work and become the primary income earner in the home. Robert identified being unemployed has created additional stress for himself and made him feel bad. Robert is an auto mechanic which is a transferable skill in the job market. Alicia maintains employment and continues to alleviate some financial stress on the family through working.</a:t>
            </a:r>
          </a:p>
          <a:p>
            <a:pPr marL="0" marR="0" lvl="0" indent="0" fontAlgn="auto">
              <a:lnSpc>
                <a:spcPct val="90000"/>
              </a:lnSpc>
              <a:tabLst/>
              <a:defRPr/>
            </a:pPr>
            <a:endParaRPr kumimoji="0" lang="en-US" sz="2800" b="0" i="0" u="none" strike="noStrike" spc="0" normalizeH="0" baseline="0" noProof="0" dirty="0">
              <a:ln>
                <a:noFill/>
              </a:ln>
              <a:uLnTx/>
              <a:uFillTx/>
            </a:endParaRPr>
          </a:p>
        </p:txBody>
      </p:sp>
      <p:sp>
        <p:nvSpPr>
          <p:cNvPr id="5" name="Rectangle 4">
            <a:extLst>
              <a:ext uri="{FF2B5EF4-FFF2-40B4-BE49-F238E27FC236}">
                <a16:creationId xmlns:a16="http://schemas.microsoft.com/office/drawing/2014/main" id="{EF69F15B-624B-4A8B-A016-15DE314AC7C4}"/>
              </a:ext>
            </a:extLst>
          </p:cNvPr>
          <p:cNvSpPr/>
          <p:nvPr/>
        </p:nvSpPr>
        <p:spPr>
          <a:xfrm>
            <a:off x="-38101" y="-21265"/>
            <a:ext cx="12268200" cy="236988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Selected Non-Risk Contributors for this Concern</a:t>
            </a:r>
          </a:p>
          <a:p>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Johnston, Robert        -       Physical Health</a:t>
            </a:r>
          </a:p>
          <a:p>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Johnston, Alicia          -       Extended family </a:t>
            </a:r>
          </a:p>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Social &amp; Community Supports</a:t>
            </a:r>
          </a:p>
        </p:txBody>
      </p:sp>
    </p:spTree>
    <p:extLst>
      <p:ext uri="{BB962C8B-B14F-4D97-AF65-F5344CB8AC3E}">
        <p14:creationId xmlns:p14="http://schemas.microsoft.com/office/powerpoint/2010/main" val="164894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1952"/>
            <a:ext cx="12192000" cy="1265238"/>
          </a:xfrm>
          <a:solidFill>
            <a:schemeClr val="bg1"/>
          </a:solidFill>
          <a:ln>
            <a:noFill/>
          </a:ln>
          <a:effectLst>
            <a:outerShdw blurRad="107950" dist="12700" dir="5400000" algn="ctr">
              <a:srgbClr val="000000"/>
            </a:outerShdw>
            <a:softEdge rad="6350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ctr"/>
            <a:r>
              <a:rPr lang="en-US" sz="6600" b="1" dirty="0">
                <a:solidFill>
                  <a:schemeClr val="tx2">
                    <a:lumMod val="60000"/>
                    <a:lumOff val="40000"/>
                  </a:schemeClr>
                </a:solidFill>
                <a:effectLst>
                  <a:outerShdw blurRad="38100" dist="38100" dir="2700000" algn="tl">
                    <a:srgbClr val="000000">
                      <a:alpha val="43137"/>
                    </a:srgbClr>
                  </a:outerShdw>
                </a:effectLst>
              </a:rPr>
              <a:t>Purposes of Family Case Planning</a:t>
            </a:r>
          </a:p>
        </p:txBody>
      </p:sp>
      <p:sp>
        <p:nvSpPr>
          <p:cNvPr id="3" name="Content Placeholder 2"/>
          <p:cNvSpPr>
            <a:spLocks noGrp="1"/>
          </p:cNvSpPr>
          <p:nvPr>
            <p:ph idx="4294967295"/>
          </p:nvPr>
        </p:nvSpPr>
        <p:spPr>
          <a:xfrm>
            <a:off x="0" y="1514475"/>
            <a:ext cx="8229600" cy="4525963"/>
          </a:xfrm>
        </p:spPr>
        <p:txBody>
          <a:bodyPr/>
          <a:lstStyle/>
          <a:p>
            <a:pPr marL="0" indent="0">
              <a:buNone/>
            </a:pPr>
            <a:r>
              <a:rPr lang="en-US" dirty="0"/>
              <a:t>	</a:t>
            </a:r>
          </a:p>
        </p:txBody>
      </p:sp>
      <p:sp>
        <p:nvSpPr>
          <p:cNvPr id="5" name="Rectangle 4">
            <a:extLst>
              <a:ext uri="{FF2B5EF4-FFF2-40B4-BE49-F238E27FC236}">
                <a16:creationId xmlns:a16="http://schemas.microsoft.com/office/drawing/2014/main" id="{4C0CA726-0689-46EB-892F-E05407C368A1}"/>
              </a:ext>
            </a:extLst>
          </p:cNvPr>
          <p:cNvSpPr/>
          <p:nvPr/>
        </p:nvSpPr>
        <p:spPr>
          <a:xfrm>
            <a:off x="152400" y="2074486"/>
            <a:ext cx="4976928" cy="38136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rPr>
              <a:t>Behavior</a:t>
            </a:r>
          </a:p>
          <a:p>
            <a:pPr algn="ctr"/>
            <a:r>
              <a:rPr lang="en-US" sz="6600" dirty="0">
                <a:solidFill>
                  <a:schemeClr val="bg1"/>
                </a:solidFill>
              </a:rPr>
              <a:t>Change</a:t>
            </a:r>
          </a:p>
        </p:txBody>
      </p:sp>
      <p:sp>
        <p:nvSpPr>
          <p:cNvPr id="23" name="Rectangle 22">
            <a:extLst>
              <a:ext uri="{FF2B5EF4-FFF2-40B4-BE49-F238E27FC236}">
                <a16:creationId xmlns:a16="http://schemas.microsoft.com/office/drawing/2014/main" id="{3D59F481-442C-43EE-B8DB-F9C775BC9570}"/>
              </a:ext>
            </a:extLst>
          </p:cNvPr>
          <p:cNvSpPr/>
          <p:nvPr/>
        </p:nvSpPr>
        <p:spPr>
          <a:xfrm>
            <a:off x="5817336" y="4351647"/>
            <a:ext cx="2743200" cy="2286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Coordinate</a:t>
            </a:r>
          </a:p>
          <a:p>
            <a:pPr algn="ctr"/>
            <a:r>
              <a:rPr lang="en-US" sz="4400" dirty="0"/>
              <a:t>Action Steps</a:t>
            </a:r>
          </a:p>
        </p:txBody>
      </p:sp>
      <p:sp>
        <p:nvSpPr>
          <p:cNvPr id="24" name="Rectangle 23">
            <a:extLst>
              <a:ext uri="{FF2B5EF4-FFF2-40B4-BE49-F238E27FC236}">
                <a16:creationId xmlns:a16="http://schemas.microsoft.com/office/drawing/2014/main" id="{58847588-9360-4E3C-83B4-68923AC69E87}"/>
              </a:ext>
            </a:extLst>
          </p:cNvPr>
          <p:cNvSpPr/>
          <p:nvPr/>
        </p:nvSpPr>
        <p:spPr>
          <a:xfrm>
            <a:off x="9069944" y="2971800"/>
            <a:ext cx="2743200" cy="2286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Measure</a:t>
            </a:r>
          </a:p>
          <a:p>
            <a:pPr algn="ctr"/>
            <a:r>
              <a:rPr lang="en-US" sz="4400" dirty="0"/>
              <a:t>Progress</a:t>
            </a:r>
          </a:p>
        </p:txBody>
      </p:sp>
      <p:sp>
        <p:nvSpPr>
          <p:cNvPr id="25" name="Rectangle 24">
            <a:extLst>
              <a:ext uri="{FF2B5EF4-FFF2-40B4-BE49-F238E27FC236}">
                <a16:creationId xmlns:a16="http://schemas.microsoft.com/office/drawing/2014/main" id="{6527AF58-ECDB-4D40-B486-D6BF85E05205}"/>
              </a:ext>
            </a:extLst>
          </p:cNvPr>
          <p:cNvSpPr/>
          <p:nvPr/>
        </p:nvSpPr>
        <p:spPr>
          <a:xfrm>
            <a:off x="5791200" y="1712130"/>
            <a:ext cx="2743200" cy="21336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Maximize Strengths</a:t>
            </a:r>
          </a:p>
        </p:txBody>
      </p:sp>
    </p:spTree>
    <p:extLst>
      <p:ext uri="{BB962C8B-B14F-4D97-AF65-F5344CB8AC3E}">
        <p14:creationId xmlns:p14="http://schemas.microsoft.com/office/powerpoint/2010/main" val="10110076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10;&#10;Description automatically generated">
            <a:extLst>
              <a:ext uri="{FF2B5EF4-FFF2-40B4-BE49-F238E27FC236}">
                <a16:creationId xmlns:a16="http://schemas.microsoft.com/office/drawing/2014/main" id="{31C8439E-34E3-4864-8A5F-CE22FF627C9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38800" y="285975"/>
            <a:ext cx="6858000" cy="68580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A912524-0596-46E2-8FDC-E07651045890}"/>
              </a:ext>
            </a:extLst>
          </p:cNvPr>
          <p:cNvSpPr>
            <a:spLocks noGrp="1"/>
          </p:cNvSpPr>
          <p:nvPr>
            <p:ph type="title"/>
          </p:nvPr>
        </p:nvSpPr>
        <p:spPr>
          <a:xfrm>
            <a:off x="457200" y="381000"/>
            <a:ext cx="11277600" cy="1303867"/>
          </a:xfrm>
        </p:spPr>
        <p:txBody>
          <a:bodyPr>
            <a:normAutofit/>
          </a:bodyPr>
          <a:lstStyle/>
          <a:p>
            <a:r>
              <a:rPr lang="en-US" dirty="0"/>
              <a:t>Developing Action Steps to Behavior Change</a:t>
            </a:r>
          </a:p>
        </p:txBody>
      </p:sp>
      <p:pic>
        <p:nvPicPr>
          <p:cNvPr id="5" name="Content Placeholder 4" descr="A large green field with clouds in the sky&#10;&#10;Description automatically generated">
            <a:extLst>
              <a:ext uri="{FF2B5EF4-FFF2-40B4-BE49-F238E27FC236}">
                <a16:creationId xmlns:a16="http://schemas.microsoft.com/office/drawing/2014/main" id="{2F053247-0CFB-44E6-B1FC-E5ACE891EDF1}"/>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38200" y="1684867"/>
            <a:ext cx="5887124" cy="3924750"/>
          </a:xfrm>
          <a:prstGeom prst="rect">
            <a:avLst/>
          </a:prstGeom>
          <a:ln>
            <a:noFill/>
          </a:ln>
          <a:effectLst>
            <a:softEdge rad="112500"/>
          </a:effectLst>
        </p:spPr>
      </p:pic>
    </p:spTree>
    <p:extLst>
      <p:ext uri="{BB962C8B-B14F-4D97-AF65-F5344CB8AC3E}">
        <p14:creationId xmlns:p14="http://schemas.microsoft.com/office/powerpoint/2010/main" val="704635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828800" y="228600"/>
          <a:ext cx="8382000" cy="662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2758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umbrella&#10;&#10;Description automatically generated">
            <a:extLst>
              <a:ext uri="{FF2B5EF4-FFF2-40B4-BE49-F238E27FC236}">
                <a16:creationId xmlns:a16="http://schemas.microsoft.com/office/drawing/2014/main" id="{48486107-066B-4D95-B6AD-1343366059F7}"/>
              </a:ext>
            </a:extLst>
          </p:cNvPr>
          <p:cNvPicPr>
            <a:picLocks noChangeAspect="1"/>
          </p:cNvPicPr>
          <p:nvPr/>
        </p:nvPicPr>
        <p:blipFill rotWithShape="1">
          <a:blip r:embed="rId3">
            <a:extLst>
              <a:ext uri="{28A0092B-C50C-407E-A947-70E740481C1C}">
                <a14:useLocalDpi xmlns:a14="http://schemas.microsoft.com/office/drawing/2010/main" val="0"/>
              </a:ext>
            </a:extLst>
          </a:blip>
          <a:srcRect t="6347" b="17804"/>
          <a:stretch/>
        </p:blipFill>
        <p:spPr>
          <a:xfrm>
            <a:off x="0" y="-152400"/>
            <a:ext cx="12191999" cy="4128977"/>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ounded Rectangle 5"/>
          <p:cNvSpPr/>
          <p:nvPr/>
        </p:nvSpPr>
        <p:spPr>
          <a:xfrm>
            <a:off x="419100" y="3657600"/>
            <a:ext cx="11353799" cy="2971800"/>
          </a:xfrm>
          <a:prstGeom prst="roundRect">
            <a:avLst/>
          </a:prstGeom>
          <a:scene3d>
            <a:camera prst="orthographicFront">
              <a:rot lat="0" lon="0" rev="0"/>
            </a:camera>
            <a:lightRig rig="glow" dir="t">
              <a:rot lat="0" lon="0" rev="48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228600" lvl="0" algn="ctr">
              <a:lnSpc>
                <a:spcPct val="90000"/>
              </a:lnSpc>
              <a:spcAft>
                <a:spcPts val="600"/>
              </a:spcAft>
            </a:pPr>
            <a:r>
              <a:rPr lang="en-US" sz="4800" spc="-200" dirty="0">
                <a:solidFill>
                  <a:prstClr val="black"/>
                </a:solidFill>
              </a:rPr>
              <a:t>Engage the Family in Developing </a:t>
            </a:r>
            <a:br>
              <a:rPr lang="en-US" sz="4800" spc="-200" dirty="0">
                <a:solidFill>
                  <a:prstClr val="black"/>
                </a:solidFill>
              </a:rPr>
            </a:br>
            <a:r>
              <a:rPr lang="en-US" sz="4800" spc="-200" dirty="0">
                <a:solidFill>
                  <a:prstClr val="black"/>
                </a:solidFill>
              </a:rPr>
              <a:t>Action Steps</a:t>
            </a:r>
            <a:endParaRPr kumimoji="0" lang="en-US" sz="4800" b="0" i="0" u="none" strike="noStrike" kern="1200" cap="none" spc="-20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2096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500" fill="hold">
                                          <p:stCondLst>
                                            <p:cond delay="0"/>
                                          </p:stCondLst>
                                        </p:cTn>
                                        <p:tgtEl>
                                          <p:spTgt spid="4"/>
                                        </p:tgtEl>
                                        <p:attrNameLst>
                                          <p:attrName>r</p:attrName>
                                        </p:attrNameLst>
                                      </p:cBhvr>
                                    </p:animRot>
                                    <p:animRot by="-240000">
                                      <p:cBhvr>
                                        <p:cTn id="7" dur="1000" fill="hold">
                                          <p:stCondLst>
                                            <p:cond delay="1000"/>
                                          </p:stCondLst>
                                        </p:cTn>
                                        <p:tgtEl>
                                          <p:spTgt spid="4"/>
                                        </p:tgtEl>
                                        <p:attrNameLst>
                                          <p:attrName>r</p:attrName>
                                        </p:attrNameLst>
                                      </p:cBhvr>
                                    </p:animRot>
                                    <p:animRot by="240000">
                                      <p:cBhvr>
                                        <p:cTn id="8" dur="1000" fill="hold">
                                          <p:stCondLst>
                                            <p:cond delay="2000"/>
                                          </p:stCondLst>
                                        </p:cTn>
                                        <p:tgtEl>
                                          <p:spTgt spid="4"/>
                                        </p:tgtEl>
                                        <p:attrNameLst>
                                          <p:attrName>r</p:attrName>
                                        </p:attrNameLst>
                                      </p:cBhvr>
                                    </p:animRot>
                                    <p:animRot by="-240000">
                                      <p:cBhvr>
                                        <p:cTn id="9" dur="1000" fill="hold">
                                          <p:stCondLst>
                                            <p:cond delay="3000"/>
                                          </p:stCondLst>
                                        </p:cTn>
                                        <p:tgtEl>
                                          <p:spTgt spid="4"/>
                                        </p:tgtEl>
                                        <p:attrNameLst>
                                          <p:attrName>r</p:attrName>
                                        </p:attrNameLst>
                                      </p:cBhvr>
                                    </p:animRot>
                                    <p:animRot by="120000">
                                      <p:cBhvr>
                                        <p:cTn id="10" dur="1000" fill="hold">
                                          <p:stCondLst>
                                            <p:cond delay="4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52108" y="954756"/>
            <a:ext cx="2730414" cy="4946003"/>
          </a:xfrm>
        </p:spPr>
        <p:txBody>
          <a:bodyPr>
            <a:normAutofit/>
          </a:bodyPr>
          <a:lstStyle/>
          <a:p>
            <a:r>
              <a:rPr lang="en-US" sz="4100" b="1">
                <a:solidFill>
                  <a:srgbClr val="FFFFFF"/>
                </a:solidFill>
                <a:effectLst>
                  <a:outerShdw blurRad="38100" dist="38100" dir="2700000" algn="tl">
                    <a:srgbClr val="000000">
                      <a:alpha val="43137"/>
                    </a:srgbClr>
                  </a:outerShdw>
                </a:effectLst>
              </a:rPr>
              <a:t>Developing</a:t>
            </a:r>
            <a:br>
              <a:rPr lang="en-US" sz="4100" b="1">
                <a:solidFill>
                  <a:srgbClr val="FFFFFF"/>
                </a:solidFill>
                <a:effectLst>
                  <a:outerShdw blurRad="38100" dist="38100" dir="2700000" algn="tl">
                    <a:srgbClr val="000000">
                      <a:alpha val="43137"/>
                    </a:srgbClr>
                  </a:outerShdw>
                </a:effectLst>
              </a:rPr>
            </a:br>
            <a:r>
              <a:rPr lang="en-US" sz="4100" b="1">
                <a:solidFill>
                  <a:srgbClr val="FFFFFF"/>
                </a:solidFill>
                <a:effectLst>
                  <a:outerShdw blurRad="38100" dist="38100" dir="2700000" algn="tl">
                    <a:srgbClr val="000000">
                      <a:alpha val="43137"/>
                    </a:srgbClr>
                  </a:outerShdw>
                </a:effectLst>
              </a:rPr>
              <a:t>Family Activities</a:t>
            </a:r>
          </a:p>
        </p:txBody>
      </p:sp>
      <p:sp>
        <p:nvSpPr>
          <p:cNvPr id="14" name="Rectangle 13">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76799" y="457200"/>
            <a:ext cx="7086601" cy="6248400"/>
          </a:xfrm>
        </p:spPr>
        <p:style>
          <a:lnRef idx="2">
            <a:schemeClr val="accent6"/>
          </a:lnRef>
          <a:fillRef idx="1">
            <a:schemeClr val="lt1"/>
          </a:fillRef>
          <a:effectRef idx="0">
            <a:schemeClr val="accent6"/>
          </a:effectRef>
          <a:fontRef idx="minor">
            <a:schemeClr val="dk1"/>
          </a:fontRef>
        </p:style>
        <p:txBody>
          <a:bodyPr anchor="ctr">
            <a:noAutofit/>
          </a:bodyPr>
          <a:lstStyle/>
          <a:p>
            <a:pPr>
              <a:spcBef>
                <a:spcPts val="600"/>
              </a:spcBef>
              <a:buFont typeface="Wingdings" panose="05000000000000000000" pitchFamily="2" charset="2"/>
              <a:buChar char="ü"/>
            </a:pPr>
            <a:r>
              <a:rPr lang="en-US" sz="3600" dirty="0">
                <a:solidFill>
                  <a:schemeClr val="accent1"/>
                </a:solidFill>
              </a:rPr>
              <a:t>  Family Led</a:t>
            </a:r>
          </a:p>
          <a:p>
            <a:pPr>
              <a:buFont typeface="Wingdings" panose="05000000000000000000" pitchFamily="2" charset="2"/>
              <a:buChar char="ü"/>
            </a:pPr>
            <a:r>
              <a:rPr lang="en-US" sz="3600" dirty="0">
                <a:solidFill>
                  <a:schemeClr val="accent1"/>
                </a:solidFill>
              </a:rPr>
              <a:t>  Educational Resources</a:t>
            </a:r>
          </a:p>
          <a:p>
            <a:pPr>
              <a:buFont typeface="Wingdings" panose="05000000000000000000" pitchFamily="2" charset="2"/>
              <a:buChar char="ü"/>
            </a:pPr>
            <a:r>
              <a:rPr lang="en-US" sz="3600" dirty="0">
                <a:solidFill>
                  <a:schemeClr val="accent1"/>
                </a:solidFill>
              </a:rPr>
              <a:t>  Step-by-Step Detail</a:t>
            </a:r>
          </a:p>
          <a:p>
            <a:pPr>
              <a:buFont typeface="Wingdings" panose="05000000000000000000" pitchFamily="2" charset="2"/>
              <a:buChar char="ü"/>
            </a:pPr>
            <a:r>
              <a:rPr lang="en-US" sz="3600" dirty="0">
                <a:solidFill>
                  <a:schemeClr val="accent1"/>
                </a:solidFill>
              </a:rPr>
              <a:t>  Transparent on Non-Negotiables </a:t>
            </a:r>
          </a:p>
          <a:p>
            <a:pPr>
              <a:buFont typeface="Wingdings" panose="05000000000000000000" pitchFamily="2" charset="2"/>
              <a:buChar char="ü"/>
            </a:pPr>
            <a:r>
              <a:rPr lang="en-US" sz="3600" dirty="0">
                <a:solidFill>
                  <a:schemeClr val="accent1"/>
                </a:solidFill>
              </a:rPr>
              <a:t>  Link to Behavior Change</a:t>
            </a:r>
          </a:p>
          <a:p>
            <a:pPr>
              <a:buFont typeface="Wingdings" panose="05000000000000000000" pitchFamily="2" charset="2"/>
              <a:buChar char="ü"/>
            </a:pPr>
            <a:r>
              <a:rPr lang="en-US" sz="3600" dirty="0">
                <a:solidFill>
                  <a:schemeClr val="accent1"/>
                </a:solidFill>
              </a:rPr>
              <a:t>  Easy-to-Understand Language</a:t>
            </a:r>
          </a:p>
          <a:p>
            <a:pPr>
              <a:buFont typeface="Wingdings" panose="05000000000000000000" pitchFamily="2" charset="2"/>
              <a:buChar char="ü"/>
            </a:pPr>
            <a:r>
              <a:rPr lang="en-US" sz="3600" dirty="0">
                <a:solidFill>
                  <a:schemeClr val="accent1"/>
                </a:solidFill>
              </a:rPr>
              <a:t>  Linking, not just referring services</a:t>
            </a:r>
          </a:p>
          <a:p>
            <a:pPr>
              <a:buFont typeface="Wingdings" panose="05000000000000000000" pitchFamily="2" charset="2"/>
              <a:buChar char="ü"/>
            </a:pPr>
            <a:r>
              <a:rPr lang="en-US" sz="3600" dirty="0">
                <a:solidFill>
                  <a:schemeClr val="accent1"/>
                </a:solidFill>
              </a:rPr>
              <a:t> Caseworker &amp; Provider steps</a:t>
            </a:r>
            <a:endParaRPr lang="en-US" sz="3600" dirty="0">
              <a:solidFill>
                <a:schemeClr val="bg1"/>
              </a:solidFill>
            </a:endParaRPr>
          </a:p>
        </p:txBody>
      </p:sp>
    </p:spTree>
    <p:extLst>
      <p:ext uri="{BB962C8B-B14F-4D97-AF65-F5344CB8AC3E}">
        <p14:creationId xmlns:p14="http://schemas.microsoft.com/office/powerpoint/2010/main" val="1469431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32881"/>
            <a:ext cx="11371559" cy="2081719"/>
          </a:xfrm>
          <a:solidFill>
            <a:schemeClr val="bg1"/>
          </a:solidFill>
          <a:effectLst>
            <a:softEdge rad="63500"/>
          </a:effectLst>
        </p:spPr>
        <p:txBody>
          <a:bodyPr>
            <a:noAutofit/>
          </a:bodyPr>
          <a:lstStyle/>
          <a:p>
            <a:r>
              <a:rPr lang="en-US" sz="5400" b="1" dirty="0">
                <a:solidFill>
                  <a:schemeClr val="tx2">
                    <a:lumMod val="60000"/>
                    <a:lumOff val="40000"/>
                  </a:schemeClr>
                </a:solidFill>
                <a:effectLst>
                  <a:outerShdw blurRad="38100" dist="38100" dir="2700000" algn="tl">
                    <a:srgbClr val="000000">
                      <a:alpha val="43137"/>
                    </a:srgbClr>
                  </a:outerShdw>
                </a:effectLst>
              </a:rPr>
              <a:t>Example of Family Action Steps</a:t>
            </a:r>
            <a:br>
              <a:rPr lang="en-US" sz="5400" b="1" dirty="0">
                <a:solidFill>
                  <a:schemeClr val="tx2">
                    <a:lumMod val="60000"/>
                    <a:lumOff val="40000"/>
                  </a:schemeClr>
                </a:solidFill>
                <a:effectLst>
                  <a:outerShdw blurRad="38100" dist="38100" dir="2700000" algn="tl">
                    <a:srgbClr val="000000">
                      <a:alpha val="43137"/>
                    </a:srgbClr>
                  </a:outerShdw>
                </a:effectLst>
              </a:rPr>
            </a:br>
            <a:endParaRPr lang="en-US" sz="5400" b="1"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34540" y="2438400"/>
            <a:ext cx="5740710" cy="3962400"/>
          </a:xfrm>
          <a:ln/>
        </p:spPr>
        <p:style>
          <a:lnRef idx="1">
            <a:schemeClr val="accent2"/>
          </a:lnRef>
          <a:fillRef idx="2">
            <a:schemeClr val="accent2"/>
          </a:fillRef>
          <a:effectRef idx="1">
            <a:schemeClr val="accent2"/>
          </a:effectRef>
          <a:fontRef idx="minor">
            <a:schemeClr val="dk1"/>
          </a:fontRef>
        </p:style>
        <p:txBody>
          <a:bodyPr>
            <a:normAutofit/>
          </a:bodyPr>
          <a:lstStyle/>
          <a:p>
            <a:pPr marL="0" indent="0" algn="ctr">
              <a:buNone/>
            </a:pPr>
            <a:r>
              <a:rPr lang="en-US" sz="4400" dirty="0"/>
              <a:t>“Ms. Wilson will engage in consultation with her doctor to discuss the efficacy of her medication intervention.”</a:t>
            </a:r>
          </a:p>
          <a:p>
            <a:pPr marL="0" indent="0" algn="ctr">
              <a:buNone/>
            </a:pPr>
            <a:endParaRPr lang="en-US" sz="3600" dirty="0"/>
          </a:p>
          <a:p>
            <a:pPr marL="0" indent="0">
              <a:buNone/>
            </a:pPr>
            <a:endParaRPr lang="en-US" sz="1200" dirty="0"/>
          </a:p>
        </p:txBody>
      </p:sp>
      <p:sp>
        <p:nvSpPr>
          <p:cNvPr id="5" name="Content Placeholder 4">
            <a:extLst>
              <a:ext uri="{FF2B5EF4-FFF2-40B4-BE49-F238E27FC236}">
                <a16:creationId xmlns:a16="http://schemas.microsoft.com/office/drawing/2014/main" id="{13AD5489-D89D-4CDC-AC55-9FC2E03B7A1C}"/>
              </a:ext>
            </a:extLst>
          </p:cNvPr>
          <p:cNvSpPr>
            <a:spLocks noGrp="1"/>
          </p:cNvSpPr>
          <p:nvPr>
            <p:ph sz="half" idx="2"/>
          </p:nvPr>
        </p:nvSpPr>
        <p:spPr>
          <a:xfrm>
            <a:off x="6181344" y="2438400"/>
            <a:ext cx="5576116" cy="3962400"/>
          </a:xfrm>
        </p:spPr>
        <p:style>
          <a:lnRef idx="1">
            <a:schemeClr val="accent4"/>
          </a:lnRef>
          <a:fillRef idx="2">
            <a:schemeClr val="accent4"/>
          </a:fillRef>
          <a:effectRef idx="1">
            <a:schemeClr val="accent4"/>
          </a:effectRef>
          <a:fontRef idx="minor">
            <a:schemeClr val="dk1"/>
          </a:fontRef>
        </p:style>
        <p:txBody>
          <a:bodyPr>
            <a:normAutofit/>
          </a:bodyPr>
          <a:lstStyle/>
          <a:p>
            <a:pPr marL="0" indent="0" algn="ctr">
              <a:buNone/>
            </a:pPr>
            <a:r>
              <a:rPr lang="en-US" sz="4400" dirty="0"/>
              <a:t>“Ms. Wilson will meet with her doctor once a month to talk about how her medication is working for her.”</a:t>
            </a:r>
          </a:p>
        </p:txBody>
      </p:sp>
      <p:sp>
        <p:nvSpPr>
          <p:cNvPr id="6" name="Rectangle 5">
            <a:extLst>
              <a:ext uri="{FF2B5EF4-FFF2-40B4-BE49-F238E27FC236}">
                <a16:creationId xmlns:a16="http://schemas.microsoft.com/office/drawing/2014/main" id="{5E2B199E-4CE8-4BED-9C2A-06696CDD5B05}"/>
              </a:ext>
            </a:extLst>
          </p:cNvPr>
          <p:cNvSpPr/>
          <p:nvPr/>
        </p:nvSpPr>
        <p:spPr>
          <a:xfrm>
            <a:off x="439441" y="1515070"/>
            <a:ext cx="5577311" cy="923330"/>
          </a:xfrm>
          <a:prstGeom prst="rect">
            <a:avLst/>
          </a:prstGeom>
          <a:solidFill>
            <a:schemeClr val="bg1"/>
          </a:solid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POORLY Written</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Rectangle 6">
            <a:extLst>
              <a:ext uri="{FF2B5EF4-FFF2-40B4-BE49-F238E27FC236}">
                <a16:creationId xmlns:a16="http://schemas.microsoft.com/office/drawing/2014/main" id="{705B40BE-F6E6-4792-9947-3D991455D4BA}"/>
              </a:ext>
            </a:extLst>
          </p:cNvPr>
          <p:cNvSpPr/>
          <p:nvPr/>
        </p:nvSpPr>
        <p:spPr>
          <a:xfrm>
            <a:off x="6170347" y="1515070"/>
            <a:ext cx="5564453" cy="923330"/>
          </a:xfrm>
          <a:prstGeom prst="rect">
            <a:avLst/>
          </a:prstGeom>
          <a:solidFill>
            <a:schemeClr val="bg1"/>
          </a:solid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WELL-Written</a:t>
            </a:r>
          </a:p>
        </p:txBody>
      </p:sp>
    </p:spTree>
    <p:extLst>
      <p:ext uri="{BB962C8B-B14F-4D97-AF65-F5344CB8AC3E}">
        <p14:creationId xmlns:p14="http://schemas.microsoft.com/office/powerpoint/2010/main" val="29001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32881"/>
            <a:ext cx="11371559" cy="2081719"/>
          </a:xfrm>
          <a:solidFill>
            <a:schemeClr val="bg1"/>
          </a:solidFill>
          <a:effectLst>
            <a:softEdge rad="63500"/>
          </a:effectLst>
        </p:spPr>
        <p:txBody>
          <a:bodyPr>
            <a:noAutofit/>
          </a:bodyPr>
          <a:lstStyle/>
          <a:p>
            <a:r>
              <a:rPr lang="en-US" sz="5400" b="1" dirty="0">
                <a:solidFill>
                  <a:schemeClr val="tx2">
                    <a:lumMod val="60000"/>
                    <a:lumOff val="40000"/>
                  </a:schemeClr>
                </a:solidFill>
                <a:effectLst>
                  <a:outerShdw blurRad="38100" dist="38100" dir="2700000" algn="tl">
                    <a:srgbClr val="000000">
                      <a:alpha val="43137"/>
                    </a:srgbClr>
                  </a:outerShdw>
                </a:effectLst>
              </a:rPr>
              <a:t>Example of Family Action Steps</a:t>
            </a:r>
            <a:br>
              <a:rPr lang="en-US" sz="5400" b="1" dirty="0">
                <a:solidFill>
                  <a:schemeClr val="tx2">
                    <a:lumMod val="60000"/>
                    <a:lumOff val="40000"/>
                  </a:schemeClr>
                </a:solidFill>
                <a:effectLst>
                  <a:outerShdw blurRad="38100" dist="38100" dir="2700000" algn="tl">
                    <a:srgbClr val="000000">
                      <a:alpha val="43137"/>
                    </a:srgbClr>
                  </a:outerShdw>
                </a:effectLst>
              </a:rPr>
            </a:br>
            <a:endParaRPr lang="en-US" sz="5400" b="1"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34540" y="2438400"/>
            <a:ext cx="5740710" cy="3962400"/>
          </a:xfrm>
          <a:ln/>
        </p:spPr>
        <p:style>
          <a:lnRef idx="1">
            <a:schemeClr val="accent2"/>
          </a:lnRef>
          <a:fillRef idx="2">
            <a:schemeClr val="accent2"/>
          </a:fillRef>
          <a:effectRef idx="1">
            <a:schemeClr val="accent2"/>
          </a:effectRef>
          <a:fontRef idx="minor">
            <a:schemeClr val="dk1"/>
          </a:fontRef>
        </p:style>
        <p:txBody>
          <a:bodyPr>
            <a:normAutofit fontScale="92500"/>
          </a:bodyPr>
          <a:lstStyle/>
          <a:p>
            <a:pPr marL="0" indent="0" algn="ctr">
              <a:buNone/>
            </a:pPr>
            <a:r>
              <a:rPr lang="en-US" sz="4400" dirty="0"/>
              <a:t>“Mr. Gomez will participate in monthly parenting education classes to learn how to cope with toilet training and temper tantrums with a toddler.”</a:t>
            </a:r>
          </a:p>
          <a:p>
            <a:pPr marL="0" indent="0" algn="ctr">
              <a:buNone/>
            </a:pPr>
            <a:endParaRPr lang="en-US" sz="3600" dirty="0"/>
          </a:p>
          <a:p>
            <a:pPr marL="0" indent="0">
              <a:buNone/>
            </a:pPr>
            <a:endParaRPr lang="en-US" sz="1200" dirty="0"/>
          </a:p>
        </p:txBody>
      </p:sp>
      <p:sp>
        <p:nvSpPr>
          <p:cNvPr id="5" name="Content Placeholder 4">
            <a:extLst>
              <a:ext uri="{FF2B5EF4-FFF2-40B4-BE49-F238E27FC236}">
                <a16:creationId xmlns:a16="http://schemas.microsoft.com/office/drawing/2014/main" id="{13AD5489-D89D-4CDC-AC55-9FC2E03B7A1C}"/>
              </a:ext>
            </a:extLst>
          </p:cNvPr>
          <p:cNvSpPr>
            <a:spLocks noGrp="1"/>
          </p:cNvSpPr>
          <p:nvPr>
            <p:ph sz="half" idx="2"/>
          </p:nvPr>
        </p:nvSpPr>
        <p:spPr>
          <a:xfrm>
            <a:off x="6181344" y="2438400"/>
            <a:ext cx="5576116" cy="3962400"/>
          </a:xfrm>
        </p:spPr>
        <p:style>
          <a:lnRef idx="1">
            <a:schemeClr val="accent4"/>
          </a:lnRef>
          <a:fillRef idx="2">
            <a:schemeClr val="accent4"/>
          </a:fillRef>
          <a:effectRef idx="1">
            <a:schemeClr val="accent4"/>
          </a:effectRef>
          <a:fontRef idx="minor">
            <a:schemeClr val="dk1"/>
          </a:fontRef>
        </p:style>
        <p:txBody>
          <a:bodyPr>
            <a:normAutofit fontScale="92500"/>
          </a:bodyPr>
          <a:lstStyle/>
          <a:p>
            <a:pPr marL="0" indent="0" algn="ctr">
              <a:buNone/>
            </a:pPr>
            <a:endParaRPr lang="en-US" sz="4400" dirty="0"/>
          </a:p>
          <a:p>
            <a:pPr marL="0" indent="0" algn="ctr">
              <a:buNone/>
            </a:pPr>
            <a:r>
              <a:rPr lang="en-US" sz="4400" dirty="0"/>
              <a:t>“Father will participate in parenting classes and attend all sessions.”</a:t>
            </a:r>
          </a:p>
        </p:txBody>
      </p:sp>
      <p:sp>
        <p:nvSpPr>
          <p:cNvPr id="6" name="Rectangle 5">
            <a:extLst>
              <a:ext uri="{FF2B5EF4-FFF2-40B4-BE49-F238E27FC236}">
                <a16:creationId xmlns:a16="http://schemas.microsoft.com/office/drawing/2014/main" id="{5E2B199E-4CE8-4BED-9C2A-06696CDD5B05}"/>
              </a:ext>
            </a:extLst>
          </p:cNvPr>
          <p:cNvSpPr/>
          <p:nvPr/>
        </p:nvSpPr>
        <p:spPr>
          <a:xfrm>
            <a:off x="6072271" y="1481846"/>
            <a:ext cx="5577311" cy="923330"/>
          </a:xfrm>
          <a:prstGeom prst="rect">
            <a:avLst/>
          </a:prstGeom>
          <a:solidFill>
            <a:schemeClr val="bg1"/>
          </a:solid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POORLY Written</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Rectangle 6">
            <a:extLst>
              <a:ext uri="{FF2B5EF4-FFF2-40B4-BE49-F238E27FC236}">
                <a16:creationId xmlns:a16="http://schemas.microsoft.com/office/drawing/2014/main" id="{705B40BE-F6E6-4792-9947-3D991455D4BA}"/>
              </a:ext>
            </a:extLst>
          </p:cNvPr>
          <p:cNvSpPr/>
          <p:nvPr/>
        </p:nvSpPr>
        <p:spPr>
          <a:xfrm>
            <a:off x="501289" y="1447800"/>
            <a:ext cx="5564453" cy="923330"/>
          </a:xfrm>
          <a:prstGeom prst="rect">
            <a:avLst/>
          </a:prstGeom>
          <a:solidFill>
            <a:schemeClr val="bg1"/>
          </a:solid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WELL-Written</a:t>
            </a:r>
          </a:p>
        </p:txBody>
      </p:sp>
    </p:spTree>
    <p:extLst>
      <p:ext uri="{BB962C8B-B14F-4D97-AF65-F5344CB8AC3E}">
        <p14:creationId xmlns:p14="http://schemas.microsoft.com/office/powerpoint/2010/main" val="22260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9" name="Straight Connector 18">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E144EA0E-5FC8-49D2-9C7F-15FD7D417FC6}"/>
              </a:ext>
            </a:extLst>
          </p:cNvPr>
          <p:cNvPicPr>
            <a:picLocks noGrp="1" noChangeAspect="1"/>
          </p:cNvPicPr>
          <p:nvPr>
            <p:ph type="pic" idx="1"/>
          </p:nvPr>
        </p:nvPicPr>
        <p:blipFill rotWithShape="1">
          <a:blip r:embed="rId4">
            <a:alphaModFix amt="35000"/>
            <a:extLst>
              <a:ext uri="{28A0092B-C50C-407E-A947-70E740481C1C}">
                <a14:useLocalDpi xmlns:a14="http://schemas.microsoft.com/office/drawing/2010/main" val="0"/>
              </a:ext>
            </a:extLst>
          </a:blip>
          <a:srcRect t="10026" b="5705"/>
          <a:stretch/>
        </p:blipFill>
        <p:spPr>
          <a:xfrm>
            <a:off x="20" y="10"/>
            <a:ext cx="12191980" cy="6857990"/>
          </a:xfrm>
          <a:prstGeom prst="rect">
            <a:avLst/>
          </a:prstGeom>
        </p:spPr>
      </p:pic>
      <p:sp>
        <p:nvSpPr>
          <p:cNvPr id="4" name="Title 3">
            <a:extLst>
              <a:ext uri="{FF2B5EF4-FFF2-40B4-BE49-F238E27FC236}">
                <a16:creationId xmlns:a16="http://schemas.microsoft.com/office/drawing/2014/main" id="{079396F7-1BB8-4ECA-8305-C3E7DED9A73A}"/>
              </a:ext>
            </a:extLst>
          </p:cNvPr>
          <p:cNvSpPr>
            <a:spLocks noGrp="1"/>
          </p:cNvSpPr>
          <p:nvPr>
            <p:ph type="title"/>
          </p:nvPr>
        </p:nvSpPr>
        <p:spPr>
          <a:xfrm>
            <a:off x="1293783" y="1524000"/>
            <a:ext cx="9601196" cy="2937040"/>
          </a:xfrm>
        </p:spPr>
        <p:txBody>
          <a:bodyPr vert="horz" lIns="91440" tIns="45720" rIns="91440" bIns="45720" rtlCol="0" anchor="ctr">
            <a:normAutofit fontScale="90000"/>
          </a:bodyPr>
          <a:lstStyle/>
          <a:p>
            <a:pPr>
              <a:lnSpc>
                <a:spcPct val="90000"/>
              </a:lnSpc>
            </a:pPr>
            <a:r>
              <a:rPr lang="en-US" sz="6000" dirty="0">
                <a:solidFill>
                  <a:srgbClr val="FFFFFF"/>
                </a:solidFill>
              </a:rPr>
              <a:t>Steps the Caseworker/Agency Will Take to Assist the Family Reach Their Goals</a:t>
            </a:r>
            <a:br>
              <a:rPr lang="en-US" dirty="0">
                <a:solidFill>
                  <a:srgbClr val="FFFFFF"/>
                </a:solidFill>
              </a:rPr>
            </a:br>
            <a:endParaRPr lang="en-US" dirty="0">
              <a:solidFill>
                <a:srgbClr val="FFFFFF"/>
              </a:solidFill>
            </a:endParaRPr>
          </a:p>
        </p:txBody>
      </p:sp>
      <p:cxnSp>
        <p:nvCxnSpPr>
          <p:cNvPr id="23" name="Straight Connector 22">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0594912"/>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95411443"/>
              </p:ext>
            </p:extLst>
          </p:nvPr>
        </p:nvGraphicFramePr>
        <p:xfrm>
          <a:off x="1676400" y="1177962"/>
          <a:ext cx="8991600" cy="46132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3352800" y="4953001"/>
            <a:ext cx="5562600" cy="584775"/>
          </a:xfrm>
          <a:prstGeom prst="rect">
            <a:avLst/>
          </a:prstGeom>
          <a:noFill/>
        </p:spPr>
        <p:txBody>
          <a:bodyPr wrap="square" rtlCol="0">
            <a:spAutoFit/>
          </a:bodyPr>
          <a:lstStyle/>
          <a:p>
            <a:pPr algn="ctr"/>
            <a:r>
              <a:rPr lang="en-US" sz="3200" b="1" spc="600" dirty="0">
                <a:solidFill>
                  <a:schemeClr val="tx1">
                    <a:lumMod val="75000"/>
                    <a:lumOff val="25000"/>
                  </a:schemeClr>
                </a:solidFill>
                <a:effectLst>
                  <a:outerShdw blurRad="38100" dist="38100" dir="2700000" algn="tl">
                    <a:srgbClr val="000000">
                      <a:alpha val="43137"/>
                    </a:srgbClr>
                  </a:outerShdw>
                </a:effectLst>
              </a:rPr>
              <a:t>Caseworker Activities</a:t>
            </a:r>
          </a:p>
        </p:txBody>
      </p:sp>
    </p:spTree>
    <p:extLst>
      <p:ext uri="{BB962C8B-B14F-4D97-AF65-F5344CB8AC3E}">
        <p14:creationId xmlns:p14="http://schemas.microsoft.com/office/powerpoint/2010/main" val="16371515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52108" y="954756"/>
            <a:ext cx="2730414" cy="4946003"/>
          </a:xfrm>
        </p:spPr>
        <p:txBody>
          <a:bodyPr>
            <a:normAutofit/>
          </a:bodyPr>
          <a:lstStyle/>
          <a:p>
            <a:r>
              <a:rPr lang="en-US" sz="4000" b="1" dirty="0">
                <a:solidFill>
                  <a:srgbClr val="FFFFFF"/>
                </a:solidFill>
                <a:effectLst>
                  <a:outerShdw blurRad="38100" dist="38100" dir="2700000" algn="tl">
                    <a:srgbClr val="000000">
                      <a:alpha val="43137"/>
                    </a:srgbClr>
                  </a:outerShdw>
                </a:effectLst>
              </a:rPr>
              <a:t>Caseworker &amp; </a:t>
            </a:r>
            <a:br>
              <a:rPr lang="en-US" sz="4000" b="1" dirty="0">
                <a:solidFill>
                  <a:srgbClr val="FFFFFF"/>
                </a:solidFill>
                <a:effectLst>
                  <a:outerShdw blurRad="38100" dist="38100" dir="2700000" algn="tl">
                    <a:srgbClr val="000000">
                      <a:alpha val="43137"/>
                    </a:srgbClr>
                  </a:outerShdw>
                </a:effectLst>
              </a:rPr>
            </a:br>
            <a:r>
              <a:rPr lang="en-US" sz="4000" b="1" dirty="0">
                <a:solidFill>
                  <a:srgbClr val="FFFFFF"/>
                </a:solidFill>
                <a:effectLst>
                  <a:outerShdw blurRad="38100" dist="38100" dir="2700000" algn="tl">
                    <a:srgbClr val="000000">
                      <a:alpha val="43137"/>
                    </a:srgbClr>
                  </a:outerShdw>
                </a:effectLst>
              </a:rPr>
              <a:t>Service Team Activities</a:t>
            </a:r>
          </a:p>
        </p:txBody>
      </p:sp>
      <p:sp>
        <p:nvSpPr>
          <p:cNvPr id="14" name="Rectangle 13">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0" y="152400"/>
            <a:ext cx="7239000" cy="6553200"/>
          </a:xfrm>
        </p:spPr>
        <p:style>
          <a:lnRef idx="0">
            <a:schemeClr val="accent2"/>
          </a:lnRef>
          <a:fillRef idx="3">
            <a:schemeClr val="accent2"/>
          </a:fillRef>
          <a:effectRef idx="3">
            <a:schemeClr val="accent2"/>
          </a:effectRef>
          <a:fontRef idx="minor">
            <a:schemeClr val="lt1"/>
          </a:fontRef>
        </p:style>
        <p:txBody>
          <a:bodyPr anchor="ctr">
            <a:normAutofit/>
          </a:bodyPr>
          <a:lstStyle/>
          <a:p>
            <a:pPr marL="0" indent="0" algn="ctr">
              <a:lnSpc>
                <a:spcPct val="90000"/>
              </a:lnSpc>
              <a:buNone/>
            </a:pPr>
            <a:r>
              <a:rPr lang="en-US" sz="3000" dirty="0">
                <a:solidFill>
                  <a:schemeClr val="bg1"/>
                </a:solidFill>
              </a:rPr>
              <a:t>“The Counselor at Substance Abuse Services will contact Todd within three days of receiving the referral to schedule the appointment for the initial assessment.”</a:t>
            </a:r>
          </a:p>
          <a:p>
            <a:pPr marL="0" indent="0" algn="ctr">
              <a:lnSpc>
                <a:spcPct val="90000"/>
              </a:lnSpc>
              <a:buNone/>
            </a:pPr>
            <a:endParaRPr lang="en-US" sz="3000" dirty="0">
              <a:solidFill>
                <a:schemeClr val="bg1"/>
              </a:solidFill>
            </a:endParaRPr>
          </a:p>
          <a:p>
            <a:pPr marL="0" indent="0" algn="ctr">
              <a:lnSpc>
                <a:spcPct val="90000"/>
              </a:lnSpc>
              <a:buNone/>
            </a:pPr>
            <a:r>
              <a:rPr lang="en-US" sz="3000" dirty="0">
                <a:solidFill>
                  <a:schemeClr val="bg1"/>
                </a:solidFill>
              </a:rPr>
              <a:t>“The caseworker will conduct random, unannounced home visits to make sure that dangerous or hazardous items are not within reach of the children.”</a:t>
            </a:r>
          </a:p>
          <a:p>
            <a:pPr marL="0" indent="0" algn="ctr">
              <a:lnSpc>
                <a:spcPct val="90000"/>
              </a:lnSpc>
              <a:buNone/>
            </a:pPr>
            <a:endParaRPr lang="en-US" sz="3000" dirty="0">
              <a:solidFill>
                <a:schemeClr val="bg1"/>
              </a:solidFill>
            </a:endParaRPr>
          </a:p>
          <a:p>
            <a:pPr marL="0" indent="0" algn="ctr">
              <a:lnSpc>
                <a:spcPct val="90000"/>
              </a:lnSpc>
              <a:buNone/>
            </a:pPr>
            <a:r>
              <a:rPr lang="en-US" sz="3000" dirty="0">
                <a:solidFill>
                  <a:schemeClr val="bg1"/>
                </a:solidFill>
              </a:rPr>
              <a:t>“The caseworker will talk with the substance abuse counselor about Mr. Hernandez’s attendance and progress in treatment.” </a:t>
            </a:r>
          </a:p>
        </p:txBody>
      </p:sp>
    </p:spTree>
    <p:extLst>
      <p:ext uri="{BB962C8B-B14F-4D97-AF65-F5344CB8AC3E}">
        <p14:creationId xmlns:p14="http://schemas.microsoft.com/office/powerpoint/2010/main" val="4520696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83090" y="609599"/>
            <a:ext cx="3784110" cy="5590994"/>
          </a:xfrm>
        </p:spPr>
        <p:txBody>
          <a:bodyPr>
            <a:normAutofit/>
          </a:bodyPr>
          <a:lstStyle/>
          <a:p>
            <a:pPr>
              <a:lnSpc>
                <a:spcPct val="90000"/>
              </a:lnSpc>
            </a:pPr>
            <a:r>
              <a:rPr lang="en-US" b="1" dirty="0">
                <a:solidFill>
                  <a:srgbClr val="262626"/>
                </a:solidFill>
                <a:effectLst>
                  <a:outerShdw blurRad="38100" dist="38100" dir="2700000" algn="tl">
                    <a:srgbClr val="000000">
                      <a:alpha val="43137"/>
                    </a:srgbClr>
                  </a:outerShdw>
                </a:effectLst>
              </a:rPr>
              <a:t>Bringing Family, Provider, </a:t>
            </a:r>
            <a:br>
              <a:rPr lang="en-US" b="1" dirty="0">
                <a:solidFill>
                  <a:srgbClr val="262626"/>
                </a:solidFill>
                <a:effectLst>
                  <a:outerShdw blurRad="38100" dist="38100" dir="2700000" algn="tl">
                    <a:srgbClr val="000000">
                      <a:alpha val="43137"/>
                    </a:srgbClr>
                  </a:outerShdw>
                </a:effectLst>
              </a:rPr>
            </a:br>
            <a:r>
              <a:rPr lang="en-US" b="1" dirty="0">
                <a:solidFill>
                  <a:srgbClr val="262626"/>
                </a:solidFill>
                <a:effectLst>
                  <a:outerShdw blurRad="38100" dist="38100" dir="2700000" algn="tl">
                    <a:srgbClr val="000000">
                      <a:alpha val="43137"/>
                    </a:srgbClr>
                  </a:outerShdw>
                </a:effectLst>
              </a:rPr>
              <a:t>&amp; </a:t>
            </a:r>
            <a:br>
              <a:rPr lang="en-US" b="1" dirty="0">
                <a:solidFill>
                  <a:srgbClr val="262626"/>
                </a:solidFill>
                <a:effectLst>
                  <a:outerShdw blurRad="38100" dist="38100" dir="2700000" algn="tl">
                    <a:srgbClr val="000000">
                      <a:alpha val="43137"/>
                    </a:srgbClr>
                  </a:outerShdw>
                </a:effectLst>
              </a:rPr>
            </a:br>
            <a:r>
              <a:rPr lang="en-US" b="1" dirty="0">
                <a:solidFill>
                  <a:srgbClr val="262626"/>
                </a:solidFill>
                <a:effectLst>
                  <a:outerShdw blurRad="38100" dist="38100" dir="2700000" algn="tl">
                    <a:srgbClr val="000000">
                      <a:alpha val="43137"/>
                    </a:srgbClr>
                  </a:outerShdw>
                </a:effectLst>
              </a:rPr>
              <a:t>Caseworker Steps Together</a:t>
            </a:r>
          </a:p>
        </p:txBody>
      </p:sp>
      <p:sp useBgFill="1">
        <p:nvSpPr>
          <p:cNvPr id="18" name="Rectangle 17">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 up of a dinosaur&#10;&#10;Description automatically generated">
            <a:extLst>
              <a:ext uri="{FF2B5EF4-FFF2-40B4-BE49-F238E27FC236}">
                <a16:creationId xmlns:a16="http://schemas.microsoft.com/office/drawing/2014/main" id="{4B9D495E-A826-4267-AB6D-334E24A186A2}"/>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5691056" y="609602"/>
            <a:ext cx="5587749" cy="5587749"/>
          </a:xfrm>
          <a:prstGeom prst="rect">
            <a:avLst/>
          </a:prstGeom>
        </p:spPr>
      </p:pic>
    </p:spTree>
    <p:extLst>
      <p:ext uri="{BB962C8B-B14F-4D97-AF65-F5344CB8AC3E}">
        <p14:creationId xmlns:p14="http://schemas.microsoft.com/office/powerpoint/2010/main" val="3813930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4404852"/>
            <a:ext cx="11111052" cy="1054745"/>
          </a:xfrm>
        </p:spPr>
        <p:txBody>
          <a:bodyPr vert="horz" lIns="91440" tIns="45720" rIns="91440" bIns="45720" rtlCol="0" anchor="b">
            <a:normAutofit fontScale="90000"/>
          </a:bodyPr>
          <a:lstStyle/>
          <a:p>
            <a:pPr>
              <a:lnSpc>
                <a:spcPct val="90000"/>
              </a:lnSpc>
            </a:pPr>
            <a:r>
              <a:rPr lang="en-US" b="1" u="sng" kern="1200" cap="none" dirty="0">
                <a:ln w="3175" cmpd="sng">
                  <a:noFill/>
                </a:ln>
                <a:solidFill>
                  <a:schemeClr val="tx1">
                    <a:lumMod val="85000"/>
                    <a:lumOff val="15000"/>
                  </a:schemeClr>
                </a:solidFill>
                <a:effectLst/>
                <a:latin typeface="+mj-lt"/>
                <a:ea typeface="+mj-ea"/>
                <a:cs typeface="+mj-cs"/>
              </a:rPr>
              <a:t>Safety Planning vs. Family Case Planning</a:t>
            </a:r>
            <a:br>
              <a:rPr lang="en-US" sz="3400" b="1" kern="1200" cap="none" dirty="0">
                <a:ln w="3175" cmpd="sng">
                  <a:noFill/>
                </a:ln>
                <a:solidFill>
                  <a:schemeClr val="tx1">
                    <a:lumMod val="85000"/>
                    <a:lumOff val="15000"/>
                  </a:schemeClr>
                </a:solidFill>
                <a:effectLst/>
                <a:latin typeface="+mj-lt"/>
                <a:ea typeface="+mj-ea"/>
                <a:cs typeface="+mj-cs"/>
              </a:rPr>
            </a:br>
            <a:r>
              <a:rPr lang="en-US" sz="3400" b="1" kern="1200" cap="none" dirty="0">
                <a:ln w="3175" cmpd="sng">
                  <a:noFill/>
                </a:ln>
                <a:solidFill>
                  <a:schemeClr val="tx1">
                    <a:lumMod val="85000"/>
                    <a:lumOff val="15000"/>
                  </a:schemeClr>
                </a:solidFill>
                <a:effectLst/>
                <a:latin typeface="+mj-lt"/>
                <a:ea typeface="+mj-ea"/>
                <a:cs typeface="+mj-cs"/>
              </a:rPr>
              <a:t>Understanding the Difference </a:t>
            </a:r>
          </a:p>
        </p:txBody>
      </p:sp>
      <p:pic>
        <p:nvPicPr>
          <p:cNvPr id="4" name="Picture 3" descr="A person sitting on a bed&#10;&#10;Description automatically generated">
            <a:extLst>
              <a:ext uri="{FF2B5EF4-FFF2-40B4-BE49-F238E27FC236}">
                <a16:creationId xmlns:a16="http://schemas.microsoft.com/office/drawing/2014/main" id="{F90BA84D-BBFA-4384-B6D2-6605D24FC9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 b="7773"/>
          <a:stretch/>
        </p:blipFill>
        <p:spPr>
          <a:xfrm>
            <a:off x="1776502" y="1257341"/>
            <a:ext cx="4243375" cy="2798064"/>
          </a:xfrm>
          <a:prstGeom prst="rect">
            <a:avLst/>
          </a:prstGeom>
        </p:spPr>
      </p:pic>
      <p:pic>
        <p:nvPicPr>
          <p:cNvPr id="8" name="Picture 7" descr="A group of people standing in a room&#10;&#10;Description automatically generated">
            <a:extLst>
              <a:ext uri="{FF2B5EF4-FFF2-40B4-BE49-F238E27FC236}">
                <a16:creationId xmlns:a16="http://schemas.microsoft.com/office/drawing/2014/main" id="{B4FAFA5C-E762-46EA-997D-959A2C7B43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986" b="25836"/>
          <a:stretch/>
        </p:blipFill>
        <p:spPr>
          <a:xfrm>
            <a:off x="6180744" y="1257341"/>
            <a:ext cx="4227694" cy="2798064"/>
          </a:xfrm>
          <a:prstGeom prst="rect">
            <a:avLst/>
          </a:prstGeom>
        </p:spPr>
      </p:pic>
    </p:spTree>
    <p:extLst>
      <p:ext uri="{BB962C8B-B14F-4D97-AF65-F5344CB8AC3E}">
        <p14:creationId xmlns:p14="http://schemas.microsoft.com/office/powerpoint/2010/main" val="958554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4">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6" name="Picture 15">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DEAFCFA-6144-4128-A493-C8FBD1F4F087}"/>
              </a:ext>
            </a:extLst>
          </p:cNvPr>
          <p:cNvSpPr>
            <a:spLocks noGrp="1"/>
          </p:cNvSpPr>
          <p:nvPr>
            <p:ph type="title"/>
          </p:nvPr>
        </p:nvSpPr>
        <p:spPr>
          <a:xfrm>
            <a:off x="607885" y="838200"/>
            <a:ext cx="5335715" cy="1469305"/>
          </a:xfrm>
        </p:spPr>
        <p:txBody>
          <a:bodyPr anchor="b">
            <a:normAutofit fontScale="90000"/>
          </a:bodyPr>
          <a:lstStyle/>
          <a:p>
            <a:pPr>
              <a:lnSpc>
                <a:spcPct val="90000"/>
              </a:lnSpc>
              <a:spcAft>
                <a:spcPts val="1200"/>
              </a:spcAft>
            </a:pPr>
            <a:br>
              <a:rPr lang="en-US" sz="6000" b="1" dirty="0">
                <a:solidFill>
                  <a:srgbClr val="262626"/>
                </a:solidFill>
              </a:rPr>
            </a:br>
            <a:br>
              <a:rPr lang="en-US" sz="6000" b="1" dirty="0">
                <a:solidFill>
                  <a:srgbClr val="262626"/>
                </a:solidFill>
              </a:rPr>
            </a:br>
            <a:r>
              <a:rPr lang="en-US" sz="6000" b="1" dirty="0">
                <a:solidFill>
                  <a:srgbClr val="262626"/>
                </a:solidFill>
              </a:rPr>
              <a:t>Activity</a:t>
            </a:r>
            <a:br>
              <a:rPr lang="en-US" sz="4800" b="1" dirty="0">
                <a:solidFill>
                  <a:srgbClr val="262626"/>
                </a:solidFill>
              </a:rPr>
            </a:br>
            <a:r>
              <a:rPr lang="en-US" sz="3700" dirty="0">
                <a:solidFill>
                  <a:srgbClr val="262626"/>
                </a:solidFill>
              </a:rPr>
              <a:t>Write Your Own Action Steps</a:t>
            </a:r>
            <a:endParaRPr lang="en-US" sz="3200" dirty="0">
              <a:solidFill>
                <a:srgbClr val="262626"/>
              </a:solidFill>
            </a:endParaRPr>
          </a:p>
        </p:txBody>
      </p:sp>
      <p:cxnSp>
        <p:nvCxnSpPr>
          <p:cNvPr id="27" name="Straight Connector 20">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5C334B4-6A91-40D6-9EB9-0EF1D9334AEC}"/>
              </a:ext>
            </a:extLst>
          </p:cNvPr>
          <p:cNvSpPr>
            <a:spLocks noGrp="1"/>
          </p:cNvSpPr>
          <p:nvPr>
            <p:ph idx="1"/>
          </p:nvPr>
        </p:nvSpPr>
        <p:spPr>
          <a:xfrm>
            <a:off x="914400" y="2917104"/>
            <a:ext cx="5105400" cy="2958763"/>
          </a:xfrm>
        </p:spPr>
        <p:txBody>
          <a:bodyPr>
            <a:normAutofit/>
          </a:bodyPr>
          <a:lstStyle/>
          <a:p>
            <a:pPr marL="457200" indent="-457200">
              <a:buFont typeface="+mj-lt"/>
              <a:buAutoNum type="arabicPeriod"/>
            </a:pPr>
            <a:r>
              <a:rPr lang="en-US" sz="4800" dirty="0">
                <a:solidFill>
                  <a:srgbClr val="262626"/>
                </a:solidFill>
              </a:rPr>
              <a:t> Family</a:t>
            </a:r>
          </a:p>
          <a:p>
            <a:pPr marL="457200" indent="-457200">
              <a:buFont typeface="+mj-lt"/>
              <a:buAutoNum type="arabicPeriod"/>
            </a:pPr>
            <a:r>
              <a:rPr lang="en-US" sz="4800" dirty="0">
                <a:solidFill>
                  <a:srgbClr val="262626"/>
                </a:solidFill>
              </a:rPr>
              <a:t> Caseworker</a:t>
            </a:r>
          </a:p>
          <a:p>
            <a:pPr marL="457200" indent="-457200">
              <a:buFont typeface="+mj-lt"/>
              <a:buAutoNum type="arabicPeriod"/>
            </a:pPr>
            <a:r>
              <a:rPr lang="en-US" sz="4800" dirty="0">
                <a:solidFill>
                  <a:srgbClr val="262626"/>
                </a:solidFill>
              </a:rPr>
              <a:t> Service Provider</a:t>
            </a:r>
          </a:p>
        </p:txBody>
      </p:sp>
      <p:pic>
        <p:nvPicPr>
          <p:cNvPr id="8" name="Picture 7" descr="A close up of a building&#10;&#10;Description automatically generated">
            <a:extLst>
              <a:ext uri="{FF2B5EF4-FFF2-40B4-BE49-F238E27FC236}">
                <a16:creationId xmlns:a16="http://schemas.microsoft.com/office/drawing/2014/main" id="{2C382648-3186-4AB8-99E0-F3CB83A2A55D}"/>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858000" y="1017801"/>
            <a:ext cx="4127501" cy="48937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1664200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4412" y="982132"/>
            <a:ext cx="5029095" cy="1460161"/>
          </a:xfrm>
        </p:spPr>
        <p:txBody>
          <a:bodyPr vert="horz" lIns="91440" tIns="45720" rIns="91440" bIns="45720" rtlCol="0" anchor="ctr">
            <a:normAutofit/>
          </a:bodyPr>
          <a:lstStyle/>
          <a:p>
            <a:pPr>
              <a:lnSpc>
                <a:spcPct val="90000"/>
              </a:lnSpc>
            </a:pPr>
            <a:r>
              <a:rPr lang="en-US" sz="4800" b="1" dirty="0">
                <a:solidFill>
                  <a:srgbClr val="262626"/>
                </a:solidFill>
              </a:rPr>
              <a:t>Action Steps Feedback</a:t>
            </a:r>
          </a:p>
        </p:txBody>
      </p:sp>
      <p:pic>
        <p:nvPicPr>
          <p:cNvPr id="5" name="Content Placeholder 4" descr="A picture containing dryer&#10;&#10;Description automatically generated">
            <a:extLst>
              <a:ext uri="{FF2B5EF4-FFF2-40B4-BE49-F238E27FC236}">
                <a16:creationId xmlns:a16="http://schemas.microsoft.com/office/drawing/2014/main" id="{24A8F08C-9D04-4313-99AD-0A33B1987700}"/>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8790" b="8110"/>
          <a:stretch/>
        </p:blipFill>
        <p:spPr>
          <a:xfrm>
            <a:off x="1412683" y="1922628"/>
            <a:ext cx="3876801" cy="28339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C19DA8E3-790C-4A1B-AA0D-7698689B31B8}"/>
              </a:ext>
            </a:extLst>
          </p:cNvPr>
          <p:cNvSpPr>
            <a:spLocks noGrp="1"/>
          </p:cNvSpPr>
          <p:nvPr>
            <p:ph sz="half" idx="2"/>
          </p:nvPr>
        </p:nvSpPr>
        <p:spPr>
          <a:xfrm>
            <a:off x="6094412" y="2556932"/>
            <a:ext cx="4802184" cy="3318936"/>
          </a:xfrm>
        </p:spPr>
        <p:txBody>
          <a:bodyPr vert="horz" lIns="91440" tIns="45720" rIns="91440" bIns="45720" rtlCol="0" anchor="t">
            <a:normAutofit/>
          </a:bodyPr>
          <a:lstStyle/>
          <a:p>
            <a:pPr marL="0" indent="0" algn="ctr">
              <a:buNone/>
            </a:pPr>
            <a:r>
              <a:rPr lang="en-US" sz="4000" b="1" u="sng" dirty="0">
                <a:solidFill>
                  <a:srgbClr val="262626"/>
                </a:solidFill>
              </a:rPr>
              <a:t>Include At Least</a:t>
            </a:r>
          </a:p>
          <a:p>
            <a:pPr algn="ctr"/>
            <a:r>
              <a:rPr lang="en-US" sz="4000" dirty="0">
                <a:solidFill>
                  <a:srgbClr val="262626"/>
                </a:solidFill>
              </a:rPr>
              <a:t> One thing done well?</a:t>
            </a:r>
          </a:p>
          <a:p>
            <a:pPr algn="ctr"/>
            <a:r>
              <a:rPr lang="en-US" sz="4000" dirty="0">
                <a:solidFill>
                  <a:srgbClr val="262626"/>
                </a:solidFill>
              </a:rPr>
              <a:t> One thing that could improve?</a:t>
            </a:r>
          </a:p>
          <a:p>
            <a:endParaRPr lang="en-US" dirty="0">
              <a:solidFill>
                <a:srgbClr val="262626"/>
              </a:solidFill>
            </a:endParaRPr>
          </a:p>
        </p:txBody>
      </p:sp>
    </p:spTree>
    <p:extLst>
      <p:ext uri="{BB962C8B-B14F-4D97-AF65-F5344CB8AC3E}">
        <p14:creationId xmlns:p14="http://schemas.microsoft.com/office/powerpoint/2010/main" val="3519509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97A17-4BC0-4CEE-92FB-398537CFCFA1}"/>
              </a:ext>
            </a:extLst>
          </p:cNvPr>
          <p:cNvSpPr txBox="1"/>
          <p:nvPr/>
        </p:nvSpPr>
        <p:spPr>
          <a:xfrm>
            <a:off x="0" y="58846"/>
            <a:ext cx="12192000" cy="7017306"/>
          </a:xfrm>
          <a:prstGeom prst="rect">
            <a:avLst/>
          </a:prstGeom>
          <a:solidFill>
            <a:schemeClr val="tx1"/>
          </a:solidFill>
        </p:spPr>
        <p:txBody>
          <a:bodyPr wrap="square" rtlCol="0">
            <a:spAutoFit/>
          </a:bodyPr>
          <a:lstStyle/>
          <a:p>
            <a:pPr defTabSz="914400">
              <a:defRPr/>
            </a:pPr>
            <a:r>
              <a:rPr lang="en-US" b="1" dirty="0">
                <a:solidFill>
                  <a:prstClr val="white"/>
                </a:solidFill>
                <a:latin typeface="Calibri" panose="020F0502020204030204"/>
              </a:rPr>
              <a:t>Concern 1: What steps will the family take to achieve what the Family and Caseworker want to see happen?  Identify the individuals who will complete these action steps. (Services to address the concerns/needs)</a:t>
            </a:r>
          </a:p>
          <a:p>
            <a:pPr defTabSz="914400">
              <a:defRPr/>
            </a:pPr>
            <a:endParaRPr lang="en-US" sz="1100" u="sng" dirty="0">
              <a:solidFill>
                <a:prstClr val="white"/>
              </a:solidFill>
              <a:latin typeface="Calibri" panose="020F0502020204030204"/>
            </a:endParaRPr>
          </a:p>
          <a:p>
            <a:pPr defTabSz="914400">
              <a:defRPr/>
            </a:pPr>
            <a:r>
              <a:rPr lang="en-US" sz="2000" b="1" u="sng" dirty="0">
                <a:solidFill>
                  <a:prstClr val="white"/>
                </a:solidFill>
                <a:latin typeface="Calibri" panose="020F0502020204030204" pitchFamily="34" charset="0"/>
                <a:cs typeface="Calibri" panose="020F0502020204030204" pitchFamily="34" charset="0"/>
              </a:rPr>
              <a:t>Batterer’s Intervention</a:t>
            </a:r>
          </a:p>
          <a:p>
            <a:pPr marL="285750" indent="-28575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Caseworker will make a referral to the batterer’s intervention program for assessment and treatment.</a:t>
            </a:r>
          </a:p>
          <a:p>
            <a:pPr marL="285750" indent="-28575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Robert will complete the intake/screening process for the batterer’s program to which he is referred.</a:t>
            </a:r>
          </a:p>
          <a:p>
            <a:pPr marL="285750" indent="-28575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Batterer’s intervention program will complete an assessment and a treatment plan for Robert. The batterer’s intervention program staff will provide resources designed to help Robert stop the pattern of violence, intimidation and control against Alicia, and damage to items in the home.</a:t>
            </a:r>
          </a:p>
          <a:p>
            <a:pPr marL="285750" indent="-285750" defTabSz="91440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Robert will actively participate in the batterer’s intervention program.  </a:t>
            </a:r>
          </a:p>
          <a:p>
            <a:pPr marL="285750" indent="-285750" defTabSz="91440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Robert will follow his treatment plan and recommendations from the program.</a:t>
            </a:r>
          </a:p>
          <a:p>
            <a:pPr marL="285750" indent="-285750" defTabSz="91440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Robert will sign releases of information to allow the caseworker to talk with staff from the batterer’s intervention program and receive monthly reports from them.</a:t>
            </a:r>
          </a:p>
          <a:p>
            <a:pPr marL="285750" indent="-28575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Caseworker and batterer’s intervention counselor will discuss Robert’s participation and progress towards behavior change as described in this case plan on a monthly basis or as needed.</a:t>
            </a:r>
          </a:p>
          <a:p>
            <a:pPr marL="285750" indent="-28575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Counselor will provide progress in treatment with the family’s caseworker through regular reports and conferences.  The reports will include information about Robert’s attendance and progress in treatment, and progress towards behavior change as stipulated in this case plan.</a:t>
            </a:r>
          </a:p>
          <a:p>
            <a:pPr marL="285750" indent="-28575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Caseworker will review written reports from the batterer’s intervention program.</a:t>
            </a:r>
          </a:p>
          <a:p>
            <a:pPr marL="285750" indent="-28575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If Robert needs help with transportation to appointments, he will call 111-1111 48 hours prior to his appointment to schedule transportation with XYZ transportation service.</a:t>
            </a:r>
          </a:p>
          <a:p>
            <a:pPr marL="285750" indent="-28575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Caseworker will assist Robert in resolving any barriers to attending his treatment appointments, including transportation.</a:t>
            </a:r>
          </a:p>
          <a:p>
            <a:pPr marL="285750" indent="-285750">
              <a:buFont typeface="Wingdings" panose="05000000000000000000" pitchFamily="2" charset="2"/>
              <a:buChar char="§"/>
              <a:defRPr/>
            </a:pPr>
            <a:r>
              <a:rPr lang="en-US" sz="1900" dirty="0">
                <a:solidFill>
                  <a:prstClr val="white"/>
                </a:solidFill>
                <a:latin typeface="Calibri" panose="020F0502020204030204" pitchFamily="34" charset="0"/>
                <a:cs typeface="Calibri" panose="020F0502020204030204" pitchFamily="34" charset="0"/>
              </a:rPr>
              <a:t>Caseworker will check for any current law enforcement reports regarding domestic violence charges against Robert.</a:t>
            </a:r>
          </a:p>
        </p:txBody>
      </p:sp>
    </p:spTree>
    <p:extLst>
      <p:ext uri="{BB962C8B-B14F-4D97-AF65-F5344CB8AC3E}">
        <p14:creationId xmlns:p14="http://schemas.microsoft.com/office/powerpoint/2010/main" val="6434956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F94B57-C46C-4E55-ADC8-A3B49EB4EF7C}"/>
              </a:ext>
            </a:extLst>
          </p:cNvPr>
          <p:cNvSpPr txBox="1"/>
          <p:nvPr/>
        </p:nvSpPr>
        <p:spPr>
          <a:xfrm>
            <a:off x="0" y="-9728"/>
            <a:ext cx="12192000" cy="6909584"/>
          </a:xfrm>
          <a:prstGeom prst="rect">
            <a:avLst/>
          </a:prstGeom>
          <a:solidFill>
            <a:schemeClr val="tx1"/>
          </a:solidFill>
        </p:spPr>
        <p:txBody>
          <a:bodyPr wrap="square" rtlCol="0">
            <a:spAutoFit/>
          </a:bodyPr>
          <a:lstStyle/>
          <a:p>
            <a:pPr defTabSz="914400">
              <a:defRPr/>
            </a:pPr>
            <a:r>
              <a:rPr lang="en-US" sz="2200" dirty="0">
                <a:solidFill>
                  <a:prstClr val="white"/>
                </a:solidFill>
                <a:latin typeface="Calibri" panose="020F0502020204030204"/>
              </a:rPr>
              <a:t>Concern 1 Continued:</a:t>
            </a:r>
          </a:p>
          <a:p>
            <a:pPr defTabSz="914400">
              <a:defRPr/>
            </a:pPr>
            <a:r>
              <a:rPr lang="en-US" sz="2000" b="1" u="sng" dirty="0">
                <a:solidFill>
                  <a:prstClr val="white"/>
                </a:solidFill>
                <a:latin typeface="Calibri" panose="020F0502020204030204"/>
              </a:rPr>
              <a:t>Trauma Services</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Caseworker will conduct a trauma screening on all of the children.</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Caseworker will make a referral to trauma treatment if the screening indicates this is necessary.  </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Robert and Alicia will ensure the children receive trauma screening. </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The trauma treatment therapist will provide an assessment and treatment plan for Nikki, Jan, Allie, Mark and Sammi to assist them in coping with their fears and behaviors.</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The trauma treatment therapist will provide ongoing counseling/therapy as determined by the treatment plan.  The sessions will assist the children as indicated by the assessment.</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Robert and Alicia will follow the treatment plan and recommendations which may include attending counseling.</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The trauma treatment therapist will provide the PCSA caseworker with written reports on the children regarding their progress in coping and dealing with the trauma they have experienced as a result of Robert’s violence, threats, controlling behavior and destruction of property.</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Robert will support the children in attending and participating in any recommended counseling sessions, including attending any appointments as requested by the counselor.</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If Robert or Alicia need help with transportation to appointments, they will call 111-1111 48 hours prior to their appointment to schedule transportation with XYZ transportation service. The caseworker will assist in resolving any barriers to the children attending therapy sessions.</a:t>
            </a:r>
          </a:p>
          <a:p>
            <a:pPr marL="285750" indent="-285750">
              <a:buFont typeface="Wingdings" panose="05000000000000000000" pitchFamily="2" charset="2"/>
              <a:buChar char="§"/>
              <a:defRPr/>
            </a:pPr>
            <a:r>
              <a:rPr lang="en-US" sz="2100" dirty="0">
                <a:solidFill>
                  <a:prstClr val="white"/>
                </a:solidFill>
                <a:latin typeface="Calibri" panose="020F0502020204030204" pitchFamily="34" charset="0"/>
                <a:cs typeface="Calibri" panose="020F0502020204030204" pitchFamily="34" charset="0"/>
              </a:rPr>
              <a:t>The PCSA caseworker will assist Alicia and Robert with identified barriers (such as child care or transportation) that could prevent them from attending appointments.</a:t>
            </a:r>
          </a:p>
        </p:txBody>
      </p:sp>
    </p:spTree>
    <p:extLst>
      <p:ext uri="{BB962C8B-B14F-4D97-AF65-F5344CB8AC3E}">
        <p14:creationId xmlns:p14="http://schemas.microsoft.com/office/powerpoint/2010/main" val="4798350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97A17-4BC0-4CEE-92FB-398537CFCFA1}"/>
              </a:ext>
            </a:extLst>
          </p:cNvPr>
          <p:cNvSpPr txBox="1"/>
          <p:nvPr/>
        </p:nvSpPr>
        <p:spPr>
          <a:xfrm>
            <a:off x="0" y="-76200"/>
            <a:ext cx="12192000" cy="7155805"/>
          </a:xfrm>
          <a:prstGeom prst="rect">
            <a:avLst/>
          </a:prstGeom>
          <a:solidFill>
            <a:schemeClr val="tx1"/>
          </a:solidFill>
        </p:spPr>
        <p:txBody>
          <a:bodyPr wrap="square" rtlCol="0">
            <a:spAutoFit/>
          </a:bodyPr>
          <a:lstStyle/>
          <a:p>
            <a:pPr defTabSz="914400">
              <a:defRPr/>
            </a:pPr>
            <a:r>
              <a:rPr lang="en-US" b="1" dirty="0">
                <a:solidFill>
                  <a:prstClr val="white"/>
                </a:solidFill>
                <a:latin typeface="Calibri" panose="020F0502020204030204"/>
              </a:rPr>
              <a:t>Concern 2: What steps will the family take to achieve what the Family and Caseworker want to see happen?  Identify the individuals who will complete these action steps. (Services to address the concerns/needs)</a:t>
            </a:r>
          </a:p>
          <a:p>
            <a:pPr defTabSz="914400">
              <a:defRPr/>
            </a:pPr>
            <a:endParaRPr lang="en-US" sz="800" u="sng" dirty="0">
              <a:solidFill>
                <a:prstClr val="white"/>
              </a:solidFill>
              <a:latin typeface="Calibri" panose="020F0502020204030204"/>
            </a:endParaRPr>
          </a:p>
          <a:p>
            <a:pPr defTabSz="914400">
              <a:defRPr/>
            </a:pPr>
            <a:r>
              <a:rPr lang="en-US" sz="2000" b="1" u="sng" dirty="0">
                <a:solidFill>
                  <a:prstClr val="white"/>
                </a:solidFill>
                <a:latin typeface="Calibri" panose="020F0502020204030204" pitchFamily="34" charset="0"/>
                <a:cs typeface="Calibri" panose="020F0502020204030204" pitchFamily="34" charset="0"/>
              </a:rPr>
              <a:t>Alicia Substance Abuse Recovery:</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caseworker will refer Alicia to the ABC Recovery Center. </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caseworker will provide ABC Recovery Center with information about Alicia’s substance use and stressors. </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Alicia will complete the assessment process at ABC Recovery Center.</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counselors at ABC Recovery Council Center will assess Alicia’s alcohol and substance dependence as well as mental health status to determine treatment needs.</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counselors will develop an individualized treatment plan for Alicia.</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counselors will provide the PCSA caseworker with Alicia’s treatment plan.</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Alicia will follow her treatment plan and recommendations from the assessment.</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Alicia will sign all releases of information to allow the counselor to report attendance, participation, and treatment progress to the caseworker.</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caseworker will review the ABC Recovery Center counselors’ written reports.</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counselors will provide the PCSA caseworker with monthly written reports regarding Alicia’s progress in treatment.</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caseworker will review with Alicia how treatment is going and steps taken to maintain sobriety, coping strategies used, and family interactions.</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PCSA caseworker will assist Alicia with identified barriers (such as child care or transportation) that could prevent her from attending appointments. </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caseworker will request and arrange for Alicia to submit to random drug screens.</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The counselors will conduct random drug screens.</a:t>
            </a:r>
          </a:p>
          <a:p>
            <a:pPr marL="342900" indent="-342900" defTabSz="914400">
              <a:buFont typeface="Wingdings" panose="05000000000000000000" pitchFamily="2" charset="2"/>
              <a:buChar char="§"/>
              <a:defRPr/>
            </a:pPr>
            <a:r>
              <a:rPr lang="en-US" sz="1950" dirty="0">
                <a:solidFill>
                  <a:prstClr val="white"/>
                </a:solidFill>
                <a:latin typeface="Calibri" panose="020F0502020204030204" pitchFamily="34" charset="0"/>
                <a:cs typeface="Calibri" panose="020F0502020204030204" pitchFamily="34" charset="0"/>
              </a:rPr>
              <a:t>Alicia will complete all requested drug screens within 24 hours of the request.</a:t>
            </a:r>
            <a:endParaRPr lang="en-US" sz="1950" u="sng"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97219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97A17-4BC0-4CEE-92FB-398537CFCFA1}"/>
              </a:ext>
            </a:extLst>
          </p:cNvPr>
          <p:cNvSpPr txBox="1"/>
          <p:nvPr/>
        </p:nvSpPr>
        <p:spPr>
          <a:xfrm>
            <a:off x="0" y="58846"/>
            <a:ext cx="12192000" cy="7340471"/>
          </a:xfrm>
          <a:prstGeom prst="rect">
            <a:avLst/>
          </a:prstGeom>
          <a:solidFill>
            <a:schemeClr val="tx1"/>
          </a:solidFill>
        </p:spPr>
        <p:txBody>
          <a:bodyPr wrap="square" rtlCol="0">
            <a:spAutoFit/>
          </a:bodyPr>
          <a:lstStyle/>
          <a:p>
            <a:pPr defTabSz="914400">
              <a:defRPr/>
            </a:pPr>
            <a:r>
              <a:rPr lang="en-US" sz="2000" b="1" dirty="0">
                <a:solidFill>
                  <a:prstClr val="white"/>
                </a:solidFill>
              </a:rPr>
              <a:t>Concern 2 Continued:</a:t>
            </a:r>
          </a:p>
          <a:p>
            <a:pPr defTabSz="914400">
              <a:defRPr/>
            </a:pPr>
            <a:endParaRPr lang="en-US" b="1" dirty="0">
              <a:solidFill>
                <a:prstClr val="white"/>
              </a:solidFill>
            </a:endParaRPr>
          </a:p>
          <a:p>
            <a:pPr defTabSz="914400">
              <a:defRPr/>
            </a:pPr>
            <a:r>
              <a:rPr lang="en-US" sz="2100" b="1" u="sng" dirty="0">
                <a:solidFill>
                  <a:prstClr val="white"/>
                </a:solidFill>
              </a:rPr>
              <a:t>Robert Substance Abuse Recovery:</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caseworker will refer Robert to the ABC Recovery Center. </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caseworker will provide ABC Recovery Center with information about Robert’s substance use and stressors. </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Robert will complete the assessment process at ABC Recovery Center.</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counselors at ABC Recovery Council Center will assess Robert’s alcohol and substance dependence as well as mental health status to determine treatment needs.</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counselors will develop an individualized treatment plan for Robert.</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counselors will provide the PCSA caseworker with Robert’s treatment plan.</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Robert will follow her treatment plan and recommendations from the assessment.</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Robert will actively participate in counseling specializing in drug/alcohol abuse and coping with stressors and depression.</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Robert will sign all releases of information to allow the counselor to report attendance, participation, and treatment progress to the caseworker.</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caseworker will review the ABC Recovery Center counselors’ written reports.</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counselors will provide the PCSA caseworker with monthly written reports regarding Robert’s progress in treatment.</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caseworker will review with Robert how treatment is going and steps taken to maintain sobriety, coping strategies used, and family interactions.</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PCSA caseworker will assist Robert with identified barriers (such as child care or transportation) that could prevent him from attending appointments. </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caseworker will request and arrange for Robert to submit to random drug screens.</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The counselors will conduct random drug screens.</a:t>
            </a:r>
          </a:p>
          <a:p>
            <a:pPr marL="285750" indent="-285750" defTabSz="914400">
              <a:buFont typeface="Arial" panose="020B0604020202020204" pitchFamily="34" charset="0"/>
              <a:buChar char="•"/>
              <a:defRPr/>
            </a:pPr>
            <a:r>
              <a:rPr lang="en-US" sz="1875" dirty="0">
                <a:solidFill>
                  <a:prstClr val="white"/>
                </a:solidFill>
                <a:latin typeface="Calibri" panose="020F0502020204030204" pitchFamily="34" charset="0"/>
                <a:cs typeface="Calibri" panose="020F0502020204030204" pitchFamily="34" charset="0"/>
              </a:rPr>
              <a:t>Robert will complete all requested drug screens within 24 hours of the request.</a:t>
            </a:r>
          </a:p>
          <a:p>
            <a:pPr defTabSz="914400">
              <a:defRPr/>
            </a:pPr>
            <a:endParaRPr lang="en-US" dirty="0">
              <a:solidFill>
                <a:prstClr val="white"/>
              </a:solidFill>
              <a:latin typeface="Calibri" panose="020F0502020204030204" pitchFamily="34" charset="0"/>
              <a:cs typeface="Calibri" panose="020F0502020204030204" pitchFamily="34" charset="0"/>
            </a:endParaRPr>
          </a:p>
          <a:p>
            <a:pPr defTabSz="914400">
              <a:defRPr/>
            </a:pPr>
            <a:endParaRPr lang="en-US" u="sng"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52057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97A17-4BC0-4CEE-92FB-398537CFCFA1}"/>
              </a:ext>
            </a:extLst>
          </p:cNvPr>
          <p:cNvSpPr txBox="1"/>
          <p:nvPr/>
        </p:nvSpPr>
        <p:spPr>
          <a:xfrm>
            <a:off x="76200" y="58846"/>
            <a:ext cx="12039600" cy="6740307"/>
          </a:xfrm>
          <a:prstGeom prst="rect">
            <a:avLst/>
          </a:prstGeom>
          <a:solidFill>
            <a:schemeClr val="tx1"/>
          </a:solidFill>
        </p:spPr>
        <p:txBody>
          <a:bodyPr wrap="square" rtlCol="0">
            <a:spAutoFit/>
          </a:bodyPr>
          <a:lstStyle/>
          <a:p>
            <a:pPr defTabSz="914400">
              <a:defRPr/>
            </a:pPr>
            <a:r>
              <a:rPr lang="en-US" sz="3600" b="1" dirty="0">
                <a:solidFill>
                  <a:prstClr val="white"/>
                </a:solidFill>
              </a:rPr>
              <a:t>Concern 2 Continued:</a:t>
            </a:r>
          </a:p>
          <a:p>
            <a:pPr defTabSz="914400">
              <a:defRPr/>
            </a:pPr>
            <a:endParaRPr lang="en-US" sz="2800" b="1" dirty="0">
              <a:solidFill>
                <a:prstClr val="white"/>
              </a:solidFill>
            </a:endParaRPr>
          </a:p>
          <a:p>
            <a:pPr defTabSz="914400">
              <a:defRPr/>
            </a:pPr>
            <a:r>
              <a:rPr lang="en-US" sz="4000" b="1" u="sng" dirty="0">
                <a:solidFill>
                  <a:prstClr val="white"/>
                </a:solidFill>
              </a:rPr>
              <a:t>Robert Employment:</a:t>
            </a:r>
          </a:p>
          <a:p>
            <a:pPr defTabSz="914400">
              <a:defRPr/>
            </a:pPr>
            <a:endParaRPr lang="en-US" sz="3600" b="1" u="sng" dirty="0">
              <a:solidFill>
                <a:prstClr val="white"/>
              </a:solidFill>
            </a:endParaRPr>
          </a:p>
          <a:p>
            <a:pPr marL="342900" indent="-342900" defTabSz="914400">
              <a:buFont typeface="Wingdings" panose="05000000000000000000" pitchFamily="2" charset="2"/>
              <a:buChar char="§"/>
              <a:defRPr/>
            </a:pPr>
            <a:r>
              <a:rPr lang="en-US" sz="3600" dirty="0">
                <a:solidFill>
                  <a:prstClr val="white"/>
                </a:solidFill>
              </a:rPr>
              <a:t>Robert will seek employment opportunities and attend job interviews.</a:t>
            </a:r>
          </a:p>
          <a:p>
            <a:pPr marL="342900" indent="-342900" defTabSz="914400">
              <a:buFont typeface="Wingdings" panose="05000000000000000000" pitchFamily="2" charset="2"/>
              <a:buChar char="§"/>
              <a:defRPr/>
            </a:pPr>
            <a:r>
              <a:rPr lang="en-US" sz="3600" dirty="0">
                <a:solidFill>
                  <a:prstClr val="white"/>
                </a:solidFill>
              </a:rPr>
              <a:t>The PCSA caseworker will assist Robert in searching and applying for employment.</a:t>
            </a:r>
          </a:p>
          <a:p>
            <a:pPr marL="342900" indent="-342900" defTabSz="914400">
              <a:buFont typeface="Wingdings" panose="05000000000000000000" pitchFamily="2" charset="2"/>
              <a:buChar char="§"/>
              <a:defRPr/>
            </a:pPr>
            <a:r>
              <a:rPr lang="en-US" sz="3600" dirty="0">
                <a:solidFill>
                  <a:prstClr val="white"/>
                </a:solidFill>
              </a:rPr>
              <a:t>Robert’s counselor will provide assistance to Robert and the PCSA caseworker regarding preparing Robert to enter the workforce.</a:t>
            </a:r>
          </a:p>
          <a:p>
            <a:pPr defTabSz="914400">
              <a:defRPr/>
            </a:pPr>
            <a:endParaRPr lang="en-US" dirty="0">
              <a:solidFill>
                <a:prstClr val="white"/>
              </a:solidFill>
              <a:latin typeface="Calibri" panose="020F0502020204030204" pitchFamily="34" charset="0"/>
              <a:cs typeface="Calibri" panose="020F0502020204030204" pitchFamily="34" charset="0"/>
            </a:endParaRPr>
          </a:p>
          <a:p>
            <a:pPr defTabSz="914400">
              <a:defRPr/>
            </a:pPr>
            <a:endParaRPr lang="en-US" u="sng"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1294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97A17-4BC0-4CEE-92FB-398537CFCFA1}"/>
              </a:ext>
            </a:extLst>
          </p:cNvPr>
          <p:cNvSpPr txBox="1"/>
          <p:nvPr/>
        </p:nvSpPr>
        <p:spPr>
          <a:xfrm>
            <a:off x="0" y="-76200"/>
            <a:ext cx="12192000" cy="6986528"/>
          </a:xfrm>
          <a:prstGeom prst="rect">
            <a:avLst/>
          </a:prstGeom>
          <a:solidFill>
            <a:schemeClr val="tx1"/>
          </a:solidFill>
        </p:spPr>
        <p:txBody>
          <a:bodyPr wrap="square" rtlCol="0">
            <a:spAutoFit/>
          </a:bodyPr>
          <a:lstStyle/>
          <a:p>
            <a:pPr defTabSz="914400">
              <a:defRPr/>
            </a:pPr>
            <a:r>
              <a:rPr lang="en-US" b="1" dirty="0">
                <a:solidFill>
                  <a:prstClr val="white"/>
                </a:solidFill>
                <a:latin typeface="Calibri" panose="020F0502020204030204"/>
              </a:rPr>
              <a:t>Concern 3: What steps will the family take to achieve what the Family and Caseworker want to see happen?  Identify the individuals who will complete these action steps. (Services to address the concerns/needs)</a:t>
            </a:r>
          </a:p>
          <a:p>
            <a:pPr defTabSz="914400">
              <a:defRPr/>
            </a:pPr>
            <a:endParaRPr lang="en-US" sz="800" u="sng" dirty="0">
              <a:solidFill>
                <a:prstClr val="white"/>
              </a:solidFill>
              <a:latin typeface="Calibri" panose="020F0502020204030204"/>
            </a:endParaRPr>
          </a:p>
          <a:p>
            <a:pPr defTabSz="914400">
              <a:defRPr/>
            </a:pPr>
            <a:r>
              <a:rPr lang="en-US" sz="2400" b="1" u="sng" dirty="0">
                <a:solidFill>
                  <a:prstClr val="white"/>
                </a:solidFill>
                <a:latin typeface="Calibri" panose="020F0502020204030204" pitchFamily="34" charset="0"/>
                <a:cs typeface="Calibri" panose="020F0502020204030204" pitchFamily="34" charset="0"/>
              </a:rPr>
              <a:t>Parent Education:</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The caseworker will refer Alicia and Robert to the XYZ Family Center. </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The caseworker will provide XYZ Family Center with information about Alicia’s and Robert’s needs regarding parenting education. </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The counselor at XYZ Family Center will assess Alicia’s and Robert’s parenting needs.</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Alicia and Robert will register for parent education services through XYZ Family Center.</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XYZ Family Center will enroll Alicia and Robert in parent education service(s).</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XYZ Family Center will provide Alicia and Robert with education on determining reasonable expectations of children through providing instruction in assigning chores, responsibilities, and education on supervision requirements based on the children’s age, maturity, physical development, cognitive development, and behaviors.</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The XYZ Family Center will assist Alicia and Robert in providing guidance on the characteristics necessary in identifying caregivers that can effectively supervise their children.</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Alicia and Robert will participate in parent education services at XYZ Family Center. </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Alicia and Robert will complete all the activities and homework assignments required through the parent education service. </a:t>
            </a:r>
          </a:p>
          <a:p>
            <a:pPr marL="342900" indent="-342900" defTabSz="914400">
              <a:buFont typeface="Arial" panose="020B0604020202020204" pitchFamily="34" charset="0"/>
              <a:buChar char="•"/>
              <a:defRPr/>
            </a:pPr>
            <a:r>
              <a:rPr lang="en-US" sz="2400" dirty="0">
                <a:solidFill>
                  <a:prstClr val="white"/>
                </a:solidFill>
                <a:latin typeface="Calibri" panose="020F0502020204030204" pitchFamily="34" charset="0"/>
                <a:cs typeface="Calibri" panose="020F0502020204030204" pitchFamily="34" charset="0"/>
              </a:rPr>
              <a:t>Alicia and Robert will sign releases of information for the parent education services. </a:t>
            </a:r>
          </a:p>
        </p:txBody>
      </p:sp>
    </p:spTree>
    <p:extLst>
      <p:ext uri="{BB962C8B-B14F-4D97-AF65-F5344CB8AC3E}">
        <p14:creationId xmlns:p14="http://schemas.microsoft.com/office/powerpoint/2010/main" val="7040855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97A17-4BC0-4CEE-92FB-398537CFCFA1}"/>
              </a:ext>
            </a:extLst>
          </p:cNvPr>
          <p:cNvSpPr txBox="1"/>
          <p:nvPr/>
        </p:nvSpPr>
        <p:spPr>
          <a:xfrm>
            <a:off x="-76200" y="58846"/>
            <a:ext cx="12268200" cy="6740307"/>
          </a:xfrm>
          <a:prstGeom prst="rect">
            <a:avLst/>
          </a:prstGeom>
          <a:solidFill>
            <a:schemeClr val="tx1"/>
          </a:solidFill>
        </p:spPr>
        <p:txBody>
          <a:bodyPr wrap="square" rtlCol="0">
            <a:spAutoFit/>
          </a:bodyPr>
          <a:lstStyle/>
          <a:p>
            <a:pPr defTabSz="914400">
              <a:defRPr/>
            </a:pPr>
            <a:r>
              <a:rPr lang="en-US" sz="2400" b="1" dirty="0">
                <a:solidFill>
                  <a:prstClr val="white"/>
                </a:solidFill>
              </a:rPr>
              <a:t>Concern 3 Continued:</a:t>
            </a:r>
          </a:p>
          <a:p>
            <a:pPr defTabSz="914400">
              <a:spcBef>
                <a:spcPts val="600"/>
              </a:spcBef>
              <a:spcAft>
                <a:spcPts val="600"/>
              </a:spcAft>
              <a:defRPr/>
            </a:pPr>
            <a:r>
              <a:rPr lang="en-US" sz="2400" b="1" u="sng" dirty="0">
                <a:solidFill>
                  <a:prstClr val="white"/>
                </a:solidFill>
                <a:latin typeface="Calibri" panose="020F0502020204030204" pitchFamily="34" charset="0"/>
                <a:cs typeface="Calibri" panose="020F0502020204030204" pitchFamily="34" charset="0"/>
              </a:rPr>
              <a:t>Parent Education:</a:t>
            </a:r>
          </a:p>
          <a:p>
            <a:pPr marL="342900" indent="-342900" defTabSz="914400">
              <a:buFont typeface="Arial" panose="020B0604020202020204" pitchFamily="34" charset="0"/>
              <a:buChar char="•"/>
              <a:defRPr/>
            </a:pPr>
            <a:r>
              <a:rPr lang="en-US" sz="2200" dirty="0">
                <a:solidFill>
                  <a:prstClr val="white"/>
                </a:solidFill>
                <a:latin typeface="Calibri" panose="020F0502020204030204" pitchFamily="34" charset="0"/>
                <a:cs typeface="Calibri" panose="020F0502020204030204" pitchFamily="34" charset="0"/>
              </a:rPr>
              <a:t>The XYZ Family Center will provide the PCSA caseworker with ongoing reports regarding Alicia and Robert’s attendance, participation, and progress.</a:t>
            </a:r>
          </a:p>
          <a:p>
            <a:pPr marL="342900" indent="-342900" defTabSz="914400">
              <a:buFont typeface="Arial" panose="020B0604020202020204" pitchFamily="34" charset="0"/>
              <a:buChar char="•"/>
              <a:defRPr/>
            </a:pPr>
            <a:r>
              <a:rPr lang="en-US" sz="2200" dirty="0">
                <a:solidFill>
                  <a:prstClr val="white"/>
                </a:solidFill>
                <a:latin typeface="Calibri" panose="020F0502020204030204" pitchFamily="34" charset="0"/>
                <a:cs typeface="Calibri" panose="020F0502020204030204" pitchFamily="34" charset="0"/>
              </a:rPr>
              <a:t>The caseworker will discuss, with the parent education counselor, Alicia’s and Robert’s progress towards understanding age appropriate expectations for children, and appropriate supervision for children. </a:t>
            </a:r>
          </a:p>
          <a:p>
            <a:pPr marL="342900" indent="-342900" defTabSz="914400">
              <a:buFont typeface="Arial" panose="020B0604020202020204" pitchFamily="34" charset="0"/>
              <a:buChar char="•"/>
              <a:defRPr/>
            </a:pPr>
            <a:r>
              <a:rPr lang="en-US" sz="2200" dirty="0">
                <a:solidFill>
                  <a:prstClr val="white"/>
                </a:solidFill>
                <a:latin typeface="Calibri" panose="020F0502020204030204" pitchFamily="34" charset="0"/>
                <a:cs typeface="Calibri" panose="020F0502020204030204" pitchFamily="34" charset="0"/>
              </a:rPr>
              <a:t>The caseworker will review the XYZ’s counselor’s written reports.</a:t>
            </a:r>
          </a:p>
          <a:p>
            <a:pPr marL="342900" indent="-342900" defTabSz="914400">
              <a:buFont typeface="Arial" panose="020B0604020202020204" pitchFamily="34" charset="0"/>
              <a:buChar char="•"/>
              <a:defRPr/>
            </a:pPr>
            <a:r>
              <a:rPr lang="en-US" sz="2200" dirty="0">
                <a:solidFill>
                  <a:prstClr val="white"/>
                </a:solidFill>
                <a:latin typeface="Calibri" panose="020F0502020204030204" pitchFamily="34" charset="0"/>
                <a:cs typeface="Calibri" panose="020F0502020204030204" pitchFamily="34" charset="0"/>
              </a:rPr>
              <a:t>Alicia and Robert will talk with the PCSA caseworker about what they have learned during parent education as it relates to their children’s age and development.</a:t>
            </a:r>
          </a:p>
          <a:p>
            <a:pPr marL="342900" indent="-342900" defTabSz="914400">
              <a:buFont typeface="Arial" panose="020B0604020202020204" pitchFamily="34" charset="0"/>
              <a:buChar char="•"/>
              <a:defRPr/>
            </a:pPr>
            <a:r>
              <a:rPr lang="en-US" sz="2200" dirty="0">
                <a:solidFill>
                  <a:prstClr val="white"/>
                </a:solidFill>
                <a:latin typeface="Calibri" panose="020F0502020204030204" pitchFamily="34" charset="0"/>
                <a:cs typeface="Calibri" panose="020F0502020204030204" pitchFamily="34" charset="0"/>
              </a:rPr>
              <a:t>Alicia and Robert will demonstrate the information and skills learned in classes when caring for the children. Alicia and Robert (with the assistance of the caseworker) will develop a list of responsibilities, chores, and expectations for each child.  The chores and responsibilities will be based on each child’s age, maturity, physical development, cognitive development, and behaviors.</a:t>
            </a:r>
          </a:p>
          <a:p>
            <a:pPr marL="342900" indent="-342900" defTabSz="914400">
              <a:buFont typeface="Arial" panose="020B0604020202020204" pitchFamily="34" charset="0"/>
              <a:buChar char="•"/>
              <a:defRPr/>
            </a:pPr>
            <a:r>
              <a:rPr lang="en-US" sz="2200" dirty="0">
                <a:solidFill>
                  <a:prstClr val="white"/>
                </a:solidFill>
                <a:latin typeface="Calibri" panose="020F0502020204030204" pitchFamily="34" charset="0"/>
                <a:cs typeface="Calibri" panose="020F0502020204030204" pitchFamily="34" charset="0"/>
              </a:rPr>
              <a:t>The caseworker will assist Alicia and Robert in developing a list of caregivers that can assist in supervising the children.</a:t>
            </a:r>
          </a:p>
          <a:p>
            <a:pPr marL="342900" indent="-342900" defTabSz="914400">
              <a:buFont typeface="Arial" panose="020B0604020202020204" pitchFamily="34" charset="0"/>
              <a:buChar char="•"/>
              <a:defRPr/>
            </a:pPr>
            <a:r>
              <a:rPr lang="en-US" sz="2200" dirty="0">
                <a:solidFill>
                  <a:prstClr val="white"/>
                </a:solidFill>
                <a:latin typeface="Calibri" panose="020F0502020204030204" pitchFamily="34" charset="0"/>
                <a:cs typeface="Calibri" panose="020F0502020204030204" pitchFamily="34" charset="0"/>
              </a:rPr>
              <a:t>The caseworker will consult with relative caregivers regarding interactions between the children and Alicia and Robert. </a:t>
            </a:r>
          </a:p>
          <a:p>
            <a:pPr marL="342900" indent="-342900" defTabSz="914400">
              <a:buFont typeface="Arial" panose="020B0604020202020204" pitchFamily="34" charset="0"/>
              <a:buChar char="•"/>
              <a:defRPr/>
            </a:pPr>
            <a:r>
              <a:rPr lang="en-US" sz="2200" dirty="0">
                <a:solidFill>
                  <a:prstClr val="white"/>
                </a:solidFill>
                <a:latin typeface="Calibri" panose="020F0502020204030204" pitchFamily="34" charset="0"/>
                <a:cs typeface="Calibri" panose="020F0502020204030204" pitchFamily="34" charset="0"/>
              </a:rPr>
              <a:t>The caseworker will assist Alicia and Robert with identified barriers (such as child care or transportation) that could prevent them from attending appointments.</a:t>
            </a:r>
          </a:p>
        </p:txBody>
      </p:sp>
    </p:spTree>
    <p:extLst>
      <p:ext uri="{BB962C8B-B14F-4D97-AF65-F5344CB8AC3E}">
        <p14:creationId xmlns:p14="http://schemas.microsoft.com/office/powerpoint/2010/main" val="1692948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outdoor, building, young&#10;&#10;Description automatically generated">
            <a:extLst>
              <a:ext uri="{FF2B5EF4-FFF2-40B4-BE49-F238E27FC236}">
                <a16:creationId xmlns:a16="http://schemas.microsoft.com/office/drawing/2014/main" id="{3B5647EE-09C6-4B52-B4BE-AFD57572125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1749" r="12695"/>
          <a:stretch/>
        </p:blipFill>
        <p:spPr>
          <a:xfrm>
            <a:off x="20" y="10"/>
            <a:ext cx="12191980" cy="6857990"/>
          </a:xfrm>
          <a:prstGeom prst="rect">
            <a:avLst/>
          </a:prstGeom>
        </p:spPr>
      </p:pic>
      <p:cxnSp>
        <p:nvCxnSpPr>
          <p:cNvPr id="40" name="Straight Connector 39">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3AF72752-8275-4505-916E-60F343282066}"/>
              </a:ext>
            </a:extLst>
          </p:cNvPr>
          <p:cNvSpPr/>
          <p:nvPr/>
        </p:nvSpPr>
        <p:spPr>
          <a:xfrm>
            <a:off x="3699932" y="3491153"/>
            <a:ext cx="5120640" cy="11079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rPr>
              <a:t>Sequencing</a:t>
            </a:r>
          </a:p>
        </p:txBody>
      </p:sp>
      <p:sp>
        <p:nvSpPr>
          <p:cNvPr id="34" name="Rectangle 33">
            <a:extLst>
              <a:ext uri="{FF2B5EF4-FFF2-40B4-BE49-F238E27FC236}">
                <a16:creationId xmlns:a16="http://schemas.microsoft.com/office/drawing/2014/main" id="{98E5FD23-9DFF-4317-B5FE-89F8C1602863}"/>
              </a:ext>
            </a:extLst>
          </p:cNvPr>
          <p:cNvSpPr/>
          <p:nvPr/>
        </p:nvSpPr>
        <p:spPr>
          <a:xfrm>
            <a:off x="7710880" y="4635587"/>
            <a:ext cx="4481100" cy="1015663"/>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en-US" sz="6000" b="0" cap="none" spc="0" dirty="0">
                <a:ln w="0"/>
                <a:solidFill>
                  <a:schemeClr val="accent1"/>
                </a:solidFill>
                <a:effectLst>
                  <a:outerShdw blurRad="38100" dist="25400" dir="5400000" algn="ctr" rotWithShape="0">
                    <a:srgbClr val="6E747A">
                      <a:alpha val="43000"/>
                    </a:srgbClr>
                  </a:outerShdw>
                </a:effectLst>
              </a:rPr>
              <a:t>Johnston Case</a:t>
            </a:r>
          </a:p>
        </p:txBody>
      </p:sp>
    </p:spTree>
    <p:extLst>
      <p:ext uri="{BB962C8B-B14F-4D97-AF65-F5344CB8AC3E}">
        <p14:creationId xmlns:p14="http://schemas.microsoft.com/office/powerpoint/2010/main" val="6082586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6450A-9489-4C41-A01B-EDE89BE4D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32" y="0"/>
            <a:ext cx="12484264" cy="7022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7560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9952544">
            <a:off x="-464691" y="413756"/>
            <a:ext cx="5149516" cy="1556084"/>
          </a:xfr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5400" dirty="0"/>
              <a:t>Change Process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444456927"/>
              </p:ext>
            </p:extLst>
          </p:nvPr>
        </p:nvGraphicFramePr>
        <p:xfrm>
          <a:off x="152400" y="-152400"/>
          <a:ext cx="12039600" cy="701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1411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8A75907F-5334-4585-B800-EFACDAD3E612}"/>
                                            </p:graphicEl>
                                          </p:spTgt>
                                        </p:tgtEl>
                                        <p:attrNameLst>
                                          <p:attrName>style.visibility</p:attrName>
                                        </p:attrNameLst>
                                      </p:cBhvr>
                                      <p:to>
                                        <p:strVal val="visible"/>
                                      </p:to>
                                    </p:set>
                                    <p:anim calcmode="lin" valueType="num">
                                      <p:cBhvr additive="base">
                                        <p:cTn id="7" dur="1000" fill="hold"/>
                                        <p:tgtEl>
                                          <p:spTgt spid="5">
                                            <p:graphicEl>
                                              <a:dgm id="{8A75907F-5334-4585-B800-EFACDAD3E612}"/>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graphicEl>
                                              <a:dgm id="{8A75907F-5334-4585-B800-EFACDAD3E612}"/>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B1AE450C-ECAB-474F-81D7-E7A0B5518716}"/>
                                            </p:graphicEl>
                                          </p:spTgt>
                                        </p:tgtEl>
                                        <p:attrNameLst>
                                          <p:attrName>style.visibility</p:attrName>
                                        </p:attrNameLst>
                                      </p:cBhvr>
                                      <p:to>
                                        <p:strVal val="visible"/>
                                      </p:to>
                                    </p:set>
                                    <p:anim calcmode="lin" valueType="num">
                                      <p:cBhvr additive="base">
                                        <p:cTn id="13" dur="1000" fill="hold"/>
                                        <p:tgtEl>
                                          <p:spTgt spid="5">
                                            <p:graphicEl>
                                              <a:dgm id="{B1AE450C-ECAB-474F-81D7-E7A0B5518716}"/>
                                            </p:graphic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graphicEl>
                                              <a:dgm id="{B1AE450C-ECAB-474F-81D7-E7A0B5518716}"/>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graphicEl>
                                              <a:dgm id="{B4C52BC2-E930-4FCF-B983-6C3411652007}"/>
                                            </p:graphicEl>
                                          </p:spTgt>
                                        </p:tgtEl>
                                        <p:attrNameLst>
                                          <p:attrName>style.visibility</p:attrName>
                                        </p:attrNameLst>
                                      </p:cBhvr>
                                      <p:to>
                                        <p:strVal val="visible"/>
                                      </p:to>
                                    </p:set>
                                    <p:anim calcmode="lin" valueType="num">
                                      <p:cBhvr additive="base">
                                        <p:cTn id="17" dur="1000" fill="hold"/>
                                        <p:tgtEl>
                                          <p:spTgt spid="5">
                                            <p:graphicEl>
                                              <a:dgm id="{B4C52BC2-E930-4FCF-B983-6C3411652007}"/>
                                            </p:graphicEl>
                                          </p:spTgt>
                                        </p:tgtEl>
                                        <p:attrNameLst>
                                          <p:attrName>ppt_x</p:attrName>
                                        </p:attrNameLst>
                                      </p:cBhvr>
                                      <p:tavLst>
                                        <p:tav tm="0">
                                          <p:val>
                                            <p:strVal val="#ppt_x"/>
                                          </p:val>
                                        </p:tav>
                                        <p:tav tm="100000">
                                          <p:val>
                                            <p:strVal val="#ppt_x"/>
                                          </p:val>
                                        </p:tav>
                                      </p:tavLst>
                                    </p:anim>
                                    <p:anim calcmode="lin" valueType="num">
                                      <p:cBhvr additive="base">
                                        <p:cTn id="18" dur="1000" fill="hold"/>
                                        <p:tgtEl>
                                          <p:spTgt spid="5">
                                            <p:graphicEl>
                                              <a:dgm id="{B4C52BC2-E930-4FCF-B983-6C3411652007}"/>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dgm id="{048E9419-585C-4CFC-81B3-FE3CCC90444C}"/>
                                            </p:graphicEl>
                                          </p:spTgt>
                                        </p:tgtEl>
                                        <p:attrNameLst>
                                          <p:attrName>style.visibility</p:attrName>
                                        </p:attrNameLst>
                                      </p:cBhvr>
                                      <p:to>
                                        <p:strVal val="visible"/>
                                      </p:to>
                                    </p:set>
                                    <p:anim calcmode="lin" valueType="num">
                                      <p:cBhvr additive="base">
                                        <p:cTn id="23" dur="1000" fill="hold"/>
                                        <p:tgtEl>
                                          <p:spTgt spid="5">
                                            <p:graphicEl>
                                              <a:dgm id="{048E9419-585C-4CFC-81B3-FE3CCC90444C}"/>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5">
                                            <p:graphicEl>
                                              <a:dgm id="{048E9419-585C-4CFC-81B3-FE3CCC90444C}"/>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graphicEl>
                                              <a:dgm id="{739D9BAB-1F2B-44A4-941F-EC462152C7C3}"/>
                                            </p:graphicEl>
                                          </p:spTgt>
                                        </p:tgtEl>
                                        <p:attrNameLst>
                                          <p:attrName>style.visibility</p:attrName>
                                        </p:attrNameLst>
                                      </p:cBhvr>
                                      <p:to>
                                        <p:strVal val="visible"/>
                                      </p:to>
                                    </p:set>
                                    <p:anim calcmode="lin" valueType="num">
                                      <p:cBhvr additive="base">
                                        <p:cTn id="27" dur="1000" fill="hold"/>
                                        <p:tgtEl>
                                          <p:spTgt spid="5">
                                            <p:graphicEl>
                                              <a:dgm id="{739D9BAB-1F2B-44A4-941F-EC462152C7C3}"/>
                                            </p:graphicEl>
                                          </p:spTgt>
                                        </p:tgtEl>
                                        <p:attrNameLst>
                                          <p:attrName>ppt_x</p:attrName>
                                        </p:attrNameLst>
                                      </p:cBhvr>
                                      <p:tavLst>
                                        <p:tav tm="0">
                                          <p:val>
                                            <p:strVal val="#ppt_x"/>
                                          </p:val>
                                        </p:tav>
                                        <p:tav tm="100000">
                                          <p:val>
                                            <p:strVal val="#ppt_x"/>
                                          </p:val>
                                        </p:tav>
                                      </p:tavLst>
                                    </p:anim>
                                    <p:anim calcmode="lin" valueType="num">
                                      <p:cBhvr additive="base">
                                        <p:cTn id="28" dur="1000" fill="hold"/>
                                        <p:tgtEl>
                                          <p:spTgt spid="5">
                                            <p:graphicEl>
                                              <a:dgm id="{739D9BAB-1F2B-44A4-941F-EC462152C7C3}"/>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graphicEl>
                                              <a:dgm id="{CE848CC2-2419-4D34-A8C4-1CFD9405524E}"/>
                                            </p:graphicEl>
                                          </p:spTgt>
                                        </p:tgtEl>
                                        <p:attrNameLst>
                                          <p:attrName>style.visibility</p:attrName>
                                        </p:attrNameLst>
                                      </p:cBhvr>
                                      <p:to>
                                        <p:strVal val="visible"/>
                                      </p:to>
                                    </p:set>
                                    <p:anim calcmode="lin" valueType="num">
                                      <p:cBhvr additive="base">
                                        <p:cTn id="33" dur="1000" fill="hold"/>
                                        <p:tgtEl>
                                          <p:spTgt spid="5">
                                            <p:graphicEl>
                                              <a:dgm id="{CE848CC2-2419-4D34-A8C4-1CFD9405524E}"/>
                                            </p:graphicEl>
                                          </p:spTgt>
                                        </p:tgtEl>
                                        <p:attrNameLst>
                                          <p:attrName>ppt_x</p:attrName>
                                        </p:attrNameLst>
                                      </p:cBhvr>
                                      <p:tavLst>
                                        <p:tav tm="0">
                                          <p:val>
                                            <p:strVal val="#ppt_x"/>
                                          </p:val>
                                        </p:tav>
                                        <p:tav tm="100000">
                                          <p:val>
                                            <p:strVal val="#ppt_x"/>
                                          </p:val>
                                        </p:tav>
                                      </p:tavLst>
                                    </p:anim>
                                    <p:anim calcmode="lin" valueType="num">
                                      <p:cBhvr additive="base">
                                        <p:cTn id="34" dur="1000" fill="hold"/>
                                        <p:tgtEl>
                                          <p:spTgt spid="5">
                                            <p:graphicEl>
                                              <a:dgm id="{CE848CC2-2419-4D34-A8C4-1CFD9405524E}"/>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graphicEl>
                                              <a:dgm id="{EFB4CEF6-B194-4A7A-97F3-FB54C41F3CB5}"/>
                                            </p:graphicEl>
                                          </p:spTgt>
                                        </p:tgtEl>
                                        <p:attrNameLst>
                                          <p:attrName>style.visibility</p:attrName>
                                        </p:attrNameLst>
                                      </p:cBhvr>
                                      <p:to>
                                        <p:strVal val="visible"/>
                                      </p:to>
                                    </p:set>
                                    <p:anim calcmode="lin" valueType="num">
                                      <p:cBhvr additive="base">
                                        <p:cTn id="37" dur="1000" fill="hold"/>
                                        <p:tgtEl>
                                          <p:spTgt spid="5">
                                            <p:graphicEl>
                                              <a:dgm id="{EFB4CEF6-B194-4A7A-97F3-FB54C41F3CB5}"/>
                                            </p:graphic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
                                            <p:graphicEl>
                                              <a:dgm id="{EFB4CEF6-B194-4A7A-97F3-FB54C41F3CB5}"/>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graphicEl>
                                              <a:dgm id="{260E2B55-6D74-4440-8823-96A9E5D0690B}"/>
                                            </p:graphicEl>
                                          </p:spTgt>
                                        </p:tgtEl>
                                        <p:attrNameLst>
                                          <p:attrName>style.visibility</p:attrName>
                                        </p:attrNameLst>
                                      </p:cBhvr>
                                      <p:to>
                                        <p:strVal val="visible"/>
                                      </p:to>
                                    </p:set>
                                    <p:anim calcmode="lin" valueType="num">
                                      <p:cBhvr additive="base">
                                        <p:cTn id="43" dur="1000" fill="hold"/>
                                        <p:tgtEl>
                                          <p:spTgt spid="5">
                                            <p:graphicEl>
                                              <a:dgm id="{260E2B55-6D74-4440-8823-96A9E5D0690B}"/>
                                            </p:graphicEl>
                                          </p:spTgt>
                                        </p:tgtEl>
                                        <p:attrNameLst>
                                          <p:attrName>ppt_x</p:attrName>
                                        </p:attrNameLst>
                                      </p:cBhvr>
                                      <p:tavLst>
                                        <p:tav tm="0">
                                          <p:val>
                                            <p:strVal val="#ppt_x"/>
                                          </p:val>
                                        </p:tav>
                                        <p:tav tm="100000">
                                          <p:val>
                                            <p:strVal val="#ppt_x"/>
                                          </p:val>
                                        </p:tav>
                                      </p:tavLst>
                                    </p:anim>
                                    <p:anim calcmode="lin" valueType="num">
                                      <p:cBhvr additive="base">
                                        <p:cTn id="44" dur="1000" fill="hold"/>
                                        <p:tgtEl>
                                          <p:spTgt spid="5">
                                            <p:graphicEl>
                                              <a:dgm id="{260E2B55-6D74-4440-8823-96A9E5D0690B}"/>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graphicEl>
                                              <a:dgm id="{6756755C-4905-48DB-9F70-520058C91039}"/>
                                            </p:graphicEl>
                                          </p:spTgt>
                                        </p:tgtEl>
                                        <p:attrNameLst>
                                          <p:attrName>style.visibility</p:attrName>
                                        </p:attrNameLst>
                                      </p:cBhvr>
                                      <p:to>
                                        <p:strVal val="visible"/>
                                      </p:to>
                                    </p:set>
                                    <p:anim calcmode="lin" valueType="num">
                                      <p:cBhvr additive="base">
                                        <p:cTn id="47" dur="1000" fill="hold"/>
                                        <p:tgtEl>
                                          <p:spTgt spid="5">
                                            <p:graphicEl>
                                              <a:dgm id="{6756755C-4905-48DB-9F70-520058C91039}"/>
                                            </p:graphicEl>
                                          </p:spTgt>
                                        </p:tgtEl>
                                        <p:attrNameLst>
                                          <p:attrName>ppt_x</p:attrName>
                                        </p:attrNameLst>
                                      </p:cBhvr>
                                      <p:tavLst>
                                        <p:tav tm="0">
                                          <p:val>
                                            <p:strVal val="#ppt_x"/>
                                          </p:val>
                                        </p:tav>
                                        <p:tav tm="100000">
                                          <p:val>
                                            <p:strVal val="#ppt_x"/>
                                          </p:val>
                                        </p:tav>
                                      </p:tavLst>
                                    </p:anim>
                                    <p:anim calcmode="lin" valueType="num">
                                      <p:cBhvr additive="base">
                                        <p:cTn id="48" dur="1000" fill="hold"/>
                                        <p:tgtEl>
                                          <p:spTgt spid="5">
                                            <p:graphicEl>
                                              <a:dgm id="{6756755C-4905-48DB-9F70-520058C91039}"/>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graphicEl>
                                              <a:dgm id="{FEAD68E1-F64B-4633-B575-606D29639BF2}"/>
                                            </p:graphicEl>
                                          </p:spTgt>
                                        </p:tgtEl>
                                        <p:attrNameLst>
                                          <p:attrName>style.visibility</p:attrName>
                                        </p:attrNameLst>
                                      </p:cBhvr>
                                      <p:to>
                                        <p:strVal val="visible"/>
                                      </p:to>
                                    </p:set>
                                    <p:anim calcmode="lin" valueType="num">
                                      <p:cBhvr additive="base">
                                        <p:cTn id="51" dur="1000" fill="hold"/>
                                        <p:tgtEl>
                                          <p:spTgt spid="5">
                                            <p:graphicEl>
                                              <a:dgm id="{FEAD68E1-F64B-4633-B575-606D29639BF2}"/>
                                            </p:graphicEl>
                                          </p:spTgt>
                                        </p:tgtEl>
                                        <p:attrNameLst>
                                          <p:attrName>ppt_x</p:attrName>
                                        </p:attrNameLst>
                                      </p:cBhvr>
                                      <p:tavLst>
                                        <p:tav tm="0">
                                          <p:val>
                                            <p:strVal val="#ppt_x"/>
                                          </p:val>
                                        </p:tav>
                                        <p:tav tm="100000">
                                          <p:val>
                                            <p:strVal val="#ppt_x"/>
                                          </p:val>
                                        </p:tav>
                                      </p:tavLst>
                                    </p:anim>
                                    <p:anim calcmode="lin" valueType="num">
                                      <p:cBhvr additive="base">
                                        <p:cTn id="52" dur="1000" fill="hold"/>
                                        <p:tgtEl>
                                          <p:spTgt spid="5">
                                            <p:graphicEl>
                                              <a:dgm id="{FEAD68E1-F64B-4633-B575-606D29639BF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61" name="Picture 60">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2" name="Rectangle 61">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63" name="Picture 62">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64" name="Picture 63">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6" name="Straight Connector 65">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68" name="Rectangle 67">
            <a:extLst>
              <a:ext uri="{FF2B5EF4-FFF2-40B4-BE49-F238E27FC236}">
                <a16:creationId xmlns:a16="http://schemas.microsoft.com/office/drawing/2014/main" id="{6ACEE35E-9CB1-407B-9213-154857114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01FE0158-F1EA-40D4-9185-07090FEEFA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71" name="Picture 70">
              <a:extLst>
                <a:ext uri="{FF2B5EF4-FFF2-40B4-BE49-F238E27FC236}">
                  <a16:creationId xmlns:a16="http://schemas.microsoft.com/office/drawing/2014/main" id="{AA7AB60F-CCF5-44B4-9625-E65C2979977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2" name="Rectangle 71">
              <a:extLst>
                <a:ext uri="{FF2B5EF4-FFF2-40B4-BE49-F238E27FC236}">
                  <a16:creationId xmlns:a16="http://schemas.microsoft.com/office/drawing/2014/main" id="{427CAC31-D04B-45E4-862C-01176B9ABC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3" name="Picture 72">
              <a:extLst>
                <a:ext uri="{FF2B5EF4-FFF2-40B4-BE49-F238E27FC236}">
                  <a16:creationId xmlns:a16="http://schemas.microsoft.com/office/drawing/2014/main" id="{661D58BD-384B-4362-ACB4-0A4A0E2F7A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4" name="Picture 73">
              <a:extLst>
                <a:ext uri="{FF2B5EF4-FFF2-40B4-BE49-F238E27FC236}">
                  <a16:creationId xmlns:a16="http://schemas.microsoft.com/office/drawing/2014/main" id="{6D92F82F-4CE2-44BD-826F-E9B562C941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9" name="Rectangle 8">
            <a:extLst>
              <a:ext uri="{FF2B5EF4-FFF2-40B4-BE49-F238E27FC236}">
                <a16:creationId xmlns:a16="http://schemas.microsoft.com/office/drawing/2014/main" id="{0AEC449B-AA49-4C77-9E98-BB1A29450440}"/>
              </a:ext>
            </a:extLst>
          </p:cNvPr>
          <p:cNvSpPr/>
          <p:nvPr/>
        </p:nvSpPr>
        <p:spPr>
          <a:xfrm>
            <a:off x="6553770" y="1041400"/>
            <a:ext cx="4538526" cy="4445000"/>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6000" b="1" i="0" u="none" strike="noStrike" kern="1200" cap="none" spc="0" normalizeH="0" baseline="0" noProof="0" dirty="0">
                <a:ln w="3175" cmpd="sng">
                  <a:noFill/>
                </a:ln>
                <a:solidFill>
                  <a:schemeClr val="tx1">
                    <a:lumMod val="85000"/>
                    <a:lumOff val="15000"/>
                  </a:schemeClr>
                </a:solidFill>
                <a:effectLst/>
                <a:uLnTx/>
                <a:uFillTx/>
                <a:latin typeface="+mj-lt"/>
                <a:ea typeface="+mj-ea"/>
                <a:cs typeface="+mj-cs"/>
              </a:rPr>
              <a:t>Recognizing</a:t>
            </a:r>
          </a:p>
          <a:p>
            <a:pPr marL="0" marR="0" lvl="0" indent="0" algn="ctr" fontAlgn="auto">
              <a:lnSpc>
                <a:spcPct val="90000"/>
              </a:lnSpc>
              <a:spcBef>
                <a:spcPts val="1200"/>
              </a:spcBef>
              <a:spcAft>
                <a:spcPts val="600"/>
              </a:spcAft>
              <a:buClrTx/>
              <a:buSzTx/>
              <a:tabLst/>
              <a:defRPr/>
            </a:pPr>
            <a:r>
              <a:rPr kumimoji="0" lang="en-US" sz="6000" b="1" i="0" u="none" strike="noStrike" kern="1200" cap="none" spc="0" normalizeH="0" baseline="0" noProof="0" dirty="0">
                <a:ln w="3175" cmpd="sng">
                  <a:noFill/>
                </a:ln>
                <a:solidFill>
                  <a:schemeClr val="tx1">
                    <a:lumMod val="85000"/>
                    <a:lumOff val="15000"/>
                  </a:schemeClr>
                </a:solidFill>
                <a:effectLst/>
                <a:uLnTx/>
                <a:uFillTx/>
                <a:latin typeface="+mj-lt"/>
                <a:ea typeface="+mj-ea"/>
                <a:cs typeface="+mj-cs"/>
              </a:rPr>
              <a:t>BEHAVIOR</a:t>
            </a:r>
          </a:p>
          <a:p>
            <a:pPr marL="0" marR="0" lvl="0" indent="0" algn="ctr" fontAlgn="auto">
              <a:lnSpc>
                <a:spcPct val="90000"/>
              </a:lnSpc>
              <a:spcBef>
                <a:spcPct val="0"/>
              </a:spcBef>
              <a:spcAft>
                <a:spcPts val="600"/>
              </a:spcAft>
              <a:buClrTx/>
              <a:buSzTx/>
              <a:tabLst/>
              <a:defRPr/>
            </a:pPr>
            <a:r>
              <a:rPr lang="en-US" sz="6000" b="1" kern="1200" cap="none" dirty="0">
                <a:ln w="3175" cmpd="sng">
                  <a:noFill/>
                </a:ln>
                <a:solidFill>
                  <a:schemeClr val="tx1">
                    <a:lumMod val="85000"/>
                    <a:lumOff val="15000"/>
                  </a:schemeClr>
                </a:solidFill>
                <a:effectLst/>
                <a:latin typeface="+mj-lt"/>
                <a:ea typeface="+mj-ea"/>
                <a:cs typeface="+mj-cs"/>
              </a:rPr>
              <a:t>CHANGE</a:t>
            </a:r>
            <a:endParaRPr kumimoji="0" lang="en-US" sz="6000" b="1" i="0" u="none" strike="noStrike" kern="1200" cap="none" spc="0" normalizeH="0" baseline="0" noProof="0" dirty="0">
              <a:ln w="3175" cmpd="sng">
                <a:noFill/>
              </a:ln>
              <a:solidFill>
                <a:schemeClr val="tx1">
                  <a:lumMod val="85000"/>
                  <a:lumOff val="15000"/>
                </a:schemeClr>
              </a:solidFill>
              <a:effectLst/>
              <a:uLnTx/>
              <a:uFillTx/>
              <a:latin typeface="+mj-lt"/>
              <a:ea typeface="+mj-ea"/>
              <a:cs typeface="+mj-cs"/>
            </a:endParaRPr>
          </a:p>
        </p:txBody>
      </p:sp>
      <p:sp>
        <p:nvSpPr>
          <p:cNvPr id="76" name="Rectangle 75">
            <a:extLst>
              <a:ext uri="{FF2B5EF4-FFF2-40B4-BE49-F238E27FC236}">
                <a16:creationId xmlns:a16="http://schemas.microsoft.com/office/drawing/2014/main" id="{2C5AC3A8-E64A-4C4B-9980-9EFB39444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65937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 food&#10;&#10;Description automatically generated">
            <a:extLst>
              <a:ext uri="{FF2B5EF4-FFF2-40B4-BE49-F238E27FC236}">
                <a16:creationId xmlns:a16="http://schemas.microsoft.com/office/drawing/2014/main" id="{367D26D9-4601-483F-B94D-2D918CBACE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2" b="-1"/>
          <a:stretch/>
        </p:blipFill>
        <p:spPr>
          <a:xfrm>
            <a:off x="1247209" y="1254050"/>
            <a:ext cx="2508652" cy="2509223"/>
          </a:xfrm>
          <a:prstGeom prst="rect">
            <a:avLst/>
          </a:prstGeom>
        </p:spPr>
      </p:pic>
      <p:sp>
        <p:nvSpPr>
          <p:cNvPr id="78" name="Rectangle 77">
            <a:extLst>
              <a:ext uri="{FF2B5EF4-FFF2-40B4-BE49-F238E27FC236}">
                <a16:creationId xmlns:a16="http://schemas.microsoft.com/office/drawing/2014/main" id="{0AFAAA75-C0B5-467D-BCA4-2A71E9778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3147" y="1254050"/>
            <a:ext cx="2021427"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FF80FBA-639A-42B1-9758-77E6069EE1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68" r="22542" b="-6"/>
          <a:stretch/>
        </p:blipFill>
        <p:spPr>
          <a:xfrm>
            <a:off x="3910152" y="2919155"/>
            <a:ext cx="1996622" cy="2676973"/>
          </a:xfrm>
          <a:prstGeom prst="rect">
            <a:avLst/>
          </a:prstGeom>
        </p:spPr>
      </p:pic>
      <p:cxnSp>
        <p:nvCxnSpPr>
          <p:cNvPr id="80" name="Straight Connector 79">
            <a:extLst>
              <a:ext uri="{FF2B5EF4-FFF2-40B4-BE49-F238E27FC236}">
                <a16:creationId xmlns:a16="http://schemas.microsoft.com/office/drawing/2014/main" id="{F11F8E7B-7B88-490D-BD58-6892FB96BB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
        <p:nvSpPr>
          <p:cNvPr id="82" name="Rectangle 81">
            <a:extLst>
              <a:ext uri="{FF2B5EF4-FFF2-40B4-BE49-F238E27FC236}">
                <a16:creationId xmlns:a16="http://schemas.microsoft.com/office/drawing/2014/main" id="{56CDBB13-A263-4B39-882C-6BCB210A0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209" y="3922105"/>
            <a:ext cx="2494212" cy="167402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2297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a:bodyPr>
          <a:lstStyle/>
          <a:p>
            <a:r>
              <a:rPr lang="en-US" sz="5400" b="1" dirty="0">
                <a:solidFill>
                  <a:srgbClr val="262626"/>
                </a:solidFill>
                <a:effectLst>
                  <a:outerShdw blurRad="38100" dist="38100" dir="2700000" algn="tl">
                    <a:srgbClr val="000000">
                      <a:alpha val="43137"/>
                    </a:srgbClr>
                  </a:outerShdw>
                </a:effectLst>
              </a:rPr>
              <a:t>Behavior Change Measures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62719674"/>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33684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p:cNvSpPr>
            <a:spLocks noGrp="1"/>
          </p:cNvSpPr>
          <p:nvPr>
            <p:ph type="title"/>
          </p:nvPr>
        </p:nvSpPr>
        <p:spPr>
          <a:xfrm>
            <a:off x="804421" y="796374"/>
            <a:ext cx="10583158" cy="880027"/>
          </a:xfrm>
        </p:spPr>
        <p:txBody>
          <a:bodyPr>
            <a:normAutofit fontScale="90000"/>
          </a:bodyPr>
          <a:lstStyle/>
          <a:p>
            <a:r>
              <a:rPr lang="en-US" b="1" dirty="0">
                <a:solidFill>
                  <a:srgbClr val="FFFFFF"/>
                </a:solidFill>
                <a:effectLst>
                  <a:outerShdw blurRad="38100" dist="38100" dir="2700000" algn="tl">
                    <a:srgbClr val="000000">
                      <a:alpha val="43137"/>
                    </a:srgbClr>
                  </a:outerShdw>
                </a:effectLst>
              </a:rPr>
              <a:t>How Will the Family’s Progress be Measured? </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p:cNvSpPr>
            <a:spLocks noGrp="1"/>
          </p:cNvSpPr>
          <p:nvPr>
            <p:ph idx="1"/>
          </p:nvPr>
        </p:nvSpPr>
        <p:spPr>
          <a:xfrm>
            <a:off x="0" y="1964266"/>
            <a:ext cx="12192000" cy="489373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ormAutofit lnSpcReduction="10000"/>
          </a:bodyPr>
          <a:lstStyle/>
          <a:p>
            <a:pPr marL="627063" indent="-514350" fontAlgn="base">
              <a:lnSpc>
                <a:spcPct val="90000"/>
              </a:lnSpc>
              <a:spcBef>
                <a:spcPts val="1800"/>
              </a:spcBef>
              <a:buClr>
                <a:schemeClr val="bg1"/>
              </a:buClr>
              <a:buFont typeface="Wingdings" panose="05000000000000000000" pitchFamily="2" charset="2"/>
              <a:buChar char="§"/>
            </a:pPr>
            <a:r>
              <a:rPr lang="en-US" sz="4000" dirty="0"/>
              <a:t>Caseworker will observe Ms. Warner’s interactions with her children during visits. Evidence of progress in learning and using non-physical discipline would include:</a:t>
            </a:r>
          </a:p>
          <a:p>
            <a:pPr marL="1373188" indent="-571500" fontAlgn="base">
              <a:lnSpc>
                <a:spcPct val="90000"/>
              </a:lnSpc>
              <a:spcBef>
                <a:spcPts val="1800"/>
              </a:spcBef>
              <a:buClr>
                <a:schemeClr val="bg1"/>
              </a:buClr>
              <a:buFont typeface="Wingdings" panose="05000000000000000000" pitchFamily="2" charset="2"/>
              <a:buChar char="Ø"/>
            </a:pPr>
            <a:r>
              <a:rPr lang="en-US" sz="4000" dirty="0"/>
              <a:t>Use of discipline strategies such as time-out, natural and logical consequences, restricting privileges, or other methods learned from the caregiver mentor.</a:t>
            </a:r>
          </a:p>
          <a:p>
            <a:pPr marL="1373188" indent="-571500" fontAlgn="base">
              <a:lnSpc>
                <a:spcPct val="90000"/>
              </a:lnSpc>
              <a:spcBef>
                <a:spcPts val="1800"/>
              </a:spcBef>
              <a:buClr>
                <a:schemeClr val="bg1"/>
              </a:buClr>
              <a:buFont typeface="Wingdings" panose="05000000000000000000" pitchFamily="2" charset="2"/>
              <a:buChar char="Ø"/>
            </a:pPr>
            <a:r>
              <a:rPr lang="en-US" sz="4000" dirty="0"/>
              <a:t>No use of physical discipline such as hitting, punching, spanking, slapping, or pinching.</a:t>
            </a:r>
          </a:p>
        </p:txBody>
      </p:sp>
    </p:spTree>
    <p:extLst>
      <p:ext uri="{BB962C8B-B14F-4D97-AF65-F5344CB8AC3E}">
        <p14:creationId xmlns:p14="http://schemas.microsoft.com/office/powerpoint/2010/main" val="31870779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6"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0" name="Picture 19">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997528" y="1295399"/>
            <a:ext cx="4094017" cy="4267201"/>
          </a:xfrm>
        </p:spPr>
        <p:txBody>
          <a:bodyPr vert="horz" lIns="91440" tIns="45720" rIns="91440" bIns="45720" rtlCol="0" anchor="b">
            <a:normAutofit fontScale="90000"/>
          </a:bodyPr>
          <a:lstStyle/>
          <a:p>
            <a:r>
              <a:rPr lang="en-US" sz="6700" b="1" u="sng" dirty="0">
                <a:solidFill>
                  <a:srgbClr val="262626"/>
                </a:solidFill>
              </a:rPr>
              <a:t>Activity</a:t>
            </a:r>
            <a:br>
              <a:rPr lang="en-US" sz="5400" b="1" dirty="0">
                <a:solidFill>
                  <a:srgbClr val="262626"/>
                </a:solidFill>
              </a:rPr>
            </a:br>
            <a:r>
              <a:rPr lang="en-US" sz="6000" b="1" dirty="0">
                <a:solidFill>
                  <a:schemeClr val="tx2">
                    <a:lumMod val="60000"/>
                    <a:lumOff val="40000"/>
                  </a:schemeClr>
                </a:solidFill>
                <a:effectLst>
                  <a:outerShdw blurRad="38100" dist="38100" dir="2700000" algn="tl">
                    <a:srgbClr val="000000">
                      <a:alpha val="43137"/>
                    </a:srgbClr>
                  </a:outerShdw>
                </a:effectLst>
              </a:rPr>
              <a:t>Progress Measured Critique &amp; Correction</a:t>
            </a:r>
            <a:endParaRPr lang="en-US" sz="6000" b="1" dirty="0">
              <a:solidFill>
                <a:srgbClr val="262626"/>
              </a:solidFill>
            </a:endParaRPr>
          </a:p>
        </p:txBody>
      </p:sp>
      <p:pic>
        <p:nvPicPr>
          <p:cNvPr id="4" name="Picture 3" descr="A picture containing clock&#10;&#10;Description automatically generated">
            <a:extLst>
              <a:ext uri="{FF2B5EF4-FFF2-40B4-BE49-F238E27FC236}">
                <a16:creationId xmlns:a16="http://schemas.microsoft.com/office/drawing/2014/main" id="{261E766A-DC66-49DA-925E-86E1696424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668" y="1391622"/>
            <a:ext cx="5469466" cy="4074752"/>
          </a:xfrm>
          <a:prstGeom prst="rect">
            <a:avLst/>
          </a:prstGeom>
          <a:ln w="57150" cmpd="thickThin">
            <a:solidFill>
              <a:srgbClr val="7F7F7F"/>
            </a:solidFill>
            <a:miter lim="800000"/>
          </a:ln>
        </p:spPr>
      </p:pic>
      <p:sp>
        <p:nvSpPr>
          <p:cNvPr id="5" name="Rectangle 4">
            <a:extLst>
              <a:ext uri="{FF2B5EF4-FFF2-40B4-BE49-F238E27FC236}">
                <a16:creationId xmlns:a16="http://schemas.microsoft.com/office/drawing/2014/main" id="{399718F9-9217-43D5-A201-8A0F12E5EE90}"/>
              </a:ext>
            </a:extLst>
          </p:cNvPr>
          <p:cNvSpPr/>
          <p:nvPr/>
        </p:nvSpPr>
        <p:spPr>
          <a:xfrm>
            <a:off x="5100940" y="334952"/>
            <a:ext cx="6918130" cy="618630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marL="571500" indent="-571500" algn="ctr">
              <a:buFont typeface="Arial" panose="020B0604020202020204" pitchFamily="34" charset="0"/>
              <a:buChar char="•"/>
            </a:pPr>
            <a:r>
              <a:rPr lang="en-US" sz="4400" dirty="0">
                <a:ln w="0"/>
                <a:effectLst>
                  <a:outerShdw blurRad="38100" dist="19050" dir="2700000" algn="tl" rotWithShape="0">
                    <a:schemeClr val="dk1">
                      <a:alpha val="40000"/>
                    </a:schemeClr>
                  </a:outerShdw>
                </a:effectLst>
              </a:rPr>
              <a:t>Specific?</a:t>
            </a:r>
          </a:p>
          <a:p>
            <a:pPr marL="571500" indent="-571500" algn="ctr">
              <a:buFont typeface="Arial" panose="020B0604020202020204" pitchFamily="34" charset="0"/>
              <a:buChar char="•"/>
            </a:pPr>
            <a:r>
              <a:rPr lang="en-US" sz="4400" dirty="0">
                <a:ln w="0"/>
                <a:effectLst>
                  <a:outerShdw blurRad="38100" dist="19050" dir="2700000" algn="tl" rotWithShape="0">
                    <a:schemeClr val="dk1">
                      <a:alpha val="40000"/>
                    </a:schemeClr>
                  </a:outerShdw>
                </a:effectLst>
              </a:rPr>
              <a:t>Clear &amp; Easily Understandable?</a:t>
            </a:r>
          </a:p>
          <a:p>
            <a:pPr marL="571500" indent="-571500" algn="ctr">
              <a:buFont typeface="Arial" panose="020B0604020202020204" pitchFamily="34" charset="0"/>
              <a:buChar char="•"/>
            </a:pPr>
            <a:r>
              <a:rPr lang="en-US" sz="4400" dirty="0">
                <a:ln w="0"/>
                <a:effectLst>
                  <a:outerShdw blurRad="38100" dist="19050" dir="2700000" algn="tl" rotWithShape="0">
                    <a:schemeClr val="dk1">
                      <a:alpha val="40000"/>
                    </a:schemeClr>
                  </a:outerShdw>
                </a:effectLst>
              </a:rPr>
              <a:t>Measures = Desired Behavior Change?</a:t>
            </a:r>
          </a:p>
          <a:p>
            <a:pPr marL="571500" indent="-571500" algn="ctr">
              <a:buFont typeface="Arial" panose="020B0604020202020204" pitchFamily="34" charset="0"/>
              <a:buChar char="•"/>
            </a:pPr>
            <a:r>
              <a:rPr lang="en-US" sz="4400" dirty="0">
                <a:ln w="0"/>
                <a:effectLst>
                  <a:outerShdw blurRad="38100" dist="19050" dir="2700000" algn="tl" rotWithShape="0">
                    <a:schemeClr val="dk1">
                      <a:alpha val="40000"/>
                    </a:schemeClr>
                  </a:outerShdw>
                </a:effectLst>
              </a:rPr>
              <a:t>Outline how Observations, Interviews, &amp; Reports will be used to Behavior Change is Occurring?</a:t>
            </a:r>
          </a:p>
        </p:txBody>
      </p:sp>
    </p:spTree>
    <p:extLst>
      <p:ext uri="{BB962C8B-B14F-4D97-AF65-F5344CB8AC3E}">
        <p14:creationId xmlns:p14="http://schemas.microsoft.com/office/powerpoint/2010/main" val="369406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C7FC8CD-65B1-4228-800F-40A388B10510}"/>
              </a:ext>
            </a:extLst>
          </p:cNvPr>
          <p:cNvSpPr>
            <a:spLocks noGrp="1"/>
          </p:cNvSpPr>
          <p:nvPr>
            <p:ph type="title"/>
          </p:nvPr>
        </p:nvSpPr>
        <p:spPr>
          <a:xfrm>
            <a:off x="804420" y="602490"/>
            <a:ext cx="10583158" cy="1126065"/>
          </a:xfrm>
        </p:spPr>
        <p:txBody>
          <a:bodyPr vert="horz" lIns="91440" tIns="45720" rIns="91440" bIns="45720" rtlCol="0" anchor="ctr">
            <a:normAutofit fontScale="90000"/>
          </a:bodyPr>
          <a:lstStyle/>
          <a:p>
            <a:br>
              <a:rPr lang="en-US" dirty="0">
                <a:solidFill>
                  <a:srgbClr val="FFFFFF"/>
                </a:solidFill>
              </a:rPr>
            </a:br>
            <a:r>
              <a:rPr lang="en-US" dirty="0">
                <a:solidFill>
                  <a:srgbClr val="FFFFFF"/>
                </a:solidFill>
              </a:rPr>
              <a:t>Concern 1</a:t>
            </a:r>
            <a:br>
              <a:rPr lang="en-US" dirty="0">
                <a:solidFill>
                  <a:srgbClr val="FFFFFF"/>
                </a:solidFill>
              </a:rPr>
            </a:br>
            <a:r>
              <a:rPr lang="en-US" dirty="0">
                <a:solidFill>
                  <a:srgbClr val="FFFFFF"/>
                </a:solidFill>
              </a:rPr>
              <a:t>How will the Family's progress be measured?</a:t>
            </a:r>
            <a:br>
              <a:rPr lang="en-US" dirty="0">
                <a:solidFill>
                  <a:srgbClr val="FFFFFF"/>
                </a:solidFill>
              </a:rPr>
            </a:br>
            <a:endParaRPr lang="en-US" dirty="0">
              <a:solidFill>
                <a:srgbClr val="FFFFFF"/>
              </a:solidFill>
            </a:endParaRPr>
          </a:p>
        </p:txBody>
      </p:sp>
      <p:sp>
        <p:nvSpPr>
          <p:cNvPr id="13" name="Rectangle 12">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5A62C62-1895-4F34-A9AD-A3AD70CEAB40}"/>
              </a:ext>
            </a:extLst>
          </p:cNvPr>
          <p:cNvSpPr>
            <a:spLocks noGrp="1"/>
          </p:cNvSpPr>
          <p:nvPr>
            <p:ph idx="1"/>
          </p:nvPr>
        </p:nvSpPr>
        <p:spPr>
          <a:xfrm>
            <a:off x="0" y="2286000"/>
            <a:ext cx="12192000" cy="45720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rmAutofit lnSpcReduction="10000"/>
          </a:bodyPr>
          <a:lstStyle/>
          <a:p>
            <a:pPr marL="0" indent="0">
              <a:lnSpc>
                <a:spcPct val="90000"/>
              </a:lnSpc>
              <a:buNone/>
              <a:defRPr/>
            </a:pPr>
            <a:r>
              <a:rPr lang="en-US" dirty="0"/>
              <a:t>The PCSA caseworker will review progress in the following ways to determine if Robert has been violent, made threats, or destroyed property:</a:t>
            </a:r>
          </a:p>
          <a:p>
            <a:pPr marL="342900" indent="-342900">
              <a:lnSpc>
                <a:spcPct val="90000"/>
              </a:lnSpc>
              <a:defRPr/>
            </a:pPr>
            <a:r>
              <a:rPr lang="en-US" dirty="0"/>
              <a:t>Regular announced and unannounced visits to Alicia and Robert’s home.</a:t>
            </a:r>
          </a:p>
          <a:p>
            <a:pPr marL="342900" indent="-342900">
              <a:lnSpc>
                <a:spcPct val="90000"/>
              </a:lnSpc>
              <a:defRPr/>
            </a:pPr>
            <a:r>
              <a:rPr lang="en-US" dirty="0"/>
              <a:t>Conversations with Alicia, Robert, and the children. These discussions will include exploring different ways Robert has handled difficult or frustrating situations without using violence.</a:t>
            </a:r>
          </a:p>
          <a:p>
            <a:pPr marL="342900" indent="-342900">
              <a:lnSpc>
                <a:spcPct val="90000"/>
              </a:lnSpc>
              <a:defRPr/>
            </a:pPr>
            <a:r>
              <a:rPr lang="en-US" dirty="0"/>
              <a:t>The caseworker will observe the home and will observe Robert’s interactions with Alicia and the children. The following will be evidence of progress:</a:t>
            </a:r>
          </a:p>
          <a:p>
            <a:pPr marL="800100" lvl="1" indent="-342900">
              <a:lnSpc>
                <a:spcPct val="90000"/>
              </a:lnSpc>
              <a:defRPr/>
            </a:pPr>
            <a:r>
              <a:rPr lang="en-US" dirty="0"/>
              <a:t>No physical violence, controlling behaviors, or destruction of property by Robert towards any of the family members or their property/belongings.</a:t>
            </a:r>
          </a:p>
          <a:p>
            <a:pPr marL="800100" lvl="1" indent="-342900">
              <a:lnSpc>
                <a:spcPct val="90000"/>
              </a:lnSpc>
              <a:defRPr/>
            </a:pPr>
            <a:r>
              <a:rPr lang="en-US" dirty="0"/>
              <a:t>Decrease in the children’s fear reactions.</a:t>
            </a:r>
          </a:p>
          <a:p>
            <a:pPr marL="800100" lvl="1" indent="-342900">
              <a:lnSpc>
                <a:spcPct val="90000"/>
              </a:lnSpc>
              <a:defRPr/>
            </a:pPr>
            <a:r>
              <a:rPr lang="en-US" dirty="0"/>
              <a:t>The children will have age appropriate control of their emotions.</a:t>
            </a:r>
          </a:p>
          <a:p>
            <a:pPr marL="800100" lvl="1" indent="-342900">
              <a:lnSpc>
                <a:spcPct val="90000"/>
              </a:lnSpc>
              <a:defRPr/>
            </a:pPr>
            <a:r>
              <a:rPr lang="en-US" dirty="0"/>
              <a:t>The children will not express fear or anxiety in response to Robert’s presence.</a:t>
            </a:r>
            <a:endParaRPr lang="en-US" sz="1400" dirty="0"/>
          </a:p>
        </p:txBody>
      </p:sp>
    </p:spTree>
    <p:extLst>
      <p:ext uri="{BB962C8B-B14F-4D97-AF65-F5344CB8AC3E}">
        <p14:creationId xmlns:p14="http://schemas.microsoft.com/office/powerpoint/2010/main" val="1045617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nSpc>
                <a:spcPct val="90000"/>
              </a:lnSpc>
            </a:pPr>
            <a:r>
              <a:rPr lang="en-US" sz="4100" b="1"/>
              <a:t>When should the Family’s progress be reviewed?</a:t>
            </a:r>
          </a:p>
        </p:txBody>
      </p:sp>
      <p:pic>
        <p:nvPicPr>
          <p:cNvPr id="9" name="Content Placeholder 8" descr="A picture containing book, person, sitting, shelf&#10;&#10;Description automatically generated">
            <a:extLst>
              <a:ext uri="{FF2B5EF4-FFF2-40B4-BE49-F238E27FC236}">
                <a16:creationId xmlns:a16="http://schemas.microsoft.com/office/drawing/2014/main" id="{E3EED8F4-8785-454A-A3A8-BDC3A5ACDC8C}"/>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tretch/>
        </p:blipFill>
        <p:spPr>
          <a:xfrm>
            <a:off x="1524000" y="2667000"/>
            <a:ext cx="5009655" cy="3317875"/>
          </a:xfrm>
          <a:prstGeom prst="rect">
            <a:avLst/>
          </a:prstGeom>
          <a:ln>
            <a:noFill/>
          </a:ln>
          <a:effectLst>
            <a:outerShdw blurRad="292100" dist="139700" dir="2700000" algn="tl" rotWithShape="0">
              <a:srgbClr val="333333">
                <a:alpha val="65000"/>
              </a:srgbClr>
            </a:outerShdw>
          </a:effectLst>
        </p:spPr>
      </p:pic>
      <p:pic>
        <p:nvPicPr>
          <p:cNvPr id="11" name="Content Placeholder 10" descr="A group of people watching a clock&#10;&#10;Description automatically generated">
            <a:extLst>
              <a:ext uri="{FF2B5EF4-FFF2-40B4-BE49-F238E27FC236}">
                <a16:creationId xmlns:a16="http://schemas.microsoft.com/office/drawing/2014/main" id="{C04B1FAD-9F8D-467B-A416-1470B22910DA}"/>
              </a:ext>
            </a:extLst>
          </p:cNvPr>
          <p:cNvPicPr>
            <a:picLocks noChangeAspect="1"/>
          </p:cNvPicPr>
          <p:nvPr/>
        </p:nvPicPr>
        <p:blipFill rotWithShape="1">
          <a:blip r:embed="rId5">
            <a:extLst>
              <a:ext uri="{28A0092B-C50C-407E-A947-70E740481C1C}">
                <a14:useLocalDpi xmlns:a14="http://schemas.microsoft.com/office/drawing/2010/main" val="0"/>
              </a:ext>
            </a:extLst>
          </a:blip>
          <a:srcRect l="6302" r="1869" b="2"/>
          <a:stretch/>
        </p:blipFill>
        <p:spPr>
          <a:xfrm>
            <a:off x="6934200" y="2821863"/>
            <a:ext cx="4138421" cy="3008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3403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p:cNvSpPr>
            <a:spLocks noGrp="1"/>
          </p:cNvSpPr>
          <p:nvPr>
            <p:ph type="title"/>
          </p:nvPr>
        </p:nvSpPr>
        <p:spPr>
          <a:xfrm>
            <a:off x="804420" y="1077975"/>
            <a:ext cx="10583158" cy="880027"/>
          </a:xfrm>
        </p:spPr>
        <p:txBody>
          <a:bodyPr>
            <a:normAutofit fontScale="90000"/>
          </a:bodyPr>
          <a:lstStyle/>
          <a:p>
            <a:r>
              <a:rPr lang="en-US" b="1" dirty="0">
                <a:solidFill>
                  <a:srgbClr val="FFFFFF"/>
                </a:solidFill>
                <a:effectLst>
                  <a:outerShdw blurRad="38100" dist="38100" dir="2700000" algn="tl">
                    <a:srgbClr val="000000">
                      <a:alpha val="43137"/>
                    </a:srgbClr>
                  </a:outerShdw>
                </a:effectLst>
              </a:rPr>
              <a:t>Concern 1</a:t>
            </a:r>
            <a:br>
              <a:rPr lang="en-US"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When will the Family’s progress be measured?</a:t>
            </a:r>
            <a:br>
              <a:rPr lang="en-US"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 1 </a:t>
            </a:r>
          </a:p>
        </p:txBody>
      </p:sp>
      <p:sp>
        <p:nvSpPr>
          <p:cNvPr id="16"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8"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p:cNvSpPr>
            <a:spLocks noGrp="1"/>
          </p:cNvSpPr>
          <p:nvPr>
            <p:ph idx="1"/>
          </p:nvPr>
        </p:nvSpPr>
        <p:spPr>
          <a:xfrm>
            <a:off x="0" y="1964266"/>
            <a:ext cx="12192000" cy="4893734"/>
          </a:xfr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a:normAutofit fontScale="85000" lnSpcReduction="10000"/>
          </a:bodyPr>
          <a:lstStyle/>
          <a:p>
            <a:pPr marL="0" indent="0" fontAlgn="base">
              <a:lnSpc>
                <a:spcPct val="90000"/>
              </a:lnSpc>
              <a:buClr>
                <a:schemeClr val="bg1"/>
              </a:buClr>
              <a:buNone/>
            </a:pPr>
            <a:endParaRPr lang="en-US" sz="1100" dirty="0"/>
          </a:p>
          <a:p>
            <a:pPr marL="457200" indent="-457200" fontAlgn="base">
              <a:lnSpc>
                <a:spcPct val="90000"/>
              </a:lnSpc>
              <a:buClr>
                <a:schemeClr val="bg1"/>
              </a:buClr>
              <a:buFont typeface="Wingdings" panose="05000000000000000000" pitchFamily="2" charset="2"/>
              <a:buChar char="§"/>
            </a:pPr>
            <a:r>
              <a:rPr lang="en-US" sz="4400" dirty="0"/>
              <a:t>Progress towards behavior change will be reviewed monthly with Robert’s counselor.</a:t>
            </a:r>
          </a:p>
          <a:p>
            <a:pPr marL="457200" indent="-457200" fontAlgn="base">
              <a:lnSpc>
                <a:spcPct val="90000"/>
              </a:lnSpc>
              <a:buClr>
                <a:schemeClr val="bg1"/>
              </a:buClr>
              <a:buFont typeface="Wingdings" panose="05000000000000000000" pitchFamily="2" charset="2"/>
              <a:buChar char="§"/>
            </a:pPr>
            <a:r>
              <a:rPr lang="en-US" sz="4400" dirty="0"/>
              <a:t>Progress in trauma therapy for the children will be reviewed monthly.</a:t>
            </a:r>
          </a:p>
          <a:p>
            <a:pPr marL="457200" indent="-457200" fontAlgn="base">
              <a:lnSpc>
                <a:spcPct val="90000"/>
              </a:lnSpc>
              <a:buClr>
                <a:schemeClr val="bg1"/>
              </a:buClr>
              <a:buFont typeface="Wingdings" panose="05000000000000000000" pitchFamily="2" charset="2"/>
              <a:buChar char="§"/>
            </a:pPr>
            <a:r>
              <a:rPr lang="en-US" sz="4400" dirty="0"/>
              <a:t>The caseworker will meet with Robert, Alicia, the children, and the children’s caregivers regularly, during home visits and visits to the relative caregivers, no less than monthly.</a:t>
            </a:r>
          </a:p>
          <a:p>
            <a:pPr marL="457200" indent="-457200" fontAlgn="base">
              <a:lnSpc>
                <a:spcPct val="90000"/>
              </a:lnSpc>
              <a:buClr>
                <a:schemeClr val="bg1"/>
              </a:buClr>
              <a:buFont typeface="Wingdings" panose="05000000000000000000" pitchFamily="2" charset="2"/>
              <a:buChar char="§"/>
            </a:pPr>
            <a:r>
              <a:rPr lang="en-US" sz="4400" dirty="0"/>
              <a:t>The case plan and services will be reviewed every 90 days.</a:t>
            </a:r>
            <a:endParaRPr lang="en-US" sz="3200" dirty="0"/>
          </a:p>
        </p:txBody>
      </p:sp>
    </p:spTree>
    <p:extLst>
      <p:ext uri="{BB962C8B-B14F-4D97-AF65-F5344CB8AC3E}">
        <p14:creationId xmlns:p14="http://schemas.microsoft.com/office/powerpoint/2010/main" val="25223107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p:cNvSpPr>
            <a:spLocks noGrp="1"/>
          </p:cNvSpPr>
          <p:nvPr>
            <p:ph type="title"/>
          </p:nvPr>
        </p:nvSpPr>
        <p:spPr>
          <a:xfrm>
            <a:off x="804420" y="1077975"/>
            <a:ext cx="10583158" cy="880027"/>
          </a:xfrm>
        </p:spPr>
        <p:txBody>
          <a:bodyPr>
            <a:normAutofit fontScale="90000"/>
          </a:bodyPr>
          <a:lstStyle/>
          <a:p>
            <a:r>
              <a:rPr lang="en-US" b="1" dirty="0">
                <a:solidFill>
                  <a:srgbClr val="FFFFFF"/>
                </a:solidFill>
                <a:effectLst>
                  <a:outerShdw blurRad="38100" dist="38100" dir="2700000" algn="tl">
                    <a:srgbClr val="000000">
                      <a:alpha val="43137"/>
                    </a:srgbClr>
                  </a:outerShdw>
                </a:effectLst>
              </a:rPr>
              <a:t>Concern 2</a:t>
            </a:r>
            <a:br>
              <a:rPr lang="en-US"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When will the Family’s progress be measured?</a:t>
            </a:r>
            <a:br>
              <a:rPr lang="en-US"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 1 </a:t>
            </a:r>
          </a:p>
        </p:txBody>
      </p:sp>
      <p:sp>
        <p:nvSpPr>
          <p:cNvPr id="16"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8"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p:cNvSpPr>
            <a:spLocks noGrp="1"/>
          </p:cNvSpPr>
          <p:nvPr>
            <p:ph idx="1"/>
          </p:nvPr>
        </p:nvSpPr>
        <p:spPr>
          <a:xfrm>
            <a:off x="0" y="1964266"/>
            <a:ext cx="12192000" cy="4893734"/>
          </a:xfr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a:normAutofit fontScale="85000" lnSpcReduction="10000"/>
          </a:bodyPr>
          <a:lstStyle/>
          <a:p>
            <a:pPr marL="0" indent="0" fontAlgn="base">
              <a:lnSpc>
                <a:spcPct val="90000"/>
              </a:lnSpc>
              <a:buClr>
                <a:schemeClr val="bg1"/>
              </a:buClr>
              <a:buNone/>
            </a:pPr>
            <a:endParaRPr lang="en-US" sz="1100" dirty="0"/>
          </a:p>
          <a:p>
            <a:pPr marL="457200" indent="-457200" fontAlgn="base">
              <a:lnSpc>
                <a:spcPct val="90000"/>
              </a:lnSpc>
              <a:buClr>
                <a:schemeClr val="bg1"/>
              </a:buClr>
              <a:buFont typeface="Wingdings" panose="05000000000000000000" pitchFamily="2" charset="2"/>
              <a:buChar char="§"/>
            </a:pPr>
            <a:r>
              <a:rPr lang="en-US" sz="4400" dirty="0"/>
              <a:t>Progress in treatment for Robert and Alicia will be reviewed monthly. </a:t>
            </a:r>
          </a:p>
          <a:p>
            <a:pPr marL="457200" indent="-457200" fontAlgn="base">
              <a:lnSpc>
                <a:spcPct val="90000"/>
              </a:lnSpc>
              <a:buClr>
                <a:schemeClr val="bg1"/>
              </a:buClr>
              <a:buFont typeface="Wingdings" panose="05000000000000000000" pitchFamily="2" charset="2"/>
              <a:buChar char="§"/>
            </a:pPr>
            <a:r>
              <a:rPr lang="en-US" sz="4400" dirty="0"/>
              <a:t>Progress in applying for employment will be reviewed monthly. </a:t>
            </a:r>
          </a:p>
          <a:p>
            <a:pPr marL="457200" indent="-457200" fontAlgn="base">
              <a:lnSpc>
                <a:spcPct val="90000"/>
              </a:lnSpc>
              <a:buClr>
                <a:schemeClr val="bg1"/>
              </a:buClr>
              <a:buFont typeface="Wingdings" panose="05000000000000000000" pitchFamily="2" charset="2"/>
              <a:buChar char="§"/>
            </a:pPr>
            <a:r>
              <a:rPr lang="en-US" sz="4400" dirty="0"/>
              <a:t>The caseworker will meet with Robert, Alicia, the children, and the children’s caregivers regularly, during home visits and visits to the relative caregivers, no less than monthly</a:t>
            </a:r>
          </a:p>
          <a:p>
            <a:pPr marL="457200" indent="-457200" fontAlgn="base">
              <a:lnSpc>
                <a:spcPct val="90000"/>
              </a:lnSpc>
              <a:buClr>
                <a:schemeClr val="bg1"/>
              </a:buClr>
              <a:buFont typeface="Wingdings" panose="05000000000000000000" pitchFamily="2" charset="2"/>
              <a:buChar char="§"/>
            </a:pPr>
            <a:r>
              <a:rPr lang="en-US" sz="4400" dirty="0"/>
              <a:t>The case plan and services will be reviewed at least every 90 days.</a:t>
            </a:r>
          </a:p>
        </p:txBody>
      </p:sp>
    </p:spTree>
    <p:extLst>
      <p:ext uri="{BB962C8B-B14F-4D97-AF65-F5344CB8AC3E}">
        <p14:creationId xmlns:p14="http://schemas.microsoft.com/office/powerpoint/2010/main" val="467443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p:cNvSpPr>
            <a:spLocks noGrp="1"/>
          </p:cNvSpPr>
          <p:nvPr>
            <p:ph type="title"/>
          </p:nvPr>
        </p:nvSpPr>
        <p:spPr>
          <a:xfrm>
            <a:off x="804420" y="1077975"/>
            <a:ext cx="10583158" cy="880027"/>
          </a:xfrm>
        </p:spPr>
        <p:txBody>
          <a:bodyPr>
            <a:normAutofit fontScale="90000"/>
          </a:bodyPr>
          <a:lstStyle/>
          <a:p>
            <a:r>
              <a:rPr lang="en-US" b="1" dirty="0">
                <a:solidFill>
                  <a:srgbClr val="FFFFFF"/>
                </a:solidFill>
                <a:effectLst>
                  <a:outerShdw blurRad="38100" dist="38100" dir="2700000" algn="tl">
                    <a:srgbClr val="000000">
                      <a:alpha val="43137"/>
                    </a:srgbClr>
                  </a:outerShdw>
                </a:effectLst>
              </a:rPr>
              <a:t>Concern 3</a:t>
            </a:r>
            <a:br>
              <a:rPr lang="en-US"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When will the Family’s progress be measured?</a:t>
            </a:r>
            <a:br>
              <a:rPr lang="en-US"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 1 </a:t>
            </a:r>
          </a:p>
        </p:txBody>
      </p:sp>
      <p:sp>
        <p:nvSpPr>
          <p:cNvPr id="16"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8"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p:cNvSpPr>
            <a:spLocks noGrp="1"/>
          </p:cNvSpPr>
          <p:nvPr>
            <p:ph idx="1"/>
          </p:nvPr>
        </p:nvSpPr>
        <p:spPr>
          <a:xfrm>
            <a:off x="0" y="1964266"/>
            <a:ext cx="12192000" cy="4893734"/>
          </a:xfr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a:normAutofit fontScale="92500"/>
          </a:bodyPr>
          <a:lstStyle/>
          <a:p>
            <a:pPr marL="0" indent="0" fontAlgn="base">
              <a:lnSpc>
                <a:spcPct val="90000"/>
              </a:lnSpc>
              <a:buClr>
                <a:schemeClr val="bg1"/>
              </a:buClr>
              <a:buNone/>
            </a:pPr>
            <a:endParaRPr lang="en-US" sz="1100" dirty="0"/>
          </a:p>
          <a:p>
            <a:pPr marL="457200" indent="-457200" fontAlgn="base">
              <a:lnSpc>
                <a:spcPct val="90000"/>
              </a:lnSpc>
              <a:buClr>
                <a:schemeClr val="bg1"/>
              </a:buClr>
              <a:buFont typeface="Wingdings" panose="05000000000000000000" pitchFamily="2" charset="2"/>
              <a:buChar char="§"/>
            </a:pPr>
            <a:r>
              <a:rPr lang="en-US" sz="4400" dirty="0"/>
              <a:t>Progress with caregiver education will be reviewed no less than monthly.</a:t>
            </a:r>
          </a:p>
          <a:p>
            <a:pPr marL="457200" indent="-457200" fontAlgn="base">
              <a:lnSpc>
                <a:spcPct val="90000"/>
              </a:lnSpc>
              <a:buClr>
                <a:schemeClr val="bg1"/>
              </a:buClr>
              <a:buFont typeface="Wingdings" panose="05000000000000000000" pitchFamily="2" charset="2"/>
              <a:buChar char="§"/>
            </a:pPr>
            <a:r>
              <a:rPr lang="en-US" sz="4400" dirty="0"/>
              <a:t>The caseworker will meet with Alicia and Robert no less than monthly, during casework announced and unannounced visits to their home. </a:t>
            </a:r>
          </a:p>
          <a:p>
            <a:pPr marL="457200" indent="-457200" fontAlgn="base">
              <a:lnSpc>
                <a:spcPct val="90000"/>
              </a:lnSpc>
              <a:buClr>
                <a:schemeClr val="bg1"/>
              </a:buClr>
              <a:buFont typeface="Wingdings" panose="05000000000000000000" pitchFamily="2" charset="2"/>
              <a:buChar char="§"/>
            </a:pPr>
            <a:r>
              <a:rPr lang="en-US" sz="4400" dirty="0"/>
              <a:t>Observation of interactions between Alicia and Robert and the children will occur no less than monthly. </a:t>
            </a:r>
          </a:p>
        </p:txBody>
      </p:sp>
    </p:spTree>
    <p:extLst>
      <p:ext uri="{BB962C8B-B14F-4D97-AF65-F5344CB8AC3E}">
        <p14:creationId xmlns:p14="http://schemas.microsoft.com/office/powerpoint/2010/main" val="6510275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9DDA6CBA345A45BA8F0FB21AEDF0BB" ma:contentTypeVersion="13" ma:contentTypeDescription="Create a new document." ma:contentTypeScope="" ma:versionID="907f0a6d82eed395150b952528fff393">
  <xsd:schema xmlns:xsd="http://www.w3.org/2001/XMLSchema" xmlns:xs="http://www.w3.org/2001/XMLSchema" xmlns:p="http://schemas.microsoft.com/office/2006/metadata/properties" xmlns:ns2="3b8b6fbb-6fae-465a-bb9a-d9f57bc9dfb3" xmlns:ns3="f71b60b7-c8d2-4708-bb7c-44ab06404cbb" targetNamespace="http://schemas.microsoft.com/office/2006/metadata/properties" ma:root="true" ma:fieldsID="db08380ded9be02e3b9c78f6b6caccb2" ns2:_="" ns3:_="">
    <xsd:import namespace="3b8b6fbb-6fae-465a-bb9a-d9f57bc9dfb3"/>
    <xsd:import namespace="f71b60b7-c8d2-4708-bb7c-44ab06404c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8b6fbb-6fae-465a-bb9a-d9f57bc9df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1b60b7-c8d2-4708-bb7c-44ab06404cb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A036BE-0A8F-4B79-912F-C2330D8862B9}">
  <ds:schemaRefs>
    <ds:schemaRef ds:uri="http://schemas.microsoft.com/sharepoint/v3/contenttype/forms"/>
  </ds:schemaRefs>
</ds:datastoreItem>
</file>

<file path=customXml/itemProps2.xml><?xml version="1.0" encoding="utf-8"?>
<ds:datastoreItem xmlns:ds="http://schemas.openxmlformats.org/officeDocument/2006/customXml" ds:itemID="{2AB22B03-A092-4137-99BF-3A0B6D105361}">
  <ds:schemaRefs>
    <ds:schemaRef ds:uri="3b8b6fbb-6fae-465a-bb9a-d9f57bc9dfb3"/>
    <ds:schemaRef ds:uri="f71b60b7-c8d2-4708-bb7c-44ab06404c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2AB7A70-5F3E-4F20-AB9C-3761F44D69F7}">
  <ds:schemaRefs>
    <ds:schemaRef ds:uri="3b8b6fbb-6fae-465a-bb9a-d9f57bc9dfb3"/>
    <ds:schemaRef ds:uri="f71b60b7-c8d2-4708-bb7c-44ab06404c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25515</TotalTime>
  <Words>9652</Words>
  <Application>Microsoft Office PowerPoint</Application>
  <PresentationFormat>Widescreen</PresentationFormat>
  <Paragraphs>968</Paragraphs>
  <Slides>102</Slides>
  <Notes>76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102</vt:i4>
      </vt:variant>
    </vt:vector>
  </HeadingPairs>
  <TitlesOfParts>
    <vt:vector size="120" baseType="lpstr">
      <vt:lpstr>Arial</vt:lpstr>
      <vt:lpstr>Broadway</vt:lpstr>
      <vt:lpstr>Calibri</vt:lpstr>
      <vt:lpstr>Calibri Light</vt:lpstr>
      <vt:lpstr>Century Gothic</vt:lpstr>
      <vt:lpstr>Comic Sans MS</vt:lpstr>
      <vt:lpstr>Garamond</vt:lpstr>
      <vt:lpstr>Georgia</vt:lpstr>
      <vt:lpstr>Helvetica Neue</vt:lpstr>
      <vt:lpstr>Monotype Corsiva</vt:lpstr>
      <vt:lpstr>Palatino</vt:lpstr>
      <vt:lpstr>Trebuchet MS</vt:lpstr>
      <vt:lpstr>Wingdings</vt:lpstr>
      <vt:lpstr>Wingdings 3</vt:lpstr>
      <vt:lpstr>Organic</vt:lpstr>
      <vt:lpstr>Office Theme</vt:lpstr>
      <vt:lpstr>Facet</vt:lpstr>
      <vt:lpstr>1_Office Theme</vt:lpstr>
      <vt:lpstr>Family  Case Planning </vt:lpstr>
      <vt:lpstr>PowerPoint Presentation</vt:lpstr>
      <vt:lpstr>Intros &amp; WIIFM</vt:lpstr>
      <vt:lpstr>Critical Thinking Process</vt:lpstr>
      <vt:lpstr>Principles of Child Protective Services Interventions </vt:lpstr>
      <vt:lpstr>Purpose of Safety Planning</vt:lpstr>
      <vt:lpstr>Purposes of Family Case Planning</vt:lpstr>
      <vt:lpstr>Safety Planning vs. Family Case Planning Understanding the Difference </vt:lpstr>
      <vt:lpstr>PowerPoint Presentation</vt:lpstr>
      <vt:lpstr>Concern Statement Equation</vt:lpstr>
      <vt:lpstr>PowerPoint Presentation</vt:lpstr>
      <vt:lpstr>Safety Planning             vs.             Case Planning</vt:lpstr>
      <vt:lpstr>PowerPoint Presentation</vt:lpstr>
      <vt:lpstr>Family Case Plans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Strength &amp; Needs Review</vt:lpstr>
      <vt:lpstr>PowerPoint Presentation</vt:lpstr>
      <vt:lpstr>Grouping Risk Contributors</vt:lpstr>
      <vt:lpstr>Activity:  Grouping Risk Contributors </vt:lpstr>
      <vt:lpstr>PowerPoint Presentation</vt:lpstr>
      <vt:lpstr>PowerPoint Presentation</vt:lpstr>
      <vt:lpstr>PowerPoint Presentation</vt:lpstr>
      <vt:lpstr>Concern Statement Equation</vt:lpstr>
      <vt:lpstr>Concern Statement Example</vt:lpstr>
      <vt:lpstr>Concern Statement Activity</vt:lpstr>
      <vt:lpstr>Well-Written?</vt:lpstr>
      <vt:lpstr>Well-Written?</vt:lpstr>
      <vt:lpstr>Well-Written?</vt:lpstr>
      <vt:lpstr>Well-Written?</vt:lpstr>
      <vt:lpstr>Well-Written?</vt:lpstr>
      <vt:lpstr>   Activity:      Write Your Own Concern</vt:lpstr>
      <vt:lpstr>Concern Statement Feedback</vt:lpstr>
      <vt:lpstr>Well-Written Concern Statement Examples</vt:lpstr>
      <vt:lpstr>Concern 1 </vt:lpstr>
      <vt:lpstr>Concern 2 </vt:lpstr>
      <vt:lpstr>Concern 3 </vt:lpstr>
      <vt:lpstr>PowerPoint Presentation</vt:lpstr>
      <vt:lpstr>Engaging Families in Developing Behavior Change Statements </vt:lpstr>
      <vt:lpstr>Behavior Change Equation</vt:lpstr>
      <vt:lpstr>Measurable Behavior</vt:lpstr>
      <vt:lpstr>Concern Statement</vt:lpstr>
      <vt:lpstr>Behavior Change Statement</vt:lpstr>
      <vt:lpstr>Activity:  Write Your Own Behavior Change</vt:lpstr>
      <vt:lpstr>Behavior Change Feedback</vt:lpstr>
      <vt:lpstr>Well-Written Behavior Change Statement Examples</vt:lpstr>
      <vt:lpstr>Concern 1 </vt:lpstr>
      <vt:lpstr>Behavior Change Statement 1 </vt:lpstr>
      <vt:lpstr>Concern 2 </vt:lpstr>
      <vt:lpstr>Behavior Change Statement 2 </vt:lpstr>
      <vt:lpstr>Concern 3 </vt:lpstr>
      <vt:lpstr>Behavior Change Statement 3 </vt:lpstr>
      <vt:lpstr>Associating Risk Contributors</vt:lpstr>
      <vt:lpstr>What is causing these Concerns/Needs for the family?</vt:lpstr>
      <vt:lpstr>Concern 2 </vt:lpstr>
      <vt:lpstr>Behavior Change Statement 2 </vt:lpstr>
      <vt:lpstr>What is causing these concerns/needs for the family?</vt:lpstr>
      <vt:lpstr>Adding Strengths</vt:lpstr>
      <vt:lpstr>CONNECTING STRENGTHS</vt:lpstr>
      <vt:lpstr>What Strengths &amp; Family/Community Supports Does the Family Have?</vt:lpstr>
      <vt:lpstr>Developing Action Steps to Behavior Change</vt:lpstr>
      <vt:lpstr>PowerPoint Presentation</vt:lpstr>
      <vt:lpstr>PowerPoint Presentation</vt:lpstr>
      <vt:lpstr>Developing Family Activities</vt:lpstr>
      <vt:lpstr>Example of Family Action Steps </vt:lpstr>
      <vt:lpstr>Example of Family Action Steps </vt:lpstr>
      <vt:lpstr>Steps the Caseworker/Agency Will Take to Assist the Family Reach Their Goals </vt:lpstr>
      <vt:lpstr>PowerPoint Presentation</vt:lpstr>
      <vt:lpstr>Caseworker &amp;  Service Team Activities</vt:lpstr>
      <vt:lpstr>Bringing Family, Provider,  &amp;  Caseworker Steps Together</vt:lpstr>
      <vt:lpstr>  Activity Write Your Own Action Steps</vt:lpstr>
      <vt:lpstr>Action Steps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Process</vt:lpstr>
      <vt:lpstr>PowerPoint Presentation</vt:lpstr>
      <vt:lpstr>Behavior Change Measures</vt:lpstr>
      <vt:lpstr>How Will the Family’s Progress be Measured? </vt:lpstr>
      <vt:lpstr>Activity Progress Measured Critique &amp; Correction</vt:lpstr>
      <vt:lpstr> Concern 1 How will the Family's progress be measured? </vt:lpstr>
      <vt:lpstr>When should the Family’s progress be reviewed?</vt:lpstr>
      <vt:lpstr>Concern 1 When will the Family’s progress be measured?  1 </vt:lpstr>
      <vt:lpstr>Concern 2 When will the Family’s progress be measured?  1 </vt:lpstr>
      <vt:lpstr>Concern 3 When will the Family’s progress be measured?  1 </vt:lpstr>
      <vt:lpstr>PowerPoint Presentation</vt:lpstr>
      <vt:lpstr>CAPM  Mailbox: </vt:lpstr>
      <vt:lpstr>Reminder!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CAPMIS:  Case Planning</dc:title>
  <dc:creator>Amanda Beach</dc:creator>
  <cp:lastModifiedBy>Wooddell, Rachel</cp:lastModifiedBy>
  <cp:revision>36</cp:revision>
  <dcterms:created xsi:type="dcterms:W3CDTF">2020-06-17T22:02:25Z</dcterms:created>
  <dcterms:modified xsi:type="dcterms:W3CDTF">2022-03-07T18:34:44Z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0x010100A49DDA6CBA345A45BA8F0FB21AEDF0BB</vt:lpwstr>
  </property>
</Properties>
</file>