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Lst>
  <p:notesMasterIdLst>
    <p:notesMasterId r:id="rId16"/>
  </p:notesMasterIdLst>
  <p:handoutMasterIdLst>
    <p:handoutMasterId r:id="rId17"/>
  </p:handoutMasterIdLst>
  <p:sldIdLst>
    <p:sldId id="299" r:id="rId5"/>
    <p:sldId id="266" r:id="rId6"/>
    <p:sldId id="303" r:id="rId7"/>
    <p:sldId id="283" r:id="rId8"/>
    <p:sldId id="284" r:id="rId9"/>
    <p:sldId id="285" r:id="rId10"/>
    <p:sldId id="287" r:id="rId11"/>
    <p:sldId id="300" r:id="rId12"/>
    <p:sldId id="288" r:id="rId13"/>
    <p:sldId id="289" r:id="rId14"/>
    <p:sldId id="301" r:id="rId15"/>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Arial" charset="0"/>
        <a:ea typeface="MS PGothic"/>
        <a:cs typeface="MS PGothic"/>
      </a:defRPr>
    </a:lvl1pPr>
    <a:lvl2pPr marL="457200" algn="l" rtl="0" fontAlgn="base">
      <a:spcBef>
        <a:spcPct val="0"/>
      </a:spcBef>
      <a:spcAft>
        <a:spcPct val="0"/>
      </a:spcAft>
      <a:defRPr kern="1200">
        <a:solidFill>
          <a:schemeClr val="tx1"/>
        </a:solidFill>
        <a:latin typeface="Arial" charset="0"/>
        <a:ea typeface="MS PGothic"/>
        <a:cs typeface="MS PGothic"/>
      </a:defRPr>
    </a:lvl2pPr>
    <a:lvl3pPr marL="914400" algn="l" rtl="0" fontAlgn="base">
      <a:spcBef>
        <a:spcPct val="0"/>
      </a:spcBef>
      <a:spcAft>
        <a:spcPct val="0"/>
      </a:spcAft>
      <a:defRPr kern="1200">
        <a:solidFill>
          <a:schemeClr val="tx1"/>
        </a:solidFill>
        <a:latin typeface="Arial" charset="0"/>
        <a:ea typeface="MS PGothic"/>
        <a:cs typeface="MS PGothic"/>
      </a:defRPr>
    </a:lvl3pPr>
    <a:lvl4pPr marL="1371600" algn="l" rtl="0" fontAlgn="base">
      <a:spcBef>
        <a:spcPct val="0"/>
      </a:spcBef>
      <a:spcAft>
        <a:spcPct val="0"/>
      </a:spcAft>
      <a:defRPr kern="1200">
        <a:solidFill>
          <a:schemeClr val="tx1"/>
        </a:solidFill>
        <a:latin typeface="Arial" charset="0"/>
        <a:ea typeface="MS PGothic"/>
        <a:cs typeface="MS PGothic"/>
      </a:defRPr>
    </a:lvl4pPr>
    <a:lvl5pPr marL="1828800" algn="l" rtl="0" fontAlgn="base">
      <a:spcBef>
        <a:spcPct val="0"/>
      </a:spcBef>
      <a:spcAft>
        <a:spcPct val="0"/>
      </a:spcAft>
      <a:defRPr kern="1200">
        <a:solidFill>
          <a:schemeClr val="tx1"/>
        </a:solidFill>
        <a:latin typeface="Arial" charset="0"/>
        <a:ea typeface="MS PGothic"/>
        <a:cs typeface="MS PGothic"/>
      </a:defRPr>
    </a:lvl5pPr>
    <a:lvl6pPr marL="2286000" algn="l" defTabSz="914400" rtl="0" eaLnBrk="1" latinLnBrk="0" hangingPunct="1">
      <a:defRPr kern="1200">
        <a:solidFill>
          <a:schemeClr val="tx1"/>
        </a:solidFill>
        <a:latin typeface="Arial" charset="0"/>
        <a:ea typeface="MS PGothic"/>
        <a:cs typeface="MS PGothic"/>
      </a:defRPr>
    </a:lvl6pPr>
    <a:lvl7pPr marL="2743200" algn="l" defTabSz="914400" rtl="0" eaLnBrk="1" latinLnBrk="0" hangingPunct="1">
      <a:defRPr kern="1200">
        <a:solidFill>
          <a:schemeClr val="tx1"/>
        </a:solidFill>
        <a:latin typeface="Arial" charset="0"/>
        <a:ea typeface="MS PGothic"/>
        <a:cs typeface="MS PGothic"/>
      </a:defRPr>
    </a:lvl7pPr>
    <a:lvl8pPr marL="3200400" algn="l" defTabSz="914400" rtl="0" eaLnBrk="1" latinLnBrk="0" hangingPunct="1">
      <a:defRPr kern="1200">
        <a:solidFill>
          <a:schemeClr val="tx1"/>
        </a:solidFill>
        <a:latin typeface="Arial" charset="0"/>
        <a:ea typeface="MS PGothic"/>
        <a:cs typeface="MS PGothic"/>
      </a:defRPr>
    </a:lvl8pPr>
    <a:lvl9pPr marL="3657600" algn="l" defTabSz="914400" rtl="0" eaLnBrk="1" latinLnBrk="0" hangingPunct="1">
      <a:defRPr kern="1200">
        <a:solidFill>
          <a:schemeClr val="tx1"/>
        </a:solidFill>
        <a:latin typeface="Arial" charset="0"/>
        <a:ea typeface="MS PGothic"/>
        <a:cs typeface="MS PGothic"/>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4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000" autoAdjust="0"/>
    <p:restoredTop sz="86408" autoAdjust="0"/>
  </p:normalViewPr>
  <p:slideViewPr>
    <p:cSldViewPr snapToGrid="0">
      <p:cViewPr varScale="1">
        <p:scale>
          <a:sx n="90" d="100"/>
          <a:sy n="90" d="100"/>
        </p:scale>
        <p:origin x="594"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1987" name="Rectangle 3"/>
          <p:cNvSpPr>
            <a:spLocks noGrp="1" noChangeArrowheads="1"/>
          </p:cNvSpPr>
          <p:nvPr>
            <p:ph type="dt" sz="quarter" idx="1"/>
          </p:nvPr>
        </p:nvSpPr>
        <p:spPr bwMode="auto">
          <a:xfrm>
            <a:off x="393700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908FB8E7-AAE5-4A49-BBA0-3CA9904C5C5A}" type="datetimeFigureOut">
              <a:rPr lang="en-US"/>
              <a:pPr>
                <a:defRPr/>
              </a:pPr>
              <a:t>12/1/2022</a:t>
            </a:fld>
            <a:endParaRPr lang="en-US"/>
          </a:p>
        </p:txBody>
      </p:sp>
      <p:sp>
        <p:nvSpPr>
          <p:cNvPr id="41988" name="Rectangle 4"/>
          <p:cNvSpPr>
            <a:spLocks noGrp="1" noChangeArrowheads="1"/>
          </p:cNvSpPr>
          <p:nvPr>
            <p:ph type="ftr" sz="quarter" idx="2"/>
          </p:nvPr>
        </p:nvSpPr>
        <p:spPr bwMode="auto">
          <a:xfrm>
            <a:off x="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989" name="Rectangle 5"/>
          <p:cNvSpPr>
            <a:spLocks noGrp="1" noChangeArrowheads="1"/>
          </p:cNvSpPr>
          <p:nvPr>
            <p:ph type="sldNum" sz="quarter" idx="3"/>
          </p:nvPr>
        </p:nvSpPr>
        <p:spPr bwMode="auto">
          <a:xfrm>
            <a:off x="393700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E0BED47-265A-4ECA-8754-D585C8D380F4}"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5059"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BC6E5500-B19E-4F32-94FF-F1245DB8EFFA}" type="datetimeFigureOut">
              <a:rPr lang="en-US"/>
              <a:pPr>
                <a:defRPr/>
              </a:pPr>
              <a:t>12/1/2022</a:t>
            </a:fld>
            <a:endParaRPr lang="en-US"/>
          </a:p>
        </p:txBody>
      </p:sp>
      <p:sp>
        <p:nvSpPr>
          <p:cNvPr id="3076"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5062"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5063"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4CA06E1-E147-4876-8098-5D5903E744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34448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985838" y="2770188"/>
            <a:ext cx="10217150" cy="326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8" r:id="rId1"/>
  </p:sldLayoutIdLst>
  <p:txStyles>
    <p:titleStyle>
      <a:lvl1pPr algn="ctr" rtl="0" eaLnBrk="0" fontAlgn="base" hangingPunct="0">
        <a:spcBef>
          <a:spcPct val="0"/>
        </a:spcBef>
        <a:spcAft>
          <a:spcPct val="0"/>
        </a:spcAft>
        <a:defRPr sz="4600" kern="1200">
          <a:solidFill>
            <a:schemeClr val="bg1"/>
          </a:solidFill>
          <a:latin typeface="Arial" charset="0"/>
          <a:ea typeface="+mj-ea"/>
          <a:cs typeface="+mj-cs"/>
        </a:defRPr>
      </a:lvl1pPr>
      <a:lvl2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2pPr>
      <a:lvl3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3pPr>
      <a:lvl4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4pPr>
      <a:lvl5pPr algn="ctr" rtl="0" eaLnBrk="0" fontAlgn="base" hangingPunct="0">
        <a:spcBef>
          <a:spcPct val="0"/>
        </a:spcBef>
        <a:spcAft>
          <a:spcPct val="0"/>
        </a:spcAft>
        <a:defRPr sz="4600">
          <a:solidFill>
            <a:schemeClr val="bg1"/>
          </a:solidFill>
          <a:latin typeface="Arial" charset="0"/>
          <a:ea typeface="MS PGothic" panose="020B0600070205080204" pitchFamily="34" charset="-128"/>
          <a:cs typeface="MS PGothic"/>
        </a:defRPr>
      </a:lvl5pPr>
      <a:lvl6pPr marL="4572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6pPr>
      <a:lvl7pPr marL="9144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7pPr>
      <a:lvl8pPr marL="13716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8pPr>
      <a:lvl9pPr marL="1828800" algn="ctr" rtl="0" eaLnBrk="1" fontAlgn="base" hangingPunct="1">
        <a:spcBef>
          <a:spcPct val="0"/>
        </a:spcBef>
        <a:spcAft>
          <a:spcPct val="0"/>
        </a:spcAft>
        <a:defRPr sz="4600">
          <a:solidFill>
            <a:schemeClr val="bg1"/>
          </a:solidFill>
          <a:latin typeface="Calisto MT" charset="0"/>
          <a:ea typeface="ＭＳ Ｐゴシック" charset="0"/>
          <a:cs typeface="ＭＳ Ｐゴシック" charset="0"/>
        </a:defRPr>
      </a:lvl9pPr>
    </p:titleStyle>
    <p:bodyStyle>
      <a:lvl1pPr marL="342900" indent="-342900" algn="l" rtl="0" eaLnBrk="0" fontAlgn="base" hangingPunct="0">
        <a:spcBef>
          <a:spcPts val="2000"/>
        </a:spcBef>
        <a:spcAft>
          <a:spcPct val="0"/>
        </a:spcAft>
        <a:buClr>
          <a:srgbClr val="404040"/>
        </a:buClr>
        <a:buSzPct val="90000"/>
        <a:buFont typeface="Wingdings" pitchFamily="2" charset="2"/>
        <a:buChar char="§"/>
        <a:defRPr sz="2200" kern="1200">
          <a:solidFill>
            <a:srgbClr val="595959"/>
          </a:solidFill>
          <a:latin typeface="Arial" charset="0"/>
          <a:ea typeface="+mn-ea"/>
          <a:cs typeface="+mn-cs"/>
        </a:defRPr>
      </a:lvl1pPr>
      <a:lvl2pPr marL="685800" indent="-336550" algn="l" rtl="0" eaLnBrk="0" fontAlgn="base" hangingPunct="0">
        <a:spcBef>
          <a:spcPts val="600"/>
        </a:spcBef>
        <a:spcAft>
          <a:spcPct val="0"/>
        </a:spcAft>
        <a:buClr>
          <a:srgbClr val="7F7F7F"/>
        </a:buClr>
        <a:buSzPct val="95000"/>
        <a:buFont typeface="Wingdings" pitchFamily="2" charset="2"/>
        <a:buChar char="§"/>
        <a:defRPr sz="2000" kern="1200">
          <a:solidFill>
            <a:srgbClr val="595959"/>
          </a:solidFill>
          <a:latin typeface="Arial" charset="0"/>
          <a:ea typeface="+mn-ea"/>
          <a:cs typeface="+mn-cs"/>
        </a:defRPr>
      </a:lvl2pPr>
      <a:lvl3pPr marL="1035050" indent="-349250" algn="l" rtl="0" eaLnBrk="0" fontAlgn="base" hangingPunct="0">
        <a:spcBef>
          <a:spcPts val="600"/>
        </a:spcBef>
        <a:spcAft>
          <a:spcPct val="0"/>
        </a:spcAft>
        <a:buClr>
          <a:srgbClr val="404040"/>
        </a:buClr>
        <a:buSzPct val="92000"/>
        <a:buFont typeface="Wingdings" pitchFamily="2" charset="2"/>
        <a:buChar char="§"/>
        <a:defRPr kern="1200">
          <a:solidFill>
            <a:srgbClr val="595959"/>
          </a:solidFill>
          <a:latin typeface="Arial" charset="0"/>
          <a:ea typeface="+mn-ea"/>
          <a:cs typeface="+mn-cs"/>
        </a:defRPr>
      </a:lvl3pPr>
      <a:lvl4pPr marL="1371600" indent="-336550" algn="l" rtl="0" eaLnBrk="0" fontAlgn="base" hangingPunct="0">
        <a:spcBef>
          <a:spcPts val="600"/>
        </a:spcBef>
        <a:spcAft>
          <a:spcPct val="0"/>
        </a:spcAft>
        <a:buClr>
          <a:srgbClr val="7F7F7F"/>
        </a:buClr>
        <a:buSzPct val="90000"/>
        <a:buFont typeface="Wingdings" pitchFamily="2" charset="2"/>
        <a:buChar char="§"/>
        <a:defRPr kern="1200">
          <a:solidFill>
            <a:srgbClr val="595959"/>
          </a:solidFill>
          <a:latin typeface="Arial" charset="0"/>
          <a:ea typeface="+mn-ea"/>
          <a:cs typeface="+mn-cs"/>
        </a:defRPr>
      </a:lvl4pPr>
      <a:lvl5pPr marL="1720850" indent="-349250" algn="l" rtl="0" eaLnBrk="0" fontAlgn="base" hangingPunct="0">
        <a:spcBef>
          <a:spcPts val="600"/>
        </a:spcBef>
        <a:spcAft>
          <a:spcPct val="0"/>
        </a:spcAft>
        <a:buClr>
          <a:srgbClr val="404040"/>
        </a:buClr>
        <a:buSzPct val="90000"/>
        <a:buFont typeface="Wingdings" pitchFamily="2" charset="2"/>
        <a:buChar char="§"/>
        <a:defRPr kern="1200">
          <a:solidFill>
            <a:srgbClr val="595959"/>
          </a:solidFill>
          <a:latin typeface="Arial" charset="0"/>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p:txBody>
          <a:bodyPr/>
          <a:lstStyle/>
          <a:p>
            <a:r>
              <a:rPr lang="en-US" sz="4000">
                <a:latin typeface="Cambria" pitchFamily="18" charset="0"/>
              </a:rPr>
              <a:t>HHCCN = Home Health Change in Care Notice</a:t>
            </a:r>
            <a:br>
              <a:rPr lang="en-US" sz="4000">
                <a:latin typeface="Cambria" pitchFamily="18" charset="0"/>
              </a:rPr>
            </a:br>
            <a:endParaRPr lang="en-US" sz="4000">
              <a:latin typeface="Cambria" pitchFamily="18" charset="0"/>
            </a:endParaRPr>
          </a:p>
        </p:txBody>
      </p:sp>
      <p:sp>
        <p:nvSpPr>
          <p:cNvPr id="28674" name="Rectangle 3"/>
          <p:cNvSpPr>
            <a:spLocks noGrp="1"/>
          </p:cNvSpPr>
          <p:nvPr>
            <p:ph type="body" idx="4294967295"/>
          </p:nvPr>
        </p:nvSpPr>
        <p:spPr>
          <a:xfrm>
            <a:off x="985838" y="1901825"/>
            <a:ext cx="10217150" cy="4135438"/>
          </a:xfrm>
        </p:spPr>
        <p:txBody>
          <a:bodyPr/>
          <a:lstStyle/>
          <a:p>
            <a:pPr>
              <a:lnSpc>
                <a:spcPct val="90000"/>
              </a:lnSpc>
            </a:pPr>
            <a:r>
              <a:rPr lang="en-US" sz="2300" b="1" u="sng">
                <a:latin typeface="Times New Roman" pitchFamily="18" charset="0"/>
              </a:rPr>
              <a:t>General Information</a:t>
            </a:r>
          </a:p>
          <a:p>
            <a:pPr>
              <a:lnSpc>
                <a:spcPct val="90000"/>
              </a:lnSpc>
            </a:pPr>
            <a:r>
              <a:rPr lang="en-US" sz="1800">
                <a:latin typeface="Times New Roman" pitchFamily="18" charset="0"/>
              </a:rPr>
              <a:t>HHA’s are required to use the </a:t>
            </a:r>
            <a:r>
              <a:rPr lang="en-US" sz="1800" i="1">
                <a:latin typeface="Times New Roman" pitchFamily="18" charset="0"/>
              </a:rPr>
              <a:t>HHCCN </a:t>
            </a:r>
            <a:r>
              <a:rPr lang="en-US" sz="1800">
                <a:latin typeface="Times New Roman" pitchFamily="18" charset="0"/>
              </a:rPr>
              <a:t>to notify the beneficiary of reductions and terminations in health care in accordance with Medicare CoP’s. “The right to be fully informed orally and in writing (in advance of coming under the care of the [home health] agency)”</a:t>
            </a:r>
            <a:endParaRPr lang="en-US" sz="2300" b="1" u="sng">
              <a:latin typeface="Times New Roman" pitchFamily="18" charset="0"/>
            </a:endParaRPr>
          </a:p>
          <a:p>
            <a:pPr>
              <a:lnSpc>
                <a:spcPct val="90000"/>
              </a:lnSpc>
            </a:pPr>
            <a:r>
              <a:rPr lang="en-US" sz="1800">
                <a:latin typeface="Times New Roman" pitchFamily="18" charset="0"/>
              </a:rPr>
              <a:t>HHCCN is used to notify beneficiaries of changes to their plan of care</a:t>
            </a:r>
          </a:p>
          <a:p>
            <a:pPr>
              <a:lnSpc>
                <a:spcPct val="90000"/>
              </a:lnSpc>
            </a:pPr>
            <a:r>
              <a:rPr lang="en-US" sz="1800">
                <a:latin typeface="Times New Roman" pitchFamily="18" charset="0"/>
              </a:rPr>
              <a:t>Must be provided whenever there is a reduction or termination in home health services due to physician/provider orders or limitations in providing the specific service.</a:t>
            </a:r>
          </a:p>
          <a:p>
            <a:pPr>
              <a:lnSpc>
                <a:spcPct val="90000"/>
              </a:lnSpc>
            </a:pPr>
            <a:r>
              <a:rPr lang="en-US" sz="1800" b="1">
                <a:latin typeface="Times New Roman" pitchFamily="18" charset="0"/>
              </a:rPr>
              <a:t>The HHCCN fulfills the requirement that HHA’s provide beneficiaries with written notification of changes in care as contained in the CoP’s for HHA’s.</a:t>
            </a:r>
          </a:p>
          <a:p>
            <a:pPr>
              <a:lnSpc>
                <a:spcPct val="90000"/>
              </a:lnSpc>
            </a:pPr>
            <a:r>
              <a:rPr lang="en-US" sz="1800">
                <a:latin typeface="Times New Roman" pitchFamily="18" charset="0"/>
              </a:rPr>
              <a:t>Triggering events:  Reduction or termination in beneficiaries care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p:txBody>
          <a:bodyPr/>
          <a:lstStyle/>
          <a:p>
            <a:r>
              <a:rPr lang="en-US"/>
              <a:t>HHCCN Form Directions</a:t>
            </a:r>
          </a:p>
        </p:txBody>
      </p:sp>
      <p:sp>
        <p:nvSpPr>
          <p:cNvPr id="37890" name="Rectangle 3"/>
          <p:cNvSpPr>
            <a:spLocks noGrp="1"/>
          </p:cNvSpPr>
          <p:nvPr>
            <p:ph type="body" idx="4294967295"/>
          </p:nvPr>
        </p:nvSpPr>
        <p:spPr>
          <a:xfrm>
            <a:off x="985838" y="2055813"/>
            <a:ext cx="10217150" cy="3981450"/>
          </a:xfrm>
        </p:spPr>
        <p:txBody>
          <a:bodyPr/>
          <a:lstStyle/>
          <a:p>
            <a:pPr>
              <a:lnSpc>
                <a:spcPct val="90000"/>
              </a:lnSpc>
            </a:pPr>
            <a:r>
              <a:rPr lang="en-US" sz="2000" b="1"/>
              <a:t>The Signature and Date Section</a:t>
            </a:r>
            <a:r>
              <a:rPr lang="en-US" sz="2000"/>
              <a:t> </a:t>
            </a:r>
          </a:p>
          <a:p>
            <a:pPr>
              <a:lnSpc>
                <a:spcPct val="90000"/>
              </a:lnSpc>
            </a:pPr>
            <a:r>
              <a:rPr lang="en-US" sz="2000"/>
              <a:t>This section contains 2 boxed and labeled blanks for completion. The beneficiary or representative is required to sign and date the HHCCN confirming his/her review and understanding of the notice. </a:t>
            </a:r>
          </a:p>
          <a:p>
            <a:pPr>
              <a:lnSpc>
                <a:spcPct val="90000"/>
              </a:lnSpc>
              <a:buFont typeface="Wingdings" pitchFamily="2" charset="2"/>
              <a:buNone/>
            </a:pPr>
            <a:r>
              <a:rPr lang="en-US" sz="2000"/>
              <a:t>• </a:t>
            </a:r>
            <a:r>
              <a:rPr lang="en-US" sz="2000" b="1"/>
              <a:t>Signature: </a:t>
            </a:r>
            <a:r>
              <a:rPr lang="en-US" sz="2000"/>
              <a:t>The beneficiary or representative must sign the HHCCN. </a:t>
            </a:r>
          </a:p>
          <a:p>
            <a:pPr>
              <a:lnSpc>
                <a:spcPct val="90000"/>
              </a:lnSpc>
              <a:buFont typeface="Wingdings" pitchFamily="2" charset="2"/>
              <a:buNone/>
            </a:pPr>
            <a:r>
              <a:rPr lang="en-US" sz="2000"/>
              <a:t>• </a:t>
            </a:r>
            <a:r>
              <a:rPr lang="en-US" sz="2000" b="1"/>
              <a:t>Date: </a:t>
            </a:r>
            <a:r>
              <a:rPr lang="en-US" sz="2000"/>
              <a:t>The beneficiary or representative must enter the date that the HHCCN was signed. The HHA may insert the date if the beneficiary is having difficulty and requests assistance. </a:t>
            </a:r>
          </a:p>
          <a:p>
            <a:pPr>
              <a:lnSpc>
                <a:spcPct val="90000"/>
              </a:lnSpc>
              <a:buFont typeface="Wingdings" pitchFamily="2" charset="2"/>
              <a:buChar char="Ø"/>
            </a:pPr>
            <a:r>
              <a:rPr lang="en-US" sz="2000"/>
              <a:t>Note if a representative is signing on behalf of the beneficiary or if the beneficiary refuses to sign, note this on the form..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p:txBody>
          <a:bodyPr/>
          <a:lstStyle/>
          <a:p>
            <a:r>
              <a:rPr lang="en-US"/>
              <a:t>HHCCN Form Directions</a:t>
            </a:r>
          </a:p>
        </p:txBody>
      </p:sp>
      <p:sp>
        <p:nvSpPr>
          <p:cNvPr id="38914" name="Rectangle 3"/>
          <p:cNvSpPr>
            <a:spLocks noGrp="1"/>
          </p:cNvSpPr>
          <p:nvPr>
            <p:ph type="body" idx="4294967295"/>
          </p:nvPr>
        </p:nvSpPr>
        <p:spPr/>
        <p:txBody>
          <a:bodyPr/>
          <a:lstStyle/>
          <a:p>
            <a:r>
              <a:rPr lang="en-US" sz="2800" b="1" u="sng" dirty="0">
                <a:latin typeface="Times New Roman" pitchFamily="18" charset="0"/>
              </a:rPr>
              <a:t>HHCCN Delivery</a:t>
            </a:r>
            <a:r>
              <a:rPr lang="en-US" b="1" dirty="0">
                <a:latin typeface="Times New Roman" pitchFamily="18" charset="0"/>
              </a:rPr>
              <a:t> </a:t>
            </a:r>
            <a:endParaRPr lang="en-US" dirty="0">
              <a:latin typeface="Times New Roman" pitchFamily="18" charset="0"/>
            </a:endParaRPr>
          </a:p>
          <a:p>
            <a:pPr>
              <a:buFont typeface="Wingdings" pitchFamily="2" charset="2"/>
              <a:buChar char="Ø"/>
            </a:pPr>
            <a:r>
              <a:rPr lang="en-US" sz="2000" dirty="0">
                <a:latin typeface="Times New Roman" pitchFamily="18" charset="0"/>
              </a:rPr>
              <a:t>When delivering HHCCN’s, Home Health Agencies are required to explain the entire notice and its content and answer all beneficiary questions to the best of their ability. HHAs must make every effort to ensure beneficiaries understand the HHCCN prior to signing it. If common abbreviations are used, the Home Health Agency should explain their meanings to the beneficiary. While in-person delivery of the HHCCN is preferable, it is not required.</a:t>
            </a:r>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p:txBody>
          <a:bodyPr/>
          <a:lstStyle/>
          <a:p>
            <a:pPr eaLnBrk="1" hangingPunct="1"/>
            <a:r>
              <a:rPr lang="en-US" sz="4000">
                <a:latin typeface="Cambria" pitchFamily="18" charset="0"/>
              </a:rPr>
              <a:t>HHCCN = Home Health Change in Care Notice</a:t>
            </a:r>
            <a:br>
              <a:rPr lang="en-US" sz="4000">
                <a:latin typeface="Cambria" pitchFamily="18" charset="0"/>
              </a:rPr>
            </a:br>
            <a:r>
              <a:rPr lang="en-US" sz="2800">
                <a:latin typeface="Cambria" pitchFamily="18" charset="0"/>
              </a:rPr>
              <a:t>Triggering event</a:t>
            </a:r>
            <a:endParaRPr lang="en-US" sz="4000">
              <a:latin typeface="Cambria" pitchFamily="18" charset="0"/>
            </a:endParaRPr>
          </a:p>
        </p:txBody>
      </p:sp>
      <p:sp>
        <p:nvSpPr>
          <p:cNvPr id="29698" name="Rectangle 3"/>
          <p:cNvSpPr>
            <a:spLocks noGrp="1"/>
          </p:cNvSpPr>
          <p:nvPr>
            <p:ph type="body" idx="4294967295"/>
          </p:nvPr>
        </p:nvSpPr>
        <p:spPr>
          <a:xfrm>
            <a:off x="985838" y="2143125"/>
            <a:ext cx="10217150" cy="3894138"/>
          </a:xfrm>
        </p:spPr>
        <p:txBody>
          <a:bodyPr/>
          <a:lstStyle/>
          <a:p>
            <a:pPr>
              <a:lnSpc>
                <a:spcPct val="80000"/>
              </a:lnSpc>
            </a:pPr>
            <a:r>
              <a:rPr lang="en-US" sz="2800" b="1" u="sng">
                <a:latin typeface="Calibri" pitchFamily="34" charset="0"/>
              </a:rPr>
              <a:t>HHCCN – Reduction of Care</a:t>
            </a:r>
            <a:endParaRPr lang="en-US" sz="2400" b="1">
              <a:latin typeface="Calibri" pitchFamily="34" charset="0"/>
            </a:endParaRPr>
          </a:p>
          <a:p>
            <a:pPr>
              <a:spcBef>
                <a:spcPct val="0"/>
              </a:spcBef>
              <a:buFont typeface="Wingdings" pitchFamily="2" charset="2"/>
              <a:buNone/>
            </a:pPr>
            <a:r>
              <a:rPr lang="en-US" sz="1600">
                <a:latin typeface="Calibri" pitchFamily="34" charset="0"/>
              </a:rPr>
              <a:t> </a:t>
            </a:r>
          </a:p>
          <a:p>
            <a:pPr>
              <a:spcBef>
                <a:spcPct val="0"/>
              </a:spcBef>
              <a:buFont typeface="Wingdings" pitchFamily="2" charset="2"/>
              <a:buChar char="Ø"/>
            </a:pPr>
            <a:r>
              <a:rPr lang="en-US" sz="2000">
                <a:latin typeface="Calibri" pitchFamily="34" charset="0"/>
              </a:rPr>
              <a:t>When Home Health Agency reduces or stops some item(s) and/or service(s) during spell of illness, while continuing others </a:t>
            </a:r>
          </a:p>
          <a:p>
            <a:pPr>
              <a:spcBef>
                <a:spcPct val="0"/>
              </a:spcBef>
              <a:buFontTx/>
              <a:buChar char="•"/>
            </a:pPr>
            <a:r>
              <a:rPr lang="en-US" sz="2000">
                <a:latin typeface="Calibri" pitchFamily="34" charset="0"/>
              </a:rPr>
              <a:t>Includes when orders for one home health discipline to discontinue, but others continue </a:t>
            </a:r>
          </a:p>
          <a:p>
            <a:pPr>
              <a:spcBef>
                <a:spcPct val="0"/>
              </a:spcBef>
              <a:buFontTx/>
              <a:buChar char="•"/>
            </a:pPr>
            <a:r>
              <a:rPr lang="en-US" sz="2000">
                <a:latin typeface="Calibri" pitchFamily="34" charset="0"/>
              </a:rPr>
              <a:t>Includes a reduction due to shortage of staff </a:t>
            </a:r>
          </a:p>
          <a:p>
            <a:pPr>
              <a:spcBef>
                <a:spcPct val="0"/>
              </a:spcBef>
              <a:buFontTx/>
              <a:buChar char="•"/>
            </a:pPr>
            <a:r>
              <a:rPr lang="en-US" sz="2000">
                <a:latin typeface="Calibri" pitchFamily="34" charset="0"/>
              </a:rPr>
              <a:t>Reduction was not planned </a:t>
            </a:r>
          </a:p>
          <a:p>
            <a:pPr>
              <a:spcBef>
                <a:spcPct val="0"/>
              </a:spcBef>
              <a:buFontTx/>
              <a:buNone/>
            </a:pPr>
            <a:endParaRPr lang="en-US" sz="2000">
              <a:latin typeface="Calibri" pitchFamily="34" charset="0"/>
            </a:endParaRPr>
          </a:p>
          <a:p>
            <a:pPr>
              <a:spcBef>
                <a:spcPct val="0"/>
              </a:spcBef>
              <a:buFont typeface="Wingdings" pitchFamily="2" charset="2"/>
              <a:buChar char="Ø"/>
            </a:pPr>
            <a:r>
              <a:rPr lang="en-US" sz="2000" b="1">
                <a:latin typeface="Calibri" pitchFamily="34" charset="0"/>
              </a:rPr>
              <a:t>Example of reduction due to phys or provider change in order</a:t>
            </a:r>
            <a:r>
              <a:rPr lang="en-US" sz="2000">
                <a:latin typeface="Calibri" pitchFamily="34" charset="0"/>
              </a:rPr>
              <a:t>:  The plan of care lists wound care daily, provider gets order to decrease to every other day.</a:t>
            </a:r>
          </a:p>
          <a:p>
            <a:pPr>
              <a:spcBef>
                <a:spcPct val="0"/>
              </a:spcBef>
              <a:buFont typeface="Wingdings" pitchFamily="2" charset="2"/>
              <a:buChar char="Ø"/>
            </a:pPr>
            <a:r>
              <a:rPr lang="en-US" sz="2000" b="1">
                <a:latin typeface="Calibri" pitchFamily="34" charset="0"/>
              </a:rPr>
              <a:t>Example of reduction due to home agency reason</a:t>
            </a:r>
            <a:r>
              <a:rPr lang="en-US" sz="2000">
                <a:latin typeface="Calibri" pitchFamily="34" charset="0"/>
              </a:rPr>
              <a:t>:  PT services are ordered 4xw on the POC, the Home Health agency has an unexpected change is staffing and can only provide 2xw.</a:t>
            </a:r>
          </a:p>
          <a:p>
            <a:pPr eaLnBrk="1" hangingPunct="1">
              <a:lnSpc>
                <a:spcPct val="80000"/>
              </a:lnSpc>
            </a:pPr>
            <a:endParaRPr lang="en-US" sz="200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idx="4294967295"/>
          </p:nvPr>
        </p:nvSpPr>
        <p:spPr/>
        <p:txBody>
          <a:bodyPr/>
          <a:lstStyle/>
          <a:p>
            <a:r>
              <a:rPr lang="en-US" sz="4000">
                <a:latin typeface="Cambria" pitchFamily="18" charset="0"/>
              </a:rPr>
              <a:t>HHCCN = Home Health Change in Care Notice</a:t>
            </a:r>
            <a:br>
              <a:rPr lang="en-US" sz="4000">
                <a:latin typeface="Cambria" pitchFamily="18" charset="0"/>
              </a:rPr>
            </a:br>
            <a:r>
              <a:rPr lang="en-US" sz="2800">
                <a:latin typeface="Cambria" pitchFamily="18" charset="0"/>
              </a:rPr>
              <a:t>Triggering event</a:t>
            </a:r>
            <a:endParaRPr lang="en-US" sz="4000">
              <a:latin typeface="Cambria" pitchFamily="18" charset="0"/>
            </a:endParaRPr>
          </a:p>
        </p:txBody>
      </p:sp>
      <p:sp>
        <p:nvSpPr>
          <p:cNvPr id="30722" name="Rectangle 3"/>
          <p:cNvSpPr>
            <a:spLocks noGrp="1"/>
          </p:cNvSpPr>
          <p:nvPr>
            <p:ph type="body" idx="4294967295"/>
          </p:nvPr>
        </p:nvSpPr>
        <p:spPr>
          <a:xfrm>
            <a:off x="985838" y="2327275"/>
            <a:ext cx="10217150" cy="3709988"/>
          </a:xfrm>
        </p:spPr>
        <p:txBody>
          <a:bodyPr/>
          <a:lstStyle/>
          <a:p>
            <a:r>
              <a:rPr lang="en-US" sz="2800" b="1" u="sng">
                <a:latin typeface="Calibri" pitchFamily="34" charset="0"/>
              </a:rPr>
              <a:t>HHCCN at End of Care</a:t>
            </a:r>
            <a:endParaRPr lang="en-US" sz="2800"/>
          </a:p>
          <a:p>
            <a:r>
              <a:rPr lang="en-US" sz="2000">
                <a:latin typeface="Calibri" pitchFamily="34" charset="0"/>
              </a:rPr>
              <a:t>HHCCN should be used if discontinuing for “cause”- the home health agencies determination of unsafe conditions, or unable to staff. </a:t>
            </a:r>
          </a:p>
          <a:p>
            <a:r>
              <a:rPr lang="en-US" sz="2000">
                <a:latin typeface="Calibri" pitchFamily="34" charset="0"/>
              </a:rPr>
              <a:t>HHCCN should be used if no face to face is obtained </a:t>
            </a:r>
          </a:p>
          <a:p>
            <a:pPr>
              <a:buFont typeface="Wingdings" pitchFamily="2" charset="2"/>
              <a:buNone/>
            </a:pPr>
            <a:endParaRPr lang="en-US" sz="2000">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idx="4294967295"/>
          </p:nvPr>
        </p:nvSpPr>
        <p:spPr/>
        <p:txBody>
          <a:bodyPr/>
          <a:lstStyle/>
          <a:p>
            <a:r>
              <a:rPr lang="en-US"/>
              <a:t>HHCCN Form </a:t>
            </a:r>
          </a:p>
        </p:txBody>
      </p:sp>
      <p:pic>
        <p:nvPicPr>
          <p:cNvPr id="31746" name="Picture 3"/>
          <p:cNvPicPr>
            <a:picLocks noGrp="1" noChangeAspect="1" noChangeArrowheads="1"/>
          </p:cNvPicPr>
          <p:nvPr>
            <p:ph type="body" idx="4294967295"/>
          </p:nvPr>
        </p:nvPicPr>
        <p:blipFill>
          <a:blip r:embed="rId2"/>
          <a:srcRect/>
          <a:stretch>
            <a:fillRect/>
          </a:stretch>
        </p:blipFill>
        <p:spPr>
          <a:xfrm>
            <a:off x="985838" y="2260600"/>
            <a:ext cx="10217150" cy="4259263"/>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idx="4294967295"/>
          </p:nvPr>
        </p:nvSpPr>
        <p:spPr/>
        <p:txBody>
          <a:bodyPr/>
          <a:lstStyle/>
          <a:p>
            <a:r>
              <a:rPr lang="en-US"/>
              <a:t>HHCCN Form Directions</a:t>
            </a:r>
          </a:p>
        </p:txBody>
      </p:sp>
      <p:sp>
        <p:nvSpPr>
          <p:cNvPr id="32770" name="Rectangle 3"/>
          <p:cNvSpPr>
            <a:spLocks noGrp="1"/>
          </p:cNvSpPr>
          <p:nvPr>
            <p:ph type="body" idx="4294967295"/>
          </p:nvPr>
        </p:nvSpPr>
        <p:spPr>
          <a:xfrm>
            <a:off x="985838" y="2170113"/>
            <a:ext cx="10217150" cy="3867150"/>
          </a:xfrm>
        </p:spPr>
        <p:txBody>
          <a:bodyPr/>
          <a:lstStyle/>
          <a:p>
            <a:r>
              <a:rPr lang="en-US" sz="2400" b="1">
                <a:latin typeface="Times New Roman" pitchFamily="18" charset="0"/>
              </a:rPr>
              <a:t>Your home health care is going to change.  Starting on </a:t>
            </a:r>
            <a:r>
              <a:rPr lang="en-US" sz="2400" b="1" i="1">
                <a:latin typeface="Times New Roman" pitchFamily="18" charset="0"/>
              </a:rPr>
              <a:t>(</a:t>
            </a:r>
            <a:r>
              <a:rPr lang="en-US" sz="2400" b="1" i="1" u="sng">
                <a:latin typeface="Times New Roman" pitchFamily="18" charset="0"/>
              </a:rPr>
              <a:t>date)..</a:t>
            </a:r>
            <a:r>
              <a:rPr lang="en-US" sz="2400" b="1" u="sng">
                <a:latin typeface="Times New Roman" pitchFamily="18" charset="0"/>
              </a:rPr>
              <a:t> </a:t>
            </a:r>
            <a:r>
              <a:rPr lang="en-US" sz="2400" b="1">
                <a:latin typeface="Times New Roman" pitchFamily="18" charset="0"/>
              </a:rPr>
              <a:t> </a:t>
            </a:r>
            <a:r>
              <a:rPr lang="en-US" sz="2000">
                <a:latin typeface="Times New Roman" pitchFamily="18" charset="0"/>
              </a:rPr>
              <a:t>This date should be a future date.  You should be notifying the client before the change happens.</a:t>
            </a:r>
            <a:endParaRPr lang="en-US" sz="2000" u="sng">
              <a:latin typeface="Times New Roman" pitchFamily="18" charset="0"/>
            </a:endParaRPr>
          </a:p>
          <a:p>
            <a:r>
              <a:rPr lang="en-US" sz="2400" b="1">
                <a:latin typeface="Times New Roman" pitchFamily="18" charset="0"/>
              </a:rPr>
              <a:t>Items/Services:</a:t>
            </a:r>
          </a:p>
          <a:p>
            <a:pPr>
              <a:spcBef>
                <a:spcPct val="0"/>
              </a:spcBef>
              <a:buFont typeface="Wingdings" pitchFamily="2" charset="2"/>
              <a:buChar char="Ø"/>
            </a:pPr>
            <a:r>
              <a:rPr lang="en-US" sz="2000">
                <a:latin typeface="Times New Roman" pitchFamily="18" charset="0"/>
              </a:rPr>
              <a:t>Explain what is being decreased or terminated</a:t>
            </a:r>
          </a:p>
          <a:p>
            <a:pPr>
              <a:spcBef>
                <a:spcPct val="0"/>
              </a:spcBef>
              <a:buFont typeface="Wingdings" pitchFamily="2" charset="2"/>
              <a:buChar char="Ø"/>
            </a:pPr>
            <a:r>
              <a:rPr lang="en-US" sz="2000">
                <a:latin typeface="Times New Roman" pitchFamily="18" charset="0"/>
              </a:rPr>
              <a:t>State if the item/service is being decreased or terminated</a:t>
            </a:r>
          </a:p>
          <a:p>
            <a:r>
              <a:rPr lang="en-US" sz="2400" b="1">
                <a:latin typeface="Times New Roman" pitchFamily="18" charset="0"/>
              </a:rPr>
              <a:t>Reason for change:</a:t>
            </a:r>
          </a:p>
          <a:p>
            <a:pPr>
              <a:spcBef>
                <a:spcPct val="0"/>
              </a:spcBef>
              <a:buFont typeface="Wingdings" pitchFamily="2" charset="2"/>
              <a:buChar char="Ø"/>
            </a:pPr>
            <a:r>
              <a:rPr lang="en-US" sz="2000">
                <a:latin typeface="Times New Roman" pitchFamily="18" charset="0"/>
              </a:rPr>
              <a:t>Insert the specific reason the change is occurring.</a:t>
            </a:r>
          </a:p>
          <a:p>
            <a:pPr>
              <a:spcBef>
                <a:spcPct val="0"/>
              </a:spcBef>
              <a:buFont typeface="Wingdings" pitchFamily="2" charset="2"/>
              <a:buChar char="Ø"/>
            </a:pPr>
            <a:r>
              <a:rPr lang="en-US" sz="2000">
                <a:latin typeface="Times New Roman" pitchFamily="18" charset="0"/>
              </a:rPr>
              <a:t>Example of physician order changes:  The physician has changed your order for this care.</a:t>
            </a:r>
          </a:p>
          <a:p>
            <a:pPr>
              <a:spcBef>
                <a:spcPct val="0"/>
              </a:spcBef>
              <a:buFont typeface="Wingdings" pitchFamily="2" charset="2"/>
              <a:buChar char="Ø"/>
            </a:pPr>
            <a:r>
              <a:rPr lang="en-US" sz="2000">
                <a:latin typeface="Times New Roman" pitchFamily="18" charset="0"/>
              </a:rPr>
              <a:t>Example of agency change: Your dog has repeatedly threatened our staff and we are unable to safely enter your home.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idx="4294967295"/>
          </p:nvPr>
        </p:nvSpPr>
        <p:spPr/>
        <p:txBody>
          <a:bodyPr/>
          <a:lstStyle/>
          <a:p>
            <a:r>
              <a:rPr lang="en-US"/>
              <a:t>HHCCN Form</a:t>
            </a:r>
          </a:p>
        </p:txBody>
      </p:sp>
      <p:pic>
        <p:nvPicPr>
          <p:cNvPr id="33794" name="Picture 3"/>
          <p:cNvPicPr>
            <a:picLocks noGrp="1" noChangeAspect="1" noChangeArrowheads="1"/>
          </p:cNvPicPr>
          <p:nvPr>
            <p:ph type="body" idx="4294967295"/>
          </p:nvPr>
        </p:nvPicPr>
        <p:blipFill>
          <a:blip r:embed="rId2"/>
          <a:srcRect/>
          <a:stretch>
            <a:fillRect/>
          </a:stretch>
        </p:blipFill>
        <p:spPr>
          <a:xfrm>
            <a:off x="985838" y="2130425"/>
            <a:ext cx="10217150" cy="449421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idx="4294967295"/>
          </p:nvPr>
        </p:nvSpPr>
        <p:spPr/>
        <p:txBody>
          <a:bodyPr/>
          <a:lstStyle/>
          <a:p>
            <a:r>
              <a:rPr lang="en-US"/>
              <a:t>HHCCN Form Directions</a:t>
            </a:r>
          </a:p>
        </p:txBody>
      </p:sp>
      <p:sp>
        <p:nvSpPr>
          <p:cNvPr id="34818" name="Rectangle 3"/>
          <p:cNvSpPr>
            <a:spLocks noGrp="1"/>
          </p:cNvSpPr>
          <p:nvPr>
            <p:ph type="body" idx="4294967295"/>
          </p:nvPr>
        </p:nvSpPr>
        <p:spPr>
          <a:xfrm>
            <a:off x="985838" y="2084388"/>
            <a:ext cx="10217150" cy="4438650"/>
          </a:xfrm>
        </p:spPr>
        <p:txBody>
          <a:bodyPr/>
          <a:lstStyle/>
          <a:p>
            <a:r>
              <a:rPr lang="en-US" sz="2000">
                <a:latin typeface="Times New Roman" pitchFamily="18" charset="0"/>
              </a:rPr>
              <a:t>The HHA must identify the general reason for the change or changes that are listed in the table above. </a:t>
            </a:r>
          </a:p>
          <a:p>
            <a:r>
              <a:rPr lang="en-US" sz="2000">
                <a:latin typeface="Times New Roman" pitchFamily="18" charset="0"/>
              </a:rPr>
              <a:t>The HHA must check one of the 2 checkboxes in the section under “Read the information next to the checked box below.” </a:t>
            </a:r>
          </a:p>
          <a:p>
            <a:pPr>
              <a:buFont typeface="Wingdings" pitchFamily="2" charset="2"/>
              <a:buChar char="Ø"/>
            </a:pPr>
            <a:r>
              <a:rPr lang="en-US" sz="2000">
                <a:latin typeface="Times New Roman" pitchFamily="18" charset="0"/>
              </a:rPr>
              <a:t>“Your doctor’s or provider’s orders for your home care have changed.” The HHA checks the first box when care will be reduced or stopped because of an order change or the lack of an order to renew care. </a:t>
            </a:r>
          </a:p>
          <a:p>
            <a:pPr>
              <a:buFont typeface="Wingdings" pitchFamily="2" charset="2"/>
              <a:buChar char="Ø"/>
            </a:pPr>
            <a:r>
              <a:rPr lang="en-US" sz="2000">
                <a:latin typeface="Times New Roman" pitchFamily="18" charset="0"/>
              </a:rPr>
              <a:t>“Your home health agency has decided to stop giving you the home care listed.” The HHA checks the second box when the HHA decides to stop providing some or all care for its own financial and/or other reasons, regardless of Medicare policy or coverage, such as the availability of staffing, closure of the HHA, or safety concerns in a beneficiary’s home.</a:t>
            </a:r>
            <a:r>
              <a:rPr lang="en-US" sz="20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idx="4294967295"/>
          </p:nvPr>
        </p:nvSpPr>
        <p:spPr/>
        <p:txBody>
          <a:bodyPr/>
          <a:lstStyle/>
          <a:p>
            <a:r>
              <a:rPr lang="en-US"/>
              <a:t>HHCCN Form Directions</a:t>
            </a:r>
          </a:p>
        </p:txBody>
      </p:sp>
      <p:sp>
        <p:nvSpPr>
          <p:cNvPr id="35842" name="Rectangle 3"/>
          <p:cNvSpPr>
            <a:spLocks noGrp="1"/>
          </p:cNvSpPr>
          <p:nvPr>
            <p:ph type="body" idx="4294967295"/>
          </p:nvPr>
        </p:nvSpPr>
        <p:spPr/>
        <p:txBody>
          <a:bodyPr/>
          <a:lstStyle/>
          <a:p>
            <a:r>
              <a:rPr lang="en-US">
                <a:latin typeface="Times New Roman" pitchFamily="18" charset="0"/>
              </a:rPr>
              <a:t>When multiple care changes occur due to simultaneous order changes and agency specific reasons for change, the HHA must give the beneficiary (2) separate HHCCN’s so that s/he can identify the reason that corresponds to each change. Only one check box indicating the reason for change can be marked on each HHCCN. </a:t>
            </a:r>
          </a:p>
          <a:p>
            <a:r>
              <a:rPr lang="en-US" b="1">
                <a:latin typeface="Times New Roman" pitchFamily="18" charset="0"/>
              </a:rPr>
              <a:t>Additional Information</a:t>
            </a:r>
            <a:r>
              <a:rPr lang="en-US">
                <a:latin typeface="Times New Roman" pitchFamily="18" charset="0"/>
              </a:rPr>
              <a:t>: An entry in this area is optional. HHAs should use this area to include information that may be helpful to the beneficiary’s specific case. For example, the ordering provider’s name and phone number could be inserted here if the beneficiary has questions on an order change that the HHA can’t answer.</a:t>
            </a:r>
            <a:r>
              <a:rPr lang="en-US"/>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p:cNvSpPr>
          <p:nvPr>
            <p:ph type="title" idx="4294967295"/>
          </p:nvPr>
        </p:nvSpPr>
        <p:spPr/>
        <p:txBody>
          <a:bodyPr/>
          <a:lstStyle/>
          <a:p>
            <a:r>
              <a:rPr lang="en-US"/>
              <a:t>HHCCN Form</a:t>
            </a:r>
          </a:p>
        </p:txBody>
      </p:sp>
      <p:pic>
        <p:nvPicPr>
          <p:cNvPr id="36866" name="Picture 3"/>
          <p:cNvPicPr>
            <a:picLocks noGrp="1" noChangeAspect="1" noChangeArrowheads="1"/>
          </p:cNvPicPr>
          <p:nvPr>
            <p:ph type="body" idx="4294967295"/>
          </p:nvPr>
        </p:nvPicPr>
        <p:blipFill>
          <a:blip r:embed="rId2"/>
          <a:srcRect/>
          <a:stretch>
            <a:fillRect/>
          </a:stretch>
        </p:blipFill>
        <p:spPr/>
      </p:pic>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ecover Health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cover Health Theme">
      <a:majorFont>
        <a:latin typeface=""/>
        <a:ea typeface="MS PGothic"/>
        <a:cs typeface="MS PGothic"/>
      </a:majorFont>
      <a:minorFont>
        <a:latin typeface=""/>
        <a:ea typeface="MS PGothic"/>
        <a:cs typeface="MS PGothic"/>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Recover Health Theme" id="{F0DE3D82-967F-43EC-8221-851A78C11E1C}" vid="{4717BDC6-9D25-4800-A19B-11D8C2AD5F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4DD81D1D4EEB498E2D338E9060EB9F" ma:contentTypeVersion="12" ma:contentTypeDescription="Create a new document." ma:contentTypeScope="" ma:versionID="4a3fed8f580f8d9f43b926646063959f">
  <xsd:schema xmlns:xsd="http://www.w3.org/2001/XMLSchema" xmlns:xs="http://www.w3.org/2001/XMLSchema" xmlns:p="http://schemas.microsoft.com/office/2006/metadata/properties" xmlns:ns3="f4b70c92-cd36-4ecb-9001-507001b8011e" xmlns:ns4="d1cf7d55-5fcb-4a7f-8c1b-11620aa6a285" targetNamespace="http://schemas.microsoft.com/office/2006/metadata/properties" ma:root="true" ma:fieldsID="d56fc85ae675e904161cfd982bb52ff7" ns3:_="" ns4:_="">
    <xsd:import namespace="f4b70c92-cd36-4ecb-9001-507001b8011e"/>
    <xsd:import namespace="d1cf7d55-5fcb-4a7f-8c1b-11620aa6a28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b70c92-cd36-4ecb-9001-507001b801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cf7d55-5fcb-4a7f-8c1b-11620aa6a28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C03B5B-9019-4980-ACB6-5196631DD3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b70c92-cd36-4ecb-9001-507001b8011e"/>
    <ds:schemaRef ds:uri="d1cf7d55-5fcb-4a7f-8c1b-11620aa6a2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068A52B-287B-4DD8-B065-AE7701F7E126}">
  <ds:schemaRefs>
    <ds:schemaRef ds:uri="http://www.w3.org/XML/1998/namespace"/>
    <ds:schemaRef ds:uri="http://schemas.microsoft.com/office/2006/documentManagement/types"/>
    <ds:schemaRef ds:uri="f4b70c92-cd36-4ecb-9001-507001b8011e"/>
    <ds:schemaRef ds:uri="http://schemas.microsoft.com/office/2006/metadata/properties"/>
    <ds:schemaRef ds:uri="http://purl.org/dc/elements/1.1/"/>
    <ds:schemaRef ds:uri="http://purl.org/dc/dcmitype/"/>
    <ds:schemaRef ds:uri="http://purl.org/dc/terms/"/>
    <ds:schemaRef ds:uri="d1cf7d55-5fcb-4a7f-8c1b-11620aa6a285"/>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9E106A9D-DE4A-4CFE-A766-EFF6B97DF61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Recover Health Theme</Template>
  <TotalTime>916</TotalTime>
  <Words>909</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Calisto MT</vt:lpstr>
      <vt:lpstr>Cambria</vt:lpstr>
      <vt:lpstr>Times New Roman</vt:lpstr>
      <vt:lpstr>Wingdings</vt:lpstr>
      <vt:lpstr>Recover Health Theme</vt:lpstr>
      <vt:lpstr>HHCCN = Home Health Change in Care Notice </vt:lpstr>
      <vt:lpstr>HHCCN = Home Health Change in Care Notice Triggering event</vt:lpstr>
      <vt:lpstr>HHCCN = Home Health Change in Care Notice Triggering event</vt:lpstr>
      <vt:lpstr>HHCCN Form </vt:lpstr>
      <vt:lpstr>HHCCN Form Directions</vt:lpstr>
      <vt:lpstr>HHCCN Form</vt:lpstr>
      <vt:lpstr>HHCCN Form Directions</vt:lpstr>
      <vt:lpstr>HHCCN Form Directions</vt:lpstr>
      <vt:lpstr>HHCCN Form</vt:lpstr>
      <vt:lpstr>HHCCN Form Directions</vt:lpstr>
      <vt:lpstr>HHCCN Form Directions</vt:lpstr>
    </vt:vector>
  </TitlesOfParts>
  <Company>Recover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Stork 2</dc:creator>
  <cp:lastModifiedBy>Marianne Dernbach</cp:lastModifiedBy>
  <cp:revision>22</cp:revision>
  <dcterms:created xsi:type="dcterms:W3CDTF">2014-08-25T16:36:35Z</dcterms:created>
  <dcterms:modified xsi:type="dcterms:W3CDTF">2022-12-01T14:25:53Z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0x010100494DD81D1D4EEB498E2D338E9060EB9F</vt:lpwstr>
  </property>
</Properties>
</file>