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6" r:id="rId6"/>
    <p:sldId id="296" r:id="rId7"/>
    <p:sldId id="292" r:id="rId8"/>
    <p:sldId id="268" r:id="rId9"/>
    <p:sldId id="291" r:id="rId10"/>
    <p:sldId id="306" r:id="rId11"/>
    <p:sldId id="313" r:id="rId12"/>
    <p:sldId id="305" r:id="rId13"/>
    <p:sldId id="314" r:id="rId14"/>
    <p:sldId id="315" r:id="rId15"/>
    <p:sldId id="316" r:id="rId16"/>
    <p:sldId id="311" r:id="rId17"/>
    <p:sldId id="312" r:id="rId18"/>
  </p:sldIdLst>
  <p:sldSz cx="12192000" cy="6858000"/>
  <p:notesSz cx="7086600" cy="9372600"/>
  <p:custDataLst>
    <p:tags r:id="rId2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0" pos="7152" userDrawn="1">
          <p15:clr>
            <a:srgbClr val="A4A3A4"/>
          </p15:clr>
        </p15:guide>
        <p15:guide id="11" pos="504" userDrawn="1">
          <p15:clr>
            <a:srgbClr val="A4A3A4"/>
          </p15:clr>
        </p15:guide>
        <p15:guide id="12" orient="horz" pos="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orient="horz" pos="93" userDrawn="1">
          <p15:clr>
            <a:srgbClr val="A4A3A4"/>
          </p15:clr>
        </p15:guide>
        <p15:guide id="3" pos="2232" userDrawn="1">
          <p15:clr>
            <a:srgbClr val="A4A3A4"/>
          </p15:clr>
        </p15:guide>
        <p15:guide id="4" pos="4278" userDrawn="1">
          <p15:clr>
            <a:srgbClr val="A4A3A4"/>
          </p15:clr>
        </p15:guide>
        <p15:guide id="5" pos="18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Pine" initials="EP" lastIdx="1" clrIdx="0">
    <p:extLst>
      <p:ext uri="{19B8F6BF-5375-455C-9EA6-DF929625EA0E}">
        <p15:presenceInfo xmlns:p15="http://schemas.microsoft.com/office/powerpoint/2012/main" userId="S::Ellen.Pine@Aveanna.com::67c8710d-f564-46a3-bbcc-26e562c145bf" providerId="AD"/>
      </p:ext>
    </p:extLst>
  </p:cmAuthor>
  <p:cmAuthor id="2" name="Marianne Dernbach" initials="MD" lastIdx="1" clrIdx="1">
    <p:extLst>
      <p:ext uri="{19B8F6BF-5375-455C-9EA6-DF929625EA0E}">
        <p15:presenceInfo xmlns:p15="http://schemas.microsoft.com/office/powerpoint/2012/main" userId="S::Marianne.Dernbach@Aveanna.com::ba717237-ee7a-4d7b-94dc-ea6ab0e4a7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19"/>
    <a:srgbClr val="D8F4EC"/>
    <a:srgbClr val="298B6E"/>
    <a:srgbClr val="0D7EC2"/>
    <a:srgbClr val="0996B1"/>
    <a:srgbClr val="C1EDE0"/>
    <a:srgbClr val="A8ECFA"/>
    <a:srgbClr val="BDE3FB"/>
    <a:srgbClr val="A1D7F9"/>
    <a:srgbClr val="C8E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F98E00-6AD2-449E-AE7F-117422330E2A}">
  <a:tblStyle styleId="{0DF98E00-6AD2-449E-AE7F-117422330E2A}" styleName="PresBuilder Light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1V>
      <a:tcStyle>
        <a:tcBdr/>
        <a:fill>
          <a:noFill/>
        </a:fill>
      </a:tcStyle>
    </a:band1V>
    <a:lastCol>
      <a:tcTxStyle b="on"/>
      <a:tcStyle>
        <a:tcBdr/>
      </a:tcStyle>
    </a:lastCol>
    <a:firstCol>
      <a:tcTxStyle b="on">
        <a:schemeClr val="accent1"/>
      </a:tcTxStyle>
      <a:tcStyle>
        <a:tcBdr/>
      </a:tcStyle>
    </a:firstCol>
    <a:lastRow>
      <a:tcTxStyle b="on">
        <a:schemeClr val="accent5"/>
      </a:tcTxStyle>
      <a:tcStyle>
        <a:tcBdr>
          <a:top>
            <a:ln>
              <a:noFill/>
            </a:ln>
          </a:top>
        </a:tcBdr>
        <a:fill>
          <a:solidFill>
            <a:schemeClr val="accent5">
              <a:lumMod val="20000"/>
              <a:lumOff val="80000"/>
            </a:schemeClr>
          </a:solidFill>
        </a:fill>
      </a:tcStyle>
    </a:lastRow>
    <a:firstRow>
      <a:tcTxStyle b="on">
        <a:schemeClr val="tx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1785A57-48A2-4E5B-A3AC-52B7D137A7C0}" styleName="PresBuilder Medium">
    <a:wholeTbl>
      <a:tcTxStyle>
        <a:fontRef idx="minor">
          <a:scrgbClr r="0" g="0" b="0"/>
        </a:fontRef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chemeClr val="accent5">
              <a:lumMod val="20000"/>
              <a:lumOff val="8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>
        <a:srgbClr val="FFFFFF"/>
      </a:tcTxStyle>
      <a:tcStyle>
        <a:tcBdr/>
        <a:fill>
          <a:solidFill>
            <a:schemeClr val="accent5">
              <a:alpha val="50000"/>
            </a:schemeClr>
          </a:solidFill>
        </a:fill>
      </a:tcStyle>
    </a:firstCol>
    <a:lastRow>
      <a:tcTxStyle b="on">
        <a:srgbClr val="FFFFFF"/>
      </a:tcTxStyle>
      <a:tcStyle>
        <a:tcBdr/>
        <a:fill>
          <a:solidFill>
            <a:schemeClr val="accent1"/>
          </a:solidFill>
        </a:fill>
      </a:tcStyle>
    </a:lastRow>
    <a:firstRow>
      <a:tcTxStyle b="on">
        <a:srgbClr val="000000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612" y="56"/>
      </p:cViewPr>
      <p:guideLst>
        <p:guide pos="7152"/>
        <p:guide pos="504"/>
        <p:guide orient="horz"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-2478"/>
    </p:cViewPr>
  </p:sorterViewPr>
  <p:notesViewPr>
    <p:cSldViewPr snapToGrid="0">
      <p:cViewPr varScale="1">
        <p:scale>
          <a:sx n="45" d="100"/>
          <a:sy n="45" d="100"/>
        </p:scale>
        <p:origin x="2736" y="64"/>
      </p:cViewPr>
      <p:guideLst>
        <p:guide orient="horz" pos="2952"/>
        <p:guide orient="horz" pos="93"/>
        <p:guide pos="2232"/>
        <p:guide pos="4278"/>
        <p:guide pos="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Dernbach" userId="ba717237-ee7a-4d7b-94dc-ea6ab0e4a702" providerId="ADAL" clId="{0829DCAD-CE34-401C-BCF2-A10788180D61}"/>
    <pc:docChg chg="modSld">
      <pc:chgData name="Marianne Dernbach" userId="ba717237-ee7a-4d7b-94dc-ea6ab0e4a702" providerId="ADAL" clId="{0829DCAD-CE34-401C-BCF2-A10788180D61}" dt="2023-03-06T19:18:37.507" v="72" actId="20577"/>
      <pc:docMkLst>
        <pc:docMk/>
      </pc:docMkLst>
      <pc:sldChg chg="modSp mod">
        <pc:chgData name="Marianne Dernbach" userId="ba717237-ee7a-4d7b-94dc-ea6ab0e4a702" providerId="ADAL" clId="{0829DCAD-CE34-401C-BCF2-A10788180D61}" dt="2023-03-06T19:18:37.507" v="72" actId="20577"/>
        <pc:sldMkLst>
          <pc:docMk/>
          <pc:sldMk cId="3461276101" sldId="311"/>
        </pc:sldMkLst>
        <pc:spChg chg="mod">
          <ac:chgData name="Marianne Dernbach" userId="ba717237-ee7a-4d7b-94dc-ea6ab0e4a702" providerId="ADAL" clId="{0829DCAD-CE34-401C-BCF2-A10788180D61}" dt="2023-03-06T19:18:37.507" v="72" actId="20577"/>
          <ac:spMkLst>
            <pc:docMk/>
            <pc:sldMk cId="3461276101" sldId="311"/>
            <ac:spMk id="3" creationId="{1EB1C943-8F58-4D4D-9830-D80DDEC796E3}"/>
          </ac:spMkLst>
        </pc:spChg>
      </pc:sldChg>
    </pc:docChg>
  </pc:docChgLst>
  <pc:docChgLst>
    <pc:chgData name="Marianne Dernbach" userId="ba717237-ee7a-4d7b-94dc-ea6ab0e4a702" providerId="ADAL" clId="{D5A20368-B325-403E-BE81-0AB15657FAEE}"/>
    <pc:docChg chg="undo custSel modSld">
      <pc:chgData name="Marianne Dernbach" userId="ba717237-ee7a-4d7b-94dc-ea6ab0e4a702" providerId="ADAL" clId="{D5A20368-B325-403E-BE81-0AB15657FAEE}" dt="2022-07-18T15:32:58.295" v="9" actId="22"/>
      <pc:docMkLst>
        <pc:docMk/>
      </pc:docMkLst>
      <pc:sldChg chg="modSp mod">
        <pc:chgData name="Marianne Dernbach" userId="ba717237-ee7a-4d7b-94dc-ea6ab0e4a702" providerId="ADAL" clId="{D5A20368-B325-403E-BE81-0AB15657FAEE}" dt="2022-07-05T20:57:31.775" v="7" actId="20577"/>
        <pc:sldMkLst>
          <pc:docMk/>
          <pc:sldMk cId="0" sldId="256"/>
        </pc:sldMkLst>
        <pc:spChg chg="mod">
          <ac:chgData name="Marianne Dernbach" userId="ba717237-ee7a-4d7b-94dc-ea6ab0e4a702" providerId="ADAL" clId="{D5A20368-B325-403E-BE81-0AB15657FAEE}" dt="2022-07-05T20:57:30.222" v="4" actId="20577"/>
          <ac:spMkLst>
            <pc:docMk/>
            <pc:sldMk cId="0" sldId="256"/>
            <ac:spMk id="9" creationId="{00000000-0000-0000-0000-000000000000}"/>
          </ac:spMkLst>
        </pc:spChg>
        <pc:spChg chg="mod">
          <ac:chgData name="Marianne Dernbach" userId="ba717237-ee7a-4d7b-94dc-ea6ab0e4a702" providerId="ADAL" clId="{D5A20368-B325-403E-BE81-0AB15657FAEE}" dt="2022-07-05T20:57:31.775" v="7" actId="20577"/>
          <ac:spMkLst>
            <pc:docMk/>
            <pc:sldMk cId="0" sldId="256"/>
            <ac:spMk id="664578" creationId="{00000000-0000-0000-0000-000000000000}"/>
          </ac:spMkLst>
        </pc:spChg>
      </pc:sldChg>
      <pc:sldChg chg="modSp mod">
        <pc:chgData name="Marianne Dernbach" userId="ba717237-ee7a-4d7b-94dc-ea6ab0e4a702" providerId="ADAL" clId="{D5A20368-B325-403E-BE81-0AB15657FAEE}" dt="2022-07-05T20:57:28.412" v="1" actId="6549"/>
        <pc:sldMkLst>
          <pc:docMk/>
          <pc:sldMk cId="2638795286" sldId="286"/>
        </pc:sldMkLst>
        <pc:spChg chg="mod">
          <ac:chgData name="Marianne Dernbach" userId="ba717237-ee7a-4d7b-94dc-ea6ab0e4a702" providerId="ADAL" clId="{D5A20368-B325-403E-BE81-0AB15657FAEE}" dt="2022-07-05T20:57:28.412" v="1" actId="6549"/>
          <ac:spMkLst>
            <pc:docMk/>
            <pc:sldMk cId="2638795286" sldId="286"/>
            <ac:spMk id="2" creationId="{FB41BAE1-99BE-42D2-86CA-54F637607FFE}"/>
          </ac:spMkLst>
        </pc:spChg>
        <pc:spChg chg="mod">
          <ac:chgData name="Marianne Dernbach" userId="ba717237-ee7a-4d7b-94dc-ea6ab0e4a702" providerId="ADAL" clId="{D5A20368-B325-403E-BE81-0AB15657FAEE}" dt="2022-07-05T20:57:27.858" v="0" actId="6549"/>
          <ac:spMkLst>
            <pc:docMk/>
            <pc:sldMk cId="2638795286" sldId="286"/>
            <ac:spMk id="6" creationId="{B8BEE393-961D-4CC7-8F44-2F5BC391766B}"/>
          </ac:spMkLst>
        </pc:spChg>
      </pc:sldChg>
      <pc:sldChg chg="addSp delSp mod">
        <pc:chgData name="Marianne Dernbach" userId="ba717237-ee7a-4d7b-94dc-ea6ab0e4a702" providerId="ADAL" clId="{D5A20368-B325-403E-BE81-0AB15657FAEE}" dt="2022-07-18T15:32:58.295" v="9" actId="22"/>
        <pc:sldMkLst>
          <pc:docMk/>
          <pc:sldMk cId="3528071905" sldId="317"/>
        </pc:sldMkLst>
        <pc:picChg chg="del">
          <ac:chgData name="Marianne Dernbach" userId="ba717237-ee7a-4d7b-94dc-ea6ab0e4a702" providerId="ADAL" clId="{D5A20368-B325-403E-BE81-0AB15657FAEE}" dt="2022-07-18T15:32:57.240" v="8" actId="478"/>
          <ac:picMkLst>
            <pc:docMk/>
            <pc:sldMk cId="3528071905" sldId="317"/>
            <ac:picMk id="5" creationId="{A92F789D-233E-424E-ADD1-54A6588DA019}"/>
          </ac:picMkLst>
        </pc:picChg>
        <pc:picChg chg="add">
          <ac:chgData name="Marianne Dernbach" userId="ba717237-ee7a-4d7b-94dc-ea6ab0e4a702" providerId="ADAL" clId="{D5A20368-B325-403E-BE81-0AB15657FAEE}" dt="2022-07-18T15:32:58.295" v="9" actId="22"/>
          <ac:picMkLst>
            <pc:docMk/>
            <pc:sldMk cId="3528071905" sldId="317"/>
            <ac:picMk id="6" creationId="{1F861A47-9544-4626-A8CC-90511D3118A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50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8" tIns="46344" rIns="92688" bIns="46344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5099" y="0"/>
            <a:ext cx="307150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8" tIns="46344" rIns="92688" bIns="4634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298C092-A832-49B8-B921-62CCD3A83B7D}" type="datetime8">
              <a:rPr lang="en-US"/>
              <a:pPr/>
              <a:t>3/16/2023 5:10 PM</a:t>
            </a:fld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7150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8" tIns="46344" rIns="92688" bIns="46344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5099" y="8902700"/>
            <a:ext cx="307150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8" tIns="46344" rIns="92688" bIns="4634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09AA0B-A851-4A24-AB79-48D1740698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3813" y="446088"/>
            <a:ext cx="7140576" cy="401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95275" y="4686301"/>
            <a:ext cx="649605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8" tIns="46344" rIns="92688" bIns="463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dt" idx="1"/>
          </p:nvPr>
        </p:nvSpPr>
        <p:spPr bwMode="auto">
          <a:xfrm>
            <a:off x="3719824" y="147639"/>
            <a:ext cx="307150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defTabSz="884238">
              <a:defRPr sz="7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D2064C5-40D6-4F76-9D58-455F493BC55F}" type="datetime8">
              <a:rPr lang="en-US"/>
              <a:pPr/>
              <a:t>3/16/2023 5:10 PM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FAAC039-ED82-44F6-A4F5-B78B58A44183}" type="datetime8">
              <a:rPr lang="en-US"/>
              <a:pPr/>
              <a:t>3/16/2023 5:10 PM</a:t>
            </a:fld>
            <a:endParaRPr lang="en-US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813" y="446088"/>
            <a:ext cx="7140576" cy="4016375"/>
          </a:xfrm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800" y="4686301"/>
            <a:ext cx="6495001" cy="444852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offices will have medical records,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2064C5-40D6-4F76-9D58-455F493BC55F}" type="datetime8">
              <a:rPr lang="en-US" smtClean="0"/>
              <a:pPr/>
              <a:t>3/16/2023 5:10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9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screenshot, electronics&#10;&#10;Description automatically generated">
            <a:extLst>
              <a:ext uri="{FF2B5EF4-FFF2-40B4-BE49-F238E27FC236}">
                <a16:creationId xmlns:a16="http://schemas.microsoft.com/office/drawing/2014/main" id="{7F7C9C35-5CC3-4B48-95C2-00DD3F789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59198" y="2644737"/>
            <a:ext cx="3826316" cy="892552"/>
          </a:xfrm>
          <a:ln algn="ctr"/>
        </p:spPr>
        <p:txBody>
          <a:bodyPr wrap="square" tIns="0" bIns="0" anchor="t">
            <a:spAutoFit/>
          </a:bodyPr>
          <a:lstStyle>
            <a:lvl1pPr algn="r">
              <a:lnSpc>
                <a:spcPct val="100000"/>
              </a:lnSpc>
              <a:defRPr sz="29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4496" y="3766987"/>
            <a:ext cx="6761018" cy="271613"/>
          </a:xfrm>
        </p:spPr>
        <p:txBody>
          <a:bodyPr wrap="square" lIns="18288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794"/>
              </a:spcBef>
              <a:buClr>
                <a:schemeClr val="tx2"/>
              </a:buClr>
              <a:buSzTx/>
              <a:buFont typeface="Wingdings" pitchFamily="2" charset="2"/>
              <a:buNone/>
              <a:defRPr sz="176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69378" y="4321106"/>
            <a:ext cx="4416136" cy="458096"/>
          </a:xfrm>
        </p:spPr>
        <p:txBody>
          <a:bodyPr lIns="18288" tIns="0" rIns="0" bIns="0"/>
          <a:lstStyle>
            <a:lvl1pPr algn="r">
              <a:lnSpc>
                <a:spcPct val="110000"/>
              </a:lnSpc>
              <a:spcBef>
                <a:spcPts val="62"/>
              </a:spcBef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shpStamp" hidden="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ltGray">
          <a:xfrm>
            <a:off x="10108046" y="147658"/>
            <a:ext cx="1252681" cy="3221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/>
          <a:lstStyle/>
          <a:p>
            <a:pPr algn="r"/>
            <a:r>
              <a:rPr lang="en-US" sz="1235" b="0" dirty="0">
                <a:solidFill>
                  <a:srgbClr val="FF0000"/>
                </a:solidFill>
                <a:latin typeface="Arial"/>
              </a:rPr>
              <a:t>STAMP</a:t>
            </a:r>
          </a:p>
        </p:txBody>
      </p:sp>
      <p:sp>
        <p:nvSpPr>
          <p:cNvPr id="10" name="ClientLogo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8027873" y="892269"/>
            <a:ext cx="3325091" cy="806824"/>
          </a:xfrm>
          <a:prstGeom prst="rect">
            <a:avLst/>
          </a:prstGeom>
          <a:solidFill>
            <a:srgbClr val="FEDF87"/>
          </a:solidFill>
          <a:ln w="12700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48409" rIns="32273" bIns="0" anchor="t"/>
          <a:lstStyle/>
          <a:p>
            <a:pPr lvl="0"/>
            <a:r>
              <a:rPr lang="en-US" sz="1059" b="1" dirty="0">
                <a:solidFill>
                  <a:srgbClr val="FF0000"/>
                </a:solidFill>
              </a:rPr>
              <a:t>PB Cover</a:t>
            </a:r>
            <a:r>
              <a:rPr lang="en-US" sz="1059" b="1" baseline="0" dirty="0">
                <a:solidFill>
                  <a:srgbClr val="FF0000"/>
                </a:solidFill>
              </a:rPr>
              <a:t> Logo</a:t>
            </a:r>
            <a:r>
              <a:rPr lang="en-US" sz="1059" b="1" dirty="0">
                <a:solidFill>
                  <a:srgbClr val="FF0000"/>
                </a:solidFill>
              </a:rPr>
              <a:t> Placeholder </a:t>
            </a:r>
            <a:br>
              <a:rPr lang="en-US" sz="1059" dirty="0">
                <a:solidFill>
                  <a:srgbClr val="FF0000"/>
                </a:solidFill>
              </a:rPr>
            </a:br>
            <a:r>
              <a:rPr lang="en-US" sz="1059" dirty="0">
                <a:solidFill>
                  <a:srgbClr val="FF0000"/>
                </a:solidFill>
              </a:rPr>
              <a:t>Delete this box if you see it on a slide, but DO NOT REMOVE this box from the slide layout.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74742B4-13C3-6449-B6F2-BAA4CB7E1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088248" y="3570931"/>
            <a:ext cx="3764663" cy="470647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>
            <a:lvl1pPr algn="r" defTabSz="89932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baseline="0" dirty="0" smtClean="0">
                <a:solidFill>
                  <a:schemeClr val="bg1"/>
                </a:solidFill>
                <a:latin typeface="+mj-lt"/>
                <a:ea typeface="+mn-ea"/>
                <a:cs typeface="Times New Roman" pitchFamily="18" charset="0"/>
              </a:defRPr>
            </a:lvl1pPr>
          </a:lstStyle>
          <a:p>
            <a:r>
              <a:rPr lang="en-US" dirty="0"/>
              <a:t>Tab Text Goes Here</a:t>
            </a:r>
          </a:p>
        </p:txBody>
      </p:sp>
      <p:pic>
        <p:nvPicPr>
          <p:cNvPr id="10" name="Picture 9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7CF87DEC-4538-DD48-9791-94DE2B94C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7" t="5775" r="21698" b="6639"/>
          <a:stretch/>
        </p:blipFill>
        <p:spPr>
          <a:xfrm>
            <a:off x="3436342" y="3221249"/>
            <a:ext cx="2751120" cy="2731242"/>
          </a:xfrm>
          <a:prstGeom prst="ellips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doctor talking to a patient&#10;&#10;Description automatically generated with low confidence">
            <a:extLst>
              <a:ext uri="{FF2B5EF4-FFF2-40B4-BE49-F238E27FC236}">
                <a16:creationId xmlns:a16="http://schemas.microsoft.com/office/drawing/2014/main" id="{B97E1420-2BC4-474B-A032-98BF7A874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2" t="3202" r="7659"/>
          <a:stretch/>
        </p:blipFill>
        <p:spPr>
          <a:xfrm>
            <a:off x="1606978" y="850224"/>
            <a:ext cx="3256318" cy="3191354"/>
          </a:xfrm>
          <a:prstGeom prst="ellipse">
            <a:avLst/>
          </a:prstGeom>
          <a:ln w="28575">
            <a:solidFill>
              <a:srgbClr val="00AEE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9B58C8-102B-3548-BC8B-784BBCB6D5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00" y="0"/>
            <a:ext cx="5348395" cy="21585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5475" y="3778262"/>
            <a:ext cx="6888360" cy="434509"/>
          </a:xfrm>
          <a:ln algn="ctr"/>
        </p:spPr>
        <p:txBody>
          <a:bodyPr wrap="square" tIns="0" bIns="0" anchor="b">
            <a:spAutoFit/>
          </a:bodyPr>
          <a:lstStyle>
            <a:lvl1pPr>
              <a:lnSpc>
                <a:spcPct val="100000"/>
              </a:lnSpc>
              <a:defRPr sz="2824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3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5475" y="4260956"/>
            <a:ext cx="6875176" cy="271613"/>
          </a:xfrm>
        </p:spPr>
        <p:txBody>
          <a:bodyPr wrap="square" lIns="18288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794"/>
              </a:spcBef>
              <a:buClr>
                <a:schemeClr val="tx2"/>
              </a:buClr>
              <a:buSzTx/>
              <a:buFont typeface="Wingdings" pitchFamily="2" charset="2"/>
              <a:buNone/>
              <a:defRPr sz="1765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55474" y="4631190"/>
            <a:ext cx="4416136" cy="411457"/>
          </a:xfrm>
        </p:spPr>
        <p:txBody>
          <a:bodyPr lIns="18288" tIns="0" rIns="0" bIns="0"/>
          <a:lstStyle>
            <a:lvl1pPr>
              <a:lnSpc>
                <a:spcPct val="110000"/>
              </a:lnSpc>
              <a:spcBef>
                <a:spcPts val="62"/>
              </a:spcBef>
              <a:buNone/>
              <a:defRPr baseline="0"/>
            </a:lvl1pPr>
          </a:lstStyle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Speaker Name</a:t>
            </a:r>
          </a:p>
        </p:txBody>
      </p:sp>
      <p:sp>
        <p:nvSpPr>
          <p:cNvPr id="11" name="shpStamp" hidden="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ltGray">
          <a:xfrm>
            <a:off x="10108046" y="147658"/>
            <a:ext cx="1252681" cy="3221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/>
          <a:lstStyle/>
          <a:p>
            <a:pPr algn="r"/>
            <a:r>
              <a:rPr lang="en-US" sz="1235" b="0" dirty="0">
                <a:solidFill>
                  <a:srgbClr val="FF0000"/>
                </a:solidFill>
                <a:latin typeface="Arial"/>
              </a:rPr>
              <a:t>STAMP</a:t>
            </a:r>
          </a:p>
        </p:txBody>
      </p:sp>
      <p:pic>
        <p:nvPicPr>
          <p:cNvPr id="13" name="Picture 12" descr="A group of people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198BE2EE-8238-8842-AF5A-CEAB685A0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831270" y="246888"/>
            <a:ext cx="10972800" cy="470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3" y="918920"/>
            <a:ext cx="10529455" cy="33617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12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12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12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12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831273" y="1284271"/>
            <a:ext cx="10529455" cy="4890498"/>
          </a:xfrm>
        </p:spPr>
        <p:txBody>
          <a:bodyPr/>
          <a:lstStyle>
            <a:lvl1pPr marL="274320" indent="-274320">
              <a:defRPr sz="2000"/>
            </a:lvl1pPr>
            <a:lvl2pPr marL="548640" indent="-274320">
              <a:defRPr sz="1800"/>
            </a:lvl2pPr>
            <a:lvl3pPr marL="822960" indent="-274320">
              <a:defRPr sz="1200"/>
            </a:lvl3pPr>
            <a:lvl4pPr marL="1097280" indent="-274320">
              <a:defRPr sz="1200"/>
            </a:lvl4pPr>
            <a:lvl5pPr marL="1371600" indent="-274320">
              <a:defRPr sz="1200"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30672"/>
            <a:ext cx="5264727" cy="153296"/>
          </a:xfrm>
        </p:spPr>
        <p:txBody>
          <a:bodyPr wrap="none" tIns="36576" rIns="0" bIns="0"/>
          <a:lstStyle>
            <a:lvl1pPr algn="r">
              <a:buNone/>
              <a:defRPr sz="706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(used to create Tab Pages and Table of Contents)</a:t>
            </a:r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831270" y="6240802"/>
            <a:ext cx="10141529" cy="358469"/>
          </a:xfrm>
        </p:spPr>
        <p:txBody>
          <a:bodyPr wrap="square" tIns="18288" bIns="18288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i="1">
                <a:solidFill>
                  <a:schemeClr val="tx1"/>
                </a:solidFill>
              </a:defRPr>
            </a:lvl1pPr>
            <a:lvl2pPr marL="154089" indent="-154089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00" i="1">
                <a:solidFill>
                  <a:schemeClr val="tx1"/>
                </a:solidFill>
              </a:defRPr>
            </a:lvl2pPr>
            <a:lvl3pPr marL="403433" indent="-201717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06" i="1"/>
            </a:lvl3pPr>
            <a:lvl4pPr marL="8405" indent="0">
              <a:lnSpc>
                <a:spcPct val="90000"/>
              </a:lnSpc>
              <a:spcBef>
                <a:spcPts val="0"/>
              </a:spcBef>
              <a:buNone/>
              <a:defRPr sz="700" i="1" u="none" strike="noStrike" normalizeH="0" baseline="0">
                <a:latin typeface="+mn-lt"/>
              </a:defRPr>
            </a:lvl4pPr>
            <a:lvl5pPr>
              <a:defRPr sz="706" i="1"/>
            </a:lvl5pPr>
          </a:lstStyle>
          <a:p>
            <a:pPr lvl="3"/>
            <a:r>
              <a:rPr lang="en-US" dirty="0"/>
              <a:t>___________________________</a:t>
            </a:r>
          </a:p>
          <a:p>
            <a:pPr lvl="0"/>
            <a:r>
              <a:rPr lang="en-US" dirty="0"/>
              <a:t>Source:</a:t>
            </a:r>
          </a:p>
          <a:p>
            <a:pPr lvl="1"/>
            <a:r>
              <a:rPr lang="en-US" dirty="0"/>
              <a:t>Footnotes.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9C336D5-3D05-49AE-8F6B-E63348C164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OC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lhTOCBody"/>
          <p:cNvSpPr>
            <a:spLocks noGrp="1"/>
          </p:cNvSpPr>
          <p:nvPr>
            <p:ph type="body" sz="quarter" idx="10" hasCustomPrompt="1"/>
          </p:nvPr>
        </p:nvSpPr>
        <p:spPr/>
        <p:txBody>
          <a:bodyPr/>
          <a:lstStyle>
            <a:lvl1pPr marL="605150" indent="-605150">
              <a:lnSpc>
                <a:spcPct val="155000"/>
              </a:lnSpc>
              <a:spcBef>
                <a:spcPts val="0"/>
              </a:spcBef>
              <a:buFont typeface="+mj-lt"/>
              <a:buAutoNum type="arabicPeriod"/>
              <a:tabLst>
                <a:tab pos="7610601" algn="r"/>
              </a:tabLst>
              <a:defRPr/>
            </a:lvl1pPr>
            <a:lvl2pPr marL="1210300" indent="-605150">
              <a:lnSpc>
                <a:spcPct val="155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7610601" algn="r"/>
              </a:tabLst>
              <a:defRPr/>
            </a:lvl2pPr>
            <a:lvl3pPr marL="1815450" indent="-605150">
              <a:lnSpc>
                <a:spcPct val="155000"/>
              </a:lnSpc>
              <a:spcBef>
                <a:spcPts val="0"/>
              </a:spcBef>
              <a:buFont typeface="+mj-lt"/>
              <a:buAutoNum type="romanLcPeriod"/>
              <a:tabLst>
                <a:tab pos="7610601" algn="r"/>
              </a:tabLst>
              <a:defRPr baseline="0"/>
            </a:lvl3pPr>
            <a:lvl4pPr marL="1210300" indent="-605150">
              <a:lnSpc>
                <a:spcPct val="155000"/>
              </a:lnSpc>
              <a:spcBef>
                <a:spcPts val="0"/>
              </a:spcBef>
              <a:buNone/>
              <a:tabLst>
                <a:tab pos="7610601" algn="r"/>
              </a:tabLst>
              <a:defRPr/>
            </a:lvl4pPr>
            <a:lvl5pPr marL="1210300" indent="-605150">
              <a:lnSpc>
                <a:spcPct val="155000"/>
              </a:lnSpc>
              <a:spcBef>
                <a:spcPts val="0"/>
              </a:spcBef>
              <a:buFont typeface="+mj-lt"/>
              <a:buAutoNum type="alphaUcPeriod"/>
              <a:tabLst>
                <a:tab pos="7610601" algn="r"/>
              </a:tabLst>
              <a:defRPr/>
            </a:lvl5pPr>
            <a:lvl6pPr marL="1815450" indent="-605150">
              <a:lnSpc>
                <a:spcPct val="155000"/>
              </a:lnSpc>
              <a:spcBef>
                <a:spcPts val="0"/>
              </a:spcBef>
              <a:buSzPct val="100000"/>
              <a:buFont typeface="+mj-lt"/>
              <a:buAutoNum type="romanLcPeriod"/>
              <a:tabLst>
                <a:tab pos="7610601" algn="r"/>
              </a:tabLst>
              <a:defRPr baseline="0"/>
            </a:lvl6pPr>
            <a:lvl7pPr marL="0" indent="0">
              <a:buNone/>
              <a:defRPr/>
            </a:lvl7pPr>
          </a:lstStyle>
          <a:p>
            <a:pPr lvl="0"/>
            <a:r>
              <a:rPr lang="en-US" dirty="0"/>
              <a:t>Primary Sections</a:t>
            </a:r>
          </a:p>
          <a:p>
            <a:pPr lvl="1"/>
            <a:r>
              <a:rPr lang="en-US" dirty="0"/>
              <a:t>Sub-Sections</a:t>
            </a:r>
          </a:p>
          <a:p>
            <a:pPr lvl="2"/>
            <a:r>
              <a:rPr lang="en-US" dirty="0"/>
              <a:t>Tertiary Sections</a:t>
            </a:r>
          </a:p>
          <a:p>
            <a:pPr lvl="6"/>
            <a:r>
              <a:rPr lang="en-US" dirty="0"/>
              <a:t>________________________________________________________________________________________</a:t>
            </a:r>
          </a:p>
          <a:p>
            <a:pPr lvl="3"/>
            <a:r>
              <a:rPr lang="en-US" dirty="0"/>
              <a:t>Appendices</a:t>
            </a:r>
          </a:p>
          <a:p>
            <a:pPr lvl="4"/>
            <a:r>
              <a:rPr lang="en-US" dirty="0"/>
              <a:t>Appendices Sections</a:t>
            </a:r>
          </a:p>
          <a:p>
            <a:pPr lvl="5"/>
            <a:r>
              <a:rPr lang="en-US" dirty="0"/>
              <a:t>Appendices Sub-Sections</a:t>
            </a:r>
          </a:p>
          <a:p>
            <a:pPr lvl="5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9E3E76-316A-5040-86D9-9289DD3A6D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1273" y="1280160"/>
            <a:ext cx="10529455" cy="48920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3" name="Rectangle 145"/>
          <p:cNvSpPr>
            <a:spLocks noGrp="1" noChangeArrowheads="1"/>
          </p:cNvSpPr>
          <p:nvPr>
            <p:ph type="title"/>
          </p:nvPr>
        </p:nvSpPr>
        <p:spPr bwMode="auto">
          <a:xfrm>
            <a:off x="831272" y="246888"/>
            <a:ext cx="10972800" cy="4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plhSlideNumber"/>
          <p:cNvSpPr>
            <a:spLocks noGrp="1"/>
          </p:cNvSpPr>
          <p:nvPr>
            <p:ph type="sldNum" sz="quarter" idx="4"/>
          </p:nvPr>
        </p:nvSpPr>
        <p:spPr>
          <a:xfrm>
            <a:off x="8741664" y="6356537"/>
            <a:ext cx="2844030" cy="36559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E189E361-82B6-4274-A833-6E3626364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hpStamp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0108046" y="147658"/>
            <a:ext cx="1252681" cy="3221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/>
          <a:lstStyle/>
          <a:p>
            <a:pPr algn="r"/>
            <a:r>
              <a:rPr lang="en-US" sz="1235" b="0" dirty="0">
                <a:solidFill>
                  <a:srgbClr val="FF0000"/>
                </a:solidFill>
                <a:latin typeface="Arial"/>
              </a:rPr>
              <a:t>STAMP</a:t>
            </a:r>
          </a:p>
        </p:txBody>
      </p:sp>
      <p:sp>
        <p:nvSpPr>
          <p:cNvPr id="11" name="ClientLogo" hidden="1"/>
          <p:cNvSpPr/>
          <p:nvPr userDrawn="1"/>
        </p:nvSpPr>
        <p:spPr bwMode="auto">
          <a:xfrm>
            <a:off x="8312733" y="6248849"/>
            <a:ext cx="3048000" cy="484094"/>
          </a:xfrm>
          <a:prstGeom prst="rect">
            <a:avLst/>
          </a:prstGeom>
          <a:solidFill>
            <a:srgbClr val="FEDF87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6136" bIns="1613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6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PresBuilder  Client Logo Placeholder </a:t>
            </a:r>
            <a:r>
              <a:rPr kumimoji="0" lang="en-US" sz="706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br>
              <a:rPr kumimoji="0" lang="en-US" sz="706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706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Delete this box if you see it on a slide, but DO NOT REMOVE this box from the slide layout. 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927667" y="162467"/>
            <a:ext cx="780521" cy="972650"/>
          </a:xfrm>
          <a:prstGeom prst="rect">
            <a:avLst/>
          </a:prstGeom>
          <a:solidFill>
            <a:schemeClr val="accent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15</a:t>
            </a:r>
          </a:p>
          <a:p>
            <a:pPr algn="ctr"/>
            <a:r>
              <a:rPr lang="en-US" sz="1400" b="1" dirty="0"/>
              <a:t>111</a:t>
            </a:r>
          </a:p>
          <a:p>
            <a:pPr algn="ctr"/>
            <a:r>
              <a:rPr lang="en-US" sz="1400" b="1" dirty="0"/>
              <a:t>198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-927667" y="1265943"/>
            <a:ext cx="780521" cy="972650"/>
          </a:xfrm>
          <a:prstGeom prst="rect">
            <a:avLst/>
          </a:prstGeom>
          <a:solidFill>
            <a:schemeClr val="accent2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0</a:t>
            </a:r>
          </a:p>
          <a:p>
            <a:pPr algn="ctr"/>
            <a:r>
              <a:rPr lang="en-US" sz="1400" b="1" dirty="0"/>
              <a:t>157</a:t>
            </a:r>
          </a:p>
          <a:p>
            <a:pPr algn="ctr"/>
            <a:r>
              <a:rPr lang="en-US" sz="1400" b="1" dirty="0"/>
              <a:t>217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927667" y="2369419"/>
            <a:ext cx="780521" cy="972650"/>
          </a:xfrm>
          <a:prstGeom prst="rect">
            <a:avLst/>
          </a:prstGeom>
          <a:solidFill>
            <a:schemeClr val="accent3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11</a:t>
            </a:r>
          </a:p>
          <a:p>
            <a:pPr algn="ctr"/>
            <a:r>
              <a:rPr lang="en-US" sz="1400" b="1" dirty="0"/>
              <a:t>208</a:t>
            </a:r>
          </a:p>
          <a:p>
            <a:pPr algn="ctr"/>
            <a:r>
              <a:rPr lang="en-US" sz="1400" b="1" dirty="0"/>
              <a:t>217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-927667" y="3472895"/>
            <a:ext cx="780521" cy="972650"/>
          </a:xfrm>
          <a:prstGeom prst="rect">
            <a:avLst/>
          </a:prstGeom>
          <a:solidFill>
            <a:schemeClr val="accent4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16</a:t>
            </a:r>
          </a:p>
          <a:p>
            <a:pPr algn="ctr"/>
            <a:r>
              <a:rPr lang="en-US" sz="1400" b="1" dirty="0"/>
              <a:t>207</a:t>
            </a:r>
          </a:p>
          <a:p>
            <a:pPr algn="ctr"/>
            <a:r>
              <a:rPr lang="en-US" sz="1400" b="1" dirty="0"/>
              <a:t>155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927667" y="4576371"/>
            <a:ext cx="780521" cy="972650"/>
          </a:xfrm>
          <a:prstGeom prst="rect">
            <a:avLst/>
          </a:prstGeom>
          <a:solidFill>
            <a:schemeClr val="accent5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124</a:t>
            </a:r>
          </a:p>
          <a:p>
            <a:pPr algn="ctr"/>
            <a:r>
              <a:rPr lang="en-US" sz="1400" b="1" dirty="0"/>
              <a:t>202</a:t>
            </a:r>
          </a:p>
          <a:p>
            <a:pPr algn="ctr"/>
            <a:r>
              <a:rPr lang="en-US" sz="1400" b="1" dirty="0"/>
              <a:t>98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-927667" y="5679845"/>
            <a:ext cx="780521" cy="972650"/>
          </a:xfrm>
          <a:prstGeom prst="rect">
            <a:avLst/>
          </a:prstGeom>
          <a:solidFill>
            <a:schemeClr val="accent6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165</a:t>
            </a:r>
          </a:p>
          <a:p>
            <a:pPr algn="ctr"/>
            <a:r>
              <a:rPr lang="en-US" sz="1400" b="1" dirty="0"/>
              <a:t>194</a:t>
            </a:r>
          </a:p>
          <a:p>
            <a:pPr algn="ctr"/>
            <a:r>
              <a:rPr lang="en-US" sz="1400" b="1" dirty="0"/>
              <a:t>73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8" r:id="rId3"/>
    <p:sldLayoutId id="2147483666" r:id="rId4"/>
    <p:sldLayoutId id="2147483669" r:id="rId5"/>
  </p:sldLayoutIdLst>
  <p:hf hdr="0" ftr="0" dt="0"/>
  <p:txStyles>
    <p:titleStyle>
      <a:lvl1pPr algn="l" defTabSz="89932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932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7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89932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7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89932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7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89932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7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03433" algn="l" defTabSz="89932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7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06867" algn="l" defTabSz="89932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7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210300" algn="l" defTabSz="89932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7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613733" algn="l" defTabSz="89932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7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01717" indent="-201717" algn="l" defTabSz="899320" rtl="0" eaLnBrk="1" fontAlgn="base" hangingPunct="1">
        <a:lnSpc>
          <a:spcPct val="110000"/>
        </a:lnSpc>
        <a:spcBef>
          <a:spcPts val="889"/>
        </a:spcBef>
        <a:spcAft>
          <a:spcPct val="0"/>
        </a:spcAft>
        <a:buClr>
          <a:srgbClr val="0070C0"/>
        </a:buClr>
        <a:buSzPct val="100000"/>
        <a:buFont typeface="Wingdings 2" pitchFamily="18" charset="2"/>
        <a:buChar char=""/>
        <a:defRPr lang="en-US" sz="18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03433" indent="-200316" algn="l" defTabSz="899320" rtl="0" eaLnBrk="1" fontAlgn="base" hangingPunct="1">
        <a:lnSpc>
          <a:spcPct val="110000"/>
        </a:lnSpc>
        <a:spcBef>
          <a:spcPts val="296"/>
        </a:spcBef>
        <a:spcAft>
          <a:spcPct val="0"/>
        </a:spcAft>
        <a:buClr>
          <a:srgbClr val="0070C0"/>
        </a:buClr>
        <a:buSzPct val="85000"/>
        <a:buFont typeface="Wingdings 2" pitchFamily="18" charset="2"/>
        <a:buChar char=""/>
        <a:defRPr lang="en-US" sz="16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05150" indent="-200316" algn="l" defTabSz="899320" rtl="0" eaLnBrk="1" fontAlgn="base" hangingPunct="1">
        <a:lnSpc>
          <a:spcPct val="110000"/>
        </a:lnSpc>
        <a:spcBef>
          <a:spcPts val="296"/>
        </a:spcBef>
        <a:spcAft>
          <a:spcPct val="0"/>
        </a:spcAft>
        <a:buClr>
          <a:srgbClr val="0070C0"/>
        </a:buClr>
        <a:buSzPct val="100000"/>
        <a:buFont typeface="Wingdings" pitchFamily="2" charset="2"/>
        <a:buChar char=""/>
        <a:defRPr lang="en-US" sz="11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5466" indent="-198915" algn="l" defTabSz="899320" rtl="0" eaLnBrk="1" fontAlgn="base" hangingPunct="1">
        <a:lnSpc>
          <a:spcPct val="110000"/>
        </a:lnSpc>
        <a:spcBef>
          <a:spcPts val="296"/>
        </a:spcBef>
        <a:spcAft>
          <a:spcPct val="0"/>
        </a:spcAft>
        <a:buClr>
          <a:srgbClr val="0070C0"/>
        </a:buClr>
        <a:buSzPct val="80000"/>
        <a:buFont typeface="Wingdings 3" pitchFamily="18" charset="2"/>
        <a:buChar char=""/>
        <a:defRPr lang="en-US" sz="11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8583" indent="-201717" algn="l" defTabSz="899320" rtl="0" eaLnBrk="1" fontAlgn="base" hangingPunct="1">
        <a:lnSpc>
          <a:spcPct val="110000"/>
        </a:lnSpc>
        <a:spcBef>
          <a:spcPts val="296"/>
        </a:spcBef>
        <a:spcAft>
          <a:spcPct val="0"/>
        </a:spcAft>
        <a:buClr>
          <a:srgbClr val="0070C0"/>
        </a:buClr>
        <a:buSzPct val="100000"/>
        <a:buFont typeface="Wingdings 2" pitchFamily="18" charset="2"/>
        <a:buChar char=""/>
        <a:defRPr lang="en-US" sz="11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213101" indent="-201717" algn="l" defTabSz="899320" rtl="0" eaLnBrk="1" fontAlgn="base" hangingPunct="1">
        <a:lnSpc>
          <a:spcPct val="110000"/>
        </a:lnSpc>
        <a:spcBef>
          <a:spcPts val="296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235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409215" indent="-196113" algn="l" defTabSz="899320" rtl="0" eaLnBrk="1" fontAlgn="base" hangingPunct="1">
        <a:lnSpc>
          <a:spcPct val="110000"/>
        </a:lnSpc>
        <a:spcBef>
          <a:spcPts val="296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235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613733" indent="-204518" algn="l" defTabSz="899320" rtl="0" eaLnBrk="1" fontAlgn="base" hangingPunct="1">
        <a:lnSpc>
          <a:spcPct val="110000"/>
        </a:lnSpc>
        <a:spcBef>
          <a:spcPts val="296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235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1815450" indent="-201717" algn="l" defTabSz="899320" rtl="0" eaLnBrk="1" fontAlgn="base" hangingPunct="1">
        <a:lnSpc>
          <a:spcPct val="110000"/>
        </a:lnSpc>
        <a:spcBef>
          <a:spcPts val="296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235" baseline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0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PBTitle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2237947" y="2633307"/>
            <a:ext cx="5477303" cy="1338828"/>
          </a:xfrm>
        </p:spPr>
        <p:txBody>
          <a:bodyPr/>
          <a:lstStyle/>
          <a:p>
            <a:r>
              <a:rPr lang="en-US" dirty="0"/>
              <a:t>CERTIFIED HOME HEALTH</a:t>
            </a:r>
            <a:br>
              <a:rPr lang="en-US" dirty="0"/>
            </a:br>
            <a:r>
              <a:rPr lang="en-US" dirty="0"/>
              <a:t>DOCUMENTING SKILLED NURSING</a:t>
            </a:r>
          </a:p>
        </p:txBody>
      </p:sp>
      <p:sp>
        <p:nvSpPr>
          <p:cNvPr id="9" name="PBDateName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JUNE 2022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2E14-F2F6-4D66-85D2-1C2A4005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C5F69-A87C-4BC8-A48A-E572A9B350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0C311-E14F-4D4F-84C8-FCF0B87B9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5" y="1286143"/>
            <a:ext cx="10723809" cy="4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6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F375F-741E-41A2-8125-F1D1A417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E0D4E-A92E-411E-9F09-E3E5C1BB5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4A298-4CEE-48BB-8513-AFA38F8E0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47" y="1209952"/>
            <a:ext cx="10561905" cy="4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9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942E-3747-444E-8803-546EC242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CC470-5695-4AB5-97D3-7F08D9763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6D3F8E-191C-4F64-A5D0-9BD9B15E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76" y="1114714"/>
            <a:ext cx="10419048" cy="4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94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D990-6684-4FCB-82F2-2351472D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End…….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1C943-8F58-4D4D-9830-D80DDEC79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dirty="0"/>
              <a:t>Did we make a positive Impact  for the patient?</a:t>
            </a:r>
          </a:p>
        </p:txBody>
      </p:sp>
    </p:spTree>
    <p:extLst>
      <p:ext uri="{BB962C8B-B14F-4D97-AF65-F5344CB8AC3E}">
        <p14:creationId xmlns:p14="http://schemas.microsoft.com/office/powerpoint/2010/main" val="346127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2B9C-776D-4532-95FC-B949336A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7DA03-17B6-4777-B836-26734EA1CF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US" sz="2800" b="1" i="1" kern="1200" dirty="0">
                <a:solidFill>
                  <a:prstClr val="black"/>
                </a:solidFill>
                <a:latin typeface="Calibri" panose="020F0502020204030204"/>
              </a:rPr>
              <a:t> 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64CE7-F5D4-4448-BD48-C44A84DDBDB3}"/>
              </a:ext>
            </a:extLst>
          </p:cNvPr>
          <p:cNvSpPr txBox="1"/>
          <p:nvPr/>
        </p:nvSpPr>
        <p:spPr>
          <a:xfrm flipH="1">
            <a:off x="1442003" y="1770185"/>
            <a:ext cx="528704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Resources: Chapter 7 and Chapter 10</a:t>
            </a:r>
          </a:p>
        </p:txBody>
      </p:sp>
    </p:spTree>
    <p:extLst>
      <p:ext uri="{BB962C8B-B14F-4D97-AF65-F5344CB8AC3E}">
        <p14:creationId xmlns:p14="http://schemas.microsoft.com/office/powerpoint/2010/main" val="417223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BAE1-99BE-42D2-86CA-54F63760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289"/>
            <a:ext cx="10972800" cy="470647"/>
          </a:xfrm>
        </p:spPr>
        <p:txBody>
          <a:bodyPr/>
          <a:lstStyle/>
          <a:p>
            <a:r>
              <a:rPr lang="en-US" dirty="0"/>
              <a:t>DEFINITION SKILLED NURSING NEED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A9796-5EAA-4302-8515-6A50A103D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919" y="1252024"/>
            <a:ext cx="10529455" cy="48920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EE393-961D-4CC7-8F44-2F5BC391766B}"/>
              </a:ext>
            </a:extLst>
          </p:cNvPr>
          <p:cNvSpPr txBox="1"/>
          <p:nvPr/>
        </p:nvSpPr>
        <p:spPr>
          <a:xfrm>
            <a:off x="715108" y="1252024"/>
            <a:ext cx="9977405" cy="47089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To be considered a skilled service, the service must be so inherently complex or essential for the patient that it can only be safely and effectively performed by, or under the supervision of a professional nurse.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This is ongoing and must be determined at each visit throughout the episode of care AND EVIDENT IN THE VISIT NOTES.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9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FF228-AC4C-4EB2-8435-47345D99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DOCUMENTATION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989A5-1C18-4681-94A6-3EE0E9835B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Framework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Shows implementation of interventions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Evaluates the patients at each visit to show how outcomes are being met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Contains observations of patient's conditions, treatments, education and patient responses.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Shows evolution of care provided to effectively communicate status of patient at each visit to support why the “payer” is paying for services.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Becomes part of the patient legal record used to support medical necessity and provide defense for agency against audits.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Documentation = Nursing Process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10300" lvl="2" indent="0">
              <a:buNone/>
            </a:pPr>
            <a:r>
              <a:rPr lang="en-US" sz="12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2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1257-D146-46C8-806E-815E2B06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IN DOCUMENTATION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3EE00-6432-4BCA-B975-C8DEC3374B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642" y="1162929"/>
            <a:ext cx="10529455" cy="48920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Documentation should be specific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Should not include what clinician “feels”, should only include medical terminology and not slang or vague.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Include Objective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Medical necessity can be captured by painting a picture of the patient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Include the patient response to the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is the risk for the patient if nursing was not present?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Defensible: justifiable by argument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3 C’s- </a:t>
            </a:r>
            <a:r>
              <a:rPr lang="en-US" sz="2400" dirty="0"/>
              <a:t>Clear, Concise, Comprehensive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900" dirty="0"/>
              <a:t>Champion this to help our patients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52638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5C55-3417-41D1-AA21-1AF7D9B7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Important to Document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DB712-C051-40A6-AE8A-B8B57DE23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Identify the skilled service and the reason this skilled service is necessary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Why does the nurse need to be at the home at that visit?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What was accomplished at that visit?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What was the response to the care provided?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What is the plan for the next visit?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Document the patient complexity, overall patient risk level to support skilled services provided.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Identify if there is a change in condition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Not adequately documenting this can harm a patient and cause possible incorrect care.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3D693-74BB-48D6-97EC-4E26037B10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5C492-F172-47A9-84B5-342C561DA84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9C336D5-3D05-49AE-8F6B-E63348C164E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1771E-A4FD-4675-A218-023CDA4D3E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73" y="1370831"/>
            <a:ext cx="10529455" cy="4803937"/>
          </a:xfrm>
        </p:spPr>
        <p:txBody>
          <a:bodyPr/>
          <a:lstStyle/>
          <a:p>
            <a:r>
              <a:rPr lang="en-US" dirty="0"/>
              <a:t>Identify if the patient is improving</a:t>
            </a:r>
          </a:p>
          <a:p>
            <a:pPr lvl="1"/>
            <a:r>
              <a:rPr lang="en-US" dirty="0"/>
              <a:t>Showing improvement is important to help determine when the patient is able to manage the specific disease process to allow for a discharge plan.</a:t>
            </a:r>
          </a:p>
          <a:p>
            <a:r>
              <a:rPr lang="en-US" dirty="0"/>
              <a:t>Patient-centered and meaningful for the patient. </a:t>
            </a:r>
          </a:p>
          <a:p>
            <a:pPr lvl="1"/>
            <a:r>
              <a:rPr lang="en-US" dirty="0"/>
              <a:t>Documenting what you do for and with your patient is very important.</a:t>
            </a:r>
          </a:p>
          <a:p>
            <a:r>
              <a:rPr lang="en-US" dirty="0"/>
              <a:t>Patients' response to interventions:</a:t>
            </a:r>
          </a:p>
          <a:p>
            <a:pPr lvl="1"/>
            <a:r>
              <a:rPr lang="en-US" dirty="0"/>
              <a:t>This will prove or become defensible to support the medical necessity</a:t>
            </a:r>
          </a:p>
          <a:p>
            <a:pPr lvl="2"/>
            <a:r>
              <a:rPr lang="en-US" sz="1400" dirty="0"/>
              <a:t>Can support additional time required or that patient is achieving outcomes sooner than anticipated.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D98E9-6068-46D8-8802-5DBBC37ABC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CC2A0-2BA9-4943-B68E-36F43F0BF43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9C336D5-3D05-49AE-8F6B-E63348C164E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AF8915-0F06-4E9B-8213-DE39B6E9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7650"/>
            <a:ext cx="10972800" cy="469900"/>
          </a:xfrm>
        </p:spPr>
        <p:txBody>
          <a:bodyPr/>
          <a:lstStyle/>
          <a:p>
            <a:r>
              <a:rPr lang="en-US" dirty="0"/>
              <a:t>What is Important to Document-Continued</a:t>
            </a:r>
          </a:p>
        </p:txBody>
      </p:sp>
    </p:spTree>
    <p:extLst>
      <p:ext uri="{BB962C8B-B14F-4D97-AF65-F5344CB8AC3E}">
        <p14:creationId xmlns:p14="http://schemas.microsoft.com/office/powerpoint/2010/main" val="361433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7BE73-959D-42E2-86EE-077FD240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Documentation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69813-D164-474F-A68D-A90F74BC0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272" y="1291883"/>
            <a:ext cx="10529455" cy="48920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Time- Management</a:t>
            </a:r>
          </a:p>
          <a:p>
            <a:pPr marL="89090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Document in the home to ensure that accurate real time documenting is done.   Less chance of error.</a:t>
            </a:r>
          </a:p>
          <a:p>
            <a:pPr marL="89090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Will also reduce charting fatigue if waiting to try and do all charting at the end of the day.</a:t>
            </a:r>
          </a:p>
          <a:p>
            <a:pPr marL="14960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Will help reduce any legal implications when being asked to recall patients from weeks, months or years ago.  Documentation will support the services provided at that visit if ever questioned.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Technology</a:t>
            </a:r>
          </a:p>
          <a:p>
            <a:pPr marL="89090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False belief that technology will do the “thinking” for the clinicians.</a:t>
            </a:r>
          </a:p>
          <a:p>
            <a:pPr marL="14960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Each clinician is special, and only they are able to use the clinical judgement and knowledge with each patients.</a:t>
            </a:r>
          </a:p>
          <a:p>
            <a:pPr marL="14960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Nurses have responsibilities to provide safe and competent care for your clients.</a:t>
            </a:r>
          </a:p>
          <a:p>
            <a:pPr marL="14960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Technology will not make a clinical decision for you.</a:t>
            </a:r>
            <a:r>
              <a:rPr lang="en-US" dirty="0"/>
              <a:t>	</a:t>
            </a:r>
          </a:p>
          <a:p>
            <a:pPr marL="89090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9090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051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9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CC59-9BF3-4E2F-839F-9F3EC98E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vs Subjective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D4BA6-B33A-4E94-913B-B1B54BA80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Objective: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What is assessed using the senses: Hearing, smelling, touching, visual.</a:t>
            </a:r>
          </a:p>
          <a:p>
            <a:pPr lvl="2">
              <a:buFont typeface="+mj-lt"/>
              <a:buAutoNum type="arabicPeriod"/>
            </a:pPr>
            <a:r>
              <a:rPr lang="en-US" sz="2000" dirty="0"/>
              <a:t>Specifics that are facts obtained by professional assessment</a:t>
            </a:r>
          </a:p>
          <a:p>
            <a:r>
              <a:rPr lang="en-US" sz="2000" dirty="0"/>
              <a:t>Subjective: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Information gathered from the patient or caregiver- what they say or feel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8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39F3-A55A-46D7-A417-60FEE2F6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FB6AA-7C19-4386-A403-FADD78BD44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Documentation is the framework of ensuring high standards of, but also accurate payment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By keeping it defensible it is the key to documenting for medical necessity at each visit.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Important component of nurses professional and legal responsibilities.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Documentation is the evidence of using the nursing process in caring for your patients</a:t>
            </a:r>
          </a:p>
        </p:txBody>
      </p:sp>
    </p:spTree>
    <p:extLst>
      <p:ext uri="{BB962C8B-B14F-4D97-AF65-F5344CB8AC3E}">
        <p14:creationId xmlns:p14="http://schemas.microsoft.com/office/powerpoint/2010/main" val="31342096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FILL_COLOR_SCHEME_INDEX" val="0"/>
  <p:tag name="LOGOFILL_COLOR_TYPE" val="1"/>
  <p:tag name="LOGOLINE_COLOR_SCHEME_INDEX" val="0"/>
  <p:tag name="LOGOLINE_COLOR_TYPE" val="1"/>
  <p:tag name="LOGOLEFT" val="540"/>
  <p:tag name="LOGOTOP" val="558"/>
  <p:tag name="LOGOWIDTH" val="198"/>
  <p:tag name="LOGOHEIGHT" val="43.25"/>
  <p:tag name="LOGOFILLCOLOR" val="16777215"/>
  <p:tag name="LOGOLINECOLOR" val="0"/>
  <p:tag name="LOGOFILLVISIBLE" val="0"/>
  <p:tag name="LOGOLINEVISIBLE" val="0"/>
  <p:tag name="COVERLOGOWIDTH" val="220.625"/>
  <p:tag name="COVERLOGOHEIGHT" val="73.5"/>
  <p:tag name="COVERLOGOTOP" val="72"/>
  <p:tag name="COVERLOGOLEFT" val="540"/>
  <p:tag name="FDSMENUDOCLEVELBTNSTATES" val="&lt;btnStates&gt;&lt;btn tag=&quot;1001&quot; state=&quot;UP&quot;/&gt;&lt;/btnStates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DRAF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DRAF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COVERLOGO"/>
  <p:tag name="IGNOREFONTNONCOMPLIANCE" val="0"/>
  <p:tag name="FONTNAME" val="Arial"/>
  <p:tag name="FONTSIZE" val="13"/>
  <p:tag name="FONTBOLD" val="0"/>
  <p:tag name="FONTITALIC" val="0"/>
  <p:tag name="FONTULINE" val="0"/>
  <p:tag name="FONTSHADOW" val="0"/>
  <p:tag name="FONTALIGNMENT" val="2"/>
  <p:tag name="FONTCOLOR" val="0"/>
  <p:tag name="FONT_COLOR_TYPE" val="1"/>
  <p:tag name="FONT_COLOR_SCHEME_INDEX" val="0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-1"/>
  <p:tag name="LINECOLOR" val="15707648"/>
  <p:tag name="LINE_COLOR_SCHEME_INDEX" val="0"/>
  <p:tag name="LINE_COLOR_TYPE" val="1"/>
  <p:tag name="IGNOREPOSITIONNONCOMPLIANCE" val="0"/>
  <p:tag name="POSITIONTOP" val="79.625"/>
  <p:tag name="POSITIONLEFT" val="521.496"/>
  <p:tag name="IGNORESIZENONCOMPLIANCE" val="0"/>
  <p:tag name="SIZEWIDTH" val="216"/>
  <p:tag name="SIZEHEIGHT" val="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DRAF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TITLE"/>
  <p:tag name="SAVEDPATH" val="G:\Healthcare\Companies\a\Aveanna\2021\Project Osprey (IPO)\Analyst Model &amp; Presentation\Presentation\Aveanna Analyst Day Presentation vF (Part 1).pptx"/>
  <p:tag name="SAVEDPATHUNC" val="\\intranet.barcapint.com\dfs-amer\group\nyk\area\ibd\Healthcare\Companies\a\Aveanna\2021\Project Osprey (IPO)\Analyst Model &amp; Presentation\Presentation\Aveanna Analyst Day Presentation vF (Part 1)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MANAGED"/>
  <p:tag name="IGNOREFONTNONCOMPLIANCE" val="0"/>
  <p:tag name="FONTNAME" val="Arial"/>
  <p:tag name="FONTSIZE" val="32"/>
  <p:tag name="FONTBOLD" val="0"/>
  <p:tag name="FONTITALIC" val="0"/>
  <p:tag name="FONTULINE" val="0"/>
  <p:tag name="FONTSHADOW" val="0"/>
  <p:tag name="FONTALIGNMENT" val="1"/>
  <p:tag name="FONTCOLOR" val="15707648"/>
  <p:tag name="FONT_COLOR_TYPE" val="2"/>
  <p:tag name="FONT_COLOR_SCHEME_INDEX" val="5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221.093"/>
  <p:tag name="POSITIONLEFT" val="97.927"/>
  <p:tag name="IGNORESIZENONCOMPLIANCE" val="0"/>
  <p:tag name="SIZEWIDTH" val="439.2"/>
  <p:tag name="SIZEHEIGHT" val="38.7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MANAGED"/>
  <p:tag name="IGNOREFONTNONCOMPLIANCE" val="0"/>
  <p:tag name="FONTNAME" val="Arial"/>
  <p:tag name="FONTSIZE" val="14"/>
  <p:tag name="FONTBOLD" val="0"/>
  <p:tag name="FONTITALIC" val="0"/>
  <p:tag name="FONTULINE" val="0"/>
  <p:tag name="FONTSHADOW" val="0"/>
  <p:tag name="FONTALIGNMENT" val="1"/>
  <p:tag name="FONTCOLOR" val="0"/>
  <p:tag name="FONT_COLOR_TYPE" val="2"/>
  <p:tag name="FONT_COLOR_SCHEME_INDEX" val="2"/>
  <p:tag name="IGNORECOLORLINESNONCOMPLIANCE" val="0"/>
  <p:tag name="FILLVISIBLE" val="0"/>
  <p:tag name="FILLCOLOR" val="16777215"/>
  <p:tag name="FILL_COLOR_SCHEME_INDEX" val="0"/>
  <p:tag name="FILL_COLOR_TYPE" val="1"/>
  <p:tag name="FILLCOLORING" val="No Fill"/>
  <p:tag name="LINEVISIBLE" val="0"/>
  <p:tag name="LINECOLOR" val="16777215"/>
  <p:tag name="LINE_COLOR_SCHEME_INDEX" val="0"/>
  <p:tag name="LINE_COLOR_TYPE" val="1"/>
  <p:tag name="LINECOLORING" val="No Line"/>
  <p:tag name="IGNOREPOSITIONNONCOMPLIANCE" val="0"/>
  <p:tag name="POSITIONTOP" val="379.12"/>
  <p:tag name="POSITIONLEFT" val="97.927"/>
  <p:tag name="IGNORESIZENONCOMPLIANCE" val="0"/>
  <p:tag name="SIZEWIDTH" val="286.875"/>
  <p:tag name="SIZEHEIGHT" val="40.88"/>
</p:tagLst>
</file>

<file path=ppt/theme/theme1.xml><?xml version="1.0" encoding="utf-8"?>
<a:theme xmlns:a="http://schemas.openxmlformats.org/drawingml/2006/main" name="Barclays PresBuilder">
  <a:themeElements>
    <a:clrScheme name="Aveanna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5801D"/>
      </a:hlink>
      <a:folHlink>
        <a:srgbClr val="3250A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rIns="0" rtlCol="0">
        <a:spAutoFit/>
      </a:bodyPr>
      <a:lstStyle>
        <a:defPPr algn="l">
          <a:defRPr sz="12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E931A871783C4AB802EA89C721178A" ma:contentTypeVersion="13" ma:contentTypeDescription="Create a new document." ma:contentTypeScope="" ma:versionID="95620278788b94c6b1e151a438589b8c">
  <xsd:schema xmlns:xsd="http://www.w3.org/2001/XMLSchema" xmlns:xs="http://www.w3.org/2001/XMLSchema" xmlns:p="http://schemas.microsoft.com/office/2006/metadata/properties" xmlns:ns3="ab0a3051-20ac-470f-91c9-d05e6a305560" xmlns:ns4="b7822eac-9cbc-46dd-8783-386cf21ad900" targetNamespace="http://schemas.microsoft.com/office/2006/metadata/properties" ma:root="true" ma:fieldsID="89cac3d1f67747937a739f92a69255ab" ns3:_="" ns4:_="">
    <xsd:import namespace="ab0a3051-20ac-470f-91c9-d05e6a305560"/>
    <xsd:import namespace="b7822eac-9cbc-46dd-8783-386cf21ad9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a3051-20ac-470f-91c9-d05e6a3055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22eac-9cbc-46dd-8783-386cf21ad9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096360-D9C1-49EB-A276-BCD5A0AE88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0a3051-20ac-470f-91c9-d05e6a305560"/>
    <ds:schemaRef ds:uri="b7822eac-9cbc-46dd-8783-386cf21ad9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58F9AD-F49A-44FF-9DAC-6317CF0A40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5D47EA-C87B-48F0-896C-91A940FE7055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b7822eac-9cbc-46dd-8783-386cf21ad900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ab0a3051-20ac-470f-91c9-d05e6a3055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Barclays</Template>
  <TotalTime>39902</TotalTime>
  <Words>689</Words>
  <Application>Microsoft Office PowerPoint</Application>
  <PresentationFormat>Widescreen</PresentationFormat>
  <Paragraphs>79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Wingdings 2</vt:lpstr>
      <vt:lpstr>Wingdings 3</vt:lpstr>
      <vt:lpstr>Barclays PresBuilder</vt:lpstr>
      <vt:lpstr>CERTIFIED HOME HEALTH DOCUMENTING SKILLED NURSING</vt:lpstr>
      <vt:lpstr>DEFINITION SKILLED NURSING NEED</vt:lpstr>
      <vt:lpstr>PURPOSE of DOCUMENTATION</vt:lpstr>
      <vt:lpstr>ACCURACY IN DOCUMENTATION</vt:lpstr>
      <vt:lpstr>What is Important to Document</vt:lpstr>
      <vt:lpstr>What is Important to Document-Continued</vt:lpstr>
      <vt:lpstr>Challenges in Documentation</vt:lpstr>
      <vt:lpstr>Objective vs Subjective</vt:lpstr>
      <vt:lpstr>Summary</vt:lpstr>
      <vt:lpstr>Examples</vt:lpstr>
      <vt:lpstr>Examples</vt:lpstr>
      <vt:lpstr>Examples</vt:lpstr>
      <vt:lpstr>In the End…….</vt:lpstr>
      <vt:lpstr>PowerPoint Presentation</vt:lpstr>
    </vt:vector>
  </TitlesOfParts>
  <Company>Barclays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Analyst Day Presentation</dc:title>
  <dc:creator>Lee, Dennison: CRES and Location Strategy (NYK)</dc:creator>
  <cp:lastModifiedBy>Marianne Dernbach</cp:lastModifiedBy>
  <cp:revision>1742</cp:revision>
  <cp:lastPrinted>2021-08-19T13:45:52Z</cp:lastPrinted>
  <dcterms:created xsi:type="dcterms:W3CDTF">2021-02-07T15:18:18Z</dcterms:created>
  <dcterms:modified xsi:type="dcterms:W3CDTF">2023-03-16T22:10:32Z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yVersion">
    <vt:lpwstr>2.0</vt:lpwstr>
  </property>
  <property fmtid="{D5CDD505-2E9C-101B-9397-08002B2CF9AE}" pid="3" name="SourceFileId">
    <vt:lpwstr>PresBuilder.potx</vt:lpwstr>
  </property>
  <property fmtid="{D5CDD505-2E9C-101B-9397-08002B2CF9AE}" pid="4" name="PBSLIDENUMBER">
    <vt:lpwstr>1</vt:lpwstr>
  </property>
  <property fmtid="{D5CDD505-2E9C-101B-9397-08002B2CF9AE}" pid="5" name="PBTOTALPAGES">
    <vt:lpwstr>0</vt:lpwstr>
  </property>
  <property fmtid="{D5CDD505-2E9C-101B-9397-08002B2CF9AE}" pid="6" name="PBLBAFFILIATE">
    <vt:lpwstr>BARCLAYS</vt:lpwstr>
  </property>
  <property fmtid="{D5CDD505-2E9C-101B-9397-08002B2CF9AE}" pid="7" name="PBPRINTSIZE">
    <vt:lpwstr>Letter</vt:lpwstr>
  </property>
  <property fmtid="{D5CDD505-2E9C-101B-9397-08002B2CF9AE}" pid="8" name="preslinkVersion">
    <vt:lpwstr>2.0</vt:lpwstr>
  </property>
  <property fmtid="{D5CDD505-2E9C-101B-9397-08002B2CF9AE}" pid="9" name="Master_Logo">
    <vt:lpwstr>Standard</vt:lpwstr>
  </property>
  <property fmtid="{D5CDD505-2E9C-101B-9397-08002B2CF9AE}" pid="10" name="_NewReviewCycle">
    <vt:lpwstr/>
  </property>
  <property fmtid="{D5CDD505-2E9C-101B-9397-08002B2CF9AE}" pid="11" name="MSIP_Label_c754cbb2-29ed-4ffe-af90-a08465e0dd2c_Enabled">
    <vt:lpwstr>True</vt:lpwstr>
  </property>
  <property fmtid="{D5CDD505-2E9C-101B-9397-08002B2CF9AE}" pid="12" name="MSIP_Label_c754cbb2-29ed-4ffe-af90-a08465e0dd2c_SiteId">
    <vt:lpwstr>c4b62f1d-01e0-4107-a0cc-5ac886858b23</vt:lpwstr>
  </property>
  <property fmtid="{D5CDD505-2E9C-101B-9397-08002B2CF9AE}" pid="13" name="MSIP_Label_c754cbb2-29ed-4ffe-af90-a08465e0dd2c_Owner">
    <vt:lpwstr>michael.jaffe@barclays.com</vt:lpwstr>
  </property>
  <property fmtid="{D5CDD505-2E9C-101B-9397-08002B2CF9AE}" pid="14" name="MSIP_Label_c754cbb2-29ed-4ffe-af90-a08465e0dd2c_SetDate">
    <vt:lpwstr>2021-02-25T22:18:04.9781084Z</vt:lpwstr>
  </property>
  <property fmtid="{D5CDD505-2E9C-101B-9397-08002B2CF9AE}" pid="15" name="MSIP_Label_c754cbb2-29ed-4ffe-af90-a08465e0dd2c_Name">
    <vt:lpwstr>Unrestricted</vt:lpwstr>
  </property>
  <property fmtid="{D5CDD505-2E9C-101B-9397-08002B2CF9AE}" pid="16" name="MSIP_Label_c754cbb2-29ed-4ffe-af90-a08465e0dd2c_Application">
    <vt:lpwstr>Microsoft Azure Information Protection</vt:lpwstr>
  </property>
  <property fmtid="{D5CDD505-2E9C-101B-9397-08002B2CF9AE}" pid="17" name="MSIP_Label_c754cbb2-29ed-4ffe-af90-a08465e0dd2c_Extended_MSFT_Method">
    <vt:lpwstr>Automatic</vt:lpwstr>
  </property>
  <property fmtid="{D5CDD505-2E9C-101B-9397-08002B2CF9AE}" pid="18" name="barclaysdc">
    <vt:lpwstr>Unrestricted</vt:lpwstr>
  </property>
  <property fmtid="{D5CDD505-2E9C-101B-9397-08002B2CF9AE}" pid="19" name="LB_TRACKING_NAME">
    <vt:lpwstr>\\intranet.barcapint.com\dfs-amer\group\nyk\area\ibd\Healthcare\Companies\a\Aveanna\2021\Project Osprey (IPO)\Analyst Model &amp; Presentation\Presentation\Aveanna Analyst Day Presentation vF (Part 1).pptx - jaffemic - 3/1/2021 9:57:15 AM</vt:lpwstr>
  </property>
  <property fmtid="{D5CDD505-2E9C-101B-9397-08002B2CF9AE}" pid="20" name="ContentTypeId">
    <vt:lpwstr>0x0101009BE931A871783C4AB802EA89C721178A</vt:lpwstr>
  </property>
</Properties>
</file>