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67" d="100"/>
          <a:sy n="67" d="100"/>
        </p:scale>
        <p:origin x="604"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B280B17-A19C-4F65-B933-5EE650787E02}" type="datetimeFigureOut">
              <a:rPr lang="en-US" smtClean="0"/>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9237CB-310C-4A61-A01B-3C4CBCB8A5A4}" type="slidenum">
              <a:rPr lang="en-US" smtClean="0"/>
              <a:t>‹#›</a:t>
            </a:fld>
            <a:endParaRPr lang="en-US"/>
          </a:p>
        </p:txBody>
      </p:sp>
    </p:spTree>
    <p:extLst>
      <p:ext uri="{BB962C8B-B14F-4D97-AF65-F5344CB8AC3E}">
        <p14:creationId xmlns:p14="http://schemas.microsoft.com/office/powerpoint/2010/main" val="706987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280B17-A19C-4F65-B933-5EE650787E02}" type="datetimeFigureOut">
              <a:rPr lang="en-US" smtClean="0"/>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9237CB-310C-4A61-A01B-3C4CBCB8A5A4}" type="slidenum">
              <a:rPr lang="en-US" smtClean="0"/>
              <a:t>‹#›</a:t>
            </a:fld>
            <a:endParaRPr lang="en-US"/>
          </a:p>
        </p:txBody>
      </p:sp>
    </p:spTree>
    <p:extLst>
      <p:ext uri="{BB962C8B-B14F-4D97-AF65-F5344CB8AC3E}">
        <p14:creationId xmlns:p14="http://schemas.microsoft.com/office/powerpoint/2010/main" val="3372514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280B17-A19C-4F65-B933-5EE650787E02}" type="datetimeFigureOut">
              <a:rPr lang="en-US" smtClean="0"/>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9237CB-310C-4A61-A01B-3C4CBCB8A5A4}" type="slidenum">
              <a:rPr lang="en-US" smtClean="0"/>
              <a:t>‹#›</a:t>
            </a:fld>
            <a:endParaRPr lang="en-US"/>
          </a:p>
        </p:txBody>
      </p:sp>
    </p:spTree>
    <p:extLst>
      <p:ext uri="{BB962C8B-B14F-4D97-AF65-F5344CB8AC3E}">
        <p14:creationId xmlns:p14="http://schemas.microsoft.com/office/powerpoint/2010/main" val="4164997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280B17-A19C-4F65-B933-5EE650787E02}" type="datetimeFigureOut">
              <a:rPr lang="en-US" smtClean="0"/>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9237CB-310C-4A61-A01B-3C4CBCB8A5A4}" type="slidenum">
              <a:rPr lang="en-US" smtClean="0"/>
              <a:t>‹#›</a:t>
            </a:fld>
            <a:endParaRPr lang="en-US"/>
          </a:p>
        </p:txBody>
      </p:sp>
    </p:spTree>
    <p:extLst>
      <p:ext uri="{BB962C8B-B14F-4D97-AF65-F5344CB8AC3E}">
        <p14:creationId xmlns:p14="http://schemas.microsoft.com/office/powerpoint/2010/main" val="461827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280B17-A19C-4F65-B933-5EE650787E02}" type="datetimeFigureOut">
              <a:rPr lang="en-US" smtClean="0"/>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9237CB-310C-4A61-A01B-3C4CBCB8A5A4}" type="slidenum">
              <a:rPr lang="en-US" smtClean="0"/>
              <a:t>‹#›</a:t>
            </a:fld>
            <a:endParaRPr lang="en-US"/>
          </a:p>
        </p:txBody>
      </p:sp>
    </p:spTree>
    <p:extLst>
      <p:ext uri="{BB962C8B-B14F-4D97-AF65-F5344CB8AC3E}">
        <p14:creationId xmlns:p14="http://schemas.microsoft.com/office/powerpoint/2010/main" val="2196004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B280B17-A19C-4F65-B933-5EE650787E02}" type="datetimeFigureOut">
              <a:rPr lang="en-US" smtClean="0"/>
              <a:t>4/26/2023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9237CB-310C-4A61-A01B-3C4CBCB8A5A4}" type="slidenum">
              <a:rPr lang="en-US" smtClean="0"/>
              <a:t>‹#›</a:t>
            </a:fld>
            <a:endParaRPr lang="en-US"/>
          </a:p>
        </p:txBody>
      </p:sp>
    </p:spTree>
    <p:extLst>
      <p:ext uri="{BB962C8B-B14F-4D97-AF65-F5344CB8AC3E}">
        <p14:creationId xmlns:p14="http://schemas.microsoft.com/office/powerpoint/2010/main" val="3301832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280B17-A19C-4F65-B933-5EE650787E02}" type="datetimeFigureOut">
              <a:rPr lang="en-US" smtClean="0"/>
              <a:t>4/26/2023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9237CB-310C-4A61-A01B-3C4CBCB8A5A4}" type="slidenum">
              <a:rPr lang="en-US" smtClean="0"/>
              <a:t>‹#›</a:t>
            </a:fld>
            <a:endParaRPr lang="en-US"/>
          </a:p>
        </p:txBody>
      </p:sp>
    </p:spTree>
    <p:extLst>
      <p:ext uri="{BB962C8B-B14F-4D97-AF65-F5344CB8AC3E}">
        <p14:creationId xmlns:p14="http://schemas.microsoft.com/office/powerpoint/2010/main" val="1957851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B280B17-A19C-4F65-B933-5EE650787E02}" type="datetimeFigureOut">
              <a:rPr lang="en-US" smtClean="0"/>
              <a:t>4/26/2023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9237CB-310C-4A61-A01B-3C4CBCB8A5A4}" type="slidenum">
              <a:rPr lang="en-US" smtClean="0"/>
              <a:t>‹#›</a:t>
            </a:fld>
            <a:endParaRPr lang="en-US"/>
          </a:p>
        </p:txBody>
      </p:sp>
    </p:spTree>
    <p:extLst>
      <p:ext uri="{BB962C8B-B14F-4D97-AF65-F5344CB8AC3E}">
        <p14:creationId xmlns:p14="http://schemas.microsoft.com/office/powerpoint/2010/main" val="4136126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280B17-A19C-4F65-B933-5EE650787E02}" type="datetimeFigureOut">
              <a:rPr lang="en-US" smtClean="0"/>
              <a:t>4/26/2023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9237CB-310C-4A61-A01B-3C4CBCB8A5A4}" type="slidenum">
              <a:rPr lang="en-US" smtClean="0"/>
              <a:t>‹#›</a:t>
            </a:fld>
            <a:endParaRPr lang="en-US"/>
          </a:p>
        </p:txBody>
      </p:sp>
    </p:spTree>
    <p:extLst>
      <p:ext uri="{BB962C8B-B14F-4D97-AF65-F5344CB8AC3E}">
        <p14:creationId xmlns:p14="http://schemas.microsoft.com/office/powerpoint/2010/main" val="3046045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280B17-A19C-4F65-B933-5EE650787E02}" type="datetimeFigureOut">
              <a:rPr lang="en-US" smtClean="0"/>
              <a:t>4/26/2023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9237CB-310C-4A61-A01B-3C4CBCB8A5A4}" type="slidenum">
              <a:rPr lang="en-US" smtClean="0"/>
              <a:t>‹#›</a:t>
            </a:fld>
            <a:endParaRPr lang="en-US"/>
          </a:p>
        </p:txBody>
      </p:sp>
    </p:spTree>
    <p:extLst>
      <p:ext uri="{BB962C8B-B14F-4D97-AF65-F5344CB8AC3E}">
        <p14:creationId xmlns:p14="http://schemas.microsoft.com/office/powerpoint/2010/main" val="1974963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280B17-A19C-4F65-B933-5EE650787E02}" type="datetimeFigureOut">
              <a:rPr lang="en-US" smtClean="0"/>
              <a:t>4/26/2023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9237CB-310C-4A61-A01B-3C4CBCB8A5A4}" type="slidenum">
              <a:rPr lang="en-US" smtClean="0"/>
              <a:t>‹#›</a:t>
            </a:fld>
            <a:endParaRPr lang="en-US"/>
          </a:p>
        </p:txBody>
      </p:sp>
    </p:spTree>
    <p:extLst>
      <p:ext uri="{BB962C8B-B14F-4D97-AF65-F5344CB8AC3E}">
        <p14:creationId xmlns:p14="http://schemas.microsoft.com/office/powerpoint/2010/main" val="3578220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280B17-A19C-4F65-B933-5EE650787E02}" type="datetimeFigureOut">
              <a:rPr lang="en-US" smtClean="0"/>
              <a:t>4/26/2023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9237CB-310C-4A61-A01B-3C4CBCB8A5A4}" type="slidenum">
              <a:rPr lang="en-US" smtClean="0"/>
              <a:t>‹#›</a:t>
            </a:fld>
            <a:endParaRPr lang="en-US"/>
          </a:p>
        </p:txBody>
      </p:sp>
    </p:spTree>
    <p:extLst>
      <p:ext uri="{BB962C8B-B14F-4D97-AF65-F5344CB8AC3E}">
        <p14:creationId xmlns:p14="http://schemas.microsoft.com/office/powerpoint/2010/main" val="19115017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apps.apple.com/us/app/api-MyCrewCare/id1497360147"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2.png"/><Relationship Id="rId7"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jpe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44343" y="186690"/>
            <a:ext cx="763270" cy="449580"/>
          </a:xfrm>
          <a:prstGeom prst="rect">
            <a:avLst/>
          </a:prstGeom>
        </p:spPr>
      </p:pic>
      <p:pic>
        <p:nvPicPr>
          <p:cNvPr id="5" name="Picture 4" descr="A picture containing vector graphics&#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10042092" y="186690"/>
            <a:ext cx="1950085" cy="371475"/>
          </a:xfrm>
          <a:prstGeom prst="rect">
            <a:avLst/>
          </a:prstGeom>
        </p:spPr>
      </p:pic>
      <p:sp>
        <p:nvSpPr>
          <p:cNvPr id="6" name="TextBox 5"/>
          <p:cNvSpPr txBox="1"/>
          <p:nvPr/>
        </p:nvSpPr>
        <p:spPr>
          <a:xfrm>
            <a:off x="344343" y="822960"/>
            <a:ext cx="11647834" cy="3416320"/>
          </a:xfrm>
          <a:prstGeom prst="rect">
            <a:avLst/>
          </a:prstGeom>
          <a:noFill/>
        </p:spPr>
        <p:txBody>
          <a:bodyPr wrap="square" rtlCol="0">
            <a:spAutoFit/>
          </a:bodyPr>
          <a:lstStyle/>
          <a:p>
            <a:r>
              <a:rPr lang="en-US" sz="1600" dirty="0"/>
              <a:t>API is excited to announce the launch of our </a:t>
            </a:r>
            <a:r>
              <a:rPr lang="en-US" sz="1600" b="1" i="1" dirty="0"/>
              <a:t>MyCrewCare App!   </a:t>
            </a:r>
            <a:endParaRPr lang="en-US" sz="1600" dirty="0"/>
          </a:p>
          <a:p>
            <a:r>
              <a:rPr lang="en-US" sz="1600" b="1" i="1" dirty="0"/>
              <a:t> </a:t>
            </a:r>
            <a:endParaRPr lang="en-US" sz="1600" dirty="0"/>
          </a:p>
          <a:p>
            <a:r>
              <a:rPr lang="en-US" sz="1600" dirty="0"/>
              <a:t>As valued clients of API, you have been selected to be the first users to get access to the new MCC App and provide us with valuable feedback.</a:t>
            </a:r>
          </a:p>
          <a:p>
            <a:r>
              <a:rPr lang="en-US" sz="1600" dirty="0"/>
              <a:t> </a:t>
            </a:r>
          </a:p>
          <a:p>
            <a:r>
              <a:rPr lang="en-US" sz="1600" dirty="0"/>
              <a:t>The MCC App provides access to all of the great features and functionalities that you had before – but with an added benefit of viewing key information while offline!  This means you can now view hotel &amp; GT information for the current week, as well as reservation data for the previous and following week without waiting until you have internet access. </a:t>
            </a:r>
          </a:p>
          <a:p>
            <a:endParaRPr lang="en-US" sz="1600" dirty="0"/>
          </a:p>
          <a:p>
            <a:endParaRPr lang="en-US" dirty="0"/>
          </a:p>
          <a:p>
            <a:r>
              <a:rPr lang="en-US" b="1" dirty="0">
                <a:solidFill>
                  <a:schemeClr val="accent6"/>
                </a:solidFill>
              </a:rPr>
              <a:t>HOW TO ACCESS                                                                                                                    SINGLE SIGN ON (SSO)</a:t>
            </a:r>
            <a:endParaRPr lang="en-US" dirty="0">
              <a:solidFill>
                <a:schemeClr val="accent6"/>
              </a:solidFill>
            </a:endParaRPr>
          </a:p>
          <a:p>
            <a:endParaRPr lang="en-US" dirty="0"/>
          </a:p>
          <a:p>
            <a:endParaRPr lang="en-US" dirty="0"/>
          </a:p>
        </p:txBody>
      </p:sp>
      <p:sp>
        <p:nvSpPr>
          <p:cNvPr id="7" name="TextBox 6"/>
          <p:cNvSpPr txBox="1"/>
          <p:nvPr/>
        </p:nvSpPr>
        <p:spPr>
          <a:xfrm>
            <a:off x="116377" y="3703318"/>
            <a:ext cx="2335876" cy="2585323"/>
          </a:xfrm>
          <a:prstGeom prst="rect">
            <a:avLst/>
          </a:prstGeom>
          <a:noFill/>
        </p:spPr>
        <p:txBody>
          <a:bodyPr wrap="square" rtlCol="0">
            <a:spAutoFit/>
          </a:bodyPr>
          <a:lstStyle/>
          <a:p>
            <a:pPr lvl="0"/>
            <a:r>
              <a:rPr lang="en-US" sz="1200" dirty="0"/>
              <a:t>Download the </a:t>
            </a:r>
            <a:r>
              <a:rPr lang="en-US" sz="1200" b="1" dirty="0">
                <a:solidFill>
                  <a:srgbClr val="002060"/>
                </a:solidFill>
              </a:rPr>
              <a:t>MyCrewCare App</a:t>
            </a:r>
            <a:r>
              <a:rPr lang="en-US" sz="1200" dirty="0">
                <a:solidFill>
                  <a:srgbClr val="002060"/>
                </a:solidFill>
              </a:rPr>
              <a:t> </a:t>
            </a:r>
            <a:r>
              <a:rPr lang="en-US" sz="1200" dirty="0"/>
              <a:t>from the App Store for the mobile device you now use to access MyCrewCare.  </a:t>
            </a:r>
            <a:r>
              <a:rPr lang="en-US" sz="1200" i="1" dirty="0">
                <a:solidFill>
                  <a:srgbClr val="FF0000"/>
                </a:solidFill>
              </a:rPr>
              <a:t>If you have previously downloaded the app please delete and re-install</a:t>
            </a:r>
            <a:endParaRPr lang="en-US" sz="1200" dirty="0"/>
          </a:p>
          <a:p>
            <a:pPr lvl="0"/>
            <a:r>
              <a:rPr lang="en-US" sz="1200" dirty="0"/>
              <a:t>The application can be found on the Apple App Store by clicking the below link or searching for “MyCrewCare”</a:t>
            </a:r>
          </a:p>
          <a:p>
            <a:r>
              <a:rPr lang="en-US" sz="1200" u="sng" dirty="0">
                <a:hlinkClick r:id="rId4"/>
              </a:rPr>
              <a:t>https://apps.apple.com/us/app/api-MyCrewCare/id1497360147</a:t>
            </a:r>
            <a:endParaRPr lang="en-US" sz="1200" dirty="0"/>
          </a:p>
          <a:p>
            <a:endParaRPr lang="en-US" dirty="0"/>
          </a:p>
        </p:txBody>
      </p:sp>
      <p:pic>
        <p:nvPicPr>
          <p:cNvPr id="8" name="Picture 7"/>
          <p:cNvPicPr/>
          <p:nvPr/>
        </p:nvPicPr>
        <p:blipFill>
          <a:blip r:embed="rId5" cstate="print">
            <a:extLst>
              <a:ext uri="{28A0092B-C50C-407E-A947-70E740481C1C}">
                <a14:useLocalDpi xmlns:a14="http://schemas.microsoft.com/office/drawing/2010/main" val="0"/>
              </a:ext>
            </a:extLst>
          </a:blip>
          <a:stretch>
            <a:fillRect/>
          </a:stretch>
        </p:blipFill>
        <p:spPr>
          <a:xfrm>
            <a:off x="2422759" y="3703318"/>
            <a:ext cx="1873883" cy="1741515"/>
          </a:xfrm>
          <a:prstGeom prst="rect">
            <a:avLst/>
          </a:prstGeom>
        </p:spPr>
      </p:pic>
      <p:sp>
        <p:nvSpPr>
          <p:cNvPr id="9" name="TextBox 8"/>
          <p:cNvSpPr txBox="1"/>
          <p:nvPr/>
        </p:nvSpPr>
        <p:spPr>
          <a:xfrm>
            <a:off x="4311963" y="3669361"/>
            <a:ext cx="2088461" cy="2585323"/>
          </a:xfrm>
          <a:prstGeom prst="rect">
            <a:avLst/>
          </a:prstGeom>
          <a:noFill/>
        </p:spPr>
        <p:txBody>
          <a:bodyPr wrap="square" rtlCol="0">
            <a:spAutoFit/>
          </a:bodyPr>
          <a:lstStyle/>
          <a:p>
            <a:pPr lvl="0"/>
            <a:r>
              <a:rPr lang="en-US" sz="1200" dirty="0"/>
              <a:t>After the application has downloaded, select </a:t>
            </a:r>
            <a:r>
              <a:rPr lang="en-US" sz="1200" b="1" dirty="0">
                <a:solidFill>
                  <a:srgbClr val="002060"/>
                </a:solidFill>
              </a:rPr>
              <a:t>Open</a:t>
            </a:r>
            <a:r>
              <a:rPr lang="en-US" sz="1200" dirty="0"/>
              <a:t>.  You will be required to select your airline from a dropdown and enter your username and password.  Selecting your airline is a onetime authentication and you will not be required to entire your airline once you have logged in and stored your information.</a:t>
            </a:r>
          </a:p>
          <a:p>
            <a:endParaRPr lang="en-US" dirty="0"/>
          </a:p>
        </p:txBody>
      </p:sp>
      <p:pic>
        <p:nvPicPr>
          <p:cNvPr id="10" name="Picture 9"/>
          <p:cNvPicPr/>
          <p:nvPr/>
        </p:nvPicPr>
        <p:blipFill>
          <a:blip r:embed="rId6" cstate="print">
            <a:extLst>
              <a:ext uri="{28A0092B-C50C-407E-A947-70E740481C1C}">
                <a14:useLocalDpi xmlns:a14="http://schemas.microsoft.com/office/drawing/2010/main" val="0"/>
              </a:ext>
            </a:extLst>
          </a:blip>
          <a:stretch>
            <a:fillRect/>
          </a:stretch>
        </p:blipFill>
        <p:spPr>
          <a:xfrm>
            <a:off x="6375484" y="3695005"/>
            <a:ext cx="1405225" cy="2439699"/>
          </a:xfrm>
          <a:prstGeom prst="rect">
            <a:avLst/>
          </a:prstGeom>
        </p:spPr>
      </p:pic>
      <p:sp>
        <p:nvSpPr>
          <p:cNvPr id="11" name="TextBox 10"/>
          <p:cNvSpPr txBox="1"/>
          <p:nvPr/>
        </p:nvSpPr>
        <p:spPr>
          <a:xfrm>
            <a:off x="8030365" y="3739838"/>
            <a:ext cx="2088461" cy="830997"/>
          </a:xfrm>
          <a:prstGeom prst="rect">
            <a:avLst/>
          </a:prstGeom>
          <a:noFill/>
        </p:spPr>
        <p:txBody>
          <a:bodyPr wrap="square" rtlCol="0">
            <a:spAutoFit/>
          </a:bodyPr>
          <a:lstStyle/>
          <a:p>
            <a:pPr lvl="0"/>
            <a:r>
              <a:rPr lang="en-US" sz="1200" dirty="0"/>
              <a:t>As a Single Sign On (SSO) participant, you will be prompted to log into your airlines intranet for access.</a:t>
            </a:r>
            <a:endParaRPr lang="en-US" dirty="0"/>
          </a:p>
        </p:txBody>
      </p:sp>
      <p:pic>
        <p:nvPicPr>
          <p:cNvPr id="12" name="Picture 11"/>
          <p:cNvPicPr/>
          <p:nvPr/>
        </p:nvPicPr>
        <p:blipFill>
          <a:blip r:embed="rId7" cstate="print">
            <a:extLst>
              <a:ext uri="{28A0092B-C50C-407E-A947-70E740481C1C}">
                <a14:useLocalDpi xmlns:a14="http://schemas.microsoft.com/office/drawing/2010/main" val="0"/>
              </a:ext>
            </a:extLst>
          </a:blip>
          <a:stretch>
            <a:fillRect/>
          </a:stretch>
        </p:blipFill>
        <p:spPr>
          <a:xfrm>
            <a:off x="10195445" y="3739839"/>
            <a:ext cx="1334308" cy="2394866"/>
          </a:xfrm>
          <a:prstGeom prst="rect">
            <a:avLst/>
          </a:prstGeom>
        </p:spPr>
      </p:pic>
    </p:spTree>
    <p:extLst>
      <p:ext uri="{BB962C8B-B14F-4D97-AF65-F5344CB8AC3E}">
        <p14:creationId xmlns:p14="http://schemas.microsoft.com/office/powerpoint/2010/main" val="3208174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44343" y="186690"/>
            <a:ext cx="763270" cy="449580"/>
          </a:xfrm>
          <a:prstGeom prst="rect">
            <a:avLst/>
          </a:prstGeom>
        </p:spPr>
      </p:pic>
      <p:pic>
        <p:nvPicPr>
          <p:cNvPr id="5" name="Picture 4" descr="A picture containing vector graphics&#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10042092" y="186690"/>
            <a:ext cx="1950085" cy="371475"/>
          </a:xfrm>
          <a:prstGeom prst="rect">
            <a:avLst/>
          </a:prstGeom>
        </p:spPr>
      </p:pic>
      <p:sp>
        <p:nvSpPr>
          <p:cNvPr id="7" name="TextBox 6"/>
          <p:cNvSpPr txBox="1"/>
          <p:nvPr/>
        </p:nvSpPr>
        <p:spPr>
          <a:xfrm>
            <a:off x="116377" y="1134688"/>
            <a:ext cx="2335876" cy="2585323"/>
          </a:xfrm>
          <a:prstGeom prst="rect">
            <a:avLst/>
          </a:prstGeom>
          <a:noFill/>
        </p:spPr>
        <p:txBody>
          <a:bodyPr wrap="square" rtlCol="0">
            <a:spAutoFit/>
          </a:bodyPr>
          <a:lstStyle/>
          <a:p>
            <a:r>
              <a:rPr lang="en-US" sz="1200" b="1" dirty="0">
                <a:solidFill>
                  <a:srgbClr val="002060"/>
                </a:solidFill>
              </a:rPr>
              <a:t>My Travel</a:t>
            </a:r>
            <a:r>
              <a:rPr lang="en-US" sz="1200" dirty="0">
                <a:solidFill>
                  <a:srgbClr val="002060"/>
                </a:solidFill>
              </a:rPr>
              <a:t> </a:t>
            </a:r>
            <a:r>
              <a:rPr lang="en-US" sz="1200" dirty="0"/>
              <a:t>is the home screen after logging into the MyCrewCare App.  My Travel Function helps crewmembers monitor hotel and ground transportation dates.  The main reservation page will arrival transportation and hotel details as well as departing transportation details.  There will be links to call the hotel and transportation suppliers as well as pickup times and transit time details.</a:t>
            </a:r>
          </a:p>
          <a:p>
            <a:endParaRPr lang="en-US" dirty="0"/>
          </a:p>
        </p:txBody>
      </p:sp>
      <p:sp>
        <p:nvSpPr>
          <p:cNvPr id="9" name="TextBox 8"/>
          <p:cNvSpPr txBox="1"/>
          <p:nvPr/>
        </p:nvSpPr>
        <p:spPr>
          <a:xfrm>
            <a:off x="3996078" y="1125670"/>
            <a:ext cx="2088461" cy="2400657"/>
          </a:xfrm>
          <a:prstGeom prst="rect">
            <a:avLst/>
          </a:prstGeom>
          <a:noFill/>
        </p:spPr>
        <p:txBody>
          <a:bodyPr wrap="square" rtlCol="0">
            <a:spAutoFit/>
          </a:bodyPr>
          <a:lstStyle/>
          <a:p>
            <a:r>
              <a:rPr lang="en-US" sz="1200" b="1" dirty="0">
                <a:solidFill>
                  <a:srgbClr val="002060"/>
                </a:solidFill>
              </a:rPr>
              <a:t>Contracted Hotel</a:t>
            </a:r>
            <a:r>
              <a:rPr lang="en-US" sz="1200" dirty="0">
                <a:solidFill>
                  <a:srgbClr val="002060"/>
                </a:solidFill>
              </a:rPr>
              <a:t> </a:t>
            </a:r>
            <a:r>
              <a:rPr lang="en-US" sz="1200" dirty="0"/>
              <a:t>information can be accessed by selecting the hotel hyperlink in MyTravel.  The Hotel Information feature will provide you with hotel amenities and area information as well as Crew Benefits that have been negotiated specifically for your airline. </a:t>
            </a:r>
          </a:p>
          <a:p>
            <a:endParaRPr lang="en-US" dirty="0"/>
          </a:p>
        </p:txBody>
      </p:sp>
      <p:sp>
        <p:nvSpPr>
          <p:cNvPr id="11" name="TextBox 10"/>
          <p:cNvSpPr txBox="1"/>
          <p:nvPr/>
        </p:nvSpPr>
        <p:spPr>
          <a:xfrm>
            <a:off x="7772675" y="1129643"/>
            <a:ext cx="2088461" cy="2492990"/>
          </a:xfrm>
          <a:prstGeom prst="rect">
            <a:avLst/>
          </a:prstGeom>
          <a:noFill/>
        </p:spPr>
        <p:txBody>
          <a:bodyPr wrap="square" rtlCol="0">
            <a:spAutoFit/>
          </a:bodyPr>
          <a:lstStyle/>
          <a:p>
            <a:pPr lvl="0"/>
            <a:r>
              <a:rPr lang="en-US" sz="1200" b="1" dirty="0">
                <a:solidFill>
                  <a:srgbClr val="002060"/>
                </a:solidFill>
              </a:rPr>
              <a:t>Around Me </a:t>
            </a:r>
            <a:r>
              <a:rPr lang="en-US" sz="1200" dirty="0"/>
              <a:t>opens an interactive Google-map with nearby places of interest and directions.  Place of interest include:</a:t>
            </a:r>
          </a:p>
          <a:p>
            <a:pPr marL="171450" lvl="0" indent="-171450">
              <a:buFont typeface="Arial" panose="020B0604020202020204" pitchFamily="34" charset="0"/>
              <a:buChar char="•"/>
            </a:pPr>
            <a:r>
              <a:rPr lang="en-US" sz="1200" dirty="0"/>
              <a:t>Banks</a:t>
            </a:r>
          </a:p>
          <a:p>
            <a:pPr marL="171450" lvl="0" indent="-171450">
              <a:buFont typeface="Arial" panose="020B0604020202020204" pitchFamily="34" charset="0"/>
              <a:buChar char="•"/>
            </a:pPr>
            <a:r>
              <a:rPr lang="en-US" sz="1200" dirty="0"/>
              <a:t>Taxis</a:t>
            </a:r>
          </a:p>
          <a:p>
            <a:pPr marL="171450" lvl="0" indent="-171450">
              <a:buFont typeface="Arial" panose="020B0604020202020204" pitchFamily="34" charset="0"/>
              <a:buChar char="•"/>
            </a:pPr>
            <a:r>
              <a:rPr lang="en-US" sz="1200" dirty="0"/>
              <a:t>Restaurants</a:t>
            </a:r>
          </a:p>
          <a:p>
            <a:pPr marL="171450" lvl="0" indent="-171450">
              <a:buFont typeface="Arial" panose="020B0604020202020204" pitchFamily="34" charset="0"/>
              <a:buChar char="•"/>
            </a:pPr>
            <a:r>
              <a:rPr lang="en-US" sz="1200" dirty="0"/>
              <a:t>Cinema</a:t>
            </a:r>
          </a:p>
          <a:p>
            <a:pPr marL="171450" lvl="0" indent="-171450">
              <a:buFont typeface="Arial" panose="020B0604020202020204" pitchFamily="34" charset="0"/>
              <a:buChar char="•"/>
            </a:pPr>
            <a:r>
              <a:rPr lang="en-US" sz="1200" dirty="0"/>
              <a:t>Hotels</a:t>
            </a:r>
          </a:p>
          <a:p>
            <a:pPr marL="171450" lvl="0" indent="-171450">
              <a:buFont typeface="Arial" panose="020B0604020202020204" pitchFamily="34" charset="0"/>
              <a:buChar char="•"/>
            </a:pPr>
            <a:r>
              <a:rPr lang="en-US" sz="1200" dirty="0"/>
              <a:t>Pharmacies</a:t>
            </a:r>
          </a:p>
          <a:p>
            <a:r>
              <a:rPr lang="en-US" sz="1200" dirty="0"/>
              <a:t>Click the listed item or icon for direction, phone and more.</a:t>
            </a:r>
          </a:p>
        </p:txBody>
      </p:sp>
      <p:sp>
        <p:nvSpPr>
          <p:cNvPr id="3" name="TextBox 2"/>
          <p:cNvSpPr txBox="1"/>
          <p:nvPr/>
        </p:nvSpPr>
        <p:spPr>
          <a:xfrm>
            <a:off x="191193" y="665017"/>
            <a:ext cx="2676698" cy="369332"/>
          </a:xfrm>
          <a:prstGeom prst="rect">
            <a:avLst/>
          </a:prstGeom>
          <a:noFill/>
        </p:spPr>
        <p:txBody>
          <a:bodyPr wrap="square" rtlCol="0">
            <a:spAutoFit/>
          </a:bodyPr>
          <a:lstStyle/>
          <a:p>
            <a:r>
              <a:rPr lang="en-US" b="1" dirty="0">
                <a:solidFill>
                  <a:schemeClr val="accent6"/>
                </a:solidFill>
              </a:rPr>
              <a:t>KEY FEATURES</a:t>
            </a:r>
          </a:p>
        </p:txBody>
      </p:sp>
      <p:pic>
        <p:nvPicPr>
          <p:cNvPr id="13" name="Picture 12"/>
          <p:cNvPicPr/>
          <p:nvPr/>
        </p:nvPicPr>
        <p:blipFill>
          <a:blip r:embed="rId4" cstate="print">
            <a:extLst>
              <a:ext uri="{28A0092B-C50C-407E-A947-70E740481C1C}">
                <a14:useLocalDpi xmlns:a14="http://schemas.microsoft.com/office/drawing/2010/main" val="0"/>
              </a:ext>
            </a:extLst>
          </a:blip>
          <a:stretch>
            <a:fillRect/>
          </a:stretch>
        </p:blipFill>
        <p:spPr>
          <a:xfrm>
            <a:off x="2508933" y="1134689"/>
            <a:ext cx="1451816" cy="2348342"/>
          </a:xfrm>
          <a:prstGeom prst="rect">
            <a:avLst/>
          </a:prstGeom>
        </p:spPr>
      </p:pic>
      <p:pic>
        <p:nvPicPr>
          <p:cNvPr id="14" name="Picture 13"/>
          <p:cNvPicPr/>
          <p:nvPr/>
        </p:nvPicPr>
        <p:blipFill>
          <a:blip r:embed="rId5" cstate="print">
            <a:extLst>
              <a:ext uri="{28A0092B-C50C-407E-A947-70E740481C1C}">
                <a14:useLocalDpi xmlns:a14="http://schemas.microsoft.com/office/drawing/2010/main" val="0"/>
              </a:ext>
            </a:extLst>
          </a:blip>
          <a:stretch>
            <a:fillRect/>
          </a:stretch>
        </p:blipFill>
        <p:spPr>
          <a:xfrm>
            <a:off x="6029498" y="1170921"/>
            <a:ext cx="1598866" cy="2245608"/>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42091" y="1170921"/>
            <a:ext cx="1761981" cy="2258079"/>
          </a:xfrm>
          <a:prstGeom prst="rect">
            <a:avLst/>
          </a:prstGeom>
        </p:spPr>
      </p:pic>
      <p:sp>
        <p:nvSpPr>
          <p:cNvPr id="16" name="TextBox 15"/>
          <p:cNvSpPr txBox="1"/>
          <p:nvPr/>
        </p:nvSpPr>
        <p:spPr>
          <a:xfrm>
            <a:off x="116377" y="3720011"/>
            <a:ext cx="2335876" cy="1661993"/>
          </a:xfrm>
          <a:prstGeom prst="rect">
            <a:avLst/>
          </a:prstGeom>
          <a:noFill/>
        </p:spPr>
        <p:txBody>
          <a:bodyPr wrap="square" rtlCol="0">
            <a:spAutoFit/>
          </a:bodyPr>
          <a:lstStyle/>
          <a:p>
            <a:r>
              <a:rPr lang="en-US" sz="1200" b="1" dirty="0">
                <a:solidFill>
                  <a:srgbClr val="002060"/>
                </a:solidFill>
              </a:rPr>
              <a:t>My Feedback </a:t>
            </a:r>
            <a:r>
              <a:rPr lang="en-US" sz="1200" dirty="0"/>
              <a:t>provides a forum to provide compliments and complaints for Hotel and Ground Transportation suppliers.  The MyFeedback feature also gives full visibility into your open issues and feedback resolution.</a:t>
            </a:r>
          </a:p>
          <a:p>
            <a:endParaRPr lang="en-US" dirty="0"/>
          </a:p>
        </p:txBody>
      </p:sp>
      <p:cxnSp>
        <p:nvCxnSpPr>
          <p:cNvPr id="21" name="Straight Connector 20"/>
          <p:cNvCxnSpPr/>
          <p:nvPr/>
        </p:nvCxnSpPr>
        <p:spPr>
          <a:xfrm>
            <a:off x="0" y="3619672"/>
            <a:ext cx="12192000" cy="317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3996078" y="849683"/>
            <a:ext cx="0" cy="2769989"/>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7772820" y="852456"/>
            <a:ext cx="0" cy="2769989"/>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68631" y="3713016"/>
            <a:ext cx="1427448" cy="2538955"/>
          </a:xfrm>
          <a:prstGeom prst="rect">
            <a:avLst/>
          </a:prstGeom>
        </p:spPr>
      </p:pic>
      <p:pic>
        <p:nvPicPr>
          <p:cNvPr id="1026" name="Picture 2" descr="f4f53d44-2361-4e2f-a15d-958a9f1309c1@apihotel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99487" y="3713017"/>
            <a:ext cx="1402703" cy="2494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p:nvPr/>
        </p:nvSpPr>
        <p:spPr>
          <a:xfrm>
            <a:off x="5580595" y="3706159"/>
            <a:ext cx="1576663" cy="2031325"/>
          </a:xfrm>
          <a:prstGeom prst="rect">
            <a:avLst/>
          </a:prstGeom>
          <a:noFill/>
        </p:spPr>
        <p:txBody>
          <a:bodyPr wrap="square" rtlCol="0">
            <a:spAutoFit/>
          </a:bodyPr>
          <a:lstStyle/>
          <a:p>
            <a:r>
              <a:rPr lang="en-US" sz="1200" dirty="0"/>
              <a:t>Select Hotel or Ground Transportation provider to provide complaints or compliments. Ability to upload pictures from camera library or take new pictures.</a:t>
            </a:r>
          </a:p>
          <a:p>
            <a:endParaRPr lang="en-US" dirty="0"/>
          </a:p>
        </p:txBody>
      </p:sp>
      <p:pic>
        <p:nvPicPr>
          <p:cNvPr id="26" name="Picture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46750" y="3706159"/>
            <a:ext cx="1406558" cy="2501797"/>
          </a:xfrm>
          <a:prstGeom prst="rect">
            <a:avLst/>
          </a:prstGeom>
        </p:spPr>
      </p:pic>
      <p:pic>
        <p:nvPicPr>
          <p:cNvPr id="28" name="Picture 2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604664" y="3714063"/>
            <a:ext cx="1454451" cy="2586984"/>
          </a:xfrm>
          <a:prstGeom prst="rect">
            <a:avLst/>
          </a:prstGeom>
        </p:spPr>
      </p:pic>
      <p:sp>
        <p:nvSpPr>
          <p:cNvPr id="30" name="TextBox 29"/>
          <p:cNvSpPr txBox="1"/>
          <p:nvPr/>
        </p:nvSpPr>
        <p:spPr>
          <a:xfrm>
            <a:off x="10242794" y="3714471"/>
            <a:ext cx="1576663" cy="1477328"/>
          </a:xfrm>
          <a:prstGeom prst="rect">
            <a:avLst/>
          </a:prstGeom>
          <a:noFill/>
        </p:spPr>
        <p:txBody>
          <a:bodyPr wrap="square" rtlCol="0">
            <a:spAutoFit/>
          </a:bodyPr>
          <a:lstStyle/>
          <a:p>
            <a:r>
              <a:rPr lang="en-US" sz="1200" dirty="0"/>
              <a:t>API’s account management team will work to resolve your feedback and rectify for future instances.</a:t>
            </a:r>
          </a:p>
          <a:p>
            <a:endParaRPr lang="en-US" dirty="0"/>
          </a:p>
        </p:txBody>
      </p:sp>
    </p:spTree>
    <p:extLst>
      <p:ext uri="{BB962C8B-B14F-4D97-AF65-F5344CB8AC3E}">
        <p14:creationId xmlns:p14="http://schemas.microsoft.com/office/powerpoint/2010/main" val="3885516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44343" y="186690"/>
            <a:ext cx="763270" cy="449580"/>
          </a:xfrm>
          <a:prstGeom prst="rect">
            <a:avLst/>
          </a:prstGeom>
        </p:spPr>
      </p:pic>
      <p:pic>
        <p:nvPicPr>
          <p:cNvPr id="5" name="Picture 4" descr="A picture containing vector graphics&#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10042092" y="186690"/>
            <a:ext cx="1950085" cy="371475"/>
          </a:xfrm>
          <a:prstGeom prst="rect">
            <a:avLst/>
          </a:prstGeom>
        </p:spPr>
      </p:pic>
      <p:sp>
        <p:nvSpPr>
          <p:cNvPr id="7" name="TextBox 6"/>
          <p:cNvSpPr txBox="1"/>
          <p:nvPr/>
        </p:nvSpPr>
        <p:spPr>
          <a:xfrm>
            <a:off x="116377" y="1134688"/>
            <a:ext cx="2335876" cy="2400657"/>
          </a:xfrm>
          <a:prstGeom prst="rect">
            <a:avLst/>
          </a:prstGeom>
          <a:noFill/>
        </p:spPr>
        <p:txBody>
          <a:bodyPr wrap="square" rtlCol="0">
            <a:spAutoFit/>
          </a:bodyPr>
          <a:lstStyle/>
          <a:p>
            <a:r>
              <a:rPr lang="en-US" sz="1200" b="1" dirty="0">
                <a:solidFill>
                  <a:srgbClr val="002060"/>
                </a:solidFill>
              </a:rPr>
              <a:t>City &amp; Hotel Information </a:t>
            </a:r>
            <a:r>
              <a:rPr lang="en-US" sz="1200" dirty="0"/>
              <a:t>provides the ability to see all contracted hotels within your network. Search by City and Location. The Hotel Information feature will provide you with hotel amenities and area information as well as Crew Benefits that have been negotiated specifically for your airline. </a:t>
            </a:r>
          </a:p>
          <a:p>
            <a:endParaRPr lang="en-US" sz="1200" dirty="0"/>
          </a:p>
          <a:p>
            <a:endParaRPr lang="en-US" dirty="0"/>
          </a:p>
        </p:txBody>
      </p:sp>
      <p:sp>
        <p:nvSpPr>
          <p:cNvPr id="9" name="TextBox 8"/>
          <p:cNvSpPr txBox="1"/>
          <p:nvPr/>
        </p:nvSpPr>
        <p:spPr>
          <a:xfrm>
            <a:off x="3996078" y="1125670"/>
            <a:ext cx="2088461" cy="1107996"/>
          </a:xfrm>
          <a:prstGeom prst="rect">
            <a:avLst/>
          </a:prstGeom>
          <a:noFill/>
        </p:spPr>
        <p:txBody>
          <a:bodyPr wrap="square" rtlCol="0">
            <a:spAutoFit/>
          </a:bodyPr>
          <a:lstStyle/>
          <a:p>
            <a:r>
              <a:rPr lang="en-US" sz="1200" b="1" dirty="0">
                <a:solidFill>
                  <a:srgbClr val="002060"/>
                </a:solidFill>
              </a:rPr>
              <a:t>Featured Hotels </a:t>
            </a:r>
            <a:r>
              <a:rPr lang="en-US" sz="1200" dirty="0"/>
              <a:t>highlights your new contracted destinations as well as notable properties.</a:t>
            </a:r>
          </a:p>
          <a:p>
            <a:endParaRPr lang="en-US" dirty="0"/>
          </a:p>
        </p:txBody>
      </p:sp>
      <p:sp>
        <p:nvSpPr>
          <p:cNvPr id="11" name="TextBox 10"/>
          <p:cNvSpPr txBox="1"/>
          <p:nvPr/>
        </p:nvSpPr>
        <p:spPr>
          <a:xfrm>
            <a:off x="7772675" y="1129643"/>
            <a:ext cx="2088461" cy="1015663"/>
          </a:xfrm>
          <a:prstGeom prst="rect">
            <a:avLst/>
          </a:prstGeom>
          <a:noFill/>
        </p:spPr>
        <p:txBody>
          <a:bodyPr wrap="square" rtlCol="0">
            <a:spAutoFit/>
          </a:bodyPr>
          <a:lstStyle/>
          <a:p>
            <a:pPr lvl="0"/>
            <a:r>
              <a:rPr lang="en-US" sz="1200" b="1" dirty="0">
                <a:solidFill>
                  <a:srgbClr val="002060"/>
                </a:solidFill>
              </a:rPr>
              <a:t>Cancel My Room </a:t>
            </a:r>
            <a:r>
              <a:rPr lang="en-US" sz="1200" dirty="0"/>
              <a:t>allows crew members to cancel their room when they are not utilizing room. Full reporting on canceled rooms available.</a:t>
            </a:r>
          </a:p>
        </p:txBody>
      </p:sp>
      <p:sp>
        <p:nvSpPr>
          <p:cNvPr id="3" name="TextBox 2"/>
          <p:cNvSpPr txBox="1"/>
          <p:nvPr/>
        </p:nvSpPr>
        <p:spPr>
          <a:xfrm>
            <a:off x="191193" y="665017"/>
            <a:ext cx="2676698" cy="369332"/>
          </a:xfrm>
          <a:prstGeom prst="rect">
            <a:avLst/>
          </a:prstGeom>
          <a:noFill/>
        </p:spPr>
        <p:txBody>
          <a:bodyPr wrap="square" rtlCol="0">
            <a:spAutoFit/>
          </a:bodyPr>
          <a:lstStyle/>
          <a:p>
            <a:r>
              <a:rPr lang="en-US" b="1" dirty="0">
                <a:solidFill>
                  <a:schemeClr val="accent6"/>
                </a:solidFill>
              </a:rPr>
              <a:t>KEY FEATURES</a:t>
            </a:r>
          </a:p>
        </p:txBody>
      </p:sp>
      <p:sp>
        <p:nvSpPr>
          <p:cNvPr id="16" name="TextBox 15"/>
          <p:cNvSpPr txBox="1"/>
          <p:nvPr/>
        </p:nvSpPr>
        <p:spPr>
          <a:xfrm>
            <a:off x="116377" y="3720011"/>
            <a:ext cx="2335876" cy="1292662"/>
          </a:xfrm>
          <a:prstGeom prst="rect">
            <a:avLst/>
          </a:prstGeom>
          <a:noFill/>
        </p:spPr>
        <p:txBody>
          <a:bodyPr wrap="square" rtlCol="0">
            <a:spAutoFit/>
          </a:bodyPr>
          <a:lstStyle/>
          <a:p>
            <a:r>
              <a:rPr lang="en-US" sz="1200" b="1" dirty="0">
                <a:solidFill>
                  <a:srgbClr val="002060"/>
                </a:solidFill>
              </a:rPr>
              <a:t>My Calendar </a:t>
            </a:r>
            <a:r>
              <a:rPr lang="en-US" sz="1200" dirty="0"/>
              <a:t>is an app calendar that synchronizes your API travel information with calendar information you update within the application.</a:t>
            </a:r>
          </a:p>
          <a:p>
            <a:endParaRPr lang="en-US" dirty="0"/>
          </a:p>
        </p:txBody>
      </p:sp>
      <p:cxnSp>
        <p:nvCxnSpPr>
          <p:cNvPr id="21" name="Straight Connector 20"/>
          <p:cNvCxnSpPr/>
          <p:nvPr/>
        </p:nvCxnSpPr>
        <p:spPr>
          <a:xfrm>
            <a:off x="0" y="3619672"/>
            <a:ext cx="12192000" cy="317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3996078" y="849684"/>
            <a:ext cx="0" cy="58088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7772820" y="852456"/>
            <a:ext cx="0" cy="2769989"/>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68631" y="1022469"/>
            <a:ext cx="1345986" cy="239406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15959" y="1022741"/>
            <a:ext cx="1420766" cy="2527069"/>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74883" y="1017190"/>
            <a:ext cx="1453481" cy="2585258"/>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0827" y="3735795"/>
            <a:ext cx="1323790" cy="2354581"/>
          </a:xfrm>
          <a:prstGeom prst="rect">
            <a:avLst/>
          </a:prstGeom>
        </p:spPr>
      </p:pic>
      <p:cxnSp>
        <p:nvCxnSpPr>
          <p:cNvPr id="12" name="Straight Connector 11">
            <a:extLst>
              <a:ext uri="{FF2B5EF4-FFF2-40B4-BE49-F238E27FC236}">
                <a16:creationId xmlns:a16="http://schemas.microsoft.com/office/drawing/2014/main" id="{6634D7E8-917A-3D45-C27A-2659D9EA11C2}"/>
              </a:ext>
            </a:extLst>
          </p:cNvPr>
          <p:cNvCxnSpPr/>
          <p:nvPr/>
        </p:nvCxnSpPr>
        <p:spPr>
          <a:xfrm flipV="1">
            <a:off x="7774218" y="3664169"/>
            <a:ext cx="0" cy="2769989"/>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39D8E3A-28C2-6F0F-99AE-ABB40567B636}"/>
              </a:ext>
            </a:extLst>
          </p:cNvPr>
          <p:cNvSpPr txBox="1"/>
          <p:nvPr/>
        </p:nvSpPr>
        <p:spPr>
          <a:xfrm>
            <a:off x="4017262" y="3722945"/>
            <a:ext cx="1993012" cy="1107996"/>
          </a:xfrm>
          <a:prstGeom prst="rect">
            <a:avLst/>
          </a:prstGeom>
          <a:noFill/>
        </p:spPr>
        <p:txBody>
          <a:bodyPr wrap="square" rtlCol="0">
            <a:spAutoFit/>
          </a:bodyPr>
          <a:lstStyle/>
          <a:p>
            <a:r>
              <a:rPr lang="en-US" sz="1200" b="1" dirty="0" err="1">
                <a:solidFill>
                  <a:srgbClr val="002060"/>
                </a:solidFill>
              </a:rPr>
              <a:t>RateMyLayover</a:t>
            </a:r>
            <a:r>
              <a:rPr lang="en-US" sz="1200" b="1" dirty="0">
                <a:solidFill>
                  <a:srgbClr val="002060"/>
                </a:solidFill>
              </a:rPr>
              <a:t> </a:t>
            </a:r>
            <a:r>
              <a:rPr lang="en-US" sz="1200" dirty="0"/>
              <a:t>is a rating function that allows crew members to rate their hotel stay after check out.</a:t>
            </a:r>
          </a:p>
          <a:p>
            <a:endParaRPr lang="en-US" dirty="0"/>
          </a:p>
        </p:txBody>
      </p:sp>
      <p:pic>
        <p:nvPicPr>
          <p:cNvPr id="15" name="Picture 14">
            <a:extLst>
              <a:ext uri="{FF2B5EF4-FFF2-40B4-BE49-F238E27FC236}">
                <a16:creationId xmlns:a16="http://schemas.microsoft.com/office/drawing/2014/main" id="{5ED466D3-66E2-4EA2-E054-17547D0707FB}"/>
              </a:ext>
            </a:extLst>
          </p:cNvPr>
          <p:cNvPicPr>
            <a:picLocks noChangeAspect="1"/>
          </p:cNvPicPr>
          <p:nvPr/>
        </p:nvPicPr>
        <p:blipFill>
          <a:blip r:embed="rId8"/>
          <a:stretch>
            <a:fillRect/>
          </a:stretch>
        </p:blipFill>
        <p:spPr>
          <a:xfrm>
            <a:off x="6069642" y="3731106"/>
            <a:ext cx="1569827" cy="2505685"/>
          </a:xfrm>
          <a:prstGeom prst="rect">
            <a:avLst/>
          </a:prstGeom>
        </p:spPr>
      </p:pic>
    </p:spTree>
    <p:extLst>
      <p:ext uri="{BB962C8B-B14F-4D97-AF65-F5344CB8AC3E}">
        <p14:creationId xmlns:p14="http://schemas.microsoft.com/office/powerpoint/2010/main" val="41277433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2407</TotalTime>
  <Words>603</Words>
  <Application>Microsoft Office PowerPoint</Application>
  <PresentationFormat>Widescreen</PresentationFormat>
  <Paragraphs>33</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Robinson</dc:creator>
  <cp:lastModifiedBy>Victoria Robinson</cp:lastModifiedBy>
  <cp:revision>20</cp:revision>
  <dcterms:created xsi:type="dcterms:W3CDTF">2021-03-10T23:00:19Z</dcterms:created>
  <dcterms:modified xsi:type="dcterms:W3CDTF">2023-04-26T19:27:41Z</dcterms:modified>
</cp:coreProperties>
</file>