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6858000" cx="12192000"/>
  <p:notesSz cx="6858000" cy="9144000"/>
  <p:embeddedFontLst>
    <p:embeddedFont>
      <p:font typeface="Montserrat"/>
      <p:regular r:id="rId43"/>
      <p:bold r:id="rId44"/>
      <p:italic r:id="rId45"/>
      <p:boldItalic r:id="rId46"/>
    </p:embeddedFont>
    <p:embeddedFont>
      <p:font typeface="Helvetica Neue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izmSsFn5yg5UX5yNSmF2UQsc95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3B4C941-881A-46EA-B044-501C4BFBF1B1}">
  <a:tblStyle styleId="{53B4C941-881A-46EA-B044-501C4BFBF1B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CFD7E7"/>
          </a:solidFill>
        </a:fill>
      </a:tcStyle>
    </a:wholeTbl>
    <a:band1H>
      <a:tcTxStyle b="off" i="off"/>
    </a:band1H>
    <a:band2H>
      <a:tcTxStyle b="off" i="off"/>
      <a:tcStyle>
        <a:fill>
          <a:solidFill>
            <a:srgbClr val="E8ECF4"/>
          </a:solidFill>
        </a:fill>
      </a:tcStyle>
    </a:band2H>
    <a:band1V>
      <a:tcTxStyle b="off" i="off"/>
    </a:band1V>
    <a:band2V>
      <a:tcTxStyle b="off" i="off"/>
    </a:band2V>
    <a:lastCol>
      <a:tcTxStyle b="off" i="off"/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Montserrat-bold.fntdata"/><Relationship Id="rId43" Type="http://schemas.openxmlformats.org/officeDocument/2006/relationships/font" Target="fonts/Montserrat-regular.fntdata"/><Relationship Id="rId46" Type="http://schemas.openxmlformats.org/officeDocument/2006/relationships/font" Target="fonts/Montserrat-boldItalic.fntdata"/><Relationship Id="rId45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bold.fntdata"/><Relationship Id="rId47" Type="http://schemas.openxmlformats.org/officeDocument/2006/relationships/font" Target="fonts/HelveticaNeue-regular.fntdata"/><Relationship Id="rId49" Type="http://schemas.openxmlformats.org/officeDocument/2006/relationships/font" Target="fonts/HelveticaNeue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customschemas.google.com/relationships/presentationmetadata" Target="metadata"/><Relationship Id="rId50" Type="http://schemas.openxmlformats.org/officeDocument/2006/relationships/font" Target="fonts/HelveticaNeue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The P2A model helps to identify where to focus efforts, which capabilities are needed in order to achieve desired outcomes, 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We get multiple feedback loops which allow us to inspect and adapt on the journey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1" name="Google Shape;501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8" name="Google Shape;50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6" name="Google Shape;51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4" name="Google Shape;52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0" name="Google Shape;540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7" name="Google Shape;547;p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4" name="Google Shape;554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1" name="Google Shape;561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6" name="Google Shape;566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7" name="Google Shape;617;p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3" name="Google Shape;623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0" name="Google Shape;630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7" name="Google Shape;637;p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4" name="Google Shape;644;p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2" name="Google Shape;652;p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" name="Google Shape;6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9" name="Google Shape;659;p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6" name="Google Shape;666;p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3" name="Google Shape;673;p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0" name="Google Shape;680;p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7" name="Google Shape;687;p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4" name="Google Shape;694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1" name="Google Shape;701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6" name="Google Shape;766;p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" name="Google Shape;75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/>
              <a:t>New Simplified top 5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/>
              <a:t>Business Outcomes are the goal - Outcome focused, create a sense of urgency with a compelling why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/>
              <a:t>Leaders have to lead the change - More than team level. Leadership shift, have to own, optimize the whole system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/>
              <a:t>Make the shift to a Product/Value driven mindset - Product vs Project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/>
              <a:t>Manage the change journey - Long term, Manage the change not just training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/>
              <a:t>Not Just IT you need Biz, HR and Finance Engagement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/>
              <a:t>Build Internal Agile Coaching Capability for Sustainable Improvement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ash Front Page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" name="Google Shape;1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38939" y="-470496"/>
            <a:ext cx="14340325" cy="779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68"/>
          <p:cNvSpPr txBox="1"/>
          <p:nvPr>
            <p:ph idx="1" type="body"/>
          </p:nvPr>
        </p:nvSpPr>
        <p:spPr>
          <a:xfrm>
            <a:off x="685869" y="2040999"/>
            <a:ext cx="6340784" cy="807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12" name="Google Shape;12;p68"/>
          <p:cNvSpPr txBox="1"/>
          <p:nvPr>
            <p:ph idx="2" type="body"/>
          </p:nvPr>
        </p:nvSpPr>
        <p:spPr>
          <a:xfrm>
            <a:off x="685869" y="3685469"/>
            <a:ext cx="686431" cy="449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13" name="Google Shape;13;p68"/>
          <p:cNvSpPr txBox="1"/>
          <p:nvPr>
            <p:ph idx="12" type="sldNum"/>
          </p:nvPr>
        </p:nvSpPr>
        <p:spPr>
          <a:xfrm>
            <a:off x="9182100" y="62611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91" y="-521323"/>
            <a:ext cx="3210340" cy="2965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 Footer">
  <p:cSld name="1_Blank w Foot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/>
          <p:nvPr>
            <p:ph idx="12" type="sldNum"/>
          </p:nvPr>
        </p:nvSpPr>
        <p:spPr>
          <a:xfrm>
            <a:off x="11936437" y="6603634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33"/>
          <p:cNvSpPr txBox="1"/>
          <p:nvPr/>
        </p:nvSpPr>
        <p:spPr>
          <a:xfrm>
            <a:off x="-26158" y="-1"/>
            <a:ext cx="12244313" cy="718145"/>
          </a:xfrm>
          <a:prstGeom prst="rect">
            <a:avLst/>
          </a:prstGeom>
          <a:solidFill>
            <a:srgbClr val="2C5697"/>
          </a:solidFill>
          <a:ln>
            <a:noFill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ogo&#10;&#10;Description automatically generated" id="39" name="Google Shape;3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599" y="6231660"/>
            <a:ext cx="1324219" cy="50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 Footer Dark">
  <p:cSld name="Blank w Footer Dark">
    <p:bg>
      <p:bgPr>
        <a:solidFill>
          <a:srgbClr val="2B5597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6"/>
          <p:cNvSpPr txBox="1"/>
          <p:nvPr/>
        </p:nvSpPr>
        <p:spPr>
          <a:xfrm>
            <a:off x="8140700" y="6623912"/>
            <a:ext cx="3581400" cy="127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rPr>
              <a:t>© Copyright Path to Agility, LLC All Rights Reserved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42;p76"/>
          <p:cNvSpPr txBox="1"/>
          <p:nvPr>
            <p:ph idx="12" type="sldNum"/>
          </p:nvPr>
        </p:nvSpPr>
        <p:spPr>
          <a:xfrm>
            <a:off x="11936437" y="6603634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DDDDDD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" name="Google Shape;43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6158" y="5771478"/>
            <a:ext cx="1617785" cy="149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Blank">
  <p:cSld name="Black Blank">
    <p:bg>
      <p:bgPr>
        <a:solidFill>
          <a:srgbClr val="2B5597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7"/>
          <p:cNvSpPr txBox="1"/>
          <p:nvPr>
            <p:ph idx="12" type="sldNum"/>
          </p:nvPr>
        </p:nvSpPr>
        <p:spPr>
          <a:xfrm>
            <a:off x="11936437" y="6657978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 colors">
  <p:cSld name="Highlight color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8"/>
          <p:cNvSpPr txBox="1"/>
          <p:nvPr>
            <p:ph idx="1" type="body"/>
          </p:nvPr>
        </p:nvSpPr>
        <p:spPr>
          <a:xfrm>
            <a:off x="6324600" y="664145"/>
            <a:ext cx="5177334" cy="1618110"/>
          </a:xfrm>
          <a:prstGeom prst="rect">
            <a:avLst/>
          </a:prstGeom>
          <a:solidFill>
            <a:srgbClr val="2C5697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48" name="Google Shape;48;p78"/>
          <p:cNvSpPr txBox="1"/>
          <p:nvPr>
            <p:ph idx="2" type="body"/>
          </p:nvPr>
        </p:nvSpPr>
        <p:spPr>
          <a:xfrm>
            <a:off x="7937923" y="1164525"/>
            <a:ext cx="1717735" cy="350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49" name="Google Shape;49;p78"/>
          <p:cNvSpPr txBox="1"/>
          <p:nvPr>
            <p:ph idx="3" type="body"/>
          </p:nvPr>
        </p:nvSpPr>
        <p:spPr>
          <a:xfrm>
            <a:off x="6324600" y="2619945"/>
            <a:ext cx="5177334" cy="161811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50" name="Google Shape;50;p78"/>
          <p:cNvSpPr txBox="1"/>
          <p:nvPr>
            <p:ph idx="4" type="body"/>
          </p:nvPr>
        </p:nvSpPr>
        <p:spPr>
          <a:xfrm>
            <a:off x="814685" y="4575745"/>
            <a:ext cx="10687249" cy="1618110"/>
          </a:xfrm>
          <a:prstGeom prst="rect">
            <a:avLst/>
          </a:prstGeom>
          <a:solidFill>
            <a:srgbClr val="3EB1C8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51" name="Google Shape;51;p78"/>
          <p:cNvSpPr txBox="1"/>
          <p:nvPr>
            <p:ph idx="5" type="body"/>
          </p:nvPr>
        </p:nvSpPr>
        <p:spPr>
          <a:xfrm>
            <a:off x="800100" y="664145"/>
            <a:ext cx="5177334" cy="1618110"/>
          </a:xfrm>
          <a:prstGeom prst="rect">
            <a:avLst/>
          </a:prstGeom>
          <a:solidFill>
            <a:srgbClr val="41536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52" name="Google Shape;52;p78"/>
          <p:cNvSpPr txBox="1"/>
          <p:nvPr>
            <p:ph idx="6" type="body"/>
          </p:nvPr>
        </p:nvSpPr>
        <p:spPr>
          <a:xfrm>
            <a:off x="800100" y="2619945"/>
            <a:ext cx="5177334" cy="16181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53" name="Google Shape;53;p78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Blue Blank">
  <p:cSld name="Dark Blue Blank">
    <p:bg>
      <p:bgPr>
        <a:solidFill>
          <a:srgbClr val="2B5597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9"/>
          <p:cNvSpPr/>
          <p:nvPr>
            <p:ph idx="2" type="pic"/>
          </p:nvPr>
        </p:nvSpPr>
        <p:spPr>
          <a:xfrm>
            <a:off x="2420814" y="0"/>
            <a:ext cx="984696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69"/>
          <p:cNvSpPr txBox="1"/>
          <p:nvPr>
            <p:ph idx="12" type="sldNum"/>
          </p:nvPr>
        </p:nvSpPr>
        <p:spPr>
          <a:xfrm>
            <a:off x="11936437" y="6657978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D1EE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BD1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D1EE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BD1E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D1EE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BD1E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D1EE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BD1E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D1EE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BD1E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D1EE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BD1E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D1EE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BD1E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D1EE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BD1E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D1EE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BD1E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Image" id="18" name="Google Shape;18;p69"/>
          <p:cNvPicPr preferRelativeResize="0"/>
          <p:nvPr/>
        </p:nvPicPr>
        <p:blipFill rotWithShape="1">
          <a:blip r:embed="rId2">
            <a:alphaModFix amt="72893"/>
          </a:blip>
          <a:srcRect b="0" l="0" r="0" t="0"/>
          <a:stretch/>
        </p:blipFill>
        <p:spPr>
          <a:xfrm>
            <a:off x="2660797" y="2327559"/>
            <a:ext cx="2502546" cy="2318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ank ">
  <p:cSld name=" Blank ">
    <p:bg>
      <p:bgPr>
        <a:solidFill>
          <a:srgbClr val="DBDEDE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0"/>
          <p:cNvSpPr txBox="1"/>
          <p:nvPr>
            <p:ph idx="12" type="sldNum"/>
          </p:nvPr>
        </p:nvSpPr>
        <p:spPr>
          <a:xfrm>
            <a:off x="11936437" y="6657978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 Footer">
  <p:cSld name="Blank w Footer 2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/>
          <p:nvPr>
            <p:ph idx="12" type="sldNum"/>
          </p:nvPr>
        </p:nvSpPr>
        <p:spPr>
          <a:xfrm>
            <a:off x="11936437" y="6603634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2"/>
          <p:cNvSpPr txBox="1"/>
          <p:nvPr>
            <p:ph idx="1" type="body"/>
          </p:nvPr>
        </p:nvSpPr>
        <p:spPr>
          <a:xfrm>
            <a:off x="651592" y="294569"/>
            <a:ext cx="10888816" cy="733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25" name="Google Shape;25;p72"/>
          <p:cNvSpPr txBox="1"/>
          <p:nvPr>
            <p:ph idx="12" type="sldNum"/>
          </p:nvPr>
        </p:nvSpPr>
        <p:spPr>
          <a:xfrm>
            <a:off x="11936437" y="6603634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 2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5"/>
          <p:cNvSpPr txBox="1"/>
          <p:nvPr>
            <p:ph idx="1" type="body"/>
          </p:nvPr>
        </p:nvSpPr>
        <p:spPr>
          <a:xfrm>
            <a:off x="651592" y="294569"/>
            <a:ext cx="10888816" cy="733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342900" lvl="1" marL="914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54329" lvl="4" marL="22860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5pPr>
            <a:lvl6pPr indent="-354329" lvl="5" marL="27432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6pPr>
            <a:lvl7pPr indent="-354329" lvl="6" marL="32004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7pPr>
            <a:lvl8pPr indent="-354329" lvl="7" marL="36576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8pPr>
            <a:lvl9pPr indent="-354329" lvl="8" marL="411480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80"/>
              <a:buChar char="▪"/>
              <a:defRPr/>
            </a:lvl9pPr>
          </a:lstStyle>
          <a:p/>
        </p:txBody>
      </p:sp>
      <p:sp>
        <p:nvSpPr>
          <p:cNvPr id="28" name="Google Shape;28;p75"/>
          <p:cNvSpPr txBox="1"/>
          <p:nvPr>
            <p:ph idx="12" type="sldNum"/>
          </p:nvPr>
        </p:nvSpPr>
        <p:spPr>
          <a:xfrm>
            <a:off x="11936438" y="6603634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 Footer">
  <p:cSld name="Blank w Foot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1"/>
          <p:cNvSpPr txBox="1"/>
          <p:nvPr>
            <p:ph idx="12" type="sldNum"/>
          </p:nvPr>
        </p:nvSpPr>
        <p:spPr>
          <a:xfrm>
            <a:off x="11936437" y="6603634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71"/>
          <p:cNvSpPr txBox="1"/>
          <p:nvPr/>
        </p:nvSpPr>
        <p:spPr>
          <a:xfrm>
            <a:off x="-26158" y="-1"/>
            <a:ext cx="12244313" cy="718145"/>
          </a:xfrm>
          <a:prstGeom prst="rect">
            <a:avLst/>
          </a:prstGeom>
          <a:solidFill>
            <a:srgbClr val="2C5697"/>
          </a:solidFill>
          <a:ln>
            <a:noFill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/>
          <p:nvPr/>
        </p:nvSpPr>
        <p:spPr>
          <a:xfrm>
            <a:off x="0" y="1"/>
            <a:ext cx="12192000" cy="6286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lt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1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 w Footer">
  <p:cSld name="2_Blank w Foo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/>
          <p:nvPr>
            <p:ph idx="12" type="sldNum"/>
          </p:nvPr>
        </p:nvSpPr>
        <p:spPr>
          <a:xfrm>
            <a:off x="11936437" y="6603634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7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7"/>
          <p:cNvSpPr txBox="1"/>
          <p:nvPr>
            <p:ph idx="1" type="body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19100" lvl="1" marL="9144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19100" lvl="2" marL="13716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o"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19100" lvl="3" marL="18288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–"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38150" lvl="4" marL="22860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▪"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38150" lvl="5" marL="27432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▪"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38150" lvl="6" marL="32004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▪"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38150" lvl="7" marL="36576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▪"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38150" lvl="8" marL="41148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▪"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67"/>
          <p:cNvSpPr txBox="1"/>
          <p:nvPr>
            <p:ph idx="12" type="sldNum"/>
          </p:nvPr>
        </p:nvSpPr>
        <p:spPr>
          <a:xfrm>
            <a:off x="11936437" y="6603634"/>
            <a:ext cx="153964" cy="135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7" Type="http://schemas.openxmlformats.org/officeDocument/2006/relationships/image" Target="../media/image14.png"/><Relationship Id="rId8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Relationship Id="rId4" Type="http://schemas.openxmlformats.org/officeDocument/2006/relationships/image" Target="../media/image2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>
            <p:ph idx="1" type="body"/>
          </p:nvPr>
        </p:nvSpPr>
        <p:spPr>
          <a:xfrm>
            <a:off x="685869" y="1888599"/>
            <a:ext cx="6340784" cy="216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pen Sans SemiBold"/>
              <a:buNone/>
            </a:pPr>
            <a:r>
              <a:rPr lang="en-US"/>
              <a:t>Path To Agility</a:t>
            </a:r>
            <a:r>
              <a:rPr baseline="30000" lang="en-US" sz="3600"/>
              <a:t>®</a:t>
            </a:r>
            <a:endParaRPr sz="3600"/>
          </a:p>
        </p:txBody>
      </p:sp>
      <p:sp>
        <p:nvSpPr>
          <p:cNvPr id="59" name="Google Shape;59;p1"/>
          <p:cNvSpPr txBox="1"/>
          <p:nvPr>
            <p:ph idx="2" type="body"/>
          </p:nvPr>
        </p:nvSpPr>
        <p:spPr>
          <a:xfrm>
            <a:off x="685869" y="2790291"/>
            <a:ext cx="5188507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Open Sans"/>
              <a:buNone/>
            </a:pPr>
            <a:r>
              <a:rPr i="0" lang="en-US" sz="2500" u="none" cap="none" strike="noStrike">
                <a:solidFill>
                  <a:srgbClr val="FFFFFF"/>
                </a:solidFill>
              </a:rPr>
              <a:t>An Outcome-Based Agile Transformation Approach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CF3B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7"/>
          <p:cNvGrpSpPr/>
          <p:nvPr/>
        </p:nvGrpSpPr>
        <p:grpSpPr>
          <a:xfrm>
            <a:off x="1243346" y="236658"/>
            <a:ext cx="2971801" cy="3788134"/>
            <a:chOff x="0" y="0"/>
            <a:chExt cx="2971800" cy="3788133"/>
          </a:xfrm>
        </p:grpSpPr>
        <p:sp>
          <p:nvSpPr>
            <p:cNvPr id="218" name="Google Shape;218;p27"/>
            <p:cNvSpPr txBox="1"/>
            <p:nvPr/>
          </p:nvSpPr>
          <p:spPr>
            <a:xfrm>
              <a:off x="741822" y="2592206"/>
              <a:ext cx="1513556" cy="4694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5563"/>
                </a:buClr>
                <a:buSzPts val="1400"/>
                <a:buFont typeface="Open Sans SemiBold"/>
                <a:buNone/>
              </a:pPr>
              <a:r>
                <a:rPr b="1" i="0" lang="en-US" sz="1200" u="none" cap="none" strike="noStrike">
                  <a:solidFill>
                    <a:srgbClr val="42556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Accomplish</a:t>
              </a:r>
              <a:endPara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19" name="Google Shape;219;p27"/>
            <p:cNvCxnSpPr/>
            <p:nvPr/>
          </p:nvCxnSpPr>
          <p:spPr>
            <a:xfrm rot="10800000">
              <a:off x="2063331" y="2834350"/>
              <a:ext cx="555115" cy="953783"/>
            </a:xfrm>
            <a:prstGeom prst="straightConnector1">
              <a:avLst/>
            </a:prstGeom>
            <a:noFill/>
            <a:ln cap="flat" cmpd="sng" w="76200">
              <a:solidFill>
                <a:srgbClr val="3E546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pic>
          <p:nvPicPr>
            <p:cNvPr descr="Image" id="220" name="Google Shape;220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2971800" cy="25736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1" name="Google Shape;221;p27"/>
          <p:cNvGrpSpPr/>
          <p:nvPr/>
        </p:nvGrpSpPr>
        <p:grpSpPr>
          <a:xfrm>
            <a:off x="3477483" y="1541446"/>
            <a:ext cx="2969130" cy="3791606"/>
            <a:chOff x="0" y="0"/>
            <a:chExt cx="2969128" cy="3791605"/>
          </a:xfrm>
        </p:grpSpPr>
        <p:cxnSp>
          <p:nvCxnSpPr>
            <p:cNvPr id="222" name="Google Shape;222;p27"/>
            <p:cNvCxnSpPr/>
            <p:nvPr/>
          </p:nvCxnSpPr>
          <p:spPr>
            <a:xfrm rot="10800000">
              <a:off x="2072378" y="2837823"/>
              <a:ext cx="555115" cy="953782"/>
            </a:xfrm>
            <a:prstGeom prst="straightConnector1">
              <a:avLst/>
            </a:prstGeom>
            <a:noFill/>
            <a:ln cap="flat" cmpd="sng" w="76200">
              <a:solidFill>
                <a:srgbClr val="3E546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23" name="Google Shape;223;p27"/>
            <p:cNvSpPr txBox="1"/>
            <p:nvPr/>
          </p:nvSpPr>
          <p:spPr>
            <a:xfrm>
              <a:off x="691362" y="2557419"/>
              <a:ext cx="1513557" cy="4694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5563"/>
                </a:buClr>
                <a:buSzPts val="1400"/>
                <a:buFont typeface="Open Sans SemiBold"/>
                <a:buNone/>
              </a:pPr>
              <a:r>
                <a:rPr b="1" i="0" lang="en-US" sz="1200" u="none" cap="none" strike="noStrike">
                  <a:solidFill>
                    <a:srgbClr val="42556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Drive</a:t>
              </a:r>
              <a:endPara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Image" id="224" name="Google Shape;224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2969128" cy="257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5" name="Google Shape;225;p27"/>
          <p:cNvGrpSpPr/>
          <p:nvPr/>
        </p:nvGrpSpPr>
        <p:grpSpPr>
          <a:xfrm>
            <a:off x="5710577" y="2827027"/>
            <a:ext cx="5199979" cy="3857817"/>
            <a:chOff x="0" y="0"/>
            <a:chExt cx="5199977" cy="3857815"/>
          </a:xfrm>
        </p:grpSpPr>
        <p:grpSp>
          <p:nvGrpSpPr>
            <p:cNvPr id="226" name="Google Shape;226;p27"/>
            <p:cNvGrpSpPr/>
            <p:nvPr/>
          </p:nvGrpSpPr>
          <p:grpSpPr>
            <a:xfrm>
              <a:off x="664233" y="1284163"/>
              <a:ext cx="4535744" cy="2573652"/>
              <a:chOff x="0" y="0"/>
              <a:chExt cx="4535743" cy="2573651"/>
            </a:xfrm>
          </p:grpSpPr>
          <p:sp>
            <p:nvSpPr>
              <p:cNvPr id="227" name="Google Shape;227;p27"/>
              <p:cNvSpPr txBox="1"/>
              <p:nvPr/>
            </p:nvSpPr>
            <p:spPr>
              <a:xfrm>
                <a:off x="0" y="1261860"/>
                <a:ext cx="1513556" cy="2476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5563"/>
                  </a:buClr>
                  <a:buSzPts val="1400"/>
                  <a:buFont typeface="Open Sans SemiBold"/>
                  <a:buNone/>
                </a:pPr>
                <a:r>
                  <a:rPr b="1" i="0" lang="en-US" sz="1200" u="none" cap="none" strike="noStrike">
                    <a:solidFill>
                      <a:srgbClr val="42556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Enable</a:t>
                </a:r>
                <a:endParaRPr b="0" i="0" sz="12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228" name="Google Shape;228;p27"/>
              <p:cNvCxnSpPr/>
              <p:nvPr/>
            </p:nvCxnSpPr>
            <p:spPr>
              <a:xfrm rot="10800000">
                <a:off x="1371787" y="1508473"/>
                <a:ext cx="555115" cy="953783"/>
              </a:xfrm>
              <a:prstGeom prst="straightConnector1">
                <a:avLst/>
              </a:prstGeom>
              <a:noFill/>
              <a:ln cap="flat" cmpd="sng" w="76200">
                <a:solidFill>
                  <a:srgbClr val="3E5462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pic>
            <p:nvPicPr>
              <p:cNvPr descr="Image" id="229" name="Google Shape;229;p2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563942" y="0"/>
                <a:ext cx="2971801" cy="25736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Image" id="230" name="Google Shape;230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2969128" cy="25713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p27"/>
          <p:cNvSpPr/>
          <p:nvPr/>
        </p:nvSpPr>
        <p:spPr>
          <a:xfrm>
            <a:off x="8692946" y="4863746"/>
            <a:ext cx="1532317" cy="1532317"/>
          </a:xfrm>
          <a:prstGeom prst="ellipse">
            <a:avLst/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2" name="Google Shape;232;p27"/>
          <p:cNvGrpSpPr/>
          <p:nvPr/>
        </p:nvGrpSpPr>
        <p:grpSpPr>
          <a:xfrm>
            <a:off x="1263084" y="244530"/>
            <a:ext cx="2943300" cy="2548970"/>
            <a:chOff x="0" y="0"/>
            <a:chExt cx="2943298" cy="2548968"/>
          </a:xfrm>
        </p:grpSpPr>
        <p:grpSp>
          <p:nvGrpSpPr>
            <p:cNvPr id="233" name="Google Shape;233;p27"/>
            <p:cNvGrpSpPr/>
            <p:nvPr/>
          </p:nvGrpSpPr>
          <p:grpSpPr>
            <a:xfrm>
              <a:off x="0" y="0"/>
              <a:ext cx="2943298" cy="2548968"/>
              <a:chOff x="0" y="0"/>
              <a:chExt cx="2943297" cy="2548967"/>
            </a:xfrm>
          </p:grpSpPr>
          <p:pic>
            <p:nvPicPr>
              <p:cNvPr descr="Image" id="234" name="Google Shape;234;p2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0" y="0"/>
                <a:ext cx="2943297" cy="25489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5" name="Google Shape;235;p27"/>
              <p:cNvSpPr/>
              <p:nvPr/>
            </p:nvSpPr>
            <p:spPr>
              <a:xfrm>
                <a:off x="712307" y="780820"/>
                <a:ext cx="1532315" cy="1532315"/>
              </a:xfrm>
              <a:prstGeom prst="ellipse">
                <a:avLst/>
              </a:prstGeom>
              <a:solidFill>
                <a:srgbClr val="FFFFFF"/>
              </a:solidFill>
              <a:ln cap="flat" cmpd="sng" w="762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descr="Image" id="236" name="Google Shape;236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01222" y="1156568"/>
              <a:ext cx="1329879" cy="9211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7"/>
            <p:cNvSpPr txBox="1"/>
            <p:nvPr/>
          </p:nvSpPr>
          <p:spPr>
            <a:xfrm>
              <a:off x="420921" y="120881"/>
              <a:ext cx="2235381" cy="7215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C5697"/>
                </a:buClr>
                <a:buSzPts val="1800"/>
                <a:buFont typeface="Open Sans SemiBold"/>
                <a:buNone/>
              </a:pPr>
              <a:r>
                <a:rPr b="1" i="0" lang="en-US" sz="1800" u="none" cap="none" strike="noStrike">
                  <a:solidFill>
                    <a:srgbClr val="2C56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Outcomes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8" name="Google Shape;238;p27"/>
          <p:cNvGrpSpPr/>
          <p:nvPr/>
        </p:nvGrpSpPr>
        <p:grpSpPr>
          <a:xfrm>
            <a:off x="5720784" y="1517109"/>
            <a:ext cx="2943300" cy="3867191"/>
            <a:chOff x="0" y="-72152"/>
            <a:chExt cx="2943298" cy="3867190"/>
          </a:xfrm>
        </p:grpSpPr>
        <p:grpSp>
          <p:nvGrpSpPr>
            <p:cNvPr id="239" name="Google Shape;239;p27"/>
            <p:cNvGrpSpPr/>
            <p:nvPr/>
          </p:nvGrpSpPr>
          <p:grpSpPr>
            <a:xfrm>
              <a:off x="0" y="1246069"/>
              <a:ext cx="2943298" cy="2548969"/>
              <a:chOff x="0" y="0"/>
              <a:chExt cx="2943297" cy="2548967"/>
            </a:xfrm>
          </p:grpSpPr>
          <p:pic>
            <p:nvPicPr>
              <p:cNvPr descr="Image" id="240" name="Google Shape;240;p2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0" y="0"/>
                <a:ext cx="2943297" cy="25489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1" name="Google Shape;241;p27"/>
              <p:cNvSpPr/>
              <p:nvPr/>
            </p:nvSpPr>
            <p:spPr>
              <a:xfrm>
                <a:off x="712307" y="780820"/>
                <a:ext cx="1532315" cy="1532315"/>
              </a:xfrm>
              <a:prstGeom prst="ellipse">
                <a:avLst/>
              </a:prstGeom>
              <a:solidFill>
                <a:srgbClr val="FFFFFF"/>
              </a:solidFill>
              <a:ln cap="flat" cmpd="sng" w="762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descr="Image" id="242" name="Google Shape;242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21283" y="2173503"/>
              <a:ext cx="807725" cy="1322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27"/>
            <p:cNvSpPr txBox="1"/>
            <p:nvPr/>
          </p:nvSpPr>
          <p:spPr>
            <a:xfrm>
              <a:off x="594313" y="1382355"/>
              <a:ext cx="1874775" cy="80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C5697"/>
                </a:buClr>
                <a:buSzPts val="1800"/>
                <a:buFont typeface="Open Sans SemiBold"/>
                <a:buNone/>
              </a:pPr>
              <a:r>
                <a:rPr b="1" i="0" lang="en-US" sz="1800" u="none" cap="none" strike="noStrike">
                  <a:solidFill>
                    <a:srgbClr val="2C56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Agile Capabilities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4" name="Google Shape;244;p27"/>
            <p:cNvSpPr txBox="1"/>
            <p:nvPr/>
          </p:nvSpPr>
          <p:spPr>
            <a:xfrm>
              <a:off x="721551" y="791138"/>
              <a:ext cx="1607105" cy="5535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Open Sans SemiBold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Which Are Achieved Through</a:t>
              </a:r>
              <a:endParaRPr b="0"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45" name="Google Shape;245;p27"/>
            <p:cNvCxnSpPr/>
            <p:nvPr/>
          </p:nvCxnSpPr>
          <p:spPr>
            <a:xfrm>
              <a:off x="139496" y="-72152"/>
              <a:ext cx="557907" cy="952152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246" name="Google Shape;246;p27"/>
          <p:cNvSpPr txBox="1"/>
          <p:nvPr/>
        </p:nvSpPr>
        <p:spPr>
          <a:xfrm>
            <a:off x="7334300" y="294569"/>
            <a:ext cx="4206108" cy="1370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3400"/>
              <a:buFont typeface="Open Sans SemiBold"/>
              <a:buNone/>
            </a:pPr>
            <a:r>
              <a:rPr b="1" i="0" lang="en-US" sz="34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1" baseline="30000" i="0" lang="en-US" sz="34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" name="Google Shape;247;p27"/>
          <p:cNvPicPr preferRelativeResize="0"/>
          <p:nvPr/>
        </p:nvPicPr>
        <p:blipFill rotWithShape="1">
          <a:blip r:embed="rId7">
            <a:alphaModFix/>
          </a:blip>
          <a:srcRect b="0" l="-2945" r="-2516" t="0"/>
          <a:stretch/>
        </p:blipFill>
        <p:spPr>
          <a:xfrm>
            <a:off x="7857887" y="4116250"/>
            <a:ext cx="3145393" cy="2567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27"/>
          <p:cNvGrpSpPr/>
          <p:nvPr/>
        </p:nvGrpSpPr>
        <p:grpSpPr>
          <a:xfrm>
            <a:off x="3485584" y="319399"/>
            <a:ext cx="2943300" cy="3769501"/>
            <a:chOff x="0" y="0"/>
            <a:chExt cx="2943298" cy="3769499"/>
          </a:xfrm>
        </p:grpSpPr>
        <p:grpSp>
          <p:nvGrpSpPr>
            <p:cNvPr id="249" name="Google Shape;249;p27"/>
            <p:cNvGrpSpPr/>
            <p:nvPr/>
          </p:nvGrpSpPr>
          <p:grpSpPr>
            <a:xfrm>
              <a:off x="0" y="1220531"/>
              <a:ext cx="2943298" cy="2548968"/>
              <a:chOff x="0" y="0"/>
              <a:chExt cx="2943297" cy="2548967"/>
            </a:xfrm>
          </p:grpSpPr>
          <p:pic>
            <p:nvPicPr>
              <p:cNvPr descr="Image" id="250" name="Google Shape;250;p2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0" y="0"/>
                <a:ext cx="2943297" cy="25489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1" name="Google Shape;251;p27"/>
              <p:cNvSpPr/>
              <p:nvPr/>
            </p:nvSpPr>
            <p:spPr>
              <a:xfrm>
                <a:off x="712307" y="780820"/>
                <a:ext cx="1532315" cy="1532315"/>
              </a:xfrm>
              <a:prstGeom prst="ellipse">
                <a:avLst/>
              </a:prstGeom>
              <a:solidFill>
                <a:srgbClr val="FFFFFF"/>
              </a:solidFill>
              <a:ln cap="flat" cmpd="sng" w="762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252" name="Google Shape;252;p27"/>
            <p:cNvSpPr txBox="1"/>
            <p:nvPr/>
          </p:nvSpPr>
          <p:spPr>
            <a:xfrm>
              <a:off x="645514" y="1318060"/>
              <a:ext cx="1712697" cy="8373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C5697"/>
                </a:buClr>
                <a:buSzPts val="1800"/>
                <a:buFont typeface="Open Sans SemiBold"/>
                <a:buNone/>
              </a:pPr>
              <a:r>
                <a:rPr b="1" i="0" lang="en-US" sz="1800" u="none" cap="none" strike="noStrike">
                  <a:solidFill>
                    <a:srgbClr val="2C56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Agile Outcomes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Image" id="253" name="Google Shape;253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6612" y="2136030"/>
              <a:ext cx="1050501" cy="11146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27"/>
            <p:cNvSpPr txBox="1"/>
            <p:nvPr/>
          </p:nvSpPr>
          <p:spPr>
            <a:xfrm>
              <a:off x="758347" y="747943"/>
              <a:ext cx="1487032" cy="5535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Open Sans SemiBold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“Why” Dictates Priorities </a:t>
              </a:r>
              <a:endParaRPr b="0"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55" name="Google Shape;255;p27"/>
            <p:cNvCxnSpPr/>
            <p:nvPr/>
          </p:nvCxnSpPr>
          <p:spPr>
            <a:xfrm>
              <a:off x="297221" y="0"/>
              <a:ext cx="557908" cy="952152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pic>
        <p:nvPicPr>
          <p:cNvPr descr="Image" id="256" name="Google Shape;256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1755" y="6069206"/>
            <a:ext cx="1267212" cy="46620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7"/>
          <p:cNvSpPr txBox="1"/>
          <p:nvPr/>
        </p:nvSpPr>
        <p:spPr>
          <a:xfrm>
            <a:off x="8712048" y="4282981"/>
            <a:ext cx="1577612" cy="8373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5697"/>
              </a:buClr>
              <a:buSzPts val="1800"/>
              <a:buFont typeface="Open Sans SemiBold"/>
              <a:buNone/>
            </a:pPr>
            <a:r>
              <a:rPr b="1" i="0" lang="en-US" sz="1800" u="none" cap="none" strike="noStrike">
                <a:solidFill>
                  <a:srgbClr val="2C5697"/>
                </a:solidFill>
                <a:latin typeface="Montserrat"/>
                <a:ea typeface="Montserrat"/>
                <a:cs typeface="Montserrat"/>
                <a:sym typeface="Montserrat"/>
              </a:rPr>
              <a:t>Agile Practices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" id="258" name="Google Shape;258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04503" y="5331225"/>
            <a:ext cx="1218103" cy="837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7"/>
          <p:cNvGrpSpPr/>
          <p:nvPr/>
        </p:nvGrpSpPr>
        <p:grpSpPr>
          <a:xfrm>
            <a:off x="7818400" y="2889276"/>
            <a:ext cx="3184880" cy="3748462"/>
            <a:chOff x="7818400" y="2889276"/>
            <a:chExt cx="3184880" cy="3748462"/>
          </a:xfrm>
        </p:grpSpPr>
        <p:sp>
          <p:nvSpPr>
            <p:cNvPr id="260" name="Google Shape;260;p27"/>
            <p:cNvSpPr txBox="1"/>
            <p:nvPr/>
          </p:nvSpPr>
          <p:spPr>
            <a:xfrm>
              <a:off x="8636203" y="3840515"/>
              <a:ext cx="1602300" cy="2738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Open Sans SemiBold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By Implementing</a:t>
              </a:r>
              <a:endParaRPr b="0" i="0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61" name="Google Shape;261;p27"/>
            <p:cNvCxnSpPr/>
            <p:nvPr/>
          </p:nvCxnSpPr>
          <p:spPr>
            <a:xfrm>
              <a:off x="8286560" y="2889276"/>
              <a:ext cx="557907" cy="952153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pic>
          <p:nvPicPr>
            <p:cNvPr descr="Image" id="262" name="Google Shape;262;p27"/>
            <p:cNvPicPr preferRelativeResize="0"/>
            <p:nvPr/>
          </p:nvPicPr>
          <p:blipFill rotWithShape="1">
            <a:blip r:embed="rId4">
              <a:alphaModFix/>
            </a:blip>
            <a:srcRect b="3118" l="-4529" r="-3576" t="0"/>
            <a:stretch/>
          </p:blipFill>
          <p:spPr>
            <a:xfrm>
              <a:off x="7818400" y="4111047"/>
              <a:ext cx="3184880" cy="252669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/>
          <p:nvPr/>
        </p:nvSpPr>
        <p:spPr>
          <a:xfrm>
            <a:off x="9756025" y="1407653"/>
            <a:ext cx="2438401" cy="5465745"/>
          </a:xfrm>
          <a:prstGeom prst="rect">
            <a:avLst/>
          </a:prstGeom>
          <a:solidFill>
            <a:srgbClr val="C0C7D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4864134" y="1407653"/>
            <a:ext cx="2438401" cy="5465745"/>
          </a:xfrm>
          <a:prstGeom prst="rect">
            <a:avLst/>
          </a:prstGeom>
          <a:solidFill>
            <a:srgbClr val="667CB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9"/>
          <p:cNvSpPr/>
          <p:nvPr/>
        </p:nvSpPr>
        <p:spPr>
          <a:xfrm>
            <a:off x="7289800" y="1407653"/>
            <a:ext cx="2489200" cy="5465745"/>
          </a:xfrm>
          <a:prstGeom prst="rect">
            <a:avLst/>
          </a:prstGeom>
          <a:solidFill>
            <a:srgbClr val="98A5CA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-30349" y="1407653"/>
            <a:ext cx="2470960" cy="5465745"/>
          </a:xfrm>
          <a:prstGeom prst="rect">
            <a:avLst/>
          </a:prstGeom>
          <a:solidFill>
            <a:srgbClr val="20294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/>
          <p:nvPr/>
        </p:nvSpPr>
        <p:spPr>
          <a:xfrm>
            <a:off x="2438468" y="1407653"/>
            <a:ext cx="2438401" cy="5465745"/>
          </a:xfrm>
          <a:prstGeom prst="rect">
            <a:avLst/>
          </a:prstGeom>
          <a:solidFill>
            <a:srgbClr val="2B5597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272" name="Google Shape;27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7602" y="652541"/>
            <a:ext cx="12400204" cy="358440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9"/>
          <p:cNvSpPr txBox="1"/>
          <p:nvPr/>
        </p:nvSpPr>
        <p:spPr>
          <a:xfrm rot="-5400000">
            <a:off x="-405006" y="3908177"/>
            <a:ext cx="309880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9"/>
          <p:cNvSpPr txBox="1"/>
          <p:nvPr/>
        </p:nvSpPr>
        <p:spPr>
          <a:xfrm rot="-5400000">
            <a:off x="7041662" y="3908177"/>
            <a:ext cx="309542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Accelerate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9"/>
          <p:cNvSpPr txBox="1"/>
          <p:nvPr/>
        </p:nvSpPr>
        <p:spPr>
          <a:xfrm rot="-5400000">
            <a:off x="9499894" y="3908177"/>
            <a:ext cx="309542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Adapt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9"/>
          <p:cNvSpPr txBox="1"/>
          <p:nvPr/>
        </p:nvSpPr>
        <p:spPr>
          <a:xfrm rot="-5400000">
            <a:off x="4548581" y="3908177"/>
            <a:ext cx="309880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Predict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9"/>
          <p:cNvSpPr txBox="1"/>
          <p:nvPr/>
        </p:nvSpPr>
        <p:spPr>
          <a:xfrm rot="-5400000">
            <a:off x="2121730" y="3908177"/>
            <a:ext cx="309880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Learn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9"/>
          <p:cNvSpPr txBox="1"/>
          <p:nvPr/>
        </p:nvSpPr>
        <p:spPr>
          <a:xfrm rot="1620000">
            <a:off x="1428208" y="3210255"/>
            <a:ext cx="3961705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0C0B56"/>
                </a:solidFill>
                <a:latin typeface="Montserrat"/>
                <a:ea typeface="Montserrat"/>
                <a:cs typeface="Montserrat"/>
                <a:sym typeface="Montserrat"/>
              </a:rPr>
              <a:t>Chaos &amp; Resistance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9"/>
          <p:cNvSpPr txBox="1"/>
          <p:nvPr/>
        </p:nvSpPr>
        <p:spPr>
          <a:xfrm rot="-2160000">
            <a:off x="5478159" y="2482625"/>
            <a:ext cx="2012728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0C0B56"/>
                </a:solidFill>
                <a:latin typeface="Montserrat"/>
                <a:ea typeface="Montserrat"/>
                <a:cs typeface="Montserrat"/>
                <a:sym typeface="Montserrat"/>
              </a:rPr>
              <a:t>Integration &amp; 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9"/>
          <p:cNvSpPr txBox="1"/>
          <p:nvPr/>
        </p:nvSpPr>
        <p:spPr>
          <a:xfrm rot="-360000">
            <a:off x="10499612" y="1127670"/>
            <a:ext cx="1499768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0C0B56"/>
                </a:solidFill>
                <a:latin typeface="Montserrat"/>
                <a:ea typeface="Montserrat"/>
                <a:cs typeface="Montserrat"/>
                <a:sym typeface="Montserrat"/>
              </a:rPr>
              <a:t>New Status Quo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9"/>
          <p:cNvSpPr txBox="1"/>
          <p:nvPr/>
        </p:nvSpPr>
        <p:spPr>
          <a:xfrm>
            <a:off x="517728" y="2740739"/>
            <a:ext cx="1057339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0C0B56"/>
                </a:solidFill>
                <a:latin typeface="Montserrat"/>
                <a:ea typeface="Montserrat"/>
                <a:cs typeface="Montserrat"/>
                <a:sym typeface="Montserrat"/>
              </a:rPr>
              <a:t>Status Quo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327" y="681020"/>
            <a:ext cx="3093688" cy="1185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7" name="Google Shape;287;p20"/>
          <p:cNvPicPr preferRelativeResize="0"/>
          <p:nvPr>
            <p:ph idx="2" type="pic"/>
          </p:nvPr>
        </p:nvPicPr>
        <p:blipFill rotWithShape="1">
          <a:blip r:embed="rId3">
            <a:alphaModFix amt="50000"/>
          </a:blip>
          <a:srcRect b="7" l="0" r="0" t="12"/>
          <a:stretch/>
        </p:blipFill>
        <p:spPr>
          <a:xfrm>
            <a:off x="2420814" y="0"/>
            <a:ext cx="98469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88" name="Google Shape;28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0797" y="2327559"/>
            <a:ext cx="2502546" cy="231842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0"/>
          <p:cNvSpPr txBox="1"/>
          <p:nvPr/>
        </p:nvSpPr>
        <p:spPr>
          <a:xfrm>
            <a:off x="3666502" y="2608575"/>
            <a:ext cx="47802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Open Sans SemiBold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Levels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/>
          <p:nvPr/>
        </p:nvSpPr>
        <p:spPr>
          <a:xfrm rot="-5400304">
            <a:off x="-442810" y="5487188"/>
            <a:ext cx="1905001" cy="760398"/>
          </a:xfrm>
          <a:prstGeom prst="rect">
            <a:avLst/>
          </a:prstGeom>
          <a:solidFill>
            <a:srgbClr val="00A7B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048661" y="5326117"/>
            <a:ext cx="1565691" cy="1082568"/>
            <a:chOff x="0" y="0"/>
            <a:chExt cx="1565689" cy="1082566"/>
          </a:xfrm>
        </p:grpSpPr>
        <p:sp>
          <p:nvSpPr>
            <p:cNvPr id="296" name="Google Shape;296;p24"/>
            <p:cNvSpPr/>
            <p:nvPr/>
          </p:nvSpPr>
          <p:spPr>
            <a:xfrm>
              <a:off x="0" y="0"/>
              <a:ext cx="1565689" cy="1082566"/>
            </a:xfrm>
            <a:prstGeom prst="ellipse">
              <a:avLst/>
            </a:prstGeom>
            <a:solidFill>
              <a:srgbClr val="ACCBFA">
                <a:alpha val="15686"/>
              </a:srgbClr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295359" y="263805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200047" y="442348"/>
              <a:ext cx="326505" cy="386951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515964" y="171855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420652" y="350399"/>
              <a:ext cx="326505" cy="386950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714873" y="261127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619561" y="439671"/>
              <a:ext cx="326505" cy="386951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48885" y="171855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853573" y="350399"/>
              <a:ext cx="326505" cy="386950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1131109" y="261127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1035797" y="439671"/>
              <a:ext cx="326505" cy="386951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307;p24"/>
          <p:cNvGrpSpPr/>
          <p:nvPr/>
        </p:nvGrpSpPr>
        <p:grpSpPr>
          <a:xfrm>
            <a:off x="8661999" y="5326117"/>
            <a:ext cx="1565690" cy="1082568"/>
            <a:chOff x="0" y="0"/>
            <a:chExt cx="1565689" cy="1082566"/>
          </a:xfrm>
        </p:grpSpPr>
        <p:sp>
          <p:nvSpPr>
            <p:cNvPr id="308" name="Google Shape;308;p24"/>
            <p:cNvSpPr/>
            <p:nvPr/>
          </p:nvSpPr>
          <p:spPr>
            <a:xfrm>
              <a:off x="0" y="0"/>
              <a:ext cx="1565689" cy="1082566"/>
            </a:xfrm>
            <a:prstGeom prst="ellipse">
              <a:avLst/>
            </a:prstGeom>
            <a:solidFill>
              <a:srgbClr val="ACCBFA">
                <a:alpha val="15686"/>
              </a:srgbClr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295359" y="263805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200047" y="442348"/>
              <a:ext cx="326505" cy="386951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515964" y="171855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420652" y="350399"/>
              <a:ext cx="326505" cy="386950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714873" y="261127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619561" y="439671"/>
              <a:ext cx="326505" cy="386951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48885" y="171855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53573" y="350399"/>
              <a:ext cx="326505" cy="386950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1131109" y="261127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1035797" y="439671"/>
              <a:ext cx="326505" cy="386951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19" name="Google Shape;319;p24"/>
          <p:cNvCxnSpPr/>
          <p:nvPr/>
        </p:nvCxnSpPr>
        <p:spPr>
          <a:xfrm>
            <a:off x="4581667" y="5842213"/>
            <a:ext cx="3933603" cy="1"/>
          </a:xfrm>
          <a:prstGeom prst="straightConnector1">
            <a:avLst/>
          </a:prstGeom>
          <a:noFill/>
          <a:ln cap="rnd" cmpd="sng" w="63500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</p:cxnSp>
      <p:grpSp>
        <p:nvGrpSpPr>
          <p:cNvPr id="320" name="Google Shape;320;p24"/>
          <p:cNvGrpSpPr/>
          <p:nvPr/>
        </p:nvGrpSpPr>
        <p:grpSpPr>
          <a:xfrm>
            <a:off x="132667" y="2827948"/>
            <a:ext cx="11732966" cy="3041671"/>
            <a:chOff x="-231495" y="-132302"/>
            <a:chExt cx="11742360" cy="3041671"/>
          </a:xfrm>
        </p:grpSpPr>
        <p:grpSp>
          <p:nvGrpSpPr>
            <p:cNvPr id="321" name="Google Shape;321;p24"/>
            <p:cNvGrpSpPr/>
            <p:nvPr/>
          </p:nvGrpSpPr>
          <p:grpSpPr>
            <a:xfrm>
              <a:off x="548958" y="432550"/>
              <a:ext cx="1565690" cy="1082568"/>
              <a:chOff x="0" y="0"/>
              <a:chExt cx="1565689" cy="1082566"/>
            </a:xfrm>
          </p:grpSpPr>
          <p:sp>
            <p:nvSpPr>
              <p:cNvPr id="322" name="Google Shape;322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3" name="Google Shape;333;p24"/>
            <p:cNvGrpSpPr/>
            <p:nvPr/>
          </p:nvGrpSpPr>
          <p:grpSpPr>
            <a:xfrm>
              <a:off x="2103899" y="432550"/>
              <a:ext cx="1565691" cy="1082568"/>
              <a:chOff x="0" y="0"/>
              <a:chExt cx="1565689" cy="1082566"/>
            </a:xfrm>
          </p:grpSpPr>
          <p:sp>
            <p:nvSpPr>
              <p:cNvPr id="334" name="Google Shape;334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24"/>
            <p:cNvGrpSpPr/>
            <p:nvPr/>
          </p:nvGrpSpPr>
          <p:grpSpPr>
            <a:xfrm>
              <a:off x="3669588" y="468609"/>
              <a:ext cx="1565691" cy="1082568"/>
              <a:chOff x="0" y="0"/>
              <a:chExt cx="1565689" cy="1082566"/>
            </a:xfrm>
          </p:grpSpPr>
          <p:sp>
            <p:nvSpPr>
              <p:cNvPr id="346" name="Google Shape;346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7" name="Google Shape;357;p24"/>
            <p:cNvSpPr/>
            <p:nvPr/>
          </p:nvSpPr>
          <p:spPr>
            <a:xfrm rot="-5400304">
              <a:off x="-809450" y="578048"/>
              <a:ext cx="1905001" cy="748922"/>
            </a:xfrm>
            <a:prstGeom prst="rect">
              <a:avLst/>
            </a:prstGeom>
            <a:solidFill>
              <a:srgbClr val="00A7B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System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8" name="Google Shape;358;p24"/>
            <p:cNvCxnSpPr/>
            <p:nvPr/>
          </p:nvCxnSpPr>
          <p:spPr>
            <a:xfrm>
              <a:off x="2607267" y="1639368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59" name="Google Shape;359;p24"/>
            <p:cNvCxnSpPr/>
            <p:nvPr/>
          </p:nvCxnSpPr>
          <p:spPr>
            <a:xfrm>
              <a:off x="7567555" y="1639368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360" name="Google Shape;360;p24"/>
            <p:cNvSpPr/>
            <p:nvPr/>
          </p:nvSpPr>
          <p:spPr>
            <a:xfrm>
              <a:off x="1788322" y="435017"/>
              <a:ext cx="641895" cy="91824"/>
            </a:xfrm>
            <a:custGeom>
              <a:rect b="b" l="l" r="r" t="t"/>
              <a:pathLst>
                <a:path extrusionOk="0" h="16200" w="21600">
                  <a:moveTo>
                    <a:pt x="0" y="16200"/>
                  </a:moveTo>
                  <a:cubicBezTo>
                    <a:pt x="7200" y="-5400"/>
                    <a:pt x="14400" y="-5400"/>
                    <a:pt x="21600" y="16199"/>
                  </a:cubicBezTo>
                </a:path>
              </a:pathLst>
            </a:custGeom>
            <a:noFill/>
            <a:ln cap="flat" cmpd="sng" w="38100">
              <a:solidFill>
                <a:srgbClr val="4255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3360426" y="453039"/>
              <a:ext cx="649073" cy="103294"/>
            </a:xfrm>
            <a:custGeom>
              <a:rect b="b" l="l" r="r" t="t"/>
              <a:pathLst>
                <a:path extrusionOk="0" h="16246" w="21600">
                  <a:moveTo>
                    <a:pt x="0" y="12979"/>
                  </a:moveTo>
                  <a:cubicBezTo>
                    <a:pt x="7295" y="-5354"/>
                    <a:pt x="14495" y="-4265"/>
                    <a:pt x="21600" y="16246"/>
                  </a:cubicBezTo>
                </a:path>
              </a:pathLst>
            </a:custGeom>
            <a:noFill/>
            <a:ln cap="flat" cmpd="sng" w="38100">
              <a:solidFill>
                <a:srgbClr val="4255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2" name="Google Shape;362;p24"/>
            <p:cNvGrpSpPr/>
            <p:nvPr/>
          </p:nvGrpSpPr>
          <p:grpSpPr>
            <a:xfrm>
              <a:off x="5485790" y="471891"/>
              <a:ext cx="1565690" cy="1082568"/>
              <a:chOff x="0" y="0"/>
              <a:chExt cx="1565689" cy="1082566"/>
            </a:xfrm>
          </p:grpSpPr>
          <p:sp>
            <p:nvSpPr>
              <p:cNvPr id="363" name="Google Shape;363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4" name="Google Shape;374;p24"/>
            <p:cNvGrpSpPr/>
            <p:nvPr/>
          </p:nvGrpSpPr>
          <p:grpSpPr>
            <a:xfrm>
              <a:off x="7051478" y="471891"/>
              <a:ext cx="1565691" cy="1082568"/>
              <a:chOff x="0" y="0"/>
              <a:chExt cx="1565689" cy="1082566"/>
            </a:xfrm>
          </p:grpSpPr>
          <p:sp>
            <p:nvSpPr>
              <p:cNvPr id="375" name="Google Shape;375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6" name="Google Shape;386;p24"/>
            <p:cNvGrpSpPr/>
            <p:nvPr/>
          </p:nvGrpSpPr>
          <p:grpSpPr>
            <a:xfrm>
              <a:off x="8617167" y="507951"/>
              <a:ext cx="1565691" cy="1082568"/>
              <a:chOff x="0" y="0"/>
              <a:chExt cx="1565689" cy="1082566"/>
            </a:xfrm>
          </p:grpSpPr>
          <p:sp>
            <p:nvSpPr>
              <p:cNvPr id="387" name="Google Shape;387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8" name="Google Shape;398;p24"/>
            <p:cNvSpPr/>
            <p:nvPr/>
          </p:nvSpPr>
          <p:spPr>
            <a:xfrm>
              <a:off x="6726842" y="474359"/>
              <a:ext cx="649266" cy="92659"/>
            </a:xfrm>
            <a:custGeom>
              <a:rect b="b" l="l" r="r" t="t"/>
              <a:pathLst>
                <a:path extrusionOk="0" h="16200" w="21600">
                  <a:moveTo>
                    <a:pt x="0" y="16200"/>
                  </a:moveTo>
                  <a:cubicBezTo>
                    <a:pt x="7200" y="-5400"/>
                    <a:pt x="14400" y="-5400"/>
                    <a:pt x="21600" y="16199"/>
                  </a:cubicBezTo>
                </a:path>
              </a:pathLst>
            </a:custGeom>
            <a:noFill/>
            <a:ln cap="flat" cmpd="sng" w="38100">
              <a:solidFill>
                <a:srgbClr val="4255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8308005" y="492381"/>
              <a:ext cx="649074" cy="103294"/>
            </a:xfrm>
            <a:custGeom>
              <a:rect b="b" l="l" r="r" t="t"/>
              <a:pathLst>
                <a:path extrusionOk="0" h="16246" w="21600">
                  <a:moveTo>
                    <a:pt x="0" y="12979"/>
                  </a:moveTo>
                  <a:cubicBezTo>
                    <a:pt x="7295" y="-5354"/>
                    <a:pt x="14495" y="-4265"/>
                    <a:pt x="21600" y="16246"/>
                  </a:cubicBezTo>
                </a:path>
              </a:pathLst>
            </a:custGeom>
            <a:noFill/>
            <a:ln cap="flat" cmpd="sng" w="38100">
              <a:solidFill>
                <a:srgbClr val="4255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0" name="Google Shape;400;p24"/>
            <p:cNvCxnSpPr/>
            <p:nvPr/>
          </p:nvCxnSpPr>
          <p:spPr>
            <a:xfrm>
              <a:off x="9930357" y="-132302"/>
              <a:ext cx="1580508" cy="204179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401" name="Google Shape;401;p24"/>
          <p:cNvGrpSpPr/>
          <p:nvPr/>
        </p:nvGrpSpPr>
        <p:grpSpPr>
          <a:xfrm>
            <a:off x="2827439" y="5329289"/>
            <a:ext cx="1565691" cy="1082568"/>
            <a:chOff x="0" y="0"/>
            <a:chExt cx="1565689" cy="1082566"/>
          </a:xfrm>
        </p:grpSpPr>
        <p:sp>
          <p:nvSpPr>
            <p:cNvPr id="402" name="Google Shape;402;p24"/>
            <p:cNvSpPr/>
            <p:nvPr/>
          </p:nvSpPr>
          <p:spPr>
            <a:xfrm>
              <a:off x="0" y="0"/>
              <a:ext cx="1565689" cy="1082566"/>
            </a:xfrm>
            <a:prstGeom prst="ellipse">
              <a:avLst/>
            </a:prstGeom>
            <a:solidFill>
              <a:srgbClr val="ACCBFA">
                <a:alpha val="15686"/>
              </a:srgbClr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95359" y="263805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00047" y="442348"/>
              <a:ext cx="326505" cy="386951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15964" y="171855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420652" y="350399"/>
              <a:ext cx="326505" cy="386950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714873" y="261127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9561" y="439671"/>
              <a:ext cx="326505" cy="386951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948885" y="171855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853573" y="350399"/>
              <a:ext cx="326505" cy="386950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1131109" y="261127"/>
              <a:ext cx="161463" cy="159856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1035797" y="439671"/>
              <a:ext cx="326505" cy="386951"/>
            </a:xfrm>
            <a:custGeom>
              <a:rect b="b" l="l" r="r" t="t"/>
              <a:pathLst>
                <a:path extrusionOk="0" h="16200" w="21600">
                  <a:moveTo>
                    <a:pt x="0" y="16173"/>
                  </a:moveTo>
                  <a:cubicBezTo>
                    <a:pt x="8022" y="-5400"/>
                    <a:pt x="15222" y="-5391"/>
                    <a:pt x="21600" y="16200"/>
                  </a:cubicBezTo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4"/>
          <p:cNvGrpSpPr/>
          <p:nvPr/>
        </p:nvGrpSpPr>
        <p:grpSpPr>
          <a:xfrm>
            <a:off x="129597" y="554622"/>
            <a:ext cx="8813550" cy="3543327"/>
            <a:chOff x="-1" y="0"/>
            <a:chExt cx="8813546" cy="3543325"/>
          </a:xfrm>
        </p:grpSpPr>
        <p:grpSp>
          <p:nvGrpSpPr>
            <p:cNvPr id="414" name="Google Shape;414;p24"/>
            <p:cNvGrpSpPr/>
            <p:nvPr/>
          </p:nvGrpSpPr>
          <p:grpSpPr>
            <a:xfrm>
              <a:off x="5455959" y="0"/>
              <a:ext cx="1565691" cy="1082567"/>
              <a:chOff x="0" y="0"/>
              <a:chExt cx="1565689" cy="1082566"/>
            </a:xfrm>
          </p:grpSpPr>
          <p:sp>
            <p:nvSpPr>
              <p:cNvPr id="415" name="Google Shape;415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6" name="Google Shape;426;p24"/>
            <p:cNvSpPr/>
            <p:nvPr/>
          </p:nvSpPr>
          <p:spPr>
            <a:xfrm rot="-5400304">
              <a:off x="-577956" y="1015925"/>
              <a:ext cx="1905001" cy="748922"/>
            </a:xfrm>
            <a:prstGeom prst="rect">
              <a:avLst/>
            </a:prstGeom>
            <a:solidFill>
              <a:srgbClr val="00A7B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Org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7" name="Google Shape;427;p24"/>
            <p:cNvGrpSpPr/>
            <p:nvPr/>
          </p:nvGrpSpPr>
          <p:grpSpPr>
            <a:xfrm>
              <a:off x="6253305" y="666932"/>
              <a:ext cx="1565691" cy="1082568"/>
              <a:chOff x="0" y="0"/>
              <a:chExt cx="1565689" cy="1082566"/>
            </a:xfrm>
          </p:grpSpPr>
          <p:sp>
            <p:nvSpPr>
              <p:cNvPr id="428" name="Google Shape;428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9" name="Google Shape;439;p24"/>
            <p:cNvGrpSpPr/>
            <p:nvPr/>
          </p:nvGrpSpPr>
          <p:grpSpPr>
            <a:xfrm>
              <a:off x="4570129" y="666932"/>
              <a:ext cx="1565690" cy="1082568"/>
              <a:chOff x="0" y="0"/>
              <a:chExt cx="1565689" cy="1082566"/>
            </a:xfrm>
          </p:grpSpPr>
          <p:sp>
            <p:nvSpPr>
              <p:cNvPr id="440" name="Google Shape;440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4"/>
            <p:cNvGrpSpPr/>
            <p:nvPr/>
          </p:nvGrpSpPr>
          <p:grpSpPr>
            <a:xfrm>
              <a:off x="3951704" y="1136662"/>
              <a:ext cx="1565691" cy="1082568"/>
              <a:chOff x="0" y="0"/>
              <a:chExt cx="1565689" cy="1082566"/>
            </a:xfrm>
          </p:grpSpPr>
          <p:sp>
            <p:nvSpPr>
              <p:cNvPr id="452" name="Google Shape;452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3" name="Google Shape;463;p24"/>
            <p:cNvGrpSpPr/>
            <p:nvPr/>
          </p:nvGrpSpPr>
          <p:grpSpPr>
            <a:xfrm>
              <a:off x="5599779" y="1136662"/>
              <a:ext cx="1565691" cy="1082568"/>
              <a:chOff x="0" y="0"/>
              <a:chExt cx="1565689" cy="1082566"/>
            </a:xfrm>
          </p:grpSpPr>
          <p:sp>
            <p:nvSpPr>
              <p:cNvPr id="464" name="Google Shape;464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5" name="Google Shape;475;p24"/>
            <p:cNvGrpSpPr/>
            <p:nvPr/>
          </p:nvGrpSpPr>
          <p:grpSpPr>
            <a:xfrm>
              <a:off x="7247854" y="1136662"/>
              <a:ext cx="1565691" cy="1082568"/>
              <a:chOff x="0" y="0"/>
              <a:chExt cx="1565689" cy="1082566"/>
            </a:xfrm>
          </p:grpSpPr>
          <p:sp>
            <p:nvSpPr>
              <p:cNvPr id="476" name="Google Shape;476;p24"/>
              <p:cNvSpPr/>
              <p:nvPr/>
            </p:nvSpPr>
            <p:spPr>
              <a:xfrm>
                <a:off x="0" y="0"/>
                <a:ext cx="1565689" cy="1082566"/>
              </a:xfrm>
              <a:prstGeom prst="ellipse">
                <a:avLst/>
              </a:prstGeom>
              <a:solidFill>
                <a:srgbClr val="ACCBFA">
                  <a:alpha val="15686"/>
                </a:srgbClr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24"/>
              <p:cNvSpPr/>
              <p:nvPr/>
            </p:nvSpPr>
            <p:spPr>
              <a:xfrm>
                <a:off x="295359" y="26380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24"/>
              <p:cNvSpPr/>
              <p:nvPr/>
            </p:nvSpPr>
            <p:spPr>
              <a:xfrm>
                <a:off x="200047" y="442348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24"/>
              <p:cNvSpPr/>
              <p:nvPr/>
            </p:nvSpPr>
            <p:spPr>
              <a:xfrm>
                <a:off x="515964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24"/>
              <p:cNvSpPr/>
              <p:nvPr/>
            </p:nvSpPr>
            <p:spPr>
              <a:xfrm>
                <a:off x="420652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24"/>
              <p:cNvSpPr/>
              <p:nvPr/>
            </p:nvSpPr>
            <p:spPr>
              <a:xfrm>
                <a:off x="714873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24"/>
              <p:cNvSpPr/>
              <p:nvPr/>
            </p:nvSpPr>
            <p:spPr>
              <a:xfrm>
                <a:off x="619561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24"/>
              <p:cNvSpPr/>
              <p:nvPr/>
            </p:nvSpPr>
            <p:spPr>
              <a:xfrm>
                <a:off x="948885" y="171855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24"/>
              <p:cNvSpPr/>
              <p:nvPr/>
            </p:nvSpPr>
            <p:spPr>
              <a:xfrm>
                <a:off x="853573" y="350399"/>
                <a:ext cx="326505" cy="386950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24"/>
              <p:cNvSpPr/>
              <p:nvPr/>
            </p:nvSpPr>
            <p:spPr>
              <a:xfrm>
                <a:off x="1131109" y="261127"/>
                <a:ext cx="161463" cy="159856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24"/>
              <p:cNvSpPr/>
              <p:nvPr/>
            </p:nvSpPr>
            <p:spPr>
              <a:xfrm>
                <a:off x="1035797" y="439671"/>
                <a:ext cx="326505" cy="386951"/>
              </a:xfrm>
              <a:custGeom>
                <a:rect b="b" l="l" r="r" t="t"/>
                <a:pathLst>
                  <a:path extrusionOk="0" h="16200" w="21600">
                    <a:moveTo>
                      <a:pt x="0" y="16173"/>
                    </a:moveTo>
                    <a:cubicBezTo>
                      <a:pt x="8022" y="-5400"/>
                      <a:pt x="15222" y="-5391"/>
                      <a:pt x="21600" y="16200"/>
                    </a:cubicBezTo>
                  </a:path>
                </a:pathLst>
              </a:cu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87" name="Google Shape;487;p24"/>
            <p:cNvCxnSpPr/>
            <p:nvPr/>
          </p:nvCxnSpPr>
          <p:spPr>
            <a:xfrm>
              <a:off x="5501436" y="2273324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sp>
        <p:nvSpPr>
          <p:cNvPr id="488" name="Google Shape;488;p24"/>
          <p:cNvSpPr txBox="1"/>
          <p:nvPr/>
        </p:nvSpPr>
        <p:spPr>
          <a:xfrm>
            <a:off x="10367539" y="5069950"/>
            <a:ext cx="1551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Team level Practices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Scrum/Kanban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Code Quality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DevOps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89" name="Google Shape;489;p24"/>
          <p:cNvCxnSpPr/>
          <p:nvPr/>
        </p:nvCxnSpPr>
        <p:spPr>
          <a:xfrm>
            <a:off x="10314406" y="1250066"/>
            <a:ext cx="1128000" cy="13746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490" name="Google Shape;490;p24"/>
          <p:cNvSpPr txBox="1"/>
          <p:nvPr/>
        </p:nvSpPr>
        <p:spPr>
          <a:xfrm>
            <a:off x="1296720" y="6483908"/>
            <a:ext cx="11142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Team 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24"/>
          <p:cNvSpPr txBox="1"/>
          <p:nvPr/>
        </p:nvSpPr>
        <p:spPr>
          <a:xfrm>
            <a:off x="3179667" y="6483908"/>
            <a:ext cx="10584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Team 2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24"/>
          <p:cNvSpPr txBox="1"/>
          <p:nvPr/>
        </p:nvSpPr>
        <p:spPr>
          <a:xfrm>
            <a:off x="9044681" y="6483908"/>
            <a:ext cx="11830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Team 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24"/>
          <p:cNvSpPr txBox="1"/>
          <p:nvPr/>
        </p:nvSpPr>
        <p:spPr>
          <a:xfrm>
            <a:off x="-41747" y="-1600"/>
            <a:ext cx="12174515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400"/>
              <a:buFont typeface="Arial"/>
              <a:buNone/>
            </a:pPr>
            <a:r>
              <a:rPr b="0" i="0" lang="en-US" sz="1800" u="none" cap="none" strike="noStrik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Levels of Path To Agility</a:t>
            </a:r>
            <a:r>
              <a:rPr b="0" baseline="30000" i="0" lang="en-US" sz="1800" u="none" cap="none" strike="noStrik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24"/>
          <p:cNvSpPr txBox="1"/>
          <p:nvPr/>
        </p:nvSpPr>
        <p:spPr>
          <a:xfrm>
            <a:off x="10306800" y="2874509"/>
            <a:ext cx="1885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System of Value Delivery</a:t>
            </a:r>
            <a:endParaRPr b="0" i="0" sz="1100" u="none" cap="none" strike="noStrike">
              <a:solidFill>
                <a:srgbClr val="4153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Flow of Work</a:t>
            </a:r>
            <a:endParaRPr b="0" i="0" sz="1100" u="none" cap="none" strike="noStrike">
              <a:solidFill>
                <a:srgbClr val="4153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Scaling</a:t>
            </a:r>
            <a:endParaRPr b="0" i="0" sz="1100" u="none" cap="none" strike="noStrike">
              <a:solidFill>
                <a:srgbClr val="4153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Cross Team Cord.</a:t>
            </a:r>
            <a:endParaRPr b="0" i="0" sz="1100" u="none" cap="none" strike="noStrike">
              <a:solidFill>
                <a:srgbClr val="4153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24"/>
          <p:cNvSpPr txBox="1"/>
          <p:nvPr/>
        </p:nvSpPr>
        <p:spPr>
          <a:xfrm>
            <a:off x="10314406" y="1185063"/>
            <a:ext cx="1944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Leadership</a:t>
            </a:r>
            <a:endParaRPr b="0" i="0" sz="1100" u="none" cap="none" strike="noStrike">
              <a:solidFill>
                <a:srgbClr val="4153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Culture/Mindset Strategy</a:t>
            </a:r>
            <a:endParaRPr b="0" i="0" sz="1100" u="none" cap="none" strike="noStrike">
              <a:solidFill>
                <a:srgbClr val="4153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Organizational Structure</a:t>
            </a:r>
            <a:endParaRPr b="0" i="0" sz="1100" u="none" cap="none" strike="noStrike">
              <a:solidFill>
                <a:srgbClr val="4153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rPr b="0" i="0" lang="en-US" sz="11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HR/Finance Practices</a:t>
            </a:r>
            <a:endParaRPr b="0" i="0" sz="1100" u="none" cap="none" strike="noStrike">
              <a:solidFill>
                <a:srgbClr val="4153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2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153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6" name="Google Shape;496;p24"/>
          <p:cNvSpPr txBox="1"/>
          <p:nvPr/>
        </p:nvSpPr>
        <p:spPr>
          <a:xfrm>
            <a:off x="2682552" y="4670850"/>
            <a:ext cx="112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System 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24"/>
          <p:cNvSpPr txBox="1"/>
          <p:nvPr/>
        </p:nvSpPr>
        <p:spPr>
          <a:xfrm>
            <a:off x="7710626" y="4670850"/>
            <a:ext cx="1268985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System 2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24"/>
          <p:cNvSpPr txBox="1"/>
          <p:nvPr/>
        </p:nvSpPr>
        <p:spPr>
          <a:xfrm>
            <a:off x="5756924" y="2889550"/>
            <a:ext cx="1687229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Organization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03" name="Google Shape;503;p26"/>
          <p:cNvPicPr preferRelativeResize="0"/>
          <p:nvPr>
            <p:ph idx="2" type="pic"/>
          </p:nvPr>
        </p:nvPicPr>
        <p:blipFill rotWithShape="1">
          <a:blip r:embed="rId3">
            <a:alphaModFix amt="50000"/>
          </a:blip>
          <a:srcRect b="0" l="0" r="5958" t="0"/>
          <a:stretch/>
        </p:blipFill>
        <p:spPr>
          <a:xfrm>
            <a:off x="2501306" y="-6896"/>
            <a:ext cx="9729789" cy="6897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04" name="Google Shape;50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0797" y="2327559"/>
            <a:ext cx="2502546" cy="2318423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6"/>
          <p:cNvSpPr txBox="1"/>
          <p:nvPr/>
        </p:nvSpPr>
        <p:spPr>
          <a:xfrm>
            <a:off x="3746500" y="1942275"/>
            <a:ext cx="7071300" cy="3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Open Sans SemiBold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Agile 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Open Sans SemiBold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Outcomes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12"/>
          <p:cNvPicPr preferRelativeResize="0"/>
          <p:nvPr/>
        </p:nvPicPr>
        <p:blipFill rotWithShape="1">
          <a:blip r:embed="rId3">
            <a:alphaModFix/>
          </a:blip>
          <a:srcRect b="19" l="0" r="0" t="20"/>
          <a:stretch/>
        </p:blipFill>
        <p:spPr>
          <a:xfrm>
            <a:off x="698664" y="526105"/>
            <a:ext cx="10794672" cy="61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2"/>
          <p:cNvSpPr/>
          <p:nvPr/>
        </p:nvSpPr>
        <p:spPr>
          <a:xfrm>
            <a:off x="0" y="6666104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logo&#10;&#10;Description automatically generated" id="512" name="Google Shape;51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87646" y="84174"/>
            <a:ext cx="1122101" cy="43005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2"/>
          <p:cNvSpPr/>
          <p:nvPr/>
        </p:nvSpPr>
        <p:spPr>
          <a:xfrm>
            <a:off x="3200401" y="537843"/>
            <a:ext cx="8292936" cy="6129426"/>
          </a:xfrm>
          <a:prstGeom prst="rect">
            <a:avLst/>
          </a:prstGeom>
          <a:solidFill>
            <a:srgbClr val="DBDBDB">
              <a:alpha val="9019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13"/>
          <p:cNvPicPr preferRelativeResize="0"/>
          <p:nvPr/>
        </p:nvPicPr>
        <p:blipFill rotWithShape="1">
          <a:blip r:embed="rId3">
            <a:alphaModFix/>
          </a:blip>
          <a:srcRect b="19" l="0" r="0" t="20"/>
          <a:stretch/>
        </p:blipFill>
        <p:spPr>
          <a:xfrm>
            <a:off x="698664" y="526105"/>
            <a:ext cx="10794672" cy="61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13"/>
          <p:cNvSpPr/>
          <p:nvPr/>
        </p:nvSpPr>
        <p:spPr>
          <a:xfrm>
            <a:off x="0" y="6666104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logo&#10;&#10;Description automatically generated" id="520" name="Google Shape;52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87646" y="84174"/>
            <a:ext cx="1122101" cy="43005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3"/>
          <p:cNvSpPr/>
          <p:nvPr/>
        </p:nvSpPr>
        <p:spPr>
          <a:xfrm>
            <a:off x="5264331" y="537843"/>
            <a:ext cx="6229005" cy="6129426"/>
          </a:xfrm>
          <a:prstGeom prst="rect">
            <a:avLst/>
          </a:prstGeom>
          <a:solidFill>
            <a:srgbClr val="DBDBDB">
              <a:alpha val="9019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14"/>
          <p:cNvPicPr preferRelativeResize="0"/>
          <p:nvPr/>
        </p:nvPicPr>
        <p:blipFill rotWithShape="1">
          <a:blip r:embed="rId3">
            <a:alphaModFix/>
          </a:blip>
          <a:srcRect b="19" l="0" r="0" t="20"/>
          <a:stretch/>
        </p:blipFill>
        <p:spPr>
          <a:xfrm>
            <a:off x="698664" y="526105"/>
            <a:ext cx="10794672" cy="61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14"/>
          <p:cNvSpPr/>
          <p:nvPr/>
        </p:nvSpPr>
        <p:spPr>
          <a:xfrm>
            <a:off x="0" y="6666104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logo&#10;&#10;Description automatically generated" id="528" name="Google Shape;52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87646" y="84174"/>
            <a:ext cx="1122101" cy="430056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4"/>
          <p:cNvSpPr/>
          <p:nvPr/>
        </p:nvSpPr>
        <p:spPr>
          <a:xfrm>
            <a:off x="7341327" y="537843"/>
            <a:ext cx="4152010" cy="6129426"/>
          </a:xfrm>
          <a:prstGeom prst="rect">
            <a:avLst/>
          </a:prstGeom>
          <a:solidFill>
            <a:srgbClr val="DBDBDB">
              <a:alpha val="9019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15"/>
          <p:cNvPicPr preferRelativeResize="0"/>
          <p:nvPr/>
        </p:nvPicPr>
        <p:blipFill rotWithShape="1">
          <a:blip r:embed="rId3">
            <a:alphaModFix/>
          </a:blip>
          <a:srcRect b="19" l="0" r="0" t="20"/>
          <a:stretch/>
        </p:blipFill>
        <p:spPr>
          <a:xfrm>
            <a:off x="698664" y="526105"/>
            <a:ext cx="10794672" cy="61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5"/>
          <p:cNvSpPr/>
          <p:nvPr/>
        </p:nvSpPr>
        <p:spPr>
          <a:xfrm>
            <a:off x="0" y="6666104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logo&#10;&#10;Description automatically generated" id="536" name="Google Shape;53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87646" y="84174"/>
            <a:ext cx="1122101" cy="430056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5"/>
          <p:cNvSpPr/>
          <p:nvPr/>
        </p:nvSpPr>
        <p:spPr>
          <a:xfrm>
            <a:off x="9405257" y="537843"/>
            <a:ext cx="2088079" cy="6129426"/>
          </a:xfrm>
          <a:prstGeom prst="rect">
            <a:avLst/>
          </a:prstGeom>
          <a:solidFill>
            <a:srgbClr val="DBDBDB">
              <a:alpha val="9019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36"/>
          <p:cNvPicPr preferRelativeResize="0"/>
          <p:nvPr/>
        </p:nvPicPr>
        <p:blipFill rotWithShape="1">
          <a:blip r:embed="rId3">
            <a:alphaModFix/>
          </a:blip>
          <a:srcRect b="19" l="0" r="0" t="20"/>
          <a:stretch/>
        </p:blipFill>
        <p:spPr>
          <a:xfrm>
            <a:off x="698664" y="526105"/>
            <a:ext cx="10794672" cy="61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6"/>
          <p:cNvSpPr/>
          <p:nvPr/>
        </p:nvSpPr>
        <p:spPr>
          <a:xfrm>
            <a:off x="0" y="6666104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logo&#10;&#10;Description automatically generated" id="544" name="Google Shape;54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87646" y="84174"/>
            <a:ext cx="1122101" cy="43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Stock-175537730.jpg" id="64" name="Google Shape;64;p2"/>
          <p:cNvPicPr preferRelativeResize="0"/>
          <p:nvPr>
            <p:ph idx="2" type="pic"/>
          </p:nvPr>
        </p:nvPicPr>
        <p:blipFill rotWithShape="1">
          <a:blip r:embed="rId3">
            <a:alphaModFix amt="50000"/>
          </a:blip>
          <a:srcRect b="0" l="5528" r="0" t="0"/>
          <a:stretch/>
        </p:blipFill>
        <p:spPr>
          <a:xfrm>
            <a:off x="2457650" y="-6896"/>
            <a:ext cx="9773400" cy="689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5" name="Google Shape;6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0797" y="2327559"/>
            <a:ext cx="2502546" cy="231842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/>
        </p:nvSpPr>
        <p:spPr>
          <a:xfrm>
            <a:off x="3679425" y="2673800"/>
            <a:ext cx="64023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Open Sans SemiBold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Problem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87"/>
          <p:cNvPicPr preferRelativeResize="0"/>
          <p:nvPr/>
        </p:nvPicPr>
        <p:blipFill rotWithShape="1">
          <a:blip r:embed="rId3">
            <a:alphaModFix/>
          </a:blip>
          <a:srcRect b="0" l="-29" r="38" t="0"/>
          <a:stretch/>
        </p:blipFill>
        <p:spPr>
          <a:xfrm>
            <a:off x="698664" y="526105"/>
            <a:ext cx="10794672" cy="61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87"/>
          <p:cNvSpPr/>
          <p:nvPr/>
        </p:nvSpPr>
        <p:spPr>
          <a:xfrm>
            <a:off x="0" y="6666104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logo&#10;&#10;Description automatically generated" id="551" name="Google Shape;551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87646" y="84174"/>
            <a:ext cx="1122101" cy="43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56" name="Google Shape;556;p34"/>
          <p:cNvPicPr preferRelativeResize="0"/>
          <p:nvPr>
            <p:ph idx="2" type="pic"/>
          </p:nvPr>
        </p:nvPicPr>
        <p:blipFill rotWithShape="1">
          <a:blip r:embed="rId3">
            <a:alphaModFix amt="50000"/>
          </a:blip>
          <a:srcRect b="0" l="8595" r="8594" t="0"/>
          <a:stretch/>
        </p:blipFill>
        <p:spPr>
          <a:xfrm>
            <a:off x="2457650" y="-6896"/>
            <a:ext cx="9773445" cy="6897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57" name="Google Shape;5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0797" y="2327559"/>
            <a:ext cx="2502546" cy="2318423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4"/>
          <p:cNvSpPr txBox="1"/>
          <p:nvPr/>
        </p:nvSpPr>
        <p:spPr>
          <a:xfrm>
            <a:off x="3728175" y="2673800"/>
            <a:ext cx="80427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Open Sans SemiBold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Capabilities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55"/>
          <p:cNvPicPr preferRelativeResize="0"/>
          <p:nvPr/>
        </p:nvPicPr>
        <p:blipFill rotWithShape="1">
          <a:blip r:embed="rId3">
            <a:alphaModFix/>
          </a:blip>
          <a:srcRect b="20034" l="0" r="0" t="0"/>
          <a:stretch/>
        </p:blipFill>
        <p:spPr>
          <a:xfrm>
            <a:off x="0" y="0"/>
            <a:ext cx="124186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9"/>
          <p:cNvSpPr/>
          <p:nvPr/>
        </p:nvSpPr>
        <p:spPr>
          <a:xfrm>
            <a:off x="7100" y="-14166"/>
            <a:ext cx="12177800" cy="635001"/>
          </a:xfrm>
          <a:prstGeom prst="rect">
            <a:avLst/>
          </a:prstGeom>
          <a:solidFill>
            <a:srgbClr val="2B5597"/>
          </a:solidFill>
          <a:ln cap="flat" cmpd="sng" w="9525">
            <a:solidFill>
              <a:schemeClr val="accent1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Path to </a:t>
            </a:r>
            <a:r>
              <a:rPr b="0" i="0" lang="en-U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Agility</a:t>
            </a:r>
            <a:r>
              <a:rPr b="0" baseline="30000" i="0" lang="en-U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b="0" baseline="30000" i="0" lang="en-US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Cards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69" name="Google Shape;569;p39"/>
          <p:cNvGrpSpPr/>
          <p:nvPr/>
        </p:nvGrpSpPr>
        <p:grpSpPr>
          <a:xfrm>
            <a:off x="1741037" y="859850"/>
            <a:ext cx="3366744" cy="3021448"/>
            <a:chOff x="0" y="0"/>
            <a:chExt cx="3366742" cy="3021446"/>
          </a:xfrm>
        </p:grpSpPr>
        <p:sp>
          <p:nvSpPr>
            <p:cNvPr id="570" name="Google Shape;570;p39"/>
            <p:cNvSpPr/>
            <p:nvPr/>
          </p:nvSpPr>
          <p:spPr>
            <a:xfrm>
              <a:off x="14883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dir="5400000" dist="38100">
                <a:srgbClr val="000000">
                  <a:alpha val="41176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0" y="0"/>
              <a:ext cx="3366742" cy="456469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72" name="Google Shape;572;p39"/>
            <p:cNvCxnSpPr/>
            <p:nvPr/>
          </p:nvCxnSpPr>
          <p:spPr>
            <a:xfrm>
              <a:off x="133956" y="42814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573" name="Google Shape;573;p39"/>
            <p:cNvSpPr/>
            <p:nvPr/>
          </p:nvSpPr>
          <p:spPr>
            <a:xfrm>
              <a:off x="69106" y="580314"/>
              <a:ext cx="3241230" cy="646329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1200"/>
                <a:buFont typeface="Open Sans Light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vision describes the organization's purpose and what it aspires to be.</a:t>
              </a:r>
              <a:endPara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74" name="Google Shape;574;p39"/>
            <p:cNvCxnSpPr/>
            <p:nvPr/>
          </p:nvCxnSpPr>
          <p:spPr>
            <a:xfrm>
              <a:off x="946390" y="1751445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575" name="Google Shape;575;p39"/>
          <p:cNvGrpSpPr/>
          <p:nvPr/>
        </p:nvGrpSpPr>
        <p:grpSpPr>
          <a:xfrm>
            <a:off x="7142388" y="859850"/>
            <a:ext cx="3354045" cy="1790681"/>
            <a:chOff x="-2184" y="0"/>
            <a:chExt cx="3354043" cy="1790679"/>
          </a:xfrm>
        </p:grpSpPr>
        <p:sp>
          <p:nvSpPr>
            <p:cNvPr id="576" name="Google Shape;576;p39"/>
            <p:cNvSpPr/>
            <p:nvPr/>
          </p:nvSpPr>
          <p:spPr>
            <a:xfrm>
              <a:off x="0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dir="5400000" dist="38100">
                <a:srgbClr val="000000">
                  <a:alpha val="41176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-2184" y="0"/>
              <a:ext cx="3354043" cy="456469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8" name="Google Shape;578;p39"/>
            <p:cNvSpPr txBox="1"/>
            <p:nvPr/>
          </p:nvSpPr>
          <p:spPr>
            <a:xfrm>
              <a:off x="119072" y="42814"/>
              <a:ext cx="2096084" cy="369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Open Sans Light"/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Acceptance Criteria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9" name="Google Shape;579;p39"/>
            <p:cNvSpPr txBox="1"/>
            <p:nvPr/>
          </p:nvSpPr>
          <p:spPr>
            <a:xfrm>
              <a:off x="54222" y="568171"/>
              <a:ext cx="3168304" cy="800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-127000" lvl="0" marL="1270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vision inspires and motivates the organization</a:t>
              </a:r>
              <a:endParaRPr/>
            </a:p>
            <a:p>
              <a:pPr indent="-171450" lvl="0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vision aligns the organization to a common goal</a:t>
              </a:r>
              <a:endParaRPr/>
            </a:p>
            <a:p>
              <a:pPr indent="-171450" lvl="0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vision is clear and everyone in the organization can speak to it</a:t>
              </a:r>
              <a:endParaRPr/>
            </a:p>
            <a:p>
              <a:pPr indent="-171450" lvl="0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vision informs the strategic themes of…</a:t>
              </a:r>
              <a:endParaRPr b="0" i="0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80" name="Google Shape;580;p39"/>
          <p:cNvGrpSpPr/>
          <p:nvPr/>
        </p:nvGrpSpPr>
        <p:grpSpPr>
          <a:xfrm>
            <a:off x="1741037" y="2764194"/>
            <a:ext cx="3379444" cy="3021447"/>
            <a:chOff x="0" y="0"/>
            <a:chExt cx="3379442" cy="3021446"/>
          </a:xfrm>
        </p:grpSpPr>
        <p:sp>
          <p:nvSpPr>
            <p:cNvPr id="581" name="Google Shape;581;p39"/>
            <p:cNvSpPr/>
            <p:nvPr/>
          </p:nvSpPr>
          <p:spPr>
            <a:xfrm>
              <a:off x="14883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dir="5400000" dist="38100">
                <a:srgbClr val="000000">
                  <a:alpha val="41176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0" y="0"/>
              <a:ext cx="3379442" cy="456469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83" name="Google Shape;583;p39"/>
            <p:cNvCxnSpPr/>
            <p:nvPr/>
          </p:nvCxnSpPr>
          <p:spPr>
            <a:xfrm>
              <a:off x="133956" y="42814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584" name="Google Shape;584;p39"/>
            <p:cNvSpPr/>
            <p:nvPr/>
          </p:nvSpPr>
          <p:spPr>
            <a:xfrm>
              <a:off x="69106" y="580314"/>
              <a:ext cx="3241230" cy="830995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1200"/>
                <a:buFont typeface="Open Sans Light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Clear organizational objectives have been defined with measurable success criteria.</a:t>
              </a:r>
              <a:endPara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85" name="Google Shape;585;p39"/>
            <p:cNvCxnSpPr/>
            <p:nvPr/>
          </p:nvCxnSpPr>
          <p:spPr>
            <a:xfrm>
              <a:off x="946390" y="1751445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586" name="Google Shape;586;p39"/>
          <p:cNvGrpSpPr/>
          <p:nvPr/>
        </p:nvGrpSpPr>
        <p:grpSpPr>
          <a:xfrm>
            <a:off x="1741037" y="4720981"/>
            <a:ext cx="3366744" cy="3021448"/>
            <a:chOff x="0" y="0"/>
            <a:chExt cx="3366742" cy="3021446"/>
          </a:xfrm>
        </p:grpSpPr>
        <p:sp>
          <p:nvSpPr>
            <p:cNvPr id="587" name="Google Shape;587;p39"/>
            <p:cNvSpPr/>
            <p:nvPr/>
          </p:nvSpPr>
          <p:spPr>
            <a:xfrm>
              <a:off x="14883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dir="5400000" dist="38100">
                <a:srgbClr val="000000">
                  <a:alpha val="41176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0" y="0"/>
              <a:ext cx="3366742" cy="456469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9" name="Google Shape;589;p39"/>
            <p:cNvCxnSpPr/>
            <p:nvPr/>
          </p:nvCxnSpPr>
          <p:spPr>
            <a:xfrm>
              <a:off x="133956" y="42814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590" name="Google Shape;590;p39"/>
            <p:cNvSpPr/>
            <p:nvPr/>
          </p:nvSpPr>
          <p:spPr>
            <a:xfrm>
              <a:off x="69106" y="580314"/>
              <a:ext cx="3241230" cy="1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compelling reason why the organization should change has been communicated across the organization, clear measures of success have been defined, and everyone is compelled into action.</a:t>
              </a:r>
              <a:endParaRPr b="0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91" name="Google Shape;591;p39"/>
            <p:cNvCxnSpPr/>
            <p:nvPr/>
          </p:nvCxnSpPr>
          <p:spPr>
            <a:xfrm>
              <a:off x="946390" y="1751445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592" name="Google Shape;592;p39"/>
          <p:cNvGrpSpPr/>
          <p:nvPr/>
        </p:nvGrpSpPr>
        <p:grpSpPr>
          <a:xfrm>
            <a:off x="7129689" y="2764194"/>
            <a:ext cx="3364560" cy="3021447"/>
            <a:chOff x="0" y="0"/>
            <a:chExt cx="3364558" cy="3021446"/>
          </a:xfrm>
        </p:grpSpPr>
        <p:sp>
          <p:nvSpPr>
            <p:cNvPr id="593" name="Google Shape;593;p39"/>
            <p:cNvSpPr/>
            <p:nvPr/>
          </p:nvSpPr>
          <p:spPr>
            <a:xfrm>
              <a:off x="14883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dir="5400000" dist="38100">
                <a:srgbClr val="000000">
                  <a:alpha val="41176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0" y="0"/>
              <a:ext cx="3354042" cy="456469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95" name="Google Shape;595;p39"/>
            <p:cNvCxnSpPr/>
            <p:nvPr/>
          </p:nvCxnSpPr>
          <p:spPr>
            <a:xfrm>
              <a:off x="133956" y="42814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596" name="Google Shape;596;p39"/>
            <p:cNvSpPr/>
            <p:nvPr/>
          </p:nvSpPr>
          <p:spPr>
            <a:xfrm>
              <a:off x="69106" y="568171"/>
              <a:ext cx="3219153" cy="800217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-127000" lvl="0" marL="1270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Organizational objectives are defined in alignment with the vision and strategy</a:t>
              </a:r>
              <a:endParaRPr/>
            </a:p>
            <a:p>
              <a:pPr indent="-127000" lvl="0" marL="1270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Clear business objectives have been articulated and agreed upon by organization leadership</a:t>
              </a:r>
              <a:endParaRPr/>
            </a:p>
            <a:p>
              <a:pPr indent="-127000" lvl="0" marL="1270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business objectives and measures have been broadly shared with the organization…</a:t>
              </a:r>
              <a:endParaRPr b="0" i="0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97" name="Google Shape;597;p39"/>
            <p:cNvCxnSpPr/>
            <p:nvPr/>
          </p:nvCxnSpPr>
          <p:spPr>
            <a:xfrm>
              <a:off x="946390" y="1751445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598" name="Google Shape;598;p39"/>
          <p:cNvGrpSpPr/>
          <p:nvPr/>
        </p:nvGrpSpPr>
        <p:grpSpPr>
          <a:xfrm>
            <a:off x="7129689" y="4720981"/>
            <a:ext cx="3364560" cy="3084948"/>
            <a:chOff x="0" y="0"/>
            <a:chExt cx="3364558" cy="3084946"/>
          </a:xfrm>
        </p:grpSpPr>
        <p:sp>
          <p:nvSpPr>
            <p:cNvPr id="599" name="Google Shape;599;p39"/>
            <p:cNvSpPr/>
            <p:nvPr/>
          </p:nvSpPr>
          <p:spPr>
            <a:xfrm>
              <a:off x="14883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dir="5400000" dist="38100">
                <a:srgbClr val="000000">
                  <a:alpha val="41176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0" y="0"/>
              <a:ext cx="3354042" cy="456469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01" name="Google Shape;601;p39"/>
            <p:cNvCxnSpPr/>
            <p:nvPr/>
          </p:nvCxnSpPr>
          <p:spPr>
            <a:xfrm>
              <a:off x="133956" y="42814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602" name="Google Shape;602;p39"/>
            <p:cNvSpPr/>
            <p:nvPr/>
          </p:nvSpPr>
          <p:spPr>
            <a:xfrm>
              <a:off x="69106" y="466571"/>
              <a:ext cx="3202683" cy="1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-127000" lvl="0" marL="1270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It is clear to all why it is imperative that the organization must change</a:t>
              </a:r>
              <a:endParaRPr/>
            </a:p>
            <a:p>
              <a:pPr indent="-127000" lvl="0" marL="1270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guiding vision that will focus and provide clarity of mission for the transformation approach has been created</a:t>
              </a:r>
              <a:endParaRPr b="0" i="0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27000" lvl="0" marL="1270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5364"/>
                </a:buClr>
                <a:buSzPts val="54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Clear business objectives have been defined with measurable success criteria</a:t>
              </a:r>
              <a:br>
                <a:rPr b="0" i="0" lang="en-US" sz="1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endParaRPr b="0" i="0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603" name="Google Shape;603;p39"/>
            <p:cNvCxnSpPr/>
            <p:nvPr/>
          </p:nvCxnSpPr>
          <p:spPr>
            <a:xfrm>
              <a:off x="946390" y="1814945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sp>
        <p:nvSpPr>
          <p:cNvPr id="604" name="Google Shape;604;p39"/>
          <p:cNvSpPr txBox="1"/>
          <p:nvPr/>
        </p:nvSpPr>
        <p:spPr>
          <a:xfrm>
            <a:off x="377449" y="3484208"/>
            <a:ext cx="98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800"/>
              <a:buFont typeface="Open Sans Light"/>
              <a:buNone/>
            </a:pPr>
            <a:r>
              <a:rPr b="0" i="0" lang="en-US" sz="18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FRONT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5" name="Google Shape;605;p39"/>
          <p:cNvSpPr txBox="1"/>
          <p:nvPr/>
        </p:nvSpPr>
        <p:spPr>
          <a:xfrm>
            <a:off x="10981297" y="3484208"/>
            <a:ext cx="82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364"/>
              </a:buClr>
              <a:buSzPts val="1800"/>
              <a:buFont typeface="Open Sans Light"/>
              <a:buNone/>
            </a:pPr>
            <a:r>
              <a:rPr b="0" i="0" lang="en-US" sz="1800" u="none" cap="none" strike="noStrike">
                <a:solidFill>
                  <a:srgbClr val="415364"/>
                </a:solidFill>
                <a:latin typeface="Montserrat"/>
                <a:ea typeface="Montserrat"/>
                <a:cs typeface="Montserrat"/>
                <a:sym typeface="Montserrat"/>
              </a:rPr>
              <a:t>BACK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6" name="Google Shape;606;p39"/>
          <p:cNvSpPr/>
          <p:nvPr/>
        </p:nvSpPr>
        <p:spPr>
          <a:xfrm>
            <a:off x="5758847" y="1582470"/>
            <a:ext cx="732474" cy="345441"/>
          </a:xfrm>
          <a:prstGeom prst="rightArrow">
            <a:avLst>
              <a:gd fmla="val 32000" name="adj1"/>
              <a:gd fmla="val 81247" name="adj2"/>
            </a:avLst>
          </a:prstGeom>
          <a:solidFill>
            <a:srgbClr val="DBDED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7" name="Google Shape;607;p39"/>
          <p:cNvSpPr/>
          <p:nvPr/>
        </p:nvSpPr>
        <p:spPr>
          <a:xfrm>
            <a:off x="5758847" y="3539257"/>
            <a:ext cx="732474" cy="345441"/>
          </a:xfrm>
          <a:prstGeom prst="rightArrow">
            <a:avLst>
              <a:gd fmla="val 32000" name="adj1"/>
              <a:gd fmla="val 81247" name="adj2"/>
            </a:avLst>
          </a:prstGeom>
          <a:solidFill>
            <a:srgbClr val="DBDED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8" name="Google Shape;608;p39"/>
          <p:cNvSpPr/>
          <p:nvPr/>
        </p:nvSpPr>
        <p:spPr>
          <a:xfrm>
            <a:off x="5758847" y="5443600"/>
            <a:ext cx="732474" cy="345441"/>
          </a:xfrm>
          <a:prstGeom prst="rightArrow">
            <a:avLst>
              <a:gd fmla="val 32000" name="adj1"/>
              <a:gd fmla="val 81247" name="adj2"/>
            </a:avLst>
          </a:prstGeom>
          <a:solidFill>
            <a:srgbClr val="DBDED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p39"/>
          <p:cNvSpPr txBox="1"/>
          <p:nvPr/>
        </p:nvSpPr>
        <p:spPr>
          <a:xfrm>
            <a:off x="7269469" y="2813914"/>
            <a:ext cx="209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 Light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Acceptance Criteria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0" name="Google Shape;610;p39"/>
          <p:cNvSpPr txBox="1"/>
          <p:nvPr/>
        </p:nvSpPr>
        <p:spPr>
          <a:xfrm>
            <a:off x="7269469" y="4759564"/>
            <a:ext cx="209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 Light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Acceptance Criteria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39"/>
          <p:cNvSpPr txBox="1"/>
          <p:nvPr/>
        </p:nvSpPr>
        <p:spPr>
          <a:xfrm>
            <a:off x="1854044" y="916189"/>
            <a:ext cx="209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 Light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Org Vision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p39"/>
          <p:cNvSpPr txBox="1"/>
          <p:nvPr/>
        </p:nvSpPr>
        <p:spPr>
          <a:xfrm>
            <a:off x="1854044" y="2818589"/>
            <a:ext cx="209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 Light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Org Objectives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39"/>
          <p:cNvSpPr txBox="1"/>
          <p:nvPr/>
        </p:nvSpPr>
        <p:spPr>
          <a:xfrm>
            <a:off x="1854044" y="4759564"/>
            <a:ext cx="209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 Light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Urgency to Change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39"/>
          <p:cNvSpPr/>
          <p:nvPr/>
        </p:nvSpPr>
        <p:spPr>
          <a:xfrm>
            <a:off x="0" y="6666104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89"/>
          <p:cNvPicPr preferRelativeResize="0"/>
          <p:nvPr/>
        </p:nvPicPr>
        <p:blipFill rotWithShape="1">
          <a:blip r:embed="rId3">
            <a:alphaModFix/>
          </a:blip>
          <a:srcRect b="3084" l="2356" r="1381" t="12844"/>
          <a:stretch/>
        </p:blipFill>
        <p:spPr>
          <a:xfrm>
            <a:off x="0" y="471487"/>
            <a:ext cx="12058650" cy="6386513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89"/>
          <p:cNvSpPr/>
          <p:nvPr/>
        </p:nvSpPr>
        <p:spPr>
          <a:xfrm>
            <a:off x="7100" y="-14166"/>
            <a:ext cx="12177800" cy="635001"/>
          </a:xfrm>
          <a:prstGeom prst="rect">
            <a:avLst/>
          </a:prstGeom>
          <a:solidFill>
            <a:srgbClr val="2B5597"/>
          </a:solidFill>
          <a:ln cap="flat" cmpd="sng" w="9525">
            <a:solidFill>
              <a:srgbClr val="D5D5D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Path to Agility</a:t>
            </a:r>
            <a:r>
              <a:rPr b="0" baseline="3000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Navigator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25" name="Google Shape;625;p40"/>
          <p:cNvPicPr preferRelativeResize="0"/>
          <p:nvPr>
            <p:ph idx="2" type="pic"/>
          </p:nvPr>
        </p:nvPicPr>
        <p:blipFill rotWithShape="1">
          <a:blip r:embed="rId3">
            <a:alphaModFix amt="50000"/>
          </a:blip>
          <a:srcRect b="0" l="0" r="7308" t="0"/>
          <a:stretch/>
        </p:blipFill>
        <p:spPr>
          <a:xfrm>
            <a:off x="2475603" y="-6896"/>
            <a:ext cx="9755492" cy="6897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26" name="Google Shape;62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0797" y="2327559"/>
            <a:ext cx="2502546" cy="2318423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40"/>
          <p:cNvSpPr txBox="1"/>
          <p:nvPr/>
        </p:nvSpPr>
        <p:spPr>
          <a:xfrm>
            <a:off x="-250475" y="1943553"/>
            <a:ext cx="13708951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Open Sans SemiBold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Business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Open Sans SemiBold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Outcomes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19" y="116364"/>
            <a:ext cx="10987162" cy="6625271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90"/>
          <p:cNvSpPr/>
          <p:nvPr/>
        </p:nvSpPr>
        <p:spPr>
          <a:xfrm>
            <a:off x="0" y="6667269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4" name="Google Shape;634;p90"/>
          <p:cNvSpPr/>
          <p:nvPr/>
        </p:nvSpPr>
        <p:spPr>
          <a:xfrm>
            <a:off x="1087582" y="42087"/>
            <a:ext cx="10409474" cy="51423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Employee Engagement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91"/>
          <p:cNvPicPr preferRelativeResize="0"/>
          <p:nvPr/>
        </p:nvPicPr>
        <p:blipFill rotWithShape="1">
          <a:blip r:embed="rId3">
            <a:alphaModFix/>
          </a:blip>
          <a:srcRect b="687" l="0" r="0" t="688"/>
          <a:stretch/>
        </p:blipFill>
        <p:spPr>
          <a:xfrm>
            <a:off x="594448" y="165367"/>
            <a:ext cx="11003104" cy="652726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91"/>
          <p:cNvSpPr/>
          <p:nvPr/>
        </p:nvSpPr>
        <p:spPr>
          <a:xfrm>
            <a:off x="0" y="6667269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91"/>
          <p:cNvSpPr/>
          <p:nvPr/>
        </p:nvSpPr>
        <p:spPr>
          <a:xfrm>
            <a:off x="1087582" y="42087"/>
            <a:ext cx="10409474" cy="51423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Quality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19" y="100182"/>
            <a:ext cx="10987162" cy="665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Teams&#10;&#10;Description automatically generated" id="647" name="Google Shape;647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419" y="0"/>
            <a:ext cx="109871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92"/>
          <p:cNvSpPr/>
          <p:nvPr/>
        </p:nvSpPr>
        <p:spPr>
          <a:xfrm>
            <a:off x="0" y="6667269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9" name="Google Shape;649;p92"/>
          <p:cNvSpPr/>
          <p:nvPr/>
        </p:nvSpPr>
        <p:spPr>
          <a:xfrm>
            <a:off x="1087582" y="42087"/>
            <a:ext cx="10409474" cy="51423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Continuous Improvement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19" y="97298"/>
            <a:ext cx="10987162" cy="6663402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93"/>
          <p:cNvSpPr/>
          <p:nvPr/>
        </p:nvSpPr>
        <p:spPr>
          <a:xfrm>
            <a:off x="0" y="6667269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6" name="Google Shape;656;p93"/>
          <p:cNvSpPr/>
          <p:nvPr/>
        </p:nvSpPr>
        <p:spPr>
          <a:xfrm>
            <a:off x="1087582" y="42087"/>
            <a:ext cx="10409474" cy="51423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Speed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6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Google Shape;71;p3"/>
          <p:cNvGraphicFramePr/>
          <p:nvPr/>
        </p:nvGraphicFramePr>
        <p:xfrm>
          <a:off x="123139" y="143827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{53B4C941-881A-46EA-B044-501C4BFBF1B1}</a:tableStyleId>
              </a:tblPr>
              <a:tblGrid>
                <a:gridCol w="2986425"/>
                <a:gridCol w="2986425"/>
                <a:gridCol w="2986425"/>
                <a:gridCol w="2986425"/>
              </a:tblGrid>
              <a:tr h="820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Open Sans SemiBold"/>
                        <a:buNone/>
                      </a:pPr>
                      <a:r>
                        <a:rPr i="0" lang="en-US" sz="2000" u="none" cap="none" strike="noStrike"/>
                        <a:t>Superficial Agility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0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Open Sans SemiBold"/>
                        <a:buNone/>
                      </a:pPr>
                      <a:r>
                        <a:rPr i="0" lang="en-US" sz="2000" u="none" cap="none" strike="noStrike"/>
                        <a:t>Improving Agility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0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Open Sans SemiBold"/>
                        <a:buNone/>
                      </a:pPr>
                      <a:r>
                        <a:rPr i="0" lang="en-US" sz="2000" u="none" cap="none" strike="noStrike"/>
                        <a:t>Predictable Agility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0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Open Sans SemiBold"/>
                        <a:buNone/>
                      </a:pPr>
                      <a:r>
                        <a:rPr i="0" lang="en-US" sz="2000" u="none" cap="none" strike="noStrike"/>
                        <a:t>Fast Agility</a:t>
                      </a:r>
                      <a:endParaRPr sz="1400" u="none" cap="none" strike="noStrike"/>
                    </a:p>
                  </a:txBody>
                  <a:tcPr marT="0" marB="0" marR="0" marL="0" anchor="ctr">
                    <a:lnL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0A"/>
                    </a:solidFill>
                  </a:tcPr>
                </a:tc>
              </a:tr>
              <a:tr h="4177075">
                <a:tc>
                  <a:txBody>
                    <a:bodyPr/>
                    <a:lstStyle/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Going through the motions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Work is visible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Silo development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Lots of carryover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Not strong PO/ SM</a:t>
                      </a:r>
                      <a:endParaRPr sz="1400" u="none" cap="none" strike="noStrike"/>
                    </a:p>
                  </a:txBody>
                  <a:tcPr marT="190500" marB="190500" marR="190500" marL="190500">
                    <a:lnL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Retrospectives have meaning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Scrum Master is Coach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Work is estimated and velocity being measured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Swarming and cross training is starting to happen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Team identity is being created</a:t>
                      </a:r>
                      <a:endParaRPr sz="1400" u="none" cap="none" strike="noStrike"/>
                    </a:p>
                  </a:txBody>
                  <a:tcPr marT="190500" marB="190500" marR="190500" marL="190500">
                    <a:lnL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Carryover is limited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Team’s have focus (Limiting WIP)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Constant team Backlog Refinement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Break work down and swarm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Whole team ownership embracing cross functional goals</a:t>
                      </a:r>
                      <a:endParaRPr sz="1400" u="none" cap="none" strike="noStrike"/>
                    </a:p>
                  </a:txBody>
                  <a:tcPr marT="190500" marB="190500" marR="190500" marL="190500">
                    <a:lnL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Cycle Time has been significantly reduced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Able to respond to new high priority and deliver quickly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Leadership focus on optimizing the whole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Urgently resolve organizational impediments</a:t>
                      </a:r>
                      <a:endParaRPr sz="1400" u="none" cap="none" strike="noStrike"/>
                    </a:p>
                    <a:p>
                      <a:pPr indent="-246184" lvl="0" marL="436684" marR="19050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415364"/>
                        </a:buClr>
                        <a:buSzPts val="1400"/>
                        <a:buFont typeface="Arial"/>
                        <a:buChar char="•"/>
                      </a:pPr>
                      <a:r>
                        <a:rPr i="0" lang="en-US" sz="1400" u="none" cap="none" strike="noStrike"/>
                        <a:t>Test Automation, Continuous Integration, DevOps in place</a:t>
                      </a:r>
                      <a:endParaRPr sz="1400" u="none" cap="none" strike="noStrike"/>
                    </a:p>
                  </a:txBody>
                  <a:tcPr marT="190500" marB="190500" marR="190500" marL="190500">
                    <a:lnL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2" name="Google Shape;72;p3"/>
          <p:cNvSpPr txBox="1"/>
          <p:nvPr/>
        </p:nvSpPr>
        <p:spPr>
          <a:xfrm>
            <a:off x="651592" y="294569"/>
            <a:ext cx="1088881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5597"/>
              </a:buClr>
              <a:buSzPts val="4500"/>
              <a:buFont typeface="Open Sans SemiBold"/>
              <a:buNone/>
            </a:pPr>
            <a:r>
              <a:rPr b="1" i="0" lang="en-US" sz="4500" u="none" cap="none" strike="noStrike">
                <a:solidFill>
                  <a:srgbClr val="2B5597"/>
                </a:solidFill>
                <a:latin typeface="Arial"/>
                <a:ea typeface="Arial"/>
                <a:cs typeface="Arial"/>
                <a:sym typeface="Arial"/>
              </a:rPr>
              <a:t>Current State of Agility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20" y="107029"/>
            <a:ext cx="10987160" cy="6643941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94"/>
          <p:cNvSpPr/>
          <p:nvPr/>
        </p:nvSpPr>
        <p:spPr>
          <a:xfrm>
            <a:off x="0" y="6667269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3" name="Google Shape;663;p94"/>
          <p:cNvSpPr/>
          <p:nvPr/>
        </p:nvSpPr>
        <p:spPr>
          <a:xfrm>
            <a:off x="1087582" y="42087"/>
            <a:ext cx="10409474" cy="51423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Predictability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20" y="95020"/>
            <a:ext cx="10987160" cy="666795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95"/>
          <p:cNvSpPr/>
          <p:nvPr/>
        </p:nvSpPr>
        <p:spPr>
          <a:xfrm>
            <a:off x="0" y="6667269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95"/>
          <p:cNvSpPr/>
          <p:nvPr/>
        </p:nvSpPr>
        <p:spPr>
          <a:xfrm>
            <a:off x="1087582" y="42087"/>
            <a:ext cx="10409474" cy="51423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Productivity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20" y="99856"/>
            <a:ext cx="10987159" cy="6658286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96"/>
          <p:cNvSpPr/>
          <p:nvPr/>
        </p:nvSpPr>
        <p:spPr>
          <a:xfrm>
            <a:off x="0" y="6667269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7" name="Google Shape;677;p96"/>
          <p:cNvSpPr/>
          <p:nvPr/>
        </p:nvSpPr>
        <p:spPr>
          <a:xfrm>
            <a:off x="1087582" y="42087"/>
            <a:ext cx="10409474" cy="51423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Market Responsiveness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20" y="104859"/>
            <a:ext cx="10987159" cy="664828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97"/>
          <p:cNvSpPr/>
          <p:nvPr/>
        </p:nvSpPr>
        <p:spPr>
          <a:xfrm>
            <a:off x="0" y="6667269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4" name="Google Shape;684;p97"/>
          <p:cNvSpPr/>
          <p:nvPr/>
        </p:nvSpPr>
        <p:spPr>
          <a:xfrm>
            <a:off x="1087582" y="42087"/>
            <a:ext cx="10409474" cy="51423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Innovation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20" y="115311"/>
            <a:ext cx="10987159" cy="6627374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98"/>
          <p:cNvSpPr/>
          <p:nvPr/>
        </p:nvSpPr>
        <p:spPr>
          <a:xfrm>
            <a:off x="0" y="6667269"/>
            <a:ext cx="12192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Path to Agility</a:t>
            </a:r>
            <a:r>
              <a:rPr b="0" baseline="3000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Ⓡ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 2.5 : © 2017-2023 Path to Agility, LLC. All Rights Reserved.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1" name="Google Shape;691;p98"/>
          <p:cNvSpPr/>
          <p:nvPr/>
        </p:nvSpPr>
        <p:spPr>
          <a:xfrm>
            <a:off x="1087582" y="42087"/>
            <a:ext cx="10409474" cy="51423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Customer Satisfaction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96" name="Google Shape;696;p53"/>
          <p:cNvPicPr preferRelativeResize="0"/>
          <p:nvPr>
            <p:ph idx="2" type="pic"/>
          </p:nvPr>
        </p:nvPicPr>
        <p:blipFill rotWithShape="1">
          <a:blip r:embed="rId3">
            <a:alphaModFix amt="50000"/>
          </a:blip>
          <a:srcRect b="0" l="2769" r="2768" t="0"/>
          <a:stretch/>
        </p:blipFill>
        <p:spPr>
          <a:xfrm>
            <a:off x="2457650" y="-6896"/>
            <a:ext cx="9773445" cy="6897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97" name="Google Shape;697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0797" y="2327559"/>
            <a:ext cx="2502546" cy="2318423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53"/>
          <p:cNvSpPr txBox="1"/>
          <p:nvPr/>
        </p:nvSpPr>
        <p:spPr>
          <a:xfrm>
            <a:off x="3754501" y="2684775"/>
            <a:ext cx="690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Open Sans SemiBold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Progress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4"/>
          <p:cNvSpPr/>
          <p:nvPr/>
        </p:nvSpPr>
        <p:spPr>
          <a:xfrm>
            <a:off x="0" y="-1081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54"/>
          <p:cNvPicPr preferRelativeResize="0"/>
          <p:nvPr/>
        </p:nvPicPr>
        <p:blipFill rotWithShape="1">
          <a:blip r:embed="rId3">
            <a:alphaModFix/>
          </a:blip>
          <a:srcRect b="3997" l="0" r="0" t="5273"/>
          <a:stretch/>
        </p:blipFill>
        <p:spPr>
          <a:xfrm>
            <a:off x="315685" y="623593"/>
            <a:ext cx="11560630" cy="6223597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4"/>
          <p:cNvSpPr/>
          <p:nvPr/>
        </p:nvSpPr>
        <p:spPr>
          <a:xfrm>
            <a:off x="1108673" y="455640"/>
            <a:ext cx="3458862" cy="627609"/>
          </a:xfrm>
          <a:prstGeom prst="rect">
            <a:avLst/>
          </a:prstGeom>
          <a:solidFill>
            <a:srgbClr val="A1A4A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Backlog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54"/>
          <p:cNvSpPr/>
          <p:nvPr/>
        </p:nvSpPr>
        <p:spPr>
          <a:xfrm>
            <a:off x="4613421" y="455640"/>
            <a:ext cx="2823970" cy="615068"/>
          </a:xfrm>
          <a:prstGeom prst="rect">
            <a:avLst/>
          </a:prstGeom>
          <a:solidFill>
            <a:srgbClr val="A1A4A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54"/>
          <p:cNvSpPr/>
          <p:nvPr/>
        </p:nvSpPr>
        <p:spPr>
          <a:xfrm>
            <a:off x="7483278" y="448956"/>
            <a:ext cx="1395964" cy="615069"/>
          </a:xfrm>
          <a:prstGeom prst="rect">
            <a:avLst/>
          </a:prstGeom>
          <a:solidFill>
            <a:srgbClr val="A1A4A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Progress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54"/>
          <p:cNvSpPr/>
          <p:nvPr/>
        </p:nvSpPr>
        <p:spPr>
          <a:xfrm>
            <a:off x="8925129" y="448956"/>
            <a:ext cx="2861182" cy="615069"/>
          </a:xfrm>
          <a:prstGeom prst="rect">
            <a:avLst/>
          </a:prstGeom>
          <a:solidFill>
            <a:srgbClr val="A1A4A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54"/>
          <p:cNvSpPr/>
          <p:nvPr/>
        </p:nvSpPr>
        <p:spPr>
          <a:xfrm>
            <a:off x="10397041" y="3187353"/>
            <a:ext cx="1270001" cy="317500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Team Agreements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0" name="Google Shape;710;p54"/>
          <p:cNvCxnSpPr/>
          <p:nvPr/>
        </p:nvCxnSpPr>
        <p:spPr>
          <a:xfrm flipH="1">
            <a:off x="4567535" y="1277851"/>
            <a:ext cx="1" cy="5421634"/>
          </a:xfrm>
          <a:prstGeom prst="straightConnector1">
            <a:avLst/>
          </a:prstGeom>
          <a:noFill/>
          <a:ln cap="flat" cmpd="sng" w="12700">
            <a:solidFill>
              <a:srgbClr val="0C0B56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711" name="Google Shape;711;p54"/>
          <p:cNvCxnSpPr/>
          <p:nvPr/>
        </p:nvCxnSpPr>
        <p:spPr>
          <a:xfrm flipH="1">
            <a:off x="8879241" y="1277851"/>
            <a:ext cx="1" cy="5421634"/>
          </a:xfrm>
          <a:prstGeom prst="straightConnector1">
            <a:avLst/>
          </a:prstGeom>
          <a:noFill/>
          <a:ln cap="flat" cmpd="sng" w="12700">
            <a:solidFill>
              <a:srgbClr val="0C0B56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712" name="Google Shape;712;p54"/>
          <p:cNvCxnSpPr/>
          <p:nvPr/>
        </p:nvCxnSpPr>
        <p:spPr>
          <a:xfrm flipH="1">
            <a:off x="7437395" y="1277851"/>
            <a:ext cx="1" cy="5421634"/>
          </a:xfrm>
          <a:prstGeom prst="straightConnector1">
            <a:avLst/>
          </a:prstGeom>
          <a:noFill/>
          <a:ln cap="flat" cmpd="sng" w="12700">
            <a:solidFill>
              <a:srgbClr val="0C0B56"/>
            </a:solidFill>
            <a:prstDash val="dashDot"/>
            <a:round/>
            <a:headEnd len="sm" w="sm" type="none"/>
            <a:tailEnd len="sm" w="sm" type="none"/>
          </a:ln>
        </p:spPr>
      </p:cxnSp>
      <p:sp>
        <p:nvSpPr>
          <p:cNvPr id="713" name="Google Shape;713;p54"/>
          <p:cNvSpPr/>
          <p:nvPr/>
        </p:nvSpPr>
        <p:spPr>
          <a:xfrm>
            <a:off x="7549328" y="5916906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Team Agreements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54"/>
          <p:cNvSpPr/>
          <p:nvPr/>
        </p:nvSpPr>
        <p:spPr>
          <a:xfrm>
            <a:off x="10397041" y="4068678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Team Agreements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54"/>
          <p:cNvSpPr/>
          <p:nvPr/>
        </p:nvSpPr>
        <p:spPr>
          <a:xfrm>
            <a:off x="10397041" y="5061057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Team Agreements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54"/>
          <p:cNvSpPr/>
          <p:nvPr/>
        </p:nvSpPr>
        <p:spPr>
          <a:xfrm>
            <a:off x="10397041" y="1266791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Compelling Purpose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54"/>
          <p:cNvSpPr/>
          <p:nvPr/>
        </p:nvSpPr>
        <p:spPr>
          <a:xfrm>
            <a:off x="10397041" y="1741914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Rollout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54"/>
          <p:cNvSpPr/>
          <p:nvPr/>
        </p:nvSpPr>
        <p:spPr>
          <a:xfrm>
            <a:off x="10397041" y="2217037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Teams Aligned to Value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54"/>
          <p:cNvSpPr/>
          <p:nvPr/>
        </p:nvSpPr>
        <p:spPr>
          <a:xfrm>
            <a:off x="10397041" y="3583520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Clear Value Purpose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54"/>
          <p:cNvSpPr/>
          <p:nvPr/>
        </p:nvSpPr>
        <p:spPr>
          <a:xfrm>
            <a:off x="10397041" y="4457760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Clear Value Purpose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54"/>
          <p:cNvSpPr/>
          <p:nvPr/>
        </p:nvSpPr>
        <p:spPr>
          <a:xfrm>
            <a:off x="7549328" y="6308082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Clear Value Purpose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54"/>
          <p:cNvSpPr/>
          <p:nvPr/>
        </p:nvSpPr>
        <p:spPr>
          <a:xfrm>
            <a:off x="7549328" y="5049135"/>
            <a:ext cx="1270001" cy="317501"/>
          </a:xfrm>
          <a:prstGeom prst="roundRect">
            <a:avLst>
              <a:gd fmla="val 0" name="adj"/>
            </a:avLst>
          </a:prstGeom>
          <a:solidFill>
            <a:srgbClr val="20294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Clear Value Purpose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54"/>
          <p:cNvSpPr/>
          <p:nvPr/>
        </p:nvSpPr>
        <p:spPr>
          <a:xfrm>
            <a:off x="7527181" y="1741914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Team Empowerment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54"/>
          <p:cNvSpPr/>
          <p:nvPr/>
        </p:nvSpPr>
        <p:spPr>
          <a:xfrm>
            <a:off x="7519455" y="1266791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Action Enabled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54"/>
          <p:cNvSpPr/>
          <p:nvPr/>
        </p:nvSpPr>
        <p:spPr>
          <a:xfrm>
            <a:off x="7547562" y="2217037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Ability to Measure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54"/>
          <p:cNvSpPr/>
          <p:nvPr/>
        </p:nvSpPr>
        <p:spPr>
          <a:xfrm>
            <a:off x="9007631" y="2217037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Cross-Team Coordination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54"/>
          <p:cNvSpPr/>
          <p:nvPr/>
        </p:nvSpPr>
        <p:spPr>
          <a:xfrm>
            <a:off x="9007631" y="3212427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Visibility Created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54"/>
          <p:cNvSpPr/>
          <p:nvPr/>
        </p:nvSpPr>
        <p:spPr>
          <a:xfrm>
            <a:off x="7547562" y="3212427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Foundational Team Practices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54"/>
          <p:cNvSpPr/>
          <p:nvPr/>
        </p:nvSpPr>
        <p:spPr>
          <a:xfrm>
            <a:off x="9007631" y="3576435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Continuous Improvement Culture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54"/>
          <p:cNvSpPr/>
          <p:nvPr/>
        </p:nvSpPr>
        <p:spPr>
          <a:xfrm>
            <a:off x="9007631" y="4068033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Visibility Created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54"/>
          <p:cNvSpPr/>
          <p:nvPr/>
        </p:nvSpPr>
        <p:spPr>
          <a:xfrm>
            <a:off x="7549328" y="4081215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Continuous Improvement Culture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54"/>
          <p:cNvSpPr/>
          <p:nvPr/>
        </p:nvSpPr>
        <p:spPr>
          <a:xfrm>
            <a:off x="7549328" y="4483452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Foundational Team Practices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54"/>
          <p:cNvSpPr/>
          <p:nvPr/>
        </p:nvSpPr>
        <p:spPr>
          <a:xfrm>
            <a:off x="9007631" y="5061057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Visibility Created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54"/>
          <p:cNvSpPr/>
          <p:nvPr/>
        </p:nvSpPr>
        <p:spPr>
          <a:xfrm>
            <a:off x="7549328" y="5438757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Foundational Team Practices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54"/>
          <p:cNvSpPr/>
          <p:nvPr/>
        </p:nvSpPr>
        <p:spPr>
          <a:xfrm>
            <a:off x="6096658" y="5064531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Continuous Improvement Culture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54"/>
          <p:cNvSpPr/>
          <p:nvPr/>
        </p:nvSpPr>
        <p:spPr>
          <a:xfrm>
            <a:off x="6096658" y="5916906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Visibility Created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54"/>
          <p:cNvSpPr/>
          <p:nvPr/>
        </p:nvSpPr>
        <p:spPr>
          <a:xfrm>
            <a:off x="6096658" y="6308082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Foundational Team Practices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54"/>
          <p:cNvSpPr/>
          <p:nvPr/>
        </p:nvSpPr>
        <p:spPr>
          <a:xfrm>
            <a:off x="4731122" y="5916906"/>
            <a:ext cx="1270001" cy="317501"/>
          </a:xfrm>
          <a:prstGeom prst="roundRect">
            <a:avLst>
              <a:gd fmla="val 0" name="adj"/>
            </a:avLst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Continuous Improvement Culture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54"/>
          <p:cNvSpPr/>
          <p:nvPr/>
        </p:nvSpPr>
        <p:spPr>
          <a:xfrm>
            <a:off x="3224933" y="1266273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Agile Leadership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54"/>
          <p:cNvSpPr/>
          <p:nvPr/>
        </p:nvSpPr>
        <p:spPr>
          <a:xfrm>
            <a:off x="6077885" y="1266791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Ability to Focus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54"/>
          <p:cNvSpPr/>
          <p:nvPr/>
        </p:nvSpPr>
        <p:spPr>
          <a:xfrm>
            <a:off x="6091441" y="2627204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Ability to Forecast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54"/>
          <p:cNvSpPr/>
          <p:nvPr/>
        </p:nvSpPr>
        <p:spPr>
          <a:xfrm>
            <a:off x="7549328" y="2637042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Complexity Reduced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54"/>
          <p:cNvSpPr/>
          <p:nvPr/>
        </p:nvSpPr>
        <p:spPr>
          <a:xfrm>
            <a:off x="6051950" y="3204906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Predictable Delivery Cadence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54"/>
          <p:cNvSpPr/>
          <p:nvPr/>
        </p:nvSpPr>
        <p:spPr>
          <a:xfrm>
            <a:off x="7549328" y="3606744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Quality Feedback Loop Shortened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54"/>
          <p:cNvSpPr/>
          <p:nvPr/>
        </p:nvSpPr>
        <p:spPr>
          <a:xfrm>
            <a:off x="6096658" y="4081867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Quality Feedback Loop Shortened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54"/>
          <p:cNvSpPr/>
          <p:nvPr/>
        </p:nvSpPr>
        <p:spPr>
          <a:xfrm>
            <a:off x="3224933" y="5049135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Quality Feedback Loop Shortened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54"/>
          <p:cNvSpPr/>
          <p:nvPr/>
        </p:nvSpPr>
        <p:spPr>
          <a:xfrm>
            <a:off x="3224933" y="5922821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Quality Feedback Loop Shortened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54"/>
          <p:cNvSpPr/>
          <p:nvPr/>
        </p:nvSpPr>
        <p:spPr>
          <a:xfrm>
            <a:off x="3224933" y="4068033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Predictable Delivery Cadence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54"/>
          <p:cNvSpPr/>
          <p:nvPr/>
        </p:nvSpPr>
        <p:spPr>
          <a:xfrm>
            <a:off x="3224933" y="5431374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Predictable Delivery Cadence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54"/>
          <p:cNvSpPr/>
          <p:nvPr/>
        </p:nvSpPr>
        <p:spPr>
          <a:xfrm>
            <a:off x="3207749" y="6292281"/>
            <a:ext cx="1270001" cy="317501"/>
          </a:xfrm>
          <a:prstGeom prst="roundRect">
            <a:avLst>
              <a:gd fmla="val 0" name="adj"/>
            </a:avLst>
          </a:prstGeom>
          <a:solidFill>
            <a:srgbClr val="98A5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Predictable Delivery Cadence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54"/>
          <p:cNvSpPr/>
          <p:nvPr/>
        </p:nvSpPr>
        <p:spPr>
          <a:xfrm>
            <a:off x="3207749" y="2227995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Value Driven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54"/>
          <p:cNvSpPr/>
          <p:nvPr/>
        </p:nvSpPr>
        <p:spPr>
          <a:xfrm>
            <a:off x="3226516" y="2602130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Optimize the Whole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54"/>
          <p:cNvSpPr/>
          <p:nvPr/>
        </p:nvSpPr>
        <p:spPr>
          <a:xfrm>
            <a:off x="3207749" y="3156654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Reduced Cycle 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54"/>
          <p:cNvSpPr/>
          <p:nvPr/>
        </p:nvSpPr>
        <p:spPr>
          <a:xfrm>
            <a:off x="3207749" y="3547584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Release Continuously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54"/>
          <p:cNvSpPr/>
          <p:nvPr/>
        </p:nvSpPr>
        <p:spPr>
          <a:xfrm>
            <a:off x="4701587" y="1266273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Self-Sustaining Improvement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54"/>
          <p:cNvSpPr/>
          <p:nvPr/>
        </p:nvSpPr>
        <p:spPr>
          <a:xfrm>
            <a:off x="1894476" y="1266791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Decision Agility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54"/>
          <p:cNvSpPr/>
          <p:nvPr/>
        </p:nvSpPr>
        <p:spPr>
          <a:xfrm>
            <a:off x="1894476" y="4081215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Reduced Cycle 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4"/>
          <p:cNvSpPr/>
          <p:nvPr/>
        </p:nvSpPr>
        <p:spPr>
          <a:xfrm>
            <a:off x="1894476" y="4480835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Release Continuously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54"/>
          <p:cNvSpPr/>
          <p:nvPr/>
        </p:nvSpPr>
        <p:spPr>
          <a:xfrm>
            <a:off x="1894476" y="5049135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Reduced Cycle 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54"/>
          <p:cNvSpPr/>
          <p:nvPr/>
        </p:nvSpPr>
        <p:spPr>
          <a:xfrm>
            <a:off x="1894476" y="5448755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Release Continuously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54"/>
          <p:cNvSpPr/>
          <p:nvPr/>
        </p:nvSpPr>
        <p:spPr>
          <a:xfrm>
            <a:off x="1854211" y="5916906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Reduced Cycle 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54"/>
          <p:cNvSpPr/>
          <p:nvPr/>
        </p:nvSpPr>
        <p:spPr>
          <a:xfrm>
            <a:off x="1854211" y="6316526"/>
            <a:ext cx="1270001" cy="317501"/>
          </a:xfrm>
          <a:prstGeom prst="roundRect">
            <a:avLst>
              <a:gd fmla="val 0" name="adj"/>
            </a:avLst>
          </a:prstGeom>
          <a:solidFill>
            <a:srgbClr val="C0C7D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Release Continuously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54"/>
          <p:cNvSpPr txBox="1"/>
          <p:nvPr/>
        </p:nvSpPr>
        <p:spPr>
          <a:xfrm>
            <a:off x="0" y="-87202"/>
            <a:ext cx="12191995" cy="623889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5697"/>
              </a:buClr>
              <a:buSzPts val="2800"/>
              <a:buFont typeface="Open Sans SemiBold"/>
              <a:buNone/>
            </a:pPr>
            <a:r>
              <a:rPr b="0" i="0" lang="en-US" sz="2800" u="none" cap="none" strike="noStrike">
                <a:solidFill>
                  <a:srgbClr val="2C5697"/>
                </a:solidFill>
                <a:latin typeface="Montserrat"/>
                <a:ea typeface="Montserrat"/>
                <a:cs typeface="Montserrat"/>
                <a:sym typeface="Montserrat"/>
              </a:rPr>
              <a:t>Visualization of Progress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99"/>
          <p:cNvPicPr preferRelativeResize="0"/>
          <p:nvPr/>
        </p:nvPicPr>
        <p:blipFill rotWithShape="1">
          <a:blip r:embed="rId3">
            <a:alphaModFix/>
          </a:blip>
          <a:srcRect b="20159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"/>
          <p:cNvSpPr txBox="1"/>
          <p:nvPr>
            <p:ph idx="1" type="body"/>
          </p:nvPr>
        </p:nvSpPr>
        <p:spPr>
          <a:xfrm>
            <a:off x="651592" y="294569"/>
            <a:ext cx="1088881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45"/>
              </a:buClr>
              <a:buSzPts val="4500"/>
              <a:buFont typeface="Open Sans SemiBold"/>
              <a:buNone/>
            </a:pPr>
            <a:r>
              <a:rPr i="0" lang="en-US" sz="4500" u="none" cap="none" strike="noStrike">
                <a:solidFill>
                  <a:srgbClr val="202945"/>
                </a:solidFill>
                <a:latin typeface="Montserrat"/>
                <a:ea typeface="Montserrat"/>
                <a:cs typeface="Montserrat"/>
                <a:sym typeface="Montserrat"/>
              </a:rPr>
              <a:t>Top 5 Reasons Transformations Fail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8" name="Google Shape;78;p5"/>
          <p:cNvGrpSpPr/>
          <p:nvPr/>
        </p:nvGrpSpPr>
        <p:grpSpPr>
          <a:xfrm>
            <a:off x="2572442" y="2452523"/>
            <a:ext cx="2306129" cy="1952955"/>
            <a:chOff x="0" y="0"/>
            <a:chExt cx="2306128" cy="1952953"/>
          </a:xfrm>
        </p:grpSpPr>
        <p:sp>
          <p:nvSpPr>
            <p:cNvPr id="79" name="Google Shape;79;p5"/>
            <p:cNvSpPr/>
            <p:nvPr/>
          </p:nvSpPr>
          <p:spPr>
            <a:xfrm>
              <a:off x="0" y="20352"/>
              <a:ext cx="2306128" cy="1932601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" name="Google Shape;80;p5"/>
            <p:cNvSpPr txBox="1"/>
            <p:nvPr/>
          </p:nvSpPr>
          <p:spPr>
            <a:xfrm>
              <a:off x="322556" y="0"/>
              <a:ext cx="1593001" cy="954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100"/>
                </a:buClr>
                <a:buSzPts val="5000"/>
                <a:buFont typeface="Open Sans SemiBold"/>
                <a:buNone/>
              </a:pPr>
              <a:r>
                <a:rPr b="1" i="0" lang="en-US" sz="5000" u="none" cap="none" strike="noStrike">
                  <a:solidFill>
                    <a:srgbClr val="FFD1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" name="Google Shape;81;p5"/>
            <p:cNvSpPr txBox="1"/>
            <p:nvPr/>
          </p:nvSpPr>
          <p:spPr>
            <a:xfrm>
              <a:off x="109417" y="930320"/>
              <a:ext cx="2082601" cy="733181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 SemiBold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Focus Only On Team Level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2" name="Google Shape;82;p5"/>
          <p:cNvGrpSpPr/>
          <p:nvPr/>
        </p:nvGrpSpPr>
        <p:grpSpPr>
          <a:xfrm>
            <a:off x="9683923" y="2452523"/>
            <a:ext cx="2306129" cy="1952955"/>
            <a:chOff x="0" y="0"/>
            <a:chExt cx="2306128" cy="1952953"/>
          </a:xfrm>
        </p:grpSpPr>
        <p:sp>
          <p:nvSpPr>
            <p:cNvPr id="83" name="Google Shape;83;p5"/>
            <p:cNvSpPr/>
            <p:nvPr/>
          </p:nvSpPr>
          <p:spPr>
            <a:xfrm>
              <a:off x="0" y="20352"/>
              <a:ext cx="2306128" cy="1932601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" name="Google Shape;84;p5"/>
            <p:cNvSpPr txBox="1"/>
            <p:nvPr/>
          </p:nvSpPr>
          <p:spPr>
            <a:xfrm>
              <a:off x="0" y="0"/>
              <a:ext cx="2306127" cy="954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100"/>
                </a:buClr>
                <a:buSzPts val="5000"/>
                <a:buFont typeface="Open Sans SemiBold"/>
                <a:buNone/>
              </a:pPr>
              <a:r>
                <a:rPr b="1" i="0" lang="en-US" sz="5000" u="none" cap="none" strike="noStrike">
                  <a:solidFill>
                    <a:srgbClr val="FFD1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" name="Google Shape;85;p5"/>
            <p:cNvSpPr txBox="1"/>
            <p:nvPr/>
          </p:nvSpPr>
          <p:spPr>
            <a:xfrm>
              <a:off x="117802" y="812497"/>
              <a:ext cx="2082601" cy="1016335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 SemiBold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Not Optimizing Across Entire Value Stream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6" name="Google Shape;86;p5"/>
          <p:cNvGrpSpPr/>
          <p:nvPr/>
        </p:nvGrpSpPr>
        <p:grpSpPr>
          <a:xfrm>
            <a:off x="7313430" y="2452523"/>
            <a:ext cx="2306129" cy="1952955"/>
            <a:chOff x="0" y="0"/>
            <a:chExt cx="2306128" cy="1952953"/>
          </a:xfrm>
        </p:grpSpPr>
        <p:sp>
          <p:nvSpPr>
            <p:cNvPr id="87" name="Google Shape;87;p5"/>
            <p:cNvSpPr/>
            <p:nvPr/>
          </p:nvSpPr>
          <p:spPr>
            <a:xfrm>
              <a:off x="0" y="20352"/>
              <a:ext cx="2306128" cy="1932601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" name="Google Shape;88;p5"/>
            <p:cNvSpPr txBox="1"/>
            <p:nvPr/>
          </p:nvSpPr>
          <p:spPr>
            <a:xfrm>
              <a:off x="6669" y="0"/>
              <a:ext cx="2292790" cy="954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100"/>
                </a:buClr>
                <a:buSzPts val="5000"/>
                <a:buFont typeface="Open Sans SemiBold"/>
                <a:buNone/>
              </a:pPr>
              <a:r>
                <a:rPr b="1" i="0" lang="en-US" sz="5000" u="none" cap="none" strike="noStrike">
                  <a:solidFill>
                    <a:srgbClr val="FFD1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" name="Google Shape;89;p5"/>
            <p:cNvSpPr txBox="1"/>
            <p:nvPr/>
          </p:nvSpPr>
          <p:spPr>
            <a:xfrm>
              <a:off x="114109" y="954074"/>
              <a:ext cx="2082601" cy="733181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 SemiBold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Lack of Business Engagement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90" name="Google Shape;90;p5"/>
          <p:cNvGrpSpPr/>
          <p:nvPr/>
        </p:nvGrpSpPr>
        <p:grpSpPr>
          <a:xfrm>
            <a:off x="4942936" y="2452610"/>
            <a:ext cx="2323599" cy="1952868"/>
            <a:chOff x="0" y="0"/>
            <a:chExt cx="2323597" cy="1952866"/>
          </a:xfrm>
        </p:grpSpPr>
        <p:sp>
          <p:nvSpPr>
            <p:cNvPr id="91" name="Google Shape;91;p5"/>
            <p:cNvSpPr/>
            <p:nvPr/>
          </p:nvSpPr>
          <p:spPr>
            <a:xfrm>
              <a:off x="0" y="20265"/>
              <a:ext cx="2306128" cy="1932601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" name="Google Shape;92;p5"/>
            <p:cNvSpPr txBox="1"/>
            <p:nvPr/>
          </p:nvSpPr>
          <p:spPr>
            <a:xfrm>
              <a:off x="30808" y="0"/>
              <a:ext cx="2292789" cy="954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100"/>
                </a:buClr>
                <a:buSzPts val="5000"/>
                <a:buFont typeface="Open Sans SemiBold"/>
                <a:buNone/>
              </a:pPr>
              <a:r>
                <a:rPr b="1" i="0" lang="en-US" sz="5000" u="none" cap="none" strike="noStrike">
                  <a:solidFill>
                    <a:srgbClr val="FFD1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" name="Google Shape;93;p5"/>
            <p:cNvSpPr txBox="1"/>
            <p:nvPr/>
          </p:nvSpPr>
          <p:spPr>
            <a:xfrm>
              <a:off x="111762" y="948350"/>
              <a:ext cx="2082601" cy="733181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 SemiBold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Training without Coaching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94" name="Google Shape;94;p5"/>
          <p:cNvGrpSpPr/>
          <p:nvPr/>
        </p:nvGrpSpPr>
        <p:grpSpPr>
          <a:xfrm>
            <a:off x="201949" y="2461093"/>
            <a:ext cx="2306129" cy="1944385"/>
            <a:chOff x="0" y="0"/>
            <a:chExt cx="2306128" cy="1944383"/>
          </a:xfrm>
        </p:grpSpPr>
        <p:sp>
          <p:nvSpPr>
            <p:cNvPr id="95" name="Google Shape;95;p5"/>
            <p:cNvSpPr/>
            <p:nvPr/>
          </p:nvSpPr>
          <p:spPr>
            <a:xfrm>
              <a:off x="0" y="11782"/>
              <a:ext cx="2306128" cy="1932601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" name="Google Shape;96;p5"/>
            <p:cNvSpPr txBox="1"/>
            <p:nvPr/>
          </p:nvSpPr>
          <p:spPr>
            <a:xfrm>
              <a:off x="61358" y="0"/>
              <a:ext cx="2183411" cy="954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100"/>
                </a:buClr>
                <a:buSzPts val="5000"/>
                <a:buFont typeface="Open Sans SemiBold"/>
                <a:buNone/>
              </a:pPr>
              <a:r>
                <a:rPr b="1" i="0" lang="en-US" sz="5000" u="none" cap="none" strike="noStrike">
                  <a:solidFill>
                    <a:srgbClr val="FFD1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" name="Google Shape;97;p5"/>
            <p:cNvSpPr txBox="1"/>
            <p:nvPr/>
          </p:nvSpPr>
          <p:spPr>
            <a:xfrm>
              <a:off x="105724" y="803927"/>
              <a:ext cx="2082601" cy="1016335"/>
            </a:xfrm>
            <a:prstGeom prst="rect">
              <a:avLst/>
            </a:prstGeom>
            <a:solidFill>
              <a:srgbClr val="202945"/>
            </a:solidFill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 SemiBold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Implementing Practices Over Outcomes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/>
          <p:nvPr>
            <p:ph idx="1" type="body"/>
          </p:nvPr>
        </p:nvSpPr>
        <p:spPr>
          <a:xfrm>
            <a:off x="651592" y="288888"/>
            <a:ext cx="1088881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5597"/>
              </a:buClr>
              <a:buSzPts val="4500"/>
              <a:buFont typeface="Open Sans SemiBold"/>
              <a:buNone/>
            </a:pPr>
            <a:r>
              <a:rPr i="0" lang="en-US" sz="45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6 Keys to Transformation Success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4938569" y="1466285"/>
            <a:ext cx="2306128" cy="1932601"/>
          </a:xfrm>
          <a:prstGeom prst="rect">
            <a:avLst/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5261125" y="1445933"/>
            <a:ext cx="1593001" cy="9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5000"/>
              <a:buFont typeface="Open Sans SemiBold"/>
              <a:buNone/>
            </a:pPr>
            <a:r>
              <a:rPr b="1" i="0" lang="en-US" sz="5000" u="none" cap="none" strike="noStrike">
                <a:solidFill>
                  <a:srgbClr val="FFD1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6"/>
          <p:cNvSpPr txBox="1"/>
          <p:nvPr/>
        </p:nvSpPr>
        <p:spPr>
          <a:xfrm>
            <a:off x="5047986" y="2301434"/>
            <a:ext cx="2082601" cy="7331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Leaders Lead the Change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7309062" y="1466285"/>
            <a:ext cx="2306128" cy="1932601"/>
          </a:xfrm>
          <a:prstGeom prst="rect">
            <a:avLst/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6"/>
          <p:cNvSpPr txBox="1"/>
          <p:nvPr/>
        </p:nvSpPr>
        <p:spPr>
          <a:xfrm>
            <a:off x="7339870" y="1446020"/>
            <a:ext cx="2292790" cy="9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5000"/>
              <a:buFont typeface="Open Sans SemiBold"/>
              <a:buNone/>
            </a:pPr>
            <a:r>
              <a:rPr b="1" i="0" lang="en-US" sz="5000" u="none" cap="none" strike="noStrike">
                <a:solidFill>
                  <a:srgbClr val="FFD10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7412091" y="2209188"/>
            <a:ext cx="2082601" cy="10163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Value Driven Mindset (Product vs. Project)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6"/>
          <p:cNvSpPr/>
          <p:nvPr/>
        </p:nvSpPr>
        <p:spPr>
          <a:xfrm>
            <a:off x="2568075" y="1466285"/>
            <a:ext cx="2306128" cy="1932601"/>
          </a:xfrm>
          <a:prstGeom prst="rect">
            <a:avLst/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6"/>
          <p:cNvSpPr txBox="1"/>
          <p:nvPr/>
        </p:nvSpPr>
        <p:spPr>
          <a:xfrm>
            <a:off x="2629433" y="1454503"/>
            <a:ext cx="2183412" cy="9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5000"/>
              <a:buFont typeface="Open Sans SemiBold"/>
              <a:buNone/>
            </a:pPr>
            <a:r>
              <a:rPr b="1" i="0" lang="en-US" sz="5000" u="none" cap="none" strike="noStrike">
                <a:solidFill>
                  <a:srgbClr val="FFD10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6"/>
          <p:cNvSpPr txBox="1"/>
          <p:nvPr/>
        </p:nvSpPr>
        <p:spPr>
          <a:xfrm>
            <a:off x="2674516" y="2170488"/>
            <a:ext cx="2082601" cy="10163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Business Outcomes are the Goal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929834" y="3479466"/>
            <a:ext cx="2306128" cy="1932601"/>
          </a:xfrm>
          <a:prstGeom prst="rect">
            <a:avLst/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5252390" y="3459114"/>
            <a:ext cx="1593001" cy="9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5000"/>
              <a:buFont typeface="Open Sans SemiBold"/>
              <a:buNone/>
            </a:pPr>
            <a:r>
              <a:rPr b="1" i="0" lang="en-US" sz="5000" u="none" cap="none" strike="noStrike">
                <a:solidFill>
                  <a:srgbClr val="FFD10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6"/>
          <p:cNvSpPr txBox="1"/>
          <p:nvPr/>
        </p:nvSpPr>
        <p:spPr>
          <a:xfrm>
            <a:off x="5039252" y="4314615"/>
            <a:ext cx="2082601" cy="7331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Involve the Whole Org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7300328" y="3479466"/>
            <a:ext cx="2306128" cy="1932601"/>
          </a:xfrm>
          <a:prstGeom prst="rect">
            <a:avLst/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7331136" y="3459201"/>
            <a:ext cx="2292789" cy="9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5000"/>
              <a:buFont typeface="Open Sans SemiBold"/>
              <a:buNone/>
            </a:pPr>
            <a:r>
              <a:rPr b="1" i="0" lang="en-US" sz="5000" u="none" cap="none" strike="noStrike">
                <a:solidFill>
                  <a:srgbClr val="FFD100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6"/>
          <p:cNvSpPr txBox="1"/>
          <p:nvPr/>
        </p:nvSpPr>
        <p:spPr>
          <a:xfrm>
            <a:off x="7413438" y="4314615"/>
            <a:ext cx="2082601" cy="7331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Build Internal Coaching Capacity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2559340" y="3479466"/>
            <a:ext cx="2306128" cy="1932601"/>
          </a:xfrm>
          <a:prstGeom prst="rect">
            <a:avLst/>
          </a:prstGeom>
          <a:solidFill>
            <a:srgbClr val="2B559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6"/>
          <p:cNvSpPr txBox="1"/>
          <p:nvPr/>
        </p:nvSpPr>
        <p:spPr>
          <a:xfrm>
            <a:off x="2620698" y="3467684"/>
            <a:ext cx="2183412" cy="9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5000"/>
              <a:buFont typeface="Open Sans SemiBold"/>
              <a:buNone/>
            </a:pPr>
            <a:r>
              <a:rPr b="1" i="0" lang="en-US" sz="5000" u="none" cap="none" strike="noStrike">
                <a:solidFill>
                  <a:srgbClr val="FFD1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6"/>
          <p:cNvSpPr txBox="1"/>
          <p:nvPr/>
        </p:nvSpPr>
        <p:spPr>
          <a:xfrm>
            <a:off x="2665782" y="4183669"/>
            <a:ext cx="2082601" cy="7331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Manage the Change Journey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1"/>
          <p:cNvSpPr txBox="1"/>
          <p:nvPr/>
        </p:nvSpPr>
        <p:spPr>
          <a:xfrm>
            <a:off x="-26158" y="-1"/>
            <a:ext cx="12244313" cy="718145"/>
          </a:xfrm>
          <a:prstGeom prst="rect">
            <a:avLst/>
          </a:prstGeom>
          <a:solidFill>
            <a:srgbClr val="2C5697"/>
          </a:solidFill>
          <a:ln>
            <a:noFill/>
          </a:ln>
        </p:spPr>
        <p:txBody>
          <a:bodyPr anchorCtr="0" anchor="t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Transformation Management Process</a:t>
            </a:r>
            <a:endParaRPr b="0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81"/>
          <p:cNvSpPr txBox="1"/>
          <p:nvPr/>
        </p:nvSpPr>
        <p:spPr>
          <a:xfrm>
            <a:off x="6640478" y="1389512"/>
            <a:ext cx="4913089" cy="43703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Evaluate</a:t>
            </a:r>
            <a:r>
              <a:rPr b="0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 the status of your transformation with a consistent assessment process.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Visualize </a:t>
            </a:r>
            <a:r>
              <a:rPr b="0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status with an interactive, data-driven map that correlates Agile practices with business outcomes.</a:t>
            </a:r>
            <a:endParaRPr b="0" i="0" sz="16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Analyze</a:t>
            </a:r>
            <a:r>
              <a:rPr b="0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 transformation efforts with drill-downs and dashboards that deliver actionable insights.</a:t>
            </a:r>
            <a:endParaRPr b="0" i="0" sz="16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Prioritize</a:t>
            </a:r>
            <a:r>
              <a:rPr b="0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 actions you should take to maximize impact on your business goals.</a:t>
            </a:r>
            <a:endParaRPr b="0" i="0" sz="16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Act</a:t>
            </a:r>
            <a:r>
              <a:rPr b="0" i="0" lang="en-US" sz="1600" u="none" cap="none" strike="noStrike">
                <a:solidFill>
                  <a:srgbClr val="2B5597"/>
                </a:solidFill>
                <a:latin typeface="Montserrat"/>
                <a:ea typeface="Montserrat"/>
                <a:cs typeface="Montserrat"/>
                <a:sym typeface="Montserrat"/>
              </a:rPr>
              <a:t> on tasks that are coordinated in Kanban boards and use connected dashboards to track transformation progress.</a:t>
            </a:r>
            <a:endParaRPr b="0" i="0" sz="16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81"/>
          <p:cNvSpPr txBox="1"/>
          <p:nvPr/>
        </p:nvSpPr>
        <p:spPr>
          <a:xfrm>
            <a:off x="7945942" y="3451621"/>
            <a:ext cx="3375200" cy="389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t/>
            </a:r>
            <a:endParaRPr b="1" i="0" sz="1333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81"/>
          <p:cNvSpPr txBox="1"/>
          <p:nvPr/>
        </p:nvSpPr>
        <p:spPr>
          <a:xfrm>
            <a:off x="1359658" y="3451622"/>
            <a:ext cx="1960400" cy="3693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B55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858" y="1514514"/>
            <a:ext cx="5639700" cy="4243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4" name="Google Shape;134;p9"/>
          <p:cNvPicPr preferRelativeResize="0"/>
          <p:nvPr>
            <p:ph idx="2" type="pic"/>
          </p:nvPr>
        </p:nvPicPr>
        <p:blipFill rotWithShape="1">
          <a:blip r:embed="rId3">
            <a:alphaModFix amt="50000"/>
          </a:blip>
          <a:srcRect b="0" l="2719" r="2719" t="0"/>
          <a:stretch/>
        </p:blipFill>
        <p:spPr>
          <a:xfrm>
            <a:off x="2457650" y="-6896"/>
            <a:ext cx="9773445" cy="6897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35" name="Google Shape;13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0797" y="2327559"/>
            <a:ext cx="2502546" cy="231842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9"/>
          <p:cNvSpPr txBox="1"/>
          <p:nvPr/>
        </p:nvSpPr>
        <p:spPr>
          <a:xfrm>
            <a:off x="3604249" y="2673800"/>
            <a:ext cx="66480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Open Sans SemiBold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Overview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8"/>
          <p:cNvGrpSpPr/>
          <p:nvPr/>
        </p:nvGrpSpPr>
        <p:grpSpPr>
          <a:xfrm>
            <a:off x="696240" y="4509693"/>
            <a:ext cx="3352394" cy="3031537"/>
            <a:chOff x="0" y="0"/>
            <a:chExt cx="3352392" cy="3031536"/>
          </a:xfrm>
        </p:grpSpPr>
        <p:sp>
          <p:nvSpPr>
            <p:cNvPr id="142" name="Google Shape;142;p8"/>
            <p:cNvSpPr/>
            <p:nvPr/>
          </p:nvSpPr>
          <p:spPr>
            <a:xfrm>
              <a:off x="1358" y="10089"/>
              <a:ext cx="3349676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0" y="0"/>
              <a:ext cx="3352392" cy="45646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4" name="Google Shape;144;p8"/>
            <p:cNvCxnSpPr/>
            <p:nvPr/>
          </p:nvCxnSpPr>
          <p:spPr>
            <a:xfrm>
              <a:off x="100111" y="77680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145" name="Google Shape;145;p8"/>
            <p:cNvSpPr/>
            <p:nvPr/>
          </p:nvSpPr>
          <p:spPr>
            <a:xfrm>
              <a:off x="55581" y="590403"/>
              <a:ext cx="3241230" cy="1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415364"/>
                  </a:solidFill>
                  <a:latin typeface="Arial"/>
                  <a:ea typeface="Arial"/>
                  <a:cs typeface="Arial"/>
                  <a:sym typeface="Arial"/>
                </a:rPr>
                <a:t>The product or service meets the expectations of the market for usability, reliability, etc.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6" name="Google Shape;146;p8"/>
            <p:cNvCxnSpPr/>
            <p:nvPr/>
          </p:nvCxnSpPr>
          <p:spPr>
            <a:xfrm>
              <a:off x="932865" y="1761535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47" name="Google Shape;147;p8"/>
          <p:cNvGrpSpPr/>
          <p:nvPr/>
        </p:nvGrpSpPr>
        <p:grpSpPr>
          <a:xfrm>
            <a:off x="697299" y="560816"/>
            <a:ext cx="3355135" cy="1790681"/>
            <a:chOff x="-299" y="0"/>
            <a:chExt cx="3355134" cy="1790679"/>
          </a:xfrm>
        </p:grpSpPr>
        <p:sp>
          <p:nvSpPr>
            <p:cNvPr id="148" name="Google Shape;148;p8"/>
            <p:cNvSpPr/>
            <p:nvPr/>
          </p:nvSpPr>
          <p:spPr>
            <a:xfrm>
              <a:off x="0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-299" y="0"/>
              <a:ext cx="3355134" cy="45646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 txBox="1"/>
            <p:nvPr/>
          </p:nvSpPr>
          <p:spPr>
            <a:xfrm>
              <a:off x="98752" y="77680"/>
              <a:ext cx="2200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Employee Engagement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 txBox="1"/>
            <p:nvPr/>
          </p:nvSpPr>
          <p:spPr>
            <a:xfrm>
              <a:off x="54222" y="580314"/>
              <a:ext cx="3241230" cy="9754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415364"/>
                  </a:solidFill>
                  <a:latin typeface="Arial"/>
                  <a:ea typeface="Arial"/>
                  <a:cs typeface="Arial"/>
                  <a:sym typeface="Arial"/>
                </a:rPr>
                <a:t>Employees are more satisfied in their work, willing to go the extra mile, passionate about the purpose of their jobs and committed to the organization.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 txBox="1"/>
            <p:nvPr/>
          </p:nvSpPr>
          <p:spPr>
            <a:xfrm>
              <a:off x="931505" y="1588022"/>
              <a:ext cx="1769216" cy="169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A7A7A7"/>
                  </a:solidFill>
                  <a:latin typeface="Arial"/>
                  <a:ea typeface="Arial"/>
                  <a:cs typeface="Arial"/>
                  <a:sym typeface="Arial"/>
                </a:rPr>
                <a:t>Copyright Path to Agility, LLC All Rights Reserved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8"/>
          <p:cNvGrpSpPr/>
          <p:nvPr/>
        </p:nvGrpSpPr>
        <p:grpSpPr>
          <a:xfrm>
            <a:off x="697599" y="2540299"/>
            <a:ext cx="3354595" cy="1790681"/>
            <a:chOff x="0" y="0"/>
            <a:chExt cx="3354594" cy="1790679"/>
          </a:xfrm>
        </p:grpSpPr>
        <p:sp>
          <p:nvSpPr>
            <p:cNvPr id="154" name="Google Shape;154;p8"/>
            <p:cNvSpPr/>
            <p:nvPr/>
          </p:nvSpPr>
          <p:spPr>
            <a:xfrm>
              <a:off x="0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0" y="0"/>
              <a:ext cx="3354594" cy="45646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 txBox="1"/>
            <p:nvPr/>
          </p:nvSpPr>
          <p:spPr>
            <a:xfrm>
              <a:off x="68272" y="77680"/>
              <a:ext cx="21261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Customer Satisfaction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 txBox="1"/>
            <p:nvPr/>
          </p:nvSpPr>
          <p:spPr>
            <a:xfrm>
              <a:off x="54222" y="580314"/>
              <a:ext cx="3241230" cy="6198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415364"/>
                  </a:solidFill>
                  <a:latin typeface="Arial"/>
                  <a:ea typeface="Arial"/>
                  <a:cs typeface="Arial"/>
                  <a:sym typeface="Arial"/>
                </a:rPr>
                <a:t>Customers are satisfied with the experience, benefits and outcomes when using your product or service.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158;p8"/>
          <p:cNvGrpSpPr/>
          <p:nvPr/>
        </p:nvGrpSpPr>
        <p:grpSpPr>
          <a:xfrm>
            <a:off x="4416302" y="560816"/>
            <a:ext cx="3354536" cy="1790681"/>
            <a:chOff x="-4860" y="0"/>
            <a:chExt cx="3354535" cy="1790679"/>
          </a:xfrm>
        </p:grpSpPr>
        <p:sp>
          <p:nvSpPr>
            <p:cNvPr id="159" name="Google Shape;159;p8"/>
            <p:cNvSpPr/>
            <p:nvPr/>
          </p:nvSpPr>
          <p:spPr>
            <a:xfrm>
              <a:off x="0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-4860" y="0"/>
              <a:ext cx="3353147" cy="45646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 txBox="1"/>
            <p:nvPr/>
          </p:nvSpPr>
          <p:spPr>
            <a:xfrm>
              <a:off x="119072" y="77680"/>
              <a:ext cx="675827" cy="301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Speed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 txBox="1"/>
            <p:nvPr/>
          </p:nvSpPr>
          <p:spPr>
            <a:xfrm>
              <a:off x="54222" y="580314"/>
              <a:ext cx="3241230" cy="442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415364"/>
                  </a:solidFill>
                  <a:latin typeface="Arial"/>
                  <a:ea typeface="Arial"/>
                  <a:cs typeface="Arial"/>
                  <a:sym typeface="Arial"/>
                </a:rPr>
                <a:t>The time it takes to deliver an idea into the market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" name="Google Shape;163;p8"/>
          <p:cNvGrpSpPr/>
          <p:nvPr/>
        </p:nvGrpSpPr>
        <p:grpSpPr>
          <a:xfrm>
            <a:off x="4419067" y="2540299"/>
            <a:ext cx="3351772" cy="1790681"/>
            <a:chOff x="-2095" y="0"/>
            <a:chExt cx="3351770" cy="1790679"/>
          </a:xfrm>
        </p:grpSpPr>
        <p:sp>
          <p:nvSpPr>
            <p:cNvPr id="164" name="Google Shape;164;p8"/>
            <p:cNvSpPr/>
            <p:nvPr/>
          </p:nvSpPr>
          <p:spPr>
            <a:xfrm>
              <a:off x="0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-2095" y="0"/>
              <a:ext cx="3350136" cy="45646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 txBox="1"/>
            <p:nvPr/>
          </p:nvSpPr>
          <p:spPr>
            <a:xfrm>
              <a:off x="108912" y="77680"/>
              <a:ext cx="1300440" cy="301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Predictability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 txBox="1"/>
            <p:nvPr/>
          </p:nvSpPr>
          <p:spPr>
            <a:xfrm>
              <a:off x="54222" y="580314"/>
              <a:ext cx="3241230" cy="6198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415364"/>
                  </a:solidFill>
                  <a:latin typeface="Arial"/>
                  <a:ea typeface="Arial"/>
                  <a:cs typeface="Arial"/>
                  <a:sym typeface="Arial"/>
                </a:rPr>
                <a:t>Teams maintain a predictable cadence of delivery enabling the business to make informed business decisions.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8"/>
          <p:cNvGrpSpPr/>
          <p:nvPr/>
        </p:nvGrpSpPr>
        <p:grpSpPr>
          <a:xfrm>
            <a:off x="4412853" y="4519783"/>
            <a:ext cx="3358581" cy="1790680"/>
            <a:chOff x="-8309" y="0"/>
            <a:chExt cx="3358579" cy="1790679"/>
          </a:xfrm>
        </p:grpSpPr>
        <p:sp>
          <p:nvSpPr>
            <p:cNvPr id="169" name="Google Shape;169;p8"/>
            <p:cNvSpPr/>
            <p:nvPr/>
          </p:nvSpPr>
          <p:spPr>
            <a:xfrm>
              <a:off x="0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-8309" y="0"/>
              <a:ext cx="3358579" cy="45646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 txBox="1"/>
            <p:nvPr/>
          </p:nvSpPr>
          <p:spPr>
            <a:xfrm>
              <a:off x="119072" y="71292"/>
              <a:ext cx="1067152" cy="301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Innovation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 txBox="1"/>
            <p:nvPr/>
          </p:nvSpPr>
          <p:spPr>
            <a:xfrm>
              <a:off x="54222" y="580314"/>
              <a:ext cx="3074479" cy="79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415364"/>
                  </a:solidFill>
                  <a:latin typeface="Arial"/>
                  <a:ea typeface="Arial"/>
                  <a:cs typeface="Arial"/>
                  <a:sym typeface="Arial"/>
                </a:rPr>
                <a:t>New ideas, creative thoughts, or novel imaginations providing better solutions to meet new requirements, unarticulated needs, or known market needs.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8"/>
          <p:cNvGrpSpPr/>
          <p:nvPr/>
        </p:nvGrpSpPr>
        <p:grpSpPr>
          <a:xfrm>
            <a:off x="8143831" y="570905"/>
            <a:ext cx="3350770" cy="1790681"/>
            <a:chOff x="-894" y="0"/>
            <a:chExt cx="3350768" cy="1790679"/>
          </a:xfrm>
        </p:grpSpPr>
        <p:sp>
          <p:nvSpPr>
            <p:cNvPr id="174" name="Google Shape;174;p8"/>
            <p:cNvSpPr/>
            <p:nvPr/>
          </p:nvSpPr>
          <p:spPr>
            <a:xfrm>
              <a:off x="0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-894" y="0"/>
              <a:ext cx="3350768" cy="45646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 txBox="1"/>
            <p:nvPr/>
          </p:nvSpPr>
          <p:spPr>
            <a:xfrm>
              <a:off x="108912" y="77680"/>
              <a:ext cx="2274706" cy="301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Market Responsiveness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 txBox="1"/>
            <p:nvPr/>
          </p:nvSpPr>
          <p:spPr>
            <a:xfrm>
              <a:off x="54222" y="580314"/>
              <a:ext cx="3241230" cy="442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415364"/>
                  </a:solidFill>
                  <a:latin typeface="Arial"/>
                  <a:ea typeface="Arial"/>
                  <a:cs typeface="Arial"/>
                  <a:sym typeface="Arial"/>
                </a:rPr>
                <a:t>The ability of the organization to pivot quickly to respond to ever-changing market demands.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8"/>
          <p:cNvGrpSpPr/>
          <p:nvPr/>
        </p:nvGrpSpPr>
        <p:grpSpPr>
          <a:xfrm>
            <a:off x="8142032" y="2540299"/>
            <a:ext cx="3352371" cy="1790681"/>
            <a:chOff x="-2694" y="0"/>
            <a:chExt cx="3352369" cy="1790679"/>
          </a:xfrm>
        </p:grpSpPr>
        <p:sp>
          <p:nvSpPr>
            <p:cNvPr id="179" name="Google Shape;179;p8"/>
            <p:cNvSpPr/>
            <p:nvPr/>
          </p:nvSpPr>
          <p:spPr>
            <a:xfrm>
              <a:off x="0" y="0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-2694" y="0"/>
              <a:ext cx="3351774" cy="45646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 txBox="1"/>
            <p:nvPr/>
          </p:nvSpPr>
          <p:spPr>
            <a:xfrm>
              <a:off x="98752" y="77680"/>
              <a:ext cx="1205004" cy="301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Productivity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 txBox="1"/>
            <p:nvPr/>
          </p:nvSpPr>
          <p:spPr>
            <a:xfrm>
              <a:off x="54222" y="580314"/>
              <a:ext cx="3241230" cy="442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415364"/>
                  </a:solidFill>
                  <a:latin typeface="Arial"/>
                  <a:ea typeface="Arial"/>
                  <a:cs typeface="Arial"/>
                  <a:sym typeface="Arial"/>
                </a:rPr>
                <a:t>Increase the business value realized while maintaining or reducing costs.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" name="Google Shape;183;p8"/>
          <p:cNvGrpSpPr/>
          <p:nvPr/>
        </p:nvGrpSpPr>
        <p:grpSpPr>
          <a:xfrm>
            <a:off x="8140806" y="4509693"/>
            <a:ext cx="3353865" cy="3031537"/>
            <a:chOff x="0" y="0"/>
            <a:chExt cx="3353864" cy="3031536"/>
          </a:xfrm>
        </p:grpSpPr>
        <p:sp>
          <p:nvSpPr>
            <p:cNvPr id="184" name="Google Shape;184;p8"/>
            <p:cNvSpPr/>
            <p:nvPr/>
          </p:nvSpPr>
          <p:spPr>
            <a:xfrm>
              <a:off x="3920" y="10089"/>
              <a:ext cx="3349675" cy="17906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0" y="0"/>
              <a:ext cx="3353864" cy="45646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58142" y="590403"/>
              <a:ext cx="2567107" cy="1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415364"/>
                  </a:solidFill>
                  <a:latin typeface="Arial"/>
                  <a:ea typeface="Arial"/>
                  <a:cs typeface="Arial"/>
                  <a:sym typeface="Arial"/>
                </a:rPr>
                <a:t>The ability of the organization to relentlessly pursue optimizations in all aspects of business functions.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7" name="Google Shape;187;p8"/>
            <p:cNvCxnSpPr/>
            <p:nvPr/>
          </p:nvCxnSpPr>
          <p:spPr>
            <a:xfrm>
              <a:off x="935426" y="1761535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88" name="Google Shape;188;p8"/>
            <p:cNvCxnSpPr/>
            <p:nvPr/>
          </p:nvCxnSpPr>
          <p:spPr>
            <a:xfrm>
              <a:off x="136021" y="77680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pic>
        <p:nvPicPr>
          <p:cNvPr descr="Black_logo_Agility.gif" id="189" name="Google Shape;18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321" y="694259"/>
            <a:ext cx="516904" cy="189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ack_logo_Agility.gif" id="190" name="Google Shape;19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1961" y="694259"/>
            <a:ext cx="516904" cy="189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ack_logo_Agility.gif" id="191" name="Google Shape;1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5601" y="694259"/>
            <a:ext cx="516904" cy="189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ack_logo_Agility.gif" id="192" name="Google Shape;19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321" y="2680539"/>
            <a:ext cx="516904" cy="189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ack_logo_Agility.gif" id="193" name="Google Shape;19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321" y="4666819"/>
            <a:ext cx="516904" cy="189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ack_logo_Agility.gif" id="194" name="Google Shape;19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1961" y="2680539"/>
            <a:ext cx="516904" cy="189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ack_logo_Agility.gif" id="195" name="Google Shape;1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5601" y="2680539"/>
            <a:ext cx="516904" cy="189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ack_logo_Agility.gif" id="196" name="Google Shape;19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1961" y="4666819"/>
            <a:ext cx="516904" cy="189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ack_logo_Agility.gif" id="197" name="Google Shape;19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5601" y="4666819"/>
            <a:ext cx="516904" cy="18966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8"/>
          <p:cNvSpPr txBox="1"/>
          <p:nvPr/>
        </p:nvSpPr>
        <p:spPr>
          <a:xfrm>
            <a:off x="725550" y="45515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Quality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8"/>
          <p:cNvSpPr txBox="1"/>
          <p:nvPr/>
        </p:nvSpPr>
        <p:spPr>
          <a:xfrm>
            <a:off x="8143825" y="45539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Continuous Improvement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1627632" y="4123944"/>
            <a:ext cx="1560540" cy="169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rPr>
              <a:t>Copyright Path to Agility, LLC All Rights Reserved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8"/>
          <p:cNvSpPr txBox="1"/>
          <p:nvPr/>
        </p:nvSpPr>
        <p:spPr>
          <a:xfrm>
            <a:off x="1627632" y="6101992"/>
            <a:ext cx="1560540" cy="169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rPr>
              <a:t>Copyright Path to Agility, LLC All Rights Reserved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5352668" y="4124346"/>
            <a:ext cx="1560540" cy="169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rPr>
              <a:t>Copyright Path to Agility, LLC All Rights Reserved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 txBox="1"/>
          <p:nvPr/>
        </p:nvSpPr>
        <p:spPr>
          <a:xfrm>
            <a:off x="5349240" y="6099048"/>
            <a:ext cx="1560540" cy="169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rPr>
              <a:t>Copyright Path to Agility, LLC All Rights Reserved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 txBox="1"/>
          <p:nvPr/>
        </p:nvSpPr>
        <p:spPr>
          <a:xfrm>
            <a:off x="9079992" y="4123944"/>
            <a:ext cx="1560540" cy="169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rPr>
              <a:t>Copyright Path to Agility, LLC All Rights Reserved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 txBox="1"/>
          <p:nvPr/>
        </p:nvSpPr>
        <p:spPr>
          <a:xfrm>
            <a:off x="9076232" y="6099048"/>
            <a:ext cx="1560540" cy="169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rPr>
              <a:t>Copyright Path to Agility, LLC All Rights Reserved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8"/>
          <p:cNvSpPr txBox="1"/>
          <p:nvPr/>
        </p:nvSpPr>
        <p:spPr>
          <a:xfrm>
            <a:off x="9079992" y="2139696"/>
            <a:ext cx="1560540" cy="169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rPr>
              <a:t>Copyright Path to Agility, LLC All Rights Reserved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8"/>
          <p:cNvSpPr txBox="1"/>
          <p:nvPr/>
        </p:nvSpPr>
        <p:spPr>
          <a:xfrm>
            <a:off x="5352668" y="2139696"/>
            <a:ext cx="1560540" cy="169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rPr>
              <a:t>Copyright Path to Agility, LLC All Rights Reserved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212" name="Google Shape;212;p11"/>
          <p:cNvPicPr preferRelativeResize="0"/>
          <p:nvPr/>
        </p:nvPicPr>
        <p:blipFill rotWithShape="1">
          <a:blip r:embed="rId3">
            <a:alphaModFix/>
          </a:blip>
          <a:srcRect b="1772" l="0" r="0" t="1857"/>
          <a:stretch/>
        </p:blipFill>
        <p:spPr>
          <a:xfrm>
            <a:off x="95250" y="127322"/>
            <a:ext cx="12001501" cy="6609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NO Theme Wide White 2015.01">
  <a:themeElements>
    <a:clrScheme name="1_NO Theme Wide White 2015.0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76923C"/>
      </a:accent3>
      <a:accent4>
        <a:srgbClr val="8064A2"/>
      </a:accent4>
      <a:accent5>
        <a:srgbClr val="8DB3E2"/>
      </a:accent5>
      <a:accent6>
        <a:srgbClr val="FAC08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NO Theme Wide White 2015.01">
  <a:themeElements>
    <a:clrScheme name="1_NO Theme Wide White 2015.0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76923C"/>
      </a:accent3>
      <a:accent4>
        <a:srgbClr val="8064A2"/>
      </a:accent4>
      <a:accent5>
        <a:srgbClr val="8DB3E2"/>
      </a:accent5>
      <a:accent6>
        <a:srgbClr val="FAC08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