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4"/>
  </p:sldMasterIdLst>
  <p:notesMasterIdLst>
    <p:notesMasterId r:id="rId30"/>
  </p:notesMasterIdLst>
  <p:handoutMasterIdLst>
    <p:handoutMasterId r:id="rId31"/>
  </p:handoutMasterIdLst>
  <p:sldIdLst>
    <p:sldId id="256" r:id="rId5"/>
    <p:sldId id="1049" r:id="rId6"/>
    <p:sldId id="1051" r:id="rId7"/>
    <p:sldId id="1058" r:id="rId8"/>
    <p:sldId id="1056" r:id="rId9"/>
    <p:sldId id="1057" r:id="rId10"/>
    <p:sldId id="1070" r:id="rId11"/>
    <p:sldId id="1060" r:id="rId12"/>
    <p:sldId id="1055" r:id="rId13"/>
    <p:sldId id="1081" r:id="rId14"/>
    <p:sldId id="1061" r:id="rId15"/>
    <p:sldId id="1062" r:id="rId16"/>
    <p:sldId id="1063" r:id="rId17"/>
    <p:sldId id="1079" r:id="rId18"/>
    <p:sldId id="1078" r:id="rId19"/>
    <p:sldId id="1080" r:id="rId20"/>
    <p:sldId id="1066" r:id="rId21"/>
    <p:sldId id="1072" r:id="rId22"/>
    <p:sldId id="1067" r:id="rId23"/>
    <p:sldId id="1064" r:id="rId24"/>
    <p:sldId id="1069" r:id="rId25"/>
    <p:sldId id="1065" r:id="rId26"/>
    <p:sldId id="1082" r:id="rId27"/>
    <p:sldId id="1073" r:id="rId28"/>
    <p:sldId id="1047" r:id="rId29"/>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47" userDrawn="1">
          <p15:clr>
            <a:srgbClr val="A4A3A4"/>
          </p15:clr>
        </p15:guide>
        <p15:guide id="2" pos="2208" userDrawn="1">
          <p15:clr>
            <a:srgbClr val="A4A3A4"/>
          </p15:clr>
        </p15:guide>
        <p15:guide id="3" orient="horz"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 Shanner" initials="J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2D050"/>
    <a:srgbClr val="FFFF00"/>
    <a:srgbClr val="FFFFFF"/>
    <a:srgbClr val="3793AD"/>
    <a:srgbClr val="2085E3"/>
    <a:srgbClr val="1B61A5"/>
    <a:srgbClr val="3269FF"/>
    <a:srgbClr val="87CDE8"/>
    <a:srgbClr val="1084C7"/>
    <a:srgbClr val="60BF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99" autoAdjust="0"/>
    <p:restoredTop sz="89777" autoAdjust="0"/>
  </p:normalViewPr>
  <p:slideViewPr>
    <p:cSldViewPr snapToGrid="0">
      <p:cViewPr varScale="1">
        <p:scale>
          <a:sx n="102" d="100"/>
          <a:sy n="102" d="100"/>
        </p:scale>
        <p:origin x="906" y="108"/>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137" d="100"/>
          <a:sy n="137" d="100"/>
        </p:scale>
        <p:origin x="3944" y="192"/>
      </p:cViewPr>
      <p:guideLst>
        <p:guide orient="horz" pos="2947"/>
        <p:guide pos="2208"/>
        <p:guide orient="horz"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85FD18-6EEF-4479-9C8C-91041CB983A2}"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A48CB488-EB60-4337-912E-F55065C518CD}">
      <dgm:prSet custT="1"/>
      <dgm:spPr/>
      <dgm:t>
        <a:bodyPr/>
        <a:lstStyle/>
        <a:p>
          <a:r>
            <a:rPr lang="en-US" sz="1800" dirty="0"/>
            <a:t>Make a plan for med management at SOC, identify barriers</a:t>
          </a:r>
        </a:p>
      </dgm:t>
    </dgm:pt>
    <dgm:pt modelId="{09CB8100-9E71-4A86-8AB5-14F1C93EEBDE}" type="parTrans" cxnId="{F29021D2-AE13-491E-8FF8-A350D55689F4}">
      <dgm:prSet/>
      <dgm:spPr/>
      <dgm:t>
        <a:bodyPr/>
        <a:lstStyle/>
        <a:p>
          <a:endParaRPr lang="en-US"/>
        </a:p>
      </dgm:t>
    </dgm:pt>
    <dgm:pt modelId="{61EFA5CA-18B3-47D1-B3C6-CB1173A4BD82}" type="sibTrans" cxnId="{F29021D2-AE13-491E-8FF8-A350D55689F4}">
      <dgm:prSet/>
      <dgm:spPr/>
      <dgm:t>
        <a:bodyPr/>
        <a:lstStyle/>
        <a:p>
          <a:endParaRPr lang="en-US"/>
        </a:p>
      </dgm:t>
    </dgm:pt>
    <dgm:pt modelId="{89EDF492-E42D-4B2F-BE1A-40C02764314B}">
      <dgm:prSet/>
      <dgm:spPr/>
      <dgm:t>
        <a:bodyPr/>
        <a:lstStyle/>
        <a:p>
          <a:r>
            <a:rPr lang="en-US" dirty="0"/>
            <a:t>What are the unique circumstances of your patient that need to be addressed? What part of the med management process do they struggle with and what can we do to help? Be patient specific when care planning</a:t>
          </a:r>
        </a:p>
      </dgm:t>
    </dgm:pt>
    <dgm:pt modelId="{D1B51766-36AF-42A3-948A-0987635D356F}" type="parTrans" cxnId="{C50A6AE9-F816-48C2-B7E4-1E6F4D952914}">
      <dgm:prSet/>
      <dgm:spPr/>
      <dgm:t>
        <a:bodyPr/>
        <a:lstStyle/>
        <a:p>
          <a:endParaRPr lang="en-US"/>
        </a:p>
      </dgm:t>
    </dgm:pt>
    <dgm:pt modelId="{66A54733-C372-4764-8447-ECF63F367A93}" type="sibTrans" cxnId="{C50A6AE9-F816-48C2-B7E4-1E6F4D952914}">
      <dgm:prSet/>
      <dgm:spPr/>
      <dgm:t>
        <a:bodyPr/>
        <a:lstStyle/>
        <a:p>
          <a:endParaRPr lang="en-US"/>
        </a:p>
      </dgm:t>
    </dgm:pt>
    <dgm:pt modelId="{C02F22E9-54B5-478D-B9BE-E0E0A1F9E235}">
      <dgm:prSet/>
      <dgm:spPr/>
      <dgm:t>
        <a:bodyPr/>
        <a:lstStyle/>
        <a:p>
          <a:r>
            <a:rPr lang="en-US"/>
            <a:t>Adding therapy to address weakness, gait and mobility issues to ensure safe mobility to access medication</a:t>
          </a:r>
        </a:p>
      </dgm:t>
    </dgm:pt>
    <dgm:pt modelId="{7C6ED7E1-EB18-421A-BF29-49CA147E6D0C}" type="parTrans" cxnId="{CA43481E-2AF4-4757-BF13-C983A8137796}">
      <dgm:prSet/>
      <dgm:spPr/>
      <dgm:t>
        <a:bodyPr/>
        <a:lstStyle/>
        <a:p>
          <a:endParaRPr lang="en-US"/>
        </a:p>
      </dgm:t>
    </dgm:pt>
    <dgm:pt modelId="{C57CE6F8-7775-4F88-B87F-6CB2B24941B6}" type="sibTrans" cxnId="{CA43481E-2AF4-4757-BF13-C983A8137796}">
      <dgm:prSet/>
      <dgm:spPr/>
      <dgm:t>
        <a:bodyPr/>
        <a:lstStyle/>
        <a:p>
          <a:endParaRPr lang="en-US"/>
        </a:p>
      </dgm:t>
    </dgm:pt>
    <dgm:pt modelId="{35B1C6B0-5EC5-408A-A89B-18DD05180E77}">
      <dgm:prSet/>
      <dgm:spPr/>
      <dgm:t>
        <a:bodyPr/>
        <a:lstStyle/>
        <a:p>
          <a:r>
            <a:rPr lang="en-US"/>
            <a:t>Create a new routine storage location for the medications to be accessible</a:t>
          </a:r>
        </a:p>
      </dgm:t>
    </dgm:pt>
    <dgm:pt modelId="{2A5AD4D1-2769-4E07-8F08-B1891A434598}" type="parTrans" cxnId="{A685870F-2D2E-49C6-AA90-9FA499AB6B88}">
      <dgm:prSet/>
      <dgm:spPr/>
      <dgm:t>
        <a:bodyPr/>
        <a:lstStyle/>
        <a:p>
          <a:endParaRPr lang="en-US"/>
        </a:p>
      </dgm:t>
    </dgm:pt>
    <dgm:pt modelId="{CAAB30AA-9ED4-4B17-A909-AF78D645C0AA}" type="sibTrans" cxnId="{A685870F-2D2E-49C6-AA90-9FA499AB6B88}">
      <dgm:prSet/>
      <dgm:spPr/>
      <dgm:t>
        <a:bodyPr/>
        <a:lstStyle/>
        <a:p>
          <a:endParaRPr lang="en-US"/>
        </a:p>
      </dgm:t>
    </dgm:pt>
    <dgm:pt modelId="{42034918-82EE-4049-98D9-16CDFDBA034A}">
      <dgm:prSet/>
      <dgm:spPr/>
      <dgm:t>
        <a:bodyPr/>
        <a:lstStyle/>
        <a:p>
          <a:r>
            <a:rPr lang="en-US" dirty="0"/>
            <a:t>Education on medications- what, when and how to take the med, include PRNs</a:t>
          </a:r>
        </a:p>
      </dgm:t>
    </dgm:pt>
    <dgm:pt modelId="{8E10153C-3223-40DC-A9E4-66CC1BB031CC}" type="parTrans" cxnId="{B345A105-504E-4A98-8158-E150C19309ED}">
      <dgm:prSet/>
      <dgm:spPr/>
      <dgm:t>
        <a:bodyPr/>
        <a:lstStyle/>
        <a:p>
          <a:endParaRPr lang="en-US"/>
        </a:p>
      </dgm:t>
    </dgm:pt>
    <dgm:pt modelId="{0D75B4B6-E15D-47FC-938F-BEF28C6E3EB8}" type="sibTrans" cxnId="{B345A105-504E-4A98-8158-E150C19309ED}">
      <dgm:prSet/>
      <dgm:spPr/>
      <dgm:t>
        <a:bodyPr/>
        <a:lstStyle/>
        <a:p>
          <a:endParaRPr lang="en-US"/>
        </a:p>
      </dgm:t>
    </dgm:pt>
    <dgm:pt modelId="{10AA5390-D464-4ABC-ACB1-EA7557224187}">
      <dgm:prSet/>
      <dgm:spPr/>
      <dgm:t>
        <a:bodyPr/>
        <a:lstStyle/>
        <a:p>
          <a:r>
            <a:rPr lang="en-US"/>
            <a:t>Making a drug diary or chart</a:t>
          </a:r>
        </a:p>
      </dgm:t>
    </dgm:pt>
    <dgm:pt modelId="{00ABBD67-B0FD-4186-B777-D69A8EFFF857}" type="parTrans" cxnId="{73834A10-C765-4576-A793-8BDD458206C8}">
      <dgm:prSet/>
      <dgm:spPr/>
      <dgm:t>
        <a:bodyPr/>
        <a:lstStyle/>
        <a:p>
          <a:endParaRPr lang="en-US"/>
        </a:p>
      </dgm:t>
    </dgm:pt>
    <dgm:pt modelId="{3C10EA27-8A41-45C4-B6CF-17B20806EE71}" type="sibTrans" cxnId="{73834A10-C765-4576-A793-8BDD458206C8}">
      <dgm:prSet/>
      <dgm:spPr/>
      <dgm:t>
        <a:bodyPr/>
        <a:lstStyle/>
        <a:p>
          <a:endParaRPr lang="en-US"/>
        </a:p>
      </dgm:t>
    </dgm:pt>
    <dgm:pt modelId="{FB158C3A-3656-42C4-AC67-94A4C1029EA2}">
      <dgm:prSet/>
      <dgm:spPr/>
      <dgm:t>
        <a:bodyPr/>
        <a:lstStyle/>
        <a:p>
          <a:r>
            <a:rPr lang="en-US"/>
            <a:t>Arranging a medication machine for reminders, setting up phone alarms</a:t>
          </a:r>
        </a:p>
      </dgm:t>
    </dgm:pt>
    <dgm:pt modelId="{B80EBB7B-17DC-4B07-B24E-066FC6A9363F}" type="parTrans" cxnId="{FEEF5F9F-E181-403A-AD8F-50084F7B515F}">
      <dgm:prSet/>
      <dgm:spPr/>
      <dgm:t>
        <a:bodyPr/>
        <a:lstStyle/>
        <a:p>
          <a:endParaRPr lang="en-US"/>
        </a:p>
      </dgm:t>
    </dgm:pt>
    <dgm:pt modelId="{1CDB3526-FF36-4BE2-AD8F-EA1F7EE423C4}" type="sibTrans" cxnId="{FEEF5F9F-E181-403A-AD8F-50084F7B515F}">
      <dgm:prSet/>
      <dgm:spPr/>
      <dgm:t>
        <a:bodyPr/>
        <a:lstStyle/>
        <a:p>
          <a:endParaRPr lang="en-US"/>
        </a:p>
      </dgm:t>
    </dgm:pt>
    <dgm:pt modelId="{A18FA0DA-A29D-489A-A4EC-D24F4AD91401}">
      <dgm:prSet/>
      <dgm:spPr/>
      <dgm:t>
        <a:bodyPr/>
        <a:lstStyle/>
        <a:p>
          <a:r>
            <a:rPr lang="en-US"/>
            <a:t>Setting up medications in pill boxes</a:t>
          </a:r>
        </a:p>
      </dgm:t>
    </dgm:pt>
    <dgm:pt modelId="{1A9BF806-C1FE-4B6F-9751-2FC8718DE71A}" type="parTrans" cxnId="{8C7FABA8-967D-429B-9F4A-EE64DB3F8347}">
      <dgm:prSet/>
      <dgm:spPr/>
      <dgm:t>
        <a:bodyPr/>
        <a:lstStyle/>
        <a:p>
          <a:endParaRPr lang="en-US"/>
        </a:p>
      </dgm:t>
    </dgm:pt>
    <dgm:pt modelId="{6FD336EE-74E5-46CC-A7D1-83A71CC3F994}" type="sibTrans" cxnId="{8C7FABA8-967D-429B-9F4A-EE64DB3F8347}">
      <dgm:prSet/>
      <dgm:spPr/>
      <dgm:t>
        <a:bodyPr/>
        <a:lstStyle/>
        <a:p>
          <a:endParaRPr lang="en-US"/>
        </a:p>
      </dgm:t>
    </dgm:pt>
    <dgm:pt modelId="{164E0286-1610-4589-803F-439D5F9CCDEF}">
      <dgm:prSet/>
      <dgm:spPr/>
      <dgm:t>
        <a:bodyPr/>
        <a:lstStyle/>
        <a:p>
          <a:r>
            <a:rPr lang="en-US" dirty="0"/>
            <a:t>Adding OT to assist with techniques related to low vision or poor cognition to support adherence</a:t>
          </a:r>
        </a:p>
      </dgm:t>
    </dgm:pt>
    <dgm:pt modelId="{7BB1401F-7841-458A-B234-65225AE784A4}" type="parTrans" cxnId="{99E0F1D7-EE13-46AB-9A14-C85ED0B32335}">
      <dgm:prSet/>
      <dgm:spPr/>
      <dgm:t>
        <a:bodyPr/>
        <a:lstStyle/>
        <a:p>
          <a:endParaRPr lang="en-US"/>
        </a:p>
      </dgm:t>
    </dgm:pt>
    <dgm:pt modelId="{F87FAF2F-9A7C-46F9-B0D1-C2A22410E928}" type="sibTrans" cxnId="{99E0F1D7-EE13-46AB-9A14-C85ED0B32335}">
      <dgm:prSet/>
      <dgm:spPr/>
      <dgm:t>
        <a:bodyPr/>
        <a:lstStyle/>
        <a:p>
          <a:endParaRPr lang="en-US"/>
        </a:p>
      </dgm:t>
    </dgm:pt>
    <dgm:pt modelId="{4269426E-980F-453A-9C82-4CCC008AF9A5}">
      <dgm:prSet/>
      <dgm:spPr/>
      <dgm:t>
        <a:bodyPr/>
        <a:lstStyle/>
        <a:p>
          <a:r>
            <a:rPr lang="en-US"/>
            <a:t>Prescribing meds in alternate forms i.e liquid vs pills</a:t>
          </a:r>
        </a:p>
      </dgm:t>
    </dgm:pt>
    <dgm:pt modelId="{21CD91E7-8931-4E69-82A8-D2CC1DED8DE8}" type="parTrans" cxnId="{78D0D6A3-E349-4D0C-95B6-6CF65B0A294A}">
      <dgm:prSet/>
      <dgm:spPr/>
      <dgm:t>
        <a:bodyPr/>
        <a:lstStyle/>
        <a:p>
          <a:endParaRPr lang="en-US"/>
        </a:p>
      </dgm:t>
    </dgm:pt>
    <dgm:pt modelId="{1049F157-177A-4896-B218-4D444B6094CF}" type="sibTrans" cxnId="{78D0D6A3-E349-4D0C-95B6-6CF65B0A294A}">
      <dgm:prSet/>
      <dgm:spPr/>
      <dgm:t>
        <a:bodyPr/>
        <a:lstStyle/>
        <a:p>
          <a:endParaRPr lang="en-US"/>
        </a:p>
      </dgm:t>
    </dgm:pt>
    <dgm:pt modelId="{C4AB1AA3-539A-44A8-BDFB-80F5FF7792E3}">
      <dgm:prSet/>
      <dgm:spPr/>
      <dgm:t>
        <a:bodyPr/>
        <a:lstStyle/>
        <a:p>
          <a:r>
            <a:rPr lang="en-US"/>
            <a:t>Adding Speech therapy to work on swallowing techniques</a:t>
          </a:r>
        </a:p>
      </dgm:t>
    </dgm:pt>
    <dgm:pt modelId="{313DD27C-16ED-4D93-8C7D-7CB1BBD6E812}" type="parTrans" cxnId="{F6A3E8C0-D850-42E9-8475-2D23BCF0DFF0}">
      <dgm:prSet/>
      <dgm:spPr/>
      <dgm:t>
        <a:bodyPr/>
        <a:lstStyle/>
        <a:p>
          <a:endParaRPr lang="en-US"/>
        </a:p>
      </dgm:t>
    </dgm:pt>
    <dgm:pt modelId="{BDE69182-E03A-4986-822A-3AFDB3462C41}" type="sibTrans" cxnId="{F6A3E8C0-D850-42E9-8475-2D23BCF0DFF0}">
      <dgm:prSet/>
      <dgm:spPr/>
      <dgm:t>
        <a:bodyPr/>
        <a:lstStyle/>
        <a:p>
          <a:endParaRPr lang="en-US"/>
        </a:p>
      </dgm:t>
    </dgm:pt>
    <dgm:pt modelId="{E5B6E236-FAA3-4E79-8221-261CD0282ADF}">
      <dgm:prSet/>
      <dgm:spPr/>
      <dgm:t>
        <a:bodyPr/>
        <a:lstStyle/>
        <a:p>
          <a:r>
            <a:rPr lang="en-US"/>
            <a:t>Working with pharmacy for easy to open bottles</a:t>
          </a:r>
        </a:p>
      </dgm:t>
    </dgm:pt>
    <dgm:pt modelId="{D6F7E9EE-5D25-4E84-9BF1-9DC374F6B38A}" type="parTrans" cxnId="{DA910957-40BE-4B45-94B6-8C6434BD0AA2}">
      <dgm:prSet/>
      <dgm:spPr/>
      <dgm:t>
        <a:bodyPr/>
        <a:lstStyle/>
        <a:p>
          <a:endParaRPr lang="en-US"/>
        </a:p>
      </dgm:t>
    </dgm:pt>
    <dgm:pt modelId="{80D5F9B6-48C3-4525-93AF-E7932BA76D4C}" type="sibTrans" cxnId="{DA910957-40BE-4B45-94B6-8C6434BD0AA2}">
      <dgm:prSet/>
      <dgm:spPr/>
      <dgm:t>
        <a:bodyPr/>
        <a:lstStyle/>
        <a:p>
          <a:endParaRPr lang="en-US"/>
        </a:p>
      </dgm:t>
    </dgm:pt>
    <dgm:pt modelId="{D7B8A1B9-7764-46FE-A5E5-E8426980671B}" type="pres">
      <dgm:prSet presAssocID="{4A85FD18-6EEF-4479-9C8C-91041CB983A2}" presName="diagram" presStyleCnt="0">
        <dgm:presLayoutVars>
          <dgm:dir/>
          <dgm:resizeHandles val="exact"/>
        </dgm:presLayoutVars>
      </dgm:prSet>
      <dgm:spPr/>
    </dgm:pt>
    <dgm:pt modelId="{EA6B274D-2C97-46DB-B2E3-B0CE42806FAE}" type="pres">
      <dgm:prSet presAssocID="{A48CB488-EB60-4337-912E-F55065C518CD}" presName="node" presStyleLbl="node1" presStyleIdx="0" presStyleCnt="12">
        <dgm:presLayoutVars>
          <dgm:bulletEnabled val="1"/>
        </dgm:presLayoutVars>
      </dgm:prSet>
      <dgm:spPr/>
    </dgm:pt>
    <dgm:pt modelId="{E02095BC-98AF-4967-BAF5-0B41B1F7CDAE}" type="pres">
      <dgm:prSet presAssocID="{61EFA5CA-18B3-47D1-B3C6-CB1173A4BD82}" presName="sibTrans" presStyleCnt="0"/>
      <dgm:spPr/>
    </dgm:pt>
    <dgm:pt modelId="{70F72F68-08FD-4D8A-92FB-2BA663936844}" type="pres">
      <dgm:prSet presAssocID="{89EDF492-E42D-4B2F-BE1A-40C02764314B}" presName="node" presStyleLbl="node1" presStyleIdx="1" presStyleCnt="12">
        <dgm:presLayoutVars>
          <dgm:bulletEnabled val="1"/>
        </dgm:presLayoutVars>
      </dgm:prSet>
      <dgm:spPr/>
    </dgm:pt>
    <dgm:pt modelId="{020BEC7D-CE3C-4B0B-A7D6-8F7E288F816A}" type="pres">
      <dgm:prSet presAssocID="{66A54733-C372-4764-8447-ECF63F367A93}" presName="sibTrans" presStyleCnt="0"/>
      <dgm:spPr/>
    </dgm:pt>
    <dgm:pt modelId="{6D351AEB-62CE-4F7E-9D0E-A3316FB18A80}" type="pres">
      <dgm:prSet presAssocID="{C02F22E9-54B5-478D-B9BE-E0E0A1F9E235}" presName="node" presStyleLbl="node1" presStyleIdx="2" presStyleCnt="12">
        <dgm:presLayoutVars>
          <dgm:bulletEnabled val="1"/>
        </dgm:presLayoutVars>
      </dgm:prSet>
      <dgm:spPr/>
    </dgm:pt>
    <dgm:pt modelId="{80B63D53-43F8-4FB5-B3EC-A53045D9D33A}" type="pres">
      <dgm:prSet presAssocID="{C57CE6F8-7775-4F88-B87F-6CB2B24941B6}" presName="sibTrans" presStyleCnt="0"/>
      <dgm:spPr/>
    </dgm:pt>
    <dgm:pt modelId="{20E70D2A-0C5A-4DE9-BA35-BF14E12BF1A0}" type="pres">
      <dgm:prSet presAssocID="{35B1C6B0-5EC5-408A-A89B-18DD05180E77}" presName="node" presStyleLbl="node1" presStyleIdx="3" presStyleCnt="12">
        <dgm:presLayoutVars>
          <dgm:bulletEnabled val="1"/>
        </dgm:presLayoutVars>
      </dgm:prSet>
      <dgm:spPr/>
    </dgm:pt>
    <dgm:pt modelId="{5F87A4DF-5D48-43C4-99D7-841B2D430708}" type="pres">
      <dgm:prSet presAssocID="{CAAB30AA-9ED4-4B17-A909-AF78D645C0AA}" presName="sibTrans" presStyleCnt="0"/>
      <dgm:spPr/>
    </dgm:pt>
    <dgm:pt modelId="{CDEFC0A7-0E0D-4842-AF4B-73A092E4C462}" type="pres">
      <dgm:prSet presAssocID="{42034918-82EE-4049-98D9-16CDFDBA034A}" presName="node" presStyleLbl="node1" presStyleIdx="4" presStyleCnt="12">
        <dgm:presLayoutVars>
          <dgm:bulletEnabled val="1"/>
        </dgm:presLayoutVars>
      </dgm:prSet>
      <dgm:spPr/>
    </dgm:pt>
    <dgm:pt modelId="{3C1611C0-0B77-4608-B218-9E1073602A9F}" type="pres">
      <dgm:prSet presAssocID="{0D75B4B6-E15D-47FC-938F-BEF28C6E3EB8}" presName="sibTrans" presStyleCnt="0"/>
      <dgm:spPr/>
    </dgm:pt>
    <dgm:pt modelId="{F53DC5F8-D45B-46ED-A521-17B48641653E}" type="pres">
      <dgm:prSet presAssocID="{10AA5390-D464-4ABC-ACB1-EA7557224187}" presName="node" presStyleLbl="node1" presStyleIdx="5" presStyleCnt="12">
        <dgm:presLayoutVars>
          <dgm:bulletEnabled val="1"/>
        </dgm:presLayoutVars>
      </dgm:prSet>
      <dgm:spPr/>
    </dgm:pt>
    <dgm:pt modelId="{627C0E80-2B3C-452C-9C03-D983289A3AC4}" type="pres">
      <dgm:prSet presAssocID="{3C10EA27-8A41-45C4-B6CF-17B20806EE71}" presName="sibTrans" presStyleCnt="0"/>
      <dgm:spPr/>
    </dgm:pt>
    <dgm:pt modelId="{4BF41C1B-B365-4172-BAC2-21919804349E}" type="pres">
      <dgm:prSet presAssocID="{FB158C3A-3656-42C4-AC67-94A4C1029EA2}" presName="node" presStyleLbl="node1" presStyleIdx="6" presStyleCnt="12">
        <dgm:presLayoutVars>
          <dgm:bulletEnabled val="1"/>
        </dgm:presLayoutVars>
      </dgm:prSet>
      <dgm:spPr/>
    </dgm:pt>
    <dgm:pt modelId="{23AC9EEF-0082-4756-AF0F-C9886580EE52}" type="pres">
      <dgm:prSet presAssocID="{1CDB3526-FF36-4BE2-AD8F-EA1F7EE423C4}" presName="sibTrans" presStyleCnt="0"/>
      <dgm:spPr/>
    </dgm:pt>
    <dgm:pt modelId="{CB03CBFB-2AF8-494D-B1DC-84D1E2420E3C}" type="pres">
      <dgm:prSet presAssocID="{A18FA0DA-A29D-489A-A4EC-D24F4AD91401}" presName="node" presStyleLbl="node1" presStyleIdx="7" presStyleCnt="12">
        <dgm:presLayoutVars>
          <dgm:bulletEnabled val="1"/>
        </dgm:presLayoutVars>
      </dgm:prSet>
      <dgm:spPr/>
    </dgm:pt>
    <dgm:pt modelId="{A43164AF-F90D-47DD-A174-F6A4F3B60C9F}" type="pres">
      <dgm:prSet presAssocID="{6FD336EE-74E5-46CC-A7D1-83A71CC3F994}" presName="sibTrans" presStyleCnt="0"/>
      <dgm:spPr/>
    </dgm:pt>
    <dgm:pt modelId="{F926E4C1-1C81-4D25-9168-4BDB33C05BCC}" type="pres">
      <dgm:prSet presAssocID="{164E0286-1610-4589-803F-439D5F9CCDEF}" presName="node" presStyleLbl="node1" presStyleIdx="8" presStyleCnt="12">
        <dgm:presLayoutVars>
          <dgm:bulletEnabled val="1"/>
        </dgm:presLayoutVars>
      </dgm:prSet>
      <dgm:spPr/>
    </dgm:pt>
    <dgm:pt modelId="{89CF7525-34E9-4D9D-B6A4-29CEBF5E238F}" type="pres">
      <dgm:prSet presAssocID="{F87FAF2F-9A7C-46F9-B0D1-C2A22410E928}" presName="sibTrans" presStyleCnt="0"/>
      <dgm:spPr/>
    </dgm:pt>
    <dgm:pt modelId="{8EFA5156-843C-4A85-BB27-2D0DD8BC5E43}" type="pres">
      <dgm:prSet presAssocID="{4269426E-980F-453A-9C82-4CCC008AF9A5}" presName="node" presStyleLbl="node1" presStyleIdx="9" presStyleCnt="12">
        <dgm:presLayoutVars>
          <dgm:bulletEnabled val="1"/>
        </dgm:presLayoutVars>
      </dgm:prSet>
      <dgm:spPr/>
    </dgm:pt>
    <dgm:pt modelId="{40DBC529-87F7-4814-9DCA-5B031EAF516D}" type="pres">
      <dgm:prSet presAssocID="{1049F157-177A-4896-B218-4D444B6094CF}" presName="sibTrans" presStyleCnt="0"/>
      <dgm:spPr/>
    </dgm:pt>
    <dgm:pt modelId="{39C4111D-6815-4928-9FA0-C5095D80B029}" type="pres">
      <dgm:prSet presAssocID="{C4AB1AA3-539A-44A8-BDFB-80F5FF7792E3}" presName="node" presStyleLbl="node1" presStyleIdx="10" presStyleCnt="12">
        <dgm:presLayoutVars>
          <dgm:bulletEnabled val="1"/>
        </dgm:presLayoutVars>
      </dgm:prSet>
      <dgm:spPr/>
    </dgm:pt>
    <dgm:pt modelId="{F155AFF7-1301-47DA-9A5C-2D94EABEED0B}" type="pres">
      <dgm:prSet presAssocID="{BDE69182-E03A-4986-822A-3AFDB3462C41}" presName="sibTrans" presStyleCnt="0"/>
      <dgm:spPr/>
    </dgm:pt>
    <dgm:pt modelId="{5B43F7EE-C5FD-4366-A6DF-C6B638825C24}" type="pres">
      <dgm:prSet presAssocID="{E5B6E236-FAA3-4E79-8221-261CD0282ADF}" presName="node" presStyleLbl="node1" presStyleIdx="11" presStyleCnt="12">
        <dgm:presLayoutVars>
          <dgm:bulletEnabled val="1"/>
        </dgm:presLayoutVars>
      </dgm:prSet>
      <dgm:spPr/>
    </dgm:pt>
  </dgm:ptLst>
  <dgm:cxnLst>
    <dgm:cxn modelId="{B345A105-504E-4A98-8158-E150C19309ED}" srcId="{4A85FD18-6EEF-4479-9C8C-91041CB983A2}" destId="{42034918-82EE-4049-98D9-16CDFDBA034A}" srcOrd="4" destOrd="0" parTransId="{8E10153C-3223-40DC-A9E4-66CC1BB031CC}" sibTransId="{0D75B4B6-E15D-47FC-938F-BEF28C6E3EB8}"/>
    <dgm:cxn modelId="{A685870F-2D2E-49C6-AA90-9FA499AB6B88}" srcId="{4A85FD18-6EEF-4479-9C8C-91041CB983A2}" destId="{35B1C6B0-5EC5-408A-A89B-18DD05180E77}" srcOrd="3" destOrd="0" parTransId="{2A5AD4D1-2769-4E07-8F08-B1891A434598}" sibTransId="{CAAB30AA-9ED4-4B17-A909-AF78D645C0AA}"/>
    <dgm:cxn modelId="{73834A10-C765-4576-A793-8BDD458206C8}" srcId="{4A85FD18-6EEF-4479-9C8C-91041CB983A2}" destId="{10AA5390-D464-4ABC-ACB1-EA7557224187}" srcOrd="5" destOrd="0" parTransId="{00ABBD67-B0FD-4186-B777-D69A8EFFF857}" sibTransId="{3C10EA27-8A41-45C4-B6CF-17B20806EE71}"/>
    <dgm:cxn modelId="{CA43481E-2AF4-4757-BF13-C983A8137796}" srcId="{4A85FD18-6EEF-4479-9C8C-91041CB983A2}" destId="{C02F22E9-54B5-478D-B9BE-E0E0A1F9E235}" srcOrd="2" destOrd="0" parTransId="{7C6ED7E1-EB18-421A-BF29-49CA147E6D0C}" sibTransId="{C57CE6F8-7775-4F88-B87F-6CB2B24941B6}"/>
    <dgm:cxn modelId="{B29DD031-7F43-447C-A943-D39F118567A3}" type="presOf" srcId="{10AA5390-D464-4ABC-ACB1-EA7557224187}" destId="{F53DC5F8-D45B-46ED-A521-17B48641653E}" srcOrd="0" destOrd="0" presId="urn:microsoft.com/office/officeart/2005/8/layout/default"/>
    <dgm:cxn modelId="{91EB5D3E-8B12-4357-8BA9-B9FC44806A5F}" type="presOf" srcId="{C02F22E9-54B5-478D-B9BE-E0E0A1F9E235}" destId="{6D351AEB-62CE-4F7E-9D0E-A3316FB18A80}" srcOrd="0" destOrd="0" presId="urn:microsoft.com/office/officeart/2005/8/layout/default"/>
    <dgm:cxn modelId="{7D97FF65-A776-48CD-A0C4-27FB5E16D795}" type="presOf" srcId="{35B1C6B0-5EC5-408A-A89B-18DD05180E77}" destId="{20E70D2A-0C5A-4DE9-BA35-BF14E12BF1A0}" srcOrd="0" destOrd="0" presId="urn:microsoft.com/office/officeart/2005/8/layout/default"/>
    <dgm:cxn modelId="{9E3BD767-C06A-4859-A9C8-383F30F180CE}" type="presOf" srcId="{C4AB1AA3-539A-44A8-BDFB-80F5FF7792E3}" destId="{39C4111D-6815-4928-9FA0-C5095D80B029}" srcOrd="0" destOrd="0" presId="urn:microsoft.com/office/officeart/2005/8/layout/default"/>
    <dgm:cxn modelId="{D7CB9B6A-E662-4426-A091-5A331514E862}" type="presOf" srcId="{4269426E-980F-453A-9C82-4CCC008AF9A5}" destId="{8EFA5156-843C-4A85-BB27-2D0DD8BC5E43}" srcOrd="0" destOrd="0" presId="urn:microsoft.com/office/officeart/2005/8/layout/default"/>
    <dgm:cxn modelId="{FEDA074E-5163-4C0A-B448-F8C8FCC00D63}" type="presOf" srcId="{A18FA0DA-A29D-489A-A4EC-D24F4AD91401}" destId="{CB03CBFB-2AF8-494D-B1DC-84D1E2420E3C}" srcOrd="0" destOrd="0" presId="urn:microsoft.com/office/officeart/2005/8/layout/default"/>
    <dgm:cxn modelId="{DA910957-40BE-4B45-94B6-8C6434BD0AA2}" srcId="{4A85FD18-6EEF-4479-9C8C-91041CB983A2}" destId="{E5B6E236-FAA3-4E79-8221-261CD0282ADF}" srcOrd="11" destOrd="0" parTransId="{D6F7E9EE-5D25-4E84-9BF1-9DC374F6B38A}" sibTransId="{80D5F9B6-48C3-4525-93AF-E7932BA76D4C}"/>
    <dgm:cxn modelId="{74F5C47E-D5DD-47A8-B2E6-08975434AA2C}" type="presOf" srcId="{FB158C3A-3656-42C4-AC67-94A4C1029EA2}" destId="{4BF41C1B-B365-4172-BAC2-21919804349E}" srcOrd="0" destOrd="0" presId="urn:microsoft.com/office/officeart/2005/8/layout/default"/>
    <dgm:cxn modelId="{58D92384-9DF6-4B0B-9689-D37A63F09D73}" type="presOf" srcId="{89EDF492-E42D-4B2F-BE1A-40C02764314B}" destId="{70F72F68-08FD-4D8A-92FB-2BA663936844}" srcOrd="0" destOrd="0" presId="urn:microsoft.com/office/officeart/2005/8/layout/default"/>
    <dgm:cxn modelId="{71C7D499-355F-4003-BE90-7F7DF6C2B640}" type="presOf" srcId="{42034918-82EE-4049-98D9-16CDFDBA034A}" destId="{CDEFC0A7-0E0D-4842-AF4B-73A092E4C462}" srcOrd="0" destOrd="0" presId="urn:microsoft.com/office/officeart/2005/8/layout/default"/>
    <dgm:cxn modelId="{FEEF5F9F-E181-403A-AD8F-50084F7B515F}" srcId="{4A85FD18-6EEF-4479-9C8C-91041CB983A2}" destId="{FB158C3A-3656-42C4-AC67-94A4C1029EA2}" srcOrd="6" destOrd="0" parTransId="{B80EBB7B-17DC-4B07-B24E-066FC6A9363F}" sibTransId="{1CDB3526-FF36-4BE2-AD8F-EA1F7EE423C4}"/>
    <dgm:cxn modelId="{78D0D6A3-E349-4D0C-95B6-6CF65B0A294A}" srcId="{4A85FD18-6EEF-4479-9C8C-91041CB983A2}" destId="{4269426E-980F-453A-9C82-4CCC008AF9A5}" srcOrd="9" destOrd="0" parTransId="{21CD91E7-8931-4E69-82A8-D2CC1DED8DE8}" sibTransId="{1049F157-177A-4896-B218-4D444B6094CF}"/>
    <dgm:cxn modelId="{D71E35A4-AE1B-40DE-A74C-EBCFA744022F}" type="presOf" srcId="{164E0286-1610-4589-803F-439D5F9CCDEF}" destId="{F926E4C1-1C81-4D25-9168-4BDB33C05BCC}" srcOrd="0" destOrd="0" presId="urn:microsoft.com/office/officeart/2005/8/layout/default"/>
    <dgm:cxn modelId="{8C7FABA8-967D-429B-9F4A-EE64DB3F8347}" srcId="{4A85FD18-6EEF-4479-9C8C-91041CB983A2}" destId="{A18FA0DA-A29D-489A-A4EC-D24F4AD91401}" srcOrd="7" destOrd="0" parTransId="{1A9BF806-C1FE-4B6F-9751-2FC8718DE71A}" sibTransId="{6FD336EE-74E5-46CC-A7D1-83A71CC3F994}"/>
    <dgm:cxn modelId="{B1380EB3-A7E2-4C2A-AF8B-DBCBEE07170C}" type="presOf" srcId="{4A85FD18-6EEF-4479-9C8C-91041CB983A2}" destId="{D7B8A1B9-7764-46FE-A5E5-E8426980671B}" srcOrd="0" destOrd="0" presId="urn:microsoft.com/office/officeart/2005/8/layout/default"/>
    <dgm:cxn modelId="{F6A3E8C0-D850-42E9-8475-2D23BCF0DFF0}" srcId="{4A85FD18-6EEF-4479-9C8C-91041CB983A2}" destId="{C4AB1AA3-539A-44A8-BDFB-80F5FF7792E3}" srcOrd="10" destOrd="0" parTransId="{313DD27C-16ED-4D93-8C7D-7CB1BBD6E812}" sibTransId="{BDE69182-E03A-4986-822A-3AFDB3462C41}"/>
    <dgm:cxn modelId="{F08B1DCB-2C0C-4286-98FB-C3FAC77FCC45}" type="presOf" srcId="{E5B6E236-FAA3-4E79-8221-261CD0282ADF}" destId="{5B43F7EE-C5FD-4366-A6DF-C6B638825C24}" srcOrd="0" destOrd="0" presId="urn:microsoft.com/office/officeart/2005/8/layout/default"/>
    <dgm:cxn modelId="{166A83CC-BDA6-4DF7-ADCB-345ECAD38C22}" type="presOf" srcId="{A48CB488-EB60-4337-912E-F55065C518CD}" destId="{EA6B274D-2C97-46DB-B2E3-B0CE42806FAE}" srcOrd="0" destOrd="0" presId="urn:microsoft.com/office/officeart/2005/8/layout/default"/>
    <dgm:cxn modelId="{F29021D2-AE13-491E-8FF8-A350D55689F4}" srcId="{4A85FD18-6EEF-4479-9C8C-91041CB983A2}" destId="{A48CB488-EB60-4337-912E-F55065C518CD}" srcOrd="0" destOrd="0" parTransId="{09CB8100-9E71-4A86-8AB5-14F1C93EEBDE}" sibTransId="{61EFA5CA-18B3-47D1-B3C6-CB1173A4BD82}"/>
    <dgm:cxn modelId="{99E0F1D7-EE13-46AB-9A14-C85ED0B32335}" srcId="{4A85FD18-6EEF-4479-9C8C-91041CB983A2}" destId="{164E0286-1610-4589-803F-439D5F9CCDEF}" srcOrd="8" destOrd="0" parTransId="{7BB1401F-7841-458A-B234-65225AE784A4}" sibTransId="{F87FAF2F-9A7C-46F9-B0D1-C2A22410E928}"/>
    <dgm:cxn modelId="{C50A6AE9-F816-48C2-B7E4-1E6F4D952914}" srcId="{4A85FD18-6EEF-4479-9C8C-91041CB983A2}" destId="{89EDF492-E42D-4B2F-BE1A-40C02764314B}" srcOrd="1" destOrd="0" parTransId="{D1B51766-36AF-42A3-948A-0987635D356F}" sibTransId="{66A54733-C372-4764-8447-ECF63F367A93}"/>
    <dgm:cxn modelId="{0E0D810E-2F40-43E4-89A6-94048006B3FD}" type="presParOf" srcId="{D7B8A1B9-7764-46FE-A5E5-E8426980671B}" destId="{EA6B274D-2C97-46DB-B2E3-B0CE42806FAE}" srcOrd="0" destOrd="0" presId="urn:microsoft.com/office/officeart/2005/8/layout/default"/>
    <dgm:cxn modelId="{8A750356-71B1-4227-8092-680DF1482512}" type="presParOf" srcId="{D7B8A1B9-7764-46FE-A5E5-E8426980671B}" destId="{E02095BC-98AF-4967-BAF5-0B41B1F7CDAE}" srcOrd="1" destOrd="0" presId="urn:microsoft.com/office/officeart/2005/8/layout/default"/>
    <dgm:cxn modelId="{BE9E6908-AA9A-443A-9491-E0BFC7D1795B}" type="presParOf" srcId="{D7B8A1B9-7764-46FE-A5E5-E8426980671B}" destId="{70F72F68-08FD-4D8A-92FB-2BA663936844}" srcOrd="2" destOrd="0" presId="urn:microsoft.com/office/officeart/2005/8/layout/default"/>
    <dgm:cxn modelId="{8E46B555-BF85-42EB-86FC-E0E50F644CBA}" type="presParOf" srcId="{D7B8A1B9-7764-46FE-A5E5-E8426980671B}" destId="{020BEC7D-CE3C-4B0B-A7D6-8F7E288F816A}" srcOrd="3" destOrd="0" presId="urn:microsoft.com/office/officeart/2005/8/layout/default"/>
    <dgm:cxn modelId="{DF5E2D4D-B80A-43AB-BAD9-0E8277E219A3}" type="presParOf" srcId="{D7B8A1B9-7764-46FE-A5E5-E8426980671B}" destId="{6D351AEB-62CE-4F7E-9D0E-A3316FB18A80}" srcOrd="4" destOrd="0" presId="urn:microsoft.com/office/officeart/2005/8/layout/default"/>
    <dgm:cxn modelId="{4E102C93-28F9-454D-8DEF-5EAE68997DB1}" type="presParOf" srcId="{D7B8A1B9-7764-46FE-A5E5-E8426980671B}" destId="{80B63D53-43F8-4FB5-B3EC-A53045D9D33A}" srcOrd="5" destOrd="0" presId="urn:microsoft.com/office/officeart/2005/8/layout/default"/>
    <dgm:cxn modelId="{DBC0E88C-5AF1-425F-ACD8-230486CAE1AF}" type="presParOf" srcId="{D7B8A1B9-7764-46FE-A5E5-E8426980671B}" destId="{20E70D2A-0C5A-4DE9-BA35-BF14E12BF1A0}" srcOrd="6" destOrd="0" presId="urn:microsoft.com/office/officeart/2005/8/layout/default"/>
    <dgm:cxn modelId="{5C6B75B3-AFF7-4DF8-8062-24B8F31DAC63}" type="presParOf" srcId="{D7B8A1B9-7764-46FE-A5E5-E8426980671B}" destId="{5F87A4DF-5D48-43C4-99D7-841B2D430708}" srcOrd="7" destOrd="0" presId="urn:microsoft.com/office/officeart/2005/8/layout/default"/>
    <dgm:cxn modelId="{5B741EB0-C7D9-40CA-B7FA-52ADF1C1EACA}" type="presParOf" srcId="{D7B8A1B9-7764-46FE-A5E5-E8426980671B}" destId="{CDEFC0A7-0E0D-4842-AF4B-73A092E4C462}" srcOrd="8" destOrd="0" presId="urn:microsoft.com/office/officeart/2005/8/layout/default"/>
    <dgm:cxn modelId="{54FDA98F-725E-4CFF-9245-EBC976B60CAC}" type="presParOf" srcId="{D7B8A1B9-7764-46FE-A5E5-E8426980671B}" destId="{3C1611C0-0B77-4608-B218-9E1073602A9F}" srcOrd="9" destOrd="0" presId="urn:microsoft.com/office/officeart/2005/8/layout/default"/>
    <dgm:cxn modelId="{DDFD35D4-965F-41A5-86E2-E8BECEE07A43}" type="presParOf" srcId="{D7B8A1B9-7764-46FE-A5E5-E8426980671B}" destId="{F53DC5F8-D45B-46ED-A521-17B48641653E}" srcOrd="10" destOrd="0" presId="urn:microsoft.com/office/officeart/2005/8/layout/default"/>
    <dgm:cxn modelId="{9299F2C6-4580-4804-A389-B1F5639305B3}" type="presParOf" srcId="{D7B8A1B9-7764-46FE-A5E5-E8426980671B}" destId="{627C0E80-2B3C-452C-9C03-D983289A3AC4}" srcOrd="11" destOrd="0" presId="urn:microsoft.com/office/officeart/2005/8/layout/default"/>
    <dgm:cxn modelId="{9905EEAA-F791-4B45-BAA5-6EE3579B18AD}" type="presParOf" srcId="{D7B8A1B9-7764-46FE-A5E5-E8426980671B}" destId="{4BF41C1B-B365-4172-BAC2-21919804349E}" srcOrd="12" destOrd="0" presId="urn:microsoft.com/office/officeart/2005/8/layout/default"/>
    <dgm:cxn modelId="{1F8A888D-9A70-4524-8539-B1883E8CB7FB}" type="presParOf" srcId="{D7B8A1B9-7764-46FE-A5E5-E8426980671B}" destId="{23AC9EEF-0082-4756-AF0F-C9886580EE52}" srcOrd="13" destOrd="0" presId="urn:microsoft.com/office/officeart/2005/8/layout/default"/>
    <dgm:cxn modelId="{0DC6A3F9-2A5B-4E1E-9BEF-DB63CF17985B}" type="presParOf" srcId="{D7B8A1B9-7764-46FE-A5E5-E8426980671B}" destId="{CB03CBFB-2AF8-494D-B1DC-84D1E2420E3C}" srcOrd="14" destOrd="0" presId="urn:microsoft.com/office/officeart/2005/8/layout/default"/>
    <dgm:cxn modelId="{1DC7C140-95D6-40DB-B6AA-8E4982CEB909}" type="presParOf" srcId="{D7B8A1B9-7764-46FE-A5E5-E8426980671B}" destId="{A43164AF-F90D-47DD-A174-F6A4F3B60C9F}" srcOrd="15" destOrd="0" presId="urn:microsoft.com/office/officeart/2005/8/layout/default"/>
    <dgm:cxn modelId="{48C2541B-A7B1-427A-9824-F8AF14D46390}" type="presParOf" srcId="{D7B8A1B9-7764-46FE-A5E5-E8426980671B}" destId="{F926E4C1-1C81-4D25-9168-4BDB33C05BCC}" srcOrd="16" destOrd="0" presId="urn:microsoft.com/office/officeart/2005/8/layout/default"/>
    <dgm:cxn modelId="{62959977-0AB6-4B8A-87A3-3DDED5FC71B9}" type="presParOf" srcId="{D7B8A1B9-7764-46FE-A5E5-E8426980671B}" destId="{89CF7525-34E9-4D9D-B6A4-29CEBF5E238F}" srcOrd="17" destOrd="0" presId="urn:microsoft.com/office/officeart/2005/8/layout/default"/>
    <dgm:cxn modelId="{9D9799FE-51CD-4572-8546-455E574333D4}" type="presParOf" srcId="{D7B8A1B9-7764-46FE-A5E5-E8426980671B}" destId="{8EFA5156-843C-4A85-BB27-2D0DD8BC5E43}" srcOrd="18" destOrd="0" presId="urn:microsoft.com/office/officeart/2005/8/layout/default"/>
    <dgm:cxn modelId="{5F719F75-775E-4522-AECB-DE5F3CE2FC91}" type="presParOf" srcId="{D7B8A1B9-7764-46FE-A5E5-E8426980671B}" destId="{40DBC529-87F7-4814-9DCA-5B031EAF516D}" srcOrd="19" destOrd="0" presId="urn:microsoft.com/office/officeart/2005/8/layout/default"/>
    <dgm:cxn modelId="{1E1191CE-F7C0-4B4E-BB40-BC61902569C9}" type="presParOf" srcId="{D7B8A1B9-7764-46FE-A5E5-E8426980671B}" destId="{39C4111D-6815-4928-9FA0-C5095D80B029}" srcOrd="20" destOrd="0" presId="urn:microsoft.com/office/officeart/2005/8/layout/default"/>
    <dgm:cxn modelId="{A4BFDCFA-0AE2-42B8-8C3A-6F039C07CB13}" type="presParOf" srcId="{D7B8A1B9-7764-46FE-A5E5-E8426980671B}" destId="{F155AFF7-1301-47DA-9A5C-2D94EABEED0B}" srcOrd="21" destOrd="0" presId="urn:microsoft.com/office/officeart/2005/8/layout/default"/>
    <dgm:cxn modelId="{8E2817A6-1F9C-4654-A9F9-98ADC64A64AA}" type="presParOf" srcId="{D7B8A1B9-7764-46FE-A5E5-E8426980671B}" destId="{5B43F7EE-C5FD-4366-A6DF-C6B638825C24}"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B274D-2C97-46DB-B2E3-B0CE42806FAE}">
      <dsp:nvSpPr>
        <dsp:cNvPr id="0" name=""/>
        <dsp:cNvSpPr/>
      </dsp:nvSpPr>
      <dsp:spPr>
        <a:xfrm>
          <a:off x="49291" y="794"/>
          <a:ext cx="2528887" cy="151733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Make a plan for med management at SOC, identify barriers</a:t>
          </a:r>
        </a:p>
      </dsp:txBody>
      <dsp:txXfrm>
        <a:off x="49291" y="794"/>
        <a:ext cx="2528887" cy="1517332"/>
      </dsp:txXfrm>
    </dsp:sp>
    <dsp:sp modelId="{70F72F68-08FD-4D8A-92FB-2BA663936844}">
      <dsp:nvSpPr>
        <dsp:cNvPr id="0" name=""/>
        <dsp:cNvSpPr/>
      </dsp:nvSpPr>
      <dsp:spPr>
        <a:xfrm>
          <a:off x="2831068" y="794"/>
          <a:ext cx="2528887" cy="151733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What are the unique circumstances of your patient that need to be addressed? What part of the med management process do they struggle with and what can we do to help? Be patient specific when care planning</a:t>
          </a:r>
        </a:p>
      </dsp:txBody>
      <dsp:txXfrm>
        <a:off x="2831068" y="794"/>
        <a:ext cx="2528887" cy="1517332"/>
      </dsp:txXfrm>
    </dsp:sp>
    <dsp:sp modelId="{6D351AEB-62CE-4F7E-9D0E-A3316FB18A80}">
      <dsp:nvSpPr>
        <dsp:cNvPr id="0" name=""/>
        <dsp:cNvSpPr/>
      </dsp:nvSpPr>
      <dsp:spPr>
        <a:xfrm>
          <a:off x="5612844" y="794"/>
          <a:ext cx="2528887" cy="151733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Adding therapy to address weakness, gait and mobility issues to ensure safe mobility to access medication</a:t>
          </a:r>
        </a:p>
      </dsp:txBody>
      <dsp:txXfrm>
        <a:off x="5612844" y="794"/>
        <a:ext cx="2528887" cy="1517332"/>
      </dsp:txXfrm>
    </dsp:sp>
    <dsp:sp modelId="{20E70D2A-0C5A-4DE9-BA35-BF14E12BF1A0}">
      <dsp:nvSpPr>
        <dsp:cNvPr id="0" name=""/>
        <dsp:cNvSpPr/>
      </dsp:nvSpPr>
      <dsp:spPr>
        <a:xfrm>
          <a:off x="8394620" y="794"/>
          <a:ext cx="2528887" cy="151733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Create a new routine storage location for the medications to be accessible</a:t>
          </a:r>
        </a:p>
      </dsp:txBody>
      <dsp:txXfrm>
        <a:off x="8394620" y="794"/>
        <a:ext cx="2528887" cy="1517332"/>
      </dsp:txXfrm>
    </dsp:sp>
    <dsp:sp modelId="{CDEFC0A7-0E0D-4842-AF4B-73A092E4C462}">
      <dsp:nvSpPr>
        <dsp:cNvPr id="0" name=""/>
        <dsp:cNvSpPr/>
      </dsp:nvSpPr>
      <dsp:spPr>
        <a:xfrm>
          <a:off x="49291" y="1771015"/>
          <a:ext cx="2528887" cy="151733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Education on medications- what, when and how to take the med, include PRNs</a:t>
          </a:r>
        </a:p>
      </dsp:txBody>
      <dsp:txXfrm>
        <a:off x="49291" y="1771015"/>
        <a:ext cx="2528887" cy="1517332"/>
      </dsp:txXfrm>
    </dsp:sp>
    <dsp:sp modelId="{F53DC5F8-D45B-46ED-A521-17B48641653E}">
      <dsp:nvSpPr>
        <dsp:cNvPr id="0" name=""/>
        <dsp:cNvSpPr/>
      </dsp:nvSpPr>
      <dsp:spPr>
        <a:xfrm>
          <a:off x="2831068" y="1771015"/>
          <a:ext cx="2528887" cy="151733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Making a drug diary or chart</a:t>
          </a:r>
        </a:p>
      </dsp:txBody>
      <dsp:txXfrm>
        <a:off x="2831068" y="1771015"/>
        <a:ext cx="2528887" cy="1517332"/>
      </dsp:txXfrm>
    </dsp:sp>
    <dsp:sp modelId="{4BF41C1B-B365-4172-BAC2-21919804349E}">
      <dsp:nvSpPr>
        <dsp:cNvPr id="0" name=""/>
        <dsp:cNvSpPr/>
      </dsp:nvSpPr>
      <dsp:spPr>
        <a:xfrm>
          <a:off x="5612844" y="1771015"/>
          <a:ext cx="2528887" cy="151733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Arranging a medication machine for reminders, setting up phone alarms</a:t>
          </a:r>
        </a:p>
      </dsp:txBody>
      <dsp:txXfrm>
        <a:off x="5612844" y="1771015"/>
        <a:ext cx="2528887" cy="1517332"/>
      </dsp:txXfrm>
    </dsp:sp>
    <dsp:sp modelId="{CB03CBFB-2AF8-494D-B1DC-84D1E2420E3C}">
      <dsp:nvSpPr>
        <dsp:cNvPr id="0" name=""/>
        <dsp:cNvSpPr/>
      </dsp:nvSpPr>
      <dsp:spPr>
        <a:xfrm>
          <a:off x="8394620" y="1771015"/>
          <a:ext cx="2528887" cy="151733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Setting up medications in pill boxes</a:t>
          </a:r>
        </a:p>
      </dsp:txBody>
      <dsp:txXfrm>
        <a:off x="8394620" y="1771015"/>
        <a:ext cx="2528887" cy="1517332"/>
      </dsp:txXfrm>
    </dsp:sp>
    <dsp:sp modelId="{F926E4C1-1C81-4D25-9168-4BDB33C05BCC}">
      <dsp:nvSpPr>
        <dsp:cNvPr id="0" name=""/>
        <dsp:cNvSpPr/>
      </dsp:nvSpPr>
      <dsp:spPr>
        <a:xfrm>
          <a:off x="49291" y="3541236"/>
          <a:ext cx="2528887" cy="151733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Adding OT to assist with techniques related to low vision or poor cognition to support adherence</a:t>
          </a:r>
        </a:p>
      </dsp:txBody>
      <dsp:txXfrm>
        <a:off x="49291" y="3541236"/>
        <a:ext cx="2528887" cy="1517332"/>
      </dsp:txXfrm>
    </dsp:sp>
    <dsp:sp modelId="{8EFA5156-843C-4A85-BB27-2D0DD8BC5E43}">
      <dsp:nvSpPr>
        <dsp:cNvPr id="0" name=""/>
        <dsp:cNvSpPr/>
      </dsp:nvSpPr>
      <dsp:spPr>
        <a:xfrm>
          <a:off x="2831068" y="3541236"/>
          <a:ext cx="2528887" cy="151733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Prescribing meds in alternate forms i.e liquid vs pills</a:t>
          </a:r>
        </a:p>
      </dsp:txBody>
      <dsp:txXfrm>
        <a:off x="2831068" y="3541236"/>
        <a:ext cx="2528887" cy="1517332"/>
      </dsp:txXfrm>
    </dsp:sp>
    <dsp:sp modelId="{39C4111D-6815-4928-9FA0-C5095D80B029}">
      <dsp:nvSpPr>
        <dsp:cNvPr id="0" name=""/>
        <dsp:cNvSpPr/>
      </dsp:nvSpPr>
      <dsp:spPr>
        <a:xfrm>
          <a:off x="5612844" y="3541236"/>
          <a:ext cx="2528887" cy="151733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Adding Speech therapy to work on swallowing techniques</a:t>
          </a:r>
        </a:p>
      </dsp:txBody>
      <dsp:txXfrm>
        <a:off x="5612844" y="3541236"/>
        <a:ext cx="2528887" cy="1517332"/>
      </dsp:txXfrm>
    </dsp:sp>
    <dsp:sp modelId="{5B43F7EE-C5FD-4366-A6DF-C6B638825C24}">
      <dsp:nvSpPr>
        <dsp:cNvPr id="0" name=""/>
        <dsp:cNvSpPr/>
      </dsp:nvSpPr>
      <dsp:spPr>
        <a:xfrm>
          <a:off x="8394620" y="3541236"/>
          <a:ext cx="2528887" cy="151733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Working with pharmacy for easy to open bottles</a:t>
          </a:r>
        </a:p>
      </dsp:txBody>
      <dsp:txXfrm>
        <a:off x="8394620" y="3541236"/>
        <a:ext cx="2528887" cy="151733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40" tIns="45720" rIns="91440" bIns="45720" rtlCol="0"/>
          <a:lstStyle>
            <a:lvl1pPr algn="l">
              <a:defRPr sz="1200">
                <a:cs typeface="+mn-cs"/>
              </a:defRPr>
            </a:lvl1pPr>
          </a:lstStyle>
          <a:p>
            <a:pPr>
              <a:defRPr/>
            </a:pPr>
            <a:endParaRPr lang="en-US" dirty="0"/>
          </a:p>
        </p:txBody>
      </p:sp>
      <p:sp>
        <p:nvSpPr>
          <p:cNvPr id="3" name="Date Placeholder 2"/>
          <p:cNvSpPr>
            <a:spLocks noGrp="1"/>
          </p:cNvSpPr>
          <p:nvPr>
            <p:ph type="dt" sz="quarter" idx="1"/>
          </p:nvPr>
        </p:nvSpPr>
        <p:spPr>
          <a:xfrm>
            <a:off x="3970342" y="0"/>
            <a:ext cx="3038475" cy="465138"/>
          </a:xfrm>
          <a:prstGeom prst="rect">
            <a:avLst/>
          </a:prstGeom>
        </p:spPr>
        <p:txBody>
          <a:bodyPr vert="horz" lIns="91440" tIns="45720" rIns="91440" bIns="45720" rtlCol="0"/>
          <a:lstStyle>
            <a:lvl1pPr algn="r">
              <a:defRPr sz="1200">
                <a:cs typeface="+mn-cs"/>
              </a:defRPr>
            </a:lvl1pPr>
          </a:lstStyle>
          <a:p>
            <a:pPr>
              <a:defRPr/>
            </a:pPr>
            <a:fld id="{54E25FEC-C400-410D-B435-38FBF19F1E9C}" type="datetimeFigureOut">
              <a:rPr lang="en-US"/>
              <a:pPr>
                <a:defRPr/>
              </a:pPr>
              <a:t>9/11/2023</a:t>
            </a:fld>
            <a:endParaRPr lang="en-US" dirty="0"/>
          </a:p>
        </p:txBody>
      </p:sp>
      <p:sp>
        <p:nvSpPr>
          <p:cNvPr id="4" name="Footer Placeholder 3"/>
          <p:cNvSpPr>
            <a:spLocks noGrp="1"/>
          </p:cNvSpPr>
          <p:nvPr>
            <p:ph type="ftr" sz="quarter" idx="2"/>
          </p:nvPr>
        </p:nvSpPr>
        <p:spPr>
          <a:xfrm>
            <a:off x="2" y="8829675"/>
            <a:ext cx="3038475" cy="465138"/>
          </a:xfrm>
          <a:prstGeom prst="rect">
            <a:avLst/>
          </a:prstGeom>
        </p:spPr>
        <p:txBody>
          <a:bodyPr vert="horz" lIns="91440" tIns="45720" rIns="91440" bIns="45720" rtlCol="0" anchor="b"/>
          <a:lstStyle>
            <a:lvl1pPr algn="l">
              <a:defRPr sz="1200">
                <a:cs typeface="+mn-cs"/>
              </a:defRPr>
            </a:lvl1pPr>
          </a:lstStyle>
          <a:p>
            <a:pPr>
              <a:defRPr/>
            </a:pPr>
            <a:endParaRPr lang="en-US" dirty="0"/>
          </a:p>
        </p:txBody>
      </p:sp>
      <p:sp>
        <p:nvSpPr>
          <p:cNvPr id="5" name="Slide Number Placeholder 4"/>
          <p:cNvSpPr>
            <a:spLocks noGrp="1"/>
          </p:cNvSpPr>
          <p:nvPr>
            <p:ph type="sldNum" sz="quarter" idx="3"/>
          </p:nvPr>
        </p:nvSpPr>
        <p:spPr>
          <a:xfrm>
            <a:off x="3970342" y="8829675"/>
            <a:ext cx="3038475" cy="465138"/>
          </a:xfrm>
          <a:prstGeom prst="rect">
            <a:avLst/>
          </a:prstGeom>
        </p:spPr>
        <p:txBody>
          <a:bodyPr vert="horz" lIns="91440" tIns="45720" rIns="91440" bIns="45720" rtlCol="0" anchor="b"/>
          <a:lstStyle>
            <a:lvl1pPr algn="r">
              <a:defRPr sz="1200">
                <a:cs typeface="+mn-cs"/>
              </a:defRPr>
            </a:lvl1pPr>
          </a:lstStyle>
          <a:p>
            <a:pPr>
              <a:defRPr/>
            </a:pPr>
            <a:fld id="{532E84BC-88B6-4326-AA83-208938303DD9}" type="slidenum">
              <a:rPr lang="en-US"/>
              <a:pPr>
                <a:defRPr/>
              </a:pPr>
              <a:t>‹#›</a:t>
            </a:fld>
            <a:endParaRPr lang="en-US" dirty="0"/>
          </a:p>
        </p:txBody>
      </p:sp>
    </p:spTree>
    <p:extLst>
      <p:ext uri="{BB962C8B-B14F-4D97-AF65-F5344CB8AC3E}">
        <p14:creationId xmlns:p14="http://schemas.microsoft.com/office/powerpoint/2010/main" val="1254719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Calibri" pitchFamily="34" charset="0"/>
                <a:cs typeface="+mn-cs"/>
              </a:defRPr>
            </a:lvl1pPr>
          </a:lstStyle>
          <a:p>
            <a:pPr>
              <a:defRPr/>
            </a:pPr>
            <a:endParaRPr lang="en-US" dirty="0"/>
          </a:p>
        </p:txBody>
      </p:sp>
      <p:sp>
        <p:nvSpPr>
          <p:cNvPr id="3" name="Date Placeholder 2"/>
          <p:cNvSpPr>
            <a:spLocks noGrp="1"/>
          </p:cNvSpPr>
          <p:nvPr>
            <p:ph type="dt" idx="1"/>
          </p:nvPr>
        </p:nvSpPr>
        <p:spPr bwMode="auto">
          <a:xfrm>
            <a:off x="3970342"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Calibri" pitchFamily="34" charset="0"/>
                <a:cs typeface="+mn-cs"/>
              </a:defRPr>
            </a:lvl1pPr>
          </a:lstStyle>
          <a:p>
            <a:pPr>
              <a:defRPr/>
            </a:pPr>
            <a:fld id="{EFD831EC-2785-4FBA-860A-1934061E3F09}" type="datetimeFigureOut">
              <a:rPr lang="en-US"/>
              <a:pPr>
                <a:defRPr/>
              </a:pPr>
              <a:t>9/11/2023</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bwMode="auto">
          <a:xfrm>
            <a:off x="701675" y="4416427"/>
            <a:ext cx="560705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Calibri" pitchFamily="34" charset="0"/>
                <a:cs typeface="+mn-cs"/>
              </a:defRPr>
            </a:lvl1pPr>
          </a:lstStyle>
          <a:p>
            <a:pPr>
              <a:defRPr/>
            </a:pPr>
            <a:endParaRPr lang="en-US" dirty="0"/>
          </a:p>
        </p:txBody>
      </p:sp>
      <p:sp>
        <p:nvSpPr>
          <p:cNvPr id="7" name="Slide Number Placeholder 6"/>
          <p:cNvSpPr>
            <a:spLocks noGrp="1"/>
          </p:cNvSpPr>
          <p:nvPr>
            <p:ph type="sldNum" sz="quarter" idx="5"/>
          </p:nvPr>
        </p:nvSpPr>
        <p:spPr bwMode="auto">
          <a:xfrm>
            <a:off x="3970342"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atin typeface="Calibri" pitchFamily="34" charset="0"/>
                <a:cs typeface="+mn-cs"/>
              </a:defRPr>
            </a:lvl1pPr>
          </a:lstStyle>
          <a:p>
            <a:pPr>
              <a:defRPr/>
            </a:pPr>
            <a:fld id="{CBD25D32-D809-4BD2-B6F2-45A39D6DCB6A}" type="slidenum">
              <a:rPr lang="en-US"/>
              <a:pPr>
                <a:defRPr/>
              </a:pPr>
              <a:t>‹#›</a:t>
            </a:fld>
            <a:endParaRPr lang="en-US" dirty="0"/>
          </a:p>
        </p:txBody>
      </p:sp>
    </p:spTree>
    <p:extLst>
      <p:ext uri="{BB962C8B-B14F-4D97-AF65-F5344CB8AC3E}">
        <p14:creationId xmlns:p14="http://schemas.microsoft.com/office/powerpoint/2010/main" val="31442939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Grp="1" noChangeArrowheads="1"/>
          </p:cNvSpPr>
          <p:nvPr>
            <p:ph type="dt" idx="1"/>
          </p:nvPr>
        </p:nvSpPr>
        <p:spPr>
          <a:ln/>
        </p:spPr>
        <p:txBody>
          <a:bodyPr/>
          <a:lstStyle/>
          <a:p>
            <a:fld id="{BFAAC039-ED82-44F6-A4F5-B78B58A44183}" type="datetime8">
              <a:rPr lang="en-US"/>
              <a:pPr/>
              <a:t>9/11/2023 3:39 PM</a:t>
            </a:fld>
            <a:endParaRPr lang="en-US" dirty="0"/>
          </a:p>
        </p:txBody>
      </p:sp>
      <p:sp>
        <p:nvSpPr>
          <p:cNvPr id="665602" name="Rectangle 2"/>
          <p:cNvSpPr>
            <a:spLocks noGrp="1" noRot="1" noChangeAspect="1" noChangeArrowheads="1" noTextEdit="1"/>
          </p:cNvSpPr>
          <p:nvPr>
            <p:ph type="sldImg"/>
          </p:nvPr>
        </p:nvSpPr>
        <p:spPr>
          <a:xfrm>
            <a:off x="-23813" y="446088"/>
            <a:ext cx="7140576" cy="4016375"/>
          </a:xfrm>
          <a:ln/>
        </p:spPr>
      </p:sp>
      <p:sp>
        <p:nvSpPr>
          <p:cNvPr id="665603" name="Rectangle 3"/>
          <p:cNvSpPr>
            <a:spLocks noGrp="1" noChangeArrowheads="1"/>
          </p:cNvSpPr>
          <p:nvPr>
            <p:ph type="body" idx="1"/>
          </p:nvPr>
        </p:nvSpPr>
        <p:spPr>
          <a:xfrm>
            <a:off x="295800" y="4686301"/>
            <a:ext cx="6495001" cy="4448521"/>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10</a:t>
            </a:fld>
            <a:endParaRPr lang="en-US" dirty="0"/>
          </a:p>
        </p:txBody>
      </p:sp>
    </p:spTree>
    <p:extLst>
      <p:ext uri="{BB962C8B-B14F-4D97-AF65-F5344CB8AC3E}">
        <p14:creationId xmlns:p14="http://schemas.microsoft.com/office/powerpoint/2010/main" val="1937557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11</a:t>
            </a:fld>
            <a:endParaRPr lang="en-US" dirty="0"/>
          </a:p>
        </p:txBody>
      </p:sp>
    </p:spTree>
    <p:extLst>
      <p:ext uri="{BB962C8B-B14F-4D97-AF65-F5344CB8AC3E}">
        <p14:creationId xmlns:p14="http://schemas.microsoft.com/office/powerpoint/2010/main" val="276375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12</a:t>
            </a:fld>
            <a:endParaRPr lang="en-US" dirty="0"/>
          </a:p>
        </p:txBody>
      </p:sp>
    </p:spTree>
    <p:extLst>
      <p:ext uri="{BB962C8B-B14F-4D97-AF65-F5344CB8AC3E}">
        <p14:creationId xmlns:p14="http://schemas.microsoft.com/office/powerpoint/2010/main" val="2752172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Assess ability of a patient in an ALF.  Don’t score them automatically a 3 just because the facility brings them the meds.  If the patient can get up and get to the medications might not be a 3.  Still look at the ability of the patient. </a:t>
            </a:r>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13</a:t>
            </a:fld>
            <a:endParaRPr lang="en-US" dirty="0"/>
          </a:p>
        </p:txBody>
      </p:sp>
    </p:spTree>
    <p:extLst>
      <p:ext uri="{BB962C8B-B14F-4D97-AF65-F5344CB8AC3E}">
        <p14:creationId xmlns:p14="http://schemas.microsoft.com/office/powerpoint/2010/main" val="2116429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14</a:t>
            </a:fld>
            <a:endParaRPr lang="en-US" dirty="0"/>
          </a:p>
        </p:txBody>
      </p:sp>
    </p:spTree>
    <p:extLst>
      <p:ext uri="{BB962C8B-B14F-4D97-AF65-F5344CB8AC3E}">
        <p14:creationId xmlns:p14="http://schemas.microsoft.com/office/powerpoint/2010/main" val="1347091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15</a:t>
            </a:fld>
            <a:endParaRPr lang="en-US" dirty="0"/>
          </a:p>
        </p:txBody>
      </p:sp>
    </p:spTree>
    <p:extLst>
      <p:ext uri="{BB962C8B-B14F-4D97-AF65-F5344CB8AC3E}">
        <p14:creationId xmlns:p14="http://schemas.microsoft.com/office/powerpoint/2010/main" val="1822495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16</a:t>
            </a:fld>
            <a:endParaRPr lang="en-US" dirty="0"/>
          </a:p>
        </p:txBody>
      </p:sp>
    </p:spTree>
    <p:extLst>
      <p:ext uri="{BB962C8B-B14F-4D97-AF65-F5344CB8AC3E}">
        <p14:creationId xmlns:p14="http://schemas.microsoft.com/office/powerpoint/2010/main" val="2096021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dementia patients can improve.  If they can get to the meds after therapy has improved ambulation they may not be a 3</a:t>
            </a:r>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19</a:t>
            </a:fld>
            <a:endParaRPr lang="en-US" dirty="0"/>
          </a:p>
        </p:txBody>
      </p:sp>
    </p:spTree>
    <p:extLst>
      <p:ext uri="{BB962C8B-B14F-4D97-AF65-F5344CB8AC3E}">
        <p14:creationId xmlns:p14="http://schemas.microsoft.com/office/powerpoint/2010/main" val="1007443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20</a:t>
            </a:fld>
            <a:endParaRPr lang="en-US" dirty="0"/>
          </a:p>
        </p:txBody>
      </p:sp>
    </p:spTree>
    <p:extLst>
      <p:ext uri="{BB962C8B-B14F-4D97-AF65-F5344CB8AC3E}">
        <p14:creationId xmlns:p14="http://schemas.microsoft.com/office/powerpoint/2010/main" val="2111874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21</a:t>
            </a:fld>
            <a:endParaRPr lang="en-US" dirty="0"/>
          </a:p>
        </p:txBody>
      </p:sp>
    </p:spTree>
    <p:extLst>
      <p:ext uri="{BB962C8B-B14F-4D97-AF65-F5344CB8AC3E}">
        <p14:creationId xmlns:p14="http://schemas.microsoft.com/office/powerpoint/2010/main" val="3522898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2</a:t>
            </a:fld>
            <a:endParaRPr lang="en-US" dirty="0"/>
          </a:p>
        </p:txBody>
      </p:sp>
    </p:spTree>
    <p:extLst>
      <p:ext uri="{BB962C8B-B14F-4D97-AF65-F5344CB8AC3E}">
        <p14:creationId xmlns:p14="http://schemas.microsoft.com/office/powerpoint/2010/main" val="2895698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24</a:t>
            </a:fld>
            <a:endParaRPr lang="en-US" dirty="0"/>
          </a:p>
        </p:txBody>
      </p:sp>
    </p:spTree>
    <p:extLst>
      <p:ext uri="{BB962C8B-B14F-4D97-AF65-F5344CB8AC3E}">
        <p14:creationId xmlns:p14="http://schemas.microsoft.com/office/powerpoint/2010/main" val="1228311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3</a:t>
            </a:fld>
            <a:endParaRPr lang="en-US" dirty="0"/>
          </a:p>
        </p:txBody>
      </p:sp>
    </p:spTree>
    <p:extLst>
      <p:ext uri="{BB962C8B-B14F-4D97-AF65-F5344CB8AC3E}">
        <p14:creationId xmlns:p14="http://schemas.microsoft.com/office/powerpoint/2010/main" val="2748775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4</a:t>
            </a:fld>
            <a:endParaRPr lang="en-US" dirty="0"/>
          </a:p>
        </p:txBody>
      </p:sp>
    </p:spTree>
    <p:extLst>
      <p:ext uri="{BB962C8B-B14F-4D97-AF65-F5344CB8AC3E}">
        <p14:creationId xmlns:p14="http://schemas.microsoft.com/office/powerpoint/2010/main" val="2378945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5</a:t>
            </a:fld>
            <a:endParaRPr lang="en-US" dirty="0"/>
          </a:p>
        </p:txBody>
      </p:sp>
    </p:spTree>
    <p:extLst>
      <p:ext uri="{BB962C8B-B14F-4D97-AF65-F5344CB8AC3E}">
        <p14:creationId xmlns:p14="http://schemas.microsoft.com/office/powerpoint/2010/main" val="4101821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6</a:t>
            </a:fld>
            <a:endParaRPr lang="en-US" dirty="0"/>
          </a:p>
        </p:txBody>
      </p:sp>
    </p:spTree>
    <p:extLst>
      <p:ext uri="{BB962C8B-B14F-4D97-AF65-F5344CB8AC3E}">
        <p14:creationId xmlns:p14="http://schemas.microsoft.com/office/powerpoint/2010/main" val="3385355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7</a:t>
            </a:fld>
            <a:endParaRPr lang="en-US" dirty="0"/>
          </a:p>
        </p:txBody>
      </p:sp>
    </p:spTree>
    <p:extLst>
      <p:ext uri="{BB962C8B-B14F-4D97-AF65-F5344CB8AC3E}">
        <p14:creationId xmlns:p14="http://schemas.microsoft.com/office/powerpoint/2010/main" val="2881458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8</a:t>
            </a:fld>
            <a:endParaRPr lang="en-US" dirty="0"/>
          </a:p>
        </p:txBody>
      </p:sp>
    </p:spTree>
    <p:extLst>
      <p:ext uri="{BB962C8B-B14F-4D97-AF65-F5344CB8AC3E}">
        <p14:creationId xmlns:p14="http://schemas.microsoft.com/office/powerpoint/2010/main" val="1111473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9</a:t>
            </a:fld>
            <a:endParaRPr lang="en-US" dirty="0"/>
          </a:p>
        </p:txBody>
      </p:sp>
    </p:spTree>
    <p:extLst>
      <p:ext uri="{BB962C8B-B14F-4D97-AF65-F5344CB8AC3E}">
        <p14:creationId xmlns:p14="http://schemas.microsoft.com/office/powerpoint/2010/main" val="155356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 picture containing text, person, screenshot, female&#10;&#10;Description automatically generated">
            <a:extLst>
              <a:ext uri="{FF2B5EF4-FFF2-40B4-BE49-F238E27FC236}">
                <a16:creationId xmlns:a16="http://schemas.microsoft.com/office/drawing/2014/main" id="{BD75D635-D050-A64C-9574-0A49B3DB58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4636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p:txBody>
          <a:bodyPr/>
          <a:lstStyle>
            <a:lvl1pPr>
              <a:defRPr/>
            </a:lvl1pPr>
          </a:lstStyle>
          <a:p>
            <a:pPr>
              <a:defRPr/>
            </a:pPr>
            <a:fld id="{C5A03EA7-4C90-4411-BFF7-C0EDC3E6B3B5}" type="slidenum">
              <a:rPr lang="en-US"/>
              <a:pPr>
                <a:defRPr/>
              </a:pPr>
              <a:t>‹#›</a:t>
            </a:fld>
            <a:endParaRPr lang="en-US" dirty="0"/>
          </a:p>
        </p:txBody>
      </p:sp>
    </p:spTree>
    <p:extLst>
      <p:ext uri="{BB962C8B-B14F-4D97-AF65-F5344CB8AC3E}">
        <p14:creationId xmlns:p14="http://schemas.microsoft.com/office/powerpoint/2010/main" val="180007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840" y="-290196"/>
            <a:ext cx="5252719" cy="1162050"/>
          </a:xfrm>
        </p:spPr>
        <p:txBody>
          <a:bodyPr>
            <a:normAutofit/>
          </a:bodyPr>
          <a:lstStyle>
            <a:lvl1pPr algn="ctr">
              <a:defRPr sz="2800" b="1"/>
            </a:lvl1pPr>
          </a:lstStyle>
          <a:p>
            <a:r>
              <a:rPr lang="en-US" dirty="0"/>
              <a:t>Click to edit Master title style</a:t>
            </a:r>
          </a:p>
        </p:txBody>
      </p:sp>
      <p:sp>
        <p:nvSpPr>
          <p:cNvPr id="3" name="Content Placeholder 2"/>
          <p:cNvSpPr>
            <a:spLocks noGrp="1"/>
          </p:cNvSpPr>
          <p:nvPr>
            <p:ph idx="1"/>
          </p:nvPr>
        </p:nvSpPr>
        <p:spPr>
          <a:xfrm>
            <a:off x="4766733" y="1219200"/>
            <a:ext cx="6815667" cy="490696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0" y="1219200"/>
            <a:ext cx="4011084" cy="469106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Slide Number Placeholder 5"/>
          <p:cNvSpPr>
            <a:spLocks noGrp="1"/>
          </p:cNvSpPr>
          <p:nvPr>
            <p:ph type="sldNum" sz="quarter" idx="11"/>
          </p:nvPr>
        </p:nvSpPr>
        <p:spPr/>
        <p:txBody>
          <a:bodyPr/>
          <a:lstStyle>
            <a:lvl1pPr>
              <a:defRPr/>
            </a:lvl1pPr>
          </a:lstStyle>
          <a:p>
            <a:pPr>
              <a:defRPr/>
            </a:pPr>
            <a:fld id="{38A180A5-C6E9-4CEA-85A4-9ABE23346E3B}" type="slidenum">
              <a:rPr lang="en-US"/>
              <a:pPr>
                <a:defRPr/>
              </a:pPr>
              <a:t>‹#›</a:t>
            </a:fld>
            <a:endParaRPr lang="en-US" dirty="0"/>
          </a:p>
        </p:txBody>
      </p:sp>
    </p:spTree>
    <p:extLst>
      <p:ext uri="{BB962C8B-B14F-4D97-AF65-F5344CB8AC3E}">
        <p14:creationId xmlns:p14="http://schemas.microsoft.com/office/powerpoint/2010/main" val="1867212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14312"/>
            <a:ext cx="10972800" cy="1066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a:xfrm>
            <a:off x="609600" y="6356351"/>
            <a:ext cx="7416800" cy="365125"/>
          </a:xfrm>
          <a:prstGeom prst="rect">
            <a:avLst/>
          </a:prstGeom>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1F6B1701-2C79-4A15-B19C-D1DBB4719C37}" type="slidenum">
              <a:rPr lang="en-US"/>
              <a:pPr>
                <a:defRPr/>
              </a:pPr>
              <a:t>‹#›</a:t>
            </a:fld>
            <a:endParaRPr lang="en-US" dirty="0"/>
          </a:p>
        </p:txBody>
      </p:sp>
    </p:spTree>
    <p:extLst>
      <p:ext uri="{BB962C8B-B14F-4D97-AF65-F5344CB8AC3E}">
        <p14:creationId xmlns:p14="http://schemas.microsoft.com/office/powerpoint/2010/main" val="3391665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Title Slide 1">
    <p:spTree>
      <p:nvGrpSpPr>
        <p:cNvPr id="1" name=""/>
        <p:cNvGrpSpPr/>
        <p:nvPr/>
      </p:nvGrpSpPr>
      <p:grpSpPr>
        <a:xfrm>
          <a:off x="0" y="0"/>
          <a:ext cx="0" cy="0"/>
          <a:chOff x="0" y="0"/>
          <a:chExt cx="0" cy="0"/>
        </a:xfrm>
      </p:grpSpPr>
      <p:pic>
        <p:nvPicPr>
          <p:cNvPr id="3" name="Picture 2" descr="A picture containing text, person, screenshot, electronics&#10;&#10;Description automatically generated">
            <a:extLst>
              <a:ext uri="{FF2B5EF4-FFF2-40B4-BE49-F238E27FC236}">
                <a16:creationId xmlns:a16="http://schemas.microsoft.com/office/drawing/2014/main" id="{7F7C9C35-5CC3-4B48-95C2-00DD3F7898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343" name="Rectangle 2"/>
          <p:cNvSpPr>
            <a:spLocks noGrp="1" noChangeArrowheads="1"/>
          </p:cNvSpPr>
          <p:nvPr>
            <p:ph type="ctrTitle"/>
          </p:nvPr>
        </p:nvSpPr>
        <p:spPr>
          <a:xfrm>
            <a:off x="3759198" y="2644737"/>
            <a:ext cx="3826316" cy="892552"/>
          </a:xfrm>
          <a:ln algn="ctr"/>
        </p:spPr>
        <p:txBody>
          <a:bodyPr wrap="square" tIns="0" bIns="0" anchor="t">
            <a:spAutoFit/>
          </a:bodyPr>
          <a:lstStyle>
            <a:lvl1pPr algn="r">
              <a:lnSpc>
                <a:spcPct val="100000"/>
              </a:lnSpc>
              <a:defRPr sz="2900" b="1">
                <a:solidFill>
                  <a:schemeClr val="bg1"/>
                </a:solidFill>
                <a:latin typeface="+mj-lt"/>
              </a:defRPr>
            </a:lvl1pPr>
          </a:lstStyle>
          <a:p>
            <a:r>
              <a:rPr lang="en-US" dirty="0"/>
              <a:t>Click to edit Master title style</a:t>
            </a:r>
          </a:p>
        </p:txBody>
      </p:sp>
      <p:sp>
        <p:nvSpPr>
          <p:cNvPr id="6344" name="Rectangle 3"/>
          <p:cNvSpPr>
            <a:spLocks noGrp="1" noChangeArrowheads="1"/>
          </p:cNvSpPr>
          <p:nvPr>
            <p:ph type="subTitle" idx="1"/>
          </p:nvPr>
        </p:nvSpPr>
        <p:spPr>
          <a:xfrm>
            <a:off x="824496" y="3766987"/>
            <a:ext cx="6761018" cy="271613"/>
          </a:xfrm>
        </p:spPr>
        <p:txBody>
          <a:bodyPr wrap="square" lIns="18288" tIns="0" rIns="0" bIns="0">
            <a:spAutoFit/>
          </a:bodyPr>
          <a:lstStyle>
            <a:lvl1pPr marL="0" indent="0" algn="r">
              <a:lnSpc>
                <a:spcPct val="100000"/>
              </a:lnSpc>
              <a:spcBef>
                <a:spcPts val="794"/>
              </a:spcBef>
              <a:buClr>
                <a:schemeClr val="tx2"/>
              </a:buClr>
              <a:buSzTx/>
              <a:buFont typeface="Wingdings" pitchFamily="2" charset="2"/>
              <a:buNone/>
              <a:defRPr sz="1765">
                <a:solidFill>
                  <a:schemeClr val="bg1"/>
                </a:solidFill>
                <a:latin typeface="+mj-lt"/>
              </a:defRPr>
            </a:lvl1pPr>
          </a:lstStyle>
          <a:p>
            <a:r>
              <a:rPr lang="en-US"/>
              <a:t>Click to edit Master subtitle style</a:t>
            </a:r>
            <a:endParaRPr lang="en-US" dirty="0"/>
          </a:p>
        </p:txBody>
      </p:sp>
      <p:sp>
        <p:nvSpPr>
          <p:cNvPr id="12" name="Text Placeholder 11"/>
          <p:cNvSpPr>
            <a:spLocks noGrp="1"/>
          </p:cNvSpPr>
          <p:nvPr>
            <p:ph type="body" sz="quarter" idx="10" hasCustomPrompt="1"/>
          </p:nvPr>
        </p:nvSpPr>
        <p:spPr>
          <a:xfrm>
            <a:off x="3169378" y="4321106"/>
            <a:ext cx="4416136" cy="458096"/>
          </a:xfrm>
        </p:spPr>
        <p:txBody>
          <a:bodyPr lIns="18288" tIns="0" rIns="0" bIns="0"/>
          <a:lstStyle>
            <a:lvl1pPr algn="r">
              <a:lnSpc>
                <a:spcPct val="110000"/>
              </a:lnSpc>
              <a:spcBef>
                <a:spcPts val="62"/>
              </a:spcBef>
              <a:buNone/>
              <a:defRPr sz="1700" baseline="0">
                <a:solidFill>
                  <a:schemeClr val="bg1"/>
                </a:solidFill>
              </a:defRPr>
            </a:lvl1pPr>
          </a:lstStyle>
          <a:p>
            <a:pPr lvl="0"/>
            <a:r>
              <a:rPr lang="en-US" dirty="0"/>
              <a:t>Date</a:t>
            </a:r>
          </a:p>
          <a:p>
            <a:pPr lvl="0"/>
            <a:r>
              <a:rPr lang="en-US" dirty="0"/>
              <a:t>Speaker Name</a:t>
            </a:r>
          </a:p>
        </p:txBody>
      </p:sp>
      <p:sp>
        <p:nvSpPr>
          <p:cNvPr id="9" name="shpStamp" hidden="1"/>
          <p:cNvSpPr txBox="1">
            <a:spLocks noChangeArrowheads="1"/>
          </p:cNvSpPr>
          <p:nvPr userDrawn="1">
            <p:custDataLst>
              <p:tags r:id="rId1"/>
            </p:custDataLst>
          </p:nvPr>
        </p:nvSpPr>
        <p:spPr bwMode="ltGray">
          <a:xfrm>
            <a:off x="10108046" y="147658"/>
            <a:ext cx="1252681" cy="322169"/>
          </a:xfrm>
          <a:prstGeom prst="rect">
            <a:avLst/>
          </a:prstGeom>
          <a:noFill/>
          <a:ln w="9525" algn="ctr">
            <a:noFill/>
            <a:miter lim="800000"/>
            <a:headEnd/>
            <a:tailEnd/>
          </a:ln>
          <a:effectLst/>
        </p:spPr>
        <p:txBody>
          <a:bodyPr wrap="none" lIns="0" tIns="0" rIns="0" bIns="0" anchor="t"/>
          <a:lstStyle/>
          <a:p>
            <a:pPr algn="r"/>
            <a:r>
              <a:rPr lang="en-US" sz="1235" b="0" dirty="0">
                <a:solidFill>
                  <a:srgbClr val="FF0000"/>
                </a:solidFill>
                <a:latin typeface="Arial"/>
              </a:rPr>
              <a:t>STAMP</a:t>
            </a:r>
          </a:p>
        </p:txBody>
      </p:sp>
      <p:sp>
        <p:nvSpPr>
          <p:cNvPr id="10" name="ClientLogo" hidden="1"/>
          <p:cNvSpPr>
            <a:spLocks noChangeArrowheads="1"/>
          </p:cNvSpPr>
          <p:nvPr userDrawn="1">
            <p:custDataLst>
              <p:tags r:id="rId2"/>
            </p:custDataLst>
          </p:nvPr>
        </p:nvSpPr>
        <p:spPr bwMode="auto">
          <a:xfrm>
            <a:off x="8027873" y="892269"/>
            <a:ext cx="3325091" cy="806824"/>
          </a:xfrm>
          <a:prstGeom prst="rect">
            <a:avLst/>
          </a:prstGeom>
          <a:solidFill>
            <a:srgbClr val="FEDF87"/>
          </a:solidFill>
          <a:ln w="12700">
            <a:solidFill>
              <a:srgbClr val="FF0000"/>
            </a:solidFill>
            <a:prstDash val="solid"/>
            <a:miter lim="800000"/>
            <a:headEnd/>
            <a:tailEnd/>
          </a:ln>
          <a:effectLst/>
        </p:spPr>
        <p:txBody>
          <a:bodyPr wrap="square" lIns="0" tIns="48409" rIns="32273" bIns="0" anchor="t"/>
          <a:lstStyle/>
          <a:p>
            <a:pPr lvl="0"/>
            <a:r>
              <a:rPr lang="en-US" sz="1059" b="1" dirty="0">
                <a:solidFill>
                  <a:srgbClr val="FF0000"/>
                </a:solidFill>
              </a:rPr>
              <a:t>PB Cover</a:t>
            </a:r>
            <a:r>
              <a:rPr lang="en-US" sz="1059" b="1" baseline="0" dirty="0">
                <a:solidFill>
                  <a:srgbClr val="FF0000"/>
                </a:solidFill>
              </a:rPr>
              <a:t> Logo</a:t>
            </a:r>
            <a:r>
              <a:rPr lang="en-US" sz="1059" b="1" dirty="0">
                <a:solidFill>
                  <a:srgbClr val="FF0000"/>
                </a:solidFill>
              </a:rPr>
              <a:t> Placeholder </a:t>
            </a:r>
            <a:br>
              <a:rPr lang="en-US" sz="1059" dirty="0">
                <a:solidFill>
                  <a:srgbClr val="FF0000"/>
                </a:solidFill>
              </a:rPr>
            </a:br>
            <a:r>
              <a:rPr lang="en-US" sz="1059" dirty="0">
                <a:solidFill>
                  <a:srgbClr val="FF0000"/>
                </a:solidFill>
              </a:rPr>
              <a:t>Delete this box if you see it on a slide, but DO NOT REMOVE this box from the slide layout. </a:t>
            </a:r>
          </a:p>
        </p:txBody>
      </p:sp>
    </p:spTree>
    <p:extLst>
      <p:ext uri="{BB962C8B-B14F-4D97-AF65-F5344CB8AC3E}">
        <p14:creationId xmlns:p14="http://schemas.microsoft.com/office/powerpoint/2010/main" val="2636935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a:t>Click to edit Master title style</a:t>
            </a:r>
          </a:p>
        </p:txBody>
      </p:sp>
      <p:sp>
        <p:nvSpPr>
          <p:cNvPr id="3" name="Content Placeholder 2"/>
          <p:cNvSpPr>
            <a:spLocks noGrp="1"/>
          </p:cNvSpPr>
          <p:nvPr>
            <p:ph idx="1"/>
          </p:nvPr>
        </p:nvSpPr>
        <p:spPr>
          <a:xfrm>
            <a:off x="609600" y="1262829"/>
            <a:ext cx="10972800" cy="5059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10"/>
          </p:nvPr>
        </p:nvSpPr>
        <p:spPr>
          <a:xfrm>
            <a:off x="2844800" y="6356351"/>
            <a:ext cx="57912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44DF6C42-B37C-44BF-B78B-C73995278EA6}" type="slidenum">
              <a:rPr lang="en-US"/>
              <a:pPr>
                <a:defRPr/>
              </a:pPr>
              <a:t>‹#›</a:t>
            </a:fld>
            <a:endParaRPr lang="en-US" dirty="0"/>
          </a:p>
        </p:txBody>
      </p:sp>
    </p:spTree>
    <p:extLst>
      <p:ext uri="{BB962C8B-B14F-4D97-AF65-F5344CB8AC3E}">
        <p14:creationId xmlns:p14="http://schemas.microsoft.com/office/powerpoint/2010/main" val="243049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lvl1pPr>
              <a:defRPr/>
            </a:lvl1pPr>
          </a:lstStyle>
          <a:p>
            <a:pPr>
              <a:defRPr/>
            </a:pPr>
            <a:fld id="{F16C066F-21D0-464F-A6D6-03C7F2D7FFB7}" type="slidenum">
              <a:rPr lang="en-US"/>
              <a:pPr>
                <a:defRPr/>
              </a:pPr>
              <a:t>‹#›</a:t>
            </a:fld>
            <a:endParaRPr lang="en-US" dirty="0"/>
          </a:p>
        </p:txBody>
      </p:sp>
    </p:spTree>
    <p:extLst>
      <p:ext uri="{BB962C8B-B14F-4D97-AF65-F5344CB8AC3E}">
        <p14:creationId xmlns:p14="http://schemas.microsoft.com/office/powerpoint/2010/main" val="1681455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lvl1pPr>
              <a:defRPr/>
            </a:lvl1pPr>
          </a:lstStyle>
          <a:p>
            <a:pPr>
              <a:defRPr/>
            </a:pPr>
            <a:fld id="{F16C066F-21D0-464F-A6D6-03C7F2D7FFB7}" type="slidenum">
              <a:rPr lang="en-US"/>
              <a:pPr>
                <a:defRPr/>
              </a:pPr>
              <a:t>‹#›</a:t>
            </a:fld>
            <a:endParaRPr lang="en-US" dirty="0"/>
          </a:p>
        </p:txBody>
      </p:sp>
      <p:pic>
        <p:nvPicPr>
          <p:cNvPr id="4" name="Picture 3">
            <a:extLst>
              <a:ext uri="{FF2B5EF4-FFF2-40B4-BE49-F238E27FC236}">
                <a16:creationId xmlns:a16="http://schemas.microsoft.com/office/drawing/2014/main" id="{D514170E-72D7-E34D-8633-144917EBF5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Logo, company name&#10;&#10;Description automatically generated">
            <a:extLst>
              <a:ext uri="{FF2B5EF4-FFF2-40B4-BE49-F238E27FC236}">
                <a16:creationId xmlns:a16="http://schemas.microsoft.com/office/drawing/2014/main" id="{8AD31951-B8F8-C14F-AFAF-B714958BCA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0000" y="3251200"/>
            <a:ext cx="1282974" cy="1463040"/>
          </a:xfrm>
          <a:prstGeom prst="rect">
            <a:avLst/>
          </a:prstGeom>
        </p:spPr>
      </p:pic>
      <p:cxnSp>
        <p:nvCxnSpPr>
          <p:cNvPr id="7" name="Straight Connector 6">
            <a:extLst>
              <a:ext uri="{FF2B5EF4-FFF2-40B4-BE49-F238E27FC236}">
                <a16:creationId xmlns:a16="http://schemas.microsoft.com/office/drawing/2014/main" id="{D3EA5EC3-D4CF-9D47-BF6A-3B296CF88309}"/>
              </a:ext>
            </a:extLst>
          </p:cNvPr>
          <p:cNvCxnSpPr/>
          <p:nvPr userDrawn="1"/>
        </p:nvCxnSpPr>
        <p:spPr>
          <a:xfrm>
            <a:off x="9855200" y="5090160"/>
            <a:ext cx="194056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2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1615"/>
            <a:ext cx="10972800" cy="1066800"/>
          </a:xfrm>
        </p:spPr>
        <p:txBody>
          <a:bodyPr/>
          <a:lstStyle/>
          <a:p>
            <a:r>
              <a:rPr lang="en-US"/>
              <a:t>Click to edit Master title style</a:t>
            </a:r>
          </a:p>
        </p:txBody>
      </p:sp>
      <p:sp>
        <p:nvSpPr>
          <p:cNvPr id="3" name="Content Placeholder 2"/>
          <p:cNvSpPr>
            <a:spLocks noGrp="1"/>
          </p:cNvSpPr>
          <p:nvPr>
            <p:ph sz="half" idx="1"/>
          </p:nvPr>
        </p:nvSpPr>
        <p:spPr>
          <a:xfrm>
            <a:off x="609600" y="1209041"/>
            <a:ext cx="5384800" cy="50593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209041"/>
            <a:ext cx="5384800" cy="50593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6"/>
          <p:cNvSpPr>
            <a:spLocks noGrp="1"/>
          </p:cNvSpPr>
          <p:nvPr>
            <p:ph type="sldNum" sz="quarter" idx="11"/>
          </p:nvPr>
        </p:nvSpPr>
        <p:spPr/>
        <p:txBody>
          <a:bodyPr/>
          <a:lstStyle>
            <a:lvl1pPr>
              <a:defRPr/>
            </a:lvl1pPr>
          </a:lstStyle>
          <a:p>
            <a:pPr>
              <a:defRPr/>
            </a:pPr>
            <a:fld id="{1F5E572C-327D-4C8E-941E-B6E61AD64D97}" type="slidenum">
              <a:rPr lang="en-US"/>
              <a:pPr>
                <a:defRPr/>
              </a:pPr>
              <a:t>‹#›</a:t>
            </a:fld>
            <a:endParaRPr lang="en-US" dirty="0"/>
          </a:p>
        </p:txBody>
      </p:sp>
    </p:spTree>
    <p:extLst>
      <p:ext uri="{BB962C8B-B14F-4D97-AF65-F5344CB8AC3E}">
        <p14:creationId xmlns:p14="http://schemas.microsoft.com/office/powerpoint/2010/main" val="905783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1066800"/>
          </a:xfrm>
        </p:spPr>
        <p:txBody>
          <a:bodyPr/>
          <a:lstStyle/>
          <a:p>
            <a:r>
              <a:rPr lang="en-US"/>
              <a:t>Click to edit Master title style</a:t>
            </a:r>
          </a:p>
        </p:txBody>
      </p:sp>
      <p:sp>
        <p:nvSpPr>
          <p:cNvPr id="3" name="Content Placeholder 2"/>
          <p:cNvSpPr>
            <a:spLocks noGrp="1"/>
          </p:cNvSpPr>
          <p:nvPr>
            <p:ph sz="half" idx="1"/>
          </p:nvPr>
        </p:nvSpPr>
        <p:spPr>
          <a:xfrm>
            <a:off x="609600" y="1270000"/>
            <a:ext cx="3657600" cy="3657600"/>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267200" y="1268412"/>
            <a:ext cx="3657600" cy="3657600"/>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6"/>
          <p:cNvSpPr>
            <a:spLocks noGrp="1"/>
          </p:cNvSpPr>
          <p:nvPr>
            <p:ph type="sldNum" sz="quarter" idx="11"/>
          </p:nvPr>
        </p:nvSpPr>
        <p:spPr/>
        <p:txBody>
          <a:bodyPr/>
          <a:lstStyle>
            <a:lvl1pPr>
              <a:defRPr/>
            </a:lvl1pPr>
          </a:lstStyle>
          <a:p>
            <a:pPr>
              <a:defRPr/>
            </a:pPr>
            <a:fld id="{1F5E572C-327D-4C8E-941E-B6E61AD64D97}" type="slidenum">
              <a:rPr lang="en-US"/>
              <a:pPr>
                <a:defRPr/>
              </a:pPr>
              <a:t>‹#›</a:t>
            </a:fld>
            <a:endParaRPr lang="en-US" dirty="0"/>
          </a:p>
        </p:txBody>
      </p:sp>
      <p:sp>
        <p:nvSpPr>
          <p:cNvPr id="9" name="Content Placeholder 3"/>
          <p:cNvSpPr>
            <a:spLocks noGrp="1"/>
          </p:cNvSpPr>
          <p:nvPr>
            <p:ph sz="half" idx="12"/>
          </p:nvPr>
        </p:nvSpPr>
        <p:spPr>
          <a:xfrm>
            <a:off x="7924800" y="1268412"/>
            <a:ext cx="3657600" cy="3657600"/>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7049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6" name="Picture 7" descr="PSA_hori_CMYK"/>
          <p:cNvPicPr>
            <a:picLocks noChangeAspect="1" noChangeArrowheads="1"/>
          </p:cNvPicPr>
          <p:nvPr/>
        </p:nvPicPr>
        <p:blipFill>
          <a:blip r:embed="rId2" cstate="print">
            <a:lum bright="2000"/>
            <a:extLst>
              <a:ext uri="{28A0092B-C50C-407E-A947-70E740481C1C}">
                <a14:useLocalDpi xmlns:a14="http://schemas.microsoft.com/office/drawing/2010/main" val="0"/>
              </a:ext>
            </a:extLst>
          </a:blip>
          <a:srcRect/>
          <a:stretch>
            <a:fillRect/>
          </a:stretch>
        </p:blipFill>
        <p:spPr bwMode="auto">
          <a:xfrm>
            <a:off x="101600" y="6386514"/>
            <a:ext cx="26416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03200"/>
            <a:ext cx="10972800" cy="1066800"/>
          </a:xfrm>
        </p:spPr>
        <p:txBody>
          <a:bodyPr/>
          <a:lstStyle/>
          <a:p>
            <a:r>
              <a:rPr lang="en-US"/>
              <a:t>Click to edit Master title style</a:t>
            </a:r>
          </a:p>
        </p:txBody>
      </p:sp>
      <p:sp>
        <p:nvSpPr>
          <p:cNvPr id="3" name="Content Placeholder 2"/>
          <p:cNvSpPr>
            <a:spLocks noGrp="1"/>
          </p:cNvSpPr>
          <p:nvPr>
            <p:ph sz="half" idx="1"/>
          </p:nvPr>
        </p:nvSpPr>
        <p:spPr>
          <a:xfrm>
            <a:off x="609600" y="1330960"/>
            <a:ext cx="2743200" cy="2743200"/>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352800" y="1329372"/>
            <a:ext cx="2743200" cy="2743200"/>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5"/>
          <p:cNvSpPr>
            <a:spLocks noGrp="1"/>
          </p:cNvSpPr>
          <p:nvPr>
            <p:ph type="ftr" sz="quarter" idx="10"/>
          </p:nvPr>
        </p:nvSpPr>
        <p:spPr>
          <a:xfrm>
            <a:off x="2946400" y="6356351"/>
            <a:ext cx="5080000" cy="365125"/>
          </a:xfrm>
          <a:prstGeom prst="rect">
            <a:avLst/>
          </a:prstGeom>
        </p:spPr>
        <p:txBody>
          <a:bodyPr/>
          <a:lstStyle>
            <a:lvl1pPr>
              <a:defRPr/>
            </a:lvl1pPr>
          </a:lstStyle>
          <a:p>
            <a:pPr>
              <a:defRPr/>
            </a:pPr>
            <a:endParaRPr lang="en-US" dirty="0"/>
          </a:p>
        </p:txBody>
      </p:sp>
      <p:sp>
        <p:nvSpPr>
          <p:cNvPr id="8" name="Slide Number Placeholder 6"/>
          <p:cNvSpPr>
            <a:spLocks noGrp="1"/>
          </p:cNvSpPr>
          <p:nvPr>
            <p:ph type="sldNum" sz="quarter" idx="11"/>
          </p:nvPr>
        </p:nvSpPr>
        <p:spPr/>
        <p:txBody>
          <a:bodyPr/>
          <a:lstStyle>
            <a:lvl1pPr>
              <a:defRPr/>
            </a:lvl1pPr>
          </a:lstStyle>
          <a:p>
            <a:pPr>
              <a:defRPr/>
            </a:pPr>
            <a:fld id="{1F5E572C-327D-4C8E-941E-B6E61AD64D97}" type="slidenum">
              <a:rPr lang="en-US"/>
              <a:pPr>
                <a:defRPr/>
              </a:pPr>
              <a:t>‹#›</a:t>
            </a:fld>
            <a:endParaRPr lang="en-US" dirty="0"/>
          </a:p>
        </p:txBody>
      </p:sp>
      <p:sp>
        <p:nvSpPr>
          <p:cNvPr id="9" name="Content Placeholder 3"/>
          <p:cNvSpPr>
            <a:spLocks noGrp="1"/>
          </p:cNvSpPr>
          <p:nvPr>
            <p:ph sz="half" idx="12"/>
          </p:nvPr>
        </p:nvSpPr>
        <p:spPr>
          <a:xfrm>
            <a:off x="6096000" y="1329372"/>
            <a:ext cx="2743200" cy="2743200"/>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p:cNvSpPr>
            <a:spLocks noGrp="1"/>
          </p:cNvSpPr>
          <p:nvPr>
            <p:ph sz="half" idx="13"/>
          </p:nvPr>
        </p:nvSpPr>
        <p:spPr>
          <a:xfrm>
            <a:off x="8844280" y="1342390"/>
            <a:ext cx="2743200" cy="2743200"/>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160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0181"/>
            <a:ext cx="10972800" cy="10668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128713"/>
            <a:ext cx="5386917" cy="639762"/>
          </a:xfrm>
        </p:spPr>
        <p:txBody>
          <a:bodyPr anchor="b"/>
          <a:lstStyle>
            <a:lvl1pPr marL="0" indent="0">
              <a:buNone/>
              <a:defRPr sz="18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1768475"/>
            <a:ext cx="5386917" cy="3951288"/>
          </a:xfrm>
        </p:spPr>
        <p:txBody>
          <a:bodyPr>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128713"/>
            <a:ext cx="5389033" cy="639762"/>
          </a:xfrm>
        </p:spPr>
        <p:txBody>
          <a:bodyPr anchor="b"/>
          <a:lstStyle>
            <a:lvl1pPr marL="0" indent="0">
              <a:buNone/>
              <a:defRPr sz="18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1768475"/>
            <a:ext cx="5389033" cy="3951288"/>
          </a:xfrm>
        </p:spPr>
        <p:txBody>
          <a:bodyPr>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0"/>
          </p:nvPr>
        </p:nvSpPr>
        <p:spPr>
          <a:xfrm>
            <a:off x="609600" y="6356351"/>
            <a:ext cx="7416800" cy="365125"/>
          </a:xfrm>
          <a:prstGeom prst="rect">
            <a:avLst/>
          </a:prstGeom>
        </p:spPr>
        <p:txBody>
          <a:bodyPr/>
          <a:lstStyle>
            <a:lvl1pPr>
              <a:defRPr/>
            </a:lvl1pPr>
          </a:lstStyle>
          <a:p>
            <a:pPr>
              <a:defRPr/>
            </a:pPr>
            <a:endParaRPr lang="en-US" dirty="0"/>
          </a:p>
        </p:txBody>
      </p:sp>
      <p:sp>
        <p:nvSpPr>
          <p:cNvPr id="9" name="Slide Number Placeholder 8"/>
          <p:cNvSpPr>
            <a:spLocks noGrp="1"/>
          </p:cNvSpPr>
          <p:nvPr>
            <p:ph type="sldNum" sz="quarter" idx="11"/>
          </p:nvPr>
        </p:nvSpPr>
        <p:spPr/>
        <p:txBody>
          <a:bodyPr/>
          <a:lstStyle>
            <a:lvl1pPr>
              <a:defRPr/>
            </a:lvl1pPr>
          </a:lstStyle>
          <a:p>
            <a:pPr>
              <a:defRPr/>
            </a:pPr>
            <a:fld id="{76BFAB52-9A45-4952-B367-A793C3B94B99}" type="slidenum">
              <a:rPr lang="en-US"/>
              <a:pPr>
                <a:defRPr/>
              </a:pPr>
              <a:t>‹#›</a:t>
            </a:fld>
            <a:endParaRPr lang="en-US" dirty="0"/>
          </a:p>
        </p:txBody>
      </p:sp>
    </p:spTree>
    <p:extLst>
      <p:ext uri="{BB962C8B-B14F-4D97-AF65-F5344CB8AC3E}">
        <p14:creationId xmlns:p14="http://schemas.microsoft.com/office/powerpoint/2010/main" val="3656851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5"/>
          <p:cNvSpPr>
            <a:spLocks noGrp="1"/>
          </p:cNvSpPr>
          <p:nvPr>
            <p:ph type="sldNum" sz="quarter" idx="11"/>
          </p:nvPr>
        </p:nvSpPr>
        <p:spPr/>
        <p:txBody>
          <a:bodyPr/>
          <a:lstStyle>
            <a:lvl1pPr>
              <a:defRPr/>
            </a:lvl1pPr>
          </a:lstStyle>
          <a:p>
            <a:pPr>
              <a:defRPr/>
            </a:pPr>
            <a:fld id="{ADFAC71E-9CDA-483D-B7FB-05A2FAC39556}" type="slidenum">
              <a:rPr lang="en-US"/>
              <a:pPr>
                <a:defRPr/>
              </a:pPr>
              <a:t>‹#›</a:t>
            </a:fld>
            <a:endParaRPr lang="en-US" dirty="0"/>
          </a:p>
        </p:txBody>
      </p:sp>
    </p:spTree>
    <p:extLst>
      <p:ext uri="{BB962C8B-B14F-4D97-AF65-F5344CB8AC3E}">
        <p14:creationId xmlns:p14="http://schemas.microsoft.com/office/powerpoint/2010/main" val="3106946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B95025-5435-4845-983E-FAB3ED6760A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26" name="Title Placeholder 1"/>
          <p:cNvSpPr>
            <a:spLocks noGrp="1"/>
          </p:cNvSpPr>
          <p:nvPr>
            <p:ph type="title"/>
          </p:nvPr>
        </p:nvSpPr>
        <p:spPr bwMode="auto">
          <a:xfrm>
            <a:off x="609600" y="-213360"/>
            <a:ext cx="1097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609600" y="1112838"/>
            <a:ext cx="109728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Arial" pitchFamily="34" charset="0"/>
                <a:cs typeface="Arial" pitchFamily="34" charset="0"/>
              </a:defRPr>
            </a:lvl1pPr>
          </a:lstStyle>
          <a:p>
            <a:pPr>
              <a:defRPr/>
            </a:pPr>
            <a:fld id="{3E8935C4-EC16-450C-B17D-0FBAEB545188}" type="slidenum">
              <a:rPr lang="en-US"/>
              <a:pPr>
                <a:defRPr/>
              </a:pPr>
              <a:t>‹#›</a:t>
            </a:fld>
            <a:endParaRPr lang="en-US" dirty="0"/>
          </a:p>
        </p:txBody>
      </p:sp>
      <p:sp>
        <p:nvSpPr>
          <p:cNvPr id="3" name="Rectangle 2">
            <a:extLst>
              <a:ext uri="{FF2B5EF4-FFF2-40B4-BE49-F238E27FC236}">
                <a16:creationId xmlns:a16="http://schemas.microsoft.com/office/drawing/2014/main" id="{25EAE8A1-574E-7148-8B90-C8A0AB08A09F}"/>
              </a:ext>
            </a:extLst>
          </p:cNvPr>
          <p:cNvSpPr/>
          <p:nvPr userDrawn="1"/>
        </p:nvSpPr>
        <p:spPr>
          <a:xfrm>
            <a:off x="203200" y="5846618"/>
            <a:ext cx="3251200" cy="990600"/>
          </a:xfrm>
          <a:prstGeom prst="rect">
            <a:avLst/>
          </a:prstGeom>
          <a:solidFill>
            <a:schemeClr val="bg1"/>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286" r:id="rId1"/>
    <p:sldLayoutId id="2147484287" r:id="rId2"/>
    <p:sldLayoutId id="2147484288" r:id="rId3"/>
    <p:sldLayoutId id="2147484305" r:id="rId4"/>
    <p:sldLayoutId id="2147484289" r:id="rId5"/>
    <p:sldLayoutId id="2147484292" r:id="rId6"/>
    <p:sldLayoutId id="2147484291" r:id="rId7"/>
    <p:sldLayoutId id="2147484290" r:id="rId8"/>
    <p:sldLayoutId id="2147484280" r:id="rId9"/>
    <p:sldLayoutId id="2147484281" r:id="rId10"/>
    <p:sldLayoutId id="2147484282" r:id="rId11"/>
    <p:sldLayoutId id="2147484284" r:id="rId12"/>
    <p:sldLayoutId id="2147484306" r:id="rId13"/>
  </p:sldLayoutIdLst>
  <p:hf hdr="0" ftr="0" dt="0"/>
  <p:txStyles>
    <p:titleStyle>
      <a:lvl1pPr algn="l" rtl="0" eaLnBrk="1" fontAlgn="base" hangingPunct="1">
        <a:spcBef>
          <a:spcPct val="0"/>
        </a:spcBef>
        <a:spcAft>
          <a:spcPct val="0"/>
        </a:spcAft>
        <a:defRPr sz="3000" b="1" kern="12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2400">
          <a:solidFill>
            <a:schemeClr val="tx1"/>
          </a:solidFill>
          <a:latin typeface="Arial" charset="0"/>
          <a:cs typeface="Arial" charset="0"/>
        </a:defRPr>
      </a:lvl2pPr>
      <a:lvl3pPr algn="l" rtl="0" eaLnBrk="1" fontAlgn="base" hangingPunct="1">
        <a:spcBef>
          <a:spcPct val="0"/>
        </a:spcBef>
        <a:spcAft>
          <a:spcPct val="0"/>
        </a:spcAft>
        <a:defRPr sz="2400">
          <a:solidFill>
            <a:schemeClr val="tx1"/>
          </a:solidFill>
          <a:latin typeface="Arial" charset="0"/>
          <a:cs typeface="Arial" charset="0"/>
        </a:defRPr>
      </a:lvl3pPr>
      <a:lvl4pPr algn="l" rtl="0" eaLnBrk="1" fontAlgn="base" hangingPunct="1">
        <a:spcBef>
          <a:spcPct val="0"/>
        </a:spcBef>
        <a:spcAft>
          <a:spcPct val="0"/>
        </a:spcAft>
        <a:defRPr sz="2400">
          <a:solidFill>
            <a:schemeClr val="tx1"/>
          </a:solidFill>
          <a:latin typeface="Arial" charset="0"/>
          <a:cs typeface="Arial" charset="0"/>
        </a:defRPr>
      </a:lvl4pPr>
      <a:lvl5pPr algn="l" rtl="0" eaLnBrk="1" fontAlgn="base" hangingPunct="1">
        <a:spcBef>
          <a:spcPct val="0"/>
        </a:spcBef>
        <a:spcAft>
          <a:spcPct val="0"/>
        </a:spcAft>
        <a:defRPr sz="2400">
          <a:solidFill>
            <a:schemeClr val="tx1"/>
          </a:solidFill>
          <a:latin typeface="Arial" charset="0"/>
          <a:cs typeface="Arial" charset="0"/>
        </a:defRPr>
      </a:lvl5pPr>
      <a:lvl6pPr marL="457200" algn="r" rtl="0" eaLnBrk="1" fontAlgn="base" hangingPunct="1">
        <a:spcBef>
          <a:spcPct val="0"/>
        </a:spcBef>
        <a:spcAft>
          <a:spcPct val="0"/>
        </a:spcAft>
        <a:defRPr sz="3200" i="1">
          <a:solidFill>
            <a:schemeClr val="tx1"/>
          </a:solidFill>
          <a:latin typeface="Times New Roman" pitchFamily="18" charset="0"/>
          <a:cs typeface="Times New Roman" pitchFamily="18" charset="0"/>
        </a:defRPr>
      </a:lvl6pPr>
      <a:lvl7pPr marL="914400" algn="r" rtl="0" eaLnBrk="1" fontAlgn="base" hangingPunct="1">
        <a:spcBef>
          <a:spcPct val="0"/>
        </a:spcBef>
        <a:spcAft>
          <a:spcPct val="0"/>
        </a:spcAft>
        <a:defRPr sz="3200" i="1">
          <a:solidFill>
            <a:schemeClr val="tx1"/>
          </a:solidFill>
          <a:latin typeface="Times New Roman" pitchFamily="18" charset="0"/>
          <a:cs typeface="Times New Roman" pitchFamily="18" charset="0"/>
        </a:defRPr>
      </a:lvl7pPr>
      <a:lvl8pPr marL="1371600" algn="r" rtl="0" eaLnBrk="1" fontAlgn="base" hangingPunct="1">
        <a:spcBef>
          <a:spcPct val="0"/>
        </a:spcBef>
        <a:spcAft>
          <a:spcPct val="0"/>
        </a:spcAft>
        <a:defRPr sz="3200" i="1">
          <a:solidFill>
            <a:schemeClr val="tx1"/>
          </a:solidFill>
          <a:latin typeface="Times New Roman" pitchFamily="18" charset="0"/>
          <a:cs typeface="Times New Roman" pitchFamily="18" charset="0"/>
        </a:defRPr>
      </a:lvl8pPr>
      <a:lvl9pPr marL="1828800" algn="r" rtl="0" eaLnBrk="1" fontAlgn="base" hangingPunct="1">
        <a:spcBef>
          <a:spcPct val="0"/>
        </a:spcBef>
        <a:spcAft>
          <a:spcPct val="0"/>
        </a:spcAft>
        <a:defRPr sz="3200" i="1">
          <a:solidFill>
            <a:schemeClr val="tx1"/>
          </a:solidFill>
          <a:latin typeface="Times New Roman" pitchFamily="18" charset="0"/>
          <a:cs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notesSlide" Target="../notesSlides/notesSlide1.xml"/><Relationship Id="rId4"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PBTitle"/>
          <p:cNvSpPr>
            <a:spLocks noGrp="1" noChangeArrowheads="1"/>
          </p:cNvSpPr>
          <p:nvPr>
            <p:ph type="ctrTitle"/>
            <p:custDataLst>
              <p:tags r:id="rId2"/>
            </p:custDataLst>
          </p:nvPr>
        </p:nvSpPr>
        <p:spPr>
          <a:xfrm>
            <a:off x="2183873" y="2413337"/>
            <a:ext cx="5601071" cy="2031325"/>
          </a:xfrm>
        </p:spPr>
        <p:txBody>
          <a:bodyPr/>
          <a:lstStyle/>
          <a:p>
            <a:pPr algn="ctr"/>
            <a:r>
              <a:rPr lang="en-US" sz="4400" dirty="0"/>
              <a:t>Home Health Value Based Purchasing: M2020 Oral Meds</a:t>
            </a:r>
          </a:p>
        </p:txBody>
      </p:sp>
      <p:sp>
        <p:nvSpPr>
          <p:cNvPr id="9" name="PBDateName"/>
          <p:cNvSpPr>
            <a:spLocks noGrp="1"/>
          </p:cNvSpPr>
          <p:nvPr>
            <p:ph type="body" sz="quarter" idx="10"/>
            <p:custDataLst>
              <p:tags r:id="rId3"/>
            </p:custDataLst>
          </p:nvPr>
        </p:nvSpPr>
        <p:spPr>
          <a:xfrm>
            <a:off x="3158501" y="4783217"/>
            <a:ext cx="3928906" cy="756383"/>
          </a:xfrm>
        </p:spPr>
        <p:txBody>
          <a:bodyPr/>
          <a:lstStyle/>
          <a:p>
            <a:pPr algn="ctr"/>
            <a:r>
              <a:rPr lang="en-US" sz="1600" dirty="0"/>
              <a:t>Alisa Staples, RN , BSN, HCS-D, HCS-O</a:t>
            </a:r>
          </a:p>
          <a:p>
            <a:pPr algn="ctr"/>
            <a:r>
              <a:rPr lang="en-US" sz="1600" b="1" dirty="0"/>
              <a:t>Quality Assurance Specialist</a:t>
            </a:r>
          </a:p>
        </p:txBody>
      </p:sp>
    </p:spTree>
    <p:custDataLst>
      <p:tags r:id="rId1"/>
    </p:custData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5C450-13CA-7010-9FFE-7BCC8111558B}"/>
              </a:ext>
            </a:extLst>
          </p:cNvPr>
          <p:cNvSpPr>
            <a:spLocks noGrp="1"/>
          </p:cNvSpPr>
          <p:nvPr>
            <p:ph type="title"/>
          </p:nvPr>
        </p:nvSpPr>
        <p:spPr>
          <a:xfrm>
            <a:off x="609600" y="-213360"/>
            <a:ext cx="10972800" cy="1066800"/>
          </a:xfrm>
        </p:spPr>
        <p:txBody>
          <a:bodyPr wrap="square" anchor="b">
            <a:normAutofit/>
          </a:bodyPr>
          <a:lstStyle/>
          <a:p>
            <a:r>
              <a:rPr lang="en-US" dirty="0"/>
              <a:t>Medication Reconciliation (CMS.gov)</a:t>
            </a:r>
          </a:p>
        </p:txBody>
      </p:sp>
      <p:pic>
        <p:nvPicPr>
          <p:cNvPr id="6" name="Content Placeholder 5">
            <a:extLst>
              <a:ext uri="{FF2B5EF4-FFF2-40B4-BE49-F238E27FC236}">
                <a16:creationId xmlns:a16="http://schemas.microsoft.com/office/drawing/2014/main" id="{D34897ED-C56A-2843-F479-50FE78510040}"/>
              </a:ext>
            </a:extLst>
          </p:cNvPr>
          <p:cNvPicPr>
            <a:picLocks noGrp="1" noChangeAspect="1"/>
          </p:cNvPicPr>
          <p:nvPr>
            <p:ph idx="1"/>
          </p:nvPr>
        </p:nvPicPr>
        <p:blipFill>
          <a:blip r:embed="rId3"/>
          <a:stretch>
            <a:fillRect/>
          </a:stretch>
        </p:blipFill>
        <p:spPr>
          <a:xfrm>
            <a:off x="755781" y="1262829"/>
            <a:ext cx="10252222" cy="5059363"/>
          </a:xfrm>
          <a:noFill/>
        </p:spPr>
      </p:pic>
      <p:sp>
        <p:nvSpPr>
          <p:cNvPr id="4" name="Slide Number Placeholder 3">
            <a:extLst>
              <a:ext uri="{FF2B5EF4-FFF2-40B4-BE49-F238E27FC236}">
                <a16:creationId xmlns:a16="http://schemas.microsoft.com/office/drawing/2014/main" id="{C347E3B4-1FD0-9DAA-E93F-6B573F2366EC}"/>
              </a:ext>
            </a:extLst>
          </p:cNvPr>
          <p:cNvSpPr>
            <a:spLocks noGrp="1"/>
          </p:cNvSpPr>
          <p:nvPr>
            <p:ph type="sldNum" sz="quarter" idx="11"/>
          </p:nvPr>
        </p:nvSpPr>
        <p:spPr>
          <a:xfrm>
            <a:off x="8737600" y="6356351"/>
            <a:ext cx="2844800" cy="365125"/>
          </a:xfrm>
        </p:spPr>
        <p:txBody>
          <a:bodyPr anchor="ctr">
            <a:normAutofit/>
          </a:bodyPr>
          <a:lstStyle/>
          <a:p>
            <a:pPr>
              <a:spcAft>
                <a:spcPts val="600"/>
              </a:spcAft>
              <a:defRPr/>
            </a:pPr>
            <a:fld id="{44DF6C42-B37C-44BF-B78B-C73995278EA6}" type="slidenum">
              <a:rPr lang="en-US" smtClean="0"/>
              <a:pPr>
                <a:spcAft>
                  <a:spcPts val="600"/>
                </a:spcAft>
                <a:defRPr/>
              </a:pPr>
              <a:t>9</a:t>
            </a:fld>
            <a:endParaRPr lang="en-US"/>
          </a:p>
        </p:txBody>
      </p:sp>
    </p:spTree>
    <p:extLst>
      <p:ext uri="{BB962C8B-B14F-4D97-AF65-F5344CB8AC3E}">
        <p14:creationId xmlns:p14="http://schemas.microsoft.com/office/powerpoint/2010/main" val="389370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8FF3A-023F-608A-1354-9A0DCE7CF5C8}"/>
              </a:ext>
            </a:extLst>
          </p:cNvPr>
          <p:cNvSpPr>
            <a:spLocks noGrp="1"/>
          </p:cNvSpPr>
          <p:nvPr>
            <p:ph type="title"/>
          </p:nvPr>
        </p:nvSpPr>
        <p:spPr>
          <a:xfrm>
            <a:off x="609600" y="-221615"/>
            <a:ext cx="10972800" cy="1066800"/>
          </a:xfrm>
        </p:spPr>
        <p:txBody>
          <a:bodyPr wrap="square" anchor="b">
            <a:normAutofit/>
          </a:bodyPr>
          <a:lstStyle/>
          <a:p>
            <a:r>
              <a:rPr lang="en-US" dirty="0"/>
              <a:t>Myth Busters : “All Oral Meds” </a:t>
            </a:r>
          </a:p>
        </p:txBody>
      </p:sp>
      <p:pic>
        <p:nvPicPr>
          <p:cNvPr id="6" name="Picture 5" descr="Close-up unopened pill packets">
            <a:extLst>
              <a:ext uri="{FF2B5EF4-FFF2-40B4-BE49-F238E27FC236}">
                <a16:creationId xmlns:a16="http://schemas.microsoft.com/office/drawing/2014/main" id="{9AE379F1-45B8-7C45-D1A4-6217227DE1D3}"/>
              </a:ext>
            </a:extLst>
          </p:cNvPr>
          <p:cNvPicPr>
            <a:picLocks noChangeAspect="1"/>
          </p:cNvPicPr>
          <p:nvPr/>
        </p:nvPicPr>
        <p:blipFill rotWithShape="1">
          <a:blip r:embed="rId3"/>
          <a:srcRect l="18037" r="11983" b="-1"/>
          <a:stretch/>
        </p:blipFill>
        <p:spPr>
          <a:xfrm>
            <a:off x="609600" y="1209041"/>
            <a:ext cx="5384800" cy="5059363"/>
          </a:xfrm>
          <a:prstGeom prst="rect">
            <a:avLst/>
          </a:prstGeom>
          <a:noFill/>
        </p:spPr>
      </p:pic>
      <p:sp>
        <p:nvSpPr>
          <p:cNvPr id="3" name="Content Placeholder 2">
            <a:extLst>
              <a:ext uri="{FF2B5EF4-FFF2-40B4-BE49-F238E27FC236}">
                <a16:creationId xmlns:a16="http://schemas.microsoft.com/office/drawing/2014/main" id="{4E5C21BA-A44E-32BC-B8CD-FD045640B502}"/>
              </a:ext>
            </a:extLst>
          </p:cNvPr>
          <p:cNvSpPr>
            <a:spLocks noGrp="1"/>
          </p:cNvSpPr>
          <p:nvPr>
            <p:ph sz="half" idx="2"/>
          </p:nvPr>
        </p:nvSpPr>
        <p:spPr>
          <a:xfrm>
            <a:off x="6197600" y="1209041"/>
            <a:ext cx="5384800" cy="5059363"/>
          </a:xfrm>
        </p:spPr>
        <p:txBody>
          <a:bodyPr wrap="square" anchor="t">
            <a:normAutofit/>
          </a:bodyPr>
          <a:lstStyle/>
          <a:p>
            <a:pPr marL="0" indent="0">
              <a:buNone/>
            </a:pPr>
            <a:r>
              <a:rPr lang="en-US" i="1" dirty="0"/>
              <a:t> </a:t>
            </a:r>
            <a:endParaRPr lang="en-US" dirty="0"/>
          </a:p>
          <a:p>
            <a:pPr marL="0" indent="0">
              <a:buNone/>
            </a:pPr>
            <a:r>
              <a:rPr lang="en-US" i="1" u="sng" dirty="0">
                <a:highlight>
                  <a:srgbClr val="00FF00"/>
                </a:highlight>
              </a:rPr>
              <a:t>*Myth Buster</a:t>
            </a:r>
            <a:r>
              <a:rPr lang="en-US" dirty="0"/>
              <a:t>: Oral meds administered on our day of assessment by a hospital (or similar facility) does not automatically make a patient a 3.  Consider ability and meds administered in the home setting. </a:t>
            </a:r>
          </a:p>
          <a:p>
            <a:pPr marL="0" indent="0">
              <a:buNone/>
            </a:pPr>
            <a:endParaRPr lang="en-US" dirty="0"/>
          </a:p>
          <a:p>
            <a:pPr marL="0" indent="0">
              <a:buNone/>
            </a:pPr>
            <a:endParaRPr lang="en-US" dirty="0"/>
          </a:p>
          <a:p>
            <a:pPr marL="0" indent="0">
              <a:buNone/>
            </a:pPr>
            <a:r>
              <a:rPr lang="en-US" i="1" u="sng" dirty="0">
                <a:highlight>
                  <a:srgbClr val="00FF00"/>
                </a:highlight>
              </a:rPr>
              <a:t>* Myth Buster</a:t>
            </a:r>
            <a:r>
              <a:rPr lang="en-US" dirty="0"/>
              <a:t>:  Do PRN oral meds count??  PRN oral meds count when taken on the day of assessment!</a:t>
            </a:r>
          </a:p>
        </p:txBody>
      </p:sp>
      <p:sp>
        <p:nvSpPr>
          <p:cNvPr id="4" name="Slide Number Placeholder 3">
            <a:extLst>
              <a:ext uri="{FF2B5EF4-FFF2-40B4-BE49-F238E27FC236}">
                <a16:creationId xmlns:a16="http://schemas.microsoft.com/office/drawing/2014/main" id="{C0261486-7D84-5F38-D243-BEAFA78FFC0D}"/>
              </a:ext>
            </a:extLst>
          </p:cNvPr>
          <p:cNvSpPr>
            <a:spLocks noGrp="1"/>
          </p:cNvSpPr>
          <p:nvPr>
            <p:ph type="sldNum" sz="quarter" idx="11"/>
          </p:nvPr>
        </p:nvSpPr>
        <p:spPr>
          <a:xfrm>
            <a:off x="8737600" y="6356351"/>
            <a:ext cx="2844800" cy="365125"/>
          </a:xfrm>
        </p:spPr>
        <p:txBody>
          <a:bodyPr anchor="ctr">
            <a:normAutofit/>
          </a:bodyPr>
          <a:lstStyle/>
          <a:p>
            <a:pPr>
              <a:spcAft>
                <a:spcPts val="600"/>
              </a:spcAft>
              <a:defRPr/>
            </a:pPr>
            <a:fld id="{44DF6C42-B37C-44BF-B78B-C73995278EA6}" type="slidenum">
              <a:rPr lang="en-US" smtClean="0"/>
              <a:pPr>
                <a:spcAft>
                  <a:spcPts val="600"/>
                </a:spcAft>
                <a:defRPr/>
              </a:pPr>
              <a:t>10</a:t>
            </a:fld>
            <a:endParaRPr lang="en-US"/>
          </a:p>
        </p:txBody>
      </p:sp>
    </p:spTree>
    <p:extLst>
      <p:ext uri="{BB962C8B-B14F-4D97-AF65-F5344CB8AC3E}">
        <p14:creationId xmlns:p14="http://schemas.microsoft.com/office/powerpoint/2010/main" val="2121159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D7526-100E-2CF2-6BEC-9DF1000E6FE7}"/>
              </a:ext>
            </a:extLst>
          </p:cNvPr>
          <p:cNvSpPr>
            <a:spLocks noGrp="1"/>
          </p:cNvSpPr>
          <p:nvPr>
            <p:ph type="title"/>
          </p:nvPr>
        </p:nvSpPr>
        <p:spPr/>
        <p:txBody>
          <a:bodyPr/>
          <a:lstStyle/>
          <a:p>
            <a:r>
              <a:rPr lang="en-US" dirty="0"/>
              <a:t>Example: “All Oral Meds”</a:t>
            </a:r>
          </a:p>
        </p:txBody>
      </p:sp>
      <p:sp>
        <p:nvSpPr>
          <p:cNvPr id="3" name="Content Placeholder 2">
            <a:extLst>
              <a:ext uri="{FF2B5EF4-FFF2-40B4-BE49-F238E27FC236}">
                <a16:creationId xmlns:a16="http://schemas.microsoft.com/office/drawing/2014/main" id="{52E07A47-268B-C7F5-2006-20DA06FA7FF6}"/>
              </a:ext>
            </a:extLst>
          </p:cNvPr>
          <p:cNvSpPr>
            <a:spLocks noGrp="1"/>
          </p:cNvSpPr>
          <p:nvPr>
            <p:ph idx="1"/>
          </p:nvPr>
        </p:nvSpPr>
        <p:spPr/>
        <p:txBody>
          <a:bodyPr/>
          <a:lstStyle/>
          <a:p>
            <a:r>
              <a:rPr lang="en-US" dirty="0"/>
              <a:t>Mrs. Lovastatin has heart failure and a dry weight recorded as 153lbs on her discharge orders from the hospital.  On your day of assessment,  you notice Mrs. Lovastatin’s weight is up 5 </a:t>
            </a:r>
            <a:r>
              <a:rPr lang="en-US" dirty="0" err="1"/>
              <a:t>lbs</a:t>
            </a:r>
            <a:r>
              <a:rPr lang="en-US" dirty="0"/>
              <a:t> since her hospital discharge the day before.  Her medication list has orders indicating to take PRN Lasix for a weight increase of 5 </a:t>
            </a:r>
            <a:r>
              <a:rPr lang="en-US" dirty="0" err="1"/>
              <a:t>lbs</a:t>
            </a:r>
            <a:r>
              <a:rPr lang="en-US" dirty="0"/>
              <a:t> in one day.  Mrs. Lovastatin is confused by the new PRN order and has not taken her Lasix by the time you arrive.  You review the instructions and assist her in taking the PRN Lasix.  She is assessed to be safe and reliable to take all other oral medications.    </a:t>
            </a:r>
          </a:p>
          <a:p>
            <a:pPr marL="0" indent="0">
              <a:buNone/>
            </a:pPr>
            <a:r>
              <a:rPr lang="en-US" dirty="0"/>
              <a:t>	How would you score M2020- management of oral medications?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19D57679-5EA1-C159-E160-5E889D86292F}"/>
              </a:ext>
            </a:extLst>
          </p:cNvPr>
          <p:cNvSpPr>
            <a:spLocks noGrp="1"/>
          </p:cNvSpPr>
          <p:nvPr>
            <p:ph type="sldNum" sz="quarter" idx="11"/>
          </p:nvPr>
        </p:nvSpPr>
        <p:spPr/>
        <p:txBody>
          <a:bodyPr/>
          <a:lstStyle/>
          <a:p>
            <a:pPr>
              <a:defRPr/>
            </a:pPr>
            <a:fld id="{44DF6C42-B37C-44BF-B78B-C73995278EA6}" type="slidenum">
              <a:rPr lang="en-US" smtClean="0"/>
              <a:pPr>
                <a:defRPr/>
              </a:pPr>
              <a:t>11</a:t>
            </a:fld>
            <a:endParaRPr lang="en-US" dirty="0"/>
          </a:p>
        </p:txBody>
      </p:sp>
      <p:pic>
        <p:nvPicPr>
          <p:cNvPr id="8" name="Picture 7">
            <a:extLst>
              <a:ext uri="{FF2B5EF4-FFF2-40B4-BE49-F238E27FC236}">
                <a16:creationId xmlns:a16="http://schemas.microsoft.com/office/drawing/2014/main" id="{28E77375-7066-41E2-76EE-BF4AEF20343D}"/>
              </a:ext>
            </a:extLst>
          </p:cNvPr>
          <p:cNvPicPr>
            <a:picLocks noChangeAspect="1"/>
          </p:cNvPicPr>
          <p:nvPr/>
        </p:nvPicPr>
        <p:blipFill>
          <a:blip r:embed="rId3"/>
          <a:stretch>
            <a:fillRect/>
          </a:stretch>
        </p:blipFill>
        <p:spPr>
          <a:xfrm>
            <a:off x="1214015" y="4028696"/>
            <a:ext cx="8830907" cy="2181529"/>
          </a:xfrm>
          <a:prstGeom prst="rect">
            <a:avLst/>
          </a:prstGeom>
        </p:spPr>
      </p:pic>
      <p:sp>
        <p:nvSpPr>
          <p:cNvPr id="9" name="Arrow: Right 8">
            <a:extLst>
              <a:ext uri="{FF2B5EF4-FFF2-40B4-BE49-F238E27FC236}">
                <a16:creationId xmlns:a16="http://schemas.microsoft.com/office/drawing/2014/main" id="{F62A0CCF-820B-F395-6709-56070C499787}"/>
              </a:ext>
            </a:extLst>
          </p:cNvPr>
          <p:cNvSpPr/>
          <p:nvPr/>
        </p:nvSpPr>
        <p:spPr>
          <a:xfrm>
            <a:off x="1140903" y="5384800"/>
            <a:ext cx="346152" cy="210371"/>
          </a:xfrm>
          <a:prstGeom prst="rightArrow">
            <a:avLst/>
          </a:prstGeom>
          <a:solidFill>
            <a:srgbClr val="FFFF00"/>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857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BE83F-C5D3-5E45-D20B-74219D4EA3B1}"/>
              </a:ext>
            </a:extLst>
          </p:cNvPr>
          <p:cNvSpPr>
            <a:spLocks noGrp="1"/>
          </p:cNvSpPr>
          <p:nvPr>
            <p:ph type="title"/>
          </p:nvPr>
        </p:nvSpPr>
        <p:spPr/>
        <p:txBody>
          <a:bodyPr/>
          <a:lstStyle/>
          <a:p>
            <a:r>
              <a:rPr lang="en-US" dirty="0"/>
              <a:t>Let’s Break it down… “Patient’s Current Ability” </a:t>
            </a:r>
          </a:p>
        </p:txBody>
      </p:sp>
      <p:pic>
        <p:nvPicPr>
          <p:cNvPr id="5" name="Content Placeholder 4">
            <a:extLst>
              <a:ext uri="{FF2B5EF4-FFF2-40B4-BE49-F238E27FC236}">
                <a16:creationId xmlns:a16="http://schemas.microsoft.com/office/drawing/2014/main" id="{AE82D4DF-C659-4E3C-8A34-24EE66FFB1B0}"/>
              </a:ext>
            </a:extLst>
          </p:cNvPr>
          <p:cNvPicPr>
            <a:picLocks noGrp="1" noChangeAspect="1"/>
          </p:cNvPicPr>
          <p:nvPr>
            <p:ph idx="1"/>
          </p:nvPr>
        </p:nvPicPr>
        <p:blipFill>
          <a:blip r:embed="rId3"/>
          <a:stretch>
            <a:fillRect/>
          </a:stretch>
        </p:blipFill>
        <p:spPr>
          <a:xfrm>
            <a:off x="0" y="946983"/>
            <a:ext cx="10878755" cy="13805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2A0FD1AC-8A16-D0DB-E3A6-8FB5537B0BED}"/>
              </a:ext>
            </a:extLst>
          </p:cNvPr>
          <p:cNvSpPr>
            <a:spLocks noGrp="1"/>
          </p:cNvSpPr>
          <p:nvPr>
            <p:ph type="sldNum" sz="quarter" idx="11"/>
          </p:nvPr>
        </p:nvSpPr>
        <p:spPr/>
        <p:txBody>
          <a:bodyPr/>
          <a:lstStyle/>
          <a:p>
            <a:pPr>
              <a:defRPr/>
            </a:pPr>
            <a:fld id="{44DF6C42-B37C-44BF-B78B-C73995278EA6}" type="slidenum">
              <a:rPr lang="en-US" smtClean="0"/>
              <a:pPr>
                <a:defRPr/>
              </a:pPr>
              <a:t>12</a:t>
            </a:fld>
            <a:endParaRPr lang="en-US" dirty="0"/>
          </a:p>
        </p:txBody>
      </p:sp>
      <p:sp>
        <p:nvSpPr>
          <p:cNvPr id="6" name="TextBox 5">
            <a:extLst>
              <a:ext uri="{FF2B5EF4-FFF2-40B4-BE49-F238E27FC236}">
                <a16:creationId xmlns:a16="http://schemas.microsoft.com/office/drawing/2014/main" id="{E9848D66-CB69-C2C0-D232-09DF2CF4DB41}"/>
              </a:ext>
            </a:extLst>
          </p:cNvPr>
          <p:cNvSpPr txBox="1"/>
          <p:nvPr/>
        </p:nvSpPr>
        <p:spPr>
          <a:xfrm>
            <a:off x="184150" y="2421108"/>
            <a:ext cx="11074400" cy="4247317"/>
          </a:xfrm>
          <a:prstGeom prst="rect">
            <a:avLst/>
          </a:prstGeom>
          <a:noFill/>
        </p:spPr>
        <p:txBody>
          <a:bodyPr wrap="square" rtlCol="0">
            <a:spAutoFit/>
          </a:bodyPr>
          <a:lstStyle/>
          <a:p>
            <a:r>
              <a:rPr lang="en-US" b="1" dirty="0"/>
              <a:t>#3 – REWIND:  Patient Current </a:t>
            </a:r>
            <a:r>
              <a:rPr lang="en-US" b="1" u="sng" dirty="0"/>
              <a:t>Ability</a:t>
            </a:r>
            <a:r>
              <a:rPr lang="en-US" b="1" dirty="0"/>
              <a:t> needs to be </a:t>
            </a:r>
            <a:r>
              <a:rPr lang="en-US" b="1" u="sng" dirty="0"/>
              <a:t>safe</a:t>
            </a:r>
            <a:r>
              <a:rPr lang="en-US" b="1" dirty="0"/>
              <a:t> and </a:t>
            </a:r>
            <a:r>
              <a:rPr lang="en-US" b="1" u="sng" dirty="0"/>
              <a:t>reliable</a:t>
            </a:r>
          </a:p>
          <a:p>
            <a:endParaRPr lang="en-US" b="1" dirty="0"/>
          </a:p>
          <a:p>
            <a:pPr marL="742950" lvl="1" indent="-285750">
              <a:buFont typeface="Arial" panose="020B0604020202020204" pitchFamily="34" charset="0"/>
              <a:buChar char="•"/>
            </a:pPr>
            <a:r>
              <a:rPr lang="en-US" dirty="0"/>
              <a:t>This means the medications need to be managed in a way that mitigates risk or danger to the patient.  </a:t>
            </a:r>
          </a:p>
          <a:p>
            <a:pPr marL="742950" lvl="1" indent="-285750">
              <a:buFont typeface="Arial" panose="020B0604020202020204" pitchFamily="34" charset="0"/>
              <a:buChar char="•"/>
            </a:pPr>
            <a:r>
              <a:rPr lang="en-US" dirty="0"/>
              <a:t>Assess ability of the patient, not compliance or willingness</a:t>
            </a:r>
          </a:p>
          <a:p>
            <a:pPr lvl="1"/>
            <a:endParaRPr lang="en-US" dirty="0"/>
          </a:p>
          <a:p>
            <a:pPr marL="742950" lvl="1" indent="-285750">
              <a:buFont typeface="Arial" panose="020B0604020202020204" pitchFamily="34" charset="0"/>
              <a:buChar char="•"/>
            </a:pPr>
            <a:r>
              <a:rPr lang="en-US" dirty="0"/>
              <a:t>Look at the patient’s ability in all 4 tasks of med management </a:t>
            </a:r>
          </a:p>
          <a:p>
            <a:pPr marL="1200150" lvl="2" indent="-285750">
              <a:buFont typeface="Arial" panose="020B0604020202020204" pitchFamily="34" charset="0"/>
              <a:buChar char="•"/>
            </a:pPr>
            <a:r>
              <a:rPr lang="en-US" dirty="0"/>
              <a:t>1) ACCESS, </a:t>
            </a:r>
          </a:p>
          <a:p>
            <a:pPr marL="1200150" lvl="2" indent="-285750">
              <a:buFont typeface="Arial" panose="020B0604020202020204" pitchFamily="34" charset="0"/>
              <a:buChar char="•"/>
            </a:pPr>
            <a:r>
              <a:rPr lang="en-US" dirty="0"/>
              <a:t>2) Preparing med (opening pill bottle/modifying the container, developing drug diary), </a:t>
            </a:r>
          </a:p>
          <a:p>
            <a:pPr marL="1200150" lvl="2" indent="-285750">
              <a:buFont typeface="Arial" panose="020B0604020202020204" pitchFamily="34" charset="0"/>
              <a:buChar char="•"/>
            </a:pPr>
            <a:r>
              <a:rPr lang="en-US" dirty="0"/>
              <a:t>3) Selecting right med/dose/time, </a:t>
            </a:r>
          </a:p>
          <a:p>
            <a:pPr marL="1200150" lvl="2" indent="-285750">
              <a:buFont typeface="Arial" panose="020B0604020202020204" pitchFamily="34" charset="0"/>
              <a:buChar char="•"/>
            </a:pPr>
            <a:r>
              <a:rPr lang="en-US" dirty="0"/>
              <a:t>4) swallowing med</a:t>
            </a:r>
          </a:p>
          <a:p>
            <a:pPr lvl="2"/>
            <a:endParaRPr lang="en-US" dirty="0"/>
          </a:p>
          <a:p>
            <a:pPr marL="742950" lvl="1" indent="-285750">
              <a:buFont typeface="Arial" panose="020B0604020202020204" pitchFamily="34" charset="0"/>
              <a:buChar char="•"/>
            </a:pPr>
            <a:r>
              <a:rPr lang="en-US" dirty="0"/>
              <a:t>Ability can be impacted by multiple factors- physical, mental, sensory (vision, pain), environmental factors</a:t>
            </a:r>
          </a:p>
          <a:p>
            <a:pPr lvl="1"/>
            <a:endParaRPr lang="en-US" dirty="0"/>
          </a:p>
        </p:txBody>
      </p:sp>
      <p:sp>
        <p:nvSpPr>
          <p:cNvPr id="7" name="Rectangle 6">
            <a:extLst>
              <a:ext uri="{FF2B5EF4-FFF2-40B4-BE49-F238E27FC236}">
                <a16:creationId xmlns:a16="http://schemas.microsoft.com/office/drawing/2014/main" id="{8D6AEE34-845D-DF9C-C57A-098E519443B6}"/>
              </a:ext>
            </a:extLst>
          </p:cNvPr>
          <p:cNvSpPr/>
          <p:nvPr/>
        </p:nvSpPr>
        <p:spPr>
          <a:xfrm>
            <a:off x="5908675" y="1044285"/>
            <a:ext cx="2828925" cy="342900"/>
          </a:xfrm>
          <a:prstGeom prst="rect">
            <a:avLst/>
          </a:prstGeom>
          <a:noFill/>
          <a:ln w="28575">
            <a:solidFill>
              <a:srgbClr val="002060"/>
            </a:solidFill>
            <a:prstDash val="solid"/>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5">
                    <a:lumMod val="50000"/>
                  </a:schemeClr>
                </a:solidFill>
              </a:ln>
              <a:solidFill>
                <a:schemeClr val="accent5">
                  <a:lumMod val="50000"/>
                </a:schemeClr>
              </a:solidFill>
            </a:endParaRPr>
          </a:p>
        </p:txBody>
      </p:sp>
      <p:sp>
        <p:nvSpPr>
          <p:cNvPr id="10" name="Rectangle 9">
            <a:extLst>
              <a:ext uri="{FF2B5EF4-FFF2-40B4-BE49-F238E27FC236}">
                <a16:creationId xmlns:a16="http://schemas.microsoft.com/office/drawing/2014/main" id="{01C6BCF2-BF6C-7EFA-F4A0-EC68D881C2CE}"/>
              </a:ext>
            </a:extLst>
          </p:cNvPr>
          <p:cNvSpPr/>
          <p:nvPr/>
        </p:nvSpPr>
        <p:spPr>
          <a:xfrm>
            <a:off x="3367809" y="1370574"/>
            <a:ext cx="2162175" cy="266700"/>
          </a:xfrm>
          <a:prstGeom prst="rect">
            <a:avLst/>
          </a:prstGeom>
          <a:noFill/>
          <a:ln w="19050">
            <a:prstDash val="solid"/>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rgbClr val="002060"/>
                </a:solidFill>
                <a:prstDash val="solid"/>
              </a:ln>
              <a:solidFill>
                <a:schemeClr val="accent2">
                  <a:lumMod val="40000"/>
                  <a:lumOff val="60000"/>
                </a:schemeClr>
              </a:solidFill>
              <a:effectLst>
                <a:glow rad="63500">
                  <a:schemeClr val="accent1">
                    <a:satMod val="175000"/>
                    <a:alpha val="40000"/>
                  </a:schemeClr>
                </a:glow>
                <a:innerShdw blurRad="63500" dist="50800" dir="13500000">
                  <a:prstClr val="black">
                    <a:alpha val="50000"/>
                  </a:prstClr>
                </a:innerShdw>
              </a:effectLst>
            </a:endParaRPr>
          </a:p>
        </p:txBody>
      </p:sp>
    </p:spTree>
    <p:extLst>
      <p:ext uri="{BB962C8B-B14F-4D97-AF65-F5344CB8AC3E}">
        <p14:creationId xmlns:p14="http://schemas.microsoft.com/office/powerpoint/2010/main" val="3120974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4EFE5-06C8-1F93-07BC-94949B9ACE49}"/>
              </a:ext>
            </a:extLst>
          </p:cNvPr>
          <p:cNvSpPr>
            <a:spLocks noGrp="1"/>
          </p:cNvSpPr>
          <p:nvPr>
            <p:ph type="title"/>
          </p:nvPr>
        </p:nvSpPr>
        <p:spPr/>
        <p:txBody>
          <a:bodyPr/>
          <a:lstStyle/>
          <a:p>
            <a:r>
              <a:rPr lang="en-US" dirty="0"/>
              <a:t>REWIND: Code Ability Prior to Interventions</a:t>
            </a:r>
          </a:p>
        </p:txBody>
      </p:sp>
      <p:sp>
        <p:nvSpPr>
          <p:cNvPr id="3" name="Content Placeholder 2">
            <a:extLst>
              <a:ext uri="{FF2B5EF4-FFF2-40B4-BE49-F238E27FC236}">
                <a16:creationId xmlns:a16="http://schemas.microsoft.com/office/drawing/2014/main" id="{0C64B379-17DC-73A5-D4CD-688B1FA655CF}"/>
              </a:ext>
            </a:extLst>
          </p:cNvPr>
          <p:cNvSpPr>
            <a:spLocks noGrp="1"/>
          </p:cNvSpPr>
          <p:nvPr>
            <p:ph idx="1"/>
          </p:nvPr>
        </p:nvSpPr>
        <p:spPr/>
        <p:txBody>
          <a:bodyPr/>
          <a:lstStyle/>
          <a:p>
            <a:r>
              <a:rPr lang="en-US" dirty="0"/>
              <a:t>Code ability prior to homecare interventions</a:t>
            </a:r>
          </a:p>
          <a:p>
            <a:r>
              <a:rPr lang="en-US" dirty="0"/>
              <a:t>Interventions need to be in place first, then assessed as safe and reliable for option responses 1 or 2</a:t>
            </a:r>
          </a:p>
          <a:p>
            <a:pPr marL="0" indent="0">
              <a:buNone/>
            </a:pPr>
            <a:r>
              <a:rPr lang="en-US" dirty="0"/>
              <a:t>	-Remember assistance to set up meds or develop a drug diary is assistance by another 	person.</a:t>
            </a:r>
          </a:p>
          <a:p>
            <a:pPr marL="0" indent="0">
              <a:buNone/>
            </a:pPr>
            <a:endParaRPr lang="en-US" dirty="0"/>
          </a:p>
          <a:p>
            <a:endParaRPr lang="en-US" dirty="0"/>
          </a:p>
          <a:p>
            <a:endParaRPr lang="en-US" dirty="0"/>
          </a:p>
          <a:p>
            <a:r>
              <a:rPr lang="en-US" dirty="0"/>
              <a:t>Do not score based on patient report, use all assessment strategies</a:t>
            </a:r>
          </a:p>
          <a:p>
            <a:pPr marL="0" indent="0">
              <a:buNone/>
            </a:pPr>
            <a:r>
              <a:rPr lang="en-US" dirty="0"/>
              <a:t>	-Safe ability might not be how the patient performs</a:t>
            </a:r>
          </a:p>
          <a:p>
            <a:pPr marL="0" indent="0">
              <a:buNone/>
            </a:pPr>
            <a:r>
              <a:rPr lang="en-US" dirty="0"/>
              <a:t>	-Just because my meds are set up doesn’t mean I’m automatically a 1. </a:t>
            </a:r>
          </a:p>
          <a:p>
            <a:endParaRPr lang="en-US" dirty="0"/>
          </a:p>
        </p:txBody>
      </p:sp>
      <p:sp>
        <p:nvSpPr>
          <p:cNvPr id="4" name="Slide Number Placeholder 3">
            <a:extLst>
              <a:ext uri="{FF2B5EF4-FFF2-40B4-BE49-F238E27FC236}">
                <a16:creationId xmlns:a16="http://schemas.microsoft.com/office/drawing/2014/main" id="{59214C3F-3206-CBF3-D823-4A18210C1924}"/>
              </a:ext>
            </a:extLst>
          </p:cNvPr>
          <p:cNvSpPr>
            <a:spLocks noGrp="1"/>
          </p:cNvSpPr>
          <p:nvPr>
            <p:ph type="sldNum" sz="quarter" idx="11"/>
          </p:nvPr>
        </p:nvSpPr>
        <p:spPr/>
        <p:txBody>
          <a:bodyPr/>
          <a:lstStyle/>
          <a:p>
            <a:pPr>
              <a:defRPr/>
            </a:pPr>
            <a:fld id="{44DF6C42-B37C-44BF-B78B-C73995278EA6}" type="slidenum">
              <a:rPr lang="en-US" smtClean="0"/>
              <a:pPr>
                <a:defRPr/>
              </a:pPr>
              <a:t>13</a:t>
            </a:fld>
            <a:endParaRPr lang="en-US" dirty="0"/>
          </a:p>
        </p:txBody>
      </p:sp>
      <p:pic>
        <p:nvPicPr>
          <p:cNvPr id="6" name="Picture 5">
            <a:extLst>
              <a:ext uri="{FF2B5EF4-FFF2-40B4-BE49-F238E27FC236}">
                <a16:creationId xmlns:a16="http://schemas.microsoft.com/office/drawing/2014/main" id="{6988533D-07E6-13B2-AAF4-30FC27E8512A}"/>
              </a:ext>
            </a:extLst>
          </p:cNvPr>
          <p:cNvPicPr>
            <a:picLocks noChangeAspect="1"/>
          </p:cNvPicPr>
          <p:nvPr/>
        </p:nvPicPr>
        <p:blipFill>
          <a:blip r:embed="rId3"/>
          <a:stretch>
            <a:fillRect/>
          </a:stretch>
        </p:blipFill>
        <p:spPr>
          <a:xfrm>
            <a:off x="1590046" y="3021522"/>
            <a:ext cx="9011908" cy="981212"/>
          </a:xfrm>
          <a:prstGeom prst="rect">
            <a:avLst/>
          </a:prstGeom>
        </p:spPr>
      </p:pic>
    </p:spTree>
    <p:extLst>
      <p:ext uri="{BB962C8B-B14F-4D97-AF65-F5344CB8AC3E}">
        <p14:creationId xmlns:p14="http://schemas.microsoft.com/office/powerpoint/2010/main" val="2080237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4DA26-B747-A82A-5CD3-FA6700220297}"/>
              </a:ext>
            </a:extLst>
          </p:cNvPr>
          <p:cNvSpPr>
            <a:spLocks noGrp="1"/>
          </p:cNvSpPr>
          <p:nvPr>
            <p:ph type="title"/>
          </p:nvPr>
        </p:nvSpPr>
        <p:spPr/>
        <p:txBody>
          <a:bodyPr/>
          <a:lstStyle/>
          <a:p>
            <a:r>
              <a:rPr lang="en-US" dirty="0"/>
              <a:t>REWIND:  Ability Can Vary….</a:t>
            </a:r>
          </a:p>
        </p:txBody>
      </p:sp>
      <p:sp>
        <p:nvSpPr>
          <p:cNvPr id="3" name="Content Placeholder 2">
            <a:extLst>
              <a:ext uri="{FF2B5EF4-FFF2-40B4-BE49-F238E27FC236}">
                <a16:creationId xmlns:a16="http://schemas.microsoft.com/office/drawing/2014/main" id="{412A72A2-0D8A-2B70-8CFC-04376D13CC4D}"/>
              </a:ext>
            </a:extLst>
          </p:cNvPr>
          <p:cNvSpPr>
            <a:spLocks noGrp="1"/>
          </p:cNvSpPr>
          <p:nvPr>
            <p:ph idx="1"/>
          </p:nvPr>
        </p:nvSpPr>
        <p:spPr/>
        <p:txBody>
          <a:bodyPr/>
          <a:lstStyle/>
          <a:p>
            <a:r>
              <a:rPr lang="en-US" dirty="0"/>
              <a:t>Ability can vary from one medication to the next. </a:t>
            </a:r>
          </a:p>
          <a:p>
            <a:r>
              <a:rPr lang="en-US" b="1" dirty="0"/>
              <a:t>Consider the medication for which the most assistance is needed.</a:t>
            </a:r>
            <a:endParaRPr lang="en-US" dirty="0"/>
          </a:p>
          <a:p>
            <a:r>
              <a:rPr lang="en-US" dirty="0"/>
              <a:t>Example: </a:t>
            </a:r>
          </a:p>
          <a:p>
            <a:pPr marL="0" indent="0">
              <a:buNone/>
            </a:pPr>
            <a:r>
              <a:rPr lang="en-US" dirty="0"/>
              <a:t>	- Mrs. Metformin has 10 medications. She can take all 10 medications reliably and safely; however, she was just started on a prednisone taper and antibiotic for COPD exacerbation and pneumonia.  Upon questioning, you find that the patient does not understand how and when to take the prednisone.  You educate Mrs. Metformin and set up her prednisone in the pill boxes.  Upon interview, the caregiver states he has been calling to give her reminders to take her antibiotic every day.  How would you score M2020?</a:t>
            </a:r>
          </a:p>
          <a:p>
            <a:pPr marL="0" indent="0">
              <a:buNone/>
            </a:pPr>
            <a:endParaRPr lang="en-US" dirty="0"/>
          </a:p>
        </p:txBody>
      </p:sp>
      <p:sp>
        <p:nvSpPr>
          <p:cNvPr id="4" name="Slide Number Placeholder 3">
            <a:extLst>
              <a:ext uri="{FF2B5EF4-FFF2-40B4-BE49-F238E27FC236}">
                <a16:creationId xmlns:a16="http://schemas.microsoft.com/office/drawing/2014/main" id="{1573699D-691F-222F-50AC-77D2807A13E3}"/>
              </a:ext>
            </a:extLst>
          </p:cNvPr>
          <p:cNvSpPr>
            <a:spLocks noGrp="1"/>
          </p:cNvSpPr>
          <p:nvPr>
            <p:ph type="sldNum" sz="quarter" idx="11"/>
          </p:nvPr>
        </p:nvSpPr>
        <p:spPr/>
        <p:txBody>
          <a:bodyPr/>
          <a:lstStyle/>
          <a:p>
            <a:pPr>
              <a:defRPr/>
            </a:pPr>
            <a:fld id="{44DF6C42-B37C-44BF-B78B-C73995278EA6}" type="slidenum">
              <a:rPr lang="en-US" smtClean="0"/>
              <a:pPr>
                <a:defRPr/>
              </a:pPr>
              <a:t>14</a:t>
            </a:fld>
            <a:endParaRPr lang="en-US" dirty="0"/>
          </a:p>
        </p:txBody>
      </p:sp>
      <p:pic>
        <p:nvPicPr>
          <p:cNvPr id="5" name="Picture 4">
            <a:extLst>
              <a:ext uri="{FF2B5EF4-FFF2-40B4-BE49-F238E27FC236}">
                <a16:creationId xmlns:a16="http://schemas.microsoft.com/office/drawing/2014/main" id="{B0920E9B-9BDC-360E-24F0-C42971ADA877}"/>
              </a:ext>
            </a:extLst>
          </p:cNvPr>
          <p:cNvPicPr>
            <a:picLocks noChangeAspect="1"/>
          </p:cNvPicPr>
          <p:nvPr/>
        </p:nvPicPr>
        <p:blipFill>
          <a:blip r:embed="rId3"/>
          <a:stretch>
            <a:fillRect/>
          </a:stretch>
        </p:blipFill>
        <p:spPr>
          <a:xfrm>
            <a:off x="1050415" y="4356356"/>
            <a:ext cx="8833870" cy="2182557"/>
          </a:xfrm>
          <a:prstGeom prst="rect">
            <a:avLst/>
          </a:prstGeom>
        </p:spPr>
      </p:pic>
      <p:sp>
        <p:nvSpPr>
          <p:cNvPr id="8" name="Arrow: Right 7">
            <a:extLst>
              <a:ext uri="{FF2B5EF4-FFF2-40B4-BE49-F238E27FC236}">
                <a16:creationId xmlns:a16="http://schemas.microsoft.com/office/drawing/2014/main" id="{BC6BFC85-0C6E-71BF-8DA9-AB95B215B517}"/>
              </a:ext>
            </a:extLst>
          </p:cNvPr>
          <p:cNvSpPr/>
          <p:nvPr/>
        </p:nvSpPr>
        <p:spPr>
          <a:xfrm>
            <a:off x="937260" y="5715000"/>
            <a:ext cx="400050" cy="251460"/>
          </a:xfrm>
          <a:prstGeom prst="rightArrow">
            <a:avLst/>
          </a:prstGeom>
          <a:solidFill>
            <a:srgbClr val="FFFF00"/>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875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A9D82-8DA4-9C92-3DD2-DD14379152B6}"/>
              </a:ext>
            </a:extLst>
          </p:cNvPr>
          <p:cNvSpPr>
            <a:spLocks noGrp="1"/>
          </p:cNvSpPr>
          <p:nvPr>
            <p:ph type="title"/>
          </p:nvPr>
        </p:nvSpPr>
        <p:spPr/>
        <p:txBody>
          <a:bodyPr/>
          <a:lstStyle/>
          <a:p>
            <a:r>
              <a:rPr lang="en-US" dirty="0"/>
              <a:t>Reliable…</a:t>
            </a:r>
          </a:p>
        </p:txBody>
      </p:sp>
      <p:sp>
        <p:nvSpPr>
          <p:cNvPr id="3" name="Content Placeholder 2">
            <a:extLst>
              <a:ext uri="{FF2B5EF4-FFF2-40B4-BE49-F238E27FC236}">
                <a16:creationId xmlns:a16="http://schemas.microsoft.com/office/drawing/2014/main" id="{BD2C867F-FB05-D02B-B240-DD7012412EAF}"/>
              </a:ext>
            </a:extLst>
          </p:cNvPr>
          <p:cNvSpPr>
            <a:spLocks noGrp="1"/>
          </p:cNvSpPr>
          <p:nvPr>
            <p:ph idx="1"/>
          </p:nvPr>
        </p:nvSpPr>
        <p:spPr/>
        <p:txBody>
          <a:bodyPr/>
          <a:lstStyle/>
          <a:p>
            <a:endParaRPr lang="en-US" dirty="0"/>
          </a:p>
          <a:p>
            <a:r>
              <a:rPr lang="en-US" dirty="0"/>
              <a:t>Interventions in place must also be considered reliable in keeping the patient safe </a:t>
            </a:r>
          </a:p>
          <a:p>
            <a:pPr marL="0" indent="0">
              <a:buNone/>
            </a:pPr>
            <a:endParaRPr lang="en-US" dirty="0"/>
          </a:p>
          <a:p>
            <a:r>
              <a:rPr lang="en-US" dirty="0"/>
              <a:t>What does reliable mean?? Over and over, they are consistently safe.</a:t>
            </a:r>
          </a:p>
          <a:p>
            <a:pPr marL="0" indent="0">
              <a:buNone/>
            </a:pPr>
            <a:endParaRPr lang="en-US" dirty="0"/>
          </a:p>
          <a:p>
            <a:r>
              <a:rPr lang="en-US" dirty="0"/>
              <a:t>How do you determine reliability?  Often hard to assess after just a few hours in the home. </a:t>
            </a:r>
          </a:p>
          <a:p>
            <a:pPr lvl="1"/>
            <a:r>
              <a:rPr lang="en-US" dirty="0"/>
              <a:t>Reassess to be sure interventions are safe, it’s going to take more than one visit. </a:t>
            </a:r>
          </a:p>
          <a:p>
            <a:pPr lvl="1"/>
            <a:r>
              <a:rPr lang="en-US" dirty="0"/>
              <a:t>That’s why it’s so hard to code a 1 or 2 at SOC.  </a:t>
            </a:r>
          </a:p>
          <a:p>
            <a:endParaRPr lang="en-US" dirty="0"/>
          </a:p>
          <a:p>
            <a:r>
              <a:rPr lang="en-US" dirty="0"/>
              <a:t>Think about discharge planning and ensuring the patient is safe AND reliable prior to dc.</a:t>
            </a:r>
          </a:p>
          <a:p>
            <a:pPr lvl="1"/>
            <a:r>
              <a:rPr lang="en-US" dirty="0"/>
              <a:t>We control our discharge.  Be sure the patient is ready and has met goals!</a:t>
            </a:r>
          </a:p>
        </p:txBody>
      </p:sp>
      <p:sp>
        <p:nvSpPr>
          <p:cNvPr id="4" name="Slide Number Placeholder 3">
            <a:extLst>
              <a:ext uri="{FF2B5EF4-FFF2-40B4-BE49-F238E27FC236}">
                <a16:creationId xmlns:a16="http://schemas.microsoft.com/office/drawing/2014/main" id="{708D3938-1E1C-AEE5-2B40-D9E60EF7C418}"/>
              </a:ext>
            </a:extLst>
          </p:cNvPr>
          <p:cNvSpPr>
            <a:spLocks noGrp="1"/>
          </p:cNvSpPr>
          <p:nvPr>
            <p:ph type="sldNum" sz="quarter" idx="11"/>
          </p:nvPr>
        </p:nvSpPr>
        <p:spPr/>
        <p:txBody>
          <a:bodyPr/>
          <a:lstStyle/>
          <a:p>
            <a:pPr>
              <a:defRPr/>
            </a:pPr>
            <a:fld id="{44DF6C42-B37C-44BF-B78B-C73995278EA6}" type="slidenum">
              <a:rPr lang="en-US" smtClean="0"/>
              <a:pPr>
                <a:defRPr/>
              </a:pPr>
              <a:t>15</a:t>
            </a:fld>
            <a:endParaRPr lang="en-US" dirty="0"/>
          </a:p>
        </p:txBody>
      </p:sp>
    </p:spTree>
    <p:extLst>
      <p:ext uri="{BB962C8B-B14F-4D97-AF65-F5344CB8AC3E}">
        <p14:creationId xmlns:p14="http://schemas.microsoft.com/office/powerpoint/2010/main" val="102989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C6B7C-0557-29D9-5C25-9FEED790042B}"/>
              </a:ext>
            </a:extLst>
          </p:cNvPr>
          <p:cNvSpPr>
            <a:spLocks noGrp="1"/>
          </p:cNvSpPr>
          <p:nvPr>
            <p:ph type="title"/>
          </p:nvPr>
        </p:nvSpPr>
        <p:spPr/>
        <p:txBody>
          <a:bodyPr/>
          <a:lstStyle/>
          <a:p>
            <a:r>
              <a:rPr lang="en-US" dirty="0"/>
              <a:t>Use Clinical Judgement</a:t>
            </a:r>
          </a:p>
        </p:txBody>
      </p:sp>
      <p:sp>
        <p:nvSpPr>
          <p:cNvPr id="3" name="Content Placeholder 2">
            <a:extLst>
              <a:ext uri="{FF2B5EF4-FFF2-40B4-BE49-F238E27FC236}">
                <a16:creationId xmlns:a16="http://schemas.microsoft.com/office/drawing/2014/main" id="{2D2FCDBB-6982-4902-C11B-D6911C7103D8}"/>
              </a:ext>
            </a:extLst>
          </p:cNvPr>
          <p:cNvSpPr>
            <a:spLocks noGrp="1"/>
          </p:cNvSpPr>
          <p:nvPr>
            <p:ph idx="1"/>
          </p:nvPr>
        </p:nvSpPr>
        <p:spPr>
          <a:xfrm>
            <a:off x="381000" y="1075214"/>
            <a:ext cx="10972800" cy="5059363"/>
          </a:xfrm>
        </p:spPr>
        <p:txBody>
          <a:bodyPr/>
          <a:lstStyle/>
          <a:p>
            <a:r>
              <a:rPr lang="en-US" dirty="0"/>
              <a:t>Use Clinical Judgement!</a:t>
            </a:r>
          </a:p>
          <a:p>
            <a:pPr lvl="1"/>
            <a:r>
              <a:rPr lang="en-US" dirty="0"/>
              <a:t>If ability isn’t clear, put together the pieces and rely on clinical judgment </a:t>
            </a:r>
          </a:p>
          <a:p>
            <a:pPr lvl="1"/>
            <a:r>
              <a:rPr lang="en-US" dirty="0"/>
              <a:t>Not everything is black &amp; white</a:t>
            </a:r>
          </a:p>
          <a:p>
            <a:pPr lvl="1"/>
            <a:r>
              <a:rPr lang="en-US" dirty="0"/>
              <a:t>If you question safety with medications, score them the level you know they will be 100% safe</a:t>
            </a:r>
          </a:p>
          <a:p>
            <a:pPr lvl="1"/>
            <a:r>
              <a:rPr lang="en-US" dirty="0"/>
              <a:t>If medications are not picked up from the pharmacy, we can still assess the patient’s ability. </a:t>
            </a:r>
          </a:p>
          <a:p>
            <a:pPr marL="0" indent="0">
              <a:buNone/>
            </a:pPr>
            <a:endParaRPr lang="en-US" dirty="0"/>
          </a:p>
          <a:p>
            <a:r>
              <a:rPr lang="en-US" dirty="0"/>
              <a:t>Watch for red flags a patient may have difficulty with their meds</a:t>
            </a:r>
          </a:p>
          <a:p>
            <a:pPr lvl="1"/>
            <a:r>
              <a:rPr lang="en-US" dirty="0"/>
              <a:t>Meds on the floor or in different areas of the home</a:t>
            </a:r>
          </a:p>
          <a:p>
            <a:pPr lvl="1"/>
            <a:r>
              <a:rPr lang="en-US" dirty="0"/>
              <a:t>Prescriptions still full a month after refilling</a:t>
            </a:r>
          </a:p>
          <a:p>
            <a:pPr lvl="1"/>
            <a:r>
              <a:rPr lang="en-US" dirty="0"/>
              <a:t>Absent medications</a:t>
            </a:r>
          </a:p>
          <a:p>
            <a:pPr lvl="1"/>
            <a:r>
              <a:rPr lang="en-US" dirty="0"/>
              <a:t>Errors in pill boxes</a:t>
            </a:r>
          </a:p>
          <a:p>
            <a:pPr lvl="1"/>
            <a:r>
              <a:rPr lang="en-US" dirty="0"/>
              <a:t>Avoiding answers to med related questions</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6E6647D2-3E2F-9FF8-0D99-6D8420A3BB2B}"/>
              </a:ext>
            </a:extLst>
          </p:cNvPr>
          <p:cNvSpPr>
            <a:spLocks noGrp="1"/>
          </p:cNvSpPr>
          <p:nvPr>
            <p:ph type="sldNum" sz="quarter" idx="11"/>
          </p:nvPr>
        </p:nvSpPr>
        <p:spPr/>
        <p:txBody>
          <a:bodyPr/>
          <a:lstStyle/>
          <a:p>
            <a:pPr>
              <a:defRPr/>
            </a:pPr>
            <a:fld id="{44DF6C42-B37C-44BF-B78B-C73995278EA6}" type="slidenum">
              <a:rPr lang="en-US" smtClean="0"/>
              <a:pPr>
                <a:defRPr/>
              </a:pPr>
              <a:t>16</a:t>
            </a:fld>
            <a:endParaRPr lang="en-US" dirty="0"/>
          </a:p>
        </p:txBody>
      </p:sp>
    </p:spTree>
    <p:extLst>
      <p:ext uri="{BB962C8B-B14F-4D97-AF65-F5344CB8AC3E}">
        <p14:creationId xmlns:p14="http://schemas.microsoft.com/office/powerpoint/2010/main" val="1959880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7F3D9-278D-4C0B-0D21-92B70F960997}"/>
              </a:ext>
            </a:extLst>
          </p:cNvPr>
          <p:cNvSpPr>
            <a:spLocks noGrp="1"/>
          </p:cNvSpPr>
          <p:nvPr>
            <p:ph type="title"/>
          </p:nvPr>
        </p:nvSpPr>
        <p:spPr>
          <a:xfrm>
            <a:off x="609600" y="-221615"/>
            <a:ext cx="10972800" cy="1066800"/>
          </a:xfrm>
        </p:spPr>
        <p:txBody>
          <a:bodyPr wrap="square" anchor="b">
            <a:normAutofit/>
          </a:bodyPr>
          <a:lstStyle/>
          <a:p>
            <a:r>
              <a:rPr lang="en-US" dirty="0"/>
              <a:t>Myth Busters:  “Patient’s Safe Ability”</a:t>
            </a:r>
          </a:p>
        </p:txBody>
      </p:sp>
      <p:sp>
        <p:nvSpPr>
          <p:cNvPr id="3" name="Content Placeholder 2">
            <a:extLst>
              <a:ext uri="{FF2B5EF4-FFF2-40B4-BE49-F238E27FC236}">
                <a16:creationId xmlns:a16="http://schemas.microsoft.com/office/drawing/2014/main" id="{F7A46DA8-5E6D-1B25-2D2B-BD8395D44DC5}"/>
              </a:ext>
            </a:extLst>
          </p:cNvPr>
          <p:cNvSpPr>
            <a:spLocks noGrp="1"/>
          </p:cNvSpPr>
          <p:nvPr>
            <p:ph sz="half" idx="1"/>
          </p:nvPr>
        </p:nvSpPr>
        <p:spPr>
          <a:xfrm>
            <a:off x="609600" y="1209041"/>
            <a:ext cx="5384800" cy="5059363"/>
          </a:xfrm>
        </p:spPr>
        <p:txBody>
          <a:bodyPr wrap="square" anchor="t">
            <a:normAutofit lnSpcReduction="10000"/>
          </a:bodyPr>
          <a:lstStyle/>
          <a:p>
            <a:r>
              <a:rPr lang="en-US" dirty="0">
                <a:highlight>
                  <a:srgbClr val="00FF00"/>
                </a:highlight>
              </a:rPr>
              <a:t>Myth Buster</a:t>
            </a:r>
            <a:r>
              <a:rPr lang="en-US" dirty="0"/>
              <a:t>:  DO NOT assume the caregiver is competent and reliable to provide the reminders or med set up. </a:t>
            </a:r>
          </a:p>
          <a:p>
            <a:endParaRPr lang="en-US" dirty="0"/>
          </a:p>
          <a:p>
            <a:r>
              <a:rPr lang="en-US" dirty="0">
                <a:highlight>
                  <a:srgbClr val="00FF00"/>
                </a:highlight>
              </a:rPr>
              <a:t>Myth Buster</a:t>
            </a:r>
            <a:r>
              <a:rPr lang="en-US" dirty="0"/>
              <a:t>:  If another person is intervening at any step from assisting to access the med through the final administration of the med the patient is NOT independent at SOC</a:t>
            </a:r>
          </a:p>
          <a:p>
            <a:endParaRPr lang="en-US" dirty="0"/>
          </a:p>
          <a:p>
            <a:r>
              <a:rPr lang="en-US" dirty="0">
                <a:highlight>
                  <a:srgbClr val="00FF00"/>
                </a:highlight>
              </a:rPr>
              <a:t>Myth Buster- </a:t>
            </a:r>
            <a:r>
              <a:rPr lang="en-US" dirty="0"/>
              <a:t>Reminders provided by a device that the patient can independently set up or manage is NOT assistance</a:t>
            </a:r>
          </a:p>
          <a:p>
            <a:pPr marL="0" indent="0">
              <a:buNone/>
            </a:pPr>
            <a:endParaRPr lang="en-US" dirty="0"/>
          </a:p>
          <a:p>
            <a:r>
              <a:rPr lang="en-US" dirty="0">
                <a:highlight>
                  <a:srgbClr val="00FF00"/>
                </a:highlight>
              </a:rPr>
              <a:t>Myth Buster</a:t>
            </a:r>
            <a:r>
              <a:rPr lang="en-US" dirty="0"/>
              <a:t>:  An ALF does NOT mean a patient is automatically dependent in management of their oral meds.  Assess ability despite living situation</a:t>
            </a:r>
          </a:p>
          <a:p>
            <a:pPr marL="0" indent="0">
              <a:buNone/>
            </a:pPr>
            <a:endParaRPr lang="en-US" dirty="0"/>
          </a:p>
          <a:p>
            <a:pPr marL="0" indent="0">
              <a:buNone/>
            </a:pPr>
            <a:endParaRPr lang="en-US" dirty="0"/>
          </a:p>
        </p:txBody>
      </p:sp>
      <p:pic>
        <p:nvPicPr>
          <p:cNvPr id="6" name="Picture 5" descr="Close-up unopened pill packets">
            <a:extLst>
              <a:ext uri="{FF2B5EF4-FFF2-40B4-BE49-F238E27FC236}">
                <a16:creationId xmlns:a16="http://schemas.microsoft.com/office/drawing/2014/main" id="{641734AD-322A-B901-3E70-908CB1EA447E}"/>
              </a:ext>
            </a:extLst>
          </p:cNvPr>
          <p:cNvPicPr>
            <a:picLocks noChangeAspect="1"/>
          </p:cNvPicPr>
          <p:nvPr/>
        </p:nvPicPr>
        <p:blipFill rotWithShape="1">
          <a:blip r:embed="rId2"/>
          <a:srcRect l="18822" r="11198" b="-1"/>
          <a:stretch/>
        </p:blipFill>
        <p:spPr>
          <a:xfrm>
            <a:off x="6197600" y="1209041"/>
            <a:ext cx="5384800" cy="5059363"/>
          </a:xfrm>
          <a:prstGeom prst="rect">
            <a:avLst/>
          </a:prstGeom>
          <a:noFill/>
        </p:spPr>
      </p:pic>
      <p:sp>
        <p:nvSpPr>
          <p:cNvPr id="4" name="Slide Number Placeholder 3">
            <a:extLst>
              <a:ext uri="{FF2B5EF4-FFF2-40B4-BE49-F238E27FC236}">
                <a16:creationId xmlns:a16="http://schemas.microsoft.com/office/drawing/2014/main" id="{3B174279-6DE9-5697-8407-F84A2908969C}"/>
              </a:ext>
            </a:extLst>
          </p:cNvPr>
          <p:cNvSpPr>
            <a:spLocks noGrp="1"/>
          </p:cNvSpPr>
          <p:nvPr>
            <p:ph type="sldNum" sz="quarter" idx="11"/>
          </p:nvPr>
        </p:nvSpPr>
        <p:spPr>
          <a:xfrm>
            <a:off x="8737600" y="6356351"/>
            <a:ext cx="2844800" cy="365125"/>
          </a:xfrm>
        </p:spPr>
        <p:txBody>
          <a:bodyPr anchor="ctr">
            <a:normAutofit/>
          </a:bodyPr>
          <a:lstStyle/>
          <a:p>
            <a:pPr>
              <a:spcAft>
                <a:spcPts val="600"/>
              </a:spcAft>
              <a:defRPr/>
            </a:pPr>
            <a:fld id="{44DF6C42-B37C-44BF-B78B-C73995278EA6}" type="slidenum">
              <a:rPr lang="en-US" smtClean="0"/>
              <a:pPr>
                <a:spcAft>
                  <a:spcPts val="600"/>
                </a:spcAft>
                <a:defRPr/>
              </a:pPr>
              <a:t>17</a:t>
            </a:fld>
            <a:endParaRPr lang="en-US"/>
          </a:p>
        </p:txBody>
      </p:sp>
    </p:spTree>
    <p:extLst>
      <p:ext uri="{BB962C8B-B14F-4D97-AF65-F5344CB8AC3E}">
        <p14:creationId xmlns:p14="http://schemas.microsoft.com/office/powerpoint/2010/main" val="4029323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0F435-EFE6-AA45-4820-53CA982AB23A}"/>
              </a:ext>
            </a:extLst>
          </p:cNvPr>
          <p:cNvSpPr>
            <a:spLocks noGrp="1"/>
          </p:cNvSpPr>
          <p:nvPr>
            <p:ph type="title"/>
          </p:nvPr>
        </p:nvSpPr>
        <p:spPr>
          <a:xfrm>
            <a:off x="609600" y="-213360"/>
            <a:ext cx="10972800" cy="1066800"/>
          </a:xfrm>
        </p:spPr>
        <p:txBody>
          <a:bodyPr wrap="square" anchor="b">
            <a:normAutofit/>
          </a:bodyPr>
          <a:lstStyle/>
          <a:p>
            <a:r>
              <a:rPr lang="en-US" dirty="0"/>
              <a:t>Example: Safe Reliable Ability</a:t>
            </a:r>
          </a:p>
        </p:txBody>
      </p:sp>
      <p:sp>
        <p:nvSpPr>
          <p:cNvPr id="4" name="Slide Number Placeholder 3">
            <a:extLst>
              <a:ext uri="{FF2B5EF4-FFF2-40B4-BE49-F238E27FC236}">
                <a16:creationId xmlns:a16="http://schemas.microsoft.com/office/drawing/2014/main" id="{ED28AE11-CE3A-D64F-8940-9960645FD94B}"/>
              </a:ext>
            </a:extLst>
          </p:cNvPr>
          <p:cNvSpPr>
            <a:spLocks noGrp="1"/>
          </p:cNvSpPr>
          <p:nvPr>
            <p:ph type="sldNum" sz="quarter" idx="11"/>
          </p:nvPr>
        </p:nvSpPr>
        <p:spPr>
          <a:xfrm>
            <a:off x="8737600" y="6356351"/>
            <a:ext cx="2844800" cy="365125"/>
          </a:xfrm>
        </p:spPr>
        <p:txBody>
          <a:bodyPr anchor="ctr">
            <a:normAutofit/>
          </a:bodyPr>
          <a:lstStyle/>
          <a:p>
            <a:pPr>
              <a:spcAft>
                <a:spcPts val="600"/>
              </a:spcAft>
              <a:defRPr/>
            </a:pPr>
            <a:fld id="{44DF6C42-B37C-44BF-B78B-C73995278EA6}" type="slidenum">
              <a:rPr lang="en-US" smtClean="0"/>
              <a:pPr>
                <a:spcAft>
                  <a:spcPts val="600"/>
                </a:spcAft>
                <a:defRPr/>
              </a:pPr>
              <a:t>18</a:t>
            </a:fld>
            <a:endParaRPr lang="en-US"/>
          </a:p>
        </p:txBody>
      </p:sp>
      <p:sp>
        <p:nvSpPr>
          <p:cNvPr id="7" name="Content Placeholder 6">
            <a:extLst>
              <a:ext uri="{FF2B5EF4-FFF2-40B4-BE49-F238E27FC236}">
                <a16:creationId xmlns:a16="http://schemas.microsoft.com/office/drawing/2014/main" id="{976F81D5-92D6-3BE0-30AE-D8C08590FBAB}"/>
              </a:ext>
            </a:extLst>
          </p:cNvPr>
          <p:cNvSpPr>
            <a:spLocks noGrp="1"/>
          </p:cNvSpPr>
          <p:nvPr>
            <p:ph idx="1"/>
          </p:nvPr>
        </p:nvSpPr>
        <p:spPr/>
        <p:txBody>
          <a:bodyPr/>
          <a:lstStyle/>
          <a:p>
            <a:r>
              <a:rPr lang="en-US" dirty="0"/>
              <a:t>When you arrive to Mr. Lisinopril’s home for the SOC visit, you ask to review the patient’s medications.  Mr. Lisinopril says he does not have his medications as he cannot afford them and does not plan on getting any of the prescriptions from the pharmacy.  What is the most appropriate response for M2020? </a:t>
            </a:r>
          </a:p>
          <a:p>
            <a:endParaRPr lang="en-US" dirty="0"/>
          </a:p>
          <a:p>
            <a:pPr marL="0" indent="0">
              <a:buNone/>
            </a:pPr>
            <a:endParaRPr lang="en-US" dirty="0"/>
          </a:p>
          <a:p>
            <a:endParaRPr lang="en-US" dirty="0"/>
          </a:p>
          <a:p>
            <a:endParaRPr lang="en-US" dirty="0"/>
          </a:p>
          <a:p>
            <a:endParaRPr lang="en-US" dirty="0"/>
          </a:p>
          <a:p>
            <a:endParaRPr lang="en-US" dirty="0"/>
          </a:p>
          <a:p>
            <a:pPr marL="0" indent="0">
              <a:buNone/>
            </a:pPr>
            <a:r>
              <a:rPr lang="en-US" dirty="0"/>
              <a:t>**Answer:  Despite the patient’s compliance with medications, we would want to assess the patient’s ability to access, prepare and safely administer the medications.  Assess the complexity of the drug regimen, patient characteristics, including cognitive, vision, strength, manual dexterity, mobility and rely on clinical judgement to determine safe ability.  </a:t>
            </a:r>
          </a:p>
        </p:txBody>
      </p:sp>
      <p:pic>
        <p:nvPicPr>
          <p:cNvPr id="5" name="Picture 4">
            <a:extLst>
              <a:ext uri="{FF2B5EF4-FFF2-40B4-BE49-F238E27FC236}">
                <a16:creationId xmlns:a16="http://schemas.microsoft.com/office/drawing/2014/main" id="{C02D4CF2-DB0E-EE94-EFE8-629D32F573C3}"/>
              </a:ext>
            </a:extLst>
          </p:cNvPr>
          <p:cNvPicPr>
            <a:picLocks noChangeAspect="1"/>
          </p:cNvPicPr>
          <p:nvPr/>
        </p:nvPicPr>
        <p:blipFill>
          <a:blip r:embed="rId2"/>
          <a:stretch>
            <a:fillRect/>
          </a:stretch>
        </p:blipFill>
        <p:spPr>
          <a:xfrm>
            <a:off x="1329093" y="2608823"/>
            <a:ext cx="8830907" cy="2181529"/>
          </a:xfrm>
          <a:prstGeom prst="rect">
            <a:avLst/>
          </a:prstGeom>
        </p:spPr>
      </p:pic>
    </p:spTree>
    <p:extLst>
      <p:ext uri="{BB962C8B-B14F-4D97-AF65-F5344CB8AC3E}">
        <p14:creationId xmlns:p14="http://schemas.microsoft.com/office/powerpoint/2010/main" val="2934888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0CB45-C649-0AD2-6CAE-8FD0285173A6}"/>
              </a:ext>
            </a:extLst>
          </p:cNvPr>
          <p:cNvSpPr>
            <a:spLocks noGrp="1"/>
          </p:cNvSpPr>
          <p:nvPr>
            <p:ph type="title"/>
          </p:nvPr>
        </p:nvSpPr>
        <p:spPr/>
        <p:txBody>
          <a:bodyPr/>
          <a:lstStyle/>
          <a:p>
            <a:r>
              <a:rPr lang="en-US" dirty="0"/>
              <a:t>Purpose/ Objectives </a:t>
            </a:r>
          </a:p>
        </p:txBody>
      </p:sp>
      <p:sp>
        <p:nvSpPr>
          <p:cNvPr id="3" name="Content Placeholder 2">
            <a:extLst>
              <a:ext uri="{FF2B5EF4-FFF2-40B4-BE49-F238E27FC236}">
                <a16:creationId xmlns:a16="http://schemas.microsoft.com/office/drawing/2014/main" id="{9B9B5BA4-F1EC-6DF5-86B5-884B4B49CFAD}"/>
              </a:ext>
            </a:extLst>
          </p:cNvPr>
          <p:cNvSpPr>
            <a:spLocks noGrp="1"/>
          </p:cNvSpPr>
          <p:nvPr>
            <p:ph idx="1"/>
          </p:nvPr>
        </p:nvSpPr>
        <p:spPr/>
        <p:txBody>
          <a:bodyPr/>
          <a:lstStyle/>
          <a:p>
            <a:r>
              <a:rPr lang="en-US" b="1" dirty="0"/>
              <a:t>Purpose:  REWIND M2020: Management of oral medications to ensure adequate knowledge and proficiency in coding an accurate OASIS assessment.  </a:t>
            </a:r>
          </a:p>
          <a:p>
            <a:pPr marL="0" indent="0">
              <a:buNone/>
            </a:pPr>
            <a:endParaRPr lang="en-US" b="1" dirty="0"/>
          </a:p>
          <a:p>
            <a:r>
              <a:rPr lang="en-US" b="1" dirty="0"/>
              <a:t>Objectives:  </a:t>
            </a:r>
          </a:p>
          <a:p>
            <a:pPr marL="0" indent="0">
              <a:buNone/>
            </a:pPr>
            <a:endParaRPr lang="en-US" dirty="0"/>
          </a:p>
          <a:p>
            <a:pPr marL="800100" lvl="1" indent="-342900">
              <a:buAutoNum type="arabicPeriod"/>
            </a:pPr>
            <a:r>
              <a:rPr lang="en-US" b="1" dirty="0"/>
              <a:t>What’s this item really asking?</a:t>
            </a:r>
          </a:p>
          <a:p>
            <a:pPr marL="457200" lvl="1" indent="0">
              <a:buNone/>
            </a:pPr>
            <a:endParaRPr lang="en-US" b="1" dirty="0"/>
          </a:p>
          <a:p>
            <a:pPr marL="800100" lvl="1" indent="-342900">
              <a:buAutoNum type="arabicPeriod" startAt="2"/>
            </a:pPr>
            <a:r>
              <a:rPr lang="en-US" b="1" dirty="0"/>
              <a:t>Let’s bust some MYTHS with OASIS interpretation &amp; scoring!</a:t>
            </a:r>
          </a:p>
          <a:p>
            <a:pPr marL="800100" lvl="1" indent="-342900">
              <a:buAutoNum type="arabicPeriod" startAt="2"/>
            </a:pPr>
            <a:endParaRPr lang="en-US" b="1" dirty="0"/>
          </a:p>
          <a:p>
            <a:pPr marL="457200" lvl="1" indent="0">
              <a:buNone/>
            </a:pPr>
            <a:r>
              <a:rPr lang="en-US" b="1" dirty="0"/>
              <a:t>3.   Review Tips to support our clinicians and show our value at discharge!</a:t>
            </a:r>
          </a:p>
          <a:p>
            <a:pPr marL="0" indent="0">
              <a:buNone/>
            </a:pPr>
            <a:endParaRPr lang="en-US" dirty="0"/>
          </a:p>
          <a:p>
            <a:pPr marL="0" indent="0">
              <a:buNone/>
            </a:pPr>
            <a:endParaRPr lang="en-US" dirty="0"/>
          </a:p>
          <a:p>
            <a:pPr marL="0" indent="0">
              <a:buNone/>
            </a:pPr>
            <a:r>
              <a:rPr lang="en-US" dirty="0"/>
              <a:t>**Don’t forget to tune in to Home Health REWIND: The Podcast, which will be released after today’s training.  </a:t>
            </a:r>
          </a:p>
        </p:txBody>
      </p:sp>
      <p:sp>
        <p:nvSpPr>
          <p:cNvPr id="4" name="Slide Number Placeholder 3">
            <a:extLst>
              <a:ext uri="{FF2B5EF4-FFF2-40B4-BE49-F238E27FC236}">
                <a16:creationId xmlns:a16="http://schemas.microsoft.com/office/drawing/2014/main" id="{22B2ADD4-6A34-A8AF-0903-24DED9B080DA}"/>
              </a:ext>
            </a:extLst>
          </p:cNvPr>
          <p:cNvSpPr>
            <a:spLocks noGrp="1"/>
          </p:cNvSpPr>
          <p:nvPr>
            <p:ph type="sldNum" sz="quarter" idx="11"/>
          </p:nvPr>
        </p:nvSpPr>
        <p:spPr/>
        <p:txBody>
          <a:bodyPr/>
          <a:lstStyle/>
          <a:p>
            <a:pPr>
              <a:defRPr/>
            </a:pPr>
            <a:fld id="{44DF6C42-B37C-44BF-B78B-C73995278EA6}" type="slidenum">
              <a:rPr lang="en-US" smtClean="0"/>
              <a:pPr>
                <a:defRPr/>
              </a:pPr>
              <a:t>1</a:t>
            </a:fld>
            <a:endParaRPr lang="en-US" dirty="0"/>
          </a:p>
        </p:txBody>
      </p:sp>
    </p:spTree>
    <p:extLst>
      <p:ext uri="{BB962C8B-B14F-4D97-AF65-F5344CB8AC3E}">
        <p14:creationId xmlns:p14="http://schemas.microsoft.com/office/powerpoint/2010/main" val="2531331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FF1AC-803E-F08A-9DE2-18E7DB698C85}"/>
              </a:ext>
            </a:extLst>
          </p:cNvPr>
          <p:cNvSpPr>
            <a:spLocks noGrp="1"/>
          </p:cNvSpPr>
          <p:nvPr>
            <p:ph type="title"/>
          </p:nvPr>
        </p:nvSpPr>
        <p:spPr/>
        <p:txBody>
          <a:bodyPr/>
          <a:lstStyle/>
          <a:p>
            <a:r>
              <a:rPr lang="en-US" dirty="0"/>
              <a:t>REWIND:  Scoring ability in an ALF!</a:t>
            </a:r>
          </a:p>
        </p:txBody>
      </p:sp>
      <p:sp>
        <p:nvSpPr>
          <p:cNvPr id="3" name="Content Placeholder 2">
            <a:extLst>
              <a:ext uri="{FF2B5EF4-FFF2-40B4-BE49-F238E27FC236}">
                <a16:creationId xmlns:a16="http://schemas.microsoft.com/office/drawing/2014/main" id="{57C635AA-7085-F25C-47D6-167F1FF403C8}"/>
              </a:ext>
            </a:extLst>
          </p:cNvPr>
          <p:cNvSpPr>
            <a:spLocks noGrp="1"/>
          </p:cNvSpPr>
          <p:nvPr>
            <p:ph idx="1"/>
          </p:nvPr>
        </p:nvSpPr>
        <p:spPr/>
        <p:txBody>
          <a:bodyPr/>
          <a:lstStyle/>
          <a:p>
            <a:r>
              <a:rPr lang="en-US" dirty="0"/>
              <a:t>Despite the policy and practices enforced in an ALF we still assess the patient’s ability to manage their oral medications.</a:t>
            </a:r>
          </a:p>
          <a:p>
            <a:r>
              <a:rPr lang="en-US" dirty="0"/>
              <a:t>At SOC, can the patient get to the medications despite the fact they are locked up?</a:t>
            </a:r>
          </a:p>
          <a:p>
            <a:pPr lvl="1"/>
            <a:r>
              <a:rPr lang="en-US" dirty="0"/>
              <a:t>Remove the artificial barrier (locked med cabinet) when assessing ability</a:t>
            </a:r>
          </a:p>
          <a:p>
            <a:pPr lvl="1"/>
            <a:r>
              <a:rPr lang="en-US" dirty="0"/>
              <a:t>Oftentimes we are servicing Medicare patient’s in ALF’s so safe access will come into play.</a:t>
            </a:r>
          </a:p>
          <a:p>
            <a:pPr lvl="1"/>
            <a:endParaRPr lang="en-US" dirty="0"/>
          </a:p>
          <a:p>
            <a:r>
              <a:rPr lang="en-US" dirty="0"/>
              <a:t>A patient is not an automatic 3 at discharge just because they are in an ALF. </a:t>
            </a:r>
          </a:p>
          <a:p>
            <a:pPr lvl="1"/>
            <a:r>
              <a:rPr lang="en-US" dirty="0"/>
              <a:t>We can still show improvement with an ALF patient. </a:t>
            </a:r>
          </a:p>
          <a:p>
            <a:pPr lvl="1"/>
            <a:r>
              <a:rPr lang="en-US" dirty="0"/>
              <a:t>Even if we get an ALF referral for wound care its our duty to treat the whole  patient and mitigate risks. </a:t>
            </a:r>
          </a:p>
          <a:p>
            <a:pPr lvl="1"/>
            <a:r>
              <a:rPr lang="en-US" dirty="0"/>
              <a:t>Education on medications, developing a drug diary, ensuring reminders are all interventions that can support an ALF patient’s independence</a:t>
            </a:r>
          </a:p>
          <a:p>
            <a:pPr lvl="1"/>
            <a:r>
              <a:rPr lang="en-US" dirty="0"/>
              <a:t>The practices of the ALF may not change but the patient’s ability still can. </a:t>
            </a:r>
          </a:p>
          <a:p>
            <a:pPr marL="457200" lvl="1" indent="0">
              <a:buNone/>
            </a:pPr>
            <a:endParaRPr lang="en-US" dirty="0"/>
          </a:p>
          <a:p>
            <a:r>
              <a:rPr lang="en-US" dirty="0"/>
              <a:t>Use clinical judgement!</a:t>
            </a:r>
          </a:p>
          <a:p>
            <a:pPr marL="0" indent="0">
              <a:buNone/>
            </a:pPr>
            <a:endParaRPr lang="en-US" dirty="0"/>
          </a:p>
        </p:txBody>
      </p:sp>
      <p:sp>
        <p:nvSpPr>
          <p:cNvPr id="4" name="Slide Number Placeholder 3">
            <a:extLst>
              <a:ext uri="{FF2B5EF4-FFF2-40B4-BE49-F238E27FC236}">
                <a16:creationId xmlns:a16="http://schemas.microsoft.com/office/drawing/2014/main" id="{E5323A15-67C3-EA68-3D00-D66FBE0D89BF}"/>
              </a:ext>
            </a:extLst>
          </p:cNvPr>
          <p:cNvSpPr>
            <a:spLocks noGrp="1"/>
          </p:cNvSpPr>
          <p:nvPr>
            <p:ph type="sldNum" sz="quarter" idx="11"/>
          </p:nvPr>
        </p:nvSpPr>
        <p:spPr/>
        <p:txBody>
          <a:bodyPr/>
          <a:lstStyle/>
          <a:p>
            <a:pPr>
              <a:defRPr/>
            </a:pPr>
            <a:fld id="{44DF6C42-B37C-44BF-B78B-C73995278EA6}" type="slidenum">
              <a:rPr lang="en-US" smtClean="0"/>
              <a:pPr>
                <a:defRPr/>
              </a:pPr>
              <a:t>19</a:t>
            </a:fld>
            <a:endParaRPr lang="en-US" dirty="0"/>
          </a:p>
        </p:txBody>
      </p:sp>
    </p:spTree>
    <p:extLst>
      <p:ext uri="{BB962C8B-B14F-4D97-AF65-F5344CB8AC3E}">
        <p14:creationId xmlns:p14="http://schemas.microsoft.com/office/powerpoint/2010/main" val="1975570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19FCF-1849-6274-FAC1-AF76D4DD2336}"/>
              </a:ext>
            </a:extLst>
          </p:cNvPr>
          <p:cNvSpPr>
            <a:spLocks noGrp="1"/>
          </p:cNvSpPr>
          <p:nvPr>
            <p:ph type="title"/>
          </p:nvPr>
        </p:nvSpPr>
        <p:spPr>
          <a:xfrm>
            <a:off x="609600" y="-213360"/>
            <a:ext cx="10972800" cy="1066800"/>
          </a:xfrm>
        </p:spPr>
        <p:txBody>
          <a:bodyPr wrap="square" anchor="b">
            <a:normAutofit/>
          </a:bodyPr>
          <a:lstStyle/>
          <a:p>
            <a:r>
              <a:rPr lang="en-US" dirty="0"/>
              <a:t>Strategies to improve M2020	</a:t>
            </a:r>
          </a:p>
        </p:txBody>
      </p:sp>
      <p:sp>
        <p:nvSpPr>
          <p:cNvPr id="4" name="Slide Number Placeholder 3">
            <a:extLst>
              <a:ext uri="{FF2B5EF4-FFF2-40B4-BE49-F238E27FC236}">
                <a16:creationId xmlns:a16="http://schemas.microsoft.com/office/drawing/2014/main" id="{0895FE43-4F29-3C85-A4AF-3C54CDEB6212}"/>
              </a:ext>
            </a:extLst>
          </p:cNvPr>
          <p:cNvSpPr>
            <a:spLocks noGrp="1"/>
          </p:cNvSpPr>
          <p:nvPr>
            <p:ph type="sldNum" sz="quarter" idx="11"/>
          </p:nvPr>
        </p:nvSpPr>
        <p:spPr>
          <a:xfrm>
            <a:off x="8737600" y="6356351"/>
            <a:ext cx="2844800" cy="365125"/>
          </a:xfrm>
        </p:spPr>
        <p:txBody>
          <a:bodyPr anchor="ctr">
            <a:normAutofit/>
          </a:bodyPr>
          <a:lstStyle/>
          <a:p>
            <a:pPr>
              <a:spcAft>
                <a:spcPts val="600"/>
              </a:spcAft>
              <a:defRPr/>
            </a:pPr>
            <a:fld id="{44DF6C42-B37C-44BF-B78B-C73995278EA6}" type="slidenum">
              <a:rPr lang="en-US" smtClean="0"/>
              <a:pPr>
                <a:spcAft>
                  <a:spcPts val="600"/>
                </a:spcAft>
                <a:defRPr/>
              </a:pPr>
              <a:t>20</a:t>
            </a:fld>
            <a:endParaRPr lang="en-US"/>
          </a:p>
        </p:txBody>
      </p:sp>
      <p:graphicFrame>
        <p:nvGraphicFramePr>
          <p:cNvPr id="6" name="Content Placeholder 2">
            <a:extLst>
              <a:ext uri="{FF2B5EF4-FFF2-40B4-BE49-F238E27FC236}">
                <a16:creationId xmlns:a16="http://schemas.microsoft.com/office/drawing/2014/main" id="{9241840D-0594-3F4F-B6EC-FB4E513C7DBA}"/>
              </a:ext>
            </a:extLst>
          </p:cNvPr>
          <p:cNvGraphicFramePr>
            <a:graphicFrameLocks noGrp="1"/>
          </p:cNvGraphicFramePr>
          <p:nvPr>
            <p:ph idx="1"/>
            <p:extLst>
              <p:ext uri="{D42A27DB-BD31-4B8C-83A1-F6EECF244321}">
                <p14:modId xmlns:p14="http://schemas.microsoft.com/office/powerpoint/2010/main" val="995303920"/>
              </p:ext>
            </p:extLst>
          </p:nvPr>
        </p:nvGraphicFramePr>
        <p:xfrm>
          <a:off x="609600" y="1262829"/>
          <a:ext cx="10972800" cy="5059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9686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DAC4E-8043-054E-CA74-438B2C91B7DC}"/>
              </a:ext>
            </a:extLst>
          </p:cNvPr>
          <p:cNvSpPr>
            <a:spLocks noGrp="1"/>
          </p:cNvSpPr>
          <p:nvPr>
            <p:ph type="title"/>
          </p:nvPr>
        </p:nvSpPr>
        <p:spPr/>
        <p:txBody>
          <a:bodyPr/>
          <a:lstStyle/>
          <a:p>
            <a:r>
              <a:rPr lang="en-US" dirty="0"/>
              <a:t>Clinical Manager Considerations</a:t>
            </a:r>
          </a:p>
        </p:txBody>
      </p:sp>
      <p:sp>
        <p:nvSpPr>
          <p:cNvPr id="3" name="Content Placeholder 2">
            <a:extLst>
              <a:ext uri="{FF2B5EF4-FFF2-40B4-BE49-F238E27FC236}">
                <a16:creationId xmlns:a16="http://schemas.microsoft.com/office/drawing/2014/main" id="{412177D2-D246-4B53-B93D-125D5CDCC509}"/>
              </a:ext>
            </a:extLst>
          </p:cNvPr>
          <p:cNvSpPr>
            <a:spLocks noGrp="1"/>
          </p:cNvSpPr>
          <p:nvPr>
            <p:ph idx="1"/>
          </p:nvPr>
        </p:nvSpPr>
        <p:spPr>
          <a:xfrm>
            <a:off x="409575" y="1075214"/>
            <a:ext cx="10972800" cy="5059363"/>
          </a:xfrm>
        </p:spPr>
        <p:txBody>
          <a:bodyPr/>
          <a:lstStyle/>
          <a:p>
            <a:r>
              <a:rPr lang="en-US" dirty="0"/>
              <a:t>Ensure accuracy at SOC</a:t>
            </a:r>
          </a:p>
          <a:p>
            <a:pPr lvl="1"/>
            <a:r>
              <a:rPr lang="en-US" dirty="0"/>
              <a:t>Home visits to reinforce accurate assessment of meds</a:t>
            </a:r>
          </a:p>
          <a:p>
            <a:pPr lvl="1"/>
            <a:r>
              <a:rPr lang="en-US" dirty="0"/>
              <a:t>Ensure accurate med lists</a:t>
            </a:r>
          </a:p>
          <a:p>
            <a:pPr lvl="1"/>
            <a:r>
              <a:rPr lang="en-US" dirty="0"/>
              <a:t>If other than a 3 at SOC,  ask questions to be sure</a:t>
            </a:r>
          </a:p>
          <a:p>
            <a:pPr lvl="1"/>
            <a:r>
              <a:rPr lang="en-US" dirty="0"/>
              <a:t>Discuss a patient specific plan for improvement and incorporate on 485</a:t>
            </a:r>
          </a:p>
          <a:p>
            <a:pPr lvl="1"/>
            <a:r>
              <a:rPr lang="en-US" dirty="0"/>
              <a:t>Concerns with long term med management at SOC under Medicare</a:t>
            </a:r>
          </a:p>
          <a:p>
            <a:pPr lvl="2"/>
            <a:r>
              <a:rPr lang="en-US" dirty="0"/>
              <a:t>Think outside the box, private pay, bubble pack from pharmacy</a:t>
            </a:r>
          </a:p>
          <a:p>
            <a:pPr lvl="2"/>
            <a:endParaRPr lang="en-US" dirty="0"/>
          </a:p>
          <a:p>
            <a:r>
              <a:rPr lang="en-US" dirty="0"/>
              <a:t>Review ROC Accuracy</a:t>
            </a:r>
          </a:p>
          <a:p>
            <a:pPr lvl="1"/>
            <a:r>
              <a:rPr lang="en-US" dirty="0"/>
              <a:t>Resumption of care matters too!</a:t>
            </a:r>
          </a:p>
          <a:p>
            <a:pPr lvl="1"/>
            <a:r>
              <a:rPr lang="en-US" dirty="0"/>
              <a:t>Review Episode Einstein! Does M2020 make sense?</a:t>
            </a:r>
          </a:p>
          <a:p>
            <a:endParaRPr lang="en-US" dirty="0"/>
          </a:p>
        </p:txBody>
      </p:sp>
      <p:sp>
        <p:nvSpPr>
          <p:cNvPr id="4" name="Slide Number Placeholder 3">
            <a:extLst>
              <a:ext uri="{FF2B5EF4-FFF2-40B4-BE49-F238E27FC236}">
                <a16:creationId xmlns:a16="http://schemas.microsoft.com/office/drawing/2014/main" id="{B83FDC24-151F-C626-F893-27805F535AEC}"/>
              </a:ext>
            </a:extLst>
          </p:cNvPr>
          <p:cNvSpPr>
            <a:spLocks noGrp="1"/>
          </p:cNvSpPr>
          <p:nvPr>
            <p:ph type="sldNum" sz="quarter" idx="11"/>
          </p:nvPr>
        </p:nvSpPr>
        <p:spPr/>
        <p:txBody>
          <a:bodyPr/>
          <a:lstStyle/>
          <a:p>
            <a:pPr>
              <a:defRPr/>
            </a:pPr>
            <a:fld id="{44DF6C42-B37C-44BF-B78B-C73995278EA6}" type="slidenum">
              <a:rPr lang="en-US" smtClean="0"/>
              <a:pPr>
                <a:defRPr/>
              </a:pPr>
              <a:t>21</a:t>
            </a:fld>
            <a:endParaRPr lang="en-US" dirty="0"/>
          </a:p>
        </p:txBody>
      </p:sp>
    </p:spTree>
    <p:extLst>
      <p:ext uri="{BB962C8B-B14F-4D97-AF65-F5344CB8AC3E}">
        <p14:creationId xmlns:p14="http://schemas.microsoft.com/office/powerpoint/2010/main" val="2518866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93D32-BEFB-2F11-FFA6-01EC066B4913}"/>
              </a:ext>
            </a:extLst>
          </p:cNvPr>
          <p:cNvSpPr>
            <a:spLocks noGrp="1"/>
          </p:cNvSpPr>
          <p:nvPr>
            <p:ph type="title"/>
          </p:nvPr>
        </p:nvSpPr>
        <p:spPr/>
        <p:txBody>
          <a:bodyPr/>
          <a:lstStyle/>
          <a:p>
            <a:r>
              <a:rPr lang="en-US" dirty="0"/>
              <a:t>Clinical manager Considerations- Discharge</a:t>
            </a:r>
          </a:p>
        </p:txBody>
      </p:sp>
      <p:sp>
        <p:nvSpPr>
          <p:cNvPr id="3" name="Content Placeholder 2">
            <a:extLst>
              <a:ext uri="{FF2B5EF4-FFF2-40B4-BE49-F238E27FC236}">
                <a16:creationId xmlns:a16="http://schemas.microsoft.com/office/drawing/2014/main" id="{2FC25EDC-DEE3-C30F-67CE-E74F429B2BE3}"/>
              </a:ext>
            </a:extLst>
          </p:cNvPr>
          <p:cNvSpPr>
            <a:spLocks noGrp="1"/>
          </p:cNvSpPr>
          <p:nvPr>
            <p:ph idx="1"/>
          </p:nvPr>
        </p:nvSpPr>
        <p:spPr/>
        <p:txBody>
          <a:bodyPr/>
          <a:lstStyle/>
          <a:p>
            <a:r>
              <a:rPr lang="en-US" dirty="0"/>
              <a:t>Validate accuracy at Discharge </a:t>
            </a:r>
          </a:p>
          <a:p>
            <a:r>
              <a:rPr lang="en-US" dirty="0"/>
              <a:t>Ensure discharge care conference prior to dc.  Is the patient really ready? Is the plan for managing meds reliable to keep the patient safe?</a:t>
            </a:r>
          </a:p>
          <a:p>
            <a:r>
              <a:rPr lang="en-US" dirty="0"/>
              <a:t>Use Episode Einstein SHP report to compare SOC to discharge OASIS scores. Did we show our value?</a:t>
            </a:r>
          </a:p>
          <a:p>
            <a:r>
              <a:rPr lang="en-US" dirty="0"/>
              <a:t>Do our clinicians know how a patient can show improvement up front? Don’t assume we can’t improve</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7B81FEF-CEE7-4E8D-F648-1AD0340793D3}"/>
              </a:ext>
            </a:extLst>
          </p:cNvPr>
          <p:cNvSpPr>
            <a:spLocks noGrp="1"/>
          </p:cNvSpPr>
          <p:nvPr>
            <p:ph type="sldNum" sz="quarter" idx="11"/>
          </p:nvPr>
        </p:nvSpPr>
        <p:spPr/>
        <p:txBody>
          <a:bodyPr/>
          <a:lstStyle/>
          <a:p>
            <a:pPr>
              <a:defRPr/>
            </a:pPr>
            <a:fld id="{44DF6C42-B37C-44BF-B78B-C73995278EA6}" type="slidenum">
              <a:rPr lang="en-US" smtClean="0"/>
              <a:pPr>
                <a:defRPr/>
              </a:pPr>
              <a:t>22</a:t>
            </a:fld>
            <a:endParaRPr lang="en-US" dirty="0"/>
          </a:p>
        </p:txBody>
      </p:sp>
      <p:pic>
        <p:nvPicPr>
          <p:cNvPr id="7" name="Picture 6">
            <a:extLst>
              <a:ext uri="{FF2B5EF4-FFF2-40B4-BE49-F238E27FC236}">
                <a16:creationId xmlns:a16="http://schemas.microsoft.com/office/drawing/2014/main" id="{F7B7D45C-76B4-5147-E57E-D447CC9732BD}"/>
              </a:ext>
            </a:extLst>
          </p:cNvPr>
          <p:cNvPicPr>
            <a:picLocks noChangeAspect="1"/>
          </p:cNvPicPr>
          <p:nvPr/>
        </p:nvPicPr>
        <p:blipFill>
          <a:blip r:embed="rId2"/>
          <a:stretch>
            <a:fillRect/>
          </a:stretch>
        </p:blipFill>
        <p:spPr>
          <a:xfrm>
            <a:off x="1940767" y="3900196"/>
            <a:ext cx="7296539" cy="1978089"/>
          </a:xfrm>
          <a:prstGeom prst="rect">
            <a:avLst/>
          </a:prstGeom>
        </p:spPr>
      </p:pic>
    </p:spTree>
    <p:extLst>
      <p:ext uri="{BB962C8B-B14F-4D97-AF65-F5344CB8AC3E}">
        <p14:creationId xmlns:p14="http://schemas.microsoft.com/office/powerpoint/2010/main" val="2036282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33BF-9017-62BF-5F6F-B517A9F2ED06}"/>
              </a:ext>
            </a:extLst>
          </p:cNvPr>
          <p:cNvSpPr>
            <a:spLocks noGrp="1"/>
          </p:cNvSpPr>
          <p:nvPr>
            <p:ph type="title"/>
          </p:nvPr>
        </p:nvSpPr>
        <p:spPr/>
        <p:txBody>
          <a:bodyPr/>
          <a:lstStyle/>
          <a:p>
            <a:r>
              <a:rPr lang="en-US" dirty="0"/>
              <a:t>Let’s </a:t>
            </a:r>
            <a:r>
              <a:rPr lang="en-US"/>
              <a:t>REWIND the Big </a:t>
            </a:r>
            <a:r>
              <a:rPr lang="en-US" dirty="0"/>
              <a:t>Take-aways…</a:t>
            </a:r>
          </a:p>
        </p:txBody>
      </p:sp>
      <p:sp>
        <p:nvSpPr>
          <p:cNvPr id="3" name="Content Placeholder 2">
            <a:extLst>
              <a:ext uri="{FF2B5EF4-FFF2-40B4-BE49-F238E27FC236}">
                <a16:creationId xmlns:a16="http://schemas.microsoft.com/office/drawing/2014/main" id="{A05D0551-491C-3179-22D4-B397EF74B7E5}"/>
              </a:ext>
            </a:extLst>
          </p:cNvPr>
          <p:cNvSpPr>
            <a:spLocks noGrp="1"/>
          </p:cNvSpPr>
          <p:nvPr>
            <p:ph idx="1"/>
          </p:nvPr>
        </p:nvSpPr>
        <p:spPr/>
        <p:txBody>
          <a:bodyPr/>
          <a:lstStyle/>
          <a:p>
            <a:r>
              <a:rPr lang="en-US" dirty="0"/>
              <a:t>Assess access to meds first</a:t>
            </a:r>
          </a:p>
          <a:p>
            <a:r>
              <a:rPr lang="en-US" dirty="0"/>
              <a:t>Assess ALL oral meds – ensure accurate med list</a:t>
            </a:r>
          </a:p>
          <a:p>
            <a:r>
              <a:rPr lang="en-US" dirty="0"/>
              <a:t>Focus on SAFE &amp; Reliable ability</a:t>
            </a:r>
          </a:p>
          <a:p>
            <a:r>
              <a:rPr lang="en-US" dirty="0"/>
              <a:t>Score based on medication that requires most assistance!</a:t>
            </a:r>
          </a:p>
          <a:p>
            <a:r>
              <a:rPr lang="en-US" dirty="0"/>
              <a:t>Score SOC before interventions are in place</a:t>
            </a:r>
          </a:p>
          <a:p>
            <a:r>
              <a:rPr lang="en-US" dirty="0"/>
              <a:t>Don’t assume patients can’t improve in an ALF!</a:t>
            </a:r>
          </a:p>
          <a:p>
            <a:r>
              <a:rPr lang="en-US" dirty="0"/>
              <a:t>Episode Einstein at discharge!</a:t>
            </a:r>
          </a:p>
          <a:p>
            <a:endParaRPr lang="en-US" dirty="0"/>
          </a:p>
        </p:txBody>
      </p:sp>
      <p:sp>
        <p:nvSpPr>
          <p:cNvPr id="4" name="Slide Number Placeholder 3">
            <a:extLst>
              <a:ext uri="{FF2B5EF4-FFF2-40B4-BE49-F238E27FC236}">
                <a16:creationId xmlns:a16="http://schemas.microsoft.com/office/drawing/2014/main" id="{6A8EF5A1-95B4-7134-ED27-8237F0165448}"/>
              </a:ext>
            </a:extLst>
          </p:cNvPr>
          <p:cNvSpPr>
            <a:spLocks noGrp="1"/>
          </p:cNvSpPr>
          <p:nvPr>
            <p:ph type="sldNum" sz="quarter" idx="11"/>
          </p:nvPr>
        </p:nvSpPr>
        <p:spPr/>
        <p:txBody>
          <a:bodyPr/>
          <a:lstStyle/>
          <a:p>
            <a:pPr>
              <a:defRPr/>
            </a:pPr>
            <a:fld id="{44DF6C42-B37C-44BF-B78B-C73995278EA6}" type="slidenum">
              <a:rPr lang="en-US" smtClean="0"/>
              <a:pPr>
                <a:defRPr/>
              </a:pPr>
              <a:t>23</a:t>
            </a:fld>
            <a:endParaRPr lang="en-US" dirty="0"/>
          </a:p>
        </p:txBody>
      </p:sp>
    </p:spTree>
    <p:extLst>
      <p:ext uri="{BB962C8B-B14F-4D97-AF65-F5344CB8AC3E}">
        <p14:creationId xmlns:p14="http://schemas.microsoft.com/office/powerpoint/2010/main" val="3195597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6058FFC-EF52-5F4F-9CA3-FA33A4D2352E}"/>
              </a:ext>
            </a:extLst>
          </p:cNvPr>
          <p:cNvPicPr>
            <a:picLocks noChangeAspect="1"/>
          </p:cNvPicPr>
          <p:nvPr/>
        </p:nvPicPr>
        <p:blipFill>
          <a:blip r:embed="rId3"/>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5F75E800-E5B5-234F-A776-9DA8244795A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4345" t="21639" r="33035" b="18764"/>
          <a:stretch/>
        </p:blipFill>
        <p:spPr>
          <a:xfrm>
            <a:off x="7007292" y="695411"/>
            <a:ext cx="3754268" cy="3548741"/>
          </a:xfrm>
          <a:prstGeom prst="ellipse">
            <a:avLst/>
          </a:prstGeom>
          <a:ln w="57150">
            <a:solidFill>
              <a:schemeClr val="bg1"/>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BB59C399-A713-604F-8BBE-ECFE5AE23A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5645" y="4626079"/>
            <a:ext cx="2293188" cy="1246175"/>
          </a:xfrm>
          <a:prstGeom prst="rect">
            <a:avLst/>
          </a:prstGeom>
        </p:spPr>
      </p:pic>
      <p:pic>
        <p:nvPicPr>
          <p:cNvPr id="7" name="Picture 6">
            <a:extLst>
              <a:ext uri="{FF2B5EF4-FFF2-40B4-BE49-F238E27FC236}">
                <a16:creationId xmlns:a16="http://schemas.microsoft.com/office/drawing/2014/main" id="{45BE78BF-C6A3-484D-AC38-65C9A151004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6398" t="8524" r="23296" b="18384"/>
          <a:stretch/>
        </p:blipFill>
        <p:spPr>
          <a:xfrm>
            <a:off x="5625178" y="3190981"/>
            <a:ext cx="2764227" cy="2681273"/>
          </a:xfrm>
          <a:prstGeom prst="ellipse">
            <a:avLst/>
          </a:prstGeom>
          <a:ln w="57150">
            <a:solidFill>
              <a:srgbClr val="60BF38"/>
            </a:solidFill>
          </a:ln>
          <a:effectLst>
            <a:outerShdw blurRad="50800" dist="38100" dir="2700000" algn="tl" rotWithShape="0">
              <a:prstClr val="black">
                <a:alpha val="40000"/>
              </a:prstClr>
            </a:outerShdw>
          </a:effectLst>
        </p:spPr>
      </p:pic>
      <p:sp>
        <p:nvSpPr>
          <p:cNvPr id="6" name="Title 1">
            <a:extLst>
              <a:ext uri="{FF2B5EF4-FFF2-40B4-BE49-F238E27FC236}">
                <a16:creationId xmlns:a16="http://schemas.microsoft.com/office/drawing/2014/main" id="{450DFB95-3F0B-224C-A1AD-2983242A2885}"/>
              </a:ext>
            </a:extLst>
          </p:cNvPr>
          <p:cNvSpPr>
            <a:spLocks noGrp="1"/>
          </p:cNvSpPr>
          <p:nvPr>
            <p:ph type="title"/>
          </p:nvPr>
        </p:nvSpPr>
        <p:spPr>
          <a:xfrm>
            <a:off x="2353787" y="2753151"/>
            <a:ext cx="7965984" cy="1672683"/>
          </a:xfrm>
          <a:prstGeom prst="rect">
            <a:avLst/>
          </a:prstGeom>
        </p:spPr>
        <p:txBody>
          <a:bodyPr vert="horz" wrap="square" lIns="91440" tIns="45720" rIns="91440" bIns="45720" numCol="1" rtlCol="0" anchor="ctr" anchorCtr="0" compatLnSpc="1">
            <a:prstTxWarp prst="textNoShape">
              <a:avLst/>
            </a:prstTxWarp>
            <a:normAutofit fontScale="90000"/>
          </a:bodyPr>
          <a:lstStyle>
            <a:lvl1pPr algn="l" defTabSz="914400" rtl="0" eaLnBrk="1" latinLnBrk="0" hangingPunct="1">
              <a:spcBef>
                <a:spcPct val="0"/>
              </a:spcBef>
              <a:buNone/>
              <a:defRPr sz="3200" kern="1200">
                <a:solidFill>
                  <a:srgbClr val="505150"/>
                </a:solidFill>
                <a:latin typeface="Arial"/>
                <a:ea typeface="+mj-ea"/>
                <a:cs typeface="+mj-cs"/>
              </a:defRPr>
            </a:lvl1pPr>
          </a:lstStyle>
          <a:p>
            <a:r>
              <a:rPr lang="en-US" sz="5300" dirty="0">
                <a:solidFill>
                  <a:schemeClr val="bg1"/>
                </a:solidFill>
              </a:rPr>
              <a:t>Questions?</a:t>
            </a:r>
            <a:br>
              <a:rPr lang="en-US" dirty="0">
                <a:solidFill>
                  <a:schemeClr val="bg1"/>
                </a:solidFill>
              </a:rPr>
            </a:br>
            <a:br>
              <a:rPr lang="en-US" b="0" dirty="0">
                <a:solidFill>
                  <a:schemeClr val="bg1"/>
                </a:solidFill>
              </a:rPr>
            </a:br>
            <a:br>
              <a:rPr lang="en-US" b="0" dirty="0">
                <a:solidFill>
                  <a:schemeClr val="bg1"/>
                </a:solidFill>
              </a:rPr>
            </a:b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2730991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6960F-1974-C26F-63EF-18CFB46FF970}"/>
              </a:ext>
            </a:extLst>
          </p:cNvPr>
          <p:cNvSpPr>
            <a:spLocks noGrp="1"/>
          </p:cNvSpPr>
          <p:nvPr>
            <p:ph type="title"/>
          </p:nvPr>
        </p:nvSpPr>
        <p:spPr/>
        <p:txBody>
          <a:bodyPr/>
          <a:lstStyle/>
          <a:p>
            <a:r>
              <a:rPr lang="en-US" dirty="0"/>
              <a:t>Why is M2020 (Management oral meds) important?</a:t>
            </a:r>
          </a:p>
        </p:txBody>
      </p:sp>
      <p:sp>
        <p:nvSpPr>
          <p:cNvPr id="3" name="Content Placeholder 2">
            <a:extLst>
              <a:ext uri="{FF2B5EF4-FFF2-40B4-BE49-F238E27FC236}">
                <a16:creationId xmlns:a16="http://schemas.microsoft.com/office/drawing/2014/main" id="{CD27CE8E-7D3E-F3AE-B3EC-3F3788E37677}"/>
              </a:ext>
            </a:extLst>
          </p:cNvPr>
          <p:cNvSpPr>
            <a:spLocks noGrp="1"/>
          </p:cNvSpPr>
          <p:nvPr>
            <p:ph idx="1"/>
          </p:nvPr>
        </p:nvSpPr>
        <p:spPr/>
        <p:txBody>
          <a:bodyPr/>
          <a:lstStyle/>
          <a:p>
            <a:pPr marL="0" indent="0">
              <a:buNone/>
            </a:pPr>
            <a:r>
              <a:rPr lang="en-US" dirty="0"/>
              <a:t>1. Impact on patient care</a:t>
            </a:r>
          </a:p>
          <a:p>
            <a:pPr lvl="1"/>
            <a:r>
              <a:rPr lang="en-US" dirty="0"/>
              <a:t>Medication‐related errors can be associated with a reduced quality of life, a greater risk of falls, and potential subsequent injuries for the individual, as well as significant costs for the health‐care system. (NIH)</a:t>
            </a:r>
          </a:p>
          <a:p>
            <a:pPr marL="57150" indent="0">
              <a:buNone/>
            </a:pPr>
            <a:r>
              <a:rPr lang="en-US" dirty="0"/>
              <a:t>2. Impact on Home Health Value Based Purchasing</a:t>
            </a:r>
          </a:p>
          <a:p>
            <a:pPr lvl="1"/>
            <a:r>
              <a:rPr lang="en-US" dirty="0"/>
              <a:t>Included in the Total Performance score for OASIS based measures </a:t>
            </a:r>
          </a:p>
          <a:p>
            <a:pPr lvl="1"/>
            <a:r>
              <a:rPr lang="en-US" dirty="0"/>
              <a:t>Top 10% of agencies improve on this item 98% of the time</a:t>
            </a:r>
          </a:p>
          <a:p>
            <a:pPr marL="0" indent="0">
              <a:buNone/>
            </a:pPr>
            <a:r>
              <a:rPr lang="en-US" dirty="0"/>
              <a:t>3. Five Star rating</a:t>
            </a:r>
          </a:p>
          <a:p>
            <a:pPr marL="0" indent="0">
              <a:buNone/>
            </a:pPr>
            <a:r>
              <a:rPr lang="en-US" dirty="0"/>
              <a:t>4.  Risk Adjustment</a:t>
            </a:r>
          </a:p>
          <a:p>
            <a:pPr marL="0" indent="0">
              <a:buNone/>
            </a:pPr>
            <a:r>
              <a:rPr lang="en-US" dirty="0"/>
              <a:t>5.  Publicly Reported Quality Measure</a:t>
            </a:r>
          </a:p>
          <a:p>
            <a:pPr marL="0" indent="0">
              <a:buNone/>
            </a:pPr>
            <a:r>
              <a:rPr lang="en-US" dirty="0"/>
              <a:t>6.  Potentially Avoidable event – Decline in oral meds</a:t>
            </a:r>
          </a:p>
          <a:p>
            <a:pPr marL="0" indent="0">
              <a:buNone/>
            </a:pPr>
            <a:endParaRPr lang="en-US" dirty="0"/>
          </a:p>
        </p:txBody>
      </p:sp>
      <p:sp>
        <p:nvSpPr>
          <p:cNvPr id="4" name="Slide Number Placeholder 3">
            <a:extLst>
              <a:ext uri="{FF2B5EF4-FFF2-40B4-BE49-F238E27FC236}">
                <a16:creationId xmlns:a16="http://schemas.microsoft.com/office/drawing/2014/main" id="{B87EA93F-9B3F-2B03-77A4-B58E67EC5B14}"/>
              </a:ext>
            </a:extLst>
          </p:cNvPr>
          <p:cNvSpPr>
            <a:spLocks noGrp="1"/>
          </p:cNvSpPr>
          <p:nvPr>
            <p:ph type="sldNum" sz="quarter" idx="11"/>
          </p:nvPr>
        </p:nvSpPr>
        <p:spPr/>
        <p:txBody>
          <a:bodyPr/>
          <a:lstStyle/>
          <a:p>
            <a:pPr>
              <a:defRPr/>
            </a:pPr>
            <a:fld id="{44DF6C42-B37C-44BF-B78B-C73995278EA6}" type="slidenum">
              <a:rPr lang="en-US" smtClean="0"/>
              <a:pPr>
                <a:defRPr/>
              </a:pPr>
              <a:t>2</a:t>
            </a:fld>
            <a:endParaRPr lang="en-US" dirty="0"/>
          </a:p>
        </p:txBody>
      </p:sp>
    </p:spTree>
    <p:extLst>
      <p:ext uri="{BB962C8B-B14F-4D97-AF65-F5344CB8AC3E}">
        <p14:creationId xmlns:p14="http://schemas.microsoft.com/office/powerpoint/2010/main" val="998328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7A21C-1170-DBE6-A076-F9641534F16F}"/>
              </a:ext>
            </a:extLst>
          </p:cNvPr>
          <p:cNvSpPr>
            <a:spLocks noGrp="1"/>
          </p:cNvSpPr>
          <p:nvPr>
            <p:ph type="title"/>
          </p:nvPr>
        </p:nvSpPr>
        <p:spPr/>
        <p:txBody>
          <a:bodyPr/>
          <a:lstStyle/>
          <a:p>
            <a:r>
              <a:rPr lang="en-US" dirty="0"/>
              <a:t>Overview</a:t>
            </a:r>
          </a:p>
        </p:txBody>
      </p:sp>
      <p:sp>
        <p:nvSpPr>
          <p:cNvPr id="4" name="Slide Number Placeholder 3">
            <a:extLst>
              <a:ext uri="{FF2B5EF4-FFF2-40B4-BE49-F238E27FC236}">
                <a16:creationId xmlns:a16="http://schemas.microsoft.com/office/drawing/2014/main" id="{81BD1EC7-BE56-3217-97DF-D4CC0EC48CA9}"/>
              </a:ext>
            </a:extLst>
          </p:cNvPr>
          <p:cNvSpPr>
            <a:spLocks noGrp="1"/>
          </p:cNvSpPr>
          <p:nvPr>
            <p:ph type="sldNum" sz="quarter" idx="11"/>
          </p:nvPr>
        </p:nvSpPr>
        <p:spPr/>
        <p:txBody>
          <a:bodyPr/>
          <a:lstStyle/>
          <a:p>
            <a:pPr>
              <a:defRPr/>
            </a:pPr>
            <a:fld id="{44DF6C42-B37C-44BF-B78B-C73995278EA6}" type="slidenum">
              <a:rPr lang="en-US" smtClean="0"/>
              <a:pPr>
                <a:defRPr/>
              </a:pPr>
              <a:t>3</a:t>
            </a:fld>
            <a:endParaRPr lang="en-US" dirty="0"/>
          </a:p>
        </p:txBody>
      </p:sp>
      <p:pic>
        <p:nvPicPr>
          <p:cNvPr id="8" name="Picture 7">
            <a:extLst>
              <a:ext uri="{FF2B5EF4-FFF2-40B4-BE49-F238E27FC236}">
                <a16:creationId xmlns:a16="http://schemas.microsoft.com/office/drawing/2014/main" id="{E06CD2FC-4DE6-5F91-4888-B2458D807C0F}"/>
              </a:ext>
            </a:extLst>
          </p:cNvPr>
          <p:cNvPicPr>
            <a:picLocks noChangeAspect="1"/>
          </p:cNvPicPr>
          <p:nvPr/>
        </p:nvPicPr>
        <p:blipFill>
          <a:blip r:embed="rId3"/>
          <a:stretch>
            <a:fillRect/>
          </a:stretch>
        </p:blipFill>
        <p:spPr>
          <a:xfrm>
            <a:off x="762000" y="1313478"/>
            <a:ext cx="10125075" cy="1552091"/>
          </a:xfrm>
          <a:prstGeom prst="rect">
            <a:avLst/>
          </a:prstGeom>
        </p:spPr>
      </p:pic>
      <p:pic>
        <p:nvPicPr>
          <p:cNvPr id="15" name="Content Placeholder 14">
            <a:extLst>
              <a:ext uri="{FF2B5EF4-FFF2-40B4-BE49-F238E27FC236}">
                <a16:creationId xmlns:a16="http://schemas.microsoft.com/office/drawing/2014/main" id="{91C683BF-58ED-F6FF-383B-DAF1605FE542}"/>
              </a:ext>
            </a:extLst>
          </p:cNvPr>
          <p:cNvPicPr>
            <a:picLocks noGrp="1" noChangeAspect="1"/>
          </p:cNvPicPr>
          <p:nvPr>
            <p:ph idx="1"/>
          </p:nvPr>
        </p:nvPicPr>
        <p:blipFill>
          <a:blip r:embed="rId4"/>
          <a:stretch>
            <a:fillRect/>
          </a:stretch>
        </p:blipFill>
        <p:spPr>
          <a:xfrm>
            <a:off x="1287812" y="2991466"/>
            <a:ext cx="8869013" cy="2553056"/>
          </a:xfrm>
        </p:spPr>
      </p:pic>
    </p:spTree>
    <p:extLst>
      <p:ext uri="{BB962C8B-B14F-4D97-AF65-F5344CB8AC3E}">
        <p14:creationId xmlns:p14="http://schemas.microsoft.com/office/powerpoint/2010/main" val="1912911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18077-A12B-9A97-3DB8-D9B9C59B72D4}"/>
              </a:ext>
            </a:extLst>
          </p:cNvPr>
          <p:cNvSpPr>
            <a:spLocks noGrp="1"/>
          </p:cNvSpPr>
          <p:nvPr>
            <p:ph type="title"/>
          </p:nvPr>
        </p:nvSpPr>
        <p:spPr>
          <a:xfrm>
            <a:off x="609600" y="-290266"/>
            <a:ext cx="10972800" cy="1066800"/>
          </a:xfrm>
        </p:spPr>
        <p:txBody>
          <a:bodyPr/>
          <a:lstStyle/>
          <a:p>
            <a:r>
              <a:rPr lang="en-US" dirty="0"/>
              <a:t>Let’s break it down…</a:t>
            </a:r>
          </a:p>
        </p:txBody>
      </p:sp>
      <p:sp>
        <p:nvSpPr>
          <p:cNvPr id="3" name="Content Placeholder 2">
            <a:extLst>
              <a:ext uri="{FF2B5EF4-FFF2-40B4-BE49-F238E27FC236}">
                <a16:creationId xmlns:a16="http://schemas.microsoft.com/office/drawing/2014/main" id="{331FEC3A-9A77-8A87-4118-C88D158A767B}"/>
              </a:ext>
            </a:extLst>
          </p:cNvPr>
          <p:cNvSpPr>
            <a:spLocks noGrp="1"/>
          </p:cNvSpPr>
          <p:nvPr>
            <p:ph idx="1"/>
          </p:nvPr>
        </p:nvSpPr>
        <p:spPr>
          <a:xfrm>
            <a:off x="361950" y="1496220"/>
            <a:ext cx="10972800" cy="4140444"/>
          </a:xfrm>
        </p:spPr>
        <p:txBody>
          <a:bodyPr/>
          <a:lstStyle/>
          <a:p>
            <a:pPr marL="0" indent="0">
              <a:buNone/>
            </a:pPr>
            <a:r>
              <a:rPr lang="en-US" b="1"/>
              <a:t>#1 – What does managing medications mean?</a:t>
            </a:r>
          </a:p>
          <a:p>
            <a:pPr marL="0" indent="0">
              <a:buNone/>
            </a:pPr>
            <a:endParaRPr lang="en-US" b="1"/>
          </a:p>
          <a:p>
            <a:pPr marL="0" indent="0">
              <a:buNone/>
            </a:pPr>
            <a:r>
              <a:rPr lang="en-US"/>
              <a:t> This includes assessing if the patient can…</a:t>
            </a:r>
          </a:p>
          <a:p>
            <a:pPr marL="0" indent="0">
              <a:buNone/>
            </a:pPr>
            <a:endParaRPr lang="en-US"/>
          </a:p>
          <a:p>
            <a:pPr marL="0" indent="0">
              <a:buNone/>
            </a:pPr>
            <a:r>
              <a:rPr lang="en-US"/>
              <a:t>(1) access the medications from where they are routinely stored; </a:t>
            </a:r>
          </a:p>
          <a:p>
            <a:pPr marL="0" indent="0">
              <a:buNone/>
            </a:pPr>
            <a:r>
              <a:rPr lang="en-US"/>
              <a:t>(2) prepare the medications (including opening containers or mixing oral suspensions); </a:t>
            </a:r>
          </a:p>
          <a:p>
            <a:pPr marL="0" indent="0">
              <a:buNone/>
            </a:pPr>
            <a:r>
              <a:rPr lang="en-US"/>
              <a:t>(3) select the correct dose (taking it at the correct time/interval); and </a:t>
            </a:r>
          </a:p>
          <a:p>
            <a:pPr marL="0" indent="0">
              <a:buNone/>
            </a:pPr>
            <a:r>
              <a:rPr lang="en-US"/>
              <a:t>(4) safely swallow the medications, which may involve accessing a beverage</a:t>
            </a:r>
          </a:p>
          <a:p>
            <a:pPr marL="0" indent="0">
              <a:buNone/>
            </a:pPr>
            <a:endParaRPr lang="en-US"/>
          </a:p>
          <a:p>
            <a:pPr marL="0" indent="0">
              <a:buNone/>
            </a:pPr>
            <a:r>
              <a:rPr lang="en-US"/>
              <a:t> </a:t>
            </a:r>
          </a:p>
          <a:p>
            <a:pPr marL="0" indent="0">
              <a:buNone/>
            </a:pPr>
            <a:endParaRPr lang="en-US" dirty="0"/>
          </a:p>
        </p:txBody>
      </p:sp>
      <p:sp>
        <p:nvSpPr>
          <p:cNvPr id="4" name="Slide Number Placeholder 3">
            <a:extLst>
              <a:ext uri="{FF2B5EF4-FFF2-40B4-BE49-F238E27FC236}">
                <a16:creationId xmlns:a16="http://schemas.microsoft.com/office/drawing/2014/main" id="{A84106BF-51F0-1727-C386-91868714F075}"/>
              </a:ext>
            </a:extLst>
          </p:cNvPr>
          <p:cNvSpPr>
            <a:spLocks noGrp="1"/>
          </p:cNvSpPr>
          <p:nvPr>
            <p:ph type="sldNum" sz="quarter" idx="11"/>
          </p:nvPr>
        </p:nvSpPr>
        <p:spPr/>
        <p:txBody>
          <a:bodyPr/>
          <a:lstStyle/>
          <a:p>
            <a:pPr>
              <a:defRPr/>
            </a:pPr>
            <a:fld id="{44DF6C42-B37C-44BF-B78B-C73995278EA6}" type="slidenum">
              <a:rPr lang="en-US" smtClean="0"/>
              <a:pPr>
                <a:defRPr/>
              </a:pPr>
              <a:t>4</a:t>
            </a:fld>
            <a:endParaRPr lang="en-US" dirty="0"/>
          </a:p>
        </p:txBody>
      </p:sp>
    </p:spTree>
    <p:extLst>
      <p:ext uri="{BB962C8B-B14F-4D97-AF65-F5344CB8AC3E}">
        <p14:creationId xmlns:p14="http://schemas.microsoft.com/office/powerpoint/2010/main" val="3990494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972B7-C633-487F-CBAC-657A722085AA}"/>
              </a:ext>
            </a:extLst>
          </p:cNvPr>
          <p:cNvSpPr>
            <a:spLocks noGrp="1"/>
          </p:cNvSpPr>
          <p:nvPr>
            <p:ph type="title"/>
          </p:nvPr>
        </p:nvSpPr>
        <p:spPr>
          <a:xfrm>
            <a:off x="609600" y="-221615"/>
            <a:ext cx="10972800" cy="1066800"/>
          </a:xfrm>
        </p:spPr>
        <p:txBody>
          <a:bodyPr wrap="square" anchor="b">
            <a:normAutofit/>
          </a:bodyPr>
          <a:lstStyle/>
          <a:p>
            <a:r>
              <a:rPr lang="en-US" dirty="0"/>
              <a:t> REWIND: SAFE ACCESS is INCLUDED</a:t>
            </a:r>
          </a:p>
        </p:txBody>
      </p:sp>
      <p:sp>
        <p:nvSpPr>
          <p:cNvPr id="3" name="Content Placeholder 2">
            <a:extLst>
              <a:ext uri="{FF2B5EF4-FFF2-40B4-BE49-F238E27FC236}">
                <a16:creationId xmlns:a16="http://schemas.microsoft.com/office/drawing/2014/main" id="{831D592F-6E9B-8951-588A-2A3F91494B0E}"/>
              </a:ext>
            </a:extLst>
          </p:cNvPr>
          <p:cNvSpPr>
            <a:spLocks noGrp="1"/>
          </p:cNvSpPr>
          <p:nvPr>
            <p:ph sz="half" idx="1"/>
          </p:nvPr>
        </p:nvSpPr>
        <p:spPr>
          <a:xfrm>
            <a:off x="609599" y="1209041"/>
            <a:ext cx="6817567" cy="5229081"/>
          </a:xfrm>
        </p:spPr>
        <p:txBody>
          <a:bodyPr wrap="square" anchor="t">
            <a:normAutofit/>
          </a:bodyPr>
          <a:lstStyle/>
          <a:p>
            <a:pPr>
              <a:lnSpc>
                <a:spcPct val="90000"/>
              </a:lnSpc>
            </a:pPr>
            <a:r>
              <a:rPr lang="en-US" dirty="0"/>
              <a:t>Consider patient’s mobility to get to where the medications are </a:t>
            </a:r>
            <a:r>
              <a:rPr lang="en-US" i="1" u="sng" dirty="0"/>
              <a:t>ROUTINELY</a:t>
            </a:r>
            <a:r>
              <a:rPr lang="en-US" dirty="0"/>
              <a:t> stored</a:t>
            </a:r>
          </a:p>
          <a:p>
            <a:pPr lvl="1">
              <a:lnSpc>
                <a:spcPct val="90000"/>
              </a:lnSpc>
            </a:pPr>
            <a:r>
              <a:rPr lang="en-US" sz="1800" b="1" dirty="0"/>
              <a:t>AMBULATION </a:t>
            </a:r>
            <a:r>
              <a:rPr lang="en-US" sz="1800" dirty="0"/>
              <a:t>matters here! Check M1860</a:t>
            </a:r>
          </a:p>
          <a:p>
            <a:pPr lvl="1">
              <a:lnSpc>
                <a:spcPct val="90000"/>
              </a:lnSpc>
            </a:pPr>
            <a:r>
              <a:rPr lang="en-US" sz="1800" dirty="0"/>
              <a:t>If you aren’t a 3 at SOC, question it and look at mobility first</a:t>
            </a:r>
          </a:p>
          <a:p>
            <a:pPr lvl="1">
              <a:lnSpc>
                <a:spcPct val="90000"/>
              </a:lnSpc>
            </a:pPr>
            <a:r>
              <a:rPr lang="en-US" sz="1800" dirty="0"/>
              <a:t>Consider physical and mental/cognitive impacts on mobility</a:t>
            </a:r>
          </a:p>
          <a:p>
            <a:pPr lvl="1">
              <a:lnSpc>
                <a:spcPct val="90000"/>
              </a:lnSpc>
            </a:pPr>
            <a:r>
              <a:rPr lang="en-US" sz="1800" dirty="0"/>
              <a:t>Consider ability to access glass of water to take the oral medications </a:t>
            </a:r>
          </a:p>
          <a:p>
            <a:pPr lvl="1">
              <a:lnSpc>
                <a:spcPct val="90000"/>
              </a:lnSpc>
            </a:pPr>
            <a:r>
              <a:rPr lang="en-US" sz="1800" dirty="0"/>
              <a:t>Routine storage location is considered where the meds are typically stored on a day-to-day basis.  </a:t>
            </a:r>
          </a:p>
          <a:p>
            <a:pPr lvl="2">
              <a:lnSpc>
                <a:spcPct val="90000"/>
              </a:lnSpc>
            </a:pPr>
            <a:r>
              <a:rPr lang="en-US" sz="1800" dirty="0"/>
              <a:t>Consider if there are multiple storage locations. </a:t>
            </a:r>
          </a:p>
          <a:p>
            <a:pPr lvl="2">
              <a:lnSpc>
                <a:spcPct val="90000"/>
              </a:lnSpc>
            </a:pPr>
            <a:r>
              <a:rPr lang="en-US" sz="1800" dirty="0"/>
              <a:t>Temporary change in storage location is not “routine”. </a:t>
            </a:r>
          </a:p>
          <a:p>
            <a:pPr marL="457200" lvl="1" indent="0">
              <a:lnSpc>
                <a:spcPct val="90000"/>
              </a:lnSpc>
              <a:buNone/>
            </a:pPr>
            <a:endParaRPr lang="en-US" sz="1800" dirty="0"/>
          </a:p>
          <a:p>
            <a:pPr marL="457200" lvl="1" indent="0">
              <a:lnSpc>
                <a:spcPct val="90000"/>
              </a:lnSpc>
              <a:buNone/>
            </a:pPr>
            <a:r>
              <a:rPr lang="en-US" sz="1800" i="1" u="sng" dirty="0">
                <a:highlight>
                  <a:srgbClr val="00FF00"/>
                </a:highlight>
              </a:rPr>
              <a:t>*Myth Buster- </a:t>
            </a:r>
            <a:r>
              <a:rPr lang="en-US" sz="1800" dirty="0"/>
              <a:t>Calling in to refill prescription or difficulty with transporting meds to the home is excluded! Start assessment when meds are in the home!</a:t>
            </a:r>
          </a:p>
          <a:p>
            <a:pPr marL="457200" lvl="1" indent="0">
              <a:lnSpc>
                <a:spcPct val="90000"/>
              </a:lnSpc>
              <a:buNone/>
            </a:pPr>
            <a:endParaRPr lang="en-US" sz="1500" dirty="0"/>
          </a:p>
        </p:txBody>
      </p:sp>
      <p:pic>
        <p:nvPicPr>
          <p:cNvPr id="6" name="Picture 5" descr="Capsules and pills inside a glass bowl">
            <a:extLst>
              <a:ext uri="{FF2B5EF4-FFF2-40B4-BE49-F238E27FC236}">
                <a16:creationId xmlns:a16="http://schemas.microsoft.com/office/drawing/2014/main" id="{38B2C9D8-5A0B-0850-9EB4-61EDE3C20D25}"/>
              </a:ext>
            </a:extLst>
          </p:cNvPr>
          <p:cNvPicPr>
            <a:picLocks noChangeAspect="1"/>
          </p:cNvPicPr>
          <p:nvPr/>
        </p:nvPicPr>
        <p:blipFill rotWithShape="1">
          <a:blip r:embed="rId3"/>
          <a:srcRect r="20178" b="3"/>
          <a:stretch/>
        </p:blipFill>
        <p:spPr>
          <a:xfrm>
            <a:off x="7600302" y="1209040"/>
            <a:ext cx="3982098" cy="5059363"/>
          </a:xfrm>
          <a:prstGeom prst="rect">
            <a:avLst/>
          </a:prstGeom>
          <a:noFill/>
        </p:spPr>
      </p:pic>
      <p:sp>
        <p:nvSpPr>
          <p:cNvPr id="4" name="Slide Number Placeholder 3">
            <a:extLst>
              <a:ext uri="{FF2B5EF4-FFF2-40B4-BE49-F238E27FC236}">
                <a16:creationId xmlns:a16="http://schemas.microsoft.com/office/drawing/2014/main" id="{F18720AC-6013-719B-44C0-989DAF4A83FF}"/>
              </a:ext>
            </a:extLst>
          </p:cNvPr>
          <p:cNvSpPr>
            <a:spLocks noGrp="1"/>
          </p:cNvSpPr>
          <p:nvPr>
            <p:ph type="sldNum" sz="quarter" idx="11"/>
          </p:nvPr>
        </p:nvSpPr>
        <p:spPr>
          <a:xfrm>
            <a:off x="8737600" y="6356351"/>
            <a:ext cx="2844800" cy="365125"/>
          </a:xfrm>
        </p:spPr>
        <p:txBody>
          <a:bodyPr anchor="ctr">
            <a:normAutofit/>
          </a:bodyPr>
          <a:lstStyle/>
          <a:p>
            <a:pPr>
              <a:spcAft>
                <a:spcPts val="600"/>
              </a:spcAft>
              <a:defRPr/>
            </a:pPr>
            <a:fld id="{44DF6C42-B37C-44BF-B78B-C73995278EA6}" type="slidenum">
              <a:rPr lang="en-US" smtClean="0"/>
              <a:pPr>
                <a:spcAft>
                  <a:spcPts val="600"/>
                </a:spcAft>
                <a:defRPr/>
              </a:pPr>
              <a:t>5</a:t>
            </a:fld>
            <a:endParaRPr lang="en-US"/>
          </a:p>
        </p:txBody>
      </p:sp>
    </p:spTree>
    <p:extLst>
      <p:ext uri="{BB962C8B-B14F-4D97-AF65-F5344CB8AC3E}">
        <p14:creationId xmlns:p14="http://schemas.microsoft.com/office/powerpoint/2010/main" val="3448776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E3865-04C1-0F0D-EC36-C456939A05B3}"/>
              </a:ext>
            </a:extLst>
          </p:cNvPr>
          <p:cNvSpPr>
            <a:spLocks noGrp="1"/>
          </p:cNvSpPr>
          <p:nvPr>
            <p:ph type="title"/>
          </p:nvPr>
        </p:nvSpPr>
        <p:spPr/>
        <p:txBody>
          <a:bodyPr/>
          <a:lstStyle/>
          <a:p>
            <a:r>
              <a:rPr lang="en-US" dirty="0"/>
              <a:t>Option Responses M2020 vs M1860 </a:t>
            </a:r>
          </a:p>
        </p:txBody>
      </p:sp>
      <p:pic>
        <p:nvPicPr>
          <p:cNvPr id="5" name="Content Placeholder 4">
            <a:extLst>
              <a:ext uri="{FF2B5EF4-FFF2-40B4-BE49-F238E27FC236}">
                <a16:creationId xmlns:a16="http://schemas.microsoft.com/office/drawing/2014/main" id="{91BFB5D6-A643-07FC-0BDE-32C4BDBE8941}"/>
              </a:ext>
            </a:extLst>
          </p:cNvPr>
          <p:cNvPicPr>
            <a:picLocks noGrp="1" noChangeAspect="1"/>
          </p:cNvPicPr>
          <p:nvPr>
            <p:ph idx="1"/>
          </p:nvPr>
        </p:nvPicPr>
        <p:blipFill>
          <a:blip r:embed="rId3"/>
          <a:stretch>
            <a:fillRect/>
          </a:stretch>
        </p:blipFill>
        <p:spPr>
          <a:xfrm>
            <a:off x="415636" y="1839892"/>
            <a:ext cx="4766180" cy="3948007"/>
          </a:xfrm>
          <a:prstGeom prst="rect">
            <a:avLst/>
          </a:prstGeom>
        </p:spPr>
      </p:pic>
      <p:sp>
        <p:nvSpPr>
          <p:cNvPr id="4" name="Slide Number Placeholder 3">
            <a:extLst>
              <a:ext uri="{FF2B5EF4-FFF2-40B4-BE49-F238E27FC236}">
                <a16:creationId xmlns:a16="http://schemas.microsoft.com/office/drawing/2014/main" id="{D3E37990-9FF4-FF23-C115-B9FFFA4573EC}"/>
              </a:ext>
            </a:extLst>
          </p:cNvPr>
          <p:cNvSpPr>
            <a:spLocks noGrp="1"/>
          </p:cNvSpPr>
          <p:nvPr>
            <p:ph type="sldNum" sz="quarter" idx="11"/>
          </p:nvPr>
        </p:nvSpPr>
        <p:spPr/>
        <p:txBody>
          <a:bodyPr/>
          <a:lstStyle/>
          <a:p>
            <a:pPr>
              <a:defRPr/>
            </a:pPr>
            <a:fld id="{44DF6C42-B37C-44BF-B78B-C73995278EA6}" type="slidenum">
              <a:rPr lang="en-US" smtClean="0"/>
              <a:pPr>
                <a:defRPr/>
              </a:pPr>
              <a:t>6</a:t>
            </a:fld>
            <a:endParaRPr lang="en-US" dirty="0"/>
          </a:p>
        </p:txBody>
      </p:sp>
      <p:pic>
        <p:nvPicPr>
          <p:cNvPr id="7" name="Picture 6">
            <a:extLst>
              <a:ext uri="{FF2B5EF4-FFF2-40B4-BE49-F238E27FC236}">
                <a16:creationId xmlns:a16="http://schemas.microsoft.com/office/drawing/2014/main" id="{653F7A6D-6FA6-803A-9298-05C2C86CFCE9}"/>
              </a:ext>
            </a:extLst>
          </p:cNvPr>
          <p:cNvPicPr>
            <a:picLocks noChangeAspect="1"/>
          </p:cNvPicPr>
          <p:nvPr/>
        </p:nvPicPr>
        <p:blipFill>
          <a:blip r:embed="rId4"/>
          <a:stretch>
            <a:fillRect/>
          </a:stretch>
        </p:blipFill>
        <p:spPr>
          <a:xfrm>
            <a:off x="5381625" y="1935946"/>
            <a:ext cx="6639843" cy="3948007"/>
          </a:xfrm>
          <a:prstGeom prst="rect">
            <a:avLst/>
          </a:prstGeom>
        </p:spPr>
      </p:pic>
      <p:sp>
        <p:nvSpPr>
          <p:cNvPr id="8" name="TextBox 7">
            <a:extLst>
              <a:ext uri="{FF2B5EF4-FFF2-40B4-BE49-F238E27FC236}">
                <a16:creationId xmlns:a16="http://schemas.microsoft.com/office/drawing/2014/main" id="{442DE600-373C-360B-A956-A70A76C9EC11}"/>
              </a:ext>
            </a:extLst>
          </p:cNvPr>
          <p:cNvSpPr txBox="1"/>
          <p:nvPr/>
        </p:nvSpPr>
        <p:spPr>
          <a:xfrm>
            <a:off x="415636" y="1459345"/>
            <a:ext cx="2632364" cy="369332"/>
          </a:xfrm>
          <a:prstGeom prst="rect">
            <a:avLst/>
          </a:prstGeom>
          <a:noFill/>
        </p:spPr>
        <p:txBody>
          <a:bodyPr wrap="square" rtlCol="0">
            <a:spAutoFit/>
          </a:bodyPr>
          <a:lstStyle/>
          <a:p>
            <a:r>
              <a:rPr lang="en-US" dirty="0"/>
              <a:t>M2020- Oral meds</a:t>
            </a:r>
          </a:p>
        </p:txBody>
      </p:sp>
      <p:sp>
        <p:nvSpPr>
          <p:cNvPr id="9" name="TextBox 8">
            <a:extLst>
              <a:ext uri="{FF2B5EF4-FFF2-40B4-BE49-F238E27FC236}">
                <a16:creationId xmlns:a16="http://schemas.microsoft.com/office/drawing/2014/main" id="{286B008B-5D8F-0D48-6677-E910F036407E}"/>
              </a:ext>
            </a:extLst>
          </p:cNvPr>
          <p:cNvSpPr txBox="1"/>
          <p:nvPr/>
        </p:nvSpPr>
        <p:spPr>
          <a:xfrm>
            <a:off x="5671127" y="1459345"/>
            <a:ext cx="2446532" cy="369332"/>
          </a:xfrm>
          <a:prstGeom prst="rect">
            <a:avLst/>
          </a:prstGeom>
          <a:noFill/>
        </p:spPr>
        <p:txBody>
          <a:bodyPr wrap="square" rtlCol="0">
            <a:spAutoFit/>
          </a:bodyPr>
          <a:lstStyle/>
          <a:p>
            <a:r>
              <a:rPr lang="en-US" dirty="0"/>
              <a:t>M1860- Ambulation </a:t>
            </a:r>
          </a:p>
        </p:txBody>
      </p:sp>
      <p:sp>
        <p:nvSpPr>
          <p:cNvPr id="3" name="Star: 5 Points 2">
            <a:extLst>
              <a:ext uri="{FF2B5EF4-FFF2-40B4-BE49-F238E27FC236}">
                <a16:creationId xmlns:a16="http://schemas.microsoft.com/office/drawing/2014/main" id="{EAA53E0B-7723-435B-6F09-7FCBE525B4C0}"/>
              </a:ext>
            </a:extLst>
          </p:cNvPr>
          <p:cNvSpPr/>
          <p:nvPr/>
        </p:nvSpPr>
        <p:spPr>
          <a:xfrm>
            <a:off x="5526375" y="3786577"/>
            <a:ext cx="263503" cy="246743"/>
          </a:xfrm>
          <a:prstGeom prst="star5">
            <a:avLst/>
          </a:prstGeom>
          <a:solidFill>
            <a:srgbClr val="FFFF00"/>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EAB5438F-CD27-FA49-D77C-FA2CC0D77F26}"/>
              </a:ext>
            </a:extLst>
          </p:cNvPr>
          <p:cNvSpPr/>
          <p:nvPr/>
        </p:nvSpPr>
        <p:spPr>
          <a:xfrm>
            <a:off x="5500377" y="4230045"/>
            <a:ext cx="289502" cy="246743"/>
          </a:xfrm>
          <a:prstGeom prst="star5">
            <a:avLst/>
          </a:prstGeom>
          <a:solidFill>
            <a:srgbClr val="FFFF00"/>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tar: 5 Points 10">
            <a:extLst>
              <a:ext uri="{FF2B5EF4-FFF2-40B4-BE49-F238E27FC236}">
                <a16:creationId xmlns:a16="http://schemas.microsoft.com/office/drawing/2014/main" id="{0FAF4D0F-0004-4F19-B29A-DB8EABC2CAC9}"/>
              </a:ext>
            </a:extLst>
          </p:cNvPr>
          <p:cNvSpPr/>
          <p:nvPr/>
        </p:nvSpPr>
        <p:spPr>
          <a:xfrm>
            <a:off x="5500376" y="4679570"/>
            <a:ext cx="289502" cy="246743"/>
          </a:xfrm>
          <a:prstGeom prst="star5">
            <a:avLst>
              <a:gd name="adj" fmla="val 19098"/>
              <a:gd name="hf" fmla="val 105146"/>
              <a:gd name="vf" fmla="val 110557"/>
            </a:avLst>
          </a:prstGeom>
          <a:solidFill>
            <a:srgbClr val="FFFF00"/>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12" name="Star: 5 Points 11">
            <a:extLst>
              <a:ext uri="{FF2B5EF4-FFF2-40B4-BE49-F238E27FC236}">
                <a16:creationId xmlns:a16="http://schemas.microsoft.com/office/drawing/2014/main" id="{1FD64697-6931-3541-497B-0E8AC2D938A0}"/>
              </a:ext>
            </a:extLst>
          </p:cNvPr>
          <p:cNvSpPr/>
          <p:nvPr/>
        </p:nvSpPr>
        <p:spPr>
          <a:xfrm>
            <a:off x="5526375" y="5035018"/>
            <a:ext cx="278017" cy="246743"/>
          </a:xfrm>
          <a:prstGeom prst="star5">
            <a:avLst>
              <a:gd name="adj" fmla="val 19098"/>
              <a:gd name="hf" fmla="val 105146"/>
              <a:gd name="vf" fmla="val 110557"/>
            </a:avLst>
          </a:prstGeom>
          <a:solidFill>
            <a:srgbClr val="FFFF00"/>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3" name="Star: 5 Points 12">
            <a:extLst>
              <a:ext uri="{FF2B5EF4-FFF2-40B4-BE49-F238E27FC236}">
                <a16:creationId xmlns:a16="http://schemas.microsoft.com/office/drawing/2014/main" id="{A3365725-09EE-E2B5-6158-BB2DE3E2A43C}"/>
              </a:ext>
            </a:extLst>
          </p:cNvPr>
          <p:cNvSpPr/>
          <p:nvPr/>
        </p:nvSpPr>
        <p:spPr>
          <a:xfrm>
            <a:off x="5526376" y="5461483"/>
            <a:ext cx="289502" cy="246744"/>
          </a:xfrm>
          <a:prstGeom prst="star5">
            <a:avLst>
              <a:gd name="adj" fmla="val 19098"/>
              <a:gd name="hf" fmla="val 105146"/>
              <a:gd name="vf" fmla="val 110557"/>
            </a:avLst>
          </a:prstGeom>
          <a:solidFill>
            <a:srgbClr val="FFFF00"/>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tar: 5 Points 13">
            <a:extLst>
              <a:ext uri="{FF2B5EF4-FFF2-40B4-BE49-F238E27FC236}">
                <a16:creationId xmlns:a16="http://schemas.microsoft.com/office/drawing/2014/main" id="{A67E51F7-B26F-6FEA-28DB-52E347717AE7}"/>
              </a:ext>
            </a:extLst>
          </p:cNvPr>
          <p:cNvSpPr/>
          <p:nvPr/>
        </p:nvSpPr>
        <p:spPr>
          <a:xfrm>
            <a:off x="372182" y="4756558"/>
            <a:ext cx="257263" cy="276836"/>
          </a:xfrm>
          <a:prstGeom prst="star5">
            <a:avLst/>
          </a:prstGeom>
          <a:solidFill>
            <a:srgbClr val="FFFF00"/>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463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A2B13-F762-8605-1E27-947E6FE34606}"/>
              </a:ext>
            </a:extLst>
          </p:cNvPr>
          <p:cNvSpPr>
            <a:spLocks noGrp="1"/>
          </p:cNvSpPr>
          <p:nvPr>
            <p:ph type="title"/>
          </p:nvPr>
        </p:nvSpPr>
        <p:spPr/>
        <p:txBody>
          <a:bodyPr/>
          <a:lstStyle/>
          <a:p>
            <a:r>
              <a:rPr lang="en-US" dirty="0"/>
              <a:t>Safe ACCESS Example</a:t>
            </a:r>
          </a:p>
        </p:txBody>
      </p:sp>
      <p:sp>
        <p:nvSpPr>
          <p:cNvPr id="3" name="Content Placeholder 2">
            <a:extLst>
              <a:ext uri="{FF2B5EF4-FFF2-40B4-BE49-F238E27FC236}">
                <a16:creationId xmlns:a16="http://schemas.microsoft.com/office/drawing/2014/main" id="{D6E8AD0F-BE1D-7C65-B0EB-7BA9D2CFC5DD}"/>
              </a:ext>
            </a:extLst>
          </p:cNvPr>
          <p:cNvSpPr>
            <a:spLocks noGrp="1"/>
          </p:cNvSpPr>
          <p:nvPr>
            <p:ph idx="1"/>
          </p:nvPr>
        </p:nvSpPr>
        <p:spPr/>
        <p:txBody>
          <a:bodyPr/>
          <a:lstStyle/>
          <a:p>
            <a:r>
              <a:rPr lang="en-US" dirty="0"/>
              <a:t>Example: Mr. Metoprolol had a recent knee replacement is unsteady and always requires supervision to safely ambulate. He possesses adequate knowledge to safely and reliably take his medication, once they are placed with in reach on his bedside table.   He usually stores his medication in the cabinet in the kitchen, but since his recent knee surgery his daughter has moved his medications and glass of water to his bedside table. </a:t>
            </a:r>
          </a:p>
          <a:p>
            <a:pPr marL="0" indent="0">
              <a:buNone/>
            </a:pPr>
            <a:r>
              <a:rPr lang="en-US" dirty="0"/>
              <a:t>	*How would you score M2020 Management of Oral Medications?</a:t>
            </a:r>
          </a:p>
        </p:txBody>
      </p:sp>
      <p:sp>
        <p:nvSpPr>
          <p:cNvPr id="4" name="Slide Number Placeholder 3">
            <a:extLst>
              <a:ext uri="{FF2B5EF4-FFF2-40B4-BE49-F238E27FC236}">
                <a16:creationId xmlns:a16="http://schemas.microsoft.com/office/drawing/2014/main" id="{BEC81112-50F5-FD67-9C62-25FF166F69F5}"/>
              </a:ext>
            </a:extLst>
          </p:cNvPr>
          <p:cNvSpPr>
            <a:spLocks noGrp="1"/>
          </p:cNvSpPr>
          <p:nvPr>
            <p:ph type="sldNum" sz="quarter" idx="11"/>
          </p:nvPr>
        </p:nvSpPr>
        <p:spPr/>
        <p:txBody>
          <a:bodyPr/>
          <a:lstStyle/>
          <a:p>
            <a:pPr>
              <a:defRPr/>
            </a:pPr>
            <a:fld id="{44DF6C42-B37C-44BF-B78B-C73995278EA6}" type="slidenum">
              <a:rPr lang="en-US" smtClean="0"/>
              <a:pPr>
                <a:defRPr/>
              </a:pPr>
              <a:t>7</a:t>
            </a:fld>
            <a:endParaRPr lang="en-US" dirty="0"/>
          </a:p>
        </p:txBody>
      </p:sp>
      <p:pic>
        <p:nvPicPr>
          <p:cNvPr id="8" name="Picture 7">
            <a:extLst>
              <a:ext uri="{FF2B5EF4-FFF2-40B4-BE49-F238E27FC236}">
                <a16:creationId xmlns:a16="http://schemas.microsoft.com/office/drawing/2014/main" id="{20800637-E278-D4B4-4AAE-CDF5E9375398}"/>
              </a:ext>
            </a:extLst>
          </p:cNvPr>
          <p:cNvPicPr>
            <a:picLocks noChangeAspect="1"/>
          </p:cNvPicPr>
          <p:nvPr/>
        </p:nvPicPr>
        <p:blipFill>
          <a:blip r:embed="rId3"/>
          <a:stretch>
            <a:fillRect/>
          </a:stretch>
        </p:blipFill>
        <p:spPr>
          <a:xfrm>
            <a:off x="1460240" y="3597167"/>
            <a:ext cx="8830907" cy="2181529"/>
          </a:xfrm>
          <a:prstGeom prst="rect">
            <a:avLst/>
          </a:prstGeom>
        </p:spPr>
      </p:pic>
      <p:sp>
        <p:nvSpPr>
          <p:cNvPr id="9" name="Arrow: Right 8">
            <a:extLst>
              <a:ext uri="{FF2B5EF4-FFF2-40B4-BE49-F238E27FC236}">
                <a16:creationId xmlns:a16="http://schemas.microsoft.com/office/drawing/2014/main" id="{B2FF8A4E-F416-B508-07A0-14C586409B58}"/>
              </a:ext>
            </a:extLst>
          </p:cNvPr>
          <p:cNvSpPr/>
          <p:nvPr/>
        </p:nvSpPr>
        <p:spPr>
          <a:xfrm>
            <a:off x="1342239" y="4964734"/>
            <a:ext cx="355931" cy="261257"/>
          </a:xfrm>
          <a:prstGeom prst="rightArrow">
            <a:avLst/>
          </a:prstGeom>
          <a:solidFill>
            <a:srgbClr val="FFFF00"/>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08320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0969A43-BF2B-D6A0-8C02-A4759D1C8D75}"/>
              </a:ext>
            </a:extLst>
          </p:cNvPr>
          <p:cNvSpPr>
            <a:spLocks noGrp="1"/>
          </p:cNvSpPr>
          <p:nvPr>
            <p:ph type="title"/>
          </p:nvPr>
        </p:nvSpPr>
        <p:spPr>
          <a:xfrm>
            <a:off x="609600" y="-213360"/>
            <a:ext cx="10972800" cy="1066800"/>
          </a:xfrm>
        </p:spPr>
        <p:txBody>
          <a:bodyPr/>
          <a:lstStyle/>
          <a:p>
            <a:r>
              <a:rPr lang="en-US" dirty="0"/>
              <a:t>Let’s break it down… “ALL Oral Meds”</a:t>
            </a:r>
          </a:p>
        </p:txBody>
      </p:sp>
      <p:pic>
        <p:nvPicPr>
          <p:cNvPr id="4" name="Content Placeholder 3">
            <a:extLst>
              <a:ext uri="{FF2B5EF4-FFF2-40B4-BE49-F238E27FC236}">
                <a16:creationId xmlns:a16="http://schemas.microsoft.com/office/drawing/2014/main" id="{8A38A08E-51E2-F043-0B83-A18B704A0180}"/>
              </a:ext>
            </a:extLst>
          </p:cNvPr>
          <p:cNvPicPr>
            <a:picLocks noGrp="1" noChangeAspect="1"/>
          </p:cNvPicPr>
          <p:nvPr>
            <p:ph idx="1"/>
          </p:nvPr>
        </p:nvPicPr>
        <p:blipFill>
          <a:blip r:embed="rId3"/>
          <a:stretch>
            <a:fillRect/>
          </a:stretch>
        </p:blipFill>
        <p:spPr>
          <a:xfrm>
            <a:off x="466531" y="1094874"/>
            <a:ext cx="10964805" cy="1848108"/>
          </a:xfrm>
        </p:spPr>
      </p:pic>
      <p:sp>
        <p:nvSpPr>
          <p:cNvPr id="2" name="Slide Number Placeholder 1">
            <a:extLst>
              <a:ext uri="{FF2B5EF4-FFF2-40B4-BE49-F238E27FC236}">
                <a16:creationId xmlns:a16="http://schemas.microsoft.com/office/drawing/2014/main" id="{9B0C3200-07F9-093E-CAA2-2D1D75ED8D3E}"/>
              </a:ext>
            </a:extLst>
          </p:cNvPr>
          <p:cNvSpPr>
            <a:spLocks noGrp="1"/>
          </p:cNvSpPr>
          <p:nvPr>
            <p:ph type="sldNum" sz="quarter" idx="11"/>
          </p:nvPr>
        </p:nvSpPr>
        <p:spPr>
          <a:xfrm>
            <a:off x="8737600" y="6356351"/>
            <a:ext cx="2844800" cy="365125"/>
          </a:xfrm>
        </p:spPr>
        <p:txBody>
          <a:bodyPr anchor="ctr">
            <a:normAutofit/>
          </a:bodyPr>
          <a:lstStyle/>
          <a:p>
            <a:pPr>
              <a:spcAft>
                <a:spcPts val="600"/>
              </a:spcAft>
              <a:defRPr/>
            </a:pPr>
            <a:fld id="{C5A03EA7-4C90-4411-BFF7-C0EDC3E6B3B5}" type="slidenum">
              <a:rPr lang="en-US" smtClean="0"/>
              <a:pPr>
                <a:spcAft>
                  <a:spcPts val="600"/>
                </a:spcAft>
                <a:defRPr/>
              </a:pPr>
              <a:t>8</a:t>
            </a:fld>
            <a:endParaRPr lang="en-US"/>
          </a:p>
        </p:txBody>
      </p:sp>
      <p:pic>
        <p:nvPicPr>
          <p:cNvPr id="5" name="Content Placeholder 3">
            <a:extLst>
              <a:ext uri="{FF2B5EF4-FFF2-40B4-BE49-F238E27FC236}">
                <a16:creationId xmlns:a16="http://schemas.microsoft.com/office/drawing/2014/main" id="{82279C58-BF47-5A75-18F9-D867E265CE11}"/>
              </a:ext>
            </a:extLst>
          </p:cNvPr>
          <p:cNvPicPr>
            <a:picLocks noChangeAspect="1"/>
          </p:cNvPicPr>
          <p:nvPr/>
        </p:nvPicPr>
        <p:blipFill>
          <a:blip r:embed="rId3"/>
          <a:stretch>
            <a:fillRect/>
          </a:stretch>
        </p:blipFill>
        <p:spPr bwMode="auto">
          <a:xfrm>
            <a:off x="201016" y="1035780"/>
            <a:ext cx="10964805" cy="148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245DB8E6-543B-D3E0-EEAB-9DA8D3828235}"/>
              </a:ext>
            </a:extLst>
          </p:cNvPr>
          <p:cNvSpPr txBox="1"/>
          <p:nvPr/>
        </p:nvSpPr>
        <p:spPr>
          <a:xfrm>
            <a:off x="621814" y="2887682"/>
            <a:ext cx="10723418" cy="4524315"/>
          </a:xfrm>
          <a:prstGeom prst="rect">
            <a:avLst/>
          </a:prstGeom>
          <a:noFill/>
        </p:spPr>
        <p:txBody>
          <a:bodyPr wrap="square" rtlCol="0">
            <a:spAutoFit/>
          </a:bodyPr>
          <a:lstStyle/>
          <a:p>
            <a:r>
              <a:rPr lang="en-US" b="1" i="1" u="sng" dirty="0"/>
              <a:t>#2 Consider ALL ORAL Medications</a:t>
            </a:r>
          </a:p>
          <a:p>
            <a:endParaRPr lang="en-US" dirty="0"/>
          </a:p>
          <a:p>
            <a:pPr marL="285750" indent="-285750">
              <a:buFont typeface="Arial" panose="020B0604020202020204" pitchFamily="34" charset="0"/>
              <a:buChar char="•"/>
            </a:pPr>
            <a:r>
              <a:rPr lang="en-US" dirty="0"/>
              <a:t>ORAL medications only- taken by mouth and swallowed into the GI tract.  </a:t>
            </a:r>
          </a:p>
          <a:p>
            <a:pPr marL="742950" lvl="1" indent="-285750">
              <a:buFont typeface="Arial" panose="020B0604020202020204" pitchFamily="34" charset="0"/>
              <a:buChar char="•"/>
            </a:pPr>
            <a:r>
              <a:rPr lang="en-US" dirty="0"/>
              <a:t>Sublingual, buccal, swish and expectorate, or g-tube meds are excluded. (Also excluded injectable and IV meds)</a:t>
            </a:r>
          </a:p>
          <a:p>
            <a:pPr marL="285750" indent="-285750">
              <a:buFont typeface="Arial" panose="020B0604020202020204" pitchFamily="34" charset="0"/>
              <a:buChar char="•"/>
            </a:pPr>
            <a:r>
              <a:rPr lang="en-US" dirty="0"/>
              <a:t>Both oral prescription and OTC medications</a:t>
            </a:r>
          </a:p>
          <a:p>
            <a:pPr marL="285750" indent="-285750">
              <a:buFont typeface="Arial" panose="020B0604020202020204" pitchFamily="34" charset="0"/>
              <a:buChar char="•"/>
            </a:pPr>
            <a:r>
              <a:rPr lang="en-US" dirty="0"/>
              <a:t>Active meds only- Ensure a complete reconciled medication list</a:t>
            </a:r>
          </a:p>
          <a:p>
            <a:pPr marL="742950" lvl="1" indent="-285750">
              <a:buFont typeface="Arial" panose="020B0604020202020204" pitchFamily="34" charset="0"/>
              <a:buChar char="•"/>
            </a:pPr>
            <a:r>
              <a:rPr lang="en-US" dirty="0"/>
              <a:t>Set clinicians up for success!</a:t>
            </a:r>
          </a:p>
          <a:p>
            <a:pPr marL="742950" lvl="1" indent="-285750">
              <a:buFont typeface="Arial" panose="020B0604020202020204" pitchFamily="34" charset="0"/>
              <a:buChar char="•"/>
            </a:pPr>
            <a:r>
              <a:rPr lang="en-US" dirty="0"/>
              <a:t>Do all our SOC clinicians understand how to reconcile a medication list? </a:t>
            </a:r>
          </a:p>
          <a:p>
            <a:pPr marL="742950" lvl="1" indent="-285750">
              <a:buFont typeface="Arial" panose="020B0604020202020204" pitchFamily="34" charset="0"/>
              <a:buChar char="•"/>
            </a:pPr>
            <a:r>
              <a:rPr lang="en-US" dirty="0"/>
              <a:t>Consider how you would score a patient if they were not taking the correct medications</a:t>
            </a:r>
          </a:p>
          <a:p>
            <a:pPr marL="285750" indent="-285750">
              <a:buFont typeface="Arial" panose="020B0604020202020204" pitchFamily="34" charset="0"/>
              <a:buChar char="•"/>
            </a:pPr>
            <a:r>
              <a:rPr lang="en-US" dirty="0"/>
              <a:t>Time period under consideration- Day of assessment </a:t>
            </a:r>
          </a:p>
          <a:p>
            <a:pPr marL="742950" lvl="1" indent="-285750">
              <a:buFont typeface="Arial" panose="020B0604020202020204" pitchFamily="34" charset="0"/>
              <a:buChar char="•"/>
            </a:pPr>
            <a:r>
              <a:rPr lang="en-US" dirty="0"/>
              <a:t>Day of Assessment: Time in the home and preceding 24 hours (collaborate in your assessment window) </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5A1EE2AA-EA16-4BA5-258C-DDBACBFEB7C7}"/>
              </a:ext>
            </a:extLst>
          </p:cNvPr>
          <p:cNvSpPr/>
          <p:nvPr/>
        </p:nvSpPr>
        <p:spPr>
          <a:xfrm>
            <a:off x="1175657" y="1436914"/>
            <a:ext cx="2317876" cy="279919"/>
          </a:xfrm>
          <a:prstGeom prst="rect">
            <a:avLst/>
          </a:prstGeom>
          <a:noFill/>
          <a:ln w="12700">
            <a:solidFill>
              <a:srgbClr val="002060"/>
            </a:solidFill>
            <a:prstDash val="dash"/>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19614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AME" val="SLIDEDRAFT"/>
</p:tagLst>
</file>

<file path=ppt/tags/tag2.xml><?xml version="1.0" encoding="utf-8"?>
<p:tagLst xmlns:a="http://schemas.openxmlformats.org/drawingml/2006/main" xmlns:r="http://schemas.openxmlformats.org/officeDocument/2006/relationships" xmlns:p="http://schemas.openxmlformats.org/presentationml/2006/main">
  <p:tag name="ENAME" val="COVERLOGO"/>
  <p:tag name="IGNOREFONTNONCOMPLIANCE" val="0"/>
  <p:tag name="FONTNAME" val="Arial"/>
  <p:tag name="FONTSIZE" val="13"/>
  <p:tag name="FONTBOLD" val="0"/>
  <p:tag name="FONTITALIC" val="0"/>
  <p:tag name="FONTULINE" val="0"/>
  <p:tag name="FONTSHADOW" val="0"/>
  <p:tag name="FONTALIGNMENT" val="2"/>
  <p:tag name="FONTCOLOR" val="0"/>
  <p:tag name="FONT_COLOR_TYPE" val="1"/>
  <p:tag name="FONT_COLOR_SCHEME_INDEX" val="0"/>
  <p:tag name="IGNORECOLORLINESNONCOMPLIANCE" val="0"/>
  <p:tag name="FILLVISIBLE" val="0"/>
  <p:tag name="FILLCOLOR" val="16777215"/>
  <p:tag name="FILL_COLOR_SCHEME_INDEX" val="0"/>
  <p:tag name="FILL_COLOR_TYPE" val="1"/>
  <p:tag name="FILLCOLORING" val="No Fill"/>
  <p:tag name="LINEVISIBLE" val="-1"/>
  <p:tag name="LINECOLOR" val="15707648"/>
  <p:tag name="LINE_COLOR_SCHEME_INDEX" val="0"/>
  <p:tag name="LINE_COLOR_TYPE" val="1"/>
  <p:tag name="IGNOREPOSITIONNONCOMPLIANCE" val="0"/>
  <p:tag name="POSITIONTOP" val="79.625"/>
  <p:tag name="POSITIONLEFT" val="521.496"/>
  <p:tag name="IGNORESIZENONCOMPLIANCE" val="0"/>
  <p:tag name="SIZEWIDTH" val="216"/>
  <p:tag name="SIZEHEIGHT" val="72"/>
</p:tagLst>
</file>

<file path=ppt/tags/tag3.xml><?xml version="1.0" encoding="utf-8"?>
<p:tagLst xmlns:a="http://schemas.openxmlformats.org/drawingml/2006/main" xmlns:r="http://schemas.openxmlformats.org/officeDocument/2006/relationships" xmlns:p="http://schemas.openxmlformats.org/presentationml/2006/main">
  <p:tag name="SLIDETYPE" val="TITLE"/>
  <p:tag name="SAVEDPATH" val="G:\Healthcare\Companies\a\Aveanna\2021\Project Osprey (IPO)\Analyst Model &amp; Presentation\Presentation\Aveanna Analyst Day Presentation vF (Part 1).pptx"/>
  <p:tag name="SAVEDPATHUNC" val="\\intranet.barcapint.com\dfs-amer\group\nyk\area\ibd\Healthcare\Companies\a\Aveanna\2021\Project Osprey (IPO)\Analyst Model &amp; Presentation\Presentation\Aveanna Analyst Day Presentation vF (Part 1).pptx"/>
</p:tagLst>
</file>

<file path=ppt/tags/tag4.xml><?xml version="1.0" encoding="utf-8"?>
<p:tagLst xmlns:a="http://schemas.openxmlformats.org/drawingml/2006/main" xmlns:r="http://schemas.openxmlformats.org/officeDocument/2006/relationships" xmlns:p="http://schemas.openxmlformats.org/presentationml/2006/main">
  <p:tag name="ENAME" val="MANAGED"/>
  <p:tag name="IGNOREFONTNONCOMPLIANCE" val="0"/>
  <p:tag name="FONTNAME" val="Arial"/>
  <p:tag name="FONTSIZE" val="32"/>
  <p:tag name="FONTBOLD" val="0"/>
  <p:tag name="FONTITALIC" val="0"/>
  <p:tag name="FONTULINE" val="0"/>
  <p:tag name="FONTSHADOW" val="0"/>
  <p:tag name="FONTALIGNMENT" val="1"/>
  <p:tag name="FONTCOLOR" val="15707648"/>
  <p:tag name="FONT_COLOR_TYPE" val="2"/>
  <p:tag name="FONT_COLOR_SCHEME_INDEX" val="5"/>
  <p:tag name="IGNORECOLORLINESNONCOMPLIANCE" val="0"/>
  <p:tag name="FILLVISIBLE" val="0"/>
  <p:tag name="FILLCOLOR" val="16777215"/>
  <p:tag name="FILL_COLOR_SCHEME_INDEX" val="0"/>
  <p:tag name="FILL_COLOR_TYPE" val="1"/>
  <p:tag name="FILLCOLORING" val="No Fill"/>
  <p:tag name="LINEVISIBLE" val="0"/>
  <p:tag name="LINECOLOR" val="16777215"/>
  <p:tag name="LINE_COLOR_SCHEME_INDEX" val="0"/>
  <p:tag name="LINE_COLOR_TYPE" val="1"/>
  <p:tag name="LINECOLORING" val="No Line"/>
  <p:tag name="IGNOREPOSITIONNONCOMPLIANCE" val="0"/>
  <p:tag name="POSITIONTOP" val="221.093"/>
  <p:tag name="POSITIONLEFT" val="97.927"/>
  <p:tag name="IGNORESIZENONCOMPLIANCE" val="0"/>
  <p:tag name="SIZEWIDTH" val="439.2"/>
  <p:tag name="SIZEHEIGHT" val="38.775"/>
</p:tagLst>
</file>

<file path=ppt/tags/tag5.xml><?xml version="1.0" encoding="utf-8"?>
<p:tagLst xmlns:a="http://schemas.openxmlformats.org/drawingml/2006/main" xmlns:r="http://schemas.openxmlformats.org/officeDocument/2006/relationships" xmlns:p="http://schemas.openxmlformats.org/presentationml/2006/main">
  <p:tag name="ENAME" val="MANAGED"/>
  <p:tag name="IGNOREFONTNONCOMPLIANCE" val="0"/>
  <p:tag name="FONTNAME" val="Arial"/>
  <p:tag name="FONTSIZE" val="14"/>
  <p:tag name="FONTBOLD" val="0"/>
  <p:tag name="FONTITALIC" val="0"/>
  <p:tag name="FONTULINE" val="0"/>
  <p:tag name="FONTSHADOW" val="0"/>
  <p:tag name="FONTALIGNMENT" val="1"/>
  <p:tag name="FONTCOLOR" val="0"/>
  <p:tag name="FONT_COLOR_TYPE" val="2"/>
  <p:tag name="FONT_COLOR_SCHEME_INDEX" val="2"/>
  <p:tag name="IGNORECOLORLINESNONCOMPLIANCE" val="0"/>
  <p:tag name="FILLVISIBLE" val="0"/>
  <p:tag name="FILLCOLOR" val="16777215"/>
  <p:tag name="FILL_COLOR_SCHEME_INDEX" val="0"/>
  <p:tag name="FILL_COLOR_TYPE" val="1"/>
  <p:tag name="FILLCOLORING" val="No Fill"/>
  <p:tag name="LINEVISIBLE" val="0"/>
  <p:tag name="LINECOLOR" val="16777215"/>
  <p:tag name="LINE_COLOR_SCHEME_INDEX" val="0"/>
  <p:tag name="LINE_COLOR_TYPE" val="1"/>
  <p:tag name="LINECOLORING" val="No Line"/>
  <p:tag name="IGNOREPOSITIONNONCOMPLIANCE" val="0"/>
  <p:tag name="POSITIONTOP" val="379.12"/>
  <p:tag name="POSITIONLEFT" val="97.927"/>
  <p:tag name="IGNORESIZENONCOMPLIANCE" val="0"/>
  <p:tag name="SIZEWIDTH" val="286.875"/>
  <p:tag name="SIZEHEIGHT" val="40.88"/>
</p:tagLst>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prstDash val="dash"/>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igrationWizIdDocumentLibraryPermissions xmlns="ab0a3051-20ac-470f-91c9-d05e6a305560" xsi:nil="true"/>
    <MigrationWizIdPermissionLevels xmlns="ab0a3051-20ac-470f-91c9-d05e6a305560" xsi:nil="true"/>
    <_activity xmlns="ab0a3051-20ac-470f-91c9-d05e6a305560" xsi:nil="true"/>
    <MigrationWizIdSecurityGroups xmlns="ab0a3051-20ac-470f-91c9-d05e6a305560" xsi:nil="true"/>
    <MigrationWizId xmlns="ab0a3051-20ac-470f-91c9-d05e6a305560" xsi:nil="true"/>
    <MigrationWizIdPermissions xmlns="ab0a3051-20ac-470f-91c9-d05e6a30556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BE931A871783C4AB802EA89C721178A" ma:contentTypeVersion="21" ma:contentTypeDescription="Create a new document." ma:contentTypeScope="" ma:versionID="abc6e114770ffbb7deb0585d198b4214">
  <xsd:schema xmlns:xsd="http://www.w3.org/2001/XMLSchema" xmlns:xs="http://www.w3.org/2001/XMLSchema" xmlns:p="http://schemas.microsoft.com/office/2006/metadata/properties" xmlns:ns3="ab0a3051-20ac-470f-91c9-d05e6a305560" xmlns:ns4="b7822eac-9cbc-46dd-8783-386cf21ad900" targetNamespace="http://schemas.microsoft.com/office/2006/metadata/properties" ma:root="true" ma:fieldsID="9d7a7e239664b85000711db11c551e2b" ns3:_="" ns4:_="">
    <xsd:import namespace="ab0a3051-20ac-470f-91c9-d05e6a305560"/>
    <xsd:import namespace="b7822eac-9cbc-46dd-8783-386cf21ad900"/>
    <xsd:element name="properties">
      <xsd:complexType>
        <xsd:sequence>
          <xsd:element name="documentManagement">
            <xsd:complexType>
              <xsd:all>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LengthInSeconds" minOccurs="0"/>
                <xsd:element ref="ns3:MediaServiceAutoKeyPoints" minOccurs="0"/>
                <xsd:element ref="ns3:MediaServiceKeyPoints" minOccurs="0"/>
                <xsd:element ref="ns3:MediaServiceOCR" minOccurs="0"/>
                <xsd:element ref="ns3:MediaServiceLocation"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0a3051-20ac-470f-91c9-d05e6a305560"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ServiceOCR" ma:index="25" nillable="true" ma:displayName="Extracted Text" ma:internalName="MediaServiceOCR" ma:readOnly="true">
      <xsd:simpleType>
        <xsd:restriction base="dms:Note">
          <xsd:maxLength value="255"/>
        </xsd:restriction>
      </xsd:simpleType>
    </xsd:element>
    <xsd:element name="MediaServiceLocation" ma:index="26" nillable="true" ma:displayName="Location" ma:indexed="true" ma:internalName="MediaServiceLocation" ma:readOnly="true">
      <xsd:simpleType>
        <xsd:restriction base="dms:Text"/>
      </xsd:simpleType>
    </xsd:element>
    <xsd:element name="_activity" ma:index="27" nillable="true" ma:displayName="_activity" ma:hidden="true" ma:internalName="_activity">
      <xsd:simpleType>
        <xsd:restriction base="dms:Note"/>
      </xsd:simple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822eac-9cbc-46dd-8783-386cf21ad90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5BA961-280A-454F-A5E3-4DC870969E96}">
  <ds:schemaRefs>
    <ds:schemaRef ds:uri="ab0a3051-20ac-470f-91c9-d05e6a305560"/>
    <ds:schemaRef ds:uri="http://schemas.microsoft.com/office/2006/documentManagement/types"/>
    <ds:schemaRef ds:uri="http://schemas.openxmlformats.org/package/2006/metadata/core-properties"/>
    <ds:schemaRef ds:uri="http://purl.org/dc/elements/1.1/"/>
    <ds:schemaRef ds:uri="b7822eac-9cbc-46dd-8783-386cf21ad900"/>
    <ds:schemaRef ds:uri="http://purl.org/dc/dcmitype/"/>
    <ds:schemaRef ds:uri="http://www.w3.org/XML/1998/namespace"/>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5D66CCE0-AF2C-4E6A-B24C-991EFF6E43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0a3051-20ac-470f-91c9-d05e6a305560"/>
    <ds:schemaRef ds:uri="b7822eac-9cbc-46dd-8783-386cf21ad9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55D18C-7A4A-4C82-9EFA-21C0F54D0C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109505</TotalTime>
  <Words>2316</Words>
  <Application>Microsoft Office PowerPoint</Application>
  <PresentationFormat>Widescreen</PresentationFormat>
  <Paragraphs>251</Paragraphs>
  <Slides>25</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Times New Roman</vt:lpstr>
      <vt:lpstr>Wingdings</vt:lpstr>
      <vt:lpstr>blank</vt:lpstr>
      <vt:lpstr>Home Health Value Based Purchasing: M2020 Oral Meds</vt:lpstr>
      <vt:lpstr>Purpose/ Objectives </vt:lpstr>
      <vt:lpstr>Why is M2020 (Management oral meds) important?</vt:lpstr>
      <vt:lpstr>Overview</vt:lpstr>
      <vt:lpstr>Let’s break it down…</vt:lpstr>
      <vt:lpstr> REWIND: SAFE ACCESS is INCLUDED</vt:lpstr>
      <vt:lpstr>Option Responses M2020 vs M1860 </vt:lpstr>
      <vt:lpstr>Safe ACCESS Example</vt:lpstr>
      <vt:lpstr>Let’s break it down… “ALL Oral Meds”</vt:lpstr>
      <vt:lpstr>Medication Reconciliation (CMS.gov)</vt:lpstr>
      <vt:lpstr>Myth Busters : “All Oral Meds” </vt:lpstr>
      <vt:lpstr>Example: “All Oral Meds”</vt:lpstr>
      <vt:lpstr>Let’s Break it down… “Patient’s Current Ability” </vt:lpstr>
      <vt:lpstr>REWIND: Code Ability Prior to Interventions</vt:lpstr>
      <vt:lpstr>REWIND:  Ability Can Vary….</vt:lpstr>
      <vt:lpstr>Reliable…</vt:lpstr>
      <vt:lpstr>Use Clinical Judgement</vt:lpstr>
      <vt:lpstr>Myth Busters:  “Patient’s Safe Ability”</vt:lpstr>
      <vt:lpstr>Example: Safe Reliable Ability</vt:lpstr>
      <vt:lpstr>REWIND:  Scoring ability in an ALF!</vt:lpstr>
      <vt:lpstr>Strategies to improve M2020 </vt:lpstr>
      <vt:lpstr>Clinical Manager Considerations</vt:lpstr>
      <vt:lpstr>Clinical manager Considerations- Discharge</vt:lpstr>
      <vt:lpstr>Let’s REWIND the Big Take-aways…</vt:lpstr>
      <vt:lpstr>Questions?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Johnson</dc:creator>
  <cp:lastModifiedBy>Alisa Staples</cp:lastModifiedBy>
  <cp:revision>2155</cp:revision>
  <cp:lastPrinted>2019-11-13T22:20:57Z</cp:lastPrinted>
  <dcterms:created xsi:type="dcterms:W3CDTF">2013-07-11T19:41:06Z</dcterms:created>
  <dcterms:modified xsi:type="dcterms:W3CDTF">2023-09-11T20:48:20Z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0x0101009BE931A871783C4AB802EA89C721178A</vt:lpwstr>
  </property>
</Properties>
</file>