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8"/>
  </p:notesMasterIdLst>
  <p:handoutMasterIdLst>
    <p:handoutMasterId r:id="rId19"/>
  </p:handoutMasterIdLst>
  <p:sldIdLst>
    <p:sldId id="256" r:id="rId2"/>
    <p:sldId id="2057" r:id="rId3"/>
    <p:sldId id="2069" r:id="rId4"/>
    <p:sldId id="2070" r:id="rId5"/>
    <p:sldId id="2071" r:id="rId6"/>
    <p:sldId id="2055" r:id="rId7"/>
    <p:sldId id="2027" r:id="rId8"/>
    <p:sldId id="2089" r:id="rId9"/>
    <p:sldId id="2091" r:id="rId10"/>
    <p:sldId id="2048" r:id="rId11"/>
    <p:sldId id="2075" r:id="rId12"/>
    <p:sldId id="2077" r:id="rId13"/>
    <p:sldId id="2096" r:id="rId14"/>
    <p:sldId id="2086" r:id="rId15"/>
    <p:sldId id="2095" r:id="rId16"/>
    <p:sldId id="2085" r:id="rId1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7" userDrawn="1">
          <p15:clr>
            <a:srgbClr val="A4A3A4"/>
          </p15:clr>
        </p15:guide>
        <p15:guide id="2" pos="2208" userDrawn="1">
          <p15:clr>
            <a:srgbClr val="A4A3A4"/>
          </p15:clr>
        </p15:guide>
        <p15:guide id="3" orient="horz"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Shanner"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61A5"/>
    <a:srgbClr val="3269FF"/>
    <a:srgbClr val="60BF38"/>
    <a:srgbClr val="3793AD"/>
    <a:srgbClr val="2085E3"/>
    <a:srgbClr val="87CDE8"/>
    <a:srgbClr val="1084C7"/>
    <a:srgbClr val="FFFFFF"/>
    <a:srgbClr val="5A77FF"/>
    <a:srgbClr val="81C5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90CFA-16ED-46FE-8BA9-3C2484861B66}" v="10" dt="2023-09-07T11:55:07.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6" autoAdjust="0"/>
    <p:restoredTop sz="67098" autoAdjust="0"/>
  </p:normalViewPr>
  <p:slideViewPr>
    <p:cSldViewPr snapToGrid="0">
      <p:cViewPr varScale="1">
        <p:scale>
          <a:sx n="109" d="100"/>
          <a:sy n="109" d="100"/>
        </p:scale>
        <p:origin x="2232" y="12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47"/>
        <p:guide pos="2208"/>
        <p:guide orient="horz"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Jirsa" userId="9c16f873-2c18-4972-8d99-fc38c0a12252" providerId="ADAL" clId="{78A90CFA-16ED-46FE-8BA9-3C2484861B66}"/>
    <pc:docChg chg="undo custSel addSld delSld modSld">
      <pc:chgData name="Susan Jirsa" userId="9c16f873-2c18-4972-8d99-fc38c0a12252" providerId="ADAL" clId="{78A90CFA-16ED-46FE-8BA9-3C2484861B66}" dt="2023-09-07T11:55:07.496" v="38" actId="5793"/>
      <pc:docMkLst>
        <pc:docMk/>
      </pc:docMkLst>
      <pc:sldChg chg="del">
        <pc:chgData name="Susan Jirsa" userId="9c16f873-2c18-4972-8d99-fc38c0a12252" providerId="ADAL" clId="{78A90CFA-16ED-46FE-8BA9-3C2484861B66}" dt="2023-09-05T16:35:41.811" v="32" actId="47"/>
        <pc:sldMkLst>
          <pc:docMk/>
          <pc:sldMk cId="2730991299" sldId="1047"/>
        </pc:sldMkLst>
      </pc:sldChg>
      <pc:sldChg chg="delSp del mod">
        <pc:chgData name="Susan Jirsa" userId="9c16f873-2c18-4972-8d99-fc38c0a12252" providerId="ADAL" clId="{78A90CFA-16ED-46FE-8BA9-3C2484861B66}" dt="2023-09-05T16:35:38.072" v="31" actId="47"/>
        <pc:sldMkLst>
          <pc:docMk/>
          <pc:sldMk cId="312246713" sldId="2053"/>
        </pc:sldMkLst>
        <pc:picChg chg="del">
          <ac:chgData name="Susan Jirsa" userId="9c16f873-2c18-4972-8d99-fc38c0a12252" providerId="ADAL" clId="{78A90CFA-16ED-46FE-8BA9-3C2484861B66}" dt="2023-09-05T16:35:37.082" v="30" actId="478"/>
          <ac:picMkLst>
            <pc:docMk/>
            <pc:sldMk cId="312246713" sldId="2053"/>
            <ac:picMk id="7" creationId="{3AE9F2E9-7FE9-AA66-ADB5-3C6255D0484A}"/>
          </ac:picMkLst>
        </pc:picChg>
      </pc:sldChg>
      <pc:sldChg chg="delSp modSp mod">
        <pc:chgData name="Susan Jirsa" userId="9c16f873-2c18-4972-8d99-fc38c0a12252" providerId="ADAL" clId="{78A90CFA-16ED-46FE-8BA9-3C2484861B66}" dt="2023-09-05T16:33:13.633" v="9" actId="14100"/>
        <pc:sldMkLst>
          <pc:docMk/>
          <pc:sldMk cId="2254408500" sldId="2055"/>
        </pc:sldMkLst>
        <pc:picChg chg="mod">
          <ac:chgData name="Susan Jirsa" userId="9c16f873-2c18-4972-8d99-fc38c0a12252" providerId="ADAL" clId="{78A90CFA-16ED-46FE-8BA9-3C2484861B66}" dt="2023-09-05T16:33:13.633" v="9" actId="14100"/>
          <ac:picMkLst>
            <pc:docMk/>
            <pc:sldMk cId="2254408500" sldId="2055"/>
            <ac:picMk id="6" creationId="{4A387844-751D-AF03-8B7C-6BA68F8C0D8D}"/>
          </ac:picMkLst>
        </pc:picChg>
        <pc:picChg chg="del">
          <ac:chgData name="Susan Jirsa" userId="9c16f873-2c18-4972-8d99-fc38c0a12252" providerId="ADAL" clId="{78A90CFA-16ED-46FE-8BA9-3C2484861B66}" dt="2023-09-05T16:33:09.204" v="7" actId="478"/>
          <ac:picMkLst>
            <pc:docMk/>
            <pc:sldMk cId="2254408500" sldId="2055"/>
            <ac:picMk id="10" creationId="{54948C0E-4840-B22D-EC45-8215086579C6}"/>
          </ac:picMkLst>
        </pc:picChg>
      </pc:sldChg>
      <pc:sldChg chg="delSp modSp mod modClrScheme modAnim chgLayout">
        <pc:chgData name="Susan Jirsa" userId="9c16f873-2c18-4972-8d99-fc38c0a12252" providerId="ADAL" clId="{78A90CFA-16ED-46FE-8BA9-3C2484861B66}" dt="2023-09-05T16:32:59.534" v="5"/>
        <pc:sldMkLst>
          <pc:docMk/>
          <pc:sldMk cId="726493477" sldId="2057"/>
        </pc:sldMkLst>
        <pc:spChg chg="mod">
          <ac:chgData name="Susan Jirsa" userId="9c16f873-2c18-4972-8d99-fc38c0a12252" providerId="ADAL" clId="{78A90CFA-16ED-46FE-8BA9-3C2484861B66}" dt="2023-09-05T16:32:52.678" v="4" actId="26606"/>
          <ac:spMkLst>
            <pc:docMk/>
            <pc:sldMk cId="726493477" sldId="2057"/>
            <ac:spMk id="2" creationId="{4A353843-BB5B-9317-FAE1-FE99CA54450D}"/>
          </ac:spMkLst>
        </pc:spChg>
        <pc:spChg chg="mod">
          <ac:chgData name="Susan Jirsa" userId="9c16f873-2c18-4972-8d99-fc38c0a12252" providerId="ADAL" clId="{78A90CFA-16ED-46FE-8BA9-3C2484861B66}" dt="2023-09-05T16:32:52.678" v="4" actId="26606"/>
          <ac:spMkLst>
            <pc:docMk/>
            <pc:sldMk cId="726493477" sldId="2057"/>
            <ac:spMk id="3" creationId="{B4318C7A-2439-0F36-5FF8-7E9782F50A72}"/>
          </ac:spMkLst>
        </pc:spChg>
        <pc:spChg chg="mod">
          <ac:chgData name="Susan Jirsa" userId="9c16f873-2c18-4972-8d99-fc38c0a12252" providerId="ADAL" clId="{78A90CFA-16ED-46FE-8BA9-3C2484861B66}" dt="2023-09-05T16:32:52.678" v="4" actId="26606"/>
          <ac:spMkLst>
            <pc:docMk/>
            <pc:sldMk cId="726493477" sldId="2057"/>
            <ac:spMk id="4" creationId="{1C36CA71-ADEA-150A-7630-4ED4957A023B}"/>
          </ac:spMkLst>
        </pc:spChg>
        <pc:picChg chg="del">
          <ac:chgData name="Susan Jirsa" userId="9c16f873-2c18-4972-8d99-fc38c0a12252" providerId="ADAL" clId="{78A90CFA-16ED-46FE-8BA9-3C2484861B66}" dt="2023-09-05T16:32:42.278" v="1" actId="478"/>
          <ac:picMkLst>
            <pc:docMk/>
            <pc:sldMk cId="726493477" sldId="2057"/>
            <ac:picMk id="6" creationId="{FB757890-5125-F463-3BD1-AFFC44E8CA39}"/>
          </ac:picMkLst>
        </pc:picChg>
      </pc:sldChg>
      <pc:sldChg chg="delSp modSp mod modClrScheme chgLayout">
        <pc:chgData name="Susan Jirsa" userId="9c16f873-2c18-4972-8d99-fc38c0a12252" providerId="ADAL" clId="{78A90CFA-16ED-46FE-8BA9-3C2484861B66}" dt="2023-09-05T16:32:48.910" v="3" actId="26606"/>
        <pc:sldMkLst>
          <pc:docMk/>
          <pc:sldMk cId="2732949546" sldId="2069"/>
        </pc:sldMkLst>
        <pc:spChg chg="mod">
          <ac:chgData name="Susan Jirsa" userId="9c16f873-2c18-4972-8d99-fc38c0a12252" providerId="ADAL" clId="{78A90CFA-16ED-46FE-8BA9-3C2484861B66}" dt="2023-09-05T16:32:48.910" v="3" actId="26606"/>
          <ac:spMkLst>
            <pc:docMk/>
            <pc:sldMk cId="2732949546" sldId="2069"/>
            <ac:spMk id="2" creationId="{4A353843-BB5B-9317-FAE1-FE99CA54450D}"/>
          </ac:spMkLst>
        </pc:spChg>
        <pc:spChg chg="mod">
          <ac:chgData name="Susan Jirsa" userId="9c16f873-2c18-4972-8d99-fc38c0a12252" providerId="ADAL" clId="{78A90CFA-16ED-46FE-8BA9-3C2484861B66}" dt="2023-09-05T16:32:48.910" v="3" actId="26606"/>
          <ac:spMkLst>
            <pc:docMk/>
            <pc:sldMk cId="2732949546" sldId="2069"/>
            <ac:spMk id="3" creationId="{B4318C7A-2439-0F36-5FF8-7E9782F50A72}"/>
          </ac:spMkLst>
        </pc:spChg>
        <pc:spChg chg="mod">
          <ac:chgData name="Susan Jirsa" userId="9c16f873-2c18-4972-8d99-fc38c0a12252" providerId="ADAL" clId="{78A90CFA-16ED-46FE-8BA9-3C2484861B66}" dt="2023-09-05T16:32:48.910" v="3" actId="26606"/>
          <ac:spMkLst>
            <pc:docMk/>
            <pc:sldMk cId="2732949546" sldId="2069"/>
            <ac:spMk id="4" creationId="{1C36CA71-ADEA-150A-7630-4ED4957A023B}"/>
          </ac:spMkLst>
        </pc:spChg>
        <pc:picChg chg="del">
          <ac:chgData name="Susan Jirsa" userId="9c16f873-2c18-4972-8d99-fc38c0a12252" providerId="ADAL" clId="{78A90CFA-16ED-46FE-8BA9-3C2484861B66}" dt="2023-09-05T16:32:45.270" v="2" actId="478"/>
          <ac:picMkLst>
            <pc:docMk/>
            <pc:sldMk cId="2732949546" sldId="2069"/>
            <ac:picMk id="5" creationId="{22369947-7C9F-175D-C330-B43BFB3A9398}"/>
          </ac:picMkLst>
        </pc:picChg>
      </pc:sldChg>
      <pc:sldChg chg="modAnim">
        <pc:chgData name="Susan Jirsa" userId="9c16f873-2c18-4972-8d99-fc38c0a12252" providerId="ADAL" clId="{78A90CFA-16ED-46FE-8BA9-3C2484861B66}" dt="2023-09-05T16:33:04.267" v="6"/>
        <pc:sldMkLst>
          <pc:docMk/>
          <pc:sldMk cId="3935934396" sldId="2070"/>
        </pc:sldMkLst>
      </pc:sldChg>
      <pc:sldChg chg="del">
        <pc:chgData name="Susan Jirsa" userId="9c16f873-2c18-4972-8d99-fc38c0a12252" providerId="ADAL" clId="{78A90CFA-16ED-46FE-8BA9-3C2484861B66}" dt="2023-09-05T16:33:33.304" v="10" actId="47"/>
        <pc:sldMkLst>
          <pc:docMk/>
          <pc:sldMk cId="1483471655" sldId="2072"/>
        </pc:sldMkLst>
      </pc:sldChg>
      <pc:sldChg chg="addSp delSp modSp mod">
        <pc:chgData name="Susan Jirsa" userId="9c16f873-2c18-4972-8d99-fc38c0a12252" providerId="ADAL" clId="{78A90CFA-16ED-46FE-8BA9-3C2484861B66}" dt="2023-09-05T16:34:27.358" v="16" actId="26606"/>
        <pc:sldMkLst>
          <pc:docMk/>
          <pc:sldMk cId="2911015325" sldId="2075"/>
        </pc:sldMkLst>
        <pc:spChg chg="mod">
          <ac:chgData name="Susan Jirsa" userId="9c16f873-2c18-4972-8d99-fc38c0a12252" providerId="ADAL" clId="{78A90CFA-16ED-46FE-8BA9-3C2484861B66}" dt="2023-09-05T16:34:27.358" v="16" actId="26606"/>
          <ac:spMkLst>
            <pc:docMk/>
            <pc:sldMk cId="2911015325" sldId="2075"/>
            <ac:spMk id="2" creationId="{E205D7A9-2D11-86A7-27D4-FE64E082AA0D}"/>
          </ac:spMkLst>
        </pc:spChg>
        <pc:spChg chg="del">
          <ac:chgData name="Susan Jirsa" userId="9c16f873-2c18-4972-8d99-fc38c0a12252" providerId="ADAL" clId="{78A90CFA-16ED-46FE-8BA9-3C2484861B66}" dt="2023-09-05T16:34:27.358" v="16" actId="26606"/>
          <ac:spMkLst>
            <pc:docMk/>
            <pc:sldMk cId="2911015325" sldId="2075"/>
            <ac:spMk id="3" creationId="{DB780062-DBD4-1082-C81A-CA987D51C116}"/>
          </ac:spMkLst>
        </pc:spChg>
        <pc:spChg chg="mod">
          <ac:chgData name="Susan Jirsa" userId="9c16f873-2c18-4972-8d99-fc38c0a12252" providerId="ADAL" clId="{78A90CFA-16ED-46FE-8BA9-3C2484861B66}" dt="2023-09-05T16:34:27.358" v="16" actId="26606"/>
          <ac:spMkLst>
            <pc:docMk/>
            <pc:sldMk cId="2911015325" sldId="2075"/>
            <ac:spMk id="4" creationId="{0948E798-01D5-B23F-D418-F65B9E953A19}"/>
          </ac:spMkLst>
        </pc:spChg>
        <pc:graphicFrameChg chg="add">
          <ac:chgData name="Susan Jirsa" userId="9c16f873-2c18-4972-8d99-fc38c0a12252" providerId="ADAL" clId="{78A90CFA-16ED-46FE-8BA9-3C2484861B66}" dt="2023-09-05T16:34:27.358" v="16" actId="26606"/>
          <ac:graphicFrameMkLst>
            <pc:docMk/>
            <pc:sldMk cId="2911015325" sldId="2075"/>
            <ac:graphicFrameMk id="7" creationId="{D5561D0A-9883-35F9-378F-E5BABA271315}"/>
          </ac:graphicFrameMkLst>
        </pc:graphicFrameChg>
      </pc:sldChg>
      <pc:sldChg chg="delSp modSp mod delAnim">
        <pc:chgData name="Susan Jirsa" userId="9c16f873-2c18-4972-8d99-fc38c0a12252" providerId="ADAL" clId="{78A90CFA-16ED-46FE-8BA9-3C2484861B66}" dt="2023-09-05T16:34:51.960" v="20" actId="1076"/>
        <pc:sldMkLst>
          <pc:docMk/>
          <pc:sldMk cId="1583189695" sldId="2077"/>
        </pc:sldMkLst>
        <pc:spChg chg="mod">
          <ac:chgData name="Susan Jirsa" userId="9c16f873-2c18-4972-8d99-fc38c0a12252" providerId="ADAL" clId="{78A90CFA-16ED-46FE-8BA9-3C2484861B66}" dt="2023-09-05T16:34:51.960" v="20" actId="1076"/>
          <ac:spMkLst>
            <pc:docMk/>
            <pc:sldMk cId="1583189695" sldId="2077"/>
            <ac:spMk id="9" creationId="{8039402C-4FAC-86C3-0A9A-49821E44A0DF}"/>
          </ac:spMkLst>
        </pc:spChg>
        <pc:picChg chg="del">
          <ac:chgData name="Susan Jirsa" userId="9c16f873-2c18-4972-8d99-fc38c0a12252" providerId="ADAL" clId="{78A90CFA-16ED-46FE-8BA9-3C2484861B66}" dt="2023-09-05T16:34:43.409" v="18" actId="478"/>
          <ac:picMkLst>
            <pc:docMk/>
            <pc:sldMk cId="1583189695" sldId="2077"/>
            <ac:picMk id="14" creationId="{4DE88E0F-148B-DA36-36FF-EEDDA2B4FF28}"/>
          </ac:picMkLst>
        </pc:picChg>
        <pc:picChg chg="del">
          <ac:chgData name="Susan Jirsa" userId="9c16f873-2c18-4972-8d99-fc38c0a12252" providerId="ADAL" clId="{78A90CFA-16ED-46FE-8BA9-3C2484861B66}" dt="2023-09-05T16:34:42.468" v="17" actId="478"/>
          <ac:picMkLst>
            <pc:docMk/>
            <pc:sldMk cId="1583189695" sldId="2077"/>
            <ac:picMk id="16" creationId="{F081D722-0C97-3D6D-6942-D39C992A6F0F}"/>
          </ac:picMkLst>
        </pc:picChg>
      </pc:sldChg>
      <pc:sldChg chg="del">
        <pc:chgData name="Susan Jirsa" userId="9c16f873-2c18-4972-8d99-fc38c0a12252" providerId="ADAL" clId="{78A90CFA-16ED-46FE-8BA9-3C2484861B66}" dt="2023-09-05T16:34:54.027" v="21" actId="47"/>
        <pc:sldMkLst>
          <pc:docMk/>
          <pc:sldMk cId="493308828" sldId="2084"/>
        </pc:sldMkLst>
      </pc:sldChg>
      <pc:sldChg chg="delSp modSp mod modAnim">
        <pc:chgData name="Susan Jirsa" userId="9c16f873-2c18-4972-8d99-fc38c0a12252" providerId="ADAL" clId="{78A90CFA-16ED-46FE-8BA9-3C2484861B66}" dt="2023-09-07T11:55:07.496" v="38" actId="5793"/>
        <pc:sldMkLst>
          <pc:docMk/>
          <pc:sldMk cId="1989096617" sldId="2085"/>
        </pc:sldMkLst>
        <pc:spChg chg="mod">
          <ac:chgData name="Susan Jirsa" userId="9c16f873-2c18-4972-8d99-fc38c0a12252" providerId="ADAL" clId="{78A90CFA-16ED-46FE-8BA9-3C2484861B66}" dt="2023-09-07T11:54:56.527" v="36" actId="20577"/>
          <ac:spMkLst>
            <pc:docMk/>
            <pc:sldMk cId="1989096617" sldId="2085"/>
            <ac:spMk id="2" creationId="{7DA943E3-CA39-603E-EB08-491F6D1F2CF4}"/>
          </ac:spMkLst>
        </pc:spChg>
        <pc:spChg chg="mod">
          <ac:chgData name="Susan Jirsa" userId="9c16f873-2c18-4972-8d99-fc38c0a12252" providerId="ADAL" clId="{78A90CFA-16ED-46FE-8BA9-3C2484861B66}" dt="2023-09-07T11:55:07.496" v="38" actId="5793"/>
          <ac:spMkLst>
            <pc:docMk/>
            <pc:sldMk cId="1989096617" sldId="2085"/>
            <ac:spMk id="3" creationId="{ABA80AAD-0E98-A11A-7D38-4B6219513217}"/>
          </ac:spMkLst>
        </pc:spChg>
        <pc:picChg chg="del">
          <ac:chgData name="Susan Jirsa" userId="9c16f873-2c18-4972-8d99-fc38c0a12252" providerId="ADAL" clId="{78A90CFA-16ED-46FE-8BA9-3C2484861B66}" dt="2023-09-05T16:35:25.194" v="28" actId="478"/>
          <ac:picMkLst>
            <pc:docMk/>
            <pc:sldMk cId="1989096617" sldId="2085"/>
            <ac:picMk id="6" creationId="{6848BDD9-481A-746E-93C0-E71B0FA90A26}"/>
          </ac:picMkLst>
        </pc:picChg>
      </pc:sldChg>
      <pc:sldChg chg="del">
        <pc:chgData name="Susan Jirsa" userId="9c16f873-2c18-4972-8d99-fc38c0a12252" providerId="ADAL" clId="{78A90CFA-16ED-46FE-8BA9-3C2484861B66}" dt="2023-09-05T16:34:54.546" v="22" actId="47"/>
        <pc:sldMkLst>
          <pc:docMk/>
          <pc:sldMk cId="1097823884" sldId="2087"/>
        </pc:sldMkLst>
      </pc:sldChg>
      <pc:sldChg chg="addSp delSp modSp mod">
        <pc:chgData name="Susan Jirsa" userId="9c16f873-2c18-4972-8d99-fc38c0a12252" providerId="ADAL" clId="{78A90CFA-16ED-46FE-8BA9-3C2484861B66}" dt="2023-09-05T16:34:01.720" v="12" actId="26606"/>
        <pc:sldMkLst>
          <pc:docMk/>
          <pc:sldMk cId="3707720664" sldId="2089"/>
        </pc:sldMkLst>
        <pc:spChg chg="mod">
          <ac:chgData name="Susan Jirsa" userId="9c16f873-2c18-4972-8d99-fc38c0a12252" providerId="ADAL" clId="{78A90CFA-16ED-46FE-8BA9-3C2484861B66}" dt="2023-09-05T16:34:01.720" v="12" actId="26606"/>
          <ac:spMkLst>
            <pc:docMk/>
            <pc:sldMk cId="3707720664" sldId="2089"/>
            <ac:spMk id="2" creationId="{52BF7A26-862D-AD97-23F3-A2437F8152E8}"/>
          </ac:spMkLst>
        </pc:spChg>
        <pc:spChg chg="del">
          <ac:chgData name="Susan Jirsa" userId="9c16f873-2c18-4972-8d99-fc38c0a12252" providerId="ADAL" clId="{78A90CFA-16ED-46FE-8BA9-3C2484861B66}" dt="2023-09-05T16:34:01.720" v="12" actId="26606"/>
          <ac:spMkLst>
            <pc:docMk/>
            <pc:sldMk cId="3707720664" sldId="2089"/>
            <ac:spMk id="3" creationId="{3072F38D-C854-7931-2869-7BF6F22BAC5B}"/>
          </ac:spMkLst>
        </pc:spChg>
        <pc:spChg chg="mod">
          <ac:chgData name="Susan Jirsa" userId="9c16f873-2c18-4972-8d99-fc38c0a12252" providerId="ADAL" clId="{78A90CFA-16ED-46FE-8BA9-3C2484861B66}" dt="2023-09-05T16:34:01.720" v="12" actId="26606"/>
          <ac:spMkLst>
            <pc:docMk/>
            <pc:sldMk cId="3707720664" sldId="2089"/>
            <ac:spMk id="4" creationId="{D29DC427-4358-E2B0-A160-94E380087994}"/>
          </ac:spMkLst>
        </pc:spChg>
        <pc:graphicFrameChg chg="add">
          <ac:chgData name="Susan Jirsa" userId="9c16f873-2c18-4972-8d99-fc38c0a12252" providerId="ADAL" clId="{78A90CFA-16ED-46FE-8BA9-3C2484861B66}" dt="2023-09-05T16:34:01.720" v="12" actId="26606"/>
          <ac:graphicFrameMkLst>
            <pc:docMk/>
            <pc:sldMk cId="3707720664" sldId="2089"/>
            <ac:graphicFrameMk id="6" creationId="{7B98F9EB-01C6-B5C3-E1BA-2262D649DDB6}"/>
          </ac:graphicFrameMkLst>
        </pc:graphicFrameChg>
        <pc:picChg chg="del">
          <ac:chgData name="Susan Jirsa" userId="9c16f873-2c18-4972-8d99-fc38c0a12252" providerId="ADAL" clId="{78A90CFA-16ED-46FE-8BA9-3C2484861B66}" dt="2023-09-05T16:33:51.152" v="11" actId="478"/>
          <ac:picMkLst>
            <pc:docMk/>
            <pc:sldMk cId="3707720664" sldId="2089"/>
            <ac:picMk id="5" creationId="{399E2421-6A7F-E2B4-4EC4-472B6EE5D7F7}"/>
          </ac:picMkLst>
        </pc:picChg>
      </pc:sldChg>
      <pc:sldChg chg="del">
        <pc:chgData name="Susan Jirsa" userId="9c16f873-2c18-4972-8d99-fc38c0a12252" providerId="ADAL" clId="{78A90CFA-16ED-46FE-8BA9-3C2484861B66}" dt="2023-09-05T16:34:20.730" v="15" actId="47"/>
        <pc:sldMkLst>
          <pc:docMk/>
          <pc:sldMk cId="220703398" sldId="2090"/>
        </pc:sldMkLst>
      </pc:sldChg>
      <pc:sldChg chg="add del">
        <pc:chgData name="Susan Jirsa" userId="9c16f873-2c18-4972-8d99-fc38c0a12252" providerId="ADAL" clId="{78A90CFA-16ED-46FE-8BA9-3C2484861B66}" dt="2023-09-05T16:34:17.276" v="14" actId="47"/>
        <pc:sldMkLst>
          <pc:docMk/>
          <pc:sldMk cId="3085472384" sldId="2091"/>
        </pc:sldMkLst>
      </pc:sldChg>
      <pc:sldChg chg="del">
        <pc:chgData name="Susan Jirsa" userId="9c16f873-2c18-4972-8d99-fc38c0a12252" providerId="ADAL" clId="{78A90CFA-16ED-46FE-8BA9-3C2484861B66}" dt="2023-09-05T16:32:39.250" v="0" actId="47"/>
        <pc:sldMkLst>
          <pc:docMk/>
          <pc:sldMk cId="4133492722" sldId="2094"/>
        </pc:sldMkLst>
      </pc:sldChg>
      <pc:sldChg chg="delSp modSp mod">
        <pc:chgData name="Susan Jirsa" userId="9c16f873-2c18-4972-8d99-fc38c0a12252" providerId="ADAL" clId="{78A90CFA-16ED-46FE-8BA9-3C2484861B66}" dt="2023-09-05T16:35:23.441" v="27" actId="1076"/>
        <pc:sldMkLst>
          <pc:docMk/>
          <pc:sldMk cId="124505282" sldId="2095"/>
        </pc:sldMkLst>
        <pc:picChg chg="mod">
          <ac:chgData name="Susan Jirsa" userId="9c16f873-2c18-4972-8d99-fc38c0a12252" providerId="ADAL" clId="{78A90CFA-16ED-46FE-8BA9-3C2484861B66}" dt="2023-09-05T16:35:23.441" v="27" actId="1076"/>
          <ac:picMkLst>
            <pc:docMk/>
            <pc:sldMk cId="124505282" sldId="2095"/>
            <ac:picMk id="7" creationId="{8CD26682-FBC3-B5F4-3279-C82713E5020E}"/>
          </ac:picMkLst>
        </pc:picChg>
        <pc:picChg chg="del">
          <ac:chgData name="Susan Jirsa" userId="9c16f873-2c18-4972-8d99-fc38c0a12252" providerId="ADAL" clId="{78A90CFA-16ED-46FE-8BA9-3C2484861B66}" dt="2023-09-05T16:35:19.453" v="24" actId="478"/>
          <ac:picMkLst>
            <pc:docMk/>
            <pc:sldMk cId="124505282" sldId="2095"/>
            <ac:picMk id="11" creationId="{12651B07-71C0-569E-20BA-1EFA89A434E1}"/>
          </ac:picMkLst>
        </pc:picChg>
      </pc:sldChg>
      <pc:sldChg chg="del">
        <pc:chgData name="Susan Jirsa" userId="9c16f873-2c18-4972-8d99-fc38c0a12252" providerId="ADAL" clId="{78A90CFA-16ED-46FE-8BA9-3C2484861B66}" dt="2023-09-05T16:35:18.430" v="23" actId="47"/>
        <pc:sldMkLst>
          <pc:docMk/>
          <pc:sldMk cId="1224612359" sldId="209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44EBE-A595-4EE9-BEFC-D36954A9786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754B621-E60B-4930-8D97-C2F18E18727E}">
      <dgm:prSet/>
      <dgm:spPr/>
      <dgm:t>
        <a:bodyPr/>
        <a:lstStyle/>
        <a:p>
          <a:r>
            <a:rPr lang="en-US" b="0" i="0"/>
            <a:t>Outcome and Assessment Information Set (OASIS) reporting is mandated in the Medicare regulations at 42 C.F.R.§484.250(a), which requires HHAs to submit OASIS assessments and Home Health Care Consumer Assessment of Healthcare Providers and Systems Survey (HH CAHPS) data to meet the quality reporting requirements of section 1895(b)(3)(B)(v) of the Act.</a:t>
          </a:r>
          <a:endParaRPr lang="en-US"/>
        </a:p>
      </dgm:t>
    </dgm:pt>
    <dgm:pt modelId="{8DC4BBCF-A692-4361-923F-391BAE039FE2}" type="parTrans" cxnId="{846134A7-0DE9-4047-A50F-02235C7C86E2}">
      <dgm:prSet/>
      <dgm:spPr/>
      <dgm:t>
        <a:bodyPr/>
        <a:lstStyle/>
        <a:p>
          <a:endParaRPr lang="en-US"/>
        </a:p>
      </dgm:t>
    </dgm:pt>
    <dgm:pt modelId="{723FB265-B2EE-4AE5-8A5A-8F025626FC1C}" type="sibTrans" cxnId="{846134A7-0DE9-4047-A50F-02235C7C86E2}">
      <dgm:prSet/>
      <dgm:spPr/>
      <dgm:t>
        <a:bodyPr/>
        <a:lstStyle/>
        <a:p>
          <a:endParaRPr lang="en-US"/>
        </a:p>
      </dgm:t>
    </dgm:pt>
    <dgm:pt modelId="{52978461-7219-457C-BC48-44C63BE70FE7}">
      <dgm:prSet/>
      <dgm:spPr/>
      <dgm:t>
        <a:bodyPr/>
        <a:lstStyle/>
        <a:p>
          <a:r>
            <a:rPr lang="en-US" b="0" i="0"/>
            <a:t>HHAs that do not meet the reporting requirements are subject to a two (2%) percentage point reduction to the HH market basket increase.	</a:t>
          </a:r>
          <a:endParaRPr lang="en-US"/>
        </a:p>
      </dgm:t>
    </dgm:pt>
    <dgm:pt modelId="{666C8DB4-BA04-461B-972A-BDC60096F606}" type="parTrans" cxnId="{CDDB46F5-5E69-45F1-BEF6-1046D810E006}">
      <dgm:prSet/>
      <dgm:spPr/>
      <dgm:t>
        <a:bodyPr/>
        <a:lstStyle/>
        <a:p>
          <a:endParaRPr lang="en-US"/>
        </a:p>
      </dgm:t>
    </dgm:pt>
    <dgm:pt modelId="{D04B8E20-6F7F-428D-81CC-02CECC59E5CF}" type="sibTrans" cxnId="{CDDB46F5-5E69-45F1-BEF6-1046D810E006}">
      <dgm:prSet/>
      <dgm:spPr/>
      <dgm:t>
        <a:bodyPr/>
        <a:lstStyle/>
        <a:p>
          <a:endParaRPr lang="en-US"/>
        </a:p>
      </dgm:t>
    </dgm:pt>
    <dgm:pt modelId="{BC4EA9E0-B813-4755-AE51-A201A180EE3C}">
      <dgm:prSet/>
      <dgm:spPr/>
      <dgm:t>
        <a:bodyPr/>
        <a:lstStyle/>
        <a:p>
          <a:r>
            <a:rPr lang="en-US" b="1" i="0"/>
            <a:t>Home Health Quality Measures</a:t>
          </a:r>
          <a:endParaRPr lang="en-US"/>
        </a:p>
      </dgm:t>
    </dgm:pt>
    <dgm:pt modelId="{AEA164D0-50AF-48BC-B57B-A7F988CB73F0}" type="parTrans" cxnId="{4BC40432-87A3-4F84-8C60-F1681B49157B}">
      <dgm:prSet/>
      <dgm:spPr/>
      <dgm:t>
        <a:bodyPr/>
        <a:lstStyle/>
        <a:p>
          <a:endParaRPr lang="en-US"/>
        </a:p>
      </dgm:t>
    </dgm:pt>
    <dgm:pt modelId="{98992F6F-8F6E-4B19-A05B-7E0A7F97E823}" type="sibTrans" cxnId="{4BC40432-87A3-4F84-8C60-F1681B49157B}">
      <dgm:prSet/>
      <dgm:spPr/>
      <dgm:t>
        <a:bodyPr/>
        <a:lstStyle/>
        <a:p>
          <a:endParaRPr lang="en-US"/>
        </a:p>
      </dgm:t>
    </dgm:pt>
    <dgm:pt modelId="{6E83B9CA-4BC0-4B74-ADAC-E4B3A5575392}">
      <dgm:prSet/>
      <dgm:spPr/>
      <dgm:t>
        <a:bodyPr/>
        <a:lstStyle/>
        <a:p>
          <a:r>
            <a:rPr lang="en-US" b="1" i="0"/>
            <a:t>Quality Measures Used in the Home Health Quality Reporting Program</a:t>
          </a:r>
          <a:endParaRPr lang="en-US"/>
        </a:p>
      </dgm:t>
    </dgm:pt>
    <dgm:pt modelId="{8227E40B-33EA-4313-84F1-E3F719658439}" type="parTrans" cxnId="{C7677DE2-B6D9-4FCB-B287-2B973EDCDB44}">
      <dgm:prSet/>
      <dgm:spPr/>
      <dgm:t>
        <a:bodyPr/>
        <a:lstStyle/>
        <a:p>
          <a:endParaRPr lang="en-US"/>
        </a:p>
      </dgm:t>
    </dgm:pt>
    <dgm:pt modelId="{8FFB381C-FC56-403D-A647-9510EF2F12C1}" type="sibTrans" cxnId="{C7677DE2-B6D9-4FCB-B287-2B973EDCDB44}">
      <dgm:prSet/>
      <dgm:spPr/>
      <dgm:t>
        <a:bodyPr/>
        <a:lstStyle/>
        <a:p>
          <a:endParaRPr lang="en-US"/>
        </a:p>
      </dgm:t>
    </dgm:pt>
    <dgm:pt modelId="{7F42299F-0746-43F1-B474-ADCD1B259B6A}">
      <dgm:prSet/>
      <dgm:spPr/>
      <dgm:t>
        <a:bodyPr/>
        <a:lstStyle/>
        <a:p>
          <a:r>
            <a:rPr lang="en-US" b="0" i="0"/>
            <a:t>Outcome measures</a:t>
          </a:r>
          <a:endParaRPr lang="en-US"/>
        </a:p>
      </dgm:t>
    </dgm:pt>
    <dgm:pt modelId="{F444DCB4-641C-4C01-9189-EED088886859}" type="parTrans" cxnId="{EF279D84-7EAE-4734-8B77-6758B9D8D417}">
      <dgm:prSet/>
      <dgm:spPr/>
      <dgm:t>
        <a:bodyPr/>
        <a:lstStyle/>
        <a:p>
          <a:endParaRPr lang="en-US"/>
        </a:p>
      </dgm:t>
    </dgm:pt>
    <dgm:pt modelId="{46342205-E444-4D0B-8CE5-0AFA505C03E6}" type="sibTrans" cxnId="{EF279D84-7EAE-4734-8B77-6758B9D8D417}">
      <dgm:prSet/>
      <dgm:spPr/>
      <dgm:t>
        <a:bodyPr/>
        <a:lstStyle/>
        <a:p>
          <a:endParaRPr lang="en-US"/>
        </a:p>
      </dgm:t>
    </dgm:pt>
    <dgm:pt modelId="{0494A50E-8D44-4E60-BC8B-A71A1742A231}">
      <dgm:prSet/>
      <dgm:spPr/>
      <dgm:t>
        <a:bodyPr/>
        <a:lstStyle/>
        <a:p>
          <a:r>
            <a:rPr lang="en-US" b="0" i="0"/>
            <a:t>Process measures; and</a:t>
          </a:r>
          <a:endParaRPr lang="en-US"/>
        </a:p>
      </dgm:t>
    </dgm:pt>
    <dgm:pt modelId="{9534DD24-DFB4-4C99-8E5C-BE4B4E3E87E5}" type="parTrans" cxnId="{B399E968-D45A-4E5F-AF01-9938550CF40E}">
      <dgm:prSet/>
      <dgm:spPr/>
      <dgm:t>
        <a:bodyPr/>
        <a:lstStyle/>
        <a:p>
          <a:endParaRPr lang="en-US"/>
        </a:p>
      </dgm:t>
    </dgm:pt>
    <dgm:pt modelId="{4F09135E-84ED-4766-ACBB-0DA9631BEE29}" type="sibTrans" cxnId="{B399E968-D45A-4E5F-AF01-9938550CF40E}">
      <dgm:prSet/>
      <dgm:spPr/>
      <dgm:t>
        <a:bodyPr/>
        <a:lstStyle/>
        <a:p>
          <a:endParaRPr lang="en-US"/>
        </a:p>
      </dgm:t>
    </dgm:pt>
    <dgm:pt modelId="{9BE2550B-1250-478C-A16E-B3C5451623F3}">
      <dgm:prSet/>
      <dgm:spPr/>
      <dgm:t>
        <a:bodyPr/>
        <a:lstStyle/>
        <a:p>
          <a:r>
            <a:rPr lang="en-US" b="0" i="0"/>
            <a:t>Patient reported outcome measures</a:t>
          </a:r>
          <a:endParaRPr lang="en-US"/>
        </a:p>
      </dgm:t>
    </dgm:pt>
    <dgm:pt modelId="{5689E1B8-74E3-4922-B7CA-2485A68C5C4F}" type="parTrans" cxnId="{548482C6-029D-4D21-A590-39EE1E622D0D}">
      <dgm:prSet/>
      <dgm:spPr/>
      <dgm:t>
        <a:bodyPr/>
        <a:lstStyle/>
        <a:p>
          <a:endParaRPr lang="en-US"/>
        </a:p>
      </dgm:t>
    </dgm:pt>
    <dgm:pt modelId="{C72BD7D3-1DFE-4364-BE6B-FF90F967CFF0}" type="sibTrans" cxnId="{548482C6-029D-4D21-A590-39EE1E622D0D}">
      <dgm:prSet/>
      <dgm:spPr/>
      <dgm:t>
        <a:bodyPr/>
        <a:lstStyle/>
        <a:p>
          <a:endParaRPr lang="en-US"/>
        </a:p>
      </dgm:t>
    </dgm:pt>
    <dgm:pt modelId="{BADD8432-469C-45D8-8A39-CF467200B355}" type="pres">
      <dgm:prSet presAssocID="{ECB44EBE-A595-4EE9-BEFC-D36954A9786A}" presName="root" presStyleCnt="0">
        <dgm:presLayoutVars>
          <dgm:dir/>
          <dgm:resizeHandles val="exact"/>
        </dgm:presLayoutVars>
      </dgm:prSet>
      <dgm:spPr/>
    </dgm:pt>
    <dgm:pt modelId="{B0701748-A4BF-4BFD-8DA0-5703B1CE32E4}" type="pres">
      <dgm:prSet presAssocID="{A754B621-E60B-4930-8D97-C2F18E18727E}" presName="compNode" presStyleCnt="0"/>
      <dgm:spPr/>
    </dgm:pt>
    <dgm:pt modelId="{8C993497-DA1F-47B7-AE4B-4A0F4BB33408}" type="pres">
      <dgm:prSet presAssocID="{A754B621-E60B-4930-8D97-C2F18E18727E}" presName="bgRect" presStyleLbl="bgShp" presStyleIdx="0" presStyleCnt="2"/>
      <dgm:spPr/>
    </dgm:pt>
    <dgm:pt modelId="{124FAB8C-21FB-4621-A3CA-93DD7DF26850}" type="pres">
      <dgm:prSet presAssocID="{A754B621-E60B-4930-8D97-C2F18E18727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A177A4E6-D9C4-4CB1-838C-8C768620585F}" type="pres">
      <dgm:prSet presAssocID="{A754B621-E60B-4930-8D97-C2F18E18727E}" presName="spaceRect" presStyleCnt="0"/>
      <dgm:spPr/>
    </dgm:pt>
    <dgm:pt modelId="{DD649BE3-1A29-4891-B304-EA168AB97AB7}" type="pres">
      <dgm:prSet presAssocID="{A754B621-E60B-4930-8D97-C2F18E18727E}" presName="parTx" presStyleLbl="revTx" presStyleIdx="0" presStyleCnt="4">
        <dgm:presLayoutVars>
          <dgm:chMax val="0"/>
          <dgm:chPref val="0"/>
        </dgm:presLayoutVars>
      </dgm:prSet>
      <dgm:spPr/>
    </dgm:pt>
    <dgm:pt modelId="{CA120CA3-CA31-418C-A2FC-E8A2404B0E6B}" type="pres">
      <dgm:prSet presAssocID="{A754B621-E60B-4930-8D97-C2F18E18727E}" presName="desTx" presStyleLbl="revTx" presStyleIdx="1" presStyleCnt="4">
        <dgm:presLayoutVars/>
      </dgm:prSet>
      <dgm:spPr/>
    </dgm:pt>
    <dgm:pt modelId="{2065C5C9-86C6-4CB4-AD3B-AD73F7942712}" type="pres">
      <dgm:prSet presAssocID="{723FB265-B2EE-4AE5-8A5A-8F025626FC1C}" presName="sibTrans" presStyleCnt="0"/>
      <dgm:spPr/>
    </dgm:pt>
    <dgm:pt modelId="{747C5DB5-0B86-4D03-AD88-5AAC83F872C4}" type="pres">
      <dgm:prSet presAssocID="{BC4EA9E0-B813-4755-AE51-A201A180EE3C}" presName="compNode" presStyleCnt="0"/>
      <dgm:spPr/>
    </dgm:pt>
    <dgm:pt modelId="{6DAD7E23-53D6-4A1A-BD27-A1972C5BE438}" type="pres">
      <dgm:prSet presAssocID="{BC4EA9E0-B813-4755-AE51-A201A180EE3C}" presName="bgRect" presStyleLbl="bgShp" presStyleIdx="1" presStyleCnt="2"/>
      <dgm:spPr/>
    </dgm:pt>
    <dgm:pt modelId="{47AE3F2E-A35C-4971-B7E9-A3A306A6D3D2}" type="pres">
      <dgm:prSet presAssocID="{BC4EA9E0-B813-4755-AE51-A201A180EE3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B632A247-CAA3-47A3-B471-0CA4CB99F42D}" type="pres">
      <dgm:prSet presAssocID="{BC4EA9E0-B813-4755-AE51-A201A180EE3C}" presName="spaceRect" presStyleCnt="0"/>
      <dgm:spPr/>
    </dgm:pt>
    <dgm:pt modelId="{797065EA-C4F0-406C-9320-6DC3BD07AAB2}" type="pres">
      <dgm:prSet presAssocID="{BC4EA9E0-B813-4755-AE51-A201A180EE3C}" presName="parTx" presStyleLbl="revTx" presStyleIdx="2" presStyleCnt="4">
        <dgm:presLayoutVars>
          <dgm:chMax val="0"/>
          <dgm:chPref val="0"/>
        </dgm:presLayoutVars>
      </dgm:prSet>
      <dgm:spPr/>
    </dgm:pt>
    <dgm:pt modelId="{4422269C-C540-4419-B6D4-E5DF3F753A3D}" type="pres">
      <dgm:prSet presAssocID="{BC4EA9E0-B813-4755-AE51-A201A180EE3C}" presName="desTx" presStyleLbl="revTx" presStyleIdx="3" presStyleCnt="4">
        <dgm:presLayoutVars/>
      </dgm:prSet>
      <dgm:spPr/>
    </dgm:pt>
  </dgm:ptLst>
  <dgm:cxnLst>
    <dgm:cxn modelId="{4BC40432-87A3-4F84-8C60-F1681B49157B}" srcId="{ECB44EBE-A595-4EE9-BEFC-D36954A9786A}" destId="{BC4EA9E0-B813-4755-AE51-A201A180EE3C}" srcOrd="1" destOrd="0" parTransId="{AEA164D0-50AF-48BC-B57B-A7F988CB73F0}" sibTransId="{98992F6F-8F6E-4B19-A05B-7E0A7F97E823}"/>
    <dgm:cxn modelId="{A8673043-ACBC-434D-984E-CB6843D287D0}" type="presOf" srcId="{7F42299F-0746-43F1-B474-ADCD1B259B6A}" destId="{4422269C-C540-4419-B6D4-E5DF3F753A3D}" srcOrd="0" destOrd="1" presId="urn:microsoft.com/office/officeart/2018/2/layout/IconVerticalSolidList"/>
    <dgm:cxn modelId="{B399E968-D45A-4E5F-AF01-9938550CF40E}" srcId="{6E83B9CA-4BC0-4B74-ADAC-E4B3A5575392}" destId="{0494A50E-8D44-4E60-BC8B-A71A1742A231}" srcOrd="1" destOrd="0" parTransId="{9534DD24-DFB4-4C99-8E5C-BE4B4E3E87E5}" sibTransId="{4F09135E-84ED-4766-ACBB-0DA9631BEE29}"/>
    <dgm:cxn modelId="{2CA63883-3F13-475A-9D16-0B87388AE4CE}" type="presOf" srcId="{9BE2550B-1250-478C-A16E-B3C5451623F3}" destId="{4422269C-C540-4419-B6D4-E5DF3F753A3D}" srcOrd="0" destOrd="3" presId="urn:microsoft.com/office/officeart/2018/2/layout/IconVerticalSolidList"/>
    <dgm:cxn modelId="{EF279D84-7EAE-4734-8B77-6758B9D8D417}" srcId="{6E83B9CA-4BC0-4B74-ADAC-E4B3A5575392}" destId="{7F42299F-0746-43F1-B474-ADCD1B259B6A}" srcOrd="0" destOrd="0" parTransId="{F444DCB4-641C-4C01-9189-EED088886859}" sibTransId="{46342205-E444-4D0B-8CE5-0AFA505C03E6}"/>
    <dgm:cxn modelId="{3161D89F-936C-4DE0-83A5-7F6D6C10B49E}" type="presOf" srcId="{52978461-7219-457C-BC48-44C63BE70FE7}" destId="{CA120CA3-CA31-418C-A2FC-E8A2404B0E6B}" srcOrd="0" destOrd="0" presId="urn:microsoft.com/office/officeart/2018/2/layout/IconVerticalSolidList"/>
    <dgm:cxn modelId="{846134A7-0DE9-4047-A50F-02235C7C86E2}" srcId="{ECB44EBE-A595-4EE9-BEFC-D36954A9786A}" destId="{A754B621-E60B-4930-8D97-C2F18E18727E}" srcOrd="0" destOrd="0" parTransId="{8DC4BBCF-A692-4361-923F-391BAE039FE2}" sibTransId="{723FB265-B2EE-4AE5-8A5A-8F025626FC1C}"/>
    <dgm:cxn modelId="{E28CFDB5-AACE-42D1-B383-4344F5A94CC8}" type="presOf" srcId="{0494A50E-8D44-4E60-BC8B-A71A1742A231}" destId="{4422269C-C540-4419-B6D4-E5DF3F753A3D}" srcOrd="0" destOrd="2" presId="urn:microsoft.com/office/officeart/2018/2/layout/IconVerticalSolidList"/>
    <dgm:cxn modelId="{D1E015B8-8BD1-4CCC-90F7-777DC8D637D1}" type="presOf" srcId="{6E83B9CA-4BC0-4B74-ADAC-E4B3A5575392}" destId="{4422269C-C540-4419-B6D4-E5DF3F753A3D}" srcOrd="0" destOrd="0" presId="urn:microsoft.com/office/officeart/2018/2/layout/IconVerticalSolidList"/>
    <dgm:cxn modelId="{F0865ABE-4AA2-474F-AC56-A12ED25493BD}" type="presOf" srcId="{A754B621-E60B-4930-8D97-C2F18E18727E}" destId="{DD649BE3-1A29-4891-B304-EA168AB97AB7}" srcOrd="0" destOrd="0" presId="urn:microsoft.com/office/officeart/2018/2/layout/IconVerticalSolidList"/>
    <dgm:cxn modelId="{3F78CEC1-7E36-47AF-A2CB-65FD1DF6784C}" type="presOf" srcId="{BC4EA9E0-B813-4755-AE51-A201A180EE3C}" destId="{797065EA-C4F0-406C-9320-6DC3BD07AAB2}" srcOrd="0" destOrd="0" presId="urn:microsoft.com/office/officeart/2018/2/layout/IconVerticalSolidList"/>
    <dgm:cxn modelId="{548482C6-029D-4D21-A590-39EE1E622D0D}" srcId="{6E83B9CA-4BC0-4B74-ADAC-E4B3A5575392}" destId="{9BE2550B-1250-478C-A16E-B3C5451623F3}" srcOrd="2" destOrd="0" parTransId="{5689E1B8-74E3-4922-B7CA-2485A68C5C4F}" sibTransId="{C72BD7D3-1DFE-4364-BE6B-FF90F967CFF0}"/>
    <dgm:cxn modelId="{C7677DE2-B6D9-4FCB-B287-2B973EDCDB44}" srcId="{BC4EA9E0-B813-4755-AE51-A201A180EE3C}" destId="{6E83B9CA-4BC0-4B74-ADAC-E4B3A5575392}" srcOrd="0" destOrd="0" parTransId="{8227E40B-33EA-4313-84F1-E3F719658439}" sibTransId="{8FFB381C-FC56-403D-A647-9510EF2F12C1}"/>
    <dgm:cxn modelId="{0E0898E8-B0E0-4121-86F7-9341CE6E8383}" type="presOf" srcId="{ECB44EBE-A595-4EE9-BEFC-D36954A9786A}" destId="{BADD8432-469C-45D8-8A39-CF467200B355}" srcOrd="0" destOrd="0" presId="urn:microsoft.com/office/officeart/2018/2/layout/IconVerticalSolidList"/>
    <dgm:cxn modelId="{CDDB46F5-5E69-45F1-BEF6-1046D810E006}" srcId="{A754B621-E60B-4930-8D97-C2F18E18727E}" destId="{52978461-7219-457C-BC48-44C63BE70FE7}" srcOrd="0" destOrd="0" parTransId="{666C8DB4-BA04-461B-972A-BDC60096F606}" sibTransId="{D04B8E20-6F7F-428D-81CC-02CECC59E5CF}"/>
    <dgm:cxn modelId="{83CD9FB5-7F68-4DFB-B3DA-0740F5B8AE10}" type="presParOf" srcId="{BADD8432-469C-45D8-8A39-CF467200B355}" destId="{B0701748-A4BF-4BFD-8DA0-5703B1CE32E4}" srcOrd="0" destOrd="0" presId="urn:microsoft.com/office/officeart/2018/2/layout/IconVerticalSolidList"/>
    <dgm:cxn modelId="{9083EC8A-A56C-4217-AEDC-18C0E2A8DFE7}" type="presParOf" srcId="{B0701748-A4BF-4BFD-8DA0-5703B1CE32E4}" destId="{8C993497-DA1F-47B7-AE4B-4A0F4BB33408}" srcOrd="0" destOrd="0" presId="urn:microsoft.com/office/officeart/2018/2/layout/IconVerticalSolidList"/>
    <dgm:cxn modelId="{DF415D94-55CC-400E-B36B-18A9E06BE417}" type="presParOf" srcId="{B0701748-A4BF-4BFD-8DA0-5703B1CE32E4}" destId="{124FAB8C-21FB-4621-A3CA-93DD7DF26850}" srcOrd="1" destOrd="0" presId="urn:microsoft.com/office/officeart/2018/2/layout/IconVerticalSolidList"/>
    <dgm:cxn modelId="{6DB38F8E-E4FE-4CDD-B23E-4FB940405037}" type="presParOf" srcId="{B0701748-A4BF-4BFD-8DA0-5703B1CE32E4}" destId="{A177A4E6-D9C4-4CB1-838C-8C768620585F}" srcOrd="2" destOrd="0" presId="urn:microsoft.com/office/officeart/2018/2/layout/IconVerticalSolidList"/>
    <dgm:cxn modelId="{CFC4F66B-5438-4210-9674-67E288A28172}" type="presParOf" srcId="{B0701748-A4BF-4BFD-8DA0-5703B1CE32E4}" destId="{DD649BE3-1A29-4891-B304-EA168AB97AB7}" srcOrd="3" destOrd="0" presId="urn:microsoft.com/office/officeart/2018/2/layout/IconVerticalSolidList"/>
    <dgm:cxn modelId="{6F2064EE-5413-4EBD-9E56-C7660EE7F4F8}" type="presParOf" srcId="{B0701748-A4BF-4BFD-8DA0-5703B1CE32E4}" destId="{CA120CA3-CA31-418C-A2FC-E8A2404B0E6B}" srcOrd="4" destOrd="0" presId="urn:microsoft.com/office/officeart/2018/2/layout/IconVerticalSolidList"/>
    <dgm:cxn modelId="{22BB3ED2-FCBE-4944-83AA-2EFC151219E0}" type="presParOf" srcId="{BADD8432-469C-45D8-8A39-CF467200B355}" destId="{2065C5C9-86C6-4CB4-AD3B-AD73F7942712}" srcOrd="1" destOrd="0" presId="urn:microsoft.com/office/officeart/2018/2/layout/IconVerticalSolidList"/>
    <dgm:cxn modelId="{59BDD7C2-FE79-42D9-8FB0-4226163068C8}" type="presParOf" srcId="{BADD8432-469C-45D8-8A39-CF467200B355}" destId="{747C5DB5-0B86-4D03-AD88-5AAC83F872C4}" srcOrd="2" destOrd="0" presId="urn:microsoft.com/office/officeart/2018/2/layout/IconVerticalSolidList"/>
    <dgm:cxn modelId="{C590D733-AE22-4381-86F0-85ED34D9A66A}" type="presParOf" srcId="{747C5DB5-0B86-4D03-AD88-5AAC83F872C4}" destId="{6DAD7E23-53D6-4A1A-BD27-A1972C5BE438}" srcOrd="0" destOrd="0" presId="urn:microsoft.com/office/officeart/2018/2/layout/IconVerticalSolidList"/>
    <dgm:cxn modelId="{33F55F3C-34BA-41A0-A80C-BDCF85935401}" type="presParOf" srcId="{747C5DB5-0B86-4D03-AD88-5AAC83F872C4}" destId="{47AE3F2E-A35C-4971-B7E9-A3A306A6D3D2}" srcOrd="1" destOrd="0" presId="urn:microsoft.com/office/officeart/2018/2/layout/IconVerticalSolidList"/>
    <dgm:cxn modelId="{D3B09B2C-D7BE-42BB-84A0-1F6B84ACEC1B}" type="presParOf" srcId="{747C5DB5-0B86-4D03-AD88-5AAC83F872C4}" destId="{B632A247-CAA3-47A3-B471-0CA4CB99F42D}" srcOrd="2" destOrd="0" presId="urn:microsoft.com/office/officeart/2018/2/layout/IconVerticalSolidList"/>
    <dgm:cxn modelId="{895F899C-D75E-4EED-A53A-98B87FE10D74}" type="presParOf" srcId="{747C5DB5-0B86-4D03-AD88-5AAC83F872C4}" destId="{797065EA-C4F0-406C-9320-6DC3BD07AAB2}" srcOrd="3" destOrd="0" presId="urn:microsoft.com/office/officeart/2018/2/layout/IconVerticalSolidList"/>
    <dgm:cxn modelId="{3159369E-0E2D-464F-A429-3B613F3962E9}" type="presParOf" srcId="{747C5DB5-0B86-4D03-AD88-5AAC83F872C4}" destId="{4422269C-C540-4419-B6D4-E5DF3F753A3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D1C1F-EBDC-4728-B047-85008DB7B826}"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FD127C3F-2D20-466C-8D4F-26B79FB7C618}">
      <dgm:prSet/>
      <dgm:spPr/>
      <dgm:t>
        <a:bodyPr/>
        <a:lstStyle/>
        <a:p>
          <a:r>
            <a:rPr lang="en-US"/>
            <a:t>Measure Description</a:t>
          </a:r>
        </a:p>
      </dgm:t>
    </dgm:pt>
    <dgm:pt modelId="{A786C134-48A5-4347-B2E8-17FFC7478F12}" type="parTrans" cxnId="{09786E36-A446-4061-AB78-7BBC5F9E6736}">
      <dgm:prSet/>
      <dgm:spPr/>
      <dgm:t>
        <a:bodyPr/>
        <a:lstStyle/>
        <a:p>
          <a:endParaRPr lang="en-US"/>
        </a:p>
      </dgm:t>
    </dgm:pt>
    <dgm:pt modelId="{96B2BB63-5EF7-4E44-8EF2-A8F2466D5520}" type="sibTrans" cxnId="{09786E36-A446-4061-AB78-7BBC5F9E6736}">
      <dgm:prSet/>
      <dgm:spPr/>
      <dgm:t>
        <a:bodyPr/>
        <a:lstStyle/>
        <a:p>
          <a:endParaRPr lang="en-US"/>
        </a:p>
      </dgm:t>
    </dgm:pt>
    <dgm:pt modelId="{DB66F3B3-FBC1-480B-9CFB-E36222B3F4C0}">
      <dgm:prSet/>
      <dgm:spPr/>
      <dgm:t>
        <a:bodyPr/>
        <a:lstStyle/>
        <a:p>
          <a:r>
            <a:rPr lang="en-US"/>
            <a:t>Percentage of home health </a:t>
          </a:r>
          <a:r>
            <a:rPr lang="en-US" b="1"/>
            <a:t>quality episodes </a:t>
          </a:r>
          <a:r>
            <a:rPr lang="en-US"/>
            <a:t>after which patients remained in the community.</a:t>
          </a:r>
        </a:p>
      </dgm:t>
    </dgm:pt>
    <dgm:pt modelId="{A40FF441-0BE1-4133-904D-5BDACE75EC4B}" type="parTrans" cxnId="{E096C188-AF8F-4BD7-B477-8C6C7CCFFC6E}">
      <dgm:prSet/>
      <dgm:spPr/>
      <dgm:t>
        <a:bodyPr/>
        <a:lstStyle/>
        <a:p>
          <a:endParaRPr lang="en-US"/>
        </a:p>
      </dgm:t>
    </dgm:pt>
    <dgm:pt modelId="{77C1213D-3179-40F0-8BF8-9EAD95763171}" type="sibTrans" cxnId="{E096C188-AF8F-4BD7-B477-8C6C7CCFFC6E}">
      <dgm:prSet/>
      <dgm:spPr/>
      <dgm:t>
        <a:bodyPr/>
        <a:lstStyle/>
        <a:p>
          <a:endParaRPr lang="en-US"/>
        </a:p>
      </dgm:t>
    </dgm:pt>
    <dgm:pt modelId="{CE2E1CB6-9B2F-4837-B846-24A4E6B0AB7E}">
      <dgm:prSet/>
      <dgm:spPr/>
      <dgm:t>
        <a:bodyPr/>
        <a:lstStyle/>
        <a:p>
          <a:r>
            <a:rPr lang="en-US" b="1"/>
            <a:t>Quality Episodes </a:t>
          </a:r>
          <a:r>
            <a:rPr lang="en-US"/>
            <a:t>=  Starting events (SOC/ROC) </a:t>
          </a:r>
          <a:r>
            <a:rPr lang="en-US">
              <a:sym typeface="Wingdings" panose="05000000000000000000" pitchFamily="2" charset="2"/>
            </a:rPr>
            <a:t></a:t>
          </a:r>
          <a:r>
            <a:rPr lang="en-US"/>
            <a:t> Ending events (TIFs, Death, or Discharge)</a:t>
          </a:r>
        </a:p>
      </dgm:t>
    </dgm:pt>
    <dgm:pt modelId="{F15773D9-C865-4F6E-91D0-354012703CA9}" type="parTrans" cxnId="{D6D6BBF9-355C-4049-8025-A0EB6DF67F4E}">
      <dgm:prSet/>
      <dgm:spPr/>
      <dgm:t>
        <a:bodyPr/>
        <a:lstStyle/>
        <a:p>
          <a:endParaRPr lang="en-US"/>
        </a:p>
      </dgm:t>
    </dgm:pt>
    <dgm:pt modelId="{C2DCA64F-F89B-4570-BCA3-95BDD88109AF}" type="sibTrans" cxnId="{D6D6BBF9-355C-4049-8025-A0EB6DF67F4E}">
      <dgm:prSet/>
      <dgm:spPr/>
      <dgm:t>
        <a:bodyPr/>
        <a:lstStyle/>
        <a:p>
          <a:endParaRPr lang="en-US"/>
        </a:p>
      </dgm:t>
    </dgm:pt>
    <dgm:pt modelId="{B52EF3A8-B7BA-49D2-A1DE-34E13B62FFDF}">
      <dgm:prSet/>
      <dgm:spPr/>
      <dgm:t>
        <a:bodyPr/>
        <a:lstStyle/>
        <a:p>
          <a:r>
            <a:rPr lang="en-US"/>
            <a:t>1 patient may have multiple </a:t>
          </a:r>
          <a:r>
            <a:rPr lang="en-US" b="1"/>
            <a:t>quality episodes</a:t>
          </a:r>
          <a:endParaRPr lang="en-US"/>
        </a:p>
      </dgm:t>
    </dgm:pt>
    <dgm:pt modelId="{5DD127D3-DE31-4239-BD2D-1D165CCB38E3}" type="parTrans" cxnId="{23854B8A-51E5-4C0F-AB7E-25CBA255C3F5}">
      <dgm:prSet/>
      <dgm:spPr/>
      <dgm:t>
        <a:bodyPr/>
        <a:lstStyle/>
        <a:p>
          <a:endParaRPr lang="en-US"/>
        </a:p>
      </dgm:t>
    </dgm:pt>
    <dgm:pt modelId="{949BD1F2-36E7-495A-B443-64A80CC8D193}" type="sibTrans" cxnId="{23854B8A-51E5-4C0F-AB7E-25CBA255C3F5}">
      <dgm:prSet/>
      <dgm:spPr/>
      <dgm:t>
        <a:bodyPr/>
        <a:lstStyle/>
        <a:p>
          <a:endParaRPr lang="en-US"/>
        </a:p>
      </dgm:t>
    </dgm:pt>
    <dgm:pt modelId="{FEB2FE6B-926B-4FD5-98B5-08B89A34E74D}">
      <dgm:prSet/>
      <dgm:spPr/>
      <dgm:t>
        <a:bodyPr/>
        <a:lstStyle/>
        <a:p>
          <a:r>
            <a:rPr lang="en-US"/>
            <a:t>Measure Specifics</a:t>
          </a:r>
        </a:p>
      </dgm:t>
    </dgm:pt>
    <dgm:pt modelId="{9C794A5F-45DB-4D7F-8129-57B84E185971}" type="parTrans" cxnId="{C8816D82-0081-406D-AA94-1E440C213803}">
      <dgm:prSet/>
      <dgm:spPr/>
      <dgm:t>
        <a:bodyPr/>
        <a:lstStyle/>
        <a:p>
          <a:endParaRPr lang="en-US"/>
        </a:p>
      </dgm:t>
    </dgm:pt>
    <dgm:pt modelId="{D6574BAC-33C3-4780-A0D8-8DBC3A946E81}" type="sibTrans" cxnId="{C8816D82-0081-406D-AA94-1E440C213803}">
      <dgm:prSet/>
      <dgm:spPr/>
      <dgm:t>
        <a:bodyPr/>
        <a:lstStyle/>
        <a:p>
          <a:endParaRPr lang="en-US"/>
        </a:p>
      </dgm:t>
    </dgm:pt>
    <dgm:pt modelId="{9798CA23-6168-443B-A28A-191A123E19F4}">
      <dgm:prSet/>
      <dgm:spPr/>
      <dgm:t>
        <a:bodyPr/>
        <a:lstStyle/>
        <a:p>
          <a:r>
            <a:rPr lang="en-US"/>
            <a:t>Risk Adjusted</a:t>
          </a:r>
        </a:p>
      </dgm:t>
    </dgm:pt>
    <dgm:pt modelId="{640F8A95-9979-4A8A-B4DF-1A6A4F986CD1}" type="parTrans" cxnId="{F388B5CE-F267-4B9B-B2D3-CE326430F514}">
      <dgm:prSet/>
      <dgm:spPr/>
      <dgm:t>
        <a:bodyPr/>
        <a:lstStyle/>
        <a:p>
          <a:endParaRPr lang="en-US"/>
        </a:p>
      </dgm:t>
    </dgm:pt>
    <dgm:pt modelId="{DF9900E6-4E27-4C1F-BAE7-F711A7DA9311}" type="sibTrans" cxnId="{F388B5CE-F267-4B9B-B2D3-CE326430F514}">
      <dgm:prSet/>
      <dgm:spPr/>
      <dgm:t>
        <a:bodyPr/>
        <a:lstStyle/>
        <a:p>
          <a:endParaRPr lang="en-US"/>
        </a:p>
      </dgm:t>
    </dgm:pt>
    <dgm:pt modelId="{2F1EE0F8-326E-48A6-81DA-C7348D55B9D9}">
      <dgm:prSet/>
      <dgm:spPr/>
      <dgm:t>
        <a:bodyPr/>
        <a:lstStyle/>
        <a:p>
          <a:r>
            <a:rPr lang="en-US"/>
            <a:t>Achievement threshold approximately 72%</a:t>
          </a:r>
        </a:p>
      </dgm:t>
    </dgm:pt>
    <dgm:pt modelId="{17ECDE3C-98F9-468A-99B8-07E578022723}" type="parTrans" cxnId="{665825F6-C8AC-444D-B37D-51CFFBFFF5BD}">
      <dgm:prSet/>
      <dgm:spPr/>
      <dgm:t>
        <a:bodyPr/>
        <a:lstStyle/>
        <a:p>
          <a:endParaRPr lang="en-US"/>
        </a:p>
      </dgm:t>
    </dgm:pt>
    <dgm:pt modelId="{308EF993-AF2F-4702-9821-F2EB99784FAB}" type="sibTrans" cxnId="{665825F6-C8AC-444D-B37D-51CFFBFFF5BD}">
      <dgm:prSet/>
      <dgm:spPr/>
      <dgm:t>
        <a:bodyPr/>
        <a:lstStyle/>
        <a:p>
          <a:endParaRPr lang="en-US"/>
        </a:p>
      </dgm:t>
    </dgm:pt>
    <dgm:pt modelId="{8A2D1C86-C3B0-4B04-BDB7-A1D4FE6AF318}">
      <dgm:prSet/>
      <dgm:spPr/>
      <dgm:t>
        <a:bodyPr/>
        <a:lstStyle/>
        <a:p>
          <a:r>
            <a:rPr lang="en-US"/>
            <a:t>Benchmark approximately 84%</a:t>
          </a:r>
        </a:p>
      </dgm:t>
    </dgm:pt>
    <dgm:pt modelId="{1F228887-6DE5-47F3-BF56-6C52E2759118}" type="parTrans" cxnId="{43570D6B-AEA4-48DB-AE07-376D2DC0B373}">
      <dgm:prSet/>
      <dgm:spPr/>
      <dgm:t>
        <a:bodyPr/>
        <a:lstStyle/>
        <a:p>
          <a:endParaRPr lang="en-US"/>
        </a:p>
      </dgm:t>
    </dgm:pt>
    <dgm:pt modelId="{DC1C74E2-8AAA-4AA1-B16A-7481FB827995}" type="sibTrans" cxnId="{43570D6B-AEA4-48DB-AE07-376D2DC0B373}">
      <dgm:prSet/>
      <dgm:spPr/>
      <dgm:t>
        <a:bodyPr/>
        <a:lstStyle/>
        <a:p>
          <a:endParaRPr lang="en-US"/>
        </a:p>
      </dgm:t>
    </dgm:pt>
    <dgm:pt modelId="{EBC551AD-2953-4D0C-A6A0-280DB175A390}" type="pres">
      <dgm:prSet presAssocID="{886D1C1F-EBDC-4728-B047-85008DB7B826}" presName="linear" presStyleCnt="0">
        <dgm:presLayoutVars>
          <dgm:dir/>
          <dgm:animLvl val="lvl"/>
          <dgm:resizeHandles val="exact"/>
        </dgm:presLayoutVars>
      </dgm:prSet>
      <dgm:spPr/>
    </dgm:pt>
    <dgm:pt modelId="{78568ACC-89B4-4300-911D-AD7FABCEDB89}" type="pres">
      <dgm:prSet presAssocID="{FD127C3F-2D20-466C-8D4F-26B79FB7C618}" presName="parentLin" presStyleCnt="0"/>
      <dgm:spPr/>
    </dgm:pt>
    <dgm:pt modelId="{186E6BFF-7E84-44B5-A54F-0CC87764F6DF}" type="pres">
      <dgm:prSet presAssocID="{FD127C3F-2D20-466C-8D4F-26B79FB7C618}" presName="parentLeftMargin" presStyleLbl="node1" presStyleIdx="0" presStyleCnt="2"/>
      <dgm:spPr/>
    </dgm:pt>
    <dgm:pt modelId="{FD696046-DACD-4FB6-97F7-E734B33F3633}" type="pres">
      <dgm:prSet presAssocID="{FD127C3F-2D20-466C-8D4F-26B79FB7C618}" presName="parentText" presStyleLbl="node1" presStyleIdx="0" presStyleCnt="2">
        <dgm:presLayoutVars>
          <dgm:chMax val="0"/>
          <dgm:bulletEnabled val="1"/>
        </dgm:presLayoutVars>
      </dgm:prSet>
      <dgm:spPr/>
    </dgm:pt>
    <dgm:pt modelId="{5BAB9663-D9D8-448C-B1C0-220CF829B8C1}" type="pres">
      <dgm:prSet presAssocID="{FD127C3F-2D20-466C-8D4F-26B79FB7C618}" presName="negativeSpace" presStyleCnt="0"/>
      <dgm:spPr/>
    </dgm:pt>
    <dgm:pt modelId="{F8B01ECF-277C-4D8D-AE53-C9F206EB99F3}" type="pres">
      <dgm:prSet presAssocID="{FD127C3F-2D20-466C-8D4F-26B79FB7C618}" presName="childText" presStyleLbl="conFgAcc1" presStyleIdx="0" presStyleCnt="2">
        <dgm:presLayoutVars>
          <dgm:bulletEnabled val="1"/>
        </dgm:presLayoutVars>
      </dgm:prSet>
      <dgm:spPr/>
    </dgm:pt>
    <dgm:pt modelId="{600B4424-174F-462C-8F8D-4C3928736C69}" type="pres">
      <dgm:prSet presAssocID="{96B2BB63-5EF7-4E44-8EF2-A8F2466D5520}" presName="spaceBetweenRectangles" presStyleCnt="0"/>
      <dgm:spPr/>
    </dgm:pt>
    <dgm:pt modelId="{DC84EF41-57B9-4E54-8218-839DDA5A162D}" type="pres">
      <dgm:prSet presAssocID="{FEB2FE6B-926B-4FD5-98B5-08B89A34E74D}" presName="parentLin" presStyleCnt="0"/>
      <dgm:spPr/>
    </dgm:pt>
    <dgm:pt modelId="{ECF12598-A7A8-41C7-8913-146F6EAD91CE}" type="pres">
      <dgm:prSet presAssocID="{FEB2FE6B-926B-4FD5-98B5-08B89A34E74D}" presName="parentLeftMargin" presStyleLbl="node1" presStyleIdx="0" presStyleCnt="2"/>
      <dgm:spPr/>
    </dgm:pt>
    <dgm:pt modelId="{E6D2B1D0-C673-4F28-9AA3-0F9C8BCFB0DE}" type="pres">
      <dgm:prSet presAssocID="{FEB2FE6B-926B-4FD5-98B5-08B89A34E74D}" presName="parentText" presStyleLbl="node1" presStyleIdx="1" presStyleCnt="2">
        <dgm:presLayoutVars>
          <dgm:chMax val="0"/>
          <dgm:bulletEnabled val="1"/>
        </dgm:presLayoutVars>
      </dgm:prSet>
      <dgm:spPr/>
    </dgm:pt>
    <dgm:pt modelId="{9D383BF3-34FA-4C69-8DCE-2B8BCAF89798}" type="pres">
      <dgm:prSet presAssocID="{FEB2FE6B-926B-4FD5-98B5-08B89A34E74D}" presName="negativeSpace" presStyleCnt="0"/>
      <dgm:spPr/>
    </dgm:pt>
    <dgm:pt modelId="{990AAD5C-C45D-4868-8728-C1F1E45A79C0}" type="pres">
      <dgm:prSet presAssocID="{FEB2FE6B-926B-4FD5-98B5-08B89A34E74D}" presName="childText" presStyleLbl="conFgAcc1" presStyleIdx="1" presStyleCnt="2">
        <dgm:presLayoutVars>
          <dgm:bulletEnabled val="1"/>
        </dgm:presLayoutVars>
      </dgm:prSet>
      <dgm:spPr/>
    </dgm:pt>
  </dgm:ptLst>
  <dgm:cxnLst>
    <dgm:cxn modelId="{8C2C031F-6E2B-436E-B2F5-E617759BAB39}" type="presOf" srcId="{886D1C1F-EBDC-4728-B047-85008DB7B826}" destId="{EBC551AD-2953-4D0C-A6A0-280DB175A390}" srcOrd="0" destOrd="0" presId="urn:microsoft.com/office/officeart/2005/8/layout/list1"/>
    <dgm:cxn modelId="{09786E36-A446-4061-AB78-7BBC5F9E6736}" srcId="{886D1C1F-EBDC-4728-B047-85008DB7B826}" destId="{FD127C3F-2D20-466C-8D4F-26B79FB7C618}" srcOrd="0" destOrd="0" parTransId="{A786C134-48A5-4347-B2E8-17FFC7478F12}" sibTransId="{96B2BB63-5EF7-4E44-8EF2-A8F2466D5520}"/>
    <dgm:cxn modelId="{9CD5DE37-FB40-438D-AB2A-BDE3ACCE4CB1}" type="presOf" srcId="{CE2E1CB6-9B2F-4837-B846-24A4E6B0AB7E}" destId="{F8B01ECF-277C-4D8D-AE53-C9F206EB99F3}" srcOrd="0" destOrd="1" presId="urn:microsoft.com/office/officeart/2005/8/layout/list1"/>
    <dgm:cxn modelId="{DEF5CC5D-676E-4DD9-90F5-2CEA65AEE60F}" type="presOf" srcId="{B52EF3A8-B7BA-49D2-A1DE-34E13B62FFDF}" destId="{F8B01ECF-277C-4D8D-AE53-C9F206EB99F3}" srcOrd="0" destOrd="2" presId="urn:microsoft.com/office/officeart/2005/8/layout/list1"/>
    <dgm:cxn modelId="{5464E649-0FCF-4C74-9EE5-07199CAD9268}" type="presOf" srcId="{FEB2FE6B-926B-4FD5-98B5-08B89A34E74D}" destId="{E6D2B1D0-C673-4F28-9AA3-0F9C8BCFB0DE}" srcOrd="1" destOrd="0" presId="urn:microsoft.com/office/officeart/2005/8/layout/list1"/>
    <dgm:cxn modelId="{43570D6B-AEA4-48DB-AE07-376D2DC0B373}" srcId="{FEB2FE6B-926B-4FD5-98B5-08B89A34E74D}" destId="{8A2D1C86-C3B0-4B04-BDB7-A1D4FE6AF318}" srcOrd="2" destOrd="0" parTransId="{1F228887-6DE5-47F3-BF56-6C52E2759118}" sibTransId="{DC1C74E2-8AAA-4AA1-B16A-7481FB827995}"/>
    <dgm:cxn modelId="{C1105A70-8D45-48C7-BD26-5D7EA406E162}" type="presOf" srcId="{FD127C3F-2D20-466C-8D4F-26B79FB7C618}" destId="{FD696046-DACD-4FB6-97F7-E734B33F3633}" srcOrd="1" destOrd="0" presId="urn:microsoft.com/office/officeart/2005/8/layout/list1"/>
    <dgm:cxn modelId="{59DE2854-F627-4DD3-B587-61FB58130503}" type="presOf" srcId="{9798CA23-6168-443B-A28A-191A123E19F4}" destId="{990AAD5C-C45D-4868-8728-C1F1E45A79C0}" srcOrd="0" destOrd="0" presId="urn:microsoft.com/office/officeart/2005/8/layout/list1"/>
    <dgm:cxn modelId="{43FCA77F-327E-4473-8CFC-DFC78A8BB211}" type="presOf" srcId="{DB66F3B3-FBC1-480B-9CFB-E36222B3F4C0}" destId="{F8B01ECF-277C-4D8D-AE53-C9F206EB99F3}" srcOrd="0" destOrd="0" presId="urn:microsoft.com/office/officeart/2005/8/layout/list1"/>
    <dgm:cxn modelId="{C8816D82-0081-406D-AA94-1E440C213803}" srcId="{886D1C1F-EBDC-4728-B047-85008DB7B826}" destId="{FEB2FE6B-926B-4FD5-98B5-08B89A34E74D}" srcOrd="1" destOrd="0" parTransId="{9C794A5F-45DB-4D7F-8129-57B84E185971}" sibTransId="{D6574BAC-33C3-4780-A0D8-8DBC3A946E81}"/>
    <dgm:cxn modelId="{41431584-88DC-4248-8071-BAD0DD942B0E}" type="presOf" srcId="{2F1EE0F8-326E-48A6-81DA-C7348D55B9D9}" destId="{990AAD5C-C45D-4868-8728-C1F1E45A79C0}" srcOrd="0" destOrd="1" presId="urn:microsoft.com/office/officeart/2005/8/layout/list1"/>
    <dgm:cxn modelId="{E096C188-AF8F-4BD7-B477-8C6C7CCFFC6E}" srcId="{FD127C3F-2D20-466C-8D4F-26B79FB7C618}" destId="{DB66F3B3-FBC1-480B-9CFB-E36222B3F4C0}" srcOrd="0" destOrd="0" parTransId="{A40FF441-0BE1-4133-904D-5BDACE75EC4B}" sibTransId="{77C1213D-3179-40F0-8BF8-9EAD95763171}"/>
    <dgm:cxn modelId="{23854B8A-51E5-4C0F-AB7E-25CBA255C3F5}" srcId="{FD127C3F-2D20-466C-8D4F-26B79FB7C618}" destId="{B52EF3A8-B7BA-49D2-A1DE-34E13B62FFDF}" srcOrd="2" destOrd="0" parTransId="{5DD127D3-DE31-4239-BD2D-1D165CCB38E3}" sibTransId="{949BD1F2-36E7-495A-B443-64A80CC8D193}"/>
    <dgm:cxn modelId="{16173FB7-6EA7-41E4-8954-7EB749249235}" type="presOf" srcId="{FD127C3F-2D20-466C-8D4F-26B79FB7C618}" destId="{186E6BFF-7E84-44B5-A54F-0CC87764F6DF}" srcOrd="0" destOrd="0" presId="urn:microsoft.com/office/officeart/2005/8/layout/list1"/>
    <dgm:cxn modelId="{71316DCD-CA2C-480F-871E-2BC4F73FFB02}" type="presOf" srcId="{FEB2FE6B-926B-4FD5-98B5-08B89A34E74D}" destId="{ECF12598-A7A8-41C7-8913-146F6EAD91CE}" srcOrd="0" destOrd="0" presId="urn:microsoft.com/office/officeart/2005/8/layout/list1"/>
    <dgm:cxn modelId="{F388B5CE-F267-4B9B-B2D3-CE326430F514}" srcId="{FEB2FE6B-926B-4FD5-98B5-08B89A34E74D}" destId="{9798CA23-6168-443B-A28A-191A123E19F4}" srcOrd="0" destOrd="0" parTransId="{640F8A95-9979-4A8A-B4DF-1A6A4F986CD1}" sibTransId="{DF9900E6-4E27-4C1F-BAE7-F711A7DA9311}"/>
    <dgm:cxn modelId="{CF2E44E0-B118-4A09-9C92-38439225483A}" type="presOf" srcId="{8A2D1C86-C3B0-4B04-BDB7-A1D4FE6AF318}" destId="{990AAD5C-C45D-4868-8728-C1F1E45A79C0}" srcOrd="0" destOrd="2" presId="urn:microsoft.com/office/officeart/2005/8/layout/list1"/>
    <dgm:cxn modelId="{665825F6-C8AC-444D-B37D-51CFFBFFF5BD}" srcId="{FEB2FE6B-926B-4FD5-98B5-08B89A34E74D}" destId="{2F1EE0F8-326E-48A6-81DA-C7348D55B9D9}" srcOrd="1" destOrd="0" parTransId="{17ECDE3C-98F9-468A-99B8-07E578022723}" sibTransId="{308EF993-AF2F-4702-9821-F2EB99784FAB}"/>
    <dgm:cxn modelId="{D6D6BBF9-355C-4049-8025-A0EB6DF67F4E}" srcId="{FD127C3F-2D20-466C-8D4F-26B79FB7C618}" destId="{CE2E1CB6-9B2F-4837-B846-24A4E6B0AB7E}" srcOrd="1" destOrd="0" parTransId="{F15773D9-C865-4F6E-91D0-354012703CA9}" sibTransId="{C2DCA64F-F89B-4570-BCA3-95BDD88109AF}"/>
    <dgm:cxn modelId="{C2C006AB-6DC3-4FAB-85D0-0113148405D1}" type="presParOf" srcId="{EBC551AD-2953-4D0C-A6A0-280DB175A390}" destId="{78568ACC-89B4-4300-911D-AD7FABCEDB89}" srcOrd="0" destOrd="0" presId="urn:microsoft.com/office/officeart/2005/8/layout/list1"/>
    <dgm:cxn modelId="{5B5120E7-0BA2-4F61-95D6-AE9382C45198}" type="presParOf" srcId="{78568ACC-89B4-4300-911D-AD7FABCEDB89}" destId="{186E6BFF-7E84-44B5-A54F-0CC87764F6DF}" srcOrd="0" destOrd="0" presId="urn:microsoft.com/office/officeart/2005/8/layout/list1"/>
    <dgm:cxn modelId="{9F8D2283-1530-4EFD-9B98-1794EB4A8C5A}" type="presParOf" srcId="{78568ACC-89B4-4300-911D-AD7FABCEDB89}" destId="{FD696046-DACD-4FB6-97F7-E734B33F3633}" srcOrd="1" destOrd="0" presId="urn:microsoft.com/office/officeart/2005/8/layout/list1"/>
    <dgm:cxn modelId="{B05ACC8F-8AE2-449C-A825-8BD47D36FEEA}" type="presParOf" srcId="{EBC551AD-2953-4D0C-A6A0-280DB175A390}" destId="{5BAB9663-D9D8-448C-B1C0-220CF829B8C1}" srcOrd="1" destOrd="0" presId="urn:microsoft.com/office/officeart/2005/8/layout/list1"/>
    <dgm:cxn modelId="{0BE0FE5E-D0FA-471A-89FD-620E0893DD69}" type="presParOf" srcId="{EBC551AD-2953-4D0C-A6A0-280DB175A390}" destId="{F8B01ECF-277C-4D8D-AE53-C9F206EB99F3}" srcOrd="2" destOrd="0" presId="urn:microsoft.com/office/officeart/2005/8/layout/list1"/>
    <dgm:cxn modelId="{EE8C8478-26BE-4318-87E0-6F986EE482E5}" type="presParOf" srcId="{EBC551AD-2953-4D0C-A6A0-280DB175A390}" destId="{600B4424-174F-462C-8F8D-4C3928736C69}" srcOrd="3" destOrd="0" presId="urn:microsoft.com/office/officeart/2005/8/layout/list1"/>
    <dgm:cxn modelId="{666D8243-931C-42A9-856D-52EADAC953A9}" type="presParOf" srcId="{EBC551AD-2953-4D0C-A6A0-280DB175A390}" destId="{DC84EF41-57B9-4E54-8218-839DDA5A162D}" srcOrd="4" destOrd="0" presId="urn:microsoft.com/office/officeart/2005/8/layout/list1"/>
    <dgm:cxn modelId="{112349A4-F4DF-413A-A5A3-D391B1A4E57E}" type="presParOf" srcId="{DC84EF41-57B9-4E54-8218-839DDA5A162D}" destId="{ECF12598-A7A8-41C7-8913-146F6EAD91CE}" srcOrd="0" destOrd="0" presId="urn:microsoft.com/office/officeart/2005/8/layout/list1"/>
    <dgm:cxn modelId="{9EBC4242-9069-4020-8DDD-F28FC55442AF}" type="presParOf" srcId="{DC84EF41-57B9-4E54-8218-839DDA5A162D}" destId="{E6D2B1D0-C673-4F28-9AA3-0F9C8BCFB0DE}" srcOrd="1" destOrd="0" presId="urn:microsoft.com/office/officeart/2005/8/layout/list1"/>
    <dgm:cxn modelId="{7D394E17-D060-48E5-ADAA-D43CB5FAA40A}" type="presParOf" srcId="{EBC551AD-2953-4D0C-A6A0-280DB175A390}" destId="{9D383BF3-34FA-4C69-8DCE-2B8BCAF89798}" srcOrd="5" destOrd="0" presId="urn:microsoft.com/office/officeart/2005/8/layout/list1"/>
    <dgm:cxn modelId="{8050EC56-5AEB-4D5E-B9B3-C2FFB9BCEB96}" type="presParOf" srcId="{EBC551AD-2953-4D0C-A6A0-280DB175A390}" destId="{990AAD5C-C45D-4868-8728-C1F1E45A79C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93497-DA1F-47B7-AE4B-4A0F4BB33408}">
      <dsp:nvSpPr>
        <dsp:cNvPr id="0" name=""/>
        <dsp:cNvSpPr/>
      </dsp:nvSpPr>
      <dsp:spPr>
        <a:xfrm>
          <a:off x="0" y="822146"/>
          <a:ext cx="10972800" cy="15178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FAB8C-21FB-4621-A3CA-93DD7DF26850}">
      <dsp:nvSpPr>
        <dsp:cNvPr id="0" name=""/>
        <dsp:cNvSpPr/>
      </dsp:nvSpPr>
      <dsp:spPr>
        <a:xfrm>
          <a:off x="459137" y="1163653"/>
          <a:ext cx="834794" cy="8347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649BE3-1A29-4891-B304-EA168AB97AB7}">
      <dsp:nvSpPr>
        <dsp:cNvPr id="0" name=""/>
        <dsp:cNvSpPr/>
      </dsp:nvSpPr>
      <dsp:spPr>
        <a:xfrm>
          <a:off x="1753069" y="822146"/>
          <a:ext cx="4937760" cy="151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35" tIns="160635" rIns="160635" bIns="160635" numCol="1" spcCol="1270" anchor="ctr" anchorCtr="0">
          <a:noAutofit/>
        </a:bodyPr>
        <a:lstStyle/>
        <a:p>
          <a:pPr marL="0" lvl="0" indent="0" algn="l" defTabSz="622300">
            <a:lnSpc>
              <a:spcPct val="90000"/>
            </a:lnSpc>
            <a:spcBef>
              <a:spcPct val="0"/>
            </a:spcBef>
            <a:spcAft>
              <a:spcPct val="35000"/>
            </a:spcAft>
            <a:buNone/>
          </a:pPr>
          <a:r>
            <a:rPr lang="en-US" sz="1400" b="0" i="0" kern="1200"/>
            <a:t>Outcome and Assessment Information Set (OASIS) reporting is mandated in the Medicare regulations at 42 C.F.R.§484.250(a), which requires HHAs to submit OASIS assessments and Home Health Care Consumer Assessment of Healthcare Providers and Systems Survey (HH CAHPS) data to meet the quality reporting requirements of section 1895(b)(3)(B)(v) of the Act.</a:t>
          </a:r>
          <a:endParaRPr lang="en-US" sz="1400" kern="1200"/>
        </a:p>
      </dsp:txBody>
      <dsp:txXfrm>
        <a:off x="1753069" y="822146"/>
        <a:ext cx="4937760" cy="1517808"/>
      </dsp:txXfrm>
    </dsp:sp>
    <dsp:sp modelId="{CA120CA3-CA31-418C-A2FC-E8A2404B0E6B}">
      <dsp:nvSpPr>
        <dsp:cNvPr id="0" name=""/>
        <dsp:cNvSpPr/>
      </dsp:nvSpPr>
      <dsp:spPr>
        <a:xfrm>
          <a:off x="6690829" y="822146"/>
          <a:ext cx="4281970" cy="151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35" tIns="160635" rIns="160635" bIns="160635" numCol="1" spcCol="1270" anchor="ctr" anchorCtr="0">
          <a:noAutofit/>
        </a:bodyPr>
        <a:lstStyle/>
        <a:p>
          <a:pPr marL="0" lvl="0" indent="0" algn="l" defTabSz="488950">
            <a:lnSpc>
              <a:spcPct val="90000"/>
            </a:lnSpc>
            <a:spcBef>
              <a:spcPct val="0"/>
            </a:spcBef>
            <a:spcAft>
              <a:spcPct val="35000"/>
            </a:spcAft>
            <a:buNone/>
          </a:pPr>
          <a:r>
            <a:rPr lang="en-US" sz="1100" b="0" i="0" kern="1200"/>
            <a:t>HHAs that do not meet the reporting requirements are subject to a two (2%) percentage point reduction to the HH market basket increase.	</a:t>
          </a:r>
          <a:endParaRPr lang="en-US" sz="1100" kern="1200"/>
        </a:p>
      </dsp:txBody>
      <dsp:txXfrm>
        <a:off x="6690829" y="822146"/>
        <a:ext cx="4281970" cy="1517808"/>
      </dsp:txXfrm>
    </dsp:sp>
    <dsp:sp modelId="{6DAD7E23-53D6-4A1A-BD27-A1972C5BE438}">
      <dsp:nvSpPr>
        <dsp:cNvPr id="0" name=""/>
        <dsp:cNvSpPr/>
      </dsp:nvSpPr>
      <dsp:spPr>
        <a:xfrm>
          <a:off x="0" y="2719407"/>
          <a:ext cx="10972800" cy="15178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E3F2E-A35C-4971-B7E9-A3A306A6D3D2}">
      <dsp:nvSpPr>
        <dsp:cNvPr id="0" name=""/>
        <dsp:cNvSpPr/>
      </dsp:nvSpPr>
      <dsp:spPr>
        <a:xfrm>
          <a:off x="459137" y="3060914"/>
          <a:ext cx="834794" cy="8347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7065EA-C4F0-406C-9320-6DC3BD07AAB2}">
      <dsp:nvSpPr>
        <dsp:cNvPr id="0" name=""/>
        <dsp:cNvSpPr/>
      </dsp:nvSpPr>
      <dsp:spPr>
        <a:xfrm>
          <a:off x="1753069" y="2719407"/>
          <a:ext cx="4937760" cy="151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35" tIns="160635" rIns="160635" bIns="160635" numCol="1" spcCol="1270" anchor="ctr" anchorCtr="0">
          <a:noAutofit/>
        </a:bodyPr>
        <a:lstStyle/>
        <a:p>
          <a:pPr marL="0" lvl="0" indent="0" algn="l" defTabSz="622300">
            <a:lnSpc>
              <a:spcPct val="90000"/>
            </a:lnSpc>
            <a:spcBef>
              <a:spcPct val="0"/>
            </a:spcBef>
            <a:spcAft>
              <a:spcPct val="35000"/>
            </a:spcAft>
            <a:buNone/>
          </a:pPr>
          <a:r>
            <a:rPr lang="en-US" sz="1400" b="1" i="0" kern="1200"/>
            <a:t>Home Health Quality Measures</a:t>
          </a:r>
          <a:endParaRPr lang="en-US" sz="1400" kern="1200"/>
        </a:p>
      </dsp:txBody>
      <dsp:txXfrm>
        <a:off x="1753069" y="2719407"/>
        <a:ext cx="4937760" cy="1517808"/>
      </dsp:txXfrm>
    </dsp:sp>
    <dsp:sp modelId="{4422269C-C540-4419-B6D4-E5DF3F753A3D}">
      <dsp:nvSpPr>
        <dsp:cNvPr id="0" name=""/>
        <dsp:cNvSpPr/>
      </dsp:nvSpPr>
      <dsp:spPr>
        <a:xfrm>
          <a:off x="6690829" y="2719407"/>
          <a:ext cx="4281970" cy="151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35" tIns="160635" rIns="160635" bIns="160635" numCol="1" spcCol="1270" anchor="ctr" anchorCtr="0">
          <a:noAutofit/>
        </a:bodyPr>
        <a:lstStyle/>
        <a:p>
          <a:pPr marL="0" lvl="0" indent="0" algn="l" defTabSz="488950">
            <a:lnSpc>
              <a:spcPct val="90000"/>
            </a:lnSpc>
            <a:spcBef>
              <a:spcPct val="0"/>
            </a:spcBef>
            <a:spcAft>
              <a:spcPct val="35000"/>
            </a:spcAft>
            <a:buNone/>
          </a:pPr>
          <a:r>
            <a:rPr lang="en-US" sz="1100" b="1" i="0" kern="1200"/>
            <a:t>Quality Measures Used in the Home Health Quality Reporting Program</a:t>
          </a:r>
          <a:endParaRPr lang="en-US" sz="1100" kern="1200"/>
        </a:p>
        <a:p>
          <a:pPr marL="57150" lvl="1" indent="-57150" algn="l" defTabSz="488950">
            <a:lnSpc>
              <a:spcPct val="90000"/>
            </a:lnSpc>
            <a:spcBef>
              <a:spcPct val="0"/>
            </a:spcBef>
            <a:spcAft>
              <a:spcPct val="15000"/>
            </a:spcAft>
            <a:buChar char="•"/>
          </a:pPr>
          <a:r>
            <a:rPr lang="en-US" sz="1100" b="0" i="0" kern="1200"/>
            <a:t>Outcome measures</a:t>
          </a:r>
          <a:endParaRPr lang="en-US" sz="1100" kern="1200"/>
        </a:p>
        <a:p>
          <a:pPr marL="57150" lvl="1" indent="-57150" algn="l" defTabSz="488950">
            <a:lnSpc>
              <a:spcPct val="90000"/>
            </a:lnSpc>
            <a:spcBef>
              <a:spcPct val="0"/>
            </a:spcBef>
            <a:spcAft>
              <a:spcPct val="15000"/>
            </a:spcAft>
            <a:buChar char="•"/>
          </a:pPr>
          <a:r>
            <a:rPr lang="en-US" sz="1100" b="0" i="0" kern="1200"/>
            <a:t>Process measures; and</a:t>
          </a:r>
          <a:endParaRPr lang="en-US" sz="1100" kern="1200"/>
        </a:p>
        <a:p>
          <a:pPr marL="57150" lvl="1" indent="-57150" algn="l" defTabSz="488950">
            <a:lnSpc>
              <a:spcPct val="90000"/>
            </a:lnSpc>
            <a:spcBef>
              <a:spcPct val="0"/>
            </a:spcBef>
            <a:spcAft>
              <a:spcPct val="15000"/>
            </a:spcAft>
            <a:buChar char="•"/>
          </a:pPr>
          <a:r>
            <a:rPr lang="en-US" sz="1100" b="0" i="0" kern="1200"/>
            <a:t>Patient reported outcome measures</a:t>
          </a:r>
          <a:endParaRPr lang="en-US" sz="1100" kern="1200"/>
        </a:p>
      </dsp:txBody>
      <dsp:txXfrm>
        <a:off x="6690829" y="2719407"/>
        <a:ext cx="4281970" cy="1517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01ECF-277C-4D8D-AE53-C9F206EB99F3}">
      <dsp:nvSpPr>
        <dsp:cNvPr id="0" name=""/>
        <dsp:cNvSpPr/>
      </dsp:nvSpPr>
      <dsp:spPr>
        <a:xfrm>
          <a:off x="0" y="402756"/>
          <a:ext cx="10972800" cy="239084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1611" tIns="479044" rIns="85161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Percentage of home health </a:t>
          </a:r>
          <a:r>
            <a:rPr lang="en-US" sz="2300" b="1" kern="1200"/>
            <a:t>quality episodes </a:t>
          </a:r>
          <a:r>
            <a:rPr lang="en-US" sz="2300" kern="1200"/>
            <a:t>after which patients remained in the community.</a:t>
          </a:r>
        </a:p>
        <a:p>
          <a:pPr marL="228600" lvl="1" indent="-228600" algn="l" defTabSz="1022350">
            <a:lnSpc>
              <a:spcPct val="90000"/>
            </a:lnSpc>
            <a:spcBef>
              <a:spcPct val="0"/>
            </a:spcBef>
            <a:spcAft>
              <a:spcPct val="15000"/>
            </a:spcAft>
            <a:buChar char="•"/>
          </a:pPr>
          <a:r>
            <a:rPr lang="en-US" sz="2300" b="1" kern="1200"/>
            <a:t>Quality Episodes </a:t>
          </a:r>
          <a:r>
            <a:rPr lang="en-US" sz="2300" kern="1200"/>
            <a:t>=  Starting events (SOC/ROC) </a:t>
          </a:r>
          <a:r>
            <a:rPr lang="en-US" sz="2300" kern="1200">
              <a:sym typeface="Wingdings" panose="05000000000000000000" pitchFamily="2" charset="2"/>
            </a:rPr>
            <a:t></a:t>
          </a:r>
          <a:r>
            <a:rPr lang="en-US" sz="2300" kern="1200"/>
            <a:t> Ending events (TIFs, Death, or Discharge)</a:t>
          </a:r>
        </a:p>
        <a:p>
          <a:pPr marL="228600" lvl="1" indent="-228600" algn="l" defTabSz="1022350">
            <a:lnSpc>
              <a:spcPct val="90000"/>
            </a:lnSpc>
            <a:spcBef>
              <a:spcPct val="0"/>
            </a:spcBef>
            <a:spcAft>
              <a:spcPct val="15000"/>
            </a:spcAft>
            <a:buChar char="•"/>
          </a:pPr>
          <a:r>
            <a:rPr lang="en-US" sz="2300" kern="1200"/>
            <a:t>1 patient may have multiple </a:t>
          </a:r>
          <a:r>
            <a:rPr lang="en-US" sz="2300" b="1" kern="1200"/>
            <a:t>quality episodes</a:t>
          </a:r>
          <a:endParaRPr lang="en-US" sz="2300" kern="1200"/>
        </a:p>
      </dsp:txBody>
      <dsp:txXfrm>
        <a:off x="0" y="402756"/>
        <a:ext cx="10972800" cy="2390849"/>
      </dsp:txXfrm>
    </dsp:sp>
    <dsp:sp modelId="{FD696046-DACD-4FB6-97F7-E734B33F3633}">
      <dsp:nvSpPr>
        <dsp:cNvPr id="0" name=""/>
        <dsp:cNvSpPr/>
      </dsp:nvSpPr>
      <dsp:spPr>
        <a:xfrm>
          <a:off x="548640" y="63276"/>
          <a:ext cx="768096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022350">
            <a:lnSpc>
              <a:spcPct val="90000"/>
            </a:lnSpc>
            <a:spcBef>
              <a:spcPct val="0"/>
            </a:spcBef>
            <a:spcAft>
              <a:spcPct val="35000"/>
            </a:spcAft>
            <a:buNone/>
          </a:pPr>
          <a:r>
            <a:rPr lang="en-US" sz="2300" kern="1200"/>
            <a:t>Measure Description</a:t>
          </a:r>
        </a:p>
      </dsp:txBody>
      <dsp:txXfrm>
        <a:off x="581784" y="96420"/>
        <a:ext cx="7614672" cy="612672"/>
      </dsp:txXfrm>
    </dsp:sp>
    <dsp:sp modelId="{990AAD5C-C45D-4868-8728-C1F1E45A79C0}">
      <dsp:nvSpPr>
        <dsp:cNvPr id="0" name=""/>
        <dsp:cNvSpPr/>
      </dsp:nvSpPr>
      <dsp:spPr>
        <a:xfrm>
          <a:off x="0" y="3257286"/>
          <a:ext cx="10972800" cy="173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1611" tIns="479044" rIns="85161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Risk Adjusted</a:t>
          </a:r>
        </a:p>
        <a:p>
          <a:pPr marL="228600" lvl="1" indent="-228600" algn="l" defTabSz="1022350">
            <a:lnSpc>
              <a:spcPct val="90000"/>
            </a:lnSpc>
            <a:spcBef>
              <a:spcPct val="0"/>
            </a:spcBef>
            <a:spcAft>
              <a:spcPct val="15000"/>
            </a:spcAft>
            <a:buChar char="•"/>
          </a:pPr>
          <a:r>
            <a:rPr lang="en-US" sz="2300" kern="1200"/>
            <a:t>Achievement threshold approximately 72%</a:t>
          </a:r>
        </a:p>
        <a:p>
          <a:pPr marL="228600" lvl="1" indent="-228600" algn="l" defTabSz="1022350">
            <a:lnSpc>
              <a:spcPct val="90000"/>
            </a:lnSpc>
            <a:spcBef>
              <a:spcPct val="0"/>
            </a:spcBef>
            <a:spcAft>
              <a:spcPct val="15000"/>
            </a:spcAft>
            <a:buChar char="•"/>
          </a:pPr>
          <a:r>
            <a:rPr lang="en-US" sz="2300" kern="1200"/>
            <a:t>Benchmark approximately 84%</a:t>
          </a:r>
        </a:p>
      </dsp:txBody>
      <dsp:txXfrm>
        <a:off x="0" y="3257286"/>
        <a:ext cx="10972800" cy="1738800"/>
      </dsp:txXfrm>
    </dsp:sp>
    <dsp:sp modelId="{E6D2B1D0-C673-4F28-9AA3-0F9C8BCFB0DE}">
      <dsp:nvSpPr>
        <dsp:cNvPr id="0" name=""/>
        <dsp:cNvSpPr/>
      </dsp:nvSpPr>
      <dsp:spPr>
        <a:xfrm>
          <a:off x="548640" y="2917806"/>
          <a:ext cx="768096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022350">
            <a:lnSpc>
              <a:spcPct val="90000"/>
            </a:lnSpc>
            <a:spcBef>
              <a:spcPct val="0"/>
            </a:spcBef>
            <a:spcAft>
              <a:spcPct val="35000"/>
            </a:spcAft>
            <a:buNone/>
          </a:pPr>
          <a:r>
            <a:rPr lang="en-US" sz="2300" kern="1200"/>
            <a:t>Measure Specifics</a:t>
          </a:r>
        </a:p>
      </dsp:txBody>
      <dsp:txXfrm>
        <a:off x="581784" y="2950950"/>
        <a:ext cx="7614672" cy="6126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42" y="0"/>
            <a:ext cx="3038475" cy="465138"/>
          </a:xfrm>
          <a:prstGeom prst="rect">
            <a:avLst/>
          </a:prstGeom>
        </p:spPr>
        <p:txBody>
          <a:bodyPr vert="horz" lIns="91440" tIns="45720" rIns="91440" bIns="45720" rtlCol="0"/>
          <a:lstStyle>
            <a:lvl1pPr algn="r">
              <a:defRPr sz="1200">
                <a:cs typeface="+mn-cs"/>
              </a:defRPr>
            </a:lvl1pPr>
          </a:lstStyle>
          <a:p>
            <a:pPr>
              <a:defRPr/>
            </a:pPr>
            <a:fld id="{54E25FEC-C400-410D-B435-38FBF19F1E9C}" type="datetimeFigureOut">
              <a:rPr lang="en-US"/>
              <a:pPr>
                <a:defRPr/>
              </a:pPr>
              <a:t>9/7/2023</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42" y="8829675"/>
            <a:ext cx="3038475" cy="465138"/>
          </a:xfrm>
          <a:prstGeom prst="rect">
            <a:avLst/>
          </a:prstGeom>
        </p:spPr>
        <p:txBody>
          <a:bodyPr vert="horz" lIns="91440" tIns="45720" rIns="91440" bIns="45720" rtlCol="0" anchor="b"/>
          <a:lstStyle>
            <a:lvl1pPr algn="r">
              <a:defRPr sz="1200">
                <a:cs typeface="+mn-cs"/>
              </a:defRPr>
            </a:lvl1pPr>
          </a:lstStyle>
          <a:p>
            <a:pPr>
              <a:defRPr/>
            </a:pPr>
            <a:fld id="{532E84BC-88B6-4326-AA83-208938303DD9}" type="slidenum">
              <a:rPr lang="en-US"/>
              <a:pPr>
                <a:defRPr/>
              </a:pPr>
              <a:t>‹#›</a:t>
            </a:fld>
            <a:endParaRPr lang="en-US"/>
          </a:p>
        </p:txBody>
      </p:sp>
    </p:spTree>
    <p:extLst>
      <p:ext uri="{BB962C8B-B14F-4D97-AF65-F5344CB8AC3E}">
        <p14:creationId xmlns:p14="http://schemas.microsoft.com/office/powerpoint/2010/main" val="1254719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cs typeface="+mn-cs"/>
              </a:defRPr>
            </a:lvl1pPr>
          </a:lstStyle>
          <a:p>
            <a:pPr>
              <a:defRPr/>
            </a:pPr>
            <a:endParaRPr lang="en-US"/>
          </a:p>
        </p:txBody>
      </p:sp>
      <p:sp>
        <p:nvSpPr>
          <p:cNvPr id="3" name="Date Placeholder 2"/>
          <p:cNvSpPr>
            <a:spLocks noGrp="1"/>
          </p:cNvSpPr>
          <p:nvPr>
            <p:ph type="dt" idx="1"/>
          </p:nvPr>
        </p:nvSpPr>
        <p:spPr bwMode="auto">
          <a:xfrm>
            <a:off x="3970342"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cs typeface="+mn-cs"/>
              </a:defRPr>
            </a:lvl1pPr>
          </a:lstStyle>
          <a:p>
            <a:pPr>
              <a:defRPr/>
            </a:pPr>
            <a:fld id="{EFD831EC-2785-4FBA-860A-1934061E3F09}" type="datetimeFigureOut">
              <a:rPr lang="en-US"/>
              <a:pPr>
                <a:defRPr/>
              </a:pPr>
              <a:t>9/7/2023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675" y="4416427"/>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cs typeface="+mn-cs"/>
              </a:defRPr>
            </a:lvl1pPr>
          </a:lstStyle>
          <a:p>
            <a:pPr>
              <a:defRPr/>
            </a:pPr>
            <a:endParaRPr lang="en-US"/>
          </a:p>
        </p:txBody>
      </p:sp>
      <p:sp>
        <p:nvSpPr>
          <p:cNvPr id="7" name="Slide Number Placeholder 6"/>
          <p:cNvSpPr>
            <a:spLocks noGrp="1"/>
          </p:cNvSpPr>
          <p:nvPr>
            <p:ph type="sldNum" sz="quarter" idx="5"/>
          </p:nvPr>
        </p:nvSpPr>
        <p:spPr bwMode="auto">
          <a:xfrm>
            <a:off x="3970342"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cs typeface="+mn-cs"/>
              </a:defRPr>
            </a:lvl1pPr>
          </a:lstStyle>
          <a:p>
            <a:pPr>
              <a:defRPr/>
            </a:pPr>
            <a:fld id="{CBD25D32-D809-4BD2-B6F2-45A39D6DCB6A}" type="slidenum">
              <a:rPr lang="en-US"/>
              <a:pPr>
                <a:defRPr/>
              </a:pPr>
              <a:t>‹#›</a:t>
            </a:fld>
            <a:endParaRPr lang="en-US"/>
          </a:p>
        </p:txBody>
      </p:sp>
    </p:spTree>
    <p:extLst>
      <p:ext uri="{BB962C8B-B14F-4D97-AF65-F5344CB8AC3E}">
        <p14:creationId xmlns:p14="http://schemas.microsoft.com/office/powerpoint/2010/main" val="3144293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dt" idx="1"/>
          </p:nvPr>
        </p:nvSpPr>
        <p:spPr>
          <a:ln/>
        </p:spPr>
        <p:txBody>
          <a:bodyPr/>
          <a:lstStyle/>
          <a:p>
            <a:fld id="{BFAAC039-ED82-44F6-A4F5-B78B58A44183}" type="datetime8">
              <a:rPr lang="en-US"/>
              <a:pPr/>
              <a:t>9/7/2023 6:54 AM</a:t>
            </a:fld>
            <a:endParaRPr lang="en-US"/>
          </a:p>
        </p:txBody>
      </p:sp>
      <p:sp>
        <p:nvSpPr>
          <p:cNvPr id="665602" name="Rectangle 2"/>
          <p:cNvSpPr>
            <a:spLocks noGrp="1" noRot="1" noChangeAspect="1" noChangeArrowheads="1" noTextEdit="1"/>
          </p:cNvSpPr>
          <p:nvPr>
            <p:ph type="sldImg"/>
          </p:nvPr>
        </p:nvSpPr>
        <p:spPr>
          <a:xfrm>
            <a:off x="-23813" y="446088"/>
            <a:ext cx="7140576" cy="4016375"/>
          </a:xfrm>
          <a:ln/>
        </p:spPr>
      </p:sp>
      <p:sp>
        <p:nvSpPr>
          <p:cNvPr id="665603" name="Rectangle 3"/>
          <p:cNvSpPr>
            <a:spLocks noGrp="1" noChangeArrowheads="1"/>
          </p:cNvSpPr>
          <p:nvPr>
            <p:ph type="body" idx="1"/>
          </p:nvPr>
        </p:nvSpPr>
        <p:spPr>
          <a:xfrm>
            <a:off x="295800" y="4686301"/>
            <a:ext cx="6495001" cy="4448521"/>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9</a:t>
            </a:fld>
            <a:endParaRPr lang="en-US"/>
          </a:p>
        </p:txBody>
      </p:sp>
    </p:spTree>
    <p:extLst>
      <p:ext uri="{BB962C8B-B14F-4D97-AF65-F5344CB8AC3E}">
        <p14:creationId xmlns:p14="http://schemas.microsoft.com/office/powerpoint/2010/main" val="2666743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10</a:t>
            </a:fld>
            <a:endParaRPr lang="en-US"/>
          </a:p>
        </p:txBody>
      </p:sp>
    </p:spTree>
    <p:extLst>
      <p:ext uri="{BB962C8B-B14F-4D97-AF65-F5344CB8AC3E}">
        <p14:creationId xmlns:p14="http://schemas.microsoft.com/office/powerpoint/2010/main" val="739131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11</a:t>
            </a:fld>
            <a:endParaRPr lang="en-US"/>
          </a:p>
        </p:txBody>
      </p:sp>
    </p:spTree>
    <p:extLst>
      <p:ext uri="{BB962C8B-B14F-4D97-AF65-F5344CB8AC3E}">
        <p14:creationId xmlns:p14="http://schemas.microsoft.com/office/powerpoint/2010/main" val="132481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12</a:t>
            </a:fld>
            <a:endParaRPr lang="en-US"/>
          </a:p>
        </p:txBody>
      </p:sp>
    </p:spTree>
    <p:extLst>
      <p:ext uri="{BB962C8B-B14F-4D97-AF65-F5344CB8AC3E}">
        <p14:creationId xmlns:p14="http://schemas.microsoft.com/office/powerpoint/2010/main" val="19497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13</a:t>
            </a:fld>
            <a:endParaRPr lang="en-US"/>
          </a:p>
        </p:txBody>
      </p:sp>
    </p:spTree>
    <p:extLst>
      <p:ext uri="{BB962C8B-B14F-4D97-AF65-F5344CB8AC3E}">
        <p14:creationId xmlns:p14="http://schemas.microsoft.com/office/powerpoint/2010/main" val="2247511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14</a:t>
            </a:fld>
            <a:endParaRPr lang="en-US"/>
          </a:p>
        </p:txBody>
      </p:sp>
    </p:spTree>
    <p:extLst>
      <p:ext uri="{BB962C8B-B14F-4D97-AF65-F5344CB8AC3E}">
        <p14:creationId xmlns:p14="http://schemas.microsoft.com/office/powerpoint/2010/main" val="400890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15</a:t>
            </a:fld>
            <a:endParaRPr lang="en-US"/>
          </a:p>
        </p:txBody>
      </p:sp>
    </p:spTree>
    <p:extLst>
      <p:ext uri="{BB962C8B-B14F-4D97-AF65-F5344CB8AC3E}">
        <p14:creationId xmlns:p14="http://schemas.microsoft.com/office/powerpoint/2010/main" val="89152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a:t>
            </a:fld>
            <a:endParaRPr lang="en-US"/>
          </a:p>
        </p:txBody>
      </p:sp>
    </p:spTree>
    <p:extLst>
      <p:ext uri="{BB962C8B-B14F-4D97-AF65-F5344CB8AC3E}">
        <p14:creationId xmlns:p14="http://schemas.microsoft.com/office/powerpoint/2010/main" val="1625672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2</a:t>
            </a:fld>
            <a:endParaRPr lang="en-US"/>
          </a:p>
        </p:txBody>
      </p:sp>
    </p:spTree>
    <p:extLst>
      <p:ext uri="{BB962C8B-B14F-4D97-AF65-F5344CB8AC3E}">
        <p14:creationId xmlns:p14="http://schemas.microsoft.com/office/powerpoint/2010/main" val="276340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3</a:t>
            </a:fld>
            <a:endParaRPr lang="en-US"/>
          </a:p>
        </p:txBody>
      </p:sp>
    </p:spTree>
    <p:extLst>
      <p:ext uri="{BB962C8B-B14F-4D97-AF65-F5344CB8AC3E}">
        <p14:creationId xmlns:p14="http://schemas.microsoft.com/office/powerpoint/2010/main" val="397277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4</a:t>
            </a:fld>
            <a:endParaRPr lang="en-US"/>
          </a:p>
        </p:txBody>
      </p:sp>
    </p:spTree>
    <p:extLst>
      <p:ext uri="{BB962C8B-B14F-4D97-AF65-F5344CB8AC3E}">
        <p14:creationId xmlns:p14="http://schemas.microsoft.com/office/powerpoint/2010/main" val="3115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5</a:t>
            </a:fld>
            <a:endParaRPr lang="en-US"/>
          </a:p>
        </p:txBody>
      </p:sp>
    </p:spTree>
    <p:extLst>
      <p:ext uri="{BB962C8B-B14F-4D97-AF65-F5344CB8AC3E}">
        <p14:creationId xmlns:p14="http://schemas.microsoft.com/office/powerpoint/2010/main" val="163268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dt" idx="1"/>
          </p:nvPr>
        </p:nvSpPr>
        <p:spPr>
          <a:ln/>
        </p:spPr>
        <p:txBody>
          <a:bodyPr/>
          <a:lstStyle/>
          <a:p>
            <a:fld id="{BFAAC039-ED82-44F6-A4F5-B78B58A44183}" type="datetime8">
              <a:rPr lang="en-US"/>
              <a:pPr/>
              <a:t>9/7/2023 6:54 AM</a:t>
            </a:fld>
            <a:endParaRPr lang="en-US"/>
          </a:p>
        </p:txBody>
      </p:sp>
      <p:sp>
        <p:nvSpPr>
          <p:cNvPr id="665602" name="Rectangle 2"/>
          <p:cNvSpPr>
            <a:spLocks noGrp="1" noRot="1" noChangeAspect="1" noChangeArrowheads="1" noTextEdit="1"/>
          </p:cNvSpPr>
          <p:nvPr>
            <p:ph type="sldImg"/>
          </p:nvPr>
        </p:nvSpPr>
        <p:spPr>
          <a:xfrm>
            <a:off x="-23813" y="446088"/>
            <a:ext cx="7140576" cy="4016375"/>
          </a:xfrm>
          <a:ln/>
        </p:spPr>
      </p:sp>
      <p:sp>
        <p:nvSpPr>
          <p:cNvPr id="665603" name="Rectangle 3"/>
          <p:cNvSpPr>
            <a:spLocks noGrp="1" noChangeArrowheads="1"/>
          </p:cNvSpPr>
          <p:nvPr>
            <p:ph type="body" idx="1"/>
          </p:nvPr>
        </p:nvSpPr>
        <p:spPr>
          <a:xfrm>
            <a:off x="295800" y="4686301"/>
            <a:ext cx="6495001" cy="4448521"/>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1644212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7</a:t>
            </a:fld>
            <a:endParaRPr lang="en-US"/>
          </a:p>
        </p:txBody>
      </p:sp>
    </p:spTree>
    <p:extLst>
      <p:ext uri="{BB962C8B-B14F-4D97-AF65-F5344CB8AC3E}">
        <p14:creationId xmlns:p14="http://schemas.microsoft.com/office/powerpoint/2010/main" val="4272797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8</a:t>
            </a:fld>
            <a:endParaRPr lang="en-US"/>
          </a:p>
        </p:txBody>
      </p:sp>
    </p:spTree>
    <p:extLst>
      <p:ext uri="{BB962C8B-B14F-4D97-AF65-F5344CB8AC3E}">
        <p14:creationId xmlns:p14="http://schemas.microsoft.com/office/powerpoint/2010/main" val="3280708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picture containing text, person, screenshot, female&#10;&#10;Description automatically generated">
            <a:extLst>
              <a:ext uri="{FF2B5EF4-FFF2-40B4-BE49-F238E27FC236}">
                <a16:creationId xmlns:a16="http://schemas.microsoft.com/office/drawing/2014/main" id="{BD75D635-D050-A64C-9574-0A49B3DB58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636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C5A03EA7-4C90-4411-BFF7-C0EDC3E6B3B5}" type="slidenum">
              <a:rPr lang="en-US"/>
              <a:pPr>
                <a:defRPr/>
              </a:pPr>
              <a:t>‹#›</a:t>
            </a:fld>
            <a:endParaRPr lang="en-US"/>
          </a:p>
        </p:txBody>
      </p:sp>
    </p:spTree>
    <p:extLst>
      <p:ext uri="{BB962C8B-B14F-4D97-AF65-F5344CB8AC3E}">
        <p14:creationId xmlns:p14="http://schemas.microsoft.com/office/powerpoint/2010/main" val="18000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840" y="-290196"/>
            <a:ext cx="5252719" cy="1162050"/>
          </a:xfrm>
        </p:spPr>
        <p:txBody>
          <a:bodyPr>
            <a:normAutofit/>
          </a:bodyPr>
          <a:lstStyle>
            <a:lvl1pPr algn="ctr">
              <a:defRPr sz="2800" b="1"/>
            </a:lvl1pPr>
          </a:lstStyle>
          <a:p>
            <a:r>
              <a:rPr lang="en-US"/>
              <a:t>Click to edit Master title style</a:t>
            </a:r>
          </a:p>
        </p:txBody>
      </p:sp>
      <p:sp>
        <p:nvSpPr>
          <p:cNvPr id="3" name="Content Placeholder 2"/>
          <p:cNvSpPr>
            <a:spLocks noGrp="1"/>
          </p:cNvSpPr>
          <p:nvPr>
            <p:ph idx="1"/>
          </p:nvPr>
        </p:nvSpPr>
        <p:spPr>
          <a:xfrm>
            <a:off x="4766733" y="1219200"/>
            <a:ext cx="6815667" cy="49069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219200"/>
            <a:ext cx="4011084"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8A180A5-C6E9-4CEA-85A4-9ABE23346E3B}" type="slidenum">
              <a:rPr lang="en-US"/>
              <a:pPr>
                <a:defRPr/>
              </a:pPr>
              <a:t>‹#›</a:t>
            </a:fld>
            <a:endParaRPr lang="en-US"/>
          </a:p>
        </p:txBody>
      </p:sp>
    </p:spTree>
    <p:extLst>
      <p:ext uri="{BB962C8B-B14F-4D97-AF65-F5344CB8AC3E}">
        <p14:creationId xmlns:p14="http://schemas.microsoft.com/office/powerpoint/2010/main" val="1867212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14312"/>
            <a:ext cx="10972800" cy="1066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609600" y="6356351"/>
            <a:ext cx="74168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F6B1701-2C79-4A15-B19C-D1DBB4719C37}" type="slidenum">
              <a:rPr lang="en-US"/>
              <a:pPr>
                <a:defRPr/>
              </a:pPr>
              <a:t>‹#›</a:t>
            </a:fld>
            <a:endParaRPr lang="en-US"/>
          </a:p>
        </p:txBody>
      </p:sp>
    </p:spTree>
    <p:extLst>
      <p:ext uri="{BB962C8B-B14F-4D97-AF65-F5344CB8AC3E}">
        <p14:creationId xmlns:p14="http://schemas.microsoft.com/office/powerpoint/2010/main" val="3391665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1">
    <p:spTree>
      <p:nvGrpSpPr>
        <p:cNvPr id="1" name=""/>
        <p:cNvGrpSpPr/>
        <p:nvPr/>
      </p:nvGrpSpPr>
      <p:grpSpPr>
        <a:xfrm>
          <a:off x="0" y="0"/>
          <a:ext cx="0" cy="0"/>
          <a:chOff x="0" y="0"/>
          <a:chExt cx="0" cy="0"/>
        </a:xfrm>
      </p:grpSpPr>
      <p:pic>
        <p:nvPicPr>
          <p:cNvPr id="3" name="Picture 2" descr="A picture containing text, person, screenshot, electronics&#10;&#10;Description automatically generated">
            <a:extLst>
              <a:ext uri="{FF2B5EF4-FFF2-40B4-BE49-F238E27FC236}">
                <a16:creationId xmlns:a16="http://schemas.microsoft.com/office/drawing/2014/main" id="{7F7C9C35-5CC3-4B48-95C2-00DD3F789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43" name="Rectangle 2"/>
          <p:cNvSpPr>
            <a:spLocks noGrp="1" noChangeArrowheads="1"/>
          </p:cNvSpPr>
          <p:nvPr>
            <p:ph type="ctrTitle"/>
          </p:nvPr>
        </p:nvSpPr>
        <p:spPr>
          <a:xfrm>
            <a:off x="3759198" y="2644737"/>
            <a:ext cx="3826316" cy="892552"/>
          </a:xfrm>
          <a:ln algn="ctr"/>
        </p:spPr>
        <p:txBody>
          <a:bodyPr wrap="square" tIns="0" bIns="0" anchor="t">
            <a:spAutoFit/>
          </a:bodyPr>
          <a:lstStyle>
            <a:lvl1pPr algn="r">
              <a:lnSpc>
                <a:spcPct val="100000"/>
              </a:lnSpc>
              <a:defRPr sz="2900" b="1">
                <a:solidFill>
                  <a:schemeClr val="bg1"/>
                </a:solidFill>
                <a:latin typeface="+mj-lt"/>
              </a:defRPr>
            </a:lvl1pPr>
          </a:lstStyle>
          <a:p>
            <a:r>
              <a:rPr lang="en-US"/>
              <a:t>Click to edit Master title style</a:t>
            </a:r>
          </a:p>
        </p:txBody>
      </p:sp>
      <p:sp>
        <p:nvSpPr>
          <p:cNvPr id="6344" name="Rectangle 3"/>
          <p:cNvSpPr>
            <a:spLocks noGrp="1" noChangeArrowheads="1"/>
          </p:cNvSpPr>
          <p:nvPr>
            <p:ph type="subTitle" idx="1"/>
          </p:nvPr>
        </p:nvSpPr>
        <p:spPr>
          <a:xfrm>
            <a:off x="824496" y="3766987"/>
            <a:ext cx="6761018" cy="271613"/>
          </a:xfrm>
        </p:spPr>
        <p:txBody>
          <a:bodyPr wrap="square" lIns="18288" tIns="0" rIns="0" bIns="0">
            <a:spAutoFit/>
          </a:bodyPr>
          <a:lstStyle>
            <a:lvl1pPr marL="0" indent="0" algn="r">
              <a:lnSpc>
                <a:spcPct val="100000"/>
              </a:lnSpc>
              <a:spcBef>
                <a:spcPts val="794"/>
              </a:spcBef>
              <a:buClr>
                <a:schemeClr val="tx2"/>
              </a:buClr>
              <a:buSzTx/>
              <a:buFont typeface="Wingdings" pitchFamily="2" charset="2"/>
              <a:buNone/>
              <a:defRPr sz="1765">
                <a:solidFill>
                  <a:schemeClr val="bg1"/>
                </a:solidFill>
                <a:latin typeface="+mj-lt"/>
              </a:defRPr>
            </a:lvl1pPr>
          </a:lstStyle>
          <a:p>
            <a:r>
              <a:rPr lang="en-US"/>
              <a:t>Click to edit Master subtitle style</a:t>
            </a:r>
          </a:p>
        </p:txBody>
      </p:sp>
      <p:sp>
        <p:nvSpPr>
          <p:cNvPr id="12" name="Text Placeholder 11"/>
          <p:cNvSpPr>
            <a:spLocks noGrp="1"/>
          </p:cNvSpPr>
          <p:nvPr>
            <p:ph type="body" sz="quarter" idx="10" hasCustomPrompt="1"/>
          </p:nvPr>
        </p:nvSpPr>
        <p:spPr>
          <a:xfrm>
            <a:off x="3169378" y="4321106"/>
            <a:ext cx="4416136" cy="458096"/>
          </a:xfrm>
        </p:spPr>
        <p:txBody>
          <a:bodyPr lIns="18288" tIns="0" rIns="0" bIns="0"/>
          <a:lstStyle>
            <a:lvl1pPr algn="r">
              <a:lnSpc>
                <a:spcPct val="110000"/>
              </a:lnSpc>
              <a:spcBef>
                <a:spcPts val="62"/>
              </a:spcBef>
              <a:buNone/>
              <a:defRPr sz="1700" baseline="0">
                <a:solidFill>
                  <a:schemeClr val="bg1"/>
                </a:solidFill>
              </a:defRPr>
            </a:lvl1pPr>
          </a:lstStyle>
          <a:p>
            <a:pPr lvl="0"/>
            <a:r>
              <a:rPr lang="en-US"/>
              <a:t>Date</a:t>
            </a:r>
          </a:p>
          <a:p>
            <a:pPr lvl="0"/>
            <a:r>
              <a:rPr lang="en-US"/>
              <a:t>Speaker Name</a:t>
            </a:r>
          </a:p>
        </p:txBody>
      </p:sp>
      <p:sp>
        <p:nvSpPr>
          <p:cNvPr id="9" name="shpStamp" hidden="1"/>
          <p:cNvSpPr txBox="1">
            <a:spLocks noChangeArrowheads="1"/>
          </p:cNvSpPr>
          <p:nvPr userDrawn="1">
            <p:custDataLst>
              <p:tags r:id="rId1"/>
            </p:custDataLst>
          </p:nvPr>
        </p:nvSpPr>
        <p:spPr bwMode="ltGray">
          <a:xfrm>
            <a:off x="10108046" y="147658"/>
            <a:ext cx="1252681" cy="322169"/>
          </a:xfrm>
          <a:prstGeom prst="rect">
            <a:avLst/>
          </a:prstGeom>
          <a:noFill/>
          <a:ln w="9525" algn="ctr">
            <a:noFill/>
            <a:miter lim="800000"/>
            <a:headEnd/>
            <a:tailEnd/>
          </a:ln>
          <a:effectLst/>
        </p:spPr>
        <p:txBody>
          <a:bodyPr wrap="none" lIns="0" tIns="0" rIns="0" bIns="0" anchor="t"/>
          <a:lstStyle/>
          <a:p>
            <a:pPr algn="r"/>
            <a:r>
              <a:rPr lang="en-US" sz="1235" b="0">
                <a:solidFill>
                  <a:srgbClr val="FF0000"/>
                </a:solidFill>
                <a:latin typeface="Arial"/>
              </a:rPr>
              <a:t>STAMP</a:t>
            </a:r>
          </a:p>
        </p:txBody>
      </p:sp>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8409" rIns="32273" bIns="0" anchor="t"/>
          <a:lstStyle/>
          <a:p>
            <a:pPr lvl="0"/>
            <a:r>
              <a:rPr lang="en-US" sz="1059" b="1">
                <a:solidFill>
                  <a:srgbClr val="FF0000"/>
                </a:solidFill>
              </a:rPr>
              <a:t>PB Cover</a:t>
            </a:r>
            <a:r>
              <a:rPr lang="en-US" sz="1059" b="1" baseline="0">
                <a:solidFill>
                  <a:srgbClr val="FF0000"/>
                </a:solidFill>
              </a:rPr>
              <a:t> Logo</a:t>
            </a:r>
            <a:r>
              <a:rPr lang="en-US" sz="1059" b="1">
                <a:solidFill>
                  <a:srgbClr val="FF0000"/>
                </a:solidFill>
              </a:rPr>
              <a:t> Placeholder </a:t>
            </a:r>
            <a:br>
              <a:rPr lang="en-US" sz="1059">
                <a:solidFill>
                  <a:srgbClr val="FF0000"/>
                </a:solidFill>
              </a:rPr>
            </a:br>
            <a:r>
              <a:rPr lang="en-US" sz="1059">
                <a:solidFill>
                  <a:srgbClr val="FF0000"/>
                </a:solidFill>
              </a:rPr>
              <a:t>Delete this box if you see it on a slide, but DO NOT REMOVE this box from the slide layout. </a:t>
            </a:r>
          </a:p>
        </p:txBody>
      </p:sp>
    </p:spTree>
    <p:extLst>
      <p:ext uri="{BB962C8B-B14F-4D97-AF65-F5344CB8AC3E}">
        <p14:creationId xmlns:p14="http://schemas.microsoft.com/office/powerpoint/2010/main" val="263693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a:t>Click to edit Master title style</a:t>
            </a:r>
          </a:p>
        </p:txBody>
      </p:sp>
      <p:sp>
        <p:nvSpPr>
          <p:cNvPr id="3" name="Content Placeholder 2"/>
          <p:cNvSpPr>
            <a:spLocks noGrp="1"/>
          </p:cNvSpPr>
          <p:nvPr>
            <p:ph idx="1"/>
          </p:nvPr>
        </p:nvSpPr>
        <p:spPr>
          <a:xfrm>
            <a:off x="609600" y="1262829"/>
            <a:ext cx="10972800" cy="505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a:xfrm>
            <a:off x="2844800" y="6356351"/>
            <a:ext cx="57912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1"/>
          </p:nvPr>
        </p:nvSpPr>
        <p:spPr/>
        <p:txBody>
          <a:bodyPr/>
          <a:lstStyle>
            <a:lvl1pPr>
              <a:defRPr/>
            </a:lvl1pPr>
          </a:lstStyle>
          <a:p>
            <a:pPr>
              <a:defRPr/>
            </a:pPr>
            <a:fld id="{44DF6C42-B37C-44BF-B78B-C73995278EA6}" type="slidenum">
              <a:rPr lang="en-US"/>
              <a:pPr>
                <a:defRPr/>
              </a:pPr>
              <a:t>‹#›</a:t>
            </a:fld>
            <a:endParaRPr lang="en-US"/>
          </a:p>
        </p:txBody>
      </p:sp>
    </p:spTree>
    <p:extLst>
      <p:ext uri="{BB962C8B-B14F-4D97-AF65-F5344CB8AC3E}">
        <p14:creationId xmlns:p14="http://schemas.microsoft.com/office/powerpoint/2010/main" val="243049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lvl1pPr>
          </a:lstStyle>
          <a:p>
            <a:pPr>
              <a:defRPr/>
            </a:pPr>
            <a:fld id="{F16C066F-21D0-464F-A6D6-03C7F2D7FFB7}" type="slidenum">
              <a:rPr lang="en-US"/>
              <a:pPr>
                <a:defRPr/>
              </a:pPr>
              <a:t>‹#›</a:t>
            </a:fld>
            <a:endParaRPr lang="en-US"/>
          </a:p>
        </p:txBody>
      </p:sp>
    </p:spTree>
    <p:extLst>
      <p:ext uri="{BB962C8B-B14F-4D97-AF65-F5344CB8AC3E}">
        <p14:creationId xmlns:p14="http://schemas.microsoft.com/office/powerpoint/2010/main" val="168145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lvl1pPr>
          </a:lstStyle>
          <a:p>
            <a:pPr>
              <a:defRPr/>
            </a:pPr>
            <a:fld id="{F16C066F-21D0-464F-A6D6-03C7F2D7FFB7}" type="slidenum">
              <a:rPr lang="en-US"/>
              <a:pPr>
                <a:defRPr/>
              </a:pPr>
              <a:t>‹#›</a:t>
            </a:fld>
            <a:endParaRPr lang="en-US"/>
          </a:p>
        </p:txBody>
      </p:sp>
      <p:pic>
        <p:nvPicPr>
          <p:cNvPr id="4" name="Picture 3">
            <a:extLst>
              <a:ext uri="{FF2B5EF4-FFF2-40B4-BE49-F238E27FC236}">
                <a16:creationId xmlns:a16="http://schemas.microsoft.com/office/drawing/2014/main" id="{D514170E-72D7-E34D-8633-144917EBF5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Logo, company name&#10;&#10;Description automatically generated">
            <a:extLst>
              <a:ext uri="{FF2B5EF4-FFF2-40B4-BE49-F238E27FC236}">
                <a16:creationId xmlns:a16="http://schemas.microsoft.com/office/drawing/2014/main" id="{8AD31951-B8F8-C14F-AFAF-B714958BCA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00" y="3251200"/>
            <a:ext cx="1282974" cy="1463040"/>
          </a:xfrm>
          <a:prstGeom prst="rect">
            <a:avLst/>
          </a:prstGeom>
        </p:spPr>
      </p:pic>
      <p:cxnSp>
        <p:nvCxnSpPr>
          <p:cNvPr id="7" name="Straight Connector 6">
            <a:extLst>
              <a:ext uri="{FF2B5EF4-FFF2-40B4-BE49-F238E27FC236}">
                <a16:creationId xmlns:a16="http://schemas.microsoft.com/office/drawing/2014/main" id="{D3EA5EC3-D4CF-9D47-BF6A-3B296CF88309}"/>
              </a:ext>
            </a:extLst>
          </p:cNvPr>
          <p:cNvCxnSpPr/>
          <p:nvPr userDrawn="1"/>
        </p:nvCxnSpPr>
        <p:spPr>
          <a:xfrm>
            <a:off x="9855200" y="5090160"/>
            <a:ext cx="19405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1615"/>
            <a:ext cx="10972800" cy="1066800"/>
          </a:xfrm>
        </p:spPr>
        <p:txBody>
          <a:bodyPr/>
          <a:lstStyle/>
          <a:p>
            <a:r>
              <a:rPr lang="en-US"/>
              <a:t>Click to edit Master title style</a:t>
            </a:r>
          </a:p>
        </p:txBody>
      </p:sp>
      <p:sp>
        <p:nvSpPr>
          <p:cNvPr id="3" name="Content Placeholder 2"/>
          <p:cNvSpPr>
            <a:spLocks noGrp="1"/>
          </p:cNvSpPr>
          <p:nvPr>
            <p:ph sz="half" idx="1"/>
          </p:nvPr>
        </p:nvSpPr>
        <p:spPr>
          <a:xfrm>
            <a:off x="609600" y="1209041"/>
            <a:ext cx="5384800" cy="50593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9041"/>
            <a:ext cx="5384800" cy="50593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1"/>
          </p:nvPr>
        </p:nvSpPr>
        <p:spPr/>
        <p:txBody>
          <a:bodyPr/>
          <a:lstStyle>
            <a:lvl1pPr>
              <a:defRPr/>
            </a:lvl1pPr>
          </a:lstStyle>
          <a:p>
            <a:pPr>
              <a:defRPr/>
            </a:pPr>
            <a:fld id="{1F5E572C-327D-4C8E-941E-B6E61AD64D97}" type="slidenum">
              <a:rPr lang="en-US"/>
              <a:pPr>
                <a:defRPr/>
              </a:pPr>
              <a:t>‹#›</a:t>
            </a:fld>
            <a:endParaRPr lang="en-US"/>
          </a:p>
        </p:txBody>
      </p:sp>
    </p:spTree>
    <p:extLst>
      <p:ext uri="{BB962C8B-B14F-4D97-AF65-F5344CB8AC3E}">
        <p14:creationId xmlns:p14="http://schemas.microsoft.com/office/powerpoint/2010/main" val="90578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1066800"/>
          </a:xfrm>
        </p:spPr>
        <p:txBody>
          <a:bodyPr/>
          <a:lstStyle/>
          <a:p>
            <a:r>
              <a:rPr lang="en-US"/>
              <a:t>Click to edit Master title style</a:t>
            </a:r>
          </a:p>
        </p:txBody>
      </p:sp>
      <p:sp>
        <p:nvSpPr>
          <p:cNvPr id="3" name="Content Placeholder 2"/>
          <p:cNvSpPr>
            <a:spLocks noGrp="1"/>
          </p:cNvSpPr>
          <p:nvPr>
            <p:ph sz="half" idx="1"/>
          </p:nvPr>
        </p:nvSpPr>
        <p:spPr>
          <a:xfrm>
            <a:off x="609600" y="1270000"/>
            <a:ext cx="3657600" cy="3657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268412"/>
            <a:ext cx="3657600" cy="3657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1"/>
          </p:nvPr>
        </p:nvSpPr>
        <p:spPr/>
        <p:txBody>
          <a:bodyPr/>
          <a:lstStyle>
            <a:lvl1pPr>
              <a:defRPr/>
            </a:lvl1pPr>
          </a:lstStyle>
          <a:p>
            <a:pPr>
              <a:defRPr/>
            </a:pPr>
            <a:fld id="{1F5E572C-327D-4C8E-941E-B6E61AD64D97}" type="slidenum">
              <a:rPr lang="en-US"/>
              <a:pPr>
                <a:defRPr/>
              </a:pPr>
              <a:t>‹#›</a:t>
            </a:fld>
            <a:endParaRPr lang="en-US"/>
          </a:p>
        </p:txBody>
      </p:sp>
      <p:sp>
        <p:nvSpPr>
          <p:cNvPr id="9" name="Content Placeholder 3"/>
          <p:cNvSpPr>
            <a:spLocks noGrp="1"/>
          </p:cNvSpPr>
          <p:nvPr>
            <p:ph sz="half" idx="12"/>
          </p:nvPr>
        </p:nvSpPr>
        <p:spPr>
          <a:xfrm>
            <a:off x="7924800" y="1268412"/>
            <a:ext cx="3657600" cy="3657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704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7" descr="PSA_hori_CMYK"/>
          <p:cNvPicPr>
            <a:picLocks noChangeAspect="1" noChangeArrowheads="1"/>
          </p:cNvPicPr>
          <p:nvPr/>
        </p:nvPicPr>
        <p:blipFill>
          <a:blip r:embed="rId2" cstate="print">
            <a:lum bright="2000"/>
            <a:extLst>
              <a:ext uri="{28A0092B-C50C-407E-A947-70E740481C1C}">
                <a14:useLocalDpi xmlns:a14="http://schemas.microsoft.com/office/drawing/2010/main" val="0"/>
              </a:ext>
            </a:extLst>
          </a:blip>
          <a:srcRect/>
          <a:stretch>
            <a:fillRect/>
          </a:stretch>
        </p:blipFill>
        <p:spPr bwMode="auto">
          <a:xfrm>
            <a:off x="101600" y="6386514"/>
            <a:ext cx="26416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03200"/>
            <a:ext cx="10972800" cy="1066800"/>
          </a:xfrm>
        </p:spPr>
        <p:txBody>
          <a:bodyPr/>
          <a:lstStyle/>
          <a:p>
            <a:r>
              <a:rPr lang="en-US"/>
              <a:t>Click to edit Master title style</a:t>
            </a:r>
          </a:p>
        </p:txBody>
      </p:sp>
      <p:sp>
        <p:nvSpPr>
          <p:cNvPr id="3" name="Content Placeholder 2"/>
          <p:cNvSpPr>
            <a:spLocks noGrp="1"/>
          </p:cNvSpPr>
          <p:nvPr>
            <p:ph sz="half" idx="1"/>
          </p:nvPr>
        </p:nvSpPr>
        <p:spPr>
          <a:xfrm>
            <a:off x="609600" y="1330960"/>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52800" y="1329372"/>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2946400" y="6356351"/>
            <a:ext cx="5080000" cy="365125"/>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1"/>
          </p:nvPr>
        </p:nvSpPr>
        <p:spPr/>
        <p:txBody>
          <a:bodyPr/>
          <a:lstStyle>
            <a:lvl1pPr>
              <a:defRPr/>
            </a:lvl1pPr>
          </a:lstStyle>
          <a:p>
            <a:pPr>
              <a:defRPr/>
            </a:pPr>
            <a:fld id="{1F5E572C-327D-4C8E-941E-B6E61AD64D97}" type="slidenum">
              <a:rPr lang="en-US"/>
              <a:pPr>
                <a:defRPr/>
              </a:pPr>
              <a:t>‹#›</a:t>
            </a:fld>
            <a:endParaRPr lang="en-US"/>
          </a:p>
        </p:txBody>
      </p:sp>
      <p:sp>
        <p:nvSpPr>
          <p:cNvPr id="9" name="Content Placeholder 3"/>
          <p:cNvSpPr>
            <a:spLocks noGrp="1"/>
          </p:cNvSpPr>
          <p:nvPr>
            <p:ph sz="half" idx="12"/>
          </p:nvPr>
        </p:nvSpPr>
        <p:spPr>
          <a:xfrm>
            <a:off x="6096000" y="1329372"/>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3"/>
          </p:nvPr>
        </p:nvSpPr>
        <p:spPr>
          <a:xfrm>
            <a:off x="8844280" y="1342390"/>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16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0181"/>
            <a:ext cx="10972800" cy="106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28713"/>
            <a:ext cx="5386917" cy="639762"/>
          </a:xfrm>
        </p:spPr>
        <p:txBody>
          <a:bodyPr anchor="b"/>
          <a:lstStyle>
            <a:lvl1pPr marL="0" indent="0">
              <a:buNone/>
              <a:defRPr sz="1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68475"/>
            <a:ext cx="5386917" cy="395128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28713"/>
            <a:ext cx="5389033" cy="639762"/>
          </a:xfrm>
        </p:spPr>
        <p:txBody>
          <a:bodyPr anchor="b"/>
          <a:lstStyle>
            <a:lvl1pPr marL="0" indent="0">
              <a:buNone/>
              <a:defRPr sz="1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68475"/>
            <a:ext cx="5389033" cy="395128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a:xfrm>
            <a:off x="609600" y="6356351"/>
            <a:ext cx="74168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1"/>
          </p:nvPr>
        </p:nvSpPr>
        <p:spPr/>
        <p:txBody>
          <a:bodyPr/>
          <a:lstStyle>
            <a:lvl1pPr>
              <a:defRPr/>
            </a:lvl1pPr>
          </a:lstStyle>
          <a:p>
            <a:pPr>
              <a:defRPr/>
            </a:pPr>
            <a:fld id="{76BFAB52-9A45-4952-B367-A793C3B94B99}" type="slidenum">
              <a:rPr lang="en-US"/>
              <a:pPr>
                <a:defRPr/>
              </a:pPr>
              <a:t>‹#›</a:t>
            </a:fld>
            <a:endParaRPr lang="en-US"/>
          </a:p>
        </p:txBody>
      </p:sp>
    </p:spTree>
    <p:extLst>
      <p:ext uri="{BB962C8B-B14F-4D97-AF65-F5344CB8AC3E}">
        <p14:creationId xmlns:p14="http://schemas.microsoft.com/office/powerpoint/2010/main" val="365685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1"/>
          </p:nvPr>
        </p:nvSpPr>
        <p:spPr/>
        <p:txBody>
          <a:bodyPr/>
          <a:lstStyle>
            <a:lvl1pPr>
              <a:defRPr/>
            </a:lvl1pPr>
          </a:lstStyle>
          <a:p>
            <a:pPr>
              <a:defRPr/>
            </a:pPr>
            <a:fld id="{ADFAC71E-9CDA-483D-B7FB-05A2FAC39556}" type="slidenum">
              <a:rPr lang="en-US"/>
              <a:pPr>
                <a:defRPr/>
              </a:pPr>
              <a:t>‹#›</a:t>
            </a:fld>
            <a:endParaRPr lang="en-US"/>
          </a:p>
        </p:txBody>
      </p:sp>
    </p:spTree>
    <p:extLst>
      <p:ext uri="{BB962C8B-B14F-4D97-AF65-F5344CB8AC3E}">
        <p14:creationId xmlns:p14="http://schemas.microsoft.com/office/powerpoint/2010/main" val="310694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B95025-5435-4845-983E-FAB3ED6760A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Title Placeholder 1"/>
          <p:cNvSpPr>
            <a:spLocks noGrp="1"/>
          </p:cNvSpPr>
          <p:nvPr>
            <p:ph type="title"/>
          </p:nvPr>
        </p:nvSpPr>
        <p:spPr bwMode="auto">
          <a:xfrm>
            <a:off x="609600" y="-21336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112838"/>
            <a:ext cx="109728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3E8935C4-EC16-450C-B17D-0FBAEB545188}" type="slidenum">
              <a:rPr lang="en-US"/>
              <a:pPr>
                <a:defRPr/>
              </a:pPr>
              <a:t>‹#›</a:t>
            </a:fld>
            <a:endParaRPr lang="en-US"/>
          </a:p>
        </p:txBody>
      </p:sp>
      <p:sp>
        <p:nvSpPr>
          <p:cNvPr id="3" name="Rectangle 2">
            <a:extLst>
              <a:ext uri="{FF2B5EF4-FFF2-40B4-BE49-F238E27FC236}">
                <a16:creationId xmlns:a16="http://schemas.microsoft.com/office/drawing/2014/main" id="{25EAE8A1-574E-7148-8B90-C8A0AB08A09F}"/>
              </a:ext>
            </a:extLst>
          </p:cNvPr>
          <p:cNvSpPr/>
          <p:nvPr userDrawn="1"/>
        </p:nvSpPr>
        <p:spPr>
          <a:xfrm>
            <a:off x="203200" y="5846618"/>
            <a:ext cx="3251200" cy="990600"/>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305" r:id="rId4"/>
    <p:sldLayoutId id="2147484289" r:id="rId5"/>
    <p:sldLayoutId id="2147484292" r:id="rId6"/>
    <p:sldLayoutId id="2147484291" r:id="rId7"/>
    <p:sldLayoutId id="2147484290" r:id="rId8"/>
    <p:sldLayoutId id="2147484280" r:id="rId9"/>
    <p:sldLayoutId id="2147484281" r:id="rId10"/>
    <p:sldLayoutId id="2147484282" r:id="rId11"/>
    <p:sldLayoutId id="2147484284" r:id="rId12"/>
    <p:sldLayoutId id="2147484306" r:id="rId13"/>
  </p:sldLayoutIdLst>
  <p:hf hdr="0" ftr="0" dt="0"/>
  <p:txStyles>
    <p:titleStyle>
      <a:lvl1pPr algn="l" rtl="0" eaLnBrk="1" fontAlgn="base" hangingPunct="1">
        <a:spcBef>
          <a:spcPct val="0"/>
        </a:spcBef>
        <a:spcAft>
          <a:spcPct val="0"/>
        </a:spcAft>
        <a:defRPr sz="30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400">
          <a:solidFill>
            <a:schemeClr val="tx1"/>
          </a:solidFill>
          <a:latin typeface="Arial" charset="0"/>
          <a:cs typeface="Arial" charset="0"/>
        </a:defRPr>
      </a:lvl2pPr>
      <a:lvl3pPr algn="l" rtl="0" eaLnBrk="1" fontAlgn="base" hangingPunct="1">
        <a:spcBef>
          <a:spcPct val="0"/>
        </a:spcBef>
        <a:spcAft>
          <a:spcPct val="0"/>
        </a:spcAft>
        <a:defRPr sz="2400">
          <a:solidFill>
            <a:schemeClr val="tx1"/>
          </a:solidFill>
          <a:latin typeface="Arial" charset="0"/>
          <a:cs typeface="Arial" charset="0"/>
        </a:defRPr>
      </a:lvl3pPr>
      <a:lvl4pPr algn="l" rtl="0" eaLnBrk="1" fontAlgn="base" hangingPunct="1">
        <a:spcBef>
          <a:spcPct val="0"/>
        </a:spcBef>
        <a:spcAft>
          <a:spcPct val="0"/>
        </a:spcAft>
        <a:defRPr sz="2400">
          <a:solidFill>
            <a:schemeClr val="tx1"/>
          </a:solidFill>
          <a:latin typeface="Arial" charset="0"/>
          <a:cs typeface="Arial" charset="0"/>
        </a:defRPr>
      </a:lvl4pPr>
      <a:lvl5pPr algn="l" rtl="0" eaLnBrk="1" fontAlgn="base" hangingPunct="1">
        <a:spcBef>
          <a:spcPct val="0"/>
        </a:spcBef>
        <a:spcAft>
          <a:spcPct val="0"/>
        </a:spcAft>
        <a:defRPr sz="2400">
          <a:solidFill>
            <a:schemeClr val="tx1"/>
          </a:solidFill>
          <a:latin typeface="Arial" charset="0"/>
          <a:cs typeface="Arial" charset="0"/>
        </a:defRPr>
      </a:lvl5pPr>
      <a:lvl6pPr marL="4572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6pPr>
      <a:lvl7pPr marL="9144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7pPr>
      <a:lvl8pPr marL="13716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8pPr>
      <a:lvl9pPr marL="18288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PBTitle"/>
          <p:cNvSpPr>
            <a:spLocks noGrp="1" noChangeArrowheads="1"/>
          </p:cNvSpPr>
          <p:nvPr>
            <p:ph type="ctrTitle"/>
            <p:custDataLst>
              <p:tags r:id="rId2"/>
            </p:custDataLst>
          </p:nvPr>
        </p:nvSpPr>
        <p:spPr>
          <a:xfrm>
            <a:off x="2337786" y="2499009"/>
            <a:ext cx="5601071" cy="2339102"/>
          </a:xfrm>
        </p:spPr>
        <p:txBody>
          <a:bodyPr/>
          <a:lstStyle/>
          <a:p>
            <a:pPr algn="ctr"/>
            <a:br>
              <a:rPr lang="en-US" sz="4400"/>
            </a:br>
            <a:r>
              <a:rPr lang="en-US" sz="4000"/>
              <a:t>Home Health </a:t>
            </a:r>
            <a:br>
              <a:rPr lang="en-US" sz="4000"/>
            </a:br>
            <a:r>
              <a:rPr lang="en-US" sz="4000"/>
              <a:t>Value Based Purchasing</a:t>
            </a:r>
            <a:br>
              <a:rPr lang="en-US" sz="4400"/>
            </a:br>
            <a:r>
              <a:rPr lang="en-US" sz="2800" i="1"/>
              <a:t>REWIND: Risk Adjustment</a:t>
            </a:r>
            <a:endParaRPr lang="en-US" sz="2800" i="1" dirty="0"/>
          </a:p>
        </p:txBody>
      </p:sp>
      <p:sp>
        <p:nvSpPr>
          <p:cNvPr id="2" name="PBDateName">
            <a:extLst>
              <a:ext uri="{FF2B5EF4-FFF2-40B4-BE49-F238E27FC236}">
                <a16:creationId xmlns:a16="http://schemas.microsoft.com/office/drawing/2014/main" id="{727E074D-80C9-BDD2-EDD0-E95CAF588087}"/>
              </a:ext>
            </a:extLst>
          </p:cNvPr>
          <p:cNvSpPr>
            <a:spLocks noGrp="1"/>
          </p:cNvSpPr>
          <p:nvPr>
            <p:ph type="body" sz="quarter" idx="10"/>
            <p:custDataLst>
              <p:tags r:id="rId3"/>
            </p:custDataLst>
          </p:nvPr>
        </p:nvSpPr>
        <p:spPr>
          <a:xfrm>
            <a:off x="2859192" y="5391923"/>
            <a:ext cx="4747838" cy="756383"/>
          </a:xfrm>
        </p:spPr>
        <p:txBody>
          <a:bodyPr/>
          <a:lstStyle/>
          <a:p>
            <a:pPr algn="ctr"/>
            <a:r>
              <a:rPr lang="en-US" sz="1600" dirty="0"/>
              <a:t>Susan Jirsa, BA, BSN, RN, COS-C, HCS-O, HCS-D</a:t>
            </a:r>
          </a:p>
          <a:p>
            <a:pPr algn="ctr"/>
            <a:r>
              <a:rPr lang="en-US" sz="1600" b="1" dirty="0"/>
              <a:t>Divisional Director of Quality Assurance</a:t>
            </a:r>
          </a:p>
          <a:p>
            <a:pPr algn="ctr"/>
            <a:endParaRPr lang="en-US" sz="1600" dirty="0"/>
          </a:p>
        </p:txBody>
      </p:sp>
    </p:spTree>
    <p:custDataLst>
      <p:tags r:id="rId1"/>
    </p:custData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6269-8A55-658B-6542-5BFFAC359BC6}"/>
              </a:ext>
            </a:extLst>
          </p:cNvPr>
          <p:cNvSpPr>
            <a:spLocks noGrp="1"/>
          </p:cNvSpPr>
          <p:nvPr>
            <p:ph type="title"/>
          </p:nvPr>
        </p:nvSpPr>
        <p:spPr>
          <a:xfrm>
            <a:off x="609600" y="-221615"/>
            <a:ext cx="10972800" cy="1066800"/>
          </a:xfrm>
        </p:spPr>
        <p:txBody>
          <a:bodyPr wrap="square" anchor="b">
            <a:normAutofit/>
          </a:bodyPr>
          <a:lstStyle/>
          <a:p>
            <a:r>
              <a:rPr lang="en-US" dirty="0"/>
              <a:t>REWIND: UTILIZATION MEASURES</a:t>
            </a:r>
          </a:p>
        </p:txBody>
      </p:sp>
      <p:sp>
        <p:nvSpPr>
          <p:cNvPr id="5" name="Slide Number Placeholder 4">
            <a:extLst>
              <a:ext uri="{FF2B5EF4-FFF2-40B4-BE49-F238E27FC236}">
                <a16:creationId xmlns:a16="http://schemas.microsoft.com/office/drawing/2014/main" id="{C7F13FE1-A530-2026-235F-61CFA2663C44}"/>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38A180A5-C6E9-4CEA-85A4-9ABE23346E3B}" type="slidenum">
              <a:rPr lang="en-US" smtClean="0"/>
              <a:pPr>
                <a:spcAft>
                  <a:spcPts val="600"/>
                </a:spcAft>
                <a:defRPr/>
              </a:pPr>
              <a:t>9</a:t>
            </a:fld>
            <a:endParaRPr lang="en-US"/>
          </a:p>
        </p:txBody>
      </p:sp>
      <p:sp>
        <p:nvSpPr>
          <p:cNvPr id="9" name="Content Placeholder 8">
            <a:extLst>
              <a:ext uri="{FF2B5EF4-FFF2-40B4-BE49-F238E27FC236}">
                <a16:creationId xmlns:a16="http://schemas.microsoft.com/office/drawing/2014/main" id="{42AF7DE8-249D-8CC9-D95D-444050644A54}"/>
              </a:ext>
            </a:extLst>
          </p:cNvPr>
          <p:cNvSpPr>
            <a:spLocks noGrp="1"/>
          </p:cNvSpPr>
          <p:nvPr>
            <p:ph sz="half" idx="1"/>
          </p:nvPr>
        </p:nvSpPr>
        <p:spPr>
          <a:xfrm>
            <a:off x="609600" y="1209041"/>
            <a:ext cx="9829800" cy="5059363"/>
          </a:xfrm>
        </p:spPr>
        <p:txBody>
          <a:bodyPr>
            <a:normAutofit/>
          </a:bodyPr>
          <a:lstStyle/>
          <a:p>
            <a:pPr marL="0" indent="0" algn="l">
              <a:buNone/>
            </a:pPr>
            <a:r>
              <a:rPr lang="en-US" b="0" i="0" dirty="0">
                <a:solidFill>
                  <a:srgbClr val="000000"/>
                </a:solidFill>
                <a:effectLst/>
                <a:latin typeface="public_sans"/>
              </a:rPr>
              <a:t>These measures use healthcare utilization data to indicate whether patients achieved a successful outcome of care (e.g. </a:t>
            </a:r>
            <a:r>
              <a:rPr lang="en-US" i="0" dirty="0">
                <a:solidFill>
                  <a:srgbClr val="000000"/>
                </a:solidFill>
                <a:effectLst/>
                <a:latin typeface="public_sans"/>
              </a:rPr>
              <a:t>Discharge to Community</a:t>
            </a:r>
            <a:r>
              <a:rPr lang="en-US" b="0" i="0" dirty="0">
                <a:solidFill>
                  <a:srgbClr val="000000"/>
                </a:solidFill>
                <a:effectLst/>
                <a:latin typeface="public_sans"/>
              </a:rPr>
              <a:t>) or, instead, whether they have unresolved care needs. </a:t>
            </a:r>
          </a:p>
          <a:p>
            <a:pPr marL="0" indent="0" algn="l">
              <a:buNone/>
            </a:pPr>
            <a:endParaRPr lang="en-US" b="0" i="0" dirty="0">
              <a:solidFill>
                <a:srgbClr val="000000"/>
              </a:solidFill>
              <a:effectLst/>
              <a:latin typeface="public_sans"/>
            </a:endParaRPr>
          </a:p>
          <a:p>
            <a:pPr algn="l"/>
            <a:r>
              <a:rPr lang="en-US" dirty="0">
                <a:solidFill>
                  <a:srgbClr val="000000"/>
                </a:solidFill>
                <a:latin typeface="public_sans"/>
              </a:rPr>
              <a:t>OASIS-based Utilization Measure:</a:t>
            </a:r>
          </a:p>
          <a:p>
            <a:pPr lvl="1">
              <a:buAutoNum type="arabicPeriod"/>
            </a:pPr>
            <a:r>
              <a:rPr lang="en-US" b="1" dirty="0">
                <a:solidFill>
                  <a:srgbClr val="000000"/>
                </a:solidFill>
                <a:highlight>
                  <a:srgbClr val="FFFF00"/>
                </a:highlight>
                <a:latin typeface="public_sans"/>
              </a:rPr>
              <a:t>Discharged to Community </a:t>
            </a:r>
          </a:p>
          <a:p>
            <a:pPr marL="0" indent="0" algn="l">
              <a:buNone/>
            </a:pPr>
            <a:endParaRPr lang="en-US" dirty="0">
              <a:solidFill>
                <a:srgbClr val="000000"/>
              </a:solidFill>
              <a:latin typeface="public_sans"/>
            </a:endParaRPr>
          </a:p>
          <a:p>
            <a:pPr algn="l"/>
            <a:r>
              <a:rPr lang="en-US" b="0" i="0" dirty="0">
                <a:solidFill>
                  <a:srgbClr val="000000"/>
                </a:solidFill>
                <a:effectLst/>
                <a:latin typeface="public_sans"/>
              </a:rPr>
              <a:t>Claims-based </a:t>
            </a:r>
            <a:r>
              <a:rPr lang="en-US" dirty="0">
                <a:solidFill>
                  <a:srgbClr val="000000"/>
                </a:solidFill>
                <a:latin typeface="public_sans"/>
              </a:rPr>
              <a:t>U</a:t>
            </a:r>
            <a:r>
              <a:rPr lang="en-US" b="0" i="0" dirty="0">
                <a:solidFill>
                  <a:srgbClr val="000000"/>
                </a:solidFill>
                <a:effectLst/>
                <a:latin typeface="public_sans"/>
              </a:rPr>
              <a:t>tilization </a:t>
            </a:r>
            <a:r>
              <a:rPr lang="en-US" dirty="0">
                <a:solidFill>
                  <a:srgbClr val="000000"/>
                </a:solidFill>
                <a:latin typeface="public_sans"/>
              </a:rPr>
              <a:t>M</a:t>
            </a:r>
            <a:r>
              <a:rPr lang="en-US" b="0" i="0" dirty="0">
                <a:solidFill>
                  <a:srgbClr val="000000"/>
                </a:solidFill>
                <a:effectLst/>
                <a:latin typeface="public_sans"/>
              </a:rPr>
              <a:t>easures:</a:t>
            </a:r>
          </a:p>
          <a:p>
            <a:pPr lvl="1">
              <a:buFont typeface="+mj-lt"/>
              <a:buAutoNum type="arabicPeriod"/>
            </a:pPr>
            <a:r>
              <a:rPr lang="en-US" b="0" i="0" dirty="0">
                <a:solidFill>
                  <a:srgbClr val="000000"/>
                </a:solidFill>
                <a:effectLst/>
                <a:latin typeface="public_sans"/>
              </a:rPr>
              <a:t>Acute Care Hospitalization During the First 60 days of Home Health (ACH)</a:t>
            </a:r>
          </a:p>
          <a:p>
            <a:pPr lvl="1">
              <a:buFont typeface="+mj-lt"/>
              <a:buAutoNum type="arabicPeriod"/>
            </a:pPr>
            <a:r>
              <a:rPr lang="en-US" b="0" i="0" dirty="0">
                <a:solidFill>
                  <a:srgbClr val="000000"/>
                </a:solidFill>
                <a:effectLst/>
                <a:latin typeface="public_sans"/>
              </a:rPr>
              <a:t>Emergency Department (ED) Use without Hospitalization During the First 60 Days of Home Health</a:t>
            </a:r>
          </a:p>
          <a:p>
            <a:pPr lvl="1">
              <a:buFont typeface="+mj-lt"/>
              <a:buAutoNum type="arabicPeriod"/>
            </a:pPr>
            <a:r>
              <a:rPr lang="en-US" b="0" i="0" dirty="0">
                <a:solidFill>
                  <a:srgbClr val="000000"/>
                </a:solidFill>
                <a:effectLst/>
                <a:latin typeface="public_sans"/>
              </a:rPr>
              <a:t>Discharge to Community (DTC)</a:t>
            </a:r>
          </a:p>
          <a:p>
            <a:pPr lvl="1">
              <a:buFont typeface="+mj-lt"/>
              <a:buAutoNum type="arabicPeriod"/>
            </a:pPr>
            <a:r>
              <a:rPr lang="en-US" b="0" i="0" dirty="0">
                <a:solidFill>
                  <a:srgbClr val="000000"/>
                </a:solidFill>
                <a:effectLst/>
                <a:latin typeface="public_sans"/>
              </a:rPr>
              <a:t>Potentially Preventable 30-Day Post-Discharge Readmission (PPR)</a:t>
            </a:r>
          </a:p>
          <a:p>
            <a:pPr lvl="1">
              <a:buFont typeface="+mj-lt"/>
              <a:buAutoNum type="arabicPeriod"/>
            </a:pPr>
            <a:r>
              <a:rPr lang="en-US" b="0" i="0" dirty="0">
                <a:solidFill>
                  <a:srgbClr val="000000"/>
                </a:solidFill>
                <a:effectLst/>
                <a:latin typeface="public_sans"/>
              </a:rPr>
              <a:t>Home Health Within-Stay Potentially Preventable Hospitalization (PPH)</a:t>
            </a:r>
          </a:p>
          <a:p>
            <a:endParaRPr lang="en-US" dirty="0"/>
          </a:p>
        </p:txBody>
      </p:sp>
    </p:spTree>
    <p:extLst>
      <p:ext uri="{BB962C8B-B14F-4D97-AF65-F5344CB8AC3E}">
        <p14:creationId xmlns:p14="http://schemas.microsoft.com/office/powerpoint/2010/main" val="140579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5D7A9-2D11-86A7-27D4-FE64E082AA0D}"/>
              </a:ext>
            </a:extLst>
          </p:cNvPr>
          <p:cNvSpPr>
            <a:spLocks noGrp="1"/>
          </p:cNvSpPr>
          <p:nvPr>
            <p:ph type="title"/>
          </p:nvPr>
        </p:nvSpPr>
        <p:spPr>
          <a:xfrm>
            <a:off x="609600" y="-213360"/>
            <a:ext cx="10972800" cy="1066800"/>
          </a:xfrm>
        </p:spPr>
        <p:txBody>
          <a:bodyPr wrap="square" anchor="b">
            <a:normAutofit/>
          </a:bodyPr>
          <a:lstStyle/>
          <a:p>
            <a:r>
              <a:rPr lang="en-US" dirty="0"/>
              <a:t>REWIND: Discharge To Community (OASIS-based) </a:t>
            </a:r>
          </a:p>
        </p:txBody>
      </p:sp>
      <p:sp>
        <p:nvSpPr>
          <p:cNvPr id="4" name="Slide Number Placeholder 3">
            <a:extLst>
              <a:ext uri="{FF2B5EF4-FFF2-40B4-BE49-F238E27FC236}">
                <a16:creationId xmlns:a16="http://schemas.microsoft.com/office/drawing/2014/main" id="{0948E798-01D5-B23F-D418-F65B9E953A19}"/>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10</a:t>
            </a:fld>
            <a:endParaRPr lang="en-US"/>
          </a:p>
        </p:txBody>
      </p:sp>
      <p:graphicFrame>
        <p:nvGraphicFramePr>
          <p:cNvPr id="7" name="Content Placeholder 2">
            <a:extLst>
              <a:ext uri="{FF2B5EF4-FFF2-40B4-BE49-F238E27FC236}">
                <a16:creationId xmlns:a16="http://schemas.microsoft.com/office/drawing/2014/main" id="{D5561D0A-9883-35F9-378F-E5BABA271315}"/>
              </a:ext>
            </a:extLst>
          </p:cNvPr>
          <p:cNvGraphicFramePr>
            <a:graphicFrameLocks noGrp="1"/>
          </p:cNvGraphicFramePr>
          <p:nvPr>
            <p:ph idx="1"/>
            <p:extLst>
              <p:ext uri="{D42A27DB-BD31-4B8C-83A1-F6EECF244321}">
                <p14:modId xmlns:p14="http://schemas.microsoft.com/office/powerpoint/2010/main" val="2364289578"/>
              </p:ext>
            </p:extLst>
          </p:nvPr>
        </p:nvGraphicFramePr>
        <p:xfrm>
          <a:off x="609600" y="1262829"/>
          <a:ext cx="109728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1015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5D7A9-2D11-86A7-27D4-FE64E082AA0D}"/>
              </a:ext>
            </a:extLst>
          </p:cNvPr>
          <p:cNvSpPr>
            <a:spLocks noGrp="1"/>
          </p:cNvSpPr>
          <p:nvPr>
            <p:ph type="title"/>
          </p:nvPr>
        </p:nvSpPr>
        <p:spPr/>
        <p:txBody>
          <a:bodyPr/>
          <a:lstStyle/>
          <a:p>
            <a:r>
              <a:rPr lang="en-US" dirty="0"/>
              <a:t>REWIND: DC To Community </a:t>
            </a:r>
          </a:p>
        </p:txBody>
      </p:sp>
      <p:sp>
        <p:nvSpPr>
          <p:cNvPr id="4" name="Slide Number Placeholder 3">
            <a:extLst>
              <a:ext uri="{FF2B5EF4-FFF2-40B4-BE49-F238E27FC236}">
                <a16:creationId xmlns:a16="http://schemas.microsoft.com/office/drawing/2014/main" id="{0948E798-01D5-B23F-D418-F65B9E953A19}"/>
              </a:ext>
            </a:extLst>
          </p:cNvPr>
          <p:cNvSpPr>
            <a:spLocks noGrp="1"/>
          </p:cNvSpPr>
          <p:nvPr>
            <p:ph type="sldNum" sz="quarter" idx="11"/>
          </p:nvPr>
        </p:nvSpPr>
        <p:spPr/>
        <p:txBody>
          <a:bodyPr/>
          <a:lstStyle/>
          <a:p>
            <a:pPr>
              <a:defRPr/>
            </a:pPr>
            <a:fld id="{44DF6C42-B37C-44BF-B78B-C73995278EA6}" type="slidenum">
              <a:rPr lang="en-US" smtClean="0"/>
              <a:pPr>
                <a:defRPr/>
              </a:pPr>
              <a:t>11</a:t>
            </a:fld>
            <a:endParaRPr lang="en-US"/>
          </a:p>
        </p:txBody>
      </p:sp>
      <p:sp>
        <p:nvSpPr>
          <p:cNvPr id="9" name="TextBox 8">
            <a:extLst>
              <a:ext uri="{FF2B5EF4-FFF2-40B4-BE49-F238E27FC236}">
                <a16:creationId xmlns:a16="http://schemas.microsoft.com/office/drawing/2014/main" id="{8039402C-4FAC-86C3-0A9A-49821E44A0DF}"/>
              </a:ext>
            </a:extLst>
          </p:cNvPr>
          <p:cNvSpPr txBox="1"/>
          <p:nvPr/>
        </p:nvSpPr>
        <p:spPr>
          <a:xfrm>
            <a:off x="1473200" y="2193925"/>
            <a:ext cx="8895203" cy="3323987"/>
          </a:xfrm>
          <a:prstGeom prst="rect">
            <a:avLst/>
          </a:prstGeom>
          <a:noFill/>
        </p:spPr>
        <p:txBody>
          <a:bodyPr wrap="square" rtlCol="0">
            <a:spAutoFit/>
          </a:bodyPr>
          <a:lstStyle/>
          <a:p>
            <a:pPr marL="457200" lvl="1" indent="0" algn="ctr">
              <a:buNone/>
            </a:pPr>
            <a:r>
              <a:rPr lang="en-US" sz="2400" dirty="0"/>
              <a:t>Number of home health quality episodes where the assessment completed at the discharge indicates the patient remained in the community after discharge (M2420). ________________________________</a:t>
            </a:r>
          </a:p>
          <a:p>
            <a:pPr marL="457200" lvl="1" indent="0" algn="ctr">
              <a:buNone/>
            </a:pPr>
            <a:r>
              <a:rPr lang="en-US" sz="2400" dirty="0"/>
              <a:t>Number of home health quality episodes ending with a discharge or transfer to inpatient facility during the reporting period, other than those covered by generic or measure-specific exclusions. </a:t>
            </a:r>
          </a:p>
          <a:p>
            <a:endParaRPr lang="en-US" dirty="0"/>
          </a:p>
        </p:txBody>
      </p:sp>
    </p:spTree>
    <p:extLst>
      <p:ext uri="{BB962C8B-B14F-4D97-AF65-F5344CB8AC3E}">
        <p14:creationId xmlns:p14="http://schemas.microsoft.com/office/powerpoint/2010/main" val="158318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2218-6989-C01D-0ED3-C831900EB7F0}"/>
              </a:ext>
            </a:extLst>
          </p:cNvPr>
          <p:cNvSpPr>
            <a:spLocks noGrp="1"/>
          </p:cNvSpPr>
          <p:nvPr>
            <p:ph type="title"/>
          </p:nvPr>
        </p:nvSpPr>
        <p:spPr/>
        <p:txBody>
          <a:bodyPr/>
          <a:lstStyle/>
          <a:p>
            <a:r>
              <a:rPr lang="en-US" dirty="0"/>
              <a:t>REWIND OASIS: TRANSFER and DEATH </a:t>
            </a:r>
          </a:p>
        </p:txBody>
      </p:sp>
      <p:sp>
        <p:nvSpPr>
          <p:cNvPr id="3" name="Content Placeholder 2">
            <a:extLst>
              <a:ext uri="{FF2B5EF4-FFF2-40B4-BE49-F238E27FC236}">
                <a16:creationId xmlns:a16="http://schemas.microsoft.com/office/drawing/2014/main" id="{DDCEE96A-0B51-D2B9-232E-F1F3CB374B78}"/>
              </a:ext>
            </a:extLst>
          </p:cNvPr>
          <p:cNvSpPr>
            <a:spLocks noGrp="1"/>
          </p:cNvSpPr>
          <p:nvPr>
            <p:ph idx="1"/>
          </p:nvPr>
        </p:nvSpPr>
        <p:spPr/>
        <p:txBody>
          <a:bodyPr/>
          <a:lstStyle/>
          <a:p>
            <a:r>
              <a:rPr lang="en-US" b="1" dirty="0">
                <a:solidFill>
                  <a:srgbClr val="1B61A5"/>
                </a:solidFill>
                <a:latin typeface="Open Sans" panose="020B0606030504020204" pitchFamily="34" charset="0"/>
              </a:rPr>
              <a:t>6. Transferred to an inpatient facility — patient not discharged from agency</a:t>
            </a:r>
            <a:endParaRPr lang="en-US" dirty="0">
              <a:solidFill>
                <a:srgbClr val="1B61A5"/>
              </a:solidFill>
              <a:latin typeface="Open Sans" panose="020B0606030504020204" pitchFamily="34" charset="0"/>
            </a:endParaRPr>
          </a:p>
          <a:p>
            <a:pPr lvl="1"/>
            <a:r>
              <a:rPr lang="en-US" b="0" i="0" dirty="0">
                <a:solidFill>
                  <a:srgbClr val="333333"/>
                </a:solidFill>
                <a:effectLst/>
                <a:latin typeface="Open Sans" panose="020B0606030504020204" pitchFamily="34" charset="0"/>
              </a:rPr>
              <a:t>Transferred to an Inpatient Facility- patient not discharged from agency, if the patient is admitted to an inpatient facility for 24 hours or longer (for reasons other than diagnostic tests), with the expectation that home health care will be resumed following inpatient discharge. The patient is not discharged from the agency.</a:t>
            </a:r>
          </a:p>
          <a:p>
            <a:r>
              <a:rPr lang="en-US" b="1" i="0" dirty="0">
                <a:solidFill>
                  <a:srgbClr val="1B61A5"/>
                </a:solidFill>
                <a:effectLst/>
                <a:latin typeface="Open Sans" panose="020B0606030504020204" pitchFamily="34" charset="0"/>
              </a:rPr>
              <a:t>7. Transferred to an inpatient facility – patient discharged from agency</a:t>
            </a:r>
          </a:p>
          <a:p>
            <a:pPr lvl="1"/>
            <a:r>
              <a:rPr lang="en-US" b="0" i="0" dirty="0">
                <a:solidFill>
                  <a:srgbClr val="333333"/>
                </a:solidFill>
                <a:effectLst/>
                <a:latin typeface="Open Sans" panose="020B0606030504020204" pitchFamily="34" charset="0"/>
              </a:rPr>
              <a:t>Transferred to an Inpatient Facility- patient discharged from agency, if the patient is admitted to an inpatient facility for 24 hours or longer (for reasons other than diagnostic tests), and the agency does NOT anticipate the patient will be returning to care. The patient is discharged from the agency.</a:t>
            </a:r>
          </a:p>
          <a:p>
            <a:r>
              <a:rPr lang="en-US" b="1" dirty="0">
                <a:solidFill>
                  <a:srgbClr val="1B61A5"/>
                </a:solidFill>
                <a:latin typeface="Open Sans" panose="020B0606030504020204" pitchFamily="34" charset="0"/>
              </a:rPr>
              <a:t>8. Death at home</a:t>
            </a:r>
            <a:endParaRPr lang="en-US" b="1" i="0" dirty="0">
              <a:solidFill>
                <a:srgbClr val="1B61A5"/>
              </a:solidFill>
              <a:effectLst/>
              <a:latin typeface="Open Sans" panose="020B0606030504020204" pitchFamily="34" charset="0"/>
            </a:endParaRPr>
          </a:p>
          <a:p>
            <a:pPr lvl="1">
              <a:buFont typeface="Arial" panose="020B0604020202020204" pitchFamily="34" charset="0"/>
              <a:buChar char="•"/>
            </a:pPr>
            <a:r>
              <a:rPr lang="en-US" b="0" i="0" dirty="0">
                <a:solidFill>
                  <a:srgbClr val="333333"/>
                </a:solidFill>
                <a:effectLst/>
                <a:latin typeface="Open Sans" panose="020B0606030504020204" pitchFamily="34" charset="0"/>
              </a:rPr>
              <a:t>At home, while receiving home health services.</a:t>
            </a:r>
          </a:p>
          <a:p>
            <a:pPr lvl="1">
              <a:buFont typeface="Arial" panose="020B0604020202020204" pitchFamily="34" charset="0"/>
              <a:buChar char="•"/>
            </a:pPr>
            <a:r>
              <a:rPr lang="en-US" b="0" i="0" dirty="0">
                <a:solidFill>
                  <a:srgbClr val="333333"/>
                </a:solidFill>
                <a:effectLst/>
                <a:latin typeface="Open Sans" panose="020B0606030504020204" pitchFamily="34" charset="0"/>
              </a:rPr>
              <a:t>Before being treated in the emergency department, or before being admitted to an inpatient facility.</a:t>
            </a:r>
          </a:p>
          <a:p>
            <a:pPr lvl="1">
              <a:buFont typeface="Arial" panose="020B0604020202020204" pitchFamily="34" charset="0"/>
              <a:buChar char="•"/>
            </a:pPr>
            <a:r>
              <a:rPr lang="en-US" b="0" i="0" dirty="0">
                <a:solidFill>
                  <a:srgbClr val="333333"/>
                </a:solidFill>
                <a:effectLst/>
                <a:latin typeface="Open Sans" panose="020B0606030504020204" pitchFamily="34" charset="0"/>
              </a:rPr>
              <a:t>In the emergency department.</a:t>
            </a:r>
          </a:p>
          <a:p>
            <a:pPr lvl="1">
              <a:buFont typeface="Arial" panose="020B0604020202020204" pitchFamily="34" charset="0"/>
              <a:buChar char="•"/>
            </a:pPr>
            <a:r>
              <a:rPr lang="en-US" b="0" i="0" dirty="0">
                <a:solidFill>
                  <a:srgbClr val="333333"/>
                </a:solidFill>
                <a:effectLst/>
                <a:latin typeface="Open Sans" panose="020B0606030504020204" pitchFamily="34" charset="0"/>
              </a:rPr>
              <a:t>Less than 24 hours after being admitted to an inpatient facility.</a:t>
            </a:r>
          </a:p>
          <a:p>
            <a:pPr lvl="1">
              <a:buFont typeface="Arial" panose="020B0604020202020204" pitchFamily="34" charset="0"/>
              <a:buChar char="•"/>
            </a:pPr>
            <a:r>
              <a:rPr lang="en-US" b="0" i="0" dirty="0">
                <a:solidFill>
                  <a:srgbClr val="333333"/>
                </a:solidFill>
                <a:effectLst/>
                <a:latin typeface="Open Sans" panose="020B0606030504020204" pitchFamily="34" charset="0"/>
              </a:rPr>
              <a:t>In outpatient surgery, or, in the care of the recovery room after outpatient surgery.</a:t>
            </a:r>
          </a:p>
          <a:p>
            <a:pPr lvl="1">
              <a:buFont typeface="Arial" panose="020B0604020202020204" pitchFamily="34" charset="0"/>
              <a:buChar char="•"/>
            </a:pPr>
            <a:r>
              <a:rPr lang="en-US" b="0" i="0" dirty="0">
                <a:solidFill>
                  <a:srgbClr val="333333"/>
                </a:solidFill>
                <a:effectLst/>
                <a:latin typeface="Open Sans" panose="020B0606030504020204" pitchFamily="34" charset="0"/>
              </a:rPr>
              <a:t>Do </a:t>
            </a:r>
            <a:r>
              <a:rPr lang="en-US" b="1" i="0" dirty="0">
                <a:solidFill>
                  <a:srgbClr val="333333"/>
                </a:solidFill>
                <a:effectLst/>
                <a:latin typeface="Open Sans" panose="020B0606030504020204" pitchFamily="34" charset="0"/>
              </a:rPr>
              <a:t>not</a:t>
            </a:r>
            <a:r>
              <a:rPr lang="en-US" b="0" i="0" dirty="0">
                <a:solidFill>
                  <a:srgbClr val="333333"/>
                </a:solidFill>
                <a:effectLst/>
                <a:latin typeface="Open Sans" panose="020B0606030504020204" pitchFamily="34" charset="0"/>
              </a:rPr>
              <a:t> use Code 8, Death at home, when the patient dies after being admitted for a qualifying inpatient facility stay.</a:t>
            </a:r>
            <a:endParaRPr lang="en-US" dirty="0"/>
          </a:p>
        </p:txBody>
      </p:sp>
      <p:sp>
        <p:nvSpPr>
          <p:cNvPr id="4" name="Slide Number Placeholder 3">
            <a:extLst>
              <a:ext uri="{FF2B5EF4-FFF2-40B4-BE49-F238E27FC236}">
                <a16:creationId xmlns:a16="http://schemas.microsoft.com/office/drawing/2014/main" id="{955B50B7-346A-5973-B810-A1036EC977CB}"/>
              </a:ext>
            </a:extLst>
          </p:cNvPr>
          <p:cNvSpPr>
            <a:spLocks noGrp="1"/>
          </p:cNvSpPr>
          <p:nvPr>
            <p:ph type="sldNum" sz="quarter" idx="11"/>
          </p:nvPr>
        </p:nvSpPr>
        <p:spPr/>
        <p:txBody>
          <a:bodyPr/>
          <a:lstStyle/>
          <a:p>
            <a:pPr>
              <a:defRPr/>
            </a:pPr>
            <a:fld id="{44DF6C42-B37C-44BF-B78B-C73995278EA6}" type="slidenum">
              <a:rPr lang="en-US" smtClean="0"/>
              <a:pPr>
                <a:defRPr/>
              </a:pPr>
              <a:t>12</a:t>
            </a:fld>
            <a:endParaRPr lang="en-US"/>
          </a:p>
        </p:txBody>
      </p:sp>
    </p:spTree>
    <p:extLst>
      <p:ext uri="{BB962C8B-B14F-4D97-AF65-F5344CB8AC3E}">
        <p14:creationId xmlns:p14="http://schemas.microsoft.com/office/powerpoint/2010/main" val="191996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D7F2-3F33-399F-CE92-A3EBE2F59277}"/>
              </a:ext>
            </a:extLst>
          </p:cNvPr>
          <p:cNvSpPr>
            <a:spLocks noGrp="1"/>
          </p:cNvSpPr>
          <p:nvPr>
            <p:ph type="title"/>
          </p:nvPr>
        </p:nvSpPr>
        <p:spPr/>
        <p:txBody>
          <a:bodyPr/>
          <a:lstStyle/>
          <a:p>
            <a:r>
              <a:rPr lang="en-US" dirty="0"/>
              <a:t>REWIND OASIS: M2420</a:t>
            </a:r>
          </a:p>
        </p:txBody>
      </p:sp>
      <p:sp>
        <p:nvSpPr>
          <p:cNvPr id="3" name="Content Placeholder 2">
            <a:extLst>
              <a:ext uri="{FF2B5EF4-FFF2-40B4-BE49-F238E27FC236}">
                <a16:creationId xmlns:a16="http://schemas.microsoft.com/office/drawing/2014/main" id="{3EFBA958-6450-C3F8-DE41-7F1E600B828D}"/>
              </a:ext>
            </a:extLst>
          </p:cNvPr>
          <p:cNvSpPr>
            <a:spLocks noGrp="1"/>
          </p:cNvSpPr>
          <p:nvPr>
            <p:ph idx="1"/>
          </p:nvPr>
        </p:nvSpPr>
        <p:spPr>
          <a:xfrm>
            <a:off x="109480" y="1075214"/>
            <a:ext cx="10972800" cy="5059363"/>
          </a:xfrm>
        </p:spPr>
        <p:txBody>
          <a:bodyPr/>
          <a:lstStyle/>
          <a:p>
            <a:pPr marL="457200" lvl="1" indent="0">
              <a:buNone/>
            </a:pPr>
            <a:endParaRPr lang="en-US" dirty="0"/>
          </a:p>
          <a:p>
            <a:pPr marL="800100" lvl="1" indent="-342900">
              <a:buFont typeface="+mj-lt"/>
              <a:buAutoNum type="arabicPeriod"/>
            </a:pPr>
            <a:r>
              <a:rPr lang="en-US" dirty="0"/>
              <a:t>Patient remained in the community (without formal assistive services)</a:t>
            </a:r>
          </a:p>
          <a:p>
            <a:pPr lvl="2" indent="-342900" fontAlgn="t">
              <a:buFont typeface="Arial" panose="020B0604020202020204" pitchFamily="34" charset="0"/>
              <a:buChar char="•"/>
            </a:pPr>
            <a:r>
              <a:rPr lang="en-US" sz="1600" dirty="0">
                <a:effectLst/>
              </a:rPr>
              <a:t>No assistive services</a:t>
            </a:r>
          </a:p>
          <a:p>
            <a:pPr lvl="2" indent="-342900" fontAlgn="t">
              <a:buFont typeface="Arial" panose="020B0604020202020204" pitchFamily="34" charset="0"/>
              <a:buChar char="•"/>
            </a:pPr>
            <a:r>
              <a:rPr lang="en-US" sz="1600" dirty="0"/>
              <a:t>ALF services</a:t>
            </a:r>
          </a:p>
          <a:p>
            <a:pPr lvl="2" indent="-342900" fontAlgn="t">
              <a:buFont typeface="Arial" panose="020B0604020202020204" pitchFamily="34" charset="0"/>
              <a:buChar char="•"/>
            </a:pPr>
            <a:r>
              <a:rPr lang="en-US" sz="1600" dirty="0">
                <a:effectLst/>
              </a:rPr>
              <a:t>Friends/Family/Neighbors </a:t>
            </a:r>
          </a:p>
          <a:p>
            <a:pPr lvl="2" indent="-342900" fontAlgn="t">
              <a:buFont typeface="Arial" panose="020B0604020202020204" pitchFamily="34" charset="0"/>
              <a:buChar char="•"/>
            </a:pPr>
            <a:r>
              <a:rPr lang="en-US" sz="1600" dirty="0">
                <a:effectLst/>
              </a:rPr>
              <a:t>Formal and informal non-skilled services</a:t>
            </a:r>
          </a:p>
          <a:p>
            <a:pPr lvl="2" indent="-342900" fontAlgn="t">
              <a:buFont typeface="Arial" panose="020B0604020202020204" pitchFamily="34" charset="0"/>
              <a:buChar char="•"/>
            </a:pPr>
            <a:r>
              <a:rPr lang="en-US" sz="1600" dirty="0">
                <a:effectLst/>
              </a:rPr>
              <a:t>Meals on Wheels, Etc.</a:t>
            </a:r>
          </a:p>
          <a:p>
            <a:pPr marL="800100" lvl="2" indent="0" fontAlgn="t">
              <a:buNone/>
            </a:pPr>
            <a:endParaRPr lang="en-US" sz="1600" dirty="0"/>
          </a:p>
          <a:p>
            <a:pPr marL="800100" lvl="1" indent="-342900">
              <a:buFont typeface="+mj-lt"/>
              <a:buAutoNum type="arabicPeriod"/>
            </a:pPr>
            <a:r>
              <a:rPr lang="en-US" dirty="0"/>
              <a:t>Patient remained in the community (with formal assistive services)</a:t>
            </a:r>
          </a:p>
          <a:p>
            <a:pPr marL="971550" lvl="2" indent="-171450" fontAlgn="t">
              <a:buFont typeface="Arial" panose="020B0604020202020204" pitchFamily="34" charset="0"/>
              <a:buChar char="•"/>
            </a:pPr>
            <a:r>
              <a:rPr lang="en-US" sz="1600" b="0" dirty="0">
                <a:effectLst/>
              </a:rPr>
              <a:t>Receiving </a:t>
            </a:r>
            <a:r>
              <a:rPr lang="en-US" sz="1600" b="1" dirty="0">
                <a:effectLst/>
              </a:rPr>
              <a:t>skilled services </a:t>
            </a:r>
            <a:r>
              <a:rPr lang="en-US" sz="1600" dirty="0">
                <a:effectLst/>
              </a:rPr>
              <a:t>from another Medicare certified home health agency</a:t>
            </a:r>
          </a:p>
          <a:p>
            <a:pPr marL="971550" lvl="2" indent="-171450" fontAlgn="t">
              <a:buFont typeface="Arial" panose="020B0604020202020204" pitchFamily="34" charset="0"/>
              <a:buChar char="•"/>
            </a:pPr>
            <a:r>
              <a:rPr lang="en-US" sz="1600" dirty="0">
                <a:effectLst/>
              </a:rPr>
              <a:t>Agency completes a discharge and new SOC OASIS due to a </a:t>
            </a:r>
            <a:r>
              <a:rPr lang="en-US" sz="1600" b="1" dirty="0">
                <a:effectLst/>
              </a:rPr>
              <a:t>pay source change </a:t>
            </a:r>
            <a:r>
              <a:rPr lang="en-US" sz="1600" dirty="0">
                <a:effectLst/>
              </a:rPr>
              <a:t>for a patient.</a:t>
            </a:r>
          </a:p>
          <a:p>
            <a:pPr marL="800100" lvl="2" indent="0" fontAlgn="t">
              <a:buNone/>
            </a:pPr>
            <a:endParaRPr lang="en-US" sz="1600" dirty="0"/>
          </a:p>
          <a:p>
            <a:pPr marL="800100" lvl="1" indent="-342900">
              <a:buFont typeface="+mj-lt"/>
              <a:buAutoNum type="arabicPeriod"/>
            </a:pPr>
            <a:r>
              <a:rPr lang="en-US" dirty="0"/>
              <a:t>Patient transferred to a non-institutional hospice</a:t>
            </a:r>
          </a:p>
          <a:p>
            <a:pPr marL="1200150" lvl="2" indent="-342900"/>
            <a:r>
              <a:rPr lang="en-US" sz="1600" dirty="0">
                <a:effectLst/>
              </a:rPr>
              <a:t>Patient transferred to a </a:t>
            </a:r>
            <a:r>
              <a:rPr lang="en-US" sz="1600" b="1" dirty="0">
                <a:effectLst/>
              </a:rPr>
              <a:t>non-institutional hospice</a:t>
            </a:r>
          </a:p>
          <a:p>
            <a:pPr marL="857250" lvl="2" indent="0">
              <a:buNone/>
            </a:pPr>
            <a:endParaRPr lang="en-US" sz="1600" dirty="0"/>
          </a:p>
          <a:p>
            <a:pPr marL="800100" lvl="1" indent="-342900">
              <a:buFont typeface="+mj-lt"/>
              <a:buAutoNum type="arabicPeriod"/>
            </a:pPr>
            <a:r>
              <a:rPr lang="en-US" dirty="0"/>
              <a:t>Unknown because patient move to a geographic location not served by this agency</a:t>
            </a:r>
          </a:p>
          <a:p>
            <a:pPr marL="457200" lvl="1" indent="0">
              <a:buNone/>
            </a:pPr>
            <a:endParaRPr lang="en-US" dirty="0"/>
          </a:p>
          <a:p>
            <a:pPr marL="457200" lvl="1" indent="0">
              <a:buNone/>
            </a:pPr>
            <a:r>
              <a:rPr lang="en-US" dirty="0"/>
              <a:t>UK  Other unknown</a:t>
            </a:r>
          </a:p>
        </p:txBody>
      </p:sp>
      <p:sp>
        <p:nvSpPr>
          <p:cNvPr id="4" name="Slide Number Placeholder 3">
            <a:extLst>
              <a:ext uri="{FF2B5EF4-FFF2-40B4-BE49-F238E27FC236}">
                <a16:creationId xmlns:a16="http://schemas.microsoft.com/office/drawing/2014/main" id="{3B50F68B-5EEB-DAED-4C30-D3553B4010F7}"/>
              </a:ext>
            </a:extLst>
          </p:cNvPr>
          <p:cNvSpPr>
            <a:spLocks noGrp="1"/>
          </p:cNvSpPr>
          <p:nvPr>
            <p:ph type="sldNum" sz="quarter" idx="11"/>
          </p:nvPr>
        </p:nvSpPr>
        <p:spPr/>
        <p:txBody>
          <a:bodyPr/>
          <a:lstStyle/>
          <a:p>
            <a:pPr>
              <a:defRPr/>
            </a:pPr>
            <a:fld id="{44DF6C42-B37C-44BF-B78B-C73995278EA6}" type="slidenum">
              <a:rPr lang="en-US" smtClean="0"/>
              <a:pPr>
                <a:defRPr/>
              </a:pPr>
              <a:t>13</a:t>
            </a:fld>
            <a:endParaRPr lang="en-US" dirty="0"/>
          </a:p>
        </p:txBody>
      </p:sp>
    </p:spTree>
    <p:extLst>
      <p:ext uri="{BB962C8B-B14F-4D97-AF65-F5344CB8AC3E}">
        <p14:creationId xmlns:p14="http://schemas.microsoft.com/office/powerpoint/2010/main" val="197773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 calcmode="lin" valueType="num">
                                      <p:cBhvr additive="base">
                                        <p:cTn id="3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5A40-A43C-53BE-FA53-08210DB69A0A}"/>
              </a:ext>
            </a:extLst>
          </p:cNvPr>
          <p:cNvSpPr>
            <a:spLocks noGrp="1"/>
          </p:cNvSpPr>
          <p:nvPr>
            <p:ph type="title"/>
          </p:nvPr>
        </p:nvSpPr>
        <p:spPr>
          <a:xfrm>
            <a:off x="193040" y="-284979"/>
            <a:ext cx="9570085" cy="1162050"/>
          </a:xfrm>
        </p:spPr>
        <p:txBody>
          <a:bodyPr>
            <a:normAutofit/>
          </a:bodyPr>
          <a:lstStyle/>
          <a:p>
            <a:r>
              <a:rPr lang="en-US" dirty="0"/>
              <a:t>REWIND: OWN YOUR RISK</a:t>
            </a:r>
          </a:p>
        </p:txBody>
      </p:sp>
      <p:sp>
        <p:nvSpPr>
          <p:cNvPr id="5" name="Slide Number Placeholder 4">
            <a:extLst>
              <a:ext uri="{FF2B5EF4-FFF2-40B4-BE49-F238E27FC236}">
                <a16:creationId xmlns:a16="http://schemas.microsoft.com/office/drawing/2014/main" id="{57FDF560-9742-2276-C4AF-EE083DD1E9CB}"/>
              </a:ext>
            </a:extLst>
          </p:cNvPr>
          <p:cNvSpPr>
            <a:spLocks noGrp="1"/>
          </p:cNvSpPr>
          <p:nvPr>
            <p:ph type="sldNum" sz="quarter" idx="11"/>
          </p:nvPr>
        </p:nvSpPr>
        <p:spPr/>
        <p:txBody>
          <a:bodyPr/>
          <a:lstStyle/>
          <a:p>
            <a:pPr>
              <a:defRPr/>
            </a:pPr>
            <a:fld id="{38A180A5-C6E9-4CEA-85A4-9ABE23346E3B}" type="slidenum">
              <a:rPr lang="en-US" smtClean="0"/>
              <a:pPr>
                <a:defRPr/>
              </a:pPr>
              <a:t>14</a:t>
            </a:fld>
            <a:endParaRPr lang="en-US"/>
          </a:p>
        </p:txBody>
      </p:sp>
      <p:pic>
        <p:nvPicPr>
          <p:cNvPr id="7" name="Content Placeholder 6">
            <a:extLst>
              <a:ext uri="{FF2B5EF4-FFF2-40B4-BE49-F238E27FC236}">
                <a16:creationId xmlns:a16="http://schemas.microsoft.com/office/drawing/2014/main" id="{8CD26682-FBC3-B5F4-3279-C82713E5020E}"/>
              </a:ext>
            </a:extLst>
          </p:cNvPr>
          <p:cNvPicPr>
            <a:picLocks noGrp="1" noChangeAspect="1"/>
          </p:cNvPicPr>
          <p:nvPr>
            <p:ph idx="1"/>
          </p:nvPr>
        </p:nvPicPr>
        <p:blipFill>
          <a:blip r:embed="rId3"/>
          <a:stretch>
            <a:fillRect/>
          </a:stretch>
        </p:blipFill>
        <p:spPr>
          <a:xfrm>
            <a:off x="193040" y="1587753"/>
            <a:ext cx="10138919" cy="4644772"/>
          </a:xfrm>
          <a:prstGeom prst="rect">
            <a:avLst/>
          </a:prstGeom>
        </p:spPr>
      </p:pic>
    </p:spTree>
    <p:extLst>
      <p:ext uri="{BB962C8B-B14F-4D97-AF65-F5344CB8AC3E}">
        <p14:creationId xmlns:p14="http://schemas.microsoft.com/office/powerpoint/2010/main" val="12450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43E3-CA39-603E-EB08-491F6D1F2CF4}"/>
              </a:ext>
            </a:extLst>
          </p:cNvPr>
          <p:cNvSpPr>
            <a:spLocks noGrp="1"/>
          </p:cNvSpPr>
          <p:nvPr>
            <p:ph type="title"/>
          </p:nvPr>
        </p:nvSpPr>
        <p:spPr>
          <a:xfrm>
            <a:off x="609600" y="-221615"/>
            <a:ext cx="10972800" cy="1066800"/>
          </a:xfrm>
        </p:spPr>
        <p:txBody>
          <a:bodyPr wrap="square" anchor="b">
            <a:normAutofit/>
          </a:bodyPr>
          <a:lstStyle/>
          <a:p>
            <a:r>
              <a:rPr lang="en-US" dirty="0"/>
              <a:t>ACH: OWN YOUR RISK</a:t>
            </a:r>
          </a:p>
        </p:txBody>
      </p:sp>
      <p:sp>
        <p:nvSpPr>
          <p:cNvPr id="3" name="Content Placeholder 2">
            <a:extLst>
              <a:ext uri="{FF2B5EF4-FFF2-40B4-BE49-F238E27FC236}">
                <a16:creationId xmlns:a16="http://schemas.microsoft.com/office/drawing/2014/main" id="{ABA80AAD-0E98-A11A-7D38-4B6219513217}"/>
              </a:ext>
            </a:extLst>
          </p:cNvPr>
          <p:cNvSpPr>
            <a:spLocks noGrp="1"/>
          </p:cNvSpPr>
          <p:nvPr>
            <p:ph sz="half" idx="2"/>
          </p:nvPr>
        </p:nvSpPr>
        <p:spPr>
          <a:xfrm>
            <a:off x="368300" y="1231900"/>
            <a:ext cx="11214100" cy="5036504"/>
          </a:xfrm>
        </p:spPr>
        <p:txBody>
          <a:bodyPr wrap="square" anchor="t">
            <a:noAutofit/>
          </a:bodyPr>
          <a:lstStyle/>
          <a:p>
            <a:pPr>
              <a:lnSpc>
                <a:spcPct val="90000"/>
              </a:lnSpc>
            </a:pPr>
            <a:r>
              <a:rPr lang="en-US" sz="1400" b="1" dirty="0"/>
              <a:t>Stabilize FIRST</a:t>
            </a:r>
          </a:p>
          <a:p>
            <a:pPr lvl="1">
              <a:lnSpc>
                <a:spcPct val="90000"/>
              </a:lnSpc>
            </a:pPr>
            <a:r>
              <a:rPr lang="en-US" sz="1400" dirty="0"/>
              <a:t>Timely Initiation of Care (TIOC)</a:t>
            </a:r>
          </a:p>
          <a:p>
            <a:pPr lvl="1">
              <a:lnSpc>
                <a:spcPct val="90000"/>
              </a:lnSpc>
            </a:pPr>
            <a:r>
              <a:rPr lang="en-US" sz="1400" dirty="0"/>
              <a:t>Know which patients are at risk for readmission</a:t>
            </a:r>
          </a:p>
          <a:p>
            <a:pPr lvl="2">
              <a:lnSpc>
                <a:spcPct val="90000"/>
              </a:lnSpc>
            </a:pPr>
            <a:r>
              <a:rPr lang="en-US" dirty="0"/>
              <a:t>Conditions: Sepsis, CHF, COPD, PNA, Kidney Failure</a:t>
            </a:r>
          </a:p>
          <a:p>
            <a:pPr lvl="2">
              <a:lnSpc>
                <a:spcPct val="90000"/>
              </a:lnSpc>
            </a:pPr>
            <a:r>
              <a:rPr lang="en-US" dirty="0"/>
              <a:t>Analyze historical data related to hospitalizations</a:t>
            </a:r>
          </a:p>
          <a:p>
            <a:pPr lvl="1">
              <a:lnSpc>
                <a:spcPct val="90000"/>
              </a:lnSpc>
            </a:pPr>
            <a:r>
              <a:rPr lang="en-US" sz="1400" dirty="0"/>
              <a:t>Medication Errors</a:t>
            </a:r>
          </a:p>
          <a:p>
            <a:pPr lvl="1">
              <a:lnSpc>
                <a:spcPct val="90000"/>
              </a:lnSpc>
            </a:pPr>
            <a:r>
              <a:rPr lang="en-US" sz="1400" dirty="0"/>
              <a:t>Implementation of SOC case conferences</a:t>
            </a:r>
          </a:p>
          <a:p>
            <a:pPr lvl="2">
              <a:lnSpc>
                <a:spcPct val="90000"/>
              </a:lnSpc>
            </a:pPr>
            <a:r>
              <a:rPr lang="en-US" dirty="0"/>
              <a:t>SDOH </a:t>
            </a:r>
          </a:p>
          <a:p>
            <a:pPr lvl="2">
              <a:lnSpc>
                <a:spcPct val="90000"/>
              </a:lnSpc>
            </a:pPr>
            <a:r>
              <a:rPr lang="en-US" dirty="0"/>
              <a:t>Review of utilization including frequency/duration of disciplines</a:t>
            </a:r>
          </a:p>
          <a:p>
            <a:pPr>
              <a:lnSpc>
                <a:spcPct val="90000"/>
              </a:lnSpc>
            </a:pPr>
            <a:r>
              <a:rPr lang="en-US" sz="1400" b="1" dirty="0"/>
              <a:t>Ensure strong clinical oversight</a:t>
            </a:r>
          </a:p>
          <a:p>
            <a:pPr lvl="1">
              <a:lnSpc>
                <a:spcPct val="90000"/>
              </a:lnSpc>
            </a:pPr>
            <a:r>
              <a:rPr lang="en-US" sz="1400" dirty="0"/>
              <a:t>Clinical managers need to support all aspects of care</a:t>
            </a:r>
          </a:p>
          <a:p>
            <a:pPr lvl="2">
              <a:lnSpc>
                <a:spcPct val="90000"/>
              </a:lnSpc>
            </a:pPr>
            <a:r>
              <a:rPr lang="en-US" dirty="0"/>
              <a:t>OWN patient for 60 days!</a:t>
            </a:r>
          </a:p>
          <a:p>
            <a:pPr lvl="2">
              <a:lnSpc>
                <a:spcPct val="90000"/>
              </a:lnSpc>
            </a:pPr>
            <a:r>
              <a:rPr lang="en-US" dirty="0"/>
              <a:t>Recert decision vs. Discharge Visit (100% ready!)</a:t>
            </a:r>
          </a:p>
          <a:p>
            <a:pPr>
              <a:lnSpc>
                <a:spcPct val="90000"/>
              </a:lnSpc>
            </a:pPr>
            <a:r>
              <a:rPr lang="en-US" sz="1400" b="1" dirty="0"/>
              <a:t>Plan of care interventions</a:t>
            </a:r>
          </a:p>
          <a:p>
            <a:pPr lvl="1">
              <a:lnSpc>
                <a:spcPct val="90000"/>
              </a:lnSpc>
            </a:pPr>
            <a:r>
              <a:rPr lang="en-US" sz="1400" dirty="0"/>
              <a:t>Engage in communication between caregivers and providers</a:t>
            </a:r>
          </a:p>
          <a:p>
            <a:pPr lvl="1">
              <a:lnSpc>
                <a:spcPct val="90000"/>
              </a:lnSpc>
            </a:pPr>
            <a:r>
              <a:rPr lang="en-US" sz="1400" dirty="0"/>
              <a:t>Does the patient have adequate support in the home?</a:t>
            </a:r>
          </a:p>
          <a:p>
            <a:pPr lvl="1">
              <a:lnSpc>
                <a:spcPct val="90000"/>
              </a:lnSpc>
            </a:pPr>
            <a:r>
              <a:rPr lang="en-US" sz="1400" dirty="0"/>
              <a:t>Enhance patient education</a:t>
            </a:r>
          </a:p>
          <a:p>
            <a:pPr lvl="1">
              <a:lnSpc>
                <a:spcPct val="90000"/>
              </a:lnSpc>
            </a:pPr>
            <a:r>
              <a:rPr lang="en-US" sz="1400" dirty="0"/>
              <a:t>Respond to communication barriers</a:t>
            </a:r>
          </a:p>
          <a:p>
            <a:pPr lvl="1">
              <a:lnSpc>
                <a:spcPct val="90000"/>
              </a:lnSpc>
            </a:pPr>
            <a:r>
              <a:rPr lang="en-US" sz="1400" dirty="0"/>
              <a:t>Preparing patient/family for time post discharge</a:t>
            </a:r>
          </a:p>
          <a:p>
            <a:pPr marL="457200" lvl="1" indent="0">
              <a:lnSpc>
                <a:spcPct val="90000"/>
              </a:lnSpc>
              <a:buNone/>
            </a:pPr>
            <a:endParaRPr lang="en-US" sz="1400" b="1" dirty="0"/>
          </a:p>
          <a:p>
            <a:pPr>
              <a:lnSpc>
                <a:spcPct val="90000"/>
              </a:lnSpc>
            </a:pPr>
            <a:endParaRPr lang="en-US" sz="1400"/>
          </a:p>
          <a:p>
            <a:pPr marL="0" indent="0">
              <a:lnSpc>
                <a:spcPct val="90000"/>
              </a:lnSpc>
              <a:buNone/>
            </a:pPr>
            <a:endParaRPr lang="en-US" sz="1400" dirty="0"/>
          </a:p>
        </p:txBody>
      </p:sp>
      <p:sp>
        <p:nvSpPr>
          <p:cNvPr id="4" name="Slide Number Placeholder 3">
            <a:extLst>
              <a:ext uri="{FF2B5EF4-FFF2-40B4-BE49-F238E27FC236}">
                <a16:creationId xmlns:a16="http://schemas.microsoft.com/office/drawing/2014/main" id="{9752ED1D-54C6-AD3A-B639-58822FEEEF8E}"/>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15</a:t>
            </a:fld>
            <a:endParaRPr lang="en-US"/>
          </a:p>
        </p:txBody>
      </p:sp>
    </p:spTree>
    <p:extLst>
      <p:ext uri="{BB962C8B-B14F-4D97-AF65-F5344CB8AC3E}">
        <p14:creationId xmlns:p14="http://schemas.microsoft.com/office/powerpoint/2010/main" val="198909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3843-BB5B-9317-FAE1-FE99CA54450D}"/>
              </a:ext>
            </a:extLst>
          </p:cNvPr>
          <p:cNvSpPr>
            <a:spLocks noGrp="1"/>
          </p:cNvSpPr>
          <p:nvPr>
            <p:ph type="title"/>
          </p:nvPr>
        </p:nvSpPr>
        <p:spPr>
          <a:xfrm>
            <a:off x="609600" y="-213360"/>
            <a:ext cx="10972800" cy="1066800"/>
          </a:xfrm>
        </p:spPr>
        <p:txBody>
          <a:bodyPr wrap="square" anchor="b">
            <a:normAutofit/>
          </a:bodyPr>
          <a:lstStyle/>
          <a:p>
            <a:r>
              <a:rPr lang="en-US" dirty="0"/>
              <a:t>REWIND: Know your RISK, Own your RISK</a:t>
            </a:r>
          </a:p>
        </p:txBody>
      </p:sp>
      <p:sp>
        <p:nvSpPr>
          <p:cNvPr id="3" name="Content Placeholder 2">
            <a:extLst>
              <a:ext uri="{FF2B5EF4-FFF2-40B4-BE49-F238E27FC236}">
                <a16:creationId xmlns:a16="http://schemas.microsoft.com/office/drawing/2014/main" id="{B4318C7A-2439-0F36-5FF8-7E9782F50A72}"/>
              </a:ext>
            </a:extLst>
          </p:cNvPr>
          <p:cNvSpPr>
            <a:spLocks noGrp="1"/>
          </p:cNvSpPr>
          <p:nvPr>
            <p:ph idx="1"/>
          </p:nvPr>
        </p:nvSpPr>
        <p:spPr>
          <a:xfrm>
            <a:off x="609600" y="1262829"/>
            <a:ext cx="10972800" cy="5059363"/>
          </a:xfrm>
        </p:spPr>
        <p:txBody>
          <a:bodyPr wrap="square" anchor="t">
            <a:normAutofit/>
          </a:bodyPr>
          <a:lstStyle/>
          <a:p>
            <a:pPr marL="0" indent="0">
              <a:lnSpc>
                <a:spcPct val="90000"/>
              </a:lnSpc>
              <a:buNone/>
            </a:pPr>
            <a:r>
              <a:rPr lang="en-US" b="1" dirty="0"/>
              <a:t>An </a:t>
            </a:r>
            <a:r>
              <a:rPr lang="en-US" b="1" i="1" dirty="0"/>
              <a:t>adjustment</a:t>
            </a:r>
            <a:r>
              <a:rPr lang="en-US" b="1" dirty="0"/>
              <a:t> made to your outcome scores by comparing patient characteristics to national averages. </a:t>
            </a:r>
          </a:p>
          <a:p>
            <a:pPr marL="0" indent="0">
              <a:lnSpc>
                <a:spcPct val="90000"/>
              </a:lnSpc>
              <a:buNone/>
            </a:pPr>
            <a:r>
              <a:rPr lang="en-US" b="1" dirty="0"/>
              <a:t>		</a:t>
            </a:r>
          </a:p>
          <a:p>
            <a:pPr>
              <a:lnSpc>
                <a:spcPct val="90000"/>
              </a:lnSpc>
            </a:pPr>
            <a:r>
              <a:rPr lang="en-US" b="1" dirty="0"/>
              <a:t>Patient Characteristics </a:t>
            </a:r>
          </a:p>
          <a:p>
            <a:pPr lvl="1">
              <a:lnSpc>
                <a:spcPct val="90000"/>
              </a:lnSpc>
            </a:pPr>
            <a:r>
              <a:rPr lang="en-US" sz="2000" dirty="0"/>
              <a:t>Acuity level? The sicker the better? </a:t>
            </a:r>
          </a:p>
          <a:p>
            <a:pPr lvl="2">
              <a:lnSpc>
                <a:spcPct val="90000"/>
              </a:lnSpc>
            </a:pPr>
            <a:r>
              <a:rPr lang="en-US" sz="2000" dirty="0"/>
              <a:t>Not exactly….</a:t>
            </a:r>
          </a:p>
          <a:p>
            <a:pPr lvl="1">
              <a:lnSpc>
                <a:spcPct val="90000"/>
              </a:lnSpc>
            </a:pPr>
            <a:r>
              <a:rPr lang="en-US" sz="2000" dirty="0"/>
              <a:t>Characteristics can </a:t>
            </a:r>
            <a:r>
              <a:rPr lang="en-US" sz="2000" b="1" dirty="0"/>
              <a:t>raise</a:t>
            </a:r>
            <a:r>
              <a:rPr lang="en-US" sz="2000" dirty="0"/>
              <a:t> </a:t>
            </a:r>
            <a:r>
              <a:rPr lang="en-US" sz="2000" i="1" dirty="0"/>
              <a:t>or</a:t>
            </a:r>
            <a:r>
              <a:rPr lang="en-US" sz="2000" dirty="0"/>
              <a:t> </a:t>
            </a:r>
            <a:r>
              <a:rPr lang="en-US" sz="2000" b="1" dirty="0"/>
              <a:t>lower</a:t>
            </a:r>
            <a:r>
              <a:rPr lang="en-US" sz="2000" dirty="0"/>
              <a:t> the likelihood that they will improve</a:t>
            </a:r>
          </a:p>
          <a:p>
            <a:pPr lvl="1">
              <a:lnSpc>
                <a:spcPct val="90000"/>
              </a:lnSpc>
            </a:pPr>
            <a:r>
              <a:rPr lang="en-US" sz="2000" dirty="0"/>
              <a:t>Each outcomes has its own Risk Adjustment Model </a:t>
            </a:r>
          </a:p>
          <a:p>
            <a:pPr marL="0" indent="0">
              <a:lnSpc>
                <a:spcPct val="90000"/>
              </a:lnSpc>
              <a:buNone/>
            </a:pPr>
            <a:endParaRPr lang="en-US" dirty="0"/>
          </a:p>
          <a:p>
            <a:pPr>
              <a:lnSpc>
                <a:spcPct val="90000"/>
              </a:lnSpc>
            </a:pPr>
            <a:r>
              <a:rPr lang="en-US" b="1" dirty="0"/>
              <a:t>Inclusions/Exclusions</a:t>
            </a:r>
          </a:p>
          <a:p>
            <a:pPr lvl="1">
              <a:lnSpc>
                <a:spcPct val="90000"/>
              </a:lnSpc>
            </a:pPr>
            <a:r>
              <a:rPr lang="en-US" sz="2000" dirty="0"/>
              <a:t>Includes all Medicare and Medicaid payers</a:t>
            </a:r>
          </a:p>
          <a:p>
            <a:pPr lvl="1">
              <a:lnSpc>
                <a:spcPct val="90000"/>
              </a:lnSpc>
            </a:pPr>
            <a:r>
              <a:rPr lang="en-US" sz="2000" dirty="0"/>
              <a:t>Outcome Based Quality Improvement (OBQI) Improvement Outcomes </a:t>
            </a:r>
          </a:p>
          <a:p>
            <a:pPr lvl="2">
              <a:lnSpc>
                <a:spcPct val="90000"/>
              </a:lnSpc>
            </a:pPr>
            <a:r>
              <a:rPr lang="en-US" sz="2000" dirty="0"/>
              <a:t>Care Compare, Star Ratings, </a:t>
            </a:r>
            <a:r>
              <a:rPr lang="en-US" sz="2000" b="1" dirty="0"/>
              <a:t>VBP Calculations</a:t>
            </a:r>
            <a:r>
              <a:rPr lang="en-US" sz="2000" dirty="0"/>
              <a:t>, etc.</a:t>
            </a:r>
          </a:p>
          <a:p>
            <a:pPr lvl="2">
              <a:lnSpc>
                <a:spcPct val="90000"/>
              </a:lnSpc>
            </a:pPr>
            <a:r>
              <a:rPr lang="en-US" sz="2000" dirty="0"/>
              <a:t>Including </a:t>
            </a:r>
            <a:r>
              <a:rPr lang="en-US" sz="2000" i="1" dirty="0"/>
              <a:t>Discharged to Community </a:t>
            </a:r>
            <a:r>
              <a:rPr lang="en-US" sz="2000" dirty="0"/>
              <a:t>utilization measure</a:t>
            </a:r>
          </a:p>
          <a:p>
            <a:pPr lvl="1">
              <a:lnSpc>
                <a:spcPct val="90000"/>
              </a:lnSpc>
            </a:pPr>
            <a:r>
              <a:rPr lang="en-US" sz="2000" dirty="0"/>
              <a:t>Excludes process measures </a:t>
            </a:r>
          </a:p>
          <a:p>
            <a:pPr>
              <a:lnSpc>
                <a:spcPct val="90000"/>
              </a:lnSpc>
            </a:pPr>
            <a:endParaRPr lang="en-US" dirty="0"/>
          </a:p>
          <a:p>
            <a:pPr lvl="1">
              <a:lnSpc>
                <a:spcPct val="90000"/>
              </a:lnSpc>
            </a:pPr>
            <a:endParaRPr lang="en-US" sz="2000" dirty="0"/>
          </a:p>
        </p:txBody>
      </p:sp>
      <p:sp>
        <p:nvSpPr>
          <p:cNvPr id="4" name="Slide Number Placeholder 3">
            <a:extLst>
              <a:ext uri="{FF2B5EF4-FFF2-40B4-BE49-F238E27FC236}">
                <a16:creationId xmlns:a16="http://schemas.microsoft.com/office/drawing/2014/main" id="{1C36CA71-ADEA-150A-7630-4ED4957A023B}"/>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1</a:t>
            </a:fld>
            <a:endParaRPr lang="en-US"/>
          </a:p>
        </p:txBody>
      </p:sp>
    </p:spTree>
    <p:extLst>
      <p:ext uri="{BB962C8B-B14F-4D97-AF65-F5344CB8AC3E}">
        <p14:creationId xmlns:p14="http://schemas.microsoft.com/office/powerpoint/2010/main" val="72649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3843-BB5B-9317-FAE1-FE99CA54450D}"/>
              </a:ext>
            </a:extLst>
          </p:cNvPr>
          <p:cNvSpPr>
            <a:spLocks noGrp="1"/>
          </p:cNvSpPr>
          <p:nvPr>
            <p:ph type="title"/>
          </p:nvPr>
        </p:nvSpPr>
        <p:spPr>
          <a:xfrm>
            <a:off x="609600" y="-213360"/>
            <a:ext cx="10972800" cy="1066800"/>
          </a:xfrm>
        </p:spPr>
        <p:txBody>
          <a:bodyPr wrap="square" anchor="b">
            <a:normAutofit/>
          </a:bodyPr>
          <a:lstStyle/>
          <a:p>
            <a:r>
              <a:rPr lang="en-US" dirty="0"/>
              <a:t>REWIND: Know your RISK, Own your RISK</a:t>
            </a:r>
          </a:p>
        </p:txBody>
      </p:sp>
      <p:sp>
        <p:nvSpPr>
          <p:cNvPr id="3" name="Content Placeholder 2">
            <a:extLst>
              <a:ext uri="{FF2B5EF4-FFF2-40B4-BE49-F238E27FC236}">
                <a16:creationId xmlns:a16="http://schemas.microsoft.com/office/drawing/2014/main" id="{B4318C7A-2439-0F36-5FF8-7E9782F50A72}"/>
              </a:ext>
            </a:extLst>
          </p:cNvPr>
          <p:cNvSpPr>
            <a:spLocks noGrp="1"/>
          </p:cNvSpPr>
          <p:nvPr>
            <p:ph idx="1"/>
          </p:nvPr>
        </p:nvSpPr>
        <p:spPr>
          <a:xfrm>
            <a:off x="609600" y="1262829"/>
            <a:ext cx="10972800" cy="5059363"/>
          </a:xfrm>
        </p:spPr>
        <p:txBody>
          <a:bodyPr wrap="square" anchor="t">
            <a:normAutofit/>
          </a:bodyPr>
          <a:lstStyle/>
          <a:p>
            <a:pPr marL="0" indent="0">
              <a:buNone/>
            </a:pPr>
            <a:endParaRPr lang="en-US" b="1" dirty="0"/>
          </a:p>
          <a:p>
            <a:pPr marL="0" indent="0">
              <a:buNone/>
            </a:pPr>
            <a:r>
              <a:rPr lang="en-US" b="1" dirty="0"/>
              <a:t>		</a:t>
            </a:r>
          </a:p>
          <a:p>
            <a:r>
              <a:rPr lang="en-US" b="1" dirty="0"/>
              <a:t>Model Development</a:t>
            </a:r>
          </a:p>
          <a:p>
            <a:pPr lvl="1"/>
            <a:r>
              <a:rPr lang="en-US" sz="2000" dirty="0"/>
              <a:t>Analyzed relationships between outcomes and multiple </a:t>
            </a:r>
            <a:r>
              <a:rPr lang="en-US" sz="2000" b="1" dirty="0"/>
              <a:t>risk factors </a:t>
            </a:r>
          </a:p>
          <a:p>
            <a:pPr lvl="1"/>
            <a:r>
              <a:rPr lang="en-US" sz="2000" dirty="0"/>
              <a:t>Created a Formula</a:t>
            </a:r>
          </a:p>
          <a:p>
            <a:pPr lvl="2"/>
            <a:r>
              <a:rPr lang="en-US" sz="2000" dirty="0"/>
              <a:t>Mathematical function of the most significant relationships</a:t>
            </a:r>
          </a:p>
          <a:p>
            <a:pPr lvl="2"/>
            <a:r>
              <a:rPr lang="en-US" sz="2000" dirty="0"/>
              <a:t>Predicted value can now be calculated for each patient</a:t>
            </a:r>
          </a:p>
          <a:p>
            <a:pPr lvl="2"/>
            <a:r>
              <a:rPr lang="en-US" sz="2000" dirty="0"/>
              <a:t>Actual outcome is compared to the national reference value</a:t>
            </a:r>
          </a:p>
          <a:p>
            <a:pPr marL="914400" lvl="2" indent="0">
              <a:buNone/>
            </a:pPr>
            <a:r>
              <a:rPr lang="en-US" sz="2000" dirty="0"/>
              <a:t>		</a:t>
            </a:r>
          </a:p>
          <a:p>
            <a:pPr marL="914400" lvl="2" indent="0">
              <a:buNone/>
            </a:pPr>
            <a:r>
              <a:rPr lang="en-US" sz="2000" i="1" dirty="0"/>
              <a:t>Agency(risk adjusted) = Agency(observed) + (National(predicted) – Agency(predicted))</a:t>
            </a:r>
          </a:p>
        </p:txBody>
      </p:sp>
      <p:sp>
        <p:nvSpPr>
          <p:cNvPr id="4" name="Slide Number Placeholder 3">
            <a:extLst>
              <a:ext uri="{FF2B5EF4-FFF2-40B4-BE49-F238E27FC236}">
                <a16:creationId xmlns:a16="http://schemas.microsoft.com/office/drawing/2014/main" id="{1C36CA71-ADEA-150A-7630-4ED4957A023B}"/>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2</a:t>
            </a:fld>
            <a:endParaRPr lang="en-US"/>
          </a:p>
        </p:txBody>
      </p:sp>
    </p:spTree>
    <p:extLst>
      <p:ext uri="{BB962C8B-B14F-4D97-AF65-F5344CB8AC3E}">
        <p14:creationId xmlns:p14="http://schemas.microsoft.com/office/powerpoint/2010/main" val="2732949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3843-BB5B-9317-FAE1-FE99CA54450D}"/>
              </a:ext>
            </a:extLst>
          </p:cNvPr>
          <p:cNvSpPr>
            <a:spLocks noGrp="1"/>
          </p:cNvSpPr>
          <p:nvPr>
            <p:ph type="title"/>
          </p:nvPr>
        </p:nvSpPr>
        <p:spPr/>
        <p:txBody>
          <a:bodyPr/>
          <a:lstStyle/>
          <a:p>
            <a:r>
              <a:rPr lang="en-US" dirty="0"/>
              <a:t>REWIND: Know your RISK, Own your RISK</a:t>
            </a:r>
          </a:p>
        </p:txBody>
      </p:sp>
      <p:sp>
        <p:nvSpPr>
          <p:cNvPr id="3" name="Content Placeholder 2">
            <a:extLst>
              <a:ext uri="{FF2B5EF4-FFF2-40B4-BE49-F238E27FC236}">
                <a16:creationId xmlns:a16="http://schemas.microsoft.com/office/drawing/2014/main" id="{B4318C7A-2439-0F36-5FF8-7E9782F50A72}"/>
              </a:ext>
            </a:extLst>
          </p:cNvPr>
          <p:cNvSpPr>
            <a:spLocks noGrp="1"/>
          </p:cNvSpPr>
          <p:nvPr>
            <p:ph idx="1"/>
          </p:nvPr>
        </p:nvSpPr>
        <p:spPr/>
        <p:txBody>
          <a:bodyPr/>
          <a:lstStyle/>
          <a:p>
            <a:r>
              <a:rPr lang="en-US" sz="1800" dirty="0"/>
              <a:t>What are </a:t>
            </a:r>
            <a:r>
              <a:rPr lang="en-US" sz="1800" b="1" dirty="0"/>
              <a:t>risk factors</a:t>
            </a:r>
            <a:r>
              <a:rPr lang="en-US" sz="1800" dirty="0"/>
              <a:t>?</a:t>
            </a:r>
          </a:p>
          <a:p>
            <a:pPr lvl="1"/>
            <a:r>
              <a:rPr lang="en-US" dirty="0"/>
              <a:t>Patient characteristics, functional abilities, and hierarchical condition categories (HCCs) at SOC/ROC</a:t>
            </a:r>
          </a:p>
          <a:p>
            <a:pPr lvl="1"/>
            <a:r>
              <a:rPr lang="en-US" dirty="0"/>
              <a:t>Each risk factor has multiple covariates </a:t>
            </a:r>
          </a:p>
          <a:p>
            <a:pPr lvl="2"/>
            <a:r>
              <a:rPr lang="en-US" sz="1600" dirty="0"/>
              <a:t>Each with a coefficient that can </a:t>
            </a:r>
            <a:r>
              <a:rPr lang="en-US" sz="1600" b="1" dirty="0"/>
              <a:t>raise or lower </a:t>
            </a:r>
            <a:r>
              <a:rPr lang="en-US" sz="1600" dirty="0"/>
              <a:t>the likelihood we should show improvement</a:t>
            </a:r>
          </a:p>
          <a:p>
            <a:pPr lvl="2"/>
            <a:r>
              <a:rPr lang="en-US" sz="1600" dirty="0"/>
              <a:t>&gt; 50% - More likely to improve</a:t>
            </a:r>
          </a:p>
          <a:p>
            <a:pPr lvl="2"/>
            <a:r>
              <a:rPr lang="en-US" sz="1600" dirty="0"/>
              <a:t>&lt; 50% - Less likely to improve</a:t>
            </a:r>
          </a:p>
          <a:p>
            <a:r>
              <a:rPr lang="en-US" sz="2200" dirty="0"/>
              <a:t>Examples</a:t>
            </a:r>
          </a:p>
          <a:p>
            <a:pPr lvl="1"/>
            <a:r>
              <a:rPr lang="en-US" sz="1800" dirty="0"/>
              <a:t>Risk factors that raise our risk adjusted score for M2020</a:t>
            </a:r>
          </a:p>
          <a:p>
            <a:pPr lvl="1"/>
            <a:endParaRPr lang="en-US" sz="1800" dirty="0"/>
          </a:p>
          <a:p>
            <a:pPr lvl="1"/>
            <a:endParaRPr lang="en-US" sz="1800" dirty="0"/>
          </a:p>
          <a:p>
            <a:pPr lvl="1"/>
            <a:endParaRPr lang="en-US" sz="1800" dirty="0"/>
          </a:p>
          <a:p>
            <a:pPr marL="457200" lvl="1" indent="0">
              <a:buNone/>
            </a:pPr>
            <a:endParaRPr lang="en-US" sz="1800" dirty="0"/>
          </a:p>
          <a:p>
            <a:pPr lvl="1"/>
            <a:r>
              <a:rPr lang="en-US" sz="1800" dirty="0"/>
              <a:t>Risk factors that lower our risk adjusted score for M2020</a:t>
            </a:r>
          </a:p>
          <a:p>
            <a:pPr lvl="2"/>
            <a:endParaRPr lang="en-US" sz="1600" dirty="0"/>
          </a:p>
          <a:p>
            <a:pPr lvl="2"/>
            <a:endParaRPr lang="en-US" sz="1600" dirty="0"/>
          </a:p>
          <a:p>
            <a:pPr lvl="2"/>
            <a:endParaRPr lang="en-US" sz="1600" dirty="0"/>
          </a:p>
        </p:txBody>
      </p:sp>
      <p:sp>
        <p:nvSpPr>
          <p:cNvPr id="4" name="Slide Number Placeholder 3">
            <a:extLst>
              <a:ext uri="{FF2B5EF4-FFF2-40B4-BE49-F238E27FC236}">
                <a16:creationId xmlns:a16="http://schemas.microsoft.com/office/drawing/2014/main" id="{1C36CA71-ADEA-150A-7630-4ED4957A023B}"/>
              </a:ext>
            </a:extLst>
          </p:cNvPr>
          <p:cNvSpPr>
            <a:spLocks noGrp="1"/>
          </p:cNvSpPr>
          <p:nvPr>
            <p:ph type="sldNum" sz="quarter" idx="11"/>
          </p:nvPr>
        </p:nvSpPr>
        <p:spPr/>
        <p:txBody>
          <a:bodyPr/>
          <a:lstStyle/>
          <a:p>
            <a:pPr>
              <a:defRPr/>
            </a:pPr>
            <a:fld id="{44DF6C42-B37C-44BF-B78B-C73995278EA6}" type="slidenum">
              <a:rPr lang="en-US" smtClean="0"/>
              <a:pPr>
                <a:defRPr/>
              </a:pPr>
              <a:t>3</a:t>
            </a:fld>
            <a:endParaRPr lang="en-US"/>
          </a:p>
        </p:txBody>
      </p:sp>
      <p:pic>
        <p:nvPicPr>
          <p:cNvPr id="8" name="Picture 7">
            <a:extLst>
              <a:ext uri="{FF2B5EF4-FFF2-40B4-BE49-F238E27FC236}">
                <a16:creationId xmlns:a16="http://schemas.microsoft.com/office/drawing/2014/main" id="{0C411FEF-D7BD-1ADE-7664-5F5A86A0B23A}"/>
              </a:ext>
            </a:extLst>
          </p:cNvPr>
          <p:cNvPicPr>
            <a:picLocks noChangeAspect="1"/>
          </p:cNvPicPr>
          <p:nvPr/>
        </p:nvPicPr>
        <p:blipFill>
          <a:blip r:embed="rId3"/>
          <a:stretch>
            <a:fillRect/>
          </a:stretch>
        </p:blipFill>
        <p:spPr>
          <a:xfrm>
            <a:off x="731911" y="3912091"/>
            <a:ext cx="10831437" cy="981212"/>
          </a:xfrm>
          <a:prstGeom prst="rect">
            <a:avLst/>
          </a:prstGeom>
        </p:spPr>
      </p:pic>
      <p:pic>
        <p:nvPicPr>
          <p:cNvPr id="14" name="Picture 13">
            <a:extLst>
              <a:ext uri="{FF2B5EF4-FFF2-40B4-BE49-F238E27FC236}">
                <a16:creationId xmlns:a16="http://schemas.microsoft.com/office/drawing/2014/main" id="{8ACD07AE-D694-27DE-C866-815D31756D29}"/>
              </a:ext>
            </a:extLst>
          </p:cNvPr>
          <p:cNvPicPr>
            <a:picLocks noChangeAspect="1"/>
          </p:cNvPicPr>
          <p:nvPr/>
        </p:nvPicPr>
        <p:blipFill>
          <a:blip r:embed="rId4"/>
          <a:stretch>
            <a:fillRect/>
          </a:stretch>
        </p:blipFill>
        <p:spPr>
          <a:xfrm>
            <a:off x="731911" y="5565551"/>
            <a:ext cx="10850489" cy="1000265"/>
          </a:xfrm>
          <a:prstGeom prst="rect">
            <a:avLst/>
          </a:prstGeom>
        </p:spPr>
      </p:pic>
    </p:spTree>
    <p:extLst>
      <p:ext uri="{BB962C8B-B14F-4D97-AF65-F5344CB8AC3E}">
        <p14:creationId xmlns:p14="http://schemas.microsoft.com/office/powerpoint/2010/main" val="393593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3843-BB5B-9317-FAE1-FE99CA54450D}"/>
              </a:ext>
            </a:extLst>
          </p:cNvPr>
          <p:cNvSpPr>
            <a:spLocks noGrp="1"/>
          </p:cNvSpPr>
          <p:nvPr>
            <p:ph type="title"/>
          </p:nvPr>
        </p:nvSpPr>
        <p:spPr/>
        <p:txBody>
          <a:bodyPr/>
          <a:lstStyle/>
          <a:p>
            <a:r>
              <a:rPr lang="en-US" dirty="0"/>
              <a:t>REWIND: Know your RISK, Own your RISK</a:t>
            </a:r>
          </a:p>
        </p:txBody>
      </p:sp>
      <p:sp>
        <p:nvSpPr>
          <p:cNvPr id="3" name="Content Placeholder 2">
            <a:extLst>
              <a:ext uri="{FF2B5EF4-FFF2-40B4-BE49-F238E27FC236}">
                <a16:creationId xmlns:a16="http://schemas.microsoft.com/office/drawing/2014/main" id="{B4318C7A-2439-0F36-5FF8-7E9782F50A72}"/>
              </a:ext>
            </a:extLst>
          </p:cNvPr>
          <p:cNvSpPr>
            <a:spLocks noGrp="1"/>
          </p:cNvSpPr>
          <p:nvPr>
            <p:ph idx="1"/>
          </p:nvPr>
        </p:nvSpPr>
        <p:spPr/>
        <p:txBody>
          <a:bodyPr/>
          <a:lstStyle/>
          <a:p>
            <a:r>
              <a:rPr lang="en-US" sz="1800" dirty="0"/>
              <a:t>Single biggest impact for each outcome is the severity of your score at SOC/ROC.</a:t>
            </a:r>
          </a:p>
          <a:p>
            <a:r>
              <a:rPr lang="en-US" sz="1800" dirty="0"/>
              <a:t>It’s own response is included as a covariate/risk factor.  </a:t>
            </a:r>
          </a:p>
        </p:txBody>
      </p:sp>
      <p:sp>
        <p:nvSpPr>
          <p:cNvPr id="4" name="Slide Number Placeholder 3">
            <a:extLst>
              <a:ext uri="{FF2B5EF4-FFF2-40B4-BE49-F238E27FC236}">
                <a16:creationId xmlns:a16="http://schemas.microsoft.com/office/drawing/2014/main" id="{1C36CA71-ADEA-150A-7630-4ED4957A023B}"/>
              </a:ext>
            </a:extLst>
          </p:cNvPr>
          <p:cNvSpPr>
            <a:spLocks noGrp="1"/>
          </p:cNvSpPr>
          <p:nvPr>
            <p:ph type="sldNum" sz="quarter" idx="11"/>
          </p:nvPr>
        </p:nvSpPr>
        <p:spPr/>
        <p:txBody>
          <a:bodyPr/>
          <a:lstStyle/>
          <a:p>
            <a:pPr>
              <a:defRPr/>
            </a:pPr>
            <a:fld id="{44DF6C42-B37C-44BF-B78B-C73995278EA6}" type="slidenum">
              <a:rPr lang="en-US" smtClean="0"/>
              <a:pPr>
                <a:defRPr/>
              </a:pPr>
              <a:t>4</a:t>
            </a:fld>
            <a:endParaRPr lang="en-US"/>
          </a:p>
        </p:txBody>
      </p:sp>
      <p:pic>
        <p:nvPicPr>
          <p:cNvPr id="5" name="Picture 4">
            <a:extLst>
              <a:ext uri="{FF2B5EF4-FFF2-40B4-BE49-F238E27FC236}">
                <a16:creationId xmlns:a16="http://schemas.microsoft.com/office/drawing/2014/main" id="{F618ADAB-3BD2-376D-4A39-62520D991773}"/>
              </a:ext>
            </a:extLst>
          </p:cNvPr>
          <p:cNvPicPr>
            <a:picLocks noChangeAspect="1"/>
          </p:cNvPicPr>
          <p:nvPr/>
        </p:nvPicPr>
        <p:blipFill>
          <a:blip r:embed="rId3"/>
          <a:stretch>
            <a:fillRect/>
          </a:stretch>
        </p:blipFill>
        <p:spPr>
          <a:xfrm>
            <a:off x="1378227" y="2358023"/>
            <a:ext cx="8561332" cy="1739021"/>
          </a:xfrm>
          <a:prstGeom prst="rect">
            <a:avLst/>
          </a:prstGeom>
        </p:spPr>
      </p:pic>
      <p:pic>
        <p:nvPicPr>
          <p:cNvPr id="10" name="Picture 9">
            <a:extLst>
              <a:ext uri="{FF2B5EF4-FFF2-40B4-BE49-F238E27FC236}">
                <a16:creationId xmlns:a16="http://schemas.microsoft.com/office/drawing/2014/main" id="{D62751A8-13F0-9368-26B2-A7E4A8C01E5F}"/>
              </a:ext>
            </a:extLst>
          </p:cNvPr>
          <p:cNvPicPr>
            <a:picLocks noChangeAspect="1"/>
          </p:cNvPicPr>
          <p:nvPr/>
        </p:nvPicPr>
        <p:blipFill>
          <a:blip r:embed="rId4"/>
          <a:stretch>
            <a:fillRect/>
          </a:stretch>
        </p:blipFill>
        <p:spPr>
          <a:xfrm>
            <a:off x="670755" y="4768316"/>
            <a:ext cx="10850489" cy="847843"/>
          </a:xfrm>
          <a:prstGeom prst="rect">
            <a:avLst/>
          </a:prstGeom>
        </p:spPr>
      </p:pic>
    </p:spTree>
    <p:extLst>
      <p:ext uri="{BB962C8B-B14F-4D97-AF65-F5344CB8AC3E}">
        <p14:creationId xmlns:p14="http://schemas.microsoft.com/office/powerpoint/2010/main" val="64676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3843-BB5B-9317-FAE1-FE99CA54450D}"/>
              </a:ext>
            </a:extLst>
          </p:cNvPr>
          <p:cNvSpPr>
            <a:spLocks noGrp="1"/>
          </p:cNvSpPr>
          <p:nvPr>
            <p:ph type="title"/>
          </p:nvPr>
        </p:nvSpPr>
        <p:spPr/>
        <p:txBody>
          <a:bodyPr/>
          <a:lstStyle/>
          <a:p>
            <a:r>
              <a:rPr lang="en-US" dirty="0"/>
              <a:t>Risk Adjusted Scores are Lower than Actual</a:t>
            </a:r>
          </a:p>
        </p:txBody>
      </p:sp>
      <p:pic>
        <p:nvPicPr>
          <p:cNvPr id="6" name="Content Placeholder 5">
            <a:extLst>
              <a:ext uri="{FF2B5EF4-FFF2-40B4-BE49-F238E27FC236}">
                <a16:creationId xmlns:a16="http://schemas.microsoft.com/office/drawing/2014/main" id="{4A387844-751D-AF03-8B7C-6BA68F8C0D8D}"/>
              </a:ext>
            </a:extLst>
          </p:cNvPr>
          <p:cNvPicPr>
            <a:picLocks noGrp="1" noChangeAspect="1"/>
          </p:cNvPicPr>
          <p:nvPr>
            <p:ph idx="1"/>
          </p:nvPr>
        </p:nvPicPr>
        <p:blipFill>
          <a:blip r:embed="rId3"/>
          <a:stretch>
            <a:fillRect/>
          </a:stretch>
        </p:blipFill>
        <p:spPr>
          <a:xfrm>
            <a:off x="292630" y="1282700"/>
            <a:ext cx="9511770" cy="5304447"/>
          </a:xfrm>
        </p:spPr>
      </p:pic>
      <p:sp>
        <p:nvSpPr>
          <p:cNvPr id="4" name="Slide Number Placeholder 3">
            <a:extLst>
              <a:ext uri="{FF2B5EF4-FFF2-40B4-BE49-F238E27FC236}">
                <a16:creationId xmlns:a16="http://schemas.microsoft.com/office/drawing/2014/main" id="{1C36CA71-ADEA-150A-7630-4ED4957A023B}"/>
              </a:ext>
            </a:extLst>
          </p:cNvPr>
          <p:cNvSpPr>
            <a:spLocks noGrp="1"/>
          </p:cNvSpPr>
          <p:nvPr>
            <p:ph type="sldNum" sz="quarter" idx="11"/>
          </p:nvPr>
        </p:nvSpPr>
        <p:spPr/>
        <p:txBody>
          <a:bodyPr/>
          <a:lstStyle/>
          <a:p>
            <a:pPr>
              <a:defRPr/>
            </a:pPr>
            <a:fld id="{44DF6C42-B37C-44BF-B78B-C73995278EA6}" type="slidenum">
              <a:rPr lang="en-US" smtClean="0"/>
              <a:pPr>
                <a:defRPr/>
              </a:pPr>
              <a:t>5</a:t>
            </a:fld>
            <a:endParaRPr lang="en-US"/>
          </a:p>
        </p:txBody>
      </p:sp>
    </p:spTree>
    <p:extLst>
      <p:ext uri="{BB962C8B-B14F-4D97-AF65-F5344CB8AC3E}">
        <p14:creationId xmlns:p14="http://schemas.microsoft.com/office/powerpoint/2010/main" val="225440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PBTitle"/>
          <p:cNvSpPr>
            <a:spLocks noGrp="1" noChangeArrowheads="1"/>
          </p:cNvSpPr>
          <p:nvPr>
            <p:ph type="ctrTitle"/>
            <p:custDataLst>
              <p:tags r:id="rId2"/>
            </p:custDataLst>
          </p:nvPr>
        </p:nvSpPr>
        <p:spPr>
          <a:xfrm>
            <a:off x="2322418" y="2598003"/>
            <a:ext cx="5601071" cy="1661993"/>
          </a:xfrm>
        </p:spPr>
        <p:txBody>
          <a:bodyPr/>
          <a:lstStyle/>
          <a:p>
            <a:pPr algn="ctr"/>
            <a:r>
              <a:rPr lang="en-US" sz="4000" dirty="0"/>
              <a:t>Home Health </a:t>
            </a:r>
            <a:br>
              <a:rPr lang="en-US" sz="4000" dirty="0"/>
            </a:br>
            <a:r>
              <a:rPr lang="en-US" sz="4000" dirty="0"/>
              <a:t>Value Based Purchasing</a:t>
            </a:r>
            <a:br>
              <a:rPr lang="en-US" sz="4000" dirty="0"/>
            </a:br>
            <a:r>
              <a:rPr lang="en-US" sz="2800" i="1" dirty="0"/>
              <a:t>REWIND: DC to Community</a:t>
            </a:r>
          </a:p>
        </p:txBody>
      </p:sp>
      <p:sp>
        <p:nvSpPr>
          <p:cNvPr id="9" name="PBDateName"/>
          <p:cNvSpPr>
            <a:spLocks noGrp="1"/>
          </p:cNvSpPr>
          <p:nvPr>
            <p:ph type="body" sz="quarter" idx="10"/>
            <p:custDataLst>
              <p:tags r:id="rId3"/>
            </p:custDataLst>
          </p:nvPr>
        </p:nvSpPr>
        <p:spPr>
          <a:xfrm>
            <a:off x="2650532" y="5416434"/>
            <a:ext cx="4944841" cy="756383"/>
          </a:xfrm>
        </p:spPr>
        <p:txBody>
          <a:bodyPr/>
          <a:lstStyle/>
          <a:p>
            <a:pPr algn="ctr"/>
            <a:r>
              <a:rPr lang="en-US" sz="1600" dirty="0"/>
              <a:t>Susan Jirsa, BA, BSN, RN, COS-C, HCS-O, HCS-D</a:t>
            </a:r>
          </a:p>
          <a:p>
            <a:pPr algn="ctr"/>
            <a:r>
              <a:rPr lang="en-US" sz="1600" b="1" dirty="0"/>
              <a:t>Divisional Director of Quality Assurance</a:t>
            </a:r>
          </a:p>
        </p:txBody>
      </p:sp>
    </p:spTree>
    <p:custDataLst>
      <p:tags r:id="rId1"/>
    </p:custDataLst>
    <p:extLst>
      <p:ext uri="{BB962C8B-B14F-4D97-AF65-F5344CB8AC3E}">
        <p14:creationId xmlns:p14="http://schemas.microsoft.com/office/powerpoint/2010/main" val="64326839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F7A26-862D-AD97-23F3-A2437F8152E8}"/>
              </a:ext>
            </a:extLst>
          </p:cNvPr>
          <p:cNvSpPr>
            <a:spLocks noGrp="1"/>
          </p:cNvSpPr>
          <p:nvPr>
            <p:ph type="title"/>
          </p:nvPr>
        </p:nvSpPr>
        <p:spPr>
          <a:xfrm>
            <a:off x="609600" y="-213360"/>
            <a:ext cx="10972800" cy="1066800"/>
          </a:xfrm>
        </p:spPr>
        <p:txBody>
          <a:bodyPr wrap="square" anchor="b">
            <a:normAutofit/>
          </a:bodyPr>
          <a:lstStyle/>
          <a:p>
            <a:r>
              <a:rPr lang="en-US" dirty="0"/>
              <a:t>REWIND: Home Health Quality Reporting Program </a:t>
            </a:r>
          </a:p>
        </p:txBody>
      </p:sp>
      <p:sp>
        <p:nvSpPr>
          <p:cNvPr id="4" name="Slide Number Placeholder 3">
            <a:extLst>
              <a:ext uri="{FF2B5EF4-FFF2-40B4-BE49-F238E27FC236}">
                <a16:creationId xmlns:a16="http://schemas.microsoft.com/office/drawing/2014/main" id="{D29DC427-4358-E2B0-A160-94E380087994}"/>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7</a:t>
            </a:fld>
            <a:endParaRPr lang="en-US"/>
          </a:p>
        </p:txBody>
      </p:sp>
      <p:graphicFrame>
        <p:nvGraphicFramePr>
          <p:cNvPr id="6" name="Content Placeholder 2">
            <a:extLst>
              <a:ext uri="{FF2B5EF4-FFF2-40B4-BE49-F238E27FC236}">
                <a16:creationId xmlns:a16="http://schemas.microsoft.com/office/drawing/2014/main" id="{7B98F9EB-01C6-B5C3-E1BA-2262D649DDB6}"/>
              </a:ext>
            </a:extLst>
          </p:cNvPr>
          <p:cNvGraphicFramePr>
            <a:graphicFrameLocks noGrp="1"/>
          </p:cNvGraphicFramePr>
          <p:nvPr>
            <p:ph idx="1"/>
            <p:extLst>
              <p:ext uri="{D42A27DB-BD31-4B8C-83A1-F6EECF244321}">
                <p14:modId xmlns:p14="http://schemas.microsoft.com/office/powerpoint/2010/main" val="3755892795"/>
              </p:ext>
            </p:extLst>
          </p:nvPr>
        </p:nvGraphicFramePr>
        <p:xfrm>
          <a:off x="609600" y="1262829"/>
          <a:ext cx="109728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7720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5F3B-9379-98F2-7073-41E3EBC3E849}"/>
              </a:ext>
            </a:extLst>
          </p:cNvPr>
          <p:cNvSpPr>
            <a:spLocks noGrp="1"/>
          </p:cNvSpPr>
          <p:nvPr>
            <p:ph type="title"/>
          </p:nvPr>
        </p:nvSpPr>
        <p:spPr/>
        <p:txBody>
          <a:bodyPr/>
          <a:lstStyle/>
          <a:p>
            <a:r>
              <a:rPr lang="en-US" dirty="0"/>
              <a:t>REWIND: Home Health Quality Reporting Program </a:t>
            </a:r>
          </a:p>
        </p:txBody>
      </p:sp>
      <p:sp>
        <p:nvSpPr>
          <p:cNvPr id="3" name="Content Placeholder 2">
            <a:extLst>
              <a:ext uri="{FF2B5EF4-FFF2-40B4-BE49-F238E27FC236}">
                <a16:creationId xmlns:a16="http://schemas.microsoft.com/office/drawing/2014/main" id="{9DFC9EE6-F631-C888-EBC6-37127BED9391}"/>
              </a:ext>
            </a:extLst>
          </p:cNvPr>
          <p:cNvSpPr>
            <a:spLocks noGrp="1"/>
          </p:cNvSpPr>
          <p:nvPr>
            <p:ph sz="half" idx="1"/>
          </p:nvPr>
        </p:nvSpPr>
        <p:spPr>
          <a:xfrm>
            <a:off x="411480" y="1143000"/>
            <a:ext cx="3855720" cy="5395913"/>
          </a:xfrm>
        </p:spPr>
        <p:txBody>
          <a:bodyPr>
            <a:normAutofit/>
          </a:bodyPr>
          <a:lstStyle/>
          <a:p>
            <a:r>
              <a:rPr lang="en-US" b="1" dirty="0">
                <a:solidFill>
                  <a:srgbClr val="000000"/>
                </a:solidFill>
                <a:latin typeface="public_sans"/>
              </a:rPr>
              <a:t>Outcome Measures</a:t>
            </a:r>
          </a:p>
          <a:p>
            <a:pPr marL="857250" lvl="1" indent="-342900">
              <a:buFont typeface="+mj-lt"/>
              <a:buAutoNum type="arabicPeriod"/>
            </a:pPr>
            <a:r>
              <a:rPr lang="en-US" dirty="0">
                <a:solidFill>
                  <a:srgbClr val="000000"/>
                </a:solidFill>
                <a:latin typeface="public_sans"/>
              </a:rPr>
              <a:t>Improvement measures</a:t>
            </a:r>
          </a:p>
          <a:p>
            <a:pPr marL="857250" lvl="1" indent="-342900">
              <a:buFont typeface="+mj-lt"/>
              <a:buAutoNum type="arabicPeriod"/>
            </a:pPr>
            <a:r>
              <a:rPr lang="en-US" dirty="0">
                <a:solidFill>
                  <a:srgbClr val="000000"/>
                </a:solidFill>
                <a:latin typeface="public_sans"/>
              </a:rPr>
              <a:t>Measures of potentially avoidable events </a:t>
            </a:r>
          </a:p>
          <a:p>
            <a:pPr marL="857250" lvl="1" indent="-342900">
              <a:buFont typeface="+mj-lt"/>
              <a:buAutoNum type="arabicPeriod"/>
            </a:pPr>
            <a:r>
              <a:rPr lang="en-US" b="1" dirty="0">
                <a:solidFill>
                  <a:srgbClr val="000000"/>
                </a:solidFill>
                <a:highlight>
                  <a:srgbClr val="FFFF00"/>
                </a:highlight>
                <a:latin typeface="public_sans"/>
              </a:rPr>
              <a:t>Utilization of care measures</a:t>
            </a:r>
          </a:p>
          <a:p>
            <a:pPr marL="857250" lvl="1" indent="-342900">
              <a:buFont typeface="+mj-lt"/>
              <a:buAutoNum type="arabicPeriod"/>
            </a:pPr>
            <a:r>
              <a:rPr lang="en-US" dirty="0">
                <a:solidFill>
                  <a:srgbClr val="000000"/>
                </a:solidFill>
                <a:latin typeface="public_sans"/>
              </a:rPr>
              <a:t>Cost/Resource measures</a:t>
            </a:r>
          </a:p>
        </p:txBody>
      </p:sp>
      <p:sp>
        <p:nvSpPr>
          <p:cNvPr id="4" name="Content Placeholder 3">
            <a:extLst>
              <a:ext uri="{FF2B5EF4-FFF2-40B4-BE49-F238E27FC236}">
                <a16:creationId xmlns:a16="http://schemas.microsoft.com/office/drawing/2014/main" id="{B57D6E24-848D-62F0-0732-C6132A68B9D4}"/>
              </a:ext>
            </a:extLst>
          </p:cNvPr>
          <p:cNvSpPr>
            <a:spLocks noGrp="1"/>
          </p:cNvSpPr>
          <p:nvPr>
            <p:ph sz="half" idx="2"/>
          </p:nvPr>
        </p:nvSpPr>
        <p:spPr>
          <a:xfrm>
            <a:off x="4069080" y="1268412"/>
            <a:ext cx="3855720" cy="5270501"/>
          </a:xfrm>
        </p:spPr>
        <p:txBody>
          <a:bodyPr>
            <a:normAutofit fontScale="92500" lnSpcReduction="10000"/>
          </a:bodyPr>
          <a:lstStyle/>
          <a:p>
            <a:pPr algn="l"/>
            <a:r>
              <a:rPr lang="en-US" b="1" i="0" dirty="0">
                <a:solidFill>
                  <a:srgbClr val="000000"/>
                </a:solidFill>
                <a:effectLst/>
                <a:latin typeface="public_sans"/>
              </a:rPr>
              <a:t>Process Measures</a:t>
            </a:r>
          </a:p>
          <a:p>
            <a:pPr marL="800100" lvl="1" indent="-342900">
              <a:buFont typeface="+mj-lt"/>
              <a:buAutoNum type="arabicPeriod"/>
            </a:pPr>
            <a:r>
              <a:rPr lang="en-US" b="0" i="0" dirty="0">
                <a:solidFill>
                  <a:srgbClr val="000000"/>
                </a:solidFill>
                <a:effectLst/>
                <a:latin typeface="public_sans"/>
              </a:rPr>
              <a:t>Timely Initiation of Care</a:t>
            </a:r>
          </a:p>
          <a:p>
            <a:pPr marL="800100" lvl="1" indent="-342900">
              <a:buFont typeface="+mj-lt"/>
              <a:buAutoNum type="arabicPeriod"/>
            </a:pPr>
            <a:r>
              <a:rPr lang="en-US" b="0" i="0" dirty="0">
                <a:solidFill>
                  <a:srgbClr val="000000"/>
                </a:solidFill>
                <a:effectLst/>
                <a:latin typeface="public_sans"/>
              </a:rPr>
              <a:t>Percent of Patients with an Admission and Discharge Functional Assessment and a Care Plan that Addresses Function</a:t>
            </a:r>
          </a:p>
          <a:p>
            <a:pPr marL="800100" lvl="1" indent="-342900">
              <a:buFont typeface="+mj-lt"/>
              <a:buAutoNum type="arabicPeriod"/>
            </a:pPr>
            <a:r>
              <a:rPr lang="en-US" b="0" i="0" dirty="0">
                <a:solidFill>
                  <a:srgbClr val="000000"/>
                </a:solidFill>
                <a:effectLst/>
                <a:latin typeface="public_sans"/>
              </a:rPr>
              <a:t>Drug Education on All Medications Provided to Patient/Caregiver during All Episodes of Care</a:t>
            </a:r>
          </a:p>
          <a:p>
            <a:pPr marL="800100" lvl="1" indent="-342900">
              <a:buFont typeface="+mj-lt"/>
              <a:buAutoNum type="arabicPeriod"/>
            </a:pPr>
            <a:r>
              <a:rPr lang="en-US" b="0" i="0" dirty="0">
                <a:solidFill>
                  <a:srgbClr val="000000"/>
                </a:solidFill>
                <a:effectLst/>
                <a:latin typeface="public_sans"/>
              </a:rPr>
              <a:t>Influenza Immunization Received for Current Flu Seasons</a:t>
            </a:r>
          </a:p>
          <a:p>
            <a:pPr marL="800100" lvl="1" indent="-342900">
              <a:buFont typeface="+mj-lt"/>
              <a:buAutoNum type="arabicPeriod"/>
            </a:pPr>
            <a:r>
              <a:rPr lang="en-US" b="0" i="0" dirty="0">
                <a:solidFill>
                  <a:srgbClr val="000000"/>
                </a:solidFill>
                <a:effectLst/>
                <a:latin typeface="public_sans"/>
              </a:rPr>
              <a:t>Influenza Immunization Offered and Refused for Current Flu Season</a:t>
            </a:r>
          </a:p>
          <a:p>
            <a:pPr marL="800100" lvl="1" indent="-342900">
              <a:buFont typeface="+mj-lt"/>
              <a:buAutoNum type="arabicPeriod"/>
            </a:pPr>
            <a:r>
              <a:rPr lang="en-US" b="0" i="0" dirty="0">
                <a:solidFill>
                  <a:srgbClr val="000000"/>
                </a:solidFill>
                <a:effectLst/>
                <a:latin typeface="public_sans"/>
              </a:rPr>
              <a:t>Influenza Immunization Contraindicated</a:t>
            </a:r>
          </a:p>
          <a:p>
            <a:pPr marL="800100" lvl="1" indent="-342900">
              <a:buFont typeface="+mj-lt"/>
              <a:buAutoNum type="arabicPeriod"/>
            </a:pPr>
            <a:r>
              <a:rPr lang="en-US" b="0" i="0" dirty="0">
                <a:solidFill>
                  <a:srgbClr val="000000"/>
                </a:solidFill>
                <a:effectLst/>
                <a:latin typeface="public_sans"/>
              </a:rPr>
              <a:t>Drug Regimen Review Conducted with Follow-Up for Identified Issues</a:t>
            </a:r>
          </a:p>
          <a:p>
            <a:pPr marL="800100" lvl="1" indent="-342900">
              <a:buFont typeface="+mj-lt"/>
              <a:buAutoNum type="arabicPeriod"/>
            </a:pPr>
            <a:r>
              <a:rPr lang="en-US" b="0" i="0" dirty="0">
                <a:solidFill>
                  <a:srgbClr val="000000"/>
                </a:solidFill>
                <a:effectLst/>
                <a:latin typeface="public_sans"/>
              </a:rPr>
              <a:t>Transfer of Health Information to the Patient</a:t>
            </a:r>
          </a:p>
          <a:p>
            <a:pPr marL="800100" lvl="1" indent="-342900">
              <a:buFont typeface="+mj-lt"/>
              <a:buAutoNum type="arabicPeriod"/>
            </a:pPr>
            <a:r>
              <a:rPr lang="en-US" b="0" i="0" dirty="0">
                <a:solidFill>
                  <a:srgbClr val="000000"/>
                </a:solidFill>
                <a:effectLst/>
                <a:latin typeface="public_sans"/>
              </a:rPr>
              <a:t>Transfer of Health Information to the Provider</a:t>
            </a:r>
          </a:p>
          <a:p>
            <a:endParaRPr lang="en-US" dirty="0"/>
          </a:p>
        </p:txBody>
      </p:sp>
      <p:sp>
        <p:nvSpPr>
          <p:cNvPr id="5" name="Slide Number Placeholder 4">
            <a:extLst>
              <a:ext uri="{FF2B5EF4-FFF2-40B4-BE49-F238E27FC236}">
                <a16:creationId xmlns:a16="http://schemas.microsoft.com/office/drawing/2014/main" id="{892445D6-CC9B-D44B-E0D2-B50B92C36287}"/>
              </a:ext>
            </a:extLst>
          </p:cNvPr>
          <p:cNvSpPr>
            <a:spLocks noGrp="1"/>
          </p:cNvSpPr>
          <p:nvPr>
            <p:ph type="sldNum" sz="quarter" idx="11"/>
          </p:nvPr>
        </p:nvSpPr>
        <p:spPr/>
        <p:txBody>
          <a:bodyPr/>
          <a:lstStyle/>
          <a:p>
            <a:pPr>
              <a:defRPr/>
            </a:pPr>
            <a:fld id="{1F5E572C-327D-4C8E-941E-B6E61AD64D97}" type="slidenum">
              <a:rPr lang="en-US" smtClean="0"/>
              <a:pPr>
                <a:defRPr/>
              </a:pPr>
              <a:t>8</a:t>
            </a:fld>
            <a:endParaRPr lang="en-US"/>
          </a:p>
        </p:txBody>
      </p:sp>
      <p:sp>
        <p:nvSpPr>
          <p:cNvPr id="6" name="Content Placeholder 5">
            <a:extLst>
              <a:ext uri="{FF2B5EF4-FFF2-40B4-BE49-F238E27FC236}">
                <a16:creationId xmlns:a16="http://schemas.microsoft.com/office/drawing/2014/main" id="{1E5D03E8-261C-B8B4-D989-56E17F28AE3F}"/>
              </a:ext>
            </a:extLst>
          </p:cNvPr>
          <p:cNvSpPr>
            <a:spLocks noGrp="1"/>
          </p:cNvSpPr>
          <p:nvPr>
            <p:ph sz="half" idx="12"/>
          </p:nvPr>
        </p:nvSpPr>
        <p:spPr>
          <a:xfrm>
            <a:off x="7924800" y="1268412"/>
            <a:ext cx="4191000" cy="5453064"/>
          </a:xfrm>
        </p:spPr>
        <p:txBody>
          <a:bodyPr>
            <a:normAutofit/>
          </a:bodyPr>
          <a:lstStyle/>
          <a:p>
            <a:r>
              <a:rPr lang="en-US" b="1" i="0" dirty="0">
                <a:solidFill>
                  <a:srgbClr val="000000"/>
                </a:solidFill>
                <a:effectLst/>
                <a:latin typeface="public_sans"/>
              </a:rPr>
              <a:t>Patient Reported Measures</a:t>
            </a:r>
          </a:p>
          <a:p>
            <a:pPr lvl="1"/>
            <a:r>
              <a:rPr lang="en-US" b="0" i="0" dirty="0">
                <a:solidFill>
                  <a:srgbClr val="000000"/>
                </a:solidFill>
                <a:effectLst/>
                <a:latin typeface="public_sans"/>
              </a:rPr>
              <a:t>The HHCAHPS measures are derived from a 34-question survey</a:t>
            </a:r>
          </a:p>
          <a:p>
            <a:pPr marL="800100" lvl="1" indent="-342900">
              <a:buFont typeface="+mj-lt"/>
              <a:buAutoNum type="arabicPeriod"/>
            </a:pPr>
            <a:r>
              <a:rPr lang="en-US" b="0" i="0" dirty="0">
                <a:solidFill>
                  <a:srgbClr val="000000"/>
                </a:solidFill>
                <a:effectLst/>
                <a:latin typeface="public_sans"/>
              </a:rPr>
              <a:t>Collects feedback from current or recently discharged home health agency patients (or their family or friends) about their experiences with a home health agency</a:t>
            </a:r>
          </a:p>
          <a:p>
            <a:pPr marL="800100" lvl="1" indent="-342900">
              <a:buFont typeface="+mj-lt"/>
              <a:buAutoNum type="arabicPeriod"/>
            </a:pPr>
            <a:r>
              <a:rPr lang="en-US" b="0" i="0" dirty="0">
                <a:solidFill>
                  <a:srgbClr val="000000"/>
                </a:solidFill>
                <a:effectLst/>
                <a:latin typeface="public_sans"/>
              </a:rPr>
              <a:t>Is the first national standard for collecting information on home health agency patient experiences that allows for valid comparisons between home health agencies</a:t>
            </a:r>
          </a:p>
          <a:p>
            <a:pPr marL="800100" lvl="1" indent="-342900">
              <a:buFont typeface="+mj-lt"/>
              <a:buAutoNum type="arabicPeriod"/>
            </a:pPr>
            <a:r>
              <a:rPr lang="en-US" b="0" i="0" dirty="0">
                <a:solidFill>
                  <a:srgbClr val="000000"/>
                </a:solidFill>
                <a:effectLst/>
                <a:latin typeface="public_sans"/>
              </a:rPr>
              <a:t>Has a core set of questions</a:t>
            </a:r>
          </a:p>
          <a:p>
            <a:pPr marL="800100" lvl="1" indent="-342900">
              <a:buFont typeface="+mj-lt"/>
              <a:buAutoNum type="arabicPeriod"/>
            </a:pPr>
            <a:r>
              <a:rPr lang="en-US" b="0" i="0" dirty="0">
                <a:solidFill>
                  <a:srgbClr val="000000"/>
                </a:solidFill>
                <a:effectLst/>
                <a:latin typeface="public_sans"/>
              </a:rPr>
              <a:t>Allows home health agencies to add their own customized questions to the survey to support internal customer service and quality-related activities</a:t>
            </a:r>
          </a:p>
          <a:p>
            <a:endParaRPr lang="en-US" dirty="0"/>
          </a:p>
        </p:txBody>
      </p:sp>
    </p:spTree>
    <p:extLst>
      <p:ext uri="{BB962C8B-B14F-4D97-AF65-F5344CB8AC3E}">
        <p14:creationId xmlns:p14="http://schemas.microsoft.com/office/powerpoint/2010/main" val="30854723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AME" val="SLIDEDRAFT"/>
</p:tagLst>
</file>

<file path=ppt/tags/tag2.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3.xml><?xml version="1.0" encoding="utf-8"?>
<p:tagLst xmlns:a="http://schemas.openxmlformats.org/drawingml/2006/main" xmlns:r="http://schemas.openxmlformats.org/officeDocument/2006/relationships" xmlns:p="http://schemas.openxmlformats.org/presentationml/2006/main">
  <p:tag name="SLIDETYPE" val="TITLE"/>
  <p:tag name="SAVEDPATH" val="G:\Healthcare\Companies\a\Aveanna\2021\Project Osprey (IPO)\Analyst Model &amp; Presentation\Presentation\Aveanna Analyst Day Presentation vF (Part 1).pptx"/>
  <p:tag name="SAVEDPATHUNC" val="\\intranet.barcapint.com\dfs-amer\group\nyk\area\ibd\Healthcare\Companies\a\Aveanna\2021\Project Osprey (IPO)\Analyst Model &amp; Presentation\Presentation\Aveanna Analyst Day Presentation vF (Part 1).pptx"/>
</p:tagLst>
</file>

<file path=ppt/tags/tag4.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32"/>
  <p:tag name="FONTBOLD" val="0"/>
  <p:tag name="FONTITALIC" val="0"/>
  <p:tag name="FONTULINE" val="0"/>
  <p:tag name="FONTSHADOW" val="0"/>
  <p:tag name="FONTALIGNMENT" val="1"/>
  <p:tag name="FONTCOLOR" val="15707648"/>
  <p:tag name="FONT_COLOR_TYPE" val="2"/>
  <p:tag name="FONT_COLOR_SCHEME_INDEX" val="5"/>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221.093"/>
  <p:tag name="POSITIONLEFT" val="97.927"/>
  <p:tag name="IGNORESIZENONCOMPLIANCE" val="0"/>
  <p:tag name="SIZEWIDTH" val="439.2"/>
  <p:tag name="SIZEHEIGHT" val="38.775"/>
</p:tagLst>
</file>

<file path=ppt/tags/tag5.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14"/>
  <p:tag name="FONTBOLD" val="0"/>
  <p:tag name="FONTITALIC" val="0"/>
  <p:tag name="FONTULINE" val="0"/>
  <p:tag name="FONTSHADOW" val="0"/>
  <p:tag name="FONTALIGNMENT" val="1"/>
  <p:tag name="FONTCOLOR" val="0"/>
  <p:tag name="FONT_COLOR_TYPE" val="2"/>
  <p:tag name="FONT_COLOR_SCHEME_INDEX" val="2"/>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379.12"/>
  <p:tag name="POSITIONLEFT" val="97.927"/>
  <p:tag name="IGNORESIZENONCOMPLIANCE" val="0"/>
  <p:tag name="SIZEWIDTH" val="286.875"/>
  <p:tag name="SIZEHEIGHT" val="40.88"/>
</p:tagLst>
</file>

<file path=ppt/tags/tag6.xml><?xml version="1.0" encoding="utf-8"?>
<p:tagLst xmlns:a="http://schemas.openxmlformats.org/drawingml/2006/main" xmlns:r="http://schemas.openxmlformats.org/officeDocument/2006/relationships" xmlns:p="http://schemas.openxmlformats.org/presentationml/2006/main">
  <p:tag name="SLIDETYPE" val="TITLE"/>
  <p:tag name="SAVEDPATH" val="G:\Healthcare\Companies\a\Aveanna\2021\Project Osprey (IPO)\Analyst Model &amp; Presentation\Presentation\Aveanna Analyst Day Presentation vF (Part 1).pptx"/>
  <p:tag name="SAVEDPATHUNC" val="\\intranet.barcapint.com\dfs-amer\group\nyk\area\ibd\Healthcare\Companies\a\Aveanna\2021\Project Osprey (IPO)\Analyst Model &amp; Presentation\Presentation\Aveanna Analyst Day Presentation vF (Part 1).pptx"/>
</p:tagLst>
</file>

<file path=ppt/tags/tag7.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32"/>
  <p:tag name="FONTBOLD" val="0"/>
  <p:tag name="FONTITALIC" val="0"/>
  <p:tag name="FONTULINE" val="0"/>
  <p:tag name="FONTSHADOW" val="0"/>
  <p:tag name="FONTALIGNMENT" val="1"/>
  <p:tag name="FONTCOLOR" val="15707648"/>
  <p:tag name="FONT_COLOR_TYPE" val="2"/>
  <p:tag name="FONT_COLOR_SCHEME_INDEX" val="5"/>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221.093"/>
  <p:tag name="POSITIONLEFT" val="97.927"/>
  <p:tag name="IGNORESIZENONCOMPLIANCE" val="0"/>
  <p:tag name="SIZEWIDTH" val="439.2"/>
  <p:tag name="SIZEHEIGHT" val="38.775"/>
</p:tagLst>
</file>

<file path=ppt/tags/tag8.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14"/>
  <p:tag name="FONTBOLD" val="0"/>
  <p:tag name="FONTITALIC" val="0"/>
  <p:tag name="FONTULINE" val="0"/>
  <p:tag name="FONTSHADOW" val="0"/>
  <p:tag name="FONTALIGNMENT" val="1"/>
  <p:tag name="FONTCOLOR" val="0"/>
  <p:tag name="FONT_COLOR_TYPE" val="2"/>
  <p:tag name="FONT_COLOR_SCHEME_INDEX" val="2"/>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379.12"/>
  <p:tag name="POSITIONLEFT" val="97.927"/>
  <p:tag name="IGNORESIZENONCOMPLIANCE" val="0"/>
  <p:tag name="SIZEWIDTH" val="286.875"/>
  <p:tag name="SIZEHEIGHT" val="40.88"/>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prstDash val="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19496</TotalTime>
  <Words>1408</Words>
  <Application>Microsoft Office PowerPoint</Application>
  <PresentationFormat>Widescreen</PresentationFormat>
  <Paragraphs>188</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Open Sans</vt:lpstr>
      <vt:lpstr>public_sans</vt:lpstr>
      <vt:lpstr>Times New Roman</vt:lpstr>
      <vt:lpstr>Wingdings</vt:lpstr>
      <vt:lpstr>blank</vt:lpstr>
      <vt:lpstr> Home Health  Value Based Purchasing REWIND: Risk Adjustment</vt:lpstr>
      <vt:lpstr>REWIND: Know your RISK, Own your RISK</vt:lpstr>
      <vt:lpstr>REWIND: Know your RISK, Own your RISK</vt:lpstr>
      <vt:lpstr>REWIND: Know your RISK, Own your RISK</vt:lpstr>
      <vt:lpstr>REWIND: Know your RISK, Own your RISK</vt:lpstr>
      <vt:lpstr>Risk Adjusted Scores are Lower than Actual</vt:lpstr>
      <vt:lpstr>Home Health  Value Based Purchasing REWIND: DC to Community</vt:lpstr>
      <vt:lpstr>REWIND: Home Health Quality Reporting Program </vt:lpstr>
      <vt:lpstr>REWIND: Home Health Quality Reporting Program </vt:lpstr>
      <vt:lpstr>REWIND: UTILIZATION MEASURES</vt:lpstr>
      <vt:lpstr>REWIND: Discharge To Community (OASIS-based) </vt:lpstr>
      <vt:lpstr>REWIND: DC To Community </vt:lpstr>
      <vt:lpstr>REWIND OASIS: TRANSFER and DEATH </vt:lpstr>
      <vt:lpstr>REWIND OASIS: M2420</vt:lpstr>
      <vt:lpstr>REWIND: OWN YOUR RISK</vt:lpstr>
      <vt:lpstr>ACH: OWN YOUR RISK</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Johnson</dc:creator>
  <cp:lastModifiedBy>Susan Jirsa</cp:lastModifiedBy>
  <cp:revision>4</cp:revision>
  <cp:lastPrinted>2019-11-13T22:20:57Z</cp:lastPrinted>
  <dcterms:created xsi:type="dcterms:W3CDTF">2013-07-11T19:41:06Z</dcterms:created>
  <dcterms:modified xsi:type="dcterms:W3CDTF">2023-09-07T11:55:09Z</dcterms:modified>
</cp:coreProperties>
</file>