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065" r:id="rId3"/>
    <p:sldId id="2100" r:id="rId4"/>
    <p:sldId id="2064" r:id="rId5"/>
    <p:sldId id="2072" r:id="rId6"/>
    <p:sldId id="2074" r:id="rId7"/>
    <p:sldId id="2078" r:id="rId8"/>
    <p:sldId id="2057" r:id="rId9"/>
    <p:sldId id="2092" r:id="rId10"/>
    <p:sldId id="2093" r:id="rId11"/>
    <p:sldId id="2067" r:id="rId12"/>
    <p:sldId id="2091" r:id="rId13"/>
    <p:sldId id="2099" r:id="rId14"/>
    <p:sldId id="2053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7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Shanner" initials="J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61A5"/>
    <a:srgbClr val="3269FF"/>
    <a:srgbClr val="60BF38"/>
    <a:srgbClr val="3793AD"/>
    <a:srgbClr val="2085E3"/>
    <a:srgbClr val="87CDE8"/>
    <a:srgbClr val="1084C7"/>
    <a:srgbClr val="FFFFFF"/>
    <a:srgbClr val="5A77FF"/>
    <a:srgbClr val="81C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EDC20-0763-45DE-BFE4-B508164850BE}" v="2" dt="2023-10-05T18:07:17.104"/>
    <p1510:client id="{A29E4A35-CA2D-4F89-B9EE-EDBFE086604E}" v="1154" dt="2023-10-05T17:24:21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6" autoAdjust="0"/>
    <p:restoredTop sz="82329" autoAdjust="0"/>
  </p:normalViewPr>
  <p:slideViewPr>
    <p:cSldViewPr snapToGrid="0">
      <p:cViewPr varScale="1">
        <p:scale>
          <a:sx n="134" d="100"/>
          <a:sy n="134" d="100"/>
        </p:scale>
        <p:origin x="127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47"/>
        <p:guide pos="2208"/>
        <p:guide orient="horz"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Jirsa" userId="9c16f873-2c18-4972-8d99-fc38c0a12252" providerId="ADAL" clId="{39DEDC20-0763-45DE-BFE4-B508164850BE}"/>
    <pc:docChg chg="custSel addSld delSld modSld">
      <pc:chgData name="Susan Jirsa" userId="9c16f873-2c18-4972-8d99-fc38c0a12252" providerId="ADAL" clId="{39DEDC20-0763-45DE-BFE4-B508164850BE}" dt="2023-10-05T18:07:17.103" v="12"/>
      <pc:docMkLst>
        <pc:docMk/>
      </pc:docMkLst>
      <pc:sldChg chg="delSp mod">
        <pc:chgData name="Susan Jirsa" userId="9c16f873-2c18-4972-8d99-fc38c0a12252" providerId="ADAL" clId="{39DEDC20-0763-45DE-BFE4-B508164850BE}" dt="2023-10-05T18:06:44.913" v="1" actId="478"/>
        <pc:sldMkLst>
          <pc:docMk/>
          <pc:sldMk cId="0" sldId="256"/>
        </pc:sldMkLst>
        <pc:picChg chg="del">
          <ac:chgData name="Susan Jirsa" userId="9c16f873-2c18-4972-8d99-fc38c0a12252" providerId="ADAL" clId="{39DEDC20-0763-45DE-BFE4-B508164850BE}" dt="2023-10-05T18:06:44.913" v="1" actId="478"/>
          <ac:picMkLst>
            <pc:docMk/>
            <pc:sldMk cId="0" sldId="256"/>
            <ac:picMk id="4" creationId="{F4EEFCAB-AAF6-B1B6-09CE-9311165F2146}"/>
          </ac:picMkLst>
        </pc:picChg>
        <pc:picChg chg="del">
          <ac:chgData name="Susan Jirsa" userId="9c16f873-2c18-4972-8d99-fc38c0a12252" providerId="ADAL" clId="{39DEDC20-0763-45DE-BFE4-B508164850BE}" dt="2023-10-05T18:06:44.346" v="0" actId="478"/>
          <ac:picMkLst>
            <pc:docMk/>
            <pc:sldMk cId="0" sldId="256"/>
            <ac:picMk id="6" creationId="{1B6159AB-F5CF-E5C7-46F7-6B31D999D63D}"/>
          </ac:picMkLst>
        </pc:picChg>
      </pc:sldChg>
      <pc:sldChg chg="del">
        <pc:chgData name="Susan Jirsa" userId="9c16f873-2c18-4972-8d99-fc38c0a12252" providerId="ADAL" clId="{39DEDC20-0763-45DE-BFE4-B508164850BE}" dt="2023-10-05T18:06:58.572" v="8" actId="47"/>
        <pc:sldMkLst>
          <pc:docMk/>
          <pc:sldMk cId="2730991299" sldId="1047"/>
        </pc:sldMkLst>
      </pc:sldChg>
      <pc:sldChg chg="delSp modSp mod">
        <pc:chgData name="Susan Jirsa" userId="9c16f873-2c18-4972-8d99-fc38c0a12252" providerId="ADAL" clId="{39DEDC20-0763-45DE-BFE4-B508164850BE}" dt="2023-10-05T18:07:07.388" v="11" actId="1076"/>
        <pc:sldMkLst>
          <pc:docMk/>
          <pc:sldMk cId="312246713" sldId="2053"/>
        </pc:sldMkLst>
        <pc:spChg chg="mod">
          <ac:chgData name="Susan Jirsa" userId="9c16f873-2c18-4972-8d99-fc38c0a12252" providerId="ADAL" clId="{39DEDC20-0763-45DE-BFE4-B508164850BE}" dt="2023-10-05T18:07:04.090" v="10" actId="1076"/>
          <ac:spMkLst>
            <pc:docMk/>
            <pc:sldMk cId="312246713" sldId="2053"/>
            <ac:spMk id="3" creationId="{439B692C-9588-3F44-C6AF-BD8E22F90D27}"/>
          </ac:spMkLst>
        </pc:spChg>
        <pc:picChg chg="del">
          <ac:chgData name="Susan Jirsa" userId="9c16f873-2c18-4972-8d99-fc38c0a12252" providerId="ADAL" clId="{39DEDC20-0763-45DE-BFE4-B508164850BE}" dt="2023-10-05T18:07:00.113" v="9" actId="478"/>
          <ac:picMkLst>
            <pc:docMk/>
            <pc:sldMk cId="312246713" sldId="2053"/>
            <ac:picMk id="5" creationId="{A8892899-A040-9751-F408-EA631A1FC303}"/>
          </ac:picMkLst>
        </pc:picChg>
        <pc:picChg chg="mod">
          <ac:chgData name="Susan Jirsa" userId="9c16f873-2c18-4972-8d99-fc38c0a12252" providerId="ADAL" clId="{39DEDC20-0763-45DE-BFE4-B508164850BE}" dt="2023-10-05T18:07:07.388" v="11" actId="1076"/>
          <ac:picMkLst>
            <pc:docMk/>
            <pc:sldMk cId="312246713" sldId="2053"/>
            <ac:picMk id="8" creationId="{80BA295E-1373-7C6B-CB3C-9C6E8D437F58}"/>
          </ac:picMkLst>
        </pc:picChg>
      </pc:sldChg>
      <pc:sldChg chg="del">
        <pc:chgData name="Susan Jirsa" userId="9c16f873-2c18-4972-8d99-fc38c0a12252" providerId="ADAL" clId="{39DEDC20-0763-45DE-BFE4-B508164850BE}" dt="2023-10-05T18:06:48.460" v="2" actId="47"/>
        <pc:sldMkLst>
          <pc:docMk/>
          <pc:sldMk cId="668102642" sldId="2063"/>
        </pc:sldMkLst>
      </pc:sldChg>
      <pc:sldChg chg="del">
        <pc:chgData name="Susan Jirsa" userId="9c16f873-2c18-4972-8d99-fc38c0a12252" providerId="ADAL" clId="{39DEDC20-0763-45DE-BFE4-B508164850BE}" dt="2023-10-05T18:06:53.622" v="6" actId="47"/>
        <pc:sldMkLst>
          <pc:docMk/>
          <pc:sldMk cId="191157397" sldId="2083"/>
        </pc:sldMkLst>
      </pc:sldChg>
      <pc:sldChg chg="del">
        <pc:chgData name="Susan Jirsa" userId="9c16f873-2c18-4972-8d99-fc38c0a12252" providerId="ADAL" clId="{39DEDC20-0763-45DE-BFE4-B508164850BE}" dt="2023-10-05T18:06:55.763" v="7" actId="47"/>
        <pc:sldMkLst>
          <pc:docMk/>
          <pc:sldMk cId="3059005166" sldId="2090"/>
        </pc:sldMkLst>
      </pc:sldChg>
      <pc:sldChg chg="del">
        <pc:chgData name="Susan Jirsa" userId="9c16f873-2c18-4972-8d99-fc38c0a12252" providerId="ADAL" clId="{39DEDC20-0763-45DE-BFE4-B508164850BE}" dt="2023-10-05T18:06:52.990" v="5" actId="47"/>
        <pc:sldMkLst>
          <pc:docMk/>
          <pc:sldMk cId="1292831007" sldId="2096"/>
        </pc:sldMkLst>
      </pc:sldChg>
      <pc:sldChg chg="del">
        <pc:chgData name="Susan Jirsa" userId="9c16f873-2c18-4972-8d99-fc38c0a12252" providerId="ADAL" clId="{39DEDC20-0763-45DE-BFE4-B508164850BE}" dt="2023-10-05T18:06:51.432" v="4" actId="47"/>
        <pc:sldMkLst>
          <pc:docMk/>
          <pc:sldMk cId="1389116122" sldId="2097"/>
        </pc:sldMkLst>
      </pc:sldChg>
      <pc:sldChg chg="del">
        <pc:chgData name="Susan Jirsa" userId="9c16f873-2c18-4972-8d99-fc38c0a12252" providerId="ADAL" clId="{39DEDC20-0763-45DE-BFE4-B508164850BE}" dt="2023-10-05T18:06:49.136" v="3" actId="47"/>
        <pc:sldMkLst>
          <pc:docMk/>
          <pc:sldMk cId="1041333049" sldId="2098"/>
        </pc:sldMkLst>
      </pc:sldChg>
      <pc:sldChg chg="add">
        <pc:chgData name="Susan Jirsa" userId="9c16f873-2c18-4972-8d99-fc38c0a12252" providerId="ADAL" clId="{39DEDC20-0763-45DE-BFE4-B508164850BE}" dt="2023-10-05T18:07:17.103" v="12"/>
        <pc:sldMkLst>
          <pc:docMk/>
          <pc:sldMk cId="2277667759" sldId="21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4E25FEC-C400-410D-B435-38FBF19F1E9C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32E84BC-88B6-4326-AA83-208938303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1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2:26:39.0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56,'2250'0,"-2230"1,-1 1,37 9,-35-6,0-1,27 1,634-3,-331-5,5247 3,-5565-1,60-12,-60 7,57-2,655 9,-694-3,59-11,-22 2,8 0,-30 2,70 1,57 6,179 6,-245 8,86 3,235-16,-425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7:56:28.6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1,'936'0,"-923"0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7:56:33.4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0,'1746'0,"-1545"17,1156-18,-1344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7:56:41.95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19,'130'-16,"661"13,-402 6,2484-3,-2693 15,-119-7,66 0,13 9,-127-17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7:56:47.4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0,'2404'0,"-2157"17,1108-18,-1171 17,-42-18,158 4,-179 14,-107-16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7:56:51.4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1,'302'16,"940"-16,-1229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7:56:53.8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0,'99'3,"111"18,-104-13,170-6,-125-5,-26 3,-112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7:57:05.6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3,'192'-3,"197"6,-308 4,69 2,1519-10,-852 2,-801-1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7:57:15.6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0,'3023'0,"-2803"16,75-1,935-15,-1216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7:57:21.0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0,'932'0,"-917"0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2:26:45.5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84,'19'-1,"1"-1,36-9,-35 7,0 0,27-1,645 3,-336 4,2188-2,-2292-13,4-1,-209 14,35 1,140-16,-127 5,1 4,104 9,-50-1,10139-2,-10262 2,-1 0,30 8,43 3,-77-13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2:26:51.09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86,'410'-16,"137"3,-333 16,8880-3,-9074-1,0-1,37-9,-36 7,1 0,25-1,-27 4,11 1,1-2,55-11,-41 6,1 2,-1 2,1 1,47 6,13-1,-14-4,113 3,-167 1,0 2,0 1,46 13,-48-11,1-1,0-2,0-2,76-4,-63 0,92 9,-44 6,-75-12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7:55:34.3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17,'0'-1,"1"1,-1-1,1 0,-1 0,1 0,-1 1,1-1,0 0,-1 0,1 1,0-1,-1 1,1-1,0 1,0-1,0 1,0-1,0 1,-1 0,1 0,0-1,0 1,0 0,0 0,0 0,0 0,1 0,32-2,-30 2,327-1,-160 2,-158-1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7:55:41.55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18,'1'-1,"-1"0,1 0,0 0,-1 0,1 0,0 0,0 0,0 1,-1-1,1 0,0 0,0 1,0-1,0 1,0-1,1 1,-1-1,0 1,0 0,0-1,0 1,0 0,1 0,-1 0,0 0,2 0,40-2,-38 2,1790-1,-860 3,-763 15,762-18,-794 17,274-5,-250-7,-151-4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7:55:47.9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1,'1832'0,"-1637"16,100-17,-281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7:55:52.4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0,'16'0,"57"0,104 13,-113-7,0-3,68-6,-18 0,151 3,-252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7:56:14.94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17,'1574'0,"-1418"-16,-80 16,345 13,-318-6,122-8,-80-2,500 3,-436 17,-74-20,185 5,-247 4,101 3,168-9,-329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7:56:25.19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0,'1356'0,"-1343"0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4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FD831EC-2785-4FBA-860A-1934061E3F09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7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4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BD25D32-D809-4BD2-B6F2-45A39D6DC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3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FAAC039-ED82-44F6-A4F5-B78B58A44183}" type="datetime8">
              <a:rPr lang="en-US"/>
              <a:pPr/>
              <a:t>10/5/2023 1:06 PM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813" y="446088"/>
            <a:ext cx="7140576" cy="4016375"/>
          </a:xfrm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800" y="4686301"/>
            <a:ext cx="6495001" cy="444852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1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64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25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1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1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1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7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8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78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1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screenshot, female&#10;&#10;Description automatically generated">
            <a:extLst>
              <a:ext uri="{FF2B5EF4-FFF2-40B4-BE49-F238E27FC236}">
                <a16:creationId xmlns:a16="http://schemas.microsoft.com/office/drawing/2014/main" id="{BD75D635-D050-A64C-9574-0A49B3DB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6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3EA7-4C90-4411-BFF7-C0EDC3E6B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-290196"/>
            <a:ext cx="5252719" cy="1162050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19200"/>
            <a:ext cx="6815667" cy="4906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80A5-C6E9-4CEA-85A4-9ABE23346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1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14312"/>
            <a:ext cx="10972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B1701-2C79-4A15-B19C-D1DBB4719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6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screenshot, electronics&#10;&#10;Description automatically generated">
            <a:extLst>
              <a:ext uri="{FF2B5EF4-FFF2-40B4-BE49-F238E27FC236}">
                <a16:creationId xmlns:a16="http://schemas.microsoft.com/office/drawing/2014/main" id="{7F7C9C35-5CC3-4B48-95C2-00DD3F789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59198" y="2644737"/>
            <a:ext cx="3826316" cy="892552"/>
          </a:xfrm>
          <a:ln algn="ctr"/>
        </p:spPr>
        <p:txBody>
          <a:bodyPr wrap="square" tIns="0" bIns="0" anchor="t">
            <a:spAutoFit/>
          </a:bodyPr>
          <a:lstStyle>
            <a:lvl1pPr algn="r">
              <a:lnSpc>
                <a:spcPct val="100000"/>
              </a:lnSpc>
              <a:defRPr sz="29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4496" y="3766987"/>
            <a:ext cx="6761018" cy="271613"/>
          </a:xfrm>
        </p:spPr>
        <p:txBody>
          <a:bodyPr wrap="square" lIns="18288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794"/>
              </a:spcBef>
              <a:buClr>
                <a:schemeClr val="tx2"/>
              </a:buClr>
              <a:buSzTx/>
              <a:buFont typeface="Wingdings" pitchFamily="2" charset="2"/>
              <a:buNone/>
              <a:defRPr sz="176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69378" y="4321106"/>
            <a:ext cx="4416136" cy="458096"/>
          </a:xfrm>
        </p:spPr>
        <p:txBody>
          <a:bodyPr lIns="18288" tIns="0" rIns="0" bIns="0"/>
          <a:lstStyle>
            <a:lvl1pPr algn="r">
              <a:lnSpc>
                <a:spcPct val="110000"/>
              </a:lnSpc>
              <a:spcBef>
                <a:spcPts val="62"/>
              </a:spcBef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  <a:p>
            <a:pPr lvl="0"/>
            <a:r>
              <a:rPr lang="en-US"/>
              <a:t>Speaker Name</a:t>
            </a:r>
          </a:p>
        </p:txBody>
      </p:sp>
      <p:sp>
        <p:nvSpPr>
          <p:cNvPr id="9" name="shpStamp" hidden="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ltGray">
          <a:xfrm>
            <a:off x="10108046" y="147658"/>
            <a:ext cx="1252681" cy="3221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/>
          <a:lstStyle/>
          <a:p>
            <a:pPr algn="r"/>
            <a:r>
              <a:rPr lang="en-US" sz="1235" b="0">
                <a:solidFill>
                  <a:srgbClr val="FF0000"/>
                </a:solidFill>
                <a:latin typeface="Arial"/>
              </a:rPr>
              <a:t>STAMP</a:t>
            </a:r>
          </a:p>
        </p:txBody>
      </p:sp>
      <p:sp>
        <p:nvSpPr>
          <p:cNvPr id="10" name="ClientLogo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8027873" y="892269"/>
            <a:ext cx="3325091" cy="806824"/>
          </a:xfrm>
          <a:prstGeom prst="rect">
            <a:avLst/>
          </a:prstGeom>
          <a:solidFill>
            <a:srgbClr val="FEDF87"/>
          </a:solidFill>
          <a:ln w="12700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48409" rIns="32273" bIns="0" anchor="t"/>
          <a:lstStyle/>
          <a:p>
            <a:pPr lvl="0"/>
            <a:r>
              <a:rPr lang="en-US" sz="1059" b="1">
                <a:solidFill>
                  <a:srgbClr val="FF0000"/>
                </a:solidFill>
              </a:rPr>
              <a:t>PB Cover</a:t>
            </a:r>
            <a:r>
              <a:rPr lang="en-US" sz="1059" b="1" baseline="0">
                <a:solidFill>
                  <a:srgbClr val="FF0000"/>
                </a:solidFill>
              </a:rPr>
              <a:t> Logo</a:t>
            </a:r>
            <a:r>
              <a:rPr lang="en-US" sz="1059" b="1">
                <a:solidFill>
                  <a:srgbClr val="FF0000"/>
                </a:solidFill>
              </a:rPr>
              <a:t> Placeholder </a:t>
            </a:r>
            <a:br>
              <a:rPr lang="en-US" sz="1059">
                <a:solidFill>
                  <a:srgbClr val="FF0000"/>
                </a:solidFill>
              </a:rPr>
            </a:br>
            <a:r>
              <a:rPr lang="en-US" sz="1059">
                <a:solidFill>
                  <a:srgbClr val="FF0000"/>
                </a:solidFill>
              </a:rPr>
              <a:t>Delete this box if you see it on a slide, but DO NOT REMOVE this box from the slide layout. </a:t>
            </a:r>
          </a:p>
        </p:txBody>
      </p:sp>
    </p:spTree>
    <p:extLst>
      <p:ext uri="{BB962C8B-B14F-4D97-AF65-F5344CB8AC3E}">
        <p14:creationId xmlns:p14="http://schemas.microsoft.com/office/powerpoint/2010/main" val="263693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2829"/>
            <a:ext cx="109728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44800" y="6356351"/>
            <a:ext cx="579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6C42-B37C-44BF-B78B-C73995278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9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066F-21D0-464F-A6D6-03C7F2D7F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066F-21D0-464F-A6D6-03C7F2D7F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4170E-72D7-E34D-8633-144917EBF5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D31951-B8F8-C14F-AFAF-B714958B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3251200"/>
            <a:ext cx="1282974" cy="14630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EA5EC3-D4CF-9D47-BF6A-3B296CF88309}"/>
              </a:ext>
            </a:extLst>
          </p:cNvPr>
          <p:cNvCxnSpPr/>
          <p:nvPr userDrawn="1"/>
        </p:nvCxnSpPr>
        <p:spPr>
          <a:xfrm>
            <a:off x="9855200" y="5090160"/>
            <a:ext cx="194056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1615"/>
            <a:ext cx="10972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9041"/>
            <a:ext cx="5384800" cy="5059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9041"/>
            <a:ext cx="5384800" cy="5059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572C-327D-4C8E-941E-B6E61AD64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8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82880"/>
            <a:ext cx="10972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70000"/>
            <a:ext cx="3657600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68412"/>
            <a:ext cx="3657600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572C-327D-4C8E-941E-B6E61AD64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7924800" y="1268412"/>
            <a:ext cx="3657600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04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SA_hori_CMYK"/>
          <p:cNvPicPr>
            <a:picLocks noChangeAspect="1" noChangeArrowheads="1"/>
          </p:cNvPicPr>
          <p:nvPr/>
        </p:nvPicPr>
        <p:blipFill>
          <a:blip r:embed="rId2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386514"/>
            <a:ext cx="2641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03200"/>
            <a:ext cx="10972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0960"/>
            <a:ext cx="274320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329372"/>
            <a:ext cx="274320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946400" y="6356351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572C-327D-4C8E-941E-B6E61AD64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6096000" y="1329372"/>
            <a:ext cx="274320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8844280" y="1342390"/>
            <a:ext cx="274320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6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80181"/>
            <a:ext cx="109728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8713"/>
            <a:ext cx="5386917" cy="639762"/>
          </a:xfrm>
        </p:spPr>
        <p:txBody>
          <a:bodyPr anchor="b"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68475"/>
            <a:ext cx="5386917" cy="3951288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28713"/>
            <a:ext cx="5389033" cy="639762"/>
          </a:xfrm>
        </p:spPr>
        <p:txBody>
          <a:bodyPr anchor="b"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68475"/>
            <a:ext cx="5389033" cy="3951288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AB52-9A45-4952-B367-A793C3B94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5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C71E-9CDA-483D-B7FB-05A2FAC39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B95025-5435-4845-983E-FAB3ED6760A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-213360"/>
            <a:ext cx="1097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12838"/>
            <a:ext cx="109728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8935C4-EC16-450C-B17D-0FBAEB545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EAE8A1-574E-7148-8B90-C8A0AB08A09F}"/>
              </a:ext>
            </a:extLst>
          </p:cNvPr>
          <p:cNvSpPr/>
          <p:nvPr userDrawn="1"/>
        </p:nvSpPr>
        <p:spPr>
          <a:xfrm>
            <a:off x="203200" y="5846618"/>
            <a:ext cx="3251200" cy="990600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305" r:id="rId4"/>
    <p:sldLayoutId id="2147484289" r:id="rId5"/>
    <p:sldLayoutId id="2147484292" r:id="rId6"/>
    <p:sldLayoutId id="2147484291" r:id="rId7"/>
    <p:sldLayoutId id="2147484290" r:id="rId8"/>
    <p:sldLayoutId id="2147484280" r:id="rId9"/>
    <p:sldLayoutId id="2147484281" r:id="rId10"/>
    <p:sldLayoutId id="2147484282" r:id="rId11"/>
    <p:sldLayoutId id="2147484284" r:id="rId12"/>
    <p:sldLayoutId id="214748430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veanna.com/home/hh-value-based-purchasing-educ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dingcenter.decisionhealth.com/MVC/OASIS/Mitem/Details/M1860#mitemResponseId-264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5" Type="http://schemas.openxmlformats.org/officeDocument/2006/relationships/image" Target="../media/image120.png"/><Relationship Id="rId4" Type="http://schemas.openxmlformats.org/officeDocument/2006/relationships/customXml" Target="../ink/ink1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customXml" Target="../ink/ink18.xml"/><Relationship Id="rId7" Type="http://schemas.openxmlformats.org/officeDocument/2006/relationships/image" Target="../media/image20.png"/><Relationship Id="rId12" Type="http://schemas.openxmlformats.org/officeDocument/2006/relationships/customXml" Target="../ink/ink7.xml"/><Relationship Id="rId17" Type="http://schemas.openxmlformats.org/officeDocument/2006/relationships/image" Target="../media/image25.png"/><Relationship Id="rId25" Type="http://schemas.openxmlformats.org/officeDocument/2006/relationships/image" Target="../media/image29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.xml"/><Relationship Id="rId11" Type="http://schemas.openxmlformats.org/officeDocument/2006/relationships/image" Target="../media/image22.png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5" Type="http://schemas.openxmlformats.org/officeDocument/2006/relationships/image" Target="../media/image11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28" Type="http://schemas.openxmlformats.org/officeDocument/2006/relationships/customXml" Target="../ink/ink15.xml"/><Relationship Id="rId10" Type="http://schemas.openxmlformats.org/officeDocument/2006/relationships/customXml" Target="../ink/ink6.xml"/><Relationship Id="rId19" Type="http://schemas.openxmlformats.org/officeDocument/2006/relationships/image" Target="../media/image26.png"/><Relationship Id="rId31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30.png"/><Relationship Id="rId30" Type="http://schemas.openxmlformats.org/officeDocument/2006/relationships/customXml" Target="../ink/ink16.xml"/><Relationship Id="rId8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PBTitle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2299686" y="1927509"/>
            <a:ext cx="5601071" cy="2339102"/>
          </a:xfrm>
        </p:spPr>
        <p:txBody>
          <a:bodyPr/>
          <a:lstStyle/>
          <a:p>
            <a:pPr algn="ctr"/>
            <a:br>
              <a:rPr lang="en-US" sz="4400" dirty="0"/>
            </a:br>
            <a:r>
              <a:rPr lang="en-US" sz="4000" dirty="0"/>
              <a:t>Home Health </a:t>
            </a:r>
            <a:br>
              <a:rPr lang="en-US" sz="4000" dirty="0"/>
            </a:br>
            <a:r>
              <a:rPr lang="en-US" sz="4000" dirty="0"/>
              <a:t>Value Based Purchasing</a:t>
            </a:r>
            <a:br>
              <a:rPr lang="en-US" sz="4400" dirty="0"/>
            </a:br>
            <a:r>
              <a:rPr lang="en-US" sz="2800" i="1" dirty="0"/>
              <a:t>REWIND: M1860</a:t>
            </a:r>
          </a:p>
        </p:txBody>
      </p:sp>
      <p:sp>
        <p:nvSpPr>
          <p:cNvPr id="2" name="PBDateName">
            <a:extLst>
              <a:ext uri="{FF2B5EF4-FFF2-40B4-BE49-F238E27FC236}">
                <a16:creationId xmlns:a16="http://schemas.microsoft.com/office/drawing/2014/main" id="{727E074D-80C9-BDD2-EDD0-E95CAF588087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2859192" y="5391923"/>
            <a:ext cx="4747838" cy="756383"/>
          </a:xfrm>
        </p:spPr>
        <p:txBody>
          <a:bodyPr/>
          <a:lstStyle/>
          <a:p>
            <a:pPr algn="ctr"/>
            <a:r>
              <a:rPr lang="en-US" sz="1600" dirty="0"/>
              <a:t>Susan Jirsa, BA, BSN, RN, COS-C, HCS-O, HCS-D</a:t>
            </a:r>
          </a:p>
          <a:p>
            <a:pPr algn="ctr"/>
            <a:r>
              <a:rPr lang="en-US" sz="1600" b="1" dirty="0"/>
              <a:t>Divisional Director of Quality Assurance</a:t>
            </a:r>
          </a:p>
          <a:p>
            <a:pPr algn="ctr"/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F192EE2-CCFE-B659-0D15-6DD4BEF4B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606" y="3375192"/>
            <a:ext cx="6149909" cy="1523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1589B9-EF00-9FBE-BE33-2AED7F96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REWIND: Leverage the GG’s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7A6E5-3227-6ACD-BD7F-D2E77B3AF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“Aveanna admits a patient who lives in an ALF  for nursing and therapy services following a CHF exacerbation. The patient uses a walker in their small apartment, but due to the distance uses a wheelchair to go down to the dining room. What is the best OASIS response to M1860  and GG0170I, J, and K in this situation and how can we show improvement at discharge?”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Midwest Region</a:t>
            </a:r>
            <a:endParaRPr lang="en-US" sz="2000" dirty="0">
              <a:effectLst/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23A0D-B8A1-C31F-4C17-20A4FE7AC4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8FFF7A-4692-D221-E701-FE60C49E3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1" y="3257450"/>
            <a:ext cx="5448629" cy="17585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161D7A-FC5B-EE06-7618-EBBC9DAAD562}"/>
              </a:ext>
            </a:extLst>
          </p:cNvPr>
          <p:cNvSpPr txBox="1"/>
          <p:nvPr/>
        </p:nvSpPr>
        <p:spPr>
          <a:xfrm>
            <a:off x="264795" y="391860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F3BB7-9DDE-2DF4-F0C8-0BB8FCCF1DF8}"/>
              </a:ext>
            </a:extLst>
          </p:cNvPr>
          <p:cNvSpPr txBox="1"/>
          <p:nvPr/>
        </p:nvSpPr>
        <p:spPr>
          <a:xfrm>
            <a:off x="5791525" y="4239267"/>
            <a:ext cx="5004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  4+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6A6DF2-1B0C-0C87-A332-F60010A64EA8}"/>
              </a:ext>
            </a:extLst>
          </p:cNvPr>
          <p:cNvSpPr txBox="1"/>
          <p:nvPr/>
        </p:nvSpPr>
        <p:spPr>
          <a:xfrm>
            <a:off x="5791525" y="4460247"/>
            <a:ext cx="5004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  4+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78F59A-355C-D160-1D65-5F6D558ED939}"/>
              </a:ext>
            </a:extLst>
          </p:cNvPr>
          <p:cNvSpPr txBox="1"/>
          <p:nvPr/>
        </p:nvSpPr>
        <p:spPr>
          <a:xfrm>
            <a:off x="5799145" y="4658367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8  8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FFC00E-81A8-B408-C012-0BBCFDA0673D}"/>
              </a:ext>
            </a:extLst>
          </p:cNvPr>
          <p:cNvSpPr txBox="1"/>
          <p:nvPr/>
        </p:nvSpPr>
        <p:spPr>
          <a:xfrm>
            <a:off x="6614485" y="4239267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0  6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747CED-0245-35A1-2776-80C8F67A939B}"/>
              </a:ext>
            </a:extLst>
          </p:cNvPr>
          <p:cNvSpPr txBox="1"/>
          <p:nvPr/>
        </p:nvSpPr>
        <p:spPr>
          <a:xfrm>
            <a:off x="6614485" y="4460247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0  6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A5A514-BAD7-E599-1A50-E38786EB3FBF}"/>
              </a:ext>
            </a:extLst>
          </p:cNvPr>
          <p:cNvSpPr txBox="1"/>
          <p:nvPr/>
        </p:nvSpPr>
        <p:spPr>
          <a:xfrm>
            <a:off x="6622105" y="4650747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0  6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20E362-2BDE-5220-38E1-AA4CF47AFB59}"/>
              </a:ext>
            </a:extLst>
          </p:cNvPr>
          <p:cNvSpPr txBox="1"/>
          <p:nvPr/>
        </p:nvSpPr>
        <p:spPr>
          <a:xfrm>
            <a:off x="2250979" y="3247925"/>
            <a:ext cx="843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3269FF"/>
                </a:solidFill>
              </a:rPr>
              <a:t>SOC/ROC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7F9917-3539-6F75-A5F7-D295DE175A9A}"/>
              </a:ext>
            </a:extLst>
          </p:cNvPr>
          <p:cNvGrpSpPr/>
          <p:nvPr/>
        </p:nvGrpSpPr>
        <p:grpSpPr>
          <a:xfrm>
            <a:off x="50961" y="5029100"/>
            <a:ext cx="5448629" cy="1768117"/>
            <a:chOff x="50961" y="5029100"/>
            <a:chExt cx="5448629" cy="176811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8CF921-891E-5375-8451-EC92B04F4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61" y="5038625"/>
              <a:ext cx="5448629" cy="175859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C1BBFD-5436-D83E-3626-AD7EB4CD0B51}"/>
                </a:ext>
              </a:extLst>
            </p:cNvPr>
            <p:cNvSpPr txBox="1"/>
            <p:nvPr/>
          </p:nvSpPr>
          <p:spPr>
            <a:xfrm>
              <a:off x="264795" y="5705769"/>
              <a:ext cx="3193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2?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C9074C-B5EB-E306-D8C1-0BEC2FF23984}"/>
                </a:ext>
              </a:extLst>
            </p:cNvPr>
            <p:cNvSpPr txBox="1"/>
            <p:nvPr/>
          </p:nvSpPr>
          <p:spPr>
            <a:xfrm>
              <a:off x="2262153" y="5029100"/>
              <a:ext cx="10262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3269FF"/>
                  </a:solidFill>
                </a:rPr>
                <a:t>DISCHARGE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19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877F-FD6C-903C-20A8-0B4A610A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REWIND: Know how to Assess </a:t>
            </a:r>
            <a:r>
              <a:rPr lang="en-US" b="1" i="1" dirty="0"/>
              <a:t>Safely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CEA93-15E1-87CA-8FA6-51F5D38D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-apple-system"/>
              </a:rPr>
              <a:t>What is</a:t>
            </a:r>
            <a:r>
              <a:rPr lang="en-US" sz="3200" i="1" dirty="0">
                <a:effectLst/>
                <a:latin typeface="-apple-system"/>
              </a:rPr>
              <a:t> </a:t>
            </a:r>
            <a:r>
              <a:rPr lang="en-US" sz="3200" b="1" i="1" dirty="0">
                <a:effectLst/>
                <a:latin typeface="-apple-system"/>
              </a:rPr>
              <a:t>safely</a:t>
            </a:r>
            <a:r>
              <a:rPr lang="en-US" sz="3200" dirty="0">
                <a:effectLst/>
                <a:latin typeface="-apple-system"/>
              </a:rPr>
              <a:t>? </a:t>
            </a:r>
            <a:endParaRPr lang="en-US" sz="32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lvl="1"/>
            <a:r>
              <a:rPr lang="en-US" sz="2000" dirty="0">
                <a:solidFill>
                  <a:srgbClr val="202124"/>
                </a:solidFill>
                <a:latin typeface="Roboto" panose="02000000000000000000" pitchFamily="2" charset="0"/>
              </a:rPr>
              <a:t>Clinician 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intervention protected the patient from injury</a:t>
            </a:r>
          </a:p>
          <a:p>
            <a:pPr lvl="2"/>
            <a:r>
              <a:rPr lang="en-US" sz="2000" dirty="0">
                <a:latin typeface="-apple-system"/>
              </a:rPr>
              <a:t>Does the patient have to fall to be unsafe?</a:t>
            </a:r>
          </a:p>
          <a:p>
            <a:pPr lvl="2"/>
            <a:r>
              <a:rPr lang="en-US" sz="2000" dirty="0">
                <a:latin typeface="-apple-system"/>
              </a:rPr>
              <a:t>Does the patient have to experience an injury to be unsafe?</a:t>
            </a:r>
          </a:p>
          <a:p>
            <a:pPr lvl="2"/>
            <a:r>
              <a:rPr lang="en-US" sz="2000" dirty="0">
                <a:latin typeface="-apple-system"/>
              </a:rPr>
              <a:t>Does the patient have to outwardly complain during the activity to be unsafe?</a:t>
            </a:r>
          </a:p>
          <a:p>
            <a:pPr lvl="3"/>
            <a:r>
              <a:rPr lang="en-US" sz="2000" dirty="0">
                <a:latin typeface="-apple-system"/>
              </a:rPr>
              <a:t>Pain, Dizziness, Tired, Weak etc.? </a:t>
            </a:r>
          </a:p>
          <a:p>
            <a:pPr lvl="2"/>
            <a:r>
              <a:rPr lang="en-US" sz="2000" dirty="0">
                <a:latin typeface="-apple-system"/>
              </a:rPr>
              <a:t>Does the physician have to restrict the activity?</a:t>
            </a:r>
          </a:p>
          <a:p>
            <a:pPr marL="914400" lvl="2" indent="0">
              <a:buNone/>
            </a:pPr>
            <a:endParaRPr lang="en-US" sz="2000" dirty="0">
              <a:latin typeface="-apple-system"/>
            </a:endParaRPr>
          </a:p>
          <a:p>
            <a:r>
              <a:rPr lang="en-US" sz="28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“How can I help educate our clinicians on scoring per safe ability? The individual response options provide terms and descriptions that trip up accurate scoring for M1860?” </a:t>
            </a:r>
          </a:p>
          <a:p>
            <a:pPr lvl="1"/>
            <a:r>
              <a:rPr lang="en-US" sz="24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Sebring branch leadership</a:t>
            </a:r>
          </a:p>
          <a:p>
            <a:endParaRPr lang="en-US" sz="3000" dirty="0">
              <a:latin typeface="-apple-system"/>
            </a:endParaRPr>
          </a:p>
          <a:p>
            <a:pPr lvl="1"/>
            <a:endParaRPr lang="en-US" dirty="0">
              <a:latin typeface="-apple-syste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75CB3-71CB-9C19-E07F-1323DDE49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877F-FD6C-903C-20A8-0B4A610A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REWIND: Know how to Assess </a:t>
            </a:r>
            <a:r>
              <a:rPr lang="en-US" b="1" i="1" dirty="0"/>
              <a:t>Safely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CEA93-15E1-87CA-8FA6-51F5D38D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</a:endParaRPr>
          </a:p>
          <a:p>
            <a:r>
              <a:rPr lang="en-US" sz="2400" i="1" dirty="0">
                <a:latin typeface="Baskerville Old Face" panose="02020602080505020303" pitchFamily="18" charset="0"/>
                <a:ea typeface="Calibri" panose="020F0502020204030204" pitchFamily="34" charset="0"/>
              </a:rPr>
              <a:t>“I have a patient who is dependent in all aspects of care. 2 person transfers currently. However, they do get up in a wheelchair at times. The clinician marked a 5 at SOC for M1860. However, the patient does not have much core strength and fatigues quickly while sitting. Would this patient be more appropriately scored a 6 at SOC given I am questioning their safety in a seated position?” </a:t>
            </a:r>
          </a:p>
          <a:p>
            <a:pPr lvl="1"/>
            <a:r>
              <a:rPr lang="en-US" sz="2000" dirty="0">
                <a:latin typeface="Baskerville Old Face" panose="02020602080505020303" pitchFamily="18" charset="0"/>
                <a:ea typeface="Calibri" panose="020F0502020204030204" pitchFamily="34" charset="0"/>
              </a:rPr>
              <a:t>Baraboo Branch Leadership</a:t>
            </a:r>
            <a:r>
              <a:rPr lang="en-US" sz="2000" dirty="0">
                <a:latin typeface="Baskerville Old Face" panose="02020602080505020303" pitchFamily="18" charset="0"/>
              </a:rPr>
              <a:t> </a:t>
            </a:r>
          </a:p>
          <a:p>
            <a:pPr marL="457200" lvl="1" indent="0">
              <a:buNone/>
            </a:pPr>
            <a:endParaRPr lang="en-US" sz="2000" dirty="0">
              <a:latin typeface="Baskerville Old Face" panose="02020602080505020303" pitchFamily="18" charset="0"/>
            </a:endParaRPr>
          </a:p>
          <a:p>
            <a:pPr lvl="1"/>
            <a:r>
              <a:rPr lang="en-US" b="1" dirty="0"/>
              <a:t>6. Bedfast, unable to ambulate or be up in a chair</a:t>
            </a:r>
            <a:endParaRPr lang="en-US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</a:endParaRPr>
          </a:p>
          <a:p>
            <a:pPr lvl="2"/>
            <a:r>
              <a:rPr lang="en-US" b="1" dirty="0"/>
              <a:t>Rationale: </a:t>
            </a:r>
            <a:r>
              <a:rPr lang="en-US" dirty="0"/>
              <a:t> A patient who cannot safely tolerate being upright is considered bedfast.  </a:t>
            </a:r>
            <a:endParaRPr lang="en-US" dirty="0">
              <a:effectLst/>
              <a:latin typeface="Baskerville Old Face" panose="02020602080505020303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75CB3-71CB-9C19-E07F-1323DDE49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3843-BB5B-9317-FAE1-FE99CA54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1615"/>
            <a:ext cx="10972800" cy="1066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REWIND: W.A.L.K.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6CA71-ADEA-150A-7630-4ED4957A0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4DF6C42-B37C-44BF-B78B-C73995278EA6}" type="slidenum">
              <a:rPr 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BC61F37-5C96-AA1A-3582-FFD77A7C59FF}"/>
              </a:ext>
            </a:extLst>
          </p:cNvPr>
          <p:cNvSpPr txBox="1">
            <a:spLocks/>
          </p:cNvSpPr>
          <p:nvPr/>
        </p:nvSpPr>
        <p:spPr bwMode="auto">
          <a:xfrm>
            <a:off x="505448" y="1296988"/>
            <a:ext cx="53848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8000" b="1" dirty="0"/>
              <a:t>W</a:t>
            </a:r>
            <a:r>
              <a:rPr lang="en-US" sz="2000" b="1" dirty="0"/>
              <a:t>in the </a:t>
            </a:r>
            <a:r>
              <a:rPr lang="en-US" sz="2000" b="1" i="1" dirty="0"/>
              <a:t>“Most improved” </a:t>
            </a:r>
            <a:r>
              <a:rPr lang="en-US" sz="2000" b="1" dirty="0"/>
              <a:t>Award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/>
              <a:t>A</a:t>
            </a:r>
            <a:r>
              <a:rPr lang="en-US" sz="2000" b="1" i="1" dirty="0"/>
              <a:t>ssistance </a:t>
            </a:r>
            <a:r>
              <a:rPr lang="en-US" sz="8000" b="1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ea typeface="Calibri" panose="020F0502020204030204" pitchFamily="34" charset="0"/>
              </a:rPr>
              <a:t>L</a:t>
            </a:r>
            <a:r>
              <a:rPr lang="en-US" sz="2000" b="1" dirty="0">
                <a:ea typeface="Calibri" panose="020F0502020204030204" pitchFamily="34" charset="0"/>
              </a:rPr>
              <a:t>everage the </a:t>
            </a:r>
            <a:r>
              <a:rPr lang="en-US" sz="2000" b="1" i="1" dirty="0">
                <a:ea typeface="Calibri" panose="020F0502020204030204" pitchFamily="34" charset="0"/>
              </a:rPr>
              <a:t>GG’s</a:t>
            </a:r>
            <a:r>
              <a:rPr lang="en-US" sz="2000" b="1" dirty="0">
                <a:ea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ea typeface="Open Sans" panose="020B0606030504020204" pitchFamily="34" charset="0"/>
              </a:rPr>
              <a:t>K</a:t>
            </a:r>
            <a:r>
              <a:rPr lang="en-US" sz="2000" b="1" dirty="0">
                <a:ea typeface="Open Sans" panose="020B0606030504020204" pitchFamily="34" charset="0"/>
              </a:rPr>
              <a:t>now how to assess </a:t>
            </a:r>
            <a:r>
              <a:rPr lang="en-US" sz="2000" b="1" i="1" dirty="0">
                <a:ea typeface="Open Sans" panose="020B0606030504020204" pitchFamily="34" charset="0"/>
              </a:rPr>
              <a:t>safely</a:t>
            </a:r>
            <a:r>
              <a:rPr lang="en-US" sz="2000" b="1" dirty="0">
                <a:ea typeface="Open Sans" panose="020B0606030504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36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524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97FA-17C6-5478-C3E9-D3E915CB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HOME HEALTH REWIND!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692C-9588-3F44-C6AF-BD8E22F90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491" y="1662113"/>
            <a:ext cx="8767118" cy="5059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/>
              <a:t>M1860 </a:t>
            </a:r>
            <a:r>
              <a:rPr lang="en-US" sz="2800" b="1" dirty="0"/>
              <a:t>LAUNCHED TODAY!</a:t>
            </a:r>
            <a:endParaRPr lang="en-US" sz="2800" dirty="0"/>
          </a:p>
          <a:p>
            <a:pPr algn="ctr"/>
            <a:r>
              <a:rPr lang="en-US" dirty="0"/>
              <a:t>Email link to be sent out today to all Clinical Managers</a:t>
            </a:r>
          </a:p>
          <a:p>
            <a:pPr algn="ctr"/>
            <a:r>
              <a:rPr lang="en-US" dirty="0"/>
              <a:t>KB Article link to webinars and podcasts</a:t>
            </a:r>
          </a:p>
          <a:p>
            <a:pPr marL="0" indent="0" algn="ctr">
              <a:buNone/>
            </a:pPr>
            <a:r>
              <a:rPr lang="en-US" sz="1600" i="1" dirty="0">
                <a:hlinkClick r:id="rId3"/>
              </a:rPr>
              <a:t>https://docs.aveanna.com/home/hh-value-based-purchasing-education</a:t>
            </a:r>
            <a:endParaRPr lang="en-US" sz="1600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F901E-91A1-3D48-7A3E-3C220BAD5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 descr="A blue and green logo&#10;&#10;Description automatically generated">
            <a:extLst>
              <a:ext uri="{FF2B5EF4-FFF2-40B4-BE49-F238E27FC236}">
                <a16:creationId xmlns:a16="http://schemas.microsoft.com/office/drawing/2014/main" id="{80BA295E-1373-7C6B-CB3C-9C6E8D437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88" y="3534828"/>
            <a:ext cx="2592923" cy="25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99B76-329E-A4F4-E632-F070FBB25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725" y="5017466"/>
            <a:ext cx="6248400" cy="1840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634BE2-1E52-F88D-7716-A7D5D107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82880"/>
            <a:ext cx="10972800" cy="10668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kern="1200">
                <a:latin typeface="Arial" pitchFamily="34" charset="0"/>
                <a:ea typeface="+mj-ea"/>
                <a:cs typeface="Arial" pitchFamily="34" charset="0"/>
              </a:rPr>
              <a:t>REWIND: Composite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15B4-75CF-987F-AB7F-0404AB567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68412"/>
            <a:ext cx="5101525" cy="3657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0" i="0" dirty="0" err="1">
                <a:effectLst/>
              </a:rPr>
              <a:t>com·pos·ite</a:t>
            </a:r>
            <a:endParaRPr lang="en-US" sz="1600" b="0" i="0" dirty="0">
              <a:effectLst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600" b="0" i="1" dirty="0">
                <a:effectLst/>
              </a:rPr>
              <a:t>Adjective</a:t>
            </a:r>
            <a:endParaRPr lang="en-US" sz="1600" b="0" i="0" dirty="0">
              <a:effectLst/>
            </a:endParaRP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en-US" sz="1600" b="0" i="0" dirty="0">
                <a:effectLst/>
              </a:rPr>
              <a:t>made up of various parts or elements.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>
                <a:effectLst/>
              </a:rPr>
              <a:t> Why discuss M1860 First?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Because SAFE ambulation impacts almost all other functional items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</a:rPr>
              <a:t>How </a:t>
            </a:r>
            <a:r>
              <a:rPr lang="en-US" dirty="0"/>
              <a:t>they get to </a:t>
            </a:r>
            <a:r>
              <a:rPr lang="en-US" dirty="0">
                <a:effectLst/>
              </a:rPr>
              <a:t>location of the dressing, b</a:t>
            </a:r>
            <a:r>
              <a:rPr lang="en-US" dirty="0"/>
              <a:t>athing, etc. impacts the scoring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</a:rPr>
              <a:t>If we get M1860 wrong</a:t>
            </a:r>
            <a:r>
              <a:rPr lang="en-US" dirty="0"/>
              <a:t>…</a:t>
            </a:r>
            <a:r>
              <a:rPr lang="en-US" dirty="0">
                <a:effectLst/>
              </a:rPr>
              <a:t>it’s a domino effect 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endParaRPr lang="en-US" sz="1600" b="0" i="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ED198-51D9-FB28-2935-3D171DDBB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4DF6C42-B37C-44BF-B78B-C73995278EA6}" type="slidenum">
              <a:rPr lang="en-US" kern="1200">
                <a:latin typeface="Arial" pitchFamily="34" charset="0"/>
                <a:ea typeface="+mn-ea"/>
                <a:cs typeface="Arial" pitchFamily="34" charset="0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16A4D-811E-94BA-0853-6749F70FB94B}"/>
              </a:ext>
            </a:extLst>
          </p:cNvPr>
          <p:cNvSpPr txBox="1"/>
          <p:nvPr/>
        </p:nvSpPr>
        <p:spPr bwMode="auto">
          <a:xfrm>
            <a:off x="6625525" y="1268412"/>
            <a:ext cx="4956875" cy="40420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en-US" sz="1600" b="0" i="0" u="none" strike="noStrike" baseline="0" dirty="0">
                <a:latin typeface="Arial" pitchFamily="34" charset="0"/>
                <a:cs typeface="Arial" pitchFamily="34" charset="0"/>
              </a:rPr>
              <a:t>TNC Change in Mobility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M1840 Toilet Transferring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en-US" sz="1600" b="0" i="0" u="none" strike="noStrike" baseline="0" dirty="0">
                <a:latin typeface="Arial" pitchFamily="34" charset="0"/>
                <a:cs typeface="Arial" pitchFamily="34" charset="0"/>
              </a:rPr>
              <a:t>M1850 Bed Transferring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M1860 Ambulation/Locomotion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en-US" sz="1600" i="0" u="none" strike="noStrike" baseline="0" dirty="0">
                <a:latin typeface="Arial" pitchFamily="34" charset="0"/>
                <a:cs typeface="Arial" pitchFamily="34" charset="0"/>
              </a:rPr>
              <a:t>TNC Change in Self-Care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M1800 Grooming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en-US" sz="1600" i="0" u="none" strike="noStrike" baseline="0" dirty="0">
                <a:latin typeface="Arial" pitchFamily="34" charset="0"/>
                <a:cs typeface="Arial" pitchFamily="34" charset="0"/>
              </a:rPr>
              <a:t>M1810 Upper Body Dressin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g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en-US" sz="1600" i="0" u="none" strike="noStrike" baseline="0" dirty="0">
                <a:latin typeface="Arial" pitchFamily="34" charset="0"/>
                <a:cs typeface="Arial" pitchFamily="34" charset="0"/>
              </a:rPr>
              <a:t>M1820 Lower Body Dressing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M1830 Bathing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en-US" sz="1600" i="0" u="none" strike="noStrike" baseline="0" dirty="0">
                <a:latin typeface="Arial" pitchFamily="34" charset="0"/>
                <a:cs typeface="Arial" pitchFamily="34" charset="0"/>
              </a:rPr>
              <a:t>M1845 Toileting Hygiene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M1870 Eating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</a:pPr>
            <a:endParaRPr lang="en-US" sz="1500" i="0" u="none" strike="noStrike" baseline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</a:pP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endParaRPr lang="en-US" sz="1500" b="0" i="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3843-BB5B-9317-FAE1-FE99CA54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1615"/>
            <a:ext cx="10972800" cy="1066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REWIND: W.A.L.K.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6CA71-ADEA-150A-7630-4ED4957A0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4DF6C42-B37C-44BF-B78B-C73995278EA6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BC61F37-5C96-AA1A-3582-FFD77A7C59FF}"/>
              </a:ext>
            </a:extLst>
          </p:cNvPr>
          <p:cNvSpPr txBox="1">
            <a:spLocks/>
          </p:cNvSpPr>
          <p:nvPr/>
        </p:nvSpPr>
        <p:spPr bwMode="auto">
          <a:xfrm>
            <a:off x="505448" y="1296988"/>
            <a:ext cx="53848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8000" b="1" dirty="0"/>
              <a:t>W</a:t>
            </a:r>
            <a:r>
              <a:rPr lang="en-US" sz="2000" b="1" dirty="0"/>
              <a:t>in the </a:t>
            </a:r>
            <a:r>
              <a:rPr lang="en-US" sz="2000" b="1" i="1" dirty="0"/>
              <a:t>“Most improved” </a:t>
            </a:r>
            <a:r>
              <a:rPr lang="en-US" sz="2000" b="1" dirty="0"/>
              <a:t>Award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/>
              <a:t>A</a:t>
            </a:r>
            <a:r>
              <a:rPr lang="en-US" sz="2000" b="1" i="1" dirty="0"/>
              <a:t>ssistance </a:t>
            </a:r>
            <a:r>
              <a:rPr lang="en-US" sz="8000" b="1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ea typeface="Calibri" panose="020F0502020204030204" pitchFamily="34" charset="0"/>
              </a:rPr>
              <a:t>L</a:t>
            </a:r>
            <a:r>
              <a:rPr lang="en-US" sz="2000" b="1" dirty="0">
                <a:ea typeface="Calibri" panose="020F0502020204030204" pitchFamily="34" charset="0"/>
              </a:rPr>
              <a:t>everage the </a:t>
            </a:r>
            <a:r>
              <a:rPr lang="en-US" sz="2000" b="1" i="1" dirty="0">
                <a:ea typeface="Calibri" panose="020F0502020204030204" pitchFamily="34" charset="0"/>
              </a:rPr>
              <a:t>GG’s</a:t>
            </a:r>
            <a:r>
              <a:rPr lang="en-US" sz="2000" b="1" dirty="0">
                <a:ea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ea typeface="Open Sans" panose="020B0606030504020204" pitchFamily="34" charset="0"/>
              </a:rPr>
              <a:t>K</a:t>
            </a:r>
            <a:r>
              <a:rPr lang="en-US" sz="2000" b="1" dirty="0">
                <a:ea typeface="Open Sans" panose="020B0606030504020204" pitchFamily="34" charset="0"/>
              </a:rPr>
              <a:t>now how to assess </a:t>
            </a:r>
            <a:r>
              <a:rPr lang="en-US" sz="2000" b="1" i="1" dirty="0">
                <a:ea typeface="Open Sans" panose="020B0606030504020204" pitchFamily="34" charset="0"/>
              </a:rPr>
              <a:t>safely</a:t>
            </a:r>
            <a:r>
              <a:rPr lang="en-US" sz="2000" b="1" dirty="0">
                <a:ea typeface="Open Sans" panose="020B0606030504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36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776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CD44-681C-0E44-F09E-BA93D0D1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1615"/>
            <a:ext cx="10972800" cy="1066800"/>
          </a:xfrm>
        </p:spPr>
        <p:txBody>
          <a:bodyPr wrap="square" anchor="b">
            <a:normAutofit/>
          </a:bodyPr>
          <a:lstStyle/>
          <a:p>
            <a:r>
              <a:rPr lang="en-US" b="1" dirty="0"/>
              <a:t>REWIND: W</a:t>
            </a:r>
            <a:r>
              <a:rPr lang="en-US" dirty="0"/>
              <a:t>in the </a:t>
            </a:r>
            <a:r>
              <a:rPr lang="en-US" i="1" dirty="0"/>
              <a:t>“Most improved” </a:t>
            </a:r>
            <a:r>
              <a:rPr lang="en-US" dirty="0"/>
              <a:t>Award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FCFDC-5720-0122-0ED0-D2870DE9E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831" y="1296988"/>
            <a:ext cx="9193078" cy="50593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0" i="0" u="none" strike="noStrike" baseline="0" dirty="0"/>
              <a:t>The Home Health Value-Based Purchasing (HHVBP) composite measures, Total Normalized Composite (TNC) Change in Self-Care and TNC Change in Mobility, capture the </a:t>
            </a:r>
            <a:r>
              <a:rPr lang="en-US" sz="1500" b="1" i="0" u="none" strike="noStrike" baseline="0" dirty="0"/>
              <a:t>magnitude of change</a:t>
            </a:r>
            <a:r>
              <a:rPr lang="en-US" sz="1500" b="0" i="0" u="none" strike="noStrike" baseline="0" dirty="0"/>
              <a:t> (not just improvement) in multiple OASIS items.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b="0" i="0" u="none" strike="noStrike" baseline="0" dirty="0"/>
          </a:p>
          <a:p>
            <a:pPr>
              <a:lnSpc>
                <a:spcPct val="90000"/>
              </a:lnSpc>
            </a:pPr>
            <a:r>
              <a:rPr lang="en-US" sz="1500" dirty="0"/>
              <a:t>R</a:t>
            </a:r>
            <a:r>
              <a:rPr lang="en-US" sz="1500" b="0" i="0" u="none" strike="noStrike" baseline="0" dirty="0"/>
              <a:t>aw change score </a:t>
            </a:r>
            <a:r>
              <a:rPr lang="en-US" sz="1500" dirty="0">
                <a:sym typeface="Wingdings" panose="05000000000000000000" pitchFamily="2" charset="2"/>
              </a:rPr>
              <a:t> </a:t>
            </a:r>
            <a:r>
              <a:rPr lang="en-US" sz="1500" b="0" i="0" u="none" strike="noStrike" baseline="0" dirty="0"/>
              <a:t>Normalized Change (Divide by Possible Change) </a:t>
            </a:r>
            <a:r>
              <a:rPr lang="en-US" sz="1500" b="0" i="0" u="none" strike="noStrike" baseline="0" dirty="0">
                <a:sym typeface="Wingdings" panose="05000000000000000000" pitchFamily="2" charset="2"/>
              </a:rPr>
              <a:t></a:t>
            </a:r>
            <a:r>
              <a:rPr lang="en-US" sz="1500" b="0" i="0" u="none" strike="noStrike" baseline="0" dirty="0"/>
              <a:t> Sum of Normalized Change</a:t>
            </a:r>
          </a:p>
          <a:p>
            <a:pPr lvl="1">
              <a:lnSpc>
                <a:spcPct val="90000"/>
              </a:lnSpc>
            </a:pPr>
            <a:r>
              <a:rPr lang="en-US" sz="1500" i="0" u="none" strike="noStrike" baseline="0" dirty="0"/>
              <a:t>Example: If the patient goes from a “3” on bathing at start or resumption of care to a “0” on bathing at discharge, the raw change score for the episode is “3”. </a:t>
            </a:r>
          </a:p>
          <a:p>
            <a:pPr lvl="1">
              <a:lnSpc>
                <a:spcPct val="90000"/>
              </a:lnSpc>
            </a:pPr>
            <a:r>
              <a:rPr lang="en-US" sz="1500" b="0" i="0" u="none" strike="noStrike" baseline="0" dirty="0"/>
              <a:t>If the patient worsens, the episode will earn a negative change score. 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5E668F5-9C65-6149-F1D5-273926397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645" y="3525446"/>
            <a:ext cx="6545449" cy="2830905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B834C-B95F-DD0F-C914-424603809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4DF6C42-B37C-44BF-B78B-C73995278EA6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3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CD44-681C-0E44-F09E-BA93D0D1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1615"/>
            <a:ext cx="10972800" cy="1066800"/>
          </a:xfrm>
        </p:spPr>
        <p:txBody>
          <a:bodyPr wrap="square" anchor="b">
            <a:normAutofit/>
          </a:bodyPr>
          <a:lstStyle/>
          <a:p>
            <a:r>
              <a:rPr lang="en-US" b="1" dirty="0"/>
              <a:t>REWIND: W</a:t>
            </a:r>
            <a:r>
              <a:rPr lang="en-US" dirty="0"/>
              <a:t>in the </a:t>
            </a:r>
            <a:r>
              <a:rPr lang="en-US" i="1" dirty="0"/>
              <a:t>“Most improved” </a:t>
            </a:r>
            <a:r>
              <a:rPr lang="en-US" dirty="0"/>
              <a:t>Award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FCFDC-5720-0122-0ED0-D2870DE9E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2421" y="1767385"/>
            <a:ext cx="9193078" cy="4216642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3600" b="0" i="0" u="none" strike="noStrike" baseline="0" dirty="0">
                <a:latin typeface="Algerian" panose="04020705040A02060702" pitchFamily="82" charset="0"/>
              </a:rPr>
              <a:t>DETAILS MATTER!</a:t>
            </a:r>
          </a:p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0’s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on M1860 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aren’t excluded for VBP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Penalized for negative change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be </a:t>
            </a:r>
            <a:r>
              <a:rPr lang="en-US" sz="1400" b="1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100% of the time  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majority convention for M1860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Includes a variety of surfaces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Devices MUST be present to assess level of safety (Response 1,2, &amp; 4)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the ‘ideal’ setting vs. reality in home </a:t>
            </a:r>
            <a:r>
              <a:rPr lang="en-US" sz="1400" b="1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*SAFETY!!!*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prior to interventions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B834C-B95F-DD0F-C914-424603809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4DF6C42-B37C-44BF-B78B-C73995278EA6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1A1460-E018-C521-3D0B-CC68D6548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956" y="1238563"/>
            <a:ext cx="5863889" cy="18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6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CD44-681C-0E44-F09E-BA93D0D1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1615"/>
            <a:ext cx="10972800" cy="1066800"/>
          </a:xfrm>
        </p:spPr>
        <p:txBody>
          <a:bodyPr wrap="square" anchor="b">
            <a:normAutofit/>
          </a:bodyPr>
          <a:lstStyle/>
          <a:p>
            <a:r>
              <a:rPr lang="en-US" b="1" dirty="0"/>
              <a:t>REWIND: W</a:t>
            </a:r>
            <a:r>
              <a:rPr lang="en-US" dirty="0"/>
              <a:t>in the </a:t>
            </a:r>
            <a:r>
              <a:rPr lang="en-US" i="1" dirty="0"/>
              <a:t>“Most improved” </a:t>
            </a:r>
            <a:r>
              <a:rPr lang="en-US" dirty="0"/>
              <a:t>Award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FCFDC-5720-0122-0ED0-D2870DE9E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0106" y="1479550"/>
            <a:ext cx="9193078" cy="5059363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endParaRPr lang="en-US" sz="1500" b="0" i="0" u="none" strike="noStrike" baseline="0" dirty="0"/>
          </a:p>
          <a:p>
            <a:pPr>
              <a:lnSpc>
                <a:spcPct val="90000"/>
              </a:lnSpc>
            </a:pPr>
            <a:r>
              <a:rPr lang="en-US" i="1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“</a:t>
            </a:r>
            <a:r>
              <a:rPr lang="en-US" i="1" dirty="0">
                <a:effectLst/>
                <a:latin typeface="Baskerville Old Face" panose="02020602080505020303" pitchFamily="18" charset="0"/>
                <a:ea typeface="Times New Roman" panose="02020603050405020304" pitchFamily="18" charset="0"/>
              </a:rPr>
              <a:t>During a SOC assessment, the patient ambulated from the chair to the sofa without an assistive device. Although the patient made it to the sofa without a fall, the nurse was nervous during the transfer and felt the patient was unsafe even with nurse supervision. </a:t>
            </a:r>
            <a:r>
              <a:rPr lang="en-US" i="1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What is the best OASIS response to M1860 in this situation?”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Midwest Region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>
              <a:effectLst/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lvl="2"/>
            <a:r>
              <a:rPr lang="en-US" b="1" i="0" u="none" strike="noStrike" dirty="0">
                <a:solidFill>
                  <a:srgbClr val="1D64AB"/>
                </a:solidFill>
                <a:effectLst/>
                <a:latin typeface="Open Sans" panose="020B0606030504020204" pitchFamily="34" charset="0"/>
                <a:hlinkClick r:id="rId3"/>
              </a:rPr>
              <a:t>5. Chairfast, </a:t>
            </a:r>
            <a:r>
              <a:rPr lang="en-US" b="1" i="0" u="sng" strike="noStrike" dirty="0">
                <a:solidFill>
                  <a:srgbClr val="1D64AB"/>
                </a:solidFill>
                <a:effectLst/>
                <a:latin typeface="Open Sans" panose="020B0606030504020204" pitchFamily="34" charset="0"/>
                <a:hlinkClick r:id="rId3"/>
              </a:rPr>
              <a:t>unable</a:t>
            </a:r>
            <a:r>
              <a:rPr lang="en-US" b="1" i="0" u="none" strike="noStrike" dirty="0">
                <a:solidFill>
                  <a:srgbClr val="1D64AB"/>
                </a:solidFill>
                <a:effectLst/>
                <a:latin typeface="Open Sans" panose="020B0606030504020204" pitchFamily="34" charset="0"/>
                <a:hlinkClick r:id="rId3"/>
              </a:rPr>
              <a:t> to ambulate and is unable to wheel self</a:t>
            </a:r>
            <a:endParaRPr lang="en-US" b="0" i="0" dirty="0">
              <a:solidFill>
                <a:srgbClr val="125C9C"/>
              </a:solidFill>
              <a:effectLst/>
              <a:latin typeface="Open Sans" panose="020B0606030504020204" pitchFamily="34" charset="0"/>
            </a:endParaRPr>
          </a:p>
          <a:p>
            <a:pPr lvl="2"/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CMS Guidance: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Code 4 or 5, if a patient: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Is unable to ambulate even with the use of assistive devices and/or continuous assistance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Demonstrates or reports ability to take one or two steps to complete a transfer, but is otherwise unable to ambulate</a:t>
            </a:r>
          </a:p>
          <a:p>
            <a:pPr lvl="2">
              <a:lnSpc>
                <a:spcPct val="90000"/>
              </a:lnSpc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B834C-B95F-DD0F-C914-424603809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4DF6C42-B37C-44BF-B78B-C73995278EA6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6BF12-0AB1-F35B-6E66-2F751B05B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331" y="1238563"/>
            <a:ext cx="5863889" cy="18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CD44-681C-0E44-F09E-BA93D0D1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1615"/>
            <a:ext cx="10972800" cy="1066800"/>
          </a:xfrm>
        </p:spPr>
        <p:txBody>
          <a:bodyPr wrap="square" anchor="b">
            <a:normAutofit/>
          </a:bodyPr>
          <a:lstStyle/>
          <a:p>
            <a:r>
              <a:rPr lang="en-US" b="1" dirty="0"/>
              <a:t>REWIND: Assistance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FCFDC-5720-0122-0ED0-D2870DE9E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648494"/>
            <a:ext cx="9193078" cy="556101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b="1" dirty="0"/>
              <a:t>Assistance Definition:</a:t>
            </a:r>
          </a:p>
          <a:p>
            <a:pPr lvl="1">
              <a:lnSpc>
                <a:spcPct val="90000"/>
              </a:lnSpc>
            </a:pPr>
            <a:r>
              <a:rPr lang="en-US" sz="1200" i="0" dirty="0">
                <a:effectLst/>
                <a:latin typeface="Open Sans" panose="020B0606030504020204" pitchFamily="34" charset="0"/>
              </a:rPr>
              <a:t>Assistance refers to assistance from another person, be it hands-on assistance, verbal cueing/reminders, or simply stand-by assistance/supervision.</a:t>
            </a:r>
          </a:p>
          <a:p>
            <a:pPr lvl="1">
              <a:lnSpc>
                <a:spcPct val="90000"/>
              </a:lnSpc>
            </a:pPr>
            <a:r>
              <a:rPr lang="en-US" sz="1200" dirty="0">
                <a:effectLst/>
                <a:highlight>
                  <a:srgbClr val="FFFF00"/>
                </a:highlight>
              </a:rPr>
              <a:t>Code 2 if the assistance required is intermittent. Code 3 if the assistance required is continuous.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200" dirty="0"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900" i="1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“</a:t>
            </a:r>
            <a:r>
              <a:rPr lang="en-US" sz="1900" i="1" dirty="0">
                <a:effectLst/>
                <a:latin typeface="Baskerville Old Face" panose="02020602080505020303" pitchFamily="18" charset="0"/>
              </a:rPr>
              <a:t>During a SOC assessment, the patient is able to ambulate with a device on their own sometimes and needs supervision during other parts of the day. </a:t>
            </a:r>
            <a:r>
              <a:rPr lang="en-US" sz="1900" i="1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What is the best OASIS response to M1860 in this situation?”</a:t>
            </a:r>
          </a:p>
          <a:p>
            <a:pPr lvl="1">
              <a:lnSpc>
                <a:spcPct val="90000"/>
              </a:lnSpc>
            </a:pPr>
            <a:r>
              <a:rPr lang="en-US" sz="1900" i="1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Waupaca Branch Leadership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900" i="1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500" b="0" i="0" u="none" strike="noStrike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B834C-B95F-DD0F-C914-424603809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4DF6C42-B37C-44BF-B78B-C73995278EA6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5AE529-9543-5EFA-7281-1087D5FED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22" y="1254514"/>
            <a:ext cx="7269373" cy="23462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EC68AB9-E6FE-DB91-8A92-6C6A25A84F91}"/>
                  </a:ext>
                </a:extLst>
              </p14:cNvPr>
              <p14:cNvContentPartPr/>
              <p14:nvPr/>
            </p14:nvContentPartPr>
            <p14:xfrm>
              <a:off x="1818855" y="3008520"/>
              <a:ext cx="4314240" cy="3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EC68AB9-E6FE-DB91-8A92-6C6A25A84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1215" y="2972520"/>
                <a:ext cx="4349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E87BCB-8107-3B68-2E0A-AE0C47E951F1}"/>
                  </a:ext>
                </a:extLst>
              </p14:cNvPr>
              <p14:cNvContentPartPr/>
              <p14:nvPr/>
            </p14:nvContentPartPr>
            <p14:xfrm>
              <a:off x="1828215" y="2684160"/>
              <a:ext cx="5657400" cy="30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E87BCB-8107-3B68-2E0A-AE0C47E951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0575" y="2648160"/>
                <a:ext cx="56930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D631DD-9916-5DEF-58CA-51FE9DDC6478}"/>
                  </a:ext>
                </a:extLst>
              </p14:cNvPr>
              <p14:cNvContentPartPr/>
              <p14:nvPr/>
            </p14:nvContentPartPr>
            <p14:xfrm>
              <a:off x="2075895" y="2835720"/>
              <a:ext cx="4353480" cy="31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D631DD-9916-5DEF-58CA-51FE9DDC64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58255" y="2799720"/>
                <a:ext cx="4389120" cy="1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60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56C6CCD-49DF-CBB0-8346-55BE19378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1256"/>
            <a:ext cx="12208304" cy="5796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353843-BB5B-9317-FAE1-FE99CA54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1615"/>
            <a:ext cx="10972800" cy="1066800"/>
          </a:xfrm>
        </p:spPr>
        <p:txBody>
          <a:bodyPr wrap="square" anchor="b">
            <a:normAutofit/>
          </a:bodyPr>
          <a:lstStyle/>
          <a:p>
            <a:r>
              <a:rPr lang="en-US" b="1" dirty="0"/>
              <a:t>REWIND: Leverage </a:t>
            </a:r>
            <a:r>
              <a:rPr lang="en-US" dirty="0"/>
              <a:t>the</a:t>
            </a:r>
            <a:r>
              <a:rPr lang="en-US" b="1" dirty="0"/>
              <a:t> GG’s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18C7A-2439-0F36-5FF8-7E9782F50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09041"/>
            <a:ext cx="8797870" cy="5059363"/>
          </a:xfrm>
        </p:spPr>
        <p:txBody>
          <a:bodyPr wrap="square" anchor="t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M1860- Safe with 2  hand-device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333333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333333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333333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333333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333333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333333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333333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GG0170I,J,K,L – Safe with supervision or touching assistance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6CA71-ADEA-150A-7630-4ED4957A0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4DF6C42-B37C-44BF-B78B-C73995278EA6}" type="slidenum">
              <a:rPr 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CC53CA-D87F-3262-7F28-ECE122356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55" y="3600839"/>
            <a:ext cx="8852115" cy="2278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0AEDAB-C102-5E9F-4F4A-60E0A2BED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931757"/>
            <a:ext cx="8743627" cy="10095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EFF978D-E737-DD48-DEDD-697E1DCB4CE2}"/>
                  </a:ext>
                </a:extLst>
              </p14:cNvPr>
              <p14:cNvContentPartPr/>
              <p14:nvPr/>
            </p14:nvContentPartPr>
            <p14:xfrm>
              <a:off x="639124" y="2804212"/>
              <a:ext cx="207360" cy="6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EFF978D-E737-DD48-DEDD-697E1DCB4C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1484" y="2768572"/>
                <a:ext cx="243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0B8ADC8-99B8-62A5-8C46-47758C70C3BC}"/>
                  </a:ext>
                </a:extLst>
              </p14:cNvPr>
              <p14:cNvContentPartPr/>
              <p14:nvPr/>
            </p14:nvContentPartPr>
            <p14:xfrm>
              <a:off x="3691204" y="2798452"/>
              <a:ext cx="1671480" cy="18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0B8ADC8-99B8-62A5-8C46-47758C70C3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3204" y="2762452"/>
                <a:ext cx="1707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C0A02A1-CDC9-D978-EC61-3F4D1A6FC82A}"/>
                  </a:ext>
                </a:extLst>
              </p14:cNvPr>
              <p14:cNvContentPartPr/>
              <p14:nvPr/>
            </p14:nvContentPartPr>
            <p14:xfrm>
              <a:off x="1430404" y="2815732"/>
              <a:ext cx="841320" cy="6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C0A02A1-CDC9-D978-EC61-3F4D1A6FC8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12404" y="2780092"/>
                <a:ext cx="8769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FA4039-ED3D-0B7E-D523-E491A979363E}"/>
                  </a:ext>
                </a:extLst>
              </p14:cNvPr>
              <p14:cNvContentPartPr/>
              <p14:nvPr/>
            </p14:nvContentPartPr>
            <p14:xfrm>
              <a:off x="594484" y="3668572"/>
              <a:ext cx="330480" cy="7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FA4039-ED3D-0B7E-D523-E491A97936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6484" y="3632572"/>
                <a:ext cx="366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1E42F1C-DD02-61D4-6050-BE9260D30798}"/>
                  </a:ext>
                </a:extLst>
              </p14:cNvPr>
              <p14:cNvContentPartPr/>
              <p14:nvPr/>
            </p14:nvContentPartPr>
            <p14:xfrm>
              <a:off x="3685444" y="3651292"/>
              <a:ext cx="1660320" cy="17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1E42F1C-DD02-61D4-6050-BE9260D307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67444" y="3615652"/>
                <a:ext cx="16959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3D43997-4E26-72A5-0104-B5E7F99087EE}"/>
                  </a:ext>
                </a:extLst>
              </p14:cNvPr>
              <p14:cNvContentPartPr/>
              <p14:nvPr/>
            </p14:nvContentPartPr>
            <p14:xfrm>
              <a:off x="1379644" y="3668572"/>
              <a:ext cx="49320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3D43997-4E26-72A5-0104-B5E7F99087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62004" y="3632572"/>
                <a:ext cx="528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06736D3-B4B5-8E2C-FAE8-2C21271E6D69}"/>
                  </a:ext>
                </a:extLst>
              </p14:cNvPr>
              <p14:cNvContentPartPr/>
              <p14:nvPr/>
            </p14:nvContentPartPr>
            <p14:xfrm>
              <a:off x="594484" y="3960172"/>
              <a:ext cx="34200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06736D3-B4B5-8E2C-FAE8-2C21271E6D6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6484" y="3924532"/>
                <a:ext cx="3776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94BF12-B797-C48C-EDB0-614F0A5DD685}"/>
                  </a:ext>
                </a:extLst>
              </p14:cNvPr>
              <p14:cNvContentPartPr/>
              <p14:nvPr/>
            </p14:nvContentPartPr>
            <p14:xfrm>
              <a:off x="1368484" y="3965932"/>
              <a:ext cx="1194480" cy="6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94BF12-B797-C48C-EDB0-614F0A5DD68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0844" y="3929932"/>
                <a:ext cx="1230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5B76F61-3C46-66D4-BD7C-05A7F49F4F45}"/>
                  </a:ext>
                </a:extLst>
              </p14:cNvPr>
              <p14:cNvContentPartPr/>
              <p14:nvPr/>
            </p14:nvContentPartPr>
            <p14:xfrm>
              <a:off x="3668524" y="3953692"/>
              <a:ext cx="1693800" cy="1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5B76F61-3C46-66D4-BD7C-05A7F49F4F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50884" y="3917692"/>
                <a:ext cx="17294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ACE62C1-B860-4698-9A2C-CFABF1FCCBBE}"/>
                  </a:ext>
                </a:extLst>
              </p14:cNvPr>
              <p14:cNvContentPartPr/>
              <p14:nvPr/>
            </p14:nvContentPartPr>
            <p14:xfrm>
              <a:off x="3674284" y="4257532"/>
              <a:ext cx="17164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ACE62C1-B860-4698-9A2C-CFABF1FCCB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56284" y="4221532"/>
                <a:ext cx="1752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6E9A496-F4EB-5A84-CEC5-D14A85720BA6}"/>
                  </a:ext>
                </a:extLst>
              </p14:cNvPr>
              <p14:cNvContentPartPr/>
              <p14:nvPr/>
            </p14:nvContentPartPr>
            <p14:xfrm>
              <a:off x="1385404" y="4268692"/>
              <a:ext cx="560880" cy="6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6E9A496-F4EB-5A84-CEC5-D14A85720BA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67404" y="4233052"/>
                <a:ext cx="5965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C1DB77-E504-BD3A-761A-07793A9DF63A}"/>
                  </a:ext>
                </a:extLst>
              </p14:cNvPr>
              <p14:cNvContentPartPr/>
              <p14:nvPr/>
            </p14:nvContentPartPr>
            <p14:xfrm>
              <a:off x="583324" y="4252132"/>
              <a:ext cx="35316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C1DB77-E504-BD3A-761A-07793A9DF6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5324" y="4216132"/>
                <a:ext cx="388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86B75CD-1506-7ED8-5086-21A6DA3C5AE6}"/>
                  </a:ext>
                </a:extLst>
              </p14:cNvPr>
              <p14:cNvContentPartPr/>
              <p14:nvPr/>
            </p14:nvContentPartPr>
            <p14:xfrm>
              <a:off x="1385404" y="4548412"/>
              <a:ext cx="1193400" cy="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86B75CD-1506-7ED8-5086-21A6DA3C5AE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67404" y="4512412"/>
                <a:ext cx="12290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5078AAC-F3B9-AB45-5826-37C84BA161BB}"/>
                  </a:ext>
                </a:extLst>
              </p14:cNvPr>
              <p14:cNvContentPartPr/>
              <p14:nvPr/>
            </p14:nvContentPartPr>
            <p14:xfrm>
              <a:off x="3657364" y="4560652"/>
              <a:ext cx="1721880" cy="11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5078AAC-F3B9-AB45-5826-37C84BA161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39724" y="4524652"/>
                <a:ext cx="17575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C99F92A-3CFB-4536-1D76-6BBC5BF5960C}"/>
                  </a:ext>
                </a:extLst>
              </p14:cNvPr>
              <p14:cNvContentPartPr/>
              <p14:nvPr/>
            </p14:nvContentPartPr>
            <p14:xfrm>
              <a:off x="599884" y="4566052"/>
              <a:ext cx="3412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C99F92A-3CFB-4536-1D76-6BBC5BF5960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2244" y="4530052"/>
                <a:ext cx="37692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649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3843-BB5B-9317-FAE1-FE99CA54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1615"/>
            <a:ext cx="10972800" cy="1066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REWIND: Leverage the GG’s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6CA71-ADEA-150A-7630-4ED4957A0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4DF6C42-B37C-44BF-B78B-C73995278EA6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296D61FA-ABA3-2E83-10B4-68B6020FB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97744" y="1853919"/>
            <a:ext cx="5221560" cy="349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24FF0146-2BC8-E20D-A9A3-38F195E85B74}"/>
              </a:ext>
            </a:extLst>
          </p:cNvPr>
          <p:cNvSpPr/>
          <p:nvPr/>
        </p:nvSpPr>
        <p:spPr>
          <a:xfrm>
            <a:off x="5701493" y="3258896"/>
            <a:ext cx="250166" cy="2088721"/>
          </a:xfrm>
          <a:prstGeom prst="leftBrace">
            <a:avLst>
              <a:gd name="adj1" fmla="val 1522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5F41C-13BB-3E51-D564-A40BD1424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64" y="3258896"/>
            <a:ext cx="5448629" cy="175859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473371-3BD4-8439-D88C-ADA382723D06}"/>
              </a:ext>
            </a:extLst>
          </p:cNvPr>
          <p:cNvCxnSpPr/>
          <p:nvPr/>
        </p:nvCxnSpPr>
        <p:spPr>
          <a:xfrm>
            <a:off x="975360" y="3848100"/>
            <a:ext cx="44577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24D521-978F-1EF1-FDFF-C5E7E7D2844D}"/>
              </a:ext>
            </a:extLst>
          </p:cNvPr>
          <p:cNvCxnSpPr>
            <a:cxnSpLocks/>
          </p:cNvCxnSpPr>
          <p:nvPr/>
        </p:nvCxnSpPr>
        <p:spPr>
          <a:xfrm>
            <a:off x="982980" y="4091940"/>
            <a:ext cx="4610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076F9D-BD26-F3E1-DCEE-3D4AC221201E}"/>
              </a:ext>
            </a:extLst>
          </p:cNvPr>
          <p:cNvCxnSpPr>
            <a:cxnSpLocks/>
          </p:cNvCxnSpPr>
          <p:nvPr/>
        </p:nvCxnSpPr>
        <p:spPr>
          <a:xfrm>
            <a:off x="1005840" y="4328160"/>
            <a:ext cx="45491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10CF2E-BB24-2BF4-C277-C3FF68DA5D29}"/>
              </a:ext>
            </a:extLst>
          </p:cNvPr>
          <p:cNvCxnSpPr>
            <a:cxnSpLocks/>
          </p:cNvCxnSpPr>
          <p:nvPr/>
        </p:nvCxnSpPr>
        <p:spPr>
          <a:xfrm>
            <a:off x="1127760" y="3970020"/>
            <a:ext cx="184941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63B5AB-C18C-ACC7-B048-6F8CC5A09F2C}"/>
              </a:ext>
            </a:extLst>
          </p:cNvPr>
          <p:cNvCxnSpPr>
            <a:cxnSpLocks/>
          </p:cNvCxnSpPr>
          <p:nvPr/>
        </p:nvCxnSpPr>
        <p:spPr>
          <a:xfrm>
            <a:off x="1135380" y="4206240"/>
            <a:ext cx="273558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174229-B2A4-03C5-3BA3-3880DF0A60E8}"/>
              </a:ext>
            </a:extLst>
          </p:cNvPr>
          <p:cNvCxnSpPr>
            <a:cxnSpLocks/>
          </p:cNvCxnSpPr>
          <p:nvPr/>
        </p:nvCxnSpPr>
        <p:spPr>
          <a:xfrm>
            <a:off x="1188720" y="4442460"/>
            <a:ext cx="328422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729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DRAF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COVERLOGO"/>
  <p:tag name="IGNOREFONTNONCOMPLIANCE" val="0"/>
  <p:tag name="FONTNAME" val="Arial"/>
  <p:tag name="FONTSIZE" val="13"/>
  <p:tag name="FONTBOLD" val="0"/>
  <p:tag name="FONTITALIC" val="0"/>
  <p:tag name="FONTULINE" val="0"/>
  <p:tag name="FONTSHADOW" val="0"/>
  <p:tag name="FONTALIGNMENT" val="2"/>
  <p:tag name="FONTCOLOR" val="0"/>
  <p:tag name="FONT_COLOR_TYPE" val="1"/>
  <p:tag name="FONT_COLOR_SCHEME_INDEX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-1"/>
  <p:tag name="LINECOLOR" val="15707648"/>
  <p:tag name="LINE_COLOR_SCHEME_INDEX" val="0"/>
  <p:tag name="LINE_COLOR_TYPE" val="1"/>
  <p:tag name="IGNOREPOSITIONNONCOMPLIANCE" val="0"/>
  <p:tag name="POSITIONTOP" val="79.625"/>
  <p:tag name="POSITIONLEFT" val="521.496"/>
  <p:tag name="IGNORESIZENONCOMPLIANCE" val="0"/>
  <p:tag name="SIZEWIDTH" val="216"/>
  <p:tag name="SIZEHEIGHT" val="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TITLE"/>
  <p:tag name="SAVEDPATH" val="G:\Healthcare\Companies\a\Aveanna\2021\Project Osprey (IPO)\Analyst Model &amp; Presentation\Presentation\Aveanna Analyst Day Presentation vF (Part 1).pptx"/>
  <p:tag name="SAVEDPATHUNC" val="\\intranet.barcapint.com\dfs-amer\group\nyk\area\ibd\Healthcare\Companies\a\Aveanna\2021\Project Osprey (IPO)\Analyst Model &amp; Presentation\Presentation\Aveanna Analyst Day Presentation vF (Part 1)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MANAGED"/>
  <p:tag name="IGNOREFONTNONCOMPLIANCE" val="0"/>
  <p:tag name="FONTNAME" val="Arial"/>
  <p:tag name="FONTSIZE" val="32"/>
  <p:tag name="FONTBOLD" val="0"/>
  <p:tag name="FONTITALIC" val="0"/>
  <p:tag name="FONTULINE" val="0"/>
  <p:tag name="FONTSHADOW" val="0"/>
  <p:tag name="FONTALIGNMENT" val="1"/>
  <p:tag name="FONTCOLOR" val="15707648"/>
  <p:tag name="FONT_COLOR_TYPE" val="2"/>
  <p:tag name="FONT_COLOR_SCHEME_INDEX" val="5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221.093"/>
  <p:tag name="POSITIONLEFT" val="97.927"/>
  <p:tag name="IGNORESIZENONCOMPLIANCE" val="0"/>
  <p:tag name="SIZEWIDTH" val="439.2"/>
  <p:tag name="SIZEHEIGHT" val="38.7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MANAGED"/>
  <p:tag name="IGNOREFONTNONCOMPLIANCE" val="0"/>
  <p:tag name="FONTNAME" val="Arial"/>
  <p:tag name="FONTSIZE" val="14"/>
  <p:tag name="FONTBOLD" val="0"/>
  <p:tag name="FONTITALIC" val="0"/>
  <p:tag name="FONTULINE" val="0"/>
  <p:tag name="FONTSHADOW" val="0"/>
  <p:tag name="FONTALIGNMENT" val="1"/>
  <p:tag name="FONTCOLOR" val="0"/>
  <p:tag name="FONT_COLOR_TYPE" val="2"/>
  <p:tag name="FONT_COLOR_SCHEME_INDEX" val="2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379.12"/>
  <p:tag name="POSITIONLEFT" val="97.927"/>
  <p:tag name="IGNORESIZENONCOMPLIANCE" val="0"/>
  <p:tag name="SIZEWIDTH" val="286.875"/>
  <p:tag name="SIZEHEIGHT" val="40.88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39643</TotalTime>
  <Words>1019</Words>
  <Application>Microsoft Office PowerPoint</Application>
  <PresentationFormat>Widescreen</PresentationFormat>
  <Paragraphs>175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Algerian</vt:lpstr>
      <vt:lpstr>-apple-system</vt:lpstr>
      <vt:lpstr>Arial</vt:lpstr>
      <vt:lpstr>Baskerville Old Face</vt:lpstr>
      <vt:lpstr>Calibri</vt:lpstr>
      <vt:lpstr>Open Sans</vt:lpstr>
      <vt:lpstr>Roboto</vt:lpstr>
      <vt:lpstr>Times New Roman</vt:lpstr>
      <vt:lpstr>Wingdings</vt:lpstr>
      <vt:lpstr>blank</vt:lpstr>
      <vt:lpstr> Home Health  Value Based Purchasing REWIND: M1860</vt:lpstr>
      <vt:lpstr>REWIND: Composite Measures</vt:lpstr>
      <vt:lpstr>REWIND: W.A.L.K.   </vt:lpstr>
      <vt:lpstr>REWIND: Win the “Most improved” Award </vt:lpstr>
      <vt:lpstr>REWIND: Win the “Most improved” Award </vt:lpstr>
      <vt:lpstr>REWIND: Win the “Most improved” Award </vt:lpstr>
      <vt:lpstr>REWIND: Assistance Level</vt:lpstr>
      <vt:lpstr>REWIND: Leverage the GG’s</vt:lpstr>
      <vt:lpstr>REWIND: Leverage the GG’s</vt:lpstr>
      <vt:lpstr>REWIND: Leverage the GG’s</vt:lpstr>
      <vt:lpstr>REWIND: Know how to Assess Safely</vt:lpstr>
      <vt:lpstr>REWIND: Know how to Assess Safely</vt:lpstr>
      <vt:lpstr>REWIND: W.A.L.K.   </vt:lpstr>
      <vt:lpstr>Welcome to HOME HEALTH REWIND!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Johnson</dc:creator>
  <cp:lastModifiedBy>Susan Jirsa</cp:lastModifiedBy>
  <cp:revision>5</cp:revision>
  <cp:lastPrinted>2019-11-13T22:20:57Z</cp:lastPrinted>
  <dcterms:created xsi:type="dcterms:W3CDTF">2013-07-11T19:41:06Z</dcterms:created>
  <dcterms:modified xsi:type="dcterms:W3CDTF">2023-10-05T18:07:18Z</dcterms:modified>
</cp:coreProperties>
</file>