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7"/>
  </p:notesMasterIdLst>
  <p:handoutMasterIdLst>
    <p:handoutMasterId r:id="rId28"/>
  </p:handoutMasterIdLst>
  <p:sldIdLst>
    <p:sldId id="256" r:id="rId2"/>
    <p:sldId id="1048" r:id="rId3"/>
    <p:sldId id="1049" r:id="rId4"/>
    <p:sldId id="1050" r:id="rId5"/>
    <p:sldId id="1051" r:id="rId6"/>
    <p:sldId id="1069" r:id="rId7"/>
    <p:sldId id="1062" r:id="rId8"/>
    <p:sldId id="1055" r:id="rId9"/>
    <p:sldId id="1079" r:id="rId10"/>
    <p:sldId id="1078" r:id="rId11"/>
    <p:sldId id="1080" r:id="rId12"/>
    <p:sldId id="1075" r:id="rId13"/>
    <p:sldId id="1057" r:id="rId14"/>
    <p:sldId id="1071" r:id="rId15"/>
    <p:sldId id="1081" r:id="rId16"/>
    <p:sldId id="1082" r:id="rId17"/>
    <p:sldId id="1076" r:id="rId18"/>
    <p:sldId id="1060" r:id="rId19"/>
    <p:sldId id="1072" r:id="rId20"/>
    <p:sldId id="1061" r:id="rId21"/>
    <p:sldId id="1083" r:id="rId22"/>
    <p:sldId id="1077" r:id="rId23"/>
    <p:sldId id="1065" r:id="rId24"/>
    <p:sldId id="1073" r:id="rId25"/>
    <p:sldId id="1047" r:id="rId2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7" userDrawn="1">
          <p15:clr>
            <a:srgbClr val="A4A3A4"/>
          </p15:clr>
        </p15:guide>
        <p15:guide id="2" pos="2208" userDrawn="1">
          <p15:clr>
            <a:srgbClr val="A4A3A4"/>
          </p15:clr>
        </p15:guide>
        <p15:guide id="3" orient="horz"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Shanner" initials="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D050"/>
    <a:srgbClr val="FFFF00"/>
    <a:srgbClr val="FFFFFF"/>
    <a:srgbClr val="3793AD"/>
    <a:srgbClr val="2085E3"/>
    <a:srgbClr val="1B61A5"/>
    <a:srgbClr val="3269FF"/>
    <a:srgbClr val="87CDE8"/>
    <a:srgbClr val="1084C7"/>
    <a:srgbClr val="60B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56EE5-27BF-4727-B2A2-4F28DB8F0E1A}" v="2097" dt="2023-10-31T14:22:40.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2879" autoAdjust="0"/>
  </p:normalViewPr>
  <p:slideViewPr>
    <p:cSldViewPr snapToGrid="0">
      <p:cViewPr varScale="1">
        <p:scale>
          <a:sx n="58" d="100"/>
          <a:sy n="58" d="100"/>
        </p:scale>
        <p:origin x="2574" y="6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37" d="100"/>
          <a:sy n="137" d="100"/>
        </p:scale>
        <p:origin x="3944" y="192"/>
      </p:cViewPr>
      <p:guideLst>
        <p:guide orient="horz" pos="2947"/>
        <p:guide pos="2208"/>
        <p:guide orient="horz"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2193E-BA43-44A2-8A3B-5B4C3ECAF26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5652C08-BC94-4D5E-AAAA-7314043E6224}">
      <dgm:prSet custT="1"/>
      <dgm:spPr/>
      <dgm:t>
        <a:bodyPr/>
        <a:lstStyle/>
        <a:p>
          <a:r>
            <a:rPr lang="en-US" sz="2400" dirty="0"/>
            <a:t>A crime has been committed and M1830 has been down coded!! </a:t>
          </a:r>
        </a:p>
      </dgm:t>
    </dgm:pt>
    <dgm:pt modelId="{A1272592-F3A8-4B79-BB16-71FE492459CF}" type="parTrans" cxnId="{BDA7E1AB-0193-4294-9E7B-8259B1AB4922}">
      <dgm:prSet/>
      <dgm:spPr/>
      <dgm:t>
        <a:bodyPr/>
        <a:lstStyle/>
        <a:p>
          <a:endParaRPr lang="en-US"/>
        </a:p>
      </dgm:t>
    </dgm:pt>
    <dgm:pt modelId="{36E50BA4-6B4B-44B8-BEAC-2797DD7A70EC}" type="sibTrans" cxnId="{BDA7E1AB-0193-4294-9E7B-8259B1AB4922}">
      <dgm:prSet/>
      <dgm:spPr/>
      <dgm:t>
        <a:bodyPr/>
        <a:lstStyle/>
        <a:p>
          <a:endParaRPr lang="en-US"/>
        </a:p>
      </dgm:t>
    </dgm:pt>
    <dgm:pt modelId="{F2A4CD3F-5134-4015-AFEA-583D36EF5906}">
      <dgm:prSet custT="1"/>
      <dgm:spPr/>
      <dgm:t>
        <a:bodyPr/>
        <a:lstStyle/>
        <a:p>
          <a:r>
            <a:rPr lang="en-US" sz="2400" dirty="0"/>
            <a:t>Objective :  Mrs. Bubbles OASIS was inaccurately coded at SOC.  Solve the following riddles related to missing oasis guidance to unlock video clues needed to accurately code M1830.  </a:t>
          </a:r>
        </a:p>
        <a:p>
          <a:endParaRPr lang="en-US" sz="2400" dirty="0"/>
        </a:p>
      </dgm:t>
    </dgm:pt>
    <dgm:pt modelId="{CBD40251-8000-4243-B1AD-38FF69F5D24A}" type="parTrans" cxnId="{BE535F50-219E-4582-BFCE-8F17950B0833}">
      <dgm:prSet/>
      <dgm:spPr/>
      <dgm:t>
        <a:bodyPr/>
        <a:lstStyle/>
        <a:p>
          <a:endParaRPr lang="en-US"/>
        </a:p>
      </dgm:t>
    </dgm:pt>
    <dgm:pt modelId="{B0A6C847-AB2D-4EC8-B0B7-44F9183A3A4E}" type="sibTrans" cxnId="{BE535F50-219E-4582-BFCE-8F17950B0833}">
      <dgm:prSet/>
      <dgm:spPr/>
      <dgm:t>
        <a:bodyPr/>
        <a:lstStyle/>
        <a:p>
          <a:endParaRPr lang="en-US"/>
        </a:p>
      </dgm:t>
    </dgm:pt>
    <dgm:pt modelId="{708ACDCA-8BD0-4B19-9EB8-E85866E0F2D6}" type="pres">
      <dgm:prSet presAssocID="{E592193E-BA43-44A2-8A3B-5B4C3ECAF264}" presName="vert0" presStyleCnt="0">
        <dgm:presLayoutVars>
          <dgm:dir/>
          <dgm:animOne val="branch"/>
          <dgm:animLvl val="lvl"/>
        </dgm:presLayoutVars>
      </dgm:prSet>
      <dgm:spPr/>
    </dgm:pt>
    <dgm:pt modelId="{1A4F2644-DC21-469D-A26F-566D8B6F7BF6}" type="pres">
      <dgm:prSet presAssocID="{D5652C08-BC94-4D5E-AAAA-7314043E6224}" presName="thickLine" presStyleLbl="alignNode1" presStyleIdx="0" presStyleCnt="2"/>
      <dgm:spPr/>
    </dgm:pt>
    <dgm:pt modelId="{9435C17D-6ED2-4524-AD59-C0C68C522A3A}" type="pres">
      <dgm:prSet presAssocID="{D5652C08-BC94-4D5E-AAAA-7314043E6224}" presName="horz1" presStyleCnt="0"/>
      <dgm:spPr/>
    </dgm:pt>
    <dgm:pt modelId="{B13BD806-2CFB-40FE-BC2F-C788CE0FEE28}" type="pres">
      <dgm:prSet presAssocID="{D5652C08-BC94-4D5E-AAAA-7314043E6224}" presName="tx1" presStyleLbl="revTx" presStyleIdx="0" presStyleCnt="2"/>
      <dgm:spPr/>
    </dgm:pt>
    <dgm:pt modelId="{66874A64-7174-419A-8D88-66946B67BCFB}" type="pres">
      <dgm:prSet presAssocID="{D5652C08-BC94-4D5E-AAAA-7314043E6224}" presName="vert1" presStyleCnt="0"/>
      <dgm:spPr/>
    </dgm:pt>
    <dgm:pt modelId="{BCE742B1-E5C5-4C52-B059-EA44A66306FD}" type="pres">
      <dgm:prSet presAssocID="{F2A4CD3F-5134-4015-AFEA-583D36EF5906}" presName="thickLine" presStyleLbl="alignNode1" presStyleIdx="1" presStyleCnt="2"/>
      <dgm:spPr/>
    </dgm:pt>
    <dgm:pt modelId="{1D6D7A5E-765B-41A8-AACE-B62F5A5CB4F6}" type="pres">
      <dgm:prSet presAssocID="{F2A4CD3F-5134-4015-AFEA-583D36EF5906}" presName="horz1" presStyleCnt="0"/>
      <dgm:spPr/>
    </dgm:pt>
    <dgm:pt modelId="{1B37C751-A345-4131-BFBD-E0E0C008CB40}" type="pres">
      <dgm:prSet presAssocID="{F2A4CD3F-5134-4015-AFEA-583D36EF5906}" presName="tx1" presStyleLbl="revTx" presStyleIdx="1" presStyleCnt="2" custScaleY="162691"/>
      <dgm:spPr/>
    </dgm:pt>
    <dgm:pt modelId="{8AD7A856-D7B8-40A5-BF2A-1B8D0D054F36}" type="pres">
      <dgm:prSet presAssocID="{F2A4CD3F-5134-4015-AFEA-583D36EF5906}" presName="vert1" presStyleCnt="0"/>
      <dgm:spPr/>
    </dgm:pt>
  </dgm:ptLst>
  <dgm:cxnLst>
    <dgm:cxn modelId="{C5BD745F-A08F-4959-A15E-07C4BDFA10F4}" type="presOf" srcId="{E592193E-BA43-44A2-8A3B-5B4C3ECAF264}" destId="{708ACDCA-8BD0-4B19-9EB8-E85866E0F2D6}" srcOrd="0" destOrd="0" presId="urn:microsoft.com/office/officeart/2008/layout/LinedList"/>
    <dgm:cxn modelId="{E6891C62-358F-4E7F-862E-490438C1C74F}" type="presOf" srcId="{F2A4CD3F-5134-4015-AFEA-583D36EF5906}" destId="{1B37C751-A345-4131-BFBD-E0E0C008CB40}" srcOrd="0" destOrd="0" presId="urn:microsoft.com/office/officeart/2008/layout/LinedList"/>
    <dgm:cxn modelId="{BE535F50-219E-4582-BFCE-8F17950B0833}" srcId="{E592193E-BA43-44A2-8A3B-5B4C3ECAF264}" destId="{F2A4CD3F-5134-4015-AFEA-583D36EF5906}" srcOrd="1" destOrd="0" parTransId="{CBD40251-8000-4243-B1AD-38FF69F5D24A}" sibTransId="{B0A6C847-AB2D-4EC8-B0B7-44F9183A3A4E}"/>
    <dgm:cxn modelId="{BDA7E1AB-0193-4294-9E7B-8259B1AB4922}" srcId="{E592193E-BA43-44A2-8A3B-5B4C3ECAF264}" destId="{D5652C08-BC94-4D5E-AAAA-7314043E6224}" srcOrd="0" destOrd="0" parTransId="{A1272592-F3A8-4B79-BB16-71FE492459CF}" sibTransId="{36E50BA4-6B4B-44B8-BEAC-2797DD7A70EC}"/>
    <dgm:cxn modelId="{26E9CECB-A1EA-4D76-A605-FE13D41CC24C}" type="presOf" srcId="{D5652C08-BC94-4D5E-AAAA-7314043E6224}" destId="{B13BD806-2CFB-40FE-BC2F-C788CE0FEE28}" srcOrd="0" destOrd="0" presId="urn:microsoft.com/office/officeart/2008/layout/LinedList"/>
    <dgm:cxn modelId="{37876035-E55B-4885-A6B3-13F90D97167B}" type="presParOf" srcId="{708ACDCA-8BD0-4B19-9EB8-E85866E0F2D6}" destId="{1A4F2644-DC21-469D-A26F-566D8B6F7BF6}" srcOrd="0" destOrd="0" presId="urn:microsoft.com/office/officeart/2008/layout/LinedList"/>
    <dgm:cxn modelId="{C112BBDB-F193-43CC-8F4A-8EAB579E7540}" type="presParOf" srcId="{708ACDCA-8BD0-4B19-9EB8-E85866E0F2D6}" destId="{9435C17D-6ED2-4524-AD59-C0C68C522A3A}" srcOrd="1" destOrd="0" presId="urn:microsoft.com/office/officeart/2008/layout/LinedList"/>
    <dgm:cxn modelId="{CAB48F83-C2B4-45CE-AB49-33CE209A420D}" type="presParOf" srcId="{9435C17D-6ED2-4524-AD59-C0C68C522A3A}" destId="{B13BD806-2CFB-40FE-BC2F-C788CE0FEE28}" srcOrd="0" destOrd="0" presId="urn:microsoft.com/office/officeart/2008/layout/LinedList"/>
    <dgm:cxn modelId="{FE7B6FEE-9268-44F2-858E-6E55E05B5956}" type="presParOf" srcId="{9435C17D-6ED2-4524-AD59-C0C68C522A3A}" destId="{66874A64-7174-419A-8D88-66946B67BCFB}" srcOrd="1" destOrd="0" presId="urn:microsoft.com/office/officeart/2008/layout/LinedList"/>
    <dgm:cxn modelId="{14D17F9C-37C4-4BC2-95F7-7C317837B302}" type="presParOf" srcId="{708ACDCA-8BD0-4B19-9EB8-E85866E0F2D6}" destId="{BCE742B1-E5C5-4C52-B059-EA44A66306FD}" srcOrd="2" destOrd="0" presId="urn:microsoft.com/office/officeart/2008/layout/LinedList"/>
    <dgm:cxn modelId="{D2771F2A-670E-4FBD-AEC3-FBBD3316BAFE}" type="presParOf" srcId="{708ACDCA-8BD0-4B19-9EB8-E85866E0F2D6}" destId="{1D6D7A5E-765B-41A8-AACE-B62F5A5CB4F6}" srcOrd="3" destOrd="0" presId="urn:microsoft.com/office/officeart/2008/layout/LinedList"/>
    <dgm:cxn modelId="{386181DA-5012-4F24-BBB1-C32D07D5D919}" type="presParOf" srcId="{1D6D7A5E-765B-41A8-AACE-B62F5A5CB4F6}" destId="{1B37C751-A345-4131-BFBD-E0E0C008CB40}" srcOrd="0" destOrd="0" presId="urn:microsoft.com/office/officeart/2008/layout/LinedList"/>
    <dgm:cxn modelId="{5062A68C-0D07-4387-ADF7-9D8A3B7644EF}" type="presParOf" srcId="{1D6D7A5E-765B-41A8-AACE-B62F5A5CB4F6}" destId="{8AD7A856-D7B8-40A5-BF2A-1B8D0D054F3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1916E8-CDF7-43E1-A668-4F6CBDC799A3}" type="doc">
      <dgm:prSet loTypeId="urn:microsoft.com/office/officeart/2005/8/layout/vProcess5" loCatId="process" qsTypeId="urn:microsoft.com/office/officeart/2005/8/quickstyle/simple1" qsCatId="simple" csTypeId="urn:microsoft.com/office/officeart/2005/8/colors/accent3_2" csCatId="accent3"/>
      <dgm:spPr/>
      <dgm:t>
        <a:bodyPr/>
        <a:lstStyle/>
        <a:p>
          <a:endParaRPr lang="en-US"/>
        </a:p>
      </dgm:t>
    </dgm:pt>
    <dgm:pt modelId="{2F76405C-A1CD-4D26-8DE7-5DF660EB5DAB}">
      <dgm:prSet/>
      <dgm:spPr/>
      <dgm:t>
        <a:bodyPr/>
        <a:lstStyle/>
        <a:p>
          <a:r>
            <a:rPr lang="en-US"/>
            <a:t>SAFE ACCESS</a:t>
          </a:r>
        </a:p>
      </dgm:t>
    </dgm:pt>
    <dgm:pt modelId="{2952F27C-35AF-4922-AB49-ABC76011EA31}" type="parTrans" cxnId="{5CBA0B9E-A0E8-4D9A-B751-D845BC934CC9}">
      <dgm:prSet/>
      <dgm:spPr/>
      <dgm:t>
        <a:bodyPr/>
        <a:lstStyle/>
        <a:p>
          <a:endParaRPr lang="en-US"/>
        </a:p>
      </dgm:t>
    </dgm:pt>
    <dgm:pt modelId="{CA1439CD-B564-49E9-AC8E-E05818DB97ED}" type="sibTrans" cxnId="{5CBA0B9E-A0E8-4D9A-B751-D845BC934CC9}">
      <dgm:prSet/>
      <dgm:spPr/>
      <dgm:t>
        <a:bodyPr/>
        <a:lstStyle/>
        <a:p>
          <a:endParaRPr lang="en-US"/>
        </a:p>
      </dgm:t>
    </dgm:pt>
    <dgm:pt modelId="{9213A4E5-E8DA-4F30-93C6-A07424CB2562}">
      <dgm:prSet/>
      <dgm:spPr/>
      <dgm:t>
        <a:bodyPr/>
        <a:lstStyle/>
        <a:p>
          <a:r>
            <a:rPr lang="en-US"/>
            <a:t>Transfering IN AND OUT shower/tub</a:t>
          </a:r>
        </a:p>
      </dgm:t>
    </dgm:pt>
    <dgm:pt modelId="{53D8EEB8-9844-454E-B914-718CED6AC11F}" type="parTrans" cxnId="{BF53996E-859E-45F3-A73C-A4A9BF17F082}">
      <dgm:prSet/>
      <dgm:spPr/>
      <dgm:t>
        <a:bodyPr/>
        <a:lstStyle/>
        <a:p>
          <a:endParaRPr lang="en-US"/>
        </a:p>
      </dgm:t>
    </dgm:pt>
    <dgm:pt modelId="{FBEF3BA5-1A32-4D7A-B7B3-C18C08167D43}" type="sibTrans" cxnId="{BF53996E-859E-45F3-A73C-A4A9BF17F082}">
      <dgm:prSet/>
      <dgm:spPr/>
      <dgm:t>
        <a:bodyPr/>
        <a:lstStyle/>
        <a:p>
          <a:endParaRPr lang="en-US"/>
        </a:p>
      </dgm:t>
    </dgm:pt>
    <dgm:pt modelId="{9D5EE38D-A7A9-493A-B886-329E2CC4F980}">
      <dgm:prSet/>
      <dgm:spPr/>
      <dgm:t>
        <a:bodyPr/>
        <a:lstStyle/>
        <a:p>
          <a:r>
            <a:rPr lang="en-US"/>
            <a:t>Safe Bathing</a:t>
          </a:r>
        </a:p>
      </dgm:t>
    </dgm:pt>
    <dgm:pt modelId="{A57977A5-E04B-49ED-BF1D-FBEC48E549F0}" type="parTrans" cxnId="{069E6BD9-8BE5-42D7-ADCF-67B5D11D2E27}">
      <dgm:prSet/>
      <dgm:spPr/>
      <dgm:t>
        <a:bodyPr/>
        <a:lstStyle/>
        <a:p>
          <a:endParaRPr lang="en-US"/>
        </a:p>
      </dgm:t>
    </dgm:pt>
    <dgm:pt modelId="{FE5845B0-8945-4EA3-9BE8-110FC480A0D6}" type="sibTrans" cxnId="{069E6BD9-8BE5-42D7-ADCF-67B5D11D2E27}">
      <dgm:prSet/>
      <dgm:spPr/>
      <dgm:t>
        <a:bodyPr/>
        <a:lstStyle/>
        <a:p>
          <a:endParaRPr lang="en-US"/>
        </a:p>
      </dgm:t>
    </dgm:pt>
    <dgm:pt modelId="{4C88C1D9-57F0-4B9F-9BA1-41CF3EC35C08}" type="pres">
      <dgm:prSet presAssocID="{D11916E8-CDF7-43E1-A668-4F6CBDC799A3}" presName="outerComposite" presStyleCnt="0">
        <dgm:presLayoutVars>
          <dgm:chMax val="5"/>
          <dgm:dir/>
          <dgm:resizeHandles val="exact"/>
        </dgm:presLayoutVars>
      </dgm:prSet>
      <dgm:spPr/>
    </dgm:pt>
    <dgm:pt modelId="{0AB4B970-589C-43C1-8E24-20E531FDD731}" type="pres">
      <dgm:prSet presAssocID="{D11916E8-CDF7-43E1-A668-4F6CBDC799A3}" presName="dummyMaxCanvas" presStyleCnt="0">
        <dgm:presLayoutVars/>
      </dgm:prSet>
      <dgm:spPr/>
    </dgm:pt>
    <dgm:pt modelId="{84DB84FB-6D45-42E1-B7AE-0D0D9B82512E}" type="pres">
      <dgm:prSet presAssocID="{D11916E8-CDF7-43E1-A668-4F6CBDC799A3}" presName="ThreeNodes_1" presStyleLbl="node1" presStyleIdx="0" presStyleCnt="3">
        <dgm:presLayoutVars>
          <dgm:bulletEnabled val="1"/>
        </dgm:presLayoutVars>
      </dgm:prSet>
      <dgm:spPr/>
    </dgm:pt>
    <dgm:pt modelId="{CC5AA1D2-78DB-4AE0-84F9-79E2DBABA8BD}" type="pres">
      <dgm:prSet presAssocID="{D11916E8-CDF7-43E1-A668-4F6CBDC799A3}" presName="ThreeNodes_2" presStyleLbl="node1" presStyleIdx="1" presStyleCnt="3">
        <dgm:presLayoutVars>
          <dgm:bulletEnabled val="1"/>
        </dgm:presLayoutVars>
      </dgm:prSet>
      <dgm:spPr/>
    </dgm:pt>
    <dgm:pt modelId="{523F3968-CC95-4AA6-89B8-554AC6E17ED5}" type="pres">
      <dgm:prSet presAssocID="{D11916E8-CDF7-43E1-A668-4F6CBDC799A3}" presName="ThreeNodes_3" presStyleLbl="node1" presStyleIdx="2" presStyleCnt="3">
        <dgm:presLayoutVars>
          <dgm:bulletEnabled val="1"/>
        </dgm:presLayoutVars>
      </dgm:prSet>
      <dgm:spPr/>
    </dgm:pt>
    <dgm:pt modelId="{274E5C56-4795-4BB4-A48D-E40FF43383C4}" type="pres">
      <dgm:prSet presAssocID="{D11916E8-CDF7-43E1-A668-4F6CBDC799A3}" presName="ThreeConn_1-2" presStyleLbl="fgAccFollowNode1" presStyleIdx="0" presStyleCnt="2">
        <dgm:presLayoutVars>
          <dgm:bulletEnabled val="1"/>
        </dgm:presLayoutVars>
      </dgm:prSet>
      <dgm:spPr/>
    </dgm:pt>
    <dgm:pt modelId="{9641BA98-FCE9-435B-9B11-208AA2140AE4}" type="pres">
      <dgm:prSet presAssocID="{D11916E8-CDF7-43E1-A668-4F6CBDC799A3}" presName="ThreeConn_2-3" presStyleLbl="fgAccFollowNode1" presStyleIdx="1" presStyleCnt="2">
        <dgm:presLayoutVars>
          <dgm:bulletEnabled val="1"/>
        </dgm:presLayoutVars>
      </dgm:prSet>
      <dgm:spPr/>
    </dgm:pt>
    <dgm:pt modelId="{9F093B00-717F-4978-B0F0-7798B28387D5}" type="pres">
      <dgm:prSet presAssocID="{D11916E8-CDF7-43E1-A668-4F6CBDC799A3}" presName="ThreeNodes_1_text" presStyleLbl="node1" presStyleIdx="2" presStyleCnt="3">
        <dgm:presLayoutVars>
          <dgm:bulletEnabled val="1"/>
        </dgm:presLayoutVars>
      </dgm:prSet>
      <dgm:spPr/>
    </dgm:pt>
    <dgm:pt modelId="{2A9BE2CB-30AF-4509-8156-7ECA23378EA0}" type="pres">
      <dgm:prSet presAssocID="{D11916E8-CDF7-43E1-A668-4F6CBDC799A3}" presName="ThreeNodes_2_text" presStyleLbl="node1" presStyleIdx="2" presStyleCnt="3">
        <dgm:presLayoutVars>
          <dgm:bulletEnabled val="1"/>
        </dgm:presLayoutVars>
      </dgm:prSet>
      <dgm:spPr/>
    </dgm:pt>
    <dgm:pt modelId="{412A1F07-7E8A-40BA-BC40-307834223EBD}" type="pres">
      <dgm:prSet presAssocID="{D11916E8-CDF7-43E1-A668-4F6CBDC799A3}" presName="ThreeNodes_3_text" presStyleLbl="node1" presStyleIdx="2" presStyleCnt="3">
        <dgm:presLayoutVars>
          <dgm:bulletEnabled val="1"/>
        </dgm:presLayoutVars>
      </dgm:prSet>
      <dgm:spPr/>
    </dgm:pt>
  </dgm:ptLst>
  <dgm:cxnLst>
    <dgm:cxn modelId="{584EEF01-C4DA-494C-89B2-79768CCCAC9F}" type="presOf" srcId="{FBEF3BA5-1A32-4D7A-B7B3-C18C08167D43}" destId="{9641BA98-FCE9-435B-9B11-208AA2140AE4}" srcOrd="0" destOrd="0" presId="urn:microsoft.com/office/officeart/2005/8/layout/vProcess5"/>
    <dgm:cxn modelId="{F117EC0D-002E-4BD3-9B43-D37C4B1A4617}" type="presOf" srcId="{CA1439CD-B564-49E9-AC8E-E05818DB97ED}" destId="{274E5C56-4795-4BB4-A48D-E40FF43383C4}" srcOrd="0" destOrd="0" presId="urn:microsoft.com/office/officeart/2005/8/layout/vProcess5"/>
    <dgm:cxn modelId="{2CD81A1B-EF8B-471C-AA76-8CE80131D4BE}" type="presOf" srcId="{9D5EE38D-A7A9-493A-B886-329E2CC4F980}" destId="{523F3968-CC95-4AA6-89B8-554AC6E17ED5}" srcOrd="0" destOrd="0" presId="urn:microsoft.com/office/officeart/2005/8/layout/vProcess5"/>
    <dgm:cxn modelId="{C8C5F520-BDAE-4597-A2D5-AE1A2D79A96C}" type="presOf" srcId="{2F76405C-A1CD-4D26-8DE7-5DF660EB5DAB}" destId="{9F093B00-717F-4978-B0F0-7798B28387D5}" srcOrd="1" destOrd="0" presId="urn:microsoft.com/office/officeart/2005/8/layout/vProcess5"/>
    <dgm:cxn modelId="{5C9D243F-853F-45E0-B018-CD9E02A6FC4B}" type="presOf" srcId="{9213A4E5-E8DA-4F30-93C6-A07424CB2562}" destId="{2A9BE2CB-30AF-4509-8156-7ECA23378EA0}" srcOrd="1" destOrd="0" presId="urn:microsoft.com/office/officeart/2005/8/layout/vProcess5"/>
    <dgm:cxn modelId="{BF53996E-859E-45F3-A73C-A4A9BF17F082}" srcId="{D11916E8-CDF7-43E1-A668-4F6CBDC799A3}" destId="{9213A4E5-E8DA-4F30-93C6-A07424CB2562}" srcOrd="1" destOrd="0" parTransId="{53D8EEB8-9844-454E-B914-718CED6AC11F}" sibTransId="{FBEF3BA5-1A32-4D7A-B7B3-C18C08167D43}"/>
    <dgm:cxn modelId="{57644C8F-C20B-454D-B1A4-B69DB6F99397}" type="presOf" srcId="{D11916E8-CDF7-43E1-A668-4F6CBDC799A3}" destId="{4C88C1D9-57F0-4B9F-9BA1-41CF3EC35C08}" srcOrd="0" destOrd="0" presId="urn:microsoft.com/office/officeart/2005/8/layout/vProcess5"/>
    <dgm:cxn modelId="{5CBA0B9E-A0E8-4D9A-B751-D845BC934CC9}" srcId="{D11916E8-CDF7-43E1-A668-4F6CBDC799A3}" destId="{2F76405C-A1CD-4D26-8DE7-5DF660EB5DAB}" srcOrd="0" destOrd="0" parTransId="{2952F27C-35AF-4922-AB49-ABC76011EA31}" sibTransId="{CA1439CD-B564-49E9-AC8E-E05818DB97ED}"/>
    <dgm:cxn modelId="{75299AA1-9E08-4470-8168-F8D76A5A7F68}" type="presOf" srcId="{9213A4E5-E8DA-4F30-93C6-A07424CB2562}" destId="{CC5AA1D2-78DB-4AE0-84F9-79E2DBABA8BD}" srcOrd="0" destOrd="0" presId="urn:microsoft.com/office/officeart/2005/8/layout/vProcess5"/>
    <dgm:cxn modelId="{7744E0D1-D551-49F8-B888-0052A45E15DF}" type="presOf" srcId="{9D5EE38D-A7A9-493A-B886-329E2CC4F980}" destId="{412A1F07-7E8A-40BA-BC40-307834223EBD}" srcOrd="1" destOrd="0" presId="urn:microsoft.com/office/officeart/2005/8/layout/vProcess5"/>
    <dgm:cxn modelId="{069E6BD9-8BE5-42D7-ADCF-67B5D11D2E27}" srcId="{D11916E8-CDF7-43E1-A668-4F6CBDC799A3}" destId="{9D5EE38D-A7A9-493A-B886-329E2CC4F980}" srcOrd="2" destOrd="0" parTransId="{A57977A5-E04B-49ED-BF1D-FBEC48E549F0}" sibTransId="{FE5845B0-8945-4EA3-9BE8-110FC480A0D6}"/>
    <dgm:cxn modelId="{8630C8EB-E626-4C01-8AD1-B74EE019C337}" type="presOf" srcId="{2F76405C-A1CD-4D26-8DE7-5DF660EB5DAB}" destId="{84DB84FB-6D45-42E1-B7AE-0D0D9B82512E}" srcOrd="0" destOrd="0" presId="urn:microsoft.com/office/officeart/2005/8/layout/vProcess5"/>
    <dgm:cxn modelId="{CFB82DC2-5B85-4F2D-BF1E-071C5BBBC080}" type="presParOf" srcId="{4C88C1D9-57F0-4B9F-9BA1-41CF3EC35C08}" destId="{0AB4B970-589C-43C1-8E24-20E531FDD731}" srcOrd="0" destOrd="0" presId="urn:microsoft.com/office/officeart/2005/8/layout/vProcess5"/>
    <dgm:cxn modelId="{5D167A5F-C02D-46C0-9AE6-9F1D97292FFA}" type="presParOf" srcId="{4C88C1D9-57F0-4B9F-9BA1-41CF3EC35C08}" destId="{84DB84FB-6D45-42E1-B7AE-0D0D9B82512E}" srcOrd="1" destOrd="0" presId="urn:microsoft.com/office/officeart/2005/8/layout/vProcess5"/>
    <dgm:cxn modelId="{01B6ACEF-A8BD-4527-91BE-993C8F8C0763}" type="presParOf" srcId="{4C88C1D9-57F0-4B9F-9BA1-41CF3EC35C08}" destId="{CC5AA1D2-78DB-4AE0-84F9-79E2DBABA8BD}" srcOrd="2" destOrd="0" presId="urn:microsoft.com/office/officeart/2005/8/layout/vProcess5"/>
    <dgm:cxn modelId="{117D1C9F-E611-4A0D-BA0B-604A0E1F52B8}" type="presParOf" srcId="{4C88C1D9-57F0-4B9F-9BA1-41CF3EC35C08}" destId="{523F3968-CC95-4AA6-89B8-554AC6E17ED5}" srcOrd="3" destOrd="0" presId="urn:microsoft.com/office/officeart/2005/8/layout/vProcess5"/>
    <dgm:cxn modelId="{020F704E-0D74-4ACB-A9D0-A1E0CC4E504F}" type="presParOf" srcId="{4C88C1D9-57F0-4B9F-9BA1-41CF3EC35C08}" destId="{274E5C56-4795-4BB4-A48D-E40FF43383C4}" srcOrd="4" destOrd="0" presId="urn:microsoft.com/office/officeart/2005/8/layout/vProcess5"/>
    <dgm:cxn modelId="{F7697EDB-ABB8-43CB-A1B7-009CDFC72BD2}" type="presParOf" srcId="{4C88C1D9-57F0-4B9F-9BA1-41CF3EC35C08}" destId="{9641BA98-FCE9-435B-9B11-208AA2140AE4}" srcOrd="5" destOrd="0" presId="urn:microsoft.com/office/officeart/2005/8/layout/vProcess5"/>
    <dgm:cxn modelId="{89B2FA59-A3EC-42F2-9456-F36C6F3F9D99}" type="presParOf" srcId="{4C88C1D9-57F0-4B9F-9BA1-41CF3EC35C08}" destId="{9F093B00-717F-4978-B0F0-7798B28387D5}" srcOrd="6" destOrd="0" presId="urn:microsoft.com/office/officeart/2005/8/layout/vProcess5"/>
    <dgm:cxn modelId="{3DAF1ACD-0DB5-4C57-9EAD-F50468E77668}" type="presParOf" srcId="{4C88C1D9-57F0-4B9F-9BA1-41CF3EC35C08}" destId="{2A9BE2CB-30AF-4509-8156-7ECA23378EA0}" srcOrd="7" destOrd="0" presId="urn:microsoft.com/office/officeart/2005/8/layout/vProcess5"/>
    <dgm:cxn modelId="{B8D2459F-44E4-4D65-BD06-EC898A45432B}" type="presParOf" srcId="{4C88C1D9-57F0-4B9F-9BA1-41CF3EC35C08}" destId="{412A1F07-7E8A-40BA-BC40-307834223EBD}"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F2644-DC21-469D-A26F-566D8B6F7BF6}">
      <dsp:nvSpPr>
        <dsp:cNvPr id="0" name=""/>
        <dsp:cNvSpPr/>
      </dsp:nvSpPr>
      <dsp:spPr>
        <a:xfrm>
          <a:off x="0" y="1961"/>
          <a:ext cx="6815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3BD806-2CFB-40FE-BC2F-C788CE0FEE28}">
      <dsp:nvSpPr>
        <dsp:cNvPr id="0" name=""/>
        <dsp:cNvSpPr/>
      </dsp:nvSpPr>
      <dsp:spPr>
        <a:xfrm>
          <a:off x="0" y="1961"/>
          <a:ext cx="6815667" cy="186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 crime has been committed and M1830 has been down coded!! </a:t>
          </a:r>
        </a:p>
      </dsp:txBody>
      <dsp:txXfrm>
        <a:off x="0" y="1961"/>
        <a:ext cx="6815667" cy="1866467"/>
      </dsp:txXfrm>
    </dsp:sp>
    <dsp:sp modelId="{BCE742B1-E5C5-4C52-B059-EA44A66306FD}">
      <dsp:nvSpPr>
        <dsp:cNvPr id="0" name=""/>
        <dsp:cNvSpPr/>
      </dsp:nvSpPr>
      <dsp:spPr>
        <a:xfrm>
          <a:off x="0" y="1868428"/>
          <a:ext cx="6815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7C751-A345-4131-BFBD-E0E0C008CB40}">
      <dsp:nvSpPr>
        <dsp:cNvPr id="0" name=""/>
        <dsp:cNvSpPr/>
      </dsp:nvSpPr>
      <dsp:spPr>
        <a:xfrm>
          <a:off x="0" y="1868428"/>
          <a:ext cx="6809011" cy="3036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Objective :  Mrs. Bubbles OASIS was inaccurately coded at SOC.  Solve the following riddles related to missing oasis guidance to unlock video clues needed to accurately code M1830.  </a:t>
          </a:r>
        </a:p>
        <a:p>
          <a:pPr marL="0" lvl="0" indent="0" algn="l" defTabSz="1066800">
            <a:lnSpc>
              <a:spcPct val="90000"/>
            </a:lnSpc>
            <a:spcBef>
              <a:spcPct val="0"/>
            </a:spcBef>
            <a:spcAft>
              <a:spcPct val="35000"/>
            </a:spcAft>
            <a:buNone/>
          </a:pPr>
          <a:endParaRPr lang="en-US" sz="2400" kern="1200" dirty="0"/>
        </a:p>
      </dsp:txBody>
      <dsp:txXfrm>
        <a:off x="0" y="1868428"/>
        <a:ext cx="6809011" cy="3036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B84FB-6D45-42E1-B7AE-0D0D9B82512E}">
      <dsp:nvSpPr>
        <dsp:cNvPr id="0" name=""/>
        <dsp:cNvSpPr/>
      </dsp:nvSpPr>
      <dsp:spPr>
        <a:xfrm>
          <a:off x="0" y="0"/>
          <a:ext cx="4577080" cy="15178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SAFE ACCESS</a:t>
          </a:r>
        </a:p>
      </dsp:txBody>
      <dsp:txXfrm>
        <a:off x="44455" y="44455"/>
        <a:ext cx="2939246" cy="1428898"/>
      </dsp:txXfrm>
    </dsp:sp>
    <dsp:sp modelId="{CC5AA1D2-78DB-4AE0-84F9-79E2DBABA8BD}">
      <dsp:nvSpPr>
        <dsp:cNvPr id="0" name=""/>
        <dsp:cNvSpPr/>
      </dsp:nvSpPr>
      <dsp:spPr>
        <a:xfrm>
          <a:off x="403859" y="1770777"/>
          <a:ext cx="4577080" cy="15178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Transfering IN AND OUT shower/tub</a:t>
          </a:r>
        </a:p>
      </dsp:txBody>
      <dsp:txXfrm>
        <a:off x="448314" y="1815232"/>
        <a:ext cx="3097734" cy="1428898"/>
      </dsp:txXfrm>
    </dsp:sp>
    <dsp:sp modelId="{523F3968-CC95-4AA6-89B8-554AC6E17ED5}">
      <dsp:nvSpPr>
        <dsp:cNvPr id="0" name=""/>
        <dsp:cNvSpPr/>
      </dsp:nvSpPr>
      <dsp:spPr>
        <a:xfrm>
          <a:off x="807719" y="3541554"/>
          <a:ext cx="4577080" cy="15178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Safe Bathing</a:t>
          </a:r>
        </a:p>
      </dsp:txBody>
      <dsp:txXfrm>
        <a:off x="852174" y="3586009"/>
        <a:ext cx="3097734" cy="1428898"/>
      </dsp:txXfrm>
    </dsp:sp>
    <dsp:sp modelId="{274E5C56-4795-4BB4-A48D-E40FF43383C4}">
      <dsp:nvSpPr>
        <dsp:cNvPr id="0" name=""/>
        <dsp:cNvSpPr/>
      </dsp:nvSpPr>
      <dsp:spPr>
        <a:xfrm>
          <a:off x="3590504" y="1151005"/>
          <a:ext cx="986575" cy="986575"/>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812483" y="1151005"/>
        <a:ext cx="542617" cy="742398"/>
      </dsp:txXfrm>
    </dsp:sp>
    <dsp:sp modelId="{9641BA98-FCE9-435B-9B11-208AA2140AE4}">
      <dsp:nvSpPr>
        <dsp:cNvPr id="0" name=""/>
        <dsp:cNvSpPr/>
      </dsp:nvSpPr>
      <dsp:spPr>
        <a:xfrm>
          <a:off x="3994364" y="2911663"/>
          <a:ext cx="986575" cy="986575"/>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216343" y="2911663"/>
        <a:ext cx="542617" cy="7423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970342" y="0"/>
            <a:ext cx="3038475" cy="465138"/>
          </a:xfrm>
          <a:prstGeom prst="rect">
            <a:avLst/>
          </a:prstGeom>
        </p:spPr>
        <p:txBody>
          <a:bodyPr vert="horz" lIns="91440" tIns="45720" rIns="91440" bIns="45720" rtlCol="0"/>
          <a:lstStyle>
            <a:lvl1pPr algn="r">
              <a:defRPr sz="1200">
                <a:cs typeface="+mn-cs"/>
              </a:defRPr>
            </a:lvl1pPr>
          </a:lstStyle>
          <a:p>
            <a:pPr>
              <a:defRPr/>
            </a:pPr>
            <a:fld id="{54E25FEC-C400-410D-B435-38FBF19F1E9C}" type="datetimeFigureOut">
              <a:rPr lang="en-US"/>
              <a:pPr>
                <a:defRPr/>
              </a:pPr>
              <a:t>10/30/2023</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970342" y="8829675"/>
            <a:ext cx="3038475" cy="465138"/>
          </a:xfrm>
          <a:prstGeom prst="rect">
            <a:avLst/>
          </a:prstGeom>
        </p:spPr>
        <p:txBody>
          <a:bodyPr vert="horz" lIns="91440" tIns="45720" rIns="91440" bIns="45720" rtlCol="0" anchor="b"/>
          <a:lstStyle>
            <a:lvl1pPr algn="r">
              <a:defRPr sz="1200">
                <a:cs typeface="+mn-cs"/>
              </a:defRPr>
            </a:lvl1pPr>
          </a:lstStyle>
          <a:p>
            <a:pPr>
              <a:defRPr/>
            </a:pPr>
            <a:fld id="{532E84BC-88B6-4326-AA83-208938303DD9}" type="slidenum">
              <a:rPr lang="en-US"/>
              <a:pPr>
                <a:defRPr/>
              </a:pPr>
              <a:t>‹#›</a:t>
            </a:fld>
            <a:endParaRPr lang="en-US" dirty="0"/>
          </a:p>
        </p:txBody>
      </p:sp>
    </p:spTree>
    <p:extLst>
      <p:ext uri="{BB962C8B-B14F-4D97-AF65-F5344CB8AC3E}">
        <p14:creationId xmlns:p14="http://schemas.microsoft.com/office/powerpoint/2010/main" val="12547190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6T13:53:32.1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0 103,'7'-5,"0"0,0 0,1 0,0 1,-1 0,1 0,1 1,-1 0,0 1,1 0,17-2,10 0,57 2,-68 2,1287 2,-1270-4,57-10,-57 6,52-1,89-6,-9 1,-44 12,-97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6T13:53:41.3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1,'2271'0,"-2201"3,0 4,101 23,-105-16,1-3,122 4,577-18,-753 3,1-1,0-1,21-5,-13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6T13:53:50.5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1,'8'1,"0"1,0 0,0 0,-1 0,1 1,-1 0,14 9,19 6,6-3,1-3,85 11,103-4,-9 0,-178-13,450 36,187-64,-487 15,77-7,-125-7,204-21,-245 30,57-2,1050 15,-1037 13,-11-1,17 0,11 0,-175-11,1 0,0 2,-1 1,0 0,38 16,-36-12,-1-2,1 0,1-1,38 4,122-10,-90-2,-71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6T13:54:08.4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 52,'-9'3,"17"5,18 5,25 3,1-3,63 8,16 3,-64-11,1-3,93 2,142-14,-104-1,-163 3,190-6,-187 2,1-1,-1-2,65-20,-51 8,1 3,0 2,1 3,1 2,0 2,74 2,584 7,-686-4,0-1,-1-1,38-11,-29 6,42-4,-30 9,0 3,0 2,85 12,-27-3,207-7,-157-5,1477 2,-1603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3:54:42.887"/>
    </inkml:context>
    <inkml:brush xml:id="br0">
      <inkml:brushProperty name="width" value="0.035" units="cm"/>
      <inkml:brushProperty name="height" value="0.035" units="cm"/>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7T16:09:20.6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3,'160'-3,"174"7,-271 2,-1 2,1 4,87 28,-132-35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7T16:09:35.69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0,'1439'0,"-1405"2,-1 2,1 1,37 10,-34-6,0-2,41 3,-38-6,78 17,-82-12,0-2,63 3,-66-9,1-2,0 3,0 0,36 9,-36-6,0-1,1-1,46-3,-43-1,1 2,54 7,-16 2,1-4,116-5,-89-3,-82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7T16:09:45.43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1,'16'0,"0"1,1 0,-1 1,0 1,0 0,0 1,30 12,-30-10,1-1,0 0,1-2,-1 0,29 1,95-5,-69-2,1013 2,-594 1,-467 2,0 1,0 0,-1 2,28 9,-26-7,1 0,-1-2,37 2,42-7,-74-2,0 1,0 2,0 1,0 1,0 2,44 12,-57-11,7 4,0-1,1-2,0 0,0-2,0-1,42 2,13-6,95-3,-38-21,-18 2,-89 18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8T16:52:17.61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28,'175'-14,"-6"1,355 14,-498-1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cs typeface="+mn-cs"/>
              </a:defRPr>
            </a:lvl1pPr>
          </a:lstStyle>
          <a:p>
            <a:pPr>
              <a:defRPr/>
            </a:pPr>
            <a:endParaRPr lang="en-US" dirty="0"/>
          </a:p>
        </p:txBody>
      </p:sp>
      <p:sp>
        <p:nvSpPr>
          <p:cNvPr id="3" name="Date Placeholder 2"/>
          <p:cNvSpPr>
            <a:spLocks noGrp="1"/>
          </p:cNvSpPr>
          <p:nvPr>
            <p:ph type="dt" idx="1"/>
          </p:nvPr>
        </p:nvSpPr>
        <p:spPr bwMode="auto">
          <a:xfrm>
            <a:off x="3970342"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cs typeface="+mn-cs"/>
              </a:defRPr>
            </a:lvl1pPr>
          </a:lstStyle>
          <a:p>
            <a:pPr>
              <a:defRPr/>
            </a:pPr>
            <a:fld id="{EFD831EC-2785-4FBA-860A-1934061E3F09}" type="datetimeFigureOut">
              <a:rPr lang="en-US"/>
              <a:pPr>
                <a:defRPr/>
              </a:pPr>
              <a:t>10/30/2023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701675" y="4416427"/>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cs typeface="+mn-cs"/>
              </a:defRPr>
            </a:lvl1pPr>
          </a:lstStyle>
          <a:p>
            <a:pPr>
              <a:defRPr/>
            </a:pPr>
            <a:endParaRPr lang="en-US" dirty="0"/>
          </a:p>
        </p:txBody>
      </p:sp>
      <p:sp>
        <p:nvSpPr>
          <p:cNvPr id="7" name="Slide Number Placeholder 6"/>
          <p:cNvSpPr>
            <a:spLocks noGrp="1"/>
          </p:cNvSpPr>
          <p:nvPr>
            <p:ph type="sldNum" sz="quarter" idx="5"/>
          </p:nvPr>
        </p:nvSpPr>
        <p:spPr bwMode="auto">
          <a:xfrm>
            <a:off x="3970342"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cs typeface="+mn-cs"/>
              </a:defRPr>
            </a:lvl1pPr>
          </a:lstStyle>
          <a:p>
            <a:pPr>
              <a:defRPr/>
            </a:pPr>
            <a:fld id="{CBD25D32-D809-4BD2-B6F2-45A39D6DCB6A}" type="slidenum">
              <a:rPr lang="en-US"/>
              <a:pPr>
                <a:defRPr/>
              </a:pPr>
              <a:t>‹#›</a:t>
            </a:fld>
            <a:endParaRPr lang="en-US" dirty="0"/>
          </a:p>
        </p:txBody>
      </p:sp>
    </p:spTree>
    <p:extLst>
      <p:ext uri="{BB962C8B-B14F-4D97-AF65-F5344CB8AC3E}">
        <p14:creationId xmlns:p14="http://schemas.microsoft.com/office/powerpoint/2010/main" val="3144293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dt" idx="1"/>
          </p:nvPr>
        </p:nvSpPr>
        <p:spPr>
          <a:ln/>
        </p:spPr>
        <p:txBody>
          <a:bodyPr/>
          <a:lstStyle/>
          <a:p>
            <a:fld id="{BFAAC039-ED82-44F6-A4F5-B78B58A44183}" type="datetime8">
              <a:rPr lang="en-US"/>
              <a:pPr/>
              <a:t>10/30/2023 9:03 PM</a:t>
            </a:fld>
            <a:endParaRPr lang="en-US" dirty="0"/>
          </a:p>
        </p:txBody>
      </p:sp>
      <p:sp>
        <p:nvSpPr>
          <p:cNvPr id="665602" name="Rectangle 2"/>
          <p:cNvSpPr>
            <a:spLocks noGrp="1" noRot="1" noChangeAspect="1" noChangeArrowheads="1" noTextEdit="1"/>
          </p:cNvSpPr>
          <p:nvPr>
            <p:ph type="sldImg"/>
          </p:nvPr>
        </p:nvSpPr>
        <p:spPr>
          <a:xfrm>
            <a:off x="-23813" y="446088"/>
            <a:ext cx="7140576" cy="4016375"/>
          </a:xfrm>
          <a:ln/>
        </p:spPr>
      </p:sp>
      <p:sp>
        <p:nvSpPr>
          <p:cNvPr id="665603" name="Rectangle 3"/>
          <p:cNvSpPr>
            <a:spLocks noGrp="1" noChangeArrowheads="1"/>
          </p:cNvSpPr>
          <p:nvPr>
            <p:ph type="body" idx="1"/>
          </p:nvPr>
        </p:nvSpPr>
        <p:spPr>
          <a:xfrm>
            <a:off x="295800" y="4686301"/>
            <a:ext cx="6495001" cy="4448521"/>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9</a:t>
            </a:fld>
            <a:endParaRPr lang="en-US" dirty="0"/>
          </a:p>
        </p:txBody>
      </p:sp>
    </p:spTree>
    <p:extLst>
      <p:ext uri="{BB962C8B-B14F-4D97-AF65-F5344CB8AC3E}">
        <p14:creationId xmlns:p14="http://schemas.microsoft.com/office/powerpoint/2010/main" val="2280143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10</a:t>
            </a:fld>
            <a:endParaRPr lang="en-US" dirty="0"/>
          </a:p>
        </p:txBody>
      </p:sp>
    </p:spTree>
    <p:extLst>
      <p:ext uri="{BB962C8B-B14F-4D97-AF65-F5344CB8AC3E}">
        <p14:creationId xmlns:p14="http://schemas.microsoft.com/office/powerpoint/2010/main" val="379044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11</a:t>
            </a:fld>
            <a:endParaRPr lang="en-US" dirty="0"/>
          </a:p>
        </p:txBody>
      </p:sp>
    </p:spTree>
    <p:extLst>
      <p:ext uri="{BB962C8B-B14F-4D97-AF65-F5344CB8AC3E}">
        <p14:creationId xmlns:p14="http://schemas.microsoft.com/office/powerpoint/2010/main" val="1962971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12</a:t>
            </a:fld>
            <a:endParaRPr lang="en-US" dirty="0"/>
          </a:p>
        </p:txBody>
      </p:sp>
    </p:spTree>
    <p:extLst>
      <p:ext uri="{BB962C8B-B14F-4D97-AF65-F5344CB8AC3E}">
        <p14:creationId xmlns:p14="http://schemas.microsoft.com/office/powerpoint/2010/main" val="367589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13</a:t>
            </a:fld>
            <a:endParaRPr lang="en-US" dirty="0"/>
          </a:p>
        </p:txBody>
      </p:sp>
    </p:spTree>
    <p:extLst>
      <p:ext uri="{BB962C8B-B14F-4D97-AF65-F5344CB8AC3E}">
        <p14:creationId xmlns:p14="http://schemas.microsoft.com/office/powerpoint/2010/main" val="2802207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14</a:t>
            </a:fld>
            <a:endParaRPr lang="en-US" dirty="0"/>
          </a:p>
        </p:txBody>
      </p:sp>
    </p:spTree>
    <p:extLst>
      <p:ext uri="{BB962C8B-B14F-4D97-AF65-F5344CB8AC3E}">
        <p14:creationId xmlns:p14="http://schemas.microsoft.com/office/powerpoint/2010/main" val="560844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15</a:t>
            </a:fld>
            <a:endParaRPr lang="en-US" dirty="0"/>
          </a:p>
        </p:txBody>
      </p:sp>
    </p:spTree>
    <p:extLst>
      <p:ext uri="{BB962C8B-B14F-4D97-AF65-F5344CB8AC3E}">
        <p14:creationId xmlns:p14="http://schemas.microsoft.com/office/powerpoint/2010/main" val="289529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16</a:t>
            </a:fld>
            <a:endParaRPr lang="en-US" dirty="0"/>
          </a:p>
        </p:txBody>
      </p:sp>
    </p:spTree>
    <p:extLst>
      <p:ext uri="{BB962C8B-B14F-4D97-AF65-F5344CB8AC3E}">
        <p14:creationId xmlns:p14="http://schemas.microsoft.com/office/powerpoint/2010/main" val="98767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17</a:t>
            </a:fld>
            <a:endParaRPr lang="en-US" dirty="0"/>
          </a:p>
        </p:txBody>
      </p:sp>
    </p:spTree>
    <p:extLst>
      <p:ext uri="{BB962C8B-B14F-4D97-AF65-F5344CB8AC3E}">
        <p14:creationId xmlns:p14="http://schemas.microsoft.com/office/powerpoint/2010/main" val="4290654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18</a:t>
            </a:fld>
            <a:endParaRPr lang="en-US" dirty="0"/>
          </a:p>
        </p:txBody>
      </p:sp>
    </p:spTree>
    <p:extLst>
      <p:ext uri="{BB962C8B-B14F-4D97-AF65-F5344CB8AC3E}">
        <p14:creationId xmlns:p14="http://schemas.microsoft.com/office/powerpoint/2010/main" val="87006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a:t>
            </a:fld>
            <a:endParaRPr lang="en-US" dirty="0"/>
          </a:p>
        </p:txBody>
      </p:sp>
    </p:spTree>
    <p:extLst>
      <p:ext uri="{BB962C8B-B14F-4D97-AF65-F5344CB8AC3E}">
        <p14:creationId xmlns:p14="http://schemas.microsoft.com/office/powerpoint/2010/main" val="213467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19</a:t>
            </a:fld>
            <a:endParaRPr lang="en-US" dirty="0"/>
          </a:p>
        </p:txBody>
      </p:sp>
    </p:spTree>
    <p:extLst>
      <p:ext uri="{BB962C8B-B14F-4D97-AF65-F5344CB8AC3E}">
        <p14:creationId xmlns:p14="http://schemas.microsoft.com/office/powerpoint/2010/main" val="2368549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20</a:t>
            </a:fld>
            <a:endParaRPr lang="en-US" dirty="0"/>
          </a:p>
        </p:txBody>
      </p:sp>
    </p:spTree>
    <p:extLst>
      <p:ext uri="{BB962C8B-B14F-4D97-AF65-F5344CB8AC3E}">
        <p14:creationId xmlns:p14="http://schemas.microsoft.com/office/powerpoint/2010/main" val="329794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21</a:t>
            </a:fld>
            <a:endParaRPr lang="en-US" dirty="0"/>
          </a:p>
        </p:txBody>
      </p:sp>
    </p:spTree>
    <p:extLst>
      <p:ext uri="{BB962C8B-B14F-4D97-AF65-F5344CB8AC3E}">
        <p14:creationId xmlns:p14="http://schemas.microsoft.com/office/powerpoint/2010/main" val="3873102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22</a:t>
            </a:fld>
            <a:endParaRPr lang="en-US" dirty="0"/>
          </a:p>
        </p:txBody>
      </p:sp>
    </p:spTree>
    <p:extLst>
      <p:ext uri="{BB962C8B-B14F-4D97-AF65-F5344CB8AC3E}">
        <p14:creationId xmlns:p14="http://schemas.microsoft.com/office/powerpoint/2010/main" val="4108663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23</a:t>
            </a:fld>
            <a:endParaRPr lang="en-US" dirty="0"/>
          </a:p>
        </p:txBody>
      </p:sp>
    </p:spTree>
    <p:extLst>
      <p:ext uri="{BB962C8B-B14F-4D97-AF65-F5344CB8AC3E}">
        <p14:creationId xmlns:p14="http://schemas.microsoft.com/office/powerpoint/2010/main" val="2983122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24</a:t>
            </a:fld>
            <a:endParaRPr lang="en-US" dirty="0"/>
          </a:p>
        </p:txBody>
      </p:sp>
    </p:spTree>
    <p:extLst>
      <p:ext uri="{BB962C8B-B14F-4D97-AF65-F5344CB8AC3E}">
        <p14:creationId xmlns:p14="http://schemas.microsoft.com/office/powerpoint/2010/main" val="122831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2</a:t>
            </a:fld>
            <a:endParaRPr lang="en-US" dirty="0"/>
          </a:p>
        </p:txBody>
      </p:sp>
    </p:spTree>
    <p:extLst>
      <p:ext uri="{BB962C8B-B14F-4D97-AF65-F5344CB8AC3E}">
        <p14:creationId xmlns:p14="http://schemas.microsoft.com/office/powerpoint/2010/main" val="359335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3</a:t>
            </a:fld>
            <a:endParaRPr lang="en-US" dirty="0"/>
          </a:p>
        </p:txBody>
      </p:sp>
    </p:spTree>
    <p:extLst>
      <p:ext uri="{BB962C8B-B14F-4D97-AF65-F5344CB8AC3E}">
        <p14:creationId xmlns:p14="http://schemas.microsoft.com/office/powerpoint/2010/main" val="113849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4</a:t>
            </a:fld>
            <a:endParaRPr lang="en-US" dirty="0"/>
          </a:p>
        </p:txBody>
      </p:sp>
    </p:spTree>
    <p:extLst>
      <p:ext uri="{BB962C8B-B14F-4D97-AF65-F5344CB8AC3E}">
        <p14:creationId xmlns:p14="http://schemas.microsoft.com/office/powerpoint/2010/main" val="341150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5</a:t>
            </a:fld>
            <a:endParaRPr lang="en-US" dirty="0"/>
          </a:p>
        </p:txBody>
      </p:sp>
    </p:spTree>
    <p:extLst>
      <p:ext uri="{BB962C8B-B14F-4D97-AF65-F5344CB8AC3E}">
        <p14:creationId xmlns:p14="http://schemas.microsoft.com/office/powerpoint/2010/main" val="197251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6</a:t>
            </a:fld>
            <a:endParaRPr lang="en-US" dirty="0"/>
          </a:p>
        </p:txBody>
      </p:sp>
    </p:spTree>
    <p:extLst>
      <p:ext uri="{BB962C8B-B14F-4D97-AF65-F5344CB8AC3E}">
        <p14:creationId xmlns:p14="http://schemas.microsoft.com/office/powerpoint/2010/main" val="263737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7</a:t>
            </a:fld>
            <a:endParaRPr lang="en-US" dirty="0"/>
          </a:p>
        </p:txBody>
      </p:sp>
    </p:spTree>
    <p:extLst>
      <p:ext uri="{BB962C8B-B14F-4D97-AF65-F5344CB8AC3E}">
        <p14:creationId xmlns:p14="http://schemas.microsoft.com/office/powerpoint/2010/main" val="3095786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CBD25D32-D809-4BD2-B6F2-45A39D6DCB6A}" type="slidenum">
              <a:rPr lang="en-US" smtClean="0"/>
              <a:pPr>
                <a:defRPr/>
              </a:pPr>
              <a:t>8</a:t>
            </a:fld>
            <a:endParaRPr lang="en-US" dirty="0"/>
          </a:p>
        </p:txBody>
      </p:sp>
    </p:spTree>
    <p:extLst>
      <p:ext uri="{BB962C8B-B14F-4D97-AF65-F5344CB8AC3E}">
        <p14:creationId xmlns:p14="http://schemas.microsoft.com/office/powerpoint/2010/main" val="2882341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picture containing text, person, screenshot, female&#10;&#10;Description automatically generated">
            <a:extLst>
              <a:ext uri="{FF2B5EF4-FFF2-40B4-BE49-F238E27FC236}">
                <a16:creationId xmlns:a16="http://schemas.microsoft.com/office/drawing/2014/main" id="{BD75D635-D050-A64C-9574-0A49B3DB58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636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C5A03EA7-4C90-4411-BFF7-C0EDC3E6B3B5}" type="slidenum">
              <a:rPr lang="en-US"/>
              <a:pPr>
                <a:defRPr/>
              </a:pPr>
              <a:t>‹#›</a:t>
            </a:fld>
            <a:endParaRPr lang="en-US" dirty="0"/>
          </a:p>
        </p:txBody>
      </p:sp>
    </p:spTree>
    <p:extLst>
      <p:ext uri="{BB962C8B-B14F-4D97-AF65-F5344CB8AC3E}">
        <p14:creationId xmlns:p14="http://schemas.microsoft.com/office/powerpoint/2010/main" val="18000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840" y="-290196"/>
            <a:ext cx="5252719" cy="1162050"/>
          </a:xfrm>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p:nvPr>
        </p:nvSpPr>
        <p:spPr>
          <a:xfrm>
            <a:off x="4766733" y="1219200"/>
            <a:ext cx="6815667" cy="49069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219200"/>
            <a:ext cx="4011084"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8A180A5-C6E9-4CEA-85A4-9ABE23346E3B}" type="slidenum">
              <a:rPr lang="en-US"/>
              <a:pPr>
                <a:defRPr/>
              </a:pPr>
              <a:t>‹#›</a:t>
            </a:fld>
            <a:endParaRPr lang="en-US" dirty="0"/>
          </a:p>
        </p:txBody>
      </p:sp>
    </p:spTree>
    <p:extLst>
      <p:ext uri="{BB962C8B-B14F-4D97-AF65-F5344CB8AC3E}">
        <p14:creationId xmlns:p14="http://schemas.microsoft.com/office/powerpoint/2010/main" val="1867212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14312"/>
            <a:ext cx="10972800" cy="1066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609600" y="6356351"/>
            <a:ext cx="74168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F6B1701-2C79-4A15-B19C-D1DBB4719C37}" type="slidenum">
              <a:rPr lang="en-US"/>
              <a:pPr>
                <a:defRPr/>
              </a:pPr>
              <a:t>‹#›</a:t>
            </a:fld>
            <a:endParaRPr lang="en-US" dirty="0"/>
          </a:p>
        </p:txBody>
      </p:sp>
    </p:spTree>
    <p:extLst>
      <p:ext uri="{BB962C8B-B14F-4D97-AF65-F5344CB8AC3E}">
        <p14:creationId xmlns:p14="http://schemas.microsoft.com/office/powerpoint/2010/main" val="3391665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1">
    <p:spTree>
      <p:nvGrpSpPr>
        <p:cNvPr id="1" name=""/>
        <p:cNvGrpSpPr/>
        <p:nvPr/>
      </p:nvGrpSpPr>
      <p:grpSpPr>
        <a:xfrm>
          <a:off x="0" y="0"/>
          <a:ext cx="0" cy="0"/>
          <a:chOff x="0" y="0"/>
          <a:chExt cx="0" cy="0"/>
        </a:xfrm>
      </p:grpSpPr>
      <p:pic>
        <p:nvPicPr>
          <p:cNvPr id="3" name="Picture 2" descr="A picture containing text, person, screenshot, electronics&#10;&#10;Description automatically generated">
            <a:extLst>
              <a:ext uri="{FF2B5EF4-FFF2-40B4-BE49-F238E27FC236}">
                <a16:creationId xmlns:a16="http://schemas.microsoft.com/office/drawing/2014/main" id="{7F7C9C35-5CC3-4B48-95C2-00DD3F789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43" name="Rectangle 2"/>
          <p:cNvSpPr>
            <a:spLocks noGrp="1" noChangeArrowheads="1"/>
          </p:cNvSpPr>
          <p:nvPr>
            <p:ph type="ctrTitle"/>
          </p:nvPr>
        </p:nvSpPr>
        <p:spPr>
          <a:xfrm>
            <a:off x="3759198" y="2644737"/>
            <a:ext cx="3826316" cy="892552"/>
          </a:xfrm>
          <a:ln algn="ctr"/>
        </p:spPr>
        <p:txBody>
          <a:bodyPr wrap="square" tIns="0" bIns="0" anchor="t">
            <a:spAutoFit/>
          </a:bodyPr>
          <a:lstStyle>
            <a:lvl1pPr algn="r">
              <a:lnSpc>
                <a:spcPct val="100000"/>
              </a:lnSpc>
              <a:defRPr sz="2900" b="1">
                <a:solidFill>
                  <a:schemeClr val="bg1"/>
                </a:solidFill>
                <a:latin typeface="+mj-lt"/>
              </a:defRPr>
            </a:lvl1pPr>
          </a:lstStyle>
          <a:p>
            <a:r>
              <a:rPr lang="en-US" dirty="0"/>
              <a:t>Click to edit Master title style</a:t>
            </a:r>
          </a:p>
        </p:txBody>
      </p:sp>
      <p:sp>
        <p:nvSpPr>
          <p:cNvPr id="6344" name="Rectangle 3"/>
          <p:cNvSpPr>
            <a:spLocks noGrp="1" noChangeArrowheads="1"/>
          </p:cNvSpPr>
          <p:nvPr>
            <p:ph type="subTitle" idx="1"/>
          </p:nvPr>
        </p:nvSpPr>
        <p:spPr>
          <a:xfrm>
            <a:off x="824496" y="3766987"/>
            <a:ext cx="6761018" cy="271613"/>
          </a:xfrm>
        </p:spPr>
        <p:txBody>
          <a:bodyPr wrap="square" lIns="18288" tIns="0" rIns="0" bIns="0">
            <a:spAutoFit/>
          </a:bodyPr>
          <a:lstStyle>
            <a:lvl1pPr marL="0" indent="0" algn="r">
              <a:lnSpc>
                <a:spcPct val="100000"/>
              </a:lnSpc>
              <a:spcBef>
                <a:spcPts val="794"/>
              </a:spcBef>
              <a:buClr>
                <a:schemeClr val="tx2"/>
              </a:buClr>
              <a:buSzTx/>
              <a:buFont typeface="Wingdings" pitchFamily="2" charset="2"/>
              <a:buNone/>
              <a:defRPr sz="1765">
                <a:solidFill>
                  <a:schemeClr val="bg1"/>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3169378" y="4321106"/>
            <a:ext cx="4416136" cy="458096"/>
          </a:xfrm>
        </p:spPr>
        <p:txBody>
          <a:bodyPr lIns="18288" tIns="0" rIns="0" bIns="0"/>
          <a:lstStyle>
            <a:lvl1pPr algn="r">
              <a:lnSpc>
                <a:spcPct val="110000"/>
              </a:lnSpc>
              <a:spcBef>
                <a:spcPts val="62"/>
              </a:spcBef>
              <a:buNone/>
              <a:defRPr sz="1700" baseline="0">
                <a:solidFill>
                  <a:schemeClr val="bg1"/>
                </a:solidFill>
              </a:defRPr>
            </a:lvl1pPr>
          </a:lstStyle>
          <a:p>
            <a:pPr lvl="0"/>
            <a:r>
              <a:rPr lang="en-US" dirty="0"/>
              <a:t>Date</a:t>
            </a:r>
          </a:p>
          <a:p>
            <a:pPr lvl="0"/>
            <a:r>
              <a:rPr lang="en-US" dirty="0"/>
              <a:t>Speaker Name</a:t>
            </a:r>
          </a:p>
        </p:txBody>
      </p:sp>
      <p:sp>
        <p:nvSpPr>
          <p:cNvPr id="9" name="shpStamp" hidden="1"/>
          <p:cNvSpPr txBox="1">
            <a:spLocks noChangeArrowheads="1"/>
          </p:cNvSpPr>
          <p:nvPr userDrawn="1">
            <p:custDataLst>
              <p:tags r:id="rId1"/>
            </p:custDataLst>
          </p:nvPr>
        </p:nvSpPr>
        <p:spPr bwMode="ltGray">
          <a:xfrm>
            <a:off x="10108046" y="147658"/>
            <a:ext cx="1252681" cy="322169"/>
          </a:xfrm>
          <a:prstGeom prst="rect">
            <a:avLst/>
          </a:prstGeom>
          <a:noFill/>
          <a:ln w="9525" algn="ctr">
            <a:noFill/>
            <a:miter lim="800000"/>
            <a:headEnd/>
            <a:tailEnd/>
          </a:ln>
          <a:effectLst/>
        </p:spPr>
        <p:txBody>
          <a:bodyPr wrap="none" lIns="0" tIns="0" rIns="0" bIns="0" anchor="t"/>
          <a:lstStyle/>
          <a:p>
            <a:pPr algn="r"/>
            <a:r>
              <a:rPr lang="en-US" sz="1235" b="0" dirty="0">
                <a:solidFill>
                  <a:srgbClr val="FF0000"/>
                </a:solidFill>
                <a:latin typeface="Arial"/>
              </a:rPr>
              <a:t>STAMP</a:t>
            </a:r>
          </a:p>
        </p:txBody>
      </p:sp>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8409" rIns="32273" bIns="0" anchor="t"/>
          <a:lstStyle/>
          <a:p>
            <a:pPr lvl="0"/>
            <a:r>
              <a:rPr lang="en-US" sz="1059" b="1" dirty="0">
                <a:solidFill>
                  <a:srgbClr val="FF0000"/>
                </a:solidFill>
              </a:rPr>
              <a:t>PB Cover</a:t>
            </a:r>
            <a:r>
              <a:rPr lang="en-US" sz="1059" b="1" baseline="0" dirty="0">
                <a:solidFill>
                  <a:srgbClr val="FF0000"/>
                </a:solidFill>
              </a:rPr>
              <a:t> Logo</a:t>
            </a:r>
            <a:r>
              <a:rPr lang="en-US" sz="1059" b="1" dirty="0">
                <a:solidFill>
                  <a:srgbClr val="FF0000"/>
                </a:solidFill>
              </a:rPr>
              <a:t> Placeholder </a:t>
            </a:r>
            <a:br>
              <a:rPr lang="en-US" sz="1059" dirty="0">
                <a:solidFill>
                  <a:srgbClr val="FF0000"/>
                </a:solidFill>
              </a:rPr>
            </a:br>
            <a:r>
              <a:rPr lang="en-US" sz="1059" dirty="0">
                <a:solidFill>
                  <a:srgbClr val="FF0000"/>
                </a:solidFill>
              </a:rPr>
              <a:t>Delete this box if you see it on a slide, but DO NOT REMOVE this box from the slide layout. </a:t>
            </a:r>
          </a:p>
        </p:txBody>
      </p:sp>
    </p:spTree>
    <p:extLst>
      <p:ext uri="{BB962C8B-B14F-4D97-AF65-F5344CB8AC3E}">
        <p14:creationId xmlns:p14="http://schemas.microsoft.com/office/powerpoint/2010/main" val="263693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609600" y="1262829"/>
            <a:ext cx="10972800" cy="505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a:xfrm>
            <a:off x="2844800" y="6356351"/>
            <a:ext cx="57912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44DF6C42-B37C-44BF-B78B-C73995278EA6}" type="slidenum">
              <a:rPr lang="en-US"/>
              <a:pPr>
                <a:defRPr/>
              </a:pPr>
              <a:t>‹#›</a:t>
            </a:fld>
            <a:endParaRPr lang="en-US" dirty="0"/>
          </a:p>
        </p:txBody>
      </p:sp>
    </p:spTree>
    <p:extLst>
      <p:ext uri="{BB962C8B-B14F-4D97-AF65-F5344CB8AC3E}">
        <p14:creationId xmlns:p14="http://schemas.microsoft.com/office/powerpoint/2010/main" val="243049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lvl1pPr>
              <a:defRPr/>
            </a:lvl1pPr>
          </a:lstStyle>
          <a:p>
            <a:pPr>
              <a:defRPr/>
            </a:pPr>
            <a:fld id="{F16C066F-21D0-464F-A6D6-03C7F2D7FFB7}" type="slidenum">
              <a:rPr lang="en-US"/>
              <a:pPr>
                <a:defRPr/>
              </a:pPr>
              <a:t>‹#›</a:t>
            </a:fld>
            <a:endParaRPr lang="en-US" dirty="0"/>
          </a:p>
        </p:txBody>
      </p:sp>
    </p:spTree>
    <p:extLst>
      <p:ext uri="{BB962C8B-B14F-4D97-AF65-F5344CB8AC3E}">
        <p14:creationId xmlns:p14="http://schemas.microsoft.com/office/powerpoint/2010/main" val="168145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lvl1pPr>
              <a:defRPr/>
            </a:lvl1pPr>
          </a:lstStyle>
          <a:p>
            <a:pPr>
              <a:defRPr/>
            </a:pPr>
            <a:fld id="{F16C066F-21D0-464F-A6D6-03C7F2D7FFB7}" type="slidenum">
              <a:rPr lang="en-US"/>
              <a:pPr>
                <a:defRPr/>
              </a:pPr>
              <a:t>‹#›</a:t>
            </a:fld>
            <a:endParaRPr lang="en-US" dirty="0"/>
          </a:p>
        </p:txBody>
      </p:sp>
      <p:pic>
        <p:nvPicPr>
          <p:cNvPr id="4" name="Picture 3">
            <a:extLst>
              <a:ext uri="{FF2B5EF4-FFF2-40B4-BE49-F238E27FC236}">
                <a16:creationId xmlns:a16="http://schemas.microsoft.com/office/drawing/2014/main" id="{D514170E-72D7-E34D-8633-144917EBF5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Logo, company name&#10;&#10;Description automatically generated">
            <a:extLst>
              <a:ext uri="{FF2B5EF4-FFF2-40B4-BE49-F238E27FC236}">
                <a16:creationId xmlns:a16="http://schemas.microsoft.com/office/drawing/2014/main" id="{8AD31951-B8F8-C14F-AFAF-B714958BCA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00" y="3251200"/>
            <a:ext cx="1282974" cy="1463040"/>
          </a:xfrm>
          <a:prstGeom prst="rect">
            <a:avLst/>
          </a:prstGeom>
        </p:spPr>
      </p:pic>
      <p:cxnSp>
        <p:nvCxnSpPr>
          <p:cNvPr id="7" name="Straight Connector 6">
            <a:extLst>
              <a:ext uri="{FF2B5EF4-FFF2-40B4-BE49-F238E27FC236}">
                <a16:creationId xmlns:a16="http://schemas.microsoft.com/office/drawing/2014/main" id="{D3EA5EC3-D4CF-9D47-BF6A-3B296CF88309}"/>
              </a:ext>
            </a:extLst>
          </p:cNvPr>
          <p:cNvCxnSpPr/>
          <p:nvPr userDrawn="1"/>
        </p:nvCxnSpPr>
        <p:spPr>
          <a:xfrm>
            <a:off x="9855200" y="5090160"/>
            <a:ext cx="19405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1615"/>
            <a:ext cx="10972800" cy="1066800"/>
          </a:xfrm>
        </p:spPr>
        <p:txBody>
          <a:bodyPr/>
          <a:lstStyle/>
          <a:p>
            <a:r>
              <a:rPr lang="en-US"/>
              <a:t>Click to edit Master title style</a:t>
            </a:r>
          </a:p>
        </p:txBody>
      </p:sp>
      <p:sp>
        <p:nvSpPr>
          <p:cNvPr id="3" name="Content Placeholder 2"/>
          <p:cNvSpPr>
            <a:spLocks noGrp="1"/>
          </p:cNvSpPr>
          <p:nvPr>
            <p:ph sz="half" idx="1"/>
          </p:nvPr>
        </p:nvSpPr>
        <p:spPr>
          <a:xfrm>
            <a:off x="609600" y="1209041"/>
            <a:ext cx="5384800" cy="50593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09041"/>
            <a:ext cx="5384800" cy="50593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1"/>
          </p:nvPr>
        </p:nvSpPr>
        <p:spPr/>
        <p:txBody>
          <a:bodyPr/>
          <a:lstStyle>
            <a:lvl1pPr>
              <a:defRPr/>
            </a:lvl1pPr>
          </a:lstStyle>
          <a:p>
            <a:pPr>
              <a:defRPr/>
            </a:pPr>
            <a:fld id="{1F5E572C-327D-4C8E-941E-B6E61AD64D97}" type="slidenum">
              <a:rPr lang="en-US"/>
              <a:pPr>
                <a:defRPr/>
              </a:pPr>
              <a:t>‹#›</a:t>
            </a:fld>
            <a:endParaRPr lang="en-US" dirty="0"/>
          </a:p>
        </p:txBody>
      </p:sp>
    </p:spTree>
    <p:extLst>
      <p:ext uri="{BB962C8B-B14F-4D97-AF65-F5344CB8AC3E}">
        <p14:creationId xmlns:p14="http://schemas.microsoft.com/office/powerpoint/2010/main" val="90578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1066800"/>
          </a:xfrm>
        </p:spPr>
        <p:txBody>
          <a:bodyPr/>
          <a:lstStyle/>
          <a:p>
            <a:r>
              <a:rPr lang="en-US"/>
              <a:t>Click to edit Master title style</a:t>
            </a:r>
          </a:p>
        </p:txBody>
      </p:sp>
      <p:sp>
        <p:nvSpPr>
          <p:cNvPr id="3" name="Content Placeholder 2"/>
          <p:cNvSpPr>
            <a:spLocks noGrp="1"/>
          </p:cNvSpPr>
          <p:nvPr>
            <p:ph sz="half" idx="1"/>
          </p:nvPr>
        </p:nvSpPr>
        <p:spPr>
          <a:xfrm>
            <a:off x="609600" y="1270000"/>
            <a:ext cx="3657600" cy="3657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67200" y="1268412"/>
            <a:ext cx="3657600" cy="3657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a:spLocks noGrp="1"/>
          </p:cNvSpPr>
          <p:nvPr>
            <p:ph type="sldNum" sz="quarter" idx="11"/>
          </p:nvPr>
        </p:nvSpPr>
        <p:spPr/>
        <p:txBody>
          <a:bodyPr/>
          <a:lstStyle>
            <a:lvl1pPr>
              <a:defRPr/>
            </a:lvl1pPr>
          </a:lstStyle>
          <a:p>
            <a:pPr>
              <a:defRPr/>
            </a:pPr>
            <a:fld id="{1F5E572C-327D-4C8E-941E-B6E61AD64D97}" type="slidenum">
              <a:rPr lang="en-US"/>
              <a:pPr>
                <a:defRPr/>
              </a:pPr>
              <a:t>‹#›</a:t>
            </a:fld>
            <a:endParaRPr lang="en-US" dirty="0"/>
          </a:p>
        </p:txBody>
      </p:sp>
      <p:sp>
        <p:nvSpPr>
          <p:cNvPr id="9" name="Content Placeholder 3"/>
          <p:cNvSpPr>
            <a:spLocks noGrp="1"/>
          </p:cNvSpPr>
          <p:nvPr>
            <p:ph sz="half" idx="12"/>
          </p:nvPr>
        </p:nvSpPr>
        <p:spPr>
          <a:xfrm>
            <a:off x="7924800" y="1268412"/>
            <a:ext cx="3657600" cy="36576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704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7" descr="PSA_hori_CMYK"/>
          <p:cNvPicPr>
            <a:picLocks noChangeAspect="1" noChangeArrowheads="1"/>
          </p:cNvPicPr>
          <p:nvPr/>
        </p:nvPicPr>
        <p:blipFill>
          <a:blip r:embed="rId2" cstate="print">
            <a:lum bright="2000"/>
            <a:extLst>
              <a:ext uri="{28A0092B-C50C-407E-A947-70E740481C1C}">
                <a14:useLocalDpi xmlns:a14="http://schemas.microsoft.com/office/drawing/2010/main" val="0"/>
              </a:ext>
            </a:extLst>
          </a:blip>
          <a:srcRect/>
          <a:stretch>
            <a:fillRect/>
          </a:stretch>
        </p:blipFill>
        <p:spPr bwMode="auto">
          <a:xfrm>
            <a:off x="101600" y="6386514"/>
            <a:ext cx="26416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03200"/>
            <a:ext cx="10972800" cy="1066800"/>
          </a:xfrm>
        </p:spPr>
        <p:txBody>
          <a:bodyPr/>
          <a:lstStyle/>
          <a:p>
            <a:r>
              <a:rPr lang="en-US"/>
              <a:t>Click to edit Master title style</a:t>
            </a:r>
          </a:p>
        </p:txBody>
      </p:sp>
      <p:sp>
        <p:nvSpPr>
          <p:cNvPr id="3" name="Content Placeholder 2"/>
          <p:cNvSpPr>
            <a:spLocks noGrp="1"/>
          </p:cNvSpPr>
          <p:nvPr>
            <p:ph sz="half" idx="1"/>
          </p:nvPr>
        </p:nvSpPr>
        <p:spPr>
          <a:xfrm>
            <a:off x="609600" y="1330960"/>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352800" y="1329372"/>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p:cNvSpPr>
            <a:spLocks noGrp="1"/>
          </p:cNvSpPr>
          <p:nvPr>
            <p:ph type="ftr" sz="quarter" idx="10"/>
          </p:nvPr>
        </p:nvSpPr>
        <p:spPr>
          <a:xfrm>
            <a:off x="2946400" y="6356351"/>
            <a:ext cx="5080000" cy="365125"/>
          </a:xfrm>
          <a:prstGeom prst="rect">
            <a:avLst/>
          </a:prstGeom>
        </p:spPr>
        <p:txBody>
          <a:bodyPr/>
          <a:lstStyle>
            <a:lvl1pPr>
              <a:defRPr/>
            </a:lvl1pPr>
          </a:lstStyle>
          <a:p>
            <a:pPr>
              <a:defRPr/>
            </a:pPr>
            <a:endParaRPr lang="en-US" dirty="0"/>
          </a:p>
        </p:txBody>
      </p:sp>
      <p:sp>
        <p:nvSpPr>
          <p:cNvPr id="8" name="Slide Number Placeholder 6"/>
          <p:cNvSpPr>
            <a:spLocks noGrp="1"/>
          </p:cNvSpPr>
          <p:nvPr>
            <p:ph type="sldNum" sz="quarter" idx="11"/>
          </p:nvPr>
        </p:nvSpPr>
        <p:spPr/>
        <p:txBody>
          <a:bodyPr/>
          <a:lstStyle>
            <a:lvl1pPr>
              <a:defRPr/>
            </a:lvl1pPr>
          </a:lstStyle>
          <a:p>
            <a:pPr>
              <a:defRPr/>
            </a:pPr>
            <a:fld id="{1F5E572C-327D-4C8E-941E-B6E61AD64D97}" type="slidenum">
              <a:rPr lang="en-US"/>
              <a:pPr>
                <a:defRPr/>
              </a:pPr>
              <a:t>‹#›</a:t>
            </a:fld>
            <a:endParaRPr lang="en-US" dirty="0"/>
          </a:p>
        </p:txBody>
      </p:sp>
      <p:sp>
        <p:nvSpPr>
          <p:cNvPr id="9" name="Content Placeholder 3"/>
          <p:cNvSpPr>
            <a:spLocks noGrp="1"/>
          </p:cNvSpPr>
          <p:nvPr>
            <p:ph sz="half" idx="12"/>
          </p:nvPr>
        </p:nvSpPr>
        <p:spPr>
          <a:xfrm>
            <a:off x="6096000" y="1329372"/>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3"/>
          </p:nvPr>
        </p:nvSpPr>
        <p:spPr>
          <a:xfrm>
            <a:off x="8844280" y="1342390"/>
            <a:ext cx="2743200" cy="2743200"/>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16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0181"/>
            <a:ext cx="10972800" cy="10668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128713"/>
            <a:ext cx="5386917" cy="639762"/>
          </a:xfrm>
        </p:spPr>
        <p:txBody>
          <a:bodyPr anchor="b"/>
          <a:lstStyle>
            <a:lvl1pPr marL="0" indent="0">
              <a:buNone/>
              <a:defRPr sz="1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768475"/>
            <a:ext cx="5386917" cy="395128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128713"/>
            <a:ext cx="5389033" cy="639762"/>
          </a:xfrm>
        </p:spPr>
        <p:txBody>
          <a:bodyPr anchor="b"/>
          <a:lstStyle>
            <a:lvl1pPr marL="0" indent="0">
              <a:buNone/>
              <a:defRPr sz="1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68475"/>
            <a:ext cx="5389033" cy="395128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0"/>
          </p:nvPr>
        </p:nvSpPr>
        <p:spPr>
          <a:xfrm>
            <a:off x="609600" y="6356351"/>
            <a:ext cx="7416800" cy="365125"/>
          </a:xfrm>
          <a:prstGeom prst="rect">
            <a:avLst/>
          </a:prstGeom>
        </p:spPr>
        <p:txBody>
          <a:bodyPr/>
          <a:lstStyle>
            <a:lvl1pPr>
              <a:defRPr/>
            </a:lvl1pPr>
          </a:lstStyle>
          <a:p>
            <a:pPr>
              <a:defRPr/>
            </a:pPr>
            <a:endParaRPr lang="en-US" dirty="0"/>
          </a:p>
        </p:txBody>
      </p:sp>
      <p:sp>
        <p:nvSpPr>
          <p:cNvPr id="9" name="Slide Number Placeholder 8"/>
          <p:cNvSpPr>
            <a:spLocks noGrp="1"/>
          </p:cNvSpPr>
          <p:nvPr>
            <p:ph type="sldNum" sz="quarter" idx="11"/>
          </p:nvPr>
        </p:nvSpPr>
        <p:spPr/>
        <p:txBody>
          <a:bodyPr/>
          <a:lstStyle>
            <a:lvl1pPr>
              <a:defRPr/>
            </a:lvl1pPr>
          </a:lstStyle>
          <a:p>
            <a:pPr>
              <a:defRPr/>
            </a:pPr>
            <a:fld id="{76BFAB52-9A45-4952-B367-A793C3B94B99}" type="slidenum">
              <a:rPr lang="en-US"/>
              <a:pPr>
                <a:defRPr/>
              </a:pPr>
              <a:t>‹#›</a:t>
            </a:fld>
            <a:endParaRPr lang="en-US" dirty="0"/>
          </a:p>
        </p:txBody>
      </p:sp>
    </p:spTree>
    <p:extLst>
      <p:ext uri="{BB962C8B-B14F-4D97-AF65-F5344CB8AC3E}">
        <p14:creationId xmlns:p14="http://schemas.microsoft.com/office/powerpoint/2010/main" val="365685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1"/>
          </p:nvPr>
        </p:nvSpPr>
        <p:spPr/>
        <p:txBody>
          <a:bodyPr/>
          <a:lstStyle>
            <a:lvl1pPr>
              <a:defRPr/>
            </a:lvl1pPr>
          </a:lstStyle>
          <a:p>
            <a:pPr>
              <a:defRPr/>
            </a:pPr>
            <a:fld id="{ADFAC71E-9CDA-483D-B7FB-05A2FAC39556}" type="slidenum">
              <a:rPr lang="en-US"/>
              <a:pPr>
                <a:defRPr/>
              </a:pPr>
              <a:t>‹#›</a:t>
            </a:fld>
            <a:endParaRPr lang="en-US" dirty="0"/>
          </a:p>
        </p:txBody>
      </p:sp>
    </p:spTree>
    <p:extLst>
      <p:ext uri="{BB962C8B-B14F-4D97-AF65-F5344CB8AC3E}">
        <p14:creationId xmlns:p14="http://schemas.microsoft.com/office/powerpoint/2010/main" val="310694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B95025-5435-4845-983E-FAB3ED6760A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Title Placeholder 1"/>
          <p:cNvSpPr>
            <a:spLocks noGrp="1"/>
          </p:cNvSpPr>
          <p:nvPr>
            <p:ph type="title"/>
          </p:nvPr>
        </p:nvSpPr>
        <p:spPr bwMode="auto">
          <a:xfrm>
            <a:off x="609600" y="-21336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112838"/>
            <a:ext cx="109728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3E8935C4-EC16-450C-B17D-0FBAEB545188}" type="slidenum">
              <a:rPr lang="en-US"/>
              <a:pPr>
                <a:defRPr/>
              </a:pPr>
              <a:t>‹#›</a:t>
            </a:fld>
            <a:endParaRPr lang="en-US" dirty="0"/>
          </a:p>
        </p:txBody>
      </p:sp>
      <p:sp>
        <p:nvSpPr>
          <p:cNvPr id="3" name="Rectangle 2">
            <a:extLst>
              <a:ext uri="{FF2B5EF4-FFF2-40B4-BE49-F238E27FC236}">
                <a16:creationId xmlns:a16="http://schemas.microsoft.com/office/drawing/2014/main" id="{25EAE8A1-574E-7148-8B90-C8A0AB08A09F}"/>
              </a:ext>
            </a:extLst>
          </p:cNvPr>
          <p:cNvSpPr/>
          <p:nvPr userDrawn="1"/>
        </p:nvSpPr>
        <p:spPr>
          <a:xfrm>
            <a:off x="203200" y="5846618"/>
            <a:ext cx="3251200" cy="990600"/>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305" r:id="rId4"/>
    <p:sldLayoutId id="2147484289" r:id="rId5"/>
    <p:sldLayoutId id="2147484292" r:id="rId6"/>
    <p:sldLayoutId id="2147484291" r:id="rId7"/>
    <p:sldLayoutId id="2147484290" r:id="rId8"/>
    <p:sldLayoutId id="2147484280" r:id="rId9"/>
    <p:sldLayoutId id="2147484281" r:id="rId10"/>
    <p:sldLayoutId id="2147484282" r:id="rId11"/>
    <p:sldLayoutId id="2147484284" r:id="rId12"/>
    <p:sldLayoutId id="2147484306" r:id="rId13"/>
  </p:sldLayoutIdLst>
  <p:hf hdr="0" ftr="0" dt="0"/>
  <p:txStyles>
    <p:titleStyle>
      <a:lvl1pPr algn="l" rtl="0" eaLnBrk="1" fontAlgn="base" hangingPunct="1">
        <a:spcBef>
          <a:spcPct val="0"/>
        </a:spcBef>
        <a:spcAft>
          <a:spcPct val="0"/>
        </a:spcAft>
        <a:defRPr sz="3000"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400">
          <a:solidFill>
            <a:schemeClr val="tx1"/>
          </a:solidFill>
          <a:latin typeface="Arial" charset="0"/>
          <a:cs typeface="Arial" charset="0"/>
        </a:defRPr>
      </a:lvl2pPr>
      <a:lvl3pPr algn="l" rtl="0" eaLnBrk="1" fontAlgn="base" hangingPunct="1">
        <a:spcBef>
          <a:spcPct val="0"/>
        </a:spcBef>
        <a:spcAft>
          <a:spcPct val="0"/>
        </a:spcAft>
        <a:defRPr sz="2400">
          <a:solidFill>
            <a:schemeClr val="tx1"/>
          </a:solidFill>
          <a:latin typeface="Arial" charset="0"/>
          <a:cs typeface="Arial" charset="0"/>
        </a:defRPr>
      </a:lvl3pPr>
      <a:lvl4pPr algn="l" rtl="0" eaLnBrk="1" fontAlgn="base" hangingPunct="1">
        <a:spcBef>
          <a:spcPct val="0"/>
        </a:spcBef>
        <a:spcAft>
          <a:spcPct val="0"/>
        </a:spcAft>
        <a:defRPr sz="2400">
          <a:solidFill>
            <a:schemeClr val="tx1"/>
          </a:solidFill>
          <a:latin typeface="Arial" charset="0"/>
          <a:cs typeface="Arial" charset="0"/>
        </a:defRPr>
      </a:lvl4pPr>
      <a:lvl5pPr algn="l" rtl="0" eaLnBrk="1" fontAlgn="base" hangingPunct="1">
        <a:spcBef>
          <a:spcPct val="0"/>
        </a:spcBef>
        <a:spcAft>
          <a:spcPct val="0"/>
        </a:spcAft>
        <a:defRPr sz="2400">
          <a:solidFill>
            <a:schemeClr val="tx1"/>
          </a:solidFill>
          <a:latin typeface="Arial" charset="0"/>
          <a:cs typeface="Arial" charset="0"/>
        </a:defRPr>
      </a:lvl5pPr>
      <a:lvl6pPr marL="4572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6pPr>
      <a:lvl7pPr marL="9144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7pPr>
      <a:lvl8pPr marL="13716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8pPr>
      <a:lvl9pPr marL="1828800" algn="r" rtl="0" eaLnBrk="1" fontAlgn="base" hangingPunct="1">
        <a:spcBef>
          <a:spcPct val="0"/>
        </a:spcBef>
        <a:spcAft>
          <a:spcPct val="0"/>
        </a:spcAft>
        <a:defRPr sz="3200" i="1">
          <a:solidFill>
            <a:schemeClr val="tx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aveanna-my.sharepoint.com/:v:/p/alisa_staples/EaKXZ2BiRVVLiNEoITl4IFsBKyQHtc61kxrYxI-HooFRFA?e=VbQnOO&amp;nav=eyJyZWZlcnJhbEluZm8iOnsicmVmZXJyYWxBcHAiOiJTdHJlYW1XZWJBcHAiLCJyZWZlcnJhbFZpZXciOiJTaGFyZURpYWxvZyIsInJlZmVycmFsQXBwUGxhdGZvcm0iOiJXZWIiLCJyZWZlcnJhbE1vZGUiOiJ2aWV3In19" TargetMode="Externa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aveanna-my.sharepoint.com/:v:/p/alisa_staples/EYQNxVfp_YVMvIDe0S1aMPUBtQh76KrDQgMTlzKg0njlWg?e=A5Welo&amp;nav=eyJyZWZlcnJhbEluZm8iOnsicmVmZXJyYWxBcHAiOiJTdHJlYW1XZWJBcHAiLCJyZWZlcnJhbFZpZXciOiJTaGFyZURpYWxvZyIsInJlZmVycmFsQXBwUGxhdGZvcm0iOiJXZWIiLCJyZWZlcnJhbE1vZGUiOiJ2aWV3In19"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aveanna-my.sharepoint.com/:v:/p/alisa_staples/EY5dt0GIZStDs30nTK-aOkMBo3_I4nPxxEut-uMKVhe2vw?e=zYs1jf&amp;nav=eyJyZWZlcnJhbEluZm8iOnsicmVmZXJyYWxBcHAiOiJTdHJlYW1XZWJBcHAiLCJyZWZlcnJhbFZpZXciOiJTaGFyZURpYWxvZyIsInJlZmVycmFsQXBwUGxhdGZvcm0iOiJXZWIiLCJyZWZlcnJhbE1vZGUiOiJ2aWV3In19" TargetMode="Externa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aveanna-my.sharepoint.com/:v:/p/alisa_staples/ERfdmB5HOptLsQTDQYtbS9kBFg7VQJ8mLntJvYoKRqfDBg?e=aM93On&amp;nav=eyJyZWZlcnJhbEluZm8iOnsicmVmZXJyYWxBcHAiOiJTdHJlYW1XZWJBcHAiLCJyZWZlcnJhbFZpZXciOiJTaGFyZURpYWxvZyIsInJlZmVycmFsQXBwUGxhdGZvcm0iOiJXZWIiLCJyZWZlcnJhbE1vZGUiOiJ2aWV3In19" TargetMode="Externa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4.png"/><Relationship Id="rId18" Type="http://schemas.openxmlformats.org/officeDocument/2006/relationships/customXml" Target="../ink/ink8.xml"/><Relationship Id="rId3" Type="http://schemas.openxmlformats.org/officeDocument/2006/relationships/image" Target="../media/image9.png"/><Relationship Id="rId21"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customXml" Target="../ink/ink5.xml"/><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1.xml"/><Relationship Id="rId6" Type="http://schemas.openxmlformats.org/officeDocument/2006/relationships/customXml" Target="../ink/ink2.xml"/><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customXml" Target="../ink/ink4.xml"/><Relationship Id="rId19" Type="http://schemas.openxmlformats.org/officeDocument/2006/relationships/image" Target="../media/image17.png"/><Relationship Id="rId4" Type="http://schemas.openxmlformats.org/officeDocument/2006/relationships/customXml" Target="../ink/ink1.xml"/><Relationship Id="rId9" Type="http://schemas.openxmlformats.org/officeDocument/2006/relationships/image" Target="../media/image12.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PBTitle"/>
          <p:cNvSpPr>
            <a:spLocks noGrp="1" noChangeArrowheads="1"/>
          </p:cNvSpPr>
          <p:nvPr>
            <p:ph type="ctrTitle"/>
            <p:custDataLst>
              <p:tags r:id="rId2"/>
            </p:custDataLst>
          </p:nvPr>
        </p:nvSpPr>
        <p:spPr>
          <a:xfrm>
            <a:off x="2255307" y="2074783"/>
            <a:ext cx="5601071" cy="1908215"/>
          </a:xfrm>
        </p:spPr>
        <p:txBody>
          <a:bodyPr/>
          <a:lstStyle/>
          <a:p>
            <a:pPr algn="ctr"/>
            <a:r>
              <a:rPr lang="en-US" sz="4000" dirty="0"/>
              <a:t>Home Health Value Based Purchasing:</a:t>
            </a:r>
            <a:br>
              <a:rPr lang="en-US" sz="4000" dirty="0"/>
            </a:br>
            <a:r>
              <a:rPr lang="en-US" sz="4000" dirty="0"/>
              <a:t>M1830- Bathing</a:t>
            </a:r>
          </a:p>
        </p:txBody>
      </p:sp>
      <p:sp>
        <p:nvSpPr>
          <p:cNvPr id="9" name="PBDateName"/>
          <p:cNvSpPr>
            <a:spLocks noGrp="1"/>
          </p:cNvSpPr>
          <p:nvPr>
            <p:ph type="body" sz="quarter" idx="10"/>
            <p:custDataLst>
              <p:tags r:id="rId3"/>
            </p:custDataLst>
          </p:nvPr>
        </p:nvSpPr>
        <p:spPr>
          <a:xfrm>
            <a:off x="3158501" y="4332023"/>
            <a:ext cx="3928906" cy="756383"/>
          </a:xfrm>
        </p:spPr>
        <p:txBody>
          <a:bodyPr/>
          <a:lstStyle/>
          <a:p>
            <a:pPr algn="ctr"/>
            <a:r>
              <a:rPr lang="en-US" sz="1600" b="1" dirty="0"/>
              <a:t>Alisa Staples, RN, BSN, HCS-D, HCS-O</a:t>
            </a:r>
          </a:p>
          <a:p>
            <a:pPr algn="ctr"/>
            <a:r>
              <a:rPr lang="en-US" sz="1600" b="1" dirty="0"/>
              <a:t>Quality Assurance Specialist</a:t>
            </a:r>
          </a:p>
          <a:p>
            <a:pPr algn="ctr"/>
            <a:endParaRPr lang="en-US" sz="1600" b="1" dirty="0"/>
          </a:p>
          <a:p>
            <a:pPr algn="ctr"/>
            <a:r>
              <a:rPr lang="en-US" sz="1600" b="1" dirty="0"/>
              <a:t>Codie Wilson MOTR/L, CHC, Area Director of Operations</a:t>
            </a:r>
          </a:p>
        </p:txBody>
      </p:sp>
    </p:spTree>
    <p:custDataLst>
      <p:tags r:id="rId1"/>
    </p:custData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C91FE-A34C-5636-488C-CD0D6BB4F4B0}"/>
              </a:ext>
            </a:extLst>
          </p:cNvPr>
          <p:cNvSpPr>
            <a:spLocks noGrp="1"/>
          </p:cNvSpPr>
          <p:nvPr>
            <p:ph type="title"/>
          </p:nvPr>
        </p:nvSpPr>
        <p:spPr/>
        <p:txBody>
          <a:bodyPr/>
          <a:lstStyle/>
          <a:p>
            <a:r>
              <a:rPr lang="en-US" dirty="0"/>
              <a:t>Safe Access Q&amp;A</a:t>
            </a:r>
          </a:p>
        </p:txBody>
      </p:sp>
      <p:sp>
        <p:nvSpPr>
          <p:cNvPr id="5" name="Slide Number Placeholder 4">
            <a:extLst>
              <a:ext uri="{FF2B5EF4-FFF2-40B4-BE49-F238E27FC236}">
                <a16:creationId xmlns:a16="http://schemas.microsoft.com/office/drawing/2014/main" id="{44BA199D-E1C6-4432-0B19-E9FD00E28B76}"/>
              </a:ext>
            </a:extLst>
          </p:cNvPr>
          <p:cNvSpPr>
            <a:spLocks noGrp="1"/>
          </p:cNvSpPr>
          <p:nvPr>
            <p:ph type="sldNum" sz="quarter" idx="11"/>
          </p:nvPr>
        </p:nvSpPr>
        <p:spPr/>
        <p:txBody>
          <a:bodyPr/>
          <a:lstStyle/>
          <a:p>
            <a:pPr>
              <a:defRPr/>
            </a:pPr>
            <a:fld id="{1F5E572C-327D-4C8E-941E-B6E61AD64D97}" type="slidenum">
              <a:rPr lang="en-US" smtClean="0"/>
              <a:pPr>
                <a:defRPr/>
              </a:pPr>
              <a:t>9</a:t>
            </a:fld>
            <a:endParaRPr lang="en-US" dirty="0"/>
          </a:p>
        </p:txBody>
      </p:sp>
      <p:sp>
        <p:nvSpPr>
          <p:cNvPr id="8" name="TextBox 7">
            <a:extLst>
              <a:ext uri="{FF2B5EF4-FFF2-40B4-BE49-F238E27FC236}">
                <a16:creationId xmlns:a16="http://schemas.microsoft.com/office/drawing/2014/main" id="{62386E9C-4B49-3E89-2DF8-8ED62DCA0AF7}"/>
              </a:ext>
            </a:extLst>
          </p:cNvPr>
          <p:cNvSpPr txBox="1"/>
          <p:nvPr/>
        </p:nvSpPr>
        <p:spPr>
          <a:xfrm>
            <a:off x="1187115" y="1591725"/>
            <a:ext cx="10186737" cy="2554545"/>
          </a:xfrm>
          <a:prstGeom prst="rect">
            <a:avLst/>
          </a:prstGeom>
          <a:noFill/>
        </p:spPr>
        <p:txBody>
          <a:bodyPr wrap="square">
            <a:spAutoFit/>
          </a:bodyPr>
          <a:lstStyle/>
          <a:p>
            <a:r>
              <a:rPr lang="en-US" sz="2000" dirty="0"/>
              <a:t>Question: If a patient routinely uses a bath upstairs and has a goal to return to using the tub upstairs, but due to recent decline, now is only safe to use a shower on the main level.   How do you score M1830?  </a:t>
            </a:r>
          </a:p>
          <a:p>
            <a:endParaRPr lang="en-US" sz="2000" dirty="0"/>
          </a:p>
          <a:p>
            <a:r>
              <a:rPr lang="en-US" sz="2000" dirty="0"/>
              <a:t>Answer: M1830 addresses the patient’s ability to bathe in the shower or tub, not preference, regardless of where or how the patient currently bathes. Willingness and adherence are not the focus of the item. </a:t>
            </a:r>
          </a:p>
          <a:p>
            <a:endParaRPr lang="en-US" sz="2000" dirty="0"/>
          </a:p>
        </p:txBody>
      </p:sp>
    </p:spTree>
    <p:extLst>
      <p:ext uri="{BB962C8B-B14F-4D97-AF65-F5344CB8AC3E}">
        <p14:creationId xmlns:p14="http://schemas.microsoft.com/office/powerpoint/2010/main" val="200915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2C47-74D1-7516-A35C-F6CF389FBE6D}"/>
              </a:ext>
            </a:extLst>
          </p:cNvPr>
          <p:cNvSpPr>
            <a:spLocks noGrp="1"/>
          </p:cNvSpPr>
          <p:nvPr>
            <p:ph type="title"/>
          </p:nvPr>
        </p:nvSpPr>
        <p:spPr/>
        <p:txBody>
          <a:bodyPr/>
          <a:lstStyle/>
          <a:p>
            <a:r>
              <a:rPr lang="en-US" dirty="0"/>
              <a:t>Mrs. Bubbles- Access to Bathroom</a:t>
            </a:r>
          </a:p>
        </p:txBody>
      </p:sp>
      <p:pic>
        <p:nvPicPr>
          <p:cNvPr id="5" name="Online Media 4" title="IMG_6796.MOV">
            <a:hlinkClick r:id="" action="ppaction://media"/>
            <a:extLst>
              <a:ext uri="{FF2B5EF4-FFF2-40B4-BE49-F238E27FC236}">
                <a16:creationId xmlns:a16="http://schemas.microsoft.com/office/drawing/2014/main" id="{EC2E8C67-CDA6-6FE8-ACC7-F0057375A04F}"/>
              </a:ext>
            </a:extLst>
          </p:cNvPr>
          <p:cNvPicPr>
            <a:picLocks noGrp="1" noRot="1" noChangeAspect="1"/>
          </p:cNvPicPr>
          <p:nvPr>
            <p:ph idx="1"/>
            <a:videoFile r:link="rId1"/>
          </p:nvPr>
        </p:nvPicPr>
        <p:blipFill>
          <a:blip r:embed="rId4"/>
          <a:stretch>
            <a:fillRect/>
          </a:stretch>
        </p:blipFill>
        <p:spPr>
          <a:xfrm>
            <a:off x="1524000" y="1262063"/>
            <a:ext cx="9031705" cy="5459413"/>
          </a:xfrm>
          <a:prstGeom prst="rect">
            <a:avLst/>
          </a:prstGeom>
        </p:spPr>
      </p:pic>
      <p:sp>
        <p:nvSpPr>
          <p:cNvPr id="4" name="Slide Number Placeholder 3">
            <a:extLst>
              <a:ext uri="{FF2B5EF4-FFF2-40B4-BE49-F238E27FC236}">
                <a16:creationId xmlns:a16="http://schemas.microsoft.com/office/drawing/2014/main" id="{455E0548-2446-3082-330E-309D7E7B7DE3}"/>
              </a:ext>
            </a:extLst>
          </p:cNvPr>
          <p:cNvSpPr>
            <a:spLocks noGrp="1"/>
          </p:cNvSpPr>
          <p:nvPr>
            <p:ph type="sldNum" sz="quarter" idx="11"/>
          </p:nvPr>
        </p:nvSpPr>
        <p:spPr/>
        <p:txBody>
          <a:bodyPr/>
          <a:lstStyle/>
          <a:p>
            <a:pPr>
              <a:defRPr/>
            </a:pPr>
            <a:fld id="{44DF6C42-B37C-44BF-B78B-C73995278EA6}" type="slidenum">
              <a:rPr lang="en-US" smtClean="0"/>
              <a:pPr>
                <a:defRPr/>
              </a:pPr>
              <a:t>10</a:t>
            </a:fld>
            <a:endParaRPr lang="en-US" dirty="0"/>
          </a:p>
        </p:txBody>
      </p:sp>
    </p:spTree>
    <p:extLst>
      <p:ext uri="{BB962C8B-B14F-4D97-AF65-F5344CB8AC3E}">
        <p14:creationId xmlns:p14="http://schemas.microsoft.com/office/powerpoint/2010/main" val="379137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2E97-D946-2F8B-EB47-21FD9EF0A2D4}"/>
              </a:ext>
            </a:extLst>
          </p:cNvPr>
          <p:cNvSpPr>
            <a:spLocks noGrp="1"/>
          </p:cNvSpPr>
          <p:nvPr>
            <p:ph type="title"/>
          </p:nvPr>
        </p:nvSpPr>
        <p:spPr/>
        <p:txBody>
          <a:bodyPr/>
          <a:lstStyle/>
          <a:p>
            <a:r>
              <a:rPr lang="en-US" dirty="0"/>
              <a:t>Investigative Report … Safe Access</a:t>
            </a:r>
          </a:p>
        </p:txBody>
      </p:sp>
      <p:sp>
        <p:nvSpPr>
          <p:cNvPr id="3" name="Content Placeholder 2">
            <a:extLst>
              <a:ext uri="{FF2B5EF4-FFF2-40B4-BE49-F238E27FC236}">
                <a16:creationId xmlns:a16="http://schemas.microsoft.com/office/drawing/2014/main" id="{1F1721BB-53D2-5F8C-9FC8-9D58BB991187}"/>
              </a:ext>
            </a:extLst>
          </p:cNvPr>
          <p:cNvSpPr>
            <a:spLocks noGrp="1"/>
          </p:cNvSpPr>
          <p:nvPr>
            <p:ph idx="1"/>
          </p:nvPr>
        </p:nvSpPr>
        <p:spPr/>
        <p:txBody>
          <a:bodyPr/>
          <a:lstStyle/>
          <a:p>
            <a:r>
              <a:rPr lang="en-US" dirty="0"/>
              <a:t>What did you see in the video of Mrs. Bubbles that impacts how you would score M1830?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3E2F3F3-BD37-2594-05FB-FD5A735AB5BF}"/>
              </a:ext>
            </a:extLst>
          </p:cNvPr>
          <p:cNvSpPr>
            <a:spLocks noGrp="1"/>
          </p:cNvSpPr>
          <p:nvPr>
            <p:ph type="sldNum" sz="quarter" idx="11"/>
          </p:nvPr>
        </p:nvSpPr>
        <p:spPr/>
        <p:txBody>
          <a:bodyPr/>
          <a:lstStyle/>
          <a:p>
            <a:pPr>
              <a:defRPr/>
            </a:pPr>
            <a:fld id="{44DF6C42-B37C-44BF-B78B-C73995278EA6}" type="slidenum">
              <a:rPr lang="en-US" smtClean="0"/>
              <a:pPr>
                <a:defRPr/>
              </a:pPr>
              <a:t>11</a:t>
            </a:fld>
            <a:endParaRPr lang="en-US" dirty="0"/>
          </a:p>
        </p:txBody>
      </p:sp>
      <p:pic>
        <p:nvPicPr>
          <p:cNvPr id="5" name="Picture 4">
            <a:extLst>
              <a:ext uri="{FF2B5EF4-FFF2-40B4-BE49-F238E27FC236}">
                <a16:creationId xmlns:a16="http://schemas.microsoft.com/office/drawing/2014/main" id="{D149751E-2B62-63B7-D4B8-C255996838CC}"/>
              </a:ext>
            </a:extLst>
          </p:cNvPr>
          <p:cNvPicPr>
            <a:picLocks noChangeAspect="1"/>
          </p:cNvPicPr>
          <p:nvPr/>
        </p:nvPicPr>
        <p:blipFill>
          <a:blip r:embed="rId3"/>
          <a:stretch>
            <a:fillRect/>
          </a:stretch>
        </p:blipFill>
        <p:spPr>
          <a:xfrm>
            <a:off x="3088156" y="1932692"/>
            <a:ext cx="5864860" cy="4389500"/>
          </a:xfrm>
          <a:prstGeom prst="rect">
            <a:avLst/>
          </a:prstGeom>
        </p:spPr>
      </p:pic>
    </p:spTree>
    <p:extLst>
      <p:ext uri="{BB962C8B-B14F-4D97-AF65-F5344CB8AC3E}">
        <p14:creationId xmlns:p14="http://schemas.microsoft.com/office/powerpoint/2010/main" val="277985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BE79-858E-4203-94EB-F452811FA031}"/>
              </a:ext>
            </a:extLst>
          </p:cNvPr>
          <p:cNvSpPr>
            <a:spLocks noGrp="1"/>
          </p:cNvSpPr>
          <p:nvPr>
            <p:ph type="title"/>
          </p:nvPr>
        </p:nvSpPr>
        <p:spPr/>
        <p:txBody>
          <a:bodyPr/>
          <a:lstStyle/>
          <a:p>
            <a:r>
              <a:rPr lang="en-US" dirty="0">
                <a:latin typeface="Algerian" panose="04020705040A02060702" pitchFamily="82" charset="0"/>
              </a:rPr>
              <a:t>M1830 Murder Mystery – Guidance Riddle #2</a:t>
            </a:r>
          </a:p>
        </p:txBody>
      </p:sp>
      <p:sp>
        <p:nvSpPr>
          <p:cNvPr id="3" name="Content Placeholder 2">
            <a:extLst>
              <a:ext uri="{FF2B5EF4-FFF2-40B4-BE49-F238E27FC236}">
                <a16:creationId xmlns:a16="http://schemas.microsoft.com/office/drawing/2014/main" id="{E2681CBD-C092-AC2C-CB5E-FFFF4298D4E9}"/>
              </a:ext>
            </a:extLst>
          </p:cNvPr>
          <p:cNvSpPr>
            <a:spLocks noGrp="1"/>
          </p:cNvSpPr>
          <p:nvPr>
            <p:ph idx="1"/>
          </p:nvPr>
        </p:nvSpPr>
        <p:spPr/>
        <p:txBody>
          <a:bodyPr/>
          <a:lstStyle/>
          <a:p>
            <a:pPr marL="0" indent="0" algn="ctr">
              <a:buNone/>
            </a:pPr>
            <a:endParaRPr lang="en-US" dirty="0">
              <a:latin typeface="Algerian" panose="04020705040A02060702" pitchFamily="82" charset="0"/>
            </a:endParaRPr>
          </a:p>
          <a:p>
            <a:pPr marL="0" indent="0" algn="ctr">
              <a:buNone/>
            </a:pPr>
            <a:r>
              <a:rPr lang="en-US" dirty="0">
                <a:latin typeface="Algerian" panose="04020705040A02060702" pitchFamily="82" charset="0"/>
              </a:rPr>
              <a:t>“To bed, to bath, to chair</a:t>
            </a:r>
          </a:p>
          <a:p>
            <a:pPr marL="0" indent="0" algn="ctr">
              <a:buNone/>
            </a:pPr>
            <a:r>
              <a:rPr lang="en-US" dirty="0">
                <a:latin typeface="Algerian" panose="04020705040A02060702" pitchFamily="82" charset="0"/>
              </a:rPr>
              <a:t>This can happen anywhere. </a:t>
            </a:r>
          </a:p>
          <a:p>
            <a:pPr marL="0" indent="0" algn="ctr">
              <a:buNone/>
            </a:pPr>
            <a:r>
              <a:rPr lang="en-US" dirty="0">
                <a:latin typeface="Algerian" panose="04020705040A02060702" pitchFamily="82" charset="0"/>
              </a:rPr>
              <a:t>I might include one step or two,</a:t>
            </a:r>
          </a:p>
          <a:p>
            <a:pPr marL="0" indent="0" algn="ctr">
              <a:buNone/>
            </a:pPr>
            <a:r>
              <a:rPr lang="en-US" dirty="0">
                <a:latin typeface="Algerian" panose="04020705040A02060702" pitchFamily="82" charset="0"/>
              </a:rPr>
              <a:t>My balance might be unsteady.</a:t>
            </a:r>
          </a:p>
          <a:p>
            <a:pPr marL="0" indent="0" algn="ctr">
              <a:buNone/>
            </a:pPr>
            <a:r>
              <a:rPr lang="en-US" dirty="0">
                <a:latin typeface="Algerian" panose="04020705040A02060702" pitchFamily="82" charset="0"/>
              </a:rPr>
              <a:t>So please do not forget me </a:t>
            </a:r>
          </a:p>
          <a:p>
            <a:pPr marL="0" indent="0" algn="ctr">
              <a:buNone/>
            </a:pPr>
            <a:r>
              <a:rPr lang="en-US" dirty="0">
                <a:latin typeface="Algerian" panose="04020705040A02060702" pitchFamily="82" charset="0"/>
              </a:rPr>
              <a:t>or for my bath, I may not be ready.”</a:t>
            </a:r>
          </a:p>
          <a:p>
            <a:pPr marL="0" indent="0" algn="ctr">
              <a:buNone/>
            </a:pPr>
            <a:endParaRPr lang="en-US" dirty="0"/>
          </a:p>
          <a:p>
            <a:pPr marL="0" indent="0" algn="ctr">
              <a:buNone/>
            </a:pPr>
            <a:r>
              <a:rPr lang="en-US" dirty="0">
                <a:latin typeface="Algerian" panose="04020705040A02060702" pitchFamily="82" charset="0"/>
              </a:rPr>
              <a:t>What M1830 guidance am I??</a:t>
            </a:r>
          </a:p>
          <a:p>
            <a:pPr marL="0" indent="0" algn="ctr">
              <a:buNone/>
            </a:pPr>
            <a:endParaRPr lang="en-US" dirty="0"/>
          </a:p>
          <a:p>
            <a:pPr marL="0" indent="0" algn="ctr">
              <a:buNone/>
            </a:pPr>
            <a:r>
              <a:rPr lang="en-US" sz="4000" dirty="0">
                <a:latin typeface="Algerian" panose="04020705040A02060702" pitchFamily="82" charset="0"/>
              </a:rPr>
              <a:t>Transferring</a:t>
            </a:r>
          </a:p>
        </p:txBody>
      </p:sp>
      <p:sp>
        <p:nvSpPr>
          <p:cNvPr id="4" name="Slide Number Placeholder 3">
            <a:extLst>
              <a:ext uri="{FF2B5EF4-FFF2-40B4-BE49-F238E27FC236}">
                <a16:creationId xmlns:a16="http://schemas.microsoft.com/office/drawing/2014/main" id="{9488DD9B-64A5-C76E-57B5-CC5874412153}"/>
              </a:ext>
            </a:extLst>
          </p:cNvPr>
          <p:cNvSpPr>
            <a:spLocks noGrp="1"/>
          </p:cNvSpPr>
          <p:nvPr>
            <p:ph type="sldNum" sz="quarter" idx="11"/>
          </p:nvPr>
        </p:nvSpPr>
        <p:spPr/>
        <p:txBody>
          <a:bodyPr/>
          <a:lstStyle/>
          <a:p>
            <a:pPr>
              <a:defRPr/>
            </a:pPr>
            <a:fld id="{44DF6C42-B37C-44BF-B78B-C73995278EA6}" type="slidenum">
              <a:rPr lang="en-US" smtClean="0"/>
              <a:pPr>
                <a:defRPr/>
              </a:pPr>
              <a:t>12</a:t>
            </a:fld>
            <a:endParaRPr lang="en-US" dirty="0"/>
          </a:p>
        </p:txBody>
      </p:sp>
    </p:spTree>
    <p:extLst>
      <p:ext uri="{BB962C8B-B14F-4D97-AF65-F5344CB8AC3E}">
        <p14:creationId xmlns:p14="http://schemas.microsoft.com/office/powerpoint/2010/main" val="376408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2000"/>
                                        <p:tgtEl>
                                          <p:spTgt spid="3">
                                            <p:txEl>
                                              <p:pRg st="2" end="2"/>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heel(1)">
                                      <p:cBhvr>
                                        <p:cTn id="13" dur="2000"/>
                                        <p:tgtEl>
                                          <p:spTgt spid="3">
                                            <p:txEl>
                                              <p:pRg st="3" end="3"/>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heel(1)">
                                      <p:cBhvr>
                                        <p:cTn id="16" dur="2000"/>
                                        <p:tgtEl>
                                          <p:spTgt spid="3">
                                            <p:txEl>
                                              <p:pRg st="4" end="4"/>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heel(1)">
                                      <p:cBhvr>
                                        <p:cTn id="19" dur="2000"/>
                                        <p:tgtEl>
                                          <p:spTgt spid="3">
                                            <p:txEl>
                                              <p:pRg st="5" end="5"/>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heel(1)">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 calcmode="lin" valueType="num">
                                      <p:cBhvr additive="base">
                                        <p:cTn id="3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4411-003A-B7A3-573A-7B496D9B1711}"/>
              </a:ext>
            </a:extLst>
          </p:cNvPr>
          <p:cNvSpPr>
            <a:spLocks noGrp="1"/>
          </p:cNvSpPr>
          <p:nvPr>
            <p:ph type="title"/>
          </p:nvPr>
        </p:nvSpPr>
        <p:spPr>
          <a:xfrm>
            <a:off x="609600" y="-221615"/>
            <a:ext cx="10972800" cy="1066800"/>
          </a:xfrm>
        </p:spPr>
        <p:txBody>
          <a:bodyPr wrap="square" anchor="b">
            <a:normAutofit/>
          </a:bodyPr>
          <a:lstStyle/>
          <a:p>
            <a:r>
              <a:rPr lang="en-US" dirty="0"/>
              <a:t>CLUE #2: Transferring </a:t>
            </a:r>
          </a:p>
        </p:txBody>
      </p:sp>
      <p:sp>
        <p:nvSpPr>
          <p:cNvPr id="3" name="Content Placeholder 2">
            <a:extLst>
              <a:ext uri="{FF2B5EF4-FFF2-40B4-BE49-F238E27FC236}">
                <a16:creationId xmlns:a16="http://schemas.microsoft.com/office/drawing/2014/main" id="{65CD3E4C-1EBA-4324-9059-8D7F49726AEC}"/>
              </a:ext>
            </a:extLst>
          </p:cNvPr>
          <p:cNvSpPr>
            <a:spLocks noGrp="1"/>
          </p:cNvSpPr>
          <p:nvPr>
            <p:ph sz="half" idx="1"/>
          </p:nvPr>
        </p:nvSpPr>
        <p:spPr>
          <a:xfrm>
            <a:off x="609600" y="1209041"/>
            <a:ext cx="5384800" cy="5059363"/>
          </a:xfrm>
        </p:spPr>
        <p:txBody>
          <a:bodyPr wrap="square" anchor="t">
            <a:normAutofit/>
          </a:bodyPr>
          <a:lstStyle/>
          <a:p>
            <a:r>
              <a:rPr lang="en-US" b="1" i="1" dirty="0"/>
              <a:t>Why does transferring in/out of the shower/tub matter?</a:t>
            </a:r>
          </a:p>
          <a:p>
            <a:pPr lvl="1"/>
            <a:r>
              <a:rPr lang="en-US" sz="1800" dirty="0"/>
              <a:t>If its not safe even with assistance, we are coding at least a 4</a:t>
            </a:r>
          </a:p>
          <a:p>
            <a:r>
              <a:rPr lang="en-US" sz="2000" b="1" dirty="0"/>
              <a:t>What should we consider when assessing safe transfers? **</a:t>
            </a:r>
          </a:p>
          <a:p>
            <a:pPr lvl="1"/>
            <a:r>
              <a:rPr lang="en-US" sz="1800" dirty="0"/>
              <a:t>It has to be SAFE</a:t>
            </a:r>
          </a:p>
          <a:p>
            <a:pPr lvl="2"/>
            <a:r>
              <a:rPr lang="en-US" sz="1600" dirty="0"/>
              <a:t>Physical/mental components</a:t>
            </a:r>
          </a:p>
          <a:p>
            <a:pPr lvl="1"/>
            <a:r>
              <a:rPr lang="en-US" sz="1800" dirty="0"/>
              <a:t>Equipment </a:t>
            </a:r>
          </a:p>
          <a:p>
            <a:pPr lvl="2"/>
            <a:r>
              <a:rPr lang="en-US" sz="1600" u="sng" dirty="0"/>
              <a:t>Code prior to Intervention</a:t>
            </a:r>
            <a:r>
              <a:rPr lang="en-US" sz="1600" dirty="0"/>
              <a:t>.  If they don’t have the equipment, you can’t say they are safe. </a:t>
            </a:r>
          </a:p>
          <a:p>
            <a:pPr lvl="2"/>
            <a:r>
              <a:rPr lang="en-US" sz="1600" dirty="0"/>
              <a:t>Caution- Slippery when wet!</a:t>
            </a:r>
          </a:p>
          <a:p>
            <a:pPr lvl="1"/>
            <a:r>
              <a:rPr lang="en-US" sz="1800" dirty="0"/>
              <a:t>Includes transferring in AND out (code at least a 2 if assistance is needed) </a:t>
            </a:r>
          </a:p>
          <a:p>
            <a:pPr lvl="1"/>
            <a:r>
              <a:rPr lang="en-US" sz="1800" dirty="0"/>
              <a:t>Impact of Caregivers- do they need training?</a:t>
            </a:r>
          </a:p>
          <a:p>
            <a:pPr lvl="2"/>
            <a:endParaRPr lang="en-US" sz="1800" dirty="0"/>
          </a:p>
        </p:txBody>
      </p:sp>
      <p:pic>
        <p:nvPicPr>
          <p:cNvPr id="5" name="Picture 4">
            <a:extLst>
              <a:ext uri="{FF2B5EF4-FFF2-40B4-BE49-F238E27FC236}">
                <a16:creationId xmlns:a16="http://schemas.microsoft.com/office/drawing/2014/main" id="{5E0B5A86-2E78-4EBB-F200-873D0D7CC94F}"/>
              </a:ext>
            </a:extLst>
          </p:cNvPr>
          <p:cNvPicPr>
            <a:picLocks noChangeAspect="1"/>
          </p:cNvPicPr>
          <p:nvPr/>
        </p:nvPicPr>
        <p:blipFill>
          <a:blip r:embed="rId3"/>
          <a:stretch>
            <a:fillRect/>
          </a:stretch>
        </p:blipFill>
        <p:spPr>
          <a:xfrm>
            <a:off x="6609347" y="1209041"/>
            <a:ext cx="5245769" cy="4542250"/>
          </a:xfrm>
          <a:prstGeom prst="rect">
            <a:avLst/>
          </a:prstGeom>
          <a:noFill/>
        </p:spPr>
      </p:pic>
      <p:sp>
        <p:nvSpPr>
          <p:cNvPr id="4" name="Slide Number Placeholder 3">
            <a:extLst>
              <a:ext uri="{FF2B5EF4-FFF2-40B4-BE49-F238E27FC236}">
                <a16:creationId xmlns:a16="http://schemas.microsoft.com/office/drawing/2014/main" id="{509CF5E7-896B-7DFD-7B33-7294D15DB203}"/>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13</a:t>
            </a:fld>
            <a:endParaRPr lang="en-US"/>
          </a:p>
        </p:txBody>
      </p:sp>
    </p:spTree>
    <p:extLst>
      <p:ext uri="{BB962C8B-B14F-4D97-AF65-F5344CB8AC3E}">
        <p14:creationId xmlns:p14="http://schemas.microsoft.com/office/powerpoint/2010/main" val="247517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6263-430D-D593-2DA9-82F7A3A9107C}"/>
              </a:ext>
            </a:extLst>
          </p:cNvPr>
          <p:cNvSpPr>
            <a:spLocks noGrp="1"/>
          </p:cNvSpPr>
          <p:nvPr>
            <p:ph type="title"/>
          </p:nvPr>
        </p:nvSpPr>
        <p:spPr/>
        <p:txBody>
          <a:bodyPr/>
          <a:lstStyle/>
          <a:p>
            <a:r>
              <a:rPr lang="en-US" dirty="0"/>
              <a:t>Mrs. Bubbles: Transferring IN</a:t>
            </a:r>
          </a:p>
        </p:txBody>
      </p:sp>
      <p:pic>
        <p:nvPicPr>
          <p:cNvPr id="5" name="Online Media 4" title="IMG_6800.MOV">
            <a:hlinkClick r:id="" action="ppaction://media"/>
            <a:extLst>
              <a:ext uri="{FF2B5EF4-FFF2-40B4-BE49-F238E27FC236}">
                <a16:creationId xmlns:a16="http://schemas.microsoft.com/office/drawing/2014/main" id="{02F89C2F-7EBA-1054-00B7-F8A7132F8FEA}"/>
              </a:ext>
            </a:extLst>
          </p:cNvPr>
          <p:cNvPicPr>
            <a:picLocks noGrp="1" noRot="1" noChangeAspect="1"/>
          </p:cNvPicPr>
          <p:nvPr>
            <p:ph idx="1"/>
            <a:videoFile r:link="rId1"/>
          </p:nvPr>
        </p:nvPicPr>
        <p:blipFill>
          <a:blip r:embed="rId4"/>
          <a:stretch>
            <a:fillRect/>
          </a:stretch>
        </p:blipFill>
        <p:spPr>
          <a:xfrm>
            <a:off x="946484" y="1262063"/>
            <a:ext cx="10266948" cy="5059362"/>
          </a:xfrm>
          <a:prstGeom prst="rect">
            <a:avLst/>
          </a:prstGeom>
        </p:spPr>
      </p:pic>
      <p:sp>
        <p:nvSpPr>
          <p:cNvPr id="4" name="Slide Number Placeholder 3">
            <a:extLst>
              <a:ext uri="{FF2B5EF4-FFF2-40B4-BE49-F238E27FC236}">
                <a16:creationId xmlns:a16="http://schemas.microsoft.com/office/drawing/2014/main" id="{2A27AD96-A4E7-DA2A-7DBC-F089EC2C6575}"/>
              </a:ext>
            </a:extLst>
          </p:cNvPr>
          <p:cNvSpPr>
            <a:spLocks noGrp="1"/>
          </p:cNvSpPr>
          <p:nvPr>
            <p:ph type="sldNum" sz="quarter" idx="11"/>
          </p:nvPr>
        </p:nvSpPr>
        <p:spPr/>
        <p:txBody>
          <a:bodyPr/>
          <a:lstStyle/>
          <a:p>
            <a:pPr>
              <a:defRPr/>
            </a:pPr>
            <a:fld id="{44DF6C42-B37C-44BF-B78B-C73995278EA6}" type="slidenum">
              <a:rPr lang="en-US" smtClean="0"/>
              <a:pPr>
                <a:defRPr/>
              </a:pPr>
              <a:t>14</a:t>
            </a:fld>
            <a:endParaRPr lang="en-US" dirty="0"/>
          </a:p>
        </p:txBody>
      </p:sp>
    </p:spTree>
    <p:extLst>
      <p:ext uri="{BB962C8B-B14F-4D97-AF65-F5344CB8AC3E}">
        <p14:creationId xmlns:p14="http://schemas.microsoft.com/office/powerpoint/2010/main" val="382058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B4AA-0E7C-97A0-703A-7D63A3E929AC}"/>
              </a:ext>
            </a:extLst>
          </p:cNvPr>
          <p:cNvSpPr>
            <a:spLocks noGrp="1"/>
          </p:cNvSpPr>
          <p:nvPr>
            <p:ph type="title"/>
          </p:nvPr>
        </p:nvSpPr>
        <p:spPr/>
        <p:txBody>
          <a:bodyPr/>
          <a:lstStyle/>
          <a:p>
            <a:r>
              <a:rPr lang="en-US" dirty="0"/>
              <a:t>Mrs. Bubbles Transferring OUT</a:t>
            </a:r>
          </a:p>
        </p:txBody>
      </p:sp>
      <p:pic>
        <p:nvPicPr>
          <p:cNvPr id="5" name="Online Media 4" title="IMG_6802.MOV">
            <a:hlinkClick r:id="" action="ppaction://media"/>
            <a:extLst>
              <a:ext uri="{FF2B5EF4-FFF2-40B4-BE49-F238E27FC236}">
                <a16:creationId xmlns:a16="http://schemas.microsoft.com/office/drawing/2014/main" id="{73B1C88C-573D-E528-2BFA-5D6E1EAFEE47}"/>
              </a:ext>
            </a:extLst>
          </p:cNvPr>
          <p:cNvPicPr>
            <a:picLocks noGrp="1" noRot="1" noChangeAspect="1"/>
          </p:cNvPicPr>
          <p:nvPr>
            <p:ph idx="1"/>
            <a:videoFile r:link="rId1"/>
          </p:nvPr>
        </p:nvPicPr>
        <p:blipFill>
          <a:blip r:embed="rId4"/>
          <a:stretch>
            <a:fillRect/>
          </a:stretch>
        </p:blipFill>
        <p:spPr>
          <a:xfrm>
            <a:off x="1363579" y="1262063"/>
            <a:ext cx="9914021" cy="5059362"/>
          </a:xfrm>
          <a:prstGeom prst="rect">
            <a:avLst/>
          </a:prstGeom>
        </p:spPr>
      </p:pic>
      <p:sp>
        <p:nvSpPr>
          <p:cNvPr id="4" name="Slide Number Placeholder 3">
            <a:extLst>
              <a:ext uri="{FF2B5EF4-FFF2-40B4-BE49-F238E27FC236}">
                <a16:creationId xmlns:a16="http://schemas.microsoft.com/office/drawing/2014/main" id="{90F70804-27D0-53DA-A84A-F8FD3D416716}"/>
              </a:ext>
            </a:extLst>
          </p:cNvPr>
          <p:cNvSpPr>
            <a:spLocks noGrp="1"/>
          </p:cNvSpPr>
          <p:nvPr>
            <p:ph type="sldNum" sz="quarter" idx="11"/>
          </p:nvPr>
        </p:nvSpPr>
        <p:spPr/>
        <p:txBody>
          <a:bodyPr/>
          <a:lstStyle/>
          <a:p>
            <a:pPr>
              <a:defRPr/>
            </a:pPr>
            <a:fld id="{44DF6C42-B37C-44BF-B78B-C73995278EA6}" type="slidenum">
              <a:rPr lang="en-US" smtClean="0"/>
              <a:pPr>
                <a:defRPr/>
              </a:pPr>
              <a:t>15</a:t>
            </a:fld>
            <a:endParaRPr lang="en-US" dirty="0"/>
          </a:p>
        </p:txBody>
      </p:sp>
    </p:spTree>
    <p:extLst>
      <p:ext uri="{BB962C8B-B14F-4D97-AF65-F5344CB8AC3E}">
        <p14:creationId xmlns:p14="http://schemas.microsoft.com/office/powerpoint/2010/main" val="299977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852C-3BAD-E44B-BAD2-3CE74F295E63}"/>
              </a:ext>
            </a:extLst>
          </p:cNvPr>
          <p:cNvSpPr>
            <a:spLocks noGrp="1"/>
          </p:cNvSpPr>
          <p:nvPr>
            <p:ph type="title"/>
          </p:nvPr>
        </p:nvSpPr>
        <p:spPr/>
        <p:txBody>
          <a:bodyPr/>
          <a:lstStyle/>
          <a:p>
            <a:r>
              <a:rPr lang="en-US" dirty="0"/>
              <a:t>Investigative Report… Transferring</a:t>
            </a:r>
          </a:p>
        </p:txBody>
      </p:sp>
      <p:sp>
        <p:nvSpPr>
          <p:cNvPr id="3" name="Content Placeholder 2">
            <a:extLst>
              <a:ext uri="{FF2B5EF4-FFF2-40B4-BE49-F238E27FC236}">
                <a16:creationId xmlns:a16="http://schemas.microsoft.com/office/drawing/2014/main" id="{AD4C3442-FE62-2BB7-E7F9-3963CF734EDA}"/>
              </a:ext>
            </a:extLst>
          </p:cNvPr>
          <p:cNvSpPr>
            <a:spLocks noGrp="1"/>
          </p:cNvSpPr>
          <p:nvPr>
            <p:ph idx="1"/>
          </p:nvPr>
        </p:nvSpPr>
        <p:spPr/>
        <p:txBody>
          <a:bodyPr/>
          <a:lstStyle/>
          <a:p>
            <a:r>
              <a:rPr lang="en-US" dirty="0"/>
              <a:t>What did you see in the video of Mrs. Bubbles that impacts how you would score M1830?</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3C4512F-20A4-5367-E1DB-7783B2019E96}"/>
              </a:ext>
            </a:extLst>
          </p:cNvPr>
          <p:cNvSpPr>
            <a:spLocks noGrp="1"/>
          </p:cNvSpPr>
          <p:nvPr>
            <p:ph type="sldNum" sz="quarter" idx="11"/>
          </p:nvPr>
        </p:nvSpPr>
        <p:spPr/>
        <p:txBody>
          <a:bodyPr/>
          <a:lstStyle/>
          <a:p>
            <a:pPr>
              <a:defRPr/>
            </a:pPr>
            <a:fld id="{44DF6C42-B37C-44BF-B78B-C73995278EA6}" type="slidenum">
              <a:rPr lang="en-US" smtClean="0"/>
              <a:pPr>
                <a:defRPr/>
              </a:pPr>
              <a:t>16</a:t>
            </a:fld>
            <a:endParaRPr lang="en-US" dirty="0"/>
          </a:p>
        </p:txBody>
      </p:sp>
      <p:pic>
        <p:nvPicPr>
          <p:cNvPr id="5" name="Picture 4">
            <a:extLst>
              <a:ext uri="{FF2B5EF4-FFF2-40B4-BE49-F238E27FC236}">
                <a16:creationId xmlns:a16="http://schemas.microsoft.com/office/drawing/2014/main" id="{D2625438-D1AE-EBA8-1771-B258A7C2E4A1}"/>
              </a:ext>
            </a:extLst>
          </p:cNvPr>
          <p:cNvPicPr>
            <a:picLocks noChangeAspect="1"/>
          </p:cNvPicPr>
          <p:nvPr/>
        </p:nvPicPr>
        <p:blipFill>
          <a:blip r:embed="rId3"/>
          <a:stretch>
            <a:fillRect/>
          </a:stretch>
        </p:blipFill>
        <p:spPr>
          <a:xfrm>
            <a:off x="3059876" y="1932692"/>
            <a:ext cx="5864860" cy="4389500"/>
          </a:xfrm>
          <a:prstGeom prst="rect">
            <a:avLst/>
          </a:prstGeom>
        </p:spPr>
      </p:pic>
    </p:spTree>
    <p:extLst>
      <p:ext uri="{BB962C8B-B14F-4D97-AF65-F5344CB8AC3E}">
        <p14:creationId xmlns:p14="http://schemas.microsoft.com/office/powerpoint/2010/main" val="3982359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FE39-1E8E-40E2-E71C-96942C1EAC3F}"/>
              </a:ext>
            </a:extLst>
          </p:cNvPr>
          <p:cNvSpPr>
            <a:spLocks noGrp="1"/>
          </p:cNvSpPr>
          <p:nvPr>
            <p:ph type="title"/>
          </p:nvPr>
        </p:nvSpPr>
        <p:spPr/>
        <p:txBody>
          <a:bodyPr/>
          <a:lstStyle/>
          <a:p>
            <a:r>
              <a:rPr lang="en-US" dirty="0">
                <a:latin typeface="Algerian" panose="04020705040A02060702" pitchFamily="82" charset="0"/>
              </a:rPr>
              <a:t>M1830 Murder Mystery- Guidance Riddle #3</a:t>
            </a:r>
          </a:p>
        </p:txBody>
      </p:sp>
      <p:sp>
        <p:nvSpPr>
          <p:cNvPr id="3" name="Content Placeholder 2">
            <a:extLst>
              <a:ext uri="{FF2B5EF4-FFF2-40B4-BE49-F238E27FC236}">
                <a16:creationId xmlns:a16="http://schemas.microsoft.com/office/drawing/2014/main" id="{B975DE3C-3FF8-964E-BB59-CD4F83E7D7B7}"/>
              </a:ext>
            </a:extLst>
          </p:cNvPr>
          <p:cNvSpPr>
            <a:spLocks noGrp="1"/>
          </p:cNvSpPr>
          <p:nvPr>
            <p:ph idx="1"/>
          </p:nvPr>
        </p:nvSpPr>
        <p:spPr/>
        <p:txBody>
          <a:bodyPr/>
          <a:lstStyle/>
          <a:p>
            <a:pPr marL="0" indent="0" algn="ctr">
              <a:buNone/>
            </a:pPr>
            <a:endParaRPr lang="en-US" dirty="0">
              <a:latin typeface="Algerian" panose="04020705040A02060702" pitchFamily="82" charset="0"/>
            </a:endParaRPr>
          </a:p>
          <a:p>
            <a:pPr marL="0" indent="0" algn="ctr">
              <a:buNone/>
            </a:pPr>
            <a:r>
              <a:rPr lang="en-US" dirty="0">
                <a:latin typeface="Algerian" panose="04020705040A02060702" pitchFamily="82" charset="0"/>
              </a:rPr>
              <a:t>Think of me and you will not get hurt, </a:t>
            </a:r>
          </a:p>
          <a:p>
            <a:pPr marL="0" indent="0" algn="ctr">
              <a:buNone/>
            </a:pPr>
            <a:r>
              <a:rPr lang="en-US" dirty="0">
                <a:latin typeface="Algerian" panose="04020705040A02060702" pitchFamily="82" charset="0"/>
              </a:rPr>
              <a:t>the OASIS will tell a true story. </a:t>
            </a:r>
          </a:p>
          <a:p>
            <a:pPr marL="0" indent="0" algn="ctr">
              <a:buNone/>
            </a:pPr>
            <a:r>
              <a:rPr lang="en-US" dirty="0">
                <a:latin typeface="Algerian" panose="04020705040A02060702" pitchFamily="82" charset="0"/>
              </a:rPr>
              <a:t>Not one about blunders or what you’ve been told,</a:t>
            </a:r>
          </a:p>
          <a:p>
            <a:pPr marL="0" indent="0" algn="ctr">
              <a:buNone/>
            </a:pPr>
            <a:r>
              <a:rPr lang="en-US" dirty="0">
                <a:latin typeface="Algerian" panose="04020705040A02060702" pitchFamily="82" charset="0"/>
              </a:rPr>
              <a:t>Instead, one that captures the true hand that you hold.  </a:t>
            </a:r>
          </a:p>
          <a:p>
            <a:pPr marL="0" indent="0" algn="ctr">
              <a:buNone/>
            </a:pPr>
            <a:r>
              <a:rPr lang="en-US" dirty="0">
                <a:latin typeface="Algerian" panose="04020705040A02060702" pitchFamily="82" charset="0"/>
              </a:rPr>
              <a:t>Consider the risks and red flags you see</a:t>
            </a:r>
          </a:p>
          <a:p>
            <a:pPr marL="0" indent="0" algn="ctr">
              <a:buNone/>
            </a:pPr>
            <a:r>
              <a:rPr lang="en-US" dirty="0">
                <a:latin typeface="Algerian" panose="04020705040A02060702" pitchFamily="82" charset="0"/>
              </a:rPr>
              <a:t>And please answer based on this part of my true ability.  </a:t>
            </a:r>
          </a:p>
          <a:p>
            <a:pPr marL="0" indent="0" algn="ctr">
              <a:buNone/>
            </a:pPr>
            <a:endParaRPr lang="en-US" dirty="0">
              <a:latin typeface="Algerian" panose="04020705040A02060702" pitchFamily="82" charset="0"/>
            </a:endParaRPr>
          </a:p>
          <a:p>
            <a:pPr marL="0" indent="0" algn="ctr">
              <a:buNone/>
            </a:pPr>
            <a:endParaRPr lang="en-US" dirty="0">
              <a:latin typeface="Algerian" panose="04020705040A02060702" pitchFamily="82" charset="0"/>
            </a:endParaRPr>
          </a:p>
          <a:p>
            <a:pPr marL="0" indent="0" algn="ctr">
              <a:buNone/>
            </a:pPr>
            <a:r>
              <a:rPr lang="en-US" dirty="0">
                <a:latin typeface="Algerian" panose="04020705040A02060702" pitchFamily="82" charset="0"/>
              </a:rPr>
              <a:t>What M1830 guidance am I?</a:t>
            </a:r>
          </a:p>
          <a:p>
            <a:pPr marL="0" indent="0" algn="ctr">
              <a:buNone/>
            </a:pPr>
            <a:endParaRPr lang="en-US" dirty="0"/>
          </a:p>
          <a:p>
            <a:pPr marL="0" indent="0" algn="ctr">
              <a:buNone/>
            </a:pPr>
            <a:r>
              <a:rPr lang="en-US" sz="4400" dirty="0">
                <a:latin typeface="Algerian" panose="04020705040A02060702" pitchFamily="82" charset="0"/>
              </a:rPr>
              <a:t>SAFETY</a:t>
            </a:r>
          </a:p>
          <a:p>
            <a:pPr marL="0" indent="0" algn="ctr">
              <a:buNone/>
            </a:pPr>
            <a:endParaRPr lang="en-US" dirty="0"/>
          </a:p>
        </p:txBody>
      </p:sp>
      <p:sp>
        <p:nvSpPr>
          <p:cNvPr id="4" name="Slide Number Placeholder 3">
            <a:extLst>
              <a:ext uri="{FF2B5EF4-FFF2-40B4-BE49-F238E27FC236}">
                <a16:creationId xmlns:a16="http://schemas.microsoft.com/office/drawing/2014/main" id="{B430E6C5-BCA7-53F2-91F3-123E290A90A0}"/>
              </a:ext>
            </a:extLst>
          </p:cNvPr>
          <p:cNvSpPr>
            <a:spLocks noGrp="1"/>
          </p:cNvSpPr>
          <p:nvPr>
            <p:ph type="sldNum" sz="quarter" idx="11"/>
          </p:nvPr>
        </p:nvSpPr>
        <p:spPr/>
        <p:txBody>
          <a:bodyPr/>
          <a:lstStyle/>
          <a:p>
            <a:pPr>
              <a:defRPr/>
            </a:pPr>
            <a:fld id="{44DF6C42-B37C-44BF-B78B-C73995278EA6}" type="slidenum">
              <a:rPr lang="en-US" smtClean="0"/>
              <a:pPr>
                <a:defRPr/>
              </a:pPr>
              <a:t>17</a:t>
            </a:fld>
            <a:endParaRPr lang="en-US" dirty="0"/>
          </a:p>
        </p:txBody>
      </p:sp>
    </p:spTree>
    <p:extLst>
      <p:ext uri="{BB962C8B-B14F-4D97-AF65-F5344CB8AC3E}">
        <p14:creationId xmlns:p14="http://schemas.microsoft.com/office/powerpoint/2010/main" val="255164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2000"/>
                                        <p:tgtEl>
                                          <p:spTgt spid="3">
                                            <p:txEl>
                                              <p:pRg st="2" end="2"/>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heel(1)">
                                      <p:cBhvr>
                                        <p:cTn id="13" dur="2000"/>
                                        <p:tgtEl>
                                          <p:spTgt spid="3">
                                            <p:txEl>
                                              <p:pRg st="3" end="3"/>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heel(1)">
                                      <p:cBhvr>
                                        <p:cTn id="16" dur="2000"/>
                                        <p:tgtEl>
                                          <p:spTgt spid="3">
                                            <p:txEl>
                                              <p:pRg st="4" end="4"/>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heel(1)">
                                      <p:cBhvr>
                                        <p:cTn id="19" dur="2000"/>
                                        <p:tgtEl>
                                          <p:spTgt spid="3">
                                            <p:txEl>
                                              <p:pRg st="5" end="5"/>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heel(1)">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4A89-D88B-4FD8-A328-C2A62843DBA8}"/>
              </a:ext>
            </a:extLst>
          </p:cNvPr>
          <p:cNvSpPr>
            <a:spLocks noGrp="1"/>
          </p:cNvSpPr>
          <p:nvPr>
            <p:ph type="title"/>
          </p:nvPr>
        </p:nvSpPr>
        <p:spPr/>
        <p:txBody>
          <a:bodyPr/>
          <a:lstStyle/>
          <a:p>
            <a:r>
              <a:rPr lang="en-US" dirty="0"/>
              <a:t>Clue #3- Safe Ability	</a:t>
            </a:r>
          </a:p>
        </p:txBody>
      </p:sp>
      <p:sp>
        <p:nvSpPr>
          <p:cNvPr id="3" name="Content Placeholder 2">
            <a:extLst>
              <a:ext uri="{FF2B5EF4-FFF2-40B4-BE49-F238E27FC236}">
                <a16:creationId xmlns:a16="http://schemas.microsoft.com/office/drawing/2014/main" id="{F0F1DAB6-BA1C-4709-0A8D-C3EED745E434}"/>
              </a:ext>
            </a:extLst>
          </p:cNvPr>
          <p:cNvSpPr>
            <a:spLocks noGrp="1"/>
          </p:cNvSpPr>
          <p:nvPr>
            <p:ph idx="1"/>
          </p:nvPr>
        </p:nvSpPr>
        <p:spPr/>
        <p:txBody>
          <a:bodyPr/>
          <a:lstStyle/>
          <a:p>
            <a:r>
              <a:rPr lang="en-US" b="1" dirty="0"/>
              <a:t>Why does safe ability matter?  </a:t>
            </a:r>
          </a:p>
          <a:p>
            <a:pPr lvl="1"/>
            <a:r>
              <a:rPr lang="en-US" dirty="0"/>
              <a:t>If patient is not safe to participate effectively in bathing, despite the location, code 6</a:t>
            </a:r>
          </a:p>
          <a:p>
            <a:pPr lvl="2"/>
            <a:r>
              <a:rPr lang="en-US" dirty="0"/>
              <a:t>Patients with dementia</a:t>
            </a:r>
          </a:p>
          <a:p>
            <a:pPr marL="457200" lvl="1" indent="0">
              <a:buNone/>
            </a:pPr>
            <a:endParaRPr lang="en-US" dirty="0"/>
          </a:p>
          <a:p>
            <a:r>
              <a:rPr lang="en-US" b="1" dirty="0"/>
              <a:t>What does safe ability look like in shower/tub?**</a:t>
            </a:r>
          </a:p>
          <a:p>
            <a:pPr lvl="1"/>
            <a:r>
              <a:rPr lang="en-US" dirty="0"/>
              <a:t>Consider physical and cognitive ability to wash ENTIRE BODY, SAFELY, EFFECTIVELY</a:t>
            </a:r>
          </a:p>
          <a:p>
            <a:pPr lvl="2"/>
            <a:r>
              <a:rPr lang="en-US" dirty="0"/>
              <a:t>How you see a patient performing may not equal their ability.  Consider SAFETY.  </a:t>
            </a:r>
          </a:p>
          <a:p>
            <a:pPr lvl="2"/>
            <a:r>
              <a:rPr lang="en-US" dirty="0"/>
              <a:t>Dementia patients- Can they effectively participate? If so, what are our goals for improvement? </a:t>
            </a:r>
          </a:p>
          <a:p>
            <a:pPr lvl="2"/>
            <a:r>
              <a:rPr lang="en-US" dirty="0"/>
              <a:t>Fear can impact ability</a:t>
            </a:r>
          </a:p>
          <a:p>
            <a:pPr lvl="2"/>
            <a:r>
              <a:rPr lang="en-US" dirty="0"/>
              <a:t>Assessing an actual bath- Collaborate!  Water adds an additional concern</a:t>
            </a:r>
          </a:p>
          <a:p>
            <a:pPr lvl="1"/>
            <a:r>
              <a:rPr lang="en-US" dirty="0"/>
              <a:t>Preference/Willingness is EXCLUDED.  If I chose not to bathe, I still have ability! </a:t>
            </a:r>
          </a:p>
          <a:p>
            <a:pPr lvl="1"/>
            <a:r>
              <a:rPr lang="en-US" dirty="0"/>
              <a:t>Presence/absence of a caregiver does not equal ability.</a:t>
            </a:r>
          </a:p>
          <a:p>
            <a:pPr lvl="2"/>
            <a:endParaRPr lang="en-US" dirty="0"/>
          </a:p>
          <a:p>
            <a:r>
              <a:rPr lang="en-US" b="1" dirty="0"/>
              <a:t>What considerations should we make when assessing safety at the sink?**</a:t>
            </a:r>
          </a:p>
          <a:p>
            <a:pPr lvl="1"/>
            <a:r>
              <a:rPr lang="en-US" dirty="0"/>
              <a:t>Is the environment safe or did we need to intervene?</a:t>
            </a:r>
          </a:p>
          <a:p>
            <a:pPr lvl="1"/>
            <a:r>
              <a:rPr lang="en-US" dirty="0"/>
              <a:t>Is the patient sitting or standing? Is it safe? </a:t>
            </a:r>
          </a:p>
          <a:p>
            <a:pPr lvl="1"/>
            <a:r>
              <a:rPr lang="en-US" dirty="0"/>
              <a:t>Patient must safely and effectively participate to code a 5.  Use your GG items, even supervision means a 5.  </a:t>
            </a:r>
          </a:p>
          <a:p>
            <a:pPr lvl="1"/>
            <a:r>
              <a:rPr lang="en-US" dirty="0"/>
              <a:t>We are still considering safety to bath ENTIRE BODY effectively.  This isn’t just washing face and hands!</a:t>
            </a:r>
          </a:p>
          <a:p>
            <a:pPr lvl="2"/>
            <a:endParaRPr lang="en-US" dirty="0"/>
          </a:p>
          <a:p>
            <a:pPr lvl="2"/>
            <a:endParaRPr lang="en-US" dirty="0"/>
          </a:p>
          <a:p>
            <a:pPr lvl="1"/>
            <a:endParaRPr lang="en-US" u="sng" dirty="0"/>
          </a:p>
          <a:p>
            <a:pPr marL="0" indent="0">
              <a:buNone/>
            </a:pPr>
            <a:r>
              <a:rPr lang="en-US" b="1" dirty="0"/>
              <a:t>Q&amp;A: How do I score a patient who pays for bathing in an ALF building?</a:t>
            </a:r>
          </a:p>
        </p:txBody>
      </p:sp>
      <p:sp>
        <p:nvSpPr>
          <p:cNvPr id="4" name="Slide Number Placeholder 3">
            <a:extLst>
              <a:ext uri="{FF2B5EF4-FFF2-40B4-BE49-F238E27FC236}">
                <a16:creationId xmlns:a16="http://schemas.microsoft.com/office/drawing/2014/main" id="{4A4630DB-CF58-49A2-AA5D-5E88C1FE0FEC}"/>
              </a:ext>
            </a:extLst>
          </p:cNvPr>
          <p:cNvSpPr>
            <a:spLocks noGrp="1"/>
          </p:cNvSpPr>
          <p:nvPr>
            <p:ph type="sldNum" sz="quarter" idx="11"/>
          </p:nvPr>
        </p:nvSpPr>
        <p:spPr/>
        <p:txBody>
          <a:bodyPr/>
          <a:lstStyle/>
          <a:p>
            <a:pPr>
              <a:defRPr/>
            </a:pPr>
            <a:fld id="{44DF6C42-B37C-44BF-B78B-C73995278EA6}" type="slidenum">
              <a:rPr lang="en-US" smtClean="0"/>
              <a:pPr>
                <a:defRPr/>
              </a:pPr>
              <a:t>18</a:t>
            </a:fld>
            <a:endParaRPr lang="en-US" dirty="0"/>
          </a:p>
        </p:txBody>
      </p:sp>
    </p:spTree>
    <p:extLst>
      <p:ext uri="{BB962C8B-B14F-4D97-AF65-F5344CB8AC3E}">
        <p14:creationId xmlns:p14="http://schemas.microsoft.com/office/powerpoint/2010/main" val="421447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2D3942-E6C1-5245-300D-05EB73E72697}"/>
              </a:ext>
            </a:extLst>
          </p:cNvPr>
          <p:cNvSpPr>
            <a:spLocks noGrp="1"/>
          </p:cNvSpPr>
          <p:nvPr>
            <p:ph type="title"/>
          </p:nvPr>
        </p:nvSpPr>
        <p:spPr/>
        <p:txBody>
          <a:bodyPr/>
          <a:lstStyle/>
          <a:p>
            <a:r>
              <a:rPr lang="en-US" dirty="0"/>
              <a:t>REWIND: Composite Measure</a:t>
            </a:r>
          </a:p>
        </p:txBody>
      </p:sp>
      <p:sp>
        <p:nvSpPr>
          <p:cNvPr id="6" name="Content Placeholder 5">
            <a:extLst>
              <a:ext uri="{FF2B5EF4-FFF2-40B4-BE49-F238E27FC236}">
                <a16:creationId xmlns:a16="http://schemas.microsoft.com/office/drawing/2014/main" id="{51D510BD-C1A0-7D2F-7144-ED20B5AB21C8}"/>
              </a:ext>
            </a:extLst>
          </p:cNvPr>
          <p:cNvSpPr>
            <a:spLocks noGrp="1"/>
          </p:cNvSpPr>
          <p:nvPr>
            <p:ph sz="half" idx="1"/>
          </p:nvPr>
        </p:nvSpPr>
        <p:spPr>
          <a:xfrm>
            <a:off x="609600" y="1209041"/>
            <a:ext cx="5384800" cy="3430071"/>
          </a:xfrm>
        </p:spPr>
        <p:txBody>
          <a:bodyPr>
            <a:normAutofit/>
          </a:bodyPr>
          <a:lstStyle/>
          <a:p>
            <a:r>
              <a:rPr lang="en-US" dirty="0" err="1"/>
              <a:t>com·pos·ite</a:t>
            </a:r>
            <a:endParaRPr lang="en-US" dirty="0"/>
          </a:p>
          <a:p>
            <a:pPr lvl="1"/>
            <a:r>
              <a:rPr lang="en-US" i="1" dirty="0"/>
              <a:t>Adjective</a:t>
            </a:r>
          </a:p>
          <a:p>
            <a:pPr marL="0" indent="0">
              <a:buNone/>
            </a:pPr>
            <a:r>
              <a:rPr lang="en-US" sz="1600" dirty="0"/>
              <a:t>1. made up of various parts or elements.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sz="1600" dirty="0"/>
          </a:p>
        </p:txBody>
      </p:sp>
      <p:pic>
        <p:nvPicPr>
          <p:cNvPr id="9" name="Content Placeholder 8">
            <a:extLst>
              <a:ext uri="{FF2B5EF4-FFF2-40B4-BE49-F238E27FC236}">
                <a16:creationId xmlns:a16="http://schemas.microsoft.com/office/drawing/2014/main" id="{54128182-E053-59A7-9C20-B14401F64D66}"/>
              </a:ext>
            </a:extLst>
          </p:cNvPr>
          <p:cNvPicPr>
            <a:picLocks noGrp="1" noChangeAspect="1"/>
          </p:cNvPicPr>
          <p:nvPr>
            <p:ph sz="half" idx="2"/>
          </p:nvPr>
        </p:nvPicPr>
        <p:blipFill>
          <a:blip r:embed="rId3"/>
          <a:stretch>
            <a:fillRect/>
          </a:stretch>
        </p:blipFill>
        <p:spPr>
          <a:xfrm>
            <a:off x="609600" y="2218208"/>
            <a:ext cx="5384800" cy="2211614"/>
          </a:xfrm>
        </p:spPr>
      </p:pic>
      <p:sp>
        <p:nvSpPr>
          <p:cNvPr id="4" name="Slide Number Placeholder 3">
            <a:extLst>
              <a:ext uri="{FF2B5EF4-FFF2-40B4-BE49-F238E27FC236}">
                <a16:creationId xmlns:a16="http://schemas.microsoft.com/office/drawing/2014/main" id="{2F8DA810-E58D-4ED6-A5B0-802387B355B1}"/>
              </a:ext>
            </a:extLst>
          </p:cNvPr>
          <p:cNvSpPr>
            <a:spLocks noGrp="1"/>
          </p:cNvSpPr>
          <p:nvPr>
            <p:ph type="sldNum" sz="quarter" idx="11"/>
          </p:nvPr>
        </p:nvSpPr>
        <p:spPr/>
        <p:txBody>
          <a:bodyPr/>
          <a:lstStyle/>
          <a:p>
            <a:pPr>
              <a:defRPr/>
            </a:pPr>
            <a:fld id="{44DF6C42-B37C-44BF-B78B-C73995278EA6}" type="slidenum">
              <a:rPr lang="en-US" smtClean="0"/>
              <a:pPr>
                <a:defRPr/>
              </a:pPr>
              <a:t>1</a:t>
            </a:fld>
            <a:endParaRPr lang="en-US" dirty="0"/>
          </a:p>
        </p:txBody>
      </p:sp>
      <p:pic>
        <p:nvPicPr>
          <p:cNvPr id="13" name="Picture 12">
            <a:extLst>
              <a:ext uri="{FF2B5EF4-FFF2-40B4-BE49-F238E27FC236}">
                <a16:creationId xmlns:a16="http://schemas.microsoft.com/office/drawing/2014/main" id="{83563F0A-75F6-45F3-0ED2-602E5B104549}"/>
              </a:ext>
            </a:extLst>
          </p:cNvPr>
          <p:cNvPicPr>
            <a:picLocks noChangeAspect="1"/>
          </p:cNvPicPr>
          <p:nvPr/>
        </p:nvPicPr>
        <p:blipFill>
          <a:blip r:embed="rId4"/>
          <a:stretch>
            <a:fillRect/>
          </a:stretch>
        </p:blipFill>
        <p:spPr>
          <a:xfrm>
            <a:off x="7810150" y="1635854"/>
            <a:ext cx="4191147" cy="4720498"/>
          </a:xfrm>
          <a:prstGeom prst="rect">
            <a:avLst/>
          </a:prstGeom>
        </p:spPr>
      </p:pic>
      <p:sp>
        <p:nvSpPr>
          <p:cNvPr id="15" name="TextBox 14">
            <a:extLst>
              <a:ext uri="{FF2B5EF4-FFF2-40B4-BE49-F238E27FC236}">
                <a16:creationId xmlns:a16="http://schemas.microsoft.com/office/drawing/2014/main" id="{C27B825A-B447-2D17-3486-7B69F8F7BB33}"/>
              </a:ext>
            </a:extLst>
          </p:cNvPr>
          <p:cNvSpPr txBox="1"/>
          <p:nvPr/>
        </p:nvSpPr>
        <p:spPr>
          <a:xfrm>
            <a:off x="609600" y="4476811"/>
            <a:ext cx="7276051" cy="1569660"/>
          </a:xfrm>
          <a:prstGeom prst="rect">
            <a:avLst/>
          </a:prstGeom>
          <a:noFill/>
        </p:spPr>
        <p:txBody>
          <a:bodyPr wrap="square">
            <a:spAutoFit/>
          </a:bodyPr>
          <a:lstStyle/>
          <a:p>
            <a:r>
              <a:rPr lang="en-US" sz="1600" dirty="0"/>
              <a:t>Why is bathing next??</a:t>
            </a:r>
          </a:p>
          <a:p>
            <a:endParaRPr lang="en-US" sz="1600" dirty="0"/>
          </a:p>
          <a:p>
            <a:pPr marL="285750" indent="-285750">
              <a:buFont typeface="Arial" panose="020B0604020202020204" pitchFamily="34" charset="0"/>
              <a:buChar char="•"/>
            </a:pPr>
            <a:r>
              <a:rPr lang="en-US" sz="1600" dirty="0"/>
              <a:t>M1860’s counter part under TNC Change in Self Care</a:t>
            </a:r>
          </a:p>
          <a:p>
            <a:pPr marL="285750" indent="-285750">
              <a:buFont typeface="Arial" panose="020B0604020202020204" pitchFamily="34" charset="0"/>
              <a:buChar char="•"/>
            </a:pPr>
            <a:r>
              <a:rPr lang="en-US" sz="1600" dirty="0"/>
              <a:t>Greatest potential for change compared to the other items</a:t>
            </a:r>
          </a:p>
          <a:p>
            <a:pPr marL="285750" indent="-285750">
              <a:buFont typeface="Arial" panose="020B0604020202020204" pitchFamily="34" charset="0"/>
              <a:buChar char="•"/>
            </a:pPr>
            <a:r>
              <a:rPr lang="en-US" sz="1600" dirty="0"/>
              <a:t>Magnitude of change matters not just improvement</a:t>
            </a:r>
          </a:p>
          <a:p>
            <a:pPr marL="285750" indent="-285750">
              <a:buFont typeface="Arial" panose="020B0604020202020204" pitchFamily="34" charset="0"/>
              <a:buChar char="•"/>
            </a:pPr>
            <a:r>
              <a:rPr lang="en-US" sz="1600" dirty="0"/>
              <a:t>Goal is to Climb that Ladder!  </a:t>
            </a:r>
          </a:p>
        </p:txBody>
      </p:sp>
    </p:spTree>
    <p:extLst>
      <p:ext uri="{BB962C8B-B14F-4D97-AF65-F5344CB8AC3E}">
        <p14:creationId xmlns:p14="http://schemas.microsoft.com/office/powerpoint/2010/main" val="329110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CB82-ADFE-5778-31B6-E1482368A42E}"/>
              </a:ext>
            </a:extLst>
          </p:cNvPr>
          <p:cNvSpPr>
            <a:spLocks noGrp="1"/>
          </p:cNvSpPr>
          <p:nvPr>
            <p:ph type="title"/>
          </p:nvPr>
        </p:nvSpPr>
        <p:spPr/>
        <p:txBody>
          <a:bodyPr/>
          <a:lstStyle/>
          <a:p>
            <a:r>
              <a:rPr lang="en-US" dirty="0"/>
              <a:t>REWIND: Safe Ability Q&amp;A </a:t>
            </a:r>
          </a:p>
        </p:txBody>
      </p:sp>
      <p:sp>
        <p:nvSpPr>
          <p:cNvPr id="3" name="Content Placeholder 2">
            <a:extLst>
              <a:ext uri="{FF2B5EF4-FFF2-40B4-BE49-F238E27FC236}">
                <a16:creationId xmlns:a16="http://schemas.microsoft.com/office/drawing/2014/main" id="{F69776E7-1E08-A19F-28F3-F34B431638D8}"/>
              </a:ext>
            </a:extLst>
          </p:cNvPr>
          <p:cNvSpPr>
            <a:spLocks noGrp="1"/>
          </p:cNvSpPr>
          <p:nvPr>
            <p:ph idx="1"/>
          </p:nvPr>
        </p:nvSpPr>
        <p:spPr>
          <a:xfrm>
            <a:off x="609600" y="1075214"/>
            <a:ext cx="10972800" cy="5059363"/>
          </a:xfrm>
        </p:spPr>
        <p:txBody>
          <a:bodyPr/>
          <a:lstStyle/>
          <a:p>
            <a:r>
              <a:rPr lang="en-US" b="1" dirty="0"/>
              <a:t>1. How do we score a patient who doesn’t have the equipment they need to be safe, for example Shower bench? </a:t>
            </a:r>
            <a:r>
              <a:rPr lang="en-US" dirty="0"/>
              <a:t>At minimum code 2. </a:t>
            </a:r>
          </a:p>
          <a:p>
            <a:pPr marL="0" indent="0">
              <a:buNone/>
            </a:pPr>
            <a:endParaRPr lang="en-US" dirty="0"/>
          </a:p>
          <a:p>
            <a:r>
              <a:rPr lang="en-US" b="1" dirty="0"/>
              <a:t>2. How do we show improvement and accurately code intermittent vs continuous assistance (2 vs 3)??</a:t>
            </a:r>
          </a:p>
          <a:p>
            <a:pPr lvl="1"/>
            <a:r>
              <a:rPr lang="en-US" dirty="0"/>
              <a:t>Intermittent I’m 100% confident I’m safe to leave</a:t>
            </a:r>
          </a:p>
          <a:p>
            <a:pPr lvl="2"/>
            <a:r>
              <a:rPr lang="en-US" dirty="0"/>
              <a:t>Intermittent supervision/assistance OR assistance getting in/out OR washing difficult to reach areas</a:t>
            </a:r>
          </a:p>
          <a:p>
            <a:pPr lvl="1"/>
            <a:r>
              <a:rPr lang="en-US" dirty="0"/>
              <a:t>Continuous= I need to be present at all times for safety</a:t>
            </a:r>
          </a:p>
          <a:p>
            <a:pPr lvl="1"/>
            <a:r>
              <a:rPr lang="en-US" dirty="0"/>
              <a:t>Consider assistance to washing the entire body </a:t>
            </a:r>
          </a:p>
          <a:p>
            <a:pPr lvl="2"/>
            <a:r>
              <a:rPr lang="en-US" dirty="0"/>
              <a:t>Physical and mental limitations</a:t>
            </a:r>
          </a:p>
          <a:p>
            <a:pPr lvl="1"/>
            <a:endParaRPr lang="en-US" dirty="0"/>
          </a:p>
          <a:p>
            <a:r>
              <a:rPr lang="en-US" b="1" dirty="0"/>
              <a:t>3. How do you answer when a patient lives in ALF and pays for someone to bathe them?</a:t>
            </a:r>
          </a:p>
          <a:p>
            <a:pPr lvl="1"/>
            <a:r>
              <a:rPr lang="en-US" dirty="0"/>
              <a:t>Still determine the person’s safe ability</a:t>
            </a:r>
          </a:p>
          <a:p>
            <a:pPr lvl="1"/>
            <a:r>
              <a:rPr lang="en-US" dirty="0"/>
              <a:t>Is the caregiver safe or do we need to intervene with education? Code SOC prior to the education.  </a:t>
            </a:r>
          </a:p>
          <a:p>
            <a:pPr lvl="1"/>
            <a:r>
              <a:rPr lang="en-US" dirty="0"/>
              <a:t>What really are our goals? </a:t>
            </a:r>
          </a:p>
          <a:p>
            <a:pPr marL="0" indent="0">
              <a:buNone/>
            </a:pPr>
            <a:endParaRPr lang="en-US" b="1" dirty="0"/>
          </a:p>
          <a:p>
            <a:pPr lvl="1"/>
            <a:endParaRPr lang="en-US" b="1"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64F5D7-7661-F8FC-63E2-AEF0C5C9CC83}"/>
              </a:ext>
            </a:extLst>
          </p:cNvPr>
          <p:cNvSpPr>
            <a:spLocks noGrp="1"/>
          </p:cNvSpPr>
          <p:nvPr>
            <p:ph type="sldNum" sz="quarter" idx="11"/>
          </p:nvPr>
        </p:nvSpPr>
        <p:spPr/>
        <p:txBody>
          <a:bodyPr/>
          <a:lstStyle/>
          <a:p>
            <a:pPr>
              <a:defRPr/>
            </a:pPr>
            <a:fld id="{44DF6C42-B37C-44BF-B78B-C73995278EA6}" type="slidenum">
              <a:rPr lang="en-US" smtClean="0"/>
              <a:pPr>
                <a:defRPr/>
              </a:pPr>
              <a:t>19</a:t>
            </a:fld>
            <a:endParaRPr lang="en-US" dirty="0"/>
          </a:p>
        </p:txBody>
      </p:sp>
    </p:spTree>
    <p:extLst>
      <p:ext uri="{BB962C8B-B14F-4D97-AF65-F5344CB8AC3E}">
        <p14:creationId xmlns:p14="http://schemas.microsoft.com/office/powerpoint/2010/main" val="25980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E8A2-8431-B7EB-6699-821C8D939BB5}"/>
              </a:ext>
            </a:extLst>
          </p:cNvPr>
          <p:cNvSpPr>
            <a:spLocks noGrp="1"/>
          </p:cNvSpPr>
          <p:nvPr>
            <p:ph type="title"/>
          </p:nvPr>
        </p:nvSpPr>
        <p:spPr/>
        <p:txBody>
          <a:bodyPr/>
          <a:lstStyle/>
          <a:p>
            <a:r>
              <a:rPr lang="en-US" dirty="0"/>
              <a:t>Mrs. Bubbles- Safe Ability</a:t>
            </a:r>
          </a:p>
        </p:txBody>
      </p:sp>
      <p:pic>
        <p:nvPicPr>
          <p:cNvPr id="5" name="Online Media 4" title="IMG_6801.MOV">
            <a:hlinkClick r:id="" action="ppaction://media"/>
            <a:extLst>
              <a:ext uri="{FF2B5EF4-FFF2-40B4-BE49-F238E27FC236}">
                <a16:creationId xmlns:a16="http://schemas.microsoft.com/office/drawing/2014/main" id="{8B5AF940-0676-791A-EAEC-6DEF64E4437F}"/>
              </a:ext>
            </a:extLst>
          </p:cNvPr>
          <p:cNvPicPr>
            <a:picLocks noGrp="1" noRot="1" noChangeAspect="1"/>
          </p:cNvPicPr>
          <p:nvPr>
            <p:ph idx="1"/>
            <a:videoFile r:link="rId1"/>
          </p:nvPr>
        </p:nvPicPr>
        <p:blipFill>
          <a:blip r:embed="rId4"/>
          <a:stretch>
            <a:fillRect/>
          </a:stretch>
        </p:blipFill>
        <p:spPr>
          <a:xfrm>
            <a:off x="1925053" y="1262063"/>
            <a:ext cx="9176084" cy="5059362"/>
          </a:xfrm>
          <a:prstGeom prst="rect">
            <a:avLst/>
          </a:prstGeom>
        </p:spPr>
      </p:pic>
      <p:sp>
        <p:nvSpPr>
          <p:cNvPr id="4" name="Slide Number Placeholder 3">
            <a:extLst>
              <a:ext uri="{FF2B5EF4-FFF2-40B4-BE49-F238E27FC236}">
                <a16:creationId xmlns:a16="http://schemas.microsoft.com/office/drawing/2014/main" id="{E0989339-6CCE-B64A-BBF3-0A53722DC85B}"/>
              </a:ext>
            </a:extLst>
          </p:cNvPr>
          <p:cNvSpPr>
            <a:spLocks noGrp="1"/>
          </p:cNvSpPr>
          <p:nvPr>
            <p:ph type="sldNum" sz="quarter" idx="11"/>
          </p:nvPr>
        </p:nvSpPr>
        <p:spPr/>
        <p:txBody>
          <a:bodyPr/>
          <a:lstStyle/>
          <a:p>
            <a:pPr>
              <a:defRPr/>
            </a:pPr>
            <a:fld id="{44DF6C42-B37C-44BF-B78B-C73995278EA6}" type="slidenum">
              <a:rPr lang="en-US" smtClean="0"/>
              <a:pPr>
                <a:defRPr/>
              </a:pPr>
              <a:t>20</a:t>
            </a:fld>
            <a:endParaRPr lang="en-US" dirty="0"/>
          </a:p>
        </p:txBody>
      </p:sp>
    </p:spTree>
    <p:extLst>
      <p:ext uri="{BB962C8B-B14F-4D97-AF65-F5344CB8AC3E}">
        <p14:creationId xmlns:p14="http://schemas.microsoft.com/office/powerpoint/2010/main" val="66149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E9D4-2DE9-5C65-9FA8-90D69B337D9D}"/>
              </a:ext>
            </a:extLst>
          </p:cNvPr>
          <p:cNvSpPr>
            <a:spLocks noGrp="1"/>
          </p:cNvSpPr>
          <p:nvPr>
            <p:ph type="title"/>
          </p:nvPr>
        </p:nvSpPr>
        <p:spPr/>
        <p:txBody>
          <a:bodyPr/>
          <a:lstStyle/>
          <a:p>
            <a:r>
              <a:rPr lang="en-US" dirty="0"/>
              <a:t>Investigative Report…Safe ability</a:t>
            </a:r>
          </a:p>
        </p:txBody>
      </p:sp>
      <p:sp>
        <p:nvSpPr>
          <p:cNvPr id="3" name="Content Placeholder 2">
            <a:extLst>
              <a:ext uri="{FF2B5EF4-FFF2-40B4-BE49-F238E27FC236}">
                <a16:creationId xmlns:a16="http://schemas.microsoft.com/office/drawing/2014/main" id="{BB3513F9-C946-76BD-5B60-063BF7D363D1}"/>
              </a:ext>
            </a:extLst>
          </p:cNvPr>
          <p:cNvSpPr>
            <a:spLocks noGrp="1"/>
          </p:cNvSpPr>
          <p:nvPr>
            <p:ph idx="1"/>
          </p:nvPr>
        </p:nvSpPr>
        <p:spPr/>
        <p:txBody>
          <a:bodyPr/>
          <a:lstStyle/>
          <a:p>
            <a:r>
              <a:rPr lang="en-US" dirty="0"/>
              <a:t>What did you notice in the video of Mrs. Bubbles that will impact scoring in M1830?</a:t>
            </a:r>
          </a:p>
        </p:txBody>
      </p:sp>
      <p:sp>
        <p:nvSpPr>
          <p:cNvPr id="4" name="Slide Number Placeholder 3">
            <a:extLst>
              <a:ext uri="{FF2B5EF4-FFF2-40B4-BE49-F238E27FC236}">
                <a16:creationId xmlns:a16="http://schemas.microsoft.com/office/drawing/2014/main" id="{E111A8AD-8D1F-4FB8-44EF-BCEF1A3769B0}"/>
              </a:ext>
            </a:extLst>
          </p:cNvPr>
          <p:cNvSpPr>
            <a:spLocks noGrp="1"/>
          </p:cNvSpPr>
          <p:nvPr>
            <p:ph type="sldNum" sz="quarter" idx="11"/>
          </p:nvPr>
        </p:nvSpPr>
        <p:spPr/>
        <p:txBody>
          <a:bodyPr/>
          <a:lstStyle/>
          <a:p>
            <a:pPr>
              <a:defRPr/>
            </a:pPr>
            <a:fld id="{44DF6C42-B37C-44BF-B78B-C73995278EA6}" type="slidenum">
              <a:rPr lang="en-US" smtClean="0"/>
              <a:pPr>
                <a:defRPr/>
              </a:pPr>
              <a:t>21</a:t>
            </a:fld>
            <a:endParaRPr lang="en-US" dirty="0"/>
          </a:p>
        </p:txBody>
      </p:sp>
      <p:pic>
        <p:nvPicPr>
          <p:cNvPr id="5" name="Picture 4">
            <a:extLst>
              <a:ext uri="{FF2B5EF4-FFF2-40B4-BE49-F238E27FC236}">
                <a16:creationId xmlns:a16="http://schemas.microsoft.com/office/drawing/2014/main" id="{FDAD5C69-6FFA-0A77-3267-906DF48697EC}"/>
              </a:ext>
            </a:extLst>
          </p:cNvPr>
          <p:cNvPicPr>
            <a:picLocks noChangeAspect="1"/>
          </p:cNvPicPr>
          <p:nvPr/>
        </p:nvPicPr>
        <p:blipFill>
          <a:blip r:embed="rId3"/>
          <a:stretch>
            <a:fillRect/>
          </a:stretch>
        </p:blipFill>
        <p:spPr>
          <a:xfrm>
            <a:off x="3248411" y="1818712"/>
            <a:ext cx="5864860" cy="4389500"/>
          </a:xfrm>
          <a:prstGeom prst="rect">
            <a:avLst/>
          </a:prstGeom>
        </p:spPr>
      </p:pic>
    </p:spTree>
    <p:extLst>
      <p:ext uri="{BB962C8B-B14F-4D97-AF65-F5344CB8AC3E}">
        <p14:creationId xmlns:p14="http://schemas.microsoft.com/office/powerpoint/2010/main" val="169043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2399-8F49-5D56-4975-752E1A3EE2A1}"/>
              </a:ext>
            </a:extLst>
          </p:cNvPr>
          <p:cNvSpPr>
            <a:spLocks noGrp="1"/>
          </p:cNvSpPr>
          <p:nvPr>
            <p:ph type="title"/>
          </p:nvPr>
        </p:nvSpPr>
        <p:spPr/>
        <p:txBody>
          <a:bodyPr/>
          <a:lstStyle/>
          <a:p>
            <a:r>
              <a:rPr lang="en-US" dirty="0">
                <a:latin typeface="Algerian" panose="04020705040A02060702" pitchFamily="82" charset="0"/>
              </a:rPr>
              <a:t>Can you SOLVE the Murder Mystery??</a:t>
            </a:r>
          </a:p>
        </p:txBody>
      </p:sp>
      <p:sp>
        <p:nvSpPr>
          <p:cNvPr id="3" name="Content Placeholder 2">
            <a:extLst>
              <a:ext uri="{FF2B5EF4-FFF2-40B4-BE49-F238E27FC236}">
                <a16:creationId xmlns:a16="http://schemas.microsoft.com/office/drawing/2014/main" id="{25CAC285-EBF0-EE8C-4B83-93CF3831EC1C}"/>
              </a:ext>
            </a:extLst>
          </p:cNvPr>
          <p:cNvSpPr>
            <a:spLocks noGrp="1"/>
          </p:cNvSpPr>
          <p:nvPr>
            <p:ph idx="1"/>
          </p:nvPr>
        </p:nvSpPr>
        <p:spPr/>
        <p:txBody>
          <a:bodyPr/>
          <a:lstStyle/>
          <a:p>
            <a:pPr marL="0" indent="0">
              <a:buNone/>
            </a:pPr>
            <a:r>
              <a:rPr lang="en-US" dirty="0"/>
              <a:t>Mrs. Bubbles is a 65-year-old who is post op day 2 from a right knee replacement and has just returned home.  She lives with her husband, Mr. Scrubby, who is her caretaker.  She lives in a two-story home with a tub bath and shower located upstairs.  She currently uses a walker for ambulation and has a tub bench for bathing.  She has no other secondary diagnosis or past surgical history.  Mrs. Bubbles has periodic pain and muscle cramps to her right leg.  She has been elevating, icing and taking pain medications every 4 hours.   </a:t>
            </a:r>
          </a:p>
          <a:p>
            <a:pPr marL="0" indent="0">
              <a:buNone/>
            </a:pPr>
            <a:endParaRPr lang="en-US" dirty="0"/>
          </a:p>
          <a:p>
            <a:pPr marL="0" indent="0">
              <a:buNone/>
            </a:pPr>
            <a:r>
              <a:rPr lang="en-US" dirty="0"/>
              <a:t>How would you score M1830- bathing??</a:t>
            </a:r>
          </a:p>
          <a:p>
            <a:pPr marL="0" indent="0">
              <a:buNone/>
            </a:pPr>
            <a:endParaRPr lang="en-US" dirty="0"/>
          </a:p>
        </p:txBody>
      </p:sp>
      <p:sp>
        <p:nvSpPr>
          <p:cNvPr id="4" name="Slide Number Placeholder 3">
            <a:extLst>
              <a:ext uri="{FF2B5EF4-FFF2-40B4-BE49-F238E27FC236}">
                <a16:creationId xmlns:a16="http://schemas.microsoft.com/office/drawing/2014/main" id="{11518DA8-AC1F-87FA-EAC9-13DCFF806311}"/>
              </a:ext>
            </a:extLst>
          </p:cNvPr>
          <p:cNvSpPr>
            <a:spLocks noGrp="1"/>
          </p:cNvSpPr>
          <p:nvPr>
            <p:ph type="sldNum" sz="quarter" idx="11"/>
          </p:nvPr>
        </p:nvSpPr>
        <p:spPr/>
        <p:txBody>
          <a:bodyPr/>
          <a:lstStyle/>
          <a:p>
            <a:pPr>
              <a:defRPr/>
            </a:pPr>
            <a:fld id="{44DF6C42-B37C-44BF-B78B-C73995278EA6}" type="slidenum">
              <a:rPr lang="en-US" smtClean="0"/>
              <a:pPr>
                <a:defRPr/>
              </a:pPr>
              <a:t>22</a:t>
            </a:fld>
            <a:endParaRPr lang="en-US" dirty="0"/>
          </a:p>
        </p:txBody>
      </p:sp>
    </p:spTree>
    <p:extLst>
      <p:ext uri="{BB962C8B-B14F-4D97-AF65-F5344CB8AC3E}">
        <p14:creationId xmlns:p14="http://schemas.microsoft.com/office/powerpoint/2010/main" val="175987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C95C-EADF-ADFF-8E85-0C8A8051C565}"/>
              </a:ext>
            </a:extLst>
          </p:cNvPr>
          <p:cNvSpPr>
            <a:spLocks noGrp="1"/>
          </p:cNvSpPr>
          <p:nvPr>
            <p:ph type="title"/>
          </p:nvPr>
        </p:nvSpPr>
        <p:spPr>
          <a:xfrm>
            <a:off x="609600" y="-221615"/>
            <a:ext cx="10972800" cy="1066800"/>
          </a:xfrm>
        </p:spPr>
        <p:txBody>
          <a:bodyPr wrap="square" anchor="b">
            <a:normAutofit/>
          </a:bodyPr>
          <a:lstStyle/>
          <a:p>
            <a:r>
              <a:rPr lang="en-US" dirty="0"/>
              <a:t>Murder Mystery REWIND</a:t>
            </a:r>
          </a:p>
        </p:txBody>
      </p:sp>
      <p:pic>
        <p:nvPicPr>
          <p:cNvPr id="5" name="Content Placeholder 4">
            <a:extLst>
              <a:ext uri="{FF2B5EF4-FFF2-40B4-BE49-F238E27FC236}">
                <a16:creationId xmlns:a16="http://schemas.microsoft.com/office/drawing/2014/main" id="{4D92224F-2333-63ED-FD41-967CBB45408A}"/>
              </a:ext>
            </a:extLst>
          </p:cNvPr>
          <p:cNvPicPr>
            <a:picLocks noGrp="1" noChangeAspect="1"/>
          </p:cNvPicPr>
          <p:nvPr>
            <p:ph sz="half" idx="1"/>
          </p:nvPr>
        </p:nvPicPr>
        <p:blipFill>
          <a:blip r:embed="rId3"/>
          <a:stretch>
            <a:fillRect/>
          </a:stretch>
        </p:blipFill>
        <p:spPr>
          <a:xfrm>
            <a:off x="609600" y="1424067"/>
            <a:ext cx="5384800" cy="4557008"/>
          </a:xfrm>
          <a:prstGeom prst="rect">
            <a:avLst/>
          </a:prstGeom>
        </p:spPr>
      </p:pic>
      <p:sp>
        <p:nvSpPr>
          <p:cNvPr id="4" name="Slide Number Placeholder 3">
            <a:extLst>
              <a:ext uri="{FF2B5EF4-FFF2-40B4-BE49-F238E27FC236}">
                <a16:creationId xmlns:a16="http://schemas.microsoft.com/office/drawing/2014/main" id="{33C22450-4FB8-B387-DD17-83612E526367}"/>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44DF6C42-B37C-44BF-B78B-C73995278EA6}" type="slidenum">
              <a:rPr lang="en-US" smtClean="0"/>
              <a:pPr>
                <a:spcAft>
                  <a:spcPts val="600"/>
                </a:spcAft>
                <a:defRPr/>
              </a:pPr>
              <a:t>23</a:t>
            </a:fld>
            <a:endParaRPr lang="en-US"/>
          </a:p>
        </p:txBody>
      </p:sp>
      <p:graphicFrame>
        <p:nvGraphicFramePr>
          <p:cNvPr id="17" name="Content Placeholder 2">
            <a:extLst>
              <a:ext uri="{FF2B5EF4-FFF2-40B4-BE49-F238E27FC236}">
                <a16:creationId xmlns:a16="http://schemas.microsoft.com/office/drawing/2014/main" id="{D170D499-692A-0EF4-0533-08D999CABF03}"/>
              </a:ext>
            </a:extLst>
          </p:cNvPr>
          <p:cNvGraphicFramePr>
            <a:graphicFrameLocks noGrp="1"/>
          </p:cNvGraphicFramePr>
          <p:nvPr>
            <p:ph sz="half" idx="2"/>
            <p:extLst>
              <p:ext uri="{D42A27DB-BD31-4B8C-83A1-F6EECF244321}">
                <p14:modId xmlns:p14="http://schemas.microsoft.com/office/powerpoint/2010/main" val="2886300971"/>
              </p:ext>
            </p:extLst>
          </p:nvPr>
        </p:nvGraphicFramePr>
        <p:xfrm>
          <a:off x="6197600" y="1209041"/>
          <a:ext cx="5384800" cy="5059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3040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058FFC-EF52-5F4F-9CA3-FA33A4D2352E}"/>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5F75E800-E5B5-234F-A776-9DA8244795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345" t="21639" r="33035" b="18764"/>
          <a:stretch/>
        </p:blipFill>
        <p:spPr>
          <a:xfrm>
            <a:off x="7007292" y="695411"/>
            <a:ext cx="3754268" cy="3548741"/>
          </a:xfrm>
          <a:prstGeom prst="ellipse">
            <a:avLst/>
          </a:prstGeom>
          <a:ln w="57150">
            <a:solidFill>
              <a:schemeClr val="bg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BB59C399-A713-604F-8BBE-ECFE5AE23A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5645" y="4626079"/>
            <a:ext cx="2293188" cy="1246175"/>
          </a:xfrm>
          <a:prstGeom prst="rect">
            <a:avLst/>
          </a:prstGeom>
        </p:spPr>
      </p:pic>
      <p:pic>
        <p:nvPicPr>
          <p:cNvPr id="7" name="Picture 6">
            <a:extLst>
              <a:ext uri="{FF2B5EF4-FFF2-40B4-BE49-F238E27FC236}">
                <a16:creationId xmlns:a16="http://schemas.microsoft.com/office/drawing/2014/main" id="{45BE78BF-C6A3-484D-AC38-65C9A15100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398" t="8524" r="23296" b="18384"/>
          <a:stretch/>
        </p:blipFill>
        <p:spPr>
          <a:xfrm>
            <a:off x="5625178" y="3190981"/>
            <a:ext cx="2764227" cy="2681273"/>
          </a:xfrm>
          <a:prstGeom prst="ellipse">
            <a:avLst/>
          </a:prstGeom>
          <a:ln w="57150">
            <a:solidFill>
              <a:srgbClr val="60BF38"/>
            </a:solidFill>
          </a:ln>
          <a:effectLst>
            <a:outerShdw blurRad="50800" dist="38100" dir="2700000" algn="tl" rotWithShape="0">
              <a:prstClr val="black">
                <a:alpha val="40000"/>
              </a:prstClr>
            </a:outerShdw>
          </a:effectLst>
        </p:spPr>
      </p:pic>
      <p:sp>
        <p:nvSpPr>
          <p:cNvPr id="6" name="Title 1">
            <a:extLst>
              <a:ext uri="{FF2B5EF4-FFF2-40B4-BE49-F238E27FC236}">
                <a16:creationId xmlns:a16="http://schemas.microsoft.com/office/drawing/2014/main" id="{450DFB95-3F0B-224C-A1AD-2983242A2885}"/>
              </a:ext>
            </a:extLst>
          </p:cNvPr>
          <p:cNvSpPr>
            <a:spLocks noGrp="1"/>
          </p:cNvSpPr>
          <p:nvPr>
            <p:ph type="title"/>
          </p:nvPr>
        </p:nvSpPr>
        <p:spPr>
          <a:xfrm>
            <a:off x="2353787" y="2753151"/>
            <a:ext cx="7965984" cy="1672683"/>
          </a:xfrm>
          <a:prstGeom prst="rect">
            <a:avLst/>
          </a:prstGeom>
        </p:spPr>
        <p:txBody>
          <a:bodyPr vert="horz" wrap="square" lIns="91440" tIns="45720" rIns="91440" bIns="45720" numCol="1" rtlCol="0" anchor="ctr" anchorCtr="0" compatLnSpc="1">
            <a:prstTxWarp prst="textNoShape">
              <a:avLst/>
            </a:prstTxWarp>
            <a:normAutofit fontScale="90000"/>
          </a:bodyPr>
          <a:lstStyle>
            <a:lvl1pPr algn="l" defTabSz="914400" rtl="0" eaLnBrk="1" latinLnBrk="0" hangingPunct="1">
              <a:spcBef>
                <a:spcPct val="0"/>
              </a:spcBef>
              <a:buNone/>
              <a:defRPr sz="3200" kern="1200">
                <a:solidFill>
                  <a:srgbClr val="505150"/>
                </a:solidFill>
                <a:latin typeface="Arial"/>
                <a:ea typeface="+mj-ea"/>
                <a:cs typeface="+mj-cs"/>
              </a:defRPr>
            </a:lvl1pPr>
          </a:lstStyle>
          <a:p>
            <a:r>
              <a:rPr lang="en-US" sz="5300" dirty="0">
                <a:solidFill>
                  <a:schemeClr val="bg1"/>
                </a:solidFill>
              </a:rPr>
              <a:t>Questions?</a:t>
            </a:r>
            <a:br>
              <a:rPr lang="en-US" dirty="0">
                <a:solidFill>
                  <a:schemeClr val="bg1"/>
                </a:solidFill>
              </a:rPr>
            </a:br>
            <a:br>
              <a:rPr lang="en-US" b="0" dirty="0">
                <a:solidFill>
                  <a:schemeClr val="bg1"/>
                </a:solidFill>
              </a:rPr>
            </a:br>
            <a:br>
              <a:rPr lang="en-US" b="0" dirty="0">
                <a:solidFill>
                  <a:schemeClr val="bg1"/>
                </a:solidFill>
              </a:rPr>
            </a:b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73099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AA0441-C19F-E3CF-152B-98D62E8C5EE5}"/>
              </a:ext>
            </a:extLst>
          </p:cNvPr>
          <p:cNvSpPr>
            <a:spLocks noGrp="1"/>
          </p:cNvSpPr>
          <p:nvPr>
            <p:ph type="title"/>
          </p:nvPr>
        </p:nvSpPr>
        <p:spPr/>
        <p:txBody>
          <a:bodyPr/>
          <a:lstStyle/>
          <a:p>
            <a:r>
              <a:rPr lang="en-US" dirty="0"/>
              <a:t>REWIND- Magnitude of Change Matters</a:t>
            </a:r>
          </a:p>
        </p:txBody>
      </p:sp>
      <p:pic>
        <p:nvPicPr>
          <p:cNvPr id="9" name="Content Placeholder 8">
            <a:extLst>
              <a:ext uri="{FF2B5EF4-FFF2-40B4-BE49-F238E27FC236}">
                <a16:creationId xmlns:a16="http://schemas.microsoft.com/office/drawing/2014/main" id="{B0A60436-2F88-693A-F630-13EB7DB7C253}"/>
              </a:ext>
            </a:extLst>
          </p:cNvPr>
          <p:cNvPicPr>
            <a:picLocks noGrp="1" noChangeAspect="1"/>
          </p:cNvPicPr>
          <p:nvPr>
            <p:ph idx="1"/>
          </p:nvPr>
        </p:nvPicPr>
        <p:blipFill>
          <a:blip r:embed="rId3"/>
          <a:stretch>
            <a:fillRect/>
          </a:stretch>
        </p:blipFill>
        <p:spPr>
          <a:xfrm>
            <a:off x="2337818" y="3368964"/>
            <a:ext cx="7020905" cy="3352512"/>
          </a:xfrm>
        </p:spPr>
      </p:pic>
      <p:sp>
        <p:nvSpPr>
          <p:cNvPr id="5" name="Slide Number Placeholder 4">
            <a:extLst>
              <a:ext uri="{FF2B5EF4-FFF2-40B4-BE49-F238E27FC236}">
                <a16:creationId xmlns:a16="http://schemas.microsoft.com/office/drawing/2014/main" id="{DE234DEE-DB0E-45A5-DF72-25B50A6FC155}"/>
              </a:ext>
            </a:extLst>
          </p:cNvPr>
          <p:cNvSpPr>
            <a:spLocks noGrp="1"/>
          </p:cNvSpPr>
          <p:nvPr>
            <p:ph type="sldNum" sz="quarter" idx="11"/>
          </p:nvPr>
        </p:nvSpPr>
        <p:spPr/>
        <p:txBody>
          <a:bodyPr/>
          <a:lstStyle/>
          <a:p>
            <a:pPr>
              <a:defRPr/>
            </a:pPr>
            <a:fld id="{1F5E572C-327D-4C8E-941E-B6E61AD64D97}" type="slidenum">
              <a:rPr lang="en-US" smtClean="0"/>
              <a:pPr>
                <a:defRPr/>
              </a:pPr>
              <a:t>2</a:t>
            </a:fld>
            <a:endParaRPr lang="en-US" dirty="0"/>
          </a:p>
        </p:txBody>
      </p:sp>
      <p:sp>
        <p:nvSpPr>
          <p:cNvPr id="21" name="TextBox 20">
            <a:extLst>
              <a:ext uri="{FF2B5EF4-FFF2-40B4-BE49-F238E27FC236}">
                <a16:creationId xmlns:a16="http://schemas.microsoft.com/office/drawing/2014/main" id="{46B311CE-863F-ABA9-E5FD-F7A1A33688C2}"/>
              </a:ext>
            </a:extLst>
          </p:cNvPr>
          <p:cNvSpPr txBox="1"/>
          <p:nvPr/>
        </p:nvSpPr>
        <p:spPr>
          <a:xfrm>
            <a:off x="960582" y="1079209"/>
            <a:ext cx="10215418" cy="2769989"/>
          </a:xfrm>
          <a:prstGeom prst="rect">
            <a:avLst/>
          </a:prstGeom>
          <a:noFill/>
        </p:spPr>
        <p:txBody>
          <a:bodyPr wrap="square">
            <a:spAutoFit/>
          </a:bodyPr>
          <a:lstStyle/>
          <a:p>
            <a:pPr marL="285750" indent="-285750">
              <a:buFont typeface="Arial" panose="020B0604020202020204" pitchFamily="34" charset="0"/>
              <a:buChar char="•"/>
            </a:pPr>
            <a:r>
              <a:rPr lang="en-US" dirty="0"/>
              <a:t>The Home Health Value-Based Purchasing (HHVBP) composite measures, Total Normalized Composite (TNC) Change in Self-Care and TNC Change in Mobility, </a:t>
            </a:r>
            <a:r>
              <a:rPr lang="en-US" b="1" i="1" u="sng" dirty="0"/>
              <a:t>capture the magnitude of change </a:t>
            </a:r>
            <a:r>
              <a:rPr lang="en-US" dirty="0"/>
              <a:t>(not just improvement) in multiple OASIS items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Raw Change (SOC-DC); Normalized Change (Divide Raw change by Maximum possible change); Sum of Normalized Change (Add up the normalized change) </a:t>
            </a:r>
            <a:endParaRPr lang="en-US" sz="1600" dirty="0"/>
          </a:p>
          <a:p>
            <a:pPr marL="742950" lvl="1" indent="-285750">
              <a:buFont typeface="Arial" panose="020B0604020202020204" pitchFamily="34" charset="0"/>
              <a:buChar char="•"/>
            </a:pPr>
            <a:r>
              <a:rPr lang="en-US" sz="1600" dirty="0"/>
              <a:t>Example: If the patient goes from a “3” on bathing at start or resumption of care to a “0”on bathing at discharge, the raw change score for the episode is “3”.</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2568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25C6FA-C5A3-694B-D423-BD92C4809807}"/>
              </a:ext>
            </a:extLst>
          </p:cNvPr>
          <p:cNvSpPr>
            <a:spLocks noGrp="1"/>
          </p:cNvSpPr>
          <p:nvPr>
            <p:ph type="title"/>
          </p:nvPr>
        </p:nvSpPr>
        <p:spPr>
          <a:xfrm>
            <a:off x="497840" y="-290196"/>
            <a:ext cx="5252719" cy="1162050"/>
          </a:xfrm>
        </p:spPr>
        <p:txBody>
          <a:bodyPr wrap="square" anchor="b">
            <a:normAutofit/>
          </a:bodyPr>
          <a:lstStyle/>
          <a:p>
            <a:r>
              <a:rPr lang="en-US" dirty="0"/>
              <a:t>REWIND- Item Overview</a:t>
            </a:r>
          </a:p>
        </p:txBody>
      </p:sp>
      <p:pic>
        <p:nvPicPr>
          <p:cNvPr id="4" name="Content Placeholder 3">
            <a:extLst>
              <a:ext uri="{FF2B5EF4-FFF2-40B4-BE49-F238E27FC236}">
                <a16:creationId xmlns:a16="http://schemas.microsoft.com/office/drawing/2014/main" id="{8CAB1CFF-40C9-BD0C-D2EB-B0B5826FC34B}"/>
              </a:ext>
            </a:extLst>
          </p:cNvPr>
          <p:cNvPicPr>
            <a:picLocks noGrp="1" noChangeAspect="1"/>
          </p:cNvPicPr>
          <p:nvPr>
            <p:ph idx="1"/>
          </p:nvPr>
        </p:nvPicPr>
        <p:blipFill>
          <a:blip r:embed="rId3"/>
          <a:stretch>
            <a:fillRect/>
          </a:stretch>
        </p:blipFill>
        <p:spPr>
          <a:xfrm>
            <a:off x="4620684" y="1680976"/>
            <a:ext cx="7183388" cy="3496047"/>
          </a:xfrm>
          <a:noFill/>
        </p:spPr>
      </p:pic>
      <p:sp>
        <p:nvSpPr>
          <p:cNvPr id="12" name="Text Placeholder 2">
            <a:extLst>
              <a:ext uri="{FF2B5EF4-FFF2-40B4-BE49-F238E27FC236}">
                <a16:creationId xmlns:a16="http://schemas.microsoft.com/office/drawing/2014/main" id="{9C85BB5C-CBA0-4D50-28E6-4D284587A229}"/>
              </a:ext>
            </a:extLst>
          </p:cNvPr>
          <p:cNvSpPr>
            <a:spLocks noGrp="1"/>
          </p:cNvSpPr>
          <p:nvPr>
            <p:ph type="body" sz="half" idx="2"/>
          </p:nvPr>
        </p:nvSpPr>
        <p:spPr>
          <a:xfrm>
            <a:off x="609600" y="1219200"/>
            <a:ext cx="4011084" cy="4691063"/>
          </a:xfrm>
        </p:spPr>
        <p:txBody>
          <a:bodyPr wrap="square" anchor="t">
            <a:normAutofit fontScale="92500" lnSpcReduction="10000"/>
          </a:bodyPr>
          <a:lstStyle/>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dirty="0"/>
              <a:t>C</a:t>
            </a:r>
            <a:r>
              <a:rPr lang="en-US" b="0" dirty="0"/>
              <a:t>onsiderations </a:t>
            </a:r>
          </a:p>
          <a:p>
            <a:pPr marL="742950" lvl="1" indent="-285750">
              <a:buFont typeface="Arial" panose="020B0604020202020204" pitchFamily="34" charset="0"/>
              <a:buChar char="•"/>
            </a:pPr>
            <a:r>
              <a:rPr lang="en-US" sz="1800" b="0" dirty="0"/>
              <a:t>Safe ability to wash ENTIRE body.  </a:t>
            </a:r>
          </a:p>
          <a:p>
            <a:pPr marL="742950" lvl="1" indent="-285750">
              <a:buFont typeface="Arial" panose="020B0604020202020204" pitchFamily="34" charset="0"/>
              <a:buChar char="•"/>
            </a:pPr>
            <a:r>
              <a:rPr lang="en-US" sz="1800" b="0" dirty="0"/>
              <a:t>Consider presence of devices</a:t>
            </a:r>
          </a:p>
          <a:p>
            <a:pPr marL="742950" lvl="1" indent="-285750">
              <a:buFont typeface="Arial" panose="020B0604020202020204" pitchFamily="34" charset="0"/>
              <a:buChar char="•"/>
            </a:pPr>
            <a:r>
              <a:rPr lang="en-US" sz="1800" b="0" dirty="0"/>
              <a:t>0-3 safe in shower/tub</a:t>
            </a:r>
          </a:p>
          <a:p>
            <a:pPr marL="742950" lvl="1" indent="-285750">
              <a:buFont typeface="Arial" panose="020B0604020202020204" pitchFamily="34" charset="0"/>
              <a:buChar char="•"/>
            </a:pPr>
            <a:r>
              <a:rPr lang="en-US" sz="1800" dirty="0"/>
              <a:t>4-6 safe at sink, chair , commode</a:t>
            </a:r>
            <a:endParaRPr lang="en-US" sz="1800" b="0" dirty="0"/>
          </a:p>
          <a:p>
            <a:pPr marL="742950" lvl="1" indent="-285750">
              <a:buFont typeface="Arial" panose="020B0604020202020204" pitchFamily="34" charset="0"/>
              <a:buChar char="•"/>
            </a:pPr>
            <a:r>
              <a:rPr lang="en-US" sz="1800" b="0" dirty="0"/>
              <a:t>Options 2 vs 3 (intermittent vs continuous)</a:t>
            </a:r>
          </a:p>
          <a:p>
            <a:pPr marL="742950" lvl="1" indent="-285750">
              <a:buFont typeface="Arial" panose="020B0604020202020204" pitchFamily="34" charset="0"/>
              <a:buChar char="•"/>
            </a:pPr>
            <a:r>
              <a:rPr lang="en-US" sz="1800" b="0" dirty="0"/>
              <a:t>Leverage GG item </a:t>
            </a:r>
          </a:p>
          <a:p>
            <a:pPr marL="742950" lvl="1" indent="-285750">
              <a:buFont typeface="Arial" panose="020B0604020202020204" pitchFamily="34" charset="0"/>
              <a:buChar char="•"/>
            </a:pPr>
            <a:r>
              <a:rPr lang="en-US" sz="1800" b="0" dirty="0"/>
              <a:t>Assistance-VC, SBA, Supervision, Hands on Assist. Scoring before interventions</a:t>
            </a:r>
          </a:p>
          <a:p>
            <a:pPr marL="285750" indent="-285750">
              <a:buFont typeface="Arial" panose="020B0604020202020204" pitchFamily="34" charset="0"/>
              <a:buChar char="•"/>
            </a:pPr>
            <a:r>
              <a:rPr lang="en-US" sz="2400" dirty="0">
                <a:latin typeface="Algerian" panose="04020705040A02060702" pitchFamily="82" charset="0"/>
              </a:rPr>
              <a:t>DETAILS</a:t>
            </a:r>
            <a:r>
              <a:rPr lang="en-US" dirty="0">
                <a:latin typeface="Algerian" panose="04020705040A02060702" pitchFamily="82" charset="0"/>
              </a:rPr>
              <a:t> </a:t>
            </a:r>
            <a:r>
              <a:rPr lang="en-US" sz="2400" dirty="0">
                <a:latin typeface="Algerian" panose="04020705040A02060702" pitchFamily="82" charset="0"/>
              </a:rPr>
              <a:t>MATTER!</a:t>
            </a:r>
          </a:p>
          <a:p>
            <a:pPr marL="742950" lvl="1" indent="-285750">
              <a:buFont typeface="Arial" panose="020B0604020202020204" pitchFamily="34" charset="0"/>
              <a:buChar char="•"/>
            </a:pPr>
            <a:r>
              <a:rPr lang="en-US" sz="1400" dirty="0">
                <a:latin typeface="Algerian" panose="04020705040A02060702" pitchFamily="82" charset="0"/>
              </a:rPr>
              <a:t>Like Participation and effectiveness!!</a:t>
            </a:r>
          </a:p>
          <a:p>
            <a:pPr marL="285750" indent="-285750">
              <a:buFont typeface="Arial" panose="020B0604020202020204" pitchFamily="34" charset="0"/>
              <a:buChar char="•"/>
            </a:pPr>
            <a:endParaRPr lang="en-US" dirty="0"/>
          </a:p>
        </p:txBody>
      </p:sp>
      <p:sp>
        <p:nvSpPr>
          <p:cNvPr id="16" name="Slide Number Placeholder 6">
            <a:extLst>
              <a:ext uri="{FF2B5EF4-FFF2-40B4-BE49-F238E27FC236}">
                <a16:creationId xmlns:a16="http://schemas.microsoft.com/office/drawing/2014/main" id="{6AB50802-D99F-6DF0-0016-9EA4FCDC4BC7}"/>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76BFAB52-9A45-4952-B367-A793C3B94B99}" type="slidenum">
              <a:rPr lang="en-US"/>
              <a:pPr>
                <a:spcAft>
                  <a:spcPts val="600"/>
                </a:spcAft>
                <a:defRPr/>
              </a:pPr>
              <a:t>3</a:t>
            </a:fld>
            <a:endParaRPr lang="en-US"/>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FF5C04F5-F0F8-F1A4-54A3-38AE2C3B2D5A}"/>
                  </a:ext>
                </a:extLst>
              </p14:cNvPr>
              <p14:cNvContentPartPr/>
              <p14:nvPr/>
            </p14:nvContentPartPr>
            <p14:xfrm>
              <a:off x="6677535" y="2622553"/>
              <a:ext cx="855360" cy="37440"/>
            </p14:xfrm>
          </p:contentPart>
        </mc:Choice>
        <mc:Fallback xmlns="">
          <p:pic>
            <p:nvPicPr>
              <p:cNvPr id="9" name="Ink 8">
                <a:extLst>
                  <a:ext uri="{FF2B5EF4-FFF2-40B4-BE49-F238E27FC236}">
                    <a16:creationId xmlns:a16="http://schemas.microsoft.com/office/drawing/2014/main" id="{FF5C04F5-F0F8-F1A4-54A3-38AE2C3B2D5A}"/>
                  </a:ext>
                </a:extLst>
              </p:cNvPr>
              <p:cNvPicPr/>
              <p:nvPr/>
            </p:nvPicPr>
            <p:blipFill>
              <a:blip r:embed="rId5"/>
              <a:stretch>
                <a:fillRect/>
              </a:stretch>
            </p:blipFill>
            <p:spPr>
              <a:xfrm>
                <a:off x="6623535" y="2514913"/>
                <a:ext cx="9630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3F65713D-3010-8651-A482-0C0E13ACAE80}"/>
                  </a:ext>
                </a:extLst>
              </p14:cNvPr>
              <p14:cNvContentPartPr/>
              <p14:nvPr/>
            </p14:nvContentPartPr>
            <p14:xfrm>
              <a:off x="8598855" y="3001273"/>
              <a:ext cx="1356840" cy="29160"/>
            </p14:xfrm>
          </p:contentPart>
        </mc:Choice>
        <mc:Fallback xmlns="">
          <p:pic>
            <p:nvPicPr>
              <p:cNvPr id="11" name="Ink 10">
                <a:extLst>
                  <a:ext uri="{FF2B5EF4-FFF2-40B4-BE49-F238E27FC236}">
                    <a16:creationId xmlns:a16="http://schemas.microsoft.com/office/drawing/2014/main" id="{3F65713D-3010-8651-A482-0C0E13ACAE80}"/>
                  </a:ext>
                </a:extLst>
              </p:cNvPr>
              <p:cNvPicPr/>
              <p:nvPr/>
            </p:nvPicPr>
            <p:blipFill>
              <a:blip r:embed="rId7"/>
              <a:stretch>
                <a:fillRect/>
              </a:stretch>
            </p:blipFill>
            <p:spPr>
              <a:xfrm>
                <a:off x="8545215" y="2893633"/>
                <a:ext cx="14644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F4F1BAC1-8720-FD94-7DA2-26138F850AC4}"/>
                  </a:ext>
                </a:extLst>
              </p14:cNvPr>
              <p14:cNvContentPartPr/>
              <p14:nvPr/>
            </p14:nvContentPartPr>
            <p14:xfrm>
              <a:off x="6585375" y="4091353"/>
              <a:ext cx="2105640" cy="65520"/>
            </p14:xfrm>
          </p:contentPart>
        </mc:Choice>
        <mc:Fallback xmlns="">
          <p:pic>
            <p:nvPicPr>
              <p:cNvPr id="13" name="Ink 12">
                <a:extLst>
                  <a:ext uri="{FF2B5EF4-FFF2-40B4-BE49-F238E27FC236}">
                    <a16:creationId xmlns:a16="http://schemas.microsoft.com/office/drawing/2014/main" id="{F4F1BAC1-8720-FD94-7DA2-26138F850AC4}"/>
                  </a:ext>
                </a:extLst>
              </p:cNvPr>
              <p:cNvPicPr/>
              <p:nvPr/>
            </p:nvPicPr>
            <p:blipFill>
              <a:blip r:embed="rId9"/>
              <a:stretch>
                <a:fillRect/>
              </a:stretch>
            </p:blipFill>
            <p:spPr>
              <a:xfrm>
                <a:off x="6531375" y="3983713"/>
                <a:ext cx="22132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5D92172D-67DF-26AF-BF66-81756D055E2D}"/>
                  </a:ext>
                </a:extLst>
              </p14:cNvPr>
              <p14:cNvContentPartPr/>
              <p14:nvPr/>
            </p14:nvContentPartPr>
            <p14:xfrm>
              <a:off x="6591495" y="1782313"/>
              <a:ext cx="2021400" cy="66960"/>
            </p14:xfrm>
          </p:contentPart>
        </mc:Choice>
        <mc:Fallback xmlns="">
          <p:pic>
            <p:nvPicPr>
              <p:cNvPr id="15" name="Ink 14">
                <a:extLst>
                  <a:ext uri="{FF2B5EF4-FFF2-40B4-BE49-F238E27FC236}">
                    <a16:creationId xmlns:a16="http://schemas.microsoft.com/office/drawing/2014/main" id="{5D92172D-67DF-26AF-BF66-81756D055E2D}"/>
                  </a:ext>
                </a:extLst>
              </p:cNvPr>
              <p:cNvPicPr/>
              <p:nvPr/>
            </p:nvPicPr>
            <p:blipFill>
              <a:blip r:embed="rId11"/>
              <a:stretch>
                <a:fillRect/>
              </a:stretch>
            </p:blipFill>
            <p:spPr>
              <a:xfrm>
                <a:off x="6537495" y="1674673"/>
                <a:ext cx="21290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8D90902E-817D-534F-8981-43474BFF38B0}"/>
                  </a:ext>
                </a:extLst>
              </p14:cNvPr>
              <p14:cNvContentPartPr/>
              <p14:nvPr/>
            </p14:nvContentPartPr>
            <p14:xfrm>
              <a:off x="2475255" y="2706073"/>
              <a:ext cx="360" cy="360"/>
            </p14:xfrm>
          </p:contentPart>
        </mc:Choice>
        <mc:Fallback xmlns="">
          <p:pic>
            <p:nvPicPr>
              <p:cNvPr id="17" name="Ink 16">
                <a:extLst>
                  <a:ext uri="{FF2B5EF4-FFF2-40B4-BE49-F238E27FC236}">
                    <a16:creationId xmlns:a16="http://schemas.microsoft.com/office/drawing/2014/main" id="{8D90902E-817D-534F-8981-43474BFF38B0}"/>
                  </a:ext>
                </a:extLst>
              </p:cNvPr>
              <p:cNvPicPr/>
              <p:nvPr/>
            </p:nvPicPr>
            <p:blipFill>
              <a:blip r:embed="rId13"/>
              <a:stretch>
                <a:fillRect/>
              </a:stretch>
            </p:blipFill>
            <p:spPr>
              <a:xfrm>
                <a:off x="2469135" y="269995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982CFFB9-2EF0-3944-3E05-5678443DAD01}"/>
                  </a:ext>
                </a:extLst>
              </p14:cNvPr>
              <p14:cNvContentPartPr/>
              <p14:nvPr/>
            </p14:nvContentPartPr>
            <p14:xfrm>
              <a:off x="7721175" y="5060473"/>
              <a:ext cx="306720" cy="27360"/>
            </p14:xfrm>
          </p:contentPart>
        </mc:Choice>
        <mc:Fallback xmlns="">
          <p:pic>
            <p:nvPicPr>
              <p:cNvPr id="18" name="Ink 17">
                <a:extLst>
                  <a:ext uri="{FF2B5EF4-FFF2-40B4-BE49-F238E27FC236}">
                    <a16:creationId xmlns:a16="http://schemas.microsoft.com/office/drawing/2014/main" id="{982CFFB9-2EF0-3944-3E05-5678443DAD01}"/>
                  </a:ext>
                </a:extLst>
              </p:cNvPr>
              <p:cNvPicPr/>
              <p:nvPr/>
            </p:nvPicPr>
            <p:blipFill>
              <a:blip r:embed="rId15"/>
              <a:stretch>
                <a:fillRect/>
              </a:stretch>
            </p:blipFill>
            <p:spPr>
              <a:xfrm>
                <a:off x="7685535" y="4988473"/>
                <a:ext cx="378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C8B0432C-7F57-4CAA-4F27-7DE7E6673BE2}"/>
                  </a:ext>
                </a:extLst>
              </p14:cNvPr>
              <p14:cNvContentPartPr/>
              <p14:nvPr/>
            </p14:nvContentPartPr>
            <p14:xfrm>
              <a:off x="8432175" y="4618033"/>
              <a:ext cx="1126440" cy="55800"/>
            </p14:xfrm>
          </p:contentPart>
        </mc:Choice>
        <mc:Fallback xmlns="">
          <p:pic>
            <p:nvPicPr>
              <p:cNvPr id="19" name="Ink 18">
                <a:extLst>
                  <a:ext uri="{FF2B5EF4-FFF2-40B4-BE49-F238E27FC236}">
                    <a16:creationId xmlns:a16="http://schemas.microsoft.com/office/drawing/2014/main" id="{C8B0432C-7F57-4CAA-4F27-7DE7E6673BE2}"/>
                  </a:ext>
                </a:extLst>
              </p:cNvPr>
              <p:cNvPicPr/>
              <p:nvPr/>
            </p:nvPicPr>
            <p:blipFill>
              <a:blip r:embed="rId17"/>
              <a:stretch>
                <a:fillRect/>
              </a:stretch>
            </p:blipFill>
            <p:spPr>
              <a:xfrm>
                <a:off x="8396535" y="4546033"/>
                <a:ext cx="11980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A97C261C-B48F-988E-CCC1-FF1EFCA4458A}"/>
                  </a:ext>
                </a:extLst>
              </p14:cNvPr>
              <p14:cNvContentPartPr/>
              <p14:nvPr/>
            </p14:nvContentPartPr>
            <p14:xfrm>
              <a:off x="6003255" y="3906313"/>
              <a:ext cx="1258200" cy="66240"/>
            </p14:xfrm>
          </p:contentPart>
        </mc:Choice>
        <mc:Fallback xmlns="">
          <p:pic>
            <p:nvPicPr>
              <p:cNvPr id="20" name="Ink 19">
                <a:extLst>
                  <a:ext uri="{FF2B5EF4-FFF2-40B4-BE49-F238E27FC236}">
                    <a16:creationId xmlns:a16="http://schemas.microsoft.com/office/drawing/2014/main" id="{A97C261C-B48F-988E-CCC1-FF1EFCA4458A}"/>
                  </a:ext>
                </a:extLst>
              </p:cNvPr>
              <p:cNvPicPr/>
              <p:nvPr/>
            </p:nvPicPr>
            <p:blipFill>
              <a:blip r:embed="rId19"/>
              <a:stretch>
                <a:fillRect/>
              </a:stretch>
            </p:blipFill>
            <p:spPr>
              <a:xfrm>
                <a:off x="5967615" y="3834673"/>
                <a:ext cx="1329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84C60A16-E470-9FB0-B0CD-3C2A64CAD5A9}"/>
                  </a:ext>
                </a:extLst>
              </p14:cNvPr>
              <p14:cNvContentPartPr/>
              <p14:nvPr/>
            </p14:nvContentPartPr>
            <p14:xfrm>
              <a:off x="7443975" y="5051473"/>
              <a:ext cx="322200" cy="10080"/>
            </p14:xfrm>
          </p:contentPart>
        </mc:Choice>
        <mc:Fallback xmlns="">
          <p:pic>
            <p:nvPicPr>
              <p:cNvPr id="23" name="Ink 22">
                <a:extLst>
                  <a:ext uri="{FF2B5EF4-FFF2-40B4-BE49-F238E27FC236}">
                    <a16:creationId xmlns:a16="http://schemas.microsoft.com/office/drawing/2014/main" id="{84C60A16-E470-9FB0-B0CD-3C2A64CAD5A9}"/>
                  </a:ext>
                </a:extLst>
              </p:cNvPr>
              <p:cNvPicPr/>
              <p:nvPr/>
            </p:nvPicPr>
            <p:blipFill>
              <a:blip r:embed="rId21"/>
              <a:stretch>
                <a:fillRect/>
              </a:stretch>
            </p:blipFill>
            <p:spPr>
              <a:xfrm>
                <a:off x="7408335" y="4979833"/>
                <a:ext cx="393840" cy="153720"/>
              </a:xfrm>
              <a:prstGeom prst="rect">
                <a:avLst/>
              </a:prstGeom>
            </p:spPr>
          </p:pic>
        </mc:Fallback>
      </mc:AlternateContent>
    </p:spTree>
    <p:extLst>
      <p:ext uri="{BB962C8B-B14F-4D97-AF65-F5344CB8AC3E}">
        <p14:creationId xmlns:p14="http://schemas.microsoft.com/office/powerpoint/2010/main" val="282486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486F47-10A3-63F9-B257-3E2C5B778F10}"/>
              </a:ext>
            </a:extLst>
          </p:cNvPr>
          <p:cNvSpPr>
            <a:spLocks noGrp="1"/>
          </p:cNvSpPr>
          <p:nvPr>
            <p:ph type="sldNum" sz="quarter" idx="11"/>
          </p:nvPr>
        </p:nvSpPr>
        <p:spPr/>
        <p:txBody>
          <a:bodyPr anchor="ctr">
            <a:normAutofit/>
          </a:bodyPr>
          <a:lstStyle/>
          <a:p>
            <a:pPr>
              <a:spcAft>
                <a:spcPts val="600"/>
              </a:spcAft>
              <a:defRPr/>
            </a:pPr>
            <a:fld id="{44DF6C42-B37C-44BF-B78B-C73995278EA6}" type="slidenum">
              <a:rPr lang="en-US" smtClean="0"/>
              <a:pPr>
                <a:spcAft>
                  <a:spcPts val="600"/>
                </a:spcAft>
                <a:defRPr/>
              </a:pPr>
              <a:t>4</a:t>
            </a:fld>
            <a:endParaRPr lang="en-US"/>
          </a:p>
        </p:txBody>
      </p:sp>
      <p:pic>
        <p:nvPicPr>
          <p:cNvPr id="8" name="Picture 7">
            <a:extLst>
              <a:ext uri="{FF2B5EF4-FFF2-40B4-BE49-F238E27FC236}">
                <a16:creationId xmlns:a16="http://schemas.microsoft.com/office/drawing/2014/main" id="{E9710420-409C-AED4-A10F-6C955CA67C52}"/>
              </a:ext>
            </a:extLst>
          </p:cNvPr>
          <p:cNvPicPr>
            <a:picLocks noChangeAspect="1"/>
          </p:cNvPicPr>
          <p:nvPr/>
        </p:nvPicPr>
        <p:blipFill>
          <a:blip r:embed="rId3"/>
          <a:stretch>
            <a:fillRect/>
          </a:stretch>
        </p:blipFill>
        <p:spPr>
          <a:xfrm>
            <a:off x="49107" y="547055"/>
            <a:ext cx="6771950" cy="537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p:spPr>
      </p:pic>
      <p:sp>
        <p:nvSpPr>
          <p:cNvPr id="9" name="TextBox 8">
            <a:extLst>
              <a:ext uri="{FF2B5EF4-FFF2-40B4-BE49-F238E27FC236}">
                <a16:creationId xmlns:a16="http://schemas.microsoft.com/office/drawing/2014/main" id="{491A3E67-E718-3FB3-08A3-7B67E9C435B5}"/>
              </a:ext>
            </a:extLst>
          </p:cNvPr>
          <p:cNvSpPr txBox="1"/>
          <p:nvPr/>
        </p:nvSpPr>
        <p:spPr>
          <a:xfrm>
            <a:off x="2090341" y="4547321"/>
            <a:ext cx="4559842" cy="1569660"/>
          </a:xfrm>
          <a:custGeom>
            <a:avLst/>
            <a:gdLst>
              <a:gd name="connsiteX0" fmla="*/ 0 w 4559842"/>
              <a:gd name="connsiteY0" fmla="*/ 0 h 1569660"/>
              <a:gd name="connsiteX1" fmla="*/ 651406 w 4559842"/>
              <a:gd name="connsiteY1" fmla="*/ 0 h 1569660"/>
              <a:gd name="connsiteX2" fmla="*/ 1394009 w 4559842"/>
              <a:gd name="connsiteY2" fmla="*/ 0 h 1569660"/>
              <a:gd name="connsiteX3" fmla="*/ 2091013 w 4559842"/>
              <a:gd name="connsiteY3" fmla="*/ 0 h 1569660"/>
              <a:gd name="connsiteX4" fmla="*/ 2651222 w 4559842"/>
              <a:gd name="connsiteY4" fmla="*/ 0 h 1569660"/>
              <a:gd name="connsiteX5" fmla="*/ 3348227 w 4559842"/>
              <a:gd name="connsiteY5" fmla="*/ 0 h 1569660"/>
              <a:gd name="connsiteX6" fmla="*/ 4559842 w 4559842"/>
              <a:gd name="connsiteY6" fmla="*/ 0 h 1569660"/>
              <a:gd name="connsiteX7" fmla="*/ 4559842 w 4559842"/>
              <a:gd name="connsiteY7" fmla="*/ 476130 h 1569660"/>
              <a:gd name="connsiteX8" fmla="*/ 4559842 w 4559842"/>
              <a:gd name="connsiteY8" fmla="*/ 1015047 h 1569660"/>
              <a:gd name="connsiteX9" fmla="*/ 4559842 w 4559842"/>
              <a:gd name="connsiteY9" fmla="*/ 1569660 h 1569660"/>
              <a:gd name="connsiteX10" fmla="*/ 4045231 w 4559842"/>
              <a:gd name="connsiteY10" fmla="*/ 1569660 h 1569660"/>
              <a:gd name="connsiteX11" fmla="*/ 3393825 w 4559842"/>
              <a:gd name="connsiteY11" fmla="*/ 1569660 h 1569660"/>
              <a:gd name="connsiteX12" fmla="*/ 2696821 w 4559842"/>
              <a:gd name="connsiteY12" fmla="*/ 1569660 h 1569660"/>
              <a:gd name="connsiteX13" fmla="*/ 1954218 w 4559842"/>
              <a:gd name="connsiteY13" fmla="*/ 1569660 h 1569660"/>
              <a:gd name="connsiteX14" fmla="*/ 1302812 w 4559842"/>
              <a:gd name="connsiteY14" fmla="*/ 1569660 h 1569660"/>
              <a:gd name="connsiteX15" fmla="*/ 742603 w 4559842"/>
              <a:gd name="connsiteY15" fmla="*/ 1569660 h 1569660"/>
              <a:gd name="connsiteX16" fmla="*/ 0 w 4559842"/>
              <a:gd name="connsiteY16" fmla="*/ 1569660 h 1569660"/>
              <a:gd name="connsiteX17" fmla="*/ 0 w 4559842"/>
              <a:gd name="connsiteY17" fmla="*/ 1030743 h 1569660"/>
              <a:gd name="connsiteX18" fmla="*/ 0 w 4559842"/>
              <a:gd name="connsiteY18" fmla="*/ 476130 h 1569660"/>
              <a:gd name="connsiteX19" fmla="*/ 0 w 4559842"/>
              <a:gd name="connsiteY19"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59842" h="1569660" extrusionOk="0">
                <a:moveTo>
                  <a:pt x="0" y="0"/>
                </a:moveTo>
                <a:cubicBezTo>
                  <a:pt x="182596" y="-29090"/>
                  <a:pt x="331253" y="-17218"/>
                  <a:pt x="651406" y="0"/>
                </a:cubicBezTo>
                <a:cubicBezTo>
                  <a:pt x="971559" y="17218"/>
                  <a:pt x="1077883" y="-29517"/>
                  <a:pt x="1394009" y="0"/>
                </a:cubicBezTo>
                <a:cubicBezTo>
                  <a:pt x="1710135" y="29517"/>
                  <a:pt x="1750087" y="17419"/>
                  <a:pt x="2091013" y="0"/>
                </a:cubicBezTo>
                <a:cubicBezTo>
                  <a:pt x="2431939" y="-17419"/>
                  <a:pt x="2433977" y="5442"/>
                  <a:pt x="2651222" y="0"/>
                </a:cubicBezTo>
                <a:cubicBezTo>
                  <a:pt x="2868467" y="-5442"/>
                  <a:pt x="3048141" y="-27910"/>
                  <a:pt x="3348227" y="0"/>
                </a:cubicBezTo>
                <a:cubicBezTo>
                  <a:pt x="3648313" y="27910"/>
                  <a:pt x="4214194" y="6800"/>
                  <a:pt x="4559842" y="0"/>
                </a:cubicBezTo>
                <a:cubicBezTo>
                  <a:pt x="4553070" y="164537"/>
                  <a:pt x="4548989" y="371381"/>
                  <a:pt x="4559842" y="476130"/>
                </a:cubicBezTo>
                <a:cubicBezTo>
                  <a:pt x="4570696" y="580879"/>
                  <a:pt x="4548102" y="760741"/>
                  <a:pt x="4559842" y="1015047"/>
                </a:cubicBezTo>
                <a:cubicBezTo>
                  <a:pt x="4571582" y="1269353"/>
                  <a:pt x="4571495" y="1333187"/>
                  <a:pt x="4559842" y="1569660"/>
                </a:cubicBezTo>
                <a:cubicBezTo>
                  <a:pt x="4314183" y="1594113"/>
                  <a:pt x="4248595" y="1549316"/>
                  <a:pt x="4045231" y="1569660"/>
                </a:cubicBezTo>
                <a:cubicBezTo>
                  <a:pt x="3841867" y="1590004"/>
                  <a:pt x="3646034" y="1539598"/>
                  <a:pt x="3393825" y="1569660"/>
                </a:cubicBezTo>
                <a:cubicBezTo>
                  <a:pt x="3141616" y="1599722"/>
                  <a:pt x="2942472" y="1555640"/>
                  <a:pt x="2696821" y="1569660"/>
                </a:cubicBezTo>
                <a:cubicBezTo>
                  <a:pt x="2451170" y="1583680"/>
                  <a:pt x="2245752" y="1576307"/>
                  <a:pt x="1954218" y="1569660"/>
                </a:cubicBezTo>
                <a:cubicBezTo>
                  <a:pt x="1662684" y="1563013"/>
                  <a:pt x="1489301" y="1585804"/>
                  <a:pt x="1302812" y="1569660"/>
                </a:cubicBezTo>
                <a:cubicBezTo>
                  <a:pt x="1116323" y="1553516"/>
                  <a:pt x="988627" y="1569839"/>
                  <a:pt x="742603" y="1569660"/>
                </a:cubicBezTo>
                <a:cubicBezTo>
                  <a:pt x="496579" y="1569481"/>
                  <a:pt x="273981" y="1559693"/>
                  <a:pt x="0" y="1569660"/>
                </a:cubicBezTo>
                <a:cubicBezTo>
                  <a:pt x="-18338" y="1330616"/>
                  <a:pt x="-15886" y="1142796"/>
                  <a:pt x="0" y="1030743"/>
                </a:cubicBezTo>
                <a:cubicBezTo>
                  <a:pt x="15886" y="918690"/>
                  <a:pt x="-12538" y="616759"/>
                  <a:pt x="0" y="476130"/>
                </a:cubicBezTo>
                <a:cubicBezTo>
                  <a:pt x="12538" y="335501"/>
                  <a:pt x="18960" y="186615"/>
                  <a:pt x="0" y="0"/>
                </a:cubicBezTo>
                <a:close/>
              </a:path>
            </a:pathLst>
          </a:custGeom>
          <a:noFill/>
          <a:ln w="76200">
            <a:solidFill>
              <a:schemeClr val="tx1"/>
            </a:solidFill>
            <a:extLst>
              <a:ext uri="{C807C97D-BFC1-408E-A445-0C87EB9F89A2}">
                <ask:lineSketchStyleProps xmlns:ask="http://schemas.microsoft.com/office/drawing/2018/sketchyshapes" sd="2653521208">
                  <a:prstGeom prst="rect">
                    <a:avLst/>
                  </a:prstGeom>
                  <ask:type>
                    <ask:lineSketchFreehand/>
                  </ask:type>
                </ask:lineSketchStyleProps>
              </a:ext>
            </a:extLst>
          </a:ln>
          <a:effectLst>
            <a:reflection blurRad="6350" stA="50000" endA="300" endPos="55000" dir="5400000" sy="-100000" algn="bl" rotWithShape="0"/>
          </a:effectLst>
          <a:scene3d>
            <a:camera prst="isometricOffAxis1Right"/>
            <a:lightRig rig="threePt" dir="t"/>
          </a:scene3d>
        </p:spPr>
        <p:txBody>
          <a:bodyPr wrap="square" rtlCol="0">
            <a:spAutoFit/>
          </a:bodyPr>
          <a:lstStyle/>
          <a:p>
            <a:pPr algn="ctr"/>
            <a:r>
              <a:rPr lang="en-US" sz="9600" dirty="0">
                <a:latin typeface="Algerian" panose="04020705040A02060702" pitchFamily="82" charset="0"/>
              </a:rPr>
              <a:t>M1830</a:t>
            </a:r>
          </a:p>
        </p:txBody>
      </p:sp>
      <p:sp>
        <p:nvSpPr>
          <p:cNvPr id="10" name="TextBox 9">
            <a:extLst>
              <a:ext uri="{FF2B5EF4-FFF2-40B4-BE49-F238E27FC236}">
                <a16:creationId xmlns:a16="http://schemas.microsoft.com/office/drawing/2014/main" id="{39D7620F-9ECC-41F2-CA31-56A7D7D01AB7}"/>
              </a:ext>
            </a:extLst>
          </p:cNvPr>
          <p:cNvSpPr txBox="1"/>
          <p:nvPr/>
        </p:nvSpPr>
        <p:spPr>
          <a:xfrm>
            <a:off x="6821057" y="1638832"/>
            <a:ext cx="5069860" cy="3693319"/>
          </a:xfrm>
          <a:prstGeom prst="rect">
            <a:avLst/>
          </a:prstGeom>
          <a:noFill/>
        </p:spPr>
        <p:txBody>
          <a:bodyPr wrap="square" rtlCol="0">
            <a:spAutoFit/>
          </a:bodyPr>
          <a:lstStyle/>
          <a:p>
            <a:pPr algn="ctr"/>
            <a:endParaRPr lang="en-US" dirty="0">
              <a:latin typeface="Algerian" panose="04020705040A02060702" pitchFamily="82" charset="0"/>
            </a:endParaRPr>
          </a:p>
          <a:p>
            <a:pPr algn="ctr"/>
            <a:r>
              <a:rPr lang="en-US" sz="2000" dirty="0">
                <a:latin typeface="Algerian" panose="04020705040A02060702" pitchFamily="82" charset="0"/>
              </a:rPr>
              <a:t>“When I am alive, I tell a story, most of safety one might say.   </a:t>
            </a:r>
          </a:p>
          <a:p>
            <a:pPr algn="ctr"/>
            <a:r>
              <a:rPr lang="en-US" sz="2000" dirty="0">
                <a:latin typeface="Algerian" panose="04020705040A02060702" pitchFamily="82" charset="0"/>
              </a:rPr>
              <a:t>But other factors go unnoticed each and every day.  </a:t>
            </a:r>
          </a:p>
          <a:p>
            <a:pPr algn="ctr"/>
            <a:r>
              <a:rPr lang="en-US" sz="2000" dirty="0">
                <a:latin typeface="Algerian" panose="04020705040A02060702" pitchFamily="82" charset="0"/>
              </a:rPr>
              <a:t>What part has been forgotten,</a:t>
            </a:r>
          </a:p>
          <a:p>
            <a:pPr algn="ctr"/>
            <a:r>
              <a:rPr lang="en-US" sz="2000" dirty="0">
                <a:latin typeface="Algerian" panose="04020705040A02060702" pitchFamily="82" charset="0"/>
              </a:rPr>
              <a:t>What option is the best score. </a:t>
            </a:r>
          </a:p>
          <a:p>
            <a:pPr algn="ctr"/>
            <a:r>
              <a:rPr lang="en-US" sz="2000" dirty="0">
                <a:latin typeface="Algerian" panose="04020705040A02060702" pitchFamily="82" charset="0"/>
              </a:rPr>
              <a:t>Help me find what’s missing, a true mystery to be solved for. “ </a:t>
            </a:r>
          </a:p>
          <a:p>
            <a:pPr algn="ctr"/>
            <a:r>
              <a:rPr lang="en-US" sz="2000" dirty="0">
                <a:latin typeface="Algerian" panose="04020705040A02060702" pitchFamily="82" charset="0"/>
              </a:rPr>
              <a:t>~M1830</a:t>
            </a:r>
          </a:p>
          <a:p>
            <a:pPr algn="ctr"/>
            <a:endParaRPr lang="en-US" dirty="0">
              <a:latin typeface="Algerian" panose="04020705040A02060702" pitchFamily="82" charset="0"/>
            </a:endParaRPr>
          </a:p>
          <a:p>
            <a:pPr algn="ctr"/>
            <a:endParaRPr lang="en-US" dirty="0">
              <a:latin typeface="Algerian" panose="04020705040A02060702" pitchFamily="82" charset="0"/>
            </a:endParaRPr>
          </a:p>
        </p:txBody>
      </p:sp>
    </p:spTree>
    <p:extLst>
      <p:ext uri="{BB962C8B-B14F-4D97-AF65-F5344CB8AC3E}">
        <p14:creationId xmlns:p14="http://schemas.microsoft.com/office/powerpoint/2010/main" val="812306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C7E446A-AF4A-39A3-6C27-90840E6DD38C}"/>
              </a:ext>
            </a:extLst>
          </p:cNvPr>
          <p:cNvSpPr>
            <a:spLocks noGrp="1"/>
          </p:cNvSpPr>
          <p:nvPr>
            <p:ph type="title"/>
          </p:nvPr>
        </p:nvSpPr>
        <p:spPr>
          <a:xfrm>
            <a:off x="497840" y="-290196"/>
            <a:ext cx="5252719" cy="1162050"/>
          </a:xfrm>
        </p:spPr>
        <p:txBody>
          <a:bodyPr vert="horz" wrap="square" lIns="91440" tIns="45720" rIns="91440" bIns="45720" numCol="1" anchor="b" anchorCtr="0" compatLnSpc="1">
            <a:prstTxWarp prst="textNoShape">
              <a:avLst/>
            </a:prstTxWarp>
            <a:normAutofit/>
          </a:bodyPr>
          <a:lstStyle/>
          <a:p>
            <a:r>
              <a:rPr lang="en-US" b="1" kern="1200">
                <a:latin typeface="Arial" pitchFamily="34" charset="0"/>
                <a:ea typeface="+mj-ea"/>
                <a:cs typeface="Arial" pitchFamily="34" charset="0"/>
              </a:rPr>
              <a:t>MURDER MYSTERY M1830 </a:t>
            </a:r>
          </a:p>
        </p:txBody>
      </p:sp>
      <p:sp>
        <p:nvSpPr>
          <p:cNvPr id="15" name="Text Placeholder 3">
            <a:extLst>
              <a:ext uri="{FF2B5EF4-FFF2-40B4-BE49-F238E27FC236}">
                <a16:creationId xmlns:a16="http://schemas.microsoft.com/office/drawing/2014/main" id="{02015850-250D-FEE3-AC13-BA2EDDDC0E58}"/>
              </a:ext>
            </a:extLst>
          </p:cNvPr>
          <p:cNvSpPr>
            <a:spLocks noGrp="1"/>
          </p:cNvSpPr>
          <p:nvPr>
            <p:ph type="body" sz="half" idx="2"/>
          </p:nvPr>
        </p:nvSpPr>
        <p:spPr>
          <a:xfrm>
            <a:off x="609600" y="1219200"/>
            <a:ext cx="4011084" cy="4691063"/>
          </a:xfrm>
        </p:spPr>
        <p:txBody>
          <a:bodyPr/>
          <a:lstStyle/>
          <a:p>
            <a:endParaRPr lang="en-US" dirty="0"/>
          </a:p>
        </p:txBody>
      </p:sp>
      <p:sp>
        <p:nvSpPr>
          <p:cNvPr id="2" name="Slide Number Placeholder 1">
            <a:extLst>
              <a:ext uri="{FF2B5EF4-FFF2-40B4-BE49-F238E27FC236}">
                <a16:creationId xmlns:a16="http://schemas.microsoft.com/office/drawing/2014/main" id="{B7927EE6-70F4-60D5-1DC2-580234FD3C00}"/>
              </a:ext>
            </a:extLst>
          </p:cNvPr>
          <p:cNvSpPr>
            <a:spLocks noGrp="1"/>
          </p:cNvSpPr>
          <p:nvPr>
            <p:ph type="sldNum" sz="quarter" idx="11"/>
          </p:nvPr>
        </p:nvSpPr>
        <p:spPr>
          <a:xfrm>
            <a:off x="8737600" y="6356351"/>
            <a:ext cx="2844800" cy="365125"/>
          </a:xfrm>
        </p:spPr>
        <p:txBody>
          <a:bodyPr vert="horz" lIns="91440" tIns="45720" rIns="91440" bIns="45720" rtlCol="0" anchor="ctr">
            <a:normAutofit/>
          </a:bodyPr>
          <a:lstStyle/>
          <a:p>
            <a:pPr>
              <a:spcAft>
                <a:spcPts val="600"/>
              </a:spcAft>
              <a:defRPr/>
            </a:pPr>
            <a:fld id="{F16C066F-21D0-464F-A6D6-03C7F2D7FFB7}" type="slidenum">
              <a:rPr lang="en-US" kern="1200">
                <a:latin typeface="Arial" pitchFamily="34" charset="0"/>
                <a:ea typeface="+mn-ea"/>
                <a:cs typeface="Arial" pitchFamily="34" charset="0"/>
              </a:rPr>
              <a:pPr>
                <a:spcAft>
                  <a:spcPts val="600"/>
                </a:spcAft>
                <a:defRPr/>
              </a:pPr>
              <a:t>5</a:t>
            </a:fld>
            <a:endParaRPr lang="en-US" kern="1200">
              <a:latin typeface="Arial" pitchFamily="34" charset="0"/>
              <a:ea typeface="+mn-ea"/>
              <a:cs typeface="Arial" pitchFamily="34" charset="0"/>
            </a:endParaRPr>
          </a:p>
        </p:txBody>
      </p:sp>
      <p:graphicFrame>
        <p:nvGraphicFramePr>
          <p:cNvPr id="11" name="TextBox 3">
            <a:extLst>
              <a:ext uri="{FF2B5EF4-FFF2-40B4-BE49-F238E27FC236}">
                <a16:creationId xmlns:a16="http://schemas.microsoft.com/office/drawing/2014/main" id="{4369D6BC-3FCA-230E-18A1-2EAEA09C7AFE}"/>
              </a:ext>
            </a:extLst>
          </p:cNvPr>
          <p:cNvGraphicFramePr/>
          <p:nvPr>
            <p:extLst>
              <p:ext uri="{D42A27DB-BD31-4B8C-83A1-F6EECF244321}">
                <p14:modId xmlns:p14="http://schemas.microsoft.com/office/powerpoint/2010/main" val="2042015346"/>
              </p:ext>
            </p:extLst>
          </p:nvPr>
        </p:nvGraphicFramePr>
        <p:xfrm>
          <a:off x="4766733" y="1219200"/>
          <a:ext cx="6815667" cy="490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627A15AF-91F9-9D85-DA42-187C3957DD92}"/>
              </a:ext>
            </a:extLst>
          </p:cNvPr>
          <p:cNvPicPr>
            <a:picLocks noChangeAspect="1"/>
          </p:cNvPicPr>
          <p:nvPr/>
        </p:nvPicPr>
        <p:blipFill>
          <a:blip r:embed="rId8"/>
          <a:stretch>
            <a:fillRect/>
          </a:stretch>
        </p:blipFill>
        <p:spPr>
          <a:xfrm>
            <a:off x="609600" y="1219200"/>
            <a:ext cx="3722557" cy="4713593"/>
          </a:xfrm>
          <a:prstGeom prst="rect">
            <a:avLst/>
          </a:prstGeom>
        </p:spPr>
      </p:pic>
    </p:spTree>
    <p:extLst>
      <p:ext uri="{BB962C8B-B14F-4D97-AF65-F5344CB8AC3E}">
        <p14:creationId xmlns:p14="http://schemas.microsoft.com/office/powerpoint/2010/main" val="985305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1DA22-6146-C089-82C2-A8F95A0CF2AF}"/>
              </a:ext>
            </a:extLst>
          </p:cNvPr>
          <p:cNvSpPr>
            <a:spLocks noGrp="1"/>
          </p:cNvSpPr>
          <p:nvPr>
            <p:ph type="title"/>
          </p:nvPr>
        </p:nvSpPr>
        <p:spPr>
          <a:xfrm>
            <a:off x="609600" y="-182880"/>
            <a:ext cx="10972800" cy="1066800"/>
          </a:xfrm>
        </p:spPr>
        <p:txBody>
          <a:bodyPr wrap="square" anchor="b">
            <a:normAutofit/>
          </a:bodyPr>
          <a:lstStyle/>
          <a:p>
            <a:r>
              <a:rPr lang="en-US"/>
              <a:t>M1830 Murder Mystery-Scenario</a:t>
            </a:r>
          </a:p>
        </p:txBody>
      </p:sp>
      <p:sp>
        <p:nvSpPr>
          <p:cNvPr id="8" name="Content Placeholder 2">
            <a:extLst>
              <a:ext uri="{FF2B5EF4-FFF2-40B4-BE49-F238E27FC236}">
                <a16:creationId xmlns:a16="http://schemas.microsoft.com/office/drawing/2014/main" id="{29DBADA9-5BCD-9CD8-2F13-ACCB34944AA1}"/>
              </a:ext>
            </a:extLst>
          </p:cNvPr>
          <p:cNvSpPr>
            <a:spLocks noGrp="1"/>
          </p:cNvSpPr>
          <p:nvPr>
            <p:ph sz="half" idx="1"/>
          </p:nvPr>
        </p:nvSpPr>
        <p:spPr>
          <a:xfrm>
            <a:off x="609599" y="1269999"/>
            <a:ext cx="7315201" cy="5086351"/>
          </a:xfrm>
        </p:spPr>
        <p:txBody>
          <a:bodyPr wrap="square" anchor="t">
            <a:normAutofit/>
          </a:bodyPr>
          <a:lstStyle/>
          <a:p>
            <a:pPr marL="0" indent="0">
              <a:lnSpc>
                <a:spcPct val="90000"/>
              </a:lnSpc>
              <a:buNone/>
            </a:pPr>
            <a:endParaRPr lang="en-US" sz="1300" dirty="0"/>
          </a:p>
          <a:p>
            <a:pPr>
              <a:lnSpc>
                <a:spcPct val="90000"/>
              </a:lnSpc>
            </a:pPr>
            <a:r>
              <a:rPr lang="en-US" sz="2000" dirty="0"/>
              <a:t>Mrs. Bubbles is a 65-year-old female who is post op from a right knee replacement and has just returned home.  She lives with her husband, who is her caretaker.  She lives in a two-story home with a tub bath and shower.  Since her surgery she uses a walker for ambulation and has a shower chair for bathing.  She has no other secondary diagnosis or past surgical history.  Mrs. Bubbles has periodic pain and muscle cramps to her right leg.  She has been elevating, icing and taking pain medications every 4 hours.   </a:t>
            </a:r>
          </a:p>
          <a:p>
            <a:pPr>
              <a:lnSpc>
                <a:spcPct val="90000"/>
              </a:lnSpc>
            </a:pPr>
            <a:endParaRPr lang="en-US" sz="2000" dirty="0"/>
          </a:p>
          <a:p>
            <a:pPr>
              <a:lnSpc>
                <a:spcPct val="90000"/>
              </a:lnSpc>
            </a:pPr>
            <a:r>
              <a:rPr lang="en-US" sz="2000" dirty="0"/>
              <a:t>How would you score M1830- bathing??</a:t>
            </a:r>
          </a:p>
        </p:txBody>
      </p:sp>
      <p:sp>
        <p:nvSpPr>
          <p:cNvPr id="2" name="Slide Number Placeholder 1">
            <a:extLst>
              <a:ext uri="{FF2B5EF4-FFF2-40B4-BE49-F238E27FC236}">
                <a16:creationId xmlns:a16="http://schemas.microsoft.com/office/drawing/2014/main" id="{F4F457DA-F59C-0048-8A2D-74DAF9A8AF36}"/>
              </a:ext>
            </a:extLst>
          </p:cNvPr>
          <p:cNvSpPr>
            <a:spLocks noGrp="1"/>
          </p:cNvSpPr>
          <p:nvPr>
            <p:ph type="sldNum" sz="quarter" idx="11"/>
          </p:nvPr>
        </p:nvSpPr>
        <p:spPr>
          <a:xfrm>
            <a:off x="8737600" y="6356351"/>
            <a:ext cx="2844800" cy="365125"/>
          </a:xfrm>
        </p:spPr>
        <p:txBody>
          <a:bodyPr anchor="ctr">
            <a:normAutofit/>
          </a:bodyPr>
          <a:lstStyle/>
          <a:p>
            <a:pPr>
              <a:spcAft>
                <a:spcPts val="600"/>
              </a:spcAft>
              <a:defRPr/>
            </a:pPr>
            <a:fld id="{F16C066F-21D0-464F-A6D6-03C7F2D7FFB7}" type="slidenum">
              <a:rPr lang="en-US" smtClean="0"/>
              <a:pPr>
                <a:spcAft>
                  <a:spcPts val="600"/>
                </a:spcAft>
                <a:defRPr/>
              </a:pPr>
              <a:t>6</a:t>
            </a:fld>
            <a:endParaRPr lang="en-US"/>
          </a:p>
        </p:txBody>
      </p:sp>
      <p:pic>
        <p:nvPicPr>
          <p:cNvPr id="5" name="Picture 4">
            <a:extLst>
              <a:ext uri="{FF2B5EF4-FFF2-40B4-BE49-F238E27FC236}">
                <a16:creationId xmlns:a16="http://schemas.microsoft.com/office/drawing/2014/main" id="{8F303486-3622-7EB7-F982-A52A6AD4B9BE}"/>
              </a:ext>
            </a:extLst>
          </p:cNvPr>
          <p:cNvPicPr>
            <a:picLocks noChangeAspect="1"/>
          </p:cNvPicPr>
          <p:nvPr/>
        </p:nvPicPr>
        <p:blipFill rotWithShape="1">
          <a:blip r:embed="rId3"/>
          <a:srcRect l="3214" r="4974" b="1"/>
          <a:stretch/>
        </p:blipFill>
        <p:spPr>
          <a:xfrm>
            <a:off x="7924800" y="1268412"/>
            <a:ext cx="3657600" cy="3657600"/>
          </a:xfrm>
          <a:prstGeom prst="rect">
            <a:avLst/>
          </a:prstGeom>
          <a:noFill/>
        </p:spPr>
      </p:pic>
    </p:spTree>
    <p:extLst>
      <p:ext uri="{BB962C8B-B14F-4D97-AF65-F5344CB8AC3E}">
        <p14:creationId xmlns:p14="http://schemas.microsoft.com/office/powerpoint/2010/main" val="2115893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50979-39F5-1767-F28A-54EF85D86C33}"/>
              </a:ext>
            </a:extLst>
          </p:cNvPr>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a:latin typeface="Algerian" panose="04020705040A02060702" pitchFamily="82" charset="0"/>
              </a:rPr>
              <a:t>M1830 Murder Mystery- Guidance Riddle #1</a:t>
            </a:r>
          </a:p>
        </p:txBody>
      </p:sp>
      <p:sp>
        <p:nvSpPr>
          <p:cNvPr id="4" name="Content Placeholder 3">
            <a:extLst>
              <a:ext uri="{FF2B5EF4-FFF2-40B4-BE49-F238E27FC236}">
                <a16:creationId xmlns:a16="http://schemas.microsoft.com/office/drawing/2014/main" id="{8821DEAD-1704-8B0E-6622-6EDBAEE8E933}"/>
              </a:ext>
            </a:extLst>
          </p:cNvPr>
          <p:cNvSpPr>
            <a:spLocks noGrp="1"/>
          </p:cNvSpPr>
          <p:nvPr>
            <p:ph idx="1"/>
          </p:nvPr>
        </p:nvSpPr>
        <p:spPr>
          <a:xfrm>
            <a:off x="333375" y="1405759"/>
            <a:ext cx="10972800" cy="4188592"/>
          </a:xfrm>
        </p:spPr>
        <p:txBody>
          <a:bodyPr/>
          <a:lstStyle/>
          <a:p>
            <a:pPr marL="0" indent="0" algn="ctr">
              <a:buNone/>
            </a:pPr>
            <a:endParaRPr lang="en-US" dirty="0">
              <a:latin typeface="Algerian" panose="04020705040A02060702" pitchFamily="82" charset="0"/>
            </a:endParaRPr>
          </a:p>
          <a:p>
            <a:pPr marL="0" indent="0" algn="ctr">
              <a:buNone/>
            </a:pPr>
            <a:r>
              <a:rPr lang="en-US" dirty="0">
                <a:latin typeface="Algerian" panose="04020705040A02060702" pitchFamily="82" charset="0"/>
              </a:rPr>
              <a:t>Tyler and Susan spoke to me well. </a:t>
            </a:r>
          </a:p>
          <a:p>
            <a:pPr marL="0" indent="0" algn="ctr">
              <a:buNone/>
            </a:pPr>
            <a:r>
              <a:rPr lang="en-US" dirty="0">
                <a:latin typeface="Algerian" panose="04020705040A02060702" pitchFamily="82" charset="0"/>
              </a:rPr>
              <a:t>My impact is great now can’t you tell?  </a:t>
            </a:r>
          </a:p>
          <a:p>
            <a:pPr marL="0" indent="0" algn="ctr">
              <a:buNone/>
            </a:pPr>
            <a:r>
              <a:rPr lang="en-US" dirty="0">
                <a:latin typeface="Algerian" panose="04020705040A02060702" pitchFamily="82" charset="0"/>
              </a:rPr>
              <a:t>I play a huge role in many items;</a:t>
            </a:r>
          </a:p>
          <a:p>
            <a:pPr marL="0" indent="0" algn="ctr">
              <a:buNone/>
            </a:pPr>
            <a:r>
              <a:rPr lang="en-US" dirty="0">
                <a:latin typeface="Algerian" panose="04020705040A02060702" pitchFamily="82" charset="0"/>
              </a:rPr>
              <a:t>Without me you might even get frightened.</a:t>
            </a:r>
          </a:p>
          <a:p>
            <a:pPr marL="0" indent="0" algn="ctr">
              <a:buNone/>
            </a:pPr>
            <a:r>
              <a:rPr lang="en-US" dirty="0">
                <a:latin typeface="Algerian" panose="04020705040A02060702" pitchFamily="82" charset="0"/>
              </a:rPr>
              <a:t>For independence on our Oasis could be the result, </a:t>
            </a:r>
          </a:p>
          <a:p>
            <a:pPr marL="0" indent="0" algn="ctr">
              <a:buNone/>
            </a:pPr>
            <a:r>
              <a:rPr lang="en-US" dirty="0">
                <a:latin typeface="Algerian" panose="04020705040A02060702" pitchFamily="82" charset="0"/>
              </a:rPr>
              <a:t>Please don’t make me the reason you’d be at fault.</a:t>
            </a:r>
          </a:p>
          <a:p>
            <a:pPr marL="0" indent="0" algn="ctr">
              <a:buNone/>
            </a:pPr>
            <a:endParaRPr lang="en-US" dirty="0">
              <a:latin typeface="Algerian" panose="04020705040A02060702" pitchFamily="82" charset="0"/>
            </a:endParaRPr>
          </a:p>
          <a:p>
            <a:pPr marL="0" indent="0" algn="ctr">
              <a:buNone/>
            </a:pPr>
            <a:r>
              <a:rPr lang="en-US" dirty="0">
                <a:latin typeface="Algerian" panose="04020705040A02060702" pitchFamily="82" charset="0"/>
              </a:rPr>
              <a:t>What M1830 Guidance am I??</a:t>
            </a:r>
          </a:p>
          <a:p>
            <a:pPr marL="0" indent="0" algn="ctr">
              <a:buNone/>
            </a:pPr>
            <a:endParaRPr lang="en-US" dirty="0">
              <a:latin typeface="Algerian" panose="04020705040A02060702" pitchFamily="82" charset="0"/>
            </a:endParaRPr>
          </a:p>
          <a:p>
            <a:pPr marL="0" indent="0" algn="ctr">
              <a:buNone/>
            </a:pPr>
            <a:r>
              <a:rPr lang="en-US" sz="3600" dirty="0">
                <a:latin typeface="Algerian" panose="04020705040A02060702" pitchFamily="82" charset="0"/>
              </a:rPr>
              <a:t>WALKING / SAFE ACCESS</a:t>
            </a:r>
          </a:p>
          <a:p>
            <a:pPr marL="0" indent="0" algn="ctr">
              <a:buNone/>
            </a:pPr>
            <a:endParaRPr lang="en-US" dirty="0">
              <a:latin typeface="Algerian" panose="04020705040A02060702" pitchFamily="82" charset="0"/>
            </a:endParaRPr>
          </a:p>
          <a:p>
            <a:pPr marL="0" indent="0">
              <a:buNone/>
            </a:pPr>
            <a:endParaRPr lang="en-US" dirty="0">
              <a:latin typeface="Algerian" panose="04020705040A02060702" pitchFamily="82" charset="0"/>
            </a:endParaRPr>
          </a:p>
          <a:p>
            <a:pPr marL="0" indent="0">
              <a:buNone/>
            </a:pPr>
            <a:endParaRPr lang="en-US" dirty="0">
              <a:latin typeface="Algerian" panose="04020705040A02060702" pitchFamily="82" charset="0"/>
            </a:endParaRPr>
          </a:p>
          <a:p>
            <a:pPr marL="0" indent="0">
              <a:buNone/>
            </a:pPr>
            <a:endParaRPr lang="en-US" dirty="0">
              <a:latin typeface="Algerian" panose="04020705040A02060702" pitchFamily="82" charset="0"/>
            </a:endParaRPr>
          </a:p>
        </p:txBody>
      </p:sp>
      <p:sp>
        <p:nvSpPr>
          <p:cNvPr id="2" name="Slide Number Placeholder 1">
            <a:extLst>
              <a:ext uri="{FF2B5EF4-FFF2-40B4-BE49-F238E27FC236}">
                <a16:creationId xmlns:a16="http://schemas.microsoft.com/office/drawing/2014/main" id="{B67E8B75-104B-1341-FA59-12ED102A36C0}"/>
              </a:ext>
            </a:extLst>
          </p:cNvPr>
          <p:cNvSpPr>
            <a:spLocks noGrp="1"/>
          </p:cNvSpPr>
          <p:nvPr>
            <p:ph type="sldNum" sz="quarter" idx="11"/>
          </p:nvPr>
        </p:nvSpPr>
        <p:spPr/>
        <p:txBody>
          <a:bodyPr/>
          <a:lstStyle/>
          <a:p>
            <a:pPr>
              <a:defRPr/>
            </a:pPr>
            <a:fld id="{F16C066F-21D0-464F-A6D6-03C7F2D7FFB7}" type="slidenum">
              <a:rPr lang="en-US" smtClean="0"/>
              <a:pPr>
                <a:defRPr/>
              </a:pPr>
              <a:t>7</a:t>
            </a:fld>
            <a:endParaRPr lang="en-US" dirty="0"/>
          </a:p>
        </p:txBody>
      </p:sp>
    </p:spTree>
    <p:extLst>
      <p:ext uri="{BB962C8B-B14F-4D97-AF65-F5344CB8AC3E}">
        <p14:creationId xmlns:p14="http://schemas.microsoft.com/office/powerpoint/2010/main" val="54538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circle(in)">
                                      <p:cBhvr>
                                        <p:cTn id="10" dur="2000"/>
                                        <p:tgtEl>
                                          <p:spTgt spid="4">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circle(in)">
                                      <p:cBhvr>
                                        <p:cTn id="13" dur="2000"/>
                                        <p:tgtEl>
                                          <p:spTgt spid="4">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circle(in)">
                                      <p:cBhvr>
                                        <p:cTn id="16" dur="2000"/>
                                        <p:tgtEl>
                                          <p:spTgt spid="4">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circle(in)">
                                      <p:cBhvr>
                                        <p:cTn id="19" dur="2000"/>
                                        <p:tgtEl>
                                          <p:spTgt spid="4">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circle(in)">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1000"/>
                                        <p:tgtEl>
                                          <p:spTgt spid="4">
                                            <p:txEl>
                                              <p:pRg st="8" end="8"/>
                                            </p:txEl>
                                          </p:spTgt>
                                        </p:tgtEl>
                                      </p:cBhvr>
                                    </p:animEffect>
                                    <p:anim calcmode="lin" valueType="num">
                                      <p:cBhvr>
                                        <p:cTn id="2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BCBC8D-BA2F-EC1C-3C8C-8A8E2E27A88C}"/>
              </a:ext>
            </a:extLst>
          </p:cNvPr>
          <p:cNvSpPr>
            <a:spLocks noGrp="1"/>
          </p:cNvSpPr>
          <p:nvPr>
            <p:ph type="title"/>
          </p:nvPr>
        </p:nvSpPr>
        <p:spPr/>
        <p:txBody>
          <a:bodyPr/>
          <a:lstStyle/>
          <a:p>
            <a:r>
              <a:rPr lang="en-US" dirty="0"/>
              <a:t>Clue #1- Safe Access</a:t>
            </a:r>
          </a:p>
        </p:txBody>
      </p:sp>
      <p:sp>
        <p:nvSpPr>
          <p:cNvPr id="5" name="Slide Number Placeholder 4">
            <a:extLst>
              <a:ext uri="{FF2B5EF4-FFF2-40B4-BE49-F238E27FC236}">
                <a16:creationId xmlns:a16="http://schemas.microsoft.com/office/drawing/2014/main" id="{1BC3AE8A-3971-91E1-4EC2-88E309E9D804}"/>
              </a:ext>
            </a:extLst>
          </p:cNvPr>
          <p:cNvSpPr>
            <a:spLocks noGrp="1"/>
          </p:cNvSpPr>
          <p:nvPr>
            <p:ph type="sldNum" sz="quarter" idx="11"/>
          </p:nvPr>
        </p:nvSpPr>
        <p:spPr/>
        <p:txBody>
          <a:bodyPr/>
          <a:lstStyle/>
          <a:p>
            <a:pPr>
              <a:defRPr/>
            </a:pPr>
            <a:fld id="{1F5E572C-327D-4C8E-941E-B6E61AD64D97}" type="slidenum">
              <a:rPr lang="en-US" smtClean="0"/>
              <a:pPr>
                <a:defRPr/>
              </a:pPr>
              <a:t>8</a:t>
            </a:fld>
            <a:endParaRPr lang="en-US" dirty="0"/>
          </a:p>
        </p:txBody>
      </p:sp>
      <p:sp>
        <p:nvSpPr>
          <p:cNvPr id="8" name="TextBox 7">
            <a:extLst>
              <a:ext uri="{FF2B5EF4-FFF2-40B4-BE49-F238E27FC236}">
                <a16:creationId xmlns:a16="http://schemas.microsoft.com/office/drawing/2014/main" id="{B0C577C0-CCD8-6018-DC7E-1627DB799363}"/>
              </a:ext>
            </a:extLst>
          </p:cNvPr>
          <p:cNvSpPr txBox="1"/>
          <p:nvPr/>
        </p:nvSpPr>
        <p:spPr>
          <a:xfrm>
            <a:off x="914399" y="1345214"/>
            <a:ext cx="5710989" cy="4832092"/>
          </a:xfrm>
          <a:prstGeom prst="rect">
            <a:avLst/>
          </a:prstGeom>
          <a:noFill/>
        </p:spPr>
        <p:txBody>
          <a:bodyPr wrap="square">
            <a:spAutoFit/>
          </a:bodyPr>
          <a:lstStyle/>
          <a:p>
            <a:pPr marL="285750" indent="-285750">
              <a:buFont typeface="Arial" panose="020B0604020202020204" pitchFamily="34" charset="0"/>
              <a:buChar char="•"/>
            </a:pPr>
            <a:r>
              <a:rPr lang="en-US" sz="2000" b="1" dirty="0"/>
              <a:t>Why does safe access matter?</a:t>
            </a:r>
          </a:p>
          <a:p>
            <a:pPr marL="742950" lvl="1" indent="-285750">
              <a:buFont typeface="Arial" panose="020B0604020202020204" pitchFamily="34" charset="0"/>
              <a:buChar char="•"/>
            </a:pPr>
            <a:r>
              <a:rPr lang="en-US" dirty="0"/>
              <a:t>Difference between coding a 0-3 or 4-6</a:t>
            </a:r>
          </a:p>
          <a:p>
            <a:pPr marL="285750" indent="-285750">
              <a:buFont typeface="Arial" panose="020B0604020202020204" pitchFamily="34" charset="0"/>
              <a:buChar char="•"/>
            </a:pPr>
            <a:r>
              <a:rPr lang="en-US" b="1" dirty="0"/>
              <a:t>First Step: Determine the safest place to bathe</a:t>
            </a:r>
          </a:p>
          <a:p>
            <a:pPr marL="742950" lvl="1" indent="-285750">
              <a:buFont typeface="Arial" panose="020B0604020202020204" pitchFamily="34" charset="0"/>
              <a:buChar char="•"/>
            </a:pPr>
            <a:r>
              <a:rPr lang="en-US" dirty="0"/>
              <a:t>Safe access to the shower/tub is included</a:t>
            </a:r>
          </a:p>
          <a:p>
            <a:pPr marL="742950" lvl="1" indent="-285750">
              <a:buFont typeface="Arial" panose="020B0604020202020204" pitchFamily="34" charset="0"/>
              <a:buChar char="•"/>
            </a:pPr>
            <a:r>
              <a:rPr lang="en-US" dirty="0"/>
              <a:t>If needing assistance getting to the tub/shower, minimum score of a 2 </a:t>
            </a:r>
          </a:p>
          <a:p>
            <a:pPr marL="1200150" lvl="2" indent="-285750">
              <a:buFont typeface="Arial" panose="020B0604020202020204" pitchFamily="34" charset="0"/>
              <a:buChar char="•"/>
            </a:pPr>
            <a:r>
              <a:rPr lang="en-US" dirty="0"/>
              <a:t>LOOK AT M1860!!</a:t>
            </a:r>
          </a:p>
          <a:p>
            <a:pPr marL="742950" lvl="1" indent="-285750">
              <a:buFont typeface="Arial" panose="020B0604020202020204" pitchFamily="34" charset="0"/>
              <a:buChar char="•"/>
            </a:pPr>
            <a:r>
              <a:rPr lang="en-US" dirty="0"/>
              <a:t>If unsafe even with assistance 4-6</a:t>
            </a:r>
          </a:p>
          <a:p>
            <a:pPr marL="1200150" lvl="2" indent="-285750">
              <a:buFont typeface="Arial" panose="020B0604020202020204" pitchFamily="34" charset="0"/>
              <a:buChar char="•"/>
            </a:pPr>
            <a:r>
              <a:rPr lang="en-US" dirty="0"/>
              <a:t>Code prior to intervention- environmental modification</a:t>
            </a:r>
          </a:p>
          <a:p>
            <a:pPr marL="1200150" lvl="2" indent="-285750">
              <a:buFont typeface="Arial" panose="020B0604020202020204" pitchFamily="34" charset="0"/>
              <a:buChar char="•"/>
            </a:pPr>
            <a:r>
              <a:rPr lang="en-US" dirty="0"/>
              <a:t>Consider medical restrictions</a:t>
            </a:r>
          </a:p>
          <a:p>
            <a:pPr marL="742950" lvl="1" indent="-285750">
              <a:buFont typeface="Arial" panose="020B0604020202020204" pitchFamily="34" charset="0"/>
              <a:buChar char="•"/>
            </a:pPr>
            <a:r>
              <a:rPr lang="en-US" b="1" dirty="0"/>
              <a:t>Preference doesn’t count</a:t>
            </a:r>
          </a:p>
          <a:p>
            <a:pPr marL="742950" lvl="1" indent="-285750">
              <a:buFont typeface="Arial" panose="020B0604020202020204" pitchFamily="34" charset="0"/>
              <a:buChar char="•"/>
            </a:pPr>
            <a:r>
              <a:rPr lang="en-US" b="1" dirty="0"/>
              <a:t>Consider dementia patients variability with safe access **</a:t>
            </a:r>
          </a:p>
          <a:p>
            <a:pPr marL="1200150" lvl="2" indent="-285750">
              <a:buFont typeface="Arial" panose="020B0604020202020204" pitchFamily="34" charset="0"/>
              <a:buChar char="•"/>
            </a:pPr>
            <a:r>
              <a:rPr lang="en-US" dirty="0"/>
              <a:t>Ability 50% of the time</a:t>
            </a:r>
          </a:p>
          <a:p>
            <a:pPr marL="1200150" lvl="2" indent="-285750">
              <a:buFont typeface="Arial" panose="020B0604020202020204" pitchFamily="34" charset="0"/>
              <a:buChar char="•"/>
            </a:pPr>
            <a:r>
              <a:rPr lang="en-US" dirty="0"/>
              <a:t>Use Collaboration and interview</a:t>
            </a:r>
          </a:p>
          <a:p>
            <a:pPr marL="742950" lvl="1" indent="-28575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2F559CC7-FB67-80B1-F6F6-FCDF31A975AD}"/>
              </a:ext>
            </a:extLst>
          </p:cNvPr>
          <p:cNvPicPr>
            <a:picLocks noChangeAspect="1"/>
          </p:cNvPicPr>
          <p:nvPr/>
        </p:nvPicPr>
        <p:blipFill>
          <a:blip r:embed="rId3"/>
          <a:stretch>
            <a:fillRect/>
          </a:stretch>
        </p:blipFill>
        <p:spPr>
          <a:xfrm>
            <a:off x="6898104" y="1345214"/>
            <a:ext cx="4921651" cy="4389500"/>
          </a:xfrm>
          <a:prstGeom prst="rect">
            <a:avLst/>
          </a:prstGeom>
        </p:spPr>
      </p:pic>
    </p:spTree>
    <p:extLst>
      <p:ext uri="{BB962C8B-B14F-4D97-AF65-F5344CB8AC3E}">
        <p14:creationId xmlns:p14="http://schemas.microsoft.com/office/powerpoint/2010/main" val="5465932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AME" val="SLIDEDRAFT"/>
</p:tagLst>
</file>

<file path=ppt/tags/tag2.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3.xml><?xml version="1.0" encoding="utf-8"?>
<p:tagLst xmlns:a="http://schemas.openxmlformats.org/drawingml/2006/main" xmlns:r="http://schemas.openxmlformats.org/officeDocument/2006/relationships" xmlns:p="http://schemas.openxmlformats.org/presentationml/2006/main">
  <p:tag name="SLIDETYPE" val="TITLE"/>
  <p:tag name="SAVEDPATH" val="G:\Healthcare\Companies\a\Aveanna\2021\Project Osprey (IPO)\Analyst Model &amp; Presentation\Presentation\Aveanna Analyst Day Presentation vF (Part 1).pptx"/>
  <p:tag name="SAVEDPATHUNC" val="\\intranet.barcapint.com\dfs-amer\group\nyk\area\ibd\Healthcare\Companies\a\Aveanna\2021\Project Osprey (IPO)\Analyst Model &amp; Presentation\Presentation\Aveanna Analyst Day Presentation vF (Part 1).pptx"/>
</p:tagLst>
</file>

<file path=ppt/tags/tag4.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32"/>
  <p:tag name="FONTBOLD" val="0"/>
  <p:tag name="FONTITALIC" val="0"/>
  <p:tag name="FONTULINE" val="0"/>
  <p:tag name="FONTSHADOW" val="0"/>
  <p:tag name="FONTALIGNMENT" val="1"/>
  <p:tag name="FONTCOLOR" val="15707648"/>
  <p:tag name="FONT_COLOR_TYPE" val="2"/>
  <p:tag name="FONT_COLOR_SCHEME_INDEX" val="5"/>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221.093"/>
  <p:tag name="POSITIONLEFT" val="97.927"/>
  <p:tag name="IGNORESIZENONCOMPLIANCE" val="0"/>
  <p:tag name="SIZEWIDTH" val="439.2"/>
  <p:tag name="SIZEHEIGHT" val="38.775"/>
</p:tagLst>
</file>

<file path=ppt/tags/tag5.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14"/>
  <p:tag name="FONTBOLD" val="0"/>
  <p:tag name="FONTITALIC" val="0"/>
  <p:tag name="FONTULINE" val="0"/>
  <p:tag name="FONTSHADOW" val="0"/>
  <p:tag name="FONTALIGNMENT" val="1"/>
  <p:tag name="FONTCOLOR" val="0"/>
  <p:tag name="FONT_COLOR_TYPE" val="2"/>
  <p:tag name="FONT_COLOR_SCHEME_INDEX" val="2"/>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379.12"/>
  <p:tag name="POSITIONLEFT" val="97.927"/>
  <p:tag name="IGNORESIZENONCOMPLIANCE" val="0"/>
  <p:tag name="SIZEWIDTH" val="286.875"/>
  <p:tag name="SIZEHEIGHT" val="40.88"/>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prstDash val="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129885</TotalTime>
  <Words>1636</Words>
  <Application>Microsoft Office PowerPoint</Application>
  <PresentationFormat>Widescreen</PresentationFormat>
  <Paragraphs>238</Paragraphs>
  <Slides>25</Slides>
  <Notes>25</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Algerian</vt:lpstr>
      <vt:lpstr>Arial</vt:lpstr>
      <vt:lpstr>Calibri</vt:lpstr>
      <vt:lpstr>Times New Roman</vt:lpstr>
      <vt:lpstr>Wingdings</vt:lpstr>
      <vt:lpstr>blank</vt:lpstr>
      <vt:lpstr>Home Health Value Based Purchasing: M1830- Bathing</vt:lpstr>
      <vt:lpstr>REWIND: Composite Measure</vt:lpstr>
      <vt:lpstr>REWIND- Magnitude of Change Matters</vt:lpstr>
      <vt:lpstr>REWIND- Item Overview</vt:lpstr>
      <vt:lpstr>PowerPoint Presentation</vt:lpstr>
      <vt:lpstr>MURDER MYSTERY M1830 </vt:lpstr>
      <vt:lpstr>M1830 Murder Mystery-Scenario</vt:lpstr>
      <vt:lpstr>M1830 Murder Mystery- Guidance Riddle #1</vt:lpstr>
      <vt:lpstr>Clue #1- Safe Access</vt:lpstr>
      <vt:lpstr>Safe Access Q&amp;A</vt:lpstr>
      <vt:lpstr>Mrs. Bubbles- Access to Bathroom</vt:lpstr>
      <vt:lpstr>Investigative Report … Safe Access</vt:lpstr>
      <vt:lpstr>M1830 Murder Mystery – Guidance Riddle #2</vt:lpstr>
      <vt:lpstr>CLUE #2: Transferring </vt:lpstr>
      <vt:lpstr>Mrs. Bubbles: Transferring IN</vt:lpstr>
      <vt:lpstr>Mrs. Bubbles Transferring OUT</vt:lpstr>
      <vt:lpstr>Investigative Report… Transferring</vt:lpstr>
      <vt:lpstr>M1830 Murder Mystery- Guidance Riddle #3</vt:lpstr>
      <vt:lpstr>Clue #3- Safe Ability </vt:lpstr>
      <vt:lpstr>REWIND: Safe Ability Q&amp;A </vt:lpstr>
      <vt:lpstr>Mrs. Bubbles- Safe Ability</vt:lpstr>
      <vt:lpstr>Investigative Report…Safe ability</vt:lpstr>
      <vt:lpstr>Can you SOLVE the Murder Mystery??</vt:lpstr>
      <vt:lpstr>Murder Mystery REWIND</vt:lpstr>
      <vt:lpstr>Questions?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Johnson</dc:creator>
  <cp:lastModifiedBy>Alisa Staples</cp:lastModifiedBy>
  <cp:revision>2152</cp:revision>
  <cp:lastPrinted>2019-11-13T22:20:57Z</cp:lastPrinted>
  <dcterms:created xsi:type="dcterms:W3CDTF">2013-07-11T19:41:06Z</dcterms:created>
  <dcterms:modified xsi:type="dcterms:W3CDTF">2023-10-31T16:56:36Z</dcterms:modified>
</cp:coreProperties>
</file>