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64" r:id="rId3"/>
    <p:sldId id="458" r:id="rId4"/>
    <p:sldId id="459" r:id="rId5"/>
    <p:sldId id="449" r:id="rId6"/>
    <p:sldId id="450" r:id="rId7"/>
    <p:sldId id="451" r:id="rId8"/>
    <p:sldId id="452" r:id="rId9"/>
    <p:sldId id="453" r:id="rId10"/>
    <p:sldId id="454" r:id="rId11"/>
    <p:sldId id="455" r:id="rId12"/>
    <p:sldId id="460" r:id="rId13"/>
    <p:sldId id="283" r:id="rId14"/>
    <p:sldId id="469" r:id="rId15"/>
    <p:sldId id="284" r:id="rId16"/>
    <p:sldId id="279" r:id="rId17"/>
    <p:sldId id="285" r:id="rId18"/>
    <p:sldId id="280" r:id="rId19"/>
    <p:sldId id="281" r:id="rId20"/>
    <p:sldId id="282" r:id="rId21"/>
    <p:sldId id="462" r:id="rId22"/>
    <p:sldId id="466" r:id="rId23"/>
    <p:sldId id="467" r:id="rId24"/>
    <p:sldId id="468" r:id="rId25"/>
    <p:sldId id="425" r:id="rId26"/>
    <p:sldId id="444" r:id="rId27"/>
    <p:sldId id="426" r:id="rId28"/>
    <p:sldId id="278" r:id="rId29"/>
    <p:sldId id="456" r:id="rId30"/>
    <p:sldId id="461" r:id="rId31"/>
    <p:sldId id="434" r:id="rId32"/>
    <p:sldId id="439" r:id="rId33"/>
    <p:sldId id="424" r:id="rId34"/>
    <p:sldId id="437" r:id="rId35"/>
    <p:sldId id="269" r:id="rId36"/>
    <p:sldId id="435" r:id="rId37"/>
    <p:sldId id="423" r:id="rId38"/>
    <p:sldId id="45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FBC1C4-35F1-63F0-5D2D-83CE69A660FA}" name="Misaki Sasanami" initials="MS" userId="c1c486656f1a21e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38" autoAdjust="0"/>
    <p:restoredTop sz="80165" autoAdjust="0"/>
  </p:normalViewPr>
  <p:slideViewPr>
    <p:cSldViewPr snapToGrid="0">
      <p:cViewPr varScale="1">
        <p:scale>
          <a:sx n="100" d="100"/>
          <a:sy n="100" d="100"/>
        </p:scale>
        <p:origin x="1232"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0T12:33:24.285"/>
    </inkml:context>
    <inkml:brush xml:id="br0">
      <inkml:brushProperty name="width" value="0.05292" units="cm"/>
      <inkml:brushProperty name="height" value="0.05292" units="cm"/>
    </inkml:brush>
  </inkml:definitions>
  <inkml:trace contextRef="#ctx0" brushRef="#br0">19138 3986 0,'-35'36'344,"0"-19"-328,35 1-16,-18-18 125,18 18-31,-53-18-48,53 35-30,0-17 62,-18-18-62,18 35 15,-17-18-15,17 19 15,-18-36-15,18 17 15,0 19-16,0-19 1,0 1 31,0 0-31,0-1 15,0 1-16,0-1 1,0 1 15,0 0 1,0-1-17,0 1 48,0 0-48,0-1 32,0 1-31,0 0 46,18-18-30,-18 17-1,17-17-16,-17 18-15,18-18 47,-18 35-31,35-35 0,-17 0-1,0 18 16,-18-1-15,17-17 31,1 0-16,0 18 16,-1-18 62,1 0 173,-18 18-235,17-1-1,-17 1 1,0 0-15,18 17 30,0-17-31,-18-1 1,0 1-1,0-1 31,0 1-30,0 0 93,0-1-94,0 36 31,0-35-46,0 0 46,0-1 32,0 36 266,0-35-314,0-1-30,0 1 93,0 0-93,0-1 0,0 1 31,-18-18-32,18 18 1,-18 17-1,1-18 1,-1 1 0,1-18-1,-19 18 17,36-1-17,-17-17 1,17 18-1,-18-18 48,-35 18-47,35-18-1,1 35 1,-1-35-1,1 18 1,-1-18 0,-17 17-1,-1-17-15,19 0 16,-1 18 0,0-18-1,-17 0 1,18 18-1,-36-18 1,35 17 0,-17-17-1,17 0-15,-17 18 47,-1-18-31,19 0-1,-1 17 1,18 19 15,-17-36-15,-1 0 0,-17 17-1,17 1 1,-17 0-1,17-18 17,0 17-1,1-17 47,-1 18-62,1-18-1,17 18 1,0-1 0,-18-17-1,18 18 32,-18 17-31,-17-17-1,17-18 1,18 17 15,-17-17 0,-19 0-15,19 18 0,-1 0-1,1-18 17,-36 17-17,35 1 1,0-18 15,1 0-15,-1 18-1,0-18 1,1 17-16,-1-17 16,-17 18-1,35-1 16,-18-17 16,18 18-31,-17 0 0,-19-1-1,36 1 1,-17 0 46,-1-1-46,0 19-16,-17-1 16,35-17-1,0-1 1,0 1-1,-18-18 32,18 17-31,-35 1 0,18 17-1,-1-35-15,18 18 16,-18-18-1,18 18 64,-35-18-64,17 17 1,1 1 62,17 0-62,-18-1-16,18 1 109,0 17-93,0-17 30,-18-18-30,18 17 0,0 1 15,0 0-15,0-1 46,0 1-31,0 17 32,0-17-1,0-1-46,0 1 0,0 0 30,0-1-14,0 1 15,0 0-32,-17 17 391,-1 36-374,1-36-17,-36 0 1,35 18 0,-17-35-1,35-1-15,-18 1 16,-17-18-1,-18 18 1,35-1 0,-17-17-1,0 0 1,-18 0 0,35 0-1,-17 0 1,17 0-16,1 0 15,-36 0 1,17 0 0,1 0-1,17 0 1,-17 0 0,-18 0-1,36 0 1,-36 0-1,17 0 1,19 0 0,-1 0-1,0 0 1,1 0 0,-1 0-1,1 0 32,-1 0-31,-35-17-1,18-1 1,17 0 0,-17 1-1,17 17-15,1 0 16,-36-18-1,17-17 1,1-1 0,-53-16-1,35 34 1,-18-17 0,1 17-1,35-17 1,17 35-1,-35 0 1,18 0 0,-1 0-1,1 0 1,0 0 0,17 0-1,-35 0 1,36 0-16,-1 0 15,0 0 1,-17 0 15,18 0-15,-36 17 0,35 19-1,-17-1 1,-1-17-1,19-1-15,-19 1 16,19 35 0,17-36 15,-53 19 281,-71 17-296,89-18 0,-18 0-1,0-35 1,18 0 0,17 0-1,-17 0 1,18 0-16,-1 0 15,-17 0-15,17 0 16,0 0 0,1 0-16,-19 0 78,19 18-63,-36-1 1,18-17 0,17 0-1,0 0 1,18 18 0,-17 0 62,-36-1-63,35-17 1,18 18 0,-18-18-1,18 18 1,-17-18-1,17 35 17,-18 18-17,-17-36 1,35 1 0,-18-18-1,-35 71 63,53-54-62,-17 1 0,-1 17-1,18-17-15,0-1 31,-18-17-15,1 53 0,-1-17-1,1-1 1,-1 0 0,0-17-1,1 17 1,-19-17 62,36-1-62,-35 1-1,17-18 1,18 18-16,-17-1 15,-1-17 1,-17 0 47,0 0-48,-18 18 16,17-18-15,1 0 0,35 35-1,0-17 48,-35-18-48,17 0-15,1 17 16,-1-17-16,0 18 16,-17-18-1,17 18 32,1-18-16,-1 0-15,0 0 0,1 17 62,-18-17-63,35 18-15,-36-18 94,19 0-78,-1 18 15,18 17-15,0-17 31,-18-1 31,1-17-63,17 18 1,0 0 46,0 17-46,-18-18-16,18 19 31,0-1-15,-18 0 0,18-17-1,0 0 1,-17 34 46,17 1-46,0-35 0,0 17-1,0-17 1,0 0-1,0 17 1,-36-18 0,36 19 15,0-1 0,0-17-15,0-1-1,0 1 1,0 0 0,0 17-1,0-17-15,0-1 16,0 1 31,0-1-32,0 19 1,0-19 0,0 19-1,0-1 17,0-17-1,0-1-16,0 18 1,0-17 0,0 0-1,0 35 329,0 17-328,0-52-1,0 52 1,0-34 0,0-1-1,0 0 1,0 1-1,18-19 1,-18 36 0,18-18-1,-18-17 1,0 17 0,17-17-16,-17 0 31,18-18 0,-18 17 0,0 18-15,18-35 15,-18 36 0,17-36-15,-17 17 0,0 1 15,18 0-15,0-1-1,17 19 16,-35-19-15,18 1 0,-18-1-1,17 1 17,-17 0-1,0 17-16,0 18 1,18-35 0,-1 17-1,-17 0 1,0 0 0,18-17-16,-18 0 15,0 35 1,18-18-1,-18-17 1,0 34 0,0-16-1,17-19 32,-17 1-31,0 0-1,0-1 1,0 19 0,0-19-1,36-17 1,-36 18 0,0 17 15,0 0-16,17 1 1,-17-1 0,0 0-1,18-17 1,-18 0-16,0 17 31,0 35-15,0-52-1,0 17 1,18 1 0,-18-1-1,0 0 1,0-17 0,0-1-1,0 1 1,0 0 2953,0-1-2969,0 19 15,0-1 1,0 0-1,0-17 1,0-1-16,0 36 16,0-35-1,0 0 1,0 17 0,0-17-16,0-1 15,0 1-15,0 35 31,0-18-15,0-17 0,0-1 62,0 1-63,0 0 1,0-1 0,-18 18 62,18-17-47,0 0-15,0-1-1,0 19 1,0-19 0,0 1-1,0 0 1,0 17 15,0 0 0,0-17-15,0-1 0,0 36-1,0-35 1,18 0-1,-1-1 1,1 1 15,-1 17-15,-17-17 0,0 17-1,53 0 1,-35-35-1,0 18 1,-1 0 0,1 17-1,0-35 1,-1 18 0,18-1 15,-17 1 16,-18-1-16,18 1-15,-18 0 30,0 17-30,0 18 15,0-35-15,0 17 0,0-18-1,0 1-15,0 0 16,0-1-1,-18 1 1,-17 17-16,17-17 16,1 0 15,-1-1-15,0-17-1,1 18 32,-1 17-31,-17-35-16,17 18 15,0-18 17,18 35-17,-17-35 1,-18 18-1,17-18 1,0 0 0,-17 17 31,0 1-32,17 17 1,0-35-1,18 18 17,-35 0-1,18 34-15,-36-34-1,53 0 1,-36 17 46,1-17-46,35-1 0,-35 36 77,-1-35-77,1-1 0,-18 1-1,53 0-15,-17-18 63,-54 17-48,36 1 1,17 17 0,1-35-1,-19 18 345,-17 35-345,18-18-15,0-17 16,-18 35-1,0-18 1,18 18 0,17-35-1,0-18-15,-17 52 16,-18-16 0,36-19-1,-19 1 1,19-18 46,-1 0-46,0 18 0,-17-1-1,0 54 16,35-54 1,-35 1 15,17 17-32,-17 1 1,-1-19-1,36 19 110,0-19-15,0 1-95,0 0 48,0-1 31,0 1-79,0-1-15,0 19 16,0-19 15,0 1-15,0 17 15,0-17-15,0 17 31,0 0-32,0-17 1,0 0 15,0 17 0,0-17 1,36-1-17,-19-17 1,-17 18-1,36-18 1,-19 0 0,-17 35-1,18-35 1,17 18 0,-17-18-1,-1 0 1,1 17-1,0 1 1,17-18 0,-35 18-1,18-18 1,17 17 0,-18-17-1,19 18 1,-19-18-1,1 0 17,17 18-17,1 17-15,-19-17 16,19-1 0,-19 1-1,1 0 1,-1-18-1,1 0 17,17 17-17,-35 1 1,36-1 0,-19-17-16,-17 53 15,18-35 1,0-18-1,-1 18 17,-17 17-17,35-17 1,-17 17 0,0-18-1,-1 1 1,1 0-1,0-1 1,-1 1 15,1 17-15,17-35 0,-17 0-1,-1 18 1,1 17-1,-18-17 1,18-1 0,-1 1-1,19-18 1,17 0 15,-36 18 0,1-18-15,0 0-16,17 0 31,18 0 1,-36 17-17,19-17 1,-19 0-1,19 0 1,16 18 0,-34-18-16,-18 18 47,35 17-16,1-17-16,-19-18 1,1 17 0,17-17-1,-35 18 1,0 0 0,0-1-1,0 18 1,0 1-1,18-1 1,-18-17-16,0-1 16,0 1-16,0 0 15,0 34 1,0-16 0,0-19-1,0 19 1,0-1-1,0 0-15,0-17 16,0-1 0,0 19-1,0-1 1,0 0 0,0 1-1,0-19 1,0 1-1,0 0 48,0 17-47,0-18-1,0 36 63,0-35-15,0 0-16,0-1-32,0 1 17,0 17-17,35 0 1,-35 18-1,0-35 17,18 0 468,-1-18-500,1 17 0,0 19 15,17-19-15,0-17 16,-17 0 0,35 0-1,-36 0-15,1 0 16,17 0-1,-17 0 1,17 0 0,-17 0 15,0 0-15,-1 0-1,18 0 1,-17 0-1,0 0 1,17 0 15,0 0-15,-17 0 0,17 0-1,0 0 1,-17 0-1,0 0 1,-1-17 0,1-1-1,35 18 1,-35 0-16,-1 0 31,1 0-15,0 0-1,17 0 1,0 0-16,-17 0 16,-1 0-1,1 0-15,0 0 16,-1 0-16,19 0 31,-1 0-15,-18 0 15,1 0-15,17 0-1,-17 0 1,53 35 15,-36-17-15,-18-18-1,1 35 1,0-35-16,-18 18 16,0-1-1,53 1 1,-36-18 0,-17 35-1,36-35 1,-36 18-1,0 0 1,17-18 0,1 17-1,0 19 1,-1-36 0,18 0-16,-17 17 31,-18 1-16,35 17 1,-35-17 15,36-1 16,-1 1-31,0-18 15,0 0 0,1 18 1,-1-18-17,18 17 1,-18-17-1,-17 18 1,-1-18-16,1 0 16,17 18-1,18 17 1,-35-35 0,0 0-1,-1 17 1,1-17 78,0 36-63,-1-36-16,-17 17 1,35 19 0,-17-19 31,0 36-32,17-35 1,-17-1-1,-18 1 1,17 17 0,36-17-1,-35-18 1,17 53 0,-17-18-1,-18-17 1,35 0-1,18-1 1,-35-17 0,-1 0-1,18 0 1,1 18 0,-19-1-1,36-17 1,-17 0-1,-1 0 1,-17 0 0,34 36-1,-34-36 1,0 0 15,17 0 375,0 35-374,18-35-32,-18 0 15,18 18 1,-17-1-16,-1-17 16,35 18-1,-17-18 1,0 18-1,-35-18 1,17 17 0,-17 1-1,0-18 1,17 35 0,0-17-1,0 17 1,-17-35-1,0 0 1,-1 18 62,-17-1-47,18 36-15,35 0 15,-53-35-15,17 17 0,1-17-1,0 17-15,-18-17 16,17-18-1,-17 17 17,0 1-17,0 0 1,0-1 0,0 1-1,18-1 1,0 19-1,-1-19 17,36 19-17,-35-19 1,-18 1 0,0 0-1,35 17 32,-17-18-16,17 19-15,0-19 0,-17 1 46,-18 0-31,0-1-15,18 19 0,-18-1-1,0-18 1,17 1-1,-17 17 48,0-17-47,0 17-16,0-17 31,0 0-16,0 17 17,0-17-1,0-1 31,0 36-46,0-35 15</inkml:trace>
  <inkml:trace contextRef="#ctx0" brushRef="#br0" timeOffset="45349.82">18027 18062 0,'18'0'265,"35"0"-249,-36 0 0,54 0-1,-54 0 1,19 0-1,-19 0 1,36-35 0,0 35-1,18 0 1,-36 0 0,18-18-1,0 1 1,0 17-1,-18-18 1,18 18 0,-18 0-1,-17 0-15,-1 0 16,36 0 0,-35 0-1,35 0 1,-18 0-1,-17 0 17,-1 0-17,19-18 1,17 18 0,-36-53-1,19 36 1,-1-1-1,0 18 1,36-17 359,-1 17-359,36-18-1,-71 18 1,18 0 0,-17 0-1,-19 0 1,18 0-1,-17 0 1,0 0 0,-1 0-1,-17-18 17,0 1-1,36-1-16,-19 18-15,1 0 16,-18-18 0,0 1-1,0-1 17,35 0-17,-17-17 1,-1 18-1,1-1 1,17 0 0,-17-35-1,0 36 1,-1-1-16,1 0 16,17-34-1,18-19 1,-18 18-1,-17 18 1,0-1 0,17-16-1,-17 34 1,52-17 0,-35 17-1,-17 0 1,17 1-1,18-19 1,-35 19 0,0-1-1,-1-17 17,1 17-17,-1 18 1,-17-53-1,18 36 1,35-19 0,-53 19-1,35-1 267,106-70-267,-88 53 1,53-1 15,-88 19-31,-1-1 16,19 18-16,-1-18 31,-17 1-31,-1-18 16,19 35-16,-1 0 15,-18-18 1,19-17-1,-1-1 1,18 1 0,0 0-1,-18 0 1,36-18 0,-54 35-16,19-53 15,17 19 1,-1 34-1,-34-17 1,17-18 0,1 35-1,-1 0 1,-17 18-16,-1 0 16,-17-17-16,18-1 15,-1-17 1,1 17-1,0 18 1,-18-35 0,17 35 31,-17-18-32,18 1 298,35-54-298,-18 18 1,18 18 0,-53 17-16,18 1 15,35-19 1,-18-17-1,-17 36 1,17-1-16,-17 1 16,52-54-1,-35 36-15,-17 17 16,53-70 0,-19 35-1,-16 0 1,-1 18-1,0 17 1,-35-17 0,36 17-1,-19-35 1,1 53 0,0-17-16,-1-1 15,1 0 1,-1 18-1,19-35 1,17 17 15,-36 18-15,1-17-16,0 17 16,34-35-1,-16 17 1,-1 0-1,0 18 1,-17-35 0,52 0-1,1 17 1,-53-17-16,17 17 16,36 0-16,-36 1 15,18-36 1,0 53-1,-36-18 439,19-35-439,-19 18-15,1 0 16,17-36-1,0-35 1,36 1 0,-71 52-1,18 17 1,-18 19 0,0-1-16,0 0 15,17-34 1,1 34-1,-1 0 1,-17 1 15,18-1-15,17 0 0,-17 1-1,0 17 1,-1-36-1,1 19 1,17-18 0,18 17-1,-35 0-15,-18 1 16,35-1 0,-17-17-16,-1 17 15,19 0-15,17-17 16,-36 18-1,18-1 1,1 18 0,-19 0-1,19 0 17,-1 0 14,0 0 17,0-18-32,-35-17 0,53 17-15,-17-17 0,-36 17-1,35 18 1,0-17 0,-17-1-16,0 18 15,-1-18-15,1-17 16,-1 18-1,1 17 1,0-18 0,-1 0-1,1 1-15,17-1 16,1 0 0,-1 1-1,-35-1-15,53-17 16,0 0-1,-18-1 1,0 36 0,-17 0-1,-1 0 1,36 0 0,-53-17-1,18 17 1,0 0-16,-18-18 15,17 18 17,19-18 296,52-52-313,-53 35 1,0-1 0,1 19-1,34 17 1,-35-36 0,-17 36-1,17 0-15,1-17 16,-19 17-16,1 0 15,0 0 17,-1-18-17,18 0 1,18 1 0,-17 17-1,-19 0 63,19-36-62,-19 36-16,19 0 31,-19 0-15,36-17-1,-18 17 1,-17 0 0,35 0-1,-18 0 1,-17 0 0,17 0-1,0 0 1,1 0-16,-19 0 15,1 0 32,17 0-31,-17 0-16,35 0 31,17 0 0,-52 0-15,0 0 47,35 0-48,-36 0 1,18 17-1,-17 1 17,17-18 61,18 0-77,-17 0 0,-1 0-1,-35 18 17,17-18 468,1-18-485,35 0 16,-35 1-15,17 17 0,-17 0-1,-1-35 1,1-1 0,17 36-16,0-17 31,-17-1 0,-18 0 0,18 18-15,17-35 0,18-18-1,-35 36 1,-18-1-1,17 0 64,18-17-64,-17 17-15,0 1 16,-1-19-16,36 1 15,-35 0 1,-18 0 0,0 17-1,0-17 17,0-1-17,18 1 1,-1 17-1,1 1 1,-1-1 0,1-17-1,17 0 17,-17 17-17,-18 0 1,18 18-1,-18-17 1,17-1-16,-17 0 16,18-17-1,-18 18-15,35-19 32,-17 1-17,17 0 16,-17-1-15,-1 1 0,1-18-1,0 36 1,-18-36 0,0 35 15,17 18 594,1 0-610,17 0 17,-17 0-1,0 0-15,-1 0-1,1 0 32,35 0-16,-18 0-15,-17 0 0,-1 0 30,1 0 33,0 0-64,-1 0-15,1 0 31,-1 0-15,1 0 31,17 0-16,-17 0 32,0 0-48,-1 0 1,1 0 0,0-18 30,-1 1-14,18-1 46,-17 18-63,0-18 48,-1 1-47,-17-1 312,-17-17-125,-1 35-172,-17-18 63,17 18-47,1 0 62,17-17-78,-18 17-15,0 0 15,1 0 16,-1 0 0,0 0-31,1 0-1,-19 0 1,36-36-1,-17 36 48,-1 0-32,1 0-15,-1 0 15,18-17-15,0-1 46,-18 0-15,18 1 0,0-1 0,0 1 0,0-1-16,0-17 31,0 17-46,0 0 78,0 1-47,0-1-16,0 0 31,0 1 32,0-1-31,-17 18-48,17-17 1,-36-1 0,36 0 15,-17 18-16,17-17-15,0-1 32,0 0-17,-18 1 32,0 17 141,1 0-141,-1 0-16,1 0 47,-1 0-47,-17 0 0,17 0 16,0 0-15,1 0-17,-1 0 16,0 0-15,1 0 0,17-18 15,-36 18 0,19-35-15,-1 35-1,18-18 17,-17 18-17,17-18 1,-18 18 0,0 0 155,1 0-155,-1 0 31,-17 0-16,17 0-15,0 0 46,1 0-30,-1 0 46,1 0 0,-1 0 16,0 0-16,1 0-31,-1 0-16,0 0-16,1 0 17,-1 0-1,0 0-15,1 0-1,-1 0 32,-17 0-31,0 0-1,17 0 17,0 0-17,-17 0 1,17 0-1,-17 0-15,17 0 16,1 0 0,-18 0-1,17 0 1,0 0 0,-17 0 15,17 0-16,1 0 17,-1 0-17,0 0 17,18-17 499,0-1-500,0 1-15,0-1-16,0-53 31,0 54-15,0-19 30,0-34-30,0 52 15,0 1-15,0-1 0,0 0-1,0 1 1,0-1-1,0 0 17,0-17-1,0 18 0,0-1 0,0 0 32,18 18 171,0 0-202,-1 0 30,1 0-46,0 0-1,-1 0 1,1 0 0,0 0 46,34-35-46,1 0-1,-17-18 1,-19 35 31,36 0-32,-17 1 1,-19-1 15,-17 1 79,18 17-79,-18-18 78,0-17-93,0 17 62,-18 18-78,1 0 16,17-18-1,-18 18 1,0 0 15,-17 0-15,17 0-1,18-17 1,-17 17 15,-1 0 16,18-18-31,-18 18-1,1 0 17,17-18-17,-18 18 1,18-17 0,-18 17 15,1-18 16,17-17-32,-18 35 1,18-18 0,-17 1-1,17-1 1,0 0 15,-18 1-15,18-1-1,0-17 32,0 17 0,0 1-31,-18-1 15,18 0 0,0 1-15,0-1 31,0 0-32,-17 1 1,17-19 0,0 19 15,0-19 16,0 1-32,0 18 1,0-19 0,0 19-16,-18-1 15,18 0-15,0 1 16,0-1-1,0-17 17,0 17-17,0-17-15,0 17 266,18 18-250,52 0-1,-52 0 1,-1 0-1,1 0 1,0 0 78,17 0-79,-17 0 1,17 0 0,0 0-1,-17 0 17,0-17 264,17-19-280,-35 1 0,0 17-1,0 1-15,0-1 16,0 1 31,17-36-32,1 17 1,0 19-16,-18-1 16,0-17-1,0 17 235,17 18-172,19 0 282,17-18-329,-18 18-15,-18-17-1,1 17 63,17 0-62,18 0 0,-35 0-1,0 0 17,-1 0 46,1 0-16,-1 17-31,1 19-15,0-19 0,-18 1-1,17 17 1,1 18 0,-18-35-1,18 0 1,-1-1-1,1 36 1,-18-18 0,18-17-1,-1-18 48,1 0-16,17 0-32,-17 0-15,-1 0 16,1 0 0,0 0-1,17 0 1,18 0-1,-35 0 1,-1 0 31,1 0-31,-1-18-1,1 1 1,17-36-1,1 35 1,-19-17 0,-17 0-1,18 17-15,-18 0 16,0 1 0,0-1 46,0 0-62,0 1 16,18-36-1,-18 35 1,0 1 0,17-1 202,36 0-202,-35 18 0,35-17-1,-36 17 1,-17-36-1,53 19-15,-35 17 94,0 0-78,-1 0-16,1 0 31,-1 0 47,1-18-62,17 18-1,-17 0 1,0 0 31,17-35-31,-35 17-1,18 18 1,-1-17-1,36-1 1,-35 0 15,-1-17-15,-17 17 0,18 1-1,0-1 1,17-35-1,18 0 1,-36 18 0,1 17-1,-18 1 17,-18-1 655,18-53-656,0 36-15,-35 0 0,18 0-1,17-1 16,-18 1-15,18 17-16,0 1 16,0-1-1,0 1-15,-18-36 16,18 17 15,-17 36-15,-1-17-1,18-1 1,0-17 0,-18 17-1,18 1 1,-17 17 15,17-18-15,-36 18-16,19-18 15,-1 18 1,1-17 0,-1 17 15,-17 0-15,17 0-16,-17 0 15,17 0 1,0 0-1,1 0 1,-1-18 0,1 18 15,-1 0 0,-35 0-15,35 0-1,1 0 1,-1 0 0,18-18-1,-18 18 17,18-17-17,0-1 16,-17 18-15,-1-18 0,-17 18-1,35-17 1,0-19 0,-18 36-16,18-17 15,-17 17 1,17-18-1,-18 1 17,18-1-17,0 0 17,0-17 14,0 0-30,-18 35 0,18-18-1,-17 0-15,17 1 16,0-1 0,-18 1-1,18-1 1,0-17-1,-18-1 1,-17 19 0,35-1-1,0 0 48,0 1-48,0-1 1,-18 18 0,1 0 62,-1 0-63,-17 0 48,17 0-47,-17 0 93,17 0-93,1 0-1,-19 35 1,19-35-16,17 18 15,0 0 1,0 17 15,-18 0-15,1-17 0,-36 17 15,35 0-16,0-17-15,18 0 16,0-1-16,0 19 16,-17-19-1,-1 1 1,0 0 0,1-1-1,17 1 32,-53-18-31,53 53-1,-18-18 1,1-17 0,17-1-1,-18 1-15,18 17 31,-18 18-15,18-18 0,-17-17-1,17 0 1,0-1 0,0 36 15,0-17-16,0-1 1,0-18 47,0 19-48,0-1-15,0-17 31,0-1 1,0 1 15,0 0-32,0-1-15,0 1 16,0-1 31,0 1-32,-18-18 1,18 18 0,-35-18-1,-1 0 1,19 17 15,-18-17 0,17 0-15,0 0 0,-17 0-1,17 0 1,1 0-1,-1 0 64,0 0-64,1 0 32,-1 0 0,-35 0-31,36 18 15,-1-18-16,0 0 48,-35 18-47,36-18-1,-36 17 1,35-17-1,1 0 1,-1 0 0,0 0-1,1 18-15,-1-18 16,-35 0 0,35 0-1,-17 0 1,0 0-1,0 0 1,-1 0 0,1 0-1,17 0 32,1 0-16,-1 0 16,-17 0-31,17 0 62,18-18-78,0 1 16,0-19-1,0 1 1,-17 0 0,17 17-16,0 1 15,0-1 1,0 0-16,0-35 15,0 36 1,0-1-16,0-17 31,0 0-15,0 17 0,0-17-1,0 17 1,0 0-1,0 1 1,0-1 15,0 0-15,0 1 0,0-36 15,0 35-16,0 1 1,0-1 15,0 0 47,0 1-46,17 17-17,-17-18 1,0 0 218,0 1-218,0-1 0,0 0 93,0-17 360,0 18-454,0-36 17,0 35-17,0-17 1,-17-1-1,-1 1 1,18 0 0,-18 17-1,18 1-15,0-1 16,-17 18 0,-1-18 15,18 1 0,-18 17 0,-17 0-15,53-36 328,-1 19-313,-17-1-15,-17 18 405,-1 0-405,0 0 0,1 0 15,-18 0 16,17 0-32,0 0 1,1 0 78,-1 0-79,0 0 1,-17 0 0,0 0 15,0 0 0,17 0-15,0 0 15,1 0-15,-1 0-1,-17 0 1,17 0-16,-17 0 16,17 0-1,-17 0 1,17 0 78,-35 0-63,36 0-16,17-35 64,0 17-17,0 1-31,0-1-15,0-17 0,0 17-1,0 0 1,0 1-1,0-1 1,0-17 15,35-18 16,0 35-16,-35 1-15,18 17-16,17-36 16,-35 19-1,35-1 1,-17 0 0,17-17-16,-17 35 31,-18-17 0,18-1 32,-1 0-48,-17 1 1,18-1-1,0 0-15,-18 1 16,0-1 78,-18-17 421,0 17-483,1 18-17,-1-17 1,-17-1 0,35 0-1,-36 1 1,1-19-1,35 19 48,-17-1-47,-1 18-1,0-18 1,1 1 15,17-1 0,-18 18 16,0 0-16,1 0-15,-1 0 0,0 0 15,1 0 31,-1 0-46,0 0 0,18 18 31,-52-1-16,34-17-16,-17 18 1,17-18 0,0 0-1,1 0 1,-36 0 0,35 0-1,-17 0 1,17 0-1,1 0 1,-19 18 0,-17-18-1,18 0 1,0 0 0,17 0-1,-17 0 1,17 0-1,1 0 17,-1 0-17,0 0 1,1-18 0,-19-17-1,1 17 1,18 0-1,-1 18 1,18-17 0,-18-36 15,-17 35-15,17 1-1,18-1 1,-17 18-16,-19-18 15,36 1 1,0-1-16,-17 18 16,17-53-1,-18 53 1,1-17 0,-1-1-1,18 0 1,-35-17-1,-18-53 17,53 53-1,0 17-15,0 0-1,0 1 454,-18-19-453,0-34-1,18 34 1,0 1-1,-17-53 1,17 35 0,0 0-1,0-35 1,0 53 0,0-1-1,0-16 1,0 16 15,0 19 0,0-1 1,0 0-17,0 1 1,0-36-1,0 35 17,-18 36 280,-17-18-296,17 0-16,-17 35 15,-18 0 1,18-17 109,17 0-109,18-1 15,0 1-15,-18-18 30,1 35-14,-1 0-17,-17 1 1,35-1 0,-18 0-1,18 1 1,0-19-1,-17 18 1,-1-17 0,18 0 15,0 17-15,-18-17-1,1-1 1,17 1 15,-18-18 16,0 0-31,18 18-1,-35-18 1,18 0-1,17 17 32,-18-17-31,0 0 0,1 18-1,-1-1 16,0-17-15,1 36 0,-19-36-1,19 0 1,17 17 31,-35-17-16,-1 0 0,36 18 47,0 0-46,0-1 108,-17-17-62,17 18-62,0 17 1234,0-17-1203,0 0 31,0-1-47,0 1 16,17-18-31,-17 17-1,18 19 1,0-36 15,-1 35 1,1 0-17,17 1 1,-35-19-1,18 18 17,-18 1-1,0-19 0,0 1 16,0 0-31,17-18 77,1 0-46,-18 17-31,18 1 31,-1-18 0,1 0-32,0 18 1,17-18 15,-35 17-15,17-17-1,1 0 1,0 0-16,-1 0 16,19 0 15,-19 0-15,19 0-1,-19 18 1,1-18 15,17 0-15,0 0-1,1 0 1,-1 0 0,-17 0-1,-1 0 79,1 0-78,0 0-1,-1 0 1,36 0-1,-35 35 1,17-35 15,-35 18 1,18-18 30,-18 17-31,17-17-15,-17 18 15,0 0 32,18-18-32,-18 17 0,0 1-15,0 0-1,0-1 17,0 1-17,0 0 1,0-1 31,0 1-32,0-1 32,0 1-15,-18-18 14,-17 18-30,0 17 0,-36-17-1,54-18 17,-36 0-17,35 0 1,-17 0-1,17 17 1,0-17 0,1 18-1,-19-18 1,19 0 46,17 18-46,-53-1 0,18 18-1,17 1-15,18-19 16,0 1 31,-35-18 0,35 18-32,-18-1 1,-35 19 0,53-19 62,-17-17-63,-1 0 32,0 0-31,1 0-1,-1 0 1,-17-17 0,-1-19 31,36 19-32,-17-19 1,-1-17-1,1 18 1,-1 35 0,0-53-1,1 36 1,-36-36 0,35 35-1,0 18 1,1 0-16,-1 0 15,18-35 1,-18 17 0,1 18-1,-1-17 1,-17-1 0,35-17-1,-18 35 16,1 0 16,17-18-31,-18 18 0,0 0-1,1-18 1,-1 1-1,0-1 1,-17 0 0,35 1-1,0-19 1,-35 19 0,35-1-1,0 1 1,0-1 62,-18 18-16,1 0-15,-1 0 0,0 0 16,-17 0-48,17 0 1,-17 0 15,18 18-15,-1-1 15,0-17 0,1 18-15,17-1 31,-36 1 0,19-18-32,-1 18 1,-17-18 0,35 17-1,0 1 48,-36-18-48,19 18 1,-18-18 15,17 0 32,0 17-48,-17-17 32,17 18-31,-17-18-1,0 0 1,17 0 0,1 0 31,-1 0-1,18 35-30,-18-35 0,1 0-1,17 18 17,-18 0 452,-53 34-468,54-52-1,-18 0 1,-1 0-1,-17 0 1,36 0 0,-1 0-1,-17 0 1,17 0 0,0 0 15,-17 0-16,0-17 1,35-1 0,-18 1-1,1 17 1,17-53 0,-18 35 15,18 0 0,0-17-15,0 17-1,0 1 1,0-36 0,0 35-1,0 1-15,0-1 16,0-17-1,0-1 1,0-17 0,0 36-1,0-1 1,0 1 0,0-19 30,0 1-30,0 17 15,0 1 16,0-19-31,0 19-1,0-18 1,0-18 0,0-18-1,18 18 1,-18 0 0,0 36-16,17-1 31,-17-17 0,0 17-15,18 0-1,0-17 1,-18 17 468,0-17-468,0 18-16,0-1 16,0-70 15,0 70-16,0 0 1,0 1 15,0-18-15,0 17 78,0-17-79,0 17 48,0-17-48,52-1 1,-34 19-16,-18-19 78,18 19-62,-1-1-16,-17 1 15,18-1 1,-18 0 0,0 1 77,0-1-77,0 0 47,0-17-48,0 17 1,0-17 62,0 18-62,0-1-1,0 0 48,0 1-48,0-1 17,-18 0-17,18 1-15,-17-1 16,-1 0 15,-17 18-15,17 0-1,1-17 1,-1 17 0,0-18-1,1 1 16,-1 17-15,-35 0 0,35-18-1,1 18 63,-18 0-46,17 0-17,0-35 1,1 35 0,-1-18-1,0 18 1,1 0-1,-1 0 1,-17 0 0,17 0-1,1 0-15,-19 0 16,19 0-16,-1 0 16,0 0-1,-17 0 360,-71 35-359,71-35-16,17 0 15,-140 0 17,122 0-32,1 0 0,-53 0 15,53 0 1,17 0-16,-17-17 16,-18-1-1,0 0 1,35 18-1,0 0-15,1-17 16,-36 17 0,35 0-16,1-36 15,-19 36 1,1-17 0,-18-1-1,36-17 1,-19 17-1,1 1 1,17 17-16,-17-36 16,17 19-1,1-19 1,-1 1 0,-17 0-1,35 17 1,-18 1-1,1 17-15,-1-18 16,-35-35 0,18 35-1,35 1 1,-18 17 46,-35-18-46,0 18 0,53-18-1,-17 18 17,-19 0 30,1 0-46,0-17-1,17 17 1,-17 0 0,-18-18-1,35 18 1,-35 0-1,18 0 1,18 0 0,-1 0-1,-17 0 1,-1-17 0,19 17-16,-1 0 31,0 0-16,18-36 1,-17 19 0,-1 17-16,0 0 31,18-18-15,-52 18-1,34 0 1,0 0-1,1-18 1,-1 18 0,-17 0 15,-18-17-15,18 17-1,17 0 1,-17 0-1,17-18 1,-17 18-16,17 0 16,-17 0 15,0-18-15,17 1-1,-35-1 1,18 18-1,17 0 1,0 0 15,-17 0 1,17 0 61,1 0 267,17 18-345</inkml:trace>
  <inkml:trace contextRef="#ctx0" brushRef="#br0" timeOffset="56040.57">24007 6967 0,'0'18'312,"0"17"-296,0-17-1,0 0 1,0-1 0,0 1 15,0-1-15,17 1-1,1 0 16,-1-1-15,-17 1 0,18-18-1,0 0 1,-1 18 31,19-18-32,-19 0 1,1 17 0,0-17-1,-1 18 1,1-18 31,-1 0-32,1 0 17,35 0-17,-53 18 1,18-18 0,-1 0-1,1 0 1,-18 17-1,18-17 1,-1 0 0,1 18-1,17-18 1,-17 18 0,17 17-1,-17-18 1,-18 1-1,17 0 1,-17-1 31,0 1-16,0 17-15,0 1-1,0-19 1,0 1 0,0 17 15,0 0-15,0 18 15,0-35-16,0 0 1,-17-1 0,17 1-1,-18-1 48,0 1-32,18 0-15,-35-18 249,0 17-249,-18 1 0,53 0 15,-18-18-16,1 0 17,-19 17-17,1-17 1,35 18 0,-35 35-1,35-35 1,0-1 46,-18-17-46,1 18-16,17-1 16,0 1-1,0 0 95,0-1-95,0 1 32,-18 0-31,18-1-16,-35 1 31,35 17-15,-18-17-16,0-1 31,1 19-16,17-1 1,-36 0 0,1-17-1,0 17 1,17-17 0,1 17-16,-1-35 15,-35 35 1,35-35 15,18 18 0,-35 0-15,18-1-16,-1 19 16,0-1-1,1-17 1,17 17-1,0-18 1,-18 1 0,-17 0-1,35-1-15,-18 19 16,18-19-16,-18 1 16,1-18-1,-1 35 1,0-35-1,1 18 1,-36-1 0,53 1-16,-53 17 31,18 1 0,17-36-15,0 17-1,-34-17 32,34 18-31,0-18 0,1 0-1,-19 18 1,19-18-1,-19 0 1,1 0 0,0 0-1,17 0 1,-35 0 0,18 0-1,17 0 1,-17 0-1,0 0 1,0 0 0,17 0-1,0 0 1,-17 0 0,0 0-1,17 0 1,-35 0-1,18 0 1,17 0 0,1 0 15,-19 0-15,1 0-1,17 0 1,1 0-1,-1 0 1,1 0 0,-1 0-1,0 0 63,1-18-62,-19 18 0,19 0-1,-19-35 1,1 17 0,35-17-1,-35-1 1,-18 19-1,53-18 1,-35-54 0,17 54-1,0-18 1,1 18 0,17-36-1,-18 18 1,18 18-16,0-18 15,-35-17 1,35 34 0,0 19-1,-18-1-15,-17-17 47,17 17-31,1 1-1,-1 17 1,0-18 0,-17 18-1,0 0 17,17 0-17,1 0 1,-1 0-1,0-18 1,1 18 0,-19 0-1,19 0 1,-1 0 15,0 0 79,1 0-95,-1 0 1,0 0-1,18-17 17,-17 17 15,17-18-32,-35 18 1,35-18 15,-18 18 266,0 0-281,1 18-1,-1-18 48,-17 0-48,17 0 1,0 0 0,-17 0-1,0 0 1,-18 0 15,35 0-31,1 0 16,-1 0-1,-17 0 1,-18 0 0,18 0-1,17 0 1,0 0-1,1 0 1,-19 0 47,19 0-32,-1 0-16,-17 0 1,17 0-16,1 18 16,-1-18-1,18 17 1,-18-17 46,18 18-46,-17 0 0,17 17-1,-18-35 313,18-18-312,-18 1 0,18-1 31,-17 18-32,17-18-15,0-17 16,-18 35-1,0-18 1,18 1 93,0-1-62,0 0-31,0 1-16,0-54 31,0 36-15,18 17-1,0 1 1,-1-19 0,-17 1-1,18 35-15,-18-18 16,18 18 0,-1-35-1,-17 18 16,18-19 1,0 36-17,-1-17-15,1-19 16,35-34 0,-53 52-16,35-17 31,-17 17-16,17-35 32,-17 36-31,-1 17 0,-17-18-1,18 18 1,-18-18 31,0 1-32,18-1 1,-1 1 0,-17-19-1,35 36 16,-17-17-15,-18-1 0,18 18-1,-1-18 32,-17 1-31,0-19-1,36-17 17,34 1-17,-70 34 1,18 0 0,-18-17-1,17-18 1,-17 35-1,18-17 1,-18 18-16,35-1 31,-35 0-15,18 1 0,0 17-1,17-36 1,-35 19-1,18-19 17,-1 19-17,1 17 32,-18-18-31,17 18-16,-17-17 15,18 17 1,-18-18 0,53 18-1,-35 0 1,-1 0 0,19 0 15,-19 0 0,19 0-15,-1 0-1,0 0 1,-17 0 0,-1 0-1,1 0 32,0 0-16,17 0-15,0 0 0,0 0-1,1 0 1,17 0-1,-36 0 1,1 0 78,0 0-79,17 0 1,-18 0 0</inkml:trace>
  <inkml:trace contextRef="#ctx0" brushRef="#br0" timeOffset="75431.86">13600 9402 0,'35'0'235,"18"0"-220,-36 0 1,54 0 0,-53 0-1,-1 0-15,1 0 16,0 0-1,17 0 1,-18 0-16,19 0 16,-19 0-1,36 0 1,-35 0 0,0 0-1,34 0 1,-16 0-1,-19 0 1,1 0 0,0 0-1,-1 0-15,1 0 16,17 0 0,-17 0-1,0 0 1,17 0-1,0 0 1,0 0 0,18 0-1,-17 0 1,-19 17 0,36-17 15,-35 0-16,-1 0 1,1 0 0,35 0-1,0 0 1,-36 0 15,1 0-15,0 0 15,-1-35-15,1 0 15,0 35-15,-18-18-1,0-17 1,35-18-1,-17 35 1,-18 1-16,17-19 16,1 1-1,-18 0 1,0-1 0,0 1-1,0 0 1,0 0 15,0-18-15,0 35 15,35 18 266,0 0-282,-17 0 32,17 0-31,-17 0 0,0 0 46,-1 0-46,1 0-1,35 18 1,-36 17 0,1-17-1,0-1-15,-1 1 16,1-18-1,0 0 1,-18 17 0,35 1 15,-17-18-15,-18 18-16,0-1 31,17 1-16,1-18 1,-1 35 15,1-35-15,0 0 0,17 0-1,0 0 16,-17 0-15,0 0 0,-1 0-1,1 0 1,17 0 0,18 0-1,-18-35 1,-17 0-1,17 17 1,18 0 0,-18 1-1,-17-1 1,17-35 0,1 53-1,-1-17 1,-17 17-1,-1 0 1,-17-18 0,18 18-1,-1 0-15,-17-18 16,18 1 0,0-1-1,-1 0 1,19 1-1,-36-1 95,0 1-79,0-1-31,0 0 31,17 18-15,-17-17 15,18-19-15,0 36-1,-1-70 1,-17 52 0,18-17-1,0 17 1,-18-17 0,17 0-1,18 17 1,-35 0-16,18 18 47,-18-17-32,18 17 1,-1 0 78,1-18-79,0 18-15,-1 0 16,1 0-16,0 0 16,-1 0 30,18 0-14,1 0-17,-19 0 1,54 0 0,-53 0-16,-1 0 15,1 0-15,35 0 31,0 0-15,-36 0 0,1 0 15,0 18-15,17-18-1,-17 17 1,17-17-1,-18 18 1,1 17 0,0-35-1,-1 0 17,1 36-17,-18-19 1,53-17-1,-35 0 1,-18 18 0,0 0-1,17-18 48,1 0-48,-18 17 1,17-17 0,-17 18-1,0 17 17,18-35-17,0 0 1,35 0-1,-36 0 1,1 0 0,0 0-1,17 0 1,0 0 0,-17 0-1,-1 0 1,1 0-1,17 0 17,-17 0-17,0 0-15,-1 0 32,1 0-1,35 0 0,-36 0-15,1 0-16,0-18 78,-1 18 31,1-17-93,0 17-1,-18 17 282,0 36-250,0-35-31,0 17 15,0-17-15,0 0-1,0-1 1,0 36 0,0-35-1,0 17 1,0-17-16,0-1 15,35 71 1,-17-35 0,17 18-1,0 17 1,-35-17 0,18-54-16,-18 19 15,17-19 1,-17 1-16,0 17 15,0 0 1,0 1 0,0-1-1,18 0 1,-18-17 0,35 0-16,-35-1 15,0 18-15,0 1 16,0-19-1,0 19 1,0-1 0,18 36-1,-18-36 1,18 0-16,-18 0 16,0 18-1,0-35-15,0 17 16,0-17-1,0 17 1,0 53 359,0-70-359,0 0-16,0-1 0,0 1 15,0 35 1,0-36 0,0 36-1,0-35-15,0 0 31,0 35-15,0-18 0,35 0-1,-18-17 1,-17 52 0,18-52-1,-18 17 1,0-17-1,0-1 17,18 1-17,17-18 1,-35 18 234,-18-18-234,1 0-16,-19 0 31,19 0-16,-1 0-15,1 0 16,-1 0-16,-53 0 31,36 0-15,17 0 0,-34 0-1,16 0 1,19 0-1,-1 0-15,0 0 16,-52 0 0,52 0-1,-17 0 1,17 0-16,1 0 16,-1 0-16,0 0 15,-17 0 1,17 0-1,-35 0 1,36 0 0,-18 0-1,-18 0 1,35 0 0,-17 0-1,-1 0 1,19 0-16,-1 0 15,1 0-15,-1 0 32,0 0 15,1 0-32,-1 0-15,0 0 63,1 0-16,-1 0-1,-35 0-30,18 0 0,0 0 109,-1 0-110,1 0 1,35 53 234,0 0-234,18-36-16,-1 18 31,19 18-16,-36-35-15,17-18 16,-17 18 0,18-18-16,0 17 31,-18 1-15,17-18-1,-17 18 1,35-18-1,-35 17 17,18-17-17,0 18-15,-18 17 16,17-17 0,-17-1 30,0 1-30,0 0 0,18-1-1,-18 1 17,0 0-17,0 17 1,0 0-1,0-17 1,18 17 0,-18-17-16,0-1 15,0 1-15,0 17 16,0 1 0,0-1-1,0-18 1,0 1 15,0 17-15,0-17-16,0 17 15,0-17 1,0 17 0,17-35 15,-17 18 16,0 17-16,18-35-15,17 18 15,-17-1 16,-1-17 15,19 0-46,-19 0-1,19 0 1,-1 0 15,-17 0-15,17 0 0,-18 0-1,19 0 16,34 0-15,-52 0 0,35 0-1,-18 0 1,-17 0 0,17 0 30,18 0-30,-35 0 0,-1 0 46,36 0-46,-35 0-1,-1 0 79,1 0-78,0 0 15,-18 18 47,0 17-62,0-17-16,0 0 15,0 17-15,0 0 32,0 36-17,0-36 17,0-17-17,0-1 1,0 1-1,0 0 1,0 17 0,0 18-1,0-36 1,0 1 46,0 17-46,0 1 15,17-36-15,-17 17-16,0 1 16,18 0-1,-18-1 1,18-17 46,17 18-30,-17-1-17,-18 1 1,35-18-1,-18 0 1,19 0 0,-19 0-16,1 0 15,35 0 1,0 0 0,35 0-1,-53 0 1,1 0-1,34 0 1,-17 0 0,-18 0-1,-17 0-15,35 0 16,0-18 0,-18 1-1,-17-36 1,35 18-1,-18 35 1,-17 0-16,-1 0 16,19-18-1,16 18 1,-34 0 0,17 0-1,1-18 1,-1-17-1,35 0 1,-52 35-16,17-36 16,1 19-16,69-1 15,-87 18 1,17 0 343,54 0-343,-19 0 0,-35 0-1,18 0 1,0 0-1,-35 0-15,17 0 16,-17 0 0,35-17-1,0 17 1,-18-18 0,18 18-1,0 0 1,-36 0-16,1 0 15,17 0 1,18 0 0,-35 0 31,0 0-32,-1 0-15,18 0 16,71 0-1,-88 0 1,17 0 0,-17 0 46,35 0-46,-36 0 15,1 0 235,0 18-204,-1-18 16,-17 17-62,18 18 0,0-17 109,17 0-94,-18-18 0,19 0 16,-19 0-31,1 0-1,35 0 1,-35 0-16,-1 0 15,19 0 1,-1 0 0,-18 0-1,36 0 1,-17 0 0,-1 0 15,-17 0-16,-1 0 1,18 0 0,18 0-1,-35-18 1,0-17 0,-1 17 15,1 1-16,0 17-15,17 0 16,-18-18 0,1 18-1,-18-18 1,35 1 0,-17-1-1,0 0 1,35-35-1,-36 53 1,1-17-16,0-18 31,17 17-15,0 0 0,18-35-1,-35 18 1,17 17-1,0 1-15,53-18 16,-17-36 0,-36 53-1,18 18 1,-35 0-16,-1 0 16,19 0 390,52 0-391,-53 0-15,0 0 16,54 0 0,-54 0-16,0 0 15,124 0 1,-124 0 0,18 0-1,0 0-15,-18 0 16,-17 0-1,17 0 1,18 0 0,0 0-1,-18 0 1,1 0 0,17 0-1,-18 0 1,0 0-1,-17 0 1,-1 0-16,36 0 16,-35 0-1,0 0 1,-1 0 0,1 0-1,17-17 1,-17-1-16,-18 0 15,35 1 1,-17-1-16,-1 18 16,36 0-1,-35 0 1,17 0 0,-17-18-1,-1 18 1,1-17-1,17-18 1,-17 35 0,53-18-1,-54 18 1,1 0 0,-1-18-16,1 18 31,17 0-16,1 0-15,-19-17 16,19 17 0,-1 0-1,-18 0 1,36 0 0,-35 0-1,0 0 16,17 0-15,-17 0 0,-1 0-1,19 0 48,-1 0-48,-18 0 17,1 0-17,-18 17 1,0 1 0,18-18-1,-1 0 1,1 35-16,-18-17 15,35 17 1,-17-35 0,0 0-1,-18 35 1,17-35 0,1 0-16,-18 18 15,17 0 1,1 35-1,0-53 1,-18 17 0,53 19-1,-18-19 1,0 1 0,-35-1-16,18-17 15,-1 0-15,19 0 16,-19 0-1,1 0 48,-18 36-16,18-36-32,17 17 1,0-17 0,-35 18 62,18-18-31,-18 18-16,35-1-15,-35 1 30,18-18-30,-18 18 15,17-1-15,-17 18-16,18-17 16,-18 0-1,0-1 1,18-17 62,-1 36-62,-17-1-1,0 0 1,0-17-1,0-1 1,18-17 0,-18 18-1,0 0-15,0 17 47,35-17 0,-17 35-31,-18-36-16,0 19 15,0-1 1,18-18 0,-18 19-16,0-1 15,17 0 16,-17-17-15,0 0-16,0-1 16,18 18-1,-18-17 79,0 0-63,0 17-15,0-17 0,17-18 46,-17 17-46,0 19-1,0-19 1,0 1 0,18 17-1,-18-17 1,0-1 62,0 1-47,0 0 32,0 17-48,0-17 32,0-1-31,18 1 46,-18 17-46,0-17 0,0 35 30,0-36-14,0 19-17,0-19 1,0 1 312,0 0-297,0-1 16,0 1 31,0-1-62</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00.250"/>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23813 6879 0,'0'18'422,"-71"-18"-391,53 0-15,-17 0 30,17 0 48,1 0-78,-19 0 62,36 17-16,-35-17-30,18 0 374,-1 0-312,0 0-47,1 0-32</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02.831"/>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26688 9243 0,'-36'0'234,"-17"0"-203,36 0 16,-18 0-31,17 0-1,-53 0 17,54 0-32,-1 0 31</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05.064"/>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25012 9296 0,'-53'0'360,"-18"0"-329,54 0-31,-1 0 47,-17 0 15,17 0-46,-17-18 0,17 18 31,1 0 31,-1 0-63,0 0 1,18-18 15,-35 18 0</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07.075"/>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23019 9313 0,'-36'0'313,"-16"0"-282,34 0-31,0 0 266,1 0-251,-1 0 63,0 0-46,1 0 77</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09.052"/>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22207 9313 0,'-35'0'312,"-18"0"-280,36 0-32,-1 0 15,0 0-15,1 0 78,-36-17 16,-18-1-63,54 18-15,-54-18 0,53 18-1,1 0 1,-1 0 78</inkml:trace>
</inkml:ink>
</file>

<file path=ppt/ink/ink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11.262"/>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19562 8378 0,'-18'0'375,"-17"0"-328,17 0-32,-88 0 16,89 0 1,-1 0 30,-35 0-31,18 0-31,17 0 16,0 0-16,1-17 16,-19 17-1,19 0 1,-36-18 0,35 18 109</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13.542"/>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16792 7338 0,'-17'0'297,"-54"17"-265,53-17-1,-17 0 0,17 0 63,1 18-79,-18-18 1,35 35 0,-18-35-16,-17 18 47,17-18 15,-17 0-46,17 0-1,-35 18 1,36-18 0,-1 0-1</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15.937"/>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15946 9560 0,'-18'0'297,"-17"0"-281,-1 0-16,19 0 15,-19 0 1,19 0 78,-1 0-79,-17 0 1,17 0 62,-17 0-15,-53 0-32</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17.976"/>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17709 10619 0,'-17'0'281,"-54"0"-234,-17 0-16,70 0-15,-52 0 15,35 0-16,-54 0 17,54 0 61,17 0-61</inkml:trace>
</inkml:ink>
</file>

<file path=ppt/ink/ink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20.935"/>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15981 11536 0,'-35'0'281,"-18"0"-234,-18 0-15,53 0-17,-34 0 79,-19 0-63,71-18 32,-18 18 46,1 0-31,-1 0-78,-35 0 16,36 0-1,-19-17 1,19 17 78,-1-18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49:15.282"/>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20391 6615 0,'-18'0'485,"-17"0"-470,-1 0 1,19 0-1,-1 0 48,-17 0-32,0 0 79,-18 0-79,35 0 16,0 0 0,1 0 31</inkml:trace>
</inkml:ink>
</file>

<file path=ppt/ink/ink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24.656"/>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16828 13935 0,'-53'0'313,"-18"0"-282,53 0-15,-35 0 15,36 0-15,-54 0 15,54 0 31,-1 0-15,0 0-16,1 0-15</inkml:trace>
</inkml:ink>
</file>

<file path=ppt/ink/ink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28.365"/>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16969 16616 0,'-18'0'0,"0"0"15,18 17-15,-17-17 16,-1 0-1,0 0-15,-17 0 16,0 0 0,17 0-16,1 0 15,-19 0 1,1 18 31,-53 0 0,70-18-16,-17 0 31,17 0-46,1 0 0</inkml:trace>
</inkml:ink>
</file>

<file path=ppt/ink/ink2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30.102"/>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17921 16775 0,'-18'0'218,"1"0"-202,-1 0 0,1 0 15,-1 0-31,-53 0 31,-17 0 0,71 0-31,-19 0 16,-34 0 15,34 0 0,-16 0-15,34 0 0,0 0-1,1 0-15,-1 0 16,-17 0 0,35 17-1</inkml:trace>
</inkml:ink>
</file>

<file path=ppt/ink/ink2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32.226"/>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19473 17586 0,'-17'0'297,"-1"0"-282,0 0 1,-17 0 0,0 0-16,-36 0 47,54 0-32,-1 0-15,-35 0 31,35 0 94</inkml:trace>
</inkml:ink>
</file>

<file path=ppt/ink/ink2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34.212"/>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20532 16633 0,'-36'0'312,"-34"0"-280,52 0-17,-52 0 16,17 18-15,35-18 0,0 18-16,1-18 15,-36 17 1,35-17 0,1 0-16,-1 0 15,0 0 1,1 18-1,-1-18 17,0 0-17,1 18-15,-1-18 16,1 0-16</inkml:trace>
</inkml:ink>
</file>

<file path=ppt/ink/ink2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36.048"/>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20355 15875 0,'-17'0'359,"-19"0"-328,19 0-15,-19 0-1,19 0 1,-36 0 0,18 0 62,-36 0-47,36 0-15,17 0 15</inkml:trace>
</inkml:ink>
</file>

<file path=ppt/ink/ink2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37.789"/>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20461 14870 0,'-18'0'344,"1"0"-329,-1 0-15,1 0 16,-1 0-1,0 0-15,-17 0 0,17 17 16,-17-17 0,17 0-1,1 0 32,-18 18-31,-1 0-1,1-18 1,0 17 0,17-17 15,0 0 0,-17 35 0,18-35-15,-1 0-16</inkml:trace>
</inkml:ink>
</file>

<file path=ppt/ink/ink2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39.751"/>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21343 15804 0,'-18'18'297,"1"-18"-266,-1 0 0,-17 0-15,-53 0 15,70 0-15,0 0-16,-17 0 47,-18 0-32,36 0 1,-1 0-1,0 18 1,-17-18 0</inkml:trace>
</inkml:ink>
</file>

<file path=ppt/ink/ink2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42.643"/>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25912 10971 0,'-36'0'312,"1"0"-296,17 0-16,1 0 15,-1 0 1,-35 0 0,18 0-1,17 18 1,-17-18 0,17 0-16,-35 0 15,36 0 1,-1 0-16,0 0 15,1 0 17,-1 0-1,1 0-15,-1 18-1,0-1 16</inkml:trace>
</inkml:ink>
</file>

<file path=ppt/ink/ink2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51.126"/>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21431 11024 0,'-17'0'219,"-36"0"-188,35 0-31,-17 0 16,17 0 0,1 0 31,-1 0 31,0 0-63,-17 0 1,0 0 15,-36 0 47,53 0-62</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49:19.344"/>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18503 6615 0,'-17'0'984,"-1"0"-937,0 0-15,1 0-1,-1 0 234,0 0-249,1 0 250,-1 0-32,-17 0-218,17 0 15,-17 0 47,-18 0-47</inkml:trace>
</inkml:ink>
</file>

<file path=ppt/ink/ink3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0:57.794"/>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25806 12629 0,'-18'18'406,"0"-18"-390,-70 0-1,35 0 1,36 0-16,17 18 15,-36-18 1,19 0 0,-71 0 15,70 0-31,-17 0 31,17 0 0</inkml:trace>
</inkml:ink>
</file>

<file path=ppt/ink/ink3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1:26.875"/>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19562 13229 0,'-36'0'391,"19"0"-376,-1 0-15,0 0 16,-52 0 15,52 0-31,-17 0 16,17 0 46,-70 0-31,53 0-15,17 0 0,-17 0 62,0 0-78,17 0 15,0 0 1</inkml:trace>
</inkml:ink>
</file>

<file path=ppt/ink/ink3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53:47.381"/>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26970 4286 0,'-18'0'984,"1"0"-968,-1 0 15,0 0-31,1 0 16,-1 0-16,0 0 16,1 0 374,-19 0-359,19 0 32,-1 0-47,1 0 93,-1 0 782,18 18-782,-18-18-78</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29.054"/>
    </inkml:context>
    <inkml:brush xml:id="br0">
      <inkml:brushProperty name="width" value="0.05" units="cm"/>
      <inkml:brushProperty name="height" value="0.05" units="cm"/>
    </inkml:brush>
  </inkml:definitions>
  <inkml:trace contextRef="#ctx0" brushRef="#br0">0 1 24575,'0'0'0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29.829"/>
    </inkml:context>
    <inkml:brush xml:id="br0">
      <inkml:brushProperty name="width" value="0.05" units="cm"/>
      <inkml:brushProperty name="height" value="0.05" units="cm"/>
    </inkml:brush>
  </inkml:definitions>
  <inkml:trace contextRef="#ctx0" brushRef="#br0">1 1 24575,'0'0'0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30.581"/>
    </inkml:context>
    <inkml:brush xml:id="br0">
      <inkml:brushProperty name="width" value="0.05" units="cm"/>
      <inkml:brushProperty name="height" value="0.05" units="cm"/>
    </inkml:brush>
  </inkml:definitions>
  <inkml:trace contextRef="#ctx0" brushRef="#br0">1 0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31.884"/>
    </inkml:context>
    <inkml:brush xml:id="br0">
      <inkml:brushProperty name="width" value="0.05" units="cm"/>
      <inkml:brushProperty name="height" value="0.05" units="cm"/>
    </inkml:brush>
  </inkml:definitions>
  <inkml:trace contextRef="#ctx0" brushRef="#br0">1 0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32.690"/>
    </inkml:context>
    <inkml:brush xml:id="br0">
      <inkml:brushProperty name="width" value="0.05" units="cm"/>
      <inkml:brushProperty name="height" value="0.05" units="cm"/>
    </inkml:brush>
  </inkml:definitions>
  <inkml:trace contextRef="#ctx0" brushRef="#br0">0 0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33.580"/>
    </inkml:context>
    <inkml:brush xml:id="br0">
      <inkml:brushProperty name="width" value="0.05" units="cm"/>
      <inkml:brushProperty name="height" value="0.05" units="cm"/>
    </inkml:brush>
  </inkml:definitions>
  <inkml:trace contextRef="#ctx0" brushRef="#br0">0 0 24575,'0'0'0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34.301"/>
    </inkml:context>
    <inkml:brush xml:id="br0">
      <inkml:brushProperty name="width" value="0.05" units="cm"/>
      <inkml:brushProperty name="height" value="0.05" units="cm"/>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49:22.964"/>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22119 6562 0,'-17'0'297,"-1"0"-282,-17 0 1,-1 0 0,19 0-16,-1 0 62,-17 0-31,17 0 657</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35.012"/>
    </inkml:context>
    <inkml:brush xml:id="br0">
      <inkml:brushProperty name="width" value="0.05" units="cm"/>
      <inkml:brushProperty name="height" value="0.05" units="cm"/>
    </inkml:brush>
  </inkml:definitions>
  <inkml:trace contextRef="#ctx0" brushRef="#br0">1 1 24575,'0'0'0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35.702"/>
    </inkml:context>
    <inkml:brush xml:id="br0">
      <inkml:brushProperty name="width" value="0.05" units="cm"/>
      <inkml:brushProperty name="height" value="0.05" units="cm"/>
    </inkml:brush>
  </inkml:definitions>
  <inkml:trace contextRef="#ctx0" brushRef="#br0">1 1 24575,'0'0'0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36.375"/>
    </inkml:context>
    <inkml:brush xml:id="br0">
      <inkml:brushProperty name="width" value="0.05" units="cm"/>
      <inkml:brushProperty name="height" value="0.05" units="cm"/>
    </inkml:brush>
  </inkml:definitions>
  <inkml:trace contextRef="#ctx0" brushRef="#br0">1 0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37.382"/>
    </inkml:context>
    <inkml:brush xml:id="br0">
      <inkml:brushProperty name="width" value="0.05" units="cm"/>
      <inkml:brushProperty name="height" value="0.05" units="cm"/>
    </inkml:brush>
  </inkml:definitions>
  <inkml:trace contextRef="#ctx0" brushRef="#br0">0 0 24575,'0'0'0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38.253"/>
    </inkml:context>
    <inkml:brush xml:id="br0">
      <inkml:brushProperty name="width" value="0.05" units="cm"/>
      <inkml:brushProperty name="height" value="0.05" units="cm"/>
    </inkml:brush>
  </inkml:definitions>
  <inkml:trace contextRef="#ctx0" brushRef="#br0">0 1 24575,'0'0'0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39.359"/>
    </inkml:context>
    <inkml:brush xml:id="br0">
      <inkml:brushProperty name="width" value="0.05" units="cm"/>
      <inkml:brushProperty name="height" value="0.05" units="cm"/>
    </inkml:brush>
  </inkml:definitions>
  <inkml:trace contextRef="#ctx0" brushRef="#br0">1 0 24575,'0'0'0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40.368"/>
    </inkml:context>
    <inkml:brush xml:id="br0">
      <inkml:brushProperty name="width" value="0.05" units="cm"/>
      <inkml:brushProperty name="height" value="0.05" units="cm"/>
    </inkml:brush>
  </inkml:definitions>
  <inkml:trace contextRef="#ctx0" brushRef="#br0">1 1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41.117"/>
    </inkml:context>
    <inkml:brush xml:id="br0">
      <inkml:brushProperty name="width" value="0.05" units="cm"/>
      <inkml:brushProperty name="height" value="0.05" units="cm"/>
    </inkml:brush>
  </inkml:definitions>
  <inkml:trace contextRef="#ctx0" brushRef="#br0">0 0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42.182"/>
    </inkml:context>
    <inkml:brush xml:id="br0">
      <inkml:brushProperty name="width" value="0.05" units="cm"/>
      <inkml:brushProperty name="height" value="0.05" units="cm"/>
    </inkml:brush>
  </inkml:definitions>
  <inkml:trace contextRef="#ctx0" brushRef="#br0">1 0 24575,'0'0'0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42.956"/>
    </inkml:context>
    <inkml:brush xml:id="br0">
      <inkml:brushProperty name="width" value="0.05" units="cm"/>
      <inkml:brushProperty name="height" value="0.05" units="cm"/>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49:26.303"/>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23248 6897 0,'-18'0'391,"1"0"-375,-1 0 62,1 0-63,-1 0-15,0 0 16,1 0 0,-1 0 15,-35 0 78,35 0 329,18-18-407,-17 18 16,17-17-16,-18 17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43.668"/>
    </inkml:context>
    <inkml:brush xml:id="br0">
      <inkml:brushProperty name="width" value="0.05" units="cm"/>
      <inkml:brushProperty name="height" value="0.05" units="cm"/>
    </inkml:brush>
  </inkml:definitions>
  <inkml:trace contextRef="#ctx0" brushRef="#br0">1 1 24575,'0'0'0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44.553"/>
    </inkml:context>
    <inkml:brush xml:id="br0">
      <inkml:brushProperty name="width" value="0.05" units="cm"/>
      <inkml:brushProperty name="height" value="0.05" units="cm"/>
    </inkml:brush>
  </inkml:definitions>
  <inkml:trace contextRef="#ctx0" brushRef="#br0">0 0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45.775"/>
    </inkml:context>
    <inkml:brush xml:id="br0">
      <inkml:brushProperty name="width" value="0.05" units="cm"/>
      <inkml:brushProperty name="height" value="0.05" units="cm"/>
    </inkml:brush>
  </inkml:definitions>
  <inkml:trace contextRef="#ctx0" brushRef="#br0">0 0 24575,'0'0'0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46.561"/>
    </inkml:context>
    <inkml:brush xml:id="br0">
      <inkml:brushProperty name="width" value="0.05" units="cm"/>
      <inkml:brushProperty name="height" value="0.05" units="cm"/>
    </inkml:brush>
  </inkml:definitions>
  <inkml:trace contextRef="#ctx0" brushRef="#br0">0 0 24575,'0'0'0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47.426"/>
    </inkml:context>
    <inkml:brush xml:id="br0">
      <inkml:brushProperty name="width" value="0.05" units="cm"/>
      <inkml:brushProperty name="height" value="0.05" units="cm"/>
    </inkml:brush>
  </inkml:definitions>
  <inkml:trace contextRef="#ctx0" brushRef="#br0">1 0 24575,'0'0'0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48.139"/>
    </inkml:context>
    <inkml:brush xml:id="br0">
      <inkml:brushProperty name="width" value="0.05" units="cm"/>
      <inkml:brushProperty name="height" value="0.05" units="cm"/>
    </inkml:brush>
  </inkml:definitions>
  <inkml:trace contextRef="#ctx0" brushRef="#br0">1 0 24575,'0'0'0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48.872"/>
    </inkml:context>
    <inkml:brush xml:id="br0">
      <inkml:brushProperty name="width" value="0.05" units="cm"/>
      <inkml:brushProperty name="height" value="0.05" units="cm"/>
    </inkml:brush>
  </inkml:definitions>
  <inkml:trace contextRef="#ctx0" brushRef="#br0">1 0 24575,'0'0'0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49.602"/>
    </inkml:context>
    <inkml:brush xml:id="br0">
      <inkml:brushProperty name="width" value="0.05" units="cm"/>
      <inkml:brushProperty name="height" value="0.05" units="cm"/>
    </inkml:brush>
  </inkml:definitions>
  <inkml:trace contextRef="#ctx0" brushRef="#br0">0 0 24575,'0'0'0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50.324"/>
    </inkml:context>
    <inkml:brush xml:id="br0">
      <inkml:brushProperty name="width" value="0.05" units="cm"/>
      <inkml:brushProperty name="height" value="0.05" units="cm"/>
    </inkml:brush>
  </inkml:definitions>
  <inkml:trace contextRef="#ctx0" brushRef="#br0">0 1 24575,'0'0'0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51.032"/>
    </inkml:context>
    <inkml:brush xml:id="br0">
      <inkml:brushProperty name="width" value="0.05" units="cm"/>
      <inkml:brushProperty name="height" value="0.05" units="cm"/>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49:29.334"/>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22595 7779 0,'-17'0'281,"-18"0"-234,-18 0-16,17 0-31,19 0 16,-1 0-16,0 0 78,-52 0-31,70-18-16,-35 18 63,-18-18-63,35 18-15,0 0 62,1 0-31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51.820"/>
    </inkml:context>
    <inkml:brush xml:id="br0">
      <inkml:brushProperty name="width" value="0.05" units="cm"/>
      <inkml:brushProperty name="height" value="0.05" units="cm"/>
    </inkml:brush>
  </inkml:definitions>
  <inkml:trace contextRef="#ctx0" brushRef="#br0">1 1 24575,'0'0'0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52.870"/>
    </inkml:context>
    <inkml:brush xml:id="br0">
      <inkml:brushProperty name="width" value="0.05" units="cm"/>
      <inkml:brushProperty name="height" value="0.05" units="cm"/>
    </inkml:brush>
  </inkml:definitions>
  <inkml:trace contextRef="#ctx0" brushRef="#br0">1 1 24575,'0'0'0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53.610"/>
    </inkml:context>
    <inkml:brush xml:id="br0">
      <inkml:brushProperty name="width" value="0.05" units="cm"/>
      <inkml:brushProperty name="height" value="0.05" units="cm"/>
    </inkml:brush>
  </inkml:definitions>
  <inkml:trace contextRef="#ctx0" brushRef="#br0">0 1 24575,'0'0'0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54.717"/>
    </inkml:context>
    <inkml:brush xml:id="br0">
      <inkml:brushProperty name="width" value="0.05" units="cm"/>
      <inkml:brushProperty name="height" value="0.05" units="cm"/>
    </inkml:brush>
  </inkml:definitions>
  <inkml:trace contextRef="#ctx0" brushRef="#br0">0 1 24575,'0'0'0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55.460"/>
    </inkml:context>
    <inkml:brush xml:id="br0">
      <inkml:brushProperty name="width" value="0.05" units="cm"/>
      <inkml:brushProperty name="height" value="0.05" units="cm"/>
    </inkml:brush>
  </inkml:definitions>
  <inkml:trace contextRef="#ctx0" brushRef="#br0">0 1 24575,'0'0'0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56.299"/>
    </inkml:context>
    <inkml:brush xml:id="br0">
      <inkml:brushProperty name="width" value="0.05" units="cm"/>
      <inkml:brushProperty name="height" value="0.05" units="cm"/>
    </inkml:brush>
  </inkml:definitions>
  <inkml:trace contextRef="#ctx0" brushRef="#br0">1 1 24575,'0'0'0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57.027"/>
    </inkml:context>
    <inkml:brush xml:id="br0">
      <inkml:brushProperty name="width" value="0.05" units="cm"/>
      <inkml:brushProperty name="height" value="0.05" units="cm"/>
    </inkml:brush>
  </inkml:definitions>
  <inkml:trace contextRef="#ctx0" brushRef="#br0">1 1 24575,'0'0'0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5:58.729"/>
    </inkml:context>
    <inkml:brush xml:id="br0">
      <inkml:brushProperty name="width" value="0.05" units="cm"/>
      <inkml:brushProperty name="height" value="0.05" units="cm"/>
    </inkml:brush>
  </inkml:definitions>
  <inkml:trace contextRef="#ctx0" brushRef="#br0">0 1 24575,'0'0'0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6:00.083"/>
    </inkml:context>
    <inkml:brush xml:id="br0">
      <inkml:brushProperty name="width" value="0.05" units="cm"/>
      <inkml:brushProperty name="height" value="0.05" units="cm"/>
    </inkml:brush>
  </inkml:definitions>
  <inkml:trace contextRef="#ctx0" brushRef="#br0">0 1 24575,'0'0'0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6:00.921"/>
    </inkml:context>
    <inkml:brush xml:id="br0">
      <inkml:brushProperty name="width" value="0.05" units="cm"/>
      <inkml:brushProperty name="height" value="0.05" units="cm"/>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49:32.506"/>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25012 8361 0,'-18'0'328,"-35"0"-297,36 0-15,-1 0 62,-70 0-47,70 0-31,1 0 31,-72 0 63,72 0-78,-1 0-1,1 0 32,-19 0-31,-17 0 0,36 0-1,-1 0-15,0 0 16,1 0-16,-1 0 15,1 0-15</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6:01.720"/>
    </inkml:context>
    <inkml:brush xml:id="br0">
      <inkml:brushProperty name="width" value="0.05" units="cm"/>
      <inkml:brushProperty name="height" value="0.05" units="cm"/>
    </inkml:brush>
  </inkml:definitions>
  <inkml:trace contextRef="#ctx0" brushRef="#br0">0 0 24575,'0'0'0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6:02.428"/>
    </inkml:context>
    <inkml:brush xml:id="br0">
      <inkml:brushProperty name="width" value="0.05" units="cm"/>
      <inkml:brushProperty name="height" value="0.05" units="cm"/>
    </inkml:brush>
  </inkml:definitions>
  <inkml:trace contextRef="#ctx0" brushRef="#br0">0 1 24575,'0'0'0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6:03.161"/>
    </inkml:context>
    <inkml:brush xml:id="br0">
      <inkml:brushProperty name="width" value="0.05" units="cm"/>
      <inkml:brushProperty name="height" value="0.05" units="cm"/>
    </inkml:brush>
  </inkml:definitions>
  <inkml:trace contextRef="#ctx0" brushRef="#br0">0 0 24575,'0'0'0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0:16:06.250"/>
    </inkml:context>
    <inkml:brush xml:id="br0">
      <inkml:brushProperty name="width" value="0.05" units="cm"/>
      <inkml:brushProperty name="height" value="0.05" units="cm"/>
    </inkml:brush>
  </inkml:definitions>
  <inkml:trace contextRef="#ctx0" brushRef="#br0">1 0 24575,'0'0'0</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49:36.384"/>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23319 8537 0,'-36'0'297,"1"0"-266,17 0-15,-17 0 62,-35 0-47,34 0 47,19 0-62,-36 0 15,0 0 0,35 0 0</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3-08-21T05:49:56.497"/>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23319 7514 0,'0'18'359,"-18"-18"-343,0 0-16,1 17 16,-19 1 15,1 17 16,18-35-16,-19 18 0,19-18-15,17 35-1,-18-35 110,-17 0-93,-1 0-17,19 0 32,-19 0 16,19 0-48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3DDA1-66BB-724F-A0A4-0F887A632523}" type="datetimeFigureOut">
              <a:rPr lang="en-US" smtClean="0"/>
              <a:t>11/7/23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8B9808-A4EC-8046-9945-03F1C6C59F1A}" type="slidenum">
              <a:rPr lang="en-US" smtClean="0"/>
              <a:t>‹#›</a:t>
            </a:fld>
            <a:endParaRPr lang="en-US"/>
          </a:p>
        </p:txBody>
      </p:sp>
    </p:spTree>
    <p:extLst>
      <p:ext uri="{BB962C8B-B14F-4D97-AF65-F5344CB8AC3E}">
        <p14:creationId xmlns:p14="http://schemas.microsoft.com/office/powerpoint/2010/main" val="3550672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everyone, I’m Anna Harte, I work at THE LONDON SCHOOL OF HYGIENE AND TROPICAL MEDICINE and I’m the project manager for Tropical Data Geostatistics. Today I am going to be hosting the webinar on incorporating model-based geostatistics into the tropical data service.  </a:t>
            </a:r>
          </a:p>
        </p:txBody>
      </p:sp>
      <p:sp>
        <p:nvSpPr>
          <p:cNvPr id="4" name="Slide Number Placeholder 3"/>
          <p:cNvSpPr>
            <a:spLocks noGrp="1"/>
          </p:cNvSpPr>
          <p:nvPr>
            <p:ph type="sldNum" sz="quarter" idx="5"/>
          </p:nvPr>
        </p:nvSpPr>
        <p:spPr/>
        <p:txBody>
          <a:bodyPr/>
          <a:lstStyle/>
          <a:p>
            <a:fld id="{2B8B9808-A4EC-8046-9945-03F1C6C59F1A}" type="slidenum">
              <a:rPr lang="en-US" smtClean="0"/>
              <a:t>1</a:t>
            </a:fld>
            <a:endParaRPr lang="en-US"/>
          </a:p>
        </p:txBody>
      </p:sp>
    </p:spTree>
    <p:extLst>
      <p:ext uri="{BB962C8B-B14F-4D97-AF65-F5344CB8AC3E}">
        <p14:creationId xmlns:p14="http://schemas.microsoft.com/office/powerpoint/2010/main" val="4693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Because of its usefulness, MBG has been increasingly used for a wide range of infectious diseases. This is the list of NTDs that has used MBG to guide the elimination effort. </a:t>
            </a:r>
          </a:p>
          <a:p>
            <a:endParaRPr lang="en-GB" dirty="0"/>
          </a:p>
        </p:txBody>
      </p:sp>
      <p:sp>
        <p:nvSpPr>
          <p:cNvPr id="4" name="Slide Number Placeholder 3"/>
          <p:cNvSpPr>
            <a:spLocks noGrp="1"/>
          </p:cNvSpPr>
          <p:nvPr>
            <p:ph type="sldNum" sz="quarter" idx="5"/>
          </p:nvPr>
        </p:nvSpPr>
        <p:spPr/>
        <p:txBody>
          <a:bodyPr/>
          <a:lstStyle/>
          <a:p>
            <a:fld id="{A5352699-2FBD-4E5A-AD89-19CE45A78412}" type="slidenum">
              <a:rPr lang="en-GB" smtClean="0"/>
              <a:t>10</a:t>
            </a:fld>
            <a:endParaRPr lang="en-GB"/>
          </a:p>
        </p:txBody>
      </p:sp>
    </p:spTree>
    <p:extLst>
      <p:ext uri="{BB962C8B-B14F-4D97-AF65-F5344CB8AC3E}">
        <p14:creationId xmlns:p14="http://schemas.microsoft.com/office/powerpoint/2010/main" val="3083994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As a summary, I would like to highlight the difference between the standard survey approach and MBG methods. </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The current approach calculates the TF and TT prevalence EU by EU as the surveys are completed. </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The age or age and gender specific prevalence of TF or TT is calculated and they are standardised using the census data. </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This produces the standardised TF and TT prevalence in each EU </a:t>
            </a:r>
          </a:p>
          <a:p>
            <a:pPr marL="342900" lvl="0" indent="-342900">
              <a:lnSpc>
                <a:spcPct val="107000"/>
              </a:lnSpc>
              <a:spcAft>
                <a:spcPts val="800"/>
              </a:spcAft>
              <a:buFont typeface="Symbol" panose="05050102010706020507" pitchFamily="18" charset="2"/>
              <a:buChar char=""/>
            </a:pPr>
            <a:endParaRPr lang="en-GB" sz="18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In contrast, using MBG, we are combining the data within the same country</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And we follow the same steps as the standard methods in that we calculate the age or age and gender specific prevalence and then standardise them. The main difference is that we also account for spatial correlation between sampled clusters and individual level variations within the clusters if the data support their evidence</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Furthermore, we started investigating if accounting for other factors improves the accuracy and precision </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The final outputs are </a:t>
            </a:r>
            <a:r>
              <a:rPr lang="en-US" sz="1800" kern="100" dirty="0">
                <a:effectLst/>
                <a:latin typeface="Calibri" panose="020F0502020204030204" pitchFamily="34" charset="0"/>
                <a:ea typeface="Yu Mincho" panose="02020400000000000000" pitchFamily="18" charset="-128"/>
                <a:cs typeface="Times New Roman" panose="02020603050405020304" pitchFamily="18" charset="0"/>
              </a:rPr>
              <a:t>prevalence and the predictive probability of elimination</a:t>
            </a:r>
            <a:endParaRPr lang="en-GB" sz="18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800" kern="1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B8B9808-A4EC-8046-9945-03F1C6C59F1A}" type="slidenum">
              <a:rPr lang="en-US" smtClean="0"/>
              <a:t>11</a:t>
            </a:fld>
            <a:endParaRPr lang="en-US"/>
          </a:p>
        </p:txBody>
      </p:sp>
    </p:spTree>
    <p:extLst>
      <p:ext uri="{BB962C8B-B14F-4D97-AF65-F5344CB8AC3E}">
        <p14:creationId xmlns:p14="http://schemas.microsoft.com/office/powerpoint/2010/main" val="1308018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have a background on what MBG is and how it works, We will go on to some examples of how model based geostatistics has been used already. Our first speaker is Dr George Kabona from the Tanzanian Health Ministry, followed by Nicholas </a:t>
            </a:r>
            <a:r>
              <a:rPr lang="en-US" dirty="0" err="1"/>
              <a:t>Olobio</a:t>
            </a:r>
            <a:r>
              <a:rPr lang="en-US" dirty="0"/>
              <a:t> from the Nigerian Health Ministry. </a:t>
            </a:r>
          </a:p>
        </p:txBody>
      </p:sp>
      <p:sp>
        <p:nvSpPr>
          <p:cNvPr id="4" name="Slide Number Placeholder 3"/>
          <p:cNvSpPr>
            <a:spLocks noGrp="1"/>
          </p:cNvSpPr>
          <p:nvPr>
            <p:ph type="sldNum" sz="quarter" idx="5"/>
          </p:nvPr>
        </p:nvSpPr>
        <p:spPr/>
        <p:txBody>
          <a:bodyPr/>
          <a:lstStyle/>
          <a:p>
            <a:fld id="{2B8B9808-A4EC-8046-9945-03F1C6C59F1A}" type="slidenum">
              <a:rPr lang="en-US" smtClean="0"/>
              <a:t>12</a:t>
            </a:fld>
            <a:endParaRPr lang="en-US"/>
          </a:p>
        </p:txBody>
      </p:sp>
    </p:spTree>
    <p:extLst>
      <p:ext uri="{BB962C8B-B14F-4D97-AF65-F5344CB8AC3E}">
        <p14:creationId xmlns:p14="http://schemas.microsoft.com/office/powerpoint/2010/main" val="2900372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is the case study from Nigeria, kindly provided by the Nigerian Health Ministry. </a:t>
            </a:r>
          </a:p>
        </p:txBody>
      </p:sp>
      <p:sp>
        <p:nvSpPr>
          <p:cNvPr id="4" name="Slide Number Placeholder 3"/>
          <p:cNvSpPr>
            <a:spLocks noGrp="1"/>
          </p:cNvSpPr>
          <p:nvPr>
            <p:ph type="sldNum" sz="quarter" idx="5"/>
          </p:nvPr>
        </p:nvSpPr>
        <p:spPr/>
        <p:txBody>
          <a:bodyPr/>
          <a:lstStyle/>
          <a:p>
            <a:fld id="{2B8B9808-A4EC-8046-9945-03F1C6C59F1A}" type="slidenum">
              <a:rPr lang="en-US" smtClean="0"/>
              <a:t>21</a:t>
            </a:fld>
            <a:endParaRPr lang="en-US"/>
          </a:p>
        </p:txBody>
      </p:sp>
    </p:spTree>
    <p:extLst>
      <p:ext uri="{BB962C8B-B14F-4D97-AF65-F5344CB8AC3E}">
        <p14:creationId xmlns:p14="http://schemas.microsoft.com/office/powerpoint/2010/main" val="3888701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was a study on a single EU called </a:t>
            </a:r>
            <a:r>
              <a:rPr lang="en-US" dirty="0" err="1"/>
              <a:t>Numan</a:t>
            </a:r>
            <a:r>
              <a:rPr lang="en-US" dirty="0"/>
              <a:t> LGA in Adamawa state, Nigeria. It has a similar background to the Tanzania case study, where </a:t>
            </a:r>
            <a:r>
              <a:rPr lang="en-GB" dirty="0">
                <a:latin typeface="Calibri" panose="020F0502020204030204" pitchFamily="34" charset="0"/>
              </a:rPr>
              <a:t>Baseline mapping in 2017 demonstrated TF&lt; 5%, and a trichiasis prevalence just above threshold at 0.21%.  </a:t>
            </a:r>
            <a:r>
              <a:rPr lang="en-GB" dirty="0">
                <a:effectLst/>
                <a:latin typeface="Calibri" panose="020F0502020204030204" pitchFamily="34" charset="0"/>
              </a:rPr>
              <a:t>Neighbouring EUs all had trichiasis prevalence below 0.2%</a:t>
            </a:r>
          </a:p>
          <a:p>
            <a:endParaRPr lang="en-GB"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Calibri" panose="020F0502020204030204" pitchFamily="34" charset="0"/>
              </a:rPr>
              <a:t>The original objective here was to determine whether</a:t>
            </a:r>
            <a:r>
              <a:rPr lang="en-GB" dirty="0">
                <a:solidFill>
                  <a:srgbClr val="002060"/>
                </a:solidFill>
                <a:effectLst/>
                <a:latin typeface="Calibri" panose="020F0502020204030204" pitchFamily="34" charset="0"/>
              </a:rPr>
              <a:t> the difference in observed prevalence between surveys biologically meaningful or an artifact of sampling error</a:t>
            </a:r>
            <a:r>
              <a:rPr lang="en-GB" dirty="0">
                <a:solidFill>
                  <a:srgbClr val="002060"/>
                </a:solidFill>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2060"/>
              </a:solidFill>
              <a:latin typeface="Calibri" panose="020F0502020204030204" pitchFamily="34" charset="0"/>
            </a:endParaRPr>
          </a:p>
          <a:p>
            <a:r>
              <a:rPr lang="en-GB" dirty="0">
                <a:latin typeface="Calibri" panose="020F0502020204030204" pitchFamily="34" charset="0"/>
              </a:rPr>
              <a:t>So an MBG model was used to combine data from all surrounding EUs to try and generate a new estimate</a:t>
            </a:r>
          </a:p>
          <a:p>
            <a:r>
              <a:rPr lang="en-GB" dirty="0">
                <a:latin typeface="Calibri" panose="020F0502020204030204" pitchFamily="34" charset="0"/>
              </a:rPr>
              <a:t> </a:t>
            </a:r>
          </a:p>
          <a:p>
            <a:pPr>
              <a:buFont typeface="Wingdings" panose="05000000000000000000" pitchFamily="2" charset="2"/>
              <a:buNone/>
            </a:pPr>
            <a:r>
              <a:rPr lang="en-GB" dirty="0">
                <a:effectLst/>
                <a:latin typeface="Calibri" panose="020F0502020204030204" pitchFamily="34" charset="0"/>
                <a:sym typeface="Wingdings" pitchFamily="2" charset="2"/>
              </a:rPr>
              <a:t>The New estimate had a PPE of </a:t>
            </a:r>
            <a:r>
              <a:rPr lang="en-GB" b="1" dirty="0">
                <a:effectLst/>
                <a:latin typeface="Calibri" panose="020F0502020204030204" pitchFamily="34" charset="0"/>
                <a:sym typeface="Wingdings" pitchFamily="2" charset="2"/>
              </a:rPr>
              <a:t>0.447</a:t>
            </a:r>
            <a:r>
              <a:rPr lang="en-GB" dirty="0">
                <a:effectLst/>
                <a:latin typeface="Calibri" panose="020F0502020204030204" pitchFamily="34" charset="0"/>
                <a:sym typeface="Wingdings" pitchFamily="2" charset="2"/>
              </a:rPr>
              <a:t> (~50% confidence elimination threshold had been reached) which is too low to rely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2060"/>
              </a:solidFill>
              <a:latin typeface="Calibri" panose="020F0502020204030204" pitchFamily="34" charset="0"/>
            </a:endParaRPr>
          </a:p>
          <a:p>
            <a:endParaRPr lang="en-GB" dirty="0">
              <a:effectLst/>
              <a:latin typeface="Calibri" panose="020F0502020204030204" pitchFamily="34" charset="0"/>
            </a:endParaRPr>
          </a:p>
          <a:p>
            <a:endParaRPr lang="en-GB" dirty="0">
              <a:latin typeface="Calibri" panose="020F0502020204030204" pitchFamily="34" charset="0"/>
            </a:endParaRPr>
          </a:p>
          <a:p>
            <a:endParaRPr lang="en-GB" dirty="0">
              <a:effectLst/>
              <a:latin typeface="Calibri" panose="020F0502020204030204" pitchFamily="34" charset="0"/>
            </a:endParaRPr>
          </a:p>
          <a:p>
            <a:r>
              <a:rPr lang="en-GB" dirty="0">
                <a:latin typeface="Calibri" panose="020F0502020204030204" pitchFamily="34" charset="0"/>
              </a:rPr>
              <a:t>There fore a new approach was used to see whether MBG can be used to refine the geographical area for trichiasis case-finding activities? </a:t>
            </a:r>
            <a:endParaRPr lang="en-GB"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B8B9808-A4EC-8046-9945-03F1C6C59F1A}" type="slidenum">
              <a:rPr lang="en-US" smtClean="0"/>
              <a:t>22</a:t>
            </a:fld>
            <a:endParaRPr lang="en-US"/>
          </a:p>
        </p:txBody>
      </p:sp>
    </p:spTree>
    <p:extLst>
      <p:ext uri="{BB962C8B-B14F-4D97-AF65-F5344CB8AC3E}">
        <p14:creationId xmlns:p14="http://schemas.microsoft.com/office/powerpoint/2010/main" val="2820158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2060"/>
                </a:solidFill>
                <a:effectLst/>
                <a:latin typeface="Calibri" panose="020F0502020204030204" pitchFamily="34" charset="0"/>
              </a:rPr>
              <a:t>And we were interested in this because In many districts the </a:t>
            </a:r>
            <a:r>
              <a:rPr lang="en-GB" dirty="0">
                <a:solidFill>
                  <a:srgbClr val="002060"/>
                </a:solidFill>
                <a:latin typeface="Calibri" panose="020F0502020204030204" pitchFamily="34" charset="0"/>
              </a:rPr>
              <a:t>trichiasis </a:t>
            </a:r>
            <a:r>
              <a:rPr lang="en-GB" dirty="0">
                <a:solidFill>
                  <a:srgbClr val="002060"/>
                </a:solidFill>
                <a:effectLst/>
                <a:latin typeface="Calibri" panose="020F0502020204030204" pitchFamily="34" charset="0"/>
              </a:rPr>
              <a:t>prevalence is not homogenous across clusters, but rather exhibits signs of focality, indicating that the program challenge is confined to a specific geographic area.</a:t>
            </a:r>
          </a:p>
          <a:p>
            <a:endParaRPr lang="en-GB" dirty="0"/>
          </a:p>
          <a:p>
            <a:r>
              <a:rPr lang="en-GB" dirty="0">
                <a:effectLst/>
                <a:latin typeface="Calibri" panose="020F0502020204030204" pitchFamily="34" charset="0"/>
              </a:rPr>
              <a:t>MBG </a:t>
            </a:r>
            <a:r>
              <a:rPr lang="en-GB" dirty="0">
                <a:latin typeface="Calibri" panose="020F0502020204030204" pitchFamily="34" charset="0"/>
              </a:rPr>
              <a:t>allows </a:t>
            </a:r>
            <a:r>
              <a:rPr lang="en-GB" dirty="0">
                <a:effectLst/>
                <a:latin typeface="Calibri" panose="020F0502020204030204" pitchFamily="34" charset="0"/>
              </a:rPr>
              <a:t>model predictions </a:t>
            </a:r>
            <a:r>
              <a:rPr lang="en-GB" dirty="0">
                <a:latin typeface="Calibri" panose="020F0502020204030204" pitchFamily="34" charset="0"/>
              </a:rPr>
              <a:t>to</a:t>
            </a:r>
            <a:r>
              <a:rPr lang="en-GB" dirty="0">
                <a:effectLst/>
                <a:latin typeface="Calibri" panose="020F0502020204030204" pitchFamily="34" charset="0"/>
              </a:rPr>
              <a:t> be aggregated at any spatial scale (e.g., sub-district, village,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rPr>
              <a:t>It can i</a:t>
            </a:r>
            <a:r>
              <a:rPr lang="en-GB" dirty="0">
                <a:effectLst/>
                <a:latin typeface="Calibri" panose="020F0502020204030204" pitchFamily="34" charset="0"/>
              </a:rPr>
              <a:t>dentify geographical areas with a high probability that the prevalence of trachoma </a:t>
            </a:r>
            <a:r>
              <a:rPr lang="en-GB" dirty="0">
                <a:latin typeface="Calibri" panose="020F0502020204030204" pitchFamily="34" charset="0"/>
              </a:rPr>
              <a:t>is high and </a:t>
            </a:r>
            <a:r>
              <a:rPr lang="en-GB" dirty="0">
                <a:effectLst/>
                <a:latin typeface="Calibri" panose="020F0502020204030204" pitchFamily="34" charset="0"/>
              </a:rPr>
              <a:t>could allow for </a:t>
            </a:r>
            <a:r>
              <a:rPr lang="en-GB" u="sng" dirty="0">
                <a:effectLst/>
                <a:latin typeface="Calibri" panose="020F0502020204030204" pitchFamily="34" charset="0"/>
              </a:rPr>
              <a:t>better targeting of program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effectLst/>
                <a:latin typeface="Calibri" panose="020F0502020204030204" pitchFamily="34" charset="0"/>
              </a:rPr>
              <a:t>It </a:t>
            </a:r>
            <a:r>
              <a:rPr lang="en-GB" dirty="0">
                <a:effectLst/>
                <a:latin typeface="Calibri" panose="020F0502020204030204" pitchFamily="34" charset="0"/>
              </a:rPr>
              <a:t>may also show where it is appropriate to split the district, </a:t>
            </a:r>
            <a:r>
              <a:rPr lang="en-GB" u="sng" dirty="0">
                <a:effectLst/>
                <a:latin typeface="Calibri" panose="020F0502020204030204" pitchFamily="34" charset="0"/>
              </a:rPr>
              <a:t>stopping treatment in areas </a:t>
            </a:r>
            <a:r>
              <a:rPr lang="en-GB" dirty="0">
                <a:effectLst/>
                <a:latin typeface="Calibri" panose="020F0502020204030204" pitchFamily="34" charset="0"/>
              </a:rPr>
              <a:t>where there is a high probability that the threshold has been achieved or </a:t>
            </a:r>
            <a:r>
              <a:rPr lang="en-US" dirty="0">
                <a:effectLst/>
                <a:latin typeface="Calibri" panose="020F0502020204030204" pitchFamily="34" charset="0"/>
              </a:rPr>
              <a:t>reframing EUs altogether, if this would be politically acceptable and allow for practical implementation of future interventions.</a:t>
            </a:r>
            <a:endParaRPr lang="en-GB" dirty="0">
              <a:effectLst/>
              <a:latin typeface="Calibri" panose="020F0502020204030204" pitchFamily="34" charset="0"/>
            </a:endParaRPr>
          </a:p>
          <a:p>
            <a:endParaRPr lang="en-GB" dirty="0">
              <a:effectLst/>
              <a:latin typeface="Calibri" panose="020F0502020204030204" pitchFamily="34" charset="0"/>
            </a:endParaRPr>
          </a:p>
          <a:p>
            <a:pPr marL="0" indent="0">
              <a:buNone/>
            </a:pPr>
            <a:endParaRPr lang="en-GB" dirty="0">
              <a:effectLst/>
              <a:latin typeface="Calibri" panose="020F0502020204030204" pitchFamily="34" charset="0"/>
            </a:endParaRPr>
          </a:p>
          <a:p>
            <a:r>
              <a:rPr lang="en-GB" dirty="0">
                <a:solidFill>
                  <a:schemeClr val="accent6">
                    <a:lumMod val="75000"/>
                  </a:schemeClr>
                </a:solidFill>
                <a:latin typeface="Calibri" panose="020F0502020204030204" pitchFamily="34" charset="0"/>
              </a:rPr>
              <a:t>Using MBG, </a:t>
            </a:r>
            <a:r>
              <a:rPr lang="en-GB" b="0" i="0" dirty="0">
                <a:solidFill>
                  <a:schemeClr val="accent6">
                    <a:lumMod val="75000"/>
                  </a:schemeClr>
                </a:solidFill>
                <a:effectLst/>
                <a:latin typeface="Calibri" panose="020F0502020204030204" pitchFamily="34" charset="0"/>
              </a:rPr>
              <a:t>a map of the predicted standardized </a:t>
            </a:r>
            <a:r>
              <a:rPr lang="en-GB" dirty="0">
                <a:solidFill>
                  <a:schemeClr val="accent6">
                    <a:lumMod val="75000"/>
                  </a:schemeClr>
                </a:solidFill>
                <a:latin typeface="Calibri" panose="020F0502020204030204" pitchFamily="34" charset="0"/>
              </a:rPr>
              <a:t>TT </a:t>
            </a:r>
            <a:r>
              <a:rPr lang="en-GB" b="0" i="0" dirty="0">
                <a:solidFill>
                  <a:schemeClr val="accent6">
                    <a:lumMod val="75000"/>
                  </a:schemeClr>
                </a:solidFill>
                <a:effectLst/>
                <a:latin typeface="Calibri" panose="020F0502020204030204" pitchFamily="34" charset="0"/>
              </a:rPr>
              <a:t>prevalence over a grid over the whole EU was generated. </a:t>
            </a:r>
            <a:endParaRPr lang="en-GB" dirty="0">
              <a:solidFill>
                <a:schemeClr val="accent6">
                  <a:lumMod val="75000"/>
                </a:schemeClr>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2B8B9808-A4EC-8046-9945-03F1C6C59F1A}" type="slidenum">
              <a:rPr lang="en-US" smtClean="0"/>
              <a:t>23</a:t>
            </a:fld>
            <a:endParaRPr lang="en-US"/>
          </a:p>
        </p:txBody>
      </p:sp>
    </p:spTree>
    <p:extLst>
      <p:ext uri="{BB962C8B-B14F-4D97-AF65-F5344CB8AC3E}">
        <p14:creationId xmlns:p14="http://schemas.microsoft.com/office/powerpoint/2010/main" val="3567652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MBG model predicted that the majority of TT cases would be located in the west of the LGA Numan EU, as shown in the graphic on the right here, where green predicts high TT prevalence.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case-finding showed that most TT cases were actually found in the east.</a:t>
            </a:r>
          </a:p>
          <a:p>
            <a:r>
              <a:rPr lang="en-US" dirty="0"/>
              <a:t>As previously stated, the predictive probability of elimination (PPE) of the entire EU was ~50%, indicating there was a lot of uncertainty in the model</a:t>
            </a:r>
          </a:p>
          <a:p>
            <a:r>
              <a:rPr lang="en-US" dirty="0"/>
              <a:t>This uncertainty was likely due to a lack of data- there was a high proportion of zeros in the dataset (many clusters with no TT cases at all). </a:t>
            </a:r>
          </a:p>
          <a:p>
            <a:r>
              <a:rPr lang="en-US" dirty="0"/>
              <a:t>Due to the uncertainty implied by the 50% PPE, next steps for this EU would be to follow standard Tropical Data guidelines; house to house case searches, or implementing a treatment </a:t>
            </a:r>
            <a:r>
              <a:rPr lang="en-US" dirty="0" err="1"/>
              <a:t>programme</a:t>
            </a:r>
            <a:r>
              <a:rPr lang="en-US" dirty="0"/>
              <a:t> and resurveying after an interval.</a:t>
            </a:r>
          </a:p>
          <a:p>
            <a:endParaRPr lang="en-US" dirty="0"/>
          </a:p>
        </p:txBody>
      </p:sp>
      <p:sp>
        <p:nvSpPr>
          <p:cNvPr id="4" name="Slide Number Placeholder 3"/>
          <p:cNvSpPr>
            <a:spLocks noGrp="1"/>
          </p:cNvSpPr>
          <p:nvPr>
            <p:ph type="sldNum" sz="quarter" idx="5"/>
          </p:nvPr>
        </p:nvSpPr>
        <p:spPr/>
        <p:txBody>
          <a:bodyPr/>
          <a:lstStyle/>
          <a:p>
            <a:fld id="{2B8B9808-A4EC-8046-9945-03F1C6C59F1A}" type="slidenum">
              <a:rPr lang="en-US" smtClean="0"/>
              <a:t>24</a:t>
            </a:fld>
            <a:endParaRPr lang="en-US"/>
          </a:p>
        </p:txBody>
      </p:sp>
    </p:spTree>
    <p:extLst>
      <p:ext uri="{BB962C8B-B14F-4D97-AF65-F5344CB8AC3E}">
        <p14:creationId xmlns:p14="http://schemas.microsoft.com/office/powerpoint/2010/main" val="2602851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r>
              <a:rPr lang="en-US" dirty="0">
                <a:solidFill>
                  <a:srgbClr val="7030A0"/>
                </a:solidFill>
              </a:rPr>
              <a:t>So those were some examples of how </a:t>
            </a:r>
            <a:r>
              <a:rPr lang="en-US" dirty="0" err="1">
                <a:solidFill>
                  <a:srgbClr val="7030A0"/>
                </a:solidFill>
              </a:rPr>
              <a:t>geostats</a:t>
            </a:r>
            <a:r>
              <a:rPr lang="en-US" dirty="0">
                <a:solidFill>
                  <a:srgbClr val="7030A0"/>
                </a:solidFill>
              </a:rPr>
              <a:t> models have been used so far, but there are other ways that </a:t>
            </a:r>
            <a:r>
              <a:rPr lang="en-US" dirty="0" err="1">
                <a:solidFill>
                  <a:srgbClr val="7030A0"/>
                </a:solidFill>
              </a:rPr>
              <a:t>geostats</a:t>
            </a:r>
            <a:r>
              <a:rPr lang="en-US" dirty="0">
                <a:solidFill>
                  <a:srgbClr val="7030A0"/>
                </a:solidFill>
              </a:rPr>
              <a:t> may be able to help. For example, As of March 2022, 17 countries covering 240 districts are reported by WHO as being hard-to-reach, meaning surveys cannot be conducted and countries are not able to know their trachoma status. MBG can be used to pull data from surrounding EUs to estimate the prevalence of TF and TT.  </a:t>
            </a:r>
          </a:p>
          <a:p>
            <a:pPr marL="571500" indent="-571500"/>
            <a:endParaRPr lang="en-US" dirty="0">
              <a:solidFill>
                <a:srgbClr val="7030A0"/>
              </a:solidFill>
            </a:endParaRPr>
          </a:p>
          <a:p>
            <a:pPr marL="571500" indent="-571500"/>
            <a:r>
              <a:rPr lang="en-US" dirty="0">
                <a:solidFill>
                  <a:srgbClr val="7030A0"/>
                </a:solidFill>
              </a:rPr>
              <a:t>MBG may also be used as a form of post-validation surveillance, where we can combine data from baseline, impact and surveillance surveys to estimate trachoma prevalence and try and predict whether or not any recrudescence may occur. </a:t>
            </a:r>
          </a:p>
          <a:p>
            <a:endParaRPr lang="en-US" dirty="0"/>
          </a:p>
        </p:txBody>
      </p:sp>
      <p:sp>
        <p:nvSpPr>
          <p:cNvPr id="4" name="Slide Number Placeholder 3"/>
          <p:cNvSpPr>
            <a:spLocks noGrp="1"/>
          </p:cNvSpPr>
          <p:nvPr>
            <p:ph type="sldNum" sz="quarter" idx="5"/>
          </p:nvPr>
        </p:nvSpPr>
        <p:spPr/>
        <p:txBody>
          <a:bodyPr/>
          <a:lstStyle/>
          <a:p>
            <a:fld id="{2B8B9808-A4EC-8046-9945-03F1C6C59F1A}" type="slidenum">
              <a:rPr lang="en-US" smtClean="0"/>
              <a:t>25</a:t>
            </a:fld>
            <a:endParaRPr lang="en-US"/>
          </a:p>
        </p:txBody>
      </p:sp>
    </p:spTree>
    <p:extLst>
      <p:ext uri="{BB962C8B-B14F-4D97-AF65-F5344CB8AC3E}">
        <p14:creationId xmlns:p14="http://schemas.microsoft.com/office/powerpoint/2010/main" val="166058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in the next section I’ll give a brief overview of the background of when Tropical Data decided to start investigating the use of MBG, as well as how we are working on incorporating MBG, as there are a number of criteria that need to be met.</a:t>
            </a:r>
          </a:p>
          <a:p>
            <a:endParaRPr lang="en-GB" dirty="0"/>
          </a:p>
        </p:txBody>
      </p:sp>
      <p:sp>
        <p:nvSpPr>
          <p:cNvPr id="4" name="Slide Number Placeholder 3"/>
          <p:cNvSpPr>
            <a:spLocks noGrp="1"/>
          </p:cNvSpPr>
          <p:nvPr>
            <p:ph type="sldNum" sz="quarter" idx="5"/>
          </p:nvPr>
        </p:nvSpPr>
        <p:spPr/>
        <p:txBody>
          <a:bodyPr/>
          <a:lstStyle/>
          <a:p>
            <a:fld id="{2B8B9808-A4EC-8046-9945-03F1C6C59F1A}" type="slidenum">
              <a:rPr lang="en-US" smtClean="0"/>
              <a:t>26</a:t>
            </a:fld>
            <a:endParaRPr lang="en-US"/>
          </a:p>
        </p:txBody>
      </p:sp>
    </p:spTree>
    <p:extLst>
      <p:ext uri="{BB962C8B-B14F-4D97-AF65-F5344CB8AC3E}">
        <p14:creationId xmlns:p14="http://schemas.microsoft.com/office/powerpoint/2010/main" val="4009707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idea to use MBGs in trachoma control has also been in the works for some time. It was first formally discussed in 2018 at the 4</a:t>
            </a:r>
            <a:r>
              <a:rPr lang="en-US" baseline="30000" dirty="0"/>
              <a:t>th</a:t>
            </a:r>
            <a:r>
              <a:rPr lang="en-US" dirty="0"/>
              <a:t> Global scientific meeting, with the outcome being that MBG analysis was deemed an acceptable way to demonstrate TT elimination had been achieved. </a:t>
            </a:r>
          </a:p>
          <a:p>
            <a:endParaRPr lang="en-US" dirty="0"/>
          </a:p>
          <a:p>
            <a:r>
              <a:rPr lang="en-US" dirty="0"/>
              <a:t>It was also discussed at the end game challenges in December 2021, and at GET2020 in Istanbul in April. </a:t>
            </a:r>
          </a:p>
          <a:p>
            <a:endParaRPr lang="en-US" dirty="0"/>
          </a:p>
          <a:p>
            <a:r>
              <a:rPr lang="en-US" dirty="0"/>
              <a:t>So we know that MBG has WHO approval, but that doesn’t mean that it will used for all future trachoma surveys, as there are a number of criteria that must be met before we can use MBG. </a:t>
            </a:r>
          </a:p>
        </p:txBody>
      </p:sp>
      <p:sp>
        <p:nvSpPr>
          <p:cNvPr id="4" name="Slide Number Placeholder 3"/>
          <p:cNvSpPr>
            <a:spLocks noGrp="1"/>
          </p:cNvSpPr>
          <p:nvPr>
            <p:ph type="sldNum" sz="quarter" idx="5"/>
          </p:nvPr>
        </p:nvSpPr>
        <p:spPr/>
        <p:txBody>
          <a:bodyPr/>
          <a:lstStyle/>
          <a:p>
            <a:fld id="{2B8B9808-A4EC-8046-9945-03F1C6C59F1A}" type="slidenum">
              <a:rPr lang="en-US" smtClean="0"/>
              <a:t>27</a:t>
            </a:fld>
            <a:endParaRPr lang="en-US"/>
          </a:p>
        </p:txBody>
      </p:sp>
    </p:spTree>
    <p:extLst>
      <p:ext uri="{BB962C8B-B14F-4D97-AF65-F5344CB8AC3E}">
        <p14:creationId xmlns:p14="http://schemas.microsoft.com/office/powerpoint/2010/main" val="325262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the structure of the webinar. First I’ll go through some webinar admin details, such as how to ask questions and choose the language of your choice. We’ll then go straight into an overview of model-based geostatistics presented by Lancaster University. Next, we’ll review some use case examples of how MBG has been used in trachoma surveys already, and then on to how MBG will be incorporated in to the Tropical Data service. Finally, we’ll look at the research that is currently being done and the next steps. We’ll finish with a Q&amp;A session with our panelists from the WHO, Lancaster University, Tropical Data, RTI and Tanzania and Nigeria health ministries. </a:t>
            </a:r>
          </a:p>
          <a:p>
            <a:endParaRPr lang="en-US" dirty="0"/>
          </a:p>
          <a:p>
            <a:endParaRPr lang="en-US" dirty="0"/>
          </a:p>
        </p:txBody>
      </p:sp>
      <p:sp>
        <p:nvSpPr>
          <p:cNvPr id="4" name="Slide Number Placeholder 3"/>
          <p:cNvSpPr>
            <a:spLocks noGrp="1"/>
          </p:cNvSpPr>
          <p:nvPr>
            <p:ph type="sldNum" sz="quarter" idx="5"/>
          </p:nvPr>
        </p:nvSpPr>
        <p:spPr/>
        <p:txBody>
          <a:bodyPr/>
          <a:lstStyle/>
          <a:p>
            <a:fld id="{2B8B9808-A4EC-8046-9945-03F1C6C59F1A}" type="slidenum">
              <a:rPr lang="en-US" smtClean="0"/>
              <a:t>2</a:t>
            </a:fld>
            <a:endParaRPr lang="en-US"/>
          </a:p>
        </p:txBody>
      </p:sp>
    </p:spTree>
    <p:extLst>
      <p:ext uri="{BB962C8B-B14F-4D97-AF65-F5344CB8AC3E}">
        <p14:creationId xmlns:p14="http://schemas.microsoft.com/office/powerpoint/2010/main" val="3330006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a decision tree that provides a very simple overview of what we need in order to run an MBG model. One of the first things is whether we have up to date shapefiles for the EUs in question, and this is something I’ll explain further in the next slide. The data also needs to show spatial correlation, the analysis of which will be supported by the Centre for health informatics, computing and statistics at Lancaster University. Household or cluster level GPS, no evidence of large population movement and access to the necessary covariate data are also all required in order to use MBG. If we don’t have any of these things, then we can progress with MBG, and we default to the standard data analysis methods. And as demonstrated in the previous Nigeria case study, even if we do have enough information to run the MBG, if the PPE is too low, we would default to standard data analysis methods as well. </a:t>
            </a:r>
          </a:p>
        </p:txBody>
      </p:sp>
      <p:sp>
        <p:nvSpPr>
          <p:cNvPr id="4" name="Slide Number Placeholder 3"/>
          <p:cNvSpPr>
            <a:spLocks noGrp="1"/>
          </p:cNvSpPr>
          <p:nvPr>
            <p:ph type="sldNum" sz="quarter" idx="5"/>
          </p:nvPr>
        </p:nvSpPr>
        <p:spPr/>
        <p:txBody>
          <a:bodyPr/>
          <a:lstStyle/>
          <a:p>
            <a:fld id="{2B8B9808-A4EC-8046-9945-03F1C6C59F1A}" type="slidenum">
              <a:rPr lang="en-US" smtClean="0"/>
              <a:t>28</a:t>
            </a:fld>
            <a:endParaRPr lang="en-US"/>
          </a:p>
        </p:txBody>
      </p:sp>
    </p:spTree>
    <p:extLst>
      <p:ext uri="{BB962C8B-B14F-4D97-AF65-F5344CB8AC3E}">
        <p14:creationId xmlns:p14="http://schemas.microsoft.com/office/powerpoint/2010/main" val="1623077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 mentioned in the previous slide that I would explain why Shapefiles are important. So firstly, </a:t>
            </a:r>
            <a:r>
              <a:rPr lang="en-GB" sz="1200" b="0" i="0" dirty="0">
                <a:solidFill>
                  <a:srgbClr val="242424"/>
                </a:solidFill>
                <a:effectLst/>
                <a:latin typeface="tahoma" panose="020B0604030504040204" pitchFamily="34" charset="0"/>
              </a:rPr>
              <a:t>A shapefile is how data describing the location, size, shape and boundaries of a defined area is stored and displayed</a:t>
            </a:r>
            <a:r>
              <a:rPr lang="en-US" sz="1200" b="0" i="0" dirty="0">
                <a:solidFill>
                  <a:srgbClr val="242424"/>
                </a:solidFill>
                <a:effectLst/>
                <a:latin typeface="tahoma" panose="020B0604030504040204" pitchFamily="34" charset="0"/>
              </a:rPr>
              <a:t>.</a:t>
            </a:r>
            <a:r>
              <a:rPr lang="en-US" dirty="0"/>
              <a:t> And these are being constantly changed and updated because local </a:t>
            </a:r>
            <a:r>
              <a:rPr lang="en-GB" sz="1200" b="0" i="0" dirty="0">
                <a:solidFill>
                  <a:srgbClr val="242424"/>
                </a:solidFill>
                <a:effectLst/>
                <a:latin typeface="tahoma" panose="020B0604030504040204" pitchFamily="34" charset="0"/>
              </a:rPr>
              <a:t>administrative changes, where perhaps a district is split into two separate districts as shown in this graphic, occur fairly often.  Shapefile creation often lags far behind these changes, and If surveys are planned in newly formed districts for which a shapefile and/or map does not yet exist, we are missing a crucial piece of the information needed to do a cluster selection using geostatistical methods. </a:t>
            </a:r>
            <a:r>
              <a:rPr lang="en-GB" sz="1200" dirty="0">
                <a:solidFill>
                  <a:srgbClr val="242424"/>
                </a:solidFill>
                <a:latin typeface="tahoma" panose="020B0604030504040204" pitchFamily="34" charset="0"/>
              </a:rPr>
              <a:t>Standard survey methods can be used however as long as we know which district each cluster belongs to.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242424"/>
              </a:solidFill>
              <a:effectLst/>
              <a:latin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B8B9808-A4EC-8046-9945-03F1C6C59F1A}" type="slidenum">
              <a:rPr lang="en-US" smtClean="0"/>
              <a:t>29</a:t>
            </a:fld>
            <a:endParaRPr lang="en-US"/>
          </a:p>
        </p:txBody>
      </p:sp>
    </p:spTree>
    <p:extLst>
      <p:ext uri="{BB962C8B-B14F-4D97-AF65-F5344CB8AC3E}">
        <p14:creationId xmlns:p14="http://schemas.microsoft.com/office/powerpoint/2010/main" val="283966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we’ll go on to review the current research that the tropical data team are involved with, and the next steps for this project. </a:t>
            </a:r>
          </a:p>
        </p:txBody>
      </p:sp>
      <p:sp>
        <p:nvSpPr>
          <p:cNvPr id="4" name="Slide Number Placeholder 3"/>
          <p:cNvSpPr>
            <a:spLocks noGrp="1"/>
          </p:cNvSpPr>
          <p:nvPr>
            <p:ph type="sldNum" sz="quarter" idx="5"/>
          </p:nvPr>
        </p:nvSpPr>
        <p:spPr/>
        <p:txBody>
          <a:bodyPr/>
          <a:lstStyle/>
          <a:p>
            <a:fld id="{2B8B9808-A4EC-8046-9945-03F1C6C59F1A}" type="slidenum">
              <a:rPr lang="en-US" smtClean="0"/>
              <a:t>30</a:t>
            </a:fld>
            <a:endParaRPr lang="en-US"/>
          </a:p>
        </p:txBody>
      </p:sp>
    </p:spTree>
    <p:extLst>
      <p:ext uri="{BB962C8B-B14F-4D97-AF65-F5344CB8AC3E}">
        <p14:creationId xmlns:p14="http://schemas.microsoft.com/office/powerpoint/2010/main" val="4152676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we’ve mentioned in previous slides covariates such as rainfall and altitude, which are two variables that may affect trachoma prevalence. Recent research by Clara </a:t>
            </a:r>
            <a:r>
              <a:rPr lang="en-GB" dirty="0" err="1"/>
              <a:t>Burgert</a:t>
            </a:r>
            <a:r>
              <a:rPr lang="en-GB" dirty="0"/>
              <a:t> found a number of ecological factors that are linked to high trachoma prevalence, including: precipitation, temperature, altitude, ruralness, and access to medical services, schools and water and sanitation. Aridity and distance to stable </a:t>
            </a:r>
            <a:r>
              <a:rPr lang="en-GB" dirty="0" err="1"/>
              <a:t>nighlights</a:t>
            </a:r>
            <a:r>
              <a:rPr lang="en-GB" dirty="0"/>
              <a:t> were indicated for TT prevalence. </a:t>
            </a:r>
          </a:p>
        </p:txBody>
      </p:sp>
      <p:sp>
        <p:nvSpPr>
          <p:cNvPr id="4" name="Slide Number Placeholder 3"/>
          <p:cNvSpPr>
            <a:spLocks noGrp="1"/>
          </p:cNvSpPr>
          <p:nvPr>
            <p:ph type="sldNum" sz="quarter" idx="5"/>
          </p:nvPr>
        </p:nvSpPr>
        <p:spPr/>
        <p:txBody>
          <a:bodyPr/>
          <a:lstStyle/>
          <a:p>
            <a:fld id="{2B8B9808-A4EC-8046-9945-03F1C6C59F1A}" type="slidenum">
              <a:rPr lang="en-US" smtClean="0"/>
              <a:t>31</a:t>
            </a:fld>
            <a:endParaRPr lang="en-US"/>
          </a:p>
        </p:txBody>
      </p:sp>
    </p:spTree>
    <p:extLst>
      <p:ext uri="{BB962C8B-B14F-4D97-AF65-F5344CB8AC3E}">
        <p14:creationId xmlns:p14="http://schemas.microsoft.com/office/powerpoint/2010/main" val="3188003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However just knowing what the risk factors are isn’t the end of the research, we still need to decide: </a:t>
            </a:r>
            <a:r>
              <a:rPr lang="en-US" sz="1200" dirty="0"/>
              <a:t>Which covariates should be included in the model and how beneficial are they? And linked to this, Should the models be standardized or should they be customized by country? Misaki and Clara are both looking at how variables influence trachoma in different countries, and it is possible that we may need to customize models for each country on a case by case basis. For example, in country A rainfall, altitude and aridity influence trachoma prevalence the most, whereas in country B access to water and sanitation and medical services is more influential, so we wouldn’t be able to run identical models for both countries. Another part of the research is deciding where the variable data should be sourced as consistency is very important, and also what do we do if the risk factors change over time. These are all questions that need to be answered before we implement MBG within the Tropical Data service.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GB" dirty="0"/>
          </a:p>
        </p:txBody>
      </p:sp>
      <p:sp>
        <p:nvSpPr>
          <p:cNvPr id="4" name="Slide Number Placeholder 3"/>
          <p:cNvSpPr>
            <a:spLocks noGrp="1"/>
          </p:cNvSpPr>
          <p:nvPr>
            <p:ph type="sldNum" sz="quarter" idx="5"/>
          </p:nvPr>
        </p:nvSpPr>
        <p:spPr/>
        <p:txBody>
          <a:bodyPr/>
          <a:lstStyle/>
          <a:p>
            <a:fld id="{2B8B9808-A4EC-8046-9945-03F1C6C59F1A}" type="slidenum">
              <a:rPr lang="en-US" smtClean="0"/>
              <a:t>32</a:t>
            </a:fld>
            <a:endParaRPr lang="en-US"/>
          </a:p>
        </p:txBody>
      </p:sp>
    </p:spTree>
    <p:extLst>
      <p:ext uri="{BB962C8B-B14F-4D97-AF65-F5344CB8AC3E}">
        <p14:creationId xmlns:p14="http://schemas.microsoft.com/office/powerpoint/2010/main" val="4154275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next steps are to: </a:t>
            </a:r>
            <a:r>
              <a:rPr lang="en-GB" dirty="0"/>
              <a:t>Explore level of MBG analysis automation – decide on which covariates to use and how</a:t>
            </a:r>
          </a:p>
          <a:p>
            <a:r>
              <a:rPr lang="en-GB" dirty="0"/>
              <a:t>Develop code and incorporate into Tropical Data’s existing processes</a:t>
            </a:r>
          </a:p>
          <a:p>
            <a:r>
              <a:rPr lang="en-GB" dirty="0"/>
              <a:t>Development of user-friendly interface that is integrated with the Tropical Data platform</a:t>
            </a:r>
          </a:p>
          <a:p>
            <a:r>
              <a:rPr lang="en-GB" dirty="0"/>
              <a:t>Development of guidance materials on result interpretation for countries</a:t>
            </a:r>
          </a:p>
          <a:p>
            <a:r>
              <a:rPr lang="en-GB" dirty="0"/>
              <a:t>Tropical Data MBG methods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B8B9808-A4EC-8046-9945-03F1C6C59F1A}" type="slidenum">
              <a:rPr lang="en-US" smtClean="0"/>
              <a:t>33</a:t>
            </a:fld>
            <a:endParaRPr lang="en-US"/>
          </a:p>
        </p:txBody>
      </p:sp>
    </p:spTree>
    <p:extLst>
      <p:ext uri="{BB962C8B-B14F-4D97-AF65-F5344CB8AC3E}">
        <p14:creationId xmlns:p14="http://schemas.microsoft.com/office/powerpoint/2010/main" val="1892923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summarise: MBG model:</a:t>
            </a:r>
          </a:p>
          <a:p>
            <a:pPr lvl="1"/>
            <a:r>
              <a:rPr lang="en-GB" dirty="0"/>
              <a:t>is an </a:t>
            </a:r>
            <a:r>
              <a:rPr lang="en-GB" u="sng" dirty="0"/>
              <a:t>enhancement</a:t>
            </a:r>
            <a:r>
              <a:rPr lang="en-GB" dirty="0"/>
              <a:t> to improve survey precision</a:t>
            </a:r>
          </a:p>
          <a:p>
            <a:pPr lvl="1"/>
            <a:r>
              <a:rPr lang="en-GB" dirty="0"/>
              <a:t>can account for other risk factors such as rainfall, altitude, temperature, demographics etc.</a:t>
            </a:r>
          </a:p>
          <a:p>
            <a:pPr lvl="1"/>
            <a:r>
              <a:rPr lang="en-GB" dirty="0"/>
              <a:t>Multiple criteria need to be met to use MBG</a:t>
            </a:r>
          </a:p>
          <a:p>
            <a:pPr lvl="1"/>
            <a:r>
              <a:rPr lang="en-GB" dirty="0"/>
              <a:t>Final output is % prevalence and PPE</a:t>
            </a:r>
          </a:p>
          <a:p>
            <a:r>
              <a:rPr lang="en-GB" b="1" dirty="0"/>
              <a:t>Standard field-based survey methods unchanged</a:t>
            </a:r>
          </a:p>
          <a:p>
            <a:r>
              <a:rPr lang="en-GB" dirty="0"/>
              <a:t>Still lots of work to be done before widespread implementation!</a:t>
            </a:r>
          </a:p>
          <a:p>
            <a:endParaRPr lang="en-GB" dirty="0"/>
          </a:p>
        </p:txBody>
      </p:sp>
      <p:sp>
        <p:nvSpPr>
          <p:cNvPr id="4" name="Slide Number Placeholder 3"/>
          <p:cNvSpPr>
            <a:spLocks noGrp="1"/>
          </p:cNvSpPr>
          <p:nvPr>
            <p:ph type="sldNum" sz="quarter" idx="5"/>
          </p:nvPr>
        </p:nvSpPr>
        <p:spPr/>
        <p:txBody>
          <a:bodyPr/>
          <a:lstStyle/>
          <a:p>
            <a:fld id="{2B8B9808-A4EC-8046-9945-03F1C6C59F1A}" type="slidenum">
              <a:rPr lang="en-US" smtClean="0"/>
              <a:t>34</a:t>
            </a:fld>
            <a:endParaRPr lang="en-US"/>
          </a:p>
        </p:txBody>
      </p:sp>
    </p:spTree>
    <p:extLst>
      <p:ext uri="{BB962C8B-B14F-4D97-AF65-F5344CB8AC3E}">
        <p14:creationId xmlns:p14="http://schemas.microsoft.com/office/powerpoint/2010/main" val="4188722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to wrap up, I would like to highlight the important people involved in this project, many of which are available today to answer your questions in the Q&amp;A session. </a:t>
            </a:r>
          </a:p>
          <a:p>
            <a:endParaRPr lang="en-GB" dirty="0"/>
          </a:p>
        </p:txBody>
      </p:sp>
      <p:sp>
        <p:nvSpPr>
          <p:cNvPr id="4" name="Slide Number Placeholder 3"/>
          <p:cNvSpPr>
            <a:spLocks noGrp="1"/>
          </p:cNvSpPr>
          <p:nvPr>
            <p:ph type="sldNum" sz="quarter" idx="5"/>
          </p:nvPr>
        </p:nvSpPr>
        <p:spPr/>
        <p:txBody>
          <a:bodyPr/>
          <a:lstStyle/>
          <a:p>
            <a:fld id="{2B8B9808-A4EC-8046-9945-03F1C6C59F1A}" type="slidenum">
              <a:rPr lang="en-US" smtClean="0"/>
              <a:t>35</a:t>
            </a:fld>
            <a:endParaRPr lang="en-US"/>
          </a:p>
        </p:txBody>
      </p:sp>
    </p:spTree>
    <p:extLst>
      <p:ext uri="{BB962C8B-B14F-4D97-AF65-F5344CB8AC3E}">
        <p14:creationId xmlns:p14="http://schemas.microsoft.com/office/powerpoint/2010/main" val="2172351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final slide- </a:t>
            </a:r>
            <a:r>
              <a:rPr lang="en-US" dirty="0"/>
              <a:t>so the reason this a webinar is because at GET2020 in Istanbul in April 2023, we presented some research on MBG and to our surprise, there was a lot of confusion and some worry about how MBG will change tropical data methods- </a:t>
            </a:r>
            <a:r>
              <a:rPr lang="en-GB" dirty="0"/>
              <a:t>Eric from USAID was there and he was super keen, but very accurately noted that there was a fair amount of confusion in the room, and so he suggested we do a webinar to explain it in more detail. So this webinar is dedicated to Eric Mosher. </a:t>
            </a:r>
          </a:p>
        </p:txBody>
      </p:sp>
      <p:sp>
        <p:nvSpPr>
          <p:cNvPr id="4" name="Slide Number Placeholder 3"/>
          <p:cNvSpPr>
            <a:spLocks noGrp="1"/>
          </p:cNvSpPr>
          <p:nvPr>
            <p:ph type="sldNum" sz="quarter" idx="5"/>
          </p:nvPr>
        </p:nvSpPr>
        <p:spPr/>
        <p:txBody>
          <a:bodyPr/>
          <a:lstStyle/>
          <a:p>
            <a:fld id="{2B8B9808-A4EC-8046-9945-03F1C6C59F1A}" type="slidenum">
              <a:rPr lang="en-US" smtClean="0"/>
              <a:t>36</a:t>
            </a:fld>
            <a:endParaRPr lang="en-US"/>
          </a:p>
        </p:txBody>
      </p:sp>
    </p:spTree>
    <p:extLst>
      <p:ext uri="{BB962C8B-B14F-4D97-AF65-F5344CB8AC3E}">
        <p14:creationId xmlns:p14="http://schemas.microsoft.com/office/powerpoint/2010/main" val="1823543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to all the health ministries that have allowed their data to be used to test out the MBG method, and thank you to all the partners involved. </a:t>
            </a:r>
          </a:p>
          <a:p>
            <a:endParaRPr lang="en-GB" dirty="0"/>
          </a:p>
          <a:p>
            <a:r>
              <a:rPr lang="en-GB" dirty="0"/>
              <a:t>Thanks to </a:t>
            </a:r>
            <a:r>
              <a:rPr lang="en-GB" dirty="0" err="1"/>
              <a:t>Sightsavers</a:t>
            </a:r>
            <a:r>
              <a:rPr lang="en-GB" dirty="0"/>
              <a:t>, ITI and USAID for funding this webinar. </a:t>
            </a:r>
          </a:p>
        </p:txBody>
      </p:sp>
      <p:sp>
        <p:nvSpPr>
          <p:cNvPr id="4" name="Slide Number Placeholder 3"/>
          <p:cNvSpPr>
            <a:spLocks noGrp="1"/>
          </p:cNvSpPr>
          <p:nvPr>
            <p:ph type="sldNum" sz="quarter" idx="5"/>
          </p:nvPr>
        </p:nvSpPr>
        <p:spPr/>
        <p:txBody>
          <a:bodyPr/>
          <a:lstStyle/>
          <a:p>
            <a:fld id="{28C7AEB9-7CC6-4599-8BD1-39415CD96315}" type="slidenum">
              <a:rPr lang="en-GB" smtClean="0"/>
              <a:t>37</a:t>
            </a:fld>
            <a:endParaRPr lang="en-GB"/>
          </a:p>
        </p:txBody>
      </p:sp>
    </p:spTree>
    <p:extLst>
      <p:ext uri="{BB962C8B-B14F-4D97-AF65-F5344CB8AC3E}">
        <p14:creationId xmlns:p14="http://schemas.microsoft.com/office/powerpoint/2010/main" val="3262219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off some webinar admin details. We have simultaneous interpreters available for French, Portuguese and Spanish, if you click on the interpretation symbol shown in the image in the top right you can choose the language of your choice. This webinar is also being recorded, and will be available on the tropical Data </a:t>
            </a:r>
            <a:r>
              <a:rPr lang="en-US" dirty="0" err="1"/>
              <a:t>youtube</a:t>
            </a:r>
            <a:r>
              <a:rPr lang="en-US" dirty="0"/>
              <a:t> channel.  You do not have access to your cameras and microphones, as there are a lot of people on this webinar, so if you have any questions please ask them in the Q&amp;A box- you can also vote on questions that interest you and these will be prioritized in the Q&amp;A session at the end. </a:t>
            </a:r>
            <a:r>
              <a:rPr lang="en-US" sz="1200" dirty="0"/>
              <a:t>f you have a question for a specific panelist, please indicate this by stating the name of the panelist in the question. As I said questions will be answered at the end in the Q&amp;A session with our panelists at the end. Questions and answers will be collated and sent around to all attendees post-webinar. This webinar is set for one hour, so if there are a lot of questions we may not get round to answering all of them, but we will respond to all questions posted in the Q&amp;A in the post-webinar report. </a:t>
            </a:r>
          </a:p>
          <a:p>
            <a:endParaRPr lang="en-US" sz="1200" dirty="0"/>
          </a:p>
          <a:p>
            <a:endParaRPr lang="en-US" dirty="0"/>
          </a:p>
        </p:txBody>
      </p:sp>
      <p:sp>
        <p:nvSpPr>
          <p:cNvPr id="4" name="Slide Number Placeholder 3"/>
          <p:cNvSpPr>
            <a:spLocks noGrp="1"/>
          </p:cNvSpPr>
          <p:nvPr>
            <p:ph type="sldNum" sz="quarter" idx="5"/>
          </p:nvPr>
        </p:nvSpPr>
        <p:spPr/>
        <p:txBody>
          <a:bodyPr/>
          <a:lstStyle/>
          <a:p>
            <a:fld id="{2B8B9808-A4EC-8046-9945-03F1C6C59F1A}" type="slidenum">
              <a:rPr lang="en-US" smtClean="0"/>
              <a:t>3</a:t>
            </a:fld>
            <a:endParaRPr lang="en-US"/>
          </a:p>
        </p:txBody>
      </p:sp>
    </p:spTree>
    <p:extLst>
      <p:ext uri="{BB962C8B-B14F-4D97-AF65-F5344CB8AC3E}">
        <p14:creationId xmlns:p14="http://schemas.microsoft.com/office/powerpoint/2010/main" val="1344313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will now start the Q&amp;A session where we will answer the questions you have submitted during the presentation. </a:t>
            </a:r>
          </a:p>
        </p:txBody>
      </p:sp>
      <p:sp>
        <p:nvSpPr>
          <p:cNvPr id="4" name="Slide Number Placeholder 3"/>
          <p:cNvSpPr>
            <a:spLocks noGrp="1"/>
          </p:cNvSpPr>
          <p:nvPr>
            <p:ph type="sldNum" sz="quarter" idx="5"/>
          </p:nvPr>
        </p:nvSpPr>
        <p:spPr/>
        <p:txBody>
          <a:bodyPr/>
          <a:lstStyle/>
          <a:p>
            <a:fld id="{2B8B9808-A4EC-8046-9945-03F1C6C59F1A}" type="slidenum">
              <a:rPr lang="en-US" smtClean="0"/>
              <a:t>38</a:t>
            </a:fld>
            <a:endParaRPr lang="en-US"/>
          </a:p>
        </p:txBody>
      </p:sp>
    </p:spTree>
    <p:extLst>
      <p:ext uri="{BB962C8B-B14F-4D97-AF65-F5344CB8AC3E}">
        <p14:creationId xmlns:p14="http://schemas.microsoft.com/office/powerpoint/2010/main" val="2718432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get started with the webinar. We will first hear from Misaki Sasanami from Lancaster university who will give an overview on Model-based Geostatistics.</a:t>
            </a:r>
          </a:p>
        </p:txBody>
      </p:sp>
      <p:sp>
        <p:nvSpPr>
          <p:cNvPr id="4" name="Slide Number Placeholder 3"/>
          <p:cNvSpPr>
            <a:spLocks noGrp="1"/>
          </p:cNvSpPr>
          <p:nvPr>
            <p:ph type="sldNum" sz="quarter" idx="5"/>
          </p:nvPr>
        </p:nvSpPr>
        <p:spPr/>
        <p:txBody>
          <a:bodyPr/>
          <a:lstStyle/>
          <a:p>
            <a:fld id="{2B8B9808-A4EC-8046-9945-03F1C6C59F1A}" type="slidenum">
              <a:rPr lang="en-US" smtClean="0"/>
              <a:t>4</a:t>
            </a:fld>
            <a:endParaRPr lang="en-US"/>
          </a:p>
        </p:txBody>
      </p:sp>
    </p:spTree>
    <p:extLst>
      <p:ext uri="{BB962C8B-B14F-4D97-AF65-F5344CB8AC3E}">
        <p14:creationId xmlns:p14="http://schemas.microsoft.com/office/powerpoint/2010/main" val="4011088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Slide 1</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Hi my name is Misaki Sasanami, I am a research associate at Lancaster University.</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From this slide I would like to give you an overview of </a:t>
            </a:r>
            <a:r>
              <a:rPr lang="en-GB" sz="1800" kern="100" dirty="0" err="1">
                <a:effectLst/>
                <a:latin typeface="Calibri" panose="020F0502020204030204" pitchFamily="34" charset="0"/>
                <a:ea typeface="Yu Mincho" panose="02020400000000000000" pitchFamily="18" charset="-128"/>
                <a:cs typeface="Times New Roman" panose="02020603050405020304" pitchFamily="18" charset="0"/>
              </a:rPr>
              <a:t>geostatistics</a:t>
            </a: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 </a:t>
            </a:r>
          </a:p>
          <a:p>
            <a:pPr>
              <a:lnSpc>
                <a:spcPct val="107000"/>
              </a:lnSpc>
              <a:spcAft>
                <a:spcPts val="800"/>
              </a:spcAft>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 </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To assess the elimination status of trachoma, Tropical Data supports the field surveys and analyses these data to estimate the TF and TT prevalence for each evaluation unit or EU</a:t>
            </a:r>
          </a:p>
          <a:p>
            <a:pPr>
              <a:lnSpc>
                <a:spcPct val="107000"/>
              </a:lnSpc>
              <a:spcAft>
                <a:spcPts val="800"/>
              </a:spcAft>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 </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However, as we progress towards the elimination, it becomes more difficult to estimate the low levels of prevalence </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And it is impossible to estimate the prevalence in EUs where surveys cannot be conducted </a:t>
            </a:r>
          </a:p>
          <a:p>
            <a:pPr>
              <a:lnSpc>
                <a:spcPct val="107000"/>
              </a:lnSpc>
              <a:spcAft>
                <a:spcPts val="800"/>
              </a:spcAft>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 </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Another issue is that the 95% confidence intervals ignore spatial correlation, which is statistically </a:t>
            </a:r>
            <a:r>
              <a:rPr lang="en-GB" sz="1800" b="1" kern="100" dirty="0">
                <a:effectLst/>
                <a:latin typeface="Calibri" panose="020F0502020204030204" pitchFamily="34" charset="0"/>
                <a:ea typeface="Yu Mincho" panose="02020400000000000000" pitchFamily="18" charset="-128"/>
                <a:cs typeface="Times New Roman" panose="02020603050405020304" pitchFamily="18" charset="0"/>
              </a:rPr>
              <a:t>less</a:t>
            </a: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 reliable </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Also the interpretation is difficult – for example there is no consensus regarding how narrow it should be, </a:t>
            </a:r>
            <a:r>
              <a:rPr lang="en-GB" sz="1800" b="1" strike="sngStrike" kern="100" dirty="0">
                <a:effectLst/>
                <a:latin typeface="Calibri" panose="020F0502020204030204" pitchFamily="34" charset="0"/>
                <a:ea typeface="Yu Mincho" panose="02020400000000000000" pitchFamily="18" charset="-128"/>
                <a:cs typeface="Times New Roman" panose="02020603050405020304" pitchFamily="18" charset="0"/>
              </a:rPr>
              <a:t>and we are not sure how confident we can be about the elimination status from the confidence intervals alone</a:t>
            </a:r>
          </a:p>
          <a:p>
            <a:pPr>
              <a:lnSpc>
                <a:spcPct val="107000"/>
              </a:lnSpc>
              <a:spcAft>
                <a:spcPts val="800"/>
              </a:spcAft>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 </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To address these challenges, we are researching the use of model-based </a:t>
            </a:r>
            <a:r>
              <a:rPr lang="en-GB" sz="1800" kern="100" dirty="0" err="1">
                <a:effectLst/>
                <a:latin typeface="Calibri" panose="020F0502020204030204" pitchFamily="34" charset="0"/>
                <a:ea typeface="Yu Mincho" panose="02020400000000000000" pitchFamily="18" charset="-128"/>
                <a:cs typeface="Times New Roman" panose="02020603050405020304" pitchFamily="18" charset="0"/>
              </a:rPr>
              <a:t>geostatistics</a:t>
            </a: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 or MBG</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We would like to stress that the current standard methods will not be changed or replaced, but MBG is an enhancement of the current methods </a:t>
            </a:r>
          </a:p>
          <a:p>
            <a:endParaRPr lang="en-GB" dirty="0"/>
          </a:p>
        </p:txBody>
      </p:sp>
      <p:sp>
        <p:nvSpPr>
          <p:cNvPr id="4" name="Slide Number Placeholder 3"/>
          <p:cNvSpPr>
            <a:spLocks noGrp="1"/>
          </p:cNvSpPr>
          <p:nvPr>
            <p:ph type="sldNum" sz="quarter" idx="5"/>
          </p:nvPr>
        </p:nvSpPr>
        <p:spPr/>
        <p:txBody>
          <a:bodyPr/>
          <a:lstStyle/>
          <a:p>
            <a:fld id="{A5352699-2FBD-4E5A-AD89-19CE45A78412}" type="slidenum">
              <a:rPr lang="en-GB" smtClean="0"/>
              <a:t>5</a:t>
            </a:fld>
            <a:endParaRPr lang="en-GB"/>
          </a:p>
        </p:txBody>
      </p:sp>
    </p:spTree>
    <p:extLst>
      <p:ext uri="{BB962C8B-B14F-4D97-AF65-F5344CB8AC3E}">
        <p14:creationId xmlns:p14="http://schemas.microsoft.com/office/powerpoint/2010/main" val="706570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So what is MBG</a:t>
            </a:r>
          </a:p>
          <a:p>
            <a:pPr marL="342900" lvl="0" indent="-342900">
              <a:lnSpc>
                <a:spcPct val="107000"/>
              </a:lnSpc>
              <a:buFont typeface="Symbol" panose="05050102010706020507" pitchFamily="18" charset="2"/>
              <a:buChar char=""/>
            </a:pPr>
            <a:r>
              <a:rPr lang="en-GB" sz="1800" kern="100" dirty="0" err="1">
                <a:effectLst/>
                <a:latin typeface="Calibri" panose="020F0502020204030204" pitchFamily="34" charset="0"/>
                <a:ea typeface="Yu Mincho" panose="02020400000000000000" pitchFamily="18" charset="-128"/>
                <a:cs typeface="Times New Roman" panose="02020603050405020304" pitchFamily="18" charset="0"/>
              </a:rPr>
              <a:t>Geostatistics</a:t>
            </a: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 is a branch of statistical methods </a:t>
            </a:r>
            <a:r>
              <a:rPr lang="en-US" sz="1800" kern="100" dirty="0">
                <a:effectLst/>
                <a:latin typeface="Calibri" panose="020F0502020204030204" pitchFamily="34" charset="0"/>
                <a:ea typeface="Yu Mincho" panose="02020400000000000000" pitchFamily="18" charset="-128"/>
                <a:cs typeface="Times New Roman" panose="02020603050405020304" pitchFamily="18" charset="0"/>
              </a:rPr>
              <a:t>relevant to the analysis of geolocated data with the aim being to study geographical variation throughout a region of interest when the available data are limited to surveyed locations</a:t>
            </a:r>
            <a:endParaRPr lang="en-GB" sz="18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What differs from non-spatial statistical methods is the ability to quantify and account for </a:t>
            </a:r>
            <a:r>
              <a:rPr lang="en-GB" sz="1800" i="1" u="sng" kern="100" dirty="0">
                <a:effectLst/>
                <a:latin typeface="Calibri" panose="020F0502020204030204" pitchFamily="34" charset="0"/>
                <a:ea typeface="Yu Mincho" panose="02020400000000000000" pitchFamily="18" charset="-128"/>
                <a:cs typeface="Times New Roman" panose="02020603050405020304" pitchFamily="18" charset="0"/>
              </a:rPr>
              <a:t>spatial correlation,</a:t>
            </a: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 the phenomenon that things are more similar when the geographical locations are closer </a:t>
            </a:r>
          </a:p>
          <a:p>
            <a:r>
              <a:rPr lang="en-GB" sz="1800" dirty="0">
                <a:effectLst/>
                <a:latin typeface="Calibri" panose="020F0502020204030204" pitchFamily="34" charset="0"/>
                <a:ea typeface="Yu Mincho" panose="02020400000000000000" pitchFamily="18" charset="-128"/>
                <a:cs typeface="Times New Roman" panose="02020603050405020304" pitchFamily="18" charset="0"/>
              </a:rPr>
              <a:t>It is known that trachoma prevalence tends to cluster spatially, so in such a case, we can leverage the spatial correlation so that information from sampled locations can help understand neighbouring unsampled locations</a:t>
            </a:r>
            <a:endParaRPr lang="en-US" dirty="0"/>
          </a:p>
        </p:txBody>
      </p:sp>
      <p:sp>
        <p:nvSpPr>
          <p:cNvPr id="4" name="Slide Number Placeholder 3"/>
          <p:cNvSpPr>
            <a:spLocks noGrp="1"/>
          </p:cNvSpPr>
          <p:nvPr>
            <p:ph type="sldNum" sz="quarter" idx="5"/>
          </p:nvPr>
        </p:nvSpPr>
        <p:spPr/>
        <p:txBody>
          <a:bodyPr/>
          <a:lstStyle/>
          <a:p>
            <a:fld id="{2B8B9808-A4EC-8046-9945-03F1C6C59F1A}" type="slidenum">
              <a:rPr lang="en-US" smtClean="0"/>
              <a:t>6</a:t>
            </a:fld>
            <a:endParaRPr lang="en-US"/>
          </a:p>
        </p:txBody>
      </p:sp>
    </p:spTree>
    <p:extLst>
      <p:ext uri="{BB962C8B-B14F-4D97-AF65-F5344CB8AC3E}">
        <p14:creationId xmlns:p14="http://schemas.microsoft.com/office/powerpoint/2010/main" val="2278191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Then how does it work practically? </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As shown in the map on the left, we have the data only from samples, because it is infeasible to examine everyone in the area of interest. </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If we simply calculate the prevalence, we implicitly assume that the prevalence or the risk of the disease is uniform over space within the same EU.</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In contrast, MBG allows us to treat the risk surface as continuous over space, as shown in the middle map. Risk factors for infectious diseases, such as temperature, precipitation, and population density tend to be correlated and smoothly vary over space, and so does the disease that depends on them. This is one of the reasons why we often see the spatial correlation in infectious diseases.  </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As the next step, we can aggregate the continuous surface at any desired spatial scale. For trachoma, it can at the EU level. </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Furthermore, we can provide the predictive probability of elimination, which can be interpreted as the probability of having achieved the elimination target. As the values get closer to 100 or 0%, we can be very confident that the elimination has been or has not been achieved.</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If the value is close to 50%, there is a lot of uncertainty and we are not sure about the elimination status. </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As opposed to the conventional 95% confidence intervals, the predictive probability provides more tangible quantification of uncertainty. </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These two main outputs are statistically reliable and advantageous from mainly two aspects.</a:t>
            </a:r>
          </a:p>
          <a:p>
            <a:pPr marL="342900" lvl="0" indent="-342900">
              <a:lnSpc>
                <a:spcPct val="107000"/>
              </a:lnSpc>
              <a:spcAft>
                <a:spcPts val="800"/>
              </a:spcAft>
              <a:buFont typeface="Symbol" panose="05050102010706020507" pitchFamily="18" charset="2"/>
              <a:buChar char=""/>
            </a:pPr>
            <a:endParaRPr lang="en-GB" sz="1800" kern="1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B8B9808-A4EC-8046-9945-03F1C6C59F1A}" type="slidenum">
              <a:rPr lang="en-US" smtClean="0"/>
              <a:t>7</a:t>
            </a:fld>
            <a:endParaRPr lang="en-US"/>
          </a:p>
        </p:txBody>
      </p:sp>
    </p:spTree>
    <p:extLst>
      <p:ext uri="{BB962C8B-B14F-4D97-AF65-F5344CB8AC3E}">
        <p14:creationId xmlns:p14="http://schemas.microsoft.com/office/powerpoint/2010/main" val="3676838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First is the improved precision in the prevalence estimates.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Because MBG can use the data from sample locations to inform neighbouring unsampled locations, we can make the most possible use of limited data</a:t>
            </a:r>
          </a:p>
          <a:p>
            <a:pPr marL="342900" lvl="0" indent="-342900">
              <a:lnSpc>
                <a:spcPct val="107000"/>
              </a:lnSpc>
              <a:buFont typeface="Symbol" panose="05050102010706020507" pitchFamily="18" charset="2"/>
              <a:buChar char=""/>
            </a:pPr>
            <a:r>
              <a:rPr lang="en-US" sz="1800" kern="100" dirty="0">
                <a:effectLst/>
                <a:latin typeface="Calibri" panose="020F0502020204030204" pitchFamily="34" charset="0"/>
                <a:ea typeface="Yu Mincho" panose="02020400000000000000" pitchFamily="18" charset="-128"/>
                <a:cs typeface="Times New Roman" panose="02020603050405020304" pitchFamily="18" charset="0"/>
              </a:rPr>
              <a:t>Model-fitting process allows the data to choose optimal strength of information we can borrow from nearby locations</a:t>
            </a:r>
            <a:endParaRPr lang="en-GB" sz="18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The previous study analysed the TT data from Ethiopia and showed that MBG has yielded 10 times more precise TT prevalence estimates than the current standard methodology. </a:t>
            </a:r>
          </a:p>
          <a:p>
            <a:endParaRPr lang="en-GB" dirty="0"/>
          </a:p>
        </p:txBody>
      </p:sp>
      <p:sp>
        <p:nvSpPr>
          <p:cNvPr id="4" name="Slide Number Placeholder 3"/>
          <p:cNvSpPr>
            <a:spLocks noGrp="1"/>
          </p:cNvSpPr>
          <p:nvPr>
            <p:ph type="sldNum" sz="quarter" idx="5"/>
          </p:nvPr>
        </p:nvSpPr>
        <p:spPr/>
        <p:txBody>
          <a:bodyPr/>
          <a:lstStyle/>
          <a:p>
            <a:fld id="{A5352699-2FBD-4E5A-AD89-19CE45A78412}" type="slidenum">
              <a:rPr lang="en-GB" smtClean="0"/>
              <a:t>8</a:t>
            </a:fld>
            <a:endParaRPr lang="en-GB"/>
          </a:p>
        </p:txBody>
      </p:sp>
    </p:spTree>
    <p:extLst>
      <p:ext uri="{BB962C8B-B14F-4D97-AF65-F5344CB8AC3E}">
        <p14:creationId xmlns:p14="http://schemas.microsoft.com/office/powerpoint/2010/main" val="1670918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The second benefit is the usefulness of predictive probability of elimination. I would like to use an example from Brazil here.</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Traditionally, based on the estimated prevalence, we classify the EUs into two categories: having achieved elimination OR having not achieved elimination </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In the left map, we would conclude the green areas have achieved the elimination target, whereas the yellow area has not. </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However, this does not tell you anything about uncertainty about such classification </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So instead, If we look at the probability of elimination produced by MBG on the right map, in the area with the red colour the probability of elimination is around 70%. This can facilitate the discussion of if that is a tolerable uncertainty level for the policymakers.</a:t>
            </a:r>
          </a:p>
          <a:p>
            <a:endParaRPr lang="en-US" dirty="0"/>
          </a:p>
        </p:txBody>
      </p:sp>
      <p:sp>
        <p:nvSpPr>
          <p:cNvPr id="4" name="Slide Number Placeholder 3"/>
          <p:cNvSpPr>
            <a:spLocks noGrp="1"/>
          </p:cNvSpPr>
          <p:nvPr>
            <p:ph type="sldNum" sz="quarter" idx="5"/>
          </p:nvPr>
        </p:nvSpPr>
        <p:spPr/>
        <p:txBody>
          <a:bodyPr/>
          <a:lstStyle/>
          <a:p>
            <a:fld id="{2B8B9808-A4EC-8046-9945-03F1C6C59F1A}" type="slidenum">
              <a:rPr lang="en-US" smtClean="0"/>
              <a:t>9</a:t>
            </a:fld>
            <a:endParaRPr lang="en-US"/>
          </a:p>
        </p:txBody>
      </p:sp>
    </p:spTree>
    <p:extLst>
      <p:ext uri="{BB962C8B-B14F-4D97-AF65-F5344CB8AC3E}">
        <p14:creationId xmlns:p14="http://schemas.microsoft.com/office/powerpoint/2010/main" val="2445249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C1AF3-DEB6-55C6-9F33-0800F66346D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0408EB8-2042-CCA8-3F41-1B33A5E26A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00F29E7-1E6D-7669-7E49-29F4F40A703A}"/>
              </a:ext>
            </a:extLst>
          </p:cNvPr>
          <p:cNvSpPr>
            <a:spLocks noGrp="1"/>
          </p:cNvSpPr>
          <p:nvPr>
            <p:ph type="dt" sz="half" idx="10"/>
          </p:nvPr>
        </p:nvSpPr>
        <p:spPr/>
        <p:txBody>
          <a:bodyPr/>
          <a:lstStyle/>
          <a:p>
            <a:fld id="{DCF458D8-970C-D146-9909-B1B74B7CB04F}" type="datetimeFigureOut">
              <a:rPr lang="en-US" smtClean="0"/>
              <a:t>11/7/23</a:t>
            </a:fld>
            <a:endParaRPr lang="en-US"/>
          </a:p>
        </p:txBody>
      </p:sp>
      <p:sp>
        <p:nvSpPr>
          <p:cNvPr id="5" name="Footer Placeholder 4">
            <a:extLst>
              <a:ext uri="{FF2B5EF4-FFF2-40B4-BE49-F238E27FC236}">
                <a16:creationId xmlns:a16="http://schemas.microsoft.com/office/drawing/2014/main" id="{E6A10507-7924-527E-DE1C-8D2469469C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CF224-C166-AF13-FF00-C488239B435C}"/>
              </a:ext>
            </a:extLst>
          </p:cNvPr>
          <p:cNvSpPr>
            <a:spLocks noGrp="1"/>
          </p:cNvSpPr>
          <p:nvPr>
            <p:ph type="sldNum" sz="quarter" idx="12"/>
          </p:nvPr>
        </p:nvSpPr>
        <p:spPr/>
        <p:txBody>
          <a:bodyPr/>
          <a:lstStyle/>
          <a:p>
            <a:fld id="{9A2BD857-3153-F54B-A42C-913AED93452E}" type="slidenum">
              <a:rPr lang="en-US" smtClean="0"/>
              <a:t>‹#›</a:t>
            </a:fld>
            <a:endParaRPr lang="en-US"/>
          </a:p>
        </p:txBody>
      </p:sp>
    </p:spTree>
    <p:extLst>
      <p:ext uri="{BB962C8B-B14F-4D97-AF65-F5344CB8AC3E}">
        <p14:creationId xmlns:p14="http://schemas.microsoft.com/office/powerpoint/2010/main" val="2570586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E963-196D-1012-51DC-A4B1156758E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DDA8405-51D1-9EF3-009C-63A9320CF70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8A7DC2-326E-3E7D-A368-470828750B4A}"/>
              </a:ext>
            </a:extLst>
          </p:cNvPr>
          <p:cNvSpPr>
            <a:spLocks noGrp="1"/>
          </p:cNvSpPr>
          <p:nvPr>
            <p:ph type="dt" sz="half" idx="10"/>
          </p:nvPr>
        </p:nvSpPr>
        <p:spPr/>
        <p:txBody>
          <a:bodyPr/>
          <a:lstStyle/>
          <a:p>
            <a:fld id="{DCF458D8-970C-D146-9909-B1B74B7CB04F}" type="datetimeFigureOut">
              <a:rPr lang="en-US" smtClean="0"/>
              <a:t>11/7/23</a:t>
            </a:fld>
            <a:endParaRPr lang="en-US"/>
          </a:p>
        </p:txBody>
      </p:sp>
      <p:sp>
        <p:nvSpPr>
          <p:cNvPr id="5" name="Footer Placeholder 4">
            <a:extLst>
              <a:ext uri="{FF2B5EF4-FFF2-40B4-BE49-F238E27FC236}">
                <a16:creationId xmlns:a16="http://schemas.microsoft.com/office/drawing/2014/main" id="{A4331AC0-ED6C-D866-14E9-4E58B418F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EBACB-1CB9-F1FC-D909-4CD5FAF2AE2E}"/>
              </a:ext>
            </a:extLst>
          </p:cNvPr>
          <p:cNvSpPr>
            <a:spLocks noGrp="1"/>
          </p:cNvSpPr>
          <p:nvPr>
            <p:ph type="sldNum" sz="quarter" idx="12"/>
          </p:nvPr>
        </p:nvSpPr>
        <p:spPr/>
        <p:txBody>
          <a:bodyPr/>
          <a:lstStyle/>
          <a:p>
            <a:fld id="{9A2BD857-3153-F54B-A42C-913AED93452E}" type="slidenum">
              <a:rPr lang="en-US" smtClean="0"/>
              <a:t>‹#›</a:t>
            </a:fld>
            <a:endParaRPr lang="en-US"/>
          </a:p>
        </p:txBody>
      </p:sp>
    </p:spTree>
    <p:extLst>
      <p:ext uri="{BB962C8B-B14F-4D97-AF65-F5344CB8AC3E}">
        <p14:creationId xmlns:p14="http://schemas.microsoft.com/office/powerpoint/2010/main" val="2191833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1592C3-F61D-2540-6CC3-622982FBF87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7FF07C8-F51C-C074-7989-0A9ECA66CB9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5FC8728-C0DB-7794-F96D-D69EC377236C}"/>
              </a:ext>
            </a:extLst>
          </p:cNvPr>
          <p:cNvSpPr>
            <a:spLocks noGrp="1"/>
          </p:cNvSpPr>
          <p:nvPr>
            <p:ph type="dt" sz="half" idx="10"/>
          </p:nvPr>
        </p:nvSpPr>
        <p:spPr/>
        <p:txBody>
          <a:bodyPr/>
          <a:lstStyle/>
          <a:p>
            <a:fld id="{DCF458D8-970C-D146-9909-B1B74B7CB04F}" type="datetimeFigureOut">
              <a:rPr lang="en-US" smtClean="0"/>
              <a:t>11/7/23</a:t>
            </a:fld>
            <a:endParaRPr lang="en-US"/>
          </a:p>
        </p:txBody>
      </p:sp>
      <p:sp>
        <p:nvSpPr>
          <p:cNvPr id="5" name="Footer Placeholder 4">
            <a:extLst>
              <a:ext uri="{FF2B5EF4-FFF2-40B4-BE49-F238E27FC236}">
                <a16:creationId xmlns:a16="http://schemas.microsoft.com/office/drawing/2014/main" id="{EFFAC645-66C8-8864-AB99-5DB2E5DD6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577024-8951-A61A-9203-66328371EFC9}"/>
              </a:ext>
            </a:extLst>
          </p:cNvPr>
          <p:cNvSpPr>
            <a:spLocks noGrp="1"/>
          </p:cNvSpPr>
          <p:nvPr>
            <p:ph type="sldNum" sz="quarter" idx="12"/>
          </p:nvPr>
        </p:nvSpPr>
        <p:spPr/>
        <p:txBody>
          <a:bodyPr/>
          <a:lstStyle/>
          <a:p>
            <a:fld id="{9A2BD857-3153-F54B-A42C-913AED93452E}" type="slidenum">
              <a:rPr lang="en-US" smtClean="0"/>
              <a:t>‹#›</a:t>
            </a:fld>
            <a:endParaRPr lang="en-US"/>
          </a:p>
        </p:txBody>
      </p:sp>
    </p:spTree>
    <p:extLst>
      <p:ext uri="{BB962C8B-B14F-4D97-AF65-F5344CB8AC3E}">
        <p14:creationId xmlns:p14="http://schemas.microsoft.com/office/powerpoint/2010/main" val="422148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362D0-53F4-12F8-F36E-2DD4F5742FC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2738FF9-DC2F-3F27-EC5F-4601B763F0F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0CD5EC-FB97-ACC3-BB89-FC501C6139D6}"/>
              </a:ext>
            </a:extLst>
          </p:cNvPr>
          <p:cNvSpPr>
            <a:spLocks noGrp="1"/>
          </p:cNvSpPr>
          <p:nvPr>
            <p:ph type="dt" sz="half" idx="10"/>
          </p:nvPr>
        </p:nvSpPr>
        <p:spPr/>
        <p:txBody>
          <a:bodyPr/>
          <a:lstStyle/>
          <a:p>
            <a:fld id="{DCF458D8-970C-D146-9909-B1B74B7CB04F}" type="datetimeFigureOut">
              <a:rPr lang="en-US" smtClean="0"/>
              <a:t>11/7/23</a:t>
            </a:fld>
            <a:endParaRPr lang="en-US"/>
          </a:p>
        </p:txBody>
      </p:sp>
      <p:sp>
        <p:nvSpPr>
          <p:cNvPr id="5" name="Footer Placeholder 4">
            <a:extLst>
              <a:ext uri="{FF2B5EF4-FFF2-40B4-BE49-F238E27FC236}">
                <a16:creationId xmlns:a16="http://schemas.microsoft.com/office/drawing/2014/main" id="{8501FCC6-CAB6-0CE8-7DB2-44394E815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D87DA7-8935-7C17-13B5-34DEF78A45B1}"/>
              </a:ext>
            </a:extLst>
          </p:cNvPr>
          <p:cNvSpPr>
            <a:spLocks noGrp="1"/>
          </p:cNvSpPr>
          <p:nvPr>
            <p:ph type="sldNum" sz="quarter" idx="12"/>
          </p:nvPr>
        </p:nvSpPr>
        <p:spPr/>
        <p:txBody>
          <a:bodyPr/>
          <a:lstStyle/>
          <a:p>
            <a:fld id="{9A2BD857-3153-F54B-A42C-913AED93452E}" type="slidenum">
              <a:rPr lang="en-US" smtClean="0"/>
              <a:t>‹#›</a:t>
            </a:fld>
            <a:endParaRPr lang="en-US"/>
          </a:p>
        </p:txBody>
      </p:sp>
    </p:spTree>
    <p:extLst>
      <p:ext uri="{BB962C8B-B14F-4D97-AF65-F5344CB8AC3E}">
        <p14:creationId xmlns:p14="http://schemas.microsoft.com/office/powerpoint/2010/main" val="179979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7956E-8356-9468-0286-7C2F6E37AE6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A99E4A-6535-2931-2BC2-EEA23F2ABD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997CDE3-E71F-9702-F11F-88E05A3F2EB1}"/>
              </a:ext>
            </a:extLst>
          </p:cNvPr>
          <p:cNvSpPr>
            <a:spLocks noGrp="1"/>
          </p:cNvSpPr>
          <p:nvPr>
            <p:ph type="dt" sz="half" idx="10"/>
          </p:nvPr>
        </p:nvSpPr>
        <p:spPr/>
        <p:txBody>
          <a:bodyPr/>
          <a:lstStyle/>
          <a:p>
            <a:fld id="{DCF458D8-970C-D146-9909-B1B74B7CB04F}" type="datetimeFigureOut">
              <a:rPr lang="en-US" smtClean="0"/>
              <a:t>11/7/23</a:t>
            </a:fld>
            <a:endParaRPr lang="en-US"/>
          </a:p>
        </p:txBody>
      </p:sp>
      <p:sp>
        <p:nvSpPr>
          <p:cNvPr id="5" name="Footer Placeholder 4">
            <a:extLst>
              <a:ext uri="{FF2B5EF4-FFF2-40B4-BE49-F238E27FC236}">
                <a16:creationId xmlns:a16="http://schemas.microsoft.com/office/drawing/2014/main" id="{AE389378-1764-4757-3942-A330EFF0E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98ABE-709B-B253-6287-D2E46FDA2095}"/>
              </a:ext>
            </a:extLst>
          </p:cNvPr>
          <p:cNvSpPr>
            <a:spLocks noGrp="1"/>
          </p:cNvSpPr>
          <p:nvPr>
            <p:ph type="sldNum" sz="quarter" idx="12"/>
          </p:nvPr>
        </p:nvSpPr>
        <p:spPr/>
        <p:txBody>
          <a:bodyPr/>
          <a:lstStyle/>
          <a:p>
            <a:fld id="{9A2BD857-3153-F54B-A42C-913AED93452E}" type="slidenum">
              <a:rPr lang="en-US" smtClean="0"/>
              <a:t>‹#›</a:t>
            </a:fld>
            <a:endParaRPr lang="en-US"/>
          </a:p>
        </p:txBody>
      </p:sp>
    </p:spTree>
    <p:extLst>
      <p:ext uri="{BB962C8B-B14F-4D97-AF65-F5344CB8AC3E}">
        <p14:creationId xmlns:p14="http://schemas.microsoft.com/office/powerpoint/2010/main" val="98730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CF58-0CB5-B6EA-AB76-A8C972E49FC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729C2E0-266E-9B71-BAB6-0CA37B9614F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AA54C30-F7EE-027F-2E5F-4A92011F4BE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8139E89-22CB-7ABE-2357-D171F12B87FD}"/>
              </a:ext>
            </a:extLst>
          </p:cNvPr>
          <p:cNvSpPr>
            <a:spLocks noGrp="1"/>
          </p:cNvSpPr>
          <p:nvPr>
            <p:ph type="dt" sz="half" idx="10"/>
          </p:nvPr>
        </p:nvSpPr>
        <p:spPr/>
        <p:txBody>
          <a:bodyPr/>
          <a:lstStyle/>
          <a:p>
            <a:fld id="{DCF458D8-970C-D146-9909-B1B74B7CB04F}" type="datetimeFigureOut">
              <a:rPr lang="en-US" smtClean="0"/>
              <a:t>11/7/23</a:t>
            </a:fld>
            <a:endParaRPr lang="en-US"/>
          </a:p>
        </p:txBody>
      </p:sp>
      <p:sp>
        <p:nvSpPr>
          <p:cNvPr id="6" name="Footer Placeholder 5">
            <a:extLst>
              <a:ext uri="{FF2B5EF4-FFF2-40B4-BE49-F238E27FC236}">
                <a16:creationId xmlns:a16="http://schemas.microsoft.com/office/drawing/2014/main" id="{93D13398-D135-2378-144A-4CF1BC375F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2DE492-7261-733F-7FF9-6B1E56ECCEA0}"/>
              </a:ext>
            </a:extLst>
          </p:cNvPr>
          <p:cNvSpPr>
            <a:spLocks noGrp="1"/>
          </p:cNvSpPr>
          <p:nvPr>
            <p:ph type="sldNum" sz="quarter" idx="12"/>
          </p:nvPr>
        </p:nvSpPr>
        <p:spPr/>
        <p:txBody>
          <a:bodyPr/>
          <a:lstStyle/>
          <a:p>
            <a:fld id="{9A2BD857-3153-F54B-A42C-913AED93452E}" type="slidenum">
              <a:rPr lang="en-US" smtClean="0"/>
              <a:t>‹#›</a:t>
            </a:fld>
            <a:endParaRPr lang="en-US"/>
          </a:p>
        </p:txBody>
      </p:sp>
    </p:spTree>
    <p:extLst>
      <p:ext uri="{BB962C8B-B14F-4D97-AF65-F5344CB8AC3E}">
        <p14:creationId xmlns:p14="http://schemas.microsoft.com/office/powerpoint/2010/main" val="2566555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46F8-B4BC-B34A-4F2C-94867E14A3E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18F7165-3D68-0BC9-86B6-69189DC8F2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1E0A55D-D88E-C84C-C529-266A0F8712E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2DAA112-579E-DD14-AB77-25EDE64396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A4F857C-B1F6-6119-BD5C-C48CFB8FF56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498E79F-58AD-77A0-EAE9-DE8AA05E0788}"/>
              </a:ext>
            </a:extLst>
          </p:cNvPr>
          <p:cNvSpPr>
            <a:spLocks noGrp="1"/>
          </p:cNvSpPr>
          <p:nvPr>
            <p:ph type="dt" sz="half" idx="10"/>
          </p:nvPr>
        </p:nvSpPr>
        <p:spPr/>
        <p:txBody>
          <a:bodyPr/>
          <a:lstStyle/>
          <a:p>
            <a:fld id="{DCF458D8-970C-D146-9909-B1B74B7CB04F}" type="datetimeFigureOut">
              <a:rPr lang="en-US" smtClean="0"/>
              <a:t>11/7/23</a:t>
            </a:fld>
            <a:endParaRPr lang="en-US"/>
          </a:p>
        </p:txBody>
      </p:sp>
      <p:sp>
        <p:nvSpPr>
          <p:cNvPr id="8" name="Footer Placeholder 7">
            <a:extLst>
              <a:ext uri="{FF2B5EF4-FFF2-40B4-BE49-F238E27FC236}">
                <a16:creationId xmlns:a16="http://schemas.microsoft.com/office/drawing/2014/main" id="{47C23FA1-88B9-CA6B-E9D9-7676155595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2BF923-017C-8112-D913-A6F6878F54A1}"/>
              </a:ext>
            </a:extLst>
          </p:cNvPr>
          <p:cNvSpPr>
            <a:spLocks noGrp="1"/>
          </p:cNvSpPr>
          <p:nvPr>
            <p:ph type="sldNum" sz="quarter" idx="12"/>
          </p:nvPr>
        </p:nvSpPr>
        <p:spPr/>
        <p:txBody>
          <a:bodyPr/>
          <a:lstStyle/>
          <a:p>
            <a:fld id="{9A2BD857-3153-F54B-A42C-913AED93452E}" type="slidenum">
              <a:rPr lang="en-US" smtClean="0"/>
              <a:t>‹#›</a:t>
            </a:fld>
            <a:endParaRPr lang="en-US"/>
          </a:p>
        </p:txBody>
      </p:sp>
    </p:spTree>
    <p:extLst>
      <p:ext uri="{BB962C8B-B14F-4D97-AF65-F5344CB8AC3E}">
        <p14:creationId xmlns:p14="http://schemas.microsoft.com/office/powerpoint/2010/main" val="337016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90C72-D74C-DF2E-752A-C60D24B445D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2D8F777-61DE-0F5A-8B96-CB6F42792EB0}"/>
              </a:ext>
            </a:extLst>
          </p:cNvPr>
          <p:cNvSpPr>
            <a:spLocks noGrp="1"/>
          </p:cNvSpPr>
          <p:nvPr>
            <p:ph type="dt" sz="half" idx="10"/>
          </p:nvPr>
        </p:nvSpPr>
        <p:spPr/>
        <p:txBody>
          <a:bodyPr/>
          <a:lstStyle/>
          <a:p>
            <a:fld id="{DCF458D8-970C-D146-9909-B1B74B7CB04F}" type="datetimeFigureOut">
              <a:rPr lang="en-US" smtClean="0"/>
              <a:t>11/7/23</a:t>
            </a:fld>
            <a:endParaRPr lang="en-US"/>
          </a:p>
        </p:txBody>
      </p:sp>
      <p:sp>
        <p:nvSpPr>
          <p:cNvPr id="4" name="Footer Placeholder 3">
            <a:extLst>
              <a:ext uri="{FF2B5EF4-FFF2-40B4-BE49-F238E27FC236}">
                <a16:creationId xmlns:a16="http://schemas.microsoft.com/office/drawing/2014/main" id="{C7164EA3-E38E-C6F9-8EA2-897676043A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5DE4E8-64BE-9E2D-628D-59375547287C}"/>
              </a:ext>
            </a:extLst>
          </p:cNvPr>
          <p:cNvSpPr>
            <a:spLocks noGrp="1"/>
          </p:cNvSpPr>
          <p:nvPr>
            <p:ph type="sldNum" sz="quarter" idx="12"/>
          </p:nvPr>
        </p:nvSpPr>
        <p:spPr/>
        <p:txBody>
          <a:bodyPr/>
          <a:lstStyle/>
          <a:p>
            <a:fld id="{9A2BD857-3153-F54B-A42C-913AED93452E}" type="slidenum">
              <a:rPr lang="en-US" smtClean="0"/>
              <a:t>‹#›</a:t>
            </a:fld>
            <a:endParaRPr lang="en-US"/>
          </a:p>
        </p:txBody>
      </p:sp>
    </p:spTree>
    <p:extLst>
      <p:ext uri="{BB962C8B-B14F-4D97-AF65-F5344CB8AC3E}">
        <p14:creationId xmlns:p14="http://schemas.microsoft.com/office/powerpoint/2010/main" val="2614586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B70FD5-2825-D4CD-06C7-0993DD63D550}"/>
              </a:ext>
            </a:extLst>
          </p:cNvPr>
          <p:cNvSpPr>
            <a:spLocks noGrp="1"/>
          </p:cNvSpPr>
          <p:nvPr>
            <p:ph type="dt" sz="half" idx="10"/>
          </p:nvPr>
        </p:nvSpPr>
        <p:spPr/>
        <p:txBody>
          <a:bodyPr/>
          <a:lstStyle/>
          <a:p>
            <a:fld id="{DCF458D8-970C-D146-9909-B1B74B7CB04F}" type="datetimeFigureOut">
              <a:rPr lang="en-US" smtClean="0"/>
              <a:t>11/7/23</a:t>
            </a:fld>
            <a:endParaRPr lang="en-US"/>
          </a:p>
        </p:txBody>
      </p:sp>
      <p:sp>
        <p:nvSpPr>
          <p:cNvPr id="3" name="Footer Placeholder 2">
            <a:extLst>
              <a:ext uri="{FF2B5EF4-FFF2-40B4-BE49-F238E27FC236}">
                <a16:creationId xmlns:a16="http://schemas.microsoft.com/office/drawing/2014/main" id="{B835BAF4-A8B8-E815-BC46-01FA8A190A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05C285-70DD-297D-2C6A-B7FF62308005}"/>
              </a:ext>
            </a:extLst>
          </p:cNvPr>
          <p:cNvSpPr>
            <a:spLocks noGrp="1"/>
          </p:cNvSpPr>
          <p:nvPr>
            <p:ph type="sldNum" sz="quarter" idx="12"/>
          </p:nvPr>
        </p:nvSpPr>
        <p:spPr/>
        <p:txBody>
          <a:bodyPr/>
          <a:lstStyle/>
          <a:p>
            <a:fld id="{9A2BD857-3153-F54B-A42C-913AED93452E}" type="slidenum">
              <a:rPr lang="en-US" smtClean="0"/>
              <a:t>‹#›</a:t>
            </a:fld>
            <a:endParaRPr lang="en-US"/>
          </a:p>
        </p:txBody>
      </p:sp>
    </p:spTree>
    <p:extLst>
      <p:ext uri="{BB962C8B-B14F-4D97-AF65-F5344CB8AC3E}">
        <p14:creationId xmlns:p14="http://schemas.microsoft.com/office/powerpoint/2010/main" val="3420573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8865-D69B-D511-DB00-A014B2F583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9EF507D-13FC-07D7-9991-569491541A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2BEEE5C-B90A-50FA-8218-01A0BFB93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5F6667-73CA-0D2D-686E-2043703F4A20}"/>
              </a:ext>
            </a:extLst>
          </p:cNvPr>
          <p:cNvSpPr>
            <a:spLocks noGrp="1"/>
          </p:cNvSpPr>
          <p:nvPr>
            <p:ph type="dt" sz="half" idx="10"/>
          </p:nvPr>
        </p:nvSpPr>
        <p:spPr/>
        <p:txBody>
          <a:bodyPr/>
          <a:lstStyle/>
          <a:p>
            <a:fld id="{DCF458D8-970C-D146-9909-B1B74B7CB04F}" type="datetimeFigureOut">
              <a:rPr lang="en-US" smtClean="0"/>
              <a:t>11/7/23</a:t>
            </a:fld>
            <a:endParaRPr lang="en-US"/>
          </a:p>
        </p:txBody>
      </p:sp>
      <p:sp>
        <p:nvSpPr>
          <p:cNvPr id="6" name="Footer Placeholder 5">
            <a:extLst>
              <a:ext uri="{FF2B5EF4-FFF2-40B4-BE49-F238E27FC236}">
                <a16:creationId xmlns:a16="http://schemas.microsoft.com/office/drawing/2014/main" id="{CF4342E2-EDB2-1F1F-C61B-937E87EB6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2F7D4-09D1-FDFD-15F0-C9A2646D1DF9}"/>
              </a:ext>
            </a:extLst>
          </p:cNvPr>
          <p:cNvSpPr>
            <a:spLocks noGrp="1"/>
          </p:cNvSpPr>
          <p:nvPr>
            <p:ph type="sldNum" sz="quarter" idx="12"/>
          </p:nvPr>
        </p:nvSpPr>
        <p:spPr/>
        <p:txBody>
          <a:bodyPr/>
          <a:lstStyle/>
          <a:p>
            <a:fld id="{9A2BD857-3153-F54B-A42C-913AED93452E}" type="slidenum">
              <a:rPr lang="en-US" smtClean="0"/>
              <a:t>‹#›</a:t>
            </a:fld>
            <a:endParaRPr lang="en-US"/>
          </a:p>
        </p:txBody>
      </p:sp>
    </p:spTree>
    <p:extLst>
      <p:ext uri="{BB962C8B-B14F-4D97-AF65-F5344CB8AC3E}">
        <p14:creationId xmlns:p14="http://schemas.microsoft.com/office/powerpoint/2010/main" val="663033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D303-43B2-0607-B38B-DF24D701DB3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F2DAD40-1693-B3F4-6BF9-EE546B7A02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515441-002D-E6C2-8C51-93F90EEC0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80B576A-9AE6-6933-094D-76525987C2D4}"/>
              </a:ext>
            </a:extLst>
          </p:cNvPr>
          <p:cNvSpPr>
            <a:spLocks noGrp="1"/>
          </p:cNvSpPr>
          <p:nvPr>
            <p:ph type="dt" sz="half" idx="10"/>
          </p:nvPr>
        </p:nvSpPr>
        <p:spPr/>
        <p:txBody>
          <a:bodyPr/>
          <a:lstStyle/>
          <a:p>
            <a:fld id="{DCF458D8-970C-D146-9909-B1B74B7CB04F}" type="datetimeFigureOut">
              <a:rPr lang="en-US" smtClean="0"/>
              <a:t>11/7/23</a:t>
            </a:fld>
            <a:endParaRPr lang="en-US"/>
          </a:p>
        </p:txBody>
      </p:sp>
      <p:sp>
        <p:nvSpPr>
          <p:cNvPr id="6" name="Footer Placeholder 5">
            <a:extLst>
              <a:ext uri="{FF2B5EF4-FFF2-40B4-BE49-F238E27FC236}">
                <a16:creationId xmlns:a16="http://schemas.microsoft.com/office/drawing/2014/main" id="{76424141-7B8E-0FFB-1D58-120EA891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82A3DF-8A17-CBE0-B8C9-91BDBB82B9B9}"/>
              </a:ext>
            </a:extLst>
          </p:cNvPr>
          <p:cNvSpPr>
            <a:spLocks noGrp="1"/>
          </p:cNvSpPr>
          <p:nvPr>
            <p:ph type="sldNum" sz="quarter" idx="12"/>
          </p:nvPr>
        </p:nvSpPr>
        <p:spPr/>
        <p:txBody>
          <a:bodyPr/>
          <a:lstStyle/>
          <a:p>
            <a:fld id="{9A2BD857-3153-F54B-A42C-913AED93452E}" type="slidenum">
              <a:rPr lang="en-US" smtClean="0"/>
              <a:t>‹#›</a:t>
            </a:fld>
            <a:endParaRPr lang="en-US"/>
          </a:p>
        </p:txBody>
      </p:sp>
    </p:spTree>
    <p:extLst>
      <p:ext uri="{BB962C8B-B14F-4D97-AF65-F5344CB8AC3E}">
        <p14:creationId xmlns:p14="http://schemas.microsoft.com/office/powerpoint/2010/main" val="2728705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975F74-F428-DB69-6449-36B4AFCA5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13BD1E1-EFAD-FA3F-5159-2BF2012ADB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120CA0-DF38-DCF0-3A8B-2A1212D30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458D8-970C-D146-9909-B1B74B7CB04F}" type="datetimeFigureOut">
              <a:rPr lang="en-US" smtClean="0"/>
              <a:t>11/7/23</a:t>
            </a:fld>
            <a:endParaRPr lang="en-US"/>
          </a:p>
        </p:txBody>
      </p:sp>
      <p:sp>
        <p:nvSpPr>
          <p:cNvPr id="5" name="Footer Placeholder 4">
            <a:extLst>
              <a:ext uri="{FF2B5EF4-FFF2-40B4-BE49-F238E27FC236}">
                <a16:creationId xmlns:a16="http://schemas.microsoft.com/office/drawing/2014/main" id="{ECFCA59B-8D40-8469-5DD5-F792EF2F0C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3512BC-0174-64FE-C171-4A40072D47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BD857-3153-F54B-A42C-913AED93452E}" type="slidenum">
              <a:rPr lang="en-US" smtClean="0"/>
              <a:t>‹#›</a:t>
            </a:fld>
            <a:endParaRPr lang="en-US"/>
          </a:p>
        </p:txBody>
      </p:sp>
    </p:spTree>
    <p:extLst>
      <p:ext uri="{BB962C8B-B14F-4D97-AF65-F5344CB8AC3E}">
        <p14:creationId xmlns:p14="http://schemas.microsoft.com/office/powerpoint/2010/main" val="4099215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6" Type="http://schemas.openxmlformats.org/officeDocument/2006/relationships/customXml" Target="../ink/ink11.xml"/><Relationship Id="rId21" Type="http://schemas.openxmlformats.org/officeDocument/2006/relationships/image" Target="../media/image140.png"/><Relationship Id="rId34" Type="http://schemas.openxmlformats.org/officeDocument/2006/relationships/image" Target="../media/image20.png"/><Relationship Id="rId42" Type="http://schemas.openxmlformats.org/officeDocument/2006/relationships/image" Target="../media/image240.png"/><Relationship Id="rId47" Type="http://schemas.openxmlformats.org/officeDocument/2006/relationships/image" Target="../media/image260.png"/><Relationship Id="rId50" Type="http://schemas.openxmlformats.org/officeDocument/2006/relationships/image" Target="../media/image270.png"/><Relationship Id="rId55" Type="http://schemas.openxmlformats.org/officeDocument/2006/relationships/customXml" Target="../ink/ink27.xml"/><Relationship Id="rId63" Type="http://schemas.openxmlformats.org/officeDocument/2006/relationships/image" Target="../media/image33.png"/><Relationship Id="rId7" Type="http://schemas.openxmlformats.org/officeDocument/2006/relationships/image" Target="../media/image50.png"/><Relationship Id="rId2" Type="http://schemas.openxmlformats.org/officeDocument/2006/relationships/image" Target="../media/image23.jpg"/><Relationship Id="rId16" Type="http://schemas.openxmlformats.org/officeDocument/2006/relationships/customXml" Target="../ink/ink6.xml"/><Relationship Id="rId29" Type="http://schemas.openxmlformats.org/officeDocument/2006/relationships/image" Target="../media/image180.png"/><Relationship Id="rId11" Type="http://schemas.openxmlformats.org/officeDocument/2006/relationships/image" Target="../media/image90.png"/><Relationship Id="rId24" Type="http://schemas.openxmlformats.org/officeDocument/2006/relationships/customXml" Target="../ink/ink10.xml"/><Relationship Id="rId32" Type="http://schemas.openxmlformats.org/officeDocument/2006/relationships/image" Target="../media/image19.png"/><Relationship Id="rId37" Type="http://schemas.openxmlformats.org/officeDocument/2006/relationships/customXml" Target="../ink/ink17.xml"/><Relationship Id="rId40" Type="http://schemas.openxmlformats.org/officeDocument/2006/relationships/image" Target="../media/image23.png"/><Relationship Id="rId45" Type="http://schemas.openxmlformats.org/officeDocument/2006/relationships/image" Target="../media/image250.png"/><Relationship Id="rId53" Type="http://schemas.openxmlformats.org/officeDocument/2006/relationships/customXml" Target="../ink/ink26.xml"/><Relationship Id="rId58" Type="http://schemas.openxmlformats.org/officeDocument/2006/relationships/image" Target="../media/image31.png"/><Relationship Id="rId5" Type="http://schemas.openxmlformats.org/officeDocument/2006/relationships/image" Target="../media/image27.png"/><Relationship Id="rId61" Type="http://schemas.openxmlformats.org/officeDocument/2006/relationships/image" Target="../media/image32.png"/><Relationship Id="rId19" Type="http://schemas.openxmlformats.org/officeDocument/2006/relationships/image" Target="../media/image130.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170.png"/><Relationship Id="rId30" Type="http://schemas.openxmlformats.org/officeDocument/2006/relationships/customXml" Target="../ink/ink13.xml"/><Relationship Id="rId35" Type="http://schemas.openxmlformats.org/officeDocument/2006/relationships/customXml" Target="../ink/ink16.xml"/><Relationship Id="rId43" Type="http://schemas.openxmlformats.org/officeDocument/2006/relationships/customXml" Target="../ink/ink20.xml"/><Relationship Id="rId48" Type="http://schemas.openxmlformats.org/officeDocument/2006/relationships/customXml" Target="../ink/ink23.xml"/><Relationship Id="rId56" Type="http://schemas.openxmlformats.org/officeDocument/2006/relationships/image" Target="../media/image30.png"/><Relationship Id="rId64" Type="http://schemas.openxmlformats.org/officeDocument/2006/relationships/customXml" Target="../ink/ink32.xml"/><Relationship Id="rId8" Type="http://schemas.openxmlformats.org/officeDocument/2006/relationships/customXml" Target="../ink/ink2.xml"/><Relationship Id="rId51" Type="http://schemas.openxmlformats.org/officeDocument/2006/relationships/customXml" Target="../ink/ink25.xml"/><Relationship Id="rId3" Type="http://schemas.openxmlformats.org/officeDocument/2006/relationships/image" Target="../media/image24.png"/><Relationship Id="rId12" Type="http://schemas.openxmlformats.org/officeDocument/2006/relationships/customXml" Target="../ink/ink4.xml"/><Relationship Id="rId17" Type="http://schemas.openxmlformats.org/officeDocument/2006/relationships/image" Target="../media/image120.png"/><Relationship Id="rId25" Type="http://schemas.openxmlformats.org/officeDocument/2006/relationships/image" Target="../media/image160.png"/><Relationship Id="rId33" Type="http://schemas.openxmlformats.org/officeDocument/2006/relationships/customXml" Target="../ink/ink15.xml"/><Relationship Id="rId38" Type="http://schemas.openxmlformats.org/officeDocument/2006/relationships/image" Target="../media/image22.png"/><Relationship Id="rId46" Type="http://schemas.openxmlformats.org/officeDocument/2006/relationships/customXml" Target="../ink/ink22.xml"/><Relationship Id="rId59" Type="http://schemas.openxmlformats.org/officeDocument/2006/relationships/customXml" Target="../ink/ink29.xml"/><Relationship Id="rId20" Type="http://schemas.openxmlformats.org/officeDocument/2006/relationships/customXml" Target="../ink/ink8.xml"/><Relationship Id="rId41" Type="http://schemas.openxmlformats.org/officeDocument/2006/relationships/customXml" Target="../ink/ink19.xml"/><Relationship Id="rId54" Type="http://schemas.openxmlformats.org/officeDocument/2006/relationships/image" Target="../media/image29.png"/><Relationship Id="rId62" Type="http://schemas.openxmlformats.org/officeDocument/2006/relationships/customXml" Target="../ink/ink31.xml"/><Relationship Id="rId1" Type="http://schemas.openxmlformats.org/officeDocument/2006/relationships/slideLayout" Target="../slideLayouts/slideLayout2.xml"/><Relationship Id="rId6" Type="http://schemas.openxmlformats.org/officeDocument/2006/relationships/customXml" Target="../ink/ink1.xml"/><Relationship Id="rId15" Type="http://schemas.openxmlformats.org/officeDocument/2006/relationships/image" Target="../media/image110.png"/><Relationship Id="rId23" Type="http://schemas.openxmlformats.org/officeDocument/2006/relationships/image" Target="../media/image150.png"/><Relationship Id="rId28" Type="http://schemas.openxmlformats.org/officeDocument/2006/relationships/customXml" Target="../ink/ink12.xml"/><Relationship Id="rId36" Type="http://schemas.openxmlformats.org/officeDocument/2006/relationships/image" Target="../media/image210.png"/><Relationship Id="rId49" Type="http://schemas.openxmlformats.org/officeDocument/2006/relationships/customXml" Target="../ink/ink24.xml"/><Relationship Id="rId57" Type="http://schemas.openxmlformats.org/officeDocument/2006/relationships/customXml" Target="../ink/ink28.xml"/><Relationship Id="rId10" Type="http://schemas.openxmlformats.org/officeDocument/2006/relationships/customXml" Target="../ink/ink3.xml"/><Relationship Id="rId31" Type="http://schemas.openxmlformats.org/officeDocument/2006/relationships/customXml" Target="../ink/ink14.xml"/><Relationship Id="rId44" Type="http://schemas.openxmlformats.org/officeDocument/2006/relationships/customXml" Target="../ink/ink21.xml"/><Relationship Id="rId52" Type="http://schemas.openxmlformats.org/officeDocument/2006/relationships/image" Target="../media/image28.png"/><Relationship Id="rId60" Type="http://schemas.openxmlformats.org/officeDocument/2006/relationships/customXml" Target="../ink/ink30.xml"/><Relationship Id="rId65" Type="http://schemas.openxmlformats.org/officeDocument/2006/relationships/image" Target="../media/image34.png"/><Relationship Id="rId4" Type="http://schemas.openxmlformats.org/officeDocument/2006/relationships/image" Target="../media/image25.png"/><Relationship Id="rId9" Type="http://schemas.openxmlformats.org/officeDocument/2006/relationships/image" Target="../media/image8.png"/><Relationship Id="rId13" Type="http://schemas.openxmlformats.org/officeDocument/2006/relationships/image" Target="../media/image100.png"/><Relationship Id="rId18" Type="http://schemas.openxmlformats.org/officeDocument/2006/relationships/customXml" Target="../ink/ink7.xml"/><Relationship Id="rId39" Type="http://schemas.openxmlformats.org/officeDocument/2006/relationships/customXml" Target="../ink/ink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cid:image001.png@01D900BF.7F2E13E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3" Type="http://schemas.openxmlformats.org/officeDocument/2006/relationships/customXml" Target="../ink/ink41.xml"/><Relationship Id="rId18" Type="http://schemas.openxmlformats.org/officeDocument/2006/relationships/customXml" Target="../ink/ink46.xml"/><Relationship Id="rId26" Type="http://schemas.openxmlformats.org/officeDocument/2006/relationships/customXml" Target="../ink/ink54.xml"/><Relationship Id="rId39" Type="http://schemas.openxmlformats.org/officeDocument/2006/relationships/customXml" Target="../ink/ink67.xml"/><Relationship Id="rId21" Type="http://schemas.openxmlformats.org/officeDocument/2006/relationships/customXml" Target="../ink/ink49.xml"/><Relationship Id="rId34" Type="http://schemas.openxmlformats.org/officeDocument/2006/relationships/customXml" Target="../ink/ink62.xml"/><Relationship Id="rId42" Type="http://schemas.openxmlformats.org/officeDocument/2006/relationships/customXml" Target="../ink/ink70.xml"/><Relationship Id="rId7" Type="http://schemas.openxmlformats.org/officeDocument/2006/relationships/customXml" Target="../ink/ink35.xml"/><Relationship Id="rId2" Type="http://schemas.openxmlformats.org/officeDocument/2006/relationships/notesSlide" Target="../notesSlides/notesSlide21.xml"/><Relationship Id="rId16" Type="http://schemas.openxmlformats.org/officeDocument/2006/relationships/customXml" Target="../ink/ink44.xml"/><Relationship Id="rId29" Type="http://schemas.openxmlformats.org/officeDocument/2006/relationships/customXml" Target="../ink/ink57.xml"/><Relationship Id="rId1" Type="http://schemas.openxmlformats.org/officeDocument/2006/relationships/slideLayout" Target="../slideLayouts/slideLayout2.xml"/><Relationship Id="rId6" Type="http://schemas.openxmlformats.org/officeDocument/2006/relationships/customXml" Target="../ink/ink34.xml"/><Relationship Id="rId11" Type="http://schemas.openxmlformats.org/officeDocument/2006/relationships/customXml" Target="../ink/ink39.xml"/><Relationship Id="rId24" Type="http://schemas.openxmlformats.org/officeDocument/2006/relationships/customXml" Target="../ink/ink52.xml"/><Relationship Id="rId32" Type="http://schemas.openxmlformats.org/officeDocument/2006/relationships/customXml" Target="../ink/ink60.xml"/><Relationship Id="rId37" Type="http://schemas.openxmlformats.org/officeDocument/2006/relationships/customXml" Target="../ink/ink65.xml"/><Relationship Id="rId40" Type="http://schemas.openxmlformats.org/officeDocument/2006/relationships/customXml" Target="../ink/ink68.xml"/><Relationship Id="rId45" Type="http://schemas.openxmlformats.org/officeDocument/2006/relationships/customXml" Target="../ink/ink73.xml"/><Relationship Id="rId5" Type="http://schemas.openxmlformats.org/officeDocument/2006/relationships/image" Target="../media/image39.png"/><Relationship Id="rId15" Type="http://schemas.openxmlformats.org/officeDocument/2006/relationships/customXml" Target="../ink/ink43.xml"/><Relationship Id="rId23" Type="http://schemas.openxmlformats.org/officeDocument/2006/relationships/customXml" Target="../ink/ink51.xml"/><Relationship Id="rId28" Type="http://schemas.openxmlformats.org/officeDocument/2006/relationships/customXml" Target="../ink/ink56.xml"/><Relationship Id="rId36" Type="http://schemas.openxmlformats.org/officeDocument/2006/relationships/customXml" Target="../ink/ink64.xml"/><Relationship Id="rId10" Type="http://schemas.openxmlformats.org/officeDocument/2006/relationships/customXml" Target="../ink/ink38.xml"/><Relationship Id="rId19" Type="http://schemas.openxmlformats.org/officeDocument/2006/relationships/customXml" Target="../ink/ink47.xml"/><Relationship Id="rId31" Type="http://schemas.openxmlformats.org/officeDocument/2006/relationships/customXml" Target="../ink/ink59.xml"/><Relationship Id="rId44" Type="http://schemas.openxmlformats.org/officeDocument/2006/relationships/customXml" Target="../ink/ink72.xml"/><Relationship Id="rId4" Type="http://schemas.openxmlformats.org/officeDocument/2006/relationships/customXml" Target="../ink/ink33.xml"/><Relationship Id="rId9" Type="http://schemas.openxmlformats.org/officeDocument/2006/relationships/customXml" Target="../ink/ink37.xml"/><Relationship Id="rId14" Type="http://schemas.openxmlformats.org/officeDocument/2006/relationships/customXml" Target="../ink/ink42.xml"/><Relationship Id="rId22" Type="http://schemas.openxmlformats.org/officeDocument/2006/relationships/customXml" Target="../ink/ink50.xml"/><Relationship Id="rId27" Type="http://schemas.openxmlformats.org/officeDocument/2006/relationships/customXml" Target="../ink/ink55.xml"/><Relationship Id="rId30" Type="http://schemas.openxmlformats.org/officeDocument/2006/relationships/customXml" Target="../ink/ink58.xml"/><Relationship Id="rId35" Type="http://schemas.openxmlformats.org/officeDocument/2006/relationships/customXml" Target="../ink/ink63.xml"/><Relationship Id="rId43" Type="http://schemas.openxmlformats.org/officeDocument/2006/relationships/customXml" Target="../ink/ink71.xml"/><Relationship Id="rId8" Type="http://schemas.openxmlformats.org/officeDocument/2006/relationships/customXml" Target="../ink/ink36.xml"/><Relationship Id="rId3" Type="http://schemas.openxmlformats.org/officeDocument/2006/relationships/image" Target="../media/image38.png"/><Relationship Id="rId12" Type="http://schemas.openxmlformats.org/officeDocument/2006/relationships/customXml" Target="../ink/ink40.xml"/><Relationship Id="rId17" Type="http://schemas.openxmlformats.org/officeDocument/2006/relationships/customXml" Target="../ink/ink45.xml"/><Relationship Id="rId25" Type="http://schemas.openxmlformats.org/officeDocument/2006/relationships/customXml" Target="../ink/ink53.xml"/><Relationship Id="rId33" Type="http://schemas.openxmlformats.org/officeDocument/2006/relationships/customXml" Target="../ink/ink61.xml"/><Relationship Id="rId38" Type="http://schemas.openxmlformats.org/officeDocument/2006/relationships/customXml" Target="../ink/ink66.xml"/><Relationship Id="rId20" Type="http://schemas.openxmlformats.org/officeDocument/2006/relationships/customXml" Target="../ink/ink48.xml"/><Relationship Id="rId41" Type="http://schemas.openxmlformats.org/officeDocument/2006/relationships/customXml" Target="../ink/ink6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1.jpeg"/><Relationship Id="rId10" Type="http://schemas.openxmlformats.org/officeDocument/2006/relationships/image" Target="../media/image48.jpeg"/><Relationship Id="rId4" Type="http://schemas.openxmlformats.org/officeDocument/2006/relationships/image" Target="../media/image43.jpeg"/><Relationship Id="rId9"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4E354-E8C4-7583-0CB2-2D9DAEAB5583}"/>
              </a:ext>
            </a:extLst>
          </p:cNvPr>
          <p:cNvSpPr>
            <a:spLocks noGrp="1"/>
          </p:cNvSpPr>
          <p:nvPr>
            <p:ph type="ctrTitle"/>
          </p:nvPr>
        </p:nvSpPr>
        <p:spPr>
          <a:xfrm>
            <a:off x="905490" y="1655770"/>
            <a:ext cx="7394090" cy="2387600"/>
          </a:xfrm>
        </p:spPr>
        <p:txBody>
          <a:bodyPr>
            <a:normAutofit fontScale="90000"/>
          </a:bodyPr>
          <a:lstStyle/>
          <a:p>
            <a:r>
              <a:rPr lang="en-US" dirty="0"/>
              <a:t>Incorporating Model-based Geostatistics into the Tropical Data service</a:t>
            </a:r>
          </a:p>
        </p:txBody>
      </p:sp>
      <p:sp>
        <p:nvSpPr>
          <p:cNvPr id="4" name="Frame 3">
            <a:extLst>
              <a:ext uri="{FF2B5EF4-FFF2-40B4-BE49-F238E27FC236}">
                <a16:creationId xmlns:a16="http://schemas.microsoft.com/office/drawing/2014/main" id="{E6A3FB8C-CFBE-2C8B-EFBD-13819144761A}"/>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Task Force Tropical Data – Apps on Google Play">
            <a:extLst>
              <a:ext uri="{FF2B5EF4-FFF2-40B4-BE49-F238E27FC236}">
                <a16:creationId xmlns:a16="http://schemas.microsoft.com/office/drawing/2014/main" id="{01D10D5E-6916-8827-EBD0-F28916FB9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5196" y="3334871"/>
            <a:ext cx="3010032" cy="3010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740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8F44-C996-B0C3-27B5-B1F775EF4A48}"/>
              </a:ext>
            </a:extLst>
          </p:cNvPr>
          <p:cNvSpPr>
            <a:spLocks noGrp="1"/>
          </p:cNvSpPr>
          <p:nvPr>
            <p:ph type="title"/>
          </p:nvPr>
        </p:nvSpPr>
        <p:spPr/>
        <p:txBody>
          <a:bodyPr/>
          <a:lstStyle/>
          <a:p>
            <a:r>
              <a:rPr lang="en-US" dirty="0"/>
              <a:t>MBG and NTDs</a:t>
            </a:r>
          </a:p>
        </p:txBody>
      </p:sp>
      <p:sp>
        <p:nvSpPr>
          <p:cNvPr id="3" name="Content Placeholder 2">
            <a:extLst>
              <a:ext uri="{FF2B5EF4-FFF2-40B4-BE49-F238E27FC236}">
                <a16:creationId xmlns:a16="http://schemas.microsoft.com/office/drawing/2014/main" id="{286F884C-8987-149F-1DDD-BE120CD832FA}"/>
              </a:ext>
            </a:extLst>
          </p:cNvPr>
          <p:cNvSpPr>
            <a:spLocks noGrp="1"/>
          </p:cNvSpPr>
          <p:nvPr>
            <p:ph idx="1"/>
          </p:nvPr>
        </p:nvSpPr>
        <p:spPr>
          <a:xfrm>
            <a:off x="838200" y="1825625"/>
            <a:ext cx="4503816" cy="4351338"/>
          </a:xfrm>
        </p:spPr>
        <p:txBody>
          <a:bodyPr/>
          <a:lstStyle/>
          <a:p>
            <a:r>
              <a:rPr lang="en-US" dirty="0"/>
              <a:t>Soil-transmitted helminths</a:t>
            </a:r>
          </a:p>
          <a:p>
            <a:r>
              <a:rPr lang="en-US" dirty="0"/>
              <a:t>Schistosomiasis</a:t>
            </a:r>
          </a:p>
          <a:p>
            <a:r>
              <a:rPr lang="en-US" dirty="0"/>
              <a:t>Onchocerciasis</a:t>
            </a:r>
          </a:p>
          <a:p>
            <a:r>
              <a:rPr lang="en-US" dirty="0"/>
              <a:t>Mycetoma</a:t>
            </a:r>
          </a:p>
          <a:p>
            <a:r>
              <a:rPr lang="en-US" dirty="0"/>
              <a:t>Lymphatic filariasis </a:t>
            </a:r>
          </a:p>
          <a:p>
            <a:r>
              <a:rPr lang="en-US" dirty="0"/>
              <a:t>Snakebite envenoming</a:t>
            </a:r>
          </a:p>
        </p:txBody>
      </p:sp>
      <p:sp>
        <p:nvSpPr>
          <p:cNvPr id="4" name="Frame 3">
            <a:extLst>
              <a:ext uri="{FF2B5EF4-FFF2-40B4-BE49-F238E27FC236}">
                <a16:creationId xmlns:a16="http://schemas.microsoft.com/office/drawing/2014/main" id="{48BFD876-9E89-13F8-C69E-EFBD85EB858B}"/>
              </a:ext>
            </a:extLst>
          </p:cNvPr>
          <p:cNvSpPr/>
          <p:nvPr/>
        </p:nvSpPr>
        <p:spPr>
          <a:xfrm>
            <a:off x="118334" y="103883"/>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8965999B-9B83-6A3B-C5F6-C372610704F8}"/>
              </a:ext>
            </a:extLst>
          </p:cNvPr>
          <p:cNvPicPr>
            <a:picLocks noChangeAspect="1"/>
          </p:cNvPicPr>
          <p:nvPr/>
        </p:nvPicPr>
        <p:blipFill rotWithShape="1">
          <a:blip r:embed="rId3"/>
          <a:srcRect l="35340" t="23253" r="14833" b="49460"/>
          <a:stretch/>
        </p:blipFill>
        <p:spPr>
          <a:xfrm>
            <a:off x="4825648" y="2518914"/>
            <a:ext cx="6343030" cy="2171087"/>
          </a:xfrm>
          <a:prstGeom prst="rect">
            <a:avLst/>
          </a:prstGeom>
          <a:ln>
            <a:solidFill>
              <a:schemeClr val="tx1"/>
            </a:solidFill>
          </a:ln>
        </p:spPr>
      </p:pic>
      <p:pic>
        <p:nvPicPr>
          <p:cNvPr id="8" name="Picture 7">
            <a:extLst>
              <a:ext uri="{FF2B5EF4-FFF2-40B4-BE49-F238E27FC236}">
                <a16:creationId xmlns:a16="http://schemas.microsoft.com/office/drawing/2014/main" id="{A7B07B23-639C-4A96-305F-C67CCAEF4C60}"/>
              </a:ext>
            </a:extLst>
          </p:cNvPr>
          <p:cNvPicPr>
            <a:picLocks noChangeAspect="1"/>
          </p:cNvPicPr>
          <p:nvPr/>
        </p:nvPicPr>
        <p:blipFill rotWithShape="1">
          <a:blip r:embed="rId4"/>
          <a:srcRect l="6690" t="29232" r="25490" b="37909"/>
          <a:stretch/>
        </p:blipFill>
        <p:spPr>
          <a:xfrm>
            <a:off x="5653091" y="4818458"/>
            <a:ext cx="5925740" cy="1794436"/>
          </a:xfrm>
          <a:prstGeom prst="rect">
            <a:avLst/>
          </a:prstGeom>
          <a:ln>
            <a:solidFill>
              <a:schemeClr val="tx1"/>
            </a:solidFill>
          </a:ln>
        </p:spPr>
      </p:pic>
      <p:pic>
        <p:nvPicPr>
          <p:cNvPr id="10" name="Picture 9">
            <a:extLst>
              <a:ext uri="{FF2B5EF4-FFF2-40B4-BE49-F238E27FC236}">
                <a16:creationId xmlns:a16="http://schemas.microsoft.com/office/drawing/2014/main" id="{6917F393-7EA0-E0E7-5B71-050F332BE1CF}"/>
              </a:ext>
            </a:extLst>
          </p:cNvPr>
          <p:cNvPicPr>
            <a:picLocks noChangeAspect="1"/>
          </p:cNvPicPr>
          <p:nvPr/>
        </p:nvPicPr>
        <p:blipFill rotWithShape="1">
          <a:blip r:embed="rId5"/>
          <a:srcRect l="5720" t="48941" r="24799" b="16734"/>
          <a:stretch/>
        </p:blipFill>
        <p:spPr>
          <a:xfrm>
            <a:off x="6486860" y="723022"/>
            <a:ext cx="5400339" cy="1667435"/>
          </a:xfrm>
          <a:prstGeom prst="rect">
            <a:avLst/>
          </a:prstGeom>
          <a:ln>
            <a:solidFill>
              <a:schemeClr val="tx1"/>
            </a:solidFill>
          </a:ln>
        </p:spPr>
      </p:pic>
    </p:spTree>
    <p:extLst>
      <p:ext uri="{BB962C8B-B14F-4D97-AF65-F5344CB8AC3E}">
        <p14:creationId xmlns:p14="http://schemas.microsoft.com/office/powerpoint/2010/main" val="676305024"/>
      </p:ext>
    </p:extLst>
  </p:cSld>
  <p:clrMapOvr>
    <a:masterClrMapping/>
  </p:clrMapOvr>
  <mc:AlternateContent xmlns:mc="http://schemas.openxmlformats.org/markup-compatibility/2006" xmlns:p14="http://schemas.microsoft.com/office/powerpoint/2010/main">
    <mc:Choice Requires="p14">
      <p:transition spd="slow" p14:dur="2000" advTm="14967"/>
    </mc:Choice>
    <mc:Fallback xmlns="">
      <p:transition spd="slow" advTm="1496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69E83-A6D8-49D4-4F67-A673BB173B0A}"/>
              </a:ext>
            </a:extLst>
          </p:cNvPr>
          <p:cNvSpPr>
            <a:spLocks noGrp="1"/>
          </p:cNvSpPr>
          <p:nvPr>
            <p:ph type="title"/>
          </p:nvPr>
        </p:nvSpPr>
        <p:spPr>
          <a:xfrm>
            <a:off x="320945" y="195601"/>
            <a:ext cx="11643344" cy="1325563"/>
          </a:xfrm>
        </p:spPr>
        <p:txBody>
          <a:bodyPr/>
          <a:lstStyle/>
          <a:p>
            <a:r>
              <a:rPr lang="en-GB" dirty="0"/>
              <a:t>Comparison: standard survey and MBG methods</a:t>
            </a:r>
          </a:p>
        </p:txBody>
      </p:sp>
      <p:sp>
        <p:nvSpPr>
          <p:cNvPr id="5" name="Frame 4">
            <a:extLst>
              <a:ext uri="{FF2B5EF4-FFF2-40B4-BE49-F238E27FC236}">
                <a16:creationId xmlns:a16="http://schemas.microsoft.com/office/drawing/2014/main" id="{258EBC65-9F90-7972-E474-447FEEBBD4BD}"/>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8" name="Table 8">
            <a:extLst>
              <a:ext uri="{FF2B5EF4-FFF2-40B4-BE49-F238E27FC236}">
                <a16:creationId xmlns:a16="http://schemas.microsoft.com/office/drawing/2014/main" id="{4914E274-6259-DFCA-B6EE-D225254CF281}"/>
              </a:ext>
            </a:extLst>
          </p:cNvPr>
          <p:cNvGraphicFramePr>
            <a:graphicFrameLocks noGrp="1"/>
          </p:cNvGraphicFramePr>
          <p:nvPr/>
        </p:nvGraphicFramePr>
        <p:xfrm>
          <a:off x="465801" y="1191107"/>
          <a:ext cx="11289084" cy="5386988"/>
        </p:xfrm>
        <a:graphic>
          <a:graphicData uri="http://schemas.openxmlformats.org/drawingml/2006/table">
            <a:tbl>
              <a:tblPr firstRow="1" bandRow="1">
                <a:tableStyleId>{5C22544A-7EE6-4342-B048-85BDC9FD1C3A}</a:tableStyleId>
              </a:tblPr>
              <a:tblGrid>
                <a:gridCol w="2286689">
                  <a:extLst>
                    <a:ext uri="{9D8B030D-6E8A-4147-A177-3AD203B41FA5}">
                      <a16:colId xmlns:a16="http://schemas.microsoft.com/office/drawing/2014/main" val="3460097658"/>
                    </a:ext>
                  </a:extLst>
                </a:gridCol>
                <a:gridCol w="4149755">
                  <a:extLst>
                    <a:ext uri="{9D8B030D-6E8A-4147-A177-3AD203B41FA5}">
                      <a16:colId xmlns:a16="http://schemas.microsoft.com/office/drawing/2014/main" val="3875047797"/>
                    </a:ext>
                  </a:extLst>
                </a:gridCol>
                <a:gridCol w="4852640">
                  <a:extLst>
                    <a:ext uri="{9D8B030D-6E8A-4147-A177-3AD203B41FA5}">
                      <a16:colId xmlns:a16="http://schemas.microsoft.com/office/drawing/2014/main" val="195940402"/>
                    </a:ext>
                  </a:extLst>
                </a:gridCol>
              </a:tblGrid>
              <a:tr h="448228">
                <a:tc>
                  <a:txBody>
                    <a:bodyPr/>
                    <a:lstStyle/>
                    <a:p>
                      <a:r>
                        <a:rPr lang="en-US" dirty="0"/>
                        <a:t>Analysis</a:t>
                      </a:r>
                    </a:p>
                  </a:txBody>
                  <a:tcPr/>
                </a:tc>
                <a:tc>
                  <a:txBody>
                    <a:bodyPr/>
                    <a:lstStyle/>
                    <a:p>
                      <a:r>
                        <a:rPr lang="en-US" dirty="0"/>
                        <a:t>Standard survey</a:t>
                      </a:r>
                    </a:p>
                  </a:txBody>
                  <a:tcPr/>
                </a:tc>
                <a:tc>
                  <a:txBody>
                    <a:bodyPr/>
                    <a:lstStyle/>
                    <a:p>
                      <a:r>
                        <a:rPr lang="en-US" dirty="0"/>
                        <a:t>MBG</a:t>
                      </a:r>
                    </a:p>
                  </a:txBody>
                  <a:tcPr/>
                </a:tc>
                <a:extLst>
                  <a:ext uri="{0D108BD9-81ED-4DB2-BD59-A6C34878D82A}">
                    <a16:rowId xmlns:a16="http://schemas.microsoft.com/office/drawing/2014/main" val="4294166710"/>
                  </a:ext>
                </a:extLst>
              </a:tr>
              <a:tr h="448228">
                <a:tc>
                  <a:txBody>
                    <a:bodyPr/>
                    <a:lstStyle/>
                    <a:p>
                      <a:r>
                        <a:rPr lang="en-US" dirty="0"/>
                        <a:t>Number of EUs</a:t>
                      </a:r>
                    </a:p>
                  </a:txBody>
                  <a:tcPr/>
                </a:tc>
                <a:tc>
                  <a:txBody>
                    <a:bodyPr/>
                    <a:lstStyle/>
                    <a:p>
                      <a:r>
                        <a:rPr lang="en-US" dirty="0"/>
                        <a:t>Single EU only</a:t>
                      </a:r>
                    </a:p>
                  </a:txBody>
                  <a:tcPr/>
                </a:tc>
                <a:tc>
                  <a:txBody>
                    <a:bodyPr/>
                    <a:lstStyle/>
                    <a:p>
                      <a:r>
                        <a:rPr lang="en-US" u="sng" dirty="0"/>
                        <a:t>All</a:t>
                      </a:r>
                      <a:r>
                        <a:rPr lang="en-US" dirty="0"/>
                        <a:t> EUs available </a:t>
                      </a:r>
                    </a:p>
                  </a:txBody>
                  <a:tcPr/>
                </a:tc>
                <a:extLst>
                  <a:ext uri="{0D108BD9-81ED-4DB2-BD59-A6C34878D82A}">
                    <a16:rowId xmlns:a16="http://schemas.microsoft.com/office/drawing/2014/main" val="1967303683"/>
                  </a:ext>
                </a:extLst>
              </a:tr>
              <a:tr h="1436785">
                <a:tc>
                  <a:txBody>
                    <a:bodyPr/>
                    <a:lstStyle/>
                    <a:p>
                      <a:r>
                        <a:rPr lang="en-US" dirty="0"/>
                        <a:t>Input</a:t>
                      </a:r>
                    </a:p>
                  </a:txBody>
                  <a:tcPr/>
                </a:tc>
                <a:tc>
                  <a:txBody>
                    <a:bodyPr/>
                    <a:lstStyle/>
                    <a:p>
                      <a:pPr marL="285750" indent="-285750">
                        <a:buFont typeface="Arial" panose="020B0604020202020204" pitchFamily="34" charset="0"/>
                        <a:buChar char="•"/>
                      </a:pPr>
                      <a:r>
                        <a:rPr lang="en-US" dirty="0"/>
                        <a:t>Prevalence data</a:t>
                      </a:r>
                    </a:p>
                    <a:p>
                      <a:pPr marL="285750" indent="-285750">
                        <a:buFont typeface="Arial" panose="020B0604020202020204" pitchFamily="34" charset="0"/>
                        <a:buChar char="•"/>
                      </a:pPr>
                      <a:r>
                        <a:rPr lang="en-US" dirty="0"/>
                        <a:t>Population census data</a:t>
                      </a:r>
                    </a:p>
                  </a:txBody>
                  <a:tcPr/>
                </a:tc>
                <a:tc>
                  <a:txBody>
                    <a:bodyPr/>
                    <a:lstStyle/>
                    <a:p>
                      <a:pPr marL="342900" lvl="0" indent="-342900">
                        <a:lnSpc>
                          <a:spcPct val="107000"/>
                        </a:lnSpc>
                        <a:spcAft>
                          <a:spcPts val="0"/>
                        </a:spcAft>
                        <a:buFont typeface="Arial" panose="020B0604020202020204" pitchFamily="34" charset="0"/>
                        <a:buChar char="•"/>
                        <a:tabLst>
                          <a:tab pos="457200" algn="l"/>
                        </a:tabLst>
                      </a:pPr>
                      <a:r>
                        <a:rPr lang="en-US" sz="1800" u="sng" kern="100" dirty="0">
                          <a:effectLst/>
                          <a:latin typeface="Calibri" panose="020F0502020204030204" pitchFamily="34" charset="0"/>
                          <a:ea typeface="Yu Mincho" panose="02020400000000000000" pitchFamily="18" charset="-128"/>
                          <a:cs typeface="Times New Roman" panose="02020603050405020304" pitchFamily="18" charset="0"/>
                        </a:rPr>
                        <a:t>Same as left </a:t>
                      </a:r>
                      <a:endParaRPr lang="en-GB" sz="1800" u="sng" kern="1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lvl="0" indent="-342900">
                        <a:lnSpc>
                          <a:spcPct val="107000"/>
                        </a:lnSpc>
                        <a:spcAft>
                          <a:spcPts val="0"/>
                        </a:spcAft>
                        <a:buFont typeface="Arial" panose="020B0604020202020204" pitchFamily="34" charset="0"/>
                        <a:buChar char="•"/>
                        <a:tabLst>
                          <a:tab pos="457200" algn="l"/>
                        </a:tabLst>
                      </a:pPr>
                      <a:r>
                        <a:rPr lang="en-US" sz="1800" kern="100" dirty="0">
                          <a:effectLst/>
                          <a:latin typeface="Calibri" panose="020F0502020204030204" pitchFamily="34" charset="0"/>
                          <a:ea typeface="Yu Mincho" panose="02020400000000000000" pitchFamily="18" charset="-128"/>
                          <a:cs typeface="Times New Roman" panose="02020603050405020304" pitchFamily="18" charset="0"/>
                        </a:rPr>
                        <a:t>Additionally (research ongoing):</a:t>
                      </a:r>
                      <a:endParaRPr lang="en-GB" sz="18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742950" lvl="1" indent="-285750">
                        <a:lnSpc>
                          <a:spcPct val="107000"/>
                        </a:lnSpc>
                        <a:spcAft>
                          <a:spcPts val="0"/>
                        </a:spcAft>
                        <a:buFont typeface="Arial" panose="020B0604020202020204" pitchFamily="34" charset="0"/>
                        <a:buChar char="•"/>
                        <a:tabLst>
                          <a:tab pos="914400" algn="l"/>
                        </a:tabLst>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Climate</a:t>
                      </a:r>
                    </a:p>
                    <a:p>
                      <a:pPr marL="742950" lvl="1" indent="-285750">
                        <a:lnSpc>
                          <a:spcPct val="107000"/>
                        </a:lnSpc>
                        <a:spcAft>
                          <a:spcPts val="0"/>
                        </a:spcAft>
                        <a:buFont typeface="Arial" panose="020B0604020202020204" pitchFamily="34" charset="0"/>
                        <a:buChar char="•"/>
                        <a:tabLst>
                          <a:tab pos="914400" algn="l"/>
                        </a:tabLst>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Environment </a:t>
                      </a:r>
                    </a:p>
                    <a:p>
                      <a:pPr marL="742950" lvl="1" indent="-285750">
                        <a:lnSpc>
                          <a:spcPct val="107000"/>
                        </a:lnSpc>
                        <a:spcAft>
                          <a:spcPts val="0"/>
                        </a:spcAft>
                        <a:buFont typeface="Arial" panose="020B0604020202020204" pitchFamily="34" charset="0"/>
                        <a:buChar char="•"/>
                        <a:tabLst>
                          <a:tab pos="914400" algn="l"/>
                        </a:tabLst>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Demographic  </a:t>
                      </a:r>
                    </a:p>
                  </a:txBody>
                  <a:tcPr/>
                </a:tc>
                <a:extLst>
                  <a:ext uri="{0D108BD9-81ED-4DB2-BD59-A6C34878D82A}">
                    <a16:rowId xmlns:a16="http://schemas.microsoft.com/office/drawing/2014/main" val="2091296839"/>
                  </a:ext>
                </a:extLst>
              </a:tr>
              <a:tr h="773653">
                <a:tc>
                  <a:txBody>
                    <a:bodyPr/>
                    <a:lstStyle/>
                    <a:p>
                      <a:r>
                        <a:rPr lang="en-US" dirty="0"/>
                        <a:t>Method</a:t>
                      </a:r>
                    </a:p>
                  </a:txBody>
                  <a:tcPr/>
                </a:tc>
                <a:tc>
                  <a:txBody>
                    <a:bodyPr/>
                    <a:lstStyle/>
                    <a:p>
                      <a:r>
                        <a:rPr lang="en-US" dirty="0"/>
                        <a:t>% prevalence </a:t>
                      </a:r>
                      <a:r>
                        <a:rPr lang="en-US" dirty="0" err="1"/>
                        <a:t>standardised</a:t>
                      </a:r>
                      <a:r>
                        <a:rPr lang="en-US" dirty="0"/>
                        <a:t> by age (TF) or age and gender (TT)</a:t>
                      </a:r>
                    </a:p>
                  </a:txBody>
                  <a:tcPr/>
                </a:tc>
                <a:tc>
                  <a:txBody>
                    <a:bodyPr/>
                    <a:lstStyle/>
                    <a:p>
                      <a:pPr marL="342900" lvl="0" indent="-342900">
                        <a:lnSpc>
                          <a:spcPct val="107000"/>
                        </a:lnSpc>
                        <a:buFont typeface="Symbol" panose="05050102010706020507" pitchFamily="18" charset="2"/>
                        <a:buChar char=""/>
                      </a:pPr>
                      <a:r>
                        <a:rPr lang="en-US" sz="1800" u="sng" kern="100" dirty="0">
                          <a:effectLst/>
                          <a:latin typeface="Calibri" panose="020F0502020204030204" pitchFamily="34" charset="0"/>
                          <a:ea typeface="Yu Mincho" panose="02020400000000000000" pitchFamily="18" charset="-128"/>
                          <a:cs typeface="Times New Roman" panose="02020603050405020304" pitchFamily="18" charset="0"/>
                        </a:rPr>
                        <a:t>Same as left </a:t>
                      </a:r>
                      <a:endParaRPr lang="en-GB" sz="1800" u="sng" kern="1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lvl="0" indent="-342900">
                        <a:lnSpc>
                          <a:spcPct val="107000"/>
                        </a:lnSpc>
                        <a:buFont typeface="Symbol" panose="05050102010706020507" pitchFamily="18" charset="2"/>
                        <a:buChar char=""/>
                      </a:pPr>
                      <a:r>
                        <a:rPr lang="en-US" sz="1800" kern="100" dirty="0">
                          <a:effectLst/>
                          <a:latin typeface="Calibri" panose="020F0502020204030204" pitchFamily="34" charset="0"/>
                          <a:ea typeface="Yu Mincho" panose="02020400000000000000" pitchFamily="18" charset="-128"/>
                          <a:cs typeface="Times New Roman" panose="02020603050405020304" pitchFamily="18" charset="0"/>
                        </a:rPr>
                        <a:t>Additionally account for:</a:t>
                      </a:r>
                      <a:endParaRPr lang="en-GB" sz="18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800" u="sng" kern="100" dirty="0">
                          <a:effectLst/>
                          <a:latin typeface="Calibri" panose="020F0502020204030204" pitchFamily="34" charset="0"/>
                          <a:ea typeface="Yu Mincho" panose="02020400000000000000" pitchFamily="18" charset="-128"/>
                          <a:cs typeface="Times New Roman" panose="02020603050405020304" pitchFamily="18" charset="0"/>
                        </a:rPr>
                        <a:t>Spatial and non-spatial variation </a:t>
                      </a:r>
                    </a:p>
                    <a:p>
                      <a:pPr marL="742950" lvl="1" indent="-285750">
                        <a:lnSpc>
                          <a:spcPct val="107000"/>
                        </a:lnSpc>
                        <a:buFont typeface="Courier New" panose="02070309020205020404" pitchFamily="49" charset="0"/>
                        <a:buChar char="o"/>
                      </a:pPr>
                      <a:r>
                        <a:rPr lang="en-US" sz="1800" kern="100" dirty="0">
                          <a:effectLst/>
                          <a:latin typeface="Calibri" panose="020F0502020204030204" pitchFamily="34" charset="0"/>
                          <a:ea typeface="Yu Mincho" panose="02020400000000000000" pitchFamily="18" charset="-128"/>
                          <a:cs typeface="Times New Roman" panose="02020603050405020304" pitchFamily="18" charset="0"/>
                        </a:rPr>
                        <a:t>Population density </a:t>
                      </a:r>
                      <a:endParaRPr lang="en-GB" sz="18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sz="1800" kern="100" dirty="0">
                          <a:effectLst/>
                          <a:latin typeface="Calibri" panose="020F0502020204030204" pitchFamily="34" charset="0"/>
                          <a:ea typeface="Yu Mincho" panose="02020400000000000000" pitchFamily="18" charset="-128"/>
                          <a:cs typeface="Times New Roman" panose="02020603050405020304" pitchFamily="18" charset="0"/>
                        </a:rPr>
                        <a:t>Climate, environmental and demographic risk factors (research ongoing) </a:t>
                      </a:r>
                      <a:endParaRPr lang="en-GB" sz="1800" kern="100" dirty="0">
                        <a:effectLst/>
                        <a:latin typeface="Calibri" panose="020F0502020204030204" pitchFamily="34" charset="0"/>
                        <a:ea typeface="Yu Mincho" panose="02020400000000000000" pitchFamily="18" charset="-128"/>
                        <a:cs typeface="Times New Roman" panose="02020603050405020304" pitchFamily="18" charset="0"/>
                      </a:endParaRPr>
                    </a:p>
                  </a:txBody>
                  <a:tcPr/>
                </a:tc>
                <a:extLst>
                  <a:ext uri="{0D108BD9-81ED-4DB2-BD59-A6C34878D82A}">
                    <a16:rowId xmlns:a16="http://schemas.microsoft.com/office/drawing/2014/main" val="856825203"/>
                  </a:ext>
                </a:extLst>
              </a:tr>
              <a:tr h="1105219">
                <a:tc>
                  <a:txBody>
                    <a:bodyPr/>
                    <a:lstStyle/>
                    <a:p>
                      <a:r>
                        <a:rPr lang="en-US" dirty="0"/>
                        <a:t>Output</a:t>
                      </a:r>
                    </a:p>
                  </a:txBody>
                  <a:tcPr/>
                </a:tc>
                <a:tc>
                  <a:txBody>
                    <a:bodyPr/>
                    <a:lstStyle/>
                    <a:p>
                      <a:pPr marL="285750" indent="-285750">
                        <a:buFont typeface="Arial" panose="020B0604020202020204" pitchFamily="34" charset="0"/>
                        <a:buChar char="•"/>
                      </a:pPr>
                      <a:r>
                        <a:rPr lang="en-US" dirty="0"/>
                        <a:t>% prevalence and 95% CI</a:t>
                      </a:r>
                    </a:p>
                  </a:txBody>
                  <a:tcPr/>
                </a:tc>
                <a:tc>
                  <a:txBody>
                    <a:bodyPr/>
                    <a:lstStyle/>
                    <a:p>
                      <a:pPr marL="285750" indent="-285750">
                        <a:buFont typeface="Arial" panose="020B0604020202020204" pitchFamily="34" charset="0"/>
                        <a:buChar char="•"/>
                      </a:pPr>
                      <a:r>
                        <a:rPr lang="en-US" u="sng" dirty="0"/>
                        <a:t>% prevalence </a:t>
                      </a:r>
                      <a:r>
                        <a:rPr lang="en-US" dirty="0"/>
                        <a:t>and 95% predictive intervals </a:t>
                      </a:r>
                    </a:p>
                    <a:p>
                      <a:pPr marL="285750" indent="-285750">
                        <a:buFont typeface="Arial" panose="020B0604020202020204" pitchFamily="34" charset="0"/>
                        <a:buChar char="•"/>
                      </a:pPr>
                      <a:r>
                        <a:rPr lang="en-US" u="sng" dirty="0"/>
                        <a:t>Predictive probability of elimination</a:t>
                      </a:r>
                    </a:p>
                  </a:txBody>
                  <a:tcPr/>
                </a:tc>
                <a:extLst>
                  <a:ext uri="{0D108BD9-81ED-4DB2-BD59-A6C34878D82A}">
                    <a16:rowId xmlns:a16="http://schemas.microsoft.com/office/drawing/2014/main" val="2747104024"/>
                  </a:ext>
                </a:extLst>
              </a:tr>
            </a:tbl>
          </a:graphicData>
        </a:graphic>
      </p:graphicFrame>
    </p:spTree>
    <p:extLst>
      <p:ext uri="{BB962C8B-B14F-4D97-AF65-F5344CB8AC3E}">
        <p14:creationId xmlns:p14="http://schemas.microsoft.com/office/powerpoint/2010/main" val="2875008842"/>
      </p:ext>
    </p:extLst>
  </p:cSld>
  <p:clrMapOvr>
    <a:masterClrMapping/>
  </p:clrMapOvr>
  <mc:AlternateContent xmlns:mc="http://schemas.openxmlformats.org/markup-compatibility/2006" xmlns:p14="http://schemas.microsoft.com/office/powerpoint/2010/main">
    <mc:Choice Requires="p14">
      <p:transition spd="slow" p14:dur="2000" advTm="69655"/>
    </mc:Choice>
    <mc:Fallback xmlns="">
      <p:transition spd="slow" advTm="6965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5A4A6-987B-4FED-8642-697A211E1788}"/>
              </a:ext>
            </a:extLst>
          </p:cNvPr>
          <p:cNvSpPr>
            <a:spLocks noGrp="1"/>
          </p:cNvSpPr>
          <p:nvPr>
            <p:ph type="title"/>
          </p:nvPr>
        </p:nvSpPr>
        <p:spPr>
          <a:xfrm>
            <a:off x="393700" y="446453"/>
            <a:ext cx="10515600" cy="1325563"/>
          </a:xfrm>
        </p:spPr>
        <p:txBody>
          <a:bodyPr/>
          <a:lstStyle/>
          <a:p>
            <a:pPr algn="ctr"/>
            <a:r>
              <a:rPr lang="en-US" dirty="0"/>
              <a:t>Use case examples</a:t>
            </a:r>
          </a:p>
        </p:txBody>
      </p:sp>
      <p:sp>
        <p:nvSpPr>
          <p:cNvPr id="3" name="Frame 2">
            <a:extLst>
              <a:ext uri="{FF2B5EF4-FFF2-40B4-BE49-F238E27FC236}">
                <a16:creationId xmlns:a16="http://schemas.microsoft.com/office/drawing/2014/main" id="{D7D3897B-6B93-8AC9-6010-FB014D274780}"/>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2F87C900-87B9-EB34-23F0-2BEFECC86C99}"/>
              </a:ext>
            </a:extLst>
          </p:cNvPr>
          <p:cNvSpPr txBox="1"/>
          <p:nvPr/>
        </p:nvSpPr>
        <p:spPr>
          <a:xfrm>
            <a:off x="1485900" y="2960014"/>
            <a:ext cx="9601200" cy="954107"/>
          </a:xfrm>
          <a:prstGeom prst="rect">
            <a:avLst/>
          </a:prstGeom>
          <a:noFill/>
        </p:spPr>
        <p:txBody>
          <a:bodyPr wrap="square" rtlCol="0">
            <a:spAutoFit/>
          </a:bodyPr>
          <a:lstStyle/>
          <a:p>
            <a:r>
              <a:rPr lang="en-US" sz="2800" dirty="0"/>
              <a:t>Tanzania Health Ministry- </a:t>
            </a:r>
            <a:r>
              <a:rPr lang="en-US" sz="2800" b="1" dirty="0"/>
              <a:t>Dr George Kabona</a:t>
            </a:r>
          </a:p>
          <a:p>
            <a:r>
              <a:rPr lang="en-US" sz="2800" dirty="0"/>
              <a:t>Nigeria Health Ministry- </a:t>
            </a:r>
            <a:r>
              <a:rPr lang="en-US" sz="2800" b="1" dirty="0"/>
              <a:t>Nicholas </a:t>
            </a:r>
            <a:r>
              <a:rPr lang="en-US" sz="2800" b="1" dirty="0" err="1"/>
              <a:t>Olobio</a:t>
            </a:r>
            <a:endParaRPr lang="en-US" sz="2800" b="1" dirty="0"/>
          </a:p>
        </p:txBody>
      </p:sp>
      <p:pic>
        <p:nvPicPr>
          <p:cNvPr id="2050" name="Picture 2" descr="Tanzanian Ministry of Health - The END Fund">
            <a:extLst>
              <a:ext uri="{FF2B5EF4-FFF2-40B4-BE49-F238E27FC236}">
                <a16:creationId xmlns:a16="http://schemas.microsoft.com/office/drawing/2014/main" id="{56CF3D68-7E88-3548-00F1-6A8FD694B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5917" y="1208323"/>
            <a:ext cx="1822823" cy="17836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ederal Ministry of Health, NIGERIA (@Fmohnigeria) / X">
            <a:extLst>
              <a:ext uri="{FF2B5EF4-FFF2-40B4-BE49-F238E27FC236}">
                <a16:creationId xmlns:a16="http://schemas.microsoft.com/office/drawing/2014/main" id="{B88A2318-C7A3-5173-F202-A4162E94C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8703" y="3714936"/>
            <a:ext cx="1846513" cy="184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438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2334" y="2471204"/>
            <a:ext cx="10435590" cy="1016497"/>
          </a:xfrm>
          <a:prstGeom prst="rect">
            <a:avLst/>
          </a:prstGeom>
        </p:spPr>
        <p:txBody>
          <a:bodyPr vert="horz" wrap="square" lIns="0" tIns="136525" rIns="0" bIns="0" rtlCol="0">
            <a:spAutoFit/>
          </a:bodyPr>
          <a:lstStyle/>
          <a:p>
            <a:pPr marL="1842770" marR="204470" lvl="0" indent="-1651635" algn="l" defTabSz="914400" rtl="0" eaLnBrk="1" fontAlgn="auto" latinLnBrk="0" hangingPunct="1">
              <a:lnSpc>
                <a:spcPts val="7780"/>
              </a:lnSpc>
              <a:spcBef>
                <a:spcPts val="1075"/>
              </a:spcBef>
              <a:spcAft>
                <a:spcPts val="0"/>
              </a:spcAft>
              <a:buClrTx/>
              <a:buSzTx/>
              <a:buFontTx/>
              <a:buNone/>
              <a:tabLst/>
              <a:defRPr/>
            </a:pPr>
            <a:r>
              <a:rPr kumimoji="0" lang="en-US" sz="4400" b="1" i="0" u="none" strike="noStrike" kern="1200" cap="none" spc="-15" normalizeH="0" baseline="0" noProof="0" dirty="0">
                <a:ln>
                  <a:noFill/>
                </a:ln>
                <a:solidFill>
                  <a:srgbClr val="0070C0"/>
                </a:solidFill>
                <a:effectLst/>
                <a:uLnTx/>
                <a:uFillTx/>
                <a:latin typeface="Arial"/>
                <a:ea typeface="+mn-ea"/>
                <a:cs typeface="Arial"/>
              </a:rPr>
              <a:t>Tanzania Geostatistics case study</a:t>
            </a:r>
            <a:endParaRPr kumimoji="0" sz="6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object 4"/>
          <p:cNvPicPr/>
          <p:nvPr/>
        </p:nvPicPr>
        <p:blipFill>
          <a:blip r:embed="rId2" cstate="print"/>
          <a:stretch>
            <a:fillRect/>
          </a:stretch>
        </p:blipFill>
        <p:spPr>
          <a:xfrm>
            <a:off x="17463" y="7938"/>
            <a:ext cx="1641474" cy="1908174"/>
          </a:xfrm>
          <a:prstGeom prst="rect">
            <a:avLst/>
          </a:prstGeom>
        </p:spPr>
      </p:pic>
      <p:pic>
        <p:nvPicPr>
          <p:cNvPr id="5" name="object 5"/>
          <p:cNvPicPr/>
          <p:nvPr/>
        </p:nvPicPr>
        <p:blipFill>
          <a:blip r:embed="rId3" cstate="print"/>
          <a:stretch>
            <a:fillRect/>
          </a:stretch>
        </p:blipFill>
        <p:spPr>
          <a:xfrm>
            <a:off x="10472738" y="9525"/>
            <a:ext cx="1666677" cy="1906587"/>
          </a:xfrm>
          <a:prstGeom prst="rect">
            <a:avLst/>
          </a:prstGeom>
        </p:spPr>
      </p:pic>
      <p:sp>
        <p:nvSpPr>
          <p:cNvPr id="6" name="object 6"/>
          <p:cNvSpPr txBox="1">
            <a:spLocks noGrp="1"/>
          </p:cNvSpPr>
          <p:nvPr>
            <p:ph type="title"/>
          </p:nvPr>
        </p:nvSpPr>
        <p:spPr>
          <a:xfrm>
            <a:off x="3747287" y="151129"/>
            <a:ext cx="4545965" cy="1068070"/>
          </a:xfrm>
          <a:prstGeom prst="rect">
            <a:avLst/>
          </a:prstGeom>
        </p:spPr>
        <p:txBody>
          <a:bodyPr vert="horz" wrap="square" lIns="0" tIns="12700" rIns="0" bIns="0" rtlCol="0">
            <a:spAutoFit/>
          </a:bodyPr>
          <a:lstStyle/>
          <a:p>
            <a:pPr marL="95885">
              <a:lnSpc>
                <a:spcPts val="5905"/>
              </a:lnSpc>
              <a:spcBef>
                <a:spcPts val="100"/>
              </a:spcBef>
            </a:pPr>
            <a:r>
              <a:rPr sz="5000" spc="-430" dirty="0">
                <a:solidFill>
                  <a:srgbClr val="000000"/>
                </a:solidFill>
              </a:rPr>
              <a:t>Ministr</a:t>
            </a:r>
            <a:r>
              <a:rPr sz="5000" spc="-505" dirty="0">
                <a:solidFill>
                  <a:srgbClr val="000000"/>
                </a:solidFill>
              </a:rPr>
              <a:t>y</a:t>
            </a:r>
            <a:r>
              <a:rPr sz="5000" spc="-254" dirty="0">
                <a:solidFill>
                  <a:srgbClr val="000000"/>
                </a:solidFill>
              </a:rPr>
              <a:t> </a:t>
            </a:r>
            <a:r>
              <a:rPr sz="5000" spc="-560" dirty="0">
                <a:solidFill>
                  <a:srgbClr val="000000"/>
                </a:solidFill>
              </a:rPr>
              <a:t>o</a:t>
            </a:r>
            <a:r>
              <a:rPr sz="5000" spc="-300" dirty="0">
                <a:solidFill>
                  <a:srgbClr val="000000"/>
                </a:solidFill>
              </a:rPr>
              <a:t>f</a:t>
            </a:r>
            <a:r>
              <a:rPr sz="5000" spc="-260" dirty="0">
                <a:solidFill>
                  <a:srgbClr val="000000"/>
                </a:solidFill>
              </a:rPr>
              <a:t> </a:t>
            </a:r>
            <a:r>
              <a:rPr sz="5000" spc="-465" dirty="0">
                <a:solidFill>
                  <a:srgbClr val="000000"/>
                </a:solidFill>
              </a:rPr>
              <a:t>Health</a:t>
            </a:r>
            <a:endParaRPr sz="5000"/>
          </a:p>
          <a:p>
            <a:pPr marL="12700">
              <a:lnSpc>
                <a:spcPts val="2305"/>
              </a:lnSpc>
            </a:pPr>
            <a:r>
              <a:rPr sz="2000" spc="-195" dirty="0">
                <a:solidFill>
                  <a:srgbClr val="000000"/>
                </a:solidFill>
              </a:rPr>
              <a:t>Neglecte</a:t>
            </a:r>
            <a:r>
              <a:rPr sz="2000" spc="-220" dirty="0">
                <a:solidFill>
                  <a:srgbClr val="000000"/>
                </a:solidFill>
              </a:rPr>
              <a:t>d</a:t>
            </a:r>
            <a:r>
              <a:rPr sz="2000" spc="-105" dirty="0">
                <a:solidFill>
                  <a:srgbClr val="000000"/>
                </a:solidFill>
              </a:rPr>
              <a:t> </a:t>
            </a:r>
            <a:r>
              <a:rPr sz="2000" spc="-195" dirty="0">
                <a:solidFill>
                  <a:srgbClr val="000000"/>
                </a:solidFill>
              </a:rPr>
              <a:t>Tropica</a:t>
            </a:r>
            <a:r>
              <a:rPr sz="2000" spc="-100" dirty="0">
                <a:solidFill>
                  <a:srgbClr val="000000"/>
                </a:solidFill>
              </a:rPr>
              <a:t>l</a:t>
            </a:r>
            <a:r>
              <a:rPr sz="2000" spc="-105" dirty="0">
                <a:solidFill>
                  <a:srgbClr val="000000"/>
                </a:solidFill>
              </a:rPr>
              <a:t> </a:t>
            </a:r>
            <a:r>
              <a:rPr sz="2000" spc="-200" dirty="0">
                <a:solidFill>
                  <a:srgbClr val="000000"/>
                </a:solidFill>
              </a:rPr>
              <a:t>Disease</a:t>
            </a:r>
            <a:r>
              <a:rPr sz="2000" spc="-204" dirty="0">
                <a:solidFill>
                  <a:srgbClr val="000000"/>
                </a:solidFill>
              </a:rPr>
              <a:t>s</a:t>
            </a:r>
            <a:r>
              <a:rPr sz="2000" spc="-105" dirty="0">
                <a:solidFill>
                  <a:srgbClr val="000000"/>
                </a:solidFill>
              </a:rPr>
              <a:t> </a:t>
            </a:r>
            <a:r>
              <a:rPr sz="2000" spc="-204" dirty="0">
                <a:solidFill>
                  <a:srgbClr val="000000"/>
                </a:solidFill>
              </a:rPr>
              <a:t>Contro</a:t>
            </a:r>
            <a:r>
              <a:rPr sz="2000" spc="-105" dirty="0">
                <a:solidFill>
                  <a:srgbClr val="000000"/>
                </a:solidFill>
              </a:rPr>
              <a:t>l </a:t>
            </a:r>
            <a:r>
              <a:rPr sz="2000" spc="-220" dirty="0">
                <a:solidFill>
                  <a:srgbClr val="000000"/>
                </a:solidFill>
              </a:rPr>
              <a:t>Program</a:t>
            </a:r>
            <a:endParaRPr sz="2000"/>
          </a:p>
        </p:txBody>
      </p:sp>
      <p:sp>
        <p:nvSpPr>
          <p:cNvPr id="8" name="object 8"/>
          <p:cNvSpPr txBox="1"/>
          <p:nvPr/>
        </p:nvSpPr>
        <p:spPr>
          <a:xfrm>
            <a:off x="465137" y="6240871"/>
            <a:ext cx="3573463"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Date:</a:t>
            </a:r>
            <a:r>
              <a:rPr kumimoji="0" sz="2400" b="1" i="0" u="none" strike="noStrike" kern="1200" cap="none" spc="-45" normalizeH="0" baseline="0" noProof="0" dirty="0">
                <a:ln>
                  <a:noFill/>
                </a:ln>
                <a:solidFill>
                  <a:prstClr val="black"/>
                </a:solidFill>
                <a:effectLst/>
                <a:uLnTx/>
                <a:uFillTx/>
                <a:latin typeface="Calibri"/>
                <a:ea typeface="+mn-ea"/>
                <a:cs typeface="Calibri"/>
              </a:rPr>
              <a:t> </a:t>
            </a:r>
            <a:r>
              <a:rPr kumimoji="0" lang="en-US" sz="2400" b="1" i="0" u="none" strike="noStrike" kern="1200" cap="none" spc="-5" normalizeH="0" baseline="0" noProof="0" dirty="0">
                <a:ln>
                  <a:noFill/>
                </a:ln>
                <a:solidFill>
                  <a:prstClr val="black"/>
                </a:solidFill>
                <a:effectLst/>
                <a:uLnTx/>
                <a:uFillTx/>
                <a:latin typeface="Calibri"/>
                <a:ea typeface="+mn-ea"/>
                <a:cs typeface="Calibri"/>
              </a:rPr>
              <a:t>29</a:t>
            </a:r>
            <a:r>
              <a:rPr kumimoji="0" lang="en-US" sz="2400" b="1" i="0" u="none" strike="noStrike" kern="1200" cap="none" spc="-5" normalizeH="0" baseline="30000" noProof="0" dirty="0">
                <a:ln>
                  <a:noFill/>
                </a:ln>
                <a:solidFill>
                  <a:prstClr val="black"/>
                </a:solidFill>
                <a:effectLst/>
                <a:uLnTx/>
                <a:uFillTx/>
                <a:latin typeface="Calibri"/>
                <a:ea typeface="+mn-ea"/>
                <a:cs typeface="Calibri"/>
              </a:rPr>
              <a:t>th</a:t>
            </a:r>
            <a:r>
              <a:rPr kumimoji="0" lang="en-US" sz="2400" b="1" i="0" u="none" strike="noStrike" kern="1200" cap="none" spc="-5" normalizeH="0" baseline="0" noProof="0" dirty="0">
                <a:ln>
                  <a:noFill/>
                </a:ln>
                <a:solidFill>
                  <a:prstClr val="black"/>
                </a:solidFill>
                <a:effectLst/>
                <a:uLnTx/>
                <a:uFillTx/>
                <a:latin typeface="Calibri"/>
                <a:ea typeface="+mn-ea"/>
                <a:cs typeface="Calibri"/>
              </a:rPr>
              <a:t> -30</a:t>
            </a:r>
            <a:r>
              <a:rPr kumimoji="0" lang="en-US" sz="2400" b="1" i="0" u="none" strike="noStrike" kern="1200" cap="none" spc="-5" normalizeH="0" baseline="30000" noProof="0" dirty="0">
                <a:ln>
                  <a:noFill/>
                </a:ln>
                <a:solidFill>
                  <a:prstClr val="black"/>
                </a:solidFill>
                <a:effectLst/>
                <a:uLnTx/>
                <a:uFillTx/>
                <a:latin typeface="Calibri"/>
                <a:ea typeface="+mn-ea"/>
                <a:cs typeface="Calibri"/>
              </a:rPr>
              <a:t>th</a:t>
            </a:r>
            <a:r>
              <a:rPr kumimoji="0" lang="en-US" sz="2400" b="1" i="0" u="none" strike="noStrike" kern="1200" cap="none" spc="-5" normalizeH="0" baseline="0" noProof="0" dirty="0">
                <a:ln>
                  <a:noFill/>
                </a:ln>
                <a:solidFill>
                  <a:prstClr val="black"/>
                </a:solidFill>
                <a:effectLst/>
                <a:uLnTx/>
                <a:uFillTx/>
                <a:latin typeface="Calibri"/>
                <a:ea typeface="+mn-ea"/>
                <a:cs typeface="Calibri"/>
              </a:rPr>
              <a:t> August</a:t>
            </a:r>
            <a:r>
              <a:rPr kumimoji="0" sz="2400" b="1" i="0" u="none" strike="noStrike" kern="1200" cap="none" spc="-4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2023</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2334" y="2471204"/>
            <a:ext cx="10435590" cy="1016497"/>
          </a:xfrm>
          <a:prstGeom prst="rect">
            <a:avLst/>
          </a:prstGeom>
        </p:spPr>
        <p:txBody>
          <a:bodyPr vert="horz" wrap="square" lIns="0" tIns="136525" rIns="0" bIns="0" rtlCol="0">
            <a:spAutoFit/>
          </a:bodyPr>
          <a:lstStyle/>
          <a:p>
            <a:pPr marL="1842770" marR="204470" lvl="0" indent="-1651635" algn="l" defTabSz="914400" rtl="0" eaLnBrk="1" fontAlgn="auto" latinLnBrk="0" hangingPunct="1">
              <a:lnSpc>
                <a:spcPts val="7780"/>
              </a:lnSpc>
              <a:spcBef>
                <a:spcPts val="1075"/>
              </a:spcBef>
              <a:spcAft>
                <a:spcPts val="0"/>
              </a:spcAft>
              <a:buClrTx/>
              <a:buSzTx/>
              <a:buFontTx/>
              <a:buNone/>
              <a:tabLst/>
              <a:defRPr/>
            </a:pPr>
            <a:r>
              <a:rPr kumimoji="0" lang="en-US" sz="4400" b="1" i="0" u="none" strike="noStrike" kern="1200" cap="none" spc="-15" normalizeH="0" baseline="0" noProof="0" dirty="0">
                <a:ln>
                  <a:noFill/>
                </a:ln>
                <a:solidFill>
                  <a:srgbClr val="0070C0"/>
                </a:solidFill>
                <a:effectLst/>
                <a:uLnTx/>
                <a:uFillTx/>
                <a:latin typeface="Arial"/>
                <a:ea typeface="+mn-ea"/>
                <a:cs typeface="Arial"/>
              </a:rPr>
              <a:t>Tanzania Geostatistics case study</a:t>
            </a:r>
            <a:endParaRPr kumimoji="0" sz="6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object 4"/>
          <p:cNvPicPr/>
          <p:nvPr/>
        </p:nvPicPr>
        <p:blipFill>
          <a:blip r:embed="rId2" cstate="print"/>
          <a:stretch>
            <a:fillRect/>
          </a:stretch>
        </p:blipFill>
        <p:spPr>
          <a:xfrm>
            <a:off x="17463" y="7938"/>
            <a:ext cx="1641474" cy="1908174"/>
          </a:xfrm>
          <a:prstGeom prst="rect">
            <a:avLst/>
          </a:prstGeom>
        </p:spPr>
      </p:pic>
      <p:pic>
        <p:nvPicPr>
          <p:cNvPr id="5" name="object 5"/>
          <p:cNvPicPr/>
          <p:nvPr/>
        </p:nvPicPr>
        <p:blipFill>
          <a:blip r:embed="rId3" cstate="print"/>
          <a:stretch>
            <a:fillRect/>
          </a:stretch>
        </p:blipFill>
        <p:spPr>
          <a:xfrm>
            <a:off x="10472738" y="9525"/>
            <a:ext cx="1666677" cy="1906587"/>
          </a:xfrm>
          <a:prstGeom prst="rect">
            <a:avLst/>
          </a:prstGeom>
        </p:spPr>
      </p:pic>
      <p:sp>
        <p:nvSpPr>
          <p:cNvPr id="6" name="object 6"/>
          <p:cNvSpPr txBox="1">
            <a:spLocks noGrp="1"/>
          </p:cNvSpPr>
          <p:nvPr>
            <p:ph type="title"/>
          </p:nvPr>
        </p:nvSpPr>
        <p:spPr>
          <a:xfrm>
            <a:off x="3747287" y="151129"/>
            <a:ext cx="4545965" cy="1068070"/>
          </a:xfrm>
          <a:prstGeom prst="rect">
            <a:avLst/>
          </a:prstGeom>
        </p:spPr>
        <p:txBody>
          <a:bodyPr vert="horz" wrap="square" lIns="0" tIns="12700" rIns="0" bIns="0" rtlCol="0">
            <a:spAutoFit/>
          </a:bodyPr>
          <a:lstStyle/>
          <a:p>
            <a:pPr marL="95885">
              <a:lnSpc>
                <a:spcPts val="5905"/>
              </a:lnSpc>
              <a:spcBef>
                <a:spcPts val="100"/>
              </a:spcBef>
            </a:pPr>
            <a:r>
              <a:rPr sz="5000" spc="-430" dirty="0">
                <a:solidFill>
                  <a:srgbClr val="000000"/>
                </a:solidFill>
              </a:rPr>
              <a:t>Ministr</a:t>
            </a:r>
            <a:r>
              <a:rPr sz="5000" spc="-505" dirty="0">
                <a:solidFill>
                  <a:srgbClr val="000000"/>
                </a:solidFill>
              </a:rPr>
              <a:t>y</a:t>
            </a:r>
            <a:r>
              <a:rPr sz="5000" spc="-254" dirty="0">
                <a:solidFill>
                  <a:srgbClr val="000000"/>
                </a:solidFill>
              </a:rPr>
              <a:t> </a:t>
            </a:r>
            <a:r>
              <a:rPr sz="5000" spc="-560" dirty="0">
                <a:solidFill>
                  <a:srgbClr val="000000"/>
                </a:solidFill>
              </a:rPr>
              <a:t>o</a:t>
            </a:r>
            <a:r>
              <a:rPr sz="5000" spc="-300" dirty="0">
                <a:solidFill>
                  <a:srgbClr val="000000"/>
                </a:solidFill>
              </a:rPr>
              <a:t>f</a:t>
            </a:r>
            <a:r>
              <a:rPr sz="5000" spc="-260" dirty="0">
                <a:solidFill>
                  <a:srgbClr val="000000"/>
                </a:solidFill>
              </a:rPr>
              <a:t> </a:t>
            </a:r>
            <a:r>
              <a:rPr sz="5000" spc="-465" dirty="0">
                <a:solidFill>
                  <a:srgbClr val="000000"/>
                </a:solidFill>
              </a:rPr>
              <a:t>Health</a:t>
            </a:r>
            <a:endParaRPr sz="5000"/>
          </a:p>
          <a:p>
            <a:pPr marL="12700">
              <a:lnSpc>
                <a:spcPts val="2305"/>
              </a:lnSpc>
            </a:pPr>
            <a:r>
              <a:rPr sz="2000" spc="-195" dirty="0">
                <a:solidFill>
                  <a:srgbClr val="000000"/>
                </a:solidFill>
              </a:rPr>
              <a:t>Neglecte</a:t>
            </a:r>
            <a:r>
              <a:rPr sz="2000" spc="-220" dirty="0">
                <a:solidFill>
                  <a:srgbClr val="000000"/>
                </a:solidFill>
              </a:rPr>
              <a:t>d</a:t>
            </a:r>
            <a:r>
              <a:rPr sz="2000" spc="-105" dirty="0">
                <a:solidFill>
                  <a:srgbClr val="000000"/>
                </a:solidFill>
              </a:rPr>
              <a:t> </a:t>
            </a:r>
            <a:r>
              <a:rPr sz="2000" spc="-195" dirty="0">
                <a:solidFill>
                  <a:srgbClr val="000000"/>
                </a:solidFill>
              </a:rPr>
              <a:t>Tropica</a:t>
            </a:r>
            <a:r>
              <a:rPr sz="2000" spc="-100" dirty="0">
                <a:solidFill>
                  <a:srgbClr val="000000"/>
                </a:solidFill>
              </a:rPr>
              <a:t>l</a:t>
            </a:r>
            <a:r>
              <a:rPr sz="2000" spc="-105" dirty="0">
                <a:solidFill>
                  <a:srgbClr val="000000"/>
                </a:solidFill>
              </a:rPr>
              <a:t> </a:t>
            </a:r>
            <a:r>
              <a:rPr sz="2000" spc="-200" dirty="0">
                <a:solidFill>
                  <a:srgbClr val="000000"/>
                </a:solidFill>
              </a:rPr>
              <a:t>Disease</a:t>
            </a:r>
            <a:r>
              <a:rPr sz="2000" spc="-204" dirty="0">
                <a:solidFill>
                  <a:srgbClr val="000000"/>
                </a:solidFill>
              </a:rPr>
              <a:t>s</a:t>
            </a:r>
            <a:r>
              <a:rPr sz="2000" spc="-105" dirty="0">
                <a:solidFill>
                  <a:srgbClr val="000000"/>
                </a:solidFill>
              </a:rPr>
              <a:t> </a:t>
            </a:r>
            <a:r>
              <a:rPr sz="2000" spc="-204" dirty="0">
                <a:solidFill>
                  <a:srgbClr val="000000"/>
                </a:solidFill>
              </a:rPr>
              <a:t>Contro</a:t>
            </a:r>
            <a:r>
              <a:rPr sz="2000" spc="-105" dirty="0">
                <a:solidFill>
                  <a:srgbClr val="000000"/>
                </a:solidFill>
              </a:rPr>
              <a:t>l </a:t>
            </a:r>
            <a:r>
              <a:rPr sz="2000" spc="-220" dirty="0">
                <a:solidFill>
                  <a:srgbClr val="000000"/>
                </a:solidFill>
              </a:rPr>
              <a:t>Program</a:t>
            </a:r>
            <a:endParaRPr sz="2000"/>
          </a:p>
        </p:txBody>
      </p:sp>
      <p:sp>
        <p:nvSpPr>
          <p:cNvPr id="8" name="object 8"/>
          <p:cNvSpPr txBox="1"/>
          <p:nvPr/>
        </p:nvSpPr>
        <p:spPr>
          <a:xfrm>
            <a:off x="465137" y="6240871"/>
            <a:ext cx="3573463"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Date:</a:t>
            </a:r>
            <a:r>
              <a:rPr kumimoji="0" sz="2400" b="1" i="0" u="none" strike="noStrike" kern="1200" cap="none" spc="-45" normalizeH="0" baseline="0" noProof="0" dirty="0">
                <a:ln>
                  <a:noFill/>
                </a:ln>
                <a:solidFill>
                  <a:prstClr val="black"/>
                </a:solidFill>
                <a:effectLst/>
                <a:uLnTx/>
                <a:uFillTx/>
                <a:latin typeface="Calibri"/>
                <a:ea typeface="+mn-ea"/>
                <a:cs typeface="Calibri"/>
              </a:rPr>
              <a:t> </a:t>
            </a:r>
            <a:r>
              <a:rPr kumimoji="0" lang="en-US" sz="2400" b="1" i="0" u="none" strike="noStrike" kern="1200" cap="none" spc="-5" normalizeH="0" baseline="0" noProof="0" dirty="0">
                <a:ln>
                  <a:noFill/>
                </a:ln>
                <a:solidFill>
                  <a:prstClr val="black"/>
                </a:solidFill>
                <a:effectLst/>
                <a:uLnTx/>
                <a:uFillTx/>
                <a:latin typeface="Calibri"/>
                <a:ea typeface="+mn-ea"/>
                <a:cs typeface="Calibri"/>
              </a:rPr>
              <a:t>29</a:t>
            </a:r>
            <a:r>
              <a:rPr kumimoji="0" lang="en-US" sz="2400" b="1" i="0" u="none" strike="noStrike" kern="1200" cap="none" spc="-5" normalizeH="0" baseline="30000" noProof="0" dirty="0">
                <a:ln>
                  <a:noFill/>
                </a:ln>
                <a:solidFill>
                  <a:prstClr val="black"/>
                </a:solidFill>
                <a:effectLst/>
                <a:uLnTx/>
                <a:uFillTx/>
                <a:latin typeface="Calibri"/>
                <a:ea typeface="+mn-ea"/>
                <a:cs typeface="Calibri"/>
              </a:rPr>
              <a:t>th</a:t>
            </a:r>
            <a:r>
              <a:rPr kumimoji="0" lang="en-US" sz="2400" b="1" i="0" u="none" strike="noStrike" kern="1200" cap="none" spc="-5" normalizeH="0" baseline="0" noProof="0" dirty="0">
                <a:ln>
                  <a:noFill/>
                </a:ln>
                <a:solidFill>
                  <a:prstClr val="black"/>
                </a:solidFill>
                <a:effectLst/>
                <a:uLnTx/>
                <a:uFillTx/>
                <a:latin typeface="Calibri"/>
                <a:ea typeface="+mn-ea"/>
                <a:cs typeface="Calibri"/>
              </a:rPr>
              <a:t> -30</a:t>
            </a:r>
            <a:r>
              <a:rPr kumimoji="0" lang="en-US" sz="2400" b="1" i="0" u="none" strike="noStrike" kern="1200" cap="none" spc="-5" normalizeH="0" baseline="30000" noProof="0" dirty="0">
                <a:ln>
                  <a:noFill/>
                </a:ln>
                <a:solidFill>
                  <a:prstClr val="black"/>
                </a:solidFill>
                <a:effectLst/>
                <a:uLnTx/>
                <a:uFillTx/>
                <a:latin typeface="Calibri"/>
                <a:ea typeface="+mn-ea"/>
                <a:cs typeface="Calibri"/>
              </a:rPr>
              <a:t>th</a:t>
            </a:r>
            <a:r>
              <a:rPr kumimoji="0" lang="en-US" sz="2400" b="1" i="0" u="none" strike="noStrike" kern="1200" cap="none" spc="-5" normalizeH="0" baseline="0" noProof="0" dirty="0">
                <a:ln>
                  <a:noFill/>
                </a:ln>
                <a:solidFill>
                  <a:prstClr val="black"/>
                </a:solidFill>
                <a:effectLst/>
                <a:uLnTx/>
                <a:uFillTx/>
                <a:latin typeface="Calibri"/>
                <a:ea typeface="+mn-ea"/>
                <a:cs typeface="Calibri"/>
              </a:rPr>
              <a:t> August</a:t>
            </a:r>
            <a:r>
              <a:rPr kumimoji="0" sz="2400" b="1" i="0" u="none" strike="noStrike" kern="1200" cap="none" spc="-4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2023</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0546" y="1836271"/>
            <a:ext cx="11390454" cy="3954929"/>
          </a:xfrm>
          <a:prstGeom prst="rect">
            <a:avLst/>
          </a:prstGeom>
        </p:spPr>
        <p:txBody>
          <a:bodyPr vert="horz" wrap="square" lIns="0" tIns="12700" rIns="0" bIns="0" rtlCol="0">
            <a:spAutoFit/>
          </a:bodyPr>
          <a:lstStyle/>
          <a:p>
            <a:pPr marL="187960" marR="0" lvl="0" indent="-175895" algn="just" defTabSz="914400" rtl="0" eaLnBrk="1" fontAlgn="auto" latinLnBrk="0" hangingPunct="1">
              <a:lnSpc>
                <a:spcPct val="100000"/>
              </a:lnSpc>
              <a:spcBef>
                <a:spcPts val="100"/>
              </a:spcBef>
              <a:spcAft>
                <a:spcPts val="0"/>
              </a:spcAft>
              <a:buClrTx/>
              <a:buSzTx/>
              <a:buFont typeface="Arial MT"/>
              <a:buChar char="•"/>
              <a:tabLst>
                <a:tab pos="188595" algn="l"/>
              </a:tabLst>
              <a:defRPr/>
            </a:pPr>
            <a:r>
              <a:rPr kumimoji="0" lang="en-US" sz="2800" b="0" i="0" u="none" strike="noStrike" kern="1200" cap="none" spc="0" normalizeH="0" baseline="0" noProof="0" dirty="0">
                <a:ln>
                  <a:noFill/>
                </a:ln>
                <a:solidFill>
                  <a:prstClr val="black"/>
                </a:solidFill>
                <a:effectLst/>
                <a:uLnTx/>
                <a:uFillTx/>
                <a:latin typeface="Microsoft Sans Serif"/>
                <a:ea typeface="+mn-ea"/>
                <a:cs typeface="Microsoft Sans Serif"/>
              </a:rPr>
              <a:t>Tanzania has implemented the SAFE strategy since 1999 </a:t>
            </a:r>
          </a:p>
          <a:p>
            <a:pPr marL="187960" marR="0" lvl="0" indent="-175895" algn="just" defTabSz="914400" rtl="0" eaLnBrk="1" fontAlgn="auto" latinLnBrk="0" hangingPunct="1">
              <a:lnSpc>
                <a:spcPct val="100000"/>
              </a:lnSpc>
              <a:spcBef>
                <a:spcPts val="100"/>
              </a:spcBef>
              <a:spcAft>
                <a:spcPts val="0"/>
              </a:spcAft>
              <a:buClrTx/>
              <a:buSzTx/>
              <a:buFont typeface="Arial MT"/>
              <a:buChar char="•"/>
              <a:tabLst>
                <a:tab pos="188595" algn="l"/>
              </a:tabLst>
              <a:defRPr/>
            </a:pPr>
            <a:r>
              <a:rPr kumimoji="0" lang="en-US" sz="2800" b="0" i="0" u="none" strike="noStrike" kern="1200" cap="none" spc="0" normalizeH="0" baseline="0" noProof="0" dirty="0">
                <a:ln>
                  <a:noFill/>
                </a:ln>
                <a:solidFill>
                  <a:prstClr val="black"/>
                </a:solidFill>
                <a:effectLst/>
                <a:uLnTx/>
                <a:uFillTx/>
                <a:latin typeface="Microsoft Sans Serif"/>
                <a:ea typeface="+mn-ea"/>
                <a:cs typeface="Microsoft Sans Serif"/>
              </a:rPr>
              <a:t>MDA was expanded to cover a total of 69 districts (77 evaluation units) and 89 districts were eligible for TT surgery program.</a:t>
            </a:r>
          </a:p>
          <a:p>
            <a:pPr marL="187960" marR="0" lvl="0" indent="-175895" algn="just" defTabSz="914400" rtl="0" eaLnBrk="1" fontAlgn="auto" latinLnBrk="0" hangingPunct="1">
              <a:lnSpc>
                <a:spcPct val="100000"/>
              </a:lnSpc>
              <a:spcBef>
                <a:spcPts val="100"/>
              </a:spcBef>
              <a:spcAft>
                <a:spcPts val="0"/>
              </a:spcAft>
              <a:buClrTx/>
              <a:buSzTx/>
              <a:buFont typeface="Arial MT"/>
              <a:buChar char="•"/>
              <a:tabLst>
                <a:tab pos="188595" algn="l"/>
              </a:tabLst>
              <a:defRPr/>
            </a:pPr>
            <a:endParaRPr kumimoji="0" lang="en-US" sz="2800" b="0" i="0" u="none" strike="noStrike" kern="1200" cap="none" spc="0" normalizeH="0" baseline="0" noProof="0" dirty="0">
              <a:ln>
                <a:noFill/>
              </a:ln>
              <a:solidFill>
                <a:prstClr val="black"/>
              </a:solidFill>
              <a:effectLst/>
              <a:uLnTx/>
              <a:uFillTx/>
              <a:latin typeface="Microsoft Sans Serif"/>
              <a:ea typeface="+mn-ea"/>
              <a:cs typeface="Microsoft Sans Serif"/>
            </a:endParaRPr>
          </a:p>
          <a:p>
            <a:pPr marL="187960" marR="0" lvl="0" indent="-175895" algn="just" defTabSz="914400" rtl="0" eaLnBrk="1" fontAlgn="auto" latinLnBrk="0" hangingPunct="1">
              <a:lnSpc>
                <a:spcPct val="100000"/>
              </a:lnSpc>
              <a:spcBef>
                <a:spcPts val="100"/>
              </a:spcBef>
              <a:spcAft>
                <a:spcPts val="0"/>
              </a:spcAft>
              <a:buClrTx/>
              <a:buSzTx/>
              <a:buFont typeface="Arial MT"/>
              <a:buChar char="•"/>
              <a:tabLst>
                <a:tab pos="188595" algn="l"/>
              </a:tabLst>
              <a:defRPr/>
            </a:pPr>
            <a:r>
              <a:rPr lang="en-US" sz="2800" dirty="0">
                <a:solidFill>
                  <a:prstClr val="black"/>
                </a:solidFill>
                <a:latin typeface="Microsoft Sans Serif"/>
                <a:cs typeface="Microsoft Sans Serif"/>
              </a:rPr>
              <a:t>T</a:t>
            </a:r>
            <a:r>
              <a:rPr kumimoji="0" lang="en-US" sz="2800" b="0" i="0" u="none" strike="noStrike" kern="1200" cap="none" spc="0" normalizeH="0" baseline="0" noProof="0" dirty="0">
                <a:ln>
                  <a:noFill/>
                </a:ln>
                <a:solidFill>
                  <a:prstClr val="black"/>
                </a:solidFill>
                <a:effectLst/>
                <a:uLnTx/>
                <a:uFillTx/>
                <a:latin typeface="Microsoft Sans Serif"/>
                <a:ea typeface="+mn-ea"/>
                <a:cs typeface="Microsoft Sans Serif"/>
              </a:rPr>
              <a:t>he prevalence of TF </a:t>
            </a:r>
            <a:r>
              <a:rPr lang="en-US" sz="2800" dirty="0">
                <a:solidFill>
                  <a:prstClr val="black"/>
                </a:solidFill>
                <a:latin typeface="Microsoft Sans Serif"/>
                <a:cs typeface="Microsoft Sans Serif"/>
              </a:rPr>
              <a:t>and TT </a:t>
            </a:r>
            <a:r>
              <a:rPr kumimoji="0" lang="en-US" sz="2800" b="0" i="0" u="none" strike="noStrike" kern="1200" cap="none" spc="0" normalizeH="0" baseline="0" noProof="0" dirty="0">
                <a:ln>
                  <a:noFill/>
                </a:ln>
                <a:solidFill>
                  <a:prstClr val="black"/>
                </a:solidFill>
                <a:effectLst/>
                <a:uLnTx/>
                <a:uFillTx/>
                <a:latin typeface="Microsoft Sans Serif"/>
                <a:ea typeface="+mn-ea"/>
                <a:cs typeface="Microsoft Sans Serif"/>
              </a:rPr>
              <a:t>have usually been measured at the same time.</a:t>
            </a:r>
          </a:p>
          <a:p>
            <a:pPr marL="187960" marR="0" lvl="0" indent="-175895" algn="just" defTabSz="914400" rtl="0" eaLnBrk="1" fontAlgn="auto" latinLnBrk="0" hangingPunct="1">
              <a:lnSpc>
                <a:spcPct val="100000"/>
              </a:lnSpc>
              <a:spcBef>
                <a:spcPts val="100"/>
              </a:spcBef>
              <a:spcAft>
                <a:spcPts val="0"/>
              </a:spcAft>
              <a:buClrTx/>
              <a:buSzTx/>
              <a:buFont typeface="Arial MT"/>
              <a:buChar char="•"/>
              <a:tabLst>
                <a:tab pos="188595" algn="l"/>
              </a:tabLst>
              <a:defRPr/>
            </a:pPr>
            <a:endParaRPr kumimoji="0" lang="en-US" sz="2800" b="0" i="0" u="none" strike="noStrike" kern="1200" cap="none" spc="0" normalizeH="0" baseline="0" noProof="0" dirty="0">
              <a:ln>
                <a:noFill/>
              </a:ln>
              <a:solidFill>
                <a:prstClr val="black"/>
              </a:solidFill>
              <a:effectLst/>
              <a:uLnTx/>
              <a:uFillTx/>
              <a:latin typeface="Microsoft Sans Serif"/>
              <a:ea typeface="+mn-ea"/>
              <a:cs typeface="Microsoft Sans Serif"/>
            </a:endParaRPr>
          </a:p>
          <a:p>
            <a:pPr marL="187960" marR="0" lvl="0" indent="-175895" algn="just" defTabSz="914400" rtl="0" eaLnBrk="1" fontAlgn="auto" latinLnBrk="0" hangingPunct="1">
              <a:lnSpc>
                <a:spcPct val="100000"/>
              </a:lnSpc>
              <a:spcBef>
                <a:spcPts val="100"/>
              </a:spcBef>
              <a:spcAft>
                <a:spcPts val="0"/>
              </a:spcAft>
              <a:buClrTx/>
              <a:buSzTx/>
              <a:buFont typeface="Arial MT"/>
              <a:buChar char="•"/>
              <a:tabLst>
                <a:tab pos="188595" algn="l"/>
              </a:tabLst>
              <a:defRPr/>
            </a:pPr>
            <a:r>
              <a:rPr kumimoji="0" lang="en-US" sz="2800" b="0" i="0" u="none" strike="noStrike" kern="1200" cap="none" spc="0" normalizeH="0" baseline="0" noProof="0" dirty="0">
                <a:ln>
                  <a:noFill/>
                </a:ln>
                <a:solidFill>
                  <a:prstClr val="black"/>
                </a:solidFill>
                <a:effectLst/>
                <a:uLnTx/>
                <a:uFillTx/>
                <a:latin typeface="Microsoft Sans Serif"/>
                <a:ea typeface="+mn-ea"/>
                <a:cs typeface="Microsoft Sans Serif"/>
              </a:rPr>
              <a:t>If TF prevalence survey is not indicated, </a:t>
            </a:r>
            <a:r>
              <a:rPr lang="en-US" sz="2800" dirty="0">
                <a:solidFill>
                  <a:prstClr val="black"/>
                </a:solidFill>
                <a:latin typeface="Microsoft Sans Serif"/>
                <a:cs typeface="Microsoft Sans Serif"/>
              </a:rPr>
              <a:t>the</a:t>
            </a:r>
            <a:r>
              <a:rPr kumimoji="0" lang="en-US" sz="2800" b="0" i="0" u="none" strike="noStrike" kern="1200" cap="none" spc="0" normalizeH="0" baseline="0" noProof="0" dirty="0">
                <a:ln>
                  <a:noFill/>
                </a:ln>
                <a:solidFill>
                  <a:prstClr val="black"/>
                </a:solidFill>
                <a:effectLst/>
                <a:uLnTx/>
                <a:uFillTx/>
                <a:latin typeface="Microsoft Sans Serif"/>
                <a:ea typeface="+mn-ea"/>
                <a:cs typeface="Microsoft Sans Serif"/>
              </a:rPr>
              <a:t> TT-only survey </a:t>
            </a:r>
            <a:r>
              <a:rPr lang="en-US" sz="2800" dirty="0">
                <a:solidFill>
                  <a:prstClr val="black"/>
                </a:solidFill>
                <a:latin typeface="Microsoft Sans Serif"/>
                <a:cs typeface="Microsoft Sans Serif"/>
              </a:rPr>
              <a:t>may be an option for TT prevalence estimates</a:t>
            </a:r>
            <a:r>
              <a:rPr kumimoji="0" lang="en-US" sz="2800" b="0" i="0" u="none" strike="noStrike" kern="1200" cap="none" spc="0" normalizeH="0" baseline="0" noProof="0" dirty="0">
                <a:ln>
                  <a:noFill/>
                </a:ln>
                <a:solidFill>
                  <a:prstClr val="black"/>
                </a:solidFill>
                <a:effectLst/>
                <a:uLnTx/>
                <a:uFillTx/>
                <a:latin typeface="Microsoft Sans Serif"/>
                <a:ea typeface="+mn-ea"/>
                <a:cs typeface="Microsoft Sans Serif"/>
              </a:rPr>
              <a:t> </a:t>
            </a:r>
            <a:endParaRPr kumimoji="0" sz="2800" b="0" i="0" u="none" strike="noStrike" kern="1200" cap="none" spc="0" normalizeH="0" baseline="0" noProof="0" dirty="0">
              <a:ln>
                <a:noFill/>
              </a:ln>
              <a:solidFill>
                <a:prstClr val="black"/>
              </a:solidFill>
              <a:effectLst/>
              <a:uLnTx/>
              <a:uFillTx/>
              <a:latin typeface="Microsoft Sans Serif"/>
              <a:ea typeface="+mn-ea"/>
              <a:cs typeface="Microsoft Sans Serif"/>
            </a:endParaRPr>
          </a:p>
        </p:txBody>
      </p:sp>
      <p:grpSp>
        <p:nvGrpSpPr>
          <p:cNvPr id="3" name="object 3"/>
          <p:cNvGrpSpPr/>
          <p:nvPr/>
        </p:nvGrpSpPr>
        <p:grpSpPr>
          <a:xfrm>
            <a:off x="133350" y="0"/>
            <a:ext cx="11868150" cy="1391285"/>
            <a:chOff x="133350" y="0"/>
            <a:chExt cx="11868150" cy="1391285"/>
          </a:xfrm>
        </p:grpSpPr>
        <p:pic>
          <p:nvPicPr>
            <p:cNvPr id="4" name="object 4"/>
            <p:cNvPicPr/>
            <p:nvPr/>
          </p:nvPicPr>
          <p:blipFill>
            <a:blip r:embed="rId2" cstate="print"/>
            <a:stretch>
              <a:fillRect/>
            </a:stretch>
          </p:blipFill>
          <p:spPr>
            <a:xfrm>
              <a:off x="10635427" y="0"/>
              <a:ext cx="1366072" cy="1391060"/>
            </a:xfrm>
            <a:prstGeom prst="rect">
              <a:avLst/>
            </a:prstGeom>
          </p:spPr>
        </p:pic>
        <p:pic>
          <p:nvPicPr>
            <p:cNvPr id="5" name="object 5"/>
            <p:cNvPicPr/>
            <p:nvPr/>
          </p:nvPicPr>
          <p:blipFill>
            <a:blip r:embed="rId3" cstate="print"/>
            <a:stretch>
              <a:fillRect/>
            </a:stretch>
          </p:blipFill>
          <p:spPr>
            <a:xfrm>
              <a:off x="133350" y="0"/>
              <a:ext cx="1310441" cy="1244393"/>
            </a:xfrm>
            <a:prstGeom prst="rect">
              <a:avLst/>
            </a:prstGeom>
          </p:spPr>
        </p:pic>
        <p:pic>
          <p:nvPicPr>
            <p:cNvPr id="6" name="object 6"/>
            <p:cNvPicPr/>
            <p:nvPr/>
          </p:nvPicPr>
          <p:blipFill>
            <a:blip r:embed="rId4" cstate="print"/>
            <a:stretch>
              <a:fillRect/>
            </a:stretch>
          </p:blipFill>
          <p:spPr>
            <a:xfrm>
              <a:off x="1443791" y="127222"/>
              <a:ext cx="9191635" cy="1101267"/>
            </a:xfrm>
            <a:prstGeom prst="rect">
              <a:avLst/>
            </a:prstGeom>
          </p:spPr>
        </p:pic>
      </p:grpSp>
      <p:sp>
        <p:nvSpPr>
          <p:cNvPr id="7" name="object 7"/>
          <p:cNvSpPr txBox="1">
            <a:spLocks noGrp="1"/>
          </p:cNvSpPr>
          <p:nvPr>
            <p:ph type="title"/>
          </p:nvPr>
        </p:nvSpPr>
        <p:spPr>
          <a:xfrm>
            <a:off x="2362200" y="0"/>
            <a:ext cx="8087359" cy="1122680"/>
          </a:xfrm>
          <a:prstGeom prst="rect">
            <a:avLst/>
          </a:prstGeom>
        </p:spPr>
        <p:txBody>
          <a:bodyPr vert="horz" wrap="square" lIns="0" tIns="12700" rIns="0" bIns="0" rtlCol="0">
            <a:spAutoFit/>
          </a:bodyPr>
          <a:lstStyle/>
          <a:p>
            <a:pPr marL="12700">
              <a:lnSpc>
                <a:spcPct val="100000"/>
              </a:lnSpc>
              <a:spcBef>
                <a:spcPts val="100"/>
              </a:spcBef>
            </a:pPr>
            <a:r>
              <a:rPr lang="en-US" sz="7200" spc="-15" dirty="0">
                <a:solidFill>
                  <a:srgbClr val="185C83"/>
                </a:solidFill>
              </a:rPr>
              <a:t>Background</a:t>
            </a:r>
            <a:endParaRPr sz="7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6699" y="1552918"/>
            <a:ext cx="11734800" cy="5493812"/>
          </a:xfrm>
          <a:prstGeom prst="rect">
            <a:avLst/>
          </a:prstGeom>
        </p:spPr>
        <p:txBody>
          <a:bodyPr vert="horz" wrap="square" lIns="0" tIns="12700" rIns="0" bIns="0" rtlCol="0">
            <a:spAutoFit/>
          </a:bodyPr>
          <a:lstStyle/>
          <a:p>
            <a:pPr marL="354965" indent="-342900" algn="just">
              <a:spcBef>
                <a:spcPts val="100"/>
              </a:spcBef>
              <a:buFont typeface="Arial" panose="020B0604020202020204" pitchFamily="34" charset="0"/>
              <a:buChar char="•"/>
              <a:tabLst>
                <a:tab pos="188595" algn="l"/>
              </a:tabLst>
            </a:pPr>
            <a:r>
              <a:rPr lang="en-US" sz="3200" dirty="0">
                <a:latin typeface="Microsoft Sans Serif"/>
                <a:cs typeface="Microsoft Sans Serif"/>
              </a:rPr>
              <a:t>11 districts met the criteria for TT-only surveys</a:t>
            </a:r>
          </a:p>
          <a:p>
            <a:pPr marL="354965" indent="-342900" algn="just">
              <a:lnSpc>
                <a:spcPct val="100000"/>
              </a:lnSpc>
              <a:spcBef>
                <a:spcPts val="100"/>
              </a:spcBef>
              <a:buFont typeface="Arial" panose="020B0604020202020204" pitchFamily="34" charset="0"/>
              <a:buChar char="•"/>
              <a:tabLst>
                <a:tab pos="188595" algn="l"/>
              </a:tabLst>
            </a:pPr>
            <a:r>
              <a:rPr lang="en-US" sz="3200" dirty="0">
                <a:latin typeface="Microsoft Sans Serif"/>
                <a:cs typeface="Microsoft Sans Serif"/>
              </a:rPr>
              <a:t>Despite completing the TT surgery program, through observation by frontline health workers it was suspected that the TT prevalence was above 0.2% in these areas</a:t>
            </a:r>
          </a:p>
          <a:p>
            <a:pPr marL="354965" indent="-342900" algn="just">
              <a:lnSpc>
                <a:spcPct val="100000"/>
              </a:lnSpc>
              <a:spcBef>
                <a:spcPts val="100"/>
              </a:spcBef>
              <a:buFont typeface="Arial" panose="020B0604020202020204" pitchFamily="34" charset="0"/>
              <a:buChar char="•"/>
              <a:tabLst>
                <a:tab pos="188595" algn="l"/>
              </a:tabLst>
            </a:pPr>
            <a:endParaRPr lang="en-US" sz="3200" dirty="0">
              <a:latin typeface="Microsoft Sans Serif"/>
              <a:cs typeface="Microsoft Sans Serif"/>
            </a:endParaRPr>
          </a:p>
          <a:p>
            <a:pPr marL="469265" indent="-457200" algn="just">
              <a:lnSpc>
                <a:spcPct val="100000"/>
              </a:lnSpc>
              <a:spcBef>
                <a:spcPts val="100"/>
              </a:spcBef>
              <a:buFont typeface="Arial" panose="020B0604020202020204" pitchFamily="34" charset="0"/>
              <a:buChar char="•"/>
              <a:tabLst>
                <a:tab pos="188595" algn="l"/>
              </a:tabLst>
            </a:pPr>
            <a:r>
              <a:rPr lang="en-US" sz="3200" dirty="0">
                <a:latin typeface="Microsoft Sans Serif"/>
                <a:cs typeface="Microsoft Sans Serif"/>
              </a:rPr>
              <a:t>Combining geographically contiguous and homogenous districts into single super-evaluation units provides reliable estimates of TT prevalence </a:t>
            </a:r>
          </a:p>
          <a:p>
            <a:pPr marL="354965" indent="-342900" algn="just">
              <a:lnSpc>
                <a:spcPct val="100000"/>
              </a:lnSpc>
              <a:spcBef>
                <a:spcPts val="100"/>
              </a:spcBef>
              <a:buFont typeface="Arial" panose="020B0604020202020204" pitchFamily="34" charset="0"/>
              <a:buChar char="•"/>
              <a:tabLst>
                <a:tab pos="188595" algn="l"/>
              </a:tabLst>
            </a:pPr>
            <a:r>
              <a:rPr lang="en-US" sz="3200" dirty="0">
                <a:latin typeface="Microsoft Sans Serif"/>
                <a:cs typeface="Microsoft Sans Serif"/>
              </a:rPr>
              <a:t>This approach is cost effective due to the reduction in the number of clusters in a super EU</a:t>
            </a:r>
          </a:p>
          <a:p>
            <a:pPr marL="12065" algn="just">
              <a:lnSpc>
                <a:spcPct val="100000"/>
              </a:lnSpc>
              <a:spcBef>
                <a:spcPts val="100"/>
              </a:spcBef>
              <a:tabLst>
                <a:tab pos="188595" algn="l"/>
              </a:tabLst>
            </a:pPr>
            <a:r>
              <a:rPr lang="en-US" sz="3200" dirty="0">
                <a:latin typeface="Microsoft Sans Serif"/>
                <a:cs typeface="Microsoft Sans Serif"/>
              </a:rPr>
              <a:t> </a:t>
            </a:r>
          </a:p>
        </p:txBody>
      </p:sp>
      <p:grpSp>
        <p:nvGrpSpPr>
          <p:cNvPr id="3" name="object 3"/>
          <p:cNvGrpSpPr/>
          <p:nvPr/>
        </p:nvGrpSpPr>
        <p:grpSpPr>
          <a:xfrm>
            <a:off x="133350" y="0"/>
            <a:ext cx="11868150" cy="1391285"/>
            <a:chOff x="133350" y="0"/>
            <a:chExt cx="11868150" cy="1391285"/>
          </a:xfrm>
        </p:grpSpPr>
        <p:pic>
          <p:nvPicPr>
            <p:cNvPr id="4" name="object 4"/>
            <p:cNvPicPr/>
            <p:nvPr/>
          </p:nvPicPr>
          <p:blipFill>
            <a:blip r:embed="rId2" cstate="print"/>
            <a:stretch>
              <a:fillRect/>
            </a:stretch>
          </p:blipFill>
          <p:spPr>
            <a:xfrm>
              <a:off x="10635427" y="0"/>
              <a:ext cx="1366072" cy="1391060"/>
            </a:xfrm>
            <a:prstGeom prst="rect">
              <a:avLst/>
            </a:prstGeom>
          </p:spPr>
        </p:pic>
        <p:pic>
          <p:nvPicPr>
            <p:cNvPr id="5" name="object 5"/>
            <p:cNvPicPr/>
            <p:nvPr/>
          </p:nvPicPr>
          <p:blipFill>
            <a:blip r:embed="rId3" cstate="print"/>
            <a:stretch>
              <a:fillRect/>
            </a:stretch>
          </p:blipFill>
          <p:spPr>
            <a:xfrm>
              <a:off x="133350" y="0"/>
              <a:ext cx="1310441" cy="1244393"/>
            </a:xfrm>
            <a:prstGeom prst="rect">
              <a:avLst/>
            </a:prstGeom>
          </p:spPr>
        </p:pic>
        <p:pic>
          <p:nvPicPr>
            <p:cNvPr id="6" name="object 6"/>
            <p:cNvPicPr/>
            <p:nvPr/>
          </p:nvPicPr>
          <p:blipFill>
            <a:blip r:embed="rId4" cstate="print"/>
            <a:stretch>
              <a:fillRect/>
            </a:stretch>
          </p:blipFill>
          <p:spPr>
            <a:xfrm>
              <a:off x="1443791" y="127222"/>
              <a:ext cx="9191635" cy="1101267"/>
            </a:xfrm>
            <a:prstGeom prst="rect">
              <a:avLst/>
            </a:prstGeom>
          </p:spPr>
        </p:pic>
      </p:grpSp>
      <p:sp>
        <p:nvSpPr>
          <p:cNvPr id="7" name="object 7"/>
          <p:cNvSpPr txBox="1">
            <a:spLocks noGrp="1"/>
          </p:cNvSpPr>
          <p:nvPr>
            <p:ph type="title"/>
          </p:nvPr>
        </p:nvSpPr>
        <p:spPr>
          <a:xfrm>
            <a:off x="2362200" y="0"/>
            <a:ext cx="8087359" cy="1122680"/>
          </a:xfrm>
          <a:prstGeom prst="rect">
            <a:avLst/>
          </a:prstGeom>
        </p:spPr>
        <p:txBody>
          <a:bodyPr vert="horz" wrap="square" lIns="0" tIns="12700" rIns="0" bIns="0" rtlCol="0">
            <a:spAutoFit/>
          </a:bodyPr>
          <a:lstStyle/>
          <a:p>
            <a:pPr marL="12700">
              <a:lnSpc>
                <a:spcPct val="100000"/>
              </a:lnSpc>
              <a:spcBef>
                <a:spcPts val="100"/>
              </a:spcBef>
            </a:pPr>
            <a:r>
              <a:rPr lang="en-US" sz="7200" spc="-15" dirty="0">
                <a:solidFill>
                  <a:srgbClr val="185C83"/>
                </a:solidFill>
              </a:rPr>
              <a:t>Rationale</a:t>
            </a:r>
            <a:endParaRPr sz="7200" dirty="0"/>
          </a:p>
        </p:txBody>
      </p:sp>
    </p:spTree>
    <p:extLst>
      <p:ext uri="{BB962C8B-B14F-4D97-AF65-F5344CB8AC3E}">
        <p14:creationId xmlns:p14="http://schemas.microsoft.com/office/powerpoint/2010/main" val="2276518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33350" y="0"/>
            <a:ext cx="11868150" cy="1391285"/>
            <a:chOff x="133350" y="0"/>
            <a:chExt cx="11868150" cy="1391285"/>
          </a:xfrm>
        </p:grpSpPr>
        <p:pic>
          <p:nvPicPr>
            <p:cNvPr id="4" name="object 4"/>
            <p:cNvPicPr/>
            <p:nvPr/>
          </p:nvPicPr>
          <p:blipFill>
            <a:blip r:embed="rId2" cstate="print"/>
            <a:stretch>
              <a:fillRect/>
            </a:stretch>
          </p:blipFill>
          <p:spPr>
            <a:xfrm>
              <a:off x="10635427" y="0"/>
              <a:ext cx="1366072" cy="1391060"/>
            </a:xfrm>
            <a:prstGeom prst="rect">
              <a:avLst/>
            </a:prstGeom>
          </p:spPr>
        </p:pic>
        <p:pic>
          <p:nvPicPr>
            <p:cNvPr id="5" name="object 5"/>
            <p:cNvPicPr/>
            <p:nvPr/>
          </p:nvPicPr>
          <p:blipFill>
            <a:blip r:embed="rId3" cstate="print"/>
            <a:stretch>
              <a:fillRect/>
            </a:stretch>
          </p:blipFill>
          <p:spPr>
            <a:xfrm>
              <a:off x="133350" y="0"/>
              <a:ext cx="1310441" cy="1244393"/>
            </a:xfrm>
            <a:prstGeom prst="rect">
              <a:avLst/>
            </a:prstGeom>
          </p:spPr>
        </p:pic>
        <p:pic>
          <p:nvPicPr>
            <p:cNvPr id="6" name="object 6"/>
            <p:cNvPicPr/>
            <p:nvPr/>
          </p:nvPicPr>
          <p:blipFill>
            <a:blip r:embed="rId4" cstate="print"/>
            <a:stretch>
              <a:fillRect/>
            </a:stretch>
          </p:blipFill>
          <p:spPr>
            <a:xfrm>
              <a:off x="1443791" y="127222"/>
              <a:ext cx="9191635" cy="1101267"/>
            </a:xfrm>
            <a:prstGeom prst="rect">
              <a:avLst/>
            </a:prstGeom>
          </p:spPr>
        </p:pic>
      </p:grpSp>
      <p:sp>
        <p:nvSpPr>
          <p:cNvPr id="7" name="object 7"/>
          <p:cNvSpPr txBox="1">
            <a:spLocks noGrp="1"/>
          </p:cNvSpPr>
          <p:nvPr>
            <p:ph type="title"/>
          </p:nvPr>
        </p:nvSpPr>
        <p:spPr>
          <a:xfrm>
            <a:off x="1524000" y="0"/>
            <a:ext cx="8925559" cy="1120820"/>
          </a:xfrm>
          <a:prstGeom prst="rect">
            <a:avLst/>
          </a:prstGeom>
        </p:spPr>
        <p:txBody>
          <a:bodyPr vert="horz" wrap="square" lIns="0" tIns="12700" rIns="0" bIns="0" rtlCol="0">
            <a:spAutoFit/>
          </a:bodyPr>
          <a:lstStyle/>
          <a:p>
            <a:pPr marL="12700">
              <a:lnSpc>
                <a:spcPct val="100000"/>
              </a:lnSpc>
              <a:spcBef>
                <a:spcPts val="100"/>
              </a:spcBef>
            </a:pPr>
            <a:r>
              <a:rPr lang="en-US" sz="7200" spc="-15" dirty="0">
                <a:solidFill>
                  <a:srgbClr val="185C83"/>
                </a:solidFill>
              </a:rPr>
              <a:t>Formed Super EUs</a:t>
            </a:r>
            <a:endParaRPr sz="7200" dirty="0"/>
          </a:p>
        </p:txBody>
      </p:sp>
      <p:pic>
        <p:nvPicPr>
          <p:cNvPr id="8" name="Picture 7">
            <a:extLst>
              <a:ext uri="{FF2B5EF4-FFF2-40B4-BE49-F238E27FC236}">
                <a16:creationId xmlns:a16="http://schemas.microsoft.com/office/drawing/2014/main" id="{1210E38C-4F1C-D31D-EC8C-309CB54B0584}"/>
              </a:ext>
            </a:extLst>
          </p:cNvPr>
          <p:cNvPicPr>
            <a:picLocks noChangeAspect="1"/>
          </p:cNvPicPr>
          <p:nvPr/>
        </p:nvPicPr>
        <p:blipFill>
          <a:blip r:embed="rId5"/>
          <a:stretch>
            <a:fillRect/>
          </a:stretch>
        </p:blipFill>
        <p:spPr>
          <a:xfrm>
            <a:off x="2209800" y="1219200"/>
            <a:ext cx="8507504" cy="5562599"/>
          </a:xfrm>
          <a:prstGeom prst="rect">
            <a:avLst/>
          </a:prstGeom>
        </p:spPr>
      </p:pic>
    </p:spTree>
    <p:extLst>
      <p:ext uri="{BB962C8B-B14F-4D97-AF65-F5344CB8AC3E}">
        <p14:creationId xmlns:p14="http://schemas.microsoft.com/office/powerpoint/2010/main" val="2826366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18309" y="-218364"/>
            <a:ext cx="11883190" cy="1437564"/>
            <a:chOff x="118309" y="0"/>
            <a:chExt cx="11883190" cy="1437564"/>
          </a:xfrm>
        </p:grpSpPr>
        <p:pic>
          <p:nvPicPr>
            <p:cNvPr id="4" name="object 4"/>
            <p:cNvPicPr/>
            <p:nvPr/>
          </p:nvPicPr>
          <p:blipFill>
            <a:blip r:embed="rId2" cstate="print"/>
            <a:stretch>
              <a:fillRect/>
            </a:stretch>
          </p:blipFill>
          <p:spPr>
            <a:xfrm>
              <a:off x="10635427" y="0"/>
              <a:ext cx="1366072" cy="1391060"/>
            </a:xfrm>
            <a:prstGeom prst="rect">
              <a:avLst/>
            </a:prstGeom>
          </p:spPr>
        </p:pic>
        <p:pic>
          <p:nvPicPr>
            <p:cNvPr id="5" name="object 5"/>
            <p:cNvPicPr/>
            <p:nvPr/>
          </p:nvPicPr>
          <p:blipFill>
            <a:blip r:embed="rId3" cstate="print"/>
            <a:stretch>
              <a:fillRect/>
            </a:stretch>
          </p:blipFill>
          <p:spPr>
            <a:xfrm>
              <a:off x="118309" y="193171"/>
              <a:ext cx="1310441" cy="1244393"/>
            </a:xfrm>
            <a:prstGeom prst="rect">
              <a:avLst/>
            </a:prstGeom>
          </p:spPr>
        </p:pic>
        <p:pic>
          <p:nvPicPr>
            <p:cNvPr id="6" name="object 6"/>
            <p:cNvPicPr/>
            <p:nvPr/>
          </p:nvPicPr>
          <p:blipFill>
            <a:blip r:embed="rId4" cstate="print"/>
            <a:stretch>
              <a:fillRect/>
            </a:stretch>
          </p:blipFill>
          <p:spPr>
            <a:xfrm>
              <a:off x="1443791" y="127222"/>
              <a:ext cx="9191635" cy="1101267"/>
            </a:xfrm>
            <a:prstGeom prst="rect">
              <a:avLst/>
            </a:prstGeom>
          </p:spPr>
        </p:pic>
      </p:grpSp>
      <p:sp>
        <p:nvSpPr>
          <p:cNvPr id="7" name="object 7"/>
          <p:cNvSpPr txBox="1">
            <a:spLocks noGrp="1"/>
          </p:cNvSpPr>
          <p:nvPr>
            <p:ph type="title"/>
          </p:nvPr>
        </p:nvSpPr>
        <p:spPr>
          <a:xfrm>
            <a:off x="1543050" y="-232618"/>
            <a:ext cx="10515600" cy="1325563"/>
          </a:xfrm>
          <a:prstGeom prst="rect">
            <a:avLst/>
          </a:prstGeom>
        </p:spPr>
        <p:txBody>
          <a:bodyPr vert="horz" wrap="square" lIns="0" tIns="12700" rIns="0" bIns="0" rtlCol="0">
            <a:spAutoFit/>
          </a:bodyPr>
          <a:lstStyle/>
          <a:p>
            <a:pPr marL="12700">
              <a:lnSpc>
                <a:spcPct val="100000"/>
              </a:lnSpc>
              <a:spcBef>
                <a:spcPts val="100"/>
              </a:spcBef>
            </a:pPr>
            <a:r>
              <a:rPr lang="en-US" sz="7200" spc="-15" dirty="0">
                <a:solidFill>
                  <a:srgbClr val="185C83"/>
                </a:solidFill>
              </a:rPr>
              <a:t>Methods</a:t>
            </a:r>
            <a:endParaRPr sz="7200" dirty="0"/>
          </a:p>
        </p:txBody>
      </p:sp>
      <p:sp>
        <p:nvSpPr>
          <p:cNvPr id="8" name="Text Placeholder 7">
            <a:extLst>
              <a:ext uri="{FF2B5EF4-FFF2-40B4-BE49-F238E27FC236}">
                <a16:creationId xmlns:a16="http://schemas.microsoft.com/office/drawing/2014/main" id="{DC2EBAE3-8A36-AE14-61ED-EA8CB47CEABC}"/>
              </a:ext>
            </a:extLst>
          </p:cNvPr>
          <p:cNvSpPr>
            <a:spLocks noGrp="1"/>
          </p:cNvSpPr>
          <p:nvPr>
            <p:ph type="body" idx="1"/>
          </p:nvPr>
        </p:nvSpPr>
        <p:spPr>
          <a:xfrm>
            <a:off x="127200" y="1706194"/>
            <a:ext cx="3048000" cy="3877985"/>
          </a:xfrm>
        </p:spPr>
        <p:txBody>
          <a:bodyPr>
            <a:normAutofit lnSpcReduction="10000"/>
          </a:bodyPr>
          <a:lstStyle/>
          <a:p>
            <a:r>
              <a:rPr lang="en-US" sz="2800" dirty="0">
                <a:latin typeface="Arial" panose="020B0604020202020204" pitchFamily="34" charset="0"/>
                <a:cs typeface="Arial" panose="020B0604020202020204" pitchFamily="34" charset="0"/>
              </a:rPr>
              <a:t>We used the trachoma surveys data of 2014,2017 and 2018 to randomly select 30 villages per super-EU using a </a:t>
            </a:r>
            <a:r>
              <a:rPr lang="en-US" sz="2800" b="1" i="1" dirty="0">
                <a:solidFill>
                  <a:srgbClr val="00B0F0"/>
                </a:solidFill>
                <a:latin typeface="Arial" panose="020B0604020202020204" pitchFamily="34" charset="0"/>
                <a:cs typeface="Arial" panose="020B0604020202020204" pitchFamily="34" charset="0"/>
              </a:rPr>
              <a:t>geostatistical design</a:t>
            </a:r>
            <a:endParaRPr lang="en-TZ" sz="2800" b="1" i="1" dirty="0">
              <a:solidFill>
                <a:srgbClr val="00B0F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764EE2F-89D5-94B9-A28D-0F328E3BF96A}"/>
              </a:ext>
            </a:extLst>
          </p:cNvPr>
          <p:cNvPicPr>
            <a:picLocks noChangeAspect="1"/>
          </p:cNvPicPr>
          <p:nvPr/>
        </p:nvPicPr>
        <p:blipFill>
          <a:blip r:embed="rId5"/>
          <a:stretch>
            <a:fillRect/>
          </a:stretch>
        </p:blipFill>
        <p:spPr>
          <a:xfrm>
            <a:off x="3429000" y="990600"/>
            <a:ext cx="7772400" cy="5508000"/>
          </a:xfrm>
          <a:prstGeom prst="rect">
            <a:avLst/>
          </a:prstGeom>
        </p:spPr>
      </p:pic>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17EE8ED0-4D45-E26C-D262-0A90B243E753}"/>
                  </a:ext>
                </a:extLst>
              </p14:cNvPr>
              <p14:cNvContentPartPr/>
              <p14:nvPr/>
            </p14:nvContentPartPr>
            <p14:xfrm>
              <a:off x="4495680" y="1422360"/>
              <a:ext cx="5842440" cy="5124960"/>
            </p14:xfrm>
          </p:contentPart>
        </mc:Choice>
        <mc:Fallback xmlns="">
          <p:pic>
            <p:nvPicPr>
              <p:cNvPr id="10" name="Ink 9">
                <a:extLst>
                  <a:ext uri="{FF2B5EF4-FFF2-40B4-BE49-F238E27FC236}">
                    <a16:creationId xmlns:a16="http://schemas.microsoft.com/office/drawing/2014/main" id="{17EE8ED0-4D45-E26C-D262-0A90B243E753}"/>
                  </a:ext>
                </a:extLst>
              </p:cNvPr>
              <p:cNvPicPr/>
              <p:nvPr/>
            </p:nvPicPr>
            <p:blipFill>
              <a:blip r:embed="rId7"/>
              <a:stretch>
                <a:fillRect/>
              </a:stretch>
            </p:blipFill>
            <p:spPr>
              <a:xfrm>
                <a:off x="4486320" y="1413000"/>
                <a:ext cx="5861160" cy="5143680"/>
              </a:xfrm>
              <a:prstGeom prst="rect">
                <a:avLst/>
              </a:prstGeom>
            </p:spPr>
          </p:pic>
        </mc:Fallback>
      </mc:AlternateContent>
      <p:sp>
        <p:nvSpPr>
          <p:cNvPr id="11" name="TextBox 10">
            <a:extLst>
              <a:ext uri="{FF2B5EF4-FFF2-40B4-BE49-F238E27FC236}">
                <a16:creationId xmlns:a16="http://schemas.microsoft.com/office/drawing/2014/main" id="{AF39CA17-1F3C-1168-F005-2A3E49A2EDAB}"/>
              </a:ext>
            </a:extLst>
          </p:cNvPr>
          <p:cNvSpPr txBox="1"/>
          <p:nvPr/>
        </p:nvSpPr>
        <p:spPr>
          <a:xfrm>
            <a:off x="5029200" y="4495800"/>
            <a:ext cx="3048000" cy="523220"/>
          </a:xfrm>
          <a:prstGeom prst="rect">
            <a:avLst/>
          </a:prstGeom>
          <a:noFill/>
        </p:spPr>
        <p:txBody>
          <a:bodyPr wrap="square" rtlCol="0">
            <a:spAutoFit/>
          </a:bodyPr>
          <a:lstStyle/>
          <a:p>
            <a:r>
              <a:rPr lang="en-US" sz="2800" b="1" dirty="0" err="1">
                <a:solidFill>
                  <a:srgbClr val="FF0000"/>
                </a:solidFill>
              </a:rPr>
              <a:t>Nanyamba</a:t>
            </a:r>
            <a:r>
              <a:rPr lang="en-US" sz="2800" b="1" dirty="0">
                <a:solidFill>
                  <a:srgbClr val="FF0000"/>
                </a:solidFill>
              </a:rPr>
              <a:t> TC</a:t>
            </a:r>
            <a:endParaRPr lang="en-TZ" sz="2800" b="1" dirty="0">
              <a:solidFill>
                <a:srgbClr val="FF0000"/>
              </a:solidFill>
            </a:endParaRPr>
          </a:p>
        </p:txBody>
      </p:sp>
      <p:sp>
        <p:nvSpPr>
          <p:cNvPr id="12" name="TextBox 11">
            <a:extLst>
              <a:ext uri="{FF2B5EF4-FFF2-40B4-BE49-F238E27FC236}">
                <a16:creationId xmlns:a16="http://schemas.microsoft.com/office/drawing/2014/main" id="{71D26073-2761-8859-1126-0166E384A6B7}"/>
              </a:ext>
            </a:extLst>
          </p:cNvPr>
          <p:cNvSpPr txBox="1"/>
          <p:nvPr/>
        </p:nvSpPr>
        <p:spPr>
          <a:xfrm>
            <a:off x="6629400" y="3352800"/>
            <a:ext cx="2362200" cy="584775"/>
          </a:xfrm>
          <a:prstGeom prst="rect">
            <a:avLst/>
          </a:prstGeom>
          <a:noFill/>
        </p:spPr>
        <p:txBody>
          <a:bodyPr wrap="square" rtlCol="0">
            <a:spAutoFit/>
          </a:bodyPr>
          <a:lstStyle/>
          <a:p>
            <a:r>
              <a:rPr lang="en-US" sz="3200" b="1" dirty="0">
                <a:solidFill>
                  <a:srgbClr val="FF0000"/>
                </a:solidFill>
              </a:rPr>
              <a:t>Mtwara DC</a:t>
            </a:r>
            <a:endParaRPr lang="en-TZ" sz="3200" b="1" dirty="0">
              <a:solidFill>
                <a:srgbClr val="FF0000"/>
              </a:solidFill>
            </a:endParaRPr>
          </a:p>
        </p:txBody>
      </p:sp>
      <p:sp>
        <p:nvSpPr>
          <p:cNvPr id="13" name="TextBox 12">
            <a:extLst>
              <a:ext uri="{FF2B5EF4-FFF2-40B4-BE49-F238E27FC236}">
                <a16:creationId xmlns:a16="http://schemas.microsoft.com/office/drawing/2014/main" id="{194D5EDB-D0F0-35C2-04EE-70705697B59C}"/>
              </a:ext>
            </a:extLst>
          </p:cNvPr>
          <p:cNvSpPr txBox="1"/>
          <p:nvPr/>
        </p:nvSpPr>
        <p:spPr>
          <a:xfrm>
            <a:off x="7924800" y="2438400"/>
            <a:ext cx="2590800" cy="523220"/>
          </a:xfrm>
          <a:prstGeom prst="rect">
            <a:avLst/>
          </a:prstGeom>
          <a:noFill/>
        </p:spPr>
        <p:txBody>
          <a:bodyPr wrap="square" rtlCol="0">
            <a:spAutoFit/>
          </a:bodyPr>
          <a:lstStyle/>
          <a:p>
            <a:r>
              <a:rPr lang="en-US" sz="2800" b="1" dirty="0">
                <a:solidFill>
                  <a:srgbClr val="FF0000"/>
                </a:solidFill>
              </a:rPr>
              <a:t>Mtwara MC</a:t>
            </a:r>
            <a:endParaRPr lang="en-TZ" sz="2800" b="1" dirty="0">
              <a:solidFill>
                <a:srgbClr val="FF0000"/>
              </a:solidFill>
            </a:endParaRPr>
          </a:p>
        </p:txBody>
      </p:sp>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0BAB2FA2-F51A-1689-3140-FBD74E8ADA8A}"/>
                  </a:ext>
                </a:extLst>
              </p14:cNvPr>
              <p14:cNvContentPartPr/>
              <p14:nvPr/>
            </p14:nvContentPartPr>
            <p14:xfrm>
              <a:off x="7232760" y="2381400"/>
              <a:ext cx="108360" cy="360"/>
            </p14:xfrm>
          </p:contentPart>
        </mc:Choice>
        <mc:Fallback xmlns="">
          <p:pic>
            <p:nvPicPr>
              <p:cNvPr id="2" name="Ink 1">
                <a:extLst>
                  <a:ext uri="{FF2B5EF4-FFF2-40B4-BE49-F238E27FC236}">
                    <a16:creationId xmlns:a16="http://schemas.microsoft.com/office/drawing/2014/main" id="{0BAB2FA2-F51A-1689-3140-FBD74E8ADA8A}"/>
                  </a:ext>
                </a:extLst>
              </p:cNvPr>
              <p:cNvPicPr/>
              <p:nvPr/>
            </p:nvPicPr>
            <p:blipFill>
              <a:blip r:embed="rId9"/>
              <a:stretch>
                <a:fillRect/>
              </a:stretch>
            </p:blipFill>
            <p:spPr>
              <a:xfrm>
                <a:off x="7216920" y="2318040"/>
                <a:ext cx="139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67E1C2E5-44A9-1F5A-6C85-E8732322D681}"/>
                  </a:ext>
                </a:extLst>
              </p14:cNvPr>
              <p14:cNvContentPartPr/>
              <p14:nvPr/>
            </p14:nvContentPartPr>
            <p14:xfrm>
              <a:off x="6559560" y="2381400"/>
              <a:ext cx="101880" cy="360"/>
            </p14:xfrm>
          </p:contentPart>
        </mc:Choice>
        <mc:Fallback xmlns="">
          <p:pic>
            <p:nvPicPr>
              <p:cNvPr id="14" name="Ink 13">
                <a:extLst>
                  <a:ext uri="{FF2B5EF4-FFF2-40B4-BE49-F238E27FC236}">
                    <a16:creationId xmlns:a16="http://schemas.microsoft.com/office/drawing/2014/main" id="{67E1C2E5-44A9-1F5A-6C85-E8732322D681}"/>
                  </a:ext>
                </a:extLst>
              </p:cNvPr>
              <p:cNvPicPr/>
              <p:nvPr/>
            </p:nvPicPr>
            <p:blipFill>
              <a:blip r:embed="rId11"/>
              <a:stretch>
                <a:fillRect/>
              </a:stretch>
            </p:blipFill>
            <p:spPr>
              <a:xfrm>
                <a:off x="6543720" y="2318040"/>
                <a:ext cx="1332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1816AF2A-445E-D20C-E875-71D34DEC6AA6}"/>
                  </a:ext>
                </a:extLst>
              </p14:cNvPr>
              <p14:cNvContentPartPr/>
              <p14:nvPr/>
            </p14:nvContentPartPr>
            <p14:xfrm>
              <a:off x="7893000" y="2362320"/>
              <a:ext cx="70200" cy="360"/>
            </p14:xfrm>
          </p:contentPart>
        </mc:Choice>
        <mc:Fallback xmlns="">
          <p:pic>
            <p:nvPicPr>
              <p:cNvPr id="15" name="Ink 14">
                <a:extLst>
                  <a:ext uri="{FF2B5EF4-FFF2-40B4-BE49-F238E27FC236}">
                    <a16:creationId xmlns:a16="http://schemas.microsoft.com/office/drawing/2014/main" id="{1816AF2A-445E-D20C-E875-71D34DEC6AA6}"/>
                  </a:ext>
                </a:extLst>
              </p:cNvPr>
              <p:cNvPicPr/>
              <p:nvPr/>
            </p:nvPicPr>
            <p:blipFill>
              <a:blip r:embed="rId13"/>
              <a:stretch>
                <a:fillRect/>
              </a:stretch>
            </p:blipFill>
            <p:spPr>
              <a:xfrm>
                <a:off x="7877160" y="2298960"/>
                <a:ext cx="1015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A837CEF0-64B7-AF06-316B-E0A1CCAC3CF7}"/>
                  </a:ext>
                </a:extLst>
              </p14:cNvPr>
              <p14:cNvContentPartPr/>
              <p14:nvPr/>
            </p14:nvContentPartPr>
            <p14:xfrm>
              <a:off x="8280360" y="2470320"/>
              <a:ext cx="89280" cy="12960"/>
            </p14:xfrm>
          </p:contentPart>
        </mc:Choice>
        <mc:Fallback xmlns="">
          <p:pic>
            <p:nvPicPr>
              <p:cNvPr id="16" name="Ink 15">
                <a:extLst>
                  <a:ext uri="{FF2B5EF4-FFF2-40B4-BE49-F238E27FC236}">
                    <a16:creationId xmlns:a16="http://schemas.microsoft.com/office/drawing/2014/main" id="{A837CEF0-64B7-AF06-316B-E0A1CCAC3CF7}"/>
                  </a:ext>
                </a:extLst>
              </p:cNvPr>
              <p:cNvPicPr/>
              <p:nvPr/>
            </p:nvPicPr>
            <p:blipFill>
              <a:blip r:embed="rId15"/>
              <a:stretch>
                <a:fillRect/>
              </a:stretch>
            </p:blipFill>
            <p:spPr>
              <a:xfrm>
                <a:off x="8264520" y="2406960"/>
                <a:ext cx="12060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36BEF439-C839-BACD-1713-ECBA3F5E8410}"/>
                  </a:ext>
                </a:extLst>
              </p14:cNvPr>
              <p14:cNvContentPartPr/>
              <p14:nvPr/>
            </p14:nvContentPartPr>
            <p14:xfrm>
              <a:off x="7988400" y="2787480"/>
              <a:ext cx="146160" cy="13320"/>
            </p14:xfrm>
          </p:contentPart>
        </mc:Choice>
        <mc:Fallback xmlns="">
          <p:pic>
            <p:nvPicPr>
              <p:cNvPr id="17" name="Ink 16">
                <a:extLst>
                  <a:ext uri="{FF2B5EF4-FFF2-40B4-BE49-F238E27FC236}">
                    <a16:creationId xmlns:a16="http://schemas.microsoft.com/office/drawing/2014/main" id="{36BEF439-C839-BACD-1713-ECBA3F5E8410}"/>
                  </a:ext>
                </a:extLst>
              </p:cNvPr>
              <p:cNvPicPr/>
              <p:nvPr/>
            </p:nvPicPr>
            <p:blipFill>
              <a:blip r:embed="rId17"/>
              <a:stretch>
                <a:fillRect/>
              </a:stretch>
            </p:blipFill>
            <p:spPr>
              <a:xfrm>
                <a:off x="7972560" y="2724120"/>
                <a:ext cx="17748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FDFDD376-6D1D-5FF0-7DD3-E8D870EEB641}"/>
                  </a:ext>
                </a:extLst>
              </p14:cNvPr>
              <p14:cNvContentPartPr/>
              <p14:nvPr/>
            </p14:nvContentPartPr>
            <p14:xfrm>
              <a:off x="8801280" y="3009960"/>
              <a:ext cx="203400" cy="360"/>
            </p14:xfrm>
          </p:contentPart>
        </mc:Choice>
        <mc:Fallback xmlns="">
          <p:pic>
            <p:nvPicPr>
              <p:cNvPr id="18" name="Ink 17">
                <a:extLst>
                  <a:ext uri="{FF2B5EF4-FFF2-40B4-BE49-F238E27FC236}">
                    <a16:creationId xmlns:a16="http://schemas.microsoft.com/office/drawing/2014/main" id="{FDFDD376-6D1D-5FF0-7DD3-E8D870EEB641}"/>
                  </a:ext>
                </a:extLst>
              </p:cNvPr>
              <p:cNvPicPr/>
              <p:nvPr/>
            </p:nvPicPr>
            <p:blipFill>
              <a:blip r:embed="rId19"/>
              <a:stretch>
                <a:fillRect/>
              </a:stretch>
            </p:blipFill>
            <p:spPr>
              <a:xfrm>
                <a:off x="8785440" y="2946600"/>
                <a:ext cx="2347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46A7E325-D4AF-DEC5-9D34-45DFF81C8946}"/>
                  </a:ext>
                </a:extLst>
              </p14:cNvPr>
              <p14:cNvContentPartPr/>
              <p14:nvPr/>
            </p14:nvContentPartPr>
            <p14:xfrm>
              <a:off x="8261280" y="3073320"/>
              <a:ext cx="133920" cy="360"/>
            </p14:xfrm>
          </p:contentPart>
        </mc:Choice>
        <mc:Fallback xmlns="">
          <p:pic>
            <p:nvPicPr>
              <p:cNvPr id="19" name="Ink 18">
                <a:extLst>
                  <a:ext uri="{FF2B5EF4-FFF2-40B4-BE49-F238E27FC236}">
                    <a16:creationId xmlns:a16="http://schemas.microsoft.com/office/drawing/2014/main" id="{46A7E325-D4AF-DEC5-9D34-45DFF81C8946}"/>
                  </a:ext>
                </a:extLst>
              </p:cNvPr>
              <p:cNvPicPr/>
              <p:nvPr/>
            </p:nvPicPr>
            <p:blipFill>
              <a:blip r:embed="rId21"/>
              <a:stretch>
                <a:fillRect/>
              </a:stretch>
            </p:blipFill>
            <p:spPr>
              <a:xfrm>
                <a:off x="8245440" y="3009960"/>
                <a:ext cx="16524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 name="Ink 19">
                <a:extLst>
                  <a:ext uri="{FF2B5EF4-FFF2-40B4-BE49-F238E27FC236}">
                    <a16:creationId xmlns:a16="http://schemas.microsoft.com/office/drawing/2014/main" id="{47723454-E8B9-6A07-089D-CCFFEBB4BF1F}"/>
                  </a:ext>
                </a:extLst>
              </p14:cNvPr>
              <p14:cNvContentPartPr/>
              <p14:nvPr/>
            </p14:nvContentPartPr>
            <p14:xfrm>
              <a:off x="8267760" y="2705040"/>
              <a:ext cx="127440" cy="51120"/>
            </p14:xfrm>
          </p:contentPart>
        </mc:Choice>
        <mc:Fallback xmlns="">
          <p:pic>
            <p:nvPicPr>
              <p:cNvPr id="20" name="Ink 19">
                <a:extLst>
                  <a:ext uri="{FF2B5EF4-FFF2-40B4-BE49-F238E27FC236}">
                    <a16:creationId xmlns:a16="http://schemas.microsoft.com/office/drawing/2014/main" id="{47723454-E8B9-6A07-089D-CCFFEBB4BF1F}"/>
                  </a:ext>
                </a:extLst>
              </p:cNvPr>
              <p:cNvPicPr/>
              <p:nvPr/>
            </p:nvPicPr>
            <p:blipFill>
              <a:blip r:embed="rId23"/>
              <a:stretch>
                <a:fillRect/>
              </a:stretch>
            </p:blipFill>
            <p:spPr>
              <a:xfrm>
                <a:off x="8251920" y="2641680"/>
                <a:ext cx="15876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1" name="Ink 20">
                <a:extLst>
                  <a:ext uri="{FF2B5EF4-FFF2-40B4-BE49-F238E27FC236}">
                    <a16:creationId xmlns:a16="http://schemas.microsoft.com/office/drawing/2014/main" id="{87330959-705F-D67B-943F-980A7809C2FF}"/>
                  </a:ext>
                </a:extLst>
              </p14:cNvPr>
              <p14:cNvContentPartPr/>
              <p14:nvPr/>
            </p14:nvContentPartPr>
            <p14:xfrm>
              <a:off x="8464680" y="2476440"/>
              <a:ext cx="108360" cy="12960"/>
            </p14:xfrm>
          </p:contentPart>
        </mc:Choice>
        <mc:Fallback xmlns="">
          <p:pic>
            <p:nvPicPr>
              <p:cNvPr id="21" name="Ink 20">
                <a:extLst>
                  <a:ext uri="{FF2B5EF4-FFF2-40B4-BE49-F238E27FC236}">
                    <a16:creationId xmlns:a16="http://schemas.microsoft.com/office/drawing/2014/main" id="{87330959-705F-D67B-943F-980A7809C2FF}"/>
                  </a:ext>
                </a:extLst>
              </p:cNvPr>
              <p:cNvPicPr/>
              <p:nvPr/>
            </p:nvPicPr>
            <p:blipFill>
              <a:blip r:embed="rId25"/>
              <a:stretch>
                <a:fillRect/>
              </a:stretch>
            </p:blipFill>
            <p:spPr>
              <a:xfrm>
                <a:off x="8448840" y="2413080"/>
                <a:ext cx="13968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Ink 21">
                <a:extLst>
                  <a:ext uri="{FF2B5EF4-FFF2-40B4-BE49-F238E27FC236}">
                    <a16:creationId xmlns:a16="http://schemas.microsoft.com/office/drawing/2014/main" id="{F543E7F3-1A91-1770-0278-5F0C66BDE6A4}"/>
                  </a:ext>
                </a:extLst>
              </p14:cNvPr>
              <p14:cNvContentPartPr/>
              <p14:nvPr/>
            </p14:nvContentPartPr>
            <p14:xfrm>
              <a:off x="9512280" y="3327480"/>
              <a:ext cx="95760" cy="360"/>
            </p14:xfrm>
          </p:contentPart>
        </mc:Choice>
        <mc:Fallback xmlns="">
          <p:pic>
            <p:nvPicPr>
              <p:cNvPr id="22" name="Ink 21">
                <a:extLst>
                  <a:ext uri="{FF2B5EF4-FFF2-40B4-BE49-F238E27FC236}">
                    <a16:creationId xmlns:a16="http://schemas.microsoft.com/office/drawing/2014/main" id="{F543E7F3-1A91-1770-0278-5F0C66BDE6A4}"/>
                  </a:ext>
                </a:extLst>
              </p:cNvPr>
              <p:cNvPicPr/>
              <p:nvPr/>
            </p:nvPicPr>
            <p:blipFill>
              <a:blip r:embed="rId27"/>
              <a:stretch>
                <a:fillRect/>
              </a:stretch>
            </p:blipFill>
            <p:spPr>
              <a:xfrm>
                <a:off x="9496440" y="3264120"/>
                <a:ext cx="1270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 name="Ink 22">
                <a:extLst>
                  <a:ext uri="{FF2B5EF4-FFF2-40B4-BE49-F238E27FC236}">
                    <a16:creationId xmlns:a16="http://schemas.microsoft.com/office/drawing/2014/main" id="{8CB10F2D-277D-073F-6C3A-98B556E87AA6}"/>
                  </a:ext>
                </a:extLst>
              </p14:cNvPr>
              <p14:cNvContentPartPr/>
              <p14:nvPr/>
            </p14:nvContentPartPr>
            <p14:xfrm>
              <a:off x="8877240" y="3333600"/>
              <a:ext cx="127440" cy="13320"/>
            </p14:xfrm>
          </p:contentPart>
        </mc:Choice>
        <mc:Fallback xmlns="">
          <p:pic>
            <p:nvPicPr>
              <p:cNvPr id="23" name="Ink 22">
                <a:extLst>
                  <a:ext uri="{FF2B5EF4-FFF2-40B4-BE49-F238E27FC236}">
                    <a16:creationId xmlns:a16="http://schemas.microsoft.com/office/drawing/2014/main" id="{8CB10F2D-277D-073F-6C3A-98B556E87AA6}"/>
                  </a:ext>
                </a:extLst>
              </p:cNvPr>
              <p:cNvPicPr/>
              <p:nvPr/>
            </p:nvPicPr>
            <p:blipFill>
              <a:blip r:embed="rId29"/>
              <a:stretch>
                <a:fillRect/>
              </a:stretch>
            </p:blipFill>
            <p:spPr>
              <a:xfrm>
                <a:off x="8861400" y="3270240"/>
                <a:ext cx="15876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Ink 23">
                <a:extLst>
                  <a:ext uri="{FF2B5EF4-FFF2-40B4-BE49-F238E27FC236}">
                    <a16:creationId xmlns:a16="http://schemas.microsoft.com/office/drawing/2014/main" id="{AD4F10D7-7904-C38A-821F-E1D4070BAADD}"/>
                  </a:ext>
                </a:extLst>
              </p14:cNvPr>
              <p14:cNvContentPartPr/>
              <p14:nvPr/>
            </p14:nvContentPartPr>
            <p14:xfrm>
              <a:off x="8217000" y="3352680"/>
              <a:ext cx="70200" cy="360"/>
            </p14:xfrm>
          </p:contentPart>
        </mc:Choice>
        <mc:Fallback xmlns="">
          <p:pic>
            <p:nvPicPr>
              <p:cNvPr id="24" name="Ink 23">
                <a:extLst>
                  <a:ext uri="{FF2B5EF4-FFF2-40B4-BE49-F238E27FC236}">
                    <a16:creationId xmlns:a16="http://schemas.microsoft.com/office/drawing/2014/main" id="{AD4F10D7-7904-C38A-821F-E1D4070BAADD}"/>
                  </a:ext>
                </a:extLst>
              </p:cNvPr>
              <p:cNvPicPr/>
              <p:nvPr/>
            </p:nvPicPr>
            <p:blipFill>
              <a:blip r:embed="rId13"/>
              <a:stretch>
                <a:fillRect/>
              </a:stretch>
            </p:blipFill>
            <p:spPr>
              <a:xfrm>
                <a:off x="8201160" y="3289320"/>
                <a:ext cx="1015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5" name="Ink 24">
                <a:extLst>
                  <a:ext uri="{FF2B5EF4-FFF2-40B4-BE49-F238E27FC236}">
                    <a16:creationId xmlns:a16="http://schemas.microsoft.com/office/drawing/2014/main" id="{18F2B61F-D611-29A1-C698-2A3E48F9AA37}"/>
                  </a:ext>
                </a:extLst>
              </p14:cNvPr>
              <p14:cNvContentPartPr/>
              <p14:nvPr/>
            </p14:nvContentPartPr>
            <p14:xfrm>
              <a:off x="7842240" y="3333600"/>
              <a:ext cx="152640" cy="19440"/>
            </p14:xfrm>
          </p:contentPart>
        </mc:Choice>
        <mc:Fallback xmlns="">
          <p:pic>
            <p:nvPicPr>
              <p:cNvPr id="25" name="Ink 24">
                <a:extLst>
                  <a:ext uri="{FF2B5EF4-FFF2-40B4-BE49-F238E27FC236}">
                    <a16:creationId xmlns:a16="http://schemas.microsoft.com/office/drawing/2014/main" id="{18F2B61F-D611-29A1-C698-2A3E48F9AA37}"/>
                  </a:ext>
                </a:extLst>
              </p:cNvPr>
              <p:cNvPicPr/>
              <p:nvPr/>
            </p:nvPicPr>
            <p:blipFill>
              <a:blip r:embed="rId32"/>
              <a:stretch>
                <a:fillRect/>
              </a:stretch>
            </p:blipFill>
            <p:spPr>
              <a:xfrm>
                <a:off x="7826400" y="3270240"/>
                <a:ext cx="18396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6" name="Ink 25">
                <a:extLst>
                  <a:ext uri="{FF2B5EF4-FFF2-40B4-BE49-F238E27FC236}">
                    <a16:creationId xmlns:a16="http://schemas.microsoft.com/office/drawing/2014/main" id="{5C75B4AF-7D32-2163-397F-CE70BDD7B025}"/>
                  </a:ext>
                </a:extLst>
              </p14:cNvPr>
              <p14:cNvContentPartPr/>
              <p14:nvPr/>
            </p14:nvContentPartPr>
            <p14:xfrm>
              <a:off x="6870600" y="3003480"/>
              <a:ext cx="172080" cy="12960"/>
            </p14:xfrm>
          </p:contentPart>
        </mc:Choice>
        <mc:Fallback xmlns="">
          <p:pic>
            <p:nvPicPr>
              <p:cNvPr id="26" name="Ink 25">
                <a:extLst>
                  <a:ext uri="{FF2B5EF4-FFF2-40B4-BE49-F238E27FC236}">
                    <a16:creationId xmlns:a16="http://schemas.microsoft.com/office/drawing/2014/main" id="{5C75B4AF-7D32-2163-397F-CE70BDD7B025}"/>
                  </a:ext>
                </a:extLst>
              </p:cNvPr>
              <p:cNvPicPr/>
              <p:nvPr/>
            </p:nvPicPr>
            <p:blipFill>
              <a:blip r:embed="rId34"/>
              <a:stretch>
                <a:fillRect/>
              </a:stretch>
            </p:blipFill>
            <p:spPr>
              <a:xfrm>
                <a:off x="6854760" y="2940120"/>
                <a:ext cx="20340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 name="Ink 26">
                <a:extLst>
                  <a:ext uri="{FF2B5EF4-FFF2-40B4-BE49-F238E27FC236}">
                    <a16:creationId xmlns:a16="http://schemas.microsoft.com/office/drawing/2014/main" id="{7E312D7C-F8CE-AEDC-5F93-9282D3713B63}"/>
                  </a:ext>
                </a:extLst>
              </p14:cNvPr>
              <p14:cNvContentPartPr/>
              <p14:nvPr/>
            </p14:nvContentPartPr>
            <p14:xfrm>
              <a:off x="5892840" y="2641680"/>
              <a:ext cx="152640" cy="38520"/>
            </p14:xfrm>
          </p:contentPart>
        </mc:Choice>
        <mc:Fallback xmlns="">
          <p:pic>
            <p:nvPicPr>
              <p:cNvPr id="27" name="Ink 26">
                <a:extLst>
                  <a:ext uri="{FF2B5EF4-FFF2-40B4-BE49-F238E27FC236}">
                    <a16:creationId xmlns:a16="http://schemas.microsoft.com/office/drawing/2014/main" id="{7E312D7C-F8CE-AEDC-5F93-9282D3713B63}"/>
                  </a:ext>
                </a:extLst>
              </p:cNvPr>
              <p:cNvPicPr/>
              <p:nvPr/>
            </p:nvPicPr>
            <p:blipFill>
              <a:blip r:embed="rId36"/>
              <a:stretch>
                <a:fillRect/>
              </a:stretch>
            </p:blipFill>
            <p:spPr>
              <a:xfrm>
                <a:off x="5877000" y="2578320"/>
                <a:ext cx="18396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8" name="Ink 27">
                <a:extLst>
                  <a:ext uri="{FF2B5EF4-FFF2-40B4-BE49-F238E27FC236}">
                    <a16:creationId xmlns:a16="http://schemas.microsoft.com/office/drawing/2014/main" id="{23BA4693-C022-9F32-BF5E-C6DE0C410DFA}"/>
                  </a:ext>
                </a:extLst>
              </p14:cNvPr>
              <p14:cNvContentPartPr/>
              <p14:nvPr/>
            </p14:nvContentPartPr>
            <p14:xfrm>
              <a:off x="5613480" y="3441600"/>
              <a:ext cx="127440" cy="360"/>
            </p14:xfrm>
          </p:contentPart>
        </mc:Choice>
        <mc:Fallback xmlns="">
          <p:pic>
            <p:nvPicPr>
              <p:cNvPr id="28" name="Ink 27">
                <a:extLst>
                  <a:ext uri="{FF2B5EF4-FFF2-40B4-BE49-F238E27FC236}">
                    <a16:creationId xmlns:a16="http://schemas.microsoft.com/office/drawing/2014/main" id="{23BA4693-C022-9F32-BF5E-C6DE0C410DFA}"/>
                  </a:ext>
                </a:extLst>
              </p:cNvPr>
              <p:cNvPicPr/>
              <p:nvPr/>
            </p:nvPicPr>
            <p:blipFill>
              <a:blip r:embed="rId38"/>
              <a:stretch>
                <a:fillRect/>
              </a:stretch>
            </p:blipFill>
            <p:spPr>
              <a:xfrm>
                <a:off x="5597640" y="3378240"/>
                <a:ext cx="15876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9" name="Ink 28">
                <a:extLst>
                  <a:ext uri="{FF2B5EF4-FFF2-40B4-BE49-F238E27FC236}">
                    <a16:creationId xmlns:a16="http://schemas.microsoft.com/office/drawing/2014/main" id="{98600A8A-7ACB-77C2-A792-0F33034C7933}"/>
                  </a:ext>
                </a:extLst>
              </p14:cNvPr>
              <p14:cNvContentPartPr/>
              <p14:nvPr/>
            </p14:nvContentPartPr>
            <p14:xfrm>
              <a:off x="6216480" y="3822840"/>
              <a:ext cx="159120" cy="360"/>
            </p14:xfrm>
          </p:contentPart>
        </mc:Choice>
        <mc:Fallback xmlns="">
          <p:pic>
            <p:nvPicPr>
              <p:cNvPr id="29" name="Ink 28">
                <a:extLst>
                  <a:ext uri="{FF2B5EF4-FFF2-40B4-BE49-F238E27FC236}">
                    <a16:creationId xmlns:a16="http://schemas.microsoft.com/office/drawing/2014/main" id="{98600A8A-7ACB-77C2-A792-0F33034C7933}"/>
                  </a:ext>
                </a:extLst>
              </p:cNvPr>
              <p:cNvPicPr/>
              <p:nvPr/>
            </p:nvPicPr>
            <p:blipFill>
              <a:blip r:embed="rId40"/>
              <a:stretch>
                <a:fillRect/>
              </a:stretch>
            </p:blipFill>
            <p:spPr>
              <a:xfrm>
                <a:off x="6200640" y="3759480"/>
                <a:ext cx="19044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0" name="Ink 29">
                <a:extLst>
                  <a:ext uri="{FF2B5EF4-FFF2-40B4-BE49-F238E27FC236}">
                    <a16:creationId xmlns:a16="http://schemas.microsoft.com/office/drawing/2014/main" id="{252C8E22-1DED-455F-D7FE-585489856241}"/>
                  </a:ext>
                </a:extLst>
              </p14:cNvPr>
              <p14:cNvContentPartPr/>
              <p14:nvPr/>
            </p14:nvContentPartPr>
            <p14:xfrm>
              <a:off x="5575320" y="4133880"/>
              <a:ext cx="178200" cy="19440"/>
            </p14:xfrm>
          </p:contentPart>
        </mc:Choice>
        <mc:Fallback xmlns="">
          <p:pic>
            <p:nvPicPr>
              <p:cNvPr id="30" name="Ink 29">
                <a:extLst>
                  <a:ext uri="{FF2B5EF4-FFF2-40B4-BE49-F238E27FC236}">
                    <a16:creationId xmlns:a16="http://schemas.microsoft.com/office/drawing/2014/main" id="{252C8E22-1DED-455F-D7FE-585489856241}"/>
                  </a:ext>
                </a:extLst>
              </p:cNvPr>
              <p:cNvPicPr/>
              <p:nvPr/>
            </p:nvPicPr>
            <p:blipFill>
              <a:blip r:embed="rId42"/>
              <a:stretch>
                <a:fillRect/>
              </a:stretch>
            </p:blipFill>
            <p:spPr>
              <a:xfrm>
                <a:off x="5559480" y="4070520"/>
                <a:ext cx="2095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1" name="Ink 30">
                <a:extLst>
                  <a:ext uri="{FF2B5EF4-FFF2-40B4-BE49-F238E27FC236}">
                    <a16:creationId xmlns:a16="http://schemas.microsoft.com/office/drawing/2014/main" id="{ECA8E06A-2CBA-7F6C-D65A-4B695D06B5E5}"/>
                  </a:ext>
                </a:extLst>
              </p14:cNvPr>
              <p14:cNvContentPartPr/>
              <p14:nvPr/>
            </p14:nvContentPartPr>
            <p14:xfrm>
              <a:off x="5931000" y="5016600"/>
              <a:ext cx="127440" cy="360"/>
            </p14:xfrm>
          </p:contentPart>
        </mc:Choice>
        <mc:Fallback xmlns="">
          <p:pic>
            <p:nvPicPr>
              <p:cNvPr id="31" name="Ink 30">
                <a:extLst>
                  <a:ext uri="{FF2B5EF4-FFF2-40B4-BE49-F238E27FC236}">
                    <a16:creationId xmlns:a16="http://schemas.microsoft.com/office/drawing/2014/main" id="{ECA8E06A-2CBA-7F6C-D65A-4B695D06B5E5}"/>
                  </a:ext>
                </a:extLst>
              </p:cNvPr>
              <p:cNvPicPr/>
              <p:nvPr/>
            </p:nvPicPr>
            <p:blipFill>
              <a:blip r:embed="rId38"/>
              <a:stretch>
                <a:fillRect/>
              </a:stretch>
            </p:blipFill>
            <p:spPr>
              <a:xfrm>
                <a:off x="5915160" y="4953240"/>
                <a:ext cx="15876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2" name="Ink 31">
                <a:extLst>
                  <a:ext uri="{FF2B5EF4-FFF2-40B4-BE49-F238E27FC236}">
                    <a16:creationId xmlns:a16="http://schemas.microsoft.com/office/drawing/2014/main" id="{AD8C252C-11B5-0A0C-3F24-DEAA105682E9}"/>
                  </a:ext>
                </a:extLst>
              </p14:cNvPr>
              <p14:cNvContentPartPr/>
              <p14:nvPr/>
            </p14:nvContentPartPr>
            <p14:xfrm>
              <a:off x="5950080" y="5981760"/>
              <a:ext cx="159120" cy="19440"/>
            </p14:xfrm>
          </p:contentPart>
        </mc:Choice>
        <mc:Fallback xmlns="">
          <p:pic>
            <p:nvPicPr>
              <p:cNvPr id="32" name="Ink 31">
                <a:extLst>
                  <a:ext uri="{FF2B5EF4-FFF2-40B4-BE49-F238E27FC236}">
                    <a16:creationId xmlns:a16="http://schemas.microsoft.com/office/drawing/2014/main" id="{AD8C252C-11B5-0A0C-3F24-DEAA105682E9}"/>
                  </a:ext>
                </a:extLst>
              </p:cNvPr>
              <p:cNvPicPr/>
              <p:nvPr/>
            </p:nvPicPr>
            <p:blipFill>
              <a:blip r:embed="rId45"/>
              <a:stretch>
                <a:fillRect/>
              </a:stretch>
            </p:blipFill>
            <p:spPr>
              <a:xfrm>
                <a:off x="5934240" y="5918400"/>
                <a:ext cx="19044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3" name="Ink 32">
                <a:extLst>
                  <a:ext uri="{FF2B5EF4-FFF2-40B4-BE49-F238E27FC236}">
                    <a16:creationId xmlns:a16="http://schemas.microsoft.com/office/drawing/2014/main" id="{2FDE54FB-9760-2ACC-892E-6B100C925E48}"/>
                  </a:ext>
                </a:extLst>
              </p14:cNvPr>
              <p14:cNvContentPartPr/>
              <p14:nvPr/>
            </p14:nvContentPartPr>
            <p14:xfrm>
              <a:off x="6248520" y="6039000"/>
              <a:ext cx="203400" cy="6480"/>
            </p14:xfrm>
          </p:contentPart>
        </mc:Choice>
        <mc:Fallback xmlns="">
          <p:pic>
            <p:nvPicPr>
              <p:cNvPr id="33" name="Ink 32">
                <a:extLst>
                  <a:ext uri="{FF2B5EF4-FFF2-40B4-BE49-F238E27FC236}">
                    <a16:creationId xmlns:a16="http://schemas.microsoft.com/office/drawing/2014/main" id="{2FDE54FB-9760-2ACC-892E-6B100C925E48}"/>
                  </a:ext>
                </a:extLst>
              </p:cNvPr>
              <p:cNvPicPr/>
              <p:nvPr/>
            </p:nvPicPr>
            <p:blipFill>
              <a:blip r:embed="rId47"/>
              <a:stretch>
                <a:fillRect/>
              </a:stretch>
            </p:blipFill>
            <p:spPr>
              <a:xfrm>
                <a:off x="6232680" y="5975640"/>
                <a:ext cx="23472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4" name="Ink 33">
                <a:extLst>
                  <a:ext uri="{FF2B5EF4-FFF2-40B4-BE49-F238E27FC236}">
                    <a16:creationId xmlns:a16="http://schemas.microsoft.com/office/drawing/2014/main" id="{A4C8FCBC-80DB-727E-CE0E-5447A78DAD72}"/>
                  </a:ext>
                </a:extLst>
              </p14:cNvPr>
              <p14:cNvContentPartPr/>
              <p14:nvPr/>
            </p14:nvContentPartPr>
            <p14:xfrm>
              <a:off x="6902280" y="6330960"/>
              <a:ext cx="108360" cy="360"/>
            </p14:xfrm>
          </p:contentPart>
        </mc:Choice>
        <mc:Fallback xmlns="">
          <p:pic>
            <p:nvPicPr>
              <p:cNvPr id="34" name="Ink 33">
                <a:extLst>
                  <a:ext uri="{FF2B5EF4-FFF2-40B4-BE49-F238E27FC236}">
                    <a16:creationId xmlns:a16="http://schemas.microsoft.com/office/drawing/2014/main" id="{A4C8FCBC-80DB-727E-CE0E-5447A78DAD72}"/>
                  </a:ext>
                </a:extLst>
              </p:cNvPr>
              <p:cNvPicPr/>
              <p:nvPr/>
            </p:nvPicPr>
            <p:blipFill>
              <a:blip r:embed="rId9"/>
              <a:stretch>
                <a:fillRect/>
              </a:stretch>
            </p:blipFill>
            <p:spPr>
              <a:xfrm>
                <a:off x="6886440" y="6267600"/>
                <a:ext cx="139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5" name="Ink 34">
                <a:extLst>
                  <a:ext uri="{FF2B5EF4-FFF2-40B4-BE49-F238E27FC236}">
                    <a16:creationId xmlns:a16="http://schemas.microsoft.com/office/drawing/2014/main" id="{4FF88975-B0AA-8A5C-6970-5D41E05C4B87}"/>
                  </a:ext>
                </a:extLst>
              </p14:cNvPr>
              <p14:cNvContentPartPr/>
              <p14:nvPr/>
            </p14:nvContentPartPr>
            <p14:xfrm>
              <a:off x="7201080" y="5987880"/>
              <a:ext cx="190800" cy="32400"/>
            </p14:xfrm>
          </p:contentPart>
        </mc:Choice>
        <mc:Fallback xmlns="">
          <p:pic>
            <p:nvPicPr>
              <p:cNvPr id="35" name="Ink 34">
                <a:extLst>
                  <a:ext uri="{FF2B5EF4-FFF2-40B4-BE49-F238E27FC236}">
                    <a16:creationId xmlns:a16="http://schemas.microsoft.com/office/drawing/2014/main" id="{4FF88975-B0AA-8A5C-6970-5D41E05C4B87}"/>
                  </a:ext>
                </a:extLst>
              </p:cNvPr>
              <p:cNvPicPr/>
              <p:nvPr/>
            </p:nvPicPr>
            <p:blipFill>
              <a:blip r:embed="rId50"/>
              <a:stretch>
                <a:fillRect/>
              </a:stretch>
            </p:blipFill>
            <p:spPr>
              <a:xfrm>
                <a:off x="7185240" y="5924520"/>
                <a:ext cx="22212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6" name="Ink 35">
                <a:extLst>
                  <a:ext uri="{FF2B5EF4-FFF2-40B4-BE49-F238E27FC236}">
                    <a16:creationId xmlns:a16="http://schemas.microsoft.com/office/drawing/2014/main" id="{099CDEDE-E8C6-33E0-51B2-B37D948BE090}"/>
                  </a:ext>
                </a:extLst>
              </p14:cNvPr>
              <p14:cNvContentPartPr/>
              <p14:nvPr/>
            </p14:nvContentPartPr>
            <p14:xfrm>
              <a:off x="7207200" y="5715000"/>
              <a:ext cx="120960" cy="360"/>
            </p14:xfrm>
          </p:contentPart>
        </mc:Choice>
        <mc:Fallback xmlns="">
          <p:pic>
            <p:nvPicPr>
              <p:cNvPr id="36" name="Ink 35">
                <a:extLst>
                  <a:ext uri="{FF2B5EF4-FFF2-40B4-BE49-F238E27FC236}">
                    <a16:creationId xmlns:a16="http://schemas.microsoft.com/office/drawing/2014/main" id="{099CDEDE-E8C6-33E0-51B2-B37D948BE090}"/>
                  </a:ext>
                </a:extLst>
              </p:cNvPr>
              <p:cNvPicPr/>
              <p:nvPr/>
            </p:nvPicPr>
            <p:blipFill>
              <a:blip r:embed="rId52"/>
              <a:stretch>
                <a:fillRect/>
              </a:stretch>
            </p:blipFill>
            <p:spPr>
              <a:xfrm>
                <a:off x="7191360" y="5651640"/>
                <a:ext cx="1522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7" name="Ink 36">
                <a:extLst>
                  <a:ext uri="{FF2B5EF4-FFF2-40B4-BE49-F238E27FC236}">
                    <a16:creationId xmlns:a16="http://schemas.microsoft.com/office/drawing/2014/main" id="{52FDA545-E933-B3BA-C9C8-FA90460C02B2}"/>
                  </a:ext>
                </a:extLst>
              </p14:cNvPr>
              <p14:cNvContentPartPr/>
              <p14:nvPr/>
            </p14:nvContentPartPr>
            <p14:xfrm>
              <a:off x="7194600" y="5353200"/>
              <a:ext cx="171720" cy="38160"/>
            </p14:xfrm>
          </p:contentPart>
        </mc:Choice>
        <mc:Fallback xmlns="">
          <p:pic>
            <p:nvPicPr>
              <p:cNvPr id="37" name="Ink 36">
                <a:extLst>
                  <a:ext uri="{FF2B5EF4-FFF2-40B4-BE49-F238E27FC236}">
                    <a16:creationId xmlns:a16="http://schemas.microsoft.com/office/drawing/2014/main" id="{52FDA545-E933-B3BA-C9C8-FA90460C02B2}"/>
                  </a:ext>
                </a:extLst>
              </p:cNvPr>
              <p:cNvPicPr/>
              <p:nvPr/>
            </p:nvPicPr>
            <p:blipFill>
              <a:blip r:embed="rId54"/>
              <a:stretch>
                <a:fillRect/>
              </a:stretch>
            </p:blipFill>
            <p:spPr>
              <a:xfrm>
                <a:off x="7178760" y="5289840"/>
                <a:ext cx="20304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8" name="Ink 37">
                <a:extLst>
                  <a:ext uri="{FF2B5EF4-FFF2-40B4-BE49-F238E27FC236}">
                    <a16:creationId xmlns:a16="http://schemas.microsoft.com/office/drawing/2014/main" id="{52CE995D-67A5-1095-65EF-0E20D74EFB53}"/>
                  </a:ext>
                </a:extLst>
              </p14:cNvPr>
              <p14:cNvContentPartPr/>
              <p14:nvPr/>
            </p14:nvContentPartPr>
            <p14:xfrm>
              <a:off x="7543800" y="5689440"/>
              <a:ext cx="140040" cy="13320"/>
            </p14:xfrm>
          </p:contentPart>
        </mc:Choice>
        <mc:Fallback xmlns="">
          <p:pic>
            <p:nvPicPr>
              <p:cNvPr id="38" name="Ink 37">
                <a:extLst>
                  <a:ext uri="{FF2B5EF4-FFF2-40B4-BE49-F238E27FC236}">
                    <a16:creationId xmlns:a16="http://schemas.microsoft.com/office/drawing/2014/main" id="{52CE995D-67A5-1095-65EF-0E20D74EFB53}"/>
                  </a:ext>
                </a:extLst>
              </p:cNvPr>
              <p:cNvPicPr/>
              <p:nvPr/>
            </p:nvPicPr>
            <p:blipFill>
              <a:blip r:embed="rId56"/>
              <a:stretch>
                <a:fillRect/>
              </a:stretch>
            </p:blipFill>
            <p:spPr>
              <a:xfrm>
                <a:off x="7527960" y="5626080"/>
                <a:ext cx="17136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9" name="Ink 38">
                <a:extLst>
                  <a:ext uri="{FF2B5EF4-FFF2-40B4-BE49-F238E27FC236}">
                    <a16:creationId xmlns:a16="http://schemas.microsoft.com/office/drawing/2014/main" id="{A5E24755-DF16-9C7F-BC3E-9FC82B5D5ADF}"/>
                  </a:ext>
                </a:extLst>
              </p14:cNvPr>
              <p14:cNvContentPartPr/>
              <p14:nvPr/>
            </p14:nvContentPartPr>
            <p14:xfrm>
              <a:off x="9156600" y="3949560"/>
              <a:ext cx="172080" cy="19440"/>
            </p14:xfrm>
          </p:contentPart>
        </mc:Choice>
        <mc:Fallback xmlns="">
          <p:pic>
            <p:nvPicPr>
              <p:cNvPr id="39" name="Ink 38">
                <a:extLst>
                  <a:ext uri="{FF2B5EF4-FFF2-40B4-BE49-F238E27FC236}">
                    <a16:creationId xmlns:a16="http://schemas.microsoft.com/office/drawing/2014/main" id="{A5E24755-DF16-9C7F-BC3E-9FC82B5D5ADF}"/>
                  </a:ext>
                </a:extLst>
              </p:cNvPr>
              <p:cNvPicPr/>
              <p:nvPr/>
            </p:nvPicPr>
            <p:blipFill>
              <a:blip r:embed="rId58"/>
              <a:stretch>
                <a:fillRect/>
              </a:stretch>
            </p:blipFill>
            <p:spPr>
              <a:xfrm>
                <a:off x="9140760" y="3886200"/>
                <a:ext cx="20340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0" name="Ink 39">
                <a:extLst>
                  <a:ext uri="{FF2B5EF4-FFF2-40B4-BE49-F238E27FC236}">
                    <a16:creationId xmlns:a16="http://schemas.microsoft.com/office/drawing/2014/main" id="{1854B182-1E11-C538-6E83-2A1DAA93A086}"/>
                  </a:ext>
                </a:extLst>
              </p14:cNvPr>
              <p14:cNvContentPartPr/>
              <p14:nvPr/>
            </p14:nvContentPartPr>
            <p14:xfrm>
              <a:off x="7588080" y="3968640"/>
              <a:ext cx="127440" cy="360"/>
            </p14:xfrm>
          </p:contentPart>
        </mc:Choice>
        <mc:Fallback xmlns="">
          <p:pic>
            <p:nvPicPr>
              <p:cNvPr id="40" name="Ink 39">
                <a:extLst>
                  <a:ext uri="{FF2B5EF4-FFF2-40B4-BE49-F238E27FC236}">
                    <a16:creationId xmlns:a16="http://schemas.microsoft.com/office/drawing/2014/main" id="{1854B182-1E11-C538-6E83-2A1DAA93A086}"/>
                  </a:ext>
                </a:extLst>
              </p:cNvPr>
              <p:cNvPicPr/>
              <p:nvPr/>
            </p:nvPicPr>
            <p:blipFill>
              <a:blip r:embed="rId38"/>
              <a:stretch>
                <a:fillRect/>
              </a:stretch>
            </p:blipFill>
            <p:spPr>
              <a:xfrm>
                <a:off x="7572240" y="3905280"/>
                <a:ext cx="15876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1" name="Ink 40">
                <a:extLst>
                  <a:ext uri="{FF2B5EF4-FFF2-40B4-BE49-F238E27FC236}">
                    <a16:creationId xmlns:a16="http://schemas.microsoft.com/office/drawing/2014/main" id="{81866D7E-C1FA-2DCC-F3FB-C62870AA68F7}"/>
                  </a:ext>
                </a:extLst>
              </p14:cNvPr>
              <p14:cNvContentPartPr/>
              <p14:nvPr/>
            </p14:nvContentPartPr>
            <p14:xfrm>
              <a:off x="9144000" y="4546440"/>
              <a:ext cx="146520" cy="13320"/>
            </p14:xfrm>
          </p:contentPart>
        </mc:Choice>
        <mc:Fallback xmlns="">
          <p:pic>
            <p:nvPicPr>
              <p:cNvPr id="41" name="Ink 40">
                <a:extLst>
                  <a:ext uri="{FF2B5EF4-FFF2-40B4-BE49-F238E27FC236}">
                    <a16:creationId xmlns:a16="http://schemas.microsoft.com/office/drawing/2014/main" id="{81866D7E-C1FA-2DCC-F3FB-C62870AA68F7}"/>
                  </a:ext>
                </a:extLst>
              </p:cNvPr>
              <p:cNvPicPr/>
              <p:nvPr/>
            </p:nvPicPr>
            <p:blipFill>
              <a:blip r:embed="rId61"/>
              <a:stretch>
                <a:fillRect/>
              </a:stretch>
            </p:blipFill>
            <p:spPr>
              <a:xfrm>
                <a:off x="9128160" y="4483080"/>
                <a:ext cx="17784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2" name="Ink 41">
                <a:extLst>
                  <a:ext uri="{FF2B5EF4-FFF2-40B4-BE49-F238E27FC236}">
                    <a16:creationId xmlns:a16="http://schemas.microsoft.com/office/drawing/2014/main" id="{19AE2B00-6A18-9AD7-2715-5AFB1A17DF1F}"/>
                  </a:ext>
                </a:extLst>
              </p14:cNvPr>
              <p14:cNvContentPartPr/>
              <p14:nvPr/>
            </p14:nvContentPartPr>
            <p14:xfrm>
              <a:off x="6870600" y="4762440"/>
              <a:ext cx="172080" cy="360"/>
            </p14:xfrm>
          </p:contentPart>
        </mc:Choice>
        <mc:Fallback xmlns="">
          <p:pic>
            <p:nvPicPr>
              <p:cNvPr id="42" name="Ink 41">
                <a:extLst>
                  <a:ext uri="{FF2B5EF4-FFF2-40B4-BE49-F238E27FC236}">
                    <a16:creationId xmlns:a16="http://schemas.microsoft.com/office/drawing/2014/main" id="{19AE2B00-6A18-9AD7-2715-5AFB1A17DF1F}"/>
                  </a:ext>
                </a:extLst>
              </p:cNvPr>
              <p:cNvPicPr/>
              <p:nvPr/>
            </p:nvPicPr>
            <p:blipFill>
              <a:blip r:embed="rId63"/>
              <a:stretch>
                <a:fillRect/>
              </a:stretch>
            </p:blipFill>
            <p:spPr>
              <a:xfrm>
                <a:off x="6854760" y="4699080"/>
                <a:ext cx="2034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3" name="Ink 42">
                <a:extLst>
                  <a:ext uri="{FF2B5EF4-FFF2-40B4-BE49-F238E27FC236}">
                    <a16:creationId xmlns:a16="http://schemas.microsoft.com/office/drawing/2014/main" id="{42031E28-307B-1FC0-7FAA-ABA29DA42E5E}"/>
                  </a:ext>
                </a:extLst>
              </p14:cNvPr>
              <p14:cNvContentPartPr/>
              <p14:nvPr/>
            </p14:nvContentPartPr>
            <p14:xfrm>
              <a:off x="9613800" y="1542960"/>
              <a:ext cx="95760" cy="6840"/>
            </p14:xfrm>
          </p:contentPart>
        </mc:Choice>
        <mc:Fallback xmlns="">
          <p:pic>
            <p:nvPicPr>
              <p:cNvPr id="43" name="Ink 42">
                <a:extLst>
                  <a:ext uri="{FF2B5EF4-FFF2-40B4-BE49-F238E27FC236}">
                    <a16:creationId xmlns:a16="http://schemas.microsoft.com/office/drawing/2014/main" id="{42031E28-307B-1FC0-7FAA-ABA29DA42E5E}"/>
                  </a:ext>
                </a:extLst>
              </p:cNvPr>
              <p:cNvPicPr/>
              <p:nvPr/>
            </p:nvPicPr>
            <p:blipFill>
              <a:blip r:embed="rId65"/>
              <a:stretch>
                <a:fillRect/>
              </a:stretch>
            </p:blipFill>
            <p:spPr>
              <a:xfrm>
                <a:off x="9597960" y="1479600"/>
                <a:ext cx="127080" cy="133560"/>
              </a:xfrm>
              <a:prstGeom prst="rect">
                <a:avLst/>
              </a:prstGeom>
            </p:spPr>
          </p:pic>
        </mc:Fallback>
      </mc:AlternateContent>
    </p:spTree>
    <p:extLst>
      <p:ext uri="{BB962C8B-B14F-4D97-AF65-F5344CB8AC3E}">
        <p14:creationId xmlns:p14="http://schemas.microsoft.com/office/powerpoint/2010/main" val="1531663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8600" y="1600200"/>
            <a:ext cx="11353800" cy="1120820"/>
          </a:xfrm>
          <a:prstGeom prst="rect">
            <a:avLst/>
          </a:prstGeom>
        </p:spPr>
        <p:txBody>
          <a:bodyPr vert="horz" wrap="square" lIns="0" tIns="12700" rIns="0" bIns="0" rtlCol="0">
            <a:spAutoFit/>
          </a:bodyPr>
          <a:lstStyle/>
          <a:p>
            <a:pPr marL="187960" indent="-175895" algn="just">
              <a:lnSpc>
                <a:spcPct val="100000"/>
              </a:lnSpc>
              <a:spcBef>
                <a:spcPts val="100"/>
              </a:spcBef>
              <a:buFont typeface="Arial MT"/>
              <a:buChar char="•"/>
              <a:tabLst>
                <a:tab pos="188595" algn="l"/>
              </a:tabLst>
            </a:pPr>
            <a:r>
              <a:rPr lang="en-US" sz="2400" dirty="0">
                <a:latin typeface="Microsoft Sans Serif"/>
                <a:cs typeface="Microsoft Sans Serif"/>
              </a:rPr>
              <a:t>A Binomial geostatistical model was fitted to the data and was then used to generate the probability that the super EU-level standardized TT prevalence falls below 0.2%.</a:t>
            </a:r>
            <a:endParaRPr sz="2400" dirty="0">
              <a:latin typeface="Microsoft Sans Serif"/>
              <a:cs typeface="Microsoft Sans Serif"/>
            </a:endParaRPr>
          </a:p>
        </p:txBody>
      </p:sp>
      <p:grpSp>
        <p:nvGrpSpPr>
          <p:cNvPr id="3" name="object 3"/>
          <p:cNvGrpSpPr/>
          <p:nvPr/>
        </p:nvGrpSpPr>
        <p:grpSpPr>
          <a:xfrm>
            <a:off x="133350" y="0"/>
            <a:ext cx="11868150" cy="1391285"/>
            <a:chOff x="133350" y="0"/>
            <a:chExt cx="11868150" cy="1391285"/>
          </a:xfrm>
        </p:grpSpPr>
        <p:pic>
          <p:nvPicPr>
            <p:cNvPr id="4" name="object 4"/>
            <p:cNvPicPr/>
            <p:nvPr/>
          </p:nvPicPr>
          <p:blipFill>
            <a:blip r:embed="rId2" cstate="print"/>
            <a:stretch>
              <a:fillRect/>
            </a:stretch>
          </p:blipFill>
          <p:spPr>
            <a:xfrm>
              <a:off x="10635427" y="0"/>
              <a:ext cx="1366072" cy="1391060"/>
            </a:xfrm>
            <a:prstGeom prst="rect">
              <a:avLst/>
            </a:prstGeom>
          </p:spPr>
        </p:pic>
        <p:pic>
          <p:nvPicPr>
            <p:cNvPr id="5" name="object 5"/>
            <p:cNvPicPr/>
            <p:nvPr/>
          </p:nvPicPr>
          <p:blipFill>
            <a:blip r:embed="rId3" cstate="print"/>
            <a:stretch>
              <a:fillRect/>
            </a:stretch>
          </p:blipFill>
          <p:spPr>
            <a:xfrm>
              <a:off x="133350" y="0"/>
              <a:ext cx="1310441" cy="1244393"/>
            </a:xfrm>
            <a:prstGeom prst="rect">
              <a:avLst/>
            </a:prstGeom>
          </p:spPr>
        </p:pic>
        <p:pic>
          <p:nvPicPr>
            <p:cNvPr id="6" name="object 6"/>
            <p:cNvPicPr/>
            <p:nvPr/>
          </p:nvPicPr>
          <p:blipFill>
            <a:blip r:embed="rId4" cstate="print"/>
            <a:stretch>
              <a:fillRect/>
            </a:stretch>
          </p:blipFill>
          <p:spPr>
            <a:xfrm>
              <a:off x="1443791" y="127222"/>
              <a:ext cx="9191635" cy="1101267"/>
            </a:xfrm>
            <a:prstGeom prst="rect">
              <a:avLst/>
            </a:prstGeom>
          </p:spPr>
        </p:pic>
      </p:grpSp>
      <p:sp>
        <p:nvSpPr>
          <p:cNvPr id="7" name="object 7"/>
          <p:cNvSpPr txBox="1">
            <a:spLocks noGrp="1"/>
          </p:cNvSpPr>
          <p:nvPr>
            <p:ph type="title"/>
          </p:nvPr>
        </p:nvSpPr>
        <p:spPr>
          <a:xfrm>
            <a:off x="2362200" y="0"/>
            <a:ext cx="8087359" cy="1122680"/>
          </a:xfrm>
          <a:prstGeom prst="rect">
            <a:avLst/>
          </a:prstGeom>
        </p:spPr>
        <p:txBody>
          <a:bodyPr vert="horz" wrap="square" lIns="0" tIns="12700" rIns="0" bIns="0" rtlCol="0">
            <a:spAutoFit/>
          </a:bodyPr>
          <a:lstStyle/>
          <a:p>
            <a:pPr marL="12700">
              <a:lnSpc>
                <a:spcPct val="100000"/>
              </a:lnSpc>
              <a:spcBef>
                <a:spcPts val="100"/>
              </a:spcBef>
            </a:pPr>
            <a:r>
              <a:rPr lang="en-US" sz="7200" spc="-15" dirty="0">
                <a:solidFill>
                  <a:srgbClr val="185C83"/>
                </a:solidFill>
              </a:rPr>
              <a:t>Results</a:t>
            </a:r>
            <a:endParaRPr sz="7200" dirty="0"/>
          </a:p>
        </p:txBody>
      </p:sp>
      <p:graphicFrame>
        <p:nvGraphicFramePr>
          <p:cNvPr id="8" name="Table 7">
            <a:extLst>
              <a:ext uri="{FF2B5EF4-FFF2-40B4-BE49-F238E27FC236}">
                <a16:creationId xmlns:a16="http://schemas.microsoft.com/office/drawing/2014/main" id="{5578D20E-1868-116B-700B-523FDEAFA3F2}"/>
              </a:ext>
            </a:extLst>
          </p:cNvPr>
          <p:cNvGraphicFramePr>
            <a:graphicFrameLocks noGrp="1"/>
          </p:cNvGraphicFramePr>
          <p:nvPr/>
        </p:nvGraphicFramePr>
        <p:xfrm>
          <a:off x="914400" y="2743200"/>
          <a:ext cx="10972804" cy="3964686"/>
        </p:xfrm>
        <a:graphic>
          <a:graphicData uri="http://schemas.openxmlformats.org/drawingml/2006/table">
            <a:tbl>
              <a:tblPr>
                <a:tableStyleId>{5C22544A-7EE6-4342-B048-85BDC9FD1C3A}</a:tableStyleId>
              </a:tblPr>
              <a:tblGrid>
                <a:gridCol w="1875352">
                  <a:extLst>
                    <a:ext uri="{9D8B030D-6E8A-4147-A177-3AD203B41FA5}">
                      <a16:colId xmlns:a16="http://schemas.microsoft.com/office/drawing/2014/main" val="3113357531"/>
                    </a:ext>
                  </a:extLst>
                </a:gridCol>
                <a:gridCol w="2274363">
                  <a:extLst>
                    <a:ext uri="{9D8B030D-6E8A-4147-A177-3AD203B41FA5}">
                      <a16:colId xmlns:a16="http://schemas.microsoft.com/office/drawing/2014/main" val="1712616479"/>
                    </a:ext>
                  </a:extLst>
                </a:gridCol>
                <a:gridCol w="2274363">
                  <a:extLst>
                    <a:ext uri="{9D8B030D-6E8A-4147-A177-3AD203B41FA5}">
                      <a16:colId xmlns:a16="http://schemas.microsoft.com/office/drawing/2014/main" val="784390446"/>
                    </a:ext>
                  </a:extLst>
                </a:gridCol>
                <a:gridCol w="2274363">
                  <a:extLst>
                    <a:ext uri="{9D8B030D-6E8A-4147-A177-3AD203B41FA5}">
                      <a16:colId xmlns:a16="http://schemas.microsoft.com/office/drawing/2014/main" val="2676429469"/>
                    </a:ext>
                  </a:extLst>
                </a:gridCol>
                <a:gridCol w="2274363">
                  <a:extLst>
                    <a:ext uri="{9D8B030D-6E8A-4147-A177-3AD203B41FA5}">
                      <a16:colId xmlns:a16="http://schemas.microsoft.com/office/drawing/2014/main" val="2637740437"/>
                    </a:ext>
                  </a:extLst>
                </a:gridCol>
              </a:tblGrid>
              <a:tr h="806705">
                <a:tc>
                  <a:txBody>
                    <a:bodyPr/>
                    <a:lstStyle/>
                    <a:p>
                      <a:pPr>
                        <a:lnSpc>
                          <a:spcPct val="115000"/>
                        </a:lnSpc>
                      </a:pPr>
                      <a:r>
                        <a:rPr lang="en-GB" sz="2400" dirty="0">
                          <a:effectLst/>
                        </a:rPr>
                        <a:t>Super EU</a:t>
                      </a:r>
                      <a:endParaRPr lang="en-TZ" sz="2400" dirty="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dirty="0">
                          <a:effectLst/>
                        </a:rPr>
                        <a:t>Predicted TT prevalence (%)</a:t>
                      </a:r>
                      <a:endParaRPr lang="en-TZ" sz="2400" dirty="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a:effectLst/>
                        </a:rPr>
                        <a:t>Lower limit (%)</a:t>
                      </a:r>
                      <a:endParaRPr lang="en-TZ" sz="240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a:effectLst/>
                        </a:rPr>
                        <a:t>Upper limit (%)</a:t>
                      </a:r>
                      <a:endParaRPr lang="en-TZ" sz="240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a:effectLst/>
                        </a:rPr>
                        <a:t>Probability elimination (%)</a:t>
                      </a:r>
                      <a:endParaRPr lang="en-TZ" sz="240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49595126"/>
                  </a:ext>
                </a:extLst>
              </a:tr>
              <a:tr h="806705">
                <a:tc>
                  <a:txBody>
                    <a:bodyPr/>
                    <a:lstStyle/>
                    <a:p>
                      <a:pPr>
                        <a:lnSpc>
                          <a:spcPct val="115000"/>
                        </a:lnSpc>
                      </a:pPr>
                      <a:r>
                        <a:rPr lang="en-GB" sz="2400">
                          <a:effectLst/>
                        </a:rPr>
                        <a:t>Northern Pwani</a:t>
                      </a:r>
                      <a:endParaRPr lang="en-TZ" sz="240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dirty="0">
                          <a:effectLst/>
                        </a:rPr>
                        <a:t>0.369</a:t>
                      </a:r>
                      <a:endParaRPr lang="en-TZ" sz="2400" dirty="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dirty="0">
                          <a:effectLst/>
                        </a:rPr>
                        <a:t>0.144</a:t>
                      </a:r>
                      <a:endParaRPr lang="en-TZ" sz="2400" dirty="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a:effectLst/>
                        </a:rPr>
                        <a:t>0.795</a:t>
                      </a:r>
                      <a:endParaRPr lang="en-TZ" sz="240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dirty="0">
                          <a:effectLst/>
                        </a:rPr>
                        <a:t>12</a:t>
                      </a:r>
                      <a:endParaRPr lang="en-TZ" sz="2400" dirty="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024314907"/>
                  </a:ext>
                </a:extLst>
              </a:tr>
              <a:tr h="446186">
                <a:tc>
                  <a:txBody>
                    <a:bodyPr/>
                    <a:lstStyle/>
                    <a:p>
                      <a:pPr>
                        <a:lnSpc>
                          <a:spcPct val="115000"/>
                        </a:lnSpc>
                      </a:pPr>
                      <a:r>
                        <a:rPr lang="en-GB" sz="2400">
                          <a:effectLst/>
                        </a:rPr>
                        <a:t>Mtwara</a:t>
                      </a:r>
                      <a:endParaRPr lang="en-TZ" sz="240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a:effectLst/>
                        </a:rPr>
                        <a:t>1.215</a:t>
                      </a:r>
                      <a:endParaRPr lang="en-TZ" sz="240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dirty="0">
                          <a:effectLst/>
                        </a:rPr>
                        <a:t>0.735</a:t>
                      </a:r>
                      <a:endParaRPr lang="en-TZ" sz="2400" dirty="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dirty="0">
                          <a:effectLst/>
                        </a:rPr>
                        <a:t>1.893</a:t>
                      </a:r>
                      <a:endParaRPr lang="en-TZ" sz="2400" dirty="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dirty="0">
                          <a:effectLst/>
                        </a:rPr>
                        <a:t>0</a:t>
                      </a:r>
                      <a:endParaRPr lang="en-TZ" sz="2400" dirty="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511547549"/>
                  </a:ext>
                </a:extLst>
              </a:tr>
              <a:tr h="446186">
                <a:tc>
                  <a:txBody>
                    <a:bodyPr/>
                    <a:lstStyle/>
                    <a:p>
                      <a:pPr>
                        <a:lnSpc>
                          <a:spcPct val="115000"/>
                        </a:lnSpc>
                      </a:pPr>
                      <a:r>
                        <a:rPr lang="en-GB" sz="2400">
                          <a:effectLst/>
                        </a:rPr>
                        <a:t>Newala</a:t>
                      </a:r>
                      <a:endParaRPr lang="en-TZ" sz="240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a:effectLst/>
                        </a:rPr>
                        <a:t>1.34</a:t>
                      </a:r>
                      <a:endParaRPr lang="en-TZ" sz="240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dirty="0">
                          <a:effectLst/>
                        </a:rPr>
                        <a:t>0.843</a:t>
                      </a:r>
                      <a:endParaRPr lang="en-TZ" sz="2400" dirty="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dirty="0">
                          <a:effectLst/>
                        </a:rPr>
                        <a:t>2.067</a:t>
                      </a:r>
                      <a:endParaRPr lang="en-TZ" sz="2400" dirty="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dirty="0">
                          <a:effectLst/>
                        </a:rPr>
                        <a:t>0</a:t>
                      </a:r>
                      <a:endParaRPr lang="en-TZ" sz="2400" dirty="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549734394"/>
                  </a:ext>
                </a:extLst>
              </a:tr>
              <a:tr h="446186">
                <a:tc>
                  <a:txBody>
                    <a:bodyPr/>
                    <a:lstStyle/>
                    <a:p>
                      <a:pPr>
                        <a:lnSpc>
                          <a:spcPct val="115000"/>
                        </a:lnSpc>
                      </a:pPr>
                      <a:r>
                        <a:rPr lang="en-GB" sz="2400">
                          <a:effectLst/>
                        </a:rPr>
                        <a:t>Masasi</a:t>
                      </a:r>
                      <a:endParaRPr lang="en-TZ" sz="240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a:effectLst/>
                        </a:rPr>
                        <a:t>1.069</a:t>
                      </a:r>
                      <a:endParaRPr lang="en-TZ" sz="240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a:effectLst/>
                        </a:rPr>
                        <a:t>0.579</a:t>
                      </a:r>
                      <a:endParaRPr lang="en-TZ" sz="240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dirty="0">
                          <a:effectLst/>
                        </a:rPr>
                        <a:t>1.895</a:t>
                      </a:r>
                      <a:endParaRPr lang="en-TZ" sz="2400" dirty="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dirty="0">
                          <a:effectLst/>
                        </a:rPr>
                        <a:t>0</a:t>
                      </a:r>
                      <a:endParaRPr lang="en-TZ" sz="2400" dirty="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921717246"/>
                  </a:ext>
                </a:extLst>
              </a:tr>
              <a:tr h="446186">
                <a:tc>
                  <a:txBody>
                    <a:bodyPr/>
                    <a:lstStyle/>
                    <a:p>
                      <a:pPr>
                        <a:lnSpc>
                          <a:spcPct val="115000"/>
                        </a:lnSpc>
                      </a:pPr>
                      <a:r>
                        <a:rPr lang="en-GB" sz="2400" dirty="0">
                          <a:effectLst/>
                        </a:rPr>
                        <a:t>Lindi</a:t>
                      </a:r>
                      <a:endParaRPr lang="en-TZ" sz="2400" dirty="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a:effectLst/>
                        </a:rPr>
                        <a:t>1.629</a:t>
                      </a:r>
                      <a:endParaRPr lang="en-TZ" sz="240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a:effectLst/>
                        </a:rPr>
                        <a:t>0.913</a:t>
                      </a:r>
                      <a:endParaRPr lang="en-TZ" sz="240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dirty="0">
                          <a:effectLst/>
                        </a:rPr>
                        <a:t>2.768</a:t>
                      </a:r>
                      <a:endParaRPr lang="en-TZ" sz="2400" dirty="0">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GB" sz="2400" dirty="0">
                          <a:effectLst/>
                        </a:rPr>
                        <a:t>0</a:t>
                      </a:r>
                      <a:endParaRPr lang="en-TZ" sz="2400" dirty="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495472430"/>
                  </a:ext>
                </a:extLst>
              </a:tr>
            </a:tbl>
          </a:graphicData>
        </a:graphic>
      </p:graphicFrame>
    </p:spTree>
    <p:extLst>
      <p:ext uri="{BB962C8B-B14F-4D97-AF65-F5344CB8AC3E}">
        <p14:creationId xmlns:p14="http://schemas.microsoft.com/office/powerpoint/2010/main" val="842017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CB33A-C44E-85E9-3AB1-ABB94E679FC8}"/>
              </a:ext>
            </a:extLst>
          </p:cNvPr>
          <p:cNvSpPr>
            <a:spLocks noGrp="1"/>
          </p:cNvSpPr>
          <p:nvPr>
            <p:ph type="title"/>
          </p:nvPr>
        </p:nvSpPr>
        <p:spPr/>
        <p:txBody>
          <a:bodyPr/>
          <a:lstStyle/>
          <a:p>
            <a:r>
              <a:rPr lang="en-US" dirty="0"/>
              <a:t>Webinar outline</a:t>
            </a:r>
          </a:p>
        </p:txBody>
      </p:sp>
      <p:sp>
        <p:nvSpPr>
          <p:cNvPr id="3" name="Content Placeholder 2">
            <a:extLst>
              <a:ext uri="{FF2B5EF4-FFF2-40B4-BE49-F238E27FC236}">
                <a16:creationId xmlns:a16="http://schemas.microsoft.com/office/drawing/2014/main" id="{7C78338F-634A-58A2-C728-22AADD21ED79}"/>
              </a:ext>
            </a:extLst>
          </p:cNvPr>
          <p:cNvSpPr>
            <a:spLocks noGrp="1"/>
          </p:cNvSpPr>
          <p:nvPr>
            <p:ph idx="1"/>
          </p:nvPr>
        </p:nvSpPr>
        <p:spPr>
          <a:xfrm>
            <a:off x="838200" y="1825625"/>
            <a:ext cx="11010900" cy="4351338"/>
          </a:xfrm>
        </p:spPr>
        <p:txBody>
          <a:bodyPr>
            <a:normAutofit/>
          </a:bodyPr>
          <a:lstStyle/>
          <a:p>
            <a:r>
              <a:rPr lang="en-US" dirty="0"/>
              <a:t>Webinar administration details</a:t>
            </a:r>
          </a:p>
          <a:p>
            <a:r>
              <a:rPr lang="en-US" dirty="0"/>
              <a:t>Model-Based Geostatistics (MBG) overview</a:t>
            </a:r>
          </a:p>
          <a:p>
            <a:r>
              <a:rPr lang="en-US" dirty="0"/>
              <a:t>Use case examples</a:t>
            </a:r>
          </a:p>
          <a:p>
            <a:r>
              <a:rPr lang="en-US" dirty="0"/>
              <a:t>MBG and Tropical Data surveys</a:t>
            </a:r>
          </a:p>
          <a:p>
            <a:r>
              <a:rPr lang="en-US" dirty="0"/>
              <a:t>Current research and next steps</a:t>
            </a:r>
          </a:p>
          <a:p>
            <a:r>
              <a:rPr lang="en-US" dirty="0"/>
              <a:t>Q&amp;A </a:t>
            </a:r>
          </a:p>
        </p:txBody>
      </p:sp>
      <p:sp>
        <p:nvSpPr>
          <p:cNvPr id="4" name="Frame 3">
            <a:extLst>
              <a:ext uri="{FF2B5EF4-FFF2-40B4-BE49-F238E27FC236}">
                <a16:creationId xmlns:a16="http://schemas.microsoft.com/office/drawing/2014/main" id="{C6F91402-BA28-4EEC-8D73-61F37C4B9208}"/>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09328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33350" y="0"/>
            <a:ext cx="11868150" cy="1391285"/>
            <a:chOff x="133350" y="0"/>
            <a:chExt cx="11868150" cy="1391285"/>
          </a:xfrm>
        </p:grpSpPr>
        <p:pic>
          <p:nvPicPr>
            <p:cNvPr id="4" name="object 4"/>
            <p:cNvPicPr/>
            <p:nvPr/>
          </p:nvPicPr>
          <p:blipFill>
            <a:blip r:embed="rId2" cstate="print"/>
            <a:stretch>
              <a:fillRect/>
            </a:stretch>
          </p:blipFill>
          <p:spPr>
            <a:xfrm>
              <a:off x="10635427" y="0"/>
              <a:ext cx="1366072" cy="1391060"/>
            </a:xfrm>
            <a:prstGeom prst="rect">
              <a:avLst/>
            </a:prstGeom>
          </p:spPr>
        </p:pic>
        <p:pic>
          <p:nvPicPr>
            <p:cNvPr id="5" name="object 5"/>
            <p:cNvPicPr/>
            <p:nvPr/>
          </p:nvPicPr>
          <p:blipFill>
            <a:blip r:embed="rId3" cstate="print"/>
            <a:stretch>
              <a:fillRect/>
            </a:stretch>
          </p:blipFill>
          <p:spPr>
            <a:xfrm>
              <a:off x="133350" y="0"/>
              <a:ext cx="1310441" cy="1244393"/>
            </a:xfrm>
            <a:prstGeom prst="rect">
              <a:avLst/>
            </a:prstGeom>
          </p:spPr>
        </p:pic>
        <p:pic>
          <p:nvPicPr>
            <p:cNvPr id="6" name="object 6"/>
            <p:cNvPicPr/>
            <p:nvPr/>
          </p:nvPicPr>
          <p:blipFill>
            <a:blip r:embed="rId4" cstate="print"/>
            <a:stretch>
              <a:fillRect/>
            </a:stretch>
          </p:blipFill>
          <p:spPr>
            <a:xfrm>
              <a:off x="1443791" y="127222"/>
              <a:ext cx="9191635" cy="1101267"/>
            </a:xfrm>
            <a:prstGeom prst="rect">
              <a:avLst/>
            </a:prstGeom>
          </p:spPr>
        </p:pic>
      </p:grpSp>
      <p:sp>
        <p:nvSpPr>
          <p:cNvPr id="7" name="object 7"/>
          <p:cNvSpPr txBox="1">
            <a:spLocks noGrp="1"/>
          </p:cNvSpPr>
          <p:nvPr>
            <p:ph type="title"/>
          </p:nvPr>
        </p:nvSpPr>
        <p:spPr>
          <a:xfrm>
            <a:off x="3200400" y="3048000"/>
            <a:ext cx="8087359" cy="1122680"/>
          </a:xfrm>
          <a:prstGeom prst="rect">
            <a:avLst/>
          </a:prstGeom>
        </p:spPr>
        <p:txBody>
          <a:bodyPr vert="horz" wrap="square" lIns="0" tIns="12700" rIns="0" bIns="0" rtlCol="0">
            <a:spAutoFit/>
          </a:bodyPr>
          <a:lstStyle/>
          <a:p>
            <a:pPr marL="12700">
              <a:lnSpc>
                <a:spcPct val="100000"/>
              </a:lnSpc>
              <a:spcBef>
                <a:spcPts val="100"/>
              </a:spcBef>
            </a:pPr>
            <a:r>
              <a:rPr lang="en-US" sz="7200" spc="-15" dirty="0">
                <a:solidFill>
                  <a:srgbClr val="185C83"/>
                </a:solidFill>
              </a:rPr>
              <a:t>Thank you!</a:t>
            </a:r>
            <a:endParaRPr sz="7200" dirty="0"/>
          </a:p>
        </p:txBody>
      </p:sp>
    </p:spTree>
    <p:extLst>
      <p:ext uri="{BB962C8B-B14F-4D97-AF65-F5344CB8AC3E}">
        <p14:creationId xmlns:p14="http://schemas.microsoft.com/office/powerpoint/2010/main" val="3533634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0740-BFE5-9D87-C1BC-B162D03FC60E}"/>
              </a:ext>
            </a:extLst>
          </p:cNvPr>
          <p:cNvSpPr>
            <a:spLocks noGrp="1"/>
          </p:cNvSpPr>
          <p:nvPr>
            <p:ph type="title"/>
          </p:nvPr>
        </p:nvSpPr>
        <p:spPr>
          <a:xfrm>
            <a:off x="2171700" y="2484437"/>
            <a:ext cx="10515600" cy="1325563"/>
          </a:xfrm>
        </p:spPr>
        <p:txBody>
          <a:bodyPr/>
          <a:lstStyle/>
          <a:p>
            <a:r>
              <a:rPr lang="en-US" dirty="0"/>
              <a:t>Nigeria Case study</a:t>
            </a:r>
          </a:p>
        </p:txBody>
      </p:sp>
      <p:sp>
        <p:nvSpPr>
          <p:cNvPr id="4" name="Frame 3">
            <a:extLst>
              <a:ext uri="{FF2B5EF4-FFF2-40B4-BE49-F238E27FC236}">
                <a16:creationId xmlns:a16="http://schemas.microsoft.com/office/drawing/2014/main" id="{9CF27B08-71CB-757E-0A85-39E5D60EFCB0}"/>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Federal Ministry of Health, NIGERIA (@Fmohnigeria) / X">
            <a:extLst>
              <a:ext uri="{FF2B5EF4-FFF2-40B4-BE49-F238E27FC236}">
                <a16:creationId xmlns:a16="http://schemas.microsoft.com/office/drawing/2014/main" id="{B6AEBC07-3663-AF18-67DB-224B36791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027" y="1521618"/>
            <a:ext cx="3251200" cy="325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734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D1A52-A393-7FDB-2C38-59C2DD12548B}"/>
              </a:ext>
            </a:extLst>
          </p:cNvPr>
          <p:cNvSpPr>
            <a:spLocks noGrp="1"/>
          </p:cNvSpPr>
          <p:nvPr>
            <p:ph type="title"/>
          </p:nvPr>
        </p:nvSpPr>
        <p:spPr/>
        <p:txBody>
          <a:bodyPr>
            <a:normAutofit/>
          </a:bodyPr>
          <a:lstStyle/>
          <a:p>
            <a:r>
              <a:rPr lang="en-US" sz="4000" dirty="0" err="1"/>
              <a:t>Numan</a:t>
            </a:r>
            <a:r>
              <a:rPr lang="en-US" sz="4000" dirty="0"/>
              <a:t>, LGA, Adamawa State, Nigeria</a:t>
            </a:r>
          </a:p>
        </p:txBody>
      </p:sp>
      <p:sp>
        <p:nvSpPr>
          <p:cNvPr id="3" name="Content Placeholder 2">
            <a:extLst>
              <a:ext uri="{FF2B5EF4-FFF2-40B4-BE49-F238E27FC236}">
                <a16:creationId xmlns:a16="http://schemas.microsoft.com/office/drawing/2014/main" id="{93769149-A515-AE4A-2434-02A4FA5B9DBE}"/>
              </a:ext>
            </a:extLst>
          </p:cNvPr>
          <p:cNvSpPr>
            <a:spLocks noGrp="1"/>
          </p:cNvSpPr>
          <p:nvPr>
            <p:ph idx="1"/>
          </p:nvPr>
        </p:nvSpPr>
        <p:spPr>
          <a:xfrm>
            <a:off x="838200" y="1447800"/>
            <a:ext cx="10515600" cy="5105400"/>
          </a:xfrm>
        </p:spPr>
        <p:txBody>
          <a:bodyPr>
            <a:normAutofit fontScale="92500" lnSpcReduction="20000"/>
          </a:bodyPr>
          <a:lstStyle/>
          <a:p>
            <a:r>
              <a:rPr lang="en-GB" dirty="0">
                <a:latin typeface="Calibri" panose="020F0502020204030204" pitchFamily="34" charset="0"/>
              </a:rPr>
              <a:t>Baseline mapping in 2017 demonstrated TF&lt; 5%, trichiasis prevalence just above threshold at 0.21%</a:t>
            </a:r>
          </a:p>
          <a:p>
            <a:r>
              <a:rPr lang="en-GB" dirty="0">
                <a:effectLst/>
                <a:latin typeface="Calibri" panose="020F0502020204030204" pitchFamily="34" charset="0"/>
              </a:rPr>
              <a:t>Neighbouring EUs all had trichiasis prevalence below 0.2%</a:t>
            </a:r>
          </a:p>
          <a:p>
            <a:endParaRPr lang="en-GB" dirty="0">
              <a:effectLst/>
              <a:latin typeface="Calibri" panose="020F0502020204030204" pitchFamily="34" charset="0"/>
            </a:endParaRPr>
          </a:p>
          <a:p>
            <a:pPr marL="0" indent="0">
              <a:buNone/>
            </a:pPr>
            <a:r>
              <a:rPr lang="en-GB" dirty="0">
                <a:solidFill>
                  <a:srgbClr val="002060"/>
                </a:solidFill>
                <a:effectLst/>
                <a:latin typeface="Calibri" panose="020F0502020204030204" pitchFamily="34" charset="0"/>
              </a:rPr>
              <a:t>Is the difference in observed prevalence between surveys biologically meaningful or an artifact of sampling error</a:t>
            </a:r>
            <a:r>
              <a:rPr lang="en-GB" dirty="0">
                <a:solidFill>
                  <a:srgbClr val="002060"/>
                </a:solidFill>
                <a:latin typeface="Calibri" panose="020F0502020204030204" pitchFamily="34" charset="0"/>
              </a:rPr>
              <a:t>?</a:t>
            </a:r>
          </a:p>
          <a:p>
            <a:pPr marL="0" indent="0">
              <a:buNone/>
            </a:pPr>
            <a:endParaRPr lang="en-GB" dirty="0">
              <a:effectLst/>
              <a:latin typeface="Calibri" panose="020F0502020204030204" pitchFamily="34" charset="0"/>
            </a:endParaRPr>
          </a:p>
          <a:p>
            <a:r>
              <a:rPr lang="en-GB" dirty="0">
                <a:latin typeface="Calibri" panose="020F0502020204030204" pitchFamily="34" charset="0"/>
              </a:rPr>
              <a:t>MBG model combined data from all surrounding EUs to try and generate a new estimate </a:t>
            </a:r>
          </a:p>
          <a:p>
            <a:pPr>
              <a:buFont typeface="Wingdings" panose="05000000000000000000" pitchFamily="2" charset="2"/>
              <a:buChar char="à"/>
            </a:pPr>
            <a:r>
              <a:rPr lang="en-GB" dirty="0">
                <a:effectLst/>
                <a:latin typeface="Calibri" panose="020F0502020204030204" pitchFamily="34" charset="0"/>
                <a:sym typeface="Wingdings" pitchFamily="2" charset="2"/>
              </a:rPr>
              <a:t>New estimate had a PPE of </a:t>
            </a:r>
            <a:r>
              <a:rPr lang="en-GB" b="1" dirty="0">
                <a:effectLst/>
                <a:latin typeface="Calibri" panose="020F0502020204030204" pitchFamily="34" charset="0"/>
                <a:sym typeface="Wingdings" pitchFamily="2" charset="2"/>
              </a:rPr>
              <a:t>0.447</a:t>
            </a:r>
            <a:r>
              <a:rPr lang="en-GB" dirty="0">
                <a:effectLst/>
                <a:latin typeface="Calibri" panose="020F0502020204030204" pitchFamily="34" charset="0"/>
                <a:sym typeface="Wingdings" pitchFamily="2" charset="2"/>
              </a:rPr>
              <a:t> (~50% confidence elimination threshold had been reached)- too low to rely on!</a:t>
            </a:r>
          </a:p>
          <a:p>
            <a:pPr>
              <a:buFont typeface="Wingdings" panose="05000000000000000000" pitchFamily="2" charset="2"/>
              <a:buChar char="à"/>
            </a:pPr>
            <a:endParaRPr lang="en-GB" dirty="0">
              <a:effectLst/>
              <a:latin typeface="Calibri" panose="020F0502020204030204" pitchFamily="34" charset="0"/>
              <a:sym typeface="Wingdings" pitchFamily="2" charset="2"/>
            </a:endParaRPr>
          </a:p>
          <a:p>
            <a:pPr marL="0" indent="0">
              <a:buNone/>
            </a:pPr>
            <a:r>
              <a:rPr lang="en-GB" dirty="0">
                <a:solidFill>
                  <a:schemeClr val="accent6">
                    <a:lumMod val="75000"/>
                  </a:schemeClr>
                </a:solidFill>
                <a:latin typeface="Calibri" panose="020F0502020204030204" pitchFamily="34" charset="0"/>
              </a:rPr>
              <a:t>Therefore a different approach was used: Can MBG be used to </a:t>
            </a:r>
            <a:r>
              <a:rPr lang="en-GB" u="sng" dirty="0">
                <a:solidFill>
                  <a:schemeClr val="accent6">
                    <a:lumMod val="75000"/>
                  </a:schemeClr>
                </a:solidFill>
                <a:latin typeface="Calibri" panose="020F0502020204030204" pitchFamily="34" charset="0"/>
              </a:rPr>
              <a:t>refine the geographical area </a:t>
            </a:r>
            <a:r>
              <a:rPr lang="en-GB" dirty="0">
                <a:solidFill>
                  <a:schemeClr val="accent6">
                    <a:lumMod val="75000"/>
                  </a:schemeClr>
                </a:solidFill>
                <a:latin typeface="Calibri" panose="020F0502020204030204" pitchFamily="34" charset="0"/>
              </a:rPr>
              <a:t>for trichiasis case-finding activities?</a:t>
            </a:r>
          </a:p>
          <a:p>
            <a:pPr>
              <a:buFont typeface="Wingdings" panose="05000000000000000000" pitchFamily="2" charset="2"/>
              <a:buChar char="à"/>
            </a:pPr>
            <a:endParaRPr lang="en-GB" dirty="0">
              <a:effectLst/>
              <a:latin typeface="Calibri" panose="020F0502020204030204" pitchFamily="34" charset="0"/>
            </a:endParaRPr>
          </a:p>
          <a:p>
            <a:pPr marL="0" indent="0">
              <a:buNone/>
            </a:pPr>
            <a:endParaRPr lang="en-GB" dirty="0">
              <a:effectLst/>
              <a:latin typeface="Calibri" panose="020F0502020204030204" pitchFamily="34" charset="0"/>
            </a:endParaRPr>
          </a:p>
          <a:p>
            <a:endParaRPr lang="en-GB" dirty="0">
              <a:effectLst/>
              <a:latin typeface="Calibri" panose="020F0502020204030204" pitchFamily="34" charset="0"/>
            </a:endParaRPr>
          </a:p>
          <a:p>
            <a:endParaRPr lang="en-GB" dirty="0">
              <a:effectLst/>
              <a:latin typeface="Calibri" panose="020F0502020204030204" pitchFamily="34" charset="0"/>
            </a:endParaRPr>
          </a:p>
        </p:txBody>
      </p:sp>
      <p:sp>
        <p:nvSpPr>
          <p:cNvPr id="4" name="Frame 3">
            <a:extLst>
              <a:ext uri="{FF2B5EF4-FFF2-40B4-BE49-F238E27FC236}">
                <a16:creationId xmlns:a16="http://schemas.microsoft.com/office/drawing/2014/main" id="{3AB2D9A5-AEA3-C25C-AB49-7C3B4E843329}"/>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27078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263884-003A-94E3-5ABF-7581CE82CB80}"/>
              </a:ext>
            </a:extLst>
          </p:cNvPr>
          <p:cNvSpPr>
            <a:spLocks noGrp="1"/>
          </p:cNvSpPr>
          <p:nvPr>
            <p:ph idx="1"/>
          </p:nvPr>
        </p:nvSpPr>
        <p:spPr>
          <a:xfrm>
            <a:off x="838200" y="588579"/>
            <a:ext cx="10515600" cy="5588384"/>
          </a:xfrm>
        </p:spPr>
        <p:txBody>
          <a:bodyPr>
            <a:normAutofit fontScale="92500" lnSpcReduction="20000"/>
          </a:bodyPr>
          <a:lstStyle/>
          <a:p>
            <a:pPr marL="0" indent="0">
              <a:buNone/>
            </a:pPr>
            <a:endParaRPr lang="en-GB" dirty="0">
              <a:solidFill>
                <a:schemeClr val="accent6">
                  <a:lumMod val="75000"/>
                </a:schemeClr>
              </a:solidFill>
              <a:latin typeface="Calibri" panose="020F0502020204030204" pitchFamily="34" charset="0"/>
            </a:endParaRPr>
          </a:p>
          <a:p>
            <a:r>
              <a:rPr lang="en-GB" dirty="0">
                <a:effectLst/>
                <a:latin typeface="Calibri" panose="020F0502020204030204" pitchFamily="34" charset="0"/>
              </a:rPr>
              <a:t>In many districts the </a:t>
            </a:r>
            <a:r>
              <a:rPr lang="en-GB" dirty="0">
                <a:latin typeface="Calibri" panose="020F0502020204030204" pitchFamily="34" charset="0"/>
              </a:rPr>
              <a:t>trichiasis </a:t>
            </a:r>
            <a:r>
              <a:rPr lang="en-GB" dirty="0">
                <a:effectLst/>
                <a:latin typeface="Calibri" panose="020F0502020204030204" pitchFamily="34" charset="0"/>
              </a:rPr>
              <a:t>prevalence is not homogenous across clusters, but rather exhibits signs of focality, indicating that the program challenge is confined to a specific geographic area.</a:t>
            </a:r>
          </a:p>
          <a:p>
            <a:r>
              <a:rPr lang="en-GB" dirty="0">
                <a:effectLst/>
                <a:latin typeface="Calibri" panose="020F0502020204030204" pitchFamily="34" charset="0"/>
              </a:rPr>
              <a:t>MBG </a:t>
            </a:r>
            <a:r>
              <a:rPr lang="en-GB" dirty="0">
                <a:latin typeface="Calibri" panose="020F0502020204030204" pitchFamily="34" charset="0"/>
              </a:rPr>
              <a:t>allows </a:t>
            </a:r>
            <a:r>
              <a:rPr lang="en-GB" dirty="0">
                <a:effectLst/>
                <a:latin typeface="Calibri" panose="020F0502020204030204" pitchFamily="34" charset="0"/>
              </a:rPr>
              <a:t>model predictions </a:t>
            </a:r>
            <a:r>
              <a:rPr lang="en-GB" dirty="0">
                <a:latin typeface="Calibri" panose="020F0502020204030204" pitchFamily="34" charset="0"/>
              </a:rPr>
              <a:t>to</a:t>
            </a:r>
            <a:r>
              <a:rPr lang="en-GB" dirty="0">
                <a:effectLst/>
                <a:latin typeface="Calibri" panose="020F0502020204030204" pitchFamily="34" charset="0"/>
              </a:rPr>
              <a:t> be aggregated at any spatial scale (e.g., sub-district, village, etc.). </a:t>
            </a:r>
          </a:p>
          <a:p>
            <a:r>
              <a:rPr lang="en-GB" dirty="0">
                <a:latin typeface="Calibri" panose="020F0502020204030204" pitchFamily="34" charset="0"/>
              </a:rPr>
              <a:t>It can i</a:t>
            </a:r>
            <a:r>
              <a:rPr lang="en-GB" dirty="0">
                <a:effectLst/>
                <a:latin typeface="Calibri" panose="020F0502020204030204" pitchFamily="34" charset="0"/>
              </a:rPr>
              <a:t>dentify geographical areas with a high probability that the prevalence of trachoma </a:t>
            </a:r>
            <a:r>
              <a:rPr lang="en-GB" dirty="0">
                <a:latin typeface="Calibri" panose="020F0502020204030204" pitchFamily="34" charset="0"/>
              </a:rPr>
              <a:t>is high and </a:t>
            </a:r>
            <a:r>
              <a:rPr lang="en-GB" dirty="0">
                <a:effectLst/>
                <a:latin typeface="Calibri" panose="020F0502020204030204" pitchFamily="34" charset="0"/>
              </a:rPr>
              <a:t>could allow for </a:t>
            </a:r>
            <a:r>
              <a:rPr lang="en-GB" u="sng" dirty="0">
                <a:effectLst/>
                <a:latin typeface="Calibri" panose="020F0502020204030204" pitchFamily="34" charset="0"/>
              </a:rPr>
              <a:t>better targeting of program resources</a:t>
            </a:r>
            <a:endParaRPr lang="en-GB" u="sng" dirty="0">
              <a:latin typeface="Calibri" panose="020F0502020204030204" pitchFamily="34" charset="0"/>
            </a:endParaRPr>
          </a:p>
          <a:p>
            <a:r>
              <a:rPr lang="en-GB" dirty="0">
                <a:effectLst/>
                <a:latin typeface="Calibri" panose="020F0502020204030204" pitchFamily="34" charset="0"/>
              </a:rPr>
              <a:t>It may also show where it is appropriate to split the district, </a:t>
            </a:r>
            <a:r>
              <a:rPr lang="en-GB" u="sng" dirty="0">
                <a:effectLst/>
                <a:latin typeface="Calibri" panose="020F0502020204030204" pitchFamily="34" charset="0"/>
              </a:rPr>
              <a:t>stopping treatment in areas </a:t>
            </a:r>
            <a:r>
              <a:rPr lang="en-GB" dirty="0">
                <a:effectLst/>
                <a:latin typeface="Calibri" panose="020F0502020204030204" pitchFamily="34" charset="0"/>
              </a:rPr>
              <a:t>where there is a high probability that the threshold has been achieved or </a:t>
            </a:r>
            <a:r>
              <a:rPr lang="en-US" dirty="0">
                <a:effectLst/>
                <a:latin typeface="Calibri" panose="020F0502020204030204" pitchFamily="34" charset="0"/>
              </a:rPr>
              <a:t>reframing EUs altogether, if this would be politically acceptable and allow for practical implementation of future interventions.</a:t>
            </a:r>
            <a:endParaRPr lang="en-GB" dirty="0">
              <a:effectLst/>
              <a:latin typeface="Calibri" panose="020F0502020204030204" pitchFamily="34" charset="0"/>
            </a:endParaRPr>
          </a:p>
          <a:p>
            <a:pPr marL="0" indent="0">
              <a:buNone/>
            </a:pPr>
            <a:endParaRPr lang="en-GB" dirty="0">
              <a:effectLst/>
              <a:latin typeface="Calibri" panose="020F0502020204030204" pitchFamily="34" charset="0"/>
            </a:endParaRPr>
          </a:p>
          <a:p>
            <a:r>
              <a:rPr lang="en-GB" dirty="0">
                <a:solidFill>
                  <a:schemeClr val="accent6">
                    <a:lumMod val="75000"/>
                  </a:schemeClr>
                </a:solidFill>
                <a:latin typeface="Calibri" panose="020F0502020204030204" pitchFamily="34" charset="0"/>
              </a:rPr>
              <a:t>Using MBG, </a:t>
            </a:r>
            <a:r>
              <a:rPr lang="en-GB" b="0" i="0" dirty="0">
                <a:solidFill>
                  <a:schemeClr val="accent6">
                    <a:lumMod val="75000"/>
                  </a:schemeClr>
                </a:solidFill>
                <a:effectLst/>
                <a:latin typeface="Calibri" panose="020F0502020204030204" pitchFamily="34" charset="0"/>
              </a:rPr>
              <a:t>a map of the predicted standardized </a:t>
            </a:r>
            <a:r>
              <a:rPr lang="en-GB" dirty="0">
                <a:solidFill>
                  <a:schemeClr val="accent6">
                    <a:lumMod val="75000"/>
                  </a:schemeClr>
                </a:solidFill>
                <a:latin typeface="Calibri" panose="020F0502020204030204" pitchFamily="34" charset="0"/>
              </a:rPr>
              <a:t>TT </a:t>
            </a:r>
            <a:r>
              <a:rPr lang="en-GB" b="0" i="0" dirty="0">
                <a:solidFill>
                  <a:schemeClr val="accent6">
                    <a:lumMod val="75000"/>
                  </a:schemeClr>
                </a:solidFill>
                <a:effectLst/>
                <a:latin typeface="Calibri" panose="020F0502020204030204" pitchFamily="34" charset="0"/>
              </a:rPr>
              <a:t>prevalence over a grid over the whole EU was generated. </a:t>
            </a:r>
            <a:endParaRPr lang="en-GB" dirty="0">
              <a:solidFill>
                <a:schemeClr val="accent6">
                  <a:lumMod val="75000"/>
                </a:schemeClr>
              </a:solidFill>
              <a:effectLst/>
              <a:latin typeface="Calibri" panose="020F0502020204030204" pitchFamily="34" charset="0"/>
            </a:endParaRPr>
          </a:p>
          <a:p>
            <a:endParaRPr lang="en-GB" dirty="0">
              <a:effectLst/>
              <a:latin typeface="Calibri" panose="020F0502020204030204" pitchFamily="34" charset="0"/>
            </a:endParaRPr>
          </a:p>
          <a:p>
            <a:endParaRPr lang="en-US" dirty="0"/>
          </a:p>
        </p:txBody>
      </p:sp>
      <p:sp>
        <p:nvSpPr>
          <p:cNvPr id="4" name="Frame 3">
            <a:extLst>
              <a:ext uri="{FF2B5EF4-FFF2-40B4-BE49-F238E27FC236}">
                <a16:creationId xmlns:a16="http://schemas.microsoft.com/office/drawing/2014/main" id="{464FDAF3-52CA-9C71-E447-1855B080F6D3}"/>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07299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7873F-B810-FA50-CEF7-4F909DCB0FE0}"/>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3F3CED58-A269-2F48-F086-55835D637129}"/>
              </a:ext>
            </a:extLst>
          </p:cNvPr>
          <p:cNvSpPr>
            <a:spLocks noGrp="1"/>
          </p:cNvSpPr>
          <p:nvPr>
            <p:ph idx="1"/>
          </p:nvPr>
        </p:nvSpPr>
        <p:spPr>
          <a:xfrm>
            <a:off x="838200" y="1690688"/>
            <a:ext cx="6680200" cy="4802187"/>
          </a:xfrm>
        </p:spPr>
        <p:txBody>
          <a:bodyPr>
            <a:normAutofit fontScale="85000" lnSpcReduction="20000"/>
          </a:bodyPr>
          <a:lstStyle/>
          <a:p>
            <a:r>
              <a:rPr lang="en-US" dirty="0"/>
              <a:t>MBG predicted that the majority of TT cases would be located in the west of the LGA </a:t>
            </a:r>
            <a:r>
              <a:rPr lang="en-US" dirty="0" err="1"/>
              <a:t>Numan</a:t>
            </a:r>
            <a:r>
              <a:rPr lang="en-US" dirty="0"/>
              <a:t> EU</a:t>
            </a:r>
          </a:p>
          <a:p>
            <a:r>
              <a:rPr lang="en-US" dirty="0"/>
              <a:t>However, case-finding showed that most TT cases were actually found in the east.</a:t>
            </a:r>
          </a:p>
          <a:p>
            <a:r>
              <a:rPr lang="en-US" dirty="0"/>
              <a:t>The predictive probability of elimination (PPE) of the entire EU was ~50%, indicating there was a lot of uncertainty in the model</a:t>
            </a:r>
          </a:p>
          <a:p>
            <a:r>
              <a:rPr lang="en-US" dirty="0"/>
              <a:t>This uncertainty was likely due to a </a:t>
            </a:r>
            <a:r>
              <a:rPr lang="en-US" b="1" dirty="0"/>
              <a:t>lack of data</a:t>
            </a:r>
            <a:r>
              <a:rPr lang="en-US" dirty="0"/>
              <a:t>- there was a high proportion of zeros in the dataset (many clusters with no TT cases at all) </a:t>
            </a:r>
          </a:p>
          <a:p>
            <a:r>
              <a:rPr lang="en-US" dirty="0"/>
              <a:t>Due to the uncertainty implied by the 50% PPE, next steps for this EU would be to undertake house to house case searches, or implementing a treatment </a:t>
            </a:r>
            <a:r>
              <a:rPr lang="en-US" dirty="0" err="1"/>
              <a:t>programme</a:t>
            </a:r>
            <a:r>
              <a:rPr lang="en-US" dirty="0"/>
              <a:t> and resurveying after an interval.</a:t>
            </a:r>
          </a:p>
        </p:txBody>
      </p:sp>
      <p:sp>
        <p:nvSpPr>
          <p:cNvPr id="4" name="Frame 3">
            <a:extLst>
              <a:ext uri="{FF2B5EF4-FFF2-40B4-BE49-F238E27FC236}">
                <a16:creationId xmlns:a16="http://schemas.microsoft.com/office/drawing/2014/main" id="{2446F3E8-0781-3F3A-9178-2B70541CB30C}"/>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Chart, histogram&#10;&#10;Description automatically generated">
            <a:extLst>
              <a:ext uri="{FF2B5EF4-FFF2-40B4-BE49-F238E27FC236}">
                <a16:creationId xmlns:a16="http://schemas.microsoft.com/office/drawing/2014/main" id="{778DC39A-8365-2FBD-B4F7-DC42357E13DC}"/>
              </a:ext>
            </a:extLst>
          </p:cNvPr>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820248" y="2215098"/>
            <a:ext cx="3712434" cy="3437454"/>
          </a:xfrm>
          <a:prstGeom prst="rect">
            <a:avLst/>
          </a:prstGeom>
          <a:noFill/>
          <a:ln>
            <a:noFill/>
          </a:ln>
        </p:spPr>
      </p:pic>
      <p:sp>
        <p:nvSpPr>
          <p:cNvPr id="6" name="TextBox 5">
            <a:extLst>
              <a:ext uri="{FF2B5EF4-FFF2-40B4-BE49-F238E27FC236}">
                <a16:creationId xmlns:a16="http://schemas.microsoft.com/office/drawing/2014/main" id="{4D594E05-9CB8-5FF1-BAAC-6B036FE3266D}"/>
              </a:ext>
            </a:extLst>
          </p:cNvPr>
          <p:cNvSpPr txBox="1"/>
          <p:nvPr/>
        </p:nvSpPr>
        <p:spPr>
          <a:xfrm>
            <a:off x="8098567" y="1309029"/>
            <a:ext cx="3155796" cy="400110"/>
          </a:xfrm>
          <a:prstGeom prst="rect">
            <a:avLst/>
          </a:prstGeom>
          <a:noFill/>
          <a:ln>
            <a:solidFill>
              <a:schemeClr val="accent1"/>
            </a:solidFill>
          </a:ln>
        </p:spPr>
        <p:txBody>
          <a:bodyPr wrap="square" rtlCol="0">
            <a:spAutoFit/>
          </a:bodyPr>
          <a:lstStyle/>
          <a:p>
            <a:r>
              <a:rPr lang="en-GB" sz="2000" dirty="0"/>
              <a:t>Green = high TT prevalence</a:t>
            </a:r>
          </a:p>
        </p:txBody>
      </p:sp>
    </p:spTree>
    <p:extLst>
      <p:ext uri="{BB962C8B-B14F-4D97-AF65-F5344CB8AC3E}">
        <p14:creationId xmlns:p14="http://schemas.microsoft.com/office/powerpoint/2010/main" val="1520635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CF0FA-9990-B82E-86E3-248786F0062E}"/>
              </a:ext>
            </a:extLst>
          </p:cNvPr>
          <p:cNvSpPr>
            <a:spLocks noGrp="1"/>
          </p:cNvSpPr>
          <p:nvPr>
            <p:ph type="title"/>
          </p:nvPr>
        </p:nvSpPr>
        <p:spPr/>
        <p:txBody>
          <a:bodyPr/>
          <a:lstStyle/>
          <a:p>
            <a:r>
              <a:rPr lang="en-US" dirty="0"/>
              <a:t>Potential future applications</a:t>
            </a:r>
          </a:p>
        </p:txBody>
      </p:sp>
      <p:sp>
        <p:nvSpPr>
          <p:cNvPr id="4" name="Content Placeholder 6">
            <a:extLst>
              <a:ext uri="{FF2B5EF4-FFF2-40B4-BE49-F238E27FC236}">
                <a16:creationId xmlns:a16="http://schemas.microsoft.com/office/drawing/2014/main" id="{3FFFF26F-4E6B-536A-57FB-951E644C01D3}"/>
              </a:ext>
            </a:extLst>
          </p:cNvPr>
          <p:cNvSpPr txBox="1">
            <a:spLocks/>
          </p:cNvSpPr>
          <p:nvPr/>
        </p:nvSpPr>
        <p:spPr>
          <a:xfrm>
            <a:off x="838201" y="1690687"/>
            <a:ext cx="5257800" cy="3952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r>
              <a:rPr lang="en-US" dirty="0"/>
              <a:t>Inaccessible EUs</a:t>
            </a:r>
          </a:p>
          <a:p>
            <a:pPr marL="571500" indent="-571500"/>
            <a:r>
              <a:rPr lang="en-GB" b="0" i="0" dirty="0">
                <a:solidFill>
                  <a:srgbClr val="242424"/>
                </a:solidFill>
                <a:effectLst/>
                <a:latin typeface="Calibri" panose="020F0502020204030204" pitchFamily="34" charset="0"/>
              </a:rPr>
              <a:t>Spatial temporal models e.g. using all previously collected data to identify areas of high disease risk for Post-Validation surveillance</a:t>
            </a:r>
            <a:endParaRPr lang="en-GB" dirty="0"/>
          </a:p>
        </p:txBody>
      </p:sp>
      <p:pic>
        <p:nvPicPr>
          <p:cNvPr id="6" name="Picture 5">
            <a:extLst>
              <a:ext uri="{FF2B5EF4-FFF2-40B4-BE49-F238E27FC236}">
                <a16:creationId xmlns:a16="http://schemas.microsoft.com/office/drawing/2014/main" id="{390369F6-281E-9064-27C4-C1FE7DB79E4F}"/>
              </a:ext>
            </a:extLst>
          </p:cNvPr>
          <p:cNvPicPr>
            <a:picLocks noChangeAspect="1"/>
          </p:cNvPicPr>
          <p:nvPr/>
        </p:nvPicPr>
        <p:blipFill rotWithShape="1">
          <a:blip r:embed="rId3"/>
          <a:srcRect l="46978" t="40273" r="37642" b="37642"/>
          <a:stretch/>
        </p:blipFill>
        <p:spPr>
          <a:xfrm>
            <a:off x="6867579" y="1608138"/>
            <a:ext cx="4486221" cy="4557711"/>
          </a:xfrm>
          <a:prstGeom prst="rect">
            <a:avLst/>
          </a:prstGeom>
          <a:ln>
            <a:solidFill>
              <a:schemeClr val="tx1"/>
            </a:solidFill>
          </a:ln>
        </p:spPr>
      </p:pic>
      <p:sp>
        <p:nvSpPr>
          <p:cNvPr id="7" name="TextBox 6">
            <a:extLst>
              <a:ext uri="{FF2B5EF4-FFF2-40B4-BE49-F238E27FC236}">
                <a16:creationId xmlns:a16="http://schemas.microsoft.com/office/drawing/2014/main" id="{FF0EC227-0046-C41F-1F1D-7B8DD5016E09}"/>
              </a:ext>
            </a:extLst>
          </p:cNvPr>
          <p:cNvSpPr txBox="1"/>
          <p:nvPr/>
        </p:nvSpPr>
        <p:spPr>
          <a:xfrm rot="970583">
            <a:off x="8842374" y="3113902"/>
            <a:ext cx="1028700" cy="646331"/>
          </a:xfrm>
          <a:prstGeom prst="rect">
            <a:avLst/>
          </a:prstGeom>
          <a:noFill/>
        </p:spPr>
        <p:txBody>
          <a:bodyPr wrap="square" rtlCol="0">
            <a:spAutoFit/>
          </a:bodyPr>
          <a:lstStyle/>
          <a:p>
            <a:r>
              <a:rPr lang="en-US" sz="3600" dirty="0">
                <a:solidFill>
                  <a:srgbClr val="7030A0"/>
                </a:solidFill>
              </a:rPr>
              <a:t>?</a:t>
            </a:r>
          </a:p>
        </p:txBody>
      </p:sp>
      <p:sp>
        <p:nvSpPr>
          <p:cNvPr id="8" name="Frame 7">
            <a:extLst>
              <a:ext uri="{FF2B5EF4-FFF2-40B4-BE49-F238E27FC236}">
                <a16:creationId xmlns:a16="http://schemas.microsoft.com/office/drawing/2014/main" id="{F08346BE-F851-D7F0-2E25-2DC05FA106A6}"/>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17851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A1FC-AAA3-39FB-D39F-C604DCC30F01}"/>
              </a:ext>
            </a:extLst>
          </p:cNvPr>
          <p:cNvSpPr>
            <a:spLocks noGrp="1"/>
          </p:cNvSpPr>
          <p:nvPr>
            <p:ph type="title"/>
          </p:nvPr>
        </p:nvSpPr>
        <p:spPr>
          <a:xfrm>
            <a:off x="852543" y="2232025"/>
            <a:ext cx="10515600" cy="1325563"/>
          </a:xfrm>
        </p:spPr>
        <p:txBody>
          <a:bodyPr/>
          <a:lstStyle/>
          <a:p>
            <a:pPr algn="ctr"/>
            <a:r>
              <a:rPr lang="en-US" dirty="0"/>
              <a:t>MBG and Tropical Data</a:t>
            </a:r>
          </a:p>
        </p:txBody>
      </p:sp>
      <p:sp>
        <p:nvSpPr>
          <p:cNvPr id="4" name="Frame 3">
            <a:extLst>
              <a:ext uri="{FF2B5EF4-FFF2-40B4-BE49-F238E27FC236}">
                <a16:creationId xmlns:a16="http://schemas.microsoft.com/office/drawing/2014/main" id="{49A2D168-0CF5-0899-8D4A-2591D5103F57}"/>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79938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DF96C-403C-2361-4327-C93089BA8141}"/>
              </a:ext>
            </a:extLst>
          </p:cNvPr>
          <p:cNvSpPr>
            <a:spLocks noGrp="1"/>
          </p:cNvSpPr>
          <p:nvPr>
            <p:ph type="title"/>
          </p:nvPr>
        </p:nvSpPr>
        <p:spPr/>
        <p:txBody>
          <a:bodyPr/>
          <a:lstStyle/>
          <a:p>
            <a:r>
              <a:rPr lang="en-US" dirty="0"/>
              <a:t>Implementing MBG</a:t>
            </a:r>
          </a:p>
        </p:txBody>
      </p:sp>
      <p:sp>
        <p:nvSpPr>
          <p:cNvPr id="3" name="Content Placeholder 2">
            <a:extLst>
              <a:ext uri="{FF2B5EF4-FFF2-40B4-BE49-F238E27FC236}">
                <a16:creationId xmlns:a16="http://schemas.microsoft.com/office/drawing/2014/main" id="{D6A0B6DC-CFB9-39AD-7E94-88913D12ACA0}"/>
              </a:ext>
            </a:extLst>
          </p:cNvPr>
          <p:cNvSpPr>
            <a:spLocks noGrp="1"/>
          </p:cNvSpPr>
          <p:nvPr>
            <p:ph idx="1"/>
          </p:nvPr>
        </p:nvSpPr>
        <p:spPr>
          <a:xfrm>
            <a:off x="676097" y="1592761"/>
            <a:ext cx="10887635" cy="5050585"/>
          </a:xfrm>
        </p:spPr>
        <p:txBody>
          <a:bodyPr>
            <a:normAutofit fontScale="85000" lnSpcReduction="10000"/>
          </a:bodyPr>
          <a:lstStyle/>
          <a:p>
            <a:r>
              <a:rPr lang="en-US" dirty="0"/>
              <a:t>First discussed and agreed at the 2018 4</a:t>
            </a:r>
            <a:r>
              <a:rPr lang="en-US" baseline="30000" dirty="0"/>
              <a:t>th</a:t>
            </a:r>
            <a:r>
              <a:rPr lang="en-US" dirty="0"/>
              <a:t> Global Scientific Meeting on Trachoma</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End Game Challenges, December 2021</a:t>
            </a:r>
          </a:p>
          <a:p>
            <a:r>
              <a:rPr lang="en-US" dirty="0"/>
              <a:t>GET2020 Istanbul, April 2023</a:t>
            </a:r>
          </a:p>
        </p:txBody>
      </p:sp>
      <p:grpSp>
        <p:nvGrpSpPr>
          <p:cNvPr id="6" name="Group 5">
            <a:extLst>
              <a:ext uri="{FF2B5EF4-FFF2-40B4-BE49-F238E27FC236}">
                <a16:creationId xmlns:a16="http://schemas.microsoft.com/office/drawing/2014/main" id="{4A95E355-CB48-C62D-1494-915107A06134}"/>
              </a:ext>
            </a:extLst>
          </p:cNvPr>
          <p:cNvGrpSpPr/>
          <p:nvPr/>
        </p:nvGrpSpPr>
        <p:grpSpPr>
          <a:xfrm>
            <a:off x="1424744" y="2002027"/>
            <a:ext cx="8622899" cy="3247128"/>
            <a:chOff x="1626731" y="3429000"/>
            <a:chExt cx="8631694" cy="2733675"/>
          </a:xfrm>
        </p:grpSpPr>
        <p:pic>
          <p:nvPicPr>
            <p:cNvPr id="4" name="Picture 3">
              <a:extLst>
                <a:ext uri="{FF2B5EF4-FFF2-40B4-BE49-F238E27FC236}">
                  <a16:creationId xmlns:a16="http://schemas.microsoft.com/office/drawing/2014/main" id="{943A43F0-7BE0-E026-C1E7-8DB570936084}"/>
                </a:ext>
              </a:extLst>
            </p:cNvPr>
            <p:cNvPicPr>
              <a:picLocks noChangeAspect="1"/>
            </p:cNvPicPr>
            <p:nvPr/>
          </p:nvPicPr>
          <p:blipFill>
            <a:blip r:embed="rId3"/>
            <a:stretch>
              <a:fillRect/>
            </a:stretch>
          </p:blipFill>
          <p:spPr>
            <a:xfrm>
              <a:off x="1626731" y="3429000"/>
              <a:ext cx="8631380" cy="2725067"/>
            </a:xfrm>
            <a:prstGeom prst="rect">
              <a:avLst/>
            </a:prstGeom>
          </p:spPr>
        </p:pic>
        <p:sp>
          <p:nvSpPr>
            <p:cNvPr id="5" name="Frame 4">
              <a:extLst>
                <a:ext uri="{FF2B5EF4-FFF2-40B4-BE49-F238E27FC236}">
                  <a16:creationId xmlns:a16="http://schemas.microsoft.com/office/drawing/2014/main" id="{A209CE0F-7B7F-4E7F-DE62-7F30099F1423}"/>
                </a:ext>
              </a:extLst>
            </p:cNvPr>
            <p:cNvSpPr/>
            <p:nvPr/>
          </p:nvSpPr>
          <p:spPr>
            <a:xfrm>
              <a:off x="2028825" y="5243512"/>
              <a:ext cx="8229600" cy="919163"/>
            </a:xfrm>
            <a:prstGeom prst="frame">
              <a:avLst>
                <a:gd name="adj1" fmla="val 161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Frame 6">
            <a:extLst>
              <a:ext uri="{FF2B5EF4-FFF2-40B4-BE49-F238E27FC236}">
                <a16:creationId xmlns:a16="http://schemas.microsoft.com/office/drawing/2014/main" id="{75EB9E59-27E2-F0F0-D9EE-760B0AFAE243}"/>
              </a:ext>
            </a:extLst>
          </p:cNvPr>
          <p:cNvSpPr/>
          <p:nvPr/>
        </p:nvSpPr>
        <p:spPr>
          <a:xfrm>
            <a:off x="118334" y="84880"/>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56971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755417C1-89FF-8EDD-108A-38FA18673B3A}"/>
              </a:ext>
            </a:extLst>
          </p:cNvPr>
          <p:cNvSpPr/>
          <p:nvPr/>
        </p:nvSpPr>
        <p:spPr>
          <a:xfrm>
            <a:off x="116690" y="110266"/>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F99F9209-E0AB-9C8E-ABA7-E13DE2DFAAEB}"/>
              </a:ext>
            </a:extLst>
          </p:cNvPr>
          <p:cNvSpPr txBox="1"/>
          <p:nvPr/>
        </p:nvSpPr>
        <p:spPr>
          <a:xfrm>
            <a:off x="6269038" y="314325"/>
            <a:ext cx="2228850" cy="923330"/>
          </a:xfrm>
          <a:prstGeom prst="rect">
            <a:avLst/>
          </a:prstGeom>
          <a:noFill/>
        </p:spPr>
        <p:txBody>
          <a:bodyPr wrap="square" rtlCol="0">
            <a:spAutoFit/>
          </a:bodyPr>
          <a:lstStyle/>
          <a:p>
            <a:r>
              <a:rPr lang="en-US" dirty="0"/>
              <a:t>Are there shapefiles available for the EUs in question?</a:t>
            </a:r>
          </a:p>
        </p:txBody>
      </p:sp>
      <p:cxnSp>
        <p:nvCxnSpPr>
          <p:cNvPr id="12" name="Straight Arrow Connector 11">
            <a:extLst>
              <a:ext uri="{FF2B5EF4-FFF2-40B4-BE49-F238E27FC236}">
                <a16:creationId xmlns:a16="http://schemas.microsoft.com/office/drawing/2014/main" id="{A21292B6-B39D-3A23-70E0-E5E11284523A}"/>
              </a:ext>
            </a:extLst>
          </p:cNvPr>
          <p:cNvCxnSpPr>
            <a:cxnSpLocks/>
            <a:stCxn id="7" idx="1"/>
          </p:cNvCxnSpPr>
          <p:nvPr/>
        </p:nvCxnSpPr>
        <p:spPr>
          <a:xfrm flipH="1">
            <a:off x="5011738" y="775990"/>
            <a:ext cx="1257300" cy="98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5D672FD-D601-B751-1FE8-A454530CFC51}"/>
              </a:ext>
            </a:extLst>
          </p:cNvPr>
          <p:cNvCxnSpPr>
            <a:cxnSpLocks/>
          </p:cNvCxnSpPr>
          <p:nvPr/>
        </p:nvCxnSpPr>
        <p:spPr>
          <a:xfrm>
            <a:off x="7121526" y="1237655"/>
            <a:ext cx="0" cy="30539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BF3C3B4-B661-DEA6-E6EF-2ED11661D04B}"/>
              </a:ext>
            </a:extLst>
          </p:cNvPr>
          <p:cNvSpPr txBox="1"/>
          <p:nvPr/>
        </p:nvSpPr>
        <p:spPr>
          <a:xfrm>
            <a:off x="6325092" y="2537572"/>
            <a:ext cx="2228850" cy="646331"/>
          </a:xfrm>
          <a:prstGeom prst="rect">
            <a:avLst/>
          </a:prstGeom>
          <a:noFill/>
        </p:spPr>
        <p:txBody>
          <a:bodyPr wrap="square" rtlCol="0">
            <a:spAutoFit/>
          </a:bodyPr>
          <a:lstStyle/>
          <a:p>
            <a:r>
              <a:rPr lang="en-US" dirty="0"/>
              <a:t>Does the data show spatial correlation?</a:t>
            </a:r>
          </a:p>
        </p:txBody>
      </p:sp>
      <p:cxnSp>
        <p:nvCxnSpPr>
          <p:cNvPr id="17" name="Straight Arrow Connector 16">
            <a:extLst>
              <a:ext uri="{FF2B5EF4-FFF2-40B4-BE49-F238E27FC236}">
                <a16:creationId xmlns:a16="http://schemas.microsoft.com/office/drawing/2014/main" id="{2C4ADEF5-ECD6-47B3-A868-8B8F76DADAB7}"/>
              </a:ext>
            </a:extLst>
          </p:cNvPr>
          <p:cNvCxnSpPr>
            <a:cxnSpLocks/>
          </p:cNvCxnSpPr>
          <p:nvPr/>
        </p:nvCxnSpPr>
        <p:spPr>
          <a:xfrm flipH="1">
            <a:off x="5006975" y="1854433"/>
            <a:ext cx="1257300" cy="98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48F90EF-036A-63C3-AA49-150D405C242D}"/>
              </a:ext>
            </a:extLst>
          </p:cNvPr>
          <p:cNvSpPr txBox="1"/>
          <p:nvPr/>
        </p:nvSpPr>
        <p:spPr>
          <a:xfrm>
            <a:off x="6278618" y="3488467"/>
            <a:ext cx="2228850" cy="923330"/>
          </a:xfrm>
          <a:prstGeom prst="rect">
            <a:avLst/>
          </a:prstGeom>
          <a:noFill/>
        </p:spPr>
        <p:txBody>
          <a:bodyPr wrap="square" rtlCol="0">
            <a:spAutoFit/>
          </a:bodyPr>
          <a:lstStyle/>
          <a:p>
            <a:r>
              <a:rPr lang="en-US" dirty="0"/>
              <a:t>Is there evidence of large population movement?</a:t>
            </a:r>
          </a:p>
        </p:txBody>
      </p:sp>
      <p:cxnSp>
        <p:nvCxnSpPr>
          <p:cNvPr id="19" name="Straight Arrow Connector 18">
            <a:extLst>
              <a:ext uri="{FF2B5EF4-FFF2-40B4-BE49-F238E27FC236}">
                <a16:creationId xmlns:a16="http://schemas.microsoft.com/office/drawing/2014/main" id="{16E77F2F-F169-E601-F42E-A65ABDBA14D0}"/>
              </a:ext>
            </a:extLst>
          </p:cNvPr>
          <p:cNvCxnSpPr>
            <a:cxnSpLocks/>
          </p:cNvCxnSpPr>
          <p:nvPr/>
        </p:nvCxnSpPr>
        <p:spPr>
          <a:xfrm flipH="1">
            <a:off x="4987928" y="3950132"/>
            <a:ext cx="1257300" cy="98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D677996-614C-8335-3A91-321F120F3D40}"/>
              </a:ext>
            </a:extLst>
          </p:cNvPr>
          <p:cNvCxnSpPr>
            <a:cxnSpLocks/>
          </p:cNvCxnSpPr>
          <p:nvPr/>
        </p:nvCxnSpPr>
        <p:spPr>
          <a:xfrm>
            <a:off x="7121526" y="3220165"/>
            <a:ext cx="0" cy="30539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77EDFF9-FBB9-4B16-6209-6A72156DEDBB}"/>
              </a:ext>
            </a:extLst>
          </p:cNvPr>
          <p:cNvCxnSpPr>
            <a:cxnSpLocks/>
          </p:cNvCxnSpPr>
          <p:nvPr/>
        </p:nvCxnSpPr>
        <p:spPr>
          <a:xfrm>
            <a:off x="7140577" y="4440395"/>
            <a:ext cx="0" cy="30539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D70FE87-F661-5E0A-4DD4-CF7BE71CC106}"/>
              </a:ext>
            </a:extLst>
          </p:cNvPr>
          <p:cNvSpPr txBox="1"/>
          <p:nvPr/>
        </p:nvSpPr>
        <p:spPr>
          <a:xfrm>
            <a:off x="6245228" y="4736558"/>
            <a:ext cx="2228850" cy="923330"/>
          </a:xfrm>
          <a:prstGeom prst="rect">
            <a:avLst/>
          </a:prstGeom>
          <a:noFill/>
        </p:spPr>
        <p:txBody>
          <a:bodyPr wrap="square" rtlCol="0">
            <a:spAutoFit/>
          </a:bodyPr>
          <a:lstStyle/>
          <a:p>
            <a:r>
              <a:rPr lang="en-US" dirty="0"/>
              <a:t>Do we have access to the necessary covariate data?</a:t>
            </a:r>
          </a:p>
        </p:txBody>
      </p:sp>
      <p:cxnSp>
        <p:nvCxnSpPr>
          <p:cNvPr id="24" name="Straight Arrow Connector 23">
            <a:extLst>
              <a:ext uri="{FF2B5EF4-FFF2-40B4-BE49-F238E27FC236}">
                <a16:creationId xmlns:a16="http://schemas.microsoft.com/office/drawing/2014/main" id="{56D6CEBD-C5FA-535E-3FF7-2A6A39B04C2E}"/>
              </a:ext>
            </a:extLst>
          </p:cNvPr>
          <p:cNvCxnSpPr>
            <a:cxnSpLocks/>
          </p:cNvCxnSpPr>
          <p:nvPr/>
        </p:nvCxnSpPr>
        <p:spPr>
          <a:xfrm flipH="1">
            <a:off x="4987928" y="5198223"/>
            <a:ext cx="1257300" cy="98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4D380B0-0287-5CBC-BF2C-85248AA60609}"/>
              </a:ext>
            </a:extLst>
          </p:cNvPr>
          <p:cNvCxnSpPr>
            <a:cxnSpLocks/>
          </p:cNvCxnSpPr>
          <p:nvPr/>
        </p:nvCxnSpPr>
        <p:spPr>
          <a:xfrm>
            <a:off x="7164391" y="5692166"/>
            <a:ext cx="0" cy="30539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F6A122C-1C3C-359C-D66B-29EC5D8E11C1}"/>
              </a:ext>
            </a:extLst>
          </p:cNvPr>
          <p:cNvSpPr txBox="1"/>
          <p:nvPr/>
        </p:nvSpPr>
        <p:spPr>
          <a:xfrm>
            <a:off x="2883033" y="2596659"/>
            <a:ext cx="1714142" cy="646331"/>
          </a:xfrm>
          <a:prstGeom prst="rect">
            <a:avLst/>
          </a:prstGeom>
          <a:noFill/>
          <a:ln>
            <a:solidFill>
              <a:srgbClr val="FF0000"/>
            </a:solidFill>
          </a:ln>
        </p:spPr>
        <p:txBody>
          <a:bodyPr wrap="square" rtlCol="0">
            <a:spAutoFit/>
          </a:bodyPr>
          <a:lstStyle/>
          <a:p>
            <a:r>
              <a:rPr lang="en-US" dirty="0"/>
              <a:t>Can’t progress with MBG</a:t>
            </a:r>
          </a:p>
        </p:txBody>
      </p:sp>
      <p:sp>
        <p:nvSpPr>
          <p:cNvPr id="28" name="TextBox 27">
            <a:extLst>
              <a:ext uri="{FF2B5EF4-FFF2-40B4-BE49-F238E27FC236}">
                <a16:creationId xmlns:a16="http://schemas.microsoft.com/office/drawing/2014/main" id="{11FF7E3D-A495-305A-6366-1E94725956B3}"/>
              </a:ext>
            </a:extLst>
          </p:cNvPr>
          <p:cNvSpPr txBox="1"/>
          <p:nvPr/>
        </p:nvSpPr>
        <p:spPr>
          <a:xfrm>
            <a:off x="5365356" y="474867"/>
            <a:ext cx="502444" cy="369332"/>
          </a:xfrm>
          <a:prstGeom prst="rect">
            <a:avLst/>
          </a:prstGeom>
          <a:noFill/>
        </p:spPr>
        <p:txBody>
          <a:bodyPr wrap="square" rtlCol="0">
            <a:spAutoFit/>
          </a:bodyPr>
          <a:lstStyle/>
          <a:p>
            <a:r>
              <a:rPr lang="en-US" dirty="0"/>
              <a:t>NO</a:t>
            </a:r>
          </a:p>
        </p:txBody>
      </p:sp>
      <p:sp>
        <p:nvSpPr>
          <p:cNvPr id="29" name="TextBox 28">
            <a:extLst>
              <a:ext uri="{FF2B5EF4-FFF2-40B4-BE49-F238E27FC236}">
                <a16:creationId xmlns:a16="http://schemas.microsoft.com/office/drawing/2014/main" id="{623032BE-2B72-7C4F-AFFF-0D8487EBC884}"/>
              </a:ext>
            </a:extLst>
          </p:cNvPr>
          <p:cNvSpPr txBox="1"/>
          <p:nvPr/>
        </p:nvSpPr>
        <p:spPr>
          <a:xfrm>
            <a:off x="5384403" y="1515442"/>
            <a:ext cx="502444" cy="369332"/>
          </a:xfrm>
          <a:prstGeom prst="rect">
            <a:avLst/>
          </a:prstGeom>
          <a:noFill/>
        </p:spPr>
        <p:txBody>
          <a:bodyPr wrap="square" rtlCol="0">
            <a:spAutoFit/>
          </a:bodyPr>
          <a:lstStyle/>
          <a:p>
            <a:r>
              <a:rPr lang="en-US" dirty="0"/>
              <a:t>NO</a:t>
            </a:r>
          </a:p>
        </p:txBody>
      </p:sp>
      <p:sp>
        <p:nvSpPr>
          <p:cNvPr id="30" name="TextBox 29">
            <a:extLst>
              <a:ext uri="{FF2B5EF4-FFF2-40B4-BE49-F238E27FC236}">
                <a16:creationId xmlns:a16="http://schemas.microsoft.com/office/drawing/2014/main" id="{3A332B08-337B-3DAE-D582-A0724D098F90}"/>
              </a:ext>
            </a:extLst>
          </p:cNvPr>
          <p:cNvSpPr txBox="1"/>
          <p:nvPr/>
        </p:nvSpPr>
        <p:spPr>
          <a:xfrm>
            <a:off x="5373687" y="4887277"/>
            <a:ext cx="502444" cy="369332"/>
          </a:xfrm>
          <a:prstGeom prst="rect">
            <a:avLst/>
          </a:prstGeom>
          <a:noFill/>
        </p:spPr>
        <p:txBody>
          <a:bodyPr wrap="square" rtlCol="0">
            <a:spAutoFit/>
          </a:bodyPr>
          <a:lstStyle/>
          <a:p>
            <a:r>
              <a:rPr lang="en-US" dirty="0"/>
              <a:t>NO</a:t>
            </a:r>
          </a:p>
        </p:txBody>
      </p:sp>
      <p:sp>
        <p:nvSpPr>
          <p:cNvPr id="31" name="TextBox 30">
            <a:extLst>
              <a:ext uri="{FF2B5EF4-FFF2-40B4-BE49-F238E27FC236}">
                <a16:creationId xmlns:a16="http://schemas.microsoft.com/office/drawing/2014/main" id="{CCED79AC-E367-A6DF-A67A-E563ECA36A9D}"/>
              </a:ext>
            </a:extLst>
          </p:cNvPr>
          <p:cNvSpPr txBox="1"/>
          <p:nvPr/>
        </p:nvSpPr>
        <p:spPr>
          <a:xfrm>
            <a:off x="5371720" y="3606531"/>
            <a:ext cx="675084" cy="369332"/>
          </a:xfrm>
          <a:prstGeom prst="rect">
            <a:avLst/>
          </a:prstGeom>
          <a:noFill/>
        </p:spPr>
        <p:txBody>
          <a:bodyPr wrap="square" rtlCol="0">
            <a:spAutoFit/>
          </a:bodyPr>
          <a:lstStyle/>
          <a:p>
            <a:r>
              <a:rPr lang="en-US" dirty="0"/>
              <a:t>YES</a:t>
            </a:r>
          </a:p>
        </p:txBody>
      </p:sp>
      <p:sp>
        <p:nvSpPr>
          <p:cNvPr id="32" name="TextBox 31">
            <a:extLst>
              <a:ext uri="{FF2B5EF4-FFF2-40B4-BE49-F238E27FC236}">
                <a16:creationId xmlns:a16="http://schemas.microsoft.com/office/drawing/2014/main" id="{B1894995-F997-E0C5-768B-CE21656DCD42}"/>
              </a:ext>
            </a:extLst>
          </p:cNvPr>
          <p:cNvSpPr txBox="1"/>
          <p:nvPr/>
        </p:nvSpPr>
        <p:spPr>
          <a:xfrm>
            <a:off x="6222853" y="6038293"/>
            <a:ext cx="1849532" cy="584775"/>
          </a:xfrm>
          <a:prstGeom prst="rect">
            <a:avLst/>
          </a:prstGeom>
          <a:noFill/>
          <a:ln>
            <a:solidFill>
              <a:srgbClr val="00B050"/>
            </a:solidFill>
          </a:ln>
        </p:spPr>
        <p:txBody>
          <a:bodyPr wrap="square" rtlCol="0">
            <a:spAutoFit/>
          </a:bodyPr>
          <a:lstStyle/>
          <a:p>
            <a:r>
              <a:rPr lang="en-US" sz="3200" dirty="0"/>
              <a:t>Use MBG</a:t>
            </a:r>
          </a:p>
        </p:txBody>
      </p:sp>
      <p:sp>
        <p:nvSpPr>
          <p:cNvPr id="33" name="TextBox 32">
            <a:extLst>
              <a:ext uri="{FF2B5EF4-FFF2-40B4-BE49-F238E27FC236}">
                <a16:creationId xmlns:a16="http://schemas.microsoft.com/office/drawing/2014/main" id="{ECD87F57-8114-F566-4B6B-CADA42841B1E}"/>
              </a:ext>
            </a:extLst>
          </p:cNvPr>
          <p:cNvSpPr txBox="1"/>
          <p:nvPr/>
        </p:nvSpPr>
        <p:spPr>
          <a:xfrm>
            <a:off x="393901" y="417366"/>
            <a:ext cx="3269676" cy="646331"/>
          </a:xfrm>
          <a:prstGeom prst="rect">
            <a:avLst/>
          </a:prstGeom>
          <a:noFill/>
          <a:ln>
            <a:solidFill>
              <a:srgbClr val="7030A0"/>
            </a:solidFill>
          </a:ln>
        </p:spPr>
        <p:txBody>
          <a:bodyPr wrap="square" rtlCol="0">
            <a:spAutoFit/>
          </a:bodyPr>
          <a:lstStyle/>
          <a:p>
            <a:r>
              <a:rPr lang="en-US" dirty="0"/>
              <a:t>Ministries of health must give permission for the use of all data</a:t>
            </a:r>
          </a:p>
        </p:txBody>
      </p:sp>
      <p:sp>
        <p:nvSpPr>
          <p:cNvPr id="2" name="TextBox 1">
            <a:extLst>
              <a:ext uri="{FF2B5EF4-FFF2-40B4-BE49-F238E27FC236}">
                <a16:creationId xmlns:a16="http://schemas.microsoft.com/office/drawing/2014/main" id="{786F8DEE-8094-3FA5-A551-471127163757}"/>
              </a:ext>
            </a:extLst>
          </p:cNvPr>
          <p:cNvSpPr txBox="1"/>
          <p:nvPr/>
        </p:nvSpPr>
        <p:spPr>
          <a:xfrm>
            <a:off x="6218935" y="1507994"/>
            <a:ext cx="2228850" cy="646331"/>
          </a:xfrm>
          <a:prstGeom prst="rect">
            <a:avLst/>
          </a:prstGeom>
          <a:noFill/>
        </p:spPr>
        <p:txBody>
          <a:bodyPr wrap="square" rtlCol="0">
            <a:spAutoFit/>
          </a:bodyPr>
          <a:lstStyle/>
          <a:p>
            <a:r>
              <a:rPr lang="en-US" dirty="0"/>
              <a:t>Is there household or cluster level GPS?</a:t>
            </a:r>
          </a:p>
        </p:txBody>
      </p:sp>
      <p:cxnSp>
        <p:nvCxnSpPr>
          <p:cNvPr id="3" name="Straight Arrow Connector 2">
            <a:extLst>
              <a:ext uri="{FF2B5EF4-FFF2-40B4-BE49-F238E27FC236}">
                <a16:creationId xmlns:a16="http://schemas.microsoft.com/office/drawing/2014/main" id="{F4AB2EDF-AEE5-045B-C51E-CD3992CA1698}"/>
              </a:ext>
            </a:extLst>
          </p:cNvPr>
          <p:cNvCxnSpPr/>
          <p:nvPr/>
        </p:nvCxnSpPr>
        <p:spPr>
          <a:xfrm flipH="1">
            <a:off x="5019525" y="2931996"/>
            <a:ext cx="1257300" cy="98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5F7ECE4-CF2A-CA43-0125-A5AFB8CC9E09}"/>
              </a:ext>
            </a:extLst>
          </p:cNvPr>
          <p:cNvSpPr txBox="1"/>
          <p:nvPr/>
        </p:nvSpPr>
        <p:spPr>
          <a:xfrm>
            <a:off x="5396953" y="2593005"/>
            <a:ext cx="502444" cy="369332"/>
          </a:xfrm>
          <a:prstGeom prst="rect">
            <a:avLst/>
          </a:prstGeom>
          <a:noFill/>
        </p:spPr>
        <p:txBody>
          <a:bodyPr wrap="square" rtlCol="0">
            <a:spAutoFit/>
          </a:bodyPr>
          <a:lstStyle/>
          <a:p>
            <a:r>
              <a:rPr lang="en-US" dirty="0"/>
              <a:t>NO</a:t>
            </a:r>
          </a:p>
        </p:txBody>
      </p:sp>
      <p:cxnSp>
        <p:nvCxnSpPr>
          <p:cNvPr id="6" name="Straight Arrow Connector 5">
            <a:extLst>
              <a:ext uri="{FF2B5EF4-FFF2-40B4-BE49-F238E27FC236}">
                <a16:creationId xmlns:a16="http://schemas.microsoft.com/office/drawing/2014/main" id="{EFD8EFD5-693C-F8B7-78E9-C131E05EB22F}"/>
              </a:ext>
            </a:extLst>
          </p:cNvPr>
          <p:cNvCxnSpPr>
            <a:cxnSpLocks/>
          </p:cNvCxnSpPr>
          <p:nvPr/>
        </p:nvCxnSpPr>
        <p:spPr>
          <a:xfrm>
            <a:off x="7112564" y="2200502"/>
            <a:ext cx="0" cy="30539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Lancaster Medical School - CHICAS - Home page">
            <a:extLst>
              <a:ext uri="{FF2B5EF4-FFF2-40B4-BE49-F238E27FC236}">
                <a16:creationId xmlns:a16="http://schemas.microsoft.com/office/drawing/2014/main" id="{B4346EB2-6563-1A70-5AEB-1D5BD4C2C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6391" y="1953138"/>
            <a:ext cx="1622620" cy="98111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cxnSp>
        <p:nvCxnSpPr>
          <p:cNvPr id="10" name="Curved Connector 9">
            <a:extLst>
              <a:ext uri="{FF2B5EF4-FFF2-40B4-BE49-F238E27FC236}">
                <a16:creationId xmlns:a16="http://schemas.microsoft.com/office/drawing/2014/main" id="{F1678DB1-FFE6-5835-E8B9-9371578D23FC}"/>
              </a:ext>
            </a:extLst>
          </p:cNvPr>
          <p:cNvCxnSpPr>
            <a:cxnSpLocks/>
          </p:cNvCxnSpPr>
          <p:nvPr/>
        </p:nvCxnSpPr>
        <p:spPr>
          <a:xfrm flipV="1">
            <a:off x="8353950" y="2551351"/>
            <a:ext cx="636585" cy="321460"/>
          </a:xfrm>
          <a:prstGeom prst="curvedConnector3">
            <a:avLst>
              <a:gd name="adj1" fmla="val 50000"/>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9D20ABA-1C04-4092-88DD-68C2E6CF8E29}"/>
              </a:ext>
            </a:extLst>
          </p:cNvPr>
          <p:cNvCxnSpPr>
            <a:cxnSpLocks/>
          </p:cNvCxnSpPr>
          <p:nvPr/>
        </p:nvCxnSpPr>
        <p:spPr>
          <a:xfrm flipH="1">
            <a:off x="2109732" y="3429000"/>
            <a:ext cx="569968" cy="400297"/>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3AB44B1-EDDF-C15E-7FDC-D69D294BA8D4}"/>
              </a:ext>
            </a:extLst>
          </p:cNvPr>
          <p:cNvSpPr txBox="1"/>
          <p:nvPr/>
        </p:nvSpPr>
        <p:spPr>
          <a:xfrm>
            <a:off x="341918" y="3950132"/>
            <a:ext cx="1607516" cy="923330"/>
          </a:xfrm>
          <a:prstGeom prst="rect">
            <a:avLst/>
          </a:prstGeom>
          <a:noFill/>
          <a:ln>
            <a:solidFill>
              <a:srgbClr val="00B0F0"/>
            </a:solidFill>
          </a:ln>
        </p:spPr>
        <p:txBody>
          <a:bodyPr wrap="square" rtlCol="0">
            <a:spAutoFit/>
          </a:bodyPr>
          <a:lstStyle/>
          <a:p>
            <a:r>
              <a:rPr lang="en-GB" sz="1800" dirty="0">
                <a:effectLst/>
                <a:latin typeface="Calibri" panose="020F0502020204030204" pitchFamily="34" charset="0"/>
                <a:ea typeface="Times New Roman" panose="02020603050405020304" pitchFamily="18" charset="0"/>
              </a:rPr>
              <a:t>Use standard data analysis methods</a:t>
            </a:r>
            <a:endParaRPr lang="en-US" dirty="0"/>
          </a:p>
        </p:txBody>
      </p:sp>
      <p:cxnSp>
        <p:nvCxnSpPr>
          <p:cNvPr id="16" name="Straight Arrow Connector 15">
            <a:extLst>
              <a:ext uri="{FF2B5EF4-FFF2-40B4-BE49-F238E27FC236}">
                <a16:creationId xmlns:a16="http://schemas.microsoft.com/office/drawing/2014/main" id="{DE702BE1-9B9E-DCB4-E126-5BA82F7231C8}"/>
              </a:ext>
            </a:extLst>
          </p:cNvPr>
          <p:cNvCxnSpPr>
            <a:cxnSpLocks/>
          </p:cNvCxnSpPr>
          <p:nvPr/>
        </p:nvCxnSpPr>
        <p:spPr>
          <a:xfrm flipH="1">
            <a:off x="3740104" y="6301577"/>
            <a:ext cx="2306700" cy="1494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8DC91D2-DEC6-A9F5-A936-9D8896DA2A39}"/>
              </a:ext>
            </a:extLst>
          </p:cNvPr>
          <p:cNvSpPr txBox="1"/>
          <p:nvPr/>
        </p:nvSpPr>
        <p:spPr>
          <a:xfrm>
            <a:off x="1949435" y="5659888"/>
            <a:ext cx="1714142" cy="923330"/>
          </a:xfrm>
          <a:prstGeom prst="rect">
            <a:avLst/>
          </a:prstGeom>
          <a:noFill/>
          <a:ln>
            <a:solidFill>
              <a:srgbClr val="FFC000"/>
            </a:solidFill>
          </a:ln>
        </p:spPr>
        <p:txBody>
          <a:bodyPr wrap="square" rtlCol="0">
            <a:spAutoFit/>
          </a:bodyPr>
          <a:lstStyle/>
          <a:p>
            <a:r>
              <a:rPr lang="en-US" dirty="0"/>
              <a:t>PPE too low to be confident in prediction</a:t>
            </a:r>
          </a:p>
        </p:txBody>
      </p:sp>
      <p:cxnSp>
        <p:nvCxnSpPr>
          <p:cNvPr id="35" name="Straight Arrow Connector 34">
            <a:extLst>
              <a:ext uri="{FF2B5EF4-FFF2-40B4-BE49-F238E27FC236}">
                <a16:creationId xmlns:a16="http://schemas.microsoft.com/office/drawing/2014/main" id="{C2F92A5E-0996-9B86-A470-C7FD35F2F918}"/>
              </a:ext>
            </a:extLst>
          </p:cNvPr>
          <p:cNvCxnSpPr>
            <a:cxnSpLocks/>
          </p:cNvCxnSpPr>
          <p:nvPr/>
        </p:nvCxnSpPr>
        <p:spPr>
          <a:xfrm flipH="1" flipV="1">
            <a:off x="1983613" y="4991166"/>
            <a:ext cx="355568" cy="556286"/>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ED1DA19-8DE4-5080-3E9B-0DF760C07542}"/>
              </a:ext>
            </a:extLst>
          </p:cNvPr>
          <p:cNvCxnSpPr>
            <a:cxnSpLocks/>
          </p:cNvCxnSpPr>
          <p:nvPr/>
        </p:nvCxnSpPr>
        <p:spPr>
          <a:xfrm>
            <a:off x="8239650" y="6301577"/>
            <a:ext cx="956741"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56D6CB0-CE02-E3CE-7C8D-7D4AF4EDC6A4}"/>
              </a:ext>
            </a:extLst>
          </p:cNvPr>
          <p:cNvSpPr txBox="1"/>
          <p:nvPr/>
        </p:nvSpPr>
        <p:spPr>
          <a:xfrm>
            <a:off x="9375576" y="5926424"/>
            <a:ext cx="1622621" cy="707886"/>
          </a:xfrm>
          <a:prstGeom prst="rect">
            <a:avLst/>
          </a:prstGeom>
          <a:noFill/>
          <a:ln>
            <a:solidFill>
              <a:srgbClr val="00B050"/>
            </a:solidFill>
          </a:ln>
        </p:spPr>
        <p:txBody>
          <a:bodyPr wrap="square" rtlCol="0">
            <a:spAutoFit/>
          </a:bodyPr>
          <a:lstStyle/>
          <a:p>
            <a:r>
              <a:rPr lang="en-US" sz="2000" dirty="0"/>
              <a:t>PPE &amp;  </a:t>
            </a:r>
          </a:p>
          <a:p>
            <a:r>
              <a:rPr lang="en-US" sz="2000" dirty="0"/>
              <a:t>% prevalence </a:t>
            </a:r>
          </a:p>
        </p:txBody>
      </p:sp>
    </p:spTree>
    <p:extLst>
      <p:ext uri="{BB962C8B-B14F-4D97-AF65-F5344CB8AC3E}">
        <p14:creationId xmlns:p14="http://schemas.microsoft.com/office/powerpoint/2010/main" val="1121100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22C17-0A83-A362-EC38-68F113BD5B80}"/>
              </a:ext>
            </a:extLst>
          </p:cNvPr>
          <p:cNvSpPr>
            <a:spLocks noGrp="1"/>
          </p:cNvSpPr>
          <p:nvPr>
            <p:ph type="title"/>
          </p:nvPr>
        </p:nvSpPr>
        <p:spPr/>
        <p:txBody>
          <a:bodyPr/>
          <a:lstStyle/>
          <a:p>
            <a:r>
              <a:rPr lang="en-US" dirty="0"/>
              <a:t>Shapefiles and MBG</a:t>
            </a:r>
          </a:p>
        </p:txBody>
      </p:sp>
      <p:sp>
        <p:nvSpPr>
          <p:cNvPr id="3" name="Content Placeholder 2">
            <a:extLst>
              <a:ext uri="{FF2B5EF4-FFF2-40B4-BE49-F238E27FC236}">
                <a16:creationId xmlns:a16="http://schemas.microsoft.com/office/drawing/2014/main" id="{33F2CB39-8A56-11C1-A662-3B400DB26784}"/>
              </a:ext>
            </a:extLst>
          </p:cNvPr>
          <p:cNvSpPr>
            <a:spLocks noGrp="1"/>
          </p:cNvSpPr>
          <p:nvPr>
            <p:ph idx="1"/>
          </p:nvPr>
        </p:nvSpPr>
        <p:spPr>
          <a:xfrm>
            <a:off x="838200" y="1825625"/>
            <a:ext cx="5397500" cy="4667250"/>
          </a:xfrm>
        </p:spPr>
        <p:txBody>
          <a:bodyPr>
            <a:normAutofit/>
          </a:bodyPr>
          <a:lstStyle/>
          <a:p>
            <a:r>
              <a:rPr lang="en-GB" sz="2000" b="0" i="0" dirty="0">
                <a:solidFill>
                  <a:srgbClr val="242424"/>
                </a:solidFill>
                <a:effectLst/>
                <a:latin typeface="tahoma" panose="020B0604030504040204" pitchFamily="34" charset="0"/>
              </a:rPr>
              <a:t>A shapefile is how data describing the location, size, shape and boundaries of a defined area is stored and displayed</a:t>
            </a:r>
          </a:p>
          <a:p>
            <a:r>
              <a:rPr lang="en-GB" sz="2000" b="0" i="0" dirty="0">
                <a:solidFill>
                  <a:srgbClr val="242424"/>
                </a:solidFill>
                <a:effectLst/>
                <a:latin typeface="tahoma" panose="020B0604030504040204" pitchFamily="34" charset="0"/>
              </a:rPr>
              <a:t>Administrative changes occur often and map/shapefile creation often lags far behind these changes. </a:t>
            </a:r>
          </a:p>
          <a:p>
            <a:r>
              <a:rPr lang="en-GB" sz="2000" b="0" i="0" dirty="0">
                <a:solidFill>
                  <a:srgbClr val="242424"/>
                </a:solidFill>
                <a:effectLst/>
                <a:latin typeface="tahoma" panose="020B0604030504040204" pitchFamily="34" charset="0"/>
              </a:rPr>
              <a:t>If surveys are planned in newly formed districts for which a shapefile and/or map does not yet exist, we are missing a crucial piece of the information needed to do a cluster selection using geostatistical methods. </a:t>
            </a:r>
          </a:p>
          <a:p>
            <a:r>
              <a:rPr lang="en-GB" sz="2000" dirty="0">
                <a:solidFill>
                  <a:srgbClr val="242424"/>
                </a:solidFill>
                <a:latin typeface="tahoma" panose="020B0604030504040204" pitchFamily="34" charset="0"/>
              </a:rPr>
              <a:t>Standard survey methods can be used however as long as we know which district each cluster belongs to. </a:t>
            </a:r>
            <a:endParaRPr lang="en-US" sz="2000" dirty="0"/>
          </a:p>
          <a:p>
            <a:endParaRPr lang="en-US" dirty="0"/>
          </a:p>
        </p:txBody>
      </p:sp>
      <p:sp>
        <p:nvSpPr>
          <p:cNvPr id="4" name="Frame 3">
            <a:extLst>
              <a:ext uri="{FF2B5EF4-FFF2-40B4-BE49-F238E27FC236}">
                <a16:creationId xmlns:a16="http://schemas.microsoft.com/office/drawing/2014/main" id="{C8AAB0B8-3457-3B6C-3731-0B70ED419842}"/>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C67DC26D-8FCE-9A75-ADCF-041D031A75A4}"/>
              </a:ext>
            </a:extLst>
          </p:cNvPr>
          <p:cNvPicPr>
            <a:picLocks noChangeAspect="1"/>
          </p:cNvPicPr>
          <p:nvPr/>
        </p:nvPicPr>
        <p:blipFill rotWithShape="1">
          <a:blip r:embed="rId3"/>
          <a:srcRect l="44445" t="34804" r="29876" b="33334"/>
          <a:stretch/>
        </p:blipFill>
        <p:spPr>
          <a:xfrm>
            <a:off x="6521757" y="1111250"/>
            <a:ext cx="3930343" cy="3048000"/>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E41FC5CE-6AD9-0D05-F997-13F5CB605121}"/>
                  </a:ext>
                </a:extLst>
              </p14:cNvPr>
              <p14:cNvContentPartPr/>
              <p14:nvPr/>
            </p14:nvContentPartPr>
            <p14:xfrm>
              <a:off x="7704440" y="2228460"/>
              <a:ext cx="360" cy="360"/>
            </p14:xfrm>
          </p:contentPart>
        </mc:Choice>
        <mc:Fallback xmlns="">
          <p:pic>
            <p:nvPicPr>
              <p:cNvPr id="8" name="Ink 7">
                <a:extLst>
                  <a:ext uri="{FF2B5EF4-FFF2-40B4-BE49-F238E27FC236}">
                    <a16:creationId xmlns:a16="http://schemas.microsoft.com/office/drawing/2014/main" id="{E41FC5CE-6AD9-0D05-F997-13F5CB605121}"/>
                  </a:ext>
                </a:extLst>
              </p:cNvPr>
              <p:cNvPicPr/>
              <p:nvPr/>
            </p:nvPicPr>
            <p:blipFill>
              <a:blip r:embed="rId5"/>
              <a:stretch>
                <a:fillRect/>
              </a:stretch>
            </p:blipFill>
            <p:spPr>
              <a:xfrm>
                <a:off x="7695440" y="22198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00EA89F2-5CE7-3F50-95AB-7D09BBF93CEA}"/>
                  </a:ext>
                </a:extLst>
              </p14:cNvPr>
              <p14:cNvContentPartPr/>
              <p14:nvPr/>
            </p14:nvContentPartPr>
            <p14:xfrm>
              <a:off x="7832960" y="2228460"/>
              <a:ext cx="360" cy="360"/>
            </p14:xfrm>
          </p:contentPart>
        </mc:Choice>
        <mc:Fallback xmlns="">
          <p:pic>
            <p:nvPicPr>
              <p:cNvPr id="9" name="Ink 8">
                <a:extLst>
                  <a:ext uri="{FF2B5EF4-FFF2-40B4-BE49-F238E27FC236}">
                    <a16:creationId xmlns:a16="http://schemas.microsoft.com/office/drawing/2014/main" id="{00EA89F2-5CE7-3F50-95AB-7D09BBF93CEA}"/>
                  </a:ext>
                </a:extLst>
              </p:cNvPr>
              <p:cNvPicPr/>
              <p:nvPr/>
            </p:nvPicPr>
            <p:blipFill>
              <a:blip r:embed="rId5"/>
              <a:stretch>
                <a:fillRect/>
              </a:stretch>
            </p:blipFill>
            <p:spPr>
              <a:xfrm>
                <a:off x="7824320" y="22198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82318428-BC3C-FEF1-E20E-5321B12D849D}"/>
                  </a:ext>
                </a:extLst>
              </p14:cNvPr>
              <p14:cNvContentPartPr/>
              <p14:nvPr/>
            </p14:nvContentPartPr>
            <p14:xfrm>
              <a:off x="8006120" y="2237460"/>
              <a:ext cx="360" cy="360"/>
            </p14:xfrm>
          </p:contentPart>
        </mc:Choice>
        <mc:Fallback xmlns="">
          <p:pic>
            <p:nvPicPr>
              <p:cNvPr id="10" name="Ink 9">
                <a:extLst>
                  <a:ext uri="{FF2B5EF4-FFF2-40B4-BE49-F238E27FC236}">
                    <a16:creationId xmlns:a16="http://schemas.microsoft.com/office/drawing/2014/main" id="{82318428-BC3C-FEF1-E20E-5321B12D849D}"/>
                  </a:ext>
                </a:extLst>
              </p:cNvPr>
              <p:cNvPicPr/>
              <p:nvPr/>
            </p:nvPicPr>
            <p:blipFill>
              <a:blip r:embed="rId5"/>
              <a:stretch>
                <a:fillRect/>
              </a:stretch>
            </p:blipFill>
            <p:spPr>
              <a:xfrm>
                <a:off x="7997480" y="22284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F04B8371-52A7-8CC6-9899-DA8A8B1D072C}"/>
                  </a:ext>
                </a:extLst>
              </p14:cNvPr>
              <p14:cNvContentPartPr/>
              <p14:nvPr/>
            </p14:nvContentPartPr>
            <p14:xfrm>
              <a:off x="8231120" y="2150700"/>
              <a:ext cx="360" cy="360"/>
            </p14:xfrm>
          </p:contentPart>
        </mc:Choice>
        <mc:Fallback xmlns="">
          <p:pic>
            <p:nvPicPr>
              <p:cNvPr id="11" name="Ink 10">
                <a:extLst>
                  <a:ext uri="{FF2B5EF4-FFF2-40B4-BE49-F238E27FC236}">
                    <a16:creationId xmlns:a16="http://schemas.microsoft.com/office/drawing/2014/main" id="{F04B8371-52A7-8CC6-9899-DA8A8B1D072C}"/>
                  </a:ext>
                </a:extLst>
              </p:cNvPr>
              <p:cNvPicPr/>
              <p:nvPr/>
            </p:nvPicPr>
            <p:blipFill>
              <a:blip r:embed="rId5"/>
              <a:stretch>
                <a:fillRect/>
              </a:stretch>
            </p:blipFill>
            <p:spPr>
              <a:xfrm>
                <a:off x="8222480" y="21417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3F7F7B14-DFED-2194-A1BA-AED0233DDF01}"/>
                  </a:ext>
                </a:extLst>
              </p14:cNvPr>
              <p14:cNvContentPartPr/>
              <p14:nvPr/>
            </p14:nvContentPartPr>
            <p14:xfrm>
              <a:off x="8389520" y="2085900"/>
              <a:ext cx="360" cy="360"/>
            </p14:xfrm>
          </p:contentPart>
        </mc:Choice>
        <mc:Fallback xmlns="">
          <p:pic>
            <p:nvPicPr>
              <p:cNvPr id="12" name="Ink 11">
                <a:extLst>
                  <a:ext uri="{FF2B5EF4-FFF2-40B4-BE49-F238E27FC236}">
                    <a16:creationId xmlns:a16="http://schemas.microsoft.com/office/drawing/2014/main" id="{3F7F7B14-DFED-2194-A1BA-AED0233DDF01}"/>
                  </a:ext>
                </a:extLst>
              </p:cNvPr>
              <p:cNvPicPr/>
              <p:nvPr/>
            </p:nvPicPr>
            <p:blipFill>
              <a:blip r:embed="rId5"/>
              <a:stretch>
                <a:fillRect/>
              </a:stretch>
            </p:blipFill>
            <p:spPr>
              <a:xfrm>
                <a:off x="8380520" y="20769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CB3C8896-3B3D-F422-B817-888D31B48BB1}"/>
                  </a:ext>
                </a:extLst>
              </p14:cNvPr>
              <p14:cNvContentPartPr/>
              <p14:nvPr/>
            </p14:nvContentPartPr>
            <p14:xfrm>
              <a:off x="8583560" y="2033700"/>
              <a:ext cx="360" cy="360"/>
            </p14:xfrm>
          </p:contentPart>
        </mc:Choice>
        <mc:Fallback xmlns="">
          <p:pic>
            <p:nvPicPr>
              <p:cNvPr id="13" name="Ink 12">
                <a:extLst>
                  <a:ext uri="{FF2B5EF4-FFF2-40B4-BE49-F238E27FC236}">
                    <a16:creationId xmlns:a16="http://schemas.microsoft.com/office/drawing/2014/main" id="{CB3C8896-3B3D-F422-B817-888D31B48BB1}"/>
                  </a:ext>
                </a:extLst>
              </p:cNvPr>
              <p:cNvPicPr/>
              <p:nvPr/>
            </p:nvPicPr>
            <p:blipFill>
              <a:blip r:embed="rId5"/>
              <a:stretch>
                <a:fillRect/>
              </a:stretch>
            </p:blipFill>
            <p:spPr>
              <a:xfrm>
                <a:off x="8574560" y="20247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AE9C81CC-6130-A369-E672-610A7E0C5E6C}"/>
                  </a:ext>
                </a:extLst>
              </p14:cNvPr>
              <p14:cNvContentPartPr/>
              <p14:nvPr/>
            </p14:nvContentPartPr>
            <p14:xfrm>
              <a:off x="8647640" y="1954860"/>
              <a:ext cx="360" cy="360"/>
            </p14:xfrm>
          </p:contentPart>
        </mc:Choice>
        <mc:Fallback xmlns="">
          <p:pic>
            <p:nvPicPr>
              <p:cNvPr id="14" name="Ink 13">
                <a:extLst>
                  <a:ext uri="{FF2B5EF4-FFF2-40B4-BE49-F238E27FC236}">
                    <a16:creationId xmlns:a16="http://schemas.microsoft.com/office/drawing/2014/main" id="{AE9C81CC-6130-A369-E672-610A7E0C5E6C}"/>
                  </a:ext>
                </a:extLst>
              </p:cNvPr>
              <p:cNvPicPr/>
              <p:nvPr/>
            </p:nvPicPr>
            <p:blipFill>
              <a:blip r:embed="rId5"/>
              <a:stretch>
                <a:fillRect/>
              </a:stretch>
            </p:blipFill>
            <p:spPr>
              <a:xfrm>
                <a:off x="8638640" y="19462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34173666-7F96-693F-24E5-98BDD19E415D}"/>
                  </a:ext>
                </a:extLst>
              </p14:cNvPr>
              <p14:cNvContentPartPr/>
              <p14:nvPr/>
            </p14:nvContentPartPr>
            <p14:xfrm>
              <a:off x="8727560" y="1911300"/>
              <a:ext cx="360" cy="360"/>
            </p14:xfrm>
          </p:contentPart>
        </mc:Choice>
        <mc:Fallback xmlns="">
          <p:pic>
            <p:nvPicPr>
              <p:cNvPr id="15" name="Ink 14">
                <a:extLst>
                  <a:ext uri="{FF2B5EF4-FFF2-40B4-BE49-F238E27FC236}">
                    <a16:creationId xmlns:a16="http://schemas.microsoft.com/office/drawing/2014/main" id="{34173666-7F96-693F-24E5-98BDD19E415D}"/>
                  </a:ext>
                </a:extLst>
              </p:cNvPr>
              <p:cNvPicPr/>
              <p:nvPr/>
            </p:nvPicPr>
            <p:blipFill>
              <a:blip r:embed="rId5"/>
              <a:stretch>
                <a:fillRect/>
              </a:stretch>
            </p:blipFill>
            <p:spPr>
              <a:xfrm>
                <a:off x="8718920" y="19026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17C20028-27EE-1658-6BA7-2BF3EF386D16}"/>
                  </a:ext>
                </a:extLst>
              </p14:cNvPr>
              <p14:cNvContentPartPr/>
              <p14:nvPr/>
            </p14:nvContentPartPr>
            <p14:xfrm>
              <a:off x="8826560" y="2009940"/>
              <a:ext cx="360" cy="360"/>
            </p14:xfrm>
          </p:contentPart>
        </mc:Choice>
        <mc:Fallback xmlns="">
          <p:pic>
            <p:nvPicPr>
              <p:cNvPr id="16" name="Ink 15">
                <a:extLst>
                  <a:ext uri="{FF2B5EF4-FFF2-40B4-BE49-F238E27FC236}">
                    <a16:creationId xmlns:a16="http://schemas.microsoft.com/office/drawing/2014/main" id="{17C20028-27EE-1658-6BA7-2BF3EF386D16}"/>
                  </a:ext>
                </a:extLst>
              </p:cNvPr>
              <p:cNvPicPr/>
              <p:nvPr/>
            </p:nvPicPr>
            <p:blipFill>
              <a:blip r:embed="rId5"/>
              <a:stretch>
                <a:fillRect/>
              </a:stretch>
            </p:blipFill>
            <p:spPr>
              <a:xfrm>
                <a:off x="8817920" y="20013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E07B5AE9-6E85-C36A-9750-B5A6C9B77466}"/>
                  </a:ext>
                </a:extLst>
              </p14:cNvPr>
              <p14:cNvContentPartPr/>
              <p14:nvPr/>
            </p14:nvContentPartPr>
            <p14:xfrm>
              <a:off x="8907920" y="2127660"/>
              <a:ext cx="360" cy="360"/>
            </p14:xfrm>
          </p:contentPart>
        </mc:Choice>
        <mc:Fallback xmlns="">
          <p:pic>
            <p:nvPicPr>
              <p:cNvPr id="17" name="Ink 16">
                <a:extLst>
                  <a:ext uri="{FF2B5EF4-FFF2-40B4-BE49-F238E27FC236}">
                    <a16:creationId xmlns:a16="http://schemas.microsoft.com/office/drawing/2014/main" id="{E07B5AE9-6E85-C36A-9750-B5A6C9B77466}"/>
                  </a:ext>
                </a:extLst>
              </p:cNvPr>
              <p:cNvPicPr/>
              <p:nvPr/>
            </p:nvPicPr>
            <p:blipFill>
              <a:blip r:embed="rId5"/>
              <a:stretch>
                <a:fillRect/>
              </a:stretch>
            </p:blipFill>
            <p:spPr>
              <a:xfrm>
                <a:off x="8899280" y="21186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4914C88D-5A35-705C-1ACD-B91FC815F288}"/>
                  </a:ext>
                </a:extLst>
              </p14:cNvPr>
              <p14:cNvContentPartPr/>
              <p14:nvPr/>
            </p14:nvContentPartPr>
            <p14:xfrm>
              <a:off x="9006200" y="2274900"/>
              <a:ext cx="360" cy="360"/>
            </p14:xfrm>
          </p:contentPart>
        </mc:Choice>
        <mc:Fallback xmlns="">
          <p:pic>
            <p:nvPicPr>
              <p:cNvPr id="18" name="Ink 17">
                <a:extLst>
                  <a:ext uri="{FF2B5EF4-FFF2-40B4-BE49-F238E27FC236}">
                    <a16:creationId xmlns:a16="http://schemas.microsoft.com/office/drawing/2014/main" id="{4914C88D-5A35-705C-1ACD-B91FC815F288}"/>
                  </a:ext>
                </a:extLst>
              </p:cNvPr>
              <p:cNvPicPr/>
              <p:nvPr/>
            </p:nvPicPr>
            <p:blipFill>
              <a:blip r:embed="rId5"/>
              <a:stretch>
                <a:fillRect/>
              </a:stretch>
            </p:blipFill>
            <p:spPr>
              <a:xfrm>
                <a:off x="8997200" y="22659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BAF1E78E-F3E8-4537-D02F-2EB0E9A3DE44}"/>
                  </a:ext>
                </a:extLst>
              </p14:cNvPr>
              <p14:cNvContentPartPr/>
              <p14:nvPr/>
            </p14:nvContentPartPr>
            <p14:xfrm>
              <a:off x="9088280" y="2423220"/>
              <a:ext cx="360" cy="360"/>
            </p14:xfrm>
          </p:contentPart>
        </mc:Choice>
        <mc:Fallback xmlns="">
          <p:pic>
            <p:nvPicPr>
              <p:cNvPr id="19" name="Ink 18">
                <a:extLst>
                  <a:ext uri="{FF2B5EF4-FFF2-40B4-BE49-F238E27FC236}">
                    <a16:creationId xmlns:a16="http://schemas.microsoft.com/office/drawing/2014/main" id="{BAF1E78E-F3E8-4537-D02F-2EB0E9A3DE44}"/>
                  </a:ext>
                </a:extLst>
              </p:cNvPr>
              <p:cNvPicPr/>
              <p:nvPr/>
            </p:nvPicPr>
            <p:blipFill>
              <a:blip r:embed="rId5"/>
              <a:stretch>
                <a:fillRect/>
              </a:stretch>
            </p:blipFill>
            <p:spPr>
              <a:xfrm>
                <a:off x="9079280" y="24145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9C5547DA-0FF3-E6A5-FDAE-7282B8CAC6F1}"/>
                  </a:ext>
                </a:extLst>
              </p14:cNvPr>
              <p14:cNvContentPartPr/>
              <p14:nvPr/>
            </p14:nvContentPartPr>
            <p14:xfrm>
              <a:off x="9025640" y="2520780"/>
              <a:ext cx="360" cy="360"/>
            </p14:xfrm>
          </p:contentPart>
        </mc:Choice>
        <mc:Fallback xmlns="">
          <p:pic>
            <p:nvPicPr>
              <p:cNvPr id="20" name="Ink 19">
                <a:extLst>
                  <a:ext uri="{FF2B5EF4-FFF2-40B4-BE49-F238E27FC236}">
                    <a16:creationId xmlns:a16="http://schemas.microsoft.com/office/drawing/2014/main" id="{9C5547DA-0FF3-E6A5-FDAE-7282B8CAC6F1}"/>
                  </a:ext>
                </a:extLst>
              </p:cNvPr>
              <p:cNvPicPr/>
              <p:nvPr/>
            </p:nvPicPr>
            <p:blipFill>
              <a:blip r:embed="rId5"/>
              <a:stretch>
                <a:fillRect/>
              </a:stretch>
            </p:blipFill>
            <p:spPr>
              <a:xfrm>
                <a:off x="9017000" y="25117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0884534C-4CAB-9E37-8F81-107153D2C51B}"/>
                  </a:ext>
                </a:extLst>
              </p14:cNvPr>
              <p14:cNvContentPartPr/>
              <p14:nvPr/>
            </p14:nvContentPartPr>
            <p14:xfrm>
              <a:off x="8981720" y="2640300"/>
              <a:ext cx="360" cy="360"/>
            </p14:xfrm>
          </p:contentPart>
        </mc:Choice>
        <mc:Fallback xmlns="">
          <p:pic>
            <p:nvPicPr>
              <p:cNvPr id="21" name="Ink 20">
                <a:extLst>
                  <a:ext uri="{FF2B5EF4-FFF2-40B4-BE49-F238E27FC236}">
                    <a16:creationId xmlns:a16="http://schemas.microsoft.com/office/drawing/2014/main" id="{0884534C-4CAB-9E37-8F81-107153D2C51B}"/>
                  </a:ext>
                </a:extLst>
              </p:cNvPr>
              <p:cNvPicPr/>
              <p:nvPr/>
            </p:nvPicPr>
            <p:blipFill>
              <a:blip r:embed="rId5"/>
              <a:stretch>
                <a:fillRect/>
              </a:stretch>
            </p:blipFill>
            <p:spPr>
              <a:xfrm>
                <a:off x="8973080" y="26316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153C3081-BFB7-5BCA-8A8C-E1D7C8D0F549}"/>
                  </a:ext>
                </a:extLst>
              </p14:cNvPr>
              <p14:cNvContentPartPr/>
              <p14:nvPr/>
            </p14:nvContentPartPr>
            <p14:xfrm>
              <a:off x="8962640" y="2747580"/>
              <a:ext cx="360" cy="360"/>
            </p14:xfrm>
          </p:contentPart>
        </mc:Choice>
        <mc:Fallback xmlns="">
          <p:pic>
            <p:nvPicPr>
              <p:cNvPr id="22" name="Ink 21">
                <a:extLst>
                  <a:ext uri="{FF2B5EF4-FFF2-40B4-BE49-F238E27FC236}">
                    <a16:creationId xmlns:a16="http://schemas.microsoft.com/office/drawing/2014/main" id="{153C3081-BFB7-5BCA-8A8C-E1D7C8D0F549}"/>
                  </a:ext>
                </a:extLst>
              </p:cNvPr>
              <p:cNvPicPr/>
              <p:nvPr/>
            </p:nvPicPr>
            <p:blipFill>
              <a:blip r:embed="rId5"/>
              <a:stretch>
                <a:fillRect/>
              </a:stretch>
            </p:blipFill>
            <p:spPr>
              <a:xfrm>
                <a:off x="8953640" y="27385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 name="Ink 22">
                <a:extLst>
                  <a:ext uri="{FF2B5EF4-FFF2-40B4-BE49-F238E27FC236}">
                    <a16:creationId xmlns:a16="http://schemas.microsoft.com/office/drawing/2014/main" id="{18710D58-DA0C-F69C-02AC-6B02B6B8CC47}"/>
                  </a:ext>
                </a:extLst>
              </p14:cNvPr>
              <p14:cNvContentPartPr/>
              <p14:nvPr/>
            </p14:nvContentPartPr>
            <p14:xfrm>
              <a:off x="9005480" y="2900220"/>
              <a:ext cx="360" cy="360"/>
            </p14:xfrm>
          </p:contentPart>
        </mc:Choice>
        <mc:Fallback xmlns="">
          <p:pic>
            <p:nvPicPr>
              <p:cNvPr id="23" name="Ink 22">
                <a:extLst>
                  <a:ext uri="{FF2B5EF4-FFF2-40B4-BE49-F238E27FC236}">
                    <a16:creationId xmlns:a16="http://schemas.microsoft.com/office/drawing/2014/main" id="{18710D58-DA0C-F69C-02AC-6B02B6B8CC47}"/>
                  </a:ext>
                </a:extLst>
              </p:cNvPr>
              <p:cNvPicPr/>
              <p:nvPr/>
            </p:nvPicPr>
            <p:blipFill>
              <a:blip r:embed="rId5"/>
              <a:stretch>
                <a:fillRect/>
              </a:stretch>
            </p:blipFill>
            <p:spPr>
              <a:xfrm>
                <a:off x="8996840" y="28912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k 23">
                <a:extLst>
                  <a:ext uri="{FF2B5EF4-FFF2-40B4-BE49-F238E27FC236}">
                    <a16:creationId xmlns:a16="http://schemas.microsoft.com/office/drawing/2014/main" id="{E999BE3E-FC9A-0ACE-9DF2-557F36813551}"/>
                  </a:ext>
                </a:extLst>
              </p14:cNvPr>
              <p14:cNvContentPartPr/>
              <p14:nvPr/>
            </p14:nvContentPartPr>
            <p14:xfrm>
              <a:off x="8980280" y="3004980"/>
              <a:ext cx="360" cy="360"/>
            </p14:xfrm>
          </p:contentPart>
        </mc:Choice>
        <mc:Fallback xmlns="">
          <p:pic>
            <p:nvPicPr>
              <p:cNvPr id="24" name="Ink 23">
                <a:extLst>
                  <a:ext uri="{FF2B5EF4-FFF2-40B4-BE49-F238E27FC236}">
                    <a16:creationId xmlns:a16="http://schemas.microsoft.com/office/drawing/2014/main" id="{E999BE3E-FC9A-0ACE-9DF2-557F36813551}"/>
                  </a:ext>
                </a:extLst>
              </p:cNvPr>
              <p:cNvPicPr/>
              <p:nvPr/>
            </p:nvPicPr>
            <p:blipFill>
              <a:blip r:embed="rId5"/>
              <a:stretch>
                <a:fillRect/>
              </a:stretch>
            </p:blipFill>
            <p:spPr>
              <a:xfrm>
                <a:off x="8971280" y="29959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Ink 24">
                <a:extLst>
                  <a:ext uri="{FF2B5EF4-FFF2-40B4-BE49-F238E27FC236}">
                    <a16:creationId xmlns:a16="http://schemas.microsoft.com/office/drawing/2014/main" id="{89A30C83-1937-9EC8-B9EB-5EC90F5A143A}"/>
                  </a:ext>
                </a:extLst>
              </p14:cNvPr>
              <p14:cNvContentPartPr/>
              <p14:nvPr/>
            </p14:nvContentPartPr>
            <p14:xfrm>
              <a:off x="8971280" y="3090300"/>
              <a:ext cx="360" cy="360"/>
            </p14:xfrm>
          </p:contentPart>
        </mc:Choice>
        <mc:Fallback xmlns="">
          <p:pic>
            <p:nvPicPr>
              <p:cNvPr id="25" name="Ink 24">
                <a:extLst>
                  <a:ext uri="{FF2B5EF4-FFF2-40B4-BE49-F238E27FC236}">
                    <a16:creationId xmlns:a16="http://schemas.microsoft.com/office/drawing/2014/main" id="{89A30C83-1937-9EC8-B9EB-5EC90F5A143A}"/>
                  </a:ext>
                </a:extLst>
              </p:cNvPr>
              <p:cNvPicPr/>
              <p:nvPr/>
            </p:nvPicPr>
            <p:blipFill>
              <a:blip r:embed="rId5"/>
              <a:stretch>
                <a:fillRect/>
              </a:stretch>
            </p:blipFill>
            <p:spPr>
              <a:xfrm>
                <a:off x="8962640" y="30816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6" name="Ink 25">
                <a:extLst>
                  <a:ext uri="{FF2B5EF4-FFF2-40B4-BE49-F238E27FC236}">
                    <a16:creationId xmlns:a16="http://schemas.microsoft.com/office/drawing/2014/main" id="{E394B597-AF48-87FC-FBE8-3B31B8DF5695}"/>
                  </a:ext>
                </a:extLst>
              </p14:cNvPr>
              <p14:cNvContentPartPr/>
              <p14:nvPr/>
            </p14:nvContentPartPr>
            <p14:xfrm>
              <a:off x="8929520" y="3222780"/>
              <a:ext cx="360" cy="360"/>
            </p14:xfrm>
          </p:contentPart>
        </mc:Choice>
        <mc:Fallback xmlns="">
          <p:pic>
            <p:nvPicPr>
              <p:cNvPr id="26" name="Ink 25">
                <a:extLst>
                  <a:ext uri="{FF2B5EF4-FFF2-40B4-BE49-F238E27FC236}">
                    <a16:creationId xmlns:a16="http://schemas.microsoft.com/office/drawing/2014/main" id="{E394B597-AF48-87FC-FBE8-3B31B8DF5695}"/>
                  </a:ext>
                </a:extLst>
              </p:cNvPr>
              <p:cNvPicPr/>
              <p:nvPr/>
            </p:nvPicPr>
            <p:blipFill>
              <a:blip r:embed="rId5"/>
              <a:stretch>
                <a:fillRect/>
              </a:stretch>
            </p:blipFill>
            <p:spPr>
              <a:xfrm>
                <a:off x="8920520" y="32137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7" name="Ink 26">
                <a:extLst>
                  <a:ext uri="{FF2B5EF4-FFF2-40B4-BE49-F238E27FC236}">
                    <a16:creationId xmlns:a16="http://schemas.microsoft.com/office/drawing/2014/main" id="{444A13A8-3793-468F-1CA9-E64F79785C67}"/>
                  </a:ext>
                </a:extLst>
              </p14:cNvPr>
              <p14:cNvContentPartPr/>
              <p14:nvPr/>
            </p14:nvContentPartPr>
            <p14:xfrm>
              <a:off x="8804240" y="3288300"/>
              <a:ext cx="360" cy="360"/>
            </p14:xfrm>
          </p:contentPart>
        </mc:Choice>
        <mc:Fallback xmlns="">
          <p:pic>
            <p:nvPicPr>
              <p:cNvPr id="27" name="Ink 26">
                <a:extLst>
                  <a:ext uri="{FF2B5EF4-FFF2-40B4-BE49-F238E27FC236}">
                    <a16:creationId xmlns:a16="http://schemas.microsoft.com/office/drawing/2014/main" id="{444A13A8-3793-468F-1CA9-E64F79785C67}"/>
                  </a:ext>
                </a:extLst>
              </p:cNvPr>
              <p:cNvPicPr/>
              <p:nvPr/>
            </p:nvPicPr>
            <p:blipFill>
              <a:blip r:embed="rId5"/>
              <a:stretch>
                <a:fillRect/>
              </a:stretch>
            </p:blipFill>
            <p:spPr>
              <a:xfrm>
                <a:off x="8795240" y="32793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8" name="Ink 27">
                <a:extLst>
                  <a:ext uri="{FF2B5EF4-FFF2-40B4-BE49-F238E27FC236}">
                    <a16:creationId xmlns:a16="http://schemas.microsoft.com/office/drawing/2014/main" id="{763615C4-4893-E7E8-2881-8F9EBE5BBB3A}"/>
                  </a:ext>
                </a:extLst>
              </p14:cNvPr>
              <p14:cNvContentPartPr/>
              <p14:nvPr/>
            </p14:nvContentPartPr>
            <p14:xfrm>
              <a:off x="8828360" y="3433740"/>
              <a:ext cx="360" cy="360"/>
            </p14:xfrm>
          </p:contentPart>
        </mc:Choice>
        <mc:Fallback xmlns="">
          <p:pic>
            <p:nvPicPr>
              <p:cNvPr id="28" name="Ink 27">
                <a:extLst>
                  <a:ext uri="{FF2B5EF4-FFF2-40B4-BE49-F238E27FC236}">
                    <a16:creationId xmlns:a16="http://schemas.microsoft.com/office/drawing/2014/main" id="{763615C4-4893-E7E8-2881-8F9EBE5BBB3A}"/>
                  </a:ext>
                </a:extLst>
              </p:cNvPr>
              <p:cNvPicPr/>
              <p:nvPr/>
            </p:nvPicPr>
            <p:blipFill>
              <a:blip r:embed="rId5"/>
              <a:stretch>
                <a:fillRect/>
              </a:stretch>
            </p:blipFill>
            <p:spPr>
              <a:xfrm>
                <a:off x="8819360" y="34247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9" name="Ink 28">
                <a:extLst>
                  <a:ext uri="{FF2B5EF4-FFF2-40B4-BE49-F238E27FC236}">
                    <a16:creationId xmlns:a16="http://schemas.microsoft.com/office/drawing/2014/main" id="{04B8B150-BBEB-22C1-2297-E4C9450FCCFD}"/>
                  </a:ext>
                </a:extLst>
              </p14:cNvPr>
              <p14:cNvContentPartPr/>
              <p14:nvPr/>
            </p14:nvContentPartPr>
            <p14:xfrm>
              <a:off x="8826920" y="3650460"/>
              <a:ext cx="360" cy="360"/>
            </p14:xfrm>
          </p:contentPart>
        </mc:Choice>
        <mc:Fallback xmlns="">
          <p:pic>
            <p:nvPicPr>
              <p:cNvPr id="29" name="Ink 28">
                <a:extLst>
                  <a:ext uri="{FF2B5EF4-FFF2-40B4-BE49-F238E27FC236}">
                    <a16:creationId xmlns:a16="http://schemas.microsoft.com/office/drawing/2014/main" id="{04B8B150-BBEB-22C1-2297-E4C9450FCCFD}"/>
                  </a:ext>
                </a:extLst>
              </p:cNvPr>
              <p:cNvPicPr/>
              <p:nvPr/>
            </p:nvPicPr>
            <p:blipFill>
              <a:blip r:embed="rId5"/>
              <a:stretch>
                <a:fillRect/>
              </a:stretch>
            </p:blipFill>
            <p:spPr>
              <a:xfrm>
                <a:off x="8818280" y="36414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0" name="Ink 29">
                <a:extLst>
                  <a:ext uri="{FF2B5EF4-FFF2-40B4-BE49-F238E27FC236}">
                    <a16:creationId xmlns:a16="http://schemas.microsoft.com/office/drawing/2014/main" id="{7CDCCD77-CED8-DB38-9390-09E56181EC08}"/>
                  </a:ext>
                </a:extLst>
              </p14:cNvPr>
              <p14:cNvContentPartPr/>
              <p14:nvPr/>
            </p14:nvContentPartPr>
            <p14:xfrm>
              <a:off x="8786960" y="3753060"/>
              <a:ext cx="360" cy="360"/>
            </p14:xfrm>
          </p:contentPart>
        </mc:Choice>
        <mc:Fallback xmlns="">
          <p:pic>
            <p:nvPicPr>
              <p:cNvPr id="30" name="Ink 29">
                <a:extLst>
                  <a:ext uri="{FF2B5EF4-FFF2-40B4-BE49-F238E27FC236}">
                    <a16:creationId xmlns:a16="http://schemas.microsoft.com/office/drawing/2014/main" id="{7CDCCD77-CED8-DB38-9390-09E56181EC08}"/>
                  </a:ext>
                </a:extLst>
              </p:cNvPr>
              <p:cNvPicPr/>
              <p:nvPr/>
            </p:nvPicPr>
            <p:blipFill>
              <a:blip r:embed="rId5"/>
              <a:stretch>
                <a:fillRect/>
              </a:stretch>
            </p:blipFill>
            <p:spPr>
              <a:xfrm>
                <a:off x="8778320" y="37440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1" name="Ink 30">
                <a:extLst>
                  <a:ext uri="{FF2B5EF4-FFF2-40B4-BE49-F238E27FC236}">
                    <a16:creationId xmlns:a16="http://schemas.microsoft.com/office/drawing/2014/main" id="{9C290220-1173-AFFE-B1C1-EAB055FA83E3}"/>
                  </a:ext>
                </a:extLst>
              </p14:cNvPr>
              <p14:cNvContentPartPr/>
              <p14:nvPr/>
            </p14:nvContentPartPr>
            <p14:xfrm>
              <a:off x="8771840" y="3933780"/>
              <a:ext cx="360" cy="360"/>
            </p14:xfrm>
          </p:contentPart>
        </mc:Choice>
        <mc:Fallback xmlns="">
          <p:pic>
            <p:nvPicPr>
              <p:cNvPr id="31" name="Ink 30">
                <a:extLst>
                  <a:ext uri="{FF2B5EF4-FFF2-40B4-BE49-F238E27FC236}">
                    <a16:creationId xmlns:a16="http://schemas.microsoft.com/office/drawing/2014/main" id="{9C290220-1173-AFFE-B1C1-EAB055FA83E3}"/>
                  </a:ext>
                </a:extLst>
              </p:cNvPr>
              <p:cNvPicPr/>
              <p:nvPr/>
            </p:nvPicPr>
            <p:blipFill>
              <a:blip r:embed="rId5"/>
              <a:stretch>
                <a:fillRect/>
              </a:stretch>
            </p:blipFill>
            <p:spPr>
              <a:xfrm>
                <a:off x="8763200" y="39247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2" name="Ink 31">
                <a:extLst>
                  <a:ext uri="{FF2B5EF4-FFF2-40B4-BE49-F238E27FC236}">
                    <a16:creationId xmlns:a16="http://schemas.microsoft.com/office/drawing/2014/main" id="{C65D6D2D-BC06-3F0C-3D6B-88DDBF093514}"/>
                  </a:ext>
                </a:extLst>
              </p14:cNvPr>
              <p14:cNvContentPartPr/>
              <p14:nvPr/>
            </p14:nvContentPartPr>
            <p14:xfrm>
              <a:off x="8744840" y="4032780"/>
              <a:ext cx="360" cy="360"/>
            </p14:xfrm>
          </p:contentPart>
        </mc:Choice>
        <mc:Fallback xmlns="">
          <p:pic>
            <p:nvPicPr>
              <p:cNvPr id="32" name="Ink 31">
                <a:extLst>
                  <a:ext uri="{FF2B5EF4-FFF2-40B4-BE49-F238E27FC236}">
                    <a16:creationId xmlns:a16="http://schemas.microsoft.com/office/drawing/2014/main" id="{C65D6D2D-BC06-3F0C-3D6B-88DDBF093514}"/>
                  </a:ext>
                </a:extLst>
              </p:cNvPr>
              <p:cNvPicPr/>
              <p:nvPr/>
            </p:nvPicPr>
            <p:blipFill>
              <a:blip r:embed="rId5"/>
              <a:stretch>
                <a:fillRect/>
              </a:stretch>
            </p:blipFill>
            <p:spPr>
              <a:xfrm>
                <a:off x="8735840" y="40237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3" name="Ink 32">
                <a:extLst>
                  <a:ext uri="{FF2B5EF4-FFF2-40B4-BE49-F238E27FC236}">
                    <a16:creationId xmlns:a16="http://schemas.microsoft.com/office/drawing/2014/main" id="{CD80E8E7-F197-0192-BD7E-749682CE0574}"/>
                  </a:ext>
                </a:extLst>
              </p14:cNvPr>
              <p14:cNvContentPartPr/>
              <p14:nvPr/>
            </p14:nvContentPartPr>
            <p14:xfrm>
              <a:off x="8606960" y="3881940"/>
              <a:ext cx="360" cy="360"/>
            </p14:xfrm>
          </p:contentPart>
        </mc:Choice>
        <mc:Fallback xmlns="">
          <p:pic>
            <p:nvPicPr>
              <p:cNvPr id="33" name="Ink 32">
                <a:extLst>
                  <a:ext uri="{FF2B5EF4-FFF2-40B4-BE49-F238E27FC236}">
                    <a16:creationId xmlns:a16="http://schemas.microsoft.com/office/drawing/2014/main" id="{CD80E8E7-F197-0192-BD7E-749682CE0574}"/>
                  </a:ext>
                </a:extLst>
              </p:cNvPr>
              <p:cNvPicPr/>
              <p:nvPr/>
            </p:nvPicPr>
            <p:blipFill>
              <a:blip r:embed="rId5"/>
              <a:stretch>
                <a:fillRect/>
              </a:stretch>
            </p:blipFill>
            <p:spPr>
              <a:xfrm>
                <a:off x="8597960" y="38733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4" name="Ink 33">
                <a:extLst>
                  <a:ext uri="{FF2B5EF4-FFF2-40B4-BE49-F238E27FC236}">
                    <a16:creationId xmlns:a16="http://schemas.microsoft.com/office/drawing/2014/main" id="{7BB4018A-1FD7-B558-4619-0A158CBA60E7}"/>
                  </a:ext>
                </a:extLst>
              </p14:cNvPr>
              <p14:cNvContentPartPr/>
              <p14:nvPr/>
            </p14:nvContentPartPr>
            <p14:xfrm>
              <a:off x="8410040" y="3794820"/>
              <a:ext cx="360" cy="360"/>
            </p14:xfrm>
          </p:contentPart>
        </mc:Choice>
        <mc:Fallback xmlns="">
          <p:pic>
            <p:nvPicPr>
              <p:cNvPr id="34" name="Ink 33">
                <a:extLst>
                  <a:ext uri="{FF2B5EF4-FFF2-40B4-BE49-F238E27FC236}">
                    <a16:creationId xmlns:a16="http://schemas.microsoft.com/office/drawing/2014/main" id="{7BB4018A-1FD7-B558-4619-0A158CBA60E7}"/>
                  </a:ext>
                </a:extLst>
              </p:cNvPr>
              <p:cNvPicPr/>
              <p:nvPr/>
            </p:nvPicPr>
            <p:blipFill>
              <a:blip r:embed="rId5"/>
              <a:stretch>
                <a:fillRect/>
              </a:stretch>
            </p:blipFill>
            <p:spPr>
              <a:xfrm>
                <a:off x="8401400" y="37861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5" name="Ink 34">
                <a:extLst>
                  <a:ext uri="{FF2B5EF4-FFF2-40B4-BE49-F238E27FC236}">
                    <a16:creationId xmlns:a16="http://schemas.microsoft.com/office/drawing/2014/main" id="{26AE503D-A023-AE01-49E4-7ACD63D40C1C}"/>
                  </a:ext>
                </a:extLst>
              </p14:cNvPr>
              <p14:cNvContentPartPr/>
              <p14:nvPr/>
            </p14:nvContentPartPr>
            <p14:xfrm>
              <a:off x="8184320" y="3665580"/>
              <a:ext cx="360" cy="360"/>
            </p14:xfrm>
          </p:contentPart>
        </mc:Choice>
        <mc:Fallback xmlns="">
          <p:pic>
            <p:nvPicPr>
              <p:cNvPr id="35" name="Ink 34">
                <a:extLst>
                  <a:ext uri="{FF2B5EF4-FFF2-40B4-BE49-F238E27FC236}">
                    <a16:creationId xmlns:a16="http://schemas.microsoft.com/office/drawing/2014/main" id="{26AE503D-A023-AE01-49E4-7ACD63D40C1C}"/>
                  </a:ext>
                </a:extLst>
              </p:cNvPr>
              <p:cNvPicPr/>
              <p:nvPr/>
            </p:nvPicPr>
            <p:blipFill>
              <a:blip r:embed="rId5"/>
              <a:stretch>
                <a:fillRect/>
              </a:stretch>
            </p:blipFill>
            <p:spPr>
              <a:xfrm>
                <a:off x="8175680" y="36569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6" name="Ink 35">
                <a:extLst>
                  <a:ext uri="{FF2B5EF4-FFF2-40B4-BE49-F238E27FC236}">
                    <a16:creationId xmlns:a16="http://schemas.microsoft.com/office/drawing/2014/main" id="{191000AA-A347-EBF4-95A6-07438F7E22C9}"/>
                  </a:ext>
                </a:extLst>
              </p14:cNvPr>
              <p14:cNvContentPartPr/>
              <p14:nvPr/>
            </p14:nvContentPartPr>
            <p14:xfrm>
              <a:off x="8086400" y="3390900"/>
              <a:ext cx="360" cy="360"/>
            </p14:xfrm>
          </p:contentPart>
        </mc:Choice>
        <mc:Fallback xmlns="">
          <p:pic>
            <p:nvPicPr>
              <p:cNvPr id="36" name="Ink 35">
                <a:extLst>
                  <a:ext uri="{FF2B5EF4-FFF2-40B4-BE49-F238E27FC236}">
                    <a16:creationId xmlns:a16="http://schemas.microsoft.com/office/drawing/2014/main" id="{191000AA-A347-EBF4-95A6-07438F7E22C9}"/>
                  </a:ext>
                </a:extLst>
              </p:cNvPr>
              <p:cNvPicPr/>
              <p:nvPr/>
            </p:nvPicPr>
            <p:blipFill>
              <a:blip r:embed="rId5"/>
              <a:stretch>
                <a:fillRect/>
              </a:stretch>
            </p:blipFill>
            <p:spPr>
              <a:xfrm>
                <a:off x="8077760" y="33822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7" name="Ink 36">
                <a:extLst>
                  <a:ext uri="{FF2B5EF4-FFF2-40B4-BE49-F238E27FC236}">
                    <a16:creationId xmlns:a16="http://schemas.microsoft.com/office/drawing/2014/main" id="{1F8ABB4E-C83D-A0A9-96E7-E071CA2B7C00}"/>
                  </a:ext>
                </a:extLst>
              </p14:cNvPr>
              <p14:cNvContentPartPr/>
              <p14:nvPr/>
            </p14:nvContentPartPr>
            <p14:xfrm>
              <a:off x="8100080" y="3191100"/>
              <a:ext cx="360" cy="360"/>
            </p14:xfrm>
          </p:contentPart>
        </mc:Choice>
        <mc:Fallback xmlns="">
          <p:pic>
            <p:nvPicPr>
              <p:cNvPr id="37" name="Ink 36">
                <a:extLst>
                  <a:ext uri="{FF2B5EF4-FFF2-40B4-BE49-F238E27FC236}">
                    <a16:creationId xmlns:a16="http://schemas.microsoft.com/office/drawing/2014/main" id="{1F8ABB4E-C83D-A0A9-96E7-E071CA2B7C00}"/>
                  </a:ext>
                </a:extLst>
              </p:cNvPr>
              <p:cNvPicPr/>
              <p:nvPr/>
            </p:nvPicPr>
            <p:blipFill>
              <a:blip r:embed="rId5"/>
              <a:stretch>
                <a:fillRect/>
              </a:stretch>
            </p:blipFill>
            <p:spPr>
              <a:xfrm>
                <a:off x="8091080" y="31824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8" name="Ink 37">
                <a:extLst>
                  <a:ext uri="{FF2B5EF4-FFF2-40B4-BE49-F238E27FC236}">
                    <a16:creationId xmlns:a16="http://schemas.microsoft.com/office/drawing/2014/main" id="{8811006A-EDB0-0266-C091-27D4B8BE5805}"/>
                  </a:ext>
                </a:extLst>
              </p14:cNvPr>
              <p14:cNvContentPartPr/>
              <p14:nvPr/>
            </p14:nvContentPartPr>
            <p14:xfrm>
              <a:off x="8009360" y="2962500"/>
              <a:ext cx="360" cy="360"/>
            </p14:xfrm>
          </p:contentPart>
        </mc:Choice>
        <mc:Fallback xmlns="">
          <p:pic>
            <p:nvPicPr>
              <p:cNvPr id="38" name="Ink 37">
                <a:extLst>
                  <a:ext uri="{FF2B5EF4-FFF2-40B4-BE49-F238E27FC236}">
                    <a16:creationId xmlns:a16="http://schemas.microsoft.com/office/drawing/2014/main" id="{8811006A-EDB0-0266-C091-27D4B8BE5805}"/>
                  </a:ext>
                </a:extLst>
              </p:cNvPr>
              <p:cNvPicPr/>
              <p:nvPr/>
            </p:nvPicPr>
            <p:blipFill>
              <a:blip r:embed="rId5"/>
              <a:stretch>
                <a:fillRect/>
              </a:stretch>
            </p:blipFill>
            <p:spPr>
              <a:xfrm>
                <a:off x="8000360" y="29538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9" name="Ink 38">
                <a:extLst>
                  <a:ext uri="{FF2B5EF4-FFF2-40B4-BE49-F238E27FC236}">
                    <a16:creationId xmlns:a16="http://schemas.microsoft.com/office/drawing/2014/main" id="{DEB5A67D-88B2-E81A-8612-32A670DC0A30}"/>
                  </a:ext>
                </a:extLst>
              </p14:cNvPr>
              <p14:cNvContentPartPr/>
              <p14:nvPr/>
            </p14:nvContentPartPr>
            <p14:xfrm>
              <a:off x="7930880" y="2805900"/>
              <a:ext cx="360" cy="360"/>
            </p14:xfrm>
          </p:contentPart>
        </mc:Choice>
        <mc:Fallback xmlns="">
          <p:pic>
            <p:nvPicPr>
              <p:cNvPr id="39" name="Ink 38">
                <a:extLst>
                  <a:ext uri="{FF2B5EF4-FFF2-40B4-BE49-F238E27FC236}">
                    <a16:creationId xmlns:a16="http://schemas.microsoft.com/office/drawing/2014/main" id="{DEB5A67D-88B2-E81A-8612-32A670DC0A30}"/>
                  </a:ext>
                </a:extLst>
              </p:cNvPr>
              <p:cNvPicPr/>
              <p:nvPr/>
            </p:nvPicPr>
            <p:blipFill>
              <a:blip r:embed="rId5"/>
              <a:stretch>
                <a:fillRect/>
              </a:stretch>
            </p:blipFill>
            <p:spPr>
              <a:xfrm>
                <a:off x="7921880" y="27972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0" name="Ink 39">
                <a:extLst>
                  <a:ext uri="{FF2B5EF4-FFF2-40B4-BE49-F238E27FC236}">
                    <a16:creationId xmlns:a16="http://schemas.microsoft.com/office/drawing/2014/main" id="{04A9BBA9-D3BA-F6D5-52B5-F4CABFEC81E7}"/>
                  </a:ext>
                </a:extLst>
              </p14:cNvPr>
              <p14:cNvContentPartPr/>
              <p14:nvPr/>
            </p14:nvContentPartPr>
            <p14:xfrm>
              <a:off x="7884440" y="2769900"/>
              <a:ext cx="360" cy="360"/>
            </p14:xfrm>
          </p:contentPart>
        </mc:Choice>
        <mc:Fallback xmlns="">
          <p:pic>
            <p:nvPicPr>
              <p:cNvPr id="40" name="Ink 39">
                <a:extLst>
                  <a:ext uri="{FF2B5EF4-FFF2-40B4-BE49-F238E27FC236}">
                    <a16:creationId xmlns:a16="http://schemas.microsoft.com/office/drawing/2014/main" id="{04A9BBA9-D3BA-F6D5-52B5-F4CABFEC81E7}"/>
                  </a:ext>
                </a:extLst>
              </p:cNvPr>
              <p:cNvPicPr/>
              <p:nvPr/>
            </p:nvPicPr>
            <p:blipFill>
              <a:blip r:embed="rId5"/>
              <a:stretch>
                <a:fillRect/>
              </a:stretch>
            </p:blipFill>
            <p:spPr>
              <a:xfrm>
                <a:off x="7875800" y="27612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1" name="Ink 40">
                <a:extLst>
                  <a:ext uri="{FF2B5EF4-FFF2-40B4-BE49-F238E27FC236}">
                    <a16:creationId xmlns:a16="http://schemas.microsoft.com/office/drawing/2014/main" id="{2AEB038F-C5F6-0D02-4DFD-E431DA2DF032}"/>
                  </a:ext>
                </a:extLst>
              </p14:cNvPr>
              <p14:cNvContentPartPr/>
              <p14:nvPr/>
            </p14:nvContentPartPr>
            <p14:xfrm>
              <a:off x="7645400" y="2781060"/>
              <a:ext cx="360" cy="360"/>
            </p14:xfrm>
          </p:contentPart>
        </mc:Choice>
        <mc:Fallback xmlns="">
          <p:pic>
            <p:nvPicPr>
              <p:cNvPr id="41" name="Ink 40">
                <a:extLst>
                  <a:ext uri="{FF2B5EF4-FFF2-40B4-BE49-F238E27FC236}">
                    <a16:creationId xmlns:a16="http://schemas.microsoft.com/office/drawing/2014/main" id="{2AEB038F-C5F6-0D02-4DFD-E431DA2DF032}"/>
                  </a:ext>
                </a:extLst>
              </p:cNvPr>
              <p:cNvPicPr/>
              <p:nvPr/>
            </p:nvPicPr>
            <p:blipFill>
              <a:blip r:embed="rId5"/>
              <a:stretch>
                <a:fillRect/>
              </a:stretch>
            </p:blipFill>
            <p:spPr>
              <a:xfrm>
                <a:off x="7636760" y="27724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2" name="Ink 41">
                <a:extLst>
                  <a:ext uri="{FF2B5EF4-FFF2-40B4-BE49-F238E27FC236}">
                    <a16:creationId xmlns:a16="http://schemas.microsoft.com/office/drawing/2014/main" id="{7257699B-0114-7BF8-306B-565E4FB32D9E}"/>
                  </a:ext>
                </a:extLst>
              </p14:cNvPr>
              <p14:cNvContentPartPr/>
              <p14:nvPr/>
            </p14:nvContentPartPr>
            <p14:xfrm>
              <a:off x="7741880" y="2772060"/>
              <a:ext cx="360" cy="360"/>
            </p14:xfrm>
          </p:contentPart>
        </mc:Choice>
        <mc:Fallback xmlns="">
          <p:pic>
            <p:nvPicPr>
              <p:cNvPr id="42" name="Ink 41">
                <a:extLst>
                  <a:ext uri="{FF2B5EF4-FFF2-40B4-BE49-F238E27FC236}">
                    <a16:creationId xmlns:a16="http://schemas.microsoft.com/office/drawing/2014/main" id="{7257699B-0114-7BF8-306B-565E4FB32D9E}"/>
                  </a:ext>
                </a:extLst>
              </p:cNvPr>
              <p:cNvPicPr/>
              <p:nvPr/>
            </p:nvPicPr>
            <p:blipFill>
              <a:blip r:embed="rId5"/>
              <a:stretch>
                <a:fillRect/>
              </a:stretch>
            </p:blipFill>
            <p:spPr>
              <a:xfrm>
                <a:off x="7732880" y="27634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3" name="Ink 42">
                <a:extLst>
                  <a:ext uri="{FF2B5EF4-FFF2-40B4-BE49-F238E27FC236}">
                    <a16:creationId xmlns:a16="http://schemas.microsoft.com/office/drawing/2014/main" id="{8645012F-2A32-E464-2B77-365487D80C41}"/>
                  </a:ext>
                </a:extLst>
              </p14:cNvPr>
              <p14:cNvContentPartPr/>
              <p14:nvPr/>
            </p14:nvContentPartPr>
            <p14:xfrm>
              <a:off x="7544240" y="2745420"/>
              <a:ext cx="360" cy="360"/>
            </p14:xfrm>
          </p:contentPart>
        </mc:Choice>
        <mc:Fallback xmlns="">
          <p:pic>
            <p:nvPicPr>
              <p:cNvPr id="43" name="Ink 42">
                <a:extLst>
                  <a:ext uri="{FF2B5EF4-FFF2-40B4-BE49-F238E27FC236}">
                    <a16:creationId xmlns:a16="http://schemas.microsoft.com/office/drawing/2014/main" id="{8645012F-2A32-E464-2B77-365487D80C41}"/>
                  </a:ext>
                </a:extLst>
              </p:cNvPr>
              <p:cNvPicPr/>
              <p:nvPr/>
            </p:nvPicPr>
            <p:blipFill>
              <a:blip r:embed="rId5"/>
              <a:stretch>
                <a:fillRect/>
              </a:stretch>
            </p:blipFill>
            <p:spPr>
              <a:xfrm>
                <a:off x="7535240" y="27367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4" name="Ink 43">
                <a:extLst>
                  <a:ext uri="{FF2B5EF4-FFF2-40B4-BE49-F238E27FC236}">
                    <a16:creationId xmlns:a16="http://schemas.microsoft.com/office/drawing/2014/main" id="{C4B2E65E-BCE4-5610-9DAE-84E2B9BF4AB6}"/>
                  </a:ext>
                </a:extLst>
              </p14:cNvPr>
              <p14:cNvContentPartPr/>
              <p14:nvPr/>
            </p14:nvContentPartPr>
            <p14:xfrm>
              <a:off x="7504280" y="2638860"/>
              <a:ext cx="360" cy="360"/>
            </p14:xfrm>
          </p:contentPart>
        </mc:Choice>
        <mc:Fallback xmlns="">
          <p:pic>
            <p:nvPicPr>
              <p:cNvPr id="44" name="Ink 43">
                <a:extLst>
                  <a:ext uri="{FF2B5EF4-FFF2-40B4-BE49-F238E27FC236}">
                    <a16:creationId xmlns:a16="http://schemas.microsoft.com/office/drawing/2014/main" id="{C4B2E65E-BCE4-5610-9DAE-84E2B9BF4AB6}"/>
                  </a:ext>
                </a:extLst>
              </p:cNvPr>
              <p:cNvPicPr/>
              <p:nvPr/>
            </p:nvPicPr>
            <p:blipFill>
              <a:blip r:embed="rId5"/>
              <a:stretch>
                <a:fillRect/>
              </a:stretch>
            </p:blipFill>
            <p:spPr>
              <a:xfrm>
                <a:off x="7495640" y="26302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5" name="Ink 44">
                <a:extLst>
                  <a:ext uri="{FF2B5EF4-FFF2-40B4-BE49-F238E27FC236}">
                    <a16:creationId xmlns:a16="http://schemas.microsoft.com/office/drawing/2014/main" id="{E2AE0C29-8F2B-2593-4088-A2866A9A5EBE}"/>
                  </a:ext>
                </a:extLst>
              </p14:cNvPr>
              <p14:cNvContentPartPr/>
              <p14:nvPr/>
            </p14:nvContentPartPr>
            <p14:xfrm>
              <a:off x="7522640" y="2456340"/>
              <a:ext cx="360" cy="360"/>
            </p14:xfrm>
          </p:contentPart>
        </mc:Choice>
        <mc:Fallback xmlns="">
          <p:pic>
            <p:nvPicPr>
              <p:cNvPr id="45" name="Ink 44">
                <a:extLst>
                  <a:ext uri="{FF2B5EF4-FFF2-40B4-BE49-F238E27FC236}">
                    <a16:creationId xmlns:a16="http://schemas.microsoft.com/office/drawing/2014/main" id="{E2AE0C29-8F2B-2593-4088-A2866A9A5EBE}"/>
                  </a:ext>
                </a:extLst>
              </p:cNvPr>
              <p:cNvPicPr/>
              <p:nvPr/>
            </p:nvPicPr>
            <p:blipFill>
              <a:blip r:embed="rId5"/>
              <a:stretch>
                <a:fillRect/>
              </a:stretch>
            </p:blipFill>
            <p:spPr>
              <a:xfrm>
                <a:off x="7513640" y="24473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6" name="Ink 45">
                <a:extLst>
                  <a:ext uri="{FF2B5EF4-FFF2-40B4-BE49-F238E27FC236}">
                    <a16:creationId xmlns:a16="http://schemas.microsoft.com/office/drawing/2014/main" id="{73C65CB3-F7BB-936E-08B0-950761FF525B}"/>
                  </a:ext>
                </a:extLst>
              </p14:cNvPr>
              <p14:cNvContentPartPr/>
              <p14:nvPr/>
            </p14:nvContentPartPr>
            <p14:xfrm>
              <a:off x="7522640" y="2277780"/>
              <a:ext cx="360" cy="360"/>
            </p14:xfrm>
          </p:contentPart>
        </mc:Choice>
        <mc:Fallback xmlns="">
          <p:pic>
            <p:nvPicPr>
              <p:cNvPr id="46" name="Ink 45">
                <a:extLst>
                  <a:ext uri="{FF2B5EF4-FFF2-40B4-BE49-F238E27FC236}">
                    <a16:creationId xmlns:a16="http://schemas.microsoft.com/office/drawing/2014/main" id="{73C65CB3-F7BB-936E-08B0-950761FF525B}"/>
                  </a:ext>
                </a:extLst>
              </p:cNvPr>
              <p:cNvPicPr/>
              <p:nvPr/>
            </p:nvPicPr>
            <p:blipFill>
              <a:blip r:embed="rId5"/>
              <a:stretch>
                <a:fillRect/>
              </a:stretch>
            </p:blipFill>
            <p:spPr>
              <a:xfrm>
                <a:off x="7513640" y="22691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7" name="Ink 46">
                <a:extLst>
                  <a:ext uri="{FF2B5EF4-FFF2-40B4-BE49-F238E27FC236}">
                    <a16:creationId xmlns:a16="http://schemas.microsoft.com/office/drawing/2014/main" id="{768C9020-4358-6391-87AC-53076BD50239}"/>
                  </a:ext>
                </a:extLst>
              </p14:cNvPr>
              <p14:cNvContentPartPr/>
              <p14:nvPr/>
            </p14:nvContentPartPr>
            <p14:xfrm>
              <a:off x="7606880" y="2124060"/>
              <a:ext cx="360" cy="360"/>
            </p14:xfrm>
          </p:contentPart>
        </mc:Choice>
        <mc:Fallback xmlns="">
          <p:pic>
            <p:nvPicPr>
              <p:cNvPr id="47" name="Ink 46">
                <a:extLst>
                  <a:ext uri="{FF2B5EF4-FFF2-40B4-BE49-F238E27FC236}">
                    <a16:creationId xmlns:a16="http://schemas.microsoft.com/office/drawing/2014/main" id="{768C9020-4358-6391-87AC-53076BD50239}"/>
                  </a:ext>
                </a:extLst>
              </p:cNvPr>
              <p:cNvPicPr/>
              <p:nvPr/>
            </p:nvPicPr>
            <p:blipFill>
              <a:blip r:embed="rId5"/>
              <a:stretch>
                <a:fillRect/>
              </a:stretch>
            </p:blipFill>
            <p:spPr>
              <a:xfrm>
                <a:off x="7597880" y="21150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8" name="Ink 47">
                <a:extLst>
                  <a:ext uri="{FF2B5EF4-FFF2-40B4-BE49-F238E27FC236}">
                    <a16:creationId xmlns:a16="http://schemas.microsoft.com/office/drawing/2014/main" id="{7079E891-3307-B5AC-E900-EE507B56FF01}"/>
                  </a:ext>
                </a:extLst>
              </p14:cNvPr>
              <p14:cNvContentPartPr/>
              <p14:nvPr/>
            </p14:nvContentPartPr>
            <p14:xfrm>
              <a:off x="7668800" y="2178780"/>
              <a:ext cx="360" cy="360"/>
            </p14:xfrm>
          </p:contentPart>
        </mc:Choice>
        <mc:Fallback xmlns="">
          <p:pic>
            <p:nvPicPr>
              <p:cNvPr id="48" name="Ink 47">
                <a:extLst>
                  <a:ext uri="{FF2B5EF4-FFF2-40B4-BE49-F238E27FC236}">
                    <a16:creationId xmlns:a16="http://schemas.microsoft.com/office/drawing/2014/main" id="{7079E891-3307-B5AC-E900-EE507B56FF01}"/>
                  </a:ext>
                </a:extLst>
              </p:cNvPr>
              <p:cNvPicPr/>
              <p:nvPr/>
            </p:nvPicPr>
            <p:blipFill>
              <a:blip r:embed="rId5"/>
              <a:stretch>
                <a:fillRect/>
              </a:stretch>
            </p:blipFill>
            <p:spPr>
              <a:xfrm>
                <a:off x="7660160" y="2169780"/>
                <a:ext cx="18000" cy="18000"/>
              </a:xfrm>
              <a:prstGeom prst="rect">
                <a:avLst/>
              </a:prstGeom>
            </p:spPr>
          </p:pic>
        </mc:Fallback>
      </mc:AlternateContent>
      <p:sp>
        <p:nvSpPr>
          <p:cNvPr id="59" name="Freeform 58">
            <a:extLst>
              <a:ext uri="{FF2B5EF4-FFF2-40B4-BE49-F238E27FC236}">
                <a16:creationId xmlns:a16="http://schemas.microsoft.com/office/drawing/2014/main" id="{BF603462-F3E7-BA6D-1653-E158E345C3CE}"/>
              </a:ext>
            </a:extLst>
          </p:cNvPr>
          <p:cNvSpPr/>
          <p:nvPr/>
        </p:nvSpPr>
        <p:spPr>
          <a:xfrm>
            <a:off x="7988300" y="2840732"/>
            <a:ext cx="1017180" cy="170618"/>
          </a:xfrm>
          <a:custGeom>
            <a:avLst/>
            <a:gdLst>
              <a:gd name="connsiteX0" fmla="*/ 0 w 939800"/>
              <a:gd name="connsiteY0" fmla="*/ 29468 h 118636"/>
              <a:gd name="connsiteX1" fmla="*/ 279400 w 939800"/>
              <a:gd name="connsiteY1" fmla="*/ 118368 h 118636"/>
              <a:gd name="connsiteX2" fmla="*/ 469900 w 939800"/>
              <a:gd name="connsiteY2" fmla="*/ 4068 h 118636"/>
              <a:gd name="connsiteX3" fmla="*/ 850900 w 939800"/>
              <a:gd name="connsiteY3" fmla="*/ 29468 h 118636"/>
              <a:gd name="connsiteX4" fmla="*/ 939800 w 939800"/>
              <a:gd name="connsiteY4" fmla="*/ 67568 h 118636"/>
              <a:gd name="connsiteX5" fmla="*/ 939800 w 939800"/>
              <a:gd name="connsiteY5" fmla="*/ 67568 h 1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800" h="118636">
                <a:moveTo>
                  <a:pt x="0" y="29468"/>
                </a:moveTo>
                <a:cubicBezTo>
                  <a:pt x="100541" y="76034"/>
                  <a:pt x="201083" y="122601"/>
                  <a:pt x="279400" y="118368"/>
                </a:cubicBezTo>
                <a:cubicBezTo>
                  <a:pt x="357717" y="114135"/>
                  <a:pt x="374650" y="18885"/>
                  <a:pt x="469900" y="4068"/>
                </a:cubicBezTo>
                <a:cubicBezTo>
                  <a:pt x="565150" y="-10749"/>
                  <a:pt x="772583" y="18885"/>
                  <a:pt x="850900" y="29468"/>
                </a:cubicBezTo>
                <a:cubicBezTo>
                  <a:pt x="929217" y="40051"/>
                  <a:pt x="939800" y="67568"/>
                  <a:pt x="939800" y="67568"/>
                </a:cubicBezTo>
                <a:lnTo>
                  <a:pt x="939800" y="67568"/>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79698255-78D4-445C-45BF-128E23E3798E}"/>
              </a:ext>
            </a:extLst>
          </p:cNvPr>
          <p:cNvSpPr txBox="1"/>
          <p:nvPr/>
        </p:nvSpPr>
        <p:spPr>
          <a:xfrm>
            <a:off x="7982443" y="2245638"/>
            <a:ext cx="1126080" cy="584775"/>
          </a:xfrm>
          <a:prstGeom prst="rect">
            <a:avLst/>
          </a:prstGeom>
          <a:noFill/>
        </p:spPr>
        <p:txBody>
          <a:bodyPr wrap="square" rtlCol="0">
            <a:spAutoFit/>
          </a:bodyPr>
          <a:lstStyle/>
          <a:p>
            <a:r>
              <a:rPr lang="en-US" sz="1600" dirty="0"/>
              <a:t>District 1 North</a:t>
            </a:r>
          </a:p>
        </p:txBody>
      </p:sp>
      <p:sp>
        <p:nvSpPr>
          <p:cNvPr id="61" name="TextBox 60">
            <a:extLst>
              <a:ext uri="{FF2B5EF4-FFF2-40B4-BE49-F238E27FC236}">
                <a16:creationId xmlns:a16="http://schemas.microsoft.com/office/drawing/2014/main" id="{56B8F854-AD52-4867-ACCB-01F0C6F10FEA}"/>
              </a:ext>
            </a:extLst>
          </p:cNvPr>
          <p:cNvSpPr txBox="1"/>
          <p:nvPr/>
        </p:nvSpPr>
        <p:spPr>
          <a:xfrm rot="20442194">
            <a:off x="8074527" y="2905302"/>
            <a:ext cx="1310880" cy="584775"/>
          </a:xfrm>
          <a:prstGeom prst="rect">
            <a:avLst/>
          </a:prstGeom>
          <a:noFill/>
        </p:spPr>
        <p:txBody>
          <a:bodyPr wrap="square" rtlCol="0">
            <a:spAutoFit/>
          </a:bodyPr>
          <a:lstStyle/>
          <a:p>
            <a:r>
              <a:rPr lang="en-US" sz="1600" dirty="0"/>
              <a:t>District 1 South</a:t>
            </a:r>
          </a:p>
        </p:txBody>
      </p:sp>
    </p:spTree>
    <p:extLst>
      <p:ext uri="{BB962C8B-B14F-4D97-AF65-F5344CB8AC3E}">
        <p14:creationId xmlns:p14="http://schemas.microsoft.com/office/powerpoint/2010/main" val="2643860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9871-EFEB-BFD8-9EE9-C8A7FFEBC1CE}"/>
              </a:ext>
            </a:extLst>
          </p:cNvPr>
          <p:cNvSpPr>
            <a:spLocks noGrp="1"/>
          </p:cNvSpPr>
          <p:nvPr>
            <p:ph type="title"/>
          </p:nvPr>
        </p:nvSpPr>
        <p:spPr>
          <a:xfrm>
            <a:off x="838199" y="205166"/>
            <a:ext cx="10515600" cy="1325563"/>
          </a:xfrm>
        </p:spPr>
        <p:txBody>
          <a:bodyPr/>
          <a:lstStyle/>
          <a:p>
            <a:r>
              <a:rPr lang="en-US" dirty="0"/>
              <a:t>Webinar administration details</a:t>
            </a:r>
          </a:p>
        </p:txBody>
      </p:sp>
      <p:sp>
        <p:nvSpPr>
          <p:cNvPr id="3" name="Content Placeholder 2">
            <a:extLst>
              <a:ext uri="{FF2B5EF4-FFF2-40B4-BE49-F238E27FC236}">
                <a16:creationId xmlns:a16="http://schemas.microsoft.com/office/drawing/2014/main" id="{8CB70807-4022-0C35-C92A-4DA3ABE91E43}"/>
              </a:ext>
            </a:extLst>
          </p:cNvPr>
          <p:cNvSpPr>
            <a:spLocks noGrp="1"/>
          </p:cNvSpPr>
          <p:nvPr>
            <p:ph idx="1"/>
          </p:nvPr>
        </p:nvSpPr>
        <p:spPr>
          <a:xfrm>
            <a:off x="838200" y="1422400"/>
            <a:ext cx="8915400" cy="5095040"/>
          </a:xfrm>
        </p:spPr>
        <p:txBody>
          <a:bodyPr>
            <a:normAutofit lnSpcReduction="10000"/>
          </a:bodyPr>
          <a:lstStyle/>
          <a:p>
            <a:r>
              <a:rPr lang="en-US" sz="2400" dirty="0"/>
              <a:t>Please choose the correct channel to hear the audio in your desired language (</a:t>
            </a:r>
            <a:r>
              <a:rPr lang="fr-FR" sz="2400" dirty="0"/>
              <a:t>français</a:t>
            </a:r>
            <a:r>
              <a:rPr lang="en-US" sz="2400" dirty="0"/>
              <a:t>, </a:t>
            </a:r>
            <a:r>
              <a:rPr lang="es-ES" sz="2400" dirty="0"/>
              <a:t>español</a:t>
            </a:r>
            <a:r>
              <a:rPr lang="en-US" sz="2400" dirty="0"/>
              <a:t> or </a:t>
            </a:r>
            <a:r>
              <a:rPr lang="pt-PT" sz="2400" dirty="0"/>
              <a:t>português</a:t>
            </a:r>
            <a:r>
              <a:rPr lang="en-US" sz="2400" dirty="0"/>
              <a:t>)</a:t>
            </a:r>
          </a:p>
          <a:p>
            <a:r>
              <a:rPr lang="en-US" sz="2400" dirty="0"/>
              <a:t>The webinar is being recorded and will be available on the Tropical Data </a:t>
            </a:r>
            <a:r>
              <a:rPr lang="en-US" sz="2400" dirty="0" err="1"/>
              <a:t>Youtube</a:t>
            </a:r>
            <a:r>
              <a:rPr lang="en-US" sz="2400" dirty="0"/>
              <a:t> channel</a:t>
            </a:r>
          </a:p>
          <a:p>
            <a:r>
              <a:rPr lang="en-US" sz="2400" dirty="0"/>
              <a:t>You do not have access to your cameras or microphones</a:t>
            </a:r>
          </a:p>
          <a:p>
            <a:r>
              <a:rPr lang="en-US" sz="2400" dirty="0"/>
              <a:t>Please ask all questions in the Q&amp;A box- we will prioritize questions with the most votes so please upvote the questions that interest you!</a:t>
            </a:r>
          </a:p>
          <a:p>
            <a:r>
              <a:rPr lang="en-US" sz="2400" dirty="0"/>
              <a:t>If you have a question for a specific panelist, please indicate this by stating the name of the panelist in the question</a:t>
            </a:r>
          </a:p>
          <a:p>
            <a:r>
              <a:rPr lang="en-US" sz="2400" dirty="0"/>
              <a:t>Questions will be answered at the end in the Q&amp;A session</a:t>
            </a:r>
          </a:p>
          <a:p>
            <a:r>
              <a:rPr lang="en-US" sz="2400" dirty="0"/>
              <a:t>Questions and answers will be collated and sent around to all attendees post-webinar </a:t>
            </a:r>
          </a:p>
        </p:txBody>
      </p:sp>
      <p:sp>
        <p:nvSpPr>
          <p:cNvPr id="4" name="Frame 3">
            <a:extLst>
              <a:ext uri="{FF2B5EF4-FFF2-40B4-BE49-F238E27FC236}">
                <a16:creationId xmlns:a16="http://schemas.microsoft.com/office/drawing/2014/main" id="{B781C304-4B5E-2C4A-73A4-1C73A6A5E91B}"/>
              </a:ext>
            </a:extLst>
          </p:cNvPr>
          <p:cNvSpPr/>
          <p:nvPr/>
        </p:nvSpPr>
        <p:spPr>
          <a:xfrm>
            <a:off x="103990" y="110266"/>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DE13B8D0-3A4A-5BEB-F7E6-11D2DB4E24CF}"/>
              </a:ext>
            </a:extLst>
          </p:cNvPr>
          <p:cNvPicPr>
            <a:picLocks noChangeAspect="1"/>
          </p:cNvPicPr>
          <p:nvPr/>
        </p:nvPicPr>
        <p:blipFill rotWithShape="1">
          <a:blip r:embed="rId3"/>
          <a:srcRect l="33640" t="90611" r="42750" b="2669"/>
          <a:stretch/>
        </p:blipFill>
        <p:spPr>
          <a:xfrm>
            <a:off x="8229600" y="289760"/>
            <a:ext cx="3721100" cy="661853"/>
          </a:xfrm>
          <a:prstGeom prst="rect">
            <a:avLst/>
          </a:prstGeom>
        </p:spPr>
      </p:pic>
      <p:sp>
        <p:nvSpPr>
          <p:cNvPr id="7" name="Bent Arrow 6">
            <a:extLst>
              <a:ext uri="{FF2B5EF4-FFF2-40B4-BE49-F238E27FC236}">
                <a16:creationId xmlns:a16="http://schemas.microsoft.com/office/drawing/2014/main" id="{D0288417-B73F-7EFC-510A-06651181AFDA}"/>
              </a:ext>
            </a:extLst>
          </p:cNvPr>
          <p:cNvSpPr/>
          <p:nvPr/>
        </p:nvSpPr>
        <p:spPr>
          <a:xfrm rot="16200000" flipV="1">
            <a:off x="9949629" y="909652"/>
            <a:ext cx="560441" cy="952500"/>
          </a:xfrm>
          <a:prstGeom prst="bentArrow">
            <a:avLst>
              <a:gd name="adj1" fmla="val 19788"/>
              <a:gd name="adj2" fmla="val 39978"/>
              <a:gd name="adj3" fmla="val 25000"/>
              <a:gd name="adj4" fmla="val 45750"/>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49359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CA37D-B4EB-BF9D-EFA6-0071FB23FC76}"/>
              </a:ext>
            </a:extLst>
          </p:cNvPr>
          <p:cNvSpPr>
            <a:spLocks noGrp="1"/>
          </p:cNvSpPr>
          <p:nvPr>
            <p:ph type="title"/>
          </p:nvPr>
        </p:nvSpPr>
        <p:spPr>
          <a:xfrm>
            <a:off x="838200" y="2206625"/>
            <a:ext cx="10515600" cy="1325563"/>
          </a:xfrm>
        </p:spPr>
        <p:txBody>
          <a:bodyPr/>
          <a:lstStyle/>
          <a:p>
            <a:pPr algn="ctr"/>
            <a:r>
              <a:rPr lang="en-US" dirty="0"/>
              <a:t>MBG research and next steps</a:t>
            </a:r>
          </a:p>
        </p:txBody>
      </p:sp>
      <p:sp>
        <p:nvSpPr>
          <p:cNvPr id="4" name="Frame 3">
            <a:extLst>
              <a:ext uri="{FF2B5EF4-FFF2-40B4-BE49-F238E27FC236}">
                <a16:creationId xmlns:a16="http://schemas.microsoft.com/office/drawing/2014/main" id="{8FB94F5D-0221-9655-2A11-09D92DE17F7C}"/>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30336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A92F-439D-E3AC-E90D-0B5161871BAF}"/>
              </a:ext>
            </a:extLst>
          </p:cNvPr>
          <p:cNvSpPr>
            <a:spLocks noGrp="1"/>
          </p:cNvSpPr>
          <p:nvPr>
            <p:ph type="title"/>
          </p:nvPr>
        </p:nvSpPr>
        <p:spPr>
          <a:xfrm>
            <a:off x="838200" y="102198"/>
            <a:ext cx="10515600" cy="1325563"/>
          </a:xfrm>
        </p:spPr>
        <p:txBody>
          <a:bodyPr/>
          <a:lstStyle/>
          <a:p>
            <a:r>
              <a:rPr lang="en-US" dirty="0"/>
              <a:t>Recent research</a:t>
            </a:r>
          </a:p>
        </p:txBody>
      </p:sp>
      <p:sp>
        <p:nvSpPr>
          <p:cNvPr id="3" name="Content Placeholder 2">
            <a:extLst>
              <a:ext uri="{FF2B5EF4-FFF2-40B4-BE49-F238E27FC236}">
                <a16:creationId xmlns:a16="http://schemas.microsoft.com/office/drawing/2014/main" id="{4727C4EF-342B-C0BC-0455-5B5710EB913A}"/>
              </a:ext>
            </a:extLst>
          </p:cNvPr>
          <p:cNvSpPr>
            <a:spLocks noGrp="1"/>
          </p:cNvSpPr>
          <p:nvPr>
            <p:ph idx="1"/>
          </p:nvPr>
        </p:nvSpPr>
        <p:spPr>
          <a:xfrm>
            <a:off x="838200" y="1201107"/>
            <a:ext cx="3561678" cy="5005229"/>
          </a:xfrm>
        </p:spPr>
        <p:txBody>
          <a:bodyPr>
            <a:noAutofit/>
          </a:bodyPr>
          <a:lstStyle/>
          <a:p>
            <a:pPr marL="0" indent="0">
              <a:lnSpc>
                <a:spcPct val="100000"/>
              </a:lnSpc>
              <a:spcBef>
                <a:spcPts val="0"/>
              </a:spcBef>
              <a:buNone/>
            </a:pPr>
            <a:r>
              <a:rPr lang="en-GB" sz="1800" u="sng" dirty="0">
                <a:solidFill>
                  <a:srgbClr val="202020"/>
                </a:solidFill>
                <a:latin typeface="Helvetica" pitchFamily="2" charset="0"/>
              </a:rPr>
              <a:t>Higher TF prevalence:</a:t>
            </a:r>
          </a:p>
          <a:p>
            <a:pPr marL="0" indent="0">
              <a:lnSpc>
                <a:spcPct val="100000"/>
              </a:lnSpc>
              <a:spcBef>
                <a:spcPts val="0"/>
              </a:spcBef>
              <a:buNone/>
            </a:pPr>
            <a:endParaRPr lang="en-GB" sz="1800" dirty="0">
              <a:solidFill>
                <a:srgbClr val="202020"/>
              </a:solidFill>
              <a:latin typeface="Helvetica" pitchFamily="2" charset="0"/>
            </a:endParaRPr>
          </a:p>
          <a:p>
            <a:pPr>
              <a:lnSpc>
                <a:spcPct val="100000"/>
              </a:lnSpc>
              <a:spcBef>
                <a:spcPts val="0"/>
              </a:spcBef>
            </a:pPr>
            <a:r>
              <a:rPr lang="en-GB" sz="1800" dirty="0">
                <a:solidFill>
                  <a:srgbClr val="202020"/>
                </a:solidFill>
                <a:latin typeface="Helvetica" pitchFamily="2" charset="0"/>
              </a:rPr>
              <a:t>L</a:t>
            </a:r>
            <a:r>
              <a:rPr lang="en-GB" sz="1800" b="0" i="0" dirty="0">
                <a:solidFill>
                  <a:srgbClr val="202020"/>
                </a:solidFill>
                <a:effectLst/>
                <a:latin typeface="Helvetica" pitchFamily="2" charset="0"/>
              </a:rPr>
              <a:t>ower mean annual precipitation</a:t>
            </a:r>
          </a:p>
          <a:p>
            <a:pPr>
              <a:lnSpc>
                <a:spcPct val="100000"/>
              </a:lnSpc>
              <a:spcBef>
                <a:spcPts val="0"/>
              </a:spcBef>
            </a:pPr>
            <a:r>
              <a:rPr lang="en-GB" sz="1800" dirty="0">
                <a:solidFill>
                  <a:srgbClr val="202020"/>
                </a:solidFill>
                <a:latin typeface="Helvetica" pitchFamily="2" charset="0"/>
              </a:rPr>
              <a:t>L</a:t>
            </a:r>
            <a:r>
              <a:rPr lang="en-GB" sz="1800" b="0" i="0" dirty="0">
                <a:solidFill>
                  <a:srgbClr val="202020"/>
                </a:solidFill>
                <a:effectLst/>
                <a:latin typeface="Helvetica" pitchFamily="2" charset="0"/>
              </a:rPr>
              <a:t>ower mean annual temperatures</a:t>
            </a:r>
          </a:p>
          <a:p>
            <a:pPr>
              <a:lnSpc>
                <a:spcPct val="100000"/>
              </a:lnSpc>
              <a:spcBef>
                <a:spcPts val="0"/>
              </a:spcBef>
            </a:pPr>
            <a:r>
              <a:rPr lang="en-GB" sz="1800" dirty="0">
                <a:solidFill>
                  <a:srgbClr val="202020"/>
                </a:solidFill>
                <a:latin typeface="Helvetica" pitchFamily="2" charset="0"/>
              </a:rPr>
              <a:t>L</a:t>
            </a:r>
            <a:r>
              <a:rPr lang="en-GB" sz="1800" b="0" i="0" dirty="0">
                <a:solidFill>
                  <a:srgbClr val="202020"/>
                </a:solidFill>
                <a:effectLst/>
                <a:latin typeface="Helvetica" pitchFamily="2" charset="0"/>
              </a:rPr>
              <a:t>ower altitudes </a:t>
            </a:r>
          </a:p>
          <a:p>
            <a:pPr>
              <a:lnSpc>
                <a:spcPct val="100000"/>
              </a:lnSpc>
              <a:spcBef>
                <a:spcPts val="0"/>
              </a:spcBef>
            </a:pPr>
            <a:r>
              <a:rPr lang="en-GB" sz="1800" dirty="0">
                <a:solidFill>
                  <a:srgbClr val="202020"/>
                </a:solidFill>
                <a:latin typeface="Helvetica" pitchFamily="2" charset="0"/>
              </a:rPr>
              <a:t>R</a:t>
            </a:r>
            <a:r>
              <a:rPr lang="en-GB" sz="1800" b="0" i="0" dirty="0">
                <a:solidFill>
                  <a:srgbClr val="202020"/>
                </a:solidFill>
                <a:effectLst/>
                <a:latin typeface="Helvetica" pitchFamily="2" charset="0"/>
              </a:rPr>
              <a:t>ural</a:t>
            </a:r>
            <a:endParaRPr lang="en-GB" sz="1800" dirty="0">
              <a:solidFill>
                <a:srgbClr val="202020"/>
              </a:solidFill>
              <a:latin typeface="Helvetica" pitchFamily="2" charset="0"/>
            </a:endParaRPr>
          </a:p>
          <a:p>
            <a:pPr>
              <a:lnSpc>
                <a:spcPct val="100000"/>
              </a:lnSpc>
              <a:spcBef>
                <a:spcPts val="0"/>
              </a:spcBef>
            </a:pPr>
            <a:r>
              <a:rPr lang="en-GB" sz="1800" dirty="0">
                <a:solidFill>
                  <a:srgbClr val="202020"/>
                </a:solidFill>
                <a:latin typeface="Helvetica" pitchFamily="2" charset="0"/>
              </a:rPr>
              <a:t>L</a:t>
            </a:r>
            <a:r>
              <a:rPr lang="en-GB" sz="1800" b="0" i="0" dirty="0">
                <a:solidFill>
                  <a:srgbClr val="202020"/>
                </a:solidFill>
                <a:effectLst/>
                <a:latin typeface="Helvetica" pitchFamily="2" charset="0"/>
              </a:rPr>
              <a:t>ess accessible </a:t>
            </a:r>
          </a:p>
          <a:p>
            <a:pPr>
              <a:lnSpc>
                <a:spcPct val="100000"/>
              </a:lnSpc>
              <a:spcBef>
                <a:spcPts val="0"/>
              </a:spcBef>
            </a:pPr>
            <a:r>
              <a:rPr lang="en-GB" sz="1800" dirty="0">
                <a:solidFill>
                  <a:srgbClr val="202020"/>
                </a:solidFill>
                <a:latin typeface="Helvetica" pitchFamily="2" charset="0"/>
              </a:rPr>
              <a:t>F</a:t>
            </a:r>
            <a:r>
              <a:rPr lang="en-GB" sz="1800" b="0" i="0" dirty="0">
                <a:solidFill>
                  <a:srgbClr val="202020"/>
                </a:solidFill>
                <a:effectLst/>
                <a:latin typeface="Helvetica" pitchFamily="2" charset="0"/>
              </a:rPr>
              <a:t>ewer medical services</a:t>
            </a:r>
          </a:p>
          <a:p>
            <a:pPr>
              <a:lnSpc>
                <a:spcPct val="100000"/>
              </a:lnSpc>
              <a:spcBef>
                <a:spcPts val="0"/>
              </a:spcBef>
            </a:pPr>
            <a:r>
              <a:rPr lang="en-GB" sz="1800" dirty="0">
                <a:solidFill>
                  <a:srgbClr val="202020"/>
                </a:solidFill>
                <a:latin typeface="Helvetica" pitchFamily="2" charset="0"/>
              </a:rPr>
              <a:t>F</a:t>
            </a:r>
            <a:r>
              <a:rPr lang="en-GB" sz="1800" b="0" i="0" dirty="0">
                <a:solidFill>
                  <a:srgbClr val="202020"/>
                </a:solidFill>
                <a:effectLst/>
                <a:latin typeface="Helvetica" pitchFamily="2" charset="0"/>
              </a:rPr>
              <a:t>ewer schools</a:t>
            </a:r>
          </a:p>
          <a:p>
            <a:pPr>
              <a:lnSpc>
                <a:spcPct val="100000"/>
              </a:lnSpc>
              <a:spcBef>
                <a:spcPts val="0"/>
              </a:spcBef>
            </a:pPr>
            <a:r>
              <a:rPr lang="en-GB" sz="1800" dirty="0">
                <a:solidFill>
                  <a:srgbClr val="202020"/>
                </a:solidFill>
                <a:latin typeface="Helvetica" pitchFamily="2" charset="0"/>
              </a:rPr>
              <a:t>L</a:t>
            </a:r>
            <a:r>
              <a:rPr lang="en-GB" sz="1800" b="0" i="0" dirty="0">
                <a:solidFill>
                  <a:srgbClr val="202020"/>
                </a:solidFill>
                <a:effectLst/>
                <a:latin typeface="Helvetica" pitchFamily="2" charset="0"/>
              </a:rPr>
              <a:t>ower access to water and sanitation. </a:t>
            </a:r>
          </a:p>
          <a:p>
            <a:pPr marL="0" indent="0">
              <a:lnSpc>
                <a:spcPct val="100000"/>
              </a:lnSpc>
              <a:spcBef>
                <a:spcPts val="0"/>
              </a:spcBef>
              <a:buNone/>
            </a:pPr>
            <a:endParaRPr lang="en-GB" sz="1800" b="0" i="0" u="sng" dirty="0">
              <a:solidFill>
                <a:srgbClr val="202020"/>
              </a:solidFill>
              <a:effectLst/>
              <a:latin typeface="Helvetica" pitchFamily="2" charset="0"/>
            </a:endParaRPr>
          </a:p>
          <a:p>
            <a:pPr marL="0" indent="0">
              <a:lnSpc>
                <a:spcPct val="100000"/>
              </a:lnSpc>
              <a:spcBef>
                <a:spcPts val="0"/>
              </a:spcBef>
              <a:buNone/>
            </a:pPr>
            <a:r>
              <a:rPr lang="en-GB" sz="1800" b="0" i="0" u="sng" dirty="0">
                <a:solidFill>
                  <a:srgbClr val="202020"/>
                </a:solidFill>
                <a:effectLst/>
                <a:latin typeface="Helvetica" pitchFamily="2" charset="0"/>
              </a:rPr>
              <a:t>Higher TT prevalence: </a:t>
            </a:r>
          </a:p>
          <a:p>
            <a:pPr marL="0" indent="0">
              <a:lnSpc>
                <a:spcPct val="100000"/>
              </a:lnSpc>
              <a:spcBef>
                <a:spcPts val="0"/>
              </a:spcBef>
              <a:buNone/>
            </a:pPr>
            <a:endParaRPr lang="en-GB" sz="1800" b="0" i="0" dirty="0">
              <a:solidFill>
                <a:srgbClr val="202020"/>
              </a:solidFill>
              <a:effectLst/>
              <a:latin typeface="Helvetica" pitchFamily="2" charset="0"/>
            </a:endParaRPr>
          </a:p>
          <a:p>
            <a:pPr>
              <a:lnSpc>
                <a:spcPct val="100000"/>
              </a:lnSpc>
              <a:spcBef>
                <a:spcPts val="0"/>
              </a:spcBef>
            </a:pPr>
            <a:r>
              <a:rPr lang="en-GB" sz="1800" dirty="0">
                <a:solidFill>
                  <a:srgbClr val="202020"/>
                </a:solidFill>
                <a:latin typeface="Helvetica" pitchFamily="2" charset="0"/>
              </a:rPr>
              <a:t>H</a:t>
            </a:r>
            <a:r>
              <a:rPr lang="en-GB" sz="1800" b="0" i="0" dirty="0">
                <a:solidFill>
                  <a:srgbClr val="202020"/>
                </a:solidFill>
                <a:effectLst/>
                <a:latin typeface="Helvetica" pitchFamily="2" charset="0"/>
              </a:rPr>
              <a:t>igher aridity index</a:t>
            </a:r>
          </a:p>
          <a:p>
            <a:pPr>
              <a:lnSpc>
                <a:spcPct val="100000"/>
              </a:lnSpc>
              <a:spcBef>
                <a:spcPts val="0"/>
              </a:spcBef>
            </a:pPr>
            <a:r>
              <a:rPr lang="en-GB" sz="1800" b="0" i="0" dirty="0">
                <a:solidFill>
                  <a:srgbClr val="202020"/>
                </a:solidFill>
                <a:effectLst/>
                <a:latin typeface="Helvetica" pitchFamily="2" charset="0"/>
              </a:rPr>
              <a:t>Distance to stable nightlights</a:t>
            </a:r>
            <a:endParaRPr lang="en-US" sz="1800" dirty="0"/>
          </a:p>
        </p:txBody>
      </p:sp>
      <p:sp>
        <p:nvSpPr>
          <p:cNvPr id="4" name="Frame 3">
            <a:extLst>
              <a:ext uri="{FF2B5EF4-FFF2-40B4-BE49-F238E27FC236}">
                <a16:creationId xmlns:a16="http://schemas.microsoft.com/office/drawing/2014/main" id="{398738E5-5143-2D96-64CC-CB3F652457F2}"/>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0F85D6CE-AEDC-67D0-1450-400323DCBD4F}"/>
              </a:ext>
            </a:extLst>
          </p:cNvPr>
          <p:cNvPicPr>
            <a:picLocks noChangeAspect="1"/>
          </p:cNvPicPr>
          <p:nvPr/>
        </p:nvPicPr>
        <p:blipFill rotWithShape="1">
          <a:blip r:embed="rId3"/>
          <a:srcRect l="7286" t="16609" r="27297" b="42643"/>
          <a:stretch/>
        </p:blipFill>
        <p:spPr>
          <a:xfrm>
            <a:off x="4463469" y="1386848"/>
            <a:ext cx="7164593" cy="2789153"/>
          </a:xfrm>
          <a:prstGeom prst="rect">
            <a:avLst/>
          </a:prstGeom>
          <a:ln>
            <a:solidFill>
              <a:schemeClr val="tx1"/>
            </a:solidFill>
          </a:ln>
        </p:spPr>
      </p:pic>
      <p:pic>
        <p:nvPicPr>
          <p:cNvPr id="2050" name="Picture 2" descr="Clara R. Burgert-Brucker | RTI">
            <a:extLst>
              <a:ext uri="{FF2B5EF4-FFF2-40B4-BE49-F238E27FC236}">
                <a16:creationId xmlns:a16="http://schemas.microsoft.com/office/drawing/2014/main" id="{5E4DC690-54EA-CB8A-E853-F3EF662F3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7354" y="4384027"/>
            <a:ext cx="2080708" cy="17494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011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E17162-BBE0-DD8E-40C2-54B6DD77CF88}"/>
              </a:ext>
            </a:extLst>
          </p:cNvPr>
          <p:cNvSpPr txBox="1">
            <a:spLocks/>
          </p:cNvSpPr>
          <p:nvPr/>
        </p:nvSpPr>
        <p:spPr>
          <a:xfrm>
            <a:off x="838200" y="10219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Current research</a:t>
            </a:r>
            <a:endParaRPr lang="en-US" dirty="0"/>
          </a:p>
        </p:txBody>
      </p:sp>
      <p:pic>
        <p:nvPicPr>
          <p:cNvPr id="5" name="Content Placeholder 4" descr="Misaki Sasanami - Research Associate - Lancaster University | LinkedIn">
            <a:extLst>
              <a:ext uri="{FF2B5EF4-FFF2-40B4-BE49-F238E27FC236}">
                <a16:creationId xmlns:a16="http://schemas.microsoft.com/office/drawing/2014/main" id="{51EAE2D0-0ADE-747B-DFD4-5375AC8A8D1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9008"/>
          <a:stretch/>
        </p:blipFill>
        <p:spPr bwMode="auto">
          <a:xfrm>
            <a:off x="9929308" y="4667545"/>
            <a:ext cx="1977017" cy="17989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Clara R. Burgert-Brucker | RTI">
            <a:extLst>
              <a:ext uri="{FF2B5EF4-FFF2-40B4-BE49-F238E27FC236}">
                <a16:creationId xmlns:a16="http://schemas.microsoft.com/office/drawing/2014/main" id="{C40876DD-E435-FB72-1180-0AA123DDA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8553" y="4681503"/>
            <a:ext cx="2135451" cy="17955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81AD807-AD6C-6CC9-20C1-2C565A890676}"/>
              </a:ext>
            </a:extLst>
          </p:cNvPr>
          <p:cNvSpPr txBox="1"/>
          <p:nvPr/>
        </p:nvSpPr>
        <p:spPr>
          <a:xfrm>
            <a:off x="439725" y="1699708"/>
            <a:ext cx="11341236"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Which covariates should be included in the model and how beneficial are they? </a:t>
            </a:r>
          </a:p>
          <a:p>
            <a:pPr marL="285750" indent="-285750">
              <a:buFont typeface="Arial" panose="020B0604020202020204" pitchFamily="34" charset="0"/>
              <a:buChar char="•"/>
            </a:pPr>
            <a:r>
              <a:rPr lang="en-US" sz="2800" dirty="0"/>
              <a:t>Should the models be standardized or should they be customized by country?</a:t>
            </a:r>
          </a:p>
          <a:p>
            <a:pPr marL="285750" indent="-285750">
              <a:buFont typeface="Arial" panose="020B0604020202020204" pitchFamily="34" charset="0"/>
              <a:buChar char="•"/>
            </a:pPr>
            <a:r>
              <a:rPr lang="en-US" sz="2800" dirty="0"/>
              <a:t>Where should the data be sourced? </a:t>
            </a:r>
          </a:p>
          <a:p>
            <a:pPr marL="285750" indent="-285750">
              <a:buFont typeface="Arial" panose="020B0604020202020204" pitchFamily="34" charset="0"/>
              <a:buChar char="•"/>
            </a:pPr>
            <a:r>
              <a:rPr lang="en-US" sz="2800" dirty="0"/>
              <a:t>What if the covariates change over time?</a:t>
            </a:r>
          </a:p>
        </p:txBody>
      </p:sp>
      <p:sp>
        <p:nvSpPr>
          <p:cNvPr id="8" name="Frame 7">
            <a:extLst>
              <a:ext uri="{FF2B5EF4-FFF2-40B4-BE49-F238E27FC236}">
                <a16:creationId xmlns:a16="http://schemas.microsoft.com/office/drawing/2014/main" id="{8F918A78-3A33-7E09-35B4-7DA93A203CC9}"/>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43240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7B9C-1133-EEE9-A77B-D537703C3BA9}"/>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CF749603-501E-68EF-4585-A2850B865AB7}"/>
              </a:ext>
            </a:extLst>
          </p:cNvPr>
          <p:cNvSpPr>
            <a:spLocks noGrp="1"/>
          </p:cNvSpPr>
          <p:nvPr>
            <p:ph idx="1"/>
          </p:nvPr>
        </p:nvSpPr>
        <p:spPr/>
        <p:txBody>
          <a:bodyPr>
            <a:normAutofit/>
          </a:bodyPr>
          <a:lstStyle/>
          <a:p>
            <a:r>
              <a:rPr lang="en-GB" dirty="0"/>
              <a:t>Explore level of MBG analysis automation – decide on which covariates to use and how</a:t>
            </a:r>
          </a:p>
          <a:p>
            <a:r>
              <a:rPr lang="en-GB" dirty="0"/>
              <a:t>Develop code and incorporate into Tropical Data’s existing processes</a:t>
            </a:r>
          </a:p>
          <a:p>
            <a:r>
              <a:rPr lang="en-GB" dirty="0"/>
              <a:t>Development of user-friendly interface that is integrated with the Tropical Data platform</a:t>
            </a:r>
          </a:p>
          <a:p>
            <a:r>
              <a:rPr lang="en-GB" dirty="0"/>
              <a:t>Development of guidance materials on result interpretation for countries</a:t>
            </a:r>
          </a:p>
          <a:p>
            <a:r>
              <a:rPr lang="en-GB" dirty="0"/>
              <a:t>Tropical Data MBG methods paper</a:t>
            </a:r>
          </a:p>
          <a:p>
            <a:endParaRPr lang="en-GB" dirty="0"/>
          </a:p>
          <a:p>
            <a:endParaRPr lang="en-US" dirty="0"/>
          </a:p>
          <a:p>
            <a:endParaRPr lang="en-US" dirty="0"/>
          </a:p>
        </p:txBody>
      </p:sp>
      <p:sp>
        <p:nvSpPr>
          <p:cNvPr id="4" name="Frame 3">
            <a:extLst>
              <a:ext uri="{FF2B5EF4-FFF2-40B4-BE49-F238E27FC236}">
                <a16:creationId xmlns:a16="http://schemas.microsoft.com/office/drawing/2014/main" id="{4CAEB191-6655-4749-DC48-26B198204061}"/>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41960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98CA-B45E-8FAD-8776-8FCCFCDBC839}"/>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5D729FB7-AC66-C184-3596-BFF9CD78C33A}"/>
              </a:ext>
            </a:extLst>
          </p:cNvPr>
          <p:cNvSpPr>
            <a:spLocks noGrp="1"/>
          </p:cNvSpPr>
          <p:nvPr>
            <p:ph idx="1"/>
          </p:nvPr>
        </p:nvSpPr>
        <p:spPr/>
        <p:txBody>
          <a:bodyPr/>
          <a:lstStyle/>
          <a:p>
            <a:r>
              <a:rPr lang="en-GB" dirty="0"/>
              <a:t>MBG model:</a:t>
            </a:r>
          </a:p>
          <a:p>
            <a:pPr lvl="1"/>
            <a:r>
              <a:rPr lang="en-GB" dirty="0"/>
              <a:t>is an </a:t>
            </a:r>
            <a:r>
              <a:rPr lang="en-GB" u="sng" dirty="0"/>
              <a:t>enhancement</a:t>
            </a:r>
            <a:r>
              <a:rPr lang="en-GB" dirty="0"/>
              <a:t> to improve survey precision</a:t>
            </a:r>
          </a:p>
          <a:p>
            <a:pPr lvl="1"/>
            <a:r>
              <a:rPr lang="en-GB" dirty="0"/>
              <a:t>can account for other covariates such as rainfall, altitude, temperature, demographics etc.</a:t>
            </a:r>
          </a:p>
          <a:p>
            <a:pPr lvl="1"/>
            <a:r>
              <a:rPr lang="en-GB" dirty="0"/>
              <a:t>Multiple criteria need to be met to use MBG</a:t>
            </a:r>
          </a:p>
          <a:p>
            <a:pPr lvl="1"/>
            <a:r>
              <a:rPr lang="en-GB" dirty="0"/>
              <a:t>Final output is % prevalence and PPE</a:t>
            </a:r>
          </a:p>
          <a:p>
            <a:r>
              <a:rPr lang="en-GB" b="1" dirty="0"/>
              <a:t>Standard field-based survey methods unchanged</a:t>
            </a:r>
          </a:p>
          <a:p>
            <a:r>
              <a:rPr lang="en-GB" dirty="0"/>
              <a:t>Still lots of work to be done before widespread implementation!</a:t>
            </a:r>
          </a:p>
          <a:p>
            <a:endParaRPr lang="en-US" dirty="0"/>
          </a:p>
        </p:txBody>
      </p:sp>
      <p:sp>
        <p:nvSpPr>
          <p:cNvPr id="4" name="Frame 3">
            <a:extLst>
              <a:ext uri="{FF2B5EF4-FFF2-40B4-BE49-F238E27FC236}">
                <a16:creationId xmlns:a16="http://schemas.microsoft.com/office/drawing/2014/main" id="{0E9F3121-C02B-1E10-C280-6C0AE799802A}"/>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02512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8B3E-24A2-AEB9-3A74-46D238F9D4A3}"/>
              </a:ext>
            </a:extLst>
          </p:cNvPr>
          <p:cNvSpPr>
            <a:spLocks noGrp="1"/>
          </p:cNvSpPr>
          <p:nvPr>
            <p:ph type="title"/>
          </p:nvPr>
        </p:nvSpPr>
        <p:spPr/>
        <p:txBody>
          <a:bodyPr/>
          <a:lstStyle/>
          <a:p>
            <a:r>
              <a:rPr lang="en-US" dirty="0"/>
              <a:t>People</a:t>
            </a:r>
          </a:p>
        </p:txBody>
      </p:sp>
      <p:sp>
        <p:nvSpPr>
          <p:cNvPr id="3" name="Content Placeholder 2">
            <a:extLst>
              <a:ext uri="{FF2B5EF4-FFF2-40B4-BE49-F238E27FC236}">
                <a16:creationId xmlns:a16="http://schemas.microsoft.com/office/drawing/2014/main" id="{8DA00F4F-376B-C055-8B01-F323B4746C45}"/>
              </a:ext>
            </a:extLst>
          </p:cNvPr>
          <p:cNvSpPr>
            <a:spLocks noGrp="1"/>
          </p:cNvSpPr>
          <p:nvPr>
            <p:ph idx="1"/>
          </p:nvPr>
        </p:nvSpPr>
        <p:spPr/>
        <p:txBody>
          <a:bodyPr>
            <a:normAutofit lnSpcReduction="10000"/>
          </a:bodyPr>
          <a:lstStyle/>
          <a:p>
            <a:r>
              <a:rPr lang="en-US" dirty="0"/>
              <a:t>Anthony Solomon</a:t>
            </a:r>
          </a:p>
          <a:p>
            <a:r>
              <a:rPr lang="en-US" dirty="0"/>
              <a:t>Misaki Sasanami</a:t>
            </a:r>
          </a:p>
          <a:p>
            <a:r>
              <a:rPr lang="en-US" dirty="0"/>
              <a:t>Emanuele Giorgi</a:t>
            </a:r>
          </a:p>
          <a:p>
            <a:r>
              <a:rPr lang="en-US" dirty="0"/>
              <a:t>Emma Harding-</a:t>
            </a:r>
            <a:r>
              <a:rPr lang="en-US" dirty="0" err="1"/>
              <a:t>Esch</a:t>
            </a:r>
            <a:endParaRPr lang="en-US" dirty="0"/>
          </a:p>
          <a:p>
            <a:r>
              <a:rPr lang="en-US" dirty="0"/>
              <a:t>Clara </a:t>
            </a:r>
            <a:r>
              <a:rPr lang="en-US" dirty="0" err="1"/>
              <a:t>Burgert</a:t>
            </a:r>
            <a:r>
              <a:rPr lang="en-US" dirty="0"/>
              <a:t>-Brucker</a:t>
            </a:r>
          </a:p>
          <a:p>
            <a:r>
              <a:rPr lang="en-US" dirty="0"/>
              <a:t>Ana Bakhtiari</a:t>
            </a:r>
          </a:p>
          <a:p>
            <a:r>
              <a:rPr lang="en-US" dirty="0"/>
              <a:t>Jeremiah </a:t>
            </a:r>
            <a:r>
              <a:rPr lang="en-US" dirty="0" err="1"/>
              <a:t>Ngondi</a:t>
            </a:r>
            <a:endParaRPr lang="en-US" dirty="0"/>
          </a:p>
          <a:p>
            <a:r>
              <a:rPr lang="en-US" dirty="0"/>
              <a:t>Stephanie Sommerville</a:t>
            </a:r>
          </a:p>
          <a:p>
            <a:r>
              <a:rPr lang="en-US" dirty="0"/>
              <a:t>Anna Harte</a:t>
            </a:r>
          </a:p>
          <a:p>
            <a:endParaRPr lang="en-US" dirty="0"/>
          </a:p>
        </p:txBody>
      </p:sp>
      <p:sp>
        <p:nvSpPr>
          <p:cNvPr id="4" name="Frame 3">
            <a:extLst>
              <a:ext uri="{FF2B5EF4-FFF2-40B4-BE49-F238E27FC236}">
                <a16:creationId xmlns:a16="http://schemas.microsoft.com/office/drawing/2014/main" id="{C01707C7-B711-72D9-1423-F0EF18E36548}"/>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 name="Group 7">
            <a:extLst>
              <a:ext uri="{FF2B5EF4-FFF2-40B4-BE49-F238E27FC236}">
                <a16:creationId xmlns:a16="http://schemas.microsoft.com/office/drawing/2014/main" id="{9EAFB5D3-5F8D-5614-FA4A-AE39E9FADCF9}"/>
              </a:ext>
            </a:extLst>
          </p:cNvPr>
          <p:cNvGrpSpPr/>
          <p:nvPr/>
        </p:nvGrpSpPr>
        <p:grpSpPr>
          <a:xfrm>
            <a:off x="5872107" y="855876"/>
            <a:ext cx="5536150" cy="5178763"/>
            <a:chOff x="5872107" y="500870"/>
            <a:chExt cx="5536150" cy="5178763"/>
          </a:xfrm>
        </p:grpSpPr>
        <p:pic>
          <p:nvPicPr>
            <p:cNvPr id="5122" name="Picture 2" descr="Misaki Sasanami - Research Associate - Lancaster University | LinkedIn">
              <a:extLst>
                <a:ext uri="{FF2B5EF4-FFF2-40B4-BE49-F238E27FC236}">
                  <a16:creationId xmlns:a16="http://schemas.microsoft.com/office/drawing/2014/main" id="{76DF64A3-EC80-2870-7CA0-25CBF93C9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7778" y="500870"/>
              <a:ext cx="1611131" cy="161113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mma Harding-Esch | LSHTM">
              <a:extLst>
                <a:ext uri="{FF2B5EF4-FFF2-40B4-BE49-F238E27FC236}">
                  <a16:creationId xmlns:a16="http://schemas.microsoft.com/office/drawing/2014/main" id="{D7636EBB-D5DD-9638-E452-2E159BE7B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107" y="2267744"/>
              <a:ext cx="1615766" cy="16157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lara R. Burgert-Brucker | RTI">
              <a:extLst>
                <a:ext uri="{FF2B5EF4-FFF2-40B4-BE49-F238E27FC236}">
                  <a16:creationId xmlns:a16="http://schemas.microsoft.com/office/drawing/2014/main" id="{C260986C-3345-B103-E64E-6B6B5E2397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1675" y="2257454"/>
              <a:ext cx="1933902" cy="16260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8" name="Picture 8" descr="Ana Bakhtiari | International Trachoma Initiative">
              <a:extLst>
                <a:ext uri="{FF2B5EF4-FFF2-40B4-BE49-F238E27FC236}">
                  <a16:creationId xmlns:a16="http://schemas.microsoft.com/office/drawing/2014/main" id="{FF6D9E17-C934-05B1-F62B-6075B54503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6873" y="2257454"/>
              <a:ext cx="1566927" cy="162605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Anthony Solomon - UNGA76 Science Summit">
              <a:extLst>
                <a:ext uri="{FF2B5EF4-FFF2-40B4-BE49-F238E27FC236}">
                  <a16:creationId xmlns:a16="http://schemas.microsoft.com/office/drawing/2014/main" id="{F1D87AA7-5914-9DAB-0EA6-D40D0C4CE0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1890" y="555803"/>
              <a:ext cx="1556199" cy="15561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73A10CC-877A-0651-980E-B69175ED5D47}"/>
                </a:ext>
              </a:extLst>
            </p:cNvPr>
            <p:cNvPicPr>
              <a:picLocks noChangeAspect="1"/>
            </p:cNvPicPr>
            <p:nvPr/>
          </p:nvPicPr>
          <p:blipFill rotWithShape="1">
            <a:blip r:embed="rId8"/>
            <a:srcRect l="1458" t="11392" r="614" b="17091"/>
            <a:stretch/>
          </p:blipFill>
          <p:spPr>
            <a:xfrm>
              <a:off x="9786872" y="4089649"/>
              <a:ext cx="1621385" cy="1577180"/>
            </a:xfrm>
            <a:prstGeom prst="rect">
              <a:avLst/>
            </a:prstGeom>
          </p:spPr>
        </p:pic>
        <p:pic>
          <p:nvPicPr>
            <p:cNvPr id="5132" name="Picture 12" descr="Jeremiah Ngondi | RTI">
              <a:extLst>
                <a:ext uri="{FF2B5EF4-FFF2-40B4-BE49-F238E27FC236}">
                  <a16:creationId xmlns:a16="http://schemas.microsoft.com/office/drawing/2014/main" id="{3881A9CE-B507-3416-09AF-7CED4E46C7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2107" y="4106134"/>
              <a:ext cx="1871395" cy="1573499"/>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Stephanie Somerville - NTD Data Analyst Manager - Sightsavers | LinkedIn">
              <a:extLst>
                <a:ext uri="{FF2B5EF4-FFF2-40B4-BE49-F238E27FC236}">
                  <a16:creationId xmlns:a16="http://schemas.microsoft.com/office/drawing/2014/main" id="{3EF9703C-4BD7-BA5D-31CD-32FAB049968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414" r="26989" b="39596"/>
            <a:stretch/>
          </p:blipFill>
          <p:spPr bwMode="auto">
            <a:xfrm>
              <a:off x="7928067" y="4107675"/>
              <a:ext cx="1615767" cy="1559154"/>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Dr Emanuele Giorgi">
            <a:extLst>
              <a:ext uri="{FF2B5EF4-FFF2-40B4-BE49-F238E27FC236}">
                <a16:creationId xmlns:a16="http://schemas.microsoft.com/office/drawing/2014/main" id="{77F81AE2-9A9C-0747-9934-FD504B482E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88596" y="915080"/>
            <a:ext cx="1170811" cy="156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36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5384-E82A-5771-6C75-B3FEA5353677}"/>
              </a:ext>
            </a:extLst>
          </p:cNvPr>
          <p:cNvSpPr>
            <a:spLocks noGrp="1"/>
          </p:cNvSpPr>
          <p:nvPr>
            <p:ph type="title"/>
          </p:nvPr>
        </p:nvSpPr>
        <p:spPr/>
        <p:txBody>
          <a:bodyPr/>
          <a:lstStyle/>
          <a:p>
            <a:pPr algn="ctr"/>
            <a:r>
              <a:rPr lang="en-US" dirty="0"/>
              <a:t>Dedicated to </a:t>
            </a:r>
            <a:r>
              <a:rPr lang="en-US" dirty="0" err="1"/>
              <a:t>Aryc</a:t>
            </a:r>
            <a:r>
              <a:rPr lang="en-US" dirty="0"/>
              <a:t> Mosher</a:t>
            </a:r>
          </a:p>
        </p:txBody>
      </p:sp>
      <p:sp>
        <p:nvSpPr>
          <p:cNvPr id="4" name="Frame 3">
            <a:extLst>
              <a:ext uri="{FF2B5EF4-FFF2-40B4-BE49-F238E27FC236}">
                <a16:creationId xmlns:a16="http://schemas.microsoft.com/office/drawing/2014/main" id="{D1ED319B-DBC5-7060-89B8-5893B7FBFB38}"/>
              </a:ext>
            </a:extLst>
          </p:cNvPr>
          <p:cNvSpPr/>
          <p:nvPr/>
        </p:nvSpPr>
        <p:spPr>
          <a:xfrm>
            <a:off x="118334" y="118334"/>
            <a:ext cx="11984019" cy="6637468"/>
          </a:xfrm>
          <a:prstGeom prst="frame">
            <a:avLst>
              <a:gd name="adj1" fmla="val 715"/>
            </a:avLst>
          </a:prstGeom>
          <a:solidFill>
            <a:schemeClr val="accent6">
              <a:lumMod val="75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Aryc Wesley Mosher 28342891">
            <a:extLst>
              <a:ext uri="{FF2B5EF4-FFF2-40B4-BE49-F238E27FC236}">
                <a16:creationId xmlns:a16="http://schemas.microsoft.com/office/drawing/2014/main" id="{3E77DD6E-4B93-9986-9786-676FA3791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2" y="1690688"/>
            <a:ext cx="3328987" cy="4353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134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shtm_logo_posters-black.jpg">
            <a:extLst>
              <a:ext uri="{FF2B5EF4-FFF2-40B4-BE49-F238E27FC236}">
                <a16:creationId xmlns:a16="http://schemas.microsoft.com/office/drawing/2014/main" id="{B21023D3-3C20-43F1-BF1A-1E3C247C6319}"/>
              </a:ext>
            </a:extLst>
          </p:cNvPr>
          <p:cNvPicPr>
            <a:picLocks noGrp="1" noChangeAspect="1"/>
          </p:cNvPicPr>
          <p:nvPr>
            <p:ph idx="1"/>
          </p:nvPr>
        </p:nvPicPr>
        <p:blipFill>
          <a:blip r:embed="rId3" cstate="print"/>
          <a:srcRect/>
          <a:stretch>
            <a:fillRect/>
          </a:stretch>
        </p:blipFill>
        <p:spPr bwMode="auto">
          <a:xfrm>
            <a:off x="2157867" y="3784500"/>
            <a:ext cx="1532160" cy="804635"/>
          </a:xfrm>
          <a:prstGeom prst="rect">
            <a:avLst/>
          </a:prstGeom>
          <a:noFill/>
          <a:ln w="9525">
            <a:noFill/>
            <a:miter lim="800000"/>
            <a:headEnd/>
            <a:tailEnd/>
          </a:ln>
        </p:spPr>
      </p:pic>
      <p:grpSp>
        <p:nvGrpSpPr>
          <p:cNvPr id="18" name="Group 17">
            <a:extLst>
              <a:ext uri="{FF2B5EF4-FFF2-40B4-BE49-F238E27FC236}">
                <a16:creationId xmlns:a16="http://schemas.microsoft.com/office/drawing/2014/main" id="{6A9DE389-A1C5-1F4C-04DD-9D092B81F397}"/>
              </a:ext>
            </a:extLst>
          </p:cNvPr>
          <p:cNvGrpSpPr/>
          <p:nvPr/>
        </p:nvGrpSpPr>
        <p:grpSpPr>
          <a:xfrm>
            <a:off x="1787034" y="3734299"/>
            <a:ext cx="6503469" cy="2199698"/>
            <a:chOff x="1201258" y="4241598"/>
            <a:chExt cx="6503469" cy="2199698"/>
          </a:xfrm>
        </p:grpSpPr>
        <p:grpSp>
          <p:nvGrpSpPr>
            <p:cNvPr id="10" name="Group 9">
              <a:extLst>
                <a:ext uri="{FF2B5EF4-FFF2-40B4-BE49-F238E27FC236}">
                  <a16:creationId xmlns:a16="http://schemas.microsoft.com/office/drawing/2014/main" id="{76B2C0D6-003E-4065-B7BB-F4661D73DA82}"/>
                </a:ext>
              </a:extLst>
            </p:cNvPr>
            <p:cNvGrpSpPr/>
            <p:nvPr/>
          </p:nvGrpSpPr>
          <p:grpSpPr>
            <a:xfrm>
              <a:off x="3765217" y="4241598"/>
              <a:ext cx="3939510" cy="760434"/>
              <a:chOff x="4245604" y="2778491"/>
              <a:chExt cx="5636426" cy="1080777"/>
            </a:xfrm>
          </p:grpSpPr>
          <p:pic>
            <p:nvPicPr>
              <p:cNvPr id="6" name="Picture 14" descr="https://lh4.googleusercontent.com/mxa6vJ7Uqxd33leKwq8Ylry53gKOklodGl8lDCiTgoHwQxsDbmYwC9naKp2AS43731bnitpcF3nR-4AdR9s-B2P04005I06WyHEF_VhFoEblOfVFDcmfVS_k7-sca0j2ikhFUQg">
                <a:extLst>
                  <a:ext uri="{FF2B5EF4-FFF2-40B4-BE49-F238E27FC236}">
                    <a16:creationId xmlns:a16="http://schemas.microsoft.com/office/drawing/2014/main" id="{4F9F54A4-3096-4783-BBDD-AF7F6FA683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604" y="2778491"/>
                <a:ext cx="3512920" cy="9826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s://lh5.googleusercontent.com/_xb9xF9UzZlZklE2pA8DKC5TMWvwDJRjXJATA2g4yN4m_hUMq3Q4PXWYz4o9a2CPCwVxZTi8c2lsLtLtMNQCkYxrIqH6sLnYX1eAonK1pNbAjG2W_UovwThANz8_RSaTerWFlT8">
                <a:extLst>
                  <a:ext uri="{FF2B5EF4-FFF2-40B4-BE49-F238E27FC236}">
                    <a16:creationId xmlns:a16="http://schemas.microsoft.com/office/drawing/2014/main" id="{332FC84F-DD3F-4E8A-9614-8E97A30D9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4954" y="3014072"/>
                <a:ext cx="2777076" cy="8451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83CF4FA9-76C8-4924-9316-56430D7D467E}"/>
                </a:ext>
              </a:extLst>
            </p:cNvPr>
            <p:cNvGrpSpPr/>
            <p:nvPr/>
          </p:nvGrpSpPr>
          <p:grpSpPr>
            <a:xfrm>
              <a:off x="1201258" y="5455033"/>
              <a:ext cx="6153286" cy="986263"/>
              <a:chOff x="577239" y="4503101"/>
              <a:chExt cx="8803769" cy="1401739"/>
            </a:xfrm>
          </p:grpSpPr>
          <p:pic>
            <p:nvPicPr>
              <p:cNvPr id="5" name="Picture 10" descr="https://lh6.googleusercontent.com/xM2O4sB5XCWp9oRkf0b5BKwo4-f-UJkDlq4IsHNBjb06thloz2W27piE3F29B0dmWvyxOXDtsl-3dU6W2QsVT0HaaPiT8SiiCL6-nrB_AL-45bXhC9xENGQpD89nHt6qc1Jg7aE">
                <a:extLst>
                  <a:ext uri="{FF2B5EF4-FFF2-40B4-BE49-F238E27FC236}">
                    <a16:creationId xmlns:a16="http://schemas.microsoft.com/office/drawing/2014/main" id="{320E3F3A-02C8-445D-A8B2-7494E19D28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4386" y="4668359"/>
                <a:ext cx="1642101" cy="10387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https://lh6.googleusercontent.com/bXEgju97FKmt1q2k0VyeP8Tu1J6zqX745ItN1ufoRqpwzXWoT50mx9Tj2F8tko16bQzupnR6yxKqOl0vhw8ex1AOpPiq9d6i-t-6If-Fxu7g0k58b2mi6iuQmWz3cG1Bfapi3ys">
                <a:extLst>
                  <a:ext uri="{FF2B5EF4-FFF2-40B4-BE49-F238E27FC236}">
                    <a16:creationId xmlns:a16="http://schemas.microsoft.com/office/drawing/2014/main" id="{4C7109E0-2DA3-4D9F-BB5F-F6FD3C638E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7684" y="4540629"/>
                <a:ext cx="2463324" cy="12941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a:extLst>
                  <a:ext uri="{FF2B5EF4-FFF2-40B4-BE49-F238E27FC236}">
                    <a16:creationId xmlns:a16="http://schemas.microsoft.com/office/drawing/2014/main" id="{38840AD8-9336-4775-89B0-23C9FE56876B}"/>
                  </a:ext>
                </a:extLst>
              </p:cNvPr>
              <p:cNvPicPr>
                <a:picLocks noChangeAspect="1"/>
              </p:cNvPicPr>
              <p:nvPr/>
            </p:nvPicPr>
            <p:blipFill>
              <a:blip r:embed="rId8"/>
              <a:stretch>
                <a:fillRect/>
              </a:stretch>
            </p:blipFill>
            <p:spPr>
              <a:xfrm>
                <a:off x="577239" y="4503101"/>
                <a:ext cx="3603441" cy="1401739"/>
              </a:xfrm>
              <a:prstGeom prst="rect">
                <a:avLst/>
              </a:prstGeom>
            </p:spPr>
          </p:pic>
        </p:grpSp>
      </p:grpSp>
      <p:sp>
        <p:nvSpPr>
          <p:cNvPr id="17" name="Title 1">
            <a:extLst>
              <a:ext uri="{FF2B5EF4-FFF2-40B4-BE49-F238E27FC236}">
                <a16:creationId xmlns:a16="http://schemas.microsoft.com/office/drawing/2014/main" id="{7CA080A5-EF7B-41A1-86DA-0088EDC7B094}"/>
              </a:ext>
            </a:extLst>
          </p:cNvPr>
          <p:cNvSpPr txBox="1">
            <a:spLocks/>
          </p:cNvSpPr>
          <p:nvPr/>
        </p:nvSpPr>
        <p:spPr>
          <a:xfrm>
            <a:off x="1734390" y="274638"/>
            <a:ext cx="8723221" cy="1143001"/>
          </a:xfrm>
          <a:prstGeom prst="rect">
            <a:avLst/>
          </a:prstGeom>
        </p:spPr>
        <p:txBody>
          <a:bodyPr vert="horz" lIns="94585" tIns="47292" rIns="94585" bIns="47292" rtlCol="0" anchor="ctr">
            <a:normAutofit/>
          </a:bodyPr>
          <a:lstStyle>
            <a:lvl1pPr algn="ctr" defTabSz="1042639" rtl="0" eaLnBrk="1" latinLnBrk="0" hangingPunct="1">
              <a:spcBef>
                <a:spcPct val="0"/>
              </a:spcBef>
              <a:buNone/>
              <a:defRPr sz="4998" kern="1200">
                <a:solidFill>
                  <a:schemeClr val="tx1"/>
                </a:solidFill>
                <a:latin typeface="+mj-lt"/>
                <a:ea typeface="+mj-ea"/>
                <a:cs typeface="+mj-cs"/>
              </a:defRPr>
            </a:lvl1pPr>
          </a:lstStyle>
          <a:p>
            <a:r>
              <a:rPr lang="en-US" sz="4532"/>
              <a:t>Acknowledgements</a:t>
            </a:r>
            <a:endParaRPr lang="en-GB" sz="4532" dirty="0"/>
          </a:p>
        </p:txBody>
      </p:sp>
      <p:graphicFrame>
        <p:nvGraphicFramePr>
          <p:cNvPr id="15" name="Table 18">
            <a:extLst>
              <a:ext uri="{FF2B5EF4-FFF2-40B4-BE49-F238E27FC236}">
                <a16:creationId xmlns:a16="http://schemas.microsoft.com/office/drawing/2014/main" id="{4604D7AC-5010-4089-A0B5-0A78D408E7E9}"/>
              </a:ext>
            </a:extLst>
          </p:cNvPr>
          <p:cNvGraphicFramePr>
            <a:graphicFrameLocks noGrp="1"/>
          </p:cNvGraphicFramePr>
          <p:nvPr>
            <p:extLst>
              <p:ext uri="{D42A27DB-BD31-4B8C-83A1-F6EECF244321}">
                <p14:modId xmlns:p14="http://schemas.microsoft.com/office/powerpoint/2010/main" val="2496363154"/>
              </p:ext>
            </p:extLst>
          </p:nvPr>
        </p:nvGraphicFramePr>
        <p:xfrm>
          <a:off x="3915194" y="1785914"/>
          <a:ext cx="4361611" cy="1078077"/>
        </p:xfrm>
        <a:graphic>
          <a:graphicData uri="http://schemas.openxmlformats.org/drawingml/2006/table">
            <a:tbl>
              <a:tblPr firstRow="1" bandRow="1">
                <a:tableStyleId>{21E4AEA4-8DFA-4A89-87EB-49C32662AFE0}</a:tableStyleId>
              </a:tblPr>
              <a:tblGrid>
                <a:gridCol w="4361611">
                  <a:extLst>
                    <a:ext uri="{9D8B030D-6E8A-4147-A177-3AD203B41FA5}">
                      <a16:colId xmlns:a16="http://schemas.microsoft.com/office/drawing/2014/main" val="3399151093"/>
                    </a:ext>
                  </a:extLst>
                </a:gridCol>
              </a:tblGrid>
              <a:tr h="336278">
                <a:tc>
                  <a:txBody>
                    <a:bodyPr/>
                    <a:lstStyle/>
                    <a:p>
                      <a:pPr algn="ctr"/>
                      <a:r>
                        <a:rPr lang="en-US" sz="1600" dirty="0">
                          <a:solidFill>
                            <a:schemeClr val="tx1"/>
                          </a:solidFill>
                        </a:rPr>
                        <a:t>Health ministries that shared data &amp; experiences</a:t>
                      </a:r>
                    </a:p>
                  </a:txBody>
                  <a:tcPr marL="82918" marR="82918" marT="41459" marB="41459">
                    <a:solidFill>
                      <a:schemeClr val="accent1">
                        <a:lumMod val="60000"/>
                        <a:lumOff val="40000"/>
                      </a:schemeClr>
                    </a:solidFill>
                  </a:tcPr>
                </a:tc>
                <a:extLst>
                  <a:ext uri="{0D108BD9-81ED-4DB2-BD59-A6C34878D82A}">
                    <a16:rowId xmlns:a16="http://schemas.microsoft.com/office/drawing/2014/main" val="1485465770"/>
                  </a:ext>
                </a:extLst>
              </a:tr>
              <a:tr h="336278">
                <a:tc>
                  <a:txBody>
                    <a:bodyPr/>
                    <a:lstStyle/>
                    <a:p>
                      <a:pPr algn="ctr"/>
                      <a:r>
                        <a:rPr lang="en-US" sz="1600" dirty="0"/>
                        <a:t>Nigeria</a:t>
                      </a:r>
                      <a:endParaRPr lang="en-GB" sz="1600" dirty="0"/>
                    </a:p>
                  </a:txBody>
                  <a:tcPr marL="82918" marR="82918" marT="41459" marB="41459">
                    <a:noFill/>
                  </a:tcPr>
                </a:tc>
                <a:extLst>
                  <a:ext uri="{0D108BD9-81ED-4DB2-BD59-A6C34878D82A}">
                    <a16:rowId xmlns:a16="http://schemas.microsoft.com/office/drawing/2014/main" val="1810828888"/>
                  </a:ext>
                </a:extLst>
              </a:tr>
              <a:tr h="405521">
                <a:tc>
                  <a:txBody>
                    <a:bodyPr/>
                    <a:lstStyle/>
                    <a:p>
                      <a:pPr algn="ctr"/>
                      <a:r>
                        <a:rPr lang="en-US" sz="1600" dirty="0"/>
                        <a:t>Tanzania</a:t>
                      </a:r>
                      <a:endParaRPr lang="en-GB" sz="1600" dirty="0"/>
                    </a:p>
                  </a:txBody>
                  <a:tcPr marL="82918" marR="82918" marT="41459" marB="41459">
                    <a:solidFill>
                      <a:schemeClr val="accent1">
                        <a:lumMod val="60000"/>
                        <a:lumOff val="40000"/>
                      </a:schemeClr>
                    </a:solidFill>
                  </a:tcPr>
                </a:tc>
                <a:extLst>
                  <a:ext uri="{0D108BD9-81ED-4DB2-BD59-A6C34878D82A}">
                    <a16:rowId xmlns:a16="http://schemas.microsoft.com/office/drawing/2014/main" val="3473915199"/>
                  </a:ext>
                </a:extLst>
              </a:tr>
            </a:tbl>
          </a:graphicData>
        </a:graphic>
      </p:graphicFrame>
      <p:sp>
        <p:nvSpPr>
          <p:cNvPr id="13" name="Frame 12">
            <a:extLst>
              <a:ext uri="{FF2B5EF4-FFF2-40B4-BE49-F238E27FC236}">
                <a16:creationId xmlns:a16="http://schemas.microsoft.com/office/drawing/2014/main" id="{963438A9-F1A5-86C5-C59B-92794224C008}"/>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descr="Lancaster Medical School - CHICAS - Home page">
            <a:extLst>
              <a:ext uri="{FF2B5EF4-FFF2-40B4-BE49-F238E27FC236}">
                <a16:creationId xmlns:a16="http://schemas.microsoft.com/office/drawing/2014/main" id="{C27207D2-078F-B5FB-EECE-97C79F2BD9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79282" y="3814330"/>
            <a:ext cx="1538186" cy="9300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orld Health Organization Logo, symbol, meaning, history, PNG, brand">
            <a:extLst>
              <a:ext uri="{FF2B5EF4-FFF2-40B4-BE49-F238E27FC236}">
                <a16:creationId xmlns:a16="http://schemas.microsoft.com/office/drawing/2014/main" id="{C700AAE4-276E-1D17-81D2-F04AC7DE92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94836" y="4798112"/>
            <a:ext cx="2143630" cy="1200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673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56FD5-97C6-4C5A-7C46-CF715C808FAF}"/>
              </a:ext>
            </a:extLst>
          </p:cNvPr>
          <p:cNvSpPr>
            <a:spLocks noGrp="1"/>
          </p:cNvSpPr>
          <p:nvPr>
            <p:ph type="title"/>
          </p:nvPr>
        </p:nvSpPr>
        <p:spPr/>
        <p:txBody>
          <a:bodyPr/>
          <a:lstStyle/>
          <a:p>
            <a:r>
              <a:rPr lang="en-US" dirty="0"/>
              <a:t>Q&amp;A session</a:t>
            </a:r>
          </a:p>
        </p:txBody>
      </p:sp>
      <p:sp>
        <p:nvSpPr>
          <p:cNvPr id="3" name="Content Placeholder 2">
            <a:extLst>
              <a:ext uri="{FF2B5EF4-FFF2-40B4-BE49-F238E27FC236}">
                <a16:creationId xmlns:a16="http://schemas.microsoft.com/office/drawing/2014/main" id="{382B06AE-7646-0A19-5406-B30E12E0A904}"/>
              </a:ext>
            </a:extLst>
          </p:cNvPr>
          <p:cNvSpPr>
            <a:spLocks noGrp="1"/>
          </p:cNvSpPr>
          <p:nvPr>
            <p:ph idx="1"/>
          </p:nvPr>
        </p:nvSpPr>
        <p:spPr/>
        <p:txBody>
          <a:bodyPr>
            <a:normAutofit fontScale="92500" lnSpcReduction="20000"/>
          </a:bodyPr>
          <a:lstStyle/>
          <a:p>
            <a:pPr marL="0" indent="0">
              <a:buNone/>
            </a:pPr>
            <a:r>
              <a:rPr lang="en-US" u="sng" dirty="0"/>
              <a:t>Panelists</a:t>
            </a:r>
          </a:p>
          <a:p>
            <a:pPr marL="0" indent="0">
              <a:buNone/>
            </a:pPr>
            <a:endParaRPr lang="en-US" dirty="0"/>
          </a:p>
          <a:p>
            <a:pPr marL="0" indent="0">
              <a:buNone/>
            </a:pPr>
            <a:r>
              <a:rPr lang="en-US" dirty="0"/>
              <a:t>-Ana Bakhtiari</a:t>
            </a:r>
          </a:p>
          <a:p>
            <a:pPr marL="0" indent="0">
              <a:buNone/>
            </a:pPr>
            <a:r>
              <a:rPr lang="en-US" dirty="0"/>
              <a:t>-Anthony Solomon</a:t>
            </a:r>
          </a:p>
          <a:p>
            <a:pPr marL="0" indent="0">
              <a:buNone/>
            </a:pPr>
            <a:r>
              <a:rPr lang="en-US" dirty="0"/>
              <a:t>-Clara </a:t>
            </a:r>
            <a:r>
              <a:rPr lang="en-US" dirty="0" err="1"/>
              <a:t>Burgert</a:t>
            </a:r>
            <a:r>
              <a:rPr lang="en-US" dirty="0"/>
              <a:t>-Brucker</a:t>
            </a:r>
          </a:p>
          <a:p>
            <a:pPr marL="0" indent="0">
              <a:buNone/>
            </a:pPr>
            <a:r>
              <a:rPr lang="en-US" dirty="0"/>
              <a:t>-Emanuele Giorgi</a:t>
            </a:r>
          </a:p>
          <a:p>
            <a:pPr marL="0" indent="0">
              <a:buNone/>
            </a:pPr>
            <a:r>
              <a:rPr lang="en-US" dirty="0"/>
              <a:t>-Emma Harding-</a:t>
            </a:r>
            <a:r>
              <a:rPr lang="en-US" dirty="0" err="1"/>
              <a:t>Esch</a:t>
            </a:r>
            <a:endParaRPr lang="en-US" dirty="0"/>
          </a:p>
          <a:p>
            <a:pPr marL="0" indent="0">
              <a:buNone/>
            </a:pPr>
            <a:r>
              <a:rPr lang="en-US" dirty="0"/>
              <a:t>-George Kabona</a:t>
            </a:r>
          </a:p>
          <a:p>
            <a:pPr marL="0" indent="0">
              <a:buNone/>
            </a:pPr>
            <a:r>
              <a:rPr lang="en-US" dirty="0"/>
              <a:t>-Misaki </a:t>
            </a:r>
            <a:r>
              <a:rPr lang="en-US" dirty="0" err="1"/>
              <a:t>Sasanami</a:t>
            </a:r>
            <a:endParaRPr lang="en-US" dirty="0"/>
          </a:p>
          <a:p>
            <a:pPr marL="0" indent="0">
              <a:buNone/>
            </a:pPr>
            <a:r>
              <a:rPr lang="en-US" dirty="0"/>
              <a:t>-Stephanie Sommerville</a:t>
            </a:r>
          </a:p>
          <a:p>
            <a:pPr marL="0" indent="0">
              <a:buNone/>
            </a:pPr>
            <a:endParaRPr lang="en-US" dirty="0"/>
          </a:p>
        </p:txBody>
      </p:sp>
    </p:spTree>
    <p:extLst>
      <p:ext uri="{BB962C8B-B14F-4D97-AF65-F5344CB8AC3E}">
        <p14:creationId xmlns:p14="http://schemas.microsoft.com/office/powerpoint/2010/main" val="4192729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DB46-38C4-541B-64E7-E212C09CDA62}"/>
              </a:ext>
            </a:extLst>
          </p:cNvPr>
          <p:cNvSpPr>
            <a:spLocks noGrp="1"/>
          </p:cNvSpPr>
          <p:nvPr>
            <p:ph type="title"/>
          </p:nvPr>
        </p:nvSpPr>
        <p:spPr>
          <a:xfrm>
            <a:off x="1003300" y="365125"/>
            <a:ext cx="10515600" cy="1325563"/>
          </a:xfrm>
        </p:spPr>
        <p:txBody>
          <a:bodyPr/>
          <a:lstStyle/>
          <a:p>
            <a:r>
              <a:rPr lang="en-US" dirty="0"/>
              <a:t>Model-Based Geostatistics (MBG) overview</a:t>
            </a:r>
          </a:p>
        </p:txBody>
      </p:sp>
      <p:sp>
        <p:nvSpPr>
          <p:cNvPr id="3" name="Content Placeholder 2">
            <a:extLst>
              <a:ext uri="{FF2B5EF4-FFF2-40B4-BE49-F238E27FC236}">
                <a16:creationId xmlns:a16="http://schemas.microsoft.com/office/drawing/2014/main" id="{C0E64E94-733D-4515-6925-7C7E6D35DD45}"/>
              </a:ext>
            </a:extLst>
          </p:cNvPr>
          <p:cNvSpPr>
            <a:spLocks noGrp="1"/>
          </p:cNvSpPr>
          <p:nvPr>
            <p:ph idx="1"/>
          </p:nvPr>
        </p:nvSpPr>
        <p:spPr>
          <a:xfrm>
            <a:off x="852543" y="2198388"/>
            <a:ext cx="10515600" cy="4351338"/>
          </a:xfrm>
        </p:spPr>
        <p:txBody>
          <a:bodyPr/>
          <a:lstStyle/>
          <a:p>
            <a:pPr marL="0" indent="0" algn="ctr">
              <a:buNone/>
            </a:pPr>
            <a:r>
              <a:rPr lang="en-US" b="1" dirty="0"/>
              <a:t>Misaki Sasanami</a:t>
            </a:r>
            <a:r>
              <a:rPr lang="en-US" dirty="0"/>
              <a:t>, CHICAS, Lancaster University</a:t>
            </a:r>
          </a:p>
        </p:txBody>
      </p:sp>
      <p:sp>
        <p:nvSpPr>
          <p:cNvPr id="4" name="Frame 3">
            <a:extLst>
              <a:ext uri="{FF2B5EF4-FFF2-40B4-BE49-F238E27FC236}">
                <a16:creationId xmlns:a16="http://schemas.microsoft.com/office/drawing/2014/main" id="{7BB72194-F660-2F1C-56C9-6C8B0E3240DD}"/>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Lancaster Medical School - CHICAS - Home page">
            <a:extLst>
              <a:ext uri="{FF2B5EF4-FFF2-40B4-BE49-F238E27FC236}">
                <a16:creationId xmlns:a16="http://schemas.microsoft.com/office/drawing/2014/main" id="{B867A245-FFA3-1A51-E4F8-A2B28D66D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650" y="3390900"/>
            <a:ext cx="2730500" cy="1651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organisations">
            <a:extLst>
              <a:ext uri="{FF2B5EF4-FFF2-40B4-BE49-F238E27FC236}">
                <a16:creationId xmlns:a16="http://schemas.microsoft.com/office/drawing/2014/main" id="{A6AB849F-9050-67A9-1B47-A30EC4E8F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365500"/>
            <a:ext cx="42672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158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EEAB8-46CE-4A14-401D-82E5145AFD89}"/>
              </a:ext>
            </a:extLst>
          </p:cNvPr>
          <p:cNvSpPr>
            <a:spLocks noGrp="1"/>
          </p:cNvSpPr>
          <p:nvPr>
            <p:ph type="title"/>
          </p:nvPr>
        </p:nvSpPr>
        <p:spPr>
          <a:xfrm>
            <a:off x="838200" y="171486"/>
            <a:ext cx="10515600" cy="1325563"/>
          </a:xfrm>
        </p:spPr>
        <p:txBody>
          <a:bodyPr/>
          <a:lstStyle/>
          <a:p>
            <a:r>
              <a:rPr lang="en-US" dirty="0"/>
              <a:t>Introduction</a:t>
            </a:r>
          </a:p>
        </p:txBody>
      </p:sp>
      <p:sp>
        <p:nvSpPr>
          <p:cNvPr id="3" name="Content Placeholder 2">
            <a:extLst>
              <a:ext uri="{FF2B5EF4-FFF2-40B4-BE49-F238E27FC236}">
                <a16:creationId xmlns:a16="http://schemas.microsoft.com/office/drawing/2014/main" id="{88C22719-48BF-C839-83AA-A308D83A8B03}"/>
              </a:ext>
            </a:extLst>
          </p:cNvPr>
          <p:cNvSpPr>
            <a:spLocks noGrp="1"/>
          </p:cNvSpPr>
          <p:nvPr>
            <p:ph idx="1"/>
          </p:nvPr>
        </p:nvSpPr>
        <p:spPr>
          <a:xfrm>
            <a:off x="838200" y="1363045"/>
            <a:ext cx="10515600" cy="3682290"/>
          </a:xfrm>
        </p:spPr>
        <p:txBody>
          <a:bodyPr>
            <a:normAutofit fontScale="77500" lnSpcReduction="20000"/>
          </a:bodyPr>
          <a:lstStyle/>
          <a:p>
            <a:r>
              <a:rPr lang="en-GB" dirty="0"/>
              <a:t>Current Tropical Data methods use field surveys</a:t>
            </a:r>
          </a:p>
          <a:p>
            <a:r>
              <a:rPr lang="en-GB" dirty="0"/>
              <a:t>Analysis at EU level</a:t>
            </a:r>
          </a:p>
          <a:p>
            <a:pPr marL="0" indent="0">
              <a:buNone/>
            </a:pPr>
            <a:endParaRPr lang="en-GB" dirty="0"/>
          </a:p>
          <a:p>
            <a:pPr marL="0" indent="0">
              <a:lnSpc>
                <a:spcPct val="120000"/>
              </a:lnSpc>
              <a:buNone/>
            </a:pPr>
            <a:r>
              <a:rPr lang="en-GB" sz="2900" b="1" dirty="0"/>
              <a:t>Challenges:</a:t>
            </a:r>
            <a:endParaRPr lang="en-GB" sz="2900" dirty="0"/>
          </a:p>
          <a:p>
            <a:pPr>
              <a:lnSpc>
                <a:spcPct val="120000"/>
              </a:lnSpc>
            </a:pPr>
            <a:r>
              <a:rPr lang="en-US" altLang="ja-JP" sz="2600" dirty="0"/>
              <a:t>Estimating </a:t>
            </a:r>
            <a:r>
              <a:rPr lang="en-US" altLang="ja-JP" sz="2600" b="1" dirty="0"/>
              <a:t>low levels of prevalence</a:t>
            </a:r>
          </a:p>
          <a:p>
            <a:pPr>
              <a:lnSpc>
                <a:spcPct val="120000"/>
              </a:lnSpc>
            </a:pPr>
            <a:r>
              <a:rPr lang="en-US" altLang="ja-JP" sz="2600" dirty="0"/>
              <a:t>Impossible to estimate the prevalence </a:t>
            </a:r>
            <a:r>
              <a:rPr lang="en-US" altLang="ja-JP" sz="2600" b="1" dirty="0"/>
              <a:t>in EUs where surveys cannot be conducted</a:t>
            </a:r>
          </a:p>
          <a:p>
            <a:pPr>
              <a:lnSpc>
                <a:spcPct val="120000"/>
              </a:lnSpc>
            </a:pPr>
            <a:r>
              <a:rPr lang="en-US" altLang="ja-JP" sz="2600" b="1" dirty="0"/>
              <a:t>95% confidence intervals</a:t>
            </a:r>
          </a:p>
          <a:p>
            <a:pPr marL="742950" lvl="1" indent="-285750">
              <a:lnSpc>
                <a:spcPct val="120000"/>
              </a:lnSpc>
              <a:buFont typeface="Arial" panose="020B0604020202020204" pitchFamily="34" charset="0"/>
              <a:buChar char="•"/>
            </a:pPr>
            <a:r>
              <a:rPr lang="en-US" altLang="ja-JP" sz="2600" dirty="0"/>
              <a:t>Ignore spatial correlation </a:t>
            </a:r>
            <a:r>
              <a:rPr lang="ja-JP" altLang="en-US" sz="2600" dirty="0"/>
              <a:t>→ </a:t>
            </a:r>
            <a:r>
              <a:rPr lang="en-GB" altLang="ja-JP" sz="2600" dirty="0"/>
              <a:t>statistically less reliable</a:t>
            </a:r>
            <a:endParaRPr lang="en-US" altLang="ja-JP" sz="2600" dirty="0">
              <a:solidFill>
                <a:srgbClr val="FF0000"/>
              </a:solidFill>
            </a:endParaRPr>
          </a:p>
          <a:p>
            <a:pPr marL="742950" lvl="1" indent="-285750">
              <a:lnSpc>
                <a:spcPct val="120000"/>
              </a:lnSpc>
              <a:buFont typeface="Arial" panose="020B0604020202020204" pitchFamily="34" charset="0"/>
              <a:buChar char="•"/>
            </a:pPr>
            <a:r>
              <a:rPr lang="en-US" altLang="ja-JP" sz="2600" b="1" dirty="0"/>
              <a:t>Interpretation</a:t>
            </a:r>
            <a:r>
              <a:rPr lang="en-US" altLang="ja-JP" sz="2600" dirty="0"/>
              <a:t>: How narrow should it be?</a:t>
            </a:r>
          </a:p>
          <a:p>
            <a:pPr marL="0" indent="0">
              <a:buNone/>
            </a:pPr>
            <a:endParaRPr lang="en-US" dirty="0"/>
          </a:p>
        </p:txBody>
      </p:sp>
      <p:sp>
        <p:nvSpPr>
          <p:cNvPr id="5" name="TextBox 4">
            <a:extLst>
              <a:ext uri="{FF2B5EF4-FFF2-40B4-BE49-F238E27FC236}">
                <a16:creationId xmlns:a16="http://schemas.microsoft.com/office/drawing/2014/main" id="{FC31D012-1B2E-553C-E0AA-E4CCE533A503}"/>
              </a:ext>
            </a:extLst>
          </p:cNvPr>
          <p:cNvSpPr txBox="1"/>
          <p:nvPr/>
        </p:nvSpPr>
        <p:spPr>
          <a:xfrm>
            <a:off x="838200" y="5161802"/>
            <a:ext cx="10515600" cy="923330"/>
          </a:xfrm>
          <a:prstGeom prst="rect">
            <a:avLst/>
          </a:prstGeom>
          <a:noFill/>
        </p:spPr>
        <p:txBody>
          <a:bodyPr wrap="square">
            <a:spAutoFit/>
          </a:bodyPr>
          <a:lstStyle/>
          <a:p>
            <a:r>
              <a:rPr lang="en-US" altLang="ja-JP" sz="2000" dirty="0"/>
              <a:t>We are researching the use of model-based </a:t>
            </a:r>
            <a:r>
              <a:rPr lang="en-US" altLang="ja-JP" sz="2000" dirty="0" err="1"/>
              <a:t>geostatistics</a:t>
            </a:r>
            <a:r>
              <a:rPr lang="en-US" altLang="ja-JP" sz="2000" dirty="0"/>
              <a:t> (MBG) to enhance current survey methods</a:t>
            </a:r>
          </a:p>
          <a:p>
            <a:endParaRPr lang="en-GB" sz="3400" b="1" dirty="0"/>
          </a:p>
        </p:txBody>
      </p:sp>
      <p:sp>
        <p:nvSpPr>
          <p:cNvPr id="6" name="Frame 5">
            <a:extLst>
              <a:ext uri="{FF2B5EF4-FFF2-40B4-BE49-F238E27FC236}">
                <a16:creationId xmlns:a16="http://schemas.microsoft.com/office/drawing/2014/main" id="{7F53E62E-72E4-4586-FE69-F7CF6FBF3CF8}"/>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EF3861E5-CA8E-8700-01B7-6EDDC3616E6A}"/>
              </a:ext>
            </a:extLst>
          </p:cNvPr>
          <p:cNvSpPr txBox="1"/>
          <p:nvPr/>
        </p:nvSpPr>
        <p:spPr>
          <a:xfrm>
            <a:off x="2578698" y="6057766"/>
            <a:ext cx="6099586" cy="461665"/>
          </a:xfrm>
          <a:prstGeom prst="rect">
            <a:avLst/>
          </a:prstGeom>
          <a:noFill/>
        </p:spPr>
        <p:txBody>
          <a:bodyPr wrap="square">
            <a:spAutoFit/>
          </a:bodyPr>
          <a:lstStyle/>
          <a:p>
            <a:r>
              <a:rPr lang="en-GB" sz="2400" b="1" u="sng" dirty="0"/>
              <a:t>Practical standard survey methods unchanged</a:t>
            </a:r>
          </a:p>
        </p:txBody>
      </p:sp>
    </p:spTree>
    <p:extLst>
      <p:ext uri="{BB962C8B-B14F-4D97-AF65-F5344CB8AC3E}">
        <p14:creationId xmlns:p14="http://schemas.microsoft.com/office/powerpoint/2010/main" val="2234324204"/>
      </p:ext>
    </p:extLst>
  </p:cSld>
  <p:clrMapOvr>
    <a:masterClrMapping/>
  </p:clrMapOvr>
  <mc:AlternateContent xmlns:mc="http://schemas.openxmlformats.org/markup-compatibility/2006" xmlns:p14="http://schemas.microsoft.com/office/powerpoint/2010/main">
    <mc:Choice Requires="p14">
      <p:transition spd="slow" p14:dur="2000" advTm="73348"/>
    </mc:Choice>
    <mc:Fallback xmlns="">
      <p:transition spd="slow" advTm="7334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B3E94-010A-AC26-988E-FD8D70B20E6D}"/>
              </a:ext>
            </a:extLst>
          </p:cNvPr>
          <p:cNvSpPr>
            <a:spLocks noGrp="1"/>
          </p:cNvSpPr>
          <p:nvPr>
            <p:ph type="title"/>
          </p:nvPr>
        </p:nvSpPr>
        <p:spPr>
          <a:xfrm>
            <a:off x="1061589" y="393377"/>
            <a:ext cx="10716457" cy="1325563"/>
          </a:xfrm>
        </p:spPr>
        <p:txBody>
          <a:bodyPr/>
          <a:lstStyle/>
          <a:p>
            <a:r>
              <a:rPr lang="en-US" dirty="0"/>
              <a:t>Introduction to MBG</a:t>
            </a:r>
          </a:p>
        </p:txBody>
      </p:sp>
      <p:sp>
        <p:nvSpPr>
          <p:cNvPr id="4" name="Frame 3">
            <a:extLst>
              <a:ext uri="{FF2B5EF4-FFF2-40B4-BE49-F238E27FC236}">
                <a16:creationId xmlns:a16="http://schemas.microsoft.com/office/drawing/2014/main" id="{C193BA5C-C39A-075A-300D-0A3A2F01F23D}"/>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CAFF1122-6678-B5E0-2B2F-23DFAE9154CB}"/>
              </a:ext>
            </a:extLst>
          </p:cNvPr>
          <p:cNvSpPr txBox="1"/>
          <p:nvPr/>
        </p:nvSpPr>
        <p:spPr>
          <a:xfrm>
            <a:off x="1061589" y="1546725"/>
            <a:ext cx="10068821"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Geostatistics is a branch of spatial statistics</a:t>
            </a:r>
            <a:endParaRPr lang="en-US" sz="2400" dirty="0"/>
          </a:p>
          <a:p>
            <a:pPr marL="285750" indent="-285750">
              <a:buFont typeface="Arial" panose="020B0604020202020204" pitchFamily="34" charset="0"/>
              <a:buChar char="•"/>
            </a:pPr>
            <a:r>
              <a:rPr lang="en-US" sz="2400" dirty="0"/>
              <a:t>The aim: study geographical variation throughout a region of interest </a:t>
            </a:r>
          </a:p>
          <a:p>
            <a:pPr marL="285750" indent="-285750">
              <a:buFont typeface="Arial" panose="020B0604020202020204" pitchFamily="34" charset="0"/>
              <a:buChar char="•"/>
            </a:pPr>
            <a:r>
              <a:rPr lang="en-US" sz="2400" dirty="0"/>
              <a:t>When: the available data are limited to sampling locations </a:t>
            </a:r>
            <a:endParaRPr lang="en-GB" sz="2400" dirty="0"/>
          </a:p>
          <a:p>
            <a:pPr marL="285750" indent="-285750">
              <a:buFont typeface="Arial" panose="020B0604020202020204" pitchFamily="34" charset="0"/>
              <a:buChar char="•"/>
            </a:pPr>
            <a:r>
              <a:rPr lang="en-GB" sz="2400" dirty="0"/>
              <a:t>Difference from non-spatial statistical methods: the ability to quantify and account for </a:t>
            </a:r>
            <a:r>
              <a:rPr lang="en-GB" sz="2400" i="1" u="sng" dirty="0"/>
              <a:t>spatial correlation</a:t>
            </a:r>
          </a:p>
        </p:txBody>
      </p:sp>
      <p:grpSp>
        <p:nvGrpSpPr>
          <p:cNvPr id="42" name="Group 41">
            <a:extLst>
              <a:ext uri="{FF2B5EF4-FFF2-40B4-BE49-F238E27FC236}">
                <a16:creationId xmlns:a16="http://schemas.microsoft.com/office/drawing/2014/main" id="{35A4498D-BA64-F7C8-5F97-7E2F2366D496}"/>
              </a:ext>
            </a:extLst>
          </p:cNvPr>
          <p:cNvGrpSpPr/>
          <p:nvPr/>
        </p:nvGrpSpPr>
        <p:grpSpPr>
          <a:xfrm>
            <a:off x="6887730" y="3959813"/>
            <a:ext cx="4022663" cy="2468641"/>
            <a:chOff x="6096000" y="3643313"/>
            <a:chExt cx="4295887" cy="2928937"/>
          </a:xfrm>
        </p:grpSpPr>
        <p:sp>
          <p:nvSpPr>
            <p:cNvPr id="17" name="Rectangle 16">
              <a:extLst>
                <a:ext uri="{FF2B5EF4-FFF2-40B4-BE49-F238E27FC236}">
                  <a16:creationId xmlns:a16="http://schemas.microsoft.com/office/drawing/2014/main" id="{FF84F49A-1403-74A1-2352-4436E674A6E9}"/>
                </a:ext>
              </a:extLst>
            </p:cNvPr>
            <p:cNvSpPr/>
            <p:nvPr/>
          </p:nvSpPr>
          <p:spPr>
            <a:xfrm>
              <a:off x="6096000" y="3643313"/>
              <a:ext cx="4295887" cy="2928937"/>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Home">
              <a:extLst>
                <a:ext uri="{FF2B5EF4-FFF2-40B4-BE49-F238E27FC236}">
                  <a16:creationId xmlns:a16="http://schemas.microsoft.com/office/drawing/2014/main" id="{E9811BD2-2654-F04C-AD0F-DDD0D12CC7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1215" y="5805129"/>
              <a:ext cx="434755" cy="434755"/>
            </a:xfrm>
            <a:prstGeom prst="rect">
              <a:avLst/>
            </a:prstGeom>
          </p:spPr>
        </p:pic>
        <p:pic>
          <p:nvPicPr>
            <p:cNvPr id="14" name="Graphic 13" descr="House">
              <a:extLst>
                <a:ext uri="{FF2B5EF4-FFF2-40B4-BE49-F238E27FC236}">
                  <a16:creationId xmlns:a16="http://schemas.microsoft.com/office/drawing/2014/main" id="{80E43FA5-0DBF-FDDB-F17B-13589BC0FF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91198" y="5386326"/>
              <a:ext cx="434755" cy="434755"/>
            </a:xfrm>
            <a:prstGeom prst="rect">
              <a:avLst/>
            </a:prstGeom>
          </p:spPr>
        </p:pic>
        <p:pic>
          <p:nvPicPr>
            <p:cNvPr id="15" name="Graphic 14" descr="House">
              <a:extLst>
                <a:ext uri="{FF2B5EF4-FFF2-40B4-BE49-F238E27FC236}">
                  <a16:creationId xmlns:a16="http://schemas.microsoft.com/office/drawing/2014/main" id="{D84743CD-89C4-5FFB-E619-B1FD127BC5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92065" y="5621577"/>
              <a:ext cx="434755" cy="434755"/>
            </a:xfrm>
            <a:prstGeom prst="rect">
              <a:avLst/>
            </a:prstGeom>
          </p:spPr>
        </p:pic>
        <p:pic>
          <p:nvPicPr>
            <p:cNvPr id="26" name="Graphic 25" descr="House">
              <a:extLst>
                <a:ext uri="{FF2B5EF4-FFF2-40B4-BE49-F238E27FC236}">
                  <a16:creationId xmlns:a16="http://schemas.microsoft.com/office/drawing/2014/main" id="{8E5990FA-6A75-E726-F28F-E4629496C5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65542" y="3744114"/>
              <a:ext cx="304135" cy="304135"/>
            </a:xfrm>
            <a:prstGeom prst="rect">
              <a:avLst/>
            </a:prstGeom>
          </p:spPr>
        </p:pic>
        <p:pic>
          <p:nvPicPr>
            <p:cNvPr id="27" name="Graphic 26" descr="Home">
              <a:extLst>
                <a:ext uri="{FF2B5EF4-FFF2-40B4-BE49-F238E27FC236}">
                  <a16:creationId xmlns:a16="http://schemas.microsoft.com/office/drawing/2014/main" id="{C635FCD8-58D0-6FBD-4C6E-496541D152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77786" y="4048074"/>
              <a:ext cx="300825" cy="300825"/>
            </a:xfrm>
            <a:prstGeom prst="rect">
              <a:avLst/>
            </a:prstGeom>
          </p:spPr>
        </p:pic>
        <p:pic>
          <p:nvPicPr>
            <p:cNvPr id="28" name="Graphic 27" descr="Home">
              <a:extLst>
                <a:ext uri="{FF2B5EF4-FFF2-40B4-BE49-F238E27FC236}">
                  <a16:creationId xmlns:a16="http://schemas.microsoft.com/office/drawing/2014/main" id="{68D8E98D-7BC2-469B-3A5F-83A96B4766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6121" y="5968471"/>
              <a:ext cx="434755" cy="434755"/>
            </a:xfrm>
            <a:prstGeom prst="rect">
              <a:avLst/>
            </a:prstGeom>
          </p:spPr>
        </p:pic>
        <p:pic>
          <p:nvPicPr>
            <p:cNvPr id="29" name="Graphic 28" descr="House">
              <a:extLst>
                <a:ext uri="{FF2B5EF4-FFF2-40B4-BE49-F238E27FC236}">
                  <a16:creationId xmlns:a16="http://schemas.microsoft.com/office/drawing/2014/main" id="{B2F6BF43-A3BB-B43B-C964-92C508A29B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43943" y="5718283"/>
              <a:ext cx="434755" cy="434755"/>
            </a:xfrm>
            <a:prstGeom prst="rect">
              <a:avLst/>
            </a:prstGeom>
          </p:spPr>
        </p:pic>
        <p:pic>
          <p:nvPicPr>
            <p:cNvPr id="30" name="Graphic 29" descr="House">
              <a:extLst>
                <a:ext uri="{FF2B5EF4-FFF2-40B4-BE49-F238E27FC236}">
                  <a16:creationId xmlns:a16="http://schemas.microsoft.com/office/drawing/2014/main" id="{D94197AA-741F-514F-14DE-D72078C343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55705" y="6119213"/>
              <a:ext cx="434755" cy="434755"/>
            </a:xfrm>
            <a:prstGeom prst="rect">
              <a:avLst/>
            </a:prstGeom>
          </p:spPr>
        </p:pic>
        <p:sp>
          <p:nvSpPr>
            <p:cNvPr id="31" name="Left-right Arrow 30">
              <a:extLst>
                <a:ext uri="{FF2B5EF4-FFF2-40B4-BE49-F238E27FC236}">
                  <a16:creationId xmlns:a16="http://schemas.microsoft.com/office/drawing/2014/main" id="{B8C8C861-6117-AA99-C25A-BA61C99FC590}"/>
                </a:ext>
              </a:extLst>
            </p:cNvPr>
            <p:cNvSpPr/>
            <p:nvPr/>
          </p:nvSpPr>
          <p:spPr>
            <a:xfrm rot="1111073">
              <a:off x="7122261" y="5912914"/>
              <a:ext cx="919640" cy="395535"/>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Curved Connector 32">
              <a:extLst>
                <a:ext uri="{FF2B5EF4-FFF2-40B4-BE49-F238E27FC236}">
                  <a16:creationId xmlns:a16="http://schemas.microsoft.com/office/drawing/2014/main" id="{61926DE1-B6B0-F71D-FADA-A59359B4C428}"/>
                </a:ext>
              </a:extLst>
            </p:cNvPr>
            <p:cNvCxnSpPr>
              <a:cxnSpLocks/>
            </p:cNvCxnSpPr>
            <p:nvPr/>
          </p:nvCxnSpPr>
          <p:spPr>
            <a:xfrm flipV="1">
              <a:off x="6809442" y="4008915"/>
              <a:ext cx="2722556" cy="1475629"/>
            </a:xfrm>
            <a:prstGeom prst="curvedConnector3">
              <a:avLst>
                <a:gd name="adj1" fmla="val 50000"/>
              </a:avLst>
            </a:prstGeom>
            <a:ln w="41275">
              <a:solidFill>
                <a:srgbClr val="FF0000">
                  <a:alpha val="44625"/>
                </a:srgbClr>
              </a:solidFill>
              <a:headEnd type="triangle"/>
              <a:tailEnd type="triangle"/>
            </a:ln>
          </p:spPr>
          <p:style>
            <a:lnRef idx="3">
              <a:schemeClr val="accent2"/>
            </a:lnRef>
            <a:fillRef idx="0">
              <a:schemeClr val="accent2"/>
            </a:fillRef>
            <a:effectRef idx="2">
              <a:schemeClr val="accent2"/>
            </a:effectRef>
            <a:fontRef idx="minor">
              <a:schemeClr val="tx1"/>
            </a:fontRef>
          </p:style>
        </p:cxnSp>
        <p:pic>
          <p:nvPicPr>
            <p:cNvPr id="38" name="Graphic 37" descr="Home">
              <a:extLst>
                <a:ext uri="{FF2B5EF4-FFF2-40B4-BE49-F238E27FC236}">
                  <a16:creationId xmlns:a16="http://schemas.microsoft.com/office/drawing/2014/main" id="{4014CAF7-1BD4-CDAD-57EE-DF77BDDD19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84509" y="3787371"/>
              <a:ext cx="300825" cy="300825"/>
            </a:xfrm>
            <a:prstGeom prst="rect">
              <a:avLst/>
            </a:prstGeom>
          </p:spPr>
        </p:pic>
      </p:grpSp>
      <p:sp>
        <p:nvSpPr>
          <p:cNvPr id="41" name="TextBox 40">
            <a:extLst>
              <a:ext uri="{FF2B5EF4-FFF2-40B4-BE49-F238E27FC236}">
                <a16:creationId xmlns:a16="http://schemas.microsoft.com/office/drawing/2014/main" id="{8ED31F8B-99B9-68CB-F22D-ADA9804581EF}"/>
              </a:ext>
            </a:extLst>
          </p:cNvPr>
          <p:cNvSpPr txBox="1"/>
          <p:nvPr/>
        </p:nvSpPr>
        <p:spPr>
          <a:xfrm>
            <a:off x="1287570" y="4811369"/>
            <a:ext cx="4460447" cy="1077218"/>
          </a:xfrm>
          <a:prstGeom prst="rect">
            <a:avLst/>
          </a:prstGeom>
          <a:noFill/>
          <a:ln>
            <a:solidFill>
              <a:schemeClr val="tx1">
                <a:lumMod val="50000"/>
                <a:lumOff val="50000"/>
              </a:schemeClr>
            </a:solidFill>
          </a:ln>
        </p:spPr>
        <p:txBody>
          <a:bodyPr wrap="square" rtlCol="0">
            <a:spAutoFit/>
          </a:bodyPr>
          <a:lstStyle/>
          <a:p>
            <a:r>
              <a:rPr lang="en-US" sz="3200" dirty="0"/>
              <a:t>Trachoma prevalence tends to cluster spatially</a:t>
            </a:r>
          </a:p>
        </p:txBody>
      </p:sp>
      <p:sp>
        <p:nvSpPr>
          <p:cNvPr id="3" name="Content Placeholder 5">
            <a:extLst>
              <a:ext uri="{FF2B5EF4-FFF2-40B4-BE49-F238E27FC236}">
                <a16:creationId xmlns:a16="http://schemas.microsoft.com/office/drawing/2014/main" id="{C5BA0BF4-ACDB-06FC-699D-62D72965BFD2}"/>
              </a:ext>
            </a:extLst>
          </p:cNvPr>
          <p:cNvSpPr txBox="1">
            <a:spLocks/>
          </p:cNvSpPr>
          <p:nvPr/>
        </p:nvSpPr>
        <p:spPr>
          <a:xfrm>
            <a:off x="4265084" y="6434377"/>
            <a:ext cx="7837269" cy="3382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AEB4B9"/>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EB4B9"/>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EB4B9"/>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b="0" i="0" dirty="0">
                <a:solidFill>
                  <a:srgbClr val="555555"/>
                </a:solidFill>
                <a:effectLst/>
                <a:latin typeface="robotoregular"/>
              </a:rPr>
              <a:t>Diggle, P. J., &amp; Giorgi, E. (2019). </a:t>
            </a:r>
            <a:r>
              <a:rPr lang="en-US" sz="1050" b="0" i="1" dirty="0">
                <a:solidFill>
                  <a:srgbClr val="555555"/>
                </a:solidFill>
                <a:effectLst/>
                <a:latin typeface="robotoregular"/>
              </a:rPr>
              <a:t>Model-based </a:t>
            </a:r>
            <a:r>
              <a:rPr lang="en-US" sz="1050" b="0" i="1" dirty="0" err="1">
                <a:solidFill>
                  <a:srgbClr val="555555"/>
                </a:solidFill>
                <a:effectLst/>
                <a:latin typeface="robotoregular"/>
              </a:rPr>
              <a:t>geostatistics</a:t>
            </a:r>
            <a:r>
              <a:rPr lang="en-US" sz="1050" b="0" i="1" dirty="0">
                <a:solidFill>
                  <a:srgbClr val="555555"/>
                </a:solidFill>
                <a:effectLst/>
                <a:latin typeface="robotoregular"/>
              </a:rPr>
              <a:t> for global public health : Methods and applications</a:t>
            </a:r>
            <a:r>
              <a:rPr lang="en-US" sz="1050" b="0" i="0" dirty="0">
                <a:solidFill>
                  <a:srgbClr val="555555"/>
                </a:solidFill>
                <a:effectLst/>
                <a:latin typeface="robotoregular"/>
              </a:rPr>
              <a:t>. CRC Press LLC.</a:t>
            </a:r>
            <a:r>
              <a:rPr lang="en-US" sz="1400" dirty="0"/>
              <a:t>.</a:t>
            </a:r>
          </a:p>
        </p:txBody>
      </p:sp>
    </p:spTree>
    <p:extLst>
      <p:ext uri="{BB962C8B-B14F-4D97-AF65-F5344CB8AC3E}">
        <p14:creationId xmlns:p14="http://schemas.microsoft.com/office/powerpoint/2010/main" val="1305202341"/>
      </p:ext>
    </p:extLst>
  </p:cSld>
  <p:clrMapOvr>
    <a:masterClrMapping/>
  </p:clrMapOvr>
  <mc:AlternateContent xmlns:mc="http://schemas.openxmlformats.org/markup-compatibility/2006" xmlns:p14="http://schemas.microsoft.com/office/powerpoint/2010/main">
    <mc:Choice Requires="p14">
      <p:transition spd="slow" p14:dur="2000" advTm="48084"/>
    </mc:Choice>
    <mc:Fallback xmlns="">
      <p:transition spd="slow" advTm="4808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07CB3-9437-894F-1B2B-111601C111CD}"/>
              </a:ext>
            </a:extLst>
          </p:cNvPr>
          <p:cNvPicPr>
            <a:picLocks noChangeAspect="1"/>
          </p:cNvPicPr>
          <p:nvPr/>
        </p:nvPicPr>
        <p:blipFill>
          <a:blip r:embed="rId3"/>
          <a:stretch>
            <a:fillRect/>
          </a:stretch>
        </p:blipFill>
        <p:spPr>
          <a:xfrm>
            <a:off x="585513" y="1949326"/>
            <a:ext cx="3493274" cy="2422039"/>
          </a:xfrm>
          <a:prstGeom prst="rect">
            <a:avLst/>
          </a:prstGeom>
        </p:spPr>
      </p:pic>
      <p:pic>
        <p:nvPicPr>
          <p:cNvPr id="6" name="Picture 5">
            <a:extLst>
              <a:ext uri="{FF2B5EF4-FFF2-40B4-BE49-F238E27FC236}">
                <a16:creationId xmlns:a16="http://schemas.microsoft.com/office/drawing/2014/main" id="{73086D6B-02C4-B7FA-0EB7-725A148519F3}"/>
              </a:ext>
            </a:extLst>
          </p:cNvPr>
          <p:cNvPicPr>
            <a:picLocks noChangeAspect="1"/>
          </p:cNvPicPr>
          <p:nvPr/>
        </p:nvPicPr>
        <p:blipFill>
          <a:blip r:embed="rId4"/>
          <a:stretch>
            <a:fillRect/>
          </a:stretch>
        </p:blipFill>
        <p:spPr>
          <a:xfrm>
            <a:off x="4244128" y="1947542"/>
            <a:ext cx="2445587" cy="2440318"/>
          </a:xfrm>
          <a:prstGeom prst="rect">
            <a:avLst/>
          </a:prstGeom>
        </p:spPr>
      </p:pic>
      <p:sp>
        <p:nvSpPr>
          <p:cNvPr id="9" name="Arrow: Right 8">
            <a:extLst>
              <a:ext uri="{FF2B5EF4-FFF2-40B4-BE49-F238E27FC236}">
                <a16:creationId xmlns:a16="http://schemas.microsoft.com/office/drawing/2014/main" id="{A7676EB2-29FE-BD1C-9269-E50C71ADC3DF}"/>
              </a:ext>
            </a:extLst>
          </p:cNvPr>
          <p:cNvSpPr/>
          <p:nvPr/>
        </p:nvSpPr>
        <p:spPr>
          <a:xfrm>
            <a:off x="3827214" y="2909707"/>
            <a:ext cx="755009" cy="394282"/>
          </a:xfrm>
          <a:prstGeom prst="rightArrow">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7AAE133-F18F-BE6D-E53E-F20093DA78D0}"/>
              </a:ext>
            </a:extLst>
          </p:cNvPr>
          <p:cNvSpPr txBox="1"/>
          <p:nvPr/>
        </p:nvSpPr>
        <p:spPr>
          <a:xfrm>
            <a:off x="918087" y="1333072"/>
            <a:ext cx="3177778" cy="400110"/>
          </a:xfrm>
          <a:prstGeom prst="rect">
            <a:avLst/>
          </a:prstGeom>
          <a:noFill/>
        </p:spPr>
        <p:txBody>
          <a:bodyPr wrap="square" rtlCol="0">
            <a:spAutoFit/>
          </a:bodyPr>
          <a:lstStyle/>
          <a:p>
            <a:r>
              <a:rPr lang="en-GB" sz="2000" dirty="0"/>
              <a:t>Survey at limited locations </a:t>
            </a:r>
          </a:p>
        </p:txBody>
      </p:sp>
      <p:sp>
        <p:nvSpPr>
          <p:cNvPr id="11" name="TextBox 10">
            <a:extLst>
              <a:ext uri="{FF2B5EF4-FFF2-40B4-BE49-F238E27FC236}">
                <a16:creationId xmlns:a16="http://schemas.microsoft.com/office/drawing/2014/main" id="{BF49E3E3-0BFB-199E-249D-E3AE63C7E6CA}"/>
              </a:ext>
            </a:extLst>
          </p:cNvPr>
          <p:cNvSpPr txBox="1"/>
          <p:nvPr/>
        </p:nvSpPr>
        <p:spPr>
          <a:xfrm>
            <a:off x="4187579" y="1333072"/>
            <a:ext cx="2767421" cy="400110"/>
          </a:xfrm>
          <a:prstGeom prst="rect">
            <a:avLst/>
          </a:prstGeom>
          <a:noFill/>
        </p:spPr>
        <p:txBody>
          <a:bodyPr wrap="square" rtlCol="0">
            <a:spAutoFit/>
          </a:bodyPr>
          <a:lstStyle/>
          <a:p>
            <a:r>
              <a:rPr lang="en-GB" sz="2000" dirty="0"/>
              <a:t>Continuous risk surface</a:t>
            </a:r>
          </a:p>
        </p:txBody>
      </p:sp>
      <p:sp>
        <p:nvSpPr>
          <p:cNvPr id="12" name="TextBox 11">
            <a:extLst>
              <a:ext uri="{FF2B5EF4-FFF2-40B4-BE49-F238E27FC236}">
                <a16:creationId xmlns:a16="http://schemas.microsoft.com/office/drawing/2014/main" id="{ADC7BD55-557C-8FEC-EEEA-492C257CEBC5}"/>
              </a:ext>
            </a:extLst>
          </p:cNvPr>
          <p:cNvSpPr txBox="1"/>
          <p:nvPr/>
        </p:nvSpPr>
        <p:spPr>
          <a:xfrm>
            <a:off x="8568466" y="3199559"/>
            <a:ext cx="3533887" cy="707886"/>
          </a:xfrm>
          <a:prstGeom prst="rect">
            <a:avLst/>
          </a:prstGeom>
          <a:noFill/>
        </p:spPr>
        <p:txBody>
          <a:bodyPr wrap="square" rtlCol="0">
            <a:spAutoFit/>
          </a:bodyPr>
          <a:lstStyle/>
          <a:p>
            <a:r>
              <a:rPr lang="en-GB" altLang="ja-JP" sz="2000" b="1" dirty="0"/>
              <a:t>Output 2. Predictive probability </a:t>
            </a:r>
          </a:p>
          <a:p>
            <a:r>
              <a:rPr lang="en-GB" altLang="ja-JP" sz="2000" dirty="0"/>
              <a:t>= </a:t>
            </a:r>
            <a:r>
              <a:rPr lang="en-GB" sz="2000" dirty="0"/>
              <a:t>likelihood of elimination</a:t>
            </a:r>
          </a:p>
        </p:txBody>
      </p:sp>
      <p:sp>
        <p:nvSpPr>
          <p:cNvPr id="13" name="Content Placeholder 5">
            <a:extLst>
              <a:ext uri="{FF2B5EF4-FFF2-40B4-BE49-F238E27FC236}">
                <a16:creationId xmlns:a16="http://schemas.microsoft.com/office/drawing/2014/main" id="{34D54D7B-416E-812E-964B-B69A61795C6C}"/>
              </a:ext>
            </a:extLst>
          </p:cNvPr>
          <p:cNvSpPr txBox="1">
            <a:spLocks/>
          </p:cNvSpPr>
          <p:nvPr/>
        </p:nvSpPr>
        <p:spPr>
          <a:xfrm>
            <a:off x="548645" y="6275058"/>
            <a:ext cx="2863932" cy="357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AEB4B9"/>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EB4B9"/>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EB4B9"/>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kern="100" dirty="0" err="1">
                <a:effectLst/>
                <a:latin typeface="Calibri" panose="020F0502020204030204" pitchFamily="34" charset="0"/>
                <a:ea typeface="Yu Mincho" panose="02020400000000000000" pitchFamily="18" charset="-128"/>
                <a:cs typeface="Times New Roman" panose="02020603050405020304" pitchFamily="18" charset="0"/>
              </a:rPr>
              <a:t>Fronterre</a:t>
            </a:r>
            <a:r>
              <a:rPr lang="en-GB" sz="1400" kern="100" dirty="0">
                <a:effectLst/>
                <a:latin typeface="Calibri" panose="020F0502020204030204" pitchFamily="34" charset="0"/>
                <a:ea typeface="Yu Mincho" panose="02020400000000000000" pitchFamily="18" charset="-128"/>
                <a:cs typeface="Times New Roman" panose="02020603050405020304" pitchFamily="18" charset="0"/>
              </a:rPr>
              <a:t> et al., J. Infect. Dis. </a:t>
            </a:r>
            <a:r>
              <a:rPr lang="en-US" sz="1400" dirty="0"/>
              <a:t>2020.</a:t>
            </a:r>
          </a:p>
        </p:txBody>
      </p:sp>
      <p:pic>
        <p:nvPicPr>
          <p:cNvPr id="5" name="Picture 4">
            <a:extLst>
              <a:ext uri="{FF2B5EF4-FFF2-40B4-BE49-F238E27FC236}">
                <a16:creationId xmlns:a16="http://schemas.microsoft.com/office/drawing/2014/main" id="{D89C7CFE-7162-B70E-EDCF-1A2E8046A0CD}"/>
              </a:ext>
            </a:extLst>
          </p:cNvPr>
          <p:cNvPicPr>
            <a:picLocks noChangeAspect="1"/>
          </p:cNvPicPr>
          <p:nvPr/>
        </p:nvPicPr>
        <p:blipFill>
          <a:blip r:embed="rId5"/>
          <a:stretch>
            <a:fillRect/>
          </a:stretch>
        </p:blipFill>
        <p:spPr>
          <a:xfrm>
            <a:off x="8891513" y="551518"/>
            <a:ext cx="2640209" cy="2651564"/>
          </a:xfrm>
          <a:prstGeom prst="rect">
            <a:avLst/>
          </a:prstGeom>
        </p:spPr>
      </p:pic>
      <p:pic>
        <p:nvPicPr>
          <p:cNvPr id="16" name="Picture 15">
            <a:extLst>
              <a:ext uri="{FF2B5EF4-FFF2-40B4-BE49-F238E27FC236}">
                <a16:creationId xmlns:a16="http://schemas.microsoft.com/office/drawing/2014/main" id="{2D9534F9-A2BC-95D5-780E-731CCDD5F2DE}"/>
              </a:ext>
            </a:extLst>
          </p:cNvPr>
          <p:cNvPicPr>
            <a:picLocks noChangeAspect="1"/>
          </p:cNvPicPr>
          <p:nvPr/>
        </p:nvPicPr>
        <p:blipFill>
          <a:blip r:embed="rId6"/>
          <a:stretch>
            <a:fillRect/>
          </a:stretch>
        </p:blipFill>
        <p:spPr>
          <a:xfrm>
            <a:off x="8998613" y="3928861"/>
            <a:ext cx="2640209" cy="2645912"/>
          </a:xfrm>
          <a:prstGeom prst="rect">
            <a:avLst/>
          </a:prstGeom>
        </p:spPr>
      </p:pic>
      <p:sp>
        <p:nvSpPr>
          <p:cNvPr id="17" name="TextBox 16">
            <a:extLst>
              <a:ext uri="{FF2B5EF4-FFF2-40B4-BE49-F238E27FC236}">
                <a16:creationId xmlns:a16="http://schemas.microsoft.com/office/drawing/2014/main" id="{9CA08B16-5A00-2CC3-328A-D46CEA0104E9}"/>
              </a:ext>
            </a:extLst>
          </p:cNvPr>
          <p:cNvSpPr txBox="1"/>
          <p:nvPr/>
        </p:nvSpPr>
        <p:spPr>
          <a:xfrm>
            <a:off x="2297570" y="4887277"/>
            <a:ext cx="4569305" cy="677108"/>
          </a:xfrm>
          <a:prstGeom prst="rect">
            <a:avLst/>
          </a:prstGeom>
          <a:noFill/>
        </p:spPr>
        <p:txBody>
          <a:bodyPr wrap="square" rtlCol="0">
            <a:spAutoFit/>
          </a:bodyPr>
          <a:lstStyle/>
          <a:p>
            <a:r>
              <a:rPr lang="en-GB" sz="2000" dirty="0"/>
              <a:t>Rationale: </a:t>
            </a:r>
            <a:r>
              <a:rPr lang="en-GB" sz="1800" dirty="0">
                <a:effectLst/>
                <a:latin typeface="Calibri" panose="020F0502020204030204" pitchFamily="34" charset="0"/>
                <a:ea typeface="Yu Mincho" panose="02020400000000000000" pitchFamily="18" charset="-128"/>
                <a:cs typeface="Times New Roman" panose="02020603050405020304" pitchFamily="18" charset="0"/>
              </a:rPr>
              <a:t>the risk factors tend to be </a:t>
            </a:r>
            <a:r>
              <a:rPr lang="en-GB" sz="1800" b="1" dirty="0">
                <a:effectLst/>
                <a:latin typeface="Calibri" panose="020F0502020204030204" pitchFamily="34" charset="0"/>
                <a:ea typeface="Yu Mincho" panose="02020400000000000000" pitchFamily="18" charset="-128"/>
                <a:cs typeface="Times New Roman" panose="02020603050405020304" pitchFamily="18" charset="0"/>
              </a:rPr>
              <a:t>spatially correlated </a:t>
            </a:r>
            <a:r>
              <a:rPr lang="en-GB" sz="1800" dirty="0">
                <a:effectLst/>
                <a:latin typeface="Calibri" panose="020F0502020204030204" pitchFamily="34" charset="0"/>
                <a:ea typeface="Yu Mincho" panose="02020400000000000000" pitchFamily="18" charset="-128"/>
                <a:cs typeface="Times New Roman" panose="02020603050405020304" pitchFamily="18" charset="0"/>
              </a:rPr>
              <a:t>= vary smoothly over space</a:t>
            </a:r>
            <a:endParaRPr lang="en-GB" sz="2000" b="1" dirty="0"/>
          </a:p>
        </p:txBody>
      </p:sp>
      <p:sp>
        <p:nvSpPr>
          <p:cNvPr id="18" name="Oval 17">
            <a:extLst>
              <a:ext uri="{FF2B5EF4-FFF2-40B4-BE49-F238E27FC236}">
                <a16:creationId xmlns:a16="http://schemas.microsoft.com/office/drawing/2014/main" id="{906052C0-7BFD-0DA6-5FB9-A647A1E4A021}"/>
              </a:ext>
            </a:extLst>
          </p:cNvPr>
          <p:cNvSpPr/>
          <p:nvPr/>
        </p:nvSpPr>
        <p:spPr>
          <a:xfrm>
            <a:off x="1991948" y="4581570"/>
            <a:ext cx="4900246" cy="1330284"/>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C2E5122B-FBA8-2AB8-65A5-6A44FE48CE7B}"/>
              </a:ext>
            </a:extLst>
          </p:cNvPr>
          <p:cNvCxnSpPr>
            <a:cxnSpLocks/>
          </p:cNvCxnSpPr>
          <p:nvPr/>
        </p:nvCxnSpPr>
        <p:spPr>
          <a:xfrm>
            <a:off x="4187579" y="3203082"/>
            <a:ext cx="194928" cy="1366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B4BC3A2-A921-55C5-B733-946F561D6782}"/>
              </a:ext>
            </a:extLst>
          </p:cNvPr>
          <p:cNvSpPr txBox="1"/>
          <p:nvPr/>
        </p:nvSpPr>
        <p:spPr>
          <a:xfrm>
            <a:off x="8568466" y="170434"/>
            <a:ext cx="3418500" cy="400110"/>
          </a:xfrm>
          <a:prstGeom prst="rect">
            <a:avLst/>
          </a:prstGeom>
          <a:noFill/>
        </p:spPr>
        <p:txBody>
          <a:bodyPr wrap="square" rtlCol="0">
            <a:spAutoFit/>
          </a:bodyPr>
          <a:lstStyle/>
          <a:p>
            <a:r>
              <a:rPr lang="en-GB" sz="2000" b="1" dirty="0"/>
              <a:t>Output 1. EU-wide prevalence</a:t>
            </a:r>
          </a:p>
        </p:txBody>
      </p:sp>
      <p:sp>
        <p:nvSpPr>
          <p:cNvPr id="25" name="Arrow: Right 24">
            <a:extLst>
              <a:ext uri="{FF2B5EF4-FFF2-40B4-BE49-F238E27FC236}">
                <a16:creationId xmlns:a16="http://schemas.microsoft.com/office/drawing/2014/main" id="{C6D7A5A6-000F-D60C-204F-779D7EFBEC6B}"/>
              </a:ext>
            </a:extLst>
          </p:cNvPr>
          <p:cNvSpPr/>
          <p:nvPr/>
        </p:nvSpPr>
        <p:spPr>
          <a:xfrm>
            <a:off x="6786651" y="2909707"/>
            <a:ext cx="1876827" cy="394282"/>
          </a:xfrm>
          <a:prstGeom prst="rightArrow">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F3EE756-E599-8E1F-9E10-6F659F04EED7}"/>
              </a:ext>
            </a:extLst>
          </p:cNvPr>
          <p:cNvSpPr txBox="1"/>
          <p:nvPr/>
        </p:nvSpPr>
        <p:spPr>
          <a:xfrm>
            <a:off x="6786651" y="1995100"/>
            <a:ext cx="1806397" cy="1015663"/>
          </a:xfrm>
          <a:prstGeom prst="rect">
            <a:avLst/>
          </a:prstGeom>
          <a:noFill/>
        </p:spPr>
        <p:txBody>
          <a:bodyPr wrap="square" rtlCol="0">
            <a:spAutoFit/>
          </a:bodyPr>
          <a:lstStyle/>
          <a:p>
            <a:r>
              <a:rPr lang="en-GB" sz="2000" b="1" dirty="0"/>
              <a:t>Aggregate at a desired spatial scale </a:t>
            </a:r>
          </a:p>
        </p:txBody>
      </p:sp>
      <p:sp>
        <p:nvSpPr>
          <p:cNvPr id="30" name="Title 1">
            <a:extLst>
              <a:ext uri="{FF2B5EF4-FFF2-40B4-BE49-F238E27FC236}">
                <a16:creationId xmlns:a16="http://schemas.microsoft.com/office/drawing/2014/main" id="{B2FBF534-0CC7-D88C-BDA1-2B49C923A92B}"/>
              </a:ext>
            </a:extLst>
          </p:cNvPr>
          <p:cNvSpPr>
            <a:spLocks noGrp="1"/>
          </p:cNvSpPr>
          <p:nvPr>
            <p:ph type="title"/>
          </p:nvPr>
        </p:nvSpPr>
        <p:spPr>
          <a:xfrm>
            <a:off x="585513" y="243315"/>
            <a:ext cx="10515600" cy="1325563"/>
          </a:xfrm>
        </p:spPr>
        <p:txBody>
          <a:bodyPr/>
          <a:lstStyle/>
          <a:p>
            <a:r>
              <a:rPr lang="en-GB" dirty="0"/>
              <a:t>How does MBG work?</a:t>
            </a:r>
          </a:p>
        </p:txBody>
      </p:sp>
      <p:sp>
        <p:nvSpPr>
          <p:cNvPr id="2" name="Frame 1">
            <a:extLst>
              <a:ext uri="{FF2B5EF4-FFF2-40B4-BE49-F238E27FC236}">
                <a16:creationId xmlns:a16="http://schemas.microsoft.com/office/drawing/2014/main" id="{3D5CC8AA-B316-C0E7-BC88-B32BE6A38226}"/>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16392449"/>
      </p:ext>
    </p:extLst>
  </p:cSld>
  <p:clrMapOvr>
    <a:masterClrMapping/>
  </p:clrMapOvr>
  <mc:AlternateContent xmlns:mc="http://schemas.openxmlformats.org/markup-compatibility/2006" xmlns:p14="http://schemas.microsoft.com/office/powerpoint/2010/main">
    <mc:Choice Requires="p14">
      <p:transition spd="slow" p14:dur="2000" advTm="111363"/>
    </mc:Choice>
    <mc:Fallback xmlns="">
      <p:transition spd="slow" advTm="11136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83A2F-0A28-6382-981B-64948DB109AB}"/>
              </a:ext>
            </a:extLst>
          </p:cNvPr>
          <p:cNvSpPr>
            <a:spLocks noGrp="1"/>
          </p:cNvSpPr>
          <p:nvPr>
            <p:ph type="title"/>
          </p:nvPr>
        </p:nvSpPr>
        <p:spPr/>
        <p:txBody>
          <a:bodyPr>
            <a:normAutofit/>
          </a:bodyPr>
          <a:lstStyle/>
          <a:p>
            <a:r>
              <a:rPr lang="en-US" dirty="0"/>
              <a:t>Benefit 1: Improved precision</a:t>
            </a:r>
          </a:p>
        </p:txBody>
      </p:sp>
      <p:sp>
        <p:nvSpPr>
          <p:cNvPr id="3" name="Content Placeholder 2">
            <a:extLst>
              <a:ext uri="{FF2B5EF4-FFF2-40B4-BE49-F238E27FC236}">
                <a16:creationId xmlns:a16="http://schemas.microsoft.com/office/drawing/2014/main" id="{AF9091C7-4394-FE93-588C-2286763AC357}"/>
              </a:ext>
            </a:extLst>
          </p:cNvPr>
          <p:cNvSpPr>
            <a:spLocks noGrp="1"/>
          </p:cNvSpPr>
          <p:nvPr>
            <p:ph idx="1"/>
          </p:nvPr>
        </p:nvSpPr>
        <p:spPr>
          <a:xfrm>
            <a:off x="463923" y="2402539"/>
            <a:ext cx="5521239" cy="3962904"/>
          </a:xfrm>
        </p:spPr>
        <p:txBody>
          <a:bodyPr>
            <a:normAutofit/>
          </a:bodyPr>
          <a:lstStyle/>
          <a:p>
            <a:r>
              <a:rPr lang="en-US" sz="2400" dirty="0">
                <a:latin typeface="+mn-lt"/>
              </a:rPr>
              <a:t>The dat</a:t>
            </a:r>
            <a:r>
              <a:rPr lang="en-US" sz="2400" dirty="0"/>
              <a:t>a at sampled locations can inform the prevalence at unsampled locations </a:t>
            </a:r>
            <a:endParaRPr lang="en-US" sz="2400" dirty="0">
              <a:latin typeface="+mn-lt"/>
            </a:endParaRPr>
          </a:p>
          <a:p>
            <a:r>
              <a:rPr lang="en-US" sz="2400" dirty="0"/>
              <a:t>Model-fitting process allows data to choose optimal strength of information we can borrow from nearby locations</a:t>
            </a:r>
            <a:endParaRPr lang="en-GB" sz="2400" dirty="0"/>
          </a:p>
          <a:p>
            <a:r>
              <a:rPr lang="en-GB" sz="2400" dirty="0"/>
              <a:t>MBG have yielded </a:t>
            </a:r>
            <a:r>
              <a:rPr lang="en-GB" sz="2400" u="sng" dirty="0"/>
              <a:t>10 times more precise </a:t>
            </a:r>
            <a:r>
              <a:rPr lang="en-GB" sz="2400" dirty="0"/>
              <a:t>TT prevalence estimates</a:t>
            </a:r>
            <a:endParaRPr lang="en-GB" dirty="0"/>
          </a:p>
          <a:p>
            <a:endParaRPr lang="en-US" dirty="0"/>
          </a:p>
        </p:txBody>
      </p:sp>
      <p:sp>
        <p:nvSpPr>
          <p:cNvPr id="4" name="Frame 3">
            <a:extLst>
              <a:ext uri="{FF2B5EF4-FFF2-40B4-BE49-F238E27FC236}">
                <a16:creationId xmlns:a16="http://schemas.microsoft.com/office/drawing/2014/main" id="{C664CAED-F180-321D-068C-CA38CFDF2C95}"/>
              </a:ext>
            </a:extLst>
          </p:cNvPr>
          <p:cNvSpPr/>
          <p:nvPr/>
        </p:nvSpPr>
        <p:spPr>
          <a:xfrm>
            <a:off x="118334" y="103883"/>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a:extLst>
              <a:ext uri="{FF2B5EF4-FFF2-40B4-BE49-F238E27FC236}">
                <a16:creationId xmlns:a16="http://schemas.microsoft.com/office/drawing/2014/main" id="{B41BE2E6-3D70-22C6-5F3B-4DE7F6E57139}"/>
              </a:ext>
            </a:extLst>
          </p:cNvPr>
          <p:cNvPicPr>
            <a:picLocks noChangeAspect="1"/>
          </p:cNvPicPr>
          <p:nvPr/>
        </p:nvPicPr>
        <p:blipFill>
          <a:blip r:embed="rId3"/>
          <a:stretch>
            <a:fillRect/>
          </a:stretch>
        </p:blipFill>
        <p:spPr>
          <a:xfrm>
            <a:off x="6206839" y="2490254"/>
            <a:ext cx="5742913" cy="3113826"/>
          </a:xfrm>
          <a:prstGeom prst="rect">
            <a:avLst/>
          </a:prstGeom>
          <a:ln>
            <a:solidFill>
              <a:schemeClr val="tx1"/>
            </a:solidFill>
          </a:ln>
        </p:spPr>
      </p:pic>
      <p:sp>
        <p:nvSpPr>
          <p:cNvPr id="11" name="TextBox 10">
            <a:extLst>
              <a:ext uri="{FF2B5EF4-FFF2-40B4-BE49-F238E27FC236}">
                <a16:creationId xmlns:a16="http://schemas.microsoft.com/office/drawing/2014/main" id="{E0341B0C-955F-35E9-5C53-53780A3395C3}"/>
              </a:ext>
            </a:extLst>
          </p:cNvPr>
          <p:cNvSpPr txBox="1"/>
          <p:nvPr/>
        </p:nvSpPr>
        <p:spPr>
          <a:xfrm>
            <a:off x="564777" y="1564967"/>
            <a:ext cx="11508890" cy="461665"/>
          </a:xfrm>
          <a:prstGeom prst="rect">
            <a:avLst/>
          </a:prstGeom>
          <a:noFill/>
        </p:spPr>
        <p:txBody>
          <a:bodyPr wrap="square">
            <a:spAutoFit/>
          </a:bodyPr>
          <a:lstStyle/>
          <a:p>
            <a:r>
              <a:rPr lang="en-GB" sz="2400" dirty="0"/>
              <a:t>MBG can </a:t>
            </a:r>
            <a:r>
              <a:rPr lang="en-GB" sz="2400" u="sng" dirty="0"/>
              <a:t>improve the precision </a:t>
            </a:r>
            <a:r>
              <a:rPr lang="en-GB" sz="2400" dirty="0"/>
              <a:t>of prevalence estimates by exploiting spatial correlation</a:t>
            </a:r>
          </a:p>
        </p:txBody>
      </p:sp>
    </p:spTree>
    <p:extLst>
      <p:ext uri="{BB962C8B-B14F-4D97-AF65-F5344CB8AC3E}">
        <p14:creationId xmlns:p14="http://schemas.microsoft.com/office/powerpoint/2010/main" val="1922488306"/>
      </p:ext>
    </p:extLst>
  </p:cSld>
  <p:clrMapOvr>
    <a:masterClrMapping/>
  </p:clrMapOvr>
  <mc:AlternateContent xmlns:mc="http://schemas.openxmlformats.org/markup-compatibility/2006" xmlns:p14="http://schemas.microsoft.com/office/powerpoint/2010/main">
    <mc:Choice Requires="p14">
      <p:transition spd="slow" p14:dur="2000" advTm="36384"/>
    </mc:Choice>
    <mc:Fallback xmlns="">
      <p:transition spd="slow" advTm="3638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BA4D-B6AC-1141-1D52-DB5F1637E60D}"/>
              </a:ext>
            </a:extLst>
          </p:cNvPr>
          <p:cNvSpPr>
            <a:spLocks noGrp="1"/>
          </p:cNvSpPr>
          <p:nvPr>
            <p:ph type="title"/>
          </p:nvPr>
        </p:nvSpPr>
        <p:spPr>
          <a:xfrm>
            <a:off x="641159" y="309093"/>
            <a:ext cx="11197350" cy="1325563"/>
          </a:xfrm>
        </p:spPr>
        <p:txBody>
          <a:bodyPr>
            <a:normAutofit/>
          </a:bodyPr>
          <a:lstStyle/>
          <a:p>
            <a:r>
              <a:rPr lang="en-US" dirty="0"/>
              <a:t>Benefit 2: Use of predictive probability of elimination (PPE)</a:t>
            </a:r>
          </a:p>
        </p:txBody>
      </p:sp>
      <p:sp>
        <p:nvSpPr>
          <p:cNvPr id="3" name="Content Placeholder 2">
            <a:extLst>
              <a:ext uri="{FF2B5EF4-FFF2-40B4-BE49-F238E27FC236}">
                <a16:creationId xmlns:a16="http://schemas.microsoft.com/office/drawing/2014/main" id="{F437622A-40F4-7A1C-73C0-C411BABA72F2}"/>
              </a:ext>
            </a:extLst>
          </p:cNvPr>
          <p:cNvSpPr>
            <a:spLocks noGrp="1"/>
          </p:cNvSpPr>
          <p:nvPr>
            <p:ph idx="1"/>
          </p:nvPr>
        </p:nvSpPr>
        <p:spPr>
          <a:xfrm>
            <a:off x="89647" y="1650793"/>
            <a:ext cx="5403927" cy="4351338"/>
          </a:xfrm>
        </p:spPr>
        <p:txBody>
          <a:bodyPr/>
          <a:lstStyle/>
          <a:p>
            <a:pPr lvl="1"/>
            <a:r>
              <a:rPr lang="en-US" dirty="0"/>
              <a:t>Current method: </a:t>
            </a:r>
            <a:r>
              <a:rPr lang="en-US" i="1" u="sng" dirty="0"/>
              <a:t>whether or not</a:t>
            </a:r>
            <a:r>
              <a:rPr lang="en-US" dirty="0"/>
              <a:t> the</a:t>
            </a:r>
            <a:r>
              <a:rPr lang="en-US" i="1" u="sng" dirty="0"/>
              <a:t> </a:t>
            </a:r>
            <a:r>
              <a:rPr lang="en-US" dirty="0"/>
              <a:t>prevalence is below the elimination threshold </a:t>
            </a:r>
          </a:p>
          <a:p>
            <a:pPr lvl="1"/>
            <a:endParaRPr lang="en-US" dirty="0"/>
          </a:p>
          <a:p>
            <a:pPr lvl="1"/>
            <a:endParaRPr lang="en-US" dirty="0"/>
          </a:p>
          <a:p>
            <a:pPr lvl="1"/>
            <a:endParaRPr lang="en-US" dirty="0"/>
          </a:p>
        </p:txBody>
      </p:sp>
      <p:sp>
        <p:nvSpPr>
          <p:cNvPr id="4" name="Frame 3">
            <a:extLst>
              <a:ext uri="{FF2B5EF4-FFF2-40B4-BE49-F238E27FC236}">
                <a16:creationId xmlns:a16="http://schemas.microsoft.com/office/drawing/2014/main" id="{20308DD8-B885-1C04-B429-3E8DD797BD33}"/>
              </a:ext>
            </a:extLst>
          </p:cNvPr>
          <p:cNvSpPr/>
          <p:nvPr/>
        </p:nvSpPr>
        <p:spPr>
          <a:xfrm>
            <a:off x="118334" y="118334"/>
            <a:ext cx="11984019" cy="6637468"/>
          </a:xfrm>
          <a:prstGeom prst="frame">
            <a:avLst>
              <a:gd name="adj1" fmla="val 71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ontent Placeholder 2">
            <a:extLst>
              <a:ext uri="{FF2B5EF4-FFF2-40B4-BE49-F238E27FC236}">
                <a16:creationId xmlns:a16="http://schemas.microsoft.com/office/drawing/2014/main" id="{53865069-4098-AE8E-8084-FAB0332C1074}"/>
              </a:ext>
            </a:extLst>
          </p:cNvPr>
          <p:cNvSpPr txBox="1">
            <a:spLocks/>
          </p:cNvSpPr>
          <p:nvPr/>
        </p:nvSpPr>
        <p:spPr>
          <a:xfrm>
            <a:off x="5798373" y="1658352"/>
            <a:ext cx="602786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MBG method: </a:t>
            </a:r>
            <a:r>
              <a:rPr lang="en-US" i="1" u="sng" dirty="0"/>
              <a:t>Probability</a:t>
            </a:r>
            <a:r>
              <a:rPr lang="en-US" dirty="0"/>
              <a:t> of the prevalence being below the elimination threshold</a:t>
            </a:r>
          </a:p>
          <a:p>
            <a:pPr lvl="1"/>
            <a:endParaRPr lang="en-US" dirty="0"/>
          </a:p>
          <a:p>
            <a:pPr lvl="1"/>
            <a:endParaRPr lang="en-US" dirty="0"/>
          </a:p>
          <a:p>
            <a:pPr lvl="1"/>
            <a:endParaRPr lang="en-US" dirty="0"/>
          </a:p>
          <a:p>
            <a:pPr lvl="1"/>
            <a:endParaRPr lang="en-US" dirty="0"/>
          </a:p>
        </p:txBody>
      </p:sp>
      <p:sp>
        <p:nvSpPr>
          <p:cNvPr id="11" name="TextBox 10">
            <a:extLst>
              <a:ext uri="{FF2B5EF4-FFF2-40B4-BE49-F238E27FC236}">
                <a16:creationId xmlns:a16="http://schemas.microsoft.com/office/drawing/2014/main" id="{63E28971-A8D4-DA96-7AAC-47622FAFF0D8}"/>
              </a:ext>
            </a:extLst>
          </p:cNvPr>
          <p:cNvSpPr txBox="1"/>
          <p:nvPr/>
        </p:nvSpPr>
        <p:spPr>
          <a:xfrm>
            <a:off x="4467108" y="3418063"/>
            <a:ext cx="2918908" cy="1015663"/>
          </a:xfrm>
          <a:prstGeom prst="rect">
            <a:avLst/>
          </a:prstGeom>
          <a:noFill/>
          <a:ln>
            <a:solidFill>
              <a:schemeClr val="tx1"/>
            </a:solidFill>
          </a:ln>
        </p:spPr>
        <p:txBody>
          <a:bodyPr wrap="square" rtlCol="0">
            <a:spAutoFit/>
          </a:bodyPr>
          <a:lstStyle/>
          <a:p>
            <a:r>
              <a:rPr lang="ja-JP" altLang="en-US" sz="2000" dirty="0"/>
              <a:t>→ </a:t>
            </a:r>
            <a:r>
              <a:rPr lang="en-GB" altLang="ja-JP" sz="2000" dirty="0"/>
              <a:t>How much uncertainty are policymakers willing to tolerate?</a:t>
            </a:r>
            <a:endParaRPr lang="en-US" sz="2000" dirty="0"/>
          </a:p>
        </p:txBody>
      </p:sp>
      <p:pic>
        <p:nvPicPr>
          <p:cNvPr id="5" name="Picture 4">
            <a:extLst>
              <a:ext uri="{FF2B5EF4-FFF2-40B4-BE49-F238E27FC236}">
                <a16:creationId xmlns:a16="http://schemas.microsoft.com/office/drawing/2014/main" id="{49C33BD5-0DF2-80A1-9040-59B651177C1E}"/>
              </a:ext>
            </a:extLst>
          </p:cNvPr>
          <p:cNvPicPr>
            <a:picLocks noChangeAspect="1"/>
          </p:cNvPicPr>
          <p:nvPr/>
        </p:nvPicPr>
        <p:blipFill>
          <a:blip r:embed="rId3"/>
          <a:stretch>
            <a:fillRect/>
          </a:stretch>
        </p:blipFill>
        <p:spPr>
          <a:xfrm>
            <a:off x="876712" y="2690251"/>
            <a:ext cx="3451811" cy="3750694"/>
          </a:xfrm>
          <a:prstGeom prst="rect">
            <a:avLst/>
          </a:prstGeom>
        </p:spPr>
      </p:pic>
      <p:sp>
        <p:nvSpPr>
          <p:cNvPr id="6" name="Content Placeholder 5">
            <a:extLst>
              <a:ext uri="{FF2B5EF4-FFF2-40B4-BE49-F238E27FC236}">
                <a16:creationId xmlns:a16="http://schemas.microsoft.com/office/drawing/2014/main" id="{2B939E9F-CFDB-9EC0-74DB-B6CDD7B85DE8}"/>
              </a:ext>
            </a:extLst>
          </p:cNvPr>
          <p:cNvSpPr txBox="1">
            <a:spLocks/>
          </p:cNvSpPr>
          <p:nvPr/>
        </p:nvSpPr>
        <p:spPr>
          <a:xfrm>
            <a:off x="641159" y="6457083"/>
            <a:ext cx="4300902" cy="2825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AEB4B9"/>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EB4B9"/>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EB4B9"/>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err="1"/>
              <a:t>Szwarcwald</a:t>
            </a:r>
            <a:r>
              <a:rPr lang="en-US" sz="1400" dirty="0"/>
              <a:t> et al., Ophthalmic Epidemiol. 2021. </a:t>
            </a:r>
          </a:p>
        </p:txBody>
      </p:sp>
      <p:pic>
        <p:nvPicPr>
          <p:cNvPr id="7" name="Picture 6" descr="Map&#10;&#10;Description automatically generated with low confidence">
            <a:extLst>
              <a:ext uri="{FF2B5EF4-FFF2-40B4-BE49-F238E27FC236}">
                <a16:creationId xmlns:a16="http://schemas.microsoft.com/office/drawing/2014/main" id="{4814896D-1977-3BDF-74F0-ED43FA466611}"/>
              </a:ext>
            </a:extLst>
          </p:cNvPr>
          <p:cNvPicPr>
            <a:picLocks noChangeAspect="1"/>
          </p:cNvPicPr>
          <p:nvPr/>
        </p:nvPicPr>
        <p:blipFill rotWithShape="1">
          <a:blip r:embed="rId4">
            <a:extLst>
              <a:ext uri="{28A0092B-C50C-407E-A947-70E740481C1C}">
                <a14:useLocalDpi xmlns:a14="http://schemas.microsoft.com/office/drawing/2010/main" val="0"/>
              </a:ext>
            </a:extLst>
          </a:blip>
          <a:srcRect l="12288" r="11546"/>
          <a:stretch/>
        </p:blipFill>
        <p:spPr>
          <a:xfrm>
            <a:off x="7557052" y="2724096"/>
            <a:ext cx="3134295" cy="3600758"/>
          </a:xfrm>
          <a:prstGeom prst="rect">
            <a:avLst/>
          </a:prstGeom>
        </p:spPr>
      </p:pic>
      <p:sp>
        <p:nvSpPr>
          <p:cNvPr id="8" name="Content Placeholder 5">
            <a:extLst>
              <a:ext uri="{FF2B5EF4-FFF2-40B4-BE49-F238E27FC236}">
                <a16:creationId xmlns:a16="http://schemas.microsoft.com/office/drawing/2014/main" id="{6AEEEC92-D27D-21C3-38E9-C6AD97676B9C}"/>
              </a:ext>
            </a:extLst>
          </p:cNvPr>
          <p:cNvSpPr txBox="1">
            <a:spLocks/>
          </p:cNvSpPr>
          <p:nvPr/>
        </p:nvSpPr>
        <p:spPr>
          <a:xfrm>
            <a:off x="7724844" y="6457082"/>
            <a:ext cx="3389272" cy="2825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AEB4B9"/>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EB4B9"/>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EB4B9"/>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Sasanami et al., </a:t>
            </a:r>
            <a:r>
              <a:rPr lang="en-US" sz="1400" dirty="0" err="1"/>
              <a:t>PLoS</a:t>
            </a:r>
            <a:r>
              <a:rPr lang="en-US" sz="1400" dirty="0"/>
              <a:t> </a:t>
            </a:r>
            <a:r>
              <a:rPr lang="en-US" sz="1400" dirty="0" err="1"/>
              <a:t>Negl</a:t>
            </a:r>
            <a:r>
              <a:rPr lang="en-US" sz="1400" dirty="0"/>
              <a:t> Trop Dis. 2023. </a:t>
            </a:r>
          </a:p>
        </p:txBody>
      </p:sp>
    </p:spTree>
    <p:extLst>
      <p:ext uri="{BB962C8B-B14F-4D97-AF65-F5344CB8AC3E}">
        <p14:creationId xmlns:p14="http://schemas.microsoft.com/office/powerpoint/2010/main" val="3848827800"/>
      </p:ext>
    </p:extLst>
  </p:cSld>
  <p:clrMapOvr>
    <a:masterClrMapping/>
  </p:clrMapOvr>
  <mc:AlternateContent xmlns:mc="http://schemas.openxmlformats.org/markup-compatibility/2006" xmlns:p14="http://schemas.microsoft.com/office/powerpoint/2010/main">
    <mc:Choice Requires="p14">
      <p:transition spd="slow" p14:dur="2000" advTm="57431"/>
    </mc:Choice>
    <mc:Fallback xmlns="">
      <p:transition spd="slow" advTm="57431"/>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5025</Words>
  <Application>Microsoft Macintosh PowerPoint</Application>
  <PresentationFormat>Widescreen</PresentationFormat>
  <Paragraphs>429</Paragraphs>
  <Slides>38</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Arial</vt:lpstr>
      <vt:lpstr>Arial MT</vt:lpstr>
      <vt:lpstr>Calibri</vt:lpstr>
      <vt:lpstr>Calibri Light</vt:lpstr>
      <vt:lpstr>Courier New</vt:lpstr>
      <vt:lpstr>Helvetica</vt:lpstr>
      <vt:lpstr>Microsoft Sans Serif</vt:lpstr>
      <vt:lpstr>robotoregular</vt:lpstr>
      <vt:lpstr>Symbol</vt:lpstr>
      <vt:lpstr>tahoma</vt:lpstr>
      <vt:lpstr>Wingdings</vt:lpstr>
      <vt:lpstr>Office Theme</vt:lpstr>
      <vt:lpstr>Incorporating Model-based Geostatistics into the Tropical Data service</vt:lpstr>
      <vt:lpstr>Webinar outline</vt:lpstr>
      <vt:lpstr>Webinar administration details</vt:lpstr>
      <vt:lpstr>Model-Based Geostatistics (MBG) overview</vt:lpstr>
      <vt:lpstr>Introduction</vt:lpstr>
      <vt:lpstr>Introduction to MBG</vt:lpstr>
      <vt:lpstr>How does MBG work?</vt:lpstr>
      <vt:lpstr>Benefit 1: Improved precision</vt:lpstr>
      <vt:lpstr>Benefit 2: Use of predictive probability of elimination (PPE)</vt:lpstr>
      <vt:lpstr>MBG and NTDs</vt:lpstr>
      <vt:lpstr>Comparison: standard survey and MBG methods</vt:lpstr>
      <vt:lpstr>Use case examples</vt:lpstr>
      <vt:lpstr>Ministry of Health Neglected Tropical Diseases Control Program</vt:lpstr>
      <vt:lpstr>Ministry of Health Neglected Tropical Diseases Control Program</vt:lpstr>
      <vt:lpstr>Background</vt:lpstr>
      <vt:lpstr>Rationale</vt:lpstr>
      <vt:lpstr>Formed Super EUs</vt:lpstr>
      <vt:lpstr>Methods</vt:lpstr>
      <vt:lpstr>Results</vt:lpstr>
      <vt:lpstr>Thank you!</vt:lpstr>
      <vt:lpstr>Nigeria Case study</vt:lpstr>
      <vt:lpstr>Numan, LGA, Adamawa State, Nigeria</vt:lpstr>
      <vt:lpstr>PowerPoint Presentation</vt:lpstr>
      <vt:lpstr>Results</vt:lpstr>
      <vt:lpstr>Potential future applications</vt:lpstr>
      <vt:lpstr>MBG and Tropical Data</vt:lpstr>
      <vt:lpstr>Implementing MBG</vt:lpstr>
      <vt:lpstr>PowerPoint Presentation</vt:lpstr>
      <vt:lpstr>Shapefiles and MBG</vt:lpstr>
      <vt:lpstr>MBG research and next steps</vt:lpstr>
      <vt:lpstr>Recent research</vt:lpstr>
      <vt:lpstr>PowerPoint Presentation</vt:lpstr>
      <vt:lpstr>Next steps</vt:lpstr>
      <vt:lpstr>Summary</vt:lpstr>
      <vt:lpstr>People</vt:lpstr>
      <vt:lpstr>Dedicated to Aryc Mosher</vt:lpstr>
      <vt:lpstr>PowerPoint Presentation</vt:lpstr>
      <vt:lpstr>Q&amp;A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Geostatistics Webinar</dc:title>
  <dc:creator>anna harte</dc:creator>
  <cp:lastModifiedBy>anna harte</cp:lastModifiedBy>
  <cp:revision>220</cp:revision>
  <dcterms:created xsi:type="dcterms:W3CDTF">2023-06-06T16:24:47Z</dcterms:created>
  <dcterms:modified xsi:type="dcterms:W3CDTF">2023-11-07T10:50:02Z</dcterms:modified>
</cp:coreProperties>
</file>