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256" r:id="rId2"/>
    <p:sldId id="264" r:id="rId3"/>
    <p:sldId id="458" r:id="rId4"/>
    <p:sldId id="459" r:id="rId5"/>
    <p:sldId id="449" r:id="rId6"/>
    <p:sldId id="450" r:id="rId7"/>
    <p:sldId id="451" r:id="rId8"/>
    <p:sldId id="452" r:id="rId9"/>
    <p:sldId id="453" r:id="rId10"/>
    <p:sldId id="454" r:id="rId11"/>
    <p:sldId id="455" r:id="rId12"/>
    <p:sldId id="460" r:id="rId13"/>
    <p:sldId id="283" r:id="rId14"/>
    <p:sldId id="284" r:id="rId15"/>
    <p:sldId id="279" r:id="rId16"/>
    <p:sldId id="285" r:id="rId17"/>
    <p:sldId id="280" r:id="rId18"/>
    <p:sldId id="281" r:id="rId19"/>
    <p:sldId id="282" r:id="rId20"/>
    <p:sldId id="462" r:id="rId21"/>
    <p:sldId id="466" r:id="rId22"/>
    <p:sldId id="467" r:id="rId23"/>
    <p:sldId id="468" r:id="rId24"/>
    <p:sldId id="425" r:id="rId25"/>
    <p:sldId id="444" r:id="rId26"/>
    <p:sldId id="426" r:id="rId27"/>
    <p:sldId id="278" r:id="rId28"/>
    <p:sldId id="456" r:id="rId29"/>
    <p:sldId id="461" r:id="rId30"/>
    <p:sldId id="434" r:id="rId31"/>
    <p:sldId id="439" r:id="rId32"/>
    <p:sldId id="424" r:id="rId33"/>
    <p:sldId id="437" r:id="rId34"/>
    <p:sldId id="269" r:id="rId35"/>
    <p:sldId id="435" r:id="rId36"/>
    <p:sldId id="423" r:id="rId37"/>
    <p:sldId id="45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4FBC1C4-35F1-63F0-5D2D-83CE69A660FA}" name="Misaki Sasanami" initials="MS" userId="c1c486656f1a21ec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Boyd" initials="SB" lastIdx="61" clrIdx="0">
    <p:extLst>
      <p:ext uri="{19B8F6BF-5375-455C-9EA6-DF929625EA0E}">
        <p15:presenceInfo xmlns:p15="http://schemas.microsoft.com/office/powerpoint/2012/main" userId="Sarah Boyd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28" autoAdjust="0"/>
    <p:restoredTop sz="92562" autoAdjust="0"/>
  </p:normalViewPr>
  <p:slideViewPr>
    <p:cSldViewPr snapToGrid="0">
      <p:cViewPr varScale="1">
        <p:scale>
          <a:sx n="91" d="100"/>
          <a:sy n="91" d="100"/>
        </p:scale>
        <p:origin x="208" y="7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commentAuthors" Target="commentAuthors.xml"/><Relationship Id="rId45" Type="http://schemas.microsoft.com/office/2018/10/relationships/authors" Target="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8-20T12:33:24.285"/>
    </inkml:context>
    <inkml:brush xml:id="br0">
      <inkml:brushProperty name="width" value="0.05292" units="cm"/>
      <inkml:brushProperty name="height" value="0.05292" units="cm"/>
    </inkml:brush>
  </inkml:definitions>
  <inkml:trace contextRef="#ctx0" brushRef="#br0">19138 3986 0,'-35'36'344,"0"-19"-328,35 1-16,-18-18 125,18 18-31,-53-18-48,53 35-30,0-17 62,-18-18-62,18 35 15,-17-18-15,17 19 15,-18-36-15,18 17 15,0 19-16,0-19 1,0 1 31,0 0-31,0-1 15,0 1-16,0-1 1,0 1 15,0 0 1,0-1-17,0 1 48,0 0-48,0-1 32,0 1-31,0 0 46,18-18-30,-18 17-1,17-17-16,-17 18-15,18-18 47,-18 35-31,35-35 0,-17 0-1,0 18 16,-18-1-15,17-17 31,1 0-16,0 18 16,-1-18 62,1 0 173,-18 18-235,17-1-1,-17 1 1,0 0-15,18 17 30,0-17-31,-18-1 1,0 1-1,0-1 31,0 1-30,0 0 93,0-1-94,0 36 31,0-35-46,0 0 46,0-1 32,0 36 266,0-35-314,0-1-30,0 1 93,0 0-93,0-1 0,0 1 31,-18-18-32,18 18 1,-18 17-1,1-18 1,-1 1 0,1-18-1,-19 18 17,36-1-17,-17-17 1,17 18-1,-18-18 48,-35 18-47,35-18-1,1 35 1,-1-35-1,1 18 1,-1-18 0,-17 17-1,-1-17-15,19 0 16,-1 18 0,0-18-1,-17 0 1,18 18-1,-36-18 1,35 17 0,-17-17-1,17 0-15,-17 18 47,-1-18-31,19 0-1,-1 17 1,18 19 15,-17-36-15,-1 0 0,-17 17-1,17 1 1,-17 0-1,17-18 17,0 17-1,1-17 47,-1 18-62,1-18-1,17 18 1,0-1 0,-18-17-1,18 18 32,-18 17-31,-17-17-1,17-18 1,18 17 15,-17-17 0,-19 0-15,19 18 0,-1 0-1,1-18 17,-36 17-17,35 1 1,0-18 15,1 0-15,-1 18-1,0-18 1,1 17-16,-1-17 16,-17 18-1,35-1 16,-18-17 16,18 18-31,-17 0 0,-19-1-1,36 1 1,-17 0 46,-1-1-46,0 19-16,-17-1 16,35-17-1,0-1 1,0 1-1,-18-18 32,18 17-31,-35 1 0,18 17-1,-1-35-15,18 18 16,-18-18-1,18 18 64,-35-18-64,17 17 1,1 1 62,17 0-62,-18-1-16,18 1 109,0 17-93,0-17 30,-18-18-30,18 17 0,0 1 15,0 0-15,0-1 46,0 1-31,0 17 32,0-17-1,0-1-46,0 1 0,0 0 30,0-1-14,0 1 15,0 0-32,-17 17 391,-1 36-374,1-36-17,-36 0 1,35 18 0,-17-35-1,35-1-15,-18 1 16,-17-18-1,-18 18 1,35-1 0,-17-17-1,0 0 1,-18 0 0,35 0-1,-17 0 1,17 0-16,1 0 15,-36 0 1,17 0 0,1 0-1,17 0 1,-17 0 0,-18 0-1,36 0 1,-36 0-1,17 0 1,19 0 0,-1 0-1,0 0 1,1 0 0,-1 0-1,1 0 32,-1 0-31,-35-17-1,18-1 1,17 0 0,-17 1-1,17 17-15,1 0 16,-36-18-1,17-17 1,1-1 0,-53-16-1,35 34 1,-18-17 0,1 17-1,35-17 1,17 35-1,-35 0 1,18 0 0,-1 0-1,1 0 1,0 0 0,17 0-1,-35 0 1,36 0-16,-1 0 15,0 0 1,-17 0 15,18 0-15,-36 17 0,35 19-1,-17-1 1,-1-17-1,19-1-15,-19 1 16,19 35 0,17-36 15,-53 19 281,-71 17-296,89-18 0,-18 0-1,0-35 1,18 0 0,17 0-1,-17 0 1,18 0-16,-1 0 15,-17 0-15,17 0 16,0 0 0,1 0-16,-19 0 78,19 18-63,-36-1 1,18-17 0,17 0-1,0 0 1,18 18 0,-17 0 62,-36-1-63,35-17 1,18 18 0,-18-18-1,18 18 1,-17-18-1,17 35 17,-18 18-17,-17-36 1,35 1 0,-18-18-1,-35 71 63,53-54-62,-17 1 0,-1 17-1,18-17-15,0-1 31,-18-17-15,1 53 0,-1-17-1,1-1 1,-1 0 0,0-17-1,1 17 1,-19-17 62,36-1-62,-35 1-1,17-18 1,18 18-16,-17-1 15,-1-17 1,-17 0 47,0 0-48,-18 18 16,17-18-15,1 0 0,35 35-1,0-17 48,-35-18-48,17 0-15,1 17 16,-1-17-16,0 18 16,-17-18-1,17 18 32,1-18-16,-1 0-15,0 0 0,1 17 62,-18-17-63,35 18-15,-36-18 94,19 0-78,-1 18 15,18 17-15,0-17 31,-18-1 31,1-17-63,17 18 1,0 0 46,0 17-46,-18-18-16,18 19 31,0-1-15,-18 0 0,18-17-1,0 0 1,-17 34 46,17 1-46,0-35 0,0 17-1,0-17 1,0 0-1,0 17 1,-36-18 0,36 19 15,0-1 0,0-17-15,0-1-1,0 1 1,0 0 0,0 17-1,0-17-15,0-1 16,0 1 31,0-1-32,0 19 1,0-19 0,0 19-1,0-1 17,0-17-1,0-1-16,0 18 1,0-17 0,0 0-1,0 35 329,0 17-328,0-52-1,0 52 1,0-34 0,0-1-1,0 0 1,0 1-1,18-19 1,-18 36 0,18-18-1,-18-17 1,0 17 0,17-17-16,-17 0 31,18-18 0,-18 17 0,0 18-15,18-35 15,-18 36 0,17-36-15,-17 17 0,0 1 15,18 0-15,0-1-1,17 19 16,-35-19-15,18 1 0,-18-1-1,17 1 17,-17 0-1,0 17-16,0 18 1,18-35 0,-1 17-1,-17 0 1,0 0 0,18-17-16,-18 0 15,0 35 1,18-18-1,-18-17 1,0 34 0,0-16-1,17-19 32,-17 1-31,0 0-1,0-1 1,0 19 0,0-19-1,36-17 1,-36 18 0,0 17 15,0 0-16,17 1 1,-17-1 0,0 0-1,18-17 1,-18 0-16,0 17 31,0 35-15,0-52-1,0 17 1,18 1 0,-18-1-1,0 0 1,0-17 0,0-1-1,0 1 1,0 0 2953,0-1-2969,0 19 15,0-1 1,0 0-1,0-17 1,0-1-16,0 36 16,0-35-1,0 0 1,0 17 0,0-17-16,0-1 15,0 1-15,0 35 31,0-18-15,0-17 0,0-1 62,0 1-63,0 0 1,0-1 0,-18 18 62,18-17-47,0 0-15,0-1-1,0 19 1,0-19 0,0 1-1,0 0 1,0 17 15,0 0 0,0-17-15,0-1 0,0 36-1,0-35 1,18 0-1,-1-1 1,1 1 15,-1 17-15,-17-17 0,0 17-1,53 0 1,-35-35-1,0 18 1,-1 0 0,1 17-1,0-35 1,-1 18 0,18-1 15,-17 1 16,-18-1-16,18 1-15,-18 0 30,0 17-30,0 18 15,0-35-15,0 17 0,0-18-1,0 1-15,0 0 16,0-1-1,-18 1 1,-17 17-16,17-17 16,1 0 15,-1-1-15,0-17-1,1 18 32,-1 17-31,-17-35-16,17 18 15,0-18 17,18 35-17,-17-35 1,-18 18-1,17-18 1,0 0 0,-17 17 31,0 1-32,17 17 1,0-35-1,18 18 17,-35 0-1,18 34-15,-36-34-1,53 0 1,-36 17 46,1-17-46,35-1 0,-35 36 77,-1-35-77,1-1 0,-18 1-1,53 0-15,-17-18 63,-54 17-48,36 1 1,17 17 0,1-35-1,-19 18 345,-17 35-345,18-18-15,0-17 16,-18 35-1,0-18 1,18 18 0,17-35-1,0-18-15,-17 52 16,-18-16 0,36-19-1,-19 1 1,19-18 46,-1 0-46,0 18 0,-17-1-1,0 54 16,35-54 1,-35 1 15,17 17-32,-17 1 1,-1-19-1,36 19 110,0-19-15,0 1-95,0 0 48,0-1 31,0 1-79,0-1-15,0 19 16,0-19 15,0 1-15,0 17 15,0-17-15,0 17 31,0 0-32,0-17 1,0 0 15,0 17 0,0-17 1,36-1-17,-19-17 1,-17 18-1,36-18 1,-19 0 0,-17 35-1,18-35 1,17 18 0,-17-18-1,-1 0 1,1 17-1,0 1 1,17-18 0,-35 18-1,18-18 1,17 17 0,-18-17-1,19 18 1,-19-18-1,1 0 17,17 18-17,1 17-15,-19-17 16,19-1 0,-19 1-1,1 0 1,-1-18-1,1 0 17,17 17-17,-35 1 1,36-1 0,-19-17-16,-17 53 15,18-35 1,0-18-1,-1 18 17,-17 17-17,35-17 1,-17 17 0,0-18-1,-1 1 1,1 0-1,0-1 1,-1 1 15,1 17-15,17-35 0,-17 0-1,-1 18 1,1 17-1,-18-17 1,18-1 0,-1 1-1,19-18 1,17 0 15,-36 18 0,1-18-15,0 0-16,17 0 31,18 0 1,-36 17-17,19-17 1,-19 0-1,19 0 1,16 18 0,-34-18-16,-18 18 47,35 17-16,1-17-16,-19-18 1,1 17 0,17-17-1,-35 18 1,0 0 0,0-1-1,0 18 1,0 1-1,18-1 1,-18-17-16,0-1 16,0 1-16,0 0 15,0 34 1,0-16 0,0-19-1,0 19 1,0-1-1,0 0-15,0-17 16,0-1 0,0 19-1,0-1 1,0 0 0,0 1-1,0-19 1,0 1-1,0 0 48,0 17-47,0-18-1,0 36 63,0-35-15,0 0-16,0-1-32,0 1 17,0 17-17,35 0 1,-35 18-1,0-35 17,18 0 468,-1-18-500,1 17 0,0 19 15,17-19-15,0-17 16,-17 0 0,35 0-1,-36 0-15,1 0 16,17 0-1,-17 0 1,17 0 0,-17 0 15,0 0-15,-1 0-1,18 0 1,-17 0-1,0 0 1,17 0 15,0 0-15,-17 0 0,17 0-1,0 0 1,-17 0-1,0 0 1,-1-17 0,1-1-1,35 18 1,-35 0-16,-1 0 31,1 0-15,0 0-1,17 0 1,0 0-16,-17 0 16,-1 0-1,1 0-15,0 0 16,-1 0-16,19 0 31,-1 0-15,-18 0 15,1 0-15,17 0-1,-17 0 1,53 35 15,-36-17-15,-18-18-1,1 35 1,0-35-16,-18 18 16,0-1-1,53 1 1,-36-18 0,-17 35-1,36-35 1,-36 18-1,0 0 1,17-18 0,1 17-1,0 19 1,-1-36 0,18 0-16,-17 17 31,-18 1-16,35 17 1,-35-17 15,36-1 16,-1 1-31,0-18 15,0 0 0,1 18 1,-1-18-17,18 17 1,-18-17-1,-17 18 1,-1-18-16,1 0 16,17 18-1,18 17 1,-35-35 0,0 0-1,-1 17 1,1-17 78,0 36-63,-1-36-16,-17 17 1,35 19 0,-17-19 31,0 36-32,17-35 1,-17-1-1,-18 1 1,17 17 0,36-17-1,-35-18 1,17 53 0,-17-18-1,-18-17 1,35 0-1,18-1 1,-35-17 0,-1 0-1,18 0 1,1 18 0,-19-1-1,36-17 1,-17 0-1,-1 0 1,-17 0 0,34 36-1,-34-36 1,0 0 15,17 0 375,0 35-374,18-35-32,-18 0 15,18 18 1,-17-1-16,-1-17 16,35 18-1,-17-18 1,0 18-1,-35-18 1,17 17 0,-17 1-1,0-18 1,17 35 0,0-17-1,0 17 1,-17-35-1,0 0 1,-1 18 62,-17-1-47,18 36-15,35 0 15,-53-35-15,17 17 0,1-17-1,0 17-15,-18-17 16,17-18-1,-17 17 17,0 1-17,0 0 1,0-1 0,0 1-1,18-1 1,0 19-1,-1-19 17,36 19-17,-35-19 1,-18 1 0,0 0-1,35 17 32,-17-18-16,17 19-15,0-19 0,-17 1 46,-18 0-31,0-1-15,18 19 0,-18-1-1,0-18 1,17 1-1,-17 17 48,0-17-47,0 17-16,0-17 31,0 0-16,0 17 17,0-17-1,0-1 31,0 36-46,0-35 15</inkml:trace>
  <inkml:trace contextRef="#ctx0" brushRef="#br0" timeOffset="45349.82">18027 18062 0,'18'0'265,"35"0"-249,-36 0 0,54 0-1,-54 0 1,19 0-1,-19 0 1,36-35 0,0 35-1,18 0 1,-36 0 0,18-18-1,0 1 1,0 17-1,-18-18 1,18 18 0,-18 0-1,-17 0-15,-1 0 16,36 0 0,-35 0-1,35 0 1,-18 0-1,-17 0 17,-1 0-17,19-18 1,17 18 0,-36-53-1,19 36 1,-1-1-1,0 18 1,36-17 359,-1 17-359,36-18-1,-71 18 1,18 0 0,-17 0-1,-19 0 1,18 0-1,-17 0 1,0 0 0,-1 0-1,-17-18 17,0 1-1,36-1-16,-19 18-15,1 0 16,-18-18 0,0 1-1,0-1 17,35 0-17,-17-17 1,-1 18-1,1-1 1,17 0 0,-17-35-1,0 36 1,-1-1-16,1 0 16,17-34-1,18-19 1,-18 18-1,-17 18 1,0-1 0,17-16-1,-17 34 1,52-17 0,-35 17-1,-17 0 1,17 1-1,18-19 1,-35 19 0,0-1-1,-1-17 17,1 17-17,-1 18 1,-17-53-1,18 36 1,35-19 0,-53 19-1,35-1 267,106-70-267,-88 53 1,53-1 15,-88 19-31,-1-1 16,19 18-16,-1-18 31,-17 1-31,-1-18 16,19 35-16,-1 0 15,-18-18 1,19-17-1,-1-1 1,18 1 0,0 0-1,-18 0 1,36-18 0,-54 35-16,19-53 15,17 19 1,-1 34-1,-34-17 1,17-18 0,1 35-1,-1 0 1,-17 18-16,-1 0 16,-17-17-16,18-1 15,-1-17 1,1 17-1,0 18 1,-18-35 0,17 35 31,-17-18-32,18 1 298,35-54-298,-18 18 1,18 18 0,-53 17-16,18 1 15,35-19 1,-18-17-1,-17 36 1,17-1-16,-17 1 16,52-54-1,-35 36-15,-17 17 16,53-70 0,-19 35-1,-16 0 1,-1 18-1,0 17 1,-35-17 0,36 17-1,-19-35 1,1 53 0,0-17-16,-1-1 15,1 0 1,-1 18-1,19-35 1,17 17 15,-36 18-15,1-17-16,0 17 16,34-35-1,-16 17 1,-1 0-1,0 18 1,-17-35 0,52 0-1,1 17 1,-53-17-16,17 17 16,36 0-16,-36 1 15,18-36 1,0 53-1,-36-18 439,19-35-439,-19 18-15,1 0 16,17-36-1,0-35 1,36 1 0,-71 52-1,18 17 1,-18 19 0,0-1-16,0 0 15,17-34 1,1 34-1,-1 0 1,-17 1 15,18-1-15,17 0 0,-17 1-1,0 17 1,-1-36-1,1 19 1,17-18 0,18 17-1,-35 0-15,-18 1 16,35-1 0,-17-17-16,-1 17 15,19 0-15,17-17 16,-36 18-1,18-1 1,1 18 0,-19 0-1,19 0 17,-1 0 14,0 0 17,0-18-32,-35-17 0,53 17-15,-17-17 0,-36 17-1,35 18 1,0-17 0,-17-1-16,0 18 15,-1-18-15,1-17 16,-1 18-1,1 17 1,0-18 0,-1 0-1,1 1-15,17-1 16,1 0 0,-1 1-1,-35-1-15,53-17 16,0 0-1,-18-1 1,0 36 0,-17 0-1,-1 0 1,36 0 0,-53-17-1,18 17 1,0 0-16,-18-18 15,17 18 17,19-18 296,52-52-313,-53 35 1,0-1 0,1 19-1,34 17 1,-35-36 0,-17 36-1,17 0-15,1-17 16,-19 17-16,1 0 15,0 0 17,-1-18-17,18 0 1,18 1 0,-17 17-1,-19 0 63,19-36-62,-19 36-16,19 0 31,-19 0-15,36-17-1,-18 17 1,-17 0 0,35 0-1,-18 0 1,-17 0 0,17 0-1,0 0 1,1 0-16,-19 0 15,1 0 32,17 0-31,-17 0-16,35 0 31,17 0 0,-52 0-15,0 0 47,35 0-48,-36 0 1,18 17-1,-17 1 17,17-18 61,18 0-77,-17 0 0,-1 0-1,-35 18 17,17-18 468,1-18-485,35 0 16,-35 1-15,17 17 0,-17 0-1,-1-35 1,1-1 0,17 36-16,0-17 31,-17-1 0,-18 0 0,18 18-15,17-35 0,18-18-1,-35 36 1,-18-1-1,17 0 64,18-17-64,-17 17-15,0 1 16,-1-19-16,36 1 15,-35 0 1,-18 0 0,0 17-1,0-17 17,0-1-17,18 1 1,-1 17-1,1 1 1,-1-1 0,1-17-1,17 0 17,-17 17-17,-18 0 1,18 18-1,-18-17 1,17-1-16,-17 0 16,18-17-1,-18 18-15,35-19 32,-17 1-17,17 0 16,-17-1-15,-1 1 0,1-18-1,0 36 1,-18-36 0,0 35 15,17 18 594,1 0-610,17 0 17,-17 0-1,0 0-15,-1 0-1,1 0 32,35 0-16,-18 0-15,-17 0 0,-1 0 30,1 0 33,0 0-64,-1 0-15,1 0 31,-1 0-15,1 0 31,17 0-16,-17 0 32,0 0-48,-1 0 1,1 0 0,0-18 30,-1 1-14,18-1 46,-17 18-63,0-18 48,-1 1-47,-17-1 312,-17-17-125,-1 35-172,-17-18 63,17 18-47,1 0 62,17-17-78,-18 17-15,0 0 15,1 0 16,-1 0 0,0 0-31,1 0-1,-19 0 1,36-36-1,-17 36 48,-1 0-32,1 0-15,-1 0 15,18-17-15,0-1 46,-18 0-15,18 1 0,0-1 0,0 1 0,0-1-16,0-17 31,0 17-46,0 0 78,0 1-47,0-1-16,0 0 31,0 1 32,0-1-31,-17 18-48,17-17 1,-36-1 0,36 0 15,-17 18-16,17-17-15,0-1 32,0 0-17,-18 1 32,0 17 141,1 0-141,-1 0-16,1 0 47,-1 0-47,-17 0 0,17 0 16,0 0-15,1 0-17,-1 0 16,0 0-15,1 0 0,17-18 15,-36 18 0,19-35-15,-1 35-1,18-18 17,-17 18-17,17-18 1,-18 18 0,0 0 155,1 0-155,-1 0 31,-17 0-16,17 0-15,0 0 46,1 0-30,-1 0 46,1 0 0,-1 0 16,0 0-16,1 0-31,-1 0-16,0 0-16,1 0 17,-1 0-1,0 0-15,1 0-1,-1 0 32,-17 0-31,0 0-1,17 0 17,0 0-17,-17 0 1,17 0-1,-17 0-15,17 0 16,1 0 0,-18 0-1,17 0 1,0 0 0,-17 0 15,17 0-16,1 0 17,-1 0-17,0 0 17,18-17 499,0-1-500,0 1-15,0-1-16,0-53 31,0 54-15,0-19 30,0-34-30,0 52 15,0 1-15,0-1 0,0 0-1,0 1 1,0-1-1,0 0 17,0-17-1,0 18 0,0-1 0,0 0 32,18 18 171,0 0-202,-1 0 30,1 0-46,0 0-1,-1 0 1,1 0 0,0 0 46,34-35-46,1 0-1,-17-18 1,-19 35 31,36 0-32,-17 1 1,-19-1 15,-17 1 79,18 17-79,-18-18 78,0-17-93,0 17 62,-18 18-78,1 0 16,17-18-1,-18 18 1,0 0 15,-17 0-15,17 0-1,18-17 1,-17 17 15,-1 0 16,18-18-31,-18 18-1,1 0 17,17-18-17,-18 18 1,18-17 0,-18 17 15,1-18 16,17-17-32,-18 35 1,18-18 0,-17 1-1,17-1 1,0 0 15,-18 1-15,18-1-1,0-17 32,0 17 0,0 1-31,-18-1 15,18 0 0,0 1-15,0-1 31,0 0-32,-17 1 1,17-19 0,0 19 15,0-19 16,0 1-32,0 18 1,0-19 0,0 19-16,-18-1 15,18 0-15,0 1 16,0-1-1,0-17 17,0 17-17,0-17-15,0 17 266,18 18-250,52 0-1,-52 0 1,-1 0-1,1 0 1,0 0 78,17 0-79,-17 0 1,17 0 0,0 0-1,-17 0 17,0-17 264,17-19-280,-35 1 0,0 17-1,0 1-15,0-1 16,0 1 31,17-36-32,1 17 1,0 19-16,-18-1 16,0-17-1,0 17 235,17 18-172,19 0 282,17-18-329,-18 18-15,-18-17-1,1 17 63,17 0-62,18 0 0,-35 0-1,0 0 17,-1 0 46,1 0-16,-1 17-31,1 19-15,0-19 0,-18 1-1,17 17 1,1 18 0,-18-35-1,18 0 1,-1-1-1,1 36 1,-18-18 0,18-17-1,-1-18 48,1 0-16,17 0-32,-17 0-15,-1 0 16,1 0 0,0 0-1,17 0 1,18 0-1,-35 0 1,-1 0 31,1 0-31,-1-18-1,1 1 1,17-36-1,1 35 1,-19-17 0,-17 0-1,18 17-15,-18 0 16,0 1 0,0-1 46,0 0-62,0 1 16,18-36-1,-18 35 1,0 1 0,17-1 202,36 0-202,-35 18 0,35-17-1,-36 17 1,-17-36-1,53 19-15,-35 17 94,0 0-78,-1 0-16,1 0 31,-1 0 47,1-18-62,17 18-1,-17 0 1,0 0 31,17-35-31,-35 17-1,18 18 1,-1-17-1,36-1 1,-35 0 15,-1-17-15,-17 17 0,18 1-1,0-1 1,17-35-1,18 0 1,-36 18 0,1 17-1,-18 1 17,-18-1 655,18-53-656,0 36-15,-35 0 0,18 0-1,17-1 16,-18 1-15,18 17-16,0 1 16,0-1-1,0 1-15,-18-36 16,18 17 15,-17 36-15,-1-17-1,18-1 1,0-17 0,-18 17-1,18 1 1,-17 17 15,17-18-15,-36 18-16,19-18 15,-1 18 1,1-17 0,-1 17 15,-17 0-15,17 0-16,-17 0 15,17 0 1,0 0-1,1 0 1,-1-18 0,1 18 15,-1 0 0,-35 0-15,35 0-1,1 0 1,-1 0 0,18-18-1,-18 18 17,18-17-17,0-1 16,-17 18-15,-1-18 0,-17 18-1,35-17 1,0-19 0,-18 36-16,18-17 15,-17 17 1,17-18-1,-18 1 17,18-1-17,0 0 17,0-17 14,0 0-30,-18 35 0,18-18-1,-17 0-15,17 1 16,0-1 0,-18 1-1,18-1 1,0-17-1,-18-1 1,-17 19 0,35-1-1,0 0 48,0 1-48,0-1 1,-18 18 0,1 0 62,-1 0-63,-17 0 48,17 0-47,-17 0 93,17 0-93,1 0-1,-19 35 1,19-35-16,17 18 15,0 0 1,0 17 15,-18 0-15,1-17 0,-36 17 15,35 0-16,0-17-15,18 0 16,0-1-16,0 19 16,-17-19-1,-1 1 1,0 0 0,1-1-1,17 1 32,-53-18-31,53 53-1,-18-18 1,1-17 0,17-1-1,-18 1-15,18 17 31,-18 18-15,18-18 0,-17-17-1,17 0 1,0-1 0,0 36 15,0-17-16,0-1 1,0-18 47,0 19-48,0-1-15,0-17 31,0-1 1,0 1 15,0 0-32,0-1-15,0 1 16,0-1 31,0 1-32,-18-18 1,18 18 0,-35-18-1,-1 0 1,19 17 15,-18-17 0,17 0-15,0 0 0,-17 0-1,17 0 1,1 0-1,-1 0 64,0 0-64,1 0 32,-1 0 0,-35 0-31,36 18 15,-1-18-16,0 0 48,-35 18-47,36-18-1,-36 17 1,35-17-1,1 0 1,-1 0 0,0 0-1,1 18-15,-1-18 16,-35 0 0,35 0-1,-17 0 1,0 0-1,0 0 1,-1 0 0,1 0-1,17 0 32,1 0-16,-1 0 16,-17 0-31,17 0 62,18-18-78,0 1 16,0-19-1,0 1 1,-17 0 0,17 17-16,0 1 15,0-1 1,0 0-16,0-35 15,0 36 1,0-1-16,0-17 31,0 0-15,0 17 0,0-17-1,0 17 1,0 0-1,0 1 1,0-1 15,0 0-15,0 1 0,0-36 15,0 35-16,0 1 1,0-1 15,0 0 47,0 1-46,17 17-17,-17-18 1,0 0 218,0 1-218,0-1 0,0 0 93,0-17 360,0 18-454,0-36 17,0 35-17,0-17 1,-17-1-1,-1 1 1,18 0 0,-18 17-1,18 1-15,0-1 16,-17 18 0,-1-18 15,18 1 0,-18 17 0,-17 0-15,53-36 328,-1 19-313,-17-1-15,-17 18 405,-1 0-405,0 0 0,1 0 15,-18 0 16,17 0-32,0 0 1,1 0 78,-1 0-79,0 0 1,-17 0 0,0 0 15,0 0 0,17 0-15,0 0 15,1 0-15,-1 0-1,-17 0 1,17 0-16,-17 0 16,17 0-1,-17 0 1,17 0 78,-35 0-63,36 0-16,17-35 64,0 17-17,0 1-31,0-1-15,0-17 0,0 17-1,0 0 1,0 1-1,0-1 1,0-17 15,35-18 16,0 35-16,-35 1-15,18 17-16,17-36 16,-35 19-1,35-1 1,-17 0 0,17-17-16,-17 35 31,-18-17 0,18-1 32,-1 0-48,-17 1 1,18-1-1,0 0-15,-18 1 16,0-1 78,-18-17 421,0 17-483,1 18-17,-1-17 1,-17-1 0,35 0-1,-36 1 1,1-19-1,35 19 48,-17-1-47,-1 18-1,0-18 1,1 1 15,17-1 0,-18 18 16,0 0-16,1 0-15,-1 0 0,0 0 15,1 0 31,-1 0-46,0 0 0,18 18 31,-52-1-16,34-17-16,-17 18 1,17-18 0,0 0-1,1 0 1,-36 0 0,35 0-1,-17 0 1,17 0-1,1 0 1,-19 18 0,-17-18-1,18 0 1,0 0 0,17 0-1,-17 0 1,17 0-1,1 0 17,-1 0-17,0 0 1,1-18 0,-19-17-1,1 17 1,18 0-1,-1 18 1,18-17 0,-18-36 15,-17 35-15,17 1-1,18-1 1,-17 18-16,-19-18 15,36 1 1,0-1-16,-17 18 16,17-53-1,-18 53 1,1-17 0,-1-1-1,18 0 1,-35-17-1,-18-53 17,53 53-1,0 17-15,0 0-1,0 1 454,-18-19-453,0-34-1,18 34 1,0 1-1,-17-53 1,17 35 0,0 0-1,0-35 1,0 53 0,0-1-1,0-16 1,0 16 15,0 19 0,0-1 1,0 0-17,0 1 1,0-36-1,0 35 17,-18 36 280,-17-18-296,17 0-16,-17 35 15,-18 0 1,18-17 109,17 0-109,18-1 15,0 1-15,-18-18 30,1 35-14,-1 0-17,-17 1 1,35-1 0,-18 0-1,18 1 1,0-19-1,-17 18 1,-1-17 0,18 0 15,0 17-15,-18-17-1,1-1 1,17 1 15,-18-18 16,0 0-31,18 18-1,-35-18 1,18 0-1,17 17 32,-18-17-31,0 0 0,1 18-1,-1-1 16,0-17-15,1 36 0,-19-36-1,19 0 1,17 17 31,-35-17-16,-1 0 0,36 18 47,0 0-46,0-1 108,-17-17-62,17 18-62,0 17 1234,0-17-1203,0 0 31,0-1-47,0 1 16,17-18-31,-17 17-1,18 19 1,0-36 15,-1 35 1,1 0-17,17 1 1,-35-19-1,18 18 17,-18 1-1,0-19 0,0 1 16,0 0-31,17-18 77,1 0-46,-18 17-31,18 1 31,-1-18 0,1 0-32,0 18 1,17-18 15,-35 17-15,17-17-1,1 0 1,0 0-16,-1 0 16,19 0 15,-19 0-15,19 0-1,-19 18 1,1-18 15,17 0-15,0 0-1,1 0 1,-1 0 0,-17 0-1,-1 0 79,1 0-78,0 0-1,-1 0 1,36 0-1,-35 35 1,17-35 15,-35 18 1,18-18 30,-18 17-31,17-17-15,-17 18 15,0 0 32,18-18-32,-18 17 0,0 1-15,0 0-1,0-1 17,0 1-17,0 0 1,0-1 31,0 1-32,0-1 32,0 1-15,-18-18 14,-17 18-30,0 17 0,-36-17-1,54-18 17,-36 0-17,35 0 1,-17 0-1,17 17 1,0-17 0,1 18-1,-19-18 1,19 0 46,17 18-46,-53-1 0,18 18-1,17 1-15,18-19 16,0 1 31,-35-18 0,35 18-32,-18-1 1,-35 19 0,53-19 62,-17-17-63,-1 0 32,0 0-31,1 0-1,-1 0 1,-17-17 0,-1-19 31,36 19-32,-17-19 1,-1-17-1,1 18 1,-1 35 0,0-53-1,1 36 1,-36-36 0,35 35-1,0 18 1,1 0-16,-1 0 15,18-35 1,-18 17 0,1 18-1,-1-17 1,-17-1 0,35-17-1,-18 35 16,1 0 16,17-18-31,-18 18 0,0 0-1,1-18 1,-1 1-1,0-1 1,-17 0 0,35 1-1,0-19 1,-35 19 0,35-1-1,0 1 1,0-1 62,-18 18-16,1 0-15,-1 0 0,0 0 16,-17 0-48,17 0 1,-17 0 15,18 18-15,-1-1 15,0-17 0,1 18-15,17-1 31,-36 1 0,19-18-32,-1 18 1,-17-18 0,35 17-1,0 1 48,-36-18-48,19 18 1,-18-18 15,17 0 32,0 17-48,-17-17 32,17 18-31,-17-18-1,0 0 1,17 0 0,1 0 31,-1 0-1,18 35-30,-18-35 0,1 0-1,17 18 17,-18 0 452,-53 34-468,54-52-1,-18 0 1,-1 0-1,-17 0 1,36 0 0,-1 0-1,-17 0 1,17 0 0,0 0 15,-17 0-16,0-17 1,35-1 0,-18 1-1,1 17 1,17-53 0,-18 35 15,18 0 0,0-17-15,0 17-1,0 1 1,0-36 0,0 35-1,0 1-15,0-1 16,0-17-1,0-1 1,0-17 0,0 36-1,0-1 1,0 1 0,0-19 30,0 1-30,0 17 15,0 1 16,0-19-31,0 19-1,0-18 1,0-18 0,0-18-1,18 18 1,-18 0 0,0 36-16,17-1 31,-17-17 0,0 17-15,18 0-1,0-17 1,-18 17 468,0-17-468,0 18-16,0-1 16,0-70 15,0 70-16,0 0 1,0 1 15,0-18-15,0 17 78,0-17-79,0 17 48,0-17-48,52-1 1,-34 19-16,-18-19 78,18 19-62,-1-1-16,-17 1 15,18-1 1,-18 0 0,0 1 77,0-1-77,0 0 47,0-17-48,0 17 1,0-17 62,0 18-62,0-1-1,0 0 48,0 1-48,0-1 17,-18 0-17,18 1-15,-17-1 16,-1 0 15,-17 18-15,17 0-1,1-17 1,-1 17 0,0-18-1,1 1 16,-1 17-15,-35 0 0,35-18-1,1 18 63,-18 0-46,17 0-17,0-35 1,1 35 0,-1-18-1,0 18 1,1 0-1,-1 0 1,-17 0 0,17 0-1,1 0-15,-19 0 16,19 0-16,-1 0 16,0 0-1,-17 0 360,-71 35-359,71-35-16,17 0 15,-140 0 17,122 0-32,1 0 0,-53 0 15,53 0 1,17 0-16,-17-17 16,-18-1-1,0 0 1,35 18-1,0 0-15,1-17 16,-36 17 0,35 0-16,1-36 15,-19 36 1,1-17 0,-18-1-1,36-17 1,-19 17-1,1 1 1,17 17-16,-17-36 16,17 19-1,1-19 1,-1 1 0,-17 0-1,35 17 1,-18 1-1,1 17-15,-1-18 16,-35-35 0,18 35-1,35 1 1,-18 17 46,-35-18-46,0 18 0,53-18-1,-17 18 17,-19 0 30,1 0-46,0-17-1,17 17 1,-17 0 0,-18-18-1,35 18 1,-35 0-1,18 0 1,18 0 0,-1 0-1,-17 0 1,-1-17 0,19 17-16,-1 0 31,0 0-16,18-36 1,-17 19 0,-1 17-16,0 0 31,18-18-15,-52 18-1,34 0 1,0 0-1,1-18 1,-1 18 0,-17 0 15,-18-17-15,18 17-1,17 0 1,-17 0-1,17-18 1,-17 18-16,17 0 16,-17 0 15,0-18-15,17 1-1,-35-1 1,18 18-1,17 0 1,0 0 15,-17 0 1,17 0 61,1 0 267,17 18-345</inkml:trace>
  <inkml:trace contextRef="#ctx0" brushRef="#br0" timeOffset="56040.57">24007 6967 0,'0'18'312,"0"17"-296,0-17-1,0 0 1,0-1 0,0 1 15,0-1-15,17 1-1,1 0 16,-1-1-15,-17 1 0,18-18-1,0 0 1,-1 18 31,19-18-32,-19 0 1,1 17 0,0-17-1,-1 18 1,1-18 31,-1 0-32,1 0 17,35 0-17,-53 18 1,18-18 0,-1 0-1,1 0 1,-18 17-1,18-17 1,-1 0 0,1 18-1,17-18 1,-17 18 0,17 17-1,-17-18 1,-18 1-1,17 0 1,-17-1 31,0 1-16,0 17-15,0 1-1,0-19 1,0 1 0,0 17 15,0 0-15,0 18 15,0-35-16,0 0 1,-17-1 0,17 1-1,-18-1 48,0 1-32,18 0-15,-35-18 249,0 17-249,-18 1 0,53 0 15,-18-18-16,1 0 17,-19 17-17,1-17 1,35 18 0,-35 35-1,35-35 1,0-1 46,-18-17-46,1 18-16,17-1 16,0 1-1,0 0 95,0-1-95,0 1 32,-18 0-31,18-1-16,-35 1 31,35 17-15,-18-17-16,0-1 31,1 19-16,17-1 1,-36 0 0,1-17-1,0 17 1,17-17 0,1 17-16,-1-35 15,-35 35 1,35-35 15,18 18 0,-35 0-15,18-1-16,-1 19 16,0-1-1,1-17 1,17 17-1,0-18 1,-18 1 0,-17 0-1,35-1-15,-18 19 16,18-19-16,-18 1 16,1-18-1,-1 35 1,0-35-1,1 18 1,-36-1 0,53 1-16,-53 17 31,18 1 0,17-36-15,0 17-1,-34-17 32,34 18-31,0-18 0,1 0-1,-19 18 1,19-18-1,-19 0 1,1 0 0,0 0-1,17 0 1,-35 0 0,18 0-1,17 0 1,-17 0-1,0 0 1,0 0 0,17 0-1,0 0 1,-17 0 0,0 0-1,17 0 1,-35 0-1,18 0 1,17 0 0,1 0 15,-19 0-15,1 0-1,17 0 1,1 0-1,-1 0 1,1 0 0,-1 0-1,0 0 63,1-18-62,-19 18 0,19 0-1,-19-35 1,1 17 0,35-17-1,-35-1 1,-18 19-1,53-18 1,-35-54 0,17 54-1,0-18 1,1 18 0,17-36-1,-18 18 1,18 18-16,0-18 15,-35-17 1,35 34 0,0 19-1,-18-1-15,-17-17 47,17 17-31,1 1-1,-1 17 1,0-18 0,-17 18-1,0 0 17,17 0-17,1 0 1,-1 0-1,0-18 1,1 18 0,-19 0-1,19 0 1,-1 0 15,0 0 79,1 0-95,-1 0 1,0 0-1,18-17 17,-17 17 15,17-18-32,-35 18 1,35-18 15,-18 18 266,0 0-281,1 18-1,-1-18 48,-17 0-48,17 0 1,0 0 0,-17 0-1,0 0 1,-18 0 15,35 0-31,1 0 16,-1 0-1,-17 0 1,-18 0 0,18 0-1,17 0 1,0 0-1,1 0 1,-19 0 47,19 0-32,-1 0-16,-17 0 1,17 0-16,1 18 16,-1-18-1,18 17 1,-18-17 46,18 18-46,-17 0 0,17 17-1,-18-35 313,18-18-312,-18 1 0,18-1 31,-17 18-32,17-18-15,0-17 16,-18 35-1,0-18 1,18 1 93,0-1-62,0 0-31,0 1-16,0-54 31,0 36-15,18 17-1,0 1 1,-1-19 0,-17 1-1,18 35-15,-18-18 16,18 18 0,-1-35-1,-17 18 16,18-19 1,0 36-17,-1-17-15,1-19 16,35-34 0,-53 52-16,35-17 31,-17 17-16,17-35 32,-17 36-31,-1 17 0,-17-18-1,18 18 1,-18-18 31,0 1-32,18-1 1,-1 1 0,-17-19-1,35 36 16,-17-17-15,-18-1 0,18 18-1,-1-18 32,-17 1-31,0-19-1,36-17 17,34 1-17,-70 34 1,18 0 0,-18-17-1,17-18 1,-17 35-1,18-17 1,-18 18-16,35-1 31,-35 0-15,18 1 0,0 17-1,17-36 1,-35 19-1,18-19 17,-1 19-17,1 17 32,-18-18-31,17 18-16,-17-17 15,18 17 1,-18-18 0,53 18-1,-35 0 1,-1 0 0,19 0 15,-19 0 0,19 0-15,-1 0-1,0 0 1,-17 0 0,-1 0-1,1 0 32,0 0-16,17 0-15,0 0 0,0 0-1,1 0 1,17 0-1,-36 0 1,1 0 78,0 0-79,17 0 1,-18 0 0</inkml:trace>
  <inkml:trace contextRef="#ctx0" brushRef="#br0" timeOffset="75431.86">13600 9402 0,'35'0'235,"18"0"-220,-36 0 1,54 0 0,-53 0-1,-1 0-15,1 0 16,0 0-1,17 0 1,-18 0-16,19 0 16,-19 0-1,36 0 1,-35 0 0,0 0-1,34 0 1,-16 0-1,-19 0 1,1 0 0,0 0-1,-1 0-15,1 0 16,17 0 0,-17 0-1,0 0 1,17 0-1,0 0 1,0 0 0,18 0-1,-17 0 1,-19 17 0,36-17 15,-35 0-16,-1 0 1,1 0 0,35 0-1,0 0 1,-36 0 15,1 0-15,0 0 15,-1-35-15,1 0 15,0 35-15,-18-18-1,0-17 1,35-18-1,-17 35 1,-18 1-16,17-19 16,1 1-1,-18 0 1,0-1 0,0 1-1,0 0 1,0 0 15,0-18-15,0 35 15,35 18 266,0 0-282,-17 0 32,17 0-31,-17 0 0,0 0 46,-1 0-46,1 0-1,35 18 1,-36 17 0,1-17-1,0-1-15,-1 1 16,1-18-1,0 0 1,-18 17 0,35 1 15,-17-18-15,-18 18-16,0-1 31,17 1-16,1-18 1,-1 35 15,1-35-15,0 0 0,17 0-1,0 0 16,-17 0-15,0 0 0,-1 0-1,1 0 1,17 0 0,18 0-1,-18-35 1,-17 0-1,17 17 1,18 0 0,-18 1-1,-17-1 1,17-35 0,1 53-1,-1-17 1,-17 17-1,-1 0 1,-17-18 0,18 18-1,-1 0-15,-17-18 16,18 1 0,0-1-1,-1 0 1,19 1-1,-36-1 95,0 1-79,0-1-31,0 0 31,17 18-15,-17-17 15,18-19-15,0 36-1,-1-70 1,-17 52 0,18-17-1,0 17 1,-18-17 0,17 0-1,18 17 1,-35 0-16,18 18 47,-18-17-32,18 17 1,-1 0 78,1-18-79,0 18-15,-1 0 16,1 0-16,0 0 16,-1 0 30,18 0-14,1 0-17,-19 0 1,54 0 0,-53 0-16,-1 0 15,1 0-15,35 0 31,0 0-15,-36 0 0,1 0 15,0 18-15,17-18-1,-17 17 1,17-17-1,-18 18 1,1 17 0,0-35-1,-1 0 17,1 36-17,-18-19 1,53-17-1,-35 0 1,-18 18 0,0 0-1,17-18 48,1 0-48,-18 17 1,17-17 0,-17 18-1,0 17 17,18-35-17,0 0 1,35 0-1,-36 0 1,1 0 0,0 0-1,17 0 1,0 0 0,-17 0-1,-1 0 1,1 0-1,17 0 17,-17 0-17,0 0-15,-1 0 32,1 0-1,35 0 0,-36 0-15,1 0-16,0-18 78,-1 18 31,1-17-93,0 17-1,-18 17 282,0 36-250,0-35-31,0 17 15,0-17-15,0 0-1,0-1 1,0 36 0,0-35-1,0 17 1,0-17-16,0-1 15,35 71 1,-17-35 0,17 18-1,0 17 1,-35-17 0,18-54-16,-18 19 15,17-19 1,-17 1-16,0 17 15,0 0 1,0 1 0,0-1-1,18 0 1,-18-17 0,35 0-16,-35-1 15,0 18-15,0 1 16,0-19-1,0 19 1,0-1 0,18 36-1,-18-36 1,18 0-16,-18 0 16,0 18-1,0-35-15,0 17 16,0-17-1,0 17 1,0 53 359,0-70-359,0 0-16,0-1 0,0 1 15,0 35 1,0-36 0,0 36-1,0-35-15,0 0 31,0 35-15,0-18 0,35 0-1,-18-17 1,-17 52 0,18-52-1,-18 17 1,0-17-1,0-1 17,18 1-17,17-18 1,-35 18 234,-18-18-234,1 0-16,-19 0 31,19 0-16,-1 0-15,1 0 16,-1 0-16,-53 0 31,36 0-15,17 0 0,-34 0-1,16 0 1,19 0-1,-1 0-15,0 0 16,-52 0 0,52 0-1,-17 0 1,17 0-16,1 0 16,-1 0-16,0 0 15,-17 0 1,17 0-1,-35 0 1,36 0 0,-18 0-1,-18 0 1,35 0 0,-17 0-1,-1 0 1,19 0-16,-1 0 15,1 0-15,-1 0 32,0 0 15,1 0-32,-1 0-15,0 0 63,1 0-16,-1 0-1,-35 0-30,18 0 0,0 0 109,-1 0-110,1 0 1,35 53 234,0 0-234,18-36-16,-1 18 31,19 18-16,-36-35-15,17-18 16,-17 18 0,18-18-16,0 17 31,-18 1-15,17-18-1,-17 18 1,35-18-1,-35 17 17,18-17-17,0 18-15,-18 17 16,17-17 0,-17-1 30,0 1-30,0 0 0,18-1-1,-18 1 17,0 0-17,0 17 1,0 0-1,0-17 1,18 17 0,-18-17-16,0-1 15,0 1-15,0 17 16,0 1 0,0-1-1,0-18 1,0 1 15,0 17-15,0-17-16,0 17 15,0-17 1,0 17 0,17-35 15,-17 18 16,0 17-16,18-35-15,17 18 15,-17-1 16,-1-17 15,19 0-46,-19 0-1,19 0 1,-1 0 15,-17 0-15,17 0 0,-18 0-1,19 0 16,34 0-15,-52 0 0,35 0-1,-18 0 1,-17 0 0,17 0 30,18 0-30,-35 0 0,-1 0 46,36 0-46,-35 0-1,-1 0 79,1 0-78,0 0 15,-18 18 47,0 17-62,0-17-16,0 0 15,0 17-15,0 0 32,0 36-17,0-36 17,0-17-17,0-1 1,0 1-1,0 0 1,0 17 0,0 18-1,0-36 1,0 1 46,0 17-46,0 1 15,17-36-15,-17 17-16,0 1 16,18 0-1,-18-1 1,18-17 46,17 18-30,-17-1-17,-18 1 1,35-18-1,-18 0 1,19 0 0,-19 0-16,1 0 15,35 0 1,0 0 0,35 0-1,-53 0 1,1 0-1,34 0 1,-17 0 0,-18 0-1,-17 0-15,35 0 16,0-18 0,-18 1-1,-17-36 1,35 18-1,-18 35 1,-17 0-16,-1 0 16,19-18-1,16 18 1,-34 0 0,17 0-1,1-18 1,-1-17-1,35 0 1,-52 35-16,17-36 16,1 19-16,69-1 15,-87 18 1,17 0 343,54 0-343,-19 0 0,-35 0-1,18 0 1,0 0-1,-35 0-15,17 0 16,-17 0 0,35-17-1,0 17 1,-18-18 0,18 18-1,0 0 1,-36 0-16,1 0 15,17 0 1,18 0 0,-35 0 31,0 0-32,-1 0-15,18 0 16,71 0-1,-88 0 1,17 0 0,-17 0 46,35 0-46,-36 0 15,1 0 235,0 18-204,-1-18 16,-17 17-62,18 18 0,0-17 109,17 0-94,-18-18 0,19 0 16,-19 0-31,1 0-1,35 0 1,-35 0-16,-1 0 15,19 0 1,-1 0 0,-18 0-1,36 0 1,-17 0 0,-1 0 15,-17 0-16,-1 0 1,18 0 0,18 0-1,-35-18 1,0-17 0,-1 17 15,1 1-16,0 17-15,17 0 16,-18-18 0,1 18-1,-18-18 1,35 1 0,-17-1-1,0 0 1,35-35-1,-36 53 1,1-17-16,0-18 31,17 17-15,0 0 0,18-35-1,-35 18 1,17 17-1,0 1-15,53-18 16,-17-36 0,-36 53-1,18 18 1,-35 0-16,-1 0 16,19 0 390,52 0-391,-53 0-15,0 0 16,54 0 0,-54 0-16,0 0 15,124 0 1,-124 0 0,18 0-1,0 0-15,-18 0 16,-17 0-1,17 0 1,18 0 0,0 0-1,-18 0 1,1 0 0,17 0-1,-18 0 1,0 0-1,-17 0 1,-1 0-16,36 0 16,-35 0-1,0 0 1,-1 0 0,1 0-1,17-17 1,-17-1-16,-18 0 15,35 1 1,-17-1-16,-1 18 16,36 0-1,-35 0 1,17 0 0,-17-18-1,-1 18 1,1-17-1,17-18 1,-17 35 0,53-18-1,-54 18 1,1 0 0,-1-18-16,1 18 31,17 0-16,1 0-15,-19-17 16,19 17 0,-1 0-1,-18 0 1,36 0 0,-35 0-1,0 0 16,17 0-15,-17 0 0,-1 0-1,19 0 48,-1 0-48,-18 0 17,1 0-17,-18 17 1,0 1 0,18-18-1,-1 0 1,1 35-16,-18-17 15,35 17 1,-17-35 0,0 0-1,-18 35 1,17-35 0,1 0-16,-18 18 15,17 0 1,1 35-1,0-53 1,-18 17 0,53 19-1,-18-19 1,0 1 0,-35-1-16,18-17 15,-1 0-15,19 0 16,-19 0-1,1 0 48,-18 36-16,18-36-32,17 17 1,0-17 0,-35 18 62,18-18-31,-18 18-16,35-1-15,-35 1 30,18-18-30,-18 18 15,17-1-15,-17 18-16,18-17 16,-18 0-1,0-1 1,18-17 62,-1 36-62,-17-1-1,0 0 1,0-17-1,0-1 1,18-17 0,-18 18-1,0 0-15,0 17 47,35-17 0,-17 35-31,-18-36-16,0 19 15,0-1 1,18-18 0,-18 19-16,0-1 15,17 0 16,-17-17-15,0 0-16,0-1 16,18 18-1,-18-17 79,0 0-63,0 17-15,0-17 0,17-18 46,-17 17-46,0 19-1,0-19 1,0 1 0,18 17-1,-18-17 1,0-1 62,0 1-47,0 0 32,0 17-48,0-17 32,0-1-31,18 1 46,-18 17-46,0-17 0,0 35 30,0-36-14,0 19-17,0-19 1,0 1 312,0 0-297,0-1 16,0 1 31,0-1-62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8-21T05:50:00.250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23813 6879 0,'0'18'422,"-71"-18"-391,53 0-15,-17 0 30,17 0 48,1 0-78,-19 0 62,36 17-16,-35-17-30,18 0 374,-1 0-312,0 0-47,1 0-32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8-21T05:50:02.831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26688 9243 0,'-36'0'234,"-17"0"-203,36 0 16,-18 0-31,17 0-1,-53 0 17,54 0-32,-1 0 31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8-21T05:50:05.064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25012 9296 0,'-53'0'360,"-18"0"-329,54 0-31,-1 0 47,-17 0 15,17 0-46,-17-18 0,17 18 31,1 0 31,-1 0-63,0 0 1,18-18 15,-35 18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8-21T05:50:07.075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23019 9313 0,'-36'0'313,"-16"0"-282,34 0-31,0 0 266,1 0-251,-1 0 63,0 0-46,1 0 77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8-21T05:50:09.052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22207 9313 0,'-35'0'312,"-18"0"-280,36 0-32,-1 0 15,0 0-15,1 0 78,-36-17 16,-18-1-63,54 18-15,-54-18 0,53 18-1,1 0 1,-1 0 78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8-21T05:50:11.262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19562 8378 0,'-18'0'375,"-17"0"-328,17 0-32,-88 0 16,89 0 1,-1 0 30,-35 0-31,18 0-31,17 0 16,0 0-16,1-17 16,-19 17-1,19 0 1,-36-18 0,35 18 109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8-21T05:50:13.542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16792 7338 0,'-17'0'297,"-54"17"-265,53-17-1,-17 0 0,17 0 63,1 18-79,-18-18 1,35 35 0,-18-35-16,-17 18 47,17-18 15,-17 0-46,17 0-1,-35 18 1,36-18 0,-1 0-1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8-21T05:50:15.937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15946 9560 0,'-18'0'297,"-17"0"-281,-1 0-16,19 0 15,-19 0 1,19 0 78,-1 0-79,-17 0 1,17 0 62,-17 0-15,-53 0-32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8-21T05:50:17.976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17709 10619 0,'-17'0'281,"-54"0"-234,-17 0-16,70 0-15,-52 0 15,35 0-16,-54 0 17,54 0 61,17 0-61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8-21T05:50:20.935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15981 11536 0,'-35'0'281,"-18"0"-234,-18 0-15,53 0-17,-34 0 79,-19 0-63,71-18 32,-18 18 46,1 0-31,-1 0-78,-35 0 16,36 0-1,-19-17 1,19 17 78,-1-18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8-21T05:49:15.282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20391 6615 0,'-18'0'485,"-17"0"-470,-1 0 1,19 0-1,-1 0 48,-17 0-32,0 0 79,-18 0-79,35 0 16,0 0 0,1 0 31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8-21T05:50:24.656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16828 13935 0,'-53'0'313,"-18"0"-282,53 0-15,-35 0 15,36 0-15,-54 0 15,54 0 31,-1 0-15,0 0-16,1 0-15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8-21T05:50:28.365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16969 16616 0,'-18'0'0,"0"0"15,18 17-15,-17-17 16,-1 0-1,0 0-15,-17 0 16,0 0 0,17 0-16,1 0 15,-19 0 1,1 18 31,-53 0 0,70-18-16,-17 0 31,17 0-46,1 0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8-21T05:50:30.102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17921 16775 0,'-18'0'218,"1"0"-202,-1 0 0,1 0 15,-1 0-31,-53 0 31,-17 0 0,71 0-31,-19 0 16,-34 0 15,34 0 0,-16 0-15,34 0 0,0 0-1,1 0-15,-1 0 16,-17 0 0,35 17-1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8-21T05:50:32.226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19473 17586 0,'-17'0'297,"-1"0"-282,0 0 1,-17 0 0,0 0-16,-36 0 47,54 0-32,-1 0-15,-35 0 31,35 0 94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8-21T05:50:34.212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20532 16633 0,'-36'0'312,"-34"0"-280,52 0-17,-52 0 16,17 18-15,35-18 0,0 18-16,1-18 15,-36 17 1,35-17 0,1 0-16,-1 0 15,0 0 1,1 18-1,-1-18 17,0 0-17,1 18-15,-1-18 16,1 0-16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8-21T05:50:36.048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20355 15875 0,'-17'0'359,"-19"0"-328,19 0-15,-19 0-1,19 0 1,-36 0 0,18 0 62,-36 0-47,36 0-15,17 0 15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8-21T05:50:37.789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20461 14870 0,'-18'0'344,"1"0"-329,-1 0-15,1 0 16,-1 0-1,0 0-15,-17 0 0,17 17 16,-17-17 0,17 0-1,1 0 32,-18 18-31,-1 0-1,1-18 1,0 17 0,17-17 15,0 0 0,-17 35 0,18-35-15,-1 0-16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8-21T05:50:39.751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21343 15804 0,'-18'18'297,"1"-18"-266,-1 0 0,-17 0-15,-53 0 15,70 0-15,0 0-16,-17 0 47,-18 0-32,36 0 1,-1 0-1,0 18 1,-17-18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8-21T05:50:42.643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25912 10971 0,'-36'0'312,"1"0"-296,17 0-16,1 0 15,-1 0 1,-35 0 0,18 0-1,17 18 1,-17-18 0,17 0-16,-35 0 15,36 0 1,-1 0-16,0 0 15,1 0 17,-1 0-1,1 0-15,-1 18-1,0-1 16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8-21T05:50:51.126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21431 11024 0,'-17'0'219,"-36"0"-188,35 0-31,-17 0 16,17 0 0,1 0 31,-1 0 31,0 0-63,-17 0 1,0 0 15,-36 0 47,53 0-62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8-21T05:49:19.344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18503 6615 0,'-17'0'984,"-1"0"-937,0 0-15,1 0-1,-1 0 234,0 0-249,1 0 250,-1 0-32,-17 0-218,17 0 15,-17 0 47,-18 0-47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8-21T05:50:57.794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25806 12629 0,'-18'18'406,"0"-18"-390,-70 0-1,35 0 1,36 0-16,17 18 15,-36-18 1,19 0 0,-71 0 15,70 0-31,-17 0 31,17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8-21T05:51:26.875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19562 13229 0,'-36'0'391,"19"0"-376,-1 0-15,0 0 16,-52 0 15,52 0-31,-17 0 16,17 0 46,-70 0-31,53 0-15,17 0 0,-17 0 62,0 0-78,17 0 15,0 0 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8-21T05:53:47.381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26970 4286 0,'-18'0'984,"1"0"-968,-1 0 15,0 0-31,1 0 16,-1 0-16,0 0 16,1 0 374,-19 0-359,19 0 32,-1 0-47,1 0 93,-1 0 782,18 18-782,-18-18-78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29.0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29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30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31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32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33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34.3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8-21T05:49:22.964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22119 6562 0,'-17'0'297,"-1"0"-282,-17 0 1,-1 0 0,19 0-16,-1 0 62,-17 0-31,17 0 657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35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35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36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37.3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38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39.3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40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41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42.1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42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8-21T05:49:26.303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23248 6897 0,'-18'0'391,"1"0"-375,-1 0 62,1 0-63,-1 0-15,0 0 16,1 0 0,-1 0 15,-35 0 78,35 0 329,18-18-407,-17 18 16,17-17-16,-18 17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43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44.5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45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46.5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47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48.1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48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49.6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50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51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8-21T05:49:29.334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22595 7779 0,'-17'0'281,"-18"0"-234,-18 0-16,17 0-31,19 0 16,-1 0-16,0 0 78,-52 0-31,70-18-16,-35 18 63,-18-18-63,35 18-15,0 0 62,1 0-31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51.8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52.8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53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54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55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56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57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5:58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6:00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6:00.9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24575,'0'0'0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8-21T05:49:32.506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25012 8361 0,'-18'0'328,"-35"0"-297,36 0-15,-1 0 62,-70 0-47,70 0-31,1 0 31,-72 0 63,72 0-78,-1 0-1,1 0 32,-19 0-31,-17 0 0,36 0-1,-1 0-15,0 0 16,1 0-16,-1 0 15,1 0-15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6:01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6:02.4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6:03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24575,'0'0'0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22T20:16:06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24575,'0'0'0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8-21T05:49:36.384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23319 8537 0,'-36'0'297,"1"0"-266,17 0-15,-17 0 62,-35 0-47,34 0 47,19 0-62,-36 0 15,0 0 0,35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920" units="cm"/>
          <inkml:channel name="Y" type="integer" max="1080" units="cm"/>
          <inkml:channel name="T" type="integer" max="2.14748E9" units="dev"/>
        </inkml:traceFormat>
        <inkml:channelProperties>
          <inkml:channelProperty channel="X" name="resolution" value="65.30612" units="1/cm"/>
          <inkml:channelProperty channel="Y" name="resolution" value="65.45454" units="1/cm"/>
          <inkml:channelProperty channel="T" name="resolution" value="1" units="1/dev"/>
        </inkml:channelProperties>
      </inkml:inkSource>
      <inkml:timestamp xml:id="ts0" timeString="2023-08-21T05:49:56.497"/>
    </inkml:context>
    <inkml:brush xml:id="br0">
      <inkml:brushProperty name="width" value="0.08819" units="cm"/>
      <inkml:brushProperty name="height" value="0.35278" units="cm"/>
      <inkml:brushProperty name="color" value="#00B0F0"/>
      <inkml:brushProperty name="tip" value="rectangle"/>
      <inkml:brushProperty name="rasterOp" value="maskPen"/>
    </inkml:brush>
  </inkml:definitions>
  <inkml:trace contextRef="#ctx0" brushRef="#br0">23319 7514 0,'0'18'359,"-18"-18"-343,0 0-16,1 17 16,-19 1 15,1 17 16,18-35-16,-19 18 0,19-18-15,17 35-1,-18-35 110,-17 0-93,-1 0-17,19 0 32,-19 0 16,19 0-48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23DDA1-66BB-724F-A0A4-0F887A632523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8B9808-A4EC-8046-9945-03F1C6C59F1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672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B9808-A4EC-8046-9945-03F1C6C59F1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931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2699-2FBD-4E5A-AD89-19CE45A78412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39942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GB" sz="18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B9808-A4EC-8046-9945-03F1C6C59F1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80181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B9808-A4EC-8046-9945-03F1C6C59F1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3725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B9808-A4EC-8046-9945-03F1C6C59F1A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87017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B9808-A4EC-8046-9945-03F1C6C59F1A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01583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B9808-A4EC-8046-9945-03F1C6C59F1A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6529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B9808-A4EC-8046-9945-03F1C6C59F1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285152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B9808-A4EC-8046-9945-03F1C6C59F1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5813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B9808-A4EC-8046-9945-03F1C6C59F1A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97073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B9808-A4EC-8046-9945-03F1C6C59F1A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24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B9808-A4EC-8046-9945-03F1C6C59F1A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006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B9808-A4EC-8046-9945-03F1C6C59F1A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307732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B9808-A4EC-8046-9945-03F1C6C59F1A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659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B9808-A4EC-8046-9945-03F1C6C59F1A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67648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B9808-A4EC-8046-9945-03F1C6C59F1A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800338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B9808-A4EC-8046-9945-03F1C6C59F1A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27500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B9808-A4EC-8046-9945-03F1C6C59F1A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92371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B9808-A4EC-8046-9945-03F1C6C59F1A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72232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B9808-A4EC-8046-9945-03F1C6C59F1A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35105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B9808-A4EC-8046-9945-03F1C6C59F1A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54329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8C7AEB9-7CC6-4599-8BD1-39415CD96315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622194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B9808-A4EC-8046-9945-03F1C6C59F1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431392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B9808-A4EC-8046-9945-03F1C6C59F1A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4320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B9808-A4EC-8046-9945-03F1C6C59F1A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0883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2699-2FBD-4E5A-AD89-19CE45A78412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6570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B9808-A4EC-8046-9945-03F1C6C59F1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81915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endParaRPr lang="en-GB" sz="1800" kern="100" dirty="0">
              <a:effectLst/>
              <a:latin typeface="Calibri" panose="020F0502020204030204" pitchFamily="34" charset="0"/>
              <a:ea typeface="Yu Mincho" panose="02020400000000000000" pitchFamily="18" charset="-128"/>
              <a:cs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B9808-A4EC-8046-9945-03F1C6C59F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68388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352699-2FBD-4E5A-AD89-19CE45A78412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09180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The second benefit is the usefulness of predictive probability of elimination. I would like to use an example from Brazil here.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Traditionally, based on the estimated prevalence, we classify the EUs into two categories: having achieved elimination OR having not achieved elimination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In the left map, we would conclude the green areas have achieved the elimination target, whereas the yellow area has not. </a:t>
            </a:r>
          </a:p>
          <a:p>
            <a:pPr marL="342900" lvl="0" indent="-342900">
              <a:lnSpc>
                <a:spcPct val="107000"/>
              </a:lnSpc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However, this does not tell you anything about uncertainty about such classification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n-GB" sz="18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So instead, If we look at the probability of elimination produced by MBG on the right map, in the area with the red colour the probability of elimination is around 70%. This can facilitate the discussion of if that is a tolerable uncertainty level for the policymakers.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B8B9808-A4EC-8046-9945-03F1C6C59F1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5249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C1AF3-DEB6-55C6-9F33-0800F66346D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0408EB8-2042-CCA8-3F41-1B33A5E26A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0F29E7-1E6D-7669-7E49-29F4F40A7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458D8-970C-D146-9909-B1B74B7CB04F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A10507-7924-527E-DE1C-8D2469469C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5CF224-C166-AF13-FF00-C488239B4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D857-3153-F54B-A42C-913AED934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5862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6E963-196D-1012-51DC-A4B1156758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DA8405-51D1-9EF3-009C-63A9320CF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88A7DC2-326E-3E7D-A368-470828750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458D8-970C-D146-9909-B1B74B7CB04F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31AC0-ED6C-D866-14E9-4E58B418F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0EBACB-1CB9-F1FC-D909-4CD5FAF2AE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D857-3153-F54B-A42C-913AED934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8333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1592C3-F61D-2540-6CC3-622982FBF8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FF07C8-F51C-C074-7989-0A9ECA66CB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FC8728-C0DB-7794-F96D-D69EC37723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458D8-970C-D146-9909-B1B74B7CB04F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FAC645-66C8-8864-AB99-5DB2E5DD6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577024-8951-A61A-9203-66328371EF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D857-3153-F54B-A42C-913AED934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1486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F362D0-53F4-12F8-F36E-2DD4F5742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38FF9-DC2F-3F27-EC5F-4601B763F0F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50CD5EC-FB97-ACC3-BB89-FC501C613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458D8-970C-D146-9909-B1B74B7CB04F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01FCC6-CAB6-0CE8-7DB2-44394E8158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87DA7-8935-7C17-13B5-34DEF78A45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D857-3153-F54B-A42C-913AED934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7924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27956E-8356-9468-0286-7C2F6E37AE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A99E4A-6535-2931-2BC2-EEA23F2ABD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97CDE3-E71F-9702-F11F-88E05A3F2E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458D8-970C-D146-9909-B1B74B7CB04F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389378-1764-4757-3942-A330EFF0E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D98ABE-709B-B253-6287-D2E46FDA20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D857-3153-F54B-A42C-913AED934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73004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CF58-0CB5-B6EA-AB76-A8C972E49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29C2E0-266E-9B71-BAB6-0CA37B9614F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A54C30-F7EE-027F-2E5F-4A92011F4B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8139E89-22CB-7ABE-2357-D171F12B87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458D8-970C-D146-9909-B1B74B7CB04F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3D13398-D135-2378-144A-4CF1BC375F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2DE492-7261-733F-7FF9-6B1E56ECC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D857-3153-F54B-A42C-913AED934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5554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CE46F8-B4BC-B34A-4F2C-94867E14A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8F7165-3D68-0BC9-86B6-69189DC8F25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E0A55D-D88E-C84C-C529-266A0F8712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2DAA112-579E-DD14-AB77-25EDE643963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A4F857C-B1F6-6119-BD5C-C48CFB8FF5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98E79F-58AD-77A0-EAE9-DE8AA05E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458D8-970C-D146-9909-B1B74B7CB04F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C23FA1-88B9-CA6B-E9D9-7676155595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2BF923-017C-8112-D913-A6F6878F5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D857-3153-F54B-A42C-913AED934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1634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90C72-D74C-DF2E-752A-C60D24B445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D8F777-61DE-0F5A-8B96-CB6F42792E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458D8-970C-D146-9909-B1B74B7CB04F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7164EA3-E38E-C6F9-8EA2-897676043A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5DE4E8-64BE-9E2D-628D-5937554728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D857-3153-F54B-A42C-913AED934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5861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2B70FD5-2825-D4CD-06C7-0993DD63D5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458D8-970C-D146-9909-B1B74B7CB04F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835BAF4-A8B8-E815-BC46-01FA8A190A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305C285-70DD-297D-2C6A-B7FF623080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D857-3153-F54B-A42C-913AED934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05731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E8865-D69B-D511-DB00-A014B2F583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9EF507D-13FC-07D7-9991-569491541A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2BEEE5C-B90A-50FA-8218-01A0BFB93A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5F6667-73CA-0D2D-686E-2043703F4A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458D8-970C-D146-9909-B1B74B7CB04F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4342E2-EDB2-1F1F-C61B-937E87EB62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FF2F7D4-09D1-FDFD-15F0-C9A2646D1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D857-3153-F54B-A42C-913AED934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033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61D303-43B2-0607-B38B-DF24D701D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F2DAD40-1693-B3F4-6BF9-EE546B7A024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7515441-002D-E6C2-8C51-93F90EEC066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0B576A-9AE6-6933-094D-76525987C2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F458D8-970C-D146-9909-B1B74B7CB04F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424141-7B8E-0FFB-1D58-120EA891CF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182A3DF-8A17-CBE0-B8C9-91BDBB82B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2BD857-3153-F54B-A42C-913AED934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7057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975F74-F428-DB69-6449-36B4AFCA53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3BD1E1-EFAD-FA3F-5159-2BF2012ADB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120CA0-DF38-DCF0-3A8B-2A1212D302E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F458D8-970C-D146-9909-B1B74B7CB04F}" type="datetimeFigureOut">
              <a:rPr lang="en-US" smtClean="0"/>
              <a:t>11/13/23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FCA59B-8D40-8469-5DD5-F792EF2F0C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512BC-0174-64FE-C171-4A40072D47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2BD857-3153-F54B-A42C-913AED9345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159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1.xml"/><Relationship Id="rId21" Type="http://schemas.openxmlformats.org/officeDocument/2006/relationships/image" Target="NULL"/><Relationship Id="rId34" Type="http://schemas.openxmlformats.org/officeDocument/2006/relationships/image" Target="NULL"/><Relationship Id="rId42" Type="http://schemas.openxmlformats.org/officeDocument/2006/relationships/image" Target="NULL"/><Relationship Id="rId47" Type="http://schemas.openxmlformats.org/officeDocument/2006/relationships/image" Target="NULL"/><Relationship Id="rId50" Type="http://schemas.openxmlformats.org/officeDocument/2006/relationships/image" Target="NULL"/><Relationship Id="rId55" Type="http://schemas.openxmlformats.org/officeDocument/2006/relationships/customXml" Target="../ink/ink27.xml"/><Relationship Id="rId63" Type="http://schemas.openxmlformats.org/officeDocument/2006/relationships/image" Target="NULL"/><Relationship Id="rId7" Type="http://schemas.openxmlformats.org/officeDocument/2006/relationships/image" Target="NULL"/><Relationship Id="rId2" Type="http://schemas.openxmlformats.org/officeDocument/2006/relationships/image" Target="../media/image23.jpg"/><Relationship Id="rId16" Type="http://schemas.openxmlformats.org/officeDocument/2006/relationships/customXml" Target="../ink/ink6.xml"/><Relationship Id="rId29" Type="http://schemas.openxmlformats.org/officeDocument/2006/relationships/image" Target="NULL"/><Relationship Id="rId11" Type="http://schemas.openxmlformats.org/officeDocument/2006/relationships/image" Target="NULL"/><Relationship Id="rId24" Type="http://schemas.openxmlformats.org/officeDocument/2006/relationships/customXml" Target="../ink/ink10.xml"/><Relationship Id="rId32" Type="http://schemas.openxmlformats.org/officeDocument/2006/relationships/image" Target="NULL"/><Relationship Id="rId37" Type="http://schemas.openxmlformats.org/officeDocument/2006/relationships/customXml" Target="../ink/ink17.xml"/><Relationship Id="rId40" Type="http://schemas.openxmlformats.org/officeDocument/2006/relationships/image" Target="NULL"/><Relationship Id="rId45" Type="http://schemas.openxmlformats.org/officeDocument/2006/relationships/image" Target="NULL"/><Relationship Id="rId53" Type="http://schemas.openxmlformats.org/officeDocument/2006/relationships/customXml" Target="../ink/ink26.xml"/><Relationship Id="rId58" Type="http://schemas.openxmlformats.org/officeDocument/2006/relationships/image" Target="NULL"/><Relationship Id="rId5" Type="http://schemas.openxmlformats.org/officeDocument/2006/relationships/image" Target="../media/image27.png"/><Relationship Id="rId61" Type="http://schemas.openxmlformats.org/officeDocument/2006/relationships/image" Target="NULL"/><Relationship Id="rId19" Type="http://schemas.openxmlformats.org/officeDocument/2006/relationships/image" Target="NULL"/><Relationship Id="rId14" Type="http://schemas.openxmlformats.org/officeDocument/2006/relationships/customXml" Target="../ink/ink5.xml"/><Relationship Id="rId22" Type="http://schemas.openxmlformats.org/officeDocument/2006/relationships/customXml" Target="../ink/ink9.xml"/><Relationship Id="rId27" Type="http://schemas.openxmlformats.org/officeDocument/2006/relationships/image" Target="NULL"/><Relationship Id="rId30" Type="http://schemas.openxmlformats.org/officeDocument/2006/relationships/customXml" Target="../ink/ink13.xml"/><Relationship Id="rId35" Type="http://schemas.openxmlformats.org/officeDocument/2006/relationships/customXml" Target="../ink/ink16.xml"/><Relationship Id="rId43" Type="http://schemas.openxmlformats.org/officeDocument/2006/relationships/customXml" Target="../ink/ink20.xml"/><Relationship Id="rId48" Type="http://schemas.openxmlformats.org/officeDocument/2006/relationships/customXml" Target="../ink/ink23.xml"/><Relationship Id="rId56" Type="http://schemas.openxmlformats.org/officeDocument/2006/relationships/image" Target="NULL"/><Relationship Id="rId64" Type="http://schemas.openxmlformats.org/officeDocument/2006/relationships/customXml" Target="../ink/ink32.xml"/><Relationship Id="rId8" Type="http://schemas.openxmlformats.org/officeDocument/2006/relationships/customXml" Target="../ink/ink2.xml"/><Relationship Id="rId51" Type="http://schemas.openxmlformats.org/officeDocument/2006/relationships/customXml" Target="../ink/ink25.xml"/><Relationship Id="rId3" Type="http://schemas.openxmlformats.org/officeDocument/2006/relationships/image" Target="../media/image24.png"/><Relationship Id="rId12" Type="http://schemas.openxmlformats.org/officeDocument/2006/relationships/customXml" Target="../ink/ink4.xml"/><Relationship Id="rId17" Type="http://schemas.openxmlformats.org/officeDocument/2006/relationships/image" Target="NULL"/><Relationship Id="rId25" Type="http://schemas.openxmlformats.org/officeDocument/2006/relationships/image" Target="NULL"/><Relationship Id="rId33" Type="http://schemas.openxmlformats.org/officeDocument/2006/relationships/customXml" Target="../ink/ink15.xml"/><Relationship Id="rId38" Type="http://schemas.openxmlformats.org/officeDocument/2006/relationships/image" Target="NULL"/><Relationship Id="rId46" Type="http://schemas.openxmlformats.org/officeDocument/2006/relationships/customXml" Target="../ink/ink22.xml"/><Relationship Id="rId59" Type="http://schemas.openxmlformats.org/officeDocument/2006/relationships/customXml" Target="../ink/ink29.xml"/><Relationship Id="rId20" Type="http://schemas.openxmlformats.org/officeDocument/2006/relationships/customXml" Target="../ink/ink8.xml"/><Relationship Id="rId41" Type="http://schemas.openxmlformats.org/officeDocument/2006/relationships/customXml" Target="../ink/ink19.xml"/><Relationship Id="rId54" Type="http://schemas.openxmlformats.org/officeDocument/2006/relationships/image" Target="NULL"/><Relationship Id="rId62" Type="http://schemas.openxmlformats.org/officeDocument/2006/relationships/customXml" Target="../ink/ink31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1.xml"/><Relationship Id="rId15" Type="http://schemas.openxmlformats.org/officeDocument/2006/relationships/image" Target="NULL"/><Relationship Id="rId23" Type="http://schemas.openxmlformats.org/officeDocument/2006/relationships/image" Target="NULL"/><Relationship Id="rId28" Type="http://schemas.openxmlformats.org/officeDocument/2006/relationships/customXml" Target="../ink/ink12.xml"/><Relationship Id="rId36" Type="http://schemas.openxmlformats.org/officeDocument/2006/relationships/image" Target="NULL"/><Relationship Id="rId49" Type="http://schemas.openxmlformats.org/officeDocument/2006/relationships/customXml" Target="../ink/ink24.xml"/><Relationship Id="rId57" Type="http://schemas.openxmlformats.org/officeDocument/2006/relationships/customXml" Target="../ink/ink28.xml"/><Relationship Id="rId10" Type="http://schemas.openxmlformats.org/officeDocument/2006/relationships/customXml" Target="../ink/ink3.xml"/><Relationship Id="rId31" Type="http://schemas.openxmlformats.org/officeDocument/2006/relationships/customXml" Target="../ink/ink14.xml"/><Relationship Id="rId44" Type="http://schemas.openxmlformats.org/officeDocument/2006/relationships/customXml" Target="../ink/ink21.xml"/><Relationship Id="rId52" Type="http://schemas.openxmlformats.org/officeDocument/2006/relationships/image" Target="NULL"/><Relationship Id="rId60" Type="http://schemas.openxmlformats.org/officeDocument/2006/relationships/customXml" Target="../ink/ink30.xml"/><Relationship Id="rId65" Type="http://schemas.openxmlformats.org/officeDocument/2006/relationships/image" Target="NULL"/><Relationship Id="rId4" Type="http://schemas.openxmlformats.org/officeDocument/2006/relationships/image" Target="../media/image25.png"/><Relationship Id="rId9" Type="http://schemas.openxmlformats.org/officeDocument/2006/relationships/image" Target="NULL"/><Relationship Id="rId13" Type="http://schemas.openxmlformats.org/officeDocument/2006/relationships/image" Target="NULL"/><Relationship Id="rId18" Type="http://schemas.openxmlformats.org/officeDocument/2006/relationships/customXml" Target="../ink/ink7.xml"/><Relationship Id="rId39" Type="http://schemas.openxmlformats.org/officeDocument/2006/relationships/customXml" Target="../ink/ink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cid:image001.png@01D900BF.7F2E13E0" TargetMode="Externa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41.xml"/><Relationship Id="rId18" Type="http://schemas.openxmlformats.org/officeDocument/2006/relationships/customXml" Target="../ink/ink46.xml"/><Relationship Id="rId26" Type="http://schemas.openxmlformats.org/officeDocument/2006/relationships/customXml" Target="../ink/ink54.xml"/><Relationship Id="rId39" Type="http://schemas.openxmlformats.org/officeDocument/2006/relationships/customXml" Target="../ink/ink67.xml"/><Relationship Id="rId21" Type="http://schemas.openxmlformats.org/officeDocument/2006/relationships/customXml" Target="../ink/ink49.xml"/><Relationship Id="rId34" Type="http://schemas.openxmlformats.org/officeDocument/2006/relationships/customXml" Target="../ink/ink62.xml"/><Relationship Id="rId42" Type="http://schemas.openxmlformats.org/officeDocument/2006/relationships/customXml" Target="../ink/ink70.xml"/><Relationship Id="rId7" Type="http://schemas.openxmlformats.org/officeDocument/2006/relationships/customXml" Target="../ink/ink35.xml"/><Relationship Id="rId2" Type="http://schemas.openxmlformats.org/officeDocument/2006/relationships/notesSlide" Target="../notesSlides/notesSlide21.xml"/><Relationship Id="rId16" Type="http://schemas.openxmlformats.org/officeDocument/2006/relationships/customXml" Target="../ink/ink44.xml"/><Relationship Id="rId29" Type="http://schemas.openxmlformats.org/officeDocument/2006/relationships/customXml" Target="../ink/ink57.xml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34.xml"/><Relationship Id="rId11" Type="http://schemas.openxmlformats.org/officeDocument/2006/relationships/customXml" Target="../ink/ink39.xml"/><Relationship Id="rId24" Type="http://schemas.openxmlformats.org/officeDocument/2006/relationships/customXml" Target="../ink/ink52.xml"/><Relationship Id="rId32" Type="http://schemas.openxmlformats.org/officeDocument/2006/relationships/customXml" Target="../ink/ink60.xml"/><Relationship Id="rId37" Type="http://schemas.openxmlformats.org/officeDocument/2006/relationships/customXml" Target="../ink/ink65.xml"/><Relationship Id="rId40" Type="http://schemas.openxmlformats.org/officeDocument/2006/relationships/customXml" Target="../ink/ink68.xml"/><Relationship Id="rId45" Type="http://schemas.openxmlformats.org/officeDocument/2006/relationships/customXml" Target="../ink/ink73.xml"/><Relationship Id="rId5" Type="http://schemas.openxmlformats.org/officeDocument/2006/relationships/image" Target="../media/image39.png"/><Relationship Id="rId15" Type="http://schemas.openxmlformats.org/officeDocument/2006/relationships/customXml" Target="../ink/ink43.xml"/><Relationship Id="rId23" Type="http://schemas.openxmlformats.org/officeDocument/2006/relationships/customXml" Target="../ink/ink51.xml"/><Relationship Id="rId28" Type="http://schemas.openxmlformats.org/officeDocument/2006/relationships/customXml" Target="../ink/ink56.xml"/><Relationship Id="rId36" Type="http://schemas.openxmlformats.org/officeDocument/2006/relationships/customXml" Target="../ink/ink64.xml"/><Relationship Id="rId10" Type="http://schemas.openxmlformats.org/officeDocument/2006/relationships/customXml" Target="../ink/ink38.xml"/><Relationship Id="rId19" Type="http://schemas.openxmlformats.org/officeDocument/2006/relationships/customXml" Target="../ink/ink47.xml"/><Relationship Id="rId31" Type="http://schemas.openxmlformats.org/officeDocument/2006/relationships/customXml" Target="../ink/ink59.xml"/><Relationship Id="rId44" Type="http://schemas.openxmlformats.org/officeDocument/2006/relationships/customXml" Target="../ink/ink72.xml"/><Relationship Id="rId4" Type="http://schemas.openxmlformats.org/officeDocument/2006/relationships/customXml" Target="../ink/ink33.xml"/><Relationship Id="rId9" Type="http://schemas.openxmlformats.org/officeDocument/2006/relationships/customXml" Target="../ink/ink37.xml"/><Relationship Id="rId14" Type="http://schemas.openxmlformats.org/officeDocument/2006/relationships/customXml" Target="../ink/ink42.xml"/><Relationship Id="rId22" Type="http://schemas.openxmlformats.org/officeDocument/2006/relationships/customXml" Target="../ink/ink50.xml"/><Relationship Id="rId27" Type="http://schemas.openxmlformats.org/officeDocument/2006/relationships/customXml" Target="../ink/ink55.xml"/><Relationship Id="rId30" Type="http://schemas.openxmlformats.org/officeDocument/2006/relationships/customXml" Target="../ink/ink58.xml"/><Relationship Id="rId35" Type="http://schemas.openxmlformats.org/officeDocument/2006/relationships/customXml" Target="../ink/ink63.xml"/><Relationship Id="rId43" Type="http://schemas.openxmlformats.org/officeDocument/2006/relationships/customXml" Target="../ink/ink71.xml"/><Relationship Id="rId8" Type="http://schemas.openxmlformats.org/officeDocument/2006/relationships/customXml" Target="../ink/ink36.xml"/><Relationship Id="rId3" Type="http://schemas.openxmlformats.org/officeDocument/2006/relationships/image" Target="../media/image32.png"/><Relationship Id="rId12" Type="http://schemas.openxmlformats.org/officeDocument/2006/relationships/customXml" Target="../ink/ink40.xml"/><Relationship Id="rId17" Type="http://schemas.openxmlformats.org/officeDocument/2006/relationships/customXml" Target="../ink/ink45.xml"/><Relationship Id="rId25" Type="http://schemas.openxmlformats.org/officeDocument/2006/relationships/customXml" Target="../ink/ink53.xml"/><Relationship Id="rId33" Type="http://schemas.openxmlformats.org/officeDocument/2006/relationships/customXml" Target="../ink/ink61.xml"/><Relationship Id="rId38" Type="http://schemas.openxmlformats.org/officeDocument/2006/relationships/customXml" Target="../ink/ink66.xml"/><Relationship Id="rId20" Type="http://schemas.openxmlformats.org/officeDocument/2006/relationships/customXml" Target="../ink/ink48.xml"/><Relationship Id="rId41" Type="http://schemas.openxmlformats.org/officeDocument/2006/relationships/customXml" Target="../ink/ink6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5.jpe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4.jpeg"/><Relationship Id="rId10" Type="http://schemas.openxmlformats.org/officeDocument/2006/relationships/image" Target="../media/image41.jpeg"/><Relationship Id="rId4" Type="http://schemas.openxmlformats.org/officeDocument/2006/relationships/image" Target="../media/image36.jpeg"/><Relationship Id="rId9" Type="http://schemas.openxmlformats.org/officeDocument/2006/relationships/image" Target="../media/image40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E4E354-E8C4-7583-0CB2-2D9DAEAB55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05490" y="1655770"/>
            <a:ext cx="7394090" cy="2387600"/>
          </a:xfrm>
        </p:spPr>
        <p:txBody>
          <a:bodyPr>
            <a:normAutofit fontScale="90000"/>
          </a:bodyPr>
          <a:lstStyle/>
          <a:p>
            <a:r>
              <a:rPr lang="pt-BR" dirty="0"/>
              <a:t>Incorporação da geoestatística baseada em modelos no serviço de Tropical Data</a:t>
            </a:r>
            <a:endParaRPr lang="en-US" dirty="0"/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E6A3FB8C-CFBE-2C8B-EFBD-13819144761A}"/>
              </a:ext>
            </a:extLst>
          </p:cNvPr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 descr="Task Force Tropical Data – Apps on Google Play">
            <a:extLst>
              <a:ext uri="{FF2B5EF4-FFF2-40B4-BE49-F238E27FC236}">
                <a16:creationId xmlns:a16="http://schemas.microsoft.com/office/drawing/2014/main" id="{01D10D5E-6916-8827-EBD0-F28916FB99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5196" y="3334871"/>
            <a:ext cx="3010032" cy="3010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074086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8F44-C996-B0C3-27B5-B1F775EF4A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MBG e NTDs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F884C-8987-149F-1DDD-BE120CD832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3169" y="2039542"/>
            <a:ext cx="5257800" cy="4351338"/>
          </a:xfrm>
        </p:spPr>
        <p:txBody>
          <a:bodyPr/>
          <a:lstStyle/>
          <a:p>
            <a:r>
              <a:rPr lang="en-US" dirty="0" err="1"/>
              <a:t>Helmintos</a:t>
            </a:r>
            <a:r>
              <a:rPr lang="en-US" dirty="0"/>
              <a:t> </a:t>
            </a:r>
            <a:r>
              <a:rPr lang="en-US" dirty="0" err="1"/>
              <a:t>transmitidos</a:t>
            </a:r>
            <a:r>
              <a:rPr lang="en-US" dirty="0"/>
              <a:t> </a:t>
            </a:r>
            <a:r>
              <a:rPr lang="en-US" dirty="0" err="1"/>
              <a:t>pelo</a:t>
            </a:r>
            <a:r>
              <a:rPr lang="en-US" dirty="0"/>
              <a:t> solo</a:t>
            </a:r>
          </a:p>
          <a:p>
            <a:r>
              <a:rPr lang="en-US" dirty="0" err="1"/>
              <a:t>Esquistossomose</a:t>
            </a:r>
            <a:endParaRPr lang="en-US" dirty="0"/>
          </a:p>
          <a:p>
            <a:r>
              <a:rPr lang="en-US" dirty="0" err="1"/>
              <a:t>Oncocercose</a:t>
            </a:r>
            <a:endParaRPr lang="en-US" dirty="0"/>
          </a:p>
          <a:p>
            <a:r>
              <a:rPr lang="en-US" dirty="0" err="1"/>
              <a:t>Micetomas</a:t>
            </a:r>
            <a:endParaRPr lang="en-US" dirty="0"/>
          </a:p>
          <a:p>
            <a:r>
              <a:rPr lang="en-US" dirty="0" err="1"/>
              <a:t>Filariose</a:t>
            </a:r>
            <a:r>
              <a:rPr lang="en-US" dirty="0"/>
              <a:t> </a:t>
            </a:r>
            <a:r>
              <a:rPr lang="en-US" dirty="0" err="1"/>
              <a:t>linfática</a:t>
            </a:r>
            <a:endParaRPr lang="en-US" dirty="0"/>
          </a:p>
          <a:p>
            <a:r>
              <a:rPr lang="en-US" dirty="0" err="1"/>
              <a:t>Envenenamento</a:t>
            </a:r>
            <a:r>
              <a:rPr lang="en-US" dirty="0"/>
              <a:t> </a:t>
            </a:r>
            <a:r>
              <a:rPr lang="en-US" dirty="0" err="1"/>
              <a:t>por</a:t>
            </a:r>
            <a:r>
              <a:rPr lang="en-US" dirty="0"/>
              <a:t> picada de cobra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48BFD876-9E89-13F8-C69E-EFBD85EB858B}"/>
              </a:ext>
            </a:extLst>
          </p:cNvPr>
          <p:cNvSpPr/>
          <p:nvPr/>
        </p:nvSpPr>
        <p:spPr>
          <a:xfrm>
            <a:off x="118334" y="103883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65999B-9B83-6A3B-C5F6-C372610704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340" t="23253" r="14833" b="49460"/>
          <a:stretch/>
        </p:blipFill>
        <p:spPr>
          <a:xfrm>
            <a:off x="4825648" y="2490778"/>
            <a:ext cx="6343030" cy="217108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7B07B23-639C-4A96-305F-C67CCAEF4C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690" t="29232" r="25490" b="37909"/>
          <a:stretch/>
        </p:blipFill>
        <p:spPr>
          <a:xfrm>
            <a:off x="5653091" y="4818458"/>
            <a:ext cx="5925740" cy="179443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917F393-7EA0-E0E7-5B71-050F332BE1C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720" t="48941" r="24799" b="16734"/>
          <a:stretch/>
        </p:blipFill>
        <p:spPr>
          <a:xfrm>
            <a:off x="6486860" y="723022"/>
            <a:ext cx="5400339" cy="166743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676305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967"/>
    </mc:Choice>
    <mc:Fallback xmlns="">
      <p:transition spd="slow" advTm="14967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69E83-A6D8-49D4-4F67-A673BB173B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0945" y="195601"/>
            <a:ext cx="11643344" cy="1325563"/>
          </a:xfrm>
        </p:spPr>
        <p:txBody>
          <a:bodyPr/>
          <a:lstStyle/>
          <a:p>
            <a:r>
              <a:rPr lang="pt-BR" dirty="0"/>
              <a:t>Comparação: enquete normal e métodos MBG</a:t>
            </a:r>
            <a:endParaRPr lang="en-GB" dirty="0"/>
          </a:p>
        </p:txBody>
      </p:sp>
      <p:sp>
        <p:nvSpPr>
          <p:cNvPr id="5" name="Frame 4">
            <a:extLst>
              <a:ext uri="{FF2B5EF4-FFF2-40B4-BE49-F238E27FC236}">
                <a16:creationId xmlns:a16="http://schemas.microsoft.com/office/drawing/2014/main" id="{258EBC65-9F90-7972-E474-447FEEBBD4BD}"/>
              </a:ext>
            </a:extLst>
          </p:cNvPr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aphicFrame>
        <p:nvGraphicFramePr>
          <p:cNvPr id="8" name="Table 8">
            <a:extLst>
              <a:ext uri="{FF2B5EF4-FFF2-40B4-BE49-F238E27FC236}">
                <a16:creationId xmlns:a16="http://schemas.microsoft.com/office/drawing/2014/main" id="{4914E274-6259-DFCA-B6EE-D225254CF2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51036104"/>
              </p:ext>
            </p:extLst>
          </p:nvPr>
        </p:nvGraphicFramePr>
        <p:xfrm>
          <a:off x="465801" y="1191107"/>
          <a:ext cx="11289084" cy="54567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689">
                  <a:extLst>
                    <a:ext uri="{9D8B030D-6E8A-4147-A177-3AD203B41FA5}">
                      <a16:colId xmlns:a16="http://schemas.microsoft.com/office/drawing/2014/main" val="3460097658"/>
                    </a:ext>
                  </a:extLst>
                </a:gridCol>
                <a:gridCol w="4149755">
                  <a:extLst>
                    <a:ext uri="{9D8B030D-6E8A-4147-A177-3AD203B41FA5}">
                      <a16:colId xmlns:a16="http://schemas.microsoft.com/office/drawing/2014/main" val="3875047797"/>
                    </a:ext>
                  </a:extLst>
                </a:gridCol>
                <a:gridCol w="4852640">
                  <a:extLst>
                    <a:ext uri="{9D8B030D-6E8A-4147-A177-3AD203B41FA5}">
                      <a16:colId xmlns:a16="http://schemas.microsoft.com/office/drawing/2014/main" val="195940402"/>
                    </a:ext>
                  </a:extLst>
                </a:gridCol>
              </a:tblGrid>
              <a:tr h="590965">
                <a:tc>
                  <a:txBody>
                    <a:bodyPr/>
                    <a:lstStyle/>
                    <a:p>
                      <a:r>
                        <a:rPr lang="en-US" dirty="0" err="1"/>
                        <a:t>Análise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Enquete</a:t>
                      </a:r>
                      <a:r>
                        <a:rPr lang="en-US" dirty="0"/>
                        <a:t> normal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MBG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94166710"/>
                  </a:ext>
                </a:extLst>
              </a:tr>
              <a:tr h="427162">
                <a:tc>
                  <a:txBody>
                    <a:bodyPr/>
                    <a:lstStyle/>
                    <a:p>
                      <a:r>
                        <a:rPr lang="en-US"/>
                        <a:t>Número de UAs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/>
                        <a:t>Apenas</a:t>
                      </a:r>
                      <a:r>
                        <a:rPr lang="en-US" dirty="0"/>
                        <a:t> UA </a:t>
                      </a:r>
                      <a:r>
                        <a:rPr lang="en-US" dirty="0" err="1"/>
                        <a:t>única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u="sng" dirty="0" err="1"/>
                        <a:t>Todas</a:t>
                      </a:r>
                      <a:r>
                        <a:rPr lang="en-US" u="sng" dirty="0"/>
                        <a:t> a</a:t>
                      </a:r>
                      <a:r>
                        <a:rPr lang="en-US" u="none" dirty="0"/>
                        <a:t>s UAs </a:t>
                      </a:r>
                      <a:r>
                        <a:rPr lang="en-US" u="none" dirty="0" err="1"/>
                        <a:t>disponíveis</a:t>
                      </a:r>
                      <a:endParaRPr lang="en-US" u="none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67303683"/>
                  </a:ext>
                </a:extLst>
              </a:tr>
              <a:tr h="1473254">
                <a:tc>
                  <a:txBody>
                    <a:bodyPr/>
                    <a:lstStyle/>
                    <a:p>
                      <a:r>
                        <a:rPr lang="en-US" dirty="0"/>
                        <a:t>Entrada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dirty="0"/>
                        <a:t>Dados de prevalência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dirty="0"/>
                        <a:t>Dados do recenseamento da população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pt-BR" sz="1800" u="sng" kern="100" dirty="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Igual à esquerda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pt-BR" sz="1800" u="none" kern="100" dirty="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Adicionalmente (investigação em curso):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pt-BR" sz="1800" u="none" kern="100" dirty="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Clima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pt-BR" sz="1800" u="none" kern="100" dirty="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Ambiente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  <a:tabLst>
                          <a:tab pos="457200" algn="l"/>
                        </a:tabLst>
                      </a:pPr>
                      <a:r>
                        <a:rPr lang="pt-BR" sz="1800" u="none" kern="100" dirty="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Demografia</a:t>
                      </a:r>
                      <a:endParaRPr lang="en-GB" sz="1800" u="none" kern="1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1296839"/>
                  </a:ext>
                </a:extLst>
              </a:tr>
              <a:tr h="1752958">
                <a:tc>
                  <a:txBody>
                    <a:bodyPr/>
                    <a:lstStyle/>
                    <a:p>
                      <a:r>
                        <a:rPr lang="en-US" dirty="0" err="1"/>
                        <a:t>Método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pt-BR" dirty="0"/>
                        <a:t>% de prevalência normalizada por idade (TF) ou por idade e sexo (TT)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pt-BR" sz="1800" u="sng" kern="100" dirty="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Igual à esquerda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pt-BR" sz="1800" u="none" kern="100" dirty="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Adicionalmente, conta para: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pt-BR" sz="1800" u="none" kern="100" dirty="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Variação espacial e não espacial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pt-BR" sz="1800" u="none" kern="100" dirty="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Densidade populacional </a:t>
                      </a:r>
                    </a:p>
                    <a:p>
                      <a:pPr marL="342900" lvl="0" indent="-342900">
                        <a:lnSpc>
                          <a:spcPct val="107000"/>
                        </a:lnSpc>
                        <a:buFont typeface="Symbol" panose="05050102010706020507" pitchFamily="18" charset="2"/>
                        <a:buChar char=""/>
                      </a:pPr>
                      <a:r>
                        <a:rPr lang="pt-BR" sz="1800" u="none" kern="100" dirty="0">
                          <a:effectLst/>
                          <a:latin typeface="Calibri" panose="020F0502020204030204" pitchFamily="34" charset="0"/>
                          <a:ea typeface="Yu Mincho" panose="02020400000000000000" pitchFamily="18" charset="-128"/>
                          <a:cs typeface="Times New Roman" panose="02020603050405020304" pitchFamily="18" charset="0"/>
                        </a:rPr>
                        <a:t>Factores de risco climáticos, ambientais e demográficos (investigação em curso)</a:t>
                      </a:r>
                      <a:endParaRPr lang="en-GB" sz="1800" u="none" kern="100" dirty="0">
                        <a:effectLst/>
                        <a:latin typeface="Calibri" panose="020F0502020204030204" pitchFamily="34" charset="0"/>
                        <a:ea typeface="Yu Mincho" panose="02020400000000000000" pitchFamily="18" charset="-128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56825203"/>
                  </a:ext>
                </a:extLst>
              </a:tr>
              <a:tr h="1053277">
                <a:tc>
                  <a:txBody>
                    <a:bodyPr/>
                    <a:lstStyle/>
                    <a:p>
                      <a:r>
                        <a:rPr lang="en-US" dirty="0" err="1"/>
                        <a:t>Saída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dirty="0"/>
                        <a:t>% de prevalência e IC de 95%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u="sng" dirty="0"/>
                        <a:t>% de prevalência e intervalos preditivos de 95%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pt-BR" u="sng" dirty="0"/>
                        <a:t>Probabilidade preditiva de eliminação</a:t>
                      </a:r>
                      <a:endParaRPr lang="en-US" u="sng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71040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5008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655"/>
    </mc:Choice>
    <mc:Fallback xmlns="">
      <p:transition spd="slow" advTm="69655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5A4A6-987B-4FED-8642-697A211E17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700" y="446453"/>
            <a:ext cx="10515600" cy="1325563"/>
          </a:xfrm>
        </p:spPr>
        <p:txBody>
          <a:bodyPr/>
          <a:lstStyle/>
          <a:p>
            <a:pPr algn="ctr"/>
            <a:r>
              <a:rPr lang="pt-BR" dirty="0"/>
              <a:t>Exemplos de casos de utilização</a:t>
            </a:r>
            <a:endParaRPr lang="en-US" dirty="0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D7D3897B-6B93-8AC9-6010-FB014D274780}"/>
              </a:ext>
            </a:extLst>
          </p:cNvPr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F87C900-87B9-EB34-23F0-2BEFECC86C99}"/>
              </a:ext>
            </a:extLst>
          </p:cNvPr>
          <p:cNvSpPr txBox="1"/>
          <p:nvPr/>
        </p:nvSpPr>
        <p:spPr>
          <a:xfrm>
            <a:off x="1485900" y="2960014"/>
            <a:ext cx="9601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800" dirty="0"/>
              <a:t>Ministério da Saúde da Tanzânia- </a:t>
            </a:r>
            <a:r>
              <a:rPr lang="en-US" sz="2800" b="1" dirty="0"/>
              <a:t>Dr George Kabona</a:t>
            </a:r>
          </a:p>
          <a:p>
            <a:r>
              <a:rPr lang="pt-BR" sz="2800" dirty="0"/>
              <a:t>Ministério da Saúde da Nigéria</a:t>
            </a:r>
            <a:endParaRPr lang="en-US" sz="2800" b="1" dirty="0"/>
          </a:p>
        </p:txBody>
      </p:sp>
      <p:pic>
        <p:nvPicPr>
          <p:cNvPr id="2050" name="Picture 2" descr="Tanzanian Ministry of Health - The END Fund">
            <a:extLst>
              <a:ext uri="{FF2B5EF4-FFF2-40B4-BE49-F238E27FC236}">
                <a16:creationId xmlns:a16="http://schemas.microsoft.com/office/drawing/2014/main" id="{56CF3D68-7E88-3548-00F1-6A8FD694B4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5917" y="1208323"/>
            <a:ext cx="1822823" cy="1783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Federal Ministry of Health, NIGERIA (@Fmohnigeria) / X">
            <a:extLst>
              <a:ext uri="{FF2B5EF4-FFF2-40B4-BE49-F238E27FC236}">
                <a16:creationId xmlns:a16="http://schemas.microsoft.com/office/drawing/2014/main" id="{B88A2318-C7A3-5173-F202-A4162E94C6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68703" y="3714936"/>
            <a:ext cx="1846513" cy="1846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4382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702334" y="2471204"/>
            <a:ext cx="10435590" cy="2016771"/>
          </a:xfrm>
          <a:prstGeom prst="rect">
            <a:avLst/>
          </a:prstGeom>
        </p:spPr>
        <p:txBody>
          <a:bodyPr vert="horz" wrap="square" lIns="0" tIns="136525" rIns="0" bIns="0" rtlCol="0">
            <a:spAutoFit/>
          </a:bodyPr>
          <a:lstStyle/>
          <a:p>
            <a:pPr marL="1842770" marR="204470" lvl="0" indent="-1651635" algn="ctr" defTabSz="914400" rtl="0" eaLnBrk="1" fontAlgn="auto" latinLnBrk="0" hangingPunct="1">
              <a:lnSpc>
                <a:spcPts val="7780"/>
              </a:lnSpc>
              <a:spcBef>
                <a:spcPts val="1075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4400" b="1" i="0" u="none" strike="noStrike" kern="1200" cap="none" spc="-15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Estudo de caso de Geoestatística da Tanzânia</a:t>
            </a:r>
            <a:endParaRPr kumimoji="0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4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7463" y="7938"/>
            <a:ext cx="1641474" cy="1908174"/>
          </a:xfrm>
          <a:prstGeom prst="rect">
            <a:avLst/>
          </a:prstGeom>
        </p:spPr>
      </p:pic>
      <p:pic>
        <p:nvPicPr>
          <p:cNvPr id="5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472738" y="9525"/>
            <a:ext cx="1666677" cy="1906587"/>
          </a:xfrm>
          <a:prstGeom prst="rect">
            <a:avLst/>
          </a:prstGeom>
        </p:spPr>
      </p:pic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835210" y="357765"/>
            <a:ext cx="4866830" cy="936154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885">
              <a:lnSpc>
                <a:spcPct val="100000"/>
              </a:lnSpc>
              <a:spcBef>
                <a:spcPts val="100"/>
              </a:spcBef>
            </a:pPr>
            <a:r>
              <a:rPr lang="pt-BR" sz="4000" spc="-430" dirty="0">
                <a:solidFill>
                  <a:srgbClr val="000000"/>
                </a:solidFill>
              </a:rPr>
              <a:t>Ministério da Saúde</a:t>
            </a:r>
            <a:br>
              <a:rPr lang="pt-BR" sz="9600" spc="-430" dirty="0">
                <a:solidFill>
                  <a:srgbClr val="000000"/>
                </a:solidFill>
              </a:rPr>
            </a:br>
            <a:r>
              <a:rPr lang="pt-BR" sz="2000" spc="-430" dirty="0">
                <a:solidFill>
                  <a:srgbClr val="000000"/>
                </a:solidFill>
                <a:latin typeface="+mn-lt"/>
              </a:rPr>
              <a:t>Programa de Controlo das Doenças Tropicais Negligenciadas</a:t>
            </a:r>
            <a:endParaRPr sz="2000" dirty="0">
              <a:latin typeface="+mn-lt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65137" y="6240871"/>
            <a:ext cx="4863001" cy="382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0" lvl="0" indent="0" algn="l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-5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Data: 29 a 30 de agosto de 2023</a:t>
            </a:r>
            <a:endParaRPr kumimoji="0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20546" y="1836271"/>
            <a:ext cx="11390454" cy="392928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7960" marR="0" lvl="0" indent="-175895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188595" algn="l"/>
              </a:tabLst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 Tanzânia implementou a estratégia SAFE desde 1999 </a:t>
            </a:r>
          </a:p>
          <a:p>
            <a:pPr marL="187960" marR="0" lvl="0" indent="-175895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188595" algn="l"/>
              </a:tabLst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O MDA foi alargado para abranger um total de 69 distritos (77 unidades de avaliação) e 89 distritos eram elegíveis para o programa de cirurgia de TT.</a:t>
            </a:r>
          </a:p>
          <a:p>
            <a:pPr marL="187960" marR="0" lvl="0" indent="-175895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188595" algn="l"/>
              </a:tabLst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A prevalência da TF e da TT tem sido geralmente medida ao mesmo tempo.</a:t>
            </a:r>
          </a:p>
          <a:p>
            <a:pPr marL="187960" marR="0" lvl="0" indent="-175895" algn="just" defTabSz="914400" rtl="0" eaLnBrk="1" fontAlgn="auto" latinLnBrk="0" hangingPunct="1">
              <a:lnSpc>
                <a:spcPct val="10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 typeface="Arial MT"/>
              <a:buChar char="•"/>
              <a:tabLst>
                <a:tab pos="188595" algn="l"/>
              </a:tabLst>
              <a:defRPr/>
            </a:pPr>
            <a:r>
              <a:rPr kumimoji="0" lang="pt-BR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Microsoft Sans Serif"/>
                <a:ea typeface="+mn-ea"/>
                <a:cs typeface="Microsoft Sans Serif"/>
              </a:rPr>
              <a:t>Se o inquérito sobre a prevalência da TF não for indicado, o inquérito apenas sobre a TT pode ser uma opção para as estimativas da prevalência da TT</a:t>
            </a:r>
            <a:endParaRPr kumimoji="0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Sans Serif"/>
              <a:ea typeface="+mn-ea"/>
              <a:cs typeface="Microsoft Sans Serif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33350" y="0"/>
            <a:ext cx="11868150" cy="1391285"/>
            <a:chOff x="133350" y="0"/>
            <a:chExt cx="11868150" cy="13912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35427" y="0"/>
              <a:ext cx="1366072" cy="13910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350" y="0"/>
              <a:ext cx="1310441" cy="124439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791" y="127222"/>
              <a:ext cx="9191635" cy="110126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62200" y="0"/>
            <a:ext cx="8087359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7200" spc="-15" dirty="0" err="1">
                <a:solidFill>
                  <a:srgbClr val="185C83"/>
                </a:solidFill>
              </a:rPr>
              <a:t>Contexto</a:t>
            </a:r>
            <a:r>
              <a:rPr lang="en-US" sz="7200" spc="-15" dirty="0">
                <a:solidFill>
                  <a:srgbClr val="185C83"/>
                </a:solidFill>
              </a:rPr>
              <a:t> </a:t>
            </a:r>
            <a:r>
              <a:rPr lang="en-US" sz="7200" spc="-15" dirty="0" err="1">
                <a:solidFill>
                  <a:srgbClr val="185C83"/>
                </a:solidFill>
              </a:rPr>
              <a:t>histórico</a:t>
            </a:r>
            <a:endParaRPr sz="7200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66699" y="1324316"/>
            <a:ext cx="11734800" cy="54553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4965" indent="-342900" algn="just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188595" algn="l"/>
              </a:tabLst>
            </a:pPr>
            <a:r>
              <a:rPr lang="pt-BR" sz="3200" dirty="0">
                <a:latin typeface="Microsoft Sans Serif"/>
                <a:cs typeface="Microsoft Sans Serif"/>
              </a:rPr>
              <a:t>11 distritos preenchiam os critérios para inquéritos apenas sobre TT</a:t>
            </a:r>
          </a:p>
          <a:p>
            <a:pPr marL="354965" indent="-342900" algn="just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188595" algn="l"/>
              </a:tabLst>
            </a:pPr>
            <a:r>
              <a:rPr lang="pt-BR" sz="3200" dirty="0">
                <a:latin typeface="Microsoft Sans Serif"/>
                <a:cs typeface="Microsoft Sans Serif"/>
              </a:rPr>
              <a:t>Apesar da conclusão do programa de cirurgia de TT, através da observação pelos profissionais de saúde da linha da frente, suspeitou-se que a prevalência de TT era superior a 0,2% nestas áreas</a:t>
            </a:r>
          </a:p>
          <a:p>
            <a:pPr marL="354965" indent="-342900" algn="just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188595" algn="l"/>
              </a:tabLst>
            </a:pPr>
            <a:r>
              <a:rPr lang="pt-BR" sz="3200" dirty="0">
                <a:latin typeface="Microsoft Sans Serif"/>
                <a:cs typeface="Microsoft Sans Serif"/>
              </a:rPr>
              <a:t>A combinação de distritos geograficamente contíguos e homogéneos em unidades de super-avaliação únicas fornece estimativas fiáveis da prevalência da TT </a:t>
            </a:r>
          </a:p>
          <a:p>
            <a:pPr marL="354965" indent="-342900" algn="just">
              <a:spcBef>
                <a:spcPts val="100"/>
              </a:spcBef>
              <a:buFont typeface="Arial" panose="020B0604020202020204" pitchFamily="34" charset="0"/>
              <a:buChar char="•"/>
              <a:tabLst>
                <a:tab pos="188595" algn="l"/>
              </a:tabLst>
            </a:pPr>
            <a:r>
              <a:rPr lang="pt-BR" sz="3200" dirty="0">
                <a:latin typeface="Microsoft Sans Serif"/>
                <a:cs typeface="Microsoft Sans Serif"/>
              </a:rPr>
              <a:t>Esta estratégia é eficaz em termos de custos devido à redução do número de agregados numa </a:t>
            </a:r>
            <a:r>
              <a:rPr lang="pt-BR" sz="3200" dirty="0" err="1">
                <a:latin typeface="Microsoft Sans Serif"/>
                <a:cs typeface="Microsoft Sans Serif"/>
              </a:rPr>
              <a:t>super-UA</a:t>
            </a:r>
            <a:endParaRPr lang="en-US" sz="3200" dirty="0">
              <a:latin typeface="Microsoft Sans Serif"/>
              <a:cs typeface="Microsoft Sans Serif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33350" y="0"/>
            <a:ext cx="11868150" cy="1391285"/>
            <a:chOff x="133350" y="0"/>
            <a:chExt cx="11868150" cy="13912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35427" y="0"/>
              <a:ext cx="1366072" cy="13910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350" y="0"/>
              <a:ext cx="1310441" cy="124439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791" y="127222"/>
              <a:ext cx="9191635" cy="110126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62200" y="0"/>
            <a:ext cx="8087359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7200" spc="-15" dirty="0" err="1">
                <a:solidFill>
                  <a:srgbClr val="185C83"/>
                </a:solidFill>
              </a:rPr>
              <a:t>Justificação</a:t>
            </a:r>
            <a:endParaRPr sz="7200" dirty="0"/>
          </a:p>
        </p:txBody>
      </p:sp>
    </p:spTree>
    <p:extLst>
      <p:ext uri="{BB962C8B-B14F-4D97-AF65-F5344CB8AC3E}">
        <p14:creationId xmlns:p14="http://schemas.microsoft.com/office/powerpoint/2010/main" val="22765180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33350" y="0"/>
            <a:ext cx="11868150" cy="1391285"/>
            <a:chOff x="133350" y="0"/>
            <a:chExt cx="11868150" cy="13912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35427" y="0"/>
              <a:ext cx="1366072" cy="13910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350" y="0"/>
              <a:ext cx="1310441" cy="124439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791" y="127222"/>
              <a:ext cx="9191635" cy="110126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24000" y="0"/>
            <a:ext cx="8925559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7200" spc="-15" dirty="0">
                <a:solidFill>
                  <a:srgbClr val="185C83"/>
                </a:solidFill>
              </a:rPr>
              <a:t>Super-UA </a:t>
            </a:r>
            <a:r>
              <a:rPr lang="en-US" sz="7200" spc="-15" dirty="0" err="1">
                <a:solidFill>
                  <a:srgbClr val="185C83"/>
                </a:solidFill>
              </a:rPr>
              <a:t>formadas</a:t>
            </a:r>
            <a:endParaRPr sz="72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210E38C-4F1C-D31D-EC8C-309CB54B05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09800" y="1219200"/>
            <a:ext cx="8507504" cy="5562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3662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33350" y="-218364"/>
            <a:ext cx="11868150" cy="1391285"/>
            <a:chOff x="133350" y="0"/>
            <a:chExt cx="11868150" cy="13912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35427" y="0"/>
              <a:ext cx="1366072" cy="13910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350" y="0"/>
              <a:ext cx="1310441" cy="124439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791" y="127222"/>
              <a:ext cx="9191635" cy="110126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506415" y="-158262"/>
            <a:ext cx="105156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7200" spc="-15" dirty="0" err="1">
                <a:solidFill>
                  <a:srgbClr val="185C83"/>
                </a:solidFill>
              </a:rPr>
              <a:t>Métodos</a:t>
            </a:r>
            <a:endParaRPr sz="72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DC2EBAE3-8A36-AE14-61ED-EA8CB47CEA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940170"/>
            <a:ext cx="3048000" cy="3877985"/>
          </a:xfrm>
        </p:spPr>
        <p:txBody>
          <a:bodyPr>
            <a:normAutofit fontScale="92500" lnSpcReduction="20000"/>
          </a:bodyPr>
          <a:lstStyle/>
          <a:p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Utilizámos os dados dos inquéritos sobre o tracoma de 2014, 2017 e 2018 para selecionar aleatoriamente 30 aldeias por </a:t>
            </a:r>
            <a:r>
              <a:rPr lang="pt-BR" sz="2800" dirty="0" err="1">
                <a:latin typeface="Arial" panose="020B0604020202020204" pitchFamily="34" charset="0"/>
                <a:cs typeface="Arial" panose="020B0604020202020204" pitchFamily="34" charset="0"/>
              </a:rPr>
              <a:t>super-UA</a:t>
            </a:r>
            <a:r>
              <a:rPr lang="pt-BR" sz="2800" dirty="0">
                <a:latin typeface="Arial" panose="020B0604020202020204" pitchFamily="34" charset="0"/>
                <a:cs typeface="Arial" panose="020B0604020202020204" pitchFamily="34" charset="0"/>
              </a:rPr>
              <a:t> utilizando um </a:t>
            </a:r>
            <a:r>
              <a:rPr lang="pt-BR" sz="28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desenho </a:t>
            </a:r>
            <a:r>
              <a:rPr lang="pt-BR" sz="28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geoestatístico</a:t>
            </a:r>
            <a:endParaRPr lang="en-TZ" sz="2800" b="1" i="1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764EE2F-89D5-94B9-A28D-0F328E3BF96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955431"/>
            <a:ext cx="7772400" cy="550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7EE8ED0-4D45-E26C-D262-0A90B243E753}"/>
                  </a:ext>
                </a:extLst>
              </p14:cNvPr>
              <p14:cNvContentPartPr/>
              <p14:nvPr/>
            </p14:nvContentPartPr>
            <p14:xfrm>
              <a:off x="4495680" y="1422360"/>
              <a:ext cx="5842440" cy="5124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7EE8ED0-4D45-E26C-D262-0A90B243E75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486320" y="1413000"/>
                <a:ext cx="5861160" cy="5143680"/>
              </a:xfrm>
              <a:prstGeom prst="rect">
                <a:avLst/>
              </a:prstGeom>
            </p:spPr>
          </p:pic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AF39CA17-1F3C-1168-F005-2A3E49A2EDAB}"/>
              </a:ext>
            </a:extLst>
          </p:cNvPr>
          <p:cNvSpPr txBox="1"/>
          <p:nvPr/>
        </p:nvSpPr>
        <p:spPr>
          <a:xfrm>
            <a:off x="5029200" y="4495800"/>
            <a:ext cx="3048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</a:rPr>
              <a:t>Nanyamba</a:t>
            </a:r>
            <a:r>
              <a:rPr lang="en-US" sz="2800" b="1" dirty="0">
                <a:solidFill>
                  <a:srgbClr val="FF0000"/>
                </a:solidFill>
              </a:rPr>
              <a:t> TC</a:t>
            </a:r>
            <a:endParaRPr lang="en-TZ" sz="2800" b="1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1D26073-2761-8859-1126-0166E384A6B7}"/>
              </a:ext>
            </a:extLst>
          </p:cNvPr>
          <p:cNvSpPr txBox="1"/>
          <p:nvPr/>
        </p:nvSpPr>
        <p:spPr>
          <a:xfrm>
            <a:off x="6629400" y="3352800"/>
            <a:ext cx="2362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Mtwara DC</a:t>
            </a:r>
            <a:endParaRPr lang="en-TZ" sz="3200" b="1" dirty="0">
              <a:solidFill>
                <a:srgbClr val="FF0000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4D5EDB-D0F0-35C2-04EE-70705697B59C}"/>
              </a:ext>
            </a:extLst>
          </p:cNvPr>
          <p:cNvSpPr txBox="1"/>
          <p:nvPr/>
        </p:nvSpPr>
        <p:spPr>
          <a:xfrm>
            <a:off x="7924800" y="24384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Mtwara MC</a:t>
            </a:r>
            <a:endParaRPr lang="en-TZ" sz="2800" b="1" dirty="0">
              <a:solidFill>
                <a:srgbClr val="FF0000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0BAB2FA2-F51A-1689-3140-FBD74E8ADA8A}"/>
                  </a:ext>
                </a:extLst>
              </p14:cNvPr>
              <p14:cNvContentPartPr/>
              <p14:nvPr/>
            </p14:nvContentPartPr>
            <p14:xfrm>
              <a:off x="7232760" y="2381400"/>
              <a:ext cx="108360" cy="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0BAB2FA2-F51A-1689-3140-FBD74E8ADA8A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16920" y="2318040"/>
                <a:ext cx="1396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67E1C2E5-44A9-1F5A-6C85-E8732322D681}"/>
                  </a:ext>
                </a:extLst>
              </p14:cNvPr>
              <p14:cNvContentPartPr/>
              <p14:nvPr/>
            </p14:nvContentPartPr>
            <p14:xfrm>
              <a:off x="6559560" y="2381400"/>
              <a:ext cx="10188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67E1C2E5-44A9-1F5A-6C85-E8732322D68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6543720" y="2318040"/>
                <a:ext cx="1332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1816AF2A-445E-D20C-E875-71D34DEC6AA6}"/>
                  </a:ext>
                </a:extLst>
              </p14:cNvPr>
              <p14:cNvContentPartPr/>
              <p14:nvPr/>
            </p14:nvContentPartPr>
            <p14:xfrm>
              <a:off x="7893000" y="2362320"/>
              <a:ext cx="7020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1816AF2A-445E-D20C-E875-71D34DEC6AA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877160" y="2298960"/>
                <a:ext cx="1015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837CEF0-64B7-AF06-316B-E0A1CCAC3CF7}"/>
                  </a:ext>
                </a:extLst>
              </p14:cNvPr>
              <p14:cNvContentPartPr/>
              <p14:nvPr/>
            </p14:nvContentPartPr>
            <p14:xfrm>
              <a:off x="8280360" y="2470320"/>
              <a:ext cx="89280" cy="129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837CEF0-64B7-AF06-316B-E0A1CCAC3CF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8264520" y="2406960"/>
                <a:ext cx="120600" cy="1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6BEF439-C839-BACD-1713-ECBA3F5E8410}"/>
                  </a:ext>
                </a:extLst>
              </p14:cNvPr>
              <p14:cNvContentPartPr/>
              <p14:nvPr/>
            </p14:nvContentPartPr>
            <p14:xfrm>
              <a:off x="7988400" y="2787480"/>
              <a:ext cx="146160" cy="1332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6BEF439-C839-BACD-1713-ECBA3F5E8410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7972560" y="2724120"/>
                <a:ext cx="17748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FDFDD376-6D1D-5FF0-7DD3-E8D870EEB641}"/>
                  </a:ext>
                </a:extLst>
              </p14:cNvPr>
              <p14:cNvContentPartPr/>
              <p14:nvPr/>
            </p14:nvContentPartPr>
            <p14:xfrm>
              <a:off x="8801280" y="3009960"/>
              <a:ext cx="20340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FDFDD376-6D1D-5FF0-7DD3-E8D870EEB641}"/>
                  </a:ext>
                </a:extLst>
              </p:cNvPr>
              <p:cNvPicPr/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785440" y="2946600"/>
                <a:ext cx="2347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46A7E325-D4AF-DEC5-9D34-45DFF81C8946}"/>
                  </a:ext>
                </a:extLst>
              </p14:cNvPr>
              <p14:cNvContentPartPr/>
              <p14:nvPr/>
            </p14:nvContentPartPr>
            <p14:xfrm>
              <a:off x="8261280" y="3073320"/>
              <a:ext cx="13392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46A7E325-D4AF-DEC5-9D34-45DFF81C8946}"/>
                  </a:ext>
                </a:extLst>
              </p:cNvPr>
              <p:cNvPicPr/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8245440" y="3009960"/>
                <a:ext cx="1652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47723454-E8B9-6A07-089D-CCFFEBB4BF1F}"/>
                  </a:ext>
                </a:extLst>
              </p14:cNvPr>
              <p14:cNvContentPartPr/>
              <p14:nvPr/>
            </p14:nvContentPartPr>
            <p14:xfrm>
              <a:off x="8267760" y="2705040"/>
              <a:ext cx="127440" cy="5112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47723454-E8B9-6A07-089D-CCFFEBB4BF1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8251920" y="2641680"/>
                <a:ext cx="15876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87330959-705F-D67B-943F-980A7809C2FF}"/>
                  </a:ext>
                </a:extLst>
              </p14:cNvPr>
              <p14:cNvContentPartPr/>
              <p14:nvPr/>
            </p14:nvContentPartPr>
            <p14:xfrm>
              <a:off x="8464680" y="2476440"/>
              <a:ext cx="108360" cy="129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87330959-705F-D67B-943F-980A7809C2FF}"/>
                  </a:ext>
                </a:extLst>
              </p:cNvPr>
              <p:cNvPicPr/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8448840" y="2413080"/>
                <a:ext cx="139680" cy="1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F543E7F3-1A91-1770-0278-5F0C66BDE6A4}"/>
                  </a:ext>
                </a:extLst>
              </p14:cNvPr>
              <p14:cNvContentPartPr/>
              <p14:nvPr/>
            </p14:nvContentPartPr>
            <p14:xfrm>
              <a:off x="9512280" y="3327480"/>
              <a:ext cx="957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F543E7F3-1A91-1770-0278-5F0C66BDE6A4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9496440" y="3264120"/>
                <a:ext cx="1270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8CB10F2D-277D-073F-6C3A-98B556E87AA6}"/>
                  </a:ext>
                </a:extLst>
              </p14:cNvPr>
              <p14:cNvContentPartPr/>
              <p14:nvPr/>
            </p14:nvContentPartPr>
            <p14:xfrm>
              <a:off x="8877240" y="3333600"/>
              <a:ext cx="127440" cy="1332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8CB10F2D-277D-073F-6C3A-98B556E87AA6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8861400" y="3270240"/>
                <a:ext cx="15876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AD4F10D7-7904-C38A-821F-E1D4070BAADD}"/>
                  </a:ext>
                </a:extLst>
              </p14:cNvPr>
              <p14:cNvContentPartPr/>
              <p14:nvPr/>
            </p14:nvContentPartPr>
            <p14:xfrm>
              <a:off x="8217000" y="3352680"/>
              <a:ext cx="7020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AD4F10D7-7904-C38A-821F-E1D4070BAADD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8201160" y="3289320"/>
                <a:ext cx="10152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18F2B61F-D611-29A1-C698-2A3E48F9AA37}"/>
                  </a:ext>
                </a:extLst>
              </p14:cNvPr>
              <p14:cNvContentPartPr/>
              <p14:nvPr/>
            </p14:nvContentPartPr>
            <p14:xfrm>
              <a:off x="7842240" y="3333600"/>
              <a:ext cx="152640" cy="1944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18F2B61F-D611-29A1-C698-2A3E48F9AA37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7826400" y="3270240"/>
                <a:ext cx="18396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5C75B4AF-7D32-2163-397F-CE70BDD7B025}"/>
                  </a:ext>
                </a:extLst>
              </p14:cNvPr>
              <p14:cNvContentPartPr/>
              <p14:nvPr/>
            </p14:nvContentPartPr>
            <p14:xfrm>
              <a:off x="6870600" y="3003480"/>
              <a:ext cx="172080" cy="129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5C75B4AF-7D32-2163-397F-CE70BDD7B025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854760" y="2940120"/>
                <a:ext cx="203400" cy="13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7E312D7C-F8CE-AEDC-5F93-9282D3713B63}"/>
                  </a:ext>
                </a:extLst>
              </p14:cNvPr>
              <p14:cNvContentPartPr/>
              <p14:nvPr/>
            </p14:nvContentPartPr>
            <p14:xfrm>
              <a:off x="5892840" y="2641680"/>
              <a:ext cx="152640" cy="38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7E312D7C-F8CE-AEDC-5F93-9282D3713B63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877000" y="2578320"/>
                <a:ext cx="183960" cy="165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3BA4693-C022-9F32-BF5E-C6DE0C410DFA}"/>
                  </a:ext>
                </a:extLst>
              </p14:cNvPr>
              <p14:cNvContentPartPr/>
              <p14:nvPr/>
            </p14:nvContentPartPr>
            <p14:xfrm>
              <a:off x="5613480" y="3441600"/>
              <a:ext cx="12744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3BA4693-C022-9F32-BF5E-C6DE0C410DFA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597640" y="3378240"/>
                <a:ext cx="1587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98600A8A-7ACB-77C2-A792-0F33034C7933}"/>
                  </a:ext>
                </a:extLst>
              </p14:cNvPr>
              <p14:cNvContentPartPr/>
              <p14:nvPr/>
            </p14:nvContentPartPr>
            <p14:xfrm>
              <a:off x="6216480" y="3822840"/>
              <a:ext cx="15912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98600A8A-7ACB-77C2-A792-0F33034C7933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200640" y="3759480"/>
                <a:ext cx="19044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252C8E22-1DED-455F-D7FE-585489856241}"/>
                  </a:ext>
                </a:extLst>
              </p14:cNvPr>
              <p14:cNvContentPartPr/>
              <p14:nvPr/>
            </p14:nvContentPartPr>
            <p14:xfrm>
              <a:off x="5575320" y="4133880"/>
              <a:ext cx="178200" cy="194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252C8E22-1DED-455F-D7FE-585489856241}"/>
                  </a:ext>
                </a:extLst>
              </p:cNvPr>
              <p:cNvPicPr/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5559480" y="4070520"/>
                <a:ext cx="20952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CA8E06A-2CBA-7F6C-D65A-4B695D06B5E5}"/>
                  </a:ext>
                </a:extLst>
              </p14:cNvPr>
              <p14:cNvContentPartPr/>
              <p14:nvPr/>
            </p14:nvContentPartPr>
            <p14:xfrm>
              <a:off x="5931000" y="5016600"/>
              <a:ext cx="12744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CA8E06A-2CBA-7F6C-D65A-4B695D06B5E5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915160" y="4953240"/>
                <a:ext cx="1587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AD8C252C-11B5-0A0C-3F24-DEAA105682E9}"/>
                  </a:ext>
                </a:extLst>
              </p14:cNvPr>
              <p14:cNvContentPartPr/>
              <p14:nvPr/>
            </p14:nvContentPartPr>
            <p14:xfrm>
              <a:off x="5950080" y="5981760"/>
              <a:ext cx="159120" cy="1944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AD8C252C-11B5-0A0C-3F24-DEAA105682E9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5934240" y="5918400"/>
                <a:ext cx="19044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2FDE54FB-9760-2ACC-892E-6B100C925E48}"/>
                  </a:ext>
                </a:extLst>
              </p14:cNvPr>
              <p14:cNvContentPartPr/>
              <p14:nvPr/>
            </p14:nvContentPartPr>
            <p14:xfrm>
              <a:off x="6248520" y="6039000"/>
              <a:ext cx="203400" cy="648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2FDE54FB-9760-2ACC-892E-6B100C925E48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6232680" y="5975640"/>
                <a:ext cx="234720" cy="13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A4C8FCBC-80DB-727E-CE0E-5447A78DAD72}"/>
                  </a:ext>
                </a:extLst>
              </p14:cNvPr>
              <p14:cNvContentPartPr/>
              <p14:nvPr/>
            </p14:nvContentPartPr>
            <p14:xfrm>
              <a:off x="6902280" y="6330960"/>
              <a:ext cx="108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A4C8FCBC-80DB-727E-CE0E-5447A78DAD7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886440" y="6267600"/>
                <a:ext cx="1396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4FF88975-B0AA-8A5C-6970-5D41E05C4B87}"/>
                  </a:ext>
                </a:extLst>
              </p14:cNvPr>
              <p14:cNvContentPartPr/>
              <p14:nvPr/>
            </p14:nvContentPartPr>
            <p14:xfrm>
              <a:off x="7201080" y="5987880"/>
              <a:ext cx="190800" cy="3240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4FF88975-B0AA-8A5C-6970-5D41E05C4B87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7185240" y="5924520"/>
                <a:ext cx="222120" cy="15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099CDEDE-E8C6-33E0-51B2-B37D948BE090}"/>
                  </a:ext>
                </a:extLst>
              </p14:cNvPr>
              <p14:cNvContentPartPr/>
              <p14:nvPr/>
            </p14:nvContentPartPr>
            <p14:xfrm>
              <a:off x="7207200" y="5715000"/>
              <a:ext cx="1209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099CDEDE-E8C6-33E0-51B2-B37D948BE090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7191360" y="5651640"/>
                <a:ext cx="15228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52FDA545-E933-B3BA-C9C8-FA90460C02B2}"/>
                  </a:ext>
                </a:extLst>
              </p14:cNvPr>
              <p14:cNvContentPartPr/>
              <p14:nvPr/>
            </p14:nvContentPartPr>
            <p14:xfrm>
              <a:off x="7194600" y="5353200"/>
              <a:ext cx="171720" cy="381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52FDA545-E933-B3BA-C9C8-FA90460C02B2}"/>
                  </a:ext>
                </a:extLst>
              </p:cNvPr>
              <p:cNvPicPr/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7178760" y="5289840"/>
                <a:ext cx="203040" cy="164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52CE995D-67A5-1095-65EF-0E20D74EFB53}"/>
                  </a:ext>
                </a:extLst>
              </p14:cNvPr>
              <p14:cNvContentPartPr/>
              <p14:nvPr/>
            </p14:nvContentPartPr>
            <p14:xfrm>
              <a:off x="7543800" y="5689440"/>
              <a:ext cx="140040" cy="1332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52CE995D-67A5-1095-65EF-0E20D74EFB53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7527960" y="5626080"/>
                <a:ext cx="17136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A5E24755-DF16-9C7F-BC3E-9FC82B5D5ADF}"/>
                  </a:ext>
                </a:extLst>
              </p14:cNvPr>
              <p14:cNvContentPartPr/>
              <p14:nvPr/>
            </p14:nvContentPartPr>
            <p14:xfrm>
              <a:off x="9156600" y="3949560"/>
              <a:ext cx="172080" cy="1944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A5E24755-DF16-9C7F-BC3E-9FC82B5D5ADF}"/>
                  </a:ext>
                </a:extLst>
              </p:cNvPr>
              <p:cNvPicPr/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9140760" y="3886200"/>
                <a:ext cx="203400" cy="146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1854B182-1E11-C538-6E83-2A1DAA93A086}"/>
                  </a:ext>
                </a:extLst>
              </p14:cNvPr>
              <p14:cNvContentPartPr/>
              <p14:nvPr/>
            </p14:nvContentPartPr>
            <p14:xfrm>
              <a:off x="7588080" y="3968640"/>
              <a:ext cx="12744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1854B182-1E11-C538-6E83-2A1DAA93A086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7572240" y="3905280"/>
                <a:ext cx="15876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81866D7E-C1FA-2DCC-F3FB-C62870AA68F7}"/>
                  </a:ext>
                </a:extLst>
              </p14:cNvPr>
              <p14:cNvContentPartPr/>
              <p14:nvPr/>
            </p14:nvContentPartPr>
            <p14:xfrm>
              <a:off x="9144000" y="4546440"/>
              <a:ext cx="146520" cy="1332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81866D7E-C1FA-2DCC-F3FB-C62870AA68F7}"/>
                  </a:ext>
                </a:extLst>
              </p:cNvPr>
              <p:cNvPicPr/>
              <p:nvPr/>
            </p:nvPicPr>
            <p:blipFill>
              <a:blip r:embed="rId61"/>
              <a:stretch>
                <a:fillRect/>
              </a:stretch>
            </p:blipFill>
            <p:spPr>
              <a:xfrm>
                <a:off x="9128160" y="4483080"/>
                <a:ext cx="177840" cy="140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19AE2B00-6A18-9AD7-2715-5AFB1A17DF1F}"/>
                  </a:ext>
                </a:extLst>
              </p14:cNvPr>
              <p14:cNvContentPartPr/>
              <p14:nvPr/>
            </p14:nvContentPartPr>
            <p14:xfrm>
              <a:off x="6870600" y="4762440"/>
              <a:ext cx="17208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19AE2B00-6A18-9AD7-2715-5AFB1A17DF1F}"/>
                  </a:ext>
                </a:extLst>
              </p:cNvPr>
              <p:cNvPicPr/>
              <p:nvPr/>
            </p:nvPicPr>
            <p:blipFill>
              <a:blip r:embed="rId63"/>
              <a:stretch>
                <a:fillRect/>
              </a:stretch>
            </p:blipFill>
            <p:spPr>
              <a:xfrm>
                <a:off x="6854760" y="4699080"/>
                <a:ext cx="203400" cy="12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42031E28-307B-1FC0-7FAA-ABA29DA42E5E}"/>
                  </a:ext>
                </a:extLst>
              </p14:cNvPr>
              <p14:cNvContentPartPr/>
              <p14:nvPr/>
            </p14:nvContentPartPr>
            <p14:xfrm>
              <a:off x="9613800" y="1542960"/>
              <a:ext cx="95760" cy="684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42031E28-307B-1FC0-7FAA-ABA29DA42E5E}"/>
                  </a:ext>
                </a:extLst>
              </p:cNvPr>
              <p:cNvPicPr/>
              <p:nvPr/>
            </p:nvPicPr>
            <p:blipFill>
              <a:blip r:embed="rId65"/>
              <a:stretch>
                <a:fillRect/>
              </a:stretch>
            </p:blipFill>
            <p:spPr>
              <a:xfrm>
                <a:off x="9597960" y="1479600"/>
                <a:ext cx="127080" cy="133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3166321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8600" y="1424352"/>
            <a:ext cx="11353800" cy="11208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7960" indent="-175895" algn="just">
              <a:lnSpc>
                <a:spcPct val="100000"/>
              </a:lnSpc>
              <a:spcBef>
                <a:spcPts val="100"/>
              </a:spcBef>
              <a:buFont typeface="Arial MT"/>
              <a:buChar char="•"/>
              <a:tabLst>
                <a:tab pos="188595" algn="l"/>
              </a:tabLst>
            </a:pPr>
            <a:r>
              <a:rPr lang="pt-BR" sz="2400" dirty="0">
                <a:latin typeface="Microsoft Sans Serif"/>
                <a:cs typeface="Microsoft Sans Serif"/>
              </a:rPr>
              <a:t>Foi ajustado aos dados um modelo </a:t>
            </a:r>
            <a:r>
              <a:rPr lang="pt-BR" sz="2400" dirty="0" err="1">
                <a:latin typeface="Microsoft Sans Serif"/>
                <a:cs typeface="Microsoft Sans Serif"/>
              </a:rPr>
              <a:t>geoestatístico</a:t>
            </a:r>
            <a:r>
              <a:rPr lang="pt-BR" sz="2400" dirty="0">
                <a:latin typeface="Microsoft Sans Serif"/>
                <a:cs typeface="Microsoft Sans Serif"/>
              </a:rPr>
              <a:t> binomial, que foi depois utilizado para gerar a probabilidade de a prevalência padronizada de TT a nível da super UA ser inferior a 0,2%.</a:t>
            </a:r>
            <a:endParaRPr sz="2400" dirty="0">
              <a:latin typeface="Microsoft Sans Serif"/>
              <a:cs typeface="Microsoft Sans Serif"/>
            </a:endParaRPr>
          </a:p>
        </p:txBody>
      </p:sp>
      <p:grpSp>
        <p:nvGrpSpPr>
          <p:cNvPr id="3" name="object 3"/>
          <p:cNvGrpSpPr/>
          <p:nvPr/>
        </p:nvGrpSpPr>
        <p:grpSpPr>
          <a:xfrm>
            <a:off x="133350" y="0"/>
            <a:ext cx="11868150" cy="1391285"/>
            <a:chOff x="133350" y="0"/>
            <a:chExt cx="11868150" cy="13912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35427" y="0"/>
              <a:ext cx="1366072" cy="13910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350" y="0"/>
              <a:ext cx="1310441" cy="124439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791" y="127222"/>
              <a:ext cx="9191635" cy="110126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2362200" y="0"/>
            <a:ext cx="8087359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7200" spc="-15" dirty="0" err="1">
                <a:solidFill>
                  <a:srgbClr val="185C83"/>
                </a:solidFill>
              </a:rPr>
              <a:t>Resultados</a:t>
            </a:r>
            <a:endParaRPr sz="72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578D20E-1868-116B-700B-523FDEAFA3F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4802262"/>
              </p:ext>
            </p:extLst>
          </p:nvPr>
        </p:nvGraphicFramePr>
        <p:xfrm>
          <a:off x="457200" y="2620105"/>
          <a:ext cx="11430004" cy="363099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953492">
                  <a:extLst>
                    <a:ext uri="{9D8B030D-6E8A-4147-A177-3AD203B41FA5}">
                      <a16:colId xmlns:a16="http://schemas.microsoft.com/office/drawing/2014/main" val="3113357531"/>
                    </a:ext>
                  </a:extLst>
                </a:gridCol>
                <a:gridCol w="2548170">
                  <a:extLst>
                    <a:ext uri="{9D8B030D-6E8A-4147-A177-3AD203B41FA5}">
                      <a16:colId xmlns:a16="http://schemas.microsoft.com/office/drawing/2014/main" val="1712616479"/>
                    </a:ext>
                  </a:extLst>
                </a:gridCol>
                <a:gridCol w="2190086">
                  <a:extLst>
                    <a:ext uri="{9D8B030D-6E8A-4147-A177-3AD203B41FA5}">
                      <a16:colId xmlns:a16="http://schemas.microsoft.com/office/drawing/2014/main" val="784390446"/>
                    </a:ext>
                  </a:extLst>
                </a:gridCol>
                <a:gridCol w="2369128">
                  <a:extLst>
                    <a:ext uri="{9D8B030D-6E8A-4147-A177-3AD203B41FA5}">
                      <a16:colId xmlns:a16="http://schemas.microsoft.com/office/drawing/2014/main" val="2676429469"/>
                    </a:ext>
                  </a:extLst>
                </a:gridCol>
                <a:gridCol w="2369128">
                  <a:extLst>
                    <a:ext uri="{9D8B030D-6E8A-4147-A177-3AD203B41FA5}">
                      <a16:colId xmlns:a16="http://schemas.microsoft.com/office/drawing/2014/main" val="2637740437"/>
                    </a:ext>
                  </a:extLst>
                </a:gridCol>
              </a:tblGrid>
              <a:tr h="8067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200" dirty="0">
                          <a:effectLst/>
                        </a:rPr>
                        <a:t>Super UA</a:t>
                      </a:r>
                      <a:endParaRPr lang="en-TZ" sz="2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pt-BR" sz="2200" dirty="0">
                          <a:effectLst/>
                        </a:rPr>
                        <a:t>Previsão da prevalência de TT (%)</a:t>
                      </a:r>
                      <a:endParaRPr lang="en-TZ" sz="2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200" dirty="0" err="1">
                          <a:effectLst/>
                        </a:rPr>
                        <a:t>Limite</a:t>
                      </a:r>
                      <a:r>
                        <a:rPr lang="en-GB" sz="2200" dirty="0">
                          <a:effectLst/>
                        </a:rPr>
                        <a:t> inferior (%)</a:t>
                      </a:r>
                      <a:endParaRPr lang="en-TZ" sz="2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200" dirty="0" err="1">
                          <a:effectLst/>
                        </a:rPr>
                        <a:t>Limite</a:t>
                      </a:r>
                      <a:r>
                        <a:rPr lang="en-GB" sz="2200" dirty="0">
                          <a:effectLst/>
                        </a:rPr>
                        <a:t> superior (%)</a:t>
                      </a:r>
                      <a:endParaRPr lang="en-TZ" sz="2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200" dirty="0" err="1">
                          <a:effectLst/>
                        </a:rPr>
                        <a:t>Probabilidade</a:t>
                      </a:r>
                      <a:r>
                        <a:rPr lang="en-GB" sz="2200" dirty="0">
                          <a:effectLst/>
                        </a:rPr>
                        <a:t> de </a:t>
                      </a:r>
                      <a:r>
                        <a:rPr lang="en-GB" sz="2200" dirty="0" err="1">
                          <a:effectLst/>
                        </a:rPr>
                        <a:t>eliminação</a:t>
                      </a:r>
                      <a:r>
                        <a:rPr lang="en-GB" sz="2200" dirty="0">
                          <a:effectLst/>
                        </a:rPr>
                        <a:t> (%)</a:t>
                      </a:r>
                      <a:endParaRPr lang="en-TZ" sz="2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49595126"/>
                  </a:ext>
                </a:extLst>
              </a:tr>
              <a:tr h="80670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200">
                          <a:effectLst/>
                        </a:rPr>
                        <a:t>Northern Pwani</a:t>
                      </a:r>
                      <a:endParaRPr lang="en-TZ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200" dirty="0">
                          <a:effectLst/>
                        </a:rPr>
                        <a:t>0.369</a:t>
                      </a:r>
                      <a:endParaRPr lang="en-TZ" sz="2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200" dirty="0">
                          <a:effectLst/>
                        </a:rPr>
                        <a:t>0.144</a:t>
                      </a:r>
                      <a:endParaRPr lang="en-TZ" sz="2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200">
                          <a:effectLst/>
                        </a:rPr>
                        <a:t>0.795</a:t>
                      </a:r>
                      <a:endParaRPr lang="en-TZ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200" dirty="0">
                          <a:effectLst/>
                        </a:rPr>
                        <a:t>12</a:t>
                      </a:r>
                      <a:endParaRPr lang="en-TZ" sz="2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024314907"/>
                  </a:ext>
                </a:extLst>
              </a:tr>
              <a:tr h="4461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200">
                          <a:effectLst/>
                        </a:rPr>
                        <a:t>Mtwara</a:t>
                      </a:r>
                      <a:endParaRPr lang="en-TZ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200">
                          <a:effectLst/>
                        </a:rPr>
                        <a:t>1.215</a:t>
                      </a:r>
                      <a:endParaRPr lang="en-TZ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200" dirty="0">
                          <a:effectLst/>
                        </a:rPr>
                        <a:t>0.735</a:t>
                      </a:r>
                      <a:endParaRPr lang="en-TZ" sz="2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200" dirty="0">
                          <a:effectLst/>
                        </a:rPr>
                        <a:t>1.893</a:t>
                      </a:r>
                      <a:endParaRPr lang="en-TZ" sz="2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200" dirty="0">
                          <a:effectLst/>
                        </a:rPr>
                        <a:t>0</a:t>
                      </a:r>
                      <a:endParaRPr lang="en-TZ" sz="2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511547549"/>
                  </a:ext>
                </a:extLst>
              </a:tr>
              <a:tr h="4461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200">
                          <a:effectLst/>
                        </a:rPr>
                        <a:t>Newala</a:t>
                      </a:r>
                      <a:endParaRPr lang="en-TZ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200">
                          <a:effectLst/>
                        </a:rPr>
                        <a:t>1.34</a:t>
                      </a:r>
                      <a:endParaRPr lang="en-TZ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200" dirty="0">
                          <a:effectLst/>
                        </a:rPr>
                        <a:t>0.843</a:t>
                      </a:r>
                      <a:endParaRPr lang="en-TZ" sz="2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200" dirty="0">
                          <a:effectLst/>
                        </a:rPr>
                        <a:t>2.067</a:t>
                      </a:r>
                      <a:endParaRPr lang="en-TZ" sz="2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200" dirty="0">
                          <a:effectLst/>
                        </a:rPr>
                        <a:t>0</a:t>
                      </a:r>
                      <a:endParaRPr lang="en-TZ" sz="2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549734394"/>
                  </a:ext>
                </a:extLst>
              </a:tr>
              <a:tr h="4461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200">
                          <a:effectLst/>
                        </a:rPr>
                        <a:t>Masasi</a:t>
                      </a:r>
                      <a:endParaRPr lang="en-TZ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200">
                          <a:effectLst/>
                        </a:rPr>
                        <a:t>1.069</a:t>
                      </a:r>
                      <a:endParaRPr lang="en-TZ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200">
                          <a:effectLst/>
                        </a:rPr>
                        <a:t>0.579</a:t>
                      </a:r>
                      <a:endParaRPr lang="en-TZ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200" dirty="0">
                          <a:effectLst/>
                        </a:rPr>
                        <a:t>1.895</a:t>
                      </a:r>
                      <a:endParaRPr lang="en-TZ" sz="2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200" dirty="0">
                          <a:effectLst/>
                        </a:rPr>
                        <a:t>0</a:t>
                      </a:r>
                      <a:endParaRPr lang="en-TZ" sz="2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2921717246"/>
                  </a:ext>
                </a:extLst>
              </a:tr>
              <a:tr h="44618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200" dirty="0">
                          <a:effectLst/>
                        </a:rPr>
                        <a:t>Lindi</a:t>
                      </a:r>
                      <a:endParaRPr lang="en-TZ" sz="2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200">
                          <a:effectLst/>
                        </a:rPr>
                        <a:t>1.629</a:t>
                      </a:r>
                      <a:endParaRPr lang="en-TZ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200">
                          <a:effectLst/>
                        </a:rPr>
                        <a:t>0.913</a:t>
                      </a:r>
                      <a:endParaRPr lang="en-TZ" sz="220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200" dirty="0">
                          <a:effectLst/>
                        </a:rPr>
                        <a:t>2.768</a:t>
                      </a:r>
                      <a:endParaRPr lang="en-TZ" sz="2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r>
                        <a:rPr lang="en-GB" sz="2200" dirty="0">
                          <a:effectLst/>
                        </a:rPr>
                        <a:t>0</a:t>
                      </a:r>
                      <a:endParaRPr lang="en-TZ" sz="2200" dirty="0">
                        <a:effectLst/>
                        <a:latin typeface="Arial" panose="020B0604020202020204" pitchFamily="34" charset="0"/>
                        <a:ea typeface="Arial" panose="020B0604020202020204" pitchFamily="34" charset="0"/>
                      </a:endParaRPr>
                    </a:p>
                  </a:txBody>
                  <a:tcPr marL="63500" marR="63500" marT="63500" marB="63500"/>
                </a:tc>
                <a:extLst>
                  <a:ext uri="{0D108BD9-81ED-4DB2-BD59-A6C34878D82A}">
                    <a16:rowId xmlns:a16="http://schemas.microsoft.com/office/drawing/2014/main" val="4954724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4201783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object 3"/>
          <p:cNvGrpSpPr/>
          <p:nvPr/>
        </p:nvGrpSpPr>
        <p:grpSpPr>
          <a:xfrm>
            <a:off x="133350" y="0"/>
            <a:ext cx="11868150" cy="1391285"/>
            <a:chOff x="133350" y="0"/>
            <a:chExt cx="11868150" cy="1391285"/>
          </a:xfrm>
        </p:grpSpPr>
        <p:pic>
          <p:nvPicPr>
            <p:cNvPr id="4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0635427" y="0"/>
              <a:ext cx="1366072" cy="139106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3350" y="0"/>
              <a:ext cx="1310441" cy="1244393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443791" y="127222"/>
              <a:ext cx="9191635" cy="1101267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200400" y="3048000"/>
            <a:ext cx="8087359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lang="en-US" sz="7200" spc="-15" dirty="0" err="1">
                <a:solidFill>
                  <a:srgbClr val="185C83"/>
                </a:solidFill>
              </a:rPr>
              <a:t>Obrigado</a:t>
            </a:r>
            <a:r>
              <a:rPr lang="en-US" sz="7200" spc="-15" dirty="0">
                <a:solidFill>
                  <a:srgbClr val="185C83"/>
                </a:solidFill>
              </a:rPr>
              <a:t>!</a:t>
            </a:r>
            <a:endParaRPr sz="7200" dirty="0"/>
          </a:p>
        </p:txBody>
      </p:sp>
    </p:spTree>
    <p:extLst>
      <p:ext uri="{BB962C8B-B14F-4D97-AF65-F5344CB8AC3E}">
        <p14:creationId xmlns:p14="http://schemas.microsoft.com/office/powerpoint/2010/main" val="35336344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FCB33A-C44E-85E9-3AB1-ABB94E679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Resumo</a:t>
            </a:r>
            <a:r>
              <a:rPr lang="en-US" dirty="0"/>
              <a:t> do webinar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78338F-634A-58A2-C728-22AADD21ED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1010900" cy="4351338"/>
          </a:xfrm>
        </p:spPr>
        <p:txBody>
          <a:bodyPr>
            <a:normAutofit/>
          </a:bodyPr>
          <a:lstStyle/>
          <a:p>
            <a:r>
              <a:rPr lang="pt-BR" dirty="0"/>
              <a:t>Pormenores administrativos do webinar </a:t>
            </a:r>
          </a:p>
          <a:p>
            <a:r>
              <a:rPr lang="pt-BR" dirty="0"/>
              <a:t>Visão geral da geoestatística baseada em modelos (MBG)</a:t>
            </a:r>
          </a:p>
          <a:p>
            <a:r>
              <a:rPr lang="pt-BR" dirty="0"/>
              <a:t>Exemplos de casos de utilização</a:t>
            </a:r>
          </a:p>
          <a:p>
            <a:r>
              <a:rPr lang="pt-BR" dirty="0"/>
              <a:t>MBG e inquéritos de Tropical Data</a:t>
            </a:r>
          </a:p>
          <a:p>
            <a:r>
              <a:rPr lang="pt-BR" dirty="0"/>
              <a:t>Pesquisa atual e próximos passos </a:t>
            </a:r>
          </a:p>
          <a:p>
            <a:r>
              <a:rPr lang="pt-BR" dirty="0"/>
              <a:t>Perguntas e Respostas</a:t>
            </a:r>
            <a:endParaRPr lang="en-US" dirty="0"/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C6F91402-BA28-4EEC-8D73-61F37C4B9208}"/>
              </a:ext>
            </a:extLst>
          </p:cNvPr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93287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720740-BFE5-9D87-C1BC-B162D03FC6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2469" y="2484437"/>
            <a:ext cx="10515600" cy="1325563"/>
          </a:xfrm>
        </p:spPr>
        <p:txBody>
          <a:bodyPr/>
          <a:lstStyle/>
          <a:p>
            <a:r>
              <a:rPr lang="pt-BR" dirty="0"/>
              <a:t>Estudo de caso da Nigéria</a:t>
            </a:r>
            <a:endParaRPr lang="en-US" dirty="0"/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9CF27B08-71CB-757E-0A85-39E5D60EFCB0}"/>
              </a:ext>
            </a:extLst>
          </p:cNvPr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 descr="Federal Ministry of Health, NIGERIA (@Fmohnigeria) / X">
            <a:extLst>
              <a:ext uri="{FF2B5EF4-FFF2-40B4-BE49-F238E27FC236}">
                <a16:creationId xmlns:a16="http://schemas.microsoft.com/office/drawing/2014/main" id="{B6AEBC07-3663-AF18-67DB-224B367917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8027" y="1521618"/>
            <a:ext cx="32512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97343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0D1A52-A393-7FDB-2C38-59C2DD1254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err="1"/>
              <a:t>Numan</a:t>
            </a:r>
            <a:r>
              <a:rPr lang="en-US" sz="4000" dirty="0"/>
              <a:t>, LGA, Adamawa Estado, Nigeria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69149-A515-AE4A-2434-02A4FA5B9D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47800"/>
            <a:ext cx="10515600" cy="5105400"/>
          </a:xfrm>
        </p:spPr>
        <p:txBody>
          <a:bodyPr>
            <a:normAutofit lnSpcReduction="10000"/>
          </a:bodyPr>
          <a:lstStyle/>
          <a:p>
            <a:r>
              <a:rPr lang="pt-BR" dirty="0">
                <a:latin typeface="Calibri" panose="020F0502020204030204" pitchFamily="34" charset="0"/>
              </a:rPr>
              <a:t>O mapeamento de base em 2017 demonstrou TF&lt; 5%, prevalência de triquíase ligeiramente acima do limiar de 0,21%</a:t>
            </a:r>
          </a:p>
          <a:p>
            <a:r>
              <a:rPr lang="pt-BR" dirty="0">
                <a:latin typeface="Calibri" panose="020F0502020204030204" pitchFamily="34" charset="0"/>
              </a:rPr>
              <a:t>Todos os países vizinhos da </a:t>
            </a:r>
            <a:r>
              <a:rPr lang="pt-BR" dirty="0" err="1">
                <a:latin typeface="Calibri" panose="020F0502020204030204" pitchFamily="34" charset="0"/>
              </a:rPr>
              <a:t>UAsregistaram</a:t>
            </a:r>
            <a:r>
              <a:rPr lang="pt-BR" dirty="0">
                <a:latin typeface="Calibri" panose="020F0502020204030204" pitchFamily="34" charset="0"/>
              </a:rPr>
              <a:t> uma prevalência de </a:t>
            </a:r>
            <a:r>
              <a:rPr lang="pt-BR" dirty="0" err="1">
                <a:latin typeface="Calibri" panose="020F0502020204030204" pitchFamily="34" charset="0"/>
              </a:rPr>
              <a:t>triquíase</a:t>
            </a:r>
            <a:r>
              <a:rPr lang="pt-BR" dirty="0">
                <a:latin typeface="Calibri" panose="020F0502020204030204" pitchFamily="34" charset="0"/>
              </a:rPr>
              <a:t> inferior a 0,2%</a:t>
            </a:r>
          </a:p>
          <a:p>
            <a:r>
              <a:rPr lang="pt-BR" dirty="0">
                <a:solidFill>
                  <a:srgbClr val="0070C0"/>
                </a:solidFill>
                <a:latin typeface="Calibri" panose="020F0502020204030204" pitchFamily="34" charset="0"/>
              </a:rPr>
              <a:t>A diferença na prevalência observada entre os inquéritos é biologicamente significativa ou um artefacto de erro de amostragem?</a:t>
            </a:r>
          </a:p>
          <a:p>
            <a:r>
              <a:rPr lang="pt-BR" dirty="0">
                <a:latin typeface="Calibri" panose="020F0502020204030204" pitchFamily="34" charset="0"/>
              </a:rPr>
              <a:t>O modelo MBG combinou dados de todas as </a:t>
            </a:r>
            <a:r>
              <a:rPr lang="pt-BR" dirty="0" err="1">
                <a:latin typeface="Calibri" panose="020F0502020204030204" pitchFamily="34" charset="0"/>
              </a:rPr>
              <a:t>UAs</a:t>
            </a:r>
            <a:r>
              <a:rPr lang="pt-BR" dirty="0">
                <a:latin typeface="Calibri" panose="020F0502020204030204" pitchFamily="34" charset="0"/>
              </a:rPr>
              <a:t> circundantes para tentar gerar uma nova estimativa A nova estimativa tinha um PPE de 0,447 (o nível de eliminação de confiança de ~50% tinha sido atingido) - demasiado baixo para se poder confiar!</a:t>
            </a:r>
          </a:p>
          <a:p>
            <a:r>
              <a:rPr lang="pt-BR" dirty="0">
                <a:solidFill>
                  <a:srgbClr val="00B050"/>
                </a:solidFill>
                <a:latin typeface="Calibri" panose="020F0502020204030204" pitchFamily="34" charset="0"/>
              </a:rPr>
              <a:t>Por isso, foi utilizada uma abordagem diferente: Poderá o MBG ser utilizado para refinar a área geográfica para as </a:t>
            </a:r>
            <a:r>
              <a:rPr lang="pt-BR" dirty="0" err="1">
                <a:solidFill>
                  <a:srgbClr val="00B050"/>
                </a:solidFill>
                <a:latin typeface="Calibri" panose="020F0502020204030204" pitchFamily="34" charset="0"/>
              </a:rPr>
              <a:t>actividades</a:t>
            </a:r>
            <a:r>
              <a:rPr lang="pt-BR" dirty="0">
                <a:solidFill>
                  <a:srgbClr val="00B050"/>
                </a:solidFill>
                <a:latin typeface="Calibri" panose="020F0502020204030204" pitchFamily="34" charset="0"/>
              </a:rPr>
              <a:t> de </a:t>
            </a:r>
            <a:r>
              <a:rPr lang="pt-BR" dirty="0" err="1">
                <a:solidFill>
                  <a:srgbClr val="00B050"/>
                </a:solidFill>
                <a:latin typeface="Calibri" panose="020F0502020204030204" pitchFamily="34" charset="0"/>
              </a:rPr>
              <a:t>deteção</a:t>
            </a:r>
            <a:r>
              <a:rPr lang="pt-BR" dirty="0">
                <a:solidFill>
                  <a:srgbClr val="00B050"/>
                </a:solidFill>
                <a:latin typeface="Calibri" panose="020F0502020204030204" pitchFamily="34" charset="0"/>
              </a:rPr>
              <a:t> de casos de </a:t>
            </a:r>
            <a:r>
              <a:rPr lang="pt-BR" dirty="0" err="1">
                <a:solidFill>
                  <a:srgbClr val="00B050"/>
                </a:solidFill>
                <a:latin typeface="Calibri" panose="020F0502020204030204" pitchFamily="34" charset="0"/>
              </a:rPr>
              <a:t>triquíase</a:t>
            </a:r>
            <a:r>
              <a:rPr lang="pt-BR" dirty="0">
                <a:solidFill>
                  <a:srgbClr val="00B050"/>
                </a:solidFill>
                <a:latin typeface="Calibri" panose="020F0502020204030204" pitchFamily="34" charset="0"/>
              </a:rPr>
              <a:t>?</a:t>
            </a:r>
            <a:endParaRPr lang="en-GB" dirty="0">
              <a:solidFill>
                <a:srgbClr val="00B050"/>
              </a:solidFill>
              <a:effectLst/>
              <a:latin typeface="Calibri" panose="020F0502020204030204" pitchFamily="34" charset="0"/>
            </a:endParaRP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3AB2D9A5-AEA3-C25C-AB49-7C3B4E843329}"/>
              </a:ext>
            </a:extLst>
          </p:cNvPr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70789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263884-003A-94E3-5ABF-7581CE82CB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88579"/>
            <a:ext cx="10515600" cy="5588384"/>
          </a:xfrm>
        </p:spPr>
        <p:txBody>
          <a:bodyPr>
            <a:normAutofit fontScale="92500" lnSpcReduction="10000"/>
          </a:bodyPr>
          <a:lstStyle/>
          <a:p>
            <a:r>
              <a:rPr lang="pt-BR" dirty="0">
                <a:latin typeface="Calibri" panose="020F0502020204030204" pitchFamily="34" charset="0"/>
              </a:rPr>
              <a:t>Em muitos distritos, a prevalência da </a:t>
            </a:r>
            <a:r>
              <a:rPr lang="pt-BR" dirty="0" err="1">
                <a:latin typeface="Calibri" panose="020F0502020204030204" pitchFamily="34" charset="0"/>
              </a:rPr>
              <a:t>triquíase</a:t>
            </a:r>
            <a:r>
              <a:rPr lang="pt-BR" dirty="0">
                <a:latin typeface="Calibri" panose="020F0502020204030204" pitchFamily="34" charset="0"/>
              </a:rPr>
              <a:t> não é homogénea nos grupos, mas apresenta sinais de </a:t>
            </a:r>
            <a:r>
              <a:rPr lang="pt-BR" dirty="0" err="1">
                <a:latin typeface="Calibri" panose="020F0502020204030204" pitchFamily="34" charset="0"/>
              </a:rPr>
              <a:t>focalidade</a:t>
            </a:r>
            <a:r>
              <a:rPr lang="pt-BR" dirty="0">
                <a:latin typeface="Calibri" panose="020F0502020204030204" pitchFamily="34" charset="0"/>
              </a:rPr>
              <a:t>, indicando que o desafio do programa está confinado a uma área geográfica específica</a:t>
            </a:r>
          </a:p>
          <a:p>
            <a:r>
              <a:rPr lang="pt-BR" dirty="0">
                <a:latin typeface="Calibri" panose="020F0502020204030204" pitchFamily="34" charset="0"/>
              </a:rPr>
              <a:t>O MBG permite que as previsões do modelo sejam agregadas a qualquer escala espacial (por exemplo, sub-distrito, aldeia, etc.) </a:t>
            </a:r>
          </a:p>
          <a:p>
            <a:r>
              <a:rPr lang="pt-BR" dirty="0">
                <a:latin typeface="Calibri" panose="020F0502020204030204" pitchFamily="34" charset="0"/>
              </a:rPr>
              <a:t>Pode identificar áreas geográficas com uma boa probabilidade de que a prevalência do tracoma seja elevada e pode permitir um melhor otimização dos recursos do programa</a:t>
            </a:r>
          </a:p>
          <a:p>
            <a:r>
              <a:rPr lang="pt-BR" dirty="0">
                <a:latin typeface="Calibri" panose="020F0502020204030204" pitchFamily="34" charset="0"/>
              </a:rPr>
              <a:t>Também pode mostrar onde é apropriado dividir o distrito, interrompendo o tratamento em áreas onde há uma elevada probabilidade de que o limiar tenha sido alcançado ou reestruturando completamente as </a:t>
            </a:r>
            <a:r>
              <a:rPr lang="pt-BR" dirty="0" err="1">
                <a:latin typeface="Calibri" panose="020F0502020204030204" pitchFamily="34" charset="0"/>
              </a:rPr>
              <a:t>UAs</a:t>
            </a:r>
            <a:r>
              <a:rPr lang="pt-BR" dirty="0">
                <a:latin typeface="Calibri" panose="020F0502020204030204" pitchFamily="34" charset="0"/>
              </a:rPr>
              <a:t>, se isso for politicamente aceitável e permitir a implementação prática de futuras intervenções</a:t>
            </a:r>
          </a:p>
          <a:p>
            <a:r>
              <a:rPr lang="pt-BR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rPr>
              <a:t>Utilizando o MBG, foi gerado um mapa da prevalência padronizada prevista de TT numa grelha em toda a UA</a:t>
            </a:r>
            <a:endParaRPr lang="en-US" dirty="0"/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464FDAF3-52CA-9C71-E447-1855B080F6D3}"/>
              </a:ext>
            </a:extLst>
          </p:cNvPr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729927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7873F-B810-FA50-CEF7-4F909DCB0F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Resultados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3CED58-A269-2F48-F086-55835D6371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6680200" cy="4802187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O MBG previu que a maioria dos casos de TT se localizaria na parte ocidental da LGA Numan UA</a:t>
            </a:r>
          </a:p>
          <a:p>
            <a:r>
              <a:rPr lang="pt-BR" dirty="0"/>
              <a:t>No entanto, a deteção de casos revelou que a maioria dos casos de TT se situava efetivamente a leste</a:t>
            </a:r>
          </a:p>
          <a:p>
            <a:r>
              <a:rPr lang="pt-BR" dirty="0"/>
              <a:t>A probabilidade preditiva de eliminação (PPE) de toda a UA foi de ~50%, o que indica que havia muita incerteza no modelo</a:t>
            </a:r>
          </a:p>
          <a:p>
            <a:r>
              <a:rPr lang="pt-BR" dirty="0"/>
              <a:t>Esta incerteza deveu-se provavelmente à falta de dados - havia uma elevada proporção de zeros no conjunto de dados (muitos grupos sem qualquer caso de TT)</a:t>
            </a:r>
          </a:p>
          <a:p>
            <a:r>
              <a:rPr lang="pt-BR" dirty="0"/>
              <a:t>Devido à incerteza implícita no PPE de 50%, os próximos passos para esta UA seriam efetuar pesquisas de casos ao domicílio, ou implementar um programa de tratamento e efetuar um novo inquérito após um intervalo</a:t>
            </a:r>
            <a:endParaRPr lang="en-US" dirty="0"/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2446F3E8-0781-3F3A-9178-2B70541CB30C}"/>
              </a:ext>
            </a:extLst>
          </p:cNvPr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5" name="Picture 4" descr="Chart, histogram&#10;&#10;Description automatically generated">
            <a:extLst>
              <a:ext uri="{FF2B5EF4-FFF2-40B4-BE49-F238E27FC236}">
                <a16:creationId xmlns:a16="http://schemas.microsoft.com/office/drawing/2014/main" id="{778DC39A-8365-2FBD-B4F7-DC42357E13DC}"/>
              </a:ext>
            </a:extLst>
          </p:cNvPr>
          <p:cNvPicPr/>
          <p:nvPr/>
        </p:nvPicPr>
        <p:blipFill>
          <a:blip r:embed="rId3" r:link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0248" y="2215098"/>
            <a:ext cx="3712434" cy="3437454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594E05-9CB8-5FF1-BAAC-6B036FE3266D}"/>
              </a:ext>
            </a:extLst>
          </p:cNvPr>
          <p:cNvSpPr txBox="1"/>
          <p:nvPr/>
        </p:nvSpPr>
        <p:spPr>
          <a:xfrm>
            <a:off x="8098566" y="1309029"/>
            <a:ext cx="3773393" cy="400110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pt-BR" sz="2000" dirty="0"/>
              <a:t>Verde = prevalência elevada de TT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5206353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CF0FA-9990-B82E-86E3-248786F00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Potenciais</a:t>
            </a:r>
            <a:r>
              <a:rPr lang="en-US" dirty="0"/>
              <a:t> </a:t>
            </a:r>
            <a:r>
              <a:rPr lang="en-US" dirty="0" err="1"/>
              <a:t>aplicações</a:t>
            </a:r>
            <a:r>
              <a:rPr lang="en-US" dirty="0"/>
              <a:t> </a:t>
            </a:r>
            <a:r>
              <a:rPr lang="en-US" dirty="0" err="1"/>
              <a:t>futuras</a:t>
            </a:r>
            <a:endParaRPr lang="en-US" dirty="0"/>
          </a:p>
        </p:txBody>
      </p:sp>
      <p:sp>
        <p:nvSpPr>
          <p:cNvPr id="4" name="Content Placeholder 6">
            <a:extLst>
              <a:ext uri="{FF2B5EF4-FFF2-40B4-BE49-F238E27FC236}">
                <a16:creationId xmlns:a16="http://schemas.microsoft.com/office/drawing/2014/main" id="{3FFFF26F-4E6B-536A-57FB-951E644C01D3}"/>
              </a:ext>
            </a:extLst>
          </p:cNvPr>
          <p:cNvSpPr txBox="1">
            <a:spLocks/>
          </p:cNvSpPr>
          <p:nvPr/>
        </p:nvSpPr>
        <p:spPr>
          <a:xfrm>
            <a:off x="838201" y="1690687"/>
            <a:ext cx="5257800" cy="3952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71500" indent="-571500"/>
            <a:r>
              <a:rPr lang="pt-BR" dirty="0" err="1"/>
              <a:t>UAs</a:t>
            </a:r>
            <a:r>
              <a:rPr lang="pt-BR" dirty="0"/>
              <a:t> inacessíveis</a:t>
            </a:r>
          </a:p>
          <a:p>
            <a:pPr marL="571500" indent="-571500"/>
            <a:r>
              <a:rPr lang="pt-BR" dirty="0"/>
              <a:t>Modelos espácio-temporais, por exemplo, utilizando todos os dados recolhidos anteriormente para identificar áreas de elevado risco de doença para vigilância pós-validação</a:t>
            </a: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90369F6-281E-9064-27C4-C1FE7DB79E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978" t="40273" r="37642" b="37642"/>
          <a:stretch/>
        </p:blipFill>
        <p:spPr>
          <a:xfrm>
            <a:off x="6867579" y="1608138"/>
            <a:ext cx="4486221" cy="455771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FF0EC227-0046-C41F-1F1D-7B8DD5016E09}"/>
              </a:ext>
            </a:extLst>
          </p:cNvPr>
          <p:cNvSpPr txBox="1"/>
          <p:nvPr/>
        </p:nvSpPr>
        <p:spPr>
          <a:xfrm rot="970583">
            <a:off x="8842374" y="3113902"/>
            <a:ext cx="1028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7030A0"/>
                </a:solidFill>
              </a:rPr>
              <a:t>?</a:t>
            </a:r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F08346BE-F851-D7F0-2E25-2DC05FA106A6}"/>
              </a:ext>
            </a:extLst>
          </p:cNvPr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85193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8DA1FC-AAA3-39FB-D39F-C604DCC30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2543" y="2232025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MBG e Tropical Data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49A2D168-0CF5-0899-8D4A-2591D5103F57}"/>
              </a:ext>
            </a:extLst>
          </p:cNvPr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99380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5DF96C-403C-2361-4327-C93089BA81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Implementação</a:t>
            </a:r>
            <a:r>
              <a:rPr lang="en-US" dirty="0"/>
              <a:t> da MBG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A0B6DC-CFB9-39AD-7E94-88913D12AC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6097" y="1592761"/>
            <a:ext cx="10887635" cy="5050585"/>
          </a:xfrm>
        </p:spPr>
        <p:txBody>
          <a:bodyPr>
            <a:normAutofit/>
          </a:bodyPr>
          <a:lstStyle/>
          <a:p>
            <a:r>
              <a:rPr lang="pt-BR" dirty="0"/>
              <a:t>Primeiro discutido e acordado na 4ª Reunião Científica Global de 2018 sobre o Tracoma</a:t>
            </a:r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endParaRPr lang="pt-BR" dirty="0"/>
          </a:p>
          <a:p>
            <a:r>
              <a:rPr lang="pt-BR" dirty="0"/>
              <a:t>Desafios finais, dezembro de 2021</a:t>
            </a:r>
          </a:p>
          <a:p>
            <a:r>
              <a:rPr lang="pt-BR" dirty="0"/>
              <a:t>GET2020 Istambul, abril de 2023</a:t>
            </a:r>
            <a:endParaRPr lang="en-US" dirty="0"/>
          </a:p>
        </p:txBody>
      </p:sp>
      <p:sp>
        <p:nvSpPr>
          <p:cNvPr id="7" name="Frame 6">
            <a:extLst>
              <a:ext uri="{FF2B5EF4-FFF2-40B4-BE49-F238E27FC236}">
                <a16:creationId xmlns:a16="http://schemas.microsoft.com/office/drawing/2014/main" id="{75EB9E59-27E2-F0F0-D9EE-760B0AFAE243}"/>
              </a:ext>
            </a:extLst>
          </p:cNvPr>
          <p:cNvSpPr/>
          <p:nvPr/>
        </p:nvSpPr>
        <p:spPr>
          <a:xfrm>
            <a:off x="118334" y="84880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C997375-A4A4-69E7-F609-DADB7B4FAA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8500" t="56401" r="29750" b="19778"/>
          <a:stretch/>
        </p:blipFill>
        <p:spPr>
          <a:xfrm>
            <a:off x="1356360" y="2560319"/>
            <a:ext cx="8974666" cy="2880359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44FAB412-3FD2-84E3-BDCF-0207F9834D90}"/>
              </a:ext>
            </a:extLst>
          </p:cNvPr>
          <p:cNvSpPr/>
          <p:nvPr/>
        </p:nvSpPr>
        <p:spPr>
          <a:xfrm>
            <a:off x="1493520" y="4465320"/>
            <a:ext cx="9281160" cy="914400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5697162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ame 3">
            <a:extLst>
              <a:ext uri="{FF2B5EF4-FFF2-40B4-BE49-F238E27FC236}">
                <a16:creationId xmlns:a16="http://schemas.microsoft.com/office/drawing/2014/main" id="{755417C1-89FF-8EDD-108A-38FA18673B3A}"/>
              </a:ext>
            </a:extLst>
          </p:cNvPr>
          <p:cNvSpPr/>
          <p:nvPr/>
        </p:nvSpPr>
        <p:spPr>
          <a:xfrm>
            <a:off x="116690" y="110266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99F9209-E0AB-9C8E-ABA7-E13DE2DFAAEB}"/>
              </a:ext>
            </a:extLst>
          </p:cNvPr>
          <p:cNvSpPr txBox="1"/>
          <p:nvPr/>
        </p:nvSpPr>
        <p:spPr>
          <a:xfrm>
            <a:off x="6269038" y="314325"/>
            <a:ext cx="2228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Existem </a:t>
            </a:r>
            <a:r>
              <a:rPr lang="pt-BR" dirty="0" err="1"/>
              <a:t>shapefiles</a:t>
            </a:r>
            <a:r>
              <a:rPr lang="pt-BR" dirty="0"/>
              <a:t> disponíveis para as </a:t>
            </a:r>
            <a:r>
              <a:rPr lang="pt-BR" dirty="0" err="1"/>
              <a:t>UAs</a:t>
            </a:r>
            <a:r>
              <a:rPr lang="pt-BR" dirty="0"/>
              <a:t> em questão?</a:t>
            </a:r>
            <a:endParaRPr lang="en-US" dirty="0"/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A21292B6-B39D-3A23-70E0-E5E11284523A}"/>
              </a:ext>
            </a:extLst>
          </p:cNvPr>
          <p:cNvCxnSpPr>
            <a:cxnSpLocks/>
            <a:stCxn id="7" idx="1"/>
          </p:cNvCxnSpPr>
          <p:nvPr/>
        </p:nvCxnSpPr>
        <p:spPr>
          <a:xfrm flipH="1">
            <a:off x="5011738" y="775990"/>
            <a:ext cx="1257300" cy="98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5D672FD-D601-B751-1FE8-A454530CFC51}"/>
              </a:ext>
            </a:extLst>
          </p:cNvPr>
          <p:cNvCxnSpPr>
            <a:cxnSpLocks/>
          </p:cNvCxnSpPr>
          <p:nvPr/>
        </p:nvCxnSpPr>
        <p:spPr>
          <a:xfrm>
            <a:off x="7121526" y="1237655"/>
            <a:ext cx="0" cy="30539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BF3C3B4-B661-DEA6-E6EF-2ED11661D04B}"/>
              </a:ext>
            </a:extLst>
          </p:cNvPr>
          <p:cNvSpPr txBox="1"/>
          <p:nvPr/>
        </p:nvSpPr>
        <p:spPr>
          <a:xfrm>
            <a:off x="6325092" y="2537572"/>
            <a:ext cx="2228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Os dados mostram correlação espacial?</a:t>
            </a:r>
            <a:endParaRPr lang="en-US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2C4ADEF5-ECD6-47B3-A868-8B8F76DADAB7}"/>
              </a:ext>
            </a:extLst>
          </p:cNvPr>
          <p:cNvCxnSpPr>
            <a:cxnSpLocks/>
          </p:cNvCxnSpPr>
          <p:nvPr/>
        </p:nvCxnSpPr>
        <p:spPr>
          <a:xfrm flipH="1">
            <a:off x="5006975" y="1854433"/>
            <a:ext cx="1257300" cy="98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B48F90EF-036A-63C3-AA49-150D405C242D}"/>
              </a:ext>
            </a:extLst>
          </p:cNvPr>
          <p:cNvSpPr txBox="1"/>
          <p:nvPr/>
        </p:nvSpPr>
        <p:spPr>
          <a:xfrm>
            <a:off x="6278618" y="3488467"/>
            <a:ext cx="2228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Há indícios de grandes movimentos populacionais?</a:t>
            </a:r>
            <a:endParaRPr lang="en-US" dirty="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6E77F2F-F169-E601-F42E-A65ABDBA14D0}"/>
              </a:ext>
            </a:extLst>
          </p:cNvPr>
          <p:cNvCxnSpPr>
            <a:cxnSpLocks/>
          </p:cNvCxnSpPr>
          <p:nvPr/>
        </p:nvCxnSpPr>
        <p:spPr>
          <a:xfrm flipH="1">
            <a:off x="4987928" y="3950132"/>
            <a:ext cx="1257300" cy="98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3D677996-614C-8335-3A91-321F120F3D40}"/>
              </a:ext>
            </a:extLst>
          </p:cNvPr>
          <p:cNvCxnSpPr>
            <a:cxnSpLocks/>
          </p:cNvCxnSpPr>
          <p:nvPr/>
        </p:nvCxnSpPr>
        <p:spPr>
          <a:xfrm>
            <a:off x="7121526" y="3220165"/>
            <a:ext cx="0" cy="30539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77EDFF9-FBB9-4B16-6209-6A72156DEDBB}"/>
              </a:ext>
            </a:extLst>
          </p:cNvPr>
          <p:cNvCxnSpPr>
            <a:cxnSpLocks/>
          </p:cNvCxnSpPr>
          <p:nvPr/>
        </p:nvCxnSpPr>
        <p:spPr>
          <a:xfrm>
            <a:off x="7140577" y="4440395"/>
            <a:ext cx="0" cy="30539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BD70FE87-F661-5E0A-4DD4-CF7BE71CC106}"/>
              </a:ext>
            </a:extLst>
          </p:cNvPr>
          <p:cNvSpPr txBox="1"/>
          <p:nvPr/>
        </p:nvSpPr>
        <p:spPr>
          <a:xfrm>
            <a:off x="6245228" y="4736558"/>
            <a:ext cx="2228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Temos acesso aos dados de covariáveis necessários?</a:t>
            </a:r>
            <a:endParaRPr lang="en-US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56D6CEBD-C5FA-535E-3FF7-2A6A39B04C2E}"/>
              </a:ext>
            </a:extLst>
          </p:cNvPr>
          <p:cNvCxnSpPr>
            <a:cxnSpLocks/>
          </p:cNvCxnSpPr>
          <p:nvPr/>
        </p:nvCxnSpPr>
        <p:spPr>
          <a:xfrm flipH="1">
            <a:off x="4987928" y="5198223"/>
            <a:ext cx="1257300" cy="98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74D380B0-0287-5CBC-BF2C-85248AA60609}"/>
              </a:ext>
            </a:extLst>
          </p:cNvPr>
          <p:cNvCxnSpPr>
            <a:cxnSpLocks/>
          </p:cNvCxnSpPr>
          <p:nvPr/>
        </p:nvCxnSpPr>
        <p:spPr>
          <a:xfrm>
            <a:off x="7164391" y="5692166"/>
            <a:ext cx="0" cy="30539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9F6A122C-1C3C-359C-D66B-29EC5D8E11C1}"/>
              </a:ext>
            </a:extLst>
          </p:cNvPr>
          <p:cNvSpPr txBox="1"/>
          <p:nvPr/>
        </p:nvSpPr>
        <p:spPr>
          <a:xfrm>
            <a:off x="2883033" y="2596659"/>
            <a:ext cx="1871470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 err="1"/>
              <a:t>NãNão</a:t>
            </a:r>
            <a:r>
              <a:rPr lang="pt-BR" dirty="0"/>
              <a:t> é possível continuar com a MBG</a:t>
            </a:r>
            <a:endParaRPr lang="en-US" dirty="0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1FF7E3D-A495-305A-6366-1E94725956B3}"/>
              </a:ext>
            </a:extLst>
          </p:cNvPr>
          <p:cNvSpPr txBox="1"/>
          <p:nvPr/>
        </p:nvSpPr>
        <p:spPr>
          <a:xfrm>
            <a:off x="5365356" y="474867"/>
            <a:ext cx="730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não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A332B08-337B-3DAE-D582-A0724D098F90}"/>
              </a:ext>
            </a:extLst>
          </p:cNvPr>
          <p:cNvSpPr txBox="1"/>
          <p:nvPr/>
        </p:nvSpPr>
        <p:spPr>
          <a:xfrm>
            <a:off x="5373686" y="4887277"/>
            <a:ext cx="60039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não</a:t>
            </a:r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CED79AC-E367-A6DF-A67A-E563ECA36A9D}"/>
              </a:ext>
            </a:extLst>
          </p:cNvPr>
          <p:cNvSpPr txBox="1"/>
          <p:nvPr/>
        </p:nvSpPr>
        <p:spPr>
          <a:xfrm>
            <a:off x="5447920" y="3606531"/>
            <a:ext cx="675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sim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1894995-F997-E0C5-768B-CE21656DCD42}"/>
              </a:ext>
            </a:extLst>
          </p:cNvPr>
          <p:cNvSpPr txBox="1"/>
          <p:nvPr/>
        </p:nvSpPr>
        <p:spPr>
          <a:xfrm>
            <a:off x="5897880" y="6038293"/>
            <a:ext cx="2281185" cy="584775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dirty="0" err="1"/>
              <a:t>Utilizar</a:t>
            </a:r>
            <a:r>
              <a:rPr lang="en-US" sz="3200" dirty="0"/>
              <a:t> MBG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D87F57-8114-F566-4B6B-CADA42841B1E}"/>
              </a:ext>
            </a:extLst>
          </p:cNvPr>
          <p:cNvSpPr txBox="1"/>
          <p:nvPr/>
        </p:nvSpPr>
        <p:spPr>
          <a:xfrm>
            <a:off x="393900" y="417366"/>
            <a:ext cx="3903779" cy="646331"/>
          </a:xfrm>
          <a:prstGeom prst="rect">
            <a:avLst/>
          </a:prstGeom>
          <a:noFill/>
          <a:ln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Os ministérios da saúde devem autorizar a utilização de todos os dados</a:t>
            </a:r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86F8DEE-8094-3FA5-A551-471127163757}"/>
              </a:ext>
            </a:extLst>
          </p:cNvPr>
          <p:cNvSpPr txBox="1"/>
          <p:nvPr/>
        </p:nvSpPr>
        <p:spPr>
          <a:xfrm>
            <a:off x="6218934" y="1507994"/>
            <a:ext cx="24678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Existe GPS a nível do agregado familiar ou do grupo?</a:t>
            </a:r>
            <a:endParaRPr lang="en-US" dirty="0"/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F4AB2EDF-AEE5-045B-C51E-CD3992CA1698}"/>
              </a:ext>
            </a:extLst>
          </p:cNvPr>
          <p:cNvCxnSpPr/>
          <p:nvPr/>
        </p:nvCxnSpPr>
        <p:spPr>
          <a:xfrm flipH="1">
            <a:off x="5019525" y="2931996"/>
            <a:ext cx="1257300" cy="98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25F7ECE4-CF2A-CA43-0125-A5AFB8CC9E09}"/>
              </a:ext>
            </a:extLst>
          </p:cNvPr>
          <p:cNvSpPr txBox="1"/>
          <p:nvPr/>
        </p:nvSpPr>
        <p:spPr>
          <a:xfrm>
            <a:off x="5396952" y="2593005"/>
            <a:ext cx="668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não</a:t>
            </a:r>
            <a:endParaRPr lang="en-US" dirty="0"/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FD8EFD5-693C-F8B7-78E9-C131E05EB22F}"/>
              </a:ext>
            </a:extLst>
          </p:cNvPr>
          <p:cNvCxnSpPr>
            <a:cxnSpLocks/>
          </p:cNvCxnSpPr>
          <p:nvPr/>
        </p:nvCxnSpPr>
        <p:spPr>
          <a:xfrm>
            <a:off x="7112564" y="2200502"/>
            <a:ext cx="0" cy="305395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 descr="Lancaster Medical School - CHICAS - Home page">
            <a:extLst>
              <a:ext uri="{FF2B5EF4-FFF2-40B4-BE49-F238E27FC236}">
                <a16:creationId xmlns:a16="http://schemas.microsoft.com/office/drawing/2014/main" id="{B4346EB2-6563-1A70-5AEB-1D5BD4C2C0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6391" y="1953138"/>
            <a:ext cx="1622620" cy="981119"/>
          </a:xfrm>
          <a:prstGeom prst="rect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0" name="Curved Connector 9">
            <a:extLst>
              <a:ext uri="{FF2B5EF4-FFF2-40B4-BE49-F238E27FC236}">
                <a16:creationId xmlns:a16="http://schemas.microsoft.com/office/drawing/2014/main" id="{F1678DB1-FFE6-5835-E8B9-9371578D23FC}"/>
              </a:ext>
            </a:extLst>
          </p:cNvPr>
          <p:cNvCxnSpPr>
            <a:cxnSpLocks/>
          </p:cNvCxnSpPr>
          <p:nvPr/>
        </p:nvCxnSpPr>
        <p:spPr>
          <a:xfrm flipV="1">
            <a:off x="8353950" y="2551351"/>
            <a:ext cx="636585" cy="321460"/>
          </a:xfrm>
          <a:prstGeom prst="curvedConnector3">
            <a:avLst>
              <a:gd name="adj1" fmla="val 50000"/>
            </a:avLst>
          </a:prstGeom>
          <a:ln w="571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69D20ABA-1C04-4092-88DD-68C2E6CF8E29}"/>
              </a:ext>
            </a:extLst>
          </p:cNvPr>
          <p:cNvCxnSpPr>
            <a:cxnSpLocks/>
          </p:cNvCxnSpPr>
          <p:nvPr/>
        </p:nvCxnSpPr>
        <p:spPr>
          <a:xfrm flipH="1">
            <a:off x="2109732" y="3429000"/>
            <a:ext cx="569968" cy="400297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63AB44B1-EDDF-C15E-7FDC-D69D294BA8D4}"/>
              </a:ext>
            </a:extLst>
          </p:cNvPr>
          <p:cNvSpPr txBox="1"/>
          <p:nvPr/>
        </p:nvSpPr>
        <p:spPr>
          <a:xfrm>
            <a:off x="357158" y="3706292"/>
            <a:ext cx="1607516" cy="1477328"/>
          </a:xfrm>
          <a:prstGeom prst="rect">
            <a:avLst/>
          </a:prstGeom>
          <a:noFill/>
          <a:ln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pt-BR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Utilizar métodos normalizados de análise de dados</a:t>
            </a:r>
            <a:endParaRPr lang="en-US" dirty="0"/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DE702BE1-9B9E-DCB4-E126-5BA82F7231C8}"/>
              </a:ext>
            </a:extLst>
          </p:cNvPr>
          <p:cNvCxnSpPr>
            <a:cxnSpLocks/>
          </p:cNvCxnSpPr>
          <p:nvPr/>
        </p:nvCxnSpPr>
        <p:spPr>
          <a:xfrm flipH="1">
            <a:off x="3740104" y="6316522"/>
            <a:ext cx="1959656" cy="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>
            <a:extLst>
              <a:ext uri="{FF2B5EF4-FFF2-40B4-BE49-F238E27FC236}">
                <a16:creationId xmlns:a16="http://schemas.microsoft.com/office/drawing/2014/main" id="{38DC91D2-DEC6-A9F5-A936-9D8896DA2A39}"/>
              </a:ext>
            </a:extLst>
          </p:cNvPr>
          <p:cNvSpPr txBox="1"/>
          <p:nvPr/>
        </p:nvSpPr>
        <p:spPr>
          <a:xfrm>
            <a:off x="1402080" y="5659888"/>
            <a:ext cx="2261497" cy="923330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pt-BR" dirty="0"/>
              <a:t>PPE demasiado baixo para se ter confiança na previsão</a:t>
            </a:r>
            <a:endParaRPr lang="en-US" dirty="0"/>
          </a:p>
        </p:txBody>
      </p: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C2F92A5E-0996-9B86-A470-C7FD35F2F918}"/>
              </a:ext>
            </a:extLst>
          </p:cNvPr>
          <p:cNvCxnSpPr>
            <a:cxnSpLocks/>
          </p:cNvCxnSpPr>
          <p:nvPr/>
        </p:nvCxnSpPr>
        <p:spPr>
          <a:xfrm flipH="1" flipV="1">
            <a:off x="1983613" y="4991166"/>
            <a:ext cx="355568" cy="556286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9ED1DA19-8DE4-5080-3E9B-0DF760C07542}"/>
              </a:ext>
            </a:extLst>
          </p:cNvPr>
          <p:cNvCxnSpPr>
            <a:cxnSpLocks/>
          </p:cNvCxnSpPr>
          <p:nvPr/>
        </p:nvCxnSpPr>
        <p:spPr>
          <a:xfrm>
            <a:off x="8239650" y="6301577"/>
            <a:ext cx="956741" cy="0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F56D6CB0-CE02-E3CE-7C8D-7D4AF4EDC6A4}"/>
              </a:ext>
            </a:extLst>
          </p:cNvPr>
          <p:cNvSpPr txBox="1"/>
          <p:nvPr/>
        </p:nvSpPr>
        <p:spPr>
          <a:xfrm>
            <a:off x="9375576" y="5926424"/>
            <a:ext cx="2069664" cy="70788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/>
              <a:t>PPE &amp;  </a:t>
            </a:r>
          </a:p>
          <a:p>
            <a:r>
              <a:rPr lang="en-US" sz="2000" dirty="0"/>
              <a:t>% de </a:t>
            </a:r>
            <a:r>
              <a:rPr lang="en-US" sz="2000" dirty="0" err="1"/>
              <a:t>prevalência</a:t>
            </a:r>
            <a:endParaRPr lang="en-US" sz="20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000C905-55B9-752D-C726-4364B982E5F0}"/>
              </a:ext>
            </a:extLst>
          </p:cNvPr>
          <p:cNvSpPr txBox="1"/>
          <p:nvPr/>
        </p:nvSpPr>
        <p:spPr>
          <a:xfrm>
            <a:off x="5426316" y="1541667"/>
            <a:ext cx="7306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não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110073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A22C17-0A83-A362-EC38-68F113BD5B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Shapefiles e MBG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2CB39-8A56-11C1-A662-3B400DB267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397500" cy="4667250"/>
          </a:xfrm>
        </p:spPr>
        <p:txBody>
          <a:bodyPr>
            <a:normAutofit lnSpcReduction="10000"/>
          </a:bodyPr>
          <a:lstStyle/>
          <a:p>
            <a:r>
              <a:rPr lang="pt-BR" sz="2000" b="0" i="0" dirty="0">
                <a:solidFill>
                  <a:srgbClr val="242424"/>
                </a:solidFill>
                <a:effectLst/>
                <a:latin typeface="tahoma" panose="020B0604030504040204" pitchFamily="34" charset="0"/>
              </a:rPr>
              <a:t>Um shapefile descreve a localização, o tamanho, a forma e os limites de uma área definida</a:t>
            </a:r>
          </a:p>
          <a:p>
            <a:r>
              <a:rPr lang="pt-BR" sz="2000" b="0" i="0" dirty="0">
                <a:solidFill>
                  <a:srgbClr val="242424"/>
                </a:solidFill>
                <a:effectLst/>
                <a:latin typeface="tahoma" panose="020B0604030504040204" pitchFamily="34" charset="0"/>
              </a:rPr>
              <a:t>As mudanças administrativas ocorrem com frequência e a criação de mapas/</a:t>
            </a:r>
            <a:r>
              <a:rPr lang="pt-BR" sz="2000" b="0" i="0" dirty="0" err="1">
                <a:solidFill>
                  <a:srgbClr val="242424"/>
                </a:solidFill>
                <a:effectLst/>
                <a:latin typeface="tahoma" panose="020B0604030504040204" pitchFamily="34" charset="0"/>
              </a:rPr>
              <a:t>shapefiles</a:t>
            </a:r>
            <a:r>
              <a:rPr lang="pt-BR" sz="2000" b="0" i="0" dirty="0">
                <a:solidFill>
                  <a:srgbClr val="242424"/>
                </a:solidFill>
                <a:effectLst/>
                <a:latin typeface="tahoma" panose="020B0604030504040204" pitchFamily="34" charset="0"/>
              </a:rPr>
              <a:t> muitas vezes fica muito aquém dessas mudanças</a:t>
            </a:r>
          </a:p>
          <a:p>
            <a:r>
              <a:rPr lang="pt-BR" sz="2000" b="0" i="0" dirty="0">
                <a:solidFill>
                  <a:srgbClr val="242424"/>
                </a:solidFill>
                <a:effectLst/>
                <a:latin typeface="tahoma" panose="020B0604030504040204" pitchFamily="34" charset="0"/>
              </a:rPr>
              <a:t>Se os inquéritos forem planeados em distritos recém-formados para os quais ainda não exista um </a:t>
            </a:r>
            <a:r>
              <a:rPr lang="pt-BR" sz="2000" b="0" i="0" dirty="0" err="1">
                <a:solidFill>
                  <a:srgbClr val="242424"/>
                </a:solidFill>
                <a:effectLst/>
                <a:latin typeface="tahoma" panose="020B0604030504040204" pitchFamily="34" charset="0"/>
              </a:rPr>
              <a:t>shapefile</a:t>
            </a:r>
            <a:r>
              <a:rPr lang="pt-BR" sz="2000" b="0" i="0" dirty="0">
                <a:solidFill>
                  <a:srgbClr val="242424"/>
                </a:solidFill>
                <a:effectLst/>
                <a:latin typeface="tahoma" panose="020B0604030504040204" pitchFamily="34" charset="0"/>
              </a:rPr>
              <a:t> e/ou um mapa, estamos a perder uma parte crucial da informação necessária para fazer uma seleção de grupos utilizando métodos </a:t>
            </a:r>
            <a:r>
              <a:rPr lang="pt-BR" sz="2000" b="0" i="0" dirty="0" err="1">
                <a:solidFill>
                  <a:srgbClr val="242424"/>
                </a:solidFill>
                <a:effectLst/>
                <a:latin typeface="tahoma" panose="020B0604030504040204" pitchFamily="34" charset="0"/>
              </a:rPr>
              <a:t>geoestatísticos</a:t>
            </a:r>
            <a:endParaRPr lang="pt-BR" sz="2000" b="0" i="0" dirty="0">
              <a:solidFill>
                <a:srgbClr val="242424"/>
              </a:solidFill>
              <a:effectLst/>
              <a:latin typeface="tahoma" panose="020B0604030504040204" pitchFamily="34" charset="0"/>
            </a:endParaRPr>
          </a:p>
          <a:p>
            <a:r>
              <a:rPr lang="pt-BR" sz="2000" b="0" i="0" dirty="0">
                <a:solidFill>
                  <a:srgbClr val="242424"/>
                </a:solidFill>
                <a:effectLst/>
                <a:latin typeface="tahoma" panose="020B0604030504040204" pitchFamily="34" charset="0"/>
              </a:rPr>
              <a:t>No entanto, podem ser utilizados métodos de inquérito normais, desde que se saiba a que distrito pertence cada grupo</a:t>
            </a:r>
            <a:endParaRPr lang="en-US" dirty="0"/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C8AAB0B8-3457-3B6C-3731-0B70ED419842}"/>
              </a:ext>
            </a:extLst>
          </p:cNvPr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7DC26D-8FCE-9A75-ADCF-041D031A75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445" t="34804" r="29876" b="33334"/>
          <a:stretch/>
        </p:blipFill>
        <p:spPr>
          <a:xfrm>
            <a:off x="6521757" y="1111250"/>
            <a:ext cx="3930343" cy="3048000"/>
          </a:xfrm>
          <a:prstGeom prst="rect">
            <a:avLst/>
          </a:prstGeom>
          <a:ln>
            <a:solidFill>
              <a:schemeClr val="tx1"/>
            </a:solidFill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41FC5CE-6AD9-0D05-F997-13F5CB605121}"/>
                  </a:ext>
                </a:extLst>
              </p14:cNvPr>
              <p14:cNvContentPartPr/>
              <p14:nvPr/>
            </p14:nvContentPartPr>
            <p14:xfrm>
              <a:off x="7704440" y="2228460"/>
              <a:ext cx="360" cy="36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41FC5CE-6AD9-0D05-F997-13F5CB60512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95440" y="22198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00EA89F2-5CE7-3F50-95AB-7D09BBF93CEA}"/>
                  </a:ext>
                </a:extLst>
              </p14:cNvPr>
              <p14:cNvContentPartPr/>
              <p14:nvPr/>
            </p14:nvContentPartPr>
            <p14:xfrm>
              <a:off x="7832960" y="2228460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00EA89F2-5CE7-3F50-95AB-7D09BBF93CE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24320" y="22198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82318428-BC3C-FEF1-E20E-5321B12D849D}"/>
                  </a:ext>
                </a:extLst>
              </p14:cNvPr>
              <p14:cNvContentPartPr/>
              <p14:nvPr/>
            </p14:nvContentPartPr>
            <p14:xfrm>
              <a:off x="8006120" y="2237460"/>
              <a:ext cx="360" cy="3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82318428-BC3C-FEF1-E20E-5321B12D849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97480" y="22284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F04B8371-52A7-8CC6-9899-DA8A8B1D072C}"/>
                  </a:ext>
                </a:extLst>
              </p14:cNvPr>
              <p14:cNvContentPartPr/>
              <p14:nvPr/>
            </p14:nvContentPartPr>
            <p14:xfrm>
              <a:off x="8231120" y="2150700"/>
              <a:ext cx="360" cy="36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F04B8371-52A7-8CC6-9899-DA8A8B1D072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222480" y="21417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3F7F7B14-DFED-2194-A1BA-AED0233DDF01}"/>
                  </a:ext>
                </a:extLst>
              </p14:cNvPr>
              <p14:cNvContentPartPr/>
              <p14:nvPr/>
            </p14:nvContentPartPr>
            <p14:xfrm>
              <a:off x="8389520" y="2085900"/>
              <a:ext cx="360" cy="3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3F7F7B14-DFED-2194-A1BA-AED0233DDF0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380520" y="20769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CB3C8896-3B3D-F422-B817-888D31B48BB1}"/>
                  </a:ext>
                </a:extLst>
              </p14:cNvPr>
              <p14:cNvContentPartPr/>
              <p14:nvPr/>
            </p14:nvContentPartPr>
            <p14:xfrm>
              <a:off x="8583560" y="2033700"/>
              <a:ext cx="360" cy="3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CB3C8896-3B3D-F422-B817-888D31B48BB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74560" y="20247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AE9C81CC-6130-A369-E672-610A7E0C5E6C}"/>
                  </a:ext>
                </a:extLst>
              </p14:cNvPr>
              <p14:cNvContentPartPr/>
              <p14:nvPr/>
            </p14:nvContentPartPr>
            <p14:xfrm>
              <a:off x="8647640" y="1954860"/>
              <a:ext cx="360" cy="36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AE9C81CC-6130-A369-E672-610A7E0C5E6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638640" y="19462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34173666-7F96-693F-24E5-98BDD19E415D}"/>
                  </a:ext>
                </a:extLst>
              </p14:cNvPr>
              <p14:cNvContentPartPr/>
              <p14:nvPr/>
            </p14:nvContentPartPr>
            <p14:xfrm>
              <a:off x="8727560" y="1911300"/>
              <a:ext cx="360" cy="36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34173666-7F96-693F-24E5-98BDD19E415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18920" y="19026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7C20028-27EE-1658-6BA7-2BF3EF386D16}"/>
                  </a:ext>
                </a:extLst>
              </p14:cNvPr>
              <p14:cNvContentPartPr/>
              <p14:nvPr/>
            </p14:nvContentPartPr>
            <p14:xfrm>
              <a:off x="8826560" y="2009940"/>
              <a:ext cx="360" cy="36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7C20028-27EE-1658-6BA7-2BF3EF386D1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17920" y="20013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E07B5AE9-6E85-C36A-9750-B5A6C9B77466}"/>
                  </a:ext>
                </a:extLst>
              </p14:cNvPr>
              <p14:cNvContentPartPr/>
              <p14:nvPr/>
            </p14:nvContentPartPr>
            <p14:xfrm>
              <a:off x="8907920" y="2127660"/>
              <a:ext cx="360" cy="36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E07B5AE9-6E85-C36A-9750-B5A6C9B7746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99280" y="21186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" name="Ink 17">
                <a:extLst>
                  <a:ext uri="{FF2B5EF4-FFF2-40B4-BE49-F238E27FC236}">
                    <a16:creationId xmlns:a16="http://schemas.microsoft.com/office/drawing/2014/main" id="{4914C88D-5A35-705C-1ACD-B91FC815F288}"/>
                  </a:ext>
                </a:extLst>
              </p14:cNvPr>
              <p14:cNvContentPartPr/>
              <p14:nvPr/>
            </p14:nvContentPartPr>
            <p14:xfrm>
              <a:off x="9006200" y="2274900"/>
              <a:ext cx="360" cy="360"/>
            </p14:xfrm>
          </p:contentPart>
        </mc:Choice>
        <mc:Fallback xmlns="">
          <p:pic>
            <p:nvPicPr>
              <p:cNvPr id="18" name="Ink 17">
                <a:extLst>
                  <a:ext uri="{FF2B5EF4-FFF2-40B4-BE49-F238E27FC236}">
                    <a16:creationId xmlns:a16="http://schemas.microsoft.com/office/drawing/2014/main" id="{4914C88D-5A35-705C-1ACD-B91FC815F28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97200" y="22659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BAF1E78E-F3E8-4537-D02F-2EB0E9A3DE44}"/>
                  </a:ext>
                </a:extLst>
              </p14:cNvPr>
              <p14:cNvContentPartPr/>
              <p14:nvPr/>
            </p14:nvContentPartPr>
            <p14:xfrm>
              <a:off x="9088280" y="2423220"/>
              <a:ext cx="360" cy="3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BAF1E78E-F3E8-4537-D02F-2EB0E9A3DE4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79280" y="24145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9C5547DA-0FF3-E6A5-FDAE-7282B8CAC6F1}"/>
                  </a:ext>
                </a:extLst>
              </p14:cNvPr>
              <p14:cNvContentPartPr/>
              <p14:nvPr/>
            </p14:nvContentPartPr>
            <p14:xfrm>
              <a:off x="9025640" y="2520780"/>
              <a:ext cx="360" cy="36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9C5547DA-0FF3-E6A5-FDAE-7282B8CAC6F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017000" y="25117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0884534C-4CAB-9E37-8F81-107153D2C51B}"/>
                  </a:ext>
                </a:extLst>
              </p14:cNvPr>
              <p14:cNvContentPartPr/>
              <p14:nvPr/>
            </p14:nvContentPartPr>
            <p14:xfrm>
              <a:off x="8981720" y="2640300"/>
              <a:ext cx="360" cy="36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0884534C-4CAB-9E37-8F81-107153D2C51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73080" y="26316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153C3081-BFB7-5BCA-8A8C-E1D7C8D0F549}"/>
                  </a:ext>
                </a:extLst>
              </p14:cNvPr>
              <p14:cNvContentPartPr/>
              <p14:nvPr/>
            </p14:nvContentPartPr>
            <p14:xfrm>
              <a:off x="8962640" y="2747580"/>
              <a:ext cx="360" cy="36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153C3081-BFB7-5BCA-8A8C-E1D7C8D0F54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53640" y="27385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18710D58-DA0C-F69C-02AC-6B02B6B8CC47}"/>
                  </a:ext>
                </a:extLst>
              </p14:cNvPr>
              <p14:cNvContentPartPr/>
              <p14:nvPr/>
            </p14:nvContentPartPr>
            <p14:xfrm>
              <a:off x="9005480" y="2900220"/>
              <a:ext cx="360" cy="36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18710D58-DA0C-F69C-02AC-6B02B6B8CC4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96840" y="28912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E999BE3E-FC9A-0ACE-9DF2-557F36813551}"/>
                  </a:ext>
                </a:extLst>
              </p14:cNvPr>
              <p14:cNvContentPartPr/>
              <p14:nvPr/>
            </p14:nvContentPartPr>
            <p14:xfrm>
              <a:off x="8980280" y="3004980"/>
              <a:ext cx="360" cy="3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E999BE3E-FC9A-0ACE-9DF2-557F3681355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71280" y="29959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9A30C83-1937-9EC8-B9EB-5EC90F5A143A}"/>
                  </a:ext>
                </a:extLst>
              </p14:cNvPr>
              <p14:cNvContentPartPr/>
              <p14:nvPr/>
            </p14:nvContentPartPr>
            <p14:xfrm>
              <a:off x="8971280" y="3090300"/>
              <a:ext cx="360" cy="3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9A30C83-1937-9EC8-B9EB-5EC90F5A143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62640" y="30816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E394B597-AF48-87FC-FBE8-3B31B8DF5695}"/>
                  </a:ext>
                </a:extLst>
              </p14:cNvPr>
              <p14:cNvContentPartPr/>
              <p14:nvPr/>
            </p14:nvContentPartPr>
            <p14:xfrm>
              <a:off x="8929520" y="3222780"/>
              <a:ext cx="360" cy="3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E394B597-AF48-87FC-FBE8-3B31B8DF569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920520" y="32137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444A13A8-3793-468F-1CA9-E64F79785C67}"/>
                  </a:ext>
                </a:extLst>
              </p14:cNvPr>
              <p14:cNvContentPartPr/>
              <p14:nvPr/>
            </p14:nvContentPartPr>
            <p14:xfrm>
              <a:off x="8804240" y="3288300"/>
              <a:ext cx="360" cy="36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444A13A8-3793-468F-1CA9-E64F79785C6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95240" y="32793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763615C4-4893-E7E8-2881-8F9EBE5BBB3A}"/>
                  </a:ext>
                </a:extLst>
              </p14:cNvPr>
              <p14:cNvContentPartPr/>
              <p14:nvPr/>
            </p14:nvContentPartPr>
            <p14:xfrm>
              <a:off x="8828360" y="3433740"/>
              <a:ext cx="360" cy="36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763615C4-4893-E7E8-2881-8F9EBE5BBB3A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19360" y="34247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04B8B150-BBEB-22C1-2297-E4C9450FCCFD}"/>
                  </a:ext>
                </a:extLst>
              </p14:cNvPr>
              <p14:cNvContentPartPr/>
              <p14:nvPr/>
            </p14:nvContentPartPr>
            <p14:xfrm>
              <a:off x="8826920" y="3650460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04B8B150-BBEB-22C1-2297-E4C9450FCCFD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818280" y="36414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CDCCD77-CED8-DB38-9390-09E56181EC08}"/>
                  </a:ext>
                </a:extLst>
              </p14:cNvPr>
              <p14:cNvContentPartPr/>
              <p14:nvPr/>
            </p14:nvContentPartPr>
            <p14:xfrm>
              <a:off x="8786960" y="3753060"/>
              <a:ext cx="360" cy="36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CDCCD77-CED8-DB38-9390-09E56181EC08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78320" y="37440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9C290220-1173-AFFE-B1C1-EAB055FA83E3}"/>
                  </a:ext>
                </a:extLst>
              </p14:cNvPr>
              <p14:cNvContentPartPr/>
              <p14:nvPr/>
            </p14:nvContentPartPr>
            <p14:xfrm>
              <a:off x="8771840" y="3933780"/>
              <a:ext cx="360" cy="36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9C290220-1173-AFFE-B1C1-EAB055FA83E3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63200" y="39247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C65D6D2D-BC06-3F0C-3D6B-88DDBF093514}"/>
                  </a:ext>
                </a:extLst>
              </p14:cNvPr>
              <p14:cNvContentPartPr/>
              <p14:nvPr/>
            </p14:nvContentPartPr>
            <p14:xfrm>
              <a:off x="8744840" y="4032780"/>
              <a:ext cx="360" cy="36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C65D6D2D-BC06-3F0C-3D6B-88DDBF09351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735840" y="40237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CD80E8E7-F197-0192-BD7E-749682CE0574}"/>
                  </a:ext>
                </a:extLst>
              </p14:cNvPr>
              <p14:cNvContentPartPr/>
              <p14:nvPr/>
            </p14:nvContentPartPr>
            <p14:xfrm>
              <a:off x="8606960" y="3881940"/>
              <a:ext cx="360" cy="36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CD80E8E7-F197-0192-BD7E-749682CE057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97960" y="387330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7BB4018A-1FD7-B558-4619-0A158CBA60E7}"/>
                  </a:ext>
                </a:extLst>
              </p14:cNvPr>
              <p14:cNvContentPartPr/>
              <p14:nvPr/>
            </p14:nvContentPartPr>
            <p14:xfrm>
              <a:off x="8410040" y="3794820"/>
              <a:ext cx="360" cy="36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7BB4018A-1FD7-B558-4619-0A158CBA60E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401400" y="37861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5" name="Ink 34">
                <a:extLst>
                  <a:ext uri="{FF2B5EF4-FFF2-40B4-BE49-F238E27FC236}">
                    <a16:creationId xmlns:a16="http://schemas.microsoft.com/office/drawing/2014/main" id="{26AE503D-A023-AE01-49E4-7ACD63D40C1C}"/>
                  </a:ext>
                </a:extLst>
              </p14:cNvPr>
              <p14:cNvContentPartPr/>
              <p14:nvPr/>
            </p14:nvContentPartPr>
            <p14:xfrm>
              <a:off x="8184320" y="3665580"/>
              <a:ext cx="360" cy="360"/>
            </p14:xfrm>
          </p:contentPart>
        </mc:Choice>
        <mc:Fallback xmlns="">
          <p:pic>
            <p:nvPicPr>
              <p:cNvPr id="35" name="Ink 34">
                <a:extLst>
                  <a:ext uri="{FF2B5EF4-FFF2-40B4-BE49-F238E27FC236}">
                    <a16:creationId xmlns:a16="http://schemas.microsoft.com/office/drawing/2014/main" id="{26AE503D-A023-AE01-49E4-7ACD63D40C1C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175680" y="36569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191000AA-A347-EBF4-95A6-07438F7E22C9}"/>
                  </a:ext>
                </a:extLst>
              </p14:cNvPr>
              <p14:cNvContentPartPr/>
              <p14:nvPr/>
            </p14:nvContentPartPr>
            <p14:xfrm>
              <a:off x="8086400" y="3390900"/>
              <a:ext cx="360" cy="36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191000AA-A347-EBF4-95A6-07438F7E22C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77760" y="33822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F8ABB4E-C83D-A0A9-96E7-E071CA2B7C00}"/>
                  </a:ext>
                </a:extLst>
              </p14:cNvPr>
              <p14:cNvContentPartPr/>
              <p14:nvPr/>
            </p14:nvContentPartPr>
            <p14:xfrm>
              <a:off x="8100080" y="3191100"/>
              <a:ext cx="360" cy="36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F8ABB4E-C83D-A0A9-96E7-E071CA2B7C0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91080" y="31824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8811006A-EDB0-0266-C091-27D4B8BE5805}"/>
                  </a:ext>
                </a:extLst>
              </p14:cNvPr>
              <p14:cNvContentPartPr/>
              <p14:nvPr/>
            </p14:nvContentPartPr>
            <p14:xfrm>
              <a:off x="8009360" y="2962500"/>
              <a:ext cx="360" cy="36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8811006A-EDB0-0266-C091-27D4B8BE580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000360" y="29538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9" name="Ink 38">
                <a:extLst>
                  <a:ext uri="{FF2B5EF4-FFF2-40B4-BE49-F238E27FC236}">
                    <a16:creationId xmlns:a16="http://schemas.microsoft.com/office/drawing/2014/main" id="{DEB5A67D-88B2-E81A-8612-32A670DC0A30}"/>
                  </a:ext>
                </a:extLst>
              </p14:cNvPr>
              <p14:cNvContentPartPr/>
              <p14:nvPr/>
            </p14:nvContentPartPr>
            <p14:xfrm>
              <a:off x="7930880" y="2805900"/>
              <a:ext cx="360" cy="360"/>
            </p14:xfrm>
          </p:contentPart>
        </mc:Choice>
        <mc:Fallback xmlns="">
          <p:pic>
            <p:nvPicPr>
              <p:cNvPr id="39" name="Ink 38">
                <a:extLst>
                  <a:ext uri="{FF2B5EF4-FFF2-40B4-BE49-F238E27FC236}">
                    <a16:creationId xmlns:a16="http://schemas.microsoft.com/office/drawing/2014/main" id="{DEB5A67D-88B2-E81A-8612-32A670DC0A30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21880" y="27972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0" name="Ink 39">
                <a:extLst>
                  <a:ext uri="{FF2B5EF4-FFF2-40B4-BE49-F238E27FC236}">
                    <a16:creationId xmlns:a16="http://schemas.microsoft.com/office/drawing/2014/main" id="{04A9BBA9-D3BA-F6D5-52B5-F4CABFEC81E7}"/>
                  </a:ext>
                </a:extLst>
              </p14:cNvPr>
              <p14:cNvContentPartPr/>
              <p14:nvPr/>
            </p14:nvContentPartPr>
            <p14:xfrm>
              <a:off x="7884440" y="2769900"/>
              <a:ext cx="360" cy="360"/>
            </p14:xfrm>
          </p:contentPart>
        </mc:Choice>
        <mc:Fallback xmlns="">
          <p:pic>
            <p:nvPicPr>
              <p:cNvPr id="40" name="Ink 39">
                <a:extLst>
                  <a:ext uri="{FF2B5EF4-FFF2-40B4-BE49-F238E27FC236}">
                    <a16:creationId xmlns:a16="http://schemas.microsoft.com/office/drawing/2014/main" id="{04A9BBA9-D3BA-F6D5-52B5-F4CABFEC81E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875800" y="27612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41" name="Ink 40">
                <a:extLst>
                  <a:ext uri="{FF2B5EF4-FFF2-40B4-BE49-F238E27FC236}">
                    <a16:creationId xmlns:a16="http://schemas.microsoft.com/office/drawing/2014/main" id="{2AEB038F-C5F6-0D02-4DFD-E431DA2DF032}"/>
                  </a:ext>
                </a:extLst>
              </p14:cNvPr>
              <p14:cNvContentPartPr/>
              <p14:nvPr/>
            </p14:nvContentPartPr>
            <p14:xfrm>
              <a:off x="7645400" y="2781060"/>
              <a:ext cx="360" cy="360"/>
            </p14:xfrm>
          </p:contentPart>
        </mc:Choice>
        <mc:Fallback xmlns="">
          <p:pic>
            <p:nvPicPr>
              <p:cNvPr id="41" name="Ink 40">
                <a:extLst>
                  <a:ext uri="{FF2B5EF4-FFF2-40B4-BE49-F238E27FC236}">
                    <a16:creationId xmlns:a16="http://schemas.microsoft.com/office/drawing/2014/main" id="{2AEB038F-C5F6-0D02-4DFD-E431DA2DF03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36760" y="27724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2" name="Ink 41">
                <a:extLst>
                  <a:ext uri="{FF2B5EF4-FFF2-40B4-BE49-F238E27FC236}">
                    <a16:creationId xmlns:a16="http://schemas.microsoft.com/office/drawing/2014/main" id="{7257699B-0114-7BF8-306B-565E4FB32D9E}"/>
                  </a:ext>
                </a:extLst>
              </p14:cNvPr>
              <p14:cNvContentPartPr/>
              <p14:nvPr/>
            </p14:nvContentPartPr>
            <p14:xfrm>
              <a:off x="7741880" y="2772060"/>
              <a:ext cx="360" cy="360"/>
            </p14:xfrm>
          </p:contentPart>
        </mc:Choice>
        <mc:Fallback xmlns="">
          <p:pic>
            <p:nvPicPr>
              <p:cNvPr id="42" name="Ink 41">
                <a:extLst>
                  <a:ext uri="{FF2B5EF4-FFF2-40B4-BE49-F238E27FC236}">
                    <a16:creationId xmlns:a16="http://schemas.microsoft.com/office/drawing/2014/main" id="{7257699B-0114-7BF8-306B-565E4FB32D9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732880" y="27634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3" name="Ink 42">
                <a:extLst>
                  <a:ext uri="{FF2B5EF4-FFF2-40B4-BE49-F238E27FC236}">
                    <a16:creationId xmlns:a16="http://schemas.microsoft.com/office/drawing/2014/main" id="{8645012F-2A32-E464-2B77-365487D80C41}"/>
                  </a:ext>
                </a:extLst>
              </p14:cNvPr>
              <p14:cNvContentPartPr/>
              <p14:nvPr/>
            </p14:nvContentPartPr>
            <p14:xfrm>
              <a:off x="7544240" y="2745420"/>
              <a:ext cx="360" cy="360"/>
            </p14:xfrm>
          </p:contentPart>
        </mc:Choice>
        <mc:Fallback xmlns="">
          <p:pic>
            <p:nvPicPr>
              <p:cNvPr id="43" name="Ink 42">
                <a:extLst>
                  <a:ext uri="{FF2B5EF4-FFF2-40B4-BE49-F238E27FC236}">
                    <a16:creationId xmlns:a16="http://schemas.microsoft.com/office/drawing/2014/main" id="{8645012F-2A32-E464-2B77-365487D80C4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35240" y="273678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4" name="Ink 43">
                <a:extLst>
                  <a:ext uri="{FF2B5EF4-FFF2-40B4-BE49-F238E27FC236}">
                    <a16:creationId xmlns:a16="http://schemas.microsoft.com/office/drawing/2014/main" id="{C4B2E65E-BCE4-5610-9DAE-84E2B9BF4AB6}"/>
                  </a:ext>
                </a:extLst>
              </p14:cNvPr>
              <p14:cNvContentPartPr/>
              <p14:nvPr/>
            </p14:nvContentPartPr>
            <p14:xfrm>
              <a:off x="7504280" y="2638860"/>
              <a:ext cx="360" cy="360"/>
            </p14:xfrm>
          </p:contentPart>
        </mc:Choice>
        <mc:Fallback xmlns="">
          <p:pic>
            <p:nvPicPr>
              <p:cNvPr id="44" name="Ink 43">
                <a:extLst>
                  <a:ext uri="{FF2B5EF4-FFF2-40B4-BE49-F238E27FC236}">
                    <a16:creationId xmlns:a16="http://schemas.microsoft.com/office/drawing/2014/main" id="{C4B2E65E-BCE4-5610-9DAE-84E2B9BF4AB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495640" y="263022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E2AE0C29-8F2B-2593-4088-A2866A9A5EBE}"/>
                  </a:ext>
                </a:extLst>
              </p14:cNvPr>
              <p14:cNvContentPartPr/>
              <p14:nvPr/>
            </p14:nvContentPartPr>
            <p14:xfrm>
              <a:off x="7522640" y="2456340"/>
              <a:ext cx="360" cy="36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E2AE0C29-8F2B-2593-4088-A2866A9A5EB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13640" y="24473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3C65CB3-F7BB-936E-08B0-950761FF525B}"/>
                  </a:ext>
                </a:extLst>
              </p14:cNvPr>
              <p14:cNvContentPartPr/>
              <p14:nvPr/>
            </p14:nvContentPartPr>
            <p14:xfrm>
              <a:off x="7522640" y="2277780"/>
              <a:ext cx="360" cy="36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3C65CB3-F7BB-936E-08B0-950761FF525B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13640" y="226914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768C9020-4358-6391-87AC-53076BD50239}"/>
                  </a:ext>
                </a:extLst>
              </p14:cNvPr>
              <p14:cNvContentPartPr/>
              <p14:nvPr/>
            </p14:nvContentPartPr>
            <p14:xfrm>
              <a:off x="7606880" y="2124060"/>
              <a:ext cx="360" cy="3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768C9020-4358-6391-87AC-53076BD50239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597880" y="2115060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8" name="Ink 47">
                <a:extLst>
                  <a:ext uri="{FF2B5EF4-FFF2-40B4-BE49-F238E27FC236}">
                    <a16:creationId xmlns:a16="http://schemas.microsoft.com/office/drawing/2014/main" id="{7079E891-3307-B5AC-E900-EE507B56FF01}"/>
                  </a:ext>
                </a:extLst>
              </p14:cNvPr>
              <p14:cNvContentPartPr/>
              <p14:nvPr/>
            </p14:nvContentPartPr>
            <p14:xfrm>
              <a:off x="7668800" y="2178780"/>
              <a:ext cx="360" cy="360"/>
            </p14:xfrm>
          </p:contentPart>
        </mc:Choice>
        <mc:Fallback xmlns="">
          <p:pic>
            <p:nvPicPr>
              <p:cNvPr id="48" name="Ink 47">
                <a:extLst>
                  <a:ext uri="{FF2B5EF4-FFF2-40B4-BE49-F238E27FC236}">
                    <a16:creationId xmlns:a16="http://schemas.microsoft.com/office/drawing/2014/main" id="{7079E891-3307-B5AC-E900-EE507B56FF01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60160" y="2169780"/>
                <a:ext cx="18000" cy="18000"/>
              </a:xfrm>
              <a:prstGeom prst="rect">
                <a:avLst/>
              </a:prstGeom>
            </p:spPr>
          </p:pic>
        </mc:Fallback>
      </mc:AlternateContent>
      <p:sp>
        <p:nvSpPr>
          <p:cNvPr id="59" name="Freeform 58">
            <a:extLst>
              <a:ext uri="{FF2B5EF4-FFF2-40B4-BE49-F238E27FC236}">
                <a16:creationId xmlns:a16="http://schemas.microsoft.com/office/drawing/2014/main" id="{BF603462-F3E7-BA6D-1653-E158E345C3CE}"/>
              </a:ext>
            </a:extLst>
          </p:cNvPr>
          <p:cNvSpPr/>
          <p:nvPr/>
        </p:nvSpPr>
        <p:spPr>
          <a:xfrm>
            <a:off x="7988300" y="2840732"/>
            <a:ext cx="1017180" cy="170618"/>
          </a:xfrm>
          <a:custGeom>
            <a:avLst/>
            <a:gdLst>
              <a:gd name="connsiteX0" fmla="*/ 0 w 939800"/>
              <a:gd name="connsiteY0" fmla="*/ 29468 h 118636"/>
              <a:gd name="connsiteX1" fmla="*/ 279400 w 939800"/>
              <a:gd name="connsiteY1" fmla="*/ 118368 h 118636"/>
              <a:gd name="connsiteX2" fmla="*/ 469900 w 939800"/>
              <a:gd name="connsiteY2" fmla="*/ 4068 h 118636"/>
              <a:gd name="connsiteX3" fmla="*/ 850900 w 939800"/>
              <a:gd name="connsiteY3" fmla="*/ 29468 h 118636"/>
              <a:gd name="connsiteX4" fmla="*/ 939800 w 939800"/>
              <a:gd name="connsiteY4" fmla="*/ 67568 h 118636"/>
              <a:gd name="connsiteX5" fmla="*/ 939800 w 939800"/>
              <a:gd name="connsiteY5" fmla="*/ 67568 h 1186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39800" h="118636">
                <a:moveTo>
                  <a:pt x="0" y="29468"/>
                </a:moveTo>
                <a:cubicBezTo>
                  <a:pt x="100541" y="76034"/>
                  <a:pt x="201083" y="122601"/>
                  <a:pt x="279400" y="118368"/>
                </a:cubicBezTo>
                <a:cubicBezTo>
                  <a:pt x="357717" y="114135"/>
                  <a:pt x="374650" y="18885"/>
                  <a:pt x="469900" y="4068"/>
                </a:cubicBezTo>
                <a:cubicBezTo>
                  <a:pt x="565150" y="-10749"/>
                  <a:pt x="772583" y="18885"/>
                  <a:pt x="850900" y="29468"/>
                </a:cubicBezTo>
                <a:cubicBezTo>
                  <a:pt x="929217" y="40051"/>
                  <a:pt x="939800" y="67568"/>
                  <a:pt x="939800" y="67568"/>
                </a:cubicBezTo>
                <a:lnTo>
                  <a:pt x="939800" y="67568"/>
                </a:ln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79698255-78D4-445C-45BF-128E23E3798E}"/>
              </a:ext>
            </a:extLst>
          </p:cNvPr>
          <p:cNvSpPr txBox="1"/>
          <p:nvPr/>
        </p:nvSpPr>
        <p:spPr>
          <a:xfrm>
            <a:off x="7982443" y="2245638"/>
            <a:ext cx="1126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District 1 North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56B8F854-AD52-4867-ACCB-01F0C6F10FEA}"/>
              </a:ext>
            </a:extLst>
          </p:cNvPr>
          <p:cNvSpPr txBox="1"/>
          <p:nvPr/>
        </p:nvSpPr>
        <p:spPr>
          <a:xfrm rot="20442194">
            <a:off x="8074527" y="2905302"/>
            <a:ext cx="131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District 1 South</a:t>
            </a:r>
          </a:p>
        </p:txBody>
      </p:sp>
    </p:spTree>
    <p:extLst>
      <p:ext uri="{BB962C8B-B14F-4D97-AF65-F5344CB8AC3E}">
        <p14:creationId xmlns:p14="http://schemas.microsoft.com/office/powerpoint/2010/main" val="26438608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ECA37D-B4EB-BF9D-EFA6-0071FB23FC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06625"/>
            <a:ext cx="10515600" cy="1325563"/>
          </a:xfrm>
        </p:spPr>
        <p:txBody>
          <a:bodyPr/>
          <a:lstStyle/>
          <a:p>
            <a:pPr algn="ctr"/>
            <a:r>
              <a:rPr lang="pt-BR" dirty="0"/>
              <a:t>Investigação MBG e próximas etapas</a:t>
            </a:r>
            <a:endParaRPr lang="en-US" dirty="0"/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8FB94F5D-0221-9655-2A11-09D92DE17F7C}"/>
              </a:ext>
            </a:extLst>
          </p:cNvPr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03364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359871-EFEB-BFD8-9EE9-C8A7FFEBC1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844" y="205166"/>
            <a:ext cx="10515600" cy="1325563"/>
          </a:xfrm>
        </p:spPr>
        <p:txBody>
          <a:bodyPr/>
          <a:lstStyle/>
          <a:p>
            <a:r>
              <a:rPr lang="pt-BR" dirty="0"/>
              <a:t>Pormenores administrativos do webinar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70807-4022-0C35-C92A-4DA3ABE91E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22400"/>
            <a:ext cx="8915400" cy="5095040"/>
          </a:xfrm>
        </p:spPr>
        <p:txBody>
          <a:bodyPr>
            <a:normAutofit lnSpcReduction="10000"/>
          </a:bodyPr>
          <a:lstStyle/>
          <a:p>
            <a:r>
              <a:rPr lang="pt-BR" sz="2400" dirty="0"/>
              <a:t>Por favor, escolha o canal correto para ouvir o áudio na língua desejada (français, español ou português)</a:t>
            </a:r>
          </a:p>
          <a:p>
            <a:r>
              <a:rPr lang="pt-BR" sz="2400" dirty="0"/>
              <a:t>O webinar está a ser gravado e estará disponível no canal do Youtube do Tropical Data</a:t>
            </a:r>
          </a:p>
          <a:p>
            <a:r>
              <a:rPr lang="pt-BR" sz="2400" dirty="0"/>
              <a:t>Não tem acesso às suas câmaras ou microfones</a:t>
            </a:r>
          </a:p>
          <a:p>
            <a:r>
              <a:rPr lang="pt-BR" sz="2400" dirty="0"/>
              <a:t>Por favor, coloquem todas as perguntas na caixa de perguntas e respostas (Q&amp;A) - daremos prioridade às perguntas com mais votos, por isso, votem a favor das perguntas que vos interessam! </a:t>
            </a:r>
          </a:p>
          <a:p>
            <a:r>
              <a:rPr lang="pt-BR" sz="2400" dirty="0"/>
              <a:t>Se tiver uma pergunta para um painelista específico, indique o nome do painelista na pergunta </a:t>
            </a:r>
          </a:p>
          <a:p>
            <a:r>
              <a:rPr lang="pt-BR" sz="2400" dirty="0"/>
              <a:t>As perguntas serão respondidas no final durante a sessão de perguntas e respostas </a:t>
            </a:r>
          </a:p>
          <a:p>
            <a:r>
              <a:rPr lang="pt-BR" sz="2400" dirty="0"/>
              <a:t>As perguntas e respostas serão compiladas e disponibilizadas na página de recursos dos Dados Tropicais</a:t>
            </a:r>
            <a:endParaRPr lang="en-US" sz="2400" dirty="0"/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B781C304-4B5E-2C4A-73A4-1C73A6A5E91B}"/>
              </a:ext>
            </a:extLst>
          </p:cNvPr>
          <p:cNvSpPr/>
          <p:nvPr/>
        </p:nvSpPr>
        <p:spPr>
          <a:xfrm>
            <a:off x="103990" y="110266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13B8D0-3A4A-5BEB-F7E6-11D2DB4E24C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72" t="90589" r="42750" b="2669"/>
          <a:stretch/>
        </p:blipFill>
        <p:spPr>
          <a:xfrm>
            <a:off x="9777046" y="211016"/>
            <a:ext cx="2218258" cy="725688"/>
          </a:xfrm>
          <a:prstGeom prst="rect">
            <a:avLst/>
          </a:prstGeom>
        </p:spPr>
      </p:pic>
      <p:sp>
        <p:nvSpPr>
          <p:cNvPr id="7" name="Bent Arrow 6">
            <a:extLst>
              <a:ext uri="{FF2B5EF4-FFF2-40B4-BE49-F238E27FC236}">
                <a16:creationId xmlns:a16="http://schemas.microsoft.com/office/drawing/2014/main" id="{D0288417-B73F-7EFC-510A-06651181AFDA}"/>
              </a:ext>
            </a:extLst>
          </p:cNvPr>
          <p:cNvSpPr/>
          <p:nvPr/>
        </p:nvSpPr>
        <p:spPr>
          <a:xfrm rot="16200000" flipV="1">
            <a:off x="9949629" y="909652"/>
            <a:ext cx="560441" cy="952500"/>
          </a:xfrm>
          <a:prstGeom prst="bentArrow">
            <a:avLst>
              <a:gd name="adj1" fmla="val 19788"/>
              <a:gd name="adj2" fmla="val 39978"/>
              <a:gd name="adj3" fmla="val 25000"/>
              <a:gd name="adj4" fmla="val 45750"/>
            </a:avLst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3595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7A92F-439D-E3AC-E90D-0B5161871B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2198"/>
            <a:ext cx="10515600" cy="1325563"/>
          </a:xfrm>
        </p:spPr>
        <p:txBody>
          <a:bodyPr/>
          <a:lstStyle/>
          <a:p>
            <a:r>
              <a:rPr lang="en-US" dirty="0" err="1"/>
              <a:t>Investigação</a:t>
            </a:r>
            <a:r>
              <a:rPr lang="en-US" dirty="0"/>
              <a:t> </a:t>
            </a:r>
            <a:r>
              <a:rPr lang="en-US" dirty="0" err="1"/>
              <a:t>recente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727C4EF-342B-C0BC-0455-5B5710EB91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01107"/>
            <a:ext cx="3561678" cy="5005229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800" u="sng" dirty="0">
                <a:solidFill>
                  <a:srgbClr val="202020"/>
                </a:solidFill>
                <a:latin typeface="Helvetica" pitchFamily="2" charset="0"/>
              </a:rPr>
              <a:t>Maior prevalência de TF: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1800" u="sng" dirty="0">
              <a:solidFill>
                <a:srgbClr val="202020"/>
              </a:solidFill>
              <a:latin typeface="Helvetica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solidFill>
                  <a:srgbClr val="202020"/>
                </a:solidFill>
                <a:latin typeface="Helvetica" pitchFamily="2" charset="0"/>
              </a:rPr>
              <a:t>Precipitação média anual mais baixa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solidFill>
                  <a:srgbClr val="202020"/>
                </a:solidFill>
                <a:latin typeface="Helvetica" pitchFamily="2" charset="0"/>
              </a:rPr>
              <a:t>Temperaturas médias anuais mais baixas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solidFill>
                  <a:srgbClr val="202020"/>
                </a:solidFill>
                <a:latin typeface="Helvetica" pitchFamily="2" charset="0"/>
              </a:rPr>
              <a:t>Altitudes mais baixas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solidFill>
                  <a:srgbClr val="202020"/>
                </a:solidFill>
                <a:latin typeface="Helvetica" pitchFamily="2" charset="0"/>
              </a:rPr>
              <a:t>Rural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solidFill>
                  <a:srgbClr val="202020"/>
                </a:solidFill>
                <a:latin typeface="Helvetica" pitchFamily="2" charset="0"/>
              </a:rPr>
              <a:t>Menos acessível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solidFill>
                  <a:srgbClr val="202020"/>
                </a:solidFill>
                <a:latin typeface="Helvetica" pitchFamily="2" charset="0"/>
              </a:rPr>
              <a:t>Menos serviços médicos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solidFill>
                  <a:srgbClr val="202020"/>
                </a:solidFill>
                <a:latin typeface="Helvetica" pitchFamily="2" charset="0"/>
              </a:rPr>
              <a:t>Menos escolas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solidFill>
                  <a:srgbClr val="202020"/>
                </a:solidFill>
                <a:latin typeface="Helvetica" pitchFamily="2" charset="0"/>
              </a:rPr>
              <a:t>Menor acesso a água e saneamento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1800" u="sng" dirty="0">
              <a:solidFill>
                <a:srgbClr val="202020"/>
              </a:solidFill>
              <a:latin typeface="Helvetica" pitchFamily="2" charset="0"/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pt-BR" sz="1800" u="sng" dirty="0">
                <a:solidFill>
                  <a:srgbClr val="202020"/>
                </a:solidFill>
                <a:latin typeface="Helvetica" pitchFamily="2" charset="0"/>
              </a:rPr>
              <a:t>Maior prevalência de TT: 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endParaRPr lang="pt-BR" sz="1800" u="sng" dirty="0">
              <a:solidFill>
                <a:srgbClr val="202020"/>
              </a:solidFill>
              <a:latin typeface="Helvetica" pitchFamily="2" charset="0"/>
            </a:endParaRP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solidFill>
                  <a:srgbClr val="202020"/>
                </a:solidFill>
                <a:latin typeface="Helvetica" pitchFamily="2" charset="0"/>
              </a:rPr>
              <a:t>Índice de aridez mais elevado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pt-BR" sz="1800" dirty="0">
                <a:solidFill>
                  <a:srgbClr val="202020"/>
                </a:solidFill>
                <a:latin typeface="Helvetica" pitchFamily="2" charset="0"/>
              </a:rPr>
              <a:t>Distância a luzes nocturnas estáveis</a:t>
            </a:r>
            <a:endParaRPr lang="en-US" sz="1800" dirty="0"/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398738E5-5143-2D96-64CC-CB3F652457F2}"/>
              </a:ext>
            </a:extLst>
          </p:cNvPr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F85D6CE-AEDC-67D0-1450-400323DCBD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286" t="16609" r="27297" b="42643"/>
          <a:stretch/>
        </p:blipFill>
        <p:spPr>
          <a:xfrm>
            <a:off x="4463469" y="1386848"/>
            <a:ext cx="7164593" cy="278915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50" name="Picture 2" descr="Clara R. Burgert-Brucker | RTI">
            <a:extLst>
              <a:ext uri="{FF2B5EF4-FFF2-40B4-BE49-F238E27FC236}">
                <a16:creationId xmlns:a16="http://schemas.microsoft.com/office/drawing/2014/main" id="{5E4DC690-54EA-CB8A-E853-F3EF662F3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47354" y="4384027"/>
            <a:ext cx="2080708" cy="1749493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401106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B4E17162-BBE0-DD8E-40C2-54B6DD77CF88}"/>
              </a:ext>
            </a:extLst>
          </p:cNvPr>
          <p:cNvSpPr txBox="1">
            <a:spLocks/>
          </p:cNvSpPr>
          <p:nvPr/>
        </p:nvSpPr>
        <p:spPr>
          <a:xfrm>
            <a:off x="838200" y="1021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err="1"/>
              <a:t>Investigação</a:t>
            </a:r>
            <a:r>
              <a:rPr lang="en-US" dirty="0"/>
              <a:t> </a:t>
            </a:r>
            <a:r>
              <a:rPr lang="en-US" dirty="0" err="1"/>
              <a:t>atual</a:t>
            </a:r>
            <a:endParaRPr lang="en-US" dirty="0"/>
          </a:p>
        </p:txBody>
      </p:sp>
      <p:pic>
        <p:nvPicPr>
          <p:cNvPr id="5" name="Content Placeholder 4" descr="Misaki Sasanami - Research Associate - Lancaster University | LinkedIn">
            <a:extLst>
              <a:ext uri="{FF2B5EF4-FFF2-40B4-BE49-F238E27FC236}">
                <a16:creationId xmlns:a16="http://schemas.microsoft.com/office/drawing/2014/main" id="{51EAE2D0-0ADE-747B-DFD4-5375AC8A8D1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008"/>
          <a:stretch/>
        </p:blipFill>
        <p:spPr bwMode="auto">
          <a:xfrm>
            <a:off x="9929308" y="4678696"/>
            <a:ext cx="1977017" cy="179892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lara R. Burgert-Brucker | RTI">
            <a:extLst>
              <a:ext uri="{FF2B5EF4-FFF2-40B4-BE49-F238E27FC236}">
                <a16:creationId xmlns:a16="http://schemas.microsoft.com/office/drawing/2014/main" id="{C40876DD-E435-FB72-1180-0AA123DDA4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8553" y="4681503"/>
            <a:ext cx="2135451" cy="1795522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1AD807-AD6C-6CC9-20C1-2C565A890676}"/>
              </a:ext>
            </a:extLst>
          </p:cNvPr>
          <p:cNvSpPr txBox="1"/>
          <p:nvPr/>
        </p:nvSpPr>
        <p:spPr>
          <a:xfrm>
            <a:off x="439725" y="1699708"/>
            <a:ext cx="1134123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Que covariáveis devem ser incluídas no modelo e até que ponto são benéficas?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Os modelos devem ser estandardizados ou devem ser personalizados por país?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Onde é que os dados devem ser obtidos?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800" dirty="0"/>
              <a:t>E se as covariáveis mudarem ao longo do tempo?</a:t>
            </a:r>
            <a:endParaRPr lang="en-US" sz="2800" dirty="0"/>
          </a:p>
        </p:txBody>
      </p:sp>
      <p:sp>
        <p:nvSpPr>
          <p:cNvPr id="8" name="Frame 7">
            <a:extLst>
              <a:ext uri="{FF2B5EF4-FFF2-40B4-BE49-F238E27FC236}">
                <a16:creationId xmlns:a16="http://schemas.microsoft.com/office/drawing/2014/main" id="{8F918A78-3A33-7E09-35B4-7DA93A203CC9}"/>
              </a:ext>
            </a:extLst>
          </p:cNvPr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24086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C7B9C-1133-EEE9-A77B-D537703C3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Próximas</a:t>
            </a:r>
            <a:r>
              <a:rPr lang="en-US" dirty="0"/>
              <a:t> </a:t>
            </a:r>
            <a:r>
              <a:rPr lang="en-US" dirty="0" err="1"/>
              <a:t>etapas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749603-501E-68EF-4585-A2850B865A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Explorar o nível de automatização da análise MBG - decidir quais as covariáveis a utilizar e como</a:t>
            </a:r>
          </a:p>
          <a:p>
            <a:r>
              <a:rPr lang="pt-BR" dirty="0"/>
              <a:t>Desenvolver o código e incorporá-lo nos processos existentes do Tropical Data</a:t>
            </a:r>
          </a:p>
          <a:p>
            <a:r>
              <a:rPr lang="pt-BR" dirty="0"/>
              <a:t>Desenvolvimento de uma interface de fácil utilização que seja integrada na plataforma Tropical Data</a:t>
            </a:r>
          </a:p>
          <a:p>
            <a:r>
              <a:rPr lang="pt-BR" dirty="0"/>
              <a:t>Desenvolvimento de materiais de orientação sobre a interpretação dos resultados para os países</a:t>
            </a:r>
          </a:p>
          <a:p>
            <a:r>
              <a:rPr lang="pt-BR" dirty="0"/>
              <a:t>Documento sobre os métodos do MBG dos Tropical Data</a:t>
            </a:r>
          </a:p>
          <a:p>
            <a:r>
              <a:rPr lang="pt-BR" dirty="0"/>
              <a:t>Colaboração e feedback contínuos</a:t>
            </a:r>
            <a:endParaRPr lang="en-US" dirty="0"/>
          </a:p>
          <a:p>
            <a:endParaRPr lang="en-US" dirty="0"/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4CAEB191-6655-4749-DC48-26B198204061}"/>
              </a:ext>
            </a:extLst>
          </p:cNvPr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96061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4998CA-B45E-8FAD-8776-8FCCFCDBC8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Resumo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729FB7-AC66-C184-3596-BFF9CD78C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pt-BR" dirty="0"/>
              <a:t>Modelo MBG:</a:t>
            </a:r>
          </a:p>
          <a:p>
            <a:r>
              <a:rPr lang="pt-BR" dirty="0"/>
              <a:t>É uma melhoria para aumentar a precisão do inquérito</a:t>
            </a:r>
          </a:p>
          <a:p>
            <a:r>
              <a:rPr lang="pt-BR" dirty="0"/>
              <a:t>Pode ter em conta outras covariáveis, como a precipitação, a altitude, a temperatura, a demografia, etc.</a:t>
            </a:r>
          </a:p>
          <a:p>
            <a:r>
              <a:rPr lang="pt-BR" dirty="0"/>
              <a:t>É necessário cumprir vários critérios para utilizar o MBG</a:t>
            </a:r>
          </a:p>
          <a:p>
            <a:r>
              <a:rPr lang="pt-BR" dirty="0"/>
              <a:t>O resultado final é a prevalência pontual e a PPE </a:t>
            </a:r>
          </a:p>
          <a:p>
            <a:r>
              <a:rPr lang="pt-BR" b="1" dirty="0"/>
              <a:t>Os métodos normalizados de inquérito no terreno mantêm-se inalterados </a:t>
            </a:r>
          </a:p>
          <a:p>
            <a:r>
              <a:rPr lang="pt-BR" dirty="0"/>
              <a:t>Ainda há muito trabalho a fazer antes de uma implementação generalizada!</a:t>
            </a:r>
            <a:endParaRPr lang="en-US" dirty="0"/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0E9F3121-C02B-1E10-C280-6C0AE799802A}"/>
              </a:ext>
            </a:extLst>
          </p:cNvPr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25128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848B3E-24A2-AEB9-3A74-46D238F9D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Pessoas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A00F4F-376B-C055-8B01-F323B4746C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Anthony Solomon</a:t>
            </a:r>
          </a:p>
          <a:p>
            <a:r>
              <a:rPr lang="en-US" dirty="0"/>
              <a:t>Misaki Sasanami</a:t>
            </a:r>
          </a:p>
          <a:p>
            <a:r>
              <a:rPr lang="en-US" dirty="0"/>
              <a:t>Emanuele Giorgi</a:t>
            </a:r>
          </a:p>
          <a:p>
            <a:r>
              <a:rPr lang="en-US" dirty="0"/>
              <a:t>Emma Harding-</a:t>
            </a:r>
            <a:r>
              <a:rPr lang="en-US" dirty="0" err="1"/>
              <a:t>Esch</a:t>
            </a:r>
            <a:endParaRPr lang="en-US" dirty="0"/>
          </a:p>
          <a:p>
            <a:r>
              <a:rPr lang="en-US" dirty="0"/>
              <a:t>Clara </a:t>
            </a:r>
            <a:r>
              <a:rPr lang="en-US" dirty="0" err="1"/>
              <a:t>Burgert</a:t>
            </a:r>
            <a:r>
              <a:rPr lang="en-US" dirty="0"/>
              <a:t>-Brucker</a:t>
            </a:r>
          </a:p>
          <a:p>
            <a:r>
              <a:rPr lang="en-US" dirty="0"/>
              <a:t>Ana Bakhtiari</a:t>
            </a:r>
          </a:p>
          <a:p>
            <a:r>
              <a:rPr lang="en-US" dirty="0"/>
              <a:t>Jeremiah </a:t>
            </a:r>
            <a:r>
              <a:rPr lang="en-US" dirty="0" err="1"/>
              <a:t>Ngondi</a:t>
            </a:r>
            <a:endParaRPr lang="en-US" dirty="0"/>
          </a:p>
          <a:p>
            <a:r>
              <a:rPr lang="en-US" dirty="0"/>
              <a:t>Stephanie Sommerville</a:t>
            </a:r>
          </a:p>
          <a:p>
            <a:r>
              <a:rPr lang="en-US" dirty="0"/>
              <a:t>Anna Harte</a:t>
            </a:r>
          </a:p>
          <a:p>
            <a:endParaRPr lang="en-US" dirty="0"/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C01707C7-B711-72D9-1423-F0EF18E36548}"/>
              </a:ext>
            </a:extLst>
          </p:cNvPr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EAFB5D3-5F8D-5614-FA4A-AE39E9FADCF9}"/>
              </a:ext>
            </a:extLst>
          </p:cNvPr>
          <p:cNvGrpSpPr/>
          <p:nvPr/>
        </p:nvGrpSpPr>
        <p:grpSpPr>
          <a:xfrm>
            <a:off x="5872107" y="855876"/>
            <a:ext cx="5536150" cy="5178763"/>
            <a:chOff x="5872107" y="500870"/>
            <a:chExt cx="5536150" cy="5178763"/>
          </a:xfrm>
        </p:grpSpPr>
        <p:pic>
          <p:nvPicPr>
            <p:cNvPr id="5122" name="Picture 2" descr="Misaki Sasanami - Research Associate - Lancaster University | LinkedIn">
              <a:extLst>
                <a:ext uri="{FF2B5EF4-FFF2-40B4-BE49-F238E27FC236}">
                  <a16:creationId xmlns:a16="http://schemas.microsoft.com/office/drawing/2014/main" id="{76DF64A3-EC80-2870-7CA0-25CBF93C9F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77778" y="500870"/>
              <a:ext cx="1611131" cy="161113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6" name="Picture 6" descr="Emma Harding-Esch | LSHTM">
              <a:extLst>
                <a:ext uri="{FF2B5EF4-FFF2-40B4-BE49-F238E27FC236}">
                  <a16:creationId xmlns:a16="http://schemas.microsoft.com/office/drawing/2014/main" id="{D7636EBB-D5DD-9638-E452-2E159BE7B0A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2107" y="2267744"/>
              <a:ext cx="1615766" cy="161576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2" descr="Clara R. Burgert-Brucker | RTI">
              <a:extLst>
                <a:ext uri="{FF2B5EF4-FFF2-40B4-BE49-F238E27FC236}">
                  <a16:creationId xmlns:a16="http://schemas.microsoft.com/office/drawing/2014/main" id="{C260986C-3345-B103-E64E-6B6B5E2397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11675" y="2257454"/>
              <a:ext cx="1933902" cy="162605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28" name="Picture 8" descr="Ana Bakhtiari | International Trachoma Initiative">
              <a:extLst>
                <a:ext uri="{FF2B5EF4-FFF2-40B4-BE49-F238E27FC236}">
                  <a16:creationId xmlns:a16="http://schemas.microsoft.com/office/drawing/2014/main" id="{FF6D9E17-C934-05B1-F62B-6075B54503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86873" y="2257454"/>
              <a:ext cx="1566927" cy="16260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0" name="Picture 10" descr="Anthony Solomon - UNGA76 Science Summit">
              <a:extLst>
                <a:ext uri="{FF2B5EF4-FFF2-40B4-BE49-F238E27FC236}">
                  <a16:creationId xmlns:a16="http://schemas.microsoft.com/office/drawing/2014/main" id="{F1D87AA7-5914-9DAB-0EA6-D40D0C4CE0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901890" y="555803"/>
              <a:ext cx="1556199" cy="15561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773A10CC-877A-0651-980E-B69175ED5D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1458" t="11392" r="614" b="17091"/>
            <a:stretch/>
          </p:blipFill>
          <p:spPr>
            <a:xfrm>
              <a:off x="9786872" y="4089649"/>
              <a:ext cx="1621385" cy="1577180"/>
            </a:xfrm>
            <a:prstGeom prst="rect">
              <a:avLst/>
            </a:prstGeom>
          </p:spPr>
        </p:pic>
        <p:pic>
          <p:nvPicPr>
            <p:cNvPr id="5132" name="Picture 12" descr="Jeremiah Ngondi | RTI">
              <a:extLst>
                <a:ext uri="{FF2B5EF4-FFF2-40B4-BE49-F238E27FC236}">
                  <a16:creationId xmlns:a16="http://schemas.microsoft.com/office/drawing/2014/main" id="{3881A9CE-B507-3416-09AF-7CED4E46C7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72107" y="4106134"/>
              <a:ext cx="1871395" cy="15734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4" name="Picture 14" descr="Stephanie Somerville - NTD Data Analyst Manager - Sightsavers | LinkedIn">
              <a:extLst>
                <a:ext uri="{FF2B5EF4-FFF2-40B4-BE49-F238E27FC236}">
                  <a16:creationId xmlns:a16="http://schemas.microsoft.com/office/drawing/2014/main" id="{3EF9703C-4BD7-BA5D-31CD-32FAB049968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414" r="26989" b="39596"/>
            <a:stretch/>
          </p:blipFill>
          <p:spPr bwMode="auto">
            <a:xfrm>
              <a:off x="7928067" y="4107675"/>
              <a:ext cx="1615767" cy="15591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026" name="Picture 2" descr="Dr Emanuele Giorgi">
            <a:extLst>
              <a:ext uri="{FF2B5EF4-FFF2-40B4-BE49-F238E27FC236}">
                <a16:creationId xmlns:a16="http://schemas.microsoft.com/office/drawing/2014/main" id="{77F81AE2-9A9C-0747-9934-FD504B482E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88596" y="915080"/>
            <a:ext cx="1170811" cy="1561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23610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0E5384-E82A-5771-6C75-B3FEA5353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err="1"/>
              <a:t>Dedicado</a:t>
            </a:r>
            <a:r>
              <a:rPr lang="en-US" dirty="0"/>
              <a:t> a </a:t>
            </a:r>
            <a:r>
              <a:rPr lang="en-US" dirty="0" err="1"/>
              <a:t>Aryc</a:t>
            </a:r>
            <a:r>
              <a:rPr lang="en-US" dirty="0"/>
              <a:t> Mosher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D1ED319B-DBC5-7060-89B8-5893B7FBFB38}"/>
              </a:ext>
            </a:extLst>
          </p:cNvPr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chemeClr val="accent6">
              <a:lumMod val="75000"/>
            </a:scheme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 descr="Aryc Wesley Mosher 28342891">
            <a:extLst>
              <a:ext uri="{FF2B5EF4-FFF2-40B4-BE49-F238E27FC236}">
                <a16:creationId xmlns:a16="http://schemas.microsoft.com/office/drawing/2014/main" id="{3E77DD6E-4B93-9986-9786-676FA37912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112" y="1690688"/>
            <a:ext cx="3328987" cy="4353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213460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lshtm_logo_posters-black.jpg">
            <a:extLst>
              <a:ext uri="{FF2B5EF4-FFF2-40B4-BE49-F238E27FC236}">
                <a16:creationId xmlns:a16="http://schemas.microsoft.com/office/drawing/2014/main" id="{B21023D3-3C20-43F1-BF1A-1E3C247C63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57867" y="3784500"/>
            <a:ext cx="1532160" cy="804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6A9DE389-A1C5-1F4C-04DD-9D092B81F397}"/>
              </a:ext>
            </a:extLst>
          </p:cNvPr>
          <p:cNvGrpSpPr/>
          <p:nvPr/>
        </p:nvGrpSpPr>
        <p:grpSpPr>
          <a:xfrm>
            <a:off x="1787034" y="3734299"/>
            <a:ext cx="6503469" cy="2199698"/>
            <a:chOff x="1201258" y="4241598"/>
            <a:chExt cx="6503469" cy="2199698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76B2C0D6-003E-4065-B7BB-F4661D73DA82}"/>
                </a:ext>
              </a:extLst>
            </p:cNvPr>
            <p:cNvGrpSpPr/>
            <p:nvPr/>
          </p:nvGrpSpPr>
          <p:grpSpPr>
            <a:xfrm>
              <a:off x="3765217" y="4241598"/>
              <a:ext cx="3939510" cy="760434"/>
              <a:chOff x="4245604" y="2778491"/>
              <a:chExt cx="5636426" cy="1080777"/>
            </a:xfrm>
          </p:grpSpPr>
          <p:pic>
            <p:nvPicPr>
              <p:cNvPr id="6" name="Picture 14" descr="https://lh4.googleusercontent.com/mxa6vJ7Uqxd33leKwq8Ylry53gKOklodGl8lDCiTgoHwQxsDbmYwC9naKp2AS43731bnitpcF3nR-4AdR9s-B2P04005I06WyHEF_VhFoEblOfVFDcmfVS_k7-sca0j2ikhFUQg">
                <a:extLst>
                  <a:ext uri="{FF2B5EF4-FFF2-40B4-BE49-F238E27FC236}">
                    <a16:creationId xmlns:a16="http://schemas.microsoft.com/office/drawing/2014/main" id="{4F9F54A4-3096-4783-BBDD-AF7F6FA683F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245604" y="2778491"/>
                <a:ext cx="3512920" cy="98263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12" descr="https://lh5.googleusercontent.com/_xb9xF9UzZlZklE2pA8DKC5TMWvwDJRjXJATA2g4yN4m_hUMq3Q4PXWYz4o9a2CPCwVxZTi8c2lsLtLtMNQCkYxrIqH6sLnYX1eAonK1pNbAjG2W_UovwThANz8_RSaTerWFlT8">
                <a:extLst>
                  <a:ext uri="{FF2B5EF4-FFF2-40B4-BE49-F238E27FC236}">
                    <a16:creationId xmlns:a16="http://schemas.microsoft.com/office/drawing/2014/main" id="{332FC84F-DD3F-4E8A-9614-8E97A30D96F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04954" y="3014072"/>
                <a:ext cx="2777076" cy="84519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83CF4FA9-76C8-4924-9316-56430D7D467E}"/>
                </a:ext>
              </a:extLst>
            </p:cNvPr>
            <p:cNvGrpSpPr/>
            <p:nvPr/>
          </p:nvGrpSpPr>
          <p:grpSpPr>
            <a:xfrm>
              <a:off x="1201258" y="5455033"/>
              <a:ext cx="6153286" cy="986263"/>
              <a:chOff x="577239" y="4503101"/>
              <a:chExt cx="8803769" cy="1401739"/>
            </a:xfrm>
          </p:grpSpPr>
          <p:pic>
            <p:nvPicPr>
              <p:cNvPr id="5" name="Picture 10" descr="https://lh6.googleusercontent.com/xM2O4sB5XCWp9oRkf0b5BKwo4-f-UJkDlq4IsHNBjb06thloz2W27piE3F29B0dmWvyxOXDtsl-3dU6W2QsVT0HaaPiT8SiiCL6-nrB_AL-45bXhC9xENGQpD89nHt6qc1Jg7aE">
                <a:extLst>
                  <a:ext uri="{FF2B5EF4-FFF2-40B4-BE49-F238E27FC236}">
                    <a16:creationId xmlns:a16="http://schemas.microsoft.com/office/drawing/2014/main" id="{320E3F3A-02C8-445D-A8B2-7494E19D285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24386" y="4668359"/>
                <a:ext cx="1642101" cy="103870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9" descr="https://lh6.googleusercontent.com/bXEgju97FKmt1q2k0VyeP8Tu1J6zqX745ItN1ufoRqpwzXWoT50mx9Tj2F8tko16bQzupnR6yxKqOl0vhw8ex1AOpPiq9d6i-t-6If-Fxu7g0k58b2mi6iuQmWz3cG1Bfapi3ys">
                <a:extLst>
                  <a:ext uri="{FF2B5EF4-FFF2-40B4-BE49-F238E27FC236}">
                    <a16:creationId xmlns:a16="http://schemas.microsoft.com/office/drawing/2014/main" id="{4C7109E0-2DA3-4D9F-BB5F-F6FD3C638E4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17684" y="4540629"/>
                <a:ext cx="2463324" cy="129416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2" name="Picture 11" descr="Logo&#10;&#10;Description automatically generated">
                <a:extLst>
                  <a:ext uri="{FF2B5EF4-FFF2-40B4-BE49-F238E27FC236}">
                    <a16:creationId xmlns:a16="http://schemas.microsoft.com/office/drawing/2014/main" id="{38840AD8-9336-4775-89B0-23C9FE56876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77239" y="4503101"/>
                <a:ext cx="3603441" cy="1401739"/>
              </a:xfrm>
              <a:prstGeom prst="rect">
                <a:avLst/>
              </a:prstGeom>
            </p:spPr>
          </p:pic>
        </p:grpSp>
      </p:grpSp>
      <p:sp>
        <p:nvSpPr>
          <p:cNvPr id="17" name="Title 1">
            <a:extLst>
              <a:ext uri="{FF2B5EF4-FFF2-40B4-BE49-F238E27FC236}">
                <a16:creationId xmlns:a16="http://schemas.microsoft.com/office/drawing/2014/main" id="{7CA080A5-EF7B-41A1-86DA-0088EDC7B094}"/>
              </a:ext>
            </a:extLst>
          </p:cNvPr>
          <p:cNvSpPr txBox="1">
            <a:spLocks/>
          </p:cNvSpPr>
          <p:nvPr/>
        </p:nvSpPr>
        <p:spPr>
          <a:xfrm>
            <a:off x="1734390" y="274638"/>
            <a:ext cx="8723221" cy="1143001"/>
          </a:xfrm>
          <a:prstGeom prst="rect">
            <a:avLst/>
          </a:prstGeom>
        </p:spPr>
        <p:txBody>
          <a:bodyPr vert="horz" lIns="94585" tIns="47292" rIns="94585" bIns="47292" rtlCol="0" anchor="ctr">
            <a:normAutofit/>
          </a:bodyPr>
          <a:lstStyle>
            <a:lvl1pPr algn="ctr" defTabSz="1042639" rtl="0" eaLnBrk="1" latinLnBrk="0" hangingPunct="1">
              <a:spcBef>
                <a:spcPct val="0"/>
              </a:spcBef>
              <a:buNone/>
              <a:defRPr sz="4998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32" dirty="0" err="1"/>
              <a:t>Agradecimentos</a:t>
            </a:r>
            <a:endParaRPr lang="en-GB" sz="4532" dirty="0"/>
          </a:p>
        </p:txBody>
      </p:sp>
      <p:graphicFrame>
        <p:nvGraphicFramePr>
          <p:cNvPr id="15" name="Table 18">
            <a:extLst>
              <a:ext uri="{FF2B5EF4-FFF2-40B4-BE49-F238E27FC236}">
                <a16:creationId xmlns:a16="http://schemas.microsoft.com/office/drawing/2014/main" id="{4604D7AC-5010-4089-A0B5-0A78D408E7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5590804"/>
              </p:ext>
            </p:extLst>
          </p:nvPr>
        </p:nvGraphicFramePr>
        <p:xfrm>
          <a:off x="3246120" y="1785274"/>
          <a:ext cx="5547360" cy="106855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5547360">
                  <a:extLst>
                    <a:ext uri="{9D8B030D-6E8A-4147-A177-3AD203B41FA5}">
                      <a16:colId xmlns:a16="http://schemas.microsoft.com/office/drawing/2014/main" val="3399151093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chemeClr val="tx1"/>
                          </a:solidFill>
                        </a:rPr>
                        <a:t>Ministérios da saúde que partilharam dados e experiências</a:t>
                      </a:r>
                      <a:endParaRPr lang="en-US" sz="1600" dirty="0">
                        <a:solidFill>
                          <a:schemeClr val="tx1"/>
                        </a:solidFill>
                      </a:endParaRPr>
                    </a:p>
                  </a:txBody>
                  <a:tcPr marL="82918" marR="82918" marT="41459" marB="41459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5465770"/>
                  </a:ext>
                </a:extLst>
              </a:tr>
              <a:tr h="336278">
                <a:tc>
                  <a:txBody>
                    <a:bodyPr/>
                    <a:lstStyle/>
                    <a:p>
                      <a:pPr algn="ctr"/>
                      <a:r>
                        <a:rPr lang="en-GB" sz="1600" dirty="0" err="1"/>
                        <a:t>Nigéria</a:t>
                      </a:r>
                      <a:endParaRPr lang="en-GB" sz="1600" dirty="0"/>
                    </a:p>
                  </a:txBody>
                  <a:tcPr marL="82918" marR="82918" marT="41459" marB="41459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0828888"/>
                  </a:ext>
                </a:extLst>
              </a:tr>
              <a:tr h="405521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 err="1"/>
                        <a:t>Tanzânia</a:t>
                      </a:r>
                      <a:endParaRPr lang="en-GB" sz="1600" dirty="0"/>
                    </a:p>
                  </a:txBody>
                  <a:tcPr marL="82918" marR="82918" marT="41459" marB="41459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3915199"/>
                  </a:ext>
                </a:extLst>
              </a:tr>
            </a:tbl>
          </a:graphicData>
        </a:graphic>
      </p:graphicFrame>
      <p:sp>
        <p:nvSpPr>
          <p:cNvPr id="13" name="Frame 12">
            <a:extLst>
              <a:ext uri="{FF2B5EF4-FFF2-40B4-BE49-F238E27FC236}">
                <a16:creationId xmlns:a16="http://schemas.microsoft.com/office/drawing/2014/main" id="{963438A9-F1A5-86C5-C59B-92794224C008}"/>
              </a:ext>
            </a:extLst>
          </p:cNvPr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074" name="Picture 2" descr="Lancaster Medical School - CHICAS - Home page">
            <a:extLst>
              <a:ext uri="{FF2B5EF4-FFF2-40B4-BE49-F238E27FC236}">
                <a16:creationId xmlns:a16="http://schemas.microsoft.com/office/drawing/2014/main" id="{C27207D2-078F-B5FB-EECE-97C79F2BD9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9282" y="3814330"/>
            <a:ext cx="1538186" cy="930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World Health Organization Logo, symbol, meaning, history, PNG, brand">
            <a:extLst>
              <a:ext uri="{FF2B5EF4-FFF2-40B4-BE49-F238E27FC236}">
                <a16:creationId xmlns:a16="http://schemas.microsoft.com/office/drawing/2014/main" id="{C700AAE4-276E-1D17-81D2-F04AC7DE92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836" y="4798112"/>
            <a:ext cx="2143630" cy="1200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86738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456FD5-97C6-4C5A-7C46-CF715C808F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Sessão de perguntas e respostas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2B06AE-7646-0A19-5406-B30E12E0A9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u="sng" dirty="0" err="1"/>
              <a:t>Painelistas</a:t>
            </a:r>
            <a:endParaRPr lang="en-US" u="sng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-Ana Bakhtiari</a:t>
            </a:r>
          </a:p>
          <a:p>
            <a:pPr marL="0" indent="0">
              <a:buNone/>
            </a:pPr>
            <a:r>
              <a:rPr lang="en-US" dirty="0"/>
              <a:t>-Anthony Solomon</a:t>
            </a:r>
          </a:p>
          <a:p>
            <a:pPr marL="0" indent="0">
              <a:buNone/>
            </a:pPr>
            <a:r>
              <a:rPr lang="en-US" dirty="0"/>
              <a:t>-Clara </a:t>
            </a:r>
            <a:r>
              <a:rPr lang="en-US" dirty="0" err="1"/>
              <a:t>Burgert</a:t>
            </a:r>
            <a:r>
              <a:rPr lang="en-US" dirty="0"/>
              <a:t>-Brucker</a:t>
            </a:r>
          </a:p>
          <a:p>
            <a:pPr marL="0" indent="0">
              <a:buNone/>
            </a:pPr>
            <a:r>
              <a:rPr lang="en-US" dirty="0"/>
              <a:t>-Emanuele Giorgi</a:t>
            </a:r>
          </a:p>
          <a:p>
            <a:pPr marL="0" indent="0">
              <a:buNone/>
            </a:pPr>
            <a:r>
              <a:rPr lang="en-US" dirty="0"/>
              <a:t>-Emma Harding-</a:t>
            </a:r>
            <a:r>
              <a:rPr lang="en-US" dirty="0" err="1"/>
              <a:t>Esch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-George Kabona</a:t>
            </a:r>
          </a:p>
          <a:p>
            <a:pPr marL="0" indent="0">
              <a:buNone/>
            </a:pPr>
            <a:r>
              <a:rPr lang="en-US" dirty="0"/>
              <a:t>-Misaki </a:t>
            </a:r>
            <a:r>
              <a:rPr lang="en-US" dirty="0" err="1"/>
              <a:t>Sasanami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-Nicholas </a:t>
            </a:r>
            <a:r>
              <a:rPr lang="en-US" dirty="0" err="1"/>
              <a:t>Olobio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-Stephanie Sommerville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927298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CDB46-38C4-541B-64E7-E212C09CDA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03300" y="365125"/>
            <a:ext cx="10515600" cy="1325563"/>
          </a:xfrm>
        </p:spPr>
        <p:txBody>
          <a:bodyPr/>
          <a:lstStyle/>
          <a:p>
            <a:pPr algn="ctr"/>
            <a:r>
              <a:rPr lang="pt-BR" dirty="0"/>
              <a:t>Visão geral da geoestatística baseada em modelos (MBG)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E64E94-733D-4515-6925-7C7E6D35DD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543" y="2198388"/>
            <a:ext cx="10515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b="1" dirty="0"/>
              <a:t>Misaki Sasanami</a:t>
            </a:r>
            <a:r>
              <a:rPr lang="en-US" dirty="0"/>
              <a:t>, CHICAS, Lancaster University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7BB72194-F660-2F1C-56C9-6C8B0E3240DD}"/>
              </a:ext>
            </a:extLst>
          </p:cNvPr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 descr="Lancaster Medical School - CHICAS - Home page">
            <a:extLst>
              <a:ext uri="{FF2B5EF4-FFF2-40B4-BE49-F238E27FC236}">
                <a16:creationId xmlns:a16="http://schemas.microsoft.com/office/drawing/2014/main" id="{B867A245-FFA3-1A51-E4F8-A2B28D66D1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650" y="3390900"/>
            <a:ext cx="2730500" cy="165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e organisations">
            <a:extLst>
              <a:ext uri="{FF2B5EF4-FFF2-40B4-BE49-F238E27FC236}">
                <a16:creationId xmlns:a16="http://schemas.microsoft.com/office/drawing/2014/main" id="{A6AB849F-9050-67A9-1B47-A30EC4E8FA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365500"/>
            <a:ext cx="42672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1585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EEAB8-46CE-4A14-401D-82E5145AFD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1486"/>
            <a:ext cx="10515600" cy="1325563"/>
          </a:xfrm>
        </p:spPr>
        <p:txBody>
          <a:bodyPr/>
          <a:lstStyle/>
          <a:p>
            <a:r>
              <a:rPr lang="en-US" dirty="0" err="1"/>
              <a:t>Introdução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C22719-48BF-C839-83AA-A308D83A8B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63045"/>
            <a:ext cx="10515600" cy="3682290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Os </a:t>
            </a:r>
            <a:r>
              <a:rPr lang="pt-BR" dirty="0" err="1"/>
              <a:t>actuais</a:t>
            </a:r>
            <a:r>
              <a:rPr lang="pt-BR" dirty="0"/>
              <a:t> métodos de Tropical Data utilizam inquéritos no terreno </a:t>
            </a:r>
          </a:p>
          <a:p>
            <a:r>
              <a:rPr lang="pt-BR" dirty="0"/>
              <a:t>Análise a nível da UA</a:t>
            </a:r>
            <a:endParaRPr lang="en-GB" dirty="0"/>
          </a:p>
          <a:p>
            <a:pPr marL="0" indent="0">
              <a:lnSpc>
                <a:spcPct val="120000"/>
              </a:lnSpc>
              <a:buNone/>
            </a:pPr>
            <a:r>
              <a:rPr lang="en-GB" sz="2900" b="1" dirty="0" err="1"/>
              <a:t>Desafios</a:t>
            </a:r>
            <a:r>
              <a:rPr lang="en-GB" sz="2900" b="1" dirty="0"/>
              <a:t>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pt-BR" altLang="ja-JP" sz="2600" dirty="0"/>
              <a:t>Estimativa de baixos níveis de prevalência</a:t>
            </a:r>
          </a:p>
          <a:p>
            <a:pPr>
              <a:lnSpc>
                <a:spcPct val="120000"/>
              </a:lnSpc>
            </a:pPr>
            <a:r>
              <a:rPr lang="pt-BR" altLang="ja-JP" sz="2600" dirty="0"/>
              <a:t>Impossível estimar a prevalência nas </a:t>
            </a:r>
            <a:r>
              <a:rPr lang="pt-BR" altLang="ja-JP" sz="2600" dirty="0" err="1"/>
              <a:t>UAs</a:t>
            </a:r>
            <a:r>
              <a:rPr lang="pt-BR" altLang="ja-JP" sz="2600" dirty="0"/>
              <a:t> onde não é possível conduzir inquéritos </a:t>
            </a:r>
          </a:p>
          <a:p>
            <a:pPr>
              <a:lnSpc>
                <a:spcPct val="120000"/>
              </a:lnSpc>
            </a:pPr>
            <a:r>
              <a:rPr lang="pt-BR" altLang="ja-JP" sz="2600" dirty="0"/>
              <a:t>Intervalos de confiança de 95%</a:t>
            </a:r>
          </a:p>
          <a:p>
            <a:pPr lvl="1">
              <a:lnSpc>
                <a:spcPct val="120000"/>
              </a:lnSpc>
            </a:pPr>
            <a:r>
              <a:rPr lang="pt-BR" altLang="ja-JP" sz="2200" dirty="0"/>
              <a:t>Ignorar a correlação espacial → estatisticamente menos fiável</a:t>
            </a:r>
          </a:p>
          <a:p>
            <a:pPr lvl="1">
              <a:lnSpc>
                <a:spcPct val="120000"/>
              </a:lnSpc>
            </a:pPr>
            <a:r>
              <a:rPr lang="pt-BR" altLang="ja-JP" sz="2200" dirty="0"/>
              <a:t>Interpretação: Como deve ser estreito?</a:t>
            </a:r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C31D012-1B2E-553C-E0AA-E4CCE533A503}"/>
              </a:ext>
            </a:extLst>
          </p:cNvPr>
          <p:cNvSpPr txBox="1"/>
          <p:nvPr/>
        </p:nvSpPr>
        <p:spPr>
          <a:xfrm>
            <a:off x="838200" y="5161802"/>
            <a:ext cx="105156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altLang="ja-JP" sz="2000" dirty="0"/>
              <a:t>Nós estamos a investigar a utilização da </a:t>
            </a:r>
            <a:r>
              <a:rPr lang="pt-BR" altLang="ja-JP" sz="2000" dirty="0" err="1"/>
              <a:t>geoestatística</a:t>
            </a:r>
            <a:r>
              <a:rPr lang="pt-BR" altLang="ja-JP" sz="2000" dirty="0"/>
              <a:t> baseada em modelos (MBG) para melhorar os métodos de inquérito </a:t>
            </a:r>
            <a:r>
              <a:rPr lang="pt-BR" altLang="ja-JP" sz="2000" dirty="0" err="1"/>
              <a:t>actuais</a:t>
            </a:r>
            <a:endParaRPr lang="en-GB" sz="3400" b="1" dirty="0"/>
          </a:p>
        </p:txBody>
      </p:sp>
      <p:sp>
        <p:nvSpPr>
          <p:cNvPr id="6" name="Frame 5">
            <a:extLst>
              <a:ext uri="{FF2B5EF4-FFF2-40B4-BE49-F238E27FC236}">
                <a16:creationId xmlns:a16="http://schemas.microsoft.com/office/drawing/2014/main" id="{7F53E62E-72E4-4586-FE69-F7CF6FBF3CF8}"/>
              </a:ext>
            </a:extLst>
          </p:cNvPr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3861E5-CA8E-8700-01B7-6EDDC3616E6A}"/>
              </a:ext>
            </a:extLst>
          </p:cNvPr>
          <p:cNvSpPr txBox="1"/>
          <p:nvPr/>
        </p:nvSpPr>
        <p:spPr>
          <a:xfrm>
            <a:off x="2578697" y="6057766"/>
            <a:ext cx="774347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b="1" u="sng" dirty="0"/>
              <a:t>Métodos práticos de inquérito normalizados inalterados</a:t>
            </a:r>
            <a:endParaRPr lang="en-GB" sz="2400" b="1" u="sng" dirty="0"/>
          </a:p>
        </p:txBody>
      </p:sp>
    </p:spTree>
    <p:extLst>
      <p:ext uri="{BB962C8B-B14F-4D97-AF65-F5344CB8AC3E}">
        <p14:creationId xmlns:p14="http://schemas.microsoft.com/office/powerpoint/2010/main" val="2234324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348"/>
    </mc:Choice>
    <mc:Fallback xmlns="">
      <p:transition spd="slow" advTm="73348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CB3E94-010A-AC26-988E-FD8D70B20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1589" y="393377"/>
            <a:ext cx="10716457" cy="1325563"/>
          </a:xfrm>
        </p:spPr>
        <p:txBody>
          <a:bodyPr/>
          <a:lstStyle/>
          <a:p>
            <a:r>
              <a:rPr lang="en-US" dirty="0" err="1"/>
              <a:t>Introdução</a:t>
            </a:r>
            <a:r>
              <a:rPr lang="en-US" dirty="0"/>
              <a:t> à MBG</a:t>
            </a: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C193BA5C-C39A-075A-300D-0A3A2F01F23D}"/>
              </a:ext>
            </a:extLst>
          </p:cNvPr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AFF1122-6678-B5E0-2B2F-23DFAE9154CB}"/>
              </a:ext>
            </a:extLst>
          </p:cNvPr>
          <p:cNvSpPr txBox="1"/>
          <p:nvPr/>
        </p:nvSpPr>
        <p:spPr>
          <a:xfrm>
            <a:off x="1061589" y="1546725"/>
            <a:ext cx="100688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A geoestatística é um ramo da estatística espacial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O objetivo: estudar a variação geográfica numa região de interesse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Quando: os dados disponíveis estão limitados aos locais de amostragem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pt-BR" sz="2400" dirty="0"/>
              <a:t>Diferença em relação aos métodos estatísticos não espaciais: a capacidade de quantificar e ter em conta a </a:t>
            </a:r>
            <a:r>
              <a:rPr lang="pt-BR" sz="2400" u="sng" dirty="0"/>
              <a:t>correlação espacial</a:t>
            </a:r>
            <a:endParaRPr lang="en-GB" sz="2400" i="1" u="sng" dirty="0"/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5A4498D-BA64-F7C8-5F97-7E2F2366D496}"/>
              </a:ext>
            </a:extLst>
          </p:cNvPr>
          <p:cNvGrpSpPr/>
          <p:nvPr/>
        </p:nvGrpSpPr>
        <p:grpSpPr>
          <a:xfrm>
            <a:off x="6887730" y="3959813"/>
            <a:ext cx="4022663" cy="2468641"/>
            <a:chOff x="6096000" y="3643313"/>
            <a:chExt cx="4295887" cy="292893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F84F49A-1403-74A1-2352-4436E674A6E9}"/>
                </a:ext>
              </a:extLst>
            </p:cNvPr>
            <p:cNvSpPr/>
            <p:nvPr/>
          </p:nvSpPr>
          <p:spPr>
            <a:xfrm>
              <a:off x="6096000" y="3643313"/>
              <a:ext cx="4295887" cy="2928937"/>
            </a:xfrm>
            <a:prstGeom prst="rect">
              <a:avLst/>
            </a:prstGeom>
            <a:solidFill>
              <a:schemeClr val="accent6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13" name="Graphic 12" descr="Home">
              <a:extLst>
                <a:ext uri="{FF2B5EF4-FFF2-40B4-BE49-F238E27FC236}">
                  <a16:creationId xmlns:a16="http://schemas.microsoft.com/office/drawing/2014/main" id="{E9811BD2-2654-F04C-AD0F-DDD0D12CC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6201215" y="5805129"/>
              <a:ext cx="434755" cy="434755"/>
            </a:xfrm>
            <a:prstGeom prst="rect">
              <a:avLst/>
            </a:prstGeom>
          </p:spPr>
        </p:pic>
        <p:pic>
          <p:nvPicPr>
            <p:cNvPr id="14" name="Graphic 13" descr="House">
              <a:extLst>
                <a:ext uri="{FF2B5EF4-FFF2-40B4-BE49-F238E27FC236}">
                  <a16:creationId xmlns:a16="http://schemas.microsoft.com/office/drawing/2014/main" id="{80E43FA5-0DBF-FDDB-F17B-13589BC0FF1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191198" y="5386326"/>
              <a:ext cx="434755" cy="434755"/>
            </a:xfrm>
            <a:prstGeom prst="rect">
              <a:avLst/>
            </a:prstGeom>
          </p:spPr>
        </p:pic>
        <p:pic>
          <p:nvPicPr>
            <p:cNvPr id="15" name="Graphic 14" descr="House">
              <a:extLst>
                <a:ext uri="{FF2B5EF4-FFF2-40B4-BE49-F238E27FC236}">
                  <a16:creationId xmlns:a16="http://schemas.microsoft.com/office/drawing/2014/main" id="{D84743CD-89C4-5FFB-E619-B1FD127BC55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592065" y="5621577"/>
              <a:ext cx="434755" cy="434755"/>
            </a:xfrm>
            <a:prstGeom prst="rect">
              <a:avLst/>
            </a:prstGeom>
          </p:spPr>
        </p:pic>
        <p:pic>
          <p:nvPicPr>
            <p:cNvPr id="26" name="Graphic 25" descr="House">
              <a:extLst>
                <a:ext uri="{FF2B5EF4-FFF2-40B4-BE49-F238E27FC236}">
                  <a16:creationId xmlns:a16="http://schemas.microsoft.com/office/drawing/2014/main" id="{8E5990FA-6A75-E726-F28F-E4629496C5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965542" y="3744114"/>
              <a:ext cx="304135" cy="304135"/>
            </a:xfrm>
            <a:prstGeom prst="rect">
              <a:avLst/>
            </a:prstGeom>
          </p:spPr>
        </p:pic>
        <p:pic>
          <p:nvPicPr>
            <p:cNvPr id="27" name="Graphic 26" descr="Home">
              <a:extLst>
                <a:ext uri="{FF2B5EF4-FFF2-40B4-BE49-F238E27FC236}">
                  <a16:creationId xmlns:a16="http://schemas.microsoft.com/office/drawing/2014/main" id="{C635FCD8-58D0-6FBD-4C6E-496541D1520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877786" y="4048074"/>
              <a:ext cx="300825" cy="300825"/>
            </a:xfrm>
            <a:prstGeom prst="rect">
              <a:avLst/>
            </a:prstGeom>
          </p:spPr>
        </p:pic>
        <p:pic>
          <p:nvPicPr>
            <p:cNvPr id="28" name="Graphic 27" descr="Home">
              <a:extLst>
                <a:ext uri="{FF2B5EF4-FFF2-40B4-BE49-F238E27FC236}">
                  <a16:creationId xmlns:a16="http://schemas.microsoft.com/office/drawing/2014/main" id="{68D8E98D-7BC2-469B-3A5F-83A96B4766E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8536121" y="5968471"/>
              <a:ext cx="434755" cy="434755"/>
            </a:xfrm>
            <a:prstGeom prst="rect">
              <a:avLst/>
            </a:prstGeom>
          </p:spPr>
        </p:pic>
        <p:pic>
          <p:nvPicPr>
            <p:cNvPr id="29" name="Graphic 28" descr="House">
              <a:extLst>
                <a:ext uri="{FF2B5EF4-FFF2-40B4-BE49-F238E27FC236}">
                  <a16:creationId xmlns:a16="http://schemas.microsoft.com/office/drawing/2014/main" id="{B2F6BF43-A3BB-B43B-C964-92C508A29B1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243943" y="5718283"/>
              <a:ext cx="434755" cy="434755"/>
            </a:xfrm>
            <a:prstGeom prst="rect">
              <a:avLst/>
            </a:prstGeom>
          </p:spPr>
        </p:pic>
        <p:pic>
          <p:nvPicPr>
            <p:cNvPr id="30" name="Graphic 29" descr="House">
              <a:extLst>
                <a:ext uri="{FF2B5EF4-FFF2-40B4-BE49-F238E27FC236}">
                  <a16:creationId xmlns:a16="http://schemas.microsoft.com/office/drawing/2014/main" id="{D94197AA-741F-514F-14DE-D72078C3438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8155705" y="6119213"/>
              <a:ext cx="434755" cy="434755"/>
            </a:xfrm>
            <a:prstGeom prst="rect">
              <a:avLst/>
            </a:prstGeom>
          </p:spPr>
        </p:pic>
        <p:sp>
          <p:nvSpPr>
            <p:cNvPr id="31" name="Left-right Arrow 30">
              <a:extLst>
                <a:ext uri="{FF2B5EF4-FFF2-40B4-BE49-F238E27FC236}">
                  <a16:creationId xmlns:a16="http://schemas.microsoft.com/office/drawing/2014/main" id="{B8C8C861-6117-AA99-C25A-BA61C99FC590}"/>
                </a:ext>
              </a:extLst>
            </p:cNvPr>
            <p:cNvSpPr/>
            <p:nvPr/>
          </p:nvSpPr>
          <p:spPr>
            <a:xfrm rot="1111073">
              <a:off x="7122261" y="5912914"/>
              <a:ext cx="919640" cy="395535"/>
            </a:xfrm>
            <a:prstGeom prst="leftRigh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33" name="Curved Connector 32">
              <a:extLst>
                <a:ext uri="{FF2B5EF4-FFF2-40B4-BE49-F238E27FC236}">
                  <a16:creationId xmlns:a16="http://schemas.microsoft.com/office/drawing/2014/main" id="{61926DE1-B6B0-F71D-FADA-A59359B4C42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09442" y="4008915"/>
              <a:ext cx="2722556" cy="1475629"/>
            </a:xfrm>
            <a:prstGeom prst="curvedConnector3">
              <a:avLst>
                <a:gd name="adj1" fmla="val 50000"/>
              </a:avLst>
            </a:prstGeom>
            <a:ln w="41275">
              <a:solidFill>
                <a:srgbClr val="FF0000">
                  <a:alpha val="44625"/>
                </a:srgbClr>
              </a:solidFill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pic>
          <p:nvPicPr>
            <p:cNvPr id="38" name="Graphic 37" descr="Home">
              <a:extLst>
                <a:ext uri="{FF2B5EF4-FFF2-40B4-BE49-F238E27FC236}">
                  <a16:creationId xmlns:a16="http://schemas.microsoft.com/office/drawing/2014/main" id="{4014CAF7-1BD4-CDAD-57EE-DF77BDDD193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684509" y="3787371"/>
              <a:ext cx="300825" cy="300825"/>
            </a:xfrm>
            <a:prstGeom prst="rect">
              <a:avLst/>
            </a:prstGeom>
          </p:spPr>
        </p:pic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8ED31F8B-99B9-68CB-F22D-ADA9804581EF}"/>
              </a:ext>
            </a:extLst>
          </p:cNvPr>
          <p:cNvSpPr txBox="1"/>
          <p:nvPr/>
        </p:nvSpPr>
        <p:spPr>
          <a:xfrm>
            <a:off x="1287570" y="4266246"/>
            <a:ext cx="4460447" cy="1569660"/>
          </a:xfrm>
          <a:prstGeom prst="rect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pt-BR" sz="3200" dirty="0"/>
              <a:t>A prevalência do tracoma tende a agrupar-se espacialmente</a:t>
            </a:r>
            <a:endParaRPr lang="en-US" sz="3200" dirty="0"/>
          </a:p>
        </p:txBody>
      </p:sp>
      <p:sp>
        <p:nvSpPr>
          <p:cNvPr id="3" name="Content Placeholder 5">
            <a:extLst>
              <a:ext uri="{FF2B5EF4-FFF2-40B4-BE49-F238E27FC236}">
                <a16:creationId xmlns:a16="http://schemas.microsoft.com/office/drawing/2014/main" id="{C5BA0BF4-ACDB-06FC-699D-62D72965BFD2}"/>
              </a:ext>
            </a:extLst>
          </p:cNvPr>
          <p:cNvSpPr txBox="1">
            <a:spLocks/>
          </p:cNvSpPr>
          <p:nvPr/>
        </p:nvSpPr>
        <p:spPr>
          <a:xfrm>
            <a:off x="4265084" y="6434377"/>
            <a:ext cx="7837269" cy="3382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EB4B9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EB4B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EB4B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EB4B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EB4B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050" b="0" i="0" dirty="0">
                <a:solidFill>
                  <a:srgbClr val="555555"/>
                </a:solidFill>
                <a:effectLst/>
                <a:latin typeface="robotoregular"/>
              </a:rPr>
              <a:t>Diggle, P. J., &amp; Giorgi, E. (2019). </a:t>
            </a:r>
            <a:r>
              <a:rPr lang="en-US" sz="1050" b="0" i="1" dirty="0">
                <a:solidFill>
                  <a:srgbClr val="555555"/>
                </a:solidFill>
                <a:effectLst/>
                <a:latin typeface="robotoregular"/>
              </a:rPr>
              <a:t>Model-based </a:t>
            </a:r>
            <a:r>
              <a:rPr lang="en-US" sz="1050" b="0" i="1" dirty="0" err="1">
                <a:solidFill>
                  <a:srgbClr val="555555"/>
                </a:solidFill>
                <a:effectLst/>
                <a:latin typeface="robotoregular"/>
              </a:rPr>
              <a:t>geostatistics</a:t>
            </a:r>
            <a:r>
              <a:rPr lang="en-US" sz="1050" b="0" i="1" dirty="0">
                <a:solidFill>
                  <a:srgbClr val="555555"/>
                </a:solidFill>
                <a:effectLst/>
                <a:latin typeface="robotoregular"/>
              </a:rPr>
              <a:t> for global public health : Methods and applications</a:t>
            </a:r>
            <a:r>
              <a:rPr lang="en-US" sz="1050" b="0" i="0" dirty="0">
                <a:solidFill>
                  <a:srgbClr val="555555"/>
                </a:solidFill>
                <a:effectLst/>
                <a:latin typeface="robotoregular"/>
              </a:rPr>
              <a:t>. CRC Press LLC.</a:t>
            </a:r>
            <a:r>
              <a:rPr lang="en-US" sz="1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05202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84"/>
    </mc:Choice>
    <mc:Fallback xmlns="">
      <p:transition spd="slow" advTm="48084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1707CB3-9437-894F-1B2B-111601C111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513" y="1949326"/>
            <a:ext cx="3493274" cy="24220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3086D6B-02C4-B7FA-0EB7-725A148519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4128" y="1947542"/>
            <a:ext cx="2445587" cy="2440318"/>
          </a:xfrm>
          <a:prstGeom prst="rect">
            <a:avLst/>
          </a:prstGeom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A7676EB2-29FE-BD1C-9269-E50C71ADC3DF}"/>
              </a:ext>
            </a:extLst>
          </p:cNvPr>
          <p:cNvSpPr/>
          <p:nvPr/>
        </p:nvSpPr>
        <p:spPr>
          <a:xfrm>
            <a:off x="3827214" y="2909707"/>
            <a:ext cx="755009" cy="394282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7AAE133-F18F-BE6D-E53E-F20093DA78D0}"/>
              </a:ext>
            </a:extLst>
          </p:cNvPr>
          <p:cNvSpPr txBox="1"/>
          <p:nvPr/>
        </p:nvSpPr>
        <p:spPr>
          <a:xfrm>
            <a:off x="918087" y="1333072"/>
            <a:ext cx="31777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/>
              <a:t>Inquérito</a:t>
            </a:r>
            <a:r>
              <a:rPr lang="en-GB" sz="2000" dirty="0"/>
              <a:t> </a:t>
            </a:r>
            <a:r>
              <a:rPr lang="en-GB" sz="2000" dirty="0" err="1"/>
              <a:t>em</a:t>
            </a:r>
            <a:r>
              <a:rPr lang="en-GB" sz="2000" dirty="0"/>
              <a:t> </a:t>
            </a:r>
            <a:r>
              <a:rPr lang="en-GB" sz="2000" dirty="0" err="1"/>
              <a:t>locais</a:t>
            </a:r>
            <a:r>
              <a:rPr lang="en-GB" sz="2000" dirty="0"/>
              <a:t> </a:t>
            </a:r>
            <a:r>
              <a:rPr lang="en-GB" sz="2000" dirty="0" err="1"/>
              <a:t>limitados</a:t>
            </a:r>
            <a:endParaRPr lang="en-GB" sz="2000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49E3E3-0BFB-199E-249D-E3AE63C7E6CA}"/>
              </a:ext>
            </a:extLst>
          </p:cNvPr>
          <p:cNvSpPr txBox="1"/>
          <p:nvPr/>
        </p:nvSpPr>
        <p:spPr>
          <a:xfrm>
            <a:off x="4187579" y="1333072"/>
            <a:ext cx="312762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err="1"/>
              <a:t>Superfície</a:t>
            </a:r>
            <a:r>
              <a:rPr lang="en-GB" sz="2000" dirty="0"/>
              <a:t> de </a:t>
            </a:r>
            <a:r>
              <a:rPr lang="en-GB" sz="2000" dirty="0" err="1"/>
              <a:t>risco</a:t>
            </a:r>
            <a:r>
              <a:rPr lang="en-GB" sz="2000" dirty="0"/>
              <a:t> </a:t>
            </a:r>
            <a:r>
              <a:rPr lang="en-GB" sz="2000" dirty="0" err="1"/>
              <a:t>contínua</a:t>
            </a:r>
            <a:endParaRPr lang="en-GB" sz="2000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DC7BD55-557C-8FEC-EEEA-492C257CEBC5}"/>
              </a:ext>
            </a:extLst>
          </p:cNvPr>
          <p:cNvSpPr txBox="1"/>
          <p:nvPr/>
        </p:nvSpPr>
        <p:spPr>
          <a:xfrm>
            <a:off x="8125816" y="3252314"/>
            <a:ext cx="40661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altLang="ja-JP" sz="2000" b="1" dirty="0"/>
              <a:t>Resultado 2: Probabilidade preditiva = probabilidade de eliminação</a:t>
            </a:r>
            <a:endParaRPr lang="en-GB" sz="2000" dirty="0"/>
          </a:p>
        </p:txBody>
      </p:sp>
      <p:sp>
        <p:nvSpPr>
          <p:cNvPr id="13" name="Content Placeholder 5">
            <a:extLst>
              <a:ext uri="{FF2B5EF4-FFF2-40B4-BE49-F238E27FC236}">
                <a16:creationId xmlns:a16="http://schemas.microsoft.com/office/drawing/2014/main" id="{34D54D7B-416E-812E-964B-B69A61795C6C}"/>
              </a:ext>
            </a:extLst>
          </p:cNvPr>
          <p:cNvSpPr txBox="1">
            <a:spLocks/>
          </p:cNvSpPr>
          <p:nvPr/>
        </p:nvSpPr>
        <p:spPr>
          <a:xfrm>
            <a:off x="548645" y="6275058"/>
            <a:ext cx="2863932" cy="3570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EB4B9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EB4B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EB4B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EB4B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EB4B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400" kern="100" dirty="0" err="1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Fronterre</a:t>
            </a:r>
            <a:r>
              <a:rPr lang="en-GB" sz="1400" kern="100" dirty="0">
                <a:effectLst/>
                <a:latin typeface="Calibri" panose="020F0502020204030204" pitchFamily="34" charset="0"/>
                <a:ea typeface="Yu Mincho" panose="02020400000000000000" pitchFamily="18" charset="-128"/>
                <a:cs typeface="Times New Roman" panose="02020603050405020304" pitchFamily="18" charset="0"/>
              </a:rPr>
              <a:t> et al., J. Infect. Dis. </a:t>
            </a:r>
            <a:r>
              <a:rPr lang="en-US" sz="1400" dirty="0"/>
              <a:t>2020.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C7CFE-7162-B70E-EDCF-1A2E8046A0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1513" y="551518"/>
            <a:ext cx="2640209" cy="265156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D9534F9-A2BC-95D5-780E-731CCDD5F2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98613" y="3928861"/>
            <a:ext cx="2640209" cy="264591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CA08B16-5A00-2CC3-328A-D46CEA0104E9}"/>
              </a:ext>
            </a:extLst>
          </p:cNvPr>
          <p:cNvSpPr txBox="1"/>
          <p:nvPr/>
        </p:nvSpPr>
        <p:spPr>
          <a:xfrm>
            <a:off x="2269437" y="5013887"/>
            <a:ext cx="456930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dirty="0"/>
              <a:t>Justificação: os </a:t>
            </a:r>
            <a:r>
              <a:rPr lang="pt-BR" sz="2000" dirty="0" err="1"/>
              <a:t>factores</a:t>
            </a:r>
            <a:r>
              <a:rPr lang="pt-BR" sz="2000" dirty="0"/>
              <a:t> de risco tendem a estar correlacionados espacialmente = variam suavemente no espaço</a:t>
            </a:r>
            <a:endParaRPr lang="en-GB" sz="2000" b="1" dirty="0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906052C0-7BFD-0DA6-5FB9-A647A1E4A021}"/>
              </a:ext>
            </a:extLst>
          </p:cNvPr>
          <p:cNvSpPr/>
          <p:nvPr/>
        </p:nvSpPr>
        <p:spPr>
          <a:xfrm>
            <a:off x="1991948" y="4581569"/>
            <a:ext cx="4900246" cy="1801645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2E5122B-FBA8-2AB8-65A5-6A44FE48CE7B}"/>
              </a:ext>
            </a:extLst>
          </p:cNvPr>
          <p:cNvCxnSpPr>
            <a:cxnSpLocks/>
          </p:cNvCxnSpPr>
          <p:nvPr/>
        </p:nvCxnSpPr>
        <p:spPr>
          <a:xfrm>
            <a:off x="4187579" y="3203082"/>
            <a:ext cx="194928" cy="136638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BB4BC3A2-A921-55C5-B733-946F561D6782}"/>
              </a:ext>
            </a:extLst>
          </p:cNvPr>
          <p:cNvSpPr txBox="1"/>
          <p:nvPr/>
        </p:nvSpPr>
        <p:spPr>
          <a:xfrm>
            <a:off x="8194431" y="170434"/>
            <a:ext cx="3792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Resultado 1. prevalência a nível da UA</a:t>
            </a:r>
            <a:endParaRPr lang="en-GB" sz="2000" b="1" dirty="0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C6D7A5A6-000F-D60C-204F-779D7EFBEC6B}"/>
              </a:ext>
            </a:extLst>
          </p:cNvPr>
          <p:cNvSpPr/>
          <p:nvPr/>
        </p:nvSpPr>
        <p:spPr>
          <a:xfrm>
            <a:off x="6786651" y="2909707"/>
            <a:ext cx="1876827" cy="394282"/>
          </a:xfrm>
          <a:prstGeom prst="rightArrow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F3EE756-E599-8E1F-9E10-6F659F04EED7}"/>
              </a:ext>
            </a:extLst>
          </p:cNvPr>
          <p:cNvSpPr txBox="1"/>
          <p:nvPr/>
        </p:nvSpPr>
        <p:spPr>
          <a:xfrm>
            <a:off x="6786651" y="1995100"/>
            <a:ext cx="18063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Agregar a uma escala espacial desejada</a:t>
            </a:r>
            <a:endParaRPr lang="en-GB" sz="2000" b="1" dirty="0"/>
          </a:p>
        </p:txBody>
      </p:sp>
      <p:sp>
        <p:nvSpPr>
          <p:cNvPr id="30" name="Title 1">
            <a:extLst>
              <a:ext uri="{FF2B5EF4-FFF2-40B4-BE49-F238E27FC236}">
                <a16:creationId xmlns:a16="http://schemas.microsoft.com/office/drawing/2014/main" id="{B2FBF534-0CC7-D88C-BDA1-2B49C923A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5513" y="243315"/>
            <a:ext cx="10515600" cy="1325563"/>
          </a:xfrm>
        </p:spPr>
        <p:txBody>
          <a:bodyPr/>
          <a:lstStyle/>
          <a:p>
            <a:r>
              <a:rPr lang="pt-BR" dirty="0"/>
              <a:t>Como funciona o MBG?</a:t>
            </a:r>
            <a:endParaRPr lang="en-GB" dirty="0"/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3D5CC8AA-B316-C0E7-BC88-B32BE6A38226}"/>
              </a:ext>
            </a:extLst>
          </p:cNvPr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639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1363"/>
    </mc:Choice>
    <mc:Fallback xmlns="">
      <p:transition spd="slow" advTm="111363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583A2F-0A28-6382-981B-64948DB10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Benefício 1: Melhoria da precisão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091C7-4394-FE93-588C-2286763AC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754" y="2895096"/>
            <a:ext cx="5521239" cy="3962904"/>
          </a:xfrm>
        </p:spPr>
        <p:txBody>
          <a:bodyPr>
            <a:normAutofit/>
          </a:bodyPr>
          <a:lstStyle/>
          <a:p>
            <a:r>
              <a:rPr lang="pt-BR" sz="2400" dirty="0">
                <a:latin typeface="+mn-lt"/>
              </a:rPr>
              <a:t>Os dados dos locais amostrados podem informar a prevalência em locais não amostrados </a:t>
            </a:r>
          </a:p>
          <a:p>
            <a:r>
              <a:rPr lang="pt-BR" sz="2400" dirty="0">
                <a:latin typeface="+mn-lt"/>
              </a:rPr>
              <a:t>O processo de ajuste do modelo permite que os dados escolham a força óptima da informação que podemos obter de locais próximos</a:t>
            </a:r>
          </a:p>
          <a:p>
            <a:r>
              <a:rPr lang="pt-BR" sz="2400" dirty="0">
                <a:latin typeface="+mn-lt"/>
              </a:rPr>
              <a:t>As MBG produziram estimativas de prevalência de TT 10 vezes mais exactas</a:t>
            </a:r>
            <a:endParaRPr lang="en-US" dirty="0"/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C664CAED-F180-321D-068C-CA38CFDF2C95}"/>
              </a:ext>
            </a:extLst>
          </p:cNvPr>
          <p:cNvSpPr/>
          <p:nvPr/>
        </p:nvSpPr>
        <p:spPr>
          <a:xfrm>
            <a:off x="118334" y="103883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41BE2E6-3D70-22C6-5F3B-4DE7F6E571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839" y="2490254"/>
            <a:ext cx="5742913" cy="311382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0341B0C-955F-35E9-5C53-53780A3395C3}"/>
              </a:ext>
            </a:extLst>
          </p:cNvPr>
          <p:cNvSpPr txBox="1"/>
          <p:nvPr/>
        </p:nvSpPr>
        <p:spPr>
          <a:xfrm>
            <a:off x="564777" y="1564967"/>
            <a:ext cx="115088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/>
              <a:t>A MBG pode </a:t>
            </a:r>
            <a:r>
              <a:rPr lang="pt-BR" sz="2400" u="sng" dirty="0"/>
              <a:t>melhorar a precisão </a:t>
            </a:r>
            <a:r>
              <a:rPr lang="pt-BR" sz="2400" dirty="0"/>
              <a:t>das estimativas de prevalência através da exploração da correlação espacial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1922488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384"/>
    </mc:Choice>
    <mc:Fallback xmlns="">
      <p:transition spd="slow" advTm="36384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9BA4D-B6AC-1141-1D52-DB5F1637E6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1159" y="309093"/>
            <a:ext cx="11197350" cy="1325563"/>
          </a:xfrm>
        </p:spPr>
        <p:txBody>
          <a:bodyPr>
            <a:normAutofit/>
          </a:bodyPr>
          <a:lstStyle/>
          <a:p>
            <a:r>
              <a:rPr lang="pt-BR" dirty="0"/>
              <a:t>Benefício 2: Utilização da probabilidade preditiva de eliminação (PPE)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37622A-40F4-7A1C-73C0-C411BABA72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647" y="1650793"/>
            <a:ext cx="5403927" cy="4351338"/>
          </a:xfrm>
        </p:spPr>
        <p:txBody>
          <a:bodyPr/>
          <a:lstStyle/>
          <a:p>
            <a:pPr lvl="1"/>
            <a:r>
              <a:rPr lang="pt-BR" dirty="0"/>
              <a:t>Método atual: se a prevalência é ou não inferior ao nível de eliminação</a:t>
            </a:r>
            <a:endParaRPr lang="en-US" dirty="0"/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20308DD8-B885-1C04-B429-3E8DD797BD33}"/>
              </a:ext>
            </a:extLst>
          </p:cNvPr>
          <p:cNvSpPr/>
          <p:nvPr/>
        </p:nvSpPr>
        <p:spPr>
          <a:xfrm>
            <a:off x="118334" y="118334"/>
            <a:ext cx="11984019" cy="6637468"/>
          </a:xfrm>
          <a:prstGeom prst="frame">
            <a:avLst>
              <a:gd name="adj1" fmla="val 715"/>
            </a:avLst>
          </a:prstGeom>
          <a:solidFill>
            <a:srgbClr val="00B0F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3865069-4098-AE8E-8084-FAB0332C1074}"/>
              </a:ext>
            </a:extLst>
          </p:cNvPr>
          <p:cNvSpPr txBox="1">
            <a:spLocks/>
          </p:cNvSpPr>
          <p:nvPr/>
        </p:nvSpPr>
        <p:spPr>
          <a:xfrm>
            <a:off x="5798373" y="1658352"/>
            <a:ext cx="602786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pt-BR" dirty="0"/>
              <a:t>Método MBG: Probabilidade de a prevalência ser inferior ao nível de eliminação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E28971-A8D4-DA96-7AAC-47622FAFF0D8}"/>
              </a:ext>
            </a:extLst>
          </p:cNvPr>
          <p:cNvSpPr txBox="1"/>
          <p:nvPr/>
        </p:nvSpPr>
        <p:spPr>
          <a:xfrm>
            <a:off x="4467108" y="3418063"/>
            <a:ext cx="2918908" cy="132343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pt-BR" altLang="ja-JP" sz="2000" dirty="0"/>
              <a:t>→ Que grau de incerteza estão os decisores políticos dispostos a tolerar?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9C33BD5-0DF2-80A1-9040-59B651177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712" y="2690251"/>
            <a:ext cx="3451811" cy="3750694"/>
          </a:xfrm>
          <a:prstGeom prst="rect">
            <a:avLst/>
          </a:prstGeom>
        </p:spPr>
      </p:pic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B939E9F-CFDB-9EC0-74DB-B6CDD7B85DE8}"/>
              </a:ext>
            </a:extLst>
          </p:cNvPr>
          <p:cNvSpPr txBox="1">
            <a:spLocks/>
          </p:cNvSpPr>
          <p:nvPr/>
        </p:nvSpPr>
        <p:spPr>
          <a:xfrm>
            <a:off x="641159" y="6457083"/>
            <a:ext cx="4300902" cy="282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EB4B9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EB4B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EB4B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EB4B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EB4B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 err="1"/>
              <a:t>Szwarcwald</a:t>
            </a:r>
            <a:r>
              <a:rPr lang="en-US" sz="1400" dirty="0"/>
              <a:t> et al., Ophthalmic Epidemiol. 2021. </a:t>
            </a:r>
          </a:p>
        </p:txBody>
      </p:sp>
      <p:pic>
        <p:nvPicPr>
          <p:cNvPr id="7" name="Picture 6" descr="Map&#10;&#10;Description automatically generated with low confidence">
            <a:extLst>
              <a:ext uri="{FF2B5EF4-FFF2-40B4-BE49-F238E27FC236}">
                <a16:creationId xmlns:a16="http://schemas.microsoft.com/office/drawing/2014/main" id="{4814896D-1977-3BDF-74F0-ED43FA46661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88" r="11546"/>
          <a:stretch/>
        </p:blipFill>
        <p:spPr>
          <a:xfrm>
            <a:off x="7557052" y="2724096"/>
            <a:ext cx="3134295" cy="3600758"/>
          </a:xfrm>
          <a:prstGeom prst="rect">
            <a:avLst/>
          </a:prstGeom>
        </p:spPr>
      </p:pic>
      <p:sp>
        <p:nvSpPr>
          <p:cNvPr id="8" name="Content Placeholder 5">
            <a:extLst>
              <a:ext uri="{FF2B5EF4-FFF2-40B4-BE49-F238E27FC236}">
                <a16:creationId xmlns:a16="http://schemas.microsoft.com/office/drawing/2014/main" id="{6AEEEC92-D27D-21C3-38E9-C6AD97676B9C}"/>
              </a:ext>
            </a:extLst>
          </p:cNvPr>
          <p:cNvSpPr txBox="1">
            <a:spLocks/>
          </p:cNvSpPr>
          <p:nvPr/>
        </p:nvSpPr>
        <p:spPr>
          <a:xfrm>
            <a:off x="7724844" y="6457082"/>
            <a:ext cx="3389272" cy="28258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AEB4B9"/>
              </a:buClr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EB4B9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EB4B9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EB4B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AEB4B9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1400" dirty="0"/>
              <a:t>Sasanami et al., </a:t>
            </a:r>
            <a:r>
              <a:rPr lang="en-US" sz="1400" dirty="0" err="1"/>
              <a:t>PLoS</a:t>
            </a:r>
            <a:r>
              <a:rPr lang="en-US" sz="1400" dirty="0"/>
              <a:t> </a:t>
            </a:r>
            <a:r>
              <a:rPr lang="en-US" sz="1400" dirty="0" err="1"/>
              <a:t>Negl</a:t>
            </a:r>
            <a:r>
              <a:rPr lang="en-US" sz="1400" dirty="0"/>
              <a:t> Trop Dis. 2023. </a:t>
            </a:r>
          </a:p>
        </p:txBody>
      </p:sp>
    </p:spTree>
    <p:extLst>
      <p:ext uri="{BB962C8B-B14F-4D97-AF65-F5344CB8AC3E}">
        <p14:creationId xmlns:p14="http://schemas.microsoft.com/office/powerpoint/2010/main" val="384882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31"/>
    </mc:Choice>
    <mc:Fallback xmlns="">
      <p:transition spd="slow" advTm="57431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12289</TotalTime>
  <Words>2193</Words>
  <Application>Microsoft Macintosh PowerPoint</Application>
  <PresentationFormat>Widescreen</PresentationFormat>
  <Paragraphs>301</Paragraphs>
  <Slides>37</Slides>
  <Notes>30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7" baseType="lpstr">
      <vt:lpstr>Arial</vt:lpstr>
      <vt:lpstr>Arial MT</vt:lpstr>
      <vt:lpstr>Calibri</vt:lpstr>
      <vt:lpstr>Calibri Light</vt:lpstr>
      <vt:lpstr>Helvetica</vt:lpstr>
      <vt:lpstr>Microsoft Sans Serif</vt:lpstr>
      <vt:lpstr>robotoregular</vt:lpstr>
      <vt:lpstr>Symbol</vt:lpstr>
      <vt:lpstr>tahoma</vt:lpstr>
      <vt:lpstr>Office Theme</vt:lpstr>
      <vt:lpstr>Incorporação da geoestatística baseada em modelos no serviço de Tropical Data</vt:lpstr>
      <vt:lpstr>Resumo do webinar</vt:lpstr>
      <vt:lpstr>Pormenores administrativos do webinar</vt:lpstr>
      <vt:lpstr>Visão geral da geoestatística baseada em modelos (MBG)</vt:lpstr>
      <vt:lpstr>Introdução</vt:lpstr>
      <vt:lpstr>Introdução à MBG</vt:lpstr>
      <vt:lpstr>Como funciona o MBG?</vt:lpstr>
      <vt:lpstr>Benefício 1: Melhoria da precisão</vt:lpstr>
      <vt:lpstr>Benefício 2: Utilização da probabilidade preditiva de eliminação (PPE)</vt:lpstr>
      <vt:lpstr>MBG e NTDs</vt:lpstr>
      <vt:lpstr>Comparação: enquete normal e métodos MBG</vt:lpstr>
      <vt:lpstr>Exemplos de casos de utilização</vt:lpstr>
      <vt:lpstr>Ministério da Saúde Programa de Controlo das Doenças Tropicais Negligenciadas</vt:lpstr>
      <vt:lpstr>Contexto histórico</vt:lpstr>
      <vt:lpstr>Justificação</vt:lpstr>
      <vt:lpstr>Super-UA formadas</vt:lpstr>
      <vt:lpstr>Métodos</vt:lpstr>
      <vt:lpstr>Resultados</vt:lpstr>
      <vt:lpstr>Obrigado!</vt:lpstr>
      <vt:lpstr>Estudo de caso da Nigéria</vt:lpstr>
      <vt:lpstr>Numan, LGA, Adamawa Estado, Nigeria</vt:lpstr>
      <vt:lpstr>PowerPoint Presentation</vt:lpstr>
      <vt:lpstr>Resultados</vt:lpstr>
      <vt:lpstr>Potenciais aplicações futuras</vt:lpstr>
      <vt:lpstr>MBG e Tropical Data</vt:lpstr>
      <vt:lpstr>Implementação da MBG</vt:lpstr>
      <vt:lpstr>PowerPoint Presentation</vt:lpstr>
      <vt:lpstr>Shapefiles e MBG</vt:lpstr>
      <vt:lpstr>Investigação MBG e próximas etapas</vt:lpstr>
      <vt:lpstr>Investigação recente</vt:lpstr>
      <vt:lpstr>PowerPoint Presentation</vt:lpstr>
      <vt:lpstr>Próximas etapas</vt:lpstr>
      <vt:lpstr>Resumo</vt:lpstr>
      <vt:lpstr>Pessoas</vt:lpstr>
      <vt:lpstr>Dedicado a Aryc Mosher</vt:lpstr>
      <vt:lpstr>PowerPoint Presentation</vt:lpstr>
      <vt:lpstr>Sessão de perguntas e respostas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Geostatistics Webinar</dc:title>
  <dc:creator>anna harte</dc:creator>
  <cp:lastModifiedBy>anna harte</cp:lastModifiedBy>
  <cp:revision>321</cp:revision>
  <dcterms:created xsi:type="dcterms:W3CDTF">2023-06-06T16:24:47Z</dcterms:created>
  <dcterms:modified xsi:type="dcterms:W3CDTF">2023-11-13T13:41:19Z</dcterms:modified>
</cp:coreProperties>
</file>