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5" r:id="rId4"/>
    <p:sldMasterId id="2147483648" r:id="rId5"/>
  </p:sldMasterIdLst>
  <p:notesMasterIdLst>
    <p:notesMasterId r:id="rId18"/>
  </p:notesMasterIdLst>
  <p:sldIdLst>
    <p:sldId id="346" r:id="rId6"/>
    <p:sldId id="347" r:id="rId7"/>
    <p:sldId id="348" r:id="rId8"/>
    <p:sldId id="266" r:id="rId9"/>
    <p:sldId id="330" r:id="rId10"/>
    <p:sldId id="345" r:id="rId11"/>
    <p:sldId id="349" r:id="rId12"/>
    <p:sldId id="350" r:id="rId13"/>
    <p:sldId id="337" r:id="rId14"/>
    <p:sldId id="338" r:id="rId15"/>
    <p:sldId id="339" r:id="rId16"/>
    <p:sldId id="340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8595B"/>
    <a:srgbClr val="FB515B"/>
    <a:srgbClr val="86D5C8"/>
    <a:srgbClr val="7757A1"/>
    <a:srgbClr val="F9EB3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F4A9B8C-E6BF-4928-B8BA-E96038C95B2C}" v="3" dt="2024-01-31T13:46:56.651"/>
  </p1510:revLst>
</p1510:revInfo>
</file>

<file path=ppt/tableStyles.xml><?xml version="1.0" encoding="utf-8"?>
<a:tblStyleLst xmlns:a="http://schemas.openxmlformats.org/drawingml/2006/main" def="{5C22544A-7EE6-4342-B048-85BDC9FD1C3A}"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1" d="100"/>
          <a:sy n="101" d="100"/>
        </p:scale>
        <p:origin x="87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microsoft.com/office/2015/10/relationships/revisionInfo" Target="revisionInfo.xml"/><Relationship Id="rId10" Type="http://schemas.openxmlformats.org/officeDocument/2006/relationships/slide" Target="slides/slide5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B4C036B-C153-44D8-BCC7-171A9F0FA333}" type="doc">
      <dgm:prSet loTypeId="urn:microsoft.com/office/officeart/2005/8/layout/vList2" loCatId="list" qsTypeId="urn:microsoft.com/office/officeart/2005/8/quickstyle/simple2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450EEF80-4977-4899-9340-D471570521A2}">
      <dgm:prSet/>
      <dgm:spPr/>
      <dgm:t>
        <a:bodyPr/>
        <a:lstStyle/>
        <a:p>
          <a:r>
            <a:rPr lang="en-US">
              <a:latin typeface="Tahoma"/>
              <a:ea typeface="Tahoma"/>
              <a:cs typeface="Tahoma"/>
            </a:rPr>
            <a:t>Average 20 percent community growth across all channels</a:t>
          </a:r>
        </a:p>
      </dgm:t>
    </dgm:pt>
    <dgm:pt modelId="{53794C35-E29F-477B-91E8-F4AAE9BD179A}" type="parTrans" cxnId="{1056437F-C78F-4730-BFA4-1FA62802B6A3}">
      <dgm:prSet/>
      <dgm:spPr/>
      <dgm:t>
        <a:bodyPr/>
        <a:lstStyle/>
        <a:p>
          <a:endParaRPr lang="en-US"/>
        </a:p>
      </dgm:t>
    </dgm:pt>
    <dgm:pt modelId="{B1EC8F75-3F67-4917-AEF5-CA34E015B2F8}" type="sibTrans" cxnId="{1056437F-C78F-4730-BFA4-1FA62802B6A3}">
      <dgm:prSet/>
      <dgm:spPr/>
      <dgm:t>
        <a:bodyPr/>
        <a:lstStyle/>
        <a:p>
          <a:endParaRPr lang="en-US"/>
        </a:p>
      </dgm:t>
    </dgm:pt>
    <dgm:pt modelId="{ED2B9250-4005-4A3C-ACCB-70281D84D241}">
      <dgm:prSet/>
      <dgm:spPr/>
      <dgm:t>
        <a:bodyPr/>
        <a:lstStyle/>
        <a:p>
          <a:r>
            <a:rPr lang="en-US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One percent average monthly engagement rate</a:t>
          </a:r>
        </a:p>
      </dgm:t>
    </dgm:pt>
    <dgm:pt modelId="{9F05E1D5-D686-4E98-975A-C261E6C89E38}" type="parTrans" cxnId="{0D7B3BBC-F634-49BC-AC6D-7DA23CD7E0C2}">
      <dgm:prSet/>
      <dgm:spPr/>
      <dgm:t>
        <a:bodyPr/>
        <a:lstStyle/>
        <a:p>
          <a:endParaRPr lang="en-US"/>
        </a:p>
      </dgm:t>
    </dgm:pt>
    <dgm:pt modelId="{F221B1DE-E790-4663-BBDE-4D08767A1A5E}" type="sibTrans" cxnId="{0D7B3BBC-F634-49BC-AC6D-7DA23CD7E0C2}">
      <dgm:prSet/>
      <dgm:spPr/>
      <dgm:t>
        <a:bodyPr/>
        <a:lstStyle/>
        <a:p>
          <a:endParaRPr lang="en-US"/>
        </a:p>
      </dgm:t>
    </dgm:pt>
    <dgm:pt modelId="{FAB630CC-E775-4A01-9679-CF00F77169B4}">
      <dgm:prSet/>
      <dgm:spPr/>
      <dgm:t>
        <a:bodyPr/>
        <a:lstStyle/>
        <a:p>
          <a:r>
            <a:rPr lang="en-US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Average 1,500 link clicks per month</a:t>
          </a:r>
        </a:p>
      </dgm:t>
    </dgm:pt>
    <dgm:pt modelId="{1F7CA771-D84F-4665-BF7D-0F3D804D9A47}" type="parTrans" cxnId="{152B96C5-E487-434E-B922-09F4AD6CAA1A}">
      <dgm:prSet/>
      <dgm:spPr/>
      <dgm:t>
        <a:bodyPr/>
        <a:lstStyle/>
        <a:p>
          <a:endParaRPr lang="en-US"/>
        </a:p>
      </dgm:t>
    </dgm:pt>
    <dgm:pt modelId="{F435CD2B-9196-4AFF-91F3-B4B815D533F2}" type="sibTrans" cxnId="{152B96C5-E487-434E-B922-09F4AD6CAA1A}">
      <dgm:prSet/>
      <dgm:spPr/>
      <dgm:t>
        <a:bodyPr/>
        <a:lstStyle/>
        <a:p>
          <a:endParaRPr lang="en-US"/>
        </a:p>
      </dgm:t>
    </dgm:pt>
    <dgm:pt modelId="{3311BB03-FC16-44B9-95F2-E687F788A7B9}">
      <dgm:prSet/>
      <dgm:spPr/>
      <dgm:t>
        <a:bodyPr/>
        <a:lstStyle/>
        <a:p>
          <a:r>
            <a:rPr lang="en-US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Five to seven posts per week per channel</a:t>
          </a:r>
        </a:p>
      </dgm:t>
    </dgm:pt>
    <dgm:pt modelId="{CEB06D7B-1039-4D9A-81D9-49B8A6536B81}" type="parTrans" cxnId="{29FDC3ED-587C-493F-B1F5-64F26C121FB5}">
      <dgm:prSet/>
      <dgm:spPr/>
      <dgm:t>
        <a:bodyPr/>
        <a:lstStyle/>
        <a:p>
          <a:endParaRPr lang="en-US"/>
        </a:p>
      </dgm:t>
    </dgm:pt>
    <dgm:pt modelId="{89C8E751-DA22-4D66-9921-44A759D8913A}" type="sibTrans" cxnId="{29FDC3ED-587C-493F-B1F5-64F26C121FB5}">
      <dgm:prSet/>
      <dgm:spPr/>
      <dgm:t>
        <a:bodyPr/>
        <a:lstStyle/>
        <a:p>
          <a:endParaRPr lang="en-US"/>
        </a:p>
      </dgm:t>
    </dgm:pt>
    <dgm:pt modelId="{11EB3CF4-A422-4523-B62B-A754FA4E629C}">
      <dgm:prSet/>
      <dgm:spPr/>
      <dgm:t>
        <a:bodyPr/>
        <a:lstStyle/>
        <a:p>
          <a:r>
            <a:rPr lang="en-US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100,000 average monthly impressions on HBA posts</a:t>
          </a:r>
        </a:p>
      </dgm:t>
    </dgm:pt>
    <dgm:pt modelId="{A30F9E78-270F-46EC-B187-D2F946ECD29B}" type="parTrans" cxnId="{248DB366-3DBF-4701-939F-D9227BE91369}">
      <dgm:prSet/>
      <dgm:spPr/>
      <dgm:t>
        <a:bodyPr/>
        <a:lstStyle/>
        <a:p>
          <a:endParaRPr lang="en-US"/>
        </a:p>
      </dgm:t>
    </dgm:pt>
    <dgm:pt modelId="{AA949F11-F703-4CF5-8E7B-71EF0CF646E6}" type="sibTrans" cxnId="{248DB366-3DBF-4701-939F-D9227BE91369}">
      <dgm:prSet/>
      <dgm:spPr/>
      <dgm:t>
        <a:bodyPr/>
        <a:lstStyle/>
        <a:p>
          <a:endParaRPr lang="en-US"/>
        </a:p>
      </dgm:t>
    </dgm:pt>
    <dgm:pt modelId="{9D10A60A-C483-4C05-9E4B-5FE2470BC223}">
      <dgm:prSet/>
      <dgm:spPr/>
      <dgm:t>
        <a:bodyPr/>
        <a:lstStyle/>
        <a:p>
          <a:r>
            <a:rPr lang="en-US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HBA and GPC website traffic: Five percent increase in overall yearly web traffic</a:t>
          </a:r>
        </a:p>
      </dgm:t>
    </dgm:pt>
    <dgm:pt modelId="{6344DE95-D772-4060-A186-C4E0FC2BFEE9}" type="parTrans" cxnId="{895BAB3B-D140-4F57-8FA2-C693668EF8B2}">
      <dgm:prSet/>
      <dgm:spPr/>
      <dgm:t>
        <a:bodyPr/>
        <a:lstStyle/>
        <a:p>
          <a:endParaRPr lang="en-US"/>
        </a:p>
      </dgm:t>
    </dgm:pt>
    <dgm:pt modelId="{B45590ED-FCB1-4925-B9A8-2C3E6DD445E0}" type="sibTrans" cxnId="{895BAB3B-D140-4F57-8FA2-C693668EF8B2}">
      <dgm:prSet/>
      <dgm:spPr/>
      <dgm:t>
        <a:bodyPr/>
        <a:lstStyle/>
        <a:p>
          <a:endParaRPr lang="en-US"/>
        </a:p>
      </dgm:t>
    </dgm:pt>
    <dgm:pt modelId="{CF1611D9-60F0-4B2E-BDD5-F53A96913979}">
      <dgm:prSet phldr="0"/>
      <dgm:spPr/>
      <dgm:t>
        <a:bodyPr/>
        <a:lstStyle/>
        <a:p>
          <a:pPr rtl="0"/>
          <a:r>
            <a:rPr lang="en-US" i="0">
              <a:latin typeface="Tahoma"/>
              <a:ea typeface="Tahoma"/>
              <a:cs typeface="Tahoma"/>
            </a:rPr>
            <a:t>Highlight HBA’s diverse community by leveraging 50 members as influencers through engaging videos</a:t>
          </a:r>
        </a:p>
      </dgm:t>
    </dgm:pt>
    <dgm:pt modelId="{249307A0-159F-400C-999E-3FA78066A96F}" type="parTrans" cxnId="{A2F8DCBF-5F2D-4A05-B908-8723F9F2B1CE}">
      <dgm:prSet/>
      <dgm:spPr/>
    </dgm:pt>
    <dgm:pt modelId="{9D8195E3-1AD6-4D24-B3E4-08CBE753877E}" type="sibTrans" cxnId="{A2F8DCBF-5F2D-4A05-B908-8723F9F2B1CE}">
      <dgm:prSet/>
      <dgm:spPr/>
    </dgm:pt>
    <dgm:pt modelId="{8A402D22-0593-DB4D-800B-8212DE563C48}" type="pres">
      <dgm:prSet presAssocID="{9B4C036B-C153-44D8-BCC7-171A9F0FA333}" presName="linear" presStyleCnt="0">
        <dgm:presLayoutVars>
          <dgm:animLvl val="lvl"/>
          <dgm:resizeHandles val="exact"/>
        </dgm:presLayoutVars>
      </dgm:prSet>
      <dgm:spPr/>
    </dgm:pt>
    <dgm:pt modelId="{AFB9F749-E4BE-4148-B926-5F75B8E30BE1}" type="pres">
      <dgm:prSet presAssocID="{450EEF80-4977-4899-9340-D471570521A2}" presName="parentText" presStyleLbl="node1" presStyleIdx="0" presStyleCnt="7">
        <dgm:presLayoutVars>
          <dgm:chMax val="0"/>
          <dgm:bulletEnabled val="1"/>
        </dgm:presLayoutVars>
      </dgm:prSet>
      <dgm:spPr/>
    </dgm:pt>
    <dgm:pt modelId="{E1321F88-59A9-B74F-9502-84AA24694408}" type="pres">
      <dgm:prSet presAssocID="{B1EC8F75-3F67-4917-AEF5-CA34E015B2F8}" presName="spacer" presStyleCnt="0"/>
      <dgm:spPr/>
    </dgm:pt>
    <dgm:pt modelId="{651A1993-FEA1-D043-9DDC-185B1713A977}" type="pres">
      <dgm:prSet presAssocID="{ED2B9250-4005-4A3C-ACCB-70281D84D241}" presName="parentText" presStyleLbl="node1" presStyleIdx="1" presStyleCnt="7">
        <dgm:presLayoutVars>
          <dgm:chMax val="0"/>
          <dgm:bulletEnabled val="1"/>
        </dgm:presLayoutVars>
      </dgm:prSet>
      <dgm:spPr/>
    </dgm:pt>
    <dgm:pt modelId="{9AB56D93-F718-ED4B-9126-58DF02E06F66}" type="pres">
      <dgm:prSet presAssocID="{F221B1DE-E790-4663-BBDE-4D08767A1A5E}" presName="spacer" presStyleCnt="0"/>
      <dgm:spPr/>
    </dgm:pt>
    <dgm:pt modelId="{33EC6CB6-551D-DA49-9AE7-0A9D3C69C219}" type="pres">
      <dgm:prSet presAssocID="{FAB630CC-E775-4A01-9679-CF00F77169B4}" presName="parentText" presStyleLbl="node1" presStyleIdx="2" presStyleCnt="7">
        <dgm:presLayoutVars>
          <dgm:chMax val="0"/>
          <dgm:bulletEnabled val="1"/>
        </dgm:presLayoutVars>
      </dgm:prSet>
      <dgm:spPr/>
    </dgm:pt>
    <dgm:pt modelId="{7B0BFE9D-1C7B-6A40-910D-A35B161DB6F6}" type="pres">
      <dgm:prSet presAssocID="{F435CD2B-9196-4AFF-91F3-B4B815D533F2}" presName="spacer" presStyleCnt="0"/>
      <dgm:spPr/>
    </dgm:pt>
    <dgm:pt modelId="{F331C6F3-C3E6-BA4B-BDA0-AF8538B36210}" type="pres">
      <dgm:prSet presAssocID="{3311BB03-FC16-44B9-95F2-E687F788A7B9}" presName="parentText" presStyleLbl="node1" presStyleIdx="3" presStyleCnt="7">
        <dgm:presLayoutVars>
          <dgm:chMax val="0"/>
          <dgm:bulletEnabled val="1"/>
        </dgm:presLayoutVars>
      </dgm:prSet>
      <dgm:spPr/>
    </dgm:pt>
    <dgm:pt modelId="{A4D64159-FE19-1148-8B77-2E4BC6992544}" type="pres">
      <dgm:prSet presAssocID="{89C8E751-DA22-4D66-9921-44A759D8913A}" presName="spacer" presStyleCnt="0"/>
      <dgm:spPr/>
    </dgm:pt>
    <dgm:pt modelId="{29BE1FA3-438B-BC47-A1EC-F1EBA61F66B9}" type="pres">
      <dgm:prSet presAssocID="{11EB3CF4-A422-4523-B62B-A754FA4E629C}" presName="parentText" presStyleLbl="node1" presStyleIdx="4" presStyleCnt="7">
        <dgm:presLayoutVars>
          <dgm:chMax val="0"/>
          <dgm:bulletEnabled val="1"/>
        </dgm:presLayoutVars>
      </dgm:prSet>
      <dgm:spPr/>
    </dgm:pt>
    <dgm:pt modelId="{229CC78F-3D82-CD49-B5E9-B02B88969EE8}" type="pres">
      <dgm:prSet presAssocID="{AA949F11-F703-4CF5-8E7B-71EF0CF646E6}" presName="spacer" presStyleCnt="0"/>
      <dgm:spPr/>
    </dgm:pt>
    <dgm:pt modelId="{73A24F23-FFDA-5C43-8C87-BD79EAC0717B}" type="pres">
      <dgm:prSet presAssocID="{9D10A60A-C483-4C05-9E4B-5FE2470BC223}" presName="parentText" presStyleLbl="node1" presStyleIdx="5" presStyleCnt="7">
        <dgm:presLayoutVars>
          <dgm:chMax val="0"/>
          <dgm:bulletEnabled val="1"/>
        </dgm:presLayoutVars>
      </dgm:prSet>
      <dgm:spPr/>
    </dgm:pt>
    <dgm:pt modelId="{58AE4E2F-94FB-4E86-A0F7-10777619F5C7}" type="pres">
      <dgm:prSet presAssocID="{B45590ED-FCB1-4925-B9A8-2C3E6DD445E0}" presName="spacer" presStyleCnt="0"/>
      <dgm:spPr/>
    </dgm:pt>
    <dgm:pt modelId="{BCF73803-F28E-4D02-936D-9256FAF8758C}" type="pres">
      <dgm:prSet presAssocID="{CF1611D9-60F0-4B2E-BDD5-F53A96913979}" presName="parentText" presStyleLbl="node1" presStyleIdx="6" presStyleCnt="7">
        <dgm:presLayoutVars>
          <dgm:chMax val="0"/>
          <dgm:bulletEnabled val="1"/>
        </dgm:presLayoutVars>
      </dgm:prSet>
      <dgm:spPr/>
    </dgm:pt>
  </dgm:ptLst>
  <dgm:cxnLst>
    <dgm:cxn modelId="{9214C321-1DB4-1849-A3AC-681521AD446C}" type="presOf" srcId="{9B4C036B-C153-44D8-BCC7-171A9F0FA333}" destId="{8A402D22-0593-DB4D-800B-8212DE563C48}" srcOrd="0" destOrd="0" presId="urn:microsoft.com/office/officeart/2005/8/layout/vList2"/>
    <dgm:cxn modelId="{895BAB3B-D140-4F57-8FA2-C693668EF8B2}" srcId="{9B4C036B-C153-44D8-BCC7-171A9F0FA333}" destId="{9D10A60A-C483-4C05-9E4B-5FE2470BC223}" srcOrd="5" destOrd="0" parTransId="{6344DE95-D772-4060-A186-C4E0FC2BFEE9}" sibTransId="{B45590ED-FCB1-4925-B9A8-2C3E6DD445E0}"/>
    <dgm:cxn modelId="{080DD55F-E840-4D64-B03C-7C64FC2A55D7}" type="presOf" srcId="{3311BB03-FC16-44B9-95F2-E687F788A7B9}" destId="{F331C6F3-C3E6-BA4B-BDA0-AF8538B36210}" srcOrd="0" destOrd="0" presId="urn:microsoft.com/office/officeart/2005/8/layout/vList2"/>
    <dgm:cxn modelId="{D7738F43-CCD4-4388-A334-E11A28CCCA9A}" type="presOf" srcId="{ED2B9250-4005-4A3C-ACCB-70281D84D241}" destId="{651A1993-FEA1-D043-9DDC-185B1713A977}" srcOrd="0" destOrd="0" presId="urn:microsoft.com/office/officeart/2005/8/layout/vList2"/>
    <dgm:cxn modelId="{248DB366-3DBF-4701-939F-D9227BE91369}" srcId="{9B4C036B-C153-44D8-BCC7-171A9F0FA333}" destId="{11EB3CF4-A422-4523-B62B-A754FA4E629C}" srcOrd="4" destOrd="0" parTransId="{A30F9E78-270F-46EC-B187-D2F946ECD29B}" sibTransId="{AA949F11-F703-4CF5-8E7B-71EF0CF646E6}"/>
    <dgm:cxn modelId="{1056437F-C78F-4730-BFA4-1FA62802B6A3}" srcId="{9B4C036B-C153-44D8-BCC7-171A9F0FA333}" destId="{450EEF80-4977-4899-9340-D471570521A2}" srcOrd="0" destOrd="0" parTransId="{53794C35-E29F-477B-91E8-F4AAE9BD179A}" sibTransId="{B1EC8F75-3F67-4917-AEF5-CA34E015B2F8}"/>
    <dgm:cxn modelId="{CFE1D0A3-7BD4-4946-840E-B63EF2F52CB9}" type="presOf" srcId="{FAB630CC-E775-4A01-9679-CF00F77169B4}" destId="{33EC6CB6-551D-DA49-9AE7-0A9D3C69C219}" srcOrd="0" destOrd="0" presId="urn:microsoft.com/office/officeart/2005/8/layout/vList2"/>
    <dgm:cxn modelId="{F97591B9-A0B5-4C46-8F50-078F7DCC7A70}" type="presOf" srcId="{11EB3CF4-A422-4523-B62B-A754FA4E629C}" destId="{29BE1FA3-438B-BC47-A1EC-F1EBA61F66B9}" srcOrd="0" destOrd="0" presId="urn:microsoft.com/office/officeart/2005/8/layout/vList2"/>
    <dgm:cxn modelId="{0D7B3BBC-F634-49BC-AC6D-7DA23CD7E0C2}" srcId="{9B4C036B-C153-44D8-BCC7-171A9F0FA333}" destId="{ED2B9250-4005-4A3C-ACCB-70281D84D241}" srcOrd="1" destOrd="0" parTransId="{9F05E1D5-D686-4E98-975A-C261E6C89E38}" sibTransId="{F221B1DE-E790-4663-BBDE-4D08767A1A5E}"/>
    <dgm:cxn modelId="{A2F8DCBF-5F2D-4A05-B908-8723F9F2B1CE}" srcId="{9B4C036B-C153-44D8-BCC7-171A9F0FA333}" destId="{CF1611D9-60F0-4B2E-BDD5-F53A96913979}" srcOrd="6" destOrd="0" parTransId="{249307A0-159F-400C-999E-3FA78066A96F}" sibTransId="{9D8195E3-1AD6-4D24-B3E4-08CBE753877E}"/>
    <dgm:cxn modelId="{152B96C5-E487-434E-B922-09F4AD6CAA1A}" srcId="{9B4C036B-C153-44D8-BCC7-171A9F0FA333}" destId="{FAB630CC-E775-4A01-9679-CF00F77169B4}" srcOrd="2" destOrd="0" parTransId="{1F7CA771-D84F-4665-BF7D-0F3D804D9A47}" sibTransId="{F435CD2B-9196-4AFF-91F3-B4B815D533F2}"/>
    <dgm:cxn modelId="{E88343CB-71E0-4E47-991D-64E6476D7CF8}" type="presOf" srcId="{CF1611D9-60F0-4B2E-BDD5-F53A96913979}" destId="{BCF73803-F28E-4D02-936D-9256FAF8758C}" srcOrd="0" destOrd="0" presId="urn:microsoft.com/office/officeart/2005/8/layout/vList2"/>
    <dgm:cxn modelId="{C43F86E4-7FBB-48BE-BF75-EC8D826B2D00}" type="presOf" srcId="{450EEF80-4977-4899-9340-D471570521A2}" destId="{AFB9F749-E4BE-4148-B926-5F75B8E30BE1}" srcOrd="0" destOrd="0" presId="urn:microsoft.com/office/officeart/2005/8/layout/vList2"/>
    <dgm:cxn modelId="{29FDC3ED-587C-493F-B1F5-64F26C121FB5}" srcId="{9B4C036B-C153-44D8-BCC7-171A9F0FA333}" destId="{3311BB03-FC16-44B9-95F2-E687F788A7B9}" srcOrd="3" destOrd="0" parTransId="{CEB06D7B-1039-4D9A-81D9-49B8A6536B81}" sibTransId="{89C8E751-DA22-4D66-9921-44A759D8913A}"/>
    <dgm:cxn modelId="{69204FF5-F66E-43F1-8165-A5D66FC5CAFE}" type="presOf" srcId="{9D10A60A-C483-4C05-9E4B-5FE2470BC223}" destId="{73A24F23-FFDA-5C43-8C87-BD79EAC0717B}" srcOrd="0" destOrd="0" presId="urn:microsoft.com/office/officeart/2005/8/layout/vList2"/>
    <dgm:cxn modelId="{8FDB741E-979E-4F8D-829D-713CCC4076A6}" type="presParOf" srcId="{8A402D22-0593-DB4D-800B-8212DE563C48}" destId="{AFB9F749-E4BE-4148-B926-5F75B8E30BE1}" srcOrd="0" destOrd="0" presId="urn:microsoft.com/office/officeart/2005/8/layout/vList2"/>
    <dgm:cxn modelId="{5CDFA128-69CD-4B94-B86C-E2310844FC72}" type="presParOf" srcId="{8A402D22-0593-DB4D-800B-8212DE563C48}" destId="{E1321F88-59A9-B74F-9502-84AA24694408}" srcOrd="1" destOrd="0" presId="urn:microsoft.com/office/officeart/2005/8/layout/vList2"/>
    <dgm:cxn modelId="{B031E032-D6B8-4572-849D-14330DD72A51}" type="presParOf" srcId="{8A402D22-0593-DB4D-800B-8212DE563C48}" destId="{651A1993-FEA1-D043-9DDC-185B1713A977}" srcOrd="2" destOrd="0" presId="urn:microsoft.com/office/officeart/2005/8/layout/vList2"/>
    <dgm:cxn modelId="{FD3A652A-E185-4BF9-BC97-B1F93CFA268B}" type="presParOf" srcId="{8A402D22-0593-DB4D-800B-8212DE563C48}" destId="{9AB56D93-F718-ED4B-9126-58DF02E06F66}" srcOrd="3" destOrd="0" presId="urn:microsoft.com/office/officeart/2005/8/layout/vList2"/>
    <dgm:cxn modelId="{1CB11D8C-E455-4786-BFEF-8C396CAD5E9B}" type="presParOf" srcId="{8A402D22-0593-DB4D-800B-8212DE563C48}" destId="{33EC6CB6-551D-DA49-9AE7-0A9D3C69C219}" srcOrd="4" destOrd="0" presId="urn:microsoft.com/office/officeart/2005/8/layout/vList2"/>
    <dgm:cxn modelId="{A2C15636-F440-4256-92B5-37D80B93FB26}" type="presParOf" srcId="{8A402D22-0593-DB4D-800B-8212DE563C48}" destId="{7B0BFE9D-1C7B-6A40-910D-A35B161DB6F6}" srcOrd="5" destOrd="0" presId="urn:microsoft.com/office/officeart/2005/8/layout/vList2"/>
    <dgm:cxn modelId="{F4A7E987-C1C7-4156-9421-87460D180C37}" type="presParOf" srcId="{8A402D22-0593-DB4D-800B-8212DE563C48}" destId="{F331C6F3-C3E6-BA4B-BDA0-AF8538B36210}" srcOrd="6" destOrd="0" presId="urn:microsoft.com/office/officeart/2005/8/layout/vList2"/>
    <dgm:cxn modelId="{5075B414-8AC9-4DB2-9F08-D89FF7D25380}" type="presParOf" srcId="{8A402D22-0593-DB4D-800B-8212DE563C48}" destId="{A4D64159-FE19-1148-8B77-2E4BC6992544}" srcOrd="7" destOrd="0" presId="urn:microsoft.com/office/officeart/2005/8/layout/vList2"/>
    <dgm:cxn modelId="{8A40C368-558C-49FB-891C-D9DB4B011DAA}" type="presParOf" srcId="{8A402D22-0593-DB4D-800B-8212DE563C48}" destId="{29BE1FA3-438B-BC47-A1EC-F1EBA61F66B9}" srcOrd="8" destOrd="0" presId="urn:microsoft.com/office/officeart/2005/8/layout/vList2"/>
    <dgm:cxn modelId="{D63C08E2-2BDA-4ACA-BDCF-A6DD9F770BB7}" type="presParOf" srcId="{8A402D22-0593-DB4D-800B-8212DE563C48}" destId="{229CC78F-3D82-CD49-B5E9-B02B88969EE8}" srcOrd="9" destOrd="0" presId="urn:microsoft.com/office/officeart/2005/8/layout/vList2"/>
    <dgm:cxn modelId="{DBFCDCC9-A3EB-47C8-B0FB-D9B1A88D88A0}" type="presParOf" srcId="{8A402D22-0593-DB4D-800B-8212DE563C48}" destId="{73A24F23-FFDA-5C43-8C87-BD79EAC0717B}" srcOrd="10" destOrd="0" presId="urn:microsoft.com/office/officeart/2005/8/layout/vList2"/>
    <dgm:cxn modelId="{840A1F06-66AF-4F57-897A-5CB9DDC24843}" type="presParOf" srcId="{8A402D22-0593-DB4D-800B-8212DE563C48}" destId="{58AE4E2F-94FB-4E86-A0F7-10777619F5C7}" srcOrd="11" destOrd="0" presId="urn:microsoft.com/office/officeart/2005/8/layout/vList2"/>
    <dgm:cxn modelId="{296BD507-1161-48DD-9196-E5C2A5409A45}" type="presParOf" srcId="{8A402D22-0593-DB4D-800B-8212DE563C48}" destId="{BCF73803-F28E-4D02-936D-9256FAF8758C}" srcOrd="1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B4C036B-C153-44D8-BCC7-171A9F0FA333}" type="doc">
      <dgm:prSet loTypeId="urn:microsoft.com/office/officeart/2005/8/layout/vList2" loCatId="list" qsTypeId="urn:microsoft.com/office/officeart/2005/8/quickstyle/simple2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450EEF80-4977-4899-9340-D471570521A2}">
      <dgm:prSet/>
      <dgm:spPr/>
      <dgm:t>
        <a:bodyPr/>
        <a:lstStyle/>
        <a:p>
          <a:r>
            <a:rPr lang="en-US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Original posts with branded graphics</a:t>
          </a:r>
        </a:p>
      </dgm:t>
    </dgm:pt>
    <dgm:pt modelId="{53794C35-E29F-477B-91E8-F4AAE9BD179A}" type="parTrans" cxnId="{1056437F-C78F-4730-BFA4-1FA62802B6A3}">
      <dgm:prSet/>
      <dgm:spPr/>
      <dgm:t>
        <a:bodyPr/>
        <a:lstStyle/>
        <a:p>
          <a:endParaRPr lang="en-US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B1EC8F75-3F67-4917-AEF5-CA34E015B2F8}" type="sibTrans" cxnId="{1056437F-C78F-4730-BFA4-1FA62802B6A3}">
      <dgm:prSet/>
      <dgm:spPr/>
      <dgm:t>
        <a:bodyPr/>
        <a:lstStyle/>
        <a:p>
          <a:endParaRPr lang="en-US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ED2B9250-4005-4A3C-ACCB-70281D84D241}">
      <dgm:prSet/>
      <dgm:spPr/>
      <dgm:t>
        <a:bodyPr/>
        <a:lstStyle/>
        <a:p>
          <a:r>
            <a:rPr lang="en-US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Testimonials (graphics and video)</a:t>
          </a:r>
        </a:p>
      </dgm:t>
    </dgm:pt>
    <dgm:pt modelId="{9F05E1D5-D686-4E98-975A-C261E6C89E38}" type="parTrans" cxnId="{0D7B3BBC-F634-49BC-AC6D-7DA23CD7E0C2}">
      <dgm:prSet/>
      <dgm:spPr/>
      <dgm:t>
        <a:bodyPr/>
        <a:lstStyle/>
        <a:p>
          <a:endParaRPr lang="en-US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F221B1DE-E790-4663-BBDE-4D08767A1A5E}" type="sibTrans" cxnId="{0D7B3BBC-F634-49BC-AC6D-7DA23CD7E0C2}">
      <dgm:prSet/>
      <dgm:spPr/>
      <dgm:t>
        <a:bodyPr/>
        <a:lstStyle/>
        <a:p>
          <a:endParaRPr lang="en-US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FAB630CC-E775-4A01-9679-CF00F77169B4}">
      <dgm:prSet/>
      <dgm:spPr/>
      <dgm:t>
        <a:bodyPr/>
        <a:lstStyle/>
        <a:p>
          <a:r>
            <a:rPr lang="en-US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Social media takeovers</a:t>
          </a:r>
        </a:p>
      </dgm:t>
    </dgm:pt>
    <dgm:pt modelId="{1F7CA771-D84F-4665-BF7D-0F3D804D9A47}" type="parTrans" cxnId="{152B96C5-E487-434E-B922-09F4AD6CAA1A}">
      <dgm:prSet/>
      <dgm:spPr/>
      <dgm:t>
        <a:bodyPr/>
        <a:lstStyle/>
        <a:p>
          <a:endParaRPr lang="en-US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F435CD2B-9196-4AFF-91F3-B4B815D533F2}" type="sibTrans" cxnId="{152B96C5-E487-434E-B922-09F4AD6CAA1A}">
      <dgm:prSet/>
      <dgm:spPr/>
      <dgm:t>
        <a:bodyPr/>
        <a:lstStyle/>
        <a:p>
          <a:endParaRPr lang="en-US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3311BB03-FC16-44B9-95F2-E687F788A7B9}">
      <dgm:prSet/>
      <dgm:spPr/>
      <dgm:t>
        <a:bodyPr/>
        <a:lstStyle/>
        <a:p>
          <a:r>
            <a:rPr lang="en-US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Original video content</a:t>
          </a:r>
        </a:p>
      </dgm:t>
    </dgm:pt>
    <dgm:pt modelId="{CEB06D7B-1039-4D9A-81D9-49B8A6536B81}" type="parTrans" cxnId="{29FDC3ED-587C-493F-B1F5-64F26C121FB5}">
      <dgm:prSet/>
      <dgm:spPr/>
      <dgm:t>
        <a:bodyPr/>
        <a:lstStyle/>
        <a:p>
          <a:endParaRPr lang="en-US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89C8E751-DA22-4D66-9921-44A759D8913A}" type="sibTrans" cxnId="{29FDC3ED-587C-493F-B1F5-64F26C121FB5}">
      <dgm:prSet/>
      <dgm:spPr/>
      <dgm:t>
        <a:bodyPr/>
        <a:lstStyle/>
        <a:p>
          <a:endParaRPr lang="en-US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11EB3CF4-A422-4523-B62B-A754FA4E629C}">
      <dgm:prSet/>
      <dgm:spPr/>
      <dgm:t>
        <a:bodyPr/>
        <a:lstStyle/>
        <a:p>
          <a:r>
            <a:rPr lang="en-US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Shared content: relevant news, influencer content</a:t>
          </a:r>
        </a:p>
      </dgm:t>
    </dgm:pt>
    <dgm:pt modelId="{A30F9E78-270F-46EC-B187-D2F946ECD29B}" type="parTrans" cxnId="{248DB366-3DBF-4701-939F-D9227BE91369}">
      <dgm:prSet/>
      <dgm:spPr/>
      <dgm:t>
        <a:bodyPr/>
        <a:lstStyle/>
        <a:p>
          <a:endParaRPr lang="en-US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AA949F11-F703-4CF5-8E7B-71EF0CF646E6}" type="sibTrans" cxnId="{248DB366-3DBF-4701-939F-D9227BE91369}">
      <dgm:prSet/>
      <dgm:spPr/>
      <dgm:t>
        <a:bodyPr/>
        <a:lstStyle/>
        <a:p>
          <a:endParaRPr lang="en-US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9D10A60A-C483-4C05-9E4B-5FE2470BC223}">
      <dgm:prSet/>
      <dgm:spPr/>
      <dgm:t>
        <a:bodyPr/>
        <a:lstStyle/>
        <a:p>
          <a:r>
            <a:rPr lang="en-US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LinkedIn Live</a:t>
          </a:r>
        </a:p>
      </dgm:t>
    </dgm:pt>
    <dgm:pt modelId="{6344DE95-D772-4060-A186-C4E0FC2BFEE9}" type="parTrans" cxnId="{895BAB3B-D140-4F57-8FA2-C693668EF8B2}">
      <dgm:prSet/>
      <dgm:spPr/>
      <dgm:t>
        <a:bodyPr/>
        <a:lstStyle/>
        <a:p>
          <a:endParaRPr lang="en-US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B45590ED-FCB1-4925-B9A8-2C3E6DD445E0}" type="sibTrans" cxnId="{895BAB3B-D140-4F57-8FA2-C693668EF8B2}">
      <dgm:prSet/>
      <dgm:spPr/>
      <dgm:t>
        <a:bodyPr/>
        <a:lstStyle/>
        <a:p>
          <a:endParaRPr lang="en-US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A0D33D4B-4976-7946-AE42-2997304ABD24}">
      <dgm:prSet/>
      <dgm:spPr/>
      <dgm:t>
        <a:bodyPr/>
        <a:lstStyle/>
        <a:p>
          <a:r>
            <a:rPr lang="en-US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Thought leadership articles</a:t>
          </a:r>
        </a:p>
      </dgm:t>
    </dgm:pt>
    <dgm:pt modelId="{3360349B-713F-7C45-AC95-A313D78AB5E3}" type="parTrans" cxnId="{9C4960AB-9D12-F149-AAC3-AB7727AB864C}">
      <dgm:prSet/>
      <dgm:spPr/>
      <dgm:t>
        <a:bodyPr/>
        <a:lstStyle/>
        <a:p>
          <a:endParaRPr lang="en-US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4A2F049F-0136-FD4E-BAF7-50B137733308}" type="sibTrans" cxnId="{9C4960AB-9D12-F149-AAC3-AB7727AB864C}">
      <dgm:prSet/>
      <dgm:spPr/>
      <dgm:t>
        <a:bodyPr/>
        <a:lstStyle/>
        <a:p>
          <a:endParaRPr lang="en-US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5729B5F0-5BF8-D440-B421-050E1B85B4BE}">
      <dgm:prSet/>
      <dgm:spPr/>
      <dgm:t>
        <a:bodyPr/>
        <a:lstStyle/>
        <a:p>
          <a:r>
            <a:rPr lang="en-US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Infographics</a:t>
          </a:r>
        </a:p>
      </dgm:t>
    </dgm:pt>
    <dgm:pt modelId="{9037AF0B-A0D1-8F4A-A537-EB23763F5289}" type="parTrans" cxnId="{8B2D821D-225A-474B-9B5D-65B44C47263C}">
      <dgm:prSet/>
      <dgm:spPr/>
      <dgm:t>
        <a:bodyPr/>
        <a:lstStyle/>
        <a:p>
          <a:endParaRPr lang="en-US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DD383C12-B6F6-364E-B2C4-F1B1E9E6C265}" type="sibTrans" cxnId="{8B2D821D-225A-474B-9B5D-65B44C47263C}">
      <dgm:prSet/>
      <dgm:spPr/>
      <dgm:t>
        <a:bodyPr/>
        <a:lstStyle/>
        <a:p>
          <a:endParaRPr lang="en-US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E09A7365-9C12-8344-8FEA-00E86F9B457A}">
      <dgm:prSet/>
      <dgm:spPr/>
      <dgm:t>
        <a:bodyPr/>
        <a:lstStyle/>
        <a:p>
          <a:r>
            <a:rPr lang="en-US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Pulse surveys</a:t>
          </a:r>
        </a:p>
      </dgm:t>
    </dgm:pt>
    <dgm:pt modelId="{5715573C-6694-0A42-B908-1F45ED2DD21F}" type="parTrans" cxnId="{E97EEF3A-3BB5-CF4A-91EF-F6C9AF75999A}">
      <dgm:prSet/>
      <dgm:spPr/>
      <dgm:t>
        <a:bodyPr/>
        <a:lstStyle/>
        <a:p>
          <a:endParaRPr lang="en-US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629C5FC3-A00F-5A46-9C9D-D89164C61535}" type="sibTrans" cxnId="{E97EEF3A-3BB5-CF4A-91EF-F6C9AF75999A}">
      <dgm:prSet/>
      <dgm:spPr/>
      <dgm:t>
        <a:bodyPr/>
        <a:lstStyle/>
        <a:p>
          <a:endParaRPr lang="en-US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8A402D22-0593-DB4D-800B-8212DE563C48}" type="pres">
      <dgm:prSet presAssocID="{9B4C036B-C153-44D8-BCC7-171A9F0FA333}" presName="linear" presStyleCnt="0">
        <dgm:presLayoutVars>
          <dgm:animLvl val="lvl"/>
          <dgm:resizeHandles val="exact"/>
        </dgm:presLayoutVars>
      </dgm:prSet>
      <dgm:spPr/>
    </dgm:pt>
    <dgm:pt modelId="{AFB9F749-E4BE-4148-B926-5F75B8E30BE1}" type="pres">
      <dgm:prSet presAssocID="{450EEF80-4977-4899-9340-D471570521A2}" presName="parentText" presStyleLbl="node1" presStyleIdx="0" presStyleCnt="9">
        <dgm:presLayoutVars>
          <dgm:chMax val="0"/>
          <dgm:bulletEnabled val="1"/>
        </dgm:presLayoutVars>
      </dgm:prSet>
      <dgm:spPr/>
    </dgm:pt>
    <dgm:pt modelId="{E1321F88-59A9-B74F-9502-84AA24694408}" type="pres">
      <dgm:prSet presAssocID="{B1EC8F75-3F67-4917-AEF5-CA34E015B2F8}" presName="spacer" presStyleCnt="0"/>
      <dgm:spPr/>
    </dgm:pt>
    <dgm:pt modelId="{651A1993-FEA1-D043-9DDC-185B1713A977}" type="pres">
      <dgm:prSet presAssocID="{ED2B9250-4005-4A3C-ACCB-70281D84D241}" presName="parentText" presStyleLbl="node1" presStyleIdx="1" presStyleCnt="9">
        <dgm:presLayoutVars>
          <dgm:chMax val="0"/>
          <dgm:bulletEnabled val="1"/>
        </dgm:presLayoutVars>
      </dgm:prSet>
      <dgm:spPr/>
    </dgm:pt>
    <dgm:pt modelId="{9AB56D93-F718-ED4B-9126-58DF02E06F66}" type="pres">
      <dgm:prSet presAssocID="{F221B1DE-E790-4663-BBDE-4D08767A1A5E}" presName="spacer" presStyleCnt="0"/>
      <dgm:spPr/>
    </dgm:pt>
    <dgm:pt modelId="{33EC6CB6-551D-DA49-9AE7-0A9D3C69C219}" type="pres">
      <dgm:prSet presAssocID="{FAB630CC-E775-4A01-9679-CF00F77169B4}" presName="parentText" presStyleLbl="node1" presStyleIdx="2" presStyleCnt="9">
        <dgm:presLayoutVars>
          <dgm:chMax val="0"/>
          <dgm:bulletEnabled val="1"/>
        </dgm:presLayoutVars>
      </dgm:prSet>
      <dgm:spPr/>
    </dgm:pt>
    <dgm:pt modelId="{7B0BFE9D-1C7B-6A40-910D-A35B161DB6F6}" type="pres">
      <dgm:prSet presAssocID="{F435CD2B-9196-4AFF-91F3-B4B815D533F2}" presName="spacer" presStyleCnt="0"/>
      <dgm:spPr/>
    </dgm:pt>
    <dgm:pt modelId="{F331C6F3-C3E6-BA4B-BDA0-AF8538B36210}" type="pres">
      <dgm:prSet presAssocID="{3311BB03-FC16-44B9-95F2-E687F788A7B9}" presName="parentText" presStyleLbl="node1" presStyleIdx="3" presStyleCnt="9">
        <dgm:presLayoutVars>
          <dgm:chMax val="0"/>
          <dgm:bulletEnabled val="1"/>
        </dgm:presLayoutVars>
      </dgm:prSet>
      <dgm:spPr/>
    </dgm:pt>
    <dgm:pt modelId="{A4D64159-FE19-1148-8B77-2E4BC6992544}" type="pres">
      <dgm:prSet presAssocID="{89C8E751-DA22-4D66-9921-44A759D8913A}" presName="spacer" presStyleCnt="0"/>
      <dgm:spPr/>
    </dgm:pt>
    <dgm:pt modelId="{29BE1FA3-438B-BC47-A1EC-F1EBA61F66B9}" type="pres">
      <dgm:prSet presAssocID="{11EB3CF4-A422-4523-B62B-A754FA4E629C}" presName="parentText" presStyleLbl="node1" presStyleIdx="4" presStyleCnt="9">
        <dgm:presLayoutVars>
          <dgm:chMax val="0"/>
          <dgm:bulletEnabled val="1"/>
        </dgm:presLayoutVars>
      </dgm:prSet>
      <dgm:spPr/>
    </dgm:pt>
    <dgm:pt modelId="{229CC78F-3D82-CD49-B5E9-B02B88969EE8}" type="pres">
      <dgm:prSet presAssocID="{AA949F11-F703-4CF5-8E7B-71EF0CF646E6}" presName="spacer" presStyleCnt="0"/>
      <dgm:spPr/>
    </dgm:pt>
    <dgm:pt modelId="{73A24F23-FFDA-5C43-8C87-BD79EAC0717B}" type="pres">
      <dgm:prSet presAssocID="{9D10A60A-C483-4C05-9E4B-5FE2470BC223}" presName="parentText" presStyleLbl="node1" presStyleIdx="5" presStyleCnt="9">
        <dgm:presLayoutVars>
          <dgm:chMax val="0"/>
          <dgm:bulletEnabled val="1"/>
        </dgm:presLayoutVars>
      </dgm:prSet>
      <dgm:spPr/>
    </dgm:pt>
    <dgm:pt modelId="{FA259B8C-30ED-2348-8441-0A13812F42B7}" type="pres">
      <dgm:prSet presAssocID="{B45590ED-FCB1-4925-B9A8-2C3E6DD445E0}" presName="spacer" presStyleCnt="0"/>
      <dgm:spPr/>
    </dgm:pt>
    <dgm:pt modelId="{D68BA82D-526D-E646-8B0F-D77AA4052EF6}" type="pres">
      <dgm:prSet presAssocID="{A0D33D4B-4976-7946-AE42-2997304ABD24}" presName="parentText" presStyleLbl="node1" presStyleIdx="6" presStyleCnt="9">
        <dgm:presLayoutVars>
          <dgm:chMax val="0"/>
          <dgm:bulletEnabled val="1"/>
        </dgm:presLayoutVars>
      </dgm:prSet>
      <dgm:spPr/>
    </dgm:pt>
    <dgm:pt modelId="{864AB8B5-3B53-0E48-A7E2-5A1612D5B2CE}" type="pres">
      <dgm:prSet presAssocID="{4A2F049F-0136-FD4E-BAF7-50B137733308}" presName="spacer" presStyleCnt="0"/>
      <dgm:spPr/>
    </dgm:pt>
    <dgm:pt modelId="{DBCBD7FF-B9E0-154D-8EDE-A96079F2E24A}" type="pres">
      <dgm:prSet presAssocID="{5729B5F0-5BF8-D440-B421-050E1B85B4BE}" presName="parentText" presStyleLbl="node1" presStyleIdx="7" presStyleCnt="9">
        <dgm:presLayoutVars>
          <dgm:chMax val="0"/>
          <dgm:bulletEnabled val="1"/>
        </dgm:presLayoutVars>
      </dgm:prSet>
      <dgm:spPr/>
    </dgm:pt>
    <dgm:pt modelId="{9A088F36-7A69-1842-8DDE-F7CFC3374767}" type="pres">
      <dgm:prSet presAssocID="{DD383C12-B6F6-364E-B2C4-F1B1E9E6C265}" presName="spacer" presStyleCnt="0"/>
      <dgm:spPr/>
    </dgm:pt>
    <dgm:pt modelId="{BDF26D5B-ECDF-6341-8D6A-57251222BDDE}" type="pres">
      <dgm:prSet presAssocID="{E09A7365-9C12-8344-8FEA-00E86F9B457A}" presName="parentText" presStyleLbl="node1" presStyleIdx="8" presStyleCnt="9">
        <dgm:presLayoutVars>
          <dgm:chMax val="0"/>
          <dgm:bulletEnabled val="1"/>
        </dgm:presLayoutVars>
      </dgm:prSet>
      <dgm:spPr/>
    </dgm:pt>
  </dgm:ptLst>
  <dgm:cxnLst>
    <dgm:cxn modelId="{51991F17-43D0-3F4F-AB2F-F3270B14D93E}" type="presOf" srcId="{3311BB03-FC16-44B9-95F2-E687F788A7B9}" destId="{F331C6F3-C3E6-BA4B-BDA0-AF8538B36210}" srcOrd="0" destOrd="0" presId="urn:microsoft.com/office/officeart/2005/8/layout/vList2"/>
    <dgm:cxn modelId="{8B2D821D-225A-474B-9B5D-65B44C47263C}" srcId="{9B4C036B-C153-44D8-BCC7-171A9F0FA333}" destId="{5729B5F0-5BF8-D440-B421-050E1B85B4BE}" srcOrd="7" destOrd="0" parTransId="{9037AF0B-A0D1-8F4A-A537-EB23763F5289}" sibTransId="{DD383C12-B6F6-364E-B2C4-F1B1E9E6C265}"/>
    <dgm:cxn modelId="{8304982F-91A5-CF45-A97F-A3E324F106AD}" type="presOf" srcId="{5729B5F0-5BF8-D440-B421-050E1B85B4BE}" destId="{DBCBD7FF-B9E0-154D-8EDE-A96079F2E24A}" srcOrd="0" destOrd="0" presId="urn:microsoft.com/office/officeart/2005/8/layout/vList2"/>
    <dgm:cxn modelId="{D67FAD37-CAEB-A74D-B2F7-07B86A578EB3}" type="presOf" srcId="{11EB3CF4-A422-4523-B62B-A754FA4E629C}" destId="{29BE1FA3-438B-BC47-A1EC-F1EBA61F66B9}" srcOrd="0" destOrd="0" presId="urn:microsoft.com/office/officeart/2005/8/layout/vList2"/>
    <dgm:cxn modelId="{E97EEF3A-3BB5-CF4A-91EF-F6C9AF75999A}" srcId="{9B4C036B-C153-44D8-BCC7-171A9F0FA333}" destId="{E09A7365-9C12-8344-8FEA-00E86F9B457A}" srcOrd="8" destOrd="0" parTransId="{5715573C-6694-0A42-B908-1F45ED2DD21F}" sibTransId="{629C5FC3-A00F-5A46-9C9D-D89164C61535}"/>
    <dgm:cxn modelId="{895BAB3B-D140-4F57-8FA2-C693668EF8B2}" srcId="{9B4C036B-C153-44D8-BCC7-171A9F0FA333}" destId="{9D10A60A-C483-4C05-9E4B-5FE2470BC223}" srcOrd="5" destOrd="0" parTransId="{6344DE95-D772-4060-A186-C4E0FC2BFEE9}" sibTransId="{B45590ED-FCB1-4925-B9A8-2C3E6DD445E0}"/>
    <dgm:cxn modelId="{B08D3764-462F-F649-8EE1-43C0BB73C8F4}" type="presOf" srcId="{FAB630CC-E775-4A01-9679-CF00F77169B4}" destId="{33EC6CB6-551D-DA49-9AE7-0A9D3C69C219}" srcOrd="0" destOrd="0" presId="urn:microsoft.com/office/officeart/2005/8/layout/vList2"/>
    <dgm:cxn modelId="{248DB366-3DBF-4701-939F-D9227BE91369}" srcId="{9B4C036B-C153-44D8-BCC7-171A9F0FA333}" destId="{11EB3CF4-A422-4523-B62B-A754FA4E629C}" srcOrd="4" destOrd="0" parTransId="{A30F9E78-270F-46EC-B187-D2F946ECD29B}" sibTransId="{AA949F11-F703-4CF5-8E7B-71EF0CF646E6}"/>
    <dgm:cxn modelId="{3E1BCD68-0AD3-2C4B-A73C-70553D87761D}" type="presOf" srcId="{9B4C036B-C153-44D8-BCC7-171A9F0FA333}" destId="{8A402D22-0593-DB4D-800B-8212DE563C48}" srcOrd="0" destOrd="0" presId="urn:microsoft.com/office/officeart/2005/8/layout/vList2"/>
    <dgm:cxn modelId="{B5043D6C-C891-1E43-B98D-8795090D49A3}" type="presOf" srcId="{A0D33D4B-4976-7946-AE42-2997304ABD24}" destId="{D68BA82D-526D-E646-8B0F-D77AA4052EF6}" srcOrd="0" destOrd="0" presId="urn:microsoft.com/office/officeart/2005/8/layout/vList2"/>
    <dgm:cxn modelId="{1056437F-C78F-4730-BFA4-1FA62802B6A3}" srcId="{9B4C036B-C153-44D8-BCC7-171A9F0FA333}" destId="{450EEF80-4977-4899-9340-D471570521A2}" srcOrd="0" destOrd="0" parTransId="{53794C35-E29F-477B-91E8-F4AAE9BD179A}" sibTransId="{B1EC8F75-3F67-4917-AEF5-CA34E015B2F8}"/>
    <dgm:cxn modelId="{A7C12886-439A-DD49-89C3-A80D0FE73765}" type="presOf" srcId="{ED2B9250-4005-4A3C-ACCB-70281D84D241}" destId="{651A1993-FEA1-D043-9DDC-185B1713A977}" srcOrd="0" destOrd="0" presId="urn:microsoft.com/office/officeart/2005/8/layout/vList2"/>
    <dgm:cxn modelId="{DCADAC8F-5A75-134D-A95A-45D0CF945BEE}" type="presOf" srcId="{450EEF80-4977-4899-9340-D471570521A2}" destId="{AFB9F749-E4BE-4148-B926-5F75B8E30BE1}" srcOrd="0" destOrd="0" presId="urn:microsoft.com/office/officeart/2005/8/layout/vList2"/>
    <dgm:cxn modelId="{9C4960AB-9D12-F149-AAC3-AB7727AB864C}" srcId="{9B4C036B-C153-44D8-BCC7-171A9F0FA333}" destId="{A0D33D4B-4976-7946-AE42-2997304ABD24}" srcOrd="6" destOrd="0" parTransId="{3360349B-713F-7C45-AC95-A313D78AB5E3}" sibTransId="{4A2F049F-0136-FD4E-BAF7-50B137733308}"/>
    <dgm:cxn modelId="{0D7B3BBC-F634-49BC-AC6D-7DA23CD7E0C2}" srcId="{9B4C036B-C153-44D8-BCC7-171A9F0FA333}" destId="{ED2B9250-4005-4A3C-ACCB-70281D84D241}" srcOrd="1" destOrd="0" parTransId="{9F05E1D5-D686-4E98-975A-C261E6C89E38}" sibTransId="{F221B1DE-E790-4663-BBDE-4D08767A1A5E}"/>
    <dgm:cxn modelId="{152B96C5-E487-434E-B922-09F4AD6CAA1A}" srcId="{9B4C036B-C153-44D8-BCC7-171A9F0FA333}" destId="{FAB630CC-E775-4A01-9679-CF00F77169B4}" srcOrd="2" destOrd="0" parTransId="{1F7CA771-D84F-4665-BF7D-0F3D804D9A47}" sibTransId="{F435CD2B-9196-4AFF-91F3-B4B815D533F2}"/>
    <dgm:cxn modelId="{057D73E0-03E2-0049-934F-6B5D6CE9E0C0}" type="presOf" srcId="{9D10A60A-C483-4C05-9E4B-5FE2470BC223}" destId="{73A24F23-FFDA-5C43-8C87-BD79EAC0717B}" srcOrd="0" destOrd="0" presId="urn:microsoft.com/office/officeart/2005/8/layout/vList2"/>
    <dgm:cxn modelId="{29FDC3ED-587C-493F-B1F5-64F26C121FB5}" srcId="{9B4C036B-C153-44D8-BCC7-171A9F0FA333}" destId="{3311BB03-FC16-44B9-95F2-E687F788A7B9}" srcOrd="3" destOrd="0" parTransId="{CEB06D7B-1039-4D9A-81D9-49B8A6536B81}" sibTransId="{89C8E751-DA22-4D66-9921-44A759D8913A}"/>
    <dgm:cxn modelId="{54DEB3FB-77BD-2D46-862F-4F4E727F0E43}" type="presOf" srcId="{E09A7365-9C12-8344-8FEA-00E86F9B457A}" destId="{BDF26D5B-ECDF-6341-8D6A-57251222BDDE}" srcOrd="0" destOrd="0" presId="urn:microsoft.com/office/officeart/2005/8/layout/vList2"/>
    <dgm:cxn modelId="{0E8E0764-B631-7941-B583-F5F96A09D22D}" type="presParOf" srcId="{8A402D22-0593-DB4D-800B-8212DE563C48}" destId="{AFB9F749-E4BE-4148-B926-5F75B8E30BE1}" srcOrd="0" destOrd="0" presId="urn:microsoft.com/office/officeart/2005/8/layout/vList2"/>
    <dgm:cxn modelId="{5C744CCB-F07E-B345-80DB-D25499FA3322}" type="presParOf" srcId="{8A402D22-0593-DB4D-800B-8212DE563C48}" destId="{E1321F88-59A9-B74F-9502-84AA24694408}" srcOrd="1" destOrd="0" presId="urn:microsoft.com/office/officeart/2005/8/layout/vList2"/>
    <dgm:cxn modelId="{9324BB9A-5DA4-224F-8F8D-BB7B92173B56}" type="presParOf" srcId="{8A402D22-0593-DB4D-800B-8212DE563C48}" destId="{651A1993-FEA1-D043-9DDC-185B1713A977}" srcOrd="2" destOrd="0" presId="urn:microsoft.com/office/officeart/2005/8/layout/vList2"/>
    <dgm:cxn modelId="{7BDA612E-F1CB-154E-BFC5-961BAD2AF2AF}" type="presParOf" srcId="{8A402D22-0593-DB4D-800B-8212DE563C48}" destId="{9AB56D93-F718-ED4B-9126-58DF02E06F66}" srcOrd="3" destOrd="0" presId="urn:microsoft.com/office/officeart/2005/8/layout/vList2"/>
    <dgm:cxn modelId="{F96CC71F-71CE-C340-8EC8-EE1BB1F3BB6C}" type="presParOf" srcId="{8A402D22-0593-DB4D-800B-8212DE563C48}" destId="{33EC6CB6-551D-DA49-9AE7-0A9D3C69C219}" srcOrd="4" destOrd="0" presId="urn:microsoft.com/office/officeart/2005/8/layout/vList2"/>
    <dgm:cxn modelId="{313F8A23-4D01-F34A-89D9-A3DDAE6B1E43}" type="presParOf" srcId="{8A402D22-0593-DB4D-800B-8212DE563C48}" destId="{7B0BFE9D-1C7B-6A40-910D-A35B161DB6F6}" srcOrd="5" destOrd="0" presId="urn:microsoft.com/office/officeart/2005/8/layout/vList2"/>
    <dgm:cxn modelId="{193C66E1-DD07-FF46-990D-D7A8690DE165}" type="presParOf" srcId="{8A402D22-0593-DB4D-800B-8212DE563C48}" destId="{F331C6F3-C3E6-BA4B-BDA0-AF8538B36210}" srcOrd="6" destOrd="0" presId="urn:microsoft.com/office/officeart/2005/8/layout/vList2"/>
    <dgm:cxn modelId="{D216E403-14CC-4240-8B1D-DAD347D4C315}" type="presParOf" srcId="{8A402D22-0593-DB4D-800B-8212DE563C48}" destId="{A4D64159-FE19-1148-8B77-2E4BC6992544}" srcOrd="7" destOrd="0" presId="urn:microsoft.com/office/officeart/2005/8/layout/vList2"/>
    <dgm:cxn modelId="{FE6E7D9A-6BD7-C646-A2C9-1594AB27C862}" type="presParOf" srcId="{8A402D22-0593-DB4D-800B-8212DE563C48}" destId="{29BE1FA3-438B-BC47-A1EC-F1EBA61F66B9}" srcOrd="8" destOrd="0" presId="urn:microsoft.com/office/officeart/2005/8/layout/vList2"/>
    <dgm:cxn modelId="{284DAA84-8E16-5440-BB63-25DA8AF1388F}" type="presParOf" srcId="{8A402D22-0593-DB4D-800B-8212DE563C48}" destId="{229CC78F-3D82-CD49-B5E9-B02B88969EE8}" srcOrd="9" destOrd="0" presId="urn:microsoft.com/office/officeart/2005/8/layout/vList2"/>
    <dgm:cxn modelId="{FF9996B3-21B5-7448-8CF8-9C6FAD8DE95C}" type="presParOf" srcId="{8A402D22-0593-DB4D-800B-8212DE563C48}" destId="{73A24F23-FFDA-5C43-8C87-BD79EAC0717B}" srcOrd="10" destOrd="0" presId="urn:microsoft.com/office/officeart/2005/8/layout/vList2"/>
    <dgm:cxn modelId="{B4CED561-AA78-9B45-B938-247C9B124928}" type="presParOf" srcId="{8A402D22-0593-DB4D-800B-8212DE563C48}" destId="{FA259B8C-30ED-2348-8441-0A13812F42B7}" srcOrd="11" destOrd="0" presId="urn:microsoft.com/office/officeart/2005/8/layout/vList2"/>
    <dgm:cxn modelId="{042F1AF9-3A23-1B46-927C-547BA8CFEEB0}" type="presParOf" srcId="{8A402D22-0593-DB4D-800B-8212DE563C48}" destId="{D68BA82D-526D-E646-8B0F-D77AA4052EF6}" srcOrd="12" destOrd="0" presId="urn:microsoft.com/office/officeart/2005/8/layout/vList2"/>
    <dgm:cxn modelId="{D184F4F6-DDF2-3E42-811F-676A42118A6D}" type="presParOf" srcId="{8A402D22-0593-DB4D-800B-8212DE563C48}" destId="{864AB8B5-3B53-0E48-A7E2-5A1612D5B2CE}" srcOrd="13" destOrd="0" presId="urn:microsoft.com/office/officeart/2005/8/layout/vList2"/>
    <dgm:cxn modelId="{92599BED-9A86-C044-9035-F43F299BAFF4}" type="presParOf" srcId="{8A402D22-0593-DB4D-800B-8212DE563C48}" destId="{DBCBD7FF-B9E0-154D-8EDE-A96079F2E24A}" srcOrd="14" destOrd="0" presId="urn:microsoft.com/office/officeart/2005/8/layout/vList2"/>
    <dgm:cxn modelId="{04F622DA-AA92-294B-95B2-C46EC1772120}" type="presParOf" srcId="{8A402D22-0593-DB4D-800B-8212DE563C48}" destId="{9A088F36-7A69-1842-8DDE-F7CFC3374767}" srcOrd="15" destOrd="0" presId="urn:microsoft.com/office/officeart/2005/8/layout/vList2"/>
    <dgm:cxn modelId="{9826F67E-CFF7-8742-8AF7-AEF0F28BC90C}" type="presParOf" srcId="{8A402D22-0593-DB4D-800B-8212DE563C48}" destId="{BDF26D5B-ECDF-6341-8D6A-57251222BDDE}" srcOrd="1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9B4C036B-C153-44D8-BCC7-171A9F0FA333}" type="doc">
      <dgm:prSet loTypeId="urn:microsoft.com/office/officeart/2005/8/layout/vList2" loCatId="list" qsTypeId="urn:microsoft.com/office/officeart/2005/8/quickstyle/simple2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450EEF80-4977-4899-9340-D471570521A2}">
      <dgm:prSet/>
      <dgm:spPr/>
      <dgm:t>
        <a:bodyPr/>
        <a:lstStyle/>
        <a:p>
          <a:pPr rtl="0"/>
          <a:r>
            <a:rPr lang="en-US">
              <a:latin typeface="Tahoma"/>
              <a:ea typeface="Tahoma"/>
              <a:cs typeface="Tahoma"/>
            </a:rPr>
            <a:t>Professional level Hootsuite accounts for all regions for social media scheduling and analytics reporting.</a:t>
          </a:r>
        </a:p>
      </dgm:t>
    </dgm:pt>
    <dgm:pt modelId="{53794C35-E29F-477B-91E8-F4AAE9BD179A}" type="parTrans" cxnId="{1056437F-C78F-4730-BFA4-1FA62802B6A3}">
      <dgm:prSet/>
      <dgm:spPr/>
      <dgm:t>
        <a:bodyPr/>
        <a:lstStyle/>
        <a:p>
          <a:endParaRPr lang="en-US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B1EC8F75-3F67-4917-AEF5-CA34E015B2F8}" type="sibTrans" cxnId="{1056437F-C78F-4730-BFA4-1FA62802B6A3}">
      <dgm:prSet/>
      <dgm:spPr/>
      <dgm:t>
        <a:bodyPr/>
        <a:lstStyle/>
        <a:p>
          <a:endParaRPr lang="en-US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ED2B9250-4005-4A3C-ACCB-70281D84D241}">
      <dgm:prSet/>
      <dgm:spPr/>
      <dgm:t>
        <a:bodyPr/>
        <a:lstStyle/>
        <a:p>
          <a:pPr rtl="0"/>
          <a:r>
            <a:rPr lang="en-US">
              <a:latin typeface="Tahoma"/>
              <a:ea typeface="Tahoma"/>
              <a:cs typeface="Tahoma"/>
            </a:rPr>
            <a:t>Each region has their own access to the Gather Voices video platform.</a:t>
          </a:r>
        </a:p>
      </dgm:t>
    </dgm:pt>
    <dgm:pt modelId="{9F05E1D5-D686-4E98-975A-C261E6C89E38}" type="parTrans" cxnId="{0D7B3BBC-F634-49BC-AC6D-7DA23CD7E0C2}">
      <dgm:prSet/>
      <dgm:spPr/>
      <dgm:t>
        <a:bodyPr/>
        <a:lstStyle/>
        <a:p>
          <a:endParaRPr lang="en-US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F221B1DE-E790-4663-BBDE-4D08767A1A5E}" type="sibTrans" cxnId="{0D7B3BBC-F634-49BC-AC6D-7DA23CD7E0C2}">
      <dgm:prSet/>
      <dgm:spPr/>
      <dgm:t>
        <a:bodyPr/>
        <a:lstStyle/>
        <a:p>
          <a:endParaRPr lang="en-US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FAB630CC-E775-4A01-9679-CF00F77169B4}">
      <dgm:prSet/>
      <dgm:spPr/>
      <dgm:t>
        <a:bodyPr/>
        <a:lstStyle/>
        <a:p>
          <a:pPr rtl="0"/>
          <a:r>
            <a:rPr lang="en-US">
              <a:latin typeface="Tahoma"/>
              <a:ea typeface="Tahoma"/>
              <a:cs typeface="Tahoma"/>
            </a:rPr>
            <a:t>Monthly open forums to ask questions and share ideas. </a:t>
          </a:r>
        </a:p>
      </dgm:t>
    </dgm:pt>
    <dgm:pt modelId="{1F7CA771-D84F-4665-BF7D-0F3D804D9A47}" type="parTrans" cxnId="{152B96C5-E487-434E-B922-09F4AD6CAA1A}">
      <dgm:prSet/>
      <dgm:spPr/>
      <dgm:t>
        <a:bodyPr/>
        <a:lstStyle/>
        <a:p>
          <a:endParaRPr lang="en-US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F435CD2B-9196-4AFF-91F3-B4B815D533F2}" type="sibTrans" cxnId="{152B96C5-E487-434E-B922-09F4AD6CAA1A}">
      <dgm:prSet/>
      <dgm:spPr/>
      <dgm:t>
        <a:bodyPr/>
        <a:lstStyle/>
        <a:p>
          <a:endParaRPr lang="en-US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11EB3CF4-A422-4523-B62B-A754FA4E629C}">
      <dgm:prSet phldr="0"/>
      <dgm:spPr/>
      <dgm:t>
        <a:bodyPr/>
        <a:lstStyle/>
        <a:p>
          <a:pPr rtl="0"/>
          <a:r>
            <a:rPr lang="en-US">
              <a:latin typeface="Tahoma"/>
              <a:ea typeface="Tahoma"/>
              <a:cs typeface="Tahoma"/>
            </a:rPr>
            <a:t>LinkedIn business pages for greater reach, and the opportunity to publish thought leadership content. </a:t>
          </a:r>
        </a:p>
      </dgm:t>
    </dgm:pt>
    <dgm:pt modelId="{A30F9E78-270F-46EC-B187-D2F946ECD29B}" type="parTrans" cxnId="{248DB366-3DBF-4701-939F-D9227BE91369}">
      <dgm:prSet/>
      <dgm:spPr/>
      <dgm:t>
        <a:bodyPr/>
        <a:lstStyle/>
        <a:p>
          <a:endParaRPr lang="en-US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AA949F11-F703-4CF5-8E7B-71EF0CF646E6}" type="sibTrans" cxnId="{248DB366-3DBF-4701-939F-D9227BE91369}">
      <dgm:prSet/>
      <dgm:spPr/>
      <dgm:t>
        <a:bodyPr/>
        <a:lstStyle/>
        <a:p>
          <a:endParaRPr lang="en-US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E09A7365-9C12-8344-8FEA-00E86F9B457A}">
      <dgm:prSet phldr="0"/>
      <dgm:spPr/>
      <dgm:t>
        <a:bodyPr/>
        <a:lstStyle/>
        <a:p>
          <a:pPr rtl="0"/>
          <a:r>
            <a:rPr lang="en-US">
              <a:latin typeface="Tahoma"/>
              <a:ea typeface="Tahoma"/>
              <a:cs typeface="Tahoma"/>
            </a:rPr>
            <a:t>Toolkits with sample copy and social graphics created for all flagship events. </a:t>
          </a:r>
        </a:p>
      </dgm:t>
    </dgm:pt>
    <dgm:pt modelId="{5715573C-6694-0A42-B908-1F45ED2DD21F}" type="parTrans" cxnId="{E97EEF3A-3BB5-CF4A-91EF-F6C9AF75999A}">
      <dgm:prSet/>
      <dgm:spPr/>
      <dgm:t>
        <a:bodyPr/>
        <a:lstStyle/>
        <a:p>
          <a:endParaRPr lang="en-US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629C5FC3-A00F-5A46-9C9D-D89164C61535}" type="sibTrans" cxnId="{E97EEF3A-3BB5-CF4A-91EF-F6C9AF75999A}">
      <dgm:prSet/>
      <dgm:spPr/>
      <dgm:t>
        <a:bodyPr/>
        <a:lstStyle/>
        <a:p>
          <a:endParaRPr lang="en-US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8A402D22-0593-DB4D-800B-8212DE563C48}" type="pres">
      <dgm:prSet presAssocID="{9B4C036B-C153-44D8-BCC7-171A9F0FA333}" presName="linear" presStyleCnt="0">
        <dgm:presLayoutVars>
          <dgm:animLvl val="lvl"/>
          <dgm:resizeHandles val="exact"/>
        </dgm:presLayoutVars>
      </dgm:prSet>
      <dgm:spPr/>
    </dgm:pt>
    <dgm:pt modelId="{AFB9F749-E4BE-4148-B926-5F75B8E30BE1}" type="pres">
      <dgm:prSet presAssocID="{450EEF80-4977-4899-9340-D471570521A2}" presName="parentText" presStyleLbl="node1" presStyleIdx="0" presStyleCnt="5">
        <dgm:presLayoutVars>
          <dgm:chMax val="0"/>
          <dgm:bulletEnabled val="1"/>
        </dgm:presLayoutVars>
      </dgm:prSet>
      <dgm:spPr/>
    </dgm:pt>
    <dgm:pt modelId="{E1321F88-59A9-B74F-9502-84AA24694408}" type="pres">
      <dgm:prSet presAssocID="{B1EC8F75-3F67-4917-AEF5-CA34E015B2F8}" presName="spacer" presStyleCnt="0"/>
      <dgm:spPr/>
    </dgm:pt>
    <dgm:pt modelId="{651A1993-FEA1-D043-9DDC-185B1713A977}" type="pres">
      <dgm:prSet presAssocID="{ED2B9250-4005-4A3C-ACCB-70281D84D241}" presName="parentText" presStyleLbl="node1" presStyleIdx="1" presStyleCnt="5">
        <dgm:presLayoutVars>
          <dgm:chMax val="0"/>
          <dgm:bulletEnabled val="1"/>
        </dgm:presLayoutVars>
      </dgm:prSet>
      <dgm:spPr/>
    </dgm:pt>
    <dgm:pt modelId="{9AB56D93-F718-ED4B-9126-58DF02E06F66}" type="pres">
      <dgm:prSet presAssocID="{F221B1DE-E790-4663-BBDE-4D08767A1A5E}" presName="spacer" presStyleCnt="0"/>
      <dgm:spPr/>
    </dgm:pt>
    <dgm:pt modelId="{33EC6CB6-551D-DA49-9AE7-0A9D3C69C219}" type="pres">
      <dgm:prSet presAssocID="{FAB630CC-E775-4A01-9679-CF00F77169B4}" presName="parentText" presStyleLbl="node1" presStyleIdx="2" presStyleCnt="5">
        <dgm:presLayoutVars>
          <dgm:chMax val="0"/>
          <dgm:bulletEnabled val="1"/>
        </dgm:presLayoutVars>
      </dgm:prSet>
      <dgm:spPr/>
    </dgm:pt>
    <dgm:pt modelId="{7B0BFE9D-1C7B-6A40-910D-A35B161DB6F6}" type="pres">
      <dgm:prSet presAssocID="{F435CD2B-9196-4AFF-91F3-B4B815D533F2}" presName="spacer" presStyleCnt="0"/>
      <dgm:spPr/>
    </dgm:pt>
    <dgm:pt modelId="{29BE1FA3-438B-BC47-A1EC-F1EBA61F66B9}" type="pres">
      <dgm:prSet presAssocID="{11EB3CF4-A422-4523-B62B-A754FA4E629C}" presName="parentText" presStyleLbl="node1" presStyleIdx="3" presStyleCnt="5">
        <dgm:presLayoutVars>
          <dgm:chMax val="0"/>
          <dgm:bulletEnabled val="1"/>
        </dgm:presLayoutVars>
      </dgm:prSet>
      <dgm:spPr/>
    </dgm:pt>
    <dgm:pt modelId="{229CC78F-3D82-CD49-B5E9-B02B88969EE8}" type="pres">
      <dgm:prSet presAssocID="{AA949F11-F703-4CF5-8E7B-71EF0CF646E6}" presName="spacer" presStyleCnt="0"/>
      <dgm:spPr/>
    </dgm:pt>
    <dgm:pt modelId="{BDF26D5B-ECDF-6341-8D6A-57251222BDDE}" type="pres">
      <dgm:prSet presAssocID="{E09A7365-9C12-8344-8FEA-00E86F9B457A}" presName="parentText" presStyleLbl="node1" presStyleIdx="4" presStyleCnt="5">
        <dgm:presLayoutVars>
          <dgm:chMax val="0"/>
          <dgm:bulletEnabled val="1"/>
        </dgm:presLayoutVars>
      </dgm:prSet>
      <dgm:spPr/>
    </dgm:pt>
  </dgm:ptLst>
  <dgm:cxnLst>
    <dgm:cxn modelId="{D67FAD37-CAEB-A74D-B2F7-07B86A578EB3}" type="presOf" srcId="{11EB3CF4-A422-4523-B62B-A754FA4E629C}" destId="{29BE1FA3-438B-BC47-A1EC-F1EBA61F66B9}" srcOrd="0" destOrd="0" presId="urn:microsoft.com/office/officeart/2005/8/layout/vList2"/>
    <dgm:cxn modelId="{E97EEF3A-3BB5-CF4A-91EF-F6C9AF75999A}" srcId="{9B4C036B-C153-44D8-BCC7-171A9F0FA333}" destId="{E09A7365-9C12-8344-8FEA-00E86F9B457A}" srcOrd="4" destOrd="0" parTransId="{5715573C-6694-0A42-B908-1F45ED2DD21F}" sibTransId="{629C5FC3-A00F-5A46-9C9D-D89164C61535}"/>
    <dgm:cxn modelId="{B08D3764-462F-F649-8EE1-43C0BB73C8F4}" type="presOf" srcId="{FAB630CC-E775-4A01-9679-CF00F77169B4}" destId="{33EC6CB6-551D-DA49-9AE7-0A9D3C69C219}" srcOrd="0" destOrd="0" presId="urn:microsoft.com/office/officeart/2005/8/layout/vList2"/>
    <dgm:cxn modelId="{248DB366-3DBF-4701-939F-D9227BE91369}" srcId="{9B4C036B-C153-44D8-BCC7-171A9F0FA333}" destId="{11EB3CF4-A422-4523-B62B-A754FA4E629C}" srcOrd="3" destOrd="0" parTransId="{A30F9E78-270F-46EC-B187-D2F946ECD29B}" sibTransId="{AA949F11-F703-4CF5-8E7B-71EF0CF646E6}"/>
    <dgm:cxn modelId="{3E1BCD68-0AD3-2C4B-A73C-70553D87761D}" type="presOf" srcId="{9B4C036B-C153-44D8-BCC7-171A9F0FA333}" destId="{8A402D22-0593-DB4D-800B-8212DE563C48}" srcOrd="0" destOrd="0" presId="urn:microsoft.com/office/officeart/2005/8/layout/vList2"/>
    <dgm:cxn modelId="{1056437F-C78F-4730-BFA4-1FA62802B6A3}" srcId="{9B4C036B-C153-44D8-BCC7-171A9F0FA333}" destId="{450EEF80-4977-4899-9340-D471570521A2}" srcOrd="0" destOrd="0" parTransId="{53794C35-E29F-477B-91E8-F4AAE9BD179A}" sibTransId="{B1EC8F75-3F67-4917-AEF5-CA34E015B2F8}"/>
    <dgm:cxn modelId="{A7C12886-439A-DD49-89C3-A80D0FE73765}" type="presOf" srcId="{ED2B9250-4005-4A3C-ACCB-70281D84D241}" destId="{651A1993-FEA1-D043-9DDC-185B1713A977}" srcOrd="0" destOrd="0" presId="urn:microsoft.com/office/officeart/2005/8/layout/vList2"/>
    <dgm:cxn modelId="{DCADAC8F-5A75-134D-A95A-45D0CF945BEE}" type="presOf" srcId="{450EEF80-4977-4899-9340-D471570521A2}" destId="{AFB9F749-E4BE-4148-B926-5F75B8E30BE1}" srcOrd="0" destOrd="0" presId="urn:microsoft.com/office/officeart/2005/8/layout/vList2"/>
    <dgm:cxn modelId="{0D7B3BBC-F634-49BC-AC6D-7DA23CD7E0C2}" srcId="{9B4C036B-C153-44D8-BCC7-171A9F0FA333}" destId="{ED2B9250-4005-4A3C-ACCB-70281D84D241}" srcOrd="1" destOrd="0" parTransId="{9F05E1D5-D686-4E98-975A-C261E6C89E38}" sibTransId="{F221B1DE-E790-4663-BBDE-4D08767A1A5E}"/>
    <dgm:cxn modelId="{152B96C5-E487-434E-B922-09F4AD6CAA1A}" srcId="{9B4C036B-C153-44D8-BCC7-171A9F0FA333}" destId="{FAB630CC-E775-4A01-9679-CF00F77169B4}" srcOrd="2" destOrd="0" parTransId="{1F7CA771-D84F-4665-BF7D-0F3D804D9A47}" sibTransId="{F435CD2B-9196-4AFF-91F3-B4B815D533F2}"/>
    <dgm:cxn modelId="{54DEB3FB-77BD-2D46-862F-4F4E727F0E43}" type="presOf" srcId="{E09A7365-9C12-8344-8FEA-00E86F9B457A}" destId="{BDF26D5B-ECDF-6341-8D6A-57251222BDDE}" srcOrd="0" destOrd="0" presId="urn:microsoft.com/office/officeart/2005/8/layout/vList2"/>
    <dgm:cxn modelId="{0E8E0764-B631-7941-B583-F5F96A09D22D}" type="presParOf" srcId="{8A402D22-0593-DB4D-800B-8212DE563C48}" destId="{AFB9F749-E4BE-4148-B926-5F75B8E30BE1}" srcOrd="0" destOrd="0" presId="urn:microsoft.com/office/officeart/2005/8/layout/vList2"/>
    <dgm:cxn modelId="{5C744CCB-F07E-B345-80DB-D25499FA3322}" type="presParOf" srcId="{8A402D22-0593-DB4D-800B-8212DE563C48}" destId="{E1321F88-59A9-B74F-9502-84AA24694408}" srcOrd="1" destOrd="0" presId="urn:microsoft.com/office/officeart/2005/8/layout/vList2"/>
    <dgm:cxn modelId="{9324BB9A-5DA4-224F-8F8D-BB7B92173B56}" type="presParOf" srcId="{8A402D22-0593-DB4D-800B-8212DE563C48}" destId="{651A1993-FEA1-D043-9DDC-185B1713A977}" srcOrd="2" destOrd="0" presId="urn:microsoft.com/office/officeart/2005/8/layout/vList2"/>
    <dgm:cxn modelId="{7BDA612E-F1CB-154E-BFC5-961BAD2AF2AF}" type="presParOf" srcId="{8A402D22-0593-DB4D-800B-8212DE563C48}" destId="{9AB56D93-F718-ED4B-9126-58DF02E06F66}" srcOrd="3" destOrd="0" presId="urn:microsoft.com/office/officeart/2005/8/layout/vList2"/>
    <dgm:cxn modelId="{F96CC71F-71CE-C340-8EC8-EE1BB1F3BB6C}" type="presParOf" srcId="{8A402D22-0593-DB4D-800B-8212DE563C48}" destId="{33EC6CB6-551D-DA49-9AE7-0A9D3C69C219}" srcOrd="4" destOrd="0" presId="urn:microsoft.com/office/officeart/2005/8/layout/vList2"/>
    <dgm:cxn modelId="{313F8A23-4D01-F34A-89D9-A3DDAE6B1E43}" type="presParOf" srcId="{8A402D22-0593-DB4D-800B-8212DE563C48}" destId="{7B0BFE9D-1C7B-6A40-910D-A35B161DB6F6}" srcOrd="5" destOrd="0" presId="urn:microsoft.com/office/officeart/2005/8/layout/vList2"/>
    <dgm:cxn modelId="{FE6E7D9A-6BD7-C646-A2C9-1594AB27C862}" type="presParOf" srcId="{8A402D22-0593-DB4D-800B-8212DE563C48}" destId="{29BE1FA3-438B-BC47-A1EC-F1EBA61F66B9}" srcOrd="6" destOrd="0" presId="urn:microsoft.com/office/officeart/2005/8/layout/vList2"/>
    <dgm:cxn modelId="{284DAA84-8E16-5440-BB63-25DA8AF1388F}" type="presParOf" srcId="{8A402D22-0593-DB4D-800B-8212DE563C48}" destId="{229CC78F-3D82-CD49-B5E9-B02B88969EE8}" srcOrd="7" destOrd="0" presId="urn:microsoft.com/office/officeart/2005/8/layout/vList2"/>
    <dgm:cxn modelId="{9826F67E-CFF7-8742-8AF7-AEF0F28BC90C}" type="presParOf" srcId="{8A402D22-0593-DB4D-800B-8212DE563C48}" destId="{BDF26D5B-ECDF-6341-8D6A-57251222BDDE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FB9F749-E4BE-4148-B926-5F75B8E30BE1}">
      <dsp:nvSpPr>
        <dsp:cNvPr id="0" name=""/>
        <dsp:cNvSpPr/>
      </dsp:nvSpPr>
      <dsp:spPr>
        <a:xfrm>
          <a:off x="0" y="108176"/>
          <a:ext cx="5181600" cy="55615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>
              <a:latin typeface="Tahoma"/>
              <a:ea typeface="Tahoma"/>
              <a:cs typeface="Tahoma"/>
            </a:rPr>
            <a:t>Average 20 percent community growth across all channels</a:t>
          </a:r>
        </a:p>
      </dsp:txBody>
      <dsp:txXfrm>
        <a:off x="27149" y="135325"/>
        <a:ext cx="5127302" cy="501854"/>
      </dsp:txXfrm>
    </dsp:sp>
    <dsp:sp modelId="{651A1993-FEA1-D043-9DDC-185B1713A977}">
      <dsp:nvSpPr>
        <dsp:cNvPr id="0" name=""/>
        <dsp:cNvSpPr/>
      </dsp:nvSpPr>
      <dsp:spPr>
        <a:xfrm>
          <a:off x="0" y="704648"/>
          <a:ext cx="5181600" cy="55615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One percent average monthly engagement rate</a:t>
          </a:r>
        </a:p>
      </dsp:txBody>
      <dsp:txXfrm>
        <a:off x="27149" y="731797"/>
        <a:ext cx="5127302" cy="501854"/>
      </dsp:txXfrm>
    </dsp:sp>
    <dsp:sp modelId="{33EC6CB6-551D-DA49-9AE7-0A9D3C69C219}">
      <dsp:nvSpPr>
        <dsp:cNvPr id="0" name=""/>
        <dsp:cNvSpPr/>
      </dsp:nvSpPr>
      <dsp:spPr>
        <a:xfrm>
          <a:off x="0" y="1301120"/>
          <a:ext cx="5181600" cy="55615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Average 1,500 link clicks per month</a:t>
          </a:r>
        </a:p>
      </dsp:txBody>
      <dsp:txXfrm>
        <a:off x="27149" y="1328269"/>
        <a:ext cx="5127302" cy="501854"/>
      </dsp:txXfrm>
    </dsp:sp>
    <dsp:sp modelId="{F331C6F3-C3E6-BA4B-BDA0-AF8538B36210}">
      <dsp:nvSpPr>
        <dsp:cNvPr id="0" name=""/>
        <dsp:cNvSpPr/>
      </dsp:nvSpPr>
      <dsp:spPr>
        <a:xfrm>
          <a:off x="0" y="1897592"/>
          <a:ext cx="5181600" cy="55615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Five to seven posts per week per channel</a:t>
          </a:r>
        </a:p>
      </dsp:txBody>
      <dsp:txXfrm>
        <a:off x="27149" y="1924741"/>
        <a:ext cx="5127302" cy="501854"/>
      </dsp:txXfrm>
    </dsp:sp>
    <dsp:sp modelId="{29BE1FA3-438B-BC47-A1EC-F1EBA61F66B9}">
      <dsp:nvSpPr>
        <dsp:cNvPr id="0" name=""/>
        <dsp:cNvSpPr/>
      </dsp:nvSpPr>
      <dsp:spPr>
        <a:xfrm>
          <a:off x="0" y="2494065"/>
          <a:ext cx="5181600" cy="55615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100,000 average monthly impressions on HBA posts</a:t>
          </a:r>
        </a:p>
      </dsp:txBody>
      <dsp:txXfrm>
        <a:off x="27149" y="2521214"/>
        <a:ext cx="5127302" cy="501854"/>
      </dsp:txXfrm>
    </dsp:sp>
    <dsp:sp modelId="{73A24F23-FFDA-5C43-8C87-BD79EAC0717B}">
      <dsp:nvSpPr>
        <dsp:cNvPr id="0" name=""/>
        <dsp:cNvSpPr/>
      </dsp:nvSpPr>
      <dsp:spPr>
        <a:xfrm>
          <a:off x="0" y="3090537"/>
          <a:ext cx="5181600" cy="55615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HBA and GPC website traffic: Five percent increase in overall yearly web traffic</a:t>
          </a:r>
        </a:p>
      </dsp:txBody>
      <dsp:txXfrm>
        <a:off x="27149" y="3117686"/>
        <a:ext cx="5127302" cy="501854"/>
      </dsp:txXfrm>
    </dsp:sp>
    <dsp:sp modelId="{BCF73803-F28E-4D02-936D-9256FAF8758C}">
      <dsp:nvSpPr>
        <dsp:cNvPr id="0" name=""/>
        <dsp:cNvSpPr/>
      </dsp:nvSpPr>
      <dsp:spPr>
        <a:xfrm>
          <a:off x="0" y="3687009"/>
          <a:ext cx="5181600" cy="55615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l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i="0" kern="1200">
              <a:latin typeface="Tahoma"/>
              <a:ea typeface="Tahoma"/>
              <a:cs typeface="Tahoma"/>
            </a:rPr>
            <a:t>Highlight HBA’s diverse community by leveraging 50 members as influencers through engaging videos</a:t>
          </a:r>
        </a:p>
      </dsp:txBody>
      <dsp:txXfrm>
        <a:off x="27149" y="3714158"/>
        <a:ext cx="5127302" cy="50185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FB9F749-E4BE-4148-B926-5F75B8E30BE1}">
      <dsp:nvSpPr>
        <dsp:cNvPr id="0" name=""/>
        <dsp:cNvSpPr/>
      </dsp:nvSpPr>
      <dsp:spPr>
        <a:xfrm>
          <a:off x="0" y="144976"/>
          <a:ext cx="5181600" cy="40774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Original posts with branded graphics</a:t>
          </a:r>
        </a:p>
      </dsp:txBody>
      <dsp:txXfrm>
        <a:off x="19904" y="164880"/>
        <a:ext cx="5141792" cy="367937"/>
      </dsp:txXfrm>
    </dsp:sp>
    <dsp:sp modelId="{651A1993-FEA1-D043-9DDC-185B1713A977}">
      <dsp:nvSpPr>
        <dsp:cNvPr id="0" name=""/>
        <dsp:cNvSpPr/>
      </dsp:nvSpPr>
      <dsp:spPr>
        <a:xfrm>
          <a:off x="0" y="601681"/>
          <a:ext cx="5181600" cy="40774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Testimonials (graphics and video)</a:t>
          </a:r>
        </a:p>
      </dsp:txBody>
      <dsp:txXfrm>
        <a:off x="19904" y="621585"/>
        <a:ext cx="5141792" cy="367937"/>
      </dsp:txXfrm>
    </dsp:sp>
    <dsp:sp modelId="{33EC6CB6-551D-DA49-9AE7-0A9D3C69C219}">
      <dsp:nvSpPr>
        <dsp:cNvPr id="0" name=""/>
        <dsp:cNvSpPr/>
      </dsp:nvSpPr>
      <dsp:spPr>
        <a:xfrm>
          <a:off x="0" y="1058386"/>
          <a:ext cx="5181600" cy="40774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Social media takeovers</a:t>
          </a:r>
        </a:p>
      </dsp:txBody>
      <dsp:txXfrm>
        <a:off x="19904" y="1078290"/>
        <a:ext cx="5141792" cy="367937"/>
      </dsp:txXfrm>
    </dsp:sp>
    <dsp:sp modelId="{F331C6F3-C3E6-BA4B-BDA0-AF8538B36210}">
      <dsp:nvSpPr>
        <dsp:cNvPr id="0" name=""/>
        <dsp:cNvSpPr/>
      </dsp:nvSpPr>
      <dsp:spPr>
        <a:xfrm>
          <a:off x="0" y="1515091"/>
          <a:ext cx="5181600" cy="40774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Original video content</a:t>
          </a:r>
        </a:p>
      </dsp:txBody>
      <dsp:txXfrm>
        <a:off x="19904" y="1534995"/>
        <a:ext cx="5141792" cy="367937"/>
      </dsp:txXfrm>
    </dsp:sp>
    <dsp:sp modelId="{29BE1FA3-438B-BC47-A1EC-F1EBA61F66B9}">
      <dsp:nvSpPr>
        <dsp:cNvPr id="0" name=""/>
        <dsp:cNvSpPr/>
      </dsp:nvSpPr>
      <dsp:spPr>
        <a:xfrm>
          <a:off x="0" y="1971796"/>
          <a:ext cx="5181600" cy="40774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Shared content: relevant news, influencer content</a:t>
          </a:r>
        </a:p>
      </dsp:txBody>
      <dsp:txXfrm>
        <a:off x="19904" y="1991700"/>
        <a:ext cx="5141792" cy="367937"/>
      </dsp:txXfrm>
    </dsp:sp>
    <dsp:sp modelId="{73A24F23-FFDA-5C43-8C87-BD79EAC0717B}">
      <dsp:nvSpPr>
        <dsp:cNvPr id="0" name=""/>
        <dsp:cNvSpPr/>
      </dsp:nvSpPr>
      <dsp:spPr>
        <a:xfrm>
          <a:off x="0" y="2428501"/>
          <a:ext cx="5181600" cy="40774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LinkedIn Live</a:t>
          </a:r>
        </a:p>
      </dsp:txBody>
      <dsp:txXfrm>
        <a:off x="19904" y="2448405"/>
        <a:ext cx="5141792" cy="367937"/>
      </dsp:txXfrm>
    </dsp:sp>
    <dsp:sp modelId="{D68BA82D-526D-E646-8B0F-D77AA4052EF6}">
      <dsp:nvSpPr>
        <dsp:cNvPr id="0" name=""/>
        <dsp:cNvSpPr/>
      </dsp:nvSpPr>
      <dsp:spPr>
        <a:xfrm>
          <a:off x="0" y="2885206"/>
          <a:ext cx="5181600" cy="40774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Thought leadership articles</a:t>
          </a:r>
        </a:p>
      </dsp:txBody>
      <dsp:txXfrm>
        <a:off x="19904" y="2905110"/>
        <a:ext cx="5141792" cy="367937"/>
      </dsp:txXfrm>
    </dsp:sp>
    <dsp:sp modelId="{DBCBD7FF-B9E0-154D-8EDE-A96079F2E24A}">
      <dsp:nvSpPr>
        <dsp:cNvPr id="0" name=""/>
        <dsp:cNvSpPr/>
      </dsp:nvSpPr>
      <dsp:spPr>
        <a:xfrm>
          <a:off x="0" y="3341911"/>
          <a:ext cx="5181600" cy="40774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Infographics</a:t>
          </a:r>
        </a:p>
      </dsp:txBody>
      <dsp:txXfrm>
        <a:off x="19904" y="3361815"/>
        <a:ext cx="5141792" cy="367937"/>
      </dsp:txXfrm>
    </dsp:sp>
    <dsp:sp modelId="{BDF26D5B-ECDF-6341-8D6A-57251222BDDE}">
      <dsp:nvSpPr>
        <dsp:cNvPr id="0" name=""/>
        <dsp:cNvSpPr/>
      </dsp:nvSpPr>
      <dsp:spPr>
        <a:xfrm>
          <a:off x="0" y="3798616"/>
          <a:ext cx="5181600" cy="40774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Pulse surveys</a:t>
          </a:r>
        </a:p>
      </dsp:txBody>
      <dsp:txXfrm>
        <a:off x="19904" y="3818520"/>
        <a:ext cx="5141792" cy="367937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FB9F749-E4BE-4148-B926-5F75B8E30BE1}">
      <dsp:nvSpPr>
        <dsp:cNvPr id="0" name=""/>
        <dsp:cNvSpPr/>
      </dsp:nvSpPr>
      <dsp:spPr>
        <a:xfrm>
          <a:off x="0" y="387099"/>
          <a:ext cx="5181600" cy="67626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>
              <a:latin typeface="Tahoma"/>
              <a:ea typeface="Tahoma"/>
              <a:cs typeface="Tahoma"/>
            </a:rPr>
            <a:t>Professional level Hootsuite accounts for all regions for social media scheduling and analytics reporting.</a:t>
          </a:r>
        </a:p>
      </dsp:txBody>
      <dsp:txXfrm>
        <a:off x="33012" y="420111"/>
        <a:ext cx="5115576" cy="610236"/>
      </dsp:txXfrm>
    </dsp:sp>
    <dsp:sp modelId="{651A1993-FEA1-D043-9DDC-185B1713A977}">
      <dsp:nvSpPr>
        <dsp:cNvPr id="0" name=""/>
        <dsp:cNvSpPr/>
      </dsp:nvSpPr>
      <dsp:spPr>
        <a:xfrm>
          <a:off x="0" y="1112319"/>
          <a:ext cx="5181600" cy="67626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>
              <a:latin typeface="Tahoma"/>
              <a:ea typeface="Tahoma"/>
              <a:cs typeface="Tahoma"/>
            </a:rPr>
            <a:t>Each region has their own access to the Gather Voices video platform.</a:t>
          </a:r>
        </a:p>
      </dsp:txBody>
      <dsp:txXfrm>
        <a:off x="33012" y="1145331"/>
        <a:ext cx="5115576" cy="610236"/>
      </dsp:txXfrm>
    </dsp:sp>
    <dsp:sp modelId="{33EC6CB6-551D-DA49-9AE7-0A9D3C69C219}">
      <dsp:nvSpPr>
        <dsp:cNvPr id="0" name=""/>
        <dsp:cNvSpPr/>
      </dsp:nvSpPr>
      <dsp:spPr>
        <a:xfrm>
          <a:off x="0" y="1837539"/>
          <a:ext cx="5181600" cy="67626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>
              <a:latin typeface="Tahoma"/>
              <a:ea typeface="Tahoma"/>
              <a:cs typeface="Tahoma"/>
            </a:rPr>
            <a:t>Monthly open forums to ask questions and share ideas. </a:t>
          </a:r>
        </a:p>
      </dsp:txBody>
      <dsp:txXfrm>
        <a:off x="33012" y="1870551"/>
        <a:ext cx="5115576" cy="610236"/>
      </dsp:txXfrm>
    </dsp:sp>
    <dsp:sp modelId="{29BE1FA3-438B-BC47-A1EC-F1EBA61F66B9}">
      <dsp:nvSpPr>
        <dsp:cNvPr id="0" name=""/>
        <dsp:cNvSpPr/>
      </dsp:nvSpPr>
      <dsp:spPr>
        <a:xfrm>
          <a:off x="0" y="2562759"/>
          <a:ext cx="5181600" cy="67626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>
              <a:latin typeface="Tahoma"/>
              <a:ea typeface="Tahoma"/>
              <a:cs typeface="Tahoma"/>
            </a:rPr>
            <a:t>LinkedIn business pages for greater reach, and the opportunity to publish thought leadership content. </a:t>
          </a:r>
        </a:p>
      </dsp:txBody>
      <dsp:txXfrm>
        <a:off x="33012" y="2595771"/>
        <a:ext cx="5115576" cy="610236"/>
      </dsp:txXfrm>
    </dsp:sp>
    <dsp:sp modelId="{BDF26D5B-ECDF-6341-8D6A-57251222BDDE}">
      <dsp:nvSpPr>
        <dsp:cNvPr id="0" name=""/>
        <dsp:cNvSpPr/>
      </dsp:nvSpPr>
      <dsp:spPr>
        <a:xfrm>
          <a:off x="0" y="3287979"/>
          <a:ext cx="5181600" cy="67626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>
              <a:latin typeface="Tahoma"/>
              <a:ea typeface="Tahoma"/>
              <a:cs typeface="Tahoma"/>
            </a:rPr>
            <a:t>Toolkits with sample copy and social graphics created for all flagship events. </a:t>
          </a:r>
        </a:p>
      </dsp:txBody>
      <dsp:txXfrm>
        <a:off x="33012" y="3320991"/>
        <a:ext cx="5115576" cy="61023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77365B1-5630-45B9-9C83-3D0E0288222E}" type="datetimeFigureOut">
              <a:rPr lang="en-US" smtClean="0"/>
              <a:t>1/31/2024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A1918A0-28F0-440C-BB9C-ED3EB12F0F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58295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90EB2CB7-6413-4053-83BD-0D5B823FB137}"/>
              </a:ext>
            </a:extLst>
          </p:cNvPr>
          <p:cNvSpPr/>
          <p:nvPr userDrawn="1"/>
        </p:nvSpPr>
        <p:spPr>
          <a:xfrm>
            <a:off x="-10579" y="0"/>
            <a:ext cx="12192000" cy="6858000"/>
          </a:xfrm>
          <a:prstGeom prst="rect">
            <a:avLst/>
          </a:prstGeom>
          <a:solidFill>
            <a:srgbClr val="7757A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3F55802-17CA-4076-B857-C9DC108ED70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745" y="1183132"/>
            <a:ext cx="2681375" cy="679281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94BF3282-D615-4942-B153-7DA6A0F402BD}"/>
              </a:ext>
            </a:extLst>
          </p:cNvPr>
          <p:cNvCxnSpPr/>
          <p:nvPr userDrawn="1"/>
        </p:nvCxnSpPr>
        <p:spPr>
          <a:xfrm>
            <a:off x="437745" y="5171440"/>
            <a:ext cx="7944255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FF4EB36-3AAF-4966-AD85-26AED9BA913F}"/>
              </a:ext>
            </a:extLst>
          </p:cNvPr>
          <p:cNvCxnSpPr/>
          <p:nvPr userDrawn="1"/>
        </p:nvCxnSpPr>
        <p:spPr>
          <a:xfrm>
            <a:off x="437745" y="2021840"/>
            <a:ext cx="7944255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2">
            <a:extLst>
              <a:ext uri="{FF2B5EF4-FFF2-40B4-BE49-F238E27FC236}">
                <a16:creationId xmlns:a16="http://schemas.microsoft.com/office/drawing/2014/main" id="{B9B7B0BB-251E-4D4A-8DE2-2258F3114021}"/>
              </a:ext>
            </a:extLst>
          </p:cNvPr>
          <p:cNvSpPr txBox="1">
            <a:spLocks/>
          </p:cNvSpPr>
          <p:nvPr userDrawn="1"/>
        </p:nvSpPr>
        <p:spPr>
          <a:xfrm>
            <a:off x="437745" y="347966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F9EB3B"/>
                </a:solidFill>
                <a:latin typeface="Palatino Linotype" panose="02040502050505030304" pitchFamily="18" charset="0"/>
                <a:ea typeface="+mj-ea"/>
                <a:cs typeface="+mj-cs"/>
              </a:defRPr>
            </a:lvl1pPr>
          </a:lstStyle>
          <a:p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A0025C2-1B2A-4442-8433-6DCE26492ED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37745" y="5241065"/>
            <a:ext cx="2533650" cy="590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45589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BA8050-CD1A-48DE-9A8B-95E0B2D305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70FB36-0932-48AB-B8D5-639AB6C5CEF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5C1F3D8-5E0C-40DE-84DB-C88AEF4F245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746EA2D-7CE6-4BC1-9D58-FB8582DBFF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BEBC2FA-07BA-4109-B90D-6DE26AB066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E927CDB-2577-439D-8A54-F58553F68E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816CF-AA9B-43E8-B03A-27A7790080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28039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41DD43-4CC0-4B26-9667-F9F32E3758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CBDC750-AFF3-4A19-BD8A-4E32515BEC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2273BB9-B01E-4E87-A540-085FF75F98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4A8EF43-BF8A-4066-BDB5-8125ADA9B72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55E36E6-A5BE-4A16-984E-05A697C79D5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77955A4-6CBD-4AE6-AA8A-2DEA2A765E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8E6FCE5-617F-47FE-9D93-CDD8473462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6C002C7-1401-4EE1-9C9A-A0CFCBA645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816CF-AA9B-43E8-B03A-27A7790080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103802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31C14B-FE94-4528-873A-857D9DFC40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B61AA65-B8B4-4675-8E5B-EBAFC3D2BC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23EC980-ABE3-4168-8FDA-B9398913AC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159B4E3-186F-4FFB-9FFC-B0E15C581C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816CF-AA9B-43E8-B03A-27A7790080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016861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15EEFF0-7E61-4F33-A82F-A6A07E55F8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628B200-E1F0-4FD8-8CC2-7C0C3B11B7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C497A1B-D49B-48D3-A965-39266747BD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816CF-AA9B-43E8-B03A-27A7790080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271361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E8EB16-C7C4-4375-B003-0BEC513F1F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6C3628-2E9C-4ADE-B45C-9975C6EC36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6F65C1F-BFF5-47DD-A1BB-960D0C6A13B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1245572-4231-481B-9F9F-902FCAA3CA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089CD55-468D-4482-818B-DB0E80BAE4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BDC5280-FFF9-4996-BC56-D45DB40AFE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816CF-AA9B-43E8-B03A-27A7790080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207005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38DE4C-EF31-444B-93D8-E20BA6371F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CFF121E-0564-4D09-A769-9CC41BFC23F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FA2FD2B-F7B3-4A03-9DD3-F3D9FDCA6BD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7A22F64-5C3F-4254-BA2A-A84313DBDB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2AF1F03-EE42-48EA-81E9-BA217D438F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915D6DA-63FD-4A6D-963E-E10942AF89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816CF-AA9B-43E8-B03A-27A7790080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01365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15195B-24DB-4AF2-AAF7-C5120E2AAC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BCBACFB-A561-49E6-B0F1-DE90F8159B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592004-1E5A-4D30-BB49-9481AF0F0B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B679C1-CE35-4B13-804A-8D724594C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7B8CCB-66CE-46AE-BB70-D80C0E2BDE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816CF-AA9B-43E8-B03A-27A7790080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052955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3F4136A-1721-4FE1-AFD6-764885502EB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0865B67-0C81-44EF-AA6A-8230486B496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428CA7-2B43-4900-8CC9-941934D309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2E9750-C2C9-4CA3-ADE4-8B97FA39CC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F804D6-88BE-4657-A947-CF96F75984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816CF-AA9B-43E8-B03A-27A7790080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20843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Heading and Conten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3B8449-5F67-1C4B-A60E-9D1BC2F118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5EC0A0B-C25E-CA44-BB88-AC6E3E5E3F8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is-IS"/>
              <a:t>© BRUNSWICK GROUP 2021</a:t>
            </a:r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A9529DA-617D-AF48-9D57-FE93D295364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849D65C-07E8-402F-B173-879496E933B2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1BF53C0-87E9-6440-AB66-83F8AF8312C8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714296" y="1633131"/>
            <a:ext cx="10754767" cy="4506234"/>
          </a:xfrm>
        </p:spPr>
        <p:txBody>
          <a:bodyPr/>
          <a:lstStyle>
            <a:lvl1pPr>
              <a:spcAft>
                <a:spcPts val="1089"/>
              </a:spcAft>
              <a:defRPr/>
            </a:lvl1pPr>
            <a:lvl2pPr>
              <a:spcAft>
                <a:spcPts val="1089"/>
              </a:spcAft>
              <a:defRPr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5497657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AF028366-11EC-14D2-8F98-574801A4D57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56138" y="2338388"/>
            <a:ext cx="6816725" cy="1743075"/>
          </a:xfrm>
        </p:spPr>
        <p:txBody>
          <a:bodyPr>
            <a:normAutofit/>
          </a:bodyPr>
          <a:lstStyle>
            <a:lvl1pPr marL="0" indent="0">
              <a:buNone/>
              <a:defRPr sz="6000" b="1" cap="all" baseline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>
              <a:defRPr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>
              <a:defRPr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>
              <a:defRPr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en-US"/>
              <a:t>PRESENTATION TITLE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9DEFCA0C-CD71-4BED-7162-3151F5A53A8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56138" y="4364038"/>
            <a:ext cx="4818062" cy="481012"/>
          </a:xfrm>
        </p:spPr>
        <p:txBody>
          <a:bodyPr>
            <a:normAutofit/>
          </a:bodyPr>
          <a:lstStyle>
            <a:lvl1pPr marL="0" indent="0">
              <a:buNone/>
              <a:defRPr sz="2000" b="1" cap="all" baseline="0">
                <a:solidFill>
                  <a:schemeClr val="accent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/>
              <a:t>PRESENTATION SUBTITLE/DATE</a:t>
            </a:r>
          </a:p>
        </p:txBody>
      </p:sp>
    </p:spTree>
    <p:extLst>
      <p:ext uri="{BB962C8B-B14F-4D97-AF65-F5344CB8AC3E}">
        <p14:creationId xmlns:p14="http://schemas.microsoft.com/office/powerpoint/2010/main" val="25949749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Gradi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A0C825A-9E62-4D83-BBBC-677C1CAB3EF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579" y="-1"/>
            <a:ext cx="12207022" cy="685800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3F55802-17CA-4076-B857-C9DC108ED70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745" y="1183132"/>
            <a:ext cx="2681375" cy="679281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94BF3282-D615-4942-B153-7DA6A0F402BD}"/>
              </a:ext>
            </a:extLst>
          </p:cNvPr>
          <p:cNvCxnSpPr/>
          <p:nvPr userDrawn="1"/>
        </p:nvCxnSpPr>
        <p:spPr>
          <a:xfrm>
            <a:off x="437745" y="5171440"/>
            <a:ext cx="7944255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FF4EB36-3AAF-4966-AD85-26AED9BA913F}"/>
              </a:ext>
            </a:extLst>
          </p:cNvPr>
          <p:cNvCxnSpPr/>
          <p:nvPr userDrawn="1"/>
        </p:nvCxnSpPr>
        <p:spPr>
          <a:xfrm>
            <a:off x="437745" y="2021840"/>
            <a:ext cx="7944255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2">
            <a:extLst>
              <a:ext uri="{FF2B5EF4-FFF2-40B4-BE49-F238E27FC236}">
                <a16:creationId xmlns:a16="http://schemas.microsoft.com/office/drawing/2014/main" id="{B9B7B0BB-251E-4D4A-8DE2-2258F3114021}"/>
              </a:ext>
            </a:extLst>
          </p:cNvPr>
          <p:cNvSpPr txBox="1">
            <a:spLocks/>
          </p:cNvSpPr>
          <p:nvPr userDrawn="1"/>
        </p:nvSpPr>
        <p:spPr>
          <a:xfrm>
            <a:off x="437745" y="347966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F9EB3B"/>
                </a:solidFill>
                <a:latin typeface="Palatino Linotype" panose="02040502050505030304" pitchFamily="18" charset="0"/>
                <a:ea typeface="+mj-ea"/>
                <a:cs typeface="+mj-cs"/>
              </a:defRPr>
            </a:lvl1pPr>
          </a:lstStyle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A51B0BD-D723-402E-844C-44F35D245CA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37745" y="5294762"/>
            <a:ext cx="2476500" cy="485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890641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b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0E52DCAE-CF0A-5F72-78E6-3D3F8DDE646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147789" y="1923068"/>
            <a:ext cx="7466033" cy="779312"/>
          </a:xfrm>
          <a:solidFill>
            <a:schemeClr val="accent3"/>
          </a:solidFill>
          <a:ln>
            <a:noFill/>
          </a:ln>
        </p:spPr>
        <p:txBody>
          <a:bodyPr anchor="ctr">
            <a:normAutofit/>
          </a:bodyPr>
          <a:lstStyle>
            <a:lvl1pPr marL="0" indent="0">
              <a:buNone/>
              <a:defRPr sz="4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TITLE LINE 1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F147882-E29B-FABF-6A30-02B00F809A3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147789" y="3025218"/>
            <a:ext cx="7466033" cy="779312"/>
          </a:xfrm>
          <a:solidFill>
            <a:schemeClr val="accent3"/>
          </a:solidFill>
          <a:ln>
            <a:noFill/>
          </a:ln>
        </p:spPr>
        <p:txBody>
          <a:bodyPr anchor="ctr">
            <a:normAutofit/>
          </a:bodyPr>
          <a:lstStyle>
            <a:lvl1pPr marL="0" indent="0">
              <a:buNone/>
              <a:defRPr sz="3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TITLE LINE 2</a:t>
            </a:r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5DCDA0A2-7BC2-BB42-2EED-71A8390CB04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147789" y="4127368"/>
            <a:ext cx="7466033" cy="779312"/>
          </a:xfrm>
          <a:solidFill>
            <a:schemeClr val="accent3"/>
          </a:solidFill>
          <a:ln>
            <a:noFill/>
          </a:ln>
        </p:spPr>
        <p:txBody>
          <a:bodyPr anchor="ctr">
            <a:normAutofit/>
          </a:bodyPr>
          <a:lstStyle>
            <a:lvl1pPr marL="0" indent="0">
              <a:buNone/>
              <a:defRPr sz="3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DATE, SUBTITLE, ETC.</a:t>
            </a:r>
          </a:p>
        </p:txBody>
      </p:sp>
    </p:spTree>
    <p:extLst>
      <p:ext uri="{BB962C8B-B14F-4D97-AF65-F5344CB8AC3E}">
        <p14:creationId xmlns:p14="http://schemas.microsoft.com/office/powerpoint/2010/main" val="53771398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c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0E52DCAE-CF0A-5F72-78E6-3D3F8DDE646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147789" y="1923068"/>
            <a:ext cx="7466033" cy="779312"/>
          </a:xfrm>
          <a:solidFill>
            <a:schemeClr val="accent1"/>
          </a:solidFill>
          <a:ln>
            <a:noFill/>
          </a:ln>
        </p:spPr>
        <p:txBody>
          <a:bodyPr anchor="ctr">
            <a:normAutofit/>
          </a:bodyPr>
          <a:lstStyle>
            <a:lvl1pPr marL="0" indent="0">
              <a:buNone/>
              <a:defRPr sz="4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TITLE LINE 1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F147882-E29B-FABF-6A30-02B00F809A3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147789" y="3025218"/>
            <a:ext cx="7466033" cy="779312"/>
          </a:xfrm>
          <a:solidFill>
            <a:schemeClr val="accent1"/>
          </a:solidFill>
          <a:ln>
            <a:noFill/>
          </a:ln>
        </p:spPr>
        <p:txBody>
          <a:bodyPr anchor="ctr">
            <a:normAutofit/>
          </a:bodyPr>
          <a:lstStyle>
            <a:lvl1pPr marL="0" indent="0">
              <a:buNone/>
              <a:defRPr sz="3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TITLE LINE 2</a:t>
            </a:r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5DCDA0A2-7BC2-BB42-2EED-71A8390CB04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147789" y="4127368"/>
            <a:ext cx="7466033" cy="779312"/>
          </a:xfrm>
          <a:solidFill>
            <a:schemeClr val="accent1"/>
          </a:solidFill>
          <a:ln>
            <a:noFill/>
          </a:ln>
        </p:spPr>
        <p:txBody>
          <a:bodyPr anchor="ctr">
            <a:normAutofit/>
          </a:bodyPr>
          <a:lstStyle>
            <a:lvl1pPr marL="0" indent="0">
              <a:buNone/>
              <a:defRPr sz="3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DATE, SUBTITLE, ETC.</a:t>
            </a:r>
          </a:p>
        </p:txBody>
      </p:sp>
    </p:spTree>
    <p:extLst>
      <p:ext uri="{BB962C8B-B14F-4D97-AF65-F5344CB8AC3E}">
        <p14:creationId xmlns:p14="http://schemas.microsoft.com/office/powerpoint/2010/main" val="254907985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6FE1F5-CF32-9632-63C9-B5C445C79BC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00575" y="574675"/>
            <a:ext cx="6570663" cy="962025"/>
          </a:xfrm>
        </p:spPr>
        <p:txBody>
          <a:bodyPr anchor="ctr">
            <a:normAutofit/>
          </a:bodyPr>
          <a:lstStyle>
            <a:lvl1pPr marL="0" indent="0">
              <a:buNone/>
              <a:defRPr sz="40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2C05874-2154-0CD0-627A-03E0FEB9CD3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00575" y="1847850"/>
            <a:ext cx="6570663" cy="4024313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  <a:lvl2pPr>
              <a:defRPr>
                <a:solidFill>
                  <a:schemeClr val="bg2"/>
                </a:solidFill>
              </a:defRPr>
            </a:lvl2pPr>
            <a:lvl3pPr>
              <a:defRPr>
                <a:solidFill>
                  <a:schemeClr val="bg2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8810215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660D79-A667-0435-127E-6FB568CC802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90854" y="365125"/>
            <a:ext cx="6762946" cy="1325563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TITLE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744C2D10-A5DF-C06D-24E5-107E0005248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590854" y="1885950"/>
            <a:ext cx="6762946" cy="4110038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4628295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16B951-9768-D64F-69B7-64ABD6D4468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TITLE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45AE3A95-9D45-B0E0-D18B-251DB09E4DC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200" y="1970088"/>
            <a:ext cx="10515600" cy="247967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8920039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8DE626F-FC45-295F-68F0-F4F867BC7EB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200" y="1928190"/>
            <a:ext cx="10515600" cy="3700823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4DD73159-A81B-B1E9-05C2-957683C6FF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1325563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23360948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4F8E22-522C-6CCB-067F-D116CCD8A9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542107"/>
            <a:ext cx="10515600" cy="89340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TITLE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A6E246FB-862D-DBA4-6FDC-AC9F774F6D8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1857375"/>
            <a:ext cx="10515600" cy="42037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3194656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41904539-7BE1-2C8C-9E6D-B72FA64EBF0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5268913"/>
            <a:ext cx="1960563" cy="1589087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r>
              <a:rPr lang="en-US"/>
              <a:t>Insert headshot here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2DE5E839-CD07-74A1-2536-2704BF658AA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717143" y="1556044"/>
            <a:ext cx="8757713" cy="3430588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Insert quote copy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D67A6278-716B-5F39-9A58-6F27746271E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393950" y="5268913"/>
            <a:ext cx="3355975" cy="6223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pPr lvl="0"/>
            <a:r>
              <a:rPr lang="en-US"/>
              <a:t>- Name, company</a:t>
            </a:r>
          </a:p>
        </p:txBody>
      </p:sp>
    </p:spTree>
    <p:extLst>
      <p:ext uri="{BB962C8B-B14F-4D97-AF65-F5344CB8AC3E}">
        <p14:creationId xmlns:p14="http://schemas.microsoft.com/office/powerpoint/2010/main" val="152179532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2DE5E839-CD07-74A1-2536-2704BF658AA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717143" y="1556044"/>
            <a:ext cx="8757713" cy="3430588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Insert quote copy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D67A6278-716B-5F39-9A58-6F27746271E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118881" y="5146364"/>
            <a:ext cx="3355975" cy="622300"/>
          </a:xfrm>
        </p:spPr>
        <p:txBody>
          <a:bodyPr>
            <a:normAutofit/>
          </a:bodyPr>
          <a:lstStyle>
            <a:lvl1pPr marL="0" indent="0" algn="r">
              <a:buNone/>
              <a:defRPr sz="1800"/>
            </a:lvl1pPr>
          </a:lstStyle>
          <a:p>
            <a:pPr lvl="0"/>
            <a:r>
              <a:rPr lang="en-US"/>
              <a:t>- Name, company</a:t>
            </a:r>
          </a:p>
        </p:txBody>
      </p:sp>
    </p:spTree>
    <p:extLst>
      <p:ext uri="{BB962C8B-B14F-4D97-AF65-F5344CB8AC3E}">
        <p14:creationId xmlns:p14="http://schemas.microsoft.com/office/powerpoint/2010/main" val="335088161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6015EF68-A2C6-0641-4EB7-DBCA75D2486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717143" y="1556044"/>
            <a:ext cx="8757713" cy="3430588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Insert quote copy</a:t>
            </a:r>
          </a:p>
        </p:txBody>
      </p:sp>
      <p:sp>
        <p:nvSpPr>
          <p:cNvPr id="10" name="Picture Placeholder 6">
            <a:extLst>
              <a:ext uri="{FF2B5EF4-FFF2-40B4-BE49-F238E27FC236}">
                <a16:creationId xmlns:a16="http://schemas.microsoft.com/office/drawing/2014/main" id="{B15005DB-BD06-8E32-75FC-C852837FFE75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5268913"/>
            <a:ext cx="1960563" cy="1589087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r>
              <a:rPr lang="en-US"/>
              <a:t>Insert headshot here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40830AC4-53E4-4EC0-27E1-E4BAC08B3EF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412804" y="5655412"/>
            <a:ext cx="3355975" cy="6223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pPr lvl="0"/>
            <a:r>
              <a:rPr lang="en-US"/>
              <a:t>- Name, company</a:t>
            </a:r>
          </a:p>
        </p:txBody>
      </p:sp>
    </p:spTree>
    <p:extLst>
      <p:ext uri="{BB962C8B-B14F-4D97-AF65-F5344CB8AC3E}">
        <p14:creationId xmlns:p14="http://schemas.microsoft.com/office/powerpoint/2010/main" val="23502834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C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90EB2CB7-6413-4053-83BD-0D5B823FB137}"/>
              </a:ext>
            </a:extLst>
          </p:cNvPr>
          <p:cNvSpPr/>
          <p:nvPr userDrawn="1"/>
        </p:nvSpPr>
        <p:spPr>
          <a:xfrm>
            <a:off x="-10579" y="0"/>
            <a:ext cx="5371474" cy="6858000"/>
          </a:xfrm>
          <a:prstGeom prst="rect">
            <a:avLst/>
          </a:prstGeom>
          <a:solidFill>
            <a:srgbClr val="7757A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3F55802-17CA-4076-B857-C9DC108ED70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50968"/>
            <a:ext cx="2681375" cy="679281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886C41F-4CDD-4625-904D-173F568A8F34}"/>
              </a:ext>
            </a:extLst>
          </p:cNvPr>
          <p:cNvCxnSpPr/>
          <p:nvPr userDrawn="1"/>
        </p:nvCxnSpPr>
        <p:spPr>
          <a:xfrm>
            <a:off x="6571129" y="1111624"/>
            <a:ext cx="4634753" cy="0"/>
          </a:xfrm>
          <a:prstGeom prst="line">
            <a:avLst/>
          </a:prstGeom>
          <a:ln w="19050">
            <a:solidFill>
              <a:srgbClr val="58595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E6F0928D-029B-4701-AF1F-8B9ED97B3AB4}"/>
              </a:ext>
            </a:extLst>
          </p:cNvPr>
          <p:cNvCxnSpPr/>
          <p:nvPr userDrawn="1"/>
        </p:nvCxnSpPr>
        <p:spPr>
          <a:xfrm>
            <a:off x="6571129" y="5693784"/>
            <a:ext cx="4634753" cy="0"/>
          </a:xfrm>
          <a:prstGeom prst="line">
            <a:avLst/>
          </a:prstGeom>
          <a:ln w="19050">
            <a:solidFill>
              <a:srgbClr val="58595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C2B4A2C-DDAB-4DE2-868C-84FB81EDA3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5117F18-6FF0-42D6-88C4-5FFB7C205D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4EC7DA8-9076-41C3-8BCC-D648DD8DAB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B515B"/>
                </a:solidFill>
                <a:latin typeface="Palatino Linotype" panose="02040502050505030304" pitchFamily="18" charset="0"/>
              </a:defRPr>
            </a:lvl1pPr>
          </a:lstStyle>
          <a:p>
            <a:fld id="{0AB816CF-AA9B-43E8-B03A-27A77900809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048567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7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3B8C9674-082C-6F52-3EAC-FA933D794F5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717143" y="1556044"/>
            <a:ext cx="8757713" cy="3430588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Insert quote copy</a:t>
            </a:r>
          </a:p>
        </p:txBody>
      </p:sp>
      <p:sp>
        <p:nvSpPr>
          <p:cNvPr id="9" name="Text Placeholder 10">
            <a:extLst>
              <a:ext uri="{FF2B5EF4-FFF2-40B4-BE49-F238E27FC236}">
                <a16:creationId xmlns:a16="http://schemas.microsoft.com/office/drawing/2014/main" id="{7E8C125B-B7F4-6F96-920F-4754447D36A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118881" y="5603564"/>
            <a:ext cx="3355975" cy="622300"/>
          </a:xfrm>
        </p:spPr>
        <p:txBody>
          <a:bodyPr>
            <a:normAutofit/>
          </a:bodyPr>
          <a:lstStyle>
            <a:lvl1pPr marL="0" indent="0" algn="r">
              <a:buNone/>
              <a:defRPr sz="1800"/>
            </a:lvl1pPr>
          </a:lstStyle>
          <a:p>
            <a:pPr lvl="0"/>
            <a:r>
              <a:rPr lang="en-US"/>
              <a:t>- Name, company</a:t>
            </a:r>
          </a:p>
        </p:txBody>
      </p:sp>
    </p:spTree>
    <p:extLst>
      <p:ext uri="{BB962C8B-B14F-4D97-AF65-F5344CB8AC3E}">
        <p14:creationId xmlns:p14="http://schemas.microsoft.com/office/powerpoint/2010/main" val="393682729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8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66E326-8530-4406-9BAD-F98804FD04E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TITLE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6460C382-3362-BF81-1896-417E313F1B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200" y="2206625"/>
            <a:ext cx="7494588" cy="360997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4116163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9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66E326-8530-4406-9BAD-F98804FD04E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TITLE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6460C382-3362-BF81-1896-417E313F1B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200" y="2206625"/>
            <a:ext cx="7494588" cy="360997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3514482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0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66E326-8530-4406-9BAD-F98804FD04E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TITLE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6460C382-3362-BF81-1896-417E313F1B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200" y="2206625"/>
            <a:ext cx="7494588" cy="360997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4922104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1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66E326-8530-4406-9BAD-F98804FD04E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TITLE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6460C382-3362-BF81-1896-417E313F1B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200" y="2206625"/>
            <a:ext cx="7494588" cy="360997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3880520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2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66E326-8530-4406-9BAD-F98804FD04E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TITLE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6460C382-3362-BF81-1896-417E313F1B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200" y="2206625"/>
            <a:ext cx="7494588" cy="360997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5876318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3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66E326-8530-4406-9BAD-F98804FD04E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TITLE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6460C382-3362-BF81-1896-417E313F1B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200" y="2206625"/>
            <a:ext cx="7494588" cy="360997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4596450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4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EC406CB8-DD43-EF40-0941-63587EB2714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223204" y="641350"/>
            <a:ext cx="6975835" cy="647010"/>
          </a:xfrm>
          <a:solidFill>
            <a:schemeClr val="accent3"/>
          </a:solidFill>
          <a:ln>
            <a:noFill/>
          </a:ln>
        </p:spPr>
        <p:txBody>
          <a:bodyPr anchor="ctr">
            <a:normAutofit/>
          </a:bodyPr>
          <a:lstStyle>
            <a:lvl1pPr marL="0" indent="0">
              <a:buNone/>
              <a:defRPr sz="4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INFO</a:t>
            </a:r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5E236C71-22EE-204D-1EF7-DFDF36AC392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223206" y="1498482"/>
            <a:ext cx="6975835" cy="646388"/>
          </a:xfrm>
          <a:solidFill>
            <a:schemeClr val="accent3"/>
          </a:solidFill>
          <a:ln>
            <a:noFill/>
          </a:ln>
        </p:spPr>
        <p:txBody>
          <a:bodyPr anchor="ctr">
            <a:normAutofit/>
          </a:bodyPr>
          <a:lstStyle>
            <a:lvl1pPr marL="0" indent="0">
              <a:buNone/>
              <a:defRPr sz="4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INFO</a:t>
            </a:r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8D196F5D-403F-71BA-39F3-619CC3CA4A0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223206" y="2353723"/>
            <a:ext cx="6975835" cy="646388"/>
          </a:xfrm>
          <a:solidFill>
            <a:schemeClr val="accent3"/>
          </a:solidFill>
          <a:ln>
            <a:noFill/>
          </a:ln>
        </p:spPr>
        <p:txBody>
          <a:bodyPr anchor="ctr">
            <a:normAutofit/>
          </a:bodyPr>
          <a:lstStyle>
            <a:lvl1pPr marL="0" indent="0">
              <a:buNone/>
              <a:defRPr sz="4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INFO</a:t>
            </a:r>
          </a:p>
        </p:txBody>
      </p:sp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C01F6EB9-8C2B-47D6-9EC3-6371FF1F87F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223205" y="3211502"/>
            <a:ext cx="6975835" cy="646388"/>
          </a:xfrm>
          <a:solidFill>
            <a:schemeClr val="accent3"/>
          </a:solidFill>
          <a:ln>
            <a:noFill/>
          </a:ln>
        </p:spPr>
        <p:txBody>
          <a:bodyPr anchor="ctr">
            <a:normAutofit/>
          </a:bodyPr>
          <a:lstStyle>
            <a:lvl1pPr marL="0" indent="0">
              <a:buNone/>
              <a:defRPr sz="4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INFO</a:t>
            </a:r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1DD76FAE-8AF0-06BC-EE06-AF2764FE138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223205" y="4066743"/>
            <a:ext cx="6975835" cy="646388"/>
          </a:xfrm>
          <a:solidFill>
            <a:schemeClr val="accent3"/>
          </a:solidFill>
          <a:ln>
            <a:noFill/>
          </a:ln>
        </p:spPr>
        <p:txBody>
          <a:bodyPr anchor="ctr">
            <a:normAutofit/>
          </a:bodyPr>
          <a:lstStyle>
            <a:lvl1pPr marL="0" indent="0">
              <a:buNone/>
              <a:defRPr sz="4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INFO</a:t>
            </a:r>
          </a:p>
        </p:txBody>
      </p: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106C13C8-C5A5-5186-1F4C-B10AE3D56B0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223204" y="4921984"/>
            <a:ext cx="6975835" cy="646388"/>
          </a:xfrm>
          <a:solidFill>
            <a:schemeClr val="accent3"/>
          </a:solidFill>
          <a:ln>
            <a:noFill/>
          </a:ln>
        </p:spPr>
        <p:txBody>
          <a:bodyPr anchor="ctr">
            <a:normAutofit/>
          </a:bodyPr>
          <a:lstStyle>
            <a:lvl1pPr marL="0" indent="0">
              <a:buNone/>
              <a:defRPr sz="4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INFO</a:t>
            </a:r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80C48FA2-F8DB-346B-D209-D46A60DE657D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561975" y="641350"/>
            <a:ext cx="3128963" cy="4927022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</a:lstStyle>
          <a:p>
            <a:pPr lvl="0"/>
            <a:r>
              <a:rPr lang="en-US"/>
              <a:t>Insert chart/graph here</a:t>
            </a:r>
          </a:p>
        </p:txBody>
      </p:sp>
    </p:spTree>
    <p:extLst>
      <p:ext uri="{BB962C8B-B14F-4D97-AF65-F5344CB8AC3E}">
        <p14:creationId xmlns:p14="http://schemas.microsoft.com/office/powerpoint/2010/main" val="23787908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5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0E8226-7FE7-5221-6196-81F9A0FC5BB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94928" y="365125"/>
            <a:ext cx="7158872" cy="1325563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TITLE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B00BF672-FF0A-56F4-4535-A65FF75666C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194175" y="2036763"/>
            <a:ext cx="7158873" cy="3789362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7630077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6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0E8226-7FE7-5221-6196-81F9A0FC5BB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94928" y="365125"/>
            <a:ext cx="7158872" cy="1325563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TITLE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B00BF672-FF0A-56F4-4535-A65FF75666C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194175" y="2036763"/>
            <a:ext cx="7158873" cy="3789362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520799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C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90EB2CB7-6413-4053-83BD-0D5B823FB137}"/>
              </a:ext>
            </a:extLst>
          </p:cNvPr>
          <p:cNvSpPr/>
          <p:nvPr userDrawn="1"/>
        </p:nvSpPr>
        <p:spPr>
          <a:xfrm>
            <a:off x="6820526" y="0"/>
            <a:ext cx="5371474" cy="6858000"/>
          </a:xfrm>
          <a:prstGeom prst="rect">
            <a:avLst/>
          </a:prstGeom>
          <a:solidFill>
            <a:srgbClr val="7757A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B92A7C6-3D81-4C67-BB29-B2EEBB1DF77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050968"/>
            <a:ext cx="2681372" cy="679281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12BDA65C-ED68-45DA-9923-02AC9E67C163}"/>
              </a:ext>
            </a:extLst>
          </p:cNvPr>
          <p:cNvCxnSpPr/>
          <p:nvPr userDrawn="1"/>
        </p:nvCxnSpPr>
        <p:spPr>
          <a:xfrm>
            <a:off x="851049" y="1111624"/>
            <a:ext cx="4634753" cy="0"/>
          </a:xfrm>
          <a:prstGeom prst="line">
            <a:avLst/>
          </a:prstGeom>
          <a:ln w="19050">
            <a:solidFill>
              <a:srgbClr val="58595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C1BBE04F-98F9-468A-8CD7-03ACF080EF1D}"/>
              </a:ext>
            </a:extLst>
          </p:cNvPr>
          <p:cNvCxnSpPr/>
          <p:nvPr userDrawn="1"/>
        </p:nvCxnSpPr>
        <p:spPr>
          <a:xfrm>
            <a:off x="851049" y="5693784"/>
            <a:ext cx="4634753" cy="0"/>
          </a:xfrm>
          <a:prstGeom prst="line">
            <a:avLst/>
          </a:prstGeom>
          <a:ln w="19050">
            <a:solidFill>
              <a:srgbClr val="58595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Slide Number Placeholder 4">
            <a:extLst>
              <a:ext uri="{FF2B5EF4-FFF2-40B4-BE49-F238E27FC236}">
                <a16:creationId xmlns:a16="http://schemas.microsoft.com/office/drawing/2014/main" id="{C87A8A1B-867D-4772-937F-8C74E14F24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>
                <a:solidFill>
                  <a:srgbClr val="FB515B"/>
                </a:solidFill>
                <a:latin typeface="Palatino Linotype" panose="02040502050505030304" pitchFamily="18" charset="0"/>
              </a:defRPr>
            </a:lvl1pPr>
          </a:lstStyle>
          <a:p>
            <a:fld id="{0AB816CF-AA9B-43E8-B03A-27A77900809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930138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7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0E8226-7FE7-5221-6196-81F9A0FC5BB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94928" y="365125"/>
            <a:ext cx="7158872" cy="1325563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TITLE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B00BF672-FF0A-56F4-4535-A65FF75666C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194175" y="2036763"/>
            <a:ext cx="7158873" cy="3789362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2028525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0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9AA6036F-28C4-1ED4-B692-8A9FB047217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94928" y="365125"/>
            <a:ext cx="7158872" cy="1325563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/>
              <a:t>TITLE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24AED8EE-93C3-F1F8-C82A-934CA46FE01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194175" y="2036763"/>
            <a:ext cx="7158873" cy="3789362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2505184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1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9AA6036F-28C4-1ED4-B692-8A9FB047217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94928" y="365125"/>
            <a:ext cx="7158872" cy="1325563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/>
              <a:t>TITLE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24AED8EE-93C3-F1F8-C82A-934CA46FE01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194175" y="2036763"/>
            <a:ext cx="7158873" cy="3789362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4633905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2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9AA6036F-28C4-1ED4-B692-8A9FB047217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94928" y="365125"/>
            <a:ext cx="7158872" cy="1325563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/>
              <a:t>TITLE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24AED8EE-93C3-F1F8-C82A-934CA46FE01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194175" y="2036763"/>
            <a:ext cx="7158873" cy="3789362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8262822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3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9AA6036F-28C4-1ED4-B692-8A9FB047217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94928" y="365125"/>
            <a:ext cx="7158872" cy="1325563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/>
              <a:t>TITLE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24AED8EE-93C3-F1F8-C82A-934CA46FE01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194175" y="2036763"/>
            <a:ext cx="7158873" cy="3789362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7660561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4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9AA6036F-28C4-1ED4-B692-8A9FB047217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94928" y="365125"/>
            <a:ext cx="7158872" cy="1325563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/>
              <a:t>TITLE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24AED8EE-93C3-F1F8-C82A-934CA46FE01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194175" y="2036763"/>
            <a:ext cx="7158873" cy="3789362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1891073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5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9AA6036F-28C4-1ED4-B692-8A9FB047217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94928" y="365125"/>
            <a:ext cx="7158872" cy="1325563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/>
              <a:t>TITLE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24AED8EE-93C3-F1F8-C82A-934CA46FE01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194175" y="2036763"/>
            <a:ext cx="7158873" cy="3789362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4401599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6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9AA6036F-28C4-1ED4-B692-8A9FB047217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94928" y="365125"/>
            <a:ext cx="7158872" cy="1325563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/>
              <a:t>TITLE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24AED8EE-93C3-F1F8-C82A-934CA46FE01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194175" y="2036763"/>
            <a:ext cx="7158873" cy="3789362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6228998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7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0F9AEE-8304-7ED9-5C67-6039DF25E7D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234153"/>
            <a:ext cx="10515600" cy="795141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TITLE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66598D0-ADFB-19C6-E232-A4428B23471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200" y="3148013"/>
            <a:ext cx="10515600" cy="304482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5315108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8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0F9AEE-8304-7ED9-5C67-6039DF25E7D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234153"/>
            <a:ext cx="10515600" cy="795141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TITLE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66598D0-ADFB-19C6-E232-A4428B23471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200" y="3148013"/>
            <a:ext cx="10515600" cy="304482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661764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B92A7C6-3D81-4C67-BB29-B2EEBB1DF77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050968"/>
            <a:ext cx="2681372" cy="679281"/>
          </a:xfrm>
          <a:prstGeom prst="rect">
            <a:avLst/>
          </a:prstGeom>
        </p:spPr>
      </p:pic>
      <p:sp>
        <p:nvSpPr>
          <p:cNvPr id="3" name="Slide Number Placeholder 4">
            <a:extLst>
              <a:ext uri="{FF2B5EF4-FFF2-40B4-BE49-F238E27FC236}">
                <a16:creationId xmlns:a16="http://schemas.microsoft.com/office/drawing/2014/main" id="{14A610F2-70F4-4A57-871D-7B004D91B1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>
                <a:solidFill>
                  <a:srgbClr val="FB515B"/>
                </a:solidFill>
                <a:latin typeface="Palatino Linotype" panose="02040502050505030304" pitchFamily="18" charset="0"/>
              </a:defRPr>
            </a:lvl1pPr>
          </a:lstStyle>
          <a:p>
            <a:fld id="{0AB816CF-AA9B-43E8-B03A-27A77900809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879747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9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0F9AEE-8304-7ED9-5C67-6039DF25E7D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234153"/>
            <a:ext cx="10515600" cy="795141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TITLE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66598D0-ADFB-19C6-E232-A4428B23471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200" y="3148013"/>
            <a:ext cx="10515600" cy="304482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4825691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0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0F9AEE-8304-7ED9-5C67-6039DF25E7D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234153"/>
            <a:ext cx="10515600" cy="795141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TITLE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66598D0-ADFB-19C6-E232-A4428B23471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200" y="3148013"/>
            <a:ext cx="10515600" cy="304482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0470166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1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3B15DC-409D-8664-95F6-4CC7FDC5EF9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27282" y="365125"/>
            <a:ext cx="7526518" cy="1325563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TITLE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EABF18F7-48A6-5C2D-EE7C-40DD2790F47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27283" y="1857375"/>
            <a:ext cx="7526518" cy="3402013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9242753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2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3B15DC-409D-8664-95F6-4CC7FDC5EF9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27282" y="365125"/>
            <a:ext cx="7526518" cy="1325563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TITLE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EABF18F7-48A6-5C2D-EE7C-40DD2790F47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27283" y="1857375"/>
            <a:ext cx="7526518" cy="3402013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7147623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3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3B15DC-409D-8664-95F6-4CC7FDC5EF9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27282" y="365125"/>
            <a:ext cx="7526518" cy="1325563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TITLE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EABF18F7-48A6-5C2D-EE7C-40DD2790F47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27283" y="1857375"/>
            <a:ext cx="7526518" cy="3402013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5848843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4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3B15DC-409D-8664-95F6-4CC7FDC5EF9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27282" y="365125"/>
            <a:ext cx="7526518" cy="1325563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TITLE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EABF18F7-48A6-5C2D-EE7C-40DD2790F47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27283" y="1857375"/>
            <a:ext cx="7526518" cy="3402013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476583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5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3B15DC-409D-8664-95F6-4CC7FDC5EF9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27282" y="365125"/>
            <a:ext cx="7526518" cy="1325563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TITLE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EABF18F7-48A6-5C2D-EE7C-40DD2790F47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27283" y="1857375"/>
            <a:ext cx="7526518" cy="3402013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1786115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6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3B15DC-409D-8664-95F6-4CC7FDC5EF9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27282" y="365125"/>
            <a:ext cx="7526518" cy="1325563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TITLE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EABF18F7-48A6-5C2D-EE7C-40DD2790F47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27283" y="1857375"/>
            <a:ext cx="7526518" cy="3402013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8290869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7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3B15DC-409D-8664-95F6-4CC7FDC5EF9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27282" y="365125"/>
            <a:ext cx="7526518" cy="1325563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TITLE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EABF18F7-48A6-5C2D-EE7C-40DD2790F47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27283" y="1857375"/>
            <a:ext cx="7526518" cy="3402013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9202491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8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0B41489-8692-6C47-6821-A0C1B735B3DE}"/>
              </a:ext>
            </a:extLst>
          </p:cNvPr>
          <p:cNvSpPr/>
          <p:nvPr/>
        </p:nvSpPr>
        <p:spPr>
          <a:xfrm>
            <a:off x="433633" y="424206"/>
            <a:ext cx="9205275" cy="801279"/>
          </a:xfrm>
          <a:custGeom>
            <a:avLst/>
            <a:gdLst>
              <a:gd name="connsiteX0" fmla="*/ 0 w 8870623"/>
              <a:gd name="connsiteY0" fmla="*/ 0 h 801279"/>
              <a:gd name="connsiteX1" fmla="*/ 8870623 w 8870623"/>
              <a:gd name="connsiteY1" fmla="*/ 0 h 801279"/>
              <a:gd name="connsiteX2" fmla="*/ 8870623 w 8870623"/>
              <a:gd name="connsiteY2" fmla="*/ 801279 h 801279"/>
              <a:gd name="connsiteX3" fmla="*/ 0 w 8870623"/>
              <a:gd name="connsiteY3" fmla="*/ 801279 h 801279"/>
              <a:gd name="connsiteX4" fmla="*/ 0 w 8870623"/>
              <a:gd name="connsiteY4" fmla="*/ 0 h 801279"/>
              <a:gd name="connsiteX0" fmla="*/ 0 w 9205275"/>
              <a:gd name="connsiteY0" fmla="*/ 0 h 801279"/>
              <a:gd name="connsiteX1" fmla="*/ 9205275 w 9205275"/>
              <a:gd name="connsiteY1" fmla="*/ 0 h 801279"/>
              <a:gd name="connsiteX2" fmla="*/ 8870623 w 9205275"/>
              <a:gd name="connsiteY2" fmla="*/ 801279 h 801279"/>
              <a:gd name="connsiteX3" fmla="*/ 0 w 9205275"/>
              <a:gd name="connsiteY3" fmla="*/ 801279 h 801279"/>
              <a:gd name="connsiteX4" fmla="*/ 0 w 9205275"/>
              <a:gd name="connsiteY4" fmla="*/ 0 h 801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205275" h="801279">
                <a:moveTo>
                  <a:pt x="0" y="0"/>
                </a:moveTo>
                <a:lnTo>
                  <a:pt x="9205275" y="0"/>
                </a:lnTo>
                <a:lnTo>
                  <a:pt x="8870623" y="801279"/>
                </a:lnTo>
                <a:lnTo>
                  <a:pt x="0" y="801279"/>
                </a:lnTo>
                <a:lnTo>
                  <a:pt x="0" y="0"/>
                </a:lnTo>
                <a:close/>
              </a:path>
            </a:pathLst>
          </a:custGeom>
          <a:solidFill>
            <a:srgbClr val="86D5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B065514-CD9A-0289-5E23-533ECF1D9FD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424206"/>
            <a:ext cx="8296373" cy="80128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/>
              <a:t>TITLE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A9A4889-9BDA-F0C2-7450-8A6C005FA01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200" y="1847850"/>
            <a:ext cx="6307138" cy="4157663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012396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rple Bar at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B92A7C6-3D81-4C67-BB29-B2EEBB1DF77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050968"/>
            <a:ext cx="2681372" cy="679281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036B9597-BB78-47B9-9124-E7B6FC4C5EC7}"/>
              </a:ext>
            </a:extLst>
          </p:cNvPr>
          <p:cNvSpPr/>
          <p:nvPr userDrawn="1"/>
        </p:nvSpPr>
        <p:spPr>
          <a:xfrm>
            <a:off x="1" y="0"/>
            <a:ext cx="12191999" cy="1564640"/>
          </a:xfrm>
          <a:prstGeom prst="rect">
            <a:avLst/>
          </a:prstGeom>
          <a:solidFill>
            <a:srgbClr val="7757A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A67B00BD-3CD5-462B-8790-1BDBE5FEA0B6}"/>
              </a:ext>
            </a:extLst>
          </p:cNvPr>
          <p:cNvCxnSpPr>
            <a:cxnSpLocks/>
          </p:cNvCxnSpPr>
          <p:nvPr userDrawn="1"/>
        </p:nvCxnSpPr>
        <p:spPr>
          <a:xfrm>
            <a:off x="275185" y="213360"/>
            <a:ext cx="11581535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C04BBF7A-C95A-4EE1-91F5-4CAD97F10C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>
                <a:solidFill>
                  <a:srgbClr val="FB515B"/>
                </a:solidFill>
                <a:latin typeface="Palatino Linotype" panose="02040502050505030304" pitchFamily="18" charset="0"/>
              </a:defRPr>
            </a:lvl1pPr>
          </a:lstStyle>
          <a:p>
            <a:fld id="{0AB816CF-AA9B-43E8-B03A-27A77900809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779513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9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306A8C16-06CA-98AA-7FCE-7C55E8D5DA8A}"/>
              </a:ext>
            </a:extLst>
          </p:cNvPr>
          <p:cNvSpPr/>
          <p:nvPr/>
        </p:nvSpPr>
        <p:spPr>
          <a:xfrm>
            <a:off x="433633" y="424206"/>
            <a:ext cx="9205275" cy="801279"/>
          </a:xfrm>
          <a:custGeom>
            <a:avLst/>
            <a:gdLst>
              <a:gd name="connsiteX0" fmla="*/ 0 w 8870623"/>
              <a:gd name="connsiteY0" fmla="*/ 0 h 801279"/>
              <a:gd name="connsiteX1" fmla="*/ 8870623 w 8870623"/>
              <a:gd name="connsiteY1" fmla="*/ 0 h 801279"/>
              <a:gd name="connsiteX2" fmla="*/ 8870623 w 8870623"/>
              <a:gd name="connsiteY2" fmla="*/ 801279 h 801279"/>
              <a:gd name="connsiteX3" fmla="*/ 0 w 8870623"/>
              <a:gd name="connsiteY3" fmla="*/ 801279 h 801279"/>
              <a:gd name="connsiteX4" fmla="*/ 0 w 8870623"/>
              <a:gd name="connsiteY4" fmla="*/ 0 h 801279"/>
              <a:gd name="connsiteX0" fmla="*/ 0 w 9205275"/>
              <a:gd name="connsiteY0" fmla="*/ 0 h 801279"/>
              <a:gd name="connsiteX1" fmla="*/ 9205275 w 9205275"/>
              <a:gd name="connsiteY1" fmla="*/ 0 h 801279"/>
              <a:gd name="connsiteX2" fmla="*/ 8870623 w 9205275"/>
              <a:gd name="connsiteY2" fmla="*/ 801279 h 801279"/>
              <a:gd name="connsiteX3" fmla="*/ 0 w 9205275"/>
              <a:gd name="connsiteY3" fmla="*/ 801279 h 801279"/>
              <a:gd name="connsiteX4" fmla="*/ 0 w 9205275"/>
              <a:gd name="connsiteY4" fmla="*/ 0 h 801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205275" h="801279">
                <a:moveTo>
                  <a:pt x="0" y="0"/>
                </a:moveTo>
                <a:lnTo>
                  <a:pt x="9205275" y="0"/>
                </a:lnTo>
                <a:lnTo>
                  <a:pt x="8870623" y="801279"/>
                </a:lnTo>
                <a:lnTo>
                  <a:pt x="0" y="801279"/>
                </a:lnTo>
                <a:lnTo>
                  <a:pt x="0" y="0"/>
                </a:lnTo>
                <a:close/>
              </a:path>
            </a:pathLst>
          </a:custGeom>
          <a:solidFill>
            <a:srgbClr val="7757A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B065514-CD9A-0289-5E23-533ECF1D9FD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424206"/>
            <a:ext cx="8296373" cy="80128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/>
              <a:t>TITLE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A9A4889-9BDA-F0C2-7450-8A6C005FA01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200" y="1847850"/>
            <a:ext cx="6307138" cy="4157663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0943464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0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AFD869-361B-2BA4-028F-2ADB0F6E9F7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1404593"/>
            <a:ext cx="10515600" cy="795142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TITLE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5E0B41D-B357-DE33-B974-E33D7E4EA6C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200" y="2338388"/>
            <a:ext cx="10515600" cy="357187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2891693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1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AFD869-361B-2BA4-028F-2ADB0F6E9F7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516955" y="550166"/>
            <a:ext cx="8836843" cy="795142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TITLE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5E0B41D-B357-DE33-B974-E33D7E4EA6C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516956" y="1706252"/>
            <a:ext cx="8836844" cy="420401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1020390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losing slide 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C2C67675-9E00-E4EF-B5A4-C551BE889E9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819275" y="4703974"/>
            <a:ext cx="8653463" cy="612563"/>
          </a:xfrm>
        </p:spPr>
        <p:txBody>
          <a:bodyPr anchor="ctr"/>
          <a:lstStyle>
            <a:lvl1pPr marL="0" indent="0" algn="ctr">
              <a:buNone/>
              <a:defRPr>
                <a:solidFill>
                  <a:schemeClr val="accent3"/>
                </a:solidFill>
                <a:latin typeface="+mn-lt"/>
              </a:defRPr>
            </a:lvl1pPr>
          </a:lstStyle>
          <a:p>
            <a:pPr lvl="0"/>
            <a:r>
              <a:rPr lang="en-US"/>
              <a:t>Optional final thought or thank you</a:t>
            </a:r>
          </a:p>
        </p:txBody>
      </p:sp>
    </p:spTree>
    <p:extLst>
      <p:ext uri="{BB962C8B-B14F-4D97-AF65-F5344CB8AC3E}">
        <p14:creationId xmlns:p14="http://schemas.microsoft.com/office/powerpoint/2010/main" val="348976398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losing slide b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A1456BAF-E306-6B03-0105-F5C512EA1F5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616858" y="4666268"/>
            <a:ext cx="4015377" cy="358038"/>
          </a:xfrm>
        </p:spPr>
        <p:txBody>
          <a:bodyPr anchor="ctr">
            <a:noAutofit/>
          </a:bodyPr>
          <a:lstStyle>
            <a:lvl1pPr marL="0" indent="0" algn="ctr">
              <a:buNone/>
              <a:defRPr sz="1800">
                <a:solidFill>
                  <a:schemeClr val="accent3"/>
                </a:solidFill>
                <a:latin typeface="+mn-lt"/>
              </a:defRPr>
            </a:lvl1pPr>
          </a:lstStyle>
          <a:p>
            <a:pPr lvl="0"/>
            <a:r>
              <a:rPr lang="en-US"/>
              <a:t>Optional final thought or thank you</a:t>
            </a:r>
          </a:p>
        </p:txBody>
      </p:sp>
    </p:spTree>
    <p:extLst>
      <p:ext uri="{BB962C8B-B14F-4D97-AF65-F5344CB8AC3E}">
        <p14:creationId xmlns:p14="http://schemas.microsoft.com/office/powerpoint/2010/main" val="676247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rple Bar on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90EB2CB7-6413-4053-83BD-0D5B823FB137}"/>
              </a:ext>
            </a:extLst>
          </p:cNvPr>
          <p:cNvSpPr/>
          <p:nvPr userDrawn="1"/>
        </p:nvSpPr>
        <p:spPr>
          <a:xfrm>
            <a:off x="-10579" y="0"/>
            <a:ext cx="2691954" cy="6858000"/>
          </a:xfrm>
          <a:prstGeom prst="rect">
            <a:avLst/>
          </a:prstGeom>
          <a:solidFill>
            <a:srgbClr val="7757A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3F55802-17CA-4076-B857-C9DC108ED70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50968"/>
            <a:ext cx="2681375" cy="679281"/>
          </a:xfrm>
          <a:prstGeom prst="rect">
            <a:avLst/>
          </a:prstGeom>
        </p:spPr>
      </p:pic>
      <p:sp>
        <p:nvSpPr>
          <p:cNvPr id="4" name="Slide Number Placeholder 4">
            <a:extLst>
              <a:ext uri="{FF2B5EF4-FFF2-40B4-BE49-F238E27FC236}">
                <a16:creationId xmlns:a16="http://schemas.microsoft.com/office/drawing/2014/main" id="{0F69780B-5D78-4DD4-B3FB-5E22E1272C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>
                <a:solidFill>
                  <a:srgbClr val="FB515B"/>
                </a:solidFill>
                <a:latin typeface="Palatino Linotype" panose="02040502050505030304" pitchFamily="18" charset="0"/>
              </a:defRPr>
            </a:lvl1pPr>
          </a:lstStyle>
          <a:p>
            <a:fld id="{0AB816CF-AA9B-43E8-B03A-27A77900809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82408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0F1B9D-D0DC-4A46-9EE0-D8236D2F94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CE97A7-E586-4059-9D11-B8657EA7A79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98AB0C-A50A-453E-9830-6184A16806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D6ACE7-C742-49A5-8488-DE594C8717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B054EB-B9A6-4837-9BFA-B3C161B0AB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816CF-AA9B-43E8-B03A-27A7790080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40083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D9DFEA-3139-414C-AC94-FCC8D27FC4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C340EA2-8D2A-4A24-9B5D-467179E064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BA1706-B44E-4F95-ABF4-BD81ED3620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F94D12-9E81-4DA3-B425-4F17D36B89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091F32-15D9-4086-86BA-F599701DB7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816CF-AA9B-43E8-B03A-27A7790080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50056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31.xml"/><Relationship Id="rId18" Type="http://schemas.openxmlformats.org/officeDocument/2006/relationships/slideLayout" Target="../slideLayouts/slideLayout36.xml"/><Relationship Id="rId26" Type="http://schemas.openxmlformats.org/officeDocument/2006/relationships/slideLayout" Target="../slideLayouts/slideLayout44.xml"/><Relationship Id="rId39" Type="http://schemas.openxmlformats.org/officeDocument/2006/relationships/slideLayout" Target="../slideLayouts/slideLayout57.xml"/><Relationship Id="rId21" Type="http://schemas.openxmlformats.org/officeDocument/2006/relationships/slideLayout" Target="../slideLayouts/slideLayout39.xml"/><Relationship Id="rId34" Type="http://schemas.openxmlformats.org/officeDocument/2006/relationships/slideLayout" Target="../slideLayouts/slideLayout52.xml"/><Relationship Id="rId42" Type="http://schemas.openxmlformats.org/officeDocument/2006/relationships/slideLayout" Target="../slideLayouts/slideLayout60.xml"/><Relationship Id="rId47" Type="http://schemas.openxmlformats.org/officeDocument/2006/relationships/theme" Target="../theme/theme2.xml"/><Relationship Id="rId7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0.xml"/><Relationship Id="rId16" Type="http://schemas.openxmlformats.org/officeDocument/2006/relationships/slideLayout" Target="../slideLayouts/slideLayout34.xml"/><Relationship Id="rId29" Type="http://schemas.openxmlformats.org/officeDocument/2006/relationships/slideLayout" Target="../slideLayouts/slideLayout47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24" Type="http://schemas.openxmlformats.org/officeDocument/2006/relationships/slideLayout" Target="../slideLayouts/slideLayout42.xml"/><Relationship Id="rId32" Type="http://schemas.openxmlformats.org/officeDocument/2006/relationships/slideLayout" Target="../slideLayouts/slideLayout50.xml"/><Relationship Id="rId37" Type="http://schemas.openxmlformats.org/officeDocument/2006/relationships/slideLayout" Target="../slideLayouts/slideLayout55.xml"/><Relationship Id="rId40" Type="http://schemas.openxmlformats.org/officeDocument/2006/relationships/slideLayout" Target="../slideLayouts/slideLayout58.xml"/><Relationship Id="rId45" Type="http://schemas.openxmlformats.org/officeDocument/2006/relationships/slideLayout" Target="../slideLayouts/slideLayout63.xml"/><Relationship Id="rId5" Type="http://schemas.openxmlformats.org/officeDocument/2006/relationships/slideLayout" Target="../slideLayouts/slideLayout23.xml"/><Relationship Id="rId15" Type="http://schemas.openxmlformats.org/officeDocument/2006/relationships/slideLayout" Target="../slideLayouts/slideLayout33.xml"/><Relationship Id="rId23" Type="http://schemas.openxmlformats.org/officeDocument/2006/relationships/slideLayout" Target="../slideLayouts/slideLayout41.xml"/><Relationship Id="rId28" Type="http://schemas.openxmlformats.org/officeDocument/2006/relationships/slideLayout" Target="../slideLayouts/slideLayout46.xml"/><Relationship Id="rId36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28.xml"/><Relationship Id="rId19" Type="http://schemas.openxmlformats.org/officeDocument/2006/relationships/slideLayout" Target="../slideLayouts/slideLayout37.xml"/><Relationship Id="rId31" Type="http://schemas.openxmlformats.org/officeDocument/2006/relationships/slideLayout" Target="../slideLayouts/slideLayout49.xml"/><Relationship Id="rId44" Type="http://schemas.openxmlformats.org/officeDocument/2006/relationships/slideLayout" Target="../slideLayouts/slideLayout62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Relationship Id="rId14" Type="http://schemas.openxmlformats.org/officeDocument/2006/relationships/slideLayout" Target="../slideLayouts/slideLayout32.xml"/><Relationship Id="rId22" Type="http://schemas.openxmlformats.org/officeDocument/2006/relationships/slideLayout" Target="../slideLayouts/slideLayout40.xml"/><Relationship Id="rId27" Type="http://schemas.openxmlformats.org/officeDocument/2006/relationships/slideLayout" Target="../slideLayouts/slideLayout45.xml"/><Relationship Id="rId30" Type="http://schemas.openxmlformats.org/officeDocument/2006/relationships/slideLayout" Target="../slideLayouts/slideLayout48.xml"/><Relationship Id="rId35" Type="http://schemas.openxmlformats.org/officeDocument/2006/relationships/slideLayout" Target="../slideLayouts/slideLayout53.xml"/><Relationship Id="rId43" Type="http://schemas.openxmlformats.org/officeDocument/2006/relationships/slideLayout" Target="../slideLayouts/slideLayout61.xml"/><Relationship Id="rId8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30.xml"/><Relationship Id="rId17" Type="http://schemas.openxmlformats.org/officeDocument/2006/relationships/slideLayout" Target="../slideLayouts/slideLayout35.xml"/><Relationship Id="rId25" Type="http://schemas.openxmlformats.org/officeDocument/2006/relationships/slideLayout" Target="../slideLayouts/slideLayout43.xml"/><Relationship Id="rId33" Type="http://schemas.openxmlformats.org/officeDocument/2006/relationships/slideLayout" Target="../slideLayouts/slideLayout51.xml"/><Relationship Id="rId38" Type="http://schemas.openxmlformats.org/officeDocument/2006/relationships/slideLayout" Target="../slideLayouts/slideLayout56.xml"/><Relationship Id="rId46" Type="http://schemas.openxmlformats.org/officeDocument/2006/relationships/slideLayout" Target="../slideLayouts/slideLayout64.xml"/><Relationship Id="rId20" Type="http://schemas.openxmlformats.org/officeDocument/2006/relationships/slideLayout" Target="../slideLayouts/slideLayout38.xml"/><Relationship Id="rId41" Type="http://schemas.openxmlformats.org/officeDocument/2006/relationships/slideLayout" Target="../slideLayouts/slideLayout5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72B8936-0D94-41B3-A738-1C3524D276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9A2EED2-8833-4199-880B-67F4901C3D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A6BD90-FCD7-4EF5-AAF5-1A8A3B0B3ED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6AED56-CE90-48B8-8B9C-761A8B66EDD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B48842-4896-4BD7-9B6A-1BBC7C8A53F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B816CF-AA9B-43E8-B03A-27A7790080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72372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650" r:id="rId8"/>
    <p:sldLayoutId id="2147483651" r:id="rId9"/>
    <p:sldLayoutId id="2147483652" r:id="rId10"/>
    <p:sldLayoutId id="2147483653" r:id="rId11"/>
    <p:sldLayoutId id="2147483654" r:id="rId12"/>
    <p:sldLayoutId id="2147483655" r:id="rId13"/>
    <p:sldLayoutId id="2147483656" r:id="rId14"/>
    <p:sldLayoutId id="2147483657" r:id="rId15"/>
    <p:sldLayoutId id="2147483658" r:id="rId16"/>
    <p:sldLayoutId id="2147483659" r:id="rId17"/>
    <p:sldLayoutId id="2147483713" r:id="rId18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1B273B9-6953-5CC4-BD41-059D9B350B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54E0F3A-124D-CF10-113A-228F87D4E7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66603A-C3AE-0739-1618-7AB1428671F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5EB187-6316-49A0-A7D3-6BDDB1BF9DB6}" type="datetimeFigureOut">
              <a:rPr lang="en-US" smtClean="0"/>
              <a:t>1/31/2024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7A8085-DCD2-4293-52A9-6B2AE37B290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435501-B6B6-8A01-FF2B-D9B1F6C4506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3D1BAD-C9EB-461A-B990-552E46F04C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72517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78" r:id="rId2"/>
    <p:sldLayoutId id="2147483679" r:id="rId3"/>
    <p:sldLayoutId id="2147483660" r:id="rId4"/>
    <p:sldLayoutId id="2147483661" r:id="rId5"/>
    <p:sldLayoutId id="2147483662" r:id="rId6"/>
    <p:sldLayoutId id="2147483704" r:id="rId7"/>
    <p:sldLayoutId id="2147483663" r:id="rId8"/>
    <p:sldLayoutId id="2147483664" r:id="rId9"/>
    <p:sldLayoutId id="2147483665" r:id="rId10"/>
    <p:sldLayoutId id="2147483666" r:id="rId11"/>
    <p:sldLayoutId id="2147483667" r:id="rId12"/>
    <p:sldLayoutId id="2147483668" r:id="rId13"/>
    <p:sldLayoutId id="2147483669" r:id="rId14"/>
    <p:sldLayoutId id="2147483670" r:id="rId15"/>
    <p:sldLayoutId id="2147483671" r:id="rId16"/>
    <p:sldLayoutId id="2147483672" r:id="rId17"/>
    <p:sldLayoutId id="2147483673" r:id="rId18"/>
    <p:sldLayoutId id="2147483674" r:id="rId19"/>
    <p:sldLayoutId id="2147483675" r:id="rId20"/>
    <p:sldLayoutId id="2147483676" r:id="rId21"/>
    <p:sldLayoutId id="2147483677" r:id="rId22"/>
    <p:sldLayoutId id="2147483680" r:id="rId23"/>
    <p:sldLayoutId id="2147483681" r:id="rId24"/>
    <p:sldLayoutId id="2147483682" r:id="rId25"/>
    <p:sldLayoutId id="2147483683" r:id="rId26"/>
    <p:sldLayoutId id="2147483684" r:id="rId27"/>
    <p:sldLayoutId id="2147483685" r:id="rId28"/>
    <p:sldLayoutId id="2147483686" r:id="rId29"/>
    <p:sldLayoutId id="2147483687" r:id="rId30"/>
    <p:sldLayoutId id="2147483688" r:id="rId31"/>
    <p:sldLayoutId id="2147483689" r:id="rId32"/>
    <p:sldLayoutId id="2147483690" r:id="rId33"/>
    <p:sldLayoutId id="2147483691" r:id="rId34"/>
    <p:sldLayoutId id="2147483692" r:id="rId35"/>
    <p:sldLayoutId id="2147483693" r:id="rId36"/>
    <p:sldLayoutId id="2147483694" r:id="rId37"/>
    <p:sldLayoutId id="2147483695" r:id="rId38"/>
    <p:sldLayoutId id="2147483696" r:id="rId39"/>
    <p:sldLayoutId id="2147483697" r:id="rId40"/>
    <p:sldLayoutId id="2147483698" r:id="rId41"/>
    <p:sldLayoutId id="2147483699" r:id="rId42"/>
    <p:sldLayoutId id="2147483700" r:id="rId43"/>
    <p:sldLayoutId id="2147483701" r:id="rId44"/>
    <p:sldLayoutId id="2147483702" r:id="rId45"/>
    <p:sldLayoutId id="2147483703" r:id="rId4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accent3"/>
        </a:buClr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3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3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3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3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diagramLayout" Target="../diagrams/layout1.xml"/><Relationship Id="rId7" Type="http://schemas.openxmlformats.org/officeDocument/2006/relationships/image" Target="../media/image51.png"/><Relationship Id="rId12" Type="http://schemas.openxmlformats.org/officeDocument/2006/relationships/image" Target="../media/image56.sv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0.xml"/><Relationship Id="rId6" Type="http://schemas.microsoft.com/office/2007/relationships/diagramDrawing" Target="../diagrams/drawing1.xml"/><Relationship Id="rId11" Type="http://schemas.openxmlformats.org/officeDocument/2006/relationships/image" Target="../media/image55.png"/><Relationship Id="rId5" Type="http://schemas.openxmlformats.org/officeDocument/2006/relationships/diagramColors" Target="../diagrams/colors1.xml"/><Relationship Id="rId10" Type="http://schemas.openxmlformats.org/officeDocument/2006/relationships/image" Target="../media/image54.svg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53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svg"/><Relationship Id="rId13" Type="http://schemas.openxmlformats.org/officeDocument/2006/relationships/image" Target="../media/image63.png"/><Relationship Id="rId18" Type="http://schemas.openxmlformats.org/officeDocument/2006/relationships/image" Target="../media/image68.png"/><Relationship Id="rId3" Type="http://schemas.openxmlformats.org/officeDocument/2006/relationships/diagramLayout" Target="../diagrams/layout2.xml"/><Relationship Id="rId21" Type="http://schemas.openxmlformats.org/officeDocument/2006/relationships/image" Target="../media/image71.svg"/><Relationship Id="rId7" Type="http://schemas.openxmlformats.org/officeDocument/2006/relationships/image" Target="../media/image57.png"/><Relationship Id="rId12" Type="http://schemas.openxmlformats.org/officeDocument/2006/relationships/image" Target="../media/image62.svg"/><Relationship Id="rId17" Type="http://schemas.openxmlformats.org/officeDocument/2006/relationships/image" Target="../media/image67.svg"/><Relationship Id="rId2" Type="http://schemas.openxmlformats.org/officeDocument/2006/relationships/diagramData" Target="../diagrams/data2.xml"/><Relationship Id="rId16" Type="http://schemas.openxmlformats.org/officeDocument/2006/relationships/image" Target="../media/image66.png"/><Relationship Id="rId20" Type="http://schemas.openxmlformats.org/officeDocument/2006/relationships/image" Target="../media/image70.png"/><Relationship Id="rId1" Type="http://schemas.openxmlformats.org/officeDocument/2006/relationships/slideLayout" Target="../slideLayouts/slideLayout10.xml"/><Relationship Id="rId6" Type="http://schemas.microsoft.com/office/2007/relationships/diagramDrawing" Target="../diagrams/drawing2.xml"/><Relationship Id="rId11" Type="http://schemas.openxmlformats.org/officeDocument/2006/relationships/image" Target="../media/image61.png"/><Relationship Id="rId5" Type="http://schemas.openxmlformats.org/officeDocument/2006/relationships/diagramColors" Target="../diagrams/colors2.xml"/><Relationship Id="rId15" Type="http://schemas.openxmlformats.org/officeDocument/2006/relationships/image" Target="../media/image65.png"/><Relationship Id="rId10" Type="http://schemas.openxmlformats.org/officeDocument/2006/relationships/image" Target="../media/image60.svg"/><Relationship Id="rId19" Type="http://schemas.openxmlformats.org/officeDocument/2006/relationships/image" Target="../media/image69.svg"/><Relationship Id="rId4" Type="http://schemas.openxmlformats.org/officeDocument/2006/relationships/diagramQuickStyle" Target="../diagrams/quickStyle2.xml"/><Relationship Id="rId9" Type="http://schemas.openxmlformats.org/officeDocument/2006/relationships/image" Target="../media/image59.png"/><Relationship Id="rId14" Type="http://schemas.openxmlformats.org/officeDocument/2006/relationships/image" Target="../media/image64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3" Type="http://schemas.openxmlformats.org/officeDocument/2006/relationships/image" Target="../media/image73.svg"/><Relationship Id="rId7" Type="http://schemas.openxmlformats.org/officeDocument/2006/relationships/image" Target="../media/image77.sv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76.png"/><Relationship Id="rId5" Type="http://schemas.openxmlformats.org/officeDocument/2006/relationships/image" Target="../media/image75.svg"/><Relationship Id="rId4" Type="http://schemas.openxmlformats.org/officeDocument/2006/relationships/image" Target="../media/image74.png"/><Relationship Id="rId9" Type="http://schemas.openxmlformats.org/officeDocument/2006/relationships/image" Target="../media/image79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svg"/><Relationship Id="rId13" Type="http://schemas.openxmlformats.org/officeDocument/2006/relationships/image" Target="../media/image63.png"/><Relationship Id="rId18" Type="http://schemas.openxmlformats.org/officeDocument/2006/relationships/image" Target="../media/image68.png"/><Relationship Id="rId3" Type="http://schemas.openxmlformats.org/officeDocument/2006/relationships/diagramLayout" Target="../diagrams/layout3.xml"/><Relationship Id="rId21" Type="http://schemas.openxmlformats.org/officeDocument/2006/relationships/image" Target="../media/image81.svg"/><Relationship Id="rId7" Type="http://schemas.openxmlformats.org/officeDocument/2006/relationships/image" Target="../media/image57.png"/><Relationship Id="rId12" Type="http://schemas.openxmlformats.org/officeDocument/2006/relationships/image" Target="../media/image62.svg"/><Relationship Id="rId17" Type="http://schemas.openxmlformats.org/officeDocument/2006/relationships/image" Target="../media/image67.svg"/><Relationship Id="rId2" Type="http://schemas.openxmlformats.org/officeDocument/2006/relationships/diagramData" Target="../diagrams/data3.xml"/><Relationship Id="rId16" Type="http://schemas.openxmlformats.org/officeDocument/2006/relationships/image" Target="../media/image66.png"/><Relationship Id="rId20" Type="http://schemas.openxmlformats.org/officeDocument/2006/relationships/image" Target="../media/image80.png"/><Relationship Id="rId1" Type="http://schemas.openxmlformats.org/officeDocument/2006/relationships/slideLayout" Target="../slideLayouts/slideLayout10.xml"/><Relationship Id="rId6" Type="http://schemas.microsoft.com/office/2007/relationships/diagramDrawing" Target="../diagrams/drawing3.xml"/><Relationship Id="rId11" Type="http://schemas.openxmlformats.org/officeDocument/2006/relationships/image" Target="../media/image61.png"/><Relationship Id="rId5" Type="http://schemas.openxmlformats.org/officeDocument/2006/relationships/diagramColors" Target="../diagrams/colors3.xml"/><Relationship Id="rId15" Type="http://schemas.openxmlformats.org/officeDocument/2006/relationships/image" Target="../media/image65.png"/><Relationship Id="rId10" Type="http://schemas.openxmlformats.org/officeDocument/2006/relationships/image" Target="../media/image60.svg"/><Relationship Id="rId19" Type="http://schemas.openxmlformats.org/officeDocument/2006/relationships/image" Target="../media/image69.svg"/><Relationship Id="rId4" Type="http://schemas.openxmlformats.org/officeDocument/2006/relationships/diagramQuickStyle" Target="../diagrams/quickStyle3.xml"/><Relationship Id="rId9" Type="http://schemas.openxmlformats.org/officeDocument/2006/relationships/image" Target="../media/image59.png"/><Relationship Id="rId14" Type="http://schemas.openxmlformats.org/officeDocument/2006/relationships/image" Target="../media/image64.sv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259A43B-C415-1A4E-BAAD-70823697F8E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 vert="horz" lIns="91440" tIns="45720" rIns="91440" bIns="45720" rtlCol="0" anchor="t">
            <a:normAutofit fontScale="85000" lnSpcReduction="20000"/>
          </a:bodyPr>
          <a:lstStyle/>
          <a:p>
            <a:r>
              <a:rPr lang="en-US">
                <a:latin typeface="Tahoma"/>
                <a:ea typeface="Tahoma"/>
                <a:cs typeface="Tahoma"/>
              </a:rPr>
              <a:t>2024 HBA Global Social media Strategy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232662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6F92AE6-1220-4AD7-9349-FA271716DA67}"/>
              </a:ext>
            </a:extLst>
          </p:cNvPr>
          <p:cNvSpPr txBox="1"/>
          <p:nvPr/>
        </p:nvSpPr>
        <p:spPr>
          <a:xfrm>
            <a:off x="213360" y="166855"/>
            <a:ext cx="286270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>
                <a:solidFill>
                  <a:schemeClr val="bg1"/>
                </a:solidFill>
                <a:latin typeface="Palatino Linotype" panose="02040502050505030304" pitchFamily="18" charset="0"/>
              </a:rPr>
              <a:t>Tactics: Q2</a:t>
            </a:r>
          </a:p>
        </p:txBody>
      </p:sp>
      <p:graphicFrame>
        <p:nvGraphicFramePr>
          <p:cNvPr id="7" name="Table 66">
            <a:extLst>
              <a:ext uri="{FF2B5EF4-FFF2-40B4-BE49-F238E27FC236}">
                <a16:creationId xmlns:a16="http://schemas.microsoft.com/office/drawing/2014/main" id="{469ECADF-2FEA-8A45-BBFA-D2A5F7BE7DC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90292718"/>
              </p:ext>
            </p:extLst>
          </p:nvPr>
        </p:nvGraphicFramePr>
        <p:xfrm>
          <a:off x="685792" y="5716505"/>
          <a:ext cx="9852032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63008">
                  <a:extLst>
                    <a:ext uri="{9D8B030D-6E8A-4147-A177-3AD203B41FA5}">
                      <a16:colId xmlns:a16="http://schemas.microsoft.com/office/drawing/2014/main" val="3738275263"/>
                    </a:ext>
                  </a:extLst>
                </a:gridCol>
                <a:gridCol w="2463008">
                  <a:extLst>
                    <a:ext uri="{9D8B030D-6E8A-4147-A177-3AD203B41FA5}">
                      <a16:colId xmlns:a16="http://schemas.microsoft.com/office/drawing/2014/main" val="3278563225"/>
                    </a:ext>
                  </a:extLst>
                </a:gridCol>
                <a:gridCol w="2463008">
                  <a:extLst>
                    <a:ext uri="{9D8B030D-6E8A-4147-A177-3AD203B41FA5}">
                      <a16:colId xmlns:a16="http://schemas.microsoft.com/office/drawing/2014/main" val="3736979863"/>
                    </a:ext>
                  </a:extLst>
                </a:gridCol>
                <a:gridCol w="2463008">
                  <a:extLst>
                    <a:ext uri="{9D8B030D-6E8A-4147-A177-3AD203B41FA5}">
                      <a16:colId xmlns:a16="http://schemas.microsoft.com/office/drawing/2014/main" val="121640567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solidFill>
                            <a:schemeClr val="tx1"/>
                          </a:solidFill>
                        </a:rPr>
                        <a:t>APRIL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solidFill>
                            <a:schemeClr val="tx1"/>
                          </a:solidFill>
                        </a:rPr>
                        <a:t>MAY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solidFill>
                            <a:schemeClr val="tx1"/>
                          </a:solidFill>
                        </a:rPr>
                        <a:t>JUNE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solidFill>
                            <a:schemeClr val="tx1"/>
                          </a:solidFill>
                        </a:rPr>
                        <a:t>ONGOING</a:t>
                      </a: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16004762"/>
                  </a:ext>
                </a:extLst>
              </a:tr>
            </a:tbl>
          </a:graphicData>
        </a:graphic>
      </p:graphicFrame>
      <p:sp>
        <p:nvSpPr>
          <p:cNvPr id="8" name="Rectangle 7">
            <a:extLst>
              <a:ext uri="{FF2B5EF4-FFF2-40B4-BE49-F238E27FC236}">
                <a16:creationId xmlns:a16="http://schemas.microsoft.com/office/drawing/2014/main" id="{47A2C94D-1351-9841-9F54-43C3AAACEA15}"/>
              </a:ext>
            </a:extLst>
          </p:cNvPr>
          <p:cNvSpPr/>
          <p:nvPr/>
        </p:nvSpPr>
        <p:spPr>
          <a:xfrm>
            <a:off x="695326" y="1862099"/>
            <a:ext cx="2377577" cy="1134339"/>
          </a:xfrm>
          <a:prstGeom prst="rect">
            <a:avLst/>
          </a:prstGeom>
          <a:solidFill>
            <a:srgbClr val="7757A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tIns="182880" rIns="91440" bIns="45720" rtlCol="0" anchor="ctr"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>
                <a:solidFill>
                  <a:schemeClr val="bg1"/>
                </a:solidFill>
                <a:latin typeface="Tahoma"/>
                <a:ea typeface="Tahoma"/>
                <a:cs typeface="Tahoma"/>
              </a:rPr>
              <a:t>National Volunteer Week (21-27)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>
                <a:solidFill>
                  <a:schemeClr val="bg1"/>
                </a:solidFill>
                <a:latin typeface="Tahoma"/>
                <a:ea typeface="Tahoma"/>
                <a:cs typeface="Tahoma"/>
              </a:rPr>
              <a:t>Celebrate Diversity Month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>
                <a:solidFill>
                  <a:schemeClr val="bg1"/>
                </a:solidFill>
                <a:latin typeface="Tahoma"/>
                <a:ea typeface="Tahoma"/>
                <a:cs typeface="Tahoma"/>
              </a:rPr>
              <a:t>MM&amp;M Hall of Femme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>
                <a:solidFill>
                  <a:schemeClr val="bg1"/>
                </a:solidFill>
                <a:latin typeface="Tahoma"/>
                <a:ea typeface="+mn-lt"/>
                <a:cs typeface="+mn-lt"/>
              </a:rPr>
              <a:t>Asian American, Native Hawaiian and Pacific Islander Women’s Equal Pay Day (5) </a:t>
            </a:r>
            <a:endParaRPr lang="en-US" sz="1000">
              <a:solidFill>
                <a:schemeClr val="bg1"/>
              </a:solidFill>
              <a:latin typeface="Tahoma"/>
              <a:ea typeface="Calibri"/>
              <a:cs typeface="Calibri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90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011DD5C-CB08-BC4B-B839-E740855F61E8}"/>
              </a:ext>
            </a:extLst>
          </p:cNvPr>
          <p:cNvSpPr/>
          <p:nvPr/>
        </p:nvSpPr>
        <p:spPr>
          <a:xfrm>
            <a:off x="695326" y="3154139"/>
            <a:ext cx="2377577" cy="1134339"/>
          </a:xfrm>
          <a:prstGeom prst="rect">
            <a:avLst/>
          </a:prstGeom>
          <a:solidFill>
            <a:srgbClr val="FB51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tIns="182880" rIns="91440" bIns="45720" rtlCol="0" anchor="t"/>
          <a:lstStyle/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n-US" sz="120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Diversity Month Campaign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>
                <a:solidFill>
                  <a:schemeClr val="bg1"/>
                </a:solidFill>
                <a:latin typeface="Tahoma"/>
                <a:ea typeface="Tahoma"/>
                <a:cs typeface="Tahoma"/>
              </a:rPr>
              <a:t>Aha Moment Article</a:t>
            </a:r>
            <a:endParaRPr lang="en-US" sz="120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l"/>
            <a:endParaRPr lang="en-US" sz="120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DCC24A1-6AC9-FF41-8FE1-DE7A68A3BFE1}"/>
              </a:ext>
            </a:extLst>
          </p:cNvPr>
          <p:cNvSpPr/>
          <p:nvPr/>
        </p:nvSpPr>
        <p:spPr>
          <a:xfrm>
            <a:off x="695325" y="4414572"/>
            <a:ext cx="2377577" cy="1134339"/>
          </a:xfrm>
          <a:prstGeom prst="rect">
            <a:avLst/>
          </a:prstGeom>
          <a:solidFill>
            <a:srgbClr val="86D5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tIns="182880" rIns="91440" bIns="45720" rtlCol="0" anchor="t"/>
          <a:lstStyle/>
          <a:p>
            <a:pPr marL="171450" indent="-171450">
              <a:buFont typeface="Arial"/>
              <a:buChar char="•"/>
            </a:pPr>
            <a:r>
              <a:rPr lang="en-US" sz="1200">
                <a:solidFill>
                  <a:schemeClr val="bg1"/>
                </a:solidFill>
                <a:latin typeface="Tahoma"/>
                <a:ea typeface="Tahoma"/>
                <a:cs typeface="Tahoma"/>
              </a:rPr>
              <a:t>Video: Thanking volunteers &amp; announcing NVW takeovers</a:t>
            </a:r>
            <a:endParaRPr lang="en-US">
              <a:solidFill>
                <a:schemeClr val="bg1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F8774B8-3CCE-A547-9DD1-C0B64EE2106F}"/>
              </a:ext>
            </a:extLst>
          </p:cNvPr>
          <p:cNvSpPr/>
          <p:nvPr/>
        </p:nvSpPr>
        <p:spPr>
          <a:xfrm>
            <a:off x="3175768" y="1851367"/>
            <a:ext cx="2387686" cy="1145071"/>
          </a:xfrm>
          <a:prstGeom prst="rect">
            <a:avLst/>
          </a:prstGeom>
          <a:solidFill>
            <a:srgbClr val="7757A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tIns="182880" rIns="91440" bIns="45720" rtlCol="0" anchor="b"/>
          <a:lstStyle/>
          <a:p>
            <a:pPr marL="171450" indent="-171450">
              <a:buFont typeface="Arial"/>
              <a:buChar char="•"/>
            </a:pPr>
            <a:r>
              <a:rPr lang="en-US" sz="1100">
                <a:solidFill>
                  <a:schemeClr val="bg1"/>
                </a:solidFill>
                <a:latin typeface="Tahoma"/>
                <a:ea typeface="Tahoma"/>
                <a:cs typeface="Tahoma"/>
              </a:rPr>
              <a:t>2023 WOTY Live Coverage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100">
                <a:solidFill>
                  <a:schemeClr val="bg1"/>
                </a:solidFill>
                <a:latin typeface="Tahoma"/>
                <a:ea typeface="Tahoma"/>
                <a:cs typeface="Tahoma"/>
              </a:rPr>
              <a:t>WOTY Recaps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100">
                <a:solidFill>
                  <a:schemeClr val="bg1"/>
                </a:solidFill>
                <a:latin typeface="Tahoma"/>
                <a:ea typeface="Tahoma"/>
                <a:cs typeface="Tahoma"/>
              </a:rPr>
              <a:t>ACE Nominations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100">
                <a:solidFill>
                  <a:schemeClr val="bg1"/>
                </a:solidFill>
                <a:latin typeface="Tahoma"/>
                <a:ea typeface="Tahoma"/>
                <a:cs typeface="Tahoma"/>
              </a:rPr>
              <a:t>Asian &amp; Pacific Islander Month</a:t>
            </a:r>
            <a:endParaRPr lang="en-US" sz="110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en-US" sz="110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en-US" sz="110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DEDD987-E2E6-0045-9910-37248997DA4F}"/>
              </a:ext>
            </a:extLst>
          </p:cNvPr>
          <p:cNvSpPr/>
          <p:nvPr/>
        </p:nvSpPr>
        <p:spPr>
          <a:xfrm>
            <a:off x="3186811" y="3154139"/>
            <a:ext cx="2377577" cy="1134339"/>
          </a:xfrm>
          <a:prstGeom prst="rect">
            <a:avLst/>
          </a:prstGeom>
          <a:solidFill>
            <a:srgbClr val="FB51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tIns="182880" rIns="91440" bIns="45720" rtlCol="0" anchor="t"/>
          <a:lstStyle/>
          <a:p>
            <a:pPr algn="l"/>
            <a:endParaRPr lang="en-US" sz="1200">
              <a:solidFill>
                <a:schemeClr val="bg1"/>
              </a:solidFill>
              <a:latin typeface="Tahoma"/>
              <a:ea typeface="Tahoma"/>
              <a:cs typeface="Tahoma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>
                <a:solidFill>
                  <a:schemeClr val="bg1"/>
                </a:solidFill>
                <a:latin typeface="Tahoma"/>
                <a:ea typeface="Tahoma"/>
                <a:cs typeface="Tahoma"/>
              </a:rPr>
              <a:t>Aha Moment Article</a:t>
            </a:r>
            <a:endParaRPr lang="en-US" sz="120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20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03F9209-D6A9-3948-B00F-4804E94E37BB}"/>
              </a:ext>
            </a:extLst>
          </p:cNvPr>
          <p:cNvSpPr/>
          <p:nvPr/>
        </p:nvSpPr>
        <p:spPr>
          <a:xfrm>
            <a:off x="3186810" y="4414572"/>
            <a:ext cx="2377577" cy="1134339"/>
          </a:xfrm>
          <a:prstGeom prst="rect">
            <a:avLst/>
          </a:prstGeom>
          <a:solidFill>
            <a:srgbClr val="86D5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tIns="182880" rIns="91440" bIns="45720" rtlCol="0" anchor="t"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WOTY Coverage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>
                <a:solidFill>
                  <a:schemeClr val="bg1"/>
                </a:solidFill>
                <a:latin typeface="Tahoma"/>
                <a:ea typeface="Tahoma"/>
                <a:cs typeface="Tahoma"/>
              </a:rPr>
              <a:t>Thought Leadership: Mother’s Day?</a:t>
            </a:r>
            <a:endParaRPr lang="en-US" sz="120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A41094C-FE4D-8346-9CC4-F2B4FDB8D999}"/>
              </a:ext>
            </a:extLst>
          </p:cNvPr>
          <p:cNvSpPr/>
          <p:nvPr/>
        </p:nvSpPr>
        <p:spPr>
          <a:xfrm>
            <a:off x="5678295" y="1862099"/>
            <a:ext cx="2377577" cy="1134339"/>
          </a:xfrm>
          <a:prstGeom prst="rect">
            <a:avLst/>
          </a:prstGeom>
          <a:solidFill>
            <a:srgbClr val="7757A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tIns="182880" rIns="91440" bIns="45720" rtlCol="0" anchor="b"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100">
                <a:solidFill>
                  <a:schemeClr val="bg1"/>
                </a:solidFill>
                <a:latin typeface="Tahoma"/>
                <a:ea typeface="Tahoma"/>
                <a:cs typeface="Tahoma"/>
              </a:rPr>
              <a:t>Juneteenth/Pride Month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100">
                <a:solidFill>
                  <a:schemeClr val="bg1"/>
                </a:solidFill>
                <a:latin typeface="Tahoma"/>
                <a:ea typeface="Tahoma"/>
                <a:cs typeface="Tahoma"/>
              </a:rPr>
              <a:t>WOTY 2024 </a:t>
            </a:r>
            <a:r>
              <a:rPr lang="en-US" sz="1100" err="1">
                <a:solidFill>
                  <a:schemeClr val="bg1"/>
                </a:solidFill>
                <a:latin typeface="Tahoma"/>
                <a:ea typeface="Tahoma"/>
                <a:cs typeface="Tahoma"/>
              </a:rPr>
              <a:t>Noms</a:t>
            </a:r>
            <a:endParaRPr lang="en-US" sz="1100">
              <a:solidFill>
                <a:schemeClr val="bg1"/>
              </a:solidFill>
              <a:latin typeface="Tahoma"/>
              <a:ea typeface="Tahoma"/>
              <a:cs typeface="Tahoma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100">
                <a:solidFill>
                  <a:schemeClr val="bg1"/>
                </a:solidFill>
                <a:latin typeface="Tahoma"/>
                <a:ea typeface="Tahoma"/>
                <a:cs typeface="Tahoma"/>
              </a:rPr>
              <a:t>ACE Nominations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100">
                <a:solidFill>
                  <a:schemeClr val="bg1"/>
                </a:solidFill>
                <a:latin typeface="Tahoma"/>
                <a:ea typeface="Tahoma"/>
                <a:cs typeface="Tahoma"/>
              </a:rPr>
              <a:t>EU Leadership Summit (13-14)</a:t>
            </a:r>
            <a:endParaRPr lang="en-US" sz="110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100">
                <a:solidFill>
                  <a:schemeClr val="bg1"/>
                </a:solidFill>
                <a:latin typeface="Tahoma"/>
                <a:ea typeface="Tahoma"/>
                <a:cs typeface="Tahoma"/>
              </a:rPr>
              <a:t>EU Cultural Diversity Day?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100">
                <a:solidFill>
                  <a:schemeClr val="bg1"/>
                </a:solidFill>
                <a:latin typeface="Tahoma"/>
                <a:ea typeface="Tahoma"/>
                <a:cs typeface="Tahoma"/>
              </a:rPr>
              <a:t>LGBTQIA Equal Pay Day (6/15)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678DCF4-91FA-FC4F-A78E-32044072C4FF}"/>
              </a:ext>
            </a:extLst>
          </p:cNvPr>
          <p:cNvSpPr/>
          <p:nvPr/>
        </p:nvSpPr>
        <p:spPr>
          <a:xfrm>
            <a:off x="5678295" y="3154139"/>
            <a:ext cx="2377577" cy="1134339"/>
          </a:xfrm>
          <a:prstGeom prst="rect">
            <a:avLst/>
          </a:prstGeom>
          <a:solidFill>
            <a:srgbClr val="FB51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tIns="182880" rIns="91440" bIns="45720" rtlCol="0" anchor="t"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>
                <a:solidFill>
                  <a:schemeClr val="bg1"/>
                </a:solidFill>
                <a:latin typeface="Tahoma"/>
                <a:ea typeface="Tahoma"/>
                <a:cs typeface="Tahoma"/>
              </a:rPr>
              <a:t>Solutions Summit (6/27-28)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>
                <a:solidFill>
                  <a:schemeClr val="bg1"/>
                </a:solidFill>
                <a:latin typeface="Tahoma"/>
                <a:ea typeface="Tahoma"/>
                <a:cs typeface="Tahoma"/>
              </a:rPr>
              <a:t>Aha Moment Article</a:t>
            </a:r>
            <a:endParaRPr lang="en-US" sz="120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99ED967-0C7E-6C4F-A5F9-1D185330044D}"/>
              </a:ext>
            </a:extLst>
          </p:cNvPr>
          <p:cNvSpPr/>
          <p:nvPr/>
        </p:nvSpPr>
        <p:spPr>
          <a:xfrm>
            <a:off x="5678294" y="4414572"/>
            <a:ext cx="2377577" cy="1134339"/>
          </a:xfrm>
          <a:prstGeom prst="rect">
            <a:avLst/>
          </a:prstGeom>
          <a:solidFill>
            <a:srgbClr val="86D5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tIns="182880" rIns="91440" bIns="45720" rtlCol="0" anchor="t"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>
                <a:latin typeface="Tahoma"/>
                <a:ea typeface="Tahoma"/>
                <a:cs typeface="Tahoma"/>
              </a:rPr>
              <a:t>Thought leadership: Juneteenth</a:t>
            </a:r>
            <a:endParaRPr lang="en-US" sz="120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>
                <a:latin typeface="Tahoma"/>
                <a:ea typeface="Tahoma"/>
                <a:cs typeface="Tahoma"/>
              </a:rPr>
              <a:t>LinkedIn Live: featuring RSLs moderated by 2024 STAR.</a:t>
            </a:r>
            <a:endParaRPr lang="en-US" sz="120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20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D506580-2BB1-9E43-A7FD-E7A8D0BE1A0D}"/>
              </a:ext>
            </a:extLst>
          </p:cNvPr>
          <p:cNvSpPr/>
          <p:nvPr/>
        </p:nvSpPr>
        <p:spPr>
          <a:xfrm>
            <a:off x="8169780" y="1862099"/>
            <a:ext cx="2377577" cy="1134339"/>
          </a:xfrm>
          <a:prstGeom prst="rect">
            <a:avLst/>
          </a:prstGeom>
          <a:solidFill>
            <a:srgbClr val="7757A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tIns="182880" rIns="91440" bIns="45720" rtlCol="0" anchor="ctr"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100">
                <a:solidFill>
                  <a:schemeClr val="bg1"/>
                </a:solidFill>
                <a:latin typeface="Tahoma"/>
                <a:ea typeface="Tahoma"/>
                <a:cs typeface="Tahoma"/>
              </a:rPr>
              <a:t>WOTY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100">
                <a:solidFill>
                  <a:schemeClr val="bg1"/>
                </a:solidFill>
                <a:latin typeface="Tahoma"/>
                <a:ea typeface="Tahoma"/>
                <a:cs typeface="Tahoma"/>
              </a:rPr>
              <a:t>Membership</a:t>
            </a:r>
            <a:endParaRPr lang="en-US">
              <a:solidFill>
                <a:schemeClr val="bg1"/>
              </a:solidFill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10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Career Conversations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10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Corporate Partner Welcomes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100">
                <a:solidFill>
                  <a:schemeClr val="bg1"/>
                </a:solidFill>
                <a:latin typeface="Tahoma"/>
                <a:ea typeface="Tahoma"/>
                <a:cs typeface="Tahoma"/>
              </a:rPr>
              <a:t>DE&amp;I posts</a:t>
            </a:r>
          </a:p>
          <a:p>
            <a:endParaRPr lang="en-US" sz="110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9FF0799-FEF7-2D47-9DF9-47344749252C}"/>
              </a:ext>
            </a:extLst>
          </p:cNvPr>
          <p:cNvSpPr/>
          <p:nvPr/>
        </p:nvSpPr>
        <p:spPr>
          <a:xfrm>
            <a:off x="8169780" y="3154139"/>
            <a:ext cx="2377577" cy="1134339"/>
          </a:xfrm>
          <a:prstGeom prst="rect">
            <a:avLst/>
          </a:prstGeom>
          <a:solidFill>
            <a:srgbClr val="FB51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tIns="182880" rIns="91440" bIns="45720" rtlCol="0" anchor="t"/>
          <a:lstStyle/>
          <a:p>
            <a:pPr marL="171450" indent="-171450" algn="l">
              <a:buFont typeface="Arial"/>
              <a:buChar char="•"/>
            </a:pPr>
            <a:r>
              <a:rPr lang="en-US" sz="1200">
                <a:solidFill>
                  <a:schemeClr val="bg1"/>
                </a:solidFill>
                <a:latin typeface="Tahoma"/>
                <a:ea typeface="Tahoma"/>
                <a:cs typeface="Tahoma"/>
              </a:rPr>
              <a:t>New member welcomes</a:t>
            </a:r>
            <a:endParaRPr lang="en-US">
              <a:solidFill>
                <a:schemeClr val="bg1"/>
              </a:solidFill>
            </a:endParaRP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n-US" sz="120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Member spotlights</a:t>
            </a: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n-US" sz="120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Media Coverage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5597BDF-4C30-4C4B-B25A-D779630E8775}"/>
              </a:ext>
            </a:extLst>
          </p:cNvPr>
          <p:cNvSpPr/>
          <p:nvPr/>
        </p:nvSpPr>
        <p:spPr>
          <a:xfrm>
            <a:off x="8169779" y="4414572"/>
            <a:ext cx="2377577" cy="1134339"/>
          </a:xfrm>
          <a:prstGeom prst="rect">
            <a:avLst/>
          </a:prstGeom>
          <a:solidFill>
            <a:srgbClr val="86D5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tIns="182880" rIns="91440" bIns="45720" rtlCol="0" anchor="t"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Event and media coverage</a:t>
            </a:r>
          </a:p>
          <a:p>
            <a:pPr marL="171450" indent="-171450">
              <a:buFont typeface="Arial" panose="020B0604020202020204" pitchFamily="34" charset="0"/>
              <a:buChar char="•"/>
              <a:defRPr/>
            </a:pPr>
            <a:endParaRPr lang="en-US" sz="120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028A54DB-B985-3F44-95A1-A7237A9E4242}"/>
              </a:ext>
            </a:extLst>
          </p:cNvPr>
          <p:cNvCxnSpPr>
            <a:cxnSpLocks/>
          </p:cNvCxnSpPr>
          <p:nvPr/>
        </p:nvCxnSpPr>
        <p:spPr>
          <a:xfrm>
            <a:off x="685800" y="5892800"/>
            <a:ext cx="936938" cy="8910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A4C40356-7980-C049-B444-DCA93DAFB815}"/>
              </a:ext>
            </a:extLst>
          </p:cNvPr>
          <p:cNvCxnSpPr>
            <a:cxnSpLocks/>
          </p:cNvCxnSpPr>
          <p:nvPr/>
        </p:nvCxnSpPr>
        <p:spPr>
          <a:xfrm flipV="1">
            <a:off x="2253803" y="5892800"/>
            <a:ext cx="1848297" cy="8910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C382DC32-1DF3-364E-A944-B776AF6A717C}"/>
              </a:ext>
            </a:extLst>
          </p:cNvPr>
          <p:cNvCxnSpPr>
            <a:cxnSpLocks/>
          </p:cNvCxnSpPr>
          <p:nvPr/>
        </p:nvCxnSpPr>
        <p:spPr>
          <a:xfrm>
            <a:off x="4699000" y="5892800"/>
            <a:ext cx="1676400" cy="8910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340F33CA-B1B9-7B45-831B-89590483365B}"/>
              </a:ext>
            </a:extLst>
          </p:cNvPr>
          <p:cNvCxnSpPr>
            <a:cxnSpLocks/>
          </p:cNvCxnSpPr>
          <p:nvPr/>
        </p:nvCxnSpPr>
        <p:spPr>
          <a:xfrm>
            <a:off x="7289800" y="5901710"/>
            <a:ext cx="1409700" cy="0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2C6416E2-C074-8649-85C0-9C9038AC1C90}"/>
              </a:ext>
            </a:extLst>
          </p:cNvPr>
          <p:cNvCxnSpPr>
            <a:cxnSpLocks/>
          </p:cNvCxnSpPr>
          <p:nvPr/>
        </p:nvCxnSpPr>
        <p:spPr>
          <a:xfrm>
            <a:off x="9855200" y="5901710"/>
            <a:ext cx="682624" cy="0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43" name="Table 69">
            <a:extLst>
              <a:ext uri="{FF2B5EF4-FFF2-40B4-BE49-F238E27FC236}">
                <a16:creationId xmlns:a16="http://schemas.microsoft.com/office/drawing/2014/main" id="{11121894-2DEA-D34B-96A3-2EDCE2377D4F}"/>
              </a:ext>
            </a:extLst>
          </p:cNvPr>
          <p:cNvGraphicFramePr>
            <a:graphicFrameLocks noGrp="1"/>
          </p:cNvGraphicFramePr>
          <p:nvPr/>
        </p:nvGraphicFramePr>
        <p:xfrm>
          <a:off x="10753814" y="5617453"/>
          <a:ext cx="1340591" cy="104273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208280">
                  <a:extLst>
                    <a:ext uri="{9D8B030D-6E8A-4147-A177-3AD203B41FA5}">
                      <a16:colId xmlns:a16="http://schemas.microsoft.com/office/drawing/2014/main" val="892011580"/>
                    </a:ext>
                  </a:extLst>
                </a:gridCol>
                <a:gridCol w="1132311">
                  <a:extLst>
                    <a:ext uri="{9D8B030D-6E8A-4147-A177-3AD203B41FA5}">
                      <a16:colId xmlns:a16="http://schemas.microsoft.com/office/drawing/2014/main" val="3362681079"/>
                    </a:ext>
                  </a:extLst>
                </a:gridCol>
              </a:tblGrid>
              <a:tr h="267986">
                <a:tc>
                  <a:txBody>
                    <a:bodyPr/>
                    <a:lstStyle/>
                    <a:p>
                      <a:pPr marL="0" marR="0" lvl="0" indent="0" algn="l" defTabSz="100788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9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100788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/>
                        <a:t>Key:</a:t>
                      </a:r>
                    </a:p>
                  </a:txBody>
                  <a:tcPr marT="0" marB="0" anchor="ctr"/>
                </a:tc>
                <a:extLst>
                  <a:ext uri="{0D108BD9-81ED-4DB2-BD59-A6C34878D82A}">
                    <a16:rowId xmlns:a16="http://schemas.microsoft.com/office/drawing/2014/main" val="3807563989"/>
                  </a:ext>
                </a:extLst>
              </a:tr>
              <a:tr h="273072">
                <a:tc>
                  <a:txBody>
                    <a:bodyPr/>
                    <a:lstStyle/>
                    <a:p>
                      <a:endParaRPr lang="en-US" sz="900"/>
                    </a:p>
                  </a:txBody>
                  <a:tcPr anchor="ctr">
                    <a:solidFill>
                      <a:srgbClr val="7757A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0788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>
                          <a:solidFill>
                            <a:schemeClr val="tx1"/>
                          </a:solidFill>
                        </a:rPr>
                        <a:t>HBA</a:t>
                      </a:r>
                    </a:p>
                  </a:txBody>
                  <a:tcPr marT="0" marB="0" anchor="ctr"/>
                </a:tc>
                <a:extLst>
                  <a:ext uri="{0D108BD9-81ED-4DB2-BD59-A6C34878D82A}">
                    <a16:rowId xmlns:a16="http://schemas.microsoft.com/office/drawing/2014/main" val="1443064913"/>
                  </a:ext>
                </a:extLst>
              </a:tr>
              <a:tr h="273072">
                <a:tc>
                  <a:txBody>
                    <a:bodyPr/>
                    <a:lstStyle/>
                    <a:p>
                      <a:pPr marL="0" marR="0" lvl="0" indent="0" algn="l" defTabSz="100788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900"/>
                    </a:p>
                  </a:txBody>
                  <a:tcPr anchor="ctr">
                    <a:solidFill>
                      <a:srgbClr val="FB515B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900"/>
                        <a:t>Collaborative</a:t>
                      </a:r>
                    </a:p>
                  </a:txBody>
                  <a:tcPr marR="0" marT="0" marB="0" anchor="ctr"/>
                </a:tc>
                <a:extLst>
                  <a:ext uri="{0D108BD9-81ED-4DB2-BD59-A6C34878D82A}">
                    <a16:rowId xmlns:a16="http://schemas.microsoft.com/office/drawing/2014/main" val="357919634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100788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900"/>
                    </a:p>
                  </a:txBody>
                  <a:tcPr anchor="ctr">
                    <a:solidFill>
                      <a:srgbClr val="86D5C8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900"/>
                        <a:t>Leadership </a:t>
                      </a:r>
                    </a:p>
                  </a:txBody>
                  <a:tcPr marT="0" marB="0" anchor="ctr"/>
                </a:tc>
                <a:extLst>
                  <a:ext uri="{0D108BD9-81ED-4DB2-BD59-A6C34878D82A}">
                    <a16:rowId xmlns:a16="http://schemas.microsoft.com/office/drawing/2014/main" val="384510633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6764761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6F92AE6-1220-4AD7-9349-FA271716DA67}"/>
              </a:ext>
            </a:extLst>
          </p:cNvPr>
          <p:cNvSpPr txBox="1"/>
          <p:nvPr/>
        </p:nvSpPr>
        <p:spPr>
          <a:xfrm>
            <a:off x="213360" y="166855"/>
            <a:ext cx="286270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>
                <a:solidFill>
                  <a:schemeClr val="bg1"/>
                </a:solidFill>
                <a:latin typeface="Palatino Linotype" panose="02040502050505030304" pitchFamily="18" charset="0"/>
              </a:rPr>
              <a:t>Tactics: Q3</a:t>
            </a:r>
          </a:p>
        </p:txBody>
      </p:sp>
      <p:graphicFrame>
        <p:nvGraphicFramePr>
          <p:cNvPr id="7" name="Table 66">
            <a:extLst>
              <a:ext uri="{FF2B5EF4-FFF2-40B4-BE49-F238E27FC236}">
                <a16:creationId xmlns:a16="http://schemas.microsoft.com/office/drawing/2014/main" id="{469ECADF-2FEA-8A45-BBFA-D2A5F7BE7DC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59868984"/>
              </p:ext>
            </p:extLst>
          </p:nvPr>
        </p:nvGraphicFramePr>
        <p:xfrm>
          <a:off x="685792" y="5716505"/>
          <a:ext cx="9852032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63008">
                  <a:extLst>
                    <a:ext uri="{9D8B030D-6E8A-4147-A177-3AD203B41FA5}">
                      <a16:colId xmlns:a16="http://schemas.microsoft.com/office/drawing/2014/main" val="3738275263"/>
                    </a:ext>
                  </a:extLst>
                </a:gridCol>
                <a:gridCol w="2463008">
                  <a:extLst>
                    <a:ext uri="{9D8B030D-6E8A-4147-A177-3AD203B41FA5}">
                      <a16:colId xmlns:a16="http://schemas.microsoft.com/office/drawing/2014/main" val="3278563225"/>
                    </a:ext>
                  </a:extLst>
                </a:gridCol>
                <a:gridCol w="2463008">
                  <a:extLst>
                    <a:ext uri="{9D8B030D-6E8A-4147-A177-3AD203B41FA5}">
                      <a16:colId xmlns:a16="http://schemas.microsoft.com/office/drawing/2014/main" val="3736979863"/>
                    </a:ext>
                  </a:extLst>
                </a:gridCol>
                <a:gridCol w="2463008">
                  <a:extLst>
                    <a:ext uri="{9D8B030D-6E8A-4147-A177-3AD203B41FA5}">
                      <a16:colId xmlns:a16="http://schemas.microsoft.com/office/drawing/2014/main" val="121640567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solidFill>
                            <a:schemeClr val="tx1"/>
                          </a:solidFill>
                        </a:rPr>
                        <a:t>JULY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solidFill>
                            <a:schemeClr val="tx1"/>
                          </a:solidFill>
                        </a:rPr>
                        <a:t>AUG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solidFill>
                            <a:schemeClr val="tx1"/>
                          </a:solidFill>
                        </a:rPr>
                        <a:t>SEPT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solidFill>
                            <a:schemeClr val="tx1"/>
                          </a:solidFill>
                        </a:rPr>
                        <a:t>ONGOING</a:t>
                      </a: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16004762"/>
                  </a:ext>
                </a:extLst>
              </a:tr>
            </a:tbl>
          </a:graphicData>
        </a:graphic>
      </p:graphicFrame>
      <p:sp>
        <p:nvSpPr>
          <p:cNvPr id="8" name="Rectangle 7">
            <a:extLst>
              <a:ext uri="{FF2B5EF4-FFF2-40B4-BE49-F238E27FC236}">
                <a16:creationId xmlns:a16="http://schemas.microsoft.com/office/drawing/2014/main" id="{47A2C94D-1351-9841-9F54-43C3AAACEA15}"/>
              </a:ext>
            </a:extLst>
          </p:cNvPr>
          <p:cNvSpPr/>
          <p:nvPr/>
        </p:nvSpPr>
        <p:spPr>
          <a:xfrm>
            <a:off x="695326" y="1862099"/>
            <a:ext cx="2377577" cy="1134339"/>
          </a:xfrm>
          <a:prstGeom prst="rect">
            <a:avLst/>
          </a:prstGeom>
          <a:solidFill>
            <a:srgbClr val="7757A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tIns="182880" rIns="91440" bIns="45720" rtlCol="0" anchor="ctr"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100">
                <a:solidFill>
                  <a:schemeClr val="bg1"/>
                </a:solidFill>
                <a:latin typeface="Tahoma"/>
                <a:ea typeface="Tahoma"/>
                <a:cs typeface="Tahoma"/>
              </a:rPr>
              <a:t>AC Teaser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100">
                <a:solidFill>
                  <a:schemeClr val="bg1"/>
                </a:solidFill>
                <a:latin typeface="Tahoma"/>
                <a:ea typeface="Tahoma"/>
                <a:cs typeface="Tahoma"/>
              </a:rPr>
              <a:t>Fortune 500 List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100">
                <a:solidFill>
                  <a:schemeClr val="bg1"/>
                </a:solidFill>
                <a:latin typeface="Tahoma"/>
                <a:ea typeface="Tahoma"/>
                <a:cs typeface="Tahoma"/>
              </a:rPr>
              <a:t>Disability Pride Month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100">
                <a:solidFill>
                  <a:schemeClr val="bg1"/>
                </a:solidFill>
                <a:latin typeface="Tahoma"/>
                <a:ea typeface="Tahoma"/>
                <a:cs typeface="Tahoma"/>
              </a:rPr>
              <a:t>Canada Day</a:t>
            </a:r>
            <a:endParaRPr lang="en-US" sz="110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100">
                <a:solidFill>
                  <a:schemeClr val="bg1"/>
                </a:solidFill>
                <a:latin typeface="Tahoma"/>
                <a:ea typeface="+mn-lt"/>
                <a:cs typeface="+mn-lt"/>
              </a:rPr>
              <a:t>Black Women's Equal Pay Day (27)</a:t>
            </a:r>
            <a:endParaRPr lang="en-US" sz="1100">
              <a:solidFill>
                <a:schemeClr val="bg1"/>
              </a:solidFill>
              <a:latin typeface="Tahoma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011DD5C-CB08-BC4B-B839-E740855F61E8}"/>
              </a:ext>
            </a:extLst>
          </p:cNvPr>
          <p:cNvSpPr/>
          <p:nvPr/>
        </p:nvSpPr>
        <p:spPr>
          <a:xfrm>
            <a:off x="695326" y="3154139"/>
            <a:ext cx="2377577" cy="1134339"/>
          </a:xfrm>
          <a:prstGeom prst="rect">
            <a:avLst/>
          </a:prstGeom>
          <a:solidFill>
            <a:srgbClr val="FB51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tIns="182880" rIns="91440" bIns="45720" rtlCol="0" anchor="t"/>
          <a:lstStyle/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n-US" sz="120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Fortune 500 List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>
                <a:solidFill>
                  <a:schemeClr val="bg1"/>
                </a:solidFill>
                <a:latin typeface="Tahoma"/>
                <a:ea typeface="Tahoma"/>
                <a:cs typeface="Tahoma"/>
              </a:rPr>
              <a:t>Aha Moment Article</a:t>
            </a:r>
            <a:endParaRPr lang="en-US" sz="120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DCC24A1-6AC9-FF41-8FE1-DE7A68A3BFE1}"/>
              </a:ext>
            </a:extLst>
          </p:cNvPr>
          <p:cNvSpPr/>
          <p:nvPr/>
        </p:nvSpPr>
        <p:spPr>
          <a:xfrm>
            <a:off x="695325" y="4414572"/>
            <a:ext cx="2377577" cy="1134339"/>
          </a:xfrm>
          <a:prstGeom prst="rect">
            <a:avLst/>
          </a:prstGeom>
          <a:solidFill>
            <a:srgbClr val="86D5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tIns="182880" rIns="91440" bIns="45720" rtlCol="0" anchor="t"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>
                <a:solidFill>
                  <a:schemeClr val="bg1"/>
                </a:solidFill>
                <a:latin typeface="Tahoma"/>
                <a:ea typeface="Tahoma"/>
                <a:cs typeface="Tahoma"/>
              </a:rPr>
              <a:t>Thought Leadership: C-suite/leadership reflection </a:t>
            </a:r>
            <a:endParaRPr lang="en-US" sz="120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en-US" sz="120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F8774B8-3CCE-A547-9DD1-C0B64EE2106F}"/>
              </a:ext>
            </a:extLst>
          </p:cNvPr>
          <p:cNvSpPr/>
          <p:nvPr/>
        </p:nvSpPr>
        <p:spPr>
          <a:xfrm>
            <a:off x="3186811" y="1862099"/>
            <a:ext cx="2377577" cy="1134339"/>
          </a:xfrm>
          <a:prstGeom prst="rect">
            <a:avLst/>
          </a:prstGeom>
          <a:solidFill>
            <a:srgbClr val="7757A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tIns="182880" rIns="91440" bIns="45720" rtlCol="0" anchor="t"/>
          <a:lstStyle/>
          <a:p>
            <a:pPr marL="171450" indent="-171450">
              <a:buFont typeface="Arial"/>
              <a:buChar char="•"/>
            </a:pPr>
            <a:r>
              <a:rPr lang="en-US" sz="1100">
                <a:solidFill>
                  <a:schemeClr val="bg1"/>
                </a:solidFill>
                <a:latin typeface="Tahoma"/>
                <a:ea typeface="Tahoma"/>
                <a:cs typeface="Tahoma"/>
              </a:rPr>
              <a:t>Women’s Equality Day (26)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100">
                <a:solidFill>
                  <a:schemeClr val="bg1"/>
                </a:solidFill>
                <a:latin typeface="Tahoma"/>
                <a:ea typeface="Tahoma"/>
                <a:cs typeface="Tahoma"/>
              </a:rPr>
              <a:t>WOTY </a:t>
            </a:r>
            <a:r>
              <a:rPr lang="en-US" sz="1100" err="1">
                <a:solidFill>
                  <a:schemeClr val="bg1"/>
                </a:solidFill>
                <a:latin typeface="Tahoma"/>
                <a:ea typeface="Tahoma"/>
                <a:cs typeface="Tahoma"/>
              </a:rPr>
              <a:t>Noms</a:t>
            </a:r>
            <a:endParaRPr lang="en-US" sz="1100">
              <a:solidFill>
                <a:schemeClr val="bg1"/>
              </a:solidFill>
              <a:latin typeface="Tahoma"/>
              <a:ea typeface="Tahoma"/>
              <a:cs typeface="Tahoma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100">
                <a:solidFill>
                  <a:schemeClr val="bg1"/>
                </a:solidFill>
                <a:latin typeface="Tahoma"/>
                <a:ea typeface="Tahoma"/>
                <a:cs typeface="Tahoma"/>
              </a:rPr>
              <a:t>Mom's Equal Pay Day (15)</a:t>
            </a:r>
            <a:endParaRPr lang="en-US" sz="110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100">
                <a:solidFill>
                  <a:schemeClr val="bg1"/>
                </a:solidFill>
                <a:latin typeface="Tahoma"/>
                <a:ea typeface="+mn-lt"/>
                <a:cs typeface="+mn-lt"/>
              </a:rPr>
              <a:t>Native Hawaiian and Pacific Islander (NHPI) Equal Pay Day</a:t>
            </a:r>
            <a:endParaRPr lang="en-US" sz="1100">
              <a:solidFill>
                <a:schemeClr val="bg1"/>
              </a:solidFill>
              <a:latin typeface="Tahoma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en-US" sz="120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DEDD987-E2E6-0045-9910-37248997DA4F}"/>
              </a:ext>
            </a:extLst>
          </p:cNvPr>
          <p:cNvSpPr/>
          <p:nvPr/>
        </p:nvSpPr>
        <p:spPr>
          <a:xfrm>
            <a:off x="3186811" y="3154139"/>
            <a:ext cx="2377577" cy="1134339"/>
          </a:xfrm>
          <a:prstGeom prst="rect">
            <a:avLst/>
          </a:prstGeom>
          <a:solidFill>
            <a:srgbClr val="FB51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tIns="182880" rIns="91440" bIns="45720" rtlCol="0" anchor="t"/>
          <a:lstStyle/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n-US" sz="120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Women’s Equality Day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>
                <a:solidFill>
                  <a:schemeClr val="bg1"/>
                </a:solidFill>
                <a:latin typeface="Tahoma"/>
                <a:ea typeface="Tahoma"/>
                <a:cs typeface="Tahoma"/>
              </a:rPr>
              <a:t>Aha Moment Article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03F9209-D6A9-3948-B00F-4804E94E37BB}"/>
              </a:ext>
            </a:extLst>
          </p:cNvPr>
          <p:cNvSpPr/>
          <p:nvPr/>
        </p:nvSpPr>
        <p:spPr>
          <a:xfrm>
            <a:off x="3186810" y="4414572"/>
            <a:ext cx="2377577" cy="1134339"/>
          </a:xfrm>
          <a:prstGeom prst="rect">
            <a:avLst/>
          </a:prstGeom>
          <a:solidFill>
            <a:srgbClr val="86D5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tIns="182880" rtlCol="0" anchor="t"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Thought leadership article: AC theme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Video: Women’s Equality Day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A41094C-FE4D-8346-9CC4-F2B4FDB8D999}"/>
              </a:ext>
            </a:extLst>
          </p:cNvPr>
          <p:cNvSpPr/>
          <p:nvPr/>
        </p:nvSpPr>
        <p:spPr>
          <a:xfrm>
            <a:off x="5678295" y="1862099"/>
            <a:ext cx="2377577" cy="1134339"/>
          </a:xfrm>
          <a:prstGeom prst="rect">
            <a:avLst/>
          </a:prstGeom>
          <a:solidFill>
            <a:srgbClr val="7757A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tIns="182880" rIns="91440" bIns="45720" rtlCol="0" anchor="ctr"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>
                <a:solidFill>
                  <a:schemeClr val="bg1"/>
                </a:solidFill>
                <a:latin typeface="Tahoma"/>
                <a:ea typeface="Tahoma"/>
                <a:cs typeface="Tahoma"/>
              </a:rPr>
              <a:t>Annual Conference (23-25) Live Coverage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>
                <a:solidFill>
                  <a:schemeClr val="bg1"/>
                </a:solidFill>
                <a:latin typeface="Tahoma"/>
                <a:ea typeface="Tahoma"/>
                <a:cs typeface="Tahoma"/>
              </a:rPr>
              <a:t>PharmaVOICE 100</a:t>
            </a:r>
            <a:endParaRPr lang="en-US">
              <a:solidFill>
                <a:schemeClr val="bg1"/>
              </a:solidFill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>
                <a:solidFill>
                  <a:schemeClr val="bg1"/>
                </a:solidFill>
                <a:latin typeface="Tahoma"/>
                <a:ea typeface="Tahoma"/>
                <a:cs typeface="Tahoma"/>
              </a:rPr>
              <a:t>International Equal Pay Day (18)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>
                <a:solidFill>
                  <a:schemeClr val="bg1"/>
                </a:solidFill>
                <a:latin typeface="Tahoma"/>
                <a:ea typeface="Tahoma"/>
                <a:cs typeface="Tahoma"/>
              </a:rPr>
              <a:t>Hispanic Heritage Month (15)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>
                <a:solidFill>
                  <a:schemeClr val="bg1"/>
                </a:solidFill>
                <a:latin typeface="Tahoma"/>
                <a:ea typeface="Tahoma"/>
                <a:cs typeface="Tahoma"/>
              </a:rPr>
              <a:t>ACE Winners</a:t>
            </a:r>
            <a:endParaRPr lang="en-US" sz="100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00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678DCF4-91FA-FC4F-A78E-32044072C4FF}"/>
              </a:ext>
            </a:extLst>
          </p:cNvPr>
          <p:cNvSpPr/>
          <p:nvPr/>
        </p:nvSpPr>
        <p:spPr>
          <a:xfrm>
            <a:off x="5678295" y="3154139"/>
            <a:ext cx="2377577" cy="1134339"/>
          </a:xfrm>
          <a:prstGeom prst="rect">
            <a:avLst/>
          </a:prstGeom>
          <a:solidFill>
            <a:srgbClr val="FB51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tIns="182880" rIns="91440" bIns="45720" rtlCol="0" anchor="t"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>
                <a:solidFill>
                  <a:schemeClr val="bg1"/>
                </a:solidFill>
                <a:latin typeface="Tahoma"/>
                <a:ea typeface="Tahoma"/>
                <a:cs typeface="Tahoma"/>
              </a:rPr>
              <a:t>Global Council Meeting (??)</a:t>
            </a:r>
            <a:endParaRPr lang="en-US">
              <a:solidFill>
                <a:schemeClr val="bg1"/>
              </a:solidFill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>
                <a:solidFill>
                  <a:schemeClr val="bg1"/>
                </a:solidFill>
                <a:latin typeface="Tahoma"/>
                <a:ea typeface="Tahoma"/>
                <a:cs typeface="Tahoma"/>
              </a:rPr>
              <a:t>Aha Moment Article</a:t>
            </a:r>
            <a:endParaRPr lang="en-US">
              <a:solidFill>
                <a:schemeClr val="bg1"/>
              </a:solidFill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99ED967-0C7E-6C4F-A5F9-1D185330044D}"/>
              </a:ext>
            </a:extLst>
          </p:cNvPr>
          <p:cNvSpPr/>
          <p:nvPr/>
        </p:nvSpPr>
        <p:spPr>
          <a:xfrm>
            <a:off x="5678294" y="4414572"/>
            <a:ext cx="2377577" cy="1134339"/>
          </a:xfrm>
          <a:prstGeom prst="rect">
            <a:avLst/>
          </a:prstGeom>
          <a:solidFill>
            <a:srgbClr val="86D5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tIns="182880" rtlCol="0" anchor="t"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Thought leadership article: International Equal Pay Day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20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D506580-2BB1-9E43-A7FD-E7A8D0BE1A0D}"/>
              </a:ext>
            </a:extLst>
          </p:cNvPr>
          <p:cNvSpPr/>
          <p:nvPr/>
        </p:nvSpPr>
        <p:spPr>
          <a:xfrm>
            <a:off x="8169780" y="1862099"/>
            <a:ext cx="2377577" cy="1134339"/>
          </a:xfrm>
          <a:prstGeom prst="rect">
            <a:avLst/>
          </a:prstGeom>
          <a:solidFill>
            <a:srgbClr val="7757A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tIns="182880" rIns="91440" bIns="45720" rtlCol="0" anchor="ctr"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10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Membership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10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Career Conversations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10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Corporate Partner Welcomes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100">
                <a:solidFill>
                  <a:schemeClr val="bg1"/>
                </a:solidFill>
                <a:latin typeface="Tahoma"/>
                <a:ea typeface="Tahoma"/>
                <a:cs typeface="Tahoma"/>
              </a:rPr>
              <a:t>DE&amp;I posts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10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Annual Conference</a:t>
            </a:r>
          </a:p>
          <a:p>
            <a:endParaRPr lang="en-US" sz="100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9FF0799-FEF7-2D47-9DF9-47344749252C}"/>
              </a:ext>
            </a:extLst>
          </p:cNvPr>
          <p:cNvSpPr/>
          <p:nvPr/>
        </p:nvSpPr>
        <p:spPr>
          <a:xfrm>
            <a:off x="8169780" y="3154139"/>
            <a:ext cx="2377577" cy="1134339"/>
          </a:xfrm>
          <a:prstGeom prst="rect">
            <a:avLst/>
          </a:prstGeom>
          <a:solidFill>
            <a:srgbClr val="FB51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tIns="182880" rIns="91440" bIns="45720" rtlCol="0" anchor="t"/>
          <a:lstStyle/>
          <a:p>
            <a:pPr marL="171450" indent="-171450" algn="l">
              <a:buFont typeface="Arial"/>
              <a:buChar char="•"/>
            </a:pPr>
            <a:r>
              <a:rPr lang="en-US" sz="1200">
                <a:solidFill>
                  <a:schemeClr val="bg1"/>
                </a:solidFill>
                <a:latin typeface="Tahoma"/>
                <a:ea typeface="Tahoma"/>
                <a:cs typeface="Tahoma"/>
              </a:rPr>
              <a:t>New member welcomes</a:t>
            </a:r>
            <a:endParaRPr lang="en-US">
              <a:solidFill>
                <a:schemeClr val="bg1"/>
              </a:solidFill>
            </a:endParaRP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n-US" sz="120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Member spotlights</a:t>
            </a: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n-US" sz="120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Media Coverage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5597BDF-4C30-4C4B-B25A-D779630E8775}"/>
              </a:ext>
            </a:extLst>
          </p:cNvPr>
          <p:cNvSpPr/>
          <p:nvPr/>
        </p:nvSpPr>
        <p:spPr>
          <a:xfrm>
            <a:off x="8169779" y="4414572"/>
            <a:ext cx="2377577" cy="1134339"/>
          </a:xfrm>
          <a:prstGeom prst="rect">
            <a:avLst/>
          </a:prstGeom>
          <a:solidFill>
            <a:srgbClr val="86D5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tIns="182880" rIns="91440" bIns="45720" rtlCol="0" anchor="t"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Event and media coverage</a:t>
            </a:r>
          </a:p>
          <a:p>
            <a:pPr marL="171450" indent="-171450">
              <a:buFont typeface="Arial" panose="020B0604020202020204" pitchFamily="34" charset="0"/>
              <a:buChar char="•"/>
              <a:defRPr/>
            </a:pPr>
            <a:endParaRPr lang="en-US" sz="120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028A54DB-B985-3F44-95A1-A7237A9E4242}"/>
              </a:ext>
            </a:extLst>
          </p:cNvPr>
          <p:cNvCxnSpPr>
            <a:cxnSpLocks/>
          </p:cNvCxnSpPr>
          <p:nvPr/>
        </p:nvCxnSpPr>
        <p:spPr>
          <a:xfrm>
            <a:off x="685800" y="5892800"/>
            <a:ext cx="936938" cy="8910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A4C40356-7980-C049-B444-DCA93DAFB815}"/>
              </a:ext>
            </a:extLst>
          </p:cNvPr>
          <p:cNvCxnSpPr>
            <a:cxnSpLocks/>
          </p:cNvCxnSpPr>
          <p:nvPr/>
        </p:nvCxnSpPr>
        <p:spPr>
          <a:xfrm flipV="1">
            <a:off x="2253803" y="5892800"/>
            <a:ext cx="1848297" cy="8910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C382DC32-1DF3-364E-A944-B776AF6A717C}"/>
              </a:ext>
            </a:extLst>
          </p:cNvPr>
          <p:cNvCxnSpPr>
            <a:cxnSpLocks/>
          </p:cNvCxnSpPr>
          <p:nvPr/>
        </p:nvCxnSpPr>
        <p:spPr>
          <a:xfrm>
            <a:off x="4699000" y="5892800"/>
            <a:ext cx="1676400" cy="8910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340F33CA-B1B9-7B45-831B-89590483365B}"/>
              </a:ext>
            </a:extLst>
          </p:cNvPr>
          <p:cNvCxnSpPr>
            <a:cxnSpLocks/>
          </p:cNvCxnSpPr>
          <p:nvPr/>
        </p:nvCxnSpPr>
        <p:spPr>
          <a:xfrm>
            <a:off x="7289800" y="5901710"/>
            <a:ext cx="1409700" cy="0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2C6416E2-C074-8649-85C0-9C9038AC1C90}"/>
              </a:ext>
            </a:extLst>
          </p:cNvPr>
          <p:cNvCxnSpPr>
            <a:cxnSpLocks/>
          </p:cNvCxnSpPr>
          <p:nvPr/>
        </p:nvCxnSpPr>
        <p:spPr>
          <a:xfrm>
            <a:off x="9855200" y="5901710"/>
            <a:ext cx="682624" cy="0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43" name="Table 69">
            <a:extLst>
              <a:ext uri="{FF2B5EF4-FFF2-40B4-BE49-F238E27FC236}">
                <a16:creationId xmlns:a16="http://schemas.microsoft.com/office/drawing/2014/main" id="{11121894-2DEA-D34B-96A3-2EDCE2377D4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19088881"/>
              </p:ext>
            </p:extLst>
          </p:nvPr>
        </p:nvGraphicFramePr>
        <p:xfrm>
          <a:off x="10753814" y="5617453"/>
          <a:ext cx="1340591" cy="104273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208280">
                  <a:extLst>
                    <a:ext uri="{9D8B030D-6E8A-4147-A177-3AD203B41FA5}">
                      <a16:colId xmlns:a16="http://schemas.microsoft.com/office/drawing/2014/main" val="892011580"/>
                    </a:ext>
                  </a:extLst>
                </a:gridCol>
                <a:gridCol w="1132311">
                  <a:extLst>
                    <a:ext uri="{9D8B030D-6E8A-4147-A177-3AD203B41FA5}">
                      <a16:colId xmlns:a16="http://schemas.microsoft.com/office/drawing/2014/main" val="3362681079"/>
                    </a:ext>
                  </a:extLst>
                </a:gridCol>
              </a:tblGrid>
              <a:tr h="267986">
                <a:tc>
                  <a:txBody>
                    <a:bodyPr/>
                    <a:lstStyle/>
                    <a:p>
                      <a:pPr marL="0" marR="0" lvl="0" indent="0" algn="l" defTabSz="100788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9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100788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/>
                        <a:t>Key:</a:t>
                      </a:r>
                    </a:p>
                  </a:txBody>
                  <a:tcPr marT="0" marB="0" anchor="ctr"/>
                </a:tc>
                <a:extLst>
                  <a:ext uri="{0D108BD9-81ED-4DB2-BD59-A6C34878D82A}">
                    <a16:rowId xmlns:a16="http://schemas.microsoft.com/office/drawing/2014/main" val="3807563989"/>
                  </a:ext>
                </a:extLst>
              </a:tr>
              <a:tr h="273072">
                <a:tc>
                  <a:txBody>
                    <a:bodyPr/>
                    <a:lstStyle/>
                    <a:p>
                      <a:endParaRPr lang="en-US" sz="900"/>
                    </a:p>
                  </a:txBody>
                  <a:tcPr anchor="ctr">
                    <a:solidFill>
                      <a:srgbClr val="7757A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0788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>
                          <a:solidFill>
                            <a:schemeClr val="tx1"/>
                          </a:solidFill>
                        </a:rPr>
                        <a:t>HBA</a:t>
                      </a:r>
                    </a:p>
                  </a:txBody>
                  <a:tcPr marT="0" marB="0" anchor="ctr"/>
                </a:tc>
                <a:extLst>
                  <a:ext uri="{0D108BD9-81ED-4DB2-BD59-A6C34878D82A}">
                    <a16:rowId xmlns:a16="http://schemas.microsoft.com/office/drawing/2014/main" val="1443064913"/>
                  </a:ext>
                </a:extLst>
              </a:tr>
              <a:tr h="273072">
                <a:tc>
                  <a:txBody>
                    <a:bodyPr/>
                    <a:lstStyle/>
                    <a:p>
                      <a:pPr marL="0" marR="0" lvl="0" indent="0" algn="l" defTabSz="100788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900"/>
                    </a:p>
                  </a:txBody>
                  <a:tcPr anchor="ctr">
                    <a:solidFill>
                      <a:srgbClr val="FB515B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900"/>
                        <a:t>Collaborative</a:t>
                      </a:r>
                    </a:p>
                  </a:txBody>
                  <a:tcPr marR="0" marT="0" marB="0" anchor="ctr"/>
                </a:tc>
                <a:extLst>
                  <a:ext uri="{0D108BD9-81ED-4DB2-BD59-A6C34878D82A}">
                    <a16:rowId xmlns:a16="http://schemas.microsoft.com/office/drawing/2014/main" val="357919634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100788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900"/>
                    </a:p>
                  </a:txBody>
                  <a:tcPr anchor="ctr">
                    <a:solidFill>
                      <a:srgbClr val="86D5C8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900"/>
                        <a:t>Leadership </a:t>
                      </a:r>
                    </a:p>
                  </a:txBody>
                  <a:tcPr marT="0" marB="0" anchor="ctr"/>
                </a:tc>
                <a:extLst>
                  <a:ext uri="{0D108BD9-81ED-4DB2-BD59-A6C34878D82A}">
                    <a16:rowId xmlns:a16="http://schemas.microsoft.com/office/drawing/2014/main" val="384510633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0895936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6F92AE6-1220-4AD7-9349-FA271716DA67}"/>
              </a:ext>
            </a:extLst>
          </p:cNvPr>
          <p:cNvSpPr txBox="1"/>
          <p:nvPr/>
        </p:nvSpPr>
        <p:spPr>
          <a:xfrm>
            <a:off x="213360" y="166855"/>
            <a:ext cx="286270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>
                <a:solidFill>
                  <a:schemeClr val="bg1"/>
                </a:solidFill>
                <a:latin typeface="Palatino Linotype" panose="02040502050505030304" pitchFamily="18" charset="0"/>
              </a:rPr>
              <a:t>Tactics: Q4</a:t>
            </a:r>
          </a:p>
        </p:txBody>
      </p:sp>
      <p:graphicFrame>
        <p:nvGraphicFramePr>
          <p:cNvPr id="7" name="Table 66">
            <a:extLst>
              <a:ext uri="{FF2B5EF4-FFF2-40B4-BE49-F238E27FC236}">
                <a16:creationId xmlns:a16="http://schemas.microsoft.com/office/drawing/2014/main" id="{469ECADF-2FEA-8A45-BBFA-D2A5F7BE7DC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96616287"/>
              </p:ext>
            </p:extLst>
          </p:nvPr>
        </p:nvGraphicFramePr>
        <p:xfrm>
          <a:off x="685792" y="5716505"/>
          <a:ext cx="9852032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63008">
                  <a:extLst>
                    <a:ext uri="{9D8B030D-6E8A-4147-A177-3AD203B41FA5}">
                      <a16:colId xmlns:a16="http://schemas.microsoft.com/office/drawing/2014/main" val="3738275263"/>
                    </a:ext>
                  </a:extLst>
                </a:gridCol>
                <a:gridCol w="2463008">
                  <a:extLst>
                    <a:ext uri="{9D8B030D-6E8A-4147-A177-3AD203B41FA5}">
                      <a16:colId xmlns:a16="http://schemas.microsoft.com/office/drawing/2014/main" val="3278563225"/>
                    </a:ext>
                  </a:extLst>
                </a:gridCol>
                <a:gridCol w="2463008">
                  <a:extLst>
                    <a:ext uri="{9D8B030D-6E8A-4147-A177-3AD203B41FA5}">
                      <a16:colId xmlns:a16="http://schemas.microsoft.com/office/drawing/2014/main" val="3736979863"/>
                    </a:ext>
                  </a:extLst>
                </a:gridCol>
                <a:gridCol w="2463008">
                  <a:extLst>
                    <a:ext uri="{9D8B030D-6E8A-4147-A177-3AD203B41FA5}">
                      <a16:colId xmlns:a16="http://schemas.microsoft.com/office/drawing/2014/main" val="121640567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solidFill>
                            <a:schemeClr val="tx1"/>
                          </a:solidFill>
                        </a:rPr>
                        <a:t>OCT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solidFill>
                            <a:schemeClr val="tx1"/>
                          </a:solidFill>
                        </a:rPr>
                        <a:t>NOV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solidFill>
                            <a:schemeClr val="tx1"/>
                          </a:solidFill>
                        </a:rPr>
                        <a:t>DEC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solidFill>
                            <a:schemeClr val="tx1"/>
                          </a:solidFill>
                        </a:rPr>
                        <a:t>ONGOING</a:t>
                      </a: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16004762"/>
                  </a:ext>
                </a:extLst>
              </a:tr>
            </a:tbl>
          </a:graphicData>
        </a:graphic>
      </p:graphicFrame>
      <p:sp>
        <p:nvSpPr>
          <p:cNvPr id="8" name="Rectangle 7">
            <a:extLst>
              <a:ext uri="{FF2B5EF4-FFF2-40B4-BE49-F238E27FC236}">
                <a16:creationId xmlns:a16="http://schemas.microsoft.com/office/drawing/2014/main" id="{47A2C94D-1351-9841-9F54-43C3AAACEA15}"/>
              </a:ext>
            </a:extLst>
          </p:cNvPr>
          <p:cNvSpPr/>
          <p:nvPr/>
        </p:nvSpPr>
        <p:spPr>
          <a:xfrm>
            <a:off x="695326" y="1862099"/>
            <a:ext cx="2377577" cy="1134339"/>
          </a:xfrm>
          <a:prstGeom prst="rect">
            <a:avLst/>
          </a:prstGeom>
          <a:solidFill>
            <a:srgbClr val="7757A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tIns="182880" rIns="91440" bIns="45720" rtlCol="0" anchor="ctr"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100">
                <a:solidFill>
                  <a:schemeClr val="bg1"/>
                </a:solidFill>
                <a:latin typeface="Tahoma"/>
                <a:ea typeface="Tahoma"/>
                <a:cs typeface="Tahoma"/>
              </a:rPr>
              <a:t>Day of the Girl (11)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100">
                <a:solidFill>
                  <a:schemeClr val="bg1"/>
                </a:solidFill>
                <a:latin typeface="Tahoma"/>
                <a:ea typeface="Tahoma"/>
                <a:cs typeface="Tahoma"/>
              </a:rPr>
              <a:t>WIW study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100" err="1">
                <a:solidFill>
                  <a:schemeClr val="bg1"/>
                </a:solidFill>
                <a:latin typeface="Tahoma"/>
                <a:ea typeface="Tahoma"/>
                <a:cs typeface="Tahoma"/>
              </a:rPr>
              <a:t>Nat’l</a:t>
            </a:r>
            <a:r>
              <a:rPr lang="en-US" sz="1100">
                <a:solidFill>
                  <a:schemeClr val="bg1"/>
                </a:solidFill>
                <a:latin typeface="Tahoma"/>
                <a:ea typeface="Tahoma"/>
                <a:cs typeface="Tahoma"/>
              </a:rPr>
              <a:t> Mentoring Day (27) - reg opens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100">
                <a:solidFill>
                  <a:schemeClr val="bg1"/>
                </a:solidFill>
                <a:latin typeface="Tahoma"/>
                <a:ea typeface="Tahoma"/>
                <a:cs typeface="Tahoma"/>
              </a:rPr>
              <a:t>WOTY </a:t>
            </a:r>
            <a:r>
              <a:rPr lang="en-US" sz="1100" err="1">
                <a:solidFill>
                  <a:schemeClr val="bg1"/>
                </a:solidFill>
                <a:latin typeface="Tahoma"/>
                <a:ea typeface="Tahoma"/>
                <a:cs typeface="Tahoma"/>
              </a:rPr>
              <a:t>Noms</a:t>
            </a:r>
            <a:endParaRPr lang="en-US" sz="1100">
              <a:solidFill>
                <a:schemeClr val="bg1"/>
              </a:solidFill>
              <a:latin typeface="Tahoma"/>
              <a:ea typeface="Tahoma"/>
              <a:cs typeface="Tahoma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100">
                <a:solidFill>
                  <a:schemeClr val="bg1"/>
                </a:solidFill>
                <a:latin typeface="Tahoma"/>
                <a:ea typeface="Tahoma"/>
                <a:cs typeface="Tahoma"/>
              </a:rPr>
              <a:t>Latinas' Equal Pay Day (5)</a:t>
            </a:r>
            <a:endParaRPr lang="en-US" sz="110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100">
                <a:solidFill>
                  <a:schemeClr val="bg1"/>
                </a:solidFill>
                <a:latin typeface="Tahoma"/>
                <a:ea typeface="Tahoma"/>
                <a:cs typeface="Tahoma"/>
              </a:rPr>
              <a:t>AC recaps &amp; ACE Videos</a:t>
            </a:r>
            <a:endParaRPr lang="en-US" sz="110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00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011DD5C-CB08-BC4B-B839-E740855F61E8}"/>
              </a:ext>
            </a:extLst>
          </p:cNvPr>
          <p:cNvSpPr/>
          <p:nvPr/>
        </p:nvSpPr>
        <p:spPr>
          <a:xfrm>
            <a:off x="695326" y="3154139"/>
            <a:ext cx="2377577" cy="1134339"/>
          </a:xfrm>
          <a:prstGeom prst="rect">
            <a:avLst/>
          </a:prstGeom>
          <a:solidFill>
            <a:srgbClr val="FB51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tIns="182880" rIns="91440" bIns="45720" rtlCol="0" anchor="t"/>
          <a:lstStyle/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n-US" sz="120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WIW study</a:t>
            </a:r>
          </a:p>
          <a:p>
            <a:pPr marL="171450" indent="-171450">
              <a:buFont typeface="Arial,Sans-Serif" panose="020B0604020202020204" pitchFamily="34" charset="0"/>
              <a:buChar char="•"/>
            </a:pPr>
            <a:r>
              <a:rPr lang="en-US" sz="1200">
                <a:solidFill>
                  <a:schemeClr val="bg1"/>
                </a:solidFill>
                <a:latin typeface="Tahoma"/>
                <a:ea typeface="Tahoma"/>
                <a:cs typeface="Tahoma"/>
              </a:rPr>
              <a:t>Aha Moment Article</a:t>
            </a:r>
            <a:endParaRPr lang="en-US" sz="1200">
              <a:solidFill>
                <a:schemeClr val="bg1"/>
              </a:solidFill>
              <a:ea typeface="+mn-lt"/>
              <a:cs typeface="+mn-lt"/>
            </a:endParaRPr>
          </a:p>
          <a:p>
            <a:pPr marL="171450" indent="-171450" algn="l">
              <a:buFont typeface="Arial" panose="020B0604020202020204" pitchFamily="34" charset="0"/>
              <a:buChar char="•"/>
            </a:pPr>
            <a:endParaRPr lang="en-US" sz="120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DCC24A1-6AC9-FF41-8FE1-DE7A68A3BFE1}"/>
              </a:ext>
            </a:extLst>
          </p:cNvPr>
          <p:cNvSpPr/>
          <p:nvPr/>
        </p:nvSpPr>
        <p:spPr>
          <a:xfrm>
            <a:off x="695325" y="4414572"/>
            <a:ext cx="2377577" cy="1134339"/>
          </a:xfrm>
          <a:prstGeom prst="rect">
            <a:avLst/>
          </a:prstGeom>
          <a:solidFill>
            <a:srgbClr val="86D5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tIns="182880" rtlCol="0" anchor="t"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video: mentoring 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F8774B8-3CCE-A547-9DD1-C0B64EE2106F}"/>
              </a:ext>
            </a:extLst>
          </p:cNvPr>
          <p:cNvSpPr/>
          <p:nvPr/>
        </p:nvSpPr>
        <p:spPr>
          <a:xfrm>
            <a:off x="3186811" y="1862099"/>
            <a:ext cx="2377577" cy="1134339"/>
          </a:xfrm>
          <a:prstGeom prst="rect">
            <a:avLst/>
          </a:prstGeom>
          <a:solidFill>
            <a:srgbClr val="7757A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tIns="182880" rIns="91440" bIns="45720" rtlCol="0" anchor="ctr"/>
          <a:lstStyle/>
          <a:p>
            <a:endParaRPr lang="en-US" sz="1000">
              <a:solidFill>
                <a:schemeClr val="bg1"/>
              </a:solidFill>
              <a:latin typeface="Tahoma"/>
              <a:ea typeface="Tahoma"/>
              <a:cs typeface="Tahoma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100">
                <a:solidFill>
                  <a:schemeClr val="bg1"/>
                </a:solidFill>
                <a:latin typeface="Tahoma"/>
                <a:ea typeface="Tahoma"/>
                <a:cs typeface="Tahoma"/>
              </a:rPr>
              <a:t>Regional </a:t>
            </a:r>
            <a:r>
              <a:rPr lang="en-US" sz="1100" err="1">
                <a:solidFill>
                  <a:schemeClr val="bg1"/>
                </a:solidFill>
                <a:latin typeface="Tahoma"/>
                <a:ea typeface="Tahoma"/>
                <a:cs typeface="Tahoma"/>
              </a:rPr>
              <a:t>Noms</a:t>
            </a:r>
            <a:endParaRPr lang="en-US" sz="1100">
              <a:solidFill>
                <a:schemeClr val="bg1"/>
              </a:solidFill>
              <a:latin typeface="Tahoma"/>
              <a:ea typeface="Tahoma"/>
              <a:cs typeface="Tahoma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100">
                <a:solidFill>
                  <a:schemeClr val="bg1"/>
                </a:solidFill>
                <a:latin typeface="Tahoma"/>
                <a:ea typeface="Tahoma"/>
                <a:cs typeface="Tahoma"/>
              </a:rPr>
              <a:t>Cyber Monday/Black Friday/Giving Tuesday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100">
                <a:solidFill>
                  <a:schemeClr val="bg1"/>
                </a:solidFill>
                <a:latin typeface="Tahoma"/>
                <a:ea typeface="Tahoma"/>
                <a:cs typeface="Tahoma"/>
              </a:rPr>
              <a:t>Annual Business Meeting</a:t>
            </a:r>
            <a:endParaRPr lang="en-US" sz="110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100">
                <a:solidFill>
                  <a:schemeClr val="bg1"/>
                </a:solidFill>
                <a:latin typeface="Tahoma"/>
                <a:ea typeface="Tahoma"/>
                <a:cs typeface="Tahoma"/>
              </a:rPr>
              <a:t>Native Women's Equal Pay (30)</a:t>
            </a:r>
            <a:endParaRPr lang="en-US" sz="110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en-US" sz="120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DEDD987-E2E6-0045-9910-37248997DA4F}"/>
              </a:ext>
            </a:extLst>
          </p:cNvPr>
          <p:cNvSpPr/>
          <p:nvPr/>
        </p:nvSpPr>
        <p:spPr>
          <a:xfrm>
            <a:off x="3186811" y="3154139"/>
            <a:ext cx="2377577" cy="1134339"/>
          </a:xfrm>
          <a:prstGeom prst="rect">
            <a:avLst/>
          </a:prstGeom>
          <a:solidFill>
            <a:srgbClr val="FB51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tIns="182880" rIns="91440" bIns="45720" rtlCol="0" anchor="t"/>
          <a:lstStyle/>
          <a:p>
            <a:pPr marL="171450" indent="-171450">
              <a:buFont typeface="Arial,Sans-Serif" panose="020B0604020202020204" pitchFamily="34" charset="0"/>
              <a:buChar char="•"/>
            </a:pPr>
            <a:r>
              <a:rPr lang="en-US" sz="1200">
                <a:solidFill>
                  <a:schemeClr val="bg1"/>
                </a:solidFill>
                <a:latin typeface="Tahoma"/>
                <a:ea typeface="Tahoma"/>
                <a:cs typeface="Tahoma"/>
              </a:rPr>
              <a:t>Aha Moment Article</a:t>
            </a:r>
            <a:endParaRPr lang="en-US" sz="1200">
              <a:solidFill>
                <a:schemeClr val="bg1"/>
              </a:solidFill>
              <a:ea typeface="+mn-lt"/>
              <a:cs typeface="+mn-lt"/>
            </a:endParaRPr>
          </a:p>
          <a:p>
            <a:pPr marL="171450" indent="-171450" algn="l">
              <a:buFont typeface="Arial" panose="020B0604020202020204" pitchFamily="34" charset="0"/>
              <a:buChar char="•"/>
            </a:pPr>
            <a:endParaRPr lang="en-US" sz="120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03F9209-D6A9-3948-B00F-4804E94E37BB}"/>
              </a:ext>
            </a:extLst>
          </p:cNvPr>
          <p:cNvSpPr/>
          <p:nvPr/>
        </p:nvSpPr>
        <p:spPr>
          <a:xfrm>
            <a:off x="3186810" y="4414572"/>
            <a:ext cx="2377577" cy="1134339"/>
          </a:xfrm>
          <a:prstGeom prst="rect">
            <a:avLst/>
          </a:prstGeom>
          <a:solidFill>
            <a:srgbClr val="86D5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tIns="182880" rIns="91440" bIns="45720" rtlCol="0" anchor="ctr"/>
          <a:lstStyle/>
          <a:p>
            <a:pPr marL="171450" indent="-171450">
              <a:buFont typeface="Arial"/>
              <a:buChar char="•"/>
            </a:pPr>
            <a:r>
              <a:rPr lang="en-US" sz="1100">
                <a:solidFill>
                  <a:schemeClr val="bg1"/>
                </a:solidFill>
                <a:latin typeface="Tahoma"/>
                <a:ea typeface="Tahoma"/>
                <a:cs typeface="Tahoma"/>
              </a:rPr>
              <a:t>Thought leadership article: AC Recap</a:t>
            </a:r>
            <a:endParaRPr lang="en-US">
              <a:ea typeface="Calibri" panose="020F0502020204030204"/>
              <a:cs typeface="Calibri" panose="020F0502020204030204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100">
                <a:solidFill>
                  <a:schemeClr val="bg1"/>
                </a:solidFill>
                <a:latin typeface="Tahoma"/>
                <a:ea typeface="Tahoma"/>
                <a:cs typeface="Tahoma"/>
              </a:rPr>
              <a:t>LinkedIn Live: Engage ACE honorees on the theme of Pay Equity on the last equal pay day of 2024</a:t>
            </a:r>
            <a:endParaRPr lang="en-US" sz="110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A41094C-FE4D-8346-9CC4-F2B4FDB8D999}"/>
              </a:ext>
            </a:extLst>
          </p:cNvPr>
          <p:cNvSpPr/>
          <p:nvPr/>
        </p:nvSpPr>
        <p:spPr>
          <a:xfrm>
            <a:off x="5678295" y="1862099"/>
            <a:ext cx="2377577" cy="1134339"/>
          </a:xfrm>
          <a:prstGeom prst="rect">
            <a:avLst/>
          </a:prstGeom>
          <a:solidFill>
            <a:srgbClr val="7757A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tIns="182880" rIns="91440" bIns="45720" rtlCol="0" anchor="ctr"/>
          <a:lstStyle/>
          <a:p>
            <a:pPr marL="171450" indent="-171450">
              <a:buFont typeface="Arial"/>
              <a:buChar char="•"/>
            </a:pPr>
            <a:r>
              <a:rPr lang="en-US" sz="1100">
                <a:solidFill>
                  <a:schemeClr val="bg1"/>
                </a:solidFill>
                <a:latin typeface="Tahoma"/>
                <a:ea typeface="Tahoma"/>
                <a:cs typeface="Tahoma"/>
              </a:rPr>
              <a:t>WOTY 2024 Teaser</a:t>
            </a:r>
            <a:endParaRPr lang="en-US" sz="110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171450" indent="-171450">
              <a:buFont typeface="Arial"/>
              <a:buChar char="•"/>
            </a:pPr>
            <a:r>
              <a:rPr lang="en-US" sz="1100">
                <a:solidFill>
                  <a:schemeClr val="bg1"/>
                </a:solidFill>
                <a:latin typeface="Tahoma"/>
                <a:ea typeface="Tahoma"/>
                <a:cs typeface="Tahoma"/>
              </a:rPr>
              <a:t>AC Recaps</a:t>
            </a:r>
          </a:p>
          <a:p>
            <a:pPr marL="171450" indent="-171450">
              <a:buFont typeface="Arial"/>
              <a:buChar char="•"/>
            </a:pPr>
            <a:r>
              <a:rPr lang="en-US" sz="1100">
                <a:solidFill>
                  <a:schemeClr val="bg1"/>
                </a:solidFill>
                <a:latin typeface="Tahoma"/>
                <a:ea typeface="Tahoma"/>
                <a:cs typeface="Tahoma"/>
              </a:rPr>
              <a:t>Mentoring EB deadline</a:t>
            </a:r>
          </a:p>
          <a:p>
            <a:endParaRPr lang="en-US" sz="1200">
              <a:solidFill>
                <a:schemeClr val="bg1"/>
              </a:solidFill>
              <a:latin typeface="Tahoma"/>
              <a:ea typeface="Tahoma"/>
              <a:cs typeface="Tahoma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100">
              <a:solidFill>
                <a:schemeClr val="bg1"/>
              </a:solidFill>
              <a:latin typeface="Tahoma"/>
              <a:ea typeface="Tahoma"/>
              <a:cs typeface="Tahoma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678DCF4-91FA-FC4F-A78E-32044072C4FF}"/>
              </a:ext>
            </a:extLst>
          </p:cNvPr>
          <p:cNvSpPr/>
          <p:nvPr/>
        </p:nvSpPr>
        <p:spPr>
          <a:xfrm>
            <a:off x="5678295" y="3154139"/>
            <a:ext cx="2377577" cy="1134339"/>
          </a:xfrm>
          <a:prstGeom prst="rect">
            <a:avLst/>
          </a:prstGeom>
          <a:solidFill>
            <a:srgbClr val="FB51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tIns="182880" rIns="91440" bIns="45720" rtlCol="0" anchor="t"/>
          <a:lstStyle/>
          <a:p>
            <a:pPr marL="171450" indent="-171450" defTabSz="914400">
              <a:buFont typeface="Arial" panose="020B0604020202020204" pitchFamily="34" charset="0"/>
              <a:buChar char="•"/>
            </a:pPr>
            <a:r>
              <a:rPr lang="en-US" sz="120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End of Year Reflections</a:t>
            </a:r>
          </a:p>
          <a:p>
            <a:pPr marL="171450" indent="-171450" defTabSz="914400">
              <a:buFont typeface="Arial" panose="020B0604020202020204" pitchFamily="34" charset="0"/>
              <a:buChar char="•"/>
            </a:pPr>
            <a:endParaRPr lang="en-US" sz="120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171450" indent="-171450" defTabSz="914400">
              <a:buFont typeface="Arial" panose="020B0604020202020204" pitchFamily="34" charset="0"/>
              <a:buChar char="•"/>
            </a:pPr>
            <a:endParaRPr lang="en-US" sz="120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99ED967-0C7E-6C4F-A5F9-1D185330044D}"/>
              </a:ext>
            </a:extLst>
          </p:cNvPr>
          <p:cNvSpPr/>
          <p:nvPr/>
        </p:nvSpPr>
        <p:spPr>
          <a:xfrm>
            <a:off x="5678294" y="4414572"/>
            <a:ext cx="2377577" cy="1134339"/>
          </a:xfrm>
          <a:prstGeom prst="rect">
            <a:avLst/>
          </a:prstGeom>
          <a:solidFill>
            <a:srgbClr val="86D5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tIns="182880" rtlCol="0" anchor="t"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Thought leadership article: End of Year Reflections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20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D506580-2BB1-9E43-A7FD-E7A8D0BE1A0D}"/>
              </a:ext>
            </a:extLst>
          </p:cNvPr>
          <p:cNvSpPr/>
          <p:nvPr/>
        </p:nvSpPr>
        <p:spPr>
          <a:xfrm>
            <a:off x="8169780" y="1862099"/>
            <a:ext cx="2377577" cy="1134339"/>
          </a:xfrm>
          <a:prstGeom prst="rect">
            <a:avLst/>
          </a:prstGeom>
          <a:solidFill>
            <a:srgbClr val="7757A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tIns="182880" rIns="91440" bIns="45720" rtlCol="0" anchor="ctr"/>
          <a:lstStyle/>
          <a:p>
            <a:endParaRPr lang="en-US" sz="1200">
              <a:solidFill>
                <a:schemeClr val="bg1"/>
              </a:solidFill>
              <a:latin typeface="Tahoma"/>
              <a:ea typeface="Tahoma"/>
              <a:cs typeface="Tahoma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>
                <a:solidFill>
                  <a:schemeClr val="bg1"/>
                </a:solidFill>
                <a:latin typeface="Tahoma"/>
                <a:ea typeface="Tahoma"/>
                <a:cs typeface="Tahoma"/>
              </a:rPr>
              <a:t>Membership</a:t>
            </a:r>
            <a:endParaRPr lang="en-US">
              <a:solidFill>
                <a:schemeClr val="bg1"/>
              </a:solidFill>
              <a:latin typeface="Tahoma"/>
              <a:ea typeface="Tahoma"/>
              <a:cs typeface="Tahoma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Career Conversations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Corporate Partner Welcomes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>
                <a:solidFill>
                  <a:schemeClr val="bg1"/>
                </a:solidFill>
                <a:latin typeface="Tahoma"/>
                <a:ea typeface="Tahoma"/>
                <a:cs typeface="Tahoma"/>
              </a:rPr>
              <a:t>DE&amp;I posts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>
                <a:solidFill>
                  <a:schemeClr val="bg1"/>
                </a:solidFill>
                <a:latin typeface="Tahoma"/>
                <a:ea typeface="Tahoma"/>
                <a:cs typeface="Tahoma"/>
              </a:rPr>
              <a:t>Mentoring Programs</a:t>
            </a:r>
          </a:p>
          <a:p>
            <a:endParaRPr lang="en-US" sz="120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9FF0799-FEF7-2D47-9DF9-47344749252C}"/>
              </a:ext>
            </a:extLst>
          </p:cNvPr>
          <p:cNvSpPr/>
          <p:nvPr/>
        </p:nvSpPr>
        <p:spPr>
          <a:xfrm>
            <a:off x="8169780" y="3154139"/>
            <a:ext cx="2377577" cy="1134339"/>
          </a:xfrm>
          <a:prstGeom prst="rect">
            <a:avLst/>
          </a:prstGeom>
          <a:solidFill>
            <a:srgbClr val="FB51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tIns="182880" rIns="91440" bIns="45720" rtlCol="0" anchor="t"/>
          <a:lstStyle/>
          <a:p>
            <a:pPr marL="171450" indent="-171450" algn="l">
              <a:buFont typeface="Arial"/>
              <a:buChar char="•"/>
            </a:pPr>
            <a:r>
              <a:rPr lang="en-US" sz="1200">
                <a:solidFill>
                  <a:schemeClr val="bg1"/>
                </a:solidFill>
                <a:latin typeface="Tahoma"/>
                <a:ea typeface="Tahoma"/>
                <a:cs typeface="Tahoma"/>
              </a:rPr>
              <a:t>New member welcomes</a:t>
            </a:r>
            <a:endParaRPr lang="en-US" sz="120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>
                <a:solidFill>
                  <a:schemeClr val="bg1"/>
                </a:solidFill>
                <a:latin typeface="Tahoma"/>
                <a:ea typeface="Tahoma"/>
                <a:cs typeface="Tahoma"/>
              </a:rPr>
              <a:t>Member spotlights</a:t>
            </a: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n-US" sz="120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Media Coverage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5597BDF-4C30-4C4B-B25A-D779630E8775}"/>
              </a:ext>
            </a:extLst>
          </p:cNvPr>
          <p:cNvSpPr/>
          <p:nvPr/>
        </p:nvSpPr>
        <p:spPr>
          <a:xfrm>
            <a:off x="8169779" y="4414572"/>
            <a:ext cx="2377577" cy="1134339"/>
          </a:xfrm>
          <a:prstGeom prst="rect">
            <a:avLst/>
          </a:prstGeom>
          <a:solidFill>
            <a:srgbClr val="86D5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tIns="182880" rIns="91440" bIns="45720" rtlCol="0" anchor="t"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Event and media coverage</a:t>
            </a:r>
          </a:p>
          <a:p>
            <a:pPr marL="171450" indent="-171450">
              <a:buFont typeface="Arial" panose="020B0604020202020204" pitchFamily="34" charset="0"/>
              <a:buChar char="•"/>
              <a:defRPr/>
            </a:pPr>
            <a:endParaRPr lang="en-US" sz="120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028A54DB-B985-3F44-95A1-A7237A9E4242}"/>
              </a:ext>
            </a:extLst>
          </p:cNvPr>
          <p:cNvCxnSpPr>
            <a:cxnSpLocks/>
          </p:cNvCxnSpPr>
          <p:nvPr/>
        </p:nvCxnSpPr>
        <p:spPr>
          <a:xfrm>
            <a:off x="685800" y="5892800"/>
            <a:ext cx="936938" cy="8910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A4C40356-7980-C049-B444-DCA93DAFB815}"/>
              </a:ext>
            </a:extLst>
          </p:cNvPr>
          <p:cNvCxnSpPr>
            <a:cxnSpLocks/>
          </p:cNvCxnSpPr>
          <p:nvPr/>
        </p:nvCxnSpPr>
        <p:spPr>
          <a:xfrm flipV="1">
            <a:off x="2253803" y="5892800"/>
            <a:ext cx="1848297" cy="8910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C382DC32-1DF3-364E-A944-B776AF6A717C}"/>
              </a:ext>
            </a:extLst>
          </p:cNvPr>
          <p:cNvCxnSpPr>
            <a:cxnSpLocks/>
          </p:cNvCxnSpPr>
          <p:nvPr/>
        </p:nvCxnSpPr>
        <p:spPr>
          <a:xfrm>
            <a:off x="4699000" y="5892800"/>
            <a:ext cx="1676400" cy="8910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340F33CA-B1B9-7B45-831B-89590483365B}"/>
              </a:ext>
            </a:extLst>
          </p:cNvPr>
          <p:cNvCxnSpPr>
            <a:cxnSpLocks/>
          </p:cNvCxnSpPr>
          <p:nvPr/>
        </p:nvCxnSpPr>
        <p:spPr>
          <a:xfrm>
            <a:off x="7289800" y="5901710"/>
            <a:ext cx="1409700" cy="0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2C6416E2-C074-8649-85C0-9C9038AC1C90}"/>
              </a:ext>
            </a:extLst>
          </p:cNvPr>
          <p:cNvCxnSpPr>
            <a:cxnSpLocks/>
          </p:cNvCxnSpPr>
          <p:nvPr/>
        </p:nvCxnSpPr>
        <p:spPr>
          <a:xfrm>
            <a:off x="9855200" y="5901710"/>
            <a:ext cx="682624" cy="0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43" name="Table 69">
            <a:extLst>
              <a:ext uri="{FF2B5EF4-FFF2-40B4-BE49-F238E27FC236}">
                <a16:creationId xmlns:a16="http://schemas.microsoft.com/office/drawing/2014/main" id="{11121894-2DEA-D34B-96A3-2EDCE2377D4F}"/>
              </a:ext>
            </a:extLst>
          </p:cNvPr>
          <p:cNvGraphicFramePr>
            <a:graphicFrameLocks noGrp="1"/>
          </p:cNvGraphicFramePr>
          <p:nvPr/>
        </p:nvGraphicFramePr>
        <p:xfrm>
          <a:off x="10753814" y="5617453"/>
          <a:ext cx="1340591" cy="104273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208280">
                  <a:extLst>
                    <a:ext uri="{9D8B030D-6E8A-4147-A177-3AD203B41FA5}">
                      <a16:colId xmlns:a16="http://schemas.microsoft.com/office/drawing/2014/main" val="892011580"/>
                    </a:ext>
                  </a:extLst>
                </a:gridCol>
                <a:gridCol w="1132311">
                  <a:extLst>
                    <a:ext uri="{9D8B030D-6E8A-4147-A177-3AD203B41FA5}">
                      <a16:colId xmlns:a16="http://schemas.microsoft.com/office/drawing/2014/main" val="3362681079"/>
                    </a:ext>
                  </a:extLst>
                </a:gridCol>
              </a:tblGrid>
              <a:tr h="267986">
                <a:tc>
                  <a:txBody>
                    <a:bodyPr/>
                    <a:lstStyle/>
                    <a:p>
                      <a:pPr marL="0" marR="0" lvl="0" indent="0" algn="l" defTabSz="100788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9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100788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/>
                        <a:t>Key:</a:t>
                      </a:r>
                    </a:p>
                  </a:txBody>
                  <a:tcPr marT="0" marB="0" anchor="ctr"/>
                </a:tc>
                <a:extLst>
                  <a:ext uri="{0D108BD9-81ED-4DB2-BD59-A6C34878D82A}">
                    <a16:rowId xmlns:a16="http://schemas.microsoft.com/office/drawing/2014/main" val="3807563989"/>
                  </a:ext>
                </a:extLst>
              </a:tr>
              <a:tr h="273072">
                <a:tc>
                  <a:txBody>
                    <a:bodyPr/>
                    <a:lstStyle/>
                    <a:p>
                      <a:endParaRPr lang="en-US" sz="900"/>
                    </a:p>
                  </a:txBody>
                  <a:tcPr anchor="ctr">
                    <a:solidFill>
                      <a:srgbClr val="7757A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0788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>
                          <a:solidFill>
                            <a:schemeClr val="tx1"/>
                          </a:solidFill>
                        </a:rPr>
                        <a:t>HBA</a:t>
                      </a:r>
                    </a:p>
                  </a:txBody>
                  <a:tcPr marT="0" marB="0" anchor="ctr"/>
                </a:tc>
                <a:extLst>
                  <a:ext uri="{0D108BD9-81ED-4DB2-BD59-A6C34878D82A}">
                    <a16:rowId xmlns:a16="http://schemas.microsoft.com/office/drawing/2014/main" val="1443064913"/>
                  </a:ext>
                </a:extLst>
              </a:tr>
              <a:tr h="273072">
                <a:tc>
                  <a:txBody>
                    <a:bodyPr/>
                    <a:lstStyle/>
                    <a:p>
                      <a:pPr marL="0" marR="0" lvl="0" indent="0" algn="l" defTabSz="100788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900"/>
                    </a:p>
                  </a:txBody>
                  <a:tcPr anchor="ctr">
                    <a:solidFill>
                      <a:srgbClr val="FB515B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900"/>
                        <a:t>Collaborative</a:t>
                      </a:r>
                    </a:p>
                  </a:txBody>
                  <a:tcPr marR="0" marT="0" marB="0" anchor="ctr"/>
                </a:tc>
                <a:extLst>
                  <a:ext uri="{0D108BD9-81ED-4DB2-BD59-A6C34878D82A}">
                    <a16:rowId xmlns:a16="http://schemas.microsoft.com/office/drawing/2014/main" val="357919634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100788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900"/>
                    </a:p>
                  </a:txBody>
                  <a:tcPr anchor="ctr">
                    <a:solidFill>
                      <a:srgbClr val="86D5C8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900"/>
                        <a:t>Leadership </a:t>
                      </a:r>
                    </a:p>
                  </a:txBody>
                  <a:tcPr marT="0" marB="0" anchor="ctr"/>
                </a:tc>
                <a:extLst>
                  <a:ext uri="{0D108BD9-81ED-4DB2-BD59-A6C34878D82A}">
                    <a16:rowId xmlns:a16="http://schemas.microsoft.com/office/drawing/2014/main" val="384510633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099820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92A6DD-3FE1-14CE-974C-A6DF463E22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a typeface="Tahoma"/>
                <a:cs typeface="Tahoma"/>
              </a:rPr>
              <a:t>Overview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BCF4F53-BFD6-2C1E-ABA4-BBB616E34B3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342900" indent="-342900">
              <a:lnSpc>
                <a:spcPct val="100000"/>
              </a:lnSpc>
              <a:spcBef>
                <a:spcPts val="0"/>
              </a:spcBef>
            </a:pPr>
            <a:r>
              <a:rPr lang="en-US">
                <a:ea typeface="+mn-lt"/>
                <a:cs typeface="+mn-lt"/>
              </a:rPr>
              <a:t>Goals</a:t>
            </a:r>
            <a:endParaRPr lang="en-US"/>
          </a:p>
          <a:p>
            <a:pPr marL="342900" indent="-342900">
              <a:lnSpc>
                <a:spcPct val="100000"/>
              </a:lnSpc>
              <a:spcBef>
                <a:spcPts val="0"/>
              </a:spcBef>
            </a:pPr>
            <a:r>
              <a:rPr lang="en-US">
                <a:ea typeface="+mn-lt"/>
                <a:cs typeface="+mn-lt"/>
              </a:rPr>
              <a:t>Benchmarks</a:t>
            </a:r>
          </a:p>
          <a:p>
            <a:pPr marL="342900" indent="-342900">
              <a:lnSpc>
                <a:spcPct val="100000"/>
              </a:lnSpc>
              <a:spcBef>
                <a:spcPts val="0"/>
              </a:spcBef>
            </a:pPr>
            <a:r>
              <a:rPr lang="en-US">
                <a:ea typeface="+mn-lt"/>
                <a:cs typeface="+mn-lt"/>
              </a:rPr>
              <a:t>Historical Trends</a:t>
            </a:r>
          </a:p>
          <a:p>
            <a:pPr marL="342900" indent="-342900">
              <a:lnSpc>
                <a:spcPct val="100000"/>
              </a:lnSpc>
              <a:spcBef>
                <a:spcPts val="0"/>
              </a:spcBef>
            </a:pPr>
            <a:r>
              <a:rPr lang="en-US">
                <a:ea typeface="+mn-lt"/>
                <a:cs typeface="+mn-lt"/>
              </a:rPr>
              <a:t>Messaging and Strategy </a:t>
            </a:r>
          </a:p>
          <a:p>
            <a:pPr marL="342900" indent="-342900">
              <a:lnSpc>
                <a:spcPct val="100000"/>
              </a:lnSpc>
              <a:spcBef>
                <a:spcPts val="0"/>
              </a:spcBef>
            </a:pPr>
            <a:r>
              <a:rPr lang="en-US">
                <a:ea typeface="+mn-lt"/>
                <a:cs typeface="+mn-lt"/>
              </a:rPr>
              <a:t>Priority Audiences</a:t>
            </a:r>
          </a:p>
          <a:p>
            <a:pPr marL="342900" indent="-342900">
              <a:lnSpc>
                <a:spcPct val="100000"/>
              </a:lnSpc>
              <a:spcBef>
                <a:spcPts val="0"/>
              </a:spcBef>
            </a:pPr>
            <a:r>
              <a:rPr lang="en-US">
                <a:ea typeface="+mn-lt"/>
                <a:cs typeface="+mn-lt"/>
              </a:rPr>
              <a:t>Tactics</a:t>
            </a:r>
            <a:endParaRPr lang="en-US">
              <a:ea typeface="Tahoma"/>
              <a:cs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15611110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AC7581B8-1C95-DBEB-45C3-39909254AC07}"/>
              </a:ext>
            </a:extLst>
          </p:cNvPr>
          <p:cNvSpPr txBox="1"/>
          <p:nvPr/>
        </p:nvSpPr>
        <p:spPr>
          <a:xfrm>
            <a:off x="1016000" y="1432560"/>
            <a:ext cx="378177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HBA will leverage social media channels to help drive visibility of the HBA brand; and generate impactful engagement with targeted audiences. Specifically, the strategy and tactics will aim to:</a:t>
            </a:r>
          </a:p>
          <a:p>
            <a:endParaRPr lang="en-US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94A446A-C17A-D6FE-68C6-63468E1CF50E}"/>
              </a:ext>
            </a:extLst>
          </p:cNvPr>
          <p:cNvSpPr txBox="1"/>
          <p:nvPr/>
        </p:nvSpPr>
        <p:spPr>
          <a:xfrm>
            <a:off x="5212471" y="2063593"/>
            <a:ext cx="720868" cy="735747"/>
          </a:xfrm>
          <a:prstGeom prst="flowChartConnector">
            <a:avLst/>
          </a:prstGeom>
          <a:solidFill>
            <a:srgbClr val="85CFCC"/>
          </a:solidFill>
        </p:spPr>
        <p:txBody>
          <a:bodyPr wrap="square" lIns="91440" tIns="45720" rIns="91440" bIns="45720" rtlCol="0" anchor="ctr">
            <a:spAutoFit/>
          </a:bodyPr>
          <a:lstStyle/>
          <a:p>
            <a:pPr algn="ctr"/>
            <a:r>
              <a:rPr lang="en-US" sz="2800" spc="-38">
                <a:solidFill>
                  <a:schemeClr val="bg1"/>
                </a:solidFill>
                <a:latin typeface="+mj-lt"/>
                <a:ea typeface="+mj-ea"/>
                <a:cs typeface="Segoe UI Semibold"/>
              </a:rPr>
              <a:t>1</a:t>
            </a:r>
            <a:endParaRPr lang="en-US" sz="2800">
              <a:solidFill>
                <a:schemeClr val="bg1"/>
              </a:solidFill>
              <a:latin typeface="+mj-lt"/>
              <a:cs typeface="Segoe UI Semibold" panose="020B0702040204020203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FE7AED3-0546-E790-C880-ACAD1742E51F}"/>
              </a:ext>
            </a:extLst>
          </p:cNvPr>
          <p:cNvSpPr/>
          <p:nvPr/>
        </p:nvSpPr>
        <p:spPr>
          <a:xfrm>
            <a:off x="6406313" y="1831302"/>
            <a:ext cx="5390575" cy="1323439"/>
          </a:xfrm>
          <a:prstGeom prst="rect">
            <a:avLst/>
          </a:prstGeom>
        </p:spPr>
        <p:txBody>
          <a:bodyPr wrap="square" lIns="0" tIns="0" rIns="0" bIns="91440" anchor="t">
            <a:spAutoFit/>
          </a:bodyPr>
          <a:lstStyle/>
          <a:p>
            <a:pPr>
              <a:spcAft>
                <a:spcPts val="600"/>
              </a:spcAft>
            </a:pPr>
            <a:r>
              <a:rPr lang="en-US" sz="2000">
                <a:solidFill>
                  <a:srgbClr val="58595B"/>
                </a:solidFill>
                <a:latin typeface="Tahoma"/>
                <a:ea typeface="Tahoma"/>
                <a:cs typeface="Tahoma"/>
              </a:rPr>
              <a:t>Increase Brand awareness and </a:t>
            </a:r>
            <a:r>
              <a:rPr lang="en-US" sz="2000" b="1">
                <a:solidFill>
                  <a:srgbClr val="58595B"/>
                </a:solidFill>
                <a:latin typeface="Tahoma"/>
                <a:ea typeface="Tahoma"/>
                <a:cs typeface="Tahoma"/>
              </a:rPr>
              <a:t>position the HBA as a global thought leader on key issues of gender equality and health equity</a:t>
            </a:r>
            <a:r>
              <a:rPr lang="en-US" sz="2000">
                <a:solidFill>
                  <a:srgbClr val="58595B"/>
                </a:solidFill>
                <a:latin typeface="Tahoma"/>
                <a:ea typeface="Tahoma"/>
                <a:cs typeface="Tahoma"/>
              </a:rPr>
              <a:t>.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3422E1AD-3C9A-C16D-0F60-C8854996E429}"/>
              </a:ext>
            </a:extLst>
          </p:cNvPr>
          <p:cNvCxnSpPr>
            <a:cxnSpLocks/>
          </p:cNvCxnSpPr>
          <p:nvPr/>
        </p:nvCxnSpPr>
        <p:spPr>
          <a:xfrm>
            <a:off x="6373860" y="3205797"/>
            <a:ext cx="5921395" cy="0"/>
          </a:xfrm>
          <a:prstGeom prst="line">
            <a:avLst/>
          </a:prstGeom>
          <a:noFill/>
          <a:ln w="28575">
            <a:solidFill>
              <a:srgbClr val="85CF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3368D8F0-98F8-2DCB-E1BB-F1079D351F09}"/>
              </a:ext>
            </a:extLst>
          </p:cNvPr>
          <p:cNvCxnSpPr>
            <a:cxnSpLocks/>
          </p:cNvCxnSpPr>
          <p:nvPr/>
        </p:nvCxnSpPr>
        <p:spPr>
          <a:xfrm>
            <a:off x="6373859" y="4644772"/>
            <a:ext cx="5921395" cy="0"/>
          </a:xfrm>
          <a:prstGeom prst="line">
            <a:avLst/>
          </a:prstGeom>
          <a:noFill/>
          <a:ln w="28575">
            <a:solidFill>
              <a:srgbClr val="85CF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88A3801E-CE35-CC5A-3267-1DB69FC6A9F5}"/>
              </a:ext>
            </a:extLst>
          </p:cNvPr>
          <p:cNvSpPr txBox="1"/>
          <p:nvPr/>
        </p:nvSpPr>
        <p:spPr>
          <a:xfrm>
            <a:off x="5212471" y="4769178"/>
            <a:ext cx="720868" cy="735747"/>
          </a:xfrm>
          <a:prstGeom prst="flowChartConnector">
            <a:avLst/>
          </a:prstGeom>
          <a:solidFill>
            <a:srgbClr val="85CFCC"/>
          </a:solidFill>
        </p:spPr>
        <p:txBody>
          <a:bodyPr wrap="square" lIns="91440" tIns="45720" rIns="91440" bIns="45720" rtlCol="0" anchor="ctr">
            <a:spAutoFit/>
          </a:bodyPr>
          <a:lstStyle/>
          <a:p>
            <a:pPr algn="ctr"/>
            <a:r>
              <a:rPr lang="en-US" sz="2800" spc="-38">
                <a:solidFill>
                  <a:schemeClr val="bg1"/>
                </a:solidFill>
                <a:latin typeface="+mj-lt"/>
                <a:ea typeface="+mj-ea"/>
                <a:cs typeface="Segoe UI Semibold"/>
              </a:rPr>
              <a:t>3</a:t>
            </a:r>
            <a:endParaRPr lang="en-US" sz="2800">
              <a:solidFill>
                <a:schemeClr val="bg1"/>
              </a:solidFill>
              <a:latin typeface="+mj-lt"/>
              <a:cs typeface="Segoe UI Semibold" panose="020B0702040204020203" pitchFamily="34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6053614-49B5-F279-E3E5-739726C17DB1}"/>
              </a:ext>
            </a:extLst>
          </p:cNvPr>
          <p:cNvSpPr/>
          <p:nvPr/>
        </p:nvSpPr>
        <p:spPr>
          <a:xfrm>
            <a:off x="6406313" y="4829799"/>
            <a:ext cx="5092016" cy="400110"/>
          </a:xfrm>
          <a:prstGeom prst="rect">
            <a:avLst/>
          </a:prstGeom>
        </p:spPr>
        <p:txBody>
          <a:bodyPr wrap="square" lIns="0" tIns="0" rIns="0" bIns="9144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000">
                <a:solidFill>
                  <a:srgbClr val="58595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Support the larger HBA marketing strategy.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0367F2C-D2CA-00CB-980F-04F82DE1EA87}"/>
              </a:ext>
            </a:extLst>
          </p:cNvPr>
          <p:cNvSpPr txBox="1"/>
          <p:nvPr/>
        </p:nvSpPr>
        <p:spPr>
          <a:xfrm>
            <a:off x="5212471" y="3427588"/>
            <a:ext cx="720868" cy="735747"/>
          </a:xfrm>
          <a:prstGeom prst="flowChartConnector">
            <a:avLst/>
          </a:prstGeom>
          <a:solidFill>
            <a:srgbClr val="85CFCC"/>
          </a:solidFill>
        </p:spPr>
        <p:txBody>
          <a:bodyPr wrap="square" lIns="91440" tIns="45720" rIns="91440" bIns="45720" rtlCol="0" anchor="ctr">
            <a:spAutoFit/>
          </a:bodyPr>
          <a:lstStyle/>
          <a:p>
            <a:pPr algn="ctr"/>
            <a:r>
              <a:rPr lang="en-US" sz="2800" spc="-38">
                <a:solidFill>
                  <a:schemeClr val="bg1"/>
                </a:solidFill>
                <a:latin typeface="+mj-lt"/>
                <a:ea typeface="+mj-ea"/>
                <a:cs typeface="Segoe UI Semibold"/>
              </a:rPr>
              <a:t>2</a:t>
            </a:r>
            <a:endParaRPr lang="en-US" sz="2800">
              <a:solidFill>
                <a:schemeClr val="bg1"/>
              </a:solidFill>
              <a:latin typeface="+mj-lt"/>
              <a:cs typeface="Segoe UI Semibold" panose="020B0702040204020203" pitchFamily="34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7DF66C7A-8B84-A626-FAA1-7FAE34FB3F98}"/>
              </a:ext>
            </a:extLst>
          </p:cNvPr>
          <p:cNvSpPr/>
          <p:nvPr/>
        </p:nvSpPr>
        <p:spPr>
          <a:xfrm>
            <a:off x="6406314" y="3379963"/>
            <a:ext cx="5785686" cy="707886"/>
          </a:xfrm>
          <a:prstGeom prst="rect">
            <a:avLst/>
          </a:prstGeom>
        </p:spPr>
        <p:txBody>
          <a:bodyPr wrap="square" lIns="0" tIns="0" rIns="0" bIns="9144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000">
                <a:solidFill>
                  <a:srgbClr val="58595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Promote the refreshed messaging via compelling content to boost brand engagement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79CA584-FA40-BC5B-C699-A82598D50702}"/>
              </a:ext>
            </a:extLst>
          </p:cNvPr>
          <p:cNvSpPr txBox="1"/>
          <p:nvPr/>
        </p:nvSpPr>
        <p:spPr>
          <a:xfrm>
            <a:off x="409264" y="195759"/>
            <a:ext cx="160813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>
                <a:solidFill>
                  <a:srgbClr val="FB515B"/>
                </a:solidFill>
                <a:latin typeface="Palatino Linotype" panose="02040502050505030304" pitchFamily="18" charset="0"/>
              </a:rPr>
              <a:t>Goals</a:t>
            </a:r>
          </a:p>
        </p:txBody>
      </p:sp>
    </p:spTree>
    <p:extLst>
      <p:ext uri="{BB962C8B-B14F-4D97-AF65-F5344CB8AC3E}">
        <p14:creationId xmlns:p14="http://schemas.microsoft.com/office/powerpoint/2010/main" val="20220445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3B5AE3BE-85C8-4C99-8335-E8907372083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marL="0" indent="0">
              <a:buNone/>
            </a:pPr>
            <a:r>
              <a:rPr lang="en-US"/>
              <a:t>HBA Digital Ecosystem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4C9C032-7C79-48DE-9FF5-53B8450FAE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0AB816CF-AA9B-43E8-B03A-27A77900809F}" type="slidenum">
              <a:rPr lang="en-US" smtClean="0"/>
              <a:pPr>
                <a:spcAft>
                  <a:spcPts val="600"/>
                </a:spcAft>
              </a:pPr>
              <a:t>4</a:t>
            </a:fld>
            <a:endParaRPr lang="en-US"/>
          </a:p>
        </p:txBody>
      </p:sp>
      <p:graphicFrame>
        <p:nvGraphicFramePr>
          <p:cNvPr id="6" name="TextBox 2">
            <a:extLst>
              <a:ext uri="{FF2B5EF4-FFF2-40B4-BE49-F238E27FC236}">
                <a16:creationId xmlns:a16="http://schemas.microsoft.com/office/drawing/2014/main" id="{6DAD1A92-8680-4E05-867C-41193CAFA05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24131822"/>
              </p:ext>
            </p:extLst>
          </p:nvPr>
        </p:nvGraphicFramePr>
        <p:xfrm>
          <a:off x="6172200" y="1825625"/>
          <a:ext cx="5181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8" name="Group 7">
            <a:extLst>
              <a:ext uri="{FF2B5EF4-FFF2-40B4-BE49-F238E27FC236}">
                <a16:creationId xmlns:a16="http://schemas.microsoft.com/office/drawing/2014/main" id="{EB12F67D-B44F-744A-83D8-D33605E3F4A7}"/>
              </a:ext>
            </a:extLst>
          </p:cNvPr>
          <p:cNvGrpSpPr/>
          <p:nvPr/>
        </p:nvGrpSpPr>
        <p:grpSpPr>
          <a:xfrm>
            <a:off x="914446" y="2653259"/>
            <a:ext cx="4713622" cy="3199388"/>
            <a:chOff x="684621" y="1745207"/>
            <a:chExt cx="8073024" cy="5498272"/>
          </a:xfrm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FE428114-BA6F-0F4F-8C9E-CF6C401D3D6A}"/>
                </a:ext>
              </a:extLst>
            </p:cNvPr>
            <p:cNvSpPr/>
            <p:nvPr/>
          </p:nvSpPr>
          <p:spPr>
            <a:xfrm>
              <a:off x="2458693" y="1745207"/>
              <a:ext cx="880458" cy="923703"/>
            </a:xfrm>
            <a:prstGeom prst="ellipse">
              <a:avLst/>
            </a:prstGeom>
            <a:solidFill>
              <a:srgbClr val="85CF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err="1"/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BD3DD629-91B8-0646-8E22-6A90417534F4}"/>
                </a:ext>
              </a:extLst>
            </p:cNvPr>
            <p:cNvSpPr/>
            <p:nvPr/>
          </p:nvSpPr>
          <p:spPr>
            <a:xfrm>
              <a:off x="4913003" y="5470311"/>
              <a:ext cx="884158" cy="927584"/>
            </a:xfrm>
            <a:prstGeom prst="ellipse">
              <a:avLst/>
            </a:prstGeom>
            <a:solidFill>
              <a:srgbClr val="85CF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err="1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4407D435-8460-A24B-ADC9-8985ABFB7EB7}"/>
                </a:ext>
              </a:extLst>
            </p:cNvPr>
            <p:cNvSpPr/>
            <p:nvPr/>
          </p:nvSpPr>
          <p:spPr>
            <a:xfrm>
              <a:off x="4907025" y="2391244"/>
              <a:ext cx="880457" cy="923701"/>
            </a:xfrm>
            <a:prstGeom prst="ellipse">
              <a:avLst/>
            </a:prstGeom>
            <a:solidFill>
              <a:srgbClr val="85CF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err="1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A0679687-4909-4D45-BDE9-B3E935C013EE}"/>
                </a:ext>
              </a:extLst>
            </p:cNvPr>
            <p:cNvSpPr/>
            <p:nvPr/>
          </p:nvSpPr>
          <p:spPr>
            <a:xfrm>
              <a:off x="1604317" y="3148746"/>
              <a:ext cx="2591058" cy="2473483"/>
            </a:xfrm>
            <a:prstGeom prst="ellipse">
              <a:avLst/>
            </a:prstGeom>
            <a:solidFill>
              <a:srgbClr val="85CF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err="1"/>
            </a:p>
          </p:txBody>
        </p: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7D249084-0F2A-0549-A416-BB3754A93326}"/>
                </a:ext>
              </a:extLst>
            </p:cNvPr>
            <p:cNvCxnSpPr>
              <a:cxnSpLocks/>
              <a:stCxn id="13" idx="0"/>
              <a:endCxn id="9" idx="4"/>
            </p:cNvCxnSpPr>
            <p:nvPr/>
          </p:nvCxnSpPr>
          <p:spPr>
            <a:xfrm flipH="1" flipV="1">
              <a:off x="2898922" y="2668910"/>
              <a:ext cx="924" cy="479836"/>
            </a:xfrm>
            <a:prstGeom prst="line">
              <a:avLst/>
            </a:prstGeom>
            <a:ln>
              <a:solidFill>
                <a:srgbClr val="85CF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C6C33B09-5F82-9B4F-B6F0-C6E996B5BFEE}"/>
                </a:ext>
              </a:extLst>
            </p:cNvPr>
            <p:cNvCxnSpPr>
              <a:cxnSpLocks/>
              <a:endCxn id="12" idx="2"/>
            </p:cNvCxnSpPr>
            <p:nvPr/>
          </p:nvCxnSpPr>
          <p:spPr>
            <a:xfrm flipV="1">
              <a:off x="3824140" y="2853095"/>
              <a:ext cx="1082885" cy="798442"/>
            </a:xfrm>
            <a:prstGeom prst="line">
              <a:avLst/>
            </a:prstGeom>
            <a:ln>
              <a:solidFill>
                <a:srgbClr val="85CF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A9F9BB47-18CE-614E-A51C-4E83F666C01E}"/>
                </a:ext>
              </a:extLst>
            </p:cNvPr>
            <p:cNvCxnSpPr>
              <a:cxnSpLocks/>
              <a:endCxn id="11" idx="2"/>
            </p:cNvCxnSpPr>
            <p:nvPr/>
          </p:nvCxnSpPr>
          <p:spPr>
            <a:xfrm>
              <a:off x="3853678" y="5155719"/>
              <a:ext cx="1059325" cy="778384"/>
            </a:xfrm>
            <a:prstGeom prst="line">
              <a:avLst/>
            </a:prstGeom>
            <a:ln>
              <a:solidFill>
                <a:srgbClr val="85CF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41E72B42-D149-1847-A7F8-304974C97E17}"/>
                </a:ext>
              </a:extLst>
            </p:cNvPr>
            <p:cNvGrpSpPr/>
            <p:nvPr/>
          </p:nvGrpSpPr>
          <p:grpSpPr>
            <a:xfrm>
              <a:off x="5088448" y="2588667"/>
              <a:ext cx="533268" cy="527069"/>
              <a:chOff x="566557" y="3271613"/>
              <a:chExt cx="617537" cy="628569"/>
            </a:xfrm>
            <a:solidFill>
              <a:srgbClr val="85CFCC"/>
            </a:solidFill>
          </p:grpSpPr>
          <p:sp>
            <p:nvSpPr>
              <p:cNvPr id="37" name="Rectangle: Rounded Corners 33">
                <a:extLst>
                  <a:ext uri="{FF2B5EF4-FFF2-40B4-BE49-F238E27FC236}">
                    <a16:creationId xmlns:a16="http://schemas.microsoft.com/office/drawing/2014/main" id="{31AEC655-D8E6-BF4C-932C-8CFCE1DE7BB5}"/>
                  </a:ext>
                </a:extLst>
              </p:cNvPr>
              <p:cNvSpPr/>
              <p:nvPr/>
            </p:nvSpPr>
            <p:spPr>
              <a:xfrm>
                <a:off x="566557" y="3271613"/>
                <a:ext cx="617537" cy="628569"/>
              </a:xfrm>
              <a:prstGeom prst="roundRect">
                <a:avLst>
                  <a:gd name="adj" fmla="val 14037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38" name="Group 37">
                <a:extLst>
                  <a:ext uri="{FF2B5EF4-FFF2-40B4-BE49-F238E27FC236}">
                    <a16:creationId xmlns:a16="http://schemas.microsoft.com/office/drawing/2014/main" id="{46D079AD-D21E-7541-BCBC-EAC0800C5FF8}"/>
                  </a:ext>
                </a:extLst>
              </p:cNvPr>
              <p:cNvGrpSpPr/>
              <p:nvPr/>
            </p:nvGrpSpPr>
            <p:grpSpPr>
              <a:xfrm>
                <a:off x="673494" y="3385580"/>
                <a:ext cx="403673" cy="400644"/>
                <a:chOff x="1320909" y="3202604"/>
                <a:chExt cx="635000" cy="630239"/>
              </a:xfrm>
              <a:grpFill/>
            </p:grpSpPr>
            <p:sp>
              <p:nvSpPr>
                <p:cNvPr id="39" name="Freeform 47">
                  <a:extLst>
                    <a:ext uri="{FF2B5EF4-FFF2-40B4-BE49-F238E27FC236}">
                      <a16:creationId xmlns:a16="http://schemas.microsoft.com/office/drawing/2014/main" id="{B03A5514-CED4-E445-B23E-7BBDF7F07C2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320909" y="3202604"/>
                  <a:ext cx="139700" cy="630239"/>
                </a:xfrm>
                <a:custGeom>
                  <a:avLst/>
                  <a:gdLst>
                    <a:gd name="T0" fmla="*/ 98 w 99"/>
                    <a:gd name="T1" fmla="*/ 44 h 435"/>
                    <a:gd name="T2" fmla="*/ 98 w 99"/>
                    <a:gd name="T3" fmla="*/ 44 h 435"/>
                    <a:gd name="T4" fmla="*/ 45 w 99"/>
                    <a:gd name="T5" fmla="*/ 88 h 435"/>
                    <a:gd name="T6" fmla="*/ 0 w 99"/>
                    <a:gd name="T7" fmla="*/ 44 h 435"/>
                    <a:gd name="T8" fmla="*/ 45 w 99"/>
                    <a:gd name="T9" fmla="*/ 0 h 435"/>
                    <a:gd name="T10" fmla="*/ 98 w 99"/>
                    <a:gd name="T11" fmla="*/ 44 h 435"/>
                    <a:gd name="T12" fmla="*/ 0 w 99"/>
                    <a:gd name="T13" fmla="*/ 434 h 435"/>
                    <a:gd name="T14" fmla="*/ 0 w 99"/>
                    <a:gd name="T15" fmla="*/ 434 h 435"/>
                    <a:gd name="T16" fmla="*/ 0 w 99"/>
                    <a:gd name="T17" fmla="*/ 132 h 435"/>
                    <a:gd name="T18" fmla="*/ 98 w 99"/>
                    <a:gd name="T19" fmla="*/ 132 h 435"/>
                    <a:gd name="T20" fmla="*/ 98 w 99"/>
                    <a:gd name="T21" fmla="*/ 434 h 435"/>
                    <a:gd name="T22" fmla="*/ 0 w 99"/>
                    <a:gd name="T23" fmla="*/ 434 h 4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99" h="435">
                      <a:moveTo>
                        <a:pt x="98" y="44"/>
                      </a:moveTo>
                      <a:lnTo>
                        <a:pt x="98" y="44"/>
                      </a:lnTo>
                      <a:cubicBezTo>
                        <a:pt x="98" y="71"/>
                        <a:pt x="80" y="88"/>
                        <a:pt x="45" y="88"/>
                      </a:cubicBezTo>
                      <a:cubicBezTo>
                        <a:pt x="17" y="88"/>
                        <a:pt x="0" y="71"/>
                        <a:pt x="0" y="44"/>
                      </a:cubicBezTo>
                      <a:cubicBezTo>
                        <a:pt x="0" y="18"/>
                        <a:pt x="17" y="0"/>
                        <a:pt x="45" y="0"/>
                      </a:cubicBezTo>
                      <a:cubicBezTo>
                        <a:pt x="80" y="0"/>
                        <a:pt x="98" y="18"/>
                        <a:pt x="98" y="44"/>
                      </a:cubicBezTo>
                      <a:close/>
                      <a:moveTo>
                        <a:pt x="0" y="434"/>
                      </a:moveTo>
                      <a:lnTo>
                        <a:pt x="0" y="434"/>
                      </a:lnTo>
                      <a:cubicBezTo>
                        <a:pt x="0" y="132"/>
                        <a:pt x="0" y="132"/>
                        <a:pt x="0" y="132"/>
                      </a:cubicBezTo>
                      <a:cubicBezTo>
                        <a:pt x="98" y="132"/>
                        <a:pt x="98" y="132"/>
                        <a:pt x="98" y="132"/>
                      </a:cubicBezTo>
                      <a:cubicBezTo>
                        <a:pt x="98" y="434"/>
                        <a:pt x="98" y="434"/>
                        <a:pt x="98" y="434"/>
                      </a:cubicBezTo>
                      <a:lnTo>
                        <a:pt x="0" y="434"/>
                      </a:lnTo>
                      <a:close/>
                    </a:path>
                  </a:pathLst>
                </a:custGeom>
                <a:solidFill>
                  <a:srgbClr val="85CFCC"/>
                </a:solidFill>
                <a:ln>
                  <a:noFill/>
                </a:ln>
                <a:effectLst/>
              </p:spPr>
              <p:txBody>
                <a:bodyPr wrap="none" lIns="91424" tIns="45712" rIns="91424" bIns="45712" anchor="ctr"/>
                <a:lstStyle/>
                <a:p>
                  <a:pPr defTabSz="1218987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>
                    <a:latin typeface="+mn-lt"/>
                    <a:ea typeface="+mn-ea"/>
                  </a:endParaRPr>
                </a:p>
              </p:txBody>
            </p:sp>
            <p:sp>
              <p:nvSpPr>
                <p:cNvPr id="40" name="Freeform 48">
                  <a:extLst>
                    <a:ext uri="{FF2B5EF4-FFF2-40B4-BE49-F238E27FC236}">
                      <a16:creationId xmlns:a16="http://schemas.microsoft.com/office/drawing/2014/main" id="{8192D56E-F56D-904C-903D-87DD026D7B8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36809" y="3380398"/>
                  <a:ext cx="419100" cy="452437"/>
                </a:xfrm>
                <a:custGeom>
                  <a:avLst/>
                  <a:gdLst>
                    <a:gd name="T0" fmla="*/ 0 w 293"/>
                    <a:gd name="T1" fmla="*/ 106 h 311"/>
                    <a:gd name="T2" fmla="*/ 0 w 293"/>
                    <a:gd name="T3" fmla="*/ 106 h 311"/>
                    <a:gd name="T4" fmla="*/ 0 w 293"/>
                    <a:gd name="T5" fmla="*/ 8 h 311"/>
                    <a:gd name="T6" fmla="*/ 79 w 293"/>
                    <a:gd name="T7" fmla="*/ 8 h 311"/>
                    <a:gd name="T8" fmla="*/ 88 w 293"/>
                    <a:gd name="T9" fmla="*/ 44 h 311"/>
                    <a:gd name="T10" fmla="*/ 88 w 293"/>
                    <a:gd name="T11" fmla="*/ 44 h 311"/>
                    <a:gd name="T12" fmla="*/ 186 w 293"/>
                    <a:gd name="T13" fmla="*/ 0 h 311"/>
                    <a:gd name="T14" fmla="*/ 292 w 293"/>
                    <a:gd name="T15" fmla="*/ 132 h 311"/>
                    <a:gd name="T16" fmla="*/ 292 w 293"/>
                    <a:gd name="T17" fmla="*/ 310 h 311"/>
                    <a:gd name="T18" fmla="*/ 194 w 293"/>
                    <a:gd name="T19" fmla="*/ 310 h 311"/>
                    <a:gd name="T20" fmla="*/ 194 w 293"/>
                    <a:gd name="T21" fmla="*/ 141 h 311"/>
                    <a:gd name="T22" fmla="*/ 150 w 293"/>
                    <a:gd name="T23" fmla="*/ 79 h 311"/>
                    <a:gd name="T24" fmla="*/ 97 w 293"/>
                    <a:gd name="T25" fmla="*/ 115 h 311"/>
                    <a:gd name="T26" fmla="*/ 97 w 293"/>
                    <a:gd name="T27" fmla="*/ 132 h 311"/>
                    <a:gd name="T28" fmla="*/ 97 w 293"/>
                    <a:gd name="T29" fmla="*/ 310 h 311"/>
                    <a:gd name="T30" fmla="*/ 0 w 293"/>
                    <a:gd name="T31" fmla="*/ 310 h 311"/>
                    <a:gd name="T32" fmla="*/ 0 w 293"/>
                    <a:gd name="T33" fmla="*/ 106 h 3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293" h="311">
                      <a:moveTo>
                        <a:pt x="0" y="106"/>
                      </a:moveTo>
                      <a:lnTo>
                        <a:pt x="0" y="106"/>
                      </a:lnTo>
                      <a:cubicBezTo>
                        <a:pt x="0" y="62"/>
                        <a:pt x="0" y="35"/>
                        <a:pt x="0" y="8"/>
                      </a:cubicBezTo>
                      <a:cubicBezTo>
                        <a:pt x="79" y="8"/>
                        <a:pt x="79" y="8"/>
                        <a:pt x="79" y="8"/>
                      </a:cubicBezTo>
                      <a:cubicBezTo>
                        <a:pt x="88" y="44"/>
                        <a:pt x="88" y="44"/>
                        <a:pt x="88" y="44"/>
                      </a:cubicBezTo>
                      <a:lnTo>
                        <a:pt x="88" y="44"/>
                      </a:lnTo>
                      <a:cubicBezTo>
                        <a:pt x="97" y="26"/>
                        <a:pt x="132" y="0"/>
                        <a:pt x="186" y="0"/>
                      </a:cubicBezTo>
                      <a:cubicBezTo>
                        <a:pt x="248" y="0"/>
                        <a:pt x="292" y="44"/>
                        <a:pt x="292" y="132"/>
                      </a:cubicBezTo>
                      <a:cubicBezTo>
                        <a:pt x="292" y="310"/>
                        <a:pt x="292" y="310"/>
                        <a:pt x="292" y="310"/>
                      </a:cubicBezTo>
                      <a:cubicBezTo>
                        <a:pt x="194" y="310"/>
                        <a:pt x="194" y="310"/>
                        <a:pt x="194" y="310"/>
                      </a:cubicBezTo>
                      <a:cubicBezTo>
                        <a:pt x="194" y="141"/>
                        <a:pt x="194" y="141"/>
                        <a:pt x="194" y="141"/>
                      </a:cubicBezTo>
                      <a:cubicBezTo>
                        <a:pt x="194" y="106"/>
                        <a:pt x="186" y="79"/>
                        <a:pt x="150" y="79"/>
                      </a:cubicBezTo>
                      <a:cubicBezTo>
                        <a:pt x="123" y="79"/>
                        <a:pt x="106" y="97"/>
                        <a:pt x="97" y="115"/>
                      </a:cubicBezTo>
                      <a:cubicBezTo>
                        <a:pt x="97" y="115"/>
                        <a:pt x="97" y="124"/>
                        <a:pt x="97" y="132"/>
                      </a:cubicBezTo>
                      <a:cubicBezTo>
                        <a:pt x="97" y="310"/>
                        <a:pt x="97" y="310"/>
                        <a:pt x="97" y="310"/>
                      </a:cubicBezTo>
                      <a:cubicBezTo>
                        <a:pt x="0" y="310"/>
                        <a:pt x="0" y="310"/>
                        <a:pt x="0" y="310"/>
                      </a:cubicBezTo>
                      <a:lnTo>
                        <a:pt x="0" y="106"/>
                      </a:lnTo>
                    </a:path>
                  </a:pathLst>
                </a:custGeom>
                <a:solidFill>
                  <a:srgbClr val="85CFCC"/>
                </a:solidFill>
                <a:ln>
                  <a:noFill/>
                </a:ln>
                <a:effectLst/>
              </p:spPr>
              <p:txBody>
                <a:bodyPr wrap="none" lIns="91424" tIns="45712" rIns="91424" bIns="45712" anchor="ctr"/>
                <a:lstStyle/>
                <a:p>
                  <a:pPr defTabSz="1218987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>
                    <a:latin typeface="+mn-lt"/>
                    <a:ea typeface="+mn-ea"/>
                  </a:endParaRPr>
                </a:p>
              </p:txBody>
            </p:sp>
          </p:grpSp>
        </p:grpSp>
        <p:pic>
          <p:nvPicPr>
            <p:cNvPr id="18" name="Picture 8" descr="Image result for twitter icon">
              <a:extLst>
                <a:ext uri="{FF2B5EF4-FFF2-40B4-BE49-F238E27FC236}">
                  <a16:creationId xmlns:a16="http://schemas.microsoft.com/office/drawing/2014/main" id="{B46D496F-CB43-974D-BBE2-A06548155E9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biLevel thresh="2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17800" y="1915724"/>
              <a:ext cx="589951" cy="589951"/>
            </a:xfrm>
            <a:prstGeom prst="rect">
              <a:avLst/>
            </a:prstGeom>
            <a:noFill/>
          </p:spPr>
        </p:pic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DA1DF1C7-D2C8-6345-B04A-737741440248}"/>
                </a:ext>
              </a:extLst>
            </p:cNvPr>
            <p:cNvSpPr/>
            <p:nvPr/>
          </p:nvSpPr>
          <p:spPr>
            <a:xfrm>
              <a:off x="6531179" y="3644577"/>
              <a:ext cx="2226466" cy="1526183"/>
            </a:xfrm>
            <a:prstGeom prst="ellipse">
              <a:avLst/>
            </a:prstGeom>
            <a:solidFill>
              <a:srgbClr val="85CF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/>
                <a:t>Leadership</a:t>
              </a:r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8540F94D-6B24-2545-A307-A38B9EB06B5C}"/>
                </a:ext>
              </a:extLst>
            </p:cNvPr>
            <p:cNvSpPr/>
            <p:nvPr/>
          </p:nvSpPr>
          <p:spPr>
            <a:xfrm>
              <a:off x="4903323" y="3928836"/>
              <a:ext cx="884159" cy="927585"/>
            </a:xfrm>
            <a:prstGeom prst="ellipse">
              <a:avLst/>
            </a:prstGeom>
            <a:solidFill>
              <a:srgbClr val="85CF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err="1"/>
            </a:p>
          </p:txBody>
        </p: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C2FC1ACD-2296-6941-8BB1-F47DCEBD800A}"/>
                </a:ext>
              </a:extLst>
            </p:cNvPr>
            <p:cNvCxnSpPr>
              <a:cxnSpLocks/>
              <a:stCxn id="13" idx="6"/>
              <a:endCxn id="20" idx="2"/>
            </p:cNvCxnSpPr>
            <p:nvPr/>
          </p:nvCxnSpPr>
          <p:spPr>
            <a:xfrm>
              <a:off x="4195375" y="4385488"/>
              <a:ext cx="707948" cy="7141"/>
            </a:xfrm>
            <a:prstGeom prst="line">
              <a:avLst/>
            </a:prstGeom>
            <a:ln>
              <a:solidFill>
                <a:srgbClr val="85CF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F9F0BCAF-6C85-F24F-BAB7-1D8B51E58D2F}"/>
                </a:ext>
              </a:extLst>
            </p:cNvPr>
            <p:cNvCxnSpPr>
              <a:cxnSpLocks/>
              <a:stCxn id="19" idx="1"/>
              <a:endCxn id="12" idx="6"/>
            </p:cNvCxnSpPr>
            <p:nvPr/>
          </p:nvCxnSpPr>
          <p:spPr>
            <a:xfrm flipH="1" flipV="1">
              <a:off x="5787481" y="2853094"/>
              <a:ext cx="1069756" cy="1014988"/>
            </a:xfrm>
            <a:prstGeom prst="line">
              <a:avLst/>
            </a:prstGeom>
            <a:ln>
              <a:solidFill>
                <a:srgbClr val="85CF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CDD1A31C-7E5B-2E48-83DE-7E7FA090BBF8}"/>
                </a:ext>
              </a:extLst>
            </p:cNvPr>
            <p:cNvCxnSpPr>
              <a:cxnSpLocks/>
              <a:stCxn id="19" idx="2"/>
              <a:endCxn id="20" idx="6"/>
            </p:cNvCxnSpPr>
            <p:nvPr/>
          </p:nvCxnSpPr>
          <p:spPr>
            <a:xfrm flipH="1" flipV="1">
              <a:off x="5787483" y="4392628"/>
              <a:ext cx="743696" cy="15041"/>
            </a:xfrm>
            <a:prstGeom prst="line">
              <a:avLst/>
            </a:prstGeom>
            <a:ln>
              <a:solidFill>
                <a:srgbClr val="85CF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03B0F93A-091B-CF40-9DAC-E704C1F612B9}"/>
                </a:ext>
              </a:extLst>
            </p:cNvPr>
            <p:cNvCxnSpPr>
              <a:cxnSpLocks/>
              <a:stCxn id="19" idx="3"/>
              <a:endCxn id="11" idx="6"/>
            </p:cNvCxnSpPr>
            <p:nvPr/>
          </p:nvCxnSpPr>
          <p:spPr>
            <a:xfrm flipH="1">
              <a:off x="5797161" y="4947255"/>
              <a:ext cx="1060076" cy="986848"/>
            </a:xfrm>
            <a:prstGeom prst="line">
              <a:avLst/>
            </a:prstGeom>
            <a:ln>
              <a:solidFill>
                <a:srgbClr val="85CF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5" name="Picture 5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1745AEB8-AAAD-4D45-B139-90E4C0CBC57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757115" y="4156670"/>
              <a:ext cx="2306897" cy="451180"/>
            </a:xfrm>
            <a:prstGeom prst="rect">
              <a:avLst/>
            </a:prstGeom>
          </p:spPr>
        </p:pic>
        <p:pic>
          <p:nvPicPr>
            <p:cNvPr id="26" name="Graphic 25" descr="Vlog with solid fill">
              <a:extLst>
                <a:ext uri="{FF2B5EF4-FFF2-40B4-BE49-F238E27FC236}">
                  <a16:creationId xmlns:a16="http://schemas.microsoft.com/office/drawing/2014/main" id="{EDB7A9CB-31CA-3448-A9D5-533F73C5EC3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4989777" y="4037002"/>
              <a:ext cx="711251" cy="711251"/>
            </a:xfrm>
            <a:prstGeom prst="rect">
              <a:avLst/>
            </a:prstGeom>
          </p:spPr>
        </p:pic>
        <p:pic>
          <p:nvPicPr>
            <p:cNvPr id="27" name="Graphic 26" descr="Internet with solid fill">
              <a:extLst>
                <a:ext uri="{FF2B5EF4-FFF2-40B4-BE49-F238E27FC236}">
                  <a16:creationId xmlns:a16="http://schemas.microsoft.com/office/drawing/2014/main" id="{03680B0B-7AAE-594A-B72C-611EB96B48A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4953608" y="5525375"/>
              <a:ext cx="785140" cy="797352"/>
            </a:xfrm>
            <a:prstGeom prst="rect">
              <a:avLst/>
            </a:prstGeom>
          </p:spPr>
        </p:pic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0A9CEA25-370D-954C-ACD3-0D0DA0224E07}"/>
                </a:ext>
              </a:extLst>
            </p:cNvPr>
            <p:cNvSpPr/>
            <p:nvPr/>
          </p:nvSpPr>
          <p:spPr>
            <a:xfrm>
              <a:off x="684621" y="2473357"/>
              <a:ext cx="884159" cy="927586"/>
            </a:xfrm>
            <a:prstGeom prst="ellipse">
              <a:avLst/>
            </a:prstGeom>
            <a:solidFill>
              <a:srgbClr val="85CF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err="1"/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82854125-9CC8-A642-A723-F4566A164129}"/>
                </a:ext>
              </a:extLst>
            </p:cNvPr>
            <p:cNvSpPr/>
            <p:nvPr/>
          </p:nvSpPr>
          <p:spPr>
            <a:xfrm>
              <a:off x="688651" y="5436338"/>
              <a:ext cx="884159" cy="927586"/>
            </a:xfrm>
            <a:prstGeom prst="ellipse">
              <a:avLst/>
            </a:prstGeom>
            <a:solidFill>
              <a:srgbClr val="85CF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err="1"/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E1C160C2-FC3C-4649-BCB8-5A76F01015EF}"/>
                </a:ext>
              </a:extLst>
            </p:cNvPr>
            <p:cNvSpPr/>
            <p:nvPr/>
          </p:nvSpPr>
          <p:spPr>
            <a:xfrm>
              <a:off x="2452720" y="6315893"/>
              <a:ext cx="884159" cy="927586"/>
            </a:xfrm>
            <a:prstGeom prst="ellipse">
              <a:avLst/>
            </a:prstGeom>
            <a:solidFill>
              <a:srgbClr val="85CF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err="1"/>
            </a:p>
          </p:txBody>
        </p: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1A411783-5C79-4E45-8FB1-46C36338C538}"/>
                </a:ext>
              </a:extLst>
            </p:cNvPr>
            <p:cNvCxnSpPr>
              <a:cxnSpLocks/>
              <a:stCxn id="30" idx="0"/>
              <a:endCxn id="13" idx="4"/>
            </p:cNvCxnSpPr>
            <p:nvPr/>
          </p:nvCxnSpPr>
          <p:spPr>
            <a:xfrm flipV="1">
              <a:off x="2894800" y="5622229"/>
              <a:ext cx="5046" cy="693664"/>
            </a:xfrm>
            <a:prstGeom prst="line">
              <a:avLst/>
            </a:prstGeom>
            <a:ln>
              <a:solidFill>
                <a:srgbClr val="85CF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Freeform 87">
              <a:extLst>
                <a:ext uri="{FF2B5EF4-FFF2-40B4-BE49-F238E27FC236}">
                  <a16:creationId xmlns:a16="http://schemas.microsoft.com/office/drawing/2014/main" id="{2268BC7C-2050-F44C-B76A-2DF0795B0BC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02947" y="6506911"/>
              <a:ext cx="553352" cy="564731"/>
            </a:xfrm>
            <a:custGeom>
              <a:avLst/>
              <a:gdLst>
                <a:gd name="T0" fmla="*/ 345 w 426"/>
                <a:gd name="T1" fmla="*/ 213 h 435"/>
                <a:gd name="T2" fmla="*/ 345 w 426"/>
                <a:gd name="T3" fmla="*/ 213 h 435"/>
                <a:gd name="T4" fmla="*/ 213 w 426"/>
                <a:gd name="T5" fmla="*/ 346 h 435"/>
                <a:gd name="T6" fmla="*/ 79 w 426"/>
                <a:gd name="T7" fmla="*/ 213 h 435"/>
                <a:gd name="T8" fmla="*/ 88 w 426"/>
                <a:gd name="T9" fmla="*/ 195 h 435"/>
                <a:gd name="T10" fmla="*/ 0 w 426"/>
                <a:gd name="T11" fmla="*/ 195 h 435"/>
                <a:gd name="T12" fmla="*/ 0 w 426"/>
                <a:gd name="T13" fmla="*/ 363 h 435"/>
                <a:gd name="T14" fmla="*/ 62 w 426"/>
                <a:gd name="T15" fmla="*/ 434 h 435"/>
                <a:gd name="T16" fmla="*/ 363 w 426"/>
                <a:gd name="T17" fmla="*/ 434 h 435"/>
                <a:gd name="T18" fmla="*/ 425 w 426"/>
                <a:gd name="T19" fmla="*/ 363 h 435"/>
                <a:gd name="T20" fmla="*/ 425 w 426"/>
                <a:gd name="T21" fmla="*/ 195 h 435"/>
                <a:gd name="T22" fmla="*/ 337 w 426"/>
                <a:gd name="T23" fmla="*/ 195 h 435"/>
                <a:gd name="T24" fmla="*/ 345 w 426"/>
                <a:gd name="T25" fmla="*/ 213 h 435"/>
                <a:gd name="T26" fmla="*/ 363 w 426"/>
                <a:gd name="T27" fmla="*/ 0 h 435"/>
                <a:gd name="T28" fmla="*/ 363 w 426"/>
                <a:gd name="T29" fmla="*/ 0 h 435"/>
                <a:gd name="T30" fmla="*/ 62 w 426"/>
                <a:gd name="T31" fmla="*/ 0 h 435"/>
                <a:gd name="T32" fmla="*/ 0 w 426"/>
                <a:gd name="T33" fmla="*/ 71 h 435"/>
                <a:gd name="T34" fmla="*/ 0 w 426"/>
                <a:gd name="T35" fmla="*/ 142 h 435"/>
                <a:gd name="T36" fmla="*/ 106 w 426"/>
                <a:gd name="T37" fmla="*/ 142 h 435"/>
                <a:gd name="T38" fmla="*/ 213 w 426"/>
                <a:gd name="T39" fmla="*/ 89 h 435"/>
                <a:gd name="T40" fmla="*/ 319 w 426"/>
                <a:gd name="T41" fmla="*/ 142 h 435"/>
                <a:gd name="T42" fmla="*/ 425 w 426"/>
                <a:gd name="T43" fmla="*/ 142 h 435"/>
                <a:gd name="T44" fmla="*/ 425 w 426"/>
                <a:gd name="T45" fmla="*/ 71 h 435"/>
                <a:gd name="T46" fmla="*/ 363 w 426"/>
                <a:gd name="T47" fmla="*/ 0 h 435"/>
                <a:gd name="T48" fmla="*/ 390 w 426"/>
                <a:gd name="T49" fmla="*/ 89 h 435"/>
                <a:gd name="T50" fmla="*/ 390 w 426"/>
                <a:gd name="T51" fmla="*/ 89 h 435"/>
                <a:gd name="T52" fmla="*/ 381 w 426"/>
                <a:gd name="T53" fmla="*/ 97 h 435"/>
                <a:gd name="T54" fmla="*/ 345 w 426"/>
                <a:gd name="T55" fmla="*/ 97 h 435"/>
                <a:gd name="T56" fmla="*/ 328 w 426"/>
                <a:gd name="T57" fmla="*/ 89 h 435"/>
                <a:gd name="T58" fmla="*/ 328 w 426"/>
                <a:gd name="T59" fmla="*/ 53 h 435"/>
                <a:gd name="T60" fmla="*/ 345 w 426"/>
                <a:gd name="T61" fmla="*/ 36 h 435"/>
                <a:gd name="T62" fmla="*/ 381 w 426"/>
                <a:gd name="T63" fmla="*/ 36 h 435"/>
                <a:gd name="T64" fmla="*/ 390 w 426"/>
                <a:gd name="T65" fmla="*/ 53 h 435"/>
                <a:gd name="T66" fmla="*/ 390 w 426"/>
                <a:gd name="T67" fmla="*/ 89 h 435"/>
                <a:gd name="T68" fmla="*/ 292 w 426"/>
                <a:gd name="T69" fmla="*/ 213 h 435"/>
                <a:gd name="T70" fmla="*/ 292 w 426"/>
                <a:gd name="T71" fmla="*/ 213 h 435"/>
                <a:gd name="T72" fmla="*/ 213 w 426"/>
                <a:gd name="T73" fmla="*/ 133 h 435"/>
                <a:gd name="T74" fmla="*/ 132 w 426"/>
                <a:gd name="T75" fmla="*/ 213 h 435"/>
                <a:gd name="T76" fmla="*/ 213 w 426"/>
                <a:gd name="T77" fmla="*/ 293 h 435"/>
                <a:gd name="T78" fmla="*/ 292 w 426"/>
                <a:gd name="T79" fmla="*/ 213 h 4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426" h="435">
                  <a:moveTo>
                    <a:pt x="345" y="213"/>
                  </a:moveTo>
                  <a:lnTo>
                    <a:pt x="345" y="213"/>
                  </a:lnTo>
                  <a:cubicBezTo>
                    <a:pt x="345" y="284"/>
                    <a:pt x="284" y="346"/>
                    <a:pt x="213" y="346"/>
                  </a:cubicBezTo>
                  <a:cubicBezTo>
                    <a:pt x="142" y="346"/>
                    <a:pt x="79" y="284"/>
                    <a:pt x="79" y="213"/>
                  </a:cubicBezTo>
                  <a:cubicBezTo>
                    <a:pt x="79" y="203"/>
                    <a:pt x="88" y="203"/>
                    <a:pt x="88" y="195"/>
                  </a:cubicBezTo>
                  <a:cubicBezTo>
                    <a:pt x="0" y="195"/>
                    <a:pt x="0" y="195"/>
                    <a:pt x="0" y="195"/>
                  </a:cubicBezTo>
                  <a:cubicBezTo>
                    <a:pt x="0" y="363"/>
                    <a:pt x="0" y="363"/>
                    <a:pt x="0" y="363"/>
                  </a:cubicBezTo>
                  <a:cubicBezTo>
                    <a:pt x="0" y="399"/>
                    <a:pt x="26" y="434"/>
                    <a:pt x="62" y="434"/>
                  </a:cubicBezTo>
                  <a:cubicBezTo>
                    <a:pt x="363" y="434"/>
                    <a:pt x="363" y="434"/>
                    <a:pt x="363" y="434"/>
                  </a:cubicBezTo>
                  <a:cubicBezTo>
                    <a:pt x="398" y="434"/>
                    <a:pt x="425" y="399"/>
                    <a:pt x="425" y="363"/>
                  </a:cubicBezTo>
                  <a:cubicBezTo>
                    <a:pt x="425" y="195"/>
                    <a:pt x="425" y="195"/>
                    <a:pt x="425" y="195"/>
                  </a:cubicBezTo>
                  <a:cubicBezTo>
                    <a:pt x="337" y="195"/>
                    <a:pt x="337" y="195"/>
                    <a:pt x="337" y="195"/>
                  </a:cubicBezTo>
                  <a:cubicBezTo>
                    <a:pt x="337" y="203"/>
                    <a:pt x="345" y="203"/>
                    <a:pt x="345" y="213"/>
                  </a:cubicBezTo>
                  <a:close/>
                  <a:moveTo>
                    <a:pt x="363" y="0"/>
                  </a:moveTo>
                  <a:lnTo>
                    <a:pt x="363" y="0"/>
                  </a:lnTo>
                  <a:cubicBezTo>
                    <a:pt x="62" y="0"/>
                    <a:pt x="62" y="0"/>
                    <a:pt x="62" y="0"/>
                  </a:cubicBezTo>
                  <a:cubicBezTo>
                    <a:pt x="26" y="0"/>
                    <a:pt x="0" y="36"/>
                    <a:pt x="0" y="71"/>
                  </a:cubicBezTo>
                  <a:cubicBezTo>
                    <a:pt x="0" y="142"/>
                    <a:pt x="0" y="142"/>
                    <a:pt x="0" y="142"/>
                  </a:cubicBezTo>
                  <a:cubicBezTo>
                    <a:pt x="106" y="142"/>
                    <a:pt x="106" y="142"/>
                    <a:pt x="106" y="142"/>
                  </a:cubicBezTo>
                  <a:cubicBezTo>
                    <a:pt x="132" y="106"/>
                    <a:pt x="168" y="89"/>
                    <a:pt x="213" y="89"/>
                  </a:cubicBezTo>
                  <a:cubicBezTo>
                    <a:pt x="257" y="89"/>
                    <a:pt x="292" y="106"/>
                    <a:pt x="319" y="142"/>
                  </a:cubicBezTo>
                  <a:cubicBezTo>
                    <a:pt x="425" y="142"/>
                    <a:pt x="425" y="142"/>
                    <a:pt x="425" y="142"/>
                  </a:cubicBezTo>
                  <a:cubicBezTo>
                    <a:pt x="425" y="71"/>
                    <a:pt x="425" y="71"/>
                    <a:pt x="425" y="71"/>
                  </a:cubicBezTo>
                  <a:cubicBezTo>
                    <a:pt x="425" y="36"/>
                    <a:pt x="398" y="0"/>
                    <a:pt x="363" y="0"/>
                  </a:cubicBezTo>
                  <a:close/>
                  <a:moveTo>
                    <a:pt x="390" y="89"/>
                  </a:moveTo>
                  <a:lnTo>
                    <a:pt x="390" y="89"/>
                  </a:lnTo>
                  <a:cubicBezTo>
                    <a:pt x="390" y="89"/>
                    <a:pt x="390" y="97"/>
                    <a:pt x="381" y="97"/>
                  </a:cubicBezTo>
                  <a:cubicBezTo>
                    <a:pt x="345" y="97"/>
                    <a:pt x="345" y="97"/>
                    <a:pt x="345" y="97"/>
                  </a:cubicBezTo>
                  <a:cubicBezTo>
                    <a:pt x="337" y="97"/>
                    <a:pt x="328" y="89"/>
                    <a:pt x="328" y="89"/>
                  </a:cubicBezTo>
                  <a:cubicBezTo>
                    <a:pt x="328" y="53"/>
                    <a:pt x="328" y="53"/>
                    <a:pt x="328" y="53"/>
                  </a:cubicBezTo>
                  <a:cubicBezTo>
                    <a:pt x="328" y="44"/>
                    <a:pt x="337" y="36"/>
                    <a:pt x="345" y="36"/>
                  </a:cubicBezTo>
                  <a:cubicBezTo>
                    <a:pt x="381" y="36"/>
                    <a:pt x="381" y="36"/>
                    <a:pt x="381" y="36"/>
                  </a:cubicBezTo>
                  <a:cubicBezTo>
                    <a:pt x="390" y="36"/>
                    <a:pt x="390" y="44"/>
                    <a:pt x="390" y="53"/>
                  </a:cubicBezTo>
                  <a:lnTo>
                    <a:pt x="390" y="89"/>
                  </a:lnTo>
                  <a:close/>
                  <a:moveTo>
                    <a:pt x="292" y="213"/>
                  </a:moveTo>
                  <a:lnTo>
                    <a:pt x="292" y="213"/>
                  </a:lnTo>
                  <a:cubicBezTo>
                    <a:pt x="292" y="168"/>
                    <a:pt x="257" y="133"/>
                    <a:pt x="213" y="133"/>
                  </a:cubicBezTo>
                  <a:cubicBezTo>
                    <a:pt x="168" y="133"/>
                    <a:pt x="132" y="168"/>
                    <a:pt x="132" y="213"/>
                  </a:cubicBezTo>
                  <a:cubicBezTo>
                    <a:pt x="132" y="257"/>
                    <a:pt x="168" y="293"/>
                    <a:pt x="213" y="293"/>
                  </a:cubicBezTo>
                  <a:cubicBezTo>
                    <a:pt x="257" y="293"/>
                    <a:pt x="292" y="257"/>
                    <a:pt x="292" y="213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wrap="none" lIns="91424" tIns="45712" rIns="91424" bIns="45712" anchor="ctr"/>
            <a:lstStyle/>
            <a:p>
              <a:pPr defTabSz="1218987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ea typeface="+mn-ea"/>
              </a:endParaRPr>
            </a:p>
          </p:txBody>
        </p:sp>
        <p:sp>
          <p:nvSpPr>
            <p:cNvPr id="33" name="object 15">
              <a:extLst>
                <a:ext uri="{FF2B5EF4-FFF2-40B4-BE49-F238E27FC236}">
                  <a16:creationId xmlns:a16="http://schemas.microsoft.com/office/drawing/2014/main" id="{5FD7FAC8-7B94-0F48-A34A-4A943723DB73}"/>
                </a:ext>
              </a:extLst>
            </p:cNvPr>
            <p:cNvSpPr/>
            <p:nvPr/>
          </p:nvSpPr>
          <p:spPr>
            <a:xfrm>
              <a:off x="847172" y="2634750"/>
              <a:ext cx="570837" cy="573371"/>
            </a:xfrm>
            <a:custGeom>
              <a:avLst/>
              <a:gdLst/>
              <a:ahLst/>
              <a:cxnLst/>
              <a:rect l="l" t="t" r="r" b="b"/>
              <a:pathLst>
                <a:path w="572135" h="574675">
                  <a:moveTo>
                    <a:pt x="500379" y="0"/>
                  </a:moveTo>
                  <a:lnTo>
                    <a:pt x="71247" y="0"/>
                  </a:lnTo>
                  <a:lnTo>
                    <a:pt x="45380" y="6242"/>
                  </a:lnTo>
                  <a:lnTo>
                    <a:pt x="22526" y="22606"/>
                  </a:lnTo>
                  <a:lnTo>
                    <a:pt x="6221" y="45541"/>
                  </a:lnTo>
                  <a:lnTo>
                    <a:pt x="0" y="71500"/>
                  </a:lnTo>
                  <a:lnTo>
                    <a:pt x="0" y="501904"/>
                  </a:lnTo>
                  <a:lnTo>
                    <a:pt x="6221" y="528651"/>
                  </a:lnTo>
                  <a:lnTo>
                    <a:pt x="22526" y="551957"/>
                  </a:lnTo>
                  <a:lnTo>
                    <a:pt x="45380" y="568430"/>
                  </a:lnTo>
                  <a:lnTo>
                    <a:pt x="71247" y="574675"/>
                  </a:lnTo>
                  <a:lnTo>
                    <a:pt x="286512" y="574675"/>
                  </a:lnTo>
                  <a:lnTo>
                    <a:pt x="286512" y="369697"/>
                  </a:lnTo>
                  <a:lnTo>
                    <a:pt x="215265" y="369697"/>
                  </a:lnTo>
                  <a:lnTo>
                    <a:pt x="215265" y="275209"/>
                  </a:lnTo>
                  <a:lnTo>
                    <a:pt x="286512" y="275209"/>
                  </a:lnTo>
                  <a:lnTo>
                    <a:pt x="286512" y="226695"/>
                  </a:lnTo>
                  <a:lnTo>
                    <a:pt x="296683" y="183066"/>
                  </a:lnTo>
                  <a:lnTo>
                    <a:pt x="323500" y="145034"/>
                  </a:lnTo>
                  <a:lnTo>
                    <a:pt x="361414" y="118145"/>
                  </a:lnTo>
                  <a:lnTo>
                    <a:pt x="404876" y="107950"/>
                  </a:lnTo>
                  <a:lnTo>
                    <a:pt x="571627" y="107950"/>
                  </a:lnTo>
                  <a:lnTo>
                    <a:pt x="571627" y="71500"/>
                  </a:lnTo>
                  <a:lnTo>
                    <a:pt x="565602" y="45541"/>
                  </a:lnTo>
                  <a:lnTo>
                    <a:pt x="549624" y="22606"/>
                  </a:lnTo>
                  <a:lnTo>
                    <a:pt x="526835" y="6242"/>
                  </a:lnTo>
                  <a:lnTo>
                    <a:pt x="500379" y="0"/>
                  </a:lnTo>
                  <a:close/>
                </a:path>
                <a:path w="572135" h="574675">
                  <a:moveTo>
                    <a:pt x="571627" y="107950"/>
                  </a:moveTo>
                  <a:lnTo>
                    <a:pt x="465454" y="107950"/>
                  </a:lnTo>
                  <a:lnTo>
                    <a:pt x="465454" y="215900"/>
                  </a:lnTo>
                  <a:lnTo>
                    <a:pt x="416941" y="215900"/>
                  </a:lnTo>
                  <a:lnTo>
                    <a:pt x="402990" y="216068"/>
                  </a:lnTo>
                  <a:lnTo>
                    <a:pt x="395827" y="217249"/>
                  </a:lnTo>
                  <a:lnTo>
                    <a:pt x="393188" y="220454"/>
                  </a:lnTo>
                  <a:lnTo>
                    <a:pt x="392810" y="226695"/>
                  </a:lnTo>
                  <a:lnTo>
                    <a:pt x="392810" y="275209"/>
                  </a:lnTo>
                  <a:lnTo>
                    <a:pt x="465454" y="275209"/>
                  </a:lnTo>
                  <a:lnTo>
                    <a:pt x="465454" y="369697"/>
                  </a:lnTo>
                  <a:lnTo>
                    <a:pt x="392810" y="369697"/>
                  </a:lnTo>
                  <a:lnTo>
                    <a:pt x="392810" y="574675"/>
                  </a:lnTo>
                  <a:lnTo>
                    <a:pt x="500379" y="574675"/>
                  </a:lnTo>
                  <a:lnTo>
                    <a:pt x="526835" y="568430"/>
                  </a:lnTo>
                  <a:lnTo>
                    <a:pt x="549624" y="551957"/>
                  </a:lnTo>
                  <a:lnTo>
                    <a:pt x="565602" y="528651"/>
                  </a:lnTo>
                  <a:lnTo>
                    <a:pt x="571627" y="501904"/>
                  </a:lnTo>
                  <a:lnTo>
                    <a:pt x="571627" y="107950"/>
                  </a:lnTo>
                  <a:close/>
                </a:path>
              </a:pathLst>
            </a:custGeom>
            <a:solidFill>
              <a:schemeClr val="bg1"/>
            </a:solidFill>
          </p:spPr>
          <p:txBody>
            <a:bodyPr wrap="square" lIns="0" tIns="0" rIns="0" bIns="0" rtlCol="0"/>
            <a:lstStyle/>
            <a:p>
              <a:endParaRPr sz="1751"/>
            </a:p>
          </p:txBody>
        </p: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8F8AC799-FE5B-7544-BFEF-41DE9C005375}"/>
                </a:ext>
              </a:extLst>
            </p:cNvPr>
            <p:cNvCxnSpPr>
              <a:cxnSpLocks/>
              <a:endCxn id="28" idx="5"/>
            </p:cNvCxnSpPr>
            <p:nvPr/>
          </p:nvCxnSpPr>
          <p:spPr>
            <a:xfrm flipH="1" flipV="1">
              <a:off x="1439298" y="3265101"/>
              <a:ext cx="498880" cy="414495"/>
            </a:xfrm>
            <a:prstGeom prst="line">
              <a:avLst/>
            </a:prstGeom>
            <a:ln>
              <a:solidFill>
                <a:srgbClr val="85CF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06D89348-25FD-E043-9F28-DF40B0B983D0}"/>
                </a:ext>
              </a:extLst>
            </p:cNvPr>
            <p:cNvCxnSpPr>
              <a:cxnSpLocks/>
              <a:endCxn id="29" idx="7"/>
            </p:cNvCxnSpPr>
            <p:nvPr/>
          </p:nvCxnSpPr>
          <p:spPr>
            <a:xfrm flipH="1">
              <a:off x="1443328" y="5123035"/>
              <a:ext cx="464204" cy="449145"/>
            </a:xfrm>
            <a:prstGeom prst="line">
              <a:avLst/>
            </a:prstGeom>
            <a:ln>
              <a:solidFill>
                <a:srgbClr val="85CF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Freeform 8">
              <a:extLst>
                <a:ext uri="{FF2B5EF4-FFF2-40B4-BE49-F238E27FC236}">
                  <a16:creationId xmlns:a16="http://schemas.microsoft.com/office/drawing/2014/main" id="{17ECE6ED-2EC0-9740-A4F6-9DAA5F4E440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39328" y="5709387"/>
              <a:ext cx="570837" cy="392678"/>
            </a:xfrm>
            <a:custGeom>
              <a:avLst/>
              <a:gdLst>
                <a:gd name="T0" fmla="*/ 2147483646 w 256"/>
                <a:gd name="T1" fmla="*/ 0 h 176"/>
                <a:gd name="T2" fmla="*/ 2147483646 w 256"/>
                <a:gd name="T3" fmla="*/ 0 h 176"/>
                <a:gd name="T4" fmla="*/ 2147483646 w 256"/>
                <a:gd name="T5" fmla="*/ 0 h 176"/>
                <a:gd name="T6" fmla="*/ 0 w 256"/>
                <a:gd name="T7" fmla="*/ 2147483646 h 176"/>
                <a:gd name="T8" fmla="*/ 0 w 256"/>
                <a:gd name="T9" fmla="*/ 2147483646 h 176"/>
                <a:gd name="T10" fmla="*/ 2147483646 w 256"/>
                <a:gd name="T11" fmla="*/ 2147483646 h 176"/>
                <a:gd name="T12" fmla="*/ 2147483646 w 256"/>
                <a:gd name="T13" fmla="*/ 2147483646 h 176"/>
                <a:gd name="T14" fmla="*/ 2147483646 w 256"/>
                <a:gd name="T15" fmla="*/ 2147483646 h 176"/>
                <a:gd name="T16" fmla="*/ 2147483646 w 256"/>
                <a:gd name="T17" fmla="*/ 2147483646 h 176"/>
                <a:gd name="T18" fmla="*/ 2147483646 w 256"/>
                <a:gd name="T19" fmla="*/ 2147483646 h 176"/>
                <a:gd name="T20" fmla="*/ 2147483646 w 256"/>
                <a:gd name="T21" fmla="*/ 0 h 176"/>
                <a:gd name="T22" fmla="*/ 2147483646 w 256"/>
                <a:gd name="T23" fmla="*/ 2147483646 h 176"/>
                <a:gd name="T24" fmla="*/ 2147483646 w 256"/>
                <a:gd name="T25" fmla="*/ 2147483646 h 176"/>
                <a:gd name="T26" fmla="*/ 2147483646 w 256"/>
                <a:gd name="T27" fmla="*/ 2147483646 h 176"/>
                <a:gd name="T28" fmla="*/ 2147483646 w 256"/>
                <a:gd name="T29" fmla="*/ 2147483646 h 17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256" h="176">
                  <a:moveTo>
                    <a:pt x="217" y="0"/>
                  </a:moveTo>
                  <a:cubicBezTo>
                    <a:pt x="133" y="0"/>
                    <a:pt x="133" y="0"/>
                    <a:pt x="133" y="0"/>
                  </a:cubicBezTo>
                  <a:cubicBezTo>
                    <a:pt x="46" y="0"/>
                    <a:pt x="46" y="0"/>
                    <a:pt x="46" y="0"/>
                  </a:cubicBezTo>
                  <a:cubicBezTo>
                    <a:pt x="24" y="0"/>
                    <a:pt x="0" y="15"/>
                    <a:pt x="0" y="36"/>
                  </a:cubicBezTo>
                  <a:cubicBezTo>
                    <a:pt x="0" y="142"/>
                    <a:pt x="0" y="142"/>
                    <a:pt x="0" y="142"/>
                  </a:cubicBezTo>
                  <a:cubicBezTo>
                    <a:pt x="0" y="163"/>
                    <a:pt x="24" y="176"/>
                    <a:pt x="46" y="176"/>
                  </a:cubicBezTo>
                  <a:cubicBezTo>
                    <a:pt x="135" y="176"/>
                    <a:pt x="135" y="176"/>
                    <a:pt x="135" y="176"/>
                  </a:cubicBezTo>
                  <a:cubicBezTo>
                    <a:pt x="217" y="176"/>
                    <a:pt x="217" y="176"/>
                    <a:pt x="217" y="176"/>
                  </a:cubicBezTo>
                  <a:cubicBezTo>
                    <a:pt x="238" y="176"/>
                    <a:pt x="256" y="163"/>
                    <a:pt x="256" y="142"/>
                  </a:cubicBezTo>
                  <a:cubicBezTo>
                    <a:pt x="256" y="36"/>
                    <a:pt x="256" y="36"/>
                    <a:pt x="256" y="36"/>
                  </a:cubicBezTo>
                  <a:cubicBezTo>
                    <a:pt x="256" y="15"/>
                    <a:pt x="238" y="0"/>
                    <a:pt x="217" y="0"/>
                  </a:cubicBezTo>
                  <a:moveTo>
                    <a:pt x="111" y="129"/>
                  </a:moveTo>
                  <a:cubicBezTo>
                    <a:pt x="111" y="48"/>
                    <a:pt x="111" y="48"/>
                    <a:pt x="111" y="48"/>
                  </a:cubicBezTo>
                  <a:cubicBezTo>
                    <a:pt x="167" y="89"/>
                    <a:pt x="167" y="89"/>
                    <a:pt x="167" y="89"/>
                  </a:cubicBezTo>
                  <a:lnTo>
                    <a:pt x="111" y="129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lIns="243797" tIns="121899" rIns="243797" bIns="121899"/>
            <a:lstStyle/>
            <a:p>
              <a:endParaRPr lang="en-US"/>
            </a:p>
          </p:txBody>
        </p:sp>
      </p:grpSp>
      <p:sp>
        <p:nvSpPr>
          <p:cNvPr id="41" name="TextBox 40">
            <a:extLst>
              <a:ext uri="{FF2B5EF4-FFF2-40B4-BE49-F238E27FC236}">
                <a16:creationId xmlns:a16="http://schemas.microsoft.com/office/drawing/2014/main" id="{835EDB76-D51E-411B-894C-751DE6011F03}"/>
              </a:ext>
            </a:extLst>
          </p:cNvPr>
          <p:cNvSpPr txBox="1"/>
          <p:nvPr/>
        </p:nvSpPr>
        <p:spPr>
          <a:xfrm>
            <a:off x="409264" y="195759"/>
            <a:ext cx="3264035" cy="769441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en-US" sz="4400">
                <a:solidFill>
                  <a:srgbClr val="FB515B"/>
                </a:solidFill>
                <a:latin typeface="Palatino Linotype"/>
              </a:rPr>
              <a:t>Benchmarks</a:t>
            </a:r>
          </a:p>
        </p:txBody>
      </p:sp>
    </p:spTree>
    <p:extLst>
      <p:ext uri="{BB962C8B-B14F-4D97-AF65-F5344CB8AC3E}">
        <p14:creationId xmlns:p14="http://schemas.microsoft.com/office/powerpoint/2010/main" val="29938690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82524FF-543C-41D1-848A-82C33CED011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372288" y="6483682"/>
            <a:ext cx="325900" cy="365116"/>
          </a:xfrm>
        </p:spPr>
        <p:txBody>
          <a:bodyPr/>
          <a:lstStyle/>
          <a:p>
            <a:fld id="{7849D65C-07E8-402F-B173-879496E933B2}" type="slidenum">
              <a:rPr lang="en-GB" smtClean="0"/>
              <a:pPr/>
              <a:t>5</a:t>
            </a:fld>
            <a:endParaRPr lang="en-GB"/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04A12E3F-1032-47F9-8262-F35C0E0276C6}"/>
              </a:ext>
            </a:extLst>
          </p:cNvPr>
          <p:cNvGrpSpPr/>
          <p:nvPr/>
        </p:nvGrpSpPr>
        <p:grpSpPr>
          <a:xfrm>
            <a:off x="1916808" y="44462"/>
            <a:ext cx="9781380" cy="7438162"/>
            <a:chOff x="864511" y="2642084"/>
            <a:chExt cx="6376830" cy="4799656"/>
          </a:xfrm>
        </p:grpSpPr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131E5A12-7427-4728-8B6D-0EA9A4A14B9A}"/>
                </a:ext>
              </a:extLst>
            </p:cNvPr>
            <p:cNvSpPr/>
            <p:nvPr/>
          </p:nvSpPr>
          <p:spPr>
            <a:xfrm>
              <a:off x="864511" y="3196791"/>
              <a:ext cx="4244949" cy="4244949"/>
            </a:xfrm>
            <a:prstGeom prst="ellipse">
              <a:avLst/>
            </a:prstGeom>
            <a:solidFill>
              <a:srgbClr val="7B54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9549">
                <a:defRPr/>
              </a:pPr>
              <a:endParaRPr lang="en-US" sz="1814">
                <a:solidFill>
                  <a:srgbClr val="FFFFFF">
                    <a:alpha val="82000"/>
                  </a:srgbClr>
                </a:solidFill>
                <a:latin typeface="Segoe UI Semilight"/>
              </a:endParaRPr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AFEED8CB-660A-4A1B-BC3C-A768C8BB80F9}"/>
                </a:ext>
              </a:extLst>
            </p:cNvPr>
            <p:cNvSpPr/>
            <p:nvPr/>
          </p:nvSpPr>
          <p:spPr>
            <a:xfrm>
              <a:off x="2996392" y="2642084"/>
              <a:ext cx="4244949" cy="4244949"/>
            </a:xfrm>
            <a:prstGeom prst="ellipse">
              <a:avLst/>
            </a:prstGeom>
            <a:solidFill>
              <a:srgbClr val="85CFCC">
                <a:alpha val="7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9549">
                <a:defRPr/>
              </a:pPr>
              <a:endParaRPr lang="en-US" sz="1814" err="1">
                <a:solidFill>
                  <a:srgbClr val="FFFFFF">
                    <a:alpha val="73000"/>
                  </a:srgbClr>
                </a:solidFill>
                <a:latin typeface="Segoe UI Semilight"/>
              </a:endParaRPr>
            </a:p>
          </p:txBody>
        </p:sp>
      </p:grpSp>
      <p:sp>
        <p:nvSpPr>
          <p:cNvPr id="40" name="Rectangle 39">
            <a:extLst>
              <a:ext uri="{FF2B5EF4-FFF2-40B4-BE49-F238E27FC236}">
                <a16:creationId xmlns:a16="http://schemas.microsoft.com/office/drawing/2014/main" id="{38F0841D-EACF-43CF-AFEA-34C342C298E9}"/>
              </a:ext>
            </a:extLst>
          </p:cNvPr>
          <p:cNvSpPr/>
          <p:nvPr/>
        </p:nvSpPr>
        <p:spPr>
          <a:xfrm>
            <a:off x="8442537" y="1041264"/>
            <a:ext cx="23874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801783">
              <a:spcBef>
                <a:spcPts val="544"/>
              </a:spcBef>
              <a:spcAft>
                <a:spcPts val="272"/>
              </a:spcAft>
              <a:defRPr/>
            </a:pPr>
            <a:r>
              <a:rPr lang="en-US">
                <a:solidFill>
                  <a:srgbClr val="58595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CEO/Exec Leadership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57CA3FA7-9F95-4630-AA79-0956654F2EB2}"/>
              </a:ext>
            </a:extLst>
          </p:cNvPr>
          <p:cNvSpPr/>
          <p:nvPr/>
        </p:nvSpPr>
        <p:spPr>
          <a:xfrm>
            <a:off x="3003232" y="1823333"/>
            <a:ext cx="149566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801783">
              <a:spcBef>
                <a:spcPts val="544"/>
              </a:spcBef>
              <a:spcAft>
                <a:spcPts val="272"/>
              </a:spcAft>
              <a:defRPr/>
            </a:pPr>
            <a:r>
              <a:rPr lang="en-US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HBA + </a:t>
            </a:r>
            <a:br>
              <a:rPr lang="en-US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Collaborative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0BF3843D-40FD-459F-9DEF-3C8BB731AF8D}"/>
              </a:ext>
            </a:extLst>
          </p:cNvPr>
          <p:cNvSpPr/>
          <p:nvPr/>
        </p:nvSpPr>
        <p:spPr>
          <a:xfrm>
            <a:off x="5881494" y="2364964"/>
            <a:ext cx="1856699" cy="369330"/>
          </a:xfrm>
          <a:prstGeom prst="rect">
            <a:avLst/>
          </a:prstGeom>
        </p:spPr>
        <p:txBody>
          <a:bodyPr wrap="square" lIns="91438" tIns="45719" rIns="91438" bIns="45719" anchor="t">
            <a:spAutoFit/>
          </a:bodyPr>
          <a:lstStyle/>
          <a:p>
            <a:pPr defTabSz="801783">
              <a:spcBef>
                <a:spcPts val="544"/>
              </a:spcBef>
              <a:spcAft>
                <a:spcPts val="272"/>
              </a:spcAft>
              <a:defRPr/>
            </a:pPr>
            <a:r>
              <a:rPr lang="en-US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HBA + CEO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73A3D96A-5859-4A51-9BAA-313B6EAFFB88}"/>
              </a:ext>
            </a:extLst>
          </p:cNvPr>
          <p:cNvSpPr/>
          <p:nvPr/>
        </p:nvSpPr>
        <p:spPr>
          <a:xfrm>
            <a:off x="5881494" y="2775449"/>
            <a:ext cx="2160347" cy="2580704"/>
          </a:xfrm>
          <a:prstGeom prst="rect">
            <a:avLst/>
          </a:prstGeom>
        </p:spPr>
        <p:txBody>
          <a:bodyPr wrap="square" lIns="91438" tIns="45719" rIns="91438" bIns="45719" anchor="t">
            <a:spAutoFit/>
          </a:bodyPr>
          <a:lstStyle/>
          <a:p>
            <a:pPr marL="154100" indent="-154100" defTabSz="727373">
              <a:spcBef>
                <a:spcPts val="272"/>
              </a:spcBef>
              <a:spcAft>
                <a:spcPts val="272"/>
              </a:spcAft>
              <a:buClr>
                <a:schemeClr val="bg1"/>
              </a:buClr>
              <a:buSzPct val="90000"/>
              <a:buFont typeface="Wingdings" panose="05000000000000000000" pitchFamily="2" charset="2"/>
              <a:buChar char="n"/>
              <a:defRPr/>
            </a:pPr>
            <a:r>
              <a:rPr lang="en-US" sz="127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Strategic messaging and tactics should stem to further the advancement and impact of women in the healthcare business</a:t>
            </a:r>
          </a:p>
          <a:p>
            <a:pPr marL="154100" indent="-154100" defTabSz="727373">
              <a:spcBef>
                <a:spcPts val="272"/>
              </a:spcBef>
              <a:spcAft>
                <a:spcPts val="272"/>
              </a:spcAft>
              <a:buClr>
                <a:schemeClr val="bg1"/>
              </a:buClr>
              <a:buSzPct val="90000"/>
              <a:buFont typeface="Wingdings" panose="05000000000000000000" pitchFamily="2" charset="2"/>
              <a:buChar char="n"/>
              <a:defRPr/>
            </a:pPr>
            <a:r>
              <a:rPr lang="en-US" sz="127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Identify key events for sharing thought leadership and change strategies for achieving gender equality and health equity</a:t>
            </a:r>
          </a:p>
          <a:p>
            <a:pPr marL="208281" indent="-208281" defTabSz="727373">
              <a:spcBef>
                <a:spcPts val="272"/>
              </a:spcBef>
              <a:spcAft>
                <a:spcPts val="272"/>
              </a:spcAft>
              <a:buClr>
                <a:srgbClr val="FFFFFF"/>
              </a:buClr>
              <a:buSzPct val="90000"/>
              <a:buFont typeface="AppleMyungjo Regular" pitchFamily="2" charset="-127"/>
              <a:buChar char="◼"/>
              <a:defRPr/>
            </a:pPr>
            <a:endParaRPr lang="en-GB" sz="1200" b="1">
              <a:solidFill>
                <a:srgbClr val="FFFFF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3EDD9337-5580-4A19-8CDA-5D1858B11B8F}"/>
              </a:ext>
            </a:extLst>
          </p:cNvPr>
          <p:cNvSpPr/>
          <p:nvPr/>
        </p:nvSpPr>
        <p:spPr>
          <a:xfrm>
            <a:off x="3003232" y="2498757"/>
            <a:ext cx="2160331" cy="3093752"/>
          </a:xfrm>
          <a:prstGeom prst="rect">
            <a:avLst/>
          </a:prstGeom>
        </p:spPr>
        <p:txBody>
          <a:bodyPr wrap="square" lIns="0" tIns="45719" rIns="91438" bIns="45719" anchor="t">
            <a:noAutofit/>
          </a:bodyPr>
          <a:lstStyle/>
          <a:p>
            <a:pPr marL="154100" indent="-154100" defTabSz="727373">
              <a:spcBef>
                <a:spcPts val="272"/>
              </a:spcBef>
              <a:spcAft>
                <a:spcPts val="272"/>
              </a:spcAft>
              <a:buClr>
                <a:schemeClr val="bg1"/>
              </a:buClr>
              <a:buSzPct val="90000"/>
              <a:buFont typeface="Wingdings" panose="05000000000000000000" pitchFamily="2" charset="2"/>
              <a:buChar char="n"/>
              <a:defRPr/>
            </a:pPr>
            <a:r>
              <a:rPr lang="en-GB" sz="127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Industry leader and ecosystem for members and corporations on </a:t>
            </a:r>
            <a:r>
              <a:rPr lang="en-GB" sz="1270" b="1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thought leadership and solutions, best practices, and data for the advancement and impact of women </a:t>
            </a:r>
            <a:r>
              <a:rPr lang="en-GB" sz="127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 the healthcare business</a:t>
            </a:r>
            <a:endParaRPr lang="en-US" sz="1633">
              <a:solidFill>
                <a:srgbClr val="FFFFF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154100" indent="-154100" defTabSz="727373">
              <a:spcBef>
                <a:spcPts val="272"/>
              </a:spcBef>
              <a:spcAft>
                <a:spcPts val="272"/>
              </a:spcAft>
              <a:buClr>
                <a:schemeClr val="bg1"/>
              </a:buClr>
              <a:buSzPct val="90000"/>
              <a:buFont typeface="Wingdings" panose="05000000000000000000" pitchFamily="2" charset="2"/>
              <a:buChar char="n"/>
              <a:defRPr/>
            </a:pPr>
            <a:r>
              <a:rPr lang="en-US" sz="127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Bolder, stronger, and connective messaging on solutions, best practices, and data for members to amplify across their networks</a:t>
            </a:r>
          </a:p>
          <a:p>
            <a:pPr defTabSz="727373">
              <a:spcBef>
                <a:spcPts val="272"/>
              </a:spcBef>
              <a:spcAft>
                <a:spcPts val="272"/>
              </a:spcAft>
              <a:buClr>
                <a:schemeClr val="bg1"/>
              </a:buClr>
              <a:buSzPct val="90000"/>
              <a:defRPr/>
            </a:pPr>
            <a:endParaRPr lang="en-US" sz="1270">
              <a:solidFill>
                <a:srgbClr val="FFFFF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C4C22D21-1B72-435D-894C-E0E86EF7C043}"/>
              </a:ext>
            </a:extLst>
          </p:cNvPr>
          <p:cNvSpPr/>
          <p:nvPr/>
        </p:nvSpPr>
        <p:spPr>
          <a:xfrm>
            <a:off x="8482228" y="1451750"/>
            <a:ext cx="2315540" cy="4154982"/>
          </a:xfrm>
          <a:prstGeom prst="rect">
            <a:avLst/>
          </a:prstGeom>
        </p:spPr>
        <p:txBody>
          <a:bodyPr wrap="square" lIns="91438" tIns="45719" rIns="91438" bIns="45719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54100" indent="-154100" defTabSz="727373">
              <a:spcBef>
                <a:spcPts val="272"/>
              </a:spcBef>
              <a:spcAft>
                <a:spcPts val="272"/>
              </a:spcAft>
              <a:buClr>
                <a:schemeClr val="tx1"/>
              </a:buClr>
              <a:buSzPct val="90000"/>
              <a:buFont typeface="Wingdings" panose="05000000000000000000" pitchFamily="2" charset="2"/>
              <a:buChar char="n"/>
              <a:defRPr/>
            </a:pPr>
            <a:r>
              <a:rPr lang="en-US" sz="127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Strengthen the CEO’s relationships with top-tier and trade media outlets t</a:t>
            </a:r>
            <a:r>
              <a:rPr lang="en-GB" sz="127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 position her as a global influencer and “go-to” thought leader with media for women in the healthcare business</a:t>
            </a:r>
            <a:endParaRPr lang="en-US" sz="127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154100" indent="-154100" defTabSz="727373">
              <a:spcBef>
                <a:spcPts val="272"/>
              </a:spcBef>
              <a:spcAft>
                <a:spcPts val="272"/>
              </a:spcAft>
              <a:buClr>
                <a:schemeClr val="tx1"/>
              </a:buClr>
              <a:buSzPct val="90000"/>
              <a:buFont typeface="Wingdings" panose="05000000000000000000" pitchFamily="2" charset="2"/>
              <a:buChar char="n"/>
              <a:defRPr/>
            </a:pPr>
            <a:r>
              <a:rPr lang="en-US" sz="127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As the leading voice and “fresh face” of the HBA, the CEO can authentically advocate on topics most important to the HBA members and key stakeholders – gender equality, health equity</a:t>
            </a:r>
          </a:p>
          <a:p>
            <a:pPr marL="154100" indent="-154100" defTabSz="727373">
              <a:spcBef>
                <a:spcPts val="272"/>
              </a:spcBef>
              <a:spcAft>
                <a:spcPts val="272"/>
              </a:spcAft>
              <a:buClr>
                <a:schemeClr val="tx1"/>
              </a:buClr>
              <a:buSzPct val="90000"/>
              <a:buFont typeface="Wingdings" panose="05000000000000000000" pitchFamily="2" charset="2"/>
              <a:buChar char="n"/>
              <a:defRPr/>
            </a:pPr>
            <a:r>
              <a:rPr lang="en-US" sz="127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Expanding "the voice" to include other advocates from within the HBA community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F1CDD6D-6EE0-4534-8F9E-AB1D3E011EB9}"/>
              </a:ext>
            </a:extLst>
          </p:cNvPr>
          <p:cNvSpPr txBox="1"/>
          <p:nvPr/>
        </p:nvSpPr>
        <p:spPr>
          <a:xfrm>
            <a:off x="409264" y="195759"/>
            <a:ext cx="508023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>
                <a:solidFill>
                  <a:srgbClr val="FB515B"/>
                </a:solidFill>
                <a:latin typeface="Palatino Linotype" panose="02040502050505030304" pitchFamily="18" charset="0"/>
              </a:rPr>
              <a:t>Messaging Strategy</a:t>
            </a:r>
          </a:p>
        </p:txBody>
      </p:sp>
    </p:spTree>
    <p:extLst>
      <p:ext uri="{BB962C8B-B14F-4D97-AF65-F5344CB8AC3E}">
        <p14:creationId xmlns:p14="http://schemas.microsoft.com/office/powerpoint/2010/main" val="40644613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4C9C032-7C79-48DE-9FF5-53B8450FAE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0AB816CF-AA9B-43E8-B03A-27A77900809F}" type="slidenum">
              <a:rPr lang="en-US" smtClean="0"/>
              <a:pPr>
                <a:spcAft>
                  <a:spcPts val="600"/>
                </a:spcAft>
              </a:pPr>
              <a:t>6</a:t>
            </a:fld>
            <a:endParaRPr lang="en-US"/>
          </a:p>
        </p:txBody>
      </p:sp>
      <p:graphicFrame>
        <p:nvGraphicFramePr>
          <p:cNvPr id="6" name="TextBox 2">
            <a:extLst>
              <a:ext uri="{FF2B5EF4-FFF2-40B4-BE49-F238E27FC236}">
                <a16:creationId xmlns:a16="http://schemas.microsoft.com/office/drawing/2014/main" id="{6DAD1A92-8680-4E05-867C-41193CAFA05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49940453"/>
              </p:ext>
            </p:extLst>
          </p:nvPr>
        </p:nvGraphicFramePr>
        <p:xfrm>
          <a:off x="6172200" y="1825625"/>
          <a:ext cx="5181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41" name="Group 40">
            <a:extLst>
              <a:ext uri="{FF2B5EF4-FFF2-40B4-BE49-F238E27FC236}">
                <a16:creationId xmlns:a16="http://schemas.microsoft.com/office/drawing/2014/main" id="{9C51E635-2131-9C49-87D8-9DB184F48EF8}"/>
              </a:ext>
            </a:extLst>
          </p:cNvPr>
          <p:cNvGrpSpPr/>
          <p:nvPr/>
        </p:nvGrpSpPr>
        <p:grpSpPr>
          <a:xfrm>
            <a:off x="941231" y="1835329"/>
            <a:ext cx="4261808" cy="4302337"/>
            <a:chOff x="948204" y="1580165"/>
            <a:chExt cx="5327655" cy="5378321"/>
          </a:xfrm>
        </p:grpSpPr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81B14FB4-A008-BA49-A4E2-880D293584DA}"/>
                </a:ext>
              </a:extLst>
            </p:cNvPr>
            <p:cNvGrpSpPr/>
            <p:nvPr/>
          </p:nvGrpSpPr>
          <p:grpSpPr>
            <a:xfrm>
              <a:off x="948204" y="1580165"/>
              <a:ext cx="5327655" cy="5378321"/>
              <a:chOff x="7970114" y="1946667"/>
              <a:chExt cx="4672736" cy="4717178"/>
            </a:xfrm>
          </p:grpSpPr>
          <p:sp>
            <p:nvSpPr>
              <p:cNvPr id="44" name="Oval 43">
                <a:extLst>
                  <a:ext uri="{FF2B5EF4-FFF2-40B4-BE49-F238E27FC236}">
                    <a16:creationId xmlns:a16="http://schemas.microsoft.com/office/drawing/2014/main" id="{430B591A-DCDF-BB44-A238-7B11FFC77789}"/>
                  </a:ext>
                </a:extLst>
              </p:cNvPr>
              <p:cNvSpPr/>
              <p:nvPr/>
            </p:nvSpPr>
            <p:spPr>
              <a:xfrm>
                <a:off x="9371998" y="3465399"/>
                <a:ext cx="1855918" cy="1855918"/>
              </a:xfrm>
              <a:prstGeom prst="ellipse">
                <a:avLst/>
              </a:prstGeom>
              <a:noFill/>
              <a:ln w="57150"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 err="1"/>
              </a:p>
            </p:txBody>
          </p:sp>
          <p:grpSp>
            <p:nvGrpSpPr>
              <p:cNvPr id="45" name="Group 44">
                <a:extLst>
                  <a:ext uri="{FF2B5EF4-FFF2-40B4-BE49-F238E27FC236}">
                    <a16:creationId xmlns:a16="http://schemas.microsoft.com/office/drawing/2014/main" id="{452A5653-D441-AC48-97F2-FEEF74C3EA3F}"/>
                  </a:ext>
                </a:extLst>
              </p:cNvPr>
              <p:cNvGrpSpPr/>
              <p:nvPr/>
            </p:nvGrpSpPr>
            <p:grpSpPr>
              <a:xfrm rot="1444815">
                <a:off x="9443868" y="3669643"/>
                <a:ext cx="271458" cy="271458"/>
                <a:chOff x="5758696" y="2955810"/>
                <a:chExt cx="360218" cy="360218"/>
              </a:xfrm>
            </p:grpSpPr>
            <p:sp>
              <p:nvSpPr>
                <p:cNvPr id="98" name="Oval 97">
                  <a:extLst>
                    <a:ext uri="{FF2B5EF4-FFF2-40B4-BE49-F238E27FC236}">
                      <a16:creationId xmlns:a16="http://schemas.microsoft.com/office/drawing/2014/main" id="{3AE1AFD2-9C9D-FA47-B364-F2EEAA892A1B}"/>
                    </a:ext>
                  </a:extLst>
                </p:cNvPr>
                <p:cNvSpPr/>
                <p:nvPr/>
              </p:nvSpPr>
              <p:spPr>
                <a:xfrm>
                  <a:off x="5758696" y="2955810"/>
                  <a:ext cx="360218" cy="360218"/>
                </a:xfrm>
                <a:prstGeom prst="ellipse">
                  <a:avLst/>
                </a:prstGeom>
                <a:solidFill>
                  <a:schemeClr val="bg1"/>
                </a:solidFill>
                <a:ln w="28575">
                  <a:solidFill>
                    <a:srgbClr val="7B54A3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000" err="1"/>
                </a:p>
              </p:txBody>
            </p:sp>
            <p:sp>
              <p:nvSpPr>
                <p:cNvPr id="99" name="Oval 98">
                  <a:extLst>
                    <a:ext uri="{FF2B5EF4-FFF2-40B4-BE49-F238E27FC236}">
                      <a16:creationId xmlns:a16="http://schemas.microsoft.com/office/drawing/2014/main" id="{9FDF5D7F-E597-7C4B-8B69-921188264A93}"/>
                    </a:ext>
                  </a:extLst>
                </p:cNvPr>
                <p:cNvSpPr/>
                <p:nvPr/>
              </p:nvSpPr>
              <p:spPr>
                <a:xfrm>
                  <a:off x="5818646" y="3015760"/>
                  <a:ext cx="240319" cy="240319"/>
                </a:xfrm>
                <a:prstGeom prst="ellipse">
                  <a:avLst/>
                </a:prstGeom>
                <a:solidFill>
                  <a:srgbClr val="85CFCC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000" err="1"/>
                </a:p>
              </p:txBody>
            </p:sp>
          </p:grpSp>
          <p:sp>
            <p:nvSpPr>
              <p:cNvPr id="46" name="Oval 45">
                <a:extLst>
                  <a:ext uri="{FF2B5EF4-FFF2-40B4-BE49-F238E27FC236}">
                    <a16:creationId xmlns:a16="http://schemas.microsoft.com/office/drawing/2014/main" id="{B917DAFB-6E16-0445-81AD-95FE0B3AA055}"/>
                  </a:ext>
                </a:extLst>
              </p:cNvPr>
              <p:cNvSpPr/>
              <p:nvPr/>
            </p:nvSpPr>
            <p:spPr>
              <a:xfrm rot="1444815">
                <a:off x="9307786" y="3658856"/>
                <a:ext cx="90552" cy="90552"/>
              </a:xfrm>
              <a:prstGeom prst="ellipse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 err="1"/>
              </a:p>
            </p:txBody>
          </p:sp>
          <p:sp>
            <p:nvSpPr>
              <p:cNvPr id="47" name="Oval 46">
                <a:extLst>
                  <a:ext uri="{FF2B5EF4-FFF2-40B4-BE49-F238E27FC236}">
                    <a16:creationId xmlns:a16="http://schemas.microsoft.com/office/drawing/2014/main" id="{C12DD0D1-3B3B-A64C-A4EC-CB2F5AFD8324}"/>
                  </a:ext>
                </a:extLst>
              </p:cNvPr>
              <p:cNvSpPr/>
              <p:nvPr/>
            </p:nvSpPr>
            <p:spPr>
              <a:xfrm rot="1444815">
                <a:off x="9163831" y="3594522"/>
                <a:ext cx="90552" cy="90552"/>
              </a:xfrm>
              <a:prstGeom prst="ellipse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 err="1"/>
              </a:p>
            </p:txBody>
          </p:sp>
          <p:grpSp>
            <p:nvGrpSpPr>
              <p:cNvPr id="48" name="Group 47">
                <a:extLst>
                  <a:ext uri="{FF2B5EF4-FFF2-40B4-BE49-F238E27FC236}">
                    <a16:creationId xmlns:a16="http://schemas.microsoft.com/office/drawing/2014/main" id="{8B07EC32-1E5E-F641-BA1C-4BEA733C9600}"/>
                  </a:ext>
                </a:extLst>
              </p:cNvPr>
              <p:cNvGrpSpPr/>
              <p:nvPr/>
            </p:nvGrpSpPr>
            <p:grpSpPr>
              <a:xfrm rot="1050964" flipH="1" flipV="1">
                <a:off x="11040809" y="4553256"/>
                <a:ext cx="271458" cy="271458"/>
                <a:chOff x="5758696" y="2955810"/>
                <a:chExt cx="360218" cy="360218"/>
              </a:xfrm>
            </p:grpSpPr>
            <p:sp>
              <p:nvSpPr>
                <p:cNvPr id="96" name="Oval 95">
                  <a:extLst>
                    <a:ext uri="{FF2B5EF4-FFF2-40B4-BE49-F238E27FC236}">
                      <a16:creationId xmlns:a16="http://schemas.microsoft.com/office/drawing/2014/main" id="{DE9C5F6C-F0E5-CB44-A3E3-153E200D58A2}"/>
                    </a:ext>
                  </a:extLst>
                </p:cNvPr>
                <p:cNvSpPr/>
                <p:nvPr/>
              </p:nvSpPr>
              <p:spPr>
                <a:xfrm>
                  <a:off x="5758696" y="2955810"/>
                  <a:ext cx="360218" cy="360218"/>
                </a:xfrm>
                <a:prstGeom prst="ellipse">
                  <a:avLst/>
                </a:prstGeom>
                <a:solidFill>
                  <a:schemeClr val="bg1"/>
                </a:solidFill>
                <a:ln w="28575">
                  <a:solidFill>
                    <a:srgbClr val="7B54A3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000" err="1"/>
                </a:p>
              </p:txBody>
            </p:sp>
            <p:sp>
              <p:nvSpPr>
                <p:cNvPr id="97" name="Oval 96">
                  <a:extLst>
                    <a:ext uri="{FF2B5EF4-FFF2-40B4-BE49-F238E27FC236}">
                      <a16:creationId xmlns:a16="http://schemas.microsoft.com/office/drawing/2014/main" id="{91DA4C91-84EA-404F-A0E8-ABCCA8EE9A3E}"/>
                    </a:ext>
                  </a:extLst>
                </p:cNvPr>
                <p:cNvSpPr/>
                <p:nvPr/>
              </p:nvSpPr>
              <p:spPr>
                <a:xfrm>
                  <a:off x="5818646" y="3015760"/>
                  <a:ext cx="240319" cy="240319"/>
                </a:xfrm>
                <a:prstGeom prst="ellipse">
                  <a:avLst/>
                </a:prstGeom>
                <a:solidFill>
                  <a:srgbClr val="85CFCC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000" err="1"/>
                </a:p>
              </p:txBody>
            </p:sp>
          </p:grpSp>
          <p:sp>
            <p:nvSpPr>
              <p:cNvPr id="49" name="Oval 48">
                <a:extLst>
                  <a:ext uri="{FF2B5EF4-FFF2-40B4-BE49-F238E27FC236}">
                    <a16:creationId xmlns:a16="http://schemas.microsoft.com/office/drawing/2014/main" id="{D2177AC5-C694-C240-8B5D-EDE4288C76BF}"/>
                  </a:ext>
                </a:extLst>
              </p:cNvPr>
              <p:cNvSpPr/>
              <p:nvPr/>
            </p:nvSpPr>
            <p:spPr>
              <a:xfrm rot="1050964" flipH="1" flipV="1">
                <a:off x="11367886" y="4718389"/>
                <a:ext cx="90552" cy="90552"/>
              </a:xfrm>
              <a:prstGeom prst="ellipse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 err="1"/>
              </a:p>
            </p:txBody>
          </p:sp>
          <p:sp>
            <p:nvSpPr>
              <p:cNvPr id="50" name="Oval 49">
                <a:extLst>
                  <a:ext uri="{FF2B5EF4-FFF2-40B4-BE49-F238E27FC236}">
                    <a16:creationId xmlns:a16="http://schemas.microsoft.com/office/drawing/2014/main" id="{117B54AD-B0A3-3843-A406-FC1364DE8CB3}"/>
                  </a:ext>
                </a:extLst>
              </p:cNvPr>
              <p:cNvSpPr/>
              <p:nvPr/>
            </p:nvSpPr>
            <p:spPr>
              <a:xfrm rot="1050964" flipH="1" flipV="1">
                <a:off x="11518251" y="4765845"/>
                <a:ext cx="90552" cy="90552"/>
              </a:xfrm>
              <a:prstGeom prst="ellipse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 err="1"/>
              </a:p>
            </p:txBody>
          </p:sp>
          <p:grpSp>
            <p:nvGrpSpPr>
              <p:cNvPr id="51" name="Group 50">
                <a:extLst>
                  <a:ext uri="{FF2B5EF4-FFF2-40B4-BE49-F238E27FC236}">
                    <a16:creationId xmlns:a16="http://schemas.microsoft.com/office/drawing/2014/main" id="{D50A5083-4A41-C546-86CB-2B87EA0F875F}"/>
                  </a:ext>
                </a:extLst>
              </p:cNvPr>
              <p:cNvGrpSpPr/>
              <p:nvPr/>
            </p:nvGrpSpPr>
            <p:grpSpPr>
              <a:xfrm rot="14376892" flipV="1">
                <a:off x="10525277" y="5128606"/>
                <a:ext cx="271458" cy="271458"/>
                <a:chOff x="5758696" y="2955810"/>
                <a:chExt cx="360218" cy="360218"/>
              </a:xfrm>
            </p:grpSpPr>
            <p:sp>
              <p:nvSpPr>
                <p:cNvPr id="94" name="Oval 93">
                  <a:extLst>
                    <a:ext uri="{FF2B5EF4-FFF2-40B4-BE49-F238E27FC236}">
                      <a16:creationId xmlns:a16="http://schemas.microsoft.com/office/drawing/2014/main" id="{56E3E0AB-8B62-E547-A95C-805F4F22753F}"/>
                    </a:ext>
                  </a:extLst>
                </p:cNvPr>
                <p:cNvSpPr/>
                <p:nvPr/>
              </p:nvSpPr>
              <p:spPr>
                <a:xfrm>
                  <a:off x="5758696" y="2955810"/>
                  <a:ext cx="360218" cy="360218"/>
                </a:xfrm>
                <a:prstGeom prst="ellipse">
                  <a:avLst/>
                </a:prstGeom>
                <a:solidFill>
                  <a:schemeClr val="bg1"/>
                </a:solidFill>
                <a:ln w="28575">
                  <a:solidFill>
                    <a:srgbClr val="7B54A3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000" err="1"/>
                </a:p>
              </p:txBody>
            </p:sp>
            <p:sp>
              <p:nvSpPr>
                <p:cNvPr id="95" name="Oval 94">
                  <a:extLst>
                    <a:ext uri="{FF2B5EF4-FFF2-40B4-BE49-F238E27FC236}">
                      <a16:creationId xmlns:a16="http://schemas.microsoft.com/office/drawing/2014/main" id="{D60D62B0-B5E3-9E47-BABC-C5492A8FD21D}"/>
                    </a:ext>
                  </a:extLst>
                </p:cNvPr>
                <p:cNvSpPr/>
                <p:nvPr/>
              </p:nvSpPr>
              <p:spPr>
                <a:xfrm>
                  <a:off x="5818646" y="3015760"/>
                  <a:ext cx="240319" cy="240319"/>
                </a:xfrm>
                <a:prstGeom prst="ellipse">
                  <a:avLst/>
                </a:prstGeom>
                <a:solidFill>
                  <a:srgbClr val="85CFCC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000" err="1"/>
                </a:p>
              </p:txBody>
            </p:sp>
          </p:grpSp>
          <p:sp>
            <p:nvSpPr>
              <p:cNvPr id="52" name="Oval 51">
                <a:extLst>
                  <a:ext uri="{FF2B5EF4-FFF2-40B4-BE49-F238E27FC236}">
                    <a16:creationId xmlns:a16="http://schemas.microsoft.com/office/drawing/2014/main" id="{90E294F4-C139-D744-B340-D2B1DD92C814}"/>
                  </a:ext>
                </a:extLst>
              </p:cNvPr>
              <p:cNvSpPr/>
              <p:nvPr/>
            </p:nvSpPr>
            <p:spPr>
              <a:xfrm rot="14376892" flipV="1">
                <a:off x="10741236" y="5433106"/>
                <a:ext cx="90552" cy="90552"/>
              </a:xfrm>
              <a:prstGeom prst="ellipse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 err="1"/>
              </a:p>
            </p:txBody>
          </p:sp>
          <p:sp>
            <p:nvSpPr>
              <p:cNvPr id="53" name="Oval 52">
                <a:extLst>
                  <a:ext uri="{FF2B5EF4-FFF2-40B4-BE49-F238E27FC236}">
                    <a16:creationId xmlns:a16="http://schemas.microsoft.com/office/drawing/2014/main" id="{5BA83F28-1D06-9644-83DF-3CF6D6D13465}"/>
                  </a:ext>
                </a:extLst>
              </p:cNvPr>
              <p:cNvSpPr/>
              <p:nvPr/>
            </p:nvSpPr>
            <p:spPr>
              <a:xfrm rot="14376892" flipV="1">
                <a:off x="10820990" y="5569124"/>
                <a:ext cx="90552" cy="90552"/>
              </a:xfrm>
              <a:prstGeom prst="ellipse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 err="1"/>
              </a:p>
            </p:txBody>
          </p:sp>
          <p:sp>
            <p:nvSpPr>
              <p:cNvPr id="54" name="Oval 53">
                <a:extLst>
                  <a:ext uri="{FF2B5EF4-FFF2-40B4-BE49-F238E27FC236}">
                    <a16:creationId xmlns:a16="http://schemas.microsoft.com/office/drawing/2014/main" id="{EE9D0DF6-16DB-FF40-A133-3BBBE6A90C80}"/>
                  </a:ext>
                </a:extLst>
              </p:cNvPr>
              <p:cNvSpPr/>
              <p:nvPr/>
            </p:nvSpPr>
            <p:spPr>
              <a:xfrm>
                <a:off x="10656970" y="5689247"/>
                <a:ext cx="974598" cy="974598"/>
              </a:xfrm>
              <a:prstGeom prst="ellipse">
                <a:avLst/>
              </a:prstGeom>
              <a:solidFill>
                <a:srgbClr val="7B54A3"/>
              </a:solidFill>
              <a:ln w="76200"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 err="1"/>
              </a:p>
            </p:txBody>
          </p:sp>
          <p:grpSp>
            <p:nvGrpSpPr>
              <p:cNvPr id="55" name="Group 54">
                <a:extLst>
                  <a:ext uri="{FF2B5EF4-FFF2-40B4-BE49-F238E27FC236}">
                    <a16:creationId xmlns:a16="http://schemas.microsoft.com/office/drawing/2014/main" id="{745E80C8-5373-AD40-BDD6-90C55D918F2D}"/>
                  </a:ext>
                </a:extLst>
              </p:cNvPr>
              <p:cNvGrpSpPr/>
              <p:nvPr/>
            </p:nvGrpSpPr>
            <p:grpSpPr>
              <a:xfrm rot="20155185" flipH="1">
                <a:off x="10884585" y="3669644"/>
                <a:ext cx="271458" cy="271458"/>
                <a:chOff x="5758696" y="2955810"/>
                <a:chExt cx="360218" cy="360218"/>
              </a:xfrm>
            </p:grpSpPr>
            <p:sp>
              <p:nvSpPr>
                <p:cNvPr id="92" name="Oval 91">
                  <a:extLst>
                    <a:ext uri="{FF2B5EF4-FFF2-40B4-BE49-F238E27FC236}">
                      <a16:creationId xmlns:a16="http://schemas.microsoft.com/office/drawing/2014/main" id="{4A2538CD-5C56-FD4F-9FB9-899FF5B9BC9A}"/>
                    </a:ext>
                  </a:extLst>
                </p:cNvPr>
                <p:cNvSpPr/>
                <p:nvPr/>
              </p:nvSpPr>
              <p:spPr>
                <a:xfrm>
                  <a:off x="5758696" y="2955810"/>
                  <a:ext cx="360218" cy="360218"/>
                </a:xfrm>
                <a:prstGeom prst="ellipse">
                  <a:avLst/>
                </a:prstGeom>
                <a:solidFill>
                  <a:schemeClr val="bg1"/>
                </a:solidFill>
                <a:ln w="28575">
                  <a:solidFill>
                    <a:srgbClr val="7B54A3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000" err="1"/>
                </a:p>
              </p:txBody>
            </p:sp>
            <p:sp>
              <p:nvSpPr>
                <p:cNvPr id="93" name="Oval 92">
                  <a:extLst>
                    <a:ext uri="{FF2B5EF4-FFF2-40B4-BE49-F238E27FC236}">
                      <a16:creationId xmlns:a16="http://schemas.microsoft.com/office/drawing/2014/main" id="{88FD88CE-8F36-B54D-807E-5FFEB0FC6BF2}"/>
                    </a:ext>
                  </a:extLst>
                </p:cNvPr>
                <p:cNvSpPr/>
                <p:nvPr/>
              </p:nvSpPr>
              <p:spPr>
                <a:xfrm>
                  <a:off x="5818646" y="3015760"/>
                  <a:ext cx="240319" cy="240319"/>
                </a:xfrm>
                <a:prstGeom prst="ellipse">
                  <a:avLst/>
                </a:prstGeom>
                <a:solidFill>
                  <a:srgbClr val="85CFCC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000" err="1"/>
                </a:p>
              </p:txBody>
            </p:sp>
          </p:grpSp>
          <p:sp>
            <p:nvSpPr>
              <p:cNvPr id="56" name="Oval 55">
                <a:extLst>
                  <a:ext uri="{FF2B5EF4-FFF2-40B4-BE49-F238E27FC236}">
                    <a16:creationId xmlns:a16="http://schemas.microsoft.com/office/drawing/2014/main" id="{70EC7FB0-DB4C-6840-A413-15D8ED6DAC4E}"/>
                  </a:ext>
                </a:extLst>
              </p:cNvPr>
              <p:cNvSpPr/>
              <p:nvPr/>
            </p:nvSpPr>
            <p:spPr>
              <a:xfrm rot="20155185" flipH="1">
                <a:off x="11201574" y="3658857"/>
                <a:ext cx="90552" cy="90552"/>
              </a:xfrm>
              <a:prstGeom prst="ellipse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 err="1"/>
              </a:p>
            </p:txBody>
          </p:sp>
          <p:sp>
            <p:nvSpPr>
              <p:cNvPr id="57" name="Oval 56">
                <a:extLst>
                  <a:ext uri="{FF2B5EF4-FFF2-40B4-BE49-F238E27FC236}">
                    <a16:creationId xmlns:a16="http://schemas.microsoft.com/office/drawing/2014/main" id="{AC05EE7E-CD2A-C14B-AB2F-728552FBAEAD}"/>
                  </a:ext>
                </a:extLst>
              </p:cNvPr>
              <p:cNvSpPr/>
              <p:nvPr/>
            </p:nvSpPr>
            <p:spPr>
              <a:xfrm rot="20155185" flipH="1">
                <a:off x="11345528" y="3594523"/>
                <a:ext cx="90552" cy="90552"/>
              </a:xfrm>
              <a:prstGeom prst="ellipse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 err="1"/>
              </a:p>
            </p:txBody>
          </p:sp>
          <p:grpSp>
            <p:nvGrpSpPr>
              <p:cNvPr id="58" name="Group 57">
                <a:extLst>
                  <a:ext uri="{FF2B5EF4-FFF2-40B4-BE49-F238E27FC236}">
                    <a16:creationId xmlns:a16="http://schemas.microsoft.com/office/drawing/2014/main" id="{6B1EC663-5210-164C-91D3-6B1C220C2F4E}"/>
                  </a:ext>
                </a:extLst>
              </p:cNvPr>
              <p:cNvGrpSpPr/>
              <p:nvPr/>
            </p:nvGrpSpPr>
            <p:grpSpPr>
              <a:xfrm rot="5400000">
                <a:off x="10164227" y="3354617"/>
                <a:ext cx="271458" cy="271458"/>
                <a:chOff x="5758696" y="2955810"/>
                <a:chExt cx="360218" cy="360218"/>
              </a:xfrm>
            </p:grpSpPr>
            <p:sp>
              <p:nvSpPr>
                <p:cNvPr id="90" name="Oval 89">
                  <a:extLst>
                    <a:ext uri="{FF2B5EF4-FFF2-40B4-BE49-F238E27FC236}">
                      <a16:creationId xmlns:a16="http://schemas.microsoft.com/office/drawing/2014/main" id="{23CAAE4B-1419-2E49-8915-85274399BA75}"/>
                    </a:ext>
                  </a:extLst>
                </p:cNvPr>
                <p:cNvSpPr/>
                <p:nvPr/>
              </p:nvSpPr>
              <p:spPr>
                <a:xfrm>
                  <a:off x="5758696" y="2955810"/>
                  <a:ext cx="360218" cy="360218"/>
                </a:xfrm>
                <a:prstGeom prst="ellipse">
                  <a:avLst/>
                </a:prstGeom>
                <a:solidFill>
                  <a:schemeClr val="bg1"/>
                </a:solidFill>
                <a:ln w="28575">
                  <a:solidFill>
                    <a:srgbClr val="7B54A3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000" err="1"/>
                </a:p>
              </p:txBody>
            </p:sp>
            <p:sp>
              <p:nvSpPr>
                <p:cNvPr id="91" name="Oval 90">
                  <a:extLst>
                    <a:ext uri="{FF2B5EF4-FFF2-40B4-BE49-F238E27FC236}">
                      <a16:creationId xmlns:a16="http://schemas.microsoft.com/office/drawing/2014/main" id="{EEB78155-6CE6-8946-AE66-132367E81BF3}"/>
                    </a:ext>
                  </a:extLst>
                </p:cNvPr>
                <p:cNvSpPr/>
                <p:nvPr/>
              </p:nvSpPr>
              <p:spPr>
                <a:xfrm>
                  <a:off x="5818646" y="3015760"/>
                  <a:ext cx="240319" cy="240319"/>
                </a:xfrm>
                <a:prstGeom prst="ellipse">
                  <a:avLst/>
                </a:prstGeom>
                <a:solidFill>
                  <a:srgbClr val="85CFCC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000" err="1"/>
                </a:p>
              </p:txBody>
            </p:sp>
          </p:grpSp>
          <p:sp>
            <p:nvSpPr>
              <p:cNvPr id="59" name="Oval 58">
                <a:extLst>
                  <a:ext uri="{FF2B5EF4-FFF2-40B4-BE49-F238E27FC236}">
                    <a16:creationId xmlns:a16="http://schemas.microsoft.com/office/drawing/2014/main" id="{E1D4BC9A-23F7-4B4A-84DF-602A76FCAA19}"/>
                  </a:ext>
                </a:extLst>
              </p:cNvPr>
              <p:cNvSpPr/>
              <p:nvPr/>
            </p:nvSpPr>
            <p:spPr>
              <a:xfrm rot="5400000">
                <a:off x="10254680" y="3196941"/>
                <a:ext cx="90552" cy="90552"/>
              </a:xfrm>
              <a:prstGeom prst="ellipse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 err="1"/>
              </a:p>
            </p:txBody>
          </p:sp>
          <p:sp>
            <p:nvSpPr>
              <p:cNvPr id="60" name="Oval 59">
                <a:extLst>
                  <a:ext uri="{FF2B5EF4-FFF2-40B4-BE49-F238E27FC236}">
                    <a16:creationId xmlns:a16="http://schemas.microsoft.com/office/drawing/2014/main" id="{581FB9C7-3779-C740-8C5D-8CB1E9B4A5B9}"/>
                  </a:ext>
                </a:extLst>
              </p:cNvPr>
              <p:cNvSpPr/>
              <p:nvPr/>
            </p:nvSpPr>
            <p:spPr>
              <a:xfrm rot="5400000">
                <a:off x="10254680" y="3039265"/>
                <a:ext cx="90552" cy="90552"/>
              </a:xfrm>
              <a:prstGeom prst="ellipse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 err="1"/>
              </a:p>
            </p:txBody>
          </p:sp>
          <p:grpSp>
            <p:nvGrpSpPr>
              <p:cNvPr id="61" name="Group 60">
                <a:extLst>
                  <a:ext uri="{FF2B5EF4-FFF2-40B4-BE49-F238E27FC236}">
                    <a16:creationId xmlns:a16="http://schemas.microsoft.com/office/drawing/2014/main" id="{6EBC3047-E967-D04A-B3FC-EFA8AC2207BD}"/>
                  </a:ext>
                </a:extLst>
              </p:cNvPr>
              <p:cNvGrpSpPr/>
              <p:nvPr/>
            </p:nvGrpSpPr>
            <p:grpSpPr>
              <a:xfrm rot="20549036" flipV="1">
                <a:off x="9296491" y="4553256"/>
                <a:ext cx="271458" cy="271458"/>
                <a:chOff x="5758696" y="2955810"/>
                <a:chExt cx="360218" cy="360218"/>
              </a:xfrm>
            </p:grpSpPr>
            <p:sp>
              <p:nvSpPr>
                <p:cNvPr id="88" name="Oval 87">
                  <a:extLst>
                    <a:ext uri="{FF2B5EF4-FFF2-40B4-BE49-F238E27FC236}">
                      <a16:creationId xmlns:a16="http://schemas.microsoft.com/office/drawing/2014/main" id="{C46A6FA6-C6AC-3C4A-940A-180614A52F48}"/>
                    </a:ext>
                  </a:extLst>
                </p:cNvPr>
                <p:cNvSpPr/>
                <p:nvPr/>
              </p:nvSpPr>
              <p:spPr>
                <a:xfrm>
                  <a:off x="5758696" y="2955810"/>
                  <a:ext cx="360218" cy="360218"/>
                </a:xfrm>
                <a:prstGeom prst="ellipse">
                  <a:avLst/>
                </a:prstGeom>
                <a:solidFill>
                  <a:schemeClr val="bg1"/>
                </a:solidFill>
                <a:ln w="28575">
                  <a:solidFill>
                    <a:srgbClr val="7B54A3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000" err="1"/>
                </a:p>
              </p:txBody>
            </p:sp>
            <p:sp>
              <p:nvSpPr>
                <p:cNvPr id="89" name="Oval 88">
                  <a:extLst>
                    <a:ext uri="{FF2B5EF4-FFF2-40B4-BE49-F238E27FC236}">
                      <a16:creationId xmlns:a16="http://schemas.microsoft.com/office/drawing/2014/main" id="{18C20D0B-804E-3E48-BA1C-D6BA5781A0D1}"/>
                    </a:ext>
                  </a:extLst>
                </p:cNvPr>
                <p:cNvSpPr/>
                <p:nvPr/>
              </p:nvSpPr>
              <p:spPr>
                <a:xfrm>
                  <a:off x="5818646" y="3015760"/>
                  <a:ext cx="240319" cy="240319"/>
                </a:xfrm>
                <a:prstGeom prst="ellipse">
                  <a:avLst/>
                </a:prstGeom>
                <a:solidFill>
                  <a:srgbClr val="85CFCC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000" err="1"/>
                </a:p>
              </p:txBody>
            </p:sp>
          </p:grpSp>
          <p:sp>
            <p:nvSpPr>
              <p:cNvPr id="62" name="Oval 61">
                <a:extLst>
                  <a:ext uri="{FF2B5EF4-FFF2-40B4-BE49-F238E27FC236}">
                    <a16:creationId xmlns:a16="http://schemas.microsoft.com/office/drawing/2014/main" id="{C561B420-9DAC-6449-A6A8-953FAD615ECE}"/>
                  </a:ext>
                </a:extLst>
              </p:cNvPr>
              <p:cNvSpPr/>
              <p:nvPr/>
            </p:nvSpPr>
            <p:spPr>
              <a:xfrm rot="20549036" flipV="1">
                <a:off x="9150320" y="4718389"/>
                <a:ext cx="90552" cy="90552"/>
              </a:xfrm>
              <a:prstGeom prst="ellipse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 err="1"/>
              </a:p>
            </p:txBody>
          </p:sp>
          <p:sp>
            <p:nvSpPr>
              <p:cNvPr id="63" name="Oval 62">
                <a:extLst>
                  <a:ext uri="{FF2B5EF4-FFF2-40B4-BE49-F238E27FC236}">
                    <a16:creationId xmlns:a16="http://schemas.microsoft.com/office/drawing/2014/main" id="{967269F7-9C61-8243-B442-601FA40C59FE}"/>
                  </a:ext>
                </a:extLst>
              </p:cNvPr>
              <p:cNvSpPr/>
              <p:nvPr/>
            </p:nvSpPr>
            <p:spPr>
              <a:xfrm rot="20549036" flipV="1">
                <a:off x="8999955" y="4765845"/>
                <a:ext cx="90552" cy="90552"/>
              </a:xfrm>
              <a:prstGeom prst="ellipse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 err="1"/>
              </a:p>
            </p:txBody>
          </p:sp>
          <p:grpSp>
            <p:nvGrpSpPr>
              <p:cNvPr id="64" name="Group 63">
                <a:extLst>
                  <a:ext uri="{FF2B5EF4-FFF2-40B4-BE49-F238E27FC236}">
                    <a16:creationId xmlns:a16="http://schemas.microsoft.com/office/drawing/2014/main" id="{7E4DAED8-2CE7-EE45-AA1E-27E9BD4D825A}"/>
                  </a:ext>
                </a:extLst>
              </p:cNvPr>
              <p:cNvGrpSpPr/>
              <p:nvPr/>
            </p:nvGrpSpPr>
            <p:grpSpPr>
              <a:xfrm rot="7223108" flipH="1" flipV="1">
                <a:off x="9772627" y="5120298"/>
                <a:ext cx="271458" cy="271458"/>
                <a:chOff x="5758696" y="2955810"/>
                <a:chExt cx="360218" cy="360218"/>
              </a:xfrm>
            </p:grpSpPr>
            <p:sp>
              <p:nvSpPr>
                <p:cNvPr id="86" name="Oval 85">
                  <a:extLst>
                    <a:ext uri="{FF2B5EF4-FFF2-40B4-BE49-F238E27FC236}">
                      <a16:creationId xmlns:a16="http://schemas.microsoft.com/office/drawing/2014/main" id="{2F653AD5-6382-EB48-8E4A-020564716013}"/>
                    </a:ext>
                  </a:extLst>
                </p:cNvPr>
                <p:cNvSpPr/>
                <p:nvPr/>
              </p:nvSpPr>
              <p:spPr>
                <a:xfrm>
                  <a:off x="5758696" y="2955810"/>
                  <a:ext cx="360218" cy="360218"/>
                </a:xfrm>
                <a:prstGeom prst="ellipse">
                  <a:avLst/>
                </a:prstGeom>
                <a:solidFill>
                  <a:schemeClr val="bg1"/>
                </a:solidFill>
                <a:ln w="28575">
                  <a:solidFill>
                    <a:srgbClr val="7B54A3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000" err="1"/>
                </a:p>
              </p:txBody>
            </p:sp>
            <p:sp>
              <p:nvSpPr>
                <p:cNvPr id="87" name="Oval 86">
                  <a:extLst>
                    <a:ext uri="{FF2B5EF4-FFF2-40B4-BE49-F238E27FC236}">
                      <a16:creationId xmlns:a16="http://schemas.microsoft.com/office/drawing/2014/main" id="{54BA7C23-7D04-CA4C-A6E3-469C8012B5C1}"/>
                    </a:ext>
                  </a:extLst>
                </p:cNvPr>
                <p:cNvSpPr/>
                <p:nvPr/>
              </p:nvSpPr>
              <p:spPr>
                <a:xfrm>
                  <a:off x="5818646" y="3015760"/>
                  <a:ext cx="240319" cy="240319"/>
                </a:xfrm>
                <a:prstGeom prst="ellipse">
                  <a:avLst/>
                </a:prstGeom>
                <a:solidFill>
                  <a:srgbClr val="85CFCC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000" err="1"/>
                </a:p>
              </p:txBody>
            </p:sp>
          </p:grpSp>
          <p:sp>
            <p:nvSpPr>
              <p:cNvPr id="65" name="Oval 64">
                <a:extLst>
                  <a:ext uri="{FF2B5EF4-FFF2-40B4-BE49-F238E27FC236}">
                    <a16:creationId xmlns:a16="http://schemas.microsoft.com/office/drawing/2014/main" id="{4F19B186-1F29-3F41-880F-D1D32605DB21}"/>
                  </a:ext>
                </a:extLst>
              </p:cNvPr>
              <p:cNvSpPr/>
              <p:nvPr/>
            </p:nvSpPr>
            <p:spPr>
              <a:xfrm rot="7223108" flipH="1" flipV="1">
                <a:off x="9737574" y="5424798"/>
                <a:ext cx="90552" cy="90552"/>
              </a:xfrm>
              <a:prstGeom prst="ellipse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 err="1"/>
              </a:p>
            </p:txBody>
          </p:sp>
          <p:sp>
            <p:nvSpPr>
              <p:cNvPr id="66" name="Oval 65">
                <a:extLst>
                  <a:ext uri="{FF2B5EF4-FFF2-40B4-BE49-F238E27FC236}">
                    <a16:creationId xmlns:a16="http://schemas.microsoft.com/office/drawing/2014/main" id="{B280E608-9E12-7E4B-8F43-1E2D196D4630}"/>
                  </a:ext>
                </a:extLst>
              </p:cNvPr>
              <p:cNvSpPr/>
              <p:nvPr/>
            </p:nvSpPr>
            <p:spPr>
              <a:xfrm rot="7223108" flipH="1" flipV="1">
                <a:off x="9657820" y="5560816"/>
                <a:ext cx="90552" cy="90552"/>
              </a:xfrm>
              <a:prstGeom prst="ellipse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 err="1"/>
              </a:p>
            </p:txBody>
          </p:sp>
          <p:grpSp>
            <p:nvGrpSpPr>
              <p:cNvPr id="67" name="Group 66">
                <a:extLst>
                  <a:ext uri="{FF2B5EF4-FFF2-40B4-BE49-F238E27FC236}">
                    <a16:creationId xmlns:a16="http://schemas.microsoft.com/office/drawing/2014/main" id="{02C98774-83A2-634D-B144-1F6AE0318404}"/>
                  </a:ext>
                </a:extLst>
              </p:cNvPr>
              <p:cNvGrpSpPr/>
              <p:nvPr/>
            </p:nvGrpSpPr>
            <p:grpSpPr>
              <a:xfrm>
                <a:off x="8177552" y="2800194"/>
                <a:ext cx="974598" cy="974598"/>
                <a:chOff x="8177552" y="2800194"/>
                <a:chExt cx="974598" cy="974598"/>
              </a:xfrm>
            </p:grpSpPr>
            <p:sp>
              <p:nvSpPr>
                <p:cNvPr id="84" name="Oval 83">
                  <a:extLst>
                    <a:ext uri="{FF2B5EF4-FFF2-40B4-BE49-F238E27FC236}">
                      <a16:creationId xmlns:a16="http://schemas.microsoft.com/office/drawing/2014/main" id="{A05B08E0-E097-AE4D-B790-CCCFDE24F985}"/>
                    </a:ext>
                  </a:extLst>
                </p:cNvPr>
                <p:cNvSpPr/>
                <p:nvPr/>
              </p:nvSpPr>
              <p:spPr>
                <a:xfrm>
                  <a:off x="8177552" y="2800194"/>
                  <a:ext cx="974598" cy="974598"/>
                </a:xfrm>
                <a:prstGeom prst="ellipse">
                  <a:avLst/>
                </a:prstGeom>
                <a:solidFill>
                  <a:srgbClr val="7B54A3"/>
                </a:solidFill>
                <a:ln w="76200">
                  <a:solidFill>
                    <a:schemeClr val="bg1">
                      <a:lumMod val="8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000" err="1"/>
                </a:p>
              </p:txBody>
            </p:sp>
            <p:pic>
              <p:nvPicPr>
                <p:cNvPr id="85" name="Graphic 84" descr="Bar chart with solid fill">
                  <a:extLst>
                    <a:ext uri="{FF2B5EF4-FFF2-40B4-BE49-F238E27FC236}">
                      <a16:creationId xmlns:a16="http://schemas.microsoft.com/office/drawing/2014/main" id="{EA039633-2EBD-E947-8D20-BABE4ED4565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8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356444" y="2979086"/>
                  <a:ext cx="616815" cy="616815"/>
                </a:xfrm>
                <a:prstGeom prst="rect">
                  <a:avLst/>
                </a:prstGeom>
              </p:spPr>
            </p:pic>
          </p:grpSp>
          <p:grpSp>
            <p:nvGrpSpPr>
              <p:cNvPr id="68" name="Group 67">
                <a:extLst>
                  <a:ext uri="{FF2B5EF4-FFF2-40B4-BE49-F238E27FC236}">
                    <a16:creationId xmlns:a16="http://schemas.microsoft.com/office/drawing/2014/main" id="{AE343100-D531-4849-B157-1FA047026FAA}"/>
                  </a:ext>
                </a:extLst>
              </p:cNvPr>
              <p:cNvGrpSpPr/>
              <p:nvPr/>
            </p:nvGrpSpPr>
            <p:grpSpPr>
              <a:xfrm>
                <a:off x="11668252" y="4461600"/>
                <a:ext cx="974598" cy="974598"/>
                <a:chOff x="11668252" y="4461600"/>
                <a:chExt cx="974598" cy="974598"/>
              </a:xfrm>
            </p:grpSpPr>
            <p:sp>
              <p:nvSpPr>
                <p:cNvPr id="82" name="Oval 81">
                  <a:extLst>
                    <a:ext uri="{FF2B5EF4-FFF2-40B4-BE49-F238E27FC236}">
                      <a16:creationId xmlns:a16="http://schemas.microsoft.com/office/drawing/2014/main" id="{728BADC1-2907-3440-AD85-F14F7C2BBA47}"/>
                    </a:ext>
                  </a:extLst>
                </p:cNvPr>
                <p:cNvSpPr/>
                <p:nvPr/>
              </p:nvSpPr>
              <p:spPr>
                <a:xfrm>
                  <a:off x="11668252" y="4461600"/>
                  <a:ext cx="974598" cy="974598"/>
                </a:xfrm>
                <a:prstGeom prst="ellipse">
                  <a:avLst/>
                </a:prstGeom>
                <a:solidFill>
                  <a:srgbClr val="7B54A3"/>
                </a:solidFill>
                <a:ln w="76200">
                  <a:solidFill>
                    <a:schemeClr val="bg1">
                      <a:lumMod val="8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000" err="1"/>
                </a:p>
              </p:txBody>
            </p:sp>
            <p:pic>
              <p:nvPicPr>
                <p:cNvPr id="83" name="Graphic 82" descr="Quotes with solid fill">
                  <a:extLst>
                    <a:ext uri="{FF2B5EF4-FFF2-40B4-BE49-F238E27FC236}">
                      <a16:creationId xmlns:a16="http://schemas.microsoft.com/office/drawing/2014/main" id="{90CB7164-0D21-B148-A543-51FF2F8BD51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9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1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1835511" y="4628859"/>
                  <a:ext cx="640080" cy="640080"/>
                </a:xfrm>
                <a:prstGeom prst="rect">
                  <a:avLst/>
                </a:prstGeom>
              </p:spPr>
            </p:pic>
          </p:grpSp>
          <p:grpSp>
            <p:nvGrpSpPr>
              <p:cNvPr id="69" name="Group 68">
                <a:extLst>
                  <a:ext uri="{FF2B5EF4-FFF2-40B4-BE49-F238E27FC236}">
                    <a16:creationId xmlns:a16="http://schemas.microsoft.com/office/drawing/2014/main" id="{81110FC8-1EEC-9547-845E-0DA55FE5B685}"/>
                  </a:ext>
                </a:extLst>
              </p:cNvPr>
              <p:cNvGrpSpPr/>
              <p:nvPr/>
            </p:nvGrpSpPr>
            <p:grpSpPr>
              <a:xfrm>
                <a:off x="9812658" y="1946667"/>
                <a:ext cx="974598" cy="974598"/>
                <a:chOff x="9812658" y="1946667"/>
                <a:chExt cx="974598" cy="974598"/>
              </a:xfrm>
            </p:grpSpPr>
            <p:sp>
              <p:nvSpPr>
                <p:cNvPr id="80" name="Oval 79">
                  <a:extLst>
                    <a:ext uri="{FF2B5EF4-FFF2-40B4-BE49-F238E27FC236}">
                      <a16:creationId xmlns:a16="http://schemas.microsoft.com/office/drawing/2014/main" id="{323D9ABA-C909-9B48-9703-F9DABDD6358A}"/>
                    </a:ext>
                  </a:extLst>
                </p:cNvPr>
                <p:cNvSpPr/>
                <p:nvPr/>
              </p:nvSpPr>
              <p:spPr>
                <a:xfrm>
                  <a:off x="9812658" y="1946667"/>
                  <a:ext cx="974598" cy="974598"/>
                </a:xfrm>
                <a:prstGeom prst="ellipse">
                  <a:avLst/>
                </a:prstGeom>
                <a:solidFill>
                  <a:srgbClr val="7B54A3"/>
                </a:solidFill>
                <a:ln w="76200">
                  <a:solidFill>
                    <a:schemeClr val="bg1">
                      <a:lumMod val="8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000" err="1"/>
                </a:p>
              </p:txBody>
            </p:sp>
            <p:pic>
              <p:nvPicPr>
                <p:cNvPr id="81" name="Graphic 80" descr="Newspaper with solid fill">
                  <a:extLst>
                    <a:ext uri="{FF2B5EF4-FFF2-40B4-BE49-F238E27FC236}">
                      <a16:creationId xmlns:a16="http://schemas.microsoft.com/office/drawing/2014/main" id="{FF85B0F4-2B4F-9541-9438-07F7DE078EC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1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12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0025637" y="2159646"/>
                  <a:ext cx="548640" cy="548640"/>
                </a:xfrm>
                <a:prstGeom prst="rect">
                  <a:avLst/>
                </a:prstGeom>
              </p:spPr>
            </p:pic>
          </p:grpSp>
          <p:grpSp>
            <p:nvGrpSpPr>
              <p:cNvPr id="70" name="Group 69">
                <a:extLst>
                  <a:ext uri="{FF2B5EF4-FFF2-40B4-BE49-F238E27FC236}">
                    <a16:creationId xmlns:a16="http://schemas.microsoft.com/office/drawing/2014/main" id="{9BF1A9BB-A871-5345-ABEF-1DBF0ADCBE1D}"/>
                  </a:ext>
                </a:extLst>
              </p:cNvPr>
              <p:cNvGrpSpPr/>
              <p:nvPr/>
            </p:nvGrpSpPr>
            <p:grpSpPr>
              <a:xfrm>
                <a:off x="7970114" y="4461600"/>
                <a:ext cx="974598" cy="974598"/>
                <a:chOff x="7970114" y="4461600"/>
                <a:chExt cx="974598" cy="974598"/>
              </a:xfrm>
            </p:grpSpPr>
            <p:sp>
              <p:nvSpPr>
                <p:cNvPr id="78" name="Oval 77">
                  <a:extLst>
                    <a:ext uri="{FF2B5EF4-FFF2-40B4-BE49-F238E27FC236}">
                      <a16:creationId xmlns:a16="http://schemas.microsoft.com/office/drawing/2014/main" id="{AD267DAA-57E9-5B4A-9911-93CD5D6F3F32}"/>
                    </a:ext>
                  </a:extLst>
                </p:cNvPr>
                <p:cNvSpPr/>
                <p:nvPr/>
              </p:nvSpPr>
              <p:spPr>
                <a:xfrm>
                  <a:off x="7970114" y="4461600"/>
                  <a:ext cx="974598" cy="974598"/>
                </a:xfrm>
                <a:prstGeom prst="ellipse">
                  <a:avLst/>
                </a:prstGeom>
                <a:solidFill>
                  <a:srgbClr val="7B54A3"/>
                </a:solidFill>
                <a:ln w="76200">
                  <a:solidFill>
                    <a:schemeClr val="bg1">
                      <a:lumMod val="8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000" err="1"/>
                </a:p>
              </p:txBody>
            </p:sp>
            <p:pic>
              <p:nvPicPr>
                <p:cNvPr id="79" name="Graphic 78" descr="Chat with solid fill">
                  <a:extLst>
                    <a:ext uri="{FF2B5EF4-FFF2-40B4-BE49-F238E27FC236}">
                      <a16:creationId xmlns:a16="http://schemas.microsoft.com/office/drawing/2014/main" id="{A641198D-1F44-D849-B686-09F3421B8D6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3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14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156128" y="4647614"/>
                  <a:ext cx="602571" cy="602571"/>
                </a:xfrm>
                <a:prstGeom prst="rect">
                  <a:avLst/>
                </a:prstGeom>
              </p:spPr>
            </p:pic>
          </p:grpSp>
          <p:pic>
            <p:nvPicPr>
              <p:cNvPr id="71" name="Picture 6" descr="White YouTube Logo - LogoDix">
                <a:extLst>
                  <a:ext uri="{FF2B5EF4-FFF2-40B4-BE49-F238E27FC236}">
                    <a16:creationId xmlns:a16="http://schemas.microsoft.com/office/drawing/2014/main" id="{704551EB-3DE7-C74B-926E-747AEB8F12F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5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881592" y="5913869"/>
                <a:ext cx="525354" cy="52535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grpSp>
            <p:nvGrpSpPr>
              <p:cNvPr id="72" name="Group 71">
                <a:extLst>
                  <a:ext uri="{FF2B5EF4-FFF2-40B4-BE49-F238E27FC236}">
                    <a16:creationId xmlns:a16="http://schemas.microsoft.com/office/drawing/2014/main" id="{C3D73083-3A72-9A42-8ECE-3DC0897D9ECB}"/>
                  </a:ext>
                </a:extLst>
              </p:cNvPr>
              <p:cNvGrpSpPr/>
              <p:nvPr/>
            </p:nvGrpSpPr>
            <p:grpSpPr>
              <a:xfrm>
                <a:off x="11359485" y="2800194"/>
                <a:ext cx="974598" cy="974598"/>
                <a:chOff x="11359485" y="2800194"/>
                <a:chExt cx="974598" cy="974598"/>
              </a:xfrm>
            </p:grpSpPr>
            <p:sp>
              <p:nvSpPr>
                <p:cNvPr id="76" name="Oval 75">
                  <a:extLst>
                    <a:ext uri="{FF2B5EF4-FFF2-40B4-BE49-F238E27FC236}">
                      <a16:creationId xmlns:a16="http://schemas.microsoft.com/office/drawing/2014/main" id="{9210FFD9-F44D-934C-941E-3382843A84B1}"/>
                    </a:ext>
                  </a:extLst>
                </p:cNvPr>
                <p:cNvSpPr/>
                <p:nvPr/>
              </p:nvSpPr>
              <p:spPr>
                <a:xfrm>
                  <a:off x="11359485" y="2800194"/>
                  <a:ext cx="974598" cy="974598"/>
                </a:xfrm>
                <a:prstGeom prst="ellipse">
                  <a:avLst/>
                </a:prstGeom>
                <a:solidFill>
                  <a:srgbClr val="7B54A3"/>
                </a:solidFill>
                <a:ln w="76200">
                  <a:solidFill>
                    <a:schemeClr val="bg1">
                      <a:lumMod val="8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000" err="1"/>
                </a:p>
              </p:txBody>
            </p:sp>
            <p:pic>
              <p:nvPicPr>
                <p:cNvPr id="77" name="Graphic 76" descr="Film reel with solid fill">
                  <a:extLst>
                    <a:ext uri="{FF2B5EF4-FFF2-40B4-BE49-F238E27FC236}">
                      <a16:creationId xmlns:a16="http://schemas.microsoft.com/office/drawing/2014/main" id="{1D38F52F-1A86-2946-B06E-0569B9E7CB8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6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17"/>
                    </a:ext>
                  </a:extLst>
                </a:blip>
                <a:srcRect/>
                <a:stretch/>
              </p:blipFill>
              <p:spPr>
                <a:xfrm>
                  <a:off x="11572464" y="3013173"/>
                  <a:ext cx="548640" cy="548640"/>
                </a:xfrm>
                <a:prstGeom prst="rect">
                  <a:avLst/>
                </a:prstGeom>
              </p:spPr>
            </p:pic>
          </p:grpSp>
          <p:grpSp>
            <p:nvGrpSpPr>
              <p:cNvPr id="73" name="Group 72">
                <a:extLst>
                  <a:ext uri="{FF2B5EF4-FFF2-40B4-BE49-F238E27FC236}">
                    <a16:creationId xmlns:a16="http://schemas.microsoft.com/office/drawing/2014/main" id="{09C510C7-5CCB-AD40-B0EA-62CC4CCF7990}"/>
                  </a:ext>
                </a:extLst>
              </p:cNvPr>
              <p:cNvGrpSpPr/>
              <p:nvPr/>
            </p:nvGrpSpPr>
            <p:grpSpPr>
              <a:xfrm>
                <a:off x="8968344" y="5689247"/>
                <a:ext cx="974598" cy="974598"/>
                <a:chOff x="8968344" y="5689247"/>
                <a:chExt cx="974598" cy="974598"/>
              </a:xfrm>
            </p:grpSpPr>
            <p:sp>
              <p:nvSpPr>
                <p:cNvPr id="74" name="Oval 73">
                  <a:extLst>
                    <a:ext uri="{FF2B5EF4-FFF2-40B4-BE49-F238E27FC236}">
                      <a16:creationId xmlns:a16="http://schemas.microsoft.com/office/drawing/2014/main" id="{1C6CA099-A567-2941-A712-8EE2B34F878D}"/>
                    </a:ext>
                  </a:extLst>
                </p:cNvPr>
                <p:cNvSpPr/>
                <p:nvPr/>
              </p:nvSpPr>
              <p:spPr>
                <a:xfrm>
                  <a:off x="8968344" y="5689247"/>
                  <a:ext cx="974598" cy="974598"/>
                </a:xfrm>
                <a:prstGeom prst="ellipse">
                  <a:avLst/>
                </a:prstGeom>
                <a:solidFill>
                  <a:srgbClr val="7B54A3"/>
                </a:solidFill>
                <a:ln w="76200">
                  <a:solidFill>
                    <a:schemeClr val="bg1">
                      <a:lumMod val="8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000" err="1"/>
                </a:p>
              </p:txBody>
            </p:sp>
            <p:pic>
              <p:nvPicPr>
                <p:cNvPr id="75" name="Graphic 74" descr="Megaphone1 with solid fill">
                  <a:extLst>
                    <a:ext uri="{FF2B5EF4-FFF2-40B4-BE49-F238E27FC236}">
                      <a16:creationId xmlns:a16="http://schemas.microsoft.com/office/drawing/2014/main" id="{54C9D3B3-3DC7-8E4C-A823-F043A5CF7F5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8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19"/>
                    </a:ext>
                  </a:extLst>
                </a:blip>
                <a:srcRect/>
                <a:stretch/>
              </p:blipFill>
              <p:spPr>
                <a:xfrm>
                  <a:off x="9181323" y="5902226"/>
                  <a:ext cx="548640" cy="548640"/>
                </a:xfrm>
                <a:prstGeom prst="rect">
                  <a:avLst/>
                </a:prstGeom>
              </p:spPr>
            </p:pic>
          </p:grpSp>
        </p:grpSp>
        <p:pic>
          <p:nvPicPr>
            <p:cNvPr id="43" name="Graphic 42">
              <a:extLst>
                <a:ext uri="{FF2B5EF4-FFF2-40B4-BE49-F238E27FC236}">
                  <a16:creationId xmlns:a16="http://schemas.microsoft.com/office/drawing/2014/main" id="{D0706802-5EAC-164B-97E7-30B82A397D6A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rcRect/>
            <a:stretch/>
          </p:blipFill>
          <p:spPr>
            <a:xfrm>
              <a:off x="3041879" y="3699172"/>
              <a:ext cx="1143085" cy="1143085"/>
            </a:xfrm>
            <a:prstGeom prst="rect">
              <a:avLst/>
            </a:prstGeom>
          </p:spPr>
        </p:pic>
      </p:grpSp>
      <p:sp>
        <p:nvSpPr>
          <p:cNvPr id="100" name="TextBox 99">
            <a:extLst>
              <a:ext uri="{FF2B5EF4-FFF2-40B4-BE49-F238E27FC236}">
                <a16:creationId xmlns:a16="http://schemas.microsoft.com/office/drawing/2014/main" id="{E2CEB96A-BB9A-4982-87C2-A66AF1657A9E}"/>
              </a:ext>
            </a:extLst>
          </p:cNvPr>
          <p:cNvSpPr txBox="1"/>
          <p:nvPr/>
        </p:nvSpPr>
        <p:spPr>
          <a:xfrm>
            <a:off x="409264" y="195759"/>
            <a:ext cx="440056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>
                <a:solidFill>
                  <a:srgbClr val="FB515B"/>
                </a:solidFill>
                <a:latin typeface="Palatino Linotype" panose="02040502050505030304" pitchFamily="18" charset="0"/>
              </a:rPr>
              <a:t>Content Strategy</a:t>
            </a:r>
          </a:p>
        </p:txBody>
      </p:sp>
    </p:spTree>
    <p:extLst>
      <p:ext uri="{BB962C8B-B14F-4D97-AF65-F5344CB8AC3E}">
        <p14:creationId xmlns:p14="http://schemas.microsoft.com/office/powerpoint/2010/main" val="42279381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B5038672-4EC3-C610-EBB6-E2BDFB3AB97C}"/>
              </a:ext>
            </a:extLst>
          </p:cNvPr>
          <p:cNvGrpSpPr/>
          <p:nvPr/>
        </p:nvGrpSpPr>
        <p:grpSpPr>
          <a:xfrm>
            <a:off x="817141" y="2012408"/>
            <a:ext cx="671971" cy="671971"/>
            <a:chOff x="817141" y="2012408"/>
            <a:chExt cx="671971" cy="671971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99874F1F-4483-03C0-B7B5-EECBF76CA297}"/>
                </a:ext>
              </a:extLst>
            </p:cNvPr>
            <p:cNvSpPr/>
            <p:nvPr/>
          </p:nvSpPr>
          <p:spPr>
            <a:xfrm>
              <a:off x="817141" y="2012408"/>
              <a:ext cx="671971" cy="671971"/>
            </a:xfrm>
            <a:prstGeom prst="ellipse">
              <a:avLst/>
            </a:prstGeom>
            <a:solidFill>
              <a:srgbClr val="7B54A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64" b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pic>
          <p:nvPicPr>
            <p:cNvPr id="8" name="Graphic 7" descr="Users with solid fill">
              <a:extLst>
                <a:ext uri="{FF2B5EF4-FFF2-40B4-BE49-F238E27FC236}">
                  <a16:creationId xmlns:a16="http://schemas.microsoft.com/office/drawing/2014/main" id="{D9A9ACC0-EF21-92AD-4455-A9AE7FC717D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855214" y="2033602"/>
              <a:ext cx="595823" cy="595823"/>
            </a:xfrm>
            <a:prstGeom prst="rect">
              <a:avLst/>
            </a:prstGeom>
          </p:spPr>
        </p:pic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1094A840-E9DD-4D8D-0B3F-71900208070C}"/>
              </a:ext>
            </a:extLst>
          </p:cNvPr>
          <p:cNvGrpSpPr/>
          <p:nvPr/>
        </p:nvGrpSpPr>
        <p:grpSpPr>
          <a:xfrm>
            <a:off x="4003142" y="1995527"/>
            <a:ext cx="671971" cy="671971"/>
            <a:chOff x="3895454" y="1995527"/>
            <a:chExt cx="671971" cy="671971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F7CF32DC-4066-F7E9-1FDC-49A087E35A4D}"/>
                </a:ext>
              </a:extLst>
            </p:cNvPr>
            <p:cNvSpPr/>
            <p:nvPr/>
          </p:nvSpPr>
          <p:spPr>
            <a:xfrm>
              <a:off x="3895454" y="1995527"/>
              <a:ext cx="671971" cy="671971"/>
            </a:xfrm>
            <a:prstGeom prst="ellipse">
              <a:avLst/>
            </a:prstGeom>
            <a:solidFill>
              <a:srgbClr val="F05C4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64" b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pic>
          <p:nvPicPr>
            <p:cNvPr id="12" name="Graphic 11" descr="Briefcase">
              <a:extLst>
                <a:ext uri="{FF2B5EF4-FFF2-40B4-BE49-F238E27FC236}">
                  <a16:creationId xmlns:a16="http://schemas.microsoft.com/office/drawing/2014/main" id="{46FC732A-A7AB-644E-84D9-5D0FBAE767C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/>
          </p:blipFill>
          <p:spPr>
            <a:xfrm>
              <a:off x="4013542" y="2118178"/>
              <a:ext cx="426668" cy="426668"/>
            </a:xfrm>
            <a:prstGeom prst="rect">
              <a:avLst/>
            </a:prstGeom>
          </p:spPr>
        </p:pic>
      </p:grpSp>
      <p:sp>
        <p:nvSpPr>
          <p:cNvPr id="15" name="Oval 14">
            <a:extLst>
              <a:ext uri="{FF2B5EF4-FFF2-40B4-BE49-F238E27FC236}">
                <a16:creationId xmlns:a16="http://schemas.microsoft.com/office/drawing/2014/main" id="{9E1D5F74-4880-D803-38AD-DB7A5D8E5397}"/>
              </a:ext>
            </a:extLst>
          </p:cNvPr>
          <p:cNvSpPr/>
          <p:nvPr/>
        </p:nvSpPr>
        <p:spPr>
          <a:xfrm>
            <a:off x="6823172" y="1987091"/>
            <a:ext cx="671971" cy="671971"/>
          </a:xfrm>
          <a:prstGeom prst="ellipse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64" b="1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C5DDE365-8229-D6D6-B6A6-BF18F32D7AE9}"/>
              </a:ext>
            </a:extLst>
          </p:cNvPr>
          <p:cNvGrpSpPr/>
          <p:nvPr/>
        </p:nvGrpSpPr>
        <p:grpSpPr>
          <a:xfrm>
            <a:off x="9816492" y="1991671"/>
            <a:ext cx="638395" cy="662562"/>
            <a:chOff x="10152264" y="1991671"/>
            <a:chExt cx="638395" cy="662562"/>
          </a:xfrm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6EC5C64F-DD8E-19C6-02C6-CC1EDE0120B7}"/>
                </a:ext>
              </a:extLst>
            </p:cNvPr>
            <p:cNvSpPr/>
            <p:nvPr/>
          </p:nvSpPr>
          <p:spPr>
            <a:xfrm>
              <a:off x="10152264" y="1991671"/>
              <a:ext cx="638395" cy="662562"/>
            </a:xfrm>
            <a:prstGeom prst="ellipse">
              <a:avLst/>
            </a:prstGeom>
            <a:solidFill>
              <a:srgbClr val="85CFCC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646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pic>
          <p:nvPicPr>
            <p:cNvPr id="18" name="Graphic 17" descr="Board Of Directors">
              <a:extLst>
                <a:ext uri="{FF2B5EF4-FFF2-40B4-BE49-F238E27FC236}">
                  <a16:creationId xmlns:a16="http://schemas.microsoft.com/office/drawing/2014/main" id="{590FF5EF-51AD-5978-152A-5CB80152CD1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0211839" y="2100474"/>
              <a:ext cx="496743" cy="496743"/>
            </a:xfrm>
            <a:prstGeom prst="rect">
              <a:avLst/>
            </a:prstGeom>
          </p:spPr>
        </p:pic>
      </p:grpSp>
      <p:sp>
        <p:nvSpPr>
          <p:cNvPr id="21" name="Slide Number Placeholder 3">
            <a:extLst>
              <a:ext uri="{FF2B5EF4-FFF2-40B4-BE49-F238E27FC236}">
                <a16:creationId xmlns:a16="http://schemas.microsoft.com/office/drawing/2014/main" id="{E3A0A6A0-E829-FFAE-AE97-D41FFAAA83DD}"/>
              </a:ext>
            </a:extLst>
          </p:cNvPr>
          <p:cNvSpPr txBox="1">
            <a:spLocks/>
          </p:cNvSpPr>
          <p:nvPr/>
        </p:nvSpPr>
        <p:spPr>
          <a:xfrm>
            <a:off x="12536170" y="7147146"/>
            <a:ext cx="359254" cy="40248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849D65C-07E8-402F-B173-879496E933B2}" type="slidenum">
              <a:rPr lang="en-GB" smtClean="0"/>
              <a:pPr/>
              <a:t>7</a:t>
            </a:fld>
            <a:endParaRPr lang="en-GB"/>
          </a:p>
        </p:txBody>
      </p:sp>
      <p:sp>
        <p:nvSpPr>
          <p:cNvPr id="23" name="Content Placeholder 8">
            <a:extLst>
              <a:ext uri="{FF2B5EF4-FFF2-40B4-BE49-F238E27FC236}">
                <a16:creationId xmlns:a16="http://schemas.microsoft.com/office/drawing/2014/main" id="{D2E1BFDD-18E5-B390-97A3-71925C1058A9}"/>
              </a:ext>
            </a:extLst>
          </p:cNvPr>
          <p:cNvSpPr txBox="1">
            <a:spLocks/>
          </p:cNvSpPr>
          <p:nvPr/>
        </p:nvSpPr>
        <p:spPr>
          <a:xfrm>
            <a:off x="792163" y="2936790"/>
            <a:ext cx="2832100" cy="175101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4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Current members and prospective members with an interest in advancing their careers in the business of healthcare. As most members are established through a corporate level partnership, these audiences are tied.</a:t>
            </a:r>
            <a:br>
              <a:rPr lang="en-US" sz="14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br>
              <a:rPr lang="en-US" sz="14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endParaRPr lang="en-US" sz="140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5" name="Content Placeholder 9">
            <a:extLst>
              <a:ext uri="{FF2B5EF4-FFF2-40B4-BE49-F238E27FC236}">
                <a16:creationId xmlns:a16="http://schemas.microsoft.com/office/drawing/2014/main" id="{6518059B-2B3F-372A-6DC6-F31344E07EAE}"/>
              </a:ext>
            </a:extLst>
          </p:cNvPr>
          <p:cNvSpPr txBox="1">
            <a:spLocks/>
          </p:cNvSpPr>
          <p:nvPr/>
        </p:nvSpPr>
        <p:spPr>
          <a:xfrm>
            <a:off x="3959958" y="2936790"/>
            <a:ext cx="2652713" cy="175101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4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Companies currently partnering or interested in partnering with the  HBA or the Gender Parity Collaborative programming to strengthen their commitment to advancing women, enhance their competitive edge, and become a catalyst for change. </a:t>
            </a:r>
          </a:p>
          <a:p>
            <a:endParaRPr lang="en-US" sz="140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Text Placeholder 32">
            <a:extLst>
              <a:ext uri="{FF2B5EF4-FFF2-40B4-BE49-F238E27FC236}">
                <a16:creationId xmlns:a16="http://schemas.microsoft.com/office/drawing/2014/main" id="{3525C17E-27FD-E3B2-18F1-BC3FD92A00D0}"/>
              </a:ext>
            </a:extLst>
          </p:cNvPr>
          <p:cNvSpPr txBox="1">
            <a:spLocks/>
          </p:cNvSpPr>
          <p:nvPr/>
        </p:nvSpPr>
        <p:spPr>
          <a:xfrm>
            <a:off x="6832600" y="2936790"/>
            <a:ext cx="2455863" cy="175101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4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Companies that host events and media companies who cover topics that align with the HBA’s mission. </a:t>
            </a:r>
          </a:p>
        </p:txBody>
      </p:sp>
      <p:sp>
        <p:nvSpPr>
          <p:cNvPr id="29" name="Text Placeholder 33">
            <a:extLst>
              <a:ext uri="{FF2B5EF4-FFF2-40B4-BE49-F238E27FC236}">
                <a16:creationId xmlns:a16="http://schemas.microsoft.com/office/drawing/2014/main" id="{81D93FEA-6524-D1F3-CA89-AEA7F93D33E7}"/>
              </a:ext>
            </a:extLst>
          </p:cNvPr>
          <p:cNvSpPr txBox="1">
            <a:spLocks/>
          </p:cNvSpPr>
          <p:nvPr/>
        </p:nvSpPr>
        <p:spPr>
          <a:xfrm>
            <a:off x="9815513" y="2936790"/>
            <a:ext cx="2455862" cy="175101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4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C-suite business leaders in the healthcare industry, individuals who hold board position and senior-level executives across industries. </a:t>
            </a:r>
          </a:p>
          <a:p>
            <a:endParaRPr lang="en-US" sz="140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1" name="Text Placeholder 19">
            <a:extLst>
              <a:ext uri="{FF2B5EF4-FFF2-40B4-BE49-F238E27FC236}">
                <a16:creationId xmlns:a16="http://schemas.microsoft.com/office/drawing/2014/main" id="{18420692-A6A8-C9EA-35E3-317B53BCC1A0}"/>
              </a:ext>
            </a:extLst>
          </p:cNvPr>
          <p:cNvSpPr txBox="1">
            <a:spLocks/>
          </p:cNvSpPr>
          <p:nvPr/>
        </p:nvSpPr>
        <p:spPr>
          <a:xfrm>
            <a:off x="1608110" y="2108200"/>
            <a:ext cx="2832100" cy="81121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Members and </a:t>
            </a:r>
            <a:br>
              <a:rPr lang="en-US" sz="20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20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Potential Members</a:t>
            </a:r>
          </a:p>
          <a:p>
            <a:endParaRPr lang="en-US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3" name="Text Placeholder 20">
            <a:extLst>
              <a:ext uri="{FF2B5EF4-FFF2-40B4-BE49-F238E27FC236}">
                <a16:creationId xmlns:a16="http://schemas.microsoft.com/office/drawing/2014/main" id="{15F12783-5715-2AE2-1FF8-0EF4107C0D3A}"/>
              </a:ext>
            </a:extLst>
          </p:cNvPr>
          <p:cNvSpPr txBox="1">
            <a:spLocks/>
          </p:cNvSpPr>
          <p:nvPr/>
        </p:nvSpPr>
        <p:spPr>
          <a:xfrm>
            <a:off x="4815563" y="2108200"/>
            <a:ext cx="1619185" cy="81121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Corporate </a:t>
            </a:r>
            <a:br>
              <a:rPr lang="en-US" sz="20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20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Partners</a:t>
            </a:r>
          </a:p>
          <a:p>
            <a:endParaRPr lang="en-US" sz="200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5" name="Text Placeholder 21">
            <a:extLst>
              <a:ext uri="{FF2B5EF4-FFF2-40B4-BE49-F238E27FC236}">
                <a16:creationId xmlns:a16="http://schemas.microsoft.com/office/drawing/2014/main" id="{B4D4F6AE-CFBB-5081-8753-E08011D52DDE}"/>
              </a:ext>
            </a:extLst>
          </p:cNvPr>
          <p:cNvSpPr txBox="1">
            <a:spLocks/>
          </p:cNvSpPr>
          <p:nvPr/>
        </p:nvSpPr>
        <p:spPr>
          <a:xfrm>
            <a:off x="7638830" y="2108200"/>
            <a:ext cx="2455863" cy="81121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Event and </a:t>
            </a:r>
            <a:br>
              <a:rPr lang="en-US" sz="20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20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Media Partners</a:t>
            </a:r>
          </a:p>
          <a:p>
            <a:endParaRPr lang="en-US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7" name="Text Placeholder 22">
            <a:extLst>
              <a:ext uri="{FF2B5EF4-FFF2-40B4-BE49-F238E27FC236}">
                <a16:creationId xmlns:a16="http://schemas.microsoft.com/office/drawing/2014/main" id="{2409D121-A6FD-8AF9-358D-898E6ED784A4}"/>
              </a:ext>
            </a:extLst>
          </p:cNvPr>
          <p:cNvSpPr txBox="1">
            <a:spLocks/>
          </p:cNvSpPr>
          <p:nvPr/>
        </p:nvSpPr>
        <p:spPr>
          <a:xfrm>
            <a:off x="10639425" y="2094747"/>
            <a:ext cx="2455862" cy="81121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/>
              <a:t>Executive </a:t>
            </a:r>
            <a:br>
              <a:rPr lang="en-US" sz="2000"/>
            </a:br>
            <a:r>
              <a:rPr lang="en-US" sz="2000"/>
              <a:t>Peers</a:t>
            </a:r>
          </a:p>
          <a:p>
            <a:endParaRPr lang="en-US"/>
          </a:p>
        </p:txBody>
      </p:sp>
      <p:sp>
        <p:nvSpPr>
          <p:cNvPr id="39" name="Content Placeholder 8">
            <a:extLst>
              <a:ext uri="{FF2B5EF4-FFF2-40B4-BE49-F238E27FC236}">
                <a16:creationId xmlns:a16="http://schemas.microsoft.com/office/drawing/2014/main" id="{84875684-C4E4-313A-B846-939F4E9BD8CD}"/>
              </a:ext>
            </a:extLst>
          </p:cNvPr>
          <p:cNvSpPr txBox="1">
            <a:spLocks/>
          </p:cNvSpPr>
          <p:nvPr/>
        </p:nvSpPr>
        <p:spPr>
          <a:xfrm>
            <a:off x="792163" y="5182572"/>
            <a:ext cx="2832100" cy="175101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marR="0" indent="0" algn="l" defTabSz="801773" rtl="0" eaLnBrk="1" fontAlgn="auto" latinLnBrk="0" hangingPunct="1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Segoe UI Light" panose="020B0502040204020203" pitchFamily="34" charset="0"/>
              <a:buNone/>
              <a:tabLst/>
              <a:defRPr lang="en-US" sz="2000" b="0" i="0" kern="1200" spc="0" baseline="0" dirty="0">
                <a:solidFill>
                  <a:schemeClr val="tx1"/>
                </a:solidFill>
                <a:latin typeface="+mn-lt"/>
                <a:ea typeface="Segoe UI" charset="0"/>
                <a:cs typeface="Segoe UI" charset="0"/>
              </a:defRPr>
            </a:lvl1pPr>
            <a:lvl2pPr marL="358775" indent="-358775" algn="l" defTabSz="801773" rtl="0" eaLnBrk="1" latinLnBrk="0" hangingPunct="1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Font typeface="Cambria" panose="02040503050406030204" pitchFamily="18" charset="0"/>
              <a:buChar char="∎"/>
              <a:tabLst/>
              <a:defRPr lang="en-US" sz="2800" b="0" i="0" kern="1200" spc="0" baseline="0" dirty="0">
                <a:solidFill>
                  <a:schemeClr val="tx1"/>
                </a:solidFill>
                <a:latin typeface="+mn-lt"/>
                <a:ea typeface="Segoe UI" charset="0"/>
                <a:cs typeface="Segoe UI" charset="0"/>
              </a:defRPr>
            </a:lvl2pPr>
            <a:lvl3pPr marL="450000" indent="-270000" algn="l" defTabSz="801773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Font typeface=".AppleSystemUIFont"/>
              <a:buChar char="-"/>
              <a:defRPr lang="en-US" sz="2800" b="0" i="0" kern="1200" spc="0" baseline="0" dirty="0">
                <a:solidFill>
                  <a:schemeClr val="tx1"/>
                </a:solidFill>
                <a:latin typeface="+mn-lt"/>
                <a:ea typeface="Segoe UI" charset="0"/>
                <a:cs typeface="Segoe UI" charset="0"/>
              </a:defRPr>
            </a:lvl3pPr>
            <a:lvl4pPr marL="536575" indent="-176213" algn="l" defTabSz="801773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Font typeface="Segoe UI Light" panose="020B0502040204020203" pitchFamily="34" charset="0"/>
              <a:buChar char="▪"/>
              <a:defRPr lang="en-US" sz="2000" b="0" i="0" kern="1200" spc="0" baseline="0" dirty="0">
                <a:solidFill>
                  <a:schemeClr val="tx1"/>
                </a:solidFill>
                <a:latin typeface="+mn-lt"/>
                <a:ea typeface="Segoe UI" charset="0"/>
                <a:cs typeface="Segoe UI" charset="0"/>
              </a:defRPr>
            </a:lvl4pPr>
            <a:lvl5pPr marL="0" indent="0" algn="l" defTabSz="801773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FontTx/>
              <a:buNone/>
              <a:defRPr lang="en-GB" sz="2000" b="0" i="0" kern="1200" spc="0" baseline="0" dirty="0">
                <a:solidFill>
                  <a:schemeClr val="tx1"/>
                </a:solidFill>
                <a:latin typeface="+mn-lt"/>
                <a:ea typeface="Segoe UI" charset="0"/>
                <a:cs typeface="Segoe UI" charset="0"/>
              </a:defRPr>
            </a:lvl5pPr>
            <a:lvl6pPr marL="2771687" indent="-251971" algn="l" defTabSz="1007886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75630" indent="-251971" algn="l" defTabSz="1007886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79573" indent="-251971" algn="l" defTabSz="1007886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83516" indent="-251971" algn="l" defTabSz="1007886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839958">
              <a:defRPr/>
            </a:pPr>
            <a:r>
              <a:rPr lang="en-US" sz="14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Areas for Growth: U.S., Europe, APAC and corporations with female leaders in C-suite or Board</a:t>
            </a:r>
            <a:endParaRPr lang="en-US" sz="147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1" name="Content Placeholder 9">
            <a:extLst>
              <a:ext uri="{FF2B5EF4-FFF2-40B4-BE49-F238E27FC236}">
                <a16:creationId xmlns:a16="http://schemas.microsoft.com/office/drawing/2014/main" id="{7A44EAEF-96DB-7425-9DE2-B89A113FA907}"/>
              </a:ext>
            </a:extLst>
          </p:cNvPr>
          <p:cNvSpPr txBox="1">
            <a:spLocks/>
          </p:cNvSpPr>
          <p:nvPr/>
        </p:nvSpPr>
        <p:spPr>
          <a:xfrm>
            <a:off x="3959958" y="5182572"/>
            <a:ext cx="2652713" cy="175101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marR="0" indent="0" algn="l" defTabSz="801773" rtl="0" eaLnBrk="1" fontAlgn="auto" latinLnBrk="0" hangingPunct="1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Segoe UI Light" panose="020B0502040204020203" pitchFamily="34" charset="0"/>
              <a:buNone/>
              <a:tabLst/>
              <a:defRPr lang="en-US" sz="2000" b="0" i="0" kern="1200" spc="0" baseline="0" dirty="0">
                <a:solidFill>
                  <a:schemeClr val="tx1"/>
                </a:solidFill>
                <a:latin typeface="+mn-lt"/>
                <a:ea typeface="Segoe UI" charset="0"/>
                <a:cs typeface="Segoe UI" charset="0"/>
              </a:defRPr>
            </a:lvl1pPr>
            <a:lvl2pPr marL="358775" indent="-358775" algn="l" defTabSz="801773" rtl="0" eaLnBrk="1" latinLnBrk="0" hangingPunct="1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Font typeface="Cambria" panose="02040503050406030204" pitchFamily="18" charset="0"/>
              <a:buChar char="∎"/>
              <a:tabLst/>
              <a:defRPr lang="en-US" sz="2800" b="0" i="0" kern="1200" spc="0" baseline="0" dirty="0">
                <a:solidFill>
                  <a:schemeClr val="tx1"/>
                </a:solidFill>
                <a:latin typeface="+mn-lt"/>
                <a:ea typeface="Segoe UI" charset="0"/>
                <a:cs typeface="Segoe UI" charset="0"/>
              </a:defRPr>
            </a:lvl2pPr>
            <a:lvl3pPr marL="450000" indent="-270000" algn="l" defTabSz="801773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Font typeface=".AppleSystemUIFont"/>
              <a:buChar char="-"/>
              <a:defRPr lang="en-US" sz="2800" b="0" i="0" kern="1200" spc="0" baseline="0" dirty="0">
                <a:solidFill>
                  <a:schemeClr val="tx1"/>
                </a:solidFill>
                <a:latin typeface="+mn-lt"/>
                <a:ea typeface="Segoe UI" charset="0"/>
                <a:cs typeface="Segoe UI" charset="0"/>
              </a:defRPr>
            </a:lvl3pPr>
            <a:lvl4pPr marL="536575" indent="-176213" algn="l" defTabSz="801773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Font typeface="Segoe UI Light" panose="020B0502040204020203" pitchFamily="34" charset="0"/>
              <a:buChar char="▪"/>
              <a:defRPr lang="en-US" sz="2000" b="0" i="0" kern="1200" spc="0" baseline="0" dirty="0">
                <a:solidFill>
                  <a:schemeClr val="tx1"/>
                </a:solidFill>
                <a:latin typeface="+mn-lt"/>
                <a:ea typeface="Segoe UI" charset="0"/>
                <a:cs typeface="Segoe UI" charset="0"/>
              </a:defRPr>
            </a:lvl4pPr>
            <a:lvl5pPr marL="0" indent="0" algn="l" defTabSz="801773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FontTx/>
              <a:buNone/>
              <a:defRPr lang="en-GB" sz="2000" b="0" i="0" kern="1200" spc="0" baseline="0" dirty="0">
                <a:solidFill>
                  <a:schemeClr val="tx1"/>
                </a:solidFill>
                <a:latin typeface="+mn-lt"/>
                <a:ea typeface="Segoe UI" charset="0"/>
                <a:cs typeface="Segoe UI" charset="0"/>
              </a:defRPr>
            </a:lvl5pPr>
            <a:lvl6pPr marL="2771687" indent="-251971" algn="l" defTabSz="1007886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75630" indent="-251971" algn="l" defTabSz="1007886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79573" indent="-251971" algn="l" defTabSz="1007886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83516" indent="-251971" algn="l" defTabSz="1007886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839958">
              <a:defRPr/>
            </a:pPr>
            <a:r>
              <a:rPr lang="en-US" sz="14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Areas for Growth: U.S., Europe, APAC and corporations with female leaders in C-suite or Board</a:t>
            </a:r>
          </a:p>
        </p:txBody>
      </p:sp>
      <p:pic>
        <p:nvPicPr>
          <p:cNvPr id="43" name="Graphic 42" descr="Marketing with solid fill">
            <a:extLst>
              <a:ext uri="{FF2B5EF4-FFF2-40B4-BE49-F238E27FC236}">
                <a16:creationId xmlns:a16="http://schemas.microsoft.com/office/drawing/2014/main" id="{74A40122-AF6F-5EA9-9F2A-A2679EFA9B6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886916" y="2053567"/>
            <a:ext cx="581789" cy="581789"/>
          </a:xfrm>
          <a:prstGeom prst="rect">
            <a:avLst/>
          </a:prstGeom>
        </p:spPr>
      </p:pic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771BCE41-B950-DB74-C89C-EE1C73A9CBE6}"/>
              </a:ext>
            </a:extLst>
          </p:cNvPr>
          <p:cNvCxnSpPr/>
          <p:nvPr/>
        </p:nvCxnSpPr>
        <p:spPr>
          <a:xfrm>
            <a:off x="792163" y="5012267"/>
            <a:ext cx="11479212" cy="0"/>
          </a:xfrm>
          <a:prstGeom prst="line">
            <a:avLst/>
          </a:prstGeom>
          <a:ln w="15875">
            <a:solidFill>
              <a:srgbClr val="85CF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Box 46">
            <a:extLst>
              <a:ext uri="{FF2B5EF4-FFF2-40B4-BE49-F238E27FC236}">
                <a16:creationId xmlns:a16="http://schemas.microsoft.com/office/drawing/2014/main" id="{951C0E2B-ECF9-B52E-47D1-493FF832A24E}"/>
              </a:ext>
            </a:extLst>
          </p:cNvPr>
          <p:cNvSpPr txBox="1"/>
          <p:nvPr/>
        </p:nvSpPr>
        <p:spPr>
          <a:xfrm>
            <a:off x="409264" y="195759"/>
            <a:ext cx="487229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>
                <a:solidFill>
                  <a:srgbClr val="FB515B"/>
                </a:solidFill>
                <a:latin typeface="Palatino Linotype" panose="02040502050505030304" pitchFamily="18" charset="0"/>
              </a:rPr>
              <a:t>Priority Audiences</a:t>
            </a:r>
          </a:p>
        </p:txBody>
      </p:sp>
    </p:spTree>
    <p:extLst>
      <p:ext uri="{BB962C8B-B14F-4D97-AF65-F5344CB8AC3E}">
        <p14:creationId xmlns:p14="http://schemas.microsoft.com/office/powerpoint/2010/main" val="27893432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4C9C032-7C79-48DE-9FF5-53B8450FAE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0AB816CF-AA9B-43E8-B03A-27A77900809F}" type="slidenum">
              <a:rPr lang="en-US" smtClean="0"/>
              <a:pPr>
                <a:spcAft>
                  <a:spcPts val="600"/>
                </a:spcAft>
              </a:pPr>
              <a:t>8</a:t>
            </a:fld>
            <a:endParaRPr lang="en-US"/>
          </a:p>
        </p:txBody>
      </p:sp>
      <p:graphicFrame>
        <p:nvGraphicFramePr>
          <p:cNvPr id="6" name="TextBox 2">
            <a:extLst>
              <a:ext uri="{FF2B5EF4-FFF2-40B4-BE49-F238E27FC236}">
                <a16:creationId xmlns:a16="http://schemas.microsoft.com/office/drawing/2014/main" id="{6DAD1A92-8680-4E05-867C-41193CAFA05F}"/>
              </a:ext>
            </a:extLst>
          </p:cNvPr>
          <p:cNvGraphicFramePr/>
          <p:nvPr/>
        </p:nvGraphicFramePr>
        <p:xfrm>
          <a:off x="6172200" y="1825625"/>
          <a:ext cx="5181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41" name="Group 40">
            <a:extLst>
              <a:ext uri="{FF2B5EF4-FFF2-40B4-BE49-F238E27FC236}">
                <a16:creationId xmlns:a16="http://schemas.microsoft.com/office/drawing/2014/main" id="{9C51E635-2131-9C49-87D8-9DB184F48EF8}"/>
              </a:ext>
            </a:extLst>
          </p:cNvPr>
          <p:cNvGrpSpPr/>
          <p:nvPr/>
        </p:nvGrpSpPr>
        <p:grpSpPr>
          <a:xfrm>
            <a:off x="941231" y="1835329"/>
            <a:ext cx="4261808" cy="4302337"/>
            <a:chOff x="948204" y="1580165"/>
            <a:chExt cx="5327655" cy="5378321"/>
          </a:xfrm>
        </p:grpSpPr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81B14FB4-A008-BA49-A4E2-880D293584DA}"/>
                </a:ext>
              </a:extLst>
            </p:cNvPr>
            <p:cNvGrpSpPr/>
            <p:nvPr/>
          </p:nvGrpSpPr>
          <p:grpSpPr>
            <a:xfrm>
              <a:off x="948204" y="1580165"/>
              <a:ext cx="5327655" cy="5378321"/>
              <a:chOff x="7970114" y="1946667"/>
              <a:chExt cx="4672736" cy="4717178"/>
            </a:xfrm>
          </p:grpSpPr>
          <p:sp>
            <p:nvSpPr>
              <p:cNvPr id="44" name="Oval 43">
                <a:extLst>
                  <a:ext uri="{FF2B5EF4-FFF2-40B4-BE49-F238E27FC236}">
                    <a16:creationId xmlns:a16="http://schemas.microsoft.com/office/drawing/2014/main" id="{430B591A-DCDF-BB44-A238-7B11FFC77789}"/>
                  </a:ext>
                </a:extLst>
              </p:cNvPr>
              <p:cNvSpPr/>
              <p:nvPr/>
            </p:nvSpPr>
            <p:spPr>
              <a:xfrm>
                <a:off x="9371998" y="3465399"/>
                <a:ext cx="1855918" cy="1855918"/>
              </a:xfrm>
              <a:prstGeom prst="ellipse">
                <a:avLst/>
              </a:prstGeom>
              <a:noFill/>
              <a:ln w="57150"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 err="1"/>
              </a:p>
            </p:txBody>
          </p:sp>
          <p:grpSp>
            <p:nvGrpSpPr>
              <p:cNvPr id="45" name="Group 44">
                <a:extLst>
                  <a:ext uri="{FF2B5EF4-FFF2-40B4-BE49-F238E27FC236}">
                    <a16:creationId xmlns:a16="http://schemas.microsoft.com/office/drawing/2014/main" id="{452A5653-D441-AC48-97F2-FEEF74C3EA3F}"/>
                  </a:ext>
                </a:extLst>
              </p:cNvPr>
              <p:cNvGrpSpPr/>
              <p:nvPr/>
            </p:nvGrpSpPr>
            <p:grpSpPr>
              <a:xfrm rot="1444815">
                <a:off x="9443868" y="3669643"/>
                <a:ext cx="271458" cy="271458"/>
                <a:chOff x="5758696" y="2955810"/>
                <a:chExt cx="360218" cy="360218"/>
              </a:xfrm>
            </p:grpSpPr>
            <p:sp>
              <p:nvSpPr>
                <p:cNvPr id="98" name="Oval 97">
                  <a:extLst>
                    <a:ext uri="{FF2B5EF4-FFF2-40B4-BE49-F238E27FC236}">
                      <a16:creationId xmlns:a16="http://schemas.microsoft.com/office/drawing/2014/main" id="{3AE1AFD2-9C9D-FA47-B364-F2EEAA892A1B}"/>
                    </a:ext>
                  </a:extLst>
                </p:cNvPr>
                <p:cNvSpPr/>
                <p:nvPr/>
              </p:nvSpPr>
              <p:spPr>
                <a:xfrm>
                  <a:off x="5758696" y="2955810"/>
                  <a:ext cx="360218" cy="360218"/>
                </a:xfrm>
                <a:prstGeom prst="ellipse">
                  <a:avLst/>
                </a:prstGeom>
                <a:solidFill>
                  <a:schemeClr val="bg1"/>
                </a:solidFill>
                <a:ln w="28575">
                  <a:solidFill>
                    <a:srgbClr val="7B54A3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000" err="1"/>
                </a:p>
              </p:txBody>
            </p:sp>
            <p:sp>
              <p:nvSpPr>
                <p:cNvPr id="99" name="Oval 98">
                  <a:extLst>
                    <a:ext uri="{FF2B5EF4-FFF2-40B4-BE49-F238E27FC236}">
                      <a16:creationId xmlns:a16="http://schemas.microsoft.com/office/drawing/2014/main" id="{9FDF5D7F-E597-7C4B-8B69-921188264A93}"/>
                    </a:ext>
                  </a:extLst>
                </p:cNvPr>
                <p:cNvSpPr/>
                <p:nvPr/>
              </p:nvSpPr>
              <p:spPr>
                <a:xfrm>
                  <a:off x="5818646" y="3015760"/>
                  <a:ext cx="240319" cy="240319"/>
                </a:xfrm>
                <a:prstGeom prst="ellipse">
                  <a:avLst/>
                </a:prstGeom>
                <a:solidFill>
                  <a:srgbClr val="85CFCC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000" err="1"/>
                </a:p>
              </p:txBody>
            </p:sp>
          </p:grpSp>
          <p:sp>
            <p:nvSpPr>
              <p:cNvPr id="46" name="Oval 45">
                <a:extLst>
                  <a:ext uri="{FF2B5EF4-FFF2-40B4-BE49-F238E27FC236}">
                    <a16:creationId xmlns:a16="http://schemas.microsoft.com/office/drawing/2014/main" id="{B917DAFB-6E16-0445-81AD-95FE0B3AA055}"/>
                  </a:ext>
                </a:extLst>
              </p:cNvPr>
              <p:cNvSpPr/>
              <p:nvPr/>
            </p:nvSpPr>
            <p:spPr>
              <a:xfrm rot="1444815">
                <a:off x="9307786" y="3658856"/>
                <a:ext cx="90552" cy="90552"/>
              </a:xfrm>
              <a:prstGeom prst="ellipse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 err="1"/>
              </a:p>
            </p:txBody>
          </p:sp>
          <p:sp>
            <p:nvSpPr>
              <p:cNvPr id="47" name="Oval 46">
                <a:extLst>
                  <a:ext uri="{FF2B5EF4-FFF2-40B4-BE49-F238E27FC236}">
                    <a16:creationId xmlns:a16="http://schemas.microsoft.com/office/drawing/2014/main" id="{C12DD0D1-3B3B-A64C-A4EC-CB2F5AFD8324}"/>
                  </a:ext>
                </a:extLst>
              </p:cNvPr>
              <p:cNvSpPr/>
              <p:nvPr/>
            </p:nvSpPr>
            <p:spPr>
              <a:xfrm rot="1444815">
                <a:off x="9163831" y="3594522"/>
                <a:ext cx="90552" cy="90552"/>
              </a:xfrm>
              <a:prstGeom prst="ellipse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 err="1"/>
              </a:p>
            </p:txBody>
          </p:sp>
          <p:grpSp>
            <p:nvGrpSpPr>
              <p:cNvPr id="48" name="Group 47">
                <a:extLst>
                  <a:ext uri="{FF2B5EF4-FFF2-40B4-BE49-F238E27FC236}">
                    <a16:creationId xmlns:a16="http://schemas.microsoft.com/office/drawing/2014/main" id="{8B07EC32-1E5E-F641-BA1C-4BEA733C9600}"/>
                  </a:ext>
                </a:extLst>
              </p:cNvPr>
              <p:cNvGrpSpPr/>
              <p:nvPr/>
            </p:nvGrpSpPr>
            <p:grpSpPr>
              <a:xfrm rot="1050964" flipH="1" flipV="1">
                <a:off x="11040809" y="4553256"/>
                <a:ext cx="271458" cy="271458"/>
                <a:chOff x="5758696" y="2955810"/>
                <a:chExt cx="360218" cy="360218"/>
              </a:xfrm>
            </p:grpSpPr>
            <p:sp>
              <p:nvSpPr>
                <p:cNvPr id="96" name="Oval 95">
                  <a:extLst>
                    <a:ext uri="{FF2B5EF4-FFF2-40B4-BE49-F238E27FC236}">
                      <a16:creationId xmlns:a16="http://schemas.microsoft.com/office/drawing/2014/main" id="{DE9C5F6C-F0E5-CB44-A3E3-153E200D58A2}"/>
                    </a:ext>
                  </a:extLst>
                </p:cNvPr>
                <p:cNvSpPr/>
                <p:nvPr/>
              </p:nvSpPr>
              <p:spPr>
                <a:xfrm>
                  <a:off x="5758696" y="2955810"/>
                  <a:ext cx="360218" cy="360218"/>
                </a:xfrm>
                <a:prstGeom prst="ellipse">
                  <a:avLst/>
                </a:prstGeom>
                <a:solidFill>
                  <a:schemeClr val="bg1"/>
                </a:solidFill>
                <a:ln w="28575">
                  <a:solidFill>
                    <a:srgbClr val="7B54A3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000" err="1"/>
                </a:p>
              </p:txBody>
            </p:sp>
            <p:sp>
              <p:nvSpPr>
                <p:cNvPr id="97" name="Oval 96">
                  <a:extLst>
                    <a:ext uri="{FF2B5EF4-FFF2-40B4-BE49-F238E27FC236}">
                      <a16:creationId xmlns:a16="http://schemas.microsoft.com/office/drawing/2014/main" id="{91DA4C91-84EA-404F-A0E8-ABCCA8EE9A3E}"/>
                    </a:ext>
                  </a:extLst>
                </p:cNvPr>
                <p:cNvSpPr/>
                <p:nvPr/>
              </p:nvSpPr>
              <p:spPr>
                <a:xfrm>
                  <a:off x="5818646" y="3015760"/>
                  <a:ext cx="240319" cy="240319"/>
                </a:xfrm>
                <a:prstGeom prst="ellipse">
                  <a:avLst/>
                </a:prstGeom>
                <a:solidFill>
                  <a:srgbClr val="85CFCC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000" err="1"/>
                </a:p>
              </p:txBody>
            </p:sp>
          </p:grpSp>
          <p:sp>
            <p:nvSpPr>
              <p:cNvPr id="49" name="Oval 48">
                <a:extLst>
                  <a:ext uri="{FF2B5EF4-FFF2-40B4-BE49-F238E27FC236}">
                    <a16:creationId xmlns:a16="http://schemas.microsoft.com/office/drawing/2014/main" id="{D2177AC5-C694-C240-8B5D-EDE4288C76BF}"/>
                  </a:ext>
                </a:extLst>
              </p:cNvPr>
              <p:cNvSpPr/>
              <p:nvPr/>
            </p:nvSpPr>
            <p:spPr>
              <a:xfrm rot="1050964" flipH="1" flipV="1">
                <a:off x="11367886" y="4718389"/>
                <a:ext cx="90552" cy="90552"/>
              </a:xfrm>
              <a:prstGeom prst="ellipse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 err="1"/>
              </a:p>
            </p:txBody>
          </p:sp>
          <p:sp>
            <p:nvSpPr>
              <p:cNvPr id="50" name="Oval 49">
                <a:extLst>
                  <a:ext uri="{FF2B5EF4-FFF2-40B4-BE49-F238E27FC236}">
                    <a16:creationId xmlns:a16="http://schemas.microsoft.com/office/drawing/2014/main" id="{117B54AD-B0A3-3843-A406-FC1364DE8CB3}"/>
                  </a:ext>
                </a:extLst>
              </p:cNvPr>
              <p:cNvSpPr/>
              <p:nvPr/>
            </p:nvSpPr>
            <p:spPr>
              <a:xfrm rot="1050964" flipH="1" flipV="1">
                <a:off x="11518251" y="4765845"/>
                <a:ext cx="90552" cy="90552"/>
              </a:xfrm>
              <a:prstGeom prst="ellipse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 err="1"/>
              </a:p>
            </p:txBody>
          </p:sp>
          <p:grpSp>
            <p:nvGrpSpPr>
              <p:cNvPr id="51" name="Group 50">
                <a:extLst>
                  <a:ext uri="{FF2B5EF4-FFF2-40B4-BE49-F238E27FC236}">
                    <a16:creationId xmlns:a16="http://schemas.microsoft.com/office/drawing/2014/main" id="{D50A5083-4A41-C546-86CB-2B87EA0F875F}"/>
                  </a:ext>
                </a:extLst>
              </p:cNvPr>
              <p:cNvGrpSpPr/>
              <p:nvPr/>
            </p:nvGrpSpPr>
            <p:grpSpPr>
              <a:xfrm rot="14376892" flipV="1">
                <a:off x="10525277" y="5128606"/>
                <a:ext cx="271458" cy="271458"/>
                <a:chOff x="5758696" y="2955810"/>
                <a:chExt cx="360218" cy="360218"/>
              </a:xfrm>
            </p:grpSpPr>
            <p:sp>
              <p:nvSpPr>
                <p:cNvPr id="94" name="Oval 93">
                  <a:extLst>
                    <a:ext uri="{FF2B5EF4-FFF2-40B4-BE49-F238E27FC236}">
                      <a16:creationId xmlns:a16="http://schemas.microsoft.com/office/drawing/2014/main" id="{56E3E0AB-8B62-E547-A95C-805F4F22753F}"/>
                    </a:ext>
                  </a:extLst>
                </p:cNvPr>
                <p:cNvSpPr/>
                <p:nvPr/>
              </p:nvSpPr>
              <p:spPr>
                <a:xfrm>
                  <a:off x="5758696" y="2955810"/>
                  <a:ext cx="360218" cy="360218"/>
                </a:xfrm>
                <a:prstGeom prst="ellipse">
                  <a:avLst/>
                </a:prstGeom>
                <a:solidFill>
                  <a:schemeClr val="bg1"/>
                </a:solidFill>
                <a:ln w="28575">
                  <a:solidFill>
                    <a:srgbClr val="7B54A3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000" err="1"/>
                </a:p>
              </p:txBody>
            </p:sp>
            <p:sp>
              <p:nvSpPr>
                <p:cNvPr id="95" name="Oval 94">
                  <a:extLst>
                    <a:ext uri="{FF2B5EF4-FFF2-40B4-BE49-F238E27FC236}">
                      <a16:creationId xmlns:a16="http://schemas.microsoft.com/office/drawing/2014/main" id="{D60D62B0-B5E3-9E47-BABC-C5492A8FD21D}"/>
                    </a:ext>
                  </a:extLst>
                </p:cNvPr>
                <p:cNvSpPr/>
                <p:nvPr/>
              </p:nvSpPr>
              <p:spPr>
                <a:xfrm>
                  <a:off x="5818646" y="3015760"/>
                  <a:ext cx="240319" cy="240319"/>
                </a:xfrm>
                <a:prstGeom prst="ellipse">
                  <a:avLst/>
                </a:prstGeom>
                <a:solidFill>
                  <a:srgbClr val="85CFCC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000" err="1"/>
                </a:p>
              </p:txBody>
            </p:sp>
          </p:grpSp>
          <p:sp>
            <p:nvSpPr>
              <p:cNvPr id="52" name="Oval 51">
                <a:extLst>
                  <a:ext uri="{FF2B5EF4-FFF2-40B4-BE49-F238E27FC236}">
                    <a16:creationId xmlns:a16="http://schemas.microsoft.com/office/drawing/2014/main" id="{90E294F4-C139-D744-B340-D2B1DD92C814}"/>
                  </a:ext>
                </a:extLst>
              </p:cNvPr>
              <p:cNvSpPr/>
              <p:nvPr/>
            </p:nvSpPr>
            <p:spPr>
              <a:xfrm rot="14376892" flipV="1">
                <a:off x="10741236" y="5433106"/>
                <a:ext cx="90552" cy="90552"/>
              </a:xfrm>
              <a:prstGeom prst="ellipse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 err="1"/>
              </a:p>
            </p:txBody>
          </p:sp>
          <p:sp>
            <p:nvSpPr>
              <p:cNvPr id="53" name="Oval 52">
                <a:extLst>
                  <a:ext uri="{FF2B5EF4-FFF2-40B4-BE49-F238E27FC236}">
                    <a16:creationId xmlns:a16="http://schemas.microsoft.com/office/drawing/2014/main" id="{5BA83F28-1D06-9644-83DF-3CF6D6D13465}"/>
                  </a:ext>
                </a:extLst>
              </p:cNvPr>
              <p:cNvSpPr/>
              <p:nvPr/>
            </p:nvSpPr>
            <p:spPr>
              <a:xfrm rot="14376892" flipV="1">
                <a:off x="10820990" y="5569124"/>
                <a:ext cx="90552" cy="90552"/>
              </a:xfrm>
              <a:prstGeom prst="ellipse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 err="1"/>
              </a:p>
            </p:txBody>
          </p:sp>
          <p:sp>
            <p:nvSpPr>
              <p:cNvPr id="54" name="Oval 53">
                <a:extLst>
                  <a:ext uri="{FF2B5EF4-FFF2-40B4-BE49-F238E27FC236}">
                    <a16:creationId xmlns:a16="http://schemas.microsoft.com/office/drawing/2014/main" id="{EE9D0DF6-16DB-FF40-A133-3BBBE6A90C80}"/>
                  </a:ext>
                </a:extLst>
              </p:cNvPr>
              <p:cNvSpPr/>
              <p:nvPr/>
            </p:nvSpPr>
            <p:spPr>
              <a:xfrm>
                <a:off x="10656970" y="5689247"/>
                <a:ext cx="974598" cy="974598"/>
              </a:xfrm>
              <a:prstGeom prst="ellipse">
                <a:avLst/>
              </a:prstGeom>
              <a:ln/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 err="1"/>
              </a:p>
            </p:txBody>
          </p:sp>
          <p:grpSp>
            <p:nvGrpSpPr>
              <p:cNvPr id="55" name="Group 54">
                <a:extLst>
                  <a:ext uri="{FF2B5EF4-FFF2-40B4-BE49-F238E27FC236}">
                    <a16:creationId xmlns:a16="http://schemas.microsoft.com/office/drawing/2014/main" id="{745E80C8-5373-AD40-BDD6-90C55D918F2D}"/>
                  </a:ext>
                </a:extLst>
              </p:cNvPr>
              <p:cNvGrpSpPr/>
              <p:nvPr/>
            </p:nvGrpSpPr>
            <p:grpSpPr>
              <a:xfrm rot="20155185" flipH="1">
                <a:off x="10884585" y="3669644"/>
                <a:ext cx="271458" cy="271458"/>
                <a:chOff x="5758696" y="2955810"/>
                <a:chExt cx="360218" cy="360218"/>
              </a:xfrm>
            </p:grpSpPr>
            <p:sp>
              <p:nvSpPr>
                <p:cNvPr id="92" name="Oval 91">
                  <a:extLst>
                    <a:ext uri="{FF2B5EF4-FFF2-40B4-BE49-F238E27FC236}">
                      <a16:creationId xmlns:a16="http://schemas.microsoft.com/office/drawing/2014/main" id="{4A2538CD-5C56-FD4F-9FB9-899FF5B9BC9A}"/>
                    </a:ext>
                  </a:extLst>
                </p:cNvPr>
                <p:cNvSpPr/>
                <p:nvPr/>
              </p:nvSpPr>
              <p:spPr>
                <a:xfrm>
                  <a:off x="5758696" y="2955810"/>
                  <a:ext cx="360218" cy="360218"/>
                </a:xfrm>
                <a:prstGeom prst="ellipse">
                  <a:avLst/>
                </a:prstGeom>
                <a:solidFill>
                  <a:schemeClr val="bg1"/>
                </a:solidFill>
                <a:ln w="28575">
                  <a:solidFill>
                    <a:srgbClr val="7B54A3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000" err="1"/>
                </a:p>
              </p:txBody>
            </p:sp>
            <p:sp>
              <p:nvSpPr>
                <p:cNvPr id="93" name="Oval 92">
                  <a:extLst>
                    <a:ext uri="{FF2B5EF4-FFF2-40B4-BE49-F238E27FC236}">
                      <a16:creationId xmlns:a16="http://schemas.microsoft.com/office/drawing/2014/main" id="{88FD88CE-8F36-B54D-807E-5FFEB0FC6BF2}"/>
                    </a:ext>
                  </a:extLst>
                </p:cNvPr>
                <p:cNvSpPr/>
                <p:nvPr/>
              </p:nvSpPr>
              <p:spPr>
                <a:xfrm>
                  <a:off x="5818646" y="3015760"/>
                  <a:ext cx="240319" cy="240319"/>
                </a:xfrm>
                <a:prstGeom prst="ellipse">
                  <a:avLst/>
                </a:prstGeom>
                <a:solidFill>
                  <a:srgbClr val="85CFCC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000" err="1"/>
                </a:p>
              </p:txBody>
            </p:sp>
          </p:grpSp>
          <p:sp>
            <p:nvSpPr>
              <p:cNvPr id="56" name="Oval 55">
                <a:extLst>
                  <a:ext uri="{FF2B5EF4-FFF2-40B4-BE49-F238E27FC236}">
                    <a16:creationId xmlns:a16="http://schemas.microsoft.com/office/drawing/2014/main" id="{70EC7FB0-DB4C-6840-A413-15D8ED6DAC4E}"/>
                  </a:ext>
                </a:extLst>
              </p:cNvPr>
              <p:cNvSpPr/>
              <p:nvPr/>
            </p:nvSpPr>
            <p:spPr>
              <a:xfrm rot="20155185" flipH="1">
                <a:off x="11201574" y="3658857"/>
                <a:ext cx="90552" cy="90552"/>
              </a:xfrm>
              <a:prstGeom prst="ellipse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 err="1"/>
              </a:p>
            </p:txBody>
          </p:sp>
          <p:sp>
            <p:nvSpPr>
              <p:cNvPr id="57" name="Oval 56">
                <a:extLst>
                  <a:ext uri="{FF2B5EF4-FFF2-40B4-BE49-F238E27FC236}">
                    <a16:creationId xmlns:a16="http://schemas.microsoft.com/office/drawing/2014/main" id="{AC05EE7E-CD2A-C14B-AB2F-728552FBAEAD}"/>
                  </a:ext>
                </a:extLst>
              </p:cNvPr>
              <p:cNvSpPr/>
              <p:nvPr/>
            </p:nvSpPr>
            <p:spPr>
              <a:xfrm rot="20155185" flipH="1">
                <a:off x="11345528" y="3594523"/>
                <a:ext cx="90552" cy="90552"/>
              </a:xfrm>
              <a:prstGeom prst="ellipse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 err="1"/>
              </a:p>
            </p:txBody>
          </p:sp>
          <p:grpSp>
            <p:nvGrpSpPr>
              <p:cNvPr id="58" name="Group 57">
                <a:extLst>
                  <a:ext uri="{FF2B5EF4-FFF2-40B4-BE49-F238E27FC236}">
                    <a16:creationId xmlns:a16="http://schemas.microsoft.com/office/drawing/2014/main" id="{6B1EC663-5210-164C-91D3-6B1C220C2F4E}"/>
                  </a:ext>
                </a:extLst>
              </p:cNvPr>
              <p:cNvGrpSpPr/>
              <p:nvPr/>
            </p:nvGrpSpPr>
            <p:grpSpPr>
              <a:xfrm rot="5400000">
                <a:off x="10164227" y="3354617"/>
                <a:ext cx="271458" cy="271458"/>
                <a:chOff x="5758696" y="2955810"/>
                <a:chExt cx="360218" cy="360218"/>
              </a:xfrm>
            </p:grpSpPr>
            <p:sp>
              <p:nvSpPr>
                <p:cNvPr id="90" name="Oval 89">
                  <a:extLst>
                    <a:ext uri="{FF2B5EF4-FFF2-40B4-BE49-F238E27FC236}">
                      <a16:creationId xmlns:a16="http://schemas.microsoft.com/office/drawing/2014/main" id="{23CAAE4B-1419-2E49-8915-85274399BA75}"/>
                    </a:ext>
                  </a:extLst>
                </p:cNvPr>
                <p:cNvSpPr/>
                <p:nvPr/>
              </p:nvSpPr>
              <p:spPr>
                <a:xfrm>
                  <a:off x="5758696" y="2955810"/>
                  <a:ext cx="360218" cy="360218"/>
                </a:xfrm>
                <a:prstGeom prst="ellipse">
                  <a:avLst/>
                </a:prstGeom>
                <a:solidFill>
                  <a:schemeClr val="bg1"/>
                </a:solidFill>
                <a:ln w="28575">
                  <a:solidFill>
                    <a:srgbClr val="7B54A3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000" err="1"/>
                </a:p>
              </p:txBody>
            </p:sp>
            <p:sp>
              <p:nvSpPr>
                <p:cNvPr id="91" name="Oval 90">
                  <a:extLst>
                    <a:ext uri="{FF2B5EF4-FFF2-40B4-BE49-F238E27FC236}">
                      <a16:creationId xmlns:a16="http://schemas.microsoft.com/office/drawing/2014/main" id="{EEB78155-6CE6-8946-AE66-132367E81BF3}"/>
                    </a:ext>
                  </a:extLst>
                </p:cNvPr>
                <p:cNvSpPr/>
                <p:nvPr/>
              </p:nvSpPr>
              <p:spPr>
                <a:xfrm>
                  <a:off x="5818646" y="3015760"/>
                  <a:ext cx="240319" cy="240319"/>
                </a:xfrm>
                <a:prstGeom prst="ellipse">
                  <a:avLst/>
                </a:prstGeom>
                <a:solidFill>
                  <a:srgbClr val="85CFCC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000" err="1"/>
                </a:p>
              </p:txBody>
            </p:sp>
          </p:grpSp>
          <p:sp>
            <p:nvSpPr>
              <p:cNvPr id="59" name="Oval 58">
                <a:extLst>
                  <a:ext uri="{FF2B5EF4-FFF2-40B4-BE49-F238E27FC236}">
                    <a16:creationId xmlns:a16="http://schemas.microsoft.com/office/drawing/2014/main" id="{E1D4BC9A-23F7-4B4A-84DF-602A76FCAA19}"/>
                  </a:ext>
                </a:extLst>
              </p:cNvPr>
              <p:cNvSpPr/>
              <p:nvPr/>
            </p:nvSpPr>
            <p:spPr>
              <a:xfrm rot="5400000">
                <a:off x="10254680" y="3196941"/>
                <a:ext cx="90552" cy="90552"/>
              </a:xfrm>
              <a:prstGeom prst="ellipse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 err="1"/>
              </a:p>
            </p:txBody>
          </p:sp>
          <p:sp>
            <p:nvSpPr>
              <p:cNvPr id="60" name="Oval 59">
                <a:extLst>
                  <a:ext uri="{FF2B5EF4-FFF2-40B4-BE49-F238E27FC236}">
                    <a16:creationId xmlns:a16="http://schemas.microsoft.com/office/drawing/2014/main" id="{581FB9C7-3779-C740-8C5D-8CB1E9B4A5B9}"/>
                  </a:ext>
                </a:extLst>
              </p:cNvPr>
              <p:cNvSpPr/>
              <p:nvPr/>
            </p:nvSpPr>
            <p:spPr>
              <a:xfrm rot="5400000">
                <a:off x="10254680" y="3039265"/>
                <a:ext cx="90552" cy="90552"/>
              </a:xfrm>
              <a:prstGeom prst="ellipse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 err="1"/>
              </a:p>
            </p:txBody>
          </p:sp>
          <p:grpSp>
            <p:nvGrpSpPr>
              <p:cNvPr id="61" name="Group 60">
                <a:extLst>
                  <a:ext uri="{FF2B5EF4-FFF2-40B4-BE49-F238E27FC236}">
                    <a16:creationId xmlns:a16="http://schemas.microsoft.com/office/drawing/2014/main" id="{6EBC3047-E967-D04A-B3FC-EFA8AC2207BD}"/>
                  </a:ext>
                </a:extLst>
              </p:cNvPr>
              <p:cNvGrpSpPr/>
              <p:nvPr/>
            </p:nvGrpSpPr>
            <p:grpSpPr>
              <a:xfrm rot="20549036" flipV="1">
                <a:off x="9296491" y="4553256"/>
                <a:ext cx="271458" cy="271458"/>
                <a:chOff x="5758696" y="2955810"/>
                <a:chExt cx="360218" cy="360218"/>
              </a:xfrm>
            </p:grpSpPr>
            <p:sp>
              <p:nvSpPr>
                <p:cNvPr id="88" name="Oval 87">
                  <a:extLst>
                    <a:ext uri="{FF2B5EF4-FFF2-40B4-BE49-F238E27FC236}">
                      <a16:creationId xmlns:a16="http://schemas.microsoft.com/office/drawing/2014/main" id="{C46A6FA6-C6AC-3C4A-940A-180614A52F48}"/>
                    </a:ext>
                  </a:extLst>
                </p:cNvPr>
                <p:cNvSpPr/>
                <p:nvPr/>
              </p:nvSpPr>
              <p:spPr>
                <a:xfrm>
                  <a:off x="5758696" y="2955810"/>
                  <a:ext cx="360218" cy="360218"/>
                </a:xfrm>
                <a:prstGeom prst="ellipse">
                  <a:avLst/>
                </a:prstGeom>
                <a:solidFill>
                  <a:schemeClr val="bg1"/>
                </a:solidFill>
                <a:ln w="28575">
                  <a:solidFill>
                    <a:srgbClr val="7B54A3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000" err="1"/>
                </a:p>
              </p:txBody>
            </p:sp>
            <p:sp>
              <p:nvSpPr>
                <p:cNvPr id="89" name="Oval 88">
                  <a:extLst>
                    <a:ext uri="{FF2B5EF4-FFF2-40B4-BE49-F238E27FC236}">
                      <a16:creationId xmlns:a16="http://schemas.microsoft.com/office/drawing/2014/main" id="{18C20D0B-804E-3E48-BA1C-D6BA5781A0D1}"/>
                    </a:ext>
                  </a:extLst>
                </p:cNvPr>
                <p:cNvSpPr/>
                <p:nvPr/>
              </p:nvSpPr>
              <p:spPr>
                <a:xfrm>
                  <a:off x="5818646" y="3015760"/>
                  <a:ext cx="240319" cy="240319"/>
                </a:xfrm>
                <a:prstGeom prst="ellipse">
                  <a:avLst/>
                </a:prstGeom>
                <a:solidFill>
                  <a:srgbClr val="85CFCC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000" err="1"/>
                </a:p>
              </p:txBody>
            </p:sp>
          </p:grpSp>
          <p:sp>
            <p:nvSpPr>
              <p:cNvPr id="62" name="Oval 61">
                <a:extLst>
                  <a:ext uri="{FF2B5EF4-FFF2-40B4-BE49-F238E27FC236}">
                    <a16:creationId xmlns:a16="http://schemas.microsoft.com/office/drawing/2014/main" id="{C561B420-9DAC-6449-A6A8-953FAD615ECE}"/>
                  </a:ext>
                </a:extLst>
              </p:cNvPr>
              <p:cNvSpPr/>
              <p:nvPr/>
            </p:nvSpPr>
            <p:spPr>
              <a:xfrm rot="20549036" flipV="1">
                <a:off x="9150320" y="4718389"/>
                <a:ext cx="90552" cy="90552"/>
              </a:xfrm>
              <a:prstGeom prst="ellipse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 err="1"/>
              </a:p>
            </p:txBody>
          </p:sp>
          <p:sp>
            <p:nvSpPr>
              <p:cNvPr id="63" name="Oval 62">
                <a:extLst>
                  <a:ext uri="{FF2B5EF4-FFF2-40B4-BE49-F238E27FC236}">
                    <a16:creationId xmlns:a16="http://schemas.microsoft.com/office/drawing/2014/main" id="{967269F7-9C61-8243-B442-601FA40C59FE}"/>
                  </a:ext>
                </a:extLst>
              </p:cNvPr>
              <p:cNvSpPr/>
              <p:nvPr/>
            </p:nvSpPr>
            <p:spPr>
              <a:xfrm rot="20549036" flipV="1">
                <a:off x="8999955" y="4765845"/>
                <a:ext cx="90552" cy="90552"/>
              </a:xfrm>
              <a:prstGeom prst="ellipse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 err="1"/>
              </a:p>
            </p:txBody>
          </p:sp>
          <p:grpSp>
            <p:nvGrpSpPr>
              <p:cNvPr id="64" name="Group 63">
                <a:extLst>
                  <a:ext uri="{FF2B5EF4-FFF2-40B4-BE49-F238E27FC236}">
                    <a16:creationId xmlns:a16="http://schemas.microsoft.com/office/drawing/2014/main" id="{7E4DAED8-2CE7-EE45-AA1E-27E9BD4D825A}"/>
                  </a:ext>
                </a:extLst>
              </p:cNvPr>
              <p:cNvGrpSpPr/>
              <p:nvPr/>
            </p:nvGrpSpPr>
            <p:grpSpPr>
              <a:xfrm rot="7223108" flipH="1" flipV="1">
                <a:off x="9772627" y="5120298"/>
                <a:ext cx="271458" cy="271458"/>
                <a:chOff x="5758696" y="2955810"/>
                <a:chExt cx="360218" cy="360218"/>
              </a:xfrm>
            </p:grpSpPr>
            <p:sp>
              <p:nvSpPr>
                <p:cNvPr id="86" name="Oval 85">
                  <a:extLst>
                    <a:ext uri="{FF2B5EF4-FFF2-40B4-BE49-F238E27FC236}">
                      <a16:creationId xmlns:a16="http://schemas.microsoft.com/office/drawing/2014/main" id="{2F653AD5-6382-EB48-8E4A-020564716013}"/>
                    </a:ext>
                  </a:extLst>
                </p:cNvPr>
                <p:cNvSpPr/>
                <p:nvPr/>
              </p:nvSpPr>
              <p:spPr>
                <a:xfrm>
                  <a:off x="5758696" y="2955810"/>
                  <a:ext cx="360218" cy="360218"/>
                </a:xfrm>
                <a:prstGeom prst="ellipse">
                  <a:avLst/>
                </a:prstGeom>
                <a:solidFill>
                  <a:schemeClr val="bg1"/>
                </a:solidFill>
                <a:ln w="28575">
                  <a:solidFill>
                    <a:srgbClr val="7B54A3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000" err="1"/>
                </a:p>
              </p:txBody>
            </p:sp>
            <p:sp>
              <p:nvSpPr>
                <p:cNvPr id="87" name="Oval 86">
                  <a:extLst>
                    <a:ext uri="{FF2B5EF4-FFF2-40B4-BE49-F238E27FC236}">
                      <a16:creationId xmlns:a16="http://schemas.microsoft.com/office/drawing/2014/main" id="{54BA7C23-7D04-CA4C-A6E3-469C8012B5C1}"/>
                    </a:ext>
                  </a:extLst>
                </p:cNvPr>
                <p:cNvSpPr/>
                <p:nvPr/>
              </p:nvSpPr>
              <p:spPr>
                <a:xfrm>
                  <a:off x="5818646" y="3015760"/>
                  <a:ext cx="240319" cy="240319"/>
                </a:xfrm>
                <a:prstGeom prst="ellipse">
                  <a:avLst/>
                </a:prstGeom>
                <a:solidFill>
                  <a:srgbClr val="85CFCC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000" err="1"/>
                </a:p>
              </p:txBody>
            </p:sp>
          </p:grpSp>
          <p:sp>
            <p:nvSpPr>
              <p:cNvPr id="65" name="Oval 64">
                <a:extLst>
                  <a:ext uri="{FF2B5EF4-FFF2-40B4-BE49-F238E27FC236}">
                    <a16:creationId xmlns:a16="http://schemas.microsoft.com/office/drawing/2014/main" id="{4F19B186-1F29-3F41-880F-D1D32605DB21}"/>
                  </a:ext>
                </a:extLst>
              </p:cNvPr>
              <p:cNvSpPr/>
              <p:nvPr/>
            </p:nvSpPr>
            <p:spPr>
              <a:xfrm rot="7223108" flipH="1" flipV="1">
                <a:off x="9737574" y="5424798"/>
                <a:ext cx="90552" cy="90552"/>
              </a:xfrm>
              <a:prstGeom prst="ellipse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 err="1"/>
              </a:p>
            </p:txBody>
          </p:sp>
          <p:sp>
            <p:nvSpPr>
              <p:cNvPr id="66" name="Oval 65">
                <a:extLst>
                  <a:ext uri="{FF2B5EF4-FFF2-40B4-BE49-F238E27FC236}">
                    <a16:creationId xmlns:a16="http://schemas.microsoft.com/office/drawing/2014/main" id="{B280E608-9E12-7E4B-8F43-1E2D196D4630}"/>
                  </a:ext>
                </a:extLst>
              </p:cNvPr>
              <p:cNvSpPr/>
              <p:nvPr/>
            </p:nvSpPr>
            <p:spPr>
              <a:xfrm rot="7223108" flipH="1" flipV="1">
                <a:off x="9657820" y="5560816"/>
                <a:ext cx="90552" cy="90552"/>
              </a:xfrm>
              <a:prstGeom prst="ellipse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 err="1"/>
              </a:p>
            </p:txBody>
          </p:sp>
          <p:grpSp>
            <p:nvGrpSpPr>
              <p:cNvPr id="67" name="Group 66">
                <a:extLst>
                  <a:ext uri="{FF2B5EF4-FFF2-40B4-BE49-F238E27FC236}">
                    <a16:creationId xmlns:a16="http://schemas.microsoft.com/office/drawing/2014/main" id="{02C98774-83A2-634D-B144-1F6AE0318404}"/>
                  </a:ext>
                </a:extLst>
              </p:cNvPr>
              <p:cNvGrpSpPr/>
              <p:nvPr/>
            </p:nvGrpSpPr>
            <p:grpSpPr>
              <a:xfrm>
                <a:off x="8177552" y="2800194"/>
                <a:ext cx="974598" cy="974598"/>
                <a:chOff x="8177552" y="2800194"/>
                <a:chExt cx="974598" cy="974598"/>
              </a:xfrm>
            </p:grpSpPr>
            <p:sp>
              <p:nvSpPr>
                <p:cNvPr id="84" name="Oval 83">
                  <a:extLst>
                    <a:ext uri="{FF2B5EF4-FFF2-40B4-BE49-F238E27FC236}">
                      <a16:creationId xmlns:a16="http://schemas.microsoft.com/office/drawing/2014/main" id="{A05B08E0-E097-AE4D-B790-CCCFDE24F985}"/>
                    </a:ext>
                  </a:extLst>
                </p:cNvPr>
                <p:cNvSpPr/>
                <p:nvPr/>
              </p:nvSpPr>
              <p:spPr>
                <a:xfrm>
                  <a:off x="8177552" y="2800194"/>
                  <a:ext cx="974598" cy="974598"/>
                </a:xfrm>
                <a:prstGeom prst="ellipse">
                  <a:avLst/>
                </a:prstGeom>
                <a:ln/>
              </p:spPr>
              <p:style>
                <a:lnRef idx="0">
                  <a:schemeClr val="accent3"/>
                </a:lnRef>
                <a:fillRef idx="3">
                  <a:schemeClr val="accent3"/>
                </a:fillRef>
                <a:effectRef idx="3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000" err="1"/>
                </a:p>
              </p:txBody>
            </p:sp>
            <p:pic>
              <p:nvPicPr>
                <p:cNvPr id="85" name="Graphic 84" descr="Bar chart with solid fill">
                  <a:extLst>
                    <a:ext uri="{FF2B5EF4-FFF2-40B4-BE49-F238E27FC236}">
                      <a16:creationId xmlns:a16="http://schemas.microsoft.com/office/drawing/2014/main" id="{EA039633-2EBD-E947-8D20-BABE4ED4565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8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356444" y="2979086"/>
                  <a:ext cx="616815" cy="616815"/>
                </a:xfrm>
                <a:prstGeom prst="rect">
                  <a:avLst/>
                </a:prstGeom>
              </p:spPr>
            </p:pic>
          </p:grpSp>
          <p:grpSp>
            <p:nvGrpSpPr>
              <p:cNvPr id="68" name="Group 67">
                <a:extLst>
                  <a:ext uri="{FF2B5EF4-FFF2-40B4-BE49-F238E27FC236}">
                    <a16:creationId xmlns:a16="http://schemas.microsoft.com/office/drawing/2014/main" id="{AE343100-D531-4849-B157-1FA047026FAA}"/>
                  </a:ext>
                </a:extLst>
              </p:cNvPr>
              <p:cNvGrpSpPr/>
              <p:nvPr/>
            </p:nvGrpSpPr>
            <p:grpSpPr>
              <a:xfrm>
                <a:off x="11668252" y="4461600"/>
                <a:ext cx="974598" cy="974598"/>
                <a:chOff x="11668252" y="4461600"/>
                <a:chExt cx="974598" cy="974598"/>
              </a:xfrm>
            </p:grpSpPr>
            <p:sp>
              <p:nvSpPr>
                <p:cNvPr id="82" name="Oval 81">
                  <a:extLst>
                    <a:ext uri="{FF2B5EF4-FFF2-40B4-BE49-F238E27FC236}">
                      <a16:creationId xmlns:a16="http://schemas.microsoft.com/office/drawing/2014/main" id="{728BADC1-2907-3440-AD85-F14F7C2BBA47}"/>
                    </a:ext>
                  </a:extLst>
                </p:cNvPr>
                <p:cNvSpPr/>
                <p:nvPr/>
              </p:nvSpPr>
              <p:spPr>
                <a:xfrm>
                  <a:off x="11668252" y="4461600"/>
                  <a:ext cx="974598" cy="974598"/>
                </a:xfrm>
                <a:prstGeom prst="ellipse">
                  <a:avLst/>
                </a:prstGeom>
                <a:ln/>
              </p:spPr>
              <p:style>
                <a:lnRef idx="0">
                  <a:schemeClr val="accent3"/>
                </a:lnRef>
                <a:fillRef idx="3">
                  <a:schemeClr val="accent3"/>
                </a:fillRef>
                <a:effectRef idx="3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000" err="1"/>
                </a:p>
              </p:txBody>
            </p:sp>
            <p:pic>
              <p:nvPicPr>
                <p:cNvPr id="83" name="Graphic 82" descr="Quotes with solid fill">
                  <a:extLst>
                    <a:ext uri="{FF2B5EF4-FFF2-40B4-BE49-F238E27FC236}">
                      <a16:creationId xmlns:a16="http://schemas.microsoft.com/office/drawing/2014/main" id="{90CB7164-0D21-B148-A543-51FF2F8BD51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9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1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1835511" y="4628859"/>
                  <a:ext cx="640080" cy="640080"/>
                </a:xfrm>
                <a:prstGeom prst="rect">
                  <a:avLst/>
                </a:prstGeom>
              </p:spPr>
            </p:pic>
          </p:grpSp>
          <p:grpSp>
            <p:nvGrpSpPr>
              <p:cNvPr id="69" name="Group 68">
                <a:extLst>
                  <a:ext uri="{FF2B5EF4-FFF2-40B4-BE49-F238E27FC236}">
                    <a16:creationId xmlns:a16="http://schemas.microsoft.com/office/drawing/2014/main" id="{81110FC8-1EEC-9547-845E-0DA55FE5B685}"/>
                  </a:ext>
                </a:extLst>
              </p:cNvPr>
              <p:cNvGrpSpPr/>
              <p:nvPr/>
            </p:nvGrpSpPr>
            <p:grpSpPr>
              <a:xfrm>
                <a:off x="9812658" y="1946667"/>
                <a:ext cx="974598" cy="974598"/>
                <a:chOff x="9812658" y="1946667"/>
                <a:chExt cx="974598" cy="974598"/>
              </a:xfrm>
            </p:grpSpPr>
            <p:sp>
              <p:nvSpPr>
                <p:cNvPr id="80" name="Oval 79">
                  <a:extLst>
                    <a:ext uri="{FF2B5EF4-FFF2-40B4-BE49-F238E27FC236}">
                      <a16:creationId xmlns:a16="http://schemas.microsoft.com/office/drawing/2014/main" id="{323D9ABA-C909-9B48-9703-F9DABDD6358A}"/>
                    </a:ext>
                  </a:extLst>
                </p:cNvPr>
                <p:cNvSpPr/>
                <p:nvPr/>
              </p:nvSpPr>
              <p:spPr>
                <a:xfrm>
                  <a:off x="9812658" y="1946667"/>
                  <a:ext cx="974598" cy="974598"/>
                </a:xfrm>
                <a:prstGeom prst="ellipse">
                  <a:avLst/>
                </a:prstGeom>
                <a:ln/>
              </p:spPr>
              <p:style>
                <a:lnRef idx="0">
                  <a:schemeClr val="accent3"/>
                </a:lnRef>
                <a:fillRef idx="3">
                  <a:schemeClr val="accent3"/>
                </a:fillRef>
                <a:effectRef idx="3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000" err="1"/>
                </a:p>
              </p:txBody>
            </p:sp>
            <p:pic>
              <p:nvPicPr>
                <p:cNvPr id="81" name="Graphic 80" descr="Newspaper with solid fill">
                  <a:extLst>
                    <a:ext uri="{FF2B5EF4-FFF2-40B4-BE49-F238E27FC236}">
                      <a16:creationId xmlns:a16="http://schemas.microsoft.com/office/drawing/2014/main" id="{FF85B0F4-2B4F-9541-9438-07F7DE078EC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1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12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0025637" y="2159646"/>
                  <a:ext cx="548640" cy="548640"/>
                </a:xfrm>
                <a:prstGeom prst="rect">
                  <a:avLst/>
                </a:prstGeom>
              </p:spPr>
            </p:pic>
          </p:grpSp>
          <p:grpSp>
            <p:nvGrpSpPr>
              <p:cNvPr id="70" name="Group 69">
                <a:extLst>
                  <a:ext uri="{FF2B5EF4-FFF2-40B4-BE49-F238E27FC236}">
                    <a16:creationId xmlns:a16="http://schemas.microsoft.com/office/drawing/2014/main" id="{9BF1A9BB-A871-5345-ABEF-1DBF0ADCBE1D}"/>
                  </a:ext>
                </a:extLst>
              </p:cNvPr>
              <p:cNvGrpSpPr/>
              <p:nvPr/>
            </p:nvGrpSpPr>
            <p:grpSpPr>
              <a:xfrm>
                <a:off x="7970114" y="4461600"/>
                <a:ext cx="974598" cy="974598"/>
                <a:chOff x="7970114" y="4461600"/>
                <a:chExt cx="974598" cy="974598"/>
              </a:xfrm>
            </p:grpSpPr>
            <p:sp>
              <p:nvSpPr>
                <p:cNvPr id="78" name="Oval 77">
                  <a:extLst>
                    <a:ext uri="{FF2B5EF4-FFF2-40B4-BE49-F238E27FC236}">
                      <a16:creationId xmlns:a16="http://schemas.microsoft.com/office/drawing/2014/main" id="{AD267DAA-57E9-5B4A-9911-93CD5D6F3F32}"/>
                    </a:ext>
                  </a:extLst>
                </p:cNvPr>
                <p:cNvSpPr/>
                <p:nvPr/>
              </p:nvSpPr>
              <p:spPr>
                <a:xfrm>
                  <a:off x="7970114" y="4461600"/>
                  <a:ext cx="974598" cy="974598"/>
                </a:xfrm>
                <a:prstGeom prst="ellipse">
                  <a:avLst/>
                </a:prstGeom>
                <a:ln/>
              </p:spPr>
              <p:style>
                <a:lnRef idx="0">
                  <a:schemeClr val="accent3"/>
                </a:lnRef>
                <a:fillRef idx="3">
                  <a:schemeClr val="accent3"/>
                </a:fillRef>
                <a:effectRef idx="3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000" err="1"/>
                </a:p>
              </p:txBody>
            </p:sp>
            <p:pic>
              <p:nvPicPr>
                <p:cNvPr id="79" name="Graphic 78" descr="Chat with solid fill">
                  <a:extLst>
                    <a:ext uri="{FF2B5EF4-FFF2-40B4-BE49-F238E27FC236}">
                      <a16:creationId xmlns:a16="http://schemas.microsoft.com/office/drawing/2014/main" id="{A641198D-1F44-D849-B686-09F3421B8D6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3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14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156128" y="4647614"/>
                  <a:ext cx="602571" cy="602571"/>
                </a:xfrm>
                <a:prstGeom prst="rect">
                  <a:avLst/>
                </a:prstGeom>
              </p:spPr>
            </p:pic>
          </p:grpSp>
          <p:pic>
            <p:nvPicPr>
              <p:cNvPr id="71" name="Picture 6" descr="White YouTube Logo - LogoDix">
                <a:extLst>
                  <a:ext uri="{FF2B5EF4-FFF2-40B4-BE49-F238E27FC236}">
                    <a16:creationId xmlns:a16="http://schemas.microsoft.com/office/drawing/2014/main" id="{704551EB-3DE7-C74B-926E-747AEB8F12F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5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881592" y="5913869"/>
                <a:ext cx="525355" cy="52535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grpSp>
            <p:nvGrpSpPr>
              <p:cNvPr id="72" name="Group 71">
                <a:extLst>
                  <a:ext uri="{FF2B5EF4-FFF2-40B4-BE49-F238E27FC236}">
                    <a16:creationId xmlns:a16="http://schemas.microsoft.com/office/drawing/2014/main" id="{C3D73083-3A72-9A42-8ECE-3DC0897D9ECB}"/>
                  </a:ext>
                </a:extLst>
              </p:cNvPr>
              <p:cNvGrpSpPr/>
              <p:nvPr/>
            </p:nvGrpSpPr>
            <p:grpSpPr>
              <a:xfrm>
                <a:off x="11359485" y="2800194"/>
                <a:ext cx="974598" cy="974598"/>
                <a:chOff x="11359485" y="2800194"/>
                <a:chExt cx="974598" cy="974598"/>
              </a:xfrm>
            </p:grpSpPr>
            <p:sp>
              <p:nvSpPr>
                <p:cNvPr id="76" name="Oval 75">
                  <a:extLst>
                    <a:ext uri="{FF2B5EF4-FFF2-40B4-BE49-F238E27FC236}">
                      <a16:creationId xmlns:a16="http://schemas.microsoft.com/office/drawing/2014/main" id="{9210FFD9-F44D-934C-941E-3382843A84B1}"/>
                    </a:ext>
                  </a:extLst>
                </p:cNvPr>
                <p:cNvSpPr/>
                <p:nvPr/>
              </p:nvSpPr>
              <p:spPr>
                <a:xfrm>
                  <a:off x="11359485" y="2800194"/>
                  <a:ext cx="974598" cy="974598"/>
                </a:xfrm>
                <a:prstGeom prst="ellipse">
                  <a:avLst/>
                </a:prstGeom>
                <a:ln/>
              </p:spPr>
              <p:style>
                <a:lnRef idx="0">
                  <a:schemeClr val="accent3"/>
                </a:lnRef>
                <a:fillRef idx="3">
                  <a:schemeClr val="accent3"/>
                </a:fillRef>
                <a:effectRef idx="3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000" err="1"/>
                </a:p>
              </p:txBody>
            </p:sp>
            <p:pic>
              <p:nvPicPr>
                <p:cNvPr id="77" name="Graphic 76" descr="Film reel with solid fill">
                  <a:extLst>
                    <a:ext uri="{FF2B5EF4-FFF2-40B4-BE49-F238E27FC236}">
                      <a16:creationId xmlns:a16="http://schemas.microsoft.com/office/drawing/2014/main" id="{1D38F52F-1A86-2946-B06E-0569B9E7CB8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6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17"/>
                    </a:ext>
                  </a:extLst>
                </a:blip>
                <a:srcRect/>
                <a:stretch/>
              </p:blipFill>
              <p:spPr>
                <a:xfrm>
                  <a:off x="11572464" y="3013173"/>
                  <a:ext cx="548640" cy="548640"/>
                </a:xfrm>
                <a:prstGeom prst="rect">
                  <a:avLst/>
                </a:prstGeom>
              </p:spPr>
            </p:pic>
          </p:grpSp>
          <p:grpSp>
            <p:nvGrpSpPr>
              <p:cNvPr id="73" name="Group 72">
                <a:extLst>
                  <a:ext uri="{FF2B5EF4-FFF2-40B4-BE49-F238E27FC236}">
                    <a16:creationId xmlns:a16="http://schemas.microsoft.com/office/drawing/2014/main" id="{09C510C7-5CCB-AD40-B0EA-62CC4CCF7990}"/>
                  </a:ext>
                </a:extLst>
              </p:cNvPr>
              <p:cNvGrpSpPr/>
              <p:nvPr/>
            </p:nvGrpSpPr>
            <p:grpSpPr>
              <a:xfrm>
                <a:off x="8968344" y="5689247"/>
                <a:ext cx="974598" cy="974598"/>
                <a:chOff x="8968344" y="5689247"/>
                <a:chExt cx="974598" cy="974598"/>
              </a:xfrm>
            </p:grpSpPr>
            <p:sp>
              <p:nvSpPr>
                <p:cNvPr id="74" name="Oval 73">
                  <a:extLst>
                    <a:ext uri="{FF2B5EF4-FFF2-40B4-BE49-F238E27FC236}">
                      <a16:creationId xmlns:a16="http://schemas.microsoft.com/office/drawing/2014/main" id="{1C6CA099-A567-2941-A712-8EE2B34F878D}"/>
                    </a:ext>
                  </a:extLst>
                </p:cNvPr>
                <p:cNvSpPr/>
                <p:nvPr/>
              </p:nvSpPr>
              <p:spPr>
                <a:xfrm>
                  <a:off x="8968344" y="5689247"/>
                  <a:ext cx="974598" cy="974598"/>
                </a:xfrm>
                <a:prstGeom prst="ellipse">
                  <a:avLst/>
                </a:prstGeom>
                <a:ln/>
              </p:spPr>
              <p:style>
                <a:lnRef idx="0">
                  <a:schemeClr val="accent3"/>
                </a:lnRef>
                <a:fillRef idx="3">
                  <a:schemeClr val="accent3"/>
                </a:fillRef>
                <a:effectRef idx="3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000" err="1"/>
                </a:p>
              </p:txBody>
            </p:sp>
            <p:pic>
              <p:nvPicPr>
                <p:cNvPr id="75" name="Graphic 74" descr="Megaphone1 with solid fill">
                  <a:extLst>
                    <a:ext uri="{FF2B5EF4-FFF2-40B4-BE49-F238E27FC236}">
                      <a16:creationId xmlns:a16="http://schemas.microsoft.com/office/drawing/2014/main" id="{54C9D3B3-3DC7-8E4C-A823-F043A5CF7F5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8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19"/>
                    </a:ext>
                  </a:extLst>
                </a:blip>
                <a:srcRect/>
                <a:stretch/>
              </p:blipFill>
              <p:spPr>
                <a:xfrm>
                  <a:off x="9181323" y="5902226"/>
                  <a:ext cx="548640" cy="548640"/>
                </a:xfrm>
                <a:prstGeom prst="rect">
                  <a:avLst/>
                </a:prstGeom>
              </p:spPr>
            </p:pic>
          </p:grpSp>
        </p:grpSp>
        <p:pic>
          <p:nvPicPr>
            <p:cNvPr id="43" name="Graphic 42" descr="Globe outline">
              <a:extLst>
                <a:ext uri="{FF2B5EF4-FFF2-40B4-BE49-F238E27FC236}">
                  <a16:creationId xmlns:a16="http://schemas.microsoft.com/office/drawing/2014/main" id="{D0706802-5EAC-164B-97E7-30B82A397D6A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rcRect/>
            <a:stretch/>
          </p:blipFill>
          <p:spPr>
            <a:xfrm>
              <a:off x="3041879" y="3699172"/>
              <a:ext cx="1143085" cy="1143085"/>
            </a:xfrm>
            <a:prstGeom prst="rect">
              <a:avLst/>
            </a:prstGeom>
          </p:spPr>
        </p:pic>
      </p:grpSp>
      <p:sp>
        <p:nvSpPr>
          <p:cNvPr id="100" name="TextBox 99">
            <a:extLst>
              <a:ext uri="{FF2B5EF4-FFF2-40B4-BE49-F238E27FC236}">
                <a16:creationId xmlns:a16="http://schemas.microsoft.com/office/drawing/2014/main" id="{E2CEB96A-BB9A-4982-87C2-A66AF1657A9E}"/>
              </a:ext>
            </a:extLst>
          </p:cNvPr>
          <p:cNvSpPr txBox="1"/>
          <p:nvPr/>
        </p:nvSpPr>
        <p:spPr>
          <a:xfrm>
            <a:off x="409264" y="195759"/>
            <a:ext cx="6876050" cy="769441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en-US" sz="4400">
                <a:solidFill>
                  <a:srgbClr val="FB515B"/>
                </a:solidFill>
                <a:latin typeface="Palatino Linotype"/>
              </a:rPr>
              <a:t>Regions &amp; Affinity Groups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40395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6F92AE6-1220-4AD7-9349-FA271716DA67}"/>
              </a:ext>
            </a:extLst>
          </p:cNvPr>
          <p:cNvSpPr txBox="1"/>
          <p:nvPr/>
        </p:nvSpPr>
        <p:spPr>
          <a:xfrm>
            <a:off x="213360" y="166855"/>
            <a:ext cx="286270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>
                <a:solidFill>
                  <a:schemeClr val="bg1"/>
                </a:solidFill>
                <a:latin typeface="Palatino Linotype" panose="02040502050505030304" pitchFamily="18" charset="0"/>
              </a:rPr>
              <a:t>Tactics: Q1</a:t>
            </a:r>
          </a:p>
        </p:txBody>
      </p:sp>
      <p:graphicFrame>
        <p:nvGraphicFramePr>
          <p:cNvPr id="7" name="Table 66">
            <a:extLst>
              <a:ext uri="{FF2B5EF4-FFF2-40B4-BE49-F238E27FC236}">
                <a16:creationId xmlns:a16="http://schemas.microsoft.com/office/drawing/2014/main" id="{469ECADF-2FEA-8A45-BBFA-D2A5F7BE7DC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06871882"/>
              </p:ext>
            </p:extLst>
          </p:nvPr>
        </p:nvGraphicFramePr>
        <p:xfrm>
          <a:off x="685792" y="5716505"/>
          <a:ext cx="9852032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63008">
                  <a:extLst>
                    <a:ext uri="{9D8B030D-6E8A-4147-A177-3AD203B41FA5}">
                      <a16:colId xmlns:a16="http://schemas.microsoft.com/office/drawing/2014/main" val="3738275263"/>
                    </a:ext>
                  </a:extLst>
                </a:gridCol>
                <a:gridCol w="2463008">
                  <a:extLst>
                    <a:ext uri="{9D8B030D-6E8A-4147-A177-3AD203B41FA5}">
                      <a16:colId xmlns:a16="http://schemas.microsoft.com/office/drawing/2014/main" val="3278563225"/>
                    </a:ext>
                  </a:extLst>
                </a:gridCol>
                <a:gridCol w="2463008">
                  <a:extLst>
                    <a:ext uri="{9D8B030D-6E8A-4147-A177-3AD203B41FA5}">
                      <a16:colId xmlns:a16="http://schemas.microsoft.com/office/drawing/2014/main" val="3736979863"/>
                    </a:ext>
                  </a:extLst>
                </a:gridCol>
                <a:gridCol w="2463008">
                  <a:extLst>
                    <a:ext uri="{9D8B030D-6E8A-4147-A177-3AD203B41FA5}">
                      <a16:colId xmlns:a16="http://schemas.microsoft.com/office/drawing/2014/main" val="121640567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solidFill>
                            <a:schemeClr val="tx1"/>
                          </a:solidFill>
                        </a:rPr>
                        <a:t>JAN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solidFill>
                            <a:schemeClr val="tx1"/>
                          </a:solidFill>
                        </a:rPr>
                        <a:t>FEB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solidFill>
                            <a:schemeClr val="tx1"/>
                          </a:solidFill>
                        </a:rPr>
                        <a:t>MARCH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solidFill>
                            <a:schemeClr val="tx1"/>
                          </a:solidFill>
                        </a:rPr>
                        <a:t>ONGOING</a:t>
                      </a: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16004762"/>
                  </a:ext>
                </a:extLst>
              </a:tr>
            </a:tbl>
          </a:graphicData>
        </a:graphic>
      </p:graphicFrame>
      <p:sp>
        <p:nvSpPr>
          <p:cNvPr id="8" name="Rectangle 7">
            <a:extLst>
              <a:ext uri="{FF2B5EF4-FFF2-40B4-BE49-F238E27FC236}">
                <a16:creationId xmlns:a16="http://schemas.microsoft.com/office/drawing/2014/main" id="{47A2C94D-1351-9841-9F54-43C3AAACEA15}"/>
              </a:ext>
            </a:extLst>
          </p:cNvPr>
          <p:cNvSpPr/>
          <p:nvPr/>
        </p:nvSpPr>
        <p:spPr>
          <a:xfrm>
            <a:off x="695326" y="1862099"/>
            <a:ext cx="2377577" cy="1134339"/>
          </a:xfrm>
          <a:prstGeom prst="rect">
            <a:avLst/>
          </a:prstGeom>
          <a:solidFill>
            <a:srgbClr val="7757A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tIns="182880" rtlCol="0" anchor="t"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MLK Day thought leadership article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National Mentoring Month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WOTY announcements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011DD5C-CB08-BC4B-B839-E740855F61E8}"/>
              </a:ext>
            </a:extLst>
          </p:cNvPr>
          <p:cNvSpPr/>
          <p:nvPr/>
        </p:nvSpPr>
        <p:spPr>
          <a:xfrm>
            <a:off x="695326" y="3154139"/>
            <a:ext cx="2377577" cy="1134339"/>
          </a:xfrm>
          <a:prstGeom prst="rect">
            <a:avLst/>
          </a:prstGeom>
          <a:solidFill>
            <a:srgbClr val="FB51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tIns="182880" rIns="91440" bIns="45720" rtlCol="0" anchor="t"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>
                <a:solidFill>
                  <a:schemeClr val="bg1"/>
                </a:solidFill>
                <a:latin typeface="Tahoma"/>
                <a:ea typeface="Tahoma"/>
                <a:cs typeface="Tahoma"/>
              </a:rPr>
              <a:t>Aha Moment Article</a:t>
            </a:r>
            <a:r>
              <a:rPr lang="en-US">
                <a:solidFill>
                  <a:schemeClr val="bg1"/>
                </a:solidFill>
                <a:latin typeface="Calibri"/>
                <a:ea typeface="Tahoma"/>
                <a:cs typeface="Calibri"/>
              </a:rPr>
              <a:t>*</a:t>
            </a:r>
            <a:endParaRPr lang="en-US">
              <a:solidFill>
                <a:schemeClr val="bg1"/>
              </a:solidFill>
            </a:endParaRPr>
          </a:p>
          <a:p>
            <a:pPr marL="171450" indent="-171450" algn="l">
              <a:buFont typeface="Arial" panose="020B0604020202020204" pitchFamily="34" charset="0"/>
              <a:buChar char="•"/>
            </a:pPr>
            <a:endParaRPr lang="en-US" sz="120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DCC24A1-6AC9-FF41-8FE1-DE7A68A3BFE1}"/>
              </a:ext>
            </a:extLst>
          </p:cNvPr>
          <p:cNvSpPr/>
          <p:nvPr/>
        </p:nvSpPr>
        <p:spPr>
          <a:xfrm>
            <a:off x="695325" y="4414572"/>
            <a:ext cx="2377577" cy="1134339"/>
          </a:xfrm>
          <a:prstGeom prst="rect">
            <a:avLst/>
          </a:prstGeom>
          <a:solidFill>
            <a:srgbClr val="86D5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tIns="182880" rIns="91440" bIns="45720" rtlCol="0" anchor="t"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>
                <a:solidFill>
                  <a:schemeClr val="bg1"/>
                </a:solidFill>
                <a:latin typeface="Tahoma"/>
                <a:ea typeface="Tahoma"/>
                <a:cs typeface="Tahoma"/>
              </a:rPr>
              <a:t>MLK Day TL article</a:t>
            </a:r>
            <a:endParaRPr lang="en-US" sz="120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20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20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F8774B8-3CCE-A547-9DD1-C0B64EE2106F}"/>
              </a:ext>
            </a:extLst>
          </p:cNvPr>
          <p:cNvSpPr/>
          <p:nvPr/>
        </p:nvSpPr>
        <p:spPr>
          <a:xfrm>
            <a:off x="3186811" y="1862099"/>
            <a:ext cx="2377577" cy="1134339"/>
          </a:xfrm>
          <a:prstGeom prst="rect">
            <a:avLst/>
          </a:prstGeom>
          <a:solidFill>
            <a:srgbClr val="7757A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tIns="182880" rIns="91440" bIns="45720" rtlCol="0" anchor="ctr"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150">
                <a:solidFill>
                  <a:schemeClr val="bg1"/>
                </a:solidFill>
                <a:latin typeface="Tahoma"/>
                <a:ea typeface="Tahoma"/>
                <a:cs typeface="Tahoma"/>
              </a:rPr>
              <a:t>Black History Month Campaign </a:t>
            </a:r>
            <a:endParaRPr lang="en-US">
              <a:solidFill>
                <a:schemeClr val="bg1"/>
              </a:solidFill>
              <a:latin typeface="Tahoma"/>
              <a:ea typeface="Tahoma"/>
              <a:cs typeface="Tahoma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150">
                <a:solidFill>
                  <a:schemeClr val="bg1"/>
                </a:solidFill>
                <a:latin typeface="Tahoma"/>
                <a:ea typeface="Tahoma"/>
                <a:cs typeface="Tahoma"/>
              </a:rPr>
              <a:t>Woman of the Year</a:t>
            </a:r>
            <a:endParaRPr lang="en-US">
              <a:solidFill>
                <a:schemeClr val="bg1"/>
              </a:solidFill>
              <a:latin typeface="Tahoma"/>
              <a:ea typeface="Tahoma"/>
              <a:cs typeface="Tahoma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150">
                <a:solidFill>
                  <a:schemeClr val="bg1"/>
                </a:solidFill>
                <a:latin typeface="Tahoma"/>
                <a:ea typeface="Tahoma"/>
                <a:cs typeface="Tahoma"/>
              </a:rPr>
              <a:t>AC Save the Date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150">
                <a:solidFill>
                  <a:schemeClr val="bg1"/>
                </a:solidFill>
                <a:latin typeface="Tahoma"/>
                <a:ea typeface="Tahoma"/>
                <a:cs typeface="Tahoma"/>
              </a:rPr>
              <a:t>2023 Annual Report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DEDD987-E2E6-0045-9910-37248997DA4F}"/>
              </a:ext>
            </a:extLst>
          </p:cNvPr>
          <p:cNvSpPr/>
          <p:nvPr/>
        </p:nvSpPr>
        <p:spPr>
          <a:xfrm>
            <a:off x="3186811" y="3154139"/>
            <a:ext cx="2377577" cy="1134339"/>
          </a:xfrm>
          <a:prstGeom prst="rect">
            <a:avLst/>
          </a:prstGeom>
          <a:solidFill>
            <a:srgbClr val="FB51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tIns="182880" rIns="91440" bIns="45720" rtlCol="0" anchor="t"/>
          <a:lstStyle/>
          <a:p>
            <a:pPr marL="171450" indent="-171450">
              <a:buFont typeface="Arial"/>
              <a:buChar char="•"/>
            </a:pPr>
            <a:r>
              <a:rPr lang="en-US" sz="1200">
                <a:solidFill>
                  <a:schemeClr val="bg1"/>
                </a:solidFill>
                <a:latin typeface="Tahoma"/>
                <a:ea typeface="Tahoma"/>
                <a:cs typeface="Tahoma"/>
              </a:rPr>
              <a:t>Aha Moment Article</a:t>
            </a:r>
            <a:endParaRPr lang="en-US" sz="120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03F9209-D6A9-3948-B00F-4804E94E37BB}"/>
              </a:ext>
            </a:extLst>
          </p:cNvPr>
          <p:cNvSpPr/>
          <p:nvPr/>
        </p:nvSpPr>
        <p:spPr>
          <a:xfrm>
            <a:off x="3186810" y="4414572"/>
            <a:ext cx="2377577" cy="1134339"/>
          </a:xfrm>
          <a:prstGeom prst="rect">
            <a:avLst/>
          </a:prstGeom>
          <a:solidFill>
            <a:srgbClr val="86D5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tIns="182880" rIns="91440" bIns="45720" rtlCol="0" anchor="t"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>
                <a:solidFill>
                  <a:schemeClr val="bg1"/>
                </a:solidFill>
                <a:latin typeface="Tahoma"/>
                <a:ea typeface="Tahoma"/>
                <a:cs typeface="Tahoma"/>
              </a:rPr>
              <a:t>Black History Month social takeovers featuring influential industry leaders. Mary to kick it off!</a:t>
            </a:r>
            <a:endParaRPr lang="en-US" sz="120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en-US" sz="1200">
              <a:solidFill>
                <a:schemeClr val="bg1"/>
              </a:solidFill>
              <a:latin typeface="Tahoma"/>
              <a:ea typeface="Tahoma"/>
              <a:cs typeface="Tahoma"/>
            </a:endParaRPr>
          </a:p>
          <a:p>
            <a:endParaRPr lang="en-US" sz="1200">
              <a:solidFill>
                <a:schemeClr val="bg1"/>
              </a:solidFill>
              <a:latin typeface="Tahoma"/>
              <a:ea typeface="Tahoma"/>
              <a:cs typeface="Tahoma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A41094C-FE4D-8346-9CC4-F2B4FDB8D999}"/>
              </a:ext>
            </a:extLst>
          </p:cNvPr>
          <p:cNvSpPr/>
          <p:nvPr/>
        </p:nvSpPr>
        <p:spPr>
          <a:xfrm>
            <a:off x="5678295" y="1862099"/>
            <a:ext cx="2377577" cy="1134339"/>
          </a:xfrm>
          <a:prstGeom prst="rect">
            <a:avLst/>
          </a:prstGeom>
          <a:solidFill>
            <a:srgbClr val="7757A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tIns="182880" rIns="91440" bIns="45720" rtlCol="0" anchor="ctr"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Women’s History Month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>
                <a:solidFill>
                  <a:schemeClr val="bg1"/>
                </a:solidFill>
                <a:latin typeface="Tahoma"/>
                <a:ea typeface="Tahoma"/>
                <a:cs typeface="Tahoma"/>
              </a:rPr>
              <a:t>International Women's Day</a:t>
            </a:r>
            <a:endParaRPr lang="en-US" sz="120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>
                <a:solidFill>
                  <a:schemeClr val="bg1"/>
                </a:solidFill>
                <a:latin typeface="Tahoma"/>
                <a:ea typeface="Tahoma"/>
                <a:cs typeface="Tahoma"/>
              </a:rPr>
              <a:t>RS/L Announcement (19)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>
                <a:solidFill>
                  <a:schemeClr val="bg1"/>
                </a:solidFill>
                <a:latin typeface="Tahoma"/>
                <a:ea typeface="Tahoma"/>
                <a:cs typeface="Tahoma"/>
              </a:rPr>
              <a:t>Equal Pay Day (All) – (12)</a:t>
            </a:r>
          </a:p>
          <a:p>
            <a:endParaRPr lang="en-US" sz="120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678DCF4-91FA-FC4F-A78E-32044072C4FF}"/>
              </a:ext>
            </a:extLst>
          </p:cNvPr>
          <p:cNvSpPr/>
          <p:nvPr/>
        </p:nvSpPr>
        <p:spPr>
          <a:xfrm>
            <a:off x="5678295" y="3154139"/>
            <a:ext cx="2377577" cy="1134339"/>
          </a:xfrm>
          <a:prstGeom prst="rect">
            <a:avLst/>
          </a:prstGeom>
          <a:solidFill>
            <a:srgbClr val="FB51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tIns="182880" rIns="91440" bIns="45720" rtlCol="0" anchor="t"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>
                <a:solidFill>
                  <a:schemeClr val="bg1"/>
                </a:solidFill>
                <a:latin typeface="Tahoma"/>
                <a:ea typeface="Tahoma"/>
                <a:cs typeface="Tahoma"/>
              </a:rPr>
              <a:t>Solutions Summit ???</a:t>
            </a:r>
          </a:p>
          <a:p>
            <a:pPr marL="171450" indent="-171450" defTabSz="914400">
              <a:buFont typeface="Arial" panose="020B0604020202020204" pitchFamily="34" charset="0"/>
              <a:buChar char="•"/>
            </a:pPr>
            <a:r>
              <a:rPr lang="en-US" sz="1200">
                <a:solidFill>
                  <a:schemeClr val="bg1"/>
                </a:solidFill>
                <a:latin typeface="Tahoma"/>
                <a:ea typeface="Tahoma"/>
                <a:cs typeface="Tahoma"/>
              </a:rPr>
              <a:t>Women’s History Month</a:t>
            </a:r>
            <a:endParaRPr lang="en-US">
              <a:solidFill>
                <a:schemeClr val="bg1"/>
              </a:solidFill>
              <a:latin typeface="Tahoma"/>
              <a:ea typeface="Tahoma"/>
              <a:cs typeface="Tahoma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>
                <a:solidFill>
                  <a:schemeClr val="bg1"/>
                </a:solidFill>
                <a:latin typeface="Tahoma"/>
                <a:ea typeface="Tahoma"/>
                <a:cs typeface="Tahoma"/>
              </a:rPr>
              <a:t>Aha Moment Article</a:t>
            </a:r>
            <a:endParaRPr lang="en-US" sz="120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99ED967-0C7E-6C4F-A5F9-1D185330044D}"/>
              </a:ext>
            </a:extLst>
          </p:cNvPr>
          <p:cNvSpPr/>
          <p:nvPr/>
        </p:nvSpPr>
        <p:spPr>
          <a:xfrm>
            <a:off x="5678294" y="4414572"/>
            <a:ext cx="2377577" cy="1134339"/>
          </a:xfrm>
          <a:prstGeom prst="rect">
            <a:avLst/>
          </a:prstGeom>
          <a:solidFill>
            <a:srgbClr val="86D5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tIns="182880" rIns="91440" bIns="45720" rtlCol="0" anchor="t"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>
                <a:latin typeface="Tahoma"/>
                <a:ea typeface="Tahoma"/>
                <a:cs typeface="Tahoma"/>
              </a:rPr>
              <a:t>LinkedIn Live: Women's History Month focus</a:t>
            </a:r>
          </a:p>
          <a:p>
            <a:endParaRPr lang="en-US" sz="120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20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D506580-2BB1-9E43-A7FD-E7A8D0BE1A0D}"/>
              </a:ext>
            </a:extLst>
          </p:cNvPr>
          <p:cNvSpPr/>
          <p:nvPr/>
        </p:nvSpPr>
        <p:spPr>
          <a:xfrm>
            <a:off x="8169780" y="1862099"/>
            <a:ext cx="2377577" cy="1134339"/>
          </a:xfrm>
          <a:prstGeom prst="rect">
            <a:avLst/>
          </a:prstGeom>
          <a:solidFill>
            <a:srgbClr val="7757A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tIns="182880" rIns="91440" bIns="45720" rtlCol="0" anchor="ctr"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Membership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Corporate Partner Welcomes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Career Conversations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>
                <a:solidFill>
                  <a:schemeClr val="bg1"/>
                </a:solidFill>
                <a:latin typeface="Tahoma"/>
                <a:ea typeface="Tahoma"/>
                <a:cs typeface="Tahoma"/>
              </a:rPr>
              <a:t>DE&amp;I posts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WOTY</a:t>
            </a:r>
          </a:p>
          <a:p>
            <a:endParaRPr lang="en-US" sz="120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9FF0799-FEF7-2D47-9DF9-47344749252C}"/>
              </a:ext>
            </a:extLst>
          </p:cNvPr>
          <p:cNvSpPr/>
          <p:nvPr/>
        </p:nvSpPr>
        <p:spPr>
          <a:xfrm>
            <a:off x="8169780" y="3154139"/>
            <a:ext cx="2377577" cy="1134339"/>
          </a:xfrm>
          <a:prstGeom prst="rect">
            <a:avLst/>
          </a:prstGeom>
          <a:solidFill>
            <a:srgbClr val="FB51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tIns="182880" rIns="91440" bIns="45720" rtlCol="0" anchor="t"/>
          <a:lstStyle/>
          <a:p>
            <a:pPr marL="171450" indent="-171450" algn="l">
              <a:buFont typeface="Arial"/>
              <a:buChar char="•"/>
            </a:pPr>
            <a:r>
              <a:rPr lang="en-US" sz="1200">
                <a:solidFill>
                  <a:schemeClr val="bg1"/>
                </a:solidFill>
                <a:latin typeface="Tahoma"/>
                <a:ea typeface="Tahoma"/>
                <a:cs typeface="Tahoma"/>
              </a:rPr>
              <a:t>New member welcomes</a:t>
            </a:r>
            <a:endParaRPr lang="en-US">
              <a:solidFill>
                <a:schemeClr val="bg1"/>
              </a:solidFill>
            </a:endParaRP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n-US" sz="120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Member spotlights</a:t>
            </a: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n-US" sz="120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Media Coverage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5597BDF-4C30-4C4B-B25A-D779630E8775}"/>
              </a:ext>
            </a:extLst>
          </p:cNvPr>
          <p:cNvSpPr/>
          <p:nvPr/>
        </p:nvSpPr>
        <p:spPr>
          <a:xfrm>
            <a:off x="8169779" y="4414572"/>
            <a:ext cx="2377577" cy="1134339"/>
          </a:xfrm>
          <a:prstGeom prst="rect">
            <a:avLst/>
          </a:prstGeom>
          <a:solidFill>
            <a:srgbClr val="86D5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tIns="182880" rIns="91440" bIns="45720" rtlCol="0" anchor="t"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Event and media coverage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12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028A54DB-B985-3F44-95A1-A7237A9E4242}"/>
              </a:ext>
            </a:extLst>
          </p:cNvPr>
          <p:cNvCxnSpPr/>
          <p:nvPr/>
        </p:nvCxnSpPr>
        <p:spPr>
          <a:xfrm>
            <a:off x="685800" y="5892800"/>
            <a:ext cx="1003300" cy="0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A4C40356-7980-C049-B444-DCA93DAFB815}"/>
              </a:ext>
            </a:extLst>
          </p:cNvPr>
          <p:cNvCxnSpPr>
            <a:cxnSpLocks/>
          </p:cNvCxnSpPr>
          <p:nvPr/>
        </p:nvCxnSpPr>
        <p:spPr>
          <a:xfrm>
            <a:off x="2128838" y="5892800"/>
            <a:ext cx="1973262" cy="0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C382DC32-1DF3-364E-A944-B776AF6A717C}"/>
              </a:ext>
            </a:extLst>
          </p:cNvPr>
          <p:cNvCxnSpPr>
            <a:cxnSpLocks/>
          </p:cNvCxnSpPr>
          <p:nvPr/>
        </p:nvCxnSpPr>
        <p:spPr>
          <a:xfrm>
            <a:off x="4699000" y="5892800"/>
            <a:ext cx="1676400" cy="8910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340F33CA-B1B9-7B45-831B-89590483365B}"/>
              </a:ext>
            </a:extLst>
          </p:cNvPr>
          <p:cNvCxnSpPr>
            <a:cxnSpLocks/>
          </p:cNvCxnSpPr>
          <p:nvPr/>
        </p:nvCxnSpPr>
        <p:spPr>
          <a:xfrm>
            <a:off x="7289800" y="5901710"/>
            <a:ext cx="1409700" cy="0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2C6416E2-C074-8649-85C0-9C9038AC1C90}"/>
              </a:ext>
            </a:extLst>
          </p:cNvPr>
          <p:cNvCxnSpPr>
            <a:cxnSpLocks/>
          </p:cNvCxnSpPr>
          <p:nvPr/>
        </p:nvCxnSpPr>
        <p:spPr>
          <a:xfrm>
            <a:off x="9855200" y="5901710"/>
            <a:ext cx="682624" cy="0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43" name="Table 69">
            <a:extLst>
              <a:ext uri="{FF2B5EF4-FFF2-40B4-BE49-F238E27FC236}">
                <a16:creationId xmlns:a16="http://schemas.microsoft.com/office/drawing/2014/main" id="{11121894-2DEA-D34B-96A3-2EDCE2377D4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30151383"/>
              </p:ext>
            </p:extLst>
          </p:nvPr>
        </p:nvGraphicFramePr>
        <p:xfrm>
          <a:off x="10753814" y="5617453"/>
          <a:ext cx="1340591" cy="104273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208280">
                  <a:extLst>
                    <a:ext uri="{9D8B030D-6E8A-4147-A177-3AD203B41FA5}">
                      <a16:colId xmlns:a16="http://schemas.microsoft.com/office/drawing/2014/main" val="892011580"/>
                    </a:ext>
                  </a:extLst>
                </a:gridCol>
                <a:gridCol w="1132311">
                  <a:extLst>
                    <a:ext uri="{9D8B030D-6E8A-4147-A177-3AD203B41FA5}">
                      <a16:colId xmlns:a16="http://schemas.microsoft.com/office/drawing/2014/main" val="3362681079"/>
                    </a:ext>
                  </a:extLst>
                </a:gridCol>
              </a:tblGrid>
              <a:tr h="267986">
                <a:tc>
                  <a:txBody>
                    <a:bodyPr/>
                    <a:lstStyle/>
                    <a:p>
                      <a:pPr marL="0" marR="0" lvl="0" indent="0" algn="l" defTabSz="100788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9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100788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/>
                        <a:t>Key:</a:t>
                      </a:r>
                    </a:p>
                  </a:txBody>
                  <a:tcPr marT="0" marB="0" anchor="ctr"/>
                </a:tc>
                <a:extLst>
                  <a:ext uri="{0D108BD9-81ED-4DB2-BD59-A6C34878D82A}">
                    <a16:rowId xmlns:a16="http://schemas.microsoft.com/office/drawing/2014/main" val="3807563989"/>
                  </a:ext>
                </a:extLst>
              </a:tr>
              <a:tr h="273072">
                <a:tc>
                  <a:txBody>
                    <a:bodyPr/>
                    <a:lstStyle/>
                    <a:p>
                      <a:endParaRPr lang="en-US" sz="900"/>
                    </a:p>
                  </a:txBody>
                  <a:tcPr anchor="ctr">
                    <a:solidFill>
                      <a:srgbClr val="7757A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0788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>
                          <a:solidFill>
                            <a:schemeClr val="tx1"/>
                          </a:solidFill>
                        </a:rPr>
                        <a:t>HBA</a:t>
                      </a:r>
                    </a:p>
                  </a:txBody>
                  <a:tcPr marT="0" marB="0" anchor="ctr"/>
                </a:tc>
                <a:extLst>
                  <a:ext uri="{0D108BD9-81ED-4DB2-BD59-A6C34878D82A}">
                    <a16:rowId xmlns:a16="http://schemas.microsoft.com/office/drawing/2014/main" val="1443064913"/>
                  </a:ext>
                </a:extLst>
              </a:tr>
              <a:tr h="273072">
                <a:tc>
                  <a:txBody>
                    <a:bodyPr/>
                    <a:lstStyle/>
                    <a:p>
                      <a:pPr marL="0" marR="0" lvl="0" indent="0" algn="l" defTabSz="100788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900"/>
                    </a:p>
                  </a:txBody>
                  <a:tcPr anchor="ctr">
                    <a:solidFill>
                      <a:srgbClr val="FB515B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900"/>
                        <a:t>Collaborative</a:t>
                      </a:r>
                    </a:p>
                  </a:txBody>
                  <a:tcPr marR="0" marT="0" marB="0" anchor="ctr"/>
                </a:tc>
                <a:extLst>
                  <a:ext uri="{0D108BD9-81ED-4DB2-BD59-A6C34878D82A}">
                    <a16:rowId xmlns:a16="http://schemas.microsoft.com/office/drawing/2014/main" val="357919634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100788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900"/>
                    </a:p>
                  </a:txBody>
                  <a:tcPr anchor="ctr">
                    <a:solidFill>
                      <a:srgbClr val="86D5C8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900"/>
                        <a:t>Leadership </a:t>
                      </a:r>
                    </a:p>
                  </a:txBody>
                  <a:tcPr marT="0" marB="0" anchor="ctr"/>
                </a:tc>
                <a:extLst>
                  <a:ext uri="{0D108BD9-81ED-4DB2-BD59-A6C34878D82A}">
                    <a16:rowId xmlns:a16="http://schemas.microsoft.com/office/drawing/2014/main" val="3845106334"/>
                  </a:ext>
                </a:extLst>
              </a:tr>
            </a:tbl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6E132380-C243-64CE-E541-F34852D29901}"/>
              </a:ext>
            </a:extLst>
          </p:cNvPr>
          <p:cNvSpPr txBox="1"/>
          <p:nvPr/>
        </p:nvSpPr>
        <p:spPr>
          <a:xfrm>
            <a:off x="2747493" y="6439436"/>
            <a:ext cx="7744494" cy="43088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100">
                <a:cs typeface="Calibri"/>
              </a:rPr>
              <a:t>*The Aha Moment campaign is a new initiative that was launched Q4 2022 featuring representatives from GPC companies sharing their experiences working with the Collaborative. </a:t>
            </a:r>
          </a:p>
        </p:txBody>
      </p:sp>
    </p:spTree>
    <p:extLst>
      <p:ext uri="{BB962C8B-B14F-4D97-AF65-F5344CB8AC3E}">
        <p14:creationId xmlns:p14="http://schemas.microsoft.com/office/powerpoint/2010/main" val="188753544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HBA branded colors">
      <a:dk1>
        <a:srgbClr val="58595B"/>
      </a:dk1>
      <a:lt1>
        <a:sysClr val="window" lastClr="FFFFFF"/>
      </a:lt1>
      <a:dk2>
        <a:srgbClr val="44546A"/>
      </a:dk2>
      <a:lt2>
        <a:srgbClr val="FFFFFF"/>
      </a:lt2>
      <a:accent1>
        <a:srgbClr val="7757A1"/>
      </a:accent1>
      <a:accent2>
        <a:srgbClr val="FB515B"/>
      </a:accent2>
      <a:accent3>
        <a:srgbClr val="86D5C8"/>
      </a:accent3>
      <a:accent4>
        <a:srgbClr val="F9EB3B"/>
      </a:accent4>
      <a:accent5>
        <a:srgbClr val="58595B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2022 Social Strategy" id="{730FE172-F844-1744-8CD3-4A9080013E00}" vid="{309EB3CA-B082-0E4F-9721-067774EC21C7}"/>
    </a:ext>
  </a:extLst>
</a:theme>
</file>

<file path=ppt/theme/theme2.xml><?xml version="1.0" encoding="utf-8"?>
<a:theme xmlns:a="http://schemas.openxmlformats.org/drawingml/2006/main" name="Theme3">
  <a:themeElements>
    <a:clrScheme name="Custom 1">
      <a:dk1>
        <a:srgbClr val="58595B"/>
      </a:dk1>
      <a:lt1>
        <a:sysClr val="window" lastClr="FFFFFF"/>
      </a:lt1>
      <a:dk2>
        <a:srgbClr val="44546A"/>
      </a:dk2>
      <a:lt2>
        <a:srgbClr val="FFFFFF"/>
      </a:lt2>
      <a:accent1>
        <a:srgbClr val="7757A1"/>
      </a:accent1>
      <a:accent2>
        <a:srgbClr val="FB515B"/>
      </a:accent2>
      <a:accent3>
        <a:srgbClr val="86D5C8"/>
      </a:accent3>
      <a:accent4>
        <a:srgbClr val="F9EB3B"/>
      </a:accent4>
      <a:accent5>
        <a:srgbClr val="58595B"/>
      </a:accent5>
      <a:accent6>
        <a:srgbClr val="70AD47"/>
      </a:accent6>
      <a:hlink>
        <a:srgbClr val="0563C1"/>
      </a:hlink>
      <a:folHlink>
        <a:srgbClr val="954F72"/>
      </a:folHlink>
    </a:clrScheme>
    <a:fontScheme name="HBA 2022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heme3" id="{6A3E0F22-186C-46AE-8AD6-818FCA64F75E}" vid="{F1757857-33D5-4341-B529-91F899D0DD0C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83E130DB5964C4494E5C5C88229466E" ma:contentTypeVersion="18" ma:contentTypeDescription="Create a new document." ma:contentTypeScope="" ma:versionID="3e3e0363c1a77f9beb747b0747997355">
  <xsd:schema xmlns:xsd="http://www.w3.org/2001/XMLSchema" xmlns:xs="http://www.w3.org/2001/XMLSchema" xmlns:p="http://schemas.microsoft.com/office/2006/metadata/properties" xmlns:ns2="a32802b5-1eb2-4669-a889-12b76ddfa0b9" xmlns:ns3="0781af1e-73d0-479c-b783-77ea55c5a503" targetNamespace="http://schemas.microsoft.com/office/2006/metadata/properties" ma:root="true" ma:fieldsID="9d60b3a631f619922e654f6e9b82ee28" ns2:_="" ns3:_="">
    <xsd:import namespace="a32802b5-1eb2-4669-a889-12b76ddfa0b9"/>
    <xsd:import namespace="0781af1e-73d0-479c-b783-77ea55c5a503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OCR" minOccurs="0"/>
                <xsd:element ref="ns3:MediaServiceAutoKeyPoints" minOccurs="0"/>
                <xsd:element ref="ns3:MediaServiceKeyPoints" minOccurs="0"/>
                <xsd:element ref="ns3:MediaServiceLocation" minOccurs="0"/>
                <xsd:element ref="ns3:MediaLengthInSeconds" minOccurs="0"/>
                <xsd:element ref="ns3:lcf76f155ced4ddcb4097134ff3c332f" minOccurs="0"/>
                <xsd:element ref="ns2:TaxCatchAll" minOccurs="0"/>
                <xsd:element ref="ns3:MediaServiceObjectDetectorVersions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32802b5-1eb2-4669-a889-12b76ddfa0b9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34b59579-0e92-4db5-8887-f0814e33b8d4}" ma:internalName="TaxCatchAll" ma:showField="CatchAllData" ma:web="a32802b5-1eb2-4669-a889-12b76ddfa0b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781af1e-73d0-479c-b783-77ea55c5a50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fd5ff77b-0f55-4114-bacb-f2d3137cdf8c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a32802b5-1eb2-4669-a889-12b76ddfa0b9" xsi:nil="true"/>
    <lcf76f155ced4ddcb4097134ff3c332f xmlns="0781af1e-73d0-479c-b783-77ea55c5a503">
      <Terms xmlns="http://schemas.microsoft.com/office/infopath/2007/PartnerControls"/>
    </lcf76f155ced4ddcb4097134ff3c332f>
    <SharedWithUsers xmlns="a32802b5-1eb2-4669-a889-12b76ddfa0b9">
      <UserInfo>
        <DisplayName>Carly Markowitz</DisplayName>
        <AccountId>40</AccountId>
        <AccountType/>
      </UserInfo>
      <UserInfo>
        <DisplayName>Katie Cammer</DisplayName>
        <AccountId>13</AccountId>
        <AccountType/>
      </UserInfo>
    </SharedWithUsers>
  </documentManagement>
</p:properties>
</file>

<file path=customXml/itemProps1.xml><?xml version="1.0" encoding="utf-8"?>
<ds:datastoreItem xmlns:ds="http://schemas.openxmlformats.org/officeDocument/2006/customXml" ds:itemID="{DB89012C-600F-4EFD-A6F0-3D5A0518EA36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6020DCCA-F1C0-478E-9EB0-3523F12030BA}">
  <ds:schemaRefs>
    <ds:schemaRef ds:uri="0781af1e-73d0-479c-b783-77ea55c5a503"/>
    <ds:schemaRef ds:uri="a32802b5-1eb2-4669-a889-12b76ddfa0b9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C34543DC-0AC9-476A-BA96-6ECB22341BFC}">
  <ds:schemaRefs>
    <ds:schemaRef ds:uri="0781af1e-73d0-479c-b783-77ea55c5a503"/>
    <ds:schemaRef ds:uri="a32802b5-1eb2-4669-a889-12b76ddfa0b9"/>
    <ds:schemaRef ds:uri="http://schemas.microsoft.com/office/2006/metadata/properties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1218</Words>
  <Application>Microsoft Office PowerPoint</Application>
  <PresentationFormat>Widescreen</PresentationFormat>
  <Paragraphs>233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12</vt:i4>
      </vt:variant>
    </vt:vector>
  </HeadingPairs>
  <TitlesOfParts>
    <vt:vector size="23" baseType="lpstr">
      <vt:lpstr>AppleMyungjo Regular</vt:lpstr>
      <vt:lpstr>Arial</vt:lpstr>
      <vt:lpstr>Arial,Sans-Serif</vt:lpstr>
      <vt:lpstr>Calibri</vt:lpstr>
      <vt:lpstr>Calibri Light</vt:lpstr>
      <vt:lpstr>Palatino Linotype</vt:lpstr>
      <vt:lpstr>Segoe UI Semilight</vt:lpstr>
      <vt:lpstr>Tahoma</vt:lpstr>
      <vt:lpstr>Wingdings</vt:lpstr>
      <vt:lpstr>Office Theme</vt:lpstr>
      <vt:lpstr>Theme3</vt:lpstr>
      <vt:lpstr>PowerPoint Presentation</vt:lpstr>
      <vt:lpstr>Overview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Carly Markowitz</dc:creator>
  <cp:lastModifiedBy>Katie Cammer</cp:lastModifiedBy>
  <cp:revision>1</cp:revision>
  <dcterms:created xsi:type="dcterms:W3CDTF">2022-01-12T19:01:29Z</dcterms:created>
  <dcterms:modified xsi:type="dcterms:W3CDTF">2024-01-31T13:46:58Z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0x010100583E130DB5964C4494E5C5C88229466E</vt:lpwstr>
  </property>
  <property fmtid="{D5CDD505-2E9C-101B-9397-08002B2CF9AE}" pid="3" name="MediaServiceImageTags">
    <vt:lpwstr/>
  </property>
</Properties>
</file>