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3"/>
  </p:sldMasterIdLst>
  <p:sldIdLst>
    <p:sldId id="260" r:id="rId4"/>
    <p:sldId id="267" r:id="rId5"/>
    <p:sldId id="269" r:id="rId6"/>
    <p:sldId id="268" r:id="rId7"/>
    <p:sldId id="270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C4DA15-829D-28D7-B6C8-31F2067A561B}" v="4" dt="2024-03-20T13:10:52.3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69" d="100"/>
          <a:sy n="69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Cammer" userId="S::kcammer@hbanet.org::e3c918e5-0508-4ccc-a9db-44c2be9d7370" providerId="AD" clId="Web-{79C4DA15-829D-28D7-B6C8-31F2067A561B}"/>
    <pc:docChg chg="modSld">
      <pc:chgData name="Katie Cammer" userId="S::kcammer@hbanet.org::e3c918e5-0508-4ccc-a9db-44c2be9d7370" providerId="AD" clId="Web-{79C4DA15-829D-28D7-B6C8-31F2067A561B}" dt="2024-03-20T13:10:47.099" v="0" actId="20577"/>
      <pc:docMkLst>
        <pc:docMk/>
      </pc:docMkLst>
      <pc:sldChg chg="modSp">
        <pc:chgData name="Katie Cammer" userId="S::kcammer@hbanet.org::e3c918e5-0508-4ccc-a9db-44c2be9d7370" providerId="AD" clId="Web-{79C4DA15-829D-28D7-B6C8-31F2067A561B}" dt="2024-03-20T13:10:47.099" v="0" actId="20577"/>
        <pc:sldMkLst>
          <pc:docMk/>
          <pc:sldMk cId="3163676321" sldId="267"/>
        </pc:sldMkLst>
        <pc:spChg chg="mod">
          <ac:chgData name="Katie Cammer" userId="S::kcammer@hbanet.org::e3c918e5-0508-4ccc-a9db-44c2be9d7370" providerId="AD" clId="Web-{79C4DA15-829D-28D7-B6C8-31F2067A561B}" dt="2024-03-20T13:10:47.099" v="0" actId="20577"/>
          <ac:spMkLst>
            <pc:docMk/>
            <pc:sldMk cId="3163676321" sldId="267"/>
            <ac:spMk id="3" creationId="{C2E4DDD8-AC2C-6B4A-AF3E-4D28EFEEED0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028366-11EC-14D2-8F98-574801A4D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6138" y="2338388"/>
            <a:ext cx="6816725" cy="1743075"/>
          </a:xfrm>
        </p:spPr>
        <p:txBody>
          <a:bodyPr>
            <a:norm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EFCA0C-CD71-4BED-7162-3151F5A53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6138" y="4364038"/>
            <a:ext cx="4818062" cy="481012"/>
          </a:xfrm>
        </p:spPr>
        <p:txBody>
          <a:bodyPr>
            <a:normAutofit/>
          </a:bodyPr>
          <a:lstStyle>
            <a:lvl1pPr marL="0" indent="0">
              <a:buNone/>
              <a:defRPr sz="2000" b="1" cap="all" baseline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PRESENTATION SUBTITLE/DATE</a:t>
            </a:r>
          </a:p>
        </p:txBody>
      </p:sp>
    </p:spTree>
    <p:extLst>
      <p:ext uri="{BB962C8B-B14F-4D97-AF65-F5344CB8AC3E}">
        <p14:creationId xmlns:p14="http://schemas.microsoft.com/office/powerpoint/2010/main" val="1046583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E5E839-CD07-74A1-2536-2704BF658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quote copy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7A6278-716B-5F39-9A58-6F27746271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8881" y="5146364"/>
            <a:ext cx="3355975" cy="6223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 dirty="0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2295141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015EF68-A2C6-0641-4EB7-DBCA75D248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quote copy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15005DB-BD06-8E32-75FC-C852837FFE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268913"/>
            <a:ext cx="1960563" cy="158908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Insert headshot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0830AC4-53E4-4EC0-27E1-E4BAC08B3E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2804" y="5655412"/>
            <a:ext cx="3355975" cy="622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3730954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B8C9674-082C-6F52-3EAC-FA933D794F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quote copy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E8C125B-B7F4-6F96-920F-4754447D36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8881" y="5603564"/>
            <a:ext cx="3355975" cy="6223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 dirty="0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1897809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277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2535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879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4081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2362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220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406CB8-DD43-EF40-0941-63587EB271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23204" y="641350"/>
            <a:ext cx="6975835" cy="647010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INFO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E236C71-22EE-204D-1EF7-DFDF36AC3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3206" y="1498482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INFO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D196F5D-403F-71BA-39F3-619CC3CA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23206" y="2353723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INFO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01F6EB9-8C2B-47D6-9EC3-6371FF1F87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23205" y="3211502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INFO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76FAE-8AF0-06BC-EE06-AF2764FE1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3205" y="4066743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INFO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06C13C8-C5A5-5186-1F4C-B10AE3D56B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3204" y="4921984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INFO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0C48FA2-F8DB-346B-D209-D46A60DE657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61975" y="641350"/>
            <a:ext cx="3128963" cy="492702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Insert chart/graph here</a:t>
            </a:r>
          </a:p>
        </p:txBody>
      </p:sp>
    </p:spTree>
    <p:extLst>
      <p:ext uri="{BB962C8B-B14F-4D97-AF65-F5344CB8AC3E}">
        <p14:creationId xmlns:p14="http://schemas.microsoft.com/office/powerpoint/2010/main" val="223086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E52DCAE-CF0A-5F72-78E6-3D3F8DDE6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7789" y="1923068"/>
            <a:ext cx="7466033" cy="779312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LINE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147882-E29B-FABF-6A30-02B00F809A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7789" y="3025218"/>
            <a:ext cx="7466033" cy="779312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LINE 2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DCDA0A2-7BC2-BB42-2EED-71A8390CB0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7789" y="4127368"/>
            <a:ext cx="7466033" cy="779312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DATE, SUBTITLE, ETC.</a:t>
            </a:r>
          </a:p>
        </p:txBody>
      </p:sp>
    </p:spTree>
    <p:extLst>
      <p:ext uri="{BB962C8B-B14F-4D97-AF65-F5344CB8AC3E}">
        <p14:creationId xmlns:p14="http://schemas.microsoft.com/office/powerpoint/2010/main" val="3820426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8226-7FE7-5221-6196-81F9A0FC5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0BF672-FF0A-56F4-4535-A65FF75666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8778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8226-7FE7-5221-6196-81F9A0FC5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0BF672-FF0A-56F4-4535-A65FF75666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4729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8226-7FE7-5221-6196-81F9A0FC5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0BF672-FF0A-56F4-4535-A65FF75666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4689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909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3687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3627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7947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036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4611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80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E52DCAE-CF0A-5F72-78E6-3D3F8DDE6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7789" y="1923068"/>
            <a:ext cx="7466033" cy="779312"/>
          </a:xfr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LINE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147882-E29B-FABF-6A30-02B00F809A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7789" y="3025218"/>
            <a:ext cx="7466033" cy="779312"/>
          </a:xfr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LINE 2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DCDA0A2-7BC2-BB42-2EED-71A8390CB0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7789" y="4127368"/>
            <a:ext cx="7466033" cy="779312"/>
          </a:xfr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DATE, SUBTITLE, ETC.</a:t>
            </a:r>
          </a:p>
        </p:txBody>
      </p:sp>
    </p:spTree>
    <p:extLst>
      <p:ext uri="{BB962C8B-B14F-4D97-AF65-F5344CB8AC3E}">
        <p14:creationId xmlns:p14="http://schemas.microsoft.com/office/powerpoint/2010/main" val="3731211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7577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8484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2438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01524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41686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206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0339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8326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3691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32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FE1F5-CF32-9632-63C9-B5C445C79B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0575" y="574675"/>
            <a:ext cx="6570663" cy="962025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C05874-2154-0CD0-627A-03E0FEB9CD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0575" y="1847850"/>
            <a:ext cx="6570663" cy="402431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68316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8254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B41489-8692-6C47-6821-A0C1B735B3DE}"/>
              </a:ext>
            </a:extLst>
          </p:cNvPr>
          <p:cNvSpPr/>
          <p:nvPr/>
        </p:nvSpPr>
        <p:spPr>
          <a:xfrm>
            <a:off x="433633" y="424206"/>
            <a:ext cx="9205275" cy="801279"/>
          </a:xfrm>
          <a:custGeom>
            <a:avLst/>
            <a:gdLst>
              <a:gd name="connsiteX0" fmla="*/ 0 w 8870623"/>
              <a:gd name="connsiteY0" fmla="*/ 0 h 801279"/>
              <a:gd name="connsiteX1" fmla="*/ 8870623 w 8870623"/>
              <a:gd name="connsiteY1" fmla="*/ 0 h 801279"/>
              <a:gd name="connsiteX2" fmla="*/ 8870623 w 8870623"/>
              <a:gd name="connsiteY2" fmla="*/ 801279 h 801279"/>
              <a:gd name="connsiteX3" fmla="*/ 0 w 8870623"/>
              <a:gd name="connsiteY3" fmla="*/ 801279 h 801279"/>
              <a:gd name="connsiteX4" fmla="*/ 0 w 8870623"/>
              <a:gd name="connsiteY4" fmla="*/ 0 h 801279"/>
              <a:gd name="connsiteX0" fmla="*/ 0 w 9205275"/>
              <a:gd name="connsiteY0" fmla="*/ 0 h 801279"/>
              <a:gd name="connsiteX1" fmla="*/ 9205275 w 9205275"/>
              <a:gd name="connsiteY1" fmla="*/ 0 h 801279"/>
              <a:gd name="connsiteX2" fmla="*/ 8870623 w 9205275"/>
              <a:gd name="connsiteY2" fmla="*/ 801279 h 801279"/>
              <a:gd name="connsiteX3" fmla="*/ 0 w 9205275"/>
              <a:gd name="connsiteY3" fmla="*/ 801279 h 801279"/>
              <a:gd name="connsiteX4" fmla="*/ 0 w 9205275"/>
              <a:gd name="connsiteY4" fmla="*/ 0 h 80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5275" h="801279">
                <a:moveTo>
                  <a:pt x="0" y="0"/>
                </a:moveTo>
                <a:lnTo>
                  <a:pt x="9205275" y="0"/>
                </a:lnTo>
                <a:lnTo>
                  <a:pt x="8870623" y="801279"/>
                </a:lnTo>
                <a:lnTo>
                  <a:pt x="0" y="801279"/>
                </a:lnTo>
                <a:lnTo>
                  <a:pt x="0" y="0"/>
                </a:lnTo>
                <a:close/>
              </a:path>
            </a:pathLst>
          </a:custGeom>
          <a:solidFill>
            <a:srgbClr val="86D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065514-CD9A-0289-5E23-533ECF1D9F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4206"/>
            <a:ext cx="8296373" cy="8012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9A4889-9BDA-F0C2-7450-8A6C005FA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47850"/>
            <a:ext cx="6307138" cy="41576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5863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6A8C16-06CA-98AA-7FCE-7C55E8D5DA8A}"/>
              </a:ext>
            </a:extLst>
          </p:cNvPr>
          <p:cNvSpPr/>
          <p:nvPr/>
        </p:nvSpPr>
        <p:spPr>
          <a:xfrm>
            <a:off x="433633" y="424206"/>
            <a:ext cx="9205275" cy="801279"/>
          </a:xfrm>
          <a:custGeom>
            <a:avLst/>
            <a:gdLst>
              <a:gd name="connsiteX0" fmla="*/ 0 w 8870623"/>
              <a:gd name="connsiteY0" fmla="*/ 0 h 801279"/>
              <a:gd name="connsiteX1" fmla="*/ 8870623 w 8870623"/>
              <a:gd name="connsiteY1" fmla="*/ 0 h 801279"/>
              <a:gd name="connsiteX2" fmla="*/ 8870623 w 8870623"/>
              <a:gd name="connsiteY2" fmla="*/ 801279 h 801279"/>
              <a:gd name="connsiteX3" fmla="*/ 0 w 8870623"/>
              <a:gd name="connsiteY3" fmla="*/ 801279 h 801279"/>
              <a:gd name="connsiteX4" fmla="*/ 0 w 8870623"/>
              <a:gd name="connsiteY4" fmla="*/ 0 h 801279"/>
              <a:gd name="connsiteX0" fmla="*/ 0 w 9205275"/>
              <a:gd name="connsiteY0" fmla="*/ 0 h 801279"/>
              <a:gd name="connsiteX1" fmla="*/ 9205275 w 9205275"/>
              <a:gd name="connsiteY1" fmla="*/ 0 h 801279"/>
              <a:gd name="connsiteX2" fmla="*/ 8870623 w 9205275"/>
              <a:gd name="connsiteY2" fmla="*/ 801279 h 801279"/>
              <a:gd name="connsiteX3" fmla="*/ 0 w 9205275"/>
              <a:gd name="connsiteY3" fmla="*/ 801279 h 801279"/>
              <a:gd name="connsiteX4" fmla="*/ 0 w 9205275"/>
              <a:gd name="connsiteY4" fmla="*/ 0 h 80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5275" h="801279">
                <a:moveTo>
                  <a:pt x="0" y="0"/>
                </a:moveTo>
                <a:lnTo>
                  <a:pt x="9205275" y="0"/>
                </a:lnTo>
                <a:lnTo>
                  <a:pt x="8870623" y="801279"/>
                </a:lnTo>
                <a:lnTo>
                  <a:pt x="0" y="801279"/>
                </a:lnTo>
                <a:lnTo>
                  <a:pt x="0" y="0"/>
                </a:lnTo>
                <a:close/>
              </a:path>
            </a:pathLst>
          </a:cu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065514-CD9A-0289-5E23-533ECF1D9F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4206"/>
            <a:ext cx="8296373" cy="8012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9A4889-9BDA-F0C2-7450-8A6C005FA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47850"/>
            <a:ext cx="6307138" cy="41576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02013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D869-361B-2BA4-028F-2ADB0F6E9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04593"/>
            <a:ext cx="10515600" cy="7951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E0B41D-B357-DE33-B974-E33D7E4EA6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338388"/>
            <a:ext cx="10515600" cy="3571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4253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D869-361B-2BA4-028F-2ADB0F6E9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6955" y="550166"/>
            <a:ext cx="8836843" cy="7951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E0B41D-B357-DE33-B974-E33D7E4EA6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6956" y="1706252"/>
            <a:ext cx="8836844" cy="42040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04859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C67675-9E00-E4EF-B5A4-C551BE889E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9275" y="4703974"/>
            <a:ext cx="8653463" cy="61256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final thought or thank you</a:t>
            </a:r>
          </a:p>
        </p:txBody>
      </p:sp>
    </p:spTree>
    <p:extLst>
      <p:ext uri="{BB962C8B-B14F-4D97-AF65-F5344CB8AC3E}">
        <p14:creationId xmlns:p14="http://schemas.microsoft.com/office/powerpoint/2010/main" val="17255068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1456BAF-E306-6B03-0105-F5C512EA1F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6858" y="4666268"/>
            <a:ext cx="4015377" cy="358038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final thought or thank you</a:t>
            </a:r>
          </a:p>
        </p:txBody>
      </p:sp>
    </p:spTree>
    <p:extLst>
      <p:ext uri="{BB962C8B-B14F-4D97-AF65-F5344CB8AC3E}">
        <p14:creationId xmlns:p14="http://schemas.microsoft.com/office/powerpoint/2010/main" val="36567027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4EA22B-063C-E948-231D-C29C8DF6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08FB-91E0-A647-8287-1A6F8FAD67A2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A4DE62-119D-9F81-598E-6BA72681E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4FAA-9591-060E-2AEC-659B4E424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4DFE-C12C-2B47-89BB-CD073F3AB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2226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028366-11EC-14D2-8F98-574801A4D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6138" y="2338388"/>
            <a:ext cx="6816725" cy="1743075"/>
          </a:xfrm>
        </p:spPr>
        <p:txBody>
          <a:bodyPr>
            <a:norm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EFCA0C-CD71-4BED-7162-3151F5A53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6138" y="4364038"/>
            <a:ext cx="4818062" cy="481012"/>
          </a:xfrm>
        </p:spPr>
        <p:txBody>
          <a:bodyPr>
            <a:normAutofit/>
          </a:bodyPr>
          <a:lstStyle>
            <a:lvl1pPr marL="0" indent="0">
              <a:buNone/>
              <a:defRPr sz="2000" b="1" cap="all" baseline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PRESENTATION SUBTITLE/DATE</a:t>
            </a:r>
          </a:p>
        </p:txBody>
      </p:sp>
    </p:spTree>
    <p:extLst>
      <p:ext uri="{BB962C8B-B14F-4D97-AF65-F5344CB8AC3E}">
        <p14:creationId xmlns:p14="http://schemas.microsoft.com/office/powerpoint/2010/main" val="27324504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F8E22-522C-6CCB-067F-D116CCD8A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2107"/>
            <a:ext cx="10515600" cy="893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E246FB-862D-DBA4-6FDC-AC9F774F6D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57375"/>
            <a:ext cx="10515600" cy="4203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763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60D79-A667-0435-127E-6FB568CC80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0854" y="365125"/>
            <a:ext cx="6762946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4C2D10-A5DF-C06D-24E5-107E00052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0854" y="1885950"/>
            <a:ext cx="6762946" cy="41100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6568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6B951-9768-D64F-69B7-64ABD6D446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E3A95-9D45-B0E0-D18B-251DB09E4D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970088"/>
            <a:ext cx="10515600" cy="2479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444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DE626F-FC45-295F-68F0-F4F867BC7E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652632"/>
            <a:ext cx="10515600" cy="397638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F34721-F1F3-559A-0D90-A44B44DC66CC}"/>
              </a:ext>
            </a:extLst>
          </p:cNvPr>
          <p:cNvSpPr txBox="1">
            <a:spLocks/>
          </p:cNvSpPr>
          <p:nvPr/>
        </p:nvSpPr>
        <p:spPr>
          <a:xfrm>
            <a:off x="838200" y="542107"/>
            <a:ext cx="10515600" cy="893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6776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F8E22-522C-6CCB-067F-D116CCD8A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2107"/>
            <a:ext cx="10515600" cy="893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E246FB-862D-DBA4-6FDC-AC9F774F6D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57375"/>
            <a:ext cx="10515600" cy="4203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712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904539-7BE1-2C8C-9E6D-B72FA64EBF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268913"/>
            <a:ext cx="1960563" cy="158908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Insert headshot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E5E839-CD07-74A1-2536-2704BF658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quote copy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7A6278-716B-5F39-9A58-6F27746271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93950" y="5268913"/>
            <a:ext cx="3355975" cy="622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1932821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B273B9-6953-5CC4-BD41-059D9B35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E0F3A-124D-CF10-113A-228F87D4E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6603A-C3AE-0739-1618-7AB142867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808FB-91E0-A647-8287-1A6F8FAD67A2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A8085-DCD2-4293-52A9-6B2AE37B2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35501-B6B6-8A01-FF2B-D9B1F6C45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74DFE-C12C-2B47-89BB-CD073F3AB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71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09" r:id="rId47"/>
    <p:sldLayoutId id="2147483660" r:id="rId48"/>
    <p:sldLayoutId id="2147483661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66F21C-13DE-BF70-BF76-0633BFCD3C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6138" y="3243263"/>
            <a:ext cx="7183437" cy="1743075"/>
          </a:xfrm>
        </p:spPr>
        <p:txBody>
          <a:bodyPr>
            <a:normAutofit/>
          </a:bodyPr>
          <a:lstStyle/>
          <a:p>
            <a:r>
              <a:rPr lang="en-US" sz="3600" dirty="0"/>
              <a:t>HBA Ambassador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FAC29-FE6D-FDE0-07E1-F5EB2100F5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Breakout sessions</a:t>
            </a:r>
          </a:p>
        </p:txBody>
      </p:sp>
      <p:pic>
        <p:nvPicPr>
          <p:cNvPr id="5" name="Graphic 4" descr="Arrow Clockwise curve">
            <a:extLst>
              <a:ext uri="{FF2B5EF4-FFF2-40B4-BE49-F238E27FC236}">
                <a16:creationId xmlns:a16="http://schemas.microsoft.com/office/drawing/2014/main" id="{BB4A2BB6-34FD-0D10-4198-A016DB1EB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267439">
            <a:off x="3756306" y="5314525"/>
            <a:ext cx="572560" cy="13025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40B5E7-A927-85DC-ACF3-98BE198C8F49}"/>
              </a:ext>
            </a:extLst>
          </p:cNvPr>
          <p:cNvSpPr txBox="1"/>
          <p:nvPr/>
        </p:nvSpPr>
        <p:spPr>
          <a:xfrm>
            <a:off x="4269911" y="5635524"/>
            <a:ext cx="2609354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A program Champion</a:t>
            </a:r>
          </a:p>
        </p:txBody>
      </p:sp>
    </p:spTree>
    <p:extLst>
      <p:ext uri="{BB962C8B-B14F-4D97-AF65-F5344CB8AC3E}">
        <p14:creationId xmlns:p14="http://schemas.microsoft.com/office/powerpoint/2010/main" val="378651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9B6B5-23E9-56F5-19D3-71203B55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504"/>
            <a:ext cx="10515600" cy="893404"/>
          </a:xfrm>
        </p:spPr>
        <p:txBody>
          <a:bodyPr/>
          <a:lstStyle/>
          <a:p>
            <a:r>
              <a:rPr lang="en-US" dirty="0"/>
              <a:t>DISCOVERY SESSION – breakout #1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E4DDD8-AC2C-6B4A-AF3E-4D28EFEEED0B}"/>
              </a:ext>
            </a:extLst>
          </p:cNvPr>
          <p:cNvSpPr/>
          <p:nvPr/>
        </p:nvSpPr>
        <p:spPr>
          <a:xfrm>
            <a:off x="674915" y="1457801"/>
            <a:ext cx="10384971" cy="470898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b="1" dirty="0">
                <a:solidFill>
                  <a:srgbClr val="212121"/>
                </a:solidFill>
                <a:latin typeface="Tahoma"/>
                <a:ea typeface="Tahoma"/>
                <a:cs typeface="Tahoma"/>
              </a:rPr>
              <a:t>Strategic Goal</a:t>
            </a:r>
            <a:r>
              <a:rPr lang="en-GB" sz="2000" dirty="0">
                <a:solidFill>
                  <a:srgbClr val="212121"/>
                </a:solidFill>
                <a:latin typeface="Tahoma"/>
                <a:ea typeface="Tahoma"/>
                <a:cs typeface="Tahoma"/>
              </a:rPr>
              <a:t>: At the first breakout session, the goal is for the Ambassadors to get comfortable openly talking about themselves in a safe environment. No scribe required.</a:t>
            </a:r>
          </a:p>
          <a:p>
            <a:endParaRPr lang="en-GB" sz="2000" dirty="0">
              <a:solidFill>
                <a:srgbClr val="21212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000" b="1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Begin with introductions, ice breaker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Ask the following ice breaker questions of everyone: 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your </a:t>
            </a:r>
            <a:r>
              <a:rPr lang="en-GB" sz="2000" dirty="0" err="1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favorite</a:t>
            </a:r>
            <a:r>
              <a:rPr lang="en-GB" sz="2000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song and why?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were stranded on an island what would you bring?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round of questions: Ask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your job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are you passionate about in your job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 you hope to get out of this program? 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there is time, close with WHAT ARE YOUR CHALLENGES? Time management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facilitator then shares how the discovery session went, “My group was fantastic, so many are passionate about their job and love helping people  - the  #1 challenge is too few hours in a day." </a:t>
            </a:r>
          </a:p>
        </p:txBody>
      </p:sp>
    </p:spTree>
    <p:extLst>
      <p:ext uri="{BB962C8B-B14F-4D97-AF65-F5344CB8AC3E}">
        <p14:creationId xmlns:p14="http://schemas.microsoft.com/office/powerpoint/2010/main" val="3163676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9B6B5-23E9-56F5-19D3-71203B55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504"/>
            <a:ext cx="10515600" cy="893404"/>
          </a:xfrm>
        </p:spPr>
        <p:txBody>
          <a:bodyPr/>
          <a:lstStyle/>
          <a:p>
            <a:r>
              <a:rPr lang="en-US" dirty="0"/>
              <a:t>INDIVIDUAL GOALS – breakout #2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51D99C-3E13-104A-A6A0-39C6435BE0AF}"/>
              </a:ext>
            </a:extLst>
          </p:cNvPr>
          <p:cNvSpPr/>
          <p:nvPr/>
        </p:nvSpPr>
        <p:spPr>
          <a:xfrm>
            <a:off x="1023258" y="1823054"/>
            <a:ext cx="963022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  <a:latin typeface="+mj-lt"/>
              </a:rPr>
              <a:t>Make sure to send the individual and group goal document one week in advance so that the cohort come prepared. 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  <a:latin typeface="+mj-lt"/>
              </a:rPr>
              <a:t>Ask for one or two volunteers, a scribe and someone to share the group responses (can be the same).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  <a:latin typeface="+mj-lt"/>
              </a:rPr>
              <a:t>Begin by asking: 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  <a:latin typeface="+mj-lt"/>
              </a:rPr>
              <a:t>What are your top 3 goals?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  <a:latin typeface="+mj-lt"/>
              </a:rPr>
              <a:t>Why did you choose that goal?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  <a:latin typeface="+mj-lt"/>
              </a:rPr>
              <a:t>How do you think you are perceived now? 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  <a:latin typeface="+mj-lt"/>
              </a:rPr>
              <a:t>This is the time to be encouraging and open - I don't ask everyone a question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  <a:latin typeface="+mj-lt"/>
              </a:rPr>
              <a:t>When you come back together as a group; read out the personal goals and give the champions the lists. </a:t>
            </a:r>
          </a:p>
          <a:p>
            <a:endParaRPr lang="en-GB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6894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8795E1-92D5-6546-BF94-C74C45068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8" r="90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53CE44-BCF2-3548-ABBE-4D5FCFFBA188}"/>
              </a:ext>
            </a:extLst>
          </p:cNvPr>
          <p:cNvSpPr txBox="1"/>
          <p:nvPr/>
        </p:nvSpPr>
        <p:spPr>
          <a:xfrm>
            <a:off x="8830849" y="400833"/>
            <a:ext cx="191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Pg. 42 of playbook</a:t>
            </a:r>
          </a:p>
        </p:txBody>
      </p:sp>
    </p:spTree>
    <p:extLst>
      <p:ext uri="{BB962C8B-B14F-4D97-AF65-F5344CB8AC3E}">
        <p14:creationId xmlns:p14="http://schemas.microsoft.com/office/powerpoint/2010/main" val="1386747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9B6B5-23E9-56F5-19D3-71203B55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43" y="299333"/>
            <a:ext cx="10515600" cy="893404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GROUP OBJECTIVES – breakout #3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6A356E-99D4-E540-92D5-B6AD27FF9C66}"/>
              </a:ext>
            </a:extLst>
          </p:cNvPr>
          <p:cNvSpPr/>
          <p:nvPr/>
        </p:nvSpPr>
        <p:spPr>
          <a:xfrm>
            <a:off x="767442" y="2860825"/>
            <a:ext cx="93780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</a:rPr>
              <a:t>Again, refer to the handout called Individual and Group Objectives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</a:rPr>
              <a:t>Ask for a scribe and someone to read out (can be the same person)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</a:rPr>
              <a:t>Ask, What improvements or gaps do you see that might improve the advancement of women in the workplace?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</a:rPr>
              <a:t>You just want the ideas NOT the solutions, as that comes later when the champions look at all the ideas and combine them into refined issues. 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121"/>
                </a:solidFill>
              </a:rPr>
              <a:t>When you come back together as a group: read out the ideas and give the champions the lists.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AA8F59-CBAF-604B-B233-8A2B027A20A9}"/>
              </a:ext>
            </a:extLst>
          </p:cNvPr>
          <p:cNvSpPr/>
          <p:nvPr/>
        </p:nvSpPr>
        <p:spPr>
          <a:xfrm>
            <a:off x="767442" y="1643581"/>
            <a:ext cx="102162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212121"/>
                </a:solidFill>
              </a:rPr>
              <a:t>Strategic Goal</a:t>
            </a:r>
            <a:r>
              <a:rPr lang="en-GB" sz="2000" dirty="0">
                <a:solidFill>
                  <a:srgbClr val="212121"/>
                </a:solidFill>
              </a:rPr>
              <a:t>: This third breakout is designed to gather ideas on improvements, gaps, or challenges that impact the advancement of women and men in the workplace. Ask for a scribe volunteer.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74609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104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Freeform: Shape 105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54" name="Isosceles Triangle 105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image1.png">
            <a:extLst>
              <a:ext uri="{FF2B5EF4-FFF2-40B4-BE49-F238E27FC236}">
                <a16:creationId xmlns:a16="http://schemas.microsoft.com/office/drawing/2014/main" id="{8C1D61C1-1706-C548-BFF8-C73D7BA1F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" r="1" b="24356"/>
          <a:stretch/>
        </p:blipFill>
        <p:spPr bwMode="auto">
          <a:xfrm>
            <a:off x="1929648" y="643467"/>
            <a:ext cx="8332703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6" name="Isosceles Triangle 105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82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58595B"/>
      </a:dk1>
      <a:lt1>
        <a:sysClr val="window" lastClr="FFFFFF"/>
      </a:lt1>
      <a:dk2>
        <a:srgbClr val="44546A"/>
      </a:dk2>
      <a:lt2>
        <a:srgbClr val="FFFFFF"/>
      </a:lt2>
      <a:accent1>
        <a:srgbClr val="7757A1"/>
      </a:accent1>
      <a:accent2>
        <a:srgbClr val="FB515B"/>
      </a:accent2>
      <a:accent3>
        <a:srgbClr val="86D5C8"/>
      </a:accent3>
      <a:accent4>
        <a:srgbClr val="F9EB3B"/>
      </a:accent4>
      <a:accent5>
        <a:srgbClr val="58595B"/>
      </a:accent5>
      <a:accent6>
        <a:srgbClr val="70AD47"/>
      </a:accent6>
      <a:hlink>
        <a:srgbClr val="0563C1"/>
      </a:hlink>
      <a:folHlink>
        <a:srgbClr val="954F72"/>
      </a:folHlink>
    </a:clrScheme>
    <a:fontScheme name="HBA 202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97C37DD4238B4F930C1EF0C7F7C74C" ma:contentTypeVersion="18" ma:contentTypeDescription="Create a new document." ma:contentTypeScope="" ma:versionID="1b36ff3a1645c50f1a003125e6fceab3">
  <xsd:schema xmlns:xsd="http://www.w3.org/2001/XMLSchema" xmlns:xs="http://www.w3.org/2001/XMLSchema" xmlns:p="http://schemas.microsoft.com/office/2006/metadata/properties" xmlns:ns2="6567fc2e-c94f-4f71-af92-115445ccf8f3" xmlns:ns3="87f8f5f4-4489-4b4f-b18d-0eb8c1bbf1b7" targetNamespace="http://schemas.microsoft.com/office/2006/metadata/properties" ma:root="true" ma:fieldsID="5b4b77240cb5a756131411347b32b400" ns2:_="" ns3:_="">
    <xsd:import namespace="6567fc2e-c94f-4f71-af92-115445ccf8f3"/>
    <xsd:import namespace="87f8f5f4-4489-4b4f-b18d-0eb8c1bbf1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67fc2e-c94f-4f71-af92-115445ccf8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d5ff77b-0f55-4114-bacb-f2d3137cdf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f8f5f4-4489-4b4f-b18d-0eb8c1bbf1b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5c148b1-9567-4475-a6f0-0e54fc6116ba}" ma:internalName="TaxCatchAll" ma:showField="CatchAllData" ma:web="87f8f5f4-4489-4b4f-b18d-0eb8c1bbf1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083151-3735-4DA9-903D-BA96574242CA}"/>
</file>

<file path=customXml/itemProps2.xml><?xml version="1.0" encoding="utf-8"?>
<ds:datastoreItem xmlns:ds="http://schemas.openxmlformats.org/officeDocument/2006/customXml" ds:itemID="{F5374419-0C22-4AE6-8C05-4DC04717AD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2022 HBA template (1)</Template>
  <TotalTime>482</TotalTime>
  <Words>419</Words>
  <Application>Microsoft Office PowerPoint</Application>
  <PresentationFormat>Widescreen</PresentationFormat>
  <Paragraphs>33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DISCOVERY SESSION – breakout #1</vt:lpstr>
      <vt:lpstr>INDIVIDUAL GOALS – breakout #2</vt:lpstr>
      <vt:lpstr>PowerPoint Presentation</vt:lpstr>
      <vt:lpstr>GROUP OBJECTIVES – breakout #3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LeAnna Carey</dc:creator>
  <cp:lastModifiedBy>Kathleen Rietzl</cp:lastModifiedBy>
  <cp:revision>9</cp:revision>
  <dcterms:created xsi:type="dcterms:W3CDTF">2023-09-12T12:48:01Z</dcterms:created>
  <dcterms:modified xsi:type="dcterms:W3CDTF">2024-03-20T13:10:57Z</dcterms:modified>
</cp:coreProperties>
</file>