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313" r:id="rId3"/>
    <p:sldId id="296" r:id="rId4"/>
    <p:sldId id="315" r:id="rId5"/>
    <p:sldId id="307" r:id="rId6"/>
    <p:sldId id="317" r:id="rId7"/>
    <p:sldId id="257" r:id="rId8"/>
    <p:sldId id="319" r:id="rId9"/>
    <p:sldId id="320" r:id="rId10"/>
    <p:sldId id="321" r:id="rId11"/>
    <p:sldId id="318" r:id="rId12"/>
    <p:sldId id="322" r:id="rId13"/>
    <p:sldId id="324" r:id="rId14"/>
    <p:sldId id="325" r:id="rId15"/>
    <p:sldId id="326" r:id="rId16"/>
    <p:sldId id="327" r:id="rId17"/>
    <p:sldId id="286" r:id="rId18"/>
    <p:sldId id="298" r:id="rId19"/>
    <p:sldId id="312" r:id="rId20"/>
    <p:sldId id="303" r:id="rId21"/>
    <p:sldId id="300" r:id="rId22"/>
    <p:sldId id="301" r:id="rId23"/>
    <p:sldId id="302" r:id="rId24"/>
    <p:sldId id="305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941E"/>
    <a:srgbClr val="595959"/>
    <a:srgbClr val="FFFFFF"/>
    <a:srgbClr val="FE6004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375173-D14F-44CE-B2F4-B3557F7AF8D9}">
  <a:tblStyle styleId="{20375173-D14F-44CE-B2F4-B3557F7AF8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72" autoAdjust="0"/>
  </p:normalViewPr>
  <p:slideViewPr>
    <p:cSldViewPr snapToGrid="0">
      <p:cViewPr varScale="1">
        <p:scale>
          <a:sx n="194" d="100"/>
          <a:sy n="194" d="100"/>
        </p:scale>
        <p:origin x="756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82a84721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182a84721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4300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82a84721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182a84721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9299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182a847216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182a847216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789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54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182a8472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182a8472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182a8472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182a8472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253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182a8472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182a8472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25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182a8472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182a8472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5047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82a84721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182a84721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425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82a84721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182a84721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237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82a84721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182a84721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070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hyperlink" Target="https://library.educause.edu/resources/2021/9/the-higher-education-reference-model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hyperlink" Target="https://library.educause.edu/resources/2021/9/the-higher-education-reference-model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hyperlink" Target="https://library.educause.edu/resources/2021/9/the-higher-education-reference-model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hyperlink" Target="https://library.educause.edu/resources/2021/9/the-higher-education-reference-model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hyperlink" Target="https://library.educause.edu/resources/2021/9/the-higher-education-reference-model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hyperlink" Target="https://library.educause.edu/resources/2021/9/the-higher-education-reference-models" TargetMode="Externa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hyperlink" Target="https://library.educause.edu/resources/2021/9/the-higher-education-reference-model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library.educause.edu/resources/2021/9/the-higher-education-reference-models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educause.edu/resources/2021/9/the-higher-education-reference-models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educause.edu/resources/2021/9/the-higher-education-reference-models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educause.edu/resources/2021/9/the-higher-education-reference-model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educause.edu/resources/2021/9/the-higher-education-reference-models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educause.edu/resources/2021/9/the-higher-education-reference-model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educause.edu/resources/2021/9/the-higher-education-reference-model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educause.edu/resources/2021/9/the-higher-education-reference-model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educause.edu/resources/2021/9/the-higher-education-reference-models" TargetMode="External"/><Relationship Id="rId2" Type="http://schemas.openxmlformats.org/officeDocument/2006/relationships/hyperlink" Target="mailto:dan.miller@njedge.net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library.educause.edu/resources/2021/9/the-higher-education-reference-models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library.educause.edu/resources/2021/9/the-higher-education-reference-models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hyperlink" Target="https://library.educause.edu/resources/2021/9/the-higher-education-reference-models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hyperlink" Target="https://library.educause.edu/resources/2021/9/the-higher-education-reference-model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hyperlink" Target="https://library.educause.edu/resources/2021/9/the-higher-education-reference-model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hyperlink" Target="https://library.educause.edu/resources/2021/9/the-higher-education-reference-model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0" y="437535"/>
            <a:ext cx="8520600" cy="264979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800"/>
              </a:spcAft>
              <a:buNone/>
            </a:pPr>
            <a:r>
              <a:rPr lang="en" sz="4000" dirty="0"/>
              <a:t>The HERM</a:t>
            </a:r>
            <a:br>
              <a:rPr lang="en" sz="4000" dirty="0"/>
            </a:br>
            <a:r>
              <a:rPr lang="en" sz="4000" dirty="0"/>
              <a:t>Business Capability Model</a:t>
            </a:r>
            <a:br>
              <a:rPr lang="en" sz="4000" dirty="0"/>
            </a:br>
            <a:br>
              <a:rPr lang="en" sz="2800" dirty="0"/>
            </a:br>
            <a:r>
              <a:rPr lang="en" sz="2800" dirty="0"/>
              <a:t>A Framework for </a:t>
            </a:r>
            <a:r>
              <a:rPr lang="en-US" sz="2800" dirty="0"/>
              <a:t>Digital Transformation</a:t>
            </a:r>
            <a:endParaRPr sz="2800"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8" y="3290700"/>
            <a:ext cx="8520600" cy="10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40" dirty="0"/>
              <a:t>Edge Board of Trustees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40" dirty="0"/>
              <a:t>June 2023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(selected images updated March 2024)</a:t>
            </a:r>
            <a:endParaRPr sz="1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EAD1D4-E942-EC7C-3E1D-D7DFD5B7F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60" y="4376700"/>
            <a:ext cx="657679" cy="41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164200" cy="3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Higher</a:t>
            </a:r>
            <a:br>
              <a:rPr lang="en" sz="2000" dirty="0"/>
            </a:br>
            <a:r>
              <a:rPr lang="en" sz="2000" dirty="0"/>
              <a:t>Education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B</a:t>
            </a:r>
            <a:r>
              <a:rPr lang="en" sz="3200" dirty="0"/>
              <a:t>usiness </a:t>
            </a:r>
            <a:r>
              <a:rPr lang="en" sz="3200" b="1" dirty="0"/>
              <a:t>C</a:t>
            </a:r>
            <a:r>
              <a:rPr lang="en" sz="3200" dirty="0"/>
              <a:t>apability </a:t>
            </a:r>
            <a:r>
              <a:rPr lang="en" sz="3200" b="1" dirty="0"/>
              <a:t>M</a:t>
            </a:r>
            <a:r>
              <a:rPr lang="en" sz="3200" dirty="0"/>
              <a:t>odel</a:t>
            </a:r>
            <a:endParaRPr sz="3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/>
              <a:t>(HERM </a:t>
            </a:r>
            <a:r>
              <a:rPr lang="en-US" sz="900" dirty="0"/>
              <a:t>  BC</a:t>
            </a:r>
            <a:r>
              <a:rPr lang="en" sz="900" dirty="0"/>
              <a:t>M v300)</a:t>
            </a:r>
            <a:endParaRPr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BEB80-0B70-7DF0-583E-4224AEB35A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19822" y="79375"/>
            <a:ext cx="6124295" cy="4984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B3A42F-A76D-11E6-1E37-277CEBC22F32}"/>
              </a:ext>
            </a:extLst>
          </p:cNvPr>
          <p:cNvSpPr txBox="1"/>
          <p:nvPr/>
        </p:nvSpPr>
        <p:spPr>
          <a:xfrm>
            <a:off x="5036397" y="2566834"/>
            <a:ext cx="1891146" cy="16158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ENABLING CAPABILITIES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2EE25E-956B-C44F-68C0-79FD3E70BD95}"/>
              </a:ext>
            </a:extLst>
          </p:cNvPr>
          <p:cNvSpPr txBox="1"/>
          <p:nvPr/>
        </p:nvSpPr>
        <p:spPr>
          <a:xfrm>
            <a:off x="4523509" y="76874"/>
            <a:ext cx="2902527" cy="160493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bg1"/>
                </a:solidFill>
              </a:rPr>
              <a:t>CORE CAPABILITIES AND VALUE CHAINS</a:t>
            </a:r>
          </a:p>
        </p:txBody>
      </p:sp>
      <p:sp>
        <p:nvSpPr>
          <p:cNvPr id="6" name="Google Shape;90;p17">
            <a:extLst>
              <a:ext uri="{FF2B5EF4-FFF2-40B4-BE49-F238E27FC236}">
                <a16:creationId xmlns:a16="http://schemas.microsoft.com/office/drawing/2014/main" id="{87ADE77D-CC82-5ED1-BB10-BB5B53ED2FE2}"/>
              </a:ext>
            </a:extLst>
          </p:cNvPr>
          <p:cNvSpPr/>
          <p:nvPr/>
        </p:nvSpPr>
        <p:spPr>
          <a:xfrm>
            <a:off x="900825" y="3548273"/>
            <a:ext cx="1775400" cy="609300"/>
          </a:xfrm>
          <a:prstGeom prst="wedgeRectCallout">
            <a:avLst>
              <a:gd name="adj1" fmla="val 185904"/>
              <a:gd name="adj2" fmla="val -582371"/>
            </a:avLst>
          </a:prstGeom>
          <a:solidFill>
            <a:srgbClr val="002060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7" name="Google Shape;90;p17">
            <a:extLst>
              <a:ext uri="{FF2B5EF4-FFF2-40B4-BE49-F238E27FC236}">
                <a16:creationId xmlns:a16="http://schemas.microsoft.com/office/drawing/2014/main" id="{DAF16263-3782-1BD2-B1E3-3955B2E1864A}"/>
              </a:ext>
            </a:extLst>
          </p:cNvPr>
          <p:cNvSpPr/>
          <p:nvPr/>
        </p:nvSpPr>
        <p:spPr>
          <a:xfrm>
            <a:off x="909390" y="3593484"/>
            <a:ext cx="1775400" cy="609300"/>
          </a:xfrm>
          <a:prstGeom prst="wedgeRectCallout">
            <a:avLst>
              <a:gd name="adj1" fmla="val 178981"/>
              <a:gd name="adj2" fmla="val -204766"/>
            </a:avLst>
          </a:prstGeom>
          <a:solidFill>
            <a:srgbClr val="002060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8" name="Google Shape;63;p14">
            <a:extLst>
              <a:ext uri="{FF2B5EF4-FFF2-40B4-BE49-F238E27FC236}">
                <a16:creationId xmlns:a16="http://schemas.microsoft.com/office/drawing/2014/main" id="{79C1D1D2-6B15-444A-F20D-F83E1C81BB0B}"/>
              </a:ext>
            </a:extLst>
          </p:cNvPr>
          <p:cNvSpPr txBox="1"/>
          <p:nvPr/>
        </p:nvSpPr>
        <p:spPr>
          <a:xfrm>
            <a:off x="49160" y="3263140"/>
            <a:ext cx="2819940" cy="147729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Divided into two major groups:</a:t>
            </a:r>
          </a:p>
          <a:p>
            <a:pPr marL="0" lvl="0" indent="0" algn="ctr" rtl="0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Core Capabilities and Value Chains</a:t>
            </a:r>
          </a:p>
          <a:p>
            <a:pPr marL="0" lvl="0" indent="0" algn="ctr" rtl="0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Enabling Capabilities</a:t>
            </a:r>
            <a:endParaRPr b="1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3F1428-E06B-CC4E-766C-096A0499CB24}"/>
              </a:ext>
            </a:extLst>
          </p:cNvPr>
          <p:cNvGrpSpPr/>
          <p:nvPr/>
        </p:nvGrpSpPr>
        <p:grpSpPr>
          <a:xfrm>
            <a:off x="-172748" y="4995575"/>
            <a:ext cx="9281923" cy="181391"/>
            <a:chOff x="-172748" y="4995575"/>
            <a:chExt cx="9281923" cy="1813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23B382-9CD4-B9B6-BBBE-2873B1D65786}"/>
                </a:ext>
              </a:extLst>
            </p:cNvPr>
            <p:cNvSpPr txBox="1"/>
            <p:nvPr/>
          </p:nvSpPr>
          <p:spPr>
            <a:xfrm>
              <a:off x="-172748" y="5023078"/>
              <a:ext cx="5613770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indent="0">
                <a:buNone/>
              </a:pPr>
              <a:r>
                <a:rPr lang="en-US" sz="4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</a:rPr>
                <a:t>HE Reference Models Global Initiative Launch 2021 (adapted). To access the HERM library, including the Business Capability Model: </a:t>
              </a:r>
              <a:r>
                <a:rPr lang="en-US" sz="400" dirty="0">
                  <a:solidFill>
                    <a:srgbClr val="524F4F"/>
                  </a:solidFill>
                  <a:latin typeface="Arial Narrow" panose="020B0606020202030204" pitchFamily="34" charset="0"/>
                  <a:hlinkClick r:id="rId4"/>
                </a:rPr>
                <a:t>https://library.educause.edu/resources/2021/9/the-higher-education-reference-models</a:t>
              </a:r>
              <a:endParaRPr lang="en-US" sz="300" dirty="0"/>
            </a:p>
          </p:txBody>
        </p:sp>
        <p:pic>
          <p:nvPicPr>
            <p:cNvPr id="11" name="Google Shape;20;p4">
              <a:extLst>
                <a:ext uri="{FF2B5EF4-FFF2-40B4-BE49-F238E27FC236}">
                  <a16:creationId xmlns:a16="http://schemas.microsoft.com/office/drawing/2014/main" id="{DFD5E355-B7FC-3ED5-87E4-4731E2589FB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96250" y="4995575"/>
              <a:ext cx="412925" cy="1479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28947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7;p16">
            <a:extLst>
              <a:ext uri="{FF2B5EF4-FFF2-40B4-BE49-F238E27FC236}">
                <a16:creationId xmlns:a16="http://schemas.microsoft.com/office/drawing/2014/main" id="{57A55648-E5AE-57DA-79A6-AFF67195CC7F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316463" y="1499672"/>
            <a:ext cx="8511073" cy="3490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5" name="Google Shape;85;p17"/>
          <p:cNvGraphicFramePr/>
          <p:nvPr/>
        </p:nvGraphicFramePr>
        <p:xfrm>
          <a:off x="2049525" y="257163"/>
          <a:ext cx="6840750" cy="1121863"/>
        </p:xfrm>
        <a:graphic>
          <a:graphicData uri="http://schemas.openxmlformats.org/drawingml/2006/table">
            <a:tbl>
              <a:tblPr>
                <a:noFill/>
                <a:tableStyleId>{20375173-D14F-44CE-B2F4-B3557F7AF8D9}</a:tableStyleId>
              </a:tblPr>
              <a:tblGrid>
                <a:gridCol w="167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/>
                        <a:t>Learning and Teaching</a:t>
                      </a:r>
                      <a:endParaRPr sz="1100" b="1" dirty="0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/>
                        <a:t>Design || Recruit || Enroll || Deliver || Assess|| Confer</a:t>
                      </a:r>
                      <a:endParaRPr sz="1000" b="1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/>
                        <a:t>Student Recruitment (2), Admission (3), Enrollment (3), Student Management (8), </a:t>
                      </a:r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Student Support (5)</a:t>
                      </a:r>
                      <a:endParaRPr lang="en-US" sz="800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Curriculum Management (7), </a:t>
                      </a:r>
                      <a:r>
                        <a:rPr lang="en-US" sz="800" dirty="0"/>
                        <a:t>Delivery (4), Assessment (2), Completion Management (1)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/>
                        <a:t>Research</a:t>
                      </a:r>
                      <a:endParaRPr sz="1100" b="1" dirty="0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dk1"/>
                          </a:solidFill>
                        </a:rPr>
                        <a:t>Plan || Fund || Assure || Conduct || Desseminate</a:t>
                      </a:r>
                      <a:endParaRPr sz="1000" b="1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Research Planning (3), Funding (2), Assurance (4), Management (2), Delivery (4), Dissemination (4)</a:t>
                      </a:r>
                      <a:endParaRPr lang="en-US" sz="9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6" name="Google Shape;86;p17"/>
          <p:cNvSpPr txBox="1"/>
          <p:nvPr/>
        </p:nvSpPr>
        <p:spPr>
          <a:xfrm>
            <a:off x="253725" y="257100"/>
            <a:ext cx="1752000" cy="817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Core Capabilities</a:t>
            </a:r>
            <a:endParaRPr sz="1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Value Chains</a:t>
            </a:r>
            <a:endParaRPr sz="1500" b="1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2B81AC-492D-DEF3-EF84-B70ED50895AB}"/>
              </a:ext>
            </a:extLst>
          </p:cNvPr>
          <p:cNvCxnSpPr>
            <a:cxnSpLocks/>
          </p:cNvCxnSpPr>
          <p:nvPr/>
        </p:nvCxnSpPr>
        <p:spPr>
          <a:xfrm>
            <a:off x="2143432" y="535858"/>
            <a:ext cx="151416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5B63CF-9C02-EC0F-6DC6-96510C0374CC}"/>
              </a:ext>
            </a:extLst>
          </p:cNvPr>
          <p:cNvCxnSpPr>
            <a:cxnSpLocks/>
          </p:cNvCxnSpPr>
          <p:nvPr/>
        </p:nvCxnSpPr>
        <p:spPr>
          <a:xfrm>
            <a:off x="2143432" y="1144531"/>
            <a:ext cx="6194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87;p17">
            <a:extLst>
              <a:ext uri="{FF2B5EF4-FFF2-40B4-BE49-F238E27FC236}">
                <a16:creationId xmlns:a16="http://schemas.microsoft.com/office/drawing/2014/main" id="{32F6DB4B-D4A9-24C4-56DD-1F4A252FB7B5}"/>
              </a:ext>
            </a:extLst>
          </p:cNvPr>
          <p:cNvSpPr/>
          <p:nvPr/>
        </p:nvSpPr>
        <p:spPr>
          <a:xfrm>
            <a:off x="350702" y="1659858"/>
            <a:ext cx="1357800" cy="153600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88;p17">
            <a:extLst>
              <a:ext uri="{FF2B5EF4-FFF2-40B4-BE49-F238E27FC236}">
                <a16:creationId xmlns:a16="http://schemas.microsoft.com/office/drawing/2014/main" id="{FDB5BB9C-B9FB-55CB-DC4D-3F5193A6C1EA}"/>
              </a:ext>
            </a:extLst>
          </p:cNvPr>
          <p:cNvSpPr/>
          <p:nvPr/>
        </p:nvSpPr>
        <p:spPr>
          <a:xfrm>
            <a:off x="345939" y="3888107"/>
            <a:ext cx="1357800" cy="153600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89;p17">
            <a:extLst>
              <a:ext uri="{FF2B5EF4-FFF2-40B4-BE49-F238E27FC236}">
                <a16:creationId xmlns:a16="http://schemas.microsoft.com/office/drawing/2014/main" id="{DA055A8A-05A6-D66D-8A72-3630154B2B9D}"/>
              </a:ext>
            </a:extLst>
          </p:cNvPr>
          <p:cNvSpPr/>
          <p:nvPr/>
        </p:nvSpPr>
        <p:spPr>
          <a:xfrm>
            <a:off x="3927434" y="1134699"/>
            <a:ext cx="1453800" cy="609300"/>
          </a:xfrm>
          <a:prstGeom prst="wedgeRectCallout">
            <a:avLst>
              <a:gd name="adj1" fmla="val -199003"/>
              <a:gd name="adj2" fmla="val 47955"/>
            </a:avLst>
          </a:prstGeom>
          <a:solidFill>
            <a:srgbClr val="002060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" name="Google Shape;87;p17">
            <a:extLst>
              <a:ext uri="{FF2B5EF4-FFF2-40B4-BE49-F238E27FC236}">
                <a16:creationId xmlns:a16="http://schemas.microsoft.com/office/drawing/2014/main" id="{DBBEDF48-F482-250E-AA11-CD5FC42AE817}"/>
              </a:ext>
            </a:extLst>
          </p:cNvPr>
          <p:cNvSpPr/>
          <p:nvPr/>
        </p:nvSpPr>
        <p:spPr>
          <a:xfrm>
            <a:off x="2049524" y="257100"/>
            <a:ext cx="1686733" cy="1121926"/>
          </a:xfrm>
          <a:prstGeom prst="rect">
            <a:avLst/>
          </a:prstGeom>
          <a:noFill/>
          <a:ln w="571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90;p17">
            <a:extLst>
              <a:ext uri="{FF2B5EF4-FFF2-40B4-BE49-F238E27FC236}">
                <a16:creationId xmlns:a16="http://schemas.microsoft.com/office/drawing/2014/main" id="{FC1C24F7-DE44-264E-2CE3-59A5B605AD22}"/>
              </a:ext>
            </a:extLst>
          </p:cNvPr>
          <p:cNvSpPr/>
          <p:nvPr/>
        </p:nvSpPr>
        <p:spPr>
          <a:xfrm>
            <a:off x="3824921" y="1134699"/>
            <a:ext cx="1775400" cy="609300"/>
          </a:xfrm>
          <a:prstGeom prst="wedgeRectCallout">
            <a:avLst>
              <a:gd name="adj1" fmla="val -166870"/>
              <a:gd name="adj2" fmla="val 393917"/>
            </a:avLst>
          </a:prstGeom>
          <a:solidFill>
            <a:srgbClr val="002060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bg1"/>
                </a:solidFill>
              </a:rPr>
              <a:t>Value Chains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15" name="Google Shape;63;p14">
            <a:extLst>
              <a:ext uri="{FF2B5EF4-FFF2-40B4-BE49-F238E27FC236}">
                <a16:creationId xmlns:a16="http://schemas.microsoft.com/office/drawing/2014/main" id="{50FE5448-A061-8713-CDBA-91394223ADB5}"/>
              </a:ext>
            </a:extLst>
          </p:cNvPr>
          <p:cNvSpPr txBox="1"/>
          <p:nvPr/>
        </p:nvSpPr>
        <p:spPr>
          <a:xfrm>
            <a:off x="5766891" y="2763867"/>
            <a:ext cx="2810372" cy="104641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VALUE CHAINS capture how the </a:t>
            </a:r>
            <a:r>
              <a:rPr lang="en-US" b="1" dirty="0">
                <a:solidFill>
                  <a:schemeClr val="bg1"/>
                </a:solidFill>
              </a:rPr>
              <a:t>institution generates value </a:t>
            </a:r>
            <a:r>
              <a:rPr lang="en-US" dirty="0">
                <a:solidFill>
                  <a:schemeClr val="bg1"/>
                </a:solidFill>
              </a:rPr>
              <a:t>through Learning &amp; Teaching and Research.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B3E36E-9413-4346-3A62-BD8BCB34C952}"/>
              </a:ext>
            </a:extLst>
          </p:cNvPr>
          <p:cNvGrpSpPr/>
          <p:nvPr/>
        </p:nvGrpSpPr>
        <p:grpSpPr>
          <a:xfrm>
            <a:off x="-172748" y="4995575"/>
            <a:ext cx="9281923" cy="181391"/>
            <a:chOff x="-172748" y="4995575"/>
            <a:chExt cx="9281923" cy="18139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E1C59C-8DA6-7383-17E1-D6B8B4FE239E}"/>
                </a:ext>
              </a:extLst>
            </p:cNvPr>
            <p:cNvSpPr txBox="1"/>
            <p:nvPr/>
          </p:nvSpPr>
          <p:spPr>
            <a:xfrm>
              <a:off x="-172748" y="5023078"/>
              <a:ext cx="5613770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indent="0">
                <a:buNone/>
              </a:pPr>
              <a:r>
                <a:rPr lang="en-US" sz="4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</a:rPr>
                <a:t>HE Reference Models Global Initiative Launch 2021 (adapted). To access the HERM library, including the Business Capability Model: </a:t>
              </a:r>
              <a:r>
                <a:rPr lang="en-US" sz="400" dirty="0">
                  <a:solidFill>
                    <a:srgbClr val="524F4F"/>
                  </a:solidFill>
                  <a:latin typeface="Arial Narrow" panose="020B0606020202030204" pitchFamily="34" charset="0"/>
                  <a:hlinkClick r:id="rId4"/>
                </a:rPr>
                <a:t>https://library.educause.edu/resources/2021/9/the-higher-education-reference-models</a:t>
              </a:r>
              <a:endParaRPr lang="en-US" sz="300" dirty="0"/>
            </a:p>
          </p:txBody>
        </p:sp>
        <p:pic>
          <p:nvPicPr>
            <p:cNvPr id="18" name="Google Shape;20;p4">
              <a:extLst>
                <a:ext uri="{FF2B5EF4-FFF2-40B4-BE49-F238E27FC236}">
                  <a16:creationId xmlns:a16="http://schemas.microsoft.com/office/drawing/2014/main" id="{95B39F45-6E08-23A9-3DEE-B8F308C3D8D5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96250" y="4995575"/>
              <a:ext cx="412925" cy="1479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67902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7;p16">
            <a:extLst>
              <a:ext uri="{FF2B5EF4-FFF2-40B4-BE49-F238E27FC236}">
                <a16:creationId xmlns:a16="http://schemas.microsoft.com/office/drawing/2014/main" id="{57A55648-E5AE-57DA-79A6-AFF67195CC7F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316463" y="1499672"/>
            <a:ext cx="8511073" cy="3490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5" name="Google Shape;85;p17"/>
          <p:cNvGraphicFramePr/>
          <p:nvPr/>
        </p:nvGraphicFramePr>
        <p:xfrm>
          <a:off x="2049525" y="257163"/>
          <a:ext cx="6840750" cy="1121863"/>
        </p:xfrm>
        <a:graphic>
          <a:graphicData uri="http://schemas.openxmlformats.org/drawingml/2006/table">
            <a:tbl>
              <a:tblPr>
                <a:noFill/>
                <a:tableStyleId>{20375173-D14F-44CE-B2F4-B3557F7AF8D9}</a:tableStyleId>
              </a:tblPr>
              <a:tblGrid>
                <a:gridCol w="167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/>
                        <a:t>Learning and Teaching</a:t>
                      </a:r>
                      <a:endParaRPr sz="1100" b="1" dirty="0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/>
                        <a:t>Design || Recruit || Enroll || Deliver || Assess|| Confer</a:t>
                      </a:r>
                      <a:endParaRPr sz="1000" b="1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/>
                        <a:t>Student Recruitment (2), Admission (3), Enrollment (3), Student Management (8), </a:t>
                      </a:r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Student Support (5)</a:t>
                      </a:r>
                      <a:endParaRPr lang="en-US" sz="800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Curriculum Management (7), </a:t>
                      </a:r>
                      <a:r>
                        <a:rPr lang="en-US" sz="800" dirty="0"/>
                        <a:t>Delivery (4), Assessment (2), Completion Management (1)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/>
                        <a:t>Research</a:t>
                      </a:r>
                      <a:endParaRPr sz="1100" b="1" dirty="0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dk1"/>
                          </a:solidFill>
                        </a:rPr>
                        <a:t>Plan || Fund || Assure || Conduct || Desseminate</a:t>
                      </a:r>
                      <a:endParaRPr sz="1000" b="1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Research Planning (3), Funding (2), Assurance (4), Management (2), Delivery (4), Dissemination (4)</a:t>
                      </a:r>
                      <a:endParaRPr lang="en-US" sz="9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6" name="Google Shape;86;p17"/>
          <p:cNvSpPr txBox="1"/>
          <p:nvPr/>
        </p:nvSpPr>
        <p:spPr>
          <a:xfrm>
            <a:off x="253725" y="257100"/>
            <a:ext cx="1752000" cy="817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Core Capabilities</a:t>
            </a:r>
            <a:endParaRPr sz="1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Value Chains</a:t>
            </a:r>
            <a:endParaRPr sz="1500" b="1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2B81AC-492D-DEF3-EF84-B70ED50895AB}"/>
              </a:ext>
            </a:extLst>
          </p:cNvPr>
          <p:cNvCxnSpPr>
            <a:cxnSpLocks/>
          </p:cNvCxnSpPr>
          <p:nvPr/>
        </p:nvCxnSpPr>
        <p:spPr>
          <a:xfrm>
            <a:off x="2143432" y="535858"/>
            <a:ext cx="151416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5B63CF-9C02-EC0F-6DC6-96510C0374CC}"/>
              </a:ext>
            </a:extLst>
          </p:cNvPr>
          <p:cNvCxnSpPr>
            <a:cxnSpLocks/>
          </p:cNvCxnSpPr>
          <p:nvPr/>
        </p:nvCxnSpPr>
        <p:spPr>
          <a:xfrm>
            <a:off x="2143432" y="1144531"/>
            <a:ext cx="6194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8;p18">
            <a:extLst>
              <a:ext uri="{FF2B5EF4-FFF2-40B4-BE49-F238E27FC236}">
                <a16:creationId xmlns:a16="http://schemas.microsoft.com/office/drawing/2014/main" id="{FB0F7958-7BF8-7E97-37E7-AE0F12BE3C8E}"/>
              </a:ext>
            </a:extLst>
          </p:cNvPr>
          <p:cNvSpPr/>
          <p:nvPr/>
        </p:nvSpPr>
        <p:spPr>
          <a:xfrm>
            <a:off x="368250" y="1799240"/>
            <a:ext cx="8352504" cy="153600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99;p18">
            <a:extLst>
              <a:ext uri="{FF2B5EF4-FFF2-40B4-BE49-F238E27FC236}">
                <a16:creationId xmlns:a16="http://schemas.microsoft.com/office/drawing/2014/main" id="{3A1DBF6D-083E-30FA-A3B7-4B1830F55D6C}"/>
              </a:ext>
            </a:extLst>
          </p:cNvPr>
          <p:cNvSpPr/>
          <p:nvPr/>
        </p:nvSpPr>
        <p:spPr>
          <a:xfrm>
            <a:off x="374829" y="4036974"/>
            <a:ext cx="6974018" cy="153600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0;p18">
            <a:extLst>
              <a:ext uri="{FF2B5EF4-FFF2-40B4-BE49-F238E27FC236}">
                <a16:creationId xmlns:a16="http://schemas.microsoft.com/office/drawing/2014/main" id="{5E141353-39E3-04A2-8587-6C4E8E4413B7}"/>
              </a:ext>
            </a:extLst>
          </p:cNvPr>
          <p:cNvSpPr/>
          <p:nvPr/>
        </p:nvSpPr>
        <p:spPr>
          <a:xfrm>
            <a:off x="2121657" y="1156369"/>
            <a:ext cx="1453800" cy="609300"/>
          </a:xfrm>
          <a:prstGeom prst="wedgeRectCallout">
            <a:avLst>
              <a:gd name="adj1" fmla="val -96168"/>
              <a:gd name="adj2" fmla="val 47759"/>
            </a:avLst>
          </a:prstGeom>
          <a:solidFill>
            <a:srgbClr val="002060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8;p18">
            <a:extLst>
              <a:ext uri="{FF2B5EF4-FFF2-40B4-BE49-F238E27FC236}">
                <a16:creationId xmlns:a16="http://schemas.microsoft.com/office/drawing/2014/main" id="{AC18844F-13C3-99BB-64ED-6A6C8E9A8592}"/>
              </a:ext>
            </a:extLst>
          </p:cNvPr>
          <p:cNvSpPr/>
          <p:nvPr/>
        </p:nvSpPr>
        <p:spPr>
          <a:xfrm>
            <a:off x="3787231" y="334296"/>
            <a:ext cx="3237918" cy="201561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8;p18">
            <a:extLst>
              <a:ext uri="{FF2B5EF4-FFF2-40B4-BE49-F238E27FC236}">
                <a16:creationId xmlns:a16="http://schemas.microsoft.com/office/drawing/2014/main" id="{6C012344-1623-EBE7-5EFA-4DB4D9127220}"/>
              </a:ext>
            </a:extLst>
          </p:cNvPr>
          <p:cNvSpPr/>
          <p:nvPr/>
        </p:nvSpPr>
        <p:spPr>
          <a:xfrm>
            <a:off x="3787230" y="957842"/>
            <a:ext cx="2937419" cy="201561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0;p17">
            <a:extLst>
              <a:ext uri="{FF2B5EF4-FFF2-40B4-BE49-F238E27FC236}">
                <a16:creationId xmlns:a16="http://schemas.microsoft.com/office/drawing/2014/main" id="{9085539C-89BE-4368-1C6B-712832EA6F2E}"/>
              </a:ext>
            </a:extLst>
          </p:cNvPr>
          <p:cNvSpPr/>
          <p:nvPr/>
        </p:nvSpPr>
        <p:spPr>
          <a:xfrm>
            <a:off x="1960857" y="1156593"/>
            <a:ext cx="1775400" cy="609300"/>
          </a:xfrm>
          <a:prstGeom prst="wedgeRectCallout">
            <a:avLst>
              <a:gd name="adj1" fmla="val -50570"/>
              <a:gd name="adj2" fmla="val 409247"/>
            </a:avLst>
          </a:prstGeom>
          <a:solidFill>
            <a:srgbClr val="002060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bg1"/>
                </a:solidFill>
              </a:rPr>
              <a:t>Value Chain Segments</a:t>
            </a:r>
            <a:endParaRPr sz="2000" b="1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D53BDD-0C33-02D5-14F5-037E71BA5AE9}"/>
              </a:ext>
            </a:extLst>
          </p:cNvPr>
          <p:cNvGrpSpPr/>
          <p:nvPr/>
        </p:nvGrpSpPr>
        <p:grpSpPr>
          <a:xfrm>
            <a:off x="-172748" y="4995575"/>
            <a:ext cx="9281923" cy="181391"/>
            <a:chOff x="-172748" y="4995575"/>
            <a:chExt cx="9281923" cy="18139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1432E6-74DB-BB5B-7029-5888EAB170CF}"/>
                </a:ext>
              </a:extLst>
            </p:cNvPr>
            <p:cNvSpPr txBox="1"/>
            <p:nvPr/>
          </p:nvSpPr>
          <p:spPr>
            <a:xfrm>
              <a:off x="-172748" y="5023078"/>
              <a:ext cx="5613770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indent="0">
                <a:buNone/>
              </a:pPr>
              <a:r>
                <a:rPr lang="en-US" sz="4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</a:rPr>
                <a:t>HE Reference Models Global Initiative Launch 2021 (adapted). To access the HERM library, including the Business Capability Model: </a:t>
              </a:r>
              <a:r>
                <a:rPr lang="en-US" sz="400" dirty="0">
                  <a:solidFill>
                    <a:srgbClr val="524F4F"/>
                  </a:solidFill>
                  <a:latin typeface="Arial Narrow" panose="020B0606020202030204" pitchFamily="34" charset="0"/>
                  <a:hlinkClick r:id="rId4"/>
                </a:rPr>
                <a:t>https://library.educause.edu/resources/2021/9/the-higher-education-reference-models</a:t>
              </a:r>
              <a:endParaRPr lang="en-US" sz="300" dirty="0"/>
            </a:p>
          </p:txBody>
        </p:sp>
        <p:pic>
          <p:nvPicPr>
            <p:cNvPr id="13" name="Google Shape;20;p4">
              <a:extLst>
                <a:ext uri="{FF2B5EF4-FFF2-40B4-BE49-F238E27FC236}">
                  <a16:creationId xmlns:a16="http://schemas.microsoft.com/office/drawing/2014/main" id="{28A14A04-8D6E-DB51-466A-76E778D5DEF7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96250" y="4995575"/>
              <a:ext cx="412925" cy="1479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36638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7;p16">
            <a:extLst>
              <a:ext uri="{FF2B5EF4-FFF2-40B4-BE49-F238E27FC236}">
                <a16:creationId xmlns:a16="http://schemas.microsoft.com/office/drawing/2014/main" id="{57A55648-E5AE-57DA-79A6-AFF67195CC7F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316463" y="1499672"/>
            <a:ext cx="8511073" cy="3490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5" name="Google Shape;85;p17"/>
          <p:cNvGraphicFramePr/>
          <p:nvPr/>
        </p:nvGraphicFramePr>
        <p:xfrm>
          <a:off x="2049525" y="257163"/>
          <a:ext cx="6840750" cy="1121863"/>
        </p:xfrm>
        <a:graphic>
          <a:graphicData uri="http://schemas.openxmlformats.org/drawingml/2006/table">
            <a:tbl>
              <a:tblPr>
                <a:noFill/>
                <a:tableStyleId>{20375173-D14F-44CE-B2F4-B3557F7AF8D9}</a:tableStyleId>
              </a:tblPr>
              <a:tblGrid>
                <a:gridCol w="167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/>
                        <a:t>Learning and Teaching</a:t>
                      </a:r>
                      <a:endParaRPr sz="1100" b="1" dirty="0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/>
                        <a:t>Design || Recruit || Enroll || Deliver || Assess|| Confer</a:t>
                      </a:r>
                      <a:endParaRPr sz="1000" b="1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/>
                        <a:t>Student Recruitment (2), Admission (3), Enrollment (3), Student Management (8), </a:t>
                      </a:r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Student Support (5)</a:t>
                      </a:r>
                      <a:endParaRPr lang="en-US" sz="800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Curriculum Management (7), </a:t>
                      </a:r>
                      <a:r>
                        <a:rPr lang="en-US" sz="800" dirty="0"/>
                        <a:t>Delivery (4), Assessment (2), Completion Management (1)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/>
                        <a:t>Research</a:t>
                      </a:r>
                      <a:endParaRPr sz="1100" b="1" dirty="0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dk1"/>
                          </a:solidFill>
                        </a:rPr>
                        <a:t>Plan || Fund || Assure || Conduct || Desseminate</a:t>
                      </a:r>
                      <a:endParaRPr sz="1000" b="1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Research Planning (3), Funding (2), Assurance (4), Management (2), Delivery (4), Dissemination (4)</a:t>
                      </a:r>
                      <a:endParaRPr lang="en-US" sz="9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6" name="Google Shape;86;p17"/>
          <p:cNvSpPr txBox="1"/>
          <p:nvPr/>
        </p:nvSpPr>
        <p:spPr>
          <a:xfrm>
            <a:off x="253725" y="257100"/>
            <a:ext cx="1752000" cy="817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Core Capabilities</a:t>
            </a:r>
            <a:endParaRPr sz="1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Value Chains</a:t>
            </a:r>
            <a:endParaRPr sz="1500" b="1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2B81AC-492D-DEF3-EF84-B70ED50895AB}"/>
              </a:ext>
            </a:extLst>
          </p:cNvPr>
          <p:cNvCxnSpPr>
            <a:cxnSpLocks/>
          </p:cNvCxnSpPr>
          <p:nvPr/>
        </p:nvCxnSpPr>
        <p:spPr>
          <a:xfrm>
            <a:off x="2143432" y="535858"/>
            <a:ext cx="151416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5B63CF-9C02-EC0F-6DC6-96510C0374CC}"/>
              </a:ext>
            </a:extLst>
          </p:cNvPr>
          <p:cNvCxnSpPr>
            <a:cxnSpLocks/>
          </p:cNvCxnSpPr>
          <p:nvPr/>
        </p:nvCxnSpPr>
        <p:spPr>
          <a:xfrm>
            <a:off x="2143432" y="1144531"/>
            <a:ext cx="6194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120;p20">
            <a:extLst>
              <a:ext uri="{FF2B5EF4-FFF2-40B4-BE49-F238E27FC236}">
                <a16:creationId xmlns:a16="http://schemas.microsoft.com/office/drawing/2014/main" id="{B08D6AC9-B7F9-7B7F-1B62-E7E2EFF6AC8A}"/>
              </a:ext>
            </a:extLst>
          </p:cNvPr>
          <p:cNvSpPr/>
          <p:nvPr/>
        </p:nvSpPr>
        <p:spPr>
          <a:xfrm>
            <a:off x="383921" y="1961955"/>
            <a:ext cx="739417" cy="140700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21;p20">
            <a:extLst>
              <a:ext uri="{FF2B5EF4-FFF2-40B4-BE49-F238E27FC236}">
                <a16:creationId xmlns:a16="http://schemas.microsoft.com/office/drawing/2014/main" id="{CC70C8D7-1BA8-B2C2-D57E-633FD559C448}"/>
              </a:ext>
            </a:extLst>
          </p:cNvPr>
          <p:cNvSpPr/>
          <p:nvPr/>
        </p:nvSpPr>
        <p:spPr>
          <a:xfrm>
            <a:off x="1763792" y="2692674"/>
            <a:ext cx="711600" cy="140700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22;p20">
            <a:extLst>
              <a:ext uri="{FF2B5EF4-FFF2-40B4-BE49-F238E27FC236}">
                <a16:creationId xmlns:a16="http://schemas.microsoft.com/office/drawing/2014/main" id="{5E48C020-0C88-E2E6-8D6A-A0CF4885D47A}"/>
              </a:ext>
            </a:extLst>
          </p:cNvPr>
          <p:cNvSpPr/>
          <p:nvPr/>
        </p:nvSpPr>
        <p:spPr>
          <a:xfrm>
            <a:off x="2070683" y="1152900"/>
            <a:ext cx="1453800" cy="609300"/>
          </a:xfrm>
          <a:prstGeom prst="wedgeRectCallout">
            <a:avLst>
              <a:gd name="adj1" fmla="val -114785"/>
              <a:gd name="adj2" fmla="val 82234"/>
            </a:avLst>
          </a:prstGeom>
          <a:solidFill>
            <a:srgbClr val="002060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20;p20">
            <a:extLst>
              <a:ext uri="{FF2B5EF4-FFF2-40B4-BE49-F238E27FC236}">
                <a16:creationId xmlns:a16="http://schemas.microsoft.com/office/drawing/2014/main" id="{3DA00115-FE6D-0FE7-D132-36737D448B65}"/>
              </a:ext>
            </a:extLst>
          </p:cNvPr>
          <p:cNvSpPr/>
          <p:nvPr/>
        </p:nvSpPr>
        <p:spPr>
          <a:xfrm>
            <a:off x="5914397" y="1966718"/>
            <a:ext cx="651714" cy="140700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8;p18">
            <a:extLst>
              <a:ext uri="{FF2B5EF4-FFF2-40B4-BE49-F238E27FC236}">
                <a16:creationId xmlns:a16="http://schemas.microsoft.com/office/drawing/2014/main" id="{10F6F436-A980-3EDA-C461-49A3AFD71D78}"/>
              </a:ext>
            </a:extLst>
          </p:cNvPr>
          <p:cNvSpPr/>
          <p:nvPr/>
        </p:nvSpPr>
        <p:spPr>
          <a:xfrm>
            <a:off x="3787231" y="506722"/>
            <a:ext cx="4698008" cy="330474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8;p18">
            <a:extLst>
              <a:ext uri="{FF2B5EF4-FFF2-40B4-BE49-F238E27FC236}">
                <a16:creationId xmlns:a16="http://schemas.microsoft.com/office/drawing/2014/main" id="{FBC581AB-BFDD-7D98-7886-7E45907A07C4}"/>
              </a:ext>
            </a:extLst>
          </p:cNvPr>
          <p:cNvSpPr/>
          <p:nvPr/>
        </p:nvSpPr>
        <p:spPr>
          <a:xfrm>
            <a:off x="3787230" y="1132641"/>
            <a:ext cx="4698009" cy="201561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90;p17">
            <a:extLst>
              <a:ext uri="{FF2B5EF4-FFF2-40B4-BE49-F238E27FC236}">
                <a16:creationId xmlns:a16="http://schemas.microsoft.com/office/drawing/2014/main" id="{05FD9FB0-9EE2-4FD7-3C7F-50220D352A1C}"/>
              </a:ext>
            </a:extLst>
          </p:cNvPr>
          <p:cNvSpPr/>
          <p:nvPr/>
        </p:nvSpPr>
        <p:spPr>
          <a:xfrm>
            <a:off x="1960857" y="1156593"/>
            <a:ext cx="1775400" cy="609300"/>
          </a:xfrm>
          <a:prstGeom prst="wedgeRectCallout">
            <a:avLst>
              <a:gd name="adj1" fmla="val -40602"/>
              <a:gd name="adj2" fmla="val 194625"/>
            </a:avLst>
          </a:prstGeom>
          <a:solidFill>
            <a:srgbClr val="002060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bg1"/>
                </a:solidFill>
              </a:rPr>
              <a:t>Parent Capabilities</a:t>
            </a:r>
            <a:endParaRPr sz="2000" b="1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246F03-F32F-3909-58BC-0FFAF3F478F4}"/>
              </a:ext>
            </a:extLst>
          </p:cNvPr>
          <p:cNvGrpSpPr/>
          <p:nvPr/>
        </p:nvGrpSpPr>
        <p:grpSpPr>
          <a:xfrm>
            <a:off x="-172748" y="4995575"/>
            <a:ext cx="9281923" cy="181391"/>
            <a:chOff x="-172748" y="4995575"/>
            <a:chExt cx="9281923" cy="18139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2D2319-FBAE-FCCB-F77C-E3A02B1D5EDE}"/>
                </a:ext>
              </a:extLst>
            </p:cNvPr>
            <p:cNvSpPr txBox="1"/>
            <p:nvPr/>
          </p:nvSpPr>
          <p:spPr>
            <a:xfrm>
              <a:off x="-172748" y="5023078"/>
              <a:ext cx="5613770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indent="0">
                <a:buNone/>
              </a:pPr>
              <a:r>
                <a:rPr lang="en-US" sz="4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</a:rPr>
                <a:t>HE Reference Models Global Initiative Launch 2021 (adapted). To access the HERM library, including the Business Capability Model: </a:t>
              </a:r>
              <a:r>
                <a:rPr lang="en-US" sz="400" dirty="0">
                  <a:solidFill>
                    <a:srgbClr val="524F4F"/>
                  </a:solidFill>
                  <a:latin typeface="Arial Narrow" panose="020B0606020202030204" pitchFamily="34" charset="0"/>
                  <a:hlinkClick r:id="rId4"/>
                </a:rPr>
                <a:t>https://library.educause.edu/resources/2021/9/the-higher-education-reference-models</a:t>
              </a:r>
              <a:endParaRPr lang="en-US" sz="300" dirty="0"/>
            </a:p>
          </p:txBody>
        </p:sp>
        <p:pic>
          <p:nvPicPr>
            <p:cNvPr id="14" name="Google Shape;20;p4">
              <a:extLst>
                <a:ext uri="{FF2B5EF4-FFF2-40B4-BE49-F238E27FC236}">
                  <a16:creationId xmlns:a16="http://schemas.microsoft.com/office/drawing/2014/main" id="{B64859EC-DEC8-FF38-7FED-9282A6D0260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96250" y="4995575"/>
              <a:ext cx="412925" cy="1479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56411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7;p16">
            <a:extLst>
              <a:ext uri="{FF2B5EF4-FFF2-40B4-BE49-F238E27FC236}">
                <a16:creationId xmlns:a16="http://schemas.microsoft.com/office/drawing/2014/main" id="{57A55648-E5AE-57DA-79A6-AFF67195CC7F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316463" y="1499672"/>
            <a:ext cx="8511073" cy="3490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5" name="Google Shape;85;p17"/>
          <p:cNvGraphicFramePr/>
          <p:nvPr/>
        </p:nvGraphicFramePr>
        <p:xfrm>
          <a:off x="2049525" y="257163"/>
          <a:ext cx="6840750" cy="1121863"/>
        </p:xfrm>
        <a:graphic>
          <a:graphicData uri="http://schemas.openxmlformats.org/drawingml/2006/table">
            <a:tbl>
              <a:tblPr>
                <a:noFill/>
                <a:tableStyleId>{20375173-D14F-44CE-B2F4-B3557F7AF8D9}</a:tableStyleId>
              </a:tblPr>
              <a:tblGrid>
                <a:gridCol w="167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/>
                        <a:t>Learning and Teaching</a:t>
                      </a:r>
                      <a:endParaRPr sz="1100" b="1" dirty="0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/>
                        <a:t>Design || Recruit || Enroll || Deliver || Assess|| Confer</a:t>
                      </a:r>
                      <a:endParaRPr sz="1000" b="1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/>
                        <a:t>Student Recruitment (2), Admission (3), Enrollment (3), Student Management (8), </a:t>
                      </a:r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Student Support (5)</a:t>
                      </a:r>
                      <a:endParaRPr lang="en-US" sz="800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Curriculum Management (7), </a:t>
                      </a:r>
                      <a:r>
                        <a:rPr lang="en-US" sz="800" dirty="0"/>
                        <a:t>Delivery (4), Assessment (2), Completion Management (1)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/>
                        <a:t>Research</a:t>
                      </a:r>
                      <a:endParaRPr sz="1100" b="1" dirty="0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dk1"/>
                          </a:solidFill>
                        </a:rPr>
                        <a:t>Plan || Fund || Assure || Conduct || Desseminate</a:t>
                      </a:r>
                      <a:endParaRPr sz="1000" b="1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Research Planning (3), Funding (2), Assurance (4), Management (2), Delivery (4), Dissemination (4)</a:t>
                      </a:r>
                      <a:endParaRPr lang="en-US" sz="9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6" name="Google Shape;86;p17"/>
          <p:cNvSpPr txBox="1"/>
          <p:nvPr/>
        </p:nvSpPr>
        <p:spPr>
          <a:xfrm>
            <a:off x="253725" y="257100"/>
            <a:ext cx="1752000" cy="817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Core Capabilities</a:t>
            </a:r>
            <a:endParaRPr sz="1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Value Chains</a:t>
            </a:r>
            <a:endParaRPr sz="1500" b="1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2B81AC-492D-DEF3-EF84-B70ED50895AB}"/>
              </a:ext>
            </a:extLst>
          </p:cNvPr>
          <p:cNvCxnSpPr>
            <a:cxnSpLocks/>
          </p:cNvCxnSpPr>
          <p:nvPr/>
        </p:nvCxnSpPr>
        <p:spPr>
          <a:xfrm>
            <a:off x="2143432" y="535858"/>
            <a:ext cx="151416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5B63CF-9C02-EC0F-6DC6-96510C0374CC}"/>
              </a:ext>
            </a:extLst>
          </p:cNvPr>
          <p:cNvCxnSpPr>
            <a:cxnSpLocks/>
          </p:cNvCxnSpPr>
          <p:nvPr/>
        </p:nvCxnSpPr>
        <p:spPr>
          <a:xfrm>
            <a:off x="2143432" y="1144531"/>
            <a:ext cx="6194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109;p19">
            <a:extLst>
              <a:ext uri="{FF2B5EF4-FFF2-40B4-BE49-F238E27FC236}">
                <a16:creationId xmlns:a16="http://schemas.microsoft.com/office/drawing/2014/main" id="{1BE68359-5397-2925-DE17-B832A5A92B2D}"/>
              </a:ext>
            </a:extLst>
          </p:cNvPr>
          <p:cNvSpPr/>
          <p:nvPr/>
        </p:nvSpPr>
        <p:spPr>
          <a:xfrm>
            <a:off x="412838" y="2131634"/>
            <a:ext cx="618900" cy="225600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10;p19">
            <a:extLst>
              <a:ext uri="{FF2B5EF4-FFF2-40B4-BE49-F238E27FC236}">
                <a16:creationId xmlns:a16="http://schemas.microsoft.com/office/drawing/2014/main" id="{D12271F9-C751-DE1B-3BF2-A96DCF77383E}"/>
              </a:ext>
            </a:extLst>
          </p:cNvPr>
          <p:cNvSpPr/>
          <p:nvPr/>
        </p:nvSpPr>
        <p:spPr>
          <a:xfrm>
            <a:off x="4551338" y="2122108"/>
            <a:ext cx="644400" cy="251100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9;p19">
            <a:extLst>
              <a:ext uri="{FF2B5EF4-FFF2-40B4-BE49-F238E27FC236}">
                <a16:creationId xmlns:a16="http://schemas.microsoft.com/office/drawing/2014/main" id="{58C4EF61-F97C-D0CD-9624-BEF9E5B67CD4}"/>
              </a:ext>
            </a:extLst>
          </p:cNvPr>
          <p:cNvSpPr/>
          <p:nvPr/>
        </p:nvSpPr>
        <p:spPr>
          <a:xfrm>
            <a:off x="1794576" y="2871787"/>
            <a:ext cx="618900" cy="236748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9;p19">
            <a:extLst>
              <a:ext uri="{FF2B5EF4-FFF2-40B4-BE49-F238E27FC236}">
                <a16:creationId xmlns:a16="http://schemas.microsoft.com/office/drawing/2014/main" id="{375B63E9-E1BA-9060-31A0-796965283559}"/>
              </a:ext>
            </a:extLst>
          </p:cNvPr>
          <p:cNvSpPr/>
          <p:nvPr/>
        </p:nvSpPr>
        <p:spPr>
          <a:xfrm>
            <a:off x="5947940" y="2126871"/>
            <a:ext cx="618900" cy="251100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1;p19">
            <a:extLst>
              <a:ext uri="{FF2B5EF4-FFF2-40B4-BE49-F238E27FC236}">
                <a16:creationId xmlns:a16="http://schemas.microsoft.com/office/drawing/2014/main" id="{F573DBDA-793B-8749-760F-40423734804A}"/>
              </a:ext>
            </a:extLst>
          </p:cNvPr>
          <p:cNvSpPr/>
          <p:nvPr/>
        </p:nvSpPr>
        <p:spPr>
          <a:xfrm>
            <a:off x="2131443" y="1157191"/>
            <a:ext cx="1453800" cy="609300"/>
          </a:xfrm>
          <a:prstGeom prst="wedgeRectCallout">
            <a:avLst>
              <a:gd name="adj1" fmla="val -124188"/>
              <a:gd name="adj2" fmla="val 109856"/>
            </a:avLst>
          </a:prstGeom>
          <a:solidFill>
            <a:srgbClr val="002060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1;p19">
            <a:extLst>
              <a:ext uri="{FF2B5EF4-FFF2-40B4-BE49-F238E27FC236}">
                <a16:creationId xmlns:a16="http://schemas.microsoft.com/office/drawing/2014/main" id="{EDC7F815-ADEE-D318-B4D6-9E0EF2A53DB0}"/>
              </a:ext>
            </a:extLst>
          </p:cNvPr>
          <p:cNvSpPr/>
          <p:nvPr/>
        </p:nvSpPr>
        <p:spPr>
          <a:xfrm>
            <a:off x="2121656" y="1156368"/>
            <a:ext cx="1453800" cy="609300"/>
          </a:xfrm>
          <a:prstGeom prst="wedgeRectCallout">
            <a:avLst>
              <a:gd name="adj1" fmla="val -51485"/>
              <a:gd name="adj2" fmla="val 222815"/>
            </a:avLst>
          </a:prstGeom>
          <a:solidFill>
            <a:srgbClr val="002060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1;p19">
            <a:extLst>
              <a:ext uri="{FF2B5EF4-FFF2-40B4-BE49-F238E27FC236}">
                <a16:creationId xmlns:a16="http://schemas.microsoft.com/office/drawing/2014/main" id="{C20BA478-96D8-125B-973A-A18B08B9F2A8}"/>
              </a:ext>
            </a:extLst>
          </p:cNvPr>
          <p:cNvSpPr/>
          <p:nvPr/>
        </p:nvSpPr>
        <p:spPr>
          <a:xfrm>
            <a:off x="2039738" y="1174839"/>
            <a:ext cx="1617637" cy="572359"/>
          </a:xfrm>
          <a:prstGeom prst="wedgeRectCallout">
            <a:avLst>
              <a:gd name="adj1" fmla="val 186240"/>
              <a:gd name="adj2" fmla="val 117454"/>
            </a:avLst>
          </a:prstGeom>
          <a:solidFill>
            <a:srgbClr val="002060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90;p17">
            <a:extLst>
              <a:ext uri="{FF2B5EF4-FFF2-40B4-BE49-F238E27FC236}">
                <a16:creationId xmlns:a16="http://schemas.microsoft.com/office/drawing/2014/main" id="{4AB96F4B-20D1-5C74-5A06-88EB09A6217D}"/>
              </a:ext>
            </a:extLst>
          </p:cNvPr>
          <p:cNvSpPr/>
          <p:nvPr/>
        </p:nvSpPr>
        <p:spPr>
          <a:xfrm>
            <a:off x="1960857" y="1156593"/>
            <a:ext cx="1775400" cy="609300"/>
          </a:xfrm>
          <a:prstGeom prst="wedgeRectCallout">
            <a:avLst>
              <a:gd name="adj1" fmla="val 92034"/>
              <a:gd name="adj2" fmla="val 107485"/>
            </a:avLst>
          </a:prstGeom>
          <a:solidFill>
            <a:srgbClr val="002060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bg1"/>
                </a:solidFill>
              </a:rPr>
              <a:t>Core Capabilities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13" name="Google Shape;63;p14">
            <a:extLst>
              <a:ext uri="{FF2B5EF4-FFF2-40B4-BE49-F238E27FC236}">
                <a16:creationId xmlns:a16="http://schemas.microsoft.com/office/drawing/2014/main" id="{8986F6A8-503F-2716-C2B0-489E23AFDFB8}"/>
              </a:ext>
            </a:extLst>
          </p:cNvPr>
          <p:cNvSpPr txBox="1"/>
          <p:nvPr/>
        </p:nvSpPr>
        <p:spPr>
          <a:xfrm>
            <a:off x="5766891" y="2763867"/>
            <a:ext cx="2810372" cy="104641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CORE CAPABILITIES that </a:t>
            </a:r>
            <a:r>
              <a:rPr lang="en-US" b="1" dirty="0">
                <a:solidFill>
                  <a:schemeClr val="bg1"/>
                </a:solidFill>
              </a:rPr>
              <a:t>directly support the Value Chains </a:t>
            </a:r>
            <a:r>
              <a:rPr lang="en-US" dirty="0">
                <a:solidFill>
                  <a:schemeClr val="bg1"/>
                </a:solidFill>
              </a:rPr>
              <a:t>are organized under the relevant Value Chain Segment.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443843-D63D-0D4B-215A-D731CED4E093}"/>
              </a:ext>
            </a:extLst>
          </p:cNvPr>
          <p:cNvGrpSpPr/>
          <p:nvPr/>
        </p:nvGrpSpPr>
        <p:grpSpPr>
          <a:xfrm>
            <a:off x="-172748" y="4995575"/>
            <a:ext cx="9281923" cy="181391"/>
            <a:chOff x="-172748" y="4995575"/>
            <a:chExt cx="9281923" cy="1813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5B010D-45FA-7413-2F57-FF86F9B0E634}"/>
                </a:ext>
              </a:extLst>
            </p:cNvPr>
            <p:cNvSpPr txBox="1"/>
            <p:nvPr/>
          </p:nvSpPr>
          <p:spPr>
            <a:xfrm>
              <a:off x="-172748" y="5023078"/>
              <a:ext cx="5613770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indent="0">
                <a:buNone/>
              </a:pPr>
              <a:r>
                <a:rPr lang="en-US" sz="4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</a:rPr>
                <a:t>HE Reference Models Global Initiative Launch 2021 (adapted). To access the HERM library, including the Business Capability Model: </a:t>
              </a:r>
              <a:r>
                <a:rPr lang="en-US" sz="400" dirty="0">
                  <a:solidFill>
                    <a:srgbClr val="524F4F"/>
                  </a:solidFill>
                  <a:latin typeface="Arial Narrow" panose="020B0606020202030204" pitchFamily="34" charset="0"/>
                  <a:hlinkClick r:id="rId4"/>
                </a:rPr>
                <a:t>https://library.educause.edu/resources/2021/9/the-higher-education-reference-models</a:t>
              </a:r>
              <a:endParaRPr lang="en-US" sz="300" dirty="0"/>
            </a:p>
          </p:txBody>
        </p:sp>
        <p:pic>
          <p:nvPicPr>
            <p:cNvPr id="16" name="Google Shape;20;p4">
              <a:extLst>
                <a:ext uri="{FF2B5EF4-FFF2-40B4-BE49-F238E27FC236}">
                  <a16:creationId xmlns:a16="http://schemas.microsoft.com/office/drawing/2014/main" id="{68E695A6-B0F9-9E05-F2A8-85895D245C7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96250" y="4995575"/>
              <a:ext cx="412925" cy="1479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2465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7;p16">
            <a:extLst>
              <a:ext uri="{FF2B5EF4-FFF2-40B4-BE49-F238E27FC236}">
                <a16:creationId xmlns:a16="http://schemas.microsoft.com/office/drawing/2014/main" id="{57A55648-E5AE-57DA-79A6-AFF67195CC7F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316463" y="1499672"/>
            <a:ext cx="8511073" cy="3490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5" name="Google Shape;85;p17"/>
          <p:cNvGraphicFramePr/>
          <p:nvPr/>
        </p:nvGraphicFramePr>
        <p:xfrm>
          <a:off x="2049525" y="257163"/>
          <a:ext cx="6840750" cy="1121863"/>
        </p:xfrm>
        <a:graphic>
          <a:graphicData uri="http://schemas.openxmlformats.org/drawingml/2006/table">
            <a:tbl>
              <a:tblPr>
                <a:noFill/>
                <a:tableStyleId>{20375173-D14F-44CE-B2F4-B3557F7AF8D9}</a:tableStyleId>
              </a:tblPr>
              <a:tblGrid>
                <a:gridCol w="167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/>
                        <a:t>Learning and Teaching</a:t>
                      </a:r>
                      <a:endParaRPr sz="1100" b="1" dirty="0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/>
                        <a:t>Design || Recruit || Enroll || Deliver || Assess|| Confer</a:t>
                      </a:r>
                      <a:endParaRPr sz="1000" b="1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/>
                        <a:t>Student Recruitment (2), Admission (3), Enrollment (3), Student Management (8), </a:t>
                      </a:r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Student Support (5)</a:t>
                      </a:r>
                      <a:endParaRPr lang="en-US" sz="800" dirty="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Curriculum Management (7), </a:t>
                      </a:r>
                      <a:r>
                        <a:rPr lang="en-US" sz="800" dirty="0"/>
                        <a:t>Delivery (4), Assessment (2), Completion Management (1)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 dirty="0"/>
                        <a:t>Research</a:t>
                      </a:r>
                      <a:endParaRPr sz="1100" b="1" dirty="0"/>
                    </a:p>
                  </a:txBody>
                  <a:tcPr marL="91425" marR="0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solidFill>
                            <a:schemeClr val="dk1"/>
                          </a:solidFill>
                        </a:rPr>
                        <a:t>Plan || Fund || Assure || Conduct || Desseminate</a:t>
                      </a:r>
                      <a:endParaRPr sz="1000" b="1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dirty="0">
                          <a:solidFill>
                            <a:schemeClr val="dk1"/>
                          </a:solidFill>
                        </a:rPr>
                        <a:t>Research Planning (3), Funding (2), Assurance (4), Management (2), Delivery (4), Dissemination (4)</a:t>
                      </a:r>
                      <a:endParaRPr lang="en-US" sz="9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6" name="Google Shape;86;p17"/>
          <p:cNvSpPr txBox="1"/>
          <p:nvPr/>
        </p:nvSpPr>
        <p:spPr>
          <a:xfrm>
            <a:off x="253725" y="257100"/>
            <a:ext cx="1752000" cy="817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Core Capabilities</a:t>
            </a:r>
            <a:endParaRPr sz="15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/>
              <a:t>Value Chains</a:t>
            </a:r>
            <a:endParaRPr sz="1500" b="1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2B81AC-492D-DEF3-EF84-B70ED50895AB}"/>
              </a:ext>
            </a:extLst>
          </p:cNvPr>
          <p:cNvCxnSpPr>
            <a:cxnSpLocks/>
          </p:cNvCxnSpPr>
          <p:nvPr/>
        </p:nvCxnSpPr>
        <p:spPr>
          <a:xfrm>
            <a:off x="2143432" y="535858"/>
            <a:ext cx="1514168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5B63CF-9C02-EC0F-6DC6-96510C0374CC}"/>
              </a:ext>
            </a:extLst>
          </p:cNvPr>
          <p:cNvCxnSpPr>
            <a:cxnSpLocks/>
          </p:cNvCxnSpPr>
          <p:nvPr/>
        </p:nvCxnSpPr>
        <p:spPr>
          <a:xfrm>
            <a:off x="2143432" y="1144531"/>
            <a:ext cx="6194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109;p19">
            <a:extLst>
              <a:ext uri="{FF2B5EF4-FFF2-40B4-BE49-F238E27FC236}">
                <a16:creationId xmlns:a16="http://schemas.microsoft.com/office/drawing/2014/main" id="{1BE68359-5397-2925-DE17-B832A5A92B2D}"/>
              </a:ext>
            </a:extLst>
          </p:cNvPr>
          <p:cNvSpPr/>
          <p:nvPr/>
        </p:nvSpPr>
        <p:spPr>
          <a:xfrm>
            <a:off x="412838" y="2131634"/>
            <a:ext cx="618900" cy="225600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10;p19">
            <a:extLst>
              <a:ext uri="{FF2B5EF4-FFF2-40B4-BE49-F238E27FC236}">
                <a16:creationId xmlns:a16="http://schemas.microsoft.com/office/drawing/2014/main" id="{D12271F9-C751-DE1B-3BF2-A96DCF77383E}"/>
              </a:ext>
            </a:extLst>
          </p:cNvPr>
          <p:cNvSpPr/>
          <p:nvPr/>
        </p:nvSpPr>
        <p:spPr>
          <a:xfrm>
            <a:off x="4551338" y="2122108"/>
            <a:ext cx="644400" cy="251100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9;p19">
            <a:extLst>
              <a:ext uri="{FF2B5EF4-FFF2-40B4-BE49-F238E27FC236}">
                <a16:creationId xmlns:a16="http://schemas.microsoft.com/office/drawing/2014/main" id="{58C4EF61-F97C-D0CD-9624-BEF9E5B67CD4}"/>
              </a:ext>
            </a:extLst>
          </p:cNvPr>
          <p:cNvSpPr/>
          <p:nvPr/>
        </p:nvSpPr>
        <p:spPr>
          <a:xfrm>
            <a:off x="1794576" y="2871787"/>
            <a:ext cx="618900" cy="236748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9;p19">
            <a:extLst>
              <a:ext uri="{FF2B5EF4-FFF2-40B4-BE49-F238E27FC236}">
                <a16:creationId xmlns:a16="http://schemas.microsoft.com/office/drawing/2014/main" id="{375B63E9-E1BA-9060-31A0-796965283559}"/>
              </a:ext>
            </a:extLst>
          </p:cNvPr>
          <p:cNvSpPr/>
          <p:nvPr/>
        </p:nvSpPr>
        <p:spPr>
          <a:xfrm>
            <a:off x="5947940" y="2126871"/>
            <a:ext cx="618900" cy="251100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1;p19">
            <a:extLst>
              <a:ext uri="{FF2B5EF4-FFF2-40B4-BE49-F238E27FC236}">
                <a16:creationId xmlns:a16="http://schemas.microsoft.com/office/drawing/2014/main" id="{F573DBDA-793B-8749-760F-40423734804A}"/>
              </a:ext>
            </a:extLst>
          </p:cNvPr>
          <p:cNvSpPr/>
          <p:nvPr/>
        </p:nvSpPr>
        <p:spPr>
          <a:xfrm>
            <a:off x="2131443" y="1157191"/>
            <a:ext cx="1453800" cy="609300"/>
          </a:xfrm>
          <a:prstGeom prst="wedgeRectCallout">
            <a:avLst>
              <a:gd name="adj1" fmla="val -124188"/>
              <a:gd name="adj2" fmla="val 109856"/>
            </a:avLst>
          </a:prstGeom>
          <a:solidFill>
            <a:srgbClr val="002060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1;p19">
            <a:extLst>
              <a:ext uri="{FF2B5EF4-FFF2-40B4-BE49-F238E27FC236}">
                <a16:creationId xmlns:a16="http://schemas.microsoft.com/office/drawing/2014/main" id="{EDC7F815-ADEE-D318-B4D6-9E0EF2A53DB0}"/>
              </a:ext>
            </a:extLst>
          </p:cNvPr>
          <p:cNvSpPr/>
          <p:nvPr/>
        </p:nvSpPr>
        <p:spPr>
          <a:xfrm>
            <a:off x="2121656" y="1156368"/>
            <a:ext cx="1453800" cy="609300"/>
          </a:xfrm>
          <a:prstGeom prst="wedgeRectCallout">
            <a:avLst>
              <a:gd name="adj1" fmla="val -51485"/>
              <a:gd name="adj2" fmla="val 222815"/>
            </a:avLst>
          </a:prstGeom>
          <a:solidFill>
            <a:srgbClr val="002060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1;p19">
            <a:extLst>
              <a:ext uri="{FF2B5EF4-FFF2-40B4-BE49-F238E27FC236}">
                <a16:creationId xmlns:a16="http://schemas.microsoft.com/office/drawing/2014/main" id="{C20BA478-96D8-125B-973A-A18B08B9F2A8}"/>
              </a:ext>
            </a:extLst>
          </p:cNvPr>
          <p:cNvSpPr/>
          <p:nvPr/>
        </p:nvSpPr>
        <p:spPr>
          <a:xfrm>
            <a:off x="2039738" y="1174839"/>
            <a:ext cx="1617637" cy="572359"/>
          </a:xfrm>
          <a:prstGeom prst="wedgeRectCallout">
            <a:avLst>
              <a:gd name="adj1" fmla="val 186240"/>
              <a:gd name="adj2" fmla="val 117454"/>
            </a:avLst>
          </a:prstGeom>
          <a:solidFill>
            <a:srgbClr val="002060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90;p17">
            <a:extLst>
              <a:ext uri="{FF2B5EF4-FFF2-40B4-BE49-F238E27FC236}">
                <a16:creationId xmlns:a16="http://schemas.microsoft.com/office/drawing/2014/main" id="{4AB96F4B-20D1-5C74-5A06-88EB09A6217D}"/>
              </a:ext>
            </a:extLst>
          </p:cNvPr>
          <p:cNvSpPr/>
          <p:nvPr/>
        </p:nvSpPr>
        <p:spPr>
          <a:xfrm>
            <a:off x="1960857" y="1156593"/>
            <a:ext cx="1775400" cy="609300"/>
          </a:xfrm>
          <a:prstGeom prst="wedgeRectCallout">
            <a:avLst>
              <a:gd name="adj1" fmla="val 92034"/>
              <a:gd name="adj2" fmla="val 107485"/>
            </a:avLst>
          </a:prstGeom>
          <a:solidFill>
            <a:srgbClr val="002060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bg1"/>
                </a:solidFill>
              </a:rPr>
              <a:t>Core Capabilities</a:t>
            </a:r>
            <a:endParaRPr sz="2000" b="1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CA581A-BC2C-40A7-4013-9561CDE1DA19}"/>
              </a:ext>
            </a:extLst>
          </p:cNvPr>
          <p:cNvGrpSpPr/>
          <p:nvPr/>
        </p:nvGrpSpPr>
        <p:grpSpPr>
          <a:xfrm>
            <a:off x="4436466" y="2652713"/>
            <a:ext cx="4260747" cy="2171698"/>
            <a:chOff x="5285941" y="2637900"/>
            <a:chExt cx="3246769" cy="1774330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065D5D5A-ACA2-08BA-5891-17922D885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5941" y="2856271"/>
              <a:ext cx="3246769" cy="155595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rgbClr val="06941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186A1D5-D772-49AB-1E8F-295C2AB21F73}"/>
                </a:ext>
              </a:extLst>
            </p:cNvPr>
            <p:cNvSpPr/>
            <p:nvPr/>
          </p:nvSpPr>
          <p:spPr>
            <a:xfrm>
              <a:off x="5825613" y="2637900"/>
              <a:ext cx="2109019" cy="254562"/>
            </a:xfrm>
            <a:prstGeom prst="roundRect">
              <a:avLst/>
            </a:prstGeom>
            <a:solidFill>
              <a:srgbClr val="06941E"/>
            </a:solidFill>
            <a:ln>
              <a:solidFill>
                <a:srgbClr val="0694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Each Has Supporting Detail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B7E8F9-412D-943D-C815-728950C86830}"/>
              </a:ext>
            </a:extLst>
          </p:cNvPr>
          <p:cNvGrpSpPr/>
          <p:nvPr/>
        </p:nvGrpSpPr>
        <p:grpSpPr>
          <a:xfrm>
            <a:off x="-172748" y="4995575"/>
            <a:ext cx="9281923" cy="181391"/>
            <a:chOff x="-172748" y="4995575"/>
            <a:chExt cx="9281923" cy="18139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2BE5A6-2BA7-942B-5DCF-7D656C019B7B}"/>
                </a:ext>
              </a:extLst>
            </p:cNvPr>
            <p:cNvSpPr txBox="1"/>
            <p:nvPr/>
          </p:nvSpPr>
          <p:spPr>
            <a:xfrm>
              <a:off x="-172748" y="5023078"/>
              <a:ext cx="5613770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indent="0">
                <a:buNone/>
              </a:pPr>
              <a:r>
                <a:rPr lang="en-US" sz="4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</a:rPr>
                <a:t>HE Reference Models Global Initiative Launch 2021 (adapted). To access the HERM library, including the Business Capability Model: </a:t>
              </a:r>
              <a:r>
                <a:rPr lang="en-US" sz="400" dirty="0">
                  <a:solidFill>
                    <a:srgbClr val="524F4F"/>
                  </a:solidFill>
                  <a:latin typeface="Arial Narrow" panose="020B0606020202030204" pitchFamily="34" charset="0"/>
                  <a:hlinkClick r:id="rId5"/>
                </a:rPr>
                <a:t>https://library.educause.edu/resources/2021/9/the-higher-education-reference-models</a:t>
              </a:r>
              <a:endParaRPr lang="en-US" sz="300" dirty="0"/>
            </a:p>
          </p:txBody>
        </p:sp>
        <p:pic>
          <p:nvPicPr>
            <p:cNvPr id="19" name="Google Shape;20;p4">
              <a:extLst>
                <a:ext uri="{FF2B5EF4-FFF2-40B4-BE49-F238E27FC236}">
                  <a16:creationId xmlns:a16="http://schemas.microsoft.com/office/drawing/2014/main" id="{AD720A02-1BB6-7DD1-7697-B43C332388C9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696250" y="4995575"/>
              <a:ext cx="412925" cy="1479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21697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3"/>
          <a:srcRect/>
          <a:stretch/>
        </p:blipFill>
        <p:spPr>
          <a:xfrm>
            <a:off x="267643" y="1499672"/>
            <a:ext cx="8608715" cy="3490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9" name="Google Shape;129;p21"/>
          <p:cNvGraphicFramePr/>
          <p:nvPr/>
        </p:nvGraphicFramePr>
        <p:xfrm>
          <a:off x="1557495" y="257163"/>
          <a:ext cx="7325394" cy="846108"/>
        </p:xfrm>
        <a:graphic>
          <a:graphicData uri="http://schemas.openxmlformats.org/drawingml/2006/table">
            <a:tbl>
              <a:tblPr>
                <a:noFill/>
                <a:tableStyleId>{20375173-D14F-44CE-B2F4-B3557F7AF8D9}</a:tableStyleId>
              </a:tblPr>
              <a:tblGrid>
                <a:gridCol w="7325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014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" sz="1000" b="1" dirty="0"/>
                        <a:t>Strategy Management || Business Capability Management || Library || </a:t>
                      </a:r>
                      <a:r>
                        <a:rPr lang="en-US" sz="1000" b="1" dirty="0"/>
                        <a:t>Governance, Risk, &amp; Compliance || Advancement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dirty="0"/>
                        <a:t>Marketing || Engagement &amp; Relationship Mgmt || Legal || Information &amp; Communication Technology Mgmt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1000" b="1" dirty="0"/>
                        <a:t>Human Resource Mgmt || Financial Mgmt || Information Management || </a:t>
                      </a:r>
                      <a:r>
                        <a:rPr lang="en-US" sz="1000" b="1" dirty="0"/>
                        <a:t>Facilities &amp; Estate Mgmt || Supporting Services</a:t>
                      </a:r>
                      <a:endParaRPr sz="1000" b="1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0" name="Google Shape;130;p21"/>
          <p:cNvSpPr txBox="1"/>
          <p:nvPr/>
        </p:nvSpPr>
        <p:spPr>
          <a:xfrm>
            <a:off x="253725" y="257100"/>
            <a:ext cx="1258552" cy="846108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/>
              <a:t>Enabling Capabilities</a:t>
            </a:r>
            <a:endParaRPr sz="1500" b="1" dirty="0"/>
          </a:p>
        </p:txBody>
      </p:sp>
      <p:sp>
        <p:nvSpPr>
          <p:cNvPr id="2" name="Google Shape;110;p19">
            <a:extLst>
              <a:ext uri="{FF2B5EF4-FFF2-40B4-BE49-F238E27FC236}">
                <a16:creationId xmlns:a16="http://schemas.microsoft.com/office/drawing/2014/main" id="{48771286-CFAB-8EC7-3E6E-6F4073FB81E0}"/>
              </a:ext>
            </a:extLst>
          </p:cNvPr>
          <p:cNvSpPr/>
          <p:nvPr/>
        </p:nvSpPr>
        <p:spPr>
          <a:xfrm>
            <a:off x="3017911" y="3948073"/>
            <a:ext cx="2021904" cy="960927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10;p19">
            <a:extLst>
              <a:ext uri="{FF2B5EF4-FFF2-40B4-BE49-F238E27FC236}">
                <a16:creationId xmlns:a16="http://schemas.microsoft.com/office/drawing/2014/main" id="{980275A8-1959-20FB-9C82-2D40702B7F1E}"/>
              </a:ext>
            </a:extLst>
          </p:cNvPr>
          <p:cNvSpPr/>
          <p:nvPr/>
        </p:nvSpPr>
        <p:spPr>
          <a:xfrm>
            <a:off x="1071563" y="1747564"/>
            <a:ext cx="3328987" cy="717756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98;p18">
            <a:extLst>
              <a:ext uri="{FF2B5EF4-FFF2-40B4-BE49-F238E27FC236}">
                <a16:creationId xmlns:a16="http://schemas.microsoft.com/office/drawing/2014/main" id="{6530F2E8-C900-8C63-033B-06824B4F497F}"/>
              </a:ext>
            </a:extLst>
          </p:cNvPr>
          <p:cNvSpPr/>
          <p:nvPr/>
        </p:nvSpPr>
        <p:spPr>
          <a:xfrm>
            <a:off x="3084223" y="341145"/>
            <a:ext cx="2067880" cy="201561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98;p18">
            <a:extLst>
              <a:ext uri="{FF2B5EF4-FFF2-40B4-BE49-F238E27FC236}">
                <a16:creationId xmlns:a16="http://schemas.microsoft.com/office/drawing/2014/main" id="{427A2B6B-ADB1-9C8F-136F-98FE915FF311}"/>
              </a:ext>
            </a:extLst>
          </p:cNvPr>
          <p:cNvSpPr/>
          <p:nvPr/>
        </p:nvSpPr>
        <p:spPr>
          <a:xfrm>
            <a:off x="5016261" y="589205"/>
            <a:ext cx="3016693" cy="201561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0;p19">
            <a:extLst>
              <a:ext uri="{FF2B5EF4-FFF2-40B4-BE49-F238E27FC236}">
                <a16:creationId xmlns:a16="http://schemas.microsoft.com/office/drawing/2014/main" id="{E75CF26C-C0CA-AC4A-0FFA-E11D1F840038}"/>
              </a:ext>
            </a:extLst>
          </p:cNvPr>
          <p:cNvSpPr/>
          <p:nvPr/>
        </p:nvSpPr>
        <p:spPr>
          <a:xfrm>
            <a:off x="328613" y="3208686"/>
            <a:ext cx="3328987" cy="717756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8;p18">
            <a:extLst>
              <a:ext uri="{FF2B5EF4-FFF2-40B4-BE49-F238E27FC236}">
                <a16:creationId xmlns:a16="http://schemas.microsoft.com/office/drawing/2014/main" id="{6BDCE3EA-7C85-51D7-CEC2-4626EB7AD728}"/>
              </a:ext>
            </a:extLst>
          </p:cNvPr>
          <p:cNvSpPr/>
          <p:nvPr/>
        </p:nvSpPr>
        <p:spPr>
          <a:xfrm>
            <a:off x="1626848" y="846237"/>
            <a:ext cx="1457375" cy="201561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98;p18">
            <a:extLst>
              <a:ext uri="{FF2B5EF4-FFF2-40B4-BE49-F238E27FC236}">
                <a16:creationId xmlns:a16="http://schemas.microsoft.com/office/drawing/2014/main" id="{7AC16D50-85F4-EE64-3C9A-422E5AD28145}"/>
              </a:ext>
            </a:extLst>
          </p:cNvPr>
          <p:cNvSpPr/>
          <p:nvPr/>
        </p:nvSpPr>
        <p:spPr>
          <a:xfrm>
            <a:off x="5896539" y="846238"/>
            <a:ext cx="1509096" cy="201561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3;p14">
            <a:extLst>
              <a:ext uri="{FF2B5EF4-FFF2-40B4-BE49-F238E27FC236}">
                <a16:creationId xmlns:a16="http://schemas.microsoft.com/office/drawing/2014/main" id="{779B2733-8AA2-5A39-99E7-D7B61811E385}"/>
              </a:ext>
            </a:extLst>
          </p:cNvPr>
          <p:cNvSpPr txBox="1"/>
          <p:nvPr/>
        </p:nvSpPr>
        <p:spPr>
          <a:xfrm>
            <a:off x="5766891" y="2763867"/>
            <a:ext cx="2700806" cy="104641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ENABLING CAPABILITIES </a:t>
            </a:r>
            <a:r>
              <a:rPr lang="en-US" b="1" dirty="0">
                <a:solidFill>
                  <a:schemeClr val="bg1"/>
                </a:solidFill>
              </a:rPr>
              <a:t>support the core capabilities </a:t>
            </a:r>
            <a:r>
              <a:rPr lang="en-US" dirty="0">
                <a:solidFill>
                  <a:schemeClr val="bg1"/>
                </a:solidFill>
              </a:rPr>
              <a:t>across the value chains and </a:t>
            </a:r>
            <a:r>
              <a:rPr lang="en-US" b="1" dirty="0">
                <a:solidFill>
                  <a:schemeClr val="bg1"/>
                </a:solidFill>
              </a:rPr>
              <a:t>keep the institution running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670531-BA00-E64C-B389-FE3F2D63DE17}"/>
              </a:ext>
            </a:extLst>
          </p:cNvPr>
          <p:cNvGrpSpPr/>
          <p:nvPr/>
        </p:nvGrpSpPr>
        <p:grpSpPr>
          <a:xfrm>
            <a:off x="-172748" y="4995575"/>
            <a:ext cx="9281923" cy="181391"/>
            <a:chOff x="-172748" y="4995575"/>
            <a:chExt cx="9281923" cy="18139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709974-7563-DFC6-8E6C-87D9F0812BE8}"/>
                </a:ext>
              </a:extLst>
            </p:cNvPr>
            <p:cNvSpPr txBox="1"/>
            <p:nvPr/>
          </p:nvSpPr>
          <p:spPr>
            <a:xfrm>
              <a:off x="-172748" y="5023078"/>
              <a:ext cx="5613770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indent="0">
                <a:buNone/>
              </a:pPr>
              <a:r>
                <a:rPr lang="en-US" sz="4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</a:rPr>
                <a:t>HE Reference Models Global Initiative Launch 2021 (adapted). To access the HERM library, including the Business Capability Model: </a:t>
              </a:r>
              <a:r>
                <a:rPr lang="en-US" sz="400" dirty="0">
                  <a:solidFill>
                    <a:srgbClr val="524F4F"/>
                  </a:solidFill>
                  <a:latin typeface="Arial Narrow" panose="020B0606020202030204" pitchFamily="34" charset="0"/>
                  <a:hlinkClick r:id="rId4"/>
                </a:rPr>
                <a:t>https://library.educause.edu/resources/2021/9/the-higher-education-reference-models</a:t>
              </a:r>
              <a:endParaRPr lang="en-US" sz="300" dirty="0"/>
            </a:p>
          </p:txBody>
        </p:sp>
        <p:pic>
          <p:nvPicPr>
            <p:cNvPr id="12" name="Google Shape;20;p4">
              <a:extLst>
                <a:ext uri="{FF2B5EF4-FFF2-40B4-BE49-F238E27FC236}">
                  <a16:creationId xmlns:a16="http://schemas.microsoft.com/office/drawing/2014/main" id="{89332C5C-0A39-1B45-42C6-EA5F70F91AF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96250" y="4995575"/>
              <a:ext cx="412925" cy="1479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06356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DFC3C8-C8E8-B49C-D694-992DED0E68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037" y="0"/>
            <a:ext cx="9150073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155B54-D080-1B66-A853-2918897A5CDB}"/>
              </a:ext>
            </a:extLst>
          </p:cNvPr>
          <p:cNvSpPr/>
          <p:nvPr/>
        </p:nvSpPr>
        <p:spPr>
          <a:xfrm>
            <a:off x="180110" y="727364"/>
            <a:ext cx="6844146" cy="4315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629DE4-A5BB-7F67-18BB-6F52336A6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110" y="955830"/>
            <a:ext cx="6536468" cy="3416400"/>
          </a:xfrm>
        </p:spPr>
        <p:txBody>
          <a:bodyPr/>
          <a:lstStyle/>
          <a:p>
            <a:pPr marL="114300" indent="0">
              <a:spcAft>
                <a:spcPts val="600"/>
              </a:spcAft>
              <a:buNone/>
            </a:pPr>
            <a:r>
              <a:rPr lang="en-US" dirty="0"/>
              <a:t>The Higher Education Reference models help institutions to: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Foster ‘whole of institution’ understanding and thinking</a:t>
            </a:r>
          </a:p>
          <a:p>
            <a:pPr lvl="1">
              <a:spcAft>
                <a:spcPts val="600"/>
              </a:spcAft>
            </a:pPr>
            <a:r>
              <a:rPr lang="en-US" sz="1600" dirty="0"/>
              <a:t>The ‘map of our world’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Use enterprise storytelling to engage effectively with stakeholders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Guide operational and strategic planning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Facilitate the exchange of architectural knowledge and best practice throughout the community</a:t>
            </a:r>
          </a:p>
          <a:p>
            <a:pPr>
              <a:spcAft>
                <a:spcPts val="600"/>
              </a:spcAft>
            </a:pPr>
            <a:r>
              <a:rPr lang="en-US" sz="1600" i="1" dirty="0"/>
              <a:t>Invest in the capabilities that deliver the most important business outcomes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7" name="Google Shape;90;p17">
            <a:extLst>
              <a:ext uri="{FF2B5EF4-FFF2-40B4-BE49-F238E27FC236}">
                <a16:creationId xmlns:a16="http://schemas.microsoft.com/office/drawing/2014/main" id="{0B791AE6-5D2D-AD43-90CC-FC684864C282}"/>
              </a:ext>
            </a:extLst>
          </p:cNvPr>
          <p:cNvSpPr/>
          <p:nvPr/>
        </p:nvSpPr>
        <p:spPr>
          <a:xfrm>
            <a:off x="4265922" y="4482432"/>
            <a:ext cx="1848464" cy="383459"/>
          </a:xfrm>
          <a:prstGeom prst="wedgeRectCallout">
            <a:avLst>
              <a:gd name="adj1" fmla="val 89375"/>
              <a:gd name="adj2" fmla="val -194182"/>
            </a:avLst>
          </a:prstGeom>
          <a:solidFill>
            <a:srgbClr val="002060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bg1"/>
                </a:solidFill>
              </a:rPr>
              <a:t>Examples from University of Auckland</a:t>
            </a:r>
            <a:endParaRPr sz="12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AD7B5-4693-E3C6-BA8A-7237D149C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725" y="0"/>
            <a:ext cx="2218587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9F5A75-3DDD-13BC-72C1-07290C4A8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699" y="3432449"/>
            <a:ext cx="2234579" cy="1700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F7A50C-BED1-7273-1495-7B99AC148F0D}"/>
              </a:ext>
            </a:extLst>
          </p:cNvPr>
          <p:cNvSpPr txBox="1"/>
          <p:nvPr/>
        </p:nvSpPr>
        <p:spPr>
          <a:xfrm>
            <a:off x="-172748" y="5023078"/>
            <a:ext cx="561377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HE Reference Models Global Initiative Launch 2021 (adapted). To access the HERM library, including the Business Capability Model: </a:t>
            </a:r>
            <a:r>
              <a:rPr lang="en-US" sz="400" dirty="0">
                <a:solidFill>
                  <a:srgbClr val="524F4F"/>
                </a:solidFill>
                <a:latin typeface="Arial Narrow" panose="020B0606020202030204" pitchFamily="34" charset="0"/>
                <a:hlinkClick r:id="rId5"/>
              </a:rPr>
              <a:t>https://library.educause.edu/resources/2021/9/the-higher-education-reference-models</a:t>
            </a:r>
            <a:endParaRPr lang="en-US" sz="300" dirty="0"/>
          </a:p>
        </p:txBody>
      </p:sp>
    </p:spTree>
    <p:extLst>
      <p:ext uri="{BB962C8B-B14F-4D97-AF65-F5344CB8AC3E}">
        <p14:creationId xmlns:p14="http://schemas.microsoft.com/office/powerpoint/2010/main" val="1969778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4000">
              <a:srgbClr val="EBEBEB"/>
            </a:gs>
            <a:gs pos="17000">
              <a:schemeClr val="bg1"/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B3F20BF-C8CA-95BB-3052-01108A6C37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22001" y="813656"/>
            <a:ext cx="7202937" cy="40454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3BDF32-D16F-85D7-04BA-716629FB4A95}"/>
              </a:ext>
            </a:extLst>
          </p:cNvPr>
          <p:cNvSpPr txBox="1"/>
          <p:nvPr/>
        </p:nvSpPr>
        <p:spPr>
          <a:xfrm>
            <a:off x="80964" y="188102"/>
            <a:ext cx="900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Sample Use Cases for the Business Capability Model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5F385A7-54FD-4D21-2743-109A8968B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93859"/>
            <a:ext cx="1677872" cy="188818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SzPct val="100000"/>
              <a:buNone/>
              <a:tabLst>
                <a:tab pos="231775" algn="l"/>
              </a:tabLst>
            </a:pPr>
            <a:r>
              <a:rPr lang="en-US" sz="1400" b="1" dirty="0"/>
              <a:t>Use Cases: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Degree of Change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Pace of Change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Strategic Priorities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IT Support Levels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Key Applications</a:t>
            </a:r>
          </a:p>
          <a:p>
            <a:pPr>
              <a:buSzPct val="100000"/>
              <a:buFont typeface="Wingdings" panose="05000000000000000000" pitchFamily="2" charset="2"/>
              <a:buChar char="q"/>
            </a:pP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AC5E6D-A38A-A8CB-998D-31E99DC66A21}"/>
              </a:ext>
            </a:extLst>
          </p:cNvPr>
          <p:cNvSpPr txBox="1"/>
          <p:nvPr/>
        </p:nvSpPr>
        <p:spPr>
          <a:xfrm>
            <a:off x="-172748" y="5023078"/>
            <a:ext cx="561377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HE Reference Models Global Initiative Launch 2021, J.M. </a:t>
            </a:r>
            <a:r>
              <a:rPr lang="en-US" sz="4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Lowendahl</a:t>
            </a:r>
            <a:r>
              <a:rPr lang="en-US" sz="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, Gartner  (adapted). To access the HERM library, including the Business Capability Model: </a:t>
            </a:r>
            <a:r>
              <a:rPr lang="en-US" sz="400" dirty="0">
                <a:solidFill>
                  <a:srgbClr val="524F4F"/>
                </a:solidFill>
                <a:latin typeface="Arial Narrow" panose="020B0606020202030204" pitchFamily="34" charset="0"/>
                <a:hlinkClick r:id="rId3"/>
              </a:rPr>
              <a:t>https://library.educause.edu/resources/2021/9/the-higher-education-reference-models</a:t>
            </a:r>
            <a:endParaRPr lang="en-US" sz="300" dirty="0"/>
          </a:p>
        </p:txBody>
      </p:sp>
    </p:spTree>
    <p:extLst>
      <p:ext uri="{BB962C8B-B14F-4D97-AF65-F5344CB8AC3E}">
        <p14:creationId xmlns:p14="http://schemas.microsoft.com/office/powerpoint/2010/main" val="3463455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4000">
              <a:srgbClr val="EBEBEB"/>
            </a:gs>
            <a:gs pos="17000">
              <a:schemeClr val="bg1"/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B3F20BF-C8CA-95BB-3052-01108A6C3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634" y="808893"/>
            <a:ext cx="7319365" cy="40454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3BDF32-D16F-85D7-04BA-716629FB4A95}"/>
              </a:ext>
            </a:extLst>
          </p:cNvPr>
          <p:cNvSpPr txBox="1"/>
          <p:nvPr/>
        </p:nvSpPr>
        <p:spPr>
          <a:xfrm>
            <a:off x="227026" y="188102"/>
            <a:ext cx="8861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Sample Heat Map Indicating Degree of Change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5F385A7-54FD-4D21-2743-109A8968B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93859"/>
            <a:ext cx="1677872" cy="188818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SzPct val="100000"/>
              <a:buNone/>
              <a:tabLst>
                <a:tab pos="231775" algn="l"/>
              </a:tabLst>
            </a:pPr>
            <a:r>
              <a:rPr lang="en-US" sz="1400" b="1" dirty="0"/>
              <a:t>Use Cases: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highlight>
                  <a:srgbClr val="FFFF00"/>
                </a:highlight>
              </a:rPr>
              <a:t>Degree of Change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Pace of Change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Strategic Priorities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IT Support Levels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Key Applications</a:t>
            </a:r>
          </a:p>
          <a:p>
            <a:pPr>
              <a:buSzPct val="100000"/>
              <a:buFont typeface="Wingdings" panose="05000000000000000000" pitchFamily="2" charset="2"/>
              <a:buChar char="q"/>
            </a:pP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54D4D-57D6-6485-4BAA-CB172632B2A8}"/>
              </a:ext>
            </a:extLst>
          </p:cNvPr>
          <p:cNvSpPr txBox="1"/>
          <p:nvPr/>
        </p:nvSpPr>
        <p:spPr>
          <a:xfrm>
            <a:off x="-172748" y="5023078"/>
            <a:ext cx="561377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HE Reference Models Global Initiative Launch 2021, J.M. </a:t>
            </a:r>
            <a:r>
              <a:rPr lang="en-US" sz="4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Lowendahl</a:t>
            </a:r>
            <a:r>
              <a:rPr lang="en-US" sz="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, Gartner  (adapted). To access the HERM library, including the Business Capability Model: </a:t>
            </a:r>
            <a:r>
              <a:rPr lang="en-US" sz="400" dirty="0">
                <a:solidFill>
                  <a:srgbClr val="524F4F"/>
                </a:solidFill>
                <a:latin typeface="Arial Narrow" panose="020B0606020202030204" pitchFamily="34" charset="0"/>
                <a:hlinkClick r:id="rId3"/>
              </a:rPr>
              <a:t>https://library.educause.edu/resources/2021/9/the-higher-education-reference-models</a:t>
            </a:r>
            <a:endParaRPr lang="en-US" sz="300" dirty="0"/>
          </a:p>
        </p:txBody>
      </p:sp>
    </p:spTree>
    <p:extLst>
      <p:ext uri="{BB962C8B-B14F-4D97-AF65-F5344CB8AC3E}">
        <p14:creationId xmlns:p14="http://schemas.microsoft.com/office/powerpoint/2010/main" val="957606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4000">
              <a:srgbClr val="EBEBEB"/>
            </a:gs>
            <a:gs pos="17000">
              <a:schemeClr val="bg1"/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308204F-5CD6-691B-2541-8CA7B7C2DCB0}"/>
              </a:ext>
            </a:extLst>
          </p:cNvPr>
          <p:cNvSpPr txBox="1"/>
          <p:nvPr/>
        </p:nvSpPr>
        <p:spPr>
          <a:xfrm>
            <a:off x="227027" y="188102"/>
            <a:ext cx="76387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Mastering Capabilities Catalyzes Change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042DC5-64AF-76E7-BD82-5E7B12237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331" y="4805144"/>
            <a:ext cx="1027189" cy="3092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534D71-42F1-6C88-7E26-980068FFEA57}"/>
              </a:ext>
            </a:extLst>
          </p:cNvPr>
          <p:cNvSpPr txBox="1"/>
          <p:nvPr/>
        </p:nvSpPr>
        <p:spPr>
          <a:xfrm>
            <a:off x="6913969" y="2576666"/>
            <a:ext cx="162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Linchpin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485CAA-A3A3-0B37-FB8B-9DAEFDD5765C}"/>
              </a:ext>
            </a:extLst>
          </p:cNvPr>
          <p:cNvGrpSpPr/>
          <p:nvPr/>
        </p:nvGrpSpPr>
        <p:grpSpPr>
          <a:xfrm>
            <a:off x="5458652" y="2352902"/>
            <a:ext cx="1237720" cy="951612"/>
            <a:chOff x="5458652" y="2293910"/>
            <a:chExt cx="1237720" cy="951612"/>
          </a:xfrm>
        </p:grpSpPr>
        <p:sp>
          <p:nvSpPr>
            <p:cNvPr id="13" name="Flowchart: Process 12">
              <a:extLst>
                <a:ext uri="{FF2B5EF4-FFF2-40B4-BE49-F238E27FC236}">
                  <a16:creationId xmlns:a16="http://schemas.microsoft.com/office/drawing/2014/main" id="{ED12CADD-F558-5784-0085-B3E4A2900F19}"/>
                </a:ext>
              </a:extLst>
            </p:cNvPr>
            <p:cNvSpPr/>
            <p:nvPr/>
          </p:nvSpPr>
          <p:spPr>
            <a:xfrm rot="18876487">
              <a:off x="5602053" y="2306308"/>
              <a:ext cx="951612" cy="926815"/>
            </a:xfrm>
            <a:prstGeom prst="flowChartProcess">
              <a:avLst/>
            </a:prstGeom>
            <a:solidFill>
              <a:srgbClr val="FE6004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DA3616-859B-BA2C-401E-F32F7266E9FD}"/>
                </a:ext>
              </a:extLst>
            </p:cNvPr>
            <p:cNvSpPr txBox="1"/>
            <p:nvPr/>
          </p:nvSpPr>
          <p:spPr>
            <a:xfrm>
              <a:off x="5458652" y="2618645"/>
              <a:ext cx="1237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Capabilities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BF4B0B2-39F7-5783-DDC6-9E26ED60F600}"/>
              </a:ext>
            </a:extLst>
          </p:cNvPr>
          <p:cNvGrpSpPr/>
          <p:nvPr/>
        </p:nvGrpSpPr>
        <p:grpSpPr>
          <a:xfrm>
            <a:off x="616083" y="3100329"/>
            <a:ext cx="6827888" cy="1631271"/>
            <a:chOff x="616083" y="3041337"/>
            <a:chExt cx="6827888" cy="163127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505185-E9F1-CADC-2F90-5448CBB0BE43}"/>
                </a:ext>
              </a:extLst>
            </p:cNvPr>
            <p:cNvSpPr txBox="1"/>
            <p:nvPr/>
          </p:nvSpPr>
          <p:spPr>
            <a:xfrm>
              <a:off x="616083" y="3261829"/>
              <a:ext cx="37510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E6004"/>
                  </a:solidFill>
                  <a:latin typeface="Arial Black" panose="020B0A04020102020204" pitchFamily="34" charset="0"/>
                </a:rPr>
                <a:t>Operating Model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0B1CECD-663F-4895-94F8-184483ADBD94}"/>
                </a:ext>
              </a:extLst>
            </p:cNvPr>
            <p:cNvGrpSpPr/>
            <p:nvPr/>
          </p:nvGrpSpPr>
          <p:grpSpPr>
            <a:xfrm>
              <a:off x="4712957" y="3051615"/>
              <a:ext cx="1237720" cy="911066"/>
              <a:chOff x="4712957" y="3051615"/>
              <a:chExt cx="1237720" cy="911066"/>
            </a:xfrm>
          </p:grpSpPr>
          <p:sp>
            <p:nvSpPr>
              <p:cNvPr id="12" name="Flowchart: Process 11">
                <a:extLst>
                  <a:ext uri="{FF2B5EF4-FFF2-40B4-BE49-F238E27FC236}">
                    <a16:creationId xmlns:a16="http://schemas.microsoft.com/office/drawing/2014/main" id="{D8C1A8C1-DF8A-B324-80D0-90DCD4911AD9}"/>
                  </a:ext>
                </a:extLst>
              </p:cNvPr>
              <p:cNvSpPr/>
              <p:nvPr/>
            </p:nvSpPr>
            <p:spPr>
              <a:xfrm rot="18876487">
                <a:off x="4898959" y="3051395"/>
                <a:ext cx="911066" cy="911506"/>
              </a:xfrm>
              <a:prstGeom prst="flowChartProcess">
                <a:avLst/>
              </a:prstGeom>
              <a:solidFill>
                <a:srgbClr val="FE6004"/>
              </a:solidFill>
              <a:ln>
                <a:solidFill>
                  <a:srgbClr val="FE60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632EB7-2071-965E-7874-C108F920A680}"/>
                  </a:ext>
                </a:extLst>
              </p:cNvPr>
              <p:cNvSpPr txBox="1"/>
              <p:nvPr/>
            </p:nvSpPr>
            <p:spPr>
              <a:xfrm>
                <a:off x="4712957" y="3369075"/>
                <a:ext cx="12377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Governance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1510F64-C3FC-CF11-9AFD-4A78755D4A0E}"/>
                </a:ext>
              </a:extLst>
            </p:cNvPr>
            <p:cNvGrpSpPr/>
            <p:nvPr/>
          </p:nvGrpSpPr>
          <p:grpSpPr>
            <a:xfrm>
              <a:off x="6206251" y="3041337"/>
              <a:ext cx="1237720" cy="911066"/>
              <a:chOff x="6206251" y="3041337"/>
              <a:chExt cx="1237720" cy="911066"/>
            </a:xfrm>
          </p:grpSpPr>
          <p:sp>
            <p:nvSpPr>
              <p:cNvPr id="11" name="Flowchart: Process 10">
                <a:extLst>
                  <a:ext uri="{FF2B5EF4-FFF2-40B4-BE49-F238E27FC236}">
                    <a16:creationId xmlns:a16="http://schemas.microsoft.com/office/drawing/2014/main" id="{0108A17C-160C-6CDD-D680-903219F4163E}"/>
                  </a:ext>
                </a:extLst>
              </p:cNvPr>
              <p:cNvSpPr/>
              <p:nvPr/>
            </p:nvSpPr>
            <p:spPr>
              <a:xfrm rot="18876487">
                <a:off x="6340082" y="3041117"/>
                <a:ext cx="911066" cy="911506"/>
              </a:xfrm>
              <a:prstGeom prst="flowChartProcess">
                <a:avLst/>
              </a:prstGeom>
              <a:solidFill>
                <a:srgbClr val="FE6004"/>
              </a:solidFill>
              <a:ln>
                <a:solidFill>
                  <a:srgbClr val="FE60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BB681BC-D5C0-FEC2-75F1-374B70D057E4}"/>
                  </a:ext>
                </a:extLst>
              </p:cNvPr>
              <p:cNvSpPr txBox="1"/>
              <p:nvPr/>
            </p:nvSpPr>
            <p:spPr>
              <a:xfrm>
                <a:off x="6206251" y="3255279"/>
                <a:ext cx="1237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Value Streams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99CB596-5526-2323-E002-04F0EBB1D8FD}"/>
                </a:ext>
              </a:extLst>
            </p:cNvPr>
            <p:cNvGrpSpPr/>
            <p:nvPr/>
          </p:nvGrpSpPr>
          <p:grpSpPr>
            <a:xfrm>
              <a:off x="5453882" y="3761542"/>
              <a:ext cx="1237720" cy="911066"/>
              <a:chOff x="5453882" y="3761542"/>
              <a:chExt cx="1237720" cy="911066"/>
            </a:xfrm>
          </p:grpSpPr>
          <p:sp>
            <p:nvSpPr>
              <p:cNvPr id="10" name="Flowchart: Process 9">
                <a:extLst>
                  <a:ext uri="{FF2B5EF4-FFF2-40B4-BE49-F238E27FC236}">
                    <a16:creationId xmlns:a16="http://schemas.microsoft.com/office/drawing/2014/main" id="{C5ABB794-CB8C-810A-640C-FE89CC7CFAF7}"/>
                  </a:ext>
                </a:extLst>
              </p:cNvPr>
              <p:cNvSpPr/>
              <p:nvPr/>
            </p:nvSpPr>
            <p:spPr>
              <a:xfrm rot="18876487">
                <a:off x="5630636" y="3761322"/>
                <a:ext cx="911066" cy="911506"/>
              </a:xfrm>
              <a:prstGeom prst="flowChartProcess">
                <a:avLst/>
              </a:prstGeom>
              <a:solidFill>
                <a:srgbClr val="FE6004"/>
              </a:solidFill>
              <a:ln>
                <a:solidFill>
                  <a:srgbClr val="FE60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0F04803-84D9-1A7B-A65A-CCC7915668FA}"/>
                  </a:ext>
                </a:extLst>
              </p:cNvPr>
              <p:cNvSpPr txBox="1"/>
              <p:nvPr/>
            </p:nvSpPr>
            <p:spPr>
              <a:xfrm>
                <a:off x="5453882" y="4102514"/>
                <a:ext cx="12377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Resources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256A000-449F-FCE0-3A0A-F164E8FBD36F}"/>
              </a:ext>
            </a:extLst>
          </p:cNvPr>
          <p:cNvGrpSpPr/>
          <p:nvPr/>
        </p:nvGrpSpPr>
        <p:grpSpPr>
          <a:xfrm>
            <a:off x="786580" y="930148"/>
            <a:ext cx="6643576" cy="1626712"/>
            <a:chOff x="786580" y="871156"/>
            <a:chExt cx="6643576" cy="162671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FE2F3B-1B91-A28E-93B1-339B9946EEEA}"/>
                </a:ext>
              </a:extLst>
            </p:cNvPr>
            <p:cNvSpPr txBox="1"/>
            <p:nvPr/>
          </p:nvSpPr>
          <p:spPr>
            <a:xfrm>
              <a:off x="786580" y="1764890"/>
              <a:ext cx="347883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Business Model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ED3F12-8AE8-668C-24BC-856EB93D13FC}"/>
                </a:ext>
              </a:extLst>
            </p:cNvPr>
            <p:cNvGrpSpPr/>
            <p:nvPr/>
          </p:nvGrpSpPr>
          <p:grpSpPr>
            <a:xfrm>
              <a:off x="5603417" y="871156"/>
              <a:ext cx="959617" cy="911066"/>
              <a:chOff x="5603417" y="871156"/>
              <a:chExt cx="959617" cy="911066"/>
            </a:xfrm>
          </p:grpSpPr>
          <p:sp>
            <p:nvSpPr>
              <p:cNvPr id="7" name="Flowchart: Process 6">
                <a:extLst>
                  <a:ext uri="{FF2B5EF4-FFF2-40B4-BE49-F238E27FC236}">
                    <a16:creationId xmlns:a16="http://schemas.microsoft.com/office/drawing/2014/main" id="{1F172453-8338-D847-3258-F6A882F5E4E1}"/>
                  </a:ext>
                </a:extLst>
              </p:cNvPr>
              <p:cNvSpPr/>
              <p:nvPr/>
            </p:nvSpPr>
            <p:spPr>
              <a:xfrm rot="18876487">
                <a:off x="5620454" y="870936"/>
                <a:ext cx="911066" cy="911506"/>
              </a:xfrm>
              <a:prstGeom prst="flowChartProcess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8F1FB7E-F831-6883-EB42-E23DB1091ABF}"/>
                  </a:ext>
                </a:extLst>
              </p:cNvPr>
              <p:cNvSpPr txBox="1"/>
              <p:nvPr/>
            </p:nvSpPr>
            <p:spPr>
              <a:xfrm>
                <a:off x="5603417" y="1143304"/>
                <a:ext cx="9596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Student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5D25A40-5122-3EF3-6DCF-7A71C79AD284}"/>
                </a:ext>
              </a:extLst>
            </p:cNvPr>
            <p:cNvGrpSpPr/>
            <p:nvPr/>
          </p:nvGrpSpPr>
          <p:grpSpPr>
            <a:xfrm>
              <a:off x="4738470" y="1586802"/>
              <a:ext cx="1237720" cy="911066"/>
              <a:chOff x="4738470" y="1586802"/>
              <a:chExt cx="1237720" cy="911066"/>
            </a:xfrm>
          </p:grpSpPr>
          <p:sp>
            <p:nvSpPr>
              <p:cNvPr id="9" name="Flowchart: Process 8">
                <a:extLst>
                  <a:ext uri="{FF2B5EF4-FFF2-40B4-BE49-F238E27FC236}">
                    <a16:creationId xmlns:a16="http://schemas.microsoft.com/office/drawing/2014/main" id="{1D06E196-7A09-04EB-E5E3-E247908557B0}"/>
                  </a:ext>
                </a:extLst>
              </p:cNvPr>
              <p:cNvSpPr/>
              <p:nvPr/>
            </p:nvSpPr>
            <p:spPr>
              <a:xfrm rot="18876487">
                <a:off x="4904808" y="1586582"/>
                <a:ext cx="911066" cy="911506"/>
              </a:xfrm>
              <a:prstGeom prst="flowChartProcess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48091B0-EB15-CAA2-7F1D-E1F07D236119}"/>
                  </a:ext>
                </a:extLst>
              </p:cNvPr>
              <p:cNvSpPr txBox="1"/>
              <p:nvPr/>
            </p:nvSpPr>
            <p:spPr>
              <a:xfrm>
                <a:off x="4738470" y="1736723"/>
                <a:ext cx="1237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Value Proposition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7C0F92C-920B-DC2E-2FCF-5EC154BCD9C1}"/>
                </a:ext>
              </a:extLst>
            </p:cNvPr>
            <p:cNvGrpSpPr/>
            <p:nvPr/>
          </p:nvGrpSpPr>
          <p:grpSpPr>
            <a:xfrm>
              <a:off x="6192436" y="1581440"/>
              <a:ext cx="1237720" cy="911066"/>
              <a:chOff x="6192436" y="1581440"/>
              <a:chExt cx="1237720" cy="911066"/>
            </a:xfrm>
          </p:grpSpPr>
          <p:sp>
            <p:nvSpPr>
              <p:cNvPr id="8" name="Flowchart: Process 7">
                <a:extLst>
                  <a:ext uri="{FF2B5EF4-FFF2-40B4-BE49-F238E27FC236}">
                    <a16:creationId xmlns:a16="http://schemas.microsoft.com/office/drawing/2014/main" id="{5CF17B9E-B464-A38A-5B8A-E0A8F6DAE8A4}"/>
                  </a:ext>
                </a:extLst>
              </p:cNvPr>
              <p:cNvSpPr/>
              <p:nvPr/>
            </p:nvSpPr>
            <p:spPr>
              <a:xfrm rot="18876487">
                <a:off x="6350847" y="1581220"/>
                <a:ext cx="911066" cy="911506"/>
              </a:xfrm>
              <a:prstGeom prst="flowChartProcess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25A9F9D-C15A-5715-3FAC-E27D9709DC29}"/>
                  </a:ext>
                </a:extLst>
              </p:cNvPr>
              <p:cNvSpPr txBox="1"/>
              <p:nvPr/>
            </p:nvSpPr>
            <p:spPr>
              <a:xfrm>
                <a:off x="6192436" y="1755000"/>
                <a:ext cx="12377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Financial Model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7B818C0-3E26-C199-A5A1-925B8FB6A860}"/>
              </a:ext>
            </a:extLst>
          </p:cNvPr>
          <p:cNvSpPr txBox="1"/>
          <p:nvPr/>
        </p:nvSpPr>
        <p:spPr>
          <a:xfrm>
            <a:off x="117764" y="4794649"/>
            <a:ext cx="5054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HE Reference Models Global Initiative Launch 2021, J.M.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Lowendahl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, Gartner (adapted). To access the HERM library, including the Business Capability Model: </a:t>
            </a:r>
            <a:r>
              <a:rPr lang="en-US" sz="800" dirty="0">
                <a:solidFill>
                  <a:srgbClr val="524F4F"/>
                </a:solidFill>
                <a:latin typeface="Arial Narrow" panose="020B0606020202030204" pitchFamily="34" charset="0"/>
                <a:hlinkClick r:id="rId3"/>
              </a:rPr>
              <a:t>https://library.educause.edu/resources/2021/9/the-higher-education-reference-models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02295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4000">
              <a:srgbClr val="EBEBEB"/>
            </a:gs>
            <a:gs pos="17000">
              <a:schemeClr val="bg1"/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B3F20BF-C8CA-95BB-3052-01108A6C37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23884" y="808893"/>
            <a:ext cx="7305255" cy="40454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3BDF32-D16F-85D7-04BA-716629FB4A95}"/>
              </a:ext>
            </a:extLst>
          </p:cNvPr>
          <p:cNvSpPr txBox="1"/>
          <p:nvPr/>
        </p:nvSpPr>
        <p:spPr>
          <a:xfrm>
            <a:off x="227026" y="188102"/>
            <a:ext cx="8861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Pace Layering for Managing Pace of Change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D61B09D-FEAF-4CFC-FC77-5A2E1A4FD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93859"/>
            <a:ext cx="1677872" cy="188818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SzPct val="100000"/>
              <a:buNone/>
              <a:tabLst>
                <a:tab pos="231775" algn="l"/>
              </a:tabLst>
            </a:pPr>
            <a:r>
              <a:rPr lang="en-US" sz="1400" b="1" dirty="0"/>
              <a:t>Use Cases: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Degree of Change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</a:rPr>
              <a:t>Pace of Change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Strategic Priorities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IT Support Levels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Key Applications</a:t>
            </a:r>
          </a:p>
          <a:p>
            <a:pPr>
              <a:buSzPct val="100000"/>
              <a:buFont typeface="Wingdings" panose="05000000000000000000" pitchFamily="2" charset="2"/>
              <a:buChar char="q"/>
            </a:pP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7E3D1-D5A6-73D1-CA4F-CEE438B7AD48}"/>
              </a:ext>
            </a:extLst>
          </p:cNvPr>
          <p:cNvSpPr txBox="1"/>
          <p:nvPr/>
        </p:nvSpPr>
        <p:spPr>
          <a:xfrm>
            <a:off x="-172748" y="5023078"/>
            <a:ext cx="561377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HE Reference Models Global Initiative Launch 2021, J.M. </a:t>
            </a:r>
            <a:r>
              <a:rPr lang="en-US" sz="4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Lowendahl</a:t>
            </a:r>
            <a:r>
              <a:rPr lang="en-US" sz="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, Gartner  (adapted). To access the HERM library, including the Business Capability Model: </a:t>
            </a:r>
            <a:r>
              <a:rPr lang="en-US" sz="400" dirty="0">
                <a:solidFill>
                  <a:srgbClr val="524F4F"/>
                </a:solidFill>
                <a:latin typeface="Arial Narrow" panose="020B0606020202030204" pitchFamily="34" charset="0"/>
                <a:hlinkClick r:id="rId3"/>
              </a:rPr>
              <a:t>https://library.educause.edu/resources/2021/9/the-higher-education-reference-models</a:t>
            </a:r>
            <a:endParaRPr lang="en-US" sz="300" dirty="0"/>
          </a:p>
        </p:txBody>
      </p:sp>
    </p:spTree>
    <p:extLst>
      <p:ext uri="{BB962C8B-B14F-4D97-AF65-F5344CB8AC3E}">
        <p14:creationId xmlns:p14="http://schemas.microsoft.com/office/powerpoint/2010/main" val="746206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4000">
              <a:srgbClr val="EBEBEB"/>
            </a:gs>
            <a:gs pos="17000">
              <a:schemeClr val="bg1"/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B3F20BF-C8CA-95BB-3052-01108A6C37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24634" y="811161"/>
            <a:ext cx="7319365" cy="39254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3BDF32-D16F-85D7-04BA-716629FB4A95}"/>
              </a:ext>
            </a:extLst>
          </p:cNvPr>
          <p:cNvSpPr txBox="1"/>
          <p:nvPr/>
        </p:nvSpPr>
        <p:spPr>
          <a:xfrm>
            <a:off x="227026" y="188102"/>
            <a:ext cx="8861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Strategic Choices and Priorities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7AE289E-4C59-4B19-69DA-C5327B8C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93859"/>
            <a:ext cx="1677872" cy="188818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SzPct val="100000"/>
              <a:buNone/>
              <a:tabLst>
                <a:tab pos="231775" algn="l"/>
              </a:tabLst>
            </a:pPr>
            <a:r>
              <a:rPr lang="en-US" sz="1400" b="1" dirty="0"/>
              <a:t>Use Cases: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Degree of Change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Pace of Change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</a:rPr>
              <a:t>Strategic Priorities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IT Support Levels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Key Applications</a:t>
            </a:r>
          </a:p>
          <a:p>
            <a:pPr>
              <a:buSzPct val="100000"/>
              <a:buFont typeface="Wingdings" panose="05000000000000000000" pitchFamily="2" charset="2"/>
              <a:buChar char="q"/>
            </a:pP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6CA3AF-6C66-C9EE-401B-F2B7F94B19EA}"/>
              </a:ext>
            </a:extLst>
          </p:cNvPr>
          <p:cNvSpPr txBox="1"/>
          <p:nvPr/>
        </p:nvSpPr>
        <p:spPr>
          <a:xfrm>
            <a:off x="-172748" y="5023078"/>
            <a:ext cx="561377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HE Reference Models Global Initiative Launch 2021, J.M. </a:t>
            </a:r>
            <a:r>
              <a:rPr lang="en-US" sz="4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Lowendahl</a:t>
            </a:r>
            <a:r>
              <a:rPr lang="en-US" sz="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, Gartner  (adapted). To access the HERM library, including the Business Capability Model: </a:t>
            </a:r>
            <a:r>
              <a:rPr lang="en-US" sz="400" dirty="0">
                <a:solidFill>
                  <a:srgbClr val="524F4F"/>
                </a:solidFill>
                <a:latin typeface="Arial Narrow" panose="020B0606020202030204" pitchFamily="34" charset="0"/>
                <a:hlinkClick r:id="rId3"/>
              </a:rPr>
              <a:t>https://library.educause.edu/resources/2021/9/the-higher-education-reference-models</a:t>
            </a:r>
            <a:endParaRPr lang="en-US" sz="300" dirty="0"/>
          </a:p>
        </p:txBody>
      </p:sp>
    </p:spTree>
    <p:extLst>
      <p:ext uri="{BB962C8B-B14F-4D97-AF65-F5344CB8AC3E}">
        <p14:creationId xmlns:p14="http://schemas.microsoft.com/office/powerpoint/2010/main" val="1877838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4000">
              <a:srgbClr val="EBEBEB"/>
            </a:gs>
            <a:gs pos="17000">
              <a:schemeClr val="bg1"/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B3F20BF-C8CA-95BB-3052-01108A6C37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14052" y="806245"/>
            <a:ext cx="7329948" cy="40236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3BDF32-D16F-85D7-04BA-716629FB4A95}"/>
              </a:ext>
            </a:extLst>
          </p:cNvPr>
          <p:cNvSpPr txBox="1"/>
          <p:nvPr/>
        </p:nvSpPr>
        <p:spPr>
          <a:xfrm>
            <a:off x="227026" y="188102"/>
            <a:ext cx="8861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IT Support Levels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A084C88-4C7A-BC3D-249B-27980F3C9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93859"/>
            <a:ext cx="1677872" cy="188818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SzPct val="100000"/>
              <a:buNone/>
              <a:tabLst>
                <a:tab pos="231775" algn="l"/>
              </a:tabLst>
            </a:pPr>
            <a:r>
              <a:rPr lang="en-US" sz="1400" b="1" dirty="0"/>
              <a:t>Use Cases: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Degree of Change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Pace of Change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Strategic Priorities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</a:rPr>
              <a:t>IT Support Levels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Key Applications</a:t>
            </a:r>
          </a:p>
          <a:p>
            <a:pPr>
              <a:buSzPct val="100000"/>
              <a:buFont typeface="Wingdings" panose="05000000000000000000" pitchFamily="2" charset="2"/>
              <a:buChar char="q"/>
            </a:pP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1ED15-2B48-7199-021C-6A53CEBCAE21}"/>
              </a:ext>
            </a:extLst>
          </p:cNvPr>
          <p:cNvSpPr txBox="1"/>
          <p:nvPr/>
        </p:nvSpPr>
        <p:spPr>
          <a:xfrm>
            <a:off x="-172748" y="5023078"/>
            <a:ext cx="561377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HE Reference Models Global Initiative Launch 2021, J.M. </a:t>
            </a:r>
            <a:r>
              <a:rPr lang="en-US" sz="4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Lowendahl</a:t>
            </a:r>
            <a:r>
              <a:rPr lang="en-US" sz="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, Gartner  (adapted). To access the HERM library, including the Business Capability Model: </a:t>
            </a:r>
            <a:r>
              <a:rPr lang="en-US" sz="400" dirty="0">
                <a:solidFill>
                  <a:srgbClr val="524F4F"/>
                </a:solidFill>
                <a:latin typeface="Arial Narrow" panose="020B0606020202030204" pitchFamily="34" charset="0"/>
                <a:hlinkClick r:id="rId3"/>
              </a:rPr>
              <a:t>https://library.educause.edu/resources/2021/9/the-higher-education-reference-models</a:t>
            </a:r>
            <a:endParaRPr lang="en-US" sz="300" dirty="0"/>
          </a:p>
        </p:txBody>
      </p:sp>
    </p:spTree>
    <p:extLst>
      <p:ext uri="{BB962C8B-B14F-4D97-AF65-F5344CB8AC3E}">
        <p14:creationId xmlns:p14="http://schemas.microsoft.com/office/powerpoint/2010/main" val="91609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4000">
              <a:srgbClr val="EBEBEB"/>
            </a:gs>
            <a:gs pos="17000">
              <a:schemeClr val="bg1"/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B3F20BF-C8CA-95BB-3052-01108A6C37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24634" y="812432"/>
            <a:ext cx="7319365" cy="40383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3BDF32-D16F-85D7-04BA-716629FB4A95}"/>
              </a:ext>
            </a:extLst>
          </p:cNvPr>
          <p:cNvSpPr txBox="1"/>
          <p:nvPr/>
        </p:nvSpPr>
        <p:spPr>
          <a:xfrm>
            <a:off x="227026" y="188102"/>
            <a:ext cx="8861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Key Application Landscape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66B1AC-61B9-0869-B6F4-B9079BC98D96}"/>
              </a:ext>
            </a:extLst>
          </p:cNvPr>
          <p:cNvSpPr txBox="1">
            <a:spLocks/>
          </p:cNvSpPr>
          <p:nvPr/>
        </p:nvSpPr>
        <p:spPr>
          <a:xfrm>
            <a:off x="0" y="893859"/>
            <a:ext cx="1677872" cy="188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50000"/>
              </a:lnSpc>
              <a:buSzPct val="100000"/>
              <a:buFont typeface="Arial"/>
              <a:buNone/>
              <a:tabLst>
                <a:tab pos="231775" algn="l"/>
              </a:tabLst>
            </a:pPr>
            <a:r>
              <a:rPr lang="en-US" sz="1400" b="1" dirty="0"/>
              <a:t>Use Cases: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Degree of Change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Pace of Change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Strategic Priorities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Support Levels</a:t>
            </a:r>
          </a:p>
          <a:p>
            <a:pPr marL="231775" indent="-231775">
              <a:lnSpc>
                <a:spcPct val="150000"/>
              </a:lnSpc>
              <a:buSzPct val="100000"/>
              <a:buFont typeface="Wingdings" panose="05000000000000000000" pitchFamily="2" charset="2"/>
              <a:buChar char="q"/>
              <a:tabLst>
                <a:tab pos="231775" algn="l"/>
              </a:tabLst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</a:rPr>
              <a:t>Key Applications</a:t>
            </a:r>
          </a:p>
          <a:p>
            <a:pPr>
              <a:buSzPct val="100000"/>
              <a:buFont typeface="Wingdings" panose="05000000000000000000" pitchFamily="2" charset="2"/>
              <a:buChar char="q"/>
            </a:pP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F7DBF9-2130-FEE4-8029-48E63CC5C2FE}"/>
              </a:ext>
            </a:extLst>
          </p:cNvPr>
          <p:cNvSpPr txBox="1"/>
          <p:nvPr/>
        </p:nvSpPr>
        <p:spPr>
          <a:xfrm>
            <a:off x="-172748" y="5023078"/>
            <a:ext cx="561377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HE Reference Models Global Initiative Launch 2021, J.M. </a:t>
            </a:r>
            <a:r>
              <a:rPr lang="en-US" sz="4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Lowendahl</a:t>
            </a:r>
            <a:r>
              <a:rPr lang="en-US" sz="4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, Gartner  (adapted). To access the HERM library, including the Business Capability Model: </a:t>
            </a:r>
            <a:r>
              <a:rPr lang="en-US" sz="400" dirty="0">
                <a:solidFill>
                  <a:srgbClr val="524F4F"/>
                </a:solidFill>
                <a:latin typeface="Arial Narrow" panose="020B0606020202030204" pitchFamily="34" charset="0"/>
                <a:hlinkClick r:id="rId3"/>
              </a:rPr>
              <a:t>https://library.educause.edu/resources/2021/9/the-higher-education-reference-models</a:t>
            </a:r>
            <a:endParaRPr lang="en-US" sz="300" dirty="0"/>
          </a:p>
        </p:txBody>
      </p:sp>
    </p:spTree>
    <p:extLst>
      <p:ext uri="{BB962C8B-B14F-4D97-AF65-F5344CB8AC3E}">
        <p14:creationId xmlns:p14="http://schemas.microsoft.com/office/powerpoint/2010/main" val="906094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165967-6463-986C-50EA-05B5D744A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The HERM and its Business Capability Model (BCM)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157910F-5C80-D616-2399-5DB6ACB83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28660"/>
            <a:ext cx="4174576" cy="2848028"/>
          </a:xfrm>
        </p:spPr>
        <p:txBody>
          <a:bodyPr>
            <a:noAutofit/>
          </a:bodyPr>
          <a:lstStyle/>
          <a:p>
            <a:pPr marL="114300" indent="0">
              <a:spcAft>
                <a:spcPts val="600"/>
              </a:spcAft>
              <a:buNone/>
            </a:pPr>
            <a:r>
              <a:rPr lang="en-US" sz="2000" u="sng" dirty="0"/>
              <a:t>Edge’s Role</a:t>
            </a:r>
          </a:p>
          <a:p>
            <a:r>
              <a:rPr lang="en-US" sz="1600" dirty="0"/>
              <a:t>Foster awareness, education, and adoption of the BCM</a:t>
            </a:r>
          </a:p>
          <a:p>
            <a:r>
              <a:rPr lang="en-US" sz="1600" dirty="0"/>
              <a:t>Plan procurements, and categorize and evaluate solutions and vendors in EdgeMarket (e.g. ERP re-bid)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E7B014-5EE4-29CE-B237-D5CB60DAE9E1}"/>
              </a:ext>
            </a:extLst>
          </p:cNvPr>
          <p:cNvSpPr txBox="1">
            <a:spLocks/>
          </p:cNvSpPr>
          <p:nvPr/>
        </p:nvSpPr>
        <p:spPr>
          <a:xfrm>
            <a:off x="4614128" y="1128660"/>
            <a:ext cx="4277460" cy="2533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spcAft>
                <a:spcPts val="600"/>
              </a:spcAft>
              <a:buNone/>
            </a:pPr>
            <a:r>
              <a:rPr lang="en-US" sz="2000" u="sng" dirty="0"/>
              <a:t>How About You?</a:t>
            </a:r>
          </a:p>
          <a:p>
            <a:r>
              <a:rPr lang="en-US" sz="1600" dirty="0"/>
              <a:t>Are you currently using or considering the HERM or its BCM?</a:t>
            </a:r>
          </a:p>
          <a:p>
            <a:r>
              <a:rPr lang="en-US" sz="1600" dirty="0"/>
              <a:t>Do you know someone who is using the HERM or its BCM? </a:t>
            </a:r>
          </a:p>
          <a:p>
            <a:r>
              <a:rPr lang="en-US" sz="1600" dirty="0"/>
              <a:t>Are you interested in learning more?</a:t>
            </a:r>
          </a:p>
          <a:p>
            <a:r>
              <a:rPr lang="en-US" sz="1600" dirty="0"/>
              <a:t>What more should Edge do in this area?</a:t>
            </a:r>
          </a:p>
          <a:p>
            <a:endParaRPr lang="en-US" sz="1100" dirty="0"/>
          </a:p>
          <a:p>
            <a:pPr marL="114300" indent="0">
              <a:buFont typeface="Arial"/>
              <a:buNone/>
            </a:pPr>
            <a:r>
              <a:rPr lang="en-US" dirty="0"/>
              <a:t>Let us know: </a:t>
            </a:r>
            <a:r>
              <a:rPr lang="en-US" sz="1600" dirty="0">
                <a:hlinkClick r:id="rId2"/>
              </a:rPr>
              <a:t>dan.miller@njedge.net</a:t>
            </a:r>
            <a:endParaRPr lang="en-US" sz="1600" dirty="0"/>
          </a:p>
          <a:p>
            <a:pPr marL="114300" indent="0">
              <a:buFont typeface="Arial"/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EA9AC-63B7-6EDF-49AA-8A037141641D}"/>
              </a:ext>
            </a:extLst>
          </p:cNvPr>
          <p:cNvSpPr txBox="1">
            <a:spLocks/>
          </p:cNvSpPr>
          <p:nvPr/>
        </p:nvSpPr>
        <p:spPr>
          <a:xfrm>
            <a:off x="1852368" y="4243393"/>
            <a:ext cx="5815013" cy="623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None/>
            </a:pPr>
            <a:r>
              <a:rPr lang="en-US" sz="1200" dirty="0">
                <a:solidFill>
                  <a:srgbClr val="524F4F"/>
                </a:solidFill>
                <a:latin typeface="Calibri" panose="020F0502020204030204" pitchFamily="34" charset="0"/>
              </a:rPr>
              <a:t>To access the HERM library, including the Business Capability Model:</a:t>
            </a:r>
          </a:p>
          <a:p>
            <a:pPr marL="114300" indent="0" algn="ctr">
              <a:buNone/>
            </a:pPr>
            <a:endParaRPr lang="en-US" sz="200" dirty="0">
              <a:solidFill>
                <a:srgbClr val="524F4F"/>
              </a:solidFill>
              <a:latin typeface="Calibri" panose="020F0502020204030204" pitchFamily="34" charset="0"/>
            </a:endParaRPr>
          </a:p>
          <a:p>
            <a:pPr marL="114300" indent="0" algn="ctr">
              <a:buNone/>
            </a:pPr>
            <a:r>
              <a:rPr lang="en-US" sz="1200" dirty="0">
                <a:solidFill>
                  <a:srgbClr val="524F4F"/>
                </a:solidFill>
                <a:latin typeface="Calibri" panose="020F0502020204030204" pitchFamily="34" charset="0"/>
                <a:hlinkClick r:id="rId3"/>
              </a:rPr>
              <a:t>https://library.educause.edu/resources/2021/9/the-higher-education-reference-models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7522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4000">
              <a:srgbClr val="EBEBEB"/>
            </a:gs>
            <a:gs pos="17000">
              <a:schemeClr val="bg1"/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308204F-5CD6-691B-2541-8CA7B7C2DCB0}"/>
              </a:ext>
            </a:extLst>
          </p:cNvPr>
          <p:cNvSpPr txBox="1"/>
          <p:nvPr/>
        </p:nvSpPr>
        <p:spPr>
          <a:xfrm>
            <a:off x="227027" y="188102"/>
            <a:ext cx="76387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What is a Business Capability?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042DC5-64AF-76E7-BD82-5E7B12237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331" y="4805144"/>
            <a:ext cx="1027189" cy="30922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4485CAA-A3A3-0B37-FB8B-9DAEFDD5765C}"/>
              </a:ext>
            </a:extLst>
          </p:cNvPr>
          <p:cNvGrpSpPr/>
          <p:nvPr/>
        </p:nvGrpSpPr>
        <p:grpSpPr>
          <a:xfrm>
            <a:off x="572321" y="2331692"/>
            <a:ext cx="1237720" cy="951612"/>
            <a:chOff x="5458652" y="2293910"/>
            <a:chExt cx="1237720" cy="951612"/>
          </a:xfrm>
        </p:grpSpPr>
        <p:sp>
          <p:nvSpPr>
            <p:cNvPr id="13" name="Flowchart: Process 12">
              <a:extLst>
                <a:ext uri="{FF2B5EF4-FFF2-40B4-BE49-F238E27FC236}">
                  <a16:creationId xmlns:a16="http://schemas.microsoft.com/office/drawing/2014/main" id="{ED12CADD-F558-5784-0085-B3E4A2900F19}"/>
                </a:ext>
              </a:extLst>
            </p:cNvPr>
            <p:cNvSpPr/>
            <p:nvPr/>
          </p:nvSpPr>
          <p:spPr>
            <a:xfrm rot="18876487">
              <a:off x="5602053" y="2306308"/>
              <a:ext cx="951612" cy="926815"/>
            </a:xfrm>
            <a:prstGeom prst="flowChartProcess">
              <a:avLst/>
            </a:prstGeom>
            <a:solidFill>
              <a:srgbClr val="FE6004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DA3616-859B-BA2C-401E-F32F7266E9FD}"/>
                </a:ext>
              </a:extLst>
            </p:cNvPr>
            <p:cNvSpPr txBox="1"/>
            <p:nvPr/>
          </p:nvSpPr>
          <p:spPr>
            <a:xfrm>
              <a:off x="5458652" y="2618645"/>
              <a:ext cx="1237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Capabilities</a:t>
              </a:r>
            </a:p>
          </p:txBody>
        </p:sp>
      </p:grpSp>
      <p:pic>
        <p:nvPicPr>
          <p:cNvPr id="2" name="Picture 1" descr="A picture containing text, font, screenshot, white&#10;&#10;Description automatically generated">
            <a:extLst>
              <a:ext uri="{FF2B5EF4-FFF2-40B4-BE49-F238E27FC236}">
                <a16:creationId xmlns:a16="http://schemas.microsoft.com/office/drawing/2014/main" id="{8B62490F-5E99-EE2D-2187-BC461513C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207" y="1864690"/>
            <a:ext cx="1293170" cy="1885612"/>
          </a:xfrm>
          <a:prstGeom prst="rect">
            <a:avLst/>
          </a:prstGeom>
        </p:spPr>
      </p:pic>
      <p:sp>
        <p:nvSpPr>
          <p:cNvPr id="3" name="Google Shape;63;p14">
            <a:extLst>
              <a:ext uri="{FF2B5EF4-FFF2-40B4-BE49-F238E27FC236}">
                <a16:creationId xmlns:a16="http://schemas.microsoft.com/office/drawing/2014/main" id="{A17DE98E-FC28-3DAD-0A61-911CCC35C222}"/>
              </a:ext>
            </a:extLst>
          </p:cNvPr>
          <p:cNvSpPr txBox="1"/>
          <p:nvPr/>
        </p:nvSpPr>
        <p:spPr>
          <a:xfrm>
            <a:off x="5349823" y="1961126"/>
            <a:ext cx="2819940" cy="16927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b="1" dirty="0">
                <a:solidFill>
                  <a:schemeClr val="bg1"/>
                </a:solidFill>
              </a:rPr>
              <a:t>Business Capability </a:t>
            </a:r>
            <a:r>
              <a:rPr lang="en-US" dirty="0">
                <a:solidFill>
                  <a:schemeClr val="bg1"/>
                </a:solidFill>
              </a:rPr>
              <a:t>is a particular logical </a:t>
            </a:r>
            <a:r>
              <a:rPr lang="en-US" b="1" dirty="0">
                <a:solidFill>
                  <a:schemeClr val="bg1"/>
                </a:solidFill>
              </a:rPr>
              <a:t>combination</a:t>
            </a:r>
            <a:r>
              <a:rPr lang="en-US" dirty="0">
                <a:solidFill>
                  <a:schemeClr val="bg1"/>
                </a:solidFill>
              </a:rPr>
              <a:t> of People, Process, Information, and Technology necessary to deliver a discrete required </a:t>
            </a:r>
            <a:r>
              <a:rPr lang="en-US" b="1" dirty="0">
                <a:solidFill>
                  <a:schemeClr val="bg1"/>
                </a:solidFill>
              </a:rPr>
              <a:t>outcome</a:t>
            </a:r>
            <a:r>
              <a:rPr lang="en-US" dirty="0">
                <a:solidFill>
                  <a:schemeClr val="bg1"/>
                </a:solidFill>
              </a:rPr>
              <a:t> to achieve a specific business </a:t>
            </a:r>
            <a:r>
              <a:rPr lang="en-US" b="1" dirty="0">
                <a:solidFill>
                  <a:schemeClr val="bg1"/>
                </a:solidFill>
              </a:rPr>
              <a:t>objective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2F23D5-B4A4-933A-97D4-018266AC6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612" y="4773273"/>
            <a:ext cx="1480907" cy="370227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AE99F0C-5151-52E8-F81E-6B849E5BE6AA}"/>
              </a:ext>
            </a:extLst>
          </p:cNvPr>
          <p:cNvSpPr/>
          <p:nvPr/>
        </p:nvSpPr>
        <p:spPr>
          <a:xfrm rot="5400000">
            <a:off x="3250732" y="2707469"/>
            <a:ext cx="590550" cy="20005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4CE541-ED5C-46D3-C9AE-8C7A8311ED61}"/>
              </a:ext>
            </a:extLst>
          </p:cNvPr>
          <p:cNvSpPr/>
          <p:nvPr/>
        </p:nvSpPr>
        <p:spPr>
          <a:xfrm>
            <a:off x="3729038" y="2512220"/>
            <a:ext cx="842962" cy="590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Outcome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AD14D-DA21-24EC-D3DB-FDBB4A5597D5}"/>
              </a:ext>
            </a:extLst>
          </p:cNvPr>
          <p:cNvSpPr txBox="1"/>
          <p:nvPr/>
        </p:nvSpPr>
        <p:spPr>
          <a:xfrm>
            <a:off x="117764" y="4794649"/>
            <a:ext cx="5054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HE Reference Models Global Initiative Launch 2021, J.M.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Lowendahl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, Gartner (adapted). To access the HERM library, including the Business Capability Model: </a:t>
            </a:r>
            <a:r>
              <a:rPr lang="en-US" sz="800" dirty="0">
                <a:solidFill>
                  <a:srgbClr val="524F4F"/>
                </a:solidFill>
                <a:latin typeface="Arial Narrow" panose="020B0606020202030204" pitchFamily="34" charset="0"/>
                <a:hlinkClick r:id="rId5"/>
              </a:rPr>
              <a:t>https://library.educause.edu/resources/2021/9/the-higher-education-reference-models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4057162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/>
            </a:gs>
            <a:gs pos="74000">
              <a:srgbClr val="EBEBEB"/>
            </a:gs>
            <a:gs pos="17000">
              <a:schemeClr val="bg1"/>
            </a:gs>
            <a:gs pos="100000">
              <a:schemeClr val="bg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308204F-5CD6-691B-2541-8CA7B7C2DCB0}"/>
              </a:ext>
            </a:extLst>
          </p:cNvPr>
          <p:cNvSpPr txBox="1"/>
          <p:nvPr/>
        </p:nvSpPr>
        <p:spPr>
          <a:xfrm>
            <a:off x="227026" y="188102"/>
            <a:ext cx="87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Some Examples of Higher Ed Business Capabilities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042DC5-64AF-76E7-BD82-5E7B12237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1331" y="4805144"/>
            <a:ext cx="1027189" cy="309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9A25A1-83B5-6043-93A9-C7E77E40FD6A}"/>
              </a:ext>
            </a:extLst>
          </p:cNvPr>
          <p:cNvSpPr txBox="1"/>
          <p:nvPr/>
        </p:nvSpPr>
        <p:spPr>
          <a:xfrm>
            <a:off x="5176838" y="1006260"/>
            <a:ext cx="358616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Curriculum Management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/>
              <a:t>  Curriculum Planning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/>
              <a:t>  Curriculum Design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/>
              <a:t>  Curriculum Production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/>
              <a:t>  Curriculum Accreditation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/>
              <a:t>  Offering Management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/>
              <a:t>  Curriculum Improvement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/>
              <a:t>  Curriculum Disestablishment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u="sng" dirty="0"/>
              <a:t>Marketing Management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/>
              <a:t>  Advertising Management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/>
              <a:t>  Campaign Management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/>
              <a:t>  Market Research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/>
              <a:t>  Marketing Planning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/>
              <a:t>  Merchandising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/>
              <a:t>  Communications Management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EC13BE-C2AB-848E-318C-2C2EE9174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612" y="4773273"/>
            <a:ext cx="1480907" cy="3702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A0840B-ED40-88E9-FE22-BECE4F4571F0}"/>
              </a:ext>
            </a:extLst>
          </p:cNvPr>
          <p:cNvGrpSpPr/>
          <p:nvPr/>
        </p:nvGrpSpPr>
        <p:grpSpPr>
          <a:xfrm>
            <a:off x="572321" y="2331692"/>
            <a:ext cx="1237720" cy="951612"/>
            <a:chOff x="5458652" y="2293910"/>
            <a:chExt cx="1237720" cy="951612"/>
          </a:xfrm>
        </p:grpSpPr>
        <p:sp>
          <p:nvSpPr>
            <p:cNvPr id="9" name="Flowchart: Process 8">
              <a:extLst>
                <a:ext uri="{FF2B5EF4-FFF2-40B4-BE49-F238E27FC236}">
                  <a16:creationId xmlns:a16="http://schemas.microsoft.com/office/drawing/2014/main" id="{923AC0D2-4FF9-B22C-ACFD-467CEFA6F6B6}"/>
                </a:ext>
              </a:extLst>
            </p:cNvPr>
            <p:cNvSpPr/>
            <p:nvPr/>
          </p:nvSpPr>
          <p:spPr>
            <a:xfrm rot="18876487">
              <a:off x="5602053" y="2306308"/>
              <a:ext cx="951612" cy="926815"/>
            </a:xfrm>
            <a:prstGeom prst="flowChartProcess">
              <a:avLst/>
            </a:prstGeom>
            <a:solidFill>
              <a:srgbClr val="FE6004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E0B657-C5CA-5C3B-B021-700EC0642FB5}"/>
                </a:ext>
              </a:extLst>
            </p:cNvPr>
            <p:cNvSpPr txBox="1"/>
            <p:nvPr/>
          </p:nvSpPr>
          <p:spPr>
            <a:xfrm>
              <a:off x="5458652" y="2618645"/>
              <a:ext cx="1237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Capabilities</a:t>
              </a:r>
            </a:p>
          </p:txBody>
        </p:sp>
      </p:grpSp>
      <p:pic>
        <p:nvPicPr>
          <p:cNvPr id="11" name="Picture 10" descr="A picture containing text, font, screenshot, white&#10;&#10;Description automatically generated">
            <a:extLst>
              <a:ext uri="{FF2B5EF4-FFF2-40B4-BE49-F238E27FC236}">
                <a16:creationId xmlns:a16="http://schemas.microsoft.com/office/drawing/2014/main" id="{53542F62-BA91-761F-C38D-63C9EBFAD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207" y="1864690"/>
            <a:ext cx="1293170" cy="1885612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6239679-8CED-D642-9859-294F7E52EC36}"/>
              </a:ext>
            </a:extLst>
          </p:cNvPr>
          <p:cNvSpPr/>
          <p:nvPr/>
        </p:nvSpPr>
        <p:spPr>
          <a:xfrm rot="5400000">
            <a:off x="3250732" y="2707469"/>
            <a:ext cx="590550" cy="20005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23A0A83-8A4E-7356-AA9E-F700AE22A637}"/>
              </a:ext>
            </a:extLst>
          </p:cNvPr>
          <p:cNvSpPr/>
          <p:nvPr/>
        </p:nvSpPr>
        <p:spPr>
          <a:xfrm>
            <a:off x="3729038" y="2512220"/>
            <a:ext cx="842962" cy="590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/>
              <a:t>Outcome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79C95C-AE9A-445F-F3DE-6842344670FE}"/>
              </a:ext>
            </a:extLst>
          </p:cNvPr>
          <p:cNvSpPr txBox="1"/>
          <p:nvPr/>
        </p:nvSpPr>
        <p:spPr>
          <a:xfrm>
            <a:off x="117764" y="4794649"/>
            <a:ext cx="5054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HE Reference Models Global Initiative Launch 2021, J.M. </a:t>
            </a:r>
            <a:r>
              <a:rPr lang="en-US" sz="800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Lowendahl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, Gartner (adapted). To access the HERM library, including the Business Capability Model: </a:t>
            </a:r>
            <a:r>
              <a:rPr lang="en-US" sz="800" dirty="0">
                <a:solidFill>
                  <a:srgbClr val="524F4F"/>
                </a:solidFill>
                <a:latin typeface="Arial Narrow" panose="020B0606020202030204" pitchFamily="34" charset="0"/>
                <a:hlinkClick r:id="rId5"/>
              </a:rPr>
              <a:t>https://library.educause.edu/resources/2021/9/the-higher-education-reference-models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3445161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EED4BED-A88E-6F2B-F58E-9DFA796532F8}"/>
              </a:ext>
            </a:extLst>
          </p:cNvPr>
          <p:cNvSpPr txBox="1"/>
          <p:nvPr/>
        </p:nvSpPr>
        <p:spPr>
          <a:xfrm>
            <a:off x="0" y="-11757"/>
            <a:ext cx="9144000" cy="5155257"/>
          </a:xfrm>
          <a:prstGeom prst="rect">
            <a:avLst/>
          </a:prstGeom>
          <a:noFill/>
        </p:spPr>
        <p:txBody>
          <a:bodyPr wrap="square" lIns="91440" tIns="91440" rIns="91440" bIns="91440" numCol="4" spcCol="0" rtlCol="0">
            <a:spAutoFit/>
          </a:bodyPr>
          <a:lstStyle/>
          <a:p>
            <a:r>
              <a:rPr lang="en-US" sz="700" b="1" dirty="0">
                <a:solidFill>
                  <a:srgbClr val="FF0000"/>
                </a:solidFill>
              </a:rPr>
              <a:t>BC001 Curriculum Management</a:t>
            </a:r>
          </a:p>
          <a:p>
            <a:r>
              <a:rPr lang="en-US" sz="700" dirty="0"/>
              <a:t>  BC002 Curriculum Planning</a:t>
            </a:r>
          </a:p>
          <a:p>
            <a:r>
              <a:rPr lang="en-US" sz="700" dirty="0"/>
              <a:t>  BC003 Curriculum Design</a:t>
            </a:r>
          </a:p>
          <a:p>
            <a:r>
              <a:rPr lang="en-US" sz="700" dirty="0"/>
              <a:t>  BC004 Curriculum Production</a:t>
            </a:r>
          </a:p>
          <a:p>
            <a:r>
              <a:rPr lang="en-US" sz="700" dirty="0"/>
              <a:t>  BC007 Curriculum Accreditation</a:t>
            </a:r>
          </a:p>
          <a:p>
            <a:r>
              <a:rPr lang="en-US" sz="700" dirty="0"/>
              <a:t>  BC235 Offering Management</a:t>
            </a:r>
          </a:p>
          <a:p>
            <a:r>
              <a:rPr lang="en-US" sz="700" dirty="0"/>
              <a:t>  BC038 Curriculum Improvement</a:t>
            </a:r>
          </a:p>
          <a:p>
            <a:r>
              <a:rPr lang="en-US" sz="700" dirty="0"/>
              <a:t>  BC041 Curriculum Disestablishment</a:t>
            </a:r>
          </a:p>
          <a:p>
            <a:r>
              <a:rPr lang="en-US" sz="700" b="1" dirty="0">
                <a:solidFill>
                  <a:srgbClr val="FF0000"/>
                </a:solidFill>
              </a:rPr>
              <a:t>BC008 Student Recruitment</a:t>
            </a:r>
          </a:p>
          <a:p>
            <a:r>
              <a:rPr lang="en-US" sz="700" dirty="0"/>
              <a:t>  BC012 Domestic Student Recruitment</a:t>
            </a:r>
          </a:p>
          <a:p>
            <a:r>
              <a:rPr lang="en-US" sz="700" dirty="0"/>
              <a:t>  BC013 International Student Recruitment</a:t>
            </a:r>
          </a:p>
          <a:p>
            <a:r>
              <a:rPr lang="en-US" sz="700" b="1" dirty="0">
                <a:solidFill>
                  <a:srgbClr val="FF0000"/>
                </a:solidFill>
              </a:rPr>
              <a:t>BC014 Student Admission</a:t>
            </a:r>
          </a:p>
          <a:p>
            <a:r>
              <a:rPr lang="en-US" sz="700" dirty="0"/>
              <a:t>  BC015 Study Application Management</a:t>
            </a:r>
          </a:p>
          <a:p>
            <a:r>
              <a:rPr lang="en-US" sz="700" dirty="0"/>
              <a:t>  BC018 Learning Recognition Management</a:t>
            </a:r>
          </a:p>
          <a:p>
            <a:r>
              <a:rPr lang="en-US" sz="700" b="1" dirty="0">
                <a:solidFill>
                  <a:srgbClr val="FF0000"/>
                </a:solidFill>
              </a:rPr>
              <a:t>BC019 Student Enrollment</a:t>
            </a:r>
          </a:p>
          <a:p>
            <a:r>
              <a:rPr lang="en-US" sz="700" dirty="0"/>
              <a:t>  BC020 Matriculation</a:t>
            </a:r>
          </a:p>
          <a:p>
            <a:r>
              <a:rPr lang="en-US" sz="700" dirty="0"/>
              <a:t>  BC021 Enrollment</a:t>
            </a:r>
          </a:p>
          <a:p>
            <a:r>
              <a:rPr lang="en-US" sz="700" dirty="0"/>
              <a:t>  BC022 Student Allocation</a:t>
            </a:r>
          </a:p>
          <a:p>
            <a:r>
              <a:rPr lang="en-US" sz="700" dirty="0"/>
              <a:t>  BC027 Timetable Management</a:t>
            </a:r>
          </a:p>
          <a:p>
            <a:r>
              <a:rPr lang="en-US" sz="700" b="1" dirty="0">
                <a:solidFill>
                  <a:srgbClr val="FF0000"/>
                </a:solidFill>
              </a:rPr>
              <a:t>BC023 Curriculum Delivery</a:t>
            </a:r>
          </a:p>
          <a:p>
            <a:r>
              <a:rPr lang="en-US" sz="700" dirty="0"/>
              <a:t>  BC024 Learning &amp; Teaching Resource Preparation</a:t>
            </a:r>
          </a:p>
          <a:p>
            <a:r>
              <a:rPr lang="en-US" sz="700" dirty="0"/>
              <a:t>  BC025 Learning &amp; Teaching Resource Management</a:t>
            </a:r>
          </a:p>
          <a:p>
            <a:r>
              <a:rPr lang="en-US" sz="700" dirty="0"/>
              <a:t>  BC026 Learning &amp; Teaching Delivery</a:t>
            </a:r>
          </a:p>
          <a:p>
            <a:r>
              <a:rPr lang="en-US" sz="700" dirty="0"/>
              <a:t>  BC059 Student Supervision</a:t>
            </a:r>
          </a:p>
          <a:p>
            <a:r>
              <a:rPr lang="en-US" sz="700" b="1" dirty="0">
                <a:solidFill>
                  <a:srgbClr val="FF0000"/>
                </a:solidFill>
              </a:rPr>
              <a:t>BC028 Student Assessment</a:t>
            </a:r>
          </a:p>
          <a:p>
            <a:r>
              <a:rPr lang="en-US" sz="700" dirty="0"/>
              <a:t>  BC029 Learning Assessment</a:t>
            </a:r>
          </a:p>
          <a:p>
            <a:r>
              <a:rPr lang="en-US" sz="700" dirty="0"/>
              <a:t>  BC031 Student Research Assessment</a:t>
            </a:r>
          </a:p>
          <a:p>
            <a:r>
              <a:rPr lang="en-US" sz="700" b="1" dirty="0">
                <a:solidFill>
                  <a:srgbClr val="FF0000"/>
                </a:solidFill>
              </a:rPr>
              <a:t>BC032 Completion Management</a:t>
            </a:r>
          </a:p>
          <a:p>
            <a:r>
              <a:rPr lang="en-US" sz="700" dirty="0"/>
              <a:t>  BC035 Completion Award</a:t>
            </a:r>
          </a:p>
          <a:p>
            <a:r>
              <a:rPr lang="en-US" sz="700" b="1" dirty="0">
                <a:solidFill>
                  <a:srgbClr val="FF0000"/>
                </a:solidFill>
              </a:rPr>
              <a:t>BC044 Student Management</a:t>
            </a:r>
          </a:p>
          <a:p>
            <a:r>
              <a:rPr lang="en-US" sz="700" dirty="0"/>
              <a:t>  BC010 Scholarship Management</a:t>
            </a:r>
          </a:p>
          <a:p>
            <a:r>
              <a:rPr lang="en-US" sz="700" dirty="0"/>
              <a:t>  BC246 Student Liability Management</a:t>
            </a:r>
          </a:p>
          <a:p>
            <a:r>
              <a:rPr lang="en-US" sz="700" dirty="0"/>
              <a:t>  BC046 Student Academic Progress Management</a:t>
            </a:r>
          </a:p>
          <a:p>
            <a:r>
              <a:rPr lang="en-US" sz="700" dirty="0"/>
              <a:t>  BC225 Cross-Institutional Study</a:t>
            </a:r>
          </a:p>
          <a:p>
            <a:r>
              <a:rPr lang="en-US" sz="700" dirty="0"/>
              <a:t>  BC030 Placement Management</a:t>
            </a:r>
          </a:p>
          <a:p>
            <a:r>
              <a:rPr lang="en-US" sz="700" dirty="0"/>
              <a:t>  BC223 Examination Management</a:t>
            </a:r>
          </a:p>
          <a:p>
            <a:r>
              <a:rPr lang="en-US" sz="700" dirty="0"/>
              <a:t>  BC224 Special Consideration Management</a:t>
            </a:r>
          </a:p>
          <a:p>
            <a:r>
              <a:rPr lang="en-US" sz="700" dirty="0"/>
              <a:t>  BC047 Research Candidature Management</a:t>
            </a:r>
          </a:p>
          <a:p>
            <a:r>
              <a:rPr lang="en-US" sz="700" dirty="0"/>
              <a:t>  BC049 Student Misconduct Management</a:t>
            </a:r>
          </a:p>
          <a:p>
            <a:r>
              <a:rPr lang="en-US" sz="700" b="1" dirty="0">
                <a:solidFill>
                  <a:srgbClr val="FF0000"/>
                </a:solidFill>
              </a:rPr>
              <a:t>BC052 Student Support</a:t>
            </a:r>
          </a:p>
          <a:p>
            <a:r>
              <a:rPr lang="en-US" sz="700" dirty="0"/>
              <a:t>  BC055 Careers Advice</a:t>
            </a:r>
          </a:p>
          <a:p>
            <a:r>
              <a:rPr lang="en-US" sz="700" dirty="0"/>
              <a:t>  BC053 Academic Advice</a:t>
            </a:r>
          </a:p>
          <a:p>
            <a:r>
              <a:rPr lang="en-US" sz="700" dirty="0"/>
              <a:t>  BC054 Core Skills Development</a:t>
            </a:r>
          </a:p>
          <a:p>
            <a:r>
              <a:rPr lang="en-US" sz="700" dirty="0"/>
              <a:t>  BC056 Financial Advice</a:t>
            </a:r>
          </a:p>
          <a:p>
            <a:r>
              <a:rPr lang="en-US" sz="700" dirty="0"/>
              <a:t>  BC226 Student Grievance Management</a:t>
            </a:r>
          </a:p>
          <a:p>
            <a:r>
              <a:rPr lang="en-US" sz="700" b="1" dirty="0">
                <a:solidFill>
                  <a:srgbClr val="FF0000"/>
                </a:solidFill>
              </a:rPr>
              <a:t>BC065 Research Opportunities &amp; Planning</a:t>
            </a:r>
          </a:p>
          <a:p>
            <a:r>
              <a:rPr lang="en-US" sz="700" dirty="0"/>
              <a:t>  BC066 Research Opportunity Management</a:t>
            </a:r>
          </a:p>
          <a:p>
            <a:r>
              <a:rPr lang="en-US" sz="700" dirty="0"/>
              <a:t>  BC067 Collaborative Opportunity Management</a:t>
            </a:r>
          </a:p>
          <a:p>
            <a:r>
              <a:rPr lang="en-US" sz="700" dirty="0"/>
              <a:t>  BC070 Research Project Design</a:t>
            </a:r>
          </a:p>
          <a:p>
            <a:r>
              <a:rPr lang="en-US" sz="700" b="1" dirty="0">
                <a:solidFill>
                  <a:srgbClr val="FF0000"/>
                </a:solidFill>
              </a:rPr>
              <a:t>BC071 Research Funding</a:t>
            </a:r>
          </a:p>
          <a:p>
            <a:r>
              <a:rPr lang="en-US" sz="700" dirty="0"/>
              <a:t>  BC072 Research Fund Sourcing</a:t>
            </a:r>
          </a:p>
          <a:p>
            <a:r>
              <a:rPr lang="en-US" sz="700" dirty="0"/>
              <a:t>  BC215 Research Grant Management</a:t>
            </a:r>
          </a:p>
          <a:p>
            <a:r>
              <a:rPr lang="en-US" sz="700" b="1" dirty="0">
                <a:solidFill>
                  <a:srgbClr val="FF0000"/>
                </a:solidFill>
              </a:rPr>
              <a:t>BC245 Research Assurance</a:t>
            </a:r>
          </a:p>
          <a:p>
            <a:r>
              <a:rPr lang="en-US" sz="700" dirty="0"/>
              <a:t>  BC094 Research Ethics Management</a:t>
            </a:r>
          </a:p>
          <a:p>
            <a:r>
              <a:rPr lang="en-US" sz="700" dirty="0"/>
              <a:t>  BC212 Research Integrity Management</a:t>
            </a:r>
          </a:p>
          <a:p>
            <a:r>
              <a:rPr lang="en-US" sz="700" dirty="0"/>
              <a:t>  BC090 Research Performance Management</a:t>
            </a:r>
          </a:p>
          <a:p>
            <a:r>
              <a:rPr lang="en-US" sz="700" dirty="0"/>
              <a:t>  BC091 Research Quality Management</a:t>
            </a:r>
          </a:p>
          <a:p>
            <a:r>
              <a:rPr lang="en-US" sz="700" b="1" dirty="0">
                <a:solidFill>
                  <a:srgbClr val="FF0000"/>
                </a:solidFill>
              </a:rPr>
              <a:t>BC093 Research Management</a:t>
            </a:r>
          </a:p>
          <a:p>
            <a:r>
              <a:rPr lang="en-US" sz="700" dirty="0"/>
              <a:t>  BC073 Research Funds Management</a:t>
            </a:r>
          </a:p>
          <a:p>
            <a:r>
              <a:rPr lang="en-US" sz="700" dirty="0"/>
              <a:t>  BC069 Research Program Management</a:t>
            </a:r>
          </a:p>
          <a:p>
            <a:r>
              <a:rPr lang="en-US" sz="700" b="1" dirty="0">
                <a:solidFill>
                  <a:srgbClr val="FF0000"/>
                </a:solidFill>
              </a:rPr>
              <a:t>BC074 Research Delivery</a:t>
            </a:r>
          </a:p>
          <a:p>
            <a:r>
              <a:rPr lang="en-US" sz="700" dirty="0"/>
              <a:t>  BC077 Research Data Management</a:t>
            </a:r>
          </a:p>
          <a:p>
            <a:r>
              <a:rPr lang="en-US" sz="700" dirty="0"/>
              <a:t>  BC075 Research Creation</a:t>
            </a:r>
          </a:p>
          <a:p>
            <a:r>
              <a:rPr lang="en-US" sz="700" dirty="0"/>
              <a:t>  BC097 Research Infrastructure Management</a:t>
            </a:r>
          </a:p>
          <a:p>
            <a:r>
              <a:rPr lang="en-US" sz="700" dirty="0"/>
              <a:t>  BC236 Research Resource Management</a:t>
            </a:r>
          </a:p>
          <a:p>
            <a:r>
              <a:rPr lang="en-US" sz="700" b="1" dirty="0">
                <a:solidFill>
                  <a:srgbClr val="FF0000"/>
                </a:solidFill>
              </a:rPr>
              <a:t>BC086 Research Dissemination</a:t>
            </a:r>
          </a:p>
          <a:p>
            <a:r>
              <a:rPr lang="en-US" sz="700" dirty="0"/>
              <a:t>  BC083 Research Output Management</a:t>
            </a:r>
          </a:p>
          <a:p>
            <a:r>
              <a:rPr lang="en-US" sz="700" dirty="0"/>
              <a:t>  BC237 Research Outcome Management</a:t>
            </a:r>
          </a:p>
          <a:p>
            <a:r>
              <a:rPr lang="en-US" sz="700" dirty="0"/>
              <a:t>  BC228 Research Impact Management</a:t>
            </a:r>
          </a:p>
          <a:p>
            <a:r>
              <a:rPr lang="en-US" sz="700" dirty="0"/>
              <a:t>  BC088 Research Commercialization Management</a:t>
            </a:r>
          </a:p>
          <a:p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BC147 Strategy Management</a:t>
            </a:r>
          </a:p>
          <a:p>
            <a:r>
              <a:rPr lang="en-US" sz="700" dirty="0"/>
              <a:t>  BC148 Vision &amp; Strategy Development</a:t>
            </a:r>
          </a:p>
          <a:p>
            <a:r>
              <a:rPr lang="en-US" sz="700" dirty="0"/>
              <a:t>  BC149 Strategic Plan Management</a:t>
            </a:r>
          </a:p>
          <a:p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BC206 Business Capability Management</a:t>
            </a:r>
          </a:p>
          <a:p>
            <a:r>
              <a:rPr lang="en-US" sz="700" dirty="0"/>
              <a:t>  BC230 Business Planning</a:t>
            </a:r>
          </a:p>
          <a:p>
            <a:r>
              <a:rPr lang="en-US" sz="700" dirty="0"/>
              <a:t>  BC209 Enterprise Architecture</a:t>
            </a:r>
          </a:p>
          <a:p>
            <a:r>
              <a:rPr lang="en-US" sz="700" dirty="0"/>
              <a:t>  BC217 Customer Experience Management</a:t>
            </a:r>
          </a:p>
          <a:p>
            <a:r>
              <a:rPr lang="en-US" sz="700" dirty="0"/>
              <a:t>  BC216 Business Process Management</a:t>
            </a:r>
          </a:p>
          <a:p>
            <a:r>
              <a:rPr lang="en-US" sz="700" dirty="0"/>
              <a:t>  BC218 Service Management</a:t>
            </a:r>
          </a:p>
          <a:p>
            <a:r>
              <a:rPr lang="en-US" sz="700" dirty="0"/>
              <a:t>  BC207 Change Management</a:t>
            </a:r>
          </a:p>
          <a:p>
            <a:r>
              <a:rPr lang="en-US" sz="700" dirty="0"/>
              <a:t>  BC210 Portfolio &amp; Program Management</a:t>
            </a:r>
          </a:p>
          <a:p>
            <a:r>
              <a:rPr lang="en-US" sz="700" dirty="0"/>
              <a:t>  BC243 Project Management</a:t>
            </a:r>
          </a:p>
          <a:p>
            <a:r>
              <a:rPr lang="en-US" sz="700" dirty="0"/>
              <a:t>  BC244 Product Management</a:t>
            </a:r>
          </a:p>
          <a:p>
            <a:r>
              <a:rPr lang="en-US" sz="700" dirty="0"/>
              <a:t>  BC208 Benefits Management</a:t>
            </a:r>
          </a:p>
          <a:p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BC133 Library Administration</a:t>
            </a:r>
          </a:p>
          <a:p>
            <a:r>
              <a:rPr lang="en-US" sz="700" dirty="0"/>
              <a:t>  BC213 Library Collection Management</a:t>
            </a:r>
          </a:p>
          <a:p>
            <a:r>
              <a:rPr lang="en-US" sz="700" dirty="0"/>
              <a:t>  BC134 Collection Access Management</a:t>
            </a:r>
          </a:p>
          <a:p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BC160 Governance, Risk, &amp; Compliance</a:t>
            </a:r>
          </a:p>
          <a:p>
            <a:r>
              <a:rPr lang="en-US" sz="700" dirty="0"/>
              <a:t>  BC164 Policy Management</a:t>
            </a:r>
          </a:p>
          <a:p>
            <a:r>
              <a:rPr lang="en-US" sz="700" dirty="0"/>
              <a:t>  BC165 Quality Management</a:t>
            </a:r>
          </a:p>
          <a:p>
            <a:r>
              <a:rPr lang="en-US" sz="700" dirty="0"/>
              <a:t>  BC168 Risk Management</a:t>
            </a:r>
          </a:p>
          <a:p>
            <a:r>
              <a:rPr lang="en-US" sz="700" dirty="0"/>
              <a:t>  BC170 Compliance Management</a:t>
            </a:r>
          </a:p>
          <a:p>
            <a:r>
              <a:rPr lang="en-US" sz="700" dirty="0"/>
              <a:t>  BC161 Business Continuity Management</a:t>
            </a:r>
          </a:p>
          <a:p>
            <a:r>
              <a:rPr lang="en-US" sz="700" dirty="0"/>
              <a:t>  BC234 Incident Management</a:t>
            </a:r>
          </a:p>
          <a:p>
            <a:r>
              <a:rPr lang="en-US" sz="700" dirty="0"/>
              <a:t>  BC167 Investigation Management</a:t>
            </a:r>
          </a:p>
          <a:p>
            <a:r>
              <a:rPr lang="en-US" sz="700" dirty="0"/>
              <a:t>  BC163 Internal Audit</a:t>
            </a:r>
          </a:p>
          <a:p>
            <a:r>
              <a:rPr lang="en-US" sz="700" dirty="0"/>
              <a:t>  BC166 Complaint &amp; Compliment Management</a:t>
            </a:r>
          </a:p>
          <a:p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BC232 Advancement Management</a:t>
            </a:r>
          </a:p>
          <a:p>
            <a:r>
              <a:rPr lang="en-US" sz="700" dirty="0"/>
              <a:t>  BC037 Alumni Management</a:t>
            </a:r>
          </a:p>
          <a:p>
            <a:r>
              <a:rPr lang="en-US" sz="700" dirty="0"/>
              <a:t>  BC222 Development &amp; Fundraising</a:t>
            </a:r>
          </a:p>
          <a:p>
            <a:r>
              <a:rPr lang="en-US" sz="700" dirty="0"/>
              <a:t>  BC233 Donor, Sponsor, &amp; Philanthropist Management</a:t>
            </a:r>
          </a:p>
          <a:p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BC107 Marketing Management</a:t>
            </a:r>
          </a:p>
          <a:p>
            <a:r>
              <a:rPr lang="en-US" sz="700" dirty="0"/>
              <a:t>  BC108 Advertising Management</a:t>
            </a:r>
          </a:p>
          <a:p>
            <a:r>
              <a:rPr lang="en-US" sz="700" dirty="0"/>
              <a:t>  BC109 Campaign Management</a:t>
            </a:r>
          </a:p>
          <a:p>
            <a:r>
              <a:rPr lang="en-US" sz="700" dirty="0"/>
              <a:t>  BC111 Market Research</a:t>
            </a:r>
          </a:p>
          <a:p>
            <a:r>
              <a:rPr lang="en-US" sz="700" dirty="0"/>
              <a:t>  BC112 Marketing Planning</a:t>
            </a:r>
          </a:p>
          <a:p>
            <a:r>
              <a:rPr lang="en-US" sz="700" dirty="0"/>
              <a:t>  BC113 Merchandising</a:t>
            </a:r>
          </a:p>
          <a:p>
            <a:r>
              <a:rPr lang="en-US" sz="700" dirty="0"/>
              <a:t>  BC220 Communications Management</a:t>
            </a:r>
          </a:p>
          <a:p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BC238 Engagement &amp; Relationship Management</a:t>
            </a:r>
          </a:p>
          <a:p>
            <a:r>
              <a:rPr lang="en-US" sz="700" dirty="0"/>
              <a:t>  BC239 Relationship Management</a:t>
            </a:r>
          </a:p>
          <a:p>
            <a:r>
              <a:rPr lang="en-US" sz="700" dirty="0"/>
              <a:t>  BC240 Outreach Management</a:t>
            </a:r>
          </a:p>
          <a:p>
            <a:r>
              <a:rPr lang="en-US" sz="700" dirty="0"/>
              <a:t>  BC241 Engagement Management</a:t>
            </a:r>
          </a:p>
          <a:p>
            <a:r>
              <a:rPr lang="en-US" sz="700" dirty="0"/>
              <a:t>  BC242 Extension Management</a:t>
            </a:r>
          </a:p>
          <a:p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BC155 Legal Services</a:t>
            </a:r>
          </a:p>
          <a:p>
            <a:r>
              <a:rPr lang="en-US" sz="700" dirty="0"/>
              <a:t>  BC159 Legal Advisory</a:t>
            </a:r>
          </a:p>
          <a:p>
            <a:r>
              <a:rPr lang="en-US" sz="700" dirty="0"/>
              <a:t>  BC156 Contract Management</a:t>
            </a:r>
          </a:p>
          <a:p>
            <a:r>
              <a:rPr lang="en-US" sz="700" dirty="0"/>
              <a:t>  BC157 Dispute Resolution &amp; Litigation</a:t>
            </a:r>
          </a:p>
          <a:p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BC201 Information &amp; Communication Technology Management</a:t>
            </a:r>
          </a:p>
          <a:p>
            <a:r>
              <a:rPr lang="en-US" sz="700" dirty="0"/>
              <a:t>  BC202 Alignment, Planning, &amp; Organization</a:t>
            </a:r>
          </a:p>
          <a:p>
            <a:r>
              <a:rPr lang="en-US" sz="700" dirty="0"/>
              <a:t>  BC203 Build, Acquisition, &amp; Implementation</a:t>
            </a:r>
          </a:p>
          <a:p>
            <a:r>
              <a:rPr lang="en-US" sz="700" dirty="0"/>
              <a:t>  BC204 Delivery, Service, &amp; Support</a:t>
            </a:r>
          </a:p>
          <a:p>
            <a:r>
              <a:rPr lang="en-US" sz="700" dirty="0"/>
              <a:t>  BC205 Monitoring, Assessment, &amp; Evaluation</a:t>
            </a:r>
          </a:p>
          <a:p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BC171 Human Resource Management</a:t>
            </a:r>
          </a:p>
          <a:p>
            <a:r>
              <a:rPr lang="en-US" sz="700" dirty="0"/>
              <a:t>  BC172 Organizational Design</a:t>
            </a:r>
          </a:p>
          <a:p>
            <a:r>
              <a:rPr lang="en-US" sz="700" dirty="0"/>
              <a:t>  BC174 Workforce Planning</a:t>
            </a:r>
          </a:p>
          <a:p>
            <a:r>
              <a:rPr lang="en-US" sz="700" dirty="0"/>
              <a:t>  BC175 Talent Acquisition</a:t>
            </a:r>
          </a:p>
          <a:p>
            <a:r>
              <a:rPr lang="en-US" sz="700" dirty="0"/>
              <a:t>  BC182 Workforce Training &amp; Development</a:t>
            </a:r>
          </a:p>
          <a:p>
            <a:r>
              <a:rPr lang="en-US" sz="700" dirty="0"/>
              <a:t>  BC176 Remuneration &amp; Benefits Management</a:t>
            </a:r>
          </a:p>
          <a:p>
            <a:r>
              <a:rPr lang="en-US" sz="700" dirty="0"/>
              <a:t>  BC178 Workforce Resource Management</a:t>
            </a:r>
          </a:p>
          <a:p>
            <a:r>
              <a:rPr lang="en-US" sz="700" dirty="0"/>
              <a:t>  BC181 Workforce Performance Management</a:t>
            </a:r>
          </a:p>
          <a:p>
            <a:r>
              <a:rPr lang="en-US" sz="700" dirty="0"/>
              <a:t>  BC173 Workforce Relations Management</a:t>
            </a:r>
          </a:p>
          <a:p>
            <a:r>
              <a:rPr lang="en-US" sz="700" dirty="0"/>
              <a:t>  BC183 Human Resource Support</a:t>
            </a:r>
          </a:p>
          <a:p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BC184 Financial Management</a:t>
            </a:r>
          </a:p>
          <a:p>
            <a:r>
              <a:rPr lang="en-US" sz="700" dirty="0"/>
              <a:t>  BC190 Financial Planning &amp; Analysis</a:t>
            </a:r>
          </a:p>
          <a:p>
            <a:r>
              <a:rPr lang="en-US" sz="700" dirty="0"/>
              <a:t>  BC187 Accounts Payable</a:t>
            </a:r>
          </a:p>
          <a:p>
            <a:r>
              <a:rPr lang="en-US" sz="700" dirty="0"/>
              <a:t>  BC188 Accounts Receivable</a:t>
            </a:r>
          </a:p>
          <a:p>
            <a:r>
              <a:rPr lang="en-US" sz="700" dirty="0"/>
              <a:t>  BC189 Price Modelling</a:t>
            </a:r>
          </a:p>
          <a:p>
            <a:r>
              <a:rPr lang="en-US" sz="700" dirty="0"/>
              <a:t>  BC191 Tax Management</a:t>
            </a:r>
          </a:p>
          <a:p>
            <a:r>
              <a:rPr lang="en-US" sz="700" dirty="0"/>
              <a:t>  BC214 Payroll Management</a:t>
            </a:r>
          </a:p>
          <a:p>
            <a:r>
              <a:rPr lang="en-US" sz="700" dirty="0"/>
              <a:t>  BC192 Bank Management</a:t>
            </a:r>
          </a:p>
          <a:p>
            <a:r>
              <a:rPr lang="en-US" sz="700" dirty="0"/>
              <a:t>  BC193 Procurement Management</a:t>
            </a:r>
          </a:p>
          <a:p>
            <a:r>
              <a:rPr lang="en-US" sz="700" dirty="0"/>
              <a:t>  BC194 Project Accounting</a:t>
            </a:r>
          </a:p>
          <a:p>
            <a:r>
              <a:rPr lang="en-US" sz="700" dirty="0"/>
              <a:t>  BC197 Asset Management</a:t>
            </a:r>
          </a:p>
          <a:p>
            <a:r>
              <a:rPr lang="en-US" sz="700" dirty="0"/>
              <a:t>  BC199 Investment Management</a:t>
            </a:r>
          </a:p>
          <a:p>
            <a:r>
              <a:rPr lang="en-US" sz="700" dirty="0"/>
              <a:t>  BC219 Treasury Management</a:t>
            </a:r>
          </a:p>
          <a:p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BC135 Information Management</a:t>
            </a:r>
          </a:p>
          <a:p>
            <a:r>
              <a:rPr lang="en-US" sz="700" dirty="0"/>
              <a:t>  BC144 Advanced Analytics</a:t>
            </a:r>
          </a:p>
          <a:p>
            <a:r>
              <a:rPr lang="en-US" sz="700" dirty="0"/>
              <a:t>  BC140 Artifact &amp; Collection Management</a:t>
            </a:r>
          </a:p>
          <a:p>
            <a:r>
              <a:rPr lang="en-US" sz="700" dirty="0"/>
              <a:t>  BC141 Copyright Management</a:t>
            </a:r>
          </a:p>
          <a:p>
            <a:r>
              <a:rPr lang="en-US" sz="700" dirty="0"/>
              <a:t>  BC143 Data Management</a:t>
            </a:r>
          </a:p>
          <a:p>
            <a:r>
              <a:rPr lang="en-US" sz="700" dirty="0"/>
              <a:t>  BC136 Information Governance</a:t>
            </a:r>
          </a:p>
          <a:p>
            <a:r>
              <a:rPr lang="en-US" sz="700" dirty="0"/>
              <a:t>  BC137 Information Search &amp; Discovery</a:t>
            </a:r>
          </a:p>
          <a:p>
            <a:r>
              <a:rPr lang="en-US" sz="700" dirty="0"/>
              <a:t>  BC138 Information Security Management</a:t>
            </a:r>
          </a:p>
          <a:p>
            <a:r>
              <a:rPr lang="en-US" sz="700" dirty="0"/>
              <a:t>  BC139 Identity &amp; Access Management</a:t>
            </a:r>
          </a:p>
          <a:p>
            <a:r>
              <a:rPr lang="en-US" sz="700" dirty="0"/>
              <a:t>  BC145 Records Management</a:t>
            </a:r>
          </a:p>
          <a:p>
            <a:r>
              <a:rPr lang="en-US" sz="700" dirty="0"/>
              <a:t>  BC146 Enterprise Content Management</a:t>
            </a:r>
          </a:p>
          <a:p>
            <a:r>
              <a:rPr lang="en-US" sz="700" dirty="0"/>
              <a:t>  BC211 Business Intelligence &amp; Reporting</a:t>
            </a:r>
          </a:p>
          <a:p>
            <a:r>
              <a:rPr lang="en-US" sz="700" dirty="0"/>
              <a:t>  BC231 Digital Preservation</a:t>
            </a:r>
          </a:p>
          <a:p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BC125 Facilities &amp; Estate Management</a:t>
            </a:r>
          </a:p>
          <a:p>
            <a:r>
              <a:rPr lang="en-US" sz="700" dirty="0"/>
              <a:t>  BC126 Building &amp; Facilities Management</a:t>
            </a:r>
          </a:p>
          <a:p>
            <a:r>
              <a:rPr lang="en-US" sz="700" dirty="0"/>
              <a:t>  BC127 Property Management</a:t>
            </a:r>
          </a:p>
          <a:p>
            <a:r>
              <a:rPr lang="en-US" sz="700" dirty="0"/>
              <a:t>  BC128 Campus Transportation Management</a:t>
            </a:r>
          </a:p>
          <a:p>
            <a:r>
              <a:rPr lang="en-US" sz="700" dirty="0"/>
              <a:t>  BC129 Campus Security Management</a:t>
            </a:r>
          </a:p>
          <a:p>
            <a:r>
              <a:rPr lang="en-US" sz="700" dirty="0"/>
              <a:t>  BC130 Commercial Tenancy Management</a:t>
            </a:r>
          </a:p>
          <a:p>
            <a:r>
              <a:rPr lang="en-US" sz="700" dirty="0"/>
              <a:t>  BC131 Cleaning &amp; Waste Management</a:t>
            </a:r>
          </a:p>
          <a:p>
            <a:r>
              <a:rPr lang="en-US" sz="700" dirty="0"/>
              <a:t>  BC132 Groundskeeping Management</a:t>
            </a:r>
          </a:p>
          <a:p>
            <a:r>
              <a:rPr lang="en-US" sz="700" dirty="0"/>
              <a:t>  BC221 Environmental Sustainability Management</a:t>
            </a:r>
          </a:p>
          <a:p>
            <a:r>
              <a:rPr lang="en-US" sz="700" dirty="0"/>
              <a:t>  BC227 Space Utilization Management</a:t>
            </a:r>
          </a:p>
          <a:p>
            <a:r>
              <a:rPr lang="en-US" sz="700" b="1" dirty="0">
                <a:solidFill>
                  <a:schemeClr val="accent1">
                    <a:lumMod val="75000"/>
                  </a:schemeClr>
                </a:solidFill>
              </a:rPr>
              <a:t>BC114 Supporting Services</a:t>
            </a:r>
          </a:p>
          <a:p>
            <a:r>
              <a:rPr lang="en-US" sz="700" dirty="0"/>
              <a:t>  BC115 Housing &amp; Accommodation Management</a:t>
            </a:r>
          </a:p>
          <a:p>
            <a:r>
              <a:rPr lang="en-US" sz="700" dirty="0"/>
              <a:t>  BC116 Gallery &amp; Museum Management</a:t>
            </a:r>
          </a:p>
          <a:p>
            <a:r>
              <a:rPr lang="en-US" sz="700" dirty="0"/>
              <a:t>  BC117 Childcare Management</a:t>
            </a:r>
          </a:p>
          <a:p>
            <a:r>
              <a:rPr lang="en-US" sz="700" dirty="0"/>
              <a:t>  BC118 Healthcare Management</a:t>
            </a:r>
          </a:p>
          <a:p>
            <a:r>
              <a:rPr lang="en-US" sz="700" dirty="0"/>
              <a:t>  BC180 Health, Safety, &amp; Wellbeing Management</a:t>
            </a:r>
          </a:p>
          <a:p>
            <a:r>
              <a:rPr lang="en-US" sz="700" dirty="0"/>
              <a:t>  BC124 Membership Management</a:t>
            </a:r>
          </a:p>
          <a:p>
            <a:r>
              <a:rPr lang="en-US" sz="700" dirty="0"/>
              <a:t>  BC120 Printing Management</a:t>
            </a:r>
          </a:p>
          <a:p>
            <a:r>
              <a:rPr lang="en-US" sz="700" dirty="0"/>
              <a:t>  BC121 Sport &amp; Recreation Management</a:t>
            </a:r>
          </a:p>
          <a:p>
            <a:r>
              <a:rPr lang="en-US" sz="700" dirty="0"/>
              <a:t>  BC229 Intercollegiate Athletics Management</a:t>
            </a:r>
          </a:p>
          <a:p>
            <a:r>
              <a:rPr lang="en-US" sz="700" dirty="0"/>
              <a:t>  BC123 Retail Management</a:t>
            </a:r>
          </a:p>
          <a:p>
            <a:r>
              <a:rPr lang="en-US" sz="700" dirty="0"/>
              <a:t>  BC195 Travel Management</a:t>
            </a:r>
          </a:p>
          <a:p>
            <a:r>
              <a:rPr lang="en-US" sz="700" dirty="0"/>
              <a:t>  BC110 Event Management</a:t>
            </a:r>
          </a:p>
          <a:p>
            <a:r>
              <a:rPr lang="en-US" sz="700" dirty="0"/>
              <a:t>  BC122 Venue Management</a:t>
            </a:r>
          </a:p>
          <a:p>
            <a:r>
              <a:rPr lang="en-US" sz="700" dirty="0"/>
              <a:t>  BC119 Mail Management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F92960-3D0B-311C-A48D-F36EA56E391A}"/>
              </a:ext>
            </a:extLst>
          </p:cNvPr>
          <p:cNvSpPr txBox="1"/>
          <p:nvPr/>
        </p:nvSpPr>
        <p:spPr>
          <a:xfrm>
            <a:off x="3919537" y="2909889"/>
            <a:ext cx="4795837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What if you could organize, catalog, and </a:t>
            </a:r>
            <a:r>
              <a:rPr lang="en-US" sz="2000" b="1" dirty="0"/>
              <a:t>manage your business capabilities </a:t>
            </a:r>
            <a:r>
              <a:rPr lang="en-US" sz="2000" dirty="0"/>
              <a:t>like you do your curriculum?</a:t>
            </a:r>
          </a:p>
        </p:txBody>
      </p:sp>
    </p:spTree>
    <p:extLst>
      <p:ext uri="{BB962C8B-B14F-4D97-AF65-F5344CB8AC3E}">
        <p14:creationId xmlns:p14="http://schemas.microsoft.com/office/powerpoint/2010/main" val="22044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1EE088D-4BDB-A45D-D224-5080AE589878}"/>
              </a:ext>
            </a:extLst>
          </p:cNvPr>
          <p:cNvGrpSpPr/>
          <p:nvPr/>
        </p:nvGrpSpPr>
        <p:grpSpPr>
          <a:xfrm>
            <a:off x="-5017" y="423"/>
            <a:ext cx="9154034" cy="5142654"/>
            <a:chOff x="-5017" y="423"/>
            <a:chExt cx="9154034" cy="51426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6DFC3C8-C8E8-B49C-D694-992DED0E6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-5017" y="423"/>
              <a:ext cx="9154034" cy="514265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EE4FA91-9B41-176C-134C-797F6E29D317}"/>
                </a:ext>
              </a:extLst>
            </p:cNvPr>
            <p:cNvSpPr/>
            <p:nvPr/>
          </p:nvSpPr>
          <p:spPr>
            <a:xfrm>
              <a:off x="117764" y="768928"/>
              <a:ext cx="1198418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775752-89A7-04C6-C41F-8DB5F0E97886}"/>
                </a:ext>
              </a:extLst>
            </p:cNvPr>
            <p:cNvSpPr/>
            <p:nvPr/>
          </p:nvSpPr>
          <p:spPr>
            <a:xfrm>
              <a:off x="173182" y="2266949"/>
              <a:ext cx="8943109" cy="21076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4E55FB-AC2F-F987-CEAE-670C0C85DFF0}"/>
                </a:ext>
              </a:extLst>
            </p:cNvPr>
            <p:cNvSpPr/>
            <p:nvPr/>
          </p:nvSpPr>
          <p:spPr>
            <a:xfrm>
              <a:off x="2895601" y="1945907"/>
              <a:ext cx="1170708" cy="430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FFB809-6BC8-8DA6-BA1F-5997A3AE2FD3}"/>
                </a:ext>
              </a:extLst>
            </p:cNvPr>
            <p:cNvSpPr/>
            <p:nvPr/>
          </p:nvSpPr>
          <p:spPr>
            <a:xfrm>
              <a:off x="2081647" y="4212433"/>
              <a:ext cx="3716479" cy="874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D763C8-1867-EEAE-8925-2544DEC02E5D}"/>
                </a:ext>
              </a:extLst>
            </p:cNvPr>
            <p:cNvSpPr/>
            <p:nvPr/>
          </p:nvSpPr>
          <p:spPr>
            <a:xfrm>
              <a:off x="3609110" y="595744"/>
              <a:ext cx="5521036" cy="4170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Google Shape;70;p15">
            <a:extLst>
              <a:ext uri="{FF2B5EF4-FFF2-40B4-BE49-F238E27FC236}">
                <a16:creationId xmlns:a16="http://schemas.microsoft.com/office/drawing/2014/main" id="{399802FE-391F-F7BE-AA1B-17AA729EE1C2}"/>
              </a:ext>
            </a:extLst>
          </p:cNvPr>
          <p:cNvSpPr txBox="1"/>
          <p:nvPr/>
        </p:nvSpPr>
        <p:spPr>
          <a:xfrm>
            <a:off x="566676" y="2247819"/>
            <a:ext cx="3049955" cy="209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HERM is a global standard adopted and endorsed in 2021 by:</a:t>
            </a:r>
            <a:endParaRPr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EDUCAUSE</a:t>
            </a:r>
            <a:endParaRPr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CAUDIT</a:t>
            </a:r>
            <a:endParaRPr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UCISA</a:t>
            </a:r>
            <a:endParaRPr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EUNIS</a:t>
            </a:r>
          </a:p>
          <a:p>
            <a:pPr lvl="0">
              <a:buSzPts val="1300"/>
            </a:pPr>
            <a:endParaRPr lang="en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buSzPts val="1300"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facilitate strategic and operational planning and investment.</a:t>
            </a:r>
            <a:endParaRPr lang="en" sz="1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A1703D-8B8D-E8AD-951F-FA1215A5BEB2}"/>
              </a:ext>
            </a:extLst>
          </p:cNvPr>
          <p:cNvSpPr/>
          <p:nvPr/>
        </p:nvSpPr>
        <p:spPr>
          <a:xfrm>
            <a:off x="51048" y="816076"/>
            <a:ext cx="3539191" cy="133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6E0106B-7B80-EB0B-12A9-400F3739B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527" y="787630"/>
            <a:ext cx="3785298" cy="1482571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Business Capability Model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Business Model Canvas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Reference Model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Application Reference Model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22D8D5-9E1C-FD42-95A5-5945F0002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21050">
            <a:off x="5007675" y="1121161"/>
            <a:ext cx="3688011" cy="257562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8C5417-BFC1-449C-6881-CF1C07573A34}"/>
              </a:ext>
            </a:extLst>
          </p:cNvPr>
          <p:cNvSpPr txBox="1"/>
          <p:nvPr/>
        </p:nvSpPr>
        <p:spPr>
          <a:xfrm>
            <a:off x="117764" y="4794649"/>
            <a:ext cx="561377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800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HE Reference Models Global Initiative Launch 2021 (adapted). To access the HERM library, including the Business Capability Model:</a:t>
            </a:r>
          </a:p>
          <a:p>
            <a:pPr marL="114300" indent="0">
              <a:buNone/>
            </a:pPr>
            <a:r>
              <a:rPr lang="en-US" sz="800" dirty="0">
                <a:solidFill>
                  <a:srgbClr val="524F4F"/>
                </a:solidFill>
                <a:latin typeface="Arial Narrow" panose="020B0606020202030204" pitchFamily="34" charset="0"/>
                <a:hlinkClick r:id="rId5"/>
              </a:rPr>
              <a:t>https://library.educause.edu/resources/2021/9/the-higher-education-reference-models</a:t>
            </a:r>
            <a:endParaRPr lang="en-US" sz="800" dirty="0">
              <a:latin typeface="Arial Narrow" panose="020B0606020202030204" pitchFamily="34" charset="0"/>
            </a:endParaRPr>
          </a:p>
          <a:p>
            <a:endParaRPr lang="en-US" sz="700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CC1F459-9B1C-F418-53BA-787F160A8299}"/>
              </a:ext>
            </a:extLst>
          </p:cNvPr>
          <p:cNvSpPr txBox="1">
            <a:spLocks/>
          </p:cNvSpPr>
          <p:nvPr/>
        </p:nvSpPr>
        <p:spPr>
          <a:xfrm>
            <a:off x="1852368" y="4243393"/>
            <a:ext cx="5815013" cy="623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None/>
            </a:pPr>
            <a:endParaRPr lang="en-US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DE54C6-9D70-A6CE-F963-E0C7DD4A8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62676">
            <a:off x="4440574" y="1384726"/>
            <a:ext cx="3654694" cy="257930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A3AFC5-5B23-28B8-C8A5-F0F11C59E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51345">
            <a:off x="4005488" y="1726570"/>
            <a:ext cx="3651804" cy="257175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262D9-9D47-3B7B-74FE-1226B2A8BC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9110" y="2108329"/>
            <a:ext cx="3651804" cy="2579303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2031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164200" cy="3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Higher</a:t>
            </a:r>
            <a:br>
              <a:rPr lang="en" sz="2000" dirty="0"/>
            </a:br>
            <a:r>
              <a:rPr lang="en" sz="2000" dirty="0"/>
              <a:t>Education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B</a:t>
            </a:r>
            <a:r>
              <a:rPr lang="en" sz="3200" dirty="0"/>
              <a:t>usiness </a:t>
            </a:r>
            <a:r>
              <a:rPr lang="en" sz="3200" b="1" dirty="0"/>
              <a:t>C</a:t>
            </a:r>
            <a:r>
              <a:rPr lang="en" sz="3200" dirty="0"/>
              <a:t>apability </a:t>
            </a:r>
            <a:r>
              <a:rPr lang="en" sz="3200" b="1" dirty="0"/>
              <a:t>M</a:t>
            </a:r>
            <a:r>
              <a:rPr lang="en" sz="3200" dirty="0"/>
              <a:t>odel</a:t>
            </a:r>
            <a:endParaRPr sz="3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/>
              <a:t>(HERM </a:t>
            </a:r>
            <a:r>
              <a:rPr lang="en-US" sz="900" dirty="0"/>
              <a:t>  BC</a:t>
            </a:r>
            <a:r>
              <a:rPr lang="en" sz="900" dirty="0"/>
              <a:t>M v300)</a:t>
            </a:r>
            <a:endParaRPr sz="900" dirty="0"/>
          </a:p>
        </p:txBody>
      </p:sp>
      <p:sp>
        <p:nvSpPr>
          <p:cNvPr id="63" name="Google Shape;63;p14"/>
          <p:cNvSpPr txBox="1"/>
          <p:nvPr/>
        </p:nvSpPr>
        <p:spPr>
          <a:xfrm>
            <a:off x="49160" y="3263140"/>
            <a:ext cx="2819940" cy="104641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A comprehensive framework for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planning and managing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adaptive business capabilities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in a highly dynamic world.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BEB80-0B70-7DF0-583E-4224AEB35A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19822" y="79375"/>
            <a:ext cx="6124295" cy="4984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92E3DB-269C-8444-5143-DE6DAA4CC3F4}"/>
              </a:ext>
            </a:extLst>
          </p:cNvPr>
          <p:cNvGrpSpPr/>
          <p:nvPr/>
        </p:nvGrpSpPr>
        <p:grpSpPr>
          <a:xfrm>
            <a:off x="-172748" y="4995575"/>
            <a:ext cx="9281923" cy="181391"/>
            <a:chOff x="-172748" y="4995575"/>
            <a:chExt cx="9281923" cy="18139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6B928CC-0E66-1B23-1E33-76EC07A18ECC}"/>
                </a:ext>
              </a:extLst>
            </p:cNvPr>
            <p:cNvSpPr txBox="1"/>
            <p:nvPr/>
          </p:nvSpPr>
          <p:spPr>
            <a:xfrm>
              <a:off x="-172748" y="5023078"/>
              <a:ext cx="5613770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indent="0">
                <a:buNone/>
              </a:pPr>
              <a:r>
                <a:rPr lang="en-US" sz="4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</a:rPr>
                <a:t>HE Reference Models Global Initiative Launch 2021 (adapted). To access the HERM library, including the Business Capability Model: </a:t>
              </a:r>
              <a:r>
                <a:rPr lang="en-US" sz="400" dirty="0">
                  <a:solidFill>
                    <a:srgbClr val="524F4F"/>
                  </a:solidFill>
                  <a:latin typeface="Arial Narrow" panose="020B0606020202030204" pitchFamily="34" charset="0"/>
                  <a:hlinkClick r:id="rId4"/>
                </a:rPr>
                <a:t>https://library.educause.edu/resources/2021/9/the-higher-education-reference-models</a:t>
              </a:r>
              <a:endParaRPr lang="en-US" sz="300" dirty="0"/>
            </a:p>
          </p:txBody>
        </p:sp>
        <p:pic>
          <p:nvPicPr>
            <p:cNvPr id="4" name="Google Shape;20;p4">
              <a:extLst>
                <a:ext uri="{FF2B5EF4-FFF2-40B4-BE49-F238E27FC236}">
                  <a16:creationId xmlns:a16="http://schemas.microsoft.com/office/drawing/2014/main" id="{E5F7E2BA-49DA-B3D1-9A34-4499C0AB4AA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96250" y="4995575"/>
              <a:ext cx="412925" cy="1479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164200" cy="3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Higher</a:t>
            </a:r>
            <a:br>
              <a:rPr lang="en" sz="2000" dirty="0"/>
            </a:br>
            <a:r>
              <a:rPr lang="en" sz="2000" dirty="0"/>
              <a:t>Education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B</a:t>
            </a:r>
            <a:r>
              <a:rPr lang="en" sz="3200" dirty="0"/>
              <a:t>usiness </a:t>
            </a:r>
            <a:r>
              <a:rPr lang="en" sz="3200" b="1" dirty="0"/>
              <a:t>C</a:t>
            </a:r>
            <a:r>
              <a:rPr lang="en" sz="3200" dirty="0"/>
              <a:t>apability </a:t>
            </a:r>
            <a:r>
              <a:rPr lang="en" sz="3200" b="1" dirty="0"/>
              <a:t>M</a:t>
            </a:r>
            <a:r>
              <a:rPr lang="en" sz="3200" dirty="0"/>
              <a:t>odel</a:t>
            </a:r>
            <a:endParaRPr sz="3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/>
              <a:t>(HERM </a:t>
            </a:r>
            <a:r>
              <a:rPr lang="en-US" sz="900" dirty="0"/>
              <a:t>  BC</a:t>
            </a:r>
            <a:r>
              <a:rPr lang="en" sz="900" dirty="0"/>
              <a:t>M v300)</a:t>
            </a:r>
            <a:endParaRPr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BEB80-0B70-7DF0-583E-4224AEB35A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19822" y="79375"/>
            <a:ext cx="6124295" cy="4984750"/>
          </a:xfrm>
          <a:prstGeom prst="rect">
            <a:avLst/>
          </a:prstGeom>
        </p:spPr>
      </p:pic>
      <p:sp>
        <p:nvSpPr>
          <p:cNvPr id="2" name="Google Shape;63;p14">
            <a:extLst>
              <a:ext uri="{FF2B5EF4-FFF2-40B4-BE49-F238E27FC236}">
                <a16:creationId xmlns:a16="http://schemas.microsoft.com/office/drawing/2014/main" id="{D9A2B48B-DF41-E0F8-FE67-C7B5348855F0}"/>
              </a:ext>
            </a:extLst>
          </p:cNvPr>
          <p:cNvSpPr txBox="1"/>
          <p:nvPr/>
        </p:nvSpPr>
        <p:spPr>
          <a:xfrm>
            <a:off x="49160" y="3263140"/>
            <a:ext cx="2819940" cy="16927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It can be used as a reference for </a:t>
            </a:r>
            <a:r>
              <a:rPr lang="en-US" b="1" dirty="0">
                <a:solidFill>
                  <a:schemeClr val="bg1"/>
                </a:solidFill>
              </a:rPr>
              <a:t>Business Stakeholders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Enterprise Architects</a:t>
            </a:r>
            <a:r>
              <a:rPr lang="en-US" dirty="0">
                <a:solidFill>
                  <a:schemeClr val="bg1"/>
                </a:solidFill>
              </a:rPr>
              <a:t>, and </a:t>
            </a:r>
            <a:r>
              <a:rPr lang="en-US" b="1" dirty="0">
                <a:solidFill>
                  <a:schemeClr val="bg1"/>
                </a:solidFill>
              </a:rPr>
              <a:t>Technology Strategists </a:t>
            </a:r>
            <a:r>
              <a:rPr lang="en-US" dirty="0">
                <a:solidFill>
                  <a:schemeClr val="bg1"/>
                </a:solidFill>
              </a:rPr>
              <a:t>to engage in discussion regarding </a:t>
            </a:r>
            <a:r>
              <a:rPr lang="en-US" b="1" dirty="0">
                <a:solidFill>
                  <a:schemeClr val="bg1"/>
                </a:solidFill>
              </a:rPr>
              <a:t>business effectiveness, needs, and challenges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EC2EB4-E8F3-98D8-E96A-AC324AC6B66E}"/>
              </a:ext>
            </a:extLst>
          </p:cNvPr>
          <p:cNvGrpSpPr/>
          <p:nvPr/>
        </p:nvGrpSpPr>
        <p:grpSpPr>
          <a:xfrm>
            <a:off x="-172748" y="4995575"/>
            <a:ext cx="9281923" cy="181391"/>
            <a:chOff x="-172748" y="4995575"/>
            <a:chExt cx="9281923" cy="18139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6A9BFB-9CF0-EFF4-D832-9BBA4D3BA9CD}"/>
                </a:ext>
              </a:extLst>
            </p:cNvPr>
            <p:cNvSpPr txBox="1"/>
            <p:nvPr/>
          </p:nvSpPr>
          <p:spPr>
            <a:xfrm>
              <a:off x="-172748" y="5023078"/>
              <a:ext cx="5613770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indent="0">
                <a:buNone/>
              </a:pPr>
              <a:r>
                <a:rPr lang="en-US" sz="4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</a:rPr>
                <a:t>HE Reference Models Global Initiative Launch 2021 (adapted). To access the HERM library, including the Business Capability Model: </a:t>
              </a:r>
              <a:r>
                <a:rPr lang="en-US" sz="400" dirty="0">
                  <a:solidFill>
                    <a:srgbClr val="524F4F"/>
                  </a:solidFill>
                  <a:latin typeface="Arial Narrow" panose="020B0606020202030204" pitchFamily="34" charset="0"/>
                  <a:hlinkClick r:id="rId4"/>
                </a:rPr>
                <a:t>https://library.educause.edu/resources/2021/9/the-higher-education-reference-models</a:t>
              </a:r>
              <a:endParaRPr lang="en-US" sz="300" dirty="0"/>
            </a:p>
          </p:txBody>
        </p:sp>
        <p:pic>
          <p:nvPicPr>
            <p:cNvPr id="6" name="Google Shape;20;p4">
              <a:extLst>
                <a:ext uri="{FF2B5EF4-FFF2-40B4-BE49-F238E27FC236}">
                  <a16:creationId xmlns:a16="http://schemas.microsoft.com/office/drawing/2014/main" id="{A688D54E-AF24-3702-AEFA-9ABF85390B5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96250" y="4995575"/>
              <a:ext cx="412925" cy="14792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99557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164200" cy="3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Higher</a:t>
            </a:r>
            <a:br>
              <a:rPr lang="en" sz="2000" dirty="0"/>
            </a:br>
            <a:r>
              <a:rPr lang="en" sz="2000" dirty="0"/>
              <a:t>Education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/>
              <a:t>B</a:t>
            </a:r>
            <a:r>
              <a:rPr lang="en" sz="3200" dirty="0"/>
              <a:t>usiness </a:t>
            </a:r>
            <a:r>
              <a:rPr lang="en" sz="3200" b="1" dirty="0"/>
              <a:t>C</a:t>
            </a:r>
            <a:r>
              <a:rPr lang="en" sz="3200" dirty="0"/>
              <a:t>apability </a:t>
            </a:r>
            <a:r>
              <a:rPr lang="en" sz="3200" b="1" dirty="0"/>
              <a:t>M</a:t>
            </a:r>
            <a:r>
              <a:rPr lang="en" sz="3200" dirty="0"/>
              <a:t>odel</a:t>
            </a:r>
            <a:endParaRPr sz="3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/>
              <a:t>(HERM </a:t>
            </a:r>
            <a:r>
              <a:rPr lang="en-US" sz="900" dirty="0"/>
              <a:t>  BC</a:t>
            </a:r>
            <a:r>
              <a:rPr lang="en" sz="900" dirty="0"/>
              <a:t>M v300)</a:t>
            </a:r>
            <a:endParaRPr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BEB80-0B70-7DF0-583E-4224AEB35A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19822" y="79375"/>
            <a:ext cx="6124295" cy="4984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FD51D7-FB91-3D5B-B796-F833E0A03A7B}"/>
              </a:ext>
            </a:extLst>
          </p:cNvPr>
          <p:cNvGrpSpPr/>
          <p:nvPr/>
        </p:nvGrpSpPr>
        <p:grpSpPr>
          <a:xfrm>
            <a:off x="-172748" y="4995575"/>
            <a:ext cx="9281923" cy="181391"/>
            <a:chOff x="-172748" y="4995575"/>
            <a:chExt cx="9281923" cy="18139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8861B6-CB16-0295-2076-DF2C797FBA6A}"/>
                </a:ext>
              </a:extLst>
            </p:cNvPr>
            <p:cNvSpPr txBox="1"/>
            <p:nvPr/>
          </p:nvSpPr>
          <p:spPr>
            <a:xfrm>
              <a:off x="-172748" y="5023078"/>
              <a:ext cx="5613770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300" indent="0">
                <a:buNone/>
              </a:pPr>
              <a:r>
                <a:rPr lang="en-US" sz="400" dirty="0">
                  <a:solidFill>
                    <a:schemeClr val="bg2">
                      <a:lumMod val="50000"/>
                    </a:schemeClr>
                  </a:solidFill>
                  <a:latin typeface="Arial Narrow" panose="020B0606020202030204" pitchFamily="34" charset="0"/>
                </a:rPr>
                <a:t>HE Reference Models Global Initiative Launch 2021 (adapted). To access the HERM library, including the Business Capability Model: </a:t>
              </a:r>
              <a:r>
                <a:rPr lang="en-US" sz="400" dirty="0">
                  <a:solidFill>
                    <a:srgbClr val="524F4F"/>
                  </a:solidFill>
                  <a:latin typeface="Arial Narrow" panose="020B0606020202030204" pitchFamily="34" charset="0"/>
                  <a:hlinkClick r:id="rId4"/>
                </a:rPr>
                <a:t>https://library.educause.edu/resources/2021/9/the-higher-education-reference-models</a:t>
              </a:r>
              <a:endParaRPr lang="en-US" sz="300" dirty="0"/>
            </a:p>
          </p:txBody>
        </p:sp>
        <p:pic>
          <p:nvPicPr>
            <p:cNvPr id="7" name="Google Shape;20;p4">
              <a:extLst>
                <a:ext uri="{FF2B5EF4-FFF2-40B4-BE49-F238E27FC236}">
                  <a16:creationId xmlns:a16="http://schemas.microsoft.com/office/drawing/2014/main" id="{15F98871-F48C-06C3-C126-C7FA832E9F0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696250" y="4995575"/>
              <a:ext cx="412925" cy="147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63;p14">
            <a:extLst>
              <a:ext uri="{FF2B5EF4-FFF2-40B4-BE49-F238E27FC236}">
                <a16:creationId xmlns:a16="http://schemas.microsoft.com/office/drawing/2014/main" id="{D26B7577-FA57-1B8B-7FD6-4CF38B82BB1A}"/>
              </a:ext>
            </a:extLst>
          </p:cNvPr>
          <p:cNvSpPr txBox="1"/>
          <p:nvPr/>
        </p:nvSpPr>
        <p:spPr>
          <a:xfrm>
            <a:off x="49160" y="3263140"/>
            <a:ext cx="2819940" cy="16927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The Business Capability Model serves as an </a:t>
            </a:r>
            <a:r>
              <a:rPr lang="en-US" b="1" dirty="0">
                <a:solidFill>
                  <a:schemeClr val="bg1"/>
                </a:solidFill>
              </a:rPr>
              <a:t>anchor for assessing perspectives </a:t>
            </a:r>
            <a:r>
              <a:rPr lang="en-US" dirty="0">
                <a:solidFill>
                  <a:schemeClr val="bg1"/>
                </a:solidFill>
              </a:rPr>
              <a:t>such as </a:t>
            </a:r>
            <a:r>
              <a:rPr lang="en-US" b="1" dirty="0">
                <a:solidFill>
                  <a:schemeClr val="bg1"/>
                </a:solidFill>
              </a:rPr>
              <a:t>strategic importance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maturity</a:t>
            </a:r>
            <a:r>
              <a:rPr lang="en-US" dirty="0">
                <a:solidFill>
                  <a:schemeClr val="bg1"/>
                </a:solidFill>
              </a:rPr>
              <a:t>, business </a:t>
            </a:r>
            <a:r>
              <a:rPr lang="en-US" b="1" dirty="0">
                <a:solidFill>
                  <a:schemeClr val="bg1"/>
                </a:solidFill>
              </a:rPr>
              <a:t>operational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pain points</a:t>
            </a:r>
            <a:r>
              <a:rPr lang="en-US" dirty="0">
                <a:solidFill>
                  <a:schemeClr val="bg1"/>
                </a:solidFill>
              </a:rPr>
              <a:t>, capital </a:t>
            </a:r>
            <a:r>
              <a:rPr lang="en-US" b="1" dirty="0">
                <a:solidFill>
                  <a:schemeClr val="bg1"/>
                </a:solidFill>
              </a:rPr>
              <a:t>investment</a:t>
            </a:r>
            <a:r>
              <a:rPr lang="en-US" dirty="0">
                <a:solidFill>
                  <a:schemeClr val="bg1"/>
                </a:solidFill>
              </a:rPr>
              <a:t>, and organizational </a:t>
            </a:r>
            <a:r>
              <a:rPr lang="en-US" b="1" dirty="0">
                <a:solidFill>
                  <a:schemeClr val="bg1"/>
                </a:solidFill>
              </a:rPr>
              <a:t>structure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6413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6931</TotalTime>
  <Words>2881</Words>
  <Application>Microsoft Office PowerPoint</Application>
  <PresentationFormat>On-screen Show (16:9)</PresentationFormat>
  <Paragraphs>410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Arial Narrow</vt:lpstr>
      <vt:lpstr>Calibri</vt:lpstr>
      <vt:lpstr>Wingdings</vt:lpstr>
      <vt:lpstr>Simple Light</vt:lpstr>
      <vt:lpstr>The HERM Business Capability Model  A Framework for Digital Transformation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Higher Education  Business Capability Model (HERM   BCM v300)</vt:lpstr>
      <vt:lpstr>Higher Education  Business Capability Model (HERM   BCM v300)</vt:lpstr>
      <vt:lpstr>Higher Education  Business Capability Model (HERM   BCM v300)</vt:lpstr>
      <vt:lpstr>Higher Education  Business Capability Model (HERM   BCM v300)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HERM and its Business Capability Model (BCM)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Capabilities Model for Edge Solution Categorization</dc:title>
  <cp:lastModifiedBy>Dan Miller</cp:lastModifiedBy>
  <cp:revision>97</cp:revision>
  <dcterms:modified xsi:type="dcterms:W3CDTF">2024-04-28T23:22:07Z</dcterms:modified>
</cp:coreProperties>
</file>