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diagrams/data5.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colors4.xml" ContentType="application/vnd.openxmlformats-officedocument.drawingml.diagramColors+xml"/>
  <Override PartName="/ppt/theme/theme1.xml" ContentType="application/vnd.openxmlformats-officedocument.theme+xml"/>
  <Override PartName="/ppt/diagrams/layout5.xml" ContentType="application/vnd.openxmlformats-officedocument.drawingml.diagramLayout+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layout4.xml" ContentType="application/vnd.openxmlformats-officedocument.drawingml.diagramLayout+xml"/>
  <Override PartName="/ppt/theme/theme2.xml" ContentType="application/vnd.openxmlformats-officedocument.theme+xml"/>
  <Override PartName="/ppt/diagrams/drawing4.xml" ContentType="application/vnd.ms-office.drawingml.diagramDrawing+xml"/>
  <Override PartName="/ppt/diagrams/colors6.xml" ContentType="application/vnd.openxmlformats-officedocument.drawingml.diagramColors+xml"/>
  <Override PartName="/ppt/diagrams/drawing6.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94" r:id="rId4"/>
  </p:sldMasterIdLst>
  <p:notesMasterIdLst>
    <p:notesMasterId r:id="rId13"/>
  </p:notesMasterIdLst>
  <p:handoutMasterIdLst>
    <p:handoutMasterId r:id="rId14"/>
  </p:handoutMasterIdLst>
  <p:sldIdLst>
    <p:sldId id="2141411582" r:id="rId5"/>
    <p:sldId id="256" r:id="rId6"/>
    <p:sldId id="2141411586" r:id="rId7"/>
    <p:sldId id="257" r:id="rId8"/>
    <p:sldId id="2141411593" r:id="rId9"/>
    <p:sldId id="2141411585" r:id="rId10"/>
    <p:sldId id="2141411580" r:id="rId11"/>
    <p:sldId id="21414115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60" userDrawn="1">
          <p15:clr>
            <a:srgbClr val="A4A3A4"/>
          </p15:clr>
        </p15:guide>
        <p15:guide id="4" orient="horz" pos="1416" userDrawn="1">
          <p15:clr>
            <a:srgbClr val="A4A3A4"/>
          </p15:clr>
        </p15:guide>
        <p15:guide id="5" orient="horz" pos="648" userDrawn="1">
          <p15:clr>
            <a:srgbClr val="A4A3A4"/>
          </p15:clr>
        </p15:guide>
        <p15:guide id="6" pos="23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8595B"/>
    <a:srgbClr val="7757A1"/>
    <a:srgbClr val="86D5C8"/>
    <a:srgbClr val="F9EB3B"/>
    <a:srgbClr val="FB5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4013" autoAdjust="0"/>
  </p:normalViewPr>
  <p:slideViewPr>
    <p:cSldViewPr snapToGrid="0">
      <p:cViewPr varScale="1">
        <p:scale>
          <a:sx n="66" d="100"/>
          <a:sy n="66" d="100"/>
        </p:scale>
        <p:origin x="632" y="44"/>
      </p:cViewPr>
      <p:guideLst>
        <p:guide orient="horz" pos="2160"/>
        <p:guide pos="3840"/>
        <p:guide pos="360"/>
        <p:guide orient="horz" pos="1416"/>
        <p:guide orient="horz" pos="648"/>
        <p:guide pos="2376"/>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customXml" Target="../customXml/item3.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dirty="0"/>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dirty="0"/>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dirty="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8065"/>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88065"/>
        <a:ext cx="4421188" cy="673920"/>
      </dsp:txXfrm>
    </dsp:sp>
    <dsp:sp modelId="{45D055BB-5845-42AE-BB34-0A96F36D9165}">
      <dsp:nvSpPr>
        <dsp:cNvPr id="0" name=""/>
        <dsp:cNvSpPr/>
      </dsp:nvSpPr>
      <dsp:spPr>
        <a:xfrm>
          <a:off x="0" y="10865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086508"/>
        <a:ext cx="4421188" cy="673920"/>
      </dsp:txXfrm>
    </dsp:sp>
    <dsp:sp modelId="{320A9DAE-DA7C-4E70-9715-82B6E7C7285F}">
      <dsp:nvSpPr>
        <dsp:cNvPr id="0" name=""/>
        <dsp:cNvSpPr/>
      </dsp:nvSpPr>
      <dsp:spPr>
        <a:xfrm>
          <a:off x="0" y="18641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1864108"/>
        <a:ext cx="4421188" cy="673920"/>
      </dsp:txXfrm>
    </dsp:sp>
    <dsp:sp modelId="{45C05E0B-CE03-4813-9BF7-467DA98EEAB0}">
      <dsp:nvSpPr>
        <dsp:cNvPr id="0" name=""/>
        <dsp:cNvSpPr/>
      </dsp:nvSpPr>
      <dsp:spPr>
        <a:xfrm>
          <a:off x="0" y="26417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2641708"/>
        <a:ext cx="4421188" cy="673920"/>
      </dsp:txXfrm>
    </dsp:sp>
    <dsp:sp modelId="{DA3E6F0E-5395-4F36-965C-251A70D0E94D}">
      <dsp:nvSpPr>
        <dsp:cNvPr id="0" name=""/>
        <dsp:cNvSpPr/>
      </dsp:nvSpPr>
      <dsp:spPr>
        <a:xfrm>
          <a:off x="0" y="3419308"/>
          <a:ext cx="4421188" cy="6739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a:p>
      </dsp:txBody>
      <dsp:txXfrm>
        <a:off x="0" y="3419308"/>
        <a:ext cx="4421188" cy="6739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283506"/>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83506"/>
        <a:ext cx="6467947" cy="767520"/>
      </dsp:txXfrm>
    </dsp:sp>
    <dsp:sp modelId="{45D055BB-5845-42AE-BB34-0A96F36D9165}">
      <dsp:nvSpPr>
        <dsp:cNvPr id="0" name=""/>
        <dsp:cNvSpPr/>
      </dsp:nvSpPr>
      <dsp:spPr>
        <a:xfrm>
          <a:off x="0" y="11928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1192844"/>
        <a:ext cx="6467947" cy="767520"/>
      </dsp:txXfrm>
    </dsp:sp>
    <dsp:sp modelId="{320A9DAE-DA7C-4E70-9715-82B6E7C7285F}">
      <dsp:nvSpPr>
        <dsp:cNvPr id="0" name=""/>
        <dsp:cNvSpPr/>
      </dsp:nvSpPr>
      <dsp:spPr>
        <a:xfrm>
          <a:off x="0" y="20784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078444"/>
        <a:ext cx="6467947" cy="767520"/>
      </dsp:txXfrm>
    </dsp:sp>
    <dsp:sp modelId="{45C05E0B-CE03-4813-9BF7-467DA98EEAB0}">
      <dsp:nvSpPr>
        <dsp:cNvPr id="0" name=""/>
        <dsp:cNvSpPr/>
      </dsp:nvSpPr>
      <dsp:spPr>
        <a:xfrm>
          <a:off x="0" y="29640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2964044"/>
        <a:ext cx="6467947" cy="767520"/>
      </dsp:txXfrm>
    </dsp:sp>
    <dsp:sp modelId="{DA3E6F0E-5395-4F36-965C-251A70D0E94D}">
      <dsp:nvSpPr>
        <dsp:cNvPr id="0" name=""/>
        <dsp:cNvSpPr/>
      </dsp:nvSpPr>
      <dsp:spPr>
        <a:xfrm>
          <a:off x="0" y="3849644"/>
          <a:ext cx="6467947" cy="7675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0" y="3849644"/>
        <a:ext cx="6467947" cy="767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A582D3-859C-B348-8875-638388E676DD}" type="datetimeFigureOut">
              <a:rPr lang="en-US" smtClean="0"/>
              <a:t>5/14/2024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003733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0D0D0D"/>
                </a:solidFill>
                <a:effectLst/>
                <a:highlight>
                  <a:srgbClr val="FFFFFF"/>
                </a:highlight>
                <a:latin typeface="Söhne"/>
              </a:rPr>
              <a:t>You are about to embark on an exciting journey, one that will elevate your career and personal growth. In order to prepare for the journey, we must discuss the mindset that will guide us. Growth mindset is a term we hear often, but what does it really mean? Growth is about embracing challenges, persistence, and moving forward. It's a lifelong journey of self-development and improvement. On the contrary, a fixed mindset is where we resist change, avoid challenges, and believe our abilities are unchangeable. A fixed mindset can be a comfortable place, but is also stagnant. </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Truly embracing the growth mindset is critical in the Ambassador Program, as it will ensure you’re preparedness for your career ascent. </a:t>
            </a:r>
          </a:p>
          <a:p>
            <a:endParaRPr lang="en-US" dirty="0"/>
          </a:p>
          <a:p>
            <a:pPr algn="l">
              <a:buFont typeface="Arial" panose="020B0604020202020204" pitchFamily="34" charset="0"/>
              <a:buChar char="•"/>
            </a:pPr>
            <a:r>
              <a:rPr lang="en-US" b="0" i="0" dirty="0">
                <a:solidFill>
                  <a:srgbClr val="0D0D0D"/>
                </a:solidFill>
                <a:effectLst/>
                <a:highlight>
                  <a:srgbClr val="FFFFFF"/>
                </a:highlight>
                <a:latin typeface="Söhne"/>
              </a:rPr>
              <a:t>Growth is about embracing challenges, persistence, and forward movement.</a:t>
            </a:r>
          </a:p>
          <a:p>
            <a:pPr algn="l">
              <a:buFont typeface="Arial" panose="020B0604020202020204" pitchFamily="34" charset="0"/>
              <a:buChar char="•"/>
            </a:pPr>
            <a:r>
              <a:rPr lang="en-US" b="0" i="0" dirty="0">
                <a:solidFill>
                  <a:srgbClr val="0D0D0D"/>
                </a:solidFill>
                <a:effectLst/>
                <a:highlight>
                  <a:srgbClr val="FFFFFF"/>
                </a:highlight>
                <a:latin typeface="Söhne"/>
              </a:rPr>
              <a:t>It’s a lifelong journey of self-development and improvement.</a:t>
            </a:r>
          </a:p>
          <a:p>
            <a:pPr algn="l">
              <a:buFont typeface="Arial" panose="020B0604020202020204" pitchFamily="34" charset="0"/>
              <a:buChar char="•"/>
            </a:pPr>
            <a:r>
              <a:rPr lang="en-US" b="0" i="0" dirty="0">
                <a:solidFill>
                  <a:srgbClr val="0D0D0D"/>
                </a:solidFill>
                <a:effectLst/>
                <a:highlight>
                  <a:srgbClr val="FFFFFF"/>
                </a:highlight>
                <a:latin typeface="Söhne"/>
              </a:rPr>
              <a:t>The opposite is a fixed mindset, where we resist change and believe our abilities are static. A fixed mind set is a comfortable place, but does not lend itself to growth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70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Tahoma"/>
                <a:cs typeface="Tahoma"/>
              </a:rPr>
              <a:t>Imagine you are preparing for a journey to Mt. Everest. What might you need to climb to the first basecamp?  You probably thought of winter clothes, water, boots, a sherpa.. </a:t>
            </a:r>
            <a:r>
              <a:rPr lang="en-US" b="0" i="0" dirty="0">
                <a:solidFill>
                  <a:srgbClr val="0D0D0D"/>
                </a:solidFill>
                <a:effectLst/>
                <a:highlight>
                  <a:srgbClr val="FFFFFF"/>
                </a:highlight>
                <a:latin typeface="Söhne"/>
              </a:rPr>
              <a:t>But did you think about your team? An experienced team, a map, and direction are crucial for success.</a:t>
            </a:r>
          </a:p>
          <a:p>
            <a:endParaRPr lang="en-US" sz="1200" dirty="0">
              <a:ea typeface="Tahoma"/>
              <a:cs typeface="Tahoma"/>
            </a:endParaRPr>
          </a:p>
          <a:p>
            <a:r>
              <a:rPr lang="en-US" sz="1200" dirty="0">
                <a:ea typeface="Tahoma"/>
                <a:cs typeface="Tahoma"/>
              </a:rPr>
              <a:t>In the Ambassador Program, you and your team will be summiting Everest together. </a:t>
            </a:r>
          </a:p>
          <a:p>
            <a:pPr algn="l">
              <a:buFont typeface="Arial" panose="020B0604020202020204" pitchFamily="34" charset="0"/>
              <a:buChar char="•"/>
            </a:pPr>
            <a:r>
              <a:rPr lang="en-US" b="0" i="0" dirty="0">
                <a:solidFill>
                  <a:srgbClr val="0D0D0D"/>
                </a:solidFill>
                <a:effectLst/>
                <a:highlight>
                  <a:srgbClr val="FFFFFF"/>
                </a:highlight>
                <a:latin typeface="Söhne"/>
              </a:rPr>
              <a:t>You have been selected because you have the </a:t>
            </a:r>
            <a:r>
              <a:rPr lang="en-US" b="0" i="1" dirty="0">
                <a:solidFill>
                  <a:srgbClr val="0D0D0D"/>
                </a:solidFill>
                <a:effectLst/>
                <a:highlight>
                  <a:srgbClr val="FFFFFF"/>
                </a:highlight>
                <a:latin typeface="Söhne"/>
              </a:rPr>
              <a:t>tools </a:t>
            </a:r>
            <a:r>
              <a:rPr lang="en-US" b="0" i="0" dirty="0">
                <a:solidFill>
                  <a:srgbClr val="0D0D0D"/>
                </a:solidFill>
                <a:effectLst/>
                <a:highlight>
                  <a:srgbClr val="FFFFFF"/>
                </a:highlight>
                <a:latin typeface="Söhne"/>
              </a:rPr>
              <a:t>needed to reach the next basecamp.</a:t>
            </a:r>
          </a:p>
          <a:p>
            <a:pPr algn="l">
              <a:buFont typeface="Arial" panose="020B0604020202020204" pitchFamily="34" charset="0"/>
              <a:buChar char="•"/>
            </a:pPr>
            <a:r>
              <a:rPr lang="en-US" b="0" i="0" dirty="0">
                <a:solidFill>
                  <a:srgbClr val="0D0D0D"/>
                </a:solidFill>
                <a:effectLst/>
                <a:highlight>
                  <a:srgbClr val="FFFFFF"/>
                </a:highlight>
                <a:latin typeface="Söhne"/>
              </a:rPr>
              <a:t>Together with your team, this program will provide you the opportunity to map your course and take the steps needed to reach new heights.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The HBA Ambassador Program is your Sherpa, guiding and supporting you along the way</a:t>
            </a:r>
          </a:p>
          <a:p>
            <a:endParaRPr lang="en-US" sz="1200" dirty="0">
              <a:ea typeface="Tahoma"/>
              <a:cs typeface="Tahoma"/>
            </a:endParaRPr>
          </a:p>
          <a:p>
            <a:endParaRPr lang="en-US" sz="1200" dirty="0">
              <a:ea typeface="Tahoma"/>
              <a:cs typeface="Tahoma"/>
            </a:endParaRPr>
          </a:p>
          <a:p>
            <a:pPr marL="285750" indent="-285750">
              <a:buFont typeface="Arial"/>
              <a:buChar char="•"/>
            </a:pPr>
            <a:endParaRPr lang="en-US" sz="1200" dirty="0">
              <a:ea typeface="Tahoma"/>
              <a:cs typeface="Tahoma"/>
            </a:endParaRPr>
          </a:p>
          <a:p>
            <a:endParaRPr lang="en-US" dirty="0">
              <a:ea typeface="Tahoma"/>
              <a:cs typeface="Tahom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58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highlight>
                  <a:srgbClr val="FFFFFF"/>
                </a:highlight>
                <a:latin typeface="Söhne"/>
              </a:rPr>
              <a:t>The HBA Ambassador Program is a platform of empowerment. It offers the opportunity for exposure, leadership immersion, and visibility through group initiatives, helping you develop the skills needed to reach the top, or wherever your goal may be. This self-directed program allows you to chart your own path, leveraging the support and resources provided by your company and the HBA, which offers rich and robust resources and a network from across the world. </a:t>
            </a:r>
            <a:br>
              <a:rPr lang="en-US" dirty="0"/>
            </a:br>
            <a:endParaRPr lang="en-US" b="0" i="0" dirty="0">
              <a:solidFill>
                <a:srgbClr val="0D0D0D"/>
              </a:solidFill>
              <a:effectLst/>
              <a:highlight>
                <a:srgbClr val="FFFFFF"/>
              </a:highlight>
              <a:latin typeface="Söhne"/>
            </a:endParaRPr>
          </a:p>
          <a:p>
            <a:pPr algn="l">
              <a:buFont typeface="Arial" panose="020B0604020202020204" pitchFamily="34" charset="0"/>
              <a:buChar char="•"/>
            </a:pPr>
            <a:r>
              <a:rPr lang="en-US" b="0" i="0" dirty="0">
                <a:solidFill>
                  <a:srgbClr val="0D0D0D"/>
                </a:solidFill>
                <a:effectLst/>
                <a:highlight>
                  <a:srgbClr val="FFFFFF"/>
                </a:highlight>
                <a:latin typeface="Söhne"/>
              </a:rPr>
              <a:t>The Ambassador Program is self-directed, empowering YOU to </a:t>
            </a:r>
            <a:r>
              <a:rPr lang="en-US" b="1" i="0" dirty="0">
                <a:solidFill>
                  <a:srgbClr val="0D0D0D"/>
                </a:solidFill>
                <a:effectLst/>
                <a:highlight>
                  <a:srgbClr val="FFFFFF"/>
                </a:highlight>
                <a:latin typeface="Söhne"/>
              </a:rPr>
              <a:t>chart your own path.</a:t>
            </a:r>
          </a:p>
          <a:p>
            <a:pPr algn="l">
              <a:buFont typeface="Arial" panose="020B0604020202020204" pitchFamily="34" charset="0"/>
              <a:buChar char="•"/>
            </a:pPr>
            <a:r>
              <a:rPr lang="en-US" b="0" i="0" dirty="0">
                <a:solidFill>
                  <a:srgbClr val="0D0D0D"/>
                </a:solidFill>
                <a:effectLst/>
                <a:highlight>
                  <a:srgbClr val="FFFFFF"/>
                </a:highlight>
                <a:latin typeface="Söhne"/>
              </a:rPr>
              <a:t>The HBA offers rich and robust resources from around the world.</a:t>
            </a:r>
          </a:p>
          <a:p>
            <a:pPr algn="l">
              <a:buFont typeface="Arial" panose="020B0604020202020204" pitchFamily="34" charset="0"/>
              <a:buChar char="•"/>
            </a:pPr>
            <a:r>
              <a:rPr lang="en-US" b="0" i="0" dirty="0">
                <a:solidFill>
                  <a:srgbClr val="0D0D0D"/>
                </a:solidFill>
                <a:effectLst/>
                <a:highlight>
                  <a:srgbClr val="FFFFFF"/>
                </a:highlight>
                <a:latin typeface="Söhne"/>
              </a:rPr>
              <a:t>You’ll gain support, exposure and hone your leadership acumen through group initiatives and develop skills to reach your goal.</a:t>
            </a:r>
          </a:p>
          <a:p>
            <a:pPr algn="l">
              <a:buFont typeface="Arial" panose="020B0604020202020204" pitchFamily="34" charset="0"/>
              <a:buChar char="•"/>
            </a:pPr>
            <a:endParaRPr lang="en-US" b="0" i="0" dirty="0">
              <a:solidFill>
                <a:srgbClr val="0D0D0D"/>
              </a:solidFill>
              <a:effectLst/>
              <a:highlight>
                <a:srgbClr val="FFFFFF"/>
              </a:highlight>
              <a:latin typeface="Söhne"/>
            </a:endParaRPr>
          </a:p>
          <a:p>
            <a:pPr marL="457200" indent="-457200">
              <a:lnSpc>
                <a:spcPct val="100000"/>
              </a:lnSpc>
              <a:spcBef>
                <a:spcPts val="0"/>
              </a:spcBef>
              <a:buFont typeface="Arial,Sans-Serif" panose="020B0604020202020204" pitchFamily="34" charset="0"/>
            </a:pPr>
            <a:endParaRPr lang="en-US" dirty="0">
              <a:latin typeface="Tahoma"/>
              <a:ea typeface="Tahoma"/>
              <a:cs typeface="Tahoma"/>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93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highlight>
                  <a:srgbClr val="FFFFFF"/>
                </a:highlight>
                <a:latin typeface="Söhne"/>
              </a:rPr>
              <a:t>To successfully ascend, focus on developing essential capabilities needed to get there. Often, Ambassadors see progress towards building these capabilities through the day-to-day actions they take in the program. But always be sure to carve out weekly white space for self-development, including attending events, pursuing coaching, or attending workshops and classes.</a:t>
            </a:r>
          </a:p>
          <a:p>
            <a:pPr algn="l">
              <a:buFont typeface="Arial" panose="020B0604020202020204" pitchFamily="34" charset="0"/>
              <a:buNone/>
            </a:pPr>
            <a:endParaRPr lang="en-US" b="0" i="0" dirty="0">
              <a:solidFill>
                <a:srgbClr val="0D0D0D"/>
              </a:solidFill>
              <a:effectLst/>
              <a:highlight>
                <a:srgbClr val="FFFFFF"/>
              </a:highlight>
              <a:latin typeface="Söhne"/>
            </a:endParaRPr>
          </a:p>
          <a:p>
            <a:pPr algn="l">
              <a:buFont typeface="Arial" panose="020B0604020202020204" pitchFamily="34" charset="0"/>
              <a:buChar char="•"/>
            </a:pPr>
            <a:r>
              <a:rPr lang="en-US" b="0" i="0" dirty="0">
                <a:solidFill>
                  <a:srgbClr val="0D0D0D"/>
                </a:solidFill>
                <a:effectLst/>
                <a:highlight>
                  <a:srgbClr val="FFFFFF"/>
                </a:highlight>
                <a:latin typeface="Söhne"/>
              </a:rPr>
              <a:t>Focus on the capabilities you need to grow to reach the next level.</a:t>
            </a:r>
          </a:p>
          <a:p>
            <a:pPr algn="l">
              <a:buFont typeface="Arial" panose="020B0604020202020204" pitchFamily="34" charset="0"/>
              <a:buChar char="•"/>
            </a:pPr>
            <a:r>
              <a:rPr lang="en-US" b="0" i="0" dirty="0">
                <a:solidFill>
                  <a:srgbClr val="0D0D0D"/>
                </a:solidFill>
                <a:effectLst/>
                <a:highlight>
                  <a:srgbClr val="FFFFFF"/>
                </a:highlight>
                <a:latin typeface="Söhne"/>
              </a:rPr>
              <a:t>Ambassadors progress through leadership immersion as they progress in their group initiatives, and via active participation, which can include attending events, trainings and coaching. </a:t>
            </a:r>
          </a:p>
          <a:p>
            <a:pPr algn="l">
              <a:buFont typeface="Arial" panose="020B0604020202020204" pitchFamily="34" charset="0"/>
              <a:buChar char="•"/>
            </a:pPr>
            <a:r>
              <a:rPr lang="en-US" b="0" i="0" dirty="0">
                <a:solidFill>
                  <a:srgbClr val="0D0D0D"/>
                </a:solidFill>
                <a:effectLst/>
                <a:highlight>
                  <a:srgbClr val="FFFFFF"/>
                </a:highlight>
                <a:latin typeface="Söhne"/>
              </a:rPr>
              <a:t>Carve out weekly white space for self-development.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7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highlight>
                  <a:srgbClr val="FFFFFF"/>
                </a:highlight>
                <a:latin typeface="Söhne"/>
              </a:rPr>
              <a:t>Embrace this program fully. Immerse yourself in the experience because what you put in is what you will get out. Explore innovative ideas; this is a </a:t>
            </a:r>
            <a:r>
              <a:rPr lang="en-US" b="1" i="0" dirty="0">
                <a:solidFill>
                  <a:srgbClr val="0D0D0D"/>
                </a:solidFill>
                <a:effectLst/>
                <a:highlight>
                  <a:srgbClr val="FFFFFF"/>
                </a:highlight>
                <a:latin typeface="Söhne"/>
              </a:rPr>
              <a:t>safe space </a:t>
            </a:r>
            <a:r>
              <a:rPr lang="en-US" b="0" i="0" dirty="0">
                <a:solidFill>
                  <a:srgbClr val="0D0D0D"/>
                </a:solidFill>
                <a:effectLst/>
                <a:highlight>
                  <a:srgbClr val="FFFFFF"/>
                </a:highlight>
                <a:latin typeface="Söhne"/>
              </a:rPr>
              <a:t>to push boundaries. Embrace self-discovery and growth, as this program is designed to empower you to discover and lean into your potential. You will face setbacks, but always persist and remind yourself that each hurdle you overcome is a growth experience.</a:t>
            </a:r>
          </a:p>
          <a:p>
            <a:pPr algn="l">
              <a:buFont typeface="Arial" panose="020B0604020202020204" pitchFamily="34" charset="0"/>
              <a:buNone/>
            </a:pPr>
            <a:endParaRPr lang="en-US" b="0" i="0" dirty="0">
              <a:solidFill>
                <a:srgbClr val="0D0D0D"/>
              </a:solidFill>
              <a:effectLst/>
              <a:highlight>
                <a:srgbClr val="FFFFFF"/>
              </a:highlight>
              <a:latin typeface="Söhne"/>
            </a:endParaRPr>
          </a:p>
          <a:p>
            <a:pPr algn="l">
              <a:buFont typeface="Arial" panose="020B0604020202020204" pitchFamily="34" charset="0"/>
              <a:buChar char="•"/>
            </a:pPr>
            <a:endParaRPr lang="en-US" b="0" i="0" dirty="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09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D0D0D"/>
                </a:solidFill>
                <a:effectLst/>
                <a:highlight>
                  <a:srgbClr val="FFFFFF"/>
                </a:highlight>
                <a:latin typeface="Söhne"/>
              </a:rPr>
              <a:t>As you prepare for this journey, be sure to…</a:t>
            </a:r>
          </a:p>
          <a:p>
            <a:pPr algn="l">
              <a:buFont typeface="Arial" panose="020B0604020202020204" pitchFamily="34" charset="0"/>
              <a:buChar char="•"/>
            </a:pPr>
            <a:r>
              <a:rPr lang="en-US" b="0" i="0" dirty="0">
                <a:solidFill>
                  <a:srgbClr val="0D0D0D"/>
                </a:solidFill>
                <a:effectLst/>
                <a:highlight>
                  <a:srgbClr val="FFFFFF"/>
                </a:highlight>
                <a:latin typeface="Söhne"/>
              </a:rPr>
              <a:t>Understand the expectations of the Ambassador Program and identify your personal goals.</a:t>
            </a:r>
          </a:p>
          <a:p>
            <a:pPr algn="l">
              <a:buFont typeface="Arial" panose="020B0604020202020204" pitchFamily="34" charset="0"/>
              <a:buChar char="•"/>
            </a:pPr>
            <a:r>
              <a:rPr lang="en-US" b="0" i="0" dirty="0">
                <a:solidFill>
                  <a:srgbClr val="0D0D0D"/>
                </a:solidFill>
                <a:effectLst/>
                <a:highlight>
                  <a:srgbClr val="FFFFFF"/>
                </a:highlight>
                <a:latin typeface="Söhne"/>
              </a:rPr>
              <a:t>Network and learn from others: creating your future begins now.</a:t>
            </a:r>
          </a:p>
          <a:p>
            <a:pPr algn="l">
              <a:buFont typeface="Arial" panose="020B0604020202020204" pitchFamily="34" charset="0"/>
              <a:buChar char="•"/>
            </a:pPr>
            <a:r>
              <a:rPr lang="en-US" b="0" i="0" dirty="0">
                <a:solidFill>
                  <a:srgbClr val="0D0D0D"/>
                </a:solidFill>
                <a:effectLst/>
                <a:highlight>
                  <a:srgbClr val="FFFFFF"/>
                </a:highlight>
                <a:latin typeface="Söhne"/>
              </a:rPr>
              <a:t>Believe in YOURSELF</a:t>
            </a:r>
          </a:p>
          <a:p>
            <a:pPr algn="l">
              <a:buFont typeface="Arial" panose="020B0604020202020204" pitchFamily="34" charset="0"/>
              <a:buChar char="•"/>
            </a:pPr>
            <a:r>
              <a:rPr lang="en-US" b="0" i="0" dirty="0">
                <a:solidFill>
                  <a:srgbClr val="0D0D0D"/>
                </a:solidFill>
                <a:effectLst/>
                <a:highlight>
                  <a:srgbClr val="FFFFFF"/>
                </a:highlight>
                <a:latin typeface="Söhne"/>
              </a:rPr>
              <a:t>Remember, this </a:t>
            </a:r>
            <a:r>
              <a:rPr lang="en-US" b="1" i="0" dirty="0">
                <a:solidFill>
                  <a:srgbClr val="0D0D0D"/>
                </a:solidFill>
                <a:effectLst/>
                <a:highlight>
                  <a:srgbClr val="FFFFFF"/>
                </a:highlight>
                <a:latin typeface="Söhne"/>
              </a:rPr>
              <a:t>program is about the journey and the impact made along the way.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6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D0D0D"/>
                </a:solidFill>
                <a:effectLst/>
                <a:highlight>
                  <a:srgbClr val="FFFFFF"/>
                </a:highlight>
                <a:latin typeface="Söhne"/>
              </a:rPr>
              <a:t>The journey with the HBA Global Ambassador Program is your Everest.</a:t>
            </a:r>
          </a:p>
          <a:p>
            <a:pPr algn="l">
              <a:buFont typeface="Arial" panose="020B0604020202020204" pitchFamily="34" charset="0"/>
              <a:buChar char="•"/>
            </a:pPr>
            <a:r>
              <a:rPr lang="en-US" b="0" i="0" dirty="0">
                <a:solidFill>
                  <a:srgbClr val="0D0D0D"/>
                </a:solidFill>
                <a:effectLst/>
                <a:highlight>
                  <a:srgbClr val="FFFFFF"/>
                </a:highlight>
                <a:latin typeface="Söhne"/>
              </a:rPr>
              <a:t>Cultivate a growth mindset: believe in yourself and your team.</a:t>
            </a:r>
          </a:p>
          <a:p>
            <a:pPr algn="l">
              <a:buFont typeface="Arial" panose="020B0604020202020204" pitchFamily="34" charset="0"/>
              <a:buChar char="•"/>
            </a:pPr>
            <a:r>
              <a:rPr lang="en-US" b="0" i="0" dirty="0">
                <a:solidFill>
                  <a:srgbClr val="0D0D0D"/>
                </a:solidFill>
                <a:effectLst/>
                <a:highlight>
                  <a:srgbClr val="FFFFFF"/>
                </a:highlight>
                <a:latin typeface="Söhne"/>
              </a:rPr>
              <a:t>Together, we will reach new heights.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817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As we set off on this remarkable journey together, remember that every great climb starts with a single step. Wishing you the best of luck as you ascend to new heights. Let's make this expedition unforgettable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53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dirty="0"/>
          </a:p>
        </p:txBody>
      </p:sp>
    </p:spTree>
    <p:extLst>
      <p:ext uri="{BB962C8B-B14F-4D97-AF65-F5344CB8AC3E}">
        <p14:creationId xmlns:p14="http://schemas.microsoft.com/office/powerpoint/2010/main" val="2888906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dirty="0"/>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userDrawn="1">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637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982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872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userDrawn="1">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6770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userDrawn="1">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80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0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29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56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605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97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0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524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183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319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2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dirty="0"/>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5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dirty="0"/>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291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26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spTree>
    <p:extLst>
      <p:ext uri="{BB962C8B-B14F-4D97-AF65-F5344CB8AC3E}">
        <p14:creationId xmlns:p14="http://schemas.microsoft.com/office/powerpoint/2010/main" val="2305042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75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dirty="0"/>
              <a:t>Presentation Subtitle or Date</a:t>
            </a:r>
          </a:p>
        </p:txBody>
      </p:sp>
    </p:spTree>
    <p:extLst>
      <p:ext uri="{BB962C8B-B14F-4D97-AF65-F5344CB8AC3E}">
        <p14:creationId xmlns:p14="http://schemas.microsoft.com/office/powerpoint/2010/main" val="1471243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2956009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043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143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1888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2558802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3625404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28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116541" y="819444"/>
            <a:ext cx="4421188" cy="4402137"/>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p:extLst>
              <p:ext uri="{D42A27DB-BD31-4B8C-83A1-F6EECF244321}">
                <p14:modId xmlns:p14="http://schemas.microsoft.com/office/powerpoint/2010/main" val="2311790975"/>
              </p:ext>
            </p:extLst>
          </p:nvPr>
        </p:nvGraphicFramePr>
        <p:xfrm>
          <a:off x="6654270" y="819444"/>
          <a:ext cx="4421188" cy="4402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14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5049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4685122" y="365125"/>
            <a:ext cx="6987474"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4685122" y="2027238"/>
            <a:ext cx="6987474" cy="387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68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040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extLst>
              <p:ext uri="{D42A27DB-BD31-4B8C-83A1-F6EECF244321}">
                <p14:modId xmlns:p14="http://schemas.microsoft.com/office/powerpoint/2010/main" val="296848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844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p:extLst>
              <p:ext uri="{D42A27DB-BD31-4B8C-83A1-F6EECF244321}">
                <p14:modId xmlns:p14="http://schemas.microsoft.com/office/powerpoint/2010/main" val="3017800174"/>
              </p:ext>
            </p:extLst>
          </p:nvPr>
        </p:nvGraphicFramePr>
        <p:xfrm>
          <a:off x="4607511" y="819444"/>
          <a:ext cx="6467947" cy="4924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5881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51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70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169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678802" y="2215299"/>
            <a:ext cx="10834396" cy="861129"/>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678801" y="3327400"/>
            <a:ext cx="10834397" cy="280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48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557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570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079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838200" y="365125"/>
            <a:ext cx="8098410"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838200" y="1931988"/>
            <a:ext cx="6711950" cy="3497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10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051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464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033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838200" y="2082800"/>
            <a:ext cx="10834688" cy="400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2044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838200" y="1970088"/>
            <a:ext cx="10834396" cy="406241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65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322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584363"/>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a:t>Insert chart/graph here</a:t>
            </a:r>
          </a:p>
        </p:txBody>
      </p:sp>
    </p:spTree>
    <p:extLst>
      <p:ext uri="{BB962C8B-B14F-4D97-AF65-F5344CB8AC3E}">
        <p14:creationId xmlns:p14="http://schemas.microsoft.com/office/powerpoint/2010/main" val="698507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080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731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a:t>Optional final thought or thank you</a:t>
            </a:r>
          </a:p>
        </p:txBody>
      </p:sp>
    </p:spTree>
    <p:extLst>
      <p:ext uri="{BB962C8B-B14F-4D97-AF65-F5344CB8AC3E}">
        <p14:creationId xmlns:p14="http://schemas.microsoft.com/office/powerpoint/2010/main" val="425673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0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678802" y="1687399"/>
            <a:ext cx="10834396" cy="2828040"/>
          </a:xfrm>
        </p:spPr>
        <p:txBody>
          <a:bodyPr/>
          <a:lstStyle>
            <a:lvl1pPr>
              <a:defRPr/>
            </a:lvl1pPr>
          </a:lstStyle>
          <a:p>
            <a:r>
              <a:rPr lang="en-US" dirty="0"/>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251980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678802" y="1694305"/>
            <a:ext cx="10834396" cy="2519476"/>
          </a:xfrm>
        </p:spPr>
        <p:txBody>
          <a:bodyPr/>
          <a:lstStyle>
            <a:lvl1pPr>
              <a:defRPr/>
            </a:lvl1pPr>
          </a:lstStyle>
          <a:p>
            <a:r>
              <a:rPr lang="en-US" dirty="0"/>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8126413" y="5251450"/>
            <a:ext cx="3386137" cy="574675"/>
          </a:xfrm>
        </p:spPr>
        <p:txBody>
          <a:bodyPr/>
          <a:lstStyle>
            <a:lvl1pPr marL="0" indent="0">
              <a:buNone/>
              <a:defRPr/>
            </a:lvl1pPr>
            <a:lvl5pPr>
              <a:defRPr/>
            </a:lvl5pPr>
          </a:lstStyle>
          <a:p>
            <a:pPr lvl="0"/>
            <a:r>
              <a:rPr lang="en-US" dirty="0"/>
              <a:t>- Name, Company</a:t>
            </a:r>
          </a:p>
        </p:txBody>
      </p:sp>
    </p:spTree>
    <p:extLst>
      <p:ext uri="{BB962C8B-B14F-4D97-AF65-F5344CB8AC3E}">
        <p14:creationId xmlns:p14="http://schemas.microsoft.com/office/powerpoint/2010/main" val="10488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25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6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2"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834396"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4348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Lst>
  <p:hf hdr="0" ftr="0" dt="0"/>
  <p:txStyles>
    <p:title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wallpaperflare.com/everest-lhotse-nepal-sky-mammal-animal-animal-themes-wallpaper-wavot" TargetMode="External"/><Relationship Id="rId5" Type="http://schemas.openxmlformats.org/officeDocument/2006/relationships/image" Target="../media/image3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5.xml"/><Relationship Id="rId7" Type="http://schemas.openxmlformats.org/officeDocument/2006/relationships/hyperlink" Target="https://creativecommons.org/licenses/by-nc-sa/3.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flickr.com/photos/markhorrell/18787430274" TargetMode="External"/><Relationship Id="rId5" Type="http://schemas.openxmlformats.org/officeDocument/2006/relationships/image" Target="../media/image3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5.xml"/><Relationship Id="rId7" Type="http://schemas.openxmlformats.org/officeDocument/2006/relationships/hyperlink" Target="https://creativecommons.org/licenses/by/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nowaddiction.org/2014/10/not-only-did-these-people-climb-the-alps-they-did-something-so-cool-up-there.html" TargetMode="External"/><Relationship Id="rId5" Type="http://schemas.openxmlformats.org/officeDocument/2006/relationships/image" Target="../media/image35.png"/><Relationship Id="rId4" Type="http://schemas.openxmlformats.org/officeDocument/2006/relationships/notesSlide" Target="../notesSlides/notesSlide4.xml"/><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pixabay.com/en/mount-everest-mountains-winter-snow-89590/" TargetMode="External"/><Relationship Id="rId5" Type="http://schemas.openxmlformats.org/officeDocument/2006/relationships/image" Target="../media/image3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5.xml"/><Relationship Id="rId7" Type="http://schemas.openxmlformats.org/officeDocument/2006/relationships/hyperlink" Target="https://creativecommons.org/licenses/by-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physics.stackexchange.com/questions/273087/why-does-the-sky-look-darker-blue-directly-above-me-but-get-lighter-in-the-dist" TargetMode="External"/><Relationship Id="rId5" Type="http://schemas.openxmlformats.org/officeDocument/2006/relationships/image" Target="../media/image3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wallpaperflare.com/everest-lhotse-nepal-sky-mammal-animal-animal-themes-wallpaper-wavot" TargetMode="External"/><Relationship Id="rId5" Type="http://schemas.openxmlformats.org/officeDocument/2006/relationships/image" Target="../media/image3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B770-6482-528C-EC76-5C7314546C73}"/>
              </a:ext>
            </a:extLst>
          </p:cNvPr>
          <p:cNvSpPr>
            <a:spLocks noGrp="1"/>
          </p:cNvSpPr>
          <p:nvPr>
            <p:ph type="title"/>
          </p:nvPr>
        </p:nvSpPr>
        <p:spPr/>
        <p:txBody>
          <a:bodyPr>
            <a:normAutofit/>
          </a:bodyPr>
          <a:lstStyle/>
          <a:p>
            <a:r>
              <a:rPr lang="en-US"/>
              <a:t>HBA Global Ambassador Program </a:t>
            </a:r>
          </a:p>
        </p:txBody>
      </p:sp>
      <p:sp>
        <p:nvSpPr>
          <p:cNvPr id="3" name="Text Placeholder 2">
            <a:extLst>
              <a:ext uri="{FF2B5EF4-FFF2-40B4-BE49-F238E27FC236}">
                <a16:creationId xmlns:a16="http://schemas.microsoft.com/office/drawing/2014/main" id="{EEC2142F-2D92-09B4-DAF1-19B098B2C9A5}"/>
              </a:ext>
            </a:extLst>
          </p:cNvPr>
          <p:cNvSpPr>
            <a:spLocks noGrp="1"/>
          </p:cNvSpPr>
          <p:nvPr>
            <p:ph type="body" sz="quarter" idx="10"/>
          </p:nvPr>
        </p:nvSpPr>
        <p:spPr/>
        <p:txBody>
          <a:bodyPr/>
          <a:lstStyle/>
          <a:p>
            <a:r>
              <a:rPr lang="en-US"/>
              <a:t>The Ambassador Mindset</a:t>
            </a:r>
          </a:p>
        </p:txBody>
      </p:sp>
      <p:sp>
        <p:nvSpPr>
          <p:cNvPr id="4" name="TextBox 3">
            <a:extLst>
              <a:ext uri="{FF2B5EF4-FFF2-40B4-BE49-F238E27FC236}">
                <a16:creationId xmlns:a16="http://schemas.microsoft.com/office/drawing/2014/main" id="{65750242-D303-0055-54F6-C791270DBA05}"/>
              </a:ext>
            </a:extLst>
          </p:cNvPr>
          <p:cNvSpPr txBox="1"/>
          <p:nvPr/>
        </p:nvSpPr>
        <p:spPr>
          <a:xfrm>
            <a:off x="7255430" y="220157"/>
            <a:ext cx="4534911" cy="13157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58595B"/>
                </a:solidFill>
                <a:effectLst/>
                <a:uLnTx/>
                <a:uFillTx/>
                <a:latin typeface="Tahoma"/>
                <a:ea typeface="+mn-ea"/>
                <a:cs typeface="+mn-cs"/>
              </a:rPr>
              <a:t>I found that the time spent within this program really provided me with a safe space to explore my potential in new ways… [the program] also taught me the essential skills and techniques I need to look at challenges from different perspectives.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Tahoma"/>
                <a:ea typeface="+mn-ea"/>
                <a:cs typeface="+mn-cs"/>
              </a:rPr>
              <a:t>- </a:t>
            </a:r>
            <a:r>
              <a:rPr kumimoji="0" lang="en-US" sz="1050" b="1" i="0" u="none" strike="noStrike" kern="1200" cap="none" spc="0" normalizeH="0" baseline="0" noProof="0" dirty="0" err="1">
                <a:ln>
                  <a:noFill/>
                </a:ln>
                <a:solidFill>
                  <a:srgbClr val="58595B"/>
                </a:solidFill>
                <a:effectLst/>
                <a:uLnTx/>
                <a:uFillTx/>
                <a:latin typeface="Tahoma"/>
                <a:ea typeface="+mn-ea"/>
                <a:cs typeface="+mn-cs"/>
              </a:rPr>
              <a:t>Manesha</a:t>
            </a:r>
            <a:r>
              <a:rPr kumimoji="0" lang="en-US" sz="1050" b="1" i="0" u="none" strike="noStrike" kern="1200" cap="none" spc="0" normalizeH="0" baseline="0" noProof="0" dirty="0">
                <a:ln>
                  <a:noFill/>
                </a:ln>
                <a:solidFill>
                  <a:srgbClr val="58595B"/>
                </a:solidFill>
                <a:effectLst/>
                <a:uLnTx/>
                <a:uFillTx/>
                <a:latin typeface="Tahoma"/>
                <a:ea typeface="+mn-ea"/>
                <a:cs typeface="+mn-cs"/>
              </a:rPr>
              <a:t> </a:t>
            </a:r>
            <a:r>
              <a:rPr kumimoji="0" lang="en-US" sz="1050" b="1" i="0" u="none" strike="noStrike" kern="1200" cap="none" spc="0" normalizeH="0" baseline="0" noProof="0" dirty="0" err="1">
                <a:ln>
                  <a:noFill/>
                </a:ln>
                <a:solidFill>
                  <a:srgbClr val="58595B"/>
                </a:solidFill>
                <a:effectLst/>
                <a:uLnTx/>
                <a:uFillTx/>
                <a:latin typeface="Tahoma"/>
                <a:ea typeface="+mn-ea"/>
                <a:cs typeface="+mn-cs"/>
              </a:rPr>
              <a:t>Shedh</a:t>
            </a:r>
            <a:endParaRPr kumimoji="0" lang="en-US" sz="1050" b="1" i="0" u="none" strike="noStrike" kern="1200" cap="none" spc="0" normalizeH="0" baseline="0" noProof="0" dirty="0">
              <a:ln>
                <a:noFill/>
              </a:ln>
              <a:solidFill>
                <a:srgbClr val="58595B"/>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8595B"/>
                </a:solidFill>
                <a:effectLst/>
                <a:uLnTx/>
                <a:uFillTx/>
                <a:latin typeface="Tahoma"/>
                <a:ea typeface="+mn-ea"/>
                <a:cs typeface="+mn-cs"/>
              </a:rPr>
              <a:t>Johnson &amp; Johnson Ambassador </a:t>
            </a:r>
          </a:p>
        </p:txBody>
      </p:sp>
      <p:pic>
        <p:nvPicPr>
          <p:cNvPr id="5" name="Recorded Sound">
            <a:hlinkClick r:id="" action="ppaction://media"/>
            <a:extLst>
              <a:ext uri="{FF2B5EF4-FFF2-40B4-BE49-F238E27FC236}">
                <a16:creationId xmlns:a16="http://schemas.microsoft.com/office/drawing/2014/main" id="{43C85C77-D8EF-31D2-B58E-D25B612AB9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06300" y="6311900"/>
            <a:ext cx="406400" cy="406400"/>
          </a:xfrm>
          <a:prstGeom prst="rect">
            <a:avLst/>
          </a:prstGeom>
        </p:spPr>
      </p:pic>
    </p:spTree>
    <p:extLst>
      <p:ext uri="{BB962C8B-B14F-4D97-AF65-F5344CB8AC3E}">
        <p14:creationId xmlns:p14="http://schemas.microsoft.com/office/powerpoint/2010/main" val="256593535"/>
      </p:ext>
    </p:extLst>
  </p:cSld>
  <p:clrMapOvr>
    <a:masterClrMapping/>
  </p:clrMapOvr>
  <mc:AlternateContent xmlns:mc="http://schemas.openxmlformats.org/markup-compatibility/2006">
    <mc:Choice xmlns:p14="http://schemas.microsoft.com/office/powerpoint/2010/main" Requires="p14">
      <p:transition spd="med" p14:dur="700" advTm="62195">
        <p:fade/>
      </p:transition>
    </mc:Choice>
    <mc:Fallback>
      <p:transition spd="med" advTm="62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2C07-E62F-8B4E-BBF3-D2BE4C7D95F2}"/>
              </a:ext>
            </a:extLst>
          </p:cNvPr>
          <p:cNvSpPr>
            <a:spLocks noGrp="1"/>
          </p:cNvSpPr>
          <p:nvPr>
            <p:ph type="title"/>
          </p:nvPr>
        </p:nvSpPr>
        <p:spPr/>
        <p:txBody>
          <a:bodyPr>
            <a:normAutofit/>
          </a:bodyPr>
          <a:lstStyle/>
          <a:p>
            <a:r>
              <a:rPr lang="en-US"/>
              <a:t>MINDSET</a:t>
            </a:r>
          </a:p>
        </p:txBody>
      </p:sp>
      <p:pic>
        <p:nvPicPr>
          <p:cNvPr id="13" name="Picture 12">
            <a:extLst>
              <a:ext uri="{FF2B5EF4-FFF2-40B4-BE49-F238E27FC236}">
                <a16:creationId xmlns:a16="http://schemas.microsoft.com/office/drawing/2014/main" id="{B43629F1-AC94-188E-86D0-510B096A95AF}"/>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8565" r="10216"/>
          <a:stretch/>
        </p:blipFill>
        <p:spPr>
          <a:xfrm>
            <a:off x="-1" y="0"/>
            <a:ext cx="9890234" cy="6858000"/>
          </a:xfrm>
          <a:prstGeom prst="rect">
            <a:avLst/>
          </a:prstGeom>
        </p:spPr>
      </p:pic>
      <p:sp>
        <p:nvSpPr>
          <p:cNvPr id="10" name="TextBox 9">
            <a:extLst>
              <a:ext uri="{FF2B5EF4-FFF2-40B4-BE49-F238E27FC236}">
                <a16:creationId xmlns:a16="http://schemas.microsoft.com/office/drawing/2014/main" id="{5C27B316-5FDB-7CF6-6DDB-606745FCFCFB}"/>
              </a:ext>
            </a:extLst>
          </p:cNvPr>
          <p:cNvSpPr txBox="1"/>
          <p:nvPr/>
        </p:nvSpPr>
        <p:spPr>
          <a:xfrm>
            <a:off x="355923" y="5659906"/>
            <a:ext cx="10834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a:ea typeface="+mn-ea"/>
                <a:cs typeface="+mn-cs"/>
              </a:rPr>
              <a:t>The Growth Mindset…</a:t>
            </a:r>
          </a:p>
        </p:txBody>
      </p:sp>
      <p:pic>
        <p:nvPicPr>
          <p:cNvPr id="15" name="Recorded Sound">
            <a:hlinkClick r:id="" action="ppaction://media"/>
            <a:extLst>
              <a:ext uri="{FF2B5EF4-FFF2-40B4-BE49-F238E27FC236}">
                <a16:creationId xmlns:a16="http://schemas.microsoft.com/office/drawing/2014/main" id="{46754A52-C0E5-CEF6-1E1C-7777CFF00D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57100" y="6429347"/>
            <a:ext cx="406400" cy="406400"/>
          </a:xfrm>
          <a:prstGeom prst="rect">
            <a:avLst/>
          </a:prstGeom>
        </p:spPr>
      </p:pic>
    </p:spTree>
    <p:extLst>
      <p:ext uri="{BB962C8B-B14F-4D97-AF65-F5344CB8AC3E}">
        <p14:creationId xmlns:p14="http://schemas.microsoft.com/office/powerpoint/2010/main" val="3105143914"/>
      </p:ext>
    </p:extLst>
  </p:cSld>
  <p:clrMapOvr>
    <a:masterClrMapping/>
  </p:clrMapOvr>
  <mc:AlternateContent xmlns:mc="http://schemas.openxmlformats.org/markup-compatibility/2006">
    <mc:Choice xmlns:p14="http://schemas.microsoft.com/office/powerpoint/2010/main" Requires="p14">
      <p:transition spd="med" p14:dur="700" advTm="56245">
        <p:fade/>
      </p:transition>
    </mc:Choice>
    <mc:Fallback>
      <p:transition spd="med" advTm="56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4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511952-402E-F24B-6683-06362509D2F9}"/>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6514"/>
          <a:stretch/>
        </p:blipFill>
        <p:spPr>
          <a:xfrm>
            <a:off x="0" y="0"/>
            <a:ext cx="9781082" cy="6858000"/>
          </a:xfrm>
          <a:prstGeom prst="rect">
            <a:avLst/>
          </a:prstGeom>
        </p:spPr>
      </p:pic>
      <p:sp>
        <p:nvSpPr>
          <p:cNvPr id="6" name="TextBox 5">
            <a:extLst>
              <a:ext uri="{FF2B5EF4-FFF2-40B4-BE49-F238E27FC236}">
                <a16:creationId xmlns:a16="http://schemas.microsoft.com/office/drawing/2014/main" id="{02A17ED7-04D9-69AC-00D0-AF10E481F581}"/>
              </a:ext>
            </a:extLst>
          </p:cNvPr>
          <p:cNvSpPr txBox="1"/>
          <p:nvPr/>
        </p:nvSpPr>
        <p:spPr>
          <a:xfrm>
            <a:off x="0" y="6858000"/>
            <a:ext cx="9144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Tahoma"/>
                <a:ea typeface="+mn-ea"/>
                <a:cs typeface="+mn-cs"/>
                <a:hlinkClick r:id="rId6" tooltip="https://www.flickr.com/photos/markhorrell/18787430274"/>
              </a:rPr>
              <a:t>This Photo</a:t>
            </a:r>
            <a:r>
              <a:rPr kumimoji="0" lang="en-US" sz="900" b="0" i="0" u="none" strike="noStrike" kern="1200" cap="none" spc="0" normalizeH="0" baseline="0" noProof="0">
                <a:ln>
                  <a:noFill/>
                </a:ln>
                <a:solidFill>
                  <a:srgbClr val="58595B"/>
                </a:solidFill>
                <a:effectLst/>
                <a:uLnTx/>
                <a:uFillTx/>
                <a:latin typeface="Tahoma"/>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Tahoma"/>
                <a:ea typeface="+mn-ea"/>
                <a:cs typeface="+mn-cs"/>
                <a:hlinkClick r:id="rId7" tooltip="https://creativecommons.org/licenses/by-nc-sa/3.0/"/>
              </a:rPr>
              <a:t>CC BY-SA-NC</a:t>
            </a:r>
            <a:endParaRPr kumimoji="0" lang="en-US" sz="900" b="0" i="0" u="none" strike="noStrike" kern="1200" cap="none" spc="0" normalizeH="0" baseline="0" noProof="0">
              <a:ln>
                <a:noFill/>
              </a:ln>
              <a:solidFill>
                <a:srgbClr val="58595B"/>
              </a:solidFill>
              <a:effectLst/>
              <a:uLnTx/>
              <a:uFillTx/>
              <a:latin typeface="Tahoma"/>
              <a:ea typeface="+mn-ea"/>
              <a:cs typeface="+mn-cs"/>
            </a:endParaRPr>
          </a:p>
        </p:txBody>
      </p:sp>
      <p:sp>
        <p:nvSpPr>
          <p:cNvPr id="2" name="Title 1">
            <a:extLst>
              <a:ext uri="{FF2B5EF4-FFF2-40B4-BE49-F238E27FC236}">
                <a16:creationId xmlns:a16="http://schemas.microsoft.com/office/drawing/2014/main" id="{D2C68F53-0608-AC7F-4FB2-F8FE12F99178}"/>
              </a:ext>
            </a:extLst>
          </p:cNvPr>
          <p:cNvSpPr>
            <a:spLocks noGrp="1"/>
          </p:cNvSpPr>
          <p:nvPr>
            <p:ph type="title"/>
          </p:nvPr>
        </p:nvSpPr>
        <p:spPr/>
        <p:txBody>
          <a:bodyPr/>
          <a:lstStyle/>
          <a:p>
            <a:r>
              <a:rPr lang="en-US" dirty="0">
                <a:solidFill>
                  <a:schemeClr val="bg1"/>
                </a:solidFill>
                <a:latin typeface="Tahoma"/>
                <a:ea typeface="Tahoma"/>
                <a:cs typeface="Tahoma"/>
              </a:rPr>
              <a:t>Chart Your Own Path…</a:t>
            </a:r>
            <a:endParaRPr lang="en-US" dirty="0">
              <a:solidFill>
                <a:schemeClr val="bg1"/>
              </a:solidFill>
            </a:endParaRPr>
          </a:p>
        </p:txBody>
      </p:sp>
      <p:pic>
        <p:nvPicPr>
          <p:cNvPr id="10" name="Recorded Sound">
            <a:hlinkClick r:id="" action="ppaction://media"/>
            <a:extLst>
              <a:ext uri="{FF2B5EF4-FFF2-40B4-BE49-F238E27FC236}">
                <a16:creationId xmlns:a16="http://schemas.microsoft.com/office/drawing/2014/main" id="{40CB53D5-D757-25B7-9371-0B45BCE5D7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19000" y="6451600"/>
            <a:ext cx="406400" cy="406400"/>
          </a:xfrm>
          <a:prstGeom prst="rect">
            <a:avLst/>
          </a:prstGeom>
        </p:spPr>
      </p:pic>
    </p:spTree>
    <p:extLst>
      <p:ext uri="{BB962C8B-B14F-4D97-AF65-F5344CB8AC3E}">
        <p14:creationId xmlns:p14="http://schemas.microsoft.com/office/powerpoint/2010/main" val="1998430975"/>
      </p:ext>
    </p:extLst>
  </p:cSld>
  <p:clrMapOvr>
    <a:masterClrMapping/>
  </p:clrMapOvr>
  <mc:AlternateContent xmlns:mc="http://schemas.openxmlformats.org/markup-compatibility/2006">
    <mc:Choice xmlns:p14="http://schemas.microsoft.com/office/powerpoint/2010/main" Requires="p14">
      <p:transition spd="med" p14:dur="700" advTm="35202">
        <p:fade/>
      </p:transition>
    </mc:Choice>
    <mc:Fallback>
      <p:transition spd="med" advTm="35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8E8289-2C55-5354-25FA-BA00B893AB51}"/>
              </a:ext>
            </a:extLst>
          </p:cNvPr>
          <p:cNvSpPr>
            <a:spLocks noGrp="1"/>
          </p:cNvSpPr>
          <p:nvPr>
            <p:ph type="title"/>
          </p:nvPr>
        </p:nvSpPr>
        <p:spPr/>
        <p:txBody>
          <a:bodyPr>
            <a:normAutofit/>
          </a:bodyPr>
          <a:lstStyle/>
          <a:p>
            <a:r>
              <a:rPr lang="en-US">
                <a:latin typeface="Tahoma"/>
                <a:ea typeface="Tahoma"/>
                <a:cs typeface="Tahoma"/>
              </a:rPr>
              <a:t>Mastering a Growth Mindset </a:t>
            </a:r>
            <a:endParaRPr lang="en-US"/>
          </a:p>
        </p:txBody>
      </p:sp>
      <p:sp>
        <p:nvSpPr>
          <p:cNvPr id="8" name="TextBox 7">
            <a:extLst>
              <a:ext uri="{FF2B5EF4-FFF2-40B4-BE49-F238E27FC236}">
                <a16:creationId xmlns:a16="http://schemas.microsoft.com/office/drawing/2014/main" id="{7F563FC6-C2B3-307E-7D32-398E3D0B0AD3}"/>
              </a:ext>
            </a:extLst>
          </p:cNvPr>
          <p:cNvSpPr txBox="1"/>
          <p:nvPr/>
        </p:nvSpPr>
        <p:spPr>
          <a:xfrm>
            <a:off x="923893" y="1601262"/>
            <a:ext cx="571038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Resident Expert​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Well respected within firm​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Local Hero's​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Known outside of firm, active in local business community, speaking​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Rising Stars​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Developed Regional reputation, known among peers, known for expertise, speaking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Industry Rock Stars​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Well known across the industry, a serious asset to their firm​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Global Superstar​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Segoe UI"/>
              </a:rPr>
              <a:t>Broadly recognized global elite reputation, broken out of niche, firms want to be associated with brand</a:t>
            </a:r>
          </a:p>
        </p:txBody>
      </p:sp>
      <p:sp>
        <p:nvSpPr>
          <p:cNvPr id="9" name="TextBox 8">
            <a:extLst>
              <a:ext uri="{FF2B5EF4-FFF2-40B4-BE49-F238E27FC236}">
                <a16:creationId xmlns:a16="http://schemas.microsoft.com/office/drawing/2014/main" id="{7FAF1BC9-7011-24EA-B8EA-0B90568ECDC3}"/>
              </a:ext>
            </a:extLst>
          </p:cNvPr>
          <p:cNvSpPr txBox="1"/>
          <p:nvPr/>
        </p:nvSpPr>
        <p:spPr>
          <a:xfrm>
            <a:off x="8604250" y="2886"/>
            <a:ext cx="29337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a:ea typeface="Tahoma"/>
                <a:cs typeface="Tahoma"/>
              </a:rPr>
              <a:t>What capabilities do you need to advance to the next level? </a:t>
            </a:r>
            <a:endParaRPr kumimoji="0" lang="en-US" sz="1800" b="1" i="0" u="none" strike="noStrike" kern="1200" cap="none" spc="0" normalizeH="0" baseline="0" noProof="0" dirty="0">
              <a:ln>
                <a:noFill/>
              </a:ln>
              <a:solidFill>
                <a:prstClr val="white"/>
              </a:solidFill>
              <a:effectLst/>
              <a:uLnTx/>
              <a:uFillTx/>
              <a:latin typeface="Tahoma"/>
              <a:ea typeface="+mn-ea"/>
              <a:cs typeface="+mn-cs"/>
            </a:endParaRPr>
          </a:p>
        </p:txBody>
      </p:sp>
      <p:pic>
        <p:nvPicPr>
          <p:cNvPr id="6" name="Picture 5">
            <a:extLst>
              <a:ext uri="{FF2B5EF4-FFF2-40B4-BE49-F238E27FC236}">
                <a16:creationId xmlns:a16="http://schemas.microsoft.com/office/drawing/2014/main" id="{30F3849E-F3FE-AC0A-E857-36C0930BA092}"/>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6463"/>
          <a:stretch/>
        </p:blipFill>
        <p:spPr>
          <a:xfrm>
            <a:off x="-53166" y="0"/>
            <a:ext cx="10013245" cy="6858000"/>
          </a:xfrm>
          <a:prstGeom prst="rect">
            <a:avLst/>
          </a:prstGeom>
        </p:spPr>
      </p:pic>
      <p:sp>
        <p:nvSpPr>
          <p:cNvPr id="7" name="TextBox 6">
            <a:extLst>
              <a:ext uri="{FF2B5EF4-FFF2-40B4-BE49-F238E27FC236}">
                <a16:creationId xmlns:a16="http://schemas.microsoft.com/office/drawing/2014/main" id="{A72B49DE-98A7-D148-D9DC-DD2C40BCE626}"/>
              </a:ext>
            </a:extLst>
          </p:cNvPr>
          <p:cNvSpPr txBox="1"/>
          <p:nvPr/>
        </p:nvSpPr>
        <p:spPr>
          <a:xfrm>
            <a:off x="3048000" y="6933975"/>
            <a:ext cx="6096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8595B"/>
                </a:solidFill>
                <a:effectLst/>
                <a:uLnTx/>
                <a:uFillTx/>
                <a:latin typeface="Tahoma"/>
                <a:ea typeface="+mn-ea"/>
                <a:cs typeface="+mn-cs"/>
                <a:hlinkClick r:id="rId6" tooltip="https://www.snowaddiction.org/2014/10/not-only-did-these-people-climb-the-alps-they-did-something-so-cool-up-there.html"/>
              </a:rPr>
              <a:t>This Photo</a:t>
            </a:r>
            <a:r>
              <a:rPr kumimoji="0" lang="en-US" sz="900" b="0" i="0" u="none" strike="noStrike" kern="1200" cap="none" spc="0" normalizeH="0" baseline="0" noProof="0" dirty="0">
                <a:ln>
                  <a:noFill/>
                </a:ln>
                <a:solidFill>
                  <a:srgbClr val="58595B"/>
                </a:solidFill>
                <a:effectLst/>
                <a:uLnTx/>
                <a:uFillTx/>
                <a:latin typeface="Tahoma"/>
                <a:ea typeface="+mn-ea"/>
                <a:cs typeface="+mn-cs"/>
              </a:rPr>
              <a:t> by Unknown Author is licensed under </a:t>
            </a:r>
            <a:r>
              <a:rPr kumimoji="0" lang="en-US" sz="900" b="0" i="0" u="none" strike="noStrike" kern="1200" cap="none" spc="0" normalizeH="0" baseline="0" noProof="0" dirty="0">
                <a:ln>
                  <a:noFill/>
                </a:ln>
                <a:solidFill>
                  <a:srgbClr val="58595B"/>
                </a:solidFill>
                <a:effectLst/>
                <a:uLnTx/>
                <a:uFillTx/>
                <a:latin typeface="Tahoma"/>
                <a:ea typeface="+mn-ea"/>
                <a:cs typeface="+mn-cs"/>
                <a:hlinkClick r:id="rId7" tooltip="https://creativecommons.org/licenses/by/3.0/"/>
              </a:rPr>
              <a:t>CC BY</a:t>
            </a:r>
            <a:endParaRPr kumimoji="0" lang="en-US" sz="900" b="0" i="0" u="none" strike="noStrike" kern="1200" cap="none" spc="0" normalizeH="0" baseline="0" noProof="0" dirty="0">
              <a:ln>
                <a:noFill/>
              </a:ln>
              <a:solidFill>
                <a:srgbClr val="58595B"/>
              </a:solidFill>
              <a:effectLst/>
              <a:uLnTx/>
              <a:uFillTx/>
              <a:latin typeface="Tahoma"/>
              <a:ea typeface="+mn-ea"/>
              <a:cs typeface="+mn-cs"/>
            </a:endParaRPr>
          </a:p>
        </p:txBody>
      </p:sp>
      <p:pic>
        <p:nvPicPr>
          <p:cNvPr id="10" name="Picture 9">
            <a:extLst>
              <a:ext uri="{FF2B5EF4-FFF2-40B4-BE49-F238E27FC236}">
                <a16:creationId xmlns:a16="http://schemas.microsoft.com/office/drawing/2014/main" id="{86BB6034-E56C-1E82-DDF4-68A0DF89EA70}"/>
              </a:ext>
            </a:extLst>
          </p:cNvPr>
          <p:cNvPicPr>
            <a:picLocks noChangeAspect="1"/>
          </p:cNvPicPr>
          <p:nvPr/>
        </p:nvPicPr>
        <p:blipFill>
          <a:blip r:embed="rId8"/>
          <a:stretch>
            <a:fillRect/>
          </a:stretch>
        </p:blipFill>
        <p:spPr>
          <a:xfrm>
            <a:off x="7969765" y="341920"/>
            <a:ext cx="3828491" cy="4751076"/>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7DE811E4-D7E0-932D-5E26-11708EA4EA56}"/>
              </a:ext>
            </a:extLst>
          </p:cNvPr>
          <p:cNvSpPr txBox="1">
            <a:spLocks/>
          </p:cNvSpPr>
          <p:nvPr/>
        </p:nvSpPr>
        <p:spPr>
          <a:xfrm>
            <a:off x="201467" y="5429987"/>
            <a:ext cx="84027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a:ea typeface="Tahoma"/>
                <a:cs typeface="Tahoma"/>
              </a:rPr>
              <a:t>Essential Capabilities for Your Ascent…</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4" name="Recorded Sound">
            <a:hlinkClick r:id="" action="ppaction://media"/>
            <a:extLst>
              <a:ext uri="{FF2B5EF4-FFF2-40B4-BE49-F238E27FC236}">
                <a16:creationId xmlns:a16="http://schemas.microsoft.com/office/drawing/2014/main" id="{943E11E9-70C1-3B1C-B257-B2E7F9C6B9B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58700" y="6426200"/>
            <a:ext cx="406400" cy="406400"/>
          </a:xfrm>
          <a:prstGeom prst="rect">
            <a:avLst/>
          </a:prstGeom>
        </p:spPr>
      </p:pic>
    </p:spTree>
    <p:extLst>
      <p:ext uri="{BB962C8B-B14F-4D97-AF65-F5344CB8AC3E}">
        <p14:creationId xmlns:p14="http://schemas.microsoft.com/office/powerpoint/2010/main" val="2995413597"/>
      </p:ext>
    </p:extLst>
  </p:cSld>
  <p:clrMapOvr>
    <a:masterClrMapping/>
  </p:clrMapOvr>
  <mc:AlternateContent xmlns:mc="http://schemas.openxmlformats.org/markup-compatibility/2006">
    <mc:Choice xmlns:p14="http://schemas.microsoft.com/office/powerpoint/2010/main" Requires="p14">
      <p:transition spd="med" p14:dur="700" advTm="27279">
        <p:fade/>
      </p:transition>
    </mc:Choice>
    <mc:Fallback>
      <p:transition spd="med" advTm="272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79" fill="hold"/>
                                        <p:tgtEl>
                                          <p:spTgt spid="14"/>
                                        </p:tgtEl>
                                      </p:cBhvr>
                                    </p:cmd>
                                  </p:childTnLst>
                                </p:cTn>
                              </p:par>
                              <p:par>
                                <p:cTn id="7" presetID="10" presetClass="entr" presetSubtype="0" fill="hold" nodeType="withEffect">
                                  <p:stCondLst>
                                    <p:cond delay="57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8F53-0608-AC7F-4FB2-F8FE12F99178}"/>
              </a:ext>
            </a:extLst>
          </p:cNvPr>
          <p:cNvSpPr>
            <a:spLocks noGrp="1"/>
          </p:cNvSpPr>
          <p:nvPr>
            <p:ph type="title"/>
          </p:nvPr>
        </p:nvSpPr>
        <p:spPr/>
        <p:txBody>
          <a:bodyPr/>
          <a:lstStyle/>
          <a:p>
            <a:r>
              <a:rPr lang="en-US" dirty="0">
                <a:solidFill>
                  <a:schemeClr val="bg1"/>
                </a:solidFill>
                <a:latin typeface="Tahoma"/>
                <a:ea typeface="Tahoma"/>
                <a:cs typeface="Tahoma"/>
              </a:rPr>
              <a:t>The Oxygen is Different the Higher You Go…</a:t>
            </a:r>
            <a:endParaRPr lang="en-US" dirty="0">
              <a:solidFill>
                <a:schemeClr val="bg1"/>
              </a:solidFill>
            </a:endParaRPr>
          </a:p>
        </p:txBody>
      </p:sp>
      <p:pic>
        <p:nvPicPr>
          <p:cNvPr id="4" name="Picture 3">
            <a:extLst>
              <a:ext uri="{FF2B5EF4-FFF2-40B4-BE49-F238E27FC236}">
                <a16:creationId xmlns:a16="http://schemas.microsoft.com/office/drawing/2014/main" id="{F5E836F5-AA7F-0AE2-3E99-8E8D74F01BB5}"/>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7810"/>
          <a:stretch/>
        </p:blipFill>
        <p:spPr>
          <a:xfrm>
            <a:off x="-79024" y="-23211"/>
            <a:ext cx="9952183" cy="6881211"/>
          </a:xfrm>
          <a:prstGeom prst="rect">
            <a:avLst/>
          </a:prstGeom>
        </p:spPr>
      </p:pic>
      <p:sp>
        <p:nvSpPr>
          <p:cNvPr id="10" name="Title 1">
            <a:extLst>
              <a:ext uri="{FF2B5EF4-FFF2-40B4-BE49-F238E27FC236}">
                <a16:creationId xmlns:a16="http://schemas.microsoft.com/office/drawing/2014/main" id="{7A35A5C6-58C2-6402-CDB9-7A373E6B8E6A}"/>
              </a:ext>
            </a:extLst>
          </p:cNvPr>
          <p:cNvSpPr txBox="1">
            <a:spLocks/>
          </p:cNvSpPr>
          <p:nvPr/>
        </p:nvSpPr>
        <p:spPr>
          <a:xfrm>
            <a:off x="517634" y="413351"/>
            <a:ext cx="9503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a:ea typeface="Tahoma"/>
                <a:cs typeface="Tahoma"/>
              </a:rPr>
              <a:t>Embrace Innovation and Overcome Fear…</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AFCFF33E-988D-8325-B9CD-E84D1744DA5D}"/>
              </a:ext>
            </a:extLst>
          </p:cNvPr>
          <p:cNvSpPr txBox="1"/>
          <p:nvPr/>
        </p:nvSpPr>
        <p:spPr>
          <a:xfrm>
            <a:off x="602076" y="1870676"/>
            <a:ext cx="10100637" cy="86177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Tahoma"/>
                <a:ea typeface="+mn-ea"/>
                <a:cs typeface="+mn-cs"/>
              </a:rPr>
              <a:t>Immerse yourself in the experience: </a:t>
            </a:r>
            <a:r>
              <a:rPr kumimoji="0" lang="en-US" sz="1600" b="0" i="0" u="none" strike="noStrike" kern="1200" cap="none" spc="0" normalizeH="0" baseline="0" noProof="0" dirty="0">
                <a:ln>
                  <a:noFill/>
                </a:ln>
                <a:solidFill>
                  <a:prstClr val="white"/>
                </a:solidFill>
                <a:effectLst/>
                <a:uLnTx/>
                <a:uFillTx/>
                <a:latin typeface="Tahoma"/>
                <a:ea typeface="+mn-ea"/>
                <a:cs typeface="+mn-cs"/>
              </a:rPr>
              <a:t>you will get out of this program what you put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Tahoma"/>
                <a:ea typeface="+mn-ea"/>
                <a:cs typeface="+mn-cs"/>
              </a:rPr>
              <a:t>Explore innovative ideas: </a:t>
            </a:r>
            <a:r>
              <a:rPr kumimoji="0" lang="en-US" sz="1600" b="0" i="0" u="none" strike="noStrike" kern="1200" cap="none" spc="0" normalizeH="0" baseline="0" noProof="0" dirty="0">
                <a:ln>
                  <a:noFill/>
                </a:ln>
                <a:solidFill>
                  <a:prstClr val="white"/>
                </a:solidFill>
                <a:effectLst/>
                <a:uLnTx/>
                <a:uFillTx/>
                <a:latin typeface="Tahoma"/>
                <a:ea typeface="+mn-ea"/>
                <a:cs typeface="+mn-cs"/>
              </a:rPr>
              <a:t>this is a safe space to push the envelope.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Tahoma"/>
                <a:ea typeface="+mn-ea"/>
                <a:cs typeface="+mn-cs"/>
              </a:rPr>
              <a:t>Embrace self-discovery and growth: </a:t>
            </a:r>
            <a:r>
              <a:rPr kumimoji="0" lang="en-US" sz="1600" b="0" i="0" u="none" strike="noStrike" kern="1200" cap="none" spc="0" normalizeH="0" baseline="0" noProof="0" dirty="0">
                <a:ln>
                  <a:noFill/>
                </a:ln>
                <a:solidFill>
                  <a:prstClr val="white"/>
                </a:solidFill>
                <a:effectLst/>
                <a:uLnTx/>
                <a:uFillTx/>
                <a:latin typeface="Tahoma"/>
                <a:ea typeface="+mn-ea"/>
                <a:cs typeface="+mn-cs"/>
              </a:rPr>
              <a:t>discover and lean into your potential.</a:t>
            </a:r>
          </a:p>
        </p:txBody>
      </p:sp>
      <p:pic>
        <p:nvPicPr>
          <p:cNvPr id="16" name="Recorded Sound">
            <a:hlinkClick r:id="" action="ppaction://media"/>
            <a:extLst>
              <a:ext uri="{FF2B5EF4-FFF2-40B4-BE49-F238E27FC236}">
                <a16:creationId xmlns:a16="http://schemas.microsoft.com/office/drawing/2014/main" id="{D2647C7B-2293-65E6-607B-21877C2948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31700" y="6426200"/>
            <a:ext cx="406400" cy="406400"/>
          </a:xfrm>
          <a:prstGeom prst="rect">
            <a:avLst/>
          </a:prstGeom>
        </p:spPr>
      </p:pic>
    </p:spTree>
    <p:extLst>
      <p:ext uri="{BB962C8B-B14F-4D97-AF65-F5344CB8AC3E}">
        <p14:creationId xmlns:p14="http://schemas.microsoft.com/office/powerpoint/2010/main" val="3916300702"/>
      </p:ext>
    </p:extLst>
  </p:cSld>
  <p:clrMapOvr>
    <a:masterClrMapping/>
  </p:clrMapOvr>
  <mc:AlternateContent xmlns:mc="http://schemas.openxmlformats.org/markup-compatibility/2006">
    <mc:Choice xmlns:p14="http://schemas.microsoft.com/office/powerpoint/2010/main" Requires="p14">
      <p:transition spd="med" p14:dur="700" advTm="37339">
        <p:fade/>
      </p:transition>
    </mc:Choice>
    <mc:Fallback>
      <p:transition spd="med" advTm="37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39" fill="hold"/>
                                        <p:tgtEl>
                                          <p:spTgt spid="16"/>
                                        </p:tgtEl>
                                      </p:cBhvr>
                                    </p:cmd>
                                  </p:childTnLst>
                                </p:cTn>
                              </p:par>
                              <p:par>
                                <p:cTn id="7" presetID="10" presetClass="entr" presetSubtype="0" fill="hold" grpId="0" nodeType="withEffect">
                                  <p:stCondLst>
                                    <p:cond delay="7000"/>
                                  </p:stCondLst>
                                  <p:childTnLst>
                                    <p:set>
                                      <p:cBhvr>
                                        <p:cTn id="8" dur="1" fill="hold">
                                          <p:stCondLst>
                                            <p:cond delay="0"/>
                                          </p:stCondLst>
                                        </p:cTn>
                                        <p:tgtEl>
                                          <p:spTgt spid="14">
                                            <p:txEl>
                                              <p:pRg st="0" end="0"/>
                                            </p:txEl>
                                          </p:spTgt>
                                        </p:tgtEl>
                                        <p:attrNameLst>
                                          <p:attrName>style.visibility</p:attrName>
                                        </p:attrNameLst>
                                      </p:cBhvr>
                                      <p:to>
                                        <p:strVal val="visible"/>
                                      </p:to>
                                    </p:set>
                                    <p:animEffect transition="in" filter="fade">
                                      <p:cBhvr>
                                        <p:cTn id="9" dur="10"/>
                                        <p:tgtEl>
                                          <p:spTgt spid="14">
                                            <p:txEl>
                                              <p:pRg st="0" end="0"/>
                                            </p:txEl>
                                          </p:spTgt>
                                        </p:tgtEl>
                                      </p:cBhvr>
                                    </p:animEffect>
                                  </p:childTnLst>
                                </p:cTn>
                              </p:par>
                              <p:par>
                                <p:cTn id="10" presetID="10" presetClass="entr" presetSubtype="0" fill="hold" grpId="0" nodeType="withEffect">
                                  <p:stCondLst>
                                    <p:cond delay="1500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
                                        <p:tgtEl>
                                          <p:spTgt spid="14">
                                            <p:txEl>
                                              <p:pRg st="1" end="1"/>
                                            </p:txEl>
                                          </p:spTgt>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1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6"/>
                </p:tgtEl>
              </p:cMediaNode>
            </p:audio>
          </p:childTnLst>
        </p:cTn>
      </p:par>
    </p:tnLst>
    <p:bldLst>
      <p:bldP spid="1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86495-5156-1AED-FC5A-A3BF45D30117}"/>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3392"/>
          <a:stretch/>
        </p:blipFill>
        <p:spPr>
          <a:xfrm>
            <a:off x="1" y="0"/>
            <a:ext cx="9941442" cy="6858000"/>
          </a:xfrm>
          <a:prstGeom prst="rect">
            <a:avLst/>
          </a:prstGeom>
        </p:spPr>
      </p:pic>
      <p:sp>
        <p:nvSpPr>
          <p:cNvPr id="6" name="TextBox 5">
            <a:extLst>
              <a:ext uri="{FF2B5EF4-FFF2-40B4-BE49-F238E27FC236}">
                <a16:creationId xmlns:a16="http://schemas.microsoft.com/office/drawing/2014/main" id="{D0613D13-2105-622E-31FD-78F296C2DED0}"/>
              </a:ext>
            </a:extLst>
          </p:cNvPr>
          <p:cNvSpPr txBox="1"/>
          <p:nvPr/>
        </p:nvSpPr>
        <p:spPr>
          <a:xfrm>
            <a:off x="0" y="6858000"/>
            <a:ext cx="1029052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58595B"/>
                </a:solidFill>
                <a:effectLst/>
                <a:uLnTx/>
                <a:uFillTx/>
                <a:latin typeface="Tahoma"/>
                <a:ea typeface="+mn-ea"/>
                <a:cs typeface="+mn-cs"/>
                <a:hlinkClick r:id="rId6" tooltip="http://physics.stackexchange.com/questions/273087/why-does-the-sky-look-darker-blue-directly-above-me-but-get-lighter-in-the-dist"/>
              </a:rPr>
              <a:t>This Photo</a:t>
            </a:r>
            <a:r>
              <a:rPr kumimoji="0" lang="en-US" sz="900" b="0" i="0" u="none" strike="noStrike" kern="1200" cap="none" spc="0" normalizeH="0" baseline="0" noProof="0">
                <a:ln>
                  <a:noFill/>
                </a:ln>
                <a:solidFill>
                  <a:srgbClr val="58595B"/>
                </a:solidFill>
                <a:effectLst/>
                <a:uLnTx/>
                <a:uFillTx/>
                <a:latin typeface="Tahoma"/>
                <a:ea typeface="+mn-ea"/>
                <a:cs typeface="+mn-cs"/>
              </a:rPr>
              <a:t> by Unknown Author is licensed under </a:t>
            </a:r>
            <a:r>
              <a:rPr kumimoji="0" lang="en-US" sz="900" b="0" i="0" u="none" strike="noStrike" kern="1200" cap="none" spc="0" normalizeH="0" baseline="0" noProof="0">
                <a:ln>
                  <a:noFill/>
                </a:ln>
                <a:solidFill>
                  <a:srgbClr val="58595B"/>
                </a:solidFill>
                <a:effectLst/>
                <a:uLnTx/>
                <a:uFillTx/>
                <a:latin typeface="Tahoma"/>
                <a:ea typeface="+mn-ea"/>
                <a:cs typeface="+mn-cs"/>
                <a:hlinkClick r:id="rId7" tooltip="https://creativecommons.org/licenses/by-sa/3.0/"/>
              </a:rPr>
              <a:t>CC BY-SA</a:t>
            </a:r>
            <a:endParaRPr kumimoji="0" lang="en-US" sz="900" b="0" i="0" u="none" strike="noStrike" kern="1200" cap="none" spc="0" normalizeH="0" baseline="0" noProof="0">
              <a:ln>
                <a:noFill/>
              </a:ln>
              <a:solidFill>
                <a:srgbClr val="58595B"/>
              </a:solidFill>
              <a:effectLst/>
              <a:uLnTx/>
              <a:uFillTx/>
              <a:latin typeface="Tahoma"/>
              <a:ea typeface="+mn-ea"/>
              <a:cs typeface="+mn-cs"/>
            </a:endParaRPr>
          </a:p>
        </p:txBody>
      </p:sp>
      <p:sp>
        <p:nvSpPr>
          <p:cNvPr id="7" name="Title 1">
            <a:extLst>
              <a:ext uri="{FF2B5EF4-FFF2-40B4-BE49-F238E27FC236}">
                <a16:creationId xmlns:a16="http://schemas.microsoft.com/office/drawing/2014/main" id="{0CF1EED5-6F27-D3A7-E27E-A7A7E993D0AE}"/>
              </a:ext>
            </a:extLst>
          </p:cNvPr>
          <p:cNvSpPr txBox="1">
            <a:spLocks/>
          </p:cNvSpPr>
          <p:nvPr/>
        </p:nvSpPr>
        <p:spPr>
          <a:xfrm>
            <a:off x="294351" y="156498"/>
            <a:ext cx="9503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a:ea typeface="Tahoma"/>
                <a:cs typeface="Tahoma"/>
              </a:rPr>
              <a:t>Your Journey Up the Mountain…</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6C4F7429-1B82-E0EF-713C-0B323B017694}"/>
              </a:ext>
            </a:extLst>
          </p:cNvPr>
          <p:cNvSpPr txBox="1"/>
          <p:nvPr/>
        </p:nvSpPr>
        <p:spPr>
          <a:xfrm>
            <a:off x="5901069" y="5593506"/>
            <a:ext cx="67946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Tahoma"/>
                <a:ea typeface="+mn-ea"/>
                <a:cs typeface="+mn-cs"/>
              </a:rPr>
              <a:t>It’s not about the end result,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Tahoma"/>
                <a:ea typeface="+mn-ea"/>
                <a:cs typeface="+mn-cs"/>
              </a:rPr>
              <a:t>it’s about the journey and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Tahoma"/>
                <a:ea typeface="+mn-ea"/>
                <a:cs typeface="+mn-cs"/>
              </a:rPr>
              <a:t>impact made along the way…</a:t>
            </a:r>
          </a:p>
        </p:txBody>
      </p:sp>
      <p:pic>
        <p:nvPicPr>
          <p:cNvPr id="16" name="Recorded Sound">
            <a:hlinkClick r:id="" action="ppaction://media"/>
            <a:extLst>
              <a:ext uri="{FF2B5EF4-FFF2-40B4-BE49-F238E27FC236}">
                <a16:creationId xmlns:a16="http://schemas.microsoft.com/office/drawing/2014/main" id="{A67302D9-DE2B-96B8-28B7-8A775F7455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9724" y="6231602"/>
            <a:ext cx="406400" cy="406400"/>
          </a:xfrm>
          <a:prstGeom prst="rect">
            <a:avLst/>
          </a:prstGeom>
        </p:spPr>
      </p:pic>
    </p:spTree>
    <p:extLst>
      <p:ext uri="{BB962C8B-B14F-4D97-AF65-F5344CB8AC3E}">
        <p14:creationId xmlns:p14="http://schemas.microsoft.com/office/powerpoint/2010/main" val="3920325091"/>
      </p:ext>
    </p:extLst>
  </p:cSld>
  <p:clrMapOvr>
    <a:masterClrMapping/>
  </p:clrMapOvr>
  <mc:AlternateContent xmlns:mc="http://schemas.openxmlformats.org/markup-compatibility/2006">
    <mc:Choice xmlns:p14="http://schemas.microsoft.com/office/powerpoint/2010/main" Requires="p14">
      <p:transition spd="med" p14:dur="700" advTm="36666">
        <p:fade/>
      </p:transition>
    </mc:Choice>
    <mc:Fallback>
      <p:transition spd="med" advTm="366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66" fill="hold"/>
                                        <p:tgtEl>
                                          <p:spTgt spid="16"/>
                                        </p:tgtEl>
                                      </p:cBhvr>
                                    </p:cmd>
                                  </p:childTnLst>
                                </p:cTn>
                              </p:par>
                              <p:par>
                                <p:cTn id="7" presetID="10" presetClass="entr" presetSubtype="0" fill="hold" grpId="0" nodeType="withEffect">
                                  <p:stCondLst>
                                    <p:cond delay="2700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6"/>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11EE8-4374-D174-76D6-CABE11E6A494}"/>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3954" b="5324"/>
          <a:stretch/>
        </p:blipFill>
        <p:spPr>
          <a:xfrm>
            <a:off x="0" y="0"/>
            <a:ext cx="9972664" cy="6858000"/>
          </a:xfrm>
          <a:prstGeom prst="rect">
            <a:avLst/>
          </a:prstGeom>
        </p:spPr>
      </p:pic>
      <p:sp>
        <p:nvSpPr>
          <p:cNvPr id="10" name="Title 1">
            <a:extLst>
              <a:ext uri="{FF2B5EF4-FFF2-40B4-BE49-F238E27FC236}">
                <a16:creationId xmlns:a16="http://schemas.microsoft.com/office/drawing/2014/main" id="{FBA503F1-F59E-E2EB-560D-201B55B63519}"/>
              </a:ext>
            </a:extLst>
          </p:cNvPr>
          <p:cNvSpPr txBox="1">
            <a:spLocks/>
          </p:cNvSpPr>
          <p:nvPr/>
        </p:nvSpPr>
        <p:spPr>
          <a:xfrm>
            <a:off x="156128" y="5323921"/>
            <a:ext cx="95039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a:ea typeface="Tahoma"/>
                <a:cs typeface="Tahoma"/>
              </a:rPr>
              <a:t>Begin Your Ascent…</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Recorded Sound">
            <a:hlinkClick r:id="" action="ppaction://media"/>
            <a:extLst>
              <a:ext uri="{FF2B5EF4-FFF2-40B4-BE49-F238E27FC236}">
                <a16:creationId xmlns:a16="http://schemas.microsoft.com/office/drawing/2014/main" id="{41126899-386D-6013-69ED-9DBAB33C1A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95200" y="6446284"/>
            <a:ext cx="406400" cy="406400"/>
          </a:xfrm>
          <a:prstGeom prst="rect">
            <a:avLst/>
          </a:prstGeom>
        </p:spPr>
      </p:pic>
    </p:spTree>
    <p:extLst>
      <p:ext uri="{BB962C8B-B14F-4D97-AF65-F5344CB8AC3E}">
        <p14:creationId xmlns:p14="http://schemas.microsoft.com/office/powerpoint/2010/main" val="593345269"/>
      </p:ext>
    </p:extLst>
  </p:cSld>
  <p:clrMapOvr>
    <a:masterClrMapping/>
  </p:clrMapOvr>
  <mc:AlternateContent xmlns:mc="http://schemas.openxmlformats.org/markup-compatibility/2006">
    <mc:Choice xmlns:p14="http://schemas.microsoft.com/office/powerpoint/2010/main" Requires="p14">
      <p:transition spd="med" p14:dur="700" advTm="17783">
        <p:fade/>
      </p:transition>
    </mc:Choice>
    <mc:Fallback>
      <p:transition spd="med" advTm="17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4F412B3-606A-F494-BD9D-845172B1A917}"/>
              </a:ext>
            </a:extLst>
          </p:cNvPr>
          <p:cNvSpPr txBox="1"/>
          <p:nvPr/>
        </p:nvSpPr>
        <p:spPr>
          <a:xfrm>
            <a:off x="8760706" y="153967"/>
            <a:ext cx="3302671" cy="13157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ahoma"/>
                <a:ea typeface="+mn-ea"/>
                <a:cs typeface="+mn-cs"/>
              </a:rPr>
              <a:t>I have discovered a stronger core skill in strategy, and leading teams to navigate through ambiguity.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Tahoma"/>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ahoma"/>
                <a:ea typeface="+mn-ea"/>
                <a:cs typeface="+mn-cs"/>
              </a:rPr>
              <a:t>- </a:t>
            </a:r>
            <a:r>
              <a:rPr kumimoji="0" lang="en-US" sz="1050" b="1" i="0" u="none" strike="noStrike" kern="1200" cap="none" spc="0" normalizeH="0" baseline="0" noProof="0" dirty="0">
                <a:ln>
                  <a:noFill/>
                </a:ln>
                <a:solidFill>
                  <a:prstClr val="white"/>
                </a:solidFill>
                <a:effectLst/>
                <a:uLnTx/>
                <a:uFillTx/>
                <a:latin typeface="Tahoma"/>
                <a:ea typeface="+mn-ea"/>
                <a:cs typeface="+mn-cs"/>
              </a:rPr>
              <a:t>Nana-Ama Amaning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Tahoma"/>
                <a:ea typeface="+mn-ea"/>
                <a:cs typeface="+mn-cs"/>
              </a:rPr>
              <a:t>J&amp;J Ambassador and 2024 HBA Rising Star</a:t>
            </a:r>
          </a:p>
        </p:txBody>
      </p:sp>
      <p:pic>
        <p:nvPicPr>
          <p:cNvPr id="3" name="Recorded Sound">
            <a:hlinkClick r:id="" action="ppaction://media"/>
            <a:extLst>
              <a:ext uri="{FF2B5EF4-FFF2-40B4-BE49-F238E27FC236}">
                <a16:creationId xmlns:a16="http://schemas.microsoft.com/office/drawing/2014/main" id="{6BC83E6B-5D59-7826-C3C8-FCDCE620E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0600" y="6489700"/>
            <a:ext cx="406400" cy="406400"/>
          </a:xfrm>
          <a:prstGeom prst="rect">
            <a:avLst/>
          </a:prstGeom>
        </p:spPr>
      </p:pic>
    </p:spTree>
    <p:extLst>
      <p:ext uri="{BB962C8B-B14F-4D97-AF65-F5344CB8AC3E}">
        <p14:creationId xmlns:p14="http://schemas.microsoft.com/office/powerpoint/2010/main" val="2632017522"/>
      </p:ext>
    </p:extLst>
  </p:cSld>
  <p:clrMapOvr>
    <a:masterClrMapping/>
  </p:clrMapOvr>
  <mc:AlternateContent xmlns:mc="http://schemas.openxmlformats.org/markup-compatibility/2006">
    <mc:Choice xmlns:p14="http://schemas.microsoft.com/office/powerpoint/2010/main" Requires="p14">
      <p:transition spd="med" p14:dur="700" advTm="5876">
        <p:fade/>
      </p:transition>
    </mc:Choice>
    <mc:Fallback>
      <p:transition spd="med" advTm="58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8F369DD3-DB97-40CF-B0E6-40E56BD21B69}" vid="{C465FCE1-7F92-4944-A3F7-5F39FE37241E}"/>
    </a:ext>
  </a:extLst>
</a:theme>
</file>

<file path=ppt/theme/theme2.xml><?xml version="1.0" encoding="utf-8"?>
<a:theme xmlns:a="http://schemas.openxmlformats.org/drawingml/2006/main" name="HBA 2024 Templat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id="{F5F8E5D8-F670-434D-8BAD-EBD0F4FD78A3}" vid="{D8EBEC30-A5C4-4839-B70E-3E7EEF36F9E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Props1.xml><?xml version="1.0" encoding="utf-8"?>
<ds:datastoreItem xmlns:ds="http://schemas.openxmlformats.org/officeDocument/2006/customXml" ds:itemID="{553717D3-B8EA-43D4-80A8-FC9108706602}">
  <ds:schemaRefs>
    <ds:schemaRef ds:uri="http://schemas.microsoft.com/sharepoint/v3/contenttype/forms"/>
  </ds:schemaRefs>
</ds:datastoreItem>
</file>

<file path=customXml/itemProps2.xml><?xml version="1.0" encoding="utf-8"?>
<ds:datastoreItem xmlns:ds="http://schemas.openxmlformats.org/officeDocument/2006/customXml" ds:itemID="{49D9BF6F-EDCD-4E79-BBA5-6FB4412609A2}"/>
</file>

<file path=customXml/itemProps3.xml><?xml version="1.0" encoding="utf-8"?>
<ds:datastoreItem xmlns:ds="http://schemas.openxmlformats.org/officeDocument/2006/customXml" ds:itemID="{333910E5-D8D2-4C69-9115-1C0D813F638F}"/>
</file>

<file path=docProps/app.xml><?xml version="1.0" encoding="utf-8"?>
<Properties xmlns="http://schemas.openxmlformats.org/officeDocument/2006/extended-properties" xmlns:vt="http://schemas.openxmlformats.org/officeDocument/2006/docPropsVTypes">
  <Template>HBA 2024 Template</Template>
  <TotalTime>0</TotalTime>
  <Words>1096</Words>
  <Application>Microsoft Office PowerPoint</Application>
  <PresentationFormat>Widescreen</PresentationFormat>
  <Paragraphs>87</Paragraphs>
  <Slides>8</Slides>
  <Notes>8</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Arial,Sans-Serif</vt:lpstr>
      <vt:lpstr>Calibri</vt:lpstr>
      <vt:lpstr>Söhne</vt:lpstr>
      <vt:lpstr>Tahoma</vt:lpstr>
      <vt:lpstr>Office Theme</vt:lpstr>
      <vt:lpstr>HBA 2024 Template</vt:lpstr>
      <vt:lpstr>HBA Global Ambassador Program </vt:lpstr>
      <vt:lpstr>MINDSET</vt:lpstr>
      <vt:lpstr>Chart Your Own Path…</vt:lpstr>
      <vt:lpstr>Mastering a Growth Mindset </vt:lpstr>
      <vt:lpstr>The Oxygen is Different the Higher You Go…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HBA Global Ambassador Program </dc:title>
  <dc:creator>Lauren Peck</dc:creator>
  <cp:lastModifiedBy>Lauren Peck</cp:lastModifiedBy>
  <cp:revision>1</cp:revision>
  <dcterms:created xsi:type="dcterms:W3CDTF">2024-05-14T17:52:52Z</dcterms:created>
  <dcterms:modified xsi:type="dcterms:W3CDTF">2024-05-14T17:53:46Z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ies>
</file>