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89.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notesSlides/notesSlide5.xml" ContentType="application/vnd.openxmlformats-officedocument.presentationml.notesSlid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colors6.xml" ContentType="application/vnd.openxmlformats-officedocument.drawingml.diagramColors+xml"/>
  <Override PartName="/ppt/diagrams/drawing6.xml" ContentType="application/vnd.ms-office.drawingml.diagramDrawing+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5.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diagrams/colors3.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drawing3.xml" ContentType="application/vnd.ms-office.drawingml.diagramDrawing+xml"/>
  <Override PartName="/ppt/theme/theme2.xml" ContentType="application/vnd.openxmlformats-officedocument.them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94" r:id="rId4"/>
    <p:sldMasterId id="2147483744" r:id="rId5"/>
  </p:sldMasterIdLst>
  <p:notesMasterIdLst>
    <p:notesMasterId r:id="rId14"/>
  </p:notesMasterIdLst>
  <p:handoutMasterIdLst>
    <p:handoutMasterId r:id="rId15"/>
  </p:handoutMasterIdLst>
  <p:sldIdLst>
    <p:sldId id="2141411573" r:id="rId6"/>
    <p:sldId id="283" r:id="rId7"/>
    <p:sldId id="2141410966" r:id="rId8"/>
    <p:sldId id="2141411571" r:id="rId9"/>
    <p:sldId id="2141410938" r:id="rId10"/>
    <p:sldId id="2141411588" r:id="rId11"/>
    <p:sldId id="2141411569" r:id="rId12"/>
    <p:sldId id="21414115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orient="horz" pos="1416" userDrawn="1">
          <p15:clr>
            <a:srgbClr val="A4A3A4"/>
          </p15:clr>
        </p15:guide>
        <p15:guide id="5" orient="horz" pos="648" userDrawn="1">
          <p15:clr>
            <a:srgbClr val="A4A3A4"/>
          </p15:clr>
        </p15:guide>
        <p15:guide id="6" pos="23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58595B"/>
    <a:srgbClr val="7757A1"/>
    <a:srgbClr val="86D5C8"/>
    <a:srgbClr val="F9EB3B"/>
    <a:srgbClr val="FB5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013" autoAdjust="0"/>
  </p:normalViewPr>
  <p:slideViewPr>
    <p:cSldViewPr snapToGrid="0">
      <p:cViewPr varScale="1">
        <p:scale>
          <a:sx n="66" d="100"/>
          <a:sy n="66" d="100"/>
        </p:scale>
        <p:origin x="668" y="44"/>
      </p:cViewPr>
      <p:guideLst>
        <p:guide orient="horz" pos="2160"/>
        <p:guide pos="3840"/>
        <p:guide pos="360"/>
        <p:guide orient="horz" pos="1416"/>
        <p:guide orient="horz" pos="648"/>
        <p:guide pos="2376"/>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varScale="1">
        <p:scale>
          <a:sx n="122" d="100"/>
          <a:sy n="122" d="100"/>
        </p:scale>
        <p:origin x="500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3.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BA5230-6442-4053-B03F-0FC9DC6796CD}"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US"/>
        </a:p>
      </dgm:t>
    </dgm:pt>
    <dgm:pt modelId="{5E4AAEBB-9F3B-46EA-8DBE-821F4CBF8003}">
      <dgm:prSet custT="1"/>
      <dgm:spPr/>
      <dgm:t>
        <a:bodyPr/>
        <a:lstStyle/>
        <a:p>
          <a:r>
            <a:rPr lang="en-US" sz="1600" dirty="0"/>
            <a:t>Empowers individuals to elevate their voices increase their influence</a:t>
          </a:r>
        </a:p>
      </dgm:t>
    </dgm:pt>
    <dgm:pt modelId="{44F84662-5F2B-4292-A8EB-A445657A97EF}" type="parTrans" cxnId="{A08DB5AF-3C94-4574-AFCC-4DB0FD0C44B9}">
      <dgm:prSet/>
      <dgm:spPr/>
      <dgm:t>
        <a:bodyPr/>
        <a:lstStyle/>
        <a:p>
          <a:endParaRPr lang="en-US"/>
        </a:p>
      </dgm:t>
    </dgm:pt>
    <dgm:pt modelId="{C203D3DA-A868-48DA-B77F-B50ECC2F6A9D}" type="sibTrans" cxnId="{A08DB5AF-3C94-4574-AFCC-4DB0FD0C44B9}">
      <dgm:prSet/>
      <dgm:spPr/>
      <dgm:t>
        <a:bodyPr/>
        <a:lstStyle/>
        <a:p>
          <a:endParaRPr lang="en-US"/>
        </a:p>
      </dgm:t>
    </dgm:pt>
    <dgm:pt modelId="{B894CBF2-B020-4F3B-A637-D93B69EBEDA7}">
      <dgm:prSet custT="1"/>
      <dgm:spPr/>
      <dgm:t>
        <a:bodyPr/>
        <a:lstStyle/>
        <a:p>
          <a:r>
            <a:rPr lang="en-US" sz="1600" dirty="0"/>
            <a:t>Fosters proactive leadership mindset</a:t>
          </a:r>
        </a:p>
      </dgm:t>
    </dgm:pt>
    <dgm:pt modelId="{432CAB7F-9B25-41CA-B385-926A60EB57F7}" type="parTrans" cxnId="{6D4B6C17-1C7B-4217-91A2-4668585580CF}">
      <dgm:prSet/>
      <dgm:spPr/>
      <dgm:t>
        <a:bodyPr/>
        <a:lstStyle/>
        <a:p>
          <a:endParaRPr lang="en-US"/>
        </a:p>
      </dgm:t>
    </dgm:pt>
    <dgm:pt modelId="{B07D5A15-2A7A-4B29-A393-0413A2B7BDD8}" type="sibTrans" cxnId="{6D4B6C17-1C7B-4217-91A2-4668585580CF}">
      <dgm:prSet/>
      <dgm:spPr/>
      <dgm:t>
        <a:bodyPr/>
        <a:lstStyle/>
        <a:p>
          <a:endParaRPr lang="en-US"/>
        </a:p>
      </dgm:t>
    </dgm:pt>
    <dgm:pt modelId="{C1D69445-A450-4E2E-8B72-F5B7C8E529FA}">
      <dgm:prSet custT="1"/>
      <dgm:spPr/>
      <dgm:t>
        <a:bodyPr/>
        <a:lstStyle/>
        <a:p>
          <a:r>
            <a:rPr lang="en-US" sz="1600" dirty="0"/>
            <a:t>Cultivates self-confidence through risk-taking</a:t>
          </a:r>
        </a:p>
      </dgm:t>
    </dgm:pt>
    <dgm:pt modelId="{88E148D5-3BF1-4BF9-84FE-B1963BF50084}" type="parTrans" cxnId="{3CF0420F-3D2C-4D26-BB25-A01007AC5E2D}">
      <dgm:prSet/>
      <dgm:spPr/>
      <dgm:t>
        <a:bodyPr/>
        <a:lstStyle/>
        <a:p>
          <a:endParaRPr lang="en-US"/>
        </a:p>
      </dgm:t>
    </dgm:pt>
    <dgm:pt modelId="{8E1753D4-6918-4538-A3FC-9DC7592DDEC8}" type="sibTrans" cxnId="{3CF0420F-3D2C-4D26-BB25-A01007AC5E2D}">
      <dgm:prSet/>
      <dgm:spPr/>
      <dgm:t>
        <a:bodyPr/>
        <a:lstStyle/>
        <a:p>
          <a:endParaRPr lang="en-US"/>
        </a:p>
      </dgm:t>
    </dgm:pt>
    <dgm:pt modelId="{37C18DC5-5B51-4FEF-B09C-B98568F27988}">
      <dgm:prSet custT="1"/>
      <dgm:spPr/>
      <dgm:t>
        <a:bodyPr/>
        <a:lstStyle/>
        <a:p>
          <a:r>
            <a:rPr lang="en-US" sz="1600"/>
            <a:t>Facilitates exposure to diverse organizational areas</a:t>
          </a:r>
        </a:p>
      </dgm:t>
    </dgm:pt>
    <dgm:pt modelId="{1CF8FB17-8B12-497F-BD1F-5EA04085A436}" type="parTrans" cxnId="{F0E7E6FB-CB7C-4D84-9E47-F8734D10E600}">
      <dgm:prSet/>
      <dgm:spPr/>
      <dgm:t>
        <a:bodyPr/>
        <a:lstStyle/>
        <a:p>
          <a:endParaRPr lang="en-US"/>
        </a:p>
      </dgm:t>
    </dgm:pt>
    <dgm:pt modelId="{D7FBC71D-0742-413F-B0D5-75789A713810}" type="sibTrans" cxnId="{F0E7E6FB-CB7C-4D84-9E47-F8734D10E600}">
      <dgm:prSet/>
      <dgm:spPr/>
      <dgm:t>
        <a:bodyPr/>
        <a:lstStyle/>
        <a:p>
          <a:endParaRPr lang="en-US"/>
        </a:p>
      </dgm:t>
    </dgm:pt>
    <dgm:pt modelId="{0B514BA4-BB99-47A8-A6A2-3B35A6BA5E9F}">
      <dgm:prSet custT="1"/>
      <dgm:spPr/>
      <dgm:t>
        <a:bodyPr/>
        <a:lstStyle/>
        <a:p>
          <a:r>
            <a:rPr lang="en-US" sz="1600"/>
            <a:t>Provides ongoing support from industry leaders</a:t>
          </a:r>
        </a:p>
      </dgm:t>
    </dgm:pt>
    <dgm:pt modelId="{46B32D02-AEB8-42FF-8F84-EADC4AD5179E}" type="parTrans" cxnId="{07113064-22CC-49B6-B8B6-C70062CE4921}">
      <dgm:prSet/>
      <dgm:spPr/>
      <dgm:t>
        <a:bodyPr/>
        <a:lstStyle/>
        <a:p>
          <a:endParaRPr lang="en-US"/>
        </a:p>
      </dgm:t>
    </dgm:pt>
    <dgm:pt modelId="{250A4704-783D-49CC-9F37-43F221FEFF4F}" type="sibTrans" cxnId="{07113064-22CC-49B6-B8B6-C70062CE4921}">
      <dgm:prSet/>
      <dgm:spPr/>
      <dgm:t>
        <a:bodyPr/>
        <a:lstStyle/>
        <a:p>
          <a:endParaRPr lang="en-US"/>
        </a:p>
      </dgm:t>
    </dgm:pt>
    <dgm:pt modelId="{86C834D3-0F7D-4161-96AB-349B540811D5}">
      <dgm:prSet custT="1"/>
      <dgm:spPr/>
      <dgm:t>
        <a:bodyPr/>
        <a:lstStyle/>
        <a:p>
          <a:r>
            <a:rPr lang="en-US" sz="1600"/>
            <a:t>Expands professional network across healthcare</a:t>
          </a:r>
        </a:p>
      </dgm:t>
    </dgm:pt>
    <dgm:pt modelId="{4FBE0782-B2AB-47F7-A2CC-66FC66A28062}" type="parTrans" cxnId="{06FFAC5D-9AAB-414B-BF33-9E252C5C74DB}">
      <dgm:prSet/>
      <dgm:spPr/>
      <dgm:t>
        <a:bodyPr/>
        <a:lstStyle/>
        <a:p>
          <a:endParaRPr lang="en-US"/>
        </a:p>
      </dgm:t>
    </dgm:pt>
    <dgm:pt modelId="{8EDF98D1-95D2-4FF2-B1F6-C6AF578BC8BD}" type="sibTrans" cxnId="{06FFAC5D-9AAB-414B-BF33-9E252C5C74DB}">
      <dgm:prSet/>
      <dgm:spPr/>
      <dgm:t>
        <a:bodyPr/>
        <a:lstStyle/>
        <a:p>
          <a:endParaRPr lang="en-US"/>
        </a:p>
      </dgm:t>
    </dgm:pt>
    <dgm:pt modelId="{172706D2-E04C-4F96-B00C-B1AC09C5CB23}">
      <dgm:prSet custT="1"/>
      <dgm:spPr/>
      <dgm:t>
        <a:bodyPr/>
        <a:lstStyle/>
        <a:p>
          <a:r>
            <a:rPr lang="en-US" sz="1600"/>
            <a:t>Strengthens impact on DEI goals</a:t>
          </a:r>
        </a:p>
      </dgm:t>
    </dgm:pt>
    <dgm:pt modelId="{284C9767-60DB-4048-AEDE-A9DF90E4A52E}" type="parTrans" cxnId="{3AAE8B0C-BBAE-42A3-83B4-6D2478C94F7A}">
      <dgm:prSet/>
      <dgm:spPr/>
      <dgm:t>
        <a:bodyPr/>
        <a:lstStyle/>
        <a:p>
          <a:endParaRPr lang="en-US"/>
        </a:p>
      </dgm:t>
    </dgm:pt>
    <dgm:pt modelId="{5CFAF2E6-3244-445A-A3EB-7B95D63AE749}" type="sibTrans" cxnId="{3AAE8B0C-BBAE-42A3-83B4-6D2478C94F7A}">
      <dgm:prSet/>
      <dgm:spPr/>
      <dgm:t>
        <a:bodyPr/>
        <a:lstStyle/>
        <a:p>
          <a:endParaRPr lang="en-US"/>
        </a:p>
      </dgm:t>
    </dgm:pt>
    <dgm:pt modelId="{855B40BD-95C6-41FD-821E-C681B2C3101A}">
      <dgm:prSet custT="1"/>
      <dgm:spPr/>
      <dgm:t>
        <a:bodyPr/>
        <a:lstStyle/>
        <a:p>
          <a:r>
            <a:rPr lang="en-US" sz="1600" dirty="0"/>
            <a:t>Requires minimal time commitment for lasting results</a:t>
          </a:r>
        </a:p>
      </dgm:t>
    </dgm:pt>
    <dgm:pt modelId="{51552162-EAB4-4A93-9839-FFB1ED36DE18}" type="parTrans" cxnId="{2231D824-4C7A-4978-BE78-CDD5776FFC3A}">
      <dgm:prSet/>
      <dgm:spPr/>
      <dgm:t>
        <a:bodyPr/>
        <a:lstStyle/>
        <a:p>
          <a:endParaRPr lang="en-US"/>
        </a:p>
      </dgm:t>
    </dgm:pt>
    <dgm:pt modelId="{EED96CE8-CDB4-4039-836C-29532BFB167D}" type="sibTrans" cxnId="{2231D824-4C7A-4978-BE78-CDD5776FFC3A}">
      <dgm:prSet/>
      <dgm:spPr/>
      <dgm:t>
        <a:bodyPr/>
        <a:lstStyle/>
        <a:p>
          <a:endParaRPr lang="en-US"/>
        </a:p>
      </dgm:t>
    </dgm:pt>
    <dgm:pt modelId="{F966D7B2-6D3D-44A4-9348-41565CB8ABB1}" type="pres">
      <dgm:prSet presAssocID="{1DBA5230-6442-4053-B03F-0FC9DC6796CD}" presName="Name0" presStyleCnt="0">
        <dgm:presLayoutVars>
          <dgm:dir/>
        </dgm:presLayoutVars>
      </dgm:prSet>
      <dgm:spPr/>
    </dgm:pt>
    <dgm:pt modelId="{AD2D1C9B-1DAF-40EE-B0FF-6F6B123A9089}" type="pres">
      <dgm:prSet presAssocID="{5E4AAEBB-9F3B-46EA-8DBE-821F4CBF8003}" presName="noChildren" presStyleCnt="0"/>
      <dgm:spPr/>
    </dgm:pt>
    <dgm:pt modelId="{1118524F-215C-43BB-8724-292E4F8A3065}" type="pres">
      <dgm:prSet presAssocID="{5E4AAEBB-9F3B-46EA-8DBE-821F4CBF8003}" presName="gap" presStyleCnt="0"/>
      <dgm:spPr/>
    </dgm:pt>
    <dgm:pt modelId="{33845F84-3A4F-457C-84CE-520ACF4627C1}" type="pres">
      <dgm:prSet presAssocID="{5E4AAEBB-9F3B-46EA-8DBE-821F4CBF8003}" presName="medCircle2" presStyleLbl="vennNode1" presStyleIdx="0" presStyleCnt="8" custLinFactX="-19093" custLinFactNeighborX="-100000"/>
      <dgm:spPr/>
    </dgm:pt>
    <dgm:pt modelId="{1913C415-B2CB-48B9-8D26-E41E08FCF6AD}" type="pres">
      <dgm:prSet presAssocID="{5E4AAEBB-9F3B-46EA-8DBE-821F4CBF8003}" presName="txLvlOnly1" presStyleLbl="revTx" presStyleIdx="0" presStyleCnt="8" custScaleX="203497" custLinFactNeighborX="30847"/>
      <dgm:spPr/>
    </dgm:pt>
    <dgm:pt modelId="{E8A5AF96-C048-4ACB-8C5C-FC425B6E7ABA}" type="pres">
      <dgm:prSet presAssocID="{B894CBF2-B020-4F3B-A637-D93B69EBEDA7}" presName="noChildren" presStyleCnt="0"/>
      <dgm:spPr/>
    </dgm:pt>
    <dgm:pt modelId="{A10324F4-A5B5-4E0A-8190-683BAA4C51AB}" type="pres">
      <dgm:prSet presAssocID="{B894CBF2-B020-4F3B-A637-D93B69EBEDA7}" presName="gap" presStyleCnt="0"/>
      <dgm:spPr/>
    </dgm:pt>
    <dgm:pt modelId="{3FD7A8DC-5311-4203-90C2-75A966F4F01F}" type="pres">
      <dgm:prSet presAssocID="{B894CBF2-B020-4F3B-A637-D93B69EBEDA7}" presName="medCircle2" presStyleLbl="vennNode1" presStyleIdx="1" presStyleCnt="8" custLinFactX="-19093" custLinFactNeighborX="-100000"/>
      <dgm:spPr/>
    </dgm:pt>
    <dgm:pt modelId="{60F9938E-02F7-415E-894D-828F557E5066}" type="pres">
      <dgm:prSet presAssocID="{B894CBF2-B020-4F3B-A637-D93B69EBEDA7}" presName="txLvlOnly1" presStyleLbl="revTx" presStyleIdx="1" presStyleCnt="8" custScaleX="203497" custLinFactNeighborX="30847"/>
      <dgm:spPr/>
    </dgm:pt>
    <dgm:pt modelId="{410541B6-A3C3-47EE-95BA-741702495796}" type="pres">
      <dgm:prSet presAssocID="{C1D69445-A450-4E2E-8B72-F5B7C8E529FA}" presName="noChildren" presStyleCnt="0"/>
      <dgm:spPr/>
    </dgm:pt>
    <dgm:pt modelId="{A89C8A8D-9A8C-47B2-9F18-54E8C459E7D2}" type="pres">
      <dgm:prSet presAssocID="{C1D69445-A450-4E2E-8B72-F5B7C8E529FA}" presName="gap" presStyleCnt="0"/>
      <dgm:spPr/>
    </dgm:pt>
    <dgm:pt modelId="{8AEEAA6E-E086-4683-96EA-3EC48B5BD997}" type="pres">
      <dgm:prSet presAssocID="{C1D69445-A450-4E2E-8B72-F5B7C8E529FA}" presName="medCircle2" presStyleLbl="vennNode1" presStyleIdx="2" presStyleCnt="8" custLinFactX="-19093" custLinFactNeighborX="-100000"/>
      <dgm:spPr/>
    </dgm:pt>
    <dgm:pt modelId="{CDDC5CA3-3562-4988-A2D5-413138EB99B0}" type="pres">
      <dgm:prSet presAssocID="{C1D69445-A450-4E2E-8B72-F5B7C8E529FA}" presName="txLvlOnly1" presStyleLbl="revTx" presStyleIdx="2" presStyleCnt="8" custScaleX="203497" custLinFactNeighborX="30847"/>
      <dgm:spPr/>
    </dgm:pt>
    <dgm:pt modelId="{3F94169E-03C2-4141-ADEB-181CB44D0764}" type="pres">
      <dgm:prSet presAssocID="{37C18DC5-5B51-4FEF-B09C-B98568F27988}" presName="noChildren" presStyleCnt="0"/>
      <dgm:spPr/>
    </dgm:pt>
    <dgm:pt modelId="{E7C462FB-C563-419E-89A2-94B20E54127C}" type="pres">
      <dgm:prSet presAssocID="{37C18DC5-5B51-4FEF-B09C-B98568F27988}" presName="gap" presStyleCnt="0"/>
      <dgm:spPr/>
    </dgm:pt>
    <dgm:pt modelId="{F82B84B5-98BC-44CA-853E-F8C614590E70}" type="pres">
      <dgm:prSet presAssocID="{37C18DC5-5B51-4FEF-B09C-B98568F27988}" presName="medCircle2" presStyleLbl="vennNode1" presStyleIdx="3" presStyleCnt="8" custLinFactX="-19093" custLinFactNeighborX="-100000"/>
      <dgm:spPr/>
    </dgm:pt>
    <dgm:pt modelId="{D36DED62-1E9B-4512-87AB-5A9879CCD7AC}" type="pres">
      <dgm:prSet presAssocID="{37C18DC5-5B51-4FEF-B09C-B98568F27988}" presName="txLvlOnly1" presStyleLbl="revTx" presStyleIdx="3" presStyleCnt="8" custScaleX="203497" custLinFactNeighborX="30847"/>
      <dgm:spPr/>
    </dgm:pt>
    <dgm:pt modelId="{ACECE2F8-2F3B-4001-8EEB-7F6E6F8399E0}" type="pres">
      <dgm:prSet presAssocID="{0B514BA4-BB99-47A8-A6A2-3B35A6BA5E9F}" presName="noChildren" presStyleCnt="0"/>
      <dgm:spPr/>
    </dgm:pt>
    <dgm:pt modelId="{F9BDF942-E3AC-4426-BB89-85A9257F81EE}" type="pres">
      <dgm:prSet presAssocID="{0B514BA4-BB99-47A8-A6A2-3B35A6BA5E9F}" presName="gap" presStyleCnt="0"/>
      <dgm:spPr/>
    </dgm:pt>
    <dgm:pt modelId="{0CFA8DC3-9E1A-4D34-9FC4-255F32054FA0}" type="pres">
      <dgm:prSet presAssocID="{0B514BA4-BB99-47A8-A6A2-3B35A6BA5E9F}" presName="medCircle2" presStyleLbl="vennNode1" presStyleIdx="4" presStyleCnt="8" custLinFactX="-19093" custLinFactNeighborX="-100000"/>
      <dgm:spPr/>
    </dgm:pt>
    <dgm:pt modelId="{BAA6D01A-3BE0-424B-8B63-4E6A1DBC6AF9}" type="pres">
      <dgm:prSet presAssocID="{0B514BA4-BB99-47A8-A6A2-3B35A6BA5E9F}" presName="txLvlOnly1" presStyleLbl="revTx" presStyleIdx="4" presStyleCnt="8" custScaleX="203497" custLinFactNeighborX="30847"/>
      <dgm:spPr/>
    </dgm:pt>
    <dgm:pt modelId="{B38BD03B-0169-4B0F-A8B3-6BB9C60148F1}" type="pres">
      <dgm:prSet presAssocID="{86C834D3-0F7D-4161-96AB-349B540811D5}" presName="noChildren" presStyleCnt="0"/>
      <dgm:spPr/>
    </dgm:pt>
    <dgm:pt modelId="{54C53FEC-04EA-4F66-B418-3FACAC81FA79}" type="pres">
      <dgm:prSet presAssocID="{86C834D3-0F7D-4161-96AB-349B540811D5}" presName="gap" presStyleCnt="0"/>
      <dgm:spPr/>
    </dgm:pt>
    <dgm:pt modelId="{A774603D-431C-4E7F-93ED-5F71A8E615E6}" type="pres">
      <dgm:prSet presAssocID="{86C834D3-0F7D-4161-96AB-349B540811D5}" presName="medCircle2" presStyleLbl="vennNode1" presStyleIdx="5" presStyleCnt="8" custLinFactX="-19093" custLinFactNeighborX="-100000"/>
      <dgm:spPr/>
    </dgm:pt>
    <dgm:pt modelId="{774FE232-1D5A-4D12-8B2E-108CA765408A}" type="pres">
      <dgm:prSet presAssocID="{86C834D3-0F7D-4161-96AB-349B540811D5}" presName="txLvlOnly1" presStyleLbl="revTx" presStyleIdx="5" presStyleCnt="8" custScaleX="203497" custLinFactNeighborX="30847"/>
      <dgm:spPr/>
    </dgm:pt>
    <dgm:pt modelId="{FBB243BF-71C0-454D-A55A-3D93ACDB9B46}" type="pres">
      <dgm:prSet presAssocID="{172706D2-E04C-4F96-B00C-B1AC09C5CB23}" presName="noChildren" presStyleCnt="0"/>
      <dgm:spPr/>
    </dgm:pt>
    <dgm:pt modelId="{4353C7AE-9495-4E52-A02B-134750EC6D1B}" type="pres">
      <dgm:prSet presAssocID="{172706D2-E04C-4F96-B00C-B1AC09C5CB23}" presName="gap" presStyleCnt="0"/>
      <dgm:spPr/>
    </dgm:pt>
    <dgm:pt modelId="{8DC5CEE3-F693-4776-A166-BB34FBB56C77}" type="pres">
      <dgm:prSet presAssocID="{172706D2-E04C-4F96-B00C-B1AC09C5CB23}" presName="medCircle2" presStyleLbl="vennNode1" presStyleIdx="6" presStyleCnt="8" custLinFactX="-19093" custLinFactNeighborX="-100000"/>
      <dgm:spPr/>
    </dgm:pt>
    <dgm:pt modelId="{3A24CDAE-22F1-4673-9635-57704385B8BC}" type="pres">
      <dgm:prSet presAssocID="{172706D2-E04C-4F96-B00C-B1AC09C5CB23}" presName="txLvlOnly1" presStyleLbl="revTx" presStyleIdx="6" presStyleCnt="8" custScaleX="203497" custLinFactNeighborX="30847"/>
      <dgm:spPr/>
    </dgm:pt>
    <dgm:pt modelId="{DBDEBF37-4F4D-43E8-970C-3AC5F5274B80}" type="pres">
      <dgm:prSet presAssocID="{855B40BD-95C6-41FD-821E-C681B2C3101A}" presName="noChildren" presStyleCnt="0"/>
      <dgm:spPr/>
    </dgm:pt>
    <dgm:pt modelId="{6916CC92-E384-4D5F-812E-6C1BF08809A8}" type="pres">
      <dgm:prSet presAssocID="{855B40BD-95C6-41FD-821E-C681B2C3101A}" presName="gap" presStyleCnt="0"/>
      <dgm:spPr/>
    </dgm:pt>
    <dgm:pt modelId="{E07C2806-E4BC-43CF-ACA5-CE7AF822D1A2}" type="pres">
      <dgm:prSet presAssocID="{855B40BD-95C6-41FD-821E-C681B2C3101A}" presName="medCircle2" presStyleLbl="vennNode1" presStyleIdx="7" presStyleCnt="8" custLinFactX="-19093" custLinFactNeighborX="-100000"/>
      <dgm:spPr/>
    </dgm:pt>
    <dgm:pt modelId="{73948A6F-D89B-43E5-A6A8-FDC90C928885}" type="pres">
      <dgm:prSet presAssocID="{855B40BD-95C6-41FD-821E-C681B2C3101A}" presName="txLvlOnly1" presStyleLbl="revTx" presStyleIdx="7" presStyleCnt="8" custScaleX="203497" custLinFactNeighborX="30847"/>
      <dgm:spPr/>
    </dgm:pt>
  </dgm:ptLst>
  <dgm:cxnLst>
    <dgm:cxn modelId="{3AAE8B0C-BBAE-42A3-83B4-6D2478C94F7A}" srcId="{1DBA5230-6442-4053-B03F-0FC9DC6796CD}" destId="{172706D2-E04C-4F96-B00C-B1AC09C5CB23}" srcOrd="6" destOrd="0" parTransId="{284C9767-60DB-4048-AEDE-A9DF90E4A52E}" sibTransId="{5CFAF2E6-3244-445A-A3EB-7B95D63AE749}"/>
    <dgm:cxn modelId="{3CF0420F-3D2C-4D26-BB25-A01007AC5E2D}" srcId="{1DBA5230-6442-4053-B03F-0FC9DC6796CD}" destId="{C1D69445-A450-4E2E-8B72-F5B7C8E529FA}" srcOrd="2" destOrd="0" parTransId="{88E148D5-3BF1-4BF9-84FE-B1963BF50084}" sibTransId="{8E1753D4-6918-4538-A3FC-9DC7592DDEC8}"/>
    <dgm:cxn modelId="{6D4B6C17-1C7B-4217-91A2-4668585580CF}" srcId="{1DBA5230-6442-4053-B03F-0FC9DC6796CD}" destId="{B894CBF2-B020-4F3B-A637-D93B69EBEDA7}" srcOrd="1" destOrd="0" parTransId="{432CAB7F-9B25-41CA-B385-926A60EB57F7}" sibTransId="{B07D5A15-2A7A-4B29-A393-0413A2B7BDD8}"/>
    <dgm:cxn modelId="{2231D824-4C7A-4978-BE78-CDD5776FFC3A}" srcId="{1DBA5230-6442-4053-B03F-0FC9DC6796CD}" destId="{855B40BD-95C6-41FD-821E-C681B2C3101A}" srcOrd="7" destOrd="0" parTransId="{51552162-EAB4-4A93-9839-FFB1ED36DE18}" sibTransId="{EED96CE8-CDB4-4039-836C-29532BFB167D}"/>
    <dgm:cxn modelId="{8E753231-1CF0-4CFA-921E-7CD6830C52D2}" type="presOf" srcId="{5E4AAEBB-9F3B-46EA-8DBE-821F4CBF8003}" destId="{1913C415-B2CB-48B9-8D26-E41E08FCF6AD}" srcOrd="0" destOrd="0" presId="urn:microsoft.com/office/officeart/2008/layout/VerticalCircleList"/>
    <dgm:cxn modelId="{B7FBF037-0B79-4B7D-909A-01F452929D0F}" type="presOf" srcId="{37C18DC5-5B51-4FEF-B09C-B98568F27988}" destId="{D36DED62-1E9B-4512-87AB-5A9879CCD7AC}" srcOrd="0" destOrd="0" presId="urn:microsoft.com/office/officeart/2008/layout/VerticalCircleList"/>
    <dgm:cxn modelId="{06FFAC5D-9AAB-414B-BF33-9E252C5C74DB}" srcId="{1DBA5230-6442-4053-B03F-0FC9DC6796CD}" destId="{86C834D3-0F7D-4161-96AB-349B540811D5}" srcOrd="5" destOrd="0" parTransId="{4FBE0782-B2AB-47F7-A2CC-66FC66A28062}" sibTransId="{8EDF98D1-95D2-4FF2-B1F6-C6AF578BC8BD}"/>
    <dgm:cxn modelId="{07113064-22CC-49B6-B8B6-C70062CE4921}" srcId="{1DBA5230-6442-4053-B03F-0FC9DC6796CD}" destId="{0B514BA4-BB99-47A8-A6A2-3B35A6BA5E9F}" srcOrd="4" destOrd="0" parTransId="{46B32D02-AEB8-42FF-8F84-EADC4AD5179E}" sibTransId="{250A4704-783D-49CC-9F37-43F221FEFF4F}"/>
    <dgm:cxn modelId="{D3FFC44A-773D-454A-85E3-F9A93848E35E}" type="presOf" srcId="{1DBA5230-6442-4053-B03F-0FC9DC6796CD}" destId="{F966D7B2-6D3D-44A4-9348-41565CB8ABB1}" srcOrd="0" destOrd="0" presId="urn:microsoft.com/office/officeart/2008/layout/VerticalCircleList"/>
    <dgm:cxn modelId="{FA15D774-A6E8-413C-8677-05C1F0D70086}" type="presOf" srcId="{855B40BD-95C6-41FD-821E-C681B2C3101A}" destId="{73948A6F-D89B-43E5-A6A8-FDC90C928885}" srcOrd="0" destOrd="0" presId="urn:microsoft.com/office/officeart/2008/layout/VerticalCircleList"/>
    <dgm:cxn modelId="{06C1CC7A-F8EE-44A4-89C5-8AF35617B77D}" type="presOf" srcId="{B894CBF2-B020-4F3B-A637-D93B69EBEDA7}" destId="{60F9938E-02F7-415E-894D-828F557E5066}" srcOrd="0" destOrd="0" presId="urn:microsoft.com/office/officeart/2008/layout/VerticalCircleList"/>
    <dgm:cxn modelId="{D3EA7687-DE81-4AB6-A3EA-9E2217FF3ECC}" type="presOf" srcId="{C1D69445-A450-4E2E-8B72-F5B7C8E529FA}" destId="{CDDC5CA3-3562-4988-A2D5-413138EB99B0}" srcOrd="0" destOrd="0" presId="urn:microsoft.com/office/officeart/2008/layout/VerticalCircleList"/>
    <dgm:cxn modelId="{8636A0A2-829D-4E96-8D68-C04B9369A14A}" type="presOf" srcId="{86C834D3-0F7D-4161-96AB-349B540811D5}" destId="{774FE232-1D5A-4D12-8B2E-108CA765408A}" srcOrd="0" destOrd="0" presId="urn:microsoft.com/office/officeart/2008/layout/VerticalCircleList"/>
    <dgm:cxn modelId="{A08DB5AF-3C94-4574-AFCC-4DB0FD0C44B9}" srcId="{1DBA5230-6442-4053-B03F-0FC9DC6796CD}" destId="{5E4AAEBB-9F3B-46EA-8DBE-821F4CBF8003}" srcOrd="0" destOrd="0" parTransId="{44F84662-5F2B-4292-A8EB-A445657A97EF}" sibTransId="{C203D3DA-A868-48DA-B77F-B50ECC2F6A9D}"/>
    <dgm:cxn modelId="{C09EEEC2-83C9-4568-A8E1-F4848D986F6E}" type="presOf" srcId="{0B514BA4-BB99-47A8-A6A2-3B35A6BA5E9F}" destId="{BAA6D01A-3BE0-424B-8B63-4E6A1DBC6AF9}" srcOrd="0" destOrd="0" presId="urn:microsoft.com/office/officeart/2008/layout/VerticalCircleList"/>
    <dgm:cxn modelId="{F15DDAEB-29E8-4410-A48C-C1D48E45C62A}" type="presOf" srcId="{172706D2-E04C-4F96-B00C-B1AC09C5CB23}" destId="{3A24CDAE-22F1-4673-9635-57704385B8BC}" srcOrd="0" destOrd="0" presId="urn:microsoft.com/office/officeart/2008/layout/VerticalCircleList"/>
    <dgm:cxn modelId="{F0E7E6FB-CB7C-4D84-9E47-F8734D10E600}" srcId="{1DBA5230-6442-4053-B03F-0FC9DC6796CD}" destId="{37C18DC5-5B51-4FEF-B09C-B98568F27988}" srcOrd="3" destOrd="0" parTransId="{1CF8FB17-8B12-497F-BD1F-5EA04085A436}" sibTransId="{D7FBC71D-0742-413F-B0D5-75789A713810}"/>
    <dgm:cxn modelId="{EE957F02-52C7-421C-8167-22A618111E2A}" type="presParOf" srcId="{F966D7B2-6D3D-44A4-9348-41565CB8ABB1}" destId="{AD2D1C9B-1DAF-40EE-B0FF-6F6B123A9089}" srcOrd="0" destOrd="0" presId="urn:microsoft.com/office/officeart/2008/layout/VerticalCircleList"/>
    <dgm:cxn modelId="{19F7B32B-1E2B-4962-8872-BB8316A8DB76}" type="presParOf" srcId="{AD2D1C9B-1DAF-40EE-B0FF-6F6B123A9089}" destId="{1118524F-215C-43BB-8724-292E4F8A3065}" srcOrd="0" destOrd="0" presId="urn:microsoft.com/office/officeart/2008/layout/VerticalCircleList"/>
    <dgm:cxn modelId="{CEE446F6-4B77-45ED-BA7A-9D69DD48CDEE}" type="presParOf" srcId="{AD2D1C9B-1DAF-40EE-B0FF-6F6B123A9089}" destId="{33845F84-3A4F-457C-84CE-520ACF4627C1}" srcOrd="1" destOrd="0" presId="urn:microsoft.com/office/officeart/2008/layout/VerticalCircleList"/>
    <dgm:cxn modelId="{FAFCD8A2-A26D-47AD-B65D-472CE16DCFA4}" type="presParOf" srcId="{AD2D1C9B-1DAF-40EE-B0FF-6F6B123A9089}" destId="{1913C415-B2CB-48B9-8D26-E41E08FCF6AD}" srcOrd="2" destOrd="0" presId="urn:microsoft.com/office/officeart/2008/layout/VerticalCircleList"/>
    <dgm:cxn modelId="{ED74E8E5-D2F8-4D31-AE37-3B04D421D7B8}" type="presParOf" srcId="{F966D7B2-6D3D-44A4-9348-41565CB8ABB1}" destId="{E8A5AF96-C048-4ACB-8C5C-FC425B6E7ABA}" srcOrd="1" destOrd="0" presId="urn:microsoft.com/office/officeart/2008/layout/VerticalCircleList"/>
    <dgm:cxn modelId="{2BD1F744-A3E3-4056-967D-8C5C92BDF241}" type="presParOf" srcId="{E8A5AF96-C048-4ACB-8C5C-FC425B6E7ABA}" destId="{A10324F4-A5B5-4E0A-8190-683BAA4C51AB}" srcOrd="0" destOrd="0" presId="urn:microsoft.com/office/officeart/2008/layout/VerticalCircleList"/>
    <dgm:cxn modelId="{E7189AE4-8898-4D8A-B0A1-4B7A07650E19}" type="presParOf" srcId="{E8A5AF96-C048-4ACB-8C5C-FC425B6E7ABA}" destId="{3FD7A8DC-5311-4203-90C2-75A966F4F01F}" srcOrd="1" destOrd="0" presId="urn:microsoft.com/office/officeart/2008/layout/VerticalCircleList"/>
    <dgm:cxn modelId="{A8B59487-2B0F-4532-9DA4-9D0FC0C45D0C}" type="presParOf" srcId="{E8A5AF96-C048-4ACB-8C5C-FC425B6E7ABA}" destId="{60F9938E-02F7-415E-894D-828F557E5066}" srcOrd="2" destOrd="0" presId="urn:microsoft.com/office/officeart/2008/layout/VerticalCircleList"/>
    <dgm:cxn modelId="{9342DB4A-3CAD-4097-8AC7-F4659AA5CF7C}" type="presParOf" srcId="{F966D7B2-6D3D-44A4-9348-41565CB8ABB1}" destId="{410541B6-A3C3-47EE-95BA-741702495796}" srcOrd="2" destOrd="0" presId="urn:microsoft.com/office/officeart/2008/layout/VerticalCircleList"/>
    <dgm:cxn modelId="{37E3C5D1-EE4C-4B62-9566-7CEED82C08FF}" type="presParOf" srcId="{410541B6-A3C3-47EE-95BA-741702495796}" destId="{A89C8A8D-9A8C-47B2-9F18-54E8C459E7D2}" srcOrd="0" destOrd="0" presId="urn:microsoft.com/office/officeart/2008/layout/VerticalCircleList"/>
    <dgm:cxn modelId="{6D34B644-B5E4-4A8A-B03C-64F24B48F86E}" type="presParOf" srcId="{410541B6-A3C3-47EE-95BA-741702495796}" destId="{8AEEAA6E-E086-4683-96EA-3EC48B5BD997}" srcOrd="1" destOrd="0" presId="urn:microsoft.com/office/officeart/2008/layout/VerticalCircleList"/>
    <dgm:cxn modelId="{CAE8304D-517C-4E9B-8D36-80634065D981}" type="presParOf" srcId="{410541B6-A3C3-47EE-95BA-741702495796}" destId="{CDDC5CA3-3562-4988-A2D5-413138EB99B0}" srcOrd="2" destOrd="0" presId="urn:microsoft.com/office/officeart/2008/layout/VerticalCircleList"/>
    <dgm:cxn modelId="{DD583327-30BF-4605-8BA0-33653B8E6A85}" type="presParOf" srcId="{F966D7B2-6D3D-44A4-9348-41565CB8ABB1}" destId="{3F94169E-03C2-4141-ADEB-181CB44D0764}" srcOrd="3" destOrd="0" presId="urn:microsoft.com/office/officeart/2008/layout/VerticalCircleList"/>
    <dgm:cxn modelId="{94657A84-2459-461F-A59A-D292DAAB5FCD}" type="presParOf" srcId="{3F94169E-03C2-4141-ADEB-181CB44D0764}" destId="{E7C462FB-C563-419E-89A2-94B20E54127C}" srcOrd="0" destOrd="0" presId="urn:microsoft.com/office/officeart/2008/layout/VerticalCircleList"/>
    <dgm:cxn modelId="{7A67C1CB-CE6D-403D-A9E9-37A36BE63761}" type="presParOf" srcId="{3F94169E-03C2-4141-ADEB-181CB44D0764}" destId="{F82B84B5-98BC-44CA-853E-F8C614590E70}" srcOrd="1" destOrd="0" presId="urn:microsoft.com/office/officeart/2008/layout/VerticalCircleList"/>
    <dgm:cxn modelId="{DA9C4925-8C55-4632-910C-E814C0BB54E3}" type="presParOf" srcId="{3F94169E-03C2-4141-ADEB-181CB44D0764}" destId="{D36DED62-1E9B-4512-87AB-5A9879CCD7AC}" srcOrd="2" destOrd="0" presId="urn:microsoft.com/office/officeart/2008/layout/VerticalCircleList"/>
    <dgm:cxn modelId="{694F6E33-1544-4DFF-B2B1-D2B686A00065}" type="presParOf" srcId="{F966D7B2-6D3D-44A4-9348-41565CB8ABB1}" destId="{ACECE2F8-2F3B-4001-8EEB-7F6E6F8399E0}" srcOrd="4" destOrd="0" presId="urn:microsoft.com/office/officeart/2008/layout/VerticalCircleList"/>
    <dgm:cxn modelId="{6498F47C-FEB6-44CB-8D21-169C8C1961D7}" type="presParOf" srcId="{ACECE2F8-2F3B-4001-8EEB-7F6E6F8399E0}" destId="{F9BDF942-E3AC-4426-BB89-85A9257F81EE}" srcOrd="0" destOrd="0" presId="urn:microsoft.com/office/officeart/2008/layout/VerticalCircleList"/>
    <dgm:cxn modelId="{8A766E39-87E1-478D-A6CE-F241255F11D1}" type="presParOf" srcId="{ACECE2F8-2F3B-4001-8EEB-7F6E6F8399E0}" destId="{0CFA8DC3-9E1A-4D34-9FC4-255F32054FA0}" srcOrd="1" destOrd="0" presId="urn:microsoft.com/office/officeart/2008/layout/VerticalCircleList"/>
    <dgm:cxn modelId="{AA713324-F557-41AB-B533-1915601C5BC4}" type="presParOf" srcId="{ACECE2F8-2F3B-4001-8EEB-7F6E6F8399E0}" destId="{BAA6D01A-3BE0-424B-8B63-4E6A1DBC6AF9}" srcOrd="2" destOrd="0" presId="urn:microsoft.com/office/officeart/2008/layout/VerticalCircleList"/>
    <dgm:cxn modelId="{8A050598-4017-43D5-9A55-17BB84A66DF6}" type="presParOf" srcId="{F966D7B2-6D3D-44A4-9348-41565CB8ABB1}" destId="{B38BD03B-0169-4B0F-A8B3-6BB9C60148F1}" srcOrd="5" destOrd="0" presId="urn:microsoft.com/office/officeart/2008/layout/VerticalCircleList"/>
    <dgm:cxn modelId="{A999B0A7-FB87-4853-BF12-91F43501166A}" type="presParOf" srcId="{B38BD03B-0169-4B0F-A8B3-6BB9C60148F1}" destId="{54C53FEC-04EA-4F66-B418-3FACAC81FA79}" srcOrd="0" destOrd="0" presId="urn:microsoft.com/office/officeart/2008/layout/VerticalCircleList"/>
    <dgm:cxn modelId="{16F48618-2346-44DE-942C-38BC208E733C}" type="presParOf" srcId="{B38BD03B-0169-4B0F-A8B3-6BB9C60148F1}" destId="{A774603D-431C-4E7F-93ED-5F71A8E615E6}" srcOrd="1" destOrd="0" presId="urn:microsoft.com/office/officeart/2008/layout/VerticalCircleList"/>
    <dgm:cxn modelId="{20ABB16F-C44D-4FFE-AAA7-90C232B27EDE}" type="presParOf" srcId="{B38BD03B-0169-4B0F-A8B3-6BB9C60148F1}" destId="{774FE232-1D5A-4D12-8B2E-108CA765408A}" srcOrd="2" destOrd="0" presId="urn:microsoft.com/office/officeart/2008/layout/VerticalCircleList"/>
    <dgm:cxn modelId="{9C37F1A7-B7E7-46E6-A623-C5BC35C849D4}" type="presParOf" srcId="{F966D7B2-6D3D-44A4-9348-41565CB8ABB1}" destId="{FBB243BF-71C0-454D-A55A-3D93ACDB9B46}" srcOrd="6" destOrd="0" presId="urn:microsoft.com/office/officeart/2008/layout/VerticalCircleList"/>
    <dgm:cxn modelId="{DFF0B0DF-6152-4B5A-91BC-7FE689C3E54F}" type="presParOf" srcId="{FBB243BF-71C0-454D-A55A-3D93ACDB9B46}" destId="{4353C7AE-9495-4E52-A02B-134750EC6D1B}" srcOrd="0" destOrd="0" presId="urn:microsoft.com/office/officeart/2008/layout/VerticalCircleList"/>
    <dgm:cxn modelId="{F1439DD0-4DAD-48A6-95B5-548DA1F03139}" type="presParOf" srcId="{FBB243BF-71C0-454D-A55A-3D93ACDB9B46}" destId="{8DC5CEE3-F693-4776-A166-BB34FBB56C77}" srcOrd="1" destOrd="0" presId="urn:microsoft.com/office/officeart/2008/layout/VerticalCircleList"/>
    <dgm:cxn modelId="{82388C84-9DFE-4779-93A5-784598077201}" type="presParOf" srcId="{FBB243BF-71C0-454D-A55A-3D93ACDB9B46}" destId="{3A24CDAE-22F1-4673-9635-57704385B8BC}" srcOrd="2" destOrd="0" presId="urn:microsoft.com/office/officeart/2008/layout/VerticalCircleList"/>
    <dgm:cxn modelId="{5A16063F-BCE2-49ED-AD85-454644C09CD9}" type="presParOf" srcId="{F966D7B2-6D3D-44A4-9348-41565CB8ABB1}" destId="{DBDEBF37-4F4D-43E8-970C-3AC5F5274B80}" srcOrd="7" destOrd="0" presId="urn:microsoft.com/office/officeart/2008/layout/VerticalCircleList"/>
    <dgm:cxn modelId="{ACD83449-5B77-4977-A014-F81880BB6133}" type="presParOf" srcId="{DBDEBF37-4F4D-43E8-970C-3AC5F5274B80}" destId="{6916CC92-E384-4D5F-812E-6C1BF08809A8}" srcOrd="0" destOrd="0" presId="urn:microsoft.com/office/officeart/2008/layout/VerticalCircleList"/>
    <dgm:cxn modelId="{6E8F4647-590A-4A58-B5D7-997D5D9AF996}" type="presParOf" srcId="{DBDEBF37-4F4D-43E8-970C-3AC5F5274B80}" destId="{E07C2806-E4BC-43CF-ACA5-CE7AF822D1A2}" srcOrd="1" destOrd="0" presId="urn:microsoft.com/office/officeart/2008/layout/VerticalCircleList"/>
    <dgm:cxn modelId="{79E451AA-23EC-4ACB-B773-27D0CA035E47}" type="presParOf" srcId="{DBDEBF37-4F4D-43E8-970C-3AC5F5274B80}" destId="{73948A6F-D89B-43E5-A6A8-FDC90C928885}" srcOrd="2" destOrd="0" presId="urn:microsoft.com/office/officeart/2008/layout/Vertical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45F84-3A4F-457C-84CE-520ACF4627C1}">
      <dsp:nvSpPr>
        <dsp:cNvPr id="0" name=""/>
        <dsp:cNvSpPr/>
      </dsp:nvSpPr>
      <dsp:spPr>
        <a:xfrm>
          <a:off x="1589910" y="81"/>
          <a:ext cx="575845" cy="575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913C415-B2CB-48B9-8D26-E41E08FCF6AD}">
      <dsp:nvSpPr>
        <dsp:cNvPr id="0" name=""/>
        <dsp:cNvSpPr/>
      </dsp:nvSpPr>
      <dsp:spPr>
        <a:xfrm>
          <a:off x="1921458" y="81"/>
          <a:ext cx="6252131" cy="575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dirty="0"/>
            <a:t>Empowers individuals to elevate their voices increase their influence</a:t>
          </a:r>
        </a:p>
      </dsp:txBody>
      <dsp:txXfrm>
        <a:off x="1921458" y="81"/>
        <a:ext cx="6252131" cy="575845"/>
      </dsp:txXfrm>
    </dsp:sp>
    <dsp:sp modelId="{3FD7A8DC-5311-4203-90C2-75A966F4F01F}">
      <dsp:nvSpPr>
        <dsp:cNvPr id="0" name=""/>
        <dsp:cNvSpPr/>
      </dsp:nvSpPr>
      <dsp:spPr>
        <a:xfrm>
          <a:off x="1589910" y="575926"/>
          <a:ext cx="575845" cy="575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0F9938E-02F7-415E-894D-828F557E5066}">
      <dsp:nvSpPr>
        <dsp:cNvPr id="0" name=""/>
        <dsp:cNvSpPr/>
      </dsp:nvSpPr>
      <dsp:spPr>
        <a:xfrm>
          <a:off x="1921458" y="575926"/>
          <a:ext cx="6252131" cy="575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dirty="0"/>
            <a:t>Fosters proactive leadership mindset</a:t>
          </a:r>
        </a:p>
      </dsp:txBody>
      <dsp:txXfrm>
        <a:off x="1921458" y="575926"/>
        <a:ext cx="6252131" cy="575845"/>
      </dsp:txXfrm>
    </dsp:sp>
    <dsp:sp modelId="{8AEEAA6E-E086-4683-96EA-3EC48B5BD997}">
      <dsp:nvSpPr>
        <dsp:cNvPr id="0" name=""/>
        <dsp:cNvSpPr/>
      </dsp:nvSpPr>
      <dsp:spPr>
        <a:xfrm>
          <a:off x="1589910" y="1151772"/>
          <a:ext cx="575845" cy="575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DDC5CA3-3562-4988-A2D5-413138EB99B0}">
      <dsp:nvSpPr>
        <dsp:cNvPr id="0" name=""/>
        <dsp:cNvSpPr/>
      </dsp:nvSpPr>
      <dsp:spPr>
        <a:xfrm>
          <a:off x="1921458" y="1151772"/>
          <a:ext cx="6252131" cy="575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dirty="0"/>
            <a:t>Cultivates self-confidence through risk-taking</a:t>
          </a:r>
        </a:p>
      </dsp:txBody>
      <dsp:txXfrm>
        <a:off x="1921458" y="1151772"/>
        <a:ext cx="6252131" cy="575845"/>
      </dsp:txXfrm>
    </dsp:sp>
    <dsp:sp modelId="{F82B84B5-98BC-44CA-853E-F8C614590E70}">
      <dsp:nvSpPr>
        <dsp:cNvPr id="0" name=""/>
        <dsp:cNvSpPr/>
      </dsp:nvSpPr>
      <dsp:spPr>
        <a:xfrm>
          <a:off x="1589910" y="1727617"/>
          <a:ext cx="575845" cy="575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36DED62-1E9B-4512-87AB-5A9879CCD7AC}">
      <dsp:nvSpPr>
        <dsp:cNvPr id="0" name=""/>
        <dsp:cNvSpPr/>
      </dsp:nvSpPr>
      <dsp:spPr>
        <a:xfrm>
          <a:off x="1921458" y="1727617"/>
          <a:ext cx="6252131" cy="575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a:t>Facilitates exposure to diverse organizational areas</a:t>
          </a:r>
        </a:p>
      </dsp:txBody>
      <dsp:txXfrm>
        <a:off x="1921458" y="1727617"/>
        <a:ext cx="6252131" cy="575845"/>
      </dsp:txXfrm>
    </dsp:sp>
    <dsp:sp modelId="{0CFA8DC3-9E1A-4D34-9FC4-255F32054FA0}">
      <dsp:nvSpPr>
        <dsp:cNvPr id="0" name=""/>
        <dsp:cNvSpPr/>
      </dsp:nvSpPr>
      <dsp:spPr>
        <a:xfrm>
          <a:off x="1589910" y="2303463"/>
          <a:ext cx="575845" cy="575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AA6D01A-3BE0-424B-8B63-4E6A1DBC6AF9}">
      <dsp:nvSpPr>
        <dsp:cNvPr id="0" name=""/>
        <dsp:cNvSpPr/>
      </dsp:nvSpPr>
      <dsp:spPr>
        <a:xfrm>
          <a:off x="1921458" y="2303463"/>
          <a:ext cx="6252131" cy="575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a:t>Provides ongoing support from industry leaders</a:t>
          </a:r>
        </a:p>
      </dsp:txBody>
      <dsp:txXfrm>
        <a:off x="1921458" y="2303463"/>
        <a:ext cx="6252131" cy="575845"/>
      </dsp:txXfrm>
    </dsp:sp>
    <dsp:sp modelId="{A774603D-431C-4E7F-93ED-5F71A8E615E6}">
      <dsp:nvSpPr>
        <dsp:cNvPr id="0" name=""/>
        <dsp:cNvSpPr/>
      </dsp:nvSpPr>
      <dsp:spPr>
        <a:xfrm>
          <a:off x="1589910" y="2879308"/>
          <a:ext cx="575845" cy="575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74FE232-1D5A-4D12-8B2E-108CA765408A}">
      <dsp:nvSpPr>
        <dsp:cNvPr id="0" name=""/>
        <dsp:cNvSpPr/>
      </dsp:nvSpPr>
      <dsp:spPr>
        <a:xfrm>
          <a:off x="1921458" y="2879308"/>
          <a:ext cx="6252131" cy="575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a:t>Expands professional network across healthcare</a:t>
          </a:r>
        </a:p>
      </dsp:txBody>
      <dsp:txXfrm>
        <a:off x="1921458" y="2879308"/>
        <a:ext cx="6252131" cy="575845"/>
      </dsp:txXfrm>
    </dsp:sp>
    <dsp:sp modelId="{8DC5CEE3-F693-4776-A166-BB34FBB56C77}">
      <dsp:nvSpPr>
        <dsp:cNvPr id="0" name=""/>
        <dsp:cNvSpPr/>
      </dsp:nvSpPr>
      <dsp:spPr>
        <a:xfrm>
          <a:off x="1589910" y="3455153"/>
          <a:ext cx="575845" cy="575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A24CDAE-22F1-4673-9635-57704385B8BC}">
      <dsp:nvSpPr>
        <dsp:cNvPr id="0" name=""/>
        <dsp:cNvSpPr/>
      </dsp:nvSpPr>
      <dsp:spPr>
        <a:xfrm>
          <a:off x="1921458" y="3455153"/>
          <a:ext cx="6252131" cy="575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a:t>Strengthens impact on DEI goals</a:t>
          </a:r>
        </a:p>
      </dsp:txBody>
      <dsp:txXfrm>
        <a:off x="1921458" y="3455153"/>
        <a:ext cx="6252131" cy="575845"/>
      </dsp:txXfrm>
    </dsp:sp>
    <dsp:sp modelId="{E07C2806-E4BC-43CF-ACA5-CE7AF822D1A2}">
      <dsp:nvSpPr>
        <dsp:cNvPr id="0" name=""/>
        <dsp:cNvSpPr/>
      </dsp:nvSpPr>
      <dsp:spPr>
        <a:xfrm>
          <a:off x="1589910" y="4030999"/>
          <a:ext cx="575845" cy="575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3948A6F-D89B-43E5-A6A8-FDC90C928885}">
      <dsp:nvSpPr>
        <dsp:cNvPr id="0" name=""/>
        <dsp:cNvSpPr/>
      </dsp:nvSpPr>
      <dsp:spPr>
        <a:xfrm>
          <a:off x="1921458" y="4030999"/>
          <a:ext cx="6252131" cy="575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l" defTabSz="711200">
            <a:lnSpc>
              <a:spcPct val="90000"/>
            </a:lnSpc>
            <a:spcBef>
              <a:spcPct val="0"/>
            </a:spcBef>
            <a:spcAft>
              <a:spcPct val="35000"/>
            </a:spcAft>
            <a:buNone/>
          </a:pPr>
          <a:r>
            <a:rPr lang="en-US" sz="1600" kern="1200" dirty="0"/>
            <a:t>Requires minimal time commitment for lasting results</a:t>
          </a:r>
        </a:p>
      </dsp:txBody>
      <dsp:txXfrm>
        <a:off x="1921458" y="4030999"/>
        <a:ext cx="6252131" cy="5758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A582D3-859C-B348-8875-638388E676DD}" type="datetimeFigureOut">
              <a:rPr lang="en-US" smtClean="0"/>
              <a:t>5/14/2024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003733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HBA  global ambassador program would now like to Orient you to the program overall, including the experience and the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14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t>The program is </a:t>
            </a:r>
            <a:r>
              <a:rPr lang="en-US" sz="1200" dirty="0"/>
              <a:t>a cost-effective tool to help companies develop a diverse bench of future leaders and aid talent retention through ongoing leadership training. The goal is t</a:t>
            </a:r>
            <a:r>
              <a:rPr lang="en-US" sz="1200" dirty="0">
                <a:ea typeface="Tahoma"/>
                <a:cs typeface="Tahoma"/>
              </a:rPr>
              <a:t>o accelerate the leadership development, advancement, diversification, and visibility of an organization's emerging talent pool, namely YOU, providing cross-functional exposure and opportunities to grow</a:t>
            </a:r>
            <a:endParaRPr lang="en-US" sz="1200" b="1"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62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For the Ambassadors:</a:t>
            </a:r>
          </a:p>
          <a:p>
            <a:pPr marL="285750" indent="-285750">
              <a:buFont typeface="Arial" panose="020B0604020202020204" pitchFamily="34" charset="0"/>
              <a:buChar char="•"/>
            </a:pPr>
            <a:r>
              <a:rPr lang="en-US" sz="1100" dirty="0"/>
              <a:t>significant cross-functional exposure </a:t>
            </a:r>
          </a:p>
          <a:p>
            <a:pPr marL="285750" indent="-285750">
              <a:buFont typeface="Arial" panose="020B0604020202020204" pitchFamily="34" charset="0"/>
              <a:buChar char="•"/>
            </a:pPr>
            <a:r>
              <a:rPr lang="en-US" sz="1100" dirty="0"/>
              <a:t>visibility, </a:t>
            </a:r>
          </a:p>
          <a:p>
            <a:pPr marL="285750" indent="-285750">
              <a:buFont typeface="Arial" panose="020B0604020202020204" pitchFamily="34" charset="0"/>
              <a:buChar char="•"/>
            </a:pPr>
            <a:r>
              <a:rPr lang="en-US" sz="1100" dirty="0"/>
              <a:t>confidence-boosting autonomy, </a:t>
            </a:r>
          </a:p>
          <a:p>
            <a:pPr marL="285750" indent="-285750">
              <a:buFont typeface="Arial" panose="020B0604020202020204" pitchFamily="34" charset="0"/>
              <a:buChar char="•"/>
            </a:pPr>
            <a:r>
              <a:rPr lang="en-US" sz="1100" dirty="0"/>
              <a:t>customized </a:t>
            </a:r>
            <a:r>
              <a:rPr lang="en-US" sz="1200" dirty="0"/>
              <a:t>leadership development, </a:t>
            </a:r>
          </a:p>
          <a:p>
            <a:r>
              <a:rPr lang="en-US" sz="1200" dirty="0"/>
              <a:t>All of which enables them to advance further, faster. </a:t>
            </a:r>
          </a:p>
          <a:p>
            <a:pPr marL="0" indent="0" algn="just">
              <a:lnSpc>
                <a:spcPct val="120000"/>
              </a:lnSpc>
              <a:spcBef>
                <a:spcPts val="1800"/>
              </a:spcBef>
              <a:buNone/>
            </a:pPr>
            <a:endParaRPr lang="en-US" sz="1200" b="1" dirty="0"/>
          </a:p>
          <a:p>
            <a:pPr marL="0" indent="0" algn="just">
              <a:lnSpc>
                <a:spcPct val="120000"/>
              </a:lnSpc>
              <a:spcBef>
                <a:spcPts val="1800"/>
              </a:spcBef>
              <a:buNone/>
            </a:pPr>
            <a:r>
              <a:rPr lang="en-US" sz="1200" b="1" dirty="0"/>
              <a:t>THE RESULTS FOR COMPANIES:</a:t>
            </a:r>
          </a:p>
          <a:p>
            <a:pPr algn="just">
              <a:lnSpc>
                <a:spcPct val="120000"/>
              </a:lnSpc>
              <a:spcBef>
                <a:spcPts val="1800"/>
              </a:spcBef>
            </a:pPr>
            <a:r>
              <a:rPr lang="en-US" sz="1200" dirty="0"/>
              <a:t>The program creates an engaged HBA Community within your organization</a:t>
            </a:r>
          </a:p>
          <a:p>
            <a:pPr marL="171450" indent="-171450" algn="just">
              <a:lnSpc>
                <a:spcPct val="120000"/>
              </a:lnSpc>
              <a:spcBef>
                <a:spcPts val="1800"/>
              </a:spcBef>
              <a:buFont typeface="Arial" panose="020B0604020202020204" pitchFamily="34" charset="0"/>
              <a:buChar char="•"/>
            </a:pPr>
            <a:r>
              <a:rPr lang="en-US" sz="1200" dirty="0"/>
              <a:t>a self-directed internal task force set up and customized to meet your company’s strategic priorities. </a:t>
            </a:r>
          </a:p>
          <a:p>
            <a:pPr marL="171450" indent="-171450" algn="just">
              <a:lnSpc>
                <a:spcPct val="120000"/>
              </a:lnSpc>
              <a:spcBef>
                <a:spcPts val="1800"/>
              </a:spcBef>
              <a:buFont typeface="Arial" panose="020B0604020202020204" pitchFamily="34" charset="0"/>
              <a:buChar char="•"/>
            </a:pPr>
            <a:r>
              <a:rPr lang="en-US" sz="1200" dirty="0"/>
              <a:t>provide the opportunity to build your company’s brand by showcasing your inclusion and diversity initiatives internally and externally to healthcare industry leaders.</a:t>
            </a:r>
          </a:p>
          <a:p>
            <a:pPr marL="171450" indent="-171450" algn="just">
              <a:lnSpc>
                <a:spcPct val="120000"/>
              </a:lnSpc>
              <a:spcBef>
                <a:spcPts val="1800"/>
              </a:spcBef>
              <a:buFont typeface="Arial" panose="020B0604020202020204" pitchFamily="34" charset="0"/>
              <a:buChar char="•"/>
            </a:pPr>
            <a:r>
              <a:rPr lang="en-US" sz="1200" dirty="0"/>
              <a:t>Group initiatives (focused on an element of DE&amp;I, career or professional development, company culture, and/or leadership delivery) result in positive, and often sustainable impacts and benefits to other employees and the organization</a:t>
            </a:r>
          </a:p>
          <a:p>
            <a:pPr marL="171450" indent="-171450" algn="just">
              <a:lnSpc>
                <a:spcPct val="120000"/>
              </a:lnSpc>
              <a:spcBef>
                <a:spcPts val="1800"/>
              </a:spcBef>
              <a:buFont typeface="Arial" panose="020B0604020202020204" pitchFamily="34" charset="0"/>
              <a:buChar char="•"/>
            </a:pPr>
            <a:r>
              <a:rPr lang="en-US" sz="1200" dirty="0"/>
              <a:t>aids in the development, diversification, and retention of your emerging talent pool</a:t>
            </a:r>
          </a:p>
          <a:p>
            <a:pPr marL="171450" indent="-171450" algn="just">
              <a:lnSpc>
                <a:spcPct val="120000"/>
              </a:lnSpc>
              <a:spcBef>
                <a:spcPts val="1800"/>
              </a:spcBef>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39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1200"/>
              </a:spcBef>
              <a:buNone/>
            </a:pPr>
            <a:r>
              <a:rPr lang="en-US" sz="1200" b="1" dirty="0">
                <a:solidFill>
                  <a:schemeClr val="tx2"/>
                </a:solidFill>
              </a:rPr>
              <a:t>To fully understand how the program works, let’s quickly review some of the key roles and definitions that you will hear as we move through the process</a:t>
            </a:r>
          </a:p>
          <a:p>
            <a:pPr marL="0" indent="0" algn="l">
              <a:lnSpc>
                <a:spcPct val="100000"/>
              </a:lnSpc>
              <a:spcBef>
                <a:spcPts val="1200"/>
              </a:spcBef>
              <a:buNone/>
            </a:pPr>
            <a:r>
              <a:rPr lang="en-US" sz="1200" b="1" dirty="0">
                <a:solidFill>
                  <a:schemeClr val="tx2"/>
                </a:solidFill>
              </a:rPr>
              <a:t>Executive Sponsor(s): </a:t>
            </a:r>
            <a:r>
              <a:rPr lang="en-US" sz="1200" b="0" i="0" u="none" strike="noStrike" baseline="0" dirty="0">
                <a:solidFill>
                  <a:srgbClr val="57585B"/>
                </a:solidFill>
                <a:latin typeface="Tahoma" panose="020B0604030504040204" pitchFamily="34" charset="0"/>
              </a:rPr>
              <a:t>are senior executive supporters of the program internally who provide strategic guidance and framework for group initiative ideation, assist the program in identifying key stakeholders and open doors for budgetary needs, HR or legal approvals, etc., and inspire and mentor the cohort to excel, providing helpful feedback during meetings and progress presentations.</a:t>
            </a:r>
          </a:p>
          <a:p>
            <a:pPr marL="0" indent="0">
              <a:lnSpc>
                <a:spcPct val="100000"/>
              </a:lnSpc>
              <a:spcBef>
                <a:spcPts val="1200"/>
              </a:spcBef>
              <a:buNone/>
            </a:pPr>
            <a:r>
              <a:rPr lang="en-US" sz="1200" b="1" dirty="0">
                <a:solidFill>
                  <a:schemeClr val="tx2"/>
                </a:solidFill>
              </a:rPr>
              <a:t>Champion(s): </a:t>
            </a:r>
            <a:r>
              <a:rPr lang="en-US" sz="1200" dirty="0"/>
              <a:t>are the key internal success drivers of the Ambassador Program who strategically and tactically plan the program’s setup and launch, Ambassador recruitment and selection, oversee cohort progress via collaboration with HBA Advisors and by leveraging situational leadership to motivate the group, and serve as a conduit of communication to the Executive Sponsors.</a:t>
            </a:r>
          </a:p>
          <a:p>
            <a:pPr marL="0" indent="0">
              <a:lnSpc>
                <a:spcPct val="100000"/>
              </a:lnSpc>
              <a:spcBef>
                <a:spcPts val="1200"/>
              </a:spcBef>
              <a:buNone/>
            </a:pPr>
            <a:r>
              <a:rPr lang="en-US" sz="1200" b="1" dirty="0">
                <a:solidFill>
                  <a:schemeClr val="tx2"/>
                </a:solidFill>
              </a:rPr>
              <a:t>Ambassadors: </a:t>
            </a:r>
            <a:r>
              <a:rPr lang="en-US" sz="1200" dirty="0"/>
              <a:t>the participants of the company’s current program cohort – YOU! Congratulations on being selected for this unique and impactful leadership development program.</a:t>
            </a:r>
          </a:p>
          <a:p>
            <a:pPr marL="0" indent="0">
              <a:lnSpc>
                <a:spcPct val="100000"/>
              </a:lnSpc>
              <a:spcBef>
                <a:spcPts val="1200"/>
              </a:spcBef>
              <a:buNone/>
            </a:pPr>
            <a:r>
              <a:rPr lang="en-US" sz="1200" b="1" dirty="0">
                <a:solidFill>
                  <a:schemeClr val="tx2"/>
                </a:solidFill>
              </a:rPr>
              <a:t>Executive Committee:</a:t>
            </a:r>
            <a:r>
              <a:rPr lang="en-US" sz="1200" dirty="0">
                <a:solidFill>
                  <a:schemeClr val="tx2"/>
                </a:solidFill>
              </a:rPr>
              <a:t> </a:t>
            </a:r>
            <a:r>
              <a:rPr lang="en-US" sz="1200" dirty="0"/>
              <a:t>five to six </a:t>
            </a:r>
            <a:r>
              <a:rPr lang="en-US" sz="1200" dirty="0">
                <a:solidFill>
                  <a:schemeClr val="tx2"/>
                </a:solidFill>
              </a:rPr>
              <a:t>Ambassadors</a:t>
            </a:r>
            <a:r>
              <a:rPr lang="en-US" sz="1200" b="1" dirty="0">
                <a:solidFill>
                  <a:schemeClr val="accent1"/>
                </a:solidFill>
              </a:rPr>
              <a:t> </a:t>
            </a:r>
            <a:r>
              <a:rPr lang="en-US" sz="1200" dirty="0">
                <a:solidFill>
                  <a:srgbClr val="58595B"/>
                </a:solidFill>
              </a:rPr>
              <a:t>who </a:t>
            </a:r>
            <a:r>
              <a:rPr lang="en-US" sz="1200" dirty="0"/>
              <a:t>self-select into the leadership team of the program; works closely with HBA advisors to ensure group is making progress towards goals</a:t>
            </a:r>
          </a:p>
          <a:p>
            <a:pPr marL="0" marR="0" indent="0">
              <a:lnSpc>
                <a:spcPct val="100000"/>
              </a:lnSpc>
              <a:spcBef>
                <a:spcPts val="1200"/>
              </a:spcBef>
              <a:buNone/>
            </a:pPr>
            <a:r>
              <a:rPr lang="en-US" sz="1200" b="1" dirty="0">
                <a:solidFill>
                  <a:schemeClr val="tx2"/>
                </a:solidFill>
              </a:rPr>
              <a:t>Team lead(s): </a:t>
            </a:r>
            <a:r>
              <a:rPr lang="en-US" sz="1200" dirty="0"/>
              <a:t>individuals who self-select into leading one of the identified group initiatives </a:t>
            </a:r>
          </a:p>
          <a:p>
            <a:pPr marL="0" marR="0" indent="0">
              <a:lnSpc>
                <a:spcPct val="100000"/>
              </a:lnSpc>
              <a:spcBef>
                <a:spcPts val="1200"/>
              </a:spcBef>
              <a:spcAft>
                <a:spcPts val="1800"/>
              </a:spcAft>
              <a:buNone/>
            </a:pPr>
            <a:r>
              <a:rPr lang="en-US" sz="1200" b="1" dirty="0">
                <a:solidFill>
                  <a:schemeClr val="tx2"/>
                </a:solidFill>
              </a:rPr>
              <a:t>Cohort</a:t>
            </a:r>
            <a:r>
              <a:rPr lang="en-US" sz="1200" b="1" dirty="0">
                <a:solidFill>
                  <a:schemeClr val="tx2"/>
                </a:solidFill>
                <a:latin typeface="+mj-lt"/>
              </a:rPr>
              <a:t>: </a:t>
            </a:r>
            <a:r>
              <a:rPr lang="en-US" sz="1200" dirty="0">
                <a:latin typeface="+mj-lt"/>
              </a:rPr>
              <a:t>refers to a group of Ambassadors participating in a company’s current, particular Ambassador Program </a:t>
            </a:r>
          </a:p>
          <a:p>
            <a:pPr marL="0" indent="0">
              <a:lnSpc>
                <a:spcPct val="100000"/>
              </a:lnSpc>
              <a:spcBef>
                <a:spcPts val="1200"/>
              </a:spcBef>
              <a:buNone/>
            </a:pPr>
            <a:r>
              <a:rPr lang="en-US" sz="1200" b="1" dirty="0">
                <a:solidFill>
                  <a:schemeClr val="accent1"/>
                </a:solidFill>
                <a:effectLst/>
                <a:latin typeface="+mj-lt"/>
                <a:ea typeface="Tahoma"/>
                <a:cs typeface="Tahoma"/>
              </a:rPr>
              <a:t>HBA Advisor: </a:t>
            </a:r>
            <a:r>
              <a:rPr lang="en-US" sz="1200" dirty="0">
                <a:effectLst/>
                <a:latin typeface="+mj-lt"/>
                <a:ea typeface="Tahoma" panose="020B0604030504040204" pitchFamily="34" charset="0"/>
                <a:cs typeface="Tahoma" panose="020B0604030504040204" pitchFamily="34" charset="0"/>
              </a:rPr>
              <a:t>HBA-trained volunteers assigned to each cohort, working closely with the executive committee, providing coaching and guidance to help drive the groups momentum, and ensuring the cohor</a:t>
            </a:r>
            <a:r>
              <a:rPr lang="en-US" sz="1200" dirty="0">
                <a:latin typeface="+mj-lt"/>
                <a:ea typeface="Tahoma" panose="020B0604030504040204" pitchFamily="34" charset="0"/>
                <a:cs typeface="Tahoma" panose="020B0604030504040204" pitchFamily="34" charset="0"/>
              </a:rPr>
              <a:t>t is making progress towards goals. Every Ambassador Program is assigned two HBA Advisors.</a:t>
            </a:r>
          </a:p>
          <a:p>
            <a:pPr marL="0" indent="0">
              <a:lnSpc>
                <a:spcPct val="100000"/>
              </a:lnSpc>
              <a:spcBef>
                <a:spcPts val="1200"/>
              </a:spcBef>
              <a:buNone/>
            </a:pPr>
            <a:r>
              <a:rPr lang="en-US" sz="1200" b="1" dirty="0">
                <a:solidFill>
                  <a:schemeClr val="accent1"/>
                </a:solidFill>
                <a:latin typeface="+mj-lt"/>
                <a:ea typeface="Tahoma" panose="020B0604030504040204" pitchFamily="34" charset="0"/>
                <a:cs typeface="Tahoma" panose="020B0604030504040204" pitchFamily="34" charset="0"/>
              </a:rPr>
              <a:t>HBA Community of Practice: </a:t>
            </a:r>
            <a:r>
              <a:rPr lang="en-US" sz="1200" b="0" i="0" dirty="0">
                <a:effectLst/>
                <a:latin typeface="+mj-lt"/>
              </a:rPr>
              <a:t>an HBA forum to enhance the diversity, scope, and richness of the HBA Ambassador experience through shared knowledge, professional development, and best practices for all participants, delivered via</a:t>
            </a:r>
            <a:r>
              <a:rPr lang="en-US" sz="1200" dirty="0">
                <a:latin typeface="+mj-lt"/>
              </a:rPr>
              <a:t> a combination of </a:t>
            </a:r>
            <a:r>
              <a:rPr lang="en-US" sz="1200" b="1" dirty="0">
                <a:latin typeface="+mj-lt"/>
              </a:rPr>
              <a:t>live meetings </a:t>
            </a:r>
            <a:r>
              <a:rPr lang="en-US" sz="1200" dirty="0">
                <a:latin typeface="+mj-lt"/>
              </a:rPr>
              <a:t>and </a:t>
            </a:r>
            <a:r>
              <a:rPr lang="en-US" sz="1200" b="1" dirty="0">
                <a:latin typeface="+mj-lt"/>
              </a:rPr>
              <a:t>virtual Community forums</a:t>
            </a:r>
            <a:r>
              <a:rPr lang="en-US" sz="1200" dirty="0">
                <a:latin typeface="+mj-lt"/>
              </a:rPr>
              <a:t>.</a:t>
            </a:r>
            <a:endParaRPr lang="en-US" sz="1200" dirty="0">
              <a:latin typeface="+mj-lt"/>
              <a:ea typeface="Tahoma"/>
              <a:cs typeface="Tahoma"/>
            </a:endParaRPr>
          </a:p>
          <a:p>
            <a:pPr marL="0" indent="0">
              <a:lnSpc>
                <a:spcPct val="100000"/>
              </a:lnSpc>
              <a:spcBef>
                <a:spcPts val="0"/>
              </a:spcBef>
              <a:buNone/>
            </a:pPr>
            <a:endParaRPr lang="en-US" sz="1200" b="1" dirty="0">
              <a:solidFill>
                <a:schemeClr val="tx1"/>
              </a:solidFill>
              <a:effectLst/>
              <a:latin typeface="+mj-lt"/>
              <a:ea typeface="Tahoma" panose="020B0604030504040204" pitchFamily="34" charset="0"/>
              <a:cs typeface="Tahoma" panose="020B0604030504040204" pitchFamily="34" charset="0"/>
            </a:endParaRPr>
          </a:p>
          <a:p>
            <a:pPr marL="0" marR="0" indent="0">
              <a:lnSpc>
                <a:spcPct val="100000"/>
              </a:lnSpc>
              <a:spcBef>
                <a:spcPts val="0"/>
              </a:spcBef>
              <a:spcAft>
                <a:spcPts val="1800"/>
              </a:spcAft>
              <a:buNone/>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t>The overall program experience will primarily focus on setting individual career goals, brainstorming and bringing to life big ideas via the group initiatives, and building the leadership capabilities along the way that you need to reach your goals</a:t>
            </a:r>
          </a:p>
          <a:p>
            <a:pPr algn="l"/>
            <a:br>
              <a:rPr lang="en-US" sz="1200" b="0" dirty="0"/>
            </a:br>
            <a:r>
              <a:rPr lang="en-US" sz="1200" b="0" dirty="0"/>
              <a:t>After orientation, the program officially kicks off a the launch, where the cohort will bond, ideate and begin to self-organize to ready themselves as a group for the journey. After launch, the first ~45 days are the ramp up period, where additional research, cross-collaboration, and ideas refinement takes place to finish honing the group initiative ideas and often culminating in an MVP (or minimum viable product) presentation to the executive sponsors. At the same time, the groups self-selected Executive Committee begins to lead the group, and your Champions are there for oversight and motivation, and executive sponsors provide inspiration and mentoring. This time also begins the HBA Ambassador Communities of Practice, where the HBA will help you navigate the HBA to make the most of your experience, provide opportunities for learning, and provide opportunities for networking and best practice sharing. Your HBA-trained volunteer advisors also begin their roles, working closely with the executive committee to provide guidance and help maintain momentum.</a:t>
            </a:r>
          </a:p>
          <a:p>
            <a:pPr algn="l"/>
            <a:endParaRPr lang="en-US" sz="1200" b="0" dirty="0"/>
          </a:p>
          <a:p>
            <a:pPr algn="l"/>
            <a:r>
              <a:rPr lang="en-US" sz="1200" b="0" dirty="0"/>
              <a:t>Progress continues on group imitative work and capabilities development for the majority of the program, punctuated by a mid-program self-assessment and mid-program presentations of progress. The final ~45 days is the ramp down period, where work is being finalized, executive summaries are developed, Ambassadors complete their final self-assessment, and, if needed, sustainability or hand-off plans to continue progress post-program. The program culminates with a Graduation, where the Ambassadors can gather to share their progress, report on final results, and celebrate. Post-Program, HBA’s Ambassador alumni communities will provide a way to stay connected and engaged with the HBA and your fellow Ambassadors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66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b="0" i="0" dirty="0">
              <a:solidFill>
                <a:srgbClr val="0D0D0D"/>
              </a:solidFill>
              <a:effectLst/>
              <a:highlight>
                <a:srgbClr val="FFFFFF"/>
              </a:highlight>
              <a:latin typeface="Söhne"/>
            </a:endParaRPr>
          </a:p>
          <a:p>
            <a:pPr algn="l">
              <a:buFont typeface="+mj-lt"/>
              <a:buAutoNum type="arabicPeriod"/>
            </a:pPr>
            <a:r>
              <a:rPr lang="en-US" b="0" i="0" dirty="0">
                <a:solidFill>
                  <a:srgbClr val="0D0D0D"/>
                </a:solidFill>
                <a:effectLst/>
                <a:highlight>
                  <a:srgbClr val="FFFFFF"/>
                </a:highlight>
                <a:latin typeface="Söhne"/>
              </a:rPr>
              <a:t>Our program empowers both women and men, enabling them to elevate their voices and become influential advocates for diversity within their spheres of influence</a:t>
            </a:r>
          </a:p>
          <a:p>
            <a:pPr algn="l">
              <a:buFont typeface="+mj-lt"/>
              <a:buAutoNum type="arabicPeriod"/>
            </a:pPr>
            <a:r>
              <a:rPr lang="en-US" b="0" i="0" dirty="0">
                <a:solidFill>
                  <a:srgbClr val="0D0D0D"/>
                </a:solidFill>
                <a:effectLst/>
                <a:highlight>
                  <a:srgbClr val="FFFFFF"/>
                </a:highlight>
                <a:latin typeface="Söhne"/>
              </a:rPr>
              <a:t>We emphasize proactive leadership, guiding emerging leaders towards self-direction and independent decision-making. This shift in mindset helps them cultivate their unique leadership styles and transforms them from followers to proactive change agents.</a:t>
            </a:r>
          </a:p>
          <a:p>
            <a:pPr algn="l">
              <a:buFont typeface="+mj-lt"/>
              <a:buAutoNum type="arabicPeriod"/>
            </a:pPr>
            <a:r>
              <a:rPr lang="en-US" b="0" i="0" dirty="0">
                <a:solidFill>
                  <a:srgbClr val="0D0D0D"/>
                </a:solidFill>
                <a:effectLst/>
                <a:highlight>
                  <a:srgbClr val="FFFFFF"/>
                </a:highlight>
                <a:latin typeface="Söhne"/>
              </a:rPr>
              <a:t>By providing a safe space for experimentation and learning, we help participants build self-confidence. This environment encourages them to take risks, try new approaches, and develop skills, ultimately overcoming the fear of failure.</a:t>
            </a:r>
          </a:p>
          <a:p>
            <a:pPr algn="l">
              <a:buFont typeface="+mj-lt"/>
              <a:buAutoNum type="arabicPeriod"/>
            </a:pPr>
            <a:r>
              <a:rPr lang="en-US" b="0" i="0" dirty="0">
                <a:solidFill>
                  <a:srgbClr val="0D0D0D"/>
                </a:solidFill>
                <a:effectLst/>
                <a:highlight>
                  <a:srgbClr val="FFFFFF"/>
                </a:highlight>
                <a:latin typeface="Söhne"/>
              </a:rPr>
              <a:t>Participants gain exposure to various facets of the organization, interact with senior leadership, and engage in collaborative, cross-functional projects aimed at achieving common objectives. This exposure broadens their perspective and fosters a deeper understanding of diverse working methodologies.</a:t>
            </a:r>
          </a:p>
          <a:p>
            <a:pPr algn="l">
              <a:buFont typeface="+mj-lt"/>
              <a:buAutoNum type="arabicPeriod"/>
            </a:pPr>
            <a:r>
              <a:rPr lang="en-US" b="0" i="0" dirty="0">
                <a:solidFill>
                  <a:srgbClr val="0D0D0D"/>
                </a:solidFill>
                <a:effectLst/>
                <a:highlight>
                  <a:srgbClr val="FFFFFF"/>
                </a:highlight>
                <a:latin typeface="Söhne"/>
              </a:rPr>
              <a:t>Our program offers continuous on-the-job support from both internal and external industry leaders, including HBA Advisors, peers, and senior advocates. Through this mentorship, participants receive guidance, insights, and encouragement to navigate challenges and seize opportunities effectively.</a:t>
            </a:r>
          </a:p>
          <a:p>
            <a:pPr algn="l">
              <a:buFont typeface="+mj-lt"/>
              <a:buAutoNum type="arabicPeriod"/>
            </a:pPr>
            <a:r>
              <a:rPr lang="en-US" b="0" i="0" dirty="0">
                <a:solidFill>
                  <a:srgbClr val="0D0D0D"/>
                </a:solidFill>
                <a:effectLst/>
                <a:highlight>
                  <a:srgbClr val="FFFFFF"/>
                </a:highlight>
                <a:latin typeface="Söhne"/>
              </a:rPr>
              <a:t>Participants leverage our program to expand their professional network, connecting with a diverse array of business professionals internally and externally within the healthcare industry. This expanded network enhances knowledge and connections across the healthcare ecosystem, resulting in a broadened perspective.</a:t>
            </a:r>
          </a:p>
          <a:p>
            <a:pPr algn="l">
              <a:buFont typeface="+mj-lt"/>
              <a:buAutoNum type="arabicPeriod"/>
            </a:pPr>
            <a:r>
              <a:rPr lang="en-US" b="0" i="0" dirty="0">
                <a:solidFill>
                  <a:srgbClr val="0D0D0D"/>
                </a:solidFill>
                <a:effectLst/>
                <a:highlight>
                  <a:srgbClr val="FFFFFF"/>
                </a:highlight>
                <a:latin typeface="Söhne"/>
              </a:rPr>
              <a:t>Through our program, participants contribute to the advancement of diversity, equity, and inclusion (DEI) goals within their organizations. By strengthening existing Employee Resource Groups (ERGs) and actively advocating for DEI initiatives, they drive meaningful change and foster inclusive work environments.</a:t>
            </a:r>
          </a:p>
          <a:p>
            <a:pPr algn="l">
              <a:buFont typeface="+mj-lt"/>
              <a:buAutoNum type="arabicPeriod"/>
            </a:pPr>
            <a:r>
              <a:rPr lang="en-US" b="0" i="0" dirty="0">
                <a:solidFill>
                  <a:srgbClr val="0D0D0D"/>
                </a:solidFill>
                <a:effectLst/>
                <a:highlight>
                  <a:srgbClr val="FFFFFF"/>
                </a:highlight>
                <a:latin typeface="Söhne"/>
              </a:rPr>
              <a:t>Despite its small monthly time commitment, our program delivers permanent improvements in leadership capabilities. Participants emerge equipped with the skills, insights, and connections necessary to excel as leaders in their fields, making a lasting impact on their organizations and beyond.</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963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75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this has given you a sense of the program and what you will get out of the experience. Next module will dive a bit deeper into your journey as an ambassador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740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jpg"/><Relationship Id="rId1" Type="http://schemas.openxmlformats.org/officeDocument/2006/relationships/slideMaster" Target="../slideMasters/slideMaster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jpg"/><Relationship Id="rId1" Type="http://schemas.openxmlformats.org/officeDocument/2006/relationships/slideMaster" Target="../slideMasters/slideMaster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spTree>
    <p:extLst>
      <p:ext uri="{BB962C8B-B14F-4D97-AF65-F5344CB8AC3E}">
        <p14:creationId xmlns:p14="http://schemas.microsoft.com/office/powerpoint/2010/main" val="288890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dirty="0"/>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userDrawn="1">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3728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3190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16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1016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8132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198118"/>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8706024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140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01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1284591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982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72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userDrawn="1">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7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userDrawn="1">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80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dirty="0"/>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0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dirty="0"/>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9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56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0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9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2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0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524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1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19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2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dirty="0"/>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5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dirty="0"/>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291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26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PRESENTATION SUBTITLE/DATE</a:t>
            </a:r>
          </a:p>
        </p:txBody>
      </p:sp>
    </p:spTree>
    <p:extLst>
      <p:ext uri="{BB962C8B-B14F-4D97-AF65-F5344CB8AC3E}">
        <p14:creationId xmlns:p14="http://schemas.microsoft.com/office/powerpoint/2010/main" val="2903704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3333309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dirty="0"/>
              <a:t>Presentation Subtitle or Date</a:t>
            </a:r>
          </a:p>
        </p:txBody>
      </p:sp>
    </p:spTree>
    <p:extLst>
      <p:ext uri="{BB962C8B-B14F-4D97-AF65-F5344CB8AC3E}">
        <p14:creationId xmlns:p14="http://schemas.microsoft.com/office/powerpoint/2010/main" val="1471243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1615780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632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434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587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userDrawn="1"/>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TITLE</a:t>
            </a:r>
          </a:p>
        </p:txBody>
      </p:sp>
    </p:spTree>
    <p:extLst>
      <p:ext uri="{BB962C8B-B14F-4D97-AF65-F5344CB8AC3E}">
        <p14:creationId xmlns:p14="http://schemas.microsoft.com/office/powerpoint/2010/main" val="3875326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4456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2605950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3641965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2117532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183243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40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622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535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920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8285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1022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921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2510206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774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427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79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51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587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47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442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680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930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9956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898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524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200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92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03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672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911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165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0137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427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2765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5619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6482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userDrawn="1"/>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6793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userDrawn="1"/>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521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dirty="0"/>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dirty="0"/>
              <a:t>- Name, Company</a:t>
            </a:r>
          </a:p>
        </p:txBody>
      </p:sp>
    </p:spTree>
    <p:extLst>
      <p:ext uri="{BB962C8B-B14F-4D97-AF65-F5344CB8AC3E}">
        <p14:creationId xmlns:p14="http://schemas.microsoft.com/office/powerpoint/2010/main" val="1251980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300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706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1057831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1035872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section title, sub blue">
    <p:bg>
      <p:bgPr>
        <a:solidFill>
          <a:srgbClr val="2839B9"/>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05367" y="3927110"/>
            <a:ext cx="10981267" cy="1481138"/>
          </a:xfrm>
        </p:spPr>
        <p:txBody>
          <a:bodyPr/>
          <a:lstStyle>
            <a:lvl1pPr marL="0" indent="0">
              <a:spcBef>
                <a:spcPts val="0"/>
              </a:spcBef>
              <a:buNone/>
              <a:defRPr sz="2917">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p:txBody>
      </p:sp>
      <p:sp>
        <p:nvSpPr>
          <p:cNvPr id="4" name="Title 1"/>
          <p:cNvSpPr>
            <a:spLocks noGrp="1"/>
          </p:cNvSpPr>
          <p:nvPr>
            <p:ph type="title" hasCustomPrompt="1"/>
          </p:nvPr>
        </p:nvSpPr>
        <p:spPr>
          <a:xfrm>
            <a:off x="605367" y="1532966"/>
            <a:ext cx="10981267" cy="2063311"/>
          </a:xfr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54" rtl="0" eaLnBrk="1" fontAlgn="auto" latinLnBrk="0" hangingPunct="1">
              <a:lnSpc>
                <a:spcPts val="6666"/>
              </a:lnSpc>
              <a:spcBef>
                <a:spcPts val="0"/>
              </a:spcBef>
              <a:spcAft>
                <a:spcPts val="0"/>
              </a:spcAft>
              <a:buClrTx/>
              <a:buSzTx/>
              <a:buFontTx/>
              <a:buNone/>
              <a:tabLst/>
              <a:defRPr kumimoji="0" lang="en-US" sz="6666" b="1" i="0" u="none" strike="noStrike" kern="0" cap="none" spc="0" normalizeH="0" baseline="0" noProof="0">
                <a:ln>
                  <a:noFill/>
                </a:ln>
                <a:solidFill>
                  <a:schemeClr val="bg1"/>
                </a:solidFill>
                <a:effectLst/>
                <a:uLnTx/>
                <a:uFillTx/>
                <a:latin typeface="Arial" charset="0"/>
                <a:ea typeface="Arial" charset="0"/>
                <a:cs typeface="Arial" charset="0"/>
                <a:sym typeface="Arial" pitchFamily="-65" charset="0"/>
              </a:defRPr>
            </a:lvl1pPr>
          </a:lstStyle>
          <a:p>
            <a:pPr marL="0" marR="0" lvl="0" indent="0" algn="l" defTabSz="640054"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Tree>
    <p:extLst>
      <p:ext uri="{BB962C8B-B14F-4D97-AF65-F5344CB8AC3E}">
        <p14:creationId xmlns:p14="http://schemas.microsoft.com/office/powerpoint/2010/main" val="2808632974"/>
      </p:ext>
    </p:extLst>
  </p:cSld>
  <p:clrMapOvr>
    <a:masterClrMapping/>
  </p:clrMapOvr>
  <p:transition>
    <p:fade/>
  </p:transition>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line title, bulle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605367" y="1713179"/>
            <a:ext cx="10981267" cy="4169410"/>
          </a:xfrm>
        </p:spPr>
        <p:txBody>
          <a:bodyPr/>
          <a:lstStyle>
            <a:lvl1pPr>
              <a:defRPr>
                <a:solidFill>
                  <a:srgbClr val="595959"/>
                </a:solidFill>
              </a:defRPr>
            </a:lvl1pPr>
            <a:lvl2pPr marL="534373" indent="-236766">
              <a:tabLst/>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p:cNvSpPr>
            <a:spLocks noGrp="1"/>
          </p:cNvSpPr>
          <p:nvPr>
            <p:ph type="body" sz="quarter" idx="16" hasCustomPrompt="1"/>
          </p:nvPr>
        </p:nvSpPr>
        <p:spPr>
          <a:xfrm>
            <a:off x="601134" y="6087809"/>
            <a:ext cx="10985500" cy="159263"/>
          </a:xfrm>
        </p:spPr>
        <p:txBody>
          <a:bodyPr anchor="ctr"/>
          <a:lstStyle>
            <a:lvl1pPr marL="0" indent="0">
              <a:buNone/>
              <a:defRPr sz="1000" baseline="0"/>
            </a:lvl1pPr>
            <a:lvl2pPr marL="217126" indent="0">
              <a:buNone/>
              <a:defRPr sz="1000"/>
            </a:lvl2pPr>
            <a:lvl3pPr marL="530245" indent="0">
              <a:buNone/>
              <a:defRPr sz="1000"/>
            </a:lvl3pPr>
            <a:lvl4pPr marL="895932" indent="0">
              <a:buNone/>
              <a:defRPr sz="1000"/>
            </a:lvl4pPr>
            <a:lvl5pPr marL="1296569" indent="0">
              <a:buNone/>
              <a:defRPr sz="1000"/>
            </a:lvl5pPr>
          </a:lstStyle>
          <a:p>
            <a:r>
              <a:rPr lang="en-US" sz="1000">
                <a:solidFill>
                  <a:srgbClr val="595959"/>
                </a:solidFill>
              </a:rPr>
              <a:t>Click to add footnote</a:t>
            </a:r>
          </a:p>
        </p:txBody>
      </p:sp>
      <p:sp>
        <p:nvSpPr>
          <p:cNvPr id="6" name="Slide Number Placeholder 5">
            <a:extLst>
              <a:ext uri="{FF2B5EF4-FFF2-40B4-BE49-F238E27FC236}">
                <a16:creationId xmlns:a16="http://schemas.microsoft.com/office/drawing/2014/main" id="{62230AED-AFC0-E74A-AF9C-2800C57FF87F}"/>
              </a:ext>
            </a:extLst>
          </p:cNvPr>
          <p:cNvSpPr>
            <a:spLocks noGrp="1"/>
          </p:cNvSpPr>
          <p:nvPr>
            <p:ph type="sldNum" sz="quarter" idx="4"/>
          </p:nvPr>
        </p:nvSpPr>
        <p:spPr>
          <a:xfrm>
            <a:off x="11582228" y="6331353"/>
            <a:ext cx="454400" cy="333375"/>
          </a:xfrm>
          <a:prstGeom prst="rect">
            <a:avLst/>
          </a:prstGeom>
        </p:spPr>
        <p:txBody>
          <a:bodyPr vert="horz" lIns="91440" tIns="45720" rIns="91440" bIns="45720" rtlCol="0" anchor="ctr"/>
          <a:lstStyle>
            <a:lvl1pPr algn="r">
              <a:defRPr sz="800">
                <a:solidFill>
                  <a:schemeClr val="accent1"/>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61863390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io layout">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605367" y="1712916"/>
            <a:ext cx="5401733" cy="4169673"/>
          </a:xfrm>
        </p:spPr>
        <p:txBody>
          <a:bodyPr/>
          <a:lstStyle>
            <a:lvl1pPr marL="0" indent="0">
              <a:buNone/>
              <a:defRPr>
                <a:solidFill>
                  <a:srgbClr val="595959"/>
                </a:solidFill>
              </a:defRPr>
            </a:lvl1pPr>
            <a:lvl2pPr marL="217161" indent="0">
              <a:buNone/>
              <a:defRPr>
                <a:solidFill>
                  <a:srgbClr val="595959"/>
                </a:solidFill>
              </a:defRPr>
            </a:lvl2pPr>
            <a:lvl3pPr marL="530330" indent="0">
              <a:buNone/>
              <a:defRPr>
                <a:solidFill>
                  <a:srgbClr val="595959"/>
                </a:solidFill>
              </a:defRPr>
            </a:lvl3pPr>
            <a:lvl4pPr marL="896076" indent="0">
              <a:buNone/>
              <a:defRPr>
                <a:solidFill>
                  <a:srgbClr val="595959"/>
                </a:solidFill>
              </a:defRPr>
            </a:lvl4pPr>
            <a:lvl5pPr marL="1296777" indent="0">
              <a:buNone/>
              <a:defRPr>
                <a:solidFill>
                  <a:srgbClr val="595959"/>
                </a:solidFill>
              </a:defRPr>
            </a:lvl5pPr>
          </a:lstStyle>
          <a:p>
            <a:pPr lvl="0"/>
            <a:r>
              <a:rPr lang="en-US"/>
              <a:t>Edit Master text styles</a:t>
            </a:r>
          </a:p>
        </p:txBody>
      </p:sp>
      <p:sp>
        <p:nvSpPr>
          <p:cNvPr id="19" name="Text Placeholder 19"/>
          <p:cNvSpPr>
            <a:spLocks noGrp="1"/>
          </p:cNvSpPr>
          <p:nvPr>
            <p:ph type="body" sz="quarter" idx="16" hasCustomPrompt="1"/>
          </p:nvPr>
        </p:nvSpPr>
        <p:spPr>
          <a:xfrm>
            <a:off x="601134" y="6087809"/>
            <a:ext cx="10985500" cy="159263"/>
          </a:xfrm>
        </p:spPr>
        <p:txBody>
          <a:bodyPr anchor="ctr"/>
          <a:lstStyle>
            <a:lvl1pPr marL="0" indent="0">
              <a:buNone/>
              <a:defRPr sz="1000" baseline="0"/>
            </a:lvl1pPr>
            <a:lvl2pPr marL="217161" indent="0">
              <a:buNone/>
              <a:defRPr sz="1000"/>
            </a:lvl2pPr>
            <a:lvl3pPr marL="530330" indent="0">
              <a:buNone/>
              <a:defRPr sz="1000"/>
            </a:lvl3pPr>
            <a:lvl4pPr marL="896076" indent="0">
              <a:buNone/>
              <a:defRPr sz="1000"/>
            </a:lvl4pPr>
            <a:lvl5pPr marL="1296777" indent="0">
              <a:buNone/>
              <a:defRPr sz="1000"/>
            </a:lvl5pPr>
          </a:lstStyle>
          <a:p>
            <a:r>
              <a:rPr lang="en-US" sz="1000">
                <a:solidFill>
                  <a:srgbClr val="595959"/>
                </a:solidFill>
              </a:rPr>
              <a:t>Click to add footnote</a:t>
            </a:r>
          </a:p>
        </p:txBody>
      </p:sp>
      <p:sp>
        <p:nvSpPr>
          <p:cNvPr id="14" name="Title 1"/>
          <p:cNvSpPr>
            <a:spLocks noGrp="1"/>
          </p:cNvSpPr>
          <p:nvPr>
            <p:ph type="title"/>
          </p:nvPr>
        </p:nvSpPr>
        <p:spPr>
          <a:xfrm>
            <a:off x="605367" y="378458"/>
            <a:ext cx="5490633" cy="577081"/>
          </a:xfrm>
        </p:spPr>
        <p:txBody>
          <a:bodyPr/>
          <a:lstStyle>
            <a:lvl1pPr>
              <a:defRPr kern="1500" spc="-83" baseline="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635EB5D6-23EB-F942-95D9-91F16E09314E}"/>
              </a:ext>
            </a:extLst>
          </p:cNvPr>
          <p:cNvSpPr>
            <a:spLocks noGrp="1"/>
          </p:cNvSpPr>
          <p:nvPr>
            <p:ph type="body" sz="quarter" idx="17" hasCustomPrompt="1"/>
          </p:nvPr>
        </p:nvSpPr>
        <p:spPr>
          <a:xfrm>
            <a:off x="6646985" y="6407470"/>
            <a:ext cx="4853049" cy="257257"/>
          </a:xfrm>
        </p:spPr>
        <p:txBody>
          <a:bodyPr/>
          <a:lstStyle>
            <a:lvl1pPr marL="0" indent="0" algn="r">
              <a:buNone/>
              <a:defRPr sz="750" b="1"/>
            </a:lvl1pPr>
          </a:lstStyle>
          <a:p>
            <a:pPr lvl="0"/>
            <a:r>
              <a:rPr lang="en-US"/>
              <a:t>OPTIONAL FUNCTION NAME</a:t>
            </a:r>
          </a:p>
        </p:txBody>
      </p:sp>
      <p:sp>
        <p:nvSpPr>
          <p:cNvPr id="11" name="Slide Number Placeholder 5">
            <a:extLst>
              <a:ext uri="{FF2B5EF4-FFF2-40B4-BE49-F238E27FC236}">
                <a16:creationId xmlns:a16="http://schemas.microsoft.com/office/drawing/2014/main" id="{69BB66B1-42BD-844E-9A1C-DD527D708EC9}"/>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rgbClr val="C8102E"/>
                </a:solidFill>
              </a:defRPr>
            </a:lvl1pPr>
          </a:lstStyle>
          <a:p>
            <a:fld id="{AD816501-AAE5-214E-B100-00C3DC5F5E3F}" type="slidenum">
              <a:rPr lang="en-US" smtClean="0"/>
              <a:pPr/>
              <a:t>‹#›</a:t>
            </a:fld>
            <a:endParaRPr lang="en-US"/>
          </a:p>
        </p:txBody>
      </p:sp>
      <p:sp>
        <p:nvSpPr>
          <p:cNvPr id="9" name="Content Placeholder 30">
            <a:extLst>
              <a:ext uri="{FF2B5EF4-FFF2-40B4-BE49-F238E27FC236}">
                <a16:creationId xmlns:a16="http://schemas.microsoft.com/office/drawing/2014/main" id="{37E9AC5D-F6EB-CE40-9936-5793341DCC66}"/>
              </a:ext>
            </a:extLst>
          </p:cNvPr>
          <p:cNvSpPr>
            <a:spLocks noGrp="1"/>
          </p:cNvSpPr>
          <p:nvPr>
            <p:ph sz="quarter" idx="18"/>
          </p:nvPr>
        </p:nvSpPr>
        <p:spPr>
          <a:xfrm>
            <a:off x="6462522" y="793998"/>
            <a:ext cx="5136962" cy="5136216"/>
          </a:xfrm>
        </p:spPr>
        <p:txBody>
          <a:bodyPr/>
          <a:lstStyle/>
          <a:p>
            <a:pPr lvl="0"/>
            <a:r>
              <a:rPr lang="en-US"/>
              <a:t>Click to edit Master text styles</a:t>
            </a:r>
          </a:p>
        </p:txBody>
      </p:sp>
      <p:sp>
        <p:nvSpPr>
          <p:cNvPr id="18" name="Text Placeholder 4">
            <a:extLst>
              <a:ext uri="{FF2B5EF4-FFF2-40B4-BE49-F238E27FC236}">
                <a16:creationId xmlns:a16="http://schemas.microsoft.com/office/drawing/2014/main" id="{9F61B276-111F-0F49-AA22-140F5A6A7DE0}"/>
              </a:ext>
            </a:extLst>
          </p:cNvPr>
          <p:cNvSpPr>
            <a:spLocks noGrp="1"/>
          </p:cNvSpPr>
          <p:nvPr>
            <p:ph type="body" sz="quarter" idx="10"/>
          </p:nvPr>
        </p:nvSpPr>
        <p:spPr>
          <a:xfrm>
            <a:off x="605367" y="1019039"/>
            <a:ext cx="4605066" cy="384721"/>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500" dirty="0">
                <a:solidFill>
                  <a:srgbClr val="595959"/>
                </a:solidFill>
                <a:latin typeface="+mn-lt"/>
                <a:ea typeface="Arial Unicode MS" pitchFamily="-65" charset="0"/>
                <a:cs typeface="Arial Unicode MS" pitchFamily="-65"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Click to edit Master text styles</a:t>
            </a:r>
          </a:p>
        </p:txBody>
      </p:sp>
    </p:spTree>
    <p:extLst>
      <p:ext uri="{BB962C8B-B14F-4D97-AF65-F5344CB8AC3E}">
        <p14:creationId xmlns:p14="http://schemas.microsoft.com/office/powerpoint/2010/main" val="1560319704"/>
      </p:ext>
    </p:extLst>
  </p:cSld>
  <p:clrMapOvr>
    <a:masterClrMapping/>
  </p:clrMapOvr>
  <p:transition>
    <p:fade/>
  </p:transition>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spTree>
    <p:extLst>
      <p:ext uri="{BB962C8B-B14F-4D97-AF65-F5344CB8AC3E}">
        <p14:creationId xmlns:p14="http://schemas.microsoft.com/office/powerpoint/2010/main" val="37908869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1970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1217671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dirty="0"/>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dirty="0"/>
              <a:t>- Name, Company</a:t>
            </a:r>
          </a:p>
        </p:txBody>
      </p:sp>
    </p:spTree>
    <p:extLst>
      <p:ext uri="{BB962C8B-B14F-4D97-AF65-F5344CB8AC3E}">
        <p14:creationId xmlns:p14="http://schemas.microsoft.com/office/powerpoint/2010/main" val="10488609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2582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91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6153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2210727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2293527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518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8763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614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5523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071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568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44751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2794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0399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024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5339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8973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6080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258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67457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002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theme" Target="../theme/theme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theme" Target="../theme/theme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8"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 id="2147483682"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EB187-6316-49A0-A7D3-6BDDB1BF9DB6}" type="datetimeFigureOut">
              <a:rPr lang="en-US" smtClean="0"/>
              <a:t>5/13/2024</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1BAD-C9EB-461A-B990-552E46F04C83}" type="slidenum">
              <a:rPr lang="en-US" smtClean="0"/>
              <a:t>‹#›</a:t>
            </a:fld>
            <a:endParaRPr lang="en-US"/>
          </a:p>
        </p:txBody>
      </p:sp>
    </p:spTree>
    <p:extLst>
      <p:ext uri="{BB962C8B-B14F-4D97-AF65-F5344CB8AC3E}">
        <p14:creationId xmlns:p14="http://schemas.microsoft.com/office/powerpoint/2010/main" val="219767512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 id="2147483735" r:id="rId41"/>
    <p:sldLayoutId id="2147483736" r:id="rId42"/>
    <p:sldLayoutId id="2147483737" r:id="rId43"/>
    <p:sldLayoutId id="2147483738" r:id="rId44"/>
    <p:sldLayoutId id="2147483739" r:id="rId45"/>
    <p:sldLayoutId id="2147483740" r:id="rId46"/>
    <p:sldLayoutId id="2147483741" r:id="rId47"/>
    <p:sldLayoutId id="2147483742" r:id="rId48"/>
    <p:sldLayoutId id="2147483743" r:id="rId49"/>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54021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7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pngall.com/world-png/" TargetMode="External"/><Relationship Id="rId5" Type="http://schemas.openxmlformats.org/officeDocument/2006/relationships/image" Target="../media/image7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32.xml"/><Relationship Id="rId7" Type="http://schemas.openxmlformats.org/officeDocument/2006/relationships/diagramQuickStyle" Target="../diagrams/quickStyle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72.png"/><Relationship Id="rId4" Type="http://schemas.openxmlformats.org/officeDocument/2006/relationships/notesSlide" Target="../notesSlides/notesSlide6.xml"/><Relationship Id="rId9" Type="http://schemas.microsoft.com/office/2007/relationships/diagramDrawing" Target="../diagrams/drawing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2.png"/><Relationship Id="rId5" Type="http://schemas.openxmlformats.org/officeDocument/2006/relationships/image" Target="../media/image7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B770-6482-528C-EC76-5C7314546C73}"/>
              </a:ext>
            </a:extLst>
          </p:cNvPr>
          <p:cNvSpPr>
            <a:spLocks noGrp="1"/>
          </p:cNvSpPr>
          <p:nvPr>
            <p:ph type="title"/>
          </p:nvPr>
        </p:nvSpPr>
        <p:spPr/>
        <p:txBody>
          <a:bodyPr>
            <a:normAutofit/>
          </a:bodyPr>
          <a:lstStyle/>
          <a:p>
            <a:r>
              <a:rPr lang="en-US"/>
              <a:t>HBA Global Ambassador Program </a:t>
            </a:r>
          </a:p>
        </p:txBody>
      </p:sp>
      <p:sp>
        <p:nvSpPr>
          <p:cNvPr id="3" name="Text Placeholder 2">
            <a:extLst>
              <a:ext uri="{FF2B5EF4-FFF2-40B4-BE49-F238E27FC236}">
                <a16:creationId xmlns:a16="http://schemas.microsoft.com/office/drawing/2014/main" id="{EEC2142F-2D92-09B4-DAF1-19B098B2C9A5}"/>
              </a:ext>
            </a:extLst>
          </p:cNvPr>
          <p:cNvSpPr>
            <a:spLocks noGrp="1"/>
          </p:cNvSpPr>
          <p:nvPr>
            <p:ph type="body" sz="quarter" idx="10"/>
          </p:nvPr>
        </p:nvSpPr>
        <p:spPr/>
        <p:txBody>
          <a:bodyPr/>
          <a:lstStyle/>
          <a:p>
            <a:r>
              <a:rPr lang="en-US"/>
              <a:t>Program Overview for Ambassadors</a:t>
            </a:r>
          </a:p>
        </p:txBody>
      </p:sp>
      <p:sp>
        <p:nvSpPr>
          <p:cNvPr id="4" name="TextBox 3">
            <a:extLst>
              <a:ext uri="{FF2B5EF4-FFF2-40B4-BE49-F238E27FC236}">
                <a16:creationId xmlns:a16="http://schemas.microsoft.com/office/drawing/2014/main" id="{9BB9C02A-7498-FF81-6E64-088B4013FFDB}"/>
              </a:ext>
            </a:extLst>
          </p:cNvPr>
          <p:cNvSpPr txBox="1"/>
          <p:nvPr/>
        </p:nvSpPr>
        <p:spPr>
          <a:xfrm>
            <a:off x="8217568" y="210200"/>
            <a:ext cx="3855940" cy="137730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8595B"/>
                </a:solidFill>
                <a:effectLst/>
                <a:uLnTx/>
                <a:uFillTx/>
                <a:latin typeface="Tahoma"/>
                <a:ea typeface="+mn-ea"/>
                <a:cs typeface="+mn-cs"/>
              </a:rPr>
              <a:t>I am bolder and have found my place at the 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8595B"/>
                </a:solidFill>
                <a:effectLst/>
                <a:uLnTx/>
                <a:uFillTx/>
                <a:latin typeface="Tahoma"/>
                <a:ea typeface="+mn-ea"/>
                <a:cs typeface="+mn-cs"/>
              </a:rPr>
              <a:t>- Nyawira Njeru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Tahoma"/>
                <a:ea typeface="+mn-ea"/>
                <a:cs typeface="+mn-cs"/>
              </a:rPr>
              <a:t>Former BD Program Champion 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Tahoma"/>
                <a:ea typeface="+mn-ea"/>
                <a:cs typeface="+mn-cs"/>
              </a:rPr>
              <a:t>2023-2024 HBA Board Member</a:t>
            </a:r>
          </a:p>
        </p:txBody>
      </p:sp>
      <p:pic>
        <p:nvPicPr>
          <p:cNvPr id="5" name="Recorded Sound">
            <a:hlinkClick r:id="" action="ppaction://media"/>
            <a:extLst>
              <a:ext uri="{FF2B5EF4-FFF2-40B4-BE49-F238E27FC236}">
                <a16:creationId xmlns:a16="http://schemas.microsoft.com/office/drawing/2014/main" id="{32395F34-5FE1-084F-8651-29EAC31E54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25498" y="6446284"/>
            <a:ext cx="406400" cy="406400"/>
          </a:xfrm>
          <a:prstGeom prst="rect">
            <a:avLst/>
          </a:prstGeom>
        </p:spPr>
      </p:pic>
    </p:spTree>
    <p:extLst>
      <p:ext uri="{BB962C8B-B14F-4D97-AF65-F5344CB8AC3E}">
        <p14:creationId xmlns:p14="http://schemas.microsoft.com/office/powerpoint/2010/main" val="17208671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865">
        <p159:morph option="byObject"/>
      </p:transition>
    </mc:Choice>
    <mc:Fallback>
      <p:transition spd="slow" advTm="8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7FB0BD-5941-E075-61D5-DBA7618D9CDA}"/>
              </a:ext>
            </a:extLst>
          </p:cNvPr>
          <p:cNvSpPr>
            <a:spLocks noGrp="1"/>
          </p:cNvSpPr>
          <p:nvPr>
            <p:ph type="body" sz="quarter" idx="10"/>
          </p:nvPr>
        </p:nvSpPr>
        <p:spPr>
          <a:xfrm>
            <a:off x="5001658" y="1652631"/>
            <a:ext cx="6528140" cy="4406645"/>
          </a:xfrm>
        </p:spPr>
        <p:txBody>
          <a:bodyPr vert="horz" lIns="91440" tIns="45720" rIns="91440" bIns="45720" rtlCol="0" anchor="t">
            <a:noAutofit/>
          </a:bodyPr>
          <a:lstStyle/>
          <a:p>
            <a:pPr marL="0" indent="0" algn="just">
              <a:lnSpc>
                <a:spcPct val="120000"/>
              </a:lnSpc>
              <a:spcBef>
                <a:spcPts val="0"/>
              </a:spcBef>
              <a:buNone/>
            </a:pPr>
            <a:r>
              <a:rPr lang="en-US" sz="1600" dirty="0">
                <a:solidFill>
                  <a:schemeClr val="accent1"/>
                </a:solidFill>
              </a:rPr>
              <a:t>The Global Ambassador Program (GAP) is the HBA’s premier corporate program for leadership development. Serving as a global resource for HBA Corporate Partners*, it offers leadership immersion to address gaps in current professional development opportunities. The program transcends existing ERGs, aiming to elevate women to influential decision-making roles.</a:t>
            </a:r>
          </a:p>
          <a:p>
            <a:pPr algn="just">
              <a:lnSpc>
                <a:spcPct val="120000"/>
              </a:lnSpc>
              <a:spcBef>
                <a:spcPts val="0"/>
              </a:spcBef>
            </a:pPr>
            <a:endParaRPr lang="en-US" sz="1600" dirty="0">
              <a:solidFill>
                <a:schemeClr val="accent1"/>
              </a:solidFill>
            </a:endParaRPr>
          </a:p>
          <a:p>
            <a:pPr marL="0" indent="0" algn="just">
              <a:lnSpc>
                <a:spcPct val="120000"/>
              </a:lnSpc>
              <a:spcBef>
                <a:spcPts val="600"/>
              </a:spcBef>
              <a:buNone/>
            </a:pPr>
            <a:r>
              <a:rPr lang="en-US" sz="1600" dirty="0">
                <a:solidFill>
                  <a:schemeClr val="accent1"/>
                </a:solidFill>
              </a:rPr>
              <a:t>The program also ‘bridges the GAP’ across Corporate Partners to:</a:t>
            </a:r>
            <a:endParaRPr lang="en-US" sz="1600" dirty="0">
              <a:solidFill>
                <a:schemeClr val="accent1"/>
              </a:solidFill>
              <a:ea typeface="Tahoma"/>
              <a:cs typeface="Tahoma"/>
            </a:endParaRPr>
          </a:p>
          <a:p>
            <a:pPr marL="457200" indent="-457200">
              <a:lnSpc>
                <a:spcPct val="120000"/>
              </a:lnSpc>
              <a:spcBef>
                <a:spcPts val="600"/>
              </a:spcBef>
              <a:buFont typeface="Arial" panose="020B0604020202020204" pitchFamily="34" charset="0"/>
              <a:buChar char="•"/>
            </a:pPr>
            <a:r>
              <a:rPr lang="en-US" sz="1400" dirty="0">
                <a:solidFill>
                  <a:schemeClr val="accent1"/>
                </a:solidFill>
              </a:rPr>
              <a:t>Collect and share best practices on equity and inclusion</a:t>
            </a:r>
            <a:endParaRPr lang="en-US" sz="1400" dirty="0">
              <a:solidFill>
                <a:schemeClr val="accent1"/>
              </a:solidFill>
              <a:ea typeface="Tahoma"/>
              <a:cs typeface="Tahoma"/>
            </a:endParaRPr>
          </a:p>
          <a:p>
            <a:pPr marL="457200" indent="-457200">
              <a:lnSpc>
                <a:spcPct val="120000"/>
              </a:lnSpc>
              <a:spcBef>
                <a:spcPts val="600"/>
              </a:spcBef>
              <a:buFont typeface="Arial" panose="020B0604020202020204" pitchFamily="34" charset="0"/>
              <a:buChar char="•"/>
            </a:pPr>
            <a:r>
              <a:rPr lang="en-US" sz="1400" dirty="0">
                <a:solidFill>
                  <a:schemeClr val="accent1"/>
                </a:solidFill>
              </a:rPr>
              <a:t>Foster community and connections among participating business professionals, resulting in robust HBA networks both internally and externally</a:t>
            </a:r>
            <a:endParaRPr lang="en-US" sz="1400" dirty="0">
              <a:solidFill>
                <a:schemeClr val="accent1"/>
              </a:solidFill>
              <a:ea typeface="Tahoma"/>
              <a:cs typeface="Tahoma"/>
            </a:endParaRPr>
          </a:p>
          <a:p>
            <a:pPr marL="457200" indent="-457200">
              <a:lnSpc>
                <a:spcPct val="120000"/>
              </a:lnSpc>
              <a:spcBef>
                <a:spcPts val="600"/>
              </a:spcBef>
              <a:buFont typeface="Arial" panose="020B0604020202020204" pitchFamily="34" charset="0"/>
              <a:buChar char="•"/>
            </a:pPr>
            <a:r>
              <a:rPr lang="en-US" sz="1400" dirty="0">
                <a:solidFill>
                  <a:schemeClr val="accent1"/>
                </a:solidFill>
              </a:rPr>
              <a:t>Activate executives as allies and sponsors, enhancing their commitment as champions of DE&amp;I and gender equity</a:t>
            </a:r>
            <a:endParaRPr lang="en-US" sz="1400" dirty="0">
              <a:solidFill>
                <a:schemeClr val="accent1"/>
              </a:solidFill>
              <a:ea typeface="Tahoma"/>
              <a:cs typeface="Tahoma"/>
            </a:endParaRPr>
          </a:p>
          <a:p>
            <a:pPr marL="457200" indent="-457200">
              <a:lnSpc>
                <a:spcPct val="120000"/>
              </a:lnSpc>
              <a:spcBef>
                <a:spcPts val="600"/>
              </a:spcBef>
              <a:buFont typeface="Arial" panose="020B0604020202020204" pitchFamily="34" charset="0"/>
              <a:buChar char="•"/>
            </a:pPr>
            <a:r>
              <a:rPr lang="en-US" sz="1400" dirty="0">
                <a:solidFill>
                  <a:schemeClr val="accent1"/>
                </a:solidFill>
              </a:rPr>
              <a:t>Accelerate HBA’s growth in new markets</a:t>
            </a:r>
            <a:endParaRPr lang="en-US" sz="1600" dirty="0">
              <a:solidFill>
                <a:schemeClr val="accent1"/>
              </a:solidFill>
            </a:endParaRPr>
          </a:p>
        </p:txBody>
      </p:sp>
      <p:sp>
        <p:nvSpPr>
          <p:cNvPr id="2" name="Title 1">
            <a:extLst>
              <a:ext uri="{FF2B5EF4-FFF2-40B4-BE49-F238E27FC236}">
                <a16:creationId xmlns:a16="http://schemas.microsoft.com/office/drawing/2014/main" id="{98562589-F3BC-378E-8147-A6D6E14B5ECD}"/>
              </a:ext>
            </a:extLst>
          </p:cNvPr>
          <p:cNvSpPr>
            <a:spLocks noGrp="1"/>
          </p:cNvSpPr>
          <p:nvPr>
            <p:ph type="title" idx="4294967295"/>
          </p:nvPr>
        </p:nvSpPr>
        <p:spPr>
          <a:xfrm>
            <a:off x="-267941" y="575397"/>
            <a:ext cx="11806410" cy="893763"/>
          </a:xfrm>
          <a:solidFill>
            <a:schemeClr val="bg1"/>
          </a:solidFill>
        </p:spPr>
        <p:txBody>
          <a:bodyPr>
            <a:noAutofit/>
          </a:bodyPr>
          <a:lstStyle/>
          <a:p>
            <a:pPr algn="r"/>
            <a:r>
              <a:rPr lang="en-US" sz="3600">
                <a:solidFill>
                  <a:schemeClr val="accent1"/>
                </a:solidFill>
              </a:rPr>
              <a:t>HBA Global Ambassador Program</a:t>
            </a:r>
          </a:p>
        </p:txBody>
      </p:sp>
      <p:pic>
        <p:nvPicPr>
          <p:cNvPr id="8" name="Picture 7">
            <a:extLst>
              <a:ext uri="{FF2B5EF4-FFF2-40B4-BE49-F238E27FC236}">
                <a16:creationId xmlns:a16="http://schemas.microsoft.com/office/drawing/2014/main" id="{1F3ADCBC-4334-3802-D3BF-0CC577277EFB}"/>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2202" y="1549101"/>
            <a:ext cx="3802846" cy="4286620"/>
          </a:xfrm>
          <a:prstGeom prst="rect">
            <a:avLst/>
          </a:prstGeom>
        </p:spPr>
      </p:pic>
      <p:sp>
        <p:nvSpPr>
          <p:cNvPr id="10" name="TextBox 9">
            <a:extLst>
              <a:ext uri="{FF2B5EF4-FFF2-40B4-BE49-F238E27FC236}">
                <a16:creationId xmlns:a16="http://schemas.microsoft.com/office/drawing/2014/main" id="{447A8EA6-C0C0-EA70-6D54-631E9C470722}"/>
              </a:ext>
            </a:extLst>
          </p:cNvPr>
          <p:cNvSpPr txBox="1"/>
          <p:nvPr/>
        </p:nvSpPr>
        <p:spPr>
          <a:xfrm>
            <a:off x="4668818" y="6424403"/>
            <a:ext cx="6070600" cy="26161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757A1"/>
                </a:solidFill>
                <a:effectLst/>
                <a:uLnTx/>
                <a:uFillTx/>
                <a:latin typeface="Tahoma"/>
                <a:ea typeface="+mn-ea"/>
                <a:cs typeface="+mn-cs"/>
              </a:rPr>
              <a:t>*Currently exclusively available for Purple, Gold, and Silver level Corporate Partners</a:t>
            </a:r>
          </a:p>
        </p:txBody>
      </p:sp>
      <p:pic>
        <p:nvPicPr>
          <p:cNvPr id="5" name="Recorded Sound">
            <a:hlinkClick r:id="" action="ppaction://media"/>
            <a:extLst>
              <a:ext uri="{FF2B5EF4-FFF2-40B4-BE49-F238E27FC236}">
                <a16:creationId xmlns:a16="http://schemas.microsoft.com/office/drawing/2014/main" id="{0B92ADEE-C70D-F321-66C9-E686A8C1AD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28324" y="6451600"/>
            <a:ext cx="406400" cy="406400"/>
          </a:xfrm>
          <a:prstGeom prst="rect">
            <a:avLst/>
          </a:prstGeom>
        </p:spPr>
      </p:pic>
    </p:spTree>
    <p:extLst>
      <p:ext uri="{BB962C8B-B14F-4D97-AF65-F5344CB8AC3E}">
        <p14:creationId xmlns:p14="http://schemas.microsoft.com/office/powerpoint/2010/main" val="10738372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805">
        <p159:morph option="byObject"/>
      </p:transition>
    </mc:Choice>
    <mc:Fallback>
      <p:transition spd="slow" advTm="68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33" fill="hold"/>
                                        <p:tgtEl>
                                          <p:spTgt spid="5"/>
                                        </p:tgtEl>
                                      </p:cBhvr>
                                    </p:cmd>
                                  </p:childTnLst>
                                </p:cTn>
                              </p:par>
                              <p:par>
                                <p:cTn id="7" presetID="42" presetClass="entr" presetSubtype="0" fill="hold" grpId="0" nodeType="withEffect">
                                  <p:stCondLst>
                                    <p:cond delay="1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1000"/>
                                        <p:tgtEl>
                                          <p:spTgt spid="4">
                                            <p:txEl>
                                              <p:pRg st="0" end="0"/>
                                            </p:txEl>
                                          </p:spTgt>
                                        </p:tgtEl>
                                      </p:cBhvr>
                                    </p:animEffect>
                                    <p:anim calcmode="lin" valueType="num">
                                      <p:cBhvr>
                                        <p:cTn id="1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42" presetClass="entr" presetSubtype="0" fill="hold" grpId="0" nodeType="withEffect">
                                  <p:stCondLst>
                                    <p:cond delay="2200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400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800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3000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3300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5"/>
                </p:tgtEl>
              </p:cMediaNode>
            </p:audio>
          </p:childTnLst>
        </p:cTn>
      </p:par>
    </p:tnLst>
    <p:bldLst>
      <p:bldP spid="4" grpId="0" uiExpand="1"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8B60-3EB6-68E5-5112-B608FF71D2F6}"/>
              </a:ext>
            </a:extLst>
          </p:cNvPr>
          <p:cNvSpPr>
            <a:spLocks noGrp="1"/>
          </p:cNvSpPr>
          <p:nvPr>
            <p:ph type="title"/>
          </p:nvPr>
        </p:nvSpPr>
        <p:spPr/>
        <p:txBody>
          <a:bodyPr/>
          <a:lstStyle/>
          <a:p>
            <a:r>
              <a:rPr lang="en-US"/>
              <a:t>How does it work?</a:t>
            </a:r>
          </a:p>
        </p:txBody>
      </p:sp>
      <p:sp>
        <p:nvSpPr>
          <p:cNvPr id="5" name="Text Placeholder 4">
            <a:extLst>
              <a:ext uri="{FF2B5EF4-FFF2-40B4-BE49-F238E27FC236}">
                <a16:creationId xmlns:a16="http://schemas.microsoft.com/office/drawing/2014/main" id="{6ED8FB9C-A889-8350-FE07-9EEE69370B7B}"/>
              </a:ext>
            </a:extLst>
          </p:cNvPr>
          <p:cNvSpPr>
            <a:spLocks noGrp="1"/>
          </p:cNvSpPr>
          <p:nvPr>
            <p:ph type="body" sz="quarter" idx="10"/>
          </p:nvPr>
        </p:nvSpPr>
        <p:spPr>
          <a:xfrm>
            <a:off x="838199" y="3148013"/>
            <a:ext cx="5825248" cy="3044825"/>
          </a:xfrm>
        </p:spPr>
        <p:txBody>
          <a:bodyPr vert="horz" lIns="91440" tIns="45720" rIns="91440" bIns="45720" rtlCol="0" anchor="t">
            <a:noAutofit/>
          </a:bodyPr>
          <a:lstStyle/>
          <a:p>
            <a:pPr marL="0" indent="0" algn="just">
              <a:lnSpc>
                <a:spcPct val="120000"/>
              </a:lnSpc>
              <a:spcBef>
                <a:spcPts val="1800"/>
              </a:spcBef>
              <a:buNone/>
            </a:pPr>
            <a:r>
              <a:rPr lang="en-US" sz="1600" dirty="0"/>
              <a:t>The HBA Global Ambassador Program is a self-directed leadership development program for 15-30 emerging leaders (HBA members), embedded in the workday, office-based or virtually. Designed to accelerate advancement, the HBA and HBA-trained volunteer Advisors will empower and guide the ‘Ambassadors’ through the development and execution of:</a:t>
            </a:r>
            <a:endParaRPr lang="en-US" sz="1600" dirty="0">
              <a:ea typeface="Tahoma"/>
              <a:cs typeface="Tahoma"/>
            </a:endParaRPr>
          </a:p>
          <a:p>
            <a:pPr marL="285750" indent="-285750" algn="just">
              <a:lnSpc>
                <a:spcPct val="120000"/>
              </a:lnSpc>
              <a:spcBef>
                <a:spcPts val="1800"/>
              </a:spcBef>
            </a:pPr>
            <a:r>
              <a:rPr lang="en-US" sz="1200" b="1" dirty="0"/>
              <a:t>Individual goals and leadership capabilities development </a:t>
            </a:r>
            <a:r>
              <a:rPr lang="en-US" sz="1200" dirty="0"/>
              <a:t>to ready themselves for the next step on their career ladder</a:t>
            </a:r>
          </a:p>
          <a:p>
            <a:pPr marL="285750" indent="-285750" algn="just">
              <a:lnSpc>
                <a:spcPct val="120000"/>
              </a:lnSpc>
              <a:spcBef>
                <a:spcPts val="1800"/>
              </a:spcBef>
            </a:pPr>
            <a:r>
              <a:rPr lang="en-US" sz="1200" b="1" dirty="0"/>
              <a:t>Group initiatives</a:t>
            </a:r>
            <a:r>
              <a:rPr lang="en-US" sz="1200" dirty="0"/>
              <a:t> for the company, which empower the Ambassadors to explore their leadership potential in new ways </a:t>
            </a:r>
            <a:r>
              <a:rPr lang="en-US" sz="1200" i="1" dirty="0"/>
              <a:t>and</a:t>
            </a:r>
            <a:r>
              <a:rPr lang="en-US" sz="1200" dirty="0"/>
              <a:t> result in positive impacts and benefits across the organization</a:t>
            </a:r>
          </a:p>
          <a:p>
            <a:pPr marL="285750" indent="-285750" algn="just">
              <a:lnSpc>
                <a:spcPct val="120000"/>
              </a:lnSpc>
              <a:spcBef>
                <a:spcPts val="1800"/>
              </a:spcBef>
            </a:pPr>
            <a:endParaRPr lang="en-US" sz="1600" dirty="0"/>
          </a:p>
          <a:p>
            <a:pPr marL="0" indent="0" algn="just">
              <a:lnSpc>
                <a:spcPct val="120000"/>
              </a:lnSpc>
              <a:spcBef>
                <a:spcPts val="1800"/>
              </a:spcBef>
              <a:buNone/>
            </a:pPr>
            <a:endParaRPr lang="en-US" sz="1400" dirty="0">
              <a:ea typeface="Tahoma"/>
              <a:cs typeface="Tahoma"/>
            </a:endParaRPr>
          </a:p>
        </p:txBody>
      </p:sp>
      <p:sp>
        <p:nvSpPr>
          <p:cNvPr id="7" name="TextBox 6">
            <a:extLst>
              <a:ext uri="{FF2B5EF4-FFF2-40B4-BE49-F238E27FC236}">
                <a16:creationId xmlns:a16="http://schemas.microsoft.com/office/drawing/2014/main" id="{C20720BF-8A1C-5C30-0B3D-B3DEE32B9F21}"/>
              </a:ext>
            </a:extLst>
          </p:cNvPr>
          <p:cNvSpPr txBox="1"/>
          <p:nvPr/>
        </p:nvSpPr>
        <p:spPr>
          <a:xfrm>
            <a:off x="8008531" y="2718526"/>
            <a:ext cx="3200400" cy="144655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8595B"/>
                </a:solidFill>
                <a:effectLst/>
                <a:uLnTx/>
                <a:uFillTx/>
                <a:latin typeface="Tahoma"/>
                <a:ea typeface="+mn-ea"/>
                <a:cs typeface="+mn-cs"/>
              </a:rPr>
              <a:t>For the Ambassadors: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58595B"/>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Significant cross-functional exposure </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Visibility</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Confidence-boosting autonomy </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Customized leadership development</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Accelerated advancement </a:t>
            </a:r>
          </a:p>
        </p:txBody>
      </p:sp>
      <p:sp>
        <p:nvSpPr>
          <p:cNvPr id="9" name="TextBox 8">
            <a:extLst>
              <a:ext uri="{FF2B5EF4-FFF2-40B4-BE49-F238E27FC236}">
                <a16:creationId xmlns:a16="http://schemas.microsoft.com/office/drawing/2014/main" id="{6697B4B8-CDE9-6DD2-35EF-F8F348E134D1}"/>
              </a:ext>
            </a:extLst>
          </p:cNvPr>
          <p:cNvSpPr txBox="1"/>
          <p:nvPr/>
        </p:nvSpPr>
        <p:spPr>
          <a:xfrm>
            <a:off x="8008531" y="4426628"/>
            <a:ext cx="3200400" cy="163121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Tahoma"/>
                <a:ea typeface="+mn-ea"/>
                <a:cs typeface="+mn-cs"/>
              </a:rPr>
              <a:t>For the Company: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58595B"/>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An engaged HBA Community internally</a:t>
            </a:r>
            <a:endParaRPr kumimoji="0" lang="en-US" sz="1200" b="0" i="0" u="none" strike="noStrike" kern="1200" cap="none" spc="0" normalizeH="0" baseline="0" noProof="0" dirty="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Customized task force for strategic priorities</a:t>
            </a:r>
            <a:endParaRPr kumimoji="0" lang="en-US" sz="1200" b="0" i="0" u="none" strike="noStrike" kern="1200" cap="none" spc="0" normalizeH="0" baseline="0" noProof="0" dirty="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Showcases inclusion initiatives</a:t>
            </a:r>
            <a:endParaRPr kumimoji="0" lang="en-US" sz="1200" b="0" i="0" u="none" strike="noStrike" kern="1200" cap="none" spc="0" normalizeH="0" baseline="0" noProof="0" dirty="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Positive impacts from group initiatives</a:t>
            </a:r>
            <a:endParaRPr kumimoji="0" lang="en-US" sz="1200" b="0" i="0" u="none" strike="noStrike" kern="1200" cap="none" spc="0" normalizeH="0" baseline="0" noProof="0" dirty="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Develops, diversifies, retains talent</a:t>
            </a:r>
            <a:endParaRPr kumimoji="0" lang="en-US" sz="1200" b="0" i="0" u="none" strike="noStrike" kern="1200" cap="none" spc="0" normalizeH="0" baseline="0" noProof="0" dirty="0">
              <a:ln>
                <a:noFill/>
              </a:ln>
              <a:solidFill>
                <a:srgbClr val="58595B"/>
              </a:solidFill>
              <a:effectLst/>
              <a:uLnTx/>
              <a:uFillTx/>
              <a:latin typeface="Tahoma"/>
              <a:ea typeface="Tahoma"/>
              <a:cs typeface="Tahoma"/>
            </a:endParaRPr>
          </a:p>
        </p:txBody>
      </p:sp>
      <p:sp>
        <p:nvSpPr>
          <p:cNvPr id="10" name="TextBox 9">
            <a:extLst>
              <a:ext uri="{FF2B5EF4-FFF2-40B4-BE49-F238E27FC236}">
                <a16:creationId xmlns:a16="http://schemas.microsoft.com/office/drawing/2014/main" id="{8C6E6046-FFC1-C6B3-A07F-B3350FF84927}"/>
              </a:ext>
            </a:extLst>
          </p:cNvPr>
          <p:cNvSpPr txBox="1"/>
          <p:nvPr/>
        </p:nvSpPr>
        <p:spPr>
          <a:xfrm>
            <a:off x="7976707" y="2234153"/>
            <a:ext cx="32640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8595B"/>
                </a:solidFill>
                <a:effectLst/>
                <a:uLnTx/>
                <a:uFillTx/>
                <a:latin typeface="Tahoma"/>
                <a:ea typeface="+mn-ea"/>
                <a:cs typeface="+mn-cs"/>
              </a:rPr>
              <a:t>THE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pic>
        <p:nvPicPr>
          <p:cNvPr id="4" name="Recorded Sound">
            <a:hlinkClick r:id="" action="ppaction://media"/>
            <a:extLst>
              <a:ext uri="{FF2B5EF4-FFF2-40B4-BE49-F238E27FC236}">
                <a16:creationId xmlns:a16="http://schemas.microsoft.com/office/drawing/2014/main" id="{E9DABC8A-104F-9D4B-3582-0C1CB2820E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97772" y="6419770"/>
            <a:ext cx="406400" cy="406400"/>
          </a:xfrm>
          <a:prstGeom prst="rect">
            <a:avLst/>
          </a:prstGeom>
        </p:spPr>
      </p:pic>
    </p:spTree>
    <p:extLst>
      <p:ext uri="{BB962C8B-B14F-4D97-AF65-F5344CB8AC3E}">
        <p14:creationId xmlns:p14="http://schemas.microsoft.com/office/powerpoint/2010/main" val="1397298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1854">
        <p159:morph option="byObject"/>
      </p:transition>
    </mc:Choice>
    <mc:Fallback>
      <p:transition spd="slow" advTm="318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20" fill="hold"/>
                                        <p:tgtEl>
                                          <p:spTgt spid="4"/>
                                        </p:tgtEl>
                                      </p:cBhvr>
                                    </p:cmd>
                                  </p:childTnLst>
                                </p:cTn>
                              </p:par>
                              <p:par>
                                <p:cTn id="7" presetID="42" presetClass="entr" presetSubtype="0" fill="hold" grpId="0" nodeType="withEffect">
                                  <p:stCondLst>
                                    <p:cond delay="5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1000"/>
                                        <p:tgtEl>
                                          <p:spTgt spid="5">
                                            <p:txEl>
                                              <p:pRg st="0" end="0"/>
                                            </p:txEl>
                                          </p:spTgt>
                                        </p:tgtEl>
                                      </p:cBhvr>
                                    </p:animEffect>
                                    <p:anim calcmode="lin" valueType="num">
                                      <p:cBhvr>
                                        <p:cTn id="1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500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3200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44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45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7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5" grpId="0" uiExpand="1" build="p"/>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A0F-F045-78B7-F4D3-167652552C62}"/>
              </a:ext>
            </a:extLst>
          </p:cNvPr>
          <p:cNvSpPr>
            <a:spLocks noGrp="1"/>
          </p:cNvSpPr>
          <p:nvPr>
            <p:ph type="title"/>
          </p:nvPr>
        </p:nvSpPr>
        <p:spPr/>
        <p:txBody>
          <a:bodyPr/>
          <a:lstStyle/>
          <a:p>
            <a:r>
              <a:rPr lang="en-US" dirty="0"/>
              <a:t>Key Definitions and Roles</a:t>
            </a:r>
          </a:p>
        </p:txBody>
      </p:sp>
      <p:sp>
        <p:nvSpPr>
          <p:cNvPr id="3" name="Text Placeholder 2">
            <a:extLst>
              <a:ext uri="{FF2B5EF4-FFF2-40B4-BE49-F238E27FC236}">
                <a16:creationId xmlns:a16="http://schemas.microsoft.com/office/drawing/2014/main" id="{E86A9BAA-2153-0AE9-756B-D46A9D4253A6}"/>
              </a:ext>
            </a:extLst>
          </p:cNvPr>
          <p:cNvSpPr>
            <a:spLocks noGrp="1"/>
          </p:cNvSpPr>
          <p:nvPr>
            <p:ph type="body" sz="quarter" idx="10"/>
          </p:nvPr>
        </p:nvSpPr>
        <p:spPr>
          <a:xfrm>
            <a:off x="4750816" y="1923444"/>
            <a:ext cx="7176577" cy="3949700"/>
          </a:xfrm>
        </p:spPr>
        <p:txBody>
          <a:bodyPr vert="horz" lIns="91440" tIns="45720" rIns="91440" bIns="45720" rtlCol="0" anchor="t">
            <a:noAutofit/>
          </a:bodyPr>
          <a:lstStyle/>
          <a:p>
            <a:pPr marL="0" indent="0" algn="l">
              <a:lnSpc>
                <a:spcPct val="100000"/>
              </a:lnSpc>
              <a:spcBef>
                <a:spcPts val="1200"/>
              </a:spcBef>
              <a:buNone/>
            </a:pPr>
            <a:r>
              <a:rPr lang="en-US" sz="1200" b="1" dirty="0"/>
              <a:t>Executive Sponsor(s): </a:t>
            </a:r>
            <a:r>
              <a:rPr lang="en-US" sz="1200" dirty="0">
                <a:solidFill>
                  <a:srgbClr val="57585B"/>
                </a:solidFill>
              </a:rPr>
              <a:t>the </a:t>
            </a:r>
            <a:r>
              <a:rPr lang="en-US" sz="1200" b="0" i="0" u="none" strike="noStrike" baseline="0" dirty="0">
                <a:solidFill>
                  <a:srgbClr val="57585B"/>
                </a:solidFill>
              </a:rPr>
              <a:t>senior executive supporters of the program internally who provide strategic guidance,</a:t>
            </a:r>
            <a:r>
              <a:rPr lang="en-US" sz="1200" b="0" i="0" u="none" strike="noStrike" dirty="0">
                <a:solidFill>
                  <a:srgbClr val="57585B"/>
                </a:solidFill>
              </a:rPr>
              <a:t> inspiration and mentoring.</a:t>
            </a:r>
            <a:endParaRPr lang="en-US" sz="1200" dirty="0">
              <a:solidFill>
                <a:srgbClr val="57585B"/>
              </a:solidFill>
            </a:endParaRPr>
          </a:p>
          <a:p>
            <a:pPr marL="0" indent="0" algn="l">
              <a:lnSpc>
                <a:spcPct val="100000"/>
              </a:lnSpc>
              <a:spcBef>
                <a:spcPts val="1200"/>
              </a:spcBef>
              <a:buNone/>
            </a:pPr>
            <a:r>
              <a:rPr lang="en-US" sz="1200" b="1" dirty="0"/>
              <a:t>Champion(s): </a:t>
            </a:r>
            <a:r>
              <a:rPr lang="en-US" sz="1200" dirty="0"/>
              <a:t>are the key internal success drivers of the program who strategically and tactically plan the program’s setup and launch, oversee cohort progress, and motivate the group.</a:t>
            </a:r>
          </a:p>
          <a:p>
            <a:pPr marL="0" indent="0" algn="l">
              <a:lnSpc>
                <a:spcPct val="100000"/>
              </a:lnSpc>
              <a:spcBef>
                <a:spcPts val="1200"/>
              </a:spcBef>
              <a:buNone/>
            </a:pPr>
            <a:r>
              <a:rPr lang="en-US" sz="1200" b="1" dirty="0"/>
              <a:t>Ambassadors: </a:t>
            </a:r>
            <a:r>
              <a:rPr lang="en-US" sz="1200" dirty="0"/>
              <a:t>the participants of the company’s current program cohort – YOU! Congratulations on being selected for this unique and impactful leadership development program.</a:t>
            </a:r>
          </a:p>
          <a:p>
            <a:pPr marL="0" indent="0">
              <a:lnSpc>
                <a:spcPct val="100000"/>
              </a:lnSpc>
              <a:spcBef>
                <a:spcPts val="1200"/>
              </a:spcBef>
              <a:buNone/>
            </a:pPr>
            <a:r>
              <a:rPr lang="en-US" sz="1200" b="1" dirty="0"/>
              <a:t>Executive Committee:</a:t>
            </a:r>
            <a:r>
              <a:rPr lang="en-US" sz="1200" dirty="0"/>
              <a:t> </a:t>
            </a:r>
            <a:r>
              <a:rPr lang="en-US" sz="1200" dirty="0">
                <a:solidFill>
                  <a:schemeClr val="tx2"/>
                </a:solidFill>
              </a:rPr>
              <a:t>Ambassadors</a:t>
            </a:r>
            <a:r>
              <a:rPr lang="en-US" sz="1200" b="1" dirty="0">
                <a:solidFill>
                  <a:schemeClr val="accent1"/>
                </a:solidFill>
              </a:rPr>
              <a:t> </a:t>
            </a:r>
            <a:r>
              <a:rPr lang="en-US" sz="1200" dirty="0">
                <a:solidFill>
                  <a:srgbClr val="58595B"/>
                </a:solidFill>
              </a:rPr>
              <a:t>who </a:t>
            </a:r>
            <a:r>
              <a:rPr lang="en-US" sz="1200" dirty="0"/>
              <a:t>self-select into the leadership team of the cohort; works closely with HBA advisors to ensure group is making progress towards goals</a:t>
            </a:r>
          </a:p>
          <a:p>
            <a:pPr marL="0" marR="0" indent="0">
              <a:lnSpc>
                <a:spcPct val="100000"/>
              </a:lnSpc>
              <a:spcBef>
                <a:spcPts val="1200"/>
              </a:spcBef>
              <a:buNone/>
            </a:pPr>
            <a:r>
              <a:rPr lang="en-US" sz="1200" b="1" dirty="0"/>
              <a:t>Team lead(s): </a:t>
            </a:r>
            <a:r>
              <a:rPr lang="en-US" sz="1200" dirty="0"/>
              <a:t>individuals who self-select into leading the group initiatives </a:t>
            </a:r>
          </a:p>
          <a:p>
            <a:pPr marL="0" marR="0" indent="0">
              <a:lnSpc>
                <a:spcPct val="100000"/>
              </a:lnSpc>
              <a:spcBef>
                <a:spcPts val="1200"/>
              </a:spcBef>
              <a:spcAft>
                <a:spcPts val="1800"/>
              </a:spcAft>
              <a:buNone/>
            </a:pPr>
            <a:r>
              <a:rPr lang="en-US" sz="1200" b="1" dirty="0"/>
              <a:t>Cohort</a:t>
            </a:r>
            <a:r>
              <a:rPr lang="en-US" sz="1200" b="1" dirty="0">
                <a:latin typeface="+mj-lt"/>
              </a:rPr>
              <a:t>: </a:t>
            </a:r>
            <a:r>
              <a:rPr lang="en-US" sz="1200" dirty="0">
                <a:latin typeface="+mj-lt"/>
              </a:rPr>
              <a:t>a group of Ambassadors participating in an Ambassador Program </a:t>
            </a:r>
          </a:p>
          <a:p>
            <a:pPr marL="0" indent="0">
              <a:lnSpc>
                <a:spcPct val="100000"/>
              </a:lnSpc>
              <a:spcBef>
                <a:spcPts val="1200"/>
              </a:spcBef>
              <a:buNone/>
            </a:pPr>
            <a:r>
              <a:rPr lang="en-US" sz="1200" b="1" dirty="0">
                <a:solidFill>
                  <a:schemeClr val="accent1"/>
                </a:solidFill>
                <a:effectLst/>
                <a:latin typeface="+mj-lt"/>
                <a:ea typeface="Tahoma"/>
                <a:cs typeface="Tahoma"/>
              </a:rPr>
              <a:t>HBA Advisor: </a:t>
            </a:r>
            <a:r>
              <a:rPr lang="en-US" sz="1200" dirty="0">
                <a:effectLst/>
                <a:latin typeface="+mj-lt"/>
              </a:rPr>
              <a:t>HBA-trained volunteers assigned to each cohort, working closely with the executive committee, providing coaching and guidance to help drive the groups momentum, and ensuring the cohor</a:t>
            </a:r>
            <a:r>
              <a:rPr lang="en-US" sz="1200" dirty="0">
                <a:latin typeface="+mj-lt"/>
              </a:rPr>
              <a:t>t is making progress towards goals. Every Ambassador Program is assigned two HBA Advisors.</a:t>
            </a:r>
          </a:p>
          <a:p>
            <a:pPr marL="0" indent="0">
              <a:lnSpc>
                <a:spcPct val="100000"/>
              </a:lnSpc>
              <a:spcBef>
                <a:spcPts val="1200"/>
              </a:spcBef>
              <a:buNone/>
            </a:pPr>
            <a:r>
              <a:rPr lang="en-US" sz="1200" b="1" dirty="0">
                <a:solidFill>
                  <a:schemeClr val="accent1"/>
                </a:solidFill>
                <a:latin typeface="+mj-lt"/>
              </a:rPr>
              <a:t>HBA Community of Practice: </a:t>
            </a:r>
            <a:r>
              <a:rPr lang="en-US" sz="1200" b="0" i="0" dirty="0">
                <a:effectLst/>
                <a:latin typeface="+mj-lt"/>
              </a:rPr>
              <a:t>an HBA forum to enhance the HBA Ambassador experience through shared knowledge, professional development, and best practices for all participants, delivered via</a:t>
            </a:r>
            <a:r>
              <a:rPr lang="en-US" sz="1200" dirty="0">
                <a:latin typeface="+mj-lt"/>
              </a:rPr>
              <a:t> a combination of </a:t>
            </a:r>
            <a:r>
              <a:rPr lang="en-US" sz="1200" b="1" dirty="0">
                <a:latin typeface="+mj-lt"/>
              </a:rPr>
              <a:t>live meetings </a:t>
            </a:r>
            <a:r>
              <a:rPr lang="en-US" sz="1200" dirty="0">
                <a:latin typeface="+mj-lt"/>
              </a:rPr>
              <a:t>and </a:t>
            </a:r>
            <a:r>
              <a:rPr lang="en-US" sz="1200" b="1" dirty="0">
                <a:latin typeface="+mj-lt"/>
              </a:rPr>
              <a:t>virtual Community forums</a:t>
            </a:r>
            <a:r>
              <a:rPr lang="en-US" sz="1200" dirty="0">
                <a:latin typeface="+mj-lt"/>
              </a:rPr>
              <a:t>.</a:t>
            </a:r>
            <a:endParaRPr lang="en-US" sz="1200" dirty="0">
              <a:latin typeface="+mj-lt"/>
              <a:ea typeface="Tahoma"/>
              <a:cs typeface="Tahoma"/>
            </a:endParaRPr>
          </a:p>
          <a:p>
            <a:pPr marL="0" indent="0">
              <a:lnSpc>
                <a:spcPct val="100000"/>
              </a:lnSpc>
              <a:spcBef>
                <a:spcPts val="0"/>
              </a:spcBef>
              <a:buNone/>
            </a:pPr>
            <a:endParaRPr lang="en-US" sz="1100" b="1" dirty="0">
              <a:solidFill>
                <a:schemeClr val="tx1"/>
              </a:solidFill>
              <a:effectLst/>
              <a:latin typeface="+mj-lt"/>
              <a:ea typeface="Tahoma" panose="020B0604030504040204" pitchFamily="34" charset="0"/>
              <a:cs typeface="Tahoma" panose="020B0604030504040204" pitchFamily="34" charset="0"/>
            </a:endParaRPr>
          </a:p>
          <a:p>
            <a:pPr marL="0" marR="0" indent="0">
              <a:lnSpc>
                <a:spcPct val="100000"/>
              </a:lnSpc>
              <a:spcBef>
                <a:spcPts val="0"/>
              </a:spcBef>
              <a:spcAft>
                <a:spcPts val="1800"/>
              </a:spcAft>
              <a:buNone/>
            </a:pPr>
            <a:endParaRPr lang="en-US" sz="1100" dirty="0"/>
          </a:p>
        </p:txBody>
      </p:sp>
      <p:pic>
        <p:nvPicPr>
          <p:cNvPr id="4" name="Recorded Sound">
            <a:hlinkClick r:id="" action="ppaction://media"/>
            <a:extLst>
              <a:ext uri="{FF2B5EF4-FFF2-40B4-BE49-F238E27FC236}">
                <a16:creationId xmlns:a16="http://schemas.microsoft.com/office/drawing/2014/main" id="{54DDB66F-BA78-C94A-B9AF-32D095D9A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39898" y="6466068"/>
            <a:ext cx="406400" cy="406400"/>
          </a:xfrm>
          <a:prstGeom prst="rect">
            <a:avLst/>
          </a:prstGeom>
        </p:spPr>
      </p:pic>
    </p:spTree>
    <p:extLst>
      <p:ext uri="{BB962C8B-B14F-4D97-AF65-F5344CB8AC3E}">
        <p14:creationId xmlns:p14="http://schemas.microsoft.com/office/powerpoint/2010/main" val="2852864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2573">
        <p159:morph option="byObject"/>
      </p:transition>
    </mc:Choice>
    <mc:Fallback>
      <p:transition spd="slow" advTm="1525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73" fill="hold"/>
                                        <p:tgtEl>
                                          <p:spTgt spid="4"/>
                                        </p:tgtEl>
                                      </p:cBhvr>
                                    </p:cmd>
                                  </p:childTnLst>
                                </p:cTn>
                              </p:par>
                              <p:par>
                                <p:cTn id="7" presetID="42" presetClass="entr" presetSubtype="0" fill="hold" grpId="0" nodeType="withEffect">
                                  <p:stCondLst>
                                    <p:cond delay="10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36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62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7520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9000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9830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0810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3230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89BDE88-4DA5-DC7F-8646-9A98633B5637}"/>
              </a:ext>
            </a:extLst>
          </p:cNvPr>
          <p:cNvCxnSpPr>
            <a:cxnSpLocks/>
          </p:cNvCxnSpPr>
          <p:nvPr/>
        </p:nvCxnSpPr>
        <p:spPr>
          <a:xfrm flipH="1">
            <a:off x="1039792"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5BD166-5F52-BC1A-8F84-DF2230DB5867}"/>
              </a:ext>
            </a:extLst>
          </p:cNvPr>
          <p:cNvCxnSpPr>
            <a:cxnSpLocks/>
          </p:cNvCxnSpPr>
          <p:nvPr/>
        </p:nvCxnSpPr>
        <p:spPr>
          <a:xfrm flipH="1">
            <a:off x="1781153"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602240-2E46-73CF-20C3-DF4D1023F540}"/>
              </a:ext>
            </a:extLst>
          </p:cNvPr>
          <p:cNvCxnSpPr>
            <a:cxnSpLocks/>
          </p:cNvCxnSpPr>
          <p:nvPr/>
        </p:nvCxnSpPr>
        <p:spPr>
          <a:xfrm flipH="1">
            <a:off x="2522514"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941E44-A3B2-73DB-0497-7277396A2353}"/>
              </a:ext>
            </a:extLst>
          </p:cNvPr>
          <p:cNvCxnSpPr>
            <a:cxnSpLocks/>
          </p:cNvCxnSpPr>
          <p:nvPr/>
        </p:nvCxnSpPr>
        <p:spPr>
          <a:xfrm flipH="1">
            <a:off x="3263875"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ED2C2A-505B-892D-2BE3-6EF38A17A132}"/>
              </a:ext>
            </a:extLst>
          </p:cNvPr>
          <p:cNvCxnSpPr>
            <a:cxnSpLocks/>
          </p:cNvCxnSpPr>
          <p:nvPr/>
        </p:nvCxnSpPr>
        <p:spPr>
          <a:xfrm flipH="1">
            <a:off x="4005236"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E39283-EB22-5E61-9FA2-C7CEC892B7F4}"/>
              </a:ext>
            </a:extLst>
          </p:cNvPr>
          <p:cNvCxnSpPr>
            <a:cxnSpLocks/>
          </p:cNvCxnSpPr>
          <p:nvPr/>
        </p:nvCxnSpPr>
        <p:spPr>
          <a:xfrm flipH="1">
            <a:off x="4746597"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826E9C-B34E-353A-5C6A-7B8E9C598FF4}"/>
              </a:ext>
            </a:extLst>
          </p:cNvPr>
          <p:cNvCxnSpPr>
            <a:cxnSpLocks/>
          </p:cNvCxnSpPr>
          <p:nvPr/>
        </p:nvCxnSpPr>
        <p:spPr>
          <a:xfrm flipH="1">
            <a:off x="5487958"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9B012A-9EE2-D97A-6D97-3AD425A45518}"/>
              </a:ext>
            </a:extLst>
          </p:cNvPr>
          <p:cNvCxnSpPr>
            <a:cxnSpLocks/>
          </p:cNvCxnSpPr>
          <p:nvPr/>
        </p:nvCxnSpPr>
        <p:spPr>
          <a:xfrm flipH="1">
            <a:off x="6229319"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59A7F5-666D-F9B2-143B-BE2BA13D14B4}"/>
              </a:ext>
            </a:extLst>
          </p:cNvPr>
          <p:cNvCxnSpPr>
            <a:cxnSpLocks/>
          </p:cNvCxnSpPr>
          <p:nvPr/>
        </p:nvCxnSpPr>
        <p:spPr>
          <a:xfrm flipH="1">
            <a:off x="6970680"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7C8AD16-26E0-B8D2-1010-79123B2E32E6}"/>
              </a:ext>
            </a:extLst>
          </p:cNvPr>
          <p:cNvCxnSpPr>
            <a:cxnSpLocks/>
          </p:cNvCxnSpPr>
          <p:nvPr/>
        </p:nvCxnSpPr>
        <p:spPr>
          <a:xfrm flipH="1">
            <a:off x="7712041"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3C54A55-18EF-0EAA-92C5-B14D82A36972}"/>
              </a:ext>
            </a:extLst>
          </p:cNvPr>
          <p:cNvCxnSpPr>
            <a:cxnSpLocks/>
          </p:cNvCxnSpPr>
          <p:nvPr/>
        </p:nvCxnSpPr>
        <p:spPr>
          <a:xfrm flipH="1">
            <a:off x="8453398"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597B85-825A-AAE5-7A66-34EB615CABCC}"/>
              </a:ext>
            </a:extLst>
          </p:cNvPr>
          <p:cNvCxnSpPr>
            <a:cxnSpLocks/>
          </p:cNvCxnSpPr>
          <p:nvPr/>
        </p:nvCxnSpPr>
        <p:spPr>
          <a:xfrm flipH="1">
            <a:off x="9132244"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D4FE9B-934E-8DC5-A856-119B610F9B41}"/>
              </a:ext>
            </a:extLst>
          </p:cNvPr>
          <p:cNvCxnSpPr>
            <a:cxnSpLocks/>
          </p:cNvCxnSpPr>
          <p:nvPr/>
        </p:nvCxnSpPr>
        <p:spPr>
          <a:xfrm flipH="1">
            <a:off x="9873605" y="1770758"/>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60C629D-4B3A-F122-CF6C-7682C445431A}"/>
              </a:ext>
            </a:extLst>
          </p:cNvPr>
          <p:cNvSpPr txBox="1"/>
          <p:nvPr/>
        </p:nvSpPr>
        <p:spPr>
          <a:xfrm rot="5400000">
            <a:off x="43063" y="3666485"/>
            <a:ext cx="4255818" cy="369332"/>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a:ea typeface="+mn-ea"/>
                <a:cs typeface="+mn-cs"/>
              </a:rPr>
              <a:t>LAUNCH</a:t>
            </a:r>
          </a:p>
        </p:txBody>
      </p:sp>
      <p:sp>
        <p:nvSpPr>
          <p:cNvPr id="43" name="Arrow: Right 42">
            <a:extLst>
              <a:ext uri="{FF2B5EF4-FFF2-40B4-BE49-F238E27FC236}">
                <a16:creationId xmlns:a16="http://schemas.microsoft.com/office/drawing/2014/main" id="{70222EB2-919B-AEC7-3B31-78943678C7CD}"/>
              </a:ext>
            </a:extLst>
          </p:cNvPr>
          <p:cNvSpPr/>
          <p:nvPr/>
        </p:nvSpPr>
        <p:spPr>
          <a:xfrm>
            <a:off x="2457347" y="1509768"/>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ahoma"/>
                <a:ea typeface="+mn-ea"/>
                <a:cs typeface="+mn-cs"/>
              </a:rPr>
              <a:t>HBA Ambassador Community of Practice</a:t>
            </a:r>
          </a:p>
        </p:txBody>
      </p:sp>
      <p:sp>
        <p:nvSpPr>
          <p:cNvPr id="44" name="Arrow: Right 43">
            <a:extLst>
              <a:ext uri="{FF2B5EF4-FFF2-40B4-BE49-F238E27FC236}">
                <a16:creationId xmlns:a16="http://schemas.microsoft.com/office/drawing/2014/main" id="{B9FA657F-BF36-4116-9873-4DAAB50FA8FA}"/>
              </a:ext>
            </a:extLst>
          </p:cNvPr>
          <p:cNvSpPr/>
          <p:nvPr/>
        </p:nvSpPr>
        <p:spPr>
          <a:xfrm>
            <a:off x="2552825" y="4841583"/>
            <a:ext cx="7722714" cy="622072"/>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ahoma"/>
                <a:ea typeface="+mn-ea"/>
                <a:cs typeface="+mn-cs"/>
              </a:rPr>
              <a:t>Internal leadership team</a:t>
            </a:r>
          </a:p>
        </p:txBody>
      </p:sp>
      <p:sp>
        <p:nvSpPr>
          <p:cNvPr id="45" name="TextBox 44">
            <a:extLst>
              <a:ext uri="{FF2B5EF4-FFF2-40B4-BE49-F238E27FC236}">
                <a16:creationId xmlns:a16="http://schemas.microsoft.com/office/drawing/2014/main" id="{58B61161-00F4-1451-DB8D-2FE64AFAA28E}"/>
              </a:ext>
            </a:extLst>
          </p:cNvPr>
          <p:cNvSpPr txBox="1"/>
          <p:nvPr/>
        </p:nvSpPr>
        <p:spPr>
          <a:xfrm>
            <a:off x="1000310" y="4949045"/>
            <a:ext cx="11861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8595B"/>
                </a:solidFill>
                <a:effectLst/>
                <a:uLnTx/>
                <a:uFillTx/>
                <a:latin typeface="Tahoma"/>
                <a:ea typeface="+mn-ea"/>
                <a:cs typeface="+mn-cs"/>
              </a:rPr>
              <a:t>Executive Committee</a:t>
            </a:r>
          </a:p>
        </p:txBody>
      </p:sp>
      <p:sp>
        <p:nvSpPr>
          <p:cNvPr id="46" name="Arrow: Right 45">
            <a:extLst>
              <a:ext uri="{FF2B5EF4-FFF2-40B4-BE49-F238E27FC236}">
                <a16:creationId xmlns:a16="http://schemas.microsoft.com/office/drawing/2014/main" id="{647E3E3A-6DFA-D65D-33D9-A638DF6D56C7}"/>
              </a:ext>
            </a:extLst>
          </p:cNvPr>
          <p:cNvSpPr/>
          <p:nvPr/>
        </p:nvSpPr>
        <p:spPr>
          <a:xfrm>
            <a:off x="832818" y="2303524"/>
            <a:ext cx="1158697" cy="1071722"/>
          </a:xfrm>
          <a:prstGeom prst="rightArrow">
            <a:avLst>
              <a:gd name="adj1" fmla="val 50000"/>
              <a:gd name="adj2" fmla="val 19465"/>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Tahoma"/>
                <a:ea typeface="+mn-ea"/>
                <a:cs typeface="+mn-cs"/>
              </a:rPr>
              <a:t>Orientation</a:t>
            </a:r>
          </a:p>
        </p:txBody>
      </p:sp>
      <p:sp>
        <p:nvSpPr>
          <p:cNvPr id="47" name="Star: 5 Points 46">
            <a:extLst>
              <a:ext uri="{FF2B5EF4-FFF2-40B4-BE49-F238E27FC236}">
                <a16:creationId xmlns:a16="http://schemas.microsoft.com/office/drawing/2014/main" id="{DFE0BF6A-F42C-CAC3-8158-410718B3FE58}"/>
              </a:ext>
            </a:extLst>
          </p:cNvPr>
          <p:cNvSpPr/>
          <p:nvPr/>
        </p:nvSpPr>
        <p:spPr>
          <a:xfrm>
            <a:off x="2826789" y="2465082"/>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Star: 5 Points 48">
            <a:extLst>
              <a:ext uri="{FF2B5EF4-FFF2-40B4-BE49-F238E27FC236}">
                <a16:creationId xmlns:a16="http://schemas.microsoft.com/office/drawing/2014/main" id="{30B6BC0D-F34A-1EA7-9175-AC322009BCEA}"/>
              </a:ext>
            </a:extLst>
          </p:cNvPr>
          <p:cNvSpPr/>
          <p:nvPr/>
        </p:nvSpPr>
        <p:spPr>
          <a:xfrm>
            <a:off x="3534689" y="2465082"/>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Star: 5 Points 50">
            <a:extLst>
              <a:ext uri="{FF2B5EF4-FFF2-40B4-BE49-F238E27FC236}">
                <a16:creationId xmlns:a16="http://schemas.microsoft.com/office/drawing/2014/main" id="{AC79FD82-FA1F-B58F-83EB-22C3B514CE53}"/>
              </a:ext>
            </a:extLst>
          </p:cNvPr>
          <p:cNvSpPr/>
          <p:nvPr/>
        </p:nvSpPr>
        <p:spPr>
          <a:xfrm>
            <a:off x="4242589" y="2484917"/>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Star: 5 Points 52">
            <a:extLst>
              <a:ext uri="{FF2B5EF4-FFF2-40B4-BE49-F238E27FC236}">
                <a16:creationId xmlns:a16="http://schemas.microsoft.com/office/drawing/2014/main" id="{22960067-09B1-B33B-D0DD-6CC2627811D8}"/>
              </a:ext>
            </a:extLst>
          </p:cNvPr>
          <p:cNvSpPr/>
          <p:nvPr/>
        </p:nvSpPr>
        <p:spPr>
          <a:xfrm>
            <a:off x="4950489" y="2484917"/>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Star: 5 Points 54">
            <a:extLst>
              <a:ext uri="{FF2B5EF4-FFF2-40B4-BE49-F238E27FC236}">
                <a16:creationId xmlns:a16="http://schemas.microsoft.com/office/drawing/2014/main" id="{78745869-8CCA-CE90-D247-9DD19FF53272}"/>
              </a:ext>
            </a:extLst>
          </p:cNvPr>
          <p:cNvSpPr/>
          <p:nvPr/>
        </p:nvSpPr>
        <p:spPr>
          <a:xfrm>
            <a:off x="5658389" y="2483593"/>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Star: 5 Points 56">
            <a:extLst>
              <a:ext uri="{FF2B5EF4-FFF2-40B4-BE49-F238E27FC236}">
                <a16:creationId xmlns:a16="http://schemas.microsoft.com/office/drawing/2014/main" id="{53396D7D-8159-72B6-DD6F-B1372B66EAF6}"/>
              </a:ext>
            </a:extLst>
          </p:cNvPr>
          <p:cNvSpPr/>
          <p:nvPr/>
        </p:nvSpPr>
        <p:spPr>
          <a:xfrm>
            <a:off x="6366289" y="2483593"/>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Star: 5 Points 58">
            <a:extLst>
              <a:ext uri="{FF2B5EF4-FFF2-40B4-BE49-F238E27FC236}">
                <a16:creationId xmlns:a16="http://schemas.microsoft.com/office/drawing/2014/main" id="{E232633D-BC49-2473-61E1-2B06C790DA82}"/>
              </a:ext>
            </a:extLst>
          </p:cNvPr>
          <p:cNvSpPr/>
          <p:nvPr/>
        </p:nvSpPr>
        <p:spPr>
          <a:xfrm>
            <a:off x="7074189" y="2488074"/>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Star: 5 Points 60">
            <a:extLst>
              <a:ext uri="{FF2B5EF4-FFF2-40B4-BE49-F238E27FC236}">
                <a16:creationId xmlns:a16="http://schemas.microsoft.com/office/drawing/2014/main" id="{D3180D09-5E88-6261-9830-038965FEEAB5}"/>
              </a:ext>
            </a:extLst>
          </p:cNvPr>
          <p:cNvSpPr/>
          <p:nvPr/>
        </p:nvSpPr>
        <p:spPr>
          <a:xfrm>
            <a:off x="7782089" y="2488074"/>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Star: 5 Points 62">
            <a:extLst>
              <a:ext uri="{FF2B5EF4-FFF2-40B4-BE49-F238E27FC236}">
                <a16:creationId xmlns:a16="http://schemas.microsoft.com/office/drawing/2014/main" id="{147D26DC-3B79-A7E7-D95A-CC16046BF30D}"/>
              </a:ext>
            </a:extLst>
          </p:cNvPr>
          <p:cNvSpPr/>
          <p:nvPr/>
        </p:nvSpPr>
        <p:spPr>
          <a:xfrm>
            <a:off x="8489989" y="2472079"/>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Star: 5 Points 64">
            <a:extLst>
              <a:ext uri="{FF2B5EF4-FFF2-40B4-BE49-F238E27FC236}">
                <a16:creationId xmlns:a16="http://schemas.microsoft.com/office/drawing/2014/main" id="{6E5E1736-C516-0085-A606-71DD755B10DB}"/>
              </a:ext>
            </a:extLst>
          </p:cNvPr>
          <p:cNvSpPr/>
          <p:nvPr/>
        </p:nvSpPr>
        <p:spPr>
          <a:xfrm>
            <a:off x="9197889" y="2472079"/>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Star: 5 Points 66">
            <a:extLst>
              <a:ext uri="{FF2B5EF4-FFF2-40B4-BE49-F238E27FC236}">
                <a16:creationId xmlns:a16="http://schemas.microsoft.com/office/drawing/2014/main" id="{D839A08F-D073-FE10-094F-53155EBD028D}"/>
              </a:ext>
            </a:extLst>
          </p:cNvPr>
          <p:cNvSpPr/>
          <p:nvPr/>
        </p:nvSpPr>
        <p:spPr>
          <a:xfrm>
            <a:off x="9905781" y="2446438"/>
            <a:ext cx="190592" cy="222167"/>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row: Right 72">
            <a:extLst>
              <a:ext uri="{FF2B5EF4-FFF2-40B4-BE49-F238E27FC236}">
                <a16:creationId xmlns:a16="http://schemas.microsoft.com/office/drawing/2014/main" id="{12EBCA4F-924A-F847-0150-76237C3FF748}"/>
              </a:ext>
            </a:extLst>
          </p:cNvPr>
          <p:cNvSpPr/>
          <p:nvPr/>
        </p:nvSpPr>
        <p:spPr>
          <a:xfrm>
            <a:off x="2344274" y="4616070"/>
            <a:ext cx="726745" cy="1098124"/>
          </a:xfrm>
          <a:prstGeom prst="rightArrow">
            <a:avLst>
              <a:gd name="adj1" fmla="val 50000"/>
              <a:gd name="adj2" fmla="val 21579"/>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Tahoma"/>
                <a:ea typeface="+mn-ea"/>
                <a:cs typeface="+mn-cs"/>
              </a:rPr>
              <a:t>Leadership Orientation</a:t>
            </a:r>
          </a:p>
        </p:txBody>
      </p:sp>
      <p:sp>
        <p:nvSpPr>
          <p:cNvPr id="87" name="Callout: Right Arrow 86">
            <a:extLst>
              <a:ext uri="{FF2B5EF4-FFF2-40B4-BE49-F238E27FC236}">
                <a16:creationId xmlns:a16="http://schemas.microsoft.com/office/drawing/2014/main" id="{F04E72F7-76ED-7EB8-5972-49BF1BCDA6AF}"/>
              </a:ext>
            </a:extLst>
          </p:cNvPr>
          <p:cNvSpPr/>
          <p:nvPr/>
        </p:nvSpPr>
        <p:spPr>
          <a:xfrm>
            <a:off x="10315376" y="1761657"/>
            <a:ext cx="1126219" cy="4215580"/>
          </a:xfrm>
          <a:prstGeom prst="rightArrowCallout">
            <a:avLst>
              <a:gd name="adj1" fmla="val 53896"/>
              <a:gd name="adj2" fmla="val 159227"/>
              <a:gd name="adj3" fmla="val 25000"/>
              <a:gd name="adj4" fmla="val 30014"/>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9" name="TextBox 88">
            <a:extLst>
              <a:ext uri="{FF2B5EF4-FFF2-40B4-BE49-F238E27FC236}">
                <a16:creationId xmlns:a16="http://schemas.microsoft.com/office/drawing/2014/main" id="{A8337C88-14BB-7A74-2131-1FBA65C4D592}"/>
              </a:ext>
            </a:extLst>
          </p:cNvPr>
          <p:cNvSpPr txBox="1"/>
          <p:nvPr/>
        </p:nvSpPr>
        <p:spPr>
          <a:xfrm rot="5400000">
            <a:off x="9692754" y="3816767"/>
            <a:ext cx="16098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a:ea typeface="+mn-ea"/>
                <a:cs typeface="+mn-cs"/>
              </a:rPr>
              <a:t>GRADUATION</a:t>
            </a:r>
          </a:p>
        </p:txBody>
      </p:sp>
      <p:sp>
        <p:nvSpPr>
          <p:cNvPr id="90" name="TextBox 89">
            <a:extLst>
              <a:ext uri="{FF2B5EF4-FFF2-40B4-BE49-F238E27FC236}">
                <a16:creationId xmlns:a16="http://schemas.microsoft.com/office/drawing/2014/main" id="{5F51AE0B-5A77-AB70-512A-165D653FDBC6}"/>
              </a:ext>
            </a:extLst>
          </p:cNvPr>
          <p:cNvSpPr txBox="1"/>
          <p:nvPr/>
        </p:nvSpPr>
        <p:spPr>
          <a:xfrm>
            <a:off x="10557226" y="3651645"/>
            <a:ext cx="8863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rPr>
              <a:t>HBA Alumni Communities</a:t>
            </a:r>
          </a:p>
        </p:txBody>
      </p:sp>
      <p:sp>
        <p:nvSpPr>
          <p:cNvPr id="71" name="TextBox 70">
            <a:extLst>
              <a:ext uri="{FF2B5EF4-FFF2-40B4-BE49-F238E27FC236}">
                <a16:creationId xmlns:a16="http://schemas.microsoft.com/office/drawing/2014/main" id="{ED4FD528-E324-436A-BCFF-797585074331}"/>
              </a:ext>
            </a:extLst>
          </p:cNvPr>
          <p:cNvSpPr txBox="1"/>
          <p:nvPr/>
        </p:nvSpPr>
        <p:spPr>
          <a:xfrm>
            <a:off x="2910279" y="2630775"/>
            <a:ext cx="5368394"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757A1"/>
                </a:solidFill>
                <a:effectLst/>
                <a:uLnTx/>
                <a:uFillTx/>
                <a:latin typeface="Tahoma"/>
                <a:ea typeface="+mn-ea"/>
                <a:cs typeface="+mn-cs"/>
              </a:rPr>
              <a:t>HBA Advisor support</a:t>
            </a:r>
          </a:p>
        </p:txBody>
      </p:sp>
      <p:sp>
        <p:nvSpPr>
          <p:cNvPr id="29" name="Star: 4 Points 28">
            <a:extLst>
              <a:ext uri="{FF2B5EF4-FFF2-40B4-BE49-F238E27FC236}">
                <a16:creationId xmlns:a16="http://schemas.microsoft.com/office/drawing/2014/main" id="{8D94AE04-323E-AEED-7887-49482DBADFB6}"/>
              </a:ext>
            </a:extLst>
          </p:cNvPr>
          <p:cNvSpPr/>
          <p:nvPr/>
        </p:nvSpPr>
        <p:spPr>
          <a:xfrm>
            <a:off x="9726854" y="4557164"/>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tar: 4 Points 30">
            <a:extLst>
              <a:ext uri="{FF2B5EF4-FFF2-40B4-BE49-F238E27FC236}">
                <a16:creationId xmlns:a16="http://schemas.microsoft.com/office/drawing/2014/main" id="{52CB634C-F36A-E3AC-4BA2-F16437638959}"/>
              </a:ext>
            </a:extLst>
          </p:cNvPr>
          <p:cNvSpPr/>
          <p:nvPr/>
        </p:nvSpPr>
        <p:spPr>
          <a:xfrm>
            <a:off x="2204218" y="2749512"/>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row: Right 31">
            <a:extLst>
              <a:ext uri="{FF2B5EF4-FFF2-40B4-BE49-F238E27FC236}">
                <a16:creationId xmlns:a16="http://schemas.microsoft.com/office/drawing/2014/main" id="{36B9FE7B-1885-8A10-218B-E5E387C5AB96}"/>
              </a:ext>
            </a:extLst>
          </p:cNvPr>
          <p:cNvSpPr/>
          <p:nvPr/>
        </p:nvSpPr>
        <p:spPr>
          <a:xfrm>
            <a:off x="2365668" y="2946075"/>
            <a:ext cx="1332573" cy="1071722"/>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ahoma"/>
                <a:ea typeface="+mn-ea"/>
                <a:cs typeface="+mn-cs"/>
              </a:rPr>
              <a:t>Ramp Up</a:t>
            </a:r>
          </a:p>
        </p:txBody>
      </p:sp>
      <p:sp>
        <p:nvSpPr>
          <p:cNvPr id="33" name="Arrow: Right 32">
            <a:extLst>
              <a:ext uri="{FF2B5EF4-FFF2-40B4-BE49-F238E27FC236}">
                <a16:creationId xmlns:a16="http://schemas.microsoft.com/office/drawing/2014/main" id="{9BF090E8-BD3C-34EB-5C3A-01FAE8E4181C}"/>
              </a:ext>
            </a:extLst>
          </p:cNvPr>
          <p:cNvSpPr/>
          <p:nvPr/>
        </p:nvSpPr>
        <p:spPr>
          <a:xfrm>
            <a:off x="3705645" y="3350523"/>
            <a:ext cx="5203495" cy="1071722"/>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ahoma"/>
                <a:ea typeface="+mn-ea"/>
                <a:cs typeface="+mn-cs"/>
              </a:rPr>
              <a:t>Making Progress</a:t>
            </a:r>
          </a:p>
        </p:txBody>
      </p:sp>
      <p:sp>
        <p:nvSpPr>
          <p:cNvPr id="42" name="Arrow: Right 41">
            <a:extLst>
              <a:ext uri="{FF2B5EF4-FFF2-40B4-BE49-F238E27FC236}">
                <a16:creationId xmlns:a16="http://schemas.microsoft.com/office/drawing/2014/main" id="{F5F420CB-C787-E74A-E721-0AA9C0C1F506}"/>
              </a:ext>
            </a:extLst>
          </p:cNvPr>
          <p:cNvSpPr/>
          <p:nvPr/>
        </p:nvSpPr>
        <p:spPr>
          <a:xfrm>
            <a:off x="8917728" y="3772356"/>
            <a:ext cx="1274996" cy="1071722"/>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Tahoma"/>
                <a:ea typeface="+mn-ea"/>
                <a:cs typeface="+mn-cs"/>
              </a:rPr>
              <a:t>Ramp Down</a:t>
            </a:r>
          </a:p>
        </p:txBody>
      </p:sp>
      <p:sp>
        <p:nvSpPr>
          <p:cNvPr id="68" name="Cross 67">
            <a:extLst>
              <a:ext uri="{FF2B5EF4-FFF2-40B4-BE49-F238E27FC236}">
                <a16:creationId xmlns:a16="http://schemas.microsoft.com/office/drawing/2014/main" id="{A74B1178-C012-1C8E-1E32-997746807458}"/>
              </a:ext>
            </a:extLst>
          </p:cNvPr>
          <p:cNvSpPr/>
          <p:nvPr/>
        </p:nvSpPr>
        <p:spPr>
          <a:xfrm>
            <a:off x="3584987" y="3330130"/>
            <a:ext cx="274616" cy="274320"/>
          </a:xfrm>
          <a:prstGeom prst="plus">
            <a:avLst/>
          </a:prstGeom>
          <a:solidFill>
            <a:schemeClr val="accent4"/>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0" name="Cross 69">
            <a:extLst>
              <a:ext uri="{FF2B5EF4-FFF2-40B4-BE49-F238E27FC236}">
                <a16:creationId xmlns:a16="http://schemas.microsoft.com/office/drawing/2014/main" id="{B2AB6A9E-2400-2268-68C6-1D6D14E687DF}"/>
              </a:ext>
            </a:extLst>
          </p:cNvPr>
          <p:cNvSpPr/>
          <p:nvPr/>
        </p:nvSpPr>
        <p:spPr>
          <a:xfrm>
            <a:off x="6111150" y="4099692"/>
            <a:ext cx="274616" cy="274320"/>
          </a:xfrm>
          <a:prstGeom prst="plus">
            <a:avLst/>
          </a:prstGeom>
          <a:solidFill>
            <a:schemeClr val="accent4"/>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4" name="TextBox 73">
            <a:extLst>
              <a:ext uri="{FF2B5EF4-FFF2-40B4-BE49-F238E27FC236}">
                <a16:creationId xmlns:a16="http://schemas.microsoft.com/office/drawing/2014/main" id="{14A7582E-5ECA-32DE-82FD-13DC2CD306D5}"/>
              </a:ext>
            </a:extLst>
          </p:cNvPr>
          <p:cNvSpPr txBox="1"/>
          <p:nvPr/>
        </p:nvSpPr>
        <p:spPr>
          <a:xfrm>
            <a:off x="3807675" y="3264868"/>
            <a:ext cx="16638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a:ea typeface="+mn-ea"/>
                <a:cs typeface="+mn-cs"/>
              </a:rPr>
              <a:t>MVP Presentations (as needed)</a:t>
            </a:r>
          </a:p>
        </p:txBody>
      </p:sp>
      <p:sp>
        <p:nvSpPr>
          <p:cNvPr id="75" name="TextBox 74">
            <a:extLst>
              <a:ext uri="{FF2B5EF4-FFF2-40B4-BE49-F238E27FC236}">
                <a16:creationId xmlns:a16="http://schemas.microsoft.com/office/drawing/2014/main" id="{33B20BFF-8653-3504-B09A-E1B4CE364391}"/>
              </a:ext>
            </a:extLst>
          </p:cNvPr>
          <p:cNvSpPr txBox="1"/>
          <p:nvPr/>
        </p:nvSpPr>
        <p:spPr>
          <a:xfrm>
            <a:off x="6346906" y="4129130"/>
            <a:ext cx="19797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a:ea typeface="+mn-ea"/>
                <a:cs typeface="+mn-cs"/>
              </a:rPr>
              <a:t>Mid-program progress presentations</a:t>
            </a:r>
          </a:p>
        </p:txBody>
      </p:sp>
      <p:sp>
        <p:nvSpPr>
          <p:cNvPr id="30" name="Star: 4 Points 29">
            <a:extLst>
              <a:ext uri="{FF2B5EF4-FFF2-40B4-BE49-F238E27FC236}">
                <a16:creationId xmlns:a16="http://schemas.microsoft.com/office/drawing/2014/main" id="{AC16BF02-B856-4EC1-14FF-90767A35DA73}"/>
              </a:ext>
            </a:extLst>
          </p:cNvPr>
          <p:cNvSpPr/>
          <p:nvPr/>
        </p:nvSpPr>
        <p:spPr>
          <a:xfrm>
            <a:off x="5692855" y="4273764"/>
            <a:ext cx="331780" cy="326401"/>
          </a:xfrm>
          <a:prstGeom prst="star4">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A071A1F8-E565-2E18-539F-4C4CFD717C5C}"/>
              </a:ext>
            </a:extLst>
          </p:cNvPr>
          <p:cNvSpPr txBox="1"/>
          <p:nvPr/>
        </p:nvSpPr>
        <p:spPr>
          <a:xfrm>
            <a:off x="8682273" y="4616070"/>
            <a:ext cx="19797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a:ea typeface="+mn-ea"/>
                <a:cs typeface="+mn-cs"/>
              </a:rPr>
              <a:t>Final self-assessment</a:t>
            </a:r>
          </a:p>
        </p:txBody>
      </p:sp>
      <p:sp>
        <p:nvSpPr>
          <p:cNvPr id="77" name="TextBox 76">
            <a:extLst>
              <a:ext uri="{FF2B5EF4-FFF2-40B4-BE49-F238E27FC236}">
                <a16:creationId xmlns:a16="http://schemas.microsoft.com/office/drawing/2014/main" id="{E9D7A8C5-DA88-CEB2-B128-AD54B799F232}"/>
              </a:ext>
            </a:extLst>
          </p:cNvPr>
          <p:cNvSpPr txBox="1"/>
          <p:nvPr/>
        </p:nvSpPr>
        <p:spPr>
          <a:xfrm>
            <a:off x="9274261" y="4065081"/>
            <a:ext cx="19797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a:ea typeface="+mn-ea"/>
                <a:cs typeface="+mn-cs"/>
              </a:rPr>
              <a:t>Final presentations</a:t>
            </a:r>
          </a:p>
        </p:txBody>
      </p:sp>
      <p:sp>
        <p:nvSpPr>
          <p:cNvPr id="78" name="TextBox 77">
            <a:extLst>
              <a:ext uri="{FF2B5EF4-FFF2-40B4-BE49-F238E27FC236}">
                <a16:creationId xmlns:a16="http://schemas.microsoft.com/office/drawing/2014/main" id="{1395E9BE-15A3-C764-AA94-D863BB0DB463}"/>
              </a:ext>
            </a:extLst>
          </p:cNvPr>
          <p:cNvSpPr txBox="1"/>
          <p:nvPr/>
        </p:nvSpPr>
        <p:spPr>
          <a:xfrm>
            <a:off x="5964598" y="4344591"/>
            <a:ext cx="19797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a:ea typeface="+mn-ea"/>
                <a:cs typeface="+mn-cs"/>
              </a:rPr>
              <a:t>Mid-program self-assessment</a:t>
            </a:r>
          </a:p>
        </p:txBody>
      </p:sp>
      <p:sp>
        <p:nvSpPr>
          <p:cNvPr id="79" name="TextBox 78">
            <a:extLst>
              <a:ext uri="{FF2B5EF4-FFF2-40B4-BE49-F238E27FC236}">
                <a16:creationId xmlns:a16="http://schemas.microsoft.com/office/drawing/2014/main" id="{319D3484-9B8A-B485-408B-3FCB31EB4D3A}"/>
              </a:ext>
            </a:extLst>
          </p:cNvPr>
          <p:cNvSpPr txBox="1"/>
          <p:nvPr/>
        </p:nvSpPr>
        <p:spPr>
          <a:xfrm>
            <a:off x="2324107" y="2879350"/>
            <a:ext cx="19797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a:ea typeface="+mn-ea"/>
                <a:cs typeface="+mn-cs"/>
              </a:rPr>
              <a:t>Goal selection and self-assessment</a:t>
            </a:r>
          </a:p>
        </p:txBody>
      </p:sp>
      <p:sp>
        <p:nvSpPr>
          <p:cNvPr id="80" name="Arrow: Right 79">
            <a:extLst>
              <a:ext uri="{FF2B5EF4-FFF2-40B4-BE49-F238E27FC236}">
                <a16:creationId xmlns:a16="http://schemas.microsoft.com/office/drawing/2014/main" id="{0EDDAA4F-B5EB-9916-0095-2A1E8E1C4554}"/>
              </a:ext>
            </a:extLst>
          </p:cNvPr>
          <p:cNvSpPr/>
          <p:nvPr/>
        </p:nvSpPr>
        <p:spPr>
          <a:xfrm>
            <a:off x="2405507" y="5466974"/>
            <a:ext cx="7870032" cy="353683"/>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ahoma"/>
                <a:ea typeface="+mn-ea"/>
                <a:cs typeface="+mn-cs"/>
              </a:rPr>
              <a:t>Oversight and motivation of the cohort</a:t>
            </a:r>
          </a:p>
        </p:txBody>
      </p:sp>
      <p:sp>
        <p:nvSpPr>
          <p:cNvPr id="81" name="TextBox 80">
            <a:extLst>
              <a:ext uri="{FF2B5EF4-FFF2-40B4-BE49-F238E27FC236}">
                <a16:creationId xmlns:a16="http://schemas.microsoft.com/office/drawing/2014/main" id="{E841A042-29C7-F060-9281-FA3F907D19B4}"/>
              </a:ext>
            </a:extLst>
          </p:cNvPr>
          <p:cNvSpPr txBox="1"/>
          <p:nvPr/>
        </p:nvSpPr>
        <p:spPr>
          <a:xfrm>
            <a:off x="980108" y="5520704"/>
            <a:ext cx="118619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8595B"/>
                </a:solidFill>
                <a:effectLst/>
                <a:uLnTx/>
                <a:uFillTx/>
                <a:latin typeface="Tahoma"/>
                <a:ea typeface="+mn-ea"/>
                <a:cs typeface="+mn-cs"/>
              </a:rPr>
              <a:t>Champions</a:t>
            </a:r>
          </a:p>
        </p:txBody>
      </p:sp>
      <p:sp>
        <p:nvSpPr>
          <p:cNvPr id="84" name="Arrow: Right 83">
            <a:extLst>
              <a:ext uri="{FF2B5EF4-FFF2-40B4-BE49-F238E27FC236}">
                <a16:creationId xmlns:a16="http://schemas.microsoft.com/office/drawing/2014/main" id="{6FB27009-CE56-C89B-F875-FE8A3297226E}"/>
              </a:ext>
            </a:extLst>
          </p:cNvPr>
          <p:cNvSpPr/>
          <p:nvPr/>
        </p:nvSpPr>
        <p:spPr>
          <a:xfrm>
            <a:off x="2420839" y="5741167"/>
            <a:ext cx="7870032" cy="353683"/>
          </a:xfrm>
          <a:prstGeom prst="rightArrow">
            <a:avLst>
              <a:gd name="adj1" fmla="val 50000"/>
              <a:gd name="adj2" fmla="val 1946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Tahoma"/>
                <a:ea typeface="+mn-ea"/>
                <a:cs typeface="+mn-cs"/>
              </a:rPr>
              <a:t>Inspiration and mentoring of the cohort</a:t>
            </a:r>
          </a:p>
        </p:txBody>
      </p:sp>
      <p:sp>
        <p:nvSpPr>
          <p:cNvPr id="85" name="TextBox 84">
            <a:extLst>
              <a:ext uri="{FF2B5EF4-FFF2-40B4-BE49-F238E27FC236}">
                <a16:creationId xmlns:a16="http://schemas.microsoft.com/office/drawing/2014/main" id="{8CA698C3-FAE1-5B27-AD8A-7D16A23F0A39}"/>
              </a:ext>
            </a:extLst>
          </p:cNvPr>
          <p:cNvSpPr txBox="1"/>
          <p:nvPr/>
        </p:nvSpPr>
        <p:spPr>
          <a:xfrm>
            <a:off x="432079" y="5762447"/>
            <a:ext cx="173677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8595B"/>
                </a:solidFill>
                <a:effectLst/>
                <a:uLnTx/>
                <a:uFillTx/>
                <a:latin typeface="Tahoma"/>
                <a:ea typeface="+mn-ea"/>
                <a:cs typeface="+mn-cs"/>
              </a:rPr>
              <a:t>Executive Sponsors</a:t>
            </a:r>
          </a:p>
        </p:txBody>
      </p:sp>
      <p:sp>
        <p:nvSpPr>
          <p:cNvPr id="86" name="Title 85">
            <a:extLst>
              <a:ext uri="{FF2B5EF4-FFF2-40B4-BE49-F238E27FC236}">
                <a16:creationId xmlns:a16="http://schemas.microsoft.com/office/drawing/2014/main" id="{43844A43-885F-9B67-16A6-C3C69E5BD47C}"/>
              </a:ext>
            </a:extLst>
          </p:cNvPr>
          <p:cNvSpPr>
            <a:spLocks noGrp="1"/>
          </p:cNvSpPr>
          <p:nvPr>
            <p:ph type="title"/>
          </p:nvPr>
        </p:nvSpPr>
        <p:spPr/>
        <p:txBody>
          <a:bodyPr/>
          <a:lstStyle/>
          <a:p>
            <a:r>
              <a:rPr kumimoji="0" lang="en-US" sz="4400" b="1" i="0" u="none" strike="noStrike" kern="1200" cap="none" spc="0" normalizeH="0" baseline="0" noProof="0" dirty="0">
                <a:ln>
                  <a:noFill/>
                </a:ln>
                <a:effectLst/>
                <a:uLnTx/>
                <a:uFillTx/>
                <a:latin typeface="Tahoma"/>
                <a:ea typeface="+mn-ea"/>
                <a:cs typeface="+mn-cs"/>
              </a:rPr>
              <a:t>The Ambassador Experience</a:t>
            </a:r>
            <a:endParaRPr lang="en-US" dirty="0"/>
          </a:p>
        </p:txBody>
      </p:sp>
      <p:sp>
        <p:nvSpPr>
          <p:cNvPr id="2" name="Cross 1">
            <a:extLst>
              <a:ext uri="{FF2B5EF4-FFF2-40B4-BE49-F238E27FC236}">
                <a16:creationId xmlns:a16="http://schemas.microsoft.com/office/drawing/2014/main" id="{ADC69BDE-CF52-8D27-2050-D79FA3D727B1}"/>
              </a:ext>
            </a:extLst>
          </p:cNvPr>
          <p:cNvSpPr/>
          <p:nvPr/>
        </p:nvSpPr>
        <p:spPr>
          <a:xfrm>
            <a:off x="10217472" y="4112437"/>
            <a:ext cx="274616" cy="274320"/>
          </a:xfrm>
          <a:prstGeom prst="plus">
            <a:avLst/>
          </a:prstGeom>
          <a:solidFill>
            <a:schemeClr val="accent4"/>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4" name="Recorded Sound">
            <a:hlinkClick r:id="" action="ppaction://media"/>
            <a:extLst>
              <a:ext uri="{FF2B5EF4-FFF2-40B4-BE49-F238E27FC236}">
                <a16:creationId xmlns:a16="http://schemas.microsoft.com/office/drawing/2014/main" id="{29306647-2F65-2979-E732-9124A0A96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93600" y="6442919"/>
            <a:ext cx="406400" cy="406400"/>
          </a:xfrm>
          <a:prstGeom prst="rect">
            <a:avLst/>
          </a:prstGeom>
        </p:spPr>
      </p:pic>
      <p:sp>
        <p:nvSpPr>
          <p:cNvPr id="5" name="TextBox 4">
            <a:extLst>
              <a:ext uri="{FF2B5EF4-FFF2-40B4-BE49-F238E27FC236}">
                <a16:creationId xmlns:a16="http://schemas.microsoft.com/office/drawing/2014/main" id="{1549CA53-04E1-6726-6B3C-8B829A123713}"/>
              </a:ext>
            </a:extLst>
          </p:cNvPr>
          <p:cNvSpPr txBox="1"/>
          <p:nvPr/>
        </p:nvSpPr>
        <p:spPr>
          <a:xfrm>
            <a:off x="9273059" y="759064"/>
            <a:ext cx="256833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Set Career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Develop Group Initiatives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Tahoma"/>
                <a:ea typeface="+mn-ea"/>
                <a:cs typeface="+mn-cs"/>
              </a:rPr>
              <a:t>Build Leadership Capabilities</a:t>
            </a:r>
          </a:p>
        </p:txBody>
      </p:sp>
    </p:spTree>
    <p:extLst>
      <p:ext uri="{BB962C8B-B14F-4D97-AF65-F5344CB8AC3E}">
        <p14:creationId xmlns:p14="http://schemas.microsoft.com/office/powerpoint/2010/main" val="932079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878">
        <p159:morph option="byObject"/>
      </p:transition>
    </mc:Choice>
    <mc:Fallback>
      <p:transition spd="slow" advTm="11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046" fill="hold"/>
                                        <p:tgtEl>
                                          <p:spTgt spid="4"/>
                                        </p:tgtEl>
                                      </p:cBhvr>
                                    </p:cmd>
                                  </p:childTnLst>
                                </p:cTn>
                              </p:par>
                              <p:par>
                                <p:cTn id="7" presetID="2" presetClass="entr" presetSubtype="8" fill="hold" grpId="0" nodeType="withEffect">
                                  <p:stCondLst>
                                    <p:cond delay="17000"/>
                                  </p:stCondLst>
                                  <p:childTnLst>
                                    <p:set>
                                      <p:cBhvr>
                                        <p:cTn id="8" dur="1" fill="hold">
                                          <p:stCondLst>
                                            <p:cond delay="0"/>
                                          </p:stCondLst>
                                        </p:cTn>
                                        <p:tgtEl>
                                          <p:spTgt spid="46"/>
                                        </p:tgtEl>
                                        <p:attrNameLst>
                                          <p:attrName>style.visibility</p:attrName>
                                        </p:attrNameLst>
                                      </p:cBhvr>
                                      <p:to>
                                        <p:strVal val="visible"/>
                                      </p:to>
                                    </p:set>
                                    <p:anim calcmode="lin" valueType="num">
                                      <p:cBhvr additive="base">
                                        <p:cTn id="9" dur="1000" fill="hold"/>
                                        <p:tgtEl>
                                          <p:spTgt spid="46"/>
                                        </p:tgtEl>
                                        <p:attrNameLst>
                                          <p:attrName>ppt_x</p:attrName>
                                        </p:attrNameLst>
                                      </p:cBhvr>
                                      <p:tavLst>
                                        <p:tav tm="0">
                                          <p:val>
                                            <p:strVal val="0-#ppt_w/2"/>
                                          </p:val>
                                        </p:tav>
                                        <p:tav tm="100000">
                                          <p:val>
                                            <p:strVal val="#ppt_x"/>
                                          </p:val>
                                        </p:tav>
                                      </p:tavLst>
                                    </p:anim>
                                    <p:anim calcmode="lin" valueType="num">
                                      <p:cBhvr additive="base">
                                        <p:cTn id="10" dur="1000" fill="hold"/>
                                        <p:tgtEl>
                                          <p:spTgt spid="46"/>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1700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17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17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17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17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17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17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170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17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170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17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17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170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2200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900"/>
                                        <p:tgtEl>
                                          <p:spTgt spid="37"/>
                                        </p:tgtEl>
                                      </p:cBhvr>
                                    </p:animEffect>
                                  </p:childTnLst>
                                </p:cTn>
                              </p:par>
                              <p:par>
                                <p:cTn id="53" presetID="10" presetClass="entr" presetSubtype="0" fill="hold" grpId="0" nodeType="withEffect">
                                  <p:stCondLst>
                                    <p:cond delay="2220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2210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1000"/>
                                        <p:tgtEl>
                                          <p:spTgt spid="79"/>
                                        </p:tgtEl>
                                      </p:cBhvr>
                                    </p:animEffect>
                                  </p:childTnLst>
                                </p:cTn>
                              </p:par>
                              <p:par>
                                <p:cTn id="59" presetID="2" presetClass="entr" presetSubtype="8" fill="hold" grpId="0" nodeType="withEffect">
                                  <p:stCondLst>
                                    <p:cond delay="3090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1000" fill="hold"/>
                                        <p:tgtEl>
                                          <p:spTgt spid="32"/>
                                        </p:tgtEl>
                                        <p:attrNameLst>
                                          <p:attrName>ppt_x</p:attrName>
                                        </p:attrNameLst>
                                      </p:cBhvr>
                                      <p:tavLst>
                                        <p:tav tm="0">
                                          <p:val>
                                            <p:strVal val="0-#ppt_w/2"/>
                                          </p:val>
                                        </p:tav>
                                        <p:tav tm="100000">
                                          <p:val>
                                            <p:strVal val="#ppt_x"/>
                                          </p:val>
                                        </p:tav>
                                      </p:tavLst>
                                    </p:anim>
                                    <p:anim calcmode="lin" valueType="num">
                                      <p:cBhvr additive="base">
                                        <p:cTn id="62" dur="1000" fill="hold"/>
                                        <p:tgtEl>
                                          <p:spTgt spid="32"/>
                                        </p:tgtEl>
                                        <p:attrNameLst>
                                          <p:attrName>ppt_y</p:attrName>
                                        </p:attrNameLst>
                                      </p:cBhvr>
                                      <p:tavLst>
                                        <p:tav tm="0">
                                          <p:val>
                                            <p:strVal val="#ppt_y"/>
                                          </p:val>
                                        </p:tav>
                                        <p:tav tm="100000">
                                          <p:val>
                                            <p:strVal val="#ppt_y"/>
                                          </p:val>
                                        </p:tav>
                                      </p:tavLst>
                                    </p:anim>
                                  </p:childTnLst>
                                </p:cTn>
                              </p:par>
                              <p:par>
                                <p:cTn id="63" presetID="10" presetClass="entr" presetSubtype="0" fill="hold" grpId="0" nodeType="withEffect">
                                  <p:stCondLst>
                                    <p:cond delay="44000"/>
                                  </p:stCondLst>
                                  <p:childTnLst>
                                    <p:set>
                                      <p:cBhvr>
                                        <p:cTn id="64" dur="1" fill="hold">
                                          <p:stCondLst>
                                            <p:cond delay="0"/>
                                          </p:stCondLst>
                                        </p:cTn>
                                        <p:tgtEl>
                                          <p:spTgt spid="68"/>
                                        </p:tgtEl>
                                        <p:attrNameLst>
                                          <p:attrName>style.visibility</p:attrName>
                                        </p:attrNameLst>
                                      </p:cBhvr>
                                      <p:to>
                                        <p:strVal val="visible"/>
                                      </p:to>
                                    </p:set>
                                    <p:animEffect transition="in" filter="fade">
                                      <p:cBhvr>
                                        <p:cTn id="65" dur="500"/>
                                        <p:tgtEl>
                                          <p:spTgt spid="68"/>
                                        </p:tgtEl>
                                      </p:cBhvr>
                                    </p:animEffect>
                                  </p:childTnLst>
                                </p:cTn>
                              </p:par>
                              <p:par>
                                <p:cTn id="66" presetID="10" presetClass="entr" presetSubtype="0" fill="hold" grpId="0" nodeType="withEffect">
                                  <p:stCondLst>
                                    <p:cond delay="44100"/>
                                  </p:stCondLst>
                                  <p:childTnLst>
                                    <p:set>
                                      <p:cBhvr>
                                        <p:cTn id="67" dur="1" fill="hold">
                                          <p:stCondLst>
                                            <p:cond delay="0"/>
                                          </p:stCondLst>
                                        </p:cTn>
                                        <p:tgtEl>
                                          <p:spTgt spid="74"/>
                                        </p:tgtEl>
                                        <p:attrNameLst>
                                          <p:attrName>style.visibility</p:attrName>
                                        </p:attrNameLst>
                                      </p:cBhvr>
                                      <p:to>
                                        <p:strVal val="visible"/>
                                      </p:to>
                                    </p:set>
                                    <p:animEffect transition="in" filter="fade">
                                      <p:cBhvr>
                                        <p:cTn id="68" dur="500"/>
                                        <p:tgtEl>
                                          <p:spTgt spid="74"/>
                                        </p:tgtEl>
                                      </p:cBhvr>
                                    </p:animEffect>
                                  </p:childTnLst>
                                </p:cTn>
                              </p:par>
                              <p:par>
                                <p:cTn id="69" presetID="2" presetClass="entr" presetSubtype="8" fill="hold" grpId="0" nodeType="withEffect">
                                  <p:stCondLst>
                                    <p:cond delay="52100"/>
                                  </p:stCondLst>
                                  <p:childTnLst>
                                    <p:set>
                                      <p:cBhvr>
                                        <p:cTn id="70" dur="1" fill="hold">
                                          <p:stCondLst>
                                            <p:cond delay="0"/>
                                          </p:stCondLst>
                                        </p:cTn>
                                        <p:tgtEl>
                                          <p:spTgt spid="73"/>
                                        </p:tgtEl>
                                        <p:attrNameLst>
                                          <p:attrName>style.visibility</p:attrName>
                                        </p:attrNameLst>
                                      </p:cBhvr>
                                      <p:to>
                                        <p:strVal val="visible"/>
                                      </p:to>
                                    </p:set>
                                    <p:anim calcmode="lin" valueType="num">
                                      <p:cBhvr additive="base">
                                        <p:cTn id="71" dur="1000" fill="hold"/>
                                        <p:tgtEl>
                                          <p:spTgt spid="73"/>
                                        </p:tgtEl>
                                        <p:attrNameLst>
                                          <p:attrName>ppt_x</p:attrName>
                                        </p:attrNameLst>
                                      </p:cBhvr>
                                      <p:tavLst>
                                        <p:tav tm="0">
                                          <p:val>
                                            <p:strVal val="0-#ppt_w/2"/>
                                          </p:val>
                                        </p:tav>
                                        <p:tav tm="100000">
                                          <p:val>
                                            <p:strVal val="#ppt_x"/>
                                          </p:val>
                                        </p:tav>
                                      </p:tavLst>
                                    </p:anim>
                                    <p:anim calcmode="lin" valueType="num">
                                      <p:cBhvr additive="base">
                                        <p:cTn id="72" dur="1000" fill="hold"/>
                                        <p:tgtEl>
                                          <p:spTgt spid="73"/>
                                        </p:tgtEl>
                                        <p:attrNameLst>
                                          <p:attrName>ppt_y</p:attrName>
                                        </p:attrNameLst>
                                      </p:cBhvr>
                                      <p:tavLst>
                                        <p:tav tm="0">
                                          <p:val>
                                            <p:strVal val="#ppt_y"/>
                                          </p:val>
                                        </p:tav>
                                        <p:tav tm="100000">
                                          <p:val>
                                            <p:strVal val="#ppt_y"/>
                                          </p:val>
                                        </p:tav>
                                      </p:tavLst>
                                    </p:anim>
                                  </p:childTnLst>
                                </p:cTn>
                              </p:par>
                              <p:par>
                                <p:cTn id="73" presetID="10" presetClass="entr" presetSubtype="0" fill="hold" grpId="0" nodeType="withEffect">
                                  <p:stCondLst>
                                    <p:cond delay="5190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22" presetClass="entr" presetSubtype="8" fill="hold" grpId="0" nodeType="withEffect">
                                  <p:stCondLst>
                                    <p:cond delay="57200"/>
                                  </p:stCondLst>
                                  <p:childTnLst>
                                    <p:set>
                                      <p:cBhvr>
                                        <p:cTn id="77" dur="1" fill="hold">
                                          <p:stCondLst>
                                            <p:cond delay="0"/>
                                          </p:stCondLst>
                                        </p:cTn>
                                        <p:tgtEl>
                                          <p:spTgt spid="44"/>
                                        </p:tgtEl>
                                        <p:attrNameLst>
                                          <p:attrName>style.visibility</p:attrName>
                                        </p:attrNameLst>
                                      </p:cBhvr>
                                      <p:to>
                                        <p:strVal val="visible"/>
                                      </p:to>
                                    </p:set>
                                    <p:animEffect transition="in" filter="wipe(left)">
                                      <p:cBhvr>
                                        <p:cTn id="78" dur="500"/>
                                        <p:tgtEl>
                                          <p:spTgt spid="44"/>
                                        </p:tgtEl>
                                      </p:cBhvr>
                                    </p:animEffect>
                                  </p:childTnLst>
                                </p:cTn>
                              </p:par>
                              <p:par>
                                <p:cTn id="79" presetID="22" presetClass="entr" presetSubtype="8" fill="hold" grpId="0" nodeType="withEffect">
                                  <p:stCondLst>
                                    <p:cond delay="58500"/>
                                  </p:stCondLst>
                                  <p:childTnLst>
                                    <p:set>
                                      <p:cBhvr>
                                        <p:cTn id="80" dur="1" fill="hold">
                                          <p:stCondLst>
                                            <p:cond delay="0"/>
                                          </p:stCondLst>
                                        </p:cTn>
                                        <p:tgtEl>
                                          <p:spTgt spid="81"/>
                                        </p:tgtEl>
                                        <p:attrNameLst>
                                          <p:attrName>style.visibility</p:attrName>
                                        </p:attrNameLst>
                                      </p:cBhvr>
                                      <p:to>
                                        <p:strVal val="visible"/>
                                      </p:to>
                                    </p:set>
                                    <p:animEffect transition="in" filter="wipe(left)">
                                      <p:cBhvr>
                                        <p:cTn id="81" dur="500"/>
                                        <p:tgtEl>
                                          <p:spTgt spid="81"/>
                                        </p:tgtEl>
                                      </p:cBhvr>
                                    </p:animEffect>
                                  </p:childTnLst>
                                </p:cTn>
                              </p:par>
                              <p:par>
                                <p:cTn id="82" presetID="22" presetClass="entr" presetSubtype="8" fill="hold" grpId="0" nodeType="withEffect">
                                  <p:stCondLst>
                                    <p:cond delay="58600"/>
                                  </p:stCondLst>
                                  <p:childTnLst>
                                    <p:set>
                                      <p:cBhvr>
                                        <p:cTn id="83" dur="1" fill="hold">
                                          <p:stCondLst>
                                            <p:cond delay="0"/>
                                          </p:stCondLst>
                                        </p:cTn>
                                        <p:tgtEl>
                                          <p:spTgt spid="80"/>
                                        </p:tgtEl>
                                        <p:attrNameLst>
                                          <p:attrName>style.visibility</p:attrName>
                                        </p:attrNameLst>
                                      </p:cBhvr>
                                      <p:to>
                                        <p:strVal val="visible"/>
                                      </p:to>
                                    </p:set>
                                    <p:animEffect transition="in" filter="wipe(left)">
                                      <p:cBhvr>
                                        <p:cTn id="84" dur="500"/>
                                        <p:tgtEl>
                                          <p:spTgt spid="80"/>
                                        </p:tgtEl>
                                      </p:cBhvr>
                                    </p:animEffect>
                                  </p:childTnLst>
                                </p:cTn>
                              </p:par>
                              <p:par>
                                <p:cTn id="85" presetID="22" presetClass="entr" presetSubtype="8" fill="hold" grpId="0" nodeType="withEffect">
                                  <p:stCondLst>
                                    <p:cond delay="62000"/>
                                  </p:stCondLst>
                                  <p:childTnLst>
                                    <p:set>
                                      <p:cBhvr>
                                        <p:cTn id="86" dur="1" fill="hold">
                                          <p:stCondLst>
                                            <p:cond delay="0"/>
                                          </p:stCondLst>
                                        </p:cTn>
                                        <p:tgtEl>
                                          <p:spTgt spid="85"/>
                                        </p:tgtEl>
                                        <p:attrNameLst>
                                          <p:attrName>style.visibility</p:attrName>
                                        </p:attrNameLst>
                                      </p:cBhvr>
                                      <p:to>
                                        <p:strVal val="visible"/>
                                      </p:to>
                                    </p:set>
                                    <p:animEffect transition="in" filter="wipe(left)">
                                      <p:cBhvr>
                                        <p:cTn id="87" dur="500"/>
                                        <p:tgtEl>
                                          <p:spTgt spid="85"/>
                                        </p:tgtEl>
                                      </p:cBhvr>
                                    </p:animEffect>
                                  </p:childTnLst>
                                </p:cTn>
                              </p:par>
                              <p:par>
                                <p:cTn id="88" presetID="22" presetClass="entr" presetSubtype="8" fill="hold" grpId="0" nodeType="withEffect">
                                  <p:stCondLst>
                                    <p:cond delay="62100"/>
                                  </p:stCondLst>
                                  <p:childTnLst>
                                    <p:set>
                                      <p:cBhvr>
                                        <p:cTn id="89" dur="1" fill="hold">
                                          <p:stCondLst>
                                            <p:cond delay="0"/>
                                          </p:stCondLst>
                                        </p:cTn>
                                        <p:tgtEl>
                                          <p:spTgt spid="84"/>
                                        </p:tgtEl>
                                        <p:attrNameLst>
                                          <p:attrName>style.visibility</p:attrName>
                                        </p:attrNameLst>
                                      </p:cBhvr>
                                      <p:to>
                                        <p:strVal val="visible"/>
                                      </p:to>
                                    </p:set>
                                    <p:animEffect transition="in" filter="wipe(left)">
                                      <p:cBhvr>
                                        <p:cTn id="90" dur="500"/>
                                        <p:tgtEl>
                                          <p:spTgt spid="84"/>
                                        </p:tgtEl>
                                      </p:cBhvr>
                                    </p:animEffect>
                                  </p:childTnLst>
                                </p:cTn>
                              </p:par>
                              <p:par>
                                <p:cTn id="91" presetID="22" presetClass="entr" presetSubtype="8" fill="hold" grpId="0" nodeType="withEffect">
                                  <p:stCondLst>
                                    <p:cond delay="68300"/>
                                  </p:stCondLst>
                                  <p:childTnLst>
                                    <p:set>
                                      <p:cBhvr>
                                        <p:cTn id="92" dur="1" fill="hold">
                                          <p:stCondLst>
                                            <p:cond delay="0"/>
                                          </p:stCondLst>
                                        </p:cTn>
                                        <p:tgtEl>
                                          <p:spTgt spid="43"/>
                                        </p:tgtEl>
                                        <p:attrNameLst>
                                          <p:attrName>style.visibility</p:attrName>
                                        </p:attrNameLst>
                                      </p:cBhvr>
                                      <p:to>
                                        <p:strVal val="visible"/>
                                      </p:to>
                                    </p:set>
                                    <p:animEffect transition="in" filter="wipe(left)">
                                      <p:cBhvr>
                                        <p:cTn id="93" dur="500"/>
                                        <p:tgtEl>
                                          <p:spTgt spid="43"/>
                                        </p:tgtEl>
                                      </p:cBhvr>
                                    </p:animEffect>
                                  </p:childTnLst>
                                </p:cTn>
                              </p:par>
                              <p:par>
                                <p:cTn id="94" presetID="10" presetClass="entr" presetSubtype="0" fill="hold" grpId="0" nodeType="withEffect">
                                  <p:stCondLst>
                                    <p:cond delay="8510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par>
                                <p:cTn id="97" presetID="10" presetClass="entr" presetSubtype="0" fill="hold" grpId="0" nodeType="withEffect">
                                  <p:stCondLst>
                                    <p:cond delay="85300"/>
                                  </p:stCondLst>
                                  <p:childTnLst>
                                    <p:set>
                                      <p:cBhvr>
                                        <p:cTn id="98" dur="1" fill="hold">
                                          <p:stCondLst>
                                            <p:cond delay="0"/>
                                          </p:stCondLst>
                                        </p:cTn>
                                        <p:tgtEl>
                                          <p:spTgt spid="49"/>
                                        </p:tgtEl>
                                        <p:attrNameLst>
                                          <p:attrName>style.visibility</p:attrName>
                                        </p:attrNameLst>
                                      </p:cBhvr>
                                      <p:to>
                                        <p:strVal val="visible"/>
                                      </p:to>
                                    </p:set>
                                    <p:animEffect transition="in" filter="fade">
                                      <p:cBhvr>
                                        <p:cTn id="99" dur="500"/>
                                        <p:tgtEl>
                                          <p:spTgt spid="49"/>
                                        </p:tgtEl>
                                      </p:cBhvr>
                                    </p:animEffect>
                                  </p:childTnLst>
                                </p:cTn>
                              </p:par>
                              <p:par>
                                <p:cTn id="100" presetID="10" presetClass="entr" presetSubtype="0" fill="hold" grpId="0" nodeType="withEffect">
                                  <p:stCondLst>
                                    <p:cond delay="8550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500"/>
                                        <p:tgtEl>
                                          <p:spTgt spid="51"/>
                                        </p:tgtEl>
                                      </p:cBhvr>
                                    </p:animEffect>
                                  </p:childTnLst>
                                </p:cTn>
                              </p:par>
                              <p:par>
                                <p:cTn id="103" presetID="10" presetClass="entr" presetSubtype="0" fill="hold" grpId="0" nodeType="withEffect">
                                  <p:stCondLst>
                                    <p:cond delay="8570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500"/>
                                        <p:tgtEl>
                                          <p:spTgt spid="53"/>
                                        </p:tgtEl>
                                      </p:cBhvr>
                                    </p:animEffect>
                                  </p:childTnLst>
                                </p:cTn>
                              </p:par>
                              <p:par>
                                <p:cTn id="106" presetID="10" presetClass="entr" presetSubtype="0" fill="hold" grpId="0" nodeType="withEffect">
                                  <p:stCondLst>
                                    <p:cond delay="8600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par>
                                <p:cTn id="109" presetID="10" presetClass="entr" presetSubtype="0" fill="hold" grpId="0" nodeType="withEffect">
                                  <p:stCondLst>
                                    <p:cond delay="86300"/>
                                  </p:stCondLst>
                                  <p:childTnLst>
                                    <p:set>
                                      <p:cBhvr>
                                        <p:cTn id="110" dur="1" fill="hold">
                                          <p:stCondLst>
                                            <p:cond delay="0"/>
                                          </p:stCondLst>
                                        </p:cTn>
                                        <p:tgtEl>
                                          <p:spTgt spid="57"/>
                                        </p:tgtEl>
                                        <p:attrNameLst>
                                          <p:attrName>style.visibility</p:attrName>
                                        </p:attrNameLst>
                                      </p:cBhvr>
                                      <p:to>
                                        <p:strVal val="visible"/>
                                      </p:to>
                                    </p:set>
                                    <p:animEffect transition="in" filter="fade">
                                      <p:cBhvr>
                                        <p:cTn id="111" dur="500"/>
                                        <p:tgtEl>
                                          <p:spTgt spid="57"/>
                                        </p:tgtEl>
                                      </p:cBhvr>
                                    </p:animEffect>
                                  </p:childTnLst>
                                </p:cTn>
                              </p:par>
                              <p:par>
                                <p:cTn id="112" presetID="10" presetClass="entr" presetSubtype="0" fill="hold" grpId="0" nodeType="withEffect">
                                  <p:stCondLst>
                                    <p:cond delay="8670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cTn>
                              </p:par>
                              <p:par>
                                <p:cTn id="115" presetID="10" presetClass="entr" presetSubtype="0" fill="hold" grpId="0" nodeType="withEffect">
                                  <p:stCondLst>
                                    <p:cond delay="87000"/>
                                  </p:stCondLst>
                                  <p:childTnLst>
                                    <p:set>
                                      <p:cBhvr>
                                        <p:cTn id="116" dur="1" fill="hold">
                                          <p:stCondLst>
                                            <p:cond delay="0"/>
                                          </p:stCondLst>
                                        </p:cTn>
                                        <p:tgtEl>
                                          <p:spTgt spid="61"/>
                                        </p:tgtEl>
                                        <p:attrNameLst>
                                          <p:attrName>style.visibility</p:attrName>
                                        </p:attrNameLst>
                                      </p:cBhvr>
                                      <p:to>
                                        <p:strVal val="visible"/>
                                      </p:to>
                                    </p:set>
                                    <p:animEffect transition="in" filter="fade">
                                      <p:cBhvr>
                                        <p:cTn id="117" dur="500"/>
                                        <p:tgtEl>
                                          <p:spTgt spid="61"/>
                                        </p:tgtEl>
                                      </p:cBhvr>
                                    </p:animEffect>
                                  </p:childTnLst>
                                </p:cTn>
                              </p:par>
                              <p:par>
                                <p:cTn id="118" presetID="10" presetClass="entr" presetSubtype="0" fill="hold" grpId="0" nodeType="withEffect">
                                  <p:stCondLst>
                                    <p:cond delay="87100"/>
                                  </p:stCondLst>
                                  <p:childTnLst>
                                    <p:set>
                                      <p:cBhvr>
                                        <p:cTn id="119" dur="1" fill="hold">
                                          <p:stCondLst>
                                            <p:cond delay="0"/>
                                          </p:stCondLst>
                                        </p:cTn>
                                        <p:tgtEl>
                                          <p:spTgt spid="63"/>
                                        </p:tgtEl>
                                        <p:attrNameLst>
                                          <p:attrName>style.visibility</p:attrName>
                                        </p:attrNameLst>
                                      </p:cBhvr>
                                      <p:to>
                                        <p:strVal val="visible"/>
                                      </p:to>
                                    </p:set>
                                    <p:animEffect transition="in" filter="fade">
                                      <p:cBhvr>
                                        <p:cTn id="120" dur="500"/>
                                        <p:tgtEl>
                                          <p:spTgt spid="63"/>
                                        </p:tgtEl>
                                      </p:cBhvr>
                                    </p:animEffect>
                                  </p:childTnLst>
                                </p:cTn>
                              </p:par>
                              <p:par>
                                <p:cTn id="121" presetID="10" presetClass="entr" presetSubtype="0" fill="hold" grpId="0" nodeType="withEffect">
                                  <p:stCondLst>
                                    <p:cond delay="87300"/>
                                  </p:stCondLst>
                                  <p:childTnLst>
                                    <p:set>
                                      <p:cBhvr>
                                        <p:cTn id="122" dur="1" fill="hold">
                                          <p:stCondLst>
                                            <p:cond delay="0"/>
                                          </p:stCondLst>
                                        </p:cTn>
                                        <p:tgtEl>
                                          <p:spTgt spid="65"/>
                                        </p:tgtEl>
                                        <p:attrNameLst>
                                          <p:attrName>style.visibility</p:attrName>
                                        </p:attrNameLst>
                                      </p:cBhvr>
                                      <p:to>
                                        <p:strVal val="visible"/>
                                      </p:to>
                                    </p:set>
                                    <p:animEffect transition="in" filter="fade">
                                      <p:cBhvr>
                                        <p:cTn id="123" dur="500"/>
                                        <p:tgtEl>
                                          <p:spTgt spid="65"/>
                                        </p:tgtEl>
                                      </p:cBhvr>
                                    </p:animEffect>
                                  </p:childTnLst>
                                </p:cTn>
                              </p:par>
                              <p:par>
                                <p:cTn id="124" presetID="10" presetClass="entr" presetSubtype="0" fill="hold" grpId="0" nodeType="withEffect">
                                  <p:stCondLst>
                                    <p:cond delay="87500"/>
                                  </p:stCondLst>
                                  <p:childTnLst>
                                    <p:set>
                                      <p:cBhvr>
                                        <p:cTn id="125" dur="1" fill="hold">
                                          <p:stCondLst>
                                            <p:cond delay="0"/>
                                          </p:stCondLst>
                                        </p:cTn>
                                        <p:tgtEl>
                                          <p:spTgt spid="67"/>
                                        </p:tgtEl>
                                        <p:attrNameLst>
                                          <p:attrName>style.visibility</p:attrName>
                                        </p:attrNameLst>
                                      </p:cBhvr>
                                      <p:to>
                                        <p:strVal val="visible"/>
                                      </p:to>
                                    </p:set>
                                    <p:animEffect transition="in" filter="fade">
                                      <p:cBhvr>
                                        <p:cTn id="126" dur="500"/>
                                        <p:tgtEl>
                                          <p:spTgt spid="67"/>
                                        </p:tgtEl>
                                      </p:cBhvr>
                                    </p:animEffect>
                                  </p:childTnLst>
                                </p:cTn>
                              </p:par>
                              <p:par>
                                <p:cTn id="127" presetID="10" presetClass="entr" presetSubtype="0" fill="hold" grpId="0" nodeType="withEffect">
                                  <p:stCondLst>
                                    <p:cond delay="86000"/>
                                  </p:stCondLst>
                                  <p:childTnLst>
                                    <p:set>
                                      <p:cBhvr>
                                        <p:cTn id="128" dur="1" fill="hold">
                                          <p:stCondLst>
                                            <p:cond delay="0"/>
                                          </p:stCondLst>
                                        </p:cTn>
                                        <p:tgtEl>
                                          <p:spTgt spid="71"/>
                                        </p:tgtEl>
                                        <p:attrNameLst>
                                          <p:attrName>style.visibility</p:attrName>
                                        </p:attrNameLst>
                                      </p:cBhvr>
                                      <p:to>
                                        <p:strVal val="visible"/>
                                      </p:to>
                                    </p:set>
                                    <p:animEffect transition="in" filter="fade">
                                      <p:cBhvr>
                                        <p:cTn id="129" dur="1500"/>
                                        <p:tgtEl>
                                          <p:spTgt spid="71"/>
                                        </p:tgtEl>
                                      </p:cBhvr>
                                    </p:animEffect>
                                  </p:childTnLst>
                                </p:cTn>
                              </p:par>
                              <p:par>
                                <p:cTn id="130" presetID="22" presetClass="entr" presetSubtype="8" fill="hold" grpId="0" nodeType="withEffect">
                                  <p:stCondLst>
                                    <p:cond delay="95800"/>
                                  </p:stCondLst>
                                  <p:childTnLst>
                                    <p:set>
                                      <p:cBhvr>
                                        <p:cTn id="131" dur="1" fill="hold">
                                          <p:stCondLst>
                                            <p:cond delay="0"/>
                                          </p:stCondLst>
                                        </p:cTn>
                                        <p:tgtEl>
                                          <p:spTgt spid="33"/>
                                        </p:tgtEl>
                                        <p:attrNameLst>
                                          <p:attrName>style.visibility</p:attrName>
                                        </p:attrNameLst>
                                      </p:cBhvr>
                                      <p:to>
                                        <p:strVal val="visible"/>
                                      </p:to>
                                    </p:set>
                                    <p:animEffect transition="in" filter="wipe(left)">
                                      <p:cBhvr>
                                        <p:cTn id="132" dur="500"/>
                                        <p:tgtEl>
                                          <p:spTgt spid="33"/>
                                        </p:tgtEl>
                                      </p:cBhvr>
                                    </p:animEffect>
                                  </p:childTnLst>
                                </p:cTn>
                              </p:par>
                              <p:par>
                                <p:cTn id="133" presetID="10" presetClass="entr" presetSubtype="0" fill="hold" grpId="0" nodeType="withEffect">
                                  <p:stCondLst>
                                    <p:cond delay="102000"/>
                                  </p:stCondLst>
                                  <p:childTnLst>
                                    <p:set>
                                      <p:cBhvr>
                                        <p:cTn id="134" dur="1" fill="hold">
                                          <p:stCondLst>
                                            <p:cond delay="0"/>
                                          </p:stCondLst>
                                        </p:cTn>
                                        <p:tgtEl>
                                          <p:spTgt spid="30"/>
                                        </p:tgtEl>
                                        <p:attrNameLst>
                                          <p:attrName>style.visibility</p:attrName>
                                        </p:attrNameLst>
                                      </p:cBhvr>
                                      <p:to>
                                        <p:strVal val="visible"/>
                                      </p:to>
                                    </p:set>
                                    <p:animEffect transition="in" filter="fade">
                                      <p:cBhvr>
                                        <p:cTn id="135" dur="500"/>
                                        <p:tgtEl>
                                          <p:spTgt spid="30"/>
                                        </p:tgtEl>
                                      </p:cBhvr>
                                    </p:animEffect>
                                  </p:childTnLst>
                                </p:cTn>
                              </p:par>
                              <p:par>
                                <p:cTn id="136" presetID="10" presetClass="entr" presetSubtype="0" fill="hold" grpId="0" nodeType="withEffect">
                                  <p:stCondLst>
                                    <p:cond delay="102000"/>
                                  </p:stCondLst>
                                  <p:childTnLst>
                                    <p:set>
                                      <p:cBhvr>
                                        <p:cTn id="137" dur="1" fill="hold">
                                          <p:stCondLst>
                                            <p:cond delay="0"/>
                                          </p:stCondLst>
                                        </p:cTn>
                                        <p:tgtEl>
                                          <p:spTgt spid="78"/>
                                        </p:tgtEl>
                                        <p:attrNameLst>
                                          <p:attrName>style.visibility</p:attrName>
                                        </p:attrNameLst>
                                      </p:cBhvr>
                                      <p:to>
                                        <p:strVal val="visible"/>
                                      </p:to>
                                    </p:set>
                                    <p:animEffect transition="in" filter="fade">
                                      <p:cBhvr>
                                        <p:cTn id="138" dur="500"/>
                                        <p:tgtEl>
                                          <p:spTgt spid="78"/>
                                        </p:tgtEl>
                                      </p:cBhvr>
                                    </p:animEffect>
                                  </p:childTnLst>
                                </p:cTn>
                              </p:par>
                              <p:par>
                                <p:cTn id="139" presetID="10" presetClass="entr" presetSubtype="0" fill="hold" grpId="0" nodeType="withEffect">
                                  <p:stCondLst>
                                    <p:cond delay="104300"/>
                                  </p:stCondLst>
                                  <p:childTnLst>
                                    <p:set>
                                      <p:cBhvr>
                                        <p:cTn id="140" dur="1" fill="hold">
                                          <p:stCondLst>
                                            <p:cond delay="0"/>
                                          </p:stCondLst>
                                        </p:cTn>
                                        <p:tgtEl>
                                          <p:spTgt spid="70"/>
                                        </p:tgtEl>
                                        <p:attrNameLst>
                                          <p:attrName>style.visibility</p:attrName>
                                        </p:attrNameLst>
                                      </p:cBhvr>
                                      <p:to>
                                        <p:strVal val="visible"/>
                                      </p:to>
                                    </p:set>
                                    <p:animEffect transition="in" filter="fade">
                                      <p:cBhvr>
                                        <p:cTn id="141" dur="500"/>
                                        <p:tgtEl>
                                          <p:spTgt spid="70"/>
                                        </p:tgtEl>
                                      </p:cBhvr>
                                    </p:animEffect>
                                  </p:childTnLst>
                                </p:cTn>
                              </p:par>
                              <p:par>
                                <p:cTn id="142" presetID="10" presetClass="entr" presetSubtype="0" fill="hold" grpId="0" nodeType="withEffect">
                                  <p:stCondLst>
                                    <p:cond delay="104400"/>
                                  </p:stCondLst>
                                  <p:childTnLst>
                                    <p:set>
                                      <p:cBhvr>
                                        <p:cTn id="143" dur="1" fill="hold">
                                          <p:stCondLst>
                                            <p:cond delay="0"/>
                                          </p:stCondLst>
                                        </p:cTn>
                                        <p:tgtEl>
                                          <p:spTgt spid="75"/>
                                        </p:tgtEl>
                                        <p:attrNameLst>
                                          <p:attrName>style.visibility</p:attrName>
                                        </p:attrNameLst>
                                      </p:cBhvr>
                                      <p:to>
                                        <p:strVal val="visible"/>
                                      </p:to>
                                    </p:set>
                                    <p:animEffect transition="in" filter="fade">
                                      <p:cBhvr>
                                        <p:cTn id="144" dur="500"/>
                                        <p:tgtEl>
                                          <p:spTgt spid="75"/>
                                        </p:tgtEl>
                                      </p:cBhvr>
                                    </p:animEffect>
                                  </p:childTnLst>
                                </p:cTn>
                              </p:par>
                              <p:par>
                                <p:cTn id="145" presetID="22" presetClass="entr" presetSubtype="8" fill="hold" grpId="0" nodeType="withEffect">
                                  <p:stCondLst>
                                    <p:cond delay="106000"/>
                                  </p:stCondLst>
                                  <p:childTnLst>
                                    <p:set>
                                      <p:cBhvr>
                                        <p:cTn id="146" dur="1" fill="hold">
                                          <p:stCondLst>
                                            <p:cond delay="0"/>
                                          </p:stCondLst>
                                        </p:cTn>
                                        <p:tgtEl>
                                          <p:spTgt spid="42"/>
                                        </p:tgtEl>
                                        <p:attrNameLst>
                                          <p:attrName>style.visibility</p:attrName>
                                        </p:attrNameLst>
                                      </p:cBhvr>
                                      <p:to>
                                        <p:strVal val="visible"/>
                                      </p:to>
                                    </p:set>
                                    <p:animEffect transition="in" filter="wipe(left)">
                                      <p:cBhvr>
                                        <p:cTn id="147" dur="500"/>
                                        <p:tgtEl>
                                          <p:spTgt spid="42"/>
                                        </p:tgtEl>
                                      </p:cBhvr>
                                    </p:animEffect>
                                  </p:childTnLst>
                                </p:cTn>
                              </p:par>
                              <p:par>
                                <p:cTn id="148" presetID="10" presetClass="entr" presetSubtype="0" fill="hold" grpId="0" nodeType="withEffect">
                                  <p:stCondLst>
                                    <p:cond delay="115900"/>
                                  </p:stCondLst>
                                  <p:childTnLst>
                                    <p:set>
                                      <p:cBhvr>
                                        <p:cTn id="149" dur="1" fill="hold">
                                          <p:stCondLst>
                                            <p:cond delay="0"/>
                                          </p:stCondLst>
                                        </p:cTn>
                                        <p:tgtEl>
                                          <p:spTgt spid="29"/>
                                        </p:tgtEl>
                                        <p:attrNameLst>
                                          <p:attrName>style.visibility</p:attrName>
                                        </p:attrNameLst>
                                      </p:cBhvr>
                                      <p:to>
                                        <p:strVal val="visible"/>
                                      </p:to>
                                    </p:set>
                                    <p:animEffect transition="in" filter="fade">
                                      <p:cBhvr>
                                        <p:cTn id="150" dur="500"/>
                                        <p:tgtEl>
                                          <p:spTgt spid="29"/>
                                        </p:tgtEl>
                                      </p:cBhvr>
                                    </p:animEffect>
                                  </p:childTnLst>
                                </p:cTn>
                              </p:par>
                              <p:par>
                                <p:cTn id="151" presetID="10" presetClass="entr" presetSubtype="0" fill="hold" grpId="0" nodeType="withEffect">
                                  <p:stCondLst>
                                    <p:cond delay="116200"/>
                                  </p:stCondLst>
                                  <p:childTnLst>
                                    <p:set>
                                      <p:cBhvr>
                                        <p:cTn id="152" dur="1" fill="hold">
                                          <p:stCondLst>
                                            <p:cond delay="0"/>
                                          </p:stCondLst>
                                        </p:cTn>
                                        <p:tgtEl>
                                          <p:spTgt spid="76"/>
                                        </p:tgtEl>
                                        <p:attrNameLst>
                                          <p:attrName>style.visibility</p:attrName>
                                        </p:attrNameLst>
                                      </p:cBhvr>
                                      <p:to>
                                        <p:strVal val="visible"/>
                                      </p:to>
                                    </p:set>
                                    <p:animEffect transition="in" filter="fade">
                                      <p:cBhvr>
                                        <p:cTn id="153" dur="500"/>
                                        <p:tgtEl>
                                          <p:spTgt spid="76"/>
                                        </p:tgtEl>
                                      </p:cBhvr>
                                    </p:animEffect>
                                  </p:childTnLst>
                                </p:cTn>
                              </p:par>
                              <p:par>
                                <p:cTn id="154" presetID="10" presetClass="entr" presetSubtype="0" fill="hold" grpId="0" nodeType="withEffect">
                                  <p:stCondLst>
                                    <p:cond delay="130600"/>
                                  </p:stCondLst>
                                  <p:childTnLst>
                                    <p:set>
                                      <p:cBhvr>
                                        <p:cTn id="155" dur="1" fill="hold">
                                          <p:stCondLst>
                                            <p:cond delay="0"/>
                                          </p:stCondLst>
                                        </p:cTn>
                                        <p:tgtEl>
                                          <p:spTgt spid="2"/>
                                        </p:tgtEl>
                                        <p:attrNameLst>
                                          <p:attrName>style.visibility</p:attrName>
                                        </p:attrNameLst>
                                      </p:cBhvr>
                                      <p:to>
                                        <p:strVal val="visible"/>
                                      </p:to>
                                    </p:set>
                                    <p:animEffect transition="in" filter="fade">
                                      <p:cBhvr>
                                        <p:cTn id="156" dur="500"/>
                                        <p:tgtEl>
                                          <p:spTgt spid="2"/>
                                        </p:tgtEl>
                                      </p:cBhvr>
                                    </p:animEffect>
                                  </p:childTnLst>
                                </p:cTn>
                              </p:par>
                              <p:par>
                                <p:cTn id="157" presetID="10" presetClass="entr" presetSubtype="0" fill="hold" grpId="0" nodeType="withEffect">
                                  <p:stCondLst>
                                    <p:cond delay="130600"/>
                                  </p:stCondLst>
                                  <p:childTnLst>
                                    <p:set>
                                      <p:cBhvr>
                                        <p:cTn id="158" dur="1" fill="hold">
                                          <p:stCondLst>
                                            <p:cond delay="0"/>
                                          </p:stCondLst>
                                        </p:cTn>
                                        <p:tgtEl>
                                          <p:spTgt spid="77"/>
                                        </p:tgtEl>
                                        <p:attrNameLst>
                                          <p:attrName>style.visibility</p:attrName>
                                        </p:attrNameLst>
                                      </p:cBhvr>
                                      <p:to>
                                        <p:strVal val="visible"/>
                                      </p:to>
                                    </p:set>
                                    <p:animEffect transition="in" filter="fade">
                                      <p:cBhvr>
                                        <p:cTn id="159" dur="500"/>
                                        <p:tgtEl>
                                          <p:spTgt spid="77"/>
                                        </p:tgtEl>
                                      </p:cBhvr>
                                    </p:animEffect>
                                  </p:childTnLst>
                                </p:cTn>
                              </p:par>
                              <p:par>
                                <p:cTn id="160" presetID="10" presetClass="entr" presetSubtype="0" fill="hold" grpId="0" nodeType="withEffect">
                                  <p:stCondLst>
                                    <p:cond delay="126200"/>
                                  </p:stCondLst>
                                  <p:childTnLst>
                                    <p:set>
                                      <p:cBhvr>
                                        <p:cTn id="161" dur="1" fill="hold">
                                          <p:stCondLst>
                                            <p:cond delay="0"/>
                                          </p:stCondLst>
                                        </p:cTn>
                                        <p:tgtEl>
                                          <p:spTgt spid="87"/>
                                        </p:tgtEl>
                                        <p:attrNameLst>
                                          <p:attrName>style.visibility</p:attrName>
                                        </p:attrNameLst>
                                      </p:cBhvr>
                                      <p:to>
                                        <p:strVal val="visible"/>
                                      </p:to>
                                    </p:set>
                                    <p:animEffect transition="in" filter="fade">
                                      <p:cBhvr>
                                        <p:cTn id="162" dur="500"/>
                                        <p:tgtEl>
                                          <p:spTgt spid="87"/>
                                        </p:tgtEl>
                                      </p:cBhvr>
                                    </p:animEffect>
                                  </p:childTnLst>
                                </p:cTn>
                              </p:par>
                              <p:par>
                                <p:cTn id="163" presetID="10" presetClass="entr" presetSubtype="0" fill="hold" grpId="0" nodeType="withEffect">
                                  <p:stCondLst>
                                    <p:cond delay="135300"/>
                                  </p:stCondLst>
                                  <p:childTnLst>
                                    <p:set>
                                      <p:cBhvr>
                                        <p:cTn id="164" dur="1" fill="hold">
                                          <p:stCondLst>
                                            <p:cond delay="0"/>
                                          </p:stCondLst>
                                        </p:cTn>
                                        <p:tgtEl>
                                          <p:spTgt spid="90"/>
                                        </p:tgtEl>
                                        <p:attrNameLst>
                                          <p:attrName>style.visibility</p:attrName>
                                        </p:attrNameLst>
                                      </p:cBhvr>
                                      <p:to>
                                        <p:strVal val="visible"/>
                                      </p:to>
                                    </p:set>
                                    <p:animEffect transition="in" filter="fade">
                                      <p:cBhvr>
                                        <p:cTn id="16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6" fill="hold" display="0">
                  <p:stCondLst>
                    <p:cond delay="indefinite"/>
                  </p:stCondLst>
                  <p:endCondLst>
                    <p:cond evt="onStopAudio" delay="0">
                      <p:tgtEl>
                        <p:sldTgt/>
                      </p:tgtEl>
                    </p:cond>
                  </p:endCondLst>
                </p:cTn>
                <p:tgtEl>
                  <p:spTgt spid="4"/>
                </p:tgtEl>
              </p:cMediaNode>
            </p:audio>
          </p:childTnLst>
        </p:cTn>
      </p:par>
    </p:tnLst>
    <p:bldLst>
      <p:bldP spid="37" grpId="0" animBg="1"/>
      <p:bldP spid="43" grpId="0" animBg="1"/>
      <p:bldP spid="44" grpId="0" animBg="1"/>
      <p:bldP spid="45" grpId="0"/>
      <p:bldP spid="46" grpId="0" animBg="1"/>
      <p:bldP spid="47" grpId="0" animBg="1"/>
      <p:bldP spid="49" grpId="0" animBg="1"/>
      <p:bldP spid="51" grpId="0" animBg="1"/>
      <p:bldP spid="53" grpId="0" animBg="1"/>
      <p:bldP spid="55" grpId="0" animBg="1"/>
      <p:bldP spid="57" grpId="0" animBg="1"/>
      <p:bldP spid="59" grpId="0" animBg="1"/>
      <p:bldP spid="61" grpId="0" animBg="1"/>
      <p:bldP spid="63" grpId="0" animBg="1"/>
      <p:bldP spid="65" grpId="0" animBg="1"/>
      <p:bldP spid="67" grpId="0" animBg="1"/>
      <p:bldP spid="73" grpId="0" animBg="1"/>
      <p:bldP spid="87" grpId="0" animBg="1"/>
      <p:bldP spid="90" grpId="0"/>
      <p:bldP spid="71" grpId="0"/>
      <p:bldP spid="29" grpId="0" animBg="1"/>
      <p:bldP spid="31" grpId="0" animBg="1"/>
      <p:bldP spid="32" grpId="0" animBg="1"/>
      <p:bldP spid="33" grpId="0" animBg="1"/>
      <p:bldP spid="42" grpId="0" animBg="1"/>
      <p:bldP spid="68" grpId="0" animBg="1"/>
      <p:bldP spid="70" grpId="0" animBg="1"/>
      <p:bldP spid="74" grpId="0"/>
      <p:bldP spid="75" grpId="0"/>
      <p:bldP spid="30" grpId="0" animBg="1"/>
      <p:bldP spid="76" grpId="0"/>
      <p:bldP spid="77" grpId="0"/>
      <p:bldP spid="78" grpId="0"/>
      <p:bldP spid="79" grpId="0"/>
      <p:bldP spid="80" grpId="0" animBg="1"/>
      <p:bldP spid="81" grpId="0"/>
      <p:bldP spid="84" grpId="0" animBg="1"/>
      <p:bldP spid="85"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B085B-FA55-2EA6-B929-379F0C292692}"/>
              </a:ext>
            </a:extLst>
          </p:cNvPr>
          <p:cNvSpPr>
            <a:spLocks noGrp="1"/>
          </p:cNvSpPr>
          <p:nvPr>
            <p:ph type="title"/>
          </p:nvPr>
        </p:nvSpPr>
        <p:spPr/>
        <p:txBody>
          <a:bodyPr/>
          <a:lstStyle/>
          <a:p>
            <a:r>
              <a:rPr lang="en-US"/>
              <a:t>Why the Global Ambassador Program?</a:t>
            </a:r>
          </a:p>
        </p:txBody>
      </p:sp>
      <p:graphicFrame>
        <p:nvGraphicFramePr>
          <p:cNvPr id="4" name="Diagram 3">
            <a:extLst>
              <a:ext uri="{FF2B5EF4-FFF2-40B4-BE49-F238E27FC236}">
                <a16:creationId xmlns:a16="http://schemas.microsoft.com/office/drawing/2014/main" id="{1FAE7FA0-3EDE-722A-124F-1DF98158085C}"/>
              </a:ext>
            </a:extLst>
          </p:cNvPr>
          <p:cNvGraphicFramePr/>
          <p:nvPr/>
        </p:nvGraphicFramePr>
        <p:xfrm>
          <a:off x="3154205" y="1690688"/>
          <a:ext cx="8199595" cy="46069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2CEFC86E-43E4-82FC-E41C-579FE7CD66E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8957" y="6451600"/>
            <a:ext cx="406400" cy="406400"/>
          </a:xfrm>
          <a:prstGeom prst="rect">
            <a:avLst/>
          </a:prstGeom>
        </p:spPr>
      </p:pic>
    </p:spTree>
    <p:extLst>
      <p:ext uri="{BB962C8B-B14F-4D97-AF65-F5344CB8AC3E}">
        <p14:creationId xmlns:p14="http://schemas.microsoft.com/office/powerpoint/2010/main" val="34294211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7176">
        <p159:morph option="byObject"/>
      </p:transition>
    </mc:Choice>
    <mc:Fallback>
      <p:transition spd="slow" advTm="147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533" fill="hold"/>
                                        <p:tgtEl>
                                          <p:spTgt spid="5"/>
                                        </p:tgtEl>
                                      </p:cBhvr>
                                    </p:cmd>
                                  </p:childTnLst>
                                </p:cTn>
                              </p:par>
                              <p:par>
                                <p:cTn id="7" presetID="42" presetClass="entr" presetSubtype="0" fill="hold" grpId="0" nodeType="withEffect">
                                  <p:stCondLst>
                                    <p:cond delay="5000"/>
                                  </p:stCondLst>
                                  <p:childTnLst>
                                    <p:set>
                                      <p:cBhvr>
                                        <p:cTn id="8" dur="1" fill="hold">
                                          <p:stCondLst>
                                            <p:cond delay="0"/>
                                          </p:stCondLst>
                                        </p:cTn>
                                        <p:tgtEl>
                                          <p:spTgt spid="4">
                                            <p:graphicEl>
                                              <a:dgm id="{33845F84-3A4F-457C-84CE-520ACF4627C1}"/>
                                            </p:graphicEl>
                                          </p:spTgt>
                                        </p:tgtEl>
                                        <p:attrNameLst>
                                          <p:attrName>style.visibility</p:attrName>
                                        </p:attrNameLst>
                                      </p:cBhvr>
                                      <p:to>
                                        <p:strVal val="visible"/>
                                      </p:to>
                                    </p:set>
                                    <p:animEffect transition="in" filter="fade">
                                      <p:cBhvr>
                                        <p:cTn id="9" dur="1000"/>
                                        <p:tgtEl>
                                          <p:spTgt spid="4">
                                            <p:graphicEl>
                                              <a:dgm id="{33845F84-3A4F-457C-84CE-520ACF4627C1}"/>
                                            </p:graphicEl>
                                          </p:spTgt>
                                        </p:tgtEl>
                                      </p:cBhvr>
                                    </p:animEffect>
                                    <p:anim calcmode="lin" valueType="num">
                                      <p:cBhvr>
                                        <p:cTn id="10" dur="1000" fill="hold"/>
                                        <p:tgtEl>
                                          <p:spTgt spid="4">
                                            <p:graphicEl>
                                              <a:dgm id="{33845F84-3A4F-457C-84CE-520ACF4627C1}"/>
                                            </p:graphicEl>
                                          </p:spTgt>
                                        </p:tgtEl>
                                        <p:attrNameLst>
                                          <p:attrName>ppt_x</p:attrName>
                                        </p:attrNameLst>
                                      </p:cBhvr>
                                      <p:tavLst>
                                        <p:tav tm="0">
                                          <p:val>
                                            <p:strVal val="#ppt_x"/>
                                          </p:val>
                                        </p:tav>
                                        <p:tav tm="100000">
                                          <p:val>
                                            <p:strVal val="#ppt_x"/>
                                          </p:val>
                                        </p:tav>
                                      </p:tavLst>
                                    </p:anim>
                                    <p:anim calcmode="lin" valueType="num">
                                      <p:cBhvr>
                                        <p:cTn id="11" dur="1000" fill="hold"/>
                                        <p:tgtEl>
                                          <p:spTgt spid="4">
                                            <p:graphicEl>
                                              <a:dgm id="{33845F84-3A4F-457C-84CE-520ACF4627C1}"/>
                                            </p:graphic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100"/>
                                  </p:stCondLst>
                                  <p:childTnLst>
                                    <p:set>
                                      <p:cBhvr>
                                        <p:cTn id="13" dur="1" fill="hold">
                                          <p:stCondLst>
                                            <p:cond delay="0"/>
                                          </p:stCondLst>
                                        </p:cTn>
                                        <p:tgtEl>
                                          <p:spTgt spid="4">
                                            <p:graphicEl>
                                              <a:dgm id="{1913C415-B2CB-48B9-8D26-E41E08FCF6AD}"/>
                                            </p:graphicEl>
                                          </p:spTgt>
                                        </p:tgtEl>
                                        <p:attrNameLst>
                                          <p:attrName>style.visibility</p:attrName>
                                        </p:attrNameLst>
                                      </p:cBhvr>
                                      <p:to>
                                        <p:strVal val="visible"/>
                                      </p:to>
                                    </p:set>
                                    <p:animEffect transition="in" filter="fade">
                                      <p:cBhvr>
                                        <p:cTn id="14" dur="1000"/>
                                        <p:tgtEl>
                                          <p:spTgt spid="4">
                                            <p:graphicEl>
                                              <a:dgm id="{1913C415-B2CB-48B9-8D26-E41E08FCF6AD}"/>
                                            </p:graphicEl>
                                          </p:spTgt>
                                        </p:tgtEl>
                                      </p:cBhvr>
                                    </p:animEffect>
                                    <p:anim calcmode="lin" valueType="num">
                                      <p:cBhvr>
                                        <p:cTn id="15" dur="1000" fill="hold"/>
                                        <p:tgtEl>
                                          <p:spTgt spid="4">
                                            <p:graphicEl>
                                              <a:dgm id="{1913C415-B2CB-48B9-8D26-E41E08FCF6AD}"/>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1913C415-B2CB-48B9-8D26-E41E08FCF6AD}"/>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6000"/>
                                  </p:stCondLst>
                                  <p:childTnLst>
                                    <p:set>
                                      <p:cBhvr>
                                        <p:cTn id="18" dur="1" fill="hold">
                                          <p:stCondLst>
                                            <p:cond delay="0"/>
                                          </p:stCondLst>
                                        </p:cTn>
                                        <p:tgtEl>
                                          <p:spTgt spid="4">
                                            <p:graphicEl>
                                              <a:dgm id="{3FD7A8DC-5311-4203-90C2-75A966F4F01F}"/>
                                            </p:graphicEl>
                                          </p:spTgt>
                                        </p:tgtEl>
                                        <p:attrNameLst>
                                          <p:attrName>style.visibility</p:attrName>
                                        </p:attrNameLst>
                                      </p:cBhvr>
                                      <p:to>
                                        <p:strVal val="visible"/>
                                      </p:to>
                                    </p:set>
                                    <p:animEffect transition="in" filter="fade">
                                      <p:cBhvr>
                                        <p:cTn id="19" dur="1000"/>
                                        <p:tgtEl>
                                          <p:spTgt spid="4">
                                            <p:graphicEl>
                                              <a:dgm id="{3FD7A8DC-5311-4203-90C2-75A966F4F01F}"/>
                                            </p:graphicEl>
                                          </p:spTgt>
                                        </p:tgtEl>
                                      </p:cBhvr>
                                    </p:animEffect>
                                    <p:anim calcmode="lin" valueType="num">
                                      <p:cBhvr>
                                        <p:cTn id="20" dur="1000" fill="hold"/>
                                        <p:tgtEl>
                                          <p:spTgt spid="4">
                                            <p:graphicEl>
                                              <a:dgm id="{3FD7A8DC-5311-4203-90C2-75A966F4F01F}"/>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3FD7A8DC-5311-4203-90C2-75A966F4F01F}"/>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900"/>
                                  </p:stCondLst>
                                  <p:childTnLst>
                                    <p:set>
                                      <p:cBhvr>
                                        <p:cTn id="23" dur="1" fill="hold">
                                          <p:stCondLst>
                                            <p:cond delay="0"/>
                                          </p:stCondLst>
                                        </p:cTn>
                                        <p:tgtEl>
                                          <p:spTgt spid="4">
                                            <p:graphicEl>
                                              <a:dgm id="{60F9938E-02F7-415E-894D-828F557E5066}"/>
                                            </p:graphicEl>
                                          </p:spTgt>
                                        </p:tgtEl>
                                        <p:attrNameLst>
                                          <p:attrName>style.visibility</p:attrName>
                                        </p:attrNameLst>
                                      </p:cBhvr>
                                      <p:to>
                                        <p:strVal val="visible"/>
                                      </p:to>
                                    </p:set>
                                    <p:animEffect transition="in" filter="fade">
                                      <p:cBhvr>
                                        <p:cTn id="24" dur="1000"/>
                                        <p:tgtEl>
                                          <p:spTgt spid="4">
                                            <p:graphicEl>
                                              <a:dgm id="{60F9938E-02F7-415E-894D-828F557E5066}"/>
                                            </p:graphicEl>
                                          </p:spTgt>
                                        </p:tgtEl>
                                      </p:cBhvr>
                                    </p:animEffect>
                                    <p:anim calcmode="lin" valueType="num">
                                      <p:cBhvr>
                                        <p:cTn id="25" dur="1000" fill="hold"/>
                                        <p:tgtEl>
                                          <p:spTgt spid="4">
                                            <p:graphicEl>
                                              <a:dgm id="{60F9938E-02F7-415E-894D-828F557E5066}"/>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60F9938E-02F7-415E-894D-828F557E5066}"/>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33100"/>
                                  </p:stCondLst>
                                  <p:childTnLst>
                                    <p:set>
                                      <p:cBhvr>
                                        <p:cTn id="28" dur="1" fill="hold">
                                          <p:stCondLst>
                                            <p:cond delay="0"/>
                                          </p:stCondLst>
                                        </p:cTn>
                                        <p:tgtEl>
                                          <p:spTgt spid="4">
                                            <p:graphicEl>
                                              <a:dgm id="{8AEEAA6E-E086-4683-96EA-3EC48B5BD997}"/>
                                            </p:graphicEl>
                                          </p:spTgt>
                                        </p:tgtEl>
                                        <p:attrNameLst>
                                          <p:attrName>style.visibility</p:attrName>
                                        </p:attrNameLst>
                                      </p:cBhvr>
                                      <p:to>
                                        <p:strVal val="visible"/>
                                      </p:to>
                                    </p:set>
                                    <p:animEffect transition="in" filter="fade">
                                      <p:cBhvr>
                                        <p:cTn id="29" dur="1000"/>
                                        <p:tgtEl>
                                          <p:spTgt spid="4">
                                            <p:graphicEl>
                                              <a:dgm id="{8AEEAA6E-E086-4683-96EA-3EC48B5BD997}"/>
                                            </p:graphicEl>
                                          </p:spTgt>
                                        </p:tgtEl>
                                      </p:cBhvr>
                                    </p:animEffect>
                                    <p:anim calcmode="lin" valueType="num">
                                      <p:cBhvr>
                                        <p:cTn id="30" dur="1000" fill="hold"/>
                                        <p:tgtEl>
                                          <p:spTgt spid="4">
                                            <p:graphicEl>
                                              <a:dgm id="{8AEEAA6E-E086-4683-96EA-3EC48B5BD997}"/>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8AEEAA6E-E086-4683-96EA-3EC48B5BD997}"/>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33200"/>
                                  </p:stCondLst>
                                  <p:childTnLst>
                                    <p:set>
                                      <p:cBhvr>
                                        <p:cTn id="33" dur="1" fill="hold">
                                          <p:stCondLst>
                                            <p:cond delay="0"/>
                                          </p:stCondLst>
                                        </p:cTn>
                                        <p:tgtEl>
                                          <p:spTgt spid="4">
                                            <p:graphicEl>
                                              <a:dgm id="{CDDC5CA3-3562-4988-A2D5-413138EB99B0}"/>
                                            </p:graphicEl>
                                          </p:spTgt>
                                        </p:tgtEl>
                                        <p:attrNameLst>
                                          <p:attrName>style.visibility</p:attrName>
                                        </p:attrNameLst>
                                      </p:cBhvr>
                                      <p:to>
                                        <p:strVal val="visible"/>
                                      </p:to>
                                    </p:set>
                                    <p:animEffect transition="in" filter="fade">
                                      <p:cBhvr>
                                        <p:cTn id="34" dur="1000"/>
                                        <p:tgtEl>
                                          <p:spTgt spid="4">
                                            <p:graphicEl>
                                              <a:dgm id="{CDDC5CA3-3562-4988-A2D5-413138EB99B0}"/>
                                            </p:graphicEl>
                                          </p:spTgt>
                                        </p:tgtEl>
                                      </p:cBhvr>
                                    </p:animEffect>
                                    <p:anim calcmode="lin" valueType="num">
                                      <p:cBhvr>
                                        <p:cTn id="35" dur="1000" fill="hold"/>
                                        <p:tgtEl>
                                          <p:spTgt spid="4">
                                            <p:graphicEl>
                                              <a:dgm id="{CDDC5CA3-3562-4988-A2D5-413138EB99B0}"/>
                                            </p:graphicEl>
                                          </p:spTgt>
                                        </p:tgtEl>
                                        <p:attrNameLst>
                                          <p:attrName>ppt_x</p:attrName>
                                        </p:attrNameLst>
                                      </p:cBhvr>
                                      <p:tavLst>
                                        <p:tav tm="0">
                                          <p:val>
                                            <p:strVal val="#ppt_x"/>
                                          </p:val>
                                        </p:tav>
                                        <p:tav tm="100000">
                                          <p:val>
                                            <p:strVal val="#ppt_x"/>
                                          </p:val>
                                        </p:tav>
                                      </p:tavLst>
                                    </p:anim>
                                    <p:anim calcmode="lin" valueType="num">
                                      <p:cBhvr>
                                        <p:cTn id="36" dur="1000" fill="hold"/>
                                        <p:tgtEl>
                                          <p:spTgt spid="4">
                                            <p:graphicEl>
                                              <a:dgm id="{CDDC5CA3-3562-4988-A2D5-413138EB99B0}"/>
                                            </p:graphic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48900"/>
                                  </p:stCondLst>
                                  <p:childTnLst>
                                    <p:set>
                                      <p:cBhvr>
                                        <p:cTn id="38" dur="1" fill="hold">
                                          <p:stCondLst>
                                            <p:cond delay="0"/>
                                          </p:stCondLst>
                                        </p:cTn>
                                        <p:tgtEl>
                                          <p:spTgt spid="4">
                                            <p:graphicEl>
                                              <a:dgm id="{F82B84B5-98BC-44CA-853E-F8C614590E70}"/>
                                            </p:graphicEl>
                                          </p:spTgt>
                                        </p:tgtEl>
                                        <p:attrNameLst>
                                          <p:attrName>style.visibility</p:attrName>
                                        </p:attrNameLst>
                                      </p:cBhvr>
                                      <p:to>
                                        <p:strVal val="visible"/>
                                      </p:to>
                                    </p:set>
                                    <p:animEffect transition="in" filter="fade">
                                      <p:cBhvr>
                                        <p:cTn id="39" dur="1000"/>
                                        <p:tgtEl>
                                          <p:spTgt spid="4">
                                            <p:graphicEl>
                                              <a:dgm id="{F82B84B5-98BC-44CA-853E-F8C614590E70}"/>
                                            </p:graphicEl>
                                          </p:spTgt>
                                        </p:tgtEl>
                                      </p:cBhvr>
                                    </p:animEffect>
                                    <p:anim calcmode="lin" valueType="num">
                                      <p:cBhvr>
                                        <p:cTn id="40" dur="1000" fill="hold"/>
                                        <p:tgtEl>
                                          <p:spTgt spid="4">
                                            <p:graphicEl>
                                              <a:dgm id="{F82B84B5-98BC-44CA-853E-F8C614590E70}"/>
                                            </p:graphicEl>
                                          </p:spTgt>
                                        </p:tgtEl>
                                        <p:attrNameLst>
                                          <p:attrName>ppt_x</p:attrName>
                                        </p:attrNameLst>
                                      </p:cBhvr>
                                      <p:tavLst>
                                        <p:tav tm="0">
                                          <p:val>
                                            <p:strVal val="#ppt_x"/>
                                          </p:val>
                                        </p:tav>
                                        <p:tav tm="100000">
                                          <p:val>
                                            <p:strVal val="#ppt_x"/>
                                          </p:val>
                                        </p:tav>
                                      </p:tavLst>
                                    </p:anim>
                                    <p:anim calcmode="lin" valueType="num">
                                      <p:cBhvr>
                                        <p:cTn id="41" dur="1000" fill="hold"/>
                                        <p:tgtEl>
                                          <p:spTgt spid="4">
                                            <p:graphicEl>
                                              <a:dgm id="{F82B84B5-98BC-44CA-853E-F8C614590E70}"/>
                                            </p:graphic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49000"/>
                                  </p:stCondLst>
                                  <p:childTnLst>
                                    <p:set>
                                      <p:cBhvr>
                                        <p:cTn id="43" dur="1" fill="hold">
                                          <p:stCondLst>
                                            <p:cond delay="0"/>
                                          </p:stCondLst>
                                        </p:cTn>
                                        <p:tgtEl>
                                          <p:spTgt spid="4">
                                            <p:graphicEl>
                                              <a:dgm id="{D36DED62-1E9B-4512-87AB-5A9879CCD7AC}"/>
                                            </p:graphicEl>
                                          </p:spTgt>
                                        </p:tgtEl>
                                        <p:attrNameLst>
                                          <p:attrName>style.visibility</p:attrName>
                                        </p:attrNameLst>
                                      </p:cBhvr>
                                      <p:to>
                                        <p:strVal val="visible"/>
                                      </p:to>
                                    </p:set>
                                    <p:animEffect transition="in" filter="fade">
                                      <p:cBhvr>
                                        <p:cTn id="44" dur="1000"/>
                                        <p:tgtEl>
                                          <p:spTgt spid="4">
                                            <p:graphicEl>
                                              <a:dgm id="{D36DED62-1E9B-4512-87AB-5A9879CCD7AC}"/>
                                            </p:graphicEl>
                                          </p:spTgt>
                                        </p:tgtEl>
                                      </p:cBhvr>
                                    </p:animEffect>
                                    <p:anim calcmode="lin" valueType="num">
                                      <p:cBhvr>
                                        <p:cTn id="45" dur="1000" fill="hold"/>
                                        <p:tgtEl>
                                          <p:spTgt spid="4">
                                            <p:graphicEl>
                                              <a:dgm id="{D36DED62-1E9B-4512-87AB-5A9879CCD7AC}"/>
                                            </p:graphicEl>
                                          </p:spTgt>
                                        </p:tgtEl>
                                        <p:attrNameLst>
                                          <p:attrName>ppt_x</p:attrName>
                                        </p:attrNameLst>
                                      </p:cBhvr>
                                      <p:tavLst>
                                        <p:tav tm="0">
                                          <p:val>
                                            <p:strVal val="#ppt_x"/>
                                          </p:val>
                                        </p:tav>
                                        <p:tav tm="100000">
                                          <p:val>
                                            <p:strVal val="#ppt_x"/>
                                          </p:val>
                                        </p:tav>
                                      </p:tavLst>
                                    </p:anim>
                                    <p:anim calcmode="lin" valueType="num">
                                      <p:cBhvr>
                                        <p:cTn id="46" dur="1000" fill="hold"/>
                                        <p:tgtEl>
                                          <p:spTgt spid="4">
                                            <p:graphicEl>
                                              <a:dgm id="{D36DED62-1E9B-4512-87AB-5A9879CCD7AC}"/>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69200"/>
                                  </p:stCondLst>
                                  <p:childTnLst>
                                    <p:set>
                                      <p:cBhvr>
                                        <p:cTn id="48" dur="1" fill="hold">
                                          <p:stCondLst>
                                            <p:cond delay="0"/>
                                          </p:stCondLst>
                                        </p:cTn>
                                        <p:tgtEl>
                                          <p:spTgt spid="4">
                                            <p:graphicEl>
                                              <a:dgm id="{0CFA8DC3-9E1A-4D34-9FC4-255F32054FA0}"/>
                                            </p:graphicEl>
                                          </p:spTgt>
                                        </p:tgtEl>
                                        <p:attrNameLst>
                                          <p:attrName>style.visibility</p:attrName>
                                        </p:attrNameLst>
                                      </p:cBhvr>
                                      <p:to>
                                        <p:strVal val="visible"/>
                                      </p:to>
                                    </p:set>
                                    <p:animEffect transition="in" filter="fade">
                                      <p:cBhvr>
                                        <p:cTn id="49" dur="1000"/>
                                        <p:tgtEl>
                                          <p:spTgt spid="4">
                                            <p:graphicEl>
                                              <a:dgm id="{0CFA8DC3-9E1A-4D34-9FC4-255F32054FA0}"/>
                                            </p:graphicEl>
                                          </p:spTgt>
                                        </p:tgtEl>
                                      </p:cBhvr>
                                    </p:animEffect>
                                    <p:anim calcmode="lin" valueType="num">
                                      <p:cBhvr>
                                        <p:cTn id="50" dur="1000" fill="hold"/>
                                        <p:tgtEl>
                                          <p:spTgt spid="4">
                                            <p:graphicEl>
                                              <a:dgm id="{0CFA8DC3-9E1A-4D34-9FC4-255F32054FA0}"/>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CFA8DC3-9E1A-4D34-9FC4-255F32054FA0}"/>
                                            </p:graphic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69200"/>
                                  </p:stCondLst>
                                  <p:childTnLst>
                                    <p:set>
                                      <p:cBhvr>
                                        <p:cTn id="53" dur="1" fill="hold">
                                          <p:stCondLst>
                                            <p:cond delay="0"/>
                                          </p:stCondLst>
                                        </p:cTn>
                                        <p:tgtEl>
                                          <p:spTgt spid="4">
                                            <p:graphicEl>
                                              <a:dgm id="{BAA6D01A-3BE0-424B-8B63-4E6A1DBC6AF9}"/>
                                            </p:graphicEl>
                                          </p:spTgt>
                                        </p:tgtEl>
                                        <p:attrNameLst>
                                          <p:attrName>style.visibility</p:attrName>
                                        </p:attrNameLst>
                                      </p:cBhvr>
                                      <p:to>
                                        <p:strVal val="visible"/>
                                      </p:to>
                                    </p:set>
                                    <p:animEffect transition="in" filter="fade">
                                      <p:cBhvr>
                                        <p:cTn id="54" dur="1000"/>
                                        <p:tgtEl>
                                          <p:spTgt spid="4">
                                            <p:graphicEl>
                                              <a:dgm id="{BAA6D01A-3BE0-424B-8B63-4E6A1DBC6AF9}"/>
                                            </p:graphicEl>
                                          </p:spTgt>
                                        </p:tgtEl>
                                      </p:cBhvr>
                                    </p:animEffect>
                                    <p:anim calcmode="lin" valueType="num">
                                      <p:cBhvr>
                                        <p:cTn id="55" dur="1000" fill="hold"/>
                                        <p:tgtEl>
                                          <p:spTgt spid="4">
                                            <p:graphicEl>
                                              <a:dgm id="{BAA6D01A-3BE0-424B-8B63-4E6A1DBC6AF9}"/>
                                            </p:graphicEl>
                                          </p:spTgt>
                                        </p:tgtEl>
                                        <p:attrNameLst>
                                          <p:attrName>ppt_x</p:attrName>
                                        </p:attrNameLst>
                                      </p:cBhvr>
                                      <p:tavLst>
                                        <p:tav tm="0">
                                          <p:val>
                                            <p:strVal val="#ppt_x"/>
                                          </p:val>
                                        </p:tav>
                                        <p:tav tm="100000">
                                          <p:val>
                                            <p:strVal val="#ppt_x"/>
                                          </p:val>
                                        </p:tav>
                                      </p:tavLst>
                                    </p:anim>
                                    <p:anim calcmode="lin" valueType="num">
                                      <p:cBhvr>
                                        <p:cTn id="56" dur="1000" fill="hold"/>
                                        <p:tgtEl>
                                          <p:spTgt spid="4">
                                            <p:graphicEl>
                                              <a:dgm id="{BAA6D01A-3BE0-424B-8B63-4E6A1DBC6AF9}"/>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90100"/>
                                  </p:stCondLst>
                                  <p:childTnLst>
                                    <p:set>
                                      <p:cBhvr>
                                        <p:cTn id="58" dur="1" fill="hold">
                                          <p:stCondLst>
                                            <p:cond delay="0"/>
                                          </p:stCondLst>
                                        </p:cTn>
                                        <p:tgtEl>
                                          <p:spTgt spid="4">
                                            <p:graphicEl>
                                              <a:dgm id="{A774603D-431C-4E7F-93ED-5F71A8E615E6}"/>
                                            </p:graphicEl>
                                          </p:spTgt>
                                        </p:tgtEl>
                                        <p:attrNameLst>
                                          <p:attrName>style.visibility</p:attrName>
                                        </p:attrNameLst>
                                      </p:cBhvr>
                                      <p:to>
                                        <p:strVal val="visible"/>
                                      </p:to>
                                    </p:set>
                                    <p:animEffect transition="in" filter="fade">
                                      <p:cBhvr>
                                        <p:cTn id="59" dur="1000"/>
                                        <p:tgtEl>
                                          <p:spTgt spid="4">
                                            <p:graphicEl>
                                              <a:dgm id="{A774603D-431C-4E7F-93ED-5F71A8E615E6}"/>
                                            </p:graphicEl>
                                          </p:spTgt>
                                        </p:tgtEl>
                                      </p:cBhvr>
                                    </p:animEffect>
                                    <p:anim calcmode="lin" valueType="num">
                                      <p:cBhvr>
                                        <p:cTn id="60" dur="1000" fill="hold"/>
                                        <p:tgtEl>
                                          <p:spTgt spid="4">
                                            <p:graphicEl>
                                              <a:dgm id="{A774603D-431C-4E7F-93ED-5F71A8E615E6}"/>
                                            </p:graphicEl>
                                          </p:spTgt>
                                        </p:tgtEl>
                                        <p:attrNameLst>
                                          <p:attrName>ppt_x</p:attrName>
                                        </p:attrNameLst>
                                      </p:cBhvr>
                                      <p:tavLst>
                                        <p:tav tm="0">
                                          <p:val>
                                            <p:strVal val="#ppt_x"/>
                                          </p:val>
                                        </p:tav>
                                        <p:tav tm="100000">
                                          <p:val>
                                            <p:strVal val="#ppt_x"/>
                                          </p:val>
                                        </p:tav>
                                      </p:tavLst>
                                    </p:anim>
                                    <p:anim calcmode="lin" valueType="num">
                                      <p:cBhvr>
                                        <p:cTn id="61" dur="1000" fill="hold"/>
                                        <p:tgtEl>
                                          <p:spTgt spid="4">
                                            <p:graphicEl>
                                              <a:dgm id="{A774603D-431C-4E7F-93ED-5F71A8E615E6}"/>
                                            </p:graphic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90400"/>
                                  </p:stCondLst>
                                  <p:childTnLst>
                                    <p:set>
                                      <p:cBhvr>
                                        <p:cTn id="63" dur="1" fill="hold">
                                          <p:stCondLst>
                                            <p:cond delay="0"/>
                                          </p:stCondLst>
                                        </p:cTn>
                                        <p:tgtEl>
                                          <p:spTgt spid="4">
                                            <p:graphicEl>
                                              <a:dgm id="{774FE232-1D5A-4D12-8B2E-108CA765408A}"/>
                                            </p:graphicEl>
                                          </p:spTgt>
                                        </p:tgtEl>
                                        <p:attrNameLst>
                                          <p:attrName>style.visibility</p:attrName>
                                        </p:attrNameLst>
                                      </p:cBhvr>
                                      <p:to>
                                        <p:strVal val="visible"/>
                                      </p:to>
                                    </p:set>
                                    <p:animEffect transition="in" filter="fade">
                                      <p:cBhvr>
                                        <p:cTn id="64" dur="1000"/>
                                        <p:tgtEl>
                                          <p:spTgt spid="4">
                                            <p:graphicEl>
                                              <a:dgm id="{774FE232-1D5A-4D12-8B2E-108CA765408A}"/>
                                            </p:graphicEl>
                                          </p:spTgt>
                                        </p:tgtEl>
                                      </p:cBhvr>
                                    </p:animEffect>
                                    <p:anim calcmode="lin" valueType="num">
                                      <p:cBhvr>
                                        <p:cTn id="65" dur="1000" fill="hold"/>
                                        <p:tgtEl>
                                          <p:spTgt spid="4">
                                            <p:graphicEl>
                                              <a:dgm id="{774FE232-1D5A-4D12-8B2E-108CA765408A}"/>
                                            </p:graphicEl>
                                          </p:spTgt>
                                        </p:tgtEl>
                                        <p:attrNameLst>
                                          <p:attrName>ppt_x</p:attrName>
                                        </p:attrNameLst>
                                      </p:cBhvr>
                                      <p:tavLst>
                                        <p:tav tm="0">
                                          <p:val>
                                            <p:strVal val="#ppt_x"/>
                                          </p:val>
                                        </p:tav>
                                        <p:tav tm="100000">
                                          <p:val>
                                            <p:strVal val="#ppt_x"/>
                                          </p:val>
                                        </p:tav>
                                      </p:tavLst>
                                    </p:anim>
                                    <p:anim calcmode="lin" valueType="num">
                                      <p:cBhvr>
                                        <p:cTn id="66" dur="1000" fill="hold"/>
                                        <p:tgtEl>
                                          <p:spTgt spid="4">
                                            <p:graphicEl>
                                              <a:dgm id="{774FE232-1D5A-4D12-8B2E-108CA765408A}"/>
                                            </p:graphic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109100"/>
                                  </p:stCondLst>
                                  <p:childTnLst>
                                    <p:set>
                                      <p:cBhvr>
                                        <p:cTn id="68" dur="1" fill="hold">
                                          <p:stCondLst>
                                            <p:cond delay="0"/>
                                          </p:stCondLst>
                                        </p:cTn>
                                        <p:tgtEl>
                                          <p:spTgt spid="4">
                                            <p:graphicEl>
                                              <a:dgm id="{8DC5CEE3-F693-4776-A166-BB34FBB56C77}"/>
                                            </p:graphicEl>
                                          </p:spTgt>
                                        </p:tgtEl>
                                        <p:attrNameLst>
                                          <p:attrName>style.visibility</p:attrName>
                                        </p:attrNameLst>
                                      </p:cBhvr>
                                      <p:to>
                                        <p:strVal val="visible"/>
                                      </p:to>
                                    </p:set>
                                    <p:animEffect transition="in" filter="fade">
                                      <p:cBhvr>
                                        <p:cTn id="69" dur="1000"/>
                                        <p:tgtEl>
                                          <p:spTgt spid="4">
                                            <p:graphicEl>
                                              <a:dgm id="{8DC5CEE3-F693-4776-A166-BB34FBB56C77}"/>
                                            </p:graphicEl>
                                          </p:spTgt>
                                        </p:tgtEl>
                                      </p:cBhvr>
                                    </p:animEffect>
                                    <p:anim calcmode="lin" valueType="num">
                                      <p:cBhvr>
                                        <p:cTn id="70" dur="1000" fill="hold"/>
                                        <p:tgtEl>
                                          <p:spTgt spid="4">
                                            <p:graphicEl>
                                              <a:dgm id="{8DC5CEE3-F693-4776-A166-BB34FBB56C77}"/>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8DC5CEE3-F693-4776-A166-BB34FBB56C77}"/>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109200"/>
                                  </p:stCondLst>
                                  <p:childTnLst>
                                    <p:set>
                                      <p:cBhvr>
                                        <p:cTn id="73" dur="1" fill="hold">
                                          <p:stCondLst>
                                            <p:cond delay="0"/>
                                          </p:stCondLst>
                                        </p:cTn>
                                        <p:tgtEl>
                                          <p:spTgt spid="4">
                                            <p:graphicEl>
                                              <a:dgm id="{3A24CDAE-22F1-4673-9635-57704385B8BC}"/>
                                            </p:graphicEl>
                                          </p:spTgt>
                                        </p:tgtEl>
                                        <p:attrNameLst>
                                          <p:attrName>style.visibility</p:attrName>
                                        </p:attrNameLst>
                                      </p:cBhvr>
                                      <p:to>
                                        <p:strVal val="visible"/>
                                      </p:to>
                                    </p:set>
                                    <p:animEffect transition="in" filter="fade">
                                      <p:cBhvr>
                                        <p:cTn id="74" dur="1000"/>
                                        <p:tgtEl>
                                          <p:spTgt spid="4">
                                            <p:graphicEl>
                                              <a:dgm id="{3A24CDAE-22F1-4673-9635-57704385B8BC}"/>
                                            </p:graphicEl>
                                          </p:spTgt>
                                        </p:tgtEl>
                                      </p:cBhvr>
                                    </p:animEffect>
                                    <p:anim calcmode="lin" valueType="num">
                                      <p:cBhvr>
                                        <p:cTn id="75" dur="1000" fill="hold"/>
                                        <p:tgtEl>
                                          <p:spTgt spid="4">
                                            <p:graphicEl>
                                              <a:dgm id="{3A24CDAE-22F1-4673-9635-57704385B8BC}"/>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3A24CDAE-22F1-4673-9635-57704385B8BC}"/>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128100"/>
                                  </p:stCondLst>
                                  <p:childTnLst>
                                    <p:set>
                                      <p:cBhvr>
                                        <p:cTn id="78" dur="1" fill="hold">
                                          <p:stCondLst>
                                            <p:cond delay="0"/>
                                          </p:stCondLst>
                                        </p:cTn>
                                        <p:tgtEl>
                                          <p:spTgt spid="4">
                                            <p:graphicEl>
                                              <a:dgm id="{E07C2806-E4BC-43CF-ACA5-CE7AF822D1A2}"/>
                                            </p:graphicEl>
                                          </p:spTgt>
                                        </p:tgtEl>
                                        <p:attrNameLst>
                                          <p:attrName>style.visibility</p:attrName>
                                        </p:attrNameLst>
                                      </p:cBhvr>
                                      <p:to>
                                        <p:strVal val="visible"/>
                                      </p:to>
                                    </p:set>
                                    <p:animEffect transition="in" filter="fade">
                                      <p:cBhvr>
                                        <p:cTn id="79" dur="1000"/>
                                        <p:tgtEl>
                                          <p:spTgt spid="4">
                                            <p:graphicEl>
                                              <a:dgm id="{E07C2806-E4BC-43CF-ACA5-CE7AF822D1A2}"/>
                                            </p:graphicEl>
                                          </p:spTgt>
                                        </p:tgtEl>
                                      </p:cBhvr>
                                    </p:animEffect>
                                    <p:anim calcmode="lin" valueType="num">
                                      <p:cBhvr>
                                        <p:cTn id="80" dur="1000" fill="hold"/>
                                        <p:tgtEl>
                                          <p:spTgt spid="4">
                                            <p:graphicEl>
                                              <a:dgm id="{E07C2806-E4BC-43CF-ACA5-CE7AF822D1A2}"/>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E07C2806-E4BC-43CF-ACA5-CE7AF822D1A2}"/>
                                            </p:graphic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128300"/>
                                  </p:stCondLst>
                                  <p:childTnLst>
                                    <p:set>
                                      <p:cBhvr>
                                        <p:cTn id="83" dur="1" fill="hold">
                                          <p:stCondLst>
                                            <p:cond delay="0"/>
                                          </p:stCondLst>
                                        </p:cTn>
                                        <p:tgtEl>
                                          <p:spTgt spid="4">
                                            <p:graphicEl>
                                              <a:dgm id="{73948A6F-D89B-43E5-A6A8-FDC90C928885}"/>
                                            </p:graphicEl>
                                          </p:spTgt>
                                        </p:tgtEl>
                                        <p:attrNameLst>
                                          <p:attrName>style.visibility</p:attrName>
                                        </p:attrNameLst>
                                      </p:cBhvr>
                                      <p:to>
                                        <p:strVal val="visible"/>
                                      </p:to>
                                    </p:set>
                                    <p:animEffect transition="in" filter="fade">
                                      <p:cBhvr>
                                        <p:cTn id="84" dur="1000"/>
                                        <p:tgtEl>
                                          <p:spTgt spid="4">
                                            <p:graphicEl>
                                              <a:dgm id="{73948A6F-D89B-43E5-A6A8-FDC90C928885}"/>
                                            </p:graphicEl>
                                          </p:spTgt>
                                        </p:tgtEl>
                                      </p:cBhvr>
                                    </p:animEffect>
                                    <p:anim calcmode="lin" valueType="num">
                                      <p:cBhvr>
                                        <p:cTn id="85" dur="1000" fill="hold"/>
                                        <p:tgtEl>
                                          <p:spTgt spid="4">
                                            <p:graphicEl>
                                              <a:dgm id="{73948A6F-D89B-43E5-A6A8-FDC90C928885}"/>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73948A6F-D89B-43E5-A6A8-FDC90C92888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5"/>
                </p:tgtEl>
              </p:cMediaNode>
            </p:audio>
          </p:childTnLst>
        </p:cTn>
      </p:par>
    </p:tnLst>
    <p:bldLst>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4B4E98E-2449-BAA7-C85A-F1C5B376CBC8}"/>
              </a:ext>
            </a:extLst>
          </p:cNvPr>
          <p:cNvSpPr txBox="1"/>
          <p:nvPr/>
        </p:nvSpPr>
        <p:spPr>
          <a:xfrm>
            <a:off x="6893618" y="3747270"/>
            <a:ext cx="7084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ahoma"/>
                <a:ea typeface="+mn-ea"/>
                <a:cs typeface="+mn-cs"/>
              </a:rPr>
              <a:t>13</a:t>
            </a:r>
          </a:p>
        </p:txBody>
      </p:sp>
      <p:sp>
        <p:nvSpPr>
          <p:cNvPr id="5" name="TextBox 4">
            <a:extLst>
              <a:ext uri="{FF2B5EF4-FFF2-40B4-BE49-F238E27FC236}">
                <a16:creationId xmlns:a16="http://schemas.microsoft.com/office/drawing/2014/main" id="{0E0C995A-07B8-708B-C16E-1AC4CC104CC2}"/>
              </a:ext>
            </a:extLst>
          </p:cNvPr>
          <p:cNvSpPr txBox="1"/>
          <p:nvPr/>
        </p:nvSpPr>
        <p:spPr>
          <a:xfrm>
            <a:off x="6716881" y="4620191"/>
            <a:ext cx="4702340" cy="144655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7757A1"/>
                </a:solidFill>
                <a:effectLst/>
                <a:uLnTx/>
                <a:uFillTx/>
                <a:latin typeface="Tahoma"/>
                <a:ea typeface="+mn-ea"/>
                <a:cs typeface="+mn-cs"/>
              </a:rPr>
              <a:t>Self-esteem is such an important value gleaned from the Ambassador Program. For many of our cohort members, it is a game-changer.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7757A1"/>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757A1"/>
                </a:solidFill>
                <a:effectLst/>
                <a:uLnTx/>
                <a:uFillTx/>
                <a:latin typeface="Tahoma"/>
                <a:ea typeface="+mn-ea"/>
                <a:cs typeface="+mn-cs"/>
              </a:rPr>
              <a:t>- Sharon Weinstein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757A1"/>
                </a:solidFill>
                <a:effectLst/>
                <a:uLnTx/>
                <a:uFillTx/>
                <a:latin typeface="Tahoma"/>
                <a:ea typeface="+mn-ea"/>
                <a:cs typeface="+mn-cs"/>
              </a:rPr>
              <a:t>HBA Ambassador Learning Center co-lead</a:t>
            </a:r>
            <a:endParaRPr kumimoji="0" lang="en-US" sz="1200" b="0" i="0" u="none" strike="noStrike" kern="1200" cap="none" spc="0" normalizeH="0" baseline="0" noProof="0" dirty="0">
              <a:ln>
                <a:noFill/>
              </a:ln>
              <a:solidFill>
                <a:srgbClr val="7757A1"/>
              </a:solidFill>
              <a:effectLst/>
              <a:uLnTx/>
              <a:uFillTx/>
              <a:latin typeface="Tahoma"/>
              <a:ea typeface="Tahoma"/>
              <a:cs typeface="Tahoma"/>
            </a:endParaRPr>
          </a:p>
        </p:txBody>
      </p:sp>
      <p:sp>
        <p:nvSpPr>
          <p:cNvPr id="22" name="TextBox 21">
            <a:extLst>
              <a:ext uri="{FF2B5EF4-FFF2-40B4-BE49-F238E27FC236}">
                <a16:creationId xmlns:a16="http://schemas.microsoft.com/office/drawing/2014/main" id="{F2531D45-2AF9-8DB8-AA1B-36B586154AD7}"/>
              </a:ext>
            </a:extLst>
          </p:cNvPr>
          <p:cNvSpPr txBox="1"/>
          <p:nvPr/>
        </p:nvSpPr>
        <p:spPr>
          <a:xfrm>
            <a:off x="8985354" y="493118"/>
            <a:ext cx="288355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757A1"/>
                </a:solidFill>
                <a:effectLst/>
                <a:uLnTx/>
                <a:uFillTx/>
                <a:latin typeface="Tahoma"/>
                <a:ea typeface="+mn-ea"/>
                <a:cs typeface="+mn-cs"/>
              </a:rPr>
              <a:t>I discovered new leadership skills within myself, which gave me confidence and inner strength.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7757A1"/>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757A1"/>
                </a:solidFill>
                <a:effectLst/>
                <a:uLnTx/>
                <a:uFillTx/>
                <a:latin typeface="Tahoma"/>
                <a:ea typeface="+mn-ea"/>
                <a:cs typeface="+mn-cs"/>
              </a:rPr>
              <a:t>- </a:t>
            </a:r>
            <a:r>
              <a:rPr kumimoji="0" lang="en-US" sz="1050" b="1" i="0" u="none" strike="noStrike" kern="1200" cap="none" spc="0" normalizeH="0" baseline="0" noProof="0" dirty="0" err="1">
                <a:ln>
                  <a:noFill/>
                </a:ln>
                <a:solidFill>
                  <a:srgbClr val="7757A1"/>
                </a:solidFill>
                <a:effectLst/>
                <a:uLnTx/>
                <a:uFillTx/>
                <a:latin typeface="Tahoma"/>
                <a:ea typeface="+mn-ea"/>
                <a:cs typeface="+mn-cs"/>
              </a:rPr>
              <a:t>Géraldine</a:t>
            </a:r>
            <a:r>
              <a:rPr kumimoji="0" lang="en-US" sz="1050" b="1" i="0" u="none" strike="noStrike" kern="1200" cap="none" spc="0" normalizeH="0" baseline="0" noProof="0" dirty="0">
                <a:ln>
                  <a:noFill/>
                </a:ln>
                <a:solidFill>
                  <a:srgbClr val="7757A1"/>
                </a:solidFill>
                <a:effectLst/>
                <a:uLnTx/>
                <a:uFillTx/>
                <a:latin typeface="Tahoma"/>
                <a:ea typeface="+mn-ea"/>
                <a:cs typeface="+mn-cs"/>
              </a:rPr>
              <a:t> Wagner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757A1"/>
                </a:solidFill>
                <a:effectLst/>
                <a:uLnTx/>
                <a:uFillTx/>
                <a:latin typeface="Tahoma"/>
                <a:ea typeface="+mn-ea"/>
                <a:cs typeface="+mn-cs"/>
              </a:rPr>
              <a:t>Novartis Ambassador</a:t>
            </a:r>
          </a:p>
        </p:txBody>
      </p:sp>
      <p:grpSp>
        <p:nvGrpSpPr>
          <p:cNvPr id="32" name="Group 31">
            <a:extLst>
              <a:ext uri="{FF2B5EF4-FFF2-40B4-BE49-F238E27FC236}">
                <a16:creationId xmlns:a16="http://schemas.microsoft.com/office/drawing/2014/main" id="{8BC0ED53-C285-ADA5-E3BD-CF99ECEA4954}"/>
              </a:ext>
            </a:extLst>
          </p:cNvPr>
          <p:cNvGrpSpPr/>
          <p:nvPr/>
        </p:nvGrpSpPr>
        <p:grpSpPr>
          <a:xfrm>
            <a:off x="303273" y="2919506"/>
            <a:ext cx="3840480" cy="3763480"/>
            <a:chOff x="329871" y="775469"/>
            <a:chExt cx="5943600" cy="5943600"/>
          </a:xfrm>
        </p:grpSpPr>
        <p:grpSp>
          <p:nvGrpSpPr>
            <p:cNvPr id="17" name="Group 16">
              <a:extLst>
                <a:ext uri="{FF2B5EF4-FFF2-40B4-BE49-F238E27FC236}">
                  <a16:creationId xmlns:a16="http://schemas.microsoft.com/office/drawing/2014/main" id="{0A76BD31-005C-AB26-0796-A6B064109978}"/>
                </a:ext>
              </a:extLst>
            </p:cNvPr>
            <p:cNvGrpSpPr/>
            <p:nvPr/>
          </p:nvGrpSpPr>
          <p:grpSpPr>
            <a:xfrm>
              <a:off x="1000502" y="1488606"/>
              <a:ext cx="4572000" cy="4572000"/>
              <a:chOff x="3925719" y="1226820"/>
              <a:chExt cx="4572000" cy="4572000"/>
            </a:xfrm>
          </p:grpSpPr>
          <p:pic>
            <p:nvPicPr>
              <p:cNvPr id="18" name="Picture 17">
                <a:extLst>
                  <a:ext uri="{FF2B5EF4-FFF2-40B4-BE49-F238E27FC236}">
                    <a16:creationId xmlns:a16="http://schemas.microsoft.com/office/drawing/2014/main" id="{5EAD2C5B-4FBA-F85D-96F9-667AA8BA56DD}"/>
                  </a:ext>
                </a:extLst>
              </p:cNvPr>
              <p:cNvPicPr>
                <a:picLocks noChangeAspect="1"/>
              </p:cNvPicPr>
              <p:nvPr/>
            </p:nvPicPr>
            <p:blipFill rotWithShape="1">
              <a:blip r:embed="rId5">
                <a:extLst>
                  <a:ext uri="{28A0092B-C50C-407E-A947-70E740481C1C}">
                    <a14:useLocalDpi xmlns:a14="http://schemas.microsoft.com/office/drawing/2010/main" val="0"/>
                  </a:ext>
                </a:extLst>
              </a:blip>
              <a:srcRect l="5298" r="27882"/>
              <a:stretch/>
            </p:blipFill>
            <p:spPr>
              <a:xfrm>
                <a:off x="3925719" y="1226820"/>
                <a:ext cx="4572000" cy="4572000"/>
              </a:xfrm>
              <a:prstGeom prst="ellipse">
                <a:avLst/>
              </a:prstGeom>
            </p:spPr>
          </p:pic>
          <p:sp>
            <p:nvSpPr>
              <p:cNvPr id="20" name="Oval 19">
                <a:extLst>
                  <a:ext uri="{FF2B5EF4-FFF2-40B4-BE49-F238E27FC236}">
                    <a16:creationId xmlns:a16="http://schemas.microsoft.com/office/drawing/2014/main" id="{77FDCCC3-EF2F-6777-0226-32CFEA39AA29}"/>
                  </a:ext>
                </a:extLst>
              </p:cNvPr>
              <p:cNvSpPr/>
              <p:nvPr/>
            </p:nvSpPr>
            <p:spPr>
              <a:xfrm>
                <a:off x="3925719" y="1226820"/>
                <a:ext cx="4572000" cy="4572000"/>
              </a:xfrm>
              <a:prstGeom prst="ellipse">
                <a:avLst/>
              </a:prstGeom>
              <a:gradFill flip="none" rotWithShape="1">
                <a:gsLst>
                  <a:gs pos="39000">
                    <a:srgbClr val="7757A1">
                      <a:alpha val="76000"/>
                    </a:srgbClr>
                  </a:gs>
                  <a:gs pos="100000">
                    <a:srgbClr val="86D5C8">
                      <a:alpha val="76000"/>
                    </a:srgbClr>
                  </a:gs>
                </a:gsLst>
                <a:lin ang="1350000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B7C08F1E-569F-E96A-6D42-5DF762C57AB2}"/>
                </a:ext>
              </a:extLst>
            </p:cNvPr>
            <p:cNvGrpSpPr/>
            <p:nvPr/>
          </p:nvGrpSpPr>
          <p:grpSpPr>
            <a:xfrm>
              <a:off x="329871" y="775469"/>
              <a:ext cx="5943600" cy="5943600"/>
              <a:chOff x="329871" y="775469"/>
              <a:chExt cx="5943600" cy="5943600"/>
            </a:xfrm>
          </p:grpSpPr>
          <p:sp>
            <p:nvSpPr>
              <p:cNvPr id="24" name="Partial Circle 23">
                <a:extLst>
                  <a:ext uri="{FF2B5EF4-FFF2-40B4-BE49-F238E27FC236}">
                    <a16:creationId xmlns:a16="http://schemas.microsoft.com/office/drawing/2014/main" id="{C006AF0A-42D3-0E40-2407-A484FD787512}"/>
                  </a:ext>
                </a:extLst>
              </p:cNvPr>
              <p:cNvSpPr/>
              <p:nvPr/>
            </p:nvSpPr>
            <p:spPr>
              <a:xfrm rot="1111365">
                <a:off x="329871" y="775469"/>
                <a:ext cx="5943600" cy="5943600"/>
              </a:xfrm>
              <a:prstGeom prst="pie">
                <a:avLst>
                  <a:gd name="adj1" fmla="val 19312608"/>
                  <a:gd name="adj2" fmla="val 4955480"/>
                </a:avLst>
              </a:prstGeom>
              <a:solidFill>
                <a:srgbClr val="7754A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5" name="TextBox 24">
                <a:extLst>
                  <a:ext uri="{FF2B5EF4-FFF2-40B4-BE49-F238E27FC236}">
                    <a16:creationId xmlns:a16="http://schemas.microsoft.com/office/drawing/2014/main" id="{75F1AD95-5080-57E5-2CFD-7C83D8BBA95E}"/>
                  </a:ext>
                </a:extLst>
              </p:cNvPr>
              <p:cNvSpPr txBox="1"/>
              <p:nvPr/>
            </p:nvSpPr>
            <p:spPr>
              <a:xfrm>
                <a:off x="3596044" y="3636264"/>
                <a:ext cx="1899684" cy="2746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srgbClr val="58595B">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One Third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w="0"/>
                    <a:solidFill>
                      <a:prstClr val="white"/>
                    </a:solidFill>
                    <a:effectLst>
                      <a:outerShdw blurRad="38100" dist="19050" dir="2700000" algn="tl" rotWithShape="0">
                        <a:srgbClr val="58595B">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(9 out of 27) received promotions during the course of the program.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3E2912E3-F7FC-CBEC-F413-D9636436A235}"/>
                  </a:ext>
                </a:extLst>
              </p:cNvPr>
              <p:cNvSpPr txBox="1"/>
              <p:nvPr/>
            </p:nvSpPr>
            <p:spPr>
              <a:xfrm>
                <a:off x="1311633" y="1829467"/>
                <a:ext cx="3916325" cy="5346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prstClr val="white"/>
                    </a:solidFill>
                    <a:effectLst>
                      <a:outerShdw blurRad="38100" dist="19050" dir="2700000" algn="tl" rotWithShape="0">
                        <a:srgbClr val="58595B">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In one recent program…</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2" name="Text Placeholder 3">
            <a:extLst>
              <a:ext uri="{FF2B5EF4-FFF2-40B4-BE49-F238E27FC236}">
                <a16:creationId xmlns:a16="http://schemas.microsoft.com/office/drawing/2014/main" id="{E897B8E1-21F4-48B0-12FB-F5967DC4349E}"/>
              </a:ext>
            </a:extLst>
          </p:cNvPr>
          <p:cNvSpPr>
            <a:spLocks noGrp="1"/>
          </p:cNvSpPr>
          <p:nvPr/>
        </p:nvSpPr>
        <p:spPr>
          <a:xfrm>
            <a:off x="4459983" y="885605"/>
            <a:ext cx="8614611" cy="378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86D5C8"/>
              </a:buClr>
              <a:buSzTx/>
              <a:buFont typeface="Arial" panose="020B0604020202020204" pitchFamily="34" charset="0"/>
              <a:buNone/>
              <a:tabLst/>
              <a:defRPr/>
            </a:pPr>
            <a:r>
              <a:rPr kumimoji="0" lang="en-US" sz="1600" b="0" i="1" u="none" strike="noStrike" kern="1200" cap="none" spc="0" normalizeH="0" baseline="0" noProof="0" dirty="0">
                <a:ln>
                  <a:noFill/>
                </a:ln>
                <a:solidFill>
                  <a:srgbClr val="58595B"/>
                </a:solidFill>
                <a:effectLst/>
                <a:uLnTx/>
                <a:uFillTx/>
                <a:latin typeface="Tahoma"/>
                <a:ea typeface="+mn-ea"/>
                <a:cs typeface="+mn-cs"/>
              </a:rPr>
              <a:t>Since inception in 2012…</a:t>
            </a:r>
          </a:p>
          <a:p>
            <a:pPr marL="0" marR="0" lvl="0" indent="0" algn="l" defTabSz="914400" rtl="0" eaLnBrk="1" fontAlgn="auto" latinLnBrk="0" hangingPunct="1">
              <a:lnSpc>
                <a:spcPct val="90000"/>
              </a:lnSpc>
              <a:spcBef>
                <a:spcPts val="0"/>
              </a:spcBef>
              <a:spcAft>
                <a:spcPts val="600"/>
              </a:spcAft>
              <a:buClr>
                <a:srgbClr val="86D5C8"/>
              </a:buClr>
              <a:buSzTx/>
              <a:buFont typeface="Arial" panose="020B0604020202020204" pitchFamily="34" charset="0"/>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	Over </a:t>
            </a:r>
            <a:r>
              <a:rPr kumimoji="0" lang="en-US" sz="2400" b="1" i="0" u="none" strike="noStrike" kern="1200" cap="none" spc="0" normalizeH="0" baseline="0" noProof="0" dirty="0">
                <a:ln>
                  <a:noFill/>
                </a:ln>
                <a:solidFill>
                  <a:srgbClr val="58595B"/>
                </a:solidFill>
                <a:effectLst/>
                <a:uLnTx/>
                <a:uFillTx/>
                <a:latin typeface="Tahoma"/>
                <a:ea typeface="+mn-ea"/>
                <a:cs typeface="+mn-cs"/>
              </a:rPr>
              <a:t>200 cohorts </a:t>
            </a:r>
            <a:r>
              <a:rPr kumimoji="0" lang="en-US" sz="1600" b="0" i="0" u="none" strike="noStrike" kern="1200" cap="none" spc="0" normalizeH="0" baseline="0" noProof="0" dirty="0">
                <a:ln>
                  <a:noFill/>
                </a:ln>
                <a:solidFill>
                  <a:srgbClr val="58595B"/>
                </a:solidFill>
                <a:effectLst/>
                <a:uLnTx/>
                <a:uFillTx/>
                <a:latin typeface="Tahoma"/>
                <a:ea typeface="+mn-ea"/>
                <a:cs typeface="+mn-cs"/>
              </a:rPr>
              <a:t>launched</a:t>
            </a:r>
          </a:p>
          <a:p>
            <a:pPr marL="0" marR="0" lvl="0" indent="0" algn="l" defTabSz="914400" rtl="0" eaLnBrk="1" fontAlgn="auto" latinLnBrk="0" hangingPunct="1">
              <a:lnSpc>
                <a:spcPct val="90000"/>
              </a:lnSpc>
              <a:spcBef>
                <a:spcPts val="0"/>
              </a:spcBef>
              <a:spcAft>
                <a:spcPts val="600"/>
              </a:spcAft>
              <a:buClr>
                <a:srgbClr val="86D5C8"/>
              </a:buClr>
              <a:buSzTx/>
              <a:buFont typeface="Arial" panose="020B0604020202020204" pitchFamily="34" charset="0"/>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		Serving over </a:t>
            </a:r>
            <a:r>
              <a:rPr kumimoji="0" lang="en-US" sz="2400" b="1" i="0" u="none" strike="noStrike" kern="1200" cap="none" spc="0" normalizeH="0" baseline="0" noProof="0" dirty="0">
                <a:ln>
                  <a:noFill/>
                </a:ln>
                <a:solidFill>
                  <a:srgbClr val="58595B"/>
                </a:solidFill>
                <a:effectLst/>
                <a:uLnTx/>
                <a:uFillTx/>
                <a:latin typeface="Tahoma"/>
                <a:ea typeface="+mn-ea"/>
                <a:cs typeface="+mn-cs"/>
              </a:rPr>
              <a:t>4,000</a:t>
            </a:r>
            <a:r>
              <a:rPr kumimoji="0" lang="en-US" sz="1600" b="0" i="0" u="none" strike="noStrike" kern="1200" cap="none" spc="0" normalizeH="0" baseline="0" noProof="0" dirty="0">
                <a:ln>
                  <a:noFill/>
                </a:ln>
                <a:solidFill>
                  <a:srgbClr val="58595B"/>
                </a:solidFill>
                <a:effectLst/>
                <a:uLnTx/>
                <a:uFillTx/>
                <a:latin typeface="Tahoma"/>
                <a:ea typeface="+mn-ea"/>
                <a:cs typeface="+mn-cs"/>
              </a:rPr>
              <a:t> Ambassadors </a:t>
            </a:r>
          </a:p>
          <a:p>
            <a:pPr marL="0" marR="0" lvl="0" indent="0" algn="l" defTabSz="914400" rtl="0" eaLnBrk="1" fontAlgn="auto" latinLnBrk="0" hangingPunct="1">
              <a:lnSpc>
                <a:spcPct val="90000"/>
              </a:lnSpc>
              <a:spcBef>
                <a:spcPts val="0"/>
              </a:spcBef>
              <a:spcAft>
                <a:spcPts val="600"/>
              </a:spcAft>
              <a:buClr>
                <a:srgbClr val="86D5C8"/>
              </a:buClr>
              <a:buSzTx/>
              <a:buFont typeface="Arial" panose="020B0604020202020204" pitchFamily="34" charset="0"/>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			Across over </a:t>
            </a:r>
            <a:r>
              <a:rPr kumimoji="0" lang="en-US" sz="2400" b="1" i="0" u="none" strike="noStrike" kern="1200" cap="none" spc="0" normalizeH="0" baseline="0" noProof="0" dirty="0">
                <a:ln>
                  <a:noFill/>
                </a:ln>
                <a:solidFill>
                  <a:srgbClr val="58595B"/>
                </a:solidFill>
                <a:effectLst/>
                <a:uLnTx/>
                <a:uFillTx/>
                <a:latin typeface="Tahoma"/>
                <a:ea typeface="+mn-ea"/>
                <a:cs typeface="+mn-cs"/>
              </a:rPr>
              <a:t>50 companies</a:t>
            </a:r>
          </a:p>
        </p:txBody>
      </p:sp>
      <p:sp>
        <p:nvSpPr>
          <p:cNvPr id="3" name="Text Placeholder 3">
            <a:extLst>
              <a:ext uri="{FF2B5EF4-FFF2-40B4-BE49-F238E27FC236}">
                <a16:creationId xmlns:a16="http://schemas.microsoft.com/office/drawing/2014/main" id="{8C310ECB-06FD-7750-0FC3-3A007CBF1783}"/>
              </a:ext>
            </a:extLst>
          </p:cNvPr>
          <p:cNvSpPr>
            <a:spLocks noGrp="1"/>
          </p:cNvSpPr>
          <p:nvPr/>
        </p:nvSpPr>
        <p:spPr>
          <a:xfrm>
            <a:off x="1433921" y="1619703"/>
            <a:ext cx="9642954" cy="37893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86D5C8"/>
              </a:buClr>
              <a:buSzTx/>
              <a:buFont typeface="Arial" panose="020B0604020202020204" pitchFamily="34" charset="0"/>
              <a:buNone/>
              <a:tabLst/>
              <a:defRPr/>
            </a:pPr>
            <a:r>
              <a:rPr kumimoji="0" lang="en-US" sz="1600" b="0" i="1" u="none" strike="noStrike" kern="1200" cap="none" spc="0" normalizeH="0" baseline="0" noProof="0" dirty="0">
                <a:ln>
                  <a:noFill/>
                </a:ln>
                <a:solidFill>
                  <a:srgbClr val="58595B"/>
                </a:solidFill>
                <a:effectLst/>
                <a:uLnTx/>
                <a:uFillTx/>
                <a:latin typeface="Tahoma"/>
                <a:ea typeface="+mn-ea"/>
                <a:cs typeface="+mn-cs"/>
              </a:rPr>
              <a:t>In 2023 alone…</a:t>
            </a:r>
          </a:p>
          <a:p>
            <a:pPr marL="457200" marR="0" lvl="1" indent="0" algn="l" defTabSz="914400" rtl="0" eaLnBrk="1" fontAlgn="auto" latinLnBrk="0" hangingPunct="1">
              <a:lnSpc>
                <a:spcPct val="100000"/>
              </a:lnSpc>
              <a:spcBef>
                <a:spcPts val="0"/>
              </a:spcBef>
              <a:spcAft>
                <a:spcPts val="0"/>
              </a:spcAft>
              <a:buClr>
                <a:srgbClr val="86D5C8"/>
              </a:buClr>
              <a:buSzTx/>
              <a:buFont typeface="Arial" panose="020B0604020202020204" pitchFamily="34" charset="0"/>
              <a:buNone/>
              <a:tabLst/>
              <a:defRPr/>
            </a:pPr>
            <a:r>
              <a:rPr kumimoji="0" lang="en-US" sz="2400" b="1" i="0" u="none" strike="noStrike" kern="1200" cap="none" spc="0" normalizeH="0" baseline="0" noProof="0" dirty="0">
                <a:ln>
                  <a:noFill/>
                </a:ln>
                <a:solidFill>
                  <a:srgbClr val="58595B"/>
                </a:solidFill>
                <a:effectLst/>
                <a:uLnTx/>
                <a:uFillTx/>
                <a:latin typeface="Tahoma"/>
                <a:ea typeface="+mn-ea"/>
                <a:cs typeface="+mn-cs"/>
              </a:rPr>
              <a:t>45 cohorts </a:t>
            </a:r>
            <a:r>
              <a:rPr kumimoji="0" lang="en-US" sz="1600" b="0" i="0" u="none" strike="noStrike" kern="1200" cap="none" spc="0" normalizeH="0" baseline="0" noProof="0" dirty="0">
                <a:ln>
                  <a:noFill/>
                </a:ln>
                <a:solidFill>
                  <a:srgbClr val="58595B"/>
                </a:solidFill>
                <a:effectLst/>
                <a:uLnTx/>
                <a:uFillTx/>
                <a:latin typeface="Tahoma"/>
                <a:ea typeface="+mn-ea"/>
                <a:cs typeface="+mn-cs"/>
              </a:rPr>
              <a:t>launched</a:t>
            </a:r>
            <a:endParaRPr kumimoji="0" lang="en-US" sz="1800" b="0" i="0" u="none" strike="noStrike" kern="1200" cap="none" spc="0" normalizeH="0" baseline="0" noProof="0" dirty="0">
              <a:ln>
                <a:noFill/>
              </a:ln>
              <a:solidFill>
                <a:srgbClr val="58595B"/>
              </a:solidFill>
              <a:effectLst/>
              <a:uLnTx/>
              <a:uFillTx/>
              <a:latin typeface="Tahoma"/>
              <a:ea typeface="+mn-ea"/>
              <a:cs typeface="+mn-cs"/>
            </a:endParaRPr>
          </a:p>
          <a:p>
            <a:pPr marL="914400" marR="0" lvl="2" indent="0" algn="l" defTabSz="914400" rtl="0" eaLnBrk="1" fontAlgn="auto" latinLnBrk="0" hangingPunct="1">
              <a:lnSpc>
                <a:spcPct val="100000"/>
              </a:lnSpc>
              <a:spcBef>
                <a:spcPts val="0"/>
              </a:spcBef>
              <a:spcAft>
                <a:spcPts val="0"/>
              </a:spcAft>
              <a:buClr>
                <a:srgbClr val="86D5C8"/>
              </a:buClr>
              <a:buSzTx/>
              <a:buFont typeface="Arial" panose="020B0604020202020204" pitchFamily="34" charset="0"/>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Serving nearly</a:t>
            </a:r>
            <a:r>
              <a:rPr kumimoji="0" lang="en-US" sz="2400" b="0" i="0" u="none" strike="noStrike" kern="1200" cap="none" spc="0" normalizeH="0" baseline="0" noProof="0" dirty="0">
                <a:ln>
                  <a:noFill/>
                </a:ln>
                <a:solidFill>
                  <a:srgbClr val="58595B"/>
                </a:solidFill>
                <a:effectLst/>
                <a:uLnTx/>
                <a:uFillTx/>
                <a:latin typeface="Tahoma"/>
                <a:ea typeface="+mn-ea"/>
                <a:cs typeface="+mn-cs"/>
              </a:rPr>
              <a:t> </a:t>
            </a:r>
            <a:r>
              <a:rPr kumimoji="0" lang="en-US" sz="2400" b="1" i="0" u="none" strike="noStrike" kern="1200" cap="none" spc="0" normalizeH="0" baseline="0" noProof="0" dirty="0">
                <a:ln>
                  <a:noFill/>
                </a:ln>
                <a:solidFill>
                  <a:srgbClr val="58595B"/>
                </a:solidFill>
                <a:effectLst/>
                <a:uLnTx/>
                <a:uFillTx/>
                <a:latin typeface="Tahoma"/>
                <a:ea typeface="+mn-ea"/>
                <a:cs typeface="+mn-cs"/>
              </a:rPr>
              <a:t>1000 Ambassadors </a:t>
            </a:r>
          </a:p>
          <a:p>
            <a:pPr marL="1371600" marR="0" lvl="3" indent="0" algn="l" defTabSz="914400" rtl="0" eaLnBrk="1" fontAlgn="auto" latinLnBrk="0" hangingPunct="1">
              <a:lnSpc>
                <a:spcPct val="100000"/>
              </a:lnSpc>
              <a:spcBef>
                <a:spcPts val="0"/>
              </a:spcBef>
              <a:spcAft>
                <a:spcPts val="0"/>
              </a:spcAft>
              <a:buClr>
                <a:srgbClr val="86D5C8"/>
              </a:buClr>
              <a:buSzTx/>
              <a:buFont typeface="Arial" panose="020B0604020202020204" pitchFamily="34" charset="0"/>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Representing</a:t>
            </a:r>
            <a:r>
              <a:rPr kumimoji="0" lang="en-US" sz="1100" b="0" i="0" u="none" strike="noStrike" kern="1200" cap="none" spc="0" normalizeH="0" baseline="0" noProof="0" dirty="0">
                <a:ln>
                  <a:noFill/>
                </a:ln>
                <a:solidFill>
                  <a:srgbClr val="58595B"/>
                </a:solidFill>
                <a:effectLst/>
                <a:uLnTx/>
                <a:uFillTx/>
                <a:latin typeface="Tahoma"/>
                <a:ea typeface="+mn-ea"/>
                <a:cs typeface="+mn-cs"/>
              </a:rPr>
              <a:t> </a:t>
            </a:r>
            <a:r>
              <a:rPr kumimoji="0" lang="en-US" sz="2400" b="1" i="0" u="none" strike="noStrike" kern="1200" cap="none" spc="0" normalizeH="0" baseline="0" noProof="0" dirty="0">
                <a:ln>
                  <a:noFill/>
                </a:ln>
                <a:solidFill>
                  <a:srgbClr val="58595B"/>
                </a:solidFill>
                <a:effectLst/>
                <a:uLnTx/>
                <a:uFillTx/>
                <a:latin typeface="Tahoma"/>
                <a:ea typeface="+mn-ea"/>
                <a:cs typeface="+mn-cs"/>
              </a:rPr>
              <a:t>19 companies </a:t>
            </a:r>
          </a:p>
          <a:p>
            <a:pPr marL="1371600" marR="0" lvl="3" indent="0" algn="l" defTabSz="914400" rtl="0" eaLnBrk="1" fontAlgn="auto" latinLnBrk="0" hangingPunct="1">
              <a:lnSpc>
                <a:spcPct val="100000"/>
              </a:lnSpc>
              <a:spcBef>
                <a:spcPts val="0"/>
              </a:spcBef>
              <a:spcAft>
                <a:spcPts val="0"/>
              </a:spcAft>
              <a:buClr>
                <a:srgbClr val="86D5C8"/>
              </a:buClr>
              <a:buSzTx/>
              <a:buFont typeface="Arial" panose="020B0604020202020204" pitchFamily="34" charset="0"/>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	Across over </a:t>
            </a:r>
            <a:r>
              <a:rPr kumimoji="0" lang="en-US" sz="2400" b="1" i="0" u="none" strike="noStrike" kern="1200" cap="none" spc="0" normalizeH="0" baseline="0" noProof="0" dirty="0">
                <a:ln>
                  <a:noFill/>
                </a:ln>
                <a:solidFill>
                  <a:srgbClr val="58595B"/>
                </a:solidFill>
                <a:effectLst/>
                <a:uLnTx/>
                <a:uFillTx/>
                <a:latin typeface="Tahoma"/>
                <a:ea typeface="+mn-ea"/>
                <a:cs typeface="+mn-cs"/>
              </a:rPr>
              <a:t>20 countries</a:t>
            </a:r>
            <a:endParaRPr kumimoji="0" lang="en-US" sz="2400" b="0" i="0" u="none" strike="noStrike" kern="1200" cap="none" spc="0" normalizeH="0" baseline="0" noProof="0" dirty="0">
              <a:ln>
                <a:noFill/>
              </a:ln>
              <a:solidFill>
                <a:srgbClr val="58595B"/>
              </a:solidFill>
              <a:effectLst/>
              <a:uLnTx/>
              <a:uFillTx/>
              <a:latin typeface="Tahoma"/>
              <a:ea typeface="+mn-ea"/>
              <a:cs typeface="+mn-cs"/>
            </a:endParaRPr>
          </a:p>
          <a:p>
            <a:pPr marL="2286000" marR="0" lvl="5"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And supported by </a:t>
            </a:r>
            <a:r>
              <a:rPr kumimoji="0" lang="en-US" sz="2400" b="1" i="0" u="none" strike="noStrike" kern="1200" cap="none" spc="0" normalizeH="0" baseline="0" noProof="0" dirty="0">
                <a:ln>
                  <a:noFill/>
                </a:ln>
                <a:solidFill>
                  <a:srgbClr val="58595B"/>
                </a:solidFill>
                <a:effectLst/>
                <a:uLnTx/>
                <a:uFillTx/>
                <a:latin typeface="Tahoma"/>
                <a:ea typeface="+mn-ea"/>
                <a:cs typeface="+mn-cs"/>
              </a:rPr>
              <a:t>80 HBA Advisors </a:t>
            </a:r>
          </a:p>
          <a:p>
            <a:pPr marL="2286000" marR="0" lvl="5"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8595B"/>
                </a:solidFill>
                <a:effectLst/>
                <a:uLnTx/>
                <a:uFillTx/>
                <a:latin typeface="Tahoma"/>
                <a:ea typeface="+mn-ea"/>
                <a:cs typeface="+mn-cs"/>
              </a:rPr>
              <a:t>	Resulting in a vast global network of support and connections</a:t>
            </a:r>
          </a:p>
        </p:txBody>
      </p:sp>
      <p:sp>
        <p:nvSpPr>
          <p:cNvPr id="11" name="Title 10">
            <a:extLst>
              <a:ext uri="{FF2B5EF4-FFF2-40B4-BE49-F238E27FC236}">
                <a16:creationId xmlns:a16="http://schemas.microsoft.com/office/drawing/2014/main" id="{BD318A00-479C-005E-1C78-27C621771980}"/>
              </a:ext>
            </a:extLst>
          </p:cNvPr>
          <p:cNvSpPr>
            <a:spLocks noGrp="1"/>
          </p:cNvSpPr>
          <p:nvPr>
            <p:ph type="title"/>
          </p:nvPr>
        </p:nvSpPr>
        <p:spPr/>
        <p:txBody>
          <a:bodyPr/>
          <a:lstStyle/>
          <a:p>
            <a:r>
              <a:rPr lang="en-US" dirty="0"/>
              <a:t>GAP Impact</a:t>
            </a:r>
          </a:p>
        </p:txBody>
      </p:sp>
      <p:pic>
        <p:nvPicPr>
          <p:cNvPr id="4" name="Recorded Sound">
            <a:hlinkClick r:id="" action="ppaction://media"/>
            <a:extLst>
              <a:ext uri="{FF2B5EF4-FFF2-40B4-BE49-F238E27FC236}">
                <a16:creationId xmlns:a16="http://schemas.microsoft.com/office/drawing/2014/main" id="{43DFAD0B-A693-58AF-6C2C-DFD3D521B4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82500" y="6438900"/>
            <a:ext cx="406400" cy="406400"/>
          </a:xfrm>
          <a:prstGeom prst="rect">
            <a:avLst/>
          </a:prstGeom>
        </p:spPr>
      </p:pic>
    </p:spTree>
    <p:extLst>
      <p:ext uri="{BB962C8B-B14F-4D97-AF65-F5344CB8AC3E}">
        <p14:creationId xmlns:p14="http://schemas.microsoft.com/office/powerpoint/2010/main" val="1620273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7022">
        <p159:morph option="byObject"/>
      </p:transition>
    </mc:Choice>
    <mc:Fallback>
      <p:transition spd="slow" advTm="470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22" fill="hold"/>
                                        <p:tgtEl>
                                          <p:spTgt spid="4"/>
                                        </p:tgtEl>
                                      </p:cBhvr>
                                    </p:cmd>
                                  </p:childTnLst>
                                </p:cTn>
                              </p:par>
                              <p:par>
                                <p:cTn id="7" presetID="42" presetClass="entr" presetSubtype="0" fill="hold" grpId="0" nodeType="withEffect">
                                  <p:stCondLst>
                                    <p:cond delay="2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7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830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140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410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710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1000"/>
                                        <p:tgtEl>
                                          <p:spTgt spid="3">
                                            <p:txEl>
                                              <p:pRg st="0" end="0"/>
                                            </p:txEl>
                                          </p:spTgt>
                                        </p:tgtEl>
                                      </p:cBhvr>
                                    </p:animEffect>
                                    <p:anim calcmode="lin" valueType="num">
                                      <p:cBhvr>
                                        <p:cTn id="3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920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1000"/>
                                        <p:tgtEl>
                                          <p:spTgt spid="3">
                                            <p:txEl>
                                              <p:pRg st="1" end="1"/>
                                            </p:txEl>
                                          </p:spTgt>
                                        </p:tgtEl>
                                      </p:cBhvr>
                                    </p:animEffect>
                                    <p:anim calcmode="lin" valueType="num">
                                      <p:cBhvr>
                                        <p:cTn id="4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2070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1000"/>
                                        <p:tgtEl>
                                          <p:spTgt spid="3">
                                            <p:txEl>
                                              <p:pRg st="2" end="2"/>
                                            </p:txEl>
                                          </p:spTgt>
                                        </p:tgtEl>
                                      </p:cBhvr>
                                    </p:animEffect>
                                    <p:anim calcmode="lin" valueType="num">
                                      <p:cBhvr>
                                        <p:cTn id="4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270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anim calcmode="lin" valueType="num">
                                      <p:cBhvr>
                                        <p:cTn id="5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530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1000"/>
                                        <p:tgtEl>
                                          <p:spTgt spid="3">
                                            <p:txEl>
                                              <p:pRg st="4" end="4"/>
                                            </p:txEl>
                                          </p:spTgt>
                                        </p:tgtEl>
                                      </p:cBhvr>
                                    </p:animEffect>
                                    <p:anim calcmode="lin" valueType="num">
                                      <p:cBhvr>
                                        <p:cTn id="5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2820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0"/>
                                        <p:tgtEl>
                                          <p:spTgt spid="3">
                                            <p:txEl>
                                              <p:pRg st="5" end="5"/>
                                            </p:txEl>
                                          </p:spTgt>
                                        </p:tgtEl>
                                      </p:cBhvr>
                                    </p:animEffect>
                                    <p:anim calcmode="lin" valueType="num">
                                      <p:cBhvr>
                                        <p:cTn id="6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3110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fade">
                                      <p:cBhvr>
                                        <p:cTn id="64" dur="1000"/>
                                        <p:tgtEl>
                                          <p:spTgt spid="3">
                                            <p:txEl>
                                              <p:pRg st="6" end="6"/>
                                            </p:txEl>
                                          </p:spTgt>
                                        </p:tgtEl>
                                      </p:cBhvr>
                                    </p:animEffect>
                                    <p:anim calcmode="lin" valueType="num">
                                      <p:cBhvr>
                                        <p:cTn id="6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313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par>
                                <p:cTn id="72" presetID="53" presetClass="entr" presetSubtype="528" fill="hold" nodeType="withEffect">
                                  <p:stCondLst>
                                    <p:cond delay="36000"/>
                                  </p:stCondLst>
                                  <p:childTnLst>
                                    <p:set>
                                      <p:cBhvr>
                                        <p:cTn id="73" dur="1" fill="hold">
                                          <p:stCondLst>
                                            <p:cond delay="0"/>
                                          </p:stCondLst>
                                        </p:cTn>
                                        <p:tgtEl>
                                          <p:spTgt spid="32"/>
                                        </p:tgtEl>
                                        <p:attrNameLst>
                                          <p:attrName>style.visibility</p:attrName>
                                        </p:attrNameLst>
                                      </p:cBhvr>
                                      <p:to>
                                        <p:strVal val="visible"/>
                                      </p:to>
                                    </p:set>
                                    <p:anim calcmode="lin" valueType="num">
                                      <p:cBhvr>
                                        <p:cTn id="74" dur="1400" fill="hold"/>
                                        <p:tgtEl>
                                          <p:spTgt spid="32"/>
                                        </p:tgtEl>
                                        <p:attrNameLst>
                                          <p:attrName>ppt_w</p:attrName>
                                        </p:attrNameLst>
                                      </p:cBhvr>
                                      <p:tavLst>
                                        <p:tav tm="0">
                                          <p:val>
                                            <p:fltVal val="0"/>
                                          </p:val>
                                        </p:tav>
                                        <p:tav tm="100000">
                                          <p:val>
                                            <p:strVal val="#ppt_w"/>
                                          </p:val>
                                        </p:tav>
                                      </p:tavLst>
                                    </p:anim>
                                    <p:anim calcmode="lin" valueType="num">
                                      <p:cBhvr>
                                        <p:cTn id="75" dur="1400" fill="hold"/>
                                        <p:tgtEl>
                                          <p:spTgt spid="32"/>
                                        </p:tgtEl>
                                        <p:attrNameLst>
                                          <p:attrName>ppt_h</p:attrName>
                                        </p:attrNameLst>
                                      </p:cBhvr>
                                      <p:tavLst>
                                        <p:tav tm="0">
                                          <p:val>
                                            <p:fltVal val="0"/>
                                          </p:val>
                                        </p:tav>
                                        <p:tav tm="100000">
                                          <p:val>
                                            <p:strVal val="#ppt_h"/>
                                          </p:val>
                                        </p:tav>
                                      </p:tavLst>
                                    </p:anim>
                                    <p:animEffect transition="in" filter="fade">
                                      <p:cBhvr>
                                        <p:cTn id="76" dur="1400"/>
                                        <p:tgtEl>
                                          <p:spTgt spid="32"/>
                                        </p:tgtEl>
                                      </p:cBhvr>
                                    </p:animEffect>
                                    <p:anim calcmode="lin" valueType="num">
                                      <p:cBhvr>
                                        <p:cTn id="77" dur="1400" fill="hold"/>
                                        <p:tgtEl>
                                          <p:spTgt spid="32"/>
                                        </p:tgtEl>
                                        <p:attrNameLst>
                                          <p:attrName>ppt_x</p:attrName>
                                        </p:attrNameLst>
                                      </p:cBhvr>
                                      <p:tavLst>
                                        <p:tav tm="0">
                                          <p:val>
                                            <p:fltVal val="0.5"/>
                                          </p:val>
                                        </p:tav>
                                        <p:tav tm="100000">
                                          <p:val>
                                            <p:strVal val="#ppt_x"/>
                                          </p:val>
                                        </p:tav>
                                      </p:tavLst>
                                    </p:anim>
                                    <p:anim calcmode="lin" valueType="num">
                                      <p:cBhvr>
                                        <p:cTn id="78" dur="14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bldLst>
      <p:bldP spid="5" grpId="0"/>
      <p:bldP spid="22" grpId="0"/>
      <p:bldP spid="2" grpId="0" uiExpand="1" build="p"/>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B76B69CB-038D-0182-32CB-7071907C3A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33300" y="6400800"/>
            <a:ext cx="406400" cy="406400"/>
          </a:xfrm>
          <a:prstGeom prst="rect">
            <a:avLst/>
          </a:prstGeom>
        </p:spPr>
      </p:pic>
      <p:sp>
        <p:nvSpPr>
          <p:cNvPr id="13" name="TextBox 12">
            <a:extLst>
              <a:ext uri="{FF2B5EF4-FFF2-40B4-BE49-F238E27FC236}">
                <a16:creationId xmlns:a16="http://schemas.microsoft.com/office/drawing/2014/main" id="{1B8F0873-D637-9A98-E491-10107C745A3C}"/>
              </a:ext>
            </a:extLst>
          </p:cNvPr>
          <p:cNvSpPr txBox="1"/>
          <p:nvPr/>
        </p:nvSpPr>
        <p:spPr>
          <a:xfrm>
            <a:off x="8723283" y="262343"/>
            <a:ext cx="3316486" cy="13157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ahoma"/>
                <a:ea typeface="+mn-ea"/>
                <a:cs typeface="+mn-cs"/>
              </a:rPr>
              <a:t>I stand here today with a sense of self-assurance that radiates in my day-to-day activities.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ahoma"/>
                <a:ea typeface="+mn-ea"/>
                <a:cs typeface="+mn-cs"/>
              </a:rPr>
              <a:t>-</a:t>
            </a:r>
            <a:r>
              <a:rPr kumimoji="0" lang="en-US" sz="1050" b="1" i="0" u="none" strike="noStrike" kern="1200" cap="none" spc="0" normalizeH="0" baseline="0" noProof="0" dirty="0">
                <a:ln>
                  <a:noFill/>
                </a:ln>
                <a:solidFill>
                  <a:prstClr val="white"/>
                </a:solidFill>
                <a:effectLst/>
                <a:uLnTx/>
                <a:uFillTx/>
                <a:latin typeface="Tahoma"/>
                <a:ea typeface="+mn-ea"/>
                <a:cs typeface="+mn-cs"/>
              </a:rPr>
              <a:t> Kristin DeWitt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ahoma"/>
                <a:ea typeface="+mn-ea"/>
                <a:cs typeface="+mn-cs"/>
              </a:rPr>
              <a:t>Daiichi Sankyo Ambassador</a:t>
            </a:r>
          </a:p>
        </p:txBody>
      </p:sp>
    </p:spTree>
    <p:extLst>
      <p:ext uri="{BB962C8B-B14F-4D97-AF65-F5344CB8AC3E}">
        <p14:creationId xmlns:p14="http://schemas.microsoft.com/office/powerpoint/2010/main" val="24158970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0431">
        <p159:morph option="byObject"/>
      </p:transition>
    </mc:Choice>
    <mc:Fallback>
      <p:transition spd="slow" advTm="10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8F369DD3-DB97-40CF-B0E6-40E56BD21B69}" vid="{C465FCE1-7F92-4944-A3F7-5F39FE37241E}"/>
    </a:ext>
  </a:extLst>
</a:theme>
</file>

<file path=ppt/theme/theme2.xml><?xml version="1.0" encoding="utf-8"?>
<a:theme xmlns:a="http://schemas.openxmlformats.org/drawingml/2006/main" name="1_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HBA template" id="{440D2AC4-E9D1-430D-8A24-9C566BB64931}" vid="{6F543683-8541-4341-B51A-4A91B712DA8E}"/>
    </a:ext>
  </a:extLst>
</a:theme>
</file>

<file path=ppt/theme/theme3.xml><?xml version="1.0" encoding="utf-8"?>
<a:theme xmlns:a="http://schemas.openxmlformats.org/drawingml/2006/main" name="HBA 2024 Templat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24 Template" id="{F5F8E5D8-F670-434D-8BAD-EBD0F4FD78A3}" vid="{D8EBEC30-A5C4-4839-B70E-3E7EEF36F9E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97C37DD4238B4F930C1EF0C7F7C74C" ma:contentTypeVersion="18" ma:contentTypeDescription="Create a new document." ma:contentTypeScope="" ma:versionID="1b36ff3a1645c50f1a003125e6fceab3">
  <xsd:schema xmlns:xsd="http://www.w3.org/2001/XMLSchema" xmlns:xs="http://www.w3.org/2001/XMLSchema" xmlns:p="http://schemas.microsoft.com/office/2006/metadata/properties" xmlns:ns2="6567fc2e-c94f-4f71-af92-115445ccf8f3" xmlns:ns3="87f8f5f4-4489-4b4f-b18d-0eb8c1bbf1b7" targetNamespace="http://schemas.microsoft.com/office/2006/metadata/properties" ma:root="true" ma:fieldsID="5b4b77240cb5a756131411347b32b400" ns2:_="" ns3:_="">
    <xsd:import namespace="6567fc2e-c94f-4f71-af92-115445ccf8f3"/>
    <xsd:import namespace="87f8f5f4-4489-4b4f-b18d-0eb8c1bbf1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fc2e-c94f-4f71-af92-115445cc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f8f5f4-4489-4b4f-b18d-0eb8c1bbf1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c148b1-9567-4475-a6f0-0e54fc6116ba}" ma:internalName="TaxCatchAll" ma:showField="CatchAllData" ma:web="87f8f5f4-4489-4b4f-b18d-0eb8c1bbf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67fc2e-c94f-4f71-af92-115445ccf8f3">
      <Terms xmlns="http://schemas.microsoft.com/office/infopath/2007/PartnerControls"/>
    </lcf76f155ced4ddcb4097134ff3c332f>
    <TaxCatchAll xmlns="87f8f5f4-4489-4b4f-b18d-0eb8c1bbf1b7" xsi:nil="true"/>
  </documentManagement>
</p:properties>
</file>

<file path=customXml/itemProps1.xml><?xml version="1.0" encoding="utf-8"?>
<ds:datastoreItem xmlns:ds="http://schemas.openxmlformats.org/officeDocument/2006/customXml" ds:itemID="{81612113-5877-43A6-B1B8-EE187F3DDF92}"/>
</file>

<file path=customXml/itemProps2.xml><?xml version="1.0" encoding="utf-8"?>
<ds:datastoreItem xmlns:ds="http://schemas.openxmlformats.org/officeDocument/2006/customXml" ds:itemID="{553717D3-B8EA-43D4-80A8-FC9108706602}">
  <ds:schemaRefs>
    <ds:schemaRef ds:uri="http://schemas.microsoft.com/sharepoint/v3/contenttype/forms"/>
  </ds:schemaRefs>
</ds:datastoreItem>
</file>

<file path=customXml/itemProps3.xml><?xml version="1.0" encoding="utf-8"?>
<ds:datastoreItem xmlns:ds="http://schemas.openxmlformats.org/officeDocument/2006/customXml" ds:itemID="{CEFBD90A-C0E0-4CAA-8281-341D2C7F775A}"/>
</file>

<file path=docProps/app.xml><?xml version="1.0" encoding="utf-8"?>
<Properties xmlns="http://schemas.openxmlformats.org/officeDocument/2006/extended-properties" xmlns:vt="http://schemas.openxmlformats.org/officeDocument/2006/docPropsVTypes">
  <Template>HBA 2024 Template</Template>
  <TotalTime>133</TotalTime>
  <Words>2086</Words>
  <Application>Microsoft Office PowerPoint</Application>
  <PresentationFormat>Widescreen</PresentationFormat>
  <Paragraphs>154</Paragraphs>
  <Slides>8</Slides>
  <Notes>8</Notes>
  <HiddenSlides>0</HiddenSlides>
  <MMClips>8</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Arial</vt:lpstr>
      <vt:lpstr>Calibri</vt:lpstr>
      <vt:lpstr>Palatino Linotype</vt:lpstr>
      <vt:lpstr>Söhne</vt:lpstr>
      <vt:lpstr>Tahoma</vt:lpstr>
      <vt:lpstr>Office Theme</vt:lpstr>
      <vt:lpstr>1_Office Theme</vt:lpstr>
      <vt:lpstr>HBA 2024 Template</vt:lpstr>
      <vt:lpstr>HBA Global Ambassador Program </vt:lpstr>
      <vt:lpstr>HBA Global Ambassador Program</vt:lpstr>
      <vt:lpstr>How does it work?</vt:lpstr>
      <vt:lpstr>Key Definitions and Roles</vt:lpstr>
      <vt:lpstr>The Ambassador Experience</vt:lpstr>
      <vt:lpstr>Why the Global Ambassador Program?</vt:lpstr>
      <vt:lpstr>GAP Impact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HBA Global Ambassador Program </dc:title>
  <dc:creator>Lauren Peck</dc:creator>
  <cp:lastModifiedBy>Lauren Peck</cp:lastModifiedBy>
  <cp:revision>1</cp:revision>
  <dcterms:created xsi:type="dcterms:W3CDTF">2024-05-14T14:42:00Z</dcterms:created>
  <dcterms:modified xsi:type="dcterms:W3CDTF">2024-05-14T16:55:25Z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0x010100AD97C37DD4238B4F930C1EF0C7F7C74C</vt:lpwstr>
  </property>
</Properties>
</file>