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9" r:id="rId5"/>
    <p:sldMasterId id="2147493481" r:id="rId6"/>
  </p:sldMasterIdLst>
  <p:notesMasterIdLst>
    <p:notesMasterId r:id="rId33"/>
  </p:notesMasterIdLst>
  <p:sldIdLst>
    <p:sldId id="256" r:id="rId7"/>
    <p:sldId id="285" r:id="rId8"/>
    <p:sldId id="286" r:id="rId9"/>
    <p:sldId id="287" r:id="rId10"/>
    <p:sldId id="275" r:id="rId11"/>
    <p:sldId id="260" r:id="rId12"/>
    <p:sldId id="270" r:id="rId13"/>
    <p:sldId id="261" r:id="rId14"/>
    <p:sldId id="262" r:id="rId15"/>
    <p:sldId id="278" r:id="rId16"/>
    <p:sldId id="282" r:id="rId17"/>
    <p:sldId id="283" r:id="rId18"/>
    <p:sldId id="284" r:id="rId19"/>
    <p:sldId id="264" r:id="rId20"/>
    <p:sldId id="276" r:id="rId21"/>
    <p:sldId id="272" r:id="rId22"/>
    <p:sldId id="266" r:id="rId23"/>
    <p:sldId id="281" r:id="rId24"/>
    <p:sldId id="274" r:id="rId25"/>
    <p:sldId id="265" r:id="rId26"/>
    <p:sldId id="277" r:id="rId27"/>
    <p:sldId id="288" r:id="rId28"/>
    <p:sldId id="267" r:id="rId29"/>
    <p:sldId id="290" r:id="rId30"/>
    <p:sldId id="289"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08" d="100"/>
          <a:sy n="108" d="100"/>
        </p:scale>
        <p:origin x="1308" y="96"/>
      </p:cViewPr>
      <p:guideLst>
        <p:guide orient="horz" pos="2160"/>
        <p:guide pos="2880"/>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02AAE-0739-4C5C-BF7B-A274CB34CDF1}" type="datetimeFigureOut">
              <a:rPr lang="en-US" smtClean="0"/>
              <a:t>5/8/2024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64606-5356-46A1-B940-54B624E42129}" type="slidenum">
              <a:rPr lang="en-US" smtClean="0"/>
              <a:t>‹#›</a:t>
            </a:fld>
            <a:endParaRPr lang="en-US"/>
          </a:p>
        </p:txBody>
      </p:sp>
    </p:spTree>
    <p:extLst>
      <p:ext uri="{BB962C8B-B14F-4D97-AF65-F5344CB8AC3E}">
        <p14:creationId xmlns:p14="http://schemas.microsoft.com/office/powerpoint/2010/main" val="76593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9 Crew planners for over 5700 crewmembers. Please refer to other FA’s, your contract and AFA. We are happy to help however we are outnumbered if everyone has questions.</a:t>
            </a:r>
          </a:p>
        </p:txBody>
      </p:sp>
      <p:sp>
        <p:nvSpPr>
          <p:cNvPr id="4" name="Slide Number Placeholder 3"/>
          <p:cNvSpPr>
            <a:spLocks noGrp="1"/>
          </p:cNvSpPr>
          <p:nvPr>
            <p:ph type="sldNum" sz="quarter" idx="5"/>
          </p:nvPr>
        </p:nvSpPr>
        <p:spPr/>
        <p:txBody>
          <a:bodyPr/>
          <a:lstStyle/>
          <a:p>
            <a:fld id="{3CE64606-5356-46A1-B940-54B624E42129}" type="slidenum">
              <a:rPr lang="en-US" smtClean="0"/>
              <a:t>1</a:t>
            </a:fld>
            <a:endParaRPr lang="en-US"/>
          </a:p>
        </p:txBody>
      </p:sp>
    </p:spTree>
    <p:extLst>
      <p:ext uri="{BB962C8B-B14F-4D97-AF65-F5344CB8AC3E}">
        <p14:creationId xmlns:p14="http://schemas.microsoft.com/office/powerpoint/2010/main" val="345545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reserve, must bid voluntary reserve in live </a:t>
            </a:r>
            <a:r>
              <a:rPr lang="en-US" dirty="0" err="1"/>
              <a:t>prefbid</a:t>
            </a:r>
            <a:r>
              <a:rPr lang="en-US" dirty="0"/>
              <a:t>.</a:t>
            </a:r>
          </a:p>
        </p:txBody>
      </p:sp>
      <p:sp>
        <p:nvSpPr>
          <p:cNvPr id="4" name="Slide Number Placeholder 3"/>
          <p:cNvSpPr>
            <a:spLocks noGrp="1"/>
          </p:cNvSpPr>
          <p:nvPr>
            <p:ph type="sldNum" sz="quarter" idx="5"/>
          </p:nvPr>
        </p:nvSpPr>
        <p:spPr/>
        <p:txBody>
          <a:bodyPr/>
          <a:lstStyle/>
          <a:p>
            <a:fld id="{3CE64606-5356-46A1-B940-54B624E42129}" type="slidenum">
              <a:rPr lang="en-US" smtClean="0"/>
              <a:t>15</a:t>
            </a:fld>
            <a:endParaRPr lang="en-US"/>
          </a:p>
        </p:txBody>
      </p:sp>
    </p:spTree>
    <p:extLst>
      <p:ext uri="{BB962C8B-B14F-4D97-AF65-F5344CB8AC3E}">
        <p14:creationId xmlns:p14="http://schemas.microsoft.com/office/powerpoint/2010/main" val="421914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information: Bid dates, Open, Close, projected numbers, questions before or after bid and awards should be directed to AFA. They will then forward on any issues they see to crew planning. Another resource is the Crew rooms, times </a:t>
            </a:r>
            <a:r>
              <a:rPr lang="en-US" dirty="0" err="1"/>
              <a:t>afa</a:t>
            </a:r>
            <a:r>
              <a:rPr lang="en-US" dirty="0"/>
              <a:t> is available in person</a:t>
            </a:r>
          </a:p>
        </p:txBody>
      </p:sp>
      <p:sp>
        <p:nvSpPr>
          <p:cNvPr id="4" name="Slide Number Placeholder 3"/>
          <p:cNvSpPr>
            <a:spLocks noGrp="1"/>
          </p:cNvSpPr>
          <p:nvPr>
            <p:ph type="sldNum" sz="quarter" idx="5"/>
          </p:nvPr>
        </p:nvSpPr>
        <p:spPr/>
        <p:txBody>
          <a:bodyPr/>
          <a:lstStyle/>
          <a:p>
            <a:fld id="{3CE64606-5356-46A1-B940-54B624E42129}" type="slidenum">
              <a:rPr lang="en-US" smtClean="0"/>
              <a:t>18</a:t>
            </a:fld>
            <a:endParaRPr lang="en-US"/>
          </a:p>
        </p:txBody>
      </p:sp>
    </p:spTree>
    <p:extLst>
      <p:ext uri="{BB962C8B-B14F-4D97-AF65-F5344CB8AC3E}">
        <p14:creationId xmlns:p14="http://schemas.microsoft.com/office/powerpoint/2010/main" val="3028108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awarded at least 3 days in a row. </a:t>
            </a:r>
          </a:p>
        </p:txBody>
      </p:sp>
      <p:sp>
        <p:nvSpPr>
          <p:cNvPr id="4" name="Slide Number Placeholder 3"/>
          <p:cNvSpPr>
            <a:spLocks noGrp="1"/>
          </p:cNvSpPr>
          <p:nvPr>
            <p:ph type="sldNum" sz="quarter" idx="5"/>
          </p:nvPr>
        </p:nvSpPr>
        <p:spPr/>
        <p:txBody>
          <a:bodyPr/>
          <a:lstStyle/>
          <a:p>
            <a:fld id="{3CE64606-5356-46A1-B940-54B624E42129}" type="slidenum">
              <a:rPr lang="en-US" smtClean="0"/>
              <a:t>20</a:t>
            </a:fld>
            <a:endParaRPr lang="en-US"/>
          </a:p>
        </p:txBody>
      </p:sp>
    </p:spTree>
    <p:extLst>
      <p:ext uri="{BB962C8B-B14F-4D97-AF65-F5344CB8AC3E}">
        <p14:creationId xmlns:p14="http://schemas.microsoft.com/office/powerpoint/2010/main" val="150991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awarded at least 3 days in a row. Keep in mind months before and months after the bid. Not all bid months will be a calendar day.</a:t>
            </a:r>
          </a:p>
        </p:txBody>
      </p:sp>
      <p:sp>
        <p:nvSpPr>
          <p:cNvPr id="4" name="Slide Number Placeholder 3"/>
          <p:cNvSpPr>
            <a:spLocks noGrp="1"/>
          </p:cNvSpPr>
          <p:nvPr>
            <p:ph type="sldNum" sz="quarter" idx="5"/>
          </p:nvPr>
        </p:nvSpPr>
        <p:spPr/>
        <p:txBody>
          <a:bodyPr/>
          <a:lstStyle/>
          <a:p>
            <a:fld id="{3CE64606-5356-46A1-B940-54B624E42129}" type="slidenum">
              <a:rPr lang="en-US" smtClean="0"/>
              <a:t>21</a:t>
            </a:fld>
            <a:endParaRPr lang="en-US"/>
          </a:p>
        </p:txBody>
      </p:sp>
    </p:spTree>
    <p:extLst>
      <p:ext uri="{BB962C8B-B14F-4D97-AF65-F5344CB8AC3E}">
        <p14:creationId xmlns:p14="http://schemas.microsoft.com/office/powerpoint/2010/main" val="343742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reserve day off in an actual bid. </a:t>
            </a:r>
          </a:p>
        </p:txBody>
      </p:sp>
      <p:sp>
        <p:nvSpPr>
          <p:cNvPr id="4" name="Slide Number Placeholder 3"/>
          <p:cNvSpPr>
            <a:spLocks noGrp="1"/>
          </p:cNvSpPr>
          <p:nvPr>
            <p:ph type="sldNum" sz="quarter" idx="5"/>
          </p:nvPr>
        </p:nvSpPr>
        <p:spPr/>
        <p:txBody>
          <a:bodyPr/>
          <a:lstStyle/>
          <a:p>
            <a:fld id="{3CE64606-5356-46A1-B940-54B624E42129}" type="slidenum">
              <a:rPr lang="en-US" smtClean="0"/>
              <a:t>22</a:t>
            </a:fld>
            <a:endParaRPr lang="en-US"/>
          </a:p>
        </p:txBody>
      </p:sp>
    </p:spTree>
    <p:extLst>
      <p:ext uri="{BB962C8B-B14F-4D97-AF65-F5344CB8AC3E}">
        <p14:creationId xmlns:p14="http://schemas.microsoft.com/office/powerpoint/2010/main" val="355670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more quickly assist you we have made a document in the FACT page</a:t>
            </a:r>
          </a:p>
        </p:txBody>
      </p:sp>
      <p:sp>
        <p:nvSpPr>
          <p:cNvPr id="4" name="Slide Number Placeholder 3"/>
          <p:cNvSpPr>
            <a:spLocks noGrp="1"/>
          </p:cNvSpPr>
          <p:nvPr>
            <p:ph type="sldNum" sz="quarter" idx="5"/>
          </p:nvPr>
        </p:nvSpPr>
        <p:spPr/>
        <p:txBody>
          <a:bodyPr/>
          <a:lstStyle/>
          <a:p>
            <a:fld id="{3CE64606-5356-46A1-B940-54B624E42129}" type="slidenum">
              <a:rPr lang="en-US" smtClean="0"/>
              <a:t>24</a:t>
            </a:fld>
            <a:endParaRPr lang="en-US"/>
          </a:p>
        </p:txBody>
      </p:sp>
    </p:spTree>
    <p:extLst>
      <p:ext uri="{BB962C8B-B14F-4D97-AF65-F5344CB8AC3E}">
        <p14:creationId xmlns:p14="http://schemas.microsoft.com/office/powerpoint/2010/main" val="109024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Departments under the Crew Resources Umbrella.</a:t>
            </a:r>
          </a:p>
        </p:txBody>
      </p:sp>
      <p:sp>
        <p:nvSpPr>
          <p:cNvPr id="4" name="Slide Number Placeholder 3"/>
          <p:cNvSpPr>
            <a:spLocks noGrp="1"/>
          </p:cNvSpPr>
          <p:nvPr>
            <p:ph type="sldNum" sz="quarter" idx="5"/>
          </p:nvPr>
        </p:nvSpPr>
        <p:spPr/>
        <p:txBody>
          <a:bodyPr/>
          <a:lstStyle/>
          <a:p>
            <a:fld id="{3CE64606-5356-46A1-B940-54B624E42129}" type="slidenum">
              <a:rPr lang="en-US" smtClean="0"/>
              <a:t>5</a:t>
            </a:fld>
            <a:endParaRPr lang="en-US"/>
          </a:p>
        </p:txBody>
      </p:sp>
    </p:spTree>
    <p:extLst>
      <p:ext uri="{BB962C8B-B14F-4D97-AF65-F5344CB8AC3E}">
        <p14:creationId xmlns:p14="http://schemas.microsoft.com/office/powerpoint/2010/main" val="55119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several different solutions in the pairing optimizer and ensure trips are legally built and each base has correct hours based on staffing</a:t>
            </a:r>
          </a:p>
          <a:p>
            <a:endParaRPr lang="en-US" dirty="0"/>
          </a:p>
          <a:p>
            <a:r>
              <a:rPr lang="en-US" dirty="0"/>
              <a:t>Currently have 13 domiciles;  three of which are co-domiciles.  Can fly out of either airport for these pairings- make sure to know which airport.</a:t>
            </a:r>
          </a:p>
        </p:txBody>
      </p:sp>
      <p:sp>
        <p:nvSpPr>
          <p:cNvPr id="4" name="Slide Number Placeholder 3"/>
          <p:cNvSpPr>
            <a:spLocks noGrp="1"/>
          </p:cNvSpPr>
          <p:nvPr>
            <p:ph type="sldNum" sz="quarter" idx="5"/>
          </p:nvPr>
        </p:nvSpPr>
        <p:spPr/>
        <p:txBody>
          <a:bodyPr/>
          <a:lstStyle/>
          <a:p>
            <a:fld id="{3CE64606-5356-46A1-B940-54B624E42129}" type="slidenum">
              <a:rPr lang="en-US" smtClean="0"/>
              <a:t>7</a:t>
            </a:fld>
            <a:endParaRPr lang="en-US"/>
          </a:p>
        </p:txBody>
      </p:sp>
    </p:spTree>
    <p:extLst>
      <p:ext uri="{BB962C8B-B14F-4D97-AF65-F5344CB8AC3E}">
        <p14:creationId xmlns:p14="http://schemas.microsoft.com/office/powerpoint/2010/main" val="62192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Report/Release Article 4.D</a:t>
            </a:r>
          </a:p>
          <a:p>
            <a:r>
              <a:rPr lang="en-US" dirty="0"/>
              <a:t>1 hour brief in domicile</a:t>
            </a:r>
            <a:br>
              <a:rPr lang="en-US" dirty="0"/>
            </a:br>
            <a:r>
              <a:rPr lang="en-US" dirty="0"/>
              <a:t>50 minute brief times in outstations.</a:t>
            </a:r>
            <a:br>
              <a:rPr lang="en-US" dirty="0"/>
            </a:br>
            <a:r>
              <a:rPr lang="en-US" dirty="0"/>
              <a:t>30 minute Debriefs everywhere.</a:t>
            </a:r>
          </a:p>
          <a:p>
            <a:endParaRPr lang="en-US" dirty="0"/>
          </a:p>
          <a:p>
            <a:r>
              <a:rPr lang="en-US" dirty="0"/>
              <a:t>More on pairing pay types--- Article 3.A.11-13</a:t>
            </a:r>
          </a:p>
        </p:txBody>
      </p:sp>
      <p:sp>
        <p:nvSpPr>
          <p:cNvPr id="4" name="Slide Number Placeholder 3"/>
          <p:cNvSpPr>
            <a:spLocks noGrp="1"/>
          </p:cNvSpPr>
          <p:nvPr>
            <p:ph type="sldNum" sz="quarter" idx="5"/>
          </p:nvPr>
        </p:nvSpPr>
        <p:spPr/>
        <p:txBody>
          <a:bodyPr/>
          <a:lstStyle/>
          <a:p>
            <a:fld id="{3CE64606-5356-46A1-B940-54B624E42129}" type="slidenum">
              <a:rPr lang="en-US" smtClean="0"/>
              <a:t>8</a:t>
            </a:fld>
            <a:endParaRPr lang="en-US"/>
          </a:p>
        </p:txBody>
      </p:sp>
    </p:spTree>
    <p:extLst>
      <p:ext uri="{BB962C8B-B14F-4D97-AF65-F5344CB8AC3E}">
        <p14:creationId xmlns:p14="http://schemas.microsoft.com/office/powerpoint/2010/main" val="195721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O4E39 is a recurring pairing throughout the month (No days of week, instead uses day 1, 2, </a:t>
            </a:r>
            <a:r>
              <a:rPr lang="en-US" dirty="0" err="1"/>
              <a:t>etc</a:t>
            </a:r>
            <a:r>
              <a:rPr lang="en-US" dirty="0"/>
              <a:t>)</a:t>
            </a:r>
          </a:p>
          <a:p>
            <a:r>
              <a:rPr lang="en-US" dirty="0"/>
              <a:t>L4176 contains a DH on 1</a:t>
            </a:r>
            <a:r>
              <a:rPr lang="en-US" baseline="30000" dirty="0"/>
              <a:t>st</a:t>
            </a:r>
            <a:r>
              <a:rPr lang="en-US" dirty="0"/>
              <a:t> segment of the pairing, then work PHX-CLE and CLE-PHX.</a:t>
            </a:r>
          </a:p>
        </p:txBody>
      </p:sp>
      <p:sp>
        <p:nvSpPr>
          <p:cNvPr id="4" name="Slide Number Placeholder 3"/>
          <p:cNvSpPr>
            <a:spLocks noGrp="1"/>
          </p:cNvSpPr>
          <p:nvPr>
            <p:ph type="sldNum" sz="quarter" idx="5"/>
          </p:nvPr>
        </p:nvSpPr>
        <p:spPr/>
        <p:txBody>
          <a:bodyPr/>
          <a:lstStyle/>
          <a:p>
            <a:fld id="{3CE64606-5356-46A1-B940-54B624E42129}" type="slidenum">
              <a:rPr lang="en-US" smtClean="0"/>
              <a:t>9</a:t>
            </a:fld>
            <a:endParaRPr lang="en-US"/>
          </a:p>
        </p:txBody>
      </p:sp>
    </p:spTree>
    <p:extLst>
      <p:ext uri="{BB962C8B-B14F-4D97-AF65-F5344CB8AC3E}">
        <p14:creationId xmlns:p14="http://schemas.microsoft.com/office/powerpoint/2010/main" val="415131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E64606-5356-46A1-B940-54B624E42129}" type="slidenum">
              <a:rPr lang="en-US" smtClean="0"/>
              <a:t>10</a:t>
            </a:fld>
            <a:endParaRPr lang="en-US"/>
          </a:p>
        </p:txBody>
      </p:sp>
    </p:spTree>
    <p:extLst>
      <p:ext uri="{BB962C8B-B14F-4D97-AF65-F5344CB8AC3E}">
        <p14:creationId xmlns:p14="http://schemas.microsoft.com/office/powerpoint/2010/main" val="394838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just double checking ‘Access anywhere’ is defaulted</a:t>
            </a:r>
          </a:p>
        </p:txBody>
      </p:sp>
      <p:sp>
        <p:nvSpPr>
          <p:cNvPr id="4" name="Slide Number Placeholder 3"/>
          <p:cNvSpPr>
            <a:spLocks noGrp="1"/>
          </p:cNvSpPr>
          <p:nvPr>
            <p:ph type="sldNum" sz="quarter" idx="5"/>
          </p:nvPr>
        </p:nvSpPr>
        <p:spPr/>
        <p:txBody>
          <a:bodyPr/>
          <a:lstStyle/>
          <a:p>
            <a:fld id="{3CE64606-5356-46A1-B940-54B624E42129}" type="slidenum">
              <a:rPr lang="en-US" smtClean="0"/>
              <a:t>11</a:t>
            </a:fld>
            <a:endParaRPr lang="en-US"/>
          </a:p>
        </p:txBody>
      </p:sp>
    </p:spTree>
    <p:extLst>
      <p:ext uri="{BB962C8B-B14F-4D97-AF65-F5344CB8AC3E}">
        <p14:creationId xmlns:p14="http://schemas.microsoft.com/office/powerpoint/2010/main" val="175938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Access Anywhere does not have a cost per month.  ‘Alerts’ do have a cost if you want to use that feature.</a:t>
            </a:r>
          </a:p>
        </p:txBody>
      </p:sp>
      <p:sp>
        <p:nvSpPr>
          <p:cNvPr id="4" name="Slide Number Placeholder 3"/>
          <p:cNvSpPr>
            <a:spLocks noGrp="1"/>
          </p:cNvSpPr>
          <p:nvPr>
            <p:ph type="sldNum" sz="quarter" idx="5"/>
          </p:nvPr>
        </p:nvSpPr>
        <p:spPr/>
        <p:txBody>
          <a:bodyPr/>
          <a:lstStyle/>
          <a:p>
            <a:fld id="{3CE64606-5356-46A1-B940-54B624E42129}" type="slidenum">
              <a:rPr lang="en-US" smtClean="0"/>
              <a:t>13</a:t>
            </a:fld>
            <a:endParaRPr lang="en-US"/>
          </a:p>
        </p:txBody>
      </p:sp>
    </p:spTree>
    <p:extLst>
      <p:ext uri="{BB962C8B-B14F-4D97-AF65-F5344CB8AC3E}">
        <p14:creationId xmlns:p14="http://schemas.microsoft.com/office/powerpoint/2010/main" val="113688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Reiterated on next slide as well.</a:t>
            </a:r>
          </a:p>
          <a:p>
            <a:pPr marL="171450" indent="-171450">
              <a:buFont typeface="Arial" panose="020B0604020202020204" pitchFamily="34" charset="0"/>
              <a:buChar char="•"/>
            </a:pPr>
            <a:r>
              <a:rPr lang="en-US" dirty="0"/>
              <a:t>Initial Pref Bid opens 6</a:t>
            </a:r>
            <a:r>
              <a:rPr lang="en-US" baseline="30000" dirty="0"/>
              <a:t>th</a:t>
            </a:r>
            <a:r>
              <a:rPr lang="en-US" dirty="0"/>
              <a:t> of Month at 1200Mountain Time, Closes on 12</a:t>
            </a:r>
            <a:r>
              <a:rPr lang="en-US" baseline="30000" dirty="0"/>
              <a:t>th</a:t>
            </a:r>
            <a:r>
              <a:rPr lang="en-US" dirty="0"/>
              <a:t> at 1200. posted 16</a:t>
            </a:r>
            <a:r>
              <a:rPr lang="en-US" baseline="30000" dirty="0"/>
              <a:t>th</a:t>
            </a:r>
            <a:r>
              <a:rPr lang="en-US" dirty="0"/>
              <a:t> at 1200</a:t>
            </a:r>
          </a:p>
          <a:p>
            <a:pPr marL="171450" indent="-171450">
              <a:buFont typeface="Arial" panose="020B0604020202020204" pitchFamily="34" charset="0"/>
              <a:buChar char="•"/>
            </a:pPr>
            <a:r>
              <a:rPr lang="en-US" dirty="0"/>
              <a:t>Reserve Pref Bid opens 6</a:t>
            </a:r>
            <a:r>
              <a:rPr lang="en-US" baseline="30000" dirty="0"/>
              <a:t>th</a:t>
            </a:r>
            <a:r>
              <a:rPr lang="en-US" dirty="0"/>
              <a:t> of Month at 1200Mountain Time, Closes on 17</a:t>
            </a:r>
            <a:r>
              <a:rPr lang="en-US" baseline="30000" dirty="0"/>
              <a:t>th</a:t>
            </a:r>
            <a:r>
              <a:rPr lang="en-US" dirty="0"/>
              <a:t> at 1200. posted 18</a:t>
            </a:r>
            <a:r>
              <a:rPr lang="en-US" baseline="30000" dirty="0"/>
              <a:t>th</a:t>
            </a:r>
            <a:r>
              <a:rPr lang="en-US" dirty="0"/>
              <a:t> at 1200</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E64606-5356-46A1-B940-54B624E42129}" type="slidenum">
              <a:rPr lang="en-US" smtClean="0"/>
              <a:t>14</a:t>
            </a:fld>
            <a:endParaRPr lang="en-US"/>
          </a:p>
        </p:txBody>
      </p:sp>
    </p:spTree>
    <p:extLst>
      <p:ext uri="{BB962C8B-B14F-4D97-AF65-F5344CB8AC3E}">
        <p14:creationId xmlns:p14="http://schemas.microsoft.com/office/powerpoint/2010/main" val="1278231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
            <a:ext cx="9144000" cy="6858000"/>
          </a:xfrm>
          <a:prstGeom prst="rect">
            <a:avLst/>
          </a:prstGeom>
        </p:spPr>
      </p:pic>
      <p:sp>
        <p:nvSpPr>
          <p:cNvPr id="2" name="Title 1"/>
          <p:cNvSpPr>
            <a:spLocks noGrp="1"/>
          </p:cNvSpPr>
          <p:nvPr>
            <p:ph type="ctrTitle"/>
          </p:nvPr>
        </p:nvSpPr>
        <p:spPr>
          <a:xfrm>
            <a:off x="335116" y="793561"/>
            <a:ext cx="7772400" cy="1470025"/>
          </a:xfrm>
        </p:spPr>
        <p:txBody>
          <a:bodyPr anchor="b" anchorCtr="0"/>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5116" y="2363615"/>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8" name="Picture 7" descr="fronti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116" y="414671"/>
            <a:ext cx="2258568" cy="318157"/>
          </a:xfrm>
          <a:prstGeom prst="rect">
            <a:avLst/>
          </a:prstGeom>
        </p:spPr>
      </p:pic>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1388"/>
            <a:ext cx="8229600" cy="774136"/>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F0EFE8-4E99-48D2-9D3D-759B230F50C6}"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111458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0EFE8-4E99-48D2-9D3D-759B230F50C6}"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48341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0EFE8-4E99-48D2-9D3D-759B230F50C6}"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183633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F0EFE8-4E99-48D2-9D3D-759B230F50C6}"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100269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F0EFE8-4E99-48D2-9D3D-759B230F50C6}"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2312546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CF0EFE8-4E99-48D2-9D3D-759B230F50C6}"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9708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
            <a:ext cx="9144000" cy="6858000"/>
          </a:xfrm>
          <a:prstGeom prst="rect">
            <a:avLst/>
          </a:prstGeom>
        </p:spPr>
      </p:pic>
      <p:sp>
        <p:nvSpPr>
          <p:cNvPr id="2" name="Title 1"/>
          <p:cNvSpPr>
            <a:spLocks noGrp="1"/>
          </p:cNvSpPr>
          <p:nvPr>
            <p:ph type="ctrTitle"/>
          </p:nvPr>
        </p:nvSpPr>
        <p:spPr>
          <a:xfrm>
            <a:off x="335116" y="793561"/>
            <a:ext cx="7772400" cy="1470025"/>
          </a:xfrm>
          <a:ln>
            <a:noFill/>
          </a:ln>
        </p:spPr>
        <p:txBody>
          <a:bodyPr anchor="b" anchorCtr="0"/>
          <a:lstStyle>
            <a:lvl1pPr algn="l">
              <a:defRPr>
                <a:solidFill>
                  <a:srgbClr val="006643"/>
                </a:solidFill>
              </a:defRPr>
            </a:lvl1pPr>
          </a:lstStyle>
          <a:p>
            <a:r>
              <a:rPr lang="en-US"/>
              <a:t>Click to edit Master title style</a:t>
            </a:r>
            <a:endParaRPr lang="en-US" dirty="0"/>
          </a:p>
        </p:txBody>
      </p:sp>
      <p:sp>
        <p:nvSpPr>
          <p:cNvPr id="3" name="Subtitle 2"/>
          <p:cNvSpPr>
            <a:spLocks noGrp="1"/>
          </p:cNvSpPr>
          <p:nvPr>
            <p:ph type="subTitle" idx="1"/>
          </p:nvPr>
        </p:nvSpPr>
        <p:spPr>
          <a:xfrm>
            <a:off x="335116" y="2363615"/>
            <a:ext cx="6400800" cy="1752600"/>
          </a:xfrm>
          <a:noFill/>
        </p:spPr>
        <p:txBody>
          <a:bodyPr/>
          <a:lstStyle>
            <a:lvl1pPr marL="0" indent="0" algn="l">
              <a:buNone/>
              <a:defRPr>
                <a:solidFill>
                  <a:srgbClr val="0066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116" y="431147"/>
            <a:ext cx="2255684" cy="304255"/>
          </a:xfrm>
          <a:prstGeom prst="rect">
            <a:avLst/>
          </a:prstGeom>
        </p:spPr>
      </p:pic>
    </p:spTree>
    <p:extLst>
      <p:ext uri="{BB962C8B-B14F-4D97-AF65-F5344CB8AC3E}">
        <p14:creationId xmlns:p14="http://schemas.microsoft.com/office/powerpoint/2010/main" val="4131141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0EFE8-4E99-48D2-9D3D-759B230F50C6}"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1237578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F0EFE8-4E99-48D2-9D3D-759B230F50C6}"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381377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F0EFE8-4E99-48D2-9D3D-759B230F50C6}"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3733063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0EFE8-4E99-48D2-9D3D-759B230F50C6}"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114161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0EFE8-4E99-48D2-9D3D-759B230F50C6}"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DB224-EE76-4C3A-936F-AAB6A3913AAF}" type="slidenum">
              <a:rPr lang="en-US" smtClean="0"/>
              <a:t>‹#›</a:t>
            </a:fld>
            <a:endParaRPr lang="en-US"/>
          </a:p>
        </p:txBody>
      </p:sp>
    </p:spTree>
    <p:extLst>
      <p:ext uri="{BB962C8B-B14F-4D97-AF65-F5344CB8AC3E}">
        <p14:creationId xmlns:p14="http://schemas.microsoft.com/office/powerpoint/2010/main" val="2756563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6613DD-46E9-4512-A275-B3954DA760A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2664082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613DD-46E9-4512-A275-B3954DA760A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3372475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613DD-46E9-4512-A275-B3954DA760A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2401833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613DD-46E9-4512-A275-B3954DA760A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3937784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613DD-46E9-4512-A275-B3954DA760AB}"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162944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
            <a:ext cx="9144000" cy="6858000"/>
          </a:xfrm>
          <a:prstGeom prst="rect">
            <a:avLst/>
          </a:prstGeom>
        </p:spPr>
      </p:pic>
      <p:sp>
        <p:nvSpPr>
          <p:cNvPr id="2" name="Title 1"/>
          <p:cNvSpPr>
            <a:spLocks noGrp="1"/>
          </p:cNvSpPr>
          <p:nvPr>
            <p:ph type="ctrTitle"/>
          </p:nvPr>
        </p:nvSpPr>
        <p:spPr>
          <a:xfrm>
            <a:off x="335116" y="793561"/>
            <a:ext cx="7772400" cy="1470025"/>
          </a:xfrm>
        </p:spPr>
        <p:txBody>
          <a:bodyPr anchor="b" anchorCtr="0"/>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5116" y="2363615"/>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fronti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116" y="414671"/>
            <a:ext cx="2258568" cy="318157"/>
          </a:xfrm>
          <a:prstGeom prst="rect">
            <a:avLst/>
          </a:prstGeom>
        </p:spPr>
      </p:pic>
    </p:spTree>
    <p:extLst>
      <p:ext uri="{BB962C8B-B14F-4D97-AF65-F5344CB8AC3E}">
        <p14:creationId xmlns:p14="http://schemas.microsoft.com/office/powerpoint/2010/main" val="17651959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613DD-46E9-4512-A275-B3954DA760AB}"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4192410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613DD-46E9-4512-A275-B3954DA760AB}"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3876960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613DD-46E9-4512-A275-B3954DA760A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2273675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613DD-46E9-4512-A275-B3954DA760A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3512120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613DD-46E9-4512-A275-B3954DA760A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177886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613DD-46E9-4512-A275-B3954DA760A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FBA96-E78B-47B0-BB6F-506680D91B56}" type="slidenum">
              <a:rPr lang="en-US" smtClean="0"/>
              <a:t>‹#›</a:t>
            </a:fld>
            <a:endParaRPr lang="en-US"/>
          </a:p>
        </p:txBody>
      </p:sp>
    </p:spTree>
    <p:extLst>
      <p:ext uri="{BB962C8B-B14F-4D97-AF65-F5344CB8AC3E}">
        <p14:creationId xmlns:p14="http://schemas.microsoft.com/office/powerpoint/2010/main" val="88389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2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C2560D-EC28-3B41-86E8-18F1CE0113B4}" type="datetimeFigureOut">
              <a:rPr lang="en-US" smtClean="0"/>
              <a:pPr/>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63"/>
            <a:ext cx="8229600" cy="7741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fld id="{68C2560D-EC28-3B41-86E8-18F1CE0113B4}" type="datetimeFigureOut">
              <a:rPr lang="en-US" smtClean="0"/>
              <a:pPr/>
              <a:t>5/8/2024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68" r:id="rId3"/>
    <p:sldLayoutId id="2147493457" r:id="rId4"/>
    <p:sldLayoutId id="2147493458" r:id="rId5"/>
    <p:sldLayoutId id="2147493459" r:id="rId6"/>
    <p:sldLayoutId id="2147493460" r:id="rId7"/>
    <p:sldLayoutId id="2147493461" r:id="rId8"/>
    <p:sldLayoutId id="2147493462" r:id="rId9"/>
    <p:sldLayoutId id="2147493463" r:id="rId10"/>
    <p:sldLayoutId id="2147493464" r:id="rId11"/>
    <p:sldLayoutId id="2147493465" r:id="rId12"/>
    <p:sldLayoutId id="2147493466" r:id="rId13"/>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457200" rtl="0" eaLnBrk="1" latinLnBrk="0" hangingPunct="1">
        <a:spcBef>
          <a:spcPct val="0"/>
        </a:spcBef>
        <a:buNone/>
        <a:defRPr sz="2800" kern="1200">
          <a:solidFill>
            <a:schemeClr val="accent1"/>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0EFE8-4E99-48D2-9D3D-759B230F50C6}" type="datetimeFigureOut">
              <a:rPr lang="en-US" smtClean="0"/>
              <a:t>5/8/2024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DB224-EE76-4C3A-936F-AAB6A3913AAF}" type="slidenum">
              <a:rPr lang="en-US" smtClean="0"/>
              <a:t>‹#›</a:t>
            </a:fld>
            <a:endParaRPr lang="en-US"/>
          </a:p>
        </p:txBody>
      </p:sp>
    </p:spTree>
    <p:extLst>
      <p:ext uri="{BB962C8B-B14F-4D97-AF65-F5344CB8AC3E}">
        <p14:creationId xmlns:p14="http://schemas.microsoft.com/office/powerpoint/2010/main" val="4241576293"/>
      </p:ext>
    </p:extLst>
  </p:cSld>
  <p:clrMap bg1="lt1" tx1="dk1" bg2="lt2" tx2="dk2" accent1="accent1" accent2="accent2" accent3="accent3" accent4="accent4" accent5="accent5" accent6="accent6" hlink="hlink" folHlink="folHlink"/>
  <p:sldLayoutIdLst>
    <p:sldLayoutId id="2147493470" r:id="rId1"/>
    <p:sldLayoutId id="2147493471" r:id="rId2"/>
    <p:sldLayoutId id="2147493472" r:id="rId3"/>
    <p:sldLayoutId id="2147493473" r:id="rId4"/>
    <p:sldLayoutId id="2147493474" r:id="rId5"/>
    <p:sldLayoutId id="2147493475" r:id="rId6"/>
    <p:sldLayoutId id="2147493476" r:id="rId7"/>
    <p:sldLayoutId id="2147493477" r:id="rId8"/>
    <p:sldLayoutId id="2147493478" r:id="rId9"/>
    <p:sldLayoutId id="2147493479" r:id="rId10"/>
    <p:sldLayoutId id="21474934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613DD-46E9-4512-A275-B3954DA760AB}" type="datetimeFigureOut">
              <a:rPr lang="en-US" smtClean="0"/>
              <a:t>5/8/2024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FBA96-E78B-47B0-BB6F-506680D91B56}" type="slidenum">
              <a:rPr lang="en-US" smtClean="0"/>
              <a:t>‹#›</a:t>
            </a:fld>
            <a:endParaRPr lang="en-US"/>
          </a:p>
        </p:txBody>
      </p:sp>
    </p:spTree>
    <p:extLst>
      <p:ext uri="{BB962C8B-B14F-4D97-AF65-F5344CB8AC3E}">
        <p14:creationId xmlns:p14="http://schemas.microsoft.com/office/powerpoint/2010/main" val="2025227246"/>
      </p:ext>
    </p:extLst>
  </p:cSld>
  <p:clrMap bg1="lt1" tx1="dk1" bg2="lt2" tx2="dk2" accent1="accent1" accent2="accent2" accent3="accent3" accent4="accent4" accent5="accent5" accent6="accent6" hlink="hlink" folHlink="folHlink"/>
  <p:sldLayoutIdLst>
    <p:sldLayoutId id="2147493482"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 id="2147493491" r:id="rId10"/>
    <p:sldLayoutId id="21474934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a.net/"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schedulingttn@afafrontier.org" TargetMode="External"/><Relationship Id="rId3" Type="http://schemas.openxmlformats.org/officeDocument/2006/relationships/hyperlink" Target="mailto:schedulingchi@afafrontier.org" TargetMode="External"/><Relationship Id="rId7" Type="http://schemas.openxmlformats.org/officeDocument/2006/relationships/hyperlink" Target="mailto:schedulinglas@afafrontier.org" TargetMode="External"/><Relationship Id="rId12" Type="http://schemas.openxmlformats.org/officeDocument/2006/relationships/hyperlink" Target="mailto:schedulingtpa@afafrontier.org" TargetMode="External"/><Relationship Id="rId2" Type="http://schemas.openxmlformats.org/officeDocument/2006/relationships/hyperlink" Target="mailto:FAcrewplanning@flyfrontier.com" TargetMode="External"/><Relationship Id="rId1" Type="http://schemas.openxmlformats.org/officeDocument/2006/relationships/slideLayout" Target="../slideLayouts/slideLayout9.xml"/><Relationship Id="rId6" Type="http://schemas.openxmlformats.org/officeDocument/2006/relationships/hyperlink" Target="mailto:schedulingden@afafrontier.org" TargetMode="External"/><Relationship Id="rId11" Type="http://schemas.openxmlformats.org/officeDocument/2006/relationships/hyperlink" Target="mailto:schedulingdfw@afafrontier.org" TargetMode="External"/><Relationship Id="rId5" Type="http://schemas.openxmlformats.org/officeDocument/2006/relationships/hyperlink" Target="mailto:schedulingmia@afafrontier.org" TargetMode="External"/><Relationship Id="rId10" Type="http://schemas.openxmlformats.org/officeDocument/2006/relationships/hyperlink" Target="mailto:schedulingphx@afafrontier.org" TargetMode="External"/><Relationship Id="rId4" Type="http://schemas.openxmlformats.org/officeDocument/2006/relationships/hyperlink" Target="mailto:schedulingmco@afafrontier.org" TargetMode="External"/><Relationship Id="rId9" Type="http://schemas.openxmlformats.org/officeDocument/2006/relationships/hyperlink" Target="mailto:schedulingatl@afafrontier.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mailto:schedulingttn@afafrontier.org" TargetMode="External"/><Relationship Id="rId13" Type="http://schemas.openxmlformats.org/officeDocument/2006/relationships/hyperlink" Target="mailto:schedulingphx@afafrontier.org" TargetMode="External"/><Relationship Id="rId3" Type="http://schemas.openxmlformats.org/officeDocument/2006/relationships/hyperlink" Target="mailto:FAcrewplanning@flyfrontier.com" TargetMode="External"/><Relationship Id="rId7" Type="http://schemas.openxmlformats.org/officeDocument/2006/relationships/hyperlink" Target="mailto:schedulingmia@afafrontier.org" TargetMode="External"/><Relationship Id="rId12" Type="http://schemas.openxmlformats.org/officeDocument/2006/relationships/hyperlink" Target="mailto:schedulingchi@afafrontier.org" TargetMode="External"/><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hyperlink" Target="mailto:schedulinglas@afafrontier.org" TargetMode="External"/><Relationship Id="rId11" Type="http://schemas.openxmlformats.org/officeDocument/2006/relationships/hyperlink" Target="mailto:schedulingmco@afafrontier.org" TargetMode="External"/><Relationship Id="rId5" Type="http://schemas.openxmlformats.org/officeDocument/2006/relationships/hyperlink" Target="mailto:schedulingdfw@afafrontier.org" TargetMode="External"/><Relationship Id="rId10" Type="http://schemas.openxmlformats.org/officeDocument/2006/relationships/hyperlink" Target="mailto:schedulingden@afafrontier.org" TargetMode="External"/><Relationship Id="rId4" Type="http://schemas.openxmlformats.org/officeDocument/2006/relationships/hyperlink" Target="mailto:schedulingatl@afafrontier.org" TargetMode="External"/><Relationship Id="rId9" Type="http://schemas.openxmlformats.org/officeDocument/2006/relationships/hyperlink" Target="mailto:schedulingtpa@afafrontie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FAcrewplanning@flyfrontier.com"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charset="0"/>
                <a:cs typeface="Arial" charset="0"/>
              </a:rPr>
              <a:t>Frontier Airlines Crew Planning</a:t>
            </a:r>
            <a:endParaRPr lang="en-US" dirty="0"/>
          </a:p>
        </p:txBody>
      </p:sp>
      <p:sp>
        <p:nvSpPr>
          <p:cNvPr id="3" name="Subtitle 2"/>
          <p:cNvSpPr>
            <a:spLocks noGrp="1"/>
          </p:cNvSpPr>
          <p:nvPr>
            <p:ph type="subTitle" idx="1"/>
          </p:nvPr>
        </p:nvSpPr>
        <p:spPr/>
        <p:txBody>
          <a:bodyPr/>
          <a:lstStyle/>
          <a:p>
            <a:r>
              <a:rPr lang="en-US" dirty="0"/>
              <a:t>Flight Attendant Initial Training</a:t>
            </a:r>
          </a:p>
        </p:txBody>
      </p:sp>
    </p:spTree>
    <p:extLst>
      <p:ext uri="{BB962C8B-B14F-4D97-AF65-F5344CB8AC3E}">
        <p14:creationId xmlns:p14="http://schemas.microsoft.com/office/powerpoint/2010/main" val="21172152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63"/>
            <a:ext cx="8229600" cy="774136"/>
          </a:xfrm>
        </p:spPr>
        <p:txBody>
          <a:bodyPr/>
          <a:lstStyle/>
          <a:p>
            <a:r>
              <a:rPr lang="en-US" dirty="0"/>
              <a:t>FLICA First Time User</a:t>
            </a:r>
          </a:p>
        </p:txBody>
      </p:sp>
      <p:sp>
        <p:nvSpPr>
          <p:cNvPr id="3" name="Title 1"/>
          <p:cNvSpPr txBox="1">
            <a:spLocks/>
          </p:cNvSpPr>
          <p:nvPr/>
        </p:nvSpPr>
        <p:spPr>
          <a:xfrm>
            <a:off x="381000" y="1322776"/>
            <a:ext cx="8183562" cy="1029807"/>
          </a:xfrm>
          <a:prstGeom prst="rect">
            <a:avLst/>
          </a:prstGeom>
        </p:spPr>
        <p:txBody>
          <a:bodyPr vert="horz" lIns="91440" tIns="45720" rIns="91440" bIns="45720" rtlCol="0" anchor="b" anchorCtr="0">
            <a:normAutofit fontScale="62500" lnSpcReduction="20000"/>
          </a:bodyPr>
          <a:lstStyle>
            <a:lvl1pPr algn="l" defTabSz="457200" rtl="0" eaLnBrk="1" latinLnBrk="0" hangingPunct="1">
              <a:spcBef>
                <a:spcPct val="0"/>
              </a:spcBef>
              <a:buNone/>
              <a:defRPr sz="2800" kern="1200">
                <a:solidFill>
                  <a:schemeClr val="accent1"/>
                </a:solidFill>
                <a:latin typeface="+mj-lt"/>
                <a:ea typeface="+mj-ea"/>
                <a:cs typeface="+mj-cs"/>
              </a:defRPr>
            </a:lvl1pPr>
          </a:lstStyle>
          <a:p>
            <a:pPr>
              <a:defRPr/>
            </a:pPr>
            <a:r>
              <a:rPr lang="en-US" dirty="0">
                <a:solidFill>
                  <a:schemeClr val="accent3"/>
                </a:solidFill>
              </a:rPr>
              <a:t>Go to </a:t>
            </a:r>
            <a:r>
              <a:rPr lang="en-US" dirty="0">
                <a:solidFill>
                  <a:schemeClr val="accent3"/>
                </a:solidFill>
                <a:hlinkClick r:id="rId3"/>
              </a:rPr>
              <a:t>www.flica.net</a:t>
            </a:r>
            <a:endParaRPr lang="en-US" dirty="0">
              <a:solidFill>
                <a:schemeClr val="accent3"/>
              </a:solidFill>
            </a:endParaRPr>
          </a:p>
          <a:p>
            <a:pPr>
              <a:defRPr/>
            </a:pPr>
            <a:r>
              <a:rPr lang="en-US" b="1" dirty="0">
                <a:solidFill>
                  <a:schemeClr val="accent3"/>
                </a:solidFill>
              </a:rPr>
              <a:t>User ID</a:t>
            </a:r>
            <a:r>
              <a:rPr lang="en-US" dirty="0">
                <a:solidFill>
                  <a:schemeClr val="accent3"/>
                </a:solidFill>
              </a:rPr>
              <a:t>: </a:t>
            </a:r>
            <a:r>
              <a:rPr lang="en-US" dirty="0" err="1">
                <a:solidFill>
                  <a:schemeClr val="accent3"/>
                </a:solidFill>
              </a:rPr>
              <a:t>fft</a:t>
            </a:r>
            <a:r>
              <a:rPr lang="en-US" dirty="0">
                <a:solidFill>
                  <a:schemeClr val="accent3"/>
                </a:solidFill>
              </a:rPr>
              <a:t>(employee number) </a:t>
            </a:r>
            <a:r>
              <a:rPr lang="en-US" dirty="0" err="1">
                <a:solidFill>
                  <a:schemeClr val="accent3"/>
                </a:solidFill>
              </a:rPr>
              <a:t>ie</a:t>
            </a:r>
            <a:r>
              <a:rPr lang="en-US" dirty="0">
                <a:solidFill>
                  <a:schemeClr val="accent3"/>
                </a:solidFill>
              </a:rPr>
              <a:t>. </a:t>
            </a:r>
            <a:r>
              <a:rPr lang="en-US" dirty="0">
                <a:solidFill>
                  <a:srgbClr val="FF0000"/>
                </a:solidFill>
              </a:rPr>
              <a:t>fft123456</a:t>
            </a:r>
          </a:p>
          <a:p>
            <a:pPr>
              <a:defRPr/>
            </a:pPr>
            <a:r>
              <a:rPr lang="en-US" b="1" dirty="0">
                <a:solidFill>
                  <a:schemeClr val="accent3"/>
                </a:solidFill>
              </a:rPr>
              <a:t>Initial password </a:t>
            </a:r>
            <a:r>
              <a:rPr lang="en-US" dirty="0">
                <a:solidFill>
                  <a:schemeClr val="accent3"/>
                </a:solidFill>
              </a:rPr>
              <a:t>is your birthdate MMDDYY (</a:t>
            </a:r>
            <a:r>
              <a:rPr lang="en-US" dirty="0" err="1">
                <a:solidFill>
                  <a:schemeClr val="accent3"/>
                </a:solidFill>
              </a:rPr>
              <a:t>ie</a:t>
            </a:r>
            <a:r>
              <a:rPr lang="en-US" dirty="0">
                <a:solidFill>
                  <a:schemeClr val="accent3"/>
                </a:solidFill>
              </a:rPr>
              <a:t>. </a:t>
            </a:r>
            <a:r>
              <a:rPr lang="en-US" dirty="0">
                <a:solidFill>
                  <a:srgbClr val="FF0000"/>
                </a:solidFill>
              </a:rPr>
              <a:t>021891</a:t>
            </a:r>
            <a:r>
              <a:rPr lang="en-US" dirty="0">
                <a:solidFill>
                  <a:schemeClr val="accent3"/>
                </a:solidFill>
              </a:rPr>
              <a:t>)</a:t>
            </a:r>
          </a:p>
          <a:p>
            <a:pPr>
              <a:defRPr/>
            </a:pPr>
            <a:r>
              <a:rPr lang="en-US" b="1" dirty="0">
                <a:solidFill>
                  <a:schemeClr val="accent3"/>
                </a:solidFill>
              </a:rPr>
              <a:t>Click on First-Time User </a:t>
            </a:r>
            <a:r>
              <a:rPr lang="en-US" dirty="0">
                <a:solidFill>
                  <a:schemeClr val="accent3"/>
                </a:solidFill>
              </a:rPr>
              <a:t>at the bottom left of the window.</a:t>
            </a:r>
          </a:p>
          <a:p>
            <a:pPr>
              <a:defRPr/>
            </a:pPr>
            <a:endParaRPr lang="en-US" dirty="0">
              <a:solidFill>
                <a:schemeClr val="accent3"/>
              </a:solidFill>
            </a:endParaRPr>
          </a:p>
        </p:txBody>
      </p:sp>
      <p:sp>
        <p:nvSpPr>
          <p:cNvPr id="7" name="Oval 6"/>
          <p:cNvSpPr/>
          <p:nvPr/>
        </p:nvSpPr>
        <p:spPr>
          <a:xfrm>
            <a:off x="1417853" y="4783340"/>
            <a:ext cx="990600" cy="457200"/>
          </a:xfrm>
          <a:prstGeom prst="ellipse">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cxnSp>
        <p:nvCxnSpPr>
          <p:cNvPr id="6" name="Straight Arrow Connector 5"/>
          <p:cNvCxnSpPr/>
          <p:nvPr/>
        </p:nvCxnSpPr>
        <p:spPr>
          <a:xfrm flipH="1">
            <a:off x="2474262" y="5011940"/>
            <a:ext cx="1141774" cy="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9046203-A59F-4588-9346-52648286AC44}"/>
              </a:ext>
            </a:extLst>
          </p:cNvPr>
          <p:cNvPicPr>
            <a:picLocks noChangeAspect="1"/>
          </p:cNvPicPr>
          <p:nvPr/>
        </p:nvPicPr>
        <p:blipFill>
          <a:blip r:embed="rId4"/>
          <a:stretch>
            <a:fillRect/>
          </a:stretch>
        </p:blipFill>
        <p:spPr>
          <a:xfrm>
            <a:off x="800100" y="2148401"/>
            <a:ext cx="7030005" cy="3915048"/>
          </a:xfrm>
          <a:prstGeom prst="rect">
            <a:avLst/>
          </a:prstGeom>
        </p:spPr>
      </p:pic>
    </p:spTree>
    <p:extLst>
      <p:ext uri="{BB962C8B-B14F-4D97-AF65-F5344CB8AC3E}">
        <p14:creationId xmlns:p14="http://schemas.microsoft.com/office/powerpoint/2010/main" val="9631947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8818-F4DC-86BF-6A8E-E7AC7F4E87B5}"/>
              </a:ext>
            </a:extLst>
          </p:cNvPr>
          <p:cNvSpPr>
            <a:spLocks noGrp="1"/>
          </p:cNvSpPr>
          <p:nvPr>
            <p:ph type="title"/>
          </p:nvPr>
        </p:nvSpPr>
        <p:spPr>
          <a:xfrm>
            <a:off x="457200" y="0"/>
            <a:ext cx="8229600" cy="774136"/>
          </a:xfrm>
        </p:spPr>
        <p:txBody>
          <a:bodyPr/>
          <a:lstStyle/>
          <a:p>
            <a:r>
              <a:rPr lang="en-US" dirty="0"/>
              <a:t>Setting up Access Anywhere</a:t>
            </a:r>
          </a:p>
        </p:txBody>
      </p:sp>
      <p:sp>
        <p:nvSpPr>
          <p:cNvPr id="3" name="Title 1">
            <a:extLst>
              <a:ext uri="{FF2B5EF4-FFF2-40B4-BE49-F238E27FC236}">
                <a16:creationId xmlns:a16="http://schemas.microsoft.com/office/drawing/2014/main" id="{1F116D15-0DF8-0FBB-EAC3-25CC9F305B18}"/>
              </a:ext>
            </a:extLst>
          </p:cNvPr>
          <p:cNvSpPr txBox="1">
            <a:spLocks/>
          </p:cNvSpPr>
          <p:nvPr/>
        </p:nvSpPr>
        <p:spPr>
          <a:xfrm>
            <a:off x="230011" y="1882421"/>
            <a:ext cx="8801100" cy="3570111"/>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kern="1200">
                <a:solidFill>
                  <a:schemeClr val="accent1"/>
                </a:solidFill>
                <a:latin typeface="+mj-lt"/>
                <a:ea typeface="+mj-ea"/>
                <a:cs typeface="+mj-cs"/>
              </a:defRPr>
            </a:lvl1pPr>
          </a:lstStyle>
          <a:p>
            <a:pPr>
              <a:defRPr/>
            </a:pPr>
            <a:r>
              <a:rPr lang="en-US" dirty="0">
                <a:solidFill>
                  <a:schemeClr val="accent3"/>
                </a:solidFill>
              </a:rPr>
              <a:t>Default access to </a:t>
            </a:r>
            <a:r>
              <a:rPr lang="en-US" dirty="0" err="1">
                <a:solidFill>
                  <a:schemeClr val="accent3"/>
                </a:solidFill>
              </a:rPr>
              <a:t>Flica</a:t>
            </a:r>
            <a:r>
              <a:rPr lang="en-US" dirty="0">
                <a:solidFill>
                  <a:schemeClr val="accent3"/>
                </a:solidFill>
              </a:rPr>
              <a:t> may be set to ‘At Work’.  This setting allows access to </a:t>
            </a:r>
            <a:r>
              <a:rPr lang="en-US" dirty="0" err="1">
                <a:solidFill>
                  <a:schemeClr val="accent3"/>
                </a:solidFill>
              </a:rPr>
              <a:t>Flica</a:t>
            </a:r>
            <a:r>
              <a:rPr lang="en-US" dirty="0">
                <a:solidFill>
                  <a:schemeClr val="accent3"/>
                </a:solidFill>
              </a:rPr>
              <a:t> </a:t>
            </a:r>
            <a:r>
              <a:rPr lang="en-US" b="1" u="sng" dirty="0">
                <a:solidFill>
                  <a:schemeClr val="accent3"/>
                </a:solidFill>
              </a:rPr>
              <a:t>ONLY</a:t>
            </a:r>
            <a:r>
              <a:rPr lang="en-US" dirty="0">
                <a:solidFill>
                  <a:schemeClr val="accent3"/>
                </a:solidFill>
              </a:rPr>
              <a:t> from a company terminal (</a:t>
            </a:r>
            <a:r>
              <a:rPr lang="en-US" u="sng" dirty="0">
                <a:solidFill>
                  <a:schemeClr val="accent3"/>
                </a:solidFill>
              </a:rPr>
              <a:t>not from home or other locations</a:t>
            </a:r>
            <a:r>
              <a:rPr lang="en-US" dirty="0">
                <a:solidFill>
                  <a:schemeClr val="accent3"/>
                </a:solidFill>
              </a:rPr>
              <a:t>).</a:t>
            </a:r>
          </a:p>
          <a:p>
            <a:pPr>
              <a:defRPr/>
            </a:pPr>
            <a:endParaRPr lang="en-US" dirty="0">
              <a:solidFill>
                <a:schemeClr val="accent3"/>
              </a:solidFill>
            </a:endParaRPr>
          </a:p>
          <a:p>
            <a:pPr>
              <a:defRPr/>
            </a:pPr>
            <a:endParaRPr lang="en-US" dirty="0">
              <a:solidFill>
                <a:schemeClr val="accent3"/>
              </a:solidFill>
            </a:endParaRPr>
          </a:p>
          <a:p>
            <a:pPr>
              <a:defRPr/>
            </a:pPr>
            <a:r>
              <a:rPr lang="en-US" dirty="0">
                <a:solidFill>
                  <a:schemeClr val="accent3"/>
                </a:solidFill>
              </a:rPr>
              <a:t>Each user is encouraged to ensure the setting is set to ‘Access Anywhere’ so you can access </a:t>
            </a:r>
            <a:r>
              <a:rPr lang="en-US" dirty="0" err="1">
                <a:solidFill>
                  <a:schemeClr val="accent3"/>
                </a:solidFill>
              </a:rPr>
              <a:t>Flica</a:t>
            </a:r>
            <a:r>
              <a:rPr lang="en-US" dirty="0">
                <a:solidFill>
                  <a:schemeClr val="accent3"/>
                </a:solidFill>
              </a:rPr>
              <a:t> anywhere you have Internet access.</a:t>
            </a:r>
          </a:p>
        </p:txBody>
      </p:sp>
    </p:spTree>
    <p:extLst>
      <p:ext uri="{BB962C8B-B14F-4D97-AF65-F5344CB8AC3E}">
        <p14:creationId xmlns:p14="http://schemas.microsoft.com/office/powerpoint/2010/main" val="41273290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55BD01-6E86-1825-C421-5C771B3E052D}"/>
              </a:ext>
            </a:extLst>
          </p:cNvPr>
          <p:cNvSpPr>
            <a:spLocks noGrp="1"/>
          </p:cNvSpPr>
          <p:nvPr>
            <p:ph type="title"/>
          </p:nvPr>
        </p:nvSpPr>
        <p:spPr>
          <a:xfrm>
            <a:off x="457200" y="16933"/>
            <a:ext cx="8229600" cy="773113"/>
          </a:xfrm>
        </p:spPr>
        <p:txBody>
          <a:bodyPr/>
          <a:lstStyle/>
          <a:p>
            <a:r>
              <a:rPr lang="en-US" dirty="0"/>
              <a:t>Setting up Access Anywhere</a:t>
            </a:r>
          </a:p>
        </p:txBody>
      </p:sp>
      <p:pic>
        <p:nvPicPr>
          <p:cNvPr id="5" name="Picture 4">
            <a:extLst>
              <a:ext uri="{FF2B5EF4-FFF2-40B4-BE49-F238E27FC236}">
                <a16:creationId xmlns:a16="http://schemas.microsoft.com/office/drawing/2014/main" id="{ABDFE1C8-EFFE-8F6D-977E-4043BAF5FBFB}"/>
              </a:ext>
            </a:extLst>
          </p:cNvPr>
          <p:cNvPicPr>
            <a:picLocks noChangeAspect="1"/>
          </p:cNvPicPr>
          <p:nvPr/>
        </p:nvPicPr>
        <p:blipFill>
          <a:blip r:embed="rId2"/>
          <a:stretch>
            <a:fillRect/>
          </a:stretch>
        </p:blipFill>
        <p:spPr>
          <a:xfrm>
            <a:off x="-1" y="1989934"/>
            <a:ext cx="9144000" cy="4661773"/>
          </a:xfrm>
          <a:prstGeom prst="rect">
            <a:avLst/>
          </a:prstGeom>
        </p:spPr>
      </p:pic>
      <p:sp>
        <p:nvSpPr>
          <p:cNvPr id="6" name="Rectangle 5">
            <a:extLst>
              <a:ext uri="{FF2B5EF4-FFF2-40B4-BE49-F238E27FC236}">
                <a16:creationId xmlns:a16="http://schemas.microsoft.com/office/drawing/2014/main" id="{A7B3A170-C8A2-843C-A2B7-9C36BE8F82DB}"/>
              </a:ext>
            </a:extLst>
          </p:cNvPr>
          <p:cNvSpPr/>
          <p:nvPr/>
        </p:nvSpPr>
        <p:spPr>
          <a:xfrm>
            <a:off x="95352" y="2131926"/>
            <a:ext cx="976544" cy="17755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D015400-8AEB-5866-F968-6050C3A08714}"/>
              </a:ext>
            </a:extLst>
          </p:cNvPr>
          <p:cNvCxnSpPr/>
          <p:nvPr/>
        </p:nvCxnSpPr>
        <p:spPr>
          <a:xfrm flipH="1">
            <a:off x="656260" y="4356932"/>
            <a:ext cx="83127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7148DB2-2C10-3648-CD30-6D902062674A}"/>
              </a:ext>
            </a:extLst>
          </p:cNvPr>
          <p:cNvCxnSpPr/>
          <p:nvPr/>
        </p:nvCxnSpPr>
        <p:spPr>
          <a:xfrm flipH="1">
            <a:off x="656260" y="4535462"/>
            <a:ext cx="83127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83088B0-9892-C04C-5EAD-F4A1BF550BA1}"/>
              </a:ext>
            </a:extLst>
          </p:cNvPr>
          <p:cNvPicPr>
            <a:picLocks noChangeAspect="1"/>
          </p:cNvPicPr>
          <p:nvPr/>
        </p:nvPicPr>
        <p:blipFill>
          <a:blip r:embed="rId3"/>
          <a:stretch>
            <a:fillRect/>
          </a:stretch>
        </p:blipFill>
        <p:spPr>
          <a:xfrm>
            <a:off x="1785765" y="1989934"/>
            <a:ext cx="7358234" cy="4792450"/>
          </a:xfrm>
          <a:prstGeom prst="rect">
            <a:avLst/>
          </a:prstGeom>
        </p:spPr>
      </p:pic>
      <p:sp>
        <p:nvSpPr>
          <p:cNvPr id="17" name="TextBox 16">
            <a:extLst>
              <a:ext uri="{FF2B5EF4-FFF2-40B4-BE49-F238E27FC236}">
                <a16:creationId xmlns:a16="http://schemas.microsoft.com/office/drawing/2014/main" id="{99D2F889-F1E1-6270-F507-3936242BE40F}"/>
              </a:ext>
            </a:extLst>
          </p:cNvPr>
          <p:cNvSpPr txBox="1"/>
          <p:nvPr/>
        </p:nvSpPr>
        <p:spPr>
          <a:xfrm>
            <a:off x="0" y="1290553"/>
            <a:ext cx="9388123" cy="523220"/>
          </a:xfrm>
          <a:prstGeom prst="rect">
            <a:avLst/>
          </a:prstGeom>
          <a:noFill/>
        </p:spPr>
        <p:txBody>
          <a:bodyPr wrap="square" rtlCol="0">
            <a:spAutoFit/>
          </a:bodyPr>
          <a:lstStyle/>
          <a:p>
            <a:pPr>
              <a:defRPr/>
            </a:pPr>
            <a:r>
              <a:rPr lang="en-US" sz="2800" dirty="0">
                <a:solidFill>
                  <a:schemeClr val="accent3"/>
                </a:solidFill>
              </a:rPr>
              <a:t>Select ‘</a:t>
            </a:r>
            <a:r>
              <a:rPr lang="en-US" sz="2800" dirty="0" err="1">
                <a:solidFill>
                  <a:schemeClr val="accent3"/>
                </a:solidFill>
              </a:rPr>
              <a:t>Flica</a:t>
            </a:r>
            <a:r>
              <a:rPr lang="en-US" sz="2800" dirty="0">
                <a:solidFill>
                  <a:schemeClr val="accent3"/>
                </a:solidFill>
              </a:rPr>
              <a:t> Services’ located under ‘Account Services’</a:t>
            </a:r>
          </a:p>
        </p:txBody>
      </p:sp>
    </p:spTree>
    <p:extLst>
      <p:ext uri="{BB962C8B-B14F-4D97-AF65-F5344CB8AC3E}">
        <p14:creationId xmlns:p14="http://schemas.microsoft.com/office/powerpoint/2010/main" val="25220836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A578D6-7BFF-5DA8-EEA4-981E3588B75A}"/>
              </a:ext>
            </a:extLst>
          </p:cNvPr>
          <p:cNvSpPr txBox="1">
            <a:spLocks/>
          </p:cNvSpPr>
          <p:nvPr/>
        </p:nvSpPr>
        <p:spPr>
          <a:xfrm>
            <a:off x="457200" y="16933"/>
            <a:ext cx="8229600" cy="773113"/>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kern="1200">
                <a:solidFill>
                  <a:schemeClr val="accent1"/>
                </a:solidFill>
                <a:latin typeface="+mj-lt"/>
                <a:ea typeface="+mj-ea"/>
                <a:cs typeface="+mj-cs"/>
              </a:defRPr>
            </a:lvl1pPr>
          </a:lstStyle>
          <a:p>
            <a:r>
              <a:rPr lang="en-US"/>
              <a:t>Setting up Access Anywhere</a:t>
            </a:r>
            <a:endParaRPr lang="en-US" dirty="0"/>
          </a:p>
        </p:txBody>
      </p:sp>
      <p:pic>
        <p:nvPicPr>
          <p:cNvPr id="4" name="Picture 2" descr="image001">
            <a:extLst>
              <a:ext uri="{FF2B5EF4-FFF2-40B4-BE49-F238E27FC236}">
                <a16:creationId xmlns:a16="http://schemas.microsoft.com/office/drawing/2014/main" id="{9813D3A7-EA83-137C-FDE5-AE57A52FFB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78" t="17412" r="2222" b="7491"/>
          <a:stretch/>
        </p:blipFill>
        <p:spPr bwMode="auto">
          <a:xfrm>
            <a:off x="629392" y="1833932"/>
            <a:ext cx="7885215" cy="48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F0A04D4B-2E38-4F3B-946E-45857E0F4196}"/>
              </a:ext>
            </a:extLst>
          </p:cNvPr>
          <p:cNvCxnSpPr/>
          <p:nvPr/>
        </p:nvCxnSpPr>
        <p:spPr>
          <a:xfrm>
            <a:off x="0" y="4380089"/>
            <a:ext cx="553156"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50C7B4A1-031E-CF7A-C1FB-D6D986B9F927}"/>
              </a:ext>
            </a:extLst>
          </p:cNvPr>
          <p:cNvSpPr txBox="1"/>
          <p:nvPr/>
        </p:nvSpPr>
        <p:spPr>
          <a:xfrm>
            <a:off x="644572" y="988388"/>
            <a:ext cx="7885215" cy="954107"/>
          </a:xfrm>
          <a:prstGeom prst="rect">
            <a:avLst/>
          </a:prstGeom>
          <a:noFill/>
        </p:spPr>
        <p:txBody>
          <a:bodyPr wrap="square" rtlCol="0">
            <a:spAutoFit/>
          </a:bodyPr>
          <a:lstStyle/>
          <a:p>
            <a:pPr algn="ctr">
              <a:defRPr/>
            </a:pPr>
            <a:r>
              <a:rPr lang="en-US" sz="2800" dirty="0">
                <a:solidFill>
                  <a:schemeClr val="accent3"/>
                </a:solidFill>
              </a:rPr>
              <a:t>Make sure ‘Access Anywhere’ is selected. There is no cost for ‘Access Anywhere’.</a:t>
            </a:r>
          </a:p>
        </p:txBody>
      </p:sp>
    </p:spTree>
    <p:extLst>
      <p:ext uri="{BB962C8B-B14F-4D97-AF65-F5344CB8AC3E}">
        <p14:creationId xmlns:p14="http://schemas.microsoft.com/office/powerpoint/2010/main" val="6769190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t="16602" r="5469" b="32520"/>
          <a:stretch>
            <a:fillRect/>
          </a:stretch>
        </p:blipFill>
        <p:spPr bwMode="auto">
          <a:xfrm>
            <a:off x="0" y="1636528"/>
            <a:ext cx="9144000" cy="52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21E9365-A268-6869-E021-B51F3C27C13D}"/>
              </a:ext>
            </a:extLst>
          </p:cNvPr>
          <p:cNvPicPr>
            <a:picLocks noChangeAspect="1"/>
          </p:cNvPicPr>
          <p:nvPr/>
        </p:nvPicPr>
        <p:blipFill>
          <a:blip r:embed="rId4"/>
          <a:stretch>
            <a:fillRect/>
          </a:stretch>
        </p:blipFill>
        <p:spPr>
          <a:xfrm>
            <a:off x="-4061" y="1636528"/>
            <a:ext cx="2460275" cy="5262112"/>
          </a:xfrm>
          <a:prstGeom prst="rect">
            <a:avLst/>
          </a:prstGeom>
        </p:spPr>
      </p:pic>
      <p:sp>
        <p:nvSpPr>
          <p:cNvPr id="2" name="Title 1"/>
          <p:cNvSpPr>
            <a:spLocks noGrp="1"/>
          </p:cNvSpPr>
          <p:nvPr>
            <p:ph type="title"/>
          </p:nvPr>
        </p:nvSpPr>
        <p:spPr>
          <a:xfrm>
            <a:off x="457200" y="63263"/>
            <a:ext cx="8229600" cy="774136"/>
          </a:xfrm>
        </p:spPr>
        <p:txBody>
          <a:bodyPr/>
          <a:lstStyle/>
          <a:p>
            <a:r>
              <a:rPr lang="en-US" dirty="0"/>
              <a:t>Frontier Airlines Crew Planning Overview</a:t>
            </a:r>
          </a:p>
        </p:txBody>
      </p:sp>
      <p:sp>
        <p:nvSpPr>
          <p:cNvPr id="3" name="Content Placeholder 2"/>
          <p:cNvSpPr>
            <a:spLocks noGrp="1"/>
          </p:cNvSpPr>
          <p:nvPr>
            <p:ph type="body" idx="4294967295"/>
          </p:nvPr>
        </p:nvSpPr>
        <p:spPr>
          <a:xfrm>
            <a:off x="1622999" y="1143615"/>
            <a:ext cx="5480425" cy="570016"/>
          </a:xfrm>
        </p:spPr>
        <p:txBody>
          <a:bodyPr>
            <a:noAutofit/>
          </a:bodyPr>
          <a:lstStyle/>
          <a:p>
            <a:pPr algn="ctr"/>
            <a:r>
              <a:rPr lang="en-US" sz="2400" b="1" dirty="0"/>
              <a:t>FLICA Crew Planning Folders </a:t>
            </a:r>
          </a:p>
        </p:txBody>
      </p:sp>
      <p:cxnSp>
        <p:nvCxnSpPr>
          <p:cNvPr id="6" name="Straight Arrow Connector 5"/>
          <p:cNvCxnSpPr/>
          <p:nvPr/>
        </p:nvCxnSpPr>
        <p:spPr>
          <a:xfrm flipH="1">
            <a:off x="1007425" y="2743196"/>
            <a:ext cx="83127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007425" y="2921324"/>
            <a:ext cx="83127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1825833" y="3880889"/>
            <a:ext cx="83127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207363" y="4306135"/>
            <a:ext cx="83127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FB93E0AD-3FD3-11E8-D637-F382A0AFA822}"/>
              </a:ext>
            </a:extLst>
          </p:cNvPr>
          <p:cNvSpPr/>
          <p:nvPr/>
        </p:nvSpPr>
        <p:spPr>
          <a:xfrm>
            <a:off x="230819" y="1846555"/>
            <a:ext cx="976544" cy="17755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6403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DB07-8D66-4A73-8EE2-9B8C4958B00E}"/>
              </a:ext>
            </a:extLst>
          </p:cNvPr>
          <p:cNvSpPr>
            <a:spLocks noGrp="1"/>
          </p:cNvSpPr>
          <p:nvPr>
            <p:ph type="title"/>
          </p:nvPr>
        </p:nvSpPr>
        <p:spPr>
          <a:xfrm>
            <a:off x="457200" y="122635"/>
            <a:ext cx="8229600" cy="774136"/>
          </a:xfrm>
        </p:spPr>
        <p:txBody>
          <a:bodyPr/>
          <a:lstStyle/>
          <a:p>
            <a:r>
              <a:rPr lang="en-US" dirty="0"/>
              <a:t>Frontier Airlines Crew Planning Overview</a:t>
            </a:r>
          </a:p>
        </p:txBody>
      </p:sp>
      <p:sp>
        <p:nvSpPr>
          <p:cNvPr id="3" name="Content Placeholder 2">
            <a:extLst>
              <a:ext uri="{FF2B5EF4-FFF2-40B4-BE49-F238E27FC236}">
                <a16:creationId xmlns:a16="http://schemas.microsoft.com/office/drawing/2014/main" id="{B91528C9-DDCD-45E3-B9ED-3115FBFBE51D}"/>
              </a:ext>
            </a:extLst>
          </p:cNvPr>
          <p:cNvSpPr>
            <a:spLocks noGrp="1"/>
          </p:cNvSpPr>
          <p:nvPr>
            <p:ph idx="1"/>
          </p:nvPr>
        </p:nvSpPr>
        <p:spPr/>
        <p:txBody>
          <a:bodyPr>
            <a:normAutofit/>
          </a:bodyPr>
          <a:lstStyle/>
          <a:p>
            <a:r>
              <a:rPr lang="en-US" dirty="0"/>
              <a:t>    </a:t>
            </a:r>
            <a:r>
              <a:rPr lang="en-US" sz="2400" b="1" u="sng" dirty="0"/>
              <a:t>Preferential Bidding and Reserve Preferential Bidding</a:t>
            </a:r>
          </a:p>
          <a:p>
            <a:endParaRPr lang="en-US" sz="1100" b="1" dirty="0"/>
          </a:p>
          <a:p>
            <a:r>
              <a:rPr lang="en-US" sz="2400" b="1" dirty="0"/>
              <a:t>Live </a:t>
            </a:r>
            <a:r>
              <a:rPr lang="en-US" sz="2400" b="1" dirty="0" err="1"/>
              <a:t>Prefbid</a:t>
            </a:r>
            <a:r>
              <a:rPr lang="en-US" sz="2400" b="1" dirty="0"/>
              <a:t> – </a:t>
            </a:r>
            <a:r>
              <a:rPr lang="en-US" sz="2400" b="1" dirty="0" err="1"/>
              <a:t>Lineholder</a:t>
            </a:r>
            <a:r>
              <a:rPr lang="en-US" sz="2400" b="1" dirty="0"/>
              <a:t> Bidding</a:t>
            </a:r>
          </a:p>
          <a:p>
            <a:r>
              <a:rPr lang="en-US" sz="2400" b="1" dirty="0"/>
              <a:t>     - </a:t>
            </a:r>
            <a:r>
              <a:rPr lang="en-US" sz="2400" dirty="0"/>
              <a:t>Bidding opens at 1200 Mountain Time on the 6</a:t>
            </a:r>
            <a:r>
              <a:rPr lang="en-US" sz="2400" baseline="30000" dirty="0"/>
              <a:t>th</a:t>
            </a:r>
            <a:endParaRPr lang="en-US" sz="2400" dirty="0"/>
          </a:p>
          <a:p>
            <a:r>
              <a:rPr lang="en-US" sz="2400" dirty="0"/>
              <a:t>     - Bidding closes at 1200 Mountain Time on the 12</a:t>
            </a:r>
            <a:r>
              <a:rPr lang="en-US" sz="2400" baseline="30000" dirty="0"/>
              <a:t>th</a:t>
            </a:r>
            <a:endParaRPr lang="en-US" sz="2400" dirty="0"/>
          </a:p>
          <a:p>
            <a:r>
              <a:rPr lang="en-US" sz="2400" dirty="0"/>
              <a:t>     - Bids awarded by 1200 Mountain Time on the 15</a:t>
            </a:r>
            <a:r>
              <a:rPr lang="en-US" sz="2400" baseline="30000" dirty="0"/>
              <a:t>th</a:t>
            </a:r>
            <a:endParaRPr lang="en-US" sz="2400" dirty="0"/>
          </a:p>
          <a:p>
            <a:r>
              <a:rPr lang="en-US" sz="2400" b="1" dirty="0"/>
              <a:t>Reserve </a:t>
            </a:r>
            <a:r>
              <a:rPr lang="en-US" sz="2400" b="1" dirty="0" err="1"/>
              <a:t>Prefbid</a:t>
            </a:r>
            <a:r>
              <a:rPr lang="en-US" sz="2400" b="1" dirty="0"/>
              <a:t> – Reserve Bidding</a:t>
            </a:r>
          </a:p>
          <a:p>
            <a:r>
              <a:rPr lang="en-US" sz="2400" dirty="0"/>
              <a:t>     - Bidding opens at 1200 Mountain Time on the 6</a:t>
            </a:r>
            <a:r>
              <a:rPr lang="en-US" sz="2400" baseline="30000" dirty="0"/>
              <a:t>th</a:t>
            </a:r>
            <a:endParaRPr lang="en-US" sz="2400" dirty="0"/>
          </a:p>
          <a:p>
            <a:r>
              <a:rPr lang="en-US" sz="2400" dirty="0"/>
              <a:t>     - Bidding closes at 1200 Mountain Time on the 16</a:t>
            </a:r>
            <a:r>
              <a:rPr lang="en-US" sz="2400" baseline="30000" dirty="0"/>
              <a:t>th</a:t>
            </a:r>
            <a:endParaRPr lang="en-US" sz="2400" dirty="0"/>
          </a:p>
          <a:p>
            <a:r>
              <a:rPr lang="en-US" sz="2400" dirty="0"/>
              <a:t>     - Bids awarded by 1200 Mountain Time on the 18</a:t>
            </a:r>
            <a:r>
              <a:rPr lang="en-US" sz="2400" baseline="30000" dirty="0"/>
              <a:t>th</a:t>
            </a:r>
            <a:r>
              <a:rPr lang="en-US" sz="2400" dirty="0"/>
              <a:t> </a:t>
            </a:r>
          </a:p>
          <a:p>
            <a:endParaRPr lang="en-US" sz="2400" b="1" dirty="0"/>
          </a:p>
          <a:p>
            <a:endParaRPr lang="en-US" sz="2400" b="1" dirty="0"/>
          </a:p>
          <a:p>
            <a:endParaRPr lang="en-US" sz="2400" b="1" dirty="0"/>
          </a:p>
        </p:txBody>
      </p:sp>
    </p:spTree>
    <p:extLst>
      <p:ext uri="{BB962C8B-B14F-4D97-AF65-F5344CB8AC3E}">
        <p14:creationId xmlns:p14="http://schemas.microsoft.com/office/powerpoint/2010/main" val="12093282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C4904-56B7-427E-8AE2-6A3C48426BDA}"/>
              </a:ext>
            </a:extLst>
          </p:cNvPr>
          <p:cNvSpPr>
            <a:spLocks noGrp="1"/>
          </p:cNvSpPr>
          <p:nvPr>
            <p:ph type="title"/>
          </p:nvPr>
        </p:nvSpPr>
        <p:spPr>
          <a:xfrm>
            <a:off x="457200" y="253263"/>
            <a:ext cx="8128000" cy="478574"/>
          </a:xfrm>
        </p:spPr>
        <p:txBody>
          <a:bodyPr>
            <a:normAutofit fontScale="90000"/>
          </a:bodyPr>
          <a:lstStyle/>
          <a:p>
            <a:r>
              <a:rPr lang="en-US" dirty="0"/>
              <a:t>Frontier Airlines Crew Planning Overview</a:t>
            </a:r>
          </a:p>
        </p:txBody>
      </p:sp>
      <p:sp>
        <p:nvSpPr>
          <p:cNvPr id="6" name="Content Placeholder 5">
            <a:extLst>
              <a:ext uri="{FF2B5EF4-FFF2-40B4-BE49-F238E27FC236}">
                <a16:creationId xmlns:a16="http://schemas.microsoft.com/office/drawing/2014/main" id="{529428DA-2053-43C2-A45D-1F561CEB81CB}"/>
              </a:ext>
            </a:extLst>
          </p:cNvPr>
          <p:cNvSpPr>
            <a:spLocks noGrp="1"/>
          </p:cNvSpPr>
          <p:nvPr>
            <p:ph idx="1"/>
          </p:nvPr>
        </p:nvSpPr>
        <p:spPr>
          <a:xfrm>
            <a:off x="457200" y="1087121"/>
            <a:ext cx="8229600" cy="5039044"/>
          </a:xfrm>
        </p:spPr>
        <p:txBody>
          <a:bodyPr>
            <a:normAutofit/>
          </a:bodyPr>
          <a:lstStyle/>
          <a:p>
            <a:pPr algn="ctr"/>
            <a:r>
              <a:rPr lang="en-US" sz="2400" b="1" dirty="0"/>
              <a:t>Preferential Bidding for </a:t>
            </a:r>
            <a:r>
              <a:rPr lang="en-US" sz="2400" b="1" dirty="0" err="1"/>
              <a:t>Lineholders</a:t>
            </a:r>
            <a:endParaRPr lang="en-US" sz="2400" b="1" dirty="0"/>
          </a:p>
          <a:p>
            <a:pPr algn="ctr"/>
            <a:endParaRPr lang="en-US" sz="2400" b="1" dirty="0"/>
          </a:p>
          <a:p>
            <a:pPr algn="ctr"/>
            <a:endParaRPr lang="en-US" sz="2400" b="1" dirty="0"/>
          </a:p>
          <a:p>
            <a:pPr algn="ctr"/>
            <a:endParaRPr lang="en-US" sz="2400" b="1" dirty="0"/>
          </a:p>
          <a:p>
            <a:pPr algn="ctr"/>
            <a:r>
              <a:rPr lang="en-US" sz="2400" b="1" dirty="0"/>
              <a:t>Reserve Preferential Bidding</a:t>
            </a:r>
          </a:p>
          <a:p>
            <a:pPr algn="ctr"/>
            <a:endParaRPr lang="en-US" sz="2400" b="1" dirty="0"/>
          </a:p>
          <a:p>
            <a:pPr algn="ctr"/>
            <a:endParaRPr lang="en-US" sz="2400" dirty="0"/>
          </a:p>
          <a:p>
            <a:pPr algn="ctr"/>
            <a:endParaRPr lang="en-US" sz="2400" b="1" dirty="0"/>
          </a:p>
        </p:txBody>
      </p:sp>
      <p:pic>
        <p:nvPicPr>
          <p:cNvPr id="7" name="Picture 6">
            <a:extLst>
              <a:ext uri="{FF2B5EF4-FFF2-40B4-BE49-F238E27FC236}">
                <a16:creationId xmlns:a16="http://schemas.microsoft.com/office/drawing/2014/main" id="{871D68B2-1558-441C-B208-EFF334E97426}"/>
              </a:ext>
            </a:extLst>
          </p:cNvPr>
          <p:cNvPicPr>
            <a:picLocks noChangeAspect="1"/>
          </p:cNvPicPr>
          <p:nvPr/>
        </p:nvPicPr>
        <p:blipFill rotWithShape="1">
          <a:blip r:embed="rId2"/>
          <a:srcRect b="76321"/>
          <a:stretch/>
        </p:blipFill>
        <p:spPr>
          <a:xfrm>
            <a:off x="2475230" y="1532891"/>
            <a:ext cx="4122420" cy="1229359"/>
          </a:xfrm>
          <a:prstGeom prst="rect">
            <a:avLst/>
          </a:prstGeom>
        </p:spPr>
      </p:pic>
      <p:pic>
        <p:nvPicPr>
          <p:cNvPr id="5" name="Picture 4">
            <a:extLst>
              <a:ext uri="{FF2B5EF4-FFF2-40B4-BE49-F238E27FC236}">
                <a16:creationId xmlns:a16="http://schemas.microsoft.com/office/drawing/2014/main" id="{07A49C01-B64A-34ED-4E84-21558EA054A2}"/>
              </a:ext>
            </a:extLst>
          </p:cNvPr>
          <p:cNvPicPr>
            <a:picLocks noChangeAspect="1"/>
          </p:cNvPicPr>
          <p:nvPr/>
        </p:nvPicPr>
        <p:blipFill>
          <a:blip r:embed="rId3"/>
          <a:stretch>
            <a:fillRect/>
          </a:stretch>
        </p:blipFill>
        <p:spPr>
          <a:xfrm>
            <a:off x="2475230" y="3314700"/>
            <a:ext cx="4003040" cy="1837670"/>
          </a:xfrm>
          <a:prstGeom prst="rect">
            <a:avLst/>
          </a:prstGeom>
        </p:spPr>
      </p:pic>
    </p:spTree>
    <p:extLst>
      <p:ext uri="{BB962C8B-B14F-4D97-AF65-F5344CB8AC3E}">
        <p14:creationId xmlns:p14="http://schemas.microsoft.com/office/powerpoint/2010/main" val="38924174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774136"/>
          </a:xfrm>
        </p:spPr>
        <p:txBody>
          <a:bodyPr/>
          <a:lstStyle/>
          <a:p>
            <a:r>
              <a:rPr lang="en-US" dirty="0"/>
              <a:t>Frontier Airlines Crew Planning Overview</a:t>
            </a:r>
          </a:p>
        </p:txBody>
      </p:sp>
      <p:sp>
        <p:nvSpPr>
          <p:cNvPr id="5" name="TextBox 4"/>
          <p:cNvSpPr txBox="1"/>
          <p:nvPr/>
        </p:nvSpPr>
        <p:spPr>
          <a:xfrm>
            <a:off x="0" y="640804"/>
            <a:ext cx="9144000" cy="6401753"/>
          </a:xfrm>
          <a:prstGeom prst="rect">
            <a:avLst/>
          </a:prstGeom>
          <a:noFill/>
        </p:spPr>
        <p:txBody>
          <a:bodyPr wrap="square" rtlCol="0">
            <a:spAutoFit/>
          </a:bodyPr>
          <a:lstStyle/>
          <a:p>
            <a:pPr algn="ctr"/>
            <a:endParaRPr lang="en-US" sz="2400" b="1" u="sng" dirty="0"/>
          </a:p>
          <a:p>
            <a:pPr algn="ctr"/>
            <a:r>
              <a:rPr lang="en-US" sz="2400" b="1" u="sng" dirty="0"/>
              <a:t>Important Monthly Bidding Information</a:t>
            </a:r>
          </a:p>
          <a:p>
            <a:pPr algn="ctr"/>
            <a:endParaRPr lang="en-US" dirty="0"/>
          </a:p>
          <a:p>
            <a:pPr marL="285750" indent="-285750" algn="ctr">
              <a:buFont typeface="Arial" panose="020B0604020202020204" pitchFamily="34" charset="0"/>
              <a:buChar char="•"/>
            </a:pPr>
            <a:r>
              <a:rPr lang="en-US" dirty="0"/>
              <a:t>Bid Packet is online in FLICA and emailed from Inflight</a:t>
            </a:r>
          </a:p>
          <a:p>
            <a:pPr marL="285750" indent="-285750" algn="ctr">
              <a:buFont typeface="Arial" panose="020B0604020202020204" pitchFamily="34" charset="0"/>
              <a:buChar char="•"/>
            </a:pPr>
            <a:r>
              <a:rPr lang="en-US" dirty="0"/>
              <a:t>Update Page is in FLICA (valuable information)</a:t>
            </a:r>
          </a:p>
          <a:p>
            <a:pPr algn="ctr"/>
            <a:endParaRPr lang="en-US" dirty="0"/>
          </a:p>
          <a:p>
            <a:pPr marL="285750" indent="-285750" algn="ctr">
              <a:buFont typeface="Arial" panose="020B0604020202020204" pitchFamily="34" charset="0"/>
              <a:buChar char="•"/>
            </a:pPr>
            <a:r>
              <a:rPr lang="en-US" dirty="0"/>
              <a:t>Pre-award questions (RGS, VAC, COM, etc.)</a:t>
            </a:r>
          </a:p>
          <a:p>
            <a:pPr marL="285750" indent="-285750" algn="ctr">
              <a:buFont typeface="Arial" panose="020B0604020202020204" pitchFamily="34" charset="0"/>
              <a:buChar char="•"/>
            </a:pPr>
            <a:r>
              <a:rPr lang="en-US" dirty="0"/>
              <a:t>If you're not active in FLICA folders for Initial Bids, Vacation, System Bid</a:t>
            </a:r>
          </a:p>
          <a:p>
            <a:pPr algn="ctr"/>
            <a:r>
              <a:rPr lang="en-US" dirty="0"/>
              <a:t>Contact Crew Planning at </a:t>
            </a:r>
            <a:r>
              <a:rPr lang="en-US" dirty="0">
                <a:solidFill>
                  <a:schemeClr val="accent2">
                    <a:lumMod val="75000"/>
                  </a:schemeClr>
                </a:solidFill>
                <a:hlinkClick r:id="rId2"/>
              </a:rPr>
              <a:t>FAcrewplanning@flyfrontier.com</a:t>
            </a:r>
            <a:endParaRPr lang="en-US" dirty="0">
              <a:solidFill>
                <a:schemeClr val="accent2">
                  <a:lumMod val="75000"/>
                </a:schemeClr>
              </a:solidFill>
            </a:endParaRPr>
          </a:p>
          <a:p>
            <a:pPr algn="ctr"/>
            <a:endParaRPr lang="en-US" dirty="0">
              <a:solidFill>
                <a:schemeClr val="accent2">
                  <a:lumMod val="75000"/>
                </a:schemeClr>
              </a:solidFill>
            </a:endParaRPr>
          </a:p>
          <a:p>
            <a:pPr marL="285750" indent="-285750" algn="ctr">
              <a:buFont typeface="Arial" panose="020B0604020202020204" pitchFamily="34" charset="0"/>
              <a:buChar char="•"/>
            </a:pPr>
            <a:r>
              <a:rPr lang="en-US" dirty="0"/>
              <a:t>Initial bid and award questions</a:t>
            </a:r>
          </a:p>
          <a:p>
            <a:pPr algn="ctr"/>
            <a:r>
              <a:rPr lang="en-US" dirty="0"/>
              <a:t>Contact your AFA Scheduling Committee members at:</a:t>
            </a:r>
          </a:p>
          <a:p>
            <a:r>
              <a:rPr lang="en-US" sz="1600" dirty="0">
                <a:latin typeface="+mj-lt"/>
              </a:rPr>
              <a:t>ORD/MDW</a:t>
            </a:r>
          </a:p>
          <a:p>
            <a:r>
              <a:rPr lang="en-US" sz="1600" u="sng" dirty="0">
                <a:solidFill>
                  <a:srgbClr val="0563C1"/>
                </a:solidFill>
                <a:effectLst/>
                <a:latin typeface="+mj-lt"/>
                <a:ea typeface="Calibri" panose="020F0502020204030204" pitchFamily="34" charset="0"/>
                <a:hlinkClick r:id="rId3"/>
              </a:rPr>
              <a:t>schedulingchi@afafrontier.org</a:t>
            </a:r>
            <a:r>
              <a:rPr lang="en-US" sz="1600" dirty="0">
                <a:latin typeface="+mj-lt"/>
              </a:rPr>
              <a:t> </a:t>
            </a:r>
          </a:p>
          <a:p>
            <a:endParaRPr lang="en-US" sz="1100" dirty="0">
              <a:latin typeface="+mj-lt"/>
            </a:endParaRPr>
          </a:p>
          <a:p>
            <a:r>
              <a:rPr lang="en-US" sz="1600" dirty="0">
                <a:latin typeface="+mj-lt"/>
              </a:rPr>
              <a:t>MCO</a:t>
            </a:r>
          </a:p>
          <a:p>
            <a:r>
              <a:rPr lang="en-US" sz="1600" u="sng" dirty="0">
                <a:solidFill>
                  <a:srgbClr val="0563C1"/>
                </a:solidFill>
                <a:effectLst/>
                <a:latin typeface="+mj-lt"/>
                <a:ea typeface="Calibri" panose="020F0502020204030204" pitchFamily="34" charset="0"/>
                <a:hlinkClick r:id="rId4"/>
              </a:rPr>
              <a:t>schedulingmco@afafrontier.org</a:t>
            </a:r>
            <a:endParaRPr lang="en-US" sz="1600" u="sng" dirty="0">
              <a:latin typeface="+mj-lt"/>
            </a:endParaRPr>
          </a:p>
          <a:p>
            <a:endParaRPr lang="en-US" sz="1100" dirty="0">
              <a:latin typeface="+mj-lt"/>
            </a:endParaRPr>
          </a:p>
          <a:p>
            <a:r>
              <a:rPr lang="en-US" sz="1600" dirty="0">
                <a:latin typeface="+mj-lt"/>
              </a:rPr>
              <a:t>MIA/FLL</a:t>
            </a:r>
          </a:p>
          <a:p>
            <a:r>
              <a:rPr lang="en-US" sz="1600" u="sng" dirty="0">
                <a:solidFill>
                  <a:srgbClr val="0563C1"/>
                </a:solidFill>
                <a:effectLst/>
                <a:latin typeface="+mj-lt"/>
                <a:ea typeface="Calibri" panose="020F0502020204030204" pitchFamily="34" charset="0"/>
                <a:hlinkClick r:id="rId5"/>
              </a:rPr>
              <a:t>schedulingmia@afafrontier.org</a:t>
            </a:r>
            <a:endParaRPr lang="en-US" sz="1600" dirty="0">
              <a:latin typeface="+mj-lt"/>
            </a:endParaRPr>
          </a:p>
          <a:p>
            <a:r>
              <a:rPr lang="en-US" dirty="0"/>
              <a:t> </a:t>
            </a:r>
          </a:p>
          <a:p>
            <a:pPr algn="ctr"/>
            <a:endParaRPr lang="en-US" dirty="0"/>
          </a:p>
          <a:p>
            <a:pPr marL="285750" indent="-285750" algn="ctr">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E500D617-AEAE-4F10-8076-8D08ADA076E0}"/>
              </a:ext>
            </a:extLst>
          </p:cNvPr>
          <p:cNvSpPr txBox="1"/>
          <p:nvPr/>
        </p:nvSpPr>
        <p:spPr>
          <a:xfrm>
            <a:off x="2986859" y="4148384"/>
            <a:ext cx="3274906" cy="2600712"/>
          </a:xfrm>
          <a:prstGeom prst="rect">
            <a:avLst/>
          </a:prstGeom>
          <a:noFill/>
        </p:spPr>
        <p:txBody>
          <a:bodyPr wrap="square" rtlCol="0">
            <a:spAutoFit/>
          </a:bodyPr>
          <a:lstStyle/>
          <a:p>
            <a:r>
              <a:rPr lang="en-US" sz="1600" dirty="0">
                <a:latin typeface="+mj-lt"/>
              </a:rPr>
              <a:t>DEN</a:t>
            </a:r>
          </a:p>
          <a:p>
            <a:r>
              <a:rPr lang="en-US" sz="1600" u="sng" dirty="0">
                <a:solidFill>
                  <a:srgbClr val="0563C1"/>
                </a:solidFill>
                <a:effectLst/>
                <a:latin typeface="+mj-lt"/>
                <a:ea typeface="Calibri" panose="020F0502020204030204" pitchFamily="34" charset="0"/>
                <a:hlinkClick r:id="rId6"/>
              </a:rPr>
              <a:t>schedulingden@afafrontier.org</a:t>
            </a:r>
            <a:r>
              <a:rPr lang="en-US" sz="1100" dirty="0">
                <a:latin typeface="+mj-lt"/>
              </a:rPr>
              <a:t>			</a:t>
            </a:r>
          </a:p>
          <a:p>
            <a:r>
              <a:rPr lang="en-US" sz="1600" dirty="0">
                <a:latin typeface="+mj-lt"/>
              </a:rPr>
              <a:t>LAS</a:t>
            </a:r>
          </a:p>
          <a:p>
            <a:r>
              <a:rPr lang="en-US" sz="1600" u="sng" dirty="0">
                <a:solidFill>
                  <a:srgbClr val="0563C1"/>
                </a:solidFill>
                <a:effectLst/>
                <a:latin typeface="+mj-lt"/>
                <a:ea typeface="Calibri" panose="020F0502020204030204" pitchFamily="34" charset="0"/>
                <a:hlinkClick r:id="rId7"/>
              </a:rPr>
              <a:t>schedulinglas@afafrontier.org</a:t>
            </a:r>
            <a:r>
              <a:rPr lang="en-US" sz="1600" dirty="0">
                <a:latin typeface="+mj-lt"/>
              </a:rPr>
              <a:t> </a:t>
            </a:r>
          </a:p>
          <a:p>
            <a:endParaRPr lang="en-US" sz="1100" dirty="0">
              <a:latin typeface="+mj-lt"/>
            </a:endParaRPr>
          </a:p>
          <a:p>
            <a:r>
              <a:rPr lang="en-US" sz="1600" dirty="0">
                <a:latin typeface="+mj-lt"/>
              </a:rPr>
              <a:t>PHL/TTN/SJU</a:t>
            </a:r>
          </a:p>
          <a:p>
            <a:r>
              <a:rPr lang="en-US" sz="1600" u="sng" dirty="0">
                <a:solidFill>
                  <a:srgbClr val="0563C1"/>
                </a:solidFill>
                <a:effectLst/>
                <a:latin typeface="+mj-lt"/>
                <a:ea typeface="Calibri" panose="020F0502020204030204" pitchFamily="34" charset="0"/>
                <a:hlinkClick r:id="rId8"/>
              </a:rPr>
              <a:t>schedulingttn@afafrontier.org</a:t>
            </a:r>
            <a:endParaRPr lang="en-US" sz="1600" u="sng" dirty="0">
              <a:solidFill>
                <a:srgbClr val="0563C1"/>
              </a:solidFill>
              <a:effectLst/>
              <a:latin typeface="+mj-lt"/>
              <a:ea typeface="Calibri" panose="020F0502020204030204" pitchFamily="34" charset="0"/>
            </a:endParaRPr>
          </a:p>
          <a:p>
            <a:endParaRPr lang="en-US" sz="1100" dirty="0">
              <a:latin typeface="+mj-lt"/>
            </a:endParaRPr>
          </a:p>
          <a:p>
            <a:r>
              <a:rPr lang="en-US" sz="1600" dirty="0">
                <a:latin typeface="+mj-lt"/>
              </a:rPr>
              <a:t>ATL/CVG</a:t>
            </a:r>
          </a:p>
          <a:p>
            <a:r>
              <a:rPr lang="en-US" sz="1600" u="sng" dirty="0">
                <a:solidFill>
                  <a:srgbClr val="0563C1"/>
                </a:solidFill>
                <a:effectLst/>
                <a:latin typeface="+mj-lt"/>
                <a:ea typeface="Calibri" panose="020F0502020204030204" pitchFamily="34" charset="0"/>
                <a:hlinkClick r:id="rId9"/>
              </a:rPr>
              <a:t>schedulingatl@afafrontier.org</a:t>
            </a:r>
            <a:endParaRPr lang="en-US" sz="1600" dirty="0">
              <a:latin typeface="+mj-lt"/>
            </a:endParaRPr>
          </a:p>
        </p:txBody>
      </p:sp>
      <p:sp>
        <p:nvSpPr>
          <p:cNvPr id="4" name="TextBox 3">
            <a:extLst>
              <a:ext uri="{FF2B5EF4-FFF2-40B4-BE49-F238E27FC236}">
                <a16:creationId xmlns:a16="http://schemas.microsoft.com/office/drawing/2014/main" id="{2E159EAD-58D4-C84A-248F-D9EFCF731532}"/>
              </a:ext>
            </a:extLst>
          </p:cNvPr>
          <p:cNvSpPr txBox="1"/>
          <p:nvPr/>
        </p:nvSpPr>
        <p:spPr>
          <a:xfrm>
            <a:off x="6012236" y="4124315"/>
            <a:ext cx="3274906" cy="2893100"/>
          </a:xfrm>
          <a:prstGeom prst="rect">
            <a:avLst/>
          </a:prstGeom>
          <a:noFill/>
        </p:spPr>
        <p:txBody>
          <a:bodyPr wrap="square" rtlCol="0">
            <a:spAutoFit/>
          </a:bodyPr>
          <a:lstStyle/>
          <a:p>
            <a:r>
              <a:rPr lang="en-US" sz="1600" dirty="0">
                <a:latin typeface="+mj-lt"/>
              </a:rPr>
              <a:t>PHX</a:t>
            </a:r>
          </a:p>
          <a:p>
            <a:r>
              <a:rPr lang="en-US" sz="1600" u="sng" dirty="0">
                <a:solidFill>
                  <a:srgbClr val="0563C1"/>
                </a:solidFill>
                <a:effectLst/>
                <a:latin typeface="+mj-lt"/>
                <a:ea typeface="Calibri" panose="020F0502020204030204" pitchFamily="34" charset="0"/>
                <a:hlinkClick r:id="rId10"/>
              </a:rPr>
              <a:t>schedulingphx@afafrontier.org</a:t>
            </a:r>
            <a:r>
              <a:rPr lang="en-US" sz="1600" dirty="0">
                <a:latin typeface="+mj-lt"/>
              </a:rPr>
              <a:t>			</a:t>
            </a:r>
          </a:p>
          <a:p>
            <a:r>
              <a:rPr lang="en-US" sz="1600" dirty="0">
                <a:latin typeface="+mj-lt"/>
              </a:rPr>
              <a:t>DFW</a:t>
            </a:r>
          </a:p>
          <a:p>
            <a:r>
              <a:rPr lang="en-US" sz="1600" u="sng" dirty="0">
                <a:solidFill>
                  <a:srgbClr val="0563C1"/>
                </a:solidFill>
                <a:effectLst/>
                <a:latin typeface="+mj-lt"/>
                <a:ea typeface="Calibri" panose="020F0502020204030204" pitchFamily="34" charset="0"/>
                <a:hlinkClick r:id="rId11"/>
              </a:rPr>
              <a:t>schedulingdfw@afafrontier.org</a:t>
            </a:r>
            <a:endParaRPr lang="en-US" sz="1600" dirty="0">
              <a:latin typeface="+mj-lt"/>
            </a:endParaRPr>
          </a:p>
          <a:p>
            <a:endParaRPr lang="en-US" sz="1100" dirty="0">
              <a:latin typeface="+mj-lt"/>
            </a:endParaRPr>
          </a:p>
          <a:p>
            <a:r>
              <a:rPr lang="en-US" sz="1600" dirty="0">
                <a:latin typeface="+mj-lt"/>
              </a:rPr>
              <a:t>TPA</a:t>
            </a:r>
          </a:p>
          <a:p>
            <a:r>
              <a:rPr lang="en-US" sz="1600" u="sng" dirty="0">
                <a:solidFill>
                  <a:srgbClr val="0563C1"/>
                </a:solidFill>
                <a:effectLst/>
                <a:latin typeface="+mj-lt"/>
                <a:ea typeface="Calibri" panose="020F0502020204030204" pitchFamily="34" charset="0"/>
                <a:hlinkClick r:id="rId12"/>
              </a:rPr>
              <a:t>schedulingtpa@afafrontier.org</a:t>
            </a:r>
            <a:endParaRPr lang="en-US" sz="1600" u="sng" dirty="0">
              <a:solidFill>
                <a:srgbClr val="0563C1"/>
              </a:solidFill>
              <a:effectLst/>
              <a:latin typeface="+mj-lt"/>
              <a:ea typeface="Calibri" panose="020F0502020204030204" pitchFamily="34" charset="0"/>
            </a:endParaRPr>
          </a:p>
          <a:p>
            <a:endParaRPr lang="en-US" sz="1100" dirty="0">
              <a:latin typeface="+mj-lt"/>
            </a:endParaRPr>
          </a:p>
          <a:p>
            <a:r>
              <a:rPr lang="en-US" sz="1600" dirty="0">
                <a:latin typeface="+mj-lt"/>
              </a:rPr>
              <a:t>CLE</a:t>
            </a:r>
          </a:p>
          <a:p>
            <a:r>
              <a:rPr lang="en-US" sz="1600" u="sng" dirty="0">
                <a:solidFill>
                  <a:srgbClr val="0563C1"/>
                </a:solidFill>
                <a:effectLst/>
                <a:latin typeface="+mj-lt"/>
                <a:ea typeface="Calibri" panose="020F0502020204030204" pitchFamily="34" charset="0"/>
                <a:hlinkClick r:id="rId9"/>
              </a:rPr>
              <a:t>schedulingcle@afafrontier.org</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16163861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774136"/>
          </a:xfrm>
        </p:spPr>
        <p:txBody>
          <a:bodyPr/>
          <a:lstStyle/>
          <a:p>
            <a:r>
              <a:rPr lang="en-US" dirty="0"/>
              <a:t>Frontier Airlines Crew Planning Overview</a:t>
            </a:r>
          </a:p>
        </p:txBody>
      </p:sp>
      <p:sp>
        <p:nvSpPr>
          <p:cNvPr id="6" name="TextBox 5">
            <a:extLst>
              <a:ext uri="{FF2B5EF4-FFF2-40B4-BE49-F238E27FC236}">
                <a16:creationId xmlns:a16="http://schemas.microsoft.com/office/drawing/2014/main" id="{ED0D2638-EB34-ED13-C0A5-F46257B82ECA}"/>
              </a:ext>
            </a:extLst>
          </p:cNvPr>
          <p:cNvSpPr txBox="1"/>
          <p:nvPr/>
        </p:nvSpPr>
        <p:spPr>
          <a:xfrm>
            <a:off x="2699802" y="1028859"/>
            <a:ext cx="4280907" cy="369332"/>
          </a:xfrm>
          <a:prstGeom prst="rect">
            <a:avLst/>
          </a:prstGeom>
          <a:noFill/>
        </p:spPr>
        <p:txBody>
          <a:bodyPr wrap="square" rtlCol="0">
            <a:spAutoFit/>
          </a:bodyPr>
          <a:lstStyle/>
          <a:p>
            <a:r>
              <a:rPr lang="en-US" dirty="0"/>
              <a:t>SAMPLE: Bid Package Update Page </a:t>
            </a:r>
          </a:p>
        </p:txBody>
      </p:sp>
      <p:pic>
        <p:nvPicPr>
          <p:cNvPr id="4" name="Picture 3">
            <a:extLst>
              <a:ext uri="{FF2B5EF4-FFF2-40B4-BE49-F238E27FC236}">
                <a16:creationId xmlns:a16="http://schemas.microsoft.com/office/drawing/2014/main" id="{CAF74ECE-9E70-590E-B3B5-370C84309B2D}"/>
              </a:ext>
            </a:extLst>
          </p:cNvPr>
          <p:cNvPicPr>
            <a:picLocks noChangeAspect="1"/>
          </p:cNvPicPr>
          <p:nvPr/>
        </p:nvPicPr>
        <p:blipFill>
          <a:blip r:embed="rId3"/>
          <a:stretch>
            <a:fillRect/>
          </a:stretch>
        </p:blipFill>
        <p:spPr>
          <a:xfrm>
            <a:off x="0" y="1579317"/>
            <a:ext cx="4548529" cy="5064481"/>
          </a:xfrm>
          <a:prstGeom prst="rect">
            <a:avLst/>
          </a:prstGeom>
        </p:spPr>
      </p:pic>
      <p:pic>
        <p:nvPicPr>
          <p:cNvPr id="7" name="Picture 6">
            <a:extLst>
              <a:ext uri="{FF2B5EF4-FFF2-40B4-BE49-F238E27FC236}">
                <a16:creationId xmlns:a16="http://schemas.microsoft.com/office/drawing/2014/main" id="{6932589B-32B1-1669-9785-929289EF1E8C}"/>
              </a:ext>
            </a:extLst>
          </p:cNvPr>
          <p:cNvPicPr>
            <a:picLocks noChangeAspect="1"/>
          </p:cNvPicPr>
          <p:nvPr/>
        </p:nvPicPr>
        <p:blipFill>
          <a:blip r:embed="rId4"/>
          <a:stretch>
            <a:fillRect/>
          </a:stretch>
        </p:blipFill>
        <p:spPr>
          <a:xfrm>
            <a:off x="4572000" y="1579317"/>
            <a:ext cx="4548528" cy="5205086"/>
          </a:xfrm>
          <a:prstGeom prst="rect">
            <a:avLst/>
          </a:prstGeom>
        </p:spPr>
      </p:pic>
    </p:spTree>
    <p:extLst>
      <p:ext uri="{BB962C8B-B14F-4D97-AF65-F5344CB8AC3E}">
        <p14:creationId xmlns:p14="http://schemas.microsoft.com/office/powerpoint/2010/main" val="10498842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CA9B-CE46-449F-B59D-1E4B90EFF56E}"/>
              </a:ext>
            </a:extLst>
          </p:cNvPr>
          <p:cNvSpPr>
            <a:spLocks noGrp="1"/>
          </p:cNvSpPr>
          <p:nvPr>
            <p:ph type="title"/>
          </p:nvPr>
        </p:nvSpPr>
        <p:spPr>
          <a:xfrm>
            <a:off x="457200" y="253263"/>
            <a:ext cx="8107680" cy="478573"/>
          </a:xfrm>
        </p:spPr>
        <p:txBody>
          <a:bodyPr>
            <a:normAutofit fontScale="90000"/>
          </a:bodyPr>
          <a:lstStyle/>
          <a:p>
            <a:r>
              <a:rPr lang="en-US" dirty="0"/>
              <a:t>Frontier Airlines Crew Planning Overview</a:t>
            </a:r>
          </a:p>
        </p:txBody>
      </p:sp>
      <p:sp>
        <p:nvSpPr>
          <p:cNvPr id="3" name="Content Placeholder 2">
            <a:extLst>
              <a:ext uri="{FF2B5EF4-FFF2-40B4-BE49-F238E27FC236}">
                <a16:creationId xmlns:a16="http://schemas.microsoft.com/office/drawing/2014/main" id="{B8C058D8-2D37-4EA3-AD44-FB9F853AAE0B}"/>
              </a:ext>
            </a:extLst>
          </p:cNvPr>
          <p:cNvSpPr>
            <a:spLocks noGrp="1"/>
          </p:cNvSpPr>
          <p:nvPr>
            <p:ph idx="1"/>
          </p:nvPr>
        </p:nvSpPr>
        <p:spPr/>
        <p:txBody>
          <a:bodyPr>
            <a:normAutofit fontScale="92500" lnSpcReduction="10000"/>
          </a:bodyPr>
          <a:lstStyle/>
          <a:p>
            <a:r>
              <a:rPr lang="en-US" sz="2800" b="1" dirty="0"/>
              <a:t>                       </a:t>
            </a:r>
            <a:r>
              <a:rPr lang="en-US" sz="2800" b="1" u="sng" dirty="0"/>
              <a:t>Reserve Bidding “Tips”</a:t>
            </a:r>
          </a:p>
          <a:p>
            <a:endParaRPr lang="en-US" u="sng" dirty="0"/>
          </a:p>
          <a:p>
            <a:r>
              <a:rPr lang="en-US" sz="2100" dirty="0"/>
              <a:t>Remember to keep your bid very “general” at this point due to your seniority. </a:t>
            </a:r>
          </a:p>
          <a:p>
            <a:endParaRPr lang="en-US" sz="2100" dirty="0"/>
          </a:p>
          <a:p>
            <a:r>
              <a:rPr lang="en-US" sz="2100" dirty="0"/>
              <a:t>You mainly want to bid for days off. </a:t>
            </a:r>
          </a:p>
          <a:p>
            <a:endParaRPr lang="en-US" sz="2100" dirty="0"/>
          </a:p>
          <a:p>
            <a:r>
              <a:rPr lang="en-US" sz="2100" dirty="0"/>
              <a:t>As your seniority goes up, you can add more specifics.</a:t>
            </a:r>
          </a:p>
          <a:p>
            <a:endParaRPr lang="en-US" sz="2100" dirty="0"/>
          </a:p>
          <a:p>
            <a:r>
              <a:rPr lang="en-US" sz="2100" dirty="0"/>
              <a:t>Your previous month will be considered in your bid. </a:t>
            </a:r>
          </a:p>
          <a:p>
            <a:endParaRPr lang="en-US" sz="2100" dirty="0"/>
          </a:p>
          <a:p>
            <a:r>
              <a:rPr lang="en-US" sz="2100" dirty="0"/>
              <a:t>For help with bidding, please contact your AFA representatives at their respective email addresses.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940274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BF73-08AD-34CE-627E-7E3AD46E80D2}"/>
              </a:ext>
            </a:extLst>
          </p:cNvPr>
          <p:cNvSpPr>
            <a:spLocks noGrp="1"/>
          </p:cNvSpPr>
          <p:nvPr>
            <p:ph type="title"/>
          </p:nvPr>
        </p:nvSpPr>
        <p:spPr>
          <a:xfrm>
            <a:off x="457200" y="4907"/>
            <a:ext cx="8229600" cy="774136"/>
          </a:xfrm>
        </p:spPr>
        <p:txBody>
          <a:bodyPr/>
          <a:lstStyle/>
          <a:p>
            <a:r>
              <a:rPr lang="en-US" dirty="0"/>
              <a:t>Accessing this presentation</a:t>
            </a:r>
          </a:p>
        </p:txBody>
      </p:sp>
      <p:sp>
        <p:nvSpPr>
          <p:cNvPr id="3" name="Content Placeholder 2">
            <a:extLst>
              <a:ext uri="{FF2B5EF4-FFF2-40B4-BE49-F238E27FC236}">
                <a16:creationId xmlns:a16="http://schemas.microsoft.com/office/drawing/2014/main" id="{B73C9D75-33B2-8D3E-810D-CE687D97A30C}"/>
              </a:ext>
            </a:extLst>
          </p:cNvPr>
          <p:cNvSpPr>
            <a:spLocks noGrp="1"/>
          </p:cNvSpPr>
          <p:nvPr>
            <p:ph idx="1"/>
          </p:nvPr>
        </p:nvSpPr>
        <p:spPr/>
        <p:txBody>
          <a:bodyPr/>
          <a:lstStyle/>
          <a:p>
            <a:r>
              <a:rPr lang="en-US" dirty="0"/>
              <a:t>Log into myfrontier.org</a:t>
            </a:r>
          </a:p>
          <a:p>
            <a:r>
              <a:rPr lang="en-US" dirty="0"/>
              <a:t>Select ‘Inflight’ located under ‘My departments’</a:t>
            </a:r>
          </a:p>
        </p:txBody>
      </p:sp>
      <p:pic>
        <p:nvPicPr>
          <p:cNvPr id="5" name="Picture 4">
            <a:extLst>
              <a:ext uri="{FF2B5EF4-FFF2-40B4-BE49-F238E27FC236}">
                <a16:creationId xmlns:a16="http://schemas.microsoft.com/office/drawing/2014/main" id="{F77BE0BC-3069-FB4F-A417-D62C118B7C7A}"/>
              </a:ext>
            </a:extLst>
          </p:cNvPr>
          <p:cNvPicPr>
            <a:picLocks noChangeAspect="1"/>
          </p:cNvPicPr>
          <p:nvPr/>
        </p:nvPicPr>
        <p:blipFill>
          <a:blip r:embed="rId2"/>
          <a:stretch>
            <a:fillRect/>
          </a:stretch>
        </p:blipFill>
        <p:spPr>
          <a:xfrm>
            <a:off x="600075" y="3098516"/>
            <a:ext cx="8086725" cy="3600450"/>
          </a:xfrm>
          <a:prstGeom prst="rect">
            <a:avLst/>
          </a:prstGeom>
        </p:spPr>
      </p:pic>
    </p:spTree>
    <p:extLst>
      <p:ext uri="{BB962C8B-B14F-4D97-AF65-F5344CB8AC3E}">
        <p14:creationId xmlns:p14="http://schemas.microsoft.com/office/powerpoint/2010/main" val="32762562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632"/>
            <a:ext cx="8229600" cy="774136"/>
          </a:xfrm>
        </p:spPr>
        <p:txBody>
          <a:bodyPr/>
          <a:lstStyle/>
          <a:p>
            <a:r>
              <a:rPr lang="en-US" dirty="0"/>
              <a:t>Frontier Airlines Crew Planning Overview</a:t>
            </a:r>
          </a:p>
        </p:txBody>
      </p:sp>
      <p:sp>
        <p:nvSpPr>
          <p:cNvPr id="6" name="Content Placeholder 2"/>
          <p:cNvSpPr txBox="1">
            <a:spLocks/>
          </p:cNvSpPr>
          <p:nvPr/>
        </p:nvSpPr>
        <p:spPr>
          <a:xfrm>
            <a:off x="457200" y="1196646"/>
            <a:ext cx="8169275" cy="4951412"/>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Bidding Reserve </a:t>
            </a:r>
            <a:r>
              <a:rPr lang="en-US" b="1" u="sng" dirty="0" err="1"/>
              <a:t>PrefBid</a:t>
            </a:r>
            <a:endParaRPr lang="en-US" b="1" u="sng" dirty="0"/>
          </a:p>
          <a:p>
            <a:endParaRPr lang="en-US" sz="1400" b="1" u="sng" dirty="0"/>
          </a:p>
          <a:p>
            <a:pPr lvl="1"/>
            <a:r>
              <a:rPr lang="en-US" sz="2000" b="1" dirty="0"/>
              <a:t>Article 6.A Reserve Flight Attendants – General Guidelines</a:t>
            </a:r>
          </a:p>
          <a:p>
            <a:pPr lvl="1"/>
            <a:endParaRPr lang="en-US" sz="1000" b="1" dirty="0"/>
          </a:p>
          <a:p>
            <a:pPr lvl="2"/>
            <a:r>
              <a:rPr lang="en-US" sz="1800" b="1" dirty="0"/>
              <a:t>Reserve lines will have a minimum of 11 days free from duty</a:t>
            </a:r>
            <a:r>
              <a:rPr lang="en-US" sz="1800" dirty="0"/>
              <a:t>.  </a:t>
            </a:r>
            <a:r>
              <a:rPr lang="en-US" sz="1800" b="1" dirty="0"/>
              <a:t>12 days off will be awarded four times during the year.  </a:t>
            </a:r>
            <a:r>
              <a:rPr lang="en-US" sz="1800" dirty="0"/>
              <a:t>Notice will be provided in the Bid Packet for the months when 12 days off are awarded.</a:t>
            </a:r>
          </a:p>
          <a:p>
            <a:pPr lvl="2"/>
            <a:r>
              <a:rPr lang="en-US" sz="1800" dirty="0"/>
              <a:t>Reserve lines will be constructed with a minimum of three consecutive “R” days.</a:t>
            </a:r>
          </a:p>
          <a:p>
            <a:pPr lvl="2"/>
            <a:r>
              <a:rPr lang="en-US" sz="1800" dirty="0"/>
              <a:t>Reserve lines will be constructed with two or more consecutive days off.</a:t>
            </a:r>
          </a:p>
          <a:p>
            <a:pPr lvl="3"/>
            <a:r>
              <a:rPr lang="en-US" sz="1800" dirty="0"/>
              <a:t>**Option to allow single days off**</a:t>
            </a:r>
          </a:p>
          <a:p>
            <a:pPr lvl="3"/>
            <a:r>
              <a:rPr lang="en-US" sz="1800" dirty="0"/>
              <a:t>**During the transition to the next month, the system may award a single day off or award less than three “R” days.</a:t>
            </a:r>
          </a:p>
          <a:p>
            <a:pPr lvl="2"/>
            <a:r>
              <a:rPr lang="en-US" sz="1800" dirty="0"/>
              <a:t>Must have one calendar day off every 7 days (max 6 days on in a row)</a:t>
            </a:r>
          </a:p>
          <a:p>
            <a:pPr marL="0" lvl="1" indent="0">
              <a:buNone/>
            </a:pPr>
            <a:endParaRPr lang="en-US" dirty="0"/>
          </a:p>
        </p:txBody>
      </p:sp>
    </p:spTree>
    <p:extLst>
      <p:ext uri="{BB962C8B-B14F-4D97-AF65-F5344CB8AC3E}">
        <p14:creationId xmlns:p14="http://schemas.microsoft.com/office/powerpoint/2010/main" val="36668668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632"/>
            <a:ext cx="8229600" cy="774136"/>
          </a:xfrm>
        </p:spPr>
        <p:txBody>
          <a:bodyPr/>
          <a:lstStyle/>
          <a:p>
            <a:r>
              <a:rPr lang="en-US" dirty="0"/>
              <a:t>Frontier Airlines Crew Planning Overview</a:t>
            </a:r>
          </a:p>
        </p:txBody>
      </p:sp>
      <p:sp>
        <p:nvSpPr>
          <p:cNvPr id="6" name="Content Placeholder 2"/>
          <p:cNvSpPr txBox="1">
            <a:spLocks/>
          </p:cNvSpPr>
          <p:nvPr/>
        </p:nvSpPr>
        <p:spPr>
          <a:xfrm>
            <a:off x="457200" y="1196646"/>
            <a:ext cx="8169275" cy="4951412"/>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Bidding Advice</a:t>
            </a:r>
          </a:p>
          <a:p>
            <a:pPr lvl="2"/>
            <a:r>
              <a:rPr lang="en-US" b="1" dirty="0"/>
              <a:t>Keep your bid </a:t>
            </a:r>
            <a:r>
              <a:rPr lang="en-US" b="1" u="sng" dirty="0"/>
              <a:t>simple</a:t>
            </a:r>
            <a:r>
              <a:rPr lang="en-US" b="1" dirty="0"/>
              <a:t>, especially until you gain seniority.</a:t>
            </a:r>
          </a:p>
          <a:p>
            <a:pPr lvl="2"/>
            <a:r>
              <a:rPr lang="en-US" dirty="0"/>
              <a:t>Your previous month will be considered during your award.</a:t>
            </a:r>
          </a:p>
          <a:p>
            <a:pPr lvl="2"/>
            <a:r>
              <a:rPr lang="en-US" dirty="0"/>
              <a:t>Build your schedule on the calendar to see if your bid is even possible.</a:t>
            </a:r>
          </a:p>
          <a:p>
            <a:pPr lvl="2"/>
            <a:r>
              <a:rPr lang="en-US" dirty="0"/>
              <a:t>“A” Reserve Shift (0001-1300), “B” Reserve Shift (1100-2400)</a:t>
            </a:r>
          </a:p>
          <a:p>
            <a:pPr marL="0" lvl="1" indent="0">
              <a:buNone/>
            </a:pPr>
            <a:endParaRPr lang="en-US" dirty="0"/>
          </a:p>
        </p:txBody>
      </p:sp>
      <p:pic>
        <p:nvPicPr>
          <p:cNvPr id="3" name="Picture 2">
            <a:extLst>
              <a:ext uri="{FF2B5EF4-FFF2-40B4-BE49-F238E27FC236}">
                <a16:creationId xmlns:a16="http://schemas.microsoft.com/office/drawing/2014/main" id="{FCBCA1B1-64F6-41B8-B29E-B909B8877ADA}"/>
              </a:ext>
            </a:extLst>
          </p:cNvPr>
          <p:cNvPicPr>
            <a:picLocks noChangeAspect="1"/>
          </p:cNvPicPr>
          <p:nvPr/>
        </p:nvPicPr>
        <p:blipFill>
          <a:blip r:embed="rId3"/>
          <a:stretch>
            <a:fillRect/>
          </a:stretch>
        </p:blipFill>
        <p:spPr>
          <a:xfrm>
            <a:off x="0" y="3466730"/>
            <a:ext cx="9144000" cy="339392"/>
          </a:xfrm>
          <a:prstGeom prst="rect">
            <a:avLst/>
          </a:prstGeom>
        </p:spPr>
      </p:pic>
      <p:pic>
        <p:nvPicPr>
          <p:cNvPr id="5" name="Picture 4">
            <a:extLst>
              <a:ext uri="{FF2B5EF4-FFF2-40B4-BE49-F238E27FC236}">
                <a16:creationId xmlns:a16="http://schemas.microsoft.com/office/drawing/2014/main" id="{4F1D7BB3-A769-4F09-82F1-2CA4410EC4CE}"/>
              </a:ext>
            </a:extLst>
          </p:cNvPr>
          <p:cNvPicPr>
            <a:picLocks noChangeAspect="1"/>
          </p:cNvPicPr>
          <p:nvPr/>
        </p:nvPicPr>
        <p:blipFill>
          <a:blip r:embed="rId4"/>
          <a:stretch>
            <a:fillRect/>
          </a:stretch>
        </p:blipFill>
        <p:spPr>
          <a:xfrm>
            <a:off x="0" y="3787940"/>
            <a:ext cx="9144000" cy="280251"/>
          </a:xfrm>
          <a:prstGeom prst="rect">
            <a:avLst/>
          </a:prstGeom>
        </p:spPr>
      </p:pic>
      <p:pic>
        <p:nvPicPr>
          <p:cNvPr id="7" name="Picture 6">
            <a:extLst>
              <a:ext uri="{FF2B5EF4-FFF2-40B4-BE49-F238E27FC236}">
                <a16:creationId xmlns:a16="http://schemas.microsoft.com/office/drawing/2014/main" id="{3D0E33FC-6522-4716-BEA6-0EB5FB58128E}"/>
              </a:ext>
            </a:extLst>
          </p:cNvPr>
          <p:cNvPicPr>
            <a:picLocks noChangeAspect="1"/>
          </p:cNvPicPr>
          <p:nvPr/>
        </p:nvPicPr>
        <p:blipFill>
          <a:blip r:embed="rId5"/>
          <a:stretch>
            <a:fillRect/>
          </a:stretch>
        </p:blipFill>
        <p:spPr>
          <a:xfrm>
            <a:off x="0" y="4042032"/>
            <a:ext cx="9144000" cy="280251"/>
          </a:xfrm>
          <a:prstGeom prst="rect">
            <a:avLst/>
          </a:prstGeom>
        </p:spPr>
      </p:pic>
      <p:pic>
        <p:nvPicPr>
          <p:cNvPr id="8" name="Picture 7">
            <a:extLst>
              <a:ext uri="{FF2B5EF4-FFF2-40B4-BE49-F238E27FC236}">
                <a16:creationId xmlns:a16="http://schemas.microsoft.com/office/drawing/2014/main" id="{582C9539-C941-40AB-A86F-1647C3A0C651}"/>
              </a:ext>
            </a:extLst>
          </p:cNvPr>
          <p:cNvPicPr>
            <a:picLocks noChangeAspect="1"/>
          </p:cNvPicPr>
          <p:nvPr/>
        </p:nvPicPr>
        <p:blipFill>
          <a:blip r:embed="rId6"/>
          <a:stretch>
            <a:fillRect/>
          </a:stretch>
        </p:blipFill>
        <p:spPr>
          <a:xfrm>
            <a:off x="0" y="4304101"/>
            <a:ext cx="9144000" cy="280851"/>
          </a:xfrm>
          <a:prstGeom prst="rect">
            <a:avLst/>
          </a:prstGeom>
        </p:spPr>
      </p:pic>
      <p:pic>
        <p:nvPicPr>
          <p:cNvPr id="9" name="Picture 8">
            <a:extLst>
              <a:ext uri="{FF2B5EF4-FFF2-40B4-BE49-F238E27FC236}">
                <a16:creationId xmlns:a16="http://schemas.microsoft.com/office/drawing/2014/main" id="{FD5AFC5F-FF61-4BF1-B84C-63F251B86AE6}"/>
              </a:ext>
            </a:extLst>
          </p:cNvPr>
          <p:cNvPicPr>
            <a:picLocks noChangeAspect="1"/>
          </p:cNvPicPr>
          <p:nvPr/>
        </p:nvPicPr>
        <p:blipFill>
          <a:blip r:embed="rId7"/>
          <a:stretch>
            <a:fillRect/>
          </a:stretch>
        </p:blipFill>
        <p:spPr>
          <a:xfrm>
            <a:off x="0" y="4558193"/>
            <a:ext cx="9144000" cy="280251"/>
          </a:xfrm>
          <a:prstGeom prst="rect">
            <a:avLst/>
          </a:prstGeom>
        </p:spPr>
      </p:pic>
      <p:sp>
        <p:nvSpPr>
          <p:cNvPr id="10" name="TextBox 9">
            <a:extLst>
              <a:ext uri="{FF2B5EF4-FFF2-40B4-BE49-F238E27FC236}">
                <a16:creationId xmlns:a16="http://schemas.microsoft.com/office/drawing/2014/main" id="{08B7E73F-64D9-20BE-95E2-09AFF1371C27}"/>
              </a:ext>
            </a:extLst>
          </p:cNvPr>
          <p:cNvSpPr txBox="1"/>
          <p:nvPr/>
        </p:nvSpPr>
        <p:spPr>
          <a:xfrm>
            <a:off x="2433390" y="3097398"/>
            <a:ext cx="4216894" cy="369332"/>
          </a:xfrm>
          <a:prstGeom prst="rect">
            <a:avLst/>
          </a:prstGeom>
          <a:noFill/>
        </p:spPr>
        <p:txBody>
          <a:bodyPr wrap="square" rtlCol="0">
            <a:spAutoFit/>
          </a:bodyPr>
          <a:lstStyle/>
          <a:p>
            <a:r>
              <a:rPr lang="en-US" dirty="0"/>
              <a:t>Reserve </a:t>
            </a:r>
            <a:r>
              <a:rPr lang="en-US" dirty="0" err="1"/>
              <a:t>PrefBid</a:t>
            </a:r>
            <a:r>
              <a:rPr lang="en-US" dirty="0"/>
              <a:t> Award Sample</a:t>
            </a:r>
          </a:p>
        </p:txBody>
      </p:sp>
      <p:sp>
        <p:nvSpPr>
          <p:cNvPr id="11" name="TextBox 10">
            <a:extLst>
              <a:ext uri="{FF2B5EF4-FFF2-40B4-BE49-F238E27FC236}">
                <a16:creationId xmlns:a16="http://schemas.microsoft.com/office/drawing/2014/main" id="{1F8E1EBA-3B94-C98D-E501-50A210ADD12A}"/>
              </a:ext>
            </a:extLst>
          </p:cNvPr>
          <p:cNvSpPr txBox="1"/>
          <p:nvPr/>
        </p:nvSpPr>
        <p:spPr>
          <a:xfrm>
            <a:off x="1460375" y="5093435"/>
            <a:ext cx="5766048" cy="646331"/>
          </a:xfrm>
          <a:prstGeom prst="rect">
            <a:avLst/>
          </a:prstGeom>
          <a:noFill/>
        </p:spPr>
        <p:txBody>
          <a:bodyPr wrap="square" rtlCol="0">
            <a:spAutoFit/>
          </a:bodyPr>
          <a:lstStyle/>
          <a:p>
            <a:pPr algn="ctr"/>
            <a:r>
              <a:rPr lang="en-US" dirty="0"/>
              <a:t>Note: Blank days are ‘off’ days, days with x are required ‘off’ days, green A or B indicate reserve days </a:t>
            </a:r>
          </a:p>
        </p:txBody>
      </p:sp>
    </p:spTree>
    <p:extLst>
      <p:ext uri="{BB962C8B-B14F-4D97-AF65-F5344CB8AC3E}">
        <p14:creationId xmlns:p14="http://schemas.microsoft.com/office/powerpoint/2010/main" val="25131182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D7C0D-00D1-3355-AC13-0807583114C0}"/>
              </a:ext>
            </a:extLst>
          </p:cNvPr>
          <p:cNvPicPr>
            <a:picLocks noChangeAspect="1"/>
          </p:cNvPicPr>
          <p:nvPr/>
        </p:nvPicPr>
        <p:blipFill>
          <a:blip r:embed="rId3"/>
          <a:stretch>
            <a:fillRect/>
          </a:stretch>
        </p:blipFill>
        <p:spPr>
          <a:xfrm>
            <a:off x="955411" y="1479342"/>
            <a:ext cx="7233176" cy="4166742"/>
          </a:xfrm>
          <a:prstGeom prst="rect">
            <a:avLst/>
          </a:prstGeom>
        </p:spPr>
      </p:pic>
      <p:sp>
        <p:nvSpPr>
          <p:cNvPr id="4" name="Title 1">
            <a:extLst>
              <a:ext uri="{FF2B5EF4-FFF2-40B4-BE49-F238E27FC236}">
                <a16:creationId xmlns:a16="http://schemas.microsoft.com/office/drawing/2014/main" id="{36A0FD84-8BAC-091E-11BB-90483889371B}"/>
              </a:ext>
            </a:extLst>
          </p:cNvPr>
          <p:cNvSpPr>
            <a:spLocks noGrp="1"/>
          </p:cNvSpPr>
          <p:nvPr>
            <p:ph type="title"/>
          </p:nvPr>
        </p:nvSpPr>
        <p:spPr>
          <a:xfrm>
            <a:off x="457200" y="32058"/>
            <a:ext cx="8229600" cy="773113"/>
          </a:xfrm>
        </p:spPr>
        <p:txBody>
          <a:bodyPr/>
          <a:lstStyle/>
          <a:p>
            <a:r>
              <a:rPr lang="en-US" dirty="0"/>
              <a:t>Frontier Airlines Crew Planning Overview</a:t>
            </a:r>
          </a:p>
        </p:txBody>
      </p:sp>
      <p:sp>
        <p:nvSpPr>
          <p:cNvPr id="5" name="TextBox 4">
            <a:extLst>
              <a:ext uri="{FF2B5EF4-FFF2-40B4-BE49-F238E27FC236}">
                <a16:creationId xmlns:a16="http://schemas.microsoft.com/office/drawing/2014/main" id="{C01601D9-F846-201E-4C95-07386E89389D}"/>
              </a:ext>
            </a:extLst>
          </p:cNvPr>
          <p:cNvSpPr txBox="1"/>
          <p:nvPr/>
        </p:nvSpPr>
        <p:spPr>
          <a:xfrm>
            <a:off x="2401409" y="1110010"/>
            <a:ext cx="4341181" cy="369332"/>
          </a:xfrm>
          <a:prstGeom prst="rect">
            <a:avLst/>
          </a:prstGeom>
          <a:noFill/>
        </p:spPr>
        <p:txBody>
          <a:bodyPr wrap="square" rtlCol="0">
            <a:spAutoFit/>
          </a:bodyPr>
          <a:lstStyle/>
          <a:p>
            <a:r>
              <a:rPr lang="en-US" dirty="0"/>
              <a:t>Example of a </a:t>
            </a:r>
            <a:r>
              <a:rPr lang="en-US" dirty="0" err="1"/>
              <a:t>Flica</a:t>
            </a:r>
            <a:r>
              <a:rPr lang="en-US" dirty="0"/>
              <a:t> reserve day off bid</a:t>
            </a:r>
          </a:p>
        </p:txBody>
      </p:sp>
      <p:sp>
        <p:nvSpPr>
          <p:cNvPr id="6" name="TextBox 5">
            <a:extLst>
              <a:ext uri="{FF2B5EF4-FFF2-40B4-BE49-F238E27FC236}">
                <a16:creationId xmlns:a16="http://schemas.microsoft.com/office/drawing/2014/main" id="{1A2622EF-949A-0CED-B222-7CF5F140BEA1}"/>
              </a:ext>
            </a:extLst>
          </p:cNvPr>
          <p:cNvSpPr txBox="1"/>
          <p:nvPr/>
        </p:nvSpPr>
        <p:spPr>
          <a:xfrm>
            <a:off x="1970843" y="5814874"/>
            <a:ext cx="5202314" cy="369332"/>
          </a:xfrm>
          <a:prstGeom prst="rect">
            <a:avLst/>
          </a:prstGeom>
          <a:noFill/>
        </p:spPr>
        <p:txBody>
          <a:bodyPr wrap="square" rtlCol="0">
            <a:spAutoFit/>
          </a:bodyPr>
          <a:lstStyle/>
          <a:p>
            <a:r>
              <a:rPr lang="en-US" dirty="0"/>
              <a:t>This FA is asking for 8 days off in this bid</a:t>
            </a:r>
          </a:p>
        </p:txBody>
      </p:sp>
    </p:spTree>
    <p:extLst>
      <p:ext uri="{BB962C8B-B14F-4D97-AF65-F5344CB8AC3E}">
        <p14:creationId xmlns:p14="http://schemas.microsoft.com/office/powerpoint/2010/main" val="23642950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632"/>
            <a:ext cx="8229600" cy="774136"/>
          </a:xfrm>
        </p:spPr>
        <p:txBody>
          <a:bodyPr/>
          <a:lstStyle/>
          <a:p>
            <a:r>
              <a:rPr lang="en-US" dirty="0"/>
              <a:t>Frontier Airlines Crew Planning Overview</a:t>
            </a:r>
          </a:p>
        </p:txBody>
      </p:sp>
      <p:sp>
        <p:nvSpPr>
          <p:cNvPr id="6" name="Content Placeholder 2"/>
          <p:cNvSpPr txBox="1">
            <a:spLocks/>
          </p:cNvSpPr>
          <p:nvPr/>
        </p:nvSpPr>
        <p:spPr>
          <a:xfrm>
            <a:off x="457200" y="1373188"/>
            <a:ext cx="8169275" cy="4951412"/>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2400" b="1" u="sng" dirty="0"/>
              <a:t>Your contract and Crew Planning</a:t>
            </a:r>
          </a:p>
          <a:p>
            <a:pPr marL="0" lvl="1" indent="0" algn="ctr">
              <a:buNone/>
            </a:pPr>
            <a:endParaRPr lang="en-US" sz="1200" dirty="0"/>
          </a:p>
          <a:p>
            <a:pPr lvl="1" algn="ctr"/>
            <a:r>
              <a:rPr lang="en-US" b="1" u="sng" dirty="0"/>
              <a:t>Article 5 Crew Planning and Crew Scheduling</a:t>
            </a:r>
          </a:p>
          <a:p>
            <a:pPr lvl="2" algn="ctr"/>
            <a:r>
              <a:rPr lang="en-US" dirty="0"/>
              <a:t>5.H Initial Bid</a:t>
            </a:r>
          </a:p>
          <a:p>
            <a:pPr lvl="2" algn="ctr"/>
            <a:r>
              <a:rPr lang="en-US" dirty="0"/>
              <a:t>5.I Pre-Award period</a:t>
            </a:r>
          </a:p>
          <a:p>
            <a:pPr marL="290513" lvl="2" indent="0" algn="ctr">
              <a:buNone/>
            </a:pPr>
            <a:r>
              <a:rPr lang="en-US" i="1" dirty="0"/>
              <a:t>Vacation, vacation slides, RGS</a:t>
            </a:r>
          </a:p>
          <a:p>
            <a:pPr marL="290513" lvl="2" indent="0" algn="ctr">
              <a:buNone/>
            </a:pPr>
            <a:r>
              <a:rPr lang="en-US" dirty="0"/>
              <a:t> </a:t>
            </a:r>
          </a:p>
          <a:p>
            <a:pPr lvl="1" algn="ctr"/>
            <a:r>
              <a:rPr lang="en-US" b="1" u="sng" dirty="0"/>
              <a:t>Article 6 Reserve Flight Attendants</a:t>
            </a:r>
          </a:p>
          <a:p>
            <a:pPr lvl="2" algn="ctr"/>
            <a:r>
              <a:rPr lang="en-US" dirty="0"/>
              <a:t>6.A General Guidelines</a:t>
            </a:r>
          </a:p>
          <a:p>
            <a:pPr marL="290513" lvl="2" indent="0" algn="ctr">
              <a:buNone/>
            </a:pPr>
            <a:r>
              <a:rPr lang="en-US" i="1" dirty="0"/>
              <a:t>Provides guidance on how your reserve line will be constructed.</a:t>
            </a:r>
          </a:p>
          <a:p>
            <a:pPr lvl="2" algn="ctr"/>
            <a:endParaRPr lang="en-US" sz="1200" u="sng" dirty="0"/>
          </a:p>
          <a:p>
            <a:pPr lvl="2" algn="ctr"/>
            <a:r>
              <a:rPr lang="en-US" sz="1800" b="1" u="sng" dirty="0"/>
              <a:t>Article 9 Vacation</a:t>
            </a:r>
          </a:p>
          <a:p>
            <a:pPr lvl="2" algn="ctr"/>
            <a:endParaRPr lang="en-US" dirty="0"/>
          </a:p>
          <a:p>
            <a:pPr lvl="2" algn="ctr"/>
            <a:r>
              <a:rPr lang="en-US" sz="1800" b="1" u="sng" dirty="0"/>
              <a:t>Article 13 Vacancies</a:t>
            </a:r>
          </a:p>
          <a:p>
            <a:pPr lvl="2" algn="ctr"/>
            <a:r>
              <a:rPr lang="en-US" dirty="0"/>
              <a:t>13.A Standing Bids</a:t>
            </a:r>
          </a:p>
          <a:p>
            <a:pPr marL="290513" lvl="2" indent="0" algn="ctr">
              <a:buNone/>
            </a:pPr>
            <a:r>
              <a:rPr lang="en-US" i="1" dirty="0"/>
              <a:t>If you’re happy in your base, PLEASE don’t submit a bid.</a:t>
            </a:r>
          </a:p>
          <a:p>
            <a:pPr marL="290513" lvl="2" indent="0" algn="ctr">
              <a:buNone/>
            </a:pPr>
            <a:endParaRPr lang="en-US" dirty="0"/>
          </a:p>
          <a:p>
            <a:pPr marL="290513" lvl="2" indent="0" algn="ctr">
              <a:buNone/>
            </a:pPr>
            <a:endParaRPr lang="en-US" dirty="0"/>
          </a:p>
          <a:p>
            <a:pPr marL="290513" lvl="2" indent="0" algn="ctr">
              <a:buNone/>
            </a:pPr>
            <a:endParaRPr lang="en-US" dirty="0"/>
          </a:p>
          <a:p>
            <a:pPr lvl="2"/>
            <a:endParaRPr lang="en-US" dirty="0"/>
          </a:p>
        </p:txBody>
      </p:sp>
    </p:spTree>
    <p:extLst>
      <p:ext uri="{BB962C8B-B14F-4D97-AF65-F5344CB8AC3E}">
        <p14:creationId xmlns:p14="http://schemas.microsoft.com/office/powerpoint/2010/main" val="864305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42C4-A6D4-0911-5131-1AFC730F0E9A}"/>
              </a:ext>
            </a:extLst>
          </p:cNvPr>
          <p:cNvSpPr>
            <a:spLocks noGrp="1"/>
          </p:cNvSpPr>
          <p:nvPr>
            <p:ph type="title"/>
          </p:nvPr>
        </p:nvSpPr>
        <p:spPr>
          <a:xfrm>
            <a:off x="2638887" y="0"/>
            <a:ext cx="4452152" cy="774136"/>
          </a:xfrm>
        </p:spPr>
        <p:txBody>
          <a:bodyPr/>
          <a:lstStyle/>
          <a:p>
            <a:r>
              <a:rPr lang="en-US" dirty="0"/>
              <a:t>Who do I contact?</a:t>
            </a:r>
          </a:p>
        </p:txBody>
      </p:sp>
      <p:sp>
        <p:nvSpPr>
          <p:cNvPr id="3" name="TextBox 2">
            <a:extLst>
              <a:ext uri="{FF2B5EF4-FFF2-40B4-BE49-F238E27FC236}">
                <a16:creationId xmlns:a16="http://schemas.microsoft.com/office/drawing/2014/main" id="{58FE920D-E9F6-AF32-C9B5-629062BF5196}"/>
              </a:ext>
            </a:extLst>
          </p:cNvPr>
          <p:cNvSpPr txBox="1"/>
          <p:nvPr/>
        </p:nvSpPr>
        <p:spPr>
          <a:xfrm>
            <a:off x="284085" y="1305017"/>
            <a:ext cx="8158579" cy="923330"/>
          </a:xfrm>
          <a:prstGeom prst="rect">
            <a:avLst/>
          </a:prstGeom>
          <a:noFill/>
        </p:spPr>
        <p:txBody>
          <a:bodyPr wrap="square" rtlCol="0">
            <a:spAutoFit/>
          </a:bodyPr>
          <a:lstStyle/>
          <a:p>
            <a:r>
              <a:rPr lang="en-US" dirty="0"/>
              <a:t>To help differentiate which department handles which tasks, we have added a ‘Who Do I Contact’ tab on the FACT page.  Please reference this if you are trying to determine which department you should contact for specific items.</a:t>
            </a:r>
          </a:p>
        </p:txBody>
      </p:sp>
      <p:sp>
        <p:nvSpPr>
          <p:cNvPr id="6" name="TextBox 5">
            <a:extLst>
              <a:ext uri="{FF2B5EF4-FFF2-40B4-BE49-F238E27FC236}">
                <a16:creationId xmlns:a16="http://schemas.microsoft.com/office/drawing/2014/main" id="{13746AD8-F6D4-0604-CD88-6D6FE9CDA373}"/>
              </a:ext>
            </a:extLst>
          </p:cNvPr>
          <p:cNvSpPr txBox="1"/>
          <p:nvPr/>
        </p:nvSpPr>
        <p:spPr>
          <a:xfrm>
            <a:off x="1" y="3852962"/>
            <a:ext cx="3010432" cy="1477328"/>
          </a:xfrm>
          <a:prstGeom prst="rect">
            <a:avLst/>
          </a:prstGeom>
          <a:noFill/>
        </p:spPr>
        <p:txBody>
          <a:bodyPr wrap="square" rtlCol="0">
            <a:spAutoFit/>
          </a:bodyPr>
          <a:lstStyle/>
          <a:p>
            <a:r>
              <a:rPr lang="en-US" dirty="0"/>
              <a:t>On the FACT page, locate ‘Frontier Company Contacts and Information’ on the left and select ‘Who do I contact?’</a:t>
            </a:r>
          </a:p>
        </p:txBody>
      </p:sp>
      <p:pic>
        <p:nvPicPr>
          <p:cNvPr id="7" name="Picture 6">
            <a:extLst>
              <a:ext uri="{FF2B5EF4-FFF2-40B4-BE49-F238E27FC236}">
                <a16:creationId xmlns:a16="http://schemas.microsoft.com/office/drawing/2014/main" id="{EDB04961-FBA4-4847-7B1F-FDA5B86DE040}"/>
              </a:ext>
            </a:extLst>
          </p:cNvPr>
          <p:cNvPicPr>
            <a:picLocks noChangeAspect="1"/>
          </p:cNvPicPr>
          <p:nvPr/>
        </p:nvPicPr>
        <p:blipFill>
          <a:blip r:embed="rId3"/>
          <a:stretch>
            <a:fillRect/>
          </a:stretch>
        </p:blipFill>
        <p:spPr>
          <a:xfrm>
            <a:off x="3010432" y="2228346"/>
            <a:ext cx="6021321" cy="4629653"/>
          </a:xfrm>
          <a:prstGeom prst="rect">
            <a:avLst/>
          </a:prstGeom>
        </p:spPr>
      </p:pic>
    </p:spTree>
    <p:extLst>
      <p:ext uri="{BB962C8B-B14F-4D97-AF65-F5344CB8AC3E}">
        <p14:creationId xmlns:p14="http://schemas.microsoft.com/office/powerpoint/2010/main" val="11824196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632"/>
            <a:ext cx="8229600" cy="774136"/>
          </a:xfrm>
        </p:spPr>
        <p:txBody>
          <a:bodyPr/>
          <a:lstStyle/>
          <a:p>
            <a:pPr algn="ctr"/>
            <a:r>
              <a:rPr lang="en-US" dirty="0"/>
              <a:t>Frequently asked questions and answers</a:t>
            </a:r>
          </a:p>
        </p:txBody>
      </p:sp>
      <p:sp>
        <p:nvSpPr>
          <p:cNvPr id="6" name="Content Placeholder 2"/>
          <p:cNvSpPr txBox="1">
            <a:spLocks/>
          </p:cNvSpPr>
          <p:nvPr/>
        </p:nvSpPr>
        <p:spPr>
          <a:xfrm>
            <a:off x="0" y="1373188"/>
            <a:ext cx="9144000" cy="5484812"/>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i="1" u="sng" dirty="0"/>
              <a:t>FA Question</a:t>
            </a:r>
            <a:r>
              <a:rPr lang="en-US" i="1" dirty="0"/>
              <a:t>: I did not get some days off that I asked for, can you please adjust my schedule for me?</a:t>
            </a:r>
          </a:p>
          <a:p>
            <a:pPr marL="0" lvl="1" indent="0" algn="ctr">
              <a:buNone/>
            </a:pPr>
            <a:r>
              <a:rPr lang="en-US" i="1" u="sng" dirty="0"/>
              <a:t>Crew Planning Answer</a:t>
            </a:r>
            <a:r>
              <a:rPr lang="en-US" i="1" dirty="0"/>
              <a:t>: Crew planning </a:t>
            </a:r>
            <a:r>
              <a:rPr lang="en-US" i="1" u="sng" dirty="0"/>
              <a:t>CANNOT</a:t>
            </a:r>
            <a:r>
              <a:rPr lang="en-US" i="1" dirty="0"/>
              <a:t> alter your awarded schedule.  We recommend using </a:t>
            </a:r>
            <a:r>
              <a:rPr lang="en-US" i="1" dirty="0" err="1"/>
              <a:t>Flica</a:t>
            </a:r>
            <a:r>
              <a:rPr lang="en-US" i="1" dirty="0"/>
              <a:t> to attempt to trade your schedule.  If you need a leave of absence, please contact the proper department (See Who do I contact on FACT page). (Article 5.H.3.)</a:t>
            </a:r>
          </a:p>
          <a:p>
            <a:pPr marL="0" lvl="1" indent="0" algn="ctr">
              <a:buNone/>
            </a:pPr>
            <a:endParaRPr lang="en-US" i="1" dirty="0"/>
          </a:p>
          <a:p>
            <a:pPr marL="0" lvl="1" indent="0" algn="ctr">
              <a:buNone/>
            </a:pPr>
            <a:r>
              <a:rPr lang="en-US" i="1" u="sng" dirty="0"/>
              <a:t>FA Question</a:t>
            </a:r>
            <a:r>
              <a:rPr lang="en-US" i="1" dirty="0"/>
              <a:t>: If I am awarded a vacancy award, what happens to my future vacation that I have already been awarded in my current base?  I want to keep that week.</a:t>
            </a:r>
          </a:p>
          <a:p>
            <a:pPr marL="0" lvl="1" indent="0" algn="ctr">
              <a:buNone/>
            </a:pPr>
            <a:r>
              <a:rPr lang="en-US" i="1" u="sng" dirty="0"/>
              <a:t>Crew Planning Answer</a:t>
            </a:r>
            <a:r>
              <a:rPr lang="en-US" i="1" dirty="0"/>
              <a:t>: As per the communications attached to the vacancy bids/awards and your CBA, any future vacations </a:t>
            </a:r>
            <a:r>
              <a:rPr lang="en-US" i="1" u="sng" dirty="0"/>
              <a:t>WILL BE </a:t>
            </a:r>
            <a:r>
              <a:rPr lang="en-US" i="1" dirty="0"/>
              <a:t>dropped and you will need to rebid your vacation in your new base. (Article 9.A.5)</a:t>
            </a:r>
          </a:p>
          <a:p>
            <a:pPr marL="0" lvl="1" indent="0" algn="ctr">
              <a:buNone/>
            </a:pPr>
            <a:endParaRPr lang="en-US" i="1" dirty="0"/>
          </a:p>
          <a:p>
            <a:pPr marL="0" lvl="1" indent="0" algn="ctr">
              <a:buNone/>
            </a:pPr>
            <a:r>
              <a:rPr lang="en-US" i="1" u="sng" dirty="0"/>
              <a:t>FA Question</a:t>
            </a:r>
            <a:r>
              <a:rPr lang="en-US" i="1" dirty="0"/>
              <a:t>: I want to trade my reserve days/trips, can you help me with this?</a:t>
            </a:r>
          </a:p>
          <a:p>
            <a:pPr marL="0" lvl="1" indent="0" algn="ctr">
              <a:buNone/>
            </a:pPr>
            <a:r>
              <a:rPr lang="en-US" i="1" u="sng" dirty="0"/>
              <a:t>Crew Planning Answer</a:t>
            </a:r>
            <a:r>
              <a:rPr lang="en-US" i="1" dirty="0"/>
              <a:t>:  </a:t>
            </a:r>
            <a:r>
              <a:rPr lang="en-US" i="1" u="sng" dirty="0"/>
              <a:t>Crew scheduling </a:t>
            </a:r>
            <a:r>
              <a:rPr lang="en-US" i="1" dirty="0"/>
              <a:t>manages </a:t>
            </a:r>
            <a:r>
              <a:rPr lang="en-US" i="1" dirty="0" err="1"/>
              <a:t>Flica</a:t>
            </a:r>
            <a:r>
              <a:rPr lang="en-US" i="1" dirty="0"/>
              <a:t> folders after your schedules have been awarded.  Crew planning is unable to assist with folders related to daily open time, trip trades, or aggressive reserve as examples.</a:t>
            </a:r>
          </a:p>
          <a:p>
            <a:pPr marL="0" lvl="1" indent="0" algn="ctr">
              <a:buNone/>
            </a:pPr>
            <a:endParaRPr lang="en-US" i="1" dirty="0"/>
          </a:p>
          <a:p>
            <a:pPr marL="0" lvl="1" indent="0" algn="ctr">
              <a:buNone/>
            </a:pPr>
            <a:endParaRPr lang="en-US" i="1" dirty="0"/>
          </a:p>
          <a:p>
            <a:pPr marL="290513" lvl="2" indent="0" algn="ctr">
              <a:buNone/>
            </a:pPr>
            <a:endParaRPr lang="en-US" dirty="0"/>
          </a:p>
          <a:p>
            <a:pPr marL="290513" lvl="2" indent="0" algn="ctr">
              <a:buNone/>
            </a:pPr>
            <a:endParaRPr lang="en-US" dirty="0"/>
          </a:p>
          <a:p>
            <a:pPr marL="290513" lvl="2" indent="0" algn="ctr">
              <a:buNone/>
            </a:pPr>
            <a:endParaRPr lang="en-US" dirty="0"/>
          </a:p>
          <a:p>
            <a:pPr lvl="2"/>
            <a:endParaRPr lang="en-US" dirty="0"/>
          </a:p>
        </p:txBody>
      </p:sp>
    </p:spTree>
    <p:extLst>
      <p:ext uri="{BB962C8B-B14F-4D97-AF65-F5344CB8AC3E}">
        <p14:creationId xmlns:p14="http://schemas.microsoft.com/office/powerpoint/2010/main" val="27630167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4570-F5A0-44D2-A892-BB6E88F484A9}"/>
              </a:ext>
            </a:extLst>
          </p:cNvPr>
          <p:cNvSpPr>
            <a:spLocks noGrp="1"/>
          </p:cNvSpPr>
          <p:nvPr>
            <p:ph type="title"/>
          </p:nvPr>
        </p:nvSpPr>
        <p:spPr>
          <a:xfrm>
            <a:off x="457202" y="106029"/>
            <a:ext cx="8229600" cy="774136"/>
          </a:xfrm>
        </p:spPr>
        <p:txBody>
          <a:bodyPr/>
          <a:lstStyle/>
          <a:p>
            <a:r>
              <a:rPr lang="en-US" dirty="0"/>
              <a:t>Frontier Airlines Crew Planning Overview</a:t>
            </a:r>
          </a:p>
        </p:txBody>
      </p:sp>
      <p:sp>
        <p:nvSpPr>
          <p:cNvPr id="3" name="Text Placeholder 2">
            <a:extLst>
              <a:ext uri="{FF2B5EF4-FFF2-40B4-BE49-F238E27FC236}">
                <a16:creationId xmlns:a16="http://schemas.microsoft.com/office/drawing/2014/main" id="{F9F34F6A-982F-46EB-8A5D-272750E0ECEF}"/>
              </a:ext>
            </a:extLst>
          </p:cNvPr>
          <p:cNvSpPr>
            <a:spLocks noGrp="1"/>
          </p:cNvSpPr>
          <p:nvPr>
            <p:ph type="body" idx="1"/>
          </p:nvPr>
        </p:nvSpPr>
        <p:spPr>
          <a:xfrm>
            <a:off x="457199" y="1313171"/>
            <a:ext cx="8229599" cy="639763"/>
          </a:xfrm>
        </p:spPr>
        <p:txBody>
          <a:bodyPr>
            <a:normAutofit fontScale="92500" lnSpcReduction="10000"/>
          </a:bodyPr>
          <a:lstStyle/>
          <a:p>
            <a:pPr algn="ctr"/>
            <a:r>
              <a:rPr lang="en-US" dirty="0"/>
              <a:t>Important Contacts - </a:t>
            </a:r>
          </a:p>
          <a:p>
            <a:pPr algn="ctr"/>
            <a:r>
              <a:rPr lang="en-US" dirty="0">
                <a:solidFill>
                  <a:schemeClr val="accent2">
                    <a:lumMod val="75000"/>
                  </a:schemeClr>
                </a:solidFill>
                <a:hlinkClick r:id="rId3"/>
              </a:rPr>
              <a:t>FAcrewplanning@flyfrontier.com</a:t>
            </a:r>
            <a:endParaRPr lang="en-US" dirty="0">
              <a:solidFill>
                <a:schemeClr val="accent2">
                  <a:lumMod val="75000"/>
                </a:schemeClr>
              </a:solidFill>
            </a:endParaRPr>
          </a:p>
          <a:p>
            <a:endParaRPr lang="en-US" dirty="0"/>
          </a:p>
        </p:txBody>
      </p:sp>
      <p:sp>
        <p:nvSpPr>
          <p:cNvPr id="4" name="Content Placeholder 3">
            <a:extLst>
              <a:ext uri="{FF2B5EF4-FFF2-40B4-BE49-F238E27FC236}">
                <a16:creationId xmlns:a16="http://schemas.microsoft.com/office/drawing/2014/main" id="{CFE9FB00-2CD5-4DE4-BC0F-A0E7D323F8EA}"/>
              </a:ext>
            </a:extLst>
          </p:cNvPr>
          <p:cNvSpPr>
            <a:spLocks noGrp="1"/>
          </p:cNvSpPr>
          <p:nvPr>
            <p:ph sz="half" idx="2"/>
          </p:nvPr>
        </p:nvSpPr>
        <p:spPr>
          <a:xfrm>
            <a:off x="531810" y="1633052"/>
            <a:ext cx="4040188" cy="5224948"/>
          </a:xfrm>
        </p:spPr>
        <p:txBody>
          <a:bodyPr>
            <a:normAutofit lnSpcReduction="10000"/>
          </a:bodyPr>
          <a:lstStyle/>
          <a:p>
            <a:pPr algn="ctr"/>
            <a:r>
              <a:rPr lang="en-US" dirty="0">
                <a:latin typeface="+mj-lt"/>
              </a:rPr>
              <a:t>ATL/CVG </a:t>
            </a:r>
          </a:p>
          <a:p>
            <a:pPr algn="ctr"/>
            <a:r>
              <a:rPr lang="en-US" u="sng" dirty="0">
                <a:solidFill>
                  <a:srgbClr val="0563C1"/>
                </a:solidFill>
                <a:effectLst/>
                <a:latin typeface="+mj-lt"/>
                <a:ea typeface="Calibri" panose="020F0502020204030204" pitchFamily="34" charset="0"/>
                <a:hlinkClick r:id="rId4"/>
              </a:rPr>
              <a:t>schedulingatl@afafrontier.org</a:t>
            </a:r>
            <a:endParaRPr lang="en-US" dirty="0">
              <a:latin typeface="+mj-lt"/>
            </a:endParaRPr>
          </a:p>
          <a:p>
            <a:pPr algn="ctr"/>
            <a:endParaRPr lang="en-US" dirty="0">
              <a:latin typeface="+mj-lt"/>
            </a:endParaRPr>
          </a:p>
          <a:p>
            <a:pPr algn="ctr"/>
            <a:r>
              <a:rPr lang="en-US" dirty="0">
                <a:latin typeface="+mj-lt"/>
              </a:rPr>
              <a:t>CLE</a:t>
            </a:r>
          </a:p>
          <a:p>
            <a:pPr algn="ctr"/>
            <a:r>
              <a:rPr lang="en-US" u="sng" dirty="0">
                <a:solidFill>
                  <a:srgbClr val="0563C1"/>
                </a:solidFill>
                <a:effectLst/>
                <a:latin typeface="+mj-lt"/>
                <a:ea typeface="Calibri" panose="020F0502020204030204" pitchFamily="34" charset="0"/>
                <a:hlinkClick r:id="rId5"/>
              </a:rPr>
              <a:t>schedulingcle@afafrontier.org</a:t>
            </a:r>
            <a:endParaRPr lang="en-US" dirty="0">
              <a:latin typeface="+mj-lt"/>
            </a:endParaRPr>
          </a:p>
          <a:p>
            <a:pPr algn="ctr"/>
            <a:endParaRPr lang="en-US" dirty="0">
              <a:latin typeface="+mj-lt"/>
            </a:endParaRPr>
          </a:p>
          <a:p>
            <a:pPr algn="ctr"/>
            <a:r>
              <a:rPr lang="en-US" dirty="0">
                <a:latin typeface="+mj-lt"/>
              </a:rPr>
              <a:t>LAS</a:t>
            </a:r>
          </a:p>
          <a:p>
            <a:pPr algn="ctr"/>
            <a:r>
              <a:rPr lang="en-US" u="sng" dirty="0">
                <a:solidFill>
                  <a:srgbClr val="0563C1"/>
                </a:solidFill>
                <a:effectLst/>
                <a:latin typeface="+mj-lt"/>
                <a:ea typeface="Calibri" panose="020F0502020204030204" pitchFamily="34" charset="0"/>
                <a:hlinkClick r:id="rId6"/>
              </a:rPr>
              <a:t>schedulinglas@afafrontier.org</a:t>
            </a:r>
            <a:r>
              <a:rPr lang="en-US" dirty="0">
                <a:latin typeface="+mj-lt"/>
              </a:rPr>
              <a:t> </a:t>
            </a:r>
          </a:p>
          <a:p>
            <a:pPr algn="ctr"/>
            <a:endParaRPr lang="en-US" dirty="0">
              <a:latin typeface="+mj-lt"/>
            </a:endParaRPr>
          </a:p>
          <a:p>
            <a:pPr algn="ctr"/>
            <a:r>
              <a:rPr lang="en-US" dirty="0">
                <a:latin typeface="+mj-lt"/>
              </a:rPr>
              <a:t>MIA/FLL</a:t>
            </a:r>
          </a:p>
          <a:p>
            <a:pPr algn="ctr"/>
            <a:r>
              <a:rPr lang="en-US" u="sng" dirty="0">
                <a:solidFill>
                  <a:srgbClr val="0563C1"/>
                </a:solidFill>
                <a:effectLst/>
                <a:latin typeface="+mj-lt"/>
                <a:ea typeface="Calibri" panose="020F0502020204030204" pitchFamily="34" charset="0"/>
                <a:hlinkClick r:id="rId7"/>
              </a:rPr>
              <a:t>schedulingmia@afafrontier.org</a:t>
            </a:r>
            <a:endParaRPr lang="en-US" dirty="0">
              <a:latin typeface="+mj-lt"/>
            </a:endParaRPr>
          </a:p>
          <a:p>
            <a:pPr algn="ctr"/>
            <a:endParaRPr lang="en-US" dirty="0">
              <a:latin typeface="+mj-lt"/>
            </a:endParaRPr>
          </a:p>
          <a:p>
            <a:pPr algn="ctr"/>
            <a:r>
              <a:rPr lang="en-US" dirty="0">
                <a:latin typeface="+mj-lt"/>
              </a:rPr>
              <a:t>PHL/TTN/SJU</a:t>
            </a:r>
          </a:p>
          <a:p>
            <a:pPr algn="ctr"/>
            <a:r>
              <a:rPr lang="en-US" u="sng" dirty="0">
                <a:solidFill>
                  <a:srgbClr val="0563C1"/>
                </a:solidFill>
                <a:effectLst/>
                <a:latin typeface="+mj-lt"/>
                <a:ea typeface="Calibri" panose="020F0502020204030204" pitchFamily="34" charset="0"/>
                <a:hlinkClick r:id="rId8"/>
              </a:rPr>
              <a:t>schedulingttn@afafrontier.org</a:t>
            </a:r>
            <a:endParaRPr lang="en-US" u="sng" dirty="0">
              <a:solidFill>
                <a:srgbClr val="0563C1"/>
              </a:solidFill>
              <a:effectLst/>
              <a:latin typeface="+mj-lt"/>
              <a:ea typeface="Calibri" panose="020F0502020204030204" pitchFamily="34" charset="0"/>
            </a:endParaRPr>
          </a:p>
          <a:p>
            <a:pPr algn="ctr"/>
            <a:endParaRPr lang="en-US" dirty="0">
              <a:latin typeface="+mj-lt"/>
            </a:endParaRPr>
          </a:p>
          <a:p>
            <a:pPr algn="ctr"/>
            <a:r>
              <a:rPr lang="en-US" dirty="0">
                <a:latin typeface="+mj-lt"/>
              </a:rPr>
              <a:t>TPA</a:t>
            </a:r>
          </a:p>
          <a:p>
            <a:pPr algn="ctr"/>
            <a:r>
              <a:rPr lang="en-US" u="sng" dirty="0">
                <a:solidFill>
                  <a:srgbClr val="0563C1"/>
                </a:solidFill>
                <a:effectLst/>
                <a:latin typeface="+mj-lt"/>
                <a:ea typeface="Calibri" panose="020F0502020204030204" pitchFamily="34" charset="0"/>
                <a:hlinkClick r:id="rId9"/>
              </a:rPr>
              <a:t>schedulingtpa@afafrontier.org</a:t>
            </a:r>
            <a:endParaRPr lang="en-US" dirty="0">
              <a:latin typeface="+mj-lt"/>
            </a:endParaRPr>
          </a:p>
          <a:p>
            <a:pPr algn="ctr"/>
            <a:endParaRPr lang="en-US" dirty="0">
              <a:latin typeface="+mj-lt"/>
            </a:endParaRPr>
          </a:p>
          <a:p>
            <a:endParaRPr lang="en-US" dirty="0"/>
          </a:p>
          <a:p>
            <a:pPr algn="ctr"/>
            <a:endParaRPr lang="en-US" dirty="0"/>
          </a:p>
        </p:txBody>
      </p:sp>
      <p:sp>
        <p:nvSpPr>
          <p:cNvPr id="6" name="Content Placeholder 5">
            <a:extLst>
              <a:ext uri="{FF2B5EF4-FFF2-40B4-BE49-F238E27FC236}">
                <a16:creationId xmlns:a16="http://schemas.microsoft.com/office/drawing/2014/main" id="{2DDAEFD4-7317-449C-9E8C-69885370301E}"/>
              </a:ext>
            </a:extLst>
          </p:cNvPr>
          <p:cNvSpPr>
            <a:spLocks noGrp="1"/>
          </p:cNvSpPr>
          <p:nvPr>
            <p:ph sz="quarter" idx="4"/>
          </p:nvPr>
        </p:nvSpPr>
        <p:spPr>
          <a:xfrm>
            <a:off x="5060272" y="1633053"/>
            <a:ext cx="3701136" cy="4791714"/>
          </a:xfrm>
        </p:spPr>
        <p:txBody>
          <a:bodyPr>
            <a:noAutofit/>
          </a:bodyPr>
          <a:lstStyle/>
          <a:p>
            <a:pPr algn="ctr"/>
            <a:r>
              <a:rPr lang="en-US" dirty="0">
                <a:latin typeface="+mj-lt"/>
              </a:rPr>
              <a:t>DEN</a:t>
            </a:r>
          </a:p>
          <a:p>
            <a:pPr algn="ctr"/>
            <a:r>
              <a:rPr lang="en-US" u="sng" dirty="0">
                <a:solidFill>
                  <a:srgbClr val="0563C1"/>
                </a:solidFill>
                <a:effectLst/>
                <a:latin typeface="+mj-lt"/>
                <a:ea typeface="Calibri" panose="020F0502020204030204" pitchFamily="34" charset="0"/>
                <a:hlinkClick r:id="rId10"/>
              </a:rPr>
              <a:t>schedulingden@afafrontier.org</a:t>
            </a:r>
            <a:endParaRPr lang="en-US" u="sng" dirty="0">
              <a:solidFill>
                <a:srgbClr val="0563C1"/>
              </a:solidFill>
              <a:effectLst/>
              <a:latin typeface="+mj-lt"/>
              <a:ea typeface="Calibri" panose="020F0502020204030204" pitchFamily="34" charset="0"/>
            </a:endParaRPr>
          </a:p>
          <a:p>
            <a:pPr algn="ctr"/>
            <a:endParaRPr lang="en-US" dirty="0">
              <a:latin typeface="+mj-lt"/>
            </a:endParaRPr>
          </a:p>
          <a:p>
            <a:pPr algn="ctr"/>
            <a:r>
              <a:rPr lang="en-US" dirty="0">
                <a:latin typeface="+mj-lt"/>
              </a:rPr>
              <a:t>DFW</a:t>
            </a:r>
          </a:p>
          <a:p>
            <a:pPr algn="ctr"/>
            <a:r>
              <a:rPr lang="en-US" u="sng" dirty="0">
                <a:solidFill>
                  <a:srgbClr val="0563C1"/>
                </a:solidFill>
                <a:effectLst/>
                <a:latin typeface="+mj-lt"/>
                <a:ea typeface="Calibri" panose="020F0502020204030204" pitchFamily="34" charset="0"/>
                <a:hlinkClick r:id="rId5"/>
              </a:rPr>
              <a:t>schedulingdfw@afafrontier.org</a:t>
            </a:r>
            <a:endParaRPr lang="en-US" u="sng" dirty="0">
              <a:solidFill>
                <a:srgbClr val="0563C1"/>
              </a:solidFill>
              <a:effectLst/>
              <a:latin typeface="+mj-lt"/>
              <a:ea typeface="Calibri" panose="020F0502020204030204" pitchFamily="34" charset="0"/>
            </a:endParaRPr>
          </a:p>
          <a:p>
            <a:pPr algn="ctr"/>
            <a:endParaRPr lang="en-US" dirty="0">
              <a:latin typeface="+mj-lt"/>
            </a:endParaRPr>
          </a:p>
          <a:p>
            <a:pPr algn="ctr"/>
            <a:r>
              <a:rPr lang="en-US" dirty="0">
                <a:latin typeface="+mj-lt"/>
              </a:rPr>
              <a:t>MCO</a:t>
            </a:r>
          </a:p>
          <a:p>
            <a:pPr algn="ctr"/>
            <a:r>
              <a:rPr lang="en-US" u="sng" dirty="0">
                <a:solidFill>
                  <a:srgbClr val="0563C1"/>
                </a:solidFill>
                <a:effectLst/>
                <a:latin typeface="+mj-lt"/>
                <a:ea typeface="Calibri" panose="020F0502020204030204" pitchFamily="34" charset="0"/>
                <a:hlinkClick r:id="rId11"/>
              </a:rPr>
              <a:t>schedulingmco@afafrontier.org</a:t>
            </a:r>
            <a:endParaRPr lang="en-US" u="sng" dirty="0">
              <a:latin typeface="+mj-lt"/>
            </a:endParaRPr>
          </a:p>
          <a:p>
            <a:pPr algn="ctr"/>
            <a:endParaRPr lang="en-US" dirty="0">
              <a:latin typeface="+mj-lt"/>
            </a:endParaRPr>
          </a:p>
          <a:p>
            <a:pPr algn="ctr"/>
            <a:r>
              <a:rPr lang="en-US" dirty="0">
                <a:latin typeface="+mj-lt"/>
              </a:rPr>
              <a:t>ORD/MDW</a:t>
            </a:r>
          </a:p>
          <a:p>
            <a:pPr algn="ctr"/>
            <a:r>
              <a:rPr lang="en-US" u="sng" dirty="0">
                <a:solidFill>
                  <a:srgbClr val="0563C1"/>
                </a:solidFill>
                <a:effectLst/>
                <a:latin typeface="+mj-lt"/>
                <a:ea typeface="Calibri" panose="020F0502020204030204" pitchFamily="34" charset="0"/>
                <a:hlinkClick r:id="rId12"/>
              </a:rPr>
              <a:t>schedulingchi@afafrontier.org</a:t>
            </a:r>
            <a:r>
              <a:rPr lang="en-US" dirty="0">
                <a:latin typeface="+mj-lt"/>
              </a:rPr>
              <a:t> </a:t>
            </a:r>
          </a:p>
          <a:p>
            <a:pPr algn="ctr"/>
            <a:endParaRPr lang="en-US" dirty="0">
              <a:latin typeface="+mj-lt"/>
            </a:endParaRPr>
          </a:p>
          <a:p>
            <a:pPr algn="ctr"/>
            <a:r>
              <a:rPr lang="en-US" dirty="0">
                <a:latin typeface="+mj-lt"/>
              </a:rPr>
              <a:t>PHX</a:t>
            </a:r>
          </a:p>
          <a:p>
            <a:pPr algn="ctr"/>
            <a:r>
              <a:rPr lang="en-US" u="sng" dirty="0">
                <a:solidFill>
                  <a:srgbClr val="0563C1"/>
                </a:solidFill>
                <a:effectLst/>
                <a:latin typeface="+mj-lt"/>
                <a:ea typeface="Calibri" panose="020F0502020204030204" pitchFamily="34" charset="0"/>
                <a:hlinkClick r:id="rId13"/>
              </a:rPr>
              <a:t>schedulingphx@afafrontier.org</a:t>
            </a:r>
            <a:endParaRPr lang="en-US" dirty="0">
              <a:latin typeface="+mj-lt"/>
            </a:endParaRPr>
          </a:p>
        </p:txBody>
      </p:sp>
    </p:spTree>
    <p:extLst>
      <p:ext uri="{BB962C8B-B14F-4D97-AF65-F5344CB8AC3E}">
        <p14:creationId xmlns:p14="http://schemas.microsoft.com/office/powerpoint/2010/main" val="7288093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0840-6F12-3CBD-B4D5-BD9359A8FDC3}"/>
              </a:ext>
            </a:extLst>
          </p:cNvPr>
          <p:cNvSpPr>
            <a:spLocks noGrp="1"/>
          </p:cNvSpPr>
          <p:nvPr>
            <p:ph type="title"/>
          </p:nvPr>
        </p:nvSpPr>
        <p:spPr>
          <a:xfrm>
            <a:off x="457200" y="38774"/>
            <a:ext cx="8229600" cy="774136"/>
          </a:xfrm>
        </p:spPr>
        <p:txBody>
          <a:bodyPr/>
          <a:lstStyle/>
          <a:p>
            <a:r>
              <a:rPr lang="en-US" dirty="0"/>
              <a:t>Accessing this presentation</a:t>
            </a:r>
          </a:p>
        </p:txBody>
      </p:sp>
      <p:sp>
        <p:nvSpPr>
          <p:cNvPr id="3" name="Content Placeholder 2">
            <a:extLst>
              <a:ext uri="{FF2B5EF4-FFF2-40B4-BE49-F238E27FC236}">
                <a16:creationId xmlns:a16="http://schemas.microsoft.com/office/drawing/2014/main" id="{EEF61AB7-95CF-A5FB-8ADB-750381BBEACF}"/>
              </a:ext>
            </a:extLst>
          </p:cNvPr>
          <p:cNvSpPr>
            <a:spLocks noGrp="1"/>
          </p:cNvSpPr>
          <p:nvPr>
            <p:ph idx="1"/>
          </p:nvPr>
        </p:nvSpPr>
        <p:spPr>
          <a:xfrm>
            <a:off x="457200" y="1261534"/>
            <a:ext cx="8229600" cy="4525963"/>
          </a:xfrm>
        </p:spPr>
        <p:txBody>
          <a:bodyPr/>
          <a:lstStyle/>
          <a:p>
            <a:r>
              <a:rPr lang="en-US" dirty="0"/>
              <a:t>Click on the ‘FACT’ page located on the left when on the inflight page</a:t>
            </a:r>
          </a:p>
        </p:txBody>
      </p:sp>
      <p:pic>
        <p:nvPicPr>
          <p:cNvPr id="5" name="Picture 4">
            <a:extLst>
              <a:ext uri="{FF2B5EF4-FFF2-40B4-BE49-F238E27FC236}">
                <a16:creationId xmlns:a16="http://schemas.microsoft.com/office/drawing/2014/main" id="{AF162ED2-3DDB-ED0A-E23A-F269DBB3CE72}"/>
              </a:ext>
            </a:extLst>
          </p:cNvPr>
          <p:cNvPicPr>
            <a:picLocks noChangeAspect="1"/>
          </p:cNvPicPr>
          <p:nvPr/>
        </p:nvPicPr>
        <p:blipFill>
          <a:blip r:embed="rId2"/>
          <a:stretch>
            <a:fillRect/>
          </a:stretch>
        </p:blipFill>
        <p:spPr>
          <a:xfrm>
            <a:off x="270933" y="1937808"/>
            <a:ext cx="6705600" cy="4743450"/>
          </a:xfrm>
          <a:prstGeom prst="rect">
            <a:avLst/>
          </a:prstGeom>
        </p:spPr>
      </p:pic>
    </p:spTree>
    <p:extLst>
      <p:ext uri="{BB962C8B-B14F-4D97-AF65-F5344CB8AC3E}">
        <p14:creationId xmlns:p14="http://schemas.microsoft.com/office/powerpoint/2010/main" val="12518908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FCBD-BFA8-C7EE-FA99-58D03250937C}"/>
              </a:ext>
            </a:extLst>
          </p:cNvPr>
          <p:cNvSpPr>
            <a:spLocks noGrp="1"/>
          </p:cNvSpPr>
          <p:nvPr>
            <p:ph type="title"/>
          </p:nvPr>
        </p:nvSpPr>
        <p:spPr>
          <a:xfrm>
            <a:off x="457200" y="4907"/>
            <a:ext cx="8229600" cy="774136"/>
          </a:xfrm>
        </p:spPr>
        <p:txBody>
          <a:bodyPr/>
          <a:lstStyle/>
          <a:p>
            <a:r>
              <a:rPr lang="en-US" dirty="0"/>
              <a:t>Accessing this presentation</a:t>
            </a:r>
          </a:p>
        </p:txBody>
      </p:sp>
      <p:sp>
        <p:nvSpPr>
          <p:cNvPr id="3" name="Content Placeholder 2">
            <a:extLst>
              <a:ext uri="{FF2B5EF4-FFF2-40B4-BE49-F238E27FC236}">
                <a16:creationId xmlns:a16="http://schemas.microsoft.com/office/drawing/2014/main" id="{E57898A4-DCB4-E1A0-5C92-D3A9E16CAB0D}"/>
              </a:ext>
            </a:extLst>
          </p:cNvPr>
          <p:cNvSpPr>
            <a:spLocks noGrp="1"/>
          </p:cNvSpPr>
          <p:nvPr>
            <p:ph idx="1"/>
          </p:nvPr>
        </p:nvSpPr>
        <p:spPr/>
        <p:txBody>
          <a:bodyPr/>
          <a:lstStyle/>
          <a:p>
            <a:r>
              <a:rPr lang="en-US" dirty="0"/>
              <a:t>Finally, under ‘Crew Planning, Scheduling and Staffing Resources, select ‘Crew Planning Initial Flight Attendant Training’.  </a:t>
            </a:r>
          </a:p>
        </p:txBody>
      </p:sp>
      <p:pic>
        <p:nvPicPr>
          <p:cNvPr id="5" name="Picture 4">
            <a:extLst>
              <a:ext uri="{FF2B5EF4-FFF2-40B4-BE49-F238E27FC236}">
                <a16:creationId xmlns:a16="http://schemas.microsoft.com/office/drawing/2014/main" id="{B68639B0-D881-4A21-3C23-A7FAAF97323A}"/>
              </a:ext>
            </a:extLst>
          </p:cNvPr>
          <p:cNvPicPr>
            <a:picLocks noChangeAspect="1"/>
          </p:cNvPicPr>
          <p:nvPr/>
        </p:nvPicPr>
        <p:blipFill>
          <a:blip r:embed="rId2"/>
          <a:stretch>
            <a:fillRect/>
          </a:stretch>
        </p:blipFill>
        <p:spPr>
          <a:xfrm>
            <a:off x="620890" y="2696047"/>
            <a:ext cx="7371644" cy="4002919"/>
          </a:xfrm>
          <a:prstGeom prst="rect">
            <a:avLst/>
          </a:prstGeom>
        </p:spPr>
      </p:pic>
    </p:spTree>
    <p:extLst>
      <p:ext uri="{BB962C8B-B14F-4D97-AF65-F5344CB8AC3E}">
        <p14:creationId xmlns:p14="http://schemas.microsoft.com/office/powerpoint/2010/main" val="14901570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D7D9-1D52-4E8F-92CD-336CCF8BCC6B}"/>
              </a:ext>
            </a:extLst>
          </p:cNvPr>
          <p:cNvSpPr>
            <a:spLocks noGrp="1"/>
          </p:cNvSpPr>
          <p:nvPr>
            <p:ph type="title"/>
          </p:nvPr>
        </p:nvSpPr>
        <p:spPr>
          <a:xfrm>
            <a:off x="457200" y="129085"/>
            <a:ext cx="8229600" cy="774136"/>
          </a:xfrm>
        </p:spPr>
        <p:txBody>
          <a:bodyPr>
            <a:normAutofit/>
          </a:bodyPr>
          <a:lstStyle/>
          <a:p>
            <a:r>
              <a:rPr lang="en-US" dirty="0"/>
              <a:t>Frontier Airlines Crew Planning Overview</a:t>
            </a:r>
          </a:p>
        </p:txBody>
      </p:sp>
      <p:sp>
        <p:nvSpPr>
          <p:cNvPr id="4" name="Content Placeholder 3">
            <a:extLst>
              <a:ext uri="{FF2B5EF4-FFF2-40B4-BE49-F238E27FC236}">
                <a16:creationId xmlns:a16="http://schemas.microsoft.com/office/drawing/2014/main" id="{806AC6A8-FA7D-48D7-8B96-EB69E315B9FC}"/>
              </a:ext>
            </a:extLst>
          </p:cNvPr>
          <p:cNvSpPr>
            <a:spLocks noGrp="1"/>
          </p:cNvSpPr>
          <p:nvPr>
            <p:ph idx="1"/>
          </p:nvPr>
        </p:nvSpPr>
        <p:spPr>
          <a:xfrm>
            <a:off x="457200" y="1452880"/>
            <a:ext cx="8229600" cy="5405119"/>
          </a:xfrm>
        </p:spPr>
        <p:txBody>
          <a:bodyPr>
            <a:normAutofit/>
          </a:bodyPr>
          <a:lstStyle/>
          <a:p>
            <a:pPr algn="ctr"/>
            <a:r>
              <a:rPr lang="en-US" sz="2400" b="1" u="sng" dirty="0"/>
              <a:t>Crew Resources Department</a:t>
            </a:r>
          </a:p>
          <a:p>
            <a:r>
              <a:rPr lang="en-US" sz="2400" b="1" u="sng" dirty="0"/>
              <a:t>Crew Staffing </a:t>
            </a:r>
            <a:r>
              <a:rPr lang="en-US" sz="2400" b="1" dirty="0"/>
              <a:t> </a:t>
            </a:r>
            <a:r>
              <a:rPr lang="en-US" sz="2400" dirty="0"/>
              <a:t>(future) –Staffing analysis, future hiring decisions, system vacancy bid, and annual vacation bids.</a:t>
            </a:r>
          </a:p>
          <a:p>
            <a:endParaRPr lang="en-US" sz="2400" b="1" u="sng" dirty="0"/>
          </a:p>
          <a:p>
            <a:r>
              <a:rPr lang="en-US" sz="2400" b="1" u="sng" dirty="0"/>
              <a:t>Crew Planning </a:t>
            </a:r>
            <a:r>
              <a:rPr lang="en-US" sz="2400" b="1" dirty="0"/>
              <a:t> </a:t>
            </a:r>
            <a:r>
              <a:rPr lang="en-US" sz="2400" dirty="0"/>
              <a:t>(future) – Administer all the functions surrounding the building of monthly schedules (i.e. bidding for your schedule, vacation slides and recurrent ground school award, pre-award assignments).</a:t>
            </a:r>
          </a:p>
          <a:p>
            <a:endParaRPr lang="en-US" sz="2400" b="1" dirty="0"/>
          </a:p>
          <a:p>
            <a:r>
              <a:rPr lang="en-US" sz="2400" b="1" u="sng" dirty="0"/>
              <a:t>Crew Scheduling</a:t>
            </a:r>
            <a:r>
              <a:rPr lang="en-US" sz="2400" b="1" dirty="0"/>
              <a:t> </a:t>
            </a:r>
            <a:r>
              <a:rPr lang="en-US" sz="2400" dirty="0"/>
              <a:t>(current) – Administer all the functions surrounding your schedule after it is awarded. (i.e. changes to your schedule, assigning trips, operational issues,  </a:t>
            </a:r>
            <a:r>
              <a:rPr lang="en-US" sz="2400" dirty="0" err="1"/>
              <a:t>etc</a:t>
            </a:r>
            <a:r>
              <a:rPr lang="en-US" sz="2400" dirty="0"/>
              <a:t>). </a:t>
            </a:r>
          </a:p>
        </p:txBody>
      </p:sp>
    </p:spTree>
    <p:extLst>
      <p:ext uri="{BB962C8B-B14F-4D97-AF65-F5344CB8AC3E}">
        <p14:creationId xmlns:p14="http://schemas.microsoft.com/office/powerpoint/2010/main" val="31121991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63"/>
            <a:ext cx="8229600" cy="774136"/>
          </a:xfrm>
        </p:spPr>
        <p:txBody>
          <a:bodyPr/>
          <a:lstStyle/>
          <a:p>
            <a:r>
              <a:rPr lang="en-US" dirty="0"/>
              <a:t>Frontier Airlines Crew Planning Overview</a:t>
            </a:r>
          </a:p>
        </p:txBody>
      </p:sp>
      <p:sp>
        <p:nvSpPr>
          <p:cNvPr id="4" name="Content Placeholder 2"/>
          <p:cNvSpPr txBox="1">
            <a:spLocks/>
          </p:cNvSpPr>
          <p:nvPr/>
        </p:nvSpPr>
        <p:spPr>
          <a:xfrm>
            <a:off x="503238" y="1143000"/>
            <a:ext cx="8183562" cy="5334000"/>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t>  </a:t>
            </a:r>
            <a:r>
              <a:rPr lang="en-US" sz="2800" b="1" u="sng" dirty="0"/>
              <a:t>Crew Planning Tasks </a:t>
            </a:r>
          </a:p>
          <a:p>
            <a:pPr algn="ctr"/>
            <a:endParaRPr lang="en-US" sz="2800" b="1" u="sng" dirty="0"/>
          </a:p>
          <a:p>
            <a:pPr lvl="1"/>
            <a:r>
              <a:rPr lang="en-US" sz="2400" dirty="0"/>
              <a:t>Build Pairings (Trips)  </a:t>
            </a:r>
          </a:p>
          <a:p>
            <a:pPr lvl="1"/>
            <a:r>
              <a:rPr lang="en-US" sz="2400" dirty="0"/>
              <a:t>Create the Bid Packet (list of trips and other important information)</a:t>
            </a:r>
          </a:p>
          <a:p>
            <a:pPr lvl="1"/>
            <a:r>
              <a:rPr lang="en-US" sz="2400" dirty="0"/>
              <a:t>Administer Preferential Bidding – </a:t>
            </a:r>
            <a:r>
              <a:rPr lang="en-US" sz="2400" dirty="0" err="1"/>
              <a:t>Lineholder</a:t>
            </a:r>
            <a:r>
              <a:rPr lang="en-US" sz="2400" dirty="0"/>
              <a:t> Bidding</a:t>
            </a:r>
          </a:p>
          <a:p>
            <a:pPr lvl="1"/>
            <a:r>
              <a:rPr lang="en-US" sz="2400" dirty="0"/>
              <a:t>Administer Reserve Preferential Bidding – Reserve Bidding</a:t>
            </a:r>
          </a:p>
          <a:p>
            <a:pPr lvl="1"/>
            <a:r>
              <a:rPr lang="en-US" sz="2400" dirty="0"/>
              <a:t>Vacation Slides</a:t>
            </a:r>
          </a:p>
          <a:p>
            <a:pPr lvl="1"/>
            <a:r>
              <a:rPr lang="en-US" sz="2400" dirty="0"/>
              <a:t>Recurrent Ground School Awards</a:t>
            </a:r>
          </a:p>
          <a:p>
            <a:pPr lvl="1"/>
            <a:r>
              <a:rPr lang="en-US" sz="2400" dirty="0"/>
              <a:t>Also process similar functions for Frontier Pilots</a:t>
            </a:r>
          </a:p>
          <a:p>
            <a:pPr lvl="1"/>
            <a:r>
              <a:rPr lang="en-US" sz="2400" dirty="0"/>
              <a:t>Contact us at: </a:t>
            </a:r>
            <a:r>
              <a:rPr lang="en-US" sz="2400" dirty="0">
                <a:solidFill>
                  <a:schemeClr val="accent2">
                    <a:lumMod val="75000"/>
                  </a:schemeClr>
                </a:solidFill>
                <a:hlinkClick r:id="rId2"/>
              </a:rPr>
              <a:t>FAcrewplanning@flyfrontier.com</a:t>
            </a:r>
            <a:endParaRPr lang="en-US" sz="2400" dirty="0">
              <a:solidFill>
                <a:schemeClr val="accent2">
                  <a:lumMod val="75000"/>
                </a:schemeClr>
              </a:solidFill>
            </a:endParaRPr>
          </a:p>
        </p:txBody>
      </p:sp>
    </p:spTree>
    <p:extLst>
      <p:ext uri="{BB962C8B-B14F-4D97-AF65-F5344CB8AC3E}">
        <p14:creationId xmlns:p14="http://schemas.microsoft.com/office/powerpoint/2010/main" val="9407430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43335-41B6-474A-AD88-6AFF7EE376B0}"/>
              </a:ext>
            </a:extLst>
          </p:cNvPr>
          <p:cNvSpPr>
            <a:spLocks noGrp="1"/>
          </p:cNvSpPr>
          <p:nvPr>
            <p:ph idx="1"/>
          </p:nvPr>
        </p:nvSpPr>
        <p:spPr>
          <a:xfrm>
            <a:off x="457200" y="1307236"/>
            <a:ext cx="8229600" cy="5550763"/>
          </a:xfrm>
        </p:spPr>
        <p:txBody>
          <a:bodyPr>
            <a:normAutofit fontScale="85000" lnSpcReduction="20000"/>
          </a:bodyPr>
          <a:lstStyle/>
          <a:p>
            <a:r>
              <a:rPr lang="en-US" dirty="0"/>
              <a:t>Crew Planning builds pairings (trips) that you fly based on schedule files that we receive from Network Planning.  We run several different solutions in our pairing optimization program to ensure trips are built legally and where our staffing permits.</a:t>
            </a:r>
          </a:p>
          <a:p>
            <a:endParaRPr lang="en-US" dirty="0"/>
          </a:p>
          <a:p>
            <a:r>
              <a:rPr lang="en-US" dirty="0"/>
              <a:t>Each pairing number starts with a letter followed by a number.</a:t>
            </a:r>
          </a:p>
          <a:p>
            <a:endParaRPr lang="en-US" dirty="0"/>
          </a:p>
          <a:p>
            <a:r>
              <a:rPr lang="en-US" dirty="0"/>
              <a:t>D4001  (Denver trip)</a:t>
            </a:r>
          </a:p>
          <a:p>
            <a:r>
              <a:rPr lang="en-US" dirty="0"/>
              <a:t>M4523  (Orlando trip)</a:t>
            </a:r>
          </a:p>
          <a:p>
            <a:r>
              <a:rPr lang="en-US" dirty="0"/>
              <a:t>L4300   (Las Vegas trip)</a:t>
            </a:r>
          </a:p>
          <a:p>
            <a:r>
              <a:rPr lang="en-US" dirty="0"/>
              <a:t>B4135   (Tampa trip)</a:t>
            </a:r>
          </a:p>
          <a:p>
            <a:r>
              <a:rPr lang="en-US" dirty="0"/>
              <a:t>A4440   (Atlanta trip)</a:t>
            </a:r>
          </a:p>
          <a:p>
            <a:r>
              <a:rPr lang="en-US" dirty="0"/>
              <a:t>X4125   (Phoenix trip)</a:t>
            </a:r>
          </a:p>
          <a:p>
            <a:r>
              <a:rPr lang="en-US" dirty="0"/>
              <a:t>W4134  (Dallas-Ft. Worth trip)</a:t>
            </a:r>
          </a:p>
          <a:p>
            <a:r>
              <a:rPr lang="en-US" dirty="0"/>
              <a:t>O4015  (Cleveland Trip)</a:t>
            </a:r>
          </a:p>
          <a:p>
            <a:r>
              <a:rPr lang="en-US" dirty="0"/>
              <a:t>K4005  (Cincinnati Trip)</a:t>
            </a:r>
          </a:p>
          <a:p>
            <a:r>
              <a:rPr lang="en-US" dirty="0"/>
              <a:t>S4025 (San Juan Trip)</a:t>
            </a:r>
          </a:p>
          <a:p>
            <a:r>
              <a:rPr lang="en-US" dirty="0"/>
              <a:t>C4501   (Chicago trip) MDW/ORD Co-Base</a:t>
            </a:r>
          </a:p>
          <a:p>
            <a:r>
              <a:rPr lang="en-US" dirty="0"/>
              <a:t>T4111   (Trenton trip) TTN/PHL Co-Base</a:t>
            </a:r>
          </a:p>
          <a:p>
            <a:r>
              <a:rPr lang="en-US" dirty="0"/>
              <a:t>F4021   (Miami trip) MIA/FLL Co-Base</a:t>
            </a:r>
          </a:p>
        </p:txBody>
      </p:sp>
      <p:sp>
        <p:nvSpPr>
          <p:cNvPr id="5" name="Title 4">
            <a:extLst>
              <a:ext uri="{FF2B5EF4-FFF2-40B4-BE49-F238E27FC236}">
                <a16:creationId xmlns:a16="http://schemas.microsoft.com/office/drawing/2014/main" id="{973D8515-62AD-485A-BBE1-9B0DD8B0A9B7}"/>
              </a:ext>
            </a:extLst>
          </p:cNvPr>
          <p:cNvSpPr>
            <a:spLocks noGrp="1"/>
          </p:cNvSpPr>
          <p:nvPr>
            <p:ph type="title"/>
          </p:nvPr>
        </p:nvSpPr>
        <p:spPr>
          <a:xfrm>
            <a:off x="457200" y="253263"/>
            <a:ext cx="8128000" cy="590017"/>
          </a:xfrm>
        </p:spPr>
        <p:txBody>
          <a:bodyPr/>
          <a:lstStyle/>
          <a:p>
            <a:r>
              <a:rPr lang="en-US" dirty="0"/>
              <a:t>Frontier Airlines Crew Planning Overview</a:t>
            </a:r>
          </a:p>
        </p:txBody>
      </p:sp>
    </p:spTree>
    <p:extLst>
      <p:ext uri="{BB962C8B-B14F-4D97-AF65-F5344CB8AC3E}">
        <p14:creationId xmlns:p14="http://schemas.microsoft.com/office/powerpoint/2010/main" val="38256242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63"/>
            <a:ext cx="8229600" cy="774136"/>
          </a:xfrm>
        </p:spPr>
        <p:txBody>
          <a:bodyPr/>
          <a:lstStyle/>
          <a:p>
            <a:r>
              <a:rPr lang="en-US" dirty="0"/>
              <a:t>Frontier Airlines Crew Planning Overview</a:t>
            </a:r>
          </a:p>
        </p:txBody>
      </p:sp>
      <p:sp>
        <p:nvSpPr>
          <p:cNvPr id="4" name="Content Placeholder 2"/>
          <p:cNvSpPr txBox="1">
            <a:spLocks/>
          </p:cNvSpPr>
          <p:nvPr/>
        </p:nvSpPr>
        <p:spPr>
          <a:xfrm>
            <a:off x="102496" y="1099787"/>
            <a:ext cx="4700323" cy="47775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Sample 1- 1 duty pairing, 4 position</a:t>
            </a:r>
          </a:p>
        </p:txBody>
      </p:sp>
      <p:sp>
        <p:nvSpPr>
          <p:cNvPr id="3" name="TextBox 2">
            <a:extLst>
              <a:ext uri="{FF2B5EF4-FFF2-40B4-BE49-F238E27FC236}">
                <a16:creationId xmlns:a16="http://schemas.microsoft.com/office/drawing/2014/main" id="{95889EA9-2DBD-43DB-FF85-598CEE93B66F}"/>
              </a:ext>
            </a:extLst>
          </p:cNvPr>
          <p:cNvSpPr txBox="1"/>
          <p:nvPr/>
        </p:nvSpPr>
        <p:spPr>
          <a:xfrm>
            <a:off x="88776" y="4005593"/>
            <a:ext cx="9197266" cy="707886"/>
          </a:xfrm>
          <a:prstGeom prst="rect">
            <a:avLst/>
          </a:prstGeom>
          <a:noFill/>
        </p:spPr>
        <p:txBody>
          <a:bodyPr wrap="square" rtlCol="0">
            <a:spAutoFit/>
          </a:bodyPr>
          <a:lstStyle/>
          <a:p>
            <a:r>
              <a:rPr lang="en-US" sz="2000" dirty="0"/>
              <a:t>Sample 2- 1 duty pairing co-domicile, 1 position, and Min Duty Credit (3.A.11)</a:t>
            </a:r>
            <a:br>
              <a:rPr lang="en-US" sz="2000" dirty="0"/>
            </a:br>
            <a:r>
              <a:rPr lang="en-US" sz="2000" dirty="0"/>
              <a:t>Note: TTN/PHL (T) trip operates out of PHL airport</a:t>
            </a:r>
          </a:p>
        </p:txBody>
      </p:sp>
      <p:pic>
        <p:nvPicPr>
          <p:cNvPr id="10" name="Picture 9">
            <a:extLst>
              <a:ext uri="{FF2B5EF4-FFF2-40B4-BE49-F238E27FC236}">
                <a16:creationId xmlns:a16="http://schemas.microsoft.com/office/drawing/2014/main" id="{5E0495B5-8C54-C389-A41C-C09F22441F45}"/>
              </a:ext>
            </a:extLst>
          </p:cNvPr>
          <p:cNvPicPr>
            <a:picLocks noChangeAspect="1"/>
          </p:cNvPicPr>
          <p:nvPr/>
        </p:nvPicPr>
        <p:blipFill>
          <a:blip r:embed="rId3"/>
          <a:stretch>
            <a:fillRect/>
          </a:stretch>
        </p:blipFill>
        <p:spPr>
          <a:xfrm>
            <a:off x="381647" y="1433096"/>
            <a:ext cx="8147064" cy="2161466"/>
          </a:xfrm>
          <a:prstGeom prst="rect">
            <a:avLst/>
          </a:prstGeom>
        </p:spPr>
      </p:pic>
      <p:pic>
        <p:nvPicPr>
          <p:cNvPr id="12" name="Picture 11">
            <a:extLst>
              <a:ext uri="{FF2B5EF4-FFF2-40B4-BE49-F238E27FC236}">
                <a16:creationId xmlns:a16="http://schemas.microsoft.com/office/drawing/2014/main" id="{B684AD09-64AC-EA51-AC09-BEE00790D09D}"/>
              </a:ext>
            </a:extLst>
          </p:cNvPr>
          <p:cNvPicPr>
            <a:picLocks noChangeAspect="1"/>
          </p:cNvPicPr>
          <p:nvPr/>
        </p:nvPicPr>
        <p:blipFill>
          <a:blip r:embed="rId4"/>
          <a:stretch>
            <a:fillRect/>
          </a:stretch>
        </p:blipFill>
        <p:spPr>
          <a:xfrm>
            <a:off x="381646" y="4651924"/>
            <a:ext cx="8147063" cy="2185218"/>
          </a:xfrm>
          <a:prstGeom prst="rect">
            <a:avLst/>
          </a:prstGeom>
        </p:spPr>
      </p:pic>
    </p:spTree>
    <p:extLst>
      <p:ext uri="{BB962C8B-B14F-4D97-AF65-F5344CB8AC3E}">
        <p14:creationId xmlns:p14="http://schemas.microsoft.com/office/powerpoint/2010/main" val="37304809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7907" y="1019992"/>
            <a:ext cx="7479437" cy="47775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Sample 3: Multi-duty pairing (hotel), recurring</a:t>
            </a:r>
          </a:p>
        </p:txBody>
      </p:sp>
      <p:sp>
        <p:nvSpPr>
          <p:cNvPr id="7" name="Title 1"/>
          <p:cNvSpPr txBox="1">
            <a:spLocks/>
          </p:cNvSpPr>
          <p:nvPr/>
        </p:nvSpPr>
        <p:spPr>
          <a:xfrm>
            <a:off x="457200" y="63263"/>
            <a:ext cx="8229600" cy="77413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kern="1200">
                <a:solidFill>
                  <a:schemeClr val="accent1"/>
                </a:solidFill>
                <a:latin typeface="+mj-lt"/>
                <a:ea typeface="+mj-ea"/>
                <a:cs typeface="+mj-cs"/>
              </a:defRPr>
            </a:lvl1pPr>
          </a:lstStyle>
          <a:p>
            <a:r>
              <a:rPr lang="en-US"/>
              <a:t>Frontier Airlines Crew Planning Overview</a:t>
            </a:r>
            <a:endParaRPr lang="en-US" dirty="0"/>
          </a:p>
        </p:txBody>
      </p:sp>
      <p:pic>
        <p:nvPicPr>
          <p:cNvPr id="4" name="Picture 3">
            <a:extLst>
              <a:ext uri="{FF2B5EF4-FFF2-40B4-BE49-F238E27FC236}">
                <a16:creationId xmlns:a16="http://schemas.microsoft.com/office/drawing/2014/main" id="{B6450393-7FB2-AC70-F8E5-0A692D471ED8}"/>
              </a:ext>
            </a:extLst>
          </p:cNvPr>
          <p:cNvPicPr>
            <a:picLocks noChangeAspect="1"/>
          </p:cNvPicPr>
          <p:nvPr/>
        </p:nvPicPr>
        <p:blipFill>
          <a:blip r:embed="rId3"/>
          <a:stretch>
            <a:fillRect/>
          </a:stretch>
        </p:blipFill>
        <p:spPr>
          <a:xfrm>
            <a:off x="457200" y="1398791"/>
            <a:ext cx="7479437" cy="2500425"/>
          </a:xfrm>
          <a:prstGeom prst="rect">
            <a:avLst/>
          </a:prstGeom>
        </p:spPr>
      </p:pic>
      <p:pic>
        <p:nvPicPr>
          <p:cNvPr id="9" name="Picture 8">
            <a:extLst>
              <a:ext uri="{FF2B5EF4-FFF2-40B4-BE49-F238E27FC236}">
                <a16:creationId xmlns:a16="http://schemas.microsoft.com/office/drawing/2014/main" id="{9A8FBC69-4EB1-E28B-27B3-D8D1A83482D7}"/>
              </a:ext>
            </a:extLst>
          </p:cNvPr>
          <p:cNvPicPr>
            <a:picLocks noChangeAspect="1"/>
          </p:cNvPicPr>
          <p:nvPr/>
        </p:nvPicPr>
        <p:blipFill>
          <a:blip r:embed="rId4"/>
          <a:stretch>
            <a:fillRect/>
          </a:stretch>
        </p:blipFill>
        <p:spPr>
          <a:xfrm>
            <a:off x="479972" y="4336321"/>
            <a:ext cx="7456665" cy="2521907"/>
          </a:xfrm>
          <a:prstGeom prst="rect">
            <a:avLst/>
          </a:prstGeom>
        </p:spPr>
      </p:pic>
      <p:sp>
        <p:nvSpPr>
          <p:cNvPr id="10" name="Content Placeholder 2">
            <a:extLst>
              <a:ext uri="{FF2B5EF4-FFF2-40B4-BE49-F238E27FC236}">
                <a16:creationId xmlns:a16="http://schemas.microsoft.com/office/drawing/2014/main" id="{44C70A8D-5A2F-71C8-3C07-394CBA34F862}"/>
              </a:ext>
            </a:extLst>
          </p:cNvPr>
          <p:cNvSpPr txBox="1">
            <a:spLocks/>
          </p:cNvSpPr>
          <p:nvPr/>
        </p:nvSpPr>
        <p:spPr>
          <a:xfrm>
            <a:off x="217907" y="3982853"/>
            <a:ext cx="7479437" cy="47775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2857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519113"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7493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6313"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Sample 4: Multi-duty pairing (hotel) with deadhead</a:t>
            </a:r>
          </a:p>
        </p:txBody>
      </p:sp>
    </p:spTree>
    <p:extLst>
      <p:ext uri="{BB962C8B-B14F-4D97-AF65-F5344CB8AC3E}">
        <p14:creationId xmlns:p14="http://schemas.microsoft.com/office/powerpoint/2010/main" val="35493036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Frontier_ppt_livery_blue">
  <a:themeElements>
    <a:clrScheme name="FlyFrontier">
      <a:dk1>
        <a:srgbClr val="4C4C4C"/>
      </a:dk1>
      <a:lt1>
        <a:srgbClr val="FFFFFF"/>
      </a:lt1>
      <a:dk2>
        <a:srgbClr val="9A9A9B"/>
      </a:dk2>
      <a:lt2>
        <a:srgbClr val="E8E8E8"/>
      </a:lt2>
      <a:accent1>
        <a:srgbClr val="006643"/>
      </a:accent1>
      <a:accent2>
        <a:srgbClr val="00ACEC"/>
      </a:accent2>
      <a:accent3>
        <a:srgbClr val="009B48"/>
      </a:accent3>
      <a:accent4>
        <a:srgbClr val="006643"/>
      </a:accent4>
      <a:accent5>
        <a:srgbClr val="00ACEC"/>
      </a:accent5>
      <a:accent6>
        <a:srgbClr val="009B48"/>
      </a:accent6>
      <a:hlink>
        <a:srgbClr val="00ACEC"/>
      </a:hlink>
      <a:folHlink>
        <a:srgbClr val="00664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purl.org/dc/dcmitype/"/>
    <ds:schemaRef ds:uri="http://schemas.microsoft.com/office/2006/documentManagement/types"/>
    <ds:schemaRef ds:uri="http://schemas.microsoft.com/sharepoint/v3/field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Frontier_ppt_livery_blue</Template>
  <TotalTime>3251</TotalTime>
  <Words>2068</Words>
  <Application>Microsoft Office PowerPoint</Application>
  <PresentationFormat>On-screen Show (4:3)</PresentationFormat>
  <Paragraphs>273</Paragraphs>
  <Slides>26</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Gill Sans MT</vt:lpstr>
      <vt:lpstr>Trebuchet MS</vt:lpstr>
      <vt:lpstr>Frontier_ppt_livery_blue</vt:lpstr>
      <vt:lpstr>Custom Design</vt:lpstr>
      <vt:lpstr>1_Custom Design</vt:lpstr>
      <vt:lpstr>Frontier Airlines Crew Planning</vt:lpstr>
      <vt:lpstr>Accessing this presentation</vt:lpstr>
      <vt:lpstr>Accessing this presentation</vt:lpstr>
      <vt:lpstr>Accessing this presentation</vt:lpstr>
      <vt:lpstr>Frontier Airlines Crew Planning Overview</vt:lpstr>
      <vt:lpstr>Frontier Airlines Crew Planning Overview</vt:lpstr>
      <vt:lpstr>Frontier Airlines Crew Planning Overview</vt:lpstr>
      <vt:lpstr>Frontier Airlines Crew Planning Overview</vt:lpstr>
      <vt:lpstr>PowerPoint Presentation</vt:lpstr>
      <vt:lpstr>FLICA First Time User</vt:lpstr>
      <vt:lpstr>Setting up Access Anywhere</vt:lpstr>
      <vt:lpstr>Setting up Access Anywhere</vt:lpstr>
      <vt:lpstr>PowerPoint Presentation</vt:lpstr>
      <vt:lpstr>Frontier Airlines Crew Planning Overview</vt:lpstr>
      <vt:lpstr>Frontier Airlines Crew Planning Overview</vt:lpstr>
      <vt:lpstr>Frontier Airlines Crew Planning Overview</vt:lpstr>
      <vt:lpstr>Frontier Airlines Crew Planning Overview</vt:lpstr>
      <vt:lpstr>Frontier Airlines Crew Planning Overview</vt:lpstr>
      <vt:lpstr>Frontier Airlines Crew Planning Overview</vt:lpstr>
      <vt:lpstr>Frontier Airlines Crew Planning Overview</vt:lpstr>
      <vt:lpstr>Frontier Airlines Crew Planning Overview</vt:lpstr>
      <vt:lpstr>Frontier Airlines Crew Planning Overview</vt:lpstr>
      <vt:lpstr>Frontier Airlines Crew Planning Overview</vt:lpstr>
      <vt:lpstr>Who do I contact?</vt:lpstr>
      <vt:lpstr>Frequently asked questions and answers</vt:lpstr>
      <vt:lpstr>Frontier Airlines Crew Planning Overview</vt:lpstr>
    </vt:vector>
  </TitlesOfParts>
  <Company>Frontier Airlines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Airlines Title Slide option 1</dc:title>
  <dc:creator>Shattuck, Thomas C.</dc:creator>
  <cp:lastModifiedBy>Goossen, Jonathan</cp:lastModifiedBy>
  <cp:revision>146</cp:revision>
  <dcterms:created xsi:type="dcterms:W3CDTF">2014-10-06T20:25:47Z</dcterms:created>
  <dcterms:modified xsi:type="dcterms:W3CDTF">2024-05-08T21:38:29Z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