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3"/>
  </p:notesMasterIdLst>
  <p:sldIdLst>
    <p:sldId id="2141411573" r:id="rId5"/>
    <p:sldId id="2141410980" r:id="rId6"/>
    <p:sldId id="2141411585" r:id="rId7"/>
    <p:sldId id="2141411576" r:id="rId8"/>
    <p:sldId id="2141411579" r:id="rId9"/>
    <p:sldId id="2141411586" r:id="rId10"/>
    <p:sldId id="2141411591" r:id="rId11"/>
    <p:sldId id="2141411588" r:id="rId12"/>
    <p:sldId id="2141411601" r:id="rId13"/>
    <p:sldId id="2141410948" r:id="rId14"/>
    <p:sldId id="2141411592" r:id="rId15"/>
    <p:sldId id="2141411593" r:id="rId16"/>
    <p:sldId id="2141411594" r:id="rId17"/>
    <p:sldId id="2141411596" r:id="rId18"/>
    <p:sldId id="2141411595" r:id="rId19"/>
    <p:sldId id="2141411597" r:id="rId20"/>
    <p:sldId id="2141411600" r:id="rId21"/>
    <p:sldId id="2141411606" r:id="rId22"/>
    <p:sldId id="2141411582" r:id="rId23"/>
    <p:sldId id="2141411607" r:id="rId24"/>
    <p:sldId id="2141411605" r:id="rId25"/>
    <p:sldId id="2141411608" r:id="rId26"/>
    <p:sldId id="2141411609" r:id="rId27"/>
    <p:sldId id="256" r:id="rId28"/>
    <p:sldId id="257" r:id="rId29"/>
    <p:sldId id="2141411599" r:id="rId30"/>
    <p:sldId id="279" r:id="rId31"/>
    <p:sldId id="280" r:id="rId32"/>
    <p:sldId id="281" r:id="rId33"/>
    <p:sldId id="283" r:id="rId34"/>
    <p:sldId id="2141411583" r:id="rId35"/>
    <p:sldId id="269" r:id="rId36"/>
    <p:sldId id="2141411575" r:id="rId37"/>
    <p:sldId id="2141410854" r:id="rId38"/>
    <p:sldId id="2141411602" r:id="rId39"/>
    <p:sldId id="2141410986" r:id="rId40"/>
    <p:sldId id="2141410988" r:id="rId41"/>
    <p:sldId id="2141410989" r:id="rId42"/>
    <p:sldId id="2141410856" r:id="rId43"/>
    <p:sldId id="2141410947" r:id="rId44"/>
    <p:sldId id="2141410949" r:id="rId45"/>
    <p:sldId id="2141410969" r:id="rId46"/>
    <p:sldId id="2141410906" r:id="rId47"/>
    <p:sldId id="2141411604" r:id="rId48"/>
    <p:sldId id="2141411603" r:id="rId49"/>
    <p:sldId id="2141411580" r:id="rId50"/>
    <p:sldId id="2141411581" r:id="rId51"/>
    <p:sldId id="2141411598"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8"/>
    <p:restoredTop sz="94685"/>
  </p:normalViewPr>
  <p:slideViewPr>
    <p:cSldViewPr snapToGrid="0">
      <p:cViewPr>
        <p:scale>
          <a:sx n="155" d="100"/>
          <a:sy n="155" d="100"/>
        </p:scale>
        <p:origin x="-312" y="-680"/>
      </p:cViewPr>
      <p:guideLst/>
    </p:cSldViewPr>
  </p:slideViewPr>
  <p:notesTextViewPr>
    <p:cViewPr>
      <p:scale>
        <a:sx n="1" d="1"/>
        <a:sy n="1" d="1"/>
      </p:scale>
      <p:origin x="0" y="0"/>
    </p:cViewPr>
  </p:notesTextViewPr>
  <p:sorterViewPr>
    <p:cViewPr>
      <p:scale>
        <a:sx n="119" d="100"/>
        <a:sy n="11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EACDD6-C3ED-FE42-899D-DF11898F09A4}" type="datetimeFigureOut">
              <a:rPr lang="en-US" smtClean="0"/>
              <a:t>7/26/24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D69B1C-8ED2-C145-8031-A64EC9C73A7F}" type="slidenum">
              <a:rPr lang="en-US" smtClean="0"/>
              <a:t>‹#›</a:t>
            </a:fld>
            <a:endParaRPr lang="en-US"/>
          </a:p>
        </p:txBody>
      </p:sp>
    </p:spTree>
    <p:extLst>
      <p:ext uri="{BB962C8B-B14F-4D97-AF65-F5344CB8AC3E}">
        <p14:creationId xmlns:p14="http://schemas.microsoft.com/office/powerpoint/2010/main" val="897875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918A0-28F0-440C-BB9C-ED3EB12F0F5E}" type="slidenum">
              <a:rPr lang="en-US" smtClean="0"/>
              <a:t>3</a:t>
            </a:fld>
            <a:endParaRPr lang="en-US"/>
          </a:p>
        </p:txBody>
      </p:sp>
    </p:spTree>
    <p:extLst>
      <p:ext uri="{BB962C8B-B14F-4D97-AF65-F5344CB8AC3E}">
        <p14:creationId xmlns:p14="http://schemas.microsoft.com/office/powerpoint/2010/main" val="4218434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918A0-28F0-440C-BB9C-ED3EB12F0F5E}" type="slidenum">
              <a:rPr lang="en-US" smtClean="0"/>
              <a:t>15</a:t>
            </a:fld>
            <a:endParaRPr lang="en-US"/>
          </a:p>
        </p:txBody>
      </p:sp>
    </p:spTree>
    <p:extLst>
      <p:ext uri="{BB962C8B-B14F-4D97-AF65-F5344CB8AC3E}">
        <p14:creationId xmlns:p14="http://schemas.microsoft.com/office/powerpoint/2010/main" val="461506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918A0-28F0-440C-BB9C-ED3EB12F0F5E}" type="slidenum">
              <a:rPr lang="en-US" smtClean="0"/>
              <a:t>16</a:t>
            </a:fld>
            <a:endParaRPr lang="en-US"/>
          </a:p>
        </p:txBody>
      </p:sp>
    </p:spTree>
    <p:extLst>
      <p:ext uri="{BB962C8B-B14F-4D97-AF65-F5344CB8AC3E}">
        <p14:creationId xmlns:p14="http://schemas.microsoft.com/office/powerpoint/2010/main" val="35741203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4" name="Google Shape;20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nl-NL" sz="1200" b="0" i="0" u="none" strike="noStrike" cap="none">
                <a:solidFill>
                  <a:srgbClr val="000000"/>
                </a:solidFill>
                <a:latin typeface="Calibri"/>
                <a:ea typeface="Calibri"/>
                <a:cs typeface="Calibri"/>
                <a:sym typeface="Calibri"/>
              </a:rPr>
              <a:t>25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918A0-28F0-440C-BB9C-ED3EB12F0F5E}" type="slidenum">
              <a:rPr lang="en-US" smtClean="0"/>
              <a:t>33</a:t>
            </a:fld>
            <a:endParaRPr lang="en-US"/>
          </a:p>
        </p:txBody>
      </p:sp>
    </p:spTree>
    <p:extLst>
      <p:ext uri="{BB962C8B-B14F-4D97-AF65-F5344CB8AC3E}">
        <p14:creationId xmlns:p14="http://schemas.microsoft.com/office/powerpoint/2010/main" val="3050248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solidFill>
                  <a:srgbClr val="0D0D0D"/>
                </a:solidFill>
                <a:effectLst/>
                <a:highlight>
                  <a:srgbClr val="FFFFFF"/>
                </a:highlight>
                <a:latin typeface="Segoe UI" panose="020B0502040204020203" pitchFamily="34" charset="0"/>
                <a:ea typeface="Calibri" panose="020F0502020204030204" pitchFamily="34" charset="0"/>
                <a:cs typeface="Times New Roman" panose="02020603050405020304" pitchFamily="18" charset="0"/>
              </a:rPr>
              <a:t>During the first weeks of the program, Ambassadors and the cohort executive committee face multifaceted challenges, including refining group initiatives, navigating cross-functional collaboration, and selecting team leaders—all while operating independently for the first time. It is important that the Ambassadors are mentally prepared for this experience, as it can be uncomfortable and challenging,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D0D0D"/>
                </a:solidFill>
                <a:effectLst/>
                <a:highlight>
                  <a:srgbClr val="FFFFFF"/>
                </a:highlight>
                <a:latin typeface="Segoe UI" panose="020B0502040204020203" pitchFamily="34" charset="0"/>
                <a:ea typeface="Calibri" panose="020F0502020204030204" pitchFamily="34" charset="0"/>
                <a:cs typeface="Times New Roman" panose="02020603050405020304" pitchFamily="18" charset="0"/>
              </a:rPr>
              <a:t>Given this steep learning curve, proactive guidance from HBA Advisors is paramount. Advisors play a pivotal role especially during this period: in facilitating Executive Committee meetings, fostering rapport, and offering balanced coaching to empower Ambassadors without overshadowing their autonomy. By providing direction, fostering camaraderie among Ambassadors, and facilitating group dynamics, Advisors ensure a supportive environment where Ambassadors can embrace leadership immersion, explore innovative ideas, and cultivate valuable skills through their journey of self-discovery and growth.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A1918A0-28F0-440C-BB9C-ED3EB12F0F5E}" type="slidenum">
              <a:rPr lang="en-US" smtClean="0"/>
              <a:t>37</a:t>
            </a:fld>
            <a:endParaRPr lang="en-US"/>
          </a:p>
        </p:txBody>
      </p:sp>
    </p:spTree>
    <p:extLst>
      <p:ext uri="{BB962C8B-B14F-4D97-AF65-F5344CB8AC3E}">
        <p14:creationId xmlns:p14="http://schemas.microsoft.com/office/powerpoint/2010/main" val="32804366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first EC meeting, it is often helpful to ensure a robust introduction of yourself and your qualification as an Advisor so the EC understands you, your background and your role with the program. For the first few meetings, depending on the personality of the group, it may also be necessary that you facilitate the first few meetings, in collaboration with the champions, and allow the exec committee members to take on more of the leadership over the first few meetings as they grow in confidence and into their leadership capabilities. Providing a little extra direction at the start may be necessary, but always be aware of when to begin stepping back to let them begin stepping up into their leadership potential</a:t>
            </a:r>
          </a:p>
        </p:txBody>
      </p:sp>
      <p:sp>
        <p:nvSpPr>
          <p:cNvPr id="4" name="Slide Number Placeholder 3"/>
          <p:cNvSpPr>
            <a:spLocks noGrp="1"/>
          </p:cNvSpPr>
          <p:nvPr>
            <p:ph type="sldNum" sz="quarter" idx="5"/>
          </p:nvPr>
        </p:nvSpPr>
        <p:spPr/>
        <p:txBody>
          <a:bodyPr/>
          <a:lstStyle/>
          <a:p>
            <a:fld id="{0A1918A0-28F0-440C-BB9C-ED3EB12F0F5E}" type="slidenum">
              <a:rPr lang="en-US" smtClean="0"/>
              <a:t>38</a:t>
            </a:fld>
            <a:endParaRPr lang="en-US"/>
          </a:p>
        </p:txBody>
      </p:sp>
    </p:spTree>
    <p:extLst>
      <p:ext uri="{BB962C8B-B14F-4D97-AF65-F5344CB8AC3E}">
        <p14:creationId xmlns:p14="http://schemas.microsoft.com/office/powerpoint/2010/main" val="1471965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shared last month, our launch windows effectively create cohorts of cohorts, all setting up to launch TOGETHER – a COP which can work together, learn from each other and benefit from HBA’s setup guidance as a group. We've also begun implementing this shared learning model for our volunteers at the global and geographic levels, AND will soon be launching an Ambassador Community of Practice for spring cohorts, to provide additional support, community and provide dedicated development opportunities.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A0E39-C8C4-4BD1-A2DF-3D0AFF5B06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26158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Our COP meetings will all follow a similar format and provide opportunity for...</a:t>
            </a:r>
          </a:p>
          <a:p>
            <a:endParaRPr lang="en-US" dirty="0">
              <a:cs typeface="Calibri"/>
            </a:endParaRPr>
          </a:p>
          <a:p>
            <a:r>
              <a:rPr lang="en-US" dirty="0">
                <a:cs typeface="Calibri"/>
              </a:rPr>
              <a:t>CALL OUT DEVELOPMENT/continued learning to ensure our advisors are ahead of the curve</a:t>
            </a:r>
          </a:p>
        </p:txBody>
      </p:sp>
      <p:sp>
        <p:nvSpPr>
          <p:cNvPr id="4" name="Slide Number Placeholder 3"/>
          <p:cNvSpPr>
            <a:spLocks noGrp="1"/>
          </p:cNvSpPr>
          <p:nvPr>
            <p:ph type="sldNum" sz="quarter" idx="5"/>
          </p:nvPr>
        </p:nvSpPr>
        <p:spPr/>
        <p:txBody>
          <a:bodyPr/>
          <a:lstStyle/>
          <a:p>
            <a:fld id="{0A1918A0-28F0-440C-BB9C-ED3EB12F0F5E}" type="slidenum">
              <a:rPr lang="en-US" smtClean="0"/>
              <a:t>41</a:t>
            </a:fld>
            <a:endParaRPr lang="en-US"/>
          </a:p>
        </p:txBody>
      </p:sp>
    </p:spTree>
    <p:extLst>
      <p:ext uri="{BB962C8B-B14F-4D97-AF65-F5344CB8AC3E}">
        <p14:creationId xmlns:p14="http://schemas.microsoft.com/office/powerpoint/2010/main" val="13944668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GAP resource center already houses an array of new tools, resources and templates to help each role get oriented and tackle each step of the journey. </a:t>
            </a:r>
          </a:p>
        </p:txBody>
      </p:sp>
      <p:sp>
        <p:nvSpPr>
          <p:cNvPr id="4" name="Slide Number Placeholder 3"/>
          <p:cNvSpPr>
            <a:spLocks noGrp="1"/>
          </p:cNvSpPr>
          <p:nvPr>
            <p:ph type="sldNum" sz="quarter" idx="5"/>
          </p:nvPr>
        </p:nvSpPr>
        <p:spPr/>
        <p:txBody>
          <a:bodyPr/>
          <a:lstStyle/>
          <a:p>
            <a:fld id="{613A0E39-C8C4-4BD1-A2DF-3D0AFF5B06C8}" type="slidenum">
              <a:rPr lang="en-US" smtClean="0"/>
              <a:t>43</a:t>
            </a:fld>
            <a:endParaRPr lang="en-US"/>
          </a:p>
        </p:txBody>
      </p:sp>
    </p:spTree>
    <p:extLst>
      <p:ext uri="{BB962C8B-B14F-4D97-AF65-F5344CB8AC3E}">
        <p14:creationId xmlns:p14="http://schemas.microsoft.com/office/powerpoint/2010/main" val="1917106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918A0-28F0-440C-BB9C-ED3EB12F0F5E}" type="slidenum">
              <a:rPr lang="en-US" smtClean="0"/>
              <a:t>6</a:t>
            </a:fld>
            <a:endParaRPr lang="en-US"/>
          </a:p>
        </p:txBody>
      </p:sp>
    </p:spTree>
    <p:extLst>
      <p:ext uri="{BB962C8B-B14F-4D97-AF65-F5344CB8AC3E}">
        <p14:creationId xmlns:p14="http://schemas.microsoft.com/office/powerpoint/2010/main" val="21395773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918A0-28F0-440C-BB9C-ED3EB12F0F5E}" type="slidenum">
              <a:rPr lang="en-US" smtClean="0"/>
              <a:t>44</a:t>
            </a:fld>
            <a:endParaRPr lang="en-US"/>
          </a:p>
        </p:txBody>
      </p:sp>
    </p:spTree>
    <p:extLst>
      <p:ext uri="{BB962C8B-B14F-4D97-AF65-F5344CB8AC3E}">
        <p14:creationId xmlns:p14="http://schemas.microsoft.com/office/powerpoint/2010/main" val="919129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918A0-28F0-440C-BB9C-ED3EB12F0F5E}" type="slidenum">
              <a:rPr lang="en-US" smtClean="0"/>
              <a:t>7</a:t>
            </a:fld>
            <a:endParaRPr lang="en-US"/>
          </a:p>
        </p:txBody>
      </p:sp>
    </p:spTree>
    <p:extLst>
      <p:ext uri="{BB962C8B-B14F-4D97-AF65-F5344CB8AC3E}">
        <p14:creationId xmlns:p14="http://schemas.microsoft.com/office/powerpoint/2010/main" val="1608590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918A0-28F0-440C-BB9C-ED3EB12F0F5E}" type="slidenum">
              <a:rPr lang="en-US" smtClean="0"/>
              <a:t>8</a:t>
            </a:fld>
            <a:endParaRPr lang="en-US"/>
          </a:p>
        </p:txBody>
      </p:sp>
    </p:spTree>
    <p:extLst>
      <p:ext uri="{BB962C8B-B14F-4D97-AF65-F5344CB8AC3E}">
        <p14:creationId xmlns:p14="http://schemas.microsoft.com/office/powerpoint/2010/main" val="1608590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730213"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itchFamily="-65" charset="0"/>
                <a:ea typeface="Arial Unicode MS" pitchFamily="-65" charset="0"/>
                <a:cs typeface="Arial Unicode MS" pitchFamily="-65" charset="0"/>
              </a:rPr>
              <a:t>ASM 2011</a:t>
            </a:r>
          </a:p>
        </p:txBody>
      </p:sp>
      <p:sp>
        <p:nvSpPr>
          <p:cNvPr id="5" name="Date Placeholder 4"/>
          <p:cNvSpPr>
            <a:spLocks noGrp="1"/>
          </p:cNvSpPr>
          <p:nvPr>
            <p:ph type="dt" idx="1"/>
          </p:nvPr>
        </p:nvSpPr>
        <p:spPr/>
        <p:txBody>
          <a:bodyPr/>
          <a:lstStyle/>
          <a:p>
            <a:pPr marL="0" marR="0" lvl="0" indent="0" algn="r" defTabSz="730213" rtl="0" eaLnBrk="0" fontAlgn="base" latinLnBrk="0" hangingPunct="0">
              <a:lnSpc>
                <a:spcPct val="100000"/>
              </a:lnSpc>
              <a:spcBef>
                <a:spcPct val="0"/>
              </a:spcBef>
              <a:spcAft>
                <a:spcPct val="0"/>
              </a:spcAft>
              <a:buClrTx/>
              <a:buSzTx/>
              <a:buFontTx/>
              <a:buNone/>
              <a:tabLst/>
              <a:defRPr/>
            </a:pPr>
            <a:fld id="{DC58D987-5313-C346-88C2-8880848D1C94}" type="datetime8">
              <a:rPr kumimoji="0" lang="en-US" sz="1200" b="0" i="0" u="none" strike="noStrike" kern="1200" cap="none" spc="0" normalizeH="0" baseline="0" noProof="0" smtClean="0">
                <a:ln>
                  <a:noFill/>
                </a:ln>
                <a:solidFill>
                  <a:prstClr val="black"/>
                </a:solidFill>
                <a:effectLst/>
                <a:uLnTx/>
                <a:uFillTx/>
                <a:latin typeface="Arial" pitchFamily="-65" charset="0"/>
                <a:ea typeface="Arial Unicode MS" pitchFamily="-65" charset="0"/>
                <a:cs typeface="Arial Unicode MS" pitchFamily="-65" charset="0"/>
              </a:rPr>
              <a:pPr marL="0" marR="0" lvl="0" indent="0" algn="r" defTabSz="730213" rtl="0" eaLnBrk="0" fontAlgn="base" latinLnBrk="0" hangingPunct="0">
                <a:lnSpc>
                  <a:spcPct val="100000"/>
                </a:lnSpc>
                <a:spcBef>
                  <a:spcPct val="0"/>
                </a:spcBef>
                <a:spcAft>
                  <a:spcPct val="0"/>
                </a:spcAft>
                <a:buClrTx/>
                <a:buSzTx/>
                <a:buFontTx/>
                <a:buNone/>
                <a:tabLst/>
                <a:defRPr/>
              </a:pPr>
              <a:t>7/26/24 8:29 AM</a:t>
            </a:fld>
            <a:endParaRPr kumimoji="0" lang="en-US" sz="1200" b="0" i="0" u="none" strike="noStrike" kern="1200" cap="none" spc="0" normalizeH="0" baseline="0" noProof="0">
              <a:ln>
                <a:noFill/>
              </a:ln>
              <a:solidFill>
                <a:prstClr val="black"/>
              </a:solidFill>
              <a:effectLst/>
              <a:uLnTx/>
              <a:uFillTx/>
              <a:latin typeface="Arial" pitchFamily="-65" charset="0"/>
              <a:ea typeface="Arial Unicode MS" pitchFamily="-65" charset="0"/>
              <a:cs typeface="Arial Unicode MS" pitchFamily="-65" charset="0"/>
            </a:endParaRPr>
          </a:p>
        </p:txBody>
      </p:sp>
      <p:sp>
        <p:nvSpPr>
          <p:cNvPr id="6" name="Footer Placeholder 5"/>
          <p:cNvSpPr>
            <a:spLocks noGrp="1"/>
          </p:cNvSpPr>
          <p:nvPr>
            <p:ph type="ftr" sz="quarter" idx="4"/>
          </p:nvPr>
        </p:nvSpPr>
        <p:spPr/>
        <p:txBody>
          <a:bodyPr/>
          <a:lstStyle/>
          <a:p>
            <a:pPr marL="0" marR="0" lvl="0" indent="0" algn="l" defTabSz="730213"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itchFamily="-65" charset="0"/>
                <a:ea typeface="Arial Unicode MS" pitchFamily="-65" charset="0"/>
                <a:cs typeface="Arial Unicode MS" pitchFamily="-65" charset="0"/>
              </a:rPr>
              <a:t>4x3_ASM_2011_Weldon_Close_04-28-11_v14.pptx</a:t>
            </a:r>
          </a:p>
        </p:txBody>
      </p:sp>
      <p:sp>
        <p:nvSpPr>
          <p:cNvPr id="7" name="Slide Number Placeholder 6"/>
          <p:cNvSpPr>
            <a:spLocks noGrp="1"/>
          </p:cNvSpPr>
          <p:nvPr>
            <p:ph type="sldNum" sz="quarter" idx="5"/>
          </p:nvPr>
        </p:nvSpPr>
        <p:spPr/>
        <p:txBody>
          <a:bodyPr/>
          <a:lstStyle/>
          <a:p>
            <a:pPr marL="0" marR="0" lvl="0" indent="0" algn="r" defTabSz="730213" rtl="0" eaLnBrk="0" fontAlgn="base" latinLnBrk="0" hangingPunct="0">
              <a:lnSpc>
                <a:spcPct val="100000"/>
              </a:lnSpc>
              <a:spcBef>
                <a:spcPct val="0"/>
              </a:spcBef>
              <a:spcAft>
                <a:spcPct val="0"/>
              </a:spcAft>
              <a:buClrTx/>
              <a:buSzTx/>
              <a:buFontTx/>
              <a:buNone/>
              <a:tabLst/>
              <a:defRPr/>
            </a:pPr>
            <a:fld id="{B976D8D5-0ECD-3A4D-8E63-E16D685F0695}" type="slidenum">
              <a:rPr kumimoji="0" lang="en-US" sz="1200" b="0" i="0" u="none" strike="noStrike" kern="1200" cap="none" spc="0" normalizeH="0" baseline="0" noProof="0" smtClean="0">
                <a:ln>
                  <a:noFill/>
                </a:ln>
                <a:solidFill>
                  <a:prstClr val="black"/>
                </a:solidFill>
                <a:effectLst/>
                <a:uLnTx/>
                <a:uFillTx/>
                <a:latin typeface="Arial" pitchFamily="-65" charset="0"/>
                <a:ea typeface="Arial Unicode MS" pitchFamily="-65" charset="0"/>
                <a:cs typeface="Arial Unicode MS" pitchFamily="-65" charset="0"/>
              </a:rPr>
              <a:pPr marL="0" marR="0" lvl="0" indent="0" algn="r" defTabSz="730213"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rial" pitchFamily="-65" charset="0"/>
              <a:ea typeface="Arial Unicode MS" pitchFamily="-65" charset="0"/>
              <a:cs typeface="Arial Unicode MS" pitchFamily="-65" charset="0"/>
            </a:endParaRPr>
          </a:p>
        </p:txBody>
      </p:sp>
    </p:spTree>
    <p:extLst>
      <p:ext uri="{BB962C8B-B14F-4D97-AF65-F5344CB8AC3E}">
        <p14:creationId xmlns:p14="http://schemas.microsoft.com/office/powerpoint/2010/main" val="2419616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918A0-28F0-440C-BB9C-ED3EB12F0F5E}" type="slidenum">
              <a:rPr lang="en-US" smtClean="0"/>
              <a:t>11</a:t>
            </a:fld>
            <a:endParaRPr lang="en-US"/>
          </a:p>
        </p:txBody>
      </p:sp>
    </p:spTree>
    <p:extLst>
      <p:ext uri="{BB962C8B-B14F-4D97-AF65-F5344CB8AC3E}">
        <p14:creationId xmlns:p14="http://schemas.microsoft.com/office/powerpoint/2010/main" val="326255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918A0-28F0-440C-BB9C-ED3EB12F0F5E}" type="slidenum">
              <a:rPr lang="en-US" smtClean="0"/>
              <a:t>12</a:t>
            </a:fld>
            <a:endParaRPr lang="en-US"/>
          </a:p>
        </p:txBody>
      </p:sp>
    </p:spTree>
    <p:extLst>
      <p:ext uri="{BB962C8B-B14F-4D97-AF65-F5344CB8AC3E}">
        <p14:creationId xmlns:p14="http://schemas.microsoft.com/office/powerpoint/2010/main" val="4112409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918A0-28F0-440C-BB9C-ED3EB12F0F5E}" type="slidenum">
              <a:rPr lang="en-US" smtClean="0"/>
              <a:t>13</a:t>
            </a:fld>
            <a:endParaRPr lang="en-US"/>
          </a:p>
        </p:txBody>
      </p:sp>
    </p:spTree>
    <p:extLst>
      <p:ext uri="{BB962C8B-B14F-4D97-AF65-F5344CB8AC3E}">
        <p14:creationId xmlns:p14="http://schemas.microsoft.com/office/powerpoint/2010/main" val="422701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918A0-28F0-440C-BB9C-ED3EB12F0F5E}" type="slidenum">
              <a:rPr lang="en-US" smtClean="0"/>
              <a:t>14</a:t>
            </a:fld>
            <a:endParaRPr lang="en-US"/>
          </a:p>
        </p:txBody>
      </p:sp>
    </p:spTree>
    <p:extLst>
      <p:ext uri="{BB962C8B-B14F-4D97-AF65-F5344CB8AC3E}">
        <p14:creationId xmlns:p14="http://schemas.microsoft.com/office/powerpoint/2010/main" val="29281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9E1B4-9039-BB91-78EC-2ABA8BF08D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F324A6-D560-1074-62CA-ABCED52382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B9175A-9801-9FA1-A0BF-688114C50672}"/>
              </a:ext>
            </a:extLst>
          </p:cNvPr>
          <p:cNvSpPr>
            <a:spLocks noGrp="1"/>
          </p:cNvSpPr>
          <p:nvPr>
            <p:ph type="dt" sz="half" idx="10"/>
          </p:nvPr>
        </p:nvSpPr>
        <p:spPr/>
        <p:txBody>
          <a:bodyPr/>
          <a:lstStyle/>
          <a:p>
            <a:fld id="{C825E90A-7CC9-154F-BBBE-54856FD69621}" type="datetimeFigureOut">
              <a:rPr lang="en-US" smtClean="0"/>
              <a:t>7/26/24</a:t>
            </a:fld>
            <a:endParaRPr lang="en-US"/>
          </a:p>
        </p:txBody>
      </p:sp>
      <p:sp>
        <p:nvSpPr>
          <p:cNvPr id="5" name="Footer Placeholder 4">
            <a:extLst>
              <a:ext uri="{FF2B5EF4-FFF2-40B4-BE49-F238E27FC236}">
                <a16:creationId xmlns:a16="http://schemas.microsoft.com/office/drawing/2014/main" id="{BDFA05EC-1C19-68F2-BC96-8492F9AF6B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679067-7061-794E-198E-440DA28CBB33}"/>
              </a:ext>
            </a:extLst>
          </p:cNvPr>
          <p:cNvSpPr>
            <a:spLocks noGrp="1"/>
          </p:cNvSpPr>
          <p:nvPr>
            <p:ph type="sldNum" sz="quarter" idx="12"/>
          </p:nvPr>
        </p:nvSpPr>
        <p:spPr/>
        <p:txBody>
          <a:bodyPr/>
          <a:lstStyle/>
          <a:p>
            <a:fld id="{D2D6F6FA-C0F9-034A-85BC-CFBBEACE9A27}" type="slidenum">
              <a:rPr lang="en-US" smtClean="0"/>
              <a:t>‹#›</a:t>
            </a:fld>
            <a:endParaRPr lang="en-US"/>
          </a:p>
        </p:txBody>
      </p:sp>
    </p:spTree>
    <p:extLst>
      <p:ext uri="{BB962C8B-B14F-4D97-AF65-F5344CB8AC3E}">
        <p14:creationId xmlns:p14="http://schemas.microsoft.com/office/powerpoint/2010/main" val="1584491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98A5C-2EDA-59A7-E191-F28B6669DD9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7B9530-F002-58F3-7BCA-E3B136CD6E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049A9D-B645-86C9-F569-FEFD675A599D}"/>
              </a:ext>
            </a:extLst>
          </p:cNvPr>
          <p:cNvSpPr>
            <a:spLocks noGrp="1"/>
          </p:cNvSpPr>
          <p:nvPr>
            <p:ph type="dt" sz="half" idx="10"/>
          </p:nvPr>
        </p:nvSpPr>
        <p:spPr/>
        <p:txBody>
          <a:bodyPr/>
          <a:lstStyle/>
          <a:p>
            <a:fld id="{C825E90A-7CC9-154F-BBBE-54856FD69621}" type="datetimeFigureOut">
              <a:rPr lang="en-US" smtClean="0"/>
              <a:t>7/26/24</a:t>
            </a:fld>
            <a:endParaRPr lang="en-US"/>
          </a:p>
        </p:txBody>
      </p:sp>
      <p:sp>
        <p:nvSpPr>
          <p:cNvPr id="5" name="Footer Placeholder 4">
            <a:extLst>
              <a:ext uri="{FF2B5EF4-FFF2-40B4-BE49-F238E27FC236}">
                <a16:creationId xmlns:a16="http://schemas.microsoft.com/office/drawing/2014/main" id="{037CE45A-07D0-0243-BBCD-1BAD234984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A25DB4-E6D6-4482-9303-CE4F83D8DBA4}"/>
              </a:ext>
            </a:extLst>
          </p:cNvPr>
          <p:cNvSpPr>
            <a:spLocks noGrp="1"/>
          </p:cNvSpPr>
          <p:nvPr>
            <p:ph type="sldNum" sz="quarter" idx="12"/>
          </p:nvPr>
        </p:nvSpPr>
        <p:spPr/>
        <p:txBody>
          <a:bodyPr/>
          <a:lstStyle/>
          <a:p>
            <a:fld id="{D2D6F6FA-C0F9-034A-85BC-CFBBEACE9A27}" type="slidenum">
              <a:rPr lang="en-US" smtClean="0"/>
              <a:t>‹#›</a:t>
            </a:fld>
            <a:endParaRPr lang="en-US"/>
          </a:p>
        </p:txBody>
      </p:sp>
    </p:spTree>
    <p:extLst>
      <p:ext uri="{BB962C8B-B14F-4D97-AF65-F5344CB8AC3E}">
        <p14:creationId xmlns:p14="http://schemas.microsoft.com/office/powerpoint/2010/main" val="936712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22BE1C-1050-BD7A-5003-3674C68F15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A67855-2573-2B9F-2FED-4A9752C8EC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84C708-9DF7-9ACB-1A57-68DA745085B1}"/>
              </a:ext>
            </a:extLst>
          </p:cNvPr>
          <p:cNvSpPr>
            <a:spLocks noGrp="1"/>
          </p:cNvSpPr>
          <p:nvPr>
            <p:ph type="dt" sz="half" idx="10"/>
          </p:nvPr>
        </p:nvSpPr>
        <p:spPr/>
        <p:txBody>
          <a:bodyPr/>
          <a:lstStyle/>
          <a:p>
            <a:fld id="{C825E90A-7CC9-154F-BBBE-54856FD69621}" type="datetimeFigureOut">
              <a:rPr lang="en-US" smtClean="0"/>
              <a:t>7/26/24</a:t>
            </a:fld>
            <a:endParaRPr lang="en-US"/>
          </a:p>
        </p:txBody>
      </p:sp>
      <p:sp>
        <p:nvSpPr>
          <p:cNvPr id="5" name="Footer Placeholder 4">
            <a:extLst>
              <a:ext uri="{FF2B5EF4-FFF2-40B4-BE49-F238E27FC236}">
                <a16:creationId xmlns:a16="http://schemas.microsoft.com/office/drawing/2014/main" id="{1BCB219E-CC2A-E228-1A35-F665F999ED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4FE28F-A2FB-5D45-D17C-5BDB3CD67799}"/>
              </a:ext>
            </a:extLst>
          </p:cNvPr>
          <p:cNvSpPr>
            <a:spLocks noGrp="1"/>
          </p:cNvSpPr>
          <p:nvPr>
            <p:ph type="sldNum" sz="quarter" idx="12"/>
          </p:nvPr>
        </p:nvSpPr>
        <p:spPr/>
        <p:txBody>
          <a:bodyPr/>
          <a:lstStyle/>
          <a:p>
            <a:fld id="{D2D6F6FA-C0F9-034A-85BC-CFBBEACE9A27}" type="slidenum">
              <a:rPr lang="en-US" smtClean="0"/>
              <a:t>‹#›</a:t>
            </a:fld>
            <a:endParaRPr lang="en-US"/>
          </a:p>
        </p:txBody>
      </p:sp>
    </p:spTree>
    <p:extLst>
      <p:ext uri="{BB962C8B-B14F-4D97-AF65-F5344CB8AC3E}">
        <p14:creationId xmlns:p14="http://schemas.microsoft.com/office/powerpoint/2010/main" val="3209543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3D6D98-694B-38C1-252A-A184BB706B56}"/>
              </a:ext>
            </a:extLst>
          </p:cNvPr>
          <p:cNvSpPr>
            <a:spLocks noGrp="1"/>
          </p:cNvSpPr>
          <p:nvPr>
            <p:ph type="title"/>
          </p:nvPr>
        </p:nvSpPr>
        <p:spPr>
          <a:xfrm>
            <a:off x="4694547" y="2203351"/>
            <a:ext cx="6685817" cy="1325563"/>
          </a:xfrm>
        </p:spPr>
        <p:txBody>
          <a:bodyPr/>
          <a:lstStyle>
            <a:lvl1pPr>
              <a:defRPr>
                <a:solidFill>
                  <a:schemeClr val="accent1"/>
                </a:solidFill>
              </a:defRPr>
            </a:lvl1pPr>
          </a:lstStyle>
          <a:p>
            <a:r>
              <a:rPr lang="en-US"/>
              <a:t>Click to edit Master title style</a:t>
            </a:r>
          </a:p>
        </p:txBody>
      </p:sp>
      <p:sp>
        <p:nvSpPr>
          <p:cNvPr id="5" name="Text Placeholder 4">
            <a:extLst>
              <a:ext uri="{FF2B5EF4-FFF2-40B4-BE49-F238E27FC236}">
                <a16:creationId xmlns:a16="http://schemas.microsoft.com/office/drawing/2014/main" id="{61EFFB25-5294-E1CD-3195-A2EF5E239DB8}"/>
              </a:ext>
            </a:extLst>
          </p:cNvPr>
          <p:cNvSpPr>
            <a:spLocks noGrp="1"/>
          </p:cNvSpPr>
          <p:nvPr>
            <p:ph type="body" sz="quarter" idx="10" hasCustomPrompt="1"/>
          </p:nvPr>
        </p:nvSpPr>
        <p:spPr>
          <a:xfrm>
            <a:off x="4694238" y="3836988"/>
            <a:ext cx="6686550" cy="696912"/>
          </a:xfrm>
        </p:spPr>
        <p:txBody>
          <a:bodyPr/>
          <a:lstStyle>
            <a:lvl1pPr marL="0" indent="0">
              <a:buNone/>
              <a:defRPr>
                <a:solidFill>
                  <a:schemeClr val="accent3"/>
                </a:solidFill>
              </a:defRPr>
            </a:lvl1pPr>
          </a:lstStyle>
          <a:p>
            <a:pPr lvl="0"/>
            <a:r>
              <a:rPr lang="en-US"/>
              <a:t>Presentation Subtitle or Date</a:t>
            </a:r>
          </a:p>
        </p:txBody>
      </p:sp>
    </p:spTree>
    <p:extLst>
      <p:ext uri="{BB962C8B-B14F-4D97-AF65-F5344CB8AC3E}">
        <p14:creationId xmlns:p14="http://schemas.microsoft.com/office/powerpoint/2010/main" val="19812383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50BE8-338F-299C-1DC6-01EEE28738D8}"/>
              </a:ext>
            </a:extLst>
          </p:cNvPr>
          <p:cNvSpPr>
            <a:spLocks noGrp="1"/>
          </p:cNvSpPr>
          <p:nvPr>
            <p:ph type="title"/>
          </p:nvPr>
        </p:nvSpPr>
        <p:spPr>
          <a:xfrm>
            <a:off x="4637988" y="365125"/>
            <a:ext cx="7034608" cy="1325563"/>
          </a:xfrm>
        </p:spPr>
        <p:txBody>
          <a:bodyPr/>
          <a:lstStyle/>
          <a:p>
            <a:r>
              <a:rPr lang="en-US"/>
              <a:t>Click to edit Master title style</a:t>
            </a:r>
          </a:p>
        </p:txBody>
      </p:sp>
      <p:sp>
        <p:nvSpPr>
          <p:cNvPr id="4" name="Text Placeholder 3">
            <a:extLst>
              <a:ext uri="{FF2B5EF4-FFF2-40B4-BE49-F238E27FC236}">
                <a16:creationId xmlns:a16="http://schemas.microsoft.com/office/drawing/2014/main" id="{E9C49AA8-CC93-8A8E-09C6-30DD336F4AE4}"/>
              </a:ext>
            </a:extLst>
          </p:cNvPr>
          <p:cNvSpPr>
            <a:spLocks noGrp="1"/>
          </p:cNvSpPr>
          <p:nvPr>
            <p:ph type="body" sz="quarter" idx="10"/>
          </p:nvPr>
        </p:nvSpPr>
        <p:spPr>
          <a:xfrm>
            <a:off x="4637989" y="1912938"/>
            <a:ext cx="7034900" cy="4260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55071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0FAFDED-DF1F-1521-CDE8-2F7B3B41A2E8}"/>
              </a:ext>
            </a:extLst>
          </p:cNvPr>
          <p:cNvSpPr>
            <a:spLocks noGrp="1"/>
          </p:cNvSpPr>
          <p:nvPr>
            <p:ph type="title" hasCustomPrompt="1"/>
          </p:nvPr>
        </p:nvSpPr>
        <p:spPr>
          <a:xfrm>
            <a:off x="4260914" y="365125"/>
            <a:ext cx="7411681" cy="1325563"/>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4D846640-2C49-D90C-1AF4-1E51F25D49C6}"/>
              </a:ext>
            </a:extLst>
          </p:cNvPr>
          <p:cNvSpPr>
            <a:spLocks noGrp="1"/>
          </p:cNvSpPr>
          <p:nvPr>
            <p:ph type="body" sz="quarter" idx="10"/>
          </p:nvPr>
        </p:nvSpPr>
        <p:spPr>
          <a:xfrm>
            <a:off x="4258032" y="2101850"/>
            <a:ext cx="7411681" cy="3875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78677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A559A-6161-D32A-FBB4-1C6F989C6484}"/>
              </a:ext>
            </a:extLst>
          </p:cNvPr>
          <p:cNvSpPr>
            <a:spLocks noGrp="1"/>
          </p:cNvSpPr>
          <p:nvPr>
            <p:ph type="title"/>
          </p:nvPr>
        </p:nvSpPr>
        <p:spPr>
          <a:xfrm>
            <a:off x="838200" y="365126"/>
            <a:ext cx="10834396" cy="888640"/>
          </a:xfrm>
        </p:spPr>
        <p:txBody>
          <a:bodyPr/>
          <a:lstStyle>
            <a:lvl1pPr>
              <a:defRPr>
                <a:solidFill>
                  <a:schemeClr val="bg2"/>
                </a:solidFill>
              </a:defRPr>
            </a:lvl1pPr>
          </a:lstStyle>
          <a:p>
            <a:r>
              <a:rPr lang="en-US"/>
              <a:t>Click to edit Master title style</a:t>
            </a:r>
          </a:p>
        </p:txBody>
      </p:sp>
      <p:sp>
        <p:nvSpPr>
          <p:cNvPr id="4" name="Text Placeholder 3">
            <a:extLst>
              <a:ext uri="{FF2B5EF4-FFF2-40B4-BE49-F238E27FC236}">
                <a16:creationId xmlns:a16="http://schemas.microsoft.com/office/drawing/2014/main" id="{9A617723-F3E7-8761-E4F0-9F3AC9649C66}"/>
              </a:ext>
            </a:extLst>
          </p:cNvPr>
          <p:cNvSpPr>
            <a:spLocks noGrp="1"/>
          </p:cNvSpPr>
          <p:nvPr>
            <p:ph type="body" sz="quarter" idx="10"/>
          </p:nvPr>
        </p:nvSpPr>
        <p:spPr>
          <a:xfrm>
            <a:off x="838200" y="1649413"/>
            <a:ext cx="10834688" cy="4222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22826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F1250-6372-C807-D414-344749984C17}"/>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9460C701-6071-5263-8C67-2902F959EE06}"/>
              </a:ext>
            </a:extLst>
          </p:cNvPr>
          <p:cNvSpPr>
            <a:spLocks noGrp="1"/>
          </p:cNvSpPr>
          <p:nvPr>
            <p:ph type="body" sz="quarter" idx="10"/>
          </p:nvPr>
        </p:nvSpPr>
        <p:spPr>
          <a:xfrm>
            <a:off x="838200" y="2063750"/>
            <a:ext cx="10834688" cy="2357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98393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50AD8-52A6-370F-DFC4-30E3B5006CF6}"/>
              </a:ext>
            </a:extLst>
          </p:cNvPr>
          <p:cNvSpPr>
            <a:spLocks noGrp="1"/>
          </p:cNvSpPr>
          <p:nvPr>
            <p:ph type="title" hasCustomPrompt="1"/>
          </p:nvPr>
        </p:nvSpPr>
        <p:spPr>
          <a:xfrm>
            <a:off x="2328420" y="365125"/>
            <a:ext cx="9344175" cy="1325563"/>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644E6020-8AA7-2546-00E7-EF8BD570F83D}"/>
              </a:ext>
            </a:extLst>
          </p:cNvPr>
          <p:cNvSpPr>
            <a:spLocks noGrp="1"/>
          </p:cNvSpPr>
          <p:nvPr>
            <p:ph type="body" sz="quarter" idx="10"/>
          </p:nvPr>
        </p:nvSpPr>
        <p:spPr>
          <a:xfrm>
            <a:off x="2328420" y="2101850"/>
            <a:ext cx="9344175" cy="3894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93729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6FC9F28-8BFB-9717-1963-C8A13B373C30}"/>
              </a:ext>
            </a:extLst>
          </p:cNvPr>
          <p:cNvSpPr>
            <a:spLocks noGrp="1"/>
          </p:cNvSpPr>
          <p:nvPr>
            <p:ph type="title" hasCustomPrompt="1"/>
          </p:nvPr>
        </p:nvSpPr>
        <p:spPr>
          <a:xfrm>
            <a:off x="4750816" y="365125"/>
            <a:ext cx="6921780" cy="1325563"/>
          </a:xfrm>
        </p:spPr>
        <p:txBody>
          <a:bodyPr>
            <a:normAutofit/>
          </a:bodyPr>
          <a:lstStyle>
            <a:lvl1pPr>
              <a:defRPr sz="3600">
                <a:solidFill>
                  <a:schemeClr val="bg2"/>
                </a:solidFill>
              </a:defRPr>
            </a:lvl1pPr>
          </a:lstStyle>
          <a:p>
            <a:r>
              <a:rPr lang="en-US"/>
              <a:t>Title</a:t>
            </a:r>
          </a:p>
        </p:txBody>
      </p:sp>
      <p:sp>
        <p:nvSpPr>
          <p:cNvPr id="4" name="Text Placeholder 3">
            <a:extLst>
              <a:ext uri="{FF2B5EF4-FFF2-40B4-BE49-F238E27FC236}">
                <a16:creationId xmlns:a16="http://schemas.microsoft.com/office/drawing/2014/main" id="{5B3435E3-B0FE-FD3C-30C5-1C7FCE8F45C3}"/>
              </a:ext>
            </a:extLst>
          </p:cNvPr>
          <p:cNvSpPr>
            <a:spLocks noGrp="1"/>
          </p:cNvSpPr>
          <p:nvPr>
            <p:ph type="body" sz="quarter" idx="10"/>
          </p:nvPr>
        </p:nvSpPr>
        <p:spPr>
          <a:xfrm>
            <a:off x="4751108" y="2120900"/>
            <a:ext cx="6921780" cy="3949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6657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C93C5-DC69-CF0C-A968-743B7621CDE4}"/>
              </a:ext>
            </a:extLst>
          </p:cNvPr>
          <p:cNvSpPr>
            <a:spLocks noGrp="1"/>
          </p:cNvSpPr>
          <p:nvPr>
            <p:ph type="title"/>
          </p:nvPr>
        </p:nvSpPr>
        <p:spPr/>
        <p:txBody>
          <a:bodyPr/>
          <a:lstStyle>
            <a:lvl1pPr>
              <a:defRPr>
                <a:solidFill>
                  <a:schemeClr val="bg2"/>
                </a:solidFill>
              </a:defRPr>
            </a:lvl1pPr>
          </a:lstStyle>
          <a:p>
            <a:r>
              <a:rPr lang="en-US"/>
              <a:t>Click to edit Master title style</a:t>
            </a:r>
          </a:p>
        </p:txBody>
      </p:sp>
      <p:sp>
        <p:nvSpPr>
          <p:cNvPr id="4" name="Text Placeholder 3">
            <a:extLst>
              <a:ext uri="{FF2B5EF4-FFF2-40B4-BE49-F238E27FC236}">
                <a16:creationId xmlns:a16="http://schemas.microsoft.com/office/drawing/2014/main" id="{978517F2-EDC0-55D1-3C20-37122B382E12}"/>
              </a:ext>
            </a:extLst>
          </p:cNvPr>
          <p:cNvSpPr>
            <a:spLocks noGrp="1"/>
          </p:cNvSpPr>
          <p:nvPr>
            <p:ph type="body" sz="quarter" idx="10"/>
          </p:nvPr>
        </p:nvSpPr>
        <p:spPr>
          <a:xfrm>
            <a:off x="838200" y="2243138"/>
            <a:ext cx="7881938" cy="3290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1408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D8764-52CA-57FC-F2DC-76A50921F4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318482-B4A0-CFD4-7FDB-79B17606A4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62D5AD-93B1-1C40-8696-02106AFCF00E}"/>
              </a:ext>
            </a:extLst>
          </p:cNvPr>
          <p:cNvSpPr>
            <a:spLocks noGrp="1"/>
          </p:cNvSpPr>
          <p:nvPr>
            <p:ph type="dt" sz="half" idx="10"/>
          </p:nvPr>
        </p:nvSpPr>
        <p:spPr/>
        <p:txBody>
          <a:bodyPr/>
          <a:lstStyle/>
          <a:p>
            <a:fld id="{C825E90A-7CC9-154F-BBBE-54856FD69621}" type="datetimeFigureOut">
              <a:rPr lang="en-US" smtClean="0"/>
              <a:t>7/26/24</a:t>
            </a:fld>
            <a:endParaRPr lang="en-US"/>
          </a:p>
        </p:txBody>
      </p:sp>
      <p:sp>
        <p:nvSpPr>
          <p:cNvPr id="5" name="Footer Placeholder 4">
            <a:extLst>
              <a:ext uri="{FF2B5EF4-FFF2-40B4-BE49-F238E27FC236}">
                <a16:creationId xmlns:a16="http://schemas.microsoft.com/office/drawing/2014/main" id="{4091E1CA-67C1-23FC-5AF0-BBBD515D40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A240C4-26B0-E1AC-82C8-3276981CE087}"/>
              </a:ext>
            </a:extLst>
          </p:cNvPr>
          <p:cNvSpPr>
            <a:spLocks noGrp="1"/>
          </p:cNvSpPr>
          <p:nvPr>
            <p:ph type="sldNum" sz="quarter" idx="12"/>
          </p:nvPr>
        </p:nvSpPr>
        <p:spPr/>
        <p:txBody>
          <a:bodyPr/>
          <a:lstStyle/>
          <a:p>
            <a:fld id="{D2D6F6FA-C0F9-034A-85BC-CFBBEACE9A27}" type="slidenum">
              <a:rPr lang="en-US" smtClean="0"/>
              <a:t>‹#›</a:t>
            </a:fld>
            <a:endParaRPr lang="en-US"/>
          </a:p>
        </p:txBody>
      </p:sp>
    </p:spTree>
    <p:extLst>
      <p:ext uri="{BB962C8B-B14F-4D97-AF65-F5344CB8AC3E}">
        <p14:creationId xmlns:p14="http://schemas.microsoft.com/office/powerpoint/2010/main" val="12523636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A558B-7B5E-4ECF-8EE7-8BFB7086377D}"/>
              </a:ext>
            </a:extLst>
          </p:cNvPr>
          <p:cNvSpPr>
            <a:spLocks noGrp="1"/>
          </p:cNvSpPr>
          <p:nvPr>
            <p:ph type="title" hasCustomPrompt="1"/>
          </p:nvPr>
        </p:nvSpPr>
        <p:spPr>
          <a:xfrm>
            <a:off x="678802" y="1373793"/>
            <a:ext cx="10834396" cy="945201"/>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A3077D6D-7B08-35B9-9320-25F36804ECAA}"/>
              </a:ext>
            </a:extLst>
          </p:cNvPr>
          <p:cNvSpPr>
            <a:spLocks noGrp="1"/>
          </p:cNvSpPr>
          <p:nvPr>
            <p:ph type="body" sz="quarter" idx="10"/>
          </p:nvPr>
        </p:nvSpPr>
        <p:spPr>
          <a:xfrm>
            <a:off x="678154" y="2573338"/>
            <a:ext cx="10834396" cy="3346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7641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68B64-A371-C669-9135-01193236E0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04F7B1-3E91-F23E-628A-E42C3AE3815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437344-B83B-34F1-F847-C072AC2D4295}"/>
              </a:ext>
            </a:extLst>
          </p:cNvPr>
          <p:cNvSpPr>
            <a:spLocks noGrp="1"/>
          </p:cNvSpPr>
          <p:nvPr>
            <p:ph type="dt" sz="half" idx="10"/>
          </p:nvPr>
        </p:nvSpPr>
        <p:spPr/>
        <p:txBody>
          <a:bodyPr/>
          <a:lstStyle/>
          <a:p>
            <a:fld id="{C825E90A-7CC9-154F-BBBE-54856FD69621}" type="datetimeFigureOut">
              <a:rPr lang="en-US" smtClean="0"/>
              <a:t>7/26/24</a:t>
            </a:fld>
            <a:endParaRPr lang="en-US"/>
          </a:p>
        </p:txBody>
      </p:sp>
      <p:sp>
        <p:nvSpPr>
          <p:cNvPr id="5" name="Footer Placeholder 4">
            <a:extLst>
              <a:ext uri="{FF2B5EF4-FFF2-40B4-BE49-F238E27FC236}">
                <a16:creationId xmlns:a16="http://schemas.microsoft.com/office/drawing/2014/main" id="{8FB17DF5-B59E-AF5A-AD73-D2D1F90DEF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218544-5129-3864-ED4A-4EF5C24DE661}"/>
              </a:ext>
            </a:extLst>
          </p:cNvPr>
          <p:cNvSpPr>
            <a:spLocks noGrp="1"/>
          </p:cNvSpPr>
          <p:nvPr>
            <p:ph type="sldNum" sz="quarter" idx="12"/>
          </p:nvPr>
        </p:nvSpPr>
        <p:spPr/>
        <p:txBody>
          <a:bodyPr/>
          <a:lstStyle/>
          <a:p>
            <a:fld id="{D2D6F6FA-C0F9-034A-85BC-CFBBEACE9A27}" type="slidenum">
              <a:rPr lang="en-US" smtClean="0"/>
              <a:t>‹#›</a:t>
            </a:fld>
            <a:endParaRPr lang="en-US"/>
          </a:p>
        </p:txBody>
      </p:sp>
    </p:spTree>
    <p:extLst>
      <p:ext uri="{BB962C8B-B14F-4D97-AF65-F5344CB8AC3E}">
        <p14:creationId xmlns:p14="http://schemas.microsoft.com/office/powerpoint/2010/main" val="4125645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70490-5516-017C-563F-6302F36483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F84FED-F604-30C0-B217-E419F04371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F2C3DD-1DA8-AE97-E5AB-3B0E404A93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024E7A-8326-5C8D-42A6-1B2A0820AF8A}"/>
              </a:ext>
            </a:extLst>
          </p:cNvPr>
          <p:cNvSpPr>
            <a:spLocks noGrp="1"/>
          </p:cNvSpPr>
          <p:nvPr>
            <p:ph type="dt" sz="half" idx="10"/>
          </p:nvPr>
        </p:nvSpPr>
        <p:spPr/>
        <p:txBody>
          <a:bodyPr/>
          <a:lstStyle/>
          <a:p>
            <a:fld id="{C825E90A-7CC9-154F-BBBE-54856FD69621}" type="datetimeFigureOut">
              <a:rPr lang="en-US" smtClean="0"/>
              <a:t>7/26/24</a:t>
            </a:fld>
            <a:endParaRPr lang="en-US"/>
          </a:p>
        </p:txBody>
      </p:sp>
      <p:sp>
        <p:nvSpPr>
          <p:cNvPr id="6" name="Footer Placeholder 5">
            <a:extLst>
              <a:ext uri="{FF2B5EF4-FFF2-40B4-BE49-F238E27FC236}">
                <a16:creationId xmlns:a16="http://schemas.microsoft.com/office/drawing/2014/main" id="{73DC8FAC-820F-C093-0ED9-1FF8961D26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662728-079A-FFE3-8A29-7D23A943B7F0}"/>
              </a:ext>
            </a:extLst>
          </p:cNvPr>
          <p:cNvSpPr>
            <a:spLocks noGrp="1"/>
          </p:cNvSpPr>
          <p:nvPr>
            <p:ph type="sldNum" sz="quarter" idx="12"/>
          </p:nvPr>
        </p:nvSpPr>
        <p:spPr/>
        <p:txBody>
          <a:bodyPr/>
          <a:lstStyle/>
          <a:p>
            <a:fld id="{D2D6F6FA-C0F9-034A-85BC-CFBBEACE9A27}" type="slidenum">
              <a:rPr lang="en-US" smtClean="0"/>
              <a:t>‹#›</a:t>
            </a:fld>
            <a:endParaRPr lang="en-US"/>
          </a:p>
        </p:txBody>
      </p:sp>
    </p:spTree>
    <p:extLst>
      <p:ext uri="{BB962C8B-B14F-4D97-AF65-F5344CB8AC3E}">
        <p14:creationId xmlns:p14="http://schemas.microsoft.com/office/powerpoint/2010/main" val="3456010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84F51-E8EE-9739-F14F-6726D2A17E5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8CF8932-5465-1FDF-A770-22E6D1D72B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29417B-6493-3175-57B9-6C2FE8164E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105CB5B-6797-FC28-D5AF-58BE1051C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0D823A-A2F3-809D-0964-0F8B641D360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225ADB-361C-CA7E-64F4-D87757F11260}"/>
              </a:ext>
            </a:extLst>
          </p:cNvPr>
          <p:cNvSpPr>
            <a:spLocks noGrp="1"/>
          </p:cNvSpPr>
          <p:nvPr>
            <p:ph type="dt" sz="half" idx="10"/>
          </p:nvPr>
        </p:nvSpPr>
        <p:spPr/>
        <p:txBody>
          <a:bodyPr/>
          <a:lstStyle/>
          <a:p>
            <a:fld id="{C825E90A-7CC9-154F-BBBE-54856FD69621}" type="datetimeFigureOut">
              <a:rPr lang="en-US" smtClean="0"/>
              <a:t>7/26/24</a:t>
            </a:fld>
            <a:endParaRPr lang="en-US"/>
          </a:p>
        </p:txBody>
      </p:sp>
      <p:sp>
        <p:nvSpPr>
          <p:cNvPr id="8" name="Footer Placeholder 7">
            <a:extLst>
              <a:ext uri="{FF2B5EF4-FFF2-40B4-BE49-F238E27FC236}">
                <a16:creationId xmlns:a16="http://schemas.microsoft.com/office/drawing/2014/main" id="{9659834F-6CF8-ABE1-6216-EF8E01929C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53995A-8EAB-7864-9C3F-A2697711A889}"/>
              </a:ext>
            </a:extLst>
          </p:cNvPr>
          <p:cNvSpPr>
            <a:spLocks noGrp="1"/>
          </p:cNvSpPr>
          <p:nvPr>
            <p:ph type="sldNum" sz="quarter" idx="12"/>
          </p:nvPr>
        </p:nvSpPr>
        <p:spPr/>
        <p:txBody>
          <a:bodyPr/>
          <a:lstStyle/>
          <a:p>
            <a:fld id="{D2D6F6FA-C0F9-034A-85BC-CFBBEACE9A27}" type="slidenum">
              <a:rPr lang="en-US" smtClean="0"/>
              <a:t>‹#›</a:t>
            </a:fld>
            <a:endParaRPr lang="en-US"/>
          </a:p>
        </p:txBody>
      </p:sp>
    </p:spTree>
    <p:extLst>
      <p:ext uri="{BB962C8B-B14F-4D97-AF65-F5344CB8AC3E}">
        <p14:creationId xmlns:p14="http://schemas.microsoft.com/office/powerpoint/2010/main" val="3058564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022BA-7C2B-6AC5-0990-381DBEF08A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354EEE-23A5-FA8A-57F6-122EF17A2D9D}"/>
              </a:ext>
            </a:extLst>
          </p:cNvPr>
          <p:cNvSpPr>
            <a:spLocks noGrp="1"/>
          </p:cNvSpPr>
          <p:nvPr>
            <p:ph type="dt" sz="half" idx="10"/>
          </p:nvPr>
        </p:nvSpPr>
        <p:spPr/>
        <p:txBody>
          <a:bodyPr/>
          <a:lstStyle/>
          <a:p>
            <a:fld id="{C825E90A-7CC9-154F-BBBE-54856FD69621}" type="datetimeFigureOut">
              <a:rPr lang="en-US" smtClean="0"/>
              <a:t>7/26/24</a:t>
            </a:fld>
            <a:endParaRPr lang="en-US"/>
          </a:p>
        </p:txBody>
      </p:sp>
      <p:sp>
        <p:nvSpPr>
          <p:cNvPr id="4" name="Footer Placeholder 3">
            <a:extLst>
              <a:ext uri="{FF2B5EF4-FFF2-40B4-BE49-F238E27FC236}">
                <a16:creationId xmlns:a16="http://schemas.microsoft.com/office/drawing/2014/main" id="{5D5B2CE0-05BE-FD00-B834-AE365E9D1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3AB209D-4EE3-D979-FB62-3CC381E3CBB9}"/>
              </a:ext>
            </a:extLst>
          </p:cNvPr>
          <p:cNvSpPr>
            <a:spLocks noGrp="1"/>
          </p:cNvSpPr>
          <p:nvPr>
            <p:ph type="sldNum" sz="quarter" idx="12"/>
          </p:nvPr>
        </p:nvSpPr>
        <p:spPr/>
        <p:txBody>
          <a:bodyPr/>
          <a:lstStyle/>
          <a:p>
            <a:fld id="{D2D6F6FA-C0F9-034A-85BC-CFBBEACE9A27}" type="slidenum">
              <a:rPr lang="en-US" smtClean="0"/>
              <a:t>‹#›</a:t>
            </a:fld>
            <a:endParaRPr lang="en-US"/>
          </a:p>
        </p:txBody>
      </p:sp>
    </p:spTree>
    <p:extLst>
      <p:ext uri="{BB962C8B-B14F-4D97-AF65-F5344CB8AC3E}">
        <p14:creationId xmlns:p14="http://schemas.microsoft.com/office/powerpoint/2010/main" val="98183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D5D4D0-527F-D111-98D7-6A0E8CB73F5D}"/>
              </a:ext>
            </a:extLst>
          </p:cNvPr>
          <p:cNvSpPr>
            <a:spLocks noGrp="1"/>
          </p:cNvSpPr>
          <p:nvPr>
            <p:ph type="dt" sz="half" idx="10"/>
          </p:nvPr>
        </p:nvSpPr>
        <p:spPr/>
        <p:txBody>
          <a:bodyPr/>
          <a:lstStyle/>
          <a:p>
            <a:fld id="{C825E90A-7CC9-154F-BBBE-54856FD69621}" type="datetimeFigureOut">
              <a:rPr lang="en-US" smtClean="0"/>
              <a:t>7/26/24</a:t>
            </a:fld>
            <a:endParaRPr lang="en-US"/>
          </a:p>
        </p:txBody>
      </p:sp>
      <p:sp>
        <p:nvSpPr>
          <p:cNvPr id="3" name="Footer Placeholder 2">
            <a:extLst>
              <a:ext uri="{FF2B5EF4-FFF2-40B4-BE49-F238E27FC236}">
                <a16:creationId xmlns:a16="http://schemas.microsoft.com/office/drawing/2014/main" id="{0303A5DD-88A7-0D3D-6EC8-12FE8A0F38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518C8C-F4E8-F259-6323-D9C2018E0A18}"/>
              </a:ext>
            </a:extLst>
          </p:cNvPr>
          <p:cNvSpPr>
            <a:spLocks noGrp="1"/>
          </p:cNvSpPr>
          <p:nvPr>
            <p:ph type="sldNum" sz="quarter" idx="12"/>
          </p:nvPr>
        </p:nvSpPr>
        <p:spPr/>
        <p:txBody>
          <a:bodyPr/>
          <a:lstStyle/>
          <a:p>
            <a:fld id="{D2D6F6FA-C0F9-034A-85BC-CFBBEACE9A27}" type="slidenum">
              <a:rPr lang="en-US" smtClean="0"/>
              <a:t>‹#›</a:t>
            </a:fld>
            <a:endParaRPr lang="en-US"/>
          </a:p>
        </p:txBody>
      </p:sp>
    </p:spTree>
    <p:extLst>
      <p:ext uri="{BB962C8B-B14F-4D97-AF65-F5344CB8AC3E}">
        <p14:creationId xmlns:p14="http://schemas.microsoft.com/office/powerpoint/2010/main" val="3121156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0C7BB-22FA-D239-1732-4ED529F26E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41E59A-3269-9FA3-C924-8CC13F7BA0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09FA7B-2EAD-D584-26EE-CA19E4B1BB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E113AB-96BC-BF53-C8CA-FD226E1BFFBA}"/>
              </a:ext>
            </a:extLst>
          </p:cNvPr>
          <p:cNvSpPr>
            <a:spLocks noGrp="1"/>
          </p:cNvSpPr>
          <p:nvPr>
            <p:ph type="dt" sz="half" idx="10"/>
          </p:nvPr>
        </p:nvSpPr>
        <p:spPr/>
        <p:txBody>
          <a:bodyPr/>
          <a:lstStyle/>
          <a:p>
            <a:fld id="{C825E90A-7CC9-154F-BBBE-54856FD69621}" type="datetimeFigureOut">
              <a:rPr lang="en-US" smtClean="0"/>
              <a:t>7/26/24</a:t>
            </a:fld>
            <a:endParaRPr lang="en-US"/>
          </a:p>
        </p:txBody>
      </p:sp>
      <p:sp>
        <p:nvSpPr>
          <p:cNvPr id="6" name="Footer Placeholder 5">
            <a:extLst>
              <a:ext uri="{FF2B5EF4-FFF2-40B4-BE49-F238E27FC236}">
                <a16:creationId xmlns:a16="http://schemas.microsoft.com/office/drawing/2014/main" id="{204D8AFC-C361-D675-6E61-D2051C3AA4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720FBD-A308-7752-DA4E-BF96B12217BD}"/>
              </a:ext>
            </a:extLst>
          </p:cNvPr>
          <p:cNvSpPr>
            <a:spLocks noGrp="1"/>
          </p:cNvSpPr>
          <p:nvPr>
            <p:ph type="sldNum" sz="quarter" idx="12"/>
          </p:nvPr>
        </p:nvSpPr>
        <p:spPr/>
        <p:txBody>
          <a:bodyPr/>
          <a:lstStyle/>
          <a:p>
            <a:fld id="{D2D6F6FA-C0F9-034A-85BC-CFBBEACE9A27}" type="slidenum">
              <a:rPr lang="en-US" smtClean="0"/>
              <a:t>‹#›</a:t>
            </a:fld>
            <a:endParaRPr lang="en-US"/>
          </a:p>
        </p:txBody>
      </p:sp>
    </p:spTree>
    <p:extLst>
      <p:ext uri="{BB962C8B-B14F-4D97-AF65-F5344CB8AC3E}">
        <p14:creationId xmlns:p14="http://schemas.microsoft.com/office/powerpoint/2010/main" val="3291619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5C9D9-BF1B-AB58-0843-B2C2A248EF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8AC9AC-D144-5B6E-17C7-60D7589D66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7A4E516-B127-06A6-027E-6CA485213A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512C22-E75D-7C05-4ABB-8BC20819234C}"/>
              </a:ext>
            </a:extLst>
          </p:cNvPr>
          <p:cNvSpPr>
            <a:spLocks noGrp="1"/>
          </p:cNvSpPr>
          <p:nvPr>
            <p:ph type="dt" sz="half" idx="10"/>
          </p:nvPr>
        </p:nvSpPr>
        <p:spPr/>
        <p:txBody>
          <a:bodyPr/>
          <a:lstStyle/>
          <a:p>
            <a:fld id="{C825E90A-7CC9-154F-BBBE-54856FD69621}" type="datetimeFigureOut">
              <a:rPr lang="en-US" smtClean="0"/>
              <a:t>7/26/24</a:t>
            </a:fld>
            <a:endParaRPr lang="en-US"/>
          </a:p>
        </p:txBody>
      </p:sp>
      <p:sp>
        <p:nvSpPr>
          <p:cNvPr id="6" name="Footer Placeholder 5">
            <a:extLst>
              <a:ext uri="{FF2B5EF4-FFF2-40B4-BE49-F238E27FC236}">
                <a16:creationId xmlns:a16="http://schemas.microsoft.com/office/drawing/2014/main" id="{8F7C1197-7D89-28F7-C25E-EBD53A0B44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75FD46-367A-A178-8558-BCAF954BF1FD}"/>
              </a:ext>
            </a:extLst>
          </p:cNvPr>
          <p:cNvSpPr>
            <a:spLocks noGrp="1"/>
          </p:cNvSpPr>
          <p:nvPr>
            <p:ph type="sldNum" sz="quarter" idx="12"/>
          </p:nvPr>
        </p:nvSpPr>
        <p:spPr/>
        <p:txBody>
          <a:bodyPr/>
          <a:lstStyle/>
          <a:p>
            <a:fld id="{D2D6F6FA-C0F9-034A-85BC-CFBBEACE9A27}" type="slidenum">
              <a:rPr lang="en-US" smtClean="0"/>
              <a:t>‹#›</a:t>
            </a:fld>
            <a:endParaRPr lang="en-US"/>
          </a:p>
        </p:txBody>
      </p:sp>
    </p:spTree>
    <p:extLst>
      <p:ext uri="{BB962C8B-B14F-4D97-AF65-F5344CB8AC3E}">
        <p14:creationId xmlns:p14="http://schemas.microsoft.com/office/powerpoint/2010/main" val="69031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A5D49E-F10B-544E-CDF0-AA5EDA057E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1913BA-E1DD-F6FB-B061-818E6BF0DD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F494FE-CD48-7B44-F252-AD38424964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825E90A-7CC9-154F-BBBE-54856FD69621}" type="datetimeFigureOut">
              <a:rPr lang="en-US" smtClean="0"/>
              <a:t>7/26/24</a:t>
            </a:fld>
            <a:endParaRPr lang="en-US"/>
          </a:p>
        </p:txBody>
      </p:sp>
      <p:sp>
        <p:nvSpPr>
          <p:cNvPr id="5" name="Footer Placeholder 4">
            <a:extLst>
              <a:ext uri="{FF2B5EF4-FFF2-40B4-BE49-F238E27FC236}">
                <a16:creationId xmlns:a16="http://schemas.microsoft.com/office/drawing/2014/main" id="{8EA2CE81-99D6-EAD3-A382-5431D126C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02B35C2-C034-6C95-0D95-C7ACCDD3E4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2D6F6FA-C0F9-034A-85BC-CFBBEACE9A27}" type="slidenum">
              <a:rPr lang="en-US" smtClean="0"/>
              <a:t>‹#›</a:t>
            </a:fld>
            <a:endParaRPr lang="en-US"/>
          </a:p>
        </p:txBody>
      </p:sp>
    </p:spTree>
    <p:extLst>
      <p:ext uri="{BB962C8B-B14F-4D97-AF65-F5344CB8AC3E}">
        <p14:creationId xmlns:p14="http://schemas.microsoft.com/office/powerpoint/2010/main" val="3984224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hbavolunteer.knowledgeowl.com/help" TargetMode="External"/><Relationship Id="rId2" Type="http://schemas.openxmlformats.org/officeDocument/2006/relationships/hyperlink" Target="https://us02web.zoom.us/rec/share/lPOJ7dwgIUM3lDCGyuIBlvNQNmAfPf1Zw1UcbkhYVXtXclRy0lHr9wsdL4xVagCr.XGXRofIR0Y0D6Uyb?startTime=1714140162000%20Passcode:%20uJX0Kc%5eH" TargetMode="Externa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hyperlink" Target="https://hbavolunteer.knowledgeowl.com/help/ambassador-coaching-program" TargetMode="Externa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hyperlink" Target="https://globalambassadorprogram.knowledgeowl.com/home/acceptance-letter-template" TargetMode="External"/><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hyperlink" Target="https://dyzz9obi78pm5.cloudfront.net/app/image/id/65faeea4ee105b1b4f6966e8/n/hba-ambassador-program-cohort-registration-instructions.pdf" TargetMode="External"/><Relationship Id="rId4" Type="http://schemas.openxmlformats.org/officeDocument/2006/relationships/hyperlink" Target="https://globalambassadorprogram.knowledgeowl.com/home/hba-ambassador-letter-to-manager"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hyperlink" Target="https://hbanet.knowledgeowl.com/help/quick-start-guide" TargetMode="External"/><Relationship Id="rId2" Type="http://schemas.openxmlformats.org/officeDocument/2006/relationships/hyperlink" Target="https://community.hbanet.org/communities/community-home?CommunityKey=28468d27-33f6-4d77-a6ee-018e57c5369c" TargetMode="External"/><Relationship Id="rId1" Type="http://schemas.openxmlformats.org/officeDocument/2006/relationships/slideLayout" Target="../slideLayouts/slideLayout20.xml"/><Relationship Id="rId4" Type="http://schemas.openxmlformats.org/officeDocument/2006/relationships/image" Target="../media/image22.png"/></Relationships>
</file>

<file path=ppt/slides/_rels/slide43.xml.rels><?xml version="1.0" encoding="UTF-8" standalone="yes"?>
<Relationships xmlns="http://schemas.openxmlformats.org/package/2006/relationships"><Relationship Id="rId3" Type="http://schemas.openxmlformats.org/officeDocument/2006/relationships/hyperlink" Target="https://globalambassadorprogram.knowledgeowl.com/home" TargetMode="External"/><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hyperlink" Target="https://hbavolunteer.knowledgeowl.com/help" TargetMode="External"/><Relationship Id="rId5" Type="http://schemas.openxmlformats.org/officeDocument/2006/relationships/image" Target="../media/image24.png"/><Relationship Id="rId4" Type="http://schemas.openxmlformats.org/officeDocument/2006/relationships/image" Target="../media/image23.png"/></Relationships>
</file>

<file path=ppt/slides/_rels/slide44.xml.rels><?xml version="1.0" encoding="UTF-8" standalone="yes"?>
<Relationships xmlns="http://schemas.openxmlformats.org/package/2006/relationships"><Relationship Id="rId3" Type="http://schemas.openxmlformats.org/officeDocument/2006/relationships/hyperlink" Target="mailto:globalambassadorprogram@hbanet.org"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hyperlink" Target="https://dyzz9obi78pm5.cloudfront.net/app/image/id/65faeea4ee105b1b4f6966e8/n/hba-ambassador-program-cohort-registration-instructions.pdf" TargetMode="External"/><Relationship Id="rId2" Type="http://schemas.openxmlformats.org/officeDocument/2006/relationships/hyperlink" Target="https://my.hbanet.org/My-HBA/My-Ambassador-Programs?pa_committeeid=019df910-40ec-ee11-a204-000d3a8c73c1" TargetMode="External"/><Relationship Id="rId1" Type="http://schemas.openxmlformats.org/officeDocument/2006/relationships/slideLayout" Target="../slideLayouts/slideLayout15.xml"/><Relationship Id="rId4" Type="http://schemas.openxmlformats.org/officeDocument/2006/relationships/hyperlink" Target="mailto:globalambassadorprogram@hbanet.org"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globalambassadorprogram.knowledgeowl.com/home/where-is-my-programs-registration-link" TargetMode="External"/><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hyperlink" Target="https://globalambassadorprogram.knowledgeowl.com/home/launch-agenda-and-slide-template" TargetMode="External"/><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hyperlink" Target="https://globalambassadorprogram.knowledgeowl.com/home/launch-agenda-and-slide-template" TargetMode="External"/><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hyperlink" Target="https://globalambassadorprogram.knowledgeowl.com/home/goal-selection-and-self-assessments#where-do-select-goals-and-self-assess" TargetMode="Externa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9EE499-969D-5708-C7E0-80E9DEB5201F}"/>
              </a:ext>
            </a:extLst>
          </p:cNvPr>
          <p:cNvSpPr>
            <a:spLocks noGrp="1"/>
          </p:cNvSpPr>
          <p:nvPr>
            <p:ph type="title"/>
          </p:nvPr>
        </p:nvSpPr>
        <p:spPr>
          <a:xfrm>
            <a:off x="4129606" y="1687285"/>
            <a:ext cx="7685186" cy="1221142"/>
          </a:xfrm>
        </p:spPr>
        <p:txBody>
          <a:bodyPr>
            <a:normAutofit fontScale="90000"/>
          </a:bodyPr>
          <a:lstStyle/>
          <a:p>
            <a:pPr algn="ctr"/>
            <a:br>
              <a:rPr lang="en-US" b="0" dirty="0">
                <a:solidFill>
                  <a:schemeClr val="tx1"/>
                </a:solidFill>
              </a:rPr>
            </a:br>
            <a:br>
              <a:rPr lang="en-US" b="0" dirty="0">
                <a:solidFill>
                  <a:schemeClr val="tx1"/>
                </a:solidFill>
              </a:rPr>
            </a:br>
            <a:br>
              <a:rPr lang="en-US" b="0" dirty="0">
                <a:solidFill>
                  <a:schemeClr val="tx1"/>
                </a:solidFill>
              </a:rPr>
            </a:br>
            <a:r>
              <a:rPr lang="en-US" b="0" dirty="0">
                <a:solidFill>
                  <a:schemeClr val="tx1"/>
                </a:solidFill>
              </a:rPr>
              <a:t>Champion Community of Practice</a:t>
            </a:r>
            <a:br>
              <a:rPr lang="en-US" b="0" dirty="0">
                <a:solidFill>
                  <a:schemeClr val="tx1"/>
                </a:solidFill>
              </a:rPr>
            </a:br>
            <a:r>
              <a:rPr lang="en-US" b="0" dirty="0">
                <a:solidFill>
                  <a:schemeClr val="tx1"/>
                </a:solidFill>
              </a:rPr>
              <a:t>Presentation 6.0</a:t>
            </a:r>
            <a:br>
              <a:rPr lang="en-US" b="0" dirty="0">
                <a:solidFill>
                  <a:schemeClr val="tx1"/>
                </a:solidFill>
              </a:rPr>
            </a:br>
            <a:br>
              <a:rPr lang="en-US" b="0" dirty="0">
                <a:solidFill>
                  <a:schemeClr val="tx1"/>
                </a:solidFill>
              </a:rPr>
            </a:br>
            <a:br>
              <a:rPr lang="en-US" b="0" dirty="0">
                <a:solidFill>
                  <a:schemeClr val="tx1"/>
                </a:solidFill>
              </a:rPr>
            </a:br>
            <a:br>
              <a:rPr lang="en-US" b="0" dirty="0">
                <a:solidFill>
                  <a:schemeClr val="tx1"/>
                </a:solidFill>
              </a:rPr>
            </a:br>
            <a:endParaRPr lang="en-US" b="0" dirty="0">
              <a:solidFill>
                <a:schemeClr val="tx1"/>
              </a:solidFill>
            </a:endParaRPr>
          </a:p>
        </p:txBody>
      </p:sp>
      <p:sp>
        <p:nvSpPr>
          <p:cNvPr id="5" name="Text Placeholder 4">
            <a:extLst>
              <a:ext uri="{FF2B5EF4-FFF2-40B4-BE49-F238E27FC236}">
                <a16:creationId xmlns:a16="http://schemas.microsoft.com/office/drawing/2014/main" id="{9C3CFD98-0E74-E7AC-B2EC-E1C698FF04DD}"/>
              </a:ext>
            </a:extLst>
          </p:cNvPr>
          <p:cNvSpPr>
            <a:spLocks noGrp="1"/>
          </p:cNvSpPr>
          <p:nvPr>
            <p:ph type="body" sz="quarter" idx="10"/>
          </p:nvPr>
        </p:nvSpPr>
        <p:spPr>
          <a:xfrm>
            <a:off x="4628924" y="2732088"/>
            <a:ext cx="6686550" cy="696912"/>
          </a:xfrm>
        </p:spPr>
        <p:txBody>
          <a:bodyPr>
            <a:noAutofit/>
          </a:bodyPr>
          <a:lstStyle/>
          <a:p>
            <a:pPr algn="ctr"/>
            <a:endParaRPr lang="en-US" sz="1600" dirty="0">
              <a:solidFill>
                <a:schemeClr val="tx1"/>
              </a:solidFill>
            </a:endParaRPr>
          </a:p>
          <a:p>
            <a:pPr algn="ctr"/>
            <a:r>
              <a:rPr lang="en-US" sz="2400" b="1" dirty="0">
                <a:solidFill>
                  <a:schemeClr val="tx1"/>
                </a:solidFill>
              </a:rPr>
              <a:t>08/9/2024</a:t>
            </a:r>
          </a:p>
          <a:p>
            <a:pPr algn="ctr"/>
            <a:endParaRPr lang="en-US" sz="1600" dirty="0">
              <a:solidFill>
                <a:schemeClr val="tx1"/>
              </a:solidFill>
              <a:hlinkClick r:id="rId2"/>
            </a:endParaRPr>
          </a:p>
          <a:p>
            <a:pPr algn="ctr"/>
            <a:endParaRPr lang="en-US" sz="1600" dirty="0">
              <a:solidFill>
                <a:schemeClr val="tx1"/>
              </a:solidFill>
              <a:hlinkClick r:id="rId2"/>
            </a:endParaRPr>
          </a:p>
          <a:p>
            <a:pPr algn="ctr"/>
            <a:r>
              <a:rPr lang="en-US" sz="1600" dirty="0">
                <a:solidFill>
                  <a:schemeClr val="tx1"/>
                </a:solidFill>
              </a:rPr>
              <a:t>Champion Community of Practice</a:t>
            </a:r>
          </a:p>
          <a:p>
            <a:pPr algn="ctr"/>
            <a:r>
              <a:rPr lang="en-US" sz="1600" dirty="0">
                <a:solidFill>
                  <a:schemeClr val="tx1"/>
                </a:solidFill>
              </a:rPr>
              <a:t>This presentation can  be found in the </a:t>
            </a:r>
          </a:p>
          <a:p>
            <a:pPr algn="ctr"/>
            <a:r>
              <a:rPr lang="en-US" sz="1600" dirty="0">
                <a:solidFill>
                  <a:schemeClr val="tx1"/>
                </a:solidFill>
                <a:hlinkClick r:id="rId3"/>
              </a:rPr>
              <a:t>Ambassador Program Resource Cente</a:t>
            </a:r>
            <a:r>
              <a:rPr lang="en-US" sz="1600" dirty="0">
                <a:solidFill>
                  <a:schemeClr val="tx1"/>
                </a:solidFill>
              </a:rPr>
              <a:t>r  </a:t>
            </a:r>
          </a:p>
          <a:p>
            <a:endParaRPr lang="en-US" sz="1600" dirty="0">
              <a:solidFill>
                <a:schemeClr val="tx1"/>
              </a:solidFill>
            </a:endParaRPr>
          </a:p>
        </p:txBody>
      </p:sp>
    </p:spTree>
    <p:extLst>
      <p:ext uri="{BB962C8B-B14F-4D97-AF65-F5344CB8AC3E}">
        <p14:creationId xmlns:p14="http://schemas.microsoft.com/office/powerpoint/2010/main" val="24472007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5D4D3E-A687-4392-BB15-965682BB23B4}"/>
              </a:ext>
            </a:extLst>
          </p:cNvPr>
          <p:cNvSpPr>
            <a:spLocks noGrp="1"/>
          </p:cNvSpPr>
          <p:nvPr>
            <p:ph type="title"/>
          </p:nvPr>
        </p:nvSpPr>
        <p:spPr>
          <a:xfrm>
            <a:off x="3696930" y="365125"/>
            <a:ext cx="8347586" cy="1325563"/>
          </a:xfrm>
        </p:spPr>
        <p:txBody>
          <a:bodyPr>
            <a:normAutofit/>
          </a:bodyPr>
          <a:lstStyle/>
          <a:p>
            <a:pPr>
              <a:spcBef>
                <a:spcPts val="500"/>
              </a:spcBef>
            </a:pPr>
            <a:r>
              <a:rPr lang="en-US" sz="2800" dirty="0"/>
              <a:t>What are your Career Goals/Individual Objectives - </a:t>
            </a:r>
            <a:r>
              <a:rPr lang="en-US" sz="2800" i="1" dirty="0">
                <a:solidFill>
                  <a:srgbClr val="FF0000"/>
                </a:solidFill>
              </a:rPr>
              <a:t>IO’s</a:t>
            </a:r>
          </a:p>
        </p:txBody>
      </p:sp>
      <p:sp>
        <p:nvSpPr>
          <p:cNvPr id="5" name="Text Placeholder 4">
            <a:extLst>
              <a:ext uri="{FF2B5EF4-FFF2-40B4-BE49-F238E27FC236}">
                <a16:creationId xmlns:a16="http://schemas.microsoft.com/office/drawing/2014/main" id="{99DA546A-7169-4135-AEF8-AE2C5809CB88}"/>
              </a:ext>
            </a:extLst>
          </p:cNvPr>
          <p:cNvSpPr>
            <a:spLocks noGrp="1"/>
          </p:cNvSpPr>
          <p:nvPr>
            <p:ph type="body" sz="quarter" idx="10"/>
          </p:nvPr>
        </p:nvSpPr>
        <p:spPr>
          <a:xfrm>
            <a:off x="4258032" y="1780674"/>
            <a:ext cx="7411681" cy="4196264"/>
          </a:xfrm>
        </p:spPr>
        <p:txBody>
          <a:bodyPr>
            <a:normAutofit fontScale="70000" lnSpcReduction="20000"/>
          </a:bodyPr>
          <a:lstStyle/>
          <a:p>
            <a:pPr marL="0" indent="0">
              <a:spcBef>
                <a:spcPts val="500"/>
              </a:spcBef>
              <a:buNone/>
            </a:pPr>
            <a:r>
              <a:rPr lang="en-US" sz="2900" dirty="0"/>
              <a:t>At the end of your Ambassador journey, there will also be an opportunity to assess your overall career progression in the following areas. </a:t>
            </a:r>
            <a:r>
              <a:rPr lang="en-US" sz="2900" i="1" dirty="0">
                <a:solidFill>
                  <a:srgbClr val="FF0000"/>
                </a:solidFill>
              </a:rPr>
              <a:t>Pick out 1-3</a:t>
            </a:r>
          </a:p>
          <a:p>
            <a:pPr marL="0" indent="0">
              <a:spcBef>
                <a:spcPts val="500"/>
              </a:spcBef>
              <a:buNone/>
            </a:pPr>
            <a:endParaRPr lang="en-US" sz="2333" dirty="0"/>
          </a:p>
          <a:p>
            <a:pPr marL="678604" lvl="1" indent="-380985">
              <a:lnSpc>
                <a:spcPct val="120000"/>
              </a:lnSpc>
              <a:spcBef>
                <a:spcPts val="500"/>
              </a:spcBef>
              <a:buFont typeface="+mj-lt"/>
              <a:buAutoNum type="arabicPeriod"/>
            </a:pPr>
            <a:r>
              <a:rPr lang="en-US" sz="2300" dirty="0"/>
              <a:t>Additional job responsibilities within current position OR promotion to a new role</a:t>
            </a:r>
          </a:p>
          <a:p>
            <a:pPr marL="678604" lvl="1" indent="-380985">
              <a:lnSpc>
                <a:spcPct val="120000"/>
              </a:lnSpc>
              <a:spcBef>
                <a:spcPts val="500"/>
              </a:spcBef>
              <a:buFont typeface="+mj-lt"/>
              <a:buAutoNum type="arabicPeriod"/>
            </a:pPr>
            <a:r>
              <a:rPr lang="en-US" sz="2300" dirty="0"/>
              <a:t>Successful completion of project in another cross-functional area</a:t>
            </a:r>
          </a:p>
          <a:p>
            <a:pPr marL="678604" lvl="1" indent="-380985">
              <a:lnSpc>
                <a:spcPct val="120000"/>
              </a:lnSpc>
              <a:spcBef>
                <a:spcPts val="500"/>
              </a:spcBef>
              <a:buFont typeface="+mj-lt"/>
              <a:buAutoNum type="arabicPeriod"/>
            </a:pPr>
            <a:r>
              <a:rPr lang="en-US" sz="2300" dirty="0"/>
              <a:t>Personal Brand - substantial expansion of sphere of influence internally and externally</a:t>
            </a:r>
          </a:p>
          <a:p>
            <a:pPr marL="678604" lvl="1" indent="-380985">
              <a:lnSpc>
                <a:spcPct val="120000"/>
              </a:lnSpc>
              <a:spcBef>
                <a:spcPts val="500"/>
              </a:spcBef>
              <a:buFont typeface="+mj-lt"/>
              <a:buAutoNum type="arabicPeriod"/>
            </a:pPr>
            <a:r>
              <a:rPr lang="en-US" sz="2300" dirty="0"/>
              <a:t>Executive presence - additional experience internally/externally</a:t>
            </a:r>
          </a:p>
          <a:p>
            <a:pPr marL="678604" lvl="1" indent="-380985">
              <a:lnSpc>
                <a:spcPct val="120000"/>
              </a:lnSpc>
              <a:spcBef>
                <a:spcPts val="500"/>
              </a:spcBef>
              <a:buFont typeface="+mj-lt"/>
              <a:buAutoNum type="arabicPeriod"/>
            </a:pPr>
            <a:r>
              <a:rPr lang="en-US" sz="2300" dirty="0"/>
              <a:t>Develop senior advocates and mentors internally/externally</a:t>
            </a:r>
          </a:p>
          <a:p>
            <a:pPr marL="678604" lvl="1" indent="-380985">
              <a:lnSpc>
                <a:spcPct val="120000"/>
              </a:lnSpc>
              <a:spcBef>
                <a:spcPts val="500"/>
              </a:spcBef>
              <a:buFont typeface="+mj-lt"/>
              <a:buAutoNum type="arabicPeriod"/>
            </a:pPr>
            <a:r>
              <a:rPr lang="en-US" sz="2300" dirty="0"/>
              <a:t>Subject matter expert - substantially advance knowledge/ recognition in selected area</a:t>
            </a:r>
          </a:p>
          <a:p>
            <a:pPr marL="678604" lvl="1" indent="-380985">
              <a:lnSpc>
                <a:spcPct val="120000"/>
              </a:lnSpc>
              <a:spcBef>
                <a:spcPts val="500"/>
              </a:spcBef>
              <a:buFont typeface="+mj-lt"/>
              <a:buAutoNum type="arabicPeriod"/>
            </a:pPr>
            <a:r>
              <a:rPr lang="en-US" sz="2300" dirty="0"/>
              <a:t>Increase Global Exposure across organization via new role or project</a:t>
            </a:r>
          </a:p>
          <a:p>
            <a:pPr marL="285739" indent="-285739">
              <a:spcBef>
                <a:spcPts val="500"/>
              </a:spcBef>
            </a:pPr>
            <a:endParaRPr lang="en-US" sz="2000" b="1" dirty="0"/>
          </a:p>
          <a:p>
            <a:pPr marL="0" indent="0">
              <a:spcBef>
                <a:spcPts val="500"/>
              </a:spcBef>
              <a:buNone/>
            </a:pPr>
            <a:endParaRPr lang="en-US" sz="2333" dirty="0"/>
          </a:p>
        </p:txBody>
      </p:sp>
    </p:spTree>
    <p:extLst>
      <p:ext uri="{BB962C8B-B14F-4D97-AF65-F5344CB8AC3E}">
        <p14:creationId xmlns:p14="http://schemas.microsoft.com/office/powerpoint/2010/main" val="3863618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1253D-F350-D1C7-5E79-854A9AB05170}"/>
              </a:ext>
            </a:extLst>
          </p:cNvPr>
          <p:cNvSpPr>
            <a:spLocks noGrp="1"/>
          </p:cNvSpPr>
          <p:nvPr>
            <p:ph type="title"/>
          </p:nvPr>
        </p:nvSpPr>
        <p:spPr/>
        <p:txBody>
          <a:bodyPr>
            <a:normAutofit/>
          </a:bodyPr>
          <a:lstStyle/>
          <a:p>
            <a:r>
              <a:rPr lang="en-US" dirty="0"/>
              <a:t>Send in Advance…Individual Objectives</a:t>
            </a:r>
          </a:p>
        </p:txBody>
      </p:sp>
      <p:sp>
        <p:nvSpPr>
          <p:cNvPr id="5" name="Text Placeholder 4">
            <a:extLst>
              <a:ext uri="{FF2B5EF4-FFF2-40B4-BE49-F238E27FC236}">
                <a16:creationId xmlns:a16="http://schemas.microsoft.com/office/drawing/2014/main" id="{C1E6C9B4-27B2-0948-19DB-F3F2974B0DB5}"/>
              </a:ext>
            </a:extLst>
          </p:cNvPr>
          <p:cNvSpPr>
            <a:spLocks noGrp="1"/>
          </p:cNvSpPr>
          <p:nvPr>
            <p:ph type="body" sz="quarter" idx="10"/>
          </p:nvPr>
        </p:nvSpPr>
        <p:spPr/>
        <p:txBody>
          <a:bodyPr/>
          <a:lstStyle/>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rPr>
              <a:t>Individual Objectives List</a:t>
            </a:r>
          </a:p>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rPr>
              <a:t> </a:t>
            </a:r>
          </a:p>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rPr>
              <a:t> Each ambassador is encouraged to collaborate with their manager to choose realistic, measurable, and attainable goals. </a:t>
            </a:r>
          </a:p>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rPr>
              <a:t> </a:t>
            </a:r>
          </a:p>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rPr>
              <a:t>Goal Choices (Choose 1-3):</a:t>
            </a:r>
          </a:p>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rPr>
              <a:t> </a:t>
            </a:r>
          </a:p>
          <a:p>
            <a:pPr marL="342900" marR="0" lvl="0" indent="-342900">
              <a:spcBef>
                <a:spcPts val="0"/>
              </a:spcBef>
              <a:spcAft>
                <a:spcPts val="0"/>
              </a:spcAft>
              <a:buFont typeface="Arial" panose="020B0604020202020204" pitchFamily="34" charset="0"/>
              <a:buChar char="●"/>
            </a:pPr>
            <a:r>
              <a:rPr lang="en-US" sz="1800" dirty="0">
                <a:solidFill>
                  <a:srgbClr val="000000"/>
                </a:solidFill>
                <a:effectLst/>
                <a:latin typeface="Noto Sans Symbols"/>
                <a:ea typeface="Noto Sans Symbols"/>
                <a:cs typeface="Noto Sans Symbols"/>
              </a:rPr>
              <a:t>Additional job responsibilities </a:t>
            </a:r>
            <a:r>
              <a:rPr lang="en-US" sz="1800" dirty="0">
                <a:effectLst/>
                <a:latin typeface="Noto Sans Symbols"/>
                <a:ea typeface="Noto Sans Symbols"/>
                <a:cs typeface="Noto Sans Symbols"/>
              </a:rPr>
              <a:t>within my current</a:t>
            </a:r>
            <a:r>
              <a:rPr lang="en-US" sz="1800" dirty="0">
                <a:solidFill>
                  <a:srgbClr val="000000"/>
                </a:solidFill>
                <a:effectLst/>
                <a:latin typeface="Noto Sans Symbols"/>
                <a:ea typeface="Noto Sans Symbols"/>
                <a:cs typeface="Noto Sans Symbols"/>
              </a:rPr>
              <a:t> position. </a:t>
            </a:r>
            <a:endParaRPr lang="en-US" sz="1800" dirty="0">
              <a:effectLst/>
              <a:latin typeface="Noto Sans Symbols"/>
              <a:ea typeface="Noto Sans Symbols"/>
              <a:cs typeface="Noto Sans Symbols"/>
            </a:endParaRPr>
          </a:p>
          <a:p>
            <a:pPr marL="342900" marR="0" lvl="0" indent="-342900">
              <a:spcBef>
                <a:spcPts val="0"/>
              </a:spcBef>
              <a:spcAft>
                <a:spcPts val="0"/>
              </a:spcAft>
              <a:buFont typeface="Arial" panose="020B0604020202020204" pitchFamily="34" charset="0"/>
              <a:buChar char="●"/>
            </a:pPr>
            <a:r>
              <a:rPr lang="en-US" sz="1800" dirty="0">
                <a:solidFill>
                  <a:srgbClr val="000000"/>
                </a:solidFill>
                <a:effectLst/>
                <a:latin typeface="Noto Sans Symbols"/>
                <a:ea typeface="Noto Sans Symbols"/>
                <a:cs typeface="Noto Sans Symbols"/>
              </a:rPr>
              <a:t>Successful completion of project in another cross-functional area. </a:t>
            </a:r>
            <a:endParaRPr lang="en-US" sz="1800" dirty="0">
              <a:effectLst/>
              <a:latin typeface="Noto Sans Symbols"/>
              <a:ea typeface="Noto Sans Symbols"/>
              <a:cs typeface="Noto Sans Symbols"/>
            </a:endParaRPr>
          </a:p>
          <a:p>
            <a:pPr marL="342900" marR="0" lvl="0" indent="-342900">
              <a:spcBef>
                <a:spcPts val="0"/>
              </a:spcBef>
              <a:spcAft>
                <a:spcPts val="0"/>
              </a:spcAft>
              <a:buFont typeface="Arial" panose="020B0604020202020204" pitchFamily="34" charset="0"/>
              <a:buChar char="●"/>
            </a:pPr>
            <a:r>
              <a:rPr lang="en-US" sz="1800" dirty="0">
                <a:solidFill>
                  <a:srgbClr val="000000"/>
                </a:solidFill>
                <a:effectLst/>
                <a:latin typeface="Noto Sans Symbols"/>
                <a:ea typeface="Noto Sans Symbols"/>
                <a:cs typeface="Noto Sans Symbols"/>
              </a:rPr>
              <a:t>Personal Brand - substantial expansion of sphere of influence internally and externally. </a:t>
            </a:r>
            <a:endParaRPr lang="en-US" sz="1800" dirty="0">
              <a:effectLst/>
              <a:latin typeface="Noto Sans Symbols"/>
              <a:ea typeface="Noto Sans Symbols"/>
              <a:cs typeface="Noto Sans Symbols"/>
            </a:endParaRPr>
          </a:p>
          <a:p>
            <a:pPr marL="342900" marR="0" lvl="0" indent="-342900">
              <a:spcBef>
                <a:spcPts val="0"/>
              </a:spcBef>
              <a:spcAft>
                <a:spcPts val="0"/>
              </a:spcAft>
              <a:buFont typeface="Arial" panose="020B0604020202020204" pitchFamily="34" charset="0"/>
              <a:buChar char="●"/>
            </a:pPr>
            <a:r>
              <a:rPr lang="en-US" sz="1800" dirty="0">
                <a:solidFill>
                  <a:srgbClr val="000000"/>
                </a:solidFill>
                <a:effectLst/>
                <a:latin typeface="Noto Sans Symbols"/>
                <a:ea typeface="Noto Sans Symbols"/>
                <a:cs typeface="Noto Sans Symbols"/>
              </a:rPr>
              <a:t>Executive Presence - additional experience internally/externally.</a:t>
            </a:r>
            <a:endParaRPr lang="en-US" sz="1800" dirty="0">
              <a:effectLst/>
              <a:latin typeface="Noto Sans Symbols"/>
              <a:ea typeface="Noto Sans Symbols"/>
              <a:cs typeface="Noto Sans Symbols"/>
            </a:endParaRPr>
          </a:p>
          <a:p>
            <a:pPr marL="342900" marR="0" lvl="0" indent="-342900">
              <a:spcBef>
                <a:spcPts val="0"/>
              </a:spcBef>
              <a:spcAft>
                <a:spcPts val="0"/>
              </a:spcAft>
              <a:buFont typeface="Arial" panose="020B0604020202020204" pitchFamily="34" charset="0"/>
              <a:buChar char="●"/>
            </a:pPr>
            <a:r>
              <a:rPr lang="en-US" sz="1800" dirty="0">
                <a:solidFill>
                  <a:srgbClr val="000000"/>
                </a:solidFill>
                <a:effectLst/>
                <a:latin typeface="Noto Sans Symbols"/>
                <a:ea typeface="Noto Sans Symbols"/>
                <a:cs typeface="Noto Sans Symbols"/>
              </a:rPr>
              <a:t>Develop senior advocates and mentors internally/externally. </a:t>
            </a:r>
            <a:endParaRPr lang="en-US" sz="1800" dirty="0">
              <a:effectLst/>
              <a:latin typeface="Noto Sans Symbols"/>
              <a:ea typeface="Noto Sans Symbols"/>
              <a:cs typeface="Noto Sans Symbols"/>
            </a:endParaRPr>
          </a:p>
          <a:p>
            <a:pPr marL="342900" marR="0" lvl="0" indent="-342900">
              <a:spcBef>
                <a:spcPts val="0"/>
              </a:spcBef>
              <a:spcAft>
                <a:spcPts val="0"/>
              </a:spcAft>
              <a:buFont typeface="Arial" panose="020B0604020202020204" pitchFamily="34" charset="0"/>
              <a:buChar char="●"/>
            </a:pPr>
            <a:r>
              <a:rPr lang="en-US" sz="1800" dirty="0">
                <a:solidFill>
                  <a:srgbClr val="000000"/>
                </a:solidFill>
                <a:effectLst/>
                <a:latin typeface="Noto Sans Symbols"/>
                <a:ea typeface="Noto Sans Symbols"/>
                <a:cs typeface="Noto Sans Symbols"/>
              </a:rPr>
              <a:t>Subject matter expert - substantially advance knowledge/recognition in selected areas. </a:t>
            </a:r>
            <a:endParaRPr lang="en-US" sz="1800" dirty="0">
              <a:effectLst/>
              <a:latin typeface="Noto Sans Symbols"/>
              <a:ea typeface="Noto Sans Symbols"/>
              <a:cs typeface="Noto Sans Symbols"/>
            </a:endParaRPr>
          </a:p>
          <a:p>
            <a:pPr marL="342900" marR="0" lvl="0" indent="-342900">
              <a:spcBef>
                <a:spcPts val="0"/>
              </a:spcBef>
              <a:spcAft>
                <a:spcPts val="0"/>
              </a:spcAft>
              <a:buFont typeface="Arial" panose="020B0604020202020204" pitchFamily="34" charset="0"/>
              <a:buChar char="●"/>
            </a:pPr>
            <a:r>
              <a:rPr lang="en-US" sz="1800" dirty="0">
                <a:solidFill>
                  <a:srgbClr val="000000"/>
                </a:solidFill>
                <a:effectLst/>
                <a:latin typeface="Noto Sans Symbols"/>
                <a:ea typeface="Noto Sans Symbols"/>
                <a:cs typeface="Noto Sans Symbols"/>
              </a:rPr>
              <a:t>Global Exposure - increase across the </a:t>
            </a:r>
            <a:r>
              <a:rPr lang="en-US" sz="1800" dirty="0">
                <a:effectLst/>
                <a:latin typeface="Noto Sans Symbols"/>
                <a:ea typeface="Noto Sans Symbols"/>
                <a:cs typeface="Noto Sans Symbols"/>
              </a:rPr>
              <a:t>organizations</a:t>
            </a:r>
            <a:r>
              <a:rPr lang="en-US" sz="1800" dirty="0">
                <a:solidFill>
                  <a:srgbClr val="000000"/>
                </a:solidFill>
                <a:effectLst/>
                <a:latin typeface="Noto Sans Symbols"/>
                <a:ea typeface="Noto Sans Symbols"/>
                <a:cs typeface="Noto Sans Symbols"/>
              </a:rPr>
              <a:t> via new role or project. </a:t>
            </a:r>
            <a:endParaRPr lang="en-US" sz="1800" dirty="0">
              <a:effectLst/>
              <a:latin typeface="Noto Sans Symbols"/>
              <a:ea typeface="Noto Sans Symbols"/>
              <a:cs typeface="Noto Sans Symbols"/>
            </a:endParaRPr>
          </a:p>
          <a:p>
            <a:endParaRPr lang="en-US" dirty="0"/>
          </a:p>
        </p:txBody>
      </p:sp>
    </p:spTree>
    <p:extLst>
      <p:ext uri="{BB962C8B-B14F-4D97-AF65-F5344CB8AC3E}">
        <p14:creationId xmlns:p14="http://schemas.microsoft.com/office/powerpoint/2010/main" val="3953716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1253D-F350-D1C7-5E79-854A9AB05170}"/>
              </a:ext>
            </a:extLst>
          </p:cNvPr>
          <p:cNvSpPr>
            <a:spLocks noGrp="1"/>
          </p:cNvSpPr>
          <p:nvPr>
            <p:ph type="title"/>
          </p:nvPr>
        </p:nvSpPr>
        <p:spPr/>
        <p:txBody>
          <a:bodyPr>
            <a:normAutofit/>
          </a:bodyPr>
          <a:lstStyle/>
          <a:p>
            <a:r>
              <a:rPr lang="en-US" dirty="0"/>
              <a:t>Individual Objectives Resource</a:t>
            </a:r>
          </a:p>
        </p:txBody>
      </p:sp>
      <p:pic>
        <p:nvPicPr>
          <p:cNvPr id="6" name="Picture 5">
            <a:extLst>
              <a:ext uri="{FF2B5EF4-FFF2-40B4-BE49-F238E27FC236}">
                <a16:creationId xmlns:a16="http://schemas.microsoft.com/office/drawing/2014/main" id="{65A0468D-2348-58E9-9A56-7F01BFBC852E}"/>
              </a:ext>
            </a:extLst>
          </p:cNvPr>
          <p:cNvPicPr>
            <a:picLocks noChangeAspect="1"/>
          </p:cNvPicPr>
          <p:nvPr/>
        </p:nvPicPr>
        <p:blipFill>
          <a:blip r:embed="rId3"/>
          <a:stretch>
            <a:fillRect/>
          </a:stretch>
        </p:blipFill>
        <p:spPr>
          <a:xfrm>
            <a:off x="3157870" y="1480658"/>
            <a:ext cx="4667693" cy="4915757"/>
          </a:xfrm>
          <a:prstGeom prst="rect">
            <a:avLst/>
          </a:prstGeom>
        </p:spPr>
      </p:pic>
    </p:spTree>
    <p:extLst>
      <p:ext uri="{BB962C8B-B14F-4D97-AF65-F5344CB8AC3E}">
        <p14:creationId xmlns:p14="http://schemas.microsoft.com/office/powerpoint/2010/main" val="32084111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1253D-F350-D1C7-5E79-854A9AB05170}"/>
              </a:ext>
            </a:extLst>
          </p:cNvPr>
          <p:cNvSpPr>
            <a:spLocks noGrp="1"/>
          </p:cNvSpPr>
          <p:nvPr>
            <p:ph type="title"/>
          </p:nvPr>
        </p:nvSpPr>
        <p:spPr/>
        <p:txBody>
          <a:bodyPr>
            <a:normAutofit/>
          </a:bodyPr>
          <a:lstStyle/>
          <a:p>
            <a:r>
              <a:rPr lang="en-US" dirty="0"/>
              <a:t>Enlighten</a:t>
            </a:r>
          </a:p>
        </p:txBody>
      </p:sp>
      <p:pic>
        <p:nvPicPr>
          <p:cNvPr id="3" name="Picture 2">
            <a:extLst>
              <a:ext uri="{FF2B5EF4-FFF2-40B4-BE49-F238E27FC236}">
                <a16:creationId xmlns:a16="http://schemas.microsoft.com/office/drawing/2014/main" id="{2DE5DB16-2DFF-FAAE-DF3E-A0FC547024E5}"/>
              </a:ext>
            </a:extLst>
          </p:cNvPr>
          <p:cNvPicPr>
            <a:picLocks noChangeAspect="1"/>
          </p:cNvPicPr>
          <p:nvPr/>
        </p:nvPicPr>
        <p:blipFill>
          <a:blip r:embed="rId3"/>
          <a:stretch>
            <a:fillRect/>
          </a:stretch>
        </p:blipFill>
        <p:spPr>
          <a:xfrm>
            <a:off x="1454888" y="1661399"/>
            <a:ext cx="7772400" cy="4704782"/>
          </a:xfrm>
          <a:prstGeom prst="rect">
            <a:avLst/>
          </a:prstGeom>
        </p:spPr>
      </p:pic>
    </p:spTree>
    <p:extLst>
      <p:ext uri="{BB962C8B-B14F-4D97-AF65-F5344CB8AC3E}">
        <p14:creationId xmlns:p14="http://schemas.microsoft.com/office/powerpoint/2010/main" val="166623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1253D-F350-D1C7-5E79-854A9AB05170}"/>
              </a:ext>
            </a:extLst>
          </p:cNvPr>
          <p:cNvSpPr>
            <a:spLocks noGrp="1"/>
          </p:cNvSpPr>
          <p:nvPr>
            <p:ph type="title"/>
          </p:nvPr>
        </p:nvSpPr>
        <p:spPr/>
        <p:txBody>
          <a:bodyPr>
            <a:normAutofit/>
          </a:bodyPr>
          <a:lstStyle/>
          <a:p>
            <a:r>
              <a:rPr lang="en-US" dirty="0"/>
              <a:t>Engage</a:t>
            </a:r>
          </a:p>
        </p:txBody>
      </p:sp>
      <p:pic>
        <p:nvPicPr>
          <p:cNvPr id="5" name="Picture 4">
            <a:extLst>
              <a:ext uri="{FF2B5EF4-FFF2-40B4-BE49-F238E27FC236}">
                <a16:creationId xmlns:a16="http://schemas.microsoft.com/office/drawing/2014/main" id="{84FC200B-B0E9-CE89-64BB-EBF9AE2E1170}"/>
              </a:ext>
            </a:extLst>
          </p:cNvPr>
          <p:cNvPicPr>
            <a:picLocks noChangeAspect="1"/>
          </p:cNvPicPr>
          <p:nvPr/>
        </p:nvPicPr>
        <p:blipFill>
          <a:blip r:embed="rId3"/>
          <a:stretch>
            <a:fillRect/>
          </a:stretch>
        </p:blipFill>
        <p:spPr>
          <a:xfrm>
            <a:off x="710609" y="1434519"/>
            <a:ext cx="8114414" cy="4920821"/>
          </a:xfrm>
          <a:prstGeom prst="rect">
            <a:avLst/>
          </a:prstGeom>
        </p:spPr>
      </p:pic>
    </p:spTree>
    <p:extLst>
      <p:ext uri="{BB962C8B-B14F-4D97-AF65-F5344CB8AC3E}">
        <p14:creationId xmlns:p14="http://schemas.microsoft.com/office/powerpoint/2010/main" val="26130144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1253D-F350-D1C7-5E79-854A9AB05170}"/>
              </a:ext>
            </a:extLst>
          </p:cNvPr>
          <p:cNvSpPr>
            <a:spLocks noGrp="1"/>
          </p:cNvSpPr>
          <p:nvPr>
            <p:ph type="title"/>
          </p:nvPr>
        </p:nvSpPr>
        <p:spPr/>
        <p:txBody>
          <a:bodyPr>
            <a:normAutofit/>
          </a:bodyPr>
          <a:lstStyle/>
          <a:p>
            <a:r>
              <a:rPr lang="en-US" dirty="0"/>
              <a:t>Enlighten</a:t>
            </a:r>
          </a:p>
        </p:txBody>
      </p:sp>
      <p:pic>
        <p:nvPicPr>
          <p:cNvPr id="3" name="Picture 2">
            <a:extLst>
              <a:ext uri="{FF2B5EF4-FFF2-40B4-BE49-F238E27FC236}">
                <a16:creationId xmlns:a16="http://schemas.microsoft.com/office/drawing/2014/main" id="{2DE5DB16-2DFF-FAAE-DF3E-A0FC547024E5}"/>
              </a:ext>
            </a:extLst>
          </p:cNvPr>
          <p:cNvPicPr>
            <a:picLocks noChangeAspect="1"/>
          </p:cNvPicPr>
          <p:nvPr/>
        </p:nvPicPr>
        <p:blipFill>
          <a:blip r:embed="rId3"/>
          <a:stretch>
            <a:fillRect/>
          </a:stretch>
        </p:blipFill>
        <p:spPr>
          <a:xfrm>
            <a:off x="1454888" y="1661399"/>
            <a:ext cx="7772400" cy="4704782"/>
          </a:xfrm>
          <a:prstGeom prst="rect">
            <a:avLst/>
          </a:prstGeom>
        </p:spPr>
      </p:pic>
    </p:spTree>
    <p:extLst>
      <p:ext uri="{BB962C8B-B14F-4D97-AF65-F5344CB8AC3E}">
        <p14:creationId xmlns:p14="http://schemas.microsoft.com/office/powerpoint/2010/main" val="14413475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1253D-F350-D1C7-5E79-854A9AB05170}"/>
              </a:ext>
            </a:extLst>
          </p:cNvPr>
          <p:cNvSpPr>
            <a:spLocks noGrp="1"/>
          </p:cNvSpPr>
          <p:nvPr>
            <p:ph type="title"/>
          </p:nvPr>
        </p:nvSpPr>
        <p:spPr/>
        <p:txBody>
          <a:bodyPr>
            <a:normAutofit/>
          </a:bodyPr>
          <a:lstStyle/>
          <a:p>
            <a:r>
              <a:rPr lang="en-US" dirty="0"/>
              <a:t>Evolve</a:t>
            </a:r>
          </a:p>
        </p:txBody>
      </p:sp>
      <p:pic>
        <p:nvPicPr>
          <p:cNvPr id="3" name="Picture 2">
            <a:extLst>
              <a:ext uri="{FF2B5EF4-FFF2-40B4-BE49-F238E27FC236}">
                <a16:creationId xmlns:a16="http://schemas.microsoft.com/office/drawing/2014/main" id="{05AD723B-C035-A55C-3293-B54F4A81336E}"/>
              </a:ext>
            </a:extLst>
          </p:cNvPr>
          <p:cNvPicPr>
            <a:picLocks noChangeAspect="1"/>
          </p:cNvPicPr>
          <p:nvPr/>
        </p:nvPicPr>
        <p:blipFill>
          <a:blip r:embed="rId3"/>
          <a:stretch>
            <a:fillRect/>
          </a:stretch>
        </p:blipFill>
        <p:spPr>
          <a:xfrm>
            <a:off x="742508" y="1560186"/>
            <a:ext cx="8295166" cy="4932688"/>
          </a:xfrm>
          <a:prstGeom prst="rect">
            <a:avLst/>
          </a:prstGeom>
        </p:spPr>
      </p:pic>
    </p:spTree>
    <p:extLst>
      <p:ext uri="{BB962C8B-B14F-4D97-AF65-F5344CB8AC3E}">
        <p14:creationId xmlns:p14="http://schemas.microsoft.com/office/powerpoint/2010/main" val="2760188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11176-CD62-EF63-2932-348FDFCF6764}"/>
              </a:ext>
            </a:extLst>
          </p:cNvPr>
          <p:cNvSpPr>
            <a:spLocks noGrp="1"/>
          </p:cNvSpPr>
          <p:nvPr>
            <p:ph type="title"/>
          </p:nvPr>
        </p:nvSpPr>
        <p:spPr/>
        <p:txBody>
          <a:bodyPr/>
          <a:lstStyle/>
          <a:p>
            <a:r>
              <a:rPr lang="en-US" dirty="0"/>
              <a:t>Masterclass Resource Link</a:t>
            </a:r>
          </a:p>
        </p:txBody>
      </p:sp>
      <p:sp>
        <p:nvSpPr>
          <p:cNvPr id="3" name="Text Placeholder 2">
            <a:extLst>
              <a:ext uri="{FF2B5EF4-FFF2-40B4-BE49-F238E27FC236}">
                <a16:creationId xmlns:a16="http://schemas.microsoft.com/office/drawing/2014/main" id="{B3910CC8-344D-5E64-1F0E-73A753F9389D}"/>
              </a:ext>
            </a:extLst>
          </p:cNvPr>
          <p:cNvSpPr>
            <a:spLocks noGrp="1"/>
          </p:cNvSpPr>
          <p:nvPr>
            <p:ph type="body" sz="quarter" idx="10"/>
          </p:nvPr>
        </p:nvSpPr>
        <p:spPr/>
        <p:txBody>
          <a:bodyPr/>
          <a:lstStyle/>
          <a:p>
            <a:pPr marL="0" indent="0">
              <a:buNone/>
            </a:pPr>
            <a:r>
              <a:rPr lang="en-US" dirty="0">
                <a:hlinkClick r:id="rId2"/>
              </a:rPr>
              <a:t>HERE</a:t>
            </a:r>
            <a:endParaRPr lang="en-US" dirty="0"/>
          </a:p>
        </p:txBody>
      </p:sp>
    </p:spTree>
    <p:extLst>
      <p:ext uri="{BB962C8B-B14F-4D97-AF65-F5344CB8AC3E}">
        <p14:creationId xmlns:p14="http://schemas.microsoft.com/office/powerpoint/2010/main" val="10912528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B101A-EE25-2D6A-0148-DA912FD3F2E0}"/>
              </a:ext>
            </a:extLst>
          </p:cNvPr>
          <p:cNvSpPr>
            <a:spLocks noGrp="1"/>
          </p:cNvSpPr>
          <p:nvPr>
            <p:ph type="title"/>
          </p:nvPr>
        </p:nvSpPr>
        <p:spPr/>
        <p:txBody>
          <a:bodyPr/>
          <a:lstStyle/>
          <a:p>
            <a:r>
              <a:rPr lang="en-US" dirty="0"/>
              <a:t>Getting Started with Work Group Projects</a:t>
            </a:r>
          </a:p>
        </p:txBody>
      </p:sp>
      <p:pic>
        <p:nvPicPr>
          <p:cNvPr id="4" name="Picture 3">
            <a:extLst>
              <a:ext uri="{FF2B5EF4-FFF2-40B4-BE49-F238E27FC236}">
                <a16:creationId xmlns:a16="http://schemas.microsoft.com/office/drawing/2014/main" id="{0E273D08-6FC3-4E3B-5116-1C66C1630B42}"/>
              </a:ext>
            </a:extLst>
          </p:cNvPr>
          <p:cNvPicPr>
            <a:picLocks noChangeAspect="1"/>
          </p:cNvPicPr>
          <p:nvPr/>
        </p:nvPicPr>
        <p:blipFill>
          <a:blip r:embed="rId2"/>
          <a:stretch>
            <a:fillRect/>
          </a:stretch>
        </p:blipFill>
        <p:spPr>
          <a:xfrm>
            <a:off x="1668162" y="1781073"/>
            <a:ext cx="7772400" cy="4091090"/>
          </a:xfrm>
          <a:prstGeom prst="rect">
            <a:avLst/>
          </a:prstGeom>
        </p:spPr>
      </p:pic>
    </p:spTree>
    <p:extLst>
      <p:ext uri="{BB962C8B-B14F-4D97-AF65-F5344CB8AC3E}">
        <p14:creationId xmlns:p14="http://schemas.microsoft.com/office/powerpoint/2010/main" val="36512324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46A42-1A11-7B22-C825-ACC58B287B98}"/>
              </a:ext>
            </a:extLst>
          </p:cNvPr>
          <p:cNvSpPr>
            <a:spLocks noGrp="1"/>
          </p:cNvSpPr>
          <p:nvPr>
            <p:ph type="title"/>
          </p:nvPr>
        </p:nvSpPr>
        <p:spPr/>
        <p:txBody>
          <a:bodyPr>
            <a:normAutofit/>
          </a:bodyPr>
          <a:lstStyle/>
          <a:p>
            <a:r>
              <a:rPr lang="en-US" dirty="0"/>
              <a:t>Send in Advance: Group Projects Ideas</a:t>
            </a:r>
          </a:p>
        </p:txBody>
      </p:sp>
      <p:pic>
        <p:nvPicPr>
          <p:cNvPr id="6" name="Picture 5">
            <a:extLst>
              <a:ext uri="{FF2B5EF4-FFF2-40B4-BE49-F238E27FC236}">
                <a16:creationId xmlns:a16="http://schemas.microsoft.com/office/drawing/2014/main" id="{D03FD283-94BD-B10A-146A-B6ECE1528DF5}"/>
              </a:ext>
            </a:extLst>
          </p:cNvPr>
          <p:cNvPicPr>
            <a:picLocks noChangeAspect="1"/>
          </p:cNvPicPr>
          <p:nvPr/>
        </p:nvPicPr>
        <p:blipFill>
          <a:blip r:embed="rId2"/>
          <a:stretch>
            <a:fillRect/>
          </a:stretch>
        </p:blipFill>
        <p:spPr>
          <a:xfrm>
            <a:off x="774405" y="1261656"/>
            <a:ext cx="10643190" cy="5231218"/>
          </a:xfrm>
          <a:prstGeom prst="rect">
            <a:avLst/>
          </a:prstGeom>
        </p:spPr>
      </p:pic>
    </p:spTree>
    <p:extLst>
      <p:ext uri="{BB962C8B-B14F-4D97-AF65-F5344CB8AC3E}">
        <p14:creationId xmlns:p14="http://schemas.microsoft.com/office/powerpoint/2010/main" val="983759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41ED8A1-B7B5-688D-5509-D64E9DFA814F}"/>
              </a:ext>
            </a:extLst>
          </p:cNvPr>
          <p:cNvSpPr>
            <a:spLocks noGrp="1"/>
          </p:cNvSpPr>
          <p:nvPr>
            <p:ph type="title"/>
          </p:nvPr>
        </p:nvSpPr>
        <p:spPr/>
        <p:txBody>
          <a:bodyPr>
            <a:normAutofit/>
          </a:bodyPr>
          <a:lstStyle/>
          <a:p>
            <a:r>
              <a:rPr lang="en-US" sz="4000" dirty="0">
                <a:solidFill>
                  <a:srgbClr val="7757A1"/>
                </a:solidFill>
                <a:latin typeface="Tahoma"/>
                <a:ea typeface="Tahoma"/>
                <a:cs typeface="Tahoma"/>
              </a:rPr>
              <a:t>Agenda 6.0</a:t>
            </a:r>
            <a:br>
              <a:rPr lang="en-US" sz="4000" dirty="0">
                <a:solidFill>
                  <a:srgbClr val="7757A1"/>
                </a:solidFill>
                <a:latin typeface="Tahoma"/>
                <a:ea typeface="Tahoma"/>
                <a:cs typeface="Tahoma"/>
              </a:rPr>
            </a:br>
            <a:r>
              <a:rPr lang="en-US" sz="2800" dirty="0">
                <a:solidFill>
                  <a:srgbClr val="7757A1"/>
                </a:solidFill>
                <a:latin typeface="Tahoma"/>
                <a:ea typeface="Tahoma"/>
                <a:cs typeface="Tahoma"/>
              </a:rPr>
              <a:t>Champion Key Milestones</a:t>
            </a:r>
            <a:endParaRPr lang="en-US" sz="5400" dirty="0">
              <a:latin typeface="Tahoma"/>
              <a:ea typeface="Tahoma"/>
              <a:cs typeface="Tahoma"/>
            </a:endParaRPr>
          </a:p>
        </p:txBody>
      </p:sp>
      <p:sp>
        <p:nvSpPr>
          <p:cNvPr id="9" name="Text Placeholder 8">
            <a:extLst>
              <a:ext uri="{FF2B5EF4-FFF2-40B4-BE49-F238E27FC236}">
                <a16:creationId xmlns:a16="http://schemas.microsoft.com/office/drawing/2014/main" id="{E1F8722C-8756-A1E1-A66D-40B34F3B6118}"/>
              </a:ext>
            </a:extLst>
          </p:cNvPr>
          <p:cNvSpPr>
            <a:spLocks noGrp="1"/>
          </p:cNvSpPr>
          <p:nvPr>
            <p:ph type="body" sz="quarter" idx="10"/>
          </p:nvPr>
        </p:nvSpPr>
        <p:spPr>
          <a:xfrm>
            <a:off x="4637988" y="2232025"/>
            <a:ext cx="7034900" cy="4260850"/>
          </a:xfrm>
        </p:spPr>
        <p:txBody>
          <a:bodyPr vert="horz" lIns="91440" tIns="45720" rIns="91440" bIns="45720" rtlCol="0" anchor="t">
            <a:normAutofit lnSpcReduction="10000"/>
          </a:bodyPr>
          <a:lstStyle/>
          <a:p>
            <a:r>
              <a:rPr lang="en-US" dirty="0">
                <a:latin typeface="Tahoma"/>
                <a:ea typeface="Tahoma"/>
                <a:cs typeface="Tahoma"/>
              </a:rPr>
              <a:t>GAP in Chronological Order</a:t>
            </a:r>
          </a:p>
          <a:p>
            <a:r>
              <a:rPr lang="en-US" dirty="0">
                <a:latin typeface="Tahoma"/>
                <a:ea typeface="Tahoma"/>
                <a:cs typeface="Tahoma"/>
              </a:rPr>
              <a:t>Review: what to send in advance</a:t>
            </a:r>
          </a:p>
          <a:p>
            <a:r>
              <a:rPr lang="en-US" dirty="0">
                <a:latin typeface="Tahoma"/>
                <a:ea typeface="Tahoma"/>
                <a:cs typeface="Tahoma"/>
              </a:rPr>
              <a:t>Individual Objectives IO’s!</a:t>
            </a:r>
          </a:p>
          <a:p>
            <a:r>
              <a:rPr lang="en-US" dirty="0">
                <a:latin typeface="Tahoma"/>
                <a:ea typeface="Tahoma"/>
                <a:cs typeface="Tahoma"/>
              </a:rPr>
              <a:t>Core Capabilities</a:t>
            </a:r>
          </a:p>
          <a:p>
            <a:r>
              <a:rPr lang="en-US" dirty="0">
                <a:latin typeface="Tahoma"/>
                <a:ea typeface="Tahoma"/>
                <a:cs typeface="Tahoma"/>
              </a:rPr>
              <a:t>Work Group Projects</a:t>
            </a:r>
          </a:p>
          <a:p>
            <a:r>
              <a:rPr lang="en-US" dirty="0">
                <a:latin typeface="Tahoma"/>
                <a:ea typeface="Tahoma"/>
                <a:cs typeface="Tahoma"/>
              </a:rPr>
              <a:t>Champion Gravitas</a:t>
            </a:r>
          </a:p>
          <a:p>
            <a:r>
              <a:rPr lang="en-US" dirty="0">
                <a:latin typeface="Tahoma"/>
                <a:ea typeface="Tahoma"/>
                <a:cs typeface="Tahoma"/>
              </a:rPr>
              <a:t>Leadership Skills</a:t>
            </a:r>
          </a:p>
          <a:p>
            <a:r>
              <a:rPr lang="en-US" dirty="0">
                <a:latin typeface="Tahoma"/>
                <a:ea typeface="Tahoma"/>
                <a:cs typeface="Tahoma"/>
              </a:rPr>
              <a:t>Resources</a:t>
            </a:r>
          </a:p>
          <a:p>
            <a:r>
              <a:rPr lang="en-US" dirty="0">
                <a:latin typeface="Tahoma"/>
                <a:ea typeface="Tahoma"/>
                <a:cs typeface="Tahoma"/>
              </a:rPr>
              <a:t>Q &amp; A </a:t>
            </a:r>
          </a:p>
        </p:txBody>
      </p:sp>
    </p:spTree>
    <p:extLst>
      <p:ext uri="{BB962C8B-B14F-4D97-AF65-F5344CB8AC3E}">
        <p14:creationId xmlns:p14="http://schemas.microsoft.com/office/powerpoint/2010/main" val="40165080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EBB66-FEF0-22D9-8F93-E25A3A46EF26}"/>
              </a:ext>
            </a:extLst>
          </p:cNvPr>
          <p:cNvSpPr>
            <a:spLocks noGrp="1"/>
          </p:cNvSpPr>
          <p:nvPr>
            <p:ph type="title"/>
          </p:nvPr>
        </p:nvSpPr>
        <p:spPr/>
        <p:txBody>
          <a:bodyPr/>
          <a:lstStyle/>
          <a:p>
            <a:r>
              <a:rPr lang="en-US" dirty="0"/>
              <a:t>Innovation Phases</a:t>
            </a:r>
          </a:p>
        </p:txBody>
      </p:sp>
      <p:sp>
        <p:nvSpPr>
          <p:cNvPr id="3" name="Text Placeholder 2">
            <a:extLst>
              <a:ext uri="{FF2B5EF4-FFF2-40B4-BE49-F238E27FC236}">
                <a16:creationId xmlns:a16="http://schemas.microsoft.com/office/drawing/2014/main" id="{49FBAB02-9123-85CA-1434-5E3DBB044BC7}"/>
              </a:ext>
            </a:extLst>
          </p:cNvPr>
          <p:cNvSpPr>
            <a:spLocks noGrp="1"/>
          </p:cNvSpPr>
          <p:nvPr>
            <p:ph type="body" sz="quarter" idx="10"/>
          </p:nvPr>
        </p:nvSpPr>
        <p:spPr>
          <a:xfrm>
            <a:off x="838200" y="1649412"/>
            <a:ext cx="10834688" cy="4584239"/>
          </a:xfrm>
        </p:spPr>
        <p:txBody>
          <a:bodyPr>
            <a:normAutofit fontScale="40000" lnSpcReduction="20000"/>
          </a:bodyPr>
          <a:lstStyle/>
          <a:p>
            <a:pPr marL="342900" marR="0" lvl="0" indent="-342900">
              <a:spcBef>
                <a:spcPts val="0"/>
              </a:spcBef>
              <a:spcAft>
                <a:spcPts val="0"/>
              </a:spcAft>
              <a:buFont typeface="+mj-lt"/>
              <a:buAutoNum type="arabicPeriod"/>
            </a:pPr>
            <a:r>
              <a:rPr lang="en-US" sz="3300" b="1" dirty="0">
                <a:effectLst/>
                <a:latin typeface="Tahoma" panose="020B0604030504040204" pitchFamily="34" charset="0"/>
                <a:ea typeface="Tahoma" panose="020B0604030504040204" pitchFamily="34" charset="0"/>
                <a:cs typeface="Tahoma" panose="020B0604030504040204" pitchFamily="34" charset="0"/>
              </a:rPr>
              <a:t>What is?</a:t>
            </a:r>
          </a:p>
          <a:p>
            <a:pPr marL="0" marR="0" lvl="0" indent="0">
              <a:spcBef>
                <a:spcPts val="0"/>
              </a:spcBef>
              <a:spcAft>
                <a:spcPts val="0"/>
              </a:spcAft>
              <a:buNone/>
            </a:pPr>
            <a:r>
              <a:rPr lang="en-US" sz="3300" b="1" dirty="0">
                <a:effectLst/>
                <a:latin typeface="Tahoma" panose="020B0604030504040204" pitchFamily="34" charset="0"/>
                <a:ea typeface="Tahoma" panose="020B0604030504040204" pitchFamily="34" charset="0"/>
                <a:cs typeface="Tahoma" panose="020B0604030504040204" pitchFamily="34" charset="0"/>
              </a:rPr>
              <a:t> </a:t>
            </a:r>
            <a:endParaRPr lang="en-US" sz="3300" dirty="0">
              <a:effectLst/>
              <a:latin typeface="Tahoma" panose="020B0604030504040204" pitchFamily="34" charset="0"/>
              <a:ea typeface="Tahoma" panose="020B0604030504040204" pitchFamily="34" charset="0"/>
              <a:cs typeface="Tahoma" panose="020B0604030504040204" pitchFamily="34" charset="0"/>
            </a:endParaRPr>
          </a:p>
          <a:p>
            <a:pPr marL="742950" marR="0" lvl="1" indent="-285750">
              <a:spcBef>
                <a:spcPts val="0"/>
              </a:spcBef>
              <a:spcAft>
                <a:spcPts val="0"/>
              </a:spcAft>
              <a:buFont typeface="+mj-lt"/>
              <a:buAutoNum type="alphaLcPeriod"/>
            </a:pPr>
            <a:r>
              <a:rPr lang="en-US" sz="3300" dirty="0">
                <a:effectLst/>
                <a:latin typeface="Tahoma" panose="020B0604030504040204" pitchFamily="34" charset="0"/>
                <a:ea typeface="Tahoma" panose="020B0604030504040204" pitchFamily="34" charset="0"/>
                <a:cs typeface="Tahoma" panose="020B0604030504040204" pitchFamily="34" charset="0"/>
              </a:rPr>
              <a:t>Ask what is the current reality?</a:t>
            </a:r>
          </a:p>
          <a:p>
            <a:pPr marL="742950" marR="0" lvl="1" indent="-285750">
              <a:spcBef>
                <a:spcPts val="0"/>
              </a:spcBef>
              <a:spcAft>
                <a:spcPts val="0"/>
              </a:spcAft>
              <a:buFont typeface="+mj-lt"/>
              <a:buAutoNum type="alphaLcPeriod"/>
            </a:pPr>
            <a:r>
              <a:rPr lang="en-US" sz="3300" dirty="0">
                <a:effectLst/>
                <a:latin typeface="Tahoma" panose="020B0604030504040204" pitchFamily="34" charset="0"/>
                <a:ea typeface="Tahoma" panose="020B0604030504040204" pitchFamily="34" charset="0"/>
                <a:cs typeface="Tahoma" panose="020B0604030504040204" pitchFamily="34" charset="0"/>
              </a:rPr>
              <a:t>Before brainstorming gather some data</a:t>
            </a:r>
          </a:p>
          <a:p>
            <a:pPr marL="742950" marR="0" lvl="1" indent="-285750">
              <a:spcBef>
                <a:spcPts val="0"/>
              </a:spcBef>
              <a:spcAft>
                <a:spcPts val="0"/>
              </a:spcAft>
              <a:buFont typeface="+mj-lt"/>
              <a:buAutoNum type="alphaLcPeriod"/>
            </a:pPr>
            <a:r>
              <a:rPr lang="en-US" sz="3300" dirty="0">
                <a:effectLst/>
                <a:latin typeface="Tahoma" panose="020B0604030504040204" pitchFamily="34" charset="0"/>
                <a:ea typeface="Tahoma" panose="020B0604030504040204" pitchFamily="34" charset="0"/>
                <a:cs typeface="Tahoma" panose="020B0604030504040204" pitchFamily="34" charset="0"/>
              </a:rPr>
              <a:t>After gaining insights to current reality, you may reframe the definition or the problem statement.</a:t>
            </a:r>
          </a:p>
          <a:p>
            <a:pPr marL="742950" marR="0" lvl="1" indent="-285750">
              <a:spcBef>
                <a:spcPts val="0"/>
              </a:spcBef>
              <a:spcAft>
                <a:spcPts val="0"/>
              </a:spcAft>
              <a:buFont typeface="+mj-lt"/>
              <a:buAutoNum type="alphaLcPeriod"/>
            </a:pPr>
            <a:r>
              <a:rPr lang="en-US" sz="3300" dirty="0">
                <a:effectLst/>
                <a:latin typeface="Tahoma" panose="020B0604030504040204" pitchFamily="34" charset="0"/>
                <a:ea typeface="Tahoma" panose="020B0604030504040204" pitchFamily="34" charset="0"/>
                <a:cs typeface="Tahoma" panose="020B0604030504040204" pitchFamily="34" charset="0"/>
              </a:rPr>
              <a:t>Leverage creative thinking.</a:t>
            </a:r>
          </a:p>
          <a:p>
            <a:pPr marL="457200" marR="0" lvl="1" indent="0">
              <a:spcBef>
                <a:spcPts val="0"/>
              </a:spcBef>
              <a:spcAft>
                <a:spcPts val="0"/>
              </a:spcAft>
              <a:buNone/>
            </a:pPr>
            <a:endParaRPr lang="en-US" sz="3300" dirty="0">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spcBef>
                <a:spcPts val="0"/>
              </a:spcBef>
              <a:spcAft>
                <a:spcPts val="0"/>
              </a:spcAft>
              <a:buFont typeface="+mj-lt"/>
              <a:buAutoNum type="arabicPeriod"/>
            </a:pPr>
            <a:r>
              <a:rPr lang="en-US" sz="3300" b="1" dirty="0">
                <a:effectLst/>
                <a:latin typeface="Tahoma" panose="020B0604030504040204" pitchFamily="34" charset="0"/>
                <a:ea typeface="Tahoma" panose="020B0604030504040204" pitchFamily="34" charset="0"/>
                <a:cs typeface="Tahoma" panose="020B0604030504040204" pitchFamily="34" charset="0"/>
              </a:rPr>
              <a:t>What if?</a:t>
            </a:r>
          </a:p>
          <a:p>
            <a:pPr marL="342900" marR="0" lvl="0" indent="-342900">
              <a:spcBef>
                <a:spcPts val="0"/>
              </a:spcBef>
              <a:spcAft>
                <a:spcPts val="0"/>
              </a:spcAft>
              <a:buFont typeface="+mj-lt"/>
              <a:buAutoNum type="arabicPeriod"/>
            </a:pPr>
            <a:endParaRPr lang="en-US" sz="3300" dirty="0">
              <a:effectLst/>
              <a:latin typeface="Tahoma" panose="020B0604030504040204" pitchFamily="34" charset="0"/>
              <a:ea typeface="Tahoma" panose="020B0604030504040204" pitchFamily="34" charset="0"/>
              <a:cs typeface="Tahoma" panose="020B0604030504040204" pitchFamily="34" charset="0"/>
            </a:endParaRPr>
          </a:p>
          <a:p>
            <a:pPr marL="742950" marR="0" lvl="1" indent="-285750">
              <a:spcBef>
                <a:spcPts val="0"/>
              </a:spcBef>
              <a:spcAft>
                <a:spcPts val="0"/>
              </a:spcAft>
              <a:buFont typeface="+mj-lt"/>
              <a:buAutoNum type="alphaLcPeriod"/>
            </a:pPr>
            <a:r>
              <a:rPr lang="en-US" sz="3300" dirty="0">
                <a:effectLst/>
                <a:latin typeface="Tahoma" panose="020B0604030504040204" pitchFamily="34" charset="0"/>
                <a:ea typeface="Tahoma" panose="020B0604030504040204" pitchFamily="34" charset="0"/>
                <a:cs typeface="Tahoma" panose="020B0604030504040204" pitchFamily="34" charset="0"/>
              </a:rPr>
              <a:t>Envision multiple options to create a new future.</a:t>
            </a:r>
          </a:p>
          <a:p>
            <a:pPr marL="742950" marR="0" lvl="1" indent="-285750">
              <a:spcBef>
                <a:spcPts val="0"/>
              </a:spcBef>
              <a:spcAft>
                <a:spcPts val="0"/>
              </a:spcAft>
              <a:buFont typeface="+mj-lt"/>
              <a:buAutoNum type="alphaLcPeriod"/>
            </a:pPr>
            <a:r>
              <a:rPr lang="en-US" sz="3300" dirty="0">
                <a:effectLst/>
                <a:latin typeface="Tahoma" panose="020B0604030504040204" pitchFamily="34" charset="0"/>
                <a:ea typeface="Tahoma" panose="020B0604030504040204" pitchFamily="34" charset="0"/>
                <a:cs typeface="Tahoma" panose="020B0604030504040204" pitchFamily="34" charset="0"/>
              </a:rPr>
              <a:t>Leverage more systematic thinking. </a:t>
            </a:r>
          </a:p>
          <a:p>
            <a:pPr marL="742950" marR="0" lvl="1" indent="-285750">
              <a:spcBef>
                <a:spcPts val="0"/>
              </a:spcBef>
              <a:spcAft>
                <a:spcPts val="0"/>
              </a:spcAft>
              <a:buFont typeface="+mj-lt"/>
              <a:buAutoNum type="alphaLcPeriod"/>
            </a:pPr>
            <a:r>
              <a:rPr lang="en-US" sz="3300" dirty="0">
                <a:effectLst/>
                <a:latin typeface="Tahoma" panose="020B0604030504040204" pitchFamily="34" charset="0"/>
                <a:ea typeface="Tahoma" panose="020B0604030504040204" pitchFamily="34" charset="0"/>
                <a:cs typeface="Tahoma" panose="020B0604030504040204" pitchFamily="34" charset="0"/>
              </a:rPr>
              <a:t>Think about how to design the project/experiment with info gathered in 'what is.’</a:t>
            </a:r>
          </a:p>
          <a:p>
            <a:pPr marL="457200" marR="0" lvl="1" indent="0">
              <a:spcBef>
                <a:spcPts val="0"/>
              </a:spcBef>
              <a:spcAft>
                <a:spcPts val="0"/>
              </a:spcAft>
              <a:buNone/>
            </a:pPr>
            <a:endParaRPr lang="en-US" sz="3300" dirty="0">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spcBef>
                <a:spcPts val="0"/>
              </a:spcBef>
              <a:spcAft>
                <a:spcPts val="0"/>
              </a:spcAft>
              <a:buFont typeface="+mj-lt"/>
              <a:buAutoNum type="arabicPeriod"/>
            </a:pPr>
            <a:r>
              <a:rPr lang="en-US" sz="3300" b="1" dirty="0">
                <a:effectLst/>
                <a:latin typeface="Tahoma" panose="020B0604030504040204" pitchFamily="34" charset="0"/>
                <a:ea typeface="Tahoma" panose="020B0604030504040204" pitchFamily="34" charset="0"/>
                <a:cs typeface="Tahoma" panose="020B0604030504040204" pitchFamily="34" charset="0"/>
              </a:rPr>
              <a:t>What wows? </a:t>
            </a:r>
          </a:p>
          <a:p>
            <a:pPr marL="342900" marR="0" lvl="0" indent="-342900">
              <a:spcBef>
                <a:spcPts val="0"/>
              </a:spcBef>
              <a:spcAft>
                <a:spcPts val="0"/>
              </a:spcAft>
              <a:buFont typeface="+mj-lt"/>
              <a:buAutoNum type="arabicPeriod"/>
            </a:pPr>
            <a:endParaRPr lang="en-US" sz="3300" dirty="0">
              <a:effectLst/>
              <a:latin typeface="Tahoma" panose="020B0604030504040204" pitchFamily="34" charset="0"/>
              <a:ea typeface="Tahoma" panose="020B0604030504040204" pitchFamily="34" charset="0"/>
              <a:cs typeface="Tahoma" panose="020B0604030504040204" pitchFamily="34" charset="0"/>
            </a:endParaRPr>
          </a:p>
          <a:p>
            <a:pPr marL="742950" marR="0" lvl="1" indent="-285750">
              <a:spcBef>
                <a:spcPts val="0"/>
              </a:spcBef>
              <a:spcAft>
                <a:spcPts val="0"/>
              </a:spcAft>
              <a:buFont typeface="+mj-lt"/>
              <a:buAutoNum type="alphaLcPeriod"/>
            </a:pPr>
            <a:r>
              <a:rPr lang="en-US" sz="3300" dirty="0">
                <a:effectLst/>
                <a:latin typeface="Tahoma" panose="020B0604030504040204" pitchFamily="34" charset="0"/>
                <a:ea typeface="Tahoma" panose="020B0604030504040204" pitchFamily="34" charset="0"/>
                <a:cs typeface="Tahoma" panose="020B0604030504040204" pitchFamily="34" charset="0"/>
              </a:rPr>
              <a:t>Where to focus first with all the creative ideas. </a:t>
            </a:r>
          </a:p>
          <a:p>
            <a:pPr marL="742950" marR="0" lvl="1" indent="-285750">
              <a:spcBef>
                <a:spcPts val="0"/>
              </a:spcBef>
              <a:spcAft>
                <a:spcPts val="0"/>
              </a:spcAft>
              <a:buFont typeface="+mj-lt"/>
              <a:buAutoNum type="alphaLcPeriod"/>
            </a:pPr>
            <a:r>
              <a:rPr lang="en-US" sz="3300" dirty="0">
                <a:effectLst/>
                <a:latin typeface="Tahoma" panose="020B0604030504040204" pitchFamily="34" charset="0"/>
                <a:ea typeface="Tahoma" panose="020B0604030504040204" pitchFamily="34" charset="0"/>
                <a:cs typeface="Tahoma" panose="020B0604030504040204" pitchFamily="34" charset="0"/>
              </a:rPr>
              <a:t>Think about what will impact the most stakeholders.</a:t>
            </a:r>
          </a:p>
          <a:p>
            <a:pPr marL="742950" marR="0" lvl="1" indent="-285750">
              <a:spcBef>
                <a:spcPts val="0"/>
              </a:spcBef>
              <a:spcAft>
                <a:spcPts val="0"/>
              </a:spcAft>
              <a:buFont typeface="+mj-lt"/>
              <a:buAutoNum type="alphaLcPeriod"/>
            </a:pPr>
            <a:r>
              <a:rPr lang="en-US" sz="3300" dirty="0">
                <a:effectLst/>
                <a:latin typeface="Tahoma" panose="020B0604030504040204" pitchFamily="34" charset="0"/>
                <a:ea typeface="Tahoma" panose="020B0604030504040204" pitchFamily="34" charset="0"/>
                <a:cs typeface="Tahoma" panose="020B0604030504040204" pitchFamily="34" charset="0"/>
              </a:rPr>
              <a:t>What resources will you need to tap into?</a:t>
            </a:r>
          </a:p>
          <a:p>
            <a:pPr marL="742950" marR="0" lvl="1" indent="-285750">
              <a:spcBef>
                <a:spcPts val="0"/>
              </a:spcBef>
              <a:spcAft>
                <a:spcPts val="0"/>
              </a:spcAft>
              <a:buFont typeface="+mj-lt"/>
              <a:buAutoNum type="alphaLcPeriod"/>
            </a:pPr>
            <a:r>
              <a:rPr lang="en-US" sz="3300" dirty="0">
                <a:effectLst/>
                <a:latin typeface="Tahoma" panose="020B0604030504040204" pitchFamily="34" charset="0"/>
                <a:ea typeface="Tahoma" panose="020B0604030504040204" pitchFamily="34" charset="0"/>
                <a:cs typeface="Tahoma" panose="020B0604030504040204" pitchFamily="34" charset="0"/>
              </a:rPr>
              <a:t>What are existing capabilities?</a:t>
            </a:r>
          </a:p>
          <a:p>
            <a:pPr marL="742950" marR="0" lvl="1" indent="-285750">
              <a:spcBef>
                <a:spcPts val="0"/>
              </a:spcBef>
              <a:spcAft>
                <a:spcPts val="0"/>
              </a:spcAft>
              <a:buFont typeface="+mj-lt"/>
              <a:buAutoNum type="alphaLcPeriod"/>
            </a:pPr>
            <a:r>
              <a:rPr lang="en-US" sz="3300" dirty="0">
                <a:effectLst/>
                <a:latin typeface="Tahoma" panose="020B0604030504040204" pitchFamily="34" charset="0"/>
                <a:ea typeface="Tahoma" panose="020B0604030504040204" pitchFamily="34" charset="0"/>
                <a:cs typeface="Tahoma" panose="020B0604030504040204" pitchFamily="34" charset="0"/>
              </a:rPr>
              <a:t>How sustainable is this project.</a:t>
            </a:r>
          </a:p>
          <a:p>
            <a:pPr marL="457200" marR="0" lvl="1" indent="0">
              <a:spcBef>
                <a:spcPts val="0"/>
              </a:spcBef>
              <a:spcAft>
                <a:spcPts val="0"/>
              </a:spcAft>
              <a:buNone/>
            </a:pPr>
            <a:endParaRPr lang="en-US" sz="3300" dirty="0">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spcBef>
                <a:spcPts val="0"/>
              </a:spcBef>
              <a:spcAft>
                <a:spcPts val="0"/>
              </a:spcAft>
              <a:buFont typeface="+mj-lt"/>
              <a:buAutoNum type="arabicPeriod"/>
            </a:pPr>
            <a:r>
              <a:rPr lang="en-US" sz="3300" b="1" dirty="0">
                <a:effectLst/>
                <a:latin typeface="Tahoma" panose="020B0604030504040204" pitchFamily="34" charset="0"/>
                <a:ea typeface="Tahoma" panose="020B0604030504040204" pitchFamily="34" charset="0"/>
                <a:cs typeface="Tahoma" panose="020B0604030504040204" pitchFamily="34" charset="0"/>
              </a:rPr>
              <a:t>What works?</a:t>
            </a:r>
          </a:p>
          <a:p>
            <a:pPr marL="342900" marR="0" lvl="0" indent="-342900">
              <a:spcBef>
                <a:spcPts val="0"/>
              </a:spcBef>
              <a:spcAft>
                <a:spcPts val="0"/>
              </a:spcAft>
              <a:buFont typeface="+mj-lt"/>
              <a:buAutoNum type="arabicPeriod"/>
            </a:pPr>
            <a:endParaRPr lang="en-US" sz="3300" dirty="0">
              <a:effectLst/>
              <a:latin typeface="Tahoma" panose="020B0604030504040204" pitchFamily="34" charset="0"/>
              <a:ea typeface="Tahoma" panose="020B0604030504040204" pitchFamily="34" charset="0"/>
              <a:cs typeface="Tahoma" panose="020B0604030504040204" pitchFamily="34" charset="0"/>
            </a:endParaRPr>
          </a:p>
          <a:p>
            <a:pPr marL="742950" marR="0" lvl="1" indent="-285750">
              <a:spcBef>
                <a:spcPts val="0"/>
              </a:spcBef>
              <a:spcAft>
                <a:spcPts val="0"/>
              </a:spcAft>
              <a:buFont typeface="+mj-lt"/>
              <a:buAutoNum type="alphaLcPeriod"/>
            </a:pPr>
            <a:r>
              <a:rPr lang="en-US" sz="3300" dirty="0">
                <a:effectLst/>
                <a:latin typeface="Tahoma" panose="020B0604030504040204" pitchFamily="34" charset="0"/>
                <a:ea typeface="Tahoma" panose="020B0604030504040204" pitchFamily="34" charset="0"/>
                <a:cs typeface="Tahoma" panose="020B0604030504040204" pitchFamily="34" charset="0"/>
              </a:rPr>
              <a:t>Small experiments and observing outcomes.</a:t>
            </a:r>
          </a:p>
          <a:p>
            <a:pPr marL="742950" marR="0" lvl="1" indent="-285750">
              <a:spcBef>
                <a:spcPts val="0"/>
              </a:spcBef>
              <a:spcAft>
                <a:spcPts val="0"/>
              </a:spcAft>
              <a:buFont typeface="+mj-lt"/>
              <a:buAutoNum type="alphaLcPeriod"/>
            </a:pPr>
            <a:r>
              <a:rPr lang="en-US" sz="3300" dirty="0">
                <a:effectLst/>
                <a:latin typeface="Tahoma" panose="020B0604030504040204" pitchFamily="34" charset="0"/>
                <a:ea typeface="Tahoma" panose="020B0604030504040204" pitchFamily="34" charset="0"/>
                <a:cs typeface="Tahoma" panose="020B0604030504040204" pitchFamily="34" charset="0"/>
              </a:rPr>
              <a:t>Don't be afraid to fail early.</a:t>
            </a:r>
          </a:p>
          <a:p>
            <a:pPr marL="742950" marR="0" lvl="1" indent="-285750">
              <a:spcBef>
                <a:spcPts val="0"/>
              </a:spcBef>
              <a:spcAft>
                <a:spcPts val="0"/>
              </a:spcAft>
              <a:buFont typeface="+mj-lt"/>
              <a:buAutoNum type="alphaLcPeriod"/>
            </a:pPr>
            <a:r>
              <a:rPr lang="en-US" sz="3300" dirty="0">
                <a:effectLst/>
                <a:latin typeface="Tahoma" panose="020B0604030504040204" pitchFamily="34" charset="0"/>
                <a:ea typeface="Tahoma" panose="020B0604030504040204" pitchFamily="34" charset="0"/>
                <a:cs typeface="Tahoma" panose="020B0604030504040204" pitchFamily="34" charset="0"/>
              </a:rPr>
              <a:t>Observe for the value of your idea based on feedback.</a:t>
            </a:r>
          </a:p>
          <a:p>
            <a:pPr marL="742950" marR="0" lvl="1" indent="-285750">
              <a:spcBef>
                <a:spcPts val="0"/>
              </a:spcBef>
              <a:spcAft>
                <a:spcPts val="0"/>
              </a:spcAft>
              <a:buFont typeface="+mj-lt"/>
              <a:buAutoNum type="alphaLcPeriod"/>
            </a:pPr>
            <a:r>
              <a:rPr lang="en-US" sz="3300" dirty="0">
                <a:effectLst/>
                <a:latin typeface="Tahoma" panose="020B0604030504040204" pitchFamily="34" charset="0"/>
                <a:ea typeface="Tahoma" panose="020B0604030504040204" pitchFamily="34" charset="0"/>
                <a:cs typeface="Tahoma" panose="020B0604030504040204" pitchFamily="34" charset="0"/>
              </a:rPr>
              <a:t>Think about scalability.</a:t>
            </a:r>
          </a:p>
          <a:p>
            <a:endParaRPr lang="en-US" dirty="0"/>
          </a:p>
        </p:txBody>
      </p:sp>
    </p:spTree>
    <p:extLst>
      <p:ext uri="{BB962C8B-B14F-4D97-AF65-F5344CB8AC3E}">
        <p14:creationId xmlns:p14="http://schemas.microsoft.com/office/powerpoint/2010/main" val="2655880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D924B-F11F-818F-39A1-88D6F1089758}"/>
              </a:ext>
            </a:extLst>
          </p:cNvPr>
          <p:cNvSpPr>
            <a:spLocks noGrp="1"/>
          </p:cNvSpPr>
          <p:nvPr>
            <p:ph type="title"/>
          </p:nvPr>
        </p:nvSpPr>
        <p:spPr/>
        <p:txBody>
          <a:bodyPr/>
          <a:lstStyle/>
          <a:p>
            <a:pPr algn="ctr"/>
            <a:r>
              <a:rPr lang="en-US" dirty="0"/>
              <a:t>Ideas</a:t>
            </a:r>
            <a:r>
              <a:rPr lang="en-US" dirty="0">
                <a:sym typeface="Wingdings" pitchFamily="2" charset="2"/>
              </a:rPr>
              <a:t> Problem Statement Goal</a:t>
            </a:r>
            <a:endParaRPr lang="en-US" dirty="0"/>
          </a:p>
        </p:txBody>
      </p:sp>
      <p:sp>
        <p:nvSpPr>
          <p:cNvPr id="3" name="Text Placeholder 2">
            <a:extLst>
              <a:ext uri="{FF2B5EF4-FFF2-40B4-BE49-F238E27FC236}">
                <a16:creationId xmlns:a16="http://schemas.microsoft.com/office/drawing/2014/main" id="{7C4B684E-A5EC-8777-BDE1-D656C9CBEA85}"/>
              </a:ext>
            </a:extLst>
          </p:cNvPr>
          <p:cNvSpPr>
            <a:spLocks noGrp="1"/>
          </p:cNvSpPr>
          <p:nvPr>
            <p:ph type="body" sz="quarter" idx="10"/>
          </p:nvPr>
        </p:nvSpPr>
        <p:spPr/>
        <p:txBody>
          <a:bodyPr>
            <a:normAutofit lnSpcReduction="10000"/>
          </a:bodyPr>
          <a:lstStyle/>
          <a:p>
            <a:r>
              <a:rPr lang="en-US" dirty="0"/>
              <a:t>Ideas: </a:t>
            </a:r>
            <a:r>
              <a:rPr lang="en-US" dirty="0">
                <a:solidFill>
                  <a:srgbClr val="FF0000"/>
                </a:solidFill>
              </a:rPr>
              <a:t>WELLNESS (Pillar) </a:t>
            </a:r>
          </a:p>
          <a:p>
            <a:r>
              <a:rPr lang="en-US" dirty="0"/>
              <a:t>How can I find our resources on wellbeing </a:t>
            </a:r>
          </a:p>
          <a:p>
            <a:r>
              <a:rPr lang="en-US" dirty="0"/>
              <a:t>I just came back from maternity leave and my manager placed my projects with another team member</a:t>
            </a:r>
          </a:p>
          <a:p>
            <a:r>
              <a:rPr lang="en-US" dirty="0"/>
              <a:t>Do I have reproductive benefits?</a:t>
            </a:r>
          </a:p>
          <a:p>
            <a:r>
              <a:rPr lang="en-US" dirty="0"/>
              <a:t>I am working around the clock and on weekends </a:t>
            </a:r>
          </a:p>
          <a:p>
            <a:r>
              <a:rPr lang="en-US" dirty="0"/>
              <a:t>How can I become a more productive employee</a:t>
            </a:r>
          </a:p>
          <a:p>
            <a:r>
              <a:rPr lang="en-US" dirty="0"/>
              <a:t> Can we build a workout room? </a:t>
            </a:r>
          </a:p>
          <a:p>
            <a:r>
              <a:rPr lang="en-US" dirty="0"/>
              <a:t>I do I maintain a sense of wellbeing while working from home? </a:t>
            </a:r>
          </a:p>
          <a:p>
            <a:endParaRPr lang="en-US" dirty="0"/>
          </a:p>
          <a:p>
            <a:endParaRPr lang="en-US" dirty="0"/>
          </a:p>
        </p:txBody>
      </p:sp>
    </p:spTree>
    <p:extLst>
      <p:ext uri="{BB962C8B-B14F-4D97-AF65-F5344CB8AC3E}">
        <p14:creationId xmlns:p14="http://schemas.microsoft.com/office/powerpoint/2010/main" val="263006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8DE3F-5C3D-E078-C9FF-2FDBF23C28AF}"/>
              </a:ext>
            </a:extLst>
          </p:cNvPr>
          <p:cNvSpPr>
            <a:spLocks noGrp="1"/>
          </p:cNvSpPr>
          <p:nvPr>
            <p:ph type="title"/>
          </p:nvPr>
        </p:nvSpPr>
        <p:spPr/>
        <p:txBody>
          <a:bodyPr>
            <a:normAutofit/>
          </a:bodyPr>
          <a:lstStyle/>
          <a:p>
            <a:r>
              <a:rPr lang="en-US" sz="3200" dirty="0"/>
              <a:t>Champion: Problem Statement or Question Refinement</a:t>
            </a:r>
          </a:p>
        </p:txBody>
      </p:sp>
      <p:sp>
        <p:nvSpPr>
          <p:cNvPr id="3" name="Text Placeholder 2">
            <a:extLst>
              <a:ext uri="{FF2B5EF4-FFF2-40B4-BE49-F238E27FC236}">
                <a16:creationId xmlns:a16="http://schemas.microsoft.com/office/drawing/2014/main" id="{6D141A27-7920-67D9-DEDB-10EFC7A43AC4}"/>
              </a:ext>
            </a:extLst>
          </p:cNvPr>
          <p:cNvSpPr>
            <a:spLocks noGrp="1"/>
          </p:cNvSpPr>
          <p:nvPr>
            <p:ph type="body" sz="quarter" idx="10"/>
          </p:nvPr>
        </p:nvSpPr>
        <p:spPr/>
        <p:txBody>
          <a:bodyPr/>
          <a:lstStyle/>
          <a:p>
            <a:r>
              <a:rPr lang="en-US" dirty="0"/>
              <a:t>How does Excellent Pharma promote well-being as part of our culture? </a:t>
            </a:r>
          </a:p>
          <a:p>
            <a:endParaRPr lang="en-US" dirty="0"/>
          </a:p>
          <a:p>
            <a:endParaRPr lang="en-US" dirty="0"/>
          </a:p>
        </p:txBody>
      </p:sp>
    </p:spTree>
    <p:extLst>
      <p:ext uri="{BB962C8B-B14F-4D97-AF65-F5344CB8AC3E}">
        <p14:creationId xmlns:p14="http://schemas.microsoft.com/office/powerpoint/2010/main" val="33386540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B8192-32CF-328D-0951-064825E84C17}"/>
              </a:ext>
            </a:extLst>
          </p:cNvPr>
          <p:cNvSpPr>
            <a:spLocks noGrp="1"/>
          </p:cNvSpPr>
          <p:nvPr>
            <p:ph type="title"/>
          </p:nvPr>
        </p:nvSpPr>
        <p:spPr/>
        <p:txBody>
          <a:bodyPr/>
          <a:lstStyle/>
          <a:p>
            <a:r>
              <a:rPr lang="en-US" dirty="0"/>
              <a:t>Team Leads: Goal</a:t>
            </a:r>
          </a:p>
        </p:txBody>
      </p:sp>
      <p:sp>
        <p:nvSpPr>
          <p:cNvPr id="3" name="Text Placeholder 2">
            <a:extLst>
              <a:ext uri="{FF2B5EF4-FFF2-40B4-BE49-F238E27FC236}">
                <a16:creationId xmlns:a16="http://schemas.microsoft.com/office/drawing/2014/main" id="{724FD619-4ADA-94C9-613A-10FDA9B8C7D7}"/>
              </a:ext>
            </a:extLst>
          </p:cNvPr>
          <p:cNvSpPr>
            <a:spLocks noGrp="1"/>
          </p:cNvSpPr>
          <p:nvPr>
            <p:ph type="body" sz="quarter" idx="10"/>
          </p:nvPr>
        </p:nvSpPr>
        <p:spPr/>
        <p:txBody>
          <a:bodyPr/>
          <a:lstStyle/>
          <a:p>
            <a:r>
              <a:rPr lang="en-US" dirty="0"/>
              <a:t>Our goal is to assess the current resources of Excellent Pharma that promote well-being.</a:t>
            </a:r>
          </a:p>
          <a:p>
            <a:pPr marL="0" indent="0">
              <a:buNone/>
            </a:pPr>
            <a:endParaRPr lang="en-US" dirty="0"/>
          </a:p>
          <a:p>
            <a:pPr lvl="1"/>
            <a:r>
              <a:rPr lang="en-US" dirty="0"/>
              <a:t>Productivity</a:t>
            </a:r>
          </a:p>
          <a:p>
            <a:pPr lvl="1"/>
            <a:r>
              <a:rPr lang="en-US" dirty="0"/>
              <a:t>Flex Time</a:t>
            </a:r>
          </a:p>
          <a:p>
            <a:pPr lvl="1"/>
            <a:r>
              <a:rPr lang="en-US" dirty="0"/>
              <a:t>Benefits</a:t>
            </a:r>
          </a:p>
          <a:p>
            <a:pPr lvl="1"/>
            <a:r>
              <a:rPr lang="en-US" dirty="0"/>
              <a:t>Mental Health</a:t>
            </a:r>
          </a:p>
          <a:p>
            <a:pPr lvl="1"/>
            <a:r>
              <a:rPr lang="en-US" dirty="0"/>
              <a:t>Paternity Leave</a:t>
            </a:r>
          </a:p>
          <a:p>
            <a:pPr marL="457200" lvl="1" indent="0">
              <a:buNone/>
            </a:pPr>
            <a:endParaRPr lang="en-US" dirty="0"/>
          </a:p>
          <a:p>
            <a:pPr marL="457200" lvl="1" indent="0">
              <a:buNone/>
            </a:pPr>
            <a:r>
              <a:rPr lang="en-US" dirty="0"/>
              <a:t>Your role is to simplify, create meaningful projects, and promote leadership. </a:t>
            </a:r>
          </a:p>
          <a:p>
            <a:endParaRPr lang="en-US" dirty="0"/>
          </a:p>
          <a:p>
            <a:pPr marL="0" indent="0">
              <a:buNone/>
            </a:pPr>
            <a:endParaRPr lang="en-US" dirty="0"/>
          </a:p>
        </p:txBody>
      </p:sp>
    </p:spTree>
    <p:extLst>
      <p:ext uri="{BB962C8B-B14F-4D97-AF65-F5344CB8AC3E}">
        <p14:creationId xmlns:p14="http://schemas.microsoft.com/office/powerpoint/2010/main" val="34333050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 calcmode="lin" valueType="num">
                                      <p:cBhvr additive="base">
                                        <p:cTn id="2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 calcmode="lin" valueType="num">
                                      <p:cBhvr additive="base">
                                        <p:cTn id="2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1"/>
          <p:cNvSpPr/>
          <p:nvPr/>
        </p:nvSpPr>
        <p:spPr>
          <a:xfrm>
            <a:off x="207335" y="1597193"/>
            <a:ext cx="3200884" cy="313054"/>
          </a:xfrm>
          <a:prstGeom prst="rect">
            <a:avLst/>
          </a:prstGeom>
          <a:solidFill>
            <a:srgbClr val="324360"/>
          </a:solidFill>
          <a:ln w="139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800"/>
              <a:buFont typeface="Century Gothic"/>
              <a:buNone/>
            </a:pPr>
            <a:r>
              <a:rPr lang="nl-NL" sz="1800" b="1" i="0" u="none" strike="noStrike" cap="none">
                <a:solidFill>
                  <a:srgbClr val="FFFFFF"/>
                </a:solidFill>
                <a:latin typeface="Century Gothic"/>
                <a:ea typeface="Century Gothic"/>
                <a:cs typeface="Century Gothic"/>
                <a:sym typeface="Century Gothic"/>
              </a:rPr>
              <a:t>Team Name: </a:t>
            </a:r>
            <a:endParaRPr sz="1800" b="1" i="0" u="none" strike="noStrike" cap="none">
              <a:solidFill>
                <a:srgbClr val="FFFFFF"/>
              </a:solidFill>
              <a:latin typeface="Century Gothic"/>
              <a:ea typeface="Century Gothic"/>
              <a:cs typeface="Century Gothic"/>
              <a:sym typeface="Century Gothic"/>
            </a:endParaRPr>
          </a:p>
        </p:txBody>
      </p:sp>
      <p:sp>
        <p:nvSpPr>
          <p:cNvPr id="207" name="Google Shape;207;p1"/>
          <p:cNvSpPr/>
          <p:nvPr/>
        </p:nvSpPr>
        <p:spPr>
          <a:xfrm>
            <a:off x="207335" y="1939692"/>
            <a:ext cx="3200884" cy="657541"/>
          </a:xfrm>
          <a:prstGeom prst="rect">
            <a:avLst/>
          </a:prstGeom>
          <a:solidFill>
            <a:srgbClr val="324360"/>
          </a:solidFill>
          <a:ln w="139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800"/>
              <a:buFont typeface="Century Gothic"/>
              <a:buNone/>
            </a:pPr>
            <a:r>
              <a:rPr lang="nl-NL" sz="1800" b="1" i="0" u="none" strike="noStrike" cap="none">
                <a:solidFill>
                  <a:srgbClr val="FFFFFF"/>
                </a:solidFill>
                <a:latin typeface="Century Gothic"/>
                <a:ea typeface="Century Gothic"/>
                <a:cs typeface="Century Gothic"/>
                <a:sym typeface="Century Gothic"/>
              </a:rPr>
              <a:t>Purpose: </a:t>
            </a:r>
            <a:endParaRPr sz="1800" b="1" i="0" u="none" strike="noStrike" cap="none">
              <a:solidFill>
                <a:srgbClr val="FFFFFF"/>
              </a:solidFill>
              <a:latin typeface="Century Gothic"/>
              <a:ea typeface="Century Gothic"/>
              <a:cs typeface="Century Gothic"/>
              <a:sym typeface="Century Gothic"/>
            </a:endParaRPr>
          </a:p>
        </p:txBody>
      </p:sp>
      <p:graphicFrame>
        <p:nvGraphicFramePr>
          <p:cNvPr id="208" name="Google Shape;208;p1"/>
          <p:cNvGraphicFramePr/>
          <p:nvPr/>
        </p:nvGraphicFramePr>
        <p:xfrm>
          <a:off x="3435926" y="1594263"/>
          <a:ext cx="8266550" cy="300450"/>
        </p:xfrm>
        <a:graphic>
          <a:graphicData uri="http://schemas.openxmlformats.org/drawingml/2006/table">
            <a:tbl>
              <a:tblPr>
                <a:noFill/>
              </a:tblPr>
              <a:tblGrid>
                <a:gridCol w="8266550">
                  <a:extLst>
                    <a:ext uri="{9D8B030D-6E8A-4147-A177-3AD203B41FA5}">
                      <a16:colId xmlns:a16="http://schemas.microsoft.com/office/drawing/2014/main" val="20000"/>
                    </a:ext>
                  </a:extLst>
                </a:gridCol>
              </a:tblGrid>
              <a:tr h="300450">
                <a:tc>
                  <a:txBody>
                    <a:bodyPr/>
                    <a:lstStyle/>
                    <a:p>
                      <a:pPr marL="0" marR="0" lvl="0" indent="0" algn="l" rtl="0">
                        <a:spcBef>
                          <a:spcPts val="0"/>
                        </a:spcBef>
                        <a:spcAft>
                          <a:spcPts val="0"/>
                        </a:spcAft>
                        <a:buNone/>
                      </a:pPr>
                      <a:endParaRPr sz="1100"/>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CCDD1"/>
                    </a:solidFill>
                  </a:tcPr>
                </a:tc>
                <a:extLst>
                  <a:ext uri="{0D108BD9-81ED-4DB2-BD59-A6C34878D82A}">
                    <a16:rowId xmlns:a16="http://schemas.microsoft.com/office/drawing/2014/main" val="10000"/>
                  </a:ext>
                </a:extLst>
              </a:tr>
            </a:tbl>
          </a:graphicData>
        </a:graphic>
      </p:graphicFrame>
      <p:graphicFrame>
        <p:nvGraphicFramePr>
          <p:cNvPr id="209" name="Google Shape;209;p1"/>
          <p:cNvGraphicFramePr/>
          <p:nvPr/>
        </p:nvGraphicFramePr>
        <p:xfrm>
          <a:off x="3435925" y="1958515"/>
          <a:ext cx="8266550" cy="549350"/>
        </p:xfrm>
        <a:graphic>
          <a:graphicData uri="http://schemas.openxmlformats.org/drawingml/2006/table">
            <a:tbl>
              <a:tblPr>
                <a:noFill/>
              </a:tblPr>
              <a:tblGrid>
                <a:gridCol w="8266550">
                  <a:extLst>
                    <a:ext uri="{9D8B030D-6E8A-4147-A177-3AD203B41FA5}">
                      <a16:colId xmlns:a16="http://schemas.microsoft.com/office/drawing/2014/main" val="20000"/>
                    </a:ext>
                  </a:extLst>
                </a:gridCol>
              </a:tblGrid>
              <a:tr h="549350">
                <a:tc>
                  <a:txBody>
                    <a:bodyPr/>
                    <a:lstStyle/>
                    <a:p>
                      <a:pPr marL="0" marR="0" lvl="0" indent="0" algn="l" rtl="0">
                        <a:spcBef>
                          <a:spcPts val="0"/>
                        </a:spcBef>
                        <a:spcAft>
                          <a:spcPts val="0"/>
                        </a:spcAft>
                        <a:buNone/>
                      </a:pPr>
                      <a:endParaRPr sz="1100"/>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6E6E6"/>
                    </a:solidFill>
                  </a:tcPr>
                </a:tc>
                <a:extLst>
                  <a:ext uri="{0D108BD9-81ED-4DB2-BD59-A6C34878D82A}">
                    <a16:rowId xmlns:a16="http://schemas.microsoft.com/office/drawing/2014/main" val="10000"/>
                  </a:ext>
                </a:extLst>
              </a:tr>
            </a:tbl>
          </a:graphicData>
        </a:graphic>
      </p:graphicFrame>
      <p:sp>
        <p:nvSpPr>
          <p:cNvPr id="210" name="Google Shape;210;p1"/>
          <p:cNvSpPr txBox="1"/>
          <p:nvPr/>
        </p:nvSpPr>
        <p:spPr>
          <a:xfrm>
            <a:off x="207335" y="2626677"/>
            <a:ext cx="3200884" cy="369332"/>
          </a:xfrm>
          <a:prstGeom prst="rect">
            <a:avLst/>
          </a:prstGeom>
          <a:solidFill>
            <a:srgbClr val="8B2788"/>
          </a:solidFill>
          <a:ln w="9525" cap="flat" cmpd="sng">
            <a:solidFill>
              <a:srgbClr val="FFFFFF"/>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Century Gothic"/>
              <a:buNone/>
            </a:pPr>
            <a:r>
              <a:rPr lang="nl-NL" sz="1800" b="1" i="0" u="none" strike="noStrike" cap="none">
                <a:solidFill>
                  <a:srgbClr val="FFFFFF"/>
                </a:solidFill>
                <a:latin typeface="Century Gothic"/>
                <a:ea typeface="Century Gothic"/>
                <a:cs typeface="Century Gothic"/>
                <a:sym typeface="Century Gothic"/>
              </a:rPr>
              <a:t>Team members</a:t>
            </a:r>
            <a:endParaRPr sz="1800" b="1" i="0" u="none" strike="noStrike" cap="none">
              <a:solidFill>
                <a:srgbClr val="FFFFFF"/>
              </a:solidFill>
              <a:latin typeface="Century Gothic"/>
              <a:ea typeface="Century Gothic"/>
              <a:cs typeface="Century Gothic"/>
              <a:sym typeface="Century Gothic"/>
            </a:endParaRPr>
          </a:p>
        </p:txBody>
      </p:sp>
      <p:sp>
        <p:nvSpPr>
          <p:cNvPr id="211" name="Google Shape;211;p1"/>
          <p:cNvSpPr txBox="1"/>
          <p:nvPr/>
        </p:nvSpPr>
        <p:spPr>
          <a:xfrm>
            <a:off x="3442326" y="2626677"/>
            <a:ext cx="4288511" cy="369332"/>
          </a:xfrm>
          <a:prstGeom prst="rect">
            <a:avLst/>
          </a:prstGeom>
          <a:solidFill>
            <a:srgbClr val="8B2788"/>
          </a:solidFill>
          <a:ln w="9525" cap="flat" cmpd="sng">
            <a:solidFill>
              <a:srgbClr val="FFFFFF"/>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Century Gothic"/>
              <a:buNone/>
            </a:pPr>
            <a:r>
              <a:rPr lang="nl-NL" sz="1800" b="1" i="0" u="none" strike="noStrike" cap="none">
                <a:solidFill>
                  <a:srgbClr val="FFFFFF"/>
                </a:solidFill>
                <a:latin typeface="Century Gothic"/>
                <a:ea typeface="Century Gothic"/>
                <a:cs typeface="Century Gothic"/>
                <a:sym typeface="Century Gothic"/>
              </a:rPr>
              <a:t>Responsibilities &amp; activities</a:t>
            </a:r>
            <a:endParaRPr sz="1800" b="1" i="0" u="none" strike="noStrike" cap="none">
              <a:solidFill>
                <a:srgbClr val="FFFFFF"/>
              </a:solidFill>
              <a:latin typeface="Century Gothic"/>
              <a:ea typeface="Century Gothic"/>
              <a:cs typeface="Century Gothic"/>
              <a:sym typeface="Century Gothic"/>
            </a:endParaRPr>
          </a:p>
        </p:txBody>
      </p:sp>
      <p:sp>
        <p:nvSpPr>
          <p:cNvPr id="212" name="Google Shape;212;p1"/>
          <p:cNvSpPr txBox="1"/>
          <p:nvPr/>
        </p:nvSpPr>
        <p:spPr>
          <a:xfrm>
            <a:off x="7764944" y="2642660"/>
            <a:ext cx="3937530" cy="369332"/>
          </a:xfrm>
          <a:prstGeom prst="rect">
            <a:avLst/>
          </a:prstGeom>
          <a:solidFill>
            <a:srgbClr val="CE9C06"/>
          </a:solidFill>
          <a:ln w="9525" cap="flat" cmpd="sng">
            <a:solidFill>
              <a:srgbClr val="FFFFFF"/>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Century Gothic"/>
              <a:buNone/>
            </a:pPr>
            <a:r>
              <a:rPr lang="nl-NL" sz="1800" b="1" i="0" u="none" strike="noStrike" cap="none">
                <a:solidFill>
                  <a:srgbClr val="FFFFFF"/>
                </a:solidFill>
                <a:latin typeface="Century Gothic"/>
                <a:ea typeface="Century Gothic"/>
                <a:cs typeface="Century Gothic"/>
                <a:sym typeface="Century Gothic"/>
              </a:rPr>
              <a:t>Goals for 2022</a:t>
            </a:r>
            <a:endParaRPr sz="1800" b="1" i="0" u="none" strike="noStrike" cap="none">
              <a:solidFill>
                <a:srgbClr val="FFFFFF"/>
              </a:solidFill>
              <a:latin typeface="Century Gothic"/>
              <a:ea typeface="Century Gothic"/>
              <a:cs typeface="Century Gothic"/>
              <a:sym typeface="Century Gothic"/>
            </a:endParaRPr>
          </a:p>
        </p:txBody>
      </p:sp>
      <p:graphicFrame>
        <p:nvGraphicFramePr>
          <p:cNvPr id="213" name="Google Shape;213;p1"/>
          <p:cNvGraphicFramePr/>
          <p:nvPr/>
        </p:nvGraphicFramePr>
        <p:xfrm>
          <a:off x="207335" y="3011991"/>
          <a:ext cx="7523500" cy="1827400"/>
        </p:xfrm>
        <a:graphic>
          <a:graphicData uri="http://schemas.openxmlformats.org/drawingml/2006/table">
            <a:tbl>
              <a:tblPr>
                <a:noFill/>
              </a:tblPr>
              <a:tblGrid>
                <a:gridCol w="3219350">
                  <a:extLst>
                    <a:ext uri="{9D8B030D-6E8A-4147-A177-3AD203B41FA5}">
                      <a16:colId xmlns:a16="http://schemas.microsoft.com/office/drawing/2014/main" val="20000"/>
                    </a:ext>
                  </a:extLst>
                </a:gridCol>
                <a:gridCol w="4304150">
                  <a:extLst>
                    <a:ext uri="{9D8B030D-6E8A-4147-A177-3AD203B41FA5}">
                      <a16:colId xmlns:a16="http://schemas.microsoft.com/office/drawing/2014/main" val="20001"/>
                    </a:ext>
                  </a:extLst>
                </a:gridCol>
              </a:tblGrid>
              <a:tr h="300450">
                <a:tc>
                  <a:txBody>
                    <a:bodyPr/>
                    <a:lstStyle/>
                    <a:p>
                      <a:pPr marL="0" marR="0" lvl="0" indent="0" algn="l" rtl="0">
                        <a:spcBef>
                          <a:spcPts val="0"/>
                        </a:spcBef>
                        <a:spcAft>
                          <a:spcPts val="0"/>
                        </a:spcAft>
                        <a:buNone/>
                      </a:pPr>
                      <a:endParaRPr sz="1100"/>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CCDD1"/>
                    </a:solidFill>
                  </a:tcPr>
                </a:tc>
                <a:tc>
                  <a:txBody>
                    <a:bodyPr/>
                    <a:lstStyle/>
                    <a:p>
                      <a:pPr marL="0" marR="0" lvl="0" indent="0" algn="l" rtl="0">
                        <a:spcBef>
                          <a:spcPts val="0"/>
                        </a:spcBef>
                        <a:spcAft>
                          <a:spcPts val="0"/>
                        </a:spcAft>
                        <a:buNone/>
                      </a:pPr>
                      <a:endParaRPr sz="1100"/>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CCDD1"/>
                    </a:solidFill>
                  </a:tcPr>
                </a:tc>
                <a:extLst>
                  <a:ext uri="{0D108BD9-81ED-4DB2-BD59-A6C34878D82A}">
                    <a16:rowId xmlns:a16="http://schemas.microsoft.com/office/drawing/2014/main" val="10000"/>
                  </a:ext>
                </a:extLst>
              </a:tr>
              <a:tr h="300450">
                <a:tc>
                  <a:txBody>
                    <a:bodyPr/>
                    <a:lstStyle/>
                    <a:p>
                      <a:pPr marL="0" marR="0" lvl="0" indent="0" algn="l" rtl="0">
                        <a:spcBef>
                          <a:spcPts val="0"/>
                        </a:spcBef>
                        <a:spcAft>
                          <a:spcPts val="0"/>
                        </a:spcAft>
                        <a:buNone/>
                      </a:pPr>
                      <a:endParaRPr sz="1100"/>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7E8E9"/>
                    </a:solidFill>
                  </a:tcPr>
                </a:tc>
                <a:tc>
                  <a:txBody>
                    <a:bodyPr/>
                    <a:lstStyle/>
                    <a:p>
                      <a:pPr marL="0" marR="0" lvl="0" indent="0" algn="l" rtl="0">
                        <a:spcBef>
                          <a:spcPts val="0"/>
                        </a:spcBef>
                        <a:spcAft>
                          <a:spcPts val="0"/>
                        </a:spcAft>
                        <a:buNone/>
                      </a:pPr>
                      <a:endParaRPr sz="1100"/>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7E8E9"/>
                    </a:solidFill>
                  </a:tcPr>
                </a:tc>
                <a:extLst>
                  <a:ext uri="{0D108BD9-81ED-4DB2-BD59-A6C34878D82A}">
                    <a16:rowId xmlns:a16="http://schemas.microsoft.com/office/drawing/2014/main" val="10001"/>
                  </a:ext>
                </a:extLst>
              </a:tr>
              <a:tr h="325150">
                <a:tc>
                  <a:txBody>
                    <a:bodyPr/>
                    <a:lstStyle/>
                    <a:p>
                      <a:pPr marL="0" marR="0" lvl="0" indent="0" algn="l" rtl="0">
                        <a:spcBef>
                          <a:spcPts val="0"/>
                        </a:spcBef>
                        <a:spcAft>
                          <a:spcPts val="0"/>
                        </a:spcAft>
                        <a:buNone/>
                      </a:pPr>
                      <a:endParaRPr sz="1100"/>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CCDD1"/>
                    </a:solidFill>
                  </a:tcPr>
                </a:tc>
                <a:tc>
                  <a:txBody>
                    <a:bodyPr/>
                    <a:lstStyle/>
                    <a:p>
                      <a:pPr marL="0" marR="0" lvl="0" indent="0" algn="l" rtl="0">
                        <a:spcBef>
                          <a:spcPts val="0"/>
                        </a:spcBef>
                        <a:spcAft>
                          <a:spcPts val="0"/>
                        </a:spcAft>
                        <a:buNone/>
                      </a:pPr>
                      <a:endParaRPr sz="1100"/>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CCDD1"/>
                    </a:solidFill>
                  </a:tcPr>
                </a:tc>
                <a:extLst>
                  <a:ext uri="{0D108BD9-81ED-4DB2-BD59-A6C34878D82A}">
                    <a16:rowId xmlns:a16="http://schemas.microsoft.com/office/drawing/2014/main" val="10002"/>
                  </a:ext>
                </a:extLst>
              </a:tr>
              <a:tr h="300450">
                <a:tc>
                  <a:txBody>
                    <a:bodyPr/>
                    <a:lstStyle/>
                    <a:p>
                      <a:pPr marL="0" marR="0" lvl="0" indent="0" algn="l" rtl="0">
                        <a:spcBef>
                          <a:spcPts val="0"/>
                        </a:spcBef>
                        <a:spcAft>
                          <a:spcPts val="0"/>
                        </a:spcAft>
                        <a:buNone/>
                      </a:pPr>
                      <a:endParaRPr sz="1100"/>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7E8E9"/>
                    </a:solidFill>
                  </a:tcPr>
                </a:tc>
                <a:tc>
                  <a:txBody>
                    <a:bodyPr/>
                    <a:lstStyle/>
                    <a:p>
                      <a:pPr marL="0" marR="0" lvl="0" indent="0" algn="l" rtl="0">
                        <a:spcBef>
                          <a:spcPts val="0"/>
                        </a:spcBef>
                        <a:spcAft>
                          <a:spcPts val="0"/>
                        </a:spcAft>
                        <a:buNone/>
                      </a:pPr>
                      <a:endParaRPr sz="1100"/>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7E8E9"/>
                    </a:solidFill>
                  </a:tcPr>
                </a:tc>
                <a:extLst>
                  <a:ext uri="{0D108BD9-81ED-4DB2-BD59-A6C34878D82A}">
                    <a16:rowId xmlns:a16="http://schemas.microsoft.com/office/drawing/2014/main" val="10003"/>
                  </a:ext>
                </a:extLst>
              </a:tr>
              <a:tr h="300450">
                <a:tc>
                  <a:txBody>
                    <a:bodyPr/>
                    <a:lstStyle/>
                    <a:p>
                      <a:pPr marL="0" marR="0" lvl="0" indent="0" algn="l" rtl="0">
                        <a:spcBef>
                          <a:spcPts val="0"/>
                        </a:spcBef>
                        <a:spcAft>
                          <a:spcPts val="0"/>
                        </a:spcAft>
                        <a:buNone/>
                      </a:pPr>
                      <a:endParaRPr sz="1100"/>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CCDD1"/>
                    </a:solidFill>
                  </a:tcPr>
                </a:tc>
                <a:tc>
                  <a:txBody>
                    <a:bodyPr/>
                    <a:lstStyle/>
                    <a:p>
                      <a:pPr marL="0" marR="0" lvl="0" indent="0" algn="l" rtl="0">
                        <a:spcBef>
                          <a:spcPts val="0"/>
                        </a:spcBef>
                        <a:spcAft>
                          <a:spcPts val="0"/>
                        </a:spcAft>
                        <a:buNone/>
                      </a:pPr>
                      <a:endParaRPr sz="1100"/>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CCDD1"/>
                    </a:solidFill>
                  </a:tcPr>
                </a:tc>
                <a:extLst>
                  <a:ext uri="{0D108BD9-81ED-4DB2-BD59-A6C34878D82A}">
                    <a16:rowId xmlns:a16="http://schemas.microsoft.com/office/drawing/2014/main" val="10004"/>
                  </a:ext>
                </a:extLst>
              </a:tr>
              <a:tr h="300450">
                <a:tc>
                  <a:txBody>
                    <a:bodyPr/>
                    <a:lstStyle/>
                    <a:p>
                      <a:pPr marL="0" marR="0" lvl="0" indent="0" algn="l" rtl="0">
                        <a:spcBef>
                          <a:spcPts val="0"/>
                        </a:spcBef>
                        <a:spcAft>
                          <a:spcPts val="0"/>
                        </a:spcAft>
                        <a:buNone/>
                      </a:pPr>
                      <a:endParaRPr sz="1100"/>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7E8E9"/>
                    </a:solidFill>
                  </a:tcPr>
                </a:tc>
                <a:tc>
                  <a:txBody>
                    <a:bodyPr/>
                    <a:lstStyle/>
                    <a:p>
                      <a:pPr marL="0" marR="0" lvl="0" indent="0" algn="l" rtl="0">
                        <a:spcBef>
                          <a:spcPts val="0"/>
                        </a:spcBef>
                        <a:spcAft>
                          <a:spcPts val="0"/>
                        </a:spcAft>
                        <a:buNone/>
                      </a:pPr>
                      <a:endParaRPr sz="1100"/>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7E8E9"/>
                    </a:solidFill>
                  </a:tcPr>
                </a:tc>
                <a:extLst>
                  <a:ext uri="{0D108BD9-81ED-4DB2-BD59-A6C34878D82A}">
                    <a16:rowId xmlns:a16="http://schemas.microsoft.com/office/drawing/2014/main" val="10005"/>
                  </a:ext>
                </a:extLst>
              </a:tr>
            </a:tbl>
          </a:graphicData>
        </a:graphic>
      </p:graphicFrame>
      <p:graphicFrame>
        <p:nvGraphicFramePr>
          <p:cNvPr id="214" name="Google Shape;214;p1"/>
          <p:cNvGraphicFramePr/>
          <p:nvPr/>
        </p:nvGraphicFramePr>
        <p:xfrm>
          <a:off x="7764944" y="3011991"/>
          <a:ext cx="3937525" cy="2452675"/>
        </p:xfrm>
        <a:graphic>
          <a:graphicData uri="http://schemas.openxmlformats.org/drawingml/2006/table">
            <a:tbl>
              <a:tblPr>
                <a:noFill/>
              </a:tblPr>
              <a:tblGrid>
                <a:gridCol w="2991950">
                  <a:extLst>
                    <a:ext uri="{9D8B030D-6E8A-4147-A177-3AD203B41FA5}">
                      <a16:colId xmlns:a16="http://schemas.microsoft.com/office/drawing/2014/main" val="20000"/>
                    </a:ext>
                  </a:extLst>
                </a:gridCol>
                <a:gridCol w="945575">
                  <a:extLst>
                    <a:ext uri="{9D8B030D-6E8A-4147-A177-3AD203B41FA5}">
                      <a16:colId xmlns:a16="http://schemas.microsoft.com/office/drawing/2014/main" val="20001"/>
                    </a:ext>
                  </a:extLst>
                </a:gridCol>
              </a:tblGrid>
              <a:tr h="300450">
                <a:tc>
                  <a:txBody>
                    <a:bodyPr/>
                    <a:lstStyle/>
                    <a:p>
                      <a:pPr marL="0" marR="0" lvl="0" indent="0" algn="l" rtl="0">
                        <a:spcBef>
                          <a:spcPts val="0"/>
                        </a:spcBef>
                        <a:spcAft>
                          <a:spcPts val="0"/>
                        </a:spcAft>
                        <a:buNone/>
                      </a:pPr>
                      <a:endParaRPr sz="1100"/>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CCDD1"/>
                    </a:solidFill>
                  </a:tcPr>
                </a:tc>
                <a:tc>
                  <a:txBody>
                    <a:bodyPr/>
                    <a:lstStyle/>
                    <a:p>
                      <a:pPr marL="0" marR="0" lvl="0" indent="0" algn="l" rtl="0">
                        <a:spcBef>
                          <a:spcPts val="0"/>
                        </a:spcBef>
                        <a:spcAft>
                          <a:spcPts val="0"/>
                        </a:spcAft>
                        <a:buNone/>
                      </a:pPr>
                      <a:endParaRPr sz="1100"/>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CCDD1"/>
                    </a:solidFill>
                  </a:tcPr>
                </a:tc>
                <a:extLst>
                  <a:ext uri="{0D108BD9-81ED-4DB2-BD59-A6C34878D82A}">
                    <a16:rowId xmlns:a16="http://schemas.microsoft.com/office/drawing/2014/main" val="10000"/>
                  </a:ext>
                </a:extLst>
              </a:tr>
              <a:tr h="300450">
                <a:tc>
                  <a:txBody>
                    <a:bodyPr/>
                    <a:lstStyle/>
                    <a:p>
                      <a:pPr marL="0" marR="0" lvl="0" indent="0" algn="l" rtl="0">
                        <a:spcBef>
                          <a:spcPts val="0"/>
                        </a:spcBef>
                        <a:spcAft>
                          <a:spcPts val="0"/>
                        </a:spcAft>
                        <a:buNone/>
                      </a:pPr>
                      <a:endParaRPr sz="1100"/>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7E8E9"/>
                    </a:solidFill>
                  </a:tcPr>
                </a:tc>
                <a:tc>
                  <a:txBody>
                    <a:bodyPr/>
                    <a:lstStyle/>
                    <a:p>
                      <a:pPr marL="0" marR="0" lvl="0" indent="0" algn="l" rtl="0">
                        <a:spcBef>
                          <a:spcPts val="0"/>
                        </a:spcBef>
                        <a:spcAft>
                          <a:spcPts val="0"/>
                        </a:spcAft>
                        <a:buNone/>
                      </a:pPr>
                      <a:endParaRPr sz="1100"/>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7E8E9"/>
                    </a:solidFill>
                  </a:tcPr>
                </a:tc>
                <a:extLst>
                  <a:ext uri="{0D108BD9-81ED-4DB2-BD59-A6C34878D82A}">
                    <a16:rowId xmlns:a16="http://schemas.microsoft.com/office/drawing/2014/main" val="10001"/>
                  </a:ext>
                </a:extLst>
              </a:tr>
              <a:tr h="349525">
                <a:tc>
                  <a:txBody>
                    <a:bodyPr/>
                    <a:lstStyle/>
                    <a:p>
                      <a:pPr marL="0" marR="0" lvl="0" indent="0" algn="l" rtl="0">
                        <a:spcBef>
                          <a:spcPts val="0"/>
                        </a:spcBef>
                        <a:spcAft>
                          <a:spcPts val="0"/>
                        </a:spcAft>
                        <a:buNone/>
                      </a:pPr>
                      <a:endParaRPr sz="1100"/>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CCDD1"/>
                    </a:solidFill>
                  </a:tcPr>
                </a:tc>
                <a:tc>
                  <a:txBody>
                    <a:bodyPr/>
                    <a:lstStyle/>
                    <a:p>
                      <a:pPr marL="0" marR="0" lvl="0" indent="0" algn="l" rtl="0">
                        <a:spcBef>
                          <a:spcPts val="0"/>
                        </a:spcBef>
                        <a:spcAft>
                          <a:spcPts val="0"/>
                        </a:spcAft>
                        <a:buNone/>
                      </a:pPr>
                      <a:endParaRPr sz="1100"/>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CCDD1"/>
                    </a:solidFill>
                  </a:tcPr>
                </a:tc>
                <a:extLst>
                  <a:ext uri="{0D108BD9-81ED-4DB2-BD59-A6C34878D82A}">
                    <a16:rowId xmlns:a16="http://schemas.microsoft.com/office/drawing/2014/main" val="10002"/>
                  </a:ext>
                </a:extLst>
              </a:tr>
              <a:tr h="300450">
                <a:tc>
                  <a:txBody>
                    <a:bodyPr/>
                    <a:lstStyle/>
                    <a:p>
                      <a:pPr marL="0" marR="0" lvl="0" indent="0" algn="l" rtl="0">
                        <a:spcBef>
                          <a:spcPts val="0"/>
                        </a:spcBef>
                        <a:spcAft>
                          <a:spcPts val="0"/>
                        </a:spcAft>
                        <a:buNone/>
                      </a:pPr>
                      <a:endParaRPr sz="1100"/>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7E8E9"/>
                    </a:solidFill>
                  </a:tcPr>
                </a:tc>
                <a:tc>
                  <a:txBody>
                    <a:bodyPr/>
                    <a:lstStyle/>
                    <a:p>
                      <a:pPr marL="0" marR="0" lvl="0" indent="0" algn="l" rtl="0">
                        <a:spcBef>
                          <a:spcPts val="0"/>
                        </a:spcBef>
                        <a:spcAft>
                          <a:spcPts val="0"/>
                        </a:spcAft>
                        <a:buNone/>
                      </a:pPr>
                      <a:endParaRPr sz="1100"/>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7E8E9"/>
                    </a:solidFill>
                  </a:tcPr>
                </a:tc>
                <a:extLst>
                  <a:ext uri="{0D108BD9-81ED-4DB2-BD59-A6C34878D82A}">
                    <a16:rowId xmlns:a16="http://schemas.microsoft.com/office/drawing/2014/main" val="10003"/>
                  </a:ext>
                </a:extLst>
              </a:tr>
              <a:tr h="300450">
                <a:tc>
                  <a:txBody>
                    <a:bodyPr/>
                    <a:lstStyle/>
                    <a:p>
                      <a:pPr marL="0" marR="0" lvl="0" indent="0" algn="l" rtl="0">
                        <a:spcBef>
                          <a:spcPts val="0"/>
                        </a:spcBef>
                        <a:spcAft>
                          <a:spcPts val="0"/>
                        </a:spcAft>
                        <a:buNone/>
                      </a:pPr>
                      <a:endParaRPr sz="1100"/>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CCDD1"/>
                    </a:solidFill>
                  </a:tcPr>
                </a:tc>
                <a:tc>
                  <a:txBody>
                    <a:bodyPr/>
                    <a:lstStyle/>
                    <a:p>
                      <a:pPr marL="0" marR="0" lvl="0" indent="0" algn="l" rtl="0">
                        <a:spcBef>
                          <a:spcPts val="0"/>
                        </a:spcBef>
                        <a:spcAft>
                          <a:spcPts val="0"/>
                        </a:spcAft>
                        <a:buNone/>
                      </a:pPr>
                      <a:endParaRPr sz="1100"/>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CCDD1"/>
                    </a:solidFill>
                  </a:tcPr>
                </a:tc>
                <a:extLst>
                  <a:ext uri="{0D108BD9-81ED-4DB2-BD59-A6C34878D82A}">
                    <a16:rowId xmlns:a16="http://schemas.microsoft.com/office/drawing/2014/main" val="10004"/>
                  </a:ext>
                </a:extLst>
              </a:tr>
              <a:tr h="300450">
                <a:tc>
                  <a:txBody>
                    <a:bodyPr/>
                    <a:lstStyle/>
                    <a:p>
                      <a:pPr marL="0" marR="0" lvl="0" indent="0" algn="l" rtl="0">
                        <a:spcBef>
                          <a:spcPts val="0"/>
                        </a:spcBef>
                        <a:spcAft>
                          <a:spcPts val="0"/>
                        </a:spcAft>
                        <a:buNone/>
                      </a:pPr>
                      <a:endParaRPr sz="1100"/>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7E8E9"/>
                    </a:solidFill>
                  </a:tcPr>
                </a:tc>
                <a:tc>
                  <a:txBody>
                    <a:bodyPr/>
                    <a:lstStyle/>
                    <a:p>
                      <a:pPr marL="0" marR="0" lvl="0" indent="0" algn="l" rtl="0">
                        <a:spcBef>
                          <a:spcPts val="0"/>
                        </a:spcBef>
                        <a:spcAft>
                          <a:spcPts val="0"/>
                        </a:spcAft>
                        <a:buNone/>
                      </a:pPr>
                      <a:endParaRPr sz="1100"/>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7E8E9"/>
                    </a:solidFill>
                  </a:tcPr>
                </a:tc>
                <a:extLst>
                  <a:ext uri="{0D108BD9-81ED-4DB2-BD59-A6C34878D82A}">
                    <a16:rowId xmlns:a16="http://schemas.microsoft.com/office/drawing/2014/main" val="10005"/>
                  </a:ext>
                </a:extLst>
              </a:tr>
              <a:tr h="300450">
                <a:tc>
                  <a:txBody>
                    <a:bodyPr/>
                    <a:lstStyle/>
                    <a:p>
                      <a:pPr marL="0" marR="0" lvl="0" indent="0" algn="l" rtl="0">
                        <a:spcBef>
                          <a:spcPts val="0"/>
                        </a:spcBef>
                        <a:spcAft>
                          <a:spcPts val="0"/>
                        </a:spcAft>
                        <a:buNone/>
                      </a:pPr>
                      <a:endParaRPr sz="1100"/>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CCDD1"/>
                    </a:solidFill>
                  </a:tcPr>
                </a:tc>
                <a:tc>
                  <a:txBody>
                    <a:bodyPr/>
                    <a:lstStyle/>
                    <a:p>
                      <a:pPr marL="0" marR="0" lvl="0" indent="0" algn="l" rtl="0">
                        <a:spcBef>
                          <a:spcPts val="0"/>
                        </a:spcBef>
                        <a:spcAft>
                          <a:spcPts val="0"/>
                        </a:spcAft>
                        <a:buNone/>
                      </a:pPr>
                      <a:endParaRPr sz="1100"/>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CCDD1"/>
                    </a:solidFill>
                  </a:tcPr>
                </a:tc>
                <a:extLst>
                  <a:ext uri="{0D108BD9-81ED-4DB2-BD59-A6C34878D82A}">
                    <a16:rowId xmlns:a16="http://schemas.microsoft.com/office/drawing/2014/main" val="10006"/>
                  </a:ext>
                </a:extLst>
              </a:tr>
              <a:tr h="300450">
                <a:tc>
                  <a:txBody>
                    <a:bodyPr/>
                    <a:lstStyle/>
                    <a:p>
                      <a:pPr marL="0" marR="0" lvl="0" indent="0" algn="l" rtl="0">
                        <a:spcBef>
                          <a:spcPts val="0"/>
                        </a:spcBef>
                        <a:spcAft>
                          <a:spcPts val="0"/>
                        </a:spcAft>
                        <a:buNone/>
                      </a:pPr>
                      <a:endParaRPr sz="1100"/>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7E8E9"/>
                    </a:solidFill>
                  </a:tcPr>
                </a:tc>
                <a:tc>
                  <a:txBody>
                    <a:bodyPr/>
                    <a:lstStyle/>
                    <a:p>
                      <a:pPr marL="0" marR="0" lvl="0" indent="0" algn="l" rtl="0">
                        <a:spcBef>
                          <a:spcPts val="0"/>
                        </a:spcBef>
                        <a:spcAft>
                          <a:spcPts val="0"/>
                        </a:spcAft>
                        <a:buNone/>
                      </a:pPr>
                      <a:endParaRPr sz="1100"/>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7E8E9"/>
                    </a:solidFill>
                  </a:tcPr>
                </a:tc>
                <a:extLst>
                  <a:ext uri="{0D108BD9-81ED-4DB2-BD59-A6C34878D82A}">
                    <a16:rowId xmlns:a16="http://schemas.microsoft.com/office/drawing/2014/main" val="10007"/>
                  </a:ext>
                </a:extLst>
              </a:tr>
            </a:tbl>
          </a:graphicData>
        </a:graphic>
      </p:graphicFrame>
      <p:sp>
        <p:nvSpPr>
          <p:cNvPr id="215" name="Google Shape;215;p1"/>
          <p:cNvSpPr txBox="1"/>
          <p:nvPr/>
        </p:nvSpPr>
        <p:spPr>
          <a:xfrm>
            <a:off x="207335" y="4860822"/>
            <a:ext cx="5814774" cy="369332"/>
          </a:xfrm>
          <a:prstGeom prst="rect">
            <a:avLst/>
          </a:prstGeom>
          <a:solidFill>
            <a:srgbClr val="00A096"/>
          </a:solidFill>
          <a:ln w="9525" cap="flat" cmpd="sng">
            <a:solidFill>
              <a:srgbClr val="FFFFFF"/>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Century Gothic"/>
              <a:buNone/>
            </a:pPr>
            <a:r>
              <a:rPr lang="nl-NL" sz="1800" b="1" i="0" u="none" strike="noStrike" cap="none">
                <a:solidFill>
                  <a:srgbClr val="FFFFFF"/>
                </a:solidFill>
                <a:latin typeface="Century Gothic"/>
                <a:ea typeface="Century Gothic"/>
                <a:cs typeface="Century Gothic"/>
                <a:sym typeface="Century Gothic"/>
              </a:rPr>
              <a:t>Key meetings frequency </a:t>
            </a:r>
            <a:endParaRPr sz="1800" b="1" i="0" u="none" strike="noStrike" cap="none">
              <a:solidFill>
                <a:srgbClr val="FFFFFF"/>
              </a:solidFill>
              <a:latin typeface="Century Gothic"/>
              <a:ea typeface="Century Gothic"/>
              <a:cs typeface="Century Gothic"/>
              <a:sym typeface="Century Gothic"/>
            </a:endParaRPr>
          </a:p>
        </p:txBody>
      </p:sp>
      <p:sp>
        <p:nvSpPr>
          <p:cNvPr id="216" name="Google Shape;216;p1"/>
          <p:cNvSpPr txBox="1"/>
          <p:nvPr/>
        </p:nvSpPr>
        <p:spPr>
          <a:xfrm>
            <a:off x="6056216" y="4873478"/>
            <a:ext cx="1674621" cy="369332"/>
          </a:xfrm>
          <a:prstGeom prst="rect">
            <a:avLst/>
          </a:prstGeom>
          <a:solidFill>
            <a:srgbClr val="00A096"/>
          </a:solidFill>
          <a:ln w="9525" cap="flat" cmpd="sng">
            <a:solidFill>
              <a:srgbClr val="00A096"/>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Century Gothic"/>
              <a:buNone/>
            </a:pPr>
            <a:r>
              <a:rPr lang="nl-NL" sz="1800" b="1" i="0" u="none" strike="noStrike" cap="none">
                <a:solidFill>
                  <a:srgbClr val="FFFFFF"/>
                </a:solidFill>
                <a:latin typeface="Century Gothic"/>
                <a:ea typeface="Century Gothic"/>
                <a:cs typeface="Century Gothic"/>
                <a:sym typeface="Century Gothic"/>
              </a:rPr>
              <a:t>Team Norms</a:t>
            </a:r>
            <a:endParaRPr sz="1800" b="1" i="0" u="none" strike="noStrike" cap="none">
              <a:solidFill>
                <a:srgbClr val="FFFFFF"/>
              </a:solidFill>
              <a:latin typeface="Century Gothic"/>
              <a:ea typeface="Century Gothic"/>
              <a:cs typeface="Century Gothic"/>
              <a:sym typeface="Century Gothic"/>
            </a:endParaRPr>
          </a:p>
        </p:txBody>
      </p:sp>
      <p:sp>
        <p:nvSpPr>
          <p:cNvPr id="217" name="Google Shape;217;p1"/>
          <p:cNvSpPr txBox="1"/>
          <p:nvPr/>
        </p:nvSpPr>
        <p:spPr>
          <a:xfrm>
            <a:off x="7764944" y="5443458"/>
            <a:ext cx="3937530" cy="369332"/>
          </a:xfrm>
          <a:prstGeom prst="rect">
            <a:avLst/>
          </a:prstGeom>
          <a:solidFill>
            <a:srgbClr val="29013E"/>
          </a:solidFill>
          <a:ln w="9525" cap="flat" cmpd="sng">
            <a:solidFill>
              <a:srgbClr val="FFFFFF"/>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Century Gothic"/>
              <a:buNone/>
            </a:pPr>
            <a:r>
              <a:rPr lang="nl-NL" sz="1800" b="1" i="0" u="none" strike="noStrike" cap="none">
                <a:solidFill>
                  <a:srgbClr val="FFFFFF"/>
                </a:solidFill>
                <a:latin typeface="Century Gothic"/>
                <a:ea typeface="Century Gothic"/>
                <a:cs typeface="Century Gothic"/>
                <a:sym typeface="Century Gothic"/>
              </a:rPr>
              <a:t>Challenges</a:t>
            </a:r>
            <a:endParaRPr sz="1800" b="1" i="0" u="none" strike="noStrike" cap="none">
              <a:solidFill>
                <a:srgbClr val="FFFFFF"/>
              </a:solidFill>
              <a:latin typeface="Century Gothic"/>
              <a:ea typeface="Century Gothic"/>
              <a:cs typeface="Century Gothic"/>
              <a:sym typeface="Century Gothic"/>
            </a:endParaRPr>
          </a:p>
        </p:txBody>
      </p:sp>
      <p:graphicFrame>
        <p:nvGraphicFramePr>
          <p:cNvPr id="218" name="Google Shape;218;p1"/>
          <p:cNvGraphicFramePr/>
          <p:nvPr/>
        </p:nvGraphicFramePr>
        <p:xfrm>
          <a:off x="207335" y="5230726"/>
          <a:ext cx="5814750" cy="1201800"/>
        </p:xfrm>
        <a:graphic>
          <a:graphicData uri="http://schemas.openxmlformats.org/drawingml/2006/table">
            <a:tbl>
              <a:tblPr>
                <a:noFill/>
              </a:tblPr>
              <a:tblGrid>
                <a:gridCol w="2907375">
                  <a:extLst>
                    <a:ext uri="{9D8B030D-6E8A-4147-A177-3AD203B41FA5}">
                      <a16:colId xmlns:a16="http://schemas.microsoft.com/office/drawing/2014/main" val="20000"/>
                    </a:ext>
                  </a:extLst>
                </a:gridCol>
                <a:gridCol w="2907375">
                  <a:extLst>
                    <a:ext uri="{9D8B030D-6E8A-4147-A177-3AD203B41FA5}">
                      <a16:colId xmlns:a16="http://schemas.microsoft.com/office/drawing/2014/main" val="20001"/>
                    </a:ext>
                  </a:extLst>
                </a:gridCol>
              </a:tblGrid>
              <a:tr h="300450">
                <a:tc>
                  <a:txBody>
                    <a:bodyPr/>
                    <a:lstStyle/>
                    <a:p>
                      <a:pPr marL="0" marR="0" lvl="0" indent="0" algn="l" rtl="0">
                        <a:spcBef>
                          <a:spcPts val="0"/>
                        </a:spcBef>
                        <a:spcAft>
                          <a:spcPts val="0"/>
                        </a:spcAft>
                        <a:buNone/>
                      </a:pPr>
                      <a:endParaRPr sz="1100"/>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CCDD1"/>
                    </a:solidFill>
                  </a:tcPr>
                </a:tc>
                <a:tc>
                  <a:txBody>
                    <a:bodyPr/>
                    <a:lstStyle/>
                    <a:p>
                      <a:pPr marL="0" marR="0" lvl="0" indent="0" algn="l" rtl="0">
                        <a:spcBef>
                          <a:spcPts val="0"/>
                        </a:spcBef>
                        <a:spcAft>
                          <a:spcPts val="0"/>
                        </a:spcAft>
                        <a:buNone/>
                      </a:pPr>
                      <a:endParaRPr sz="1100"/>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CCDD1"/>
                    </a:solidFill>
                  </a:tcPr>
                </a:tc>
                <a:extLst>
                  <a:ext uri="{0D108BD9-81ED-4DB2-BD59-A6C34878D82A}">
                    <a16:rowId xmlns:a16="http://schemas.microsoft.com/office/drawing/2014/main" val="10000"/>
                  </a:ext>
                </a:extLst>
              </a:tr>
              <a:tr h="300450">
                <a:tc>
                  <a:txBody>
                    <a:bodyPr/>
                    <a:lstStyle/>
                    <a:p>
                      <a:pPr marL="0" marR="0" lvl="0" indent="0" algn="l" rtl="0">
                        <a:spcBef>
                          <a:spcPts val="0"/>
                        </a:spcBef>
                        <a:spcAft>
                          <a:spcPts val="0"/>
                        </a:spcAft>
                        <a:buNone/>
                      </a:pPr>
                      <a:endParaRPr sz="1100"/>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7E8E9"/>
                    </a:solidFill>
                  </a:tcPr>
                </a:tc>
                <a:tc>
                  <a:txBody>
                    <a:bodyPr/>
                    <a:lstStyle/>
                    <a:p>
                      <a:pPr marL="0" marR="0" lvl="0" indent="0" algn="l" rtl="0">
                        <a:spcBef>
                          <a:spcPts val="0"/>
                        </a:spcBef>
                        <a:spcAft>
                          <a:spcPts val="0"/>
                        </a:spcAft>
                        <a:buNone/>
                      </a:pPr>
                      <a:endParaRPr sz="1100"/>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7E8E9"/>
                    </a:solidFill>
                  </a:tcPr>
                </a:tc>
                <a:extLst>
                  <a:ext uri="{0D108BD9-81ED-4DB2-BD59-A6C34878D82A}">
                    <a16:rowId xmlns:a16="http://schemas.microsoft.com/office/drawing/2014/main" val="10001"/>
                  </a:ext>
                </a:extLst>
              </a:tr>
              <a:tr h="300450">
                <a:tc>
                  <a:txBody>
                    <a:bodyPr/>
                    <a:lstStyle/>
                    <a:p>
                      <a:pPr marL="0" marR="0" lvl="0" indent="0" algn="l" rtl="0">
                        <a:spcBef>
                          <a:spcPts val="0"/>
                        </a:spcBef>
                        <a:spcAft>
                          <a:spcPts val="0"/>
                        </a:spcAft>
                        <a:buNone/>
                      </a:pPr>
                      <a:endParaRPr sz="1100"/>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CCDD1"/>
                    </a:solidFill>
                  </a:tcPr>
                </a:tc>
                <a:tc>
                  <a:txBody>
                    <a:bodyPr/>
                    <a:lstStyle/>
                    <a:p>
                      <a:pPr marL="0" marR="0" lvl="0" indent="0" algn="l" rtl="0">
                        <a:spcBef>
                          <a:spcPts val="0"/>
                        </a:spcBef>
                        <a:spcAft>
                          <a:spcPts val="0"/>
                        </a:spcAft>
                        <a:buNone/>
                      </a:pPr>
                      <a:endParaRPr sz="1100"/>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CCDD1"/>
                    </a:solidFill>
                  </a:tcPr>
                </a:tc>
                <a:extLst>
                  <a:ext uri="{0D108BD9-81ED-4DB2-BD59-A6C34878D82A}">
                    <a16:rowId xmlns:a16="http://schemas.microsoft.com/office/drawing/2014/main" val="10002"/>
                  </a:ext>
                </a:extLst>
              </a:tr>
              <a:tr h="300450">
                <a:tc>
                  <a:txBody>
                    <a:bodyPr/>
                    <a:lstStyle/>
                    <a:p>
                      <a:pPr marL="0" marR="0" lvl="0" indent="0" algn="l" rtl="0">
                        <a:spcBef>
                          <a:spcPts val="0"/>
                        </a:spcBef>
                        <a:spcAft>
                          <a:spcPts val="0"/>
                        </a:spcAft>
                        <a:buNone/>
                      </a:pPr>
                      <a:endParaRPr sz="1100"/>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7E8E9"/>
                    </a:solidFill>
                  </a:tcPr>
                </a:tc>
                <a:tc>
                  <a:txBody>
                    <a:bodyPr/>
                    <a:lstStyle/>
                    <a:p>
                      <a:pPr marL="0" marR="0" lvl="0" indent="0" algn="l" rtl="0">
                        <a:spcBef>
                          <a:spcPts val="0"/>
                        </a:spcBef>
                        <a:spcAft>
                          <a:spcPts val="0"/>
                        </a:spcAft>
                        <a:buNone/>
                      </a:pPr>
                      <a:endParaRPr sz="1100"/>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7E8E9"/>
                    </a:solidFill>
                  </a:tcPr>
                </a:tc>
                <a:extLst>
                  <a:ext uri="{0D108BD9-81ED-4DB2-BD59-A6C34878D82A}">
                    <a16:rowId xmlns:a16="http://schemas.microsoft.com/office/drawing/2014/main" val="10003"/>
                  </a:ext>
                </a:extLst>
              </a:tr>
            </a:tbl>
          </a:graphicData>
        </a:graphic>
      </p:graphicFrame>
      <p:graphicFrame>
        <p:nvGraphicFramePr>
          <p:cNvPr id="219" name="Google Shape;219;p1"/>
          <p:cNvGraphicFramePr/>
          <p:nvPr/>
        </p:nvGraphicFramePr>
        <p:xfrm>
          <a:off x="6049817" y="5229575"/>
          <a:ext cx="1674625" cy="1201800"/>
        </p:xfrm>
        <a:graphic>
          <a:graphicData uri="http://schemas.openxmlformats.org/drawingml/2006/table">
            <a:tbl>
              <a:tblPr>
                <a:noFill/>
              </a:tblPr>
              <a:tblGrid>
                <a:gridCol w="1674625">
                  <a:extLst>
                    <a:ext uri="{9D8B030D-6E8A-4147-A177-3AD203B41FA5}">
                      <a16:colId xmlns:a16="http://schemas.microsoft.com/office/drawing/2014/main" val="20000"/>
                    </a:ext>
                  </a:extLst>
                </a:gridCol>
              </a:tblGrid>
              <a:tr h="300450">
                <a:tc>
                  <a:txBody>
                    <a:bodyPr/>
                    <a:lstStyle/>
                    <a:p>
                      <a:pPr marL="0" marR="0" lvl="0" indent="0" algn="l" rtl="0">
                        <a:spcBef>
                          <a:spcPts val="0"/>
                        </a:spcBef>
                        <a:spcAft>
                          <a:spcPts val="0"/>
                        </a:spcAft>
                        <a:buNone/>
                      </a:pPr>
                      <a:endParaRPr sz="1100"/>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CCDD1"/>
                    </a:solidFill>
                  </a:tcPr>
                </a:tc>
                <a:extLst>
                  <a:ext uri="{0D108BD9-81ED-4DB2-BD59-A6C34878D82A}">
                    <a16:rowId xmlns:a16="http://schemas.microsoft.com/office/drawing/2014/main" val="10000"/>
                  </a:ext>
                </a:extLst>
              </a:tr>
              <a:tr h="300450">
                <a:tc>
                  <a:txBody>
                    <a:bodyPr/>
                    <a:lstStyle/>
                    <a:p>
                      <a:pPr marL="0" marR="0" lvl="0" indent="0" algn="l" rtl="0">
                        <a:spcBef>
                          <a:spcPts val="0"/>
                        </a:spcBef>
                        <a:spcAft>
                          <a:spcPts val="0"/>
                        </a:spcAft>
                        <a:buNone/>
                      </a:pPr>
                      <a:endParaRPr sz="1100"/>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7E8E9"/>
                    </a:solidFill>
                  </a:tcPr>
                </a:tc>
                <a:extLst>
                  <a:ext uri="{0D108BD9-81ED-4DB2-BD59-A6C34878D82A}">
                    <a16:rowId xmlns:a16="http://schemas.microsoft.com/office/drawing/2014/main" val="10001"/>
                  </a:ext>
                </a:extLst>
              </a:tr>
              <a:tr h="300450">
                <a:tc>
                  <a:txBody>
                    <a:bodyPr/>
                    <a:lstStyle/>
                    <a:p>
                      <a:pPr marL="0" marR="0" lvl="0" indent="0" algn="l" rtl="0">
                        <a:spcBef>
                          <a:spcPts val="0"/>
                        </a:spcBef>
                        <a:spcAft>
                          <a:spcPts val="0"/>
                        </a:spcAft>
                        <a:buNone/>
                      </a:pPr>
                      <a:endParaRPr sz="1100"/>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CCDD1"/>
                    </a:solidFill>
                  </a:tcPr>
                </a:tc>
                <a:extLst>
                  <a:ext uri="{0D108BD9-81ED-4DB2-BD59-A6C34878D82A}">
                    <a16:rowId xmlns:a16="http://schemas.microsoft.com/office/drawing/2014/main" val="10002"/>
                  </a:ext>
                </a:extLst>
              </a:tr>
              <a:tr h="300450">
                <a:tc>
                  <a:txBody>
                    <a:bodyPr/>
                    <a:lstStyle/>
                    <a:p>
                      <a:pPr marL="0" marR="0" lvl="0" indent="0" algn="l" rtl="0">
                        <a:spcBef>
                          <a:spcPts val="0"/>
                        </a:spcBef>
                        <a:spcAft>
                          <a:spcPts val="0"/>
                        </a:spcAft>
                        <a:buNone/>
                      </a:pPr>
                      <a:endParaRPr sz="1100"/>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7E8E9"/>
                    </a:solidFill>
                  </a:tcPr>
                </a:tc>
                <a:extLst>
                  <a:ext uri="{0D108BD9-81ED-4DB2-BD59-A6C34878D82A}">
                    <a16:rowId xmlns:a16="http://schemas.microsoft.com/office/drawing/2014/main" val="10003"/>
                  </a:ext>
                </a:extLst>
              </a:tr>
            </a:tbl>
          </a:graphicData>
        </a:graphic>
      </p:graphicFrame>
      <p:graphicFrame>
        <p:nvGraphicFramePr>
          <p:cNvPr id="220" name="Google Shape;220;p1"/>
          <p:cNvGraphicFramePr/>
          <p:nvPr/>
        </p:nvGraphicFramePr>
        <p:xfrm>
          <a:off x="7764944" y="5830459"/>
          <a:ext cx="3937525" cy="600900"/>
        </p:xfrm>
        <a:graphic>
          <a:graphicData uri="http://schemas.openxmlformats.org/drawingml/2006/table">
            <a:tbl>
              <a:tblPr>
                <a:noFill/>
              </a:tblPr>
              <a:tblGrid>
                <a:gridCol w="3937525">
                  <a:extLst>
                    <a:ext uri="{9D8B030D-6E8A-4147-A177-3AD203B41FA5}">
                      <a16:colId xmlns:a16="http://schemas.microsoft.com/office/drawing/2014/main" val="20000"/>
                    </a:ext>
                  </a:extLst>
                </a:gridCol>
              </a:tblGrid>
              <a:tr h="300450">
                <a:tc>
                  <a:txBody>
                    <a:bodyPr/>
                    <a:lstStyle/>
                    <a:p>
                      <a:pPr marL="0" marR="0" lvl="0" indent="0" algn="l" rtl="0">
                        <a:spcBef>
                          <a:spcPts val="0"/>
                        </a:spcBef>
                        <a:spcAft>
                          <a:spcPts val="0"/>
                        </a:spcAft>
                        <a:buNone/>
                      </a:pPr>
                      <a:endParaRPr sz="1100"/>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CCDD1"/>
                    </a:solidFill>
                  </a:tcPr>
                </a:tc>
                <a:extLst>
                  <a:ext uri="{0D108BD9-81ED-4DB2-BD59-A6C34878D82A}">
                    <a16:rowId xmlns:a16="http://schemas.microsoft.com/office/drawing/2014/main" val="10000"/>
                  </a:ext>
                </a:extLst>
              </a:tr>
              <a:tr h="300450">
                <a:tc>
                  <a:txBody>
                    <a:bodyPr/>
                    <a:lstStyle/>
                    <a:p>
                      <a:pPr marL="0" marR="0" lvl="0" indent="0" algn="l" rtl="0">
                        <a:spcBef>
                          <a:spcPts val="0"/>
                        </a:spcBef>
                        <a:spcAft>
                          <a:spcPts val="0"/>
                        </a:spcAft>
                        <a:buNone/>
                      </a:pPr>
                      <a:endParaRPr sz="1100"/>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7E8E9"/>
                    </a:solidFill>
                  </a:tcPr>
                </a:tc>
                <a:extLst>
                  <a:ext uri="{0D108BD9-81ED-4DB2-BD59-A6C34878D82A}">
                    <a16:rowId xmlns:a16="http://schemas.microsoft.com/office/drawing/2014/main" val="10001"/>
                  </a:ext>
                </a:extLst>
              </a:tr>
            </a:tbl>
          </a:graphicData>
        </a:graphic>
      </p:graphicFrame>
      <p:sp>
        <p:nvSpPr>
          <p:cNvPr id="221" name="Google Shape;221;p1"/>
          <p:cNvSpPr txBox="1"/>
          <p:nvPr/>
        </p:nvSpPr>
        <p:spPr>
          <a:xfrm>
            <a:off x="352425" y="604897"/>
            <a:ext cx="11487150" cy="64633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nl-NL" sz="1800" b="1" i="0" u="none" strike="noStrike" cap="none">
                <a:solidFill>
                  <a:srgbClr val="324360"/>
                </a:solidFill>
                <a:latin typeface="Century Gothic"/>
                <a:ea typeface="Century Gothic"/>
                <a:cs typeface="Century Gothic"/>
                <a:sym typeface="Century Gothic"/>
              </a:rPr>
              <a:t>The team charter is a powerful tool that steers your team in the right direction, establishes boundaries, and helps getting things correct the first time. </a:t>
            </a:r>
            <a:endParaRPr/>
          </a:p>
        </p:txBody>
      </p:sp>
      <p:sp>
        <p:nvSpPr>
          <p:cNvPr id="222" name="Google Shape;222;p1"/>
          <p:cNvSpPr txBox="1"/>
          <p:nvPr/>
        </p:nvSpPr>
        <p:spPr>
          <a:xfrm>
            <a:off x="334979" y="153919"/>
            <a:ext cx="11434527" cy="506995"/>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CE9C06"/>
              </a:buClr>
              <a:buSzPts val="2400"/>
              <a:buFont typeface="Century Gothic"/>
              <a:buNone/>
            </a:pPr>
            <a:r>
              <a:rPr lang="nl-NL" sz="2400" b="0" i="0" u="none" strike="noStrike" cap="none">
                <a:solidFill>
                  <a:srgbClr val="CE9C06"/>
                </a:solidFill>
                <a:latin typeface="Century Gothic"/>
                <a:ea typeface="Century Gothic"/>
                <a:cs typeface="Century Gothic"/>
                <a:sym typeface="Century Gothic"/>
              </a:rPr>
              <a:t>Team Charter – A team’s agreement on ways of working</a:t>
            </a:r>
            <a:endParaRPr sz="2400" b="0" i="0" u="none" strike="noStrike" cap="none">
              <a:solidFill>
                <a:srgbClr val="CE9C06"/>
              </a:solidFill>
              <a:latin typeface="Century Gothic"/>
              <a:ea typeface="Century Gothic"/>
              <a:cs typeface="Century Gothic"/>
              <a:sym typeface="Century Gothic"/>
            </a:endParaRPr>
          </a:p>
        </p:txBody>
      </p:sp>
      <p:sp>
        <p:nvSpPr>
          <p:cNvPr id="223" name="Google Shape;223;p1"/>
          <p:cNvSpPr/>
          <p:nvPr/>
        </p:nvSpPr>
        <p:spPr>
          <a:xfrm>
            <a:off x="1606946" y="1135528"/>
            <a:ext cx="954383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nl-NL" sz="2400" b="1" i="0" u="none" strike="noStrike" cap="none">
                <a:solidFill>
                  <a:srgbClr val="324360"/>
                </a:solidFill>
                <a:latin typeface="Century Gothic"/>
                <a:ea typeface="Century Gothic"/>
                <a:cs typeface="Century Gothic"/>
                <a:sym typeface="Century Gothic"/>
              </a:rPr>
              <a:t>TEAM CHARTER</a:t>
            </a:r>
            <a:r>
              <a:rPr lang="nl-NL" sz="2400" b="0" i="0" u="none" strike="noStrike" cap="none">
                <a:solidFill>
                  <a:srgbClr val="324360"/>
                </a:solidFill>
                <a:latin typeface="Century Gothic"/>
                <a:ea typeface="Century Gothic"/>
                <a:cs typeface="Century Gothic"/>
                <a:sym typeface="Century Gothic"/>
              </a:rPr>
              <a:t>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
          <p:cNvSpPr txBox="1">
            <a:spLocks noGrp="1"/>
          </p:cNvSpPr>
          <p:nvPr>
            <p:ph type="title"/>
          </p:nvPr>
        </p:nvSpPr>
        <p:spPr>
          <a:xfrm>
            <a:off x="334979" y="153919"/>
            <a:ext cx="11434527" cy="50699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2400"/>
              <a:buFont typeface="Century Gothic"/>
              <a:buNone/>
            </a:pPr>
            <a:r>
              <a:rPr lang="nl-NL" sz="2400">
                <a:solidFill>
                  <a:schemeClr val="accent1"/>
                </a:solidFill>
              </a:rPr>
              <a:t>Team Charter – A team’s agreement to ways of working</a:t>
            </a:r>
            <a:endParaRPr/>
          </a:p>
        </p:txBody>
      </p:sp>
      <p:sp>
        <p:nvSpPr>
          <p:cNvPr id="230" name="Google Shape;230;p2"/>
          <p:cNvSpPr/>
          <p:nvPr/>
        </p:nvSpPr>
        <p:spPr>
          <a:xfrm>
            <a:off x="1614561" y="945043"/>
            <a:ext cx="9543835"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24360"/>
              </a:buClr>
              <a:buSzPts val="2400"/>
              <a:buFont typeface="Century Gothic"/>
              <a:buNone/>
            </a:pPr>
            <a:r>
              <a:rPr lang="nl-NL" sz="2400" b="1" i="0" u="none" strike="noStrike" cap="none">
                <a:solidFill>
                  <a:srgbClr val="324360"/>
                </a:solidFill>
                <a:latin typeface="Century Gothic"/>
                <a:ea typeface="Century Gothic"/>
                <a:cs typeface="Century Gothic"/>
                <a:sym typeface="Century Gothic"/>
              </a:rPr>
              <a:t>TEAM CHARTER</a:t>
            </a:r>
            <a:r>
              <a:rPr lang="nl-NL" sz="2400" b="0" i="0" u="none" strike="noStrike" cap="none">
                <a:solidFill>
                  <a:srgbClr val="324360"/>
                </a:solidFill>
                <a:latin typeface="Century Gothic"/>
                <a:ea typeface="Century Gothic"/>
                <a:cs typeface="Century Gothic"/>
                <a:sym typeface="Century Gothic"/>
              </a:rPr>
              <a:t>  </a:t>
            </a:r>
            <a:endParaRPr/>
          </a:p>
        </p:txBody>
      </p:sp>
      <p:pic>
        <p:nvPicPr>
          <p:cNvPr id="231" name="Google Shape;231;p2" descr="uniQure"/>
          <p:cNvPicPr preferRelativeResize="0"/>
          <p:nvPr/>
        </p:nvPicPr>
        <p:blipFill rotWithShape="1">
          <a:blip r:embed="rId3">
            <a:alphaModFix/>
          </a:blip>
          <a:srcRect/>
          <a:stretch/>
        </p:blipFill>
        <p:spPr>
          <a:xfrm>
            <a:off x="706098" y="7558984"/>
            <a:ext cx="1247815" cy="276414"/>
          </a:xfrm>
          <a:prstGeom prst="rect">
            <a:avLst/>
          </a:prstGeom>
          <a:noFill/>
          <a:ln>
            <a:noFill/>
          </a:ln>
        </p:spPr>
      </p:pic>
      <p:pic>
        <p:nvPicPr>
          <p:cNvPr id="232" name="Google Shape;232;p2"/>
          <p:cNvPicPr preferRelativeResize="0"/>
          <p:nvPr/>
        </p:nvPicPr>
        <p:blipFill rotWithShape="1">
          <a:blip r:embed="rId4">
            <a:alphaModFix/>
          </a:blip>
          <a:srcRect/>
          <a:stretch/>
        </p:blipFill>
        <p:spPr>
          <a:xfrm>
            <a:off x="11426840" y="7396441"/>
            <a:ext cx="1077129" cy="440857"/>
          </a:xfrm>
          <a:prstGeom prst="rect">
            <a:avLst/>
          </a:prstGeom>
          <a:noFill/>
          <a:ln>
            <a:noFill/>
          </a:ln>
        </p:spPr>
      </p:pic>
      <p:sp>
        <p:nvSpPr>
          <p:cNvPr id="233" name="Google Shape;233;p2"/>
          <p:cNvSpPr txBox="1"/>
          <p:nvPr/>
        </p:nvSpPr>
        <p:spPr>
          <a:xfrm>
            <a:off x="207334" y="2462227"/>
            <a:ext cx="3200884" cy="369332"/>
          </a:xfrm>
          <a:prstGeom prst="rect">
            <a:avLst/>
          </a:prstGeom>
          <a:solidFill>
            <a:schemeClr val="dk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Century Gothic"/>
              <a:buNone/>
            </a:pPr>
            <a:r>
              <a:rPr lang="nl-NL" sz="1800" b="1" i="0" u="none" strike="noStrike" cap="none">
                <a:solidFill>
                  <a:srgbClr val="FFFFFF"/>
                </a:solidFill>
                <a:latin typeface="Century Gothic"/>
                <a:ea typeface="Century Gothic"/>
                <a:cs typeface="Century Gothic"/>
                <a:sym typeface="Century Gothic"/>
              </a:rPr>
              <a:t>Team members</a:t>
            </a:r>
            <a:endParaRPr sz="1800" b="1" i="0" u="none" strike="noStrike" cap="none">
              <a:solidFill>
                <a:srgbClr val="FFFFFF"/>
              </a:solidFill>
              <a:latin typeface="Century Gothic"/>
              <a:ea typeface="Century Gothic"/>
              <a:cs typeface="Century Gothic"/>
              <a:sym typeface="Century Gothic"/>
            </a:endParaRPr>
          </a:p>
        </p:txBody>
      </p:sp>
      <p:sp>
        <p:nvSpPr>
          <p:cNvPr id="234" name="Google Shape;234;p2"/>
          <p:cNvSpPr txBox="1"/>
          <p:nvPr/>
        </p:nvSpPr>
        <p:spPr>
          <a:xfrm>
            <a:off x="7764943" y="2478210"/>
            <a:ext cx="3937530" cy="369332"/>
          </a:xfrm>
          <a:prstGeom prst="rect">
            <a:avLst/>
          </a:prstGeom>
          <a:solidFill>
            <a:schemeClr val="accen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Century Gothic"/>
              <a:buNone/>
            </a:pPr>
            <a:r>
              <a:rPr lang="nl-NL" sz="1800" b="1" i="0" u="none" strike="noStrike" cap="none">
                <a:solidFill>
                  <a:srgbClr val="FFFFFF"/>
                </a:solidFill>
                <a:latin typeface="Century Gothic"/>
                <a:ea typeface="Century Gothic"/>
                <a:cs typeface="Century Gothic"/>
                <a:sym typeface="Century Gothic"/>
              </a:rPr>
              <a:t>Goals for 2022</a:t>
            </a:r>
            <a:endParaRPr sz="1800" b="1" i="0" u="none" strike="noStrike" cap="none">
              <a:solidFill>
                <a:srgbClr val="FFFFFF"/>
              </a:solidFill>
              <a:latin typeface="Century Gothic"/>
              <a:ea typeface="Century Gothic"/>
              <a:cs typeface="Century Gothic"/>
              <a:sym typeface="Century Gothic"/>
            </a:endParaRPr>
          </a:p>
        </p:txBody>
      </p:sp>
      <p:sp>
        <p:nvSpPr>
          <p:cNvPr id="235" name="Google Shape;235;p2"/>
          <p:cNvSpPr txBox="1"/>
          <p:nvPr/>
        </p:nvSpPr>
        <p:spPr>
          <a:xfrm>
            <a:off x="3442325" y="2462227"/>
            <a:ext cx="4288511" cy="369332"/>
          </a:xfrm>
          <a:prstGeom prst="rect">
            <a:avLst/>
          </a:prstGeom>
          <a:solidFill>
            <a:schemeClr val="dk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Century Gothic"/>
              <a:buNone/>
            </a:pPr>
            <a:r>
              <a:rPr lang="nl-NL" sz="1800" b="1" i="0" u="none" strike="noStrike" cap="none">
                <a:solidFill>
                  <a:srgbClr val="FFFFFF"/>
                </a:solidFill>
                <a:latin typeface="Century Gothic"/>
                <a:ea typeface="Century Gothic"/>
                <a:cs typeface="Century Gothic"/>
                <a:sym typeface="Century Gothic"/>
              </a:rPr>
              <a:t>Responsibilities &amp; activities</a:t>
            </a:r>
            <a:endParaRPr sz="1800" b="1" i="0" u="none" strike="noStrike" cap="none">
              <a:solidFill>
                <a:srgbClr val="FFFFFF"/>
              </a:solidFill>
              <a:latin typeface="Century Gothic"/>
              <a:ea typeface="Century Gothic"/>
              <a:cs typeface="Century Gothic"/>
              <a:sym typeface="Century Gothic"/>
            </a:endParaRPr>
          </a:p>
        </p:txBody>
      </p:sp>
      <p:sp>
        <p:nvSpPr>
          <p:cNvPr id="236" name="Google Shape;236;p2"/>
          <p:cNvSpPr txBox="1"/>
          <p:nvPr/>
        </p:nvSpPr>
        <p:spPr>
          <a:xfrm>
            <a:off x="207334" y="4696372"/>
            <a:ext cx="5814774" cy="369332"/>
          </a:xfrm>
          <a:prstGeom prst="rect">
            <a:avLst/>
          </a:prstGeom>
          <a:solidFill>
            <a:schemeClr val="accent2"/>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Century Gothic"/>
              <a:buNone/>
            </a:pPr>
            <a:r>
              <a:rPr lang="nl-NL" sz="1800" b="1" i="0" u="none" strike="noStrike" cap="none">
                <a:solidFill>
                  <a:srgbClr val="FFFFFF"/>
                </a:solidFill>
                <a:latin typeface="Century Gothic"/>
                <a:ea typeface="Century Gothic"/>
                <a:cs typeface="Century Gothic"/>
                <a:sym typeface="Century Gothic"/>
              </a:rPr>
              <a:t>Key meetings frequency </a:t>
            </a:r>
            <a:endParaRPr sz="1800" b="1" i="0" u="none" strike="noStrike" cap="none">
              <a:solidFill>
                <a:srgbClr val="FFFFFF"/>
              </a:solidFill>
              <a:latin typeface="Century Gothic"/>
              <a:ea typeface="Century Gothic"/>
              <a:cs typeface="Century Gothic"/>
              <a:sym typeface="Century Gothic"/>
            </a:endParaRPr>
          </a:p>
        </p:txBody>
      </p:sp>
      <p:sp>
        <p:nvSpPr>
          <p:cNvPr id="237" name="Google Shape;237;p2"/>
          <p:cNvSpPr txBox="1"/>
          <p:nvPr/>
        </p:nvSpPr>
        <p:spPr>
          <a:xfrm>
            <a:off x="6056215" y="4709028"/>
            <a:ext cx="1674621" cy="369332"/>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Century Gothic"/>
              <a:buNone/>
            </a:pPr>
            <a:r>
              <a:rPr lang="nl-NL" sz="1800" b="1" i="0" u="none" strike="noStrike" cap="none">
                <a:solidFill>
                  <a:srgbClr val="FFFFFF"/>
                </a:solidFill>
                <a:latin typeface="Century Gothic"/>
                <a:ea typeface="Century Gothic"/>
                <a:cs typeface="Century Gothic"/>
                <a:sym typeface="Century Gothic"/>
              </a:rPr>
              <a:t>Team Norms</a:t>
            </a:r>
            <a:endParaRPr sz="1800" b="1" i="0" u="none" strike="noStrike" cap="none">
              <a:solidFill>
                <a:srgbClr val="FFFFFF"/>
              </a:solidFill>
              <a:latin typeface="Century Gothic"/>
              <a:ea typeface="Century Gothic"/>
              <a:cs typeface="Century Gothic"/>
              <a:sym typeface="Century Gothic"/>
            </a:endParaRPr>
          </a:p>
        </p:txBody>
      </p:sp>
      <p:sp>
        <p:nvSpPr>
          <p:cNvPr id="238" name="Google Shape;238;p2"/>
          <p:cNvSpPr/>
          <p:nvPr/>
        </p:nvSpPr>
        <p:spPr>
          <a:xfrm>
            <a:off x="207334" y="1432743"/>
            <a:ext cx="3200884" cy="313054"/>
          </a:xfrm>
          <a:prstGeom prst="rect">
            <a:avLst/>
          </a:prstGeom>
          <a:solidFill>
            <a:schemeClr val="dk2"/>
          </a:solidFill>
          <a:ln w="139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800"/>
              <a:buFont typeface="Century Gothic"/>
              <a:buNone/>
            </a:pPr>
            <a:r>
              <a:rPr lang="nl-NL" sz="1800" b="1" i="0" u="none" strike="noStrike" cap="none">
                <a:solidFill>
                  <a:srgbClr val="FFFFFF"/>
                </a:solidFill>
                <a:latin typeface="Century Gothic"/>
                <a:ea typeface="Century Gothic"/>
                <a:cs typeface="Century Gothic"/>
                <a:sym typeface="Century Gothic"/>
              </a:rPr>
              <a:t>Team Name: </a:t>
            </a:r>
            <a:endParaRPr sz="1800" b="1" i="0" u="none" strike="noStrike" cap="none">
              <a:solidFill>
                <a:srgbClr val="FFFFFF"/>
              </a:solidFill>
              <a:latin typeface="Century Gothic"/>
              <a:ea typeface="Century Gothic"/>
              <a:cs typeface="Century Gothic"/>
              <a:sym typeface="Century Gothic"/>
            </a:endParaRPr>
          </a:p>
        </p:txBody>
      </p:sp>
      <p:sp>
        <p:nvSpPr>
          <p:cNvPr id="239" name="Google Shape;239;p2"/>
          <p:cNvSpPr/>
          <p:nvPr/>
        </p:nvSpPr>
        <p:spPr>
          <a:xfrm>
            <a:off x="207334" y="1775242"/>
            <a:ext cx="3200884" cy="657541"/>
          </a:xfrm>
          <a:prstGeom prst="rect">
            <a:avLst/>
          </a:prstGeom>
          <a:solidFill>
            <a:schemeClr val="dk2"/>
          </a:solidFill>
          <a:ln w="139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800"/>
              <a:buFont typeface="Century Gothic"/>
              <a:buNone/>
            </a:pPr>
            <a:r>
              <a:rPr lang="nl-NL" sz="1800" b="1" i="0" u="none" strike="noStrike" cap="none">
                <a:solidFill>
                  <a:srgbClr val="FFFFFF"/>
                </a:solidFill>
                <a:latin typeface="Century Gothic"/>
                <a:ea typeface="Century Gothic"/>
                <a:cs typeface="Century Gothic"/>
                <a:sym typeface="Century Gothic"/>
              </a:rPr>
              <a:t>Purpose: </a:t>
            </a:r>
            <a:endParaRPr sz="1800" b="1" i="0" u="none" strike="noStrike" cap="none">
              <a:solidFill>
                <a:srgbClr val="FFFFFF"/>
              </a:solidFill>
              <a:latin typeface="Century Gothic"/>
              <a:ea typeface="Century Gothic"/>
              <a:cs typeface="Century Gothic"/>
              <a:sym typeface="Century Gothic"/>
            </a:endParaRPr>
          </a:p>
        </p:txBody>
      </p:sp>
      <p:cxnSp>
        <p:nvCxnSpPr>
          <p:cNvPr id="240" name="Google Shape;240;p2"/>
          <p:cNvCxnSpPr/>
          <p:nvPr/>
        </p:nvCxnSpPr>
        <p:spPr>
          <a:xfrm>
            <a:off x="3408218" y="1745797"/>
            <a:ext cx="8361287" cy="0"/>
          </a:xfrm>
          <a:prstGeom prst="straightConnector1">
            <a:avLst/>
          </a:prstGeom>
          <a:noFill/>
          <a:ln w="19050" cap="flat" cmpd="sng">
            <a:solidFill>
              <a:schemeClr val="dk2"/>
            </a:solidFill>
            <a:prstDash val="solid"/>
            <a:round/>
            <a:headEnd type="none" w="sm" len="sm"/>
            <a:tailEnd type="none" w="sm" len="sm"/>
          </a:ln>
        </p:spPr>
      </p:cxnSp>
      <p:cxnSp>
        <p:nvCxnSpPr>
          <p:cNvPr id="241" name="Google Shape;241;p2"/>
          <p:cNvCxnSpPr/>
          <p:nvPr/>
        </p:nvCxnSpPr>
        <p:spPr>
          <a:xfrm>
            <a:off x="3408218" y="2391345"/>
            <a:ext cx="8361287" cy="0"/>
          </a:xfrm>
          <a:prstGeom prst="straightConnector1">
            <a:avLst/>
          </a:prstGeom>
          <a:noFill/>
          <a:ln w="19050" cap="flat" cmpd="sng">
            <a:solidFill>
              <a:schemeClr val="dk2"/>
            </a:solidFill>
            <a:prstDash val="solid"/>
            <a:round/>
            <a:headEnd type="none" w="sm" len="sm"/>
            <a:tailEnd type="none" w="sm" len="sm"/>
          </a:ln>
        </p:spPr>
      </p:cxnSp>
      <p:sp>
        <p:nvSpPr>
          <p:cNvPr id="242" name="Google Shape;242;p2"/>
          <p:cNvSpPr txBox="1"/>
          <p:nvPr/>
        </p:nvSpPr>
        <p:spPr>
          <a:xfrm>
            <a:off x="7764943" y="5281637"/>
            <a:ext cx="3937530" cy="369332"/>
          </a:xfrm>
          <a:prstGeom prst="rect">
            <a:avLst/>
          </a:prstGeom>
          <a:solidFill>
            <a:schemeClr val="accent6"/>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Century Gothic"/>
              <a:buNone/>
            </a:pPr>
            <a:r>
              <a:rPr lang="nl-NL" sz="1800" b="1" i="0" u="none" strike="noStrike" cap="none">
                <a:solidFill>
                  <a:srgbClr val="FFFFFF"/>
                </a:solidFill>
                <a:latin typeface="Century Gothic"/>
                <a:ea typeface="Century Gothic"/>
                <a:cs typeface="Century Gothic"/>
                <a:sym typeface="Century Gothic"/>
              </a:rPr>
              <a:t>Challenges</a:t>
            </a:r>
            <a:endParaRPr sz="1800" b="1" i="0" u="none" strike="noStrike" cap="none">
              <a:solidFill>
                <a:srgbClr val="FFFFFF"/>
              </a:solidFill>
              <a:latin typeface="Century Gothic"/>
              <a:ea typeface="Century Gothic"/>
              <a:cs typeface="Century Gothic"/>
              <a:sym typeface="Century Gothic"/>
            </a:endParaRPr>
          </a:p>
        </p:txBody>
      </p:sp>
      <p:graphicFrame>
        <p:nvGraphicFramePr>
          <p:cNvPr id="243" name="Google Shape;243;p2"/>
          <p:cNvGraphicFramePr/>
          <p:nvPr/>
        </p:nvGraphicFramePr>
        <p:xfrm>
          <a:off x="207334" y="2847541"/>
          <a:ext cx="7523500" cy="1748280"/>
        </p:xfrm>
        <a:graphic>
          <a:graphicData uri="http://schemas.openxmlformats.org/drawingml/2006/table">
            <a:tbl>
              <a:tblPr bandRow="1">
                <a:noFill/>
              </a:tblPr>
              <a:tblGrid>
                <a:gridCol w="3219350">
                  <a:extLst>
                    <a:ext uri="{9D8B030D-6E8A-4147-A177-3AD203B41FA5}">
                      <a16:colId xmlns:a16="http://schemas.microsoft.com/office/drawing/2014/main" val="20000"/>
                    </a:ext>
                  </a:extLst>
                </a:gridCol>
                <a:gridCol w="4304150">
                  <a:extLst>
                    <a:ext uri="{9D8B030D-6E8A-4147-A177-3AD203B41FA5}">
                      <a16:colId xmlns:a16="http://schemas.microsoft.com/office/drawing/2014/main" val="20001"/>
                    </a:ext>
                  </a:extLst>
                </a:gridCol>
              </a:tblGrid>
              <a:tr h="300450">
                <a:tc>
                  <a:txBody>
                    <a:bodyPr/>
                    <a:lstStyle/>
                    <a:p>
                      <a:pPr marL="0" marR="0" lvl="0" indent="0" algn="l" rtl="0">
                        <a:spcBef>
                          <a:spcPts val="0"/>
                        </a:spcBef>
                        <a:spcAft>
                          <a:spcPts val="0"/>
                        </a:spcAft>
                        <a:buNone/>
                      </a:pPr>
                      <a:r>
                        <a:rPr lang="nl-NL" sz="1100" u="none" strike="noStrike" cap="none">
                          <a:solidFill>
                            <a:schemeClr val="dk2"/>
                          </a:solidFill>
                        </a:rPr>
                        <a:t>Anna</a:t>
                      </a:r>
                      <a:endParaRPr/>
                    </a:p>
                  </a:txBody>
                  <a:tcPr marL="91450" marR="91450" marT="45725" marB="45725" anchor="ctr"/>
                </a:tc>
                <a:tc>
                  <a:txBody>
                    <a:bodyPr/>
                    <a:lstStyle/>
                    <a:p>
                      <a:pPr marL="0" marR="0" lvl="0" indent="0" algn="l" rtl="0">
                        <a:spcBef>
                          <a:spcPts val="0"/>
                        </a:spcBef>
                        <a:spcAft>
                          <a:spcPts val="0"/>
                        </a:spcAft>
                        <a:buNone/>
                      </a:pPr>
                      <a:r>
                        <a:rPr lang="nl-NL" sz="1100" u="none" strike="noStrike" cap="none">
                          <a:solidFill>
                            <a:schemeClr val="dk2"/>
                          </a:solidFill>
                        </a:rPr>
                        <a:t>Plans in meetings, communicates new projects and delegates tasks. Responsible for communicating team needs to the department head.</a:t>
                      </a:r>
                      <a:endParaRPr/>
                    </a:p>
                  </a:txBody>
                  <a:tcPr marL="91450" marR="91450" marT="45725" marB="45725"/>
                </a:tc>
                <a:extLst>
                  <a:ext uri="{0D108BD9-81ED-4DB2-BD59-A6C34878D82A}">
                    <a16:rowId xmlns:a16="http://schemas.microsoft.com/office/drawing/2014/main" val="10000"/>
                  </a:ext>
                </a:extLst>
              </a:tr>
              <a:tr h="300450">
                <a:tc>
                  <a:txBody>
                    <a:bodyPr/>
                    <a:lstStyle/>
                    <a:p>
                      <a:pPr marL="0" marR="0" lvl="0" indent="0" algn="l" rtl="0">
                        <a:spcBef>
                          <a:spcPts val="0"/>
                        </a:spcBef>
                        <a:spcAft>
                          <a:spcPts val="0"/>
                        </a:spcAft>
                        <a:buNone/>
                      </a:pPr>
                      <a:r>
                        <a:rPr lang="nl-NL" sz="1100">
                          <a:solidFill>
                            <a:schemeClr val="dk2"/>
                          </a:solidFill>
                        </a:rPr>
                        <a:t>Rodrigo</a:t>
                      </a:r>
                      <a:endParaRPr/>
                    </a:p>
                  </a:txBody>
                  <a:tcPr marL="91450" marR="91450" marT="45725" marB="45725" anchor="ctr"/>
                </a:tc>
                <a:tc>
                  <a:txBody>
                    <a:bodyPr/>
                    <a:lstStyle/>
                    <a:p>
                      <a:pPr marL="0" marR="0" lvl="0" indent="0" algn="l" rtl="0">
                        <a:spcBef>
                          <a:spcPts val="0"/>
                        </a:spcBef>
                        <a:spcAft>
                          <a:spcPts val="0"/>
                        </a:spcAft>
                        <a:buNone/>
                      </a:pPr>
                      <a:r>
                        <a:rPr lang="nl-NL" sz="1100">
                          <a:solidFill>
                            <a:schemeClr val="dk2"/>
                          </a:solidFill>
                        </a:rPr>
                        <a:t>Lab tests and senior technician. Responsible for lab results.</a:t>
                      </a:r>
                      <a:endParaRPr/>
                    </a:p>
                  </a:txBody>
                  <a:tcPr marL="91450" marR="91450" marT="45725" marB="45725"/>
                </a:tc>
                <a:extLst>
                  <a:ext uri="{0D108BD9-81ED-4DB2-BD59-A6C34878D82A}">
                    <a16:rowId xmlns:a16="http://schemas.microsoft.com/office/drawing/2014/main" val="10001"/>
                  </a:ext>
                </a:extLst>
              </a:tr>
              <a:tr h="300450">
                <a:tc>
                  <a:txBody>
                    <a:bodyPr/>
                    <a:lstStyle/>
                    <a:p>
                      <a:pPr marL="0" marR="0" lvl="0" indent="0" algn="l" rtl="0">
                        <a:spcBef>
                          <a:spcPts val="0"/>
                        </a:spcBef>
                        <a:spcAft>
                          <a:spcPts val="0"/>
                        </a:spcAft>
                        <a:buNone/>
                      </a:pPr>
                      <a:r>
                        <a:rPr lang="nl-NL" sz="1100">
                          <a:solidFill>
                            <a:schemeClr val="dk2"/>
                          </a:solidFill>
                        </a:rPr>
                        <a:t>Pieter</a:t>
                      </a:r>
                      <a:endParaRPr/>
                    </a:p>
                  </a:txBody>
                  <a:tcPr marL="91450" marR="91450" marT="45725" marB="45725" anchor="ctr"/>
                </a:tc>
                <a:tc>
                  <a:txBody>
                    <a:bodyPr/>
                    <a:lstStyle/>
                    <a:p>
                      <a:pPr marL="0" marR="0" lvl="0" indent="0" algn="l" rtl="0">
                        <a:spcBef>
                          <a:spcPts val="0"/>
                        </a:spcBef>
                        <a:spcAft>
                          <a:spcPts val="0"/>
                        </a:spcAft>
                        <a:buNone/>
                      </a:pPr>
                      <a:r>
                        <a:rPr lang="nl-NL" sz="1100">
                          <a:solidFill>
                            <a:schemeClr val="dk2"/>
                          </a:solidFill>
                        </a:rPr>
                        <a:t>Project planner and technician. Responsible for keeping tests on track and communicating roadblocks.</a:t>
                      </a:r>
                      <a:endParaRPr/>
                    </a:p>
                  </a:txBody>
                  <a:tcPr marL="91450" marR="91450" marT="45725" marB="45725"/>
                </a:tc>
                <a:extLst>
                  <a:ext uri="{0D108BD9-81ED-4DB2-BD59-A6C34878D82A}">
                    <a16:rowId xmlns:a16="http://schemas.microsoft.com/office/drawing/2014/main" val="10002"/>
                  </a:ext>
                </a:extLst>
              </a:tr>
              <a:tr h="300450">
                <a:tc>
                  <a:txBody>
                    <a:bodyPr/>
                    <a:lstStyle/>
                    <a:p>
                      <a:pPr marL="0" marR="0" lvl="0" indent="0" algn="l" rtl="0">
                        <a:spcBef>
                          <a:spcPts val="0"/>
                        </a:spcBef>
                        <a:spcAft>
                          <a:spcPts val="0"/>
                        </a:spcAft>
                        <a:buNone/>
                      </a:pPr>
                      <a:r>
                        <a:rPr lang="nl-NL" sz="1100">
                          <a:solidFill>
                            <a:schemeClr val="dk2"/>
                          </a:solidFill>
                        </a:rPr>
                        <a:t>Sarah</a:t>
                      </a:r>
                      <a:endParaRPr/>
                    </a:p>
                  </a:txBody>
                  <a:tcPr marL="91450" marR="91450" marT="45725" marB="45725" anchor="ctr"/>
                </a:tc>
                <a:tc>
                  <a:txBody>
                    <a:bodyPr/>
                    <a:lstStyle/>
                    <a:p>
                      <a:pPr marL="0" marR="0" lvl="0" indent="0" algn="l" rtl="0">
                        <a:spcBef>
                          <a:spcPts val="0"/>
                        </a:spcBef>
                        <a:spcAft>
                          <a:spcPts val="0"/>
                        </a:spcAft>
                        <a:buNone/>
                      </a:pPr>
                      <a:r>
                        <a:rPr lang="nl-NL" sz="1100">
                          <a:solidFill>
                            <a:schemeClr val="dk2"/>
                          </a:solidFill>
                        </a:rPr>
                        <a:t>Data analysis and lab tests. Responsible for keeping data clean and easily accessible.</a:t>
                      </a:r>
                      <a:endParaRPr/>
                    </a:p>
                  </a:txBody>
                  <a:tcPr marL="91450" marR="91450" marT="45725" marB="45725"/>
                </a:tc>
                <a:extLst>
                  <a:ext uri="{0D108BD9-81ED-4DB2-BD59-A6C34878D82A}">
                    <a16:rowId xmlns:a16="http://schemas.microsoft.com/office/drawing/2014/main" val="10003"/>
                  </a:ext>
                </a:extLst>
              </a:tr>
            </a:tbl>
          </a:graphicData>
        </a:graphic>
      </p:graphicFrame>
      <p:graphicFrame>
        <p:nvGraphicFramePr>
          <p:cNvPr id="244" name="Google Shape;244;p2"/>
          <p:cNvGraphicFramePr/>
          <p:nvPr/>
        </p:nvGraphicFramePr>
        <p:xfrm>
          <a:off x="7764943" y="2847541"/>
          <a:ext cx="3937525" cy="2181540"/>
        </p:xfrm>
        <a:graphic>
          <a:graphicData uri="http://schemas.openxmlformats.org/drawingml/2006/table">
            <a:tbl>
              <a:tblPr bandRow="1">
                <a:noFill/>
              </a:tblPr>
              <a:tblGrid>
                <a:gridCol w="2991950">
                  <a:extLst>
                    <a:ext uri="{9D8B030D-6E8A-4147-A177-3AD203B41FA5}">
                      <a16:colId xmlns:a16="http://schemas.microsoft.com/office/drawing/2014/main" val="20000"/>
                    </a:ext>
                  </a:extLst>
                </a:gridCol>
                <a:gridCol w="945575">
                  <a:extLst>
                    <a:ext uri="{9D8B030D-6E8A-4147-A177-3AD203B41FA5}">
                      <a16:colId xmlns:a16="http://schemas.microsoft.com/office/drawing/2014/main" val="20001"/>
                    </a:ext>
                  </a:extLst>
                </a:gridCol>
              </a:tblGrid>
              <a:tr h="300450">
                <a:tc>
                  <a:txBody>
                    <a:bodyPr/>
                    <a:lstStyle/>
                    <a:p>
                      <a:pPr marL="0" marR="0" lvl="0" indent="0" algn="l" rtl="0">
                        <a:spcBef>
                          <a:spcPts val="0"/>
                        </a:spcBef>
                        <a:spcAft>
                          <a:spcPts val="0"/>
                        </a:spcAft>
                        <a:buNone/>
                      </a:pPr>
                      <a:r>
                        <a:rPr lang="nl-NL" sz="1100">
                          <a:solidFill>
                            <a:schemeClr val="dk2"/>
                          </a:solidFill>
                        </a:rPr>
                        <a:t>Gathering data and input for research project 3.</a:t>
                      </a:r>
                      <a:endParaRPr/>
                    </a:p>
                  </a:txBody>
                  <a:tcPr marL="91450" marR="91450" marT="45725" marB="45725"/>
                </a:tc>
                <a:tc>
                  <a:txBody>
                    <a:bodyPr/>
                    <a:lstStyle/>
                    <a:p>
                      <a:pPr marL="0" marR="0" lvl="0" indent="0" algn="l" rtl="0">
                        <a:spcBef>
                          <a:spcPts val="0"/>
                        </a:spcBef>
                        <a:spcAft>
                          <a:spcPts val="0"/>
                        </a:spcAft>
                        <a:buNone/>
                      </a:pPr>
                      <a:r>
                        <a:rPr lang="nl-NL" sz="1100">
                          <a:solidFill>
                            <a:schemeClr val="dk2"/>
                          </a:solidFill>
                        </a:rPr>
                        <a:t>Mid March</a:t>
                      </a:r>
                      <a:endParaRPr/>
                    </a:p>
                  </a:txBody>
                  <a:tcPr marL="91450" marR="91450" marT="45725" marB="45725"/>
                </a:tc>
                <a:extLst>
                  <a:ext uri="{0D108BD9-81ED-4DB2-BD59-A6C34878D82A}">
                    <a16:rowId xmlns:a16="http://schemas.microsoft.com/office/drawing/2014/main" val="10000"/>
                  </a:ext>
                </a:extLst>
              </a:tr>
              <a:tr h="300450">
                <a:tc>
                  <a:txBody>
                    <a:bodyPr/>
                    <a:lstStyle/>
                    <a:p>
                      <a:pPr marL="0" marR="0" lvl="0" indent="0" algn="l" rtl="0">
                        <a:spcBef>
                          <a:spcPts val="0"/>
                        </a:spcBef>
                        <a:spcAft>
                          <a:spcPts val="0"/>
                        </a:spcAft>
                        <a:buNone/>
                      </a:pPr>
                      <a:r>
                        <a:rPr lang="nl-NL" sz="1100">
                          <a:solidFill>
                            <a:schemeClr val="dk2"/>
                          </a:solidFill>
                        </a:rPr>
                        <a:t>Finalizing pre-guidelines for research project 3.</a:t>
                      </a:r>
                      <a:endParaRPr/>
                    </a:p>
                  </a:txBody>
                  <a:tcPr marL="91450" marR="91450" marT="45725" marB="45725"/>
                </a:tc>
                <a:tc>
                  <a:txBody>
                    <a:bodyPr/>
                    <a:lstStyle/>
                    <a:p>
                      <a:pPr marL="0" marR="0" lvl="0" indent="0" algn="l" rtl="0">
                        <a:spcBef>
                          <a:spcPts val="0"/>
                        </a:spcBef>
                        <a:spcAft>
                          <a:spcPts val="0"/>
                        </a:spcAft>
                        <a:buNone/>
                      </a:pPr>
                      <a:r>
                        <a:rPr lang="nl-NL" sz="1100">
                          <a:solidFill>
                            <a:schemeClr val="dk2"/>
                          </a:solidFill>
                        </a:rPr>
                        <a:t>End April</a:t>
                      </a:r>
                      <a:endParaRPr/>
                    </a:p>
                  </a:txBody>
                  <a:tcPr marL="91450" marR="91450" marT="45725" marB="45725"/>
                </a:tc>
                <a:extLst>
                  <a:ext uri="{0D108BD9-81ED-4DB2-BD59-A6C34878D82A}">
                    <a16:rowId xmlns:a16="http://schemas.microsoft.com/office/drawing/2014/main" val="10001"/>
                  </a:ext>
                </a:extLst>
              </a:tr>
              <a:tr h="300450">
                <a:tc>
                  <a:txBody>
                    <a:bodyPr/>
                    <a:lstStyle/>
                    <a:p>
                      <a:pPr marL="0" marR="0" lvl="0" indent="0" algn="l" rtl="0">
                        <a:lnSpc>
                          <a:spcPct val="100000"/>
                        </a:lnSpc>
                        <a:spcBef>
                          <a:spcPts val="0"/>
                        </a:spcBef>
                        <a:spcAft>
                          <a:spcPts val="0"/>
                        </a:spcAft>
                        <a:buClr>
                          <a:schemeClr val="dk2"/>
                        </a:buClr>
                        <a:buSzPts val="1100"/>
                        <a:buFont typeface="Century Gothic"/>
                        <a:buNone/>
                      </a:pPr>
                      <a:r>
                        <a:rPr lang="nl-NL" sz="1100">
                          <a:solidFill>
                            <a:schemeClr val="dk2"/>
                          </a:solidFill>
                        </a:rPr>
                        <a:t>Conduct at least 1 team-building activity per month.</a:t>
                      </a:r>
                      <a:endParaRPr/>
                    </a:p>
                  </a:txBody>
                  <a:tcPr marL="91450" marR="91450" marT="45725" marB="45725"/>
                </a:tc>
                <a:tc>
                  <a:txBody>
                    <a:bodyPr/>
                    <a:lstStyle/>
                    <a:p>
                      <a:pPr marL="0" marR="0" lvl="0" indent="0" algn="l" rtl="0">
                        <a:spcBef>
                          <a:spcPts val="0"/>
                        </a:spcBef>
                        <a:spcAft>
                          <a:spcPts val="0"/>
                        </a:spcAft>
                        <a:buNone/>
                      </a:pPr>
                      <a:r>
                        <a:rPr lang="nl-NL" sz="1100">
                          <a:solidFill>
                            <a:schemeClr val="dk2"/>
                          </a:solidFill>
                        </a:rPr>
                        <a:t>Monthly</a:t>
                      </a:r>
                      <a:endParaRPr/>
                    </a:p>
                  </a:txBody>
                  <a:tcPr marL="91450" marR="91450" marT="45725" marB="45725"/>
                </a:tc>
                <a:extLst>
                  <a:ext uri="{0D108BD9-81ED-4DB2-BD59-A6C34878D82A}">
                    <a16:rowId xmlns:a16="http://schemas.microsoft.com/office/drawing/2014/main" val="10002"/>
                  </a:ext>
                </a:extLst>
              </a:tr>
              <a:tr h="300450">
                <a:tc>
                  <a:txBody>
                    <a:bodyPr/>
                    <a:lstStyle/>
                    <a:p>
                      <a:pPr marL="0" marR="0" lvl="0" indent="0" algn="l" rtl="0">
                        <a:spcBef>
                          <a:spcPts val="0"/>
                        </a:spcBef>
                        <a:spcAft>
                          <a:spcPts val="0"/>
                        </a:spcAft>
                        <a:buNone/>
                      </a:pPr>
                      <a:r>
                        <a:rPr lang="nl-NL" sz="1100">
                          <a:solidFill>
                            <a:schemeClr val="dk2"/>
                          </a:solidFill>
                        </a:rPr>
                        <a:t>Finalize output report of reseach project 3.</a:t>
                      </a:r>
                      <a:endParaRPr/>
                    </a:p>
                  </a:txBody>
                  <a:tcPr marL="91450" marR="91450" marT="45725" marB="45725"/>
                </a:tc>
                <a:tc>
                  <a:txBody>
                    <a:bodyPr/>
                    <a:lstStyle/>
                    <a:p>
                      <a:pPr marL="0" marR="0" lvl="0" indent="0" algn="l" rtl="0">
                        <a:spcBef>
                          <a:spcPts val="0"/>
                        </a:spcBef>
                        <a:spcAft>
                          <a:spcPts val="0"/>
                        </a:spcAft>
                        <a:buNone/>
                      </a:pPr>
                      <a:r>
                        <a:rPr lang="nl-NL" sz="1100">
                          <a:solidFill>
                            <a:schemeClr val="dk2"/>
                          </a:solidFill>
                        </a:rPr>
                        <a:t>December </a:t>
                      </a:r>
                      <a:endParaRPr/>
                    </a:p>
                  </a:txBody>
                  <a:tcPr marL="91450" marR="91450" marT="45725" marB="45725"/>
                </a:tc>
                <a:extLst>
                  <a:ext uri="{0D108BD9-81ED-4DB2-BD59-A6C34878D82A}">
                    <a16:rowId xmlns:a16="http://schemas.microsoft.com/office/drawing/2014/main" val="10003"/>
                  </a:ext>
                </a:extLst>
              </a:tr>
              <a:tr h="300450">
                <a:tc>
                  <a:txBody>
                    <a:bodyPr/>
                    <a:lstStyle/>
                    <a:p>
                      <a:pPr marL="0" marR="0" lvl="0" indent="0" algn="l" rtl="0">
                        <a:spcBef>
                          <a:spcPts val="0"/>
                        </a:spcBef>
                        <a:spcAft>
                          <a:spcPts val="0"/>
                        </a:spcAft>
                        <a:buNone/>
                      </a:pPr>
                      <a:endParaRPr sz="1100"/>
                    </a:p>
                  </a:txBody>
                  <a:tcPr marL="91450" marR="91450" marT="45725" marB="45725"/>
                </a:tc>
                <a:tc>
                  <a:txBody>
                    <a:bodyPr/>
                    <a:lstStyle/>
                    <a:p>
                      <a:pPr marL="0" marR="0" lvl="0" indent="0" algn="l" rtl="0">
                        <a:spcBef>
                          <a:spcPts val="0"/>
                        </a:spcBef>
                        <a:spcAft>
                          <a:spcPts val="0"/>
                        </a:spcAft>
                        <a:buNone/>
                      </a:pPr>
                      <a:endParaRPr sz="1100"/>
                    </a:p>
                  </a:txBody>
                  <a:tcPr marL="91450" marR="91450" marT="45725" marB="45725"/>
                </a:tc>
                <a:extLst>
                  <a:ext uri="{0D108BD9-81ED-4DB2-BD59-A6C34878D82A}">
                    <a16:rowId xmlns:a16="http://schemas.microsoft.com/office/drawing/2014/main" val="10004"/>
                  </a:ext>
                </a:extLst>
              </a:tr>
              <a:tr h="300450">
                <a:tc>
                  <a:txBody>
                    <a:bodyPr/>
                    <a:lstStyle/>
                    <a:p>
                      <a:pPr marL="0" marR="0" lvl="0" indent="0" algn="l" rtl="0">
                        <a:spcBef>
                          <a:spcPts val="0"/>
                        </a:spcBef>
                        <a:spcAft>
                          <a:spcPts val="0"/>
                        </a:spcAft>
                        <a:buNone/>
                      </a:pPr>
                      <a:endParaRPr sz="1100"/>
                    </a:p>
                  </a:txBody>
                  <a:tcPr marL="91450" marR="91450" marT="45725" marB="45725"/>
                </a:tc>
                <a:tc>
                  <a:txBody>
                    <a:bodyPr/>
                    <a:lstStyle/>
                    <a:p>
                      <a:pPr marL="0" marR="0" lvl="0" indent="0" algn="l" rtl="0">
                        <a:spcBef>
                          <a:spcPts val="0"/>
                        </a:spcBef>
                        <a:spcAft>
                          <a:spcPts val="0"/>
                        </a:spcAft>
                        <a:buNone/>
                      </a:pPr>
                      <a:endParaRPr sz="1100"/>
                    </a:p>
                  </a:txBody>
                  <a:tcPr marL="91450" marR="91450" marT="45725" marB="45725"/>
                </a:tc>
                <a:extLst>
                  <a:ext uri="{0D108BD9-81ED-4DB2-BD59-A6C34878D82A}">
                    <a16:rowId xmlns:a16="http://schemas.microsoft.com/office/drawing/2014/main" val="10005"/>
                  </a:ext>
                </a:extLst>
              </a:tr>
            </a:tbl>
          </a:graphicData>
        </a:graphic>
      </p:graphicFrame>
      <p:graphicFrame>
        <p:nvGraphicFramePr>
          <p:cNvPr id="245" name="Google Shape;245;p2"/>
          <p:cNvGraphicFramePr/>
          <p:nvPr/>
        </p:nvGraphicFramePr>
        <p:xfrm>
          <a:off x="7764943" y="5666009"/>
          <a:ext cx="3937525" cy="600900"/>
        </p:xfrm>
        <a:graphic>
          <a:graphicData uri="http://schemas.openxmlformats.org/drawingml/2006/table">
            <a:tbl>
              <a:tblPr bandRow="1">
                <a:noFill/>
              </a:tblPr>
              <a:tblGrid>
                <a:gridCol w="3937525">
                  <a:extLst>
                    <a:ext uri="{9D8B030D-6E8A-4147-A177-3AD203B41FA5}">
                      <a16:colId xmlns:a16="http://schemas.microsoft.com/office/drawing/2014/main" val="20000"/>
                    </a:ext>
                  </a:extLst>
                </a:gridCol>
              </a:tblGrid>
              <a:tr h="300450">
                <a:tc>
                  <a:txBody>
                    <a:bodyPr/>
                    <a:lstStyle/>
                    <a:p>
                      <a:pPr marL="0" marR="0" lvl="0" indent="0" algn="l" rtl="0">
                        <a:spcBef>
                          <a:spcPts val="0"/>
                        </a:spcBef>
                        <a:spcAft>
                          <a:spcPts val="0"/>
                        </a:spcAft>
                        <a:buNone/>
                      </a:pPr>
                      <a:r>
                        <a:rPr lang="nl-NL" sz="1100">
                          <a:solidFill>
                            <a:schemeClr val="dk2"/>
                          </a:solidFill>
                        </a:rPr>
                        <a:t>Time needed to onboard a new team member in April.</a:t>
                      </a:r>
                      <a:endParaRPr/>
                    </a:p>
                  </a:txBody>
                  <a:tcPr marL="91450" marR="91450" marT="45725" marB="45725"/>
                </a:tc>
                <a:extLst>
                  <a:ext uri="{0D108BD9-81ED-4DB2-BD59-A6C34878D82A}">
                    <a16:rowId xmlns:a16="http://schemas.microsoft.com/office/drawing/2014/main" val="10000"/>
                  </a:ext>
                </a:extLst>
              </a:tr>
              <a:tr h="300450">
                <a:tc>
                  <a:txBody>
                    <a:bodyPr/>
                    <a:lstStyle/>
                    <a:p>
                      <a:pPr marL="0" marR="0" lvl="0" indent="0" algn="l" rtl="0">
                        <a:spcBef>
                          <a:spcPts val="0"/>
                        </a:spcBef>
                        <a:spcAft>
                          <a:spcPts val="0"/>
                        </a:spcAft>
                        <a:buNone/>
                      </a:pPr>
                      <a:endParaRPr sz="1100"/>
                    </a:p>
                  </a:txBody>
                  <a:tcPr marL="91450" marR="91450" marT="45725" marB="45725"/>
                </a:tc>
                <a:extLst>
                  <a:ext uri="{0D108BD9-81ED-4DB2-BD59-A6C34878D82A}">
                    <a16:rowId xmlns:a16="http://schemas.microsoft.com/office/drawing/2014/main" val="10001"/>
                  </a:ext>
                </a:extLst>
              </a:tr>
            </a:tbl>
          </a:graphicData>
        </a:graphic>
      </p:graphicFrame>
      <p:graphicFrame>
        <p:nvGraphicFramePr>
          <p:cNvPr id="246" name="Google Shape;246;p2"/>
          <p:cNvGraphicFramePr/>
          <p:nvPr/>
        </p:nvGraphicFramePr>
        <p:xfrm>
          <a:off x="207334" y="5066276"/>
          <a:ext cx="5814750" cy="1201800"/>
        </p:xfrm>
        <a:graphic>
          <a:graphicData uri="http://schemas.openxmlformats.org/drawingml/2006/table">
            <a:tbl>
              <a:tblPr bandRow="1">
                <a:noFill/>
              </a:tblPr>
              <a:tblGrid>
                <a:gridCol w="2907375">
                  <a:extLst>
                    <a:ext uri="{9D8B030D-6E8A-4147-A177-3AD203B41FA5}">
                      <a16:colId xmlns:a16="http://schemas.microsoft.com/office/drawing/2014/main" val="20000"/>
                    </a:ext>
                  </a:extLst>
                </a:gridCol>
                <a:gridCol w="2907375">
                  <a:extLst>
                    <a:ext uri="{9D8B030D-6E8A-4147-A177-3AD203B41FA5}">
                      <a16:colId xmlns:a16="http://schemas.microsoft.com/office/drawing/2014/main" val="20001"/>
                    </a:ext>
                  </a:extLst>
                </a:gridCol>
              </a:tblGrid>
              <a:tr h="300450">
                <a:tc>
                  <a:txBody>
                    <a:bodyPr/>
                    <a:lstStyle/>
                    <a:p>
                      <a:pPr marL="0" marR="0" lvl="0" indent="0" algn="l" rtl="0">
                        <a:spcBef>
                          <a:spcPts val="0"/>
                        </a:spcBef>
                        <a:spcAft>
                          <a:spcPts val="0"/>
                        </a:spcAft>
                        <a:buNone/>
                      </a:pPr>
                      <a:r>
                        <a:rPr lang="nl-NL" sz="1100">
                          <a:solidFill>
                            <a:schemeClr val="dk2"/>
                          </a:solidFill>
                        </a:rPr>
                        <a:t>Check-in meeting</a:t>
                      </a:r>
                      <a:endParaRPr/>
                    </a:p>
                  </a:txBody>
                  <a:tcPr marL="91450" marR="91450" marT="45725" marB="45725"/>
                </a:tc>
                <a:tc>
                  <a:txBody>
                    <a:bodyPr/>
                    <a:lstStyle/>
                    <a:p>
                      <a:pPr marL="0" marR="0" lvl="0" indent="0" algn="l" rtl="0">
                        <a:spcBef>
                          <a:spcPts val="0"/>
                        </a:spcBef>
                        <a:spcAft>
                          <a:spcPts val="0"/>
                        </a:spcAft>
                        <a:buNone/>
                      </a:pPr>
                      <a:r>
                        <a:rPr lang="nl-NL" sz="1100">
                          <a:solidFill>
                            <a:schemeClr val="dk2"/>
                          </a:solidFill>
                        </a:rPr>
                        <a:t>Daily</a:t>
                      </a:r>
                      <a:endParaRPr/>
                    </a:p>
                  </a:txBody>
                  <a:tcPr marL="91450" marR="91450" marT="45725" marB="45725"/>
                </a:tc>
                <a:extLst>
                  <a:ext uri="{0D108BD9-81ED-4DB2-BD59-A6C34878D82A}">
                    <a16:rowId xmlns:a16="http://schemas.microsoft.com/office/drawing/2014/main" val="10000"/>
                  </a:ext>
                </a:extLst>
              </a:tr>
              <a:tr h="300450">
                <a:tc>
                  <a:txBody>
                    <a:bodyPr/>
                    <a:lstStyle/>
                    <a:p>
                      <a:pPr marL="0" marR="0" lvl="0" indent="0" algn="l" rtl="0">
                        <a:spcBef>
                          <a:spcPts val="0"/>
                        </a:spcBef>
                        <a:spcAft>
                          <a:spcPts val="0"/>
                        </a:spcAft>
                        <a:buNone/>
                      </a:pPr>
                      <a:r>
                        <a:rPr lang="nl-NL" sz="1100">
                          <a:solidFill>
                            <a:schemeClr val="dk2"/>
                          </a:solidFill>
                        </a:rPr>
                        <a:t>Weekly update meeting</a:t>
                      </a:r>
                      <a:endParaRPr/>
                    </a:p>
                  </a:txBody>
                  <a:tcPr marL="91450" marR="91450" marT="45725" marB="45725"/>
                </a:tc>
                <a:tc>
                  <a:txBody>
                    <a:bodyPr/>
                    <a:lstStyle/>
                    <a:p>
                      <a:pPr marL="0" marR="0" lvl="0" indent="0" algn="l" rtl="0">
                        <a:spcBef>
                          <a:spcPts val="0"/>
                        </a:spcBef>
                        <a:spcAft>
                          <a:spcPts val="0"/>
                        </a:spcAft>
                        <a:buNone/>
                      </a:pPr>
                      <a:r>
                        <a:rPr lang="nl-NL" sz="1100">
                          <a:solidFill>
                            <a:schemeClr val="dk2"/>
                          </a:solidFill>
                        </a:rPr>
                        <a:t>Weekly</a:t>
                      </a:r>
                      <a:endParaRPr/>
                    </a:p>
                  </a:txBody>
                  <a:tcPr marL="91450" marR="91450" marT="45725" marB="45725"/>
                </a:tc>
                <a:extLst>
                  <a:ext uri="{0D108BD9-81ED-4DB2-BD59-A6C34878D82A}">
                    <a16:rowId xmlns:a16="http://schemas.microsoft.com/office/drawing/2014/main" val="10001"/>
                  </a:ext>
                </a:extLst>
              </a:tr>
              <a:tr h="300450">
                <a:tc>
                  <a:txBody>
                    <a:bodyPr/>
                    <a:lstStyle/>
                    <a:p>
                      <a:pPr marL="0" marR="0" lvl="0" indent="0" algn="l" rtl="0">
                        <a:spcBef>
                          <a:spcPts val="0"/>
                        </a:spcBef>
                        <a:spcAft>
                          <a:spcPts val="0"/>
                        </a:spcAft>
                        <a:buNone/>
                      </a:pPr>
                      <a:r>
                        <a:rPr lang="nl-NL" sz="1100">
                          <a:solidFill>
                            <a:schemeClr val="dk2"/>
                          </a:solidFill>
                        </a:rPr>
                        <a:t>Monthly team building gathering</a:t>
                      </a:r>
                      <a:endParaRPr/>
                    </a:p>
                  </a:txBody>
                  <a:tcPr marL="91450" marR="91450" marT="45725" marB="45725"/>
                </a:tc>
                <a:tc>
                  <a:txBody>
                    <a:bodyPr/>
                    <a:lstStyle/>
                    <a:p>
                      <a:pPr marL="0" marR="0" lvl="0" indent="0" algn="l" rtl="0">
                        <a:spcBef>
                          <a:spcPts val="0"/>
                        </a:spcBef>
                        <a:spcAft>
                          <a:spcPts val="0"/>
                        </a:spcAft>
                        <a:buNone/>
                      </a:pPr>
                      <a:r>
                        <a:rPr lang="nl-NL" sz="1100">
                          <a:solidFill>
                            <a:schemeClr val="dk2"/>
                          </a:solidFill>
                        </a:rPr>
                        <a:t>Monthly </a:t>
                      </a:r>
                      <a:endParaRPr/>
                    </a:p>
                  </a:txBody>
                  <a:tcPr marL="91450" marR="91450" marT="45725" marB="45725"/>
                </a:tc>
                <a:extLst>
                  <a:ext uri="{0D108BD9-81ED-4DB2-BD59-A6C34878D82A}">
                    <a16:rowId xmlns:a16="http://schemas.microsoft.com/office/drawing/2014/main" val="10002"/>
                  </a:ext>
                </a:extLst>
              </a:tr>
              <a:tr h="300450">
                <a:tc>
                  <a:txBody>
                    <a:bodyPr/>
                    <a:lstStyle/>
                    <a:p>
                      <a:pPr marL="0" marR="0" lvl="0" indent="0" algn="l" rtl="0">
                        <a:spcBef>
                          <a:spcPts val="0"/>
                        </a:spcBef>
                        <a:spcAft>
                          <a:spcPts val="0"/>
                        </a:spcAft>
                        <a:buNone/>
                      </a:pPr>
                      <a:r>
                        <a:rPr lang="nl-NL" sz="1100">
                          <a:solidFill>
                            <a:schemeClr val="dk2"/>
                          </a:solidFill>
                        </a:rPr>
                        <a:t>MS Teams chat and email</a:t>
                      </a:r>
                      <a:endParaRPr/>
                    </a:p>
                  </a:txBody>
                  <a:tcPr marL="91450" marR="91450" marT="45725" marB="45725"/>
                </a:tc>
                <a:tc>
                  <a:txBody>
                    <a:bodyPr/>
                    <a:lstStyle/>
                    <a:p>
                      <a:pPr marL="0" marR="0" lvl="0" indent="0" algn="l" rtl="0">
                        <a:spcBef>
                          <a:spcPts val="0"/>
                        </a:spcBef>
                        <a:spcAft>
                          <a:spcPts val="0"/>
                        </a:spcAft>
                        <a:buNone/>
                      </a:pPr>
                      <a:r>
                        <a:rPr lang="nl-NL" sz="1100">
                          <a:solidFill>
                            <a:schemeClr val="dk2"/>
                          </a:solidFill>
                        </a:rPr>
                        <a:t>Daily communication</a:t>
                      </a:r>
                      <a:endParaRPr/>
                    </a:p>
                  </a:txBody>
                  <a:tcPr marL="91450" marR="91450" marT="45725" marB="45725"/>
                </a:tc>
                <a:extLst>
                  <a:ext uri="{0D108BD9-81ED-4DB2-BD59-A6C34878D82A}">
                    <a16:rowId xmlns:a16="http://schemas.microsoft.com/office/drawing/2014/main" val="10003"/>
                  </a:ext>
                </a:extLst>
              </a:tr>
            </a:tbl>
          </a:graphicData>
        </a:graphic>
      </p:graphicFrame>
      <p:graphicFrame>
        <p:nvGraphicFramePr>
          <p:cNvPr id="247" name="Google Shape;247;p2"/>
          <p:cNvGraphicFramePr/>
          <p:nvPr/>
        </p:nvGraphicFramePr>
        <p:xfrm>
          <a:off x="6049816" y="5065125"/>
          <a:ext cx="1674625" cy="1097300"/>
        </p:xfrm>
        <a:graphic>
          <a:graphicData uri="http://schemas.openxmlformats.org/drawingml/2006/table">
            <a:tbl>
              <a:tblPr bandRow="1">
                <a:noFill/>
              </a:tblPr>
              <a:tblGrid>
                <a:gridCol w="1674625">
                  <a:extLst>
                    <a:ext uri="{9D8B030D-6E8A-4147-A177-3AD203B41FA5}">
                      <a16:colId xmlns:a16="http://schemas.microsoft.com/office/drawing/2014/main" val="20000"/>
                    </a:ext>
                  </a:extLst>
                </a:gridCol>
              </a:tblGrid>
              <a:tr h="300450">
                <a:tc>
                  <a:txBody>
                    <a:bodyPr/>
                    <a:lstStyle/>
                    <a:p>
                      <a:pPr marL="0" marR="0" lvl="0" indent="0" algn="l" rtl="0">
                        <a:spcBef>
                          <a:spcPts val="0"/>
                        </a:spcBef>
                        <a:spcAft>
                          <a:spcPts val="0"/>
                        </a:spcAft>
                        <a:buNone/>
                      </a:pPr>
                      <a:r>
                        <a:rPr lang="nl-NL" sz="1000">
                          <a:solidFill>
                            <a:schemeClr val="dk2"/>
                          </a:solidFill>
                        </a:rPr>
                        <a:t>Ownership for own tasks – we aim to finish tasks on time.</a:t>
                      </a:r>
                      <a:endParaRPr/>
                    </a:p>
                  </a:txBody>
                  <a:tcPr marL="91450" marR="91450" marT="45725" marB="45725"/>
                </a:tc>
                <a:extLst>
                  <a:ext uri="{0D108BD9-81ED-4DB2-BD59-A6C34878D82A}">
                    <a16:rowId xmlns:a16="http://schemas.microsoft.com/office/drawing/2014/main" val="10000"/>
                  </a:ext>
                </a:extLst>
              </a:tr>
              <a:tr h="300450">
                <a:tc>
                  <a:txBody>
                    <a:bodyPr/>
                    <a:lstStyle/>
                    <a:p>
                      <a:pPr marL="0" marR="0" lvl="0" indent="0" algn="l" rtl="0">
                        <a:spcBef>
                          <a:spcPts val="0"/>
                        </a:spcBef>
                        <a:spcAft>
                          <a:spcPts val="0"/>
                        </a:spcAft>
                        <a:buNone/>
                      </a:pPr>
                      <a:r>
                        <a:rPr lang="nl-NL" sz="1000">
                          <a:solidFill>
                            <a:schemeClr val="dk2"/>
                          </a:solidFill>
                        </a:rPr>
                        <a:t>Honesty within the team – we openly communicate our needs.</a:t>
                      </a:r>
                      <a:endParaRPr/>
                    </a:p>
                  </a:txBody>
                  <a:tcPr marL="91450" marR="91450" marT="45725" marB="45725"/>
                </a:tc>
                <a:extLst>
                  <a:ext uri="{0D108BD9-81ED-4DB2-BD59-A6C34878D82A}">
                    <a16:rowId xmlns:a16="http://schemas.microsoft.com/office/drawing/2014/main" val="10001"/>
                  </a:ext>
                </a:extLst>
              </a:tr>
            </a:tbl>
          </a:graphicData>
        </a:graphic>
      </p:graphicFrame>
      <p:graphicFrame>
        <p:nvGraphicFramePr>
          <p:cNvPr id="248" name="Google Shape;248;p2"/>
          <p:cNvGraphicFramePr/>
          <p:nvPr/>
        </p:nvGraphicFramePr>
        <p:xfrm>
          <a:off x="3435925" y="1429813"/>
          <a:ext cx="8266550" cy="300450"/>
        </p:xfrm>
        <a:graphic>
          <a:graphicData uri="http://schemas.openxmlformats.org/drawingml/2006/table">
            <a:tbl>
              <a:tblPr bandRow="1">
                <a:noFill/>
              </a:tblPr>
              <a:tblGrid>
                <a:gridCol w="8266550">
                  <a:extLst>
                    <a:ext uri="{9D8B030D-6E8A-4147-A177-3AD203B41FA5}">
                      <a16:colId xmlns:a16="http://schemas.microsoft.com/office/drawing/2014/main" val="20000"/>
                    </a:ext>
                  </a:extLst>
                </a:gridCol>
              </a:tblGrid>
              <a:tr h="300450">
                <a:tc>
                  <a:txBody>
                    <a:bodyPr/>
                    <a:lstStyle/>
                    <a:p>
                      <a:pPr marL="0" marR="0" lvl="0" indent="0" algn="l" rtl="0">
                        <a:spcBef>
                          <a:spcPts val="0"/>
                        </a:spcBef>
                        <a:spcAft>
                          <a:spcPts val="0"/>
                        </a:spcAft>
                        <a:buNone/>
                      </a:pPr>
                      <a:r>
                        <a:rPr lang="nl-NL" sz="1100">
                          <a:solidFill>
                            <a:schemeClr val="dk2"/>
                          </a:solidFill>
                        </a:rPr>
                        <a:t>Research Group II</a:t>
                      </a:r>
                      <a:endParaRPr/>
                    </a:p>
                  </a:txBody>
                  <a:tcPr marL="91450" marR="91450" marT="45725" marB="45725">
                    <a:solidFill>
                      <a:schemeClr val="lt2"/>
                    </a:solidFill>
                  </a:tcPr>
                </a:tc>
                <a:extLst>
                  <a:ext uri="{0D108BD9-81ED-4DB2-BD59-A6C34878D82A}">
                    <a16:rowId xmlns:a16="http://schemas.microsoft.com/office/drawing/2014/main" val="10000"/>
                  </a:ext>
                </a:extLst>
              </a:tr>
            </a:tbl>
          </a:graphicData>
        </a:graphic>
      </p:graphicFrame>
      <p:graphicFrame>
        <p:nvGraphicFramePr>
          <p:cNvPr id="249" name="Google Shape;249;p2"/>
          <p:cNvGraphicFramePr/>
          <p:nvPr/>
        </p:nvGraphicFramePr>
        <p:xfrm>
          <a:off x="3435924" y="1794065"/>
          <a:ext cx="8266550" cy="549350"/>
        </p:xfrm>
        <a:graphic>
          <a:graphicData uri="http://schemas.openxmlformats.org/drawingml/2006/table">
            <a:tbl>
              <a:tblPr bandRow="1">
                <a:noFill/>
              </a:tblPr>
              <a:tblGrid>
                <a:gridCol w="8266550">
                  <a:extLst>
                    <a:ext uri="{9D8B030D-6E8A-4147-A177-3AD203B41FA5}">
                      <a16:colId xmlns:a16="http://schemas.microsoft.com/office/drawing/2014/main" val="20000"/>
                    </a:ext>
                  </a:extLst>
                </a:gridCol>
              </a:tblGrid>
              <a:tr h="549350">
                <a:tc>
                  <a:txBody>
                    <a:bodyPr/>
                    <a:lstStyle/>
                    <a:p>
                      <a:pPr marL="0" marR="0" lvl="0" indent="0" algn="l" rtl="0">
                        <a:spcBef>
                          <a:spcPts val="0"/>
                        </a:spcBef>
                        <a:spcAft>
                          <a:spcPts val="0"/>
                        </a:spcAft>
                        <a:buNone/>
                      </a:pPr>
                      <a:r>
                        <a:rPr lang="nl-NL" sz="1100" b="0" i="0">
                          <a:solidFill>
                            <a:schemeClr val="dk2"/>
                          </a:solidFill>
                        </a:rPr>
                        <a:t>To support each other while making the world a better place. To create value and make a difference everywhere we engage.</a:t>
                      </a:r>
                      <a:endParaRPr sz="1100"/>
                    </a:p>
                  </a:txBody>
                  <a:tcPr marL="91450" marR="91450" marT="45725" marB="45725">
                    <a:solidFill>
                      <a:schemeClr val="lt2"/>
                    </a:solidFill>
                  </a:tcPr>
                </a:tc>
                <a:extLst>
                  <a:ext uri="{0D108BD9-81ED-4DB2-BD59-A6C34878D82A}">
                    <a16:rowId xmlns:a16="http://schemas.microsoft.com/office/drawing/2014/main" val="10000"/>
                  </a:ext>
                </a:extLst>
              </a:tr>
            </a:tbl>
          </a:graphicData>
        </a:graphic>
      </p:graphicFrame>
      <p:sp>
        <p:nvSpPr>
          <p:cNvPr id="250" name="Google Shape;250;p2"/>
          <p:cNvSpPr txBox="1"/>
          <p:nvPr/>
        </p:nvSpPr>
        <p:spPr>
          <a:xfrm>
            <a:off x="334979" y="682412"/>
            <a:ext cx="11434526" cy="506994"/>
          </a:xfrm>
          <a:prstGeom prst="rect">
            <a:avLst/>
          </a:prstGeom>
          <a:noFill/>
          <a:ln>
            <a:noFill/>
          </a:ln>
        </p:spPr>
        <p:txBody>
          <a:bodyPr spcFirstLastPara="1" wrap="square" lIns="91425" tIns="45700" rIns="91425" bIns="45700" anchor="t" anchorCtr="0">
            <a:noAutofit/>
          </a:bodyPr>
          <a:lstStyle/>
          <a:p>
            <a:pPr marL="182886" marR="0" lvl="0" indent="-182886" algn="l" rtl="0">
              <a:lnSpc>
                <a:spcPct val="95000"/>
              </a:lnSpc>
              <a:spcBef>
                <a:spcPts val="0"/>
              </a:spcBef>
              <a:spcAft>
                <a:spcPts val="0"/>
              </a:spcAft>
              <a:buClr>
                <a:srgbClr val="CE9C06"/>
              </a:buClr>
              <a:buSzPts val="2560"/>
              <a:buFont typeface="Arial"/>
              <a:buNone/>
            </a:pPr>
            <a:r>
              <a:rPr lang="nl-NL" sz="3200" b="1" i="0" u="none" strike="noStrike" cap="none">
                <a:solidFill>
                  <a:srgbClr val="FF0000"/>
                </a:solidFill>
                <a:latin typeface="Century Gothic"/>
                <a:ea typeface="Century Gothic"/>
                <a:cs typeface="Century Gothic"/>
                <a:sym typeface="Century Gothic"/>
              </a:rPr>
              <a:t>SAMPLE</a:t>
            </a:r>
            <a:endParaRPr/>
          </a:p>
        </p:txBody>
      </p:sp>
      <p:sp>
        <p:nvSpPr>
          <p:cNvPr id="251" name="Google Shape;251;p2"/>
          <p:cNvSpPr/>
          <p:nvPr/>
        </p:nvSpPr>
        <p:spPr>
          <a:xfrm>
            <a:off x="179626" y="1391697"/>
            <a:ext cx="11589879" cy="4919860"/>
          </a:xfrm>
          <a:prstGeom prst="rect">
            <a:avLst/>
          </a:prstGeom>
          <a:noFill/>
          <a:ln w="1395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252" name="Google Shape;252;p2"/>
          <p:cNvSpPr/>
          <p:nvPr/>
        </p:nvSpPr>
        <p:spPr>
          <a:xfrm>
            <a:off x="0" y="6329640"/>
            <a:ext cx="12289536" cy="67685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B0F1D-08DE-CA88-1109-06F552229C30}"/>
              </a:ext>
            </a:extLst>
          </p:cNvPr>
          <p:cNvSpPr>
            <a:spLocks noGrp="1"/>
          </p:cNvSpPr>
          <p:nvPr>
            <p:ph type="title"/>
          </p:nvPr>
        </p:nvSpPr>
        <p:spPr/>
        <p:txBody>
          <a:bodyPr/>
          <a:lstStyle/>
          <a:p>
            <a:r>
              <a:rPr lang="en-US" dirty="0"/>
              <a:t>Leadership Checklist</a:t>
            </a:r>
          </a:p>
        </p:txBody>
      </p:sp>
      <p:sp>
        <p:nvSpPr>
          <p:cNvPr id="3" name="Text Placeholder 2">
            <a:extLst>
              <a:ext uri="{FF2B5EF4-FFF2-40B4-BE49-F238E27FC236}">
                <a16:creationId xmlns:a16="http://schemas.microsoft.com/office/drawing/2014/main" id="{4A5A8435-F02A-25F7-D6F5-E22D1914272B}"/>
              </a:ext>
            </a:extLst>
          </p:cNvPr>
          <p:cNvSpPr>
            <a:spLocks noGrp="1"/>
          </p:cNvSpPr>
          <p:nvPr>
            <p:ph type="body" sz="quarter" idx="10"/>
          </p:nvPr>
        </p:nvSpPr>
        <p:spPr/>
        <p:txBody>
          <a:bodyPr>
            <a:normAutofit fontScale="92500"/>
          </a:bodyPr>
          <a:lstStyle/>
          <a:p>
            <a:r>
              <a:rPr lang="en-US" dirty="0"/>
              <a:t>An abiding willingness to embrace uncertainty. </a:t>
            </a:r>
          </a:p>
          <a:p>
            <a:r>
              <a:rPr lang="en-US" dirty="0"/>
              <a:t>An urgency to capitalize on business opportunities. </a:t>
            </a:r>
          </a:p>
          <a:p>
            <a:r>
              <a:rPr lang="en-US" dirty="0"/>
              <a:t>Confidence and optimism, with a focus on action. </a:t>
            </a:r>
          </a:p>
          <a:p>
            <a:r>
              <a:rPr lang="en-US" dirty="0"/>
              <a:t>Patient, persistent, and passionate about company purpose and mission.</a:t>
            </a:r>
          </a:p>
          <a:p>
            <a:r>
              <a:rPr lang="en-US" dirty="0"/>
              <a:t>Build diverse teams as a priority. </a:t>
            </a:r>
          </a:p>
          <a:p>
            <a:r>
              <a:rPr lang="en-US" dirty="0"/>
              <a:t>Study others’ leadership moments. </a:t>
            </a:r>
          </a:p>
          <a:p>
            <a:r>
              <a:rPr lang="en-US" dirty="0"/>
              <a:t>Solicit coaching and mentoring. </a:t>
            </a:r>
          </a:p>
          <a:p>
            <a:r>
              <a:rPr lang="en-US" dirty="0"/>
              <a:t>Accept stretch experiences.</a:t>
            </a:r>
          </a:p>
          <a:p>
            <a:pPr marL="0" indent="0">
              <a:buNone/>
            </a:pPr>
            <a:r>
              <a:rPr lang="en-US" sz="1100" i="1" dirty="0"/>
              <a:t>The Leaders Checklist. Dr. Michael Useem</a:t>
            </a:r>
          </a:p>
          <a:p>
            <a:pPr marL="0" indent="0">
              <a:buNone/>
            </a:pPr>
            <a:endParaRPr lang="en-US" dirty="0"/>
          </a:p>
        </p:txBody>
      </p:sp>
    </p:spTree>
    <p:extLst>
      <p:ext uri="{BB962C8B-B14F-4D97-AF65-F5344CB8AC3E}">
        <p14:creationId xmlns:p14="http://schemas.microsoft.com/office/powerpoint/2010/main" val="26064293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17D97-02C2-DE85-9652-2F27AAC064B1}"/>
              </a:ext>
            </a:extLst>
          </p:cNvPr>
          <p:cNvSpPr>
            <a:spLocks noGrp="1"/>
          </p:cNvSpPr>
          <p:nvPr>
            <p:ph type="title"/>
          </p:nvPr>
        </p:nvSpPr>
        <p:spPr/>
        <p:txBody>
          <a:bodyPr/>
          <a:lstStyle/>
          <a:p>
            <a:r>
              <a:rPr lang="en-US" dirty="0">
                <a:latin typeface="Tahoma"/>
                <a:ea typeface="Tahoma"/>
                <a:cs typeface="Tahoma"/>
              </a:rPr>
              <a:t>Definition of Leadership Presence</a:t>
            </a:r>
            <a:endParaRPr lang="en-US" dirty="0"/>
          </a:p>
        </p:txBody>
      </p:sp>
      <p:sp>
        <p:nvSpPr>
          <p:cNvPr id="3" name="Text Placeholder 2">
            <a:extLst>
              <a:ext uri="{FF2B5EF4-FFF2-40B4-BE49-F238E27FC236}">
                <a16:creationId xmlns:a16="http://schemas.microsoft.com/office/drawing/2014/main" id="{5390B1F3-A877-5323-41A4-D22C1970541A}"/>
              </a:ext>
            </a:extLst>
          </p:cNvPr>
          <p:cNvSpPr>
            <a:spLocks noGrp="1"/>
          </p:cNvSpPr>
          <p:nvPr>
            <p:ph type="body" sz="quarter" idx="10"/>
          </p:nvPr>
        </p:nvSpPr>
        <p:spPr>
          <a:xfrm>
            <a:off x="805912" y="1721496"/>
            <a:ext cx="10866976" cy="2699692"/>
          </a:xfrm>
        </p:spPr>
        <p:txBody>
          <a:bodyPr vert="horz" lIns="91440" tIns="45720" rIns="91440" bIns="45720" rtlCol="0" anchor="t">
            <a:normAutofit fontScale="92500" lnSpcReduction="20000"/>
          </a:bodyPr>
          <a:lstStyle/>
          <a:p>
            <a:pPr marL="0" indent="0">
              <a:buNone/>
            </a:pPr>
            <a:r>
              <a:rPr lang="en-US" dirty="0">
                <a:latin typeface="Tahoma"/>
                <a:ea typeface="Tahoma"/>
                <a:cs typeface="Tahoma"/>
              </a:rPr>
              <a:t>Leadership presence is the ability to consistently and clearly articulate your value proposition while influencing and connecting with others. </a:t>
            </a:r>
            <a:endParaRPr lang="en-US"/>
          </a:p>
          <a:p>
            <a:pPr marL="0" indent="0">
              <a:buNone/>
            </a:pPr>
            <a:r>
              <a:rPr lang="en-US" dirty="0">
                <a:latin typeface="Tahoma"/>
                <a:ea typeface="Tahoma"/>
                <a:cs typeface="Tahoma"/>
              </a:rPr>
              <a:t>All technical capabilities being equal, </a:t>
            </a:r>
            <a:r>
              <a:rPr lang="en-US" dirty="0">
                <a:solidFill>
                  <a:schemeClr val="accent2"/>
                </a:solidFill>
                <a:latin typeface="Tahoma"/>
                <a:ea typeface="Tahoma"/>
                <a:cs typeface="Tahoma"/>
              </a:rPr>
              <a:t>presence is what sets true</a:t>
            </a:r>
            <a:r>
              <a:rPr lang="en-US" dirty="0">
                <a:latin typeface="Tahoma"/>
                <a:ea typeface="Tahoma"/>
                <a:cs typeface="Tahoma"/>
              </a:rPr>
              <a:t> </a:t>
            </a:r>
            <a:r>
              <a:rPr lang="en-US" dirty="0">
                <a:solidFill>
                  <a:schemeClr val="accent2"/>
                </a:solidFill>
                <a:latin typeface="Tahoma"/>
                <a:ea typeface="Tahoma"/>
                <a:cs typeface="Tahoma"/>
              </a:rPr>
              <a:t>leaders apart</a:t>
            </a:r>
            <a:r>
              <a:rPr lang="en-US" dirty="0">
                <a:latin typeface="Tahoma"/>
                <a:ea typeface="Tahoma"/>
                <a:cs typeface="Tahoma"/>
              </a:rPr>
              <a:t>. </a:t>
            </a:r>
            <a:endParaRPr lang="en-US"/>
          </a:p>
          <a:p>
            <a:pPr marL="0" indent="0">
              <a:buNone/>
            </a:pPr>
            <a:r>
              <a:rPr lang="en-US" dirty="0">
                <a:latin typeface="Tahoma"/>
                <a:ea typeface="Tahoma"/>
                <a:cs typeface="Tahoma"/>
              </a:rPr>
              <a:t>It enables them to adapt to any situation and connect in a significant way with their key stakeholders, all the while keeping sight of who they are as individuals. </a:t>
            </a:r>
            <a:endParaRPr lang="en-US" sz="800" dirty="0"/>
          </a:p>
          <a:p>
            <a:pPr marL="0" indent="0">
              <a:buNone/>
            </a:pPr>
            <a:r>
              <a:rPr lang="en-US" sz="1200" i="1" dirty="0">
                <a:latin typeface="Tahoma"/>
                <a:ea typeface="Tahoma"/>
                <a:cs typeface="Tahoma"/>
              </a:rPr>
              <a:t>Su, Amy Jen; Maignan Wilkins, Muriel. Own the Room</a:t>
            </a:r>
            <a:endParaRPr lang="en-US" sz="1200" i="1" dirty="0"/>
          </a:p>
          <a:p>
            <a:pPr marL="0" indent="0">
              <a:buNone/>
            </a:pPr>
            <a:endParaRPr lang="en-US" dirty="0"/>
          </a:p>
          <a:p>
            <a:endParaRPr lang="en-US" dirty="0"/>
          </a:p>
        </p:txBody>
      </p:sp>
    </p:spTree>
    <p:extLst>
      <p:ext uri="{BB962C8B-B14F-4D97-AF65-F5344CB8AC3E}">
        <p14:creationId xmlns:p14="http://schemas.microsoft.com/office/powerpoint/2010/main" val="1606781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FBFDD-5E41-757C-3741-F9FD6523E015}"/>
              </a:ext>
            </a:extLst>
          </p:cNvPr>
          <p:cNvSpPr>
            <a:spLocks noGrp="1"/>
          </p:cNvSpPr>
          <p:nvPr>
            <p:ph type="title"/>
          </p:nvPr>
        </p:nvSpPr>
        <p:spPr/>
        <p:txBody>
          <a:bodyPr/>
          <a:lstStyle/>
          <a:p>
            <a:r>
              <a:rPr lang="en-US" dirty="0">
                <a:latin typeface="Tahoma"/>
                <a:ea typeface="Tahoma"/>
                <a:cs typeface="Tahoma"/>
              </a:rPr>
              <a:t>What Signals Leadership Presence</a:t>
            </a:r>
            <a:endParaRPr lang="en-US" dirty="0"/>
          </a:p>
        </p:txBody>
      </p:sp>
      <p:sp>
        <p:nvSpPr>
          <p:cNvPr id="3" name="Text Placeholder 2">
            <a:extLst>
              <a:ext uri="{FF2B5EF4-FFF2-40B4-BE49-F238E27FC236}">
                <a16:creationId xmlns:a16="http://schemas.microsoft.com/office/drawing/2014/main" id="{87F882E3-FD73-446D-63DE-0A5469C3E924}"/>
              </a:ext>
            </a:extLst>
          </p:cNvPr>
          <p:cNvSpPr>
            <a:spLocks noGrp="1"/>
          </p:cNvSpPr>
          <p:nvPr>
            <p:ph type="body" sz="quarter" idx="10"/>
          </p:nvPr>
        </p:nvSpPr>
        <p:spPr>
          <a:xfrm>
            <a:off x="489488" y="2063750"/>
            <a:ext cx="4293112" cy="2357438"/>
          </a:xfrm>
        </p:spPr>
        <p:txBody>
          <a:bodyPr vert="horz" lIns="91440" tIns="45720" rIns="91440" bIns="45720" rtlCol="0" anchor="t">
            <a:normAutofit lnSpcReduction="10000"/>
          </a:bodyPr>
          <a:lstStyle/>
          <a:p>
            <a:pPr marL="457200" indent="-457200"/>
            <a:r>
              <a:rPr lang="en-US" dirty="0">
                <a:latin typeface="Tahoma"/>
                <a:ea typeface="Tahoma"/>
                <a:cs typeface="Tahoma"/>
              </a:rPr>
              <a:t>Status and reputation</a:t>
            </a:r>
            <a:endParaRPr lang="en-US" dirty="0"/>
          </a:p>
          <a:p>
            <a:pPr marL="457200" indent="-457200"/>
            <a:r>
              <a:rPr lang="en-US">
                <a:latin typeface="Tahoma"/>
                <a:ea typeface="Tahoma"/>
                <a:cs typeface="Tahoma"/>
              </a:rPr>
              <a:t>Physical appearance</a:t>
            </a:r>
            <a:endParaRPr lang="en-US" dirty="0"/>
          </a:p>
          <a:p>
            <a:pPr marL="457200" indent="-457200"/>
            <a:r>
              <a:rPr lang="en-US" dirty="0">
                <a:latin typeface="Tahoma"/>
                <a:ea typeface="Tahoma"/>
                <a:cs typeface="Tahoma"/>
              </a:rPr>
              <a:t>Projected confidence</a:t>
            </a:r>
            <a:endParaRPr lang="en-US" dirty="0"/>
          </a:p>
          <a:p>
            <a:pPr marL="457200" indent="-457200"/>
            <a:r>
              <a:rPr lang="en-US" dirty="0">
                <a:latin typeface="Tahoma"/>
                <a:ea typeface="Tahoma"/>
                <a:cs typeface="Tahoma"/>
              </a:rPr>
              <a:t>Communication ability</a:t>
            </a:r>
            <a:endParaRPr lang="en-US" dirty="0"/>
          </a:p>
          <a:p>
            <a:pPr marL="457200" indent="-457200"/>
            <a:r>
              <a:rPr lang="en-US" dirty="0">
                <a:latin typeface="Tahoma"/>
                <a:ea typeface="Tahoma"/>
                <a:cs typeface="Tahoma"/>
              </a:rPr>
              <a:t>Engagement skills</a:t>
            </a:r>
            <a:endParaRPr lang="en-US" dirty="0"/>
          </a:p>
          <a:p>
            <a:pPr marL="0" indent="0">
              <a:buNone/>
            </a:pPr>
            <a:endParaRPr lang="en-US" dirty="0"/>
          </a:p>
        </p:txBody>
      </p:sp>
      <p:sp>
        <p:nvSpPr>
          <p:cNvPr id="4" name="TextBox 3">
            <a:extLst>
              <a:ext uri="{FF2B5EF4-FFF2-40B4-BE49-F238E27FC236}">
                <a16:creationId xmlns:a16="http://schemas.microsoft.com/office/drawing/2014/main" id="{CF1DC70E-C7F4-B10D-D202-284E9E72F9F1}"/>
              </a:ext>
            </a:extLst>
          </p:cNvPr>
          <p:cNvSpPr txBox="1"/>
          <p:nvPr/>
        </p:nvSpPr>
        <p:spPr>
          <a:xfrm>
            <a:off x="4782600" y="2873137"/>
            <a:ext cx="167123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Tahoma"/>
                <a:cs typeface="Tahoma"/>
              </a:rPr>
              <a:t>Over Time--&gt;</a:t>
            </a:r>
            <a:endParaRPr lang="en-US" dirty="0"/>
          </a:p>
        </p:txBody>
      </p:sp>
      <p:sp>
        <p:nvSpPr>
          <p:cNvPr id="5" name="TextBox 4">
            <a:extLst>
              <a:ext uri="{FF2B5EF4-FFF2-40B4-BE49-F238E27FC236}">
                <a16:creationId xmlns:a16="http://schemas.microsoft.com/office/drawing/2014/main" id="{66E7C997-9CA0-0AAD-987D-4D2E537154BB}"/>
              </a:ext>
            </a:extLst>
          </p:cNvPr>
          <p:cNvSpPr txBox="1"/>
          <p:nvPr/>
        </p:nvSpPr>
        <p:spPr>
          <a:xfrm>
            <a:off x="6803268" y="2064154"/>
            <a:ext cx="5397282"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buFont typeface="Arial"/>
              <a:buChar char="•"/>
            </a:pPr>
            <a:r>
              <a:rPr lang="en-US" sz="2800" dirty="0">
                <a:ea typeface="Tahoma"/>
                <a:cs typeface="Tahoma"/>
              </a:rPr>
              <a:t>Integrity</a:t>
            </a:r>
          </a:p>
          <a:p>
            <a:pPr marL="285750" indent="-285750">
              <a:buFont typeface="Arial"/>
              <a:buChar char="•"/>
            </a:pPr>
            <a:r>
              <a:rPr lang="en-US" sz="2800" dirty="0">
                <a:ea typeface="Tahoma"/>
                <a:cs typeface="Tahoma"/>
              </a:rPr>
              <a:t>Values</a:t>
            </a:r>
          </a:p>
          <a:p>
            <a:pPr marL="285750" indent="-285750">
              <a:buFont typeface="Arial"/>
              <a:buChar char="•"/>
            </a:pPr>
            <a:r>
              <a:rPr lang="en-US" sz="2800" dirty="0">
                <a:ea typeface="Tahoma"/>
                <a:cs typeface="Tahoma"/>
              </a:rPr>
              <a:t>Intellect</a:t>
            </a:r>
          </a:p>
          <a:p>
            <a:pPr marL="285750" indent="-285750">
              <a:buFont typeface="Arial"/>
              <a:buChar char="•"/>
            </a:pPr>
            <a:r>
              <a:rPr lang="en-US" sz="2800" dirty="0">
                <a:ea typeface="Tahoma"/>
                <a:cs typeface="Tahoma"/>
              </a:rPr>
              <a:t>Ability to deliver outcomes</a:t>
            </a:r>
          </a:p>
          <a:p>
            <a:pPr marL="285750" indent="-285750">
              <a:buFont typeface="Arial"/>
              <a:buChar char="•"/>
            </a:pPr>
            <a:r>
              <a:rPr lang="en-US" sz="2800" dirty="0">
                <a:ea typeface="Tahoma"/>
                <a:cs typeface="Tahoma"/>
              </a:rPr>
              <a:t>Leverage coercive power when needed </a:t>
            </a:r>
          </a:p>
        </p:txBody>
      </p:sp>
      <p:sp>
        <p:nvSpPr>
          <p:cNvPr id="6" name="TextBox 5">
            <a:extLst>
              <a:ext uri="{FF2B5EF4-FFF2-40B4-BE49-F238E27FC236}">
                <a16:creationId xmlns:a16="http://schemas.microsoft.com/office/drawing/2014/main" id="{95124A51-78EB-94A8-9C97-D43235E6C01C}"/>
              </a:ext>
            </a:extLst>
          </p:cNvPr>
          <p:cNvSpPr txBox="1"/>
          <p:nvPr/>
        </p:nvSpPr>
        <p:spPr>
          <a:xfrm>
            <a:off x="1678329" y="4896091"/>
            <a:ext cx="3703643" cy="276999"/>
          </a:xfrm>
          <a:prstGeom prst="rect">
            <a:avLst/>
          </a:prstGeom>
          <a:noFill/>
        </p:spPr>
        <p:txBody>
          <a:bodyPr wrap="none" rtlCol="0">
            <a:spAutoFit/>
          </a:bodyPr>
          <a:lstStyle/>
          <a:p>
            <a:r>
              <a:rPr lang="en-US" sz="1200" i="1" dirty="0"/>
              <a:t>American Psychological Journal. </a:t>
            </a:r>
            <a:r>
              <a:rPr lang="en-US" sz="1200" i="1" dirty="0" err="1"/>
              <a:t>Dagley</a:t>
            </a:r>
            <a:r>
              <a:rPr lang="en-US" sz="1200" i="1" dirty="0"/>
              <a:t> and Gaskin</a:t>
            </a:r>
            <a:r>
              <a:rPr lang="en-US" sz="1200" dirty="0"/>
              <a:t>.</a:t>
            </a:r>
          </a:p>
        </p:txBody>
      </p:sp>
    </p:spTree>
    <p:extLst>
      <p:ext uri="{BB962C8B-B14F-4D97-AF65-F5344CB8AC3E}">
        <p14:creationId xmlns:p14="http://schemas.microsoft.com/office/powerpoint/2010/main" val="1876123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linds(horizontal)">
                                      <p:cBhvr>
                                        <p:cTn id="10" dur="500"/>
                                        <p:tgtEl>
                                          <p:spTgt spid="5">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blinds(horizontal)">
                                      <p:cBhvr>
                                        <p:cTn id="13" dur="500"/>
                                        <p:tgtEl>
                                          <p:spTgt spid="5">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blinds(horizontal)">
                                      <p:cBhvr>
                                        <p:cTn id="16" dur="500"/>
                                        <p:tgtEl>
                                          <p:spTgt spid="5">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blinds(horizontal)">
                                      <p:cBhvr>
                                        <p:cTn id="19"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A8CC5C-EE4C-35D0-4FCB-6E6B2B3456C2}"/>
              </a:ext>
            </a:extLst>
          </p:cNvPr>
          <p:cNvPicPr>
            <a:picLocks noChangeAspect="1"/>
          </p:cNvPicPr>
          <p:nvPr/>
        </p:nvPicPr>
        <p:blipFill>
          <a:blip r:embed="rId2"/>
          <a:stretch>
            <a:fillRect/>
          </a:stretch>
        </p:blipFill>
        <p:spPr>
          <a:xfrm>
            <a:off x="422798" y="1867865"/>
            <a:ext cx="6018836" cy="3387766"/>
          </a:xfrm>
          <a:prstGeom prst="rect">
            <a:avLst/>
          </a:prstGeom>
        </p:spPr>
      </p:pic>
      <p:pic>
        <p:nvPicPr>
          <p:cNvPr id="7" name="Picture 6">
            <a:extLst>
              <a:ext uri="{FF2B5EF4-FFF2-40B4-BE49-F238E27FC236}">
                <a16:creationId xmlns:a16="http://schemas.microsoft.com/office/drawing/2014/main" id="{CCBA38D2-4C79-680D-A5B8-17C5DD0415E9}"/>
              </a:ext>
            </a:extLst>
          </p:cNvPr>
          <p:cNvPicPr>
            <a:picLocks noChangeAspect="1"/>
          </p:cNvPicPr>
          <p:nvPr/>
        </p:nvPicPr>
        <p:blipFill>
          <a:blip r:embed="rId3"/>
          <a:stretch>
            <a:fillRect/>
          </a:stretch>
        </p:blipFill>
        <p:spPr>
          <a:xfrm>
            <a:off x="6893849" y="1307498"/>
            <a:ext cx="3937000" cy="4508500"/>
          </a:xfrm>
          <a:prstGeom prst="rect">
            <a:avLst/>
          </a:prstGeom>
        </p:spPr>
      </p:pic>
      <p:sp>
        <p:nvSpPr>
          <p:cNvPr id="12" name="Title 11">
            <a:extLst>
              <a:ext uri="{FF2B5EF4-FFF2-40B4-BE49-F238E27FC236}">
                <a16:creationId xmlns:a16="http://schemas.microsoft.com/office/drawing/2014/main" id="{DB2C49C1-DD23-12E1-B621-028BB7F076C8}"/>
              </a:ext>
            </a:extLst>
          </p:cNvPr>
          <p:cNvSpPr>
            <a:spLocks noGrp="1"/>
          </p:cNvSpPr>
          <p:nvPr>
            <p:ph type="title"/>
          </p:nvPr>
        </p:nvSpPr>
        <p:spPr>
          <a:xfrm>
            <a:off x="678802" y="153362"/>
            <a:ext cx="10834396" cy="888640"/>
          </a:xfrm>
        </p:spPr>
        <p:txBody>
          <a:bodyPr/>
          <a:lstStyle/>
          <a:p>
            <a:r>
              <a:rPr lang="en-US" dirty="0"/>
              <a:t>Gravitas! </a:t>
            </a:r>
          </a:p>
        </p:txBody>
      </p:sp>
    </p:spTree>
    <p:extLst>
      <p:ext uri="{BB962C8B-B14F-4D97-AF65-F5344CB8AC3E}">
        <p14:creationId xmlns:p14="http://schemas.microsoft.com/office/powerpoint/2010/main" val="4048964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1253D-F350-D1C7-5E79-854A9AB05170}"/>
              </a:ext>
            </a:extLst>
          </p:cNvPr>
          <p:cNvSpPr>
            <a:spLocks noGrp="1"/>
          </p:cNvSpPr>
          <p:nvPr>
            <p:ph type="title"/>
          </p:nvPr>
        </p:nvSpPr>
        <p:spPr/>
        <p:txBody>
          <a:bodyPr>
            <a:normAutofit/>
          </a:bodyPr>
          <a:lstStyle/>
          <a:p>
            <a:r>
              <a:rPr lang="en-US" dirty="0"/>
              <a:t>Ambassador Acceptance Letter</a:t>
            </a:r>
          </a:p>
        </p:txBody>
      </p:sp>
      <p:sp>
        <p:nvSpPr>
          <p:cNvPr id="3" name="Text Placeholder 2">
            <a:extLst>
              <a:ext uri="{FF2B5EF4-FFF2-40B4-BE49-F238E27FC236}">
                <a16:creationId xmlns:a16="http://schemas.microsoft.com/office/drawing/2014/main" id="{31A11042-3772-6036-2C62-01106686FEEC}"/>
              </a:ext>
            </a:extLst>
          </p:cNvPr>
          <p:cNvSpPr>
            <a:spLocks noGrp="1"/>
          </p:cNvSpPr>
          <p:nvPr>
            <p:ph type="body" sz="quarter" idx="10"/>
          </p:nvPr>
        </p:nvSpPr>
        <p:spPr>
          <a:xfrm>
            <a:off x="434162" y="1628147"/>
            <a:ext cx="11676321" cy="5017201"/>
          </a:xfrm>
        </p:spPr>
        <p:txBody>
          <a:bodyPr>
            <a:normAutofit fontScale="55000" lnSpcReduction="20000"/>
          </a:bodyPr>
          <a:lstStyle/>
          <a:p>
            <a:pPr marL="0" indent="0">
              <a:buNone/>
            </a:pPr>
            <a:r>
              <a:rPr lang="en-US" dirty="0"/>
              <a:t>Click </a:t>
            </a:r>
            <a:r>
              <a:rPr lang="en-US" dirty="0">
                <a:hlinkClick r:id="rId3"/>
              </a:rPr>
              <a:t>HERE</a:t>
            </a:r>
            <a:endParaRPr lang="en-US" dirty="0"/>
          </a:p>
          <a:p>
            <a:pPr marL="0" indent="0">
              <a:buNone/>
            </a:pPr>
            <a:endParaRPr lang="en-US" dirty="0"/>
          </a:p>
          <a:p>
            <a:pPr marL="0" marR="0">
              <a:lnSpc>
                <a:spcPct val="107000"/>
              </a:lnSpc>
              <a:spcBef>
                <a:spcPts val="0"/>
              </a:spcBef>
              <a:spcAft>
                <a:spcPts val="800"/>
              </a:spcAft>
            </a:pPr>
            <a:r>
              <a:rPr lang="en-US" sz="2900" dirty="0">
                <a:effectLst/>
                <a:latin typeface="Calibri" panose="020F0502020204030204" pitchFamily="34" charset="0"/>
                <a:ea typeface="Calibri" panose="020F0502020204030204" pitchFamily="34" charset="0"/>
                <a:cs typeface="Times New Roman" panose="02020603050405020304" pitchFamily="18" charset="0"/>
              </a:rPr>
              <a:t>Dear [Applicant's Name],</a:t>
            </a:r>
          </a:p>
          <a:p>
            <a:pPr marL="0" marR="0">
              <a:lnSpc>
                <a:spcPct val="107000"/>
              </a:lnSpc>
              <a:spcBef>
                <a:spcPts val="0"/>
              </a:spcBef>
              <a:spcAft>
                <a:spcPts val="800"/>
              </a:spcAft>
            </a:pPr>
            <a:r>
              <a:rPr lang="en-US" sz="2900" dirty="0">
                <a:effectLst/>
                <a:latin typeface="Calibri" panose="020F0502020204030204" pitchFamily="34" charset="0"/>
                <a:ea typeface="Calibri" panose="020F0502020204030204" pitchFamily="34" charset="0"/>
                <a:cs typeface="Times New Roman" panose="02020603050405020304" pitchFamily="18" charset="0"/>
              </a:rPr>
              <a:t>Congratulations! We are thrilled to inform you that you have been accepted into [Company Name}’s upcoming HBA Ambassador Program. Your dedication and enthusiasm have truly stood out, and we are excited to have you on board.</a:t>
            </a:r>
          </a:p>
          <a:p>
            <a:pPr marL="0" marR="0">
              <a:lnSpc>
                <a:spcPct val="107000"/>
              </a:lnSpc>
              <a:spcBef>
                <a:spcPts val="0"/>
              </a:spcBef>
              <a:spcAft>
                <a:spcPts val="800"/>
              </a:spcAft>
            </a:pPr>
            <a:r>
              <a:rPr lang="en-US" sz="2900" dirty="0">
                <a:effectLst/>
                <a:latin typeface="Calibri" panose="020F0502020204030204" pitchFamily="34" charset="0"/>
                <a:ea typeface="Calibri" panose="020F0502020204030204" pitchFamily="34" charset="0"/>
                <a:cs typeface="Times New Roman" panose="02020603050405020304" pitchFamily="18" charset="0"/>
              </a:rPr>
              <a:t>As we embark on this journey together, please be sure to:</a:t>
            </a:r>
          </a:p>
          <a:p>
            <a:pPr marL="342900" marR="0" lvl="0" indent="-342900">
              <a:lnSpc>
                <a:spcPct val="107000"/>
              </a:lnSpc>
              <a:spcBef>
                <a:spcPts val="0"/>
              </a:spcBef>
              <a:spcAft>
                <a:spcPts val="0"/>
              </a:spcAft>
              <a:buFont typeface="Symbol" pitchFamily="2" charset="2"/>
              <a:buChar char=""/>
            </a:pPr>
            <a:r>
              <a:rPr lang="en-US" sz="2900" b="1" dirty="0">
                <a:effectLst/>
                <a:latin typeface="Calibri" panose="020F0502020204030204" pitchFamily="34" charset="0"/>
                <a:ea typeface="Calibri" panose="020F0502020204030204" pitchFamily="34" charset="0"/>
                <a:cs typeface="Times New Roman" panose="02020603050405020304" pitchFamily="18" charset="0"/>
              </a:rPr>
              <a:t>Mark your Calendar:</a:t>
            </a:r>
            <a:r>
              <a:rPr lang="en-US" sz="2900" dirty="0">
                <a:effectLst/>
                <a:latin typeface="Calibri" panose="020F0502020204030204" pitchFamily="34" charset="0"/>
                <a:ea typeface="Calibri" panose="020F0502020204030204" pitchFamily="34" charset="0"/>
                <a:cs typeface="Times New Roman" panose="02020603050405020304" pitchFamily="18" charset="0"/>
              </a:rPr>
              <a:t> The official launch of the program will take place on [Launch Date] at [Launch Time] in [Launch Location].  </a:t>
            </a:r>
            <a:r>
              <a:rPr lang="en-US" sz="2900" i="1" dirty="0">
                <a:effectLst/>
                <a:latin typeface="Calibri" panose="020F0502020204030204" pitchFamily="34" charset="0"/>
                <a:ea typeface="Calibri" panose="020F0502020204030204" pitchFamily="34" charset="0"/>
                <a:cs typeface="Times New Roman" panose="02020603050405020304" pitchFamily="18" charset="0"/>
              </a:rPr>
              <a:t>Include additional information on any other required pre-launch activities.</a:t>
            </a:r>
            <a:endParaRPr lang="en-US" sz="29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itchFamily="2" charset="2"/>
              <a:buChar char=""/>
            </a:pPr>
            <a:r>
              <a:rPr lang="en-US" sz="2900" b="1" dirty="0">
                <a:effectLst/>
                <a:latin typeface="Calibri" panose="020F0502020204030204" pitchFamily="34" charset="0"/>
                <a:ea typeface="Calibri" panose="020F0502020204030204" pitchFamily="34" charset="0"/>
                <a:cs typeface="Times New Roman" panose="02020603050405020304" pitchFamily="18" charset="0"/>
              </a:rPr>
              <a:t>Inform your manager:</a:t>
            </a:r>
            <a:r>
              <a:rPr lang="en-US" sz="2900" dirty="0">
                <a:effectLst/>
                <a:latin typeface="Calibri" panose="020F0502020204030204" pitchFamily="34" charset="0"/>
                <a:ea typeface="Calibri" panose="020F0502020204030204" pitchFamily="34" charset="0"/>
                <a:cs typeface="Times New Roman" panose="02020603050405020304" pitchFamily="18" charset="0"/>
              </a:rPr>
              <a:t> Please take a moment to notify your manager of your acceptance into the program and reaffirm your commitment. This step ensures their support and understanding of your participation and incorporation into your individual development plan. </a:t>
            </a:r>
            <a:r>
              <a:rPr lang="en-US" sz="29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Here is a template</a:t>
            </a:r>
            <a:r>
              <a:rPr lang="en-US" sz="2900" dirty="0">
                <a:effectLst/>
                <a:latin typeface="Calibri" panose="020F0502020204030204" pitchFamily="34" charset="0"/>
                <a:ea typeface="Calibri" panose="020F0502020204030204" pitchFamily="34" charset="0"/>
                <a:cs typeface="Times New Roman" panose="02020603050405020304" pitchFamily="18" charset="0"/>
              </a:rPr>
              <a:t> you are welcome to use.</a:t>
            </a:r>
          </a:p>
          <a:p>
            <a:pPr marL="0" marR="0">
              <a:lnSpc>
                <a:spcPct val="107000"/>
              </a:lnSpc>
              <a:spcBef>
                <a:spcPts val="0"/>
              </a:spcBef>
              <a:spcAft>
                <a:spcPts val="800"/>
              </a:spcAft>
            </a:pPr>
            <a:r>
              <a:rPr lang="en-US" sz="29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29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URGENT ACTION NEEDED:</a:t>
            </a:r>
            <a:r>
              <a:rPr lang="en-US" sz="2900" dirty="0">
                <a:effectLst/>
                <a:latin typeface="Calibri" panose="020F0502020204030204" pitchFamily="34" charset="0"/>
                <a:ea typeface="Calibri" panose="020F0502020204030204" pitchFamily="34" charset="0"/>
                <a:cs typeface="Times New Roman" panose="02020603050405020304" pitchFamily="18" charset="0"/>
              </a:rPr>
              <a:t> to kick off your participation, it is critical that you:</a:t>
            </a:r>
          </a:p>
          <a:p>
            <a:pPr marL="342900" marR="0" lvl="0" indent="-342900">
              <a:lnSpc>
                <a:spcPct val="107000"/>
              </a:lnSpc>
              <a:spcBef>
                <a:spcPts val="0"/>
              </a:spcBef>
              <a:spcAft>
                <a:spcPts val="0"/>
              </a:spcAft>
              <a:buFont typeface="+mj-lt"/>
              <a:buAutoNum type="arabicPeriod"/>
            </a:pPr>
            <a:r>
              <a:rPr lang="en-US" sz="2900" b="1" dirty="0">
                <a:effectLst/>
                <a:latin typeface="Calibri" panose="020F0502020204030204" pitchFamily="34" charset="0"/>
                <a:ea typeface="Calibri" panose="020F0502020204030204" pitchFamily="34" charset="0"/>
                <a:cs typeface="Times New Roman" panose="02020603050405020304" pitchFamily="18" charset="0"/>
              </a:rPr>
              <a:t>Verify your HBA membership status</a:t>
            </a:r>
            <a:r>
              <a:rPr lang="en-US" sz="2900" dirty="0">
                <a:effectLst/>
                <a:latin typeface="Calibri" panose="020F0502020204030204" pitchFamily="34" charset="0"/>
                <a:ea typeface="Calibri" panose="020F0502020204030204" pitchFamily="34" charset="0"/>
                <a:cs typeface="Times New Roman" panose="02020603050405020304" pitchFamily="18" charset="0"/>
              </a:rPr>
              <a:t> or join/renew your membership. [</a:t>
            </a:r>
            <a:r>
              <a:rPr lang="en-US" sz="2900" i="1" dirty="0">
                <a:effectLst/>
                <a:latin typeface="Calibri" panose="020F0502020204030204" pitchFamily="34" charset="0"/>
                <a:ea typeface="Calibri" panose="020F0502020204030204" pitchFamily="34" charset="0"/>
                <a:cs typeface="Times New Roman" panose="02020603050405020304" pitchFamily="18" charset="0"/>
              </a:rPr>
              <a:t>If applicable: include HBA Corporate Partner designee or bulk membership purchase code so Ambassadors can easily join/renew their membership. </a:t>
            </a:r>
            <a:r>
              <a:rPr lang="en-US" sz="29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800"/>
              </a:spcAft>
              <a:buFont typeface="+mj-lt"/>
              <a:buAutoNum type="arabicPeriod"/>
            </a:pPr>
            <a:r>
              <a:rPr lang="en-US" sz="2900" b="1" dirty="0">
                <a:effectLst/>
                <a:latin typeface="Calibri" panose="020F0502020204030204" pitchFamily="34" charset="0"/>
                <a:ea typeface="Calibri" panose="020F0502020204030204" pitchFamily="34" charset="0"/>
                <a:cs typeface="Times New Roman" panose="02020603050405020304" pitchFamily="18" charset="0"/>
              </a:rPr>
              <a:t>Register</a:t>
            </a:r>
            <a:r>
              <a:rPr lang="en-US" sz="2900" dirty="0">
                <a:effectLst/>
                <a:latin typeface="Calibri" panose="020F0502020204030204" pitchFamily="34" charset="0"/>
                <a:ea typeface="Calibri" panose="020F0502020204030204" pitchFamily="34" charset="0"/>
                <a:cs typeface="Times New Roman" panose="02020603050405020304" pitchFamily="18" charset="0"/>
              </a:rPr>
              <a:t> for our Ambassador Program cohort via HBA. Please click here to access our program’s registration page [link to unique cohort registration link, which can be found in your Activation confirmation email]</a:t>
            </a:r>
          </a:p>
          <a:p>
            <a:pPr marL="0" marR="0">
              <a:lnSpc>
                <a:spcPct val="107000"/>
              </a:lnSpc>
              <a:spcBef>
                <a:spcPts val="0"/>
              </a:spcBef>
              <a:spcAft>
                <a:spcPts val="800"/>
              </a:spcAft>
            </a:pPr>
            <a:r>
              <a:rPr lang="en-US" sz="2900" dirty="0">
                <a:effectLst/>
                <a:latin typeface="Calibri" panose="020F0502020204030204" pitchFamily="34" charset="0"/>
                <a:ea typeface="Calibri" panose="020F0502020204030204" pitchFamily="34" charset="0"/>
                <a:cs typeface="Times New Roman" panose="02020603050405020304" pitchFamily="18" charset="0"/>
              </a:rPr>
              <a:t>Please </a:t>
            </a:r>
            <a:r>
              <a:rPr lang="en-US" sz="29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click here</a:t>
            </a:r>
            <a:r>
              <a:rPr lang="en-US" sz="2900" dirty="0">
                <a:effectLst/>
                <a:latin typeface="Calibri" panose="020F0502020204030204" pitchFamily="34" charset="0"/>
                <a:ea typeface="Calibri" panose="020F0502020204030204" pitchFamily="34" charset="0"/>
                <a:cs typeface="Times New Roman" panose="02020603050405020304" pitchFamily="18" charset="0"/>
              </a:rPr>
              <a:t> for helpful instructions to guide you through these steps.</a:t>
            </a:r>
          </a:p>
          <a:p>
            <a:endParaRPr lang="en-US" dirty="0"/>
          </a:p>
        </p:txBody>
      </p:sp>
    </p:spTree>
    <p:extLst>
      <p:ext uri="{BB962C8B-B14F-4D97-AF65-F5344CB8AC3E}">
        <p14:creationId xmlns:p14="http://schemas.microsoft.com/office/powerpoint/2010/main" val="11156058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9121E-CF03-B192-249B-2405A3470561}"/>
              </a:ext>
            </a:extLst>
          </p:cNvPr>
          <p:cNvSpPr>
            <a:spLocks noGrp="1"/>
          </p:cNvSpPr>
          <p:nvPr>
            <p:ph type="title"/>
          </p:nvPr>
        </p:nvSpPr>
        <p:spPr/>
        <p:txBody>
          <a:bodyPr/>
          <a:lstStyle/>
          <a:p>
            <a:r>
              <a:rPr lang="en-US" dirty="0"/>
              <a:t>S T Y L E</a:t>
            </a:r>
          </a:p>
        </p:txBody>
      </p:sp>
      <p:sp>
        <p:nvSpPr>
          <p:cNvPr id="3" name="Text Placeholder 2">
            <a:extLst>
              <a:ext uri="{FF2B5EF4-FFF2-40B4-BE49-F238E27FC236}">
                <a16:creationId xmlns:a16="http://schemas.microsoft.com/office/drawing/2014/main" id="{522C3077-1FCB-911C-D17A-7EEAA72BAA41}"/>
              </a:ext>
            </a:extLst>
          </p:cNvPr>
          <p:cNvSpPr>
            <a:spLocks noGrp="1"/>
          </p:cNvSpPr>
          <p:nvPr>
            <p:ph type="body" sz="quarter" idx="10"/>
          </p:nvPr>
        </p:nvSpPr>
        <p:spPr/>
        <p:txBody>
          <a:bodyPr>
            <a:normAutofit lnSpcReduction="10000"/>
          </a:bodyPr>
          <a:lstStyle/>
          <a:p>
            <a:r>
              <a:rPr lang="en-US" dirty="0"/>
              <a:t>Stars. Strong sense of direction. Strategic.</a:t>
            </a:r>
          </a:p>
          <a:p>
            <a:endParaRPr lang="en-US" dirty="0"/>
          </a:p>
          <a:p>
            <a:r>
              <a:rPr lang="en-US" dirty="0"/>
              <a:t>Trailblazers. Trusted. Transformational. Think like a CEO. </a:t>
            </a:r>
          </a:p>
          <a:p>
            <a:endParaRPr lang="en-US" dirty="0"/>
          </a:p>
          <a:p>
            <a:r>
              <a:rPr lang="en-US" dirty="0"/>
              <a:t>Yearning – to succeed and focused on YOU. </a:t>
            </a:r>
          </a:p>
          <a:p>
            <a:endParaRPr lang="en-US" dirty="0"/>
          </a:p>
          <a:p>
            <a:r>
              <a:rPr lang="en-US" dirty="0"/>
              <a:t>Listens and draws out ideas. Learner. </a:t>
            </a:r>
          </a:p>
          <a:p>
            <a:endParaRPr lang="en-US" dirty="0"/>
          </a:p>
          <a:p>
            <a:r>
              <a:rPr lang="en-US" dirty="0"/>
              <a:t>Embrace and lead change. Empower and are force multipliers. </a:t>
            </a:r>
          </a:p>
        </p:txBody>
      </p:sp>
    </p:spTree>
    <p:extLst>
      <p:ext uri="{BB962C8B-B14F-4D97-AF65-F5344CB8AC3E}">
        <p14:creationId xmlns:p14="http://schemas.microsoft.com/office/powerpoint/2010/main" val="38737278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CA2EF6-FDC0-B6CE-8C03-89C859988E9A}"/>
              </a:ext>
            </a:extLst>
          </p:cNvPr>
          <p:cNvSpPr>
            <a:spLocks noGrp="1"/>
          </p:cNvSpPr>
          <p:nvPr>
            <p:ph type="sldNum" sz="quarter" idx="12"/>
          </p:nvPr>
        </p:nvSpPr>
        <p:spPr/>
        <p:txBody>
          <a:bodyPr/>
          <a:lstStyle/>
          <a:p>
            <a:fld id="{53735C1A-6425-D944-901D-CB9C0384B436}" type="slidenum">
              <a:rPr lang="en-US" smtClean="0"/>
              <a:t>31</a:t>
            </a:fld>
            <a:endParaRPr lang="en-US"/>
          </a:p>
        </p:txBody>
      </p:sp>
      <p:sp>
        <p:nvSpPr>
          <p:cNvPr id="3" name="Rectangle 2">
            <a:extLst>
              <a:ext uri="{FF2B5EF4-FFF2-40B4-BE49-F238E27FC236}">
                <a16:creationId xmlns:a16="http://schemas.microsoft.com/office/drawing/2014/main" id="{6EE22460-F029-E82A-85E2-2ECB04ACE730}"/>
              </a:ext>
            </a:extLst>
          </p:cNvPr>
          <p:cNvSpPr>
            <a:spLocks noChangeArrowheads="1"/>
          </p:cNvSpPr>
          <p:nvPr/>
        </p:nvSpPr>
        <p:spPr bwMode="auto">
          <a:xfrm>
            <a:off x="8629876" y="11178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ctr"/>
            <a:endParaRPr lang="en-US"/>
          </a:p>
        </p:txBody>
      </p:sp>
      <p:pic>
        <p:nvPicPr>
          <p:cNvPr id="2049" name="Picture 1" descr="A screenshot of a computer&#10;&#10;Description automatically generated">
            <a:extLst>
              <a:ext uri="{FF2B5EF4-FFF2-40B4-BE49-F238E27FC236}">
                <a16:creationId xmlns:a16="http://schemas.microsoft.com/office/drawing/2014/main" id="{69F258A4-6B8A-E592-05DA-4AD93E4F0D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382" t="38127" r="39931" b="29295"/>
          <a:stretch>
            <a:fillRect/>
          </a:stretch>
        </p:blipFill>
        <p:spPr bwMode="auto">
          <a:xfrm>
            <a:off x="765545" y="281763"/>
            <a:ext cx="9920176" cy="6294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49072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9B6B5-23E9-56F5-19D3-71203B557F84}"/>
              </a:ext>
            </a:extLst>
          </p:cNvPr>
          <p:cNvSpPr>
            <a:spLocks noGrp="1"/>
          </p:cNvSpPr>
          <p:nvPr>
            <p:ph type="title"/>
          </p:nvPr>
        </p:nvSpPr>
        <p:spPr/>
        <p:txBody>
          <a:bodyPr/>
          <a:lstStyle/>
          <a:p>
            <a:r>
              <a:rPr lang="en-US" dirty="0"/>
              <a:t>Key Role: HBA Advisor</a:t>
            </a:r>
          </a:p>
        </p:txBody>
      </p:sp>
      <p:sp>
        <p:nvSpPr>
          <p:cNvPr id="3" name="Content Placeholder 2">
            <a:extLst>
              <a:ext uri="{FF2B5EF4-FFF2-40B4-BE49-F238E27FC236}">
                <a16:creationId xmlns:a16="http://schemas.microsoft.com/office/drawing/2014/main" id="{044E1C12-A86D-0643-1EE4-5DDA7280B94A}"/>
              </a:ext>
            </a:extLst>
          </p:cNvPr>
          <p:cNvSpPr txBox="1">
            <a:spLocks/>
          </p:cNvSpPr>
          <p:nvPr/>
        </p:nvSpPr>
        <p:spPr>
          <a:xfrm>
            <a:off x="577416" y="1791440"/>
            <a:ext cx="10909734" cy="4720196"/>
          </a:xfrm>
          <a:prstGeom prst="rect">
            <a:avLst/>
          </a:prstGeom>
        </p:spPr>
        <p:txBody>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HBA Advisors are experienced professional coaches and industry leaders in their careers, and HBA-trained volunteers, who are assigned to guide and support Ambassador Programs. Each program is assigned</a:t>
            </a:r>
            <a:r>
              <a:rPr lang="en-US" sz="1400" b="1" dirty="0"/>
              <a:t> two </a:t>
            </a:r>
            <a:r>
              <a:rPr lang="en-US" sz="1400" dirty="0"/>
              <a:t>HBA Advisors, who meet regularly with each program’s executive committee after the program launch.</a:t>
            </a:r>
          </a:p>
          <a:p>
            <a:pPr marL="0" indent="0">
              <a:buNone/>
            </a:pPr>
            <a:r>
              <a:rPr lang="en-US" sz="1400" b="1" dirty="0"/>
              <a:t>The HBA Advisors:</a:t>
            </a:r>
          </a:p>
          <a:p>
            <a:r>
              <a:rPr lang="en-US" sz="1400" dirty="0"/>
              <a:t>Are involved in pre-Launch conversations and participate in the program Launch as able</a:t>
            </a:r>
          </a:p>
          <a:p>
            <a:r>
              <a:rPr lang="en-US" sz="1400" dirty="0"/>
              <a:t>Commit 1-2 hours per month to support and guide the executive committee* (max 4 hours per month) post-Launch and collaborate with the program champions</a:t>
            </a:r>
          </a:p>
          <a:p>
            <a:r>
              <a:rPr lang="en-US" sz="1400" dirty="0"/>
              <a:t>Encourage the participants in the Ambassador mindset of self-direction, taking on an informal mentorship role providing their external guidance, ideas, and experience </a:t>
            </a:r>
          </a:p>
          <a:p>
            <a:r>
              <a:rPr lang="en-US" sz="1400" dirty="0"/>
              <a:t>Assist by coaching and guiding the program executive committee through all stages of the running program, including:</a:t>
            </a:r>
          </a:p>
          <a:p>
            <a:pPr lvl="1"/>
            <a:r>
              <a:rPr lang="en-US" sz="1200" dirty="0"/>
              <a:t>Determining priorities, organization, and how to best work together</a:t>
            </a:r>
          </a:p>
          <a:p>
            <a:pPr lvl="1"/>
            <a:r>
              <a:rPr lang="en-US" sz="1200" dirty="0"/>
              <a:t>Determining final group objectives (if needed), team and goal progress tracking</a:t>
            </a:r>
          </a:p>
          <a:p>
            <a:pPr lvl="1"/>
            <a:r>
              <a:rPr lang="en-US" sz="1200" dirty="0"/>
              <a:t>Stakeholder engagement</a:t>
            </a:r>
          </a:p>
          <a:p>
            <a:pPr lvl="1"/>
            <a:r>
              <a:rPr lang="en-US" sz="1200" dirty="0"/>
              <a:t>Progress evaluations and executive-level presentations (mid and year-end)</a:t>
            </a:r>
          </a:p>
          <a:p>
            <a:pPr lvl="1"/>
            <a:r>
              <a:rPr lang="en-US" sz="1200" dirty="0"/>
              <a:t>Awareness of HBA events, offerings, tools and resources</a:t>
            </a:r>
          </a:p>
          <a:p>
            <a:pPr lvl="1"/>
            <a:r>
              <a:rPr lang="en-US" sz="1200" dirty="0"/>
              <a:t>Advise on cohort calendar, professional development options and HBA engagement/collaboration opportunities</a:t>
            </a:r>
          </a:p>
          <a:p>
            <a:pPr lvl="1"/>
            <a:r>
              <a:rPr lang="en-US" sz="1200" dirty="0"/>
              <a:t>Graduation planning</a:t>
            </a:r>
          </a:p>
          <a:p>
            <a:pPr lvl="1"/>
            <a:r>
              <a:rPr lang="en-US" sz="1200" dirty="0"/>
              <a:t>Enhancing the cohort’s brand</a:t>
            </a:r>
          </a:p>
        </p:txBody>
      </p:sp>
      <p:sp>
        <p:nvSpPr>
          <p:cNvPr id="8" name="TextBox 7">
            <a:extLst>
              <a:ext uri="{FF2B5EF4-FFF2-40B4-BE49-F238E27FC236}">
                <a16:creationId xmlns:a16="http://schemas.microsoft.com/office/drawing/2014/main" id="{489601A9-035A-A48F-7C71-96879C332341}"/>
              </a:ext>
            </a:extLst>
          </p:cNvPr>
          <p:cNvSpPr txBox="1"/>
          <p:nvPr/>
        </p:nvSpPr>
        <p:spPr>
          <a:xfrm>
            <a:off x="6816437" y="6345611"/>
            <a:ext cx="3942484" cy="430887"/>
          </a:xfrm>
          <a:prstGeom prst="rect">
            <a:avLst/>
          </a:prstGeom>
          <a:noFill/>
        </p:spPr>
        <p:txBody>
          <a:bodyPr wrap="square" rtlCol="0">
            <a:spAutoFit/>
          </a:bodyPr>
          <a:lstStyle/>
          <a:p>
            <a:pPr algn="r"/>
            <a:r>
              <a:rPr lang="en-US" sz="1050" i="1" dirty="0"/>
              <a:t>*Note: it is critical that the executive committee invite the HBA Advisors to their regularly scheduled meetings.</a:t>
            </a:r>
          </a:p>
        </p:txBody>
      </p:sp>
    </p:spTree>
    <p:extLst>
      <p:ext uri="{BB962C8B-B14F-4D97-AF65-F5344CB8AC3E}">
        <p14:creationId xmlns:p14="http://schemas.microsoft.com/office/powerpoint/2010/main" val="8641630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9BBAC8F6-3B4C-C6DD-52F0-53C3553C4515}"/>
              </a:ext>
            </a:extLst>
          </p:cNvPr>
          <p:cNvSpPr/>
          <p:nvPr/>
        </p:nvSpPr>
        <p:spPr>
          <a:xfrm>
            <a:off x="794658" y="3582705"/>
            <a:ext cx="7495590" cy="943645"/>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93ED3B0F-EC53-96F4-7F01-E2DBA855DBE0}"/>
              </a:ext>
            </a:extLst>
          </p:cNvPr>
          <p:cNvSpPr/>
          <p:nvPr/>
        </p:nvSpPr>
        <p:spPr>
          <a:xfrm>
            <a:off x="740229" y="1436914"/>
            <a:ext cx="7495590" cy="2086475"/>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EA9CF7-4DF0-170D-AB8C-4619C599EEE5}"/>
              </a:ext>
            </a:extLst>
          </p:cNvPr>
          <p:cNvSpPr>
            <a:spLocks noGrp="1"/>
          </p:cNvSpPr>
          <p:nvPr>
            <p:ph type="title"/>
          </p:nvPr>
        </p:nvSpPr>
        <p:spPr/>
        <p:txBody>
          <a:bodyPr/>
          <a:lstStyle/>
          <a:p>
            <a:pPr algn="ctr"/>
            <a:r>
              <a:rPr lang="en-US" dirty="0"/>
              <a:t>The Role of the Advisor</a:t>
            </a:r>
          </a:p>
        </p:txBody>
      </p:sp>
      <p:sp>
        <p:nvSpPr>
          <p:cNvPr id="3" name="Text Placeholder 2">
            <a:extLst>
              <a:ext uri="{FF2B5EF4-FFF2-40B4-BE49-F238E27FC236}">
                <a16:creationId xmlns:a16="http://schemas.microsoft.com/office/drawing/2014/main" id="{15621CA4-AFE0-BC73-4817-258059EEC34E}"/>
              </a:ext>
            </a:extLst>
          </p:cNvPr>
          <p:cNvSpPr>
            <a:spLocks noGrp="1"/>
          </p:cNvSpPr>
          <p:nvPr>
            <p:ph type="body" sz="quarter" idx="10"/>
          </p:nvPr>
        </p:nvSpPr>
        <p:spPr>
          <a:xfrm>
            <a:off x="2503713" y="1549007"/>
            <a:ext cx="9492343" cy="2357438"/>
          </a:xfrm>
        </p:spPr>
        <p:txBody>
          <a:bodyPr>
            <a:normAutofit/>
          </a:bodyPr>
          <a:lstStyle/>
          <a:p>
            <a:r>
              <a:rPr lang="en-US" sz="1800" dirty="0"/>
              <a:t>Coaching, advising, mentoring the cohort</a:t>
            </a:r>
          </a:p>
          <a:p>
            <a:r>
              <a:rPr lang="en-US" sz="1800" dirty="0"/>
              <a:t>Showing up and speaking up </a:t>
            </a:r>
          </a:p>
          <a:p>
            <a:r>
              <a:rPr lang="en-US" sz="1800" dirty="0"/>
              <a:t>Knowing when to support and when to sit back</a:t>
            </a:r>
          </a:p>
          <a:p>
            <a:r>
              <a:rPr lang="en-US" sz="1800" dirty="0"/>
              <a:t>Providing tools, resources, experiential guidance</a:t>
            </a:r>
          </a:p>
          <a:p>
            <a:r>
              <a:rPr lang="en-US" sz="1800" dirty="0"/>
              <a:t>Inspire and motivate</a:t>
            </a:r>
          </a:p>
        </p:txBody>
      </p:sp>
      <p:sp>
        <p:nvSpPr>
          <p:cNvPr id="4" name="Text Placeholder 2">
            <a:extLst>
              <a:ext uri="{FF2B5EF4-FFF2-40B4-BE49-F238E27FC236}">
                <a16:creationId xmlns:a16="http://schemas.microsoft.com/office/drawing/2014/main" id="{1ADA433D-5B31-EBA8-5CAF-50EA6F868FE1}"/>
              </a:ext>
            </a:extLst>
          </p:cNvPr>
          <p:cNvSpPr txBox="1">
            <a:spLocks/>
          </p:cNvSpPr>
          <p:nvPr/>
        </p:nvSpPr>
        <p:spPr>
          <a:xfrm>
            <a:off x="2485831" y="3701146"/>
            <a:ext cx="8632371" cy="23574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Letting them ‘figure it out’ on their own</a:t>
            </a:r>
          </a:p>
          <a:p>
            <a:r>
              <a:rPr lang="en-US" sz="1800" dirty="0"/>
              <a:t>Doing the work for them</a:t>
            </a:r>
          </a:p>
          <a:p>
            <a:pPr algn="ctr"/>
            <a:endParaRPr lang="en-US" sz="1800" dirty="0"/>
          </a:p>
          <a:p>
            <a:pPr algn="ctr"/>
            <a:endParaRPr lang="en-US" sz="1800" dirty="0"/>
          </a:p>
        </p:txBody>
      </p:sp>
      <p:sp>
        <p:nvSpPr>
          <p:cNvPr id="6" name="TextBox 5">
            <a:extLst>
              <a:ext uri="{FF2B5EF4-FFF2-40B4-BE49-F238E27FC236}">
                <a16:creationId xmlns:a16="http://schemas.microsoft.com/office/drawing/2014/main" id="{064C4669-DCEA-605F-7733-559C4CB613D0}"/>
              </a:ext>
            </a:extLst>
          </p:cNvPr>
          <p:cNvSpPr txBox="1"/>
          <p:nvPr/>
        </p:nvSpPr>
        <p:spPr>
          <a:xfrm>
            <a:off x="838200" y="2137771"/>
            <a:ext cx="6096000" cy="523220"/>
          </a:xfrm>
          <a:prstGeom prst="rect">
            <a:avLst/>
          </a:prstGeom>
          <a:noFill/>
        </p:spPr>
        <p:txBody>
          <a:bodyPr wrap="square">
            <a:spAutoFit/>
          </a:bodyPr>
          <a:lstStyle/>
          <a:p>
            <a:pPr marL="0" indent="0">
              <a:buNone/>
            </a:pPr>
            <a:r>
              <a:rPr lang="en-US" sz="2800" b="1" dirty="0"/>
              <a:t>IS</a:t>
            </a:r>
          </a:p>
        </p:txBody>
      </p:sp>
      <p:sp>
        <p:nvSpPr>
          <p:cNvPr id="8" name="TextBox 7">
            <a:extLst>
              <a:ext uri="{FF2B5EF4-FFF2-40B4-BE49-F238E27FC236}">
                <a16:creationId xmlns:a16="http://schemas.microsoft.com/office/drawing/2014/main" id="{84DE1161-1258-6D4E-E1FB-DB2A8FC12C05}"/>
              </a:ext>
            </a:extLst>
          </p:cNvPr>
          <p:cNvSpPr txBox="1"/>
          <p:nvPr/>
        </p:nvSpPr>
        <p:spPr>
          <a:xfrm>
            <a:off x="838200" y="3786273"/>
            <a:ext cx="1665513" cy="523220"/>
          </a:xfrm>
          <a:prstGeom prst="rect">
            <a:avLst/>
          </a:prstGeom>
          <a:noFill/>
        </p:spPr>
        <p:txBody>
          <a:bodyPr wrap="square">
            <a:spAutoFit/>
          </a:bodyPr>
          <a:lstStyle/>
          <a:p>
            <a:pPr marL="0" indent="0">
              <a:buFont typeface="Arial" panose="020B0604020202020204" pitchFamily="34" charset="0"/>
              <a:buNone/>
            </a:pPr>
            <a:r>
              <a:rPr lang="en-US" sz="2800" b="1" dirty="0"/>
              <a:t>IS NOT</a:t>
            </a:r>
          </a:p>
        </p:txBody>
      </p:sp>
      <p:sp>
        <p:nvSpPr>
          <p:cNvPr id="9" name="TextBox 8">
            <a:extLst>
              <a:ext uri="{FF2B5EF4-FFF2-40B4-BE49-F238E27FC236}">
                <a16:creationId xmlns:a16="http://schemas.microsoft.com/office/drawing/2014/main" id="{FA41731C-6BC2-46AC-D321-5CF8B33D0F4E}"/>
              </a:ext>
            </a:extLst>
          </p:cNvPr>
          <p:cNvSpPr txBox="1"/>
          <p:nvPr/>
        </p:nvSpPr>
        <p:spPr>
          <a:xfrm>
            <a:off x="8697684" y="2236987"/>
            <a:ext cx="3113317" cy="1754326"/>
          </a:xfrm>
          <a:prstGeom prst="rect">
            <a:avLst/>
          </a:prstGeom>
          <a:noFill/>
        </p:spPr>
        <p:txBody>
          <a:bodyPr wrap="square" rtlCol="0">
            <a:spAutoFit/>
          </a:bodyPr>
          <a:lstStyle/>
          <a:p>
            <a:pPr algn="ctr"/>
            <a:r>
              <a:rPr lang="en-US" dirty="0"/>
              <a:t>This program is ‘self-directed’ by the participants, but HBA’s Advisors are there to ensure they are supported and guided in that self-direction.</a:t>
            </a:r>
          </a:p>
        </p:txBody>
      </p:sp>
    </p:spTree>
    <p:extLst>
      <p:ext uri="{BB962C8B-B14F-4D97-AF65-F5344CB8AC3E}">
        <p14:creationId xmlns:p14="http://schemas.microsoft.com/office/powerpoint/2010/main" val="674328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A603FE0-F898-B240-4568-8E3674B2FAAA}"/>
              </a:ext>
            </a:extLst>
          </p:cNvPr>
          <p:cNvSpPr txBox="1"/>
          <p:nvPr/>
        </p:nvSpPr>
        <p:spPr>
          <a:xfrm>
            <a:off x="7772223" y="1597515"/>
            <a:ext cx="4419777" cy="4555093"/>
          </a:xfrm>
          <a:prstGeom prst="rect">
            <a:avLst/>
          </a:prstGeom>
          <a:solidFill>
            <a:schemeClr val="accent5">
              <a:lumMod val="20000"/>
              <a:lumOff val="80000"/>
            </a:schemeClr>
          </a:solidFill>
        </p:spPr>
        <p:txBody>
          <a:bodyPr wrap="square">
            <a:spAutoFit/>
          </a:bodyPr>
          <a:lstStyle/>
          <a:p>
            <a:pPr marL="685800" marR="0" lvl="0" algn="ctr" defTabSz="914400" rtl="0" eaLnBrk="1" fontAlgn="auto" latinLnBrk="0" hangingPunct="1">
              <a:lnSpc>
                <a:spcPct val="100000"/>
              </a:lnSpc>
              <a:spcBef>
                <a:spcPts val="0"/>
              </a:spcBef>
              <a:spcAft>
                <a:spcPts val="600"/>
              </a:spcAft>
              <a:buSzTx/>
              <a:tabLst/>
              <a:defRPr/>
            </a:pPr>
            <a:r>
              <a:rPr kumimoji="0" lang="en-US" sz="1100" b="1" i="0" u="none" strike="noStrike" kern="1200" cap="none" spc="0" normalizeH="0" baseline="0" noProof="0" dirty="0">
                <a:ln>
                  <a:noFill/>
                </a:ln>
                <a:effectLst/>
                <a:uLnTx/>
                <a:uFillTx/>
                <a:latin typeface="+mj-lt"/>
                <a:ea typeface="+mn-ea"/>
                <a:cs typeface="Arial" panose="020B0604020202020204" pitchFamily="34" charset="0"/>
              </a:rPr>
              <a:t>Executive Committee Areas of Oversight</a:t>
            </a:r>
          </a:p>
          <a:p>
            <a:pPr marL="914400" marR="0" lvl="0" indent="-228600" defTabSz="914400" rtl="0" eaLnBrk="1" fontAlgn="auto" latinLnBrk="0" hangingPunct="1">
              <a:lnSpc>
                <a:spcPct val="100000"/>
              </a:lnSpc>
              <a:spcBef>
                <a:spcPts val="0"/>
              </a:spcBef>
              <a:spcAft>
                <a:spcPts val="1200"/>
              </a:spcAft>
              <a:buSzTx/>
              <a:buFont typeface="+mj-lt"/>
              <a:buAutoNum type="arabicPeriod"/>
              <a:tabLst/>
              <a:defRPr/>
            </a:pPr>
            <a:r>
              <a:rPr kumimoji="0" lang="en-US" sz="800" b="1" i="0" u="none" strike="noStrike" kern="1200" cap="none" spc="0" normalizeH="0" baseline="0" noProof="0" dirty="0">
                <a:ln>
                  <a:noFill/>
                </a:ln>
                <a:effectLst/>
                <a:uLnTx/>
                <a:uFillTx/>
                <a:ea typeface="+mn-ea"/>
                <a:cs typeface="Arial" panose="020B0604020202020204" pitchFamily="34" charset="0"/>
              </a:rPr>
              <a:t>Overall cohort governance</a:t>
            </a:r>
            <a:r>
              <a:rPr kumimoji="0" lang="en-US" sz="800" i="0" u="none" strike="noStrike" kern="1200" cap="none" spc="0" normalizeH="0" baseline="0" noProof="0" dirty="0">
                <a:ln>
                  <a:noFill/>
                </a:ln>
                <a:effectLst/>
                <a:uLnTx/>
                <a:uFillTx/>
                <a:ea typeface="+mn-ea"/>
                <a:cs typeface="Arial" panose="020B0604020202020204" pitchFamily="34" charset="0"/>
              </a:rPr>
              <a:t> including budget and resourcing</a:t>
            </a:r>
            <a:endParaRPr kumimoji="0" lang="en-US" sz="800" b="1" i="0" u="none" strike="noStrike" kern="1200" cap="none" spc="0" normalizeH="0" baseline="0" noProof="0" dirty="0">
              <a:ln>
                <a:noFill/>
              </a:ln>
              <a:effectLst/>
              <a:uLnTx/>
              <a:uFillTx/>
              <a:ea typeface="+mn-ea"/>
              <a:cs typeface="Arial" panose="020B0604020202020204" pitchFamily="34" charset="0"/>
            </a:endParaRPr>
          </a:p>
          <a:p>
            <a:pPr marL="914400" marR="0" lvl="0" indent="-228600" defTabSz="914400" rtl="0" eaLnBrk="1" fontAlgn="auto" latinLnBrk="0" hangingPunct="1">
              <a:lnSpc>
                <a:spcPct val="100000"/>
              </a:lnSpc>
              <a:spcBef>
                <a:spcPts val="0"/>
              </a:spcBef>
              <a:spcAft>
                <a:spcPts val="1200"/>
              </a:spcAft>
              <a:buSzTx/>
              <a:buFont typeface="+mj-lt"/>
              <a:buAutoNum type="arabicPeriod"/>
              <a:tabLst/>
              <a:defRPr/>
            </a:pPr>
            <a:r>
              <a:rPr kumimoji="0" lang="en-US" sz="800" b="1" i="0" u="none" strike="noStrike" kern="1200" cap="none" spc="0" normalizeH="0" baseline="0" noProof="0" dirty="0">
                <a:ln>
                  <a:noFill/>
                </a:ln>
                <a:effectLst/>
                <a:uLnTx/>
                <a:uFillTx/>
                <a:ea typeface="+mn-ea"/>
                <a:cs typeface="Arial" panose="020B0604020202020204" pitchFamily="34" charset="0"/>
              </a:rPr>
              <a:t>Ambassador individual </a:t>
            </a:r>
            <a:r>
              <a:rPr lang="en-US" sz="800" b="1" dirty="0">
                <a:cs typeface="Arial" panose="020B0604020202020204" pitchFamily="34" charset="0"/>
              </a:rPr>
              <a:t>g</a:t>
            </a:r>
            <a:r>
              <a:rPr kumimoji="0" lang="en-US" sz="800" b="1" i="0" u="none" strike="noStrike" kern="1200" cap="none" spc="0" normalizeH="0" baseline="0" noProof="0" dirty="0" err="1">
                <a:ln>
                  <a:noFill/>
                </a:ln>
                <a:effectLst/>
                <a:uLnTx/>
                <a:uFillTx/>
                <a:ea typeface="+mn-ea"/>
                <a:cs typeface="Arial" panose="020B0604020202020204" pitchFamily="34" charset="0"/>
              </a:rPr>
              <a:t>oal</a:t>
            </a:r>
            <a:r>
              <a:rPr kumimoji="0" lang="en-US" sz="800" b="1" i="0" u="none" strike="noStrike" kern="1200" cap="none" spc="0" normalizeH="0" baseline="0" noProof="0" dirty="0">
                <a:ln>
                  <a:noFill/>
                </a:ln>
                <a:effectLst/>
                <a:uLnTx/>
                <a:uFillTx/>
                <a:ea typeface="+mn-ea"/>
                <a:cs typeface="Arial" panose="020B0604020202020204" pitchFamily="34" charset="0"/>
              </a:rPr>
              <a:t> progress.</a:t>
            </a:r>
            <a:r>
              <a:rPr kumimoji="0" lang="en-US" sz="800" b="0" i="0" u="none" strike="noStrike" kern="1200" cap="none" spc="0" normalizeH="0" baseline="0" noProof="0" dirty="0">
                <a:ln>
                  <a:noFill/>
                </a:ln>
                <a:effectLst/>
                <a:uLnTx/>
                <a:uFillTx/>
                <a:ea typeface="+mn-ea"/>
                <a:cs typeface="Arial" panose="020B0604020202020204" pitchFamily="34" charset="0"/>
              </a:rPr>
              <a:t> </a:t>
            </a:r>
            <a:r>
              <a:rPr kumimoji="0" lang="en-US" sz="800" b="1" i="0" u="none" strike="noStrike" kern="1200" cap="none" spc="0" normalizeH="0" baseline="0" noProof="0" dirty="0">
                <a:ln>
                  <a:noFill/>
                </a:ln>
                <a:effectLst/>
                <a:uLnTx/>
                <a:uFillTx/>
                <a:ea typeface="+mn-ea"/>
                <a:cs typeface="Arial" panose="020B0604020202020204" pitchFamily="34" charset="0"/>
              </a:rPr>
              <a:t> </a:t>
            </a:r>
            <a:r>
              <a:rPr kumimoji="0" lang="en-US" sz="800" b="0" i="0" u="none" strike="noStrike" kern="1200" cap="none" spc="0" normalizeH="0" baseline="0" noProof="0" dirty="0">
                <a:ln>
                  <a:noFill/>
                </a:ln>
                <a:effectLst/>
                <a:uLnTx/>
                <a:uFillTx/>
                <a:ea typeface="+mn-ea"/>
                <a:cs typeface="Arial" panose="020B0604020202020204" pitchFamily="34" charset="0"/>
              </a:rPr>
              <a:t>﻿This may include plans for workshops, panels, fireside chats, HBA events, </a:t>
            </a:r>
            <a:r>
              <a:rPr kumimoji="0" lang="en-US" sz="800" b="0" i="0" u="none" strike="noStrike" kern="1200" cap="none" spc="0" normalizeH="0" baseline="0" noProof="0" dirty="0" err="1">
                <a:ln>
                  <a:noFill/>
                </a:ln>
                <a:effectLst/>
                <a:uLnTx/>
                <a:uFillTx/>
                <a:ea typeface="+mn-ea"/>
                <a:cs typeface="Arial" panose="020B0604020202020204" pitchFamily="34" charset="0"/>
              </a:rPr>
              <a:t>etc</a:t>
            </a:r>
            <a:r>
              <a:rPr kumimoji="0" lang="en-US" sz="800" b="0" i="0" u="none" strike="noStrike" kern="1200" cap="none" spc="0" normalizeH="0" baseline="0" noProof="0" dirty="0">
                <a:ln>
                  <a:noFill/>
                </a:ln>
                <a:effectLst/>
                <a:uLnTx/>
                <a:uFillTx/>
                <a:ea typeface="+mn-ea"/>
                <a:cs typeface="Arial" panose="020B0604020202020204" pitchFamily="34" charset="0"/>
              </a:rPr>
              <a:t> on common goal topics</a:t>
            </a:r>
          </a:p>
          <a:p>
            <a:pPr marL="914400" marR="0" lvl="0" indent="-228600" defTabSz="914400" rtl="0" eaLnBrk="1" fontAlgn="auto" latinLnBrk="0" hangingPunct="1">
              <a:lnSpc>
                <a:spcPct val="100000"/>
              </a:lnSpc>
              <a:spcBef>
                <a:spcPts val="0"/>
              </a:spcBef>
              <a:spcAft>
                <a:spcPts val="1200"/>
              </a:spcAft>
              <a:buSzTx/>
              <a:buFont typeface="+mj-lt"/>
              <a:buAutoNum type="arabicPeriod"/>
              <a:tabLst/>
              <a:defRPr/>
            </a:pPr>
            <a:r>
              <a:rPr lang="en-US" sz="800" b="1" dirty="0">
                <a:cs typeface="Arial" panose="020B0604020202020204" pitchFamily="34" charset="0"/>
              </a:rPr>
              <a:t>Group initiative goal progress.</a:t>
            </a:r>
            <a:r>
              <a:rPr kumimoji="0" lang="en-US" sz="800" b="0" i="0" u="none" strike="noStrike" kern="1200" cap="none" spc="0" normalizeH="0" baseline="0" noProof="0" dirty="0">
                <a:ln>
                  <a:noFill/>
                </a:ln>
                <a:effectLst/>
                <a:uLnTx/>
                <a:uFillTx/>
                <a:ea typeface="+mn-ea"/>
                <a:cs typeface="Arial" panose="020B0604020202020204" pitchFamily="34" charset="0"/>
              </a:rPr>
              <a:t>This will include having group initiative chairs periodically join monthly calls or send in updates regarding their progress and needs.</a:t>
            </a:r>
          </a:p>
          <a:p>
            <a:pPr marL="914400" marR="0" lvl="0" indent="-228600" defTabSz="914400" rtl="0" eaLnBrk="1" fontAlgn="auto" latinLnBrk="0" hangingPunct="1">
              <a:lnSpc>
                <a:spcPct val="100000"/>
              </a:lnSpc>
              <a:spcBef>
                <a:spcPts val="0"/>
              </a:spcBef>
              <a:spcAft>
                <a:spcPts val="1200"/>
              </a:spcAft>
              <a:buSzTx/>
              <a:buFont typeface="+mj-lt"/>
              <a:buAutoNum type="arabicPeriod"/>
              <a:tabLst/>
              <a:defRPr/>
            </a:pPr>
            <a:r>
              <a:rPr kumimoji="0" lang="en-US" sz="800" b="1" i="0" u="none" strike="noStrike" kern="1200" cap="none" spc="0" normalizeH="0" baseline="0" noProof="0" dirty="0">
                <a:ln>
                  <a:noFill/>
                </a:ln>
                <a:effectLst/>
                <a:uLnTx/>
                <a:uFillTx/>
                <a:ea typeface="+mn-ea"/>
                <a:cs typeface="Arial" panose="020B0604020202020204" pitchFamily="34" charset="0"/>
              </a:rPr>
              <a:t>Determining (with cohort input) what programs/events to create </a:t>
            </a:r>
            <a:r>
              <a:rPr kumimoji="0" lang="en-US" sz="800" i="0" u="none" strike="noStrike" kern="1200" cap="none" spc="0" normalizeH="0" baseline="0" noProof="0" dirty="0">
                <a:ln>
                  <a:noFill/>
                </a:ln>
                <a:effectLst/>
                <a:uLnTx/>
                <a:uFillTx/>
                <a:ea typeface="+mn-ea"/>
                <a:cs typeface="Arial" panose="020B0604020202020204" pitchFamily="34" charset="0"/>
              </a:rPr>
              <a:t>outside of their group initiatives and create a calendar of events.</a:t>
            </a:r>
          </a:p>
          <a:p>
            <a:pPr marL="914400" marR="0" lvl="0" indent="-228600" defTabSz="914400" rtl="0" eaLnBrk="1" fontAlgn="auto" latinLnBrk="0" hangingPunct="1">
              <a:lnSpc>
                <a:spcPct val="100000"/>
              </a:lnSpc>
              <a:spcBef>
                <a:spcPts val="0"/>
              </a:spcBef>
              <a:spcAft>
                <a:spcPts val="1200"/>
              </a:spcAft>
              <a:buSzTx/>
              <a:buFont typeface="+mj-lt"/>
              <a:buAutoNum type="arabicPeriod"/>
              <a:tabLst/>
              <a:defRPr/>
            </a:pPr>
            <a:r>
              <a:rPr kumimoji="0" lang="en-US" sz="800" b="1" i="0" u="none" strike="noStrike" kern="1200" cap="none" spc="0" normalizeH="0" baseline="0" noProof="0" dirty="0">
                <a:ln>
                  <a:noFill/>
                </a:ln>
                <a:effectLst/>
                <a:uLnTx/>
                <a:uFillTx/>
                <a:ea typeface="+mn-ea"/>
                <a:cs typeface="Arial" panose="020B0604020202020204" pitchFamily="34" charset="0"/>
              </a:rPr>
              <a:t>Addressing requests, issues and inquiries from individual Ambassadors. </a:t>
            </a:r>
            <a:r>
              <a:rPr kumimoji="0" lang="en-US" sz="800" i="0" u="none" strike="noStrike" kern="1200" cap="none" spc="0" normalizeH="0" baseline="0" noProof="0" dirty="0">
                <a:ln>
                  <a:noFill/>
                </a:ln>
                <a:effectLst/>
                <a:uLnTx/>
                <a:uFillTx/>
                <a:ea typeface="+mn-ea"/>
                <a:cs typeface="Arial" panose="020B0604020202020204" pitchFamily="34" charset="0"/>
              </a:rPr>
              <a:t>Assessing engagement of cohort participants and addressing any identified issues/troubles.</a:t>
            </a:r>
            <a:endParaRPr kumimoji="0" lang="en-US" sz="800" b="1" i="0" u="none" strike="noStrike" kern="1200" cap="none" spc="0" normalizeH="0" baseline="0" noProof="0" dirty="0">
              <a:ln>
                <a:noFill/>
              </a:ln>
              <a:effectLst/>
              <a:uLnTx/>
              <a:uFillTx/>
              <a:ea typeface="+mn-ea"/>
              <a:cs typeface="Arial" panose="020B0604020202020204" pitchFamily="34" charset="0"/>
            </a:endParaRPr>
          </a:p>
          <a:p>
            <a:pPr marL="914400" marR="0" lvl="0" indent="-228600" defTabSz="914400" rtl="0" eaLnBrk="1" fontAlgn="auto" latinLnBrk="0" hangingPunct="1">
              <a:lnSpc>
                <a:spcPct val="100000"/>
              </a:lnSpc>
              <a:spcBef>
                <a:spcPts val="0"/>
              </a:spcBef>
              <a:spcAft>
                <a:spcPts val="1200"/>
              </a:spcAft>
              <a:buSzTx/>
              <a:buFont typeface="+mj-lt"/>
              <a:buAutoNum type="arabicPeriod"/>
              <a:tabLst/>
              <a:defRPr/>
            </a:pPr>
            <a:r>
              <a:rPr kumimoji="0" lang="en-US" sz="800" b="1" i="0" u="none" strike="noStrike" kern="1200" cap="none" spc="0" normalizeH="0" baseline="0" noProof="0" dirty="0">
                <a:ln>
                  <a:noFill/>
                </a:ln>
                <a:effectLst/>
                <a:uLnTx/>
                <a:uFillTx/>
                <a:ea typeface="+mn-ea"/>
                <a:cs typeface="Arial" panose="020B0604020202020204" pitchFamily="34" charset="0"/>
              </a:rPr>
              <a:t>Planning the mid year and end of year progress presentation </a:t>
            </a:r>
            <a:r>
              <a:rPr kumimoji="0" lang="en-US" sz="800" i="0" u="none" strike="noStrike" kern="1200" cap="none" spc="0" normalizeH="0" baseline="0" noProof="0" dirty="0">
                <a:ln>
                  <a:noFill/>
                </a:ln>
                <a:effectLst/>
                <a:uLnTx/>
                <a:uFillTx/>
                <a:ea typeface="+mn-ea"/>
                <a:cs typeface="Arial" panose="020B0604020202020204" pitchFamily="34" charset="0"/>
              </a:rPr>
              <a:t>to </a:t>
            </a:r>
            <a:r>
              <a:rPr lang="en-US" sz="800" dirty="0">
                <a:cs typeface="Arial" panose="020B0604020202020204" pitchFamily="34" charset="0"/>
              </a:rPr>
              <a:t>executive</a:t>
            </a:r>
            <a:r>
              <a:rPr kumimoji="0" lang="en-US" sz="800" i="0" u="none" strike="noStrike" kern="1200" cap="none" spc="0" normalizeH="0" baseline="0" noProof="0" dirty="0">
                <a:ln>
                  <a:noFill/>
                </a:ln>
                <a:effectLst/>
                <a:uLnTx/>
                <a:uFillTx/>
                <a:ea typeface="+mn-ea"/>
                <a:cs typeface="Arial" panose="020B0604020202020204" pitchFamily="34" charset="0"/>
              </a:rPr>
              <a:t> sponsors</a:t>
            </a:r>
          </a:p>
          <a:p>
            <a:pPr marL="914400" marR="0" lvl="0" indent="-228600" defTabSz="914400" rtl="0" eaLnBrk="1" fontAlgn="auto" latinLnBrk="0" hangingPunct="1">
              <a:lnSpc>
                <a:spcPct val="100000"/>
              </a:lnSpc>
              <a:spcBef>
                <a:spcPts val="0"/>
              </a:spcBef>
              <a:spcAft>
                <a:spcPts val="1200"/>
              </a:spcAft>
              <a:buSzTx/>
              <a:buFont typeface="+mj-lt"/>
              <a:buAutoNum type="arabicPeriod"/>
              <a:tabLst/>
              <a:defRPr/>
            </a:pPr>
            <a:r>
              <a:rPr kumimoji="0" lang="en-US" sz="800" b="1" i="0" u="none" strike="noStrike" kern="1200" cap="none" spc="0" normalizeH="0" baseline="0" noProof="0" dirty="0">
                <a:ln>
                  <a:noFill/>
                </a:ln>
                <a:effectLst/>
                <a:uLnTx/>
                <a:uFillTx/>
                <a:ea typeface="+mn-ea"/>
                <a:cs typeface="Arial" panose="020B0604020202020204" pitchFamily="34" charset="0"/>
              </a:rPr>
              <a:t>Oversee the cultivation of more senior leaders </a:t>
            </a:r>
            <a:r>
              <a:rPr kumimoji="0" lang="en-US" sz="800" i="0" u="none" strike="noStrike" kern="1200" cap="none" spc="0" normalizeH="0" baseline="0" noProof="0" dirty="0">
                <a:ln>
                  <a:noFill/>
                </a:ln>
                <a:effectLst/>
                <a:uLnTx/>
                <a:uFillTx/>
                <a:ea typeface="+mn-ea"/>
                <a:cs typeface="Arial" panose="020B0604020202020204" pitchFamily="34" charset="0"/>
              </a:rPr>
              <a:t>to support the journey of the Ambassadors.</a:t>
            </a:r>
          </a:p>
          <a:p>
            <a:pPr marL="914400" marR="0" lvl="0" indent="-228600" defTabSz="914400" rtl="0" eaLnBrk="1" fontAlgn="auto" latinLnBrk="0" hangingPunct="1">
              <a:lnSpc>
                <a:spcPct val="100000"/>
              </a:lnSpc>
              <a:spcBef>
                <a:spcPts val="0"/>
              </a:spcBef>
              <a:spcAft>
                <a:spcPts val="1200"/>
              </a:spcAft>
              <a:buSzTx/>
              <a:buFont typeface="+mj-lt"/>
              <a:buAutoNum type="arabicPeriod"/>
              <a:tabLst/>
              <a:defRPr/>
            </a:pPr>
            <a:r>
              <a:rPr kumimoji="0" lang="en-US" sz="800" b="1" i="0" u="none" strike="noStrike" kern="1200" cap="none" spc="0" normalizeH="0" baseline="0" noProof="0" dirty="0">
                <a:ln>
                  <a:noFill/>
                </a:ln>
                <a:effectLst/>
                <a:uLnTx/>
                <a:uFillTx/>
                <a:ea typeface="+mn-ea"/>
                <a:cs typeface="Arial" panose="020B0604020202020204" pitchFamily="34" charset="0"/>
              </a:rPr>
              <a:t>Collaborate with the HBA local chapter or regional council </a:t>
            </a:r>
            <a:r>
              <a:rPr kumimoji="0" lang="en-US" sz="800" i="0" u="none" strike="noStrike" kern="1200" cap="none" spc="0" normalizeH="0" baseline="0" noProof="0" dirty="0">
                <a:ln>
                  <a:noFill/>
                </a:ln>
                <a:effectLst/>
                <a:uLnTx/>
                <a:uFillTx/>
                <a:ea typeface="+mn-ea"/>
                <a:cs typeface="Arial" panose="020B0604020202020204" pitchFamily="34" charset="0"/>
              </a:rPr>
              <a:t>if they exist, to increase the value to Ambassadors and help them create</a:t>
            </a:r>
            <a:r>
              <a:rPr lang="en-US" sz="800" dirty="0">
                <a:cs typeface="Arial" panose="020B0604020202020204" pitchFamily="34" charset="0"/>
              </a:rPr>
              <a:t> external networks</a:t>
            </a:r>
            <a:r>
              <a:rPr kumimoji="0" lang="en-US" sz="800" i="0" u="none" strike="noStrike" kern="1200" cap="none" spc="0" normalizeH="0" baseline="0" noProof="0" dirty="0">
                <a:ln>
                  <a:noFill/>
                </a:ln>
                <a:effectLst/>
                <a:uLnTx/>
                <a:uFillTx/>
                <a:ea typeface="+mn-ea"/>
                <a:cs typeface="Arial" panose="020B0604020202020204" pitchFamily="34" charset="0"/>
              </a:rPr>
              <a:t>. </a:t>
            </a:r>
          </a:p>
          <a:p>
            <a:pPr marL="914400" marR="0" lvl="0" indent="-228600" defTabSz="914400" rtl="0" eaLnBrk="1" fontAlgn="auto" latinLnBrk="0" hangingPunct="1">
              <a:lnSpc>
                <a:spcPct val="100000"/>
              </a:lnSpc>
              <a:spcBef>
                <a:spcPts val="0"/>
              </a:spcBef>
              <a:spcAft>
                <a:spcPts val="1200"/>
              </a:spcAft>
              <a:buSzTx/>
              <a:buFont typeface="+mj-lt"/>
              <a:buAutoNum type="arabicPeriod"/>
              <a:tabLst/>
              <a:defRPr/>
            </a:pPr>
            <a:r>
              <a:rPr lang="en-US" sz="800" b="1" dirty="0">
                <a:cs typeface="Arial" panose="020B0604020202020204" pitchFamily="34" charset="0"/>
              </a:rPr>
              <a:t>Planning </a:t>
            </a:r>
            <a:r>
              <a:rPr kumimoji="0" lang="en-US" sz="800" b="1" i="0" u="none" strike="noStrike" kern="1200" cap="none" spc="0" normalizeH="0" baseline="0" noProof="0" dirty="0">
                <a:ln>
                  <a:noFill/>
                </a:ln>
                <a:effectLst/>
                <a:uLnTx/>
                <a:uFillTx/>
                <a:ea typeface="+mn-ea"/>
                <a:cs typeface="Arial" panose="020B0604020202020204" pitchFamily="34" charset="0"/>
              </a:rPr>
              <a:t>cohort meetings</a:t>
            </a:r>
            <a:r>
              <a:rPr lang="en-US" sz="800" b="1" dirty="0">
                <a:cs typeface="Arial" panose="020B0604020202020204" pitchFamily="34" charset="0"/>
              </a:rPr>
              <a:t> </a:t>
            </a:r>
            <a:r>
              <a:rPr lang="en-US" sz="800" dirty="0">
                <a:cs typeface="Arial" panose="020B0604020202020204" pitchFamily="34" charset="0"/>
              </a:rPr>
              <a:t>as </a:t>
            </a:r>
            <a:r>
              <a:rPr kumimoji="0" lang="en-US" sz="800" i="0" u="none" strike="noStrike" kern="1200" cap="none" spc="0" normalizeH="0" baseline="0" noProof="0" dirty="0">
                <a:ln>
                  <a:noFill/>
                </a:ln>
                <a:effectLst/>
                <a:uLnTx/>
                <a:uFillTx/>
                <a:ea typeface="+mn-ea"/>
                <a:cs typeface="Arial" panose="020B0604020202020204" pitchFamily="34" charset="0"/>
              </a:rPr>
              <a:t>appropriate/necessary including scheduling, invitations, agenda creation, </a:t>
            </a:r>
            <a:r>
              <a:rPr kumimoji="0" lang="en-US" sz="800" i="0" u="none" strike="noStrike" kern="1200" cap="none" spc="0" normalizeH="0" baseline="0" noProof="0" dirty="0" err="1">
                <a:ln>
                  <a:noFill/>
                </a:ln>
                <a:effectLst/>
                <a:uLnTx/>
                <a:uFillTx/>
                <a:ea typeface="+mn-ea"/>
                <a:cs typeface="Arial" panose="020B0604020202020204" pitchFamily="34" charset="0"/>
              </a:rPr>
              <a:t>etc</a:t>
            </a:r>
            <a:endParaRPr kumimoji="0" lang="en-US" sz="800" i="0" u="none" strike="noStrike" kern="1200" cap="none" spc="0" normalizeH="0" baseline="0" noProof="0" dirty="0">
              <a:ln>
                <a:noFill/>
              </a:ln>
              <a:effectLst/>
              <a:uLnTx/>
              <a:uFillTx/>
              <a:ea typeface="+mn-ea"/>
              <a:cs typeface="Arial" panose="020B0604020202020204" pitchFamily="34" charset="0"/>
            </a:endParaRPr>
          </a:p>
          <a:p>
            <a:pPr marL="914400" marR="0" lvl="0" indent="-228600" defTabSz="914400" rtl="0" eaLnBrk="1" fontAlgn="auto" latinLnBrk="0" hangingPunct="1">
              <a:lnSpc>
                <a:spcPct val="100000"/>
              </a:lnSpc>
              <a:spcBef>
                <a:spcPts val="0"/>
              </a:spcBef>
              <a:spcAft>
                <a:spcPts val="1200"/>
              </a:spcAft>
              <a:buSzTx/>
              <a:buFont typeface="+mj-lt"/>
              <a:buAutoNum type="arabicPeriod"/>
              <a:tabLst/>
              <a:defRPr/>
            </a:pPr>
            <a:r>
              <a:rPr lang="en-US" sz="800" b="1" dirty="0">
                <a:cs typeface="Arial" panose="020B0604020202020204" pitchFamily="34" charset="0"/>
              </a:rPr>
              <a:t>Plan and execute the program graduation </a:t>
            </a:r>
            <a:r>
              <a:rPr lang="en-US" sz="800" dirty="0">
                <a:cs typeface="Arial" panose="020B0604020202020204" pitchFamily="34" charset="0"/>
              </a:rPr>
              <a:t>and accompanying festivities</a:t>
            </a:r>
            <a:endParaRPr kumimoji="0" lang="en-US" sz="800" b="1" i="0" u="none" strike="noStrike" kern="1200" cap="none" spc="0" normalizeH="0" baseline="0" noProof="0" dirty="0">
              <a:ln>
                <a:noFill/>
              </a:ln>
              <a:effectLst/>
              <a:uLnTx/>
              <a:uFillTx/>
              <a:ea typeface="+mn-ea"/>
              <a:cs typeface="Arial" panose="020B0604020202020204" pitchFamily="34" charset="0"/>
            </a:endParaRPr>
          </a:p>
        </p:txBody>
      </p:sp>
      <p:sp>
        <p:nvSpPr>
          <p:cNvPr id="7" name="Title 6">
            <a:extLst>
              <a:ext uri="{FF2B5EF4-FFF2-40B4-BE49-F238E27FC236}">
                <a16:creationId xmlns:a16="http://schemas.microsoft.com/office/drawing/2014/main" id="{59DCB7FE-9FA5-9D6F-9C73-BB5E59D7F291}"/>
              </a:ext>
            </a:extLst>
          </p:cNvPr>
          <p:cNvSpPr>
            <a:spLocks noGrp="1"/>
          </p:cNvSpPr>
          <p:nvPr>
            <p:ph type="title"/>
          </p:nvPr>
        </p:nvSpPr>
        <p:spPr/>
        <p:txBody>
          <a:bodyPr>
            <a:normAutofit/>
          </a:bodyPr>
          <a:lstStyle/>
          <a:p>
            <a:r>
              <a:rPr lang="en-US" sz="4000" b="1" dirty="0">
                <a:latin typeface="+mj-lt"/>
              </a:rPr>
              <a:t>Executive Committee Meetings</a:t>
            </a:r>
            <a:endParaRPr lang="en-US" dirty="0"/>
          </a:p>
        </p:txBody>
      </p:sp>
      <p:sp>
        <p:nvSpPr>
          <p:cNvPr id="2" name="Text Placeholder 1">
            <a:extLst>
              <a:ext uri="{FF2B5EF4-FFF2-40B4-BE49-F238E27FC236}">
                <a16:creationId xmlns:a16="http://schemas.microsoft.com/office/drawing/2014/main" id="{B4F087BD-520A-3D26-0A7F-4F14C9678A2F}"/>
              </a:ext>
            </a:extLst>
          </p:cNvPr>
          <p:cNvSpPr>
            <a:spLocks noGrp="1"/>
          </p:cNvSpPr>
          <p:nvPr>
            <p:ph type="body" sz="quarter" idx="10"/>
          </p:nvPr>
        </p:nvSpPr>
        <p:spPr>
          <a:xfrm>
            <a:off x="242467" y="1564850"/>
            <a:ext cx="7366348" cy="4928023"/>
          </a:xfrm>
        </p:spPr>
        <p:txBody>
          <a:bodyPr>
            <a:normAutofit fontScale="92500"/>
          </a:bodyPr>
          <a:lstStyle/>
          <a:p>
            <a:pPr marL="0" indent="0" algn="just">
              <a:lnSpc>
                <a:spcPct val="120000"/>
              </a:lnSpc>
              <a:buNone/>
            </a:pPr>
            <a:r>
              <a:rPr lang="en-US" sz="1400" dirty="0"/>
              <a:t>The executive committee is the cohort’s leadership team and meets monthly (or more frequently if deemed necessary) </a:t>
            </a:r>
            <a:r>
              <a:rPr lang="en-US" sz="1400" b="1" dirty="0">
                <a:solidFill>
                  <a:schemeClr val="accent2"/>
                </a:solidFill>
              </a:rPr>
              <a:t>with the HBA Advisors</a:t>
            </a:r>
            <a:r>
              <a:rPr lang="en-US" sz="1400" b="1" dirty="0"/>
              <a:t> </a:t>
            </a:r>
            <a:r>
              <a:rPr lang="en-US" sz="1400" dirty="0"/>
              <a:t>to drive the cohort’s progress forward. </a:t>
            </a:r>
          </a:p>
          <a:p>
            <a:pPr marL="0" indent="0" algn="just">
              <a:lnSpc>
                <a:spcPct val="120000"/>
              </a:lnSpc>
              <a:buNone/>
            </a:pPr>
            <a:r>
              <a:rPr lang="en-US" sz="1400" dirty="0"/>
              <a:t>The group works together collaboratively to accomplish their areas of oversight, determining how each responsibility gets done throughout the course of the program, and leading without authority in their governance of the cohort overall. Like the rest of the cohort, they are self-driven, making their own decisions and doing the work necessary to achieve their goals. </a:t>
            </a:r>
          </a:p>
          <a:p>
            <a:pPr marL="0" indent="0" algn="just">
              <a:lnSpc>
                <a:spcPct val="120000"/>
              </a:lnSpc>
              <a:buNone/>
            </a:pPr>
            <a:r>
              <a:rPr lang="en-US" sz="1400" dirty="0"/>
              <a:t>The first executive committee meeting should happen within 2-4 weeks of the Launch. During this meeting, some of the first priorities of the group are:</a:t>
            </a:r>
          </a:p>
          <a:p>
            <a:pPr marL="457200" lvl="2" indent="-285750" algn="just">
              <a:lnSpc>
                <a:spcPct val="120000"/>
              </a:lnSpc>
              <a:spcBef>
                <a:spcPts val="0"/>
              </a:spcBef>
            </a:pPr>
            <a:endParaRPr lang="en-US" sz="1200" dirty="0">
              <a:latin typeface="Tahoma" panose="020B0604030504040204" pitchFamily="34" charset="0"/>
              <a:ea typeface="Tahoma" panose="020B0604030504040204" pitchFamily="34" charset="0"/>
              <a:cs typeface="Tahoma" panose="020B0604030504040204" pitchFamily="34" charset="0"/>
            </a:endParaRPr>
          </a:p>
          <a:p>
            <a:pPr marL="457200" lvl="2" indent="-285750" algn="just">
              <a:lnSpc>
                <a:spcPct val="120000"/>
              </a:lnSpc>
              <a:spcBef>
                <a:spcPts val="0"/>
              </a:spcBef>
            </a:pPr>
            <a:r>
              <a:rPr lang="en-US" sz="1200" dirty="0">
                <a:latin typeface="Tahoma" panose="020B0604030504040204" pitchFamily="34" charset="0"/>
                <a:ea typeface="Tahoma" panose="020B0604030504040204" pitchFamily="34" charset="0"/>
                <a:cs typeface="Tahoma" panose="020B0604030504040204" pitchFamily="34" charset="0"/>
              </a:rPr>
              <a:t>Setting up the Executive Committee meeting series moving forward, ensuring </a:t>
            </a:r>
            <a:r>
              <a:rPr lang="en-US" sz="1200" b="1" dirty="0">
                <a:solidFill>
                  <a:schemeClr val="accent2"/>
                </a:solidFill>
                <a:latin typeface="Tahoma" panose="020B0604030504040204" pitchFamily="34" charset="0"/>
                <a:ea typeface="Tahoma" panose="020B0604030504040204" pitchFamily="34" charset="0"/>
                <a:cs typeface="Tahoma" panose="020B0604030504040204" pitchFamily="34" charset="0"/>
              </a:rPr>
              <a:t>HBA Advisors </a:t>
            </a:r>
            <a:r>
              <a:rPr lang="en-US" sz="1200" dirty="0">
                <a:latin typeface="Tahoma" panose="020B0604030504040204" pitchFamily="34" charset="0"/>
                <a:ea typeface="Tahoma" panose="020B0604030504040204" pitchFamily="34" charset="0"/>
                <a:cs typeface="Tahoma" panose="020B0604030504040204" pitchFamily="34" charset="0"/>
              </a:rPr>
              <a:t>are invited to all</a:t>
            </a:r>
          </a:p>
          <a:p>
            <a:pPr marL="457200" lvl="2" indent="-285750" algn="just">
              <a:lnSpc>
                <a:spcPct val="120000"/>
              </a:lnSpc>
              <a:spcBef>
                <a:spcPts val="0"/>
              </a:spcBef>
            </a:pPr>
            <a:r>
              <a:rPr lang="en-US" sz="1200" dirty="0">
                <a:solidFill>
                  <a:srgbClr val="FF0000"/>
                </a:solidFill>
                <a:latin typeface="Tahoma" panose="020B0604030504040204" pitchFamily="34" charset="0"/>
                <a:ea typeface="Tahoma" panose="020B0604030504040204" pitchFamily="34" charset="0"/>
                <a:cs typeface="Tahoma" panose="020B0604030504040204" pitchFamily="34" charset="0"/>
              </a:rPr>
              <a:t>Ensuring the cohort’s Group Initiatives are finalized and the team leads identified within 30 days of launch</a:t>
            </a:r>
          </a:p>
          <a:p>
            <a:pPr marL="457200" lvl="2" indent="-285750" algn="just">
              <a:lnSpc>
                <a:spcPct val="120000"/>
              </a:lnSpc>
              <a:spcBef>
                <a:spcPts val="0"/>
              </a:spcBef>
            </a:pPr>
            <a:r>
              <a:rPr lang="en-US" sz="1200" dirty="0">
                <a:latin typeface="Tahoma" panose="020B0604030504040204" pitchFamily="34" charset="0"/>
                <a:ea typeface="Tahoma" panose="020B0604030504040204" pitchFamily="34" charset="0"/>
                <a:cs typeface="Tahoma" panose="020B0604030504040204" pitchFamily="34" charset="0"/>
              </a:rPr>
              <a:t>Scheduling first cohort meeting (usually within 45 days of launch, if deemed necessary)</a:t>
            </a:r>
          </a:p>
          <a:p>
            <a:pPr marL="457200" lvl="2" indent="-285750" algn="just">
              <a:lnSpc>
                <a:spcPct val="120000"/>
              </a:lnSpc>
              <a:spcBef>
                <a:spcPts val="0"/>
              </a:spcBef>
            </a:pPr>
            <a:r>
              <a:rPr lang="en-US" sz="1200" dirty="0"/>
              <a:t>Identifying 1-2 members to be the direct points of contact with the HBA Program Excellence Manager, to check in at regular intervals during the program usually via quick survey. The program Champions should facilitate the connection to the PEM should they need to request a live meeting.</a:t>
            </a:r>
          </a:p>
          <a:p>
            <a:pPr marL="0" indent="0" algn="just">
              <a:lnSpc>
                <a:spcPct val="120000"/>
              </a:lnSpc>
              <a:buNone/>
            </a:pPr>
            <a:r>
              <a:rPr lang="en-US" sz="1400" b="1" dirty="0"/>
              <a:t>It is absolutely critical that the executive committee invite both of the </a:t>
            </a:r>
            <a:r>
              <a:rPr lang="en-US" sz="1400" b="1" dirty="0">
                <a:solidFill>
                  <a:schemeClr val="accent2"/>
                </a:solidFill>
              </a:rPr>
              <a:t>HBA</a:t>
            </a:r>
            <a:r>
              <a:rPr lang="en-US" sz="1400" b="1" dirty="0"/>
              <a:t> </a:t>
            </a:r>
            <a:r>
              <a:rPr lang="en-US" sz="1400" b="1" dirty="0">
                <a:solidFill>
                  <a:schemeClr val="accent2"/>
                </a:solidFill>
              </a:rPr>
              <a:t>Advisors</a:t>
            </a:r>
            <a:r>
              <a:rPr lang="en-US" sz="1400" b="1" dirty="0"/>
              <a:t> to their meetings to ensure the cohort receives the guidance and support promised by the HBA. </a:t>
            </a:r>
            <a:r>
              <a:rPr lang="en-US" sz="1400" dirty="0"/>
              <a:t>This team is ultimately in charge, but the </a:t>
            </a:r>
            <a:r>
              <a:rPr lang="en-US" sz="1400" b="1" dirty="0">
                <a:solidFill>
                  <a:schemeClr val="accent2"/>
                </a:solidFill>
              </a:rPr>
              <a:t>HBA Advisors </a:t>
            </a:r>
            <a:r>
              <a:rPr lang="en-US" sz="1400" dirty="0"/>
              <a:t>are there to help them start up the program and guide them throughout.</a:t>
            </a:r>
            <a:endParaRPr lang="en-US" sz="1400" b="1" dirty="0"/>
          </a:p>
        </p:txBody>
      </p:sp>
      <p:sp>
        <p:nvSpPr>
          <p:cNvPr id="5" name="Down Arrow 4">
            <a:extLst>
              <a:ext uri="{FF2B5EF4-FFF2-40B4-BE49-F238E27FC236}">
                <a16:creationId xmlns:a16="http://schemas.microsoft.com/office/drawing/2014/main" id="{E6CECD24-016C-A746-91BD-2918566AD88F}"/>
              </a:ext>
            </a:extLst>
          </p:cNvPr>
          <p:cNvSpPr/>
          <p:nvPr/>
        </p:nvSpPr>
        <p:spPr>
          <a:xfrm>
            <a:off x="9927713" y="576197"/>
            <a:ext cx="331104" cy="798820"/>
          </a:xfrm>
          <a:prstGeom prst="downArrow">
            <a:avLst>
              <a:gd name="adj1" fmla="val 100000"/>
              <a:gd name="adj2" fmla="val 5000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6113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6160C-84E7-3AC3-7927-E697FC90C754}"/>
              </a:ext>
            </a:extLst>
          </p:cNvPr>
          <p:cNvSpPr>
            <a:spLocks noGrp="1"/>
          </p:cNvSpPr>
          <p:nvPr>
            <p:ph type="title"/>
          </p:nvPr>
        </p:nvSpPr>
        <p:spPr/>
        <p:txBody>
          <a:bodyPr>
            <a:normAutofit/>
          </a:bodyPr>
          <a:lstStyle/>
          <a:p>
            <a:r>
              <a:rPr lang="en-US" dirty="0"/>
              <a:t>Examples</a:t>
            </a:r>
            <a:br>
              <a:rPr lang="en-US" dirty="0"/>
            </a:br>
            <a:r>
              <a:rPr lang="en-US" sz="1600" dirty="0"/>
              <a:t>of how to apply situational leadership and emphasizing concepts of self-directed learning </a:t>
            </a:r>
            <a:endParaRPr lang="en-US" dirty="0"/>
          </a:p>
        </p:txBody>
      </p:sp>
      <p:graphicFrame>
        <p:nvGraphicFramePr>
          <p:cNvPr id="4" name="Table 3">
            <a:extLst>
              <a:ext uri="{FF2B5EF4-FFF2-40B4-BE49-F238E27FC236}">
                <a16:creationId xmlns:a16="http://schemas.microsoft.com/office/drawing/2014/main" id="{968297FA-FB58-C238-E24B-DE08E0493C07}"/>
              </a:ext>
            </a:extLst>
          </p:cNvPr>
          <p:cNvGraphicFramePr>
            <a:graphicFrameLocks noGrp="1"/>
          </p:cNvGraphicFramePr>
          <p:nvPr/>
        </p:nvGraphicFramePr>
        <p:xfrm>
          <a:off x="2936507" y="1778866"/>
          <a:ext cx="8128000" cy="466852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4138556617"/>
                    </a:ext>
                  </a:extLst>
                </a:gridCol>
                <a:gridCol w="4064000">
                  <a:extLst>
                    <a:ext uri="{9D8B030D-6E8A-4147-A177-3AD203B41FA5}">
                      <a16:colId xmlns:a16="http://schemas.microsoft.com/office/drawing/2014/main" val="1686472402"/>
                    </a:ext>
                  </a:extLst>
                </a:gridCol>
              </a:tblGrid>
              <a:tr h="370840">
                <a:tc>
                  <a:txBody>
                    <a:bodyPr/>
                    <a:lstStyle/>
                    <a:p>
                      <a:r>
                        <a:rPr lang="en-US" dirty="0"/>
                        <a:t>Challenge</a:t>
                      </a:r>
                    </a:p>
                  </a:txBody>
                  <a:tcPr/>
                </a:tc>
                <a:tc>
                  <a:txBody>
                    <a:bodyPr/>
                    <a:lstStyle/>
                    <a:p>
                      <a:r>
                        <a:rPr lang="en-US" dirty="0"/>
                        <a:t>Potential solution</a:t>
                      </a:r>
                    </a:p>
                  </a:txBody>
                  <a:tcPr/>
                </a:tc>
                <a:extLst>
                  <a:ext uri="{0D108BD9-81ED-4DB2-BD59-A6C34878D82A}">
                    <a16:rowId xmlns:a16="http://schemas.microsoft.com/office/drawing/2014/main" val="270845822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Someone is dominating a work group meeting and others are not speaking</a:t>
                      </a:r>
                    </a:p>
                    <a:p>
                      <a:endParaRPr lang="en-US" sz="1400" dirty="0"/>
                    </a:p>
                  </a:txBody>
                  <a:tcPr/>
                </a:tc>
                <a:tc>
                  <a:txBody>
                    <a:bodyPr/>
                    <a:lstStyle/>
                    <a:p>
                      <a:r>
                        <a:rPr lang="en-US" sz="1400" dirty="0"/>
                        <a:t>Advisor says: You have great insights, but I’d love to hear others viewpoints as well… XXX, what do you think about this?</a:t>
                      </a:r>
                    </a:p>
                  </a:txBody>
                  <a:tcPr/>
                </a:tc>
                <a:extLst>
                  <a:ext uri="{0D108BD9-81ED-4DB2-BD59-A6C34878D82A}">
                    <a16:rowId xmlns:a16="http://schemas.microsoft.com/office/drawing/2014/main" val="2768144570"/>
                  </a:ext>
                </a:extLst>
              </a:tr>
              <a:tr h="370840">
                <a:tc>
                  <a:txBody>
                    <a:bodyPr/>
                    <a:lstStyle/>
                    <a:p>
                      <a:r>
                        <a:rPr lang="en-US" sz="1400" dirty="0"/>
                        <a:t>Challenges with encouraging group collaboration/discussion</a:t>
                      </a:r>
                    </a:p>
                  </a:txBody>
                  <a:tcPr/>
                </a:tc>
                <a:tc>
                  <a:txBody>
                    <a:bodyPr/>
                    <a:lstStyle/>
                    <a:p>
                      <a:r>
                        <a:rPr lang="en-US" sz="1400" dirty="0"/>
                        <a:t>Ask at the close of the meeting: does everyone feel like they were heard?</a:t>
                      </a:r>
                    </a:p>
                  </a:txBody>
                  <a:tcPr/>
                </a:tc>
                <a:extLst>
                  <a:ext uri="{0D108BD9-81ED-4DB2-BD59-A6C34878D82A}">
                    <a16:rowId xmlns:a16="http://schemas.microsoft.com/office/drawing/2014/main" val="930373042"/>
                  </a:ext>
                </a:extLst>
              </a:tr>
              <a:tr h="370840">
                <a:tc>
                  <a:txBody>
                    <a:bodyPr/>
                    <a:lstStyle/>
                    <a:p>
                      <a:r>
                        <a:rPr lang="en-US" sz="1400" dirty="0"/>
                        <a:t>Team doesn’t even know where to start</a:t>
                      </a:r>
                    </a:p>
                  </a:txBody>
                  <a:tcPr/>
                </a:tc>
                <a:tc>
                  <a:txBody>
                    <a:bodyPr/>
                    <a:lstStyle/>
                    <a:p>
                      <a:r>
                        <a:rPr lang="en-US" sz="1400" dirty="0"/>
                        <a:t>Take a little ownership of the first meeting(s), and direct them to top first tasks and the resources to complete</a:t>
                      </a:r>
                    </a:p>
                  </a:txBody>
                  <a:tcPr/>
                </a:tc>
                <a:extLst>
                  <a:ext uri="{0D108BD9-81ED-4DB2-BD59-A6C34878D82A}">
                    <a16:rowId xmlns:a16="http://schemas.microsoft.com/office/drawing/2014/main" val="2166601945"/>
                  </a:ext>
                </a:extLst>
              </a:tr>
              <a:tr h="370840">
                <a:tc>
                  <a:txBody>
                    <a:bodyPr/>
                    <a:lstStyle/>
                    <a:p>
                      <a:r>
                        <a:rPr lang="en-US" sz="1400" dirty="0"/>
                        <a:t>Cohort member is unable to speak up or step up to make a decision. </a:t>
                      </a:r>
                    </a:p>
                  </a:txBody>
                  <a:tcPr/>
                </a:tc>
                <a:tc>
                  <a:txBody>
                    <a:bodyPr/>
                    <a:lstStyle/>
                    <a:p>
                      <a:r>
                        <a:rPr lang="en-US" sz="1400" dirty="0"/>
                        <a:t>Acknowledge: this is the first time you’ve done this, and it’s ok to feel uncomfortable. Lets brain storm solutions to make you feel more confident in XYZ decision or direction</a:t>
                      </a:r>
                    </a:p>
                  </a:txBody>
                  <a:tcPr/>
                </a:tc>
                <a:extLst>
                  <a:ext uri="{0D108BD9-81ED-4DB2-BD59-A6C34878D82A}">
                    <a16:rowId xmlns:a16="http://schemas.microsoft.com/office/drawing/2014/main" val="2828406017"/>
                  </a:ext>
                </a:extLst>
              </a:tr>
              <a:tr h="370840">
                <a:tc>
                  <a:txBody>
                    <a:bodyPr/>
                    <a:lstStyle/>
                    <a:p>
                      <a:r>
                        <a:rPr lang="en-US" sz="1400" dirty="0"/>
                        <a:t>Group Initiative is falling behind on progress</a:t>
                      </a:r>
                    </a:p>
                  </a:txBody>
                  <a:tcPr/>
                </a:tc>
                <a:tc>
                  <a:txBody>
                    <a:bodyPr/>
                    <a:lstStyle/>
                    <a:p>
                      <a:r>
                        <a:rPr lang="en-US" sz="1400" dirty="0"/>
                        <a:t>Affirm: This is a very common challenge, lets dissect the workgroup problem. Maybe we need to simplify the problem statement or initiative to bring it to completion. Or lets review the project plan to see where we can streamline/re-distribute efforts or adjust the timelines.</a:t>
                      </a:r>
                    </a:p>
                  </a:txBody>
                  <a:tcPr/>
                </a:tc>
                <a:extLst>
                  <a:ext uri="{0D108BD9-81ED-4DB2-BD59-A6C34878D82A}">
                    <a16:rowId xmlns:a16="http://schemas.microsoft.com/office/drawing/2014/main" val="2638313063"/>
                  </a:ext>
                </a:extLst>
              </a:tr>
            </a:tbl>
          </a:graphicData>
        </a:graphic>
      </p:graphicFrame>
    </p:spTree>
    <p:extLst>
      <p:ext uri="{BB962C8B-B14F-4D97-AF65-F5344CB8AC3E}">
        <p14:creationId xmlns:p14="http://schemas.microsoft.com/office/powerpoint/2010/main" val="22173693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2F3559-F4EF-8CD4-ABCD-784C23673242}"/>
              </a:ext>
            </a:extLst>
          </p:cNvPr>
          <p:cNvSpPr>
            <a:spLocks noGrp="1"/>
          </p:cNvSpPr>
          <p:nvPr>
            <p:ph type="title"/>
          </p:nvPr>
        </p:nvSpPr>
        <p:spPr/>
        <p:txBody>
          <a:bodyPr/>
          <a:lstStyle/>
          <a:p>
            <a:r>
              <a:rPr lang="en-US"/>
              <a:t>The First 45 Days</a:t>
            </a:r>
          </a:p>
        </p:txBody>
      </p:sp>
      <p:sp>
        <p:nvSpPr>
          <p:cNvPr id="5" name="Text Placeholder 4">
            <a:extLst>
              <a:ext uri="{FF2B5EF4-FFF2-40B4-BE49-F238E27FC236}">
                <a16:creationId xmlns:a16="http://schemas.microsoft.com/office/drawing/2014/main" id="{DFE32294-A8FC-16D3-7DAF-D5DA05125000}"/>
              </a:ext>
            </a:extLst>
          </p:cNvPr>
          <p:cNvSpPr>
            <a:spLocks noGrp="1"/>
          </p:cNvSpPr>
          <p:nvPr>
            <p:ph type="body" sz="quarter" idx="10"/>
          </p:nvPr>
        </p:nvSpPr>
        <p:spPr/>
        <p:txBody>
          <a:bodyPr vert="horz" lIns="91440" tIns="45720" rIns="91440" bIns="45720" rtlCol="0" anchor="t">
            <a:normAutofit fontScale="92500" lnSpcReduction="20000"/>
          </a:bodyPr>
          <a:lstStyle/>
          <a:p>
            <a:pPr marL="0" indent="0">
              <a:buNone/>
            </a:pPr>
            <a:r>
              <a:rPr lang="en-US" b="1" i="1">
                <a:latin typeface="Tahoma"/>
                <a:ea typeface="Tahoma"/>
                <a:cs typeface="Tahoma"/>
              </a:rPr>
              <a:t>The most important of the program...</a:t>
            </a:r>
          </a:p>
          <a:p>
            <a:pPr marL="0" indent="0">
              <a:buNone/>
            </a:pPr>
            <a:endParaRPr lang="en-US"/>
          </a:p>
          <a:p>
            <a:pPr marL="0" indent="0">
              <a:buNone/>
            </a:pPr>
            <a:r>
              <a:rPr lang="en-US">
                <a:latin typeface="Tahoma"/>
                <a:ea typeface="Tahoma"/>
                <a:cs typeface="Tahoma"/>
              </a:rPr>
              <a:t>This period is the most challenging for our Ambassadors, and where they need support from the HBA most! </a:t>
            </a:r>
          </a:p>
          <a:p>
            <a:pPr marL="0" indent="0">
              <a:buNone/>
            </a:pPr>
            <a:r>
              <a:rPr lang="en-US">
                <a:latin typeface="Tahoma"/>
                <a:ea typeface="Tahoma"/>
                <a:cs typeface="Tahoma"/>
              </a:rPr>
              <a:t>During this time the Ambassadors are usually:</a:t>
            </a:r>
            <a:endParaRPr lang="en-US"/>
          </a:p>
          <a:p>
            <a:pPr marL="1143000" marR="0" lvl="2" indent="-228600">
              <a:lnSpc>
                <a:spcPct val="107000"/>
              </a:lnSpc>
              <a:spcBef>
                <a:spcPts val="0"/>
              </a:spcBef>
              <a:spcAft>
                <a:spcPts val="0"/>
              </a:spcAft>
              <a:buFont typeface="Wingdings" panose="05000000000000000000" pitchFamily="2" charset="2"/>
              <a:buChar char=""/>
            </a:pPr>
            <a:endParaRPr lang="en-US" sz="1800">
              <a:effectLst/>
              <a:latin typeface="Tahoma"/>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r>
              <a:rPr lang="en-US" sz="1800">
                <a:effectLst/>
                <a:latin typeface="Tahoma"/>
                <a:ea typeface="Calibri" panose="020F0502020204030204" pitchFamily="34" charset="0"/>
                <a:cs typeface="Times New Roman"/>
              </a:rPr>
              <a:t>Selecting team leads</a:t>
            </a:r>
          </a:p>
          <a:p>
            <a:pPr marL="1143000" marR="0" lvl="2" indent="-228600">
              <a:lnSpc>
                <a:spcPct val="107000"/>
              </a:lnSpc>
              <a:spcBef>
                <a:spcPts val="0"/>
              </a:spcBef>
              <a:spcAft>
                <a:spcPts val="0"/>
              </a:spcAft>
              <a:buFont typeface="Wingdings" panose="05000000000000000000" pitchFamily="2" charset="2"/>
              <a:buChar char=""/>
            </a:pPr>
            <a:r>
              <a:rPr lang="en-US" sz="1800">
                <a:effectLst/>
                <a:latin typeface="Tahoma"/>
                <a:ea typeface="Calibri" panose="020F0502020204030204" pitchFamily="34" charset="0"/>
                <a:cs typeface="Times New Roman"/>
              </a:rPr>
              <a:t>Refining group initiatives, charters</a:t>
            </a:r>
          </a:p>
          <a:p>
            <a:pPr marL="1143000" marR="0" lvl="2" indent="-228600">
              <a:lnSpc>
                <a:spcPct val="107000"/>
              </a:lnSpc>
              <a:spcBef>
                <a:spcPts val="0"/>
              </a:spcBef>
              <a:spcAft>
                <a:spcPts val="0"/>
              </a:spcAft>
              <a:buFont typeface="Wingdings" panose="05000000000000000000" pitchFamily="2" charset="2"/>
              <a:buChar char=""/>
            </a:pPr>
            <a:r>
              <a:rPr lang="en-US" sz="1800">
                <a:effectLst/>
                <a:latin typeface="Tahoma"/>
                <a:ea typeface="Calibri" panose="020F0502020204030204" pitchFamily="34" charset="0"/>
                <a:cs typeface="Times New Roman"/>
              </a:rPr>
              <a:t>Conducing necessary research</a:t>
            </a:r>
          </a:p>
          <a:p>
            <a:pPr marL="1143000" marR="0" lvl="2" indent="-228600">
              <a:lnSpc>
                <a:spcPct val="107000"/>
              </a:lnSpc>
              <a:spcBef>
                <a:spcPts val="0"/>
              </a:spcBef>
              <a:spcAft>
                <a:spcPts val="0"/>
              </a:spcAft>
              <a:buFont typeface="Wingdings" panose="05000000000000000000" pitchFamily="2" charset="2"/>
              <a:buChar char=""/>
            </a:pPr>
            <a:r>
              <a:rPr lang="en-US" sz="1800">
                <a:effectLst/>
                <a:latin typeface="Tahoma"/>
                <a:ea typeface="Calibri" panose="020F0502020204030204" pitchFamily="34" charset="0"/>
                <a:cs typeface="Times New Roman"/>
              </a:rPr>
              <a:t>Cross-functional collaboration</a:t>
            </a:r>
          </a:p>
          <a:p>
            <a:pPr marL="1143000" marR="0" lvl="2" indent="-228600">
              <a:lnSpc>
                <a:spcPct val="107000"/>
              </a:lnSpc>
              <a:spcBef>
                <a:spcPts val="0"/>
              </a:spcBef>
              <a:spcAft>
                <a:spcPts val="800"/>
              </a:spcAft>
              <a:buFont typeface="Wingdings" panose="05000000000000000000" pitchFamily="2" charset="2"/>
              <a:buChar char=""/>
            </a:pPr>
            <a:r>
              <a:rPr lang="en-US" sz="1800">
                <a:effectLst/>
                <a:latin typeface="Tahoma"/>
                <a:ea typeface="Calibri" panose="020F0502020204030204" pitchFamily="34" charset="0"/>
                <a:cs typeface="Times New Roman"/>
              </a:rPr>
              <a:t>And often conducting an MVP presentation: are the ideas really viable?</a:t>
            </a:r>
          </a:p>
          <a:p>
            <a:pPr marL="0" indent="0">
              <a:buNone/>
            </a:pPr>
            <a:endParaRPr lang="en-US"/>
          </a:p>
        </p:txBody>
      </p:sp>
    </p:spTree>
    <p:extLst>
      <p:ext uri="{BB962C8B-B14F-4D97-AF65-F5344CB8AC3E}">
        <p14:creationId xmlns:p14="http://schemas.microsoft.com/office/powerpoint/2010/main" val="12528173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BCDE-524B-953A-D32D-5ADA3D0FAE3D}"/>
              </a:ext>
            </a:extLst>
          </p:cNvPr>
          <p:cNvSpPr>
            <a:spLocks noGrp="1"/>
          </p:cNvSpPr>
          <p:nvPr>
            <p:ph type="title"/>
          </p:nvPr>
        </p:nvSpPr>
        <p:spPr/>
        <p:txBody>
          <a:bodyPr/>
          <a:lstStyle/>
          <a:p>
            <a:r>
              <a:rPr lang="en-US"/>
              <a:t>What happens at the start?</a:t>
            </a:r>
          </a:p>
        </p:txBody>
      </p:sp>
      <p:sp>
        <p:nvSpPr>
          <p:cNvPr id="3" name="Text Placeholder 2">
            <a:extLst>
              <a:ext uri="{FF2B5EF4-FFF2-40B4-BE49-F238E27FC236}">
                <a16:creationId xmlns:a16="http://schemas.microsoft.com/office/drawing/2014/main" id="{506CEAD0-2EA1-570D-B038-03B22DB4992C}"/>
              </a:ext>
            </a:extLst>
          </p:cNvPr>
          <p:cNvSpPr>
            <a:spLocks noGrp="1"/>
          </p:cNvSpPr>
          <p:nvPr>
            <p:ph type="body" sz="quarter" idx="10"/>
          </p:nvPr>
        </p:nvSpPr>
        <p:spPr/>
        <p:txBody>
          <a:bodyPr vert="horz" lIns="91440" tIns="45720" rIns="91440" bIns="45720" rtlCol="0" anchor="t">
            <a:normAutofit fontScale="85000" lnSpcReduction="20000"/>
          </a:bodyPr>
          <a:lstStyle/>
          <a:p>
            <a:pPr marL="0" indent="0">
              <a:lnSpc>
                <a:spcPct val="107000"/>
              </a:lnSpc>
              <a:spcBef>
                <a:spcPts val="0"/>
              </a:spcBef>
              <a:spcAft>
                <a:spcPts val="800"/>
              </a:spcAft>
              <a:buNone/>
            </a:pPr>
            <a:r>
              <a:rPr lang="en-US" sz="1800">
                <a:latin typeface="+mj-lt"/>
                <a:ea typeface="Calibri" panose="020F0502020204030204" pitchFamily="34" charset="0"/>
                <a:cs typeface="Times New Roman"/>
              </a:rPr>
              <a:t>The first 45 days, the Ambassadors</a:t>
            </a:r>
            <a:r>
              <a:rPr lang="en-US" sz="1800">
                <a:effectLst/>
                <a:latin typeface="+mj-lt"/>
                <a:ea typeface="Calibri" panose="020F0502020204030204" pitchFamily="34" charset="0"/>
                <a:cs typeface="Times New Roman"/>
              </a:rPr>
              <a:t> are experiencing leadership immersion for the first time. It is a grey area for them – </a:t>
            </a:r>
            <a:r>
              <a:rPr lang="en-US" sz="1800">
                <a:latin typeface="+mj-lt"/>
                <a:ea typeface="Calibri" panose="020F0502020204030204" pitchFamily="34" charset="0"/>
                <a:cs typeface="Times New Roman"/>
              </a:rPr>
              <a:t>many</a:t>
            </a:r>
            <a:r>
              <a:rPr lang="en-US" sz="1800">
                <a:effectLst/>
                <a:latin typeface="+mj-lt"/>
                <a:ea typeface="Calibri" panose="020F0502020204030204" pitchFamily="34" charset="0"/>
                <a:cs typeface="Times New Roman"/>
              </a:rPr>
              <a:t> have never been in a position like this </a:t>
            </a:r>
            <a:r>
              <a:rPr lang="en-US" sz="1800">
                <a:latin typeface="+mj-lt"/>
                <a:ea typeface="Calibri" panose="020F0502020204030204" pitchFamily="34" charset="0"/>
                <a:cs typeface="Times New Roman"/>
              </a:rPr>
              <a:t>before. They may feel like they are moving blindly, so it is up to the HBA to help them navigate</a:t>
            </a:r>
            <a:r>
              <a:rPr lang="en-US" sz="1800">
                <a:effectLst/>
                <a:latin typeface="+mj-lt"/>
                <a:ea typeface="Calibri" panose="020F0502020204030204" pitchFamily="34" charset="0"/>
                <a:cs typeface="Times New Roman"/>
              </a:rPr>
              <a:t> cross-functional collaboration, feel empowered to make decisions like selecting leaders independently, and refine the ideas they will develop.</a:t>
            </a:r>
            <a:r>
              <a:rPr lang="en-US" sz="1800">
                <a:latin typeface="+mj-lt"/>
                <a:ea typeface="Calibri" panose="020F0502020204030204" pitchFamily="34" charset="0"/>
                <a:cs typeface="Times New Roman"/>
              </a:rPr>
              <a:t> </a:t>
            </a:r>
            <a:endParaRPr lang="en-US"/>
          </a:p>
          <a:p>
            <a:pPr marL="0" indent="0">
              <a:lnSpc>
                <a:spcPct val="107000"/>
              </a:lnSpc>
              <a:spcBef>
                <a:spcPts val="0"/>
              </a:spcBef>
              <a:spcAft>
                <a:spcPts val="800"/>
              </a:spcAft>
              <a:buNone/>
            </a:pPr>
            <a:endParaRPr lang="en-US" sz="1800">
              <a:latin typeface="+mj-lt"/>
              <a:ea typeface="Calibri" panose="020F0502020204030204" pitchFamily="34" charset="0"/>
              <a:cs typeface="Times New Roman"/>
            </a:endParaRPr>
          </a:p>
          <a:p>
            <a:pPr marL="0" indent="0">
              <a:lnSpc>
                <a:spcPct val="107000"/>
              </a:lnSpc>
              <a:spcBef>
                <a:spcPts val="0"/>
              </a:spcBef>
              <a:spcAft>
                <a:spcPts val="800"/>
              </a:spcAft>
              <a:buNone/>
            </a:pPr>
            <a:r>
              <a:rPr lang="en-US" sz="1800">
                <a:latin typeface="+mj-lt"/>
                <a:ea typeface="Calibri" panose="020F0502020204030204" pitchFamily="34" charset="0"/>
                <a:cs typeface="Times New Roman"/>
              </a:rPr>
              <a:t>This period is </a:t>
            </a:r>
            <a:r>
              <a:rPr lang="en-US" sz="1800" b="1" i="1">
                <a:latin typeface="+mj-lt"/>
                <a:ea typeface="Calibri" panose="020F0502020204030204" pitchFamily="34" charset="0"/>
                <a:cs typeface="Times New Roman"/>
              </a:rPr>
              <a:t>critical</a:t>
            </a:r>
            <a:r>
              <a:rPr lang="en-US" sz="1800">
                <a:effectLst/>
                <a:latin typeface="+mj-lt"/>
                <a:ea typeface="Calibri" panose="020F0502020204030204" pitchFamily="34" charset="0"/>
                <a:cs typeface="Times New Roman"/>
              </a:rPr>
              <a:t> to:</a:t>
            </a:r>
            <a:endParaRPr lang="en-US"/>
          </a:p>
          <a:p>
            <a:pPr>
              <a:lnSpc>
                <a:spcPct val="107000"/>
              </a:lnSpc>
              <a:spcBef>
                <a:spcPts val="0"/>
              </a:spcBef>
            </a:pPr>
            <a:r>
              <a:rPr lang="en-US" sz="1800" b="1">
                <a:latin typeface="+mj-lt"/>
                <a:ea typeface="Calibri" panose="020F0502020204030204" pitchFamily="34" charset="0"/>
                <a:cs typeface="Times New Roman"/>
              </a:rPr>
              <a:t>Avoid disheartening:</a:t>
            </a:r>
            <a:r>
              <a:rPr lang="en-US" sz="1800" b="1">
                <a:effectLst/>
                <a:latin typeface="+mj-lt"/>
                <a:ea typeface="Calibri" panose="020F0502020204030204" pitchFamily="34" charset="0"/>
                <a:cs typeface="Times New Roman"/>
              </a:rPr>
              <a:t> </a:t>
            </a:r>
            <a:r>
              <a:rPr lang="en-US" sz="1800">
                <a:effectLst/>
                <a:latin typeface="+mj-lt"/>
                <a:ea typeface="Calibri" panose="020F0502020204030204" pitchFamily="34" charset="0"/>
                <a:cs typeface="Times New Roman"/>
              </a:rPr>
              <a:t>they need to feel supported and gently guided through.</a:t>
            </a:r>
            <a:r>
              <a:rPr lang="en-US" sz="1800">
                <a:latin typeface="+mj-lt"/>
                <a:ea typeface="Calibri" panose="020F0502020204030204" pitchFamily="34" charset="0"/>
                <a:cs typeface="Times New Roman"/>
              </a:rPr>
              <a:t> </a:t>
            </a:r>
            <a:endParaRPr lang="en-US" sz="1800">
              <a:effectLst/>
              <a:latin typeface="+mj-lt"/>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1800" b="1">
                <a:effectLst/>
                <a:latin typeface="+mj-lt"/>
                <a:ea typeface="Calibri" panose="020F0502020204030204" pitchFamily="34" charset="0"/>
                <a:cs typeface="Times New Roman"/>
              </a:rPr>
              <a:t>Instill the Ambassador mindset: </a:t>
            </a:r>
            <a:r>
              <a:rPr lang="en-US" sz="1800">
                <a:effectLst/>
                <a:latin typeface="+mj-lt"/>
                <a:ea typeface="Calibri" panose="020F0502020204030204" pitchFamily="34" charset="0"/>
                <a:cs typeface="Times New Roman"/>
              </a:rPr>
              <a:t>embrace leadership immersion, explore innovative ideas, embrace self-discovery and growth. This challenging period is when most Ambassadors TRULY begin to feel like leaders and lean into their potential</a:t>
            </a:r>
          </a:p>
          <a:p>
            <a:pPr>
              <a:lnSpc>
                <a:spcPct val="107000"/>
              </a:lnSpc>
              <a:spcBef>
                <a:spcPts val="0"/>
              </a:spcBef>
              <a:spcAft>
                <a:spcPts val="800"/>
              </a:spcAft>
            </a:pPr>
            <a:r>
              <a:rPr lang="en-US" sz="1800" b="1">
                <a:latin typeface="+mj-lt"/>
                <a:ea typeface="Calibri" panose="020F0502020204030204" pitchFamily="34" charset="0"/>
                <a:cs typeface="Times New Roman"/>
              </a:rPr>
              <a:t>And maintain launch momentum</a:t>
            </a:r>
            <a:r>
              <a:rPr lang="en-US" sz="1800">
                <a:latin typeface="+mj-lt"/>
                <a:ea typeface="Calibri" panose="020F0502020204030204" pitchFamily="34" charset="0"/>
                <a:cs typeface="Times New Roman"/>
              </a:rPr>
              <a:t>.</a:t>
            </a:r>
          </a:p>
          <a:p>
            <a:pPr marL="342900" marR="0" lvl="0" indent="-342900">
              <a:lnSpc>
                <a:spcPct val="107000"/>
              </a:lnSpc>
              <a:spcBef>
                <a:spcPts val="0"/>
              </a:spcBef>
              <a:spcAft>
                <a:spcPts val="800"/>
              </a:spcAft>
              <a:buFont typeface="Calibri" panose="020F0502020204030204" pitchFamily="34" charset="0"/>
              <a:buChar char="-"/>
            </a:pPr>
            <a:endParaRPr lang="en-US" sz="1800">
              <a:effectLst/>
              <a:latin typeface="+mj-lt"/>
              <a:ea typeface="Calibri" panose="020F0502020204030204" pitchFamily="34" charset="0"/>
              <a:cs typeface="Times New Roman" panose="02020603050405020304" pitchFamily="18" charset="0"/>
            </a:endParaRPr>
          </a:p>
          <a:p>
            <a:pPr marL="0" indent="0">
              <a:buNone/>
            </a:pPr>
            <a:r>
              <a:rPr lang="en-US" sz="1800">
                <a:latin typeface="+mj-lt"/>
                <a:ea typeface="Tahoma"/>
                <a:cs typeface="Tahoma"/>
              </a:rPr>
              <a:t>The HBA Global Ambassador Program heavily relies on our Advisors during this period – you play a pivotal role in facilitating, fostering rapport, and empowering Ambassadors on the journey.</a:t>
            </a:r>
          </a:p>
        </p:txBody>
      </p:sp>
    </p:spTree>
    <p:extLst>
      <p:ext uri="{BB962C8B-B14F-4D97-AF65-F5344CB8AC3E}">
        <p14:creationId xmlns:p14="http://schemas.microsoft.com/office/powerpoint/2010/main" val="29976884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A2977-F547-B0A5-0E60-61987D3749A5}"/>
              </a:ext>
            </a:extLst>
          </p:cNvPr>
          <p:cNvSpPr>
            <a:spLocks noGrp="1"/>
          </p:cNvSpPr>
          <p:nvPr>
            <p:ph type="title"/>
          </p:nvPr>
        </p:nvSpPr>
        <p:spPr/>
        <p:txBody>
          <a:bodyPr/>
          <a:lstStyle/>
          <a:p>
            <a:r>
              <a:rPr lang="en-US"/>
              <a:t>What can Advisors do?</a:t>
            </a:r>
          </a:p>
        </p:txBody>
      </p:sp>
      <p:sp>
        <p:nvSpPr>
          <p:cNvPr id="3" name="Text Placeholder 2">
            <a:extLst>
              <a:ext uri="{FF2B5EF4-FFF2-40B4-BE49-F238E27FC236}">
                <a16:creationId xmlns:a16="http://schemas.microsoft.com/office/drawing/2014/main" id="{35278947-F9ED-2BEE-5D6E-78C01C592002}"/>
              </a:ext>
            </a:extLst>
          </p:cNvPr>
          <p:cNvSpPr>
            <a:spLocks noGrp="1"/>
          </p:cNvSpPr>
          <p:nvPr>
            <p:ph type="body" sz="quarter" idx="10"/>
          </p:nvPr>
        </p:nvSpPr>
        <p:spPr>
          <a:xfrm>
            <a:off x="838200" y="2243138"/>
            <a:ext cx="7881938" cy="3734752"/>
          </a:xfrm>
        </p:spPr>
        <p:txBody>
          <a:bodyPr vert="horz" lIns="91440" tIns="45720" rIns="91440" bIns="45720" rtlCol="0" anchor="t">
            <a:normAutofit fontScale="62500" lnSpcReduction="20000"/>
          </a:bodyPr>
          <a:lstStyle/>
          <a:p>
            <a:pPr marL="0" indent="0">
              <a:buNone/>
            </a:pPr>
            <a:r>
              <a:rPr lang="en-US">
                <a:latin typeface="Tahoma"/>
                <a:ea typeface="Tahoma"/>
                <a:cs typeface="Tahoma"/>
              </a:rPr>
              <a:t>As an Advisor, you should attend all Executive Committee meetings. Some Advisors find it productive to also attend the overall Cohort meetings to better understand the group, dynamics, goals, and really get to know the individuals.</a:t>
            </a:r>
          </a:p>
          <a:p>
            <a:pPr marL="0" indent="0">
              <a:buNone/>
            </a:pPr>
            <a:r>
              <a:rPr lang="en-US">
                <a:latin typeface="Tahoma"/>
                <a:ea typeface="Tahoma"/>
                <a:cs typeface="Tahoma"/>
              </a:rPr>
              <a:t>Here are just a few things that Advisors can do to support Ambassadors during that time:</a:t>
            </a:r>
          </a:p>
          <a:p>
            <a:pPr marL="0" indent="0">
              <a:buNone/>
            </a:pPr>
            <a:endParaRPr lang="en-US"/>
          </a:p>
          <a:p>
            <a:pPr marL="0">
              <a:lnSpc>
                <a:spcPct val="107000"/>
              </a:lnSpc>
              <a:spcBef>
                <a:spcPts val="0"/>
              </a:spcBef>
              <a:spcAft>
                <a:spcPts val="800"/>
              </a:spcAft>
            </a:pPr>
            <a:r>
              <a:rPr lang="en-US" sz="1800" b="1">
                <a:latin typeface="Calibri"/>
                <a:ea typeface="Calibri"/>
                <a:cs typeface="Times New Roman"/>
              </a:rPr>
              <a:t>Introduce yourself and your qualifications</a:t>
            </a:r>
            <a:r>
              <a:rPr lang="en-US" sz="1800">
                <a:latin typeface="Calibri"/>
                <a:ea typeface="Calibri"/>
                <a:cs typeface="Times New Roman"/>
              </a:rPr>
              <a:t>: make sure they understand who you are, your role in the program, and qualifications.           Consider a Fireside Chat with your fellow advisor to help the cohort get to know you!</a:t>
            </a:r>
            <a:endParaRPr lang="en-US" sz="1800" b="1">
              <a:effectLst/>
              <a:latin typeface="Calibri"/>
              <a:ea typeface="Calibri"/>
              <a:cs typeface="Times New Roman"/>
            </a:endParaRPr>
          </a:p>
          <a:p>
            <a:pPr marL="0" marR="0">
              <a:lnSpc>
                <a:spcPct val="107000"/>
              </a:lnSpc>
              <a:spcBef>
                <a:spcPts val="0"/>
              </a:spcBef>
              <a:spcAft>
                <a:spcPts val="800"/>
              </a:spcAft>
            </a:pPr>
            <a:r>
              <a:rPr lang="en-US" sz="1800" b="1">
                <a:effectLst/>
                <a:latin typeface="Calibri"/>
                <a:ea typeface="Calibri"/>
                <a:cs typeface="Times New Roman"/>
              </a:rPr>
              <a:t>Proactive Guidance: </a:t>
            </a:r>
            <a:r>
              <a:rPr lang="en-US" sz="1800">
                <a:effectLst/>
                <a:latin typeface="Calibri"/>
                <a:ea typeface="Calibri"/>
                <a:cs typeface="Times New Roman"/>
              </a:rPr>
              <a:t>Offer proactive support to Ambassadors during their first 45 days.</a:t>
            </a:r>
          </a:p>
          <a:p>
            <a:pPr marL="0">
              <a:lnSpc>
                <a:spcPct val="107000"/>
              </a:lnSpc>
              <a:spcBef>
                <a:spcPts val="0"/>
              </a:spcBef>
              <a:spcAft>
                <a:spcPts val="800"/>
              </a:spcAft>
            </a:pPr>
            <a:r>
              <a:rPr lang="en-US" sz="1800" b="1">
                <a:effectLst/>
                <a:latin typeface="Calibri"/>
                <a:ea typeface="Calibri"/>
                <a:cs typeface="Times New Roman"/>
              </a:rPr>
              <a:t>Facilitate Executive Committee Meetings: </a:t>
            </a:r>
            <a:r>
              <a:rPr lang="en-US" sz="1800">
                <a:effectLst/>
                <a:latin typeface="Calibri"/>
                <a:ea typeface="Calibri"/>
                <a:cs typeface="Times New Roman"/>
              </a:rPr>
              <a:t>Lead and facilitate crucial initial meetings</a:t>
            </a:r>
            <a:r>
              <a:rPr lang="en-US" sz="1800">
                <a:latin typeface="Calibri"/>
                <a:ea typeface="Calibri"/>
                <a:cs typeface="Times New Roman"/>
              </a:rPr>
              <a:t> in collaboration with the Champions</a:t>
            </a:r>
            <a:r>
              <a:rPr lang="en-US" sz="1800">
                <a:effectLst/>
                <a:latin typeface="Calibri"/>
                <a:ea typeface="Calibri"/>
                <a:cs typeface="Times New Roman"/>
              </a:rPr>
              <a:t> to set the tone and expectations.</a:t>
            </a:r>
          </a:p>
          <a:p>
            <a:pPr marL="0" marR="0">
              <a:lnSpc>
                <a:spcPct val="107000"/>
              </a:lnSpc>
              <a:spcBef>
                <a:spcPts val="0"/>
              </a:spcBef>
              <a:spcAft>
                <a:spcPts val="800"/>
              </a:spcAft>
            </a:pPr>
            <a:r>
              <a:rPr lang="en-US" sz="1800" b="1">
                <a:effectLst/>
                <a:latin typeface="Calibri"/>
                <a:ea typeface="Calibri"/>
                <a:cs typeface="Times New Roman"/>
              </a:rPr>
              <a:t>Foster Rapport: </a:t>
            </a:r>
            <a:r>
              <a:rPr lang="en-US" sz="1800">
                <a:effectLst/>
                <a:latin typeface="Calibri"/>
                <a:ea typeface="Calibri"/>
                <a:cs typeface="Times New Roman"/>
              </a:rPr>
              <a:t>Establish rapport through initial fireside chats to build trust and understanding.</a:t>
            </a:r>
          </a:p>
          <a:p>
            <a:pPr marL="0" marR="0">
              <a:lnSpc>
                <a:spcPct val="107000"/>
              </a:lnSpc>
              <a:spcBef>
                <a:spcPts val="0"/>
              </a:spcBef>
              <a:spcAft>
                <a:spcPts val="800"/>
              </a:spcAft>
            </a:pPr>
            <a:r>
              <a:rPr lang="en-US" sz="1800" b="1">
                <a:effectLst/>
                <a:latin typeface="Calibri"/>
                <a:ea typeface="Calibri"/>
                <a:cs typeface="Times New Roman"/>
              </a:rPr>
              <a:t>Balanced Coaching: </a:t>
            </a:r>
            <a:r>
              <a:rPr lang="en-US" sz="1800">
                <a:effectLst/>
                <a:latin typeface="Calibri"/>
                <a:ea typeface="Calibri"/>
                <a:cs typeface="Times New Roman"/>
              </a:rPr>
              <a:t>Provide balanced coaching to empower Ambassadors while respecting their autonomy.</a:t>
            </a:r>
          </a:p>
          <a:p>
            <a:pPr marL="0" marR="0">
              <a:lnSpc>
                <a:spcPct val="107000"/>
              </a:lnSpc>
              <a:spcBef>
                <a:spcPts val="0"/>
              </a:spcBef>
              <a:spcAft>
                <a:spcPts val="800"/>
              </a:spcAft>
            </a:pPr>
            <a:r>
              <a:rPr lang="en-US" sz="1800" b="1">
                <a:effectLst/>
                <a:latin typeface="Calibri"/>
                <a:ea typeface="Calibri"/>
                <a:cs typeface="Times New Roman"/>
              </a:rPr>
              <a:t>Group Dynamics: </a:t>
            </a:r>
            <a:r>
              <a:rPr lang="en-US" sz="1800">
                <a:effectLst/>
                <a:latin typeface="Calibri"/>
                <a:ea typeface="Calibri"/>
                <a:cs typeface="Times New Roman"/>
              </a:rPr>
              <a:t>Identify and foster engagement among Ambassadors to ensure a supportive group dynamic.</a:t>
            </a:r>
          </a:p>
          <a:p>
            <a:pPr marL="0" marR="0">
              <a:lnSpc>
                <a:spcPct val="107000"/>
              </a:lnSpc>
              <a:spcBef>
                <a:spcPts val="0"/>
              </a:spcBef>
              <a:spcAft>
                <a:spcPts val="800"/>
              </a:spcAft>
            </a:pPr>
            <a:r>
              <a:rPr lang="en-US" sz="1800" b="1">
                <a:effectLst/>
                <a:latin typeface="Calibri"/>
                <a:ea typeface="Calibri"/>
                <a:cs typeface="Times New Roman"/>
              </a:rPr>
              <a:t>Navigate Challenges: </a:t>
            </a:r>
            <a:r>
              <a:rPr lang="en-US" sz="1800">
                <a:effectLst/>
                <a:latin typeface="Calibri"/>
                <a:ea typeface="Calibri"/>
                <a:cs typeface="Times New Roman"/>
              </a:rPr>
              <a:t>Help Ambassadors navigate challenges in refining initiatives, gaining approvals, and more.</a:t>
            </a:r>
          </a:p>
        </p:txBody>
      </p:sp>
    </p:spTree>
    <p:extLst>
      <p:ext uri="{BB962C8B-B14F-4D97-AF65-F5344CB8AC3E}">
        <p14:creationId xmlns:p14="http://schemas.microsoft.com/office/powerpoint/2010/main" val="36046282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46A42-1A11-7B22-C825-ACC58B287B98}"/>
              </a:ext>
            </a:extLst>
          </p:cNvPr>
          <p:cNvSpPr>
            <a:spLocks noGrp="1"/>
          </p:cNvSpPr>
          <p:nvPr>
            <p:ph type="title"/>
          </p:nvPr>
        </p:nvSpPr>
        <p:spPr>
          <a:xfrm>
            <a:off x="546827" y="1166403"/>
            <a:ext cx="10834396" cy="945201"/>
          </a:xfrm>
        </p:spPr>
        <p:txBody>
          <a:bodyPr/>
          <a:lstStyle/>
          <a:p>
            <a:r>
              <a:rPr lang="en-US" dirty="0"/>
              <a:t>Cohort Meetings</a:t>
            </a:r>
          </a:p>
        </p:txBody>
      </p:sp>
      <p:sp>
        <p:nvSpPr>
          <p:cNvPr id="3" name="Text Placeholder 2">
            <a:extLst>
              <a:ext uri="{FF2B5EF4-FFF2-40B4-BE49-F238E27FC236}">
                <a16:creationId xmlns:a16="http://schemas.microsoft.com/office/drawing/2014/main" id="{90A48946-291C-2A36-0536-F03C3E9E5EC5}"/>
              </a:ext>
            </a:extLst>
          </p:cNvPr>
          <p:cNvSpPr>
            <a:spLocks noGrp="1"/>
          </p:cNvSpPr>
          <p:nvPr>
            <p:ph type="body" sz="quarter" idx="10"/>
          </p:nvPr>
        </p:nvSpPr>
        <p:spPr>
          <a:xfrm>
            <a:off x="546827" y="2111604"/>
            <a:ext cx="10834396" cy="3902452"/>
          </a:xfrm>
        </p:spPr>
        <p:txBody>
          <a:bodyPr>
            <a:normAutofit fontScale="62500" lnSpcReduction="20000"/>
          </a:bodyPr>
          <a:lstStyle/>
          <a:p>
            <a:pPr marL="0" indent="0">
              <a:buNone/>
            </a:pPr>
            <a:r>
              <a:rPr lang="en-US" sz="2100" dirty="0"/>
              <a:t>While the cohort group initiative teams meet independently and regularly to make progress towards their goals, most programs also opt to schedule a few cohort meetings for all Ambassadors. These meetings are planned and led by the executive committee and are an opportunity to connect with fellow Ambassadors, share high-level progress and updates, and often include team building exercises or professional development.</a:t>
            </a:r>
          </a:p>
          <a:p>
            <a:pPr marL="0" indent="0">
              <a:buNone/>
            </a:pPr>
            <a:r>
              <a:rPr lang="en-US" sz="2100" dirty="0"/>
              <a:t>The first cohort meeting should be held within the first 45 days after launch to ensure all Ambassadors are up to speed on final group initiatives, standing committees and, and team leads. Future cohort meeting frequency should be determined by the full cohort, but they should  be cognizant to avoid meetings for the sake of meetings.</a:t>
            </a:r>
          </a:p>
          <a:p>
            <a:pPr marL="0" indent="0">
              <a:buNone/>
            </a:pPr>
            <a:endParaRPr lang="en-US" sz="2100" dirty="0"/>
          </a:p>
          <a:p>
            <a:pPr marL="0" indent="0">
              <a:buNone/>
            </a:pPr>
            <a:r>
              <a:rPr lang="en-US" sz="2100" dirty="0"/>
              <a:t>Some items you may find on a Cohort Meeting agenda are:</a:t>
            </a:r>
          </a:p>
          <a:p>
            <a:pPr marL="285750" indent="-285750">
              <a:buFont typeface="Arial" panose="020B0604020202020204" pitchFamily="34" charset="0"/>
              <a:buChar char="•"/>
            </a:pPr>
            <a:r>
              <a:rPr lang="en-US" sz="1800" dirty="0"/>
              <a:t>Updates on Group Initiative progress</a:t>
            </a:r>
          </a:p>
          <a:p>
            <a:pPr marL="285750" indent="-285750">
              <a:buFont typeface="Arial" panose="020B0604020202020204" pitchFamily="34" charset="0"/>
              <a:buChar char="•"/>
            </a:pPr>
            <a:r>
              <a:rPr lang="en-US" sz="1800" dirty="0"/>
              <a:t>Event updates: what’s coming up that they can participate in or info on events in the works</a:t>
            </a:r>
          </a:p>
          <a:p>
            <a:pPr marL="285750" indent="-285750">
              <a:buFont typeface="Arial" panose="020B0604020202020204" pitchFamily="34" charset="0"/>
              <a:buChar char="•"/>
            </a:pPr>
            <a:r>
              <a:rPr lang="en-US" sz="1800" dirty="0"/>
              <a:t>Discussions on new ideas and how to get them done</a:t>
            </a:r>
          </a:p>
          <a:p>
            <a:pPr marL="285750" indent="-285750">
              <a:buFont typeface="Arial" panose="020B0604020202020204" pitchFamily="34" charset="0"/>
              <a:buChar char="•"/>
            </a:pPr>
            <a:r>
              <a:rPr lang="en-US" sz="1800" dirty="0"/>
              <a:t>Feedback sessions on events/professional development opportunities the Ambassadors would like</a:t>
            </a:r>
          </a:p>
          <a:p>
            <a:pPr marL="0" indent="0">
              <a:buNone/>
            </a:pPr>
            <a:endParaRPr lang="en-US" sz="2100" dirty="0"/>
          </a:p>
          <a:p>
            <a:pPr marL="0" indent="0">
              <a:buNone/>
            </a:pPr>
            <a:r>
              <a:rPr lang="en-US" sz="2100" dirty="0"/>
              <a:t>Many cohort meetings are also paired with an event or professional development opportunity such as:</a:t>
            </a:r>
          </a:p>
          <a:p>
            <a:r>
              <a:rPr lang="en-US" sz="1800" dirty="0"/>
              <a:t>HBA Master Classes</a:t>
            </a:r>
          </a:p>
          <a:p>
            <a:r>
              <a:rPr lang="en-US" sz="1800" dirty="0"/>
              <a:t>Fireside chats with executive leaders within the company</a:t>
            </a:r>
          </a:p>
          <a:p>
            <a:r>
              <a:rPr lang="en-US" sz="1800" dirty="0"/>
              <a:t>Internal or HBA educational events</a:t>
            </a:r>
            <a:endParaRPr lang="en-US" sz="2100" dirty="0"/>
          </a:p>
          <a:p>
            <a:endParaRPr lang="en-US" dirty="0"/>
          </a:p>
        </p:txBody>
      </p:sp>
    </p:spTree>
    <p:extLst>
      <p:ext uri="{BB962C8B-B14F-4D97-AF65-F5344CB8AC3E}">
        <p14:creationId xmlns:p14="http://schemas.microsoft.com/office/powerpoint/2010/main" val="3584847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AAC03B-1D0C-3B38-251E-E0D8E1BE169B}"/>
              </a:ext>
            </a:extLst>
          </p:cNvPr>
          <p:cNvPicPr>
            <a:picLocks noChangeAspect="1"/>
          </p:cNvPicPr>
          <p:nvPr/>
        </p:nvPicPr>
        <p:blipFill rotWithShape="1">
          <a:blip r:embed="rId2"/>
          <a:srcRect r="1" b="9508"/>
          <a:stretch/>
        </p:blipFill>
        <p:spPr>
          <a:xfrm>
            <a:off x="196850" y="173518"/>
            <a:ext cx="11798300" cy="6512763"/>
          </a:xfrm>
          <a:prstGeom prst="rect">
            <a:avLst/>
          </a:prstGeom>
        </p:spPr>
      </p:pic>
      <p:sp>
        <p:nvSpPr>
          <p:cNvPr id="2" name="Slide Number Placeholder 1">
            <a:extLst>
              <a:ext uri="{FF2B5EF4-FFF2-40B4-BE49-F238E27FC236}">
                <a16:creationId xmlns:a16="http://schemas.microsoft.com/office/drawing/2014/main" id="{4B310CA1-4B27-8E54-1EE6-6622772CCCAF}"/>
              </a:ext>
            </a:extLst>
          </p:cNvPr>
          <p:cNvSpPr>
            <a:spLocks noGrp="1"/>
          </p:cNvSpPr>
          <p:nvPr>
            <p:ph type="sldNum" sz="quarter" idx="12"/>
          </p:nvPr>
        </p:nvSpPr>
        <p:spPr/>
        <p:txBody>
          <a:bodyPr/>
          <a:lstStyle/>
          <a:p>
            <a:pPr>
              <a:spcAft>
                <a:spcPts val="600"/>
              </a:spcAft>
            </a:pPr>
            <a:fld id="{53735C1A-6425-D944-901D-CB9C0384B436}" type="slidenum">
              <a:rPr lang="en-US" smtClean="0"/>
              <a:pPr>
                <a:spcAft>
                  <a:spcPts val="600"/>
                </a:spcAft>
              </a:pPr>
              <a:t>4</a:t>
            </a:fld>
            <a:endParaRPr lang="en-US"/>
          </a:p>
        </p:txBody>
      </p:sp>
    </p:spTree>
    <p:extLst>
      <p:ext uri="{BB962C8B-B14F-4D97-AF65-F5344CB8AC3E}">
        <p14:creationId xmlns:p14="http://schemas.microsoft.com/office/powerpoint/2010/main" val="32190511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2F90F-9267-B51A-EBE3-BB7C78B77290}"/>
              </a:ext>
            </a:extLst>
          </p:cNvPr>
          <p:cNvSpPr>
            <a:spLocks noGrp="1"/>
          </p:cNvSpPr>
          <p:nvPr>
            <p:ph type="title"/>
          </p:nvPr>
        </p:nvSpPr>
        <p:spPr>
          <a:xfrm>
            <a:off x="471312" y="195792"/>
            <a:ext cx="11865789" cy="1339674"/>
          </a:xfrm>
        </p:spPr>
        <p:txBody>
          <a:bodyPr/>
          <a:lstStyle/>
          <a:p>
            <a:r>
              <a:rPr lang="en-US" dirty="0">
                <a:latin typeface="Tahoma"/>
                <a:ea typeface="Tahoma"/>
                <a:cs typeface="Tahoma"/>
              </a:rPr>
              <a:t>What is a Community of Practice (COP)?</a:t>
            </a:r>
          </a:p>
        </p:txBody>
      </p:sp>
      <p:sp>
        <p:nvSpPr>
          <p:cNvPr id="3" name="Text Placeholder 2">
            <a:extLst>
              <a:ext uri="{FF2B5EF4-FFF2-40B4-BE49-F238E27FC236}">
                <a16:creationId xmlns:a16="http://schemas.microsoft.com/office/drawing/2014/main" id="{FB5F7F83-31E1-48A1-6297-D0B615E80F28}"/>
              </a:ext>
            </a:extLst>
          </p:cNvPr>
          <p:cNvSpPr>
            <a:spLocks noGrp="1"/>
          </p:cNvSpPr>
          <p:nvPr>
            <p:ph type="body" sz="quarter" idx="10"/>
          </p:nvPr>
        </p:nvSpPr>
        <p:spPr>
          <a:xfrm>
            <a:off x="3819273" y="1535466"/>
            <a:ext cx="8057621" cy="3145265"/>
          </a:xfrm>
        </p:spPr>
        <p:txBody>
          <a:bodyPr vert="horz" lIns="91440" tIns="45720" rIns="91440" bIns="45720" rtlCol="0" anchor="t">
            <a:noAutofit/>
          </a:bodyPr>
          <a:lstStyle/>
          <a:p>
            <a:pPr marL="0" indent="0">
              <a:lnSpc>
                <a:spcPct val="110000"/>
              </a:lnSpc>
              <a:buNone/>
            </a:pPr>
            <a:r>
              <a:rPr lang="en-US" sz="1800" b="0" i="0" dirty="0">
                <a:effectLst/>
                <a:latin typeface="+mj-lt"/>
                <a:ea typeface="Tahoma"/>
                <a:cs typeface="Tahoma"/>
              </a:rPr>
              <a:t>A forum to enhance the diversity, scope, and richness of the HBA Ambassador experience through shared knowledge and best practices for all participants, both external and internal.</a:t>
            </a:r>
            <a:endParaRPr lang="en-US" sz="1800" dirty="0">
              <a:ea typeface="Tahoma"/>
              <a:cs typeface="Tahoma"/>
            </a:endParaRPr>
          </a:p>
          <a:p>
            <a:pPr marL="0" indent="0">
              <a:lnSpc>
                <a:spcPct val="110000"/>
              </a:lnSpc>
              <a:buNone/>
            </a:pPr>
            <a:endParaRPr lang="en-US" sz="1000" dirty="0">
              <a:latin typeface="+mj-lt"/>
              <a:ea typeface="Tahoma"/>
              <a:cs typeface="Tahoma"/>
            </a:endParaRPr>
          </a:p>
          <a:p>
            <a:pPr marL="0" indent="0">
              <a:lnSpc>
                <a:spcPct val="110000"/>
              </a:lnSpc>
              <a:buNone/>
            </a:pPr>
            <a:r>
              <a:rPr lang="en-US" sz="1800" dirty="0">
                <a:latin typeface="+mj-lt"/>
                <a:ea typeface="Tahoma"/>
                <a:cs typeface="Tahoma"/>
              </a:rPr>
              <a:t>The HBA will deliver our Communities of Practice via a combination of </a:t>
            </a:r>
            <a:r>
              <a:rPr lang="en-US" sz="1800" b="1" dirty="0">
                <a:latin typeface="+mj-lt"/>
                <a:ea typeface="Tahoma"/>
                <a:cs typeface="Tahoma"/>
              </a:rPr>
              <a:t>live meetings </a:t>
            </a:r>
            <a:r>
              <a:rPr lang="en-US" sz="1800" dirty="0">
                <a:latin typeface="+mj-lt"/>
                <a:ea typeface="Tahoma"/>
                <a:cs typeface="Tahoma"/>
              </a:rPr>
              <a:t>and </a:t>
            </a:r>
            <a:r>
              <a:rPr lang="en-US" sz="1800" b="1" dirty="0">
                <a:latin typeface="+mj-lt"/>
                <a:ea typeface="Tahoma"/>
                <a:cs typeface="Tahoma"/>
              </a:rPr>
              <a:t>virtual Community forums</a:t>
            </a:r>
            <a:r>
              <a:rPr lang="en-US" sz="1800" dirty="0">
                <a:latin typeface="+mj-lt"/>
                <a:ea typeface="Tahoma"/>
                <a:cs typeface="Tahoma"/>
              </a:rPr>
              <a:t>.</a:t>
            </a:r>
          </a:p>
          <a:p>
            <a:pPr marL="0" indent="0" algn="ctr">
              <a:lnSpc>
                <a:spcPct val="110000"/>
              </a:lnSpc>
              <a:buNone/>
            </a:pPr>
            <a:endParaRPr lang="en-US" sz="1000" b="1" i="1" dirty="0">
              <a:latin typeface="+mj-lt"/>
              <a:ea typeface="Tahoma"/>
              <a:cs typeface="Tahoma"/>
            </a:endParaRPr>
          </a:p>
          <a:p>
            <a:pPr marL="0" indent="0" algn="ctr">
              <a:lnSpc>
                <a:spcPct val="110000"/>
              </a:lnSpc>
              <a:buNone/>
            </a:pPr>
            <a:r>
              <a:rPr lang="en-US" sz="1800" b="1" i="1" dirty="0">
                <a:latin typeface="+mj-lt"/>
                <a:ea typeface="Tahoma"/>
                <a:cs typeface="Tahoma"/>
              </a:rPr>
              <a:t>HBA has launched Communities of Practice for external participants (Champions and Ambassadors) and our internal HBA volunteers!</a:t>
            </a:r>
          </a:p>
          <a:p>
            <a:pPr marL="0" indent="0">
              <a:lnSpc>
                <a:spcPct val="110000"/>
              </a:lnSpc>
              <a:buNone/>
            </a:pPr>
            <a:endParaRPr lang="en-US" dirty="0">
              <a:latin typeface="+mj-lt"/>
              <a:ea typeface="Tahoma"/>
              <a:cs typeface="Tahoma"/>
            </a:endParaRPr>
          </a:p>
          <a:p>
            <a:pPr marL="0" indent="0">
              <a:lnSpc>
                <a:spcPct val="110000"/>
              </a:lnSpc>
              <a:buNone/>
            </a:pPr>
            <a:endParaRPr lang="en-US" dirty="0">
              <a:latin typeface="+mj-lt"/>
              <a:ea typeface="Tahoma"/>
              <a:cs typeface="Tahoma"/>
            </a:endParaRPr>
          </a:p>
        </p:txBody>
      </p:sp>
      <p:pic>
        <p:nvPicPr>
          <p:cNvPr id="2050" name="Picture 2" descr="Community people graphic Royalty Free Vector Image">
            <a:extLst>
              <a:ext uri="{FF2B5EF4-FFF2-40B4-BE49-F238E27FC236}">
                <a16:creationId xmlns:a16="http://schemas.microsoft.com/office/drawing/2014/main" id="{F9CD1899-9DEA-B6BF-E7ED-9B3286667D71}"/>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60164" y="1690688"/>
            <a:ext cx="2853196" cy="2685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1540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81418-D97E-E996-F083-ED161F9F187C}"/>
              </a:ext>
            </a:extLst>
          </p:cNvPr>
          <p:cNvSpPr>
            <a:spLocks noGrp="1"/>
          </p:cNvSpPr>
          <p:nvPr>
            <p:ph type="title"/>
          </p:nvPr>
        </p:nvSpPr>
        <p:spPr/>
        <p:txBody>
          <a:bodyPr/>
          <a:lstStyle/>
          <a:p>
            <a:r>
              <a:rPr lang="en-US">
                <a:latin typeface="Tahoma"/>
                <a:ea typeface="Tahoma"/>
                <a:cs typeface="Tahoma"/>
              </a:rPr>
              <a:t>COP Meeting Format</a:t>
            </a:r>
          </a:p>
        </p:txBody>
      </p:sp>
      <p:sp>
        <p:nvSpPr>
          <p:cNvPr id="3" name="Text Placeholder 2">
            <a:extLst>
              <a:ext uri="{FF2B5EF4-FFF2-40B4-BE49-F238E27FC236}">
                <a16:creationId xmlns:a16="http://schemas.microsoft.com/office/drawing/2014/main" id="{6A0B0AA6-11B0-E66F-59D6-BE0A61558ACC}"/>
              </a:ext>
            </a:extLst>
          </p:cNvPr>
          <p:cNvSpPr>
            <a:spLocks noGrp="1"/>
          </p:cNvSpPr>
          <p:nvPr>
            <p:ph type="body" sz="quarter" idx="10"/>
          </p:nvPr>
        </p:nvSpPr>
        <p:spPr>
          <a:xfrm>
            <a:off x="4637989" y="1912937"/>
            <a:ext cx="6204182" cy="4573675"/>
          </a:xfrm>
        </p:spPr>
        <p:txBody>
          <a:bodyPr>
            <a:normAutofit fontScale="77500" lnSpcReduction="20000"/>
          </a:bodyPr>
          <a:lstStyle/>
          <a:p>
            <a:pPr>
              <a:spcBef>
                <a:spcPts val="1200"/>
              </a:spcBef>
            </a:pPr>
            <a:r>
              <a:rPr lang="en-US"/>
              <a:t>Welcome</a:t>
            </a:r>
          </a:p>
          <a:p>
            <a:pPr>
              <a:spcBef>
                <a:spcPts val="1200"/>
              </a:spcBef>
            </a:pPr>
            <a:r>
              <a:rPr lang="en-US"/>
              <a:t>HBA and GAP Announcements/Updates (5 mins)</a:t>
            </a:r>
          </a:p>
          <a:p>
            <a:pPr>
              <a:spcBef>
                <a:spcPts val="1200"/>
              </a:spcBef>
            </a:pPr>
            <a:r>
              <a:rPr lang="en-US"/>
              <a:t>Continued Development Topic w/ Q&amp;A (15 mins)</a:t>
            </a:r>
          </a:p>
          <a:p>
            <a:pPr>
              <a:spcBef>
                <a:spcPts val="1200"/>
              </a:spcBef>
            </a:pPr>
            <a:r>
              <a:rPr lang="en-US"/>
              <a:t>Community Sharing/Discussion (30 mins)</a:t>
            </a:r>
          </a:p>
          <a:p>
            <a:pPr lvl="1">
              <a:spcBef>
                <a:spcPts val="1200"/>
              </a:spcBef>
            </a:pPr>
            <a:r>
              <a:rPr lang="en-US"/>
              <a:t>Ask anything – topics driven by the attendees!</a:t>
            </a:r>
          </a:p>
          <a:p>
            <a:pPr lvl="1">
              <a:spcBef>
                <a:spcPts val="1200"/>
              </a:spcBef>
            </a:pPr>
            <a:r>
              <a:rPr lang="en-US"/>
              <a:t>Best practice sharing, peer-sourcing help for challenges or needs, sharing wins and opportunities</a:t>
            </a:r>
          </a:p>
          <a:p>
            <a:pPr lvl="1">
              <a:spcBef>
                <a:spcPts val="1200"/>
              </a:spcBef>
            </a:pPr>
            <a:r>
              <a:rPr lang="en-US"/>
              <a:t>Networking and building connections</a:t>
            </a:r>
          </a:p>
          <a:p>
            <a:pPr lvl="1">
              <a:spcBef>
                <a:spcPts val="1200"/>
              </a:spcBef>
            </a:pPr>
            <a:r>
              <a:rPr lang="en-US"/>
              <a:t>Where to find the tools/resources to help along the way</a:t>
            </a:r>
          </a:p>
          <a:p>
            <a:pPr>
              <a:spcBef>
                <a:spcPts val="1200"/>
              </a:spcBef>
            </a:pPr>
            <a:r>
              <a:rPr lang="en-US"/>
              <a:t>Close and quick peek at next time (5 mins)</a:t>
            </a:r>
          </a:p>
          <a:p>
            <a:endParaRPr lang="en-US"/>
          </a:p>
        </p:txBody>
      </p:sp>
    </p:spTree>
    <p:extLst>
      <p:ext uri="{BB962C8B-B14F-4D97-AF65-F5344CB8AC3E}">
        <p14:creationId xmlns:p14="http://schemas.microsoft.com/office/powerpoint/2010/main" val="34525463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10">
        <p159:morph option="byObject"/>
      </p:transition>
    </mc:Choice>
    <mc:Fallback>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7BCEB-9F07-FA74-67D1-B4B93D93B024}"/>
              </a:ext>
            </a:extLst>
          </p:cNvPr>
          <p:cNvSpPr>
            <a:spLocks noGrp="1"/>
          </p:cNvSpPr>
          <p:nvPr>
            <p:ph type="title"/>
          </p:nvPr>
        </p:nvSpPr>
        <p:spPr/>
        <p:txBody>
          <a:bodyPr/>
          <a:lstStyle/>
          <a:p>
            <a:r>
              <a:rPr lang="en-US"/>
              <a:t>NEW! Virtual Communities</a:t>
            </a:r>
          </a:p>
        </p:txBody>
      </p:sp>
      <p:sp>
        <p:nvSpPr>
          <p:cNvPr id="3" name="Text Placeholder 2">
            <a:extLst>
              <a:ext uri="{FF2B5EF4-FFF2-40B4-BE49-F238E27FC236}">
                <a16:creationId xmlns:a16="http://schemas.microsoft.com/office/drawing/2014/main" id="{FA22B1C3-8D3A-4FEE-1185-BF61438C25CC}"/>
              </a:ext>
            </a:extLst>
          </p:cNvPr>
          <p:cNvSpPr>
            <a:spLocks noGrp="1"/>
          </p:cNvSpPr>
          <p:nvPr>
            <p:ph type="body" sz="quarter" idx="10"/>
          </p:nvPr>
        </p:nvSpPr>
        <p:spPr>
          <a:xfrm>
            <a:off x="438265" y="2192336"/>
            <a:ext cx="6732306" cy="4013729"/>
          </a:xfrm>
        </p:spPr>
        <p:txBody>
          <a:bodyPr vert="horz" lIns="91440" tIns="45720" rIns="91440" bIns="45720" rtlCol="0" anchor="t">
            <a:noAutofit/>
          </a:bodyPr>
          <a:lstStyle/>
          <a:p>
            <a:pPr marL="0" indent="0">
              <a:buNone/>
            </a:pPr>
            <a:r>
              <a:rPr lang="en-US" sz="1600" dirty="0">
                <a:latin typeface="Tahoma"/>
                <a:ea typeface="Tahoma"/>
                <a:cs typeface="Tahoma"/>
              </a:rPr>
              <a:t>Live Community of Practice sessions will be bolstered by a virtual HBA Community forum, providing a space for online discussion, sharing and ideas in between sessions.</a:t>
            </a:r>
          </a:p>
          <a:p>
            <a:pPr marL="0" indent="0">
              <a:buNone/>
            </a:pPr>
            <a:br>
              <a:rPr lang="en-US" sz="1600" dirty="0"/>
            </a:br>
            <a:r>
              <a:rPr lang="en-US" sz="1600" dirty="0">
                <a:latin typeface="Tahoma"/>
                <a:ea typeface="Tahoma"/>
                <a:cs typeface="Tahoma"/>
              </a:rPr>
              <a:t>The virtual Community will also be the HBA’s primary communication vehicle to all GAP volunteers for news, updates, and upcoming events, sessions, etc.</a:t>
            </a:r>
          </a:p>
          <a:p>
            <a:pPr marL="0" indent="0">
              <a:buNone/>
            </a:pPr>
            <a:endParaRPr lang="en-US" sz="1600" dirty="0">
              <a:solidFill>
                <a:schemeClr val="accent2"/>
              </a:solidFill>
              <a:latin typeface="Fave Script Bold Pro" pitchFamily="2" charset="0"/>
            </a:endParaRPr>
          </a:p>
          <a:p>
            <a:pPr marL="0" indent="0">
              <a:buNone/>
            </a:pPr>
            <a:r>
              <a:rPr lang="en-US" sz="1600" b="1" dirty="0">
                <a:solidFill>
                  <a:schemeClr val="accent2"/>
                </a:solidFill>
                <a:latin typeface="+mj-lt"/>
                <a:ea typeface="Tahoma"/>
                <a:cs typeface="Tahoma"/>
              </a:rPr>
              <a:t>Two virtual Communities for GAP volunteers!</a:t>
            </a:r>
          </a:p>
          <a:p>
            <a:r>
              <a:rPr lang="en-US" sz="1600" dirty="0">
                <a:latin typeface="Tahoma"/>
                <a:ea typeface="Tahoma"/>
                <a:cs typeface="Tahoma"/>
                <a:hlinkClick r:id="rId2"/>
              </a:rPr>
              <a:t>GAP Volunteers community </a:t>
            </a:r>
            <a:r>
              <a:rPr lang="en-US" sz="1600" dirty="0">
                <a:latin typeface="Tahoma"/>
                <a:ea typeface="Tahoma"/>
                <a:cs typeface="Tahoma"/>
              </a:rPr>
              <a:t>– inclusive of all program volunteer roles</a:t>
            </a:r>
          </a:p>
          <a:p>
            <a:r>
              <a:rPr lang="en-US" sz="1600" dirty="0">
                <a:latin typeface="Tahoma"/>
                <a:ea typeface="Tahoma"/>
                <a:cs typeface="Tahoma"/>
                <a:hlinkClick r:id="rId2"/>
              </a:rPr>
              <a:t>GAP Advisors community </a:t>
            </a:r>
            <a:r>
              <a:rPr lang="en-US" sz="1600" dirty="0">
                <a:latin typeface="Tahoma"/>
                <a:ea typeface="Tahoma"/>
                <a:cs typeface="Tahoma"/>
              </a:rPr>
              <a:t>– specific to Advisors</a:t>
            </a:r>
          </a:p>
          <a:p>
            <a:pPr marL="0" indent="0">
              <a:buNone/>
            </a:pPr>
            <a:endParaRPr lang="en-US" sz="1600" dirty="0"/>
          </a:p>
          <a:p>
            <a:pPr marL="0" indent="0">
              <a:buNone/>
            </a:pPr>
            <a:r>
              <a:rPr lang="en-US" sz="1600" dirty="0">
                <a:latin typeface="Tahoma"/>
                <a:ea typeface="Tahoma"/>
                <a:cs typeface="Tahoma"/>
              </a:rPr>
              <a:t>Please visit our HBA Community </a:t>
            </a:r>
            <a:r>
              <a:rPr lang="en-US" sz="1600" dirty="0">
                <a:latin typeface="Tahoma"/>
                <a:ea typeface="Tahoma"/>
                <a:cs typeface="Tahoma"/>
                <a:hlinkClick r:id="rId3"/>
              </a:rPr>
              <a:t>Quick Start Guide </a:t>
            </a:r>
            <a:r>
              <a:rPr lang="en-US" sz="1600" dirty="0">
                <a:latin typeface="Tahoma"/>
                <a:ea typeface="Tahoma"/>
                <a:cs typeface="Tahoma"/>
              </a:rPr>
              <a:t>to get started and set your notification preferences. Be sure to bookmark the Community pages relevant to you!</a:t>
            </a:r>
          </a:p>
        </p:txBody>
      </p:sp>
      <p:pic>
        <p:nvPicPr>
          <p:cNvPr id="5" name="Picture 4">
            <a:extLst>
              <a:ext uri="{FF2B5EF4-FFF2-40B4-BE49-F238E27FC236}">
                <a16:creationId xmlns:a16="http://schemas.microsoft.com/office/drawing/2014/main" id="{7831276F-16D7-A7DE-286E-95CFCE88D0ED}"/>
              </a:ext>
            </a:extLst>
          </p:cNvPr>
          <p:cNvPicPr>
            <a:picLocks noChangeAspect="1"/>
          </p:cNvPicPr>
          <p:nvPr/>
        </p:nvPicPr>
        <p:blipFill>
          <a:blip r:embed="rId4"/>
          <a:stretch>
            <a:fillRect/>
          </a:stretch>
        </p:blipFill>
        <p:spPr>
          <a:xfrm>
            <a:off x="7168680" y="2988023"/>
            <a:ext cx="5021850" cy="3037178"/>
          </a:xfrm>
          <a:prstGeom prst="rect">
            <a:avLst/>
          </a:prstGeom>
        </p:spPr>
      </p:pic>
      <p:sp>
        <p:nvSpPr>
          <p:cNvPr id="6" name="TextBox 5">
            <a:extLst>
              <a:ext uri="{FF2B5EF4-FFF2-40B4-BE49-F238E27FC236}">
                <a16:creationId xmlns:a16="http://schemas.microsoft.com/office/drawing/2014/main" id="{3D55E777-7ECB-2182-9495-6CCD3B6BA745}"/>
              </a:ext>
            </a:extLst>
          </p:cNvPr>
          <p:cNvSpPr txBox="1"/>
          <p:nvPr/>
        </p:nvSpPr>
        <p:spPr>
          <a:xfrm rot="21262140">
            <a:off x="7546963" y="2033025"/>
            <a:ext cx="3841950" cy="769441"/>
          </a:xfrm>
          <a:prstGeom prst="rect">
            <a:avLst/>
          </a:prstGeom>
          <a:noFill/>
        </p:spPr>
        <p:txBody>
          <a:bodyPr wrap="square" rtlCol="0">
            <a:spAutoFit/>
          </a:bodyPr>
          <a:lstStyle/>
          <a:p>
            <a:r>
              <a:rPr lang="en-US" sz="4400" dirty="0">
                <a:solidFill>
                  <a:schemeClr val="accent2"/>
                </a:solidFill>
                <a:latin typeface="Fave Script Bold Pro" pitchFamily="2" charset="0"/>
              </a:rPr>
              <a:t>Check it out!!</a:t>
            </a:r>
          </a:p>
        </p:txBody>
      </p:sp>
      <p:sp>
        <p:nvSpPr>
          <p:cNvPr id="7" name="TextBox 6">
            <a:extLst>
              <a:ext uri="{FF2B5EF4-FFF2-40B4-BE49-F238E27FC236}">
                <a16:creationId xmlns:a16="http://schemas.microsoft.com/office/drawing/2014/main" id="{E20798CD-17A4-0D55-AA91-FEABFAB55DE3}"/>
              </a:ext>
            </a:extLst>
          </p:cNvPr>
          <p:cNvSpPr txBox="1"/>
          <p:nvPr/>
        </p:nvSpPr>
        <p:spPr>
          <a:xfrm rot="21262140">
            <a:off x="7900490" y="5890103"/>
            <a:ext cx="3841950" cy="646331"/>
          </a:xfrm>
          <a:prstGeom prst="rect">
            <a:avLst/>
          </a:prstGeom>
          <a:solidFill>
            <a:schemeClr val="accent4">
              <a:lumMod val="60000"/>
              <a:lumOff val="40000"/>
            </a:schemeClr>
          </a:solidFill>
        </p:spPr>
        <p:txBody>
          <a:bodyPr wrap="square" rtlCol="0">
            <a:spAutoFit/>
          </a:bodyPr>
          <a:lstStyle/>
          <a:p>
            <a:pPr algn="ctr"/>
            <a:r>
              <a:rPr lang="en-US">
                <a:solidFill>
                  <a:schemeClr val="accent2"/>
                </a:solidFill>
                <a:latin typeface="+mj-lt"/>
              </a:rPr>
              <a:t>Be sure to set your notification settings so you don’t miss a thing!</a:t>
            </a:r>
          </a:p>
        </p:txBody>
      </p:sp>
    </p:spTree>
    <p:extLst>
      <p:ext uri="{BB962C8B-B14F-4D97-AF65-F5344CB8AC3E}">
        <p14:creationId xmlns:p14="http://schemas.microsoft.com/office/powerpoint/2010/main" val="3922572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18C89-5F74-1F4C-ADF4-7BD4711658FF}"/>
              </a:ext>
            </a:extLst>
          </p:cNvPr>
          <p:cNvSpPr>
            <a:spLocks noGrp="1"/>
          </p:cNvSpPr>
          <p:nvPr>
            <p:ph type="title"/>
          </p:nvPr>
        </p:nvSpPr>
        <p:spPr/>
        <p:txBody>
          <a:bodyPr/>
          <a:lstStyle/>
          <a:p>
            <a:r>
              <a:rPr lang="en-US"/>
              <a:t>Additional Tools and Resources</a:t>
            </a:r>
          </a:p>
        </p:txBody>
      </p:sp>
      <p:sp>
        <p:nvSpPr>
          <p:cNvPr id="6" name="TextBox 5">
            <a:extLst>
              <a:ext uri="{FF2B5EF4-FFF2-40B4-BE49-F238E27FC236}">
                <a16:creationId xmlns:a16="http://schemas.microsoft.com/office/drawing/2014/main" id="{CA600449-7AF0-66D1-6360-B999C1705A04}"/>
              </a:ext>
            </a:extLst>
          </p:cNvPr>
          <p:cNvSpPr txBox="1"/>
          <p:nvPr/>
        </p:nvSpPr>
        <p:spPr>
          <a:xfrm>
            <a:off x="5198534" y="1379131"/>
            <a:ext cx="6692900" cy="2462213"/>
          </a:xfrm>
          <a:prstGeom prst="rect">
            <a:avLst/>
          </a:prstGeom>
          <a:noFill/>
        </p:spPr>
        <p:txBody>
          <a:bodyPr wrap="square" lIns="91440" tIns="45720" rIns="91440" bIns="45720" rtlCol="0" anchor="t">
            <a:spAutoFit/>
          </a:bodyPr>
          <a:lstStyle/>
          <a:p>
            <a:endParaRPr lang="en-US" sz="800" i="1" dirty="0"/>
          </a:p>
          <a:p>
            <a:pPr algn="ctr"/>
            <a:r>
              <a:rPr lang="en-US" sz="1600" b="1" dirty="0"/>
              <a:t>The </a:t>
            </a:r>
            <a:r>
              <a:rPr lang="en-US" b="1" dirty="0">
                <a:solidFill>
                  <a:schemeClr val="accent1"/>
                </a:solidFill>
                <a:hlinkClick r:id="rId3">
                  <a:extLst>
                    <a:ext uri="{A12FA001-AC4F-418D-AE19-62706E023703}">
                      <ahyp:hlinkClr xmlns:ahyp="http://schemas.microsoft.com/office/drawing/2018/hyperlinkcolor" val="tx"/>
                    </a:ext>
                  </a:extLst>
                </a:hlinkClick>
              </a:rPr>
              <a:t>HBA Global Ambassador Program Resource Center</a:t>
            </a:r>
            <a:r>
              <a:rPr lang="en-US" sz="1600" b="1" dirty="0"/>
              <a:t> has </a:t>
            </a:r>
            <a:r>
              <a:rPr lang="en-US" sz="1600" b="1" dirty="0">
                <a:highlight>
                  <a:srgbClr val="FFFF00"/>
                </a:highlight>
              </a:rPr>
              <a:t>launched</a:t>
            </a:r>
            <a:r>
              <a:rPr lang="en-US" sz="1600" b="1" dirty="0"/>
              <a:t>!</a:t>
            </a:r>
          </a:p>
          <a:p>
            <a:endParaRPr lang="en-US" sz="1600" dirty="0"/>
          </a:p>
          <a:p>
            <a:r>
              <a:rPr lang="en-US" sz="1600" dirty="0"/>
              <a:t>This knowledge base is being organized by role and phase in the program process to make it easy for Champions, Executive Sponsors and Ambassadors to find what they need at any stage.</a:t>
            </a:r>
          </a:p>
          <a:p>
            <a:endParaRPr lang="en-US" sz="1600" dirty="0"/>
          </a:p>
          <a:p>
            <a:endParaRPr lang="en-US" sz="1600" dirty="0"/>
          </a:p>
          <a:p>
            <a:endParaRPr lang="en-US" sz="1600" dirty="0"/>
          </a:p>
        </p:txBody>
      </p:sp>
      <p:pic>
        <p:nvPicPr>
          <p:cNvPr id="5" name="Picture 4">
            <a:extLst>
              <a:ext uri="{FF2B5EF4-FFF2-40B4-BE49-F238E27FC236}">
                <a16:creationId xmlns:a16="http://schemas.microsoft.com/office/drawing/2014/main" id="{009947D2-C7EB-0032-44AB-130895FD950B}"/>
              </a:ext>
            </a:extLst>
          </p:cNvPr>
          <p:cNvPicPr>
            <a:picLocks noChangeAspect="1"/>
          </p:cNvPicPr>
          <p:nvPr/>
        </p:nvPicPr>
        <p:blipFill>
          <a:blip r:embed="rId4"/>
          <a:stretch>
            <a:fillRect/>
          </a:stretch>
        </p:blipFill>
        <p:spPr>
          <a:xfrm>
            <a:off x="300567" y="1462088"/>
            <a:ext cx="4594483" cy="3116509"/>
          </a:xfrm>
          <a:prstGeom prst="rect">
            <a:avLst/>
          </a:prstGeom>
        </p:spPr>
      </p:pic>
      <p:pic>
        <p:nvPicPr>
          <p:cNvPr id="8" name="Picture 7">
            <a:extLst>
              <a:ext uri="{FF2B5EF4-FFF2-40B4-BE49-F238E27FC236}">
                <a16:creationId xmlns:a16="http://schemas.microsoft.com/office/drawing/2014/main" id="{2D3E6A06-D485-C10C-A7EC-111A78ADA528}"/>
              </a:ext>
            </a:extLst>
          </p:cNvPr>
          <p:cNvPicPr>
            <a:picLocks noChangeAspect="1"/>
          </p:cNvPicPr>
          <p:nvPr/>
        </p:nvPicPr>
        <p:blipFill>
          <a:blip r:embed="rId5"/>
          <a:stretch>
            <a:fillRect/>
          </a:stretch>
        </p:blipFill>
        <p:spPr>
          <a:xfrm>
            <a:off x="10321530" y="2896245"/>
            <a:ext cx="1434438" cy="1788188"/>
          </a:xfrm>
          <a:prstGeom prst="rect">
            <a:avLst/>
          </a:prstGeom>
        </p:spPr>
      </p:pic>
      <p:sp>
        <p:nvSpPr>
          <p:cNvPr id="10" name="TextBox 9">
            <a:extLst>
              <a:ext uri="{FF2B5EF4-FFF2-40B4-BE49-F238E27FC236}">
                <a16:creationId xmlns:a16="http://schemas.microsoft.com/office/drawing/2014/main" id="{47EA45F1-E729-5DEB-5177-3E99516EA72C}"/>
              </a:ext>
            </a:extLst>
          </p:cNvPr>
          <p:cNvSpPr txBox="1"/>
          <p:nvPr/>
        </p:nvSpPr>
        <p:spPr>
          <a:xfrm>
            <a:off x="5198534" y="3302735"/>
            <a:ext cx="4987530" cy="1077218"/>
          </a:xfrm>
          <a:prstGeom prst="rect">
            <a:avLst/>
          </a:prstGeom>
          <a:noFill/>
        </p:spPr>
        <p:txBody>
          <a:bodyPr wrap="square">
            <a:spAutoFit/>
          </a:bodyPr>
          <a:lstStyle/>
          <a:p>
            <a:r>
              <a:rPr lang="en-US" sz="1600"/>
              <a:t>Also, the </a:t>
            </a:r>
            <a:r>
              <a:rPr lang="en-US" sz="1600" b="1">
                <a:solidFill>
                  <a:schemeClr val="accent1"/>
                </a:solidFill>
                <a:hlinkClick r:id="rId6">
                  <a:extLst>
                    <a:ext uri="{A12FA001-AC4F-418D-AE19-62706E023703}">
                      <ahyp:hlinkClr xmlns:ahyp="http://schemas.microsoft.com/office/drawing/2018/hyperlinkcolor" val="tx"/>
                    </a:ext>
                  </a:extLst>
                </a:hlinkClick>
              </a:rPr>
              <a:t>HBA Volunteer Resource Center </a:t>
            </a:r>
            <a:r>
              <a:rPr lang="en-US" sz="1600"/>
              <a:t>now has a section for GAP Volunteers that is being populated! Bookmark it and we’ll continue moving all our resources here slowly but surely.</a:t>
            </a:r>
          </a:p>
        </p:txBody>
      </p:sp>
      <p:sp>
        <p:nvSpPr>
          <p:cNvPr id="11" name="Arrow: Right 10">
            <a:extLst>
              <a:ext uri="{FF2B5EF4-FFF2-40B4-BE49-F238E27FC236}">
                <a16:creationId xmlns:a16="http://schemas.microsoft.com/office/drawing/2014/main" id="{6462082F-5580-6A9D-0F81-2E7968744B6B}"/>
              </a:ext>
            </a:extLst>
          </p:cNvPr>
          <p:cNvSpPr/>
          <p:nvPr/>
        </p:nvSpPr>
        <p:spPr>
          <a:xfrm>
            <a:off x="10186064" y="3619867"/>
            <a:ext cx="355600" cy="287867"/>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5381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39773-3BD2-6CCA-BE5F-CC263B224B5E}"/>
              </a:ext>
            </a:extLst>
          </p:cNvPr>
          <p:cNvSpPr>
            <a:spLocks noGrp="1"/>
          </p:cNvSpPr>
          <p:nvPr>
            <p:ph type="title"/>
          </p:nvPr>
        </p:nvSpPr>
        <p:spPr/>
        <p:txBody>
          <a:bodyPr/>
          <a:lstStyle/>
          <a:p>
            <a:r>
              <a:rPr lang="en-US" dirty="0"/>
              <a:t>Where to turn with challenges?</a:t>
            </a:r>
          </a:p>
        </p:txBody>
      </p:sp>
      <p:sp>
        <p:nvSpPr>
          <p:cNvPr id="3" name="Text Placeholder 2">
            <a:extLst>
              <a:ext uri="{FF2B5EF4-FFF2-40B4-BE49-F238E27FC236}">
                <a16:creationId xmlns:a16="http://schemas.microsoft.com/office/drawing/2014/main" id="{19852146-9F8E-E258-F249-1CFD44D6D7B0}"/>
              </a:ext>
            </a:extLst>
          </p:cNvPr>
          <p:cNvSpPr>
            <a:spLocks noGrp="1"/>
          </p:cNvSpPr>
          <p:nvPr>
            <p:ph type="body" sz="quarter" idx="10"/>
          </p:nvPr>
        </p:nvSpPr>
        <p:spPr>
          <a:xfrm>
            <a:off x="4637989" y="1912937"/>
            <a:ext cx="7034900" cy="4313691"/>
          </a:xfrm>
        </p:spPr>
        <p:txBody>
          <a:bodyPr>
            <a:normAutofit fontScale="62500" lnSpcReduction="20000"/>
          </a:bodyPr>
          <a:lstStyle/>
          <a:p>
            <a:pPr marL="0" indent="0">
              <a:buNone/>
            </a:pPr>
            <a:r>
              <a:rPr lang="en-US" sz="3400" dirty="0"/>
              <a:t>Proactive escalation of any challenges is crucial to the success of any cohort. Where do you turn if you’re having a problem?</a:t>
            </a:r>
          </a:p>
          <a:p>
            <a:pPr marL="0" indent="0">
              <a:buNone/>
            </a:pPr>
            <a:endParaRPr lang="en-US" dirty="0"/>
          </a:p>
          <a:p>
            <a:pPr marL="0" indent="0">
              <a:buNone/>
            </a:pPr>
            <a:r>
              <a:rPr lang="en-US" dirty="0"/>
              <a:t>Executive Committee challenges -&gt; </a:t>
            </a:r>
            <a:r>
              <a:rPr lang="en-US" b="1" dirty="0"/>
              <a:t>Program Champions</a:t>
            </a:r>
          </a:p>
          <a:p>
            <a:pPr marL="0" indent="0">
              <a:buNone/>
            </a:pPr>
            <a:endParaRPr lang="en-US" dirty="0"/>
          </a:p>
          <a:p>
            <a:pPr marL="0" indent="0">
              <a:buNone/>
            </a:pPr>
            <a:r>
              <a:rPr lang="en-US" dirty="0"/>
              <a:t>Program Champion challenges -&gt; </a:t>
            </a:r>
            <a:r>
              <a:rPr lang="en-US" b="1" dirty="0"/>
              <a:t>Program Excellence Manager</a:t>
            </a:r>
          </a:p>
          <a:p>
            <a:pPr marL="0" indent="0">
              <a:buNone/>
            </a:pPr>
            <a:endParaRPr lang="en-US" dirty="0"/>
          </a:p>
          <a:p>
            <a:pPr marL="0" indent="0">
              <a:buNone/>
            </a:pPr>
            <a:r>
              <a:rPr lang="en-US" dirty="0"/>
              <a:t>Issues that may risk the cohort overall and/or HBA’s relationship with the company -&gt; </a:t>
            </a:r>
            <a:r>
              <a:rPr lang="en-US" b="1" dirty="0"/>
              <a:t>HBA Central: </a:t>
            </a:r>
            <a:r>
              <a:rPr lang="en-US" sz="2200" dirty="0">
                <a:hlinkClick r:id="rId3"/>
              </a:rPr>
              <a:t>globalambassadorprogram@hbanet.org</a:t>
            </a:r>
            <a:r>
              <a:rPr lang="en-US" sz="2200" dirty="0"/>
              <a:t> </a:t>
            </a:r>
          </a:p>
          <a:p>
            <a:pPr marL="0" indent="0">
              <a:buNone/>
            </a:pPr>
            <a:endParaRPr lang="en-US" dirty="0"/>
          </a:p>
          <a:p>
            <a:pPr marL="0" indent="0">
              <a:buNone/>
            </a:pPr>
            <a:r>
              <a:rPr lang="en-US" dirty="0"/>
              <a:t>Situations you’re unsure how to best advise on and/or other perspectives -&gt; </a:t>
            </a:r>
            <a:r>
              <a:rPr lang="en-US" b="1" dirty="0"/>
              <a:t>your peers in the HBA Community of Practice</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448586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A603FE0-F898-B240-4568-8E3674B2FAAA}"/>
              </a:ext>
            </a:extLst>
          </p:cNvPr>
          <p:cNvSpPr txBox="1"/>
          <p:nvPr/>
        </p:nvSpPr>
        <p:spPr>
          <a:xfrm>
            <a:off x="8016712" y="1424671"/>
            <a:ext cx="3940403" cy="4678204"/>
          </a:xfrm>
          <a:prstGeom prst="rect">
            <a:avLst/>
          </a:prstGeom>
          <a:solidFill>
            <a:schemeClr val="accent5">
              <a:lumMod val="20000"/>
              <a:lumOff val="80000"/>
            </a:schemeClr>
          </a:solidFill>
        </p:spPr>
        <p:txBody>
          <a:bodyPr wrap="square">
            <a:spAutoFit/>
          </a:bodyPr>
          <a:lstStyle/>
          <a:p>
            <a:pPr marL="685800" marR="0" lvl="0" defTabSz="914400" rtl="0" eaLnBrk="1" fontAlgn="auto" latinLnBrk="0" hangingPunct="1">
              <a:lnSpc>
                <a:spcPct val="100000"/>
              </a:lnSpc>
              <a:spcBef>
                <a:spcPts val="0"/>
              </a:spcBef>
              <a:spcAft>
                <a:spcPts val="600"/>
              </a:spcAft>
              <a:buSzTx/>
              <a:tabLst/>
              <a:defRPr/>
            </a:pPr>
            <a:r>
              <a:rPr kumimoji="0" lang="en-US" sz="1100" b="1" i="0" u="none" strike="noStrike" kern="1200" cap="none" spc="0" normalizeH="0" baseline="0" noProof="0" dirty="0">
                <a:ln>
                  <a:noFill/>
                </a:ln>
                <a:effectLst/>
                <a:uLnTx/>
                <a:uFillTx/>
                <a:latin typeface="+mj-lt"/>
                <a:ea typeface="+mn-ea"/>
                <a:cs typeface="Arial" panose="020B0604020202020204" pitchFamily="34" charset="0"/>
              </a:rPr>
              <a:t>Executive Committee Areas of Oversight</a:t>
            </a:r>
          </a:p>
          <a:p>
            <a:pPr marL="914400" marR="0" lvl="0" indent="-228600" defTabSz="914400" rtl="0" eaLnBrk="1" fontAlgn="auto" latinLnBrk="0" hangingPunct="1">
              <a:lnSpc>
                <a:spcPct val="100000"/>
              </a:lnSpc>
              <a:spcBef>
                <a:spcPts val="0"/>
              </a:spcBef>
              <a:spcAft>
                <a:spcPts val="1200"/>
              </a:spcAft>
              <a:buSzTx/>
              <a:buFont typeface="+mj-lt"/>
              <a:buAutoNum type="arabicPeriod"/>
              <a:tabLst/>
              <a:defRPr/>
            </a:pPr>
            <a:r>
              <a:rPr kumimoji="0" lang="en-US" sz="800" b="1" i="0" u="none" strike="noStrike" kern="1200" cap="none" spc="0" normalizeH="0" baseline="0" noProof="0" dirty="0">
                <a:ln>
                  <a:noFill/>
                </a:ln>
                <a:effectLst/>
                <a:uLnTx/>
                <a:uFillTx/>
                <a:ea typeface="+mn-ea"/>
                <a:cs typeface="Arial" panose="020B0604020202020204" pitchFamily="34" charset="0"/>
              </a:rPr>
              <a:t>Overall cohort governance</a:t>
            </a:r>
            <a:r>
              <a:rPr kumimoji="0" lang="en-US" sz="800" i="0" u="none" strike="noStrike" kern="1200" cap="none" spc="0" normalizeH="0" baseline="0" noProof="0" dirty="0">
                <a:ln>
                  <a:noFill/>
                </a:ln>
                <a:effectLst/>
                <a:uLnTx/>
                <a:uFillTx/>
                <a:ea typeface="+mn-ea"/>
                <a:cs typeface="Arial" panose="020B0604020202020204" pitchFamily="34" charset="0"/>
              </a:rPr>
              <a:t> including budget and resourcing</a:t>
            </a:r>
            <a:endParaRPr kumimoji="0" lang="en-US" sz="800" b="1" i="0" u="none" strike="noStrike" kern="1200" cap="none" spc="0" normalizeH="0" baseline="0" noProof="0" dirty="0">
              <a:ln>
                <a:noFill/>
              </a:ln>
              <a:effectLst/>
              <a:uLnTx/>
              <a:uFillTx/>
              <a:ea typeface="+mn-ea"/>
              <a:cs typeface="Arial" panose="020B0604020202020204" pitchFamily="34" charset="0"/>
            </a:endParaRPr>
          </a:p>
          <a:p>
            <a:pPr marL="914400" marR="0" lvl="0" indent="-228600" defTabSz="914400" rtl="0" eaLnBrk="1" fontAlgn="auto" latinLnBrk="0" hangingPunct="1">
              <a:lnSpc>
                <a:spcPct val="100000"/>
              </a:lnSpc>
              <a:spcBef>
                <a:spcPts val="0"/>
              </a:spcBef>
              <a:spcAft>
                <a:spcPts val="1200"/>
              </a:spcAft>
              <a:buSzTx/>
              <a:buFont typeface="+mj-lt"/>
              <a:buAutoNum type="arabicPeriod"/>
              <a:tabLst/>
              <a:defRPr/>
            </a:pPr>
            <a:r>
              <a:rPr kumimoji="0" lang="en-US" sz="800" b="1" i="0" u="none" strike="noStrike" kern="1200" cap="none" spc="0" normalizeH="0" baseline="0" noProof="0" dirty="0">
                <a:ln>
                  <a:noFill/>
                </a:ln>
                <a:effectLst/>
                <a:uLnTx/>
                <a:uFillTx/>
                <a:ea typeface="+mn-ea"/>
                <a:cs typeface="Arial" panose="020B0604020202020204" pitchFamily="34" charset="0"/>
              </a:rPr>
              <a:t>Ambassador individual </a:t>
            </a:r>
            <a:r>
              <a:rPr lang="en-US" sz="800" b="1" dirty="0">
                <a:cs typeface="Arial" panose="020B0604020202020204" pitchFamily="34" charset="0"/>
              </a:rPr>
              <a:t>g</a:t>
            </a:r>
            <a:r>
              <a:rPr kumimoji="0" lang="en-US" sz="800" b="1" i="0" u="none" strike="noStrike" kern="1200" cap="none" spc="0" normalizeH="0" baseline="0" noProof="0" dirty="0" err="1">
                <a:ln>
                  <a:noFill/>
                </a:ln>
                <a:effectLst/>
                <a:uLnTx/>
                <a:uFillTx/>
                <a:ea typeface="+mn-ea"/>
                <a:cs typeface="Arial" panose="020B0604020202020204" pitchFamily="34" charset="0"/>
              </a:rPr>
              <a:t>oal</a:t>
            </a:r>
            <a:r>
              <a:rPr kumimoji="0" lang="en-US" sz="800" b="1" i="0" u="none" strike="noStrike" kern="1200" cap="none" spc="0" normalizeH="0" baseline="0" noProof="0" dirty="0">
                <a:ln>
                  <a:noFill/>
                </a:ln>
                <a:effectLst/>
                <a:uLnTx/>
                <a:uFillTx/>
                <a:ea typeface="+mn-ea"/>
                <a:cs typeface="Arial" panose="020B0604020202020204" pitchFamily="34" charset="0"/>
              </a:rPr>
              <a:t> progress.</a:t>
            </a:r>
            <a:r>
              <a:rPr kumimoji="0" lang="en-US" sz="800" b="0" i="0" u="none" strike="noStrike" kern="1200" cap="none" spc="0" normalizeH="0" baseline="0" noProof="0" dirty="0">
                <a:ln>
                  <a:noFill/>
                </a:ln>
                <a:effectLst/>
                <a:uLnTx/>
                <a:uFillTx/>
                <a:ea typeface="+mn-ea"/>
                <a:cs typeface="Arial" panose="020B0604020202020204" pitchFamily="34" charset="0"/>
              </a:rPr>
              <a:t> </a:t>
            </a:r>
            <a:r>
              <a:rPr kumimoji="0" lang="en-US" sz="800" b="1" i="0" u="none" strike="noStrike" kern="1200" cap="none" spc="0" normalizeH="0" baseline="0" noProof="0" dirty="0">
                <a:ln>
                  <a:noFill/>
                </a:ln>
                <a:effectLst/>
                <a:uLnTx/>
                <a:uFillTx/>
                <a:ea typeface="+mn-ea"/>
                <a:cs typeface="Arial" panose="020B0604020202020204" pitchFamily="34" charset="0"/>
              </a:rPr>
              <a:t> </a:t>
            </a:r>
            <a:r>
              <a:rPr kumimoji="0" lang="en-US" sz="800" b="0" i="0" u="none" strike="noStrike" kern="1200" cap="none" spc="0" normalizeH="0" baseline="0" noProof="0" dirty="0">
                <a:ln>
                  <a:noFill/>
                </a:ln>
                <a:effectLst/>
                <a:uLnTx/>
                <a:uFillTx/>
                <a:ea typeface="+mn-ea"/>
                <a:cs typeface="Arial" panose="020B0604020202020204" pitchFamily="34" charset="0"/>
              </a:rPr>
              <a:t>﻿This may include plans for workshops, panels, fireside chats, HBA events, </a:t>
            </a:r>
            <a:r>
              <a:rPr kumimoji="0" lang="en-US" sz="800" b="0" i="0" u="none" strike="noStrike" kern="1200" cap="none" spc="0" normalizeH="0" baseline="0" noProof="0" dirty="0" err="1">
                <a:ln>
                  <a:noFill/>
                </a:ln>
                <a:effectLst/>
                <a:uLnTx/>
                <a:uFillTx/>
                <a:ea typeface="+mn-ea"/>
                <a:cs typeface="Arial" panose="020B0604020202020204" pitchFamily="34" charset="0"/>
              </a:rPr>
              <a:t>etc</a:t>
            </a:r>
            <a:r>
              <a:rPr kumimoji="0" lang="en-US" sz="800" b="0" i="0" u="none" strike="noStrike" kern="1200" cap="none" spc="0" normalizeH="0" baseline="0" noProof="0" dirty="0">
                <a:ln>
                  <a:noFill/>
                </a:ln>
                <a:effectLst/>
                <a:uLnTx/>
                <a:uFillTx/>
                <a:ea typeface="+mn-ea"/>
                <a:cs typeface="Arial" panose="020B0604020202020204" pitchFamily="34" charset="0"/>
              </a:rPr>
              <a:t> on common goal topics</a:t>
            </a:r>
          </a:p>
          <a:p>
            <a:pPr marL="914400" marR="0" lvl="0" indent="-228600" defTabSz="914400" rtl="0" eaLnBrk="1" fontAlgn="auto" latinLnBrk="0" hangingPunct="1">
              <a:lnSpc>
                <a:spcPct val="100000"/>
              </a:lnSpc>
              <a:spcBef>
                <a:spcPts val="0"/>
              </a:spcBef>
              <a:spcAft>
                <a:spcPts val="1200"/>
              </a:spcAft>
              <a:buSzTx/>
              <a:buFont typeface="+mj-lt"/>
              <a:buAutoNum type="arabicPeriod"/>
              <a:tabLst/>
              <a:defRPr/>
            </a:pPr>
            <a:r>
              <a:rPr lang="en-US" sz="800" b="1" dirty="0">
                <a:cs typeface="Arial" panose="020B0604020202020204" pitchFamily="34" charset="0"/>
              </a:rPr>
              <a:t>Group initiative goal progress.</a:t>
            </a:r>
            <a:r>
              <a:rPr kumimoji="0" lang="en-US" sz="800" b="0" i="0" u="none" strike="noStrike" kern="1200" cap="none" spc="0" normalizeH="0" baseline="0" noProof="0" dirty="0">
                <a:ln>
                  <a:noFill/>
                </a:ln>
                <a:effectLst/>
                <a:uLnTx/>
                <a:uFillTx/>
                <a:ea typeface="+mn-ea"/>
                <a:cs typeface="Arial" panose="020B0604020202020204" pitchFamily="34" charset="0"/>
              </a:rPr>
              <a:t>This will include having group initiative chairs periodically join monthly calls or send in updates regarding their progress and needs.</a:t>
            </a:r>
          </a:p>
          <a:p>
            <a:pPr marL="914400" marR="0" lvl="0" indent="-228600" defTabSz="914400" rtl="0" eaLnBrk="1" fontAlgn="auto" latinLnBrk="0" hangingPunct="1">
              <a:lnSpc>
                <a:spcPct val="100000"/>
              </a:lnSpc>
              <a:spcBef>
                <a:spcPts val="0"/>
              </a:spcBef>
              <a:spcAft>
                <a:spcPts val="1200"/>
              </a:spcAft>
              <a:buSzTx/>
              <a:buFont typeface="+mj-lt"/>
              <a:buAutoNum type="arabicPeriod"/>
              <a:tabLst/>
              <a:defRPr/>
            </a:pPr>
            <a:r>
              <a:rPr kumimoji="0" lang="en-US" sz="800" b="1" i="0" u="none" strike="noStrike" kern="1200" cap="none" spc="0" normalizeH="0" baseline="0" noProof="0" dirty="0">
                <a:ln>
                  <a:noFill/>
                </a:ln>
                <a:effectLst/>
                <a:uLnTx/>
                <a:uFillTx/>
                <a:ea typeface="+mn-ea"/>
                <a:cs typeface="Arial" panose="020B0604020202020204" pitchFamily="34" charset="0"/>
              </a:rPr>
              <a:t>Determining (with cohort input) what programs/events to create </a:t>
            </a:r>
            <a:r>
              <a:rPr kumimoji="0" lang="en-US" sz="800" i="0" u="none" strike="noStrike" kern="1200" cap="none" spc="0" normalizeH="0" baseline="0" noProof="0" dirty="0">
                <a:ln>
                  <a:noFill/>
                </a:ln>
                <a:effectLst/>
                <a:uLnTx/>
                <a:uFillTx/>
                <a:ea typeface="+mn-ea"/>
                <a:cs typeface="Arial" panose="020B0604020202020204" pitchFamily="34" charset="0"/>
              </a:rPr>
              <a:t>outside of their group initiatives and create a calendar of events.</a:t>
            </a:r>
          </a:p>
          <a:p>
            <a:pPr marL="914400" marR="0" lvl="0" indent="-228600" defTabSz="914400" rtl="0" eaLnBrk="1" fontAlgn="auto" latinLnBrk="0" hangingPunct="1">
              <a:lnSpc>
                <a:spcPct val="100000"/>
              </a:lnSpc>
              <a:spcBef>
                <a:spcPts val="0"/>
              </a:spcBef>
              <a:spcAft>
                <a:spcPts val="1200"/>
              </a:spcAft>
              <a:buSzTx/>
              <a:buFont typeface="+mj-lt"/>
              <a:buAutoNum type="arabicPeriod"/>
              <a:tabLst/>
              <a:defRPr/>
            </a:pPr>
            <a:r>
              <a:rPr kumimoji="0" lang="en-US" sz="800" b="1" i="0" u="none" strike="noStrike" kern="1200" cap="none" spc="0" normalizeH="0" baseline="0" noProof="0" dirty="0">
                <a:ln>
                  <a:noFill/>
                </a:ln>
                <a:effectLst/>
                <a:uLnTx/>
                <a:uFillTx/>
                <a:ea typeface="+mn-ea"/>
                <a:cs typeface="Arial" panose="020B0604020202020204" pitchFamily="34" charset="0"/>
              </a:rPr>
              <a:t>Addressing requests, issues and inquiries from individual Ambassadors. </a:t>
            </a:r>
            <a:r>
              <a:rPr kumimoji="0" lang="en-US" sz="800" i="0" u="none" strike="noStrike" kern="1200" cap="none" spc="0" normalizeH="0" baseline="0" noProof="0" dirty="0">
                <a:ln>
                  <a:noFill/>
                </a:ln>
                <a:effectLst/>
                <a:uLnTx/>
                <a:uFillTx/>
                <a:ea typeface="+mn-ea"/>
                <a:cs typeface="Arial" panose="020B0604020202020204" pitchFamily="34" charset="0"/>
              </a:rPr>
              <a:t>Assessing engagement of cohort participants and addressing any identified issues/troubles.</a:t>
            </a:r>
            <a:endParaRPr kumimoji="0" lang="en-US" sz="800" b="1" i="0" u="none" strike="noStrike" kern="1200" cap="none" spc="0" normalizeH="0" baseline="0" noProof="0" dirty="0">
              <a:ln>
                <a:noFill/>
              </a:ln>
              <a:effectLst/>
              <a:uLnTx/>
              <a:uFillTx/>
              <a:ea typeface="+mn-ea"/>
              <a:cs typeface="Arial" panose="020B0604020202020204" pitchFamily="34" charset="0"/>
            </a:endParaRPr>
          </a:p>
          <a:p>
            <a:pPr marL="914400" marR="0" lvl="0" indent="-228600" defTabSz="914400" rtl="0" eaLnBrk="1" fontAlgn="auto" latinLnBrk="0" hangingPunct="1">
              <a:lnSpc>
                <a:spcPct val="100000"/>
              </a:lnSpc>
              <a:spcBef>
                <a:spcPts val="0"/>
              </a:spcBef>
              <a:spcAft>
                <a:spcPts val="1200"/>
              </a:spcAft>
              <a:buSzTx/>
              <a:buFont typeface="+mj-lt"/>
              <a:buAutoNum type="arabicPeriod"/>
              <a:tabLst/>
              <a:defRPr/>
            </a:pPr>
            <a:r>
              <a:rPr kumimoji="0" lang="en-US" sz="800" b="1" i="0" u="none" strike="noStrike" kern="1200" cap="none" spc="0" normalizeH="0" baseline="0" noProof="0" dirty="0">
                <a:ln>
                  <a:noFill/>
                </a:ln>
                <a:effectLst/>
                <a:uLnTx/>
                <a:uFillTx/>
                <a:ea typeface="+mn-ea"/>
                <a:cs typeface="Arial" panose="020B0604020202020204" pitchFamily="34" charset="0"/>
              </a:rPr>
              <a:t>Planning the mid year and end of year progress presentation </a:t>
            </a:r>
            <a:r>
              <a:rPr kumimoji="0" lang="en-US" sz="800" i="0" u="none" strike="noStrike" kern="1200" cap="none" spc="0" normalizeH="0" baseline="0" noProof="0" dirty="0">
                <a:ln>
                  <a:noFill/>
                </a:ln>
                <a:effectLst/>
                <a:uLnTx/>
                <a:uFillTx/>
                <a:ea typeface="+mn-ea"/>
                <a:cs typeface="Arial" panose="020B0604020202020204" pitchFamily="34" charset="0"/>
              </a:rPr>
              <a:t>to </a:t>
            </a:r>
            <a:r>
              <a:rPr lang="en-US" sz="800" dirty="0">
                <a:cs typeface="Arial" panose="020B0604020202020204" pitchFamily="34" charset="0"/>
              </a:rPr>
              <a:t>executive</a:t>
            </a:r>
            <a:r>
              <a:rPr kumimoji="0" lang="en-US" sz="800" i="0" u="none" strike="noStrike" kern="1200" cap="none" spc="0" normalizeH="0" baseline="0" noProof="0" dirty="0">
                <a:ln>
                  <a:noFill/>
                </a:ln>
                <a:effectLst/>
                <a:uLnTx/>
                <a:uFillTx/>
                <a:ea typeface="+mn-ea"/>
                <a:cs typeface="Arial" panose="020B0604020202020204" pitchFamily="34" charset="0"/>
              </a:rPr>
              <a:t> sponsors</a:t>
            </a:r>
          </a:p>
          <a:p>
            <a:pPr marL="914400" marR="0" lvl="0" indent="-228600" defTabSz="914400" rtl="0" eaLnBrk="1" fontAlgn="auto" latinLnBrk="0" hangingPunct="1">
              <a:lnSpc>
                <a:spcPct val="100000"/>
              </a:lnSpc>
              <a:spcBef>
                <a:spcPts val="0"/>
              </a:spcBef>
              <a:spcAft>
                <a:spcPts val="1200"/>
              </a:spcAft>
              <a:buSzTx/>
              <a:buFont typeface="+mj-lt"/>
              <a:buAutoNum type="arabicPeriod"/>
              <a:tabLst/>
              <a:defRPr/>
            </a:pPr>
            <a:r>
              <a:rPr kumimoji="0" lang="en-US" sz="800" b="1" i="0" u="none" strike="noStrike" kern="1200" cap="none" spc="0" normalizeH="0" baseline="0" noProof="0" dirty="0">
                <a:ln>
                  <a:noFill/>
                </a:ln>
                <a:effectLst/>
                <a:uLnTx/>
                <a:uFillTx/>
                <a:ea typeface="+mn-ea"/>
                <a:cs typeface="Arial" panose="020B0604020202020204" pitchFamily="34" charset="0"/>
              </a:rPr>
              <a:t>Oversee the cultivation of more senior leaders </a:t>
            </a:r>
            <a:r>
              <a:rPr kumimoji="0" lang="en-US" sz="800" i="0" u="none" strike="noStrike" kern="1200" cap="none" spc="0" normalizeH="0" baseline="0" noProof="0" dirty="0">
                <a:ln>
                  <a:noFill/>
                </a:ln>
                <a:effectLst/>
                <a:uLnTx/>
                <a:uFillTx/>
                <a:ea typeface="+mn-ea"/>
                <a:cs typeface="Arial" panose="020B0604020202020204" pitchFamily="34" charset="0"/>
              </a:rPr>
              <a:t>to support the journey of the Ambassadors.</a:t>
            </a:r>
          </a:p>
          <a:p>
            <a:pPr marL="914400" marR="0" lvl="0" indent="-228600" defTabSz="914400" rtl="0" eaLnBrk="1" fontAlgn="auto" latinLnBrk="0" hangingPunct="1">
              <a:lnSpc>
                <a:spcPct val="100000"/>
              </a:lnSpc>
              <a:spcBef>
                <a:spcPts val="0"/>
              </a:spcBef>
              <a:spcAft>
                <a:spcPts val="1200"/>
              </a:spcAft>
              <a:buSzTx/>
              <a:buFont typeface="+mj-lt"/>
              <a:buAutoNum type="arabicPeriod"/>
              <a:tabLst/>
              <a:defRPr/>
            </a:pPr>
            <a:r>
              <a:rPr kumimoji="0" lang="en-US" sz="800" b="1" i="0" u="none" strike="noStrike" kern="1200" cap="none" spc="0" normalizeH="0" baseline="0" noProof="0" dirty="0">
                <a:ln>
                  <a:noFill/>
                </a:ln>
                <a:effectLst/>
                <a:uLnTx/>
                <a:uFillTx/>
                <a:ea typeface="+mn-ea"/>
                <a:cs typeface="Arial" panose="020B0604020202020204" pitchFamily="34" charset="0"/>
              </a:rPr>
              <a:t>Collaborate with the HBA local chapter or regional council </a:t>
            </a:r>
            <a:r>
              <a:rPr kumimoji="0" lang="en-US" sz="800" i="0" u="none" strike="noStrike" kern="1200" cap="none" spc="0" normalizeH="0" baseline="0" noProof="0" dirty="0">
                <a:ln>
                  <a:noFill/>
                </a:ln>
                <a:effectLst/>
                <a:uLnTx/>
                <a:uFillTx/>
                <a:ea typeface="+mn-ea"/>
                <a:cs typeface="Arial" panose="020B0604020202020204" pitchFamily="34" charset="0"/>
              </a:rPr>
              <a:t>if they exist, to increase the value to Ambassadors and help them create</a:t>
            </a:r>
            <a:r>
              <a:rPr lang="en-US" sz="800" dirty="0">
                <a:cs typeface="Arial" panose="020B0604020202020204" pitchFamily="34" charset="0"/>
              </a:rPr>
              <a:t> external networks</a:t>
            </a:r>
            <a:r>
              <a:rPr kumimoji="0" lang="en-US" sz="800" i="0" u="none" strike="noStrike" kern="1200" cap="none" spc="0" normalizeH="0" baseline="0" noProof="0" dirty="0">
                <a:ln>
                  <a:noFill/>
                </a:ln>
                <a:effectLst/>
                <a:uLnTx/>
                <a:uFillTx/>
                <a:ea typeface="+mn-ea"/>
                <a:cs typeface="Arial" panose="020B0604020202020204" pitchFamily="34" charset="0"/>
              </a:rPr>
              <a:t>. </a:t>
            </a:r>
          </a:p>
          <a:p>
            <a:pPr marL="914400" marR="0" lvl="0" indent="-228600" defTabSz="914400" rtl="0" eaLnBrk="1" fontAlgn="auto" latinLnBrk="0" hangingPunct="1">
              <a:lnSpc>
                <a:spcPct val="100000"/>
              </a:lnSpc>
              <a:spcBef>
                <a:spcPts val="0"/>
              </a:spcBef>
              <a:spcAft>
                <a:spcPts val="1200"/>
              </a:spcAft>
              <a:buSzTx/>
              <a:buFont typeface="+mj-lt"/>
              <a:buAutoNum type="arabicPeriod"/>
              <a:tabLst/>
              <a:defRPr/>
            </a:pPr>
            <a:r>
              <a:rPr lang="en-US" sz="800" b="1" dirty="0">
                <a:cs typeface="Arial" panose="020B0604020202020204" pitchFamily="34" charset="0"/>
              </a:rPr>
              <a:t>Planning </a:t>
            </a:r>
            <a:r>
              <a:rPr kumimoji="0" lang="en-US" sz="800" b="1" i="0" u="none" strike="noStrike" kern="1200" cap="none" spc="0" normalizeH="0" baseline="0" noProof="0" dirty="0">
                <a:ln>
                  <a:noFill/>
                </a:ln>
                <a:effectLst/>
                <a:uLnTx/>
                <a:uFillTx/>
                <a:ea typeface="+mn-ea"/>
                <a:cs typeface="Arial" panose="020B0604020202020204" pitchFamily="34" charset="0"/>
              </a:rPr>
              <a:t>cohort meetings</a:t>
            </a:r>
            <a:r>
              <a:rPr lang="en-US" sz="800" b="1" dirty="0">
                <a:cs typeface="Arial" panose="020B0604020202020204" pitchFamily="34" charset="0"/>
              </a:rPr>
              <a:t> </a:t>
            </a:r>
            <a:r>
              <a:rPr lang="en-US" sz="800" dirty="0">
                <a:cs typeface="Arial" panose="020B0604020202020204" pitchFamily="34" charset="0"/>
              </a:rPr>
              <a:t>as </a:t>
            </a:r>
            <a:r>
              <a:rPr kumimoji="0" lang="en-US" sz="800" i="0" u="none" strike="noStrike" kern="1200" cap="none" spc="0" normalizeH="0" baseline="0" noProof="0" dirty="0">
                <a:ln>
                  <a:noFill/>
                </a:ln>
                <a:effectLst/>
                <a:uLnTx/>
                <a:uFillTx/>
                <a:ea typeface="+mn-ea"/>
                <a:cs typeface="Arial" panose="020B0604020202020204" pitchFamily="34" charset="0"/>
              </a:rPr>
              <a:t>appropriate/necessary including scheduling, invitations, agenda creation, </a:t>
            </a:r>
            <a:r>
              <a:rPr kumimoji="0" lang="en-US" sz="800" i="0" u="none" strike="noStrike" kern="1200" cap="none" spc="0" normalizeH="0" baseline="0" noProof="0" dirty="0" err="1">
                <a:ln>
                  <a:noFill/>
                </a:ln>
                <a:effectLst/>
                <a:uLnTx/>
                <a:uFillTx/>
                <a:ea typeface="+mn-ea"/>
                <a:cs typeface="Arial" panose="020B0604020202020204" pitchFamily="34" charset="0"/>
              </a:rPr>
              <a:t>etc</a:t>
            </a:r>
            <a:endParaRPr kumimoji="0" lang="en-US" sz="800" i="0" u="none" strike="noStrike" kern="1200" cap="none" spc="0" normalizeH="0" baseline="0" noProof="0" dirty="0">
              <a:ln>
                <a:noFill/>
              </a:ln>
              <a:effectLst/>
              <a:uLnTx/>
              <a:uFillTx/>
              <a:ea typeface="+mn-ea"/>
              <a:cs typeface="Arial" panose="020B0604020202020204" pitchFamily="34" charset="0"/>
            </a:endParaRPr>
          </a:p>
          <a:p>
            <a:pPr marL="914400" marR="0" lvl="0" indent="-228600" defTabSz="914400" rtl="0" eaLnBrk="1" fontAlgn="auto" latinLnBrk="0" hangingPunct="1">
              <a:lnSpc>
                <a:spcPct val="100000"/>
              </a:lnSpc>
              <a:spcBef>
                <a:spcPts val="0"/>
              </a:spcBef>
              <a:spcAft>
                <a:spcPts val="1200"/>
              </a:spcAft>
              <a:buSzTx/>
              <a:buFont typeface="+mj-lt"/>
              <a:buAutoNum type="arabicPeriod"/>
              <a:tabLst/>
              <a:defRPr/>
            </a:pPr>
            <a:r>
              <a:rPr lang="en-US" sz="800" b="1" dirty="0">
                <a:cs typeface="Arial" panose="020B0604020202020204" pitchFamily="34" charset="0"/>
              </a:rPr>
              <a:t>Plan and execute the program graduation </a:t>
            </a:r>
            <a:r>
              <a:rPr lang="en-US" sz="800" dirty="0">
                <a:cs typeface="Arial" panose="020B0604020202020204" pitchFamily="34" charset="0"/>
              </a:rPr>
              <a:t>and accompanying festivities</a:t>
            </a:r>
            <a:endParaRPr kumimoji="0" lang="en-US" sz="800" b="1" i="0" u="none" strike="noStrike" kern="1200" cap="none" spc="0" normalizeH="0" baseline="0" noProof="0" dirty="0">
              <a:ln>
                <a:noFill/>
              </a:ln>
              <a:effectLst/>
              <a:uLnTx/>
              <a:uFillTx/>
              <a:ea typeface="+mn-ea"/>
              <a:cs typeface="Arial" panose="020B0604020202020204" pitchFamily="34" charset="0"/>
            </a:endParaRPr>
          </a:p>
        </p:txBody>
      </p:sp>
      <p:sp>
        <p:nvSpPr>
          <p:cNvPr id="7" name="Title 6">
            <a:extLst>
              <a:ext uri="{FF2B5EF4-FFF2-40B4-BE49-F238E27FC236}">
                <a16:creationId xmlns:a16="http://schemas.microsoft.com/office/drawing/2014/main" id="{59DCB7FE-9FA5-9D6F-9C73-BB5E59D7F291}"/>
              </a:ext>
            </a:extLst>
          </p:cNvPr>
          <p:cNvSpPr>
            <a:spLocks noGrp="1"/>
          </p:cNvSpPr>
          <p:nvPr>
            <p:ph type="title"/>
          </p:nvPr>
        </p:nvSpPr>
        <p:spPr/>
        <p:txBody>
          <a:bodyPr>
            <a:normAutofit/>
          </a:bodyPr>
          <a:lstStyle/>
          <a:p>
            <a:r>
              <a:rPr lang="en-US" sz="4000" b="1" dirty="0">
                <a:latin typeface="+mj-lt"/>
              </a:rPr>
              <a:t>Executive Committee Meetings</a:t>
            </a:r>
            <a:endParaRPr lang="en-US" dirty="0"/>
          </a:p>
        </p:txBody>
      </p:sp>
      <p:sp>
        <p:nvSpPr>
          <p:cNvPr id="2" name="Text Placeholder 1">
            <a:extLst>
              <a:ext uri="{FF2B5EF4-FFF2-40B4-BE49-F238E27FC236}">
                <a16:creationId xmlns:a16="http://schemas.microsoft.com/office/drawing/2014/main" id="{B4F087BD-520A-3D26-0A7F-4F14C9678A2F}"/>
              </a:ext>
            </a:extLst>
          </p:cNvPr>
          <p:cNvSpPr>
            <a:spLocks noGrp="1"/>
          </p:cNvSpPr>
          <p:nvPr>
            <p:ph type="body" sz="quarter" idx="10"/>
          </p:nvPr>
        </p:nvSpPr>
        <p:spPr>
          <a:xfrm>
            <a:off x="234885" y="1555145"/>
            <a:ext cx="7693057" cy="4547730"/>
          </a:xfrm>
        </p:spPr>
        <p:txBody>
          <a:bodyPr>
            <a:normAutofit fontScale="92500" lnSpcReduction="10000"/>
          </a:bodyPr>
          <a:lstStyle/>
          <a:p>
            <a:pPr marL="0" indent="0" algn="just">
              <a:lnSpc>
                <a:spcPct val="120000"/>
              </a:lnSpc>
              <a:buNone/>
            </a:pPr>
            <a:r>
              <a:rPr lang="en-US" sz="1400" dirty="0"/>
              <a:t>The executive committee is the cohort’s leadership team and meets monthly (or more frequently if deemed necessary) </a:t>
            </a:r>
            <a:r>
              <a:rPr lang="en-US" sz="1400" b="1" dirty="0"/>
              <a:t>with the HBA Advisors </a:t>
            </a:r>
            <a:r>
              <a:rPr lang="en-US" sz="1400" dirty="0"/>
              <a:t>to drive the cohort’s progress forward. </a:t>
            </a:r>
          </a:p>
          <a:p>
            <a:pPr marL="0" indent="0" algn="just">
              <a:lnSpc>
                <a:spcPct val="120000"/>
              </a:lnSpc>
              <a:buNone/>
            </a:pPr>
            <a:r>
              <a:rPr lang="en-US" sz="1400" dirty="0"/>
              <a:t>The group works together collaboratively to accomplish their areas of oversight, determining how each responsibility gets done throughout the course of the program, and leading without authority in their governance of the cohort overall. Like the rest of the cohort, they are self-driven, making their own decisions and doing the work necessary to achieve their goals. </a:t>
            </a:r>
          </a:p>
          <a:p>
            <a:pPr marL="0" indent="0" algn="just">
              <a:lnSpc>
                <a:spcPct val="120000"/>
              </a:lnSpc>
              <a:buNone/>
            </a:pPr>
            <a:r>
              <a:rPr lang="en-US" sz="1400" dirty="0"/>
              <a:t>The first executive committee meeting should happen within 2-4 weeks of the Launch. During this meeting, some of the first priorities of the group are:</a:t>
            </a:r>
          </a:p>
          <a:p>
            <a:pPr marL="457200" lvl="2" indent="-285750" algn="just">
              <a:lnSpc>
                <a:spcPct val="120000"/>
              </a:lnSpc>
              <a:spcBef>
                <a:spcPts val="0"/>
              </a:spcBef>
            </a:pPr>
            <a:endParaRPr lang="en-US" sz="1200" dirty="0">
              <a:latin typeface="Tahoma" panose="020B0604030504040204" pitchFamily="34" charset="0"/>
              <a:ea typeface="Tahoma" panose="020B0604030504040204" pitchFamily="34" charset="0"/>
              <a:cs typeface="Tahoma" panose="020B0604030504040204" pitchFamily="34" charset="0"/>
            </a:endParaRPr>
          </a:p>
          <a:p>
            <a:pPr marL="457200" lvl="2" indent="-285750" algn="just">
              <a:lnSpc>
                <a:spcPct val="120000"/>
              </a:lnSpc>
              <a:spcBef>
                <a:spcPts val="0"/>
              </a:spcBef>
            </a:pPr>
            <a:r>
              <a:rPr lang="en-US" sz="1200" dirty="0">
                <a:latin typeface="Tahoma" panose="020B0604030504040204" pitchFamily="34" charset="0"/>
                <a:ea typeface="Tahoma" panose="020B0604030504040204" pitchFamily="34" charset="0"/>
                <a:cs typeface="Tahoma" panose="020B0604030504040204" pitchFamily="34" charset="0"/>
              </a:rPr>
              <a:t>Setting up the Executive Committee meeting series moving forward, ensuring HBA Advisors are invited to all</a:t>
            </a:r>
          </a:p>
          <a:p>
            <a:pPr marL="457200" lvl="2" indent="-285750" algn="just">
              <a:lnSpc>
                <a:spcPct val="120000"/>
              </a:lnSpc>
              <a:spcBef>
                <a:spcPts val="0"/>
              </a:spcBef>
            </a:pPr>
            <a:r>
              <a:rPr lang="en-US" sz="1200" dirty="0">
                <a:latin typeface="Tahoma" panose="020B0604030504040204" pitchFamily="34" charset="0"/>
                <a:ea typeface="Tahoma" panose="020B0604030504040204" pitchFamily="34" charset="0"/>
                <a:cs typeface="Tahoma" panose="020B0604030504040204" pitchFamily="34" charset="0"/>
              </a:rPr>
              <a:t>Ensuring the cohort’s Group Initiatives are finalized and the team leads identified within 30 days of launch</a:t>
            </a:r>
          </a:p>
          <a:p>
            <a:pPr marL="457200" lvl="2" indent="-285750" algn="just">
              <a:lnSpc>
                <a:spcPct val="120000"/>
              </a:lnSpc>
              <a:spcBef>
                <a:spcPts val="0"/>
              </a:spcBef>
            </a:pPr>
            <a:r>
              <a:rPr lang="en-US" sz="1200" dirty="0">
                <a:latin typeface="Tahoma" panose="020B0604030504040204" pitchFamily="34" charset="0"/>
                <a:ea typeface="Tahoma" panose="020B0604030504040204" pitchFamily="34" charset="0"/>
                <a:cs typeface="Tahoma" panose="020B0604030504040204" pitchFamily="34" charset="0"/>
              </a:rPr>
              <a:t>Scheduling first cohort meeting (usually within 45 days of launch, if deemed necessary)</a:t>
            </a:r>
          </a:p>
          <a:p>
            <a:pPr marL="457200" lvl="2" indent="-285750" algn="just">
              <a:lnSpc>
                <a:spcPct val="120000"/>
              </a:lnSpc>
              <a:spcBef>
                <a:spcPts val="0"/>
              </a:spcBef>
            </a:pPr>
            <a:r>
              <a:rPr lang="en-US" sz="1200" dirty="0"/>
              <a:t>Identifying 1-2 members to be the direct points of contact with the HBA Program Excellence Manager, to check in at regular intervals during the program usually via quick survey. The program Champions should facilitate the connection to the PEM should they need to request a live meeting.</a:t>
            </a:r>
          </a:p>
          <a:p>
            <a:pPr marL="0" indent="0" algn="just">
              <a:lnSpc>
                <a:spcPct val="120000"/>
              </a:lnSpc>
              <a:buNone/>
            </a:pPr>
            <a:r>
              <a:rPr lang="en-US" sz="1400" b="1" dirty="0"/>
              <a:t>It is absolutely critical that the executive committee invite both of the HBA Advisors to their meetings to ensure the cohort receives the guidance and support promised by the HBA. </a:t>
            </a:r>
            <a:r>
              <a:rPr lang="en-US" sz="1400" dirty="0"/>
              <a:t>This team is ultimately in charge, but the HBA Advisors are there to help them start up the program and guide them throughout.</a:t>
            </a:r>
            <a:endParaRPr lang="en-US" sz="1400" b="1" dirty="0"/>
          </a:p>
        </p:txBody>
      </p:sp>
    </p:spTree>
    <p:extLst>
      <p:ext uri="{BB962C8B-B14F-4D97-AF65-F5344CB8AC3E}">
        <p14:creationId xmlns:p14="http://schemas.microsoft.com/office/powerpoint/2010/main" val="10002816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46A42-1A11-7B22-C825-ACC58B287B98}"/>
              </a:ext>
            </a:extLst>
          </p:cNvPr>
          <p:cNvSpPr>
            <a:spLocks noGrp="1"/>
          </p:cNvSpPr>
          <p:nvPr>
            <p:ph type="title"/>
          </p:nvPr>
        </p:nvSpPr>
        <p:spPr/>
        <p:txBody>
          <a:bodyPr/>
          <a:lstStyle/>
          <a:p>
            <a:r>
              <a:rPr lang="en-US" dirty="0"/>
              <a:t>Cohort Meetings</a:t>
            </a:r>
          </a:p>
        </p:txBody>
      </p:sp>
      <p:sp>
        <p:nvSpPr>
          <p:cNvPr id="3" name="Text Placeholder 2">
            <a:extLst>
              <a:ext uri="{FF2B5EF4-FFF2-40B4-BE49-F238E27FC236}">
                <a16:creationId xmlns:a16="http://schemas.microsoft.com/office/drawing/2014/main" id="{90A48946-291C-2A36-0536-F03C3E9E5EC5}"/>
              </a:ext>
            </a:extLst>
          </p:cNvPr>
          <p:cNvSpPr>
            <a:spLocks noGrp="1"/>
          </p:cNvSpPr>
          <p:nvPr>
            <p:ph type="body" sz="quarter" idx="10"/>
          </p:nvPr>
        </p:nvSpPr>
        <p:spPr>
          <a:xfrm>
            <a:off x="499997" y="1417833"/>
            <a:ext cx="10834688" cy="4222750"/>
          </a:xfrm>
        </p:spPr>
        <p:txBody>
          <a:bodyPr>
            <a:normAutofit fontScale="25000" lnSpcReduction="20000"/>
          </a:bodyPr>
          <a:lstStyle/>
          <a:p>
            <a:pPr marL="0" indent="0">
              <a:buNone/>
            </a:pPr>
            <a:r>
              <a:rPr lang="en-US" sz="7200" dirty="0"/>
              <a:t>While the cohort groups meet independently and regularly to make progress towards their goals, most programs also opt to schedule a few cohort meetings for all Ambassadors. These meetings are planned and led by the executive committee and are an opportunity to connect with fellow Ambassadors, share high-level progress and updates, and often include team building exercises or professional development.</a:t>
            </a:r>
          </a:p>
          <a:p>
            <a:pPr marL="0" indent="0">
              <a:buNone/>
            </a:pPr>
            <a:r>
              <a:rPr lang="en-US" sz="7200" dirty="0">
                <a:solidFill>
                  <a:srgbClr val="FF0000"/>
                </a:solidFill>
              </a:rPr>
              <a:t>The first cohort meeting should be held within the first 45 days </a:t>
            </a:r>
            <a:r>
              <a:rPr lang="en-US" sz="7200" dirty="0"/>
              <a:t>after launch to ensure all Ambassadors are up to speed on final group initiatives, standing committees and, and team leads. Future cohort meeting frequency should be determined by the full cohort, but they should  be cognizant to avoid meetings for the sake of meetings.</a:t>
            </a:r>
          </a:p>
          <a:p>
            <a:pPr marL="0" indent="0">
              <a:buNone/>
            </a:pPr>
            <a:endParaRPr lang="en-US" sz="7200" dirty="0"/>
          </a:p>
          <a:p>
            <a:pPr marL="0" indent="0">
              <a:buNone/>
            </a:pPr>
            <a:r>
              <a:rPr lang="en-US" sz="7200" dirty="0"/>
              <a:t>Some items you may find on a Cohort Meeting agenda are:</a:t>
            </a:r>
          </a:p>
          <a:p>
            <a:pPr marL="285750" indent="-285750">
              <a:buFont typeface="Arial" panose="020B0604020202020204" pitchFamily="34" charset="0"/>
              <a:buChar char="•"/>
            </a:pPr>
            <a:r>
              <a:rPr lang="en-US" sz="7200" dirty="0"/>
              <a:t>Updates on Group Initiative progress</a:t>
            </a:r>
          </a:p>
          <a:p>
            <a:pPr marL="285750" indent="-285750">
              <a:buFont typeface="Arial" panose="020B0604020202020204" pitchFamily="34" charset="0"/>
              <a:buChar char="•"/>
            </a:pPr>
            <a:r>
              <a:rPr lang="en-US" sz="7200" dirty="0"/>
              <a:t>Event updates: what’s coming up that they can participate in or info on events in the works</a:t>
            </a:r>
          </a:p>
          <a:p>
            <a:pPr marL="285750" indent="-285750">
              <a:buFont typeface="Arial" panose="020B0604020202020204" pitchFamily="34" charset="0"/>
              <a:buChar char="•"/>
            </a:pPr>
            <a:r>
              <a:rPr lang="en-US" sz="7200" dirty="0"/>
              <a:t>Discussions on new ideas and how to get them done</a:t>
            </a:r>
          </a:p>
          <a:p>
            <a:pPr marL="285750" indent="-285750">
              <a:buFont typeface="Arial" panose="020B0604020202020204" pitchFamily="34" charset="0"/>
              <a:buChar char="•"/>
            </a:pPr>
            <a:r>
              <a:rPr lang="en-US" sz="7200" dirty="0"/>
              <a:t>Feedback sessions on events/professional development opportunities the Ambassadors would like</a:t>
            </a:r>
          </a:p>
          <a:p>
            <a:pPr marL="0" indent="0">
              <a:buNone/>
            </a:pPr>
            <a:endParaRPr lang="en-US" sz="7200" dirty="0"/>
          </a:p>
          <a:p>
            <a:pPr marL="0" indent="0">
              <a:buNone/>
            </a:pPr>
            <a:r>
              <a:rPr lang="en-US" sz="7200" dirty="0"/>
              <a:t>Many cohort meetings are also paired with an event or professional development opportunity such as:</a:t>
            </a:r>
          </a:p>
          <a:p>
            <a:r>
              <a:rPr lang="en-US" sz="7200" dirty="0"/>
              <a:t>HBA Master Classes</a:t>
            </a:r>
          </a:p>
          <a:p>
            <a:r>
              <a:rPr lang="en-US" sz="7200" dirty="0"/>
              <a:t>Fireside chats with executive leaders within the company</a:t>
            </a:r>
          </a:p>
          <a:p>
            <a:r>
              <a:rPr lang="en-US" sz="7200" dirty="0"/>
              <a:t>Internal or HBA educational events</a:t>
            </a:r>
          </a:p>
          <a:p>
            <a:endParaRPr lang="en-US" dirty="0"/>
          </a:p>
        </p:txBody>
      </p:sp>
    </p:spTree>
    <p:extLst>
      <p:ext uri="{BB962C8B-B14F-4D97-AF65-F5344CB8AC3E}">
        <p14:creationId xmlns:p14="http://schemas.microsoft.com/office/powerpoint/2010/main" val="37400598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46A42-1A11-7B22-C825-ACC58B287B98}"/>
              </a:ext>
            </a:extLst>
          </p:cNvPr>
          <p:cNvSpPr>
            <a:spLocks noGrp="1"/>
          </p:cNvSpPr>
          <p:nvPr>
            <p:ph type="title"/>
          </p:nvPr>
        </p:nvSpPr>
        <p:spPr/>
        <p:txBody>
          <a:bodyPr/>
          <a:lstStyle/>
          <a:p>
            <a:r>
              <a:rPr lang="en-US" dirty="0"/>
              <a:t>Team Leads</a:t>
            </a:r>
          </a:p>
        </p:txBody>
      </p:sp>
      <p:sp>
        <p:nvSpPr>
          <p:cNvPr id="3" name="Text Placeholder 2">
            <a:extLst>
              <a:ext uri="{FF2B5EF4-FFF2-40B4-BE49-F238E27FC236}">
                <a16:creationId xmlns:a16="http://schemas.microsoft.com/office/drawing/2014/main" id="{90A48946-291C-2A36-0536-F03C3E9E5EC5}"/>
              </a:ext>
            </a:extLst>
          </p:cNvPr>
          <p:cNvSpPr>
            <a:spLocks noGrp="1"/>
          </p:cNvSpPr>
          <p:nvPr>
            <p:ph type="body" sz="quarter" idx="10"/>
          </p:nvPr>
        </p:nvSpPr>
        <p:spPr>
          <a:xfrm>
            <a:off x="499996" y="1417832"/>
            <a:ext cx="11172600" cy="5075041"/>
          </a:xfrm>
        </p:spPr>
        <p:txBody>
          <a:bodyPr>
            <a:normAutofit/>
          </a:bodyPr>
          <a:lstStyle/>
          <a:p>
            <a:pPr marL="0" indent="0">
              <a:buNone/>
            </a:pPr>
            <a:r>
              <a:rPr lang="en-US" sz="1600" dirty="0">
                <a:latin typeface="+mj-lt"/>
              </a:rPr>
              <a:t>Formed as soon as the final group initiatives and functional committees are determined, each team/committee is led by 1-2 individuals who drive the team and the planning process, liaising as needed with the executive committee to provide updates on progress.</a:t>
            </a:r>
          </a:p>
          <a:p>
            <a:pPr marL="0" indent="0">
              <a:buNone/>
            </a:pPr>
            <a:endParaRPr lang="en-US" sz="1600" dirty="0">
              <a:latin typeface="+mj-lt"/>
            </a:endParaRPr>
          </a:p>
          <a:p>
            <a:pPr marL="0" indent="0">
              <a:buNone/>
            </a:pPr>
            <a:r>
              <a:rPr lang="en-US" sz="1600" b="1" dirty="0">
                <a:latin typeface="+mj-lt"/>
              </a:rPr>
              <a:t>The Team Leads:</a:t>
            </a:r>
          </a:p>
          <a:p>
            <a:pPr marL="285750" indent="-285750">
              <a:defRPr/>
            </a:pPr>
            <a:r>
              <a:rPr kumimoji="0" lang="en-US" sz="1600" b="0" i="0" u="none" strike="noStrike" kern="1200" cap="none" spc="0" normalizeH="0" baseline="0" noProof="0" dirty="0">
                <a:ln>
                  <a:noFill/>
                </a:ln>
                <a:effectLst/>
                <a:uLnTx/>
                <a:uFillTx/>
                <a:latin typeface="+mj-lt"/>
                <a:ea typeface="+mn-ea"/>
                <a:cs typeface="Arial" panose="020B0604020202020204" pitchFamily="34" charset="0"/>
              </a:rPr>
              <a:t>Meets monthly (or more frequently) with their team</a:t>
            </a:r>
          </a:p>
          <a:p>
            <a:pPr marL="285750" indent="-285750">
              <a:defRPr/>
            </a:pPr>
            <a:r>
              <a:rPr lang="en-US" sz="1600" dirty="0">
                <a:latin typeface="+mj-lt"/>
                <a:cs typeface="Arial" panose="020B0604020202020204" pitchFamily="34" charset="0"/>
              </a:rPr>
              <a:t>Helps determine the project scope, including developing project plans, timelines and deliverables</a:t>
            </a:r>
            <a:endParaRPr kumimoji="0" lang="en-US" sz="1600" b="0" i="0" u="none" strike="noStrike" kern="1200" cap="none" spc="0" normalizeH="0" baseline="0" noProof="0" dirty="0">
              <a:ln>
                <a:noFill/>
              </a:ln>
              <a:effectLst/>
              <a:uLnTx/>
              <a:uFillTx/>
              <a:latin typeface="+mj-lt"/>
              <a:ea typeface="+mn-ea"/>
              <a:cs typeface="Arial" panose="020B0604020202020204" pitchFamily="34" charset="0"/>
            </a:endParaRPr>
          </a:p>
          <a:p>
            <a:pPr marL="285750" indent="-285750">
              <a:defRPr/>
            </a:pPr>
            <a:r>
              <a:rPr lang="en-US" sz="1600" dirty="0">
                <a:latin typeface="+mj-lt"/>
                <a:cs typeface="Arial" panose="020B0604020202020204" pitchFamily="34" charset="0"/>
              </a:rPr>
              <a:t>Drives the project planning process, ensuring progress towards goals and tracking as the initiative goes</a:t>
            </a:r>
          </a:p>
          <a:p>
            <a:pPr marL="285750" indent="-285750">
              <a:defRPr/>
            </a:pPr>
            <a:r>
              <a:rPr lang="en-US" sz="1600" dirty="0">
                <a:latin typeface="+mj-lt"/>
                <a:cs typeface="Arial" panose="020B0604020202020204" pitchFamily="34" charset="0"/>
              </a:rPr>
              <a:t>Delegates as needed</a:t>
            </a:r>
          </a:p>
          <a:p>
            <a:pPr marL="285750" indent="-285750">
              <a:defRPr/>
            </a:pPr>
            <a:r>
              <a:rPr lang="en-US" sz="1600" dirty="0">
                <a:latin typeface="+mj-lt"/>
                <a:cs typeface="Arial" panose="020B0604020202020204" pitchFamily="34" charset="0"/>
              </a:rPr>
              <a:t>Escalates issues and/or road blocks to the executive committee as needed</a:t>
            </a:r>
          </a:p>
          <a:p>
            <a:pPr marL="285750" indent="-285750">
              <a:defRPr/>
            </a:pPr>
            <a:r>
              <a:rPr lang="en-US" sz="1600" dirty="0">
                <a:latin typeface="+mj-lt"/>
                <a:cs typeface="Arial" panose="020B0604020202020204" pitchFamily="34" charset="0"/>
              </a:rPr>
              <a:t>Delivers regular project updates to the executive committee, cohort and (if needed) executive sponsors</a:t>
            </a:r>
          </a:p>
          <a:p>
            <a:pPr marL="285750" indent="-285750">
              <a:defRPr/>
            </a:pPr>
            <a:r>
              <a:rPr lang="en-US" sz="1600" dirty="0">
                <a:latin typeface="+mj-lt"/>
                <a:cs typeface="Arial" panose="020B0604020202020204" pitchFamily="34" charset="0"/>
              </a:rPr>
              <a:t>Compiles final outputs for sharing to executive sponsors and necessary communications to share more widely within the company</a:t>
            </a:r>
          </a:p>
          <a:p>
            <a:pPr marL="0" marR="0" lvl="0" indent="0" algn="l" defTabSz="914400" rtl="0" eaLnBrk="1" fontAlgn="auto" latinLnBrk="0" hangingPunct="1">
              <a:lnSpc>
                <a:spcPct val="100000"/>
              </a:lnSpc>
              <a:spcBef>
                <a:spcPts val="0"/>
              </a:spcBef>
              <a:spcAft>
                <a:spcPts val="0"/>
              </a:spcAft>
              <a:buClrTx/>
              <a:buSzTx/>
              <a:buNone/>
              <a:tabLst/>
              <a:defRPr/>
            </a:pPr>
            <a:endParaRPr lang="en-US" sz="1600" b="1" dirty="0">
              <a:latin typeface="+mj-lt"/>
              <a:cs typeface="Arial" panose="020B0604020202020204" pitchFamily="34" charset="0"/>
            </a:endParaRPr>
          </a:p>
          <a:p>
            <a:pPr marL="0" indent="0">
              <a:buNone/>
            </a:pPr>
            <a:endParaRPr lang="en-US" sz="1600" dirty="0">
              <a:latin typeface="+mj-lt"/>
            </a:endParaRPr>
          </a:p>
          <a:p>
            <a:pPr marL="0" indent="0">
              <a:buNone/>
            </a:pPr>
            <a:r>
              <a:rPr lang="en-US" sz="1600" dirty="0">
                <a:latin typeface="+mj-lt"/>
              </a:rPr>
              <a:t>Team Leads commit an additional 1-2 hours per month.</a:t>
            </a:r>
          </a:p>
          <a:p>
            <a:endParaRPr lang="en-US" sz="1600" dirty="0"/>
          </a:p>
        </p:txBody>
      </p:sp>
    </p:spTree>
    <p:extLst>
      <p:ext uri="{BB962C8B-B14F-4D97-AF65-F5344CB8AC3E}">
        <p14:creationId xmlns:p14="http://schemas.microsoft.com/office/powerpoint/2010/main" val="31581022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46A42-1A11-7B22-C825-ACC58B287B98}"/>
              </a:ext>
            </a:extLst>
          </p:cNvPr>
          <p:cNvSpPr>
            <a:spLocks noGrp="1"/>
          </p:cNvSpPr>
          <p:nvPr>
            <p:ph type="title"/>
          </p:nvPr>
        </p:nvSpPr>
        <p:spPr/>
        <p:txBody>
          <a:bodyPr>
            <a:normAutofit/>
          </a:bodyPr>
          <a:lstStyle/>
          <a:p>
            <a:r>
              <a:rPr lang="en-US" dirty="0"/>
              <a:t>Send in Advance: Group Projects Ideas</a:t>
            </a:r>
          </a:p>
        </p:txBody>
      </p:sp>
      <p:pic>
        <p:nvPicPr>
          <p:cNvPr id="6" name="Picture 5">
            <a:extLst>
              <a:ext uri="{FF2B5EF4-FFF2-40B4-BE49-F238E27FC236}">
                <a16:creationId xmlns:a16="http://schemas.microsoft.com/office/drawing/2014/main" id="{D03FD283-94BD-B10A-146A-B6ECE1528DF5}"/>
              </a:ext>
            </a:extLst>
          </p:cNvPr>
          <p:cNvPicPr>
            <a:picLocks noChangeAspect="1"/>
          </p:cNvPicPr>
          <p:nvPr/>
        </p:nvPicPr>
        <p:blipFill>
          <a:blip r:embed="rId2"/>
          <a:stretch>
            <a:fillRect/>
          </a:stretch>
        </p:blipFill>
        <p:spPr>
          <a:xfrm>
            <a:off x="774405" y="1261656"/>
            <a:ext cx="10643190" cy="5231218"/>
          </a:xfrm>
          <a:prstGeom prst="rect">
            <a:avLst/>
          </a:prstGeom>
        </p:spPr>
      </p:pic>
    </p:spTree>
    <p:extLst>
      <p:ext uri="{BB962C8B-B14F-4D97-AF65-F5344CB8AC3E}">
        <p14:creationId xmlns:p14="http://schemas.microsoft.com/office/powerpoint/2010/main" val="771836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F52A9B-7965-1913-F2C3-551931DB5DC2}"/>
              </a:ext>
            </a:extLst>
          </p:cNvPr>
          <p:cNvSpPr>
            <a:spLocks noGrp="1"/>
          </p:cNvSpPr>
          <p:nvPr>
            <p:ph type="title"/>
          </p:nvPr>
        </p:nvSpPr>
        <p:spPr/>
        <p:txBody>
          <a:bodyPr/>
          <a:lstStyle/>
          <a:p>
            <a:r>
              <a:rPr lang="en-US" dirty="0"/>
              <a:t>Joining the HBA</a:t>
            </a:r>
          </a:p>
        </p:txBody>
      </p:sp>
      <p:sp>
        <p:nvSpPr>
          <p:cNvPr id="2" name="Slide Number Placeholder 1">
            <a:extLst>
              <a:ext uri="{FF2B5EF4-FFF2-40B4-BE49-F238E27FC236}">
                <a16:creationId xmlns:a16="http://schemas.microsoft.com/office/drawing/2014/main" id="{41648DA8-2729-1EB5-200F-5F58EE364369}"/>
              </a:ext>
            </a:extLst>
          </p:cNvPr>
          <p:cNvSpPr>
            <a:spLocks noGrp="1"/>
          </p:cNvSpPr>
          <p:nvPr>
            <p:ph type="sldNum" sz="quarter" idx="4294967295"/>
          </p:nvPr>
        </p:nvSpPr>
        <p:spPr>
          <a:xfrm>
            <a:off x="0" y="0"/>
            <a:ext cx="0" cy="0"/>
          </a:xfrm>
        </p:spPr>
        <p:txBody>
          <a:bodyPr/>
          <a:lstStyle/>
          <a:p>
            <a:fld id="{53735C1A-6425-D944-901D-CB9C0384B436}" type="slidenum">
              <a:rPr lang="en-US" smtClean="0"/>
              <a:t>5</a:t>
            </a:fld>
            <a:endParaRPr lang="en-US"/>
          </a:p>
        </p:txBody>
      </p:sp>
      <p:sp>
        <p:nvSpPr>
          <p:cNvPr id="4" name="TextBox 3">
            <a:extLst>
              <a:ext uri="{FF2B5EF4-FFF2-40B4-BE49-F238E27FC236}">
                <a16:creationId xmlns:a16="http://schemas.microsoft.com/office/drawing/2014/main" id="{39602EAE-C2A5-F726-000F-1C34A4F13111}"/>
              </a:ext>
            </a:extLst>
          </p:cNvPr>
          <p:cNvSpPr txBox="1"/>
          <p:nvPr/>
        </p:nvSpPr>
        <p:spPr>
          <a:xfrm>
            <a:off x="892629" y="1959739"/>
            <a:ext cx="9350828" cy="3785652"/>
          </a:xfrm>
          <a:prstGeom prst="rect">
            <a:avLst/>
          </a:prstGeom>
          <a:noFill/>
        </p:spPr>
        <p:txBody>
          <a:bodyPr wrap="square">
            <a:spAutoFit/>
          </a:bodyPr>
          <a:lstStyle/>
          <a:p>
            <a:pPr algn="l"/>
            <a:r>
              <a:rPr lang="en-US" sz="2400" b="1" i="0" dirty="0">
                <a:solidFill>
                  <a:srgbClr val="253642"/>
                </a:solidFill>
                <a:effectLst/>
                <a:highlight>
                  <a:srgbClr val="FFFFFF"/>
                </a:highlight>
                <a:latin typeface="Tahoma" panose="020B0604030504040204" pitchFamily="34" charset="0"/>
              </a:rPr>
              <a:t>Registration link:</a:t>
            </a:r>
            <a:r>
              <a:rPr lang="en-US" sz="2400" b="0" i="0" dirty="0">
                <a:solidFill>
                  <a:srgbClr val="253642"/>
                </a:solidFill>
                <a:effectLst/>
                <a:highlight>
                  <a:srgbClr val="FFFFFF"/>
                </a:highlight>
                <a:latin typeface="Tahoma" panose="020B0604030504040204" pitchFamily="34" charset="0"/>
              </a:rPr>
              <a:t> </a:t>
            </a:r>
            <a:r>
              <a:rPr lang="en-US" sz="2400" b="0" i="0" dirty="0">
                <a:solidFill>
                  <a:srgbClr val="FB515B"/>
                </a:solidFill>
                <a:effectLst/>
                <a:highlight>
                  <a:srgbClr val="FFFFFF"/>
                </a:highlight>
                <a:latin typeface="Tahoma" panose="020B0604030504040204" pitchFamily="34" charset="0"/>
                <a:hlinkClick r:id="rId2"/>
              </a:rPr>
              <a:t>here</a:t>
            </a:r>
            <a:r>
              <a:rPr lang="en-US" sz="2400" b="0" i="0" dirty="0">
                <a:solidFill>
                  <a:srgbClr val="253642"/>
                </a:solidFill>
                <a:effectLst/>
                <a:highlight>
                  <a:srgbClr val="FFFFFF"/>
                </a:highlight>
                <a:latin typeface="Tahoma" panose="020B0604030504040204" pitchFamily="34" charset="0"/>
              </a:rPr>
              <a:t> is the URL for your Ambassadors to register for this cohort once selected. </a:t>
            </a:r>
            <a:r>
              <a:rPr lang="en-US" sz="2400" b="0" i="0" dirty="0">
                <a:solidFill>
                  <a:srgbClr val="FB515B"/>
                </a:solidFill>
                <a:effectLst/>
                <a:highlight>
                  <a:srgbClr val="FFFFFF"/>
                </a:highlight>
                <a:latin typeface="Tahoma" panose="020B0604030504040204" pitchFamily="34" charset="0"/>
                <a:hlinkClick r:id="rId3"/>
              </a:rPr>
              <a:t>Here</a:t>
            </a:r>
            <a:r>
              <a:rPr lang="en-US" sz="2400" b="0" i="0" dirty="0">
                <a:solidFill>
                  <a:srgbClr val="253642"/>
                </a:solidFill>
                <a:effectLst/>
                <a:highlight>
                  <a:srgbClr val="FFFFFF"/>
                </a:highlight>
                <a:latin typeface="Tahoma" panose="020B0604030504040204" pitchFamily="34" charset="0"/>
              </a:rPr>
              <a:t> is a helpful article with guidance for the Ambassadors to verify membership and register for the cohort.</a:t>
            </a:r>
            <a:endParaRPr lang="en-US" sz="2400" b="0" i="0" dirty="0">
              <a:solidFill>
                <a:srgbClr val="222222"/>
              </a:solidFill>
              <a:effectLst/>
              <a:highlight>
                <a:srgbClr val="FFFFFF"/>
              </a:highlight>
              <a:latin typeface="Arial" panose="020B0604020202020204" pitchFamily="34" charset="0"/>
            </a:endParaRPr>
          </a:p>
          <a:p>
            <a:pPr algn="l"/>
            <a:r>
              <a:rPr lang="en-US" sz="2400" b="0" i="0" dirty="0">
                <a:solidFill>
                  <a:srgbClr val="253642"/>
                </a:solidFill>
                <a:effectLst/>
                <a:highlight>
                  <a:srgbClr val="FFFFFF"/>
                </a:highlight>
                <a:latin typeface="Tahoma" panose="020B0604030504040204" pitchFamily="34" charset="0"/>
              </a:rPr>
              <a:t>Over the next few weeks, the HBA will be in touch with next steps and additional information to get started. If questions or needs arise, please </a:t>
            </a:r>
            <a:r>
              <a:rPr lang="en-US" sz="2400" b="0" i="0" dirty="0">
                <a:solidFill>
                  <a:srgbClr val="FB515B"/>
                </a:solidFill>
                <a:effectLst/>
                <a:highlight>
                  <a:srgbClr val="FFFFFF"/>
                </a:highlight>
                <a:latin typeface="Tahoma" panose="020B0604030504040204" pitchFamily="34" charset="0"/>
                <a:hlinkClick r:id="rId4"/>
              </a:rPr>
              <a:t>contact us</a:t>
            </a:r>
            <a:r>
              <a:rPr lang="en-US" sz="2400" b="0" i="0" dirty="0">
                <a:solidFill>
                  <a:srgbClr val="253642"/>
                </a:solidFill>
                <a:effectLst/>
                <a:highlight>
                  <a:srgbClr val="FFFFFF"/>
                </a:highlight>
                <a:latin typeface="Tahoma" panose="020B0604030504040204" pitchFamily="34" charset="0"/>
              </a:rPr>
              <a:t>.</a:t>
            </a:r>
            <a:endParaRPr lang="en-US" sz="2400" b="0" i="0" dirty="0">
              <a:solidFill>
                <a:srgbClr val="222222"/>
              </a:solidFill>
              <a:effectLst/>
              <a:highlight>
                <a:srgbClr val="FFFFFF"/>
              </a:highlight>
              <a:latin typeface="Arial" panose="020B0604020202020204" pitchFamily="34" charset="0"/>
            </a:endParaRPr>
          </a:p>
          <a:p>
            <a:pPr algn="l"/>
            <a:r>
              <a:rPr lang="en-US" sz="2400" b="0" i="0" dirty="0">
                <a:solidFill>
                  <a:srgbClr val="253642"/>
                </a:solidFill>
                <a:effectLst/>
                <a:highlight>
                  <a:srgbClr val="FFFFFF"/>
                </a:highlight>
                <a:latin typeface="Tahoma" panose="020B0604030504040204" pitchFamily="34" charset="0"/>
              </a:rPr>
              <a:t>We look forward to supporting you in the launch of your upcoming program!</a:t>
            </a:r>
            <a:endParaRPr lang="en-US" sz="2400" b="0" i="0" dirty="0">
              <a:solidFill>
                <a:srgbClr val="222222"/>
              </a:solidFill>
              <a:effectLst/>
              <a:highlight>
                <a:srgbClr val="FFFFFF"/>
              </a:highlight>
              <a:latin typeface="Arial" panose="020B0604020202020204" pitchFamily="34" charset="0"/>
            </a:endParaRPr>
          </a:p>
          <a:p>
            <a:pPr algn="l"/>
            <a:r>
              <a:rPr lang="en-US" sz="2400" b="0" i="0" dirty="0">
                <a:solidFill>
                  <a:srgbClr val="222222"/>
                </a:solidFill>
                <a:effectLst/>
                <a:highlight>
                  <a:srgbClr val="FFFFFF"/>
                </a:highlight>
                <a:latin typeface="Tahoma" panose="020B0604030504040204" pitchFamily="34" charset="0"/>
              </a:rPr>
              <a:t>Best Regards, </a:t>
            </a:r>
            <a:endParaRPr lang="en-US" sz="2400" b="0" i="0" dirty="0">
              <a:solidFill>
                <a:srgbClr val="222222"/>
              </a:solidFill>
              <a:effectLst/>
              <a:highlight>
                <a:srgbClr val="FFFFFF"/>
              </a:highlight>
              <a:latin typeface="Arial" panose="020B0604020202020204" pitchFamily="34" charset="0"/>
            </a:endParaRPr>
          </a:p>
        </p:txBody>
      </p:sp>
    </p:spTree>
    <p:extLst>
      <p:ext uri="{BB962C8B-B14F-4D97-AF65-F5344CB8AC3E}">
        <p14:creationId xmlns:p14="http://schemas.microsoft.com/office/powerpoint/2010/main" val="462653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1253D-F350-D1C7-5E79-854A9AB05170}"/>
              </a:ext>
            </a:extLst>
          </p:cNvPr>
          <p:cNvSpPr>
            <a:spLocks noGrp="1"/>
          </p:cNvSpPr>
          <p:nvPr>
            <p:ph type="title"/>
          </p:nvPr>
        </p:nvSpPr>
        <p:spPr/>
        <p:txBody>
          <a:bodyPr>
            <a:normAutofit/>
          </a:bodyPr>
          <a:lstStyle/>
          <a:p>
            <a:r>
              <a:rPr lang="en-US" dirty="0"/>
              <a:t>Where is my Registration Link?</a:t>
            </a:r>
          </a:p>
        </p:txBody>
      </p:sp>
      <p:sp>
        <p:nvSpPr>
          <p:cNvPr id="5" name="Text Placeholder 4">
            <a:extLst>
              <a:ext uri="{FF2B5EF4-FFF2-40B4-BE49-F238E27FC236}">
                <a16:creationId xmlns:a16="http://schemas.microsoft.com/office/drawing/2014/main" id="{1514CF33-8D09-6B20-2DED-6D1926B2A561}"/>
              </a:ext>
            </a:extLst>
          </p:cNvPr>
          <p:cNvSpPr>
            <a:spLocks noGrp="1"/>
          </p:cNvSpPr>
          <p:nvPr>
            <p:ph type="body" sz="quarter" idx="10"/>
          </p:nvPr>
        </p:nvSpPr>
        <p:spPr/>
        <p:txBody>
          <a:bodyPr/>
          <a:lstStyle/>
          <a:p>
            <a:r>
              <a:rPr lang="en-US" dirty="0">
                <a:hlinkClick r:id="rId3"/>
              </a:rPr>
              <a:t>HERE</a:t>
            </a:r>
            <a:r>
              <a:rPr lang="en-US" dirty="0"/>
              <a:t> is the Registration Link</a:t>
            </a:r>
          </a:p>
        </p:txBody>
      </p:sp>
    </p:spTree>
    <p:extLst>
      <p:ext uri="{BB962C8B-B14F-4D97-AF65-F5344CB8AC3E}">
        <p14:creationId xmlns:p14="http://schemas.microsoft.com/office/powerpoint/2010/main" val="2976157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1253D-F350-D1C7-5E79-854A9AB05170}"/>
              </a:ext>
            </a:extLst>
          </p:cNvPr>
          <p:cNvSpPr>
            <a:spLocks noGrp="1"/>
          </p:cNvSpPr>
          <p:nvPr>
            <p:ph type="title"/>
          </p:nvPr>
        </p:nvSpPr>
        <p:spPr/>
        <p:txBody>
          <a:bodyPr>
            <a:normAutofit/>
          </a:bodyPr>
          <a:lstStyle/>
          <a:p>
            <a:r>
              <a:rPr lang="en-US" dirty="0"/>
              <a:t>Launch Agenda and Slide Template</a:t>
            </a:r>
          </a:p>
        </p:txBody>
      </p:sp>
      <p:sp>
        <p:nvSpPr>
          <p:cNvPr id="5" name="Text Placeholder 4">
            <a:extLst>
              <a:ext uri="{FF2B5EF4-FFF2-40B4-BE49-F238E27FC236}">
                <a16:creationId xmlns:a16="http://schemas.microsoft.com/office/drawing/2014/main" id="{1514CF33-8D09-6B20-2DED-6D1926B2A561}"/>
              </a:ext>
            </a:extLst>
          </p:cNvPr>
          <p:cNvSpPr>
            <a:spLocks noGrp="1"/>
          </p:cNvSpPr>
          <p:nvPr>
            <p:ph type="body" sz="quarter" idx="10"/>
          </p:nvPr>
        </p:nvSpPr>
        <p:spPr/>
        <p:txBody>
          <a:bodyPr/>
          <a:lstStyle/>
          <a:p>
            <a:r>
              <a:rPr lang="en-US" dirty="0">
                <a:hlinkClick r:id="rId3"/>
              </a:rPr>
              <a:t>HERE</a:t>
            </a:r>
            <a:r>
              <a:rPr lang="en-US" dirty="0"/>
              <a:t> is the launch agenda and slide template in the Resource Center</a:t>
            </a:r>
          </a:p>
        </p:txBody>
      </p:sp>
    </p:spTree>
    <p:extLst>
      <p:ext uri="{BB962C8B-B14F-4D97-AF65-F5344CB8AC3E}">
        <p14:creationId xmlns:p14="http://schemas.microsoft.com/office/powerpoint/2010/main" val="1899515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1253D-F350-D1C7-5E79-854A9AB05170}"/>
              </a:ext>
            </a:extLst>
          </p:cNvPr>
          <p:cNvSpPr>
            <a:spLocks noGrp="1"/>
          </p:cNvSpPr>
          <p:nvPr>
            <p:ph type="title"/>
          </p:nvPr>
        </p:nvSpPr>
        <p:spPr/>
        <p:txBody>
          <a:bodyPr>
            <a:normAutofit/>
          </a:bodyPr>
          <a:lstStyle/>
          <a:p>
            <a:r>
              <a:rPr lang="en-US" dirty="0"/>
              <a:t>Launch Agenda and Slide Template</a:t>
            </a:r>
          </a:p>
        </p:txBody>
      </p:sp>
      <p:sp>
        <p:nvSpPr>
          <p:cNvPr id="5" name="Text Placeholder 4">
            <a:extLst>
              <a:ext uri="{FF2B5EF4-FFF2-40B4-BE49-F238E27FC236}">
                <a16:creationId xmlns:a16="http://schemas.microsoft.com/office/drawing/2014/main" id="{1514CF33-8D09-6B20-2DED-6D1926B2A561}"/>
              </a:ext>
            </a:extLst>
          </p:cNvPr>
          <p:cNvSpPr>
            <a:spLocks noGrp="1"/>
          </p:cNvSpPr>
          <p:nvPr>
            <p:ph type="body" sz="quarter" idx="10"/>
          </p:nvPr>
        </p:nvSpPr>
        <p:spPr/>
        <p:txBody>
          <a:bodyPr/>
          <a:lstStyle/>
          <a:p>
            <a:r>
              <a:rPr lang="en-US" dirty="0">
                <a:hlinkClick r:id="rId3"/>
              </a:rPr>
              <a:t>HERE</a:t>
            </a:r>
            <a:r>
              <a:rPr lang="en-US" dirty="0"/>
              <a:t> is the launch agenda and slide template in the Resource Center</a:t>
            </a:r>
          </a:p>
        </p:txBody>
      </p:sp>
    </p:spTree>
    <p:extLst>
      <p:ext uri="{BB962C8B-B14F-4D97-AF65-F5344CB8AC3E}">
        <p14:creationId xmlns:p14="http://schemas.microsoft.com/office/powerpoint/2010/main" val="1247885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86E61-FA3A-38F9-F3BC-4091E643B957}"/>
              </a:ext>
            </a:extLst>
          </p:cNvPr>
          <p:cNvSpPr>
            <a:spLocks noGrp="1"/>
          </p:cNvSpPr>
          <p:nvPr>
            <p:ph type="title"/>
          </p:nvPr>
        </p:nvSpPr>
        <p:spPr/>
        <p:txBody>
          <a:bodyPr/>
          <a:lstStyle/>
          <a:p>
            <a:r>
              <a:rPr lang="en-US" dirty="0"/>
              <a:t>Self Assessment and Goal Selection</a:t>
            </a:r>
          </a:p>
        </p:txBody>
      </p:sp>
      <p:sp>
        <p:nvSpPr>
          <p:cNvPr id="3" name="Text Placeholder 2">
            <a:extLst>
              <a:ext uri="{FF2B5EF4-FFF2-40B4-BE49-F238E27FC236}">
                <a16:creationId xmlns:a16="http://schemas.microsoft.com/office/drawing/2014/main" id="{EFE3FDCE-7267-97C4-7429-D3F6FF9459C1}"/>
              </a:ext>
            </a:extLst>
          </p:cNvPr>
          <p:cNvSpPr>
            <a:spLocks noGrp="1"/>
          </p:cNvSpPr>
          <p:nvPr>
            <p:ph type="body" sz="quarter" idx="10"/>
          </p:nvPr>
        </p:nvSpPr>
        <p:spPr/>
        <p:txBody>
          <a:bodyPr/>
          <a:lstStyle/>
          <a:p>
            <a:pPr marL="0" indent="0">
              <a:buNone/>
            </a:pPr>
            <a:endParaRPr lang="en-US" dirty="0">
              <a:hlinkClick r:id="rId2"/>
            </a:endParaRPr>
          </a:p>
          <a:p>
            <a:r>
              <a:rPr lang="en-US" dirty="0">
                <a:hlinkClick r:id="rId2"/>
              </a:rPr>
              <a:t>HERE</a:t>
            </a:r>
            <a:endParaRPr lang="en-US" dirty="0"/>
          </a:p>
          <a:p>
            <a:endParaRPr lang="en-US" dirty="0"/>
          </a:p>
          <a:p>
            <a:r>
              <a:rPr lang="en-US" dirty="0"/>
              <a:t>Tip: During Breakout Session 1 – the Launch Leader and/or Champions ask for a scribe to record 1-3 Individual Objectives of the Ambassadors and then SEND THE CHAMPIONS the list. </a:t>
            </a:r>
          </a:p>
          <a:p>
            <a:r>
              <a:rPr lang="en-US" dirty="0"/>
              <a:t>This list will help you throughout the year to emphasize the importance </a:t>
            </a:r>
            <a:r>
              <a:rPr lang="en-US" b="1" i="1" dirty="0">
                <a:solidFill>
                  <a:srgbClr val="FF0000"/>
                </a:solidFill>
              </a:rPr>
              <a:t>of both </a:t>
            </a:r>
            <a:r>
              <a:rPr lang="en-US" dirty="0"/>
              <a:t>Work Group Projects and Individual Objectives. </a:t>
            </a:r>
          </a:p>
          <a:p>
            <a:endParaRPr lang="en-US" dirty="0"/>
          </a:p>
        </p:txBody>
      </p:sp>
    </p:spTree>
    <p:extLst>
      <p:ext uri="{BB962C8B-B14F-4D97-AF65-F5344CB8AC3E}">
        <p14:creationId xmlns:p14="http://schemas.microsoft.com/office/powerpoint/2010/main" val="31598267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D97C37DD4238B4F930C1EF0C7F7C74C" ma:contentTypeVersion="18" ma:contentTypeDescription="Create a new document." ma:contentTypeScope="" ma:versionID="1b36ff3a1645c50f1a003125e6fceab3">
  <xsd:schema xmlns:xsd="http://www.w3.org/2001/XMLSchema" xmlns:xs="http://www.w3.org/2001/XMLSchema" xmlns:p="http://schemas.microsoft.com/office/2006/metadata/properties" xmlns:ns2="6567fc2e-c94f-4f71-af92-115445ccf8f3" xmlns:ns3="87f8f5f4-4489-4b4f-b18d-0eb8c1bbf1b7" targetNamespace="http://schemas.microsoft.com/office/2006/metadata/properties" ma:root="true" ma:fieldsID="5b4b77240cb5a756131411347b32b400" ns2:_="" ns3:_="">
    <xsd:import namespace="6567fc2e-c94f-4f71-af92-115445ccf8f3"/>
    <xsd:import namespace="87f8f5f4-4489-4b4f-b18d-0eb8c1bbf1b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67fc2e-c94f-4f71-af92-115445ccf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fd5ff77b-0f55-4114-bacb-f2d3137cdf8c"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7f8f5f4-4489-4b4f-b18d-0eb8c1bbf1b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a5c148b1-9567-4475-a6f0-0e54fc6116ba}" ma:internalName="TaxCatchAll" ma:showField="CatchAllData" ma:web="87f8f5f4-4489-4b4f-b18d-0eb8c1bbf1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567fc2e-c94f-4f71-af92-115445ccf8f3">
      <Terms xmlns="http://schemas.microsoft.com/office/infopath/2007/PartnerControls"/>
    </lcf76f155ced4ddcb4097134ff3c332f>
    <TaxCatchAll xmlns="87f8f5f4-4489-4b4f-b18d-0eb8c1bbf1b7" xsi:nil="true"/>
  </documentManagement>
</p:properties>
</file>

<file path=customXml/itemProps1.xml><?xml version="1.0" encoding="utf-8"?>
<ds:datastoreItem xmlns:ds="http://schemas.openxmlformats.org/officeDocument/2006/customXml" ds:itemID="{946656D4-6E2B-4460-AEDA-60B61EC4C9EA}">
  <ds:schemaRefs>
    <ds:schemaRef ds:uri="http://schemas.microsoft.com/sharepoint/v3/contenttype/forms"/>
  </ds:schemaRefs>
</ds:datastoreItem>
</file>

<file path=customXml/itemProps2.xml><?xml version="1.0" encoding="utf-8"?>
<ds:datastoreItem xmlns:ds="http://schemas.openxmlformats.org/officeDocument/2006/customXml" ds:itemID="{14DC35DE-D09D-403B-8681-D655615084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67fc2e-c94f-4f71-af92-115445ccf8f3"/>
    <ds:schemaRef ds:uri="87f8f5f4-4489-4b4f-b18d-0eb8c1bbf1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D80F811-BBF6-4A95-9E8E-0972874226B9}">
  <ds:schemaRefs>
    <ds:schemaRef ds:uri="http://schemas.microsoft.com/office/2006/metadata/properties"/>
    <ds:schemaRef ds:uri="http://schemas.microsoft.com/office/infopath/2007/PartnerControls"/>
    <ds:schemaRef ds:uri="6567fc2e-c94f-4f71-af92-115445ccf8f3"/>
    <ds:schemaRef ds:uri="87f8f5f4-4489-4b4f-b18d-0eb8c1bbf1b7"/>
  </ds:schemaRefs>
</ds:datastoreItem>
</file>

<file path=docProps/app.xml><?xml version="1.0" encoding="utf-8"?>
<Properties xmlns="http://schemas.openxmlformats.org/officeDocument/2006/extended-properties" xmlns:vt="http://schemas.openxmlformats.org/officeDocument/2006/docPropsVTypes">
  <TotalTime>20368</TotalTime>
  <Words>4993</Words>
  <Application>Microsoft Macintosh PowerPoint</Application>
  <PresentationFormat>Widescreen</PresentationFormat>
  <Paragraphs>453</Paragraphs>
  <Slides>48</Slides>
  <Notes>20</Notes>
  <HiddenSlides>3</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48</vt:i4>
      </vt:variant>
    </vt:vector>
  </HeadingPairs>
  <TitlesOfParts>
    <vt:vector size="60" baseType="lpstr">
      <vt:lpstr>Aptos</vt:lpstr>
      <vt:lpstr>Aptos Display</vt:lpstr>
      <vt:lpstr>Arial</vt:lpstr>
      <vt:lpstr>Calibri</vt:lpstr>
      <vt:lpstr>Century Gothic</vt:lpstr>
      <vt:lpstr>Fave Script Bold Pro</vt:lpstr>
      <vt:lpstr>Noto Sans Symbols</vt:lpstr>
      <vt:lpstr>Segoe UI</vt:lpstr>
      <vt:lpstr>Symbol</vt:lpstr>
      <vt:lpstr>Tahoma</vt:lpstr>
      <vt:lpstr>Wingdings</vt:lpstr>
      <vt:lpstr>Office Theme</vt:lpstr>
      <vt:lpstr>   Champion Community of Practice Presentation 6.0    </vt:lpstr>
      <vt:lpstr>Agenda 6.0 Champion Key Milestones</vt:lpstr>
      <vt:lpstr>Ambassador Acceptance Letter</vt:lpstr>
      <vt:lpstr>PowerPoint Presentation</vt:lpstr>
      <vt:lpstr>Joining the HBA</vt:lpstr>
      <vt:lpstr>Where is my Registration Link?</vt:lpstr>
      <vt:lpstr>Launch Agenda and Slide Template</vt:lpstr>
      <vt:lpstr>Launch Agenda and Slide Template</vt:lpstr>
      <vt:lpstr>Self Assessment and Goal Selection</vt:lpstr>
      <vt:lpstr>What are your Career Goals/Individual Objectives - IO’s</vt:lpstr>
      <vt:lpstr>Send in Advance…Individual Objectives</vt:lpstr>
      <vt:lpstr>Individual Objectives Resource</vt:lpstr>
      <vt:lpstr>Enlighten</vt:lpstr>
      <vt:lpstr>Engage</vt:lpstr>
      <vt:lpstr>Enlighten</vt:lpstr>
      <vt:lpstr>Evolve</vt:lpstr>
      <vt:lpstr>Masterclass Resource Link</vt:lpstr>
      <vt:lpstr>Getting Started with Work Group Projects</vt:lpstr>
      <vt:lpstr>Send in Advance: Group Projects Ideas</vt:lpstr>
      <vt:lpstr>Innovation Phases</vt:lpstr>
      <vt:lpstr>Ideas Problem Statement Goal</vt:lpstr>
      <vt:lpstr>Champion: Problem Statement or Question Refinement</vt:lpstr>
      <vt:lpstr>Team Leads: Goal</vt:lpstr>
      <vt:lpstr>PowerPoint Presentation</vt:lpstr>
      <vt:lpstr>Team Charter – A team’s agreement to ways of working</vt:lpstr>
      <vt:lpstr>Leadership Checklist</vt:lpstr>
      <vt:lpstr>Definition of Leadership Presence</vt:lpstr>
      <vt:lpstr>What Signals Leadership Presence</vt:lpstr>
      <vt:lpstr>Gravitas! </vt:lpstr>
      <vt:lpstr>S T Y L E</vt:lpstr>
      <vt:lpstr>PowerPoint Presentation</vt:lpstr>
      <vt:lpstr>Key Role: HBA Advisor</vt:lpstr>
      <vt:lpstr>The Role of the Advisor</vt:lpstr>
      <vt:lpstr>Executive Committee Meetings</vt:lpstr>
      <vt:lpstr>Examples of how to apply situational leadership and emphasizing concepts of self-directed learning </vt:lpstr>
      <vt:lpstr>The First 45 Days</vt:lpstr>
      <vt:lpstr>What happens at the start?</vt:lpstr>
      <vt:lpstr>What can Advisors do?</vt:lpstr>
      <vt:lpstr>Cohort Meetings</vt:lpstr>
      <vt:lpstr>What is a Community of Practice (COP)?</vt:lpstr>
      <vt:lpstr>COP Meeting Format</vt:lpstr>
      <vt:lpstr>NEW! Virtual Communities</vt:lpstr>
      <vt:lpstr>Additional Tools and Resources</vt:lpstr>
      <vt:lpstr>Where to turn with challenges?</vt:lpstr>
      <vt:lpstr>Executive Committee Meetings</vt:lpstr>
      <vt:lpstr>Cohort Meetings</vt:lpstr>
      <vt:lpstr>Team Leads</vt:lpstr>
      <vt:lpstr>Send in Advance: Group Projects Ideas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Champion Community of Practice Presentation 4.2    Zoom Recording Link Passcode: e!n0KKH@ </dc:title>
  <dc:creator>LeAnna Carey</dc:creator>
  <cp:lastModifiedBy>LeAnna Carey</cp:lastModifiedBy>
  <cp:revision>5</cp:revision>
  <dcterms:created xsi:type="dcterms:W3CDTF">2024-04-26T15:52:30Z</dcterms:created>
  <dcterms:modified xsi:type="dcterms:W3CDTF">2024-08-09T15:28:15Z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0x010100AD97C37DD4238B4F930C1EF0C7F7C74C</vt:lpwstr>
  </property>
</Properties>
</file>