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141411573" r:id="rId5"/>
    <p:sldId id="2141410980" r:id="rId6"/>
    <p:sldId id="2141411585" r:id="rId7"/>
    <p:sldId id="2141411576" r:id="rId8"/>
    <p:sldId id="2141411582" r:id="rId9"/>
    <p:sldId id="2141410948" r:id="rId10"/>
    <p:sldId id="2141411579" r:id="rId11"/>
    <p:sldId id="2141411586" r:id="rId12"/>
    <p:sldId id="2141411588" r:id="rId13"/>
    <p:sldId id="2141411591" r:id="rId14"/>
    <p:sldId id="2141411600" r:id="rId15"/>
    <p:sldId id="2141411601" r:id="rId16"/>
    <p:sldId id="2141411592" r:id="rId17"/>
    <p:sldId id="2141411593" r:id="rId18"/>
    <p:sldId id="2141411594" r:id="rId19"/>
    <p:sldId id="2141411595" r:id="rId20"/>
    <p:sldId id="2141411596" r:id="rId21"/>
    <p:sldId id="2141411597" r:id="rId22"/>
    <p:sldId id="2141411599" r:id="rId23"/>
    <p:sldId id="2141411583" r:id="rId24"/>
    <p:sldId id="2141410854" r:id="rId25"/>
    <p:sldId id="2141411580" r:id="rId26"/>
    <p:sldId id="2141411581" r:id="rId27"/>
    <p:sldId id="214141159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ACDD6-C3ED-FE42-899D-DF11898F09A4}" type="datetimeFigureOut">
              <a:rPr lang="en-US" smtClean="0"/>
              <a:t>7/26/24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69B1C-8ED2-C145-8031-A64EC9C73A7F}" type="slidenum">
              <a:rPr lang="en-US" smtClean="0"/>
              <a:t>‹#›</a:t>
            </a:fld>
            <a:endParaRPr lang="en-US"/>
          </a:p>
        </p:txBody>
      </p:sp>
    </p:spTree>
    <p:extLst>
      <p:ext uri="{BB962C8B-B14F-4D97-AF65-F5344CB8AC3E}">
        <p14:creationId xmlns:p14="http://schemas.microsoft.com/office/powerpoint/2010/main" val="897875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918A0-28F0-440C-BB9C-ED3EB12F0F5E}" type="slidenum">
              <a:rPr lang="en-US" smtClean="0"/>
              <a:t>3</a:t>
            </a:fld>
            <a:endParaRPr lang="en-US"/>
          </a:p>
        </p:txBody>
      </p:sp>
    </p:spTree>
    <p:extLst>
      <p:ext uri="{BB962C8B-B14F-4D97-AF65-F5344CB8AC3E}">
        <p14:creationId xmlns:p14="http://schemas.microsoft.com/office/powerpoint/2010/main" val="4218434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918A0-28F0-440C-BB9C-ED3EB12F0F5E}" type="slidenum">
              <a:rPr lang="en-US" smtClean="0"/>
              <a:t>17</a:t>
            </a:fld>
            <a:endParaRPr lang="en-US"/>
          </a:p>
        </p:txBody>
      </p:sp>
    </p:spTree>
    <p:extLst>
      <p:ext uri="{BB962C8B-B14F-4D97-AF65-F5344CB8AC3E}">
        <p14:creationId xmlns:p14="http://schemas.microsoft.com/office/powerpoint/2010/main" val="29281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918A0-28F0-440C-BB9C-ED3EB12F0F5E}" type="slidenum">
              <a:rPr lang="en-US" smtClean="0"/>
              <a:t>18</a:t>
            </a:fld>
            <a:endParaRPr lang="en-US"/>
          </a:p>
        </p:txBody>
      </p:sp>
    </p:spTree>
    <p:extLst>
      <p:ext uri="{BB962C8B-B14F-4D97-AF65-F5344CB8AC3E}">
        <p14:creationId xmlns:p14="http://schemas.microsoft.com/office/powerpoint/2010/main" val="3574120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itchFamily="-65" charset="0"/>
                <a:ea typeface="Arial Unicode MS" pitchFamily="-65" charset="0"/>
                <a:cs typeface="Arial Unicode MS" pitchFamily="-65" charset="0"/>
              </a:rPr>
              <a:t>ASM 2011</a:t>
            </a: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DC58D987-5313-C346-88C2-8880848D1C94}" type="datetime8">
              <a:rPr kumimoji="0" lang="en-US" sz="1200" b="0" i="0" u="none" strike="noStrike" kern="1200" cap="none" spc="0" normalizeH="0" baseline="0" noProof="0" smtClean="0">
                <a:ln>
                  <a:noFill/>
                </a:ln>
                <a:solidFill>
                  <a:prstClr val="black"/>
                </a:solidFill>
                <a:effectLst/>
                <a:uLnTx/>
                <a:uFillTx/>
                <a:latin typeface="Arial" pitchFamily="-65" charset="0"/>
                <a:ea typeface="Arial Unicode MS" pitchFamily="-65" charset="0"/>
                <a:cs typeface="Arial Unicode MS"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7/26/24 8:29 AM</a:t>
            </a:fld>
            <a:endParaRPr kumimoji="0" lang="en-US" sz="1200" b="0" i="0" u="none" strike="noStrike" kern="1200" cap="none" spc="0" normalizeH="0" baseline="0" noProof="0">
              <a:ln>
                <a:noFill/>
              </a:ln>
              <a:solidFill>
                <a:prstClr val="black"/>
              </a:solidFill>
              <a:effectLst/>
              <a:uLnTx/>
              <a:uFillTx/>
              <a:latin typeface="Arial" pitchFamily="-65" charset="0"/>
              <a:ea typeface="Arial Unicode MS" pitchFamily="-65" charset="0"/>
              <a:cs typeface="Arial Unicode MS"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itchFamily="-65" charset="0"/>
                <a:ea typeface="Arial Unicode MS" pitchFamily="-65" charset="0"/>
                <a:cs typeface="Arial Unicode MS" pitchFamily="-65" charset="0"/>
              </a:rPr>
              <a:t>4x3_ASM_2011_Weldon_Close_04-28-11_v14.pptx</a:t>
            </a: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ea typeface="Arial Unicode MS" pitchFamily="-65" charset="0"/>
                <a:cs typeface="Arial Unicode MS"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itchFamily="-65" charset="0"/>
              <a:ea typeface="Arial Unicode MS" pitchFamily="-65" charset="0"/>
              <a:cs typeface="Arial Unicode MS" pitchFamily="-65" charset="0"/>
            </a:endParaRPr>
          </a:p>
        </p:txBody>
      </p:sp>
    </p:spTree>
    <p:extLst>
      <p:ext uri="{BB962C8B-B14F-4D97-AF65-F5344CB8AC3E}">
        <p14:creationId xmlns:p14="http://schemas.microsoft.com/office/powerpoint/2010/main" val="241961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918A0-28F0-440C-BB9C-ED3EB12F0F5E}" type="slidenum">
              <a:rPr lang="en-US" smtClean="0"/>
              <a:t>8</a:t>
            </a:fld>
            <a:endParaRPr lang="en-US"/>
          </a:p>
        </p:txBody>
      </p:sp>
    </p:spTree>
    <p:extLst>
      <p:ext uri="{BB962C8B-B14F-4D97-AF65-F5344CB8AC3E}">
        <p14:creationId xmlns:p14="http://schemas.microsoft.com/office/powerpoint/2010/main" val="2139577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918A0-28F0-440C-BB9C-ED3EB12F0F5E}" type="slidenum">
              <a:rPr lang="en-US" smtClean="0"/>
              <a:t>9</a:t>
            </a:fld>
            <a:endParaRPr lang="en-US"/>
          </a:p>
        </p:txBody>
      </p:sp>
    </p:spTree>
    <p:extLst>
      <p:ext uri="{BB962C8B-B14F-4D97-AF65-F5344CB8AC3E}">
        <p14:creationId xmlns:p14="http://schemas.microsoft.com/office/powerpoint/2010/main" val="1608590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918A0-28F0-440C-BB9C-ED3EB12F0F5E}" type="slidenum">
              <a:rPr lang="en-US" smtClean="0"/>
              <a:t>10</a:t>
            </a:fld>
            <a:endParaRPr lang="en-US"/>
          </a:p>
        </p:txBody>
      </p:sp>
    </p:spTree>
    <p:extLst>
      <p:ext uri="{BB962C8B-B14F-4D97-AF65-F5344CB8AC3E}">
        <p14:creationId xmlns:p14="http://schemas.microsoft.com/office/powerpoint/2010/main" val="160859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918A0-28F0-440C-BB9C-ED3EB12F0F5E}" type="slidenum">
              <a:rPr lang="en-US" smtClean="0"/>
              <a:t>13</a:t>
            </a:fld>
            <a:endParaRPr lang="en-US"/>
          </a:p>
        </p:txBody>
      </p:sp>
    </p:spTree>
    <p:extLst>
      <p:ext uri="{BB962C8B-B14F-4D97-AF65-F5344CB8AC3E}">
        <p14:creationId xmlns:p14="http://schemas.microsoft.com/office/powerpoint/2010/main" val="326255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918A0-28F0-440C-BB9C-ED3EB12F0F5E}" type="slidenum">
              <a:rPr lang="en-US" smtClean="0"/>
              <a:t>14</a:t>
            </a:fld>
            <a:endParaRPr lang="en-US"/>
          </a:p>
        </p:txBody>
      </p:sp>
    </p:spTree>
    <p:extLst>
      <p:ext uri="{BB962C8B-B14F-4D97-AF65-F5344CB8AC3E}">
        <p14:creationId xmlns:p14="http://schemas.microsoft.com/office/powerpoint/2010/main" val="4112409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918A0-28F0-440C-BB9C-ED3EB12F0F5E}" type="slidenum">
              <a:rPr lang="en-US" smtClean="0"/>
              <a:t>15</a:t>
            </a:fld>
            <a:endParaRPr lang="en-US"/>
          </a:p>
        </p:txBody>
      </p:sp>
    </p:spTree>
    <p:extLst>
      <p:ext uri="{BB962C8B-B14F-4D97-AF65-F5344CB8AC3E}">
        <p14:creationId xmlns:p14="http://schemas.microsoft.com/office/powerpoint/2010/main" val="422701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918A0-28F0-440C-BB9C-ED3EB12F0F5E}" type="slidenum">
              <a:rPr lang="en-US" smtClean="0"/>
              <a:t>16</a:t>
            </a:fld>
            <a:endParaRPr lang="en-US"/>
          </a:p>
        </p:txBody>
      </p:sp>
    </p:spTree>
    <p:extLst>
      <p:ext uri="{BB962C8B-B14F-4D97-AF65-F5344CB8AC3E}">
        <p14:creationId xmlns:p14="http://schemas.microsoft.com/office/powerpoint/2010/main" val="46150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9E1B4-9039-BB91-78EC-2ABA8BF08D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F324A6-D560-1074-62CA-ABCED52382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B9175A-9801-9FA1-A0BF-688114C50672}"/>
              </a:ext>
            </a:extLst>
          </p:cNvPr>
          <p:cNvSpPr>
            <a:spLocks noGrp="1"/>
          </p:cNvSpPr>
          <p:nvPr>
            <p:ph type="dt" sz="half" idx="10"/>
          </p:nvPr>
        </p:nvSpPr>
        <p:spPr/>
        <p:txBody>
          <a:bodyPr/>
          <a:lstStyle/>
          <a:p>
            <a:fld id="{C825E90A-7CC9-154F-BBBE-54856FD69621}" type="datetimeFigureOut">
              <a:rPr lang="en-US" smtClean="0"/>
              <a:t>7/26/24</a:t>
            </a:fld>
            <a:endParaRPr lang="en-US"/>
          </a:p>
        </p:txBody>
      </p:sp>
      <p:sp>
        <p:nvSpPr>
          <p:cNvPr id="5" name="Footer Placeholder 4">
            <a:extLst>
              <a:ext uri="{FF2B5EF4-FFF2-40B4-BE49-F238E27FC236}">
                <a16:creationId xmlns:a16="http://schemas.microsoft.com/office/drawing/2014/main" id="{BDFA05EC-1C19-68F2-BC96-8492F9AF6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79067-7061-794E-198E-440DA28CBB33}"/>
              </a:ext>
            </a:extLst>
          </p:cNvPr>
          <p:cNvSpPr>
            <a:spLocks noGrp="1"/>
          </p:cNvSpPr>
          <p:nvPr>
            <p:ph type="sldNum" sz="quarter" idx="12"/>
          </p:nvPr>
        </p:nvSpPr>
        <p:spPr/>
        <p:txBody>
          <a:bodyPr/>
          <a:lstStyle/>
          <a:p>
            <a:fld id="{D2D6F6FA-C0F9-034A-85BC-CFBBEACE9A27}" type="slidenum">
              <a:rPr lang="en-US" smtClean="0"/>
              <a:t>‹#›</a:t>
            </a:fld>
            <a:endParaRPr lang="en-US"/>
          </a:p>
        </p:txBody>
      </p:sp>
    </p:spTree>
    <p:extLst>
      <p:ext uri="{BB962C8B-B14F-4D97-AF65-F5344CB8AC3E}">
        <p14:creationId xmlns:p14="http://schemas.microsoft.com/office/powerpoint/2010/main" val="1584491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98A5C-2EDA-59A7-E191-F28B6669DD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7B9530-F002-58F3-7BCA-E3B136CD6E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49A9D-B645-86C9-F569-FEFD675A599D}"/>
              </a:ext>
            </a:extLst>
          </p:cNvPr>
          <p:cNvSpPr>
            <a:spLocks noGrp="1"/>
          </p:cNvSpPr>
          <p:nvPr>
            <p:ph type="dt" sz="half" idx="10"/>
          </p:nvPr>
        </p:nvSpPr>
        <p:spPr/>
        <p:txBody>
          <a:bodyPr/>
          <a:lstStyle/>
          <a:p>
            <a:fld id="{C825E90A-7CC9-154F-BBBE-54856FD69621}" type="datetimeFigureOut">
              <a:rPr lang="en-US" smtClean="0"/>
              <a:t>7/26/24</a:t>
            </a:fld>
            <a:endParaRPr lang="en-US"/>
          </a:p>
        </p:txBody>
      </p:sp>
      <p:sp>
        <p:nvSpPr>
          <p:cNvPr id="5" name="Footer Placeholder 4">
            <a:extLst>
              <a:ext uri="{FF2B5EF4-FFF2-40B4-BE49-F238E27FC236}">
                <a16:creationId xmlns:a16="http://schemas.microsoft.com/office/drawing/2014/main" id="{037CE45A-07D0-0243-BBCD-1BAD23498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25DB4-E6D6-4482-9303-CE4F83D8DBA4}"/>
              </a:ext>
            </a:extLst>
          </p:cNvPr>
          <p:cNvSpPr>
            <a:spLocks noGrp="1"/>
          </p:cNvSpPr>
          <p:nvPr>
            <p:ph type="sldNum" sz="quarter" idx="12"/>
          </p:nvPr>
        </p:nvSpPr>
        <p:spPr/>
        <p:txBody>
          <a:bodyPr/>
          <a:lstStyle/>
          <a:p>
            <a:fld id="{D2D6F6FA-C0F9-034A-85BC-CFBBEACE9A27}" type="slidenum">
              <a:rPr lang="en-US" smtClean="0"/>
              <a:t>‹#›</a:t>
            </a:fld>
            <a:endParaRPr lang="en-US"/>
          </a:p>
        </p:txBody>
      </p:sp>
    </p:spTree>
    <p:extLst>
      <p:ext uri="{BB962C8B-B14F-4D97-AF65-F5344CB8AC3E}">
        <p14:creationId xmlns:p14="http://schemas.microsoft.com/office/powerpoint/2010/main" val="93671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22BE1C-1050-BD7A-5003-3674C68F15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A67855-2573-2B9F-2FED-4A9752C8EC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84C708-9DF7-9ACB-1A57-68DA745085B1}"/>
              </a:ext>
            </a:extLst>
          </p:cNvPr>
          <p:cNvSpPr>
            <a:spLocks noGrp="1"/>
          </p:cNvSpPr>
          <p:nvPr>
            <p:ph type="dt" sz="half" idx="10"/>
          </p:nvPr>
        </p:nvSpPr>
        <p:spPr/>
        <p:txBody>
          <a:bodyPr/>
          <a:lstStyle/>
          <a:p>
            <a:fld id="{C825E90A-7CC9-154F-BBBE-54856FD69621}" type="datetimeFigureOut">
              <a:rPr lang="en-US" smtClean="0"/>
              <a:t>7/26/24</a:t>
            </a:fld>
            <a:endParaRPr lang="en-US"/>
          </a:p>
        </p:txBody>
      </p:sp>
      <p:sp>
        <p:nvSpPr>
          <p:cNvPr id="5" name="Footer Placeholder 4">
            <a:extLst>
              <a:ext uri="{FF2B5EF4-FFF2-40B4-BE49-F238E27FC236}">
                <a16:creationId xmlns:a16="http://schemas.microsoft.com/office/drawing/2014/main" id="{1BCB219E-CC2A-E228-1A35-F665F999E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FE28F-A2FB-5D45-D17C-5BDB3CD67799}"/>
              </a:ext>
            </a:extLst>
          </p:cNvPr>
          <p:cNvSpPr>
            <a:spLocks noGrp="1"/>
          </p:cNvSpPr>
          <p:nvPr>
            <p:ph type="sldNum" sz="quarter" idx="12"/>
          </p:nvPr>
        </p:nvSpPr>
        <p:spPr/>
        <p:txBody>
          <a:bodyPr/>
          <a:lstStyle/>
          <a:p>
            <a:fld id="{D2D6F6FA-C0F9-034A-85BC-CFBBEACE9A27}" type="slidenum">
              <a:rPr lang="en-US" smtClean="0"/>
              <a:t>‹#›</a:t>
            </a:fld>
            <a:endParaRPr lang="en-US"/>
          </a:p>
        </p:txBody>
      </p:sp>
    </p:spTree>
    <p:extLst>
      <p:ext uri="{BB962C8B-B14F-4D97-AF65-F5344CB8AC3E}">
        <p14:creationId xmlns:p14="http://schemas.microsoft.com/office/powerpoint/2010/main" val="3209543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3D6D98-694B-38C1-252A-A184BB706B56}"/>
              </a:ext>
            </a:extLst>
          </p:cNvPr>
          <p:cNvSpPr>
            <a:spLocks noGrp="1"/>
          </p:cNvSpPr>
          <p:nvPr>
            <p:ph type="title"/>
          </p:nvPr>
        </p:nvSpPr>
        <p:spPr>
          <a:xfrm>
            <a:off x="4694547" y="2203351"/>
            <a:ext cx="6685817" cy="1325563"/>
          </a:xfrm>
        </p:spPr>
        <p:txBody>
          <a:bodyPr/>
          <a:lstStyle>
            <a:lvl1pPr>
              <a:defRPr>
                <a:solidFill>
                  <a:schemeClr val="accent1"/>
                </a:solidFill>
              </a:defRPr>
            </a:lvl1pPr>
          </a:lstStyle>
          <a:p>
            <a:r>
              <a:rPr lang="en-US"/>
              <a:t>Click to edit Master title style</a:t>
            </a:r>
          </a:p>
        </p:txBody>
      </p:sp>
      <p:sp>
        <p:nvSpPr>
          <p:cNvPr id="5" name="Text Placeholder 4">
            <a:extLst>
              <a:ext uri="{FF2B5EF4-FFF2-40B4-BE49-F238E27FC236}">
                <a16:creationId xmlns:a16="http://schemas.microsoft.com/office/drawing/2014/main" id="{61EFFB25-5294-E1CD-3195-A2EF5E239DB8}"/>
              </a:ext>
            </a:extLst>
          </p:cNvPr>
          <p:cNvSpPr>
            <a:spLocks noGrp="1"/>
          </p:cNvSpPr>
          <p:nvPr>
            <p:ph type="body" sz="quarter" idx="10" hasCustomPrompt="1"/>
          </p:nvPr>
        </p:nvSpPr>
        <p:spPr>
          <a:xfrm>
            <a:off x="4694238" y="3836988"/>
            <a:ext cx="6686550" cy="696912"/>
          </a:xfrm>
        </p:spPr>
        <p:txBody>
          <a:bodyPr/>
          <a:lstStyle>
            <a:lvl1pPr marL="0" indent="0">
              <a:buNone/>
              <a:defRPr>
                <a:solidFill>
                  <a:schemeClr val="accent3"/>
                </a:solidFill>
              </a:defRPr>
            </a:lvl1pPr>
          </a:lstStyle>
          <a:p>
            <a:pPr lvl="0"/>
            <a:r>
              <a:rPr lang="en-US"/>
              <a:t>Presentation Subtitle or Date</a:t>
            </a:r>
          </a:p>
        </p:txBody>
      </p:sp>
    </p:spTree>
    <p:extLst>
      <p:ext uri="{BB962C8B-B14F-4D97-AF65-F5344CB8AC3E}">
        <p14:creationId xmlns:p14="http://schemas.microsoft.com/office/powerpoint/2010/main" val="1981238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50BE8-338F-299C-1DC6-01EEE28738D8}"/>
              </a:ext>
            </a:extLst>
          </p:cNvPr>
          <p:cNvSpPr>
            <a:spLocks noGrp="1"/>
          </p:cNvSpPr>
          <p:nvPr>
            <p:ph type="title"/>
          </p:nvPr>
        </p:nvSpPr>
        <p:spPr>
          <a:xfrm>
            <a:off x="4637988" y="365125"/>
            <a:ext cx="7034608" cy="1325563"/>
          </a:xfrm>
        </p:spPr>
        <p:txBody>
          <a:bodyPr/>
          <a:lstStyle/>
          <a:p>
            <a:r>
              <a:rPr lang="en-US"/>
              <a:t>Click to edit Master title style</a:t>
            </a:r>
          </a:p>
        </p:txBody>
      </p:sp>
      <p:sp>
        <p:nvSpPr>
          <p:cNvPr id="4" name="Text Placeholder 3">
            <a:extLst>
              <a:ext uri="{FF2B5EF4-FFF2-40B4-BE49-F238E27FC236}">
                <a16:creationId xmlns:a16="http://schemas.microsoft.com/office/drawing/2014/main" id="{E9C49AA8-CC93-8A8E-09C6-30DD336F4AE4}"/>
              </a:ext>
            </a:extLst>
          </p:cNvPr>
          <p:cNvSpPr>
            <a:spLocks noGrp="1"/>
          </p:cNvSpPr>
          <p:nvPr>
            <p:ph type="body" sz="quarter" idx="10"/>
          </p:nvPr>
        </p:nvSpPr>
        <p:spPr>
          <a:xfrm>
            <a:off x="4637989" y="1912938"/>
            <a:ext cx="7034900" cy="426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5507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FAFDED-DF1F-1521-CDE8-2F7B3B41A2E8}"/>
              </a:ext>
            </a:extLst>
          </p:cNvPr>
          <p:cNvSpPr>
            <a:spLocks noGrp="1"/>
          </p:cNvSpPr>
          <p:nvPr>
            <p:ph type="title" hasCustomPrompt="1"/>
          </p:nvPr>
        </p:nvSpPr>
        <p:spPr>
          <a:xfrm>
            <a:off x="4260914" y="365125"/>
            <a:ext cx="7411681" cy="1325563"/>
          </a:xfrm>
        </p:spPr>
        <p:txBody>
          <a:bodyPr/>
          <a:lstStyle>
            <a:lvl1pPr>
              <a:defRPr/>
            </a:lvl1pPr>
          </a:lstStyle>
          <a:p>
            <a:r>
              <a:rPr lang="en-US"/>
              <a:t>Title</a:t>
            </a:r>
          </a:p>
        </p:txBody>
      </p:sp>
      <p:sp>
        <p:nvSpPr>
          <p:cNvPr id="4" name="Text Placeholder 3">
            <a:extLst>
              <a:ext uri="{FF2B5EF4-FFF2-40B4-BE49-F238E27FC236}">
                <a16:creationId xmlns:a16="http://schemas.microsoft.com/office/drawing/2014/main" id="{4D846640-2C49-D90C-1AF4-1E51F25D49C6}"/>
              </a:ext>
            </a:extLst>
          </p:cNvPr>
          <p:cNvSpPr>
            <a:spLocks noGrp="1"/>
          </p:cNvSpPr>
          <p:nvPr>
            <p:ph type="body" sz="quarter" idx="10"/>
          </p:nvPr>
        </p:nvSpPr>
        <p:spPr>
          <a:xfrm>
            <a:off x="4258032" y="2101850"/>
            <a:ext cx="7411681" cy="3875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7867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559A-6161-D32A-FBB4-1C6F989C6484}"/>
              </a:ext>
            </a:extLst>
          </p:cNvPr>
          <p:cNvSpPr>
            <a:spLocks noGrp="1"/>
          </p:cNvSpPr>
          <p:nvPr>
            <p:ph type="title"/>
          </p:nvPr>
        </p:nvSpPr>
        <p:spPr>
          <a:xfrm>
            <a:off x="838200" y="365126"/>
            <a:ext cx="10834396" cy="888640"/>
          </a:xfrm>
        </p:spPr>
        <p:txBody>
          <a:bodyPr/>
          <a:lstStyle>
            <a:lvl1pPr>
              <a:defRPr>
                <a:solidFill>
                  <a:schemeClr val="bg2"/>
                </a:solidFill>
              </a:defRPr>
            </a:lvl1pPr>
          </a:lstStyle>
          <a:p>
            <a:r>
              <a:rPr lang="en-US"/>
              <a:t>Click to edit Master title style</a:t>
            </a:r>
          </a:p>
        </p:txBody>
      </p:sp>
      <p:sp>
        <p:nvSpPr>
          <p:cNvPr id="4" name="Text Placeholder 3">
            <a:extLst>
              <a:ext uri="{FF2B5EF4-FFF2-40B4-BE49-F238E27FC236}">
                <a16:creationId xmlns:a16="http://schemas.microsoft.com/office/drawing/2014/main" id="{9A617723-F3E7-8761-E4F0-9F3AC9649C66}"/>
              </a:ext>
            </a:extLst>
          </p:cNvPr>
          <p:cNvSpPr>
            <a:spLocks noGrp="1"/>
          </p:cNvSpPr>
          <p:nvPr>
            <p:ph type="body" sz="quarter" idx="10"/>
          </p:nvPr>
        </p:nvSpPr>
        <p:spPr>
          <a:xfrm>
            <a:off x="838200" y="1649413"/>
            <a:ext cx="10834688" cy="4222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282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8764-52CA-57FC-F2DC-76A50921F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318482-B4A0-CFD4-7FDB-79B17606A4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2D5AD-93B1-1C40-8696-02106AFCF00E}"/>
              </a:ext>
            </a:extLst>
          </p:cNvPr>
          <p:cNvSpPr>
            <a:spLocks noGrp="1"/>
          </p:cNvSpPr>
          <p:nvPr>
            <p:ph type="dt" sz="half" idx="10"/>
          </p:nvPr>
        </p:nvSpPr>
        <p:spPr/>
        <p:txBody>
          <a:bodyPr/>
          <a:lstStyle/>
          <a:p>
            <a:fld id="{C825E90A-7CC9-154F-BBBE-54856FD69621}" type="datetimeFigureOut">
              <a:rPr lang="en-US" smtClean="0"/>
              <a:t>7/26/24</a:t>
            </a:fld>
            <a:endParaRPr lang="en-US"/>
          </a:p>
        </p:txBody>
      </p:sp>
      <p:sp>
        <p:nvSpPr>
          <p:cNvPr id="5" name="Footer Placeholder 4">
            <a:extLst>
              <a:ext uri="{FF2B5EF4-FFF2-40B4-BE49-F238E27FC236}">
                <a16:creationId xmlns:a16="http://schemas.microsoft.com/office/drawing/2014/main" id="{4091E1CA-67C1-23FC-5AF0-BBBD515D4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240C4-26B0-E1AC-82C8-3276981CE087}"/>
              </a:ext>
            </a:extLst>
          </p:cNvPr>
          <p:cNvSpPr>
            <a:spLocks noGrp="1"/>
          </p:cNvSpPr>
          <p:nvPr>
            <p:ph type="sldNum" sz="quarter" idx="12"/>
          </p:nvPr>
        </p:nvSpPr>
        <p:spPr/>
        <p:txBody>
          <a:bodyPr/>
          <a:lstStyle/>
          <a:p>
            <a:fld id="{D2D6F6FA-C0F9-034A-85BC-CFBBEACE9A27}" type="slidenum">
              <a:rPr lang="en-US" smtClean="0"/>
              <a:t>‹#›</a:t>
            </a:fld>
            <a:endParaRPr lang="en-US"/>
          </a:p>
        </p:txBody>
      </p:sp>
    </p:spTree>
    <p:extLst>
      <p:ext uri="{BB962C8B-B14F-4D97-AF65-F5344CB8AC3E}">
        <p14:creationId xmlns:p14="http://schemas.microsoft.com/office/powerpoint/2010/main" val="125236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8B64-A371-C669-9135-01193236E0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04F7B1-3E91-F23E-628A-E42C3AE3815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437344-B83B-34F1-F847-C072AC2D4295}"/>
              </a:ext>
            </a:extLst>
          </p:cNvPr>
          <p:cNvSpPr>
            <a:spLocks noGrp="1"/>
          </p:cNvSpPr>
          <p:nvPr>
            <p:ph type="dt" sz="half" idx="10"/>
          </p:nvPr>
        </p:nvSpPr>
        <p:spPr/>
        <p:txBody>
          <a:bodyPr/>
          <a:lstStyle/>
          <a:p>
            <a:fld id="{C825E90A-7CC9-154F-BBBE-54856FD69621}" type="datetimeFigureOut">
              <a:rPr lang="en-US" smtClean="0"/>
              <a:t>7/26/24</a:t>
            </a:fld>
            <a:endParaRPr lang="en-US"/>
          </a:p>
        </p:txBody>
      </p:sp>
      <p:sp>
        <p:nvSpPr>
          <p:cNvPr id="5" name="Footer Placeholder 4">
            <a:extLst>
              <a:ext uri="{FF2B5EF4-FFF2-40B4-BE49-F238E27FC236}">
                <a16:creationId xmlns:a16="http://schemas.microsoft.com/office/drawing/2014/main" id="{8FB17DF5-B59E-AF5A-AD73-D2D1F90DE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18544-5129-3864-ED4A-4EF5C24DE661}"/>
              </a:ext>
            </a:extLst>
          </p:cNvPr>
          <p:cNvSpPr>
            <a:spLocks noGrp="1"/>
          </p:cNvSpPr>
          <p:nvPr>
            <p:ph type="sldNum" sz="quarter" idx="12"/>
          </p:nvPr>
        </p:nvSpPr>
        <p:spPr/>
        <p:txBody>
          <a:bodyPr/>
          <a:lstStyle/>
          <a:p>
            <a:fld id="{D2D6F6FA-C0F9-034A-85BC-CFBBEACE9A27}" type="slidenum">
              <a:rPr lang="en-US" smtClean="0"/>
              <a:t>‹#›</a:t>
            </a:fld>
            <a:endParaRPr lang="en-US"/>
          </a:p>
        </p:txBody>
      </p:sp>
    </p:spTree>
    <p:extLst>
      <p:ext uri="{BB962C8B-B14F-4D97-AF65-F5344CB8AC3E}">
        <p14:creationId xmlns:p14="http://schemas.microsoft.com/office/powerpoint/2010/main" val="4125645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0490-5516-017C-563F-6302F36483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84FED-F604-30C0-B217-E419F04371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F2C3DD-1DA8-AE97-E5AB-3B0E404A93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024E7A-8326-5C8D-42A6-1B2A0820AF8A}"/>
              </a:ext>
            </a:extLst>
          </p:cNvPr>
          <p:cNvSpPr>
            <a:spLocks noGrp="1"/>
          </p:cNvSpPr>
          <p:nvPr>
            <p:ph type="dt" sz="half" idx="10"/>
          </p:nvPr>
        </p:nvSpPr>
        <p:spPr/>
        <p:txBody>
          <a:bodyPr/>
          <a:lstStyle/>
          <a:p>
            <a:fld id="{C825E90A-7CC9-154F-BBBE-54856FD69621}" type="datetimeFigureOut">
              <a:rPr lang="en-US" smtClean="0"/>
              <a:t>7/26/24</a:t>
            </a:fld>
            <a:endParaRPr lang="en-US"/>
          </a:p>
        </p:txBody>
      </p:sp>
      <p:sp>
        <p:nvSpPr>
          <p:cNvPr id="6" name="Footer Placeholder 5">
            <a:extLst>
              <a:ext uri="{FF2B5EF4-FFF2-40B4-BE49-F238E27FC236}">
                <a16:creationId xmlns:a16="http://schemas.microsoft.com/office/drawing/2014/main" id="{73DC8FAC-820F-C093-0ED9-1FF8961D2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62728-079A-FFE3-8A29-7D23A943B7F0}"/>
              </a:ext>
            </a:extLst>
          </p:cNvPr>
          <p:cNvSpPr>
            <a:spLocks noGrp="1"/>
          </p:cNvSpPr>
          <p:nvPr>
            <p:ph type="sldNum" sz="quarter" idx="12"/>
          </p:nvPr>
        </p:nvSpPr>
        <p:spPr/>
        <p:txBody>
          <a:bodyPr/>
          <a:lstStyle/>
          <a:p>
            <a:fld id="{D2D6F6FA-C0F9-034A-85BC-CFBBEACE9A27}" type="slidenum">
              <a:rPr lang="en-US" smtClean="0"/>
              <a:t>‹#›</a:t>
            </a:fld>
            <a:endParaRPr lang="en-US"/>
          </a:p>
        </p:txBody>
      </p:sp>
    </p:spTree>
    <p:extLst>
      <p:ext uri="{BB962C8B-B14F-4D97-AF65-F5344CB8AC3E}">
        <p14:creationId xmlns:p14="http://schemas.microsoft.com/office/powerpoint/2010/main" val="345601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4F51-E8EE-9739-F14F-6726D2A17E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CF8932-5465-1FDF-A770-22E6D1D72B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29417B-6493-3175-57B9-6C2FE8164E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05CB5B-6797-FC28-D5AF-58BE1051C8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0D823A-A2F3-809D-0964-0F8B641D36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225ADB-361C-CA7E-64F4-D87757F11260}"/>
              </a:ext>
            </a:extLst>
          </p:cNvPr>
          <p:cNvSpPr>
            <a:spLocks noGrp="1"/>
          </p:cNvSpPr>
          <p:nvPr>
            <p:ph type="dt" sz="half" idx="10"/>
          </p:nvPr>
        </p:nvSpPr>
        <p:spPr/>
        <p:txBody>
          <a:bodyPr/>
          <a:lstStyle/>
          <a:p>
            <a:fld id="{C825E90A-7CC9-154F-BBBE-54856FD69621}" type="datetimeFigureOut">
              <a:rPr lang="en-US" smtClean="0"/>
              <a:t>7/26/24</a:t>
            </a:fld>
            <a:endParaRPr lang="en-US"/>
          </a:p>
        </p:txBody>
      </p:sp>
      <p:sp>
        <p:nvSpPr>
          <p:cNvPr id="8" name="Footer Placeholder 7">
            <a:extLst>
              <a:ext uri="{FF2B5EF4-FFF2-40B4-BE49-F238E27FC236}">
                <a16:creationId xmlns:a16="http://schemas.microsoft.com/office/drawing/2014/main" id="{9659834F-6CF8-ABE1-6216-EF8E01929C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53995A-8EAB-7864-9C3F-A2697711A889}"/>
              </a:ext>
            </a:extLst>
          </p:cNvPr>
          <p:cNvSpPr>
            <a:spLocks noGrp="1"/>
          </p:cNvSpPr>
          <p:nvPr>
            <p:ph type="sldNum" sz="quarter" idx="12"/>
          </p:nvPr>
        </p:nvSpPr>
        <p:spPr/>
        <p:txBody>
          <a:bodyPr/>
          <a:lstStyle/>
          <a:p>
            <a:fld id="{D2D6F6FA-C0F9-034A-85BC-CFBBEACE9A27}" type="slidenum">
              <a:rPr lang="en-US" smtClean="0"/>
              <a:t>‹#›</a:t>
            </a:fld>
            <a:endParaRPr lang="en-US"/>
          </a:p>
        </p:txBody>
      </p:sp>
    </p:spTree>
    <p:extLst>
      <p:ext uri="{BB962C8B-B14F-4D97-AF65-F5344CB8AC3E}">
        <p14:creationId xmlns:p14="http://schemas.microsoft.com/office/powerpoint/2010/main" val="305856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22BA-7C2B-6AC5-0990-381DBEF08A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354EEE-23A5-FA8A-57F6-122EF17A2D9D}"/>
              </a:ext>
            </a:extLst>
          </p:cNvPr>
          <p:cNvSpPr>
            <a:spLocks noGrp="1"/>
          </p:cNvSpPr>
          <p:nvPr>
            <p:ph type="dt" sz="half" idx="10"/>
          </p:nvPr>
        </p:nvSpPr>
        <p:spPr/>
        <p:txBody>
          <a:bodyPr/>
          <a:lstStyle/>
          <a:p>
            <a:fld id="{C825E90A-7CC9-154F-BBBE-54856FD69621}" type="datetimeFigureOut">
              <a:rPr lang="en-US" smtClean="0"/>
              <a:t>7/26/24</a:t>
            </a:fld>
            <a:endParaRPr lang="en-US"/>
          </a:p>
        </p:txBody>
      </p:sp>
      <p:sp>
        <p:nvSpPr>
          <p:cNvPr id="4" name="Footer Placeholder 3">
            <a:extLst>
              <a:ext uri="{FF2B5EF4-FFF2-40B4-BE49-F238E27FC236}">
                <a16:creationId xmlns:a16="http://schemas.microsoft.com/office/drawing/2014/main" id="{5D5B2CE0-05BE-FD00-B834-AE365E9D1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AB209D-4EE3-D979-FB62-3CC381E3CBB9}"/>
              </a:ext>
            </a:extLst>
          </p:cNvPr>
          <p:cNvSpPr>
            <a:spLocks noGrp="1"/>
          </p:cNvSpPr>
          <p:nvPr>
            <p:ph type="sldNum" sz="quarter" idx="12"/>
          </p:nvPr>
        </p:nvSpPr>
        <p:spPr/>
        <p:txBody>
          <a:bodyPr/>
          <a:lstStyle/>
          <a:p>
            <a:fld id="{D2D6F6FA-C0F9-034A-85BC-CFBBEACE9A27}" type="slidenum">
              <a:rPr lang="en-US" smtClean="0"/>
              <a:t>‹#›</a:t>
            </a:fld>
            <a:endParaRPr lang="en-US"/>
          </a:p>
        </p:txBody>
      </p:sp>
    </p:spTree>
    <p:extLst>
      <p:ext uri="{BB962C8B-B14F-4D97-AF65-F5344CB8AC3E}">
        <p14:creationId xmlns:p14="http://schemas.microsoft.com/office/powerpoint/2010/main" val="98183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D5D4D0-527F-D111-98D7-6A0E8CB73F5D}"/>
              </a:ext>
            </a:extLst>
          </p:cNvPr>
          <p:cNvSpPr>
            <a:spLocks noGrp="1"/>
          </p:cNvSpPr>
          <p:nvPr>
            <p:ph type="dt" sz="half" idx="10"/>
          </p:nvPr>
        </p:nvSpPr>
        <p:spPr/>
        <p:txBody>
          <a:bodyPr/>
          <a:lstStyle/>
          <a:p>
            <a:fld id="{C825E90A-7CC9-154F-BBBE-54856FD69621}" type="datetimeFigureOut">
              <a:rPr lang="en-US" smtClean="0"/>
              <a:t>7/26/24</a:t>
            </a:fld>
            <a:endParaRPr lang="en-US"/>
          </a:p>
        </p:txBody>
      </p:sp>
      <p:sp>
        <p:nvSpPr>
          <p:cNvPr id="3" name="Footer Placeholder 2">
            <a:extLst>
              <a:ext uri="{FF2B5EF4-FFF2-40B4-BE49-F238E27FC236}">
                <a16:creationId xmlns:a16="http://schemas.microsoft.com/office/drawing/2014/main" id="{0303A5DD-88A7-0D3D-6EC8-12FE8A0F38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518C8C-F4E8-F259-6323-D9C2018E0A18}"/>
              </a:ext>
            </a:extLst>
          </p:cNvPr>
          <p:cNvSpPr>
            <a:spLocks noGrp="1"/>
          </p:cNvSpPr>
          <p:nvPr>
            <p:ph type="sldNum" sz="quarter" idx="12"/>
          </p:nvPr>
        </p:nvSpPr>
        <p:spPr/>
        <p:txBody>
          <a:bodyPr/>
          <a:lstStyle/>
          <a:p>
            <a:fld id="{D2D6F6FA-C0F9-034A-85BC-CFBBEACE9A27}" type="slidenum">
              <a:rPr lang="en-US" smtClean="0"/>
              <a:t>‹#›</a:t>
            </a:fld>
            <a:endParaRPr lang="en-US"/>
          </a:p>
        </p:txBody>
      </p:sp>
    </p:spTree>
    <p:extLst>
      <p:ext uri="{BB962C8B-B14F-4D97-AF65-F5344CB8AC3E}">
        <p14:creationId xmlns:p14="http://schemas.microsoft.com/office/powerpoint/2010/main" val="312115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0C7BB-22FA-D239-1732-4ED529F26E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41E59A-3269-9FA3-C924-8CC13F7BA0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09FA7B-2EAD-D584-26EE-CA19E4B1B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E113AB-96BC-BF53-C8CA-FD226E1BFFBA}"/>
              </a:ext>
            </a:extLst>
          </p:cNvPr>
          <p:cNvSpPr>
            <a:spLocks noGrp="1"/>
          </p:cNvSpPr>
          <p:nvPr>
            <p:ph type="dt" sz="half" idx="10"/>
          </p:nvPr>
        </p:nvSpPr>
        <p:spPr/>
        <p:txBody>
          <a:bodyPr/>
          <a:lstStyle/>
          <a:p>
            <a:fld id="{C825E90A-7CC9-154F-BBBE-54856FD69621}" type="datetimeFigureOut">
              <a:rPr lang="en-US" smtClean="0"/>
              <a:t>7/26/24</a:t>
            </a:fld>
            <a:endParaRPr lang="en-US"/>
          </a:p>
        </p:txBody>
      </p:sp>
      <p:sp>
        <p:nvSpPr>
          <p:cNvPr id="6" name="Footer Placeholder 5">
            <a:extLst>
              <a:ext uri="{FF2B5EF4-FFF2-40B4-BE49-F238E27FC236}">
                <a16:creationId xmlns:a16="http://schemas.microsoft.com/office/drawing/2014/main" id="{204D8AFC-C361-D675-6E61-D2051C3AA4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720FBD-A308-7752-DA4E-BF96B12217BD}"/>
              </a:ext>
            </a:extLst>
          </p:cNvPr>
          <p:cNvSpPr>
            <a:spLocks noGrp="1"/>
          </p:cNvSpPr>
          <p:nvPr>
            <p:ph type="sldNum" sz="quarter" idx="12"/>
          </p:nvPr>
        </p:nvSpPr>
        <p:spPr/>
        <p:txBody>
          <a:bodyPr/>
          <a:lstStyle/>
          <a:p>
            <a:fld id="{D2D6F6FA-C0F9-034A-85BC-CFBBEACE9A27}" type="slidenum">
              <a:rPr lang="en-US" smtClean="0"/>
              <a:t>‹#›</a:t>
            </a:fld>
            <a:endParaRPr lang="en-US"/>
          </a:p>
        </p:txBody>
      </p:sp>
    </p:spTree>
    <p:extLst>
      <p:ext uri="{BB962C8B-B14F-4D97-AF65-F5344CB8AC3E}">
        <p14:creationId xmlns:p14="http://schemas.microsoft.com/office/powerpoint/2010/main" val="329161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5C9D9-BF1B-AB58-0843-B2C2A248EF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8AC9AC-D144-5B6E-17C7-60D7589D66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A4E516-B127-06A6-027E-6CA485213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512C22-E75D-7C05-4ABB-8BC20819234C}"/>
              </a:ext>
            </a:extLst>
          </p:cNvPr>
          <p:cNvSpPr>
            <a:spLocks noGrp="1"/>
          </p:cNvSpPr>
          <p:nvPr>
            <p:ph type="dt" sz="half" idx="10"/>
          </p:nvPr>
        </p:nvSpPr>
        <p:spPr/>
        <p:txBody>
          <a:bodyPr/>
          <a:lstStyle/>
          <a:p>
            <a:fld id="{C825E90A-7CC9-154F-BBBE-54856FD69621}" type="datetimeFigureOut">
              <a:rPr lang="en-US" smtClean="0"/>
              <a:t>7/26/24</a:t>
            </a:fld>
            <a:endParaRPr lang="en-US"/>
          </a:p>
        </p:txBody>
      </p:sp>
      <p:sp>
        <p:nvSpPr>
          <p:cNvPr id="6" name="Footer Placeholder 5">
            <a:extLst>
              <a:ext uri="{FF2B5EF4-FFF2-40B4-BE49-F238E27FC236}">
                <a16:creationId xmlns:a16="http://schemas.microsoft.com/office/drawing/2014/main" id="{8F7C1197-7D89-28F7-C25E-EBD53A0B44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75FD46-367A-A178-8558-BCAF954BF1FD}"/>
              </a:ext>
            </a:extLst>
          </p:cNvPr>
          <p:cNvSpPr>
            <a:spLocks noGrp="1"/>
          </p:cNvSpPr>
          <p:nvPr>
            <p:ph type="sldNum" sz="quarter" idx="12"/>
          </p:nvPr>
        </p:nvSpPr>
        <p:spPr/>
        <p:txBody>
          <a:bodyPr/>
          <a:lstStyle/>
          <a:p>
            <a:fld id="{D2D6F6FA-C0F9-034A-85BC-CFBBEACE9A27}" type="slidenum">
              <a:rPr lang="en-US" smtClean="0"/>
              <a:t>‹#›</a:t>
            </a:fld>
            <a:endParaRPr lang="en-US"/>
          </a:p>
        </p:txBody>
      </p:sp>
    </p:spTree>
    <p:extLst>
      <p:ext uri="{BB962C8B-B14F-4D97-AF65-F5344CB8AC3E}">
        <p14:creationId xmlns:p14="http://schemas.microsoft.com/office/powerpoint/2010/main" val="69031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A5D49E-F10B-544E-CDF0-AA5EDA057E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1913BA-E1DD-F6FB-B061-818E6BF0DD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494FE-CD48-7B44-F252-AD38424964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25E90A-7CC9-154F-BBBE-54856FD69621}" type="datetimeFigureOut">
              <a:rPr lang="en-US" smtClean="0"/>
              <a:t>7/26/24</a:t>
            </a:fld>
            <a:endParaRPr lang="en-US"/>
          </a:p>
        </p:txBody>
      </p:sp>
      <p:sp>
        <p:nvSpPr>
          <p:cNvPr id="5" name="Footer Placeholder 4">
            <a:extLst>
              <a:ext uri="{FF2B5EF4-FFF2-40B4-BE49-F238E27FC236}">
                <a16:creationId xmlns:a16="http://schemas.microsoft.com/office/drawing/2014/main" id="{8EA2CE81-99D6-EAD3-A382-5431D126CC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02B35C2-C034-6C95-0D95-C7ACCDD3E4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D6F6FA-C0F9-034A-85BC-CFBBEACE9A27}" type="slidenum">
              <a:rPr lang="en-US" smtClean="0"/>
              <a:t>‹#›</a:t>
            </a:fld>
            <a:endParaRPr lang="en-US"/>
          </a:p>
        </p:txBody>
      </p:sp>
    </p:spTree>
    <p:extLst>
      <p:ext uri="{BB962C8B-B14F-4D97-AF65-F5344CB8AC3E}">
        <p14:creationId xmlns:p14="http://schemas.microsoft.com/office/powerpoint/2010/main" val="3984224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bavolunteer.knowledgeowl.com/help" TargetMode="External"/><Relationship Id="rId2" Type="http://schemas.openxmlformats.org/officeDocument/2006/relationships/hyperlink" Target="https://us02web.zoom.us/rec/share/lPOJ7dwgIUM3lDCGyuIBlvNQNmAfPf1Zw1UcbkhYVXtXclRy0lHr9wsdL4xVagCr.XGXRofIR0Y0D6Uyb?startTime=1714140162000%20Passcode:%20uJX0Kc%5eH"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globalambassadorprogram.knowledgeowl.com/home/launch-agenda-and-slide-template"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hyperlink" Target="https://hbavolunteer.knowledgeowl.com/help/ambassador-coaching-program"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hyperlink" Target="https://globalambassadorprogram.knowledgeowl.com/home/goal-selection-and-self-assessments#where-do-select-goals-and-self-assess"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globalambassadorprogram.knowledgeowl.com/home/acceptance-letter-template"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hyperlink" Target="https://dyzz9obi78pm5.cloudfront.net/app/image/id/65faeea4ee105b1b4f6966e8/n/hba-ambassador-program-cohort-registration-instructions.pdf" TargetMode="External"/><Relationship Id="rId4" Type="http://schemas.openxmlformats.org/officeDocument/2006/relationships/hyperlink" Target="https://globalambassadorprogram.knowledgeowl.com/home/hba-ambassador-letter-to-manage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dyzz9obi78pm5.cloudfront.net/app/image/id/65faeea4ee105b1b4f6966e8/n/hba-ambassador-program-cohort-registration-instructions.pdf" TargetMode="External"/><Relationship Id="rId2" Type="http://schemas.openxmlformats.org/officeDocument/2006/relationships/hyperlink" Target="https://my.hbanet.org/My-HBA/My-Ambassador-Programs?pa_committeeid=019df910-40ec-ee11-a204-000d3a8c73c1" TargetMode="External"/><Relationship Id="rId1" Type="http://schemas.openxmlformats.org/officeDocument/2006/relationships/slideLayout" Target="../slideLayouts/slideLayout15.xml"/><Relationship Id="rId4" Type="http://schemas.openxmlformats.org/officeDocument/2006/relationships/hyperlink" Target="mailto:globalambassadorprogram@hbanet.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globalambassadorprogram.knowledgeowl.com/home/where-is-my-programs-registration-link"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globalambassadorprogram.knowledgeowl.com/home/launch-agenda-and-slide-template"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9EE499-969D-5708-C7E0-80E9DEB5201F}"/>
              </a:ext>
            </a:extLst>
          </p:cNvPr>
          <p:cNvSpPr>
            <a:spLocks noGrp="1"/>
          </p:cNvSpPr>
          <p:nvPr>
            <p:ph type="title"/>
          </p:nvPr>
        </p:nvSpPr>
        <p:spPr>
          <a:xfrm>
            <a:off x="4129606" y="1687285"/>
            <a:ext cx="7685186" cy="1221142"/>
          </a:xfrm>
        </p:spPr>
        <p:txBody>
          <a:bodyPr>
            <a:normAutofit fontScale="90000"/>
          </a:bodyPr>
          <a:lstStyle/>
          <a:p>
            <a:pPr algn="ctr"/>
            <a:br>
              <a:rPr lang="en-US" b="0" dirty="0">
                <a:solidFill>
                  <a:schemeClr val="tx1"/>
                </a:solidFill>
              </a:rPr>
            </a:br>
            <a:br>
              <a:rPr lang="en-US" b="0" dirty="0">
                <a:solidFill>
                  <a:schemeClr val="tx1"/>
                </a:solidFill>
              </a:rPr>
            </a:br>
            <a:br>
              <a:rPr lang="en-US" b="0" dirty="0">
                <a:solidFill>
                  <a:schemeClr val="tx1"/>
                </a:solidFill>
              </a:rPr>
            </a:br>
            <a:r>
              <a:rPr lang="en-US" b="0" dirty="0">
                <a:solidFill>
                  <a:schemeClr val="tx1"/>
                </a:solidFill>
              </a:rPr>
              <a:t>Champion Community of Practice</a:t>
            </a:r>
            <a:br>
              <a:rPr lang="en-US" b="0" dirty="0">
                <a:solidFill>
                  <a:schemeClr val="tx1"/>
                </a:solidFill>
              </a:rPr>
            </a:br>
            <a:r>
              <a:rPr lang="en-US" b="0" dirty="0">
                <a:solidFill>
                  <a:schemeClr val="tx1"/>
                </a:solidFill>
              </a:rPr>
              <a:t>Presentation 4.0</a:t>
            </a:r>
            <a:br>
              <a:rPr lang="en-US" b="0" dirty="0">
                <a:solidFill>
                  <a:schemeClr val="tx1"/>
                </a:solidFill>
              </a:rPr>
            </a:br>
            <a:br>
              <a:rPr lang="en-US" b="0" dirty="0">
                <a:solidFill>
                  <a:schemeClr val="tx1"/>
                </a:solidFill>
              </a:rPr>
            </a:br>
            <a:br>
              <a:rPr lang="en-US" b="0" dirty="0">
                <a:solidFill>
                  <a:schemeClr val="tx1"/>
                </a:solidFill>
              </a:rPr>
            </a:br>
            <a:br>
              <a:rPr lang="en-US" b="0" dirty="0">
                <a:solidFill>
                  <a:schemeClr val="tx1"/>
                </a:solidFill>
              </a:rPr>
            </a:br>
            <a:endParaRPr lang="en-US" b="0" dirty="0">
              <a:solidFill>
                <a:schemeClr val="tx1"/>
              </a:solidFill>
            </a:endParaRPr>
          </a:p>
        </p:txBody>
      </p:sp>
      <p:sp>
        <p:nvSpPr>
          <p:cNvPr id="5" name="Text Placeholder 4">
            <a:extLst>
              <a:ext uri="{FF2B5EF4-FFF2-40B4-BE49-F238E27FC236}">
                <a16:creationId xmlns:a16="http://schemas.microsoft.com/office/drawing/2014/main" id="{9C3CFD98-0E74-E7AC-B2EC-E1C698FF04DD}"/>
              </a:ext>
            </a:extLst>
          </p:cNvPr>
          <p:cNvSpPr>
            <a:spLocks noGrp="1"/>
          </p:cNvSpPr>
          <p:nvPr>
            <p:ph type="body" sz="quarter" idx="10"/>
          </p:nvPr>
        </p:nvSpPr>
        <p:spPr>
          <a:xfrm>
            <a:off x="4628924" y="2732088"/>
            <a:ext cx="6686550" cy="696912"/>
          </a:xfrm>
        </p:spPr>
        <p:txBody>
          <a:bodyPr>
            <a:noAutofit/>
          </a:bodyPr>
          <a:lstStyle/>
          <a:p>
            <a:pPr algn="ctr"/>
            <a:endParaRPr lang="en-US" sz="1600" dirty="0">
              <a:solidFill>
                <a:schemeClr val="tx1"/>
              </a:solidFill>
            </a:endParaRPr>
          </a:p>
          <a:p>
            <a:pPr algn="ctr"/>
            <a:r>
              <a:rPr lang="en-US" sz="2400" b="1" dirty="0">
                <a:solidFill>
                  <a:schemeClr val="tx1"/>
                </a:solidFill>
              </a:rPr>
              <a:t>07/26/2024</a:t>
            </a:r>
          </a:p>
          <a:p>
            <a:pPr algn="ctr"/>
            <a:endParaRPr lang="en-US" sz="1600" dirty="0">
              <a:solidFill>
                <a:schemeClr val="tx1"/>
              </a:solidFill>
              <a:hlinkClick r:id="rId2"/>
            </a:endParaRPr>
          </a:p>
          <a:p>
            <a:pPr algn="ctr"/>
            <a:endParaRPr lang="en-US" sz="1600" dirty="0">
              <a:solidFill>
                <a:schemeClr val="tx1"/>
              </a:solidFill>
              <a:hlinkClick r:id="rId2"/>
            </a:endParaRPr>
          </a:p>
          <a:p>
            <a:pPr algn="ctr"/>
            <a:r>
              <a:rPr lang="en-US" sz="1600" dirty="0">
                <a:solidFill>
                  <a:schemeClr val="tx1"/>
                </a:solidFill>
              </a:rPr>
              <a:t>Champion Community of Practice</a:t>
            </a:r>
          </a:p>
          <a:p>
            <a:pPr algn="ctr"/>
            <a:r>
              <a:rPr lang="en-US" sz="1600" dirty="0">
                <a:solidFill>
                  <a:schemeClr val="tx1"/>
                </a:solidFill>
              </a:rPr>
              <a:t>This presentation can  be found in the </a:t>
            </a:r>
          </a:p>
          <a:p>
            <a:pPr algn="ctr"/>
            <a:r>
              <a:rPr lang="en-US" sz="1600" dirty="0">
                <a:solidFill>
                  <a:schemeClr val="tx1"/>
                </a:solidFill>
                <a:hlinkClick r:id="rId3"/>
              </a:rPr>
              <a:t>Ambassador Program Resource Cente</a:t>
            </a:r>
            <a:r>
              <a:rPr lang="en-US" sz="1600" dirty="0">
                <a:solidFill>
                  <a:schemeClr val="tx1"/>
                </a:solidFill>
              </a:rPr>
              <a:t>r  </a:t>
            </a:r>
          </a:p>
          <a:p>
            <a:endParaRPr lang="en-US" sz="1600" dirty="0">
              <a:solidFill>
                <a:schemeClr val="tx1"/>
              </a:solidFill>
            </a:endParaRPr>
          </a:p>
        </p:txBody>
      </p:sp>
    </p:spTree>
    <p:extLst>
      <p:ext uri="{BB962C8B-B14F-4D97-AF65-F5344CB8AC3E}">
        <p14:creationId xmlns:p14="http://schemas.microsoft.com/office/powerpoint/2010/main" val="2447200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253D-F350-D1C7-5E79-854A9AB05170}"/>
              </a:ext>
            </a:extLst>
          </p:cNvPr>
          <p:cNvSpPr>
            <a:spLocks noGrp="1"/>
          </p:cNvSpPr>
          <p:nvPr>
            <p:ph type="title"/>
          </p:nvPr>
        </p:nvSpPr>
        <p:spPr/>
        <p:txBody>
          <a:bodyPr>
            <a:normAutofit/>
          </a:bodyPr>
          <a:lstStyle/>
          <a:p>
            <a:r>
              <a:rPr lang="en-US" dirty="0"/>
              <a:t>Launch Agenda and Slide Template</a:t>
            </a:r>
          </a:p>
        </p:txBody>
      </p:sp>
      <p:sp>
        <p:nvSpPr>
          <p:cNvPr id="5" name="Text Placeholder 4">
            <a:extLst>
              <a:ext uri="{FF2B5EF4-FFF2-40B4-BE49-F238E27FC236}">
                <a16:creationId xmlns:a16="http://schemas.microsoft.com/office/drawing/2014/main" id="{1514CF33-8D09-6B20-2DED-6D1926B2A561}"/>
              </a:ext>
            </a:extLst>
          </p:cNvPr>
          <p:cNvSpPr>
            <a:spLocks noGrp="1"/>
          </p:cNvSpPr>
          <p:nvPr>
            <p:ph type="body" sz="quarter" idx="10"/>
          </p:nvPr>
        </p:nvSpPr>
        <p:spPr/>
        <p:txBody>
          <a:bodyPr/>
          <a:lstStyle/>
          <a:p>
            <a:r>
              <a:rPr lang="en-US" dirty="0">
                <a:hlinkClick r:id="rId3"/>
              </a:rPr>
              <a:t>HERE</a:t>
            </a:r>
            <a:r>
              <a:rPr lang="en-US" dirty="0"/>
              <a:t> is the launch agenda and slide template in the Resource Center</a:t>
            </a:r>
          </a:p>
        </p:txBody>
      </p:sp>
    </p:spTree>
    <p:extLst>
      <p:ext uri="{BB962C8B-B14F-4D97-AF65-F5344CB8AC3E}">
        <p14:creationId xmlns:p14="http://schemas.microsoft.com/office/powerpoint/2010/main" val="1899515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1176-CD62-EF63-2932-348FDFCF6764}"/>
              </a:ext>
            </a:extLst>
          </p:cNvPr>
          <p:cNvSpPr>
            <a:spLocks noGrp="1"/>
          </p:cNvSpPr>
          <p:nvPr>
            <p:ph type="title"/>
          </p:nvPr>
        </p:nvSpPr>
        <p:spPr/>
        <p:txBody>
          <a:bodyPr/>
          <a:lstStyle/>
          <a:p>
            <a:r>
              <a:rPr lang="en-US" dirty="0"/>
              <a:t>Masterclass Resource Link</a:t>
            </a:r>
          </a:p>
        </p:txBody>
      </p:sp>
      <p:sp>
        <p:nvSpPr>
          <p:cNvPr id="3" name="Text Placeholder 2">
            <a:extLst>
              <a:ext uri="{FF2B5EF4-FFF2-40B4-BE49-F238E27FC236}">
                <a16:creationId xmlns:a16="http://schemas.microsoft.com/office/drawing/2014/main" id="{B3910CC8-344D-5E64-1F0E-73A753F9389D}"/>
              </a:ext>
            </a:extLst>
          </p:cNvPr>
          <p:cNvSpPr>
            <a:spLocks noGrp="1"/>
          </p:cNvSpPr>
          <p:nvPr>
            <p:ph type="body" sz="quarter" idx="10"/>
          </p:nvPr>
        </p:nvSpPr>
        <p:spPr/>
        <p:txBody>
          <a:bodyPr/>
          <a:lstStyle/>
          <a:p>
            <a:pPr marL="0" indent="0">
              <a:buNone/>
            </a:pPr>
            <a:r>
              <a:rPr lang="en-US" dirty="0">
                <a:hlinkClick r:id="rId2"/>
              </a:rPr>
              <a:t>HERE</a:t>
            </a:r>
            <a:endParaRPr lang="en-US" dirty="0"/>
          </a:p>
        </p:txBody>
      </p:sp>
    </p:spTree>
    <p:extLst>
      <p:ext uri="{BB962C8B-B14F-4D97-AF65-F5344CB8AC3E}">
        <p14:creationId xmlns:p14="http://schemas.microsoft.com/office/powerpoint/2010/main" val="1091252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86E61-FA3A-38F9-F3BC-4091E643B957}"/>
              </a:ext>
            </a:extLst>
          </p:cNvPr>
          <p:cNvSpPr>
            <a:spLocks noGrp="1"/>
          </p:cNvSpPr>
          <p:nvPr>
            <p:ph type="title"/>
          </p:nvPr>
        </p:nvSpPr>
        <p:spPr/>
        <p:txBody>
          <a:bodyPr/>
          <a:lstStyle/>
          <a:p>
            <a:r>
              <a:rPr lang="en-US" dirty="0"/>
              <a:t>Self Assessment and Goal Selection</a:t>
            </a:r>
          </a:p>
        </p:txBody>
      </p:sp>
      <p:sp>
        <p:nvSpPr>
          <p:cNvPr id="3" name="Text Placeholder 2">
            <a:extLst>
              <a:ext uri="{FF2B5EF4-FFF2-40B4-BE49-F238E27FC236}">
                <a16:creationId xmlns:a16="http://schemas.microsoft.com/office/drawing/2014/main" id="{EFE3FDCE-7267-97C4-7429-D3F6FF9459C1}"/>
              </a:ext>
            </a:extLst>
          </p:cNvPr>
          <p:cNvSpPr>
            <a:spLocks noGrp="1"/>
          </p:cNvSpPr>
          <p:nvPr>
            <p:ph type="body" sz="quarter" idx="10"/>
          </p:nvPr>
        </p:nvSpPr>
        <p:spPr/>
        <p:txBody>
          <a:bodyPr/>
          <a:lstStyle/>
          <a:p>
            <a:r>
              <a:rPr lang="en-US" dirty="0">
                <a:hlinkClick r:id="rId2"/>
              </a:rPr>
              <a:t>HERE</a:t>
            </a:r>
            <a:endParaRPr lang="en-US" dirty="0"/>
          </a:p>
        </p:txBody>
      </p:sp>
    </p:spTree>
    <p:extLst>
      <p:ext uri="{BB962C8B-B14F-4D97-AF65-F5344CB8AC3E}">
        <p14:creationId xmlns:p14="http://schemas.microsoft.com/office/powerpoint/2010/main" val="3159826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253D-F350-D1C7-5E79-854A9AB05170}"/>
              </a:ext>
            </a:extLst>
          </p:cNvPr>
          <p:cNvSpPr>
            <a:spLocks noGrp="1"/>
          </p:cNvSpPr>
          <p:nvPr>
            <p:ph type="title"/>
          </p:nvPr>
        </p:nvSpPr>
        <p:spPr/>
        <p:txBody>
          <a:bodyPr>
            <a:normAutofit/>
          </a:bodyPr>
          <a:lstStyle/>
          <a:p>
            <a:r>
              <a:rPr lang="en-US" dirty="0"/>
              <a:t>Send in Advance…Individual Objectives</a:t>
            </a:r>
          </a:p>
        </p:txBody>
      </p:sp>
      <p:sp>
        <p:nvSpPr>
          <p:cNvPr id="5" name="Text Placeholder 4">
            <a:extLst>
              <a:ext uri="{FF2B5EF4-FFF2-40B4-BE49-F238E27FC236}">
                <a16:creationId xmlns:a16="http://schemas.microsoft.com/office/drawing/2014/main" id="{C1E6C9B4-27B2-0948-19DB-F3F2974B0DB5}"/>
              </a:ext>
            </a:extLst>
          </p:cNvPr>
          <p:cNvSpPr>
            <a:spLocks noGrp="1"/>
          </p:cNvSpPr>
          <p:nvPr>
            <p:ph type="body" sz="quarter" idx="10"/>
          </p:nvPr>
        </p:nvSpPr>
        <p:spPr/>
        <p:txBody>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Individual Objectives List</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Each ambassador is encouraged to collaborate with their manager to choose realistic, measurable, and attainable goals.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Goal Choices (Choose 1-3):</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Arial" panose="020B0604020202020204" pitchFamily="34" charset="0"/>
              <a:buChar char="●"/>
            </a:pPr>
            <a:r>
              <a:rPr lang="en-US" sz="1800" dirty="0">
                <a:solidFill>
                  <a:srgbClr val="000000"/>
                </a:solidFill>
                <a:effectLst/>
                <a:latin typeface="Noto Sans Symbols"/>
                <a:ea typeface="Noto Sans Symbols"/>
                <a:cs typeface="Noto Sans Symbols"/>
              </a:rPr>
              <a:t>Additional job responsibilities </a:t>
            </a:r>
            <a:r>
              <a:rPr lang="en-US" sz="1800" dirty="0">
                <a:effectLst/>
                <a:latin typeface="Noto Sans Symbols"/>
                <a:ea typeface="Noto Sans Symbols"/>
                <a:cs typeface="Noto Sans Symbols"/>
              </a:rPr>
              <a:t>within my current</a:t>
            </a:r>
            <a:r>
              <a:rPr lang="en-US" sz="1800" dirty="0">
                <a:solidFill>
                  <a:srgbClr val="000000"/>
                </a:solidFill>
                <a:effectLst/>
                <a:latin typeface="Noto Sans Symbols"/>
                <a:ea typeface="Noto Sans Symbols"/>
                <a:cs typeface="Noto Sans Symbols"/>
              </a:rPr>
              <a:t> position. </a:t>
            </a:r>
            <a:endParaRPr lang="en-US" sz="1800" dirty="0">
              <a:effectLst/>
              <a:latin typeface="Noto Sans Symbols"/>
              <a:ea typeface="Noto Sans Symbols"/>
              <a:cs typeface="Noto Sans Symbols"/>
            </a:endParaRPr>
          </a:p>
          <a:p>
            <a:pPr marL="342900" marR="0" lvl="0" indent="-342900">
              <a:spcBef>
                <a:spcPts val="0"/>
              </a:spcBef>
              <a:spcAft>
                <a:spcPts val="0"/>
              </a:spcAft>
              <a:buFont typeface="Arial" panose="020B0604020202020204" pitchFamily="34" charset="0"/>
              <a:buChar char="●"/>
            </a:pPr>
            <a:r>
              <a:rPr lang="en-US" sz="1800" dirty="0">
                <a:solidFill>
                  <a:srgbClr val="000000"/>
                </a:solidFill>
                <a:effectLst/>
                <a:latin typeface="Noto Sans Symbols"/>
                <a:ea typeface="Noto Sans Symbols"/>
                <a:cs typeface="Noto Sans Symbols"/>
              </a:rPr>
              <a:t>Successful completion of project in another cross-functional area. </a:t>
            </a:r>
            <a:endParaRPr lang="en-US" sz="1800" dirty="0">
              <a:effectLst/>
              <a:latin typeface="Noto Sans Symbols"/>
              <a:ea typeface="Noto Sans Symbols"/>
              <a:cs typeface="Noto Sans Symbols"/>
            </a:endParaRPr>
          </a:p>
          <a:p>
            <a:pPr marL="342900" marR="0" lvl="0" indent="-342900">
              <a:spcBef>
                <a:spcPts val="0"/>
              </a:spcBef>
              <a:spcAft>
                <a:spcPts val="0"/>
              </a:spcAft>
              <a:buFont typeface="Arial" panose="020B0604020202020204" pitchFamily="34" charset="0"/>
              <a:buChar char="●"/>
            </a:pPr>
            <a:r>
              <a:rPr lang="en-US" sz="1800" dirty="0">
                <a:solidFill>
                  <a:srgbClr val="000000"/>
                </a:solidFill>
                <a:effectLst/>
                <a:latin typeface="Noto Sans Symbols"/>
                <a:ea typeface="Noto Sans Symbols"/>
                <a:cs typeface="Noto Sans Symbols"/>
              </a:rPr>
              <a:t>Personal Brand - substantial expansion of sphere of influence internally and externally. </a:t>
            </a:r>
            <a:endParaRPr lang="en-US" sz="1800" dirty="0">
              <a:effectLst/>
              <a:latin typeface="Noto Sans Symbols"/>
              <a:ea typeface="Noto Sans Symbols"/>
              <a:cs typeface="Noto Sans Symbols"/>
            </a:endParaRPr>
          </a:p>
          <a:p>
            <a:pPr marL="342900" marR="0" lvl="0" indent="-342900">
              <a:spcBef>
                <a:spcPts val="0"/>
              </a:spcBef>
              <a:spcAft>
                <a:spcPts val="0"/>
              </a:spcAft>
              <a:buFont typeface="Arial" panose="020B0604020202020204" pitchFamily="34" charset="0"/>
              <a:buChar char="●"/>
            </a:pPr>
            <a:r>
              <a:rPr lang="en-US" sz="1800" dirty="0">
                <a:solidFill>
                  <a:srgbClr val="000000"/>
                </a:solidFill>
                <a:effectLst/>
                <a:latin typeface="Noto Sans Symbols"/>
                <a:ea typeface="Noto Sans Symbols"/>
                <a:cs typeface="Noto Sans Symbols"/>
              </a:rPr>
              <a:t>Executive Presence - additional experience internally/externally.</a:t>
            </a:r>
            <a:endParaRPr lang="en-US" sz="1800" dirty="0">
              <a:effectLst/>
              <a:latin typeface="Noto Sans Symbols"/>
              <a:ea typeface="Noto Sans Symbols"/>
              <a:cs typeface="Noto Sans Symbols"/>
            </a:endParaRPr>
          </a:p>
          <a:p>
            <a:pPr marL="342900" marR="0" lvl="0" indent="-342900">
              <a:spcBef>
                <a:spcPts val="0"/>
              </a:spcBef>
              <a:spcAft>
                <a:spcPts val="0"/>
              </a:spcAft>
              <a:buFont typeface="Arial" panose="020B0604020202020204" pitchFamily="34" charset="0"/>
              <a:buChar char="●"/>
            </a:pPr>
            <a:r>
              <a:rPr lang="en-US" sz="1800" dirty="0">
                <a:solidFill>
                  <a:srgbClr val="000000"/>
                </a:solidFill>
                <a:effectLst/>
                <a:latin typeface="Noto Sans Symbols"/>
                <a:ea typeface="Noto Sans Symbols"/>
                <a:cs typeface="Noto Sans Symbols"/>
              </a:rPr>
              <a:t>Develop senior advocates and mentors internally/externally. </a:t>
            </a:r>
            <a:endParaRPr lang="en-US" sz="1800" dirty="0">
              <a:effectLst/>
              <a:latin typeface="Noto Sans Symbols"/>
              <a:ea typeface="Noto Sans Symbols"/>
              <a:cs typeface="Noto Sans Symbols"/>
            </a:endParaRPr>
          </a:p>
          <a:p>
            <a:pPr marL="342900" marR="0" lvl="0" indent="-342900">
              <a:spcBef>
                <a:spcPts val="0"/>
              </a:spcBef>
              <a:spcAft>
                <a:spcPts val="0"/>
              </a:spcAft>
              <a:buFont typeface="Arial" panose="020B0604020202020204" pitchFamily="34" charset="0"/>
              <a:buChar char="●"/>
            </a:pPr>
            <a:r>
              <a:rPr lang="en-US" sz="1800" dirty="0">
                <a:solidFill>
                  <a:srgbClr val="000000"/>
                </a:solidFill>
                <a:effectLst/>
                <a:latin typeface="Noto Sans Symbols"/>
                <a:ea typeface="Noto Sans Symbols"/>
                <a:cs typeface="Noto Sans Symbols"/>
              </a:rPr>
              <a:t>Subject matter expert - substantially advance knowledge/recognition in selected areas. </a:t>
            </a:r>
            <a:endParaRPr lang="en-US" sz="1800" dirty="0">
              <a:effectLst/>
              <a:latin typeface="Noto Sans Symbols"/>
              <a:ea typeface="Noto Sans Symbols"/>
              <a:cs typeface="Noto Sans Symbols"/>
            </a:endParaRPr>
          </a:p>
          <a:p>
            <a:pPr marL="342900" marR="0" lvl="0" indent="-342900">
              <a:spcBef>
                <a:spcPts val="0"/>
              </a:spcBef>
              <a:spcAft>
                <a:spcPts val="0"/>
              </a:spcAft>
              <a:buFont typeface="Arial" panose="020B0604020202020204" pitchFamily="34" charset="0"/>
              <a:buChar char="●"/>
            </a:pPr>
            <a:r>
              <a:rPr lang="en-US" sz="1800" dirty="0">
                <a:solidFill>
                  <a:srgbClr val="000000"/>
                </a:solidFill>
                <a:effectLst/>
                <a:latin typeface="Noto Sans Symbols"/>
                <a:ea typeface="Noto Sans Symbols"/>
                <a:cs typeface="Noto Sans Symbols"/>
              </a:rPr>
              <a:t>Global Exposure - increase across the </a:t>
            </a:r>
            <a:r>
              <a:rPr lang="en-US" sz="1800" dirty="0">
                <a:effectLst/>
                <a:latin typeface="Noto Sans Symbols"/>
                <a:ea typeface="Noto Sans Symbols"/>
                <a:cs typeface="Noto Sans Symbols"/>
              </a:rPr>
              <a:t>organizations</a:t>
            </a:r>
            <a:r>
              <a:rPr lang="en-US" sz="1800" dirty="0">
                <a:solidFill>
                  <a:srgbClr val="000000"/>
                </a:solidFill>
                <a:effectLst/>
                <a:latin typeface="Noto Sans Symbols"/>
                <a:ea typeface="Noto Sans Symbols"/>
                <a:cs typeface="Noto Sans Symbols"/>
              </a:rPr>
              <a:t> via new role or project. </a:t>
            </a:r>
            <a:endParaRPr lang="en-US" sz="1800" dirty="0">
              <a:effectLst/>
              <a:latin typeface="Noto Sans Symbols"/>
              <a:ea typeface="Noto Sans Symbols"/>
              <a:cs typeface="Noto Sans Symbols"/>
            </a:endParaRPr>
          </a:p>
          <a:p>
            <a:endParaRPr lang="en-US" dirty="0"/>
          </a:p>
        </p:txBody>
      </p:sp>
    </p:spTree>
    <p:extLst>
      <p:ext uri="{BB962C8B-B14F-4D97-AF65-F5344CB8AC3E}">
        <p14:creationId xmlns:p14="http://schemas.microsoft.com/office/powerpoint/2010/main" val="3953716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253D-F350-D1C7-5E79-854A9AB05170}"/>
              </a:ext>
            </a:extLst>
          </p:cNvPr>
          <p:cNvSpPr>
            <a:spLocks noGrp="1"/>
          </p:cNvSpPr>
          <p:nvPr>
            <p:ph type="title"/>
          </p:nvPr>
        </p:nvSpPr>
        <p:spPr/>
        <p:txBody>
          <a:bodyPr>
            <a:normAutofit/>
          </a:bodyPr>
          <a:lstStyle/>
          <a:p>
            <a:r>
              <a:rPr lang="en-US" dirty="0"/>
              <a:t>Individual Objectives Resource</a:t>
            </a:r>
          </a:p>
        </p:txBody>
      </p:sp>
      <p:pic>
        <p:nvPicPr>
          <p:cNvPr id="6" name="Picture 5">
            <a:extLst>
              <a:ext uri="{FF2B5EF4-FFF2-40B4-BE49-F238E27FC236}">
                <a16:creationId xmlns:a16="http://schemas.microsoft.com/office/drawing/2014/main" id="{65A0468D-2348-58E9-9A56-7F01BFBC852E}"/>
              </a:ext>
            </a:extLst>
          </p:cNvPr>
          <p:cNvPicPr>
            <a:picLocks noChangeAspect="1"/>
          </p:cNvPicPr>
          <p:nvPr/>
        </p:nvPicPr>
        <p:blipFill>
          <a:blip r:embed="rId3"/>
          <a:stretch>
            <a:fillRect/>
          </a:stretch>
        </p:blipFill>
        <p:spPr>
          <a:xfrm>
            <a:off x="3157870" y="1480658"/>
            <a:ext cx="4667693" cy="4915757"/>
          </a:xfrm>
          <a:prstGeom prst="rect">
            <a:avLst/>
          </a:prstGeom>
        </p:spPr>
      </p:pic>
    </p:spTree>
    <p:extLst>
      <p:ext uri="{BB962C8B-B14F-4D97-AF65-F5344CB8AC3E}">
        <p14:creationId xmlns:p14="http://schemas.microsoft.com/office/powerpoint/2010/main" val="3208411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253D-F350-D1C7-5E79-854A9AB05170}"/>
              </a:ext>
            </a:extLst>
          </p:cNvPr>
          <p:cNvSpPr>
            <a:spLocks noGrp="1"/>
          </p:cNvSpPr>
          <p:nvPr>
            <p:ph type="title"/>
          </p:nvPr>
        </p:nvSpPr>
        <p:spPr/>
        <p:txBody>
          <a:bodyPr>
            <a:normAutofit/>
          </a:bodyPr>
          <a:lstStyle/>
          <a:p>
            <a:r>
              <a:rPr lang="en-US" dirty="0"/>
              <a:t>Enlighten</a:t>
            </a:r>
          </a:p>
        </p:txBody>
      </p:sp>
      <p:pic>
        <p:nvPicPr>
          <p:cNvPr id="3" name="Picture 2">
            <a:extLst>
              <a:ext uri="{FF2B5EF4-FFF2-40B4-BE49-F238E27FC236}">
                <a16:creationId xmlns:a16="http://schemas.microsoft.com/office/drawing/2014/main" id="{2DE5DB16-2DFF-FAAE-DF3E-A0FC547024E5}"/>
              </a:ext>
            </a:extLst>
          </p:cNvPr>
          <p:cNvPicPr>
            <a:picLocks noChangeAspect="1"/>
          </p:cNvPicPr>
          <p:nvPr/>
        </p:nvPicPr>
        <p:blipFill>
          <a:blip r:embed="rId3"/>
          <a:stretch>
            <a:fillRect/>
          </a:stretch>
        </p:blipFill>
        <p:spPr>
          <a:xfrm>
            <a:off x="1454888" y="1661399"/>
            <a:ext cx="7772400" cy="4704782"/>
          </a:xfrm>
          <a:prstGeom prst="rect">
            <a:avLst/>
          </a:prstGeom>
        </p:spPr>
      </p:pic>
    </p:spTree>
    <p:extLst>
      <p:ext uri="{BB962C8B-B14F-4D97-AF65-F5344CB8AC3E}">
        <p14:creationId xmlns:p14="http://schemas.microsoft.com/office/powerpoint/2010/main" val="16662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253D-F350-D1C7-5E79-854A9AB05170}"/>
              </a:ext>
            </a:extLst>
          </p:cNvPr>
          <p:cNvSpPr>
            <a:spLocks noGrp="1"/>
          </p:cNvSpPr>
          <p:nvPr>
            <p:ph type="title"/>
          </p:nvPr>
        </p:nvSpPr>
        <p:spPr/>
        <p:txBody>
          <a:bodyPr>
            <a:normAutofit/>
          </a:bodyPr>
          <a:lstStyle/>
          <a:p>
            <a:r>
              <a:rPr lang="en-US" dirty="0"/>
              <a:t>Enlighten</a:t>
            </a:r>
          </a:p>
        </p:txBody>
      </p:sp>
      <p:pic>
        <p:nvPicPr>
          <p:cNvPr id="3" name="Picture 2">
            <a:extLst>
              <a:ext uri="{FF2B5EF4-FFF2-40B4-BE49-F238E27FC236}">
                <a16:creationId xmlns:a16="http://schemas.microsoft.com/office/drawing/2014/main" id="{2DE5DB16-2DFF-FAAE-DF3E-A0FC547024E5}"/>
              </a:ext>
            </a:extLst>
          </p:cNvPr>
          <p:cNvPicPr>
            <a:picLocks noChangeAspect="1"/>
          </p:cNvPicPr>
          <p:nvPr/>
        </p:nvPicPr>
        <p:blipFill>
          <a:blip r:embed="rId3"/>
          <a:stretch>
            <a:fillRect/>
          </a:stretch>
        </p:blipFill>
        <p:spPr>
          <a:xfrm>
            <a:off x="1454888" y="1661399"/>
            <a:ext cx="7772400" cy="4704782"/>
          </a:xfrm>
          <a:prstGeom prst="rect">
            <a:avLst/>
          </a:prstGeom>
        </p:spPr>
      </p:pic>
    </p:spTree>
    <p:extLst>
      <p:ext uri="{BB962C8B-B14F-4D97-AF65-F5344CB8AC3E}">
        <p14:creationId xmlns:p14="http://schemas.microsoft.com/office/powerpoint/2010/main" val="1441347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253D-F350-D1C7-5E79-854A9AB05170}"/>
              </a:ext>
            </a:extLst>
          </p:cNvPr>
          <p:cNvSpPr>
            <a:spLocks noGrp="1"/>
          </p:cNvSpPr>
          <p:nvPr>
            <p:ph type="title"/>
          </p:nvPr>
        </p:nvSpPr>
        <p:spPr/>
        <p:txBody>
          <a:bodyPr>
            <a:normAutofit/>
          </a:bodyPr>
          <a:lstStyle/>
          <a:p>
            <a:r>
              <a:rPr lang="en-US" dirty="0"/>
              <a:t>Engage</a:t>
            </a:r>
          </a:p>
        </p:txBody>
      </p:sp>
      <p:pic>
        <p:nvPicPr>
          <p:cNvPr id="5" name="Picture 4">
            <a:extLst>
              <a:ext uri="{FF2B5EF4-FFF2-40B4-BE49-F238E27FC236}">
                <a16:creationId xmlns:a16="http://schemas.microsoft.com/office/drawing/2014/main" id="{84FC200B-B0E9-CE89-64BB-EBF9AE2E1170}"/>
              </a:ext>
            </a:extLst>
          </p:cNvPr>
          <p:cNvPicPr>
            <a:picLocks noChangeAspect="1"/>
          </p:cNvPicPr>
          <p:nvPr/>
        </p:nvPicPr>
        <p:blipFill>
          <a:blip r:embed="rId3"/>
          <a:stretch>
            <a:fillRect/>
          </a:stretch>
        </p:blipFill>
        <p:spPr>
          <a:xfrm>
            <a:off x="710609" y="1434519"/>
            <a:ext cx="8114414" cy="4920821"/>
          </a:xfrm>
          <a:prstGeom prst="rect">
            <a:avLst/>
          </a:prstGeom>
        </p:spPr>
      </p:pic>
    </p:spTree>
    <p:extLst>
      <p:ext uri="{BB962C8B-B14F-4D97-AF65-F5344CB8AC3E}">
        <p14:creationId xmlns:p14="http://schemas.microsoft.com/office/powerpoint/2010/main" val="2613014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253D-F350-D1C7-5E79-854A9AB05170}"/>
              </a:ext>
            </a:extLst>
          </p:cNvPr>
          <p:cNvSpPr>
            <a:spLocks noGrp="1"/>
          </p:cNvSpPr>
          <p:nvPr>
            <p:ph type="title"/>
          </p:nvPr>
        </p:nvSpPr>
        <p:spPr/>
        <p:txBody>
          <a:bodyPr>
            <a:normAutofit/>
          </a:bodyPr>
          <a:lstStyle/>
          <a:p>
            <a:r>
              <a:rPr lang="en-US" dirty="0"/>
              <a:t>Evolve</a:t>
            </a:r>
          </a:p>
        </p:txBody>
      </p:sp>
      <p:pic>
        <p:nvPicPr>
          <p:cNvPr id="3" name="Picture 2">
            <a:extLst>
              <a:ext uri="{FF2B5EF4-FFF2-40B4-BE49-F238E27FC236}">
                <a16:creationId xmlns:a16="http://schemas.microsoft.com/office/drawing/2014/main" id="{05AD723B-C035-A55C-3293-B54F4A81336E}"/>
              </a:ext>
            </a:extLst>
          </p:cNvPr>
          <p:cNvPicPr>
            <a:picLocks noChangeAspect="1"/>
          </p:cNvPicPr>
          <p:nvPr/>
        </p:nvPicPr>
        <p:blipFill>
          <a:blip r:embed="rId3"/>
          <a:stretch>
            <a:fillRect/>
          </a:stretch>
        </p:blipFill>
        <p:spPr>
          <a:xfrm>
            <a:off x="742508" y="1560186"/>
            <a:ext cx="8295166" cy="4932688"/>
          </a:xfrm>
          <a:prstGeom prst="rect">
            <a:avLst/>
          </a:prstGeom>
        </p:spPr>
      </p:pic>
    </p:spTree>
    <p:extLst>
      <p:ext uri="{BB962C8B-B14F-4D97-AF65-F5344CB8AC3E}">
        <p14:creationId xmlns:p14="http://schemas.microsoft.com/office/powerpoint/2010/main" val="2760188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B0F1D-08DE-CA88-1109-06F552229C30}"/>
              </a:ext>
            </a:extLst>
          </p:cNvPr>
          <p:cNvSpPr>
            <a:spLocks noGrp="1"/>
          </p:cNvSpPr>
          <p:nvPr>
            <p:ph type="title"/>
          </p:nvPr>
        </p:nvSpPr>
        <p:spPr/>
        <p:txBody>
          <a:bodyPr/>
          <a:lstStyle/>
          <a:p>
            <a:r>
              <a:rPr lang="en-US" dirty="0"/>
              <a:t>Leadership Checklist</a:t>
            </a:r>
          </a:p>
        </p:txBody>
      </p:sp>
      <p:sp>
        <p:nvSpPr>
          <p:cNvPr id="3" name="Text Placeholder 2">
            <a:extLst>
              <a:ext uri="{FF2B5EF4-FFF2-40B4-BE49-F238E27FC236}">
                <a16:creationId xmlns:a16="http://schemas.microsoft.com/office/drawing/2014/main" id="{4A5A8435-F02A-25F7-D6F5-E22D1914272B}"/>
              </a:ext>
            </a:extLst>
          </p:cNvPr>
          <p:cNvSpPr>
            <a:spLocks noGrp="1"/>
          </p:cNvSpPr>
          <p:nvPr>
            <p:ph type="body" sz="quarter" idx="10"/>
          </p:nvPr>
        </p:nvSpPr>
        <p:spPr/>
        <p:txBody>
          <a:bodyPr>
            <a:normAutofit fontScale="92500"/>
          </a:bodyPr>
          <a:lstStyle/>
          <a:p>
            <a:r>
              <a:rPr lang="en-US" dirty="0"/>
              <a:t>An abiding willingness to embrace uncertainty. </a:t>
            </a:r>
          </a:p>
          <a:p>
            <a:r>
              <a:rPr lang="en-US" dirty="0"/>
              <a:t>An urgency to capitalize on business opportunities. </a:t>
            </a:r>
          </a:p>
          <a:p>
            <a:r>
              <a:rPr lang="en-US" dirty="0"/>
              <a:t>Confidence and optimism, with a focus on action. </a:t>
            </a:r>
          </a:p>
          <a:p>
            <a:r>
              <a:rPr lang="en-US" dirty="0"/>
              <a:t>Patient, persistent, and passionate about company purpose and mission.</a:t>
            </a:r>
          </a:p>
          <a:p>
            <a:r>
              <a:rPr lang="en-US" dirty="0"/>
              <a:t>Build diverse teams as a priority. </a:t>
            </a:r>
          </a:p>
          <a:p>
            <a:r>
              <a:rPr lang="en-US" dirty="0"/>
              <a:t>Study others’ leadership moments. </a:t>
            </a:r>
          </a:p>
          <a:p>
            <a:r>
              <a:rPr lang="en-US" dirty="0"/>
              <a:t>Solicit coaching and mentoring. </a:t>
            </a:r>
          </a:p>
          <a:p>
            <a:r>
              <a:rPr lang="en-US" dirty="0"/>
              <a:t>Accept stretch experiences.</a:t>
            </a:r>
          </a:p>
          <a:p>
            <a:pPr marL="0" indent="0">
              <a:buNone/>
            </a:pPr>
            <a:r>
              <a:rPr lang="en-US" sz="1100" i="1" dirty="0"/>
              <a:t>The Leaders Checklist. Dr. Michael Useem</a:t>
            </a:r>
          </a:p>
          <a:p>
            <a:pPr marL="0" indent="0">
              <a:buNone/>
            </a:pPr>
            <a:endParaRPr lang="en-US" dirty="0"/>
          </a:p>
        </p:txBody>
      </p:sp>
    </p:spTree>
    <p:extLst>
      <p:ext uri="{BB962C8B-B14F-4D97-AF65-F5344CB8AC3E}">
        <p14:creationId xmlns:p14="http://schemas.microsoft.com/office/powerpoint/2010/main" val="260642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1ED8A1-B7B5-688D-5509-D64E9DFA814F}"/>
              </a:ext>
            </a:extLst>
          </p:cNvPr>
          <p:cNvSpPr>
            <a:spLocks noGrp="1"/>
          </p:cNvSpPr>
          <p:nvPr>
            <p:ph type="title"/>
          </p:nvPr>
        </p:nvSpPr>
        <p:spPr/>
        <p:txBody>
          <a:bodyPr>
            <a:normAutofit/>
          </a:bodyPr>
          <a:lstStyle/>
          <a:p>
            <a:r>
              <a:rPr lang="en-US" sz="4000" dirty="0">
                <a:solidFill>
                  <a:srgbClr val="7757A1"/>
                </a:solidFill>
                <a:latin typeface="Tahoma"/>
                <a:ea typeface="Tahoma"/>
                <a:cs typeface="Tahoma"/>
              </a:rPr>
              <a:t>Agenda 4.0</a:t>
            </a:r>
            <a:br>
              <a:rPr lang="en-US" sz="4000" dirty="0">
                <a:solidFill>
                  <a:srgbClr val="7757A1"/>
                </a:solidFill>
                <a:latin typeface="Tahoma"/>
                <a:ea typeface="Tahoma"/>
                <a:cs typeface="Tahoma"/>
              </a:rPr>
            </a:br>
            <a:r>
              <a:rPr lang="en-US" sz="2800" dirty="0">
                <a:solidFill>
                  <a:srgbClr val="7757A1"/>
                </a:solidFill>
                <a:latin typeface="Tahoma"/>
                <a:ea typeface="Tahoma"/>
                <a:cs typeface="Tahoma"/>
              </a:rPr>
              <a:t>Champion Key Milestones</a:t>
            </a:r>
            <a:endParaRPr lang="en-US" sz="5400" dirty="0">
              <a:latin typeface="Tahoma"/>
              <a:ea typeface="Tahoma"/>
              <a:cs typeface="Tahoma"/>
            </a:endParaRPr>
          </a:p>
        </p:txBody>
      </p:sp>
      <p:sp>
        <p:nvSpPr>
          <p:cNvPr id="9" name="Text Placeholder 8">
            <a:extLst>
              <a:ext uri="{FF2B5EF4-FFF2-40B4-BE49-F238E27FC236}">
                <a16:creationId xmlns:a16="http://schemas.microsoft.com/office/drawing/2014/main" id="{E1F8722C-8756-A1E1-A66D-40B34F3B6118}"/>
              </a:ext>
            </a:extLst>
          </p:cNvPr>
          <p:cNvSpPr>
            <a:spLocks noGrp="1"/>
          </p:cNvSpPr>
          <p:nvPr>
            <p:ph type="body" sz="quarter" idx="10"/>
          </p:nvPr>
        </p:nvSpPr>
        <p:spPr>
          <a:xfrm>
            <a:off x="4637988" y="2232025"/>
            <a:ext cx="7034900" cy="4260850"/>
          </a:xfrm>
        </p:spPr>
        <p:txBody>
          <a:bodyPr vert="horz" lIns="91440" tIns="45720" rIns="91440" bIns="45720" rtlCol="0" anchor="t">
            <a:normAutofit/>
          </a:bodyPr>
          <a:lstStyle/>
          <a:p>
            <a:r>
              <a:rPr lang="en-US" dirty="0">
                <a:latin typeface="Tahoma"/>
                <a:ea typeface="Tahoma"/>
                <a:cs typeface="Tahoma"/>
              </a:rPr>
              <a:t>Resources</a:t>
            </a:r>
          </a:p>
          <a:p>
            <a:r>
              <a:rPr lang="en-US" dirty="0">
                <a:latin typeface="Tahoma"/>
                <a:ea typeface="Tahoma"/>
                <a:cs typeface="Tahoma"/>
              </a:rPr>
              <a:t>Templates</a:t>
            </a:r>
          </a:p>
          <a:p>
            <a:r>
              <a:rPr lang="en-US" dirty="0">
                <a:latin typeface="Tahoma"/>
                <a:ea typeface="Tahoma"/>
                <a:cs typeface="Tahoma"/>
              </a:rPr>
              <a:t>What to send in advance</a:t>
            </a:r>
          </a:p>
          <a:p>
            <a:r>
              <a:rPr lang="en-US" dirty="0">
                <a:latin typeface="Tahoma"/>
                <a:ea typeface="Tahoma"/>
                <a:cs typeface="Tahoma"/>
              </a:rPr>
              <a:t>Group project formulation of ideas review</a:t>
            </a:r>
          </a:p>
          <a:p>
            <a:r>
              <a:rPr lang="en-US" dirty="0">
                <a:latin typeface="Tahoma"/>
                <a:ea typeface="Tahoma"/>
                <a:cs typeface="Tahoma"/>
              </a:rPr>
              <a:t>Individual Objectives IO’s!</a:t>
            </a:r>
          </a:p>
          <a:p>
            <a:r>
              <a:rPr lang="en-US" dirty="0">
                <a:latin typeface="Tahoma"/>
                <a:ea typeface="Tahoma"/>
                <a:cs typeface="Tahoma"/>
              </a:rPr>
              <a:t>Core Capabilities</a:t>
            </a:r>
          </a:p>
          <a:p>
            <a:r>
              <a:rPr lang="en-US" dirty="0">
                <a:latin typeface="Tahoma"/>
                <a:ea typeface="Tahoma"/>
                <a:cs typeface="Tahoma"/>
              </a:rPr>
              <a:t>Q &amp; A </a:t>
            </a:r>
          </a:p>
        </p:txBody>
      </p:sp>
    </p:spTree>
    <p:extLst>
      <p:ext uri="{BB962C8B-B14F-4D97-AF65-F5344CB8AC3E}">
        <p14:creationId xmlns:p14="http://schemas.microsoft.com/office/powerpoint/2010/main" val="4016508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CA2EF6-FDC0-B6CE-8C03-89C859988E9A}"/>
              </a:ext>
            </a:extLst>
          </p:cNvPr>
          <p:cNvSpPr>
            <a:spLocks noGrp="1"/>
          </p:cNvSpPr>
          <p:nvPr>
            <p:ph type="sldNum" sz="quarter" idx="12"/>
          </p:nvPr>
        </p:nvSpPr>
        <p:spPr/>
        <p:txBody>
          <a:bodyPr/>
          <a:lstStyle/>
          <a:p>
            <a:fld id="{53735C1A-6425-D944-901D-CB9C0384B436}" type="slidenum">
              <a:rPr lang="en-US" smtClean="0"/>
              <a:t>20</a:t>
            </a:fld>
            <a:endParaRPr lang="en-US"/>
          </a:p>
        </p:txBody>
      </p:sp>
      <p:sp>
        <p:nvSpPr>
          <p:cNvPr id="3" name="Rectangle 2">
            <a:extLst>
              <a:ext uri="{FF2B5EF4-FFF2-40B4-BE49-F238E27FC236}">
                <a16:creationId xmlns:a16="http://schemas.microsoft.com/office/drawing/2014/main" id="{6EE22460-F029-E82A-85E2-2ECB04ACE730}"/>
              </a:ext>
            </a:extLst>
          </p:cNvPr>
          <p:cNvSpPr>
            <a:spLocks noChangeArrowheads="1"/>
          </p:cNvSpPr>
          <p:nvPr/>
        </p:nvSpPr>
        <p:spPr bwMode="auto">
          <a:xfrm>
            <a:off x="8629876" y="11178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endParaRPr lang="en-US"/>
          </a:p>
        </p:txBody>
      </p:sp>
      <p:pic>
        <p:nvPicPr>
          <p:cNvPr id="2049" name="Picture 1" descr="A screenshot of a computer&#10;&#10;Description automatically generated">
            <a:extLst>
              <a:ext uri="{FF2B5EF4-FFF2-40B4-BE49-F238E27FC236}">
                <a16:creationId xmlns:a16="http://schemas.microsoft.com/office/drawing/2014/main" id="{69F258A4-6B8A-E592-05DA-4AD93E4F0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82" t="38127" r="39931" b="29295"/>
          <a:stretch>
            <a:fillRect/>
          </a:stretch>
        </p:blipFill>
        <p:spPr bwMode="auto">
          <a:xfrm>
            <a:off x="765545" y="281763"/>
            <a:ext cx="9920176" cy="629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907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A603FE0-F898-B240-4568-8E3674B2FAAA}"/>
              </a:ext>
            </a:extLst>
          </p:cNvPr>
          <p:cNvSpPr txBox="1"/>
          <p:nvPr/>
        </p:nvSpPr>
        <p:spPr>
          <a:xfrm>
            <a:off x="7772223" y="1597515"/>
            <a:ext cx="4419777" cy="4555093"/>
          </a:xfrm>
          <a:prstGeom prst="rect">
            <a:avLst/>
          </a:prstGeom>
          <a:solidFill>
            <a:schemeClr val="accent5">
              <a:lumMod val="20000"/>
              <a:lumOff val="80000"/>
            </a:schemeClr>
          </a:solidFill>
        </p:spPr>
        <p:txBody>
          <a:bodyPr wrap="square">
            <a:spAutoFit/>
          </a:bodyPr>
          <a:lstStyle/>
          <a:p>
            <a:pPr marL="685800" marR="0" lvl="0" algn="ctr" defTabSz="914400" rtl="0" eaLnBrk="1" fontAlgn="auto" latinLnBrk="0" hangingPunct="1">
              <a:lnSpc>
                <a:spcPct val="100000"/>
              </a:lnSpc>
              <a:spcBef>
                <a:spcPts val="0"/>
              </a:spcBef>
              <a:spcAft>
                <a:spcPts val="600"/>
              </a:spcAft>
              <a:buSzTx/>
              <a:tabLst/>
              <a:defRPr/>
            </a:pPr>
            <a:r>
              <a:rPr kumimoji="0" lang="en-US" sz="1100" b="1" i="0" u="none" strike="noStrike" kern="1200" cap="none" spc="0" normalizeH="0" baseline="0" noProof="0" dirty="0">
                <a:ln>
                  <a:noFill/>
                </a:ln>
                <a:effectLst/>
                <a:uLnTx/>
                <a:uFillTx/>
                <a:latin typeface="+mj-lt"/>
                <a:ea typeface="+mn-ea"/>
                <a:cs typeface="Arial" panose="020B0604020202020204" pitchFamily="34" charset="0"/>
              </a:rPr>
              <a:t>Executive Committee Areas of Oversight</a:t>
            </a:r>
          </a:p>
          <a:p>
            <a:pPr marL="914400" marR="0" lvl="0" indent="-228600" defTabSz="914400" rtl="0" eaLnBrk="1" fontAlgn="auto" latinLnBrk="0" hangingPunct="1">
              <a:lnSpc>
                <a:spcPct val="100000"/>
              </a:lnSpc>
              <a:spcBef>
                <a:spcPts val="0"/>
              </a:spcBef>
              <a:spcAft>
                <a:spcPts val="1200"/>
              </a:spcAft>
              <a:buSzTx/>
              <a:buFont typeface="+mj-lt"/>
              <a:buAutoNum type="arabicPeriod"/>
              <a:tabLst/>
              <a:defRPr/>
            </a:pPr>
            <a:r>
              <a:rPr kumimoji="0" lang="en-US" sz="800" b="1" i="0" u="none" strike="noStrike" kern="1200" cap="none" spc="0" normalizeH="0" baseline="0" noProof="0" dirty="0">
                <a:ln>
                  <a:noFill/>
                </a:ln>
                <a:effectLst/>
                <a:uLnTx/>
                <a:uFillTx/>
                <a:ea typeface="+mn-ea"/>
                <a:cs typeface="Arial" panose="020B0604020202020204" pitchFamily="34" charset="0"/>
              </a:rPr>
              <a:t>Overall cohort governance</a:t>
            </a:r>
            <a:r>
              <a:rPr kumimoji="0" lang="en-US" sz="800" i="0" u="none" strike="noStrike" kern="1200" cap="none" spc="0" normalizeH="0" baseline="0" noProof="0" dirty="0">
                <a:ln>
                  <a:noFill/>
                </a:ln>
                <a:effectLst/>
                <a:uLnTx/>
                <a:uFillTx/>
                <a:ea typeface="+mn-ea"/>
                <a:cs typeface="Arial" panose="020B0604020202020204" pitchFamily="34" charset="0"/>
              </a:rPr>
              <a:t> including budget and resourcing</a:t>
            </a:r>
            <a:endParaRPr kumimoji="0" lang="en-US" sz="800" b="1" i="0" u="none" strike="noStrike" kern="1200" cap="none" spc="0" normalizeH="0" baseline="0" noProof="0" dirty="0">
              <a:ln>
                <a:noFill/>
              </a:ln>
              <a:effectLst/>
              <a:uLnTx/>
              <a:uFillTx/>
              <a:ea typeface="+mn-ea"/>
              <a:cs typeface="Arial" panose="020B0604020202020204" pitchFamily="34" charset="0"/>
            </a:endParaRPr>
          </a:p>
          <a:p>
            <a:pPr marL="914400" marR="0" lvl="0" indent="-228600" defTabSz="914400" rtl="0" eaLnBrk="1" fontAlgn="auto" latinLnBrk="0" hangingPunct="1">
              <a:lnSpc>
                <a:spcPct val="100000"/>
              </a:lnSpc>
              <a:spcBef>
                <a:spcPts val="0"/>
              </a:spcBef>
              <a:spcAft>
                <a:spcPts val="1200"/>
              </a:spcAft>
              <a:buSzTx/>
              <a:buFont typeface="+mj-lt"/>
              <a:buAutoNum type="arabicPeriod"/>
              <a:tabLst/>
              <a:defRPr/>
            </a:pPr>
            <a:r>
              <a:rPr kumimoji="0" lang="en-US" sz="800" b="1" i="0" u="none" strike="noStrike" kern="1200" cap="none" spc="0" normalizeH="0" baseline="0" noProof="0" dirty="0">
                <a:ln>
                  <a:noFill/>
                </a:ln>
                <a:effectLst/>
                <a:uLnTx/>
                <a:uFillTx/>
                <a:ea typeface="+mn-ea"/>
                <a:cs typeface="Arial" panose="020B0604020202020204" pitchFamily="34" charset="0"/>
              </a:rPr>
              <a:t>Ambassador individual </a:t>
            </a:r>
            <a:r>
              <a:rPr lang="en-US" sz="800" b="1" dirty="0">
                <a:cs typeface="Arial" panose="020B0604020202020204" pitchFamily="34" charset="0"/>
              </a:rPr>
              <a:t>g</a:t>
            </a:r>
            <a:r>
              <a:rPr kumimoji="0" lang="en-US" sz="800" b="1" i="0" u="none" strike="noStrike" kern="1200" cap="none" spc="0" normalizeH="0" baseline="0" noProof="0" dirty="0" err="1">
                <a:ln>
                  <a:noFill/>
                </a:ln>
                <a:effectLst/>
                <a:uLnTx/>
                <a:uFillTx/>
                <a:ea typeface="+mn-ea"/>
                <a:cs typeface="Arial" panose="020B0604020202020204" pitchFamily="34" charset="0"/>
              </a:rPr>
              <a:t>oal</a:t>
            </a:r>
            <a:r>
              <a:rPr kumimoji="0" lang="en-US" sz="800" b="1" i="0" u="none" strike="noStrike" kern="1200" cap="none" spc="0" normalizeH="0" baseline="0" noProof="0" dirty="0">
                <a:ln>
                  <a:noFill/>
                </a:ln>
                <a:effectLst/>
                <a:uLnTx/>
                <a:uFillTx/>
                <a:ea typeface="+mn-ea"/>
                <a:cs typeface="Arial" panose="020B0604020202020204" pitchFamily="34" charset="0"/>
              </a:rPr>
              <a:t> progress.</a:t>
            </a:r>
            <a:r>
              <a:rPr kumimoji="0" lang="en-US" sz="800" b="0" i="0" u="none" strike="noStrike" kern="1200" cap="none" spc="0" normalizeH="0" baseline="0" noProof="0" dirty="0">
                <a:ln>
                  <a:noFill/>
                </a:ln>
                <a:effectLst/>
                <a:uLnTx/>
                <a:uFillTx/>
                <a:ea typeface="+mn-ea"/>
                <a:cs typeface="Arial" panose="020B0604020202020204" pitchFamily="34" charset="0"/>
              </a:rPr>
              <a:t> </a:t>
            </a:r>
            <a:r>
              <a:rPr kumimoji="0" lang="en-US" sz="800" b="1" i="0" u="none" strike="noStrike" kern="1200" cap="none" spc="0" normalizeH="0" baseline="0" noProof="0" dirty="0">
                <a:ln>
                  <a:noFill/>
                </a:ln>
                <a:effectLst/>
                <a:uLnTx/>
                <a:uFillTx/>
                <a:ea typeface="+mn-ea"/>
                <a:cs typeface="Arial" panose="020B0604020202020204" pitchFamily="34" charset="0"/>
              </a:rPr>
              <a:t> </a:t>
            </a:r>
            <a:r>
              <a:rPr kumimoji="0" lang="en-US" sz="800" b="0" i="0" u="none" strike="noStrike" kern="1200" cap="none" spc="0" normalizeH="0" baseline="0" noProof="0" dirty="0">
                <a:ln>
                  <a:noFill/>
                </a:ln>
                <a:effectLst/>
                <a:uLnTx/>
                <a:uFillTx/>
                <a:ea typeface="+mn-ea"/>
                <a:cs typeface="Arial" panose="020B0604020202020204" pitchFamily="34" charset="0"/>
              </a:rPr>
              <a:t>﻿This may include plans for workshops, panels, fireside chats, HBA events, </a:t>
            </a:r>
            <a:r>
              <a:rPr kumimoji="0" lang="en-US" sz="800" b="0" i="0" u="none" strike="noStrike" kern="1200" cap="none" spc="0" normalizeH="0" baseline="0" noProof="0" dirty="0" err="1">
                <a:ln>
                  <a:noFill/>
                </a:ln>
                <a:effectLst/>
                <a:uLnTx/>
                <a:uFillTx/>
                <a:ea typeface="+mn-ea"/>
                <a:cs typeface="Arial" panose="020B0604020202020204" pitchFamily="34" charset="0"/>
              </a:rPr>
              <a:t>etc</a:t>
            </a:r>
            <a:r>
              <a:rPr kumimoji="0" lang="en-US" sz="800" b="0" i="0" u="none" strike="noStrike" kern="1200" cap="none" spc="0" normalizeH="0" baseline="0" noProof="0" dirty="0">
                <a:ln>
                  <a:noFill/>
                </a:ln>
                <a:effectLst/>
                <a:uLnTx/>
                <a:uFillTx/>
                <a:ea typeface="+mn-ea"/>
                <a:cs typeface="Arial" panose="020B0604020202020204" pitchFamily="34" charset="0"/>
              </a:rPr>
              <a:t> on common goal topics</a:t>
            </a:r>
          </a:p>
          <a:p>
            <a:pPr marL="914400" marR="0" lvl="0" indent="-228600" defTabSz="914400" rtl="0" eaLnBrk="1" fontAlgn="auto" latinLnBrk="0" hangingPunct="1">
              <a:lnSpc>
                <a:spcPct val="100000"/>
              </a:lnSpc>
              <a:spcBef>
                <a:spcPts val="0"/>
              </a:spcBef>
              <a:spcAft>
                <a:spcPts val="1200"/>
              </a:spcAft>
              <a:buSzTx/>
              <a:buFont typeface="+mj-lt"/>
              <a:buAutoNum type="arabicPeriod"/>
              <a:tabLst/>
              <a:defRPr/>
            </a:pPr>
            <a:r>
              <a:rPr lang="en-US" sz="800" b="1" dirty="0">
                <a:cs typeface="Arial" panose="020B0604020202020204" pitchFamily="34" charset="0"/>
              </a:rPr>
              <a:t>Group initiative goal progress.</a:t>
            </a:r>
            <a:r>
              <a:rPr kumimoji="0" lang="en-US" sz="800" b="0" i="0" u="none" strike="noStrike" kern="1200" cap="none" spc="0" normalizeH="0" baseline="0" noProof="0" dirty="0">
                <a:ln>
                  <a:noFill/>
                </a:ln>
                <a:effectLst/>
                <a:uLnTx/>
                <a:uFillTx/>
                <a:ea typeface="+mn-ea"/>
                <a:cs typeface="Arial" panose="020B0604020202020204" pitchFamily="34" charset="0"/>
              </a:rPr>
              <a:t>This will include having group initiative chairs periodically join monthly calls or send in updates regarding their progress and needs.</a:t>
            </a:r>
          </a:p>
          <a:p>
            <a:pPr marL="914400" marR="0" lvl="0" indent="-228600" defTabSz="914400" rtl="0" eaLnBrk="1" fontAlgn="auto" latinLnBrk="0" hangingPunct="1">
              <a:lnSpc>
                <a:spcPct val="100000"/>
              </a:lnSpc>
              <a:spcBef>
                <a:spcPts val="0"/>
              </a:spcBef>
              <a:spcAft>
                <a:spcPts val="1200"/>
              </a:spcAft>
              <a:buSzTx/>
              <a:buFont typeface="+mj-lt"/>
              <a:buAutoNum type="arabicPeriod"/>
              <a:tabLst/>
              <a:defRPr/>
            </a:pPr>
            <a:r>
              <a:rPr kumimoji="0" lang="en-US" sz="800" b="1" i="0" u="none" strike="noStrike" kern="1200" cap="none" spc="0" normalizeH="0" baseline="0" noProof="0" dirty="0">
                <a:ln>
                  <a:noFill/>
                </a:ln>
                <a:effectLst/>
                <a:uLnTx/>
                <a:uFillTx/>
                <a:ea typeface="+mn-ea"/>
                <a:cs typeface="Arial" panose="020B0604020202020204" pitchFamily="34" charset="0"/>
              </a:rPr>
              <a:t>Determining (with cohort input) what programs/events to create </a:t>
            </a:r>
            <a:r>
              <a:rPr kumimoji="0" lang="en-US" sz="800" i="0" u="none" strike="noStrike" kern="1200" cap="none" spc="0" normalizeH="0" baseline="0" noProof="0" dirty="0">
                <a:ln>
                  <a:noFill/>
                </a:ln>
                <a:effectLst/>
                <a:uLnTx/>
                <a:uFillTx/>
                <a:ea typeface="+mn-ea"/>
                <a:cs typeface="Arial" panose="020B0604020202020204" pitchFamily="34" charset="0"/>
              </a:rPr>
              <a:t>outside of their group initiatives and create a calendar of events.</a:t>
            </a:r>
          </a:p>
          <a:p>
            <a:pPr marL="914400" marR="0" lvl="0" indent="-228600" defTabSz="914400" rtl="0" eaLnBrk="1" fontAlgn="auto" latinLnBrk="0" hangingPunct="1">
              <a:lnSpc>
                <a:spcPct val="100000"/>
              </a:lnSpc>
              <a:spcBef>
                <a:spcPts val="0"/>
              </a:spcBef>
              <a:spcAft>
                <a:spcPts val="1200"/>
              </a:spcAft>
              <a:buSzTx/>
              <a:buFont typeface="+mj-lt"/>
              <a:buAutoNum type="arabicPeriod"/>
              <a:tabLst/>
              <a:defRPr/>
            </a:pPr>
            <a:r>
              <a:rPr kumimoji="0" lang="en-US" sz="800" b="1" i="0" u="none" strike="noStrike" kern="1200" cap="none" spc="0" normalizeH="0" baseline="0" noProof="0" dirty="0">
                <a:ln>
                  <a:noFill/>
                </a:ln>
                <a:effectLst/>
                <a:uLnTx/>
                <a:uFillTx/>
                <a:ea typeface="+mn-ea"/>
                <a:cs typeface="Arial" panose="020B0604020202020204" pitchFamily="34" charset="0"/>
              </a:rPr>
              <a:t>Addressing requests, issues and inquiries from individual Ambassadors. </a:t>
            </a:r>
            <a:r>
              <a:rPr kumimoji="0" lang="en-US" sz="800" i="0" u="none" strike="noStrike" kern="1200" cap="none" spc="0" normalizeH="0" baseline="0" noProof="0" dirty="0">
                <a:ln>
                  <a:noFill/>
                </a:ln>
                <a:effectLst/>
                <a:uLnTx/>
                <a:uFillTx/>
                <a:ea typeface="+mn-ea"/>
                <a:cs typeface="Arial" panose="020B0604020202020204" pitchFamily="34" charset="0"/>
              </a:rPr>
              <a:t>Assessing engagement of cohort participants and addressing any identified issues/troubles.</a:t>
            </a:r>
            <a:endParaRPr kumimoji="0" lang="en-US" sz="800" b="1" i="0" u="none" strike="noStrike" kern="1200" cap="none" spc="0" normalizeH="0" baseline="0" noProof="0" dirty="0">
              <a:ln>
                <a:noFill/>
              </a:ln>
              <a:effectLst/>
              <a:uLnTx/>
              <a:uFillTx/>
              <a:ea typeface="+mn-ea"/>
              <a:cs typeface="Arial" panose="020B0604020202020204" pitchFamily="34" charset="0"/>
            </a:endParaRPr>
          </a:p>
          <a:p>
            <a:pPr marL="914400" marR="0" lvl="0" indent="-228600" defTabSz="914400" rtl="0" eaLnBrk="1" fontAlgn="auto" latinLnBrk="0" hangingPunct="1">
              <a:lnSpc>
                <a:spcPct val="100000"/>
              </a:lnSpc>
              <a:spcBef>
                <a:spcPts val="0"/>
              </a:spcBef>
              <a:spcAft>
                <a:spcPts val="1200"/>
              </a:spcAft>
              <a:buSzTx/>
              <a:buFont typeface="+mj-lt"/>
              <a:buAutoNum type="arabicPeriod"/>
              <a:tabLst/>
              <a:defRPr/>
            </a:pPr>
            <a:r>
              <a:rPr kumimoji="0" lang="en-US" sz="800" b="1" i="0" u="none" strike="noStrike" kern="1200" cap="none" spc="0" normalizeH="0" baseline="0" noProof="0" dirty="0">
                <a:ln>
                  <a:noFill/>
                </a:ln>
                <a:effectLst/>
                <a:uLnTx/>
                <a:uFillTx/>
                <a:ea typeface="+mn-ea"/>
                <a:cs typeface="Arial" panose="020B0604020202020204" pitchFamily="34" charset="0"/>
              </a:rPr>
              <a:t>Planning the mid year and end of year progress presentation </a:t>
            </a:r>
            <a:r>
              <a:rPr kumimoji="0" lang="en-US" sz="800" i="0" u="none" strike="noStrike" kern="1200" cap="none" spc="0" normalizeH="0" baseline="0" noProof="0" dirty="0">
                <a:ln>
                  <a:noFill/>
                </a:ln>
                <a:effectLst/>
                <a:uLnTx/>
                <a:uFillTx/>
                <a:ea typeface="+mn-ea"/>
                <a:cs typeface="Arial" panose="020B0604020202020204" pitchFamily="34" charset="0"/>
              </a:rPr>
              <a:t>to </a:t>
            </a:r>
            <a:r>
              <a:rPr lang="en-US" sz="800" dirty="0">
                <a:cs typeface="Arial" panose="020B0604020202020204" pitchFamily="34" charset="0"/>
              </a:rPr>
              <a:t>executive</a:t>
            </a:r>
            <a:r>
              <a:rPr kumimoji="0" lang="en-US" sz="800" i="0" u="none" strike="noStrike" kern="1200" cap="none" spc="0" normalizeH="0" baseline="0" noProof="0" dirty="0">
                <a:ln>
                  <a:noFill/>
                </a:ln>
                <a:effectLst/>
                <a:uLnTx/>
                <a:uFillTx/>
                <a:ea typeface="+mn-ea"/>
                <a:cs typeface="Arial" panose="020B0604020202020204" pitchFamily="34" charset="0"/>
              </a:rPr>
              <a:t> sponsors</a:t>
            </a:r>
          </a:p>
          <a:p>
            <a:pPr marL="914400" marR="0" lvl="0" indent="-228600" defTabSz="914400" rtl="0" eaLnBrk="1" fontAlgn="auto" latinLnBrk="0" hangingPunct="1">
              <a:lnSpc>
                <a:spcPct val="100000"/>
              </a:lnSpc>
              <a:spcBef>
                <a:spcPts val="0"/>
              </a:spcBef>
              <a:spcAft>
                <a:spcPts val="1200"/>
              </a:spcAft>
              <a:buSzTx/>
              <a:buFont typeface="+mj-lt"/>
              <a:buAutoNum type="arabicPeriod"/>
              <a:tabLst/>
              <a:defRPr/>
            </a:pPr>
            <a:r>
              <a:rPr kumimoji="0" lang="en-US" sz="800" b="1" i="0" u="none" strike="noStrike" kern="1200" cap="none" spc="0" normalizeH="0" baseline="0" noProof="0" dirty="0">
                <a:ln>
                  <a:noFill/>
                </a:ln>
                <a:effectLst/>
                <a:uLnTx/>
                <a:uFillTx/>
                <a:ea typeface="+mn-ea"/>
                <a:cs typeface="Arial" panose="020B0604020202020204" pitchFamily="34" charset="0"/>
              </a:rPr>
              <a:t>Oversee the cultivation of more senior leaders </a:t>
            </a:r>
            <a:r>
              <a:rPr kumimoji="0" lang="en-US" sz="800" i="0" u="none" strike="noStrike" kern="1200" cap="none" spc="0" normalizeH="0" baseline="0" noProof="0" dirty="0">
                <a:ln>
                  <a:noFill/>
                </a:ln>
                <a:effectLst/>
                <a:uLnTx/>
                <a:uFillTx/>
                <a:ea typeface="+mn-ea"/>
                <a:cs typeface="Arial" panose="020B0604020202020204" pitchFamily="34" charset="0"/>
              </a:rPr>
              <a:t>to support the journey of the Ambassadors.</a:t>
            </a:r>
          </a:p>
          <a:p>
            <a:pPr marL="914400" marR="0" lvl="0" indent="-228600" defTabSz="914400" rtl="0" eaLnBrk="1" fontAlgn="auto" latinLnBrk="0" hangingPunct="1">
              <a:lnSpc>
                <a:spcPct val="100000"/>
              </a:lnSpc>
              <a:spcBef>
                <a:spcPts val="0"/>
              </a:spcBef>
              <a:spcAft>
                <a:spcPts val="1200"/>
              </a:spcAft>
              <a:buSzTx/>
              <a:buFont typeface="+mj-lt"/>
              <a:buAutoNum type="arabicPeriod"/>
              <a:tabLst/>
              <a:defRPr/>
            </a:pPr>
            <a:r>
              <a:rPr kumimoji="0" lang="en-US" sz="800" b="1" i="0" u="none" strike="noStrike" kern="1200" cap="none" spc="0" normalizeH="0" baseline="0" noProof="0" dirty="0">
                <a:ln>
                  <a:noFill/>
                </a:ln>
                <a:effectLst/>
                <a:uLnTx/>
                <a:uFillTx/>
                <a:ea typeface="+mn-ea"/>
                <a:cs typeface="Arial" panose="020B0604020202020204" pitchFamily="34" charset="0"/>
              </a:rPr>
              <a:t>Collaborate with the HBA local chapter or regional council </a:t>
            </a:r>
            <a:r>
              <a:rPr kumimoji="0" lang="en-US" sz="800" i="0" u="none" strike="noStrike" kern="1200" cap="none" spc="0" normalizeH="0" baseline="0" noProof="0" dirty="0">
                <a:ln>
                  <a:noFill/>
                </a:ln>
                <a:effectLst/>
                <a:uLnTx/>
                <a:uFillTx/>
                <a:ea typeface="+mn-ea"/>
                <a:cs typeface="Arial" panose="020B0604020202020204" pitchFamily="34" charset="0"/>
              </a:rPr>
              <a:t>if they exist, to increase the value to Ambassadors and help them create</a:t>
            </a:r>
            <a:r>
              <a:rPr lang="en-US" sz="800" dirty="0">
                <a:cs typeface="Arial" panose="020B0604020202020204" pitchFamily="34" charset="0"/>
              </a:rPr>
              <a:t> external networks</a:t>
            </a:r>
            <a:r>
              <a:rPr kumimoji="0" lang="en-US" sz="800" i="0" u="none" strike="noStrike" kern="1200" cap="none" spc="0" normalizeH="0" baseline="0" noProof="0" dirty="0">
                <a:ln>
                  <a:noFill/>
                </a:ln>
                <a:effectLst/>
                <a:uLnTx/>
                <a:uFillTx/>
                <a:ea typeface="+mn-ea"/>
                <a:cs typeface="Arial" panose="020B0604020202020204" pitchFamily="34" charset="0"/>
              </a:rPr>
              <a:t>. </a:t>
            </a:r>
          </a:p>
          <a:p>
            <a:pPr marL="914400" marR="0" lvl="0" indent="-228600" defTabSz="914400" rtl="0" eaLnBrk="1" fontAlgn="auto" latinLnBrk="0" hangingPunct="1">
              <a:lnSpc>
                <a:spcPct val="100000"/>
              </a:lnSpc>
              <a:spcBef>
                <a:spcPts val="0"/>
              </a:spcBef>
              <a:spcAft>
                <a:spcPts val="1200"/>
              </a:spcAft>
              <a:buSzTx/>
              <a:buFont typeface="+mj-lt"/>
              <a:buAutoNum type="arabicPeriod"/>
              <a:tabLst/>
              <a:defRPr/>
            </a:pPr>
            <a:r>
              <a:rPr lang="en-US" sz="800" b="1" dirty="0">
                <a:cs typeface="Arial" panose="020B0604020202020204" pitchFamily="34" charset="0"/>
              </a:rPr>
              <a:t>Planning </a:t>
            </a:r>
            <a:r>
              <a:rPr kumimoji="0" lang="en-US" sz="800" b="1" i="0" u="none" strike="noStrike" kern="1200" cap="none" spc="0" normalizeH="0" baseline="0" noProof="0" dirty="0">
                <a:ln>
                  <a:noFill/>
                </a:ln>
                <a:effectLst/>
                <a:uLnTx/>
                <a:uFillTx/>
                <a:ea typeface="+mn-ea"/>
                <a:cs typeface="Arial" panose="020B0604020202020204" pitchFamily="34" charset="0"/>
              </a:rPr>
              <a:t>cohort meetings</a:t>
            </a:r>
            <a:r>
              <a:rPr lang="en-US" sz="800" b="1" dirty="0">
                <a:cs typeface="Arial" panose="020B0604020202020204" pitchFamily="34" charset="0"/>
              </a:rPr>
              <a:t> </a:t>
            </a:r>
            <a:r>
              <a:rPr lang="en-US" sz="800" dirty="0">
                <a:cs typeface="Arial" panose="020B0604020202020204" pitchFamily="34" charset="0"/>
              </a:rPr>
              <a:t>as </a:t>
            </a:r>
            <a:r>
              <a:rPr kumimoji="0" lang="en-US" sz="800" i="0" u="none" strike="noStrike" kern="1200" cap="none" spc="0" normalizeH="0" baseline="0" noProof="0" dirty="0">
                <a:ln>
                  <a:noFill/>
                </a:ln>
                <a:effectLst/>
                <a:uLnTx/>
                <a:uFillTx/>
                <a:ea typeface="+mn-ea"/>
                <a:cs typeface="Arial" panose="020B0604020202020204" pitchFamily="34" charset="0"/>
              </a:rPr>
              <a:t>appropriate/necessary including scheduling, invitations, agenda creation, </a:t>
            </a:r>
            <a:r>
              <a:rPr kumimoji="0" lang="en-US" sz="800" i="0" u="none" strike="noStrike" kern="1200" cap="none" spc="0" normalizeH="0" baseline="0" noProof="0" dirty="0" err="1">
                <a:ln>
                  <a:noFill/>
                </a:ln>
                <a:effectLst/>
                <a:uLnTx/>
                <a:uFillTx/>
                <a:ea typeface="+mn-ea"/>
                <a:cs typeface="Arial" panose="020B0604020202020204" pitchFamily="34" charset="0"/>
              </a:rPr>
              <a:t>etc</a:t>
            </a:r>
            <a:endParaRPr kumimoji="0" lang="en-US" sz="800" i="0" u="none" strike="noStrike" kern="1200" cap="none" spc="0" normalizeH="0" baseline="0" noProof="0" dirty="0">
              <a:ln>
                <a:noFill/>
              </a:ln>
              <a:effectLst/>
              <a:uLnTx/>
              <a:uFillTx/>
              <a:ea typeface="+mn-ea"/>
              <a:cs typeface="Arial" panose="020B0604020202020204" pitchFamily="34" charset="0"/>
            </a:endParaRPr>
          </a:p>
          <a:p>
            <a:pPr marL="914400" marR="0" lvl="0" indent="-228600" defTabSz="914400" rtl="0" eaLnBrk="1" fontAlgn="auto" latinLnBrk="0" hangingPunct="1">
              <a:lnSpc>
                <a:spcPct val="100000"/>
              </a:lnSpc>
              <a:spcBef>
                <a:spcPts val="0"/>
              </a:spcBef>
              <a:spcAft>
                <a:spcPts val="1200"/>
              </a:spcAft>
              <a:buSzTx/>
              <a:buFont typeface="+mj-lt"/>
              <a:buAutoNum type="arabicPeriod"/>
              <a:tabLst/>
              <a:defRPr/>
            </a:pPr>
            <a:r>
              <a:rPr lang="en-US" sz="800" b="1" dirty="0">
                <a:cs typeface="Arial" panose="020B0604020202020204" pitchFamily="34" charset="0"/>
              </a:rPr>
              <a:t>Plan and execute the program graduation </a:t>
            </a:r>
            <a:r>
              <a:rPr lang="en-US" sz="800" dirty="0">
                <a:cs typeface="Arial" panose="020B0604020202020204" pitchFamily="34" charset="0"/>
              </a:rPr>
              <a:t>and accompanying festivities</a:t>
            </a:r>
            <a:endParaRPr kumimoji="0" lang="en-US" sz="800" b="1" i="0" u="none" strike="noStrike" kern="1200" cap="none" spc="0" normalizeH="0" baseline="0" noProof="0" dirty="0">
              <a:ln>
                <a:noFill/>
              </a:ln>
              <a:effectLst/>
              <a:uLnTx/>
              <a:uFillTx/>
              <a:ea typeface="+mn-ea"/>
              <a:cs typeface="Arial" panose="020B0604020202020204" pitchFamily="34" charset="0"/>
            </a:endParaRPr>
          </a:p>
        </p:txBody>
      </p:sp>
      <p:sp>
        <p:nvSpPr>
          <p:cNvPr id="7" name="Title 6">
            <a:extLst>
              <a:ext uri="{FF2B5EF4-FFF2-40B4-BE49-F238E27FC236}">
                <a16:creationId xmlns:a16="http://schemas.microsoft.com/office/drawing/2014/main" id="{59DCB7FE-9FA5-9D6F-9C73-BB5E59D7F291}"/>
              </a:ext>
            </a:extLst>
          </p:cNvPr>
          <p:cNvSpPr>
            <a:spLocks noGrp="1"/>
          </p:cNvSpPr>
          <p:nvPr>
            <p:ph type="title"/>
          </p:nvPr>
        </p:nvSpPr>
        <p:spPr/>
        <p:txBody>
          <a:bodyPr>
            <a:normAutofit/>
          </a:bodyPr>
          <a:lstStyle/>
          <a:p>
            <a:r>
              <a:rPr lang="en-US" sz="4000" b="1" dirty="0">
                <a:latin typeface="+mj-lt"/>
              </a:rPr>
              <a:t>Executive Committee Meetings</a:t>
            </a:r>
            <a:endParaRPr lang="en-US" dirty="0"/>
          </a:p>
        </p:txBody>
      </p:sp>
      <p:sp>
        <p:nvSpPr>
          <p:cNvPr id="2" name="Text Placeholder 1">
            <a:extLst>
              <a:ext uri="{FF2B5EF4-FFF2-40B4-BE49-F238E27FC236}">
                <a16:creationId xmlns:a16="http://schemas.microsoft.com/office/drawing/2014/main" id="{B4F087BD-520A-3D26-0A7F-4F14C9678A2F}"/>
              </a:ext>
            </a:extLst>
          </p:cNvPr>
          <p:cNvSpPr>
            <a:spLocks noGrp="1"/>
          </p:cNvSpPr>
          <p:nvPr>
            <p:ph type="body" sz="quarter" idx="10"/>
          </p:nvPr>
        </p:nvSpPr>
        <p:spPr>
          <a:xfrm>
            <a:off x="242467" y="1564850"/>
            <a:ext cx="7366348" cy="4928023"/>
          </a:xfrm>
        </p:spPr>
        <p:txBody>
          <a:bodyPr>
            <a:normAutofit fontScale="92500"/>
          </a:bodyPr>
          <a:lstStyle/>
          <a:p>
            <a:pPr marL="0" indent="0" algn="just">
              <a:lnSpc>
                <a:spcPct val="120000"/>
              </a:lnSpc>
              <a:buNone/>
            </a:pPr>
            <a:r>
              <a:rPr lang="en-US" sz="1400" dirty="0"/>
              <a:t>The executive committee is the cohort’s leadership team and meets monthly (or more frequently if deemed necessary) </a:t>
            </a:r>
            <a:r>
              <a:rPr lang="en-US" sz="1400" b="1" dirty="0">
                <a:solidFill>
                  <a:schemeClr val="accent2"/>
                </a:solidFill>
              </a:rPr>
              <a:t>with the HBA Advisors</a:t>
            </a:r>
            <a:r>
              <a:rPr lang="en-US" sz="1400" b="1" dirty="0"/>
              <a:t> </a:t>
            </a:r>
            <a:r>
              <a:rPr lang="en-US" sz="1400" dirty="0"/>
              <a:t>to drive the cohort’s progress forward. </a:t>
            </a:r>
          </a:p>
          <a:p>
            <a:pPr marL="0" indent="0" algn="just">
              <a:lnSpc>
                <a:spcPct val="120000"/>
              </a:lnSpc>
              <a:buNone/>
            </a:pPr>
            <a:r>
              <a:rPr lang="en-US" sz="1400" dirty="0"/>
              <a:t>The group works together collaboratively to accomplish their areas of oversight, determining how each responsibility gets done throughout the course of the program, and leading without authority in their governance of the cohort overall. Like the rest of the cohort, they are self-driven, making their own decisions and doing the work necessary to achieve their goals. </a:t>
            </a:r>
          </a:p>
          <a:p>
            <a:pPr marL="0" indent="0" algn="just">
              <a:lnSpc>
                <a:spcPct val="120000"/>
              </a:lnSpc>
              <a:buNone/>
            </a:pPr>
            <a:r>
              <a:rPr lang="en-US" sz="1400" dirty="0"/>
              <a:t>The first executive committee meeting should happen within 2-4 weeks of the Launch. During this meeting, some of the first priorities of the group are:</a:t>
            </a:r>
          </a:p>
          <a:p>
            <a:pPr marL="457200" lvl="2" indent="-285750" algn="just">
              <a:lnSpc>
                <a:spcPct val="120000"/>
              </a:lnSpc>
              <a:spcBef>
                <a:spcPts val="0"/>
              </a:spcBef>
            </a:pPr>
            <a:endParaRPr lang="en-US" sz="1200" dirty="0">
              <a:latin typeface="Tahoma" panose="020B0604030504040204" pitchFamily="34" charset="0"/>
              <a:ea typeface="Tahoma" panose="020B0604030504040204" pitchFamily="34" charset="0"/>
              <a:cs typeface="Tahoma" panose="020B0604030504040204" pitchFamily="34" charset="0"/>
            </a:endParaRPr>
          </a:p>
          <a:p>
            <a:pPr marL="457200" lvl="2" indent="-285750" algn="just">
              <a:lnSpc>
                <a:spcPct val="120000"/>
              </a:lnSpc>
              <a:spcBef>
                <a:spcPts val="0"/>
              </a:spcBef>
            </a:pPr>
            <a:r>
              <a:rPr lang="en-US" sz="1200" dirty="0">
                <a:latin typeface="Tahoma" panose="020B0604030504040204" pitchFamily="34" charset="0"/>
                <a:ea typeface="Tahoma" panose="020B0604030504040204" pitchFamily="34" charset="0"/>
                <a:cs typeface="Tahoma" panose="020B0604030504040204" pitchFamily="34" charset="0"/>
              </a:rPr>
              <a:t>Setting up the Executive Committee meeting series moving forward, ensuring </a:t>
            </a:r>
            <a:r>
              <a:rPr lang="en-US" sz="1200" b="1" dirty="0">
                <a:solidFill>
                  <a:schemeClr val="accent2"/>
                </a:solidFill>
                <a:latin typeface="Tahoma" panose="020B0604030504040204" pitchFamily="34" charset="0"/>
                <a:ea typeface="Tahoma" panose="020B0604030504040204" pitchFamily="34" charset="0"/>
                <a:cs typeface="Tahoma" panose="020B0604030504040204" pitchFamily="34" charset="0"/>
              </a:rPr>
              <a:t>HBA Advisors </a:t>
            </a:r>
            <a:r>
              <a:rPr lang="en-US" sz="1200" dirty="0">
                <a:latin typeface="Tahoma" panose="020B0604030504040204" pitchFamily="34" charset="0"/>
                <a:ea typeface="Tahoma" panose="020B0604030504040204" pitchFamily="34" charset="0"/>
                <a:cs typeface="Tahoma" panose="020B0604030504040204" pitchFamily="34" charset="0"/>
              </a:rPr>
              <a:t>are invited to all</a:t>
            </a:r>
          </a:p>
          <a:p>
            <a:pPr marL="457200" lvl="2" indent="-285750" algn="just">
              <a:lnSpc>
                <a:spcPct val="120000"/>
              </a:lnSpc>
              <a:spcBef>
                <a:spcPts val="0"/>
              </a:spcBef>
            </a:pPr>
            <a: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t>Ensuring the cohort’s Group Initiatives are finalized and the team leads identified within 30 days of launch</a:t>
            </a:r>
          </a:p>
          <a:p>
            <a:pPr marL="457200" lvl="2" indent="-285750" algn="just">
              <a:lnSpc>
                <a:spcPct val="120000"/>
              </a:lnSpc>
              <a:spcBef>
                <a:spcPts val="0"/>
              </a:spcBef>
            </a:pPr>
            <a:r>
              <a:rPr lang="en-US" sz="1200" dirty="0">
                <a:latin typeface="Tahoma" panose="020B0604030504040204" pitchFamily="34" charset="0"/>
                <a:ea typeface="Tahoma" panose="020B0604030504040204" pitchFamily="34" charset="0"/>
                <a:cs typeface="Tahoma" panose="020B0604030504040204" pitchFamily="34" charset="0"/>
              </a:rPr>
              <a:t>Scheduling first cohort meeting (usually within 45 days of launch, if deemed necessary)</a:t>
            </a:r>
          </a:p>
          <a:p>
            <a:pPr marL="457200" lvl="2" indent="-285750" algn="just">
              <a:lnSpc>
                <a:spcPct val="120000"/>
              </a:lnSpc>
              <a:spcBef>
                <a:spcPts val="0"/>
              </a:spcBef>
            </a:pPr>
            <a:r>
              <a:rPr lang="en-US" sz="1200" dirty="0"/>
              <a:t>Identifying 1-2 members to be the direct points of contact with the HBA Program Excellence Manager, to check in at regular intervals during the program usually via quick survey. The program Champions should facilitate the connection to the PEM should they need to request a live meeting.</a:t>
            </a:r>
          </a:p>
          <a:p>
            <a:pPr marL="0" indent="0" algn="just">
              <a:lnSpc>
                <a:spcPct val="120000"/>
              </a:lnSpc>
              <a:buNone/>
            </a:pPr>
            <a:r>
              <a:rPr lang="en-US" sz="1400" b="1" dirty="0"/>
              <a:t>It is absolutely critical that the executive committee invite both of the </a:t>
            </a:r>
            <a:r>
              <a:rPr lang="en-US" sz="1400" b="1" dirty="0">
                <a:solidFill>
                  <a:schemeClr val="accent2"/>
                </a:solidFill>
              </a:rPr>
              <a:t>HBA</a:t>
            </a:r>
            <a:r>
              <a:rPr lang="en-US" sz="1400" b="1" dirty="0"/>
              <a:t> </a:t>
            </a:r>
            <a:r>
              <a:rPr lang="en-US" sz="1400" b="1" dirty="0">
                <a:solidFill>
                  <a:schemeClr val="accent2"/>
                </a:solidFill>
              </a:rPr>
              <a:t>Advisors</a:t>
            </a:r>
            <a:r>
              <a:rPr lang="en-US" sz="1400" b="1" dirty="0"/>
              <a:t> to their meetings to ensure the cohort receives the guidance and support promised by the HBA. </a:t>
            </a:r>
            <a:r>
              <a:rPr lang="en-US" sz="1400" dirty="0"/>
              <a:t>This team is ultimately in charge, but the </a:t>
            </a:r>
            <a:r>
              <a:rPr lang="en-US" sz="1400" b="1" dirty="0">
                <a:solidFill>
                  <a:schemeClr val="accent2"/>
                </a:solidFill>
              </a:rPr>
              <a:t>HBA Advisors </a:t>
            </a:r>
            <a:r>
              <a:rPr lang="en-US" sz="1400" dirty="0"/>
              <a:t>are there to help them start up the program and guide them throughout.</a:t>
            </a:r>
            <a:endParaRPr lang="en-US" sz="1400" b="1" dirty="0"/>
          </a:p>
        </p:txBody>
      </p:sp>
      <p:sp>
        <p:nvSpPr>
          <p:cNvPr id="5" name="Down Arrow 4">
            <a:extLst>
              <a:ext uri="{FF2B5EF4-FFF2-40B4-BE49-F238E27FC236}">
                <a16:creationId xmlns:a16="http://schemas.microsoft.com/office/drawing/2014/main" id="{E6CECD24-016C-A746-91BD-2918566AD88F}"/>
              </a:ext>
            </a:extLst>
          </p:cNvPr>
          <p:cNvSpPr/>
          <p:nvPr/>
        </p:nvSpPr>
        <p:spPr>
          <a:xfrm>
            <a:off x="9927713" y="576197"/>
            <a:ext cx="331104" cy="798820"/>
          </a:xfrm>
          <a:prstGeom prst="downArrow">
            <a:avLst>
              <a:gd name="adj1" fmla="val 100000"/>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611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6A42-1A11-7B22-C825-ACC58B287B98}"/>
              </a:ext>
            </a:extLst>
          </p:cNvPr>
          <p:cNvSpPr>
            <a:spLocks noGrp="1"/>
          </p:cNvSpPr>
          <p:nvPr>
            <p:ph type="title"/>
          </p:nvPr>
        </p:nvSpPr>
        <p:spPr/>
        <p:txBody>
          <a:bodyPr/>
          <a:lstStyle/>
          <a:p>
            <a:r>
              <a:rPr lang="en-US" dirty="0"/>
              <a:t>Cohort Meetings</a:t>
            </a:r>
          </a:p>
        </p:txBody>
      </p:sp>
      <p:sp>
        <p:nvSpPr>
          <p:cNvPr id="3" name="Text Placeholder 2">
            <a:extLst>
              <a:ext uri="{FF2B5EF4-FFF2-40B4-BE49-F238E27FC236}">
                <a16:creationId xmlns:a16="http://schemas.microsoft.com/office/drawing/2014/main" id="{90A48946-291C-2A36-0536-F03C3E9E5EC5}"/>
              </a:ext>
            </a:extLst>
          </p:cNvPr>
          <p:cNvSpPr>
            <a:spLocks noGrp="1"/>
          </p:cNvSpPr>
          <p:nvPr>
            <p:ph type="body" sz="quarter" idx="10"/>
          </p:nvPr>
        </p:nvSpPr>
        <p:spPr>
          <a:xfrm>
            <a:off x="499997" y="1417833"/>
            <a:ext cx="10834688" cy="4222750"/>
          </a:xfrm>
        </p:spPr>
        <p:txBody>
          <a:bodyPr>
            <a:normAutofit fontScale="25000" lnSpcReduction="20000"/>
          </a:bodyPr>
          <a:lstStyle/>
          <a:p>
            <a:pPr marL="0" indent="0">
              <a:buNone/>
            </a:pPr>
            <a:r>
              <a:rPr lang="en-US" sz="7200" dirty="0"/>
              <a:t>While the cohort groups meet independently and regularly to make progress towards their goals, most programs also opt to schedule a few cohort meetings for all Ambassadors. These meetings are planned and led by the executive committee and are an opportunity to connect with fellow Ambassadors, share high-level progress and updates, and often include team building exercises or professional development.</a:t>
            </a:r>
          </a:p>
          <a:p>
            <a:pPr marL="0" indent="0">
              <a:buNone/>
            </a:pPr>
            <a:r>
              <a:rPr lang="en-US" sz="7200" dirty="0">
                <a:solidFill>
                  <a:srgbClr val="FF0000"/>
                </a:solidFill>
              </a:rPr>
              <a:t>The first cohort meeting should be held within the first 45 days </a:t>
            </a:r>
            <a:r>
              <a:rPr lang="en-US" sz="7200" dirty="0"/>
              <a:t>after launch to ensure all Ambassadors are up to speed on final group initiatives, standing committees and, and team leads. Future cohort meeting frequency should be determined by the full cohort, but they should  be cognizant to avoid meetings for the sake of meetings.</a:t>
            </a:r>
          </a:p>
          <a:p>
            <a:pPr marL="0" indent="0">
              <a:buNone/>
            </a:pPr>
            <a:endParaRPr lang="en-US" sz="7200" dirty="0"/>
          </a:p>
          <a:p>
            <a:pPr marL="0" indent="0">
              <a:buNone/>
            </a:pPr>
            <a:r>
              <a:rPr lang="en-US" sz="7200" dirty="0"/>
              <a:t>Some items you may find on a Cohort Meeting agenda are:</a:t>
            </a:r>
          </a:p>
          <a:p>
            <a:pPr marL="285750" indent="-285750">
              <a:buFont typeface="Arial" panose="020B0604020202020204" pitchFamily="34" charset="0"/>
              <a:buChar char="•"/>
            </a:pPr>
            <a:r>
              <a:rPr lang="en-US" sz="7200" dirty="0"/>
              <a:t>Updates on Group Initiative progress</a:t>
            </a:r>
          </a:p>
          <a:p>
            <a:pPr marL="285750" indent="-285750">
              <a:buFont typeface="Arial" panose="020B0604020202020204" pitchFamily="34" charset="0"/>
              <a:buChar char="•"/>
            </a:pPr>
            <a:r>
              <a:rPr lang="en-US" sz="7200" dirty="0"/>
              <a:t>Event updates: what’s coming up that they can participate in or info on events in the works</a:t>
            </a:r>
          </a:p>
          <a:p>
            <a:pPr marL="285750" indent="-285750">
              <a:buFont typeface="Arial" panose="020B0604020202020204" pitchFamily="34" charset="0"/>
              <a:buChar char="•"/>
            </a:pPr>
            <a:r>
              <a:rPr lang="en-US" sz="7200" dirty="0"/>
              <a:t>Discussions on new ideas and how to get them done</a:t>
            </a:r>
          </a:p>
          <a:p>
            <a:pPr marL="285750" indent="-285750">
              <a:buFont typeface="Arial" panose="020B0604020202020204" pitchFamily="34" charset="0"/>
              <a:buChar char="•"/>
            </a:pPr>
            <a:r>
              <a:rPr lang="en-US" sz="7200" dirty="0"/>
              <a:t>Feedback sessions on events/professional development opportunities the Ambassadors would like</a:t>
            </a:r>
          </a:p>
          <a:p>
            <a:pPr marL="0" indent="0">
              <a:buNone/>
            </a:pPr>
            <a:endParaRPr lang="en-US" sz="7200" dirty="0"/>
          </a:p>
          <a:p>
            <a:pPr marL="0" indent="0">
              <a:buNone/>
            </a:pPr>
            <a:r>
              <a:rPr lang="en-US" sz="7200" dirty="0"/>
              <a:t>Many cohort meetings are also paired with an event or professional development opportunity such as:</a:t>
            </a:r>
          </a:p>
          <a:p>
            <a:r>
              <a:rPr lang="en-US" sz="7200" dirty="0"/>
              <a:t>HBA Master Classes</a:t>
            </a:r>
          </a:p>
          <a:p>
            <a:r>
              <a:rPr lang="en-US" sz="7200" dirty="0"/>
              <a:t>Fireside chats with executive leaders within the company</a:t>
            </a:r>
          </a:p>
          <a:p>
            <a:r>
              <a:rPr lang="en-US" sz="7200" dirty="0"/>
              <a:t>Internal or HBA educational events</a:t>
            </a:r>
          </a:p>
          <a:p>
            <a:endParaRPr lang="en-US" dirty="0"/>
          </a:p>
        </p:txBody>
      </p:sp>
    </p:spTree>
    <p:extLst>
      <p:ext uri="{BB962C8B-B14F-4D97-AF65-F5344CB8AC3E}">
        <p14:creationId xmlns:p14="http://schemas.microsoft.com/office/powerpoint/2010/main" val="3740059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6A42-1A11-7B22-C825-ACC58B287B98}"/>
              </a:ext>
            </a:extLst>
          </p:cNvPr>
          <p:cNvSpPr>
            <a:spLocks noGrp="1"/>
          </p:cNvSpPr>
          <p:nvPr>
            <p:ph type="title"/>
          </p:nvPr>
        </p:nvSpPr>
        <p:spPr/>
        <p:txBody>
          <a:bodyPr/>
          <a:lstStyle/>
          <a:p>
            <a:r>
              <a:rPr lang="en-US" dirty="0"/>
              <a:t>Team Leads</a:t>
            </a:r>
          </a:p>
        </p:txBody>
      </p:sp>
      <p:sp>
        <p:nvSpPr>
          <p:cNvPr id="3" name="Text Placeholder 2">
            <a:extLst>
              <a:ext uri="{FF2B5EF4-FFF2-40B4-BE49-F238E27FC236}">
                <a16:creationId xmlns:a16="http://schemas.microsoft.com/office/drawing/2014/main" id="{90A48946-291C-2A36-0536-F03C3E9E5EC5}"/>
              </a:ext>
            </a:extLst>
          </p:cNvPr>
          <p:cNvSpPr>
            <a:spLocks noGrp="1"/>
          </p:cNvSpPr>
          <p:nvPr>
            <p:ph type="body" sz="quarter" idx="10"/>
          </p:nvPr>
        </p:nvSpPr>
        <p:spPr>
          <a:xfrm>
            <a:off x="499996" y="1417832"/>
            <a:ext cx="11172600" cy="5075041"/>
          </a:xfrm>
        </p:spPr>
        <p:txBody>
          <a:bodyPr>
            <a:normAutofit/>
          </a:bodyPr>
          <a:lstStyle/>
          <a:p>
            <a:pPr marL="0" indent="0">
              <a:buNone/>
            </a:pPr>
            <a:r>
              <a:rPr lang="en-US" sz="1600" dirty="0">
                <a:latin typeface="+mj-lt"/>
              </a:rPr>
              <a:t>Formed as soon as the final group initiatives and functional committees are determined, each team/committee is led by 1-2 individuals who drive the team and the planning process, liaising as needed with the executive committee to provide updates on progress.</a:t>
            </a:r>
          </a:p>
          <a:p>
            <a:pPr marL="0" indent="0">
              <a:buNone/>
            </a:pPr>
            <a:endParaRPr lang="en-US" sz="1600" dirty="0">
              <a:latin typeface="+mj-lt"/>
            </a:endParaRPr>
          </a:p>
          <a:p>
            <a:pPr marL="0" indent="0">
              <a:buNone/>
            </a:pPr>
            <a:r>
              <a:rPr lang="en-US" sz="1600" b="1" dirty="0">
                <a:latin typeface="+mj-lt"/>
              </a:rPr>
              <a:t>The Team Leads:</a:t>
            </a:r>
          </a:p>
          <a:p>
            <a:pPr marL="285750" indent="-285750">
              <a:defRPr/>
            </a:pPr>
            <a:r>
              <a:rPr kumimoji="0" lang="en-US" sz="1600" b="0" i="0" u="none" strike="noStrike" kern="1200" cap="none" spc="0" normalizeH="0" baseline="0" noProof="0" dirty="0">
                <a:ln>
                  <a:noFill/>
                </a:ln>
                <a:effectLst/>
                <a:uLnTx/>
                <a:uFillTx/>
                <a:latin typeface="+mj-lt"/>
                <a:ea typeface="+mn-ea"/>
                <a:cs typeface="Arial" panose="020B0604020202020204" pitchFamily="34" charset="0"/>
              </a:rPr>
              <a:t>Meets monthly (or more frequently) with their team</a:t>
            </a:r>
          </a:p>
          <a:p>
            <a:pPr marL="285750" indent="-285750">
              <a:defRPr/>
            </a:pPr>
            <a:r>
              <a:rPr lang="en-US" sz="1600" dirty="0">
                <a:latin typeface="+mj-lt"/>
                <a:cs typeface="Arial" panose="020B0604020202020204" pitchFamily="34" charset="0"/>
              </a:rPr>
              <a:t>Helps determine the project scope, including developing project plans, timelines and deliverables</a:t>
            </a:r>
            <a:endParaRPr kumimoji="0" lang="en-US" sz="1600" b="0" i="0" u="none" strike="noStrike" kern="1200" cap="none" spc="0" normalizeH="0" baseline="0" noProof="0" dirty="0">
              <a:ln>
                <a:noFill/>
              </a:ln>
              <a:effectLst/>
              <a:uLnTx/>
              <a:uFillTx/>
              <a:latin typeface="+mj-lt"/>
              <a:ea typeface="+mn-ea"/>
              <a:cs typeface="Arial" panose="020B0604020202020204" pitchFamily="34" charset="0"/>
            </a:endParaRPr>
          </a:p>
          <a:p>
            <a:pPr marL="285750" indent="-285750">
              <a:defRPr/>
            </a:pPr>
            <a:r>
              <a:rPr lang="en-US" sz="1600" dirty="0">
                <a:latin typeface="+mj-lt"/>
                <a:cs typeface="Arial" panose="020B0604020202020204" pitchFamily="34" charset="0"/>
              </a:rPr>
              <a:t>Drives the project planning process, ensuring progress towards goals and tracking as the initiative goes</a:t>
            </a:r>
          </a:p>
          <a:p>
            <a:pPr marL="285750" indent="-285750">
              <a:defRPr/>
            </a:pPr>
            <a:r>
              <a:rPr lang="en-US" sz="1600" dirty="0">
                <a:latin typeface="+mj-lt"/>
                <a:cs typeface="Arial" panose="020B0604020202020204" pitchFamily="34" charset="0"/>
              </a:rPr>
              <a:t>Delegates as needed</a:t>
            </a:r>
          </a:p>
          <a:p>
            <a:pPr marL="285750" indent="-285750">
              <a:defRPr/>
            </a:pPr>
            <a:r>
              <a:rPr lang="en-US" sz="1600" dirty="0">
                <a:latin typeface="+mj-lt"/>
                <a:cs typeface="Arial" panose="020B0604020202020204" pitchFamily="34" charset="0"/>
              </a:rPr>
              <a:t>Escalates issues and/or road blocks to the executive committee as needed</a:t>
            </a:r>
          </a:p>
          <a:p>
            <a:pPr marL="285750" indent="-285750">
              <a:defRPr/>
            </a:pPr>
            <a:r>
              <a:rPr lang="en-US" sz="1600" dirty="0">
                <a:latin typeface="+mj-lt"/>
                <a:cs typeface="Arial" panose="020B0604020202020204" pitchFamily="34" charset="0"/>
              </a:rPr>
              <a:t>Delivers regular project updates to the executive committee, cohort and (if needed) executive sponsors</a:t>
            </a:r>
          </a:p>
          <a:p>
            <a:pPr marL="285750" indent="-285750">
              <a:defRPr/>
            </a:pPr>
            <a:r>
              <a:rPr lang="en-US" sz="1600" dirty="0">
                <a:latin typeface="+mj-lt"/>
                <a:cs typeface="Arial" panose="020B0604020202020204" pitchFamily="34" charset="0"/>
              </a:rPr>
              <a:t>Compiles final outputs for sharing to executive sponsors and necessary communications to share more widely within the company</a:t>
            </a:r>
          </a:p>
          <a:p>
            <a:pPr marL="0" marR="0" lvl="0" indent="0" algn="l" defTabSz="914400" rtl="0" eaLnBrk="1" fontAlgn="auto" latinLnBrk="0" hangingPunct="1">
              <a:lnSpc>
                <a:spcPct val="100000"/>
              </a:lnSpc>
              <a:spcBef>
                <a:spcPts val="0"/>
              </a:spcBef>
              <a:spcAft>
                <a:spcPts val="0"/>
              </a:spcAft>
              <a:buClrTx/>
              <a:buSzTx/>
              <a:buNone/>
              <a:tabLst/>
              <a:defRPr/>
            </a:pPr>
            <a:endParaRPr lang="en-US" sz="1600" b="1" dirty="0">
              <a:latin typeface="+mj-lt"/>
              <a:cs typeface="Arial" panose="020B0604020202020204" pitchFamily="34" charset="0"/>
            </a:endParaRPr>
          </a:p>
          <a:p>
            <a:pPr marL="0" indent="0">
              <a:buNone/>
            </a:pPr>
            <a:endParaRPr lang="en-US" sz="1600" dirty="0">
              <a:latin typeface="+mj-lt"/>
            </a:endParaRPr>
          </a:p>
          <a:p>
            <a:pPr marL="0" indent="0">
              <a:buNone/>
            </a:pPr>
            <a:r>
              <a:rPr lang="en-US" sz="1600" dirty="0">
                <a:latin typeface="+mj-lt"/>
              </a:rPr>
              <a:t>Team Leads commit an additional 1-2 hours per month.</a:t>
            </a:r>
          </a:p>
          <a:p>
            <a:endParaRPr lang="en-US" sz="1600" dirty="0"/>
          </a:p>
        </p:txBody>
      </p:sp>
    </p:spTree>
    <p:extLst>
      <p:ext uri="{BB962C8B-B14F-4D97-AF65-F5344CB8AC3E}">
        <p14:creationId xmlns:p14="http://schemas.microsoft.com/office/powerpoint/2010/main" val="3158102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6A42-1A11-7B22-C825-ACC58B287B98}"/>
              </a:ext>
            </a:extLst>
          </p:cNvPr>
          <p:cNvSpPr>
            <a:spLocks noGrp="1"/>
          </p:cNvSpPr>
          <p:nvPr>
            <p:ph type="title"/>
          </p:nvPr>
        </p:nvSpPr>
        <p:spPr/>
        <p:txBody>
          <a:bodyPr>
            <a:normAutofit/>
          </a:bodyPr>
          <a:lstStyle/>
          <a:p>
            <a:r>
              <a:rPr lang="en-US" dirty="0"/>
              <a:t>Send in Advance: Group Projects Ideas</a:t>
            </a:r>
          </a:p>
        </p:txBody>
      </p:sp>
      <p:pic>
        <p:nvPicPr>
          <p:cNvPr id="6" name="Picture 5">
            <a:extLst>
              <a:ext uri="{FF2B5EF4-FFF2-40B4-BE49-F238E27FC236}">
                <a16:creationId xmlns:a16="http://schemas.microsoft.com/office/drawing/2014/main" id="{D03FD283-94BD-B10A-146A-B6ECE1528DF5}"/>
              </a:ext>
            </a:extLst>
          </p:cNvPr>
          <p:cNvPicPr>
            <a:picLocks noChangeAspect="1"/>
          </p:cNvPicPr>
          <p:nvPr/>
        </p:nvPicPr>
        <p:blipFill>
          <a:blip r:embed="rId2"/>
          <a:stretch>
            <a:fillRect/>
          </a:stretch>
        </p:blipFill>
        <p:spPr>
          <a:xfrm>
            <a:off x="774405" y="1261656"/>
            <a:ext cx="10643190" cy="5231218"/>
          </a:xfrm>
          <a:prstGeom prst="rect">
            <a:avLst/>
          </a:prstGeom>
        </p:spPr>
      </p:pic>
    </p:spTree>
    <p:extLst>
      <p:ext uri="{BB962C8B-B14F-4D97-AF65-F5344CB8AC3E}">
        <p14:creationId xmlns:p14="http://schemas.microsoft.com/office/powerpoint/2010/main" val="77183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253D-F350-D1C7-5E79-854A9AB05170}"/>
              </a:ext>
            </a:extLst>
          </p:cNvPr>
          <p:cNvSpPr>
            <a:spLocks noGrp="1"/>
          </p:cNvSpPr>
          <p:nvPr>
            <p:ph type="title"/>
          </p:nvPr>
        </p:nvSpPr>
        <p:spPr/>
        <p:txBody>
          <a:bodyPr>
            <a:normAutofit/>
          </a:bodyPr>
          <a:lstStyle/>
          <a:p>
            <a:r>
              <a:rPr lang="en-US" dirty="0"/>
              <a:t>Ambassador Acceptance Letter</a:t>
            </a:r>
          </a:p>
        </p:txBody>
      </p:sp>
      <p:sp>
        <p:nvSpPr>
          <p:cNvPr id="3" name="Text Placeholder 2">
            <a:extLst>
              <a:ext uri="{FF2B5EF4-FFF2-40B4-BE49-F238E27FC236}">
                <a16:creationId xmlns:a16="http://schemas.microsoft.com/office/drawing/2014/main" id="{31A11042-3772-6036-2C62-01106686FEEC}"/>
              </a:ext>
            </a:extLst>
          </p:cNvPr>
          <p:cNvSpPr>
            <a:spLocks noGrp="1"/>
          </p:cNvSpPr>
          <p:nvPr>
            <p:ph type="body" sz="quarter" idx="10"/>
          </p:nvPr>
        </p:nvSpPr>
        <p:spPr>
          <a:xfrm>
            <a:off x="434162" y="1628147"/>
            <a:ext cx="11676321" cy="5017201"/>
          </a:xfrm>
        </p:spPr>
        <p:txBody>
          <a:bodyPr>
            <a:normAutofit fontScale="55000" lnSpcReduction="20000"/>
          </a:bodyPr>
          <a:lstStyle/>
          <a:p>
            <a:pPr marL="0" indent="0">
              <a:buNone/>
            </a:pPr>
            <a:r>
              <a:rPr lang="en-US" dirty="0"/>
              <a:t>Click </a:t>
            </a:r>
            <a:r>
              <a:rPr lang="en-US" dirty="0">
                <a:hlinkClick r:id="rId3"/>
              </a:rPr>
              <a:t>HERE</a:t>
            </a:r>
            <a:endParaRPr lang="en-US" dirty="0"/>
          </a:p>
          <a:p>
            <a:pPr marL="0" indent="0">
              <a:buNone/>
            </a:pPr>
            <a:endParaRPr lang="en-US" dirty="0"/>
          </a:p>
          <a:p>
            <a:pPr marL="0" marR="0">
              <a:lnSpc>
                <a:spcPct val="107000"/>
              </a:lnSpc>
              <a:spcBef>
                <a:spcPts val="0"/>
              </a:spcBef>
              <a:spcAft>
                <a:spcPts val="800"/>
              </a:spcAft>
            </a:pPr>
            <a:r>
              <a:rPr lang="en-US" sz="2900" dirty="0">
                <a:effectLst/>
                <a:latin typeface="Calibri" panose="020F0502020204030204" pitchFamily="34" charset="0"/>
                <a:ea typeface="Calibri" panose="020F0502020204030204" pitchFamily="34" charset="0"/>
                <a:cs typeface="Times New Roman" panose="02020603050405020304" pitchFamily="18" charset="0"/>
              </a:rPr>
              <a:t>Dear [Applicant's Name],</a:t>
            </a:r>
          </a:p>
          <a:p>
            <a:pPr marL="0" marR="0">
              <a:lnSpc>
                <a:spcPct val="107000"/>
              </a:lnSpc>
              <a:spcBef>
                <a:spcPts val="0"/>
              </a:spcBef>
              <a:spcAft>
                <a:spcPts val="800"/>
              </a:spcAft>
            </a:pPr>
            <a:r>
              <a:rPr lang="en-US" sz="2900" dirty="0">
                <a:effectLst/>
                <a:latin typeface="Calibri" panose="020F0502020204030204" pitchFamily="34" charset="0"/>
                <a:ea typeface="Calibri" panose="020F0502020204030204" pitchFamily="34" charset="0"/>
                <a:cs typeface="Times New Roman" panose="02020603050405020304" pitchFamily="18" charset="0"/>
              </a:rPr>
              <a:t>Congratulations! We are thrilled to inform you that you have been accepted into [Company Name}’s upcoming HBA Ambassador Program. Your dedication and enthusiasm have truly stood out, and we are excited to have you on board.</a:t>
            </a:r>
          </a:p>
          <a:p>
            <a:pPr marL="0" marR="0">
              <a:lnSpc>
                <a:spcPct val="107000"/>
              </a:lnSpc>
              <a:spcBef>
                <a:spcPts val="0"/>
              </a:spcBef>
              <a:spcAft>
                <a:spcPts val="800"/>
              </a:spcAft>
            </a:pPr>
            <a:r>
              <a:rPr lang="en-US" sz="2900" dirty="0">
                <a:effectLst/>
                <a:latin typeface="Calibri" panose="020F0502020204030204" pitchFamily="34" charset="0"/>
                <a:ea typeface="Calibri" panose="020F0502020204030204" pitchFamily="34" charset="0"/>
                <a:cs typeface="Times New Roman" panose="02020603050405020304" pitchFamily="18" charset="0"/>
              </a:rPr>
              <a:t>As we embark on this journey together, please be sure to:</a:t>
            </a:r>
          </a:p>
          <a:p>
            <a:pPr marL="342900" marR="0" lvl="0" indent="-342900">
              <a:lnSpc>
                <a:spcPct val="107000"/>
              </a:lnSpc>
              <a:spcBef>
                <a:spcPts val="0"/>
              </a:spcBef>
              <a:spcAft>
                <a:spcPts val="0"/>
              </a:spcAft>
              <a:buFont typeface="Symbol" pitchFamily="2" charset="2"/>
              <a:buChar char=""/>
            </a:pPr>
            <a:r>
              <a:rPr lang="en-US" sz="2900" b="1" dirty="0">
                <a:effectLst/>
                <a:latin typeface="Calibri" panose="020F0502020204030204" pitchFamily="34" charset="0"/>
                <a:ea typeface="Calibri" panose="020F0502020204030204" pitchFamily="34" charset="0"/>
                <a:cs typeface="Times New Roman" panose="02020603050405020304" pitchFamily="18" charset="0"/>
              </a:rPr>
              <a:t>Mark your Calendar:</a:t>
            </a:r>
            <a:r>
              <a:rPr lang="en-US" sz="2900" dirty="0">
                <a:effectLst/>
                <a:latin typeface="Calibri" panose="020F0502020204030204" pitchFamily="34" charset="0"/>
                <a:ea typeface="Calibri" panose="020F0502020204030204" pitchFamily="34" charset="0"/>
                <a:cs typeface="Times New Roman" panose="02020603050405020304" pitchFamily="18" charset="0"/>
              </a:rPr>
              <a:t> The official launch of the program will take place on [Launch Date] at [Launch Time] in [Launch Location].  </a:t>
            </a:r>
            <a:r>
              <a:rPr lang="en-US" sz="2900" i="1" dirty="0">
                <a:effectLst/>
                <a:latin typeface="Calibri" panose="020F0502020204030204" pitchFamily="34" charset="0"/>
                <a:ea typeface="Calibri" panose="020F0502020204030204" pitchFamily="34" charset="0"/>
                <a:cs typeface="Times New Roman" panose="02020603050405020304" pitchFamily="18" charset="0"/>
              </a:rPr>
              <a:t>Include additional information on any other required pre-launch activities.</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n-US" sz="2900" b="1" dirty="0">
                <a:effectLst/>
                <a:latin typeface="Calibri" panose="020F0502020204030204" pitchFamily="34" charset="0"/>
                <a:ea typeface="Calibri" panose="020F0502020204030204" pitchFamily="34" charset="0"/>
                <a:cs typeface="Times New Roman" panose="02020603050405020304" pitchFamily="18" charset="0"/>
              </a:rPr>
              <a:t>Inform your manager:</a:t>
            </a:r>
            <a:r>
              <a:rPr lang="en-US" sz="2900" dirty="0">
                <a:effectLst/>
                <a:latin typeface="Calibri" panose="020F0502020204030204" pitchFamily="34" charset="0"/>
                <a:ea typeface="Calibri" panose="020F0502020204030204" pitchFamily="34" charset="0"/>
                <a:cs typeface="Times New Roman" panose="02020603050405020304" pitchFamily="18" charset="0"/>
              </a:rPr>
              <a:t> Please take a moment to notify your manager of your acceptance into the program and reaffirm your commitment. This step ensures their support and understanding of your participation and incorporation into your individual development plan. </a:t>
            </a:r>
            <a:r>
              <a:rPr lang="en-US" sz="2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Here is a template</a:t>
            </a:r>
            <a:r>
              <a:rPr lang="en-US" sz="2900" dirty="0">
                <a:effectLst/>
                <a:latin typeface="Calibri" panose="020F0502020204030204" pitchFamily="34" charset="0"/>
                <a:ea typeface="Calibri" panose="020F0502020204030204" pitchFamily="34" charset="0"/>
                <a:cs typeface="Times New Roman" panose="02020603050405020304" pitchFamily="18" charset="0"/>
              </a:rPr>
              <a:t> you are welcome to use.</a:t>
            </a:r>
          </a:p>
          <a:p>
            <a:pPr marL="0" marR="0">
              <a:lnSpc>
                <a:spcPct val="107000"/>
              </a:lnSpc>
              <a:spcBef>
                <a:spcPts val="0"/>
              </a:spcBef>
              <a:spcAft>
                <a:spcPts val="800"/>
              </a:spcAft>
            </a:pPr>
            <a:r>
              <a:rPr lang="en-US" sz="2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9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URGENT ACTION NEEDED:</a:t>
            </a:r>
            <a:r>
              <a:rPr lang="en-US" sz="2900" dirty="0">
                <a:effectLst/>
                <a:latin typeface="Calibri" panose="020F0502020204030204" pitchFamily="34" charset="0"/>
                <a:ea typeface="Calibri" panose="020F0502020204030204" pitchFamily="34" charset="0"/>
                <a:cs typeface="Times New Roman" panose="02020603050405020304" pitchFamily="18" charset="0"/>
              </a:rPr>
              <a:t> to kick off your participation, it is critical that you:</a:t>
            </a:r>
          </a:p>
          <a:p>
            <a:pPr marL="342900" marR="0" lvl="0" indent="-342900">
              <a:lnSpc>
                <a:spcPct val="107000"/>
              </a:lnSpc>
              <a:spcBef>
                <a:spcPts val="0"/>
              </a:spcBef>
              <a:spcAft>
                <a:spcPts val="0"/>
              </a:spcAft>
              <a:buFont typeface="+mj-lt"/>
              <a:buAutoNum type="arabicPeriod"/>
            </a:pPr>
            <a:r>
              <a:rPr lang="en-US" sz="2900" b="1" dirty="0">
                <a:effectLst/>
                <a:latin typeface="Calibri" panose="020F0502020204030204" pitchFamily="34" charset="0"/>
                <a:ea typeface="Calibri" panose="020F0502020204030204" pitchFamily="34" charset="0"/>
                <a:cs typeface="Times New Roman" panose="02020603050405020304" pitchFamily="18" charset="0"/>
              </a:rPr>
              <a:t>Verify your HBA membership status</a:t>
            </a:r>
            <a:r>
              <a:rPr lang="en-US" sz="2900" dirty="0">
                <a:effectLst/>
                <a:latin typeface="Calibri" panose="020F0502020204030204" pitchFamily="34" charset="0"/>
                <a:ea typeface="Calibri" panose="020F0502020204030204" pitchFamily="34" charset="0"/>
                <a:cs typeface="Times New Roman" panose="02020603050405020304" pitchFamily="18" charset="0"/>
              </a:rPr>
              <a:t> or join/renew your membership. [</a:t>
            </a:r>
            <a:r>
              <a:rPr lang="en-US" sz="2900" i="1" dirty="0">
                <a:effectLst/>
                <a:latin typeface="Calibri" panose="020F0502020204030204" pitchFamily="34" charset="0"/>
                <a:ea typeface="Calibri" panose="020F0502020204030204" pitchFamily="34" charset="0"/>
                <a:cs typeface="Times New Roman" panose="02020603050405020304" pitchFamily="18" charset="0"/>
              </a:rPr>
              <a:t>If applicable: include HBA Corporate Partner designee or bulk membership purchase code so Ambassadors can easily join/renew their membership. </a:t>
            </a:r>
            <a:r>
              <a:rPr lang="en-US" sz="29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mj-lt"/>
              <a:buAutoNum type="arabicPeriod"/>
            </a:pPr>
            <a:r>
              <a:rPr lang="en-US" sz="2900" b="1" dirty="0">
                <a:effectLst/>
                <a:latin typeface="Calibri" panose="020F0502020204030204" pitchFamily="34" charset="0"/>
                <a:ea typeface="Calibri" panose="020F0502020204030204" pitchFamily="34" charset="0"/>
                <a:cs typeface="Times New Roman" panose="02020603050405020304" pitchFamily="18" charset="0"/>
              </a:rPr>
              <a:t>Register</a:t>
            </a:r>
            <a:r>
              <a:rPr lang="en-US" sz="2900" dirty="0">
                <a:effectLst/>
                <a:latin typeface="Calibri" panose="020F0502020204030204" pitchFamily="34" charset="0"/>
                <a:ea typeface="Calibri" panose="020F0502020204030204" pitchFamily="34" charset="0"/>
                <a:cs typeface="Times New Roman" panose="02020603050405020304" pitchFamily="18" charset="0"/>
              </a:rPr>
              <a:t> for our Ambassador Program cohort via HBA. Please click here to access our program’s registration page [link to unique cohort registration link, which can be found in your Activation confirmation email]</a:t>
            </a:r>
          </a:p>
          <a:p>
            <a:pPr marL="0" marR="0">
              <a:lnSpc>
                <a:spcPct val="107000"/>
              </a:lnSpc>
              <a:spcBef>
                <a:spcPts val="0"/>
              </a:spcBef>
              <a:spcAft>
                <a:spcPts val="800"/>
              </a:spcAft>
            </a:pPr>
            <a:r>
              <a:rPr lang="en-US" sz="2900" dirty="0">
                <a:effectLst/>
                <a:latin typeface="Calibri" panose="020F0502020204030204" pitchFamily="34" charset="0"/>
                <a:ea typeface="Calibri" panose="020F0502020204030204" pitchFamily="34" charset="0"/>
                <a:cs typeface="Times New Roman" panose="02020603050405020304" pitchFamily="18" charset="0"/>
              </a:rPr>
              <a:t>Please </a:t>
            </a:r>
            <a:r>
              <a:rPr lang="en-US" sz="2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click here</a:t>
            </a:r>
            <a:r>
              <a:rPr lang="en-US" sz="2900" dirty="0">
                <a:effectLst/>
                <a:latin typeface="Calibri" panose="020F0502020204030204" pitchFamily="34" charset="0"/>
                <a:ea typeface="Calibri" panose="020F0502020204030204" pitchFamily="34" charset="0"/>
                <a:cs typeface="Times New Roman" panose="02020603050405020304" pitchFamily="18" charset="0"/>
              </a:rPr>
              <a:t> for helpful instructions to guide you through these steps.</a:t>
            </a:r>
          </a:p>
          <a:p>
            <a:endParaRPr lang="en-US" dirty="0"/>
          </a:p>
        </p:txBody>
      </p:sp>
    </p:spTree>
    <p:extLst>
      <p:ext uri="{BB962C8B-B14F-4D97-AF65-F5344CB8AC3E}">
        <p14:creationId xmlns:p14="http://schemas.microsoft.com/office/powerpoint/2010/main" val="1115605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AC03B-1D0C-3B38-251E-E0D8E1BE169B}"/>
              </a:ext>
            </a:extLst>
          </p:cNvPr>
          <p:cNvPicPr>
            <a:picLocks noChangeAspect="1"/>
          </p:cNvPicPr>
          <p:nvPr/>
        </p:nvPicPr>
        <p:blipFill rotWithShape="1">
          <a:blip r:embed="rId2"/>
          <a:srcRect r="1" b="9508"/>
          <a:stretch/>
        </p:blipFill>
        <p:spPr>
          <a:xfrm>
            <a:off x="196850" y="173518"/>
            <a:ext cx="11798300" cy="6512763"/>
          </a:xfrm>
          <a:prstGeom prst="rect">
            <a:avLst/>
          </a:prstGeom>
        </p:spPr>
      </p:pic>
      <p:sp>
        <p:nvSpPr>
          <p:cNvPr id="2" name="Slide Number Placeholder 1">
            <a:extLst>
              <a:ext uri="{FF2B5EF4-FFF2-40B4-BE49-F238E27FC236}">
                <a16:creationId xmlns:a16="http://schemas.microsoft.com/office/drawing/2014/main" id="{4B310CA1-4B27-8E54-1EE6-6622772CCCAF}"/>
              </a:ext>
            </a:extLst>
          </p:cNvPr>
          <p:cNvSpPr>
            <a:spLocks noGrp="1"/>
          </p:cNvSpPr>
          <p:nvPr>
            <p:ph type="sldNum" sz="quarter" idx="12"/>
          </p:nvPr>
        </p:nvSpPr>
        <p:spPr/>
        <p:txBody>
          <a:bodyPr/>
          <a:lstStyle/>
          <a:p>
            <a:pPr>
              <a:spcAft>
                <a:spcPts val="600"/>
              </a:spcAft>
            </a:pPr>
            <a:fld id="{53735C1A-6425-D944-901D-CB9C0384B436}" type="slidenum">
              <a:rPr lang="en-US" smtClean="0"/>
              <a:pPr>
                <a:spcAft>
                  <a:spcPts val="600"/>
                </a:spcAft>
              </a:pPr>
              <a:t>4</a:t>
            </a:fld>
            <a:endParaRPr lang="en-US"/>
          </a:p>
        </p:txBody>
      </p:sp>
    </p:spTree>
    <p:extLst>
      <p:ext uri="{BB962C8B-B14F-4D97-AF65-F5344CB8AC3E}">
        <p14:creationId xmlns:p14="http://schemas.microsoft.com/office/powerpoint/2010/main" val="321905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6A42-1A11-7B22-C825-ACC58B287B98}"/>
              </a:ext>
            </a:extLst>
          </p:cNvPr>
          <p:cNvSpPr>
            <a:spLocks noGrp="1"/>
          </p:cNvSpPr>
          <p:nvPr>
            <p:ph type="title"/>
          </p:nvPr>
        </p:nvSpPr>
        <p:spPr/>
        <p:txBody>
          <a:bodyPr>
            <a:normAutofit/>
          </a:bodyPr>
          <a:lstStyle/>
          <a:p>
            <a:r>
              <a:rPr lang="en-US" dirty="0"/>
              <a:t>Send in Advance: Group Projects Ideas</a:t>
            </a:r>
          </a:p>
        </p:txBody>
      </p:sp>
      <p:pic>
        <p:nvPicPr>
          <p:cNvPr id="6" name="Picture 5">
            <a:extLst>
              <a:ext uri="{FF2B5EF4-FFF2-40B4-BE49-F238E27FC236}">
                <a16:creationId xmlns:a16="http://schemas.microsoft.com/office/drawing/2014/main" id="{D03FD283-94BD-B10A-146A-B6ECE1528DF5}"/>
              </a:ext>
            </a:extLst>
          </p:cNvPr>
          <p:cNvPicPr>
            <a:picLocks noChangeAspect="1"/>
          </p:cNvPicPr>
          <p:nvPr/>
        </p:nvPicPr>
        <p:blipFill>
          <a:blip r:embed="rId2"/>
          <a:stretch>
            <a:fillRect/>
          </a:stretch>
        </p:blipFill>
        <p:spPr>
          <a:xfrm>
            <a:off x="774405" y="1261656"/>
            <a:ext cx="10643190" cy="5231218"/>
          </a:xfrm>
          <a:prstGeom prst="rect">
            <a:avLst/>
          </a:prstGeom>
        </p:spPr>
      </p:pic>
    </p:spTree>
    <p:extLst>
      <p:ext uri="{BB962C8B-B14F-4D97-AF65-F5344CB8AC3E}">
        <p14:creationId xmlns:p14="http://schemas.microsoft.com/office/powerpoint/2010/main" val="98375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5D4D3E-A687-4392-BB15-965682BB23B4}"/>
              </a:ext>
            </a:extLst>
          </p:cNvPr>
          <p:cNvSpPr>
            <a:spLocks noGrp="1"/>
          </p:cNvSpPr>
          <p:nvPr>
            <p:ph type="title"/>
          </p:nvPr>
        </p:nvSpPr>
        <p:spPr/>
        <p:txBody>
          <a:bodyPr>
            <a:normAutofit/>
          </a:bodyPr>
          <a:lstStyle/>
          <a:p>
            <a:pPr>
              <a:spcBef>
                <a:spcPts val="500"/>
              </a:spcBef>
            </a:pPr>
            <a:r>
              <a:rPr lang="en-US" sz="4000"/>
              <a:t>What are your career goals?</a:t>
            </a:r>
          </a:p>
        </p:txBody>
      </p:sp>
      <p:sp>
        <p:nvSpPr>
          <p:cNvPr id="5" name="Text Placeholder 4">
            <a:extLst>
              <a:ext uri="{FF2B5EF4-FFF2-40B4-BE49-F238E27FC236}">
                <a16:creationId xmlns:a16="http://schemas.microsoft.com/office/drawing/2014/main" id="{99DA546A-7169-4135-AEF8-AE2C5809CB88}"/>
              </a:ext>
            </a:extLst>
          </p:cNvPr>
          <p:cNvSpPr>
            <a:spLocks noGrp="1"/>
          </p:cNvSpPr>
          <p:nvPr>
            <p:ph type="body" sz="quarter" idx="10"/>
          </p:nvPr>
        </p:nvSpPr>
        <p:spPr>
          <a:xfrm>
            <a:off x="4258032" y="1780674"/>
            <a:ext cx="7411681" cy="4196264"/>
          </a:xfrm>
        </p:spPr>
        <p:txBody>
          <a:bodyPr>
            <a:normAutofit fontScale="70000" lnSpcReduction="20000"/>
          </a:bodyPr>
          <a:lstStyle/>
          <a:p>
            <a:pPr marL="0" indent="0">
              <a:spcBef>
                <a:spcPts val="500"/>
              </a:spcBef>
              <a:buNone/>
            </a:pPr>
            <a:r>
              <a:rPr lang="en-US" sz="2900" dirty="0"/>
              <a:t>At the end of your Ambassador journey, there will also be an opportunity to assess your overall career progression in the following areas. </a:t>
            </a:r>
          </a:p>
          <a:p>
            <a:pPr marL="0" indent="0">
              <a:spcBef>
                <a:spcPts val="500"/>
              </a:spcBef>
              <a:buNone/>
            </a:pPr>
            <a:endParaRPr lang="en-US" sz="2333" dirty="0"/>
          </a:p>
          <a:p>
            <a:pPr marL="678604" lvl="1" indent="-380985">
              <a:lnSpc>
                <a:spcPct val="120000"/>
              </a:lnSpc>
              <a:spcBef>
                <a:spcPts val="500"/>
              </a:spcBef>
              <a:buFont typeface="+mj-lt"/>
              <a:buAutoNum type="arabicPeriod"/>
            </a:pPr>
            <a:r>
              <a:rPr lang="en-US" sz="2300" dirty="0"/>
              <a:t>Additional job responsibilities within current position OR promotion to a new role</a:t>
            </a:r>
          </a:p>
          <a:p>
            <a:pPr marL="678604" lvl="1" indent="-380985">
              <a:lnSpc>
                <a:spcPct val="120000"/>
              </a:lnSpc>
              <a:spcBef>
                <a:spcPts val="500"/>
              </a:spcBef>
              <a:buFont typeface="+mj-lt"/>
              <a:buAutoNum type="arabicPeriod"/>
            </a:pPr>
            <a:r>
              <a:rPr lang="en-US" sz="2300" dirty="0"/>
              <a:t>Successful completion of project in another cross-functional area</a:t>
            </a:r>
          </a:p>
          <a:p>
            <a:pPr marL="678604" lvl="1" indent="-380985">
              <a:lnSpc>
                <a:spcPct val="120000"/>
              </a:lnSpc>
              <a:spcBef>
                <a:spcPts val="500"/>
              </a:spcBef>
              <a:buFont typeface="+mj-lt"/>
              <a:buAutoNum type="arabicPeriod"/>
            </a:pPr>
            <a:r>
              <a:rPr lang="en-US" sz="2300" dirty="0"/>
              <a:t>Personal Brand - substantial expansion of sphere of influence internally and externally</a:t>
            </a:r>
          </a:p>
          <a:p>
            <a:pPr marL="678604" lvl="1" indent="-380985">
              <a:lnSpc>
                <a:spcPct val="120000"/>
              </a:lnSpc>
              <a:spcBef>
                <a:spcPts val="500"/>
              </a:spcBef>
              <a:buFont typeface="+mj-lt"/>
              <a:buAutoNum type="arabicPeriod"/>
            </a:pPr>
            <a:r>
              <a:rPr lang="en-US" sz="2300" dirty="0"/>
              <a:t>Executive presence - additional experience internally/externally</a:t>
            </a:r>
          </a:p>
          <a:p>
            <a:pPr marL="678604" lvl="1" indent="-380985">
              <a:lnSpc>
                <a:spcPct val="120000"/>
              </a:lnSpc>
              <a:spcBef>
                <a:spcPts val="500"/>
              </a:spcBef>
              <a:buFont typeface="+mj-lt"/>
              <a:buAutoNum type="arabicPeriod"/>
            </a:pPr>
            <a:r>
              <a:rPr lang="en-US" sz="2300" dirty="0"/>
              <a:t>Develop senior advocates and mentors internally/externally</a:t>
            </a:r>
          </a:p>
          <a:p>
            <a:pPr marL="678604" lvl="1" indent="-380985">
              <a:lnSpc>
                <a:spcPct val="120000"/>
              </a:lnSpc>
              <a:spcBef>
                <a:spcPts val="500"/>
              </a:spcBef>
              <a:buFont typeface="+mj-lt"/>
              <a:buAutoNum type="arabicPeriod"/>
            </a:pPr>
            <a:r>
              <a:rPr lang="en-US" sz="2300" dirty="0"/>
              <a:t>Subject matter expert - substantially advance knowledge/ recognition in selected area</a:t>
            </a:r>
          </a:p>
          <a:p>
            <a:pPr marL="678604" lvl="1" indent="-380985">
              <a:lnSpc>
                <a:spcPct val="120000"/>
              </a:lnSpc>
              <a:spcBef>
                <a:spcPts val="500"/>
              </a:spcBef>
              <a:buFont typeface="+mj-lt"/>
              <a:buAutoNum type="arabicPeriod"/>
            </a:pPr>
            <a:r>
              <a:rPr lang="en-US" sz="2300" dirty="0"/>
              <a:t>Increase Global Exposure across organization via new role or project</a:t>
            </a:r>
          </a:p>
          <a:p>
            <a:pPr marL="285739" indent="-285739">
              <a:spcBef>
                <a:spcPts val="500"/>
              </a:spcBef>
            </a:pPr>
            <a:endParaRPr lang="en-US" sz="2000" b="1" dirty="0"/>
          </a:p>
          <a:p>
            <a:pPr marL="0" indent="0">
              <a:spcBef>
                <a:spcPts val="500"/>
              </a:spcBef>
              <a:buNone/>
            </a:pPr>
            <a:endParaRPr lang="en-US" sz="2333" dirty="0"/>
          </a:p>
        </p:txBody>
      </p:sp>
    </p:spTree>
    <p:extLst>
      <p:ext uri="{BB962C8B-B14F-4D97-AF65-F5344CB8AC3E}">
        <p14:creationId xmlns:p14="http://schemas.microsoft.com/office/powerpoint/2010/main" val="3863618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F52A9B-7965-1913-F2C3-551931DB5DC2}"/>
              </a:ext>
            </a:extLst>
          </p:cNvPr>
          <p:cNvSpPr>
            <a:spLocks noGrp="1"/>
          </p:cNvSpPr>
          <p:nvPr>
            <p:ph type="title"/>
          </p:nvPr>
        </p:nvSpPr>
        <p:spPr/>
        <p:txBody>
          <a:bodyPr/>
          <a:lstStyle/>
          <a:p>
            <a:r>
              <a:rPr lang="en-US" dirty="0"/>
              <a:t>Joining the HBA</a:t>
            </a:r>
          </a:p>
        </p:txBody>
      </p:sp>
      <p:sp>
        <p:nvSpPr>
          <p:cNvPr id="2" name="Slide Number Placeholder 1">
            <a:extLst>
              <a:ext uri="{FF2B5EF4-FFF2-40B4-BE49-F238E27FC236}">
                <a16:creationId xmlns:a16="http://schemas.microsoft.com/office/drawing/2014/main" id="{41648DA8-2729-1EB5-200F-5F58EE364369}"/>
              </a:ext>
            </a:extLst>
          </p:cNvPr>
          <p:cNvSpPr>
            <a:spLocks noGrp="1"/>
          </p:cNvSpPr>
          <p:nvPr>
            <p:ph type="sldNum" sz="quarter" idx="4294967295"/>
          </p:nvPr>
        </p:nvSpPr>
        <p:spPr>
          <a:xfrm>
            <a:off x="0" y="0"/>
            <a:ext cx="0" cy="0"/>
          </a:xfrm>
        </p:spPr>
        <p:txBody>
          <a:bodyPr/>
          <a:lstStyle/>
          <a:p>
            <a:fld id="{53735C1A-6425-D944-901D-CB9C0384B436}" type="slidenum">
              <a:rPr lang="en-US" smtClean="0"/>
              <a:t>7</a:t>
            </a:fld>
            <a:endParaRPr lang="en-US"/>
          </a:p>
        </p:txBody>
      </p:sp>
      <p:sp>
        <p:nvSpPr>
          <p:cNvPr id="4" name="TextBox 3">
            <a:extLst>
              <a:ext uri="{FF2B5EF4-FFF2-40B4-BE49-F238E27FC236}">
                <a16:creationId xmlns:a16="http://schemas.microsoft.com/office/drawing/2014/main" id="{39602EAE-C2A5-F726-000F-1C34A4F13111}"/>
              </a:ext>
            </a:extLst>
          </p:cNvPr>
          <p:cNvSpPr txBox="1"/>
          <p:nvPr/>
        </p:nvSpPr>
        <p:spPr>
          <a:xfrm>
            <a:off x="892629" y="1959739"/>
            <a:ext cx="9350828" cy="3785652"/>
          </a:xfrm>
          <a:prstGeom prst="rect">
            <a:avLst/>
          </a:prstGeom>
          <a:noFill/>
        </p:spPr>
        <p:txBody>
          <a:bodyPr wrap="square">
            <a:spAutoFit/>
          </a:bodyPr>
          <a:lstStyle/>
          <a:p>
            <a:pPr algn="l"/>
            <a:r>
              <a:rPr lang="en-US" sz="2400" b="1" i="0" dirty="0">
                <a:solidFill>
                  <a:srgbClr val="253642"/>
                </a:solidFill>
                <a:effectLst/>
                <a:highlight>
                  <a:srgbClr val="FFFFFF"/>
                </a:highlight>
                <a:latin typeface="Tahoma" panose="020B0604030504040204" pitchFamily="34" charset="0"/>
              </a:rPr>
              <a:t>Registration link:</a:t>
            </a:r>
            <a:r>
              <a:rPr lang="en-US" sz="2400" b="0" i="0" dirty="0">
                <a:solidFill>
                  <a:srgbClr val="253642"/>
                </a:solidFill>
                <a:effectLst/>
                <a:highlight>
                  <a:srgbClr val="FFFFFF"/>
                </a:highlight>
                <a:latin typeface="Tahoma" panose="020B0604030504040204" pitchFamily="34" charset="0"/>
              </a:rPr>
              <a:t> </a:t>
            </a:r>
            <a:r>
              <a:rPr lang="en-US" sz="2400" b="0" i="0" dirty="0">
                <a:solidFill>
                  <a:srgbClr val="FB515B"/>
                </a:solidFill>
                <a:effectLst/>
                <a:highlight>
                  <a:srgbClr val="FFFFFF"/>
                </a:highlight>
                <a:latin typeface="Tahoma" panose="020B0604030504040204" pitchFamily="34" charset="0"/>
                <a:hlinkClick r:id="rId2"/>
              </a:rPr>
              <a:t>here</a:t>
            </a:r>
            <a:r>
              <a:rPr lang="en-US" sz="2400" b="0" i="0" dirty="0">
                <a:solidFill>
                  <a:srgbClr val="253642"/>
                </a:solidFill>
                <a:effectLst/>
                <a:highlight>
                  <a:srgbClr val="FFFFFF"/>
                </a:highlight>
                <a:latin typeface="Tahoma" panose="020B0604030504040204" pitchFamily="34" charset="0"/>
              </a:rPr>
              <a:t> is the URL for your Ambassadors to register for this cohort once selected. </a:t>
            </a:r>
            <a:r>
              <a:rPr lang="en-US" sz="2400" b="0" i="0" dirty="0">
                <a:solidFill>
                  <a:srgbClr val="FB515B"/>
                </a:solidFill>
                <a:effectLst/>
                <a:highlight>
                  <a:srgbClr val="FFFFFF"/>
                </a:highlight>
                <a:latin typeface="Tahoma" panose="020B0604030504040204" pitchFamily="34" charset="0"/>
                <a:hlinkClick r:id="rId3"/>
              </a:rPr>
              <a:t>Here</a:t>
            </a:r>
            <a:r>
              <a:rPr lang="en-US" sz="2400" b="0" i="0" dirty="0">
                <a:solidFill>
                  <a:srgbClr val="253642"/>
                </a:solidFill>
                <a:effectLst/>
                <a:highlight>
                  <a:srgbClr val="FFFFFF"/>
                </a:highlight>
                <a:latin typeface="Tahoma" panose="020B0604030504040204" pitchFamily="34" charset="0"/>
              </a:rPr>
              <a:t> is a helpful article with guidance for the Ambassadors to verify membership and register for the cohort.</a:t>
            </a:r>
            <a:endParaRPr lang="en-US" sz="2400" b="0" i="0" dirty="0">
              <a:solidFill>
                <a:srgbClr val="222222"/>
              </a:solidFill>
              <a:effectLst/>
              <a:highlight>
                <a:srgbClr val="FFFFFF"/>
              </a:highlight>
              <a:latin typeface="Arial" panose="020B0604020202020204" pitchFamily="34" charset="0"/>
            </a:endParaRPr>
          </a:p>
          <a:p>
            <a:pPr algn="l"/>
            <a:r>
              <a:rPr lang="en-US" sz="2400" b="0" i="0" dirty="0">
                <a:solidFill>
                  <a:srgbClr val="253642"/>
                </a:solidFill>
                <a:effectLst/>
                <a:highlight>
                  <a:srgbClr val="FFFFFF"/>
                </a:highlight>
                <a:latin typeface="Tahoma" panose="020B0604030504040204" pitchFamily="34" charset="0"/>
              </a:rPr>
              <a:t>Over the next few weeks, the HBA will be in touch with next steps and additional information to get started. If questions or needs arise, please </a:t>
            </a:r>
            <a:r>
              <a:rPr lang="en-US" sz="2400" b="0" i="0" dirty="0">
                <a:solidFill>
                  <a:srgbClr val="FB515B"/>
                </a:solidFill>
                <a:effectLst/>
                <a:highlight>
                  <a:srgbClr val="FFFFFF"/>
                </a:highlight>
                <a:latin typeface="Tahoma" panose="020B0604030504040204" pitchFamily="34" charset="0"/>
                <a:hlinkClick r:id="rId4"/>
              </a:rPr>
              <a:t>contact us</a:t>
            </a:r>
            <a:r>
              <a:rPr lang="en-US" sz="2400" b="0" i="0" dirty="0">
                <a:solidFill>
                  <a:srgbClr val="253642"/>
                </a:solidFill>
                <a:effectLst/>
                <a:highlight>
                  <a:srgbClr val="FFFFFF"/>
                </a:highlight>
                <a:latin typeface="Tahoma" panose="020B0604030504040204" pitchFamily="34" charset="0"/>
              </a:rPr>
              <a:t>.</a:t>
            </a:r>
            <a:endParaRPr lang="en-US" sz="2400" b="0" i="0" dirty="0">
              <a:solidFill>
                <a:srgbClr val="222222"/>
              </a:solidFill>
              <a:effectLst/>
              <a:highlight>
                <a:srgbClr val="FFFFFF"/>
              </a:highlight>
              <a:latin typeface="Arial" panose="020B0604020202020204" pitchFamily="34" charset="0"/>
            </a:endParaRPr>
          </a:p>
          <a:p>
            <a:pPr algn="l"/>
            <a:r>
              <a:rPr lang="en-US" sz="2400" b="0" i="0" dirty="0">
                <a:solidFill>
                  <a:srgbClr val="253642"/>
                </a:solidFill>
                <a:effectLst/>
                <a:highlight>
                  <a:srgbClr val="FFFFFF"/>
                </a:highlight>
                <a:latin typeface="Tahoma" panose="020B0604030504040204" pitchFamily="34" charset="0"/>
              </a:rPr>
              <a:t>We look forward to supporting you in the launch of your upcoming program!</a:t>
            </a:r>
            <a:endParaRPr lang="en-US" sz="2400" b="0" i="0" dirty="0">
              <a:solidFill>
                <a:srgbClr val="222222"/>
              </a:solidFill>
              <a:effectLst/>
              <a:highlight>
                <a:srgbClr val="FFFFFF"/>
              </a:highlight>
              <a:latin typeface="Arial" panose="020B0604020202020204" pitchFamily="34" charset="0"/>
            </a:endParaRPr>
          </a:p>
          <a:p>
            <a:pPr algn="l"/>
            <a:r>
              <a:rPr lang="en-US" sz="2400" b="0" i="0" dirty="0">
                <a:solidFill>
                  <a:srgbClr val="222222"/>
                </a:solidFill>
                <a:effectLst/>
                <a:highlight>
                  <a:srgbClr val="FFFFFF"/>
                </a:highlight>
                <a:latin typeface="Tahoma" panose="020B0604030504040204" pitchFamily="34" charset="0"/>
              </a:rPr>
              <a:t>Best Regards, </a:t>
            </a:r>
            <a:endParaRPr lang="en-US" sz="2400" b="0" i="0" dirty="0">
              <a:solidFill>
                <a:srgbClr val="222222"/>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462653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253D-F350-D1C7-5E79-854A9AB05170}"/>
              </a:ext>
            </a:extLst>
          </p:cNvPr>
          <p:cNvSpPr>
            <a:spLocks noGrp="1"/>
          </p:cNvSpPr>
          <p:nvPr>
            <p:ph type="title"/>
          </p:nvPr>
        </p:nvSpPr>
        <p:spPr/>
        <p:txBody>
          <a:bodyPr>
            <a:normAutofit/>
          </a:bodyPr>
          <a:lstStyle/>
          <a:p>
            <a:r>
              <a:rPr lang="en-US" dirty="0"/>
              <a:t>Where is my Registration Link?</a:t>
            </a:r>
          </a:p>
        </p:txBody>
      </p:sp>
      <p:sp>
        <p:nvSpPr>
          <p:cNvPr id="5" name="Text Placeholder 4">
            <a:extLst>
              <a:ext uri="{FF2B5EF4-FFF2-40B4-BE49-F238E27FC236}">
                <a16:creationId xmlns:a16="http://schemas.microsoft.com/office/drawing/2014/main" id="{1514CF33-8D09-6B20-2DED-6D1926B2A561}"/>
              </a:ext>
            </a:extLst>
          </p:cNvPr>
          <p:cNvSpPr>
            <a:spLocks noGrp="1"/>
          </p:cNvSpPr>
          <p:nvPr>
            <p:ph type="body" sz="quarter" idx="10"/>
          </p:nvPr>
        </p:nvSpPr>
        <p:spPr/>
        <p:txBody>
          <a:bodyPr/>
          <a:lstStyle/>
          <a:p>
            <a:r>
              <a:rPr lang="en-US" dirty="0">
                <a:hlinkClick r:id="rId3"/>
              </a:rPr>
              <a:t>HERE</a:t>
            </a:r>
            <a:r>
              <a:rPr lang="en-US" dirty="0"/>
              <a:t> is the Registration Link</a:t>
            </a:r>
          </a:p>
        </p:txBody>
      </p:sp>
    </p:spTree>
    <p:extLst>
      <p:ext uri="{BB962C8B-B14F-4D97-AF65-F5344CB8AC3E}">
        <p14:creationId xmlns:p14="http://schemas.microsoft.com/office/powerpoint/2010/main" val="2976157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253D-F350-D1C7-5E79-854A9AB05170}"/>
              </a:ext>
            </a:extLst>
          </p:cNvPr>
          <p:cNvSpPr>
            <a:spLocks noGrp="1"/>
          </p:cNvSpPr>
          <p:nvPr>
            <p:ph type="title"/>
          </p:nvPr>
        </p:nvSpPr>
        <p:spPr/>
        <p:txBody>
          <a:bodyPr>
            <a:normAutofit/>
          </a:bodyPr>
          <a:lstStyle/>
          <a:p>
            <a:r>
              <a:rPr lang="en-US" dirty="0"/>
              <a:t>Launch Agenda and Slide Template</a:t>
            </a:r>
          </a:p>
        </p:txBody>
      </p:sp>
      <p:sp>
        <p:nvSpPr>
          <p:cNvPr id="5" name="Text Placeholder 4">
            <a:extLst>
              <a:ext uri="{FF2B5EF4-FFF2-40B4-BE49-F238E27FC236}">
                <a16:creationId xmlns:a16="http://schemas.microsoft.com/office/drawing/2014/main" id="{1514CF33-8D09-6B20-2DED-6D1926B2A561}"/>
              </a:ext>
            </a:extLst>
          </p:cNvPr>
          <p:cNvSpPr>
            <a:spLocks noGrp="1"/>
          </p:cNvSpPr>
          <p:nvPr>
            <p:ph type="body" sz="quarter" idx="10"/>
          </p:nvPr>
        </p:nvSpPr>
        <p:spPr/>
        <p:txBody>
          <a:bodyPr/>
          <a:lstStyle/>
          <a:p>
            <a:r>
              <a:rPr lang="en-US" dirty="0">
                <a:hlinkClick r:id="rId3"/>
              </a:rPr>
              <a:t>HERE</a:t>
            </a:r>
            <a:r>
              <a:rPr lang="en-US" dirty="0"/>
              <a:t> is the launch agenda and slide template in the Resource Center</a:t>
            </a:r>
          </a:p>
        </p:txBody>
      </p:sp>
    </p:spTree>
    <p:extLst>
      <p:ext uri="{BB962C8B-B14F-4D97-AF65-F5344CB8AC3E}">
        <p14:creationId xmlns:p14="http://schemas.microsoft.com/office/powerpoint/2010/main" val="1247885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97C37DD4238B4F930C1EF0C7F7C74C" ma:contentTypeVersion="18" ma:contentTypeDescription="Create a new document." ma:contentTypeScope="" ma:versionID="1b36ff3a1645c50f1a003125e6fceab3">
  <xsd:schema xmlns:xsd="http://www.w3.org/2001/XMLSchema" xmlns:xs="http://www.w3.org/2001/XMLSchema" xmlns:p="http://schemas.microsoft.com/office/2006/metadata/properties" xmlns:ns2="6567fc2e-c94f-4f71-af92-115445ccf8f3" xmlns:ns3="87f8f5f4-4489-4b4f-b18d-0eb8c1bbf1b7" targetNamespace="http://schemas.microsoft.com/office/2006/metadata/properties" ma:root="true" ma:fieldsID="5b4b77240cb5a756131411347b32b400" ns2:_="" ns3:_="">
    <xsd:import namespace="6567fc2e-c94f-4f71-af92-115445ccf8f3"/>
    <xsd:import namespace="87f8f5f4-4489-4b4f-b18d-0eb8c1bbf1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67fc2e-c94f-4f71-af92-115445ccf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d5ff77b-0f55-4114-bacb-f2d3137cdf8c"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f8f5f4-4489-4b4f-b18d-0eb8c1bbf1b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5c148b1-9567-4475-a6f0-0e54fc6116ba}" ma:internalName="TaxCatchAll" ma:showField="CatchAllData" ma:web="87f8f5f4-4489-4b4f-b18d-0eb8c1bbf1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567fc2e-c94f-4f71-af92-115445ccf8f3">
      <Terms xmlns="http://schemas.microsoft.com/office/infopath/2007/PartnerControls"/>
    </lcf76f155ced4ddcb4097134ff3c332f>
    <TaxCatchAll xmlns="87f8f5f4-4489-4b4f-b18d-0eb8c1bbf1b7" xsi:nil="true"/>
  </documentManagement>
</p:properties>
</file>

<file path=customXml/itemProps1.xml><?xml version="1.0" encoding="utf-8"?>
<ds:datastoreItem xmlns:ds="http://schemas.openxmlformats.org/officeDocument/2006/customXml" ds:itemID="{946656D4-6E2B-4460-AEDA-60B61EC4C9EA}">
  <ds:schemaRefs>
    <ds:schemaRef ds:uri="http://schemas.microsoft.com/sharepoint/v3/contenttype/forms"/>
  </ds:schemaRefs>
</ds:datastoreItem>
</file>

<file path=customXml/itemProps2.xml><?xml version="1.0" encoding="utf-8"?>
<ds:datastoreItem xmlns:ds="http://schemas.openxmlformats.org/officeDocument/2006/customXml" ds:itemID="{14DC35DE-D09D-403B-8681-D655615084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67fc2e-c94f-4f71-af92-115445ccf8f3"/>
    <ds:schemaRef ds:uri="87f8f5f4-4489-4b4f-b18d-0eb8c1bbf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80F811-BBF6-4A95-9E8E-0972874226B9}">
  <ds:schemaRefs>
    <ds:schemaRef ds:uri="http://schemas.microsoft.com/office/2006/metadata/properties"/>
    <ds:schemaRef ds:uri="http://schemas.microsoft.com/office/infopath/2007/PartnerControls"/>
    <ds:schemaRef ds:uri="6567fc2e-c94f-4f71-af92-115445ccf8f3"/>
    <ds:schemaRef ds:uri="87f8f5f4-4489-4b4f-b18d-0eb8c1bbf1b7"/>
  </ds:schemaRefs>
</ds:datastoreItem>
</file>

<file path=docProps/app.xml><?xml version="1.0" encoding="utf-8"?>
<Properties xmlns="http://schemas.openxmlformats.org/officeDocument/2006/extended-properties" xmlns:vt="http://schemas.openxmlformats.org/officeDocument/2006/docPropsVTypes">
  <TotalTime>183</TotalTime>
  <Words>1631</Words>
  <Application>Microsoft Macintosh PowerPoint</Application>
  <PresentationFormat>Widescreen</PresentationFormat>
  <Paragraphs>151</Paragraphs>
  <Slides>24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Aptos Display</vt:lpstr>
      <vt:lpstr>Arial</vt:lpstr>
      <vt:lpstr>Calibri</vt:lpstr>
      <vt:lpstr>Noto Sans Symbols</vt:lpstr>
      <vt:lpstr>Symbol</vt:lpstr>
      <vt:lpstr>Tahoma</vt:lpstr>
      <vt:lpstr>Office Theme</vt:lpstr>
      <vt:lpstr>   Champion Community of Practice Presentation 4.0    </vt:lpstr>
      <vt:lpstr>Agenda 4.0 Champion Key Milestones</vt:lpstr>
      <vt:lpstr>Ambassador Acceptance Letter</vt:lpstr>
      <vt:lpstr>PowerPoint Presentation</vt:lpstr>
      <vt:lpstr>Send in Advance: Group Projects Ideas</vt:lpstr>
      <vt:lpstr>What are your career goals?</vt:lpstr>
      <vt:lpstr>Joining the HBA</vt:lpstr>
      <vt:lpstr>Where is my Registration Link?</vt:lpstr>
      <vt:lpstr>Launch Agenda and Slide Template</vt:lpstr>
      <vt:lpstr>Launch Agenda and Slide Template</vt:lpstr>
      <vt:lpstr>Masterclass Resource Link</vt:lpstr>
      <vt:lpstr>Self Assessment and Goal Selection</vt:lpstr>
      <vt:lpstr>Send in Advance…Individual Objectives</vt:lpstr>
      <vt:lpstr>Individual Objectives Resource</vt:lpstr>
      <vt:lpstr>Enlighten</vt:lpstr>
      <vt:lpstr>Enlighten</vt:lpstr>
      <vt:lpstr>Engage</vt:lpstr>
      <vt:lpstr>Evolve</vt:lpstr>
      <vt:lpstr>Leadership Checklist</vt:lpstr>
      <vt:lpstr>PowerPoint Presentation</vt:lpstr>
      <vt:lpstr>Executive Committee Meetings</vt:lpstr>
      <vt:lpstr>Cohort Meetings</vt:lpstr>
      <vt:lpstr>Team Leads</vt:lpstr>
      <vt:lpstr>Send in Advance: Group Projects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Champion Community of Practice Presentation 4.2    Zoom Recording Link Passcode: e!n0KKH@ </dc:title>
  <dc:creator>LeAnna Carey</dc:creator>
  <cp:lastModifiedBy>LeAnna Carey</cp:lastModifiedBy>
  <cp:revision>3</cp:revision>
  <dcterms:created xsi:type="dcterms:W3CDTF">2024-04-26T15:52:30Z</dcterms:created>
  <dcterms:modified xsi:type="dcterms:W3CDTF">2024-07-26T15:03:02Z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0x010100AD97C37DD4238B4F930C1EF0C7F7C74C</vt:lpwstr>
  </property>
</Properties>
</file>